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3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オンライン処理時間</a:t>
            </a:r>
            <a:endParaRPr lang="en-US" altLang="ja-JP"/>
          </a:p>
        </c:rich>
      </c:tx>
      <c:layout/>
      <c:overlay val="0"/>
    </c:title>
    <c:autoTitleDeleted val="0"/>
    <c:plotArea>
      <c:layout/>
      <c:barChart>
        <c:barDir val="bar"/>
        <c:grouping val="clustered"/>
        <c:varyColors val="0"/>
        <c:ser>
          <c:idx val="0"/>
          <c:order val="0"/>
          <c:tx>
            <c:strRef>
              <c:f>Sheet1!$B$1</c:f>
              <c:strCache>
                <c:ptCount val="1"/>
                <c:pt idx="0">
                  <c:v>処理時間(秒)</c:v>
                </c:pt>
              </c:strCache>
            </c:strRef>
          </c:tx>
          <c:invertIfNegative val="0"/>
          <c:cat>
            <c:strRef>
              <c:f>Sheet1!$A$2:$A$3</c:f>
              <c:strCache>
                <c:ptCount val="2"/>
                <c:pt idx="0">
                  <c:v>OUassisterによるアップデート</c:v>
                </c:pt>
                <c:pt idx="1">
                  <c:v>従来のアップデート</c:v>
                </c:pt>
              </c:strCache>
            </c:strRef>
          </c:cat>
          <c:val>
            <c:numRef>
              <c:f>Sheet1!$B$2:$B$3</c:f>
              <c:numCache>
                <c:formatCode>General</c:formatCode>
                <c:ptCount val="2"/>
                <c:pt idx="0">
                  <c:v>7.2</c:v>
                </c:pt>
                <c:pt idx="1">
                  <c:v>43.3</c:v>
                </c:pt>
              </c:numCache>
            </c:numRef>
          </c:val>
        </c:ser>
        <c:dLbls>
          <c:showLegendKey val="0"/>
          <c:showVal val="0"/>
          <c:showCatName val="0"/>
          <c:showSerName val="0"/>
          <c:showPercent val="0"/>
          <c:showBubbleSize val="0"/>
        </c:dLbls>
        <c:gapWidth val="150"/>
        <c:axId val="58225024"/>
        <c:axId val="58226560"/>
      </c:barChart>
      <c:catAx>
        <c:axId val="58225024"/>
        <c:scaling>
          <c:orientation val="minMax"/>
        </c:scaling>
        <c:delete val="0"/>
        <c:axPos val="l"/>
        <c:majorTickMark val="out"/>
        <c:minorTickMark val="none"/>
        <c:tickLblPos val="nextTo"/>
        <c:crossAx val="58226560"/>
        <c:crosses val="autoZero"/>
        <c:auto val="1"/>
        <c:lblAlgn val="ctr"/>
        <c:lblOffset val="100"/>
        <c:noMultiLvlLbl val="0"/>
      </c:catAx>
      <c:valAx>
        <c:axId val="58226560"/>
        <c:scaling>
          <c:orientation val="minMax"/>
        </c:scaling>
        <c:delete val="0"/>
        <c:axPos val="b"/>
        <c:majorGridlines/>
        <c:numFmt formatCode="General" sourceLinked="1"/>
        <c:majorTickMark val="out"/>
        <c:minorTickMark val="none"/>
        <c:tickLblPos val="nextTo"/>
        <c:crossAx val="58225024"/>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2F8C00-805A-4848-8308-9F639B70B99C}" type="datetimeFigureOut">
              <a:rPr kumimoji="1" lang="ja-JP" altLang="en-US" smtClean="0"/>
              <a:t>2011/12/14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D96DC5-03E4-43F1-8F1E-9CB190B940A6}" type="slidenum">
              <a:rPr kumimoji="1" lang="ja-JP" altLang="en-US" smtClean="0"/>
              <a:t>‹#›</a:t>
            </a:fld>
            <a:endParaRPr kumimoji="1" lang="ja-JP" altLang="en-US"/>
          </a:p>
        </p:txBody>
      </p:sp>
    </p:spTree>
    <p:extLst>
      <p:ext uri="{BB962C8B-B14F-4D97-AF65-F5344CB8AC3E}">
        <p14:creationId xmlns:p14="http://schemas.microsoft.com/office/powerpoint/2010/main" val="2248293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0847B6A-59F3-401E-AAA3-67133A6C3D53}" type="slidenum">
              <a:rPr kumimoji="1" lang="ja-JP" altLang="en-US" smtClean="0"/>
              <a:t>11</a:t>
            </a:fld>
            <a:endParaRPr kumimoji="1" lang="ja-JP" altLang="en-US"/>
          </a:p>
        </p:txBody>
      </p:sp>
    </p:spTree>
    <p:extLst>
      <p:ext uri="{BB962C8B-B14F-4D97-AF65-F5344CB8AC3E}">
        <p14:creationId xmlns:p14="http://schemas.microsoft.com/office/powerpoint/2010/main" val="1597451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97E57BCC-4F72-4AFD-A32E-94499850D50F}" type="datetimeFigureOut">
              <a:rPr kumimoji="1" lang="ja-JP" altLang="en-US" smtClean="0"/>
              <a:t>2011/12/14</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D49553EA-ADDD-4EC8-BC53-87E74A7F5538}"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97E57BCC-4F72-4AFD-A32E-94499850D50F}" type="datetimeFigureOut">
              <a:rPr kumimoji="1" lang="ja-JP" altLang="en-US" smtClean="0"/>
              <a:t>2011/12/14</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97E57BCC-4F72-4AFD-A32E-94499850D50F}" type="datetimeFigureOut">
              <a:rPr kumimoji="1" lang="ja-JP" altLang="en-US" smtClean="0"/>
              <a:t>2011/12/14</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D49553EA-ADDD-4EC8-BC53-87E74A7F5538}"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97E57BCC-4F72-4AFD-A32E-94499850D50F}" type="datetimeFigureOut">
              <a:rPr kumimoji="1" lang="ja-JP" altLang="en-US" smtClean="0"/>
              <a:t>2011/12/14</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D49553EA-ADDD-4EC8-BC53-87E74A7F5538}"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E57BCC-4F72-4AFD-A32E-94499850D50F}" type="datetimeFigureOut">
              <a:rPr kumimoji="1" lang="ja-JP" altLang="en-US" smtClean="0"/>
              <a:t>2011/12/14</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49553EA-ADDD-4EC8-BC53-87E74A7F553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err="1"/>
              <a:t>OUassister</a:t>
            </a:r>
            <a:r>
              <a:rPr lang="en-US" altLang="ja-JP" dirty="0"/>
              <a:t>: </a:t>
            </a:r>
            <a:r>
              <a:rPr lang="ja-JP" altLang="en-US" dirty="0"/>
              <a:t>仮想</a:t>
            </a:r>
            <a:r>
              <a:rPr lang="ja-JP" altLang="en-US" dirty="0" smtClean="0"/>
              <a:t>マシンの</a:t>
            </a:r>
            <a:r>
              <a:rPr lang="en-US" altLang="ja-JP" dirty="0" smtClean="0"/>
              <a:t/>
            </a:r>
            <a:br>
              <a:rPr lang="en-US" altLang="ja-JP" dirty="0" smtClean="0"/>
            </a:br>
            <a:r>
              <a:rPr lang="ja-JP" altLang="en-US" dirty="0" smtClean="0"/>
              <a:t>オフラインアップデート</a:t>
            </a:r>
            <a:r>
              <a:rPr lang="ja-JP" altLang="en-US" dirty="0"/>
              <a:t>機構</a:t>
            </a:r>
            <a:endParaRPr kumimoji="1" lang="ja-JP" altLang="en-US" dirty="0"/>
          </a:p>
        </p:txBody>
      </p:sp>
      <p:sp>
        <p:nvSpPr>
          <p:cNvPr id="3" name="サブタイトル 2"/>
          <p:cNvSpPr>
            <a:spLocks noGrp="1"/>
          </p:cNvSpPr>
          <p:nvPr>
            <p:ph type="subTitle" idx="1"/>
          </p:nvPr>
        </p:nvSpPr>
        <p:spPr>
          <a:xfrm>
            <a:off x="685800" y="3611606"/>
            <a:ext cx="7772400" cy="1689601"/>
          </a:xfrm>
        </p:spPr>
        <p:txBody>
          <a:bodyPr>
            <a:normAutofit/>
          </a:bodyPr>
          <a:lstStyle/>
          <a:p>
            <a:r>
              <a:rPr kumimoji="1" lang="ja-JP" altLang="en-US" dirty="0" smtClean="0"/>
              <a:t>九州工業大学</a:t>
            </a:r>
            <a:endParaRPr kumimoji="1" lang="en-US" altLang="ja-JP" dirty="0" smtClean="0"/>
          </a:p>
          <a:p>
            <a:r>
              <a:rPr lang="ja-JP" altLang="en-US" dirty="0"/>
              <a:t>塩田</a:t>
            </a:r>
            <a:r>
              <a:rPr lang="ja-JP" altLang="en-US" dirty="0" smtClean="0"/>
              <a:t>裕司</a:t>
            </a:r>
            <a:endParaRPr lang="en-US" altLang="ja-JP" dirty="0" smtClean="0"/>
          </a:p>
          <a:p>
            <a:r>
              <a:rPr kumimoji="1" lang="ja-JP" altLang="en-US" dirty="0" smtClean="0"/>
              <a:t>光来健一</a:t>
            </a:r>
            <a:endParaRPr kumimoji="1" lang="ja-JP" altLang="en-US" dirty="0"/>
          </a:p>
        </p:txBody>
      </p:sp>
    </p:spTree>
    <p:extLst>
      <p:ext uri="{BB962C8B-B14F-4D97-AF65-F5344CB8AC3E}">
        <p14:creationId xmlns:p14="http://schemas.microsoft.com/office/powerpoint/2010/main" val="27506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2883775"/>
          </a:xfrm>
        </p:spPr>
        <p:txBody>
          <a:bodyPr>
            <a:normAutofit/>
          </a:bodyPr>
          <a:lstStyle/>
          <a:p>
            <a:r>
              <a:rPr lang="ja-JP" altLang="en-US" dirty="0" smtClean="0"/>
              <a:t>システムコールを必要に応じてエミュレーション</a:t>
            </a:r>
            <a:endParaRPr lang="en-US" altLang="ja-JP" dirty="0"/>
          </a:p>
          <a:p>
            <a:pPr lvl="1"/>
            <a:r>
              <a:rPr lang="en-US" altLang="ja-JP" dirty="0" smtClean="0"/>
              <a:t>OS</a:t>
            </a:r>
            <a:r>
              <a:rPr lang="ja-JP" altLang="en-US" dirty="0" smtClean="0"/>
              <a:t>の情報を取得するシステムコール</a:t>
            </a:r>
            <a:endParaRPr lang="en-US" altLang="ja-JP" dirty="0" smtClean="0"/>
          </a:p>
          <a:p>
            <a:pPr lvl="2"/>
            <a:r>
              <a:rPr lang="ja-JP" altLang="en-US" dirty="0"/>
              <a:t>仮想マシン内</a:t>
            </a:r>
            <a:r>
              <a:rPr lang="ja-JP" altLang="en-US" dirty="0" smtClean="0"/>
              <a:t>のカーネルメモリを解析して取得</a:t>
            </a:r>
            <a:endParaRPr lang="en-US" altLang="ja-JP" dirty="0" smtClean="0"/>
          </a:p>
          <a:p>
            <a:pPr lvl="1"/>
            <a:r>
              <a:rPr lang="ja-JP" altLang="en-US" dirty="0" smtClean="0"/>
              <a:t>ネットワーク関連のシステムコール</a:t>
            </a:r>
            <a:endParaRPr lang="en-US" altLang="ja-JP" dirty="0" smtClean="0"/>
          </a:p>
          <a:p>
            <a:pPr lvl="2"/>
            <a:r>
              <a:rPr lang="ja-JP" altLang="en-US" dirty="0" smtClean="0"/>
              <a:t>ホスト</a:t>
            </a:r>
            <a:r>
              <a:rPr lang="en-US" altLang="ja-JP" dirty="0" smtClean="0"/>
              <a:t>OS</a:t>
            </a:r>
            <a:r>
              <a:rPr lang="ja-JP" altLang="en-US" dirty="0" smtClean="0"/>
              <a:t>で実行</a:t>
            </a:r>
            <a:endParaRPr lang="en-US" altLang="ja-JP" dirty="0" smtClean="0"/>
          </a:p>
          <a:p>
            <a:r>
              <a:rPr lang="en-US" altLang="ja-JP" dirty="0" err="1" smtClean="0"/>
              <a:t>proc</a:t>
            </a:r>
            <a:r>
              <a:rPr lang="ja-JP" altLang="en-US" dirty="0" smtClean="0"/>
              <a:t>ファイルシステムをエミュレーション</a:t>
            </a:r>
            <a:endParaRPr lang="en-US" altLang="ja-JP" dirty="0" smtClean="0"/>
          </a:p>
          <a:p>
            <a:pPr lvl="1"/>
            <a:r>
              <a:rPr lang="ja-JP" altLang="en-US" dirty="0"/>
              <a:t>仮想</a:t>
            </a:r>
            <a:r>
              <a:rPr lang="ja-JP" altLang="en-US" dirty="0" smtClean="0"/>
              <a:t>マシン内のプロセス等の情報をメモリ解析により取得</a:t>
            </a:r>
            <a:endParaRPr lang="en-US" altLang="ja-JP" dirty="0" smtClean="0"/>
          </a:p>
        </p:txBody>
      </p:sp>
      <p:sp>
        <p:nvSpPr>
          <p:cNvPr id="3" name="タイトル 2"/>
          <p:cNvSpPr>
            <a:spLocks noGrp="1"/>
          </p:cNvSpPr>
          <p:nvPr>
            <p:ph type="title"/>
          </p:nvPr>
        </p:nvSpPr>
        <p:spPr/>
        <p:txBody>
          <a:bodyPr/>
          <a:lstStyle/>
          <a:p>
            <a:r>
              <a:rPr kumimoji="1" lang="en-US" altLang="ja-JP" dirty="0" smtClean="0"/>
              <a:t>VM Shadow</a:t>
            </a:r>
            <a:r>
              <a:rPr kumimoji="1" lang="ja-JP" altLang="en-US" dirty="0" smtClean="0"/>
              <a:t>によるエミュレーション</a:t>
            </a:r>
            <a:endParaRPr kumimoji="1" lang="ja-JP" altLang="en-US" dirty="0"/>
          </a:p>
        </p:txBody>
      </p:sp>
      <p:sp>
        <p:nvSpPr>
          <p:cNvPr id="4" name="正方形/長方形 3"/>
          <p:cNvSpPr/>
          <p:nvPr/>
        </p:nvSpPr>
        <p:spPr>
          <a:xfrm>
            <a:off x="2627583" y="4473116"/>
            <a:ext cx="2736304" cy="187220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5" name="正方形/長方形 4"/>
          <p:cNvSpPr/>
          <p:nvPr/>
        </p:nvSpPr>
        <p:spPr>
          <a:xfrm>
            <a:off x="3203647" y="5193196"/>
            <a:ext cx="1368152"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1600" dirty="0" smtClean="0"/>
              <a:t>VM Shadow</a:t>
            </a:r>
            <a:endParaRPr kumimoji="1" lang="ja-JP" altLang="en-US" sz="1600" dirty="0"/>
          </a:p>
        </p:txBody>
      </p:sp>
      <p:sp>
        <p:nvSpPr>
          <p:cNvPr id="6" name="正方形/長方形 5"/>
          <p:cNvSpPr/>
          <p:nvPr/>
        </p:nvSpPr>
        <p:spPr>
          <a:xfrm>
            <a:off x="5867943" y="4977172"/>
            <a:ext cx="1368152" cy="12241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cxnSp>
        <p:nvCxnSpPr>
          <p:cNvPr id="7" name="図形 20"/>
          <p:cNvCxnSpPr>
            <a:stCxn id="5" idx="2"/>
            <a:endCxn id="10" idx="1"/>
          </p:cNvCxnSpPr>
          <p:nvPr/>
        </p:nvCxnSpPr>
        <p:spPr>
          <a:xfrm rot="5400000" flipH="1" flipV="1">
            <a:off x="5183867" y="4113076"/>
            <a:ext cx="72008" cy="2664296"/>
          </a:xfrm>
          <a:prstGeom prst="bentConnector5">
            <a:avLst>
              <a:gd name="adj1" fmla="val -317465"/>
              <a:gd name="adj2" fmla="val 58108"/>
              <a:gd name="adj3" fmla="val 1255572"/>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3238857" y="4545124"/>
            <a:ext cx="1296144"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9" name="テキスト ボックス 8"/>
          <p:cNvSpPr txBox="1"/>
          <p:nvPr/>
        </p:nvSpPr>
        <p:spPr>
          <a:xfrm>
            <a:off x="3995735" y="4833156"/>
            <a:ext cx="2016224" cy="338554"/>
          </a:xfrm>
          <a:prstGeom prst="rect">
            <a:avLst/>
          </a:prstGeom>
          <a:noFill/>
        </p:spPr>
        <p:txBody>
          <a:bodyPr wrap="square" rtlCol="0">
            <a:spAutoFit/>
          </a:bodyPr>
          <a:lstStyle/>
          <a:p>
            <a:r>
              <a:rPr kumimoji="1" lang="ja-JP" altLang="en-US" sz="1600" dirty="0" smtClean="0"/>
              <a:t>システムコール</a:t>
            </a:r>
            <a:endParaRPr kumimoji="1" lang="ja-JP" altLang="en-US" sz="1600" dirty="0"/>
          </a:p>
        </p:txBody>
      </p:sp>
      <p:sp>
        <p:nvSpPr>
          <p:cNvPr id="10" name="フローチャート : 磁気ディスク 9"/>
          <p:cNvSpPr/>
          <p:nvPr/>
        </p:nvSpPr>
        <p:spPr>
          <a:xfrm>
            <a:off x="6299991" y="5409220"/>
            <a:ext cx="504056" cy="504056"/>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3203647" y="6411434"/>
            <a:ext cx="1584176"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13" name="下矢印 12"/>
          <p:cNvSpPr/>
          <p:nvPr/>
        </p:nvSpPr>
        <p:spPr>
          <a:xfrm>
            <a:off x="3779711" y="4905164"/>
            <a:ext cx="21602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939951" y="6411434"/>
            <a:ext cx="1224136" cy="338554"/>
          </a:xfrm>
          <a:prstGeom prst="rect">
            <a:avLst/>
          </a:prstGeom>
          <a:noFill/>
        </p:spPr>
        <p:txBody>
          <a:bodyPr wrap="square" rtlCol="0">
            <a:spAutoFit/>
          </a:bodyPr>
          <a:lstStyle/>
          <a:p>
            <a:pPr algn="ctr"/>
            <a:r>
              <a:rPr lang="ja-JP" altLang="en-US" sz="1600" dirty="0" smtClean="0"/>
              <a:t>仮想マシン</a:t>
            </a:r>
          </a:p>
        </p:txBody>
      </p:sp>
      <p:cxnSp>
        <p:nvCxnSpPr>
          <p:cNvPr id="15" name="直線矢印コネクタ 14"/>
          <p:cNvCxnSpPr>
            <a:stCxn id="5" idx="2"/>
            <a:endCxn id="16" idx="0"/>
          </p:cNvCxnSpPr>
          <p:nvPr/>
        </p:nvCxnSpPr>
        <p:spPr>
          <a:xfrm rot="5400000">
            <a:off x="3671699" y="5697252"/>
            <a:ext cx="432048"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3347663" y="5913276"/>
            <a:ext cx="108012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カーネル</a:t>
            </a:r>
            <a:endParaRPr kumimoji="1" lang="ja-JP" altLang="en-US" dirty="0"/>
          </a:p>
        </p:txBody>
      </p:sp>
    </p:spTree>
    <p:extLst>
      <p:ext uri="{BB962C8B-B14F-4D97-AF65-F5344CB8AC3E}">
        <p14:creationId xmlns:p14="http://schemas.microsoft.com/office/powerpoint/2010/main" val="871264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6494961" y="5530709"/>
            <a:ext cx="2160239" cy="116876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 name="コンテンツ プレースホルダー 1"/>
          <p:cNvSpPr>
            <a:spLocks noGrp="1"/>
          </p:cNvSpPr>
          <p:nvPr>
            <p:ph idx="1"/>
          </p:nvPr>
        </p:nvSpPr>
        <p:spPr>
          <a:xfrm>
            <a:off x="457200" y="1481329"/>
            <a:ext cx="8229600" cy="3675864"/>
          </a:xfrm>
        </p:spPr>
        <p:txBody>
          <a:bodyPr>
            <a:normAutofit/>
          </a:bodyPr>
          <a:lstStyle/>
          <a:p>
            <a:r>
              <a:rPr kumimoji="1" lang="en-US" altLang="ja-JP" dirty="0" smtClean="0"/>
              <a:t>Union</a:t>
            </a:r>
            <a:r>
              <a:rPr kumimoji="1" lang="ja-JP" altLang="en-US" dirty="0" smtClean="0"/>
              <a:t>ファイルシステムを用いて仮想ディスクの更新をエミュレーション</a:t>
            </a:r>
            <a:endParaRPr kumimoji="1" lang="en-US" altLang="ja-JP" dirty="0" smtClean="0"/>
          </a:p>
          <a:p>
            <a:pPr lvl="1"/>
            <a:r>
              <a:rPr lang="en-US" altLang="ja-JP" dirty="0" smtClean="0"/>
              <a:t>Union</a:t>
            </a:r>
            <a:r>
              <a:rPr lang="ja-JP" altLang="en-US" dirty="0" smtClean="0"/>
              <a:t>ファイルシステムとは？</a:t>
            </a:r>
            <a:endParaRPr lang="en-US" altLang="ja-JP" dirty="0" smtClean="0"/>
          </a:p>
          <a:p>
            <a:pPr lvl="2"/>
            <a:r>
              <a:rPr lang="ja-JP" altLang="ja-JP" dirty="0" smtClean="0"/>
              <a:t>複数</a:t>
            </a:r>
            <a:r>
              <a:rPr lang="ja-JP" altLang="ja-JP" dirty="0"/>
              <a:t>のディレクトリを透過的に</a:t>
            </a:r>
            <a:r>
              <a:rPr lang="ja-JP" altLang="ja-JP" dirty="0" smtClean="0"/>
              <a:t>重ねる</a:t>
            </a:r>
            <a:r>
              <a:rPr lang="ja-JP" altLang="en-US" dirty="0" smtClean="0"/>
              <a:t>ことができる</a:t>
            </a:r>
            <a:endParaRPr lang="en-US" altLang="ja-JP" dirty="0" smtClean="0"/>
          </a:p>
          <a:p>
            <a:pPr lvl="2"/>
            <a:r>
              <a:rPr lang="ja-JP" altLang="en-US" dirty="0" smtClean="0"/>
              <a:t>上のディレクトリが優先して読み書きされる</a:t>
            </a:r>
            <a:endParaRPr lang="en-US" altLang="ja-JP" dirty="0" smtClean="0"/>
          </a:p>
          <a:p>
            <a:pPr lvl="1"/>
            <a:r>
              <a:rPr lang="ja-JP" altLang="en-US" dirty="0"/>
              <a:t>保存用</a:t>
            </a:r>
            <a:r>
              <a:rPr lang="ja-JP" altLang="en-US" dirty="0" smtClean="0"/>
              <a:t>ディレクトリを仮想ディスクの上に重ねる</a:t>
            </a:r>
            <a:endParaRPr lang="en-US" altLang="ja-JP" dirty="0" smtClean="0"/>
          </a:p>
          <a:p>
            <a:pPr lvl="2"/>
            <a:r>
              <a:rPr lang="ja-JP" altLang="en-US" dirty="0"/>
              <a:t>仮想</a:t>
            </a:r>
            <a:r>
              <a:rPr lang="ja-JP" altLang="en-US" dirty="0" smtClean="0"/>
              <a:t>ディスクは</a:t>
            </a:r>
            <a:r>
              <a:rPr lang="ja-JP" altLang="en-US" dirty="0"/>
              <a:t>書き込み</a:t>
            </a:r>
            <a:r>
              <a:rPr lang="ja-JP" altLang="en-US" dirty="0" smtClean="0"/>
              <a:t>専用</a:t>
            </a:r>
            <a:endParaRPr lang="en-US" altLang="ja-JP" dirty="0" smtClean="0"/>
          </a:p>
          <a:p>
            <a:pPr lvl="2"/>
            <a:r>
              <a:rPr lang="ja-JP" altLang="en-US" dirty="0"/>
              <a:t>保存用</a:t>
            </a:r>
            <a:r>
              <a:rPr lang="ja-JP" altLang="en-US" dirty="0" smtClean="0"/>
              <a:t>ディレクトリは読み書き可能</a:t>
            </a:r>
            <a:endParaRPr lang="en-US" altLang="ja-JP" dirty="0"/>
          </a:p>
          <a:p>
            <a:pPr lvl="1"/>
            <a:r>
              <a:rPr lang="en-US" altLang="ja-JP" dirty="0" err="1" smtClean="0"/>
              <a:t>Aufs</a:t>
            </a:r>
            <a:r>
              <a:rPr lang="en-US" altLang="ja-JP" dirty="0" smtClean="0"/>
              <a:t> [</a:t>
            </a:r>
            <a:r>
              <a:rPr lang="en-US" altLang="ja-JP" dirty="0" err="1" smtClean="0"/>
              <a:t>Okajima</a:t>
            </a:r>
            <a:r>
              <a:rPr lang="en-US" altLang="ja-JP" dirty="0" smtClean="0"/>
              <a:t>]</a:t>
            </a:r>
            <a:r>
              <a:rPr lang="ja-JP" altLang="en-US" dirty="0" smtClean="0"/>
              <a:t>を用いて実装</a:t>
            </a:r>
            <a:endParaRPr lang="en-US" altLang="ja-JP" dirty="0"/>
          </a:p>
          <a:p>
            <a:endParaRPr kumimoji="1" lang="ja-JP" altLang="en-US" dirty="0"/>
          </a:p>
        </p:txBody>
      </p:sp>
      <p:sp>
        <p:nvSpPr>
          <p:cNvPr id="3" name="タイトル 2"/>
          <p:cNvSpPr>
            <a:spLocks noGrp="1"/>
          </p:cNvSpPr>
          <p:nvPr>
            <p:ph type="title"/>
          </p:nvPr>
        </p:nvSpPr>
        <p:spPr/>
        <p:txBody>
          <a:bodyPr>
            <a:normAutofit/>
          </a:bodyPr>
          <a:lstStyle/>
          <a:p>
            <a:r>
              <a:rPr lang="ja-JP" altLang="en-US" dirty="0" smtClean="0"/>
              <a:t>ディスク更新のエミュレーション</a:t>
            </a:r>
            <a:endParaRPr kumimoji="1" lang="ja-JP" altLang="en-US" dirty="0"/>
          </a:p>
        </p:txBody>
      </p:sp>
      <p:sp>
        <p:nvSpPr>
          <p:cNvPr id="5" name="正方形/長方形 4"/>
          <p:cNvSpPr/>
          <p:nvPr/>
        </p:nvSpPr>
        <p:spPr>
          <a:xfrm>
            <a:off x="6566969" y="5673384"/>
            <a:ext cx="2016224" cy="3831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smtClean="0"/>
              <a:t>保存用ディレクトリ</a:t>
            </a:r>
            <a:endParaRPr kumimoji="1" lang="ja-JP" altLang="en-US" sz="1600" dirty="0"/>
          </a:p>
        </p:txBody>
      </p:sp>
      <p:sp>
        <p:nvSpPr>
          <p:cNvPr id="11" name="正方形/長方形 10"/>
          <p:cNvSpPr/>
          <p:nvPr/>
        </p:nvSpPr>
        <p:spPr>
          <a:xfrm>
            <a:off x="6560404" y="6208924"/>
            <a:ext cx="2022789" cy="3831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仮想ディスク</a:t>
            </a:r>
            <a:endParaRPr kumimoji="1" lang="ja-JP" altLang="en-US" sz="1600" dirty="0"/>
          </a:p>
        </p:txBody>
      </p:sp>
      <p:sp>
        <p:nvSpPr>
          <p:cNvPr id="12" name="正方形/長方形 11"/>
          <p:cNvSpPr/>
          <p:nvPr/>
        </p:nvSpPr>
        <p:spPr>
          <a:xfrm>
            <a:off x="6560402" y="5000003"/>
            <a:ext cx="2022789" cy="288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アップデータ</a:t>
            </a:r>
            <a:endParaRPr kumimoji="1" lang="ja-JP" altLang="en-US" sz="1600" dirty="0"/>
          </a:p>
        </p:txBody>
      </p:sp>
      <p:sp>
        <p:nvSpPr>
          <p:cNvPr id="13" name="下矢印 12"/>
          <p:cNvSpPr/>
          <p:nvPr/>
        </p:nvSpPr>
        <p:spPr>
          <a:xfrm>
            <a:off x="7462142" y="5288035"/>
            <a:ext cx="219308" cy="24267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44487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3132589"/>
          </a:xfrm>
        </p:spPr>
        <p:txBody>
          <a:bodyPr>
            <a:normAutofit/>
          </a:bodyPr>
          <a:lstStyle/>
          <a:p>
            <a:r>
              <a:rPr lang="ja-JP" altLang="en-US" dirty="0" smtClean="0"/>
              <a:t>保存用ディレクトリに書き込まれ、仮想ディスクは変更されない</a:t>
            </a:r>
            <a:endParaRPr lang="en-US" altLang="ja-JP" dirty="0" smtClean="0"/>
          </a:p>
          <a:p>
            <a:pPr lvl="1"/>
            <a:r>
              <a:rPr lang="ja-JP" altLang="en-US" dirty="0" smtClean="0"/>
              <a:t>新規ファイル</a:t>
            </a:r>
            <a:endParaRPr lang="en-US" altLang="ja-JP" dirty="0" smtClean="0"/>
          </a:p>
          <a:p>
            <a:pPr lvl="2"/>
            <a:r>
              <a:rPr lang="ja-JP" altLang="en-US" dirty="0" smtClean="0"/>
              <a:t>保存用</a:t>
            </a:r>
            <a:r>
              <a:rPr lang="ja-JP" altLang="en-US" dirty="0"/>
              <a:t>ディレクトリ</a:t>
            </a:r>
            <a:r>
              <a:rPr lang="ja-JP" altLang="en-US" dirty="0" smtClean="0"/>
              <a:t>に新たに作成</a:t>
            </a:r>
            <a:endParaRPr lang="en-US" altLang="ja-JP" dirty="0" smtClean="0"/>
          </a:p>
          <a:p>
            <a:pPr lvl="1"/>
            <a:r>
              <a:rPr lang="ja-JP" altLang="en-US" dirty="0" smtClean="0"/>
              <a:t>既存ファイル</a:t>
            </a:r>
            <a:endParaRPr lang="en-US" altLang="ja-JP" dirty="0" smtClean="0"/>
          </a:p>
          <a:p>
            <a:pPr lvl="2"/>
            <a:r>
              <a:rPr lang="ja-JP" altLang="en-US" dirty="0" smtClean="0"/>
              <a:t>仮想ディスクにしかなければ、同名のファイルを保存用ディレクトリに作成</a:t>
            </a:r>
            <a:endParaRPr lang="en-US" altLang="ja-JP" dirty="0" smtClean="0"/>
          </a:p>
          <a:p>
            <a:pPr lvl="2"/>
            <a:r>
              <a:rPr lang="ja-JP" altLang="en-US" dirty="0" smtClean="0"/>
              <a:t>保存用ディレクトリにあれば上書き</a:t>
            </a:r>
            <a:endParaRPr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smtClean="0"/>
              <a:t>書き込みのエミュレーション</a:t>
            </a:r>
            <a:endParaRPr kumimoji="1" lang="ja-JP" altLang="en-US" dirty="0"/>
          </a:p>
        </p:txBody>
      </p:sp>
      <p:sp>
        <p:nvSpPr>
          <p:cNvPr id="4" name="正方形/長方形 3"/>
          <p:cNvSpPr/>
          <p:nvPr/>
        </p:nvSpPr>
        <p:spPr>
          <a:xfrm>
            <a:off x="5940152" y="5948547"/>
            <a:ext cx="2722572" cy="83021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5" name="正方形/長方形 4"/>
          <p:cNvSpPr/>
          <p:nvPr/>
        </p:nvSpPr>
        <p:spPr>
          <a:xfrm>
            <a:off x="5940152" y="5065635"/>
            <a:ext cx="2722572" cy="76627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7" name="テキスト ボックス 6"/>
          <p:cNvSpPr txBox="1"/>
          <p:nvPr/>
        </p:nvSpPr>
        <p:spPr>
          <a:xfrm>
            <a:off x="5931748" y="5948547"/>
            <a:ext cx="259228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仮想ディスク</a:t>
            </a:r>
            <a:endParaRPr kumimoji="1" lang="ja-JP" altLang="en-US" sz="1600" dirty="0"/>
          </a:p>
        </p:txBody>
      </p:sp>
      <p:sp>
        <p:nvSpPr>
          <p:cNvPr id="8" name="正方形/長方形 7"/>
          <p:cNvSpPr/>
          <p:nvPr/>
        </p:nvSpPr>
        <p:spPr>
          <a:xfrm>
            <a:off x="5998428" y="5399867"/>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9" name="正方形/長方形 8"/>
          <p:cNvSpPr/>
          <p:nvPr/>
        </p:nvSpPr>
        <p:spPr>
          <a:xfrm>
            <a:off x="7496864" y="5399867"/>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10" name="正方形/長方形 9"/>
          <p:cNvSpPr/>
          <p:nvPr/>
        </p:nvSpPr>
        <p:spPr>
          <a:xfrm>
            <a:off x="7510596" y="6287101"/>
            <a:ext cx="1066388"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11" name="正方形/長方形 10"/>
          <p:cNvSpPr/>
          <p:nvPr/>
        </p:nvSpPr>
        <p:spPr>
          <a:xfrm>
            <a:off x="5940152" y="4677129"/>
            <a:ext cx="2722572" cy="288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アップデータ</a:t>
            </a:r>
            <a:endParaRPr kumimoji="1" lang="ja-JP" altLang="en-US" sz="1600" dirty="0"/>
          </a:p>
        </p:txBody>
      </p:sp>
      <p:sp>
        <p:nvSpPr>
          <p:cNvPr id="12" name="下矢印 11"/>
          <p:cNvSpPr/>
          <p:nvPr/>
        </p:nvSpPr>
        <p:spPr>
          <a:xfrm>
            <a:off x="6339928" y="4965161"/>
            <a:ext cx="94280" cy="43470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5823736" y="5065636"/>
            <a:ext cx="2808312"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t>保存</a:t>
            </a:r>
            <a:r>
              <a:rPr kumimoji="1" lang="ja-JP" altLang="en-US" sz="1600" dirty="0" smtClean="0"/>
              <a:t>用ディレクトリ</a:t>
            </a:r>
            <a:endParaRPr kumimoji="1" lang="ja-JP" altLang="en-US" sz="1600" dirty="0"/>
          </a:p>
        </p:txBody>
      </p:sp>
      <p:sp>
        <p:nvSpPr>
          <p:cNvPr id="14" name="下矢印 13"/>
          <p:cNvSpPr/>
          <p:nvPr/>
        </p:nvSpPr>
        <p:spPr>
          <a:xfrm>
            <a:off x="8058070" y="4969484"/>
            <a:ext cx="94280" cy="43470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649710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793250"/>
          </a:xfrm>
        </p:spPr>
        <p:txBody>
          <a:bodyPr>
            <a:normAutofit/>
          </a:bodyPr>
          <a:lstStyle/>
          <a:p>
            <a:r>
              <a:rPr lang="ja-JP" altLang="en-US" dirty="0" smtClean="0"/>
              <a:t>保存用ディレクトリに</a:t>
            </a:r>
            <a:r>
              <a:rPr lang="en-US" altLang="ja-JP" dirty="0" smtClean="0"/>
              <a:t>whiteout</a:t>
            </a:r>
            <a:r>
              <a:rPr lang="ja-JP" altLang="en-US" dirty="0" smtClean="0"/>
              <a:t>ファイルが作成され、仮想ディスクは変更されない</a:t>
            </a:r>
            <a:endParaRPr lang="en-US" altLang="ja-JP" dirty="0" smtClean="0"/>
          </a:p>
          <a:p>
            <a:pPr lvl="1"/>
            <a:r>
              <a:rPr lang="en-US" altLang="ja-JP" dirty="0" smtClean="0"/>
              <a:t>whiteout</a:t>
            </a:r>
            <a:r>
              <a:rPr lang="ja-JP" altLang="en-US" dirty="0" smtClean="0"/>
              <a:t>ファイルとは？</a:t>
            </a:r>
            <a:endParaRPr lang="en-US" altLang="ja-JP" dirty="0"/>
          </a:p>
          <a:p>
            <a:pPr lvl="2"/>
            <a:r>
              <a:rPr lang="ja-JP" altLang="en-US" dirty="0" smtClean="0"/>
              <a:t>下層のファイルが消去されたことを示す</a:t>
            </a:r>
            <a:endParaRPr lang="en-US" altLang="ja-JP" dirty="0" smtClean="0"/>
          </a:p>
          <a:p>
            <a:pPr lvl="2"/>
            <a:r>
              <a:rPr lang="ja-JP" altLang="en-US" dirty="0" smtClean="0"/>
              <a:t>消去</a:t>
            </a:r>
            <a:r>
              <a:rPr lang="ja-JP" altLang="en-US" dirty="0"/>
              <a:t>されたファイル名の先頭に</a:t>
            </a:r>
            <a:r>
              <a:rPr lang="en-US" altLang="ja-JP" dirty="0"/>
              <a:t>.wh</a:t>
            </a:r>
            <a:r>
              <a:rPr lang="en-US" altLang="ja-JP" dirty="0" smtClean="0"/>
              <a:t>.</a:t>
            </a:r>
            <a:r>
              <a:rPr lang="ja-JP" altLang="en-US" dirty="0" smtClean="0"/>
              <a:t>をつけたファイル</a:t>
            </a:r>
            <a:endParaRPr lang="ja-JP" altLang="en-US" dirty="0"/>
          </a:p>
          <a:p>
            <a:pPr lvl="1"/>
            <a:r>
              <a:rPr lang="ja-JP" altLang="en-US" dirty="0" smtClean="0"/>
              <a:t>保存用ディレクトリにしかないファイルを削除したときには作成されない</a:t>
            </a:r>
            <a:endParaRPr lang="ja-JP" altLang="en-US" dirty="0"/>
          </a:p>
        </p:txBody>
      </p:sp>
      <p:sp>
        <p:nvSpPr>
          <p:cNvPr id="3" name="タイトル 2"/>
          <p:cNvSpPr>
            <a:spLocks noGrp="1"/>
          </p:cNvSpPr>
          <p:nvPr>
            <p:ph type="title"/>
          </p:nvPr>
        </p:nvSpPr>
        <p:spPr/>
        <p:txBody>
          <a:bodyPr/>
          <a:lstStyle/>
          <a:p>
            <a:r>
              <a:rPr lang="ja-JP" altLang="en-US" dirty="0"/>
              <a:t>削除</a:t>
            </a:r>
            <a:r>
              <a:rPr kumimoji="1" lang="ja-JP" altLang="en-US" dirty="0" smtClean="0"/>
              <a:t>のエミュレーション</a:t>
            </a:r>
            <a:endParaRPr kumimoji="1" lang="ja-JP" altLang="en-US" dirty="0"/>
          </a:p>
        </p:txBody>
      </p:sp>
      <p:sp>
        <p:nvSpPr>
          <p:cNvPr id="4" name="正方形/長方形 3"/>
          <p:cNvSpPr/>
          <p:nvPr/>
        </p:nvSpPr>
        <p:spPr>
          <a:xfrm>
            <a:off x="5791904" y="5724561"/>
            <a:ext cx="2722572" cy="83021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5" name="正方形/長方形 4"/>
          <p:cNvSpPr/>
          <p:nvPr/>
        </p:nvSpPr>
        <p:spPr>
          <a:xfrm>
            <a:off x="5791904" y="4841649"/>
            <a:ext cx="2722572" cy="76627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5857046" y="5724561"/>
            <a:ext cx="259228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仮想ディスク</a:t>
            </a:r>
            <a:endParaRPr kumimoji="1" lang="ja-JP" altLang="en-US" sz="1600" dirty="0"/>
          </a:p>
        </p:txBody>
      </p:sp>
      <p:sp>
        <p:nvSpPr>
          <p:cNvPr id="8" name="正方形/長方形 7"/>
          <p:cNvSpPr/>
          <p:nvPr/>
        </p:nvSpPr>
        <p:spPr>
          <a:xfrm>
            <a:off x="6397106" y="5181465"/>
            <a:ext cx="1512168"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.wh.</a:t>
            </a:r>
            <a:r>
              <a:rPr kumimoji="1" lang="ja-JP" altLang="en-US" sz="1600" dirty="0" smtClean="0"/>
              <a:t>ファイル</a:t>
            </a:r>
            <a:r>
              <a:rPr lang="en-US" altLang="ja-JP" sz="1600" dirty="0" smtClean="0"/>
              <a:t>C</a:t>
            </a:r>
            <a:endParaRPr kumimoji="1" lang="en-US" altLang="ja-JP" sz="1600" dirty="0" smtClean="0"/>
          </a:p>
        </p:txBody>
      </p:sp>
      <p:sp>
        <p:nvSpPr>
          <p:cNvPr id="9" name="正方形/長方形 8"/>
          <p:cNvSpPr/>
          <p:nvPr/>
        </p:nvSpPr>
        <p:spPr>
          <a:xfrm>
            <a:off x="6619996" y="6063115"/>
            <a:ext cx="1066388"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a:t>C</a:t>
            </a:r>
            <a:endParaRPr kumimoji="1" lang="en-US" altLang="ja-JP" sz="1600" dirty="0" smtClean="0"/>
          </a:p>
        </p:txBody>
      </p:sp>
      <p:sp>
        <p:nvSpPr>
          <p:cNvPr id="10" name="正方形/長方形 9"/>
          <p:cNvSpPr/>
          <p:nvPr/>
        </p:nvSpPr>
        <p:spPr>
          <a:xfrm>
            <a:off x="5791904" y="4453143"/>
            <a:ext cx="2722572" cy="2880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t>アップデータ</a:t>
            </a:r>
            <a:endParaRPr kumimoji="1" lang="ja-JP" altLang="en-US" sz="1600" dirty="0"/>
          </a:p>
        </p:txBody>
      </p:sp>
      <p:sp>
        <p:nvSpPr>
          <p:cNvPr id="13" name="下矢印 12"/>
          <p:cNvSpPr/>
          <p:nvPr/>
        </p:nvSpPr>
        <p:spPr>
          <a:xfrm>
            <a:off x="7079644" y="4735602"/>
            <a:ext cx="94280" cy="43470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5749034" y="4842911"/>
            <a:ext cx="2808312"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t>保存</a:t>
            </a:r>
            <a:r>
              <a:rPr kumimoji="1" lang="ja-JP" altLang="en-US" sz="1600" dirty="0" smtClean="0"/>
              <a:t>用ディレクトリ</a:t>
            </a:r>
            <a:endParaRPr kumimoji="1" lang="ja-JP" altLang="en-US" sz="1600" dirty="0"/>
          </a:p>
        </p:txBody>
      </p:sp>
    </p:spTree>
    <p:extLst>
      <p:ext uri="{BB962C8B-B14F-4D97-AF65-F5344CB8AC3E}">
        <p14:creationId xmlns:p14="http://schemas.microsoft.com/office/powerpoint/2010/main" val="206944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163695"/>
          </a:xfrm>
        </p:spPr>
        <p:txBody>
          <a:bodyPr>
            <a:normAutofit/>
          </a:bodyPr>
          <a:lstStyle/>
          <a:p>
            <a:r>
              <a:rPr lang="ja-JP" altLang="en-US" dirty="0" smtClean="0"/>
              <a:t>アップデータから見ると更新されたように見える</a:t>
            </a:r>
            <a:endParaRPr lang="en-US" altLang="ja-JP" dirty="0" smtClean="0"/>
          </a:p>
          <a:p>
            <a:pPr lvl="1"/>
            <a:r>
              <a:rPr lang="ja-JP" altLang="en-US" dirty="0"/>
              <a:t>保存用ディレクトリ</a:t>
            </a:r>
            <a:r>
              <a:rPr lang="ja-JP" altLang="en-US" dirty="0" smtClean="0"/>
              <a:t>にファイルがある場合</a:t>
            </a:r>
            <a:endParaRPr lang="en-US" altLang="ja-JP" dirty="0" smtClean="0"/>
          </a:p>
          <a:p>
            <a:pPr lvl="2"/>
            <a:r>
              <a:rPr lang="ja-JP" altLang="en-US" dirty="0"/>
              <a:t>その</a:t>
            </a:r>
            <a:r>
              <a:rPr lang="ja-JP" altLang="en-US" dirty="0" smtClean="0"/>
              <a:t>ファイルを読み込む</a:t>
            </a:r>
            <a:endParaRPr lang="en-US" altLang="ja-JP" dirty="0"/>
          </a:p>
          <a:p>
            <a:pPr lvl="1"/>
            <a:r>
              <a:rPr kumimoji="1" lang="ja-JP" altLang="en-US" dirty="0" smtClean="0"/>
              <a:t>保存用ディレクトリに</a:t>
            </a:r>
            <a:r>
              <a:rPr kumimoji="1" lang="en-US" altLang="ja-JP" dirty="0" smtClean="0"/>
              <a:t>whiteout</a:t>
            </a:r>
            <a:r>
              <a:rPr kumimoji="1" lang="ja-JP" altLang="en-US" dirty="0" smtClean="0"/>
              <a:t>ファイルがある場合</a:t>
            </a:r>
            <a:endParaRPr lang="en-US" altLang="ja-JP" dirty="0"/>
          </a:p>
          <a:p>
            <a:pPr lvl="2"/>
            <a:r>
              <a:rPr kumimoji="1" lang="ja-JP" altLang="en-US" dirty="0"/>
              <a:t>仮想</a:t>
            </a:r>
            <a:r>
              <a:rPr kumimoji="1" lang="ja-JP" altLang="en-US" dirty="0" smtClean="0"/>
              <a:t>ディスクのファイルを読み込まない</a:t>
            </a:r>
            <a:endParaRPr kumimoji="1" lang="en-US" altLang="ja-JP" dirty="0" smtClean="0"/>
          </a:p>
        </p:txBody>
      </p:sp>
      <p:sp>
        <p:nvSpPr>
          <p:cNvPr id="3" name="タイトル 2"/>
          <p:cNvSpPr>
            <a:spLocks noGrp="1"/>
          </p:cNvSpPr>
          <p:nvPr>
            <p:ph type="title"/>
          </p:nvPr>
        </p:nvSpPr>
        <p:spPr/>
        <p:txBody>
          <a:bodyPr/>
          <a:lstStyle/>
          <a:p>
            <a:r>
              <a:rPr kumimoji="1" lang="en-US" altLang="ja-JP" dirty="0" err="1" smtClean="0"/>
              <a:t>Aufs</a:t>
            </a:r>
            <a:r>
              <a:rPr kumimoji="1" lang="ja-JP" altLang="en-US" dirty="0" smtClean="0"/>
              <a:t>を用いた読み込み</a:t>
            </a:r>
            <a:endParaRPr kumimoji="1" lang="ja-JP" altLang="en-US" dirty="0"/>
          </a:p>
        </p:txBody>
      </p:sp>
      <p:sp>
        <p:nvSpPr>
          <p:cNvPr id="4" name="正方形/長方形 3"/>
          <p:cNvSpPr/>
          <p:nvPr/>
        </p:nvSpPr>
        <p:spPr>
          <a:xfrm>
            <a:off x="2092425" y="5936583"/>
            <a:ext cx="5387652" cy="73461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5" name="正方形/長方形 4"/>
          <p:cNvSpPr/>
          <p:nvPr/>
        </p:nvSpPr>
        <p:spPr>
          <a:xfrm>
            <a:off x="2092425" y="5119519"/>
            <a:ext cx="5387652" cy="77060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6" name="正方形/長方形 5"/>
          <p:cNvSpPr/>
          <p:nvPr/>
        </p:nvSpPr>
        <p:spPr>
          <a:xfrm>
            <a:off x="2092425" y="4203129"/>
            <a:ext cx="5387652" cy="74577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2430066" y="4203129"/>
            <a:ext cx="4712370"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600" dirty="0" err="1"/>
              <a:t>A</a:t>
            </a:r>
            <a:r>
              <a:rPr kumimoji="1" lang="en-US" altLang="ja-JP" sz="1600" dirty="0" err="1" smtClean="0"/>
              <a:t>ufs</a:t>
            </a:r>
            <a:r>
              <a:rPr kumimoji="1" lang="ja-JP" altLang="en-US" sz="1600" dirty="0" smtClean="0"/>
              <a:t>でマウントしたディレクトリ</a:t>
            </a:r>
            <a:endParaRPr kumimoji="1" lang="ja-JP" altLang="en-US" sz="1600" dirty="0"/>
          </a:p>
        </p:txBody>
      </p:sp>
      <p:sp>
        <p:nvSpPr>
          <p:cNvPr id="10" name="テキスト ボックス 9"/>
          <p:cNvSpPr txBox="1"/>
          <p:nvPr/>
        </p:nvSpPr>
        <p:spPr>
          <a:xfrm>
            <a:off x="2717406" y="5936583"/>
            <a:ext cx="4137690"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仮想ディスク</a:t>
            </a:r>
            <a:endParaRPr kumimoji="1" lang="ja-JP" altLang="en-US" sz="1600" dirty="0"/>
          </a:p>
        </p:txBody>
      </p:sp>
      <p:sp>
        <p:nvSpPr>
          <p:cNvPr id="17" name="正方形/長方形 16"/>
          <p:cNvSpPr/>
          <p:nvPr/>
        </p:nvSpPr>
        <p:spPr>
          <a:xfrm>
            <a:off x="2217029" y="5458073"/>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18" name="正方形/長方形 17"/>
          <p:cNvSpPr/>
          <p:nvPr/>
        </p:nvSpPr>
        <p:spPr>
          <a:xfrm>
            <a:off x="3445856" y="5458073"/>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19" name="正方形/長方形 18"/>
          <p:cNvSpPr/>
          <p:nvPr/>
        </p:nvSpPr>
        <p:spPr>
          <a:xfrm>
            <a:off x="3452722" y="6239153"/>
            <a:ext cx="1066388"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20" name="正方形/長方形 19"/>
          <p:cNvSpPr/>
          <p:nvPr/>
        </p:nvSpPr>
        <p:spPr>
          <a:xfrm>
            <a:off x="4890467" y="6239153"/>
            <a:ext cx="1055905"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a:t>C</a:t>
            </a:r>
            <a:endParaRPr kumimoji="1" lang="en-US" altLang="ja-JP" sz="1600" dirty="0" smtClean="0"/>
          </a:p>
        </p:txBody>
      </p:sp>
      <p:sp>
        <p:nvSpPr>
          <p:cNvPr id="21" name="正方形/長方形 20"/>
          <p:cNvSpPr/>
          <p:nvPr/>
        </p:nvSpPr>
        <p:spPr>
          <a:xfrm>
            <a:off x="4672313" y="5458073"/>
            <a:ext cx="149221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.wh.</a:t>
            </a:r>
            <a:r>
              <a:rPr kumimoji="1" lang="ja-JP" altLang="en-US" sz="1600" dirty="0" smtClean="0"/>
              <a:t>ファイル</a:t>
            </a:r>
            <a:r>
              <a:rPr lang="en-US" altLang="ja-JP" sz="1600" dirty="0"/>
              <a:t>C</a:t>
            </a:r>
            <a:endParaRPr kumimoji="1" lang="en-US" altLang="ja-JP" sz="1600" dirty="0" smtClean="0"/>
          </a:p>
        </p:txBody>
      </p:sp>
      <p:sp>
        <p:nvSpPr>
          <p:cNvPr id="22" name="正方形/長方形 21"/>
          <p:cNvSpPr/>
          <p:nvPr/>
        </p:nvSpPr>
        <p:spPr>
          <a:xfrm>
            <a:off x="6281659" y="6239153"/>
            <a:ext cx="1055905"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smtClean="0"/>
              <a:t>D</a:t>
            </a:r>
            <a:endParaRPr kumimoji="1" lang="en-US" altLang="ja-JP" sz="1600" dirty="0" smtClean="0"/>
          </a:p>
        </p:txBody>
      </p:sp>
      <p:sp>
        <p:nvSpPr>
          <p:cNvPr id="24" name="正方形/長方形 23"/>
          <p:cNvSpPr/>
          <p:nvPr/>
        </p:nvSpPr>
        <p:spPr>
          <a:xfrm>
            <a:off x="2217029" y="4524263"/>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25" name="正方形/長方形 24"/>
          <p:cNvSpPr/>
          <p:nvPr/>
        </p:nvSpPr>
        <p:spPr>
          <a:xfrm>
            <a:off x="3445856" y="4534527"/>
            <a:ext cx="108012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27" name="正方形/長方形 26"/>
          <p:cNvSpPr/>
          <p:nvPr/>
        </p:nvSpPr>
        <p:spPr>
          <a:xfrm>
            <a:off x="6281659" y="4534527"/>
            <a:ext cx="1055905" cy="36412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smtClean="0"/>
              <a:t>D</a:t>
            </a:r>
            <a:endParaRPr kumimoji="1" lang="en-US" altLang="ja-JP" sz="1600" dirty="0" smtClean="0"/>
          </a:p>
        </p:txBody>
      </p:sp>
      <p:sp>
        <p:nvSpPr>
          <p:cNvPr id="28" name="上矢印 27"/>
          <p:cNvSpPr/>
          <p:nvPr/>
        </p:nvSpPr>
        <p:spPr>
          <a:xfrm>
            <a:off x="2685081" y="4882009"/>
            <a:ext cx="144016" cy="57606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9" name="上矢印 28"/>
          <p:cNvSpPr/>
          <p:nvPr/>
        </p:nvSpPr>
        <p:spPr>
          <a:xfrm>
            <a:off x="3913908" y="4881379"/>
            <a:ext cx="144016" cy="576064"/>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1" name="上矢印 30"/>
          <p:cNvSpPr/>
          <p:nvPr/>
        </p:nvSpPr>
        <p:spPr>
          <a:xfrm>
            <a:off x="6737603" y="4898650"/>
            <a:ext cx="144016" cy="1340503"/>
          </a:xfrm>
          <a:prstGeom prst="up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2545002" y="5113913"/>
            <a:ext cx="448249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t>保存用ディレクトリ</a:t>
            </a:r>
            <a:endParaRPr kumimoji="1" lang="ja-JP" altLang="en-US" sz="1600" dirty="0"/>
          </a:p>
        </p:txBody>
      </p:sp>
      <p:cxnSp>
        <p:nvCxnSpPr>
          <p:cNvPr id="8" name="直線コネクタ 7"/>
          <p:cNvCxnSpPr/>
          <p:nvPr/>
        </p:nvCxnSpPr>
        <p:spPr>
          <a:xfrm>
            <a:off x="1863453" y="5026025"/>
            <a:ext cx="5832648"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5493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2523735"/>
          </a:xfrm>
        </p:spPr>
        <p:txBody>
          <a:bodyPr>
            <a:normAutofit/>
          </a:bodyPr>
          <a:lstStyle/>
          <a:p>
            <a:r>
              <a:rPr lang="ja-JP" altLang="en-US" dirty="0" smtClean="0"/>
              <a:t>仮想ディスクへの更新は保存用ディレクトリに抽出されている</a:t>
            </a:r>
            <a:endParaRPr lang="en-US" altLang="ja-JP" dirty="0" smtClean="0"/>
          </a:p>
          <a:p>
            <a:pPr lvl="1"/>
            <a:r>
              <a:rPr lang="ja-JP" altLang="en-US" dirty="0" smtClean="0"/>
              <a:t>保存用ディレクトリにすべての更新ファイルが作成される</a:t>
            </a:r>
            <a:endParaRPr lang="en-US" altLang="ja-JP" dirty="0" smtClean="0"/>
          </a:p>
          <a:p>
            <a:r>
              <a:rPr lang="ja-JP" altLang="en-US" dirty="0" smtClean="0"/>
              <a:t>削除リストを作成</a:t>
            </a:r>
            <a:endParaRPr lang="en-US" altLang="ja-JP" dirty="0" smtClean="0"/>
          </a:p>
          <a:p>
            <a:pPr lvl="1"/>
            <a:r>
              <a:rPr lang="ja-JP" altLang="en-US" dirty="0" smtClean="0"/>
              <a:t>保存用ディレクトリを検索して、</a:t>
            </a:r>
            <a:r>
              <a:rPr lang="en-US" altLang="ja-JP" dirty="0" smtClean="0"/>
              <a:t>whiteout</a:t>
            </a:r>
            <a:r>
              <a:rPr lang="ja-JP" altLang="en-US" dirty="0" smtClean="0"/>
              <a:t>ファイルのパスを取得</a:t>
            </a:r>
            <a:endParaRPr lang="ja-JP" altLang="en-US" dirty="0"/>
          </a:p>
        </p:txBody>
      </p:sp>
      <p:sp>
        <p:nvSpPr>
          <p:cNvPr id="3" name="タイトル 2"/>
          <p:cNvSpPr>
            <a:spLocks noGrp="1"/>
          </p:cNvSpPr>
          <p:nvPr>
            <p:ph type="title"/>
          </p:nvPr>
        </p:nvSpPr>
        <p:spPr/>
        <p:txBody>
          <a:bodyPr/>
          <a:lstStyle/>
          <a:p>
            <a:r>
              <a:rPr kumimoji="1" lang="ja-JP" altLang="en-US" dirty="0" smtClean="0"/>
              <a:t>更新されたファイルの抽出</a:t>
            </a:r>
            <a:endParaRPr kumimoji="1" lang="ja-JP" altLang="en-US" dirty="0"/>
          </a:p>
        </p:txBody>
      </p:sp>
      <p:sp>
        <p:nvSpPr>
          <p:cNvPr id="28" name="正方形/長方形 27"/>
          <p:cNvSpPr/>
          <p:nvPr/>
        </p:nvSpPr>
        <p:spPr>
          <a:xfrm>
            <a:off x="1927975" y="5290989"/>
            <a:ext cx="4319845" cy="83021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29" name="正方形/長方形 28"/>
          <p:cNvSpPr/>
          <p:nvPr/>
        </p:nvSpPr>
        <p:spPr>
          <a:xfrm>
            <a:off x="1927976" y="4408077"/>
            <a:ext cx="4319844" cy="76627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0" name="テキスト ボックス 29"/>
          <p:cNvSpPr txBox="1"/>
          <p:nvPr/>
        </p:nvSpPr>
        <p:spPr>
          <a:xfrm>
            <a:off x="2522309" y="5288677"/>
            <a:ext cx="3131175"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仮想マシンのディスク</a:t>
            </a:r>
            <a:endParaRPr kumimoji="1" lang="ja-JP" altLang="en-US" sz="1600" dirty="0"/>
          </a:p>
        </p:txBody>
      </p:sp>
      <p:sp>
        <p:nvSpPr>
          <p:cNvPr id="31" name="正方形/長方形 30"/>
          <p:cNvSpPr/>
          <p:nvPr/>
        </p:nvSpPr>
        <p:spPr>
          <a:xfrm>
            <a:off x="1986252" y="4742309"/>
            <a:ext cx="1165223"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smtClean="0"/>
              <a:t>ファイル</a:t>
            </a:r>
            <a:r>
              <a:rPr lang="en-US" altLang="ja-JP" sz="1600" dirty="0" smtClean="0"/>
              <a:t>A</a:t>
            </a:r>
            <a:endParaRPr kumimoji="1" lang="en-US" altLang="ja-JP" sz="1600" dirty="0" smtClean="0"/>
          </a:p>
        </p:txBody>
      </p:sp>
      <p:sp>
        <p:nvSpPr>
          <p:cNvPr id="32" name="正方形/長方形 31"/>
          <p:cNvSpPr/>
          <p:nvPr/>
        </p:nvSpPr>
        <p:spPr>
          <a:xfrm>
            <a:off x="3280234" y="4749287"/>
            <a:ext cx="1178955"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33" name="正方形/長方形 32"/>
          <p:cNvSpPr/>
          <p:nvPr/>
        </p:nvSpPr>
        <p:spPr>
          <a:xfrm>
            <a:off x="3271478" y="5629543"/>
            <a:ext cx="1187711"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kumimoji="1" lang="en-US" altLang="ja-JP" sz="1600" dirty="0" smtClean="0"/>
              <a:t>B</a:t>
            </a:r>
          </a:p>
        </p:txBody>
      </p:sp>
      <p:sp>
        <p:nvSpPr>
          <p:cNvPr id="34" name="テキスト ボックス 33"/>
          <p:cNvSpPr txBox="1"/>
          <p:nvPr/>
        </p:nvSpPr>
        <p:spPr>
          <a:xfrm>
            <a:off x="2736869" y="4416291"/>
            <a:ext cx="2702056"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t>保存</a:t>
            </a:r>
            <a:r>
              <a:rPr kumimoji="1" lang="ja-JP" altLang="en-US" sz="1600" dirty="0" smtClean="0"/>
              <a:t>用ディレクトリ</a:t>
            </a:r>
            <a:endParaRPr kumimoji="1" lang="ja-JP" altLang="en-US" sz="1600" dirty="0"/>
          </a:p>
        </p:txBody>
      </p:sp>
      <p:sp>
        <p:nvSpPr>
          <p:cNvPr id="35" name="正方形/長方形 34"/>
          <p:cNvSpPr/>
          <p:nvPr/>
        </p:nvSpPr>
        <p:spPr>
          <a:xfrm>
            <a:off x="4829743" y="5627231"/>
            <a:ext cx="1055905" cy="39816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ファイル</a:t>
            </a:r>
            <a:r>
              <a:rPr lang="en-US" altLang="ja-JP" sz="1600" dirty="0"/>
              <a:t>C</a:t>
            </a:r>
            <a:endParaRPr kumimoji="1" lang="en-US" altLang="ja-JP" sz="1600" dirty="0" smtClean="0"/>
          </a:p>
        </p:txBody>
      </p:sp>
      <p:sp>
        <p:nvSpPr>
          <p:cNvPr id="36" name="正方形/長方形 35"/>
          <p:cNvSpPr/>
          <p:nvPr/>
        </p:nvSpPr>
        <p:spPr>
          <a:xfrm>
            <a:off x="4611589" y="4751314"/>
            <a:ext cx="149221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t>.wh.</a:t>
            </a:r>
            <a:r>
              <a:rPr kumimoji="1" lang="ja-JP" altLang="en-US" sz="1600" dirty="0" smtClean="0"/>
              <a:t>ファイル</a:t>
            </a:r>
            <a:r>
              <a:rPr lang="en-US" altLang="ja-JP" sz="1600" dirty="0"/>
              <a:t>C</a:t>
            </a:r>
            <a:endParaRPr kumimoji="1" lang="en-US" altLang="ja-JP" sz="1600" dirty="0" smtClean="0"/>
          </a:p>
        </p:txBody>
      </p:sp>
      <p:sp>
        <p:nvSpPr>
          <p:cNvPr id="37" name="正方形/長方形 36"/>
          <p:cNvSpPr/>
          <p:nvPr/>
        </p:nvSpPr>
        <p:spPr>
          <a:xfrm>
            <a:off x="6488990" y="5081367"/>
            <a:ext cx="1178955"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t>削除リスト</a:t>
            </a:r>
            <a:endParaRPr kumimoji="1" lang="en-US" altLang="ja-JP" sz="1600" dirty="0" smtClean="0"/>
          </a:p>
        </p:txBody>
      </p:sp>
      <p:sp>
        <p:nvSpPr>
          <p:cNvPr id="38" name="右矢印 37"/>
          <p:cNvSpPr/>
          <p:nvPr/>
        </p:nvSpPr>
        <p:spPr>
          <a:xfrm>
            <a:off x="6340310" y="4564586"/>
            <a:ext cx="36004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520330" y="4585568"/>
            <a:ext cx="1080120" cy="369332"/>
          </a:xfrm>
          <a:prstGeom prst="rect">
            <a:avLst/>
          </a:prstGeom>
          <a:noFill/>
        </p:spPr>
        <p:txBody>
          <a:bodyPr wrap="square" rtlCol="0">
            <a:spAutoFit/>
          </a:bodyPr>
          <a:lstStyle/>
          <a:p>
            <a:pPr algn="ctr"/>
            <a:r>
              <a:rPr kumimoji="1" lang="ja-JP" altLang="en-US" dirty="0" smtClean="0"/>
              <a:t>抽出</a:t>
            </a:r>
            <a:endParaRPr kumimoji="1" lang="ja-JP" altLang="en-US" dirty="0"/>
          </a:p>
        </p:txBody>
      </p:sp>
    </p:spTree>
    <p:extLst>
      <p:ext uri="{BB962C8B-B14F-4D97-AF65-F5344CB8AC3E}">
        <p14:creationId xmlns:p14="http://schemas.microsoft.com/office/powerpoint/2010/main" val="1617636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811768"/>
          </a:xfrm>
        </p:spPr>
        <p:txBody>
          <a:bodyPr>
            <a:normAutofit/>
          </a:bodyPr>
          <a:lstStyle/>
          <a:p>
            <a:r>
              <a:rPr lang="ja-JP" altLang="en-US" dirty="0" smtClean="0"/>
              <a:t>仮想</a:t>
            </a:r>
            <a:r>
              <a:rPr lang="ja-JP" altLang="en-US" dirty="0"/>
              <a:t>マシンのレジューム直後</a:t>
            </a:r>
            <a:r>
              <a:rPr lang="ja-JP" altLang="en-US" dirty="0" smtClean="0"/>
              <a:t>に仮想ディスクへの更新を実際に行う</a:t>
            </a:r>
            <a:endParaRPr lang="en-US" altLang="ja-JP" dirty="0" smtClean="0"/>
          </a:p>
          <a:p>
            <a:pPr lvl="1"/>
            <a:r>
              <a:rPr lang="ja-JP" altLang="en-US" dirty="0" smtClean="0"/>
              <a:t>保存用</a:t>
            </a:r>
            <a:r>
              <a:rPr lang="ja-JP" altLang="en-US" dirty="0"/>
              <a:t>ディレクトリのアーカイブを</a:t>
            </a:r>
            <a:r>
              <a:rPr lang="en-US" altLang="ja-JP" dirty="0"/>
              <a:t>tar</a:t>
            </a:r>
            <a:r>
              <a:rPr lang="ja-JP" altLang="en-US" dirty="0"/>
              <a:t>コマンドで作成</a:t>
            </a:r>
          </a:p>
          <a:p>
            <a:pPr lvl="2"/>
            <a:r>
              <a:rPr lang="ja-JP" altLang="en-US" dirty="0" smtClean="0"/>
              <a:t>仮想</a:t>
            </a:r>
            <a:r>
              <a:rPr lang="ja-JP" altLang="en-US" dirty="0"/>
              <a:t>ネットワーク経由でアーカイブを</a:t>
            </a:r>
            <a:r>
              <a:rPr lang="ja-JP" altLang="en-US" dirty="0" smtClean="0"/>
              <a:t>送る</a:t>
            </a:r>
            <a:endParaRPr lang="en-US" altLang="ja-JP" dirty="0" smtClean="0"/>
          </a:p>
          <a:p>
            <a:pPr lvl="1"/>
            <a:r>
              <a:rPr lang="en-US" altLang="ja-JP" dirty="0" err="1" smtClean="0"/>
              <a:t>ssh</a:t>
            </a:r>
            <a:r>
              <a:rPr lang="ja-JP" altLang="en-US" dirty="0"/>
              <a:t>コマンドを使って仮想マシン上</a:t>
            </a:r>
            <a:r>
              <a:rPr lang="ja-JP" altLang="en-US" dirty="0" smtClean="0"/>
              <a:t>でアーカイブを展開</a:t>
            </a:r>
            <a:endParaRPr lang="ja-JP" altLang="en-US" dirty="0"/>
          </a:p>
          <a:p>
            <a:pPr lvl="2"/>
            <a:r>
              <a:rPr lang="ja-JP" altLang="en-US" dirty="0"/>
              <a:t>削除</a:t>
            </a:r>
            <a:r>
              <a:rPr lang="ja-JP" altLang="en-US" dirty="0" smtClean="0"/>
              <a:t>リスト</a:t>
            </a:r>
            <a:r>
              <a:rPr lang="ja-JP" altLang="en-US" dirty="0"/>
              <a:t>に基づいてファイルを消去</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エミュレーション結果の反映</a:t>
            </a:r>
            <a:endParaRPr kumimoji="1" lang="ja-JP" altLang="en-US" dirty="0"/>
          </a:p>
        </p:txBody>
      </p:sp>
      <p:sp>
        <p:nvSpPr>
          <p:cNvPr id="4" name="角丸四角形 3"/>
          <p:cNvSpPr/>
          <p:nvPr/>
        </p:nvSpPr>
        <p:spPr>
          <a:xfrm>
            <a:off x="1907704" y="4653136"/>
            <a:ext cx="2520280" cy="1656184"/>
          </a:xfrm>
          <a:prstGeom prst="roundRect">
            <a:avLst>
              <a:gd name="adj" fmla="val 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2555776" y="4293096"/>
            <a:ext cx="1152128"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6" name="テキスト ボックス 5"/>
          <p:cNvSpPr txBox="1"/>
          <p:nvPr/>
        </p:nvSpPr>
        <p:spPr>
          <a:xfrm>
            <a:off x="5688124" y="4293096"/>
            <a:ext cx="1152128" cy="338554"/>
          </a:xfrm>
          <a:prstGeom prst="rect">
            <a:avLst/>
          </a:prstGeom>
          <a:noFill/>
        </p:spPr>
        <p:txBody>
          <a:bodyPr wrap="square" rtlCol="0">
            <a:spAutoFit/>
          </a:bodyPr>
          <a:lstStyle/>
          <a:p>
            <a:pPr algn="ctr"/>
            <a:r>
              <a:rPr kumimoji="1" lang="ja-JP" altLang="en-US" sz="1600" dirty="0" smtClean="0"/>
              <a:t>仮想マシン</a:t>
            </a:r>
            <a:endParaRPr kumimoji="1" lang="ja-JP" altLang="en-US" sz="1600" dirty="0"/>
          </a:p>
        </p:txBody>
      </p:sp>
      <p:sp>
        <p:nvSpPr>
          <p:cNvPr id="7" name="正方形/長方形 6"/>
          <p:cNvSpPr/>
          <p:nvPr/>
        </p:nvSpPr>
        <p:spPr>
          <a:xfrm>
            <a:off x="2231740" y="4840106"/>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kumimoji="1" lang="en-US" altLang="ja-JP" sz="1400" dirty="0" smtClean="0"/>
              <a:t>A</a:t>
            </a:r>
          </a:p>
        </p:txBody>
      </p:sp>
      <p:sp>
        <p:nvSpPr>
          <p:cNvPr id="9" name="角丸四角形 8"/>
          <p:cNvSpPr/>
          <p:nvPr/>
        </p:nvSpPr>
        <p:spPr>
          <a:xfrm>
            <a:off x="5148064" y="4653136"/>
            <a:ext cx="2592288" cy="165618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正方形/長方形 11"/>
          <p:cNvSpPr/>
          <p:nvPr/>
        </p:nvSpPr>
        <p:spPr>
          <a:xfrm>
            <a:off x="6650672" y="4876110"/>
            <a:ext cx="1001864" cy="36004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ファイル</a:t>
            </a:r>
            <a:r>
              <a:rPr kumimoji="1" lang="en-US" altLang="ja-JP" sz="1400" dirty="0" smtClean="0"/>
              <a:t>B</a:t>
            </a:r>
          </a:p>
        </p:txBody>
      </p:sp>
      <p:sp>
        <p:nvSpPr>
          <p:cNvPr id="15" name="正方形/長方形 14"/>
          <p:cNvSpPr/>
          <p:nvPr/>
        </p:nvSpPr>
        <p:spPr>
          <a:xfrm>
            <a:off x="3347864" y="4840106"/>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lang="en-US" altLang="ja-JP" sz="1400" dirty="0" smtClean="0"/>
              <a:t>B’</a:t>
            </a:r>
            <a:endParaRPr kumimoji="1" lang="en-US" altLang="ja-JP" sz="1400" dirty="0" smtClean="0"/>
          </a:p>
        </p:txBody>
      </p:sp>
      <p:sp>
        <p:nvSpPr>
          <p:cNvPr id="16" name="正方形/長方形 15"/>
          <p:cNvSpPr/>
          <p:nvPr/>
        </p:nvSpPr>
        <p:spPr>
          <a:xfrm>
            <a:off x="2016776" y="5337774"/>
            <a:ext cx="1279376"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.wh.</a:t>
            </a:r>
            <a:r>
              <a:rPr kumimoji="1" lang="ja-JP" altLang="en-US" sz="1400" dirty="0" smtClean="0"/>
              <a:t>ファイル</a:t>
            </a:r>
            <a:r>
              <a:rPr lang="en-US" altLang="ja-JP" sz="1400" dirty="0"/>
              <a:t>C</a:t>
            </a:r>
            <a:endParaRPr kumimoji="1" lang="en-US" altLang="ja-JP" sz="1400" dirty="0" smtClean="0"/>
          </a:p>
        </p:txBody>
      </p:sp>
      <p:sp>
        <p:nvSpPr>
          <p:cNvPr id="17" name="正方形/長方形 16"/>
          <p:cNvSpPr/>
          <p:nvPr/>
        </p:nvSpPr>
        <p:spPr>
          <a:xfrm>
            <a:off x="3347864" y="5331804"/>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削除リスト</a:t>
            </a:r>
            <a:endParaRPr kumimoji="1" lang="en-US" altLang="ja-JP" sz="1400" dirty="0" smtClean="0"/>
          </a:p>
        </p:txBody>
      </p:sp>
      <p:sp>
        <p:nvSpPr>
          <p:cNvPr id="18" name="正方形/長方形 17"/>
          <p:cNvSpPr/>
          <p:nvPr/>
        </p:nvSpPr>
        <p:spPr>
          <a:xfrm>
            <a:off x="5241316" y="5355199"/>
            <a:ext cx="1001864" cy="36004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400" dirty="0" smtClean="0"/>
              <a:t>ファイル</a:t>
            </a:r>
            <a:r>
              <a:rPr lang="en-US" altLang="ja-JP" sz="1400" dirty="0"/>
              <a:t>C</a:t>
            </a:r>
            <a:endParaRPr kumimoji="1" lang="en-US" altLang="ja-JP" sz="1400" dirty="0" smtClean="0"/>
          </a:p>
        </p:txBody>
      </p:sp>
      <p:cxnSp>
        <p:nvCxnSpPr>
          <p:cNvPr id="10" name="直線矢印コネクタ 9"/>
          <p:cNvCxnSpPr/>
          <p:nvPr/>
        </p:nvCxnSpPr>
        <p:spPr>
          <a:xfrm>
            <a:off x="3296152" y="5302499"/>
            <a:ext cx="2808312"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2771800" y="4876110"/>
            <a:ext cx="792088" cy="72008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smtClean="0"/>
              <a:t>Tar</a:t>
            </a:r>
          </a:p>
          <a:p>
            <a:pPr algn="ctr"/>
            <a:r>
              <a:rPr lang="ja-JP" altLang="en-US" sz="1400" dirty="0" smtClean="0"/>
              <a:t>ファイル</a:t>
            </a:r>
            <a:endParaRPr kumimoji="1" lang="ja-JP" altLang="en-US" sz="1400" dirty="0"/>
          </a:p>
        </p:txBody>
      </p:sp>
      <p:sp>
        <p:nvSpPr>
          <p:cNvPr id="19" name="正方形/長方形 18"/>
          <p:cNvSpPr/>
          <p:nvPr/>
        </p:nvSpPr>
        <p:spPr>
          <a:xfrm>
            <a:off x="5282492" y="4876110"/>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kumimoji="1" lang="en-US" altLang="ja-JP" sz="1400" dirty="0" smtClean="0"/>
              <a:t>A</a:t>
            </a:r>
          </a:p>
        </p:txBody>
      </p:sp>
      <p:sp>
        <p:nvSpPr>
          <p:cNvPr id="20" name="正方形/長方形 19"/>
          <p:cNvSpPr/>
          <p:nvPr/>
        </p:nvSpPr>
        <p:spPr>
          <a:xfrm>
            <a:off x="6650672" y="4876110"/>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ファイル</a:t>
            </a:r>
            <a:r>
              <a:rPr lang="en-US" altLang="ja-JP" sz="1400" dirty="0" smtClean="0"/>
              <a:t>B’</a:t>
            </a:r>
            <a:endParaRPr kumimoji="1" lang="en-US" altLang="ja-JP" sz="1400" dirty="0" smtClean="0"/>
          </a:p>
        </p:txBody>
      </p:sp>
      <p:sp>
        <p:nvSpPr>
          <p:cNvPr id="21" name="正方形/長方形 20"/>
          <p:cNvSpPr/>
          <p:nvPr/>
        </p:nvSpPr>
        <p:spPr>
          <a:xfrm>
            <a:off x="5282492" y="5850214"/>
            <a:ext cx="1279376"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400" dirty="0" smtClean="0"/>
              <a:t>.wh.</a:t>
            </a:r>
            <a:r>
              <a:rPr kumimoji="1" lang="ja-JP" altLang="en-US" sz="1400" dirty="0" smtClean="0"/>
              <a:t>ファイル</a:t>
            </a:r>
            <a:r>
              <a:rPr lang="en-US" altLang="ja-JP" sz="1400" dirty="0"/>
              <a:t>C</a:t>
            </a:r>
            <a:endParaRPr kumimoji="1" lang="en-US" altLang="ja-JP" sz="1400" dirty="0" smtClean="0"/>
          </a:p>
        </p:txBody>
      </p:sp>
      <p:sp>
        <p:nvSpPr>
          <p:cNvPr id="22" name="正方形/長方形 21"/>
          <p:cNvSpPr/>
          <p:nvPr/>
        </p:nvSpPr>
        <p:spPr>
          <a:xfrm>
            <a:off x="6660232" y="5844244"/>
            <a:ext cx="1008112"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削除リスト</a:t>
            </a:r>
            <a:endParaRPr kumimoji="1" lang="en-US" altLang="ja-JP" sz="1400" dirty="0" smtClean="0"/>
          </a:p>
        </p:txBody>
      </p:sp>
    </p:spTree>
    <p:extLst>
      <p:ext uri="{BB962C8B-B14F-4D97-AF65-F5344CB8AC3E}">
        <p14:creationId xmlns:p14="http://schemas.microsoft.com/office/powerpoint/2010/main" val="174596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hidden"/>
                                      </p:to>
                                    </p:set>
                                  </p:childTnLst>
                                </p:cTn>
                              </p:par>
                            </p:childTnLst>
                          </p:cTn>
                        </p:par>
                        <p:par>
                          <p:cTn id="13" fill="hold">
                            <p:stCondLst>
                              <p:cond delay="0"/>
                            </p:stCondLst>
                            <p:childTnLst>
                              <p:par>
                                <p:cTn id="14" presetID="22" presetClass="entr" presetSubtype="4"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down)">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63" presetClass="path" presetSubtype="0" accel="50000" decel="50000" fill="hold" grpId="1" nodeType="clickEffect">
                                  <p:stCondLst>
                                    <p:cond delay="0"/>
                                  </p:stCondLst>
                                  <p:childTnLst>
                                    <p:animMotion origin="layout" path="M -4.16667E-6 4.07407E-6 L 0.35053 4.07407E-6 " pathEditMode="relative" rAng="0" ptsTypes="AA">
                                      <p:cBhvr>
                                        <p:cTn id="20" dur="2000" fill="hold"/>
                                        <p:tgtEl>
                                          <p:spTgt spid="13"/>
                                        </p:tgtEl>
                                        <p:attrNameLst>
                                          <p:attrName>ppt_x</p:attrName>
                                          <p:attrName>ppt_y</p:attrName>
                                        </p:attrNameLst>
                                      </p:cBhvr>
                                      <p:rCtr x="17517" y="0"/>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2" nodeType="click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8"/>
                                        </p:tgtEl>
                                      </p:cBhvr>
                                    </p:animEffect>
                                    <p:set>
                                      <p:cBhvr>
                                        <p:cTn id="43" dur="1" fill="hold">
                                          <p:stCondLst>
                                            <p:cond delay="499"/>
                                          </p:stCondLst>
                                        </p:cTn>
                                        <p:tgtEl>
                                          <p:spTgt spid="1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21"/>
                                        </p:tgtEl>
                                      </p:cBhvr>
                                    </p:animEffect>
                                    <p:set>
                                      <p:cBhvr>
                                        <p:cTn id="46"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3" grpId="0" animBg="1"/>
      <p:bldP spid="13" grpId="1" animBg="1"/>
      <p:bldP spid="13" grpId="2" animBg="1"/>
      <p:bldP spid="19" grpId="0" animBg="1"/>
      <p:bldP spid="20" grpId="0" animBg="1"/>
      <p:bldP spid="21" grpId="0" animBg="1"/>
      <p:bldP spid="21" grpId="1"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3675863"/>
          </a:xfrm>
        </p:spPr>
        <p:txBody>
          <a:bodyPr>
            <a:normAutofit/>
          </a:bodyPr>
          <a:lstStyle/>
          <a:p>
            <a:r>
              <a:rPr lang="ja-JP" altLang="en-US" dirty="0" smtClean="0"/>
              <a:t>仮想ディスクを更新する前と後でアップデータの前処理・後処理を実行</a:t>
            </a:r>
            <a:endParaRPr lang="en-US" altLang="ja-JP" dirty="0"/>
          </a:p>
          <a:p>
            <a:pPr lvl="1"/>
            <a:r>
              <a:rPr lang="en-US" altLang="ja-JP" dirty="0" smtClean="0"/>
              <a:t>Ubuntu</a:t>
            </a:r>
            <a:r>
              <a:rPr lang="ja-JP" altLang="en-US" dirty="0"/>
              <a:t>のパッケージには前処理と後処理を行うスクリプト</a:t>
            </a:r>
            <a:r>
              <a:rPr lang="ja-JP" altLang="en-US" dirty="0" smtClean="0"/>
              <a:t>が含まれている場合がある</a:t>
            </a:r>
            <a:endParaRPr lang="ja-JP" altLang="en-US" dirty="0"/>
          </a:p>
          <a:p>
            <a:pPr lvl="2"/>
            <a:r>
              <a:rPr lang="ja-JP" altLang="en-US" dirty="0" smtClean="0"/>
              <a:t>前処理</a:t>
            </a:r>
            <a:endParaRPr lang="en-US" altLang="ja-JP" dirty="0"/>
          </a:p>
          <a:p>
            <a:pPr lvl="3"/>
            <a:r>
              <a:rPr lang="ja-JP" altLang="en-US" dirty="0" smtClean="0"/>
              <a:t>設定</a:t>
            </a:r>
            <a:r>
              <a:rPr lang="ja-JP" altLang="en-US" dirty="0"/>
              <a:t>ファイルの保存やサーバの停止など</a:t>
            </a:r>
          </a:p>
          <a:p>
            <a:pPr lvl="2"/>
            <a:r>
              <a:rPr lang="ja-JP" altLang="en-US" dirty="0" smtClean="0"/>
              <a:t>後処理</a:t>
            </a:r>
            <a:endParaRPr lang="en-US" altLang="ja-JP" dirty="0"/>
          </a:p>
          <a:p>
            <a:pPr lvl="3"/>
            <a:r>
              <a:rPr lang="ja-JP" altLang="en-US" dirty="0" smtClean="0"/>
              <a:t>新しい</a:t>
            </a:r>
            <a:r>
              <a:rPr lang="ja-JP" altLang="en-US" dirty="0"/>
              <a:t>設定ファイルの作成やサーバの再起動など</a:t>
            </a:r>
          </a:p>
          <a:p>
            <a:pPr lvl="1"/>
            <a:r>
              <a:rPr lang="ja-JP" altLang="en-US" dirty="0"/>
              <a:t>現在</a:t>
            </a:r>
            <a:r>
              <a:rPr lang="ja-JP" altLang="en-US" dirty="0" smtClean="0"/>
              <a:t>は未実装</a:t>
            </a:r>
            <a:endParaRPr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smtClean="0"/>
              <a:t>前処理・後処理の実行</a:t>
            </a:r>
            <a:endParaRPr kumimoji="1" lang="ja-JP" altLang="en-US" dirty="0"/>
          </a:p>
        </p:txBody>
      </p:sp>
      <p:sp>
        <p:nvSpPr>
          <p:cNvPr id="5" name="角丸四角形 4"/>
          <p:cNvSpPr/>
          <p:nvPr/>
        </p:nvSpPr>
        <p:spPr>
          <a:xfrm>
            <a:off x="2411760" y="5445224"/>
            <a:ext cx="11521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前処理</a:t>
            </a:r>
            <a:endParaRPr kumimoji="1" lang="ja-JP" altLang="en-US" dirty="0">
              <a:solidFill>
                <a:schemeClr val="tx1"/>
              </a:solidFill>
            </a:endParaRPr>
          </a:p>
        </p:txBody>
      </p:sp>
      <p:sp>
        <p:nvSpPr>
          <p:cNvPr id="10" name="角丸四角形 9"/>
          <p:cNvSpPr/>
          <p:nvPr/>
        </p:nvSpPr>
        <p:spPr>
          <a:xfrm>
            <a:off x="3707904" y="5445224"/>
            <a:ext cx="1800200" cy="72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エミュレーション結果の</a:t>
            </a:r>
            <a:r>
              <a:rPr lang="ja-JP" altLang="en-US" dirty="0" smtClean="0"/>
              <a:t>反映</a:t>
            </a:r>
            <a:endParaRPr kumimoji="1" lang="ja-JP" altLang="en-US" dirty="0"/>
          </a:p>
        </p:txBody>
      </p:sp>
      <p:sp>
        <p:nvSpPr>
          <p:cNvPr id="11" name="角丸四角形 10"/>
          <p:cNvSpPr/>
          <p:nvPr/>
        </p:nvSpPr>
        <p:spPr>
          <a:xfrm>
            <a:off x="5652120" y="5451485"/>
            <a:ext cx="11521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後</a:t>
            </a:r>
            <a:r>
              <a:rPr kumimoji="1" lang="ja-JP" altLang="en-US" dirty="0" smtClean="0">
                <a:solidFill>
                  <a:schemeClr val="tx1"/>
                </a:solidFill>
              </a:rPr>
              <a:t>処理</a:t>
            </a:r>
            <a:endParaRPr kumimoji="1" lang="ja-JP" altLang="en-US" dirty="0">
              <a:solidFill>
                <a:schemeClr val="tx1"/>
              </a:solidFill>
            </a:endParaRPr>
          </a:p>
        </p:txBody>
      </p:sp>
      <p:cxnSp>
        <p:nvCxnSpPr>
          <p:cNvPr id="13" name="直線矢印コネクタ 12"/>
          <p:cNvCxnSpPr/>
          <p:nvPr/>
        </p:nvCxnSpPr>
        <p:spPr>
          <a:xfrm>
            <a:off x="2051720" y="6309320"/>
            <a:ext cx="5040560" cy="0"/>
          </a:xfrm>
          <a:prstGeom prst="straightConnector1">
            <a:avLst/>
          </a:prstGeom>
          <a:ln w="127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634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実験</a:t>
            </a:r>
            <a:r>
              <a:rPr lang="ja-JP" altLang="en-US" dirty="0" smtClean="0"/>
              <a:t>内容</a:t>
            </a:r>
            <a:endParaRPr lang="en-US" altLang="ja-JP" dirty="0" smtClean="0"/>
          </a:p>
          <a:p>
            <a:pPr lvl="1"/>
            <a:r>
              <a:rPr kumimoji="1" lang="en-US" altLang="ja-JP" dirty="0" err="1" smtClean="0"/>
              <a:t>Ouassister</a:t>
            </a:r>
            <a:r>
              <a:rPr kumimoji="1" lang="ja-JP" altLang="en-US" dirty="0" smtClean="0"/>
              <a:t>を用いたオフラインアップデートの動作確認</a:t>
            </a:r>
            <a:endParaRPr kumimoji="1" lang="en-US" altLang="ja-JP" dirty="0" smtClean="0"/>
          </a:p>
          <a:p>
            <a:pPr lvl="1"/>
            <a:r>
              <a:rPr lang="ja-JP" altLang="en-US" dirty="0" smtClean="0"/>
              <a:t>従来手法とのレジューム後の処理時間の比較</a:t>
            </a:r>
            <a:endParaRPr lang="en-US" altLang="ja-JP" dirty="0"/>
          </a:p>
          <a:p>
            <a:r>
              <a:rPr kumimoji="1" lang="ja-JP" altLang="en-US" dirty="0" smtClean="0"/>
              <a:t>実験環境</a:t>
            </a:r>
            <a:endParaRPr kumimoji="1" lang="en-US" altLang="ja-JP" dirty="0" smtClean="0"/>
          </a:p>
          <a:p>
            <a:pPr lvl="1"/>
            <a:r>
              <a:rPr lang="en-US" altLang="ja-JP" dirty="0"/>
              <a:t>CPU Intel Core2 Quad </a:t>
            </a:r>
            <a:r>
              <a:rPr lang="en-US" altLang="ja-JP" dirty="0" smtClean="0"/>
              <a:t>2.83GHz</a:t>
            </a:r>
            <a:endParaRPr lang="ja-JP" altLang="en-US" dirty="0"/>
          </a:p>
          <a:p>
            <a:pPr lvl="1"/>
            <a:r>
              <a:rPr lang="ja-JP" altLang="en-US" dirty="0" smtClean="0"/>
              <a:t>メモリ </a:t>
            </a:r>
            <a:r>
              <a:rPr lang="en-US" altLang="ja-JP" dirty="0" smtClean="0"/>
              <a:t>4GB </a:t>
            </a:r>
          </a:p>
          <a:p>
            <a:pPr lvl="1"/>
            <a:r>
              <a:rPr lang="en-US" altLang="ja-JP" dirty="0" err="1" smtClean="0"/>
              <a:t>Xen</a:t>
            </a:r>
            <a:r>
              <a:rPr lang="en-US" altLang="ja-JP" dirty="0" smtClean="0"/>
              <a:t> 4.0 </a:t>
            </a:r>
          </a:p>
          <a:p>
            <a:pPr lvl="1"/>
            <a:r>
              <a:rPr lang="ja-JP" altLang="en-US" dirty="0" smtClean="0"/>
              <a:t>ドメイン </a:t>
            </a:r>
            <a:r>
              <a:rPr lang="en-US" altLang="ja-JP" dirty="0" smtClean="0"/>
              <a:t>0 Linux 2.6.32.25</a:t>
            </a:r>
          </a:p>
          <a:p>
            <a:pPr lvl="1"/>
            <a:r>
              <a:rPr lang="ja-JP" altLang="en-US" dirty="0" smtClean="0"/>
              <a:t>ドメイン</a:t>
            </a:r>
            <a:r>
              <a:rPr lang="en-US" altLang="ja-JP" dirty="0"/>
              <a:t>U </a:t>
            </a:r>
            <a:r>
              <a:rPr lang="en-US" altLang="ja-JP" dirty="0" smtClean="0"/>
              <a:t>Linux 2.6.27.24</a:t>
            </a:r>
          </a:p>
          <a:p>
            <a:pPr lvl="1"/>
            <a:r>
              <a:rPr lang="en-US" altLang="ja-JP" dirty="0" smtClean="0"/>
              <a:t>Ubuntu10.04</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spTree>
    <p:extLst>
      <p:ext uri="{BB962C8B-B14F-4D97-AF65-F5344CB8AC3E}">
        <p14:creationId xmlns:p14="http://schemas.microsoft.com/office/powerpoint/2010/main" val="406897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3387831"/>
          </a:xfrm>
        </p:spPr>
        <p:txBody>
          <a:bodyPr>
            <a:normAutofit/>
          </a:bodyPr>
          <a:lstStyle/>
          <a:p>
            <a:r>
              <a:rPr lang="en-US" altLang="ja-JP" dirty="0" err="1" smtClean="0"/>
              <a:t>OUassister</a:t>
            </a:r>
            <a:r>
              <a:rPr lang="ja-JP" altLang="en-US" dirty="0"/>
              <a:t>を</a:t>
            </a:r>
            <a:r>
              <a:rPr lang="ja-JP" altLang="en-US" dirty="0" smtClean="0"/>
              <a:t>用いて</a:t>
            </a:r>
            <a:r>
              <a:rPr lang="en-US" altLang="ja-JP" dirty="0" smtClean="0"/>
              <a:t>bcc</a:t>
            </a:r>
            <a:r>
              <a:rPr lang="ja-JP" altLang="en-US" dirty="0" smtClean="0"/>
              <a:t>パッケージをオフラインでインストールした</a:t>
            </a:r>
            <a:endParaRPr lang="en-US" altLang="ja-JP" dirty="0" smtClean="0"/>
          </a:p>
          <a:p>
            <a:pPr lvl="1"/>
            <a:r>
              <a:rPr lang="en-US" altLang="ja-JP" dirty="0" smtClean="0"/>
              <a:t>bcc</a:t>
            </a:r>
            <a:r>
              <a:rPr lang="ja-JP" altLang="en-US" dirty="0" smtClean="0"/>
              <a:t>パッケージ</a:t>
            </a:r>
            <a:endParaRPr lang="en-US" altLang="ja-JP" dirty="0" smtClean="0"/>
          </a:p>
          <a:p>
            <a:pPr lvl="2"/>
            <a:r>
              <a:rPr lang="en-US" altLang="ja-JP" dirty="0" smtClean="0"/>
              <a:t>C</a:t>
            </a:r>
            <a:r>
              <a:rPr lang="ja-JP" altLang="en-US" dirty="0" smtClean="0"/>
              <a:t>コンパイラ</a:t>
            </a:r>
            <a:endParaRPr lang="en-US" altLang="ja-JP" dirty="0" smtClean="0"/>
          </a:p>
          <a:p>
            <a:pPr lvl="2"/>
            <a:r>
              <a:rPr lang="ja-JP" altLang="en-US" dirty="0" smtClean="0"/>
              <a:t>前処理・後処理はなし</a:t>
            </a:r>
            <a:endParaRPr lang="en-US" altLang="ja-JP" dirty="0" smtClean="0"/>
          </a:p>
          <a:p>
            <a:r>
              <a:rPr lang="ja-JP" altLang="en-US" dirty="0"/>
              <a:t>実験</a:t>
            </a:r>
            <a:r>
              <a:rPr lang="ja-JP" altLang="en-US" dirty="0" smtClean="0"/>
              <a:t>結果</a:t>
            </a:r>
            <a:endParaRPr lang="ja-JP" altLang="en-US" dirty="0"/>
          </a:p>
          <a:p>
            <a:pPr lvl="1"/>
            <a:r>
              <a:rPr lang="en-US" altLang="ja-JP" dirty="0" smtClean="0"/>
              <a:t>bcc</a:t>
            </a:r>
            <a:r>
              <a:rPr lang="ja-JP" altLang="en-US" dirty="0"/>
              <a:t>関連</a:t>
            </a:r>
            <a:r>
              <a:rPr lang="ja-JP" altLang="en-US" dirty="0" smtClean="0"/>
              <a:t>のインストールに成功した</a:t>
            </a:r>
            <a:endParaRPr lang="en-US" altLang="ja-JP" dirty="0" smtClean="0"/>
          </a:p>
          <a:p>
            <a:pPr lvl="1"/>
            <a:r>
              <a:rPr lang="ja-JP" altLang="en-US" dirty="0" smtClean="0"/>
              <a:t>パッケージデータベース</a:t>
            </a:r>
            <a:r>
              <a:rPr lang="ja-JP" altLang="en-US" dirty="0"/>
              <a:t>の</a:t>
            </a:r>
            <a:r>
              <a:rPr lang="ja-JP" altLang="en-US" dirty="0" smtClean="0"/>
              <a:t>更新を確認できた</a:t>
            </a:r>
            <a:endParaRPr lang="ja-JP" altLang="en-US" dirty="0"/>
          </a:p>
        </p:txBody>
      </p:sp>
      <p:sp>
        <p:nvSpPr>
          <p:cNvPr id="3" name="タイトル 2"/>
          <p:cNvSpPr>
            <a:spLocks noGrp="1"/>
          </p:cNvSpPr>
          <p:nvPr>
            <p:ph type="title"/>
          </p:nvPr>
        </p:nvSpPr>
        <p:spPr/>
        <p:txBody>
          <a:bodyPr/>
          <a:lstStyle/>
          <a:p>
            <a:r>
              <a:rPr lang="ja-JP" altLang="en-US" dirty="0"/>
              <a:t>実験：パッケージのインストール</a:t>
            </a:r>
            <a:endParaRPr kumimoji="1" lang="ja-JP" altLang="en-US" dirty="0"/>
          </a:p>
        </p:txBody>
      </p:sp>
      <p:grpSp>
        <p:nvGrpSpPr>
          <p:cNvPr id="6" name="グループ化 5"/>
          <p:cNvGrpSpPr/>
          <p:nvPr/>
        </p:nvGrpSpPr>
        <p:grpSpPr>
          <a:xfrm>
            <a:off x="467544" y="4884759"/>
            <a:ext cx="8446538" cy="1224136"/>
            <a:chOff x="395536" y="3212976"/>
            <a:chExt cx="8446538" cy="1224136"/>
          </a:xfrm>
        </p:grpSpPr>
        <p:pic>
          <p:nvPicPr>
            <p:cNvPr id="4" name="Picture 2" descr="E:\Screenshot-1.png"/>
            <p:cNvPicPr>
              <a:picLocks noChangeAspect="1" noChangeArrowheads="1"/>
            </p:cNvPicPr>
            <p:nvPr/>
          </p:nvPicPr>
          <p:blipFill>
            <a:blip r:embed="rId2" cstate="print"/>
            <a:srcRect t="22734" r="29158" b="64670"/>
            <a:stretch>
              <a:fillRect/>
            </a:stretch>
          </p:blipFill>
          <p:spPr bwMode="auto">
            <a:xfrm>
              <a:off x="395536" y="3212976"/>
              <a:ext cx="8446538" cy="1224136"/>
            </a:xfrm>
            <a:prstGeom prst="rect">
              <a:avLst/>
            </a:prstGeom>
            <a:noFill/>
          </p:spPr>
        </p:pic>
        <p:cxnSp>
          <p:nvCxnSpPr>
            <p:cNvPr id="5" name="直線コネクタ 4"/>
            <p:cNvCxnSpPr/>
            <p:nvPr/>
          </p:nvCxnSpPr>
          <p:spPr>
            <a:xfrm>
              <a:off x="395536" y="4149080"/>
              <a:ext cx="36004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81467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仮想マシンは必要なときだけ動かす使い方が一般的</a:t>
            </a:r>
            <a:endParaRPr kumimoji="1" lang="en-US" altLang="ja-JP" dirty="0" smtClean="0"/>
          </a:p>
          <a:p>
            <a:pPr lvl="1"/>
            <a:r>
              <a:rPr lang="ja-JP" altLang="en-US" dirty="0" smtClean="0"/>
              <a:t>一台の計算機上に複数の計算機を仮想的に作成できる</a:t>
            </a:r>
            <a:endParaRPr lang="en-US" altLang="ja-JP" dirty="0" smtClean="0"/>
          </a:p>
          <a:p>
            <a:pPr lvl="1"/>
            <a:r>
              <a:rPr lang="ja-JP" altLang="en-US" dirty="0" smtClean="0"/>
              <a:t>デスクトップ</a:t>
            </a:r>
            <a:endParaRPr lang="en-US" altLang="ja-JP" dirty="0" smtClean="0"/>
          </a:p>
          <a:p>
            <a:pPr lvl="2"/>
            <a:r>
              <a:rPr kumimoji="1" lang="ja-JP" altLang="en-US" dirty="0" smtClean="0"/>
              <a:t>異なる</a:t>
            </a:r>
            <a:r>
              <a:rPr kumimoji="1" lang="en-US" altLang="ja-JP" dirty="0" smtClean="0"/>
              <a:t>OS</a:t>
            </a:r>
            <a:r>
              <a:rPr lang="ja-JP" altLang="en-US" dirty="0" smtClean="0"/>
              <a:t>を使用するため作成</a:t>
            </a:r>
            <a:endParaRPr lang="en-US" altLang="ja-JP" dirty="0" smtClean="0"/>
          </a:p>
          <a:p>
            <a:pPr lvl="1"/>
            <a:r>
              <a:rPr kumimoji="1" lang="ja-JP" altLang="en-US" dirty="0" smtClean="0"/>
              <a:t>サーバ</a:t>
            </a:r>
            <a:endParaRPr kumimoji="1" lang="en-US" altLang="ja-JP" dirty="0" smtClean="0"/>
          </a:p>
          <a:p>
            <a:pPr lvl="2"/>
            <a:r>
              <a:rPr lang="ja-JP" altLang="en-US" dirty="0" smtClean="0"/>
              <a:t>最大負荷に合わせた数の仮想マシンを作成</a:t>
            </a:r>
            <a:endParaRPr kumimoji="1" lang="en-US" altLang="ja-JP" dirty="0" smtClean="0"/>
          </a:p>
          <a:p>
            <a:r>
              <a:rPr kumimoji="1" lang="ja-JP" altLang="en-US" dirty="0" smtClean="0"/>
              <a:t>長期間使わない仮想マシンも存在する</a:t>
            </a:r>
            <a:endParaRPr kumimoji="1" lang="ja-JP" altLang="en-US" dirty="0"/>
          </a:p>
        </p:txBody>
      </p:sp>
      <p:sp>
        <p:nvSpPr>
          <p:cNvPr id="3" name="タイトル 2"/>
          <p:cNvSpPr>
            <a:spLocks noGrp="1"/>
          </p:cNvSpPr>
          <p:nvPr>
            <p:ph type="title"/>
          </p:nvPr>
        </p:nvSpPr>
        <p:spPr/>
        <p:txBody>
          <a:bodyPr>
            <a:normAutofit/>
          </a:bodyPr>
          <a:lstStyle/>
          <a:p>
            <a:r>
              <a:rPr kumimoji="1" lang="ja-JP" altLang="en-US" dirty="0" smtClean="0"/>
              <a:t>仮想マシンの利用形態</a:t>
            </a:r>
            <a:endParaRPr kumimoji="1" lang="ja-JP" altLang="en-US" dirty="0"/>
          </a:p>
        </p:txBody>
      </p:sp>
      <p:sp>
        <p:nvSpPr>
          <p:cNvPr id="4" name="正方形/長方形 3"/>
          <p:cNvSpPr/>
          <p:nvPr/>
        </p:nvSpPr>
        <p:spPr>
          <a:xfrm>
            <a:off x="6913240" y="4299868"/>
            <a:ext cx="864096" cy="2232248"/>
          </a:xfrm>
          <a:prstGeom prst="rect">
            <a:avLst/>
          </a:prstGeom>
          <a:gradFill rotWithShape="1">
            <a:gsLst>
              <a:gs pos="0">
                <a:srgbClr val="39639D">
                  <a:tint val="62000"/>
                  <a:satMod val="180000"/>
                </a:srgbClr>
              </a:gs>
              <a:gs pos="65000">
                <a:srgbClr val="39639D">
                  <a:tint val="32000"/>
                  <a:satMod val="250000"/>
                </a:srgbClr>
              </a:gs>
              <a:gs pos="100000">
                <a:srgbClr val="39639D">
                  <a:tint val="23000"/>
                  <a:satMod val="300000"/>
                </a:srgbClr>
              </a:gs>
            </a:gsLst>
            <a:lin ang="16200000" scaled="0"/>
          </a:gradFill>
          <a:ln w="9525" cap="flat" cmpd="sng" algn="ctr">
            <a:solidFill>
              <a:srgbClr val="39639D"/>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pic>
        <p:nvPicPr>
          <p:cNvPr id="5" name="Picture 3" descr="F:\KIT\卒研\発表会資料\ubuntu.jpg"/>
          <p:cNvPicPr>
            <a:picLocks noChangeAspect="1" noChangeArrowheads="1"/>
          </p:cNvPicPr>
          <p:nvPr/>
        </p:nvPicPr>
        <p:blipFill>
          <a:blip r:embed="rId2" cstate="print"/>
          <a:srcRect/>
          <a:stretch>
            <a:fillRect/>
          </a:stretch>
        </p:blipFill>
        <p:spPr bwMode="auto">
          <a:xfrm>
            <a:off x="1259632" y="4773593"/>
            <a:ext cx="2771328" cy="2078497"/>
          </a:xfrm>
          <a:prstGeom prst="rect">
            <a:avLst/>
          </a:prstGeom>
          <a:noFill/>
        </p:spPr>
      </p:pic>
      <p:sp>
        <p:nvSpPr>
          <p:cNvPr id="6" name="正方形/長方形 5"/>
          <p:cNvSpPr/>
          <p:nvPr/>
        </p:nvSpPr>
        <p:spPr>
          <a:xfrm>
            <a:off x="7057256" y="4371876"/>
            <a:ext cx="576064" cy="360040"/>
          </a:xfrm>
          <a:prstGeom prst="rect">
            <a:avLst/>
          </a:prstGeom>
          <a:gradFill rotWithShape="1">
            <a:gsLst>
              <a:gs pos="0">
                <a:srgbClr val="2DA2BF">
                  <a:tint val="62000"/>
                  <a:satMod val="180000"/>
                </a:srgbClr>
              </a:gs>
              <a:gs pos="65000">
                <a:srgbClr val="2DA2BF">
                  <a:tint val="32000"/>
                  <a:satMod val="250000"/>
                </a:srgbClr>
              </a:gs>
              <a:gs pos="100000">
                <a:srgbClr val="2DA2BF">
                  <a:tint val="23000"/>
                  <a:satMod val="300000"/>
                </a:srgbClr>
              </a:gs>
            </a:gsLst>
            <a:lin ang="16200000" scaled="0"/>
          </a:gradFill>
          <a:ln w="9525" cap="flat" cmpd="sng" algn="ctr">
            <a:solidFill>
              <a:srgbClr val="2DA2BF"/>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7" name="正方形/長方形 6"/>
          <p:cNvSpPr/>
          <p:nvPr/>
        </p:nvSpPr>
        <p:spPr>
          <a:xfrm>
            <a:off x="7057256" y="4803924"/>
            <a:ext cx="576064" cy="360040"/>
          </a:xfrm>
          <a:prstGeom prst="rect">
            <a:avLst/>
          </a:prstGeom>
          <a:gradFill rotWithShape="1">
            <a:gsLst>
              <a:gs pos="0">
                <a:srgbClr val="2DA2BF">
                  <a:tint val="62000"/>
                  <a:satMod val="180000"/>
                </a:srgbClr>
              </a:gs>
              <a:gs pos="65000">
                <a:srgbClr val="2DA2BF">
                  <a:tint val="32000"/>
                  <a:satMod val="250000"/>
                </a:srgbClr>
              </a:gs>
              <a:gs pos="100000">
                <a:srgbClr val="2DA2BF">
                  <a:tint val="23000"/>
                  <a:satMod val="300000"/>
                </a:srgbClr>
              </a:gs>
            </a:gsLst>
            <a:lin ang="16200000" scaled="0"/>
          </a:gradFill>
          <a:ln w="9525" cap="flat" cmpd="sng" algn="ctr">
            <a:solidFill>
              <a:srgbClr val="2DA2BF"/>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8" name="正方形/長方形 7"/>
          <p:cNvSpPr/>
          <p:nvPr/>
        </p:nvSpPr>
        <p:spPr>
          <a:xfrm>
            <a:off x="7057256" y="5235972"/>
            <a:ext cx="576064" cy="360040"/>
          </a:xfrm>
          <a:prstGeom prst="rect">
            <a:avLst/>
          </a:prstGeom>
          <a:gradFill rotWithShape="1">
            <a:gsLst>
              <a:gs pos="0">
                <a:srgbClr val="2DA2BF">
                  <a:tint val="62000"/>
                  <a:satMod val="180000"/>
                </a:srgbClr>
              </a:gs>
              <a:gs pos="65000">
                <a:srgbClr val="2DA2BF">
                  <a:tint val="32000"/>
                  <a:satMod val="250000"/>
                </a:srgbClr>
              </a:gs>
              <a:gs pos="100000">
                <a:srgbClr val="2DA2BF">
                  <a:tint val="23000"/>
                  <a:satMod val="300000"/>
                </a:srgbClr>
              </a:gs>
            </a:gsLst>
            <a:lin ang="16200000" scaled="0"/>
          </a:gradFill>
          <a:ln w="9525" cap="flat" cmpd="sng" algn="ctr">
            <a:solidFill>
              <a:srgbClr val="2DA2BF"/>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9" name="正方形/長方形 8"/>
          <p:cNvSpPr/>
          <p:nvPr/>
        </p:nvSpPr>
        <p:spPr>
          <a:xfrm>
            <a:off x="7057256" y="5668020"/>
            <a:ext cx="576064" cy="360040"/>
          </a:xfrm>
          <a:prstGeom prst="rect">
            <a:avLst/>
          </a:prstGeom>
          <a:gradFill rotWithShape="1">
            <a:gsLst>
              <a:gs pos="0">
                <a:srgbClr val="474B78">
                  <a:tint val="62000"/>
                  <a:satMod val="180000"/>
                </a:srgbClr>
              </a:gs>
              <a:gs pos="65000">
                <a:srgbClr val="474B78">
                  <a:tint val="32000"/>
                  <a:satMod val="250000"/>
                </a:srgbClr>
              </a:gs>
              <a:gs pos="100000">
                <a:srgbClr val="474B78">
                  <a:tint val="23000"/>
                  <a:satMod val="300000"/>
                </a:srgbClr>
              </a:gs>
            </a:gsLst>
            <a:lin ang="16200000" scaled="0"/>
          </a:gradFill>
          <a:ln w="9525" cap="flat" cmpd="sng" algn="ctr">
            <a:solidFill>
              <a:srgbClr val="474B78"/>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10" name="正方形/長方形 9"/>
          <p:cNvSpPr/>
          <p:nvPr/>
        </p:nvSpPr>
        <p:spPr>
          <a:xfrm>
            <a:off x="7057256" y="6100068"/>
            <a:ext cx="576064" cy="360040"/>
          </a:xfrm>
          <a:prstGeom prst="rect">
            <a:avLst/>
          </a:prstGeom>
          <a:gradFill rotWithShape="1">
            <a:gsLst>
              <a:gs pos="0">
                <a:srgbClr val="474B78">
                  <a:tint val="62000"/>
                  <a:satMod val="180000"/>
                </a:srgbClr>
              </a:gs>
              <a:gs pos="65000">
                <a:srgbClr val="474B78">
                  <a:tint val="32000"/>
                  <a:satMod val="250000"/>
                </a:srgbClr>
              </a:gs>
              <a:gs pos="100000">
                <a:srgbClr val="474B78">
                  <a:tint val="23000"/>
                  <a:satMod val="300000"/>
                </a:srgbClr>
              </a:gs>
            </a:gsLst>
            <a:lin ang="16200000" scaled="0"/>
          </a:gradFill>
          <a:ln w="9525" cap="flat" cmpd="sng" algn="ctr">
            <a:solidFill>
              <a:srgbClr val="474B78"/>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11" name="正方形/長方形 10"/>
          <p:cNvSpPr/>
          <p:nvPr/>
        </p:nvSpPr>
        <p:spPr>
          <a:xfrm>
            <a:off x="7057256" y="5668020"/>
            <a:ext cx="576064" cy="360040"/>
          </a:xfrm>
          <a:prstGeom prst="rect">
            <a:avLst/>
          </a:prstGeom>
          <a:gradFill rotWithShape="1">
            <a:gsLst>
              <a:gs pos="0">
                <a:srgbClr val="2DA2BF">
                  <a:tint val="62000"/>
                  <a:satMod val="180000"/>
                </a:srgbClr>
              </a:gs>
              <a:gs pos="65000">
                <a:srgbClr val="2DA2BF">
                  <a:tint val="32000"/>
                  <a:satMod val="250000"/>
                </a:srgbClr>
              </a:gs>
              <a:gs pos="100000">
                <a:srgbClr val="2DA2BF">
                  <a:tint val="23000"/>
                  <a:satMod val="300000"/>
                </a:srgbClr>
              </a:gs>
            </a:gsLst>
            <a:lin ang="16200000" scaled="0"/>
          </a:gradFill>
          <a:ln w="9525" cap="flat" cmpd="sng" algn="ctr">
            <a:solidFill>
              <a:srgbClr val="2DA2BF"/>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12" name="正方形/長方形 11"/>
          <p:cNvSpPr/>
          <p:nvPr/>
        </p:nvSpPr>
        <p:spPr>
          <a:xfrm>
            <a:off x="7057256" y="6100068"/>
            <a:ext cx="576064" cy="360040"/>
          </a:xfrm>
          <a:prstGeom prst="rect">
            <a:avLst/>
          </a:prstGeom>
          <a:gradFill rotWithShape="1">
            <a:gsLst>
              <a:gs pos="0">
                <a:srgbClr val="2DA2BF">
                  <a:tint val="62000"/>
                  <a:satMod val="180000"/>
                </a:srgbClr>
              </a:gs>
              <a:gs pos="65000">
                <a:srgbClr val="2DA2BF">
                  <a:tint val="32000"/>
                  <a:satMod val="250000"/>
                </a:srgbClr>
              </a:gs>
              <a:gs pos="100000">
                <a:srgbClr val="2DA2BF">
                  <a:tint val="23000"/>
                  <a:satMod val="300000"/>
                </a:srgbClr>
              </a:gs>
            </a:gsLst>
            <a:lin ang="16200000" scaled="0"/>
          </a:gradFill>
          <a:ln w="9525" cap="flat" cmpd="sng" algn="ctr">
            <a:solidFill>
              <a:srgbClr val="2DA2BF"/>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smtClean="0">
                <a:ln>
                  <a:noFill/>
                </a:ln>
                <a:solidFill>
                  <a:sysClr val="windowText" lastClr="000000"/>
                </a:solidFill>
                <a:effectLst/>
                <a:uLnTx/>
                <a:uFillTx/>
                <a:latin typeface="Lucida Sans Unicode"/>
                <a:ea typeface="ＭＳ Ｐゴシック"/>
                <a:cs typeface="+mn-cs"/>
              </a:rPr>
              <a:t>VM</a:t>
            </a:r>
            <a:endParaRPr kumimoji="1" lang="ja-JP" altLang="en-US" sz="1800" b="0" i="0" u="none" strike="noStrike" kern="0" cap="none" spc="0" normalizeH="0" baseline="0" noProof="0" dirty="0">
              <a:ln>
                <a:noFill/>
              </a:ln>
              <a:solidFill>
                <a:sysClr val="windowText" lastClr="000000"/>
              </a:solidFill>
              <a:effectLst/>
              <a:uLnTx/>
              <a:uFillTx/>
              <a:latin typeface="Lucida Sans Unicode"/>
              <a:ea typeface="ＭＳ Ｐゴシック"/>
              <a:cs typeface="+mn-cs"/>
            </a:endParaRPr>
          </a:p>
        </p:txBody>
      </p:sp>
      <p:sp>
        <p:nvSpPr>
          <p:cNvPr id="13" name="右矢印 12"/>
          <p:cNvSpPr/>
          <p:nvPr/>
        </p:nvSpPr>
        <p:spPr>
          <a:xfrm>
            <a:off x="6337176" y="5235972"/>
            <a:ext cx="360040" cy="360040"/>
          </a:xfrm>
          <a:prstGeom prst="rightArrow">
            <a:avLst/>
          </a:prstGeom>
          <a:solidFill>
            <a:srgbClr val="2DA2BF"/>
          </a:solidFill>
          <a:ln w="55000" cap="flat" cmpd="thickThin" algn="ctr">
            <a:solidFill>
              <a:srgbClr val="2DA2BF">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Lucida Sans Unicode"/>
              <a:ea typeface="ＭＳ Ｐゴシック"/>
              <a:cs typeface="+mn-cs"/>
            </a:endParaRPr>
          </a:p>
        </p:txBody>
      </p:sp>
      <p:sp>
        <p:nvSpPr>
          <p:cNvPr id="14" name="テキスト ボックス 13"/>
          <p:cNvSpPr txBox="1"/>
          <p:nvPr/>
        </p:nvSpPr>
        <p:spPr>
          <a:xfrm>
            <a:off x="6913240" y="6598226"/>
            <a:ext cx="864096"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rPr>
              <a:t>サーバ</a:t>
            </a:r>
            <a:endParaRPr kumimoji="1" lang="ja-JP" altLang="en-US" sz="1600" b="0" i="0" u="none" strike="noStrike" kern="0" cap="none" spc="0" normalizeH="0" baseline="0" noProof="0" dirty="0">
              <a:ln>
                <a:noFill/>
              </a:ln>
              <a:solidFill>
                <a:sysClr val="windowText" lastClr="000000"/>
              </a:solidFill>
              <a:effectLst/>
              <a:uLnTx/>
              <a:uFillTx/>
            </a:endParaRPr>
          </a:p>
        </p:txBody>
      </p:sp>
      <p:sp>
        <p:nvSpPr>
          <p:cNvPr id="15" name="フローチャート : 結合子 14"/>
          <p:cNvSpPr/>
          <p:nvPr/>
        </p:nvSpPr>
        <p:spPr>
          <a:xfrm>
            <a:off x="5689104" y="4587900"/>
            <a:ext cx="288032" cy="288032"/>
          </a:xfrm>
          <a:prstGeom prst="flowChartConnector">
            <a:avLst/>
          </a:prstGeom>
          <a:gradFill rotWithShape="1">
            <a:gsLst>
              <a:gs pos="0">
                <a:srgbClr val="EB641B">
                  <a:tint val="62000"/>
                  <a:satMod val="180000"/>
                </a:srgbClr>
              </a:gs>
              <a:gs pos="65000">
                <a:srgbClr val="EB641B">
                  <a:tint val="32000"/>
                  <a:satMod val="250000"/>
                </a:srgbClr>
              </a:gs>
              <a:gs pos="100000">
                <a:srgbClr val="EB641B">
                  <a:tint val="23000"/>
                  <a:satMod val="300000"/>
                </a:srgbClr>
              </a:gs>
            </a:gsLst>
            <a:lin ang="16200000" scaled="0"/>
          </a:gradFill>
          <a:ln w="9525" cap="flat" cmpd="sng" algn="ctr">
            <a:solidFill>
              <a:srgbClr val="EB641B"/>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sp>
        <p:nvSpPr>
          <p:cNvPr id="16" name="フローチャート : 結合子 15"/>
          <p:cNvSpPr/>
          <p:nvPr/>
        </p:nvSpPr>
        <p:spPr>
          <a:xfrm>
            <a:off x="5689104" y="4947940"/>
            <a:ext cx="288032" cy="288032"/>
          </a:xfrm>
          <a:prstGeom prst="flowChartConnector">
            <a:avLst/>
          </a:prstGeom>
          <a:gradFill rotWithShape="1">
            <a:gsLst>
              <a:gs pos="0">
                <a:srgbClr val="EB641B">
                  <a:tint val="62000"/>
                  <a:satMod val="180000"/>
                </a:srgbClr>
              </a:gs>
              <a:gs pos="65000">
                <a:srgbClr val="EB641B">
                  <a:tint val="32000"/>
                  <a:satMod val="250000"/>
                </a:srgbClr>
              </a:gs>
              <a:gs pos="100000">
                <a:srgbClr val="EB641B">
                  <a:tint val="23000"/>
                  <a:satMod val="300000"/>
                </a:srgbClr>
              </a:gs>
            </a:gsLst>
            <a:lin ang="16200000" scaled="0"/>
          </a:gradFill>
          <a:ln w="9525" cap="flat" cmpd="sng" algn="ctr">
            <a:solidFill>
              <a:srgbClr val="EB641B"/>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sp>
        <p:nvSpPr>
          <p:cNvPr id="17" name="フローチャート : 結合子 16"/>
          <p:cNvSpPr/>
          <p:nvPr/>
        </p:nvSpPr>
        <p:spPr>
          <a:xfrm>
            <a:off x="5689104" y="5307980"/>
            <a:ext cx="288032" cy="288032"/>
          </a:xfrm>
          <a:prstGeom prst="flowChartConnector">
            <a:avLst/>
          </a:prstGeom>
          <a:gradFill rotWithShape="1">
            <a:gsLst>
              <a:gs pos="0">
                <a:srgbClr val="EB641B">
                  <a:tint val="62000"/>
                  <a:satMod val="180000"/>
                </a:srgbClr>
              </a:gs>
              <a:gs pos="65000">
                <a:srgbClr val="EB641B">
                  <a:tint val="32000"/>
                  <a:satMod val="250000"/>
                </a:srgbClr>
              </a:gs>
              <a:gs pos="100000">
                <a:srgbClr val="EB641B">
                  <a:tint val="23000"/>
                  <a:satMod val="300000"/>
                </a:srgbClr>
              </a:gs>
            </a:gsLst>
            <a:lin ang="16200000" scaled="0"/>
          </a:gradFill>
          <a:ln w="9525" cap="flat" cmpd="sng" algn="ctr">
            <a:solidFill>
              <a:srgbClr val="EB641B"/>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sp>
        <p:nvSpPr>
          <p:cNvPr id="18" name="フローチャート : 結合子 17"/>
          <p:cNvSpPr/>
          <p:nvPr/>
        </p:nvSpPr>
        <p:spPr>
          <a:xfrm>
            <a:off x="5689104" y="5668020"/>
            <a:ext cx="288032" cy="288032"/>
          </a:xfrm>
          <a:prstGeom prst="flowChartConnector">
            <a:avLst/>
          </a:prstGeom>
          <a:gradFill rotWithShape="1">
            <a:gsLst>
              <a:gs pos="0">
                <a:srgbClr val="EB641B">
                  <a:tint val="62000"/>
                  <a:satMod val="180000"/>
                </a:srgbClr>
              </a:gs>
              <a:gs pos="65000">
                <a:srgbClr val="EB641B">
                  <a:tint val="32000"/>
                  <a:satMod val="250000"/>
                </a:srgbClr>
              </a:gs>
              <a:gs pos="100000">
                <a:srgbClr val="EB641B">
                  <a:tint val="23000"/>
                  <a:satMod val="300000"/>
                </a:srgbClr>
              </a:gs>
            </a:gsLst>
            <a:lin ang="16200000" scaled="0"/>
          </a:gradFill>
          <a:ln w="9525" cap="flat" cmpd="sng" algn="ctr">
            <a:solidFill>
              <a:srgbClr val="EB641B"/>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sp>
        <p:nvSpPr>
          <p:cNvPr id="19" name="フローチャート : 結合子 18"/>
          <p:cNvSpPr/>
          <p:nvPr/>
        </p:nvSpPr>
        <p:spPr>
          <a:xfrm>
            <a:off x="5689104" y="6028060"/>
            <a:ext cx="288032" cy="288032"/>
          </a:xfrm>
          <a:prstGeom prst="flowChartConnector">
            <a:avLst/>
          </a:prstGeom>
          <a:gradFill rotWithShape="1">
            <a:gsLst>
              <a:gs pos="0">
                <a:srgbClr val="EB641B">
                  <a:tint val="62000"/>
                  <a:satMod val="180000"/>
                </a:srgbClr>
              </a:gs>
              <a:gs pos="65000">
                <a:srgbClr val="EB641B">
                  <a:tint val="32000"/>
                  <a:satMod val="250000"/>
                </a:srgbClr>
              </a:gs>
              <a:gs pos="100000">
                <a:srgbClr val="EB641B">
                  <a:tint val="23000"/>
                  <a:satMod val="300000"/>
                </a:srgbClr>
              </a:gs>
            </a:gsLst>
            <a:lin ang="16200000" scaled="0"/>
          </a:gradFill>
          <a:ln w="9525" cap="flat" cmpd="sng" algn="ctr">
            <a:solidFill>
              <a:srgbClr val="EB641B"/>
            </a:solidFill>
            <a:prstDash val="solid"/>
          </a:ln>
          <a:effectLst>
            <a:outerShdw blurRad="50800" dist="381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Text" lastClr="000000"/>
              </a:solidFill>
              <a:effectLst/>
              <a:uLnTx/>
              <a:uFillTx/>
              <a:latin typeface="Lucida Sans Unicode"/>
              <a:ea typeface="ＭＳ Ｐゴシック"/>
              <a:cs typeface="+mn-cs"/>
            </a:endParaRPr>
          </a:p>
        </p:txBody>
      </p:sp>
      <p:sp>
        <p:nvSpPr>
          <p:cNvPr id="20" name="テキスト ボックス 19"/>
          <p:cNvSpPr txBox="1"/>
          <p:nvPr/>
        </p:nvSpPr>
        <p:spPr>
          <a:xfrm>
            <a:off x="5185048" y="6598226"/>
            <a:ext cx="1368152"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rPr>
              <a:t>クライアント</a:t>
            </a:r>
            <a:endParaRPr kumimoji="1" lang="ja-JP" altLang="en-US" sz="16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28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linds(horizontal)">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8" grpId="0" animBg="1"/>
      <p:bldP spid="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883776"/>
          </a:xfrm>
        </p:spPr>
        <p:txBody>
          <a:bodyPr>
            <a:normAutofit/>
          </a:bodyPr>
          <a:lstStyle/>
          <a:p>
            <a:r>
              <a:rPr lang="ja-JP" altLang="en-US" dirty="0" smtClean="0"/>
              <a:t>レジューム後のアップデート時間を測定した</a:t>
            </a:r>
            <a:endParaRPr lang="en-US" altLang="ja-JP" dirty="0" smtClean="0"/>
          </a:p>
          <a:p>
            <a:pPr lvl="1"/>
            <a:r>
              <a:rPr lang="en-US" altLang="ja-JP" dirty="0" smtClean="0"/>
              <a:t>bcc</a:t>
            </a:r>
            <a:r>
              <a:rPr lang="ja-JP" altLang="en-US" dirty="0" smtClean="0"/>
              <a:t>パッケージをインストール</a:t>
            </a:r>
            <a:endParaRPr lang="ja-JP" altLang="en-US" dirty="0"/>
          </a:p>
          <a:p>
            <a:pPr lvl="2"/>
            <a:r>
              <a:rPr lang="ja-JP" altLang="en-US" dirty="0" smtClean="0"/>
              <a:t>従来手法はアップデータのダウンロードと実行</a:t>
            </a:r>
            <a:endParaRPr lang="ja-JP" altLang="en-US" dirty="0"/>
          </a:p>
          <a:p>
            <a:pPr lvl="2"/>
            <a:r>
              <a:rPr lang="en-US" altLang="ja-JP" dirty="0" err="1" smtClean="0"/>
              <a:t>OUassister</a:t>
            </a:r>
            <a:r>
              <a:rPr lang="ja-JP" altLang="en-US" dirty="0"/>
              <a:t>は</a:t>
            </a:r>
            <a:r>
              <a:rPr lang="ja-JP" altLang="en-US" dirty="0" smtClean="0"/>
              <a:t>エミュレーション結果の反映のみ</a:t>
            </a:r>
            <a:endParaRPr lang="ja-JP" altLang="en-US" dirty="0"/>
          </a:p>
          <a:p>
            <a:r>
              <a:rPr lang="ja-JP" altLang="en-US" dirty="0" smtClean="0"/>
              <a:t>実験結果</a:t>
            </a:r>
            <a:endParaRPr lang="en-US" altLang="ja-JP" dirty="0" smtClean="0"/>
          </a:p>
          <a:p>
            <a:pPr lvl="1"/>
            <a:r>
              <a:rPr lang="en-US" altLang="ja-JP" dirty="0" err="1" smtClean="0"/>
              <a:t>OUassister</a:t>
            </a:r>
            <a:r>
              <a:rPr lang="ja-JP" altLang="en-US" dirty="0" smtClean="0"/>
              <a:t>はオンライン</a:t>
            </a:r>
            <a:r>
              <a:rPr lang="ja-JP" altLang="en-US" dirty="0"/>
              <a:t>時の処理時間を</a:t>
            </a:r>
            <a:r>
              <a:rPr lang="ja-JP" altLang="en-US" dirty="0" smtClean="0"/>
              <a:t>削減できた</a:t>
            </a:r>
            <a:endParaRPr lang="ja-JP" altLang="en-US" dirty="0"/>
          </a:p>
        </p:txBody>
      </p:sp>
      <p:sp>
        <p:nvSpPr>
          <p:cNvPr id="3" name="タイトル 2"/>
          <p:cNvSpPr>
            <a:spLocks noGrp="1"/>
          </p:cNvSpPr>
          <p:nvPr>
            <p:ph type="title"/>
          </p:nvPr>
        </p:nvSpPr>
        <p:spPr/>
        <p:txBody>
          <a:bodyPr/>
          <a:lstStyle/>
          <a:p>
            <a:r>
              <a:rPr lang="ja-JP" altLang="en-US" dirty="0"/>
              <a:t>実験：オンライン処理時間</a:t>
            </a:r>
            <a:r>
              <a:rPr lang="ja-JP" altLang="en-US" dirty="0" smtClean="0"/>
              <a:t>の</a:t>
            </a:r>
            <a:r>
              <a:rPr lang="ja-JP" altLang="en-US" dirty="0"/>
              <a:t>比較</a:t>
            </a:r>
            <a:endParaRPr kumimoji="1" lang="ja-JP" altLang="en-US" dirty="0"/>
          </a:p>
        </p:txBody>
      </p:sp>
      <p:grpSp>
        <p:nvGrpSpPr>
          <p:cNvPr id="4" name="グループ化 3"/>
          <p:cNvGrpSpPr/>
          <p:nvPr/>
        </p:nvGrpSpPr>
        <p:grpSpPr>
          <a:xfrm>
            <a:off x="2195736" y="4365104"/>
            <a:ext cx="5112568" cy="2311152"/>
            <a:chOff x="2195736" y="4365104"/>
            <a:chExt cx="5112568" cy="2311152"/>
          </a:xfrm>
        </p:grpSpPr>
        <p:graphicFrame>
          <p:nvGraphicFramePr>
            <p:cNvPr id="7" name="グラフ 6"/>
            <p:cNvGraphicFramePr>
              <a:graphicFrameLocks/>
            </p:cNvGraphicFramePr>
            <p:nvPr>
              <p:extLst>
                <p:ext uri="{D42A27DB-BD31-4B8C-83A1-F6EECF244321}">
                  <p14:modId xmlns:p14="http://schemas.microsoft.com/office/powerpoint/2010/main" val="1214273342"/>
                </p:ext>
              </p:extLst>
            </p:nvPr>
          </p:nvGraphicFramePr>
          <p:xfrm>
            <a:off x="2195736" y="4365104"/>
            <a:ext cx="5112568" cy="231115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4499992" y="5821972"/>
              <a:ext cx="576064" cy="338554"/>
            </a:xfrm>
            <a:prstGeom prst="rect">
              <a:avLst/>
            </a:prstGeom>
            <a:noFill/>
          </p:spPr>
          <p:txBody>
            <a:bodyPr wrap="square" rtlCol="0">
              <a:spAutoFit/>
            </a:bodyPr>
            <a:lstStyle/>
            <a:p>
              <a:r>
                <a:rPr kumimoji="1" lang="en-US" altLang="ja-JP" sz="1600" dirty="0" smtClean="0"/>
                <a:t>7.2</a:t>
              </a:r>
              <a:endParaRPr kumimoji="1" lang="ja-JP" altLang="en-US" sz="1600" dirty="0"/>
            </a:p>
          </p:txBody>
        </p:sp>
        <p:sp>
          <p:nvSpPr>
            <p:cNvPr id="6" name="テキスト ボックス 5"/>
            <p:cNvSpPr txBox="1"/>
            <p:nvPr/>
          </p:nvSpPr>
          <p:spPr>
            <a:xfrm>
              <a:off x="5868144" y="5157192"/>
              <a:ext cx="783704" cy="338554"/>
            </a:xfrm>
            <a:prstGeom prst="rect">
              <a:avLst/>
            </a:prstGeom>
            <a:noFill/>
          </p:spPr>
          <p:txBody>
            <a:bodyPr wrap="square" rtlCol="0">
              <a:spAutoFit/>
            </a:bodyPr>
            <a:lstStyle/>
            <a:p>
              <a:r>
                <a:rPr lang="en-US" altLang="ja-JP" sz="1600" dirty="0"/>
                <a:t>43.3</a:t>
              </a:r>
              <a:endParaRPr kumimoji="1" lang="ja-JP" altLang="en-US" sz="1600" dirty="0"/>
            </a:p>
          </p:txBody>
        </p:sp>
      </p:grpSp>
    </p:spTree>
    <p:extLst>
      <p:ext uri="{BB962C8B-B14F-4D97-AF65-F5344CB8AC3E}">
        <p14:creationId xmlns:p14="http://schemas.microsoft.com/office/powerpoint/2010/main" val="3483674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err="1"/>
              <a:t>NetChk</a:t>
            </a:r>
            <a:r>
              <a:rPr lang="en-US" altLang="ja-JP" dirty="0"/>
              <a:t> </a:t>
            </a:r>
            <a:r>
              <a:rPr lang="en-US" altLang="ja-JP" dirty="0" smtClean="0"/>
              <a:t>Protect [VMware</a:t>
            </a:r>
            <a:r>
              <a:rPr lang="en-US" altLang="ja-JP" dirty="0"/>
              <a:t>, Inc</a:t>
            </a:r>
            <a:r>
              <a:rPr lang="en-US" altLang="ja-JP" dirty="0" smtClean="0"/>
              <a:t>.]</a:t>
            </a:r>
          </a:p>
          <a:p>
            <a:pPr lvl="1"/>
            <a:r>
              <a:rPr lang="ja-JP" altLang="en-US" dirty="0"/>
              <a:t>オフライン</a:t>
            </a:r>
            <a:r>
              <a:rPr lang="ja-JP" altLang="en-US" dirty="0" smtClean="0"/>
              <a:t>時にアップデータをダウンロードし、仮想ディスク内に保存</a:t>
            </a:r>
            <a:endParaRPr lang="en-US" altLang="ja-JP" dirty="0" smtClean="0"/>
          </a:p>
          <a:p>
            <a:pPr lvl="2"/>
            <a:r>
              <a:rPr lang="ja-JP" altLang="en-US" dirty="0" smtClean="0"/>
              <a:t>仮想マシンの再開時にはアップデータを実行するだけ</a:t>
            </a:r>
            <a:endParaRPr lang="en-US" altLang="ja-JP" dirty="0" smtClean="0"/>
          </a:p>
          <a:p>
            <a:pPr lvl="1"/>
            <a:r>
              <a:rPr lang="ja-JP" altLang="en-US" dirty="0"/>
              <a:t>サスペンド</a:t>
            </a:r>
            <a:r>
              <a:rPr lang="ja-JP" altLang="en-US" dirty="0" smtClean="0"/>
              <a:t>状態の仮想マシンに</a:t>
            </a:r>
            <a:r>
              <a:rPr lang="ja-JP" altLang="en-US" dirty="0"/>
              <a:t>は</a:t>
            </a:r>
            <a:r>
              <a:rPr lang="ja-JP" altLang="en-US" dirty="0" smtClean="0"/>
              <a:t>対応してない</a:t>
            </a:r>
            <a:endParaRPr lang="en-US" altLang="ja-JP" dirty="0" smtClean="0"/>
          </a:p>
          <a:p>
            <a:r>
              <a:rPr lang="en-US" altLang="ja-JP" dirty="0" err="1" smtClean="0"/>
              <a:t>Nuwa</a:t>
            </a:r>
            <a:r>
              <a:rPr lang="en-US" altLang="ja-JP" dirty="0" smtClean="0"/>
              <a:t> [</a:t>
            </a:r>
            <a:r>
              <a:rPr lang="en-US" altLang="ja-JP" dirty="0"/>
              <a:t>Zhou et al.’10</a:t>
            </a:r>
            <a:r>
              <a:rPr lang="en-US" altLang="ja-JP" dirty="0" smtClean="0"/>
              <a:t>]</a:t>
            </a:r>
          </a:p>
          <a:p>
            <a:pPr lvl="1"/>
            <a:r>
              <a:rPr lang="ja-JP" altLang="en-US" dirty="0" smtClean="0"/>
              <a:t>オフライン時にアップデータを実行して仮想ディスクを更新</a:t>
            </a:r>
            <a:endParaRPr lang="en-US" altLang="ja-JP" dirty="0" smtClean="0"/>
          </a:p>
          <a:p>
            <a:pPr lvl="2"/>
            <a:r>
              <a:rPr lang="ja-JP" altLang="en-US" dirty="0"/>
              <a:t>アップデータ</a:t>
            </a:r>
            <a:r>
              <a:rPr lang="ja-JP" altLang="en-US" dirty="0" smtClean="0"/>
              <a:t>のスクリプトを書き換えてできるだけ実行</a:t>
            </a:r>
            <a:endParaRPr lang="en-US" altLang="ja-JP" dirty="0" smtClean="0"/>
          </a:p>
          <a:p>
            <a:pPr lvl="1"/>
            <a:r>
              <a:rPr lang="ja-JP" altLang="en-US" dirty="0"/>
              <a:t>サスペンド状態</a:t>
            </a:r>
            <a:r>
              <a:rPr lang="ja-JP" altLang="en-US" dirty="0" smtClean="0"/>
              <a:t>の仮想マシンには対応していない</a:t>
            </a:r>
            <a:endParaRPr lang="en-US" altLang="ja-JP" dirty="0" smtClean="0"/>
          </a:p>
          <a:p>
            <a:pPr lvl="1"/>
            <a:r>
              <a:rPr lang="ja-JP" altLang="en-US" dirty="0" smtClean="0"/>
              <a:t>システムコール等のエミュレーションは行なっていない</a:t>
            </a:r>
            <a:endParaRPr lang="en-US" altLang="ja-JP" dirty="0" smtClean="0"/>
          </a:p>
          <a:p>
            <a:pPr lvl="2"/>
            <a:r>
              <a:rPr lang="ja-JP" altLang="en-US" dirty="0" smtClean="0"/>
              <a:t>アップデータがホスト</a:t>
            </a:r>
            <a:r>
              <a:rPr lang="en-US" altLang="ja-JP" dirty="0" smtClean="0"/>
              <a:t>OS</a:t>
            </a:r>
            <a:r>
              <a:rPr lang="ja-JP" altLang="en-US" dirty="0"/>
              <a:t>側</a:t>
            </a:r>
            <a:r>
              <a:rPr lang="ja-JP" altLang="en-US" dirty="0" smtClean="0"/>
              <a:t>の情報を参照してしまう</a:t>
            </a:r>
            <a:endParaRPr lang="en-US" altLang="ja-JP" dirty="0"/>
          </a:p>
        </p:txBody>
      </p:sp>
      <p:sp>
        <p:nvSpPr>
          <p:cNvPr id="3" name="タイトル 2"/>
          <p:cNvSpPr>
            <a:spLocks noGrp="1"/>
          </p:cNvSpPr>
          <p:nvPr>
            <p:ph type="title"/>
          </p:nvPr>
        </p:nvSpPr>
        <p:spPr/>
        <p:txBody>
          <a:bodyPr/>
          <a:lstStyle/>
          <a:p>
            <a:r>
              <a:rPr kumimoji="1" lang="ja-JP" altLang="en-US" dirty="0" smtClean="0"/>
              <a:t>関連研究（</a:t>
            </a:r>
            <a:r>
              <a:rPr kumimoji="1" lang="en-US" altLang="ja-JP" dirty="0" smtClean="0"/>
              <a:t>1/2</a:t>
            </a:r>
            <a:r>
              <a:rPr kumimoji="1" lang="ja-JP" altLang="en-US" dirty="0" smtClean="0"/>
              <a:t>）</a:t>
            </a:r>
            <a:endParaRPr kumimoji="1" lang="ja-JP" altLang="en-US" dirty="0"/>
          </a:p>
        </p:txBody>
      </p:sp>
    </p:spTree>
    <p:extLst>
      <p:ext uri="{BB962C8B-B14F-4D97-AF65-F5344CB8AC3E}">
        <p14:creationId xmlns:p14="http://schemas.microsoft.com/office/powerpoint/2010/main" val="1541127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a:t>Offline Virtual Machine Servicing Tool [Microsoft]</a:t>
            </a:r>
          </a:p>
          <a:p>
            <a:pPr lvl="1"/>
            <a:r>
              <a:rPr lang="ja-JP" altLang="en-US" dirty="0"/>
              <a:t>アップデート専用環境を用意し、その中でオフライン状態の仮想マシンを動かしてアップデート</a:t>
            </a:r>
          </a:p>
          <a:p>
            <a:pPr lvl="2"/>
            <a:r>
              <a:rPr lang="ja-JP" altLang="en-US" dirty="0"/>
              <a:t>内部のサーバからアップデータをダウンロードするので安全</a:t>
            </a:r>
          </a:p>
          <a:p>
            <a:pPr lvl="2"/>
            <a:r>
              <a:rPr lang="ja-JP" altLang="en-US" dirty="0"/>
              <a:t>サスペンド状態の仮想マシンにも適用可能</a:t>
            </a:r>
          </a:p>
          <a:p>
            <a:pPr lvl="1"/>
            <a:r>
              <a:rPr lang="ja-JP" altLang="en-US" dirty="0"/>
              <a:t>専用環境を構築してメンテナンスする必要がある</a:t>
            </a:r>
          </a:p>
          <a:p>
            <a:pPr lvl="2"/>
            <a:r>
              <a:rPr lang="ja-JP" altLang="en-US" dirty="0"/>
              <a:t>仮想マシンを動かすマシン</a:t>
            </a:r>
          </a:p>
          <a:p>
            <a:pPr lvl="2"/>
            <a:r>
              <a:rPr lang="ja-JP" altLang="en-US" dirty="0"/>
              <a:t>アップデート・サーバ</a:t>
            </a:r>
          </a:p>
          <a:p>
            <a:endParaRPr kumimoji="1" lang="ja-JP" altLang="en-US" dirty="0"/>
          </a:p>
        </p:txBody>
      </p:sp>
      <p:sp>
        <p:nvSpPr>
          <p:cNvPr id="3" name="タイトル 2"/>
          <p:cNvSpPr>
            <a:spLocks noGrp="1"/>
          </p:cNvSpPr>
          <p:nvPr>
            <p:ph type="title"/>
          </p:nvPr>
        </p:nvSpPr>
        <p:spPr/>
        <p:txBody>
          <a:bodyPr/>
          <a:lstStyle/>
          <a:p>
            <a:r>
              <a:rPr kumimoji="1" lang="ja-JP" altLang="en-US" dirty="0" smtClean="0"/>
              <a:t>関連研究</a:t>
            </a:r>
            <a:r>
              <a:rPr kumimoji="1" lang="en-US" altLang="ja-JP" dirty="0" smtClean="0"/>
              <a:t>(2/2)</a:t>
            </a:r>
            <a:endParaRPr kumimoji="1" lang="ja-JP" altLang="en-US" dirty="0"/>
          </a:p>
        </p:txBody>
      </p:sp>
    </p:spTree>
    <p:extLst>
      <p:ext uri="{BB962C8B-B14F-4D97-AF65-F5344CB8AC3E}">
        <p14:creationId xmlns:p14="http://schemas.microsoft.com/office/powerpoint/2010/main" val="33500316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サスペンドした仮想マシンのオフラインアップデートを可能にする</a:t>
            </a:r>
            <a:r>
              <a:rPr lang="en-US" altLang="ja-JP" dirty="0" err="1"/>
              <a:t>OUassister</a:t>
            </a:r>
            <a:r>
              <a:rPr lang="en-US" altLang="ja-JP" dirty="0"/>
              <a:t> </a:t>
            </a:r>
            <a:r>
              <a:rPr lang="ja-JP" altLang="en-US" dirty="0"/>
              <a:t>を提案</a:t>
            </a:r>
          </a:p>
          <a:p>
            <a:pPr lvl="1"/>
            <a:r>
              <a:rPr lang="ja-JP" altLang="en-US" dirty="0" smtClean="0"/>
              <a:t>オフライン</a:t>
            </a:r>
            <a:r>
              <a:rPr lang="ja-JP" altLang="en-US" dirty="0"/>
              <a:t>時</a:t>
            </a:r>
            <a:r>
              <a:rPr lang="ja-JP" altLang="en-US" dirty="0" smtClean="0"/>
              <a:t>にアップデータ実行をエミュレーション</a:t>
            </a:r>
            <a:endParaRPr lang="ja-JP" altLang="en-US" dirty="0"/>
          </a:p>
          <a:p>
            <a:pPr lvl="2"/>
            <a:r>
              <a:rPr lang="en-US" altLang="ja-JP" dirty="0" smtClean="0"/>
              <a:t>VM Shadow</a:t>
            </a:r>
            <a:r>
              <a:rPr lang="ja-JP" altLang="en-US" dirty="0" smtClean="0"/>
              <a:t>と</a:t>
            </a:r>
            <a:r>
              <a:rPr lang="en-US" altLang="ja-JP" dirty="0" err="1" smtClean="0"/>
              <a:t>Aufs</a:t>
            </a:r>
            <a:r>
              <a:rPr lang="ja-JP" altLang="en-US" dirty="0"/>
              <a:t>を用いて</a:t>
            </a:r>
            <a:r>
              <a:rPr lang="ja-JP" altLang="en-US" dirty="0" smtClean="0"/>
              <a:t>更新されたファイル</a:t>
            </a:r>
            <a:r>
              <a:rPr lang="ja-JP" altLang="en-US" dirty="0"/>
              <a:t>を抽出</a:t>
            </a:r>
          </a:p>
          <a:p>
            <a:pPr lvl="1"/>
            <a:r>
              <a:rPr lang="ja-JP" altLang="en-US" dirty="0" smtClean="0"/>
              <a:t>レジューム後</a:t>
            </a:r>
            <a:r>
              <a:rPr lang="ja-JP" altLang="en-US" dirty="0"/>
              <a:t>にエミュレーション</a:t>
            </a:r>
            <a:r>
              <a:rPr lang="ja-JP" altLang="en-US" dirty="0" smtClean="0"/>
              <a:t>結果を反映</a:t>
            </a:r>
            <a:endParaRPr lang="en-US" altLang="ja-JP" dirty="0" smtClean="0"/>
          </a:p>
          <a:p>
            <a:pPr lvl="2"/>
            <a:r>
              <a:rPr lang="ja-JP" altLang="en-US" dirty="0"/>
              <a:t>オンライン時</a:t>
            </a:r>
            <a:r>
              <a:rPr lang="ja-JP" altLang="en-US" dirty="0" smtClean="0"/>
              <a:t>のアップデート時間を削減</a:t>
            </a:r>
            <a:endParaRPr lang="ja-JP" altLang="en-US" dirty="0"/>
          </a:p>
          <a:p>
            <a:r>
              <a:rPr lang="ja-JP" altLang="en-US" dirty="0" smtClean="0"/>
              <a:t>今後</a:t>
            </a:r>
            <a:r>
              <a:rPr lang="ja-JP" altLang="en-US" dirty="0"/>
              <a:t>の課題</a:t>
            </a:r>
          </a:p>
          <a:p>
            <a:pPr lvl="1"/>
            <a:r>
              <a:rPr lang="ja-JP" altLang="en-US" dirty="0" smtClean="0"/>
              <a:t>アップデータに含まれる前処理と後処理をエミュレーション</a:t>
            </a:r>
            <a:endParaRPr lang="en-US" altLang="ja-JP" dirty="0" smtClean="0"/>
          </a:p>
          <a:p>
            <a:pPr lvl="2"/>
            <a:r>
              <a:rPr lang="ja-JP" altLang="en-US" dirty="0"/>
              <a:t>まず</a:t>
            </a:r>
            <a:r>
              <a:rPr lang="ja-JP" altLang="en-US" dirty="0" smtClean="0"/>
              <a:t>、オフライン時にはスクリプト実行しないようにする</a:t>
            </a:r>
            <a:endParaRPr lang="en-US" altLang="ja-JP" dirty="0" smtClean="0"/>
          </a:p>
          <a:p>
            <a:pPr lvl="2"/>
            <a:r>
              <a:rPr lang="ja-JP" altLang="en-US" dirty="0"/>
              <a:t>次</a:t>
            </a:r>
            <a:r>
              <a:rPr lang="ja-JP" altLang="en-US" dirty="0" smtClean="0"/>
              <a:t>に、オフライン時にできるだけスクリプト実行できるようにする</a:t>
            </a:r>
            <a:endParaRPr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3677068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仮想マシンの再開時に攻撃を受ける可能性が高い</a:t>
            </a:r>
            <a:endParaRPr kumimoji="1" lang="en-US" altLang="ja-JP" dirty="0" smtClean="0"/>
          </a:p>
          <a:p>
            <a:pPr lvl="1"/>
            <a:r>
              <a:rPr lang="ja-JP" altLang="en-US" dirty="0" smtClean="0"/>
              <a:t>長期間停止している間に</a:t>
            </a:r>
            <a:r>
              <a:rPr lang="en-US" altLang="ja-JP" dirty="0" smtClean="0"/>
              <a:t>OS</a:t>
            </a:r>
            <a:r>
              <a:rPr lang="ja-JP" altLang="en-US" dirty="0" smtClean="0"/>
              <a:t>やアプリケーションに脆弱性が発見されることが多い</a:t>
            </a:r>
            <a:endParaRPr lang="en-US" altLang="ja-JP" dirty="0" smtClean="0"/>
          </a:p>
          <a:p>
            <a:pPr lvl="1"/>
            <a:r>
              <a:rPr kumimoji="1" lang="ja-JP" altLang="en-US" dirty="0"/>
              <a:t>動いて</a:t>
            </a:r>
            <a:r>
              <a:rPr kumimoji="1" lang="ja-JP" altLang="en-US" dirty="0" smtClean="0"/>
              <a:t>いる仮想マシン</a:t>
            </a:r>
            <a:endParaRPr lang="en-US" altLang="ja-JP" dirty="0"/>
          </a:p>
          <a:p>
            <a:pPr lvl="2"/>
            <a:r>
              <a:rPr kumimoji="1" lang="ja-JP" altLang="en-US" dirty="0" smtClean="0"/>
              <a:t>攻撃が蔓延する前に対策が可能</a:t>
            </a:r>
            <a:endParaRPr kumimoji="1" lang="en-US" altLang="ja-JP" dirty="0" smtClean="0"/>
          </a:p>
          <a:p>
            <a:pPr lvl="3"/>
            <a:r>
              <a:rPr lang="ja-JP" altLang="en-US" dirty="0"/>
              <a:t>短期間</a:t>
            </a:r>
            <a:r>
              <a:rPr lang="ja-JP" altLang="en-US" dirty="0" smtClean="0"/>
              <a:t>でセキュリティアップデートが適用される</a:t>
            </a:r>
            <a:endParaRPr kumimoji="1" lang="en-US" altLang="ja-JP" dirty="0" smtClean="0"/>
          </a:p>
          <a:p>
            <a:pPr lvl="1"/>
            <a:r>
              <a:rPr lang="ja-JP" altLang="en-US" dirty="0"/>
              <a:t>停止して</a:t>
            </a:r>
            <a:r>
              <a:rPr lang="ja-JP" altLang="en-US" dirty="0" smtClean="0"/>
              <a:t>いる仮想マシン</a:t>
            </a:r>
            <a:endParaRPr lang="en-US" altLang="ja-JP" dirty="0" smtClean="0"/>
          </a:p>
          <a:p>
            <a:pPr lvl="2"/>
            <a:r>
              <a:rPr kumimoji="1" lang="ja-JP" altLang="en-US" dirty="0"/>
              <a:t>脆弱性</a:t>
            </a:r>
            <a:r>
              <a:rPr kumimoji="1" lang="ja-JP" altLang="en-US" dirty="0" smtClean="0"/>
              <a:t>が残ったままになる</a:t>
            </a:r>
            <a:endParaRPr kumimoji="1" lang="en-US" altLang="ja-JP" dirty="0" smtClean="0"/>
          </a:p>
          <a:p>
            <a:pPr lvl="3"/>
            <a:r>
              <a:rPr lang="ja-JP" altLang="en-US" dirty="0" smtClean="0"/>
              <a:t>セキュリティアップデートが適用されない</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停止していた仮想マシンの問題点</a:t>
            </a:r>
            <a:endParaRPr kumimoji="1" lang="ja-JP" altLang="en-US" dirty="0"/>
          </a:p>
        </p:txBody>
      </p:sp>
    </p:spTree>
    <p:extLst>
      <p:ext uri="{BB962C8B-B14F-4D97-AF65-F5344CB8AC3E}">
        <p14:creationId xmlns:p14="http://schemas.microsoft.com/office/powerpoint/2010/main" val="344163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955784"/>
          </a:xfrm>
        </p:spPr>
        <p:txBody>
          <a:bodyPr>
            <a:normAutofit/>
          </a:bodyPr>
          <a:lstStyle/>
          <a:p>
            <a:r>
              <a:rPr kumimoji="1" lang="ja-JP" altLang="en-US" dirty="0" smtClean="0"/>
              <a:t>再開後にアップデートを行うのは危険</a:t>
            </a:r>
            <a:endParaRPr kumimoji="1" lang="en-US" altLang="ja-JP" dirty="0" smtClean="0"/>
          </a:p>
          <a:p>
            <a:pPr lvl="1"/>
            <a:r>
              <a:rPr lang="ja-JP" altLang="ja-JP" dirty="0"/>
              <a:t>ネットワーク経由の</a:t>
            </a:r>
            <a:r>
              <a:rPr lang="ja-JP" altLang="ja-JP" dirty="0" smtClean="0"/>
              <a:t>攻撃</a:t>
            </a:r>
            <a:r>
              <a:rPr lang="ja-JP" altLang="en-US" dirty="0" smtClean="0"/>
              <a:t>を受ける</a:t>
            </a:r>
            <a:endParaRPr lang="en-US" altLang="ja-JP" dirty="0"/>
          </a:p>
          <a:p>
            <a:pPr lvl="2"/>
            <a:r>
              <a:rPr lang="ja-JP" altLang="ja-JP" dirty="0" smtClean="0"/>
              <a:t>アップデータ</a:t>
            </a:r>
            <a:r>
              <a:rPr lang="ja-JP" altLang="ja-JP" dirty="0"/>
              <a:t>を</a:t>
            </a:r>
            <a:r>
              <a:rPr lang="ja-JP" altLang="ja-JP" dirty="0" smtClean="0"/>
              <a:t>ダウンロード</a:t>
            </a:r>
            <a:r>
              <a:rPr lang="ja-JP" altLang="en-US" dirty="0" smtClean="0"/>
              <a:t>するためにネットワークに接続</a:t>
            </a:r>
            <a:endParaRPr lang="en-US" altLang="ja-JP" dirty="0"/>
          </a:p>
          <a:p>
            <a:pPr lvl="2"/>
            <a:r>
              <a:rPr lang="ja-JP" altLang="en-US" dirty="0"/>
              <a:t>即座</a:t>
            </a:r>
            <a:r>
              <a:rPr lang="ja-JP" altLang="en-US" dirty="0" smtClean="0"/>
              <a:t>に攻撃を受ける可能性が高い</a:t>
            </a:r>
            <a:endParaRPr lang="en-US" altLang="ja-JP" dirty="0" smtClean="0"/>
          </a:p>
          <a:p>
            <a:pPr lvl="1"/>
            <a:r>
              <a:rPr lang="ja-JP" altLang="en-US" dirty="0"/>
              <a:t>無防備</a:t>
            </a:r>
            <a:r>
              <a:rPr lang="ja-JP" altLang="en-US" dirty="0" smtClean="0"/>
              <a:t>な時間が長い</a:t>
            </a:r>
            <a:endParaRPr lang="en-US" altLang="ja-JP" dirty="0"/>
          </a:p>
          <a:p>
            <a:pPr lvl="2"/>
            <a:r>
              <a:rPr lang="ja-JP" altLang="ja-JP" dirty="0" smtClean="0"/>
              <a:t>アップデート</a:t>
            </a:r>
            <a:r>
              <a:rPr lang="ja-JP" altLang="ja-JP" dirty="0"/>
              <a:t>の処理に時間が</a:t>
            </a:r>
            <a:r>
              <a:rPr lang="ja-JP" altLang="ja-JP" dirty="0" smtClean="0"/>
              <a:t>かかる</a:t>
            </a:r>
            <a:endParaRPr lang="en-US" altLang="ja-JP" dirty="0" smtClean="0"/>
          </a:p>
          <a:p>
            <a:pPr lvl="2"/>
            <a:r>
              <a:rPr lang="ja-JP" altLang="en-US" dirty="0"/>
              <a:t>完了するまで</a:t>
            </a:r>
            <a:r>
              <a:rPr lang="ja-JP" altLang="en-US" dirty="0" smtClean="0"/>
              <a:t>は攻撃にさらされる</a:t>
            </a:r>
            <a:endParaRPr lang="en-US" altLang="ja-JP" dirty="0" smtClean="0"/>
          </a:p>
        </p:txBody>
      </p:sp>
      <p:sp>
        <p:nvSpPr>
          <p:cNvPr id="3" name="タイトル 2"/>
          <p:cNvSpPr>
            <a:spLocks noGrp="1"/>
          </p:cNvSpPr>
          <p:nvPr>
            <p:ph type="title"/>
          </p:nvPr>
        </p:nvSpPr>
        <p:spPr/>
        <p:txBody>
          <a:bodyPr>
            <a:normAutofit/>
          </a:bodyPr>
          <a:lstStyle/>
          <a:p>
            <a:r>
              <a:rPr kumimoji="1" lang="ja-JP" altLang="en-US" dirty="0" smtClean="0"/>
              <a:t>従来のアップデート手法</a:t>
            </a:r>
            <a:endParaRPr kumimoji="1" lang="ja-JP" altLang="en-US" dirty="0"/>
          </a:p>
        </p:txBody>
      </p:sp>
      <p:sp>
        <p:nvSpPr>
          <p:cNvPr id="4" name="円/楕円 3"/>
          <p:cNvSpPr/>
          <p:nvPr/>
        </p:nvSpPr>
        <p:spPr>
          <a:xfrm>
            <a:off x="3059832" y="4985904"/>
            <a:ext cx="1584176" cy="432048"/>
          </a:xfrm>
          <a:prstGeom prst="ellipse">
            <a:avLst/>
          </a:prstGeom>
          <a:solidFill>
            <a:schemeClr val="bg2">
              <a:lumMod val="75000"/>
            </a:schemeClr>
          </a:solidFill>
          <a:ln w="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サーバ</a:t>
            </a:r>
            <a:endParaRPr kumimoji="1" lang="ja-JP" altLang="en-US" dirty="0">
              <a:solidFill>
                <a:schemeClr val="tx1"/>
              </a:solidFill>
            </a:endParaRPr>
          </a:p>
        </p:txBody>
      </p:sp>
      <p:sp>
        <p:nvSpPr>
          <p:cNvPr id="5" name="角丸四角形 4"/>
          <p:cNvSpPr/>
          <p:nvPr/>
        </p:nvSpPr>
        <p:spPr>
          <a:xfrm>
            <a:off x="5112059" y="4841888"/>
            <a:ext cx="2160240" cy="165618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フローチャート : 磁気ディスク 5"/>
          <p:cNvSpPr/>
          <p:nvPr/>
        </p:nvSpPr>
        <p:spPr>
          <a:xfrm>
            <a:off x="5832139" y="5705984"/>
            <a:ext cx="720080" cy="720080"/>
          </a:xfrm>
          <a:prstGeom prst="flowChartMagneticDisk">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328083" y="6530331"/>
            <a:ext cx="1728192" cy="369332"/>
          </a:xfrm>
          <a:prstGeom prst="rect">
            <a:avLst/>
          </a:prstGeom>
          <a:noFill/>
        </p:spPr>
        <p:txBody>
          <a:bodyPr wrap="square" rtlCol="0">
            <a:spAutoFit/>
          </a:bodyPr>
          <a:lstStyle/>
          <a:p>
            <a:pPr algn="ctr"/>
            <a:r>
              <a:rPr kumimoji="1" lang="ja-JP" altLang="en-US" dirty="0" smtClean="0"/>
              <a:t>仮想マシン</a:t>
            </a:r>
            <a:endParaRPr kumimoji="1" lang="ja-JP" altLang="en-US" dirty="0"/>
          </a:p>
        </p:txBody>
      </p:sp>
      <p:sp>
        <p:nvSpPr>
          <p:cNvPr id="11" name="正方形/長方形 10"/>
          <p:cNvSpPr/>
          <p:nvPr/>
        </p:nvSpPr>
        <p:spPr>
          <a:xfrm>
            <a:off x="5472099" y="4985904"/>
            <a:ext cx="1368152" cy="432048"/>
          </a:xfrm>
          <a:prstGeom prst="rect">
            <a:avLst/>
          </a:prstGeom>
          <a:solidFill>
            <a:schemeClr val="accent2">
              <a:lumMod val="40000"/>
              <a:lumOff val="6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3" name="上下矢印 12"/>
          <p:cNvSpPr/>
          <p:nvPr/>
        </p:nvSpPr>
        <p:spPr>
          <a:xfrm>
            <a:off x="6120171" y="5417952"/>
            <a:ext cx="144016" cy="288032"/>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 name="下矢印 13"/>
          <p:cNvSpPr/>
          <p:nvPr/>
        </p:nvSpPr>
        <p:spPr>
          <a:xfrm rot="16200000">
            <a:off x="4924245" y="4811356"/>
            <a:ext cx="225474" cy="78594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5" name="テキスト ボックス 14"/>
          <p:cNvSpPr txBox="1"/>
          <p:nvPr/>
        </p:nvSpPr>
        <p:spPr>
          <a:xfrm>
            <a:off x="3740838" y="5881918"/>
            <a:ext cx="1296144" cy="369332"/>
          </a:xfrm>
          <a:prstGeom prst="rect">
            <a:avLst/>
          </a:prstGeom>
          <a:noFill/>
        </p:spPr>
        <p:txBody>
          <a:bodyPr wrap="square" rtlCol="0">
            <a:spAutoFit/>
          </a:bodyPr>
          <a:lstStyle/>
          <a:p>
            <a:pPr algn="ctr"/>
            <a:r>
              <a:rPr kumimoji="1" lang="ja-JP" altLang="en-US" dirty="0" smtClean="0"/>
              <a:t>攻撃者</a:t>
            </a:r>
            <a:endParaRPr kumimoji="1" lang="ja-JP" altLang="en-US" dirty="0"/>
          </a:p>
        </p:txBody>
      </p:sp>
      <p:sp>
        <p:nvSpPr>
          <p:cNvPr id="16" name="下矢印 15"/>
          <p:cNvSpPr/>
          <p:nvPr/>
        </p:nvSpPr>
        <p:spPr>
          <a:xfrm rot="16200000">
            <a:off x="5145741" y="5596209"/>
            <a:ext cx="220670" cy="936104"/>
          </a:xfrm>
          <a:prstGeom prst="downArrow">
            <a:avLst/>
          </a:prstGeom>
          <a:solidFill>
            <a:schemeClr val="accent2"/>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77419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strips(downLeft)">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strips(downLeft)">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trips(downLeft)">
                                      <p:cBhvr>
                                        <p:cTn id="20" dur="500"/>
                                        <p:tgtEl>
                                          <p:spTgt spid="13"/>
                                        </p:tgtEl>
                                      </p:cBhvr>
                                    </p:animEffect>
                                  </p:childTnLst>
                                </p:cTn>
                              </p:par>
                              <p:par>
                                <p:cTn id="21" presetID="1" presetClass="exit" presetSubtype="0" fill="hold" grpId="1" nodeType="with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2"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4" grpId="1" animBg="1"/>
      <p:bldP spid="16" grpId="0" animBg="1"/>
      <p:bldP spid="16" grpId="1" animBg="1"/>
      <p:bldP spid="16"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2811767"/>
          </a:xfrm>
        </p:spPr>
        <p:txBody>
          <a:bodyPr>
            <a:normAutofit/>
          </a:bodyPr>
          <a:lstStyle/>
          <a:p>
            <a:r>
              <a:rPr kumimoji="1" lang="ja-JP" altLang="en-US" dirty="0" smtClean="0"/>
              <a:t>仮想マシンを停止させたままでアップデートする方法が提案されている</a:t>
            </a:r>
            <a:endParaRPr kumimoji="1" lang="en-US" altLang="ja-JP" dirty="0" smtClean="0"/>
          </a:p>
          <a:p>
            <a:pPr lvl="1"/>
            <a:r>
              <a:rPr lang="ja-JP" altLang="en-US" dirty="0"/>
              <a:t>シャットダウン</a:t>
            </a:r>
            <a:r>
              <a:rPr lang="ja-JP" altLang="en-US" dirty="0" smtClean="0"/>
              <a:t>した仮想マシンが対象</a:t>
            </a:r>
            <a:endParaRPr lang="en-US" altLang="ja-JP" dirty="0" smtClean="0"/>
          </a:p>
          <a:p>
            <a:r>
              <a:rPr kumimoji="1" lang="ja-JP" altLang="en-US" dirty="0"/>
              <a:t>サスペンド</a:t>
            </a:r>
            <a:r>
              <a:rPr kumimoji="1" lang="ja-JP" altLang="en-US" dirty="0" smtClean="0"/>
              <a:t>した仮想マシンには</a:t>
            </a:r>
            <a:r>
              <a:rPr lang="ja-JP" altLang="en-US" dirty="0"/>
              <a:t>適用</a:t>
            </a:r>
            <a:r>
              <a:rPr kumimoji="1" lang="ja-JP" altLang="en-US" dirty="0" smtClean="0"/>
              <a:t>できない</a:t>
            </a:r>
            <a:endParaRPr lang="en-US" altLang="ja-JP" dirty="0"/>
          </a:p>
          <a:p>
            <a:pPr lvl="2"/>
            <a:r>
              <a:rPr kumimoji="1" lang="ja-JP" altLang="en-US" dirty="0" smtClean="0"/>
              <a:t>仮想マシンのディスクが壊れる</a:t>
            </a:r>
            <a:endParaRPr kumimoji="1" lang="en-US" altLang="ja-JP" dirty="0" smtClean="0"/>
          </a:p>
          <a:p>
            <a:pPr lvl="3"/>
            <a:r>
              <a:rPr lang="en-US" altLang="ja-JP" dirty="0" smtClean="0"/>
              <a:t>OS</a:t>
            </a:r>
            <a:r>
              <a:rPr lang="ja-JP" altLang="en-US" dirty="0" smtClean="0"/>
              <a:t>内の状態と整合性がとれなくなるため</a:t>
            </a:r>
            <a:endParaRPr kumimoji="1" lang="ja-JP" altLang="en-US" dirty="0"/>
          </a:p>
        </p:txBody>
      </p:sp>
      <p:sp>
        <p:nvSpPr>
          <p:cNvPr id="3" name="タイトル 2"/>
          <p:cNvSpPr>
            <a:spLocks noGrp="1"/>
          </p:cNvSpPr>
          <p:nvPr>
            <p:ph type="title"/>
          </p:nvPr>
        </p:nvSpPr>
        <p:spPr/>
        <p:txBody>
          <a:bodyPr>
            <a:normAutofit/>
          </a:bodyPr>
          <a:lstStyle/>
          <a:p>
            <a:r>
              <a:rPr kumimoji="1" lang="ja-JP" altLang="en-US" dirty="0" smtClean="0"/>
              <a:t>オフラインアップデート</a:t>
            </a:r>
            <a:endParaRPr kumimoji="1" lang="ja-JP" altLang="en-US" dirty="0"/>
          </a:p>
        </p:txBody>
      </p:sp>
      <p:cxnSp>
        <p:nvCxnSpPr>
          <p:cNvPr id="4" name="直線矢印コネクタ 3"/>
          <p:cNvCxnSpPr/>
          <p:nvPr/>
        </p:nvCxnSpPr>
        <p:spPr>
          <a:xfrm>
            <a:off x="2080078" y="5619249"/>
            <a:ext cx="144016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80078" y="4509120"/>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8" name="テキスト ボックス 7"/>
          <p:cNvSpPr txBox="1"/>
          <p:nvPr/>
        </p:nvSpPr>
        <p:spPr>
          <a:xfrm>
            <a:off x="4009002" y="4509120"/>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9" name="テキスト ボックス 8"/>
          <p:cNvSpPr txBox="1"/>
          <p:nvPr/>
        </p:nvSpPr>
        <p:spPr>
          <a:xfrm>
            <a:off x="5988714" y="4509120"/>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4" name="角丸四角形 13"/>
          <p:cNvSpPr/>
          <p:nvPr/>
        </p:nvSpPr>
        <p:spPr>
          <a:xfrm>
            <a:off x="3656453" y="4941168"/>
            <a:ext cx="1928924" cy="55025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アップデート</a:t>
            </a:r>
            <a:endParaRPr kumimoji="1" lang="ja-JP" altLang="en-US" dirty="0"/>
          </a:p>
        </p:txBody>
      </p:sp>
      <p:sp>
        <p:nvSpPr>
          <p:cNvPr id="15" name="上矢印 14"/>
          <p:cNvSpPr/>
          <p:nvPr/>
        </p:nvSpPr>
        <p:spPr>
          <a:xfrm>
            <a:off x="3340218" y="5668984"/>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836162" y="6119089"/>
            <a:ext cx="1368152" cy="338554"/>
          </a:xfrm>
          <a:prstGeom prst="rect">
            <a:avLst/>
          </a:prstGeom>
          <a:solidFill>
            <a:schemeClr val="bg1"/>
          </a:solidFill>
        </p:spPr>
        <p:txBody>
          <a:bodyPr wrap="square" rtlCol="0">
            <a:spAutoFit/>
          </a:bodyPr>
          <a:lstStyle/>
          <a:p>
            <a:pPr algn="ctr"/>
            <a:r>
              <a:rPr kumimoji="1" lang="ja-JP" altLang="en-US" sz="1600" dirty="0" smtClean="0"/>
              <a:t>サスペンド</a:t>
            </a:r>
            <a:endParaRPr kumimoji="1" lang="ja-JP" altLang="en-US" sz="1600" dirty="0"/>
          </a:p>
        </p:txBody>
      </p:sp>
      <p:sp>
        <p:nvSpPr>
          <p:cNvPr id="17" name="上矢印 16"/>
          <p:cNvSpPr/>
          <p:nvPr/>
        </p:nvSpPr>
        <p:spPr>
          <a:xfrm>
            <a:off x="5644474" y="5679474"/>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140418" y="6095020"/>
            <a:ext cx="1368152" cy="338554"/>
          </a:xfrm>
          <a:prstGeom prst="rect">
            <a:avLst/>
          </a:prstGeom>
          <a:solidFill>
            <a:schemeClr val="bg1"/>
          </a:solidFill>
        </p:spPr>
        <p:txBody>
          <a:bodyPr wrap="square" rtlCol="0">
            <a:spAutoFit/>
          </a:bodyPr>
          <a:lstStyle/>
          <a:p>
            <a:pPr algn="ctr"/>
            <a:r>
              <a:rPr kumimoji="1" lang="ja-JP" altLang="en-US" sz="1600" dirty="0" smtClean="0"/>
              <a:t>レジューム</a:t>
            </a:r>
            <a:endParaRPr kumimoji="1" lang="ja-JP" altLang="en-US" sz="1600" dirty="0"/>
          </a:p>
        </p:txBody>
      </p:sp>
      <p:cxnSp>
        <p:nvCxnSpPr>
          <p:cNvPr id="19" name="直線矢印コネクタ 18"/>
          <p:cNvCxnSpPr/>
          <p:nvPr/>
        </p:nvCxnSpPr>
        <p:spPr>
          <a:xfrm flipV="1">
            <a:off x="3491880" y="5589240"/>
            <a:ext cx="2304256" cy="3001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5796136" y="5589240"/>
            <a:ext cx="165618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820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883776"/>
          </a:xfrm>
        </p:spPr>
        <p:txBody>
          <a:bodyPr>
            <a:normAutofit/>
          </a:bodyPr>
          <a:lstStyle/>
          <a:p>
            <a:r>
              <a:rPr kumimoji="1" lang="ja-JP" altLang="en-US" dirty="0" smtClean="0"/>
              <a:t>サスペンドした仮想マシンのオフラインアップデート</a:t>
            </a:r>
            <a:endParaRPr kumimoji="1" lang="en-US" altLang="ja-JP" dirty="0" smtClean="0"/>
          </a:p>
          <a:p>
            <a:pPr lvl="1"/>
            <a:r>
              <a:rPr lang="ja-JP" altLang="en-US" dirty="0" smtClean="0"/>
              <a:t>オフラインでアップデートをエミュレーション</a:t>
            </a:r>
            <a:endParaRPr lang="en-US" altLang="ja-JP" dirty="0" smtClean="0"/>
          </a:p>
          <a:p>
            <a:pPr lvl="2"/>
            <a:r>
              <a:rPr lang="ja-JP" altLang="en-US" dirty="0"/>
              <a:t>仮想</a:t>
            </a:r>
            <a:r>
              <a:rPr lang="ja-JP" altLang="en-US" dirty="0" smtClean="0"/>
              <a:t>ディスクが壊れるのを防ぐ</a:t>
            </a:r>
            <a:endParaRPr lang="en-US" altLang="ja-JP" dirty="0" smtClean="0"/>
          </a:p>
          <a:p>
            <a:pPr lvl="1"/>
            <a:r>
              <a:rPr kumimoji="1" lang="ja-JP" altLang="en-US" dirty="0" smtClean="0"/>
              <a:t>レジューム後にエミュレーション結果を反映</a:t>
            </a:r>
            <a:endParaRPr kumimoji="1" lang="en-US" altLang="ja-JP" dirty="0" smtClean="0"/>
          </a:p>
          <a:p>
            <a:pPr lvl="2"/>
            <a:r>
              <a:rPr lang="ja-JP" altLang="en-US" dirty="0"/>
              <a:t>ネットワーク</a:t>
            </a:r>
            <a:r>
              <a:rPr lang="ja-JP" altLang="en-US" dirty="0" smtClean="0"/>
              <a:t>に接続しないため安全</a:t>
            </a:r>
            <a:endParaRPr lang="en-US" altLang="ja-JP" dirty="0" smtClean="0"/>
          </a:p>
          <a:p>
            <a:pPr lvl="2"/>
            <a:r>
              <a:rPr kumimoji="1" lang="ja-JP" altLang="en-US" dirty="0"/>
              <a:t>短時間</a:t>
            </a:r>
            <a:r>
              <a:rPr kumimoji="1" lang="ja-JP" altLang="en-US" dirty="0" smtClean="0"/>
              <a:t>でアップデートを完了できる</a:t>
            </a:r>
            <a:endParaRPr kumimoji="1" lang="ja-JP" altLang="en-US" dirty="0"/>
          </a:p>
        </p:txBody>
      </p:sp>
      <p:sp>
        <p:nvSpPr>
          <p:cNvPr id="3" name="タイトル 2"/>
          <p:cNvSpPr>
            <a:spLocks noGrp="1"/>
          </p:cNvSpPr>
          <p:nvPr>
            <p:ph type="title"/>
          </p:nvPr>
        </p:nvSpPr>
        <p:spPr/>
        <p:txBody>
          <a:bodyPr/>
          <a:lstStyle/>
          <a:p>
            <a:r>
              <a:rPr kumimoji="1" lang="en-US" altLang="ja-JP" dirty="0" err="1" smtClean="0"/>
              <a:t>OUassister</a:t>
            </a:r>
            <a:r>
              <a:rPr kumimoji="1" lang="en-US" altLang="ja-JP" dirty="0" smtClean="0"/>
              <a:t>	</a:t>
            </a:r>
            <a:endParaRPr kumimoji="1" lang="ja-JP" altLang="en-US" dirty="0"/>
          </a:p>
        </p:txBody>
      </p:sp>
      <p:cxnSp>
        <p:nvCxnSpPr>
          <p:cNvPr id="30" name="直線矢印コネクタ 29"/>
          <p:cNvCxnSpPr/>
          <p:nvPr/>
        </p:nvCxnSpPr>
        <p:spPr>
          <a:xfrm>
            <a:off x="1086780" y="5487360"/>
            <a:ext cx="1404664"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057944" y="4254150"/>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35" name="テキスト ボックス 34"/>
          <p:cNvSpPr txBox="1"/>
          <p:nvPr/>
        </p:nvSpPr>
        <p:spPr>
          <a:xfrm>
            <a:off x="3463552" y="4254150"/>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36" name="テキスト ボックス 35"/>
          <p:cNvSpPr txBox="1"/>
          <p:nvPr/>
        </p:nvSpPr>
        <p:spPr>
          <a:xfrm>
            <a:off x="6027063" y="4252389"/>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37" name="角丸四角形 36"/>
          <p:cNvSpPr/>
          <p:nvPr/>
        </p:nvSpPr>
        <p:spPr>
          <a:xfrm>
            <a:off x="2491444" y="4621676"/>
            <a:ext cx="1584176" cy="72008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tx1"/>
                </a:solidFill>
              </a:rPr>
              <a:t>アップデータの</a:t>
            </a:r>
            <a:endParaRPr kumimoji="1" lang="en-US" altLang="ja-JP" sz="1600" dirty="0" smtClean="0">
              <a:solidFill>
                <a:schemeClr val="tx1"/>
              </a:solidFill>
            </a:endParaRPr>
          </a:p>
          <a:p>
            <a:pPr algn="ctr"/>
            <a:r>
              <a:rPr lang="ja-JP" altLang="en-US" sz="1600" dirty="0">
                <a:solidFill>
                  <a:schemeClr val="tx1"/>
                </a:solidFill>
              </a:rPr>
              <a:t>ダウンロード</a:t>
            </a:r>
            <a:endParaRPr kumimoji="1" lang="ja-JP" altLang="en-US" sz="1600" dirty="0">
              <a:solidFill>
                <a:schemeClr val="tx1"/>
              </a:solidFill>
            </a:endParaRPr>
          </a:p>
        </p:txBody>
      </p:sp>
      <p:sp>
        <p:nvSpPr>
          <p:cNvPr id="39" name="角丸四角形 38"/>
          <p:cNvSpPr/>
          <p:nvPr/>
        </p:nvSpPr>
        <p:spPr>
          <a:xfrm>
            <a:off x="4147628" y="4621676"/>
            <a:ext cx="1512168" cy="72008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smtClean="0">
                <a:solidFill>
                  <a:schemeClr val="tx1"/>
                </a:solidFill>
              </a:rPr>
              <a:t>アップデートの</a:t>
            </a:r>
            <a:endParaRPr kumimoji="1" lang="en-US" altLang="ja-JP" sz="1600" dirty="0" smtClean="0">
              <a:solidFill>
                <a:schemeClr val="tx1"/>
              </a:solidFill>
            </a:endParaRPr>
          </a:p>
          <a:p>
            <a:pPr algn="ctr"/>
            <a:r>
              <a:rPr lang="ja-JP" altLang="en-US" sz="1600" dirty="0" smtClean="0">
                <a:solidFill>
                  <a:schemeClr val="tx1"/>
                </a:solidFill>
              </a:rPr>
              <a:t>エミュレート</a:t>
            </a:r>
            <a:endParaRPr kumimoji="1" lang="en-US" altLang="ja-JP" sz="1600" dirty="0" smtClean="0">
              <a:solidFill>
                <a:schemeClr val="tx1"/>
              </a:solidFill>
            </a:endParaRPr>
          </a:p>
        </p:txBody>
      </p:sp>
      <p:sp>
        <p:nvSpPr>
          <p:cNvPr id="43" name="角丸四角形 42"/>
          <p:cNvSpPr/>
          <p:nvPr/>
        </p:nvSpPr>
        <p:spPr>
          <a:xfrm>
            <a:off x="5839308" y="4627566"/>
            <a:ext cx="1800200" cy="72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エミュレーション</a:t>
            </a:r>
            <a:endParaRPr kumimoji="1" lang="en-US" altLang="ja-JP" dirty="0" smtClean="0"/>
          </a:p>
          <a:p>
            <a:pPr algn="ctr"/>
            <a:r>
              <a:rPr lang="ja-JP" altLang="en-US" dirty="0" smtClean="0"/>
              <a:t>反映</a:t>
            </a:r>
            <a:endParaRPr kumimoji="1" lang="ja-JP" altLang="en-US" dirty="0"/>
          </a:p>
        </p:txBody>
      </p:sp>
      <p:sp>
        <p:nvSpPr>
          <p:cNvPr id="50" name="上矢印 49"/>
          <p:cNvSpPr/>
          <p:nvPr/>
        </p:nvSpPr>
        <p:spPr>
          <a:xfrm>
            <a:off x="2311424" y="5487360"/>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1764516" y="5902906"/>
            <a:ext cx="1368152" cy="338554"/>
          </a:xfrm>
          <a:prstGeom prst="rect">
            <a:avLst/>
          </a:prstGeom>
          <a:solidFill>
            <a:schemeClr val="bg1"/>
          </a:solidFill>
        </p:spPr>
        <p:txBody>
          <a:bodyPr wrap="square" rtlCol="0">
            <a:spAutoFit/>
          </a:bodyPr>
          <a:lstStyle/>
          <a:p>
            <a:pPr algn="ctr"/>
            <a:r>
              <a:rPr kumimoji="1" lang="ja-JP" altLang="en-US" sz="1600" dirty="0" smtClean="0"/>
              <a:t>サスペンド</a:t>
            </a:r>
            <a:endParaRPr kumimoji="1" lang="ja-JP" altLang="en-US" sz="1600" dirty="0"/>
          </a:p>
        </p:txBody>
      </p:sp>
      <p:sp>
        <p:nvSpPr>
          <p:cNvPr id="52" name="上矢印 51"/>
          <p:cNvSpPr/>
          <p:nvPr/>
        </p:nvSpPr>
        <p:spPr>
          <a:xfrm>
            <a:off x="5558798" y="5487360"/>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5011890" y="5902906"/>
            <a:ext cx="1368152" cy="338554"/>
          </a:xfrm>
          <a:prstGeom prst="rect">
            <a:avLst/>
          </a:prstGeom>
          <a:solidFill>
            <a:schemeClr val="bg1"/>
          </a:solidFill>
        </p:spPr>
        <p:txBody>
          <a:bodyPr wrap="square" rtlCol="0">
            <a:spAutoFit/>
          </a:bodyPr>
          <a:lstStyle/>
          <a:p>
            <a:pPr algn="ctr"/>
            <a:r>
              <a:rPr kumimoji="1" lang="ja-JP" altLang="en-US" sz="1600" dirty="0" smtClean="0"/>
              <a:t>レジューム</a:t>
            </a:r>
            <a:endParaRPr kumimoji="1" lang="ja-JP" altLang="en-US" sz="1600" dirty="0"/>
          </a:p>
        </p:txBody>
      </p:sp>
      <p:cxnSp>
        <p:nvCxnSpPr>
          <p:cNvPr id="21" name="直線矢印コネクタ 20"/>
          <p:cNvCxnSpPr>
            <a:endCxn id="52" idx="0"/>
          </p:cNvCxnSpPr>
          <p:nvPr/>
        </p:nvCxnSpPr>
        <p:spPr>
          <a:xfrm flipV="1">
            <a:off x="2555776" y="5487360"/>
            <a:ext cx="3183042" cy="15005"/>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5738818" y="5478959"/>
            <a:ext cx="1988498"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764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9"/>
            <a:ext cx="8229600" cy="2667752"/>
          </a:xfrm>
        </p:spPr>
        <p:txBody>
          <a:bodyPr>
            <a:normAutofit lnSpcReduction="10000"/>
          </a:bodyPr>
          <a:lstStyle/>
          <a:p>
            <a:r>
              <a:rPr lang="ja-JP" altLang="en-US" dirty="0" smtClean="0"/>
              <a:t>可能な限りアップデータを実行する</a:t>
            </a:r>
            <a:endParaRPr lang="en-US" altLang="ja-JP" dirty="0" smtClean="0"/>
          </a:p>
          <a:p>
            <a:pPr lvl="1"/>
            <a:r>
              <a:rPr lang="ja-JP" altLang="en-US" dirty="0" smtClean="0"/>
              <a:t>アップデータのダウンロード</a:t>
            </a:r>
            <a:endParaRPr lang="en-US" altLang="ja-JP" dirty="0" smtClean="0"/>
          </a:p>
          <a:p>
            <a:pPr lvl="1"/>
            <a:r>
              <a:rPr kumimoji="1" lang="ja-JP" altLang="en-US" dirty="0" smtClean="0"/>
              <a:t>アップデート実行のエミュレーション</a:t>
            </a:r>
            <a:endParaRPr kumimoji="1" lang="en-US" altLang="ja-JP" dirty="0" smtClean="0"/>
          </a:p>
          <a:p>
            <a:pPr lvl="2"/>
            <a:r>
              <a:rPr kumimoji="1" lang="ja-JP" altLang="en-US" dirty="0" smtClean="0"/>
              <a:t>パッケージ・データベースの参照・更新</a:t>
            </a:r>
            <a:endParaRPr kumimoji="1" lang="en-US" altLang="ja-JP" dirty="0" smtClean="0"/>
          </a:p>
          <a:p>
            <a:pPr lvl="2"/>
            <a:r>
              <a:rPr kumimoji="1" lang="ja-JP" altLang="en-US" dirty="0" smtClean="0"/>
              <a:t>パッケージの展開</a:t>
            </a:r>
            <a:endParaRPr kumimoji="1" lang="en-US" altLang="ja-JP" dirty="0" smtClean="0"/>
          </a:p>
          <a:p>
            <a:pPr lvl="2"/>
            <a:r>
              <a:rPr lang="ja-JP" altLang="en-US" dirty="0" smtClean="0"/>
              <a:t>前処理・後処理の実行</a:t>
            </a:r>
            <a:endParaRPr kumimoji="1" lang="en-US" altLang="ja-JP" dirty="0" smtClean="0"/>
          </a:p>
          <a:p>
            <a:pPr lvl="1"/>
            <a:r>
              <a:rPr lang="ja-JP" altLang="en-US" dirty="0" smtClean="0"/>
              <a:t>ただし、仮想マシンのディスクの状態を変更しない</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オフライン時に行う処理</a:t>
            </a:r>
            <a:endParaRPr kumimoji="1" lang="ja-JP" altLang="en-US" dirty="0"/>
          </a:p>
        </p:txBody>
      </p:sp>
      <p:sp>
        <p:nvSpPr>
          <p:cNvPr id="6" name="角丸四角形 5"/>
          <p:cNvSpPr/>
          <p:nvPr/>
        </p:nvSpPr>
        <p:spPr>
          <a:xfrm>
            <a:off x="1688749" y="4575713"/>
            <a:ext cx="1515100" cy="72008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smtClean="0">
                <a:solidFill>
                  <a:schemeClr val="tx1"/>
                </a:solidFill>
              </a:rPr>
              <a:t>アップデータのダウンロード</a:t>
            </a:r>
            <a:endParaRPr kumimoji="1" lang="en-US" altLang="ja-JP" sz="1600" dirty="0" smtClean="0">
              <a:solidFill>
                <a:schemeClr val="tx1"/>
              </a:solidFill>
            </a:endParaRPr>
          </a:p>
        </p:txBody>
      </p:sp>
      <p:sp>
        <p:nvSpPr>
          <p:cNvPr id="7" name="角丸四角形 6"/>
          <p:cNvSpPr/>
          <p:nvPr/>
        </p:nvSpPr>
        <p:spPr>
          <a:xfrm>
            <a:off x="3380156" y="4575713"/>
            <a:ext cx="1695900" cy="72008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smtClean="0">
                <a:solidFill>
                  <a:schemeClr val="tx1"/>
                </a:solidFill>
              </a:rPr>
              <a:t>アップデートの</a:t>
            </a:r>
            <a:endParaRPr kumimoji="1" lang="en-US" altLang="ja-JP" sz="1600" dirty="0" smtClean="0">
              <a:solidFill>
                <a:schemeClr val="tx1"/>
              </a:solidFill>
            </a:endParaRPr>
          </a:p>
          <a:p>
            <a:pPr algn="ctr"/>
            <a:r>
              <a:rPr kumimoji="1" lang="ja-JP" altLang="en-US" sz="1600" dirty="0" smtClean="0">
                <a:solidFill>
                  <a:schemeClr val="tx1"/>
                </a:solidFill>
              </a:rPr>
              <a:t>エミュレーション</a:t>
            </a:r>
            <a:endParaRPr kumimoji="1" lang="en-US" altLang="ja-JP" sz="1600" dirty="0" smtClean="0">
              <a:solidFill>
                <a:schemeClr val="tx1"/>
              </a:solidFill>
            </a:endParaRPr>
          </a:p>
        </p:txBody>
      </p:sp>
      <p:sp>
        <p:nvSpPr>
          <p:cNvPr id="8" name="角丸四角形 7"/>
          <p:cNvSpPr/>
          <p:nvPr/>
        </p:nvSpPr>
        <p:spPr>
          <a:xfrm>
            <a:off x="5246348" y="4575713"/>
            <a:ext cx="1695900" cy="720080"/>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600" dirty="0" smtClean="0">
                <a:solidFill>
                  <a:schemeClr val="tx1"/>
                </a:solidFill>
              </a:rPr>
              <a:t>更新ファイルの</a:t>
            </a:r>
            <a:endParaRPr kumimoji="1" lang="en-US" altLang="ja-JP" sz="1600" dirty="0" smtClean="0">
              <a:solidFill>
                <a:schemeClr val="tx1"/>
              </a:solidFill>
            </a:endParaRPr>
          </a:p>
          <a:p>
            <a:pPr algn="ctr"/>
            <a:r>
              <a:rPr lang="ja-JP" altLang="en-US" sz="1600" dirty="0">
                <a:solidFill>
                  <a:schemeClr val="tx1"/>
                </a:solidFill>
              </a:rPr>
              <a:t>抽出</a:t>
            </a:r>
            <a:endParaRPr kumimoji="1" lang="en-US" altLang="ja-JP" sz="1600" dirty="0" smtClean="0">
              <a:solidFill>
                <a:schemeClr val="tx1"/>
              </a:solidFill>
            </a:endParaRPr>
          </a:p>
        </p:txBody>
      </p:sp>
      <p:cxnSp>
        <p:nvCxnSpPr>
          <p:cNvPr id="9" name="直線矢印コネクタ 8"/>
          <p:cNvCxnSpPr/>
          <p:nvPr/>
        </p:nvCxnSpPr>
        <p:spPr>
          <a:xfrm>
            <a:off x="1688749" y="5461885"/>
            <a:ext cx="5331523" cy="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10" name="上矢印 9"/>
          <p:cNvSpPr/>
          <p:nvPr/>
        </p:nvSpPr>
        <p:spPr>
          <a:xfrm>
            <a:off x="1561360" y="5461886"/>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14452" y="5877432"/>
            <a:ext cx="1368152" cy="338554"/>
          </a:xfrm>
          <a:prstGeom prst="rect">
            <a:avLst/>
          </a:prstGeom>
          <a:solidFill>
            <a:schemeClr val="bg1"/>
          </a:solidFill>
        </p:spPr>
        <p:txBody>
          <a:bodyPr wrap="square" rtlCol="0">
            <a:spAutoFit/>
          </a:bodyPr>
          <a:lstStyle/>
          <a:p>
            <a:pPr algn="ctr"/>
            <a:r>
              <a:rPr kumimoji="1" lang="ja-JP" altLang="en-US" sz="1600" dirty="0" smtClean="0"/>
              <a:t>サスペンド</a:t>
            </a:r>
            <a:endParaRPr kumimoji="1" lang="ja-JP" altLang="en-US" sz="1600" dirty="0"/>
          </a:p>
        </p:txBody>
      </p:sp>
    </p:spTree>
    <p:extLst>
      <p:ext uri="{BB962C8B-B14F-4D97-AF65-F5344CB8AC3E}">
        <p14:creationId xmlns:p14="http://schemas.microsoft.com/office/powerpoint/2010/main" val="1034262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57200" y="1481328"/>
            <a:ext cx="8229600" cy="2955784"/>
          </a:xfrm>
        </p:spPr>
        <p:txBody>
          <a:bodyPr>
            <a:normAutofit/>
          </a:bodyPr>
          <a:lstStyle/>
          <a:p>
            <a:r>
              <a:rPr kumimoji="1" lang="ja-JP" altLang="en-US" dirty="0" smtClean="0"/>
              <a:t>エミュレーション結果を仮想マシンに反映</a:t>
            </a:r>
            <a:endParaRPr kumimoji="1" lang="en-US" altLang="ja-JP" dirty="0" smtClean="0"/>
          </a:p>
          <a:p>
            <a:pPr lvl="1"/>
            <a:r>
              <a:rPr lang="ja-JP" altLang="en-US" dirty="0" smtClean="0"/>
              <a:t>更新されたファイルを仮想ディスクに反映</a:t>
            </a:r>
            <a:endParaRPr kumimoji="1" lang="en-US" altLang="ja-JP" dirty="0" smtClean="0"/>
          </a:p>
          <a:p>
            <a:pPr lvl="1"/>
            <a:r>
              <a:rPr lang="ja-JP" altLang="en-US" dirty="0" smtClean="0"/>
              <a:t>仮想ディスクの整合性を保つために仮想マシンの中から行う</a:t>
            </a:r>
            <a:endParaRPr lang="en-US" altLang="ja-JP" dirty="0" smtClean="0"/>
          </a:p>
          <a:p>
            <a:r>
              <a:rPr kumimoji="1" lang="ja-JP" altLang="en-US" dirty="0"/>
              <a:t>オフライン時</a:t>
            </a:r>
            <a:r>
              <a:rPr kumimoji="1" lang="ja-JP" altLang="en-US" dirty="0" smtClean="0"/>
              <a:t>に実行できなかった処理の実行</a:t>
            </a:r>
            <a:endParaRPr kumimoji="1" lang="en-US" altLang="ja-JP" dirty="0" smtClean="0"/>
          </a:p>
          <a:p>
            <a:pPr lvl="1"/>
            <a:r>
              <a:rPr kumimoji="1" lang="ja-JP" altLang="en-US" dirty="0" smtClean="0"/>
              <a:t>エミュレーション結果の反映の前後に行う</a:t>
            </a:r>
            <a:endParaRPr kumimoji="1" lang="en-US" altLang="ja-JP" dirty="0" smtClean="0"/>
          </a:p>
          <a:p>
            <a:pPr lvl="1"/>
            <a:r>
              <a:rPr lang="ja-JP" altLang="en-US" dirty="0"/>
              <a:t>サーバ</a:t>
            </a:r>
            <a:r>
              <a:rPr lang="ja-JP" altLang="en-US" dirty="0" smtClean="0"/>
              <a:t>の再起動など</a:t>
            </a:r>
            <a:endParaRPr kumimoji="1" lang="ja-JP" altLang="en-US" dirty="0"/>
          </a:p>
        </p:txBody>
      </p:sp>
      <p:sp>
        <p:nvSpPr>
          <p:cNvPr id="3" name="タイトル 2"/>
          <p:cNvSpPr>
            <a:spLocks noGrp="1"/>
          </p:cNvSpPr>
          <p:nvPr>
            <p:ph type="title"/>
          </p:nvPr>
        </p:nvSpPr>
        <p:spPr/>
        <p:txBody>
          <a:bodyPr/>
          <a:lstStyle/>
          <a:p>
            <a:r>
              <a:rPr kumimoji="1" lang="ja-JP" altLang="en-US" dirty="0" smtClean="0"/>
              <a:t>レジューム後に行う処理</a:t>
            </a:r>
            <a:endParaRPr kumimoji="1" lang="ja-JP" altLang="en-US" dirty="0"/>
          </a:p>
        </p:txBody>
      </p:sp>
      <p:cxnSp>
        <p:nvCxnSpPr>
          <p:cNvPr id="4" name="直線矢印コネクタ 3"/>
          <p:cNvCxnSpPr/>
          <p:nvPr/>
        </p:nvCxnSpPr>
        <p:spPr>
          <a:xfrm>
            <a:off x="1547664" y="5500767"/>
            <a:ext cx="5472608"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1547664" y="4575713"/>
            <a:ext cx="1656185" cy="720080"/>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600" dirty="0" smtClean="0">
                <a:solidFill>
                  <a:schemeClr val="tx1"/>
                </a:solidFill>
              </a:rPr>
              <a:t>前処理</a:t>
            </a:r>
            <a:endParaRPr kumimoji="1" lang="en-US" altLang="ja-JP" sz="1600" dirty="0" smtClean="0">
              <a:solidFill>
                <a:schemeClr val="tx1"/>
              </a:solidFill>
            </a:endParaRPr>
          </a:p>
        </p:txBody>
      </p:sp>
      <p:sp>
        <p:nvSpPr>
          <p:cNvPr id="6" name="角丸四角形 5"/>
          <p:cNvSpPr/>
          <p:nvPr/>
        </p:nvSpPr>
        <p:spPr>
          <a:xfrm>
            <a:off x="3380156" y="4575713"/>
            <a:ext cx="1695900" cy="72008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dirty="0">
                <a:solidFill>
                  <a:schemeClr val="tx1"/>
                </a:solidFill>
              </a:rPr>
              <a:t>エミュレーション結果の反映</a:t>
            </a:r>
          </a:p>
        </p:txBody>
      </p:sp>
      <p:sp>
        <p:nvSpPr>
          <p:cNvPr id="7" name="角丸四角形 6"/>
          <p:cNvSpPr/>
          <p:nvPr/>
        </p:nvSpPr>
        <p:spPr>
          <a:xfrm>
            <a:off x="5246348" y="4575713"/>
            <a:ext cx="1695900" cy="720080"/>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600" dirty="0" smtClean="0">
                <a:solidFill>
                  <a:schemeClr val="tx1"/>
                </a:solidFill>
              </a:rPr>
              <a:t>後処理</a:t>
            </a:r>
            <a:endParaRPr kumimoji="1" lang="en-US" altLang="ja-JP" sz="1600" dirty="0" smtClean="0">
              <a:solidFill>
                <a:schemeClr val="tx1"/>
              </a:solidFill>
            </a:endParaRPr>
          </a:p>
        </p:txBody>
      </p:sp>
      <p:sp>
        <p:nvSpPr>
          <p:cNvPr id="9" name="上矢印 8"/>
          <p:cNvSpPr/>
          <p:nvPr/>
        </p:nvSpPr>
        <p:spPr>
          <a:xfrm>
            <a:off x="1367644" y="5500767"/>
            <a:ext cx="360040" cy="359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20736" y="5916313"/>
            <a:ext cx="1368152" cy="338554"/>
          </a:xfrm>
          <a:prstGeom prst="rect">
            <a:avLst/>
          </a:prstGeom>
          <a:solidFill>
            <a:schemeClr val="bg1"/>
          </a:solidFill>
        </p:spPr>
        <p:txBody>
          <a:bodyPr wrap="square" rtlCol="0">
            <a:spAutoFit/>
          </a:bodyPr>
          <a:lstStyle/>
          <a:p>
            <a:pPr algn="ctr"/>
            <a:r>
              <a:rPr kumimoji="1" lang="ja-JP" altLang="en-US" sz="1600" dirty="0" smtClean="0"/>
              <a:t>レジューム</a:t>
            </a:r>
            <a:endParaRPr kumimoji="1" lang="ja-JP" altLang="en-US" sz="1600" dirty="0"/>
          </a:p>
        </p:txBody>
      </p:sp>
    </p:spTree>
    <p:extLst>
      <p:ext uri="{BB962C8B-B14F-4D97-AF65-F5344CB8AC3E}">
        <p14:creationId xmlns:p14="http://schemas.microsoft.com/office/powerpoint/2010/main" val="1598817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267744" y="4874592"/>
            <a:ext cx="2736304" cy="187220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2" name="コンテンツ プレースホルダー 1"/>
          <p:cNvSpPr>
            <a:spLocks noGrp="1"/>
          </p:cNvSpPr>
          <p:nvPr>
            <p:ph idx="1"/>
          </p:nvPr>
        </p:nvSpPr>
        <p:spPr>
          <a:xfrm>
            <a:off x="457200" y="1481328"/>
            <a:ext cx="8229600" cy="3099799"/>
          </a:xfrm>
        </p:spPr>
        <p:txBody>
          <a:bodyPr>
            <a:normAutofit/>
          </a:bodyPr>
          <a:lstStyle/>
          <a:p>
            <a:r>
              <a:rPr kumimoji="1" lang="en-US" altLang="ja-JP" dirty="0" smtClean="0"/>
              <a:t>VM Shadow [</a:t>
            </a:r>
            <a:r>
              <a:rPr kumimoji="1" lang="ja-JP" altLang="en-US" dirty="0" smtClean="0"/>
              <a:t>飯田ら</a:t>
            </a:r>
            <a:r>
              <a:rPr kumimoji="1" lang="en-US" altLang="ja-JP" dirty="0" smtClean="0"/>
              <a:t>’11]</a:t>
            </a:r>
            <a:r>
              <a:rPr lang="ja-JP" altLang="en-US" dirty="0" smtClean="0"/>
              <a:t>を</a:t>
            </a:r>
            <a:r>
              <a:rPr lang="ja-JP" altLang="en-US" dirty="0"/>
              <a:t>用いて</a:t>
            </a:r>
            <a:r>
              <a:rPr lang="ja-JP" altLang="en-US" dirty="0" smtClean="0"/>
              <a:t>アップデータ実行の</a:t>
            </a:r>
            <a:r>
              <a:rPr lang="ja-JP" altLang="en-US" dirty="0"/>
              <a:t>エミュレーション環境を</a:t>
            </a:r>
            <a:r>
              <a:rPr lang="ja-JP" altLang="en-US" dirty="0" smtClean="0"/>
              <a:t>構築</a:t>
            </a:r>
            <a:endParaRPr lang="en-US" altLang="ja-JP" dirty="0" smtClean="0"/>
          </a:p>
          <a:p>
            <a:pPr lvl="1"/>
            <a:r>
              <a:rPr kumimoji="1" lang="ja-JP" altLang="en-US" dirty="0" smtClean="0"/>
              <a:t>既存のプログラムを実行できる</a:t>
            </a:r>
            <a:endParaRPr kumimoji="1" lang="en-US" altLang="ja-JP" dirty="0" smtClean="0"/>
          </a:p>
          <a:p>
            <a:pPr lvl="2"/>
            <a:r>
              <a:rPr lang="ja-JP" altLang="en-US" dirty="0"/>
              <a:t>仮想マシン内</a:t>
            </a:r>
            <a:r>
              <a:rPr lang="ja-JP" altLang="en-US" dirty="0" smtClean="0"/>
              <a:t>の情報を参照</a:t>
            </a:r>
            <a:endParaRPr kumimoji="1" lang="en-US" altLang="ja-JP" dirty="0" smtClean="0"/>
          </a:p>
          <a:p>
            <a:pPr lvl="1"/>
            <a:r>
              <a:rPr kumimoji="1" lang="ja-JP" altLang="en-US" dirty="0" smtClean="0"/>
              <a:t>システムコールと</a:t>
            </a:r>
            <a:r>
              <a:rPr kumimoji="1" lang="en-US" altLang="ja-JP" dirty="0" err="1" smtClean="0"/>
              <a:t>proc</a:t>
            </a:r>
            <a:r>
              <a:rPr kumimoji="1" lang="ja-JP" altLang="en-US" dirty="0" smtClean="0"/>
              <a:t>ファイルシステムをエミュレート</a:t>
            </a:r>
            <a:endParaRPr kumimoji="1" lang="en-US" altLang="ja-JP" dirty="0" smtClean="0"/>
          </a:p>
          <a:p>
            <a:pPr lvl="1"/>
            <a:r>
              <a:rPr lang="ja-JP" altLang="en-US" dirty="0"/>
              <a:t>仮想</a:t>
            </a:r>
            <a:r>
              <a:rPr lang="ja-JP" altLang="en-US" dirty="0" smtClean="0"/>
              <a:t>ディスクへのアクセスを提供</a:t>
            </a:r>
            <a:endParaRPr kumimoji="1" lang="ja-JP" altLang="en-US" dirty="0"/>
          </a:p>
        </p:txBody>
      </p:sp>
      <p:sp>
        <p:nvSpPr>
          <p:cNvPr id="3" name="タイトル 2"/>
          <p:cNvSpPr>
            <a:spLocks noGrp="1"/>
          </p:cNvSpPr>
          <p:nvPr>
            <p:ph type="title"/>
          </p:nvPr>
        </p:nvSpPr>
        <p:spPr/>
        <p:txBody>
          <a:bodyPr/>
          <a:lstStyle/>
          <a:p>
            <a:r>
              <a:rPr kumimoji="1" lang="ja-JP" altLang="en-US" dirty="0" smtClean="0"/>
              <a:t>エミュレーション環境</a:t>
            </a:r>
            <a:endParaRPr kumimoji="1" lang="ja-JP" altLang="en-US" dirty="0"/>
          </a:p>
        </p:txBody>
      </p:sp>
      <p:sp>
        <p:nvSpPr>
          <p:cNvPr id="11" name="正方形/長方形 10"/>
          <p:cNvSpPr/>
          <p:nvPr/>
        </p:nvSpPr>
        <p:spPr>
          <a:xfrm>
            <a:off x="2647020" y="5345088"/>
            <a:ext cx="1977752" cy="9312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600" dirty="0"/>
          </a:p>
        </p:txBody>
      </p:sp>
      <p:sp>
        <p:nvSpPr>
          <p:cNvPr id="9" name="角丸四角形 8"/>
          <p:cNvSpPr/>
          <p:nvPr/>
        </p:nvSpPr>
        <p:spPr>
          <a:xfrm>
            <a:off x="2987824" y="5666680"/>
            <a:ext cx="1296144"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2" name="テキスト ボックス 11"/>
          <p:cNvSpPr txBox="1"/>
          <p:nvPr/>
        </p:nvSpPr>
        <p:spPr>
          <a:xfrm>
            <a:off x="2704805" y="5031600"/>
            <a:ext cx="1852972" cy="338554"/>
          </a:xfrm>
          <a:prstGeom prst="rect">
            <a:avLst/>
          </a:prstGeom>
          <a:noFill/>
        </p:spPr>
        <p:txBody>
          <a:bodyPr wrap="square" rtlCol="0">
            <a:spAutoFit/>
          </a:bodyPr>
          <a:lstStyle/>
          <a:p>
            <a:pPr algn="ctr"/>
            <a:r>
              <a:rPr kumimoji="1" lang="en-US" altLang="ja-JP" sz="1600" dirty="0" smtClean="0"/>
              <a:t>VM Shadow</a:t>
            </a:r>
          </a:p>
        </p:txBody>
      </p:sp>
      <p:sp>
        <p:nvSpPr>
          <p:cNvPr id="13" name="テキスト ボックス 12"/>
          <p:cNvSpPr txBox="1"/>
          <p:nvPr/>
        </p:nvSpPr>
        <p:spPr>
          <a:xfrm>
            <a:off x="3095836" y="4498032"/>
            <a:ext cx="1080120" cy="338554"/>
          </a:xfrm>
          <a:prstGeom prst="rect">
            <a:avLst/>
          </a:prstGeom>
          <a:noFill/>
        </p:spPr>
        <p:txBody>
          <a:bodyPr wrap="square" rtlCol="0">
            <a:spAutoFit/>
          </a:bodyPr>
          <a:lstStyle/>
          <a:p>
            <a:pPr algn="ctr"/>
            <a:r>
              <a:rPr lang="ja-JP" altLang="en-US" sz="1600" dirty="0" smtClean="0"/>
              <a:t>ホスト</a:t>
            </a:r>
            <a:r>
              <a:rPr lang="en-US" altLang="ja-JP" sz="1600" dirty="0" smtClean="0"/>
              <a:t>OS</a:t>
            </a:r>
            <a:endParaRPr kumimoji="1" lang="ja-JP" altLang="en-US" sz="1600" dirty="0"/>
          </a:p>
        </p:txBody>
      </p:sp>
      <p:sp>
        <p:nvSpPr>
          <p:cNvPr id="14" name="正方形/長方形 13"/>
          <p:cNvSpPr/>
          <p:nvPr/>
        </p:nvSpPr>
        <p:spPr>
          <a:xfrm>
            <a:off x="5508104" y="4874592"/>
            <a:ext cx="1224136" cy="187220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cxnSp>
        <p:nvCxnSpPr>
          <p:cNvPr id="16" name="直線コネクタ 15"/>
          <p:cNvCxnSpPr/>
          <p:nvPr/>
        </p:nvCxnSpPr>
        <p:spPr>
          <a:xfrm flipH="1">
            <a:off x="4624772" y="4874592"/>
            <a:ext cx="883332" cy="49556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flipV="1">
            <a:off x="4624772" y="6276304"/>
            <a:ext cx="883332" cy="4704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フローチャート : 磁気ディスク 18"/>
          <p:cNvSpPr/>
          <p:nvPr/>
        </p:nvSpPr>
        <p:spPr>
          <a:xfrm>
            <a:off x="5616116" y="5558668"/>
            <a:ext cx="972108" cy="504056"/>
          </a:xfrm>
          <a:prstGeom prst="flowChartMagneticDisk">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仮想</a:t>
            </a:r>
            <a:endParaRPr kumimoji="1" lang="en-US" altLang="ja-JP" sz="1400" dirty="0" smtClean="0"/>
          </a:p>
          <a:p>
            <a:pPr algn="ctr"/>
            <a:r>
              <a:rPr kumimoji="1" lang="ja-JP" altLang="en-US" sz="1400" dirty="0" smtClean="0"/>
              <a:t>ディスク</a:t>
            </a:r>
            <a:endParaRPr kumimoji="1" lang="ja-JP" altLang="en-US" sz="1400" dirty="0"/>
          </a:p>
        </p:txBody>
      </p:sp>
      <p:sp>
        <p:nvSpPr>
          <p:cNvPr id="20" name="テキスト ボックス 19"/>
          <p:cNvSpPr txBox="1"/>
          <p:nvPr/>
        </p:nvSpPr>
        <p:spPr>
          <a:xfrm>
            <a:off x="5562110" y="4498802"/>
            <a:ext cx="1080120" cy="338554"/>
          </a:xfrm>
          <a:prstGeom prst="rect">
            <a:avLst/>
          </a:prstGeom>
          <a:noFill/>
        </p:spPr>
        <p:txBody>
          <a:bodyPr wrap="square" rtlCol="0">
            <a:spAutoFit/>
          </a:bodyPr>
          <a:lstStyle/>
          <a:p>
            <a:pPr algn="ctr"/>
            <a:r>
              <a:rPr kumimoji="1" lang="en-US" altLang="ja-JP" sz="1600" dirty="0" smtClean="0"/>
              <a:t>VM</a:t>
            </a:r>
            <a:endParaRPr kumimoji="1" lang="ja-JP" altLang="en-US" sz="1600" dirty="0"/>
          </a:p>
        </p:txBody>
      </p:sp>
      <p:cxnSp>
        <p:nvCxnSpPr>
          <p:cNvPr id="5" name="直線矢印コネクタ 4"/>
          <p:cNvCxnSpPr>
            <a:stCxn id="9" idx="3"/>
            <a:endCxn id="19" idx="2"/>
          </p:cNvCxnSpPr>
          <p:nvPr/>
        </p:nvCxnSpPr>
        <p:spPr>
          <a:xfrm>
            <a:off x="4283968" y="5810696"/>
            <a:ext cx="1332148"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4161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466</TotalTime>
  <Words>1391</Words>
  <Application>Microsoft Office PowerPoint</Application>
  <PresentationFormat>画面に合わせる (4:3)</PresentationFormat>
  <Paragraphs>281</Paragraphs>
  <Slides>23</Slides>
  <Notes>1</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ビジネス</vt:lpstr>
      <vt:lpstr>OUassister: 仮想マシンの オフラインアップデート機構</vt:lpstr>
      <vt:lpstr>仮想マシンの利用形態</vt:lpstr>
      <vt:lpstr>停止していた仮想マシンの問題点</vt:lpstr>
      <vt:lpstr>従来のアップデート手法</vt:lpstr>
      <vt:lpstr>オフラインアップデート</vt:lpstr>
      <vt:lpstr>OUassister </vt:lpstr>
      <vt:lpstr>オフライン時に行う処理</vt:lpstr>
      <vt:lpstr>レジューム後に行う処理</vt:lpstr>
      <vt:lpstr>エミュレーション環境</vt:lpstr>
      <vt:lpstr>VM Shadowによるエミュレーション</vt:lpstr>
      <vt:lpstr>ディスク更新のエミュレーション</vt:lpstr>
      <vt:lpstr>書き込みのエミュレーション</vt:lpstr>
      <vt:lpstr>削除のエミュレーション</vt:lpstr>
      <vt:lpstr>Aufsを用いた読み込み</vt:lpstr>
      <vt:lpstr>更新されたファイルの抽出</vt:lpstr>
      <vt:lpstr>エミュレーション結果の反映</vt:lpstr>
      <vt:lpstr>前処理・後処理の実行</vt:lpstr>
      <vt:lpstr>実験</vt:lpstr>
      <vt:lpstr>実験：パッケージのインストール</vt:lpstr>
      <vt:lpstr>実験：オンライン処理時間の比較</vt:lpstr>
      <vt:lpstr>関連研究（1/2）</vt:lpstr>
      <vt:lpstr>関連研究(2/2)</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OUassister: 仮想マシンの オフラインアップデート機構</dc:title>
  <dc:creator>ksl</dc:creator>
  <cp:lastModifiedBy>ksl</cp:lastModifiedBy>
  <cp:revision>6</cp:revision>
  <dcterms:created xsi:type="dcterms:W3CDTF">2011-12-13T06:42:47Z</dcterms:created>
  <dcterms:modified xsi:type="dcterms:W3CDTF">2011-12-14T06:56:46Z</dcterms:modified>
</cp:coreProperties>
</file>