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Default Extension="xlsx" ContentType="application/vnd.openxmlformats-officedocument.spreadsheetml.sheet"/>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7" r:id="rId2"/>
    <p:sldId id="286" r:id="rId3"/>
    <p:sldId id="288" r:id="rId4"/>
    <p:sldId id="261" r:id="rId5"/>
    <p:sldId id="262" r:id="rId6"/>
    <p:sldId id="296" r:id="rId7"/>
    <p:sldId id="263" r:id="rId8"/>
    <p:sldId id="264" r:id="rId9"/>
    <p:sldId id="267" r:id="rId10"/>
    <p:sldId id="290" r:id="rId11"/>
    <p:sldId id="299" r:id="rId12"/>
    <p:sldId id="268" r:id="rId13"/>
    <p:sldId id="265" r:id="rId14"/>
    <p:sldId id="297" r:id="rId15"/>
    <p:sldId id="266" r:id="rId16"/>
    <p:sldId id="269" r:id="rId17"/>
    <p:sldId id="294" r:id="rId18"/>
    <p:sldId id="291" r:id="rId19"/>
    <p:sldId id="275" r:id="rId20"/>
    <p:sldId id="292" r:id="rId21"/>
    <p:sldId id="293" r:id="rId22"/>
    <p:sldId id="272" r:id="rId23"/>
    <p:sldId id="276" r:id="rId24"/>
    <p:sldId id="277" r:id="rId25"/>
    <p:sldId id="278" r:id="rId26"/>
    <p:sldId id="274" r:id="rId27"/>
    <p:sldId id="273" r:id="rId28"/>
    <p:sldId id="271" r:id="rId29"/>
    <p:sldId id="279" r:id="rId30"/>
    <p:sldId id="280" r:id="rId31"/>
    <p:sldId id="281" r:id="rId32"/>
    <p:sldId id="282" r:id="rId33"/>
    <p:sldId id="283" r:id="rId34"/>
    <p:sldId id="284" r:id="rId35"/>
    <p:sldId id="285" r:id="rId36"/>
    <p:sldId id="270" r:id="rId37"/>
    <p:sldId id="298" r:id="rId38"/>
    <p:sldId id="300" r:id="rId3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377" autoAdjust="0"/>
  </p:normalViewPr>
  <p:slideViewPr>
    <p:cSldViewPr>
      <p:cViewPr varScale="1">
        <p:scale>
          <a:sx n="79" d="100"/>
          <a:sy n="79" d="100"/>
        </p:scale>
        <p:origin x="-1584" y="-78"/>
      </p:cViewPr>
      <p:guideLst>
        <p:guide orient="horz" pos="2160"/>
        <p:guide pos="2880"/>
      </p:guideLst>
    </p:cSldViewPr>
  </p:slideViewPr>
  <p:outlineViewPr>
    <p:cViewPr>
      <p:scale>
        <a:sx n="33" d="100"/>
        <a:sy n="33" d="100"/>
      </p:scale>
      <p:origin x="0" y="1152"/>
    </p:cViewPr>
  </p:outlineViewPr>
  <p:notesTextViewPr>
    <p:cViewPr>
      <p:scale>
        <a:sx n="100" d="100"/>
        <a:sy n="100" d="100"/>
      </p:scale>
      <p:origin x="0" y="0"/>
    </p:cViewPr>
  </p:notesTextViewPr>
  <p:sorterViewPr>
    <p:cViewPr>
      <p:scale>
        <a:sx n="150" d="100"/>
        <a:sy n="1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yone\Dropbox\Lab\&#31532;119&#22238;OS&#30740;&#31350;&#20250;\Book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yone\Dropbox\Lab\&#31532;119&#22238;OS&#30740;&#31350;&#20250;\Book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yone\Dropbox\Lab\&#31532;119&#22238;OS&#30740;&#31350;&#20250;\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ja-JP"/>
  <c:chart>
    <c:title>
      <c:tx>
        <c:rich>
          <a:bodyPr anchor="ctr" anchorCtr="0"/>
          <a:lstStyle/>
          <a:p>
            <a:pPr>
              <a:defRPr/>
            </a:pPr>
            <a:r>
              <a:rPr lang="ja-JP" altLang="en-US"/>
              <a:t>各コマンドの実行時間</a:t>
            </a:r>
          </a:p>
        </c:rich>
      </c:tx>
      <c:layout>
        <c:manualLayout>
          <c:xMode val="edge"/>
          <c:yMode val="edge"/>
          <c:x val="0.25218945359102779"/>
          <c:y val="0.84722222222222199"/>
        </c:manualLayout>
      </c:layout>
    </c:title>
    <c:plotArea>
      <c:layout>
        <c:manualLayout>
          <c:layoutTarget val="inner"/>
          <c:xMode val="edge"/>
          <c:yMode val="edge"/>
          <c:x val="0.16430565497494601"/>
          <c:y val="6.251166520851574E-2"/>
          <c:w val="0.55618000550029967"/>
          <c:h val="0.67893919510061362"/>
        </c:manualLayout>
      </c:layout>
      <c:barChart>
        <c:barDir val="col"/>
        <c:grouping val="clustered"/>
        <c:ser>
          <c:idx val="0"/>
          <c:order val="0"/>
          <c:tx>
            <c:strRef>
              <c:f>Sheet1!$B$4</c:f>
              <c:strCache>
                <c:ptCount val="1"/>
                <c:pt idx="0">
                  <c:v>サーバVMでの実行</c:v>
                </c:pt>
              </c:strCache>
            </c:strRef>
          </c:tx>
          <c:dLbls>
            <c:dLbl>
              <c:idx val="1"/>
              <c:layout>
                <c:manualLayout>
                  <c:x val="-3.4695598485414245E-2"/>
                  <c:y val="9.2592592592592796E-3"/>
                </c:manualLayout>
              </c:layout>
              <c:showVal val="1"/>
            </c:dLbl>
            <c:txPr>
              <a:bodyPr/>
              <a:lstStyle/>
              <a:p>
                <a:pPr>
                  <a:defRPr sz="1800"/>
                </a:pPr>
                <a:endParaRPr lang="ja-JP"/>
              </a:p>
            </c:txPr>
            <c:showVal val="1"/>
          </c:dLbls>
          <c:cat>
            <c:strRef>
              <c:f>Sheet1!$A$5:$A$6</c:f>
              <c:strCache>
                <c:ptCount val="2"/>
                <c:pt idx="0">
                  <c:v>ps</c:v>
                </c:pt>
                <c:pt idx="1">
                  <c:v>netstat</c:v>
                </c:pt>
              </c:strCache>
            </c:strRef>
          </c:cat>
          <c:val>
            <c:numRef>
              <c:f>Sheet1!$B$5:$B$6</c:f>
              <c:numCache>
                <c:formatCode>General</c:formatCode>
                <c:ptCount val="2"/>
                <c:pt idx="0">
                  <c:v>59.2</c:v>
                </c:pt>
                <c:pt idx="1">
                  <c:v>180.4</c:v>
                </c:pt>
              </c:numCache>
            </c:numRef>
          </c:val>
        </c:ser>
        <c:ser>
          <c:idx val="1"/>
          <c:order val="1"/>
          <c:tx>
            <c:strRef>
              <c:f>Sheet1!$C$4</c:f>
              <c:strCache>
                <c:ptCount val="1"/>
                <c:pt idx="0">
                  <c:v>VM Shadow内での実行</c:v>
                </c:pt>
              </c:strCache>
            </c:strRef>
          </c:tx>
          <c:dLbls>
            <c:dLbl>
              <c:idx val="1"/>
              <c:layout>
                <c:manualLayout>
                  <c:x val="4.9152097854336912E-2"/>
                  <c:y val="9.2592592592592796E-3"/>
                </c:manualLayout>
              </c:layout>
              <c:showVal val="1"/>
            </c:dLbl>
            <c:txPr>
              <a:bodyPr/>
              <a:lstStyle/>
              <a:p>
                <a:pPr>
                  <a:defRPr sz="1800"/>
                </a:pPr>
                <a:endParaRPr lang="ja-JP"/>
              </a:p>
            </c:txPr>
            <c:showVal val="1"/>
          </c:dLbls>
          <c:cat>
            <c:strRef>
              <c:f>Sheet1!$A$5:$A$6</c:f>
              <c:strCache>
                <c:ptCount val="2"/>
                <c:pt idx="0">
                  <c:v>ps</c:v>
                </c:pt>
                <c:pt idx="1">
                  <c:v>netstat</c:v>
                </c:pt>
              </c:strCache>
            </c:strRef>
          </c:cat>
          <c:val>
            <c:numRef>
              <c:f>Sheet1!$C$5:$C$6</c:f>
              <c:numCache>
                <c:formatCode>General</c:formatCode>
                <c:ptCount val="2"/>
                <c:pt idx="0">
                  <c:v>137.30000000000001</c:v>
                </c:pt>
                <c:pt idx="1">
                  <c:v>190.2</c:v>
                </c:pt>
              </c:numCache>
            </c:numRef>
          </c:val>
        </c:ser>
        <c:axId val="155784320"/>
        <c:axId val="155785856"/>
      </c:barChart>
      <c:catAx>
        <c:axId val="155784320"/>
        <c:scaling>
          <c:orientation val="minMax"/>
        </c:scaling>
        <c:axPos val="b"/>
        <c:tickLblPos val="nextTo"/>
        <c:crossAx val="155785856"/>
        <c:crosses val="autoZero"/>
        <c:auto val="1"/>
        <c:lblAlgn val="ctr"/>
        <c:lblOffset val="100"/>
      </c:catAx>
      <c:valAx>
        <c:axId val="155785856"/>
        <c:scaling>
          <c:orientation val="minMax"/>
        </c:scaling>
        <c:axPos val="l"/>
        <c:majorGridlines/>
        <c:title>
          <c:tx>
            <c:rich>
              <a:bodyPr rot="0" vert="wordArtVertRtl"/>
              <a:lstStyle/>
              <a:p>
                <a:pPr>
                  <a:defRPr/>
                </a:pPr>
                <a:r>
                  <a:rPr lang="ja-JP" altLang="en-US"/>
                  <a:t>実行時間</a:t>
                </a:r>
                <a:r>
                  <a:rPr lang="en-US" altLang="ja-JP"/>
                  <a:t>(</a:t>
                </a:r>
                <a:r>
                  <a:rPr lang="ja-JP" altLang="en-US"/>
                  <a:t>ミリ秒</a:t>
                </a:r>
                <a:r>
                  <a:rPr lang="en-US" altLang="ja-JP"/>
                  <a:t>)</a:t>
                </a:r>
                <a:endParaRPr lang="ja-JP" altLang="en-US"/>
              </a:p>
            </c:rich>
          </c:tx>
          <c:layout/>
        </c:title>
        <c:numFmt formatCode="General" sourceLinked="1"/>
        <c:tickLblPos val="nextTo"/>
        <c:crossAx val="155784320"/>
        <c:crosses val="autoZero"/>
        <c:crossBetween val="between"/>
      </c:valAx>
    </c:plotArea>
    <c:legend>
      <c:legendPos val="r"/>
      <c:layout>
        <c:manualLayout>
          <c:xMode val="edge"/>
          <c:yMode val="edge"/>
          <c:x val="0.73658618987689795"/>
          <c:y val="0.4069783464566929"/>
          <c:w val="0.24895731075417876"/>
          <c:h val="0.33724701079031777"/>
        </c:manualLayout>
      </c:layout>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a:pPr>
            <a:r>
              <a:rPr lang="en-US" altLang="ja-JP"/>
              <a:t>chkrootkit</a:t>
            </a:r>
            <a:r>
              <a:rPr lang="ja-JP" altLang="en-US"/>
              <a:t>の実行時間</a:t>
            </a:r>
          </a:p>
        </c:rich>
      </c:tx>
      <c:layout>
        <c:manualLayout>
          <c:xMode val="edge"/>
          <c:yMode val="edge"/>
          <c:x val="0.16805540974044922"/>
          <c:y val="0.85648148148148262"/>
        </c:manualLayout>
      </c:layout>
    </c:title>
    <c:plotArea>
      <c:layout>
        <c:manualLayout>
          <c:layoutTarget val="inner"/>
          <c:xMode val="edge"/>
          <c:yMode val="edge"/>
          <c:x val="0.15611431904345321"/>
          <c:y val="5.7882035578886069E-2"/>
          <c:w val="0.5115025799602495"/>
          <c:h val="0.67893919510061362"/>
        </c:manualLayout>
      </c:layout>
      <c:barChart>
        <c:barDir val="col"/>
        <c:grouping val="clustered"/>
        <c:ser>
          <c:idx val="0"/>
          <c:order val="0"/>
          <c:tx>
            <c:strRef>
              <c:f>Sheet1!$B$1</c:f>
              <c:strCache>
                <c:ptCount val="1"/>
                <c:pt idx="0">
                  <c:v>サーバVMでの実行</c:v>
                </c:pt>
              </c:strCache>
            </c:strRef>
          </c:tx>
          <c:dLbls>
            <c:dLbl>
              <c:idx val="0"/>
              <c:layout>
                <c:manualLayout>
                  <c:x val="-3.2660980055714012E-3"/>
                  <c:y val="4.1666666666666664E-2"/>
                </c:manualLayout>
              </c:layout>
              <c:showVal val="1"/>
            </c:dLbl>
            <c:txPr>
              <a:bodyPr/>
              <a:lstStyle/>
              <a:p>
                <a:pPr>
                  <a:defRPr sz="1800"/>
                </a:pPr>
                <a:endParaRPr lang="ja-JP"/>
              </a:p>
            </c:txPr>
            <c:showVal val="1"/>
          </c:dLbls>
          <c:cat>
            <c:strLit>
              <c:ptCount val="1"/>
              <c:pt idx="0">
                <c:v>chkrootkit</c:v>
              </c:pt>
            </c:strLit>
          </c:cat>
          <c:val>
            <c:numRef>
              <c:f>Sheet1!$B$2</c:f>
              <c:numCache>
                <c:formatCode>General</c:formatCode>
                <c:ptCount val="1"/>
                <c:pt idx="0">
                  <c:v>38.6</c:v>
                </c:pt>
              </c:numCache>
            </c:numRef>
          </c:val>
        </c:ser>
        <c:ser>
          <c:idx val="1"/>
          <c:order val="1"/>
          <c:tx>
            <c:strRef>
              <c:f>Sheet1!$C$1</c:f>
              <c:strCache>
                <c:ptCount val="1"/>
                <c:pt idx="0">
                  <c:v>VM Shadow内での実行</c:v>
                </c:pt>
              </c:strCache>
            </c:strRef>
          </c:tx>
          <c:dLbls>
            <c:dLbl>
              <c:idx val="0"/>
              <c:layout>
                <c:manualLayout>
                  <c:x val="0"/>
                  <c:y val="2.3148148148148147E-2"/>
                </c:manualLayout>
              </c:layout>
              <c:showVal val="1"/>
            </c:dLbl>
            <c:txPr>
              <a:bodyPr/>
              <a:lstStyle/>
              <a:p>
                <a:pPr>
                  <a:defRPr sz="1800"/>
                </a:pPr>
                <a:endParaRPr lang="ja-JP"/>
              </a:p>
            </c:txPr>
            <c:showVal val="1"/>
          </c:dLbls>
          <c:cat>
            <c:strLit>
              <c:ptCount val="1"/>
              <c:pt idx="0">
                <c:v>chkrootkit</c:v>
              </c:pt>
            </c:strLit>
          </c:cat>
          <c:val>
            <c:numRef>
              <c:f>Sheet1!$C$2</c:f>
              <c:numCache>
                <c:formatCode>General</c:formatCode>
                <c:ptCount val="1"/>
                <c:pt idx="0">
                  <c:v>58.5</c:v>
                </c:pt>
              </c:numCache>
            </c:numRef>
          </c:val>
        </c:ser>
        <c:axId val="155914624"/>
        <c:axId val="155916160"/>
      </c:barChart>
      <c:catAx>
        <c:axId val="155914624"/>
        <c:scaling>
          <c:orientation val="minMax"/>
        </c:scaling>
        <c:axPos val="b"/>
        <c:tickLblPos val="nextTo"/>
        <c:crossAx val="155916160"/>
        <c:crosses val="autoZero"/>
        <c:auto val="1"/>
        <c:lblAlgn val="ctr"/>
        <c:lblOffset val="100"/>
      </c:catAx>
      <c:valAx>
        <c:axId val="155916160"/>
        <c:scaling>
          <c:orientation val="minMax"/>
        </c:scaling>
        <c:axPos val="l"/>
        <c:majorGridlines/>
        <c:title>
          <c:tx>
            <c:rich>
              <a:bodyPr rot="0" vert="wordArtVertRtl"/>
              <a:lstStyle/>
              <a:p>
                <a:pPr>
                  <a:defRPr/>
                </a:pPr>
                <a:r>
                  <a:rPr lang="ja-JP" altLang="en-US" dirty="0"/>
                  <a:t>実行</a:t>
                </a:r>
                <a:r>
                  <a:rPr lang="ja-JP" altLang="en-US" dirty="0" smtClean="0"/>
                  <a:t>時間</a:t>
                </a:r>
                <a:r>
                  <a:rPr lang="en-US" altLang="ja-JP" dirty="0" smtClean="0"/>
                  <a:t>(</a:t>
                </a:r>
                <a:r>
                  <a:rPr lang="ja-JP" altLang="en-US" dirty="0" smtClean="0"/>
                  <a:t>秒</a:t>
                </a:r>
                <a:r>
                  <a:rPr lang="en-US" altLang="ja-JP" dirty="0" smtClean="0"/>
                  <a:t>)</a:t>
                </a:r>
                <a:endParaRPr lang="ja-JP" altLang="en-US" dirty="0"/>
              </a:p>
            </c:rich>
          </c:tx>
          <c:layout/>
        </c:title>
        <c:numFmt formatCode="General" sourceLinked="1"/>
        <c:tickLblPos val="nextTo"/>
        <c:crossAx val="155914624"/>
        <c:crosses val="autoZero"/>
        <c:crossBetween val="between"/>
      </c:valAx>
    </c:plotArea>
    <c:legend>
      <c:legendPos val="r"/>
      <c:layout>
        <c:manualLayout>
          <c:xMode val="edge"/>
          <c:yMode val="edge"/>
          <c:x val="0.69811944763339173"/>
          <c:y val="0.4069783464566929"/>
          <c:w val="0.26595347430532412"/>
          <c:h val="0.33724701079031777"/>
        </c:manualLayout>
      </c:layout>
    </c:legend>
    <c:plotVisOnly val="1"/>
    <c:dispBlanksAs val="gap"/>
  </c:chart>
  <c:spPr>
    <a:solidFill>
      <a:prstClr val="white"/>
    </a:solidFill>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a:pPr>
            <a:r>
              <a:rPr lang="en-US" altLang="ja-JP"/>
              <a:t>Tripwire</a:t>
            </a:r>
            <a:r>
              <a:rPr lang="ja-JP" altLang="en-US"/>
              <a:t>の実行時間</a:t>
            </a:r>
          </a:p>
        </c:rich>
      </c:tx>
      <c:layout>
        <c:manualLayout>
          <c:xMode val="edge"/>
          <c:yMode val="edge"/>
          <c:x val="0.29884711286089238"/>
          <c:y val="0.85648148148148262"/>
        </c:manualLayout>
      </c:layout>
    </c:title>
    <c:plotArea>
      <c:layout>
        <c:manualLayout>
          <c:layoutTarget val="inner"/>
          <c:xMode val="edge"/>
          <c:yMode val="edge"/>
          <c:x val="0.15061351706036721"/>
          <c:y val="4.3993146689996966E-2"/>
          <c:w val="0.51998810961932496"/>
          <c:h val="0.67893919510061362"/>
        </c:manualLayout>
      </c:layout>
      <c:barChart>
        <c:barDir val="col"/>
        <c:grouping val="clustered"/>
        <c:ser>
          <c:idx val="0"/>
          <c:order val="0"/>
          <c:tx>
            <c:strRef>
              <c:f>Sheet1!$B$8</c:f>
              <c:strCache>
                <c:ptCount val="1"/>
                <c:pt idx="0">
                  <c:v>サーバVMでの実行</c:v>
                </c:pt>
              </c:strCache>
            </c:strRef>
          </c:tx>
          <c:dLbls>
            <c:dLbl>
              <c:idx val="0"/>
              <c:layout>
                <c:manualLayout>
                  <c:x val="4.4650453747052017E-3"/>
                  <c:y val="3.7037037037037056E-2"/>
                </c:manualLayout>
              </c:layout>
              <c:showVal val="1"/>
            </c:dLbl>
            <c:txPr>
              <a:bodyPr/>
              <a:lstStyle/>
              <a:p>
                <a:pPr>
                  <a:defRPr sz="1800"/>
                </a:pPr>
                <a:endParaRPr lang="ja-JP"/>
              </a:p>
            </c:txPr>
            <c:showVal val="1"/>
          </c:dLbls>
          <c:cat>
            <c:strLit>
              <c:ptCount val="1"/>
              <c:pt idx="0">
                <c:v>Tripwire</c:v>
              </c:pt>
            </c:strLit>
          </c:cat>
          <c:val>
            <c:numRef>
              <c:f>Sheet1!$B$9</c:f>
              <c:numCache>
                <c:formatCode>General</c:formatCode>
                <c:ptCount val="1"/>
                <c:pt idx="0">
                  <c:v>120.8</c:v>
                </c:pt>
              </c:numCache>
            </c:numRef>
          </c:val>
        </c:ser>
        <c:ser>
          <c:idx val="1"/>
          <c:order val="1"/>
          <c:tx>
            <c:strRef>
              <c:f>Sheet1!$C$8</c:f>
              <c:strCache>
                <c:ptCount val="1"/>
                <c:pt idx="0">
                  <c:v>VM Shadow内での実行</c:v>
                </c:pt>
              </c:strCache>
            </c:strRef>
          </c:tx>
          <c:dLbls>
            <c:dLbl>
              <c:idx val="0"/>
              <c:layout>
                <c:manualLayout>
                  <c:x val="-2.2325226873526026E-3"/>
                  <c:y val="4.6296296296296335E-2"/>
                </c:manualLayout>
              </c:layout>
              <c:showVal val="1"/>
            </c:dLbl>
            <c:txPr>
              <a:bodyPr/>
              <a:lstStyle/>
              <a:p>
                <a:pPr>
                  <a:defRPr sz="1800"/>
                </a:pPr>
                <a:endParaRPr lang="ja-JP"/>
              </a:p>
            </c:txPr>
            <c:showVal val="1"/>
          </c:dLbls>
          <c:cat>
            <c:strLit>
              <c:ptCount val="1"/>
              <c:pt idx="0">
                <c:v>Tripwire</c:v>
              </c:pt>
            </c:strLit>
          </c:cat>
          <c:val>
            <c:numRef>
              <c:f>Sheet1!$C$9</c:f>
              <c:numCache>
                <c:formatCode>General</c:formatCode>
                <c:ptCount val="1"/>
                <c:pt idx="0">
                  <c:v>97.1</c:v>
                </c:pt>
              </c:numCache>
            </c:numRef>
          </c:val>
        </c:ser>
        <c:axId val="156270592"/>
        <c:axId val="156272128"/>
      </c:barChart>
      <c:catAx>
        <c:axId val="156270592"/>
        <c:scaling>
          <c:orientation val="minMax"/>
        </c:scaling>
        <c:axPos val="b"/>
        <c:tickLblPos val="nextTo"/>
        <c:crossAx val="156272128"/>
        <c:crosses val="autoZero"/>
        <c:auto val="1"/>
        <c:lblAlgn val="ctr"/>
        <c:lblOffset val="100"/>
      </c:catAx>
      <c:valAx>
        <c:axId val="156272128"/>
        <c:scaling>
          <c:orientation val="minMax"/>
        </c:scaling>
        <c:axPos val="l"/>
        <c:majorGridlines/>
        <c:title>
          <c:tx>
            <c:rich>
              <a:bodyPr rot="0" vert="wordArtVertRtl"/>
              <a:lstStyle/>
              <a:p>
                <a:pPr>
                  <a:defRPr/>
                </a:pPr>
                <a:r>
                  <a:rPr lang="ja-JP" altLang="en-US"/>
                  <a:t>実行時間</a:t>
                </a:r>
                <a:r>
                  <a:rPr lang="en-US" altLang="ja-JP"/>
                  <a:t>(</a:t>
                </a:r>
                <a:r>
                  <a:rPr lang="ja-JP" altLang="en-US"/>
                  <a:t>秒</a:t>
                </a:r>
                <a:r>
                  <a:rPr lang="en-US" altLang="ja-JP"/>
                  <a:t>)</a:t>
                </a:r>
                <a:endParaRPr lang="ja-JP" altLang="en-US"/>
              </a:p>
            </c:rich>
          </c:tx>
          <c:layout/>
        </c:title>
        <c:numFmt formatCode="General" sourceLinked="1"/>
        <c:tickLblPos val="nextTo"/>
        <c:crossAx val="156270592"/>
        <c:crosses val="autoZero"/>
        <c:crossBetween val="between"/>
      </c:valAx>
    </c:plotArea>
    <c:legend>
      <c:legendPos val="r"/>
      <c:layout>
        <c:manualLayout>
          <c:xMode val="edge"/>
          <c:yMode val="edge"/>
          <c:x val="0.69520317011190036"/>
          <c:y val="0.48666046952464376"/>
          <c:w val="0.27778945799271282"/>
          <c:h val="0.19640128317293712"/>
        </c:manualLayout>
      </c:layout>
    </c:legend>
    <c:plotVisOnly val="1"/>
    <c:dispBlanksAs val="gap"/>
  </c:chart>
  <c:spPr>
    <a:solidFill>
      <a:prstClr val="white"/>
    </a:solidFill>
  </c:spPr>
  <c:externalData r:id="rId1"/>
</c:chartSpace>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561CF9-1014-4A43-B92F-B9028F281C57}" type="datetimeFigureOut">
              <a:rPr kumimoji="1" lang="ja-JP" altLang="en-US" smtClean="0"/>
              <a:pPr/>
              <a:t>2011/11/29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C4AB22-2A69-4F3B-A8FC-92ED9DF74380}" type="slidenum">
              <a:rPr kumimoji="1" lang="ja-JP" altLang="en-US" smtClean="0"/>
              <a:pPr/>
              <a:t>&lt;#&gt;</a:t>
            </a:fld>
            <a:endParaRPr kumimoji="1" lang="ja-JP" altLang="en-US"/>
          </a:p>
        </p:txBody>
      </p:sp>
    </p:spTree>
    <p:extLst>
      <p:ext uri="{BB962C8B-B14F-4D97-AF65-F5344CB8AC3E}">
        <p14:creationId xmlns="" xmlns:p14="http://schemas.microsoft.com/office/powerpoint/2010/main" val="24061852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latin typeface="+mn-lt"/>
                <a:ea typeface="+mn-ea"/>
                <a:cs typeface="+mn-cs"/>
              </a:rPr>
              <a:t>インターネットに接続されたサーバへの攻撃は</a:t>
            </a:r>
            <a:r>
              <a:rPr kumimoji="1" lang="ja-JP" altLang="en-US" sz="1200" kern="1200" dirty="0" smtClean="0">
                <a:solidFill>
                  <a:schemeClr val="tx1"/>
                </a:solidFill>
                <a:latin typeface="+mn-lt"/>
                <a:ea typeface="+mn-ea"/>
                <a:cs typeface="+mn-cs"/>
              </a:rPr>
              <a:t>年々</a:t>
            </a:r>
            <a:r>
              <a:rPr kumimoji="1" lang="ja-JP" altLang="ja-JP" sz="1200" kern="1200" dirty="0" smtClean="0">
                <a:solidFill>
                  <a:schemeClr val="tx1"/>
                </a:solidFill>
                <a:latin typeface="+mn-lt"/>
                <a:ea typeface="+mn-ea"/>
                <a:cs typeface="+mn-cs"/>
              </a:rPr>
              <a:t>増加しており、攻撃を検出するための侵入検知システム（</a:t>
            </a:r>
            <a:r>
              <a:rPr kumimoji="1" lang="en-US" altLang="ja-JP" sz="1200" kern="1200" dirty="0" smtClean="0">
                <a:solidFill>
                  <a:schemeClr val="tx1"/>
                </a:solidFill>
                <a:latin typeface="+mn-lt"/>
                <a:ea typeface="+mn-ea"/>
                <a:cs typeface="+mn-cs"/>
              </a:rPr>
              <a:t>IDS</a:t>
            </a:r>
            <a:r>
              <a:rPr kumimoji="1" lang="ja-JP" altLang="ja-JP" sz="1200" kern="1200" dirty="0" smtClean="0">
                <a:solidFill>
                  <a:schemeClr val="tx1"/>
                </a:solidFill>
                <a:latin typeface="+mn-lt"/>
                <a:ea typeface="+mn-ea"/>
                <a:cs typeface="+mn-cs"/>
              </a:rPr>
              <a:t>）の重要性が増加しています。</a:t>
            </a:r>
            <a:r>
              <a:rPr kumimoji="1" lang="en-US" altLang="ja-JP" sz="1200" kern="1200" dirty="0" smtClean="0">
                <a:solidFill>
                  <a:schemeClr val="tx1"/>
                </a:solidFill>
                <a:latin typeface="+mn-lt"/>
                <a:ea typeface="+mn-ea"/>
                <a:cs typeface="+mn-cs"/>
              </a:rPr>
              <a:t>IDS</a:t>
            </a:r>
            <a:r>
              <a:rPr kumimoji="1" lang="ja-JP" altLang="ja-JP" sz="1200" kern="1200" dirty="0" smtClean="0">
                <a:solidFill>
                  <a:schemeClr val="tx1"/>
                </a:solidFill>
                <a:latin typeface="+mn-lt"/>
                <a:ea typeface="+mn-ea"/>
                <a:cs typeface="+mn-cs"/>
              </a:rPr>
              <a:t>はファイル、ネットワーク、</a:t>
            </a:r>
            <a:r>
              <a:rPr kumimoji="1" lang="en-US" altLang="ja-JP" sz="1200" kern="1200" dirty="0" smtClean="0">
                <a:solidFill>
                  <a:schemeClr val="tx1"/>
                </a:solidFill>
                <a:latin typeface="+mn-lt"/>
                <a:ea typeface="+mn-ea"/>
                <a:cs typeface="+mn-cs"/>
              </a:rPr>
              <a:t>OS</a:t>
            </a:r>
            <a:r>
              <a:rPr kumimoji="1" lang="ja-JP" altLang="ja-JP" sz="1200" kern="1200" dirty="0" smtClean="0">
                <a:solidFill>
                  <a:schemeClr val="tx1"/>
                </a:solidFill>
                <a:latin typeface="+mn-lt"/>
                <a:ea typeface="+mn-ea"/>
                <a:cs typeface="+mn-cs"/>
              </a:rPr>
              <a:t>などを監視することで攻撃の兆候を検出し、管理者に警告を行うシステムです。しかし、検知される前に</a:t>
            </a:r>
            <a:r>
              <a:rPr kumimoji="1" lang="en-US" altLang="ja-JP" sz="1200" kern="1200" dirty="0" smtClean="0">
                <a:solidFill>
                  <a:schemeClr val="tx1"/>
                </a:solidFill>
                <a:latin typeface="+mn-lt"/>
                <a:ea typeface="+mn-ea"/>
                <a:cs typeface="+mn-cs"/>
              </a:rPr>
              <a:t>IDS</a:t>
            </a:r>
            <a:r>
              <a:rPr kumimoji="1" lang="ja-JP" altLang="ja-JP" sz="1200" kern="1200" dirty="0" smtClean="0">
                <a:solidFill>
                  <a:schemeClr val="tx1"/>
                </a:solidFill>
                <a:latin typeface="+mn-lt"/>
                <a:ea typeface="+mn-ea"/>
                <a:cs typeface="+mn-cs"/>
              </a:rPr>
              <a:t>本体が攻撃を受けてしまい無力化される危険性がある。攻撃者は</a:t>
            </a:r>
            <a:r>
              <a:rPr kumimoji="1" lang="en-US" altLang="ja-JP" sz="1200" kern="1200" dirty="0" smtClean="0">
                <a:solidFill>
                  <a:schemeClr val="tx1"/>
                </a:solidFill>
                <a:latin typeface="+mn-lt"/>
                <a:ea typeface="+mn-ea"/>
                <a:cs typeface="+mn-cs"/>
              </a:rPr>
              <a:t>IDS</a:t>
            </a:r>
            <a:r>
              <a:rPr kumimoji="1" lang="ja-JP" altLang="ja-JP" sz="1200" kern="1200" dirty="0" smtClean="0">
                <a:solidFill>
                  <a:schemeClr val="tx1"/>
                </a:solidFill>
                <a:latin typeface="+mn-lt"/>
                <a:ea typeface="+mn-ea"/>
                <a:cs typeface="+mn-cs"/>
              </a:rPr>
              <a:t>自体を置き換えてしまうことで攻撃が検出されないようにすることができます。例えば</a:t>
            </a:r>
            <a:r>
              <a:rPr kumimoji="1" lang="en-US" altLang="ja-JP" sz="1200" kern="1200" dirty="0" smtClean="0">
                <a:solidFill>
                  <a:schemeClr val="tx1"/>
                </a:solidFill>
                <a:latin typeface="+mn-lt"/>
                <a:ea typeface="+mn-ea"/>
                <a:cs typeface="+mn-cs"/>
              </a:rPr>
              <a:t>Tripwire</a:t>
            </a:r>
            <a:r>
              <a:rPr kumimoji="1" lang="ja-JP" altLang="ja-JP" sz="1200" kern="1200" dirty="0" smtClean="0">
                <a:solidFill>
                  <a:schemeClr val="tx1"/>
                </a:solidFill>
                <a:latin typeface="+mn-lt"/>
                <a:ea typeface="+mn-ea"/>
                <a:cs typeface="+mn-cs"/>
              </a:rPr>
              <a:t>は検査するファイルをポリシファイルに記述し、正常時のファイルの情報をデータベースに記録しています。これらのファイルを改竄されると、</a:t>
            </a:r>
            <a:r>
              <a:rPr kumimoji="1" lang="en-US" altLang="ja-JP" sz="1200" kern="1200" dirty="0" smtClean="0">
                <a:solidFill>
                  <a:schemeClr val="tx1"/>
                </a:solidFill>
                <a:latin typeface="+mn-lt"/>
                <a:ea typeface="+mn-ea"/>
                <a:cs typeface="+mn-cs"/>
              </a:rPr>
              <a:t>Tripwire</a:t>
            </a:r>
            <a:r>
              <a:rPr kumimoji="1" lang="ja-JP" altLang="ja-JP" sz="1200" kern="1200" dirty="0" smtClean="0">
                <a:solidFill>
                  <a:schemeClr val="tx1"/>
                </a:solidFill>
                <a:latin typeface="+mn-lt"/>
                <a:ea typeface="+mn-ea"/>
                <a:cs typeface="+mn-cs"/>
              </a:rPr>
              <a:t>はファイルの改竄を検出できなくなってしまいます。</a:t>
            </a:r>
          </a:p>
          <a:p>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2</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実行ファイル以外にも共有ライブラリの読み込みも安全のために</a:t>
            </a:r>
            <a:r>
              <a:rPr kumimoji="1" lang="en-US" altLang="ja-JP" dirty="0" smtClean="0"/>
              <a:t>IDS-VM</a:t>
            </a:r>
            <a:r>
              <a:rPr kumimoji="1" lang="ja-JP" altLang="en-US" dirty="0" smtClean="0"/>
              <a:t>から行っています。共有ライブラリの読み込みはプログラムに埋め込まれたダイナミックリンカが行っています。しかし、システムコールでは通常の読み込みと区別することができないため、</a:t>
            </a:r>
            <a:r>
              <a:rPr kumimoji="1" lang="en-US" altLang="ja-JP" dirty="0" smtClean="0"/>
              <a:t>open</a:t>
            </a:r>
            <a:r>
              <a:rPr kumimoji="1" lang="ja-JP" altLang="en-US" dirty="0" smtClean="0"/>
              <a:t>システムコールが発行されたレジスタの値で区別しています。ダイナミックリンカの値なら</a:t>
            </a:r>
            <a:r>
              <a:rPr kumimoji="1" lang="en-US" altLang="ja-JP" dirty="0" smtClean="0"/>
              <a:t>IDS-VM</a:t>
            </a:r>
            <a:r>
              <a:rPr kumimoji="1" lang="ja-JP" altLang="en-US" dirty="0" smtClean="0"/>
              <a:t>からそれ以外ならサーバ</a:t>
            </a:r>
            <a:r>
              <a:rPr kumimoji="1" lang="en-US" altLang="ja-JP" dirty="0" smtClean="0"/>
              <a:t>VM</a:t>
            </a:r>
            <a:r>
              <a:rPr kumimoji="1" lang="ja-JP" altLang="en-US" dirty="0" smtClean="0"/>
              <a:t>から行うようにします。こうすること</a:t>
            </a:r>
            <a:r>
              <a:rPr kumimoji="1" lang="ja-JP" altLang="en-US" dirty="0" err="1" smtClean="0"/>
              <a:t>っで</a:t>
            </a:r>
            <a:r>
              <a:rPr kumimoji="1" lang="ja-JP" altLang="en-US" dirty="0" smtClean="0"/>
              <a:t>実行ファイルと同様に共有ライブラリの監視も行うことができます。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11</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今紹介した実行ファイルや共有ライブラリ以外にも安全のために</a:t>
            </a:r>
            <a:r>
              <a:rPr kumimoji="1" lang="en-US" altLang="ja-JP" dirty="0" smtClean="0"/>
              <a:t>IDS-VM</a:t>
            </a:r>
            <a:r>
              <a:rPr kumimoji="1" lang="ja-JP" altLang="en-US" dirty="0" smtClean="0"/>
              <a:t>からファイルを参照したい場合があります。その場合にはマッピングファイルを使います。このファイルは</a:t>
            </a:r>
            <a:r>
              <a:rPr kumimoji="1" lang="en-US" altLang="ja-JP" dirty="0" smtClean="0"/>
              <a:t>VM</a:t>
            </a:r>
            <a:r>
              <a:rPr kumimoji="1" lang="ja-JP" altLang="en-US" dirty="0" smtClean="0"/>
              <a:t>　</a:t>
            </a:r>
            <a:r>
              <a:rPr kumimoji="1" lang="en-US" altLang="ja-JP" dirty="0" smtClean="0"/>
              <a:t>Shadow</a:t>
            </a:r>
            <a:r>
              <a:rPr kumimoji="1" lang="ja-JP" altLang="en-US" dirty="0" smtClean="0"/>
              <a:t>内の</a:t>
            </a:r>
            <a:r>
              <a:rPr kumimoji="1" lang="en-US" altLang="ja-JP" dirty="0" smtClean="0"/>
              <a:t>IDS</a:t>
            </a:r>
            <a:r>
              <a:rPr kumimoji="1" lang="ja-JP" altLang="en-US" dirty="0" smtClean="0"/>
              <a:t>が安全のために</a:t>
            </a:r>
            <a:r>
              <a:rPr kumimoji="1" lang="en-US" altLang="ja-JP" dirty="0" smtClean="0"/>
              <a:t>IDS-VM</a:t>
            </a:r>
            <a:r>
              <a:rPr kumimoji="1" lang="ja-JP" altLang="en-US" dirty="0" smtClean="0"/>
              <a:t>上のファイルを使うことを可能にするものです。</a:t>
            </a:r>
            <a:r>
              <a:rPr kumimoji="1" lang="en-US" altLang="ja-JP" dirty="0" smtClean="0"/>
              <a:t>IDS</a:t>
            </a:r>
            <a:r>
              <a:rPr kumimoji="1" lang="ja-JP" altLang="en-US" dirty="0" smtClean="0"/>
              <a:t>の設定ファイルやデータベースなどをサーバ</a:t>
            </a:r>
            <a:r>
              <a:rPr kumimoji="1" lang="en-US" altLang="ja-JP" dirty="0" smtClean="0"/>
              <a:t>VM</a:t>
            </a:r>
            <a:r>
              <a:rPr kumimoji="1" lang="ja-JP" altLang="en-US" dirty="0" smtClean="0"/>
              <a:t>に置きサーバ</a:t>
            </a:r>
            <a:r>
              <a:rPr kumimoji="1" lang="en-US" altLang="ja-JP" dirty="0" smtClean="0"/>
              <a:t>VM</a:t>
            </a:r>
            <a:r>
              <a:rPr kumimoji="1" lang="ja-JP" altLang="en-US" dirty="0" smtClean="0"/>
              <a:t>から参照すると、攻撃者に改竄され信用できなくなってしまう可能性があります。そのような重要なファイルは</a:t>
            </a:r>
            <a:r>
              <a:rPr kumimoji="1" lang="en-US" altLang="ja-JP" dirty="0" smtClean="0"/>
              <a:t>IDS-VM</a:t>
            </a:r>
            <a:r>
              <a:rPr kumimoji="1" lang="ja-JP" altLang="en-US" dirty="0" smtClean="0"/>
              <a:t>から読み込むことで攻撃者から守ることができます。下の図に示されているのが</a:t>
            </a:r>
            <a:r>
              <a:rPr kumimoji="1" lang="en-US" altLang="ja-JP" dirty="0" smtClean="0"/>
              <a:t>Tripwire</a:t>
            </a:r>
            <a:r>
              <a:rPr kumimoji="1" lang="ja-JP" altLang="en-US" dirty="0" smtClean="0"/>
              <a:t>のマッピングファイル例です。マッピングファイルは一対一で記述されているようになっており左側が</a:t>
            </a:r>
            <a:r>
              <a:rPr kumimoji="1" lang="en-US" altLang="ja-JP" dirty="0" smtClean="0"/>
              <a:t>IDS</a:t>
            </a:r>
            <a:r>
              <a:rPr kumimoji="1" lang="ja-JP" altLang="en-US" dirty="0" smtClean="0"/>
              <a:t>がアクセスするパスで、右側が</a:t>
            </a:r>
            <a:r>
              <a:rPr kumimoji="1" lang="en-US" altLang="ja-JP" dirty="0" smtClean="0"/>
              <a:t>IDS-VM</a:t>
            </a:r>
            <a:r>
              <a:rPr kumimoji="1" lang="ja-JP" altLang="en-US" dirty="0" smtClean="0"/>
              <a:t>上の実際にアクセスするパスです。ファイル単位、ディレクトリ単位どちらでも記述することができます。また、参照するパスを変えることもでき、設定ファイルやデータベースのように</a:t>
            </a:r>
            <a:r>
              <a:rPr kumimoji="1" lang="en-US" altLang="ja-JP" dirty="0" smtClean="0"/>
              <a:t>VM</a:t>
            </a:r>
            <a:r>
              <a:rPr kumimoji="1" lang="ja-JP" altLang="en-US" dirty="0" smtClean="0"/>
              <a:t>ごとに変わるファイルはパスを変えることによって区別することが可能です。</a:t>
            </a:r>
            <a:endParaRPr kumimoji="1" lang="ja-JP" altLang="en-US" dirty="0"/>
          </a:p>
        </p:txBody>
      </p:sp>
      <p:sp>
        <p:nvSpPr>
          <p:cNvPr id="4" name="スライド番号プレースホルダ 3"/>
          <p:cNvSpPr>
            <a:spLocks noGrp="1"/>
          </p:cNvSpPr>
          <p:nvPr>
            <p:ph type="sldNum" sz="quarter" idx="10"/>
          </p:nvPr>
        </p:nvSpPr>
        <p:spPr/>
        <p:txBody>
          <a:bodyPr/>
          <a:lstStyle/>
          <a:p>
            <a:fld id="{16285E90-E580-4E48-9BC0-E5C697BC6A45}" type="slidenum">
              <a:rPr kumimoji="1" lang="ja-JP" altLang="en-US" smtClean="0"/>
              <a:pPr/>
              <a:t>12</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Shadow</a:t>
            </a:r>
            <a:r>
              <a:rPr kumimoji="1" lang="ja-JP" altLang="en-US" dirty="0" smtClean="0"/>
              <a:t>ｆｓには通常のファイルシステム以外に特殊なｆｓとして</a:t>
            </a:r>
            <a:r>
              <a:rPr kumimoji="1" lang="en-US" altLang="ja-JP" dirty="0" smtClean="0"/>
              <a:t>Shadow </a:t>
            </a:r>
            <a:r>
              <a:rPr kumimoji="1" lang="en-US" altLang="ja-JP" dirty="0" err="1" smtClean="0"/>
              <a:t>procfs</a:t>
            </a:r>
            <a:r>
              <a:rPr kumimoji="1" lang="ja-JP" altLang="en-US" dirty="0" smtClean="0"/>
              <a:t>があります。このｆｓはサーバ</a:t>
            </a:r>
            <a:r>
              <a:rPr kumimoji="1" lang="en-US" altLang="ja-JP" dirty="0" smtClean="0"/>
              <a:t>VM</a:t>
            </a:r>
            <a:r>
              <a:rPr kumimoji="1" lang="ja-JP" altLang="en-US" dirty="0" smtClean="0"/>
              <a:t>の</a:t>
            </a:r>
            <a:r>
              <a:rPr kumimoji="1" lang="en-US" altLang="ja-JP" dirty="0" smtClean="0"/>
              <a:t>OS</a:t>
            </a:r>
            <a:r>
              <a:rPr kumimoji="1" lang="ja-JP" altLang="en-US" dirty="0" smtClean="0"/>
              <a:t>内の情報を返すｆｓとなっており、</a:t>
            </a:r>
            <a:r>
              <a:rPr kumimoji="1" lang="en-US" altLang="ja-JP" dirty="0" smtClean="0"/>
              <a:t>Linux</a:t>
            </a:r>
            <a:r>
              <a:rPr kumimoji="1" lang="ja-JP" altLang="en-US" dirty="0" smtClean="0"/>
              <a:t>の</a:t>
            </a:r>
            <a:r>
              <a:rPr kumimoji="1" lang="en-US" altLang="ja-JP" dirty="0" err="1" smtClean="0"/>
              <a:t>procfs</a:t>
            </a:r>
            <a:r>
              <a:rPr kumimoji="1" lang="ja-JP" altLang="en-US" dirty="0" smtClean="0"/>
              <a:t>と同じインターフェース提供します。プロセスやネットワーク、システムの情報を返し、例えば</a:t>
            </a:r>
            <a:r>
              <a:rPr kumimoji="1" lang="en-US" altLang="ja-JP" dirty="0" smtClean="0"/>
              <a:t>/proc/*/stat</a:t>
            </a:r>
            <a:r>
              <a:rPr kumimoji="1" lang="ja-JP" altLang="en-US" dirty="0" smtClean="0"/>
              <a:t>とすればサーバ</a:t>
            </a:r>
            <a:r>
              <a:rPr kumimoji="1" lang="en-US" altLang="ja-JP" dirty="0" smtClean="0"/>
              <a:t>VM</a:t>
            </a:r>
            <a:r>
              <a:rPr kumimoji="1" lang="ja-JP" altLang="en-US" dirty="0" smtClean="0"/>
              <a:t>のプロセス情報を参照することができます。この</a:t>
            </a:r>
            <a:r>
              <a:rPr kumimoji="1" lang="en-US" altLang="ja-JP" dirty="0" smtClean="0"/>
              <a:t>Shadow </a:t>
            </a:r>
            <a:r>
              <a:rPr kumimoji="1" lang="en-US" altLang="ja-JP" dirty="0" err="1" smtClean="0"/>
              <a:t>procfs</a:t>
            </a:r>
            <a:r>
              <a:rPr kumimoji="1" lang="ja-JP" altLang="en-US" dirty="0" smtClean="0"/>
              <a:t>はアクセスのたびにメモリ解析を行うのはオーバヘッドが大きいため</a:t>
            </a:r>
            <a:r>
              <a:rPr kumimoji="1" lang="en-US" altLang="ja-JP" dirty="0" smtClean="0"/>
              <a:t>VM Shadow</a:t>
            </a:r>
            <a:r>
              <a:rPr kumimoji="1" lang="ja-JP" altLang="en-US" dirty="0" smtClean="0"/>
              <a:t>作成時にサーバ</a:t>
            </a:r>
            <a:r>
              <a:rPr kumimoji="1" lang="en-US" altLang="ja-JP" dirty="0" smtClean="0"/>
              <a:t>VM</a:t>
            </a:r>
            <a:r>
              <a:rPr kumimoji="1" lang="ja-JP" altLang="en-US" dirty="0" err="1" smtClean="0"/>
              <a:t>のメ</a:t>
            </a:r>
            <a:r>
              <a:rPr kumimoji="1" lang="ja-JP" altLang="en-US" dirty="0" smtClean="0"/>
              <a:t>モリを解析して構築しています。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13</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Shadow</a:t>
            </a:r>
            <a:r>
              <a:rPr kumimoji="1" lang="en-US" altLang="ja-JP" baseline="0" dirty="0" smtClean="0"/>
              <a:t> </a:t>
            </a:r>
            <a:r>
              <a:rPr kumimoji="1" lang="en-US" altLang="ja-JP" baseline="0" dirty="0" err="1" smtClean="0"/>
              <a:t>procfs</a:t>
            </a:r>
            <a:r>
              <a:rPr kumimoji="1" lang="ja-JP" altLang="en-US" baseline="0" dirty="0" smtClean="0"/>
              <a:t>のディレクトリ構造は主に</a:t>
            </a:r>
            <a:r>
              <a:rPr kumimoji="1" lang="en-US" altLang="ja-JP" baseline="0" dirty="0" smtClean="0"/>
              <a:t>/proc/</a:t>
            </a:r>
            <a:r>
              <a:rPr kumimoji="1" lang="ja-JP" altLang="en-US" baseline="0" dirty="0" smtClean="0"/>
              <a:t>プロセス</a:t>
            </a:r>
            <a:r>
              <a:rPr kumimoji="1" lang="en-US" altLang="ja-JP" baseline="0" dirty="0" smtClean="0"/>
              <a:t>ID[/task/</a:t>
            </a:r>
            <a:r>
              <a:rPr kumimoji="1" lang="ja-JP" altLang="en-US" baseline="0" dirty="0" smtClean="0"/>
              <a:t>スレッド</a:t>
            </a:r>
            <a:r>
              <a:rPr kumimoji="1" lang="en-US" altLang="ja-JP" baseline="0" dirty="0" smtClean="0"/>
              <a:t>ID]/</a:t>
            </a:r>
            <a:r>
              <a:rPr kumimoji="1" lang="ja-JP" altLang="en-US" baseline="0" dirty="0" smtClean="0"/>
              <a:t>という風になっています。プロセス</a:t>
            </a:r>
            <a:r>
              <a:rPr kumimoji="1" lang="en-US" altLang="ja-JP" baseline="0" dirty="0" smtClean="0"/>
              <a:t>ID</a:t>
            </a:r>
            <a:r>
              <a:rPr kumimoji="1" lang="ja-JP" altLang="en-US" baseline="0" dirty="0" smtClean="0"/>
              <a:t>とスレッド</a:t>
            </a:r>
            <a:r>
              <a:rPr kumimoji="1" lang="en-US" altLang="ja-JP" baseline="0" dirty="0" smtClean="0"/>
              <a:t>ID</a:t>
            </a:r>
            <a:r>
              <a:rPr kumimoji="1" lang="ja-JP" altLang="en-US" baseline="0" dirty="0" smtClean="0"/>
              <a:t>のディレクトリ以下には</a:t>
            </a:r>
            <a:r>
              <a:rPr kumimoji="1" lang="en-US" altLang="ja-JP" baseline="0" dirty="0" err="1" smtClean="0"/>
              <a:t>stat,status,cmdline</a:t>
            </a:r>
            <a:r>
              <a:rPr kumimoji="1" lang="ja-JP" altLang="en-US" baseline="0" dirty="0" smtClean="0"/>
              <a:t>の</a:t>
            </a:r>
            <a:r>
              <a:rPr kumimoji="1" lang="en-US" altLang="ja-JP" baseline="0" dirty="0" smtClean="0"/>
              <a:t>3</a:t>
            </a:r>
            <a:r>
              <a:rPr kumimoji="1" lang="ja-JP" altLang="en-US" baseline="0" dirty="0" err="1" smtClean="0"/>
              <a:t>つの</a:t>
            </a:r>
            <a:r>
              <a:rPr kumimoji="1" lang="ja-JP" altLang="en-US" baseline="0" dirty="0" smtClean="0"/>
              <a:t>ファイルが保存されています。</a:t>
            </a:r>
            <a:r>
              <a:rPr kumimoji="1" lang="en-US" altLang="ja-JP" baseline="0" dirty="0" err="1" smtClean="0"/>
              <a:t>stat,status</a:t>
            </a:r>
            <a:r>
              <a:rPr kumimoji="1" lang="ja-JP" altLang="en-US" baseline="0" dirty="0" err="1" smtClean="0"/>
              <a:t>には</a:t>
            </a:r>
            <a:r>
              <a:rPr kumimoji="1" lang="ja-JP" altLang="en-US" baseline="0" dirty="0" smtClean="0"/>
              <a:t>プロセスの状態が保存され、これらの情報はサーバ</a:t>
            </a:r>
            <a:r>
              <a:rPr kumimoji="1" lang="en-US" altLang="ja-JP" baseline="0" dirty="0" smtClean="0"/>
              <a:t>VM</a:t>
            </a:r>
            <a:r>
              <a:rPr kumimoji="1" lang="ja-JP" altLang="en-US" baseline="0" dirty="0" smtClean="0"/>
              <a:t>のカーネル内の</a:t>
            </a:r>
            <a:r>
              <a:rPr kumimoji="1" lang="en-US" altLang="ja-JP" baseline="0" dirty="0" err="1" smtClean="0"/>
              <a:t>task_struct</a:t>
            </a:r>
            <a:r>
              <a:rPr kumimoji="1" lang="ja-JP" altLang="en-US" baseline="0" dirty="0" smtClean="0"/>
              <a:t>構造体から取得しています。</a:t>
            </a:r>
            <a:r>
              <a:rPr kumimoji="1" lang="en-US" altLang="ja-JP" baseline="0" dirty="0" err="1" smtClean="0"/>
              <a:t>cmdline</a:t>
            </a:r>
            <a:r>
              <a:rPr kumimoji="1" lang="ja-JP" altLang="en-US" baseline="0" dirty="0" err="1" smtClean="0"/>
              <a:t>には</a:t>
            </a:r>
            <a:r>
              <a:rPr kumimoji="1" lang="ja-JP" altLang="en-US" baseline="0" dirty="0" smtClean="0"/>
              <a:t>実行ファイルのパスや引数が保存されています。この情報はプロセスが持っているメモリから取得してきています。これら以外に</a:t>
            </a:r>
            <a:r>
              <a:rPr kumimoji="1" lang="en-US" altLang="ja-JP" baseline="0" dirty="0" smtClean="0"/>
              <a:t>/proc</a:t>
            </a:r>
            <a:r>
              <a:rPr kumimoji="1" lang="ja-JP" altLang="en-US" baseline="0" dirty="0" smtClean="0"/>
              <a:t>以下には</a:t>
            </a:r>
            <a:r>
              <a:rPr kumimoji="1" lang="en-US" altLang="ja-JP" baseline="0" dirty="0" smtClean="0"/>
              <a:t>self</a:t>
            </a:r>
            <a:r>
              <a:rPr kumimoji="1" lang="ja-JP" altLang="en-US" baseline="0" dirty="0" smtClean="0"/>
              <a:t>と呼ばれるディレクトリが存在します。</a:t>
            </a:r>
            <a:r>
              <a:rPr kumimoji="1" lang="en-US" altLang="ja-JP" baseline="0" dirty="0" smtClean="0"/>
              <a:t>self</a:t>
            </a:r>
            <a:r>
              <a:rPr kumimoji="1" lang="ja-JP" altLang="en-US" baseline="0" dirty="0" smtClean="0"/>
              <a:t>は実行中のプロセス、ここでは</a:t>
            </a:r>
            <a:r>
              <a:rPr kumimoji="1" lang="en-US" altLang="ja-JP" baseline="0" dirty="0" smtClean="0"/>
              <a:t>IDS</a:t>
            </a:r>
            <a:r>
              <a:rPr kumimoji="1" lang="ja-JP" altLang="en-US" baseline="0" dirty="0" smtClean="0"/>
              <a:t>の情報が保存されています。しかし、</a:t>
            </a:r>
            <a:r>
              <a:rPr kumimoji="1" lang="en-US" altLang="ja-JP" baseline="0" dirty="0" smtClean="0"/>
              <a:t>IDS</a:t>
            </a:r>
            <a:r>
              <a:rPr kumimoji="1" lang="ja-JP" altLang="en-US" baseline="0" dirty="0" smtClean="0"/>
              <a:t>はサーバ</a:t>
            </a:r>
            <a:r>
              <a:rPr kumimoji="1" lang="en-US" altLang="ja-JP" baseline="0" dirty="0" smtClean="0"/>
              <a:t>VM</a:t>
            </a:r>
            <a:r>
              <a:rPr kumimoji="1" lang="ja-JP" altLang="en-US" baseline="0" dirty="0" smtClean="0"/>
              <a:t>上ではなく</a:t>
            </a:r>
            <a:r>
              <a:rPr kumimoji="1" lang="en-US" altLang="ja-JP" baseline="0" dirty="0" smtClean="0"/>
              <a:t>IDS-VM</a:t>
            </a:r>
            <a:r>
              <a:rPr kumimoji="1" lang="ja-JP" altLang="en-US" baseline="0" dirty="0" smtClean="0"/>
              <a:t>上で動作しているため、サーバ</a:t>
            </a:r>
            <a:r>
              <a:rPr kumimoji="1" lang="en-US" altLang="ja-JP" baseline="0" dirty="0" smtClean="0"/>
              <a:t>VM</a:t>
            </a:r>
            <a:r>
              <a:rPr kumimoji="1" lang="ja-JP" altLang="en-US" baseline="0" dirty="0" err="1" smtClean="0"/>
              <a:t>には</a:t>
            </a:r>
            <a:r>
              <a:rPr kumimoji="1" lang="ja-JP" altLang="en-US" baseline="0" dirty="0" smtClean="0"/>
              <a:t>情報が存在しません。そこで</a:t>
            </a:r>
            <a:r>
              <a:rPr kumimoji="1" lang="en-US" altLang="ja-JP" baseline="0" dirty="0" smtClean="0"/>
              <a:t>self</a:t>
            </a:r>
            <a:r>
              <a:rPr kumimoji="1" lang="ja-JP" altLang="en-US" baseline="0" dirty="0" smtClean="0"/>
              <a:t>については</a:t>
            </a:r>
            <a:r>
              <a:rPr kumimoji="1" lang="en-US" altLang="ja-JP" baseline="0" dirty="0" smtClean="0"/>
              <a:t>IDS-VM</a:t>
            </a:r>
            <a:r>
              <a:rPr kumimoji="1" lang="ja-JP" altLang="en-US" baseline="0" dirty="0" smtClean="0"/>
              <a:t>の</a:t>
            </a:r>
            <a:r>
              <a:rPr kumimoji="1" lang="en-US" altLang="ja-JP" baseline="0" dirty="0" smtClean="0"/>
              <a:t>IDS</a:t>
            </a:r>
            <a:r>
              <a:rPr kumimoji="1" lang="ja-JP" altLang="en-US" baseline="0" dirty="0" smtClean="0"/>
              <a:t>プロセス情報をコピーしています。</a:t>
            </a:r>
            <a:r>
              <a:rPr kumimoji="1" lang="en-US" altLang="ja-JP" baseline="0" dirty="0" smtClean="0"/>
              <a:t>Shadow </a:t>
            </a:r>
            <a:r>
              <a:rPr kumimoji="1" lang="en-US" altLang="ja-JP" baseline="0" dirty="0" err="1" smtClean="0"/>
              <a:t>procfs</a:t>
            </a:r>
            <a:r>
              <a:rPr kumimoji="1" lang="ja-JP" altLang="en-US" baseline="0" dirty="0" smtClean="0"/>
              <a:t>はプロセス情報以外に→次</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14</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ネットワーク情報を持っています。ネットワーク情報は</a:t>
            </a:r>
            <a:r>
              <a:rPr kumimoji="1" lang="en-US" altLang="ja-JP" dirty="0" smtClean="0"/>
              <a:t>/proc</a:t>
            </a:r>
            <a:r>
              <a:rPr kumimoji="1" lang="ja-JP" altLang="en-US" dirty="0" smtClean="0"/>
              <a:t>以下に</a:t>
            </a:r>
            <a:r>
              <a:rPr kumimoji="1" lang="en-US" altLang="ja-JP" dirty="0" smtClean="0"/>
              <a:t>net</a:t>
            </a:r>
            <a:r>
              <a:rPr kumimoji="1" lang="ja-JP" altLang="en-US" dirty="0" smtClean="0"/>
              <a:t>ディレクトリを作成し、その中に保存しています。</a:t>
            </a:r>
            <a:r>
              <a:rPr kumimoji="1" lang="en-US" altLang="ja-JP" dirty="0" smtClean="0"/>
              <a:t>TCP,UDP,UNIX</a:t>
            </a:r>
            <a:r>
              <a:rPr kumimoji="1" lang="ja-JP" altLang="en-US" dirty="0" smtClean="0"/>
              <a:t>の</a:t>
            </a:r>
            <a:r>
              <a:rPr kumimoji="1" lang="en-US" altLang="ja-JP" dirty="0" smtClean="0"/>
              <a:t>3</a:t>
            </a:r>
            <a:r>
              <a:rPr kumimoji="1" lang="ja-JP" altLang="en-US" dirty="0" err="1" smtClean="0"/>
              <a:t>つの</a:t>
            </a:r>
            <a:r>
              <a:rPr kumimoji="1" lang="ja-JP" altLang="en-US" dirty="0" smtClean="0"/>
              <a:t>ネットワークについて参照することが可能となっており、ネットワークの情報はサーバ</a:t>
            </a:r>
            <a:r>
              <a:rPr kumimoji="1" lang="en-US" altLang="ja-JP" dirty="0" smtClean="0"/>
              <a:t>VM</a:t>
            </a:r>
            <a:r>
              <a:rPr kumimoji="1" lang="ja-JP" altLang="en-US" dirty="0" smtClean="0"/>
              <a:t>のカーネル内の</a:t>
            </a:r>
            <a:r>
              <a:rPr kumimoji="1" lang="en-US" altLang="ja-JP" dirty="0" smtClean="0"/>
              <a:t>sock</a:t>
            </a:r>
            <a:r>
              <a:rPr kumimoji="1" lang="ja-JP" altLang="en-US" dirty="0" smtClean="0"/>
              <a:t>構造体から取得しています。例えば</a:t>
            </a:r>
            <a:r>
              <a:rPr kumimoji="1" lang="en-US" altLang="ja-JP" dirty="0" smtClean="0"/>
              <a:t>TCP/IP</a:t>
            </a:r>
            <a:r>
              <a:rPr kumimoji="1" lang="ja-JP" altLang="en-US" dirty="0" smtClean="0"/>
              <a:t>の場合には</a:t>
            </a:r>
            <a:r>
              <a:rPr kumimoji="1" lang="en-US" altLang="ja-JP" dirty="0" err="1" smtClean="0"/>
              <a:t>tcp_hashinfo</a:t>
            </a:r>
            <a:r>
              <a:rPr kumimoji="1" lang="ja-JP" altLang="en-US" dirty="0" smtClean="0"/>
              <a:t>変数が指すハッシュ表をたどることで取得することができます。他のネットワークについても同様の手法によってすべてのネットワーク情報を取得することができます。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15</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実装では</a:t>
            </a:r>
            <a:r>
              <a:rPr kumimoji="1" lang="en-US" altLang="ja-JP" dirty="0" smtClean="0"/>
              <a:t>VM Shadow</a:t>
            </a:r>
            <a:r>
              <a:rPr kumimoji="1" lang="ja-JP" altLang="en-US" dirty="0" err="1" smtClean="0"/>
              <a:t>を提</a:t>
            </a:r>
            <a:r>
              <a:rPr kumimoji="1" lang="ja-JP" altLang="en-US" dirty="0" smtClean="0"/>
              <a:t>供するシステム</a:t>
            </a:r>
            <a:r>
              <a:rPr kumimoji="1" lang="en-US" altLang="ja-JP" dirty="0" err="1" smtClean="0"/>
              <a:t>Transcall</a:t>
            </a:r>
            <a:r>
              <a:rPr kumimoji="1" lang="ja-JP" altLang="en-US" dirty="0" err="1" smtClean="0"/>
              <a:t>を開</a:t>
            </a:r>
            <a:r>
              <a:rPr kumimoji="1" lang="ja-JP" altLang="en-US" dirty="0" smtClean="0"/>
              <a:t>発することによって</a:t>
            </a:r>
            <a:r>
              <a:rPr kumimoji="1" lang="en-US" altLang="ja-JP" dirty="0" smtClean="0"/>
              <a:t>VM Shadow</a:t>
            </a:r>
            <a:r>
              <a:rPr kumimoji="1" lang="ja-JP" altLang="en-US" dirty="0" smtClean="0"/>
              <a:t>を実現しました。仮想環境には</a:t>
            </a:r>
            <a:r>
              <a:rPr kumimoji="1" lang="en-US" altLang="ja-JP" dirty="0" err="1" smtClean="0"/>
              <a:t>Xen</a:t>
            </a:r>
            <a:r>
              <a:rPr kumimoji="1" lang="ja-JP" altLang="en-US" dirty="0" smtClean="0"/>
              <a:t>を用い、</a:t>
            </a:r>
            <a:r>
              <a:rPr kumimoji="1" lang="en-US" altLang="ja-JP" dirty="0" err="1" smtClean="0"/>
              <a:t>Xen</a:t>
            </a:r>
            <a:r>
              <a:rPr kumimoji="1" lang="ja-JP" altLang="en-US" dirty="0" err="1" smtClean="0"/>
              <a:t>が提</a:t>
            </a:r>
            <a:r>
              <a:rPr kumimoji="1" lang="ja-JP" altLang="en-US" dirty="0" smtClean="0"/>
              <a:t>供するドメインの内、ドメイン０を</a:t>
            </a:r>
            <a:r>
              <a:rPr kumimoji="1" lang="en-US" altLang="ja-JP" dirty="0" smtClean="0"/>
              <a:t>IDS-VM</a:t>
            </a:r>
            <a:r>
              <a:rPr kumimoji="1" lang="ja-JP" altLang="en-US" dirty="0" err="1" smtClean="0"/>
              <a:t>、</a:t>
            </a:r>
            <a:r>
              <a:rPr kumimoji="1" lang="ja-JP" altLang="en-US" dirty="0" smtClean="0"/>
              <a:t>ドメイン</a:t>
            </a:r>
            <a:r>
              <a:rPr kumimoji="1" lang="en-US" altLang="ja-JP" dirty="0" smtClean="0"/>
              <a:t>U</a:t>
            </a:r>
            <a:r>
              <a:rPr kumimoji="1" lang="ja-JP" altLang="en-US" dirty="0" smtClean="0"/>
              <a:t>をサーバ</a:t>
            </a:r>
            <a:r>
              <a:rPr kumimoji="1" lang="en-US" altLang="ja-JP" dirty="0" smtClean="0"/>
              <a:t>VM</a:t>
            </a:r>
            <a:r>
              <a:rPr kumimoji="1" lang="ja-JP" altLang="en-US" dirty="0" smtClean="0"/>
              <a:t>とすることで</a:t>
            </a:r>
            <a:r>
              <a:rPr kumimoji="1" lang="en-US" altLang="ja-JP" dirty="0" smtClean="0"/>
              <a:t>IDS</a:t>
            </a:r>
            <a:r>
              <a:rPr kumimoji="1" lang="ja-JP" altLang="en-US" dirty="0" smtClean="0"/>
              <a:t>のオフロードを実現しています。また、</a:t>
            </a:r>
            <a:r>
              <a:rPr kumimoji="1" lang="en-US" altLang="ja-JP" dirty="0" err="1" smtClean="0"/>
              <a:t>Transcall</a:t>
            </a:r>
            <a:r>
              <a:rPr kumimoji="1" lang="ja-JP" altLang="en-US" dirty="0" smtClean="0"/>
              <a:t>はカーネルに変更を加えずに実現しました。</a:t>
            </a:r>
            <a:r>
              <a:rPr kumimoji="1" lang="en-US" altLang="ja-JP" dirty="0" err="1" smtClean="0"/>
              <a:t>ptrace</a:t>
            </a:r>
            <a:r>
              <a:rPr kumimoji="1" lang="ja-JP" altLang="en-US" dirty="0" smtClean="0"/>
              <a:t>を用いてシステムコール・エミュレータを実装し、</a:t>
            </a:r>
            <a:r>
              <a:rPr kumimoji="1" lang="en-US" altLang="ja-JP" dirty="0" smtClean="0"/>
              <a:t>FUSE</a:t>
            </a:r>
            <a:r>
              <a:rPr kumimoji="1" lang="ja-JP" altLang="en-US" dirty="0" smtClean="0"/>
              <a:t>を用いて</a:t>
            </a:r>
            <a:r>
              <a:rPr kumimoji="1" lang="en-US" altLang="ja-JP" dirty="0" smtClean="0"/>
              <a:t>Shadow</a:t>
            </a:r>
            <a:r>
              <a:rPr kumimoji="1" lang="ja-JP" altLang="en-US" baseline="0" dirty="0" smtClean="0"/>
              <a:t> </a:t>
            </a:r>
            <a:r>
              <a:rPr kumimoji="1" lang="en-US" altLang="ja-JP" baseline="0" dirty="0" err="1" smtClean="0"/>
              <a:t>procfs</a:t>
            </a:r>
            <a:r>
              <a:rPr kumimoji="1" lang="ja-JP" altLang="en-US" baseline="0" dirty="0" smtClean="0"/>
              <a:t>を実装することで実現しています。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16</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次に</a:t>
            </a:r>
            <a:r>
              <a:rPr kumimoji="1" lang="en-US" altLang="ja-JP" dirty="0" smtClean="0"/>
              <a:t>VM Shadow</a:t>
            </a:r>
            <a:r>
              <a:rPr kumimoji="1" lang="ja-JP" altLang="en-US" dirty="0" smtClean="0"/>
              <a:t>を用いて既存の</a:t>
            </a:r>
            <a:r>
              <a:rPr kumimoji="1" lang="en-US" altLang="ja-JP" dirty="0" smtClean="0"/>
              <a:t>IDS</a:t>
            </a:r>
            <a:r>
              <a:rPr kumimoji="1" lang="ja-JP" altLang="en-US" dirty="0" smtClean="0"/>
              <a:t>がオフロードできるのか実験を行った。実験項目としては</a:t>
            </a:r>
            <a:r>
              <a:rPr kumimoji="1" lang="en-US" altLang="ja-JP" dirty="0" smtClean="0"/>
              <a:t>VM Shadow</a:t>
            </a:r>
            <a:r>
              <a:rPr kumimoji="1" lang="ja-JP" altLang="en-US" dirty="0" smtClean="0"/>
              <a:t>内で既存の</a:t>
            </a:r>
            <a:r>
              <a:rPr kumimoji="1" lang="en-US" altLang="ja-JP" dirty="0" smtClean="0"/>
              <a:t>IDS</a:t>
            </a:r>
            <a:r>
              <a:rPr kumimoji="1" lang="ja-JP" altLang="en-US" dirty="0" smtClean="0"/>
              <a:t>が正常に監視できるかどうかの動作テスト、</a:t>
            </a:r>
            <a:r>
              <a:rPr kumimoji="1" lang="en-US" altLang="ja-JP" dirty="0" smtClean="0"/>
              <a:t>VM Shadow</a:t>
            </a:r>
            <a:r>
              <a:rPr kumimoji="1" lang="ja-JP" altLang="en-US" dirty="0" smtClean="0"/>
              <a:t>内で動かす</a:t>
            </a:r>
            <a:r>
              <a:rPr kumimoji="1" lang="en-US" altLang="ja-JP" dirty="0" smtClean="0"/>
              <a:t>IDS</a:t>
            </a:r>
            <a:r>
              <a:rPr kumimoji="1" lang="ja-JP" altLang="en-US" dirty="0" smtClean="0"/>
              <a:t>の実行時間の測定、最後に応用として既存の</a:t>
            </a:r>
            <a:r>
              <a:rPr kumimoji="1" lang="en-US" altLang="ja-JP" dirty="0" err="1" smtClean="0"/>
              <a:t>ps</a:t>
            </a:r>
            <a:r>
              <a:rPr kumimoji="1" lang="ja-JP" altLang="en-US" dirty="0" smtClean="0"/>
              <a:t>コマンドを使った隠しプロセスの発見について実験を行いました。実験環境としては右下のようになっています。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17</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実験に用いた</a:t>
            </a:r>
            <a:r>
              <a:rPr kumimoji="1" lang="en-US" altLang="ja-JP" dirty="0" smtClean="0"/>
              <a:t>IDS</a:t>
            </a:r>
            <a:r>
              <a:rPr kumimoji="1" lang="ja-JP" altLang="en-US" dirty="0" smtClean="0"/>
              <a:t>は</a:t>
            </a:r>
            <a:r>
              <a:rPr kumimoji="1" lang="en-US" altLang="ja-JP" dirty="0" err="1" smtClean="0"/>
              <a:t>chkrootkit</a:t>
            </a:r>
            <a:r>
              <a:rPr kumimoji="1" lang="ja-JP" altLang="en-US" dirty="0" smtClean="0"/>
              <a:t>と</a:t>
            </a:r>
            <a:r>
              <a:rPr kumimoji="1" lang="en-US" altLang="ja-JP" dirty="0" smtClean="0"/>
              <a:t>Tripwire</a:t>
            </a:r>
            <a:r>
              <a:rPr kumimoji="1" lang="ja-JP" altLang="en-US" dirty="0" smtClean="0"/>
              <a:t>の</a:t>
            </a:r>
            <a:r>
              <a:rPr kumimoji="1" lang="en-US" altLang="ja-JP" dirty="0" smtClean="0"/>
              <a:t>2</a:t>
            </a:r>
            <a:r>
              <a:rPr kumimoji="1" lang="ja-JP" altLang="en-US" dirty="0" smtClean="0"/>
              <a:t>つです。まず</a:t>
            </a:r>
            <a:r>
              <a:rPr kumimoji="1" lang="en-US" altLang="ja-JP" dirty="0" err="1" smtClean="0"/>
              <a:t>chkrootkit</a:t>
            </a:r>
            <a:r>
              <a:rPr kumimoji="1" lang="ja-JP" altLang="en-US" dirty="0" smtClean="0"/>
              <a:t>の動作テストの結果です。</a:t>
            </a:r>
            <a:r>
              <a:rPr kumimoji="1" lang="en-US" altLang="ja-JP" dirty="0" err="1" smtClean="0"/>
              <a:t>chkrootkit</a:t>
            </a:r>
            <a:r>
              <a:rPr kumimoji="1" lang="ja-JP" altLang="en-US" dirty="0" smtClean="0"/>
              <a:t>を用いてサーバ</a:t>
            </a:r>
            <a:r>
              <a:rPr kumimoji="1" lang="en-US" altLang="ja-JP" dirty="0" smtClean="0"/>
              <a:t>VM</a:t>
            </a:r>
            <a:r>
              <a:rPr kumimoji="1" lang="ja-JP" altLang="en-US" dirty="0" smtClean="0"/>
              <a:t>のルートきっとの検出を行いました。</a:t>
            </a:r>
            <a:r>
              <a:rPr kumimoji="1" lang="en-US" altLang="ja-JP" dirty="0" err="1" smtClean="0"/>
              <a:t>chkrootkit</a:t>
            </a:r>
            <a:r>
              <a:rPr kumimoji="1" lang="ja-JP" altLang="en-US" dirty="0" smtClean="0"/>
              <a:t>は</a:t>
            </a:r>
            <a:r>
              <a:rPr kumimoji="1" lang="en-US" altLang="ja-JP" dirty="0" err="1" smtClean="0"/>
              <a:t>ps</a:t>
            </a:r>
            <a:r>
              <a:rPr kumimoji="1" lang="ja-JP" altLang="en-US" dirty="0" smtClean="0"/>
              <a:t>や</a:t>
            </a:r>
            <a:r>
              <a:rPr kumimoji="1" lang="en-US" altLang="ja-JP" dirty="0" err="1" smtClean="0"/>
              <a:t>netstat</a:t>
            </a:r>
            <a:r>
              <a:rPr kumimoji="1" lang="ja-JP" altLang="en-US" dirty="0" smtClean="0"/>
              <a:t>コマンド等を用いており、</a:t>
            </a:r>
            <a:r>
              <a:rPr kumimoji="1" lang="en-US" altLang="ja-JP" dirty="0" smtClean="0"/>
              <a:t>proc</a:t>
            </a:r>
            <a:r>
              <a:rPr kumimoji="1" lang="ja-JP" altLang="en-US" dirty="0" smtClean="0"/>
              <a:t>ファイルシステムも参照します。（</a:t>
            </a:r>
            <a:r>
              <a:rPr kumimoji="1" lang="en-US" altLang="ja-JP" dirty="0" smtClean="0"/>
              <a:t>Shadow </a:t>
            </a:r>
            <a:r>
              <a:rPr kumimoji="1" lang="en-US" altLang="ja-JP" dirty="0" err="1" smtClean="0"/>
              <a:t>procfs</a:t>
            </a:r>
            <a:r>
              <a:rPr kumimoji="1" lang="ja-JP" altLang="en-US" dirty="0" smtClean="0"/>
              <a:t>のテストにもつながる）サーバ</a:t>
            </a:r>
            <a:r>
              <a:rPr kumimoji="1" lang="en-US" altLang="ja-JP" dirty="0" smtClean="0"/>
              <a:t>VM</a:t>
            </a:r>
            <a:r>
              <a:rPr kumimoji="1" lang="ja-JP" altLang="en-US" dirty="0" err="1" smtClean="0"/>
              <a:t>には改</a:t>
            </a:r>
            <a:r>
              <a:rPr kumimoji="1" lang="ja-JP" altLang="en-US" dirty="0" smtClean="0"/>
              <a:t>竄された</a:t>
            </a:r>
            <a:r>
              <a:rPr kumimoji="1" lang="en-US" altLang="ja-JP" dirty="0" err="1" smtClean="0"/>
              <a:t>ps</a:t>
            </a:r>
            <a:r>
              <a:rPr kumimoji="1" lang="ja-JP" altLang="en-US" dirty="0" smtClean="0"/>
              <a:t>コマンドを置いています。下の図が実行結果です。まず</a:t>
            </a:r>
            <a:r>
              <a:rPr kumimoji="1" lang="en-US" altLang="ja-JP" dirty="0" smtClean="0"/>
              <a:t>IDS-VM</a:t>
            </a:r>
            <a:r>
              <a:rPr kumimoji="1" lang="ja-JP" altLang="en-US" dirty="0" smtClean="0"/>
              <a:t>上で</a:t>
            </a:r>
            <a:r>
              <a:rPr kumimoji="1" lang="en-US" altLang="ja-JP" dirty="0" err="1" smtClean="0"/>
              <a:t>ps</a:t>
            </a:r>
            <a:r>
              <a:rPr kumimoji="1" lang="ja-JP" altLang="en-US" dirty="0" smtClean="0"/>
              <a:t>をチェックし、</a:t>
            </a:r>
            <a:r>
              <a:rPr kumimoji="1" lang="en-US" altLang="ja-JP" dirty="0" err="1" smtClean="0"/>
              <a:t>Transcall</a:t>
            </a:r>
            <a:r>
              <a:rPr kumimoji="1" lang="ja-JP" altLang="en-US" dirty="0" smtClean="0"/>
              <a:t>システムが提供する</a:t>
            </a:r>
            <a:r>
              <a:rPr kumimoji="1" lang="en-US" altLang="ja-JP" dirty="0" smtClean="0"/>
              <a:t>VM Shadow</a:t>
            </a:r>
            <a:r>
              <a:rPr kumimoji="1" lang="ja-JP" altLang="en-US" dirty="0" smtClean="0"/>
              <a:t>を通してサーバ</a:t>
            </a:r>
            <a:r>
              <a:rPr kumimoji="1" lang="en-US" altLang="ja-JP" dirty="0" smtClean="0"/>
              <a:t>VM</a:t>
            </a:r>
            <a:r>
              <a:rPr kumimoji="1" lang="ja-JP" altLang="en-US" dirty="0" smtClean="0"/>
              <a:t>の</a:t>
            </a:r>
            <a:r>
              <a:rPr kumimoji="1" lang="en-US" altLang="ja-JP" dirty="0" err="1" smtClean="0"/>
              <a:t>ps</a:t>
            </a:r>
            <a:r>
              <a:rPr kumimoji="1" lang="ja-JP" altLang="en-US" dirty="0" smtClean="0"/>
              <a:t>コマンドをチェックしました。</a:t>
            </a:r>
            <a:r>
              <a:rPr kumimoji="1" lang="en-US" altLang="ja-JP" dirty="0" smtClean="0"/>
              <a:t>IDS-VM</a:t>
            </a:r>
            <a:r>
              <a:rPr kumimoji="1" lang="ja-JP" altLang="en-US" dirty="0" smtClean="0"/>
              <a:t>の</a:t>
            </a:r>
            <a:r>
              <a:rPr kumimoji="1" lang="en-US" altLang="ja-JP" dirty="0" err="1" smtClean="0"/>
              <a:t>ps</a:t>
            </a:r>
            <a:r>
              <a:rPr kumimoji="1" lang="ja-JP" altLang="en-US" dirty="0" smtClean="0"/>
              <a:t>コマンドは改竄されていないので</a:t>
            </a:r>
            <a:r>
              <a:rPr kumimoji="1" lang="en-US" altLang="ja-JP" dirty="0" smtClean="0"/>
              <a:t>"</a:t>
            </a:r>
            <a:r>
              <a:rPr kumimoji="1" lang="en-US" altLang="ja-JP" baseline="0" dirty="0" smtClean="0"/>
              <a:t>not infected"</a:t>
            </a:r>
            <a:r>
              <a:rPr kumimoji="1" lang="ja-JP" altLang="en-US" baseline="0" dirty="0" smtClean="0"/>
              <a:t>と出ています。そのあとサーバ</a:t>
            </a:r>
            <a:r>
              <a:rPr kumimoji="1" lang="en-US" altLang="ja-JP" baseline="0" dirty="0" smtClean="0"/>
              <a:t>VM</a:t>
            </a:r>
            <a:r>
              <a:rPr kumimoji="1" lang="ja-JP" altLang="en-US" baseline="0" dirty="0" smtClean="0"/>
              <a:t>のチェックを行ったところ</a:t>
            </a:r>
            <a:r>
              <a:rPr kumimoji="1" lang="en-US" altLang="ja-JP" baseline="0" dirty="0" smtClean="0"/>
              <a:t>INFECTED</a:t>
            </a:r>
            <a:r>
              <a:rPr kumimoji="1" lang="ja-JP" altLang="en-US" baseline="0" dirty="0" smtClean="0"/>
              <a:t>と表示され、</a:t>
            </a:r>
            <a:r>
              <a:rPr kumimoji="1" lang="en-US" altLang="ja-JP" baseline="0" dirty="0" err="1" smtClean="0"/>
              <a:t>chkrootkit</a:t>
            </a:r>
            <a:r>
              <a:rPr kumimoji="1" lang="ja-JP" altLang="en-US" baseline="0" dirty="0" smtClean="0"/>
              <a:t>が正常に動作していることを確認しました。</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18</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次に</a:t>
            </a:r>
            <a:r>
              <a:rPr kumimoji="1" lang="en-US" altLang="ja-JP" dirty="0" smtClean="0"/>
              <a:t>Tripwire</a:t>
            </a:r>
            <a:r>
              <a:rPr kumimoji="1" lang="ja-JP" altLang="en-US" dirty="0" smtClean="0"/>
              <a:t>を用いてサーバ</a:t>
            </a:r>
            <a:r>
              <a:rPr kumimoji="1" lang="en-US" altLang="ja-JP" dirty="0" smtClean="0"/>
              <a:t>VM</a:t>
            </a:r>
            <a:r>
              <a:rPr kumimoji="1" lang="ja-JP" altLang="en-US" dirty="0" smtClean="0"/>
              <a:t>のファイルの整合性チェックを行いました。チェックにはサーバ</a:t>
            </a:r>
            <a:r>
              <a:rPr kumimoji="1" lang="en-US" altLang="ja-JP" dirty="0" smtClean="0"/>
              <a:t>VM</a:t>
            </a:r>
            <a:r>
              <a:rPr kumimoji="1" lang="ja-JP" altLang="en-US" dirty="0" smtClean="0"/>
              <a:t>でチェックする場合と同じポリシファイルを用いています。最初にサーバ</a:t>
            </a:r>
            <a:r>
              <a:rPr kumimoji="1" lang="en-US" altLang="ja-JP" dirty="0" smtClean="0"/>
              <a:t>VM</a:t>
            </a:r>
            <a:r>
              <a:rPr kumimoji="1" lang="ja-JP" altLang="en-US" dirty="0" smtClean="0"/>
              <a:t>の正常な状態を記録し、サーバ</a:t>
            </a:r>
            <a:r>
              <a:rPr kumimoji="1" lang="en-US" altLang="ja-JP" dirty="0" smtClean="0"/>
              <a:t>VM</a:t>
            </a:r>
            <a:r>
              <a:rPr kumimoji="1" lang="ja-JP" altLang="en-US" dirty="0" smtClean="0"/>
              <a:t>内で適当なファイルを作成・削除・修正しました。そのあとサイド</a:t>
            </a:r>
            <a:r>
              <a:rPr kumimoji="1" lang="en-US" altLang="ja-JP" dirty="0" smtClean="0"/>
              <a:t>Tripwire</a:t>
            </a:r>
            <a:r>
              <a:rPr kumimoji="1" lang="ja-JP" altLang="en-US" dirty="0" smtClean="0"/>
              <a:t>でチェックした結果が以下の図です。このように</a:t>
            </a:r>
            <a:r>
              <a:rPr kumimoji="1" lang="en-US" altLang="ja-JP" dirty="0" smtClean="0"/>
              <a:t>Tripwire</a:t>
            </a:r>
            <a:r>
              <a:rPr kumimoji="1" lang="ja-JP" altLang="en-US" dirty="0" smtClean="0"/>
              <a:t>は追加・削除・修正されたファイル数を報告することを確認し、</a:t>
            </a:r>
            <a:r>
              <a:rPr kumimoji="1" lang="en-US" altLang="ja-JP" dirty="0" smtClean="0"/>
              <a:t>Tripwire</a:t>
            </a:r>
            <a:r>
              <a:rPr kumimoji="1" lang="ja-JP" altLang="en-US" dirty="0" smtClean="0"/>
              <a:t>が正常に動作していることを確認しました。</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19</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次に動作テストをした</a:t>
            </a:r>
            <a:r>
              <a:rPr kumimoji="1" lang="en-US" altLang="ja-JP" dirty="0" smtClean="0"/>
              <a:t>IDS</a:t>
            </a:r>
            <a:r>
              <a:rPr kumimoji="1" lang="ja-JP" altLang="en-US" dirty="0" smtClean="0"/>
              <a:t>の実行時間についてそれぞれ比較を行いました。</a:t>
            </a:r>
            <a:r>
              <a:rPr kumimoji="1" lang="en-US" altLang="ja-JP" dirty="0" smtClean="0"/>
              <a:t>VM Shadow</a:t>
            </a:r>
            <a:r>
              <a:rPr kumimoji="1" lang="ja-JP" altLang="en-US" dirty="0" smtClean="0"/>
              <a:t>内で動かした</a:t>
            </a:r>
            <a:r>
              <a:rPr kumimoji="1" lang="en-US" altLang="ja-JP" dirty="0" err="1" smtClean="0"/>
              <a:t>chkrootkit</a:t>
            </a:r>
            <a:r>
              <a:rPr kumimoji="1" lang="ja-JP" altLang="en-US" dirty="0" smtClean="0"/>
              <a:t>とサーバ</a:t>
            </a:r>
            <a:r>
              <a:rPr kumimoji="1" lang="en-US" altLang="ja-JP" dirty="0" smtClean="0"/>
              <a:t>VM</a:t>
            </a:r>
            <a:r>
              <a:rPr kumimoji="1" lang="ja-JP" altLang="en-US" dirty="0" err="1" smtClean="0"/>
              <a:t>での</a:t>
            </a:r>
            <a:r>
              <a:rPr kumimoji="1" lang="ja-JP" altLang="en-US" dirty="0" smtClean="0"/>
              <a:t>実行時間を測定することによってどれほどパフォーマンスに影響があるのか調べました。左下のグラフが</a:t>
            </a:r>
            <a:r>
              <a:rPr kumimoji="1" lang="en-US" altLang="ja-JP" dirty="0" err="1" smtClean="0"/>
              <a:t>chkrootkit</a:t>
            </a:r>
            <a:r>
              <a:rPr kumimoji="1" lang="ja-JP" altLang="en-US" dirty="0" smtClean="0"/>
              <a:t>の実行時間です。サーバ</a:t>
            </a:r>
            <a:r>
              <a:rPr kumimoji="1" lang="en-US" altLang="ja-JP" dirty="0" smtClean="0"/>
              <a:t>VM</a:t>
            </a:r>
            <a:r>
              <a:rPr kumimoji="1" lang="ja-JP" altLang="en-US" dirty="0" smtClean="0"/>
              <a:t>内で実行した場合は</a:t>
            </a:r>
            <a:r>
              <a:rPr kumimoji="1" lang="en-US" altLang="ja-JP" dirty="0" smtClean="0"/>
              <a:t>38.6</a:t>
            </a:r>
            <a:r>
              <a:rPr kumimoji="1" lang="ja-JP" altLang="en-US" dirty="0" smtClean="0"/>
              <a:t>秒、</a:t>
            </a:r>
            <a:r>
              <a:rPr kumimoji="1" lang="en-US" altLang="ja-JP" dirty="0" smtClean="0"/>
              <a:t>VM Shadow</a:t>
            </a:r>
            <a:r>
              <a:rPr kumimoji="1" lang="ja-JP" altLang="en-US" dirty="0" smtClean="0"/>
              <a:t>内での実行は</a:t>
            </a:r>
            <a:r>
              <a:rPr kumimoji="1" lang="en-US" altLang="ja-JP" dirty="0" smtClean="0"/>
              <a:t>58.5</a:t>
            </a:r>
            <a:r>
              <a:rPr kumimoji="1" lang="ja-JP" altLang="en-US" dirty="0" smtClean="0"/>
              <a:t>秒とサーバ</a:t>
            </a:r>
            <a:r>
              <a:rPr kumimoji="1" lang="en-US" altLang="ja-JP" dirty="0" smtClean="0"/>
              <a:t>VM</a:t>
            </a:r>
            <a:r>
              <a:rPr kumimoji="1" lang="ja-JP" altLang="en-US" dirty="0" smtClean="0"/>
              <a:t>で直接動かした場合の約</a:t>
            </a:r>
            <a:r>
              <a:rPr kumimoji="1" lang="en-US" altLang="ja-JP" dirty="0" smtClean="0"/>
              <a:t>1.5</a:t>
            </a:r>
            <a:r>
              <a:rPr kumimoji="1" lang="ja-JP" altLang="en-US" dirty="0" smtClean="0"/>
              <a:t>倍遅くなっています。このオーバヘッドには</a:t>
            </a:r>
            <a:r>
              <a:rPr kumimoji="1" lang="en-US" altLang="ja-JP" dirty="0" err="1" smtClean="0"/>
              <a:t>ptrace</a:t>
            </a:r>
            <a:r>
              <a:rPr kumimoji="1" lang="ja-JP" altLang="en-US" dirty="0" smtClean="0"/>
              <a:t>によるオーバヘッドと</a:t>
            </a:r>
            <a:r>
              <a:rPr kumimoji="1" lang="en-US" altLang="ja-JP" dirty="0" smtClean="0"/>
              <a:t>FUSE</a:t>
            </a:r>
            <a:r>
              <a:rPr kumimoji="1" lang="ja-JP" altLang="en-US" dirty="0" smtClean="0"/>
              <a:t>によるオーバヘッドが大きく関わっていると考えられます。この</a:t>
            </a:r>
            <a:r>
              <a:rPr kumimoji="1" lang="en-US" altLang="ja-JP" dirty="0" err="1" smtClean="0"/>
              <a:t>chkrootkit</a:t>
            </a:r>
            <a:r>
              <a:rPr kumimoji="1" lang="ja-JP" altLang="en-US" dirty="0" smtClean="0"/>
              <a:t>が使う外部コマンドの内恐らく実行に一番時間がかかるのが</a:t>
            </a:r>
            <a:r>
              <a:rPr kumimoji="1" lang="en-US" altLang="ja-JP" dirty="0" err="1" smtClean="0"/>
              <a:t>ps</a:t>
            </a:r>
            <a:r>
              <a:rPr kumimoji="1" lang="ja-JP" altLang="en-US" dirty="0" smtClean="0"/>
              <a:t>コマンドと</a:t>
            </a:r>
            <a:r>
              <a:rPr kumimoji="1" lang="en-US" altLang="ja-JP" dirty="0" err="1" smtClean="0"/>
              <a:t>netstat</a:t>
            </a:r>
            <a:r>
              <a:rPr kumimoji="1" lang="ja-JP" altLang="en-US" dirty="0" smtClean="0"/>
              <a:t>コマンドです。この二つは</a:t>
            </a:r>
            <a:r>
              <a:rPr kumimoji="1" lang="en-US" altLang="ja-JP" dirty="0" err="1" smtClean="0"/>
              <a:t>Shadowprocfs</a:t>
            </a:r>
            <a:r>
              <a:rPr kumimoji="1" lang="ja-JP" altLang="en-US" dirty="0" smtClean="0"/>
              <a:t>を利用するため実行に時間がかかります。右下のグラフが</a:t>
            </a:r>
            <a:r>
              <a:rPr kumimoji="1" lang="en-US" altLang="ja-JP" dirty="0" err="1" smtClean="0"/>
              <a:t>ps</a:t>
            </a:r>
            <a:r>
              <a:rPr kumimoji="1" lang="ja-JP" altLang="en-US" dirty="0" smtClean="0"/>
              <a:t>と</a:t>
            </a:r>
            <a:r>
              <a:rPr kumimoji="1" lang="en-US" altLang="ja-JP" dirty="0" err="1" smtClean="0"/>
              <a:t>netstat</a:t>
            </a:r>
            <a:r>
              <a:rPr kumimoji="1" lang="ja-JP" altLang="en-US" dirty="0" smtClean="0"/>
              <a:t>の実行時間です。</a:t>
            </a:r>
            <a:r>
              <a:rPr kumimoji="1" lang="en-US" altLang="ja-JP" dirty="0" err="1" smtClean="0"/>
              <a:t>ps</a:t>
            </a:r>
            <a:r>
              <a:rPr kumimoji="1" lang="ja-JP" altLang="en-US" dirty="0" smtClean="0"/>
              <a:t>は約</a:t>
            </a:r>
            <a:r>
              <a:rPr kumimoji="1" lang="en-US" altLang="ja-JP" dirty="0" smtClean="0"/>
              <a:t>2.3</a:t>
            </a:r>
            <a:r>
              <a:rPr kumimoji="1" lang="ja-JP" altLang="en-US" dirty="0" smtClean="0"/>
              <a:t>倍、</a:t>
            </a:r>
            <a:r>
              <a:rPr kumimoji="1" lang="en-US" altLang="ja-JP" dirty="0" err="1" smtClean="0"/>
              <a:t>netstat</a:t>
            </a:r>
            <a:r>
              <a:rPr kumimoji="1" lang="ja-JP" altLang="en-US" dirty="0" smtClean="0"/>
              <a:t>は約</a:t>
            </a:r>
            <a:r>
              <a:rPr kumimoji="1" lang="en-US" altLang="ja-JP" dirty="0" smtClean="0"/>
              <a:t>1.1</a:t>
            </a:r>
            <a:r>
              <a:rPr kumimoji="1" lang="ja-JP" altLang="en-US" dirty="0" smtClean="0"/>
              <a:t>倍の実行時間が</a:t>
            </a:r>
            <a:r>
              <a:rPr kumimoji="1" lang="ja-JP" altLang="en-US" dirty="0" err="1" smtClean="0"/>
              <a:t>かかて</a:t>
            </a:r>
            <a:r>
              <a:rPr kumimoji="1" lang="ja-JP" altLang="en-US" dirty="0" smtClean="0"/>
              <a:t>います。</a:t>
            </a:r>
            <a:r>
              <a:rPr kumimoji="1" lang="en-US" altLang="ja-JP" dirty="0" err="1" smtClean="0"/>
              <a:t>ps</a:t>
            </a:r>
            <a:r>
              <a:rPr kumimoji="1" lang="ja-JP" altLang="en-US" dirty="0" smtClean="0"/>
              <a:t>と</a:t>
            </a:r>
            <a:r>
              <a:rPr kumimoji="1" lang="en-US" altLang="ja-JP" dirty="0" err="1" smtClean="0"/>
              <a:t>netstat</a:t>
            </a:r>
            <a:r>
              <a:rPr kumimoji="1" lang="ja-JP" altLang="en-US" dirty="0" smtClean="0"/>
              <a:t>で速度に差が出ているのは参照しているファイル数が原因だと考えられます。</a:t>
            </a:r>
            <a:r>
              <a:rPr kumimoji="1" lang="en-US" altLang="ja-JP" dirty="0" err="1" smtClean="0"/>
              <a:t>ps</a:t>
            </a:r>
            <a:r>
              <a:rPr kumimoji="1" lang="ja-JP" altLang="en-US" dirty="0" smtClean="0"/>
              <a:t>はプロセス数だけ多くなりますが、</a:t>
            </a:r>
            <a:r>
              <a:rPr kumimoji="1" lang="en-US" altLang="ja-JP" dirty="0" err="1" smtClean="0"/>
              <a:t>netstat</a:t>
            </a:r>
            <a:r>
              <a:rPr kumimoji="1" lang="ja-JP" altLang="en-US" dirty="0" smtClean="0"/>
              <a:t>は数える程度しかありません。それが速度差に影響を出していると考えられます。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20</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latin typeface="+mn-lt"/>
                <a:ea typeface="+mn-ea"/>
                <a:cs typeface="+mn-cs"/>
              </a:rPr>
              <a:t>そこで、</a:t>
            </a:r>
            <a:r>
              <a:rPr kumimoji="1" lang="en-US" altLang="ja-JP" sz="1200" kern="1200" dirty="0" smtClean="0">
                <a:solidFill>
                  <a:schemeClr val="tx1"/>
                </a:solidFill>
                <a:latin typeface="+mn-lt"/>
                <a:ea typeface="+mn-ea"/>
                <a:cs typeface="+mn-cs"/>
              </a:rPr>
              <a:t>IDS</a:t>
            </a:r>
            <a:r>
              <a:rPr kumimoji="1" lang="ja-JP" altLang="ja-JP" sz="1200" kern="1200" dirty="0" smtClean="0">
                <a:solidFill>
                  <a:schemeClr val="tx1"/>
                </a:solidFill>
                <a:latin typeface="+mn-lt"/>
                <a:ea typeface="+mn-ea"/>
                <a:cs typeface="+mn-cs"/>
              </a:rPr>
              <a:t>を安全に動作させられるようにするために、仮想マシンを用いて</a:t>
            </a:r>
            <a:r>
              <a:rPr kumimoji="1" lang="en-US" altLang="ja-JP" sz="1200" kern="1200" dirty="0" smtClean="0">
                <a:solidFill>
                  <a:schemeClr val="tx1"/>
                </a:solidFill>
                <a:latin typeface="+mn-lt"/>
                <a:ea typeface="+mn-ea"/>
                <a:cs typeface="+mn-cs"/>
              </a:rPr>
              <a:t>IDS</a:t>
            </a:r>
            <a:r>
              <a:rPr kumimoji="1" lang="ja-JP" altLang="ja-JP" sz="1200" kern="1200" dirty="0" smtClean="0">
                <a:solidFill>
                  <a:schemeClr val="tx1"/>
                </a:solidFill>
                <a:latin typeface="+mn-lt"/>
                <a:ea typeface="+mn-ea"/>
                <a:cs typeface="+mn-cs"/>
              </a:rPr>
              <a:t>をオフロードするという手法が提案されています。この手法では監視対象となるシステムをサーバ</a:t>
            </a:r>
            <a:r>
              <a:rPr kumimoji="1" lang="en-US" altLang="ja-JP" sz="1200" kern="1200" dirty="0" smtClean="0">
                <a:solidFill>
                  <a:schemeClr val="tx1"/>
                </a:solidFill>
                <a:latin typeface="+mn-lt"/>
                <a:ea typeface="+mn-ea"/>
                <a:cs typeface="+mn-cs"/>
              </a:rPr>
              <a:t>VM</a:t>
            </a:r>
            <a:r>
              <a:rPr kumimoji="1" lang="ja-JP" altLang="ja-JP" sz="1200" kern="1200" dirty="0" smtClean="0">
                <a:solidFill>
                  <a:schemeClr val="tx1"/>
                </a:solidFill>
                <a:latin typeface="+mn-lt"/>
                <a:ea typeface="+mn-ea"/>
                <a:cs typeface="+mn-cs"/>
              </a:rPr>
              <a:t>と呼ばれる仮想マシンを用いて動作させ、</a:t>
            </a:r>
            <a:r>
              <a:rPr kumimoji="1" lang="en-US" altLang="ja-JP" sz="1200" kern="1200" dirty="0" smtClean="0">
                <a:solidFill>
                  <a:schemeClr val="tx1"/>
                </a:solidFill>
                <a:latin typeface="+mn-lt"/>
                <a:ea typeface="+mn-ea"/>
                <a:cs typeface="+mn-cs"/>
              </a:rPr>
              <a:t>IDS</a:t>
            </a:r>
            <a:r>
              <a:rPr kumimoji="1" lang="ja-JP" altLang="ja-JP" sz="1200" kern="1200" dirty="0" err="1" smtClean="0">
                <a:solidFill>
                  <a:schemeClr val="tx1"/>
                </a:solidFill>
                <a:latin typeface="+mn-lt"/>
                <a:ea typeface="+mn-ea"/>
                <a:cs typeface="+mn-cs"/>
              </a:rPr>
              <a:t>だけを</a:t>
            </a:r>
            <a:r>
              <a:rPr kumimoji="1" lang="en-US" altLang="ja-JP" sz="1200" kern="1200" dirty="0" smtClean="0">
                <a:solidFill>
                  <a:schemeClr val="tx1"/>
                </a:solidFill>
                <a:latin typeface="+mn-lt"/>
                <a:ea typeface="+mn-ea"/>
                <a:cs typeface="+mn-cs"/>
              </a:rPr>
              <a:t>IDS-VM</a:t>
            </a:r>
            <a:r>
              <a:rPr kumimoji="1" lang="ja-JP" altLang="ja-JP" sz="1200" kern="1200" dirty="0" smtClean="0">
                <a:solidFill>
                  <a:schemeClr val="tx1"/>
                </a:solidFill>
                <a:latin typeface="+mn-lt"/>
                <a:ea typeface="+mn-ea"/>
                <a:cs typeface="+mn-cs"/>
              </a:rPr>
              <a:t>と呼ばれる別の仮想マシンで動作させます。これにより、攻撃者がサーバ</a:t>
            </a:r>
            <a:r>
              <a:rPr kumimoji="1" lang="en-US" altLang="ja-JP" sz="1200" kern="1200" dirty="0" smtClean="0">
                <a:solidFill>
                  <a:schemeClr val="tx1"/>
                </a:solidFill>
                <a:latin typeface="+mn-lt"/>
                <a:ea typeface="+mn-ea"/>
                <a:cs typeface="+mn-cs"/>
              </a:rPr>
              <a:t>VM</a:t>
            </a:r>
            <a:r>
              <a:rPr kumimoji="1" lang="ja-JP" altLang="ja-JP" sz="1200" kern="1200" dirty="0" smtClean="0">
                <a:solidFill>
                  <a:schemeClr val="tx1"/>
                </a:solidFill>
                <a:latin typeface="+mn-lt"/>
                <a:ea typeface="+mn-ea"/>
                <a:cs typeface="+mn-cs"/>
              </a:rPr>
              <a:t>に侵入してきたとしても</a:t>
            </a:r>
            <a:r>
              <a:rPr kumimoji="1" lang="en-US" altLang="ja-JP" sz="1200" kern="1200" dirty="0" smtClean="0">
                <a:solidFill>
                  <a:schemeClr val="tx1"/>
                </a:solidFill>
                <a:latin typeface="+mn-lt"/>
                <a:ea typeface="+mn-ea"/>
                <a:cs typeface="+mn-cs"/>
              </a:rPr>
              <a:t>IDS</a:t>
            </a:r>
            <a:r>
              <a:rPr kumimoji="1" lang="ja-JP" altLang="ja-JP" sz="1200" kern="1200" dirty="0" smtClean="0">
                <a:solidFill>
                  <a:schemeClr val="tx1"/>
                </a:solidFill>
                <a:latin typeface="+mn-lt"/>
                <a:ea typeface="+mn-ea"/>
                <a:cs typeface="+mn-cs"/>
              </a:rPr>
              <a:t>－</a:t>
            </a:r>
            <a:r>
              <a:rPr kumimoji="1" lang="en-US" altLang="ja-JP" sz="1200" kern="1200" dirty="0" smtClean="0">
                <a:solidFill>
                  <a:schemeClr val="tx1"/>
                </a:solidFill>
                <a:latin typeface="+mn-lt"/>
                <a:ea typeface="+mn-ea"/>
                <a:cs typeface="+mn-cs"/>
              </a:rPr>
              <a:t>VM</a:t>
            </a:r>
            <a:r>
              <a:rPr kumimoji="1" lang="ja-JP" altLang="ja-JP" sz="1200" kern="1200" dirty="0" err="1" smtClean="0">
                <a:solidFill>
                  <a:schemeClr val="tx1"/>
                </a:solidFill>
                <a:latin typeface="+mn-lt"/>
                <a:ea typeface="+mn-ea"/>
                <a:cs typeface="+mn-cs"/>
              </a:rPr>
              <a:t>に置</a:t>
            </a:r>
            <a:r>
              <a:rPr kumimoji="1" lang="ja-JP" altLang="ja-JP" sz="1200" kern="1200" dirty="0" smtClean="0">
                <a:solidFill>
                  <a:schemeClr val="tx1"/>
                </a:solidFill>
                <a:latin typeface="+mn-lt"/>
                <a:ea typeface="+mn-ea"/>
                <a:cs typeface="+mn-cs"/>
              </a:rPr>
              <a:t>かれているファイルが改竄されることは無くなるため、侵入を検知する前に攻撃者によって</a:t>
            </a:r>
            <a:r>
              <a:rPr kumimoji="1" lang="en-US" altLang="ja-JP" sz="1200" kern="1200" dirty="0" smtClean="0">
                <a:solidFill>
                  <a:schemeClr val="tx1"/>
                </a:solidFill>
                <a:latin typeface="+mn-lt"/>
                <a:ea typeface="+mn-ea"/>
                <a:cs typeface="+mn-cs"/>
              </a:rPr>
              <a:t>IDS</a:t>
            </a:r>
            <a:r>
              <a:rPr kumimoji="1" lang="ja-JP" altLang="ja-JP" sz="1200" kern="1200" dirty="0" smtClean="0">
                <a:solidFill>
                  <a:schemeClr val="tx1"/>
                </a:solidFill>
                <a:latin typeface="+mn-lt"/>
                <a:ea typeface="+mn-ea"/>
                <a:cs typeface="+mn-cs"/>
              </a:rPr>
              <a:t>を無力化されてしまう事態を防ぐことができます。また、</a:t>
            </a:r>
            <a:r>
              <a:rPr kumimoji="1" lang="en-US" altLang="ja-JP" sz="1200" kern="1200" dirty="0" smtClean="0">
                <a:solidFill>
                  <a:schemeClr val="tx1"/>
                </a:solidFill>
                <a:latin typeface="+mn-lt"/>
                <a:ea typeface="+mn-ea"/>
                <a:cs typeface="+mn-cs"/>
              </a:rPr>
              <a:t>IDS-VM</a:t>
            </a:r>
            <a:r>
              <a:rPr kumimoji="1" lang="ja-JP" altLang="ja-JP" sz="1200" kern="1200" dirty="0" smtClean="0">
                <a:solidFill>
                  <a:schemeClr val="tx1"/>
                </a:solidFill>
                <a:latin typeface="+mn-lt"/>
                <a:ea typeface="+mn-ea"/>
                <a:cs typeface="+mn-cs"/>
              </a:rPr>
              <a:t>はサービスを提供しないため脆弱性を利用した攻撃もされにくく、</a:t>
            </a:r>
            <a:r>
              <a:rPr kumimoji="1" lang="en-US" altLang="ja-JP" sz="1200" kern="1200" dirty="0" smtClean="0">
                <a:solidFill>
                  <a:schemeClr val="tx1"/>
                </a:solidFill>
                <a:latin typeface="+mn-lt"/>
                <a:ea typeface="+mn-ea"/>
                <a:cs typeface="+mn-cs"/>
              </a:rPr>
              <a:t>IDS</a:t>
            </a:r>
            <a:r>
              <a:rPr kumimoji="1" lang="ja-JP" altLang="ja-JP" sz="1200" kern="1200" dirty="0" smtClean="0">
                <a:solidFill>
                  <a:schemeClr val="tx1"/>
                </a:solidFill>
                <a:latin typeface="+mn-lt"/>
                <a:ea typeface="+mn-ea"/>
                <a:cs typeface="+mn-cs"/>
              </a:rPr>
              <a:t>本体が置き換えられるということも無くなります。</a:t>
            </a:r>
          </a:p>
          <a:p>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3</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次に</a:t>
            </a:r>
            <a:r>
              <a:rPr kumimoji="1" lang="en-US" altLang="ja-JP" dirty="0" smtClean="0"/>
              <a:t>Tripwire</a:t>
            </a:r>
            <a:r>
              <a:rPr kumimoji="1" lang="ja-JP" altLang="en-US" dirty="0" smtClean="0"/>
              <a:t>の実行時間を測定しました。こちらはサーバ</a:t>
            </a:r>
            <a:r>
              <a:rPr kumimoji="1" lang="en-US" altLang="ja-JP" dirty="0" smtClean="0"/>
              <a:t>VM</a:t>
            </a:r>
            <a:r>
              <a:rPr kumimoji="1" lang="ja-JP" altLang="en-US" dirty="0" smtClean="0"/>
              <a:t>で実行した場合よりも約</a:t>
            </a:r>
            <a:r>
              <a:rPr kumimoji="1" lang="en-US" altLang="ja-JP" dirty="0" smtClean="0"/>
              <a:t>1.2</a:t>
            </a:r>
            <a:r>
              <a:rPr kumimoji="1" lang="ja-JP" altLang="en-US" dirty="0" smtClean="0"/>
              <a:t>倍速度が速くなっています。サーバ</a:t>
            </a:r>
            <a:r>
              <a:rPr kumimoji="1" lang="en-US" altLang="ja-JP" dirty="0" smtClean="0"/>
              <a:t>VM</a:t>
            </a:r>
            <a:r>
              <a:rPr kumimoji="1" lang="ja-JP" altLang="en-US" dirty="0" smtClean="0"/>
              <a:t>の仮想ディスクは</a:t>
            </a:r>
            <a:r>
              <a:rPr kumimoji="1" lang="en-US" altLang="ja-JP" dirty="0" smtClean="0"/>
              <a:t>IDS-VM</a:t>
            </a:r>
            <a:r>
              <a:rPr kumimoji="1" lang="ja-JP" altLang="en-US" dirty="0" smtClean="0"/>
              <a:t>上に置かれており、サーバ</a:t>
            </a:r>
            <a:r>
              <a:rPr kumimoji="1" lang="en-US" altLang="ja-JP" dirty="0" smtClean="0"/>
              <a:t>VM</a:t>
            </a:r>
            <a:r>
              <a:rPr kumimoji="1" lang="ja-JP" altLang="en-US" dirty="0" smtClean="0"/>
              <a:t>からアクセスするよりも</a:t>
            </a:r>
            <a:r>
              <a:rPr kumimoji="1" lang="en-US" altLang="ja-JP" dirty="0" smtClean="0"/>
              <a:t>IDS-VM</a:t>
            </a:r>
            <a:r>
              <a:rPr kumimoji="1" lang="ja-JP" altLang="en-US" dirty="0" smtClean="0"/>
              <a:t>からアクセスする方が高速であるため、システムコールを</a:t>
            </a:r>
            <a:r>
              <a:rPr kumimoji="1" lang="en-US" altLang="ja-JP" dirty="0" err="1" smtClean="0"/>
              <a:t>ptrace</a:t>
            </a:r>
            <a:r>
              <a:rPr kumimoji="1" lang="ja-JP" altLang="en-US" dirty="0" smtClean="0"/>
              <a:t>でトラップするオーバヘッドを相殺し、サーバ</a:t>
            </a:r>
            <a:r>
              <a:rPr kumimoji="1" lang="en-US" altLang="ja-JP" dirty="0" smtClean="0"/>
              <a:t>VM</a:t>
            </a:r>
            <a:r>
              <a:rPr kumimoji="1" lang="ja-JP" altLang="en-US" dirty="0" smtClean="0"/>
              <a:t>よりも速度が向上したと考えられます。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21</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最後に応用として</a:t>
            </a:r>
            <a:r>
              <a:rPr kumimoji="1" lang="en-US" altLang="ja-JP" dirty="0" smtClean="0"/>
              <a:t>VM Shadow</a:t>
            </a:r>
            <a:r>
              <a:rPr kumimoji="1" lang="ja-JP" altLang="en-US" dirty="0" smtClean="0"/>
              <a:t>を用いて隠しプロセスの発見ができるかどうかの実験を行いました。</a:t>
            </a:r>
            <a:r>
              <a:rPr kumimoji="1" lang="en-US" altLang="ja-JP" dirty="0" smtClean="0"/>
              <a:t>VM Shadow</a:t>
            </a:r>
            <a:r>
              <a:rPr kumimoji="1" lang="ja-JP" altLang="en-US" dirty="0" smtClean="0"/>
              <a:t>内とサーバ</a:t>
            </a:r>
            <a:r>
              <a:rPr kumimoji="1" lang="en-US" altLang="ja-JP" dirty="0" smtClean="0"/>
              <a:t>VM</a:t>
            </a:r>
            <a:r>
              <a:rPr kumimoji="1" lang="ja-JP" altLang="en-US" dirty="0" smtClean="0"/>
              <a:t>上でのｐｓの実行結果を比較することで隠しプロセスが発見できるかを確認しました。サーバ</a:t>
            </a:r>
            <a:r>
              <a:rPr kumimoji="1" lang="en-US" altLang="ja-JP" dirty="0" smtClean="0"/>
              <a:t>VM</a:t>
            </a:r>
            <a:r>
              <a:rPr kumimoji="1" lang="ja-JP" altLang="en-US" dirty="0" smtClean="0"/>
              <a:t>では</a:t>
            </a:r>
            <a:r>
              <a:rPr kumimoji="1" lang="en-US" altLang="ja-JP" dirty="0" smtClean="0"/>
              <a:t>init</a:t>
            </a:r>
            <a:r>
              <a:rPr kumimoji="1" lang="ja-JP" altLang="en-US" dirty="0" smtClean="0"/>
              <a:t>プロセスを隠ぺいする改竄された</a:t>
            </a:r>
            <a:r>
              <a:rPr kumimoji="1" lang="en-US" altLang="ja-JP" dirty="0" err="1" smtClean="0"/>
              <a:t>ps</a:t>
            </a:r>
            <a:r>
              <a:rPr kumimoji="1" lang="ja-JP" altLang="en-US" dirty="0" smtClean="0"/>
              <a:t>を実行しています。実行結果は以下の図のようになっており、左下が</a:t>
            </a:r>
            <a:r>
              <a:rPr kumimoji="1" lang="en-US" altLang="ja-JP" dirty="0" smtClean="0"/>
              <a:t>IDS-VM</a:t>
            </a:r>
            <a:r>
              <a:rPr kumimoji="1" lang="ja-JP" altLang="en-US" dirty="0" smtClean="0"/>
              <a:t>上で</a:t>
            </a:r>
            <a:r>
              <a:rPr kumimoji="1" lang="en-US" altLang="ja-JP" dirty="0" smtClean="0"/>
              <a:t>VM Shadow</a:t>
            </a:r>
            <a:r>
              <a:rPr kumimoji="1" lang="ja-JP" altLang="en-US" dirty="0" smtClean="0"/>
              <a:t>内でｐｓを実行した結果、右下がサーバ</a:t>
            </a:r>
            <a:r>
              <a:rPr kumimoji="1" lang="en-US" altLang="ja-JP" dirty="0" smtClean="0"/>
              <a:t>VM</a:t>
            </a:r>
            <a:r>
              <a:rPr kumimoji="1" lang="ja-JP" altLang="en-US" dirty="0" smtClean="0"/>
              <a:t>上でｐｓを実行した結果です。実行結果から分かるようにサーバ</a:t>
            </a:r>
            <a:r>
              <a:rPr kumimoji="1" lang="en-US" altLang="ja-JP" dirty="0" smtClean="0"/>
              <a:t>VM</a:t>
            </a:r>
            <a:r>
              <a:rPr kumimoji="1" lang="ja-JP" altLang="en-US" dirty="0" smtClean="0"/>
              <a:t>では隠ぺいされている</a:t>
            </a:r>
            <a:r>
              <a:rPr kumimoji="1" lang="en-US" altLang="ja-JP" dirty="0" smtClean="0"/>
              <a:t>init</a:t>
            </a:r>
            <a:r>
              <a:rPr kumimoji="1" lang="ja-JP" altLang="en-US" dirty="0" smtClean="0"/>
              <a:t>プロセスが</a:t>
            </a:r>
            <a:r>
              <a:rPr kumimoji="1" lang="en-US" altLang="ja-JP" dirty="0" smtClean="0"/>
              <a:t>IDS-VM</a:t>
            </a:r>
            <a:r>
              <a:rPr kumimoji="1" lang="ja-JP" altLang="en-US" dirty="0" smtClean="0"/>
              <a:t>から発見できていることが確認できました。</a:t>
            </a:r>
            <a:endParaRPr kumimoji="1" lang="en-US" altLang="ja-JP" dirty="0" smtClean="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22</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関連研究の紹介をします。まず</a:t>
            </a:r>
            <a:r>
              <a:rPr kumimoji="1" lang="en-US" altLang="ja-JP" dirty="0" smtClean="0"/>
              <a:t>VIX</a:t>
            </a:r>
            <a:r>
              <a:rPr kumimoji="1" lang="ja-JP" altLang="en-US" dirty="0" smtClean="0"/>
              <a:t>という研究です。こちらの研究では</a:t>
            </a:r>
            <a:r>
              <a:rPr kumimoji="1" lang="en-US" altLang="ja-JP" dirty="0" smtClean="0"/>
              <a:t>IDS-VM</a:t>
            </a:r>
            <a:r>
              <a:rPr kumimoji="1" lang="ja-JP" altLang="en-US" dirty="0" smtClean="0"/>
              <a:t>からサーバ</a:t>
            </a:r>
            <a:r>
              <a:rPr kumimoji="1" lang="en-US" altLang="ja-JP" dirty="0" smtClean="0"/>
              <a:t>VM</a:t>
            </a:r>
            <a:r>
              <a:rPr kumimoji="1" lang="ja-JP" altLang="en-US" dirty="0" smtClean="0"/>
              <a:t>の情報を取得するコマンド郡を提供することでオフロードを可能にしています。しかし、提供されているコマンドを使わない</a:t>
            </a:r>
            <a:r>
              <a:rPr kumimoji="1" lang="en-US" altLang="ja-JP" dirty="0" smtClean="0"/>
              <a:t>IDS</a:t>
            </a:r>
            <a:r>
              <a:rPr kumimoji="1" lang="ja-JP" altLang="en-US" dirty="0" smtClean="0"/>
              <a:t>は修正が必要となります。本研究ではどのような</a:t>
            </a:r>
            <a:r>
              <a:rPr kumimoji="1" lang="en-US" altLang="ja-JP" dirty="0" smtClean="0"/>
              <a:t>IDS</a:t>
            </a:r>
            <a:r>
              <a:rPr kumimoji="1" lang="ja-JP" altLang="en-US" dirty="0" smtClean="0"/>
              <a:t>でも修正なしにオフロードすることを目的としているので、その点で異なります。次に</a:t>
            </a:r>
            <a:r>
              <a:rPr kumimoji="1" lang="en-US" altLang="ja-JP" dirty="0" smtClean="0"/>
              <a:t>VM Watcher</a:t>
            </a:r>
            <a:r>
              <a:rPr kumimoji="1" lang="ja-JP" altLang="en-US" dirty="0" smtClean="0"/>
              <a:t>です。こちらの研究では</a:t>
            </a:r>
            <a:r>
              <a:rPr kumimoji="1" lang="en-US" altLang="ja-JP" dirty="0" smtClean="0"/>
              <a:t>IDS-VM</a:t>
            </a:r>
            <a:r>
              <a:rPr kumimoji="1" lang="ja-JP" altLang="en-US" dirty="0" smtClean="0"/>
              <a:t>で既存のアンチウィルスを動かすことが可能となっています。やっていることはサーバ</a:t>
            </a:r>
            <a:r>
              <a:rPr kumimoji="1" lang="en-US" altLang="ja-JP" dirty="0" smtClean="0"/>
              <a:t>VM</a:t>
            </a:r>
            <a:r>
              <a:rPr kumimoji="1" lang="ja-JP" altLang="en-US" dirty="0" smtClean="0"/>
              <a:t>のファイルシステムを参照するのみで、動かす際にはスキャンするパスをマウント先に変更する必要があります。本研究ではパスの変更もする必要が無いので、その点で異なります。最後に</a:t>
            </a:r>
            <a:r>
              <a:rPr kumimoji="1" lang="en-US" altLang="ja-JP" dirty="0" err="1" smtClean="0"/>
              <a:t>HyperSpector</a:t>
            </a:r>
            <a:r>
              <a:rPr kumimoji="1" lang="ja-JP" altLang="en-US" dirty="0" smtClean="0"/>
              <a:t>です。こちらの研究は</a:t>
            </a:r>
            <a:r>
              <a:rPr kumimoji="1" lang="en-US" altLang="ja-JP" dirty="0" smtClean="0"/>
              <a:t>IDS-VM</a:t>
            </a:r>
            <a:r>
              <a:rPr kumimoji="1" lang="ja-JP" altLang="en-US" dirty="0" smtClean="0"/>
              <a:t>で既存の</a:t>
            </a:r>
            <a:r>
              <a:rPr kumimoji="1" lang="en-US" altLang="ja-JP" dirty="0" smtClean="0"/>
              <a:t>IDS</a:t>
            </a:r>
            <a:r>
              <a:rPr kumimoji="1" lang="ja-JP" altLang="en-US" dirty="0" smtClean="0"/>
              <a:t>を実行することができます。本研究と似ていますが、こちらの研究では</a:t>
            </a:r>
            <a:r>
              <a:rPr kumimoji="1" lang="en-US" altLang="ja-JP" dirty="0" smtClean="0"/>
              <a:t>OS</a:t>
            </a:r>
            <a:r>
              <a:rPr kumimoji="1" lang="ja-JP" altLang="en-US" dirty="0" smtClean="0"/>
              <a:t>の仮想化機能を利用しているため比較的容易にオフロードができます。しかし、</a:t>
            </a:r>
            <a:r>
              <a:rPr kumimoji="1" lang="en-US" altLang="ja-JP" dirty="0" smtClean="0"/>
              <a:t>VM Shadow</a:t>
            </a:r>
            <a:r>
              <a:rPr kumimoji="1" lang="ja-JP" altLang="en-US" dirty="0" smtClean="0"/>
              <a:t>はシステムレベルの仮想化を前提としているので、その点で異なります。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23</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まとめです。本研究では既存の</a:t>
            </a:r>
            <a:r>
              <a:rPr kumimoji="1" lang="en-US" altLang="ja-JP" dirty="0" smtClean="0"/>
              <a:t>IDS</a:t>
            </a:r>
            <a:r>
              <a:rPr kumimoji="1" lang="ja-JP" altLang="en-US" dirty="0" smtClean="0"/>
              <a:t>を変更することなく、オフロードすることを可能にする</a:t>
            </a:r>
            <a:r>
              <a:rPr kumimoji="1" lang="en-US" altLang="ja-JP" dirty="0" smtClean="0"/>
              <a:t>VM Shadow</a:t>
            </a:r>
            <a:r>
              <a:rPr kumimoji="1" lang="ja-JP" altLang="en-US" dirty="0" smtClean="0"/>
              <a:t>を提案しました。</a:t>
            </a:r>
            <a:r>
              <a:rPr kumimoji="1" lang="en-US" altLang="ja-JP" dirty="0" smtClean="0"/>
              <a:t>VM Shadow</a:t>
            </a:r>
            <a:r>
              <a:rPr kumimoji="1" lang="ja-JP" altLang="en-US" dirty="0" smtClean="0"/>
              <a:t>は</a:t>
            </a:r>
            <a:r>
              <a:rPr kumimoji="1" lang="en-US" altLang="ja-JP" dirty="0" smtClean="0"/>
              <a:t>IDS-VM</a:t>
            </a:r>
            <a:r>
              <a:rPr kumimoji="1" lang="ja-JP" altLang="en-US" dirty="0" smtClean="0"/>
              <a:t>からサーバ</a:t>
            </a:r>
            <a:r>
              <a:rPr kumimoji="1" lang="en-US" altLang="ja-JP" dirty="0" smtClean="0"/>
              <a:t>VM</a:t>
            </a:r>
            <a:r>
              <a:rPr kumimoji="1" lang="ja-JP" altLang="en-US" dirty="0" smtClean="0"/>
              <a:t>を監視するための実行環境で、システムコール・エミュレータ、</a:t>
            </a:r>
            <a:r>
              <a:rPr kumimoji="1" lang="en-US" altLang="ja-JP" dirty="0" smtClean="0"/>
              <a:t>Shadow</a:t>
            </a:r>
            <a:r>
              <a:rPr kumimoji="1" lang="ja-JP" altLang="en-US" dirty="0" smtClean="0"/>
              <a:t>ファイルシステムで構成されています。実験では既存の</a:t>
            </a:r>
            <a:r>
              <a:rPr kumimoji="1" lang="en-US" altLang="ja-JP" dirty="0" err="1" smtClean="0"/>
              <a:t>chkrootkit</a:t>
            </a:r>
            <a:r>
              <a:rPr kumimoji="1" lang="en-US" altLang="ja-JP" dirty="0" smtClean="0"/>
              <a:t>, tripwire,</a:t>
            </a:r>
            <a:r>
              <a:rPr kumimoji="1" lang="en-US" altLang="ja-JP" baseline="0" dirty="0" smtClean="0"/>
              <a:t> </a:t>
            </a:r>
            <a:r>
              <a:rPr kumimoji="1" lang="en-US" altLang="ja-JP" baseline="0" dirty="0" err="1" smtClean="0"/>
              <a:t>ps</a:t>
            </a:r>
            <a:r>
              <a:rPr kumimoji="1" lang="en-US" altLang="ja-JP" baseline="0" dirty="0" smtClean="0"/>
              <a:t>, </a:t>
            </a:r>
            <a:r>
              <a:rPr kumimoji="1" lang="en-US" altLang="ja-JP" baseline="0" dirty="0" err="1" smtClean="0"/>
              <a:t>netstat</a:t>
            </a:r>
            <a:r>
              <a:rPr kumimoji="1" lang="ja-JP" altLang="en-US" baseline="0" dirty="0" smtClean="0"/>
              <a:t>の動作を確認できました。今後の課題としては</a:t>
            </a:r>
            <a:r>
              <a:rPr kumimoji="1" lang="en-US" altLang="ja-JP" baseline="0" dirty="0" err="1" smtClean="0"/>
              <a:t>chkrootkit</a:t>
            </a:r>
            <a:r>
              <a:rPr kumimoji="1" lang="ja-JP" altLang="en-US" baseline="0" dirty="0" smtClean="0"/>
              <a:t>が様々なルートキットを検出できることを確認することと、</a:t>
            </a:r>
            <a:r>
              <a:rPr kumimoji="1" lang="en-US" altLang="ja-JP" baseline="0" dirty="0" smtClean="0"/>
              <a:t>VM Shadow</a:t>
            </a:r>
            <a:r>
              <a:rPr kumimoji="1" lang="ja-JP" altLang="en-US" baseline="0" dirty="0" smtClean="0"/>
              <a:t>を用いてより多くの既存の</a:t>
            </a:r>
            <a:r>
              <a:rPr kumimoji="1" lang="en-US" altLang="ja-JP" baseline="0" dirty="0" smtClean="0"/>
              <a:t>IDS</a:t>
            </a:r>
            <a:r>
              <a:rPr kumimoji="1" lang="ja-JP" altLang="en-US" baseline="0" smtClean="0"/>
              <a:t>を動作させられるようにすることが今後の課題となっています。</a:t>
            </a:r>
            <a:endParaRPr kumimoji="1" lang="ja-JP" altLang="en-US"/>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24</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6285E90-E580-4E48-9BC0-E5C697BC6A45}" type="slidenum">
              <a:rPr kumimoji="1" lang="ja-JP" altLang="en-US" smtClean="0"/>
              <a:pPr/>
              <a:t>31</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6285E90-E580-4E48-9BC0-E5C697BC6A45}" type="slidenum">
              <a:rPr kumimoji="1" lang="ja-JP" altLang="en-US" smtClean="0"/>
              <a:pPr/>
              <a:t>34</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6285E90-E580-4E48-9BC0-E5C697BC6A45}" type="slidenum">
              <a:rPr kumimoji="1" lang="ja-JP" altLang="en-US" smtClean="0"/>
              <a:pPr/>
              <a:t>36</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しかし、オフロードするには</a:t>
            </a:r>
            <a:r>
              <a:rPr kumimoji="1" lang="en-US" altLang="ja-JP" dirty="0" smtClean="0"/>
              <a:t>IDS</a:t>
            </a:r>
            <a:r>
              <a:rPr kumimoji="1" lang="ja-JP" altLang="en-US" dirty="0" err="1" smtClean="0"/>
              <a:t>への</a:t>
            </a:r>
            <a:r>
              <a:rPr kumimoji="1" lang="ja-JP" altLang="en-US" dirty="0" smtClean="0"/>
              <a:t>修正が必要となります。というのも</a:t>
            </a:r>
            <a:r>
              <a:rPr kumimoji="1" lang="en-US" altLang="ja-JP" dirty="0" smtClean="0"/>
              <a:t>IDS-VM</a:t>
            </a:r>
            <a:r>
              <a:rPr kumimoji="1" lang="ja-JP" altLang="en-US" dirty="0" smtClean="0"/>
              <a:t>で単純に動作させるだけでは</a:t>
            </a:r>
            <a:r>
              <a:rPr kumimoji="1" lang="en-US" altLang="ja-JP" dirty="0" smtClean="0"/>
              <a:t>IDS-VM</a:t>
            </a:r>
            <a:r>
              <a:rPr kumimoji="1" lang="ja-JP" altLang="en-US" dirty="0" smtClean="0"/>
              <a:t>の監視を行ってしまうからです。そのためサーバ</a:t>
            </a:r>
            <a:r>
              <a:rPr kumimoji="1" lang="en-US" altLang="ja-JP" dirty="0" smtClean="0"/>
              <a:t>VM</a:t>
            </a:r>
            <a:r>
              <a:rPr kumimoji="1" lang="ja-JP" altLang="en-US" dirty="0" smtClean="0"/>
              <a:t>を監視するように修正を行う必要があります。プロセスを監視するタイプの</a:t>
            </a:r>
            <a:r>
              <a:rPr kumimoji="1" lang="en-US" altLang="ja-JP" dirty="0" smtClean="0"/>
              <a:t>IDS</a:t>
            </a:r>
            <a:r>
              <a:rPr kumimoji="1" lang="ja-JP" altLang="en-US" dirty="0" smtClean="0"/>
              <a:t>ではカーネル内部のプロセス情報が必要となるためサーバ</a:t>
            </a:r>
            <a:r>
              <a:rPr kumimoji="1" lang="en-US" altLang="ja-JP" dirty="0" smtClean="0"/>
              <a:t>VM</a:t>
            </a:r>
            <a:r>
              <a:rPr kumimoji="1" lang="ja-JP" altLang="en-US" dirty="0" err="1" smtClean="0"/>
              <a:t>のメ</a:t>
            </a:r>
            <a:r>
              <a:rPr kumimoji="1" lang="ja-JP" altLang="en-US" dirty="0" smtClean="0"/>
              <a:t>モリを解析する必要があります。また、ファイルをチェックする</a:t>
            </a:r>
            <a:r>
              <a:rPr kumimoji="1" lang="ja-JP" altLang="en-US" dirty="0" err="1" smtClean="0"/>
              <a:t>たいぷの</a:t>
            </a:r>
            <a:r>
              <a:rPr kumimoji="1" lang="en-US" altLang="ja-JP" dirty="0" smtClean="0"/>
              <a:t>IDS</a:t>
            </a:r>
            <a:r>
              <a:rPr kumimoji="1" lang="ja-JP" altLang="en-US" dirty="0" smtClean="0"/>
              <a:t>でも設定ファイルやプログラム本体に対してマウントしたサーバ</a:t>
            </a:r>
            <a:r>
              <a:rPr kumimoji="1" lang="en-US" altLang="ja-JP" dirty="0" smtClean="0"/>
              <a:t>VM</a:t>
            </a:r>
            <a:r>
              <a:rPr kumimoji="1" lang="ja-JP" altLang="en-US" dirty="0" smtClean="0"/>
              <a:t>のディスクを監視するようにパスの書き換えが必要となってしまいます。これを人の手でやると書き換えミスや手間がかかってしまいます。そこで本研究では→次のスライドへ</a:t>
            </a:r>
            <a:endParaRPr kumimoji="1" lang="en-US" altLang="ja-JP" dirty="0" smtClean="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4</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オフロードした既存の</a:t>
            </a:r>
            <a:r>
              <a:rPr kumimoji="1" lang="en-US" altLang="ja-JP" dirty="0" smtClean="0"/>
              <a:t>IDS</a:t>
            </a:r>
            <a:r>
              <a:rPr kumimoji="1" lang="ja-JP" altLang="en-US" dirty="0" smtClean="0"/>
              <a:t>に修正を加えることなく動作させることを可能にする実行環境</a:t>
            </a:r>
            <a:r>
              <a:rPr kumimoji="1" lang="en-US" altLang="ja-JP" dirty="0" smtClean="0"/>
              <a:t>VM Shadow</a:t>
            </a:r>
            <a:r>
              <a:rPr kumimoji="1" lang="ja-JP" altLang="en-US" dirty="0" smtClean="0"/>
              <a:t>を提案します。</a:t>
            </a:r>
            <a:r>
              <a:rPr kumimoji="1" lang="en-US" altLang="ja-JP" dirty="0" smtClean="0"/>
              <a:t>VM Shadow</a:t>
            </a:r>
            <a:r>
              <a:rPr kumimoji="1" lang="ja-JP" altLang="en-US" dirty="0" smtClean="0"/>
              <a:t>は</a:t>
            </a:r>
            <a:r>
              <a:rPr kumimoji="1" lang="en-US" altLang="ja-JP" dirty="0" smtClean="0"/>
              <a:t>IDS-VM</a:t>
            </a:r>
            <a:r>
              <a:rPr kumimoji="1" lang="ja-JP" altLang="en-US" dirty="0" smtClean="0"/>
              <a:t>からサーバ</a:t>
            </a:r>
            <a:r>
              <a:rPr kumimoji="1" lang="en-US" altLang="ja-JP" dirty="0" smtClean="0"/>
              <a:t>VM</a:t>
            </a:r>
            <a:r>
              <a:rPr kumimoji="1" lang="ja-JP" altLang="en-US" dirty="0" smtClean="0"/>
              <a:t>の監視を可能にし、サーバ</a:t>
            </a:r>
            <a:r>
              <a:rPr kumimoji="1" lang="en-US" altLang="ja-JP" dirty="0" smtClean="0"/>
              <a:t>VM</a:t>
            </a:r>
            <a:r>
              <a:rPr kumimoji="1" lang="ja-JP" altLang="en-US" dirty="0" smtClean="0"/>
              <a:t>内で実行しているかのように</a:t>
            </a:r>
            <a:r>
              <a:rPr kumimoji="1" lang="en-US" altLang="ja-JP" dirty="0" smtClean="0"/>
              <a:t>IDS</a:t>
            </a:r>
            <a:r>
              <a:rPr kumimoji="1" lang="ja-JP" altLang="en-US" dirty="0" smtClean="0"/>
              <a:t>を動作させられるようにします。また、プロセス情報などはサーバ</a:t>
            </a:r>
            <a:r>
              <a:rPr kumimoji="1" lang="en-US" altLang="ja-JP" dirty="0" smtClean="0"/>
              <a:t>V</a:t>
            </a:r>
            <a:r>
              <a:rPr kumimoji="1" lang="ja-JP" altLang="en-US" dirty="0" smtClean="0"/>
              <a:t>のカーネルから直接取得しているため、サーバ</a:t>
            </a:r>
            <a:r>
              <a:rPr kumimoji="1" lang="en-US" altLang="ja-JP" dirty="0" smtClean="0"/>
              <a:t>VM</a:t>
            </a:r>
            <a:r>
              <a:rPr kumimoji="1" lang="ja-JP" altLang="en-US" dirty="0" smtClean="0"/>
              <a:t>のカーネルが攻撃されない限りは安全に関しすることができます。この</a:t>
            </a:r>
            <a:r>
              <a:rPr kumimoji="1" lang="en-US" altLang="ja-JP" dirty="0" smtClean="0"/>
              <a:t>VM</a:t>
            </a:r>
            <a:r>
              <a:rPr kumimoji="1" lang="ja-JP" altLang="en-US" dirty="0" smtClean="0"/>
              <a:t>　</a:t>
            </a:r>
            <a:r>
              <a:rPr kumimoji="1" lang="en-US" altLang="ja-JP" dirty="0" smtClean="0"/>
              <a:t>Shadow</a:t>
            </a:r>
            <a:r>
              <a:rPr kumimoji="1" lang="ja-JP" altLang="en-US" dirty="0" smtClean="0"/>
              <a:t>は→次のスライド</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5</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主に次の二つのシステムで実現されています。まずシステムコールエミュレーションです。これはシステムコール・エミュレータが行い、</a:t>
            </a:r>
            <a:r>
              <a:rPr kumimoji="1" lang="en-US" altLang="ja-JP" dirty="0" smtClean="0"/>
              <a:t>IDS</a:t>
            </a:r>
            <a:r>
              <a:rPr kumimoji="1" lang="ja-JP" altLang="en-US" dirty="0" smtClean="0"/>
              <a:t>がシステムコールを使ってサーバ</a:t>
            </a:r>
            <a:r>
              <a:rPr kumimoji="1" lang="en-US" altLang="ja-JP" dirty="0" smtClean="0"/>
              <a:t>VM</a:t>
            </a:r>
            <a:r>
              <a:rPr kumimoji="1" lang="ja-JP" altLang="en-US" dirty="0" smtClean="0"/>
              <a:t>の情報を取得できるようにしてくれます。これによりサーバ</a:t>
            </a:r>
            <a:r>
              <a:rPr kumimoji="1" lang="en-US" altLang="ja-JP" dirty="0" smtClean="0"/>
              <a:t>VM</a:t>
            </a:r>
            <a:r>
              <a:rPr kumimoji="1" lang="ja-JP" altLang="en-US" dirty="0" smtClean="0"/>
              <a:t>を監視しているかのように振る舞うことを可能にしています。次に</a:t>
            </a:r>
            <a:r>
              <a:rPr kumimoji="1" lang="en-US" altLang="ja-JP" dirty="0" smtClean="0"/>
              <a:t>Shadow</a:t>
            </a:r>
            <a:r>
              <a:rPr kumimoji="1" lang="ja-JP" altLang="en-US" dirty="0" smtClean="0"/>
              <a:t>ファイルシステムの提供です。これはサーバ</a:t>
            </a:r>
            <a:r>
              <a:rPr kumimoji="1" lang="en-US" altLang="ja-JP" dirty="0" smtClean="0"/>
              <a:t>VM</a:t>
            </a:r>
            <a:r>
              <a:rPr kumimoji="1" lang="ja-JP" altLang="en-US" dirty="0" smtClean="0"/>
              <a:t>のファイルシステム全体を参照可能にするシステムで、</a:t>
            </a:r>
            <a:r>
              <a:rPr kumimoji="1" lang="en-US" altLang="ja-JP" dirty="0" smtClean="0"/>
              <a:t>proc</a:t>
            </a:r>
            <a:r>
              <a:rPr kumimoji="1" lang="ja-JP" altLang="en-US" dirty="0" smtClean="0"/>
              <a:t>ファイルシステムも含めて同じ名前空間で提供を行います。ただし、安全性を考慮して</a:t>
            </a:r>
            <a:r>
              <a:rPr kumimoji="1" lang="en-US" altLang="ja-JP" dirty="0" smtClean="0"/>
              <a:t>IDS</a:t>
            </a:r>
            <a:r>
              <a:rPr kumimoji="1" lang="ja-JP" altLang="en-US" dirty="0" smtClean="0"/>
              <a:t>の実行には</a:t>
            </a:r>
            <a:r>
              <a:rPr kumimoji="1" lang="en-US" altLang="ja-JP" dirty="0" smtClean="0"/>
              <a:t>IDS-VM</a:t>
            </a:r>
            <a:r>
              <a:rPr kumimoji="1" lang="ja-JP" altLang="en-US" dirty="0" smtClean="0"/>
              <a:t>上のファイルを使わせるようになっています。この二つのシステムから</a:t>
            </a:r>
            <a:r>
              <a:rPr kumimoji="1" lang="en-US" altLang="ja-JP" dirty="0" smtClean="0"/>
              <a:t>VM Shadow</a:t>
            </a:r>
            <a:r>
              <a:rPr kumimoji="1" lang="ja-JP" altLang="en-US" dirty="0" smtClean="0"/>
              <a:t>が実現されています。次からそれぞれのシステムについて紹介を行っていきます。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6</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まずシステムコール・エミュレータについてです。このシステムは</a:t>
            </a:r>
            <a:r>
              <a:rPr kumimoji="1" lang="en-US" altLang="ja-JP" dirty="0" smtClean="0"/>
              <a:t>VM Shadow</a:t>
            </a:r>
            <a:r>
              <a:rPr kumimoji="1" lang="ja-JP" altLang="en-US" dirty="0" smtClean="0"/>
              <a:t>内の</a:t>
            </a:r>
            <a:r>
              <a:rPr kumimoji="1" lang="en-US" altLang="ja-JP" dirty="0" smtClean="0"/>
              <a:t>IDS</a:t>
            </a:r>
            <a:r>
              <a:rPr kumimoji="1" lang="ja-JP" altLang="en-US" dirty="0" smtClean="0"/>
              <a:t>が発行したシステムコールに対して必要に応じ、サーバ</a:t>
            </a:r>
            <a:r>
              <a:rPr kumimoji="1" lang="en-US" altLang="ja-JP" dirty="0" smtClean="0"/>
              <a:t>VM</a:t>
            </a:r>
            <a:r>
              <a:rPr kumimoji="1" lang="ja-JP" altLang="en-US" dirty="0" smtClean="0"/>
              <a:t>の情報を返すシステムです。サーバ</a:t>
            </a:r>
            <a:r>
              <a:rPr kumimoji="1" lang="en-US" altLang="ja-JP" dirty="0" smtClean="0"/>
              <a:t>VM</a:t>
            </a:r>
            <a:r>
              <a:rPr kumimoji="1" lang="ja-JP" altLang="en-US" dirty="0" smtClean="0"/>
              <a:t>についての情報が必要な場合にはサーバ</a:t>
            </a:r>
            <a:r>
              <a:rPr kumimoji="1" lang="en-US" altLang="ja-JP" dirty="0" smtClean="0"/>
              <a:t>VM</a:t>
            </a:r>
            <a:r>
              <a:rPr kumimoji="1" lang="ja-JP" altLang="en-US" dirty="0" smtClean="0"/>
              <a:t>のカーネルを解析して情報の取得を行います。それ以外のサーバ</a:t>
            </a:r>
            <a:r>
              <a:rPr kumimoji="1" lang="en-US" altLang="ja-JP" dirty="0" smtClean="0"/>
              <a:t>VM</a:t>
            </a:r>
            <a:r>
              <a:rPr kumimoji="1" lang="ja-JP" altLang="en-US" dirty="0" smtClean="0"/>
              <a:t>についての情報が必要でないシステムコールについてはそのまま</a:t>
            </a:r>
            <a:r>
              <a:rPr kumimoji="1" lang="en-US" altLang="ja-JP" dirty="0" smtClean="0"/>
              <a:t>IDS-VM</a:t>
            </a:r>
            <a:r>
              <a:rPr kumimoji="1" lang="ja-JP" altLang="en-US" dirty="0" smtClean="0"/>
              <a:t>のカーネルにシステムコールを発行し、処理を行ってもらいます。次にシステムコール・エミュレータを用いた例を紹介します。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7</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uname</a:t>
            </a:r>
            <a:r>
              <a:rPr kumimoji="1" lang="ja-JP" altLang="en-US" dirty="0" smtClean="0"/>
              <a:t>システムコールを例に挙げてシステムコールエミュレータの処理の流れを紹介します。</a:t>
            </a:r>
            <a:r>
              <a:rPr kumimoji="1" lang="en-US" altLang="ja-JP" dirty="0" err="1" smtClean="0"/>
              <a:t>uname</a:t>
            </a:r>
            <a:r>
              <a:rPr kumimoji="1" lang="ja-JP" altLang="en-US" dirty="0" smtClean="0"/>
              <a:t>システムコールはマシンの情報が必要となるシステムコールなためサーバ</a:t>
            </a:r>
            <a:r>
              <a:rPr kumimoji="1" lang="en-US" altLang="ja-JP" dirty="0" smtClean="0"/>
              <a:t>VM</a:t>
            </a:r>
            <a:r>
              <a:rPr kumimoji="1" lang="ja-JP" altLang="en-US" dirty="0" smtClean="0"/>
              <a:t>の情報が必要となります。このシステムコールが発行されるとシステムコール・エミュレータはサーバ</a:t>
            </a:r>
            <a:r>
              <a:rPr kumimoji="1" lang="en-US" altLang="ja-JP" dirty="0" smtClean="0"/>
              <a:t>VM</a:t>
            </a:r>
            <a:r>
              <a:rPr kumimoji="1" lang="ja-JP" altLang="en-US" dirty="0" smtClean="0"/>
              <a:t>のカーネルメモリを解析します。</a:t>
            </a:r>
            <a:r>
              <a:rPr kumimoji="1" lang="en-US" altLang="ja-JP" dirty="0" err="1" smtClean="0"/>
              <a:t>Uname</a:t>
            </a:r>
            <a:r>
              <a:rPr kumimoji="1" lang="ja-JP" altLang="en-US" dirty="0" smtClean="0"/>
              <a:t>が必要とする情報は</a:t>
            </a:r>
            <a:r>
              <a:rPr kumimoji="1" lang="en-US" altLang="ja-JP" dirty="0" err="1" smtClean="0"/>
              <a:t>utsname</a:t>
            </a:r>
            <a:r>
              <a:rPr kumimoji="1" lang="ja-JP" altLang="en-US" dirty="0" smtClean="0"/>
              <a:t>構造体に格納されており、</a:t>
            </a:r>
            <a:r>
              <a:rPr kumimoji="1" lang="en-US" altLang="ja-JP" dirty="0" err="1" smtClean="0"/>
              <a:t>init_task</a:t>
            </a:r>
            <a:r>
              <a:rPr kumimoji="1" lang="ja-JP" altLang="en-US" dirty="0" smtClean="0"/>
              <a:t>変数からたどることができます。</a:t>
            </a:r>
            <a:r>
              <a:rPr kumimoji="1" lang="en-US" altLang="ja-JP" dirty="0" err="1" smtClean="0"/>
              <a:t>Utsname</a:t>
            </a:r>
            <a:r>
              <a:rPr kumimoji="1" lang="ja-JP" altLang="en-US" dirty="0" smtClean="0"/>
              <a:t>構造体を発見したら、必要な情報を取得し、</a:t>
            </a:r>
            <a:r>
              <a:rPr kumimoji="1" lang="en-US" altLang="ja-JP" dirty="0" smtClean="0"/>
              <a:t>IDS</a:t>
            </a:r>
            <a:r>
              <a:rPr kumimoji="1" lang="ja-JP" altLang="en-US" dirty="0" err="1" smtClean="0"/>
              <a:t>へと</a:t>
            </a:r>
            <a:r>
              <a:rPr kumimoji="1" lang="ja-JP" altLang="en-US" dirty="0" smtClean="0"/>
              <a:t>返します。このようにして、</a:t>
            </a:r>
            <a:r>
              <a:rPr kumimoji="1" lang="en-US" altLang="ja-JP" dirty="0" smtClean="0"/>
              <a:t>IDS-VM</a:t>
            </a:r>
            <a:r>
              <a:rPr kumimoji="1" lang="ja-JP" altLang="en-US" dirty="0" smtClean="0"/>
              <a:t>からサーバ</a:t>
            </a:r>
            <a:r>
              <a:rPr kumimoji="1" lang="en-US" altLang="ja-JP" dirty="0" smtClean="0"/>
              <a:t>VM</a:t>
            </a:r>
            <a:r>
              <a:rPr kumimoji="1" lang="ja-JP" altLang="en-US" dirty="0" smtClean="0"/>
              <a:t>の情報を取得してきています。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8</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次に</a:t>
            </a:r>
            <a:r>
              <a:rPr kumimoji="1" lang="en-US" altLang="ja-JP" dirty="0" smtClean="0"/>
              <a:t>Shadow</a:t>
            </a:r>
            <a:r>
              <a:rPr kumimoji="1" lang="ja-JP" altLang="en-US" dirty="0" smtClean="0"/>
              <a:t>ｆｓについて紹介します。このファイルシステムは</a:t>
            </a:r>
            <a:r>
              <a:rPr kumimoji="1" lang="en-US" altLang="ja-JP" dirty="0" smtClean="0"/>
              <a:t>VM Shadow</a:t>
            </a:r>
            <a:r>
              <a:rPr kumimoji="1" lang="ja-JP" altLang="en-US" dirty="0" smtClean="0"/>
              <a:t>内の</a:t>
            </a:r>
            <a:r>
              <a:rPr kumimoji="1" lang="en-US" altLang="ja-JP" dirty="0" smtClean="0"/>
              <a:t>IDS</a:t>
            </a:r>
            <a:r>
              <a:rPr kumimoji="1" lang="ja-JP" altLang="en-US" dirty="0" smtClean="0"/>
              <a:t>からサーバ</a:t>
            </a:r>
            <a:r>
              <a:rPr kumimoji="1" lang="en-US" altLang="ja-JP" dirty="0" smtClean="0"/>
              <a:t>VM</a:t>
            </a:r>
            <a:r>
              <a:rPr kumimoji="1" lang="ja-JP" altLang="en-US" dirty="0" smtClean="0"/>
              <a:t>で使われているファイルシステム全体を参照可能にするシステムです。通常のファイルシステムはサーバ</a:t>
            </a:r>
            <a:r>
              <a:rPr kumimoji="1" lang="en-US" altLang="ja-JP" dirty="0" smtClean="0"/>
              <a:t>VM</a:t>
            </a:r>
            <a:r>
              <a:rPr kumimoji="1" lang="ja-JP" altLang="en-US" dirty="0" smtClean="0"/>
              <a:t>の仮想ディスクを読み込み専用でマウントすることによって参照しています。また、サーバ</a:t>
            </a:r>
            <a:r>
              <a:rPr kumimoji="1" lang="en-US" altLang="ja-JP" dirty="0" smtClean="0"/>
              <a:t>VM</a:t>
            </a:r>
            <a:r>
              <a:rPr kumimoji="1" lang="ja-JP" altLang="en-US" dirty="0" smtClean="0"/>
              <a:t>と同じ名前空間を提供するようにファイル関連のシステムコールをエミュレーションしています。例えば</a:t>
            </a:r>
            <a:r>
              <a:rPr kumimoji="1" lang="en-US" altLang="ja-JP" dirty="0" smtClean="0"/>
              <a:t>/home/vm1</a:t>
            </a:r>
            <a:r>
              <a:rPr kumimoji="1" lang="ja-JP" altLang="en-US" dirty="0" smtClean="0"/>
              <a:t>にディスクをマウントしたとすると、そのディレクトリをルートディレクトリとすることができます。</a:t>
            </a:r>
            <a:endParaRPr kumimoji="1" lang="ja-JP" altLang="en-US" dirty="0"/>
          </a:p>
        </p:txBody>
      </p:sp>
      <p:sp>
        <p:nvSpPr>
          <p:cNvPr id="4" name="スライド番号プレースホルダ 3"/>
          <p:cNvSpPr>
            <a:spLocks noGrp="1"/>
          </p:cNvSpPr>
          <p:nvPr>
            <p:ph type="sldNum" sz="quarter" idx="10"/>
          </p:nvPr>
        </p:nvSpPr>
        <p:spPr/>
        <p:txBody>
          <a:bodyPr/>
          <a:lstStyle/>
          <a:p>
            <a:fld id="{16285E90-E580-4E48-9BC0-E5C697BC6A45}" type="slidenum">
              <a:rPr kumimoji="1" lang="ja-JP" altLang="en-US" smtClean="0"/>
              <a:pPr/>
              <a:t>9</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この</a:t>
            </a:r>
            <a:r>
              <a:rPr kumimoji="1" lang="en-US" altLang="ja-JP" dirty="0" smtClean="0"/>
              <a:t>Shadow</a:t>
            </a:r>
            <a:r>
              <a:rPr kumimoji="1" lang="ja-JP" altLang="en-US" dirty="0" smtClean="0"/>
              <a:t>ファイルシステムは全てサーバ</a:t>
            </a:r>
            <a:r>
              <a:rPr kumimoji="1" lang="en-US" altLang="ja-JP" dirty="0" smtClean="0"/>
              <a:t>VM</a:t>
            </a:r>
            <a:r>
              <a:rPr kumimoji="1" lang="ja-JP" altLang="en-US" dirty="0" smtClean="0"/>
              <a:t>のファイルを参照している訳ではなく実行するためにファイルを読み込む場合には安全のために</a:t>
            </a:r>
            <a:r>
              <a:rPr kumimoji="1" lang="en-US" altLang="ja-JP" dirty="0" smtClean="0"/>
              <a:t>IDS-VM</a:t>
            </a:r>
            <a:r>
              <a:rPr kumimoji="1" lang="ja-JP" altLang="en-US" dirty="0" smtClean="0"/>
              <a:t>のファイルを参照しています。実行ファイルを読み込むときには</a:t>
            </a:r>
            <a:r>
              <a:rPr kumimoji="1" lang="en-US" altLang="ja-JP" dirty="0" err="1" smtClean="0"/>
              <a:t>execve</a:t>
            </a:r>
            <a:r>
              <a:rPr kumimoji="1" lang="ja-JP" altLang="en-US" dirty="0" smtClean="0"/>
              <a:t>システムコールが発行されるため、その場合には</a:t>
            </a:r>
            <a:r>
              <a:rPr kumimoji="1" lang="en-US" altLang="ja-JP" dirty="0" smtClean="0"/>
              <a:t>IDS-VM</a:t>
            </a:r>
            <a:r>
              <a:rPr kumimoji="1" lang="ja-JP" altLang="en-US" dirty="0" smtClean="0"/>
              <a:t>から読み込みを行い、通常の読み込み（</a:t>
            </a:r>
            <a:r>
              <a:rPr kumimoji="1" lang="en-US" altLang="ja-JP" dirty="0" smtClean="0"/>
              <a:t>open</a:t>
            </a:r>
            <a:r>
              <a:rPr kumimoji="1" lang="ja-JP" altLang="en-US" dirty="0" smtClean="0"/>
              <a:t>等）の場合にはサーバ</a:t>
            </a:r>
            <a:r>
              <a:rPr kumimoji="1" lang="en-US" altLang="ja-JP" dirty="0" smtClean="0"/>
              <a:t>VM</a:t>
            </a:r>
            <a:r>
              <a:rPr kumimoji="1" lang="ja-JP" altLang="en-US" dirty="0" smtClean="0"/>
              <a:t>のファイルを参照します。こうすることによって実行されるファイルに対しても改竄されていないか監視を行うことができます。</a:t>
            </a:r>
            <a:endParaRPr kumimoji="1" lang="ja-JP" altLang="en-US" dirty="0"/>
          </a:p>
        </p:txBody>
      </p:sp>
      <p:sp>
        <p:nvSpPr>
          <p:cNvPr id="4" name="スライド番号プレースホルダ 3"/>
          <p:cNvSpPr>
            <a:spLocks noGrp="1"/>
          </p:cNvSpPr>
          <p:nvPr>
            <p:ph type="sldNum" sz="quarter" idx="10"/>
          </p:nvPr>
        </p:nvSpPr>
        <p:spPr/>
        <p:txBody>
          <a:bodyPr/>
          <a:lstStyle/>
          <a:p>
            <a:fld id="{43C4AB22-2A69-4F3B-A8FC-92ED9DF74380}" type="slidenum">
              <a:rPr kumimoji="1" lang="ja-JP" altLang="en-US" smtClean="0"/>
              <a:pPr/>
              <a:t>10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1307AE9B-2B08-4DCD-9146-71B865E637FE}" type="datetimeFigureOut">
              <a:rPr kumimoji="1" lang="ja-JP" altLang="en-US" smtClean="0"/>
              <a:pPr/>
              <a:t>2011/11/29</a:t>
            </a:fld>
            <a:endParaRPr kumimoji="1" lang="ja-JP" altLang="en-US"/>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84C46651-4988-4772-96E8-EABFB0BA51A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1307AE9B-2B08-4DCD-9146-71B865E637FE}" type="datetimeFigureOut">
              <a:rPr kumimoji="1" lang="ja-JP" altLang="en-US" smtClean="0"/>
              <a:pPr/>
              <a:t>2011/11/29</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1307AE9B-2B08-4DCD-9146-71B865E637FE}" type="datetimeFigureOut">
              <a:rPr kumimoji="1" lang="ja-JP" altLang="en-US" smtClean="0"/>
              <a:pPr/>
              <a:t>2011/11/29</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1307AE9B-2B08-4DCD-9146-71B865E637FE}" type="datetimeFigureOut">
              <a:rPr kumimoji="1" lang="ja-JP" altLang="en-US" smtClean="0"/>
              <a:pPr/>
              <a:t>2011/11/29</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extLst/>
          </a:lstStyle>
          <a:p>
            <a:fld id="{1307AE9B-2B08-4DCD-9146-71B865E637FE}" type="datetimeFigureOut">
              <a:rPr kumimoji="1" lang="ja-JP" altLang="en-US" smtClean="0"/>
              <a:pPr/>
              <a:t>2011/11/29</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1307AE9B-2B08-4DCD-9146-71B865E637FE}" type="datetimeFigureOut">
              <a:rPr kumimoji="1" lang="ja-JP" altLang="en-US" smtClean="0"/>
              <a:pPr/>
              <a:t>2011/11/29</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1307AE9B-2B08-4DCD-9146-71B865E637FE}" type="datetimeFigureOut">
              <a:rPr kumimoji="1" lang="ja-JP" altLang="en-US" smtClean="0"/>
              <a:pPr/>
              <a:t>2011/11/29</a:t>
            </a:fld>
            <a:endParaRPr kumimoji="1" lang="ja-JP" altLang="en-US"/>
          </a:p>
        </p:txBody>
      </p:sp>
      <p:sp>
        <p:nvSpPr>
          <p:cNvPr id="8" name="フッター プレースホルダ 7"/>
          <p:cNvSpPr>
            <a:spLocks noGrp="1"/>
          </p:cNvSpPr>
          <p:nvPr>
            <p:ph type="ftr" sz="quarter" idx="11"/>
          </p:nvPr>
        </p:nvSpPr>
        <p:spPr/>
        <p:txBody>
          <a:bodyPr/>
          <a:lstStyle>
            <a:extLst/>
          </a:lstStyle>
          <a:p>
            <a:endParaRPr kumimoji="1" lang="ja-JP" altLang="en-US"/>
          </a:p>
        </p:txBody>
      </p:sp>
      <p:sp>
        <p:nvSpPr>
          <p:cNvPr id="9" name="スライド番号プレースホルダ 8"/>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extLst/>
          </a:lstStyle>
          <a:p>
            <a:fld id="{1307AE9B-2B08-4DCD-9146-71B865E637FE}" type="datetimeFigureOut">
              <a:rPr kumimoji="1" lang="ja-JP" altLang="en-US" smtClean="0"/>
              <a:pPr/>
              <a:t>2011/11/29</a:t>
            </a:fld>
            <a:endParaRPr kumimoji="1" lang="ja-JP" altLang="en-US"/>
          </a:p>
        </p:txBody>
      </p:sp>
      <p:sp>
        <p:nvSpPr>
          <p:cNvPr id="4" name="フッター プレースホルダ 3"/>
          <p:cNvSpPr>
            <a:spLocks noGrp="1"/>
          </p:cNvSpPr>
          <p:nvPr>
            <p:ph type="ftr" sz="quarter" idx="11"/>
          </p:nvPr>
        </p:nvSpPr>
        <p:spPr/>
        <p:txBody>
          <a:bodyPr/>
          <a:lstStyle>
            <a:extLst/>
          </a:lstStyle>
          <a:p>
            <a:endParaRPr kumimoji="1" lang="ja-JP" altLang="en-US"/>
          </a:p>
        </p:txBody>
      </p:sp>
      <p:sp>
        <p:nvSpPr>
          <p:cNvPr id="5" name="スライド番号プレースホルダ 4"/>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fld id="{1307AE9B-2B08-4DCD-9146-71B865E637FE}" type="datetimeFigureOut">
              <a:rPr kumimoji="1" lang="ja-JP" altLang="en-US" smtClean="0"/>
              <a:pPr/>
              <a:t>2011/11/29</a:t>
            </a:fld>
            <a:endParaRPr kumimoji="1" lang="ja-JP" altLang="en-US"/>
          </a:p>
        </p:txBody>
      </p:sp>
      <p:sp>
        <p:nvSpPr>
          <p:cNvPr id="3" name="フッター プレースホルダ 2"/>
          <p:cNvSpPr>
            <a:spLocks noGrp="1"/>
          </p:cNvSpPr>
          <p:nvPr>
            <p:ph type="ftr" sz="quarter" idx="11"/>
          </p:nvPr>
        </p:nvSpPr>
        <p:spPr/>
        <p:txBody>
          <a:bodyPr/>
          <a:lstStyle>
            <a:extLst/>
          </a:lstStyle>
          <a:p>
            <a:endParaRPr kumimoji="1" lang="ja-JP" altLang="en-US"/>
          </a:p>
        </p:txBody>
      </p:sp>
      <p:sp>
        <p:nvSpPr>
          <p:cNvPr id="4" name="スライド番号プレースホルダ 3"/>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extLst/>
          </a:lstStyle>
          <a:p>
            <a:fld id="{1307AE9B-2B08-4DCD-9146-71B865E637FE}" type="datetimeFigureOut">
              <a:rPr kumimoji="1" lang="ja-JP" altLang="en-US" smtClean="0"/>
              <a:pPr/>
              <a:t>2011/11/29</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84C46651-4988-4772-96E8-EABFB0BA51AD}"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1307AE9B-2B08-4DCD-9146-71B865E637FE}" type="datetimeFigureOut">
              <a:rPr kumimoji="1" lang="ja-JP" altLang="en-US" smtClean="0"/>
              <a:pPr/>
              <a:t>2011/11/29</a:t>
            </a:fld>
            <a:endParaRPr kumimoji="1" lang="ja-JP" altLang="en-US"/>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84C46651-4988-4772-96E8-EABFB0BA51AD}" type="slidenum">
              <a:rPr kumimoji="1" lang="ja-JP" altLang="en-US" smtClean="0"/>
              <a:pPr/>
              <a:t>&lt;#&gt;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307AE9B-2B08-4DCD-9146-71B865E637FE}" type="datetimeFigureOut">
              <a:rPr kumimoji="1" lang="ja-JP" altLang="en-US" smtClean="0"/>
              <a:pPr/>
              <a:t>2011/11/29</a:t>
            </a:fld>
            <a:endParaRPr kumimoji="1" lang="ja-JP" altLang="en-US"/>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4C46651-4988-4772-96E8-EABFB0BA51A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package" Target="../embeddings/Microsoft_Office_Excel_______2.xlsx"/><Relationship Id="rId4" Type="http://schemas.openxmlformats.org/officeDocument/2006/relationships/package" Target="../embeddings/Microsoft_Office_Excel_______1.xlsx"/></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27.xml.rels><?xml version="1.0" encoding="UTF-8" standalone="yes"?>
<Relationships xmlns="http://schemas.openxmlformats.org/package/2006/relationships"><Relationship Id="rId3" Type="http://schemas.openxmlformats.org/officeDocument/2006/relationships/package" Target="../embeddings/Microsoft_Office_Excel_______3.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Office_Excel_______4.xlsx"/></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en-US" altLang="ja-JP" dirty="0" smtClean="0"/>
              <a:t>VM Shadow:</a:t>
            </a:r>
            <a:r>
              <a:rPr kumimoji="1" lang="en-US" altLang="ja-JP" baseline="0" dirty="0" smtClean="0"/>
              <a:t> </a:t>
            </a:r>
            <a:r>
              <a:rPr kumimoji="1" lang="ja-JP" altLang="en-US" baseline="0" dirty="0" smtClean="0"/>
              <a:t>既存</a:t>
            </a:r>
            <a:r>
              <a:rPr kumimoji="1" lang="en-US" altLang="ja-JP" baseline="0" dirty="0" smtClean="0"/>
              <a:t>IDS</a:t>
            </a:r>
            <a:r>
              <a:rPr kumimoji="1" lang="ja-JP" altLang="en-US" baseline="0" dirty="0" smtClean="0"/>
              <a:t>を</a:t>
            </a:r>
            <a:r>
              <a:rPr kumimoji="1" lang="en-US" altLang="ja-JP" baseline="0" dirty="0" smtClean="0"/>
              <a:t/>
            </a:r>
            <a:br>
              <a:rPr kumimoji="1" lang="en-US" altLang="ja-JP" baseline="0" dirty="0" smtClean="0"/>
            </a:br>
            <a:r>
              <a:rPr kumimoji="1" lang="ja-JP" altLang="en-US" baseline="0" dirty="0" smtClean="0"/>
              <a:t>オフロードするための実行環境</a:t>
            </a:r>
            <a:endParaRPr kumimoji="1" lang="ja-JP" altLang="en-US" dirty="0"/>
          </a:p>
        </p:txBody>
      </p:sp>
      <p:sp>
        <p:nvSpPr>
          <p:cNvPr id="3" name="サブタイトル 2"/>
          <p:cNvSpPr>
            <a:spLocks noGrp="1"/>
          </p:cNvSpPr>
          <p:nvPr>
            <p:ph type="subTitle" idx="1"/>
          </p:nvPr>
        </p:nvSpPr>
        <p:spPr/>
        <p:txBody>
          <a:bodyPr>
            <a:normAutofit fontScale="70000" lnSpcReduction="20000"/>
          </a:bodyPr>
          <a:lstStyle/>
          <a:p>
            <a:pPr rtl="0" eaLnBrk="1" latinLnBrk="0" hangingPunct="1"/>
            <a:r>
              <a:rPr kumimoji="1" lang="ja-JP" altLang="ja-JP" sz="2700" kern="1200" dirty="0" smtClean="0">
                <a:solidFill>
                  <a:schemeClr val="tx2"/>
                </a:solidFill>
                <a:latin typeface="+mn-lt"/>
                <a:ea typeface="+mn-ea"/>
                <a:cs typeface="+mn-cs"/>
              </a:rPr>
              <a:t>九州工業大学</a:t>
            </a:r>
            <a:endParaRPr kumimoji="1" lang="en-US" altLang="ja-JP" sz="2700" kern="1200" dirty="0" smtClean="0">
              <a:solidFill>
                <a:schemeClr val="tx2"/>
              </a:solidFill>
              <a:latin typeface="+mn-lt"/>
              <a:ea typeface="+mn-ea"/>
              <a:cs typeface="+mn-cs"/>
            </a:endParaRPr>
          </a:p>
          <a:p>
            <a:pPr rtl="0" eaLnBrk="1" latinLnBrk="0" hangingPunct="1"/>
            <a:r>
              <a:rPr kumimoji="1" lang="ja-JP" altLang="ja-JP" sz="2700" kern="1200" dirty="0" smtClean="0">
                <a:solidFill>
                  <a:schemeClr val="tx2"/>
                </a:solidFill>
                <a:latin typeface="+mn-lt"/>
                <a:ea typeface="+mn-ea"/>
                <a:cs typeface="+mn-cs"/>
              </a:rPr>
              <a:t>飯田貴大</a:t>
            </a:r>
            <a:endParaRPr kumimoji="1" lang="en-US" altLang="ja-JP" sz="2700" kern="1200" dirty="0" smtClean="0">
              <a:solidFill>
                <a:schemeClr val="tx2"/>
              </a:solidFill>
              <a:latin typeface="+mn-lt"/>
              <a:ea typeface="+mn-ea"/>
              <a:cs typeface="+mn-cs"/>
            </a:endParaRPr>
          </a:p>
          <a:p>
            <a:pPr rtl="0" eaLnBrk="1" latinLnBrk="0" hangingPunct="1"/>
            <a:r>
              <a:rPr kumimoji="1" lang="ja-JP" altLang="ja-JP" sz="2700" kern="1200" dirty="0" smtClean="0">
                <a:solidFill>
                  <a:schemeClr val="tx2"/>
                </a:solidFill>
                <a:latin typeface="+mn-lt"/>
                <a:ea typeface="+mn-ea"/>
                <a:cs typeface="+mn-cs"/>
              </a:rPr>
              <a:t>九州工業大学／</a:t>
            </a:r>
            <a:r>
              <a:rPr kumimoji="1" lang="en-US" altLang="ja-JP" sz="2700" kern="1200" dirty="0" smtClean="0">
                <a:solidFill>
                  <a:schemeClr val="tx2"/>
                </a:solidFill>
                <a:latin typeface="+mn-lt"/>
                <a:ea typeface="+mn-ea"/>
                <a:cs typeface="+mn-cs"/>
              </a:rPr>
              <a:t>JST CREST</a:t>
            </a:r>
          </a:p>
          <a:p>
            <a:pPr rtl="0" eaLnBrk="1" latinLnBrk="0" hangingPunct="1"/>
            <a:r>
              <a:rPr kumimoji="1" lang="ja-JP" altLang="ja-JP" sz="2700" kern="1200" dirty="0" smtClean="0">
                <a:solidFill>
                  <a:schemeClr val="tx2"/>
                </a:solidFill>
                <a:latin typeface="+mn-lt"/>
                <a:ea typeface="+mn-ea"/>
                <a:cs typeface="+mn-cs"/>
              </a:rPr>
              <a:t>光来健一</a:t>
            </a:r>
            <a:endParaRPr kumimoji="1" lang="en-US" altLang="ja-JP" sz="2700" kern="1200" dirty="0" smtClean="0">
              <a:solidFill>
                <a:schemeClr val="tx2"/>
              </a:solidFill>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solidFill>
                  <a:schemeClr val="tx1"/>
                </a:solidFill>
              </a:rPr>
              <a:t>実行するためにファイルを読み込む時には</a:t>
            </a:r>
            <a:r>
              <a:rPr lang="ja-JP" altLang="en-US" dirty="0">
                <a:solidFill>
                  <a:schemeClr val="tx1"/>
                </a:solidFill>
              </a:rPr>
              <a:t>安全のために</a:t>
            </a:r>
            <a:r>
              <a:rPr kumimoji="1" lang="en-US" altLang="ja-JP" dirty="0" smtClean="0">
                <a:solidFill>
                  <a:schemeClr val="tx1"/>
                </a:solidFill>
              </a:rPr>
              <a:t>IDS-VM</a:t>
            </a:r>
            <a:r>
              <a:rPr kumimoji="1" lang="ja-JP" altLang="en-US" dirty="0" smtClean="0">
                <a:solidFill>
                  <a:schemeClr val="tx1"/>
                </a:solidFill>
              </a:rPr>
              <a:t>のファイルを参照する</a:t>
            </a:r>
            <a:endParaRPr kumimoji="1" lang="en-US" altLang="ja-JP" dirty="0" smtClean="0">
              <a:solidFill>
                <a:schemeClr val="tx1"/>
              </a:solidFill>
            </a:endParaRPr>
          </a:p>
          <a:p>
            <a:pPr lvl="1"/>
            <a:r>
              <a:rPr lang="ja-JP" altLang="en-US" dirty="0" smtClean="0">
                <a:solidFill>
                  <a:schemeClr val="tx1"/>
                </a:solidFill>
              </a:rPr>
              <a:t>実行ファイル</a:t>
            </a:r>
            <a:endParaRPr lang="en-US" altLang="ja-JP" dirty="0" smtClean="0">
              <a:solidFill>
                <a:schemeClr val="tx1"/>
              </a:solidFill>
            </a:endParaRPr>
          </a:p>
          <a:p>
            <a:pPr lvl="2"/>
            <a:r>
              <a:rPr lang="en-US" altLang="ja-JP" dirty="0" err="1" smtClean="0">
                <a:solidFill>
                  <a:schemeClr val="tx1"/>
                </a:solidFill>
              </a:rPr>
              <a:t>execve</a:t>
            </a:r>
            <a:r>
              <a:rPr lang="ja-JP" altLang="en-US" dirty="0" smtClean="0">
                <a:solidFill>
                  <a:schemeClr val="tx1"/>
                </a:solidFill>
              </a:rPr>
              <a:t>システムコールによる読み込みは</a:t>
            </a:r>
            <a:r>
              <a:rPr lang="en-US" altLang="ja-JP" dirty="0" smtClean="0">
                <a:solidFill>
                  <a:schemeClr val="tx1"/>
                </a:solidFill>
              </a:rPr>
              <a:t>IDS-VM</a:t>
            </a:r>
            <a:r>
              <a:rPr lang="ja-JP" altLang="en-US" dirty="0" smtClean="0">
                <a:solidFill>
                  <a:schemeClr val="tx1"/>
                </a:solidFill>
              </a:rPr>
              <a:t>から</a:t>
            </a:r>
            <a:endParaRPr lang="en-US" altLang="ja-JP" dirty="0" smtClean="0">
              <a:solidFill>
                <a:schemeClr val="tx1"/>
              </a:solidFill>
            </a:endParaRPr>
          </a:p>
          <a:p>
            <a:pPr lvl="1"/>
            <a:r>
              <a:rPr lang="ja-JP" altLang="en-US" dirty="0" smtClean="0">
                <a:solidFill>
                  <a:schemeClr val="tx1"/>
                </a:solidFill>
              </a:rPr>
              <a:t>通常の読み込みの場合にはサーバ</a:t>
            </a:r>
            <a:r>
              <a:rPr lang="en-US" altLang="ja-JP" dirty="0" smtClean="0">
                <a:solidFill>
                  <a:schemeClr val="tx1"/>
                </a:solidFill>
              </a:rPr>
              <a:t>VM</a:t>
            </a:r>
            <a:r>
              <a:rPr lang="ja-JP" altLang="en-US" dirty="0" smtClean="0">
                <a:solidFill>
                  <a:schemeClr val="tx1"/>
                </a:solidFill>
              </a:rPr>
              <a:t>のファイルを参照</a:t>
            </a:r>
            <a:endParaRPr lang="en-US" altLang="ja-JP" dirty="0" smtClean="0">
              <a:solidFill>
                <a:schemeClr val="tx1"/>
              </a:solidFill>
            </a:endParaRPr>
          </a:p>
          <a:p>
            <a:pPr lvl="2"/>
            <a:r>
              <a:rPr kumimoji="1" lang="ja-JP" altLang="en-US" dirty="0" smtClean="0">
                <a:solidFill>
                  <a:schemeClr val="tx1"/>
                </a:solidFill>
              </a:rPr>
              <a:t>実行されるファイルの</a:t>
            </a:r>
            <a:r>
              <a:rPr lang="ja-JP" altLang="en-US" dirty="0" smtClean="0">
                <a:solidFill>
                  <a:schemeClr val="tx1"/>
                </a:solidFill>
              </a:rPr>
              <a:t>監視</a:t>
            </a:r>
            <a:r>
              <a:rPr kumimoji="1" lang="ja-JP" altLang="en-US" dirty="0" smtClean="0">
                <a:solidFill>
                  <a:schemeClr val="tx1"/>
                </a:solidFill>
              </a:rPr>
              <a:t>も行える</a:t>
            </a:r>
            <a:endParaRPr kumimoji="1" lang="en-US" altLang="ja-JP" dirty="0" smtClean="0">
              <a:solidFill>
                <a:schemeClr val="tx1"/>
              </a:solidFill>
            </a:endParaRPr>
          </a:p>
        </p:txBody>
      </p:sp>
      <p:sp>
        <p:nvSpPr>
          <p:cNvPr id="3" name="タイトル 2"/>
          <p:cNvSpPr>
            <a:spLocks noGrp="1"/>
          </p:cNvSpPr>
          <p:nvPr>
            <p:ph type="title"/>
          </p:nvPr>
        </p:nvSpPr>
        <p:spPr/>
        <p:txBody>
          <a:bodyPr/>
          <a:lstStyle/>
          <a:p>
            <a:r>
              <a:rPr kumimoji="1" lang="ja-JP" altLang="en-US" dirty="0" smtClean="0">
                <a:solidFill>
                  <a:schemeClr val="tx2"/>
                </a:solidFill>
              </a:rPr>
              <a:t>実行ファイルの参照</a:t>
            </a:r>
            <a:endParaRPr kumimoji="1" lang="ja-JP" altLang="en-US" dirty="0">
              <a:solidFill>
                <a:schemeClr val="tx2"/>
              </a:solidFill>
            </a:endParaRPr>
          </a:p>
        </p:txBody>
      </p:sp>
      <p:grpSp>
        <p:nvGrpSpPr>
          <p:cNvPr id="5" name="グループ化 25"/>
          <p:cNvGrpSpPr/>
          <p:nvPr/>
        </p:nvGrpSpPr>
        <p:grpSpPr>
          <a:xfrm>
            <a:off x="3275856" y="4221088"/>
            <a:ext cx="3633312" cy="2419177"/>
            <a:chOff x="3578725" y="3645024"/>
            <a:chExt cx="2078580" cy="2419177"/>
          </a:xfrm>
        </p:grpSpPr>
        <p:sp>
          <p:nvSpPr>
            <p:cNvPr id="6" name="角丸四角形 5"/>
            <p:cNvSpPr/>
            <p:nvPr/>
          </p:nvSpPr>
          <p:spPr>
            <a:xfrm>
              <a:off x="4896965" y="4005064"/>
              <a:ext cx="649505" cy="1344781"/>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7" name="正方形/長方形 6"/>
            <p:cNvSpPr/>
            <p:nvPr/>
          </p:nvSpPr>
          <p:spPr>
            <a:xfrm>
              <a:off x="3578725" y="3931345"/>
              <a:ext cx="1168712" cy="1908547"/>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8" name="正方形/長方形 7"/>
            <p:cNvSpPr/>
            <p:nvPr/>
          </p:nvSpPr>
          <p:spPr>
            <a:xfrm>
              <a:off x="3863508" y="4221088"/>
              <a:ext cx="580313" cy="433961"/>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9" name="テキスト ボックス 8"/>
            <p:cNvSpPr txBox="1"/>
            <p:nvPr/>
          </p:nvSpPr>
          <p:spPr>
            <a:xfrm>
              <a:off x="3604668" y="3933057"/>
              <a:ext cx="1097683" cy="338554"/>
            </a:xfrm>
            <a:prstGeom prst="rect">
              <a:avLst/>
            </a:prstGeom>
            <a:noFill/>
          </p:spPr>
          <p:txBody>
            <a:bodyPr wrap="square" rtlCol="0">
              <a:spAutoFit/>
            </a:bodyPr>
            <a:lstStyle/>
            <a:p>
              <a:pPr algn="ctr"/>
              <a:r>
                <a:rPr kumimoji="1" lang="en-US" altLang="ja-JP" sz="1600" dirty="0" smtClean="0"/>
                <a:t>VM</a:t>
              </a:r>
              <a:r>
                <a:rPr kumimoji="1" lang="ja-JP" altLang="en-US" sz="1600" dirty="0" smtClean="0"/>
                <a:t> </a:t>
              </a:r>
              <a:r>
                <a:rPr kumimoji="1" lang="en-US" altLang="ja-JP" sz="1600" dirty="0" smtClean="0"/>
                <a:t>Shadow</a:t>
              </a:r>
              <a:endParaRPr kumimoji="1" lang="ja-JP" altLang="en-US" sz="1600" dirty="0"/>
            </a:p>
          </p:txBody>
        </p:sp>
        <p:sp>
          <p:nvSpPr>
            <p:cNvPr id="10" name="角丸四角形 9"/>
            <p:cNvSpPr/>
            <p:nvPr/>
          </p:nvSpPr>
          <p:spPr>
            <a:xfrm>
              <a:off x="3948297" y="4291385"/>
              <a:ext cx="371938" cy="298480"/>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11" name="角丸四角形 10"/>
            <p:cNvSpPr/>
            <p:nvPr/>
          </p:nvSpPr>
          <p:spPr>
            <a:xfrm>
              <a:off x="3640841" y="4910336"/>
              <a:ext cx="1008954" cy="564055"/>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1600" dirty="0" smtClean="0">
                  <a:solidFill>
                    <a:sysClr val="windowText" lastClr="000000"/>
                  </a:solidFill>
                </a:rPr>
                <a:t>Shadow</a:t>
              </a:r>
              <a:br>
                <a:rPr kumimoji="1" lang="en-US" altLang="ja-JP" sz="1600" dirty="0" smtClean="0">
                  <a:solidFill>
                    <a:sysClr val="windowText" lastClr="000000"/>
                  </a:solidFill>
                </a:rPr>
              </a:br>
              <a:r>
                <a:rPr kumimoji="1" lang="ja-JP" altLang="en-US" sz="1600" dirty="0" smtClean="0">
                  <a:solidFill>
                    <a:sysClr val="windowText" lastClr="000000"/>
                  </a:solidFill>
                </a:rPr>
                <a:t>ファイルシステム</a:t>
              </a:r>
              <a:endParaRPr kumimoji="1" lang="ja-JP" altLang="en-US" sz="1600" dirty="0">
                <a:solidFill>
                  <a:sysClr val="windowText" lastClr="000000"/>
                </a:solidFill>
              </a:endParaRPr>
            </a:p>
          </p:txBody>
        </p:sp>
        <p:sp>
          <p:nvSpPr>
            <p:cNvPr id="12" name="フローチャート : 磁気ディスク 11"/>
            <p:cNvSpPr/>
            <p:nvPr/>
          </p:nvSpPr>
          <p:spPr>
            <a:xfrm>
              <a:off x="5026187" y="5155481"/>
              <a:ext cx="358155" cy="500644"/>
            </a:xfrm>
            <a:prstGeom prst="flowChartMagneticDisk">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a:p>
          </p:txBody>
        </p:sp>
        <p:sp>
          <p:nvSpPr>
            <p:cNvPr id="13" name="テキスト ボックス 12"/>
            <p:cNvSpPr txBox="1"/>
            <p:nvPr/>
          </p:nvSpPr>
          <p:spPr>
            <a:xfrm>
              <a:off x="4922908" y="3717032"/>
              <a:ext cx="700315" cy="338554"/>
            </a:xfrm>
            <a:prstGeom prst="rect">
              <a:avLst/>
            </a:prstGeom>
            <a:noFill/>
          </p:spPr>
          <p:txBody>
            <a:bodyPr wrap="square" rtlCol="0">
              <a:spAutoFit/>
            </a:bodyPr>
            <a:lstStyle/>
            <a:p>
              <a:r>
                <a:rPr kumimoji="1" lang="ja-JP" altLang="en-US" sz="1600" dirty="0"/>
                <a:t>サーバ</a:t>
              </a:r>
              <a:r>
                <a:rPr kumimoji="1" lang="en-US" altLang="ja-JP" sz="1600" dirty="0"/>
                <a:t>VM</a:t>
              </a:r>
              <a:endParaRPr kumimoji="1" lang="ja-JP" altLang="en-US" sz="1600" dirty="0"/>
            </a:p>
          </p:txBody>
        </p:sp>
        <p:sp>
          <p:nvSpPr>
            <p:cNvPr id="14" name="テキスト ボックス 13"/>
            <p:cNvSpPr txBox="1"/>
            <p:nvPr/>
          </p:nvSpPr>
          <p:spPr>
            <a:xfrm>
              <a:off x="3893033" y="3645024"/>
              <a:ext cx="938077" cy="338554"/>
            </a:xfrm>
            <a:prstGeom prst="rect">
              <a:avLst/>
            </a:prstGeom>
            <a:noFill/>
          </p:spPr>
          <p:txBody>
            <a:bodyPr wrap="none" rtlCol="0">
              <a:spAutoFit/>
            </a:bodyPr>
            <a:lstStyle/>
            <a:p>
              <a:r>
                <a:rPr kumimoji="1" lang="en-US" altLang="ja-JP" sz="1600" dirty="0"/>
                <a:t>IDS-VM</a:t>
              </a:r>
              <a:endParaRPr kumimoji="1" lang="ja-JP" altLang="en-US" sz="1600" dirty="0"/>
            </a:p>
          </p:txBody>
        </p:sp>
        <p:sp>
          <p:nvSpPr>
            <p:cNvPr id="15" name="テキスト ボックス 14"/>
            <p:cNvSpPr txBox="1"/>
            <p:nvPr/>
          </p:nvSpPr>
          <p:spPr>
            <a:xfrm>
              <a:off x="4861407" y="5756424"/>
              <a:ext cx="795898" cy="307777"/>
            </a:xfrm>
            <a:prstGeom prst="rect">
              <a:avLst/>
            </a:prstGeom>
            <a:noFill/>
          </p:spPr>
          <p:txBody>
            <a:bodyPr wrap="square" rtlCol="0">
              <a:spAutoFit/>
            </a:bodyPr>
            <a:lstStyle/>
            <a:p>
              <a:r>
                <a:rPr kumimoji="1" lang="ja-JP" altLang="en-US" sz="1400" dirty="0" smtClean="0"/>
                <a:t>仮想ディスク</a:t>
              </a:r>
              <a:endParaRPr kumimoji="1" lang="ja-JP" altLang="en-US" sz="1400" dirty="0"/>
            </a:p>
          </p:txBody>
        </p:sp>
        <p:cxnSp>
          <p:nvCxnSpPr>
            <p:cNvPr id="16" name="直線矢印コネクタ 15"/>
            <p:cNvCxnSpPr>
              <a:stCxn id="11" idx="3"/>
              <a:endCxn id="12" idx="2"/>
            </p:cNvCxnSpPr>
            <p:nvPr/>
          </p:nvCxnSpPr>
          <p:spPr>
            <a:xfrm>
              <a:off x="4649796" y="5192364"/>
              <a:ext cx="376393" cy="2134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10" idx="2"/>
              <a:endCxn id="11" idx="0"/>
            </p:cNvCxnSpPr>
            <p:nvPr/>
          </p:nvCxnSpPr>
          <p:spPr>
            <a:xfrm>
              <a:off x="4134266" y="4589865"/>
              <a:ext cx="11052" cy="3204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8" name="フローチャート : 磁気ディスク 17"/>
          <p:cNvSpPr/>
          <p:nvPr/>
        </p:nvSpPr>
        <p:spPr>
          <a:xfrm>
            <a:off x="3963928" y="6276264"/>
            <a:ext cx="626047" cy="500644"/>
          </a:xfrm>
          <a:prstGeom prst="flowChartMagneticDisk">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a:p>
        </p:txBody>
      </p:sp>
      <p:cxnSp>
        <p:nvCxnSpPr>
          <p:cNvPr id="25" name="直線矢印コネクタ 24"/>
          <p:cNvCxnSpPr>
            <a:stCxn id="11" idx="2"/>
            <a:endCxn id="18" idx="1"/>
          </p:cNvCxnSpPr>
          <p:nvPr/>
        </p:nvCxnSpPr>
        <p:spPr>
          <a:xfrm>
            <a:off x="4266248" y="6050455"/>
            <a:ext cx="10704" cy="22580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rot="1178535">
            <a:off x="5178353" y="5615489"/>
            <a:ext cx="648072" cy="307777"/>
          </a:xfrm>
          <a:prstGeom prst="rect">
            <a:avLst/>
          </a:prstGeom>
          <a:noFill/>
        </p:spPr>
        <p:txBody>
          <a:bodyPr wrap="square" rtlCol="0">
            <a:spAutoFit/>
          </a:bodyPr>
          <a:lstStyle/>
          <a:p>
            <a:r>
              <a:rPr kumimoji="1" lang="en-US" altLang="ja-JP" sz="1400" dirty="0" smtClean="0"/>
              <a:t>open</a:t>
            </a:r>
            <a:endParaRPr kumimoji="1" lang="ja-JP" altLang="en-US" sz="1400" dirty="0"/>
          </a:p>
        </p:txBody>
      </p:sp>
      <p:sp>
        <p:nvSpPr>
          <p:cNvPr id="30" name="テキスト ボックス 29"/>
          <p:cNvSpPr txBox="1"/>
          <p:nvPr/>
        </p:nvSpPr>
        <p:spPr>
          <a:xfrm>
            <a:off x="3491880" y="6021288"/>
            <a:ext cx="952212" cy="307777"/>
          </a:xfrm>
          <a:prstGeom prst="rect">
            <a:avLst/>
          </a:prstGeom>
          <a:noFill/>
        </p:spPr>
        <p:txBody>
          <a:bodyPr wrap="square" rtlCol="0">
            <a:spAutoFit/>
          </a:bodyPr>
          <a:lstStyle/>
          <a:p>
            <a:r>
              <a:rPr kumimoji="1" lang="en-US" altLang="ja-JP" sz="1400" dirty="0" err="1" smtClean="0"/>
              <a:t>execve</a:t>
            </a:r>
            <a:endParaRPr kumimoji="1" lang="ja-JP" altLang="en-US"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ja-JP" altLang="en-US" dirty="0" smtClean="0">
                <a:solidFill>
                  <a:schemeClr val="tx1"/>
                </a:solidFill>
              </a:rPr>
              <a:t>共有ライブラリの読み込みも</a:t>
            </a:r>
            <a:r>
              <a:rPr lang="en-US" altLang="ja-JP" dirty="0" smtClean="0">
                <a:solidFill>
                  <a:schemeClr val="tx1"/>
                </a:solidFill>
              </a:rPr>
              <a:t>IDS-VM</a:t>
            </a:r>
            <a:r>
              <a:rPr lang="ja-JP" altLang="en-US" dirty="0" smtClean="0">
                <a:solidFill>
                  <a:schemeClr val="tx1"/>
                </a:solidFill>
              </a:rPr>
              <a:t>から行う</a:t>
            </a:r>
            <a:endParaRPr lang="en-US" altLang="ja-JP" dirty="0" smtClean="0">
              <a:solidFill>
                <a:schemeClr val="tx1"/>
              </a:solidFill>
            </a:endParaRPr>
          </a:p>
          <a:p>
            <a:pPr lvl="1"/>
            <a:r>
              <a:rPr lang="ja-JP" altLang="en-US" dirty="0" smtClean="0">
                <a:solidFill>
                  <a:schemeClr val="tx1"/>
                </a:solidFill>
              </a:rPr>
              <a:t>プログラムに埋め込まれたダイナミックリンカ</a:t>
            </a:r>
            <a:r>
              <a:rPr lang="en-US" altLang="ja-JP" dirty="0" smtClean="0">
                <a:solidFill>
                  <a:schemeClr val="tx1"/>
                </a:solidFill>
              </a:rPr>
              <a:t>(</a:t>
            </a:r>
            <a:r>
              <a:rPr lang="en-US" altLang="ja-JP" dirty="0" err="1" smtClean="0">
                <a:solidFill>
                  <a:schemeClr val="tx1"/>
                </a:solidFill>
              </a:rPr>
              <a:t>ld.so</a:t>
            </a:r>
            <a:r>
              <a:rPr lang="en-US" altLang="ja-JP" dirty="0" smtClean="0">
                <a:solidFill>
                  <a:schemeClr val="tx1"/>
                </a:solidFill>
              </a:rPr>
              <a:t>)</a:t>
            </a:r>
            <a:r>
              <a:rPr lang="ja-JP" altLang="en-US" dirty="0" smtClean="0">
                <a:solidFill>
                  <a:schemeClr val="tx1"/>
                </a:solidFill>
              </a:rPr>
              <a:t>が読み込む</a:t>
            </a:r>
            <a:endParaRPr lang="en-US" altLang="ja-JP" dirty="0" smtClean="0">
              <a:solidFill>
                <a:schemeClr val="tx1"/>
              </a:solidFill>
            </a:endParaRPr>
          </a:p>
          <a:p>
            <a:pPr lvl="2"/>
            <a:r>
              <a:rPr lang="ja-JP" altLang="en-US" dirty="0" smtClean="0">
                <a:solidFill>
                  <a:schemeClr val="tx1"/>
                </a:solidFill>
              </a:rPr>
              <a:t>システムコールでは通常の読み込みと区別できない</a:t>
            </a:r>
            <a:endParaRPr lang="en-US" altLang="ja-JP" dirty="0" smtClean="0">
              <a:solidFill>
                <a:schemeClr val="tx1"/>
              </a:solidFill>
            </a:endParaRPr>
          </a:p>
          <a:p>
            <a:pPr lvl="1"/>
            <a:r>
              <a:rPr kumimoji="1" lang="en-US" altLang="ja-JP" dirty="0" smtClean="0">
                <a:solidFill>
                  <a:schemeClr val="tx1"/>
                </a:solidFill>
              </a:rPr>
              <a:t>open</a:t>
            </a:r>
            <a:r>
              <a:rPr kumimoji="1" lang="ja-JP" altLang="en-US" dirty="0" smtClean="0">
                <a:solidFill>
                  <a:schemeClr val="tx1"/>
                </a:solidFill>
              </a:rPr>
              <a:t>システムコールが発行されたレジスタの値で区別する</a:t>
            </a:r>
            <a:endParaRPr kumimoji="1" lang="en-US" altLang="ja-JP" dirty="0" smtClean="0">
              <a:solidFill>
                <a:schemeClr val="tx1"/>
              </a:solidFill>
            </a:endParaRPr>
          </a:p>
          <a:p>
            <a:pPr lvl="2"/>
            <a:r>
              <a:rPr lang="ja-JP" altLang="en-US" dirty="0" smtClean="0">
                <a:solidFill>
                  <a:schemeClr val="tx1"/>
                </a:solidFill>
              </a:rPr>
              <a:t>ダイナミックリンカのレジスタの値なら</a:t>
            </a:r>
            <a:r>
              <a:rPr lang="en-US" altLang="ja-JP" dirty="0" smtClean="0">
                <a:solidFill>
                  <a:schemeClr val="tx1"/>
                </a:solidFill>
              </a:rPr>
              <a:t>IDS-VM</a:t>
            </a:r>
            <a:r>
              <a:rPr lang="ja-JP" altLang="en-US" dirty="0" smtClean="0">
                <a:solidFill>
                  <a:schemeClr val="tx1"/>
                </a:solidFill>
              </a:rPr>
              <a:t>から</a:t>
            </a:r>
            <a:endParaRPr lang="en-US" altLang="ja-JP" dirty="0" smtClean="0">
              <a:solidFill>
                <a:schemeClr val="tx1"/>
              </a:solidFill>
            </a:endParaRPr>
          </a:p>
          <a:p>
            <a:pPr lvl="2"/>
            <a:r>
              <a:rPr kumimoji="1" lang="ja-JP" altLang="en-US" dirty="0" smtClean="0">
                <a:solidFill>
                  <a:schemeClr val="tx1"/>
                </a:solidFill>
              </a:rPr>
              <a:t>それ以外ならサーバ</a:t>
            </a:r>
            <a:r>
              <a:rPr kumimoji="1" lang="en-US" altLang="ja-JP" dirty="0" smtClean="0">
                <a:solidFill>
                  <a:schemeClr val="tx1"/>
                </a:solidFill>
              </a:rPr>
              <a:t>VM</a:t>
            </a:r>
            <a:r>
              <a:rPr kumimoji="1" lang="ja-JP" altLang="en-US" dirty="0" smtClean="0">
                <a:solidFill>
                  <a:schemeClr val="tx1"/>
                </a:solidFill>
              </a:rPr>
              <a:t>から</a:t>
            </a:r>
            <a:endParaRPr kumimoji="1" lang="ja-JP" altLang="en-US" dirty="0">
              <a:solidFill>
                <a:schemeClr val="tx1"/>
              </a:solidFill>
            </a:endParaRPr>
          </a:p>
        </p:txBody>
      </p:sp>
      <p:sp>
        <p:nvSpPr>
          <p:cNvPr id="3" name="タイトル 2"/>
          <p:cNvSpPr>
            <a:spLocks noGrp="1"/>
          </p:cNvSpPr>
          <p:nvPr>
            <p:ph type="title"/>
          </p:nvPr>
        </p:nvSpPr>
        <p:spPr/>
        <p:txBody>
          <a:bodyPr/>
          <a:lstStyle/>
          <a:p>
            <a:r>
              <a:rPr kumimoji="1" lang="ja-JP" altLang="en-US" dirty="0" smtClean="0">
                <a:solidFill>
                  <a:schemeClr val="tx2"/>
                </a:solidFill>
              </a:rPr>
              <a:t>共有ライブラリの参照</a:t>
            </a:r>
            <a:endParaRPr kumimoji="1" lang="ja-JP" altLang="en-US" dirty="0">
              <a:solidFill>
                <a:schemeClr val="tx2"/>
              </a:solidFill>
            </a:endParaRPr>
          </a:p>
        </p:txBody>
      </p:sp>
      <p:grpSp>
        <p:nvGrpSpPr>
          <p:cNvPr id="30" name="グループ化 25"/>
          <p:cNvGrpSpPr/>
          <p:nvPr/>
        </p:nvGrpSpPr>
        <p:grpSpPr>
          <a:xfrm>
            <a:off x="3275856" y="4221088"/>
            <a:ext cx="3633312" cy="2419177"/>
            <a:chOff x="3578725" y="3645024"/>
            <a:chExt cx="2078580" cy="2419177"/>
          </a:xfrm>
        </p:grpSpPr>
        <p:sp>
          <p:nvSpPr>
            <p:cNvPr id="31" name="角丸四角形 30"/>
            <p:cNvSpPr/>
            <p:nvPr/>
          </p:nvSpPr>
          <p:spPr>
            <a:xfrm>
              <a:off x="4896965" y="4005064"/>
              <a:ext cx="649505" cy="1344781"/>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32" name="正方形/長方形 31"/>
            <p:cNvSpPr/>
            <p:nvPr/>
          </p:nvSpPr>
          <p:spPr>
            <a:xfrm>
              <a:off x="3578725" y="3931345"/>
              <a:ext cx="1168712" cy="1908547"/>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33" name="正方形/長方形 32"/>
            <p:cNvSpPr/>
            <p:nvPr/>
          </p:nvSpPr>
          <p:spPr>
            <a:xfrm>
              <a:off x="3619920" y="4221088"/>
              <a:ext cx="1067488" cy="576064"/>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34" name="テキスト ボックス 33"/>
            <p:cNvSpPr txBox="1"/>
            <p:nvPr/>
          </p:nvSpPr>
          <p:spPr>
            <a:xfrm>
              <a:off x="3604668" y="3933057"/>
              <a:ext cx="1097683" cy="338554"/>
            </a:xfrm>
            <a:prstGeom prst="rect">
              <a:avLst/>
            </a:prstGeom>
            <a:noFill/>
          </p:spPr>
          <p:txBody>
            <a:bodyPr wrap="square" rtlCol="0">
              <a:spAutoFit/>
            </a:bodyPr>
            <a:lstStyle/>
            <a:p>
              <a:pPr algn="ctr"/>
              <a:r>
                <a:rPr kumimoji="1" lang="en-US" altLang="ja-JP" sz="1600" dirty="0" smtClean="0"/>
                <a:t>VM</a:t>
              </a:r>
              <a:r>
                <a:rPr kumimoji="1" lang="ja-JP" altLang="en-US" sz="1600" dirty="0" smtClean="0"/>
                <a:t> </a:t>
              </a:r>
              <a:r>
                <a:rPr kumimoji="1" lang="en-US" altLang="ja-JP" sz="1600" dirty="0" smtClean="0"/>
                <a:t>Shadow</a:t>
              </a:r>
              <a:endParaRPr kumimoji="1" lang="ja-JP" altLang="en-US" sz="1600" dirty="0"/>
            </a:p>
          </p:txBody>
        </p:sp>
        <p:sp>
          <p:nvSpPr>
            <p:cNvPr id="35" name="角丸四角形 34"/>
            <p:cNvSpPr/>
            <p:nvPr/>
          </p:nvSpPr>
          <p:spPr>
            <a:xfrm>
              <a:off x="3661115" y="4293096"/>
              <a:ext cx="988681" cy="432048"/>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dirty="0">
                <a:solidFill>
                  <a:sysClr val="windowText" lastClr="000000"/>
                </a:solidFill>
              </a:endParaRPr>
            </a:p>
          </p:txBody>
        </p:sp>
        <p:sp>
          <p:nvSpPr>
            <p:cNvPr id="36" name="角丸四角形 35"/>
            <p:cNvSpPr/>
            <p:nvPr/>
          </p:nvSpPr>
          <p:spPr>
            <a:xfrm>
              <a:off x="3640841" y="4910336"/>
              <a:ext cx="1008954" cy="564055"/>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1600" dirty="0" smtClean="0">
                  <a:solidFill>
                    <a:sysClr val="windowText" lastClr="000000"/>
                  </a:solidFill>
                </a:rPr>
                <a:t>Shadow</a:t>
              </a:r>
              <a:br>
                <a:rPr kumimoji="1" lang="en-US" altLang="ja-JP" sz="1600" dirty="0" smtClean="0">
                  <a:solidFill>
                    <a:sysClr val="windowText" lastClr="000000"/>
                  </a:solidFill>
                </a:rPr>
              </a:br>
              <a:r>
                <a:rPr kumimoji="1" lang="ja-JP" altLang="en-US" sz="1600" dirty="0" smtClean="0">
                  <a:solidFill>
                    <a:sysClr val="windowText" lastClr="000000"/>
                  </a:solidFill>
                </a:rPr>
                <a:t>ファイルシステム</a:t>
              </a:r>
              <a:endParaRPr kumimoji="1" lang="ja-JP" altLang="en-US" sz="1600" dirty="0">
                <a:solidFill>
                  <a:sysClr val="windowText" lastClr="000000"/>
                </a:solidFill>
              </a:endParaRPr>
            </a:p>
          </p:txBody>
        </p:sp>
        <p:sp>
          <p:nvSpPr>
            <p:cNvPr id="37" name="フローチャート : 磁気ディスク 36"/>
            <p:cNvSpPr/>
            <p:nvPr/>
          </p:nvSpPr>
          <p:spPr>
            <a:xfrm>
              <a:off x="5026187" y="5155481"/>
              <a:ext cx="358155" cy="500644"/>
            </a:xfrm>
            <a:prstGeom prst="flowChartMagneticDisk">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a:p>
          </p:txBody>
        </p:sp>
        <p:sp>
          <p:nvSpPr>
            <p:cNvPr id="38" name="テキスト ボックス 37"/>
            <p:cNvSpPr txBox="1"/>
            <p:nvPr/>
          </p:nvSpPr>
          <p:spPr>
            <a:xfrm>
              <a:off x="4922908" y="3717032"/>
              <a:ext cx="700315" cy="338554"/>
            </a:xfrm>
            <a:prstGeom prst="rect">
              <a:avLst/>
            </a:prstGeom>
            <a:noFill/>
          </p:spPr>
          <p:txBody>
            <a:bodyPr wrap="square" rtlCol="0">
              <a:spAutoFit/>
            </a:bodyPr>
            <a:lstStyle/>
            <a:p>
              <a:r>
                <a:rPr kumimoji="1" lang="ja-JP" altLang="en-US" sz="1600" dirty="0"/>
                <a:t>サーバ</a:t>
              </a:r>
              <a:r>
                <a:rPr kumimoji="1" lang="en-US" altLang="ja-JP" sz="1600" dirty="0"/>
                <a:t>VM</a:t>
              </a:r>
              <a:endParaRPr kumimoji="1" lang="ja-JP" altLang="en-US" sz="1600" dirty="0"/>
            </a:p>
          </p:txBody>
        </p:sp>
        <p:sp>
          <p:nvSpPr>
            <p:cNvPr id="39" name="テキスト ボックス 38"/>
            <p:cNvSpPr txBox="1"/>
            <p:nvPr/>
          </p:nvSpPr>
          <p:spPr>
            <a:xfrm>
              <a:off x="3893033" y="3645024"/>
              <a:ext cx="938077" cy="338554"/>
            </a:xfrm>
            <a:prstGeom prst="rect">
              <a:avLst/>
            </a:prstGeom>
            <a:noFill/>
          </p:spPr>
          <p:txBody>
            <a:bodyPr wrap="none" rtlCol="0">
              <a:spAutoFit/>
            </a:bodyPr>
            <a:lstStyle/>
            <a:p>
              <a:r>
                <a:rPr kumimoji="1" lang="en-US" altLang="ja-JP" sz="1600" dirty="0"/>
                <a:t>IDS-VM</a:t>
              </a:r>
              <a:endParaRPr kumimoji="1" lang="ja-JP" altLang="en-US" sz="1600" dirty="0"/>
            </a:p>
          </p:txBody>
        </p:sp>
        <p:sp>
          <p:nvSpPr>
            <p:cNvPr id="40" name="テキスト ボックス 39"/>
            <p:cNvSpPr txBox="1"/>
            <p:nvPr/>
          </p:nvSpPr>
          <p:spPr>
            <a:xfrm>
              <a:off x="4861407" y="5756424"/>
              <a:ext cx="795898" cy="307777"/>
            </a:xfrm>
            <a:prstGeom prst="rect">
              <a:avLst/>
            </a:prstGeom>
            <a:noFill/>
          </p:spPr>
          <p:txBody>
            <a:bodyPr wrap="square" rtlCol="0">
              <a:spAutoFit/>
            </a:bodyPr>
            <a:lstStyle/>
            <a:p>
              <a:r>
                <a:rPr kumimoji="1" lang="ja-JP" altLang="en-US" sz="1400" dirty="0" smtClean="0"/>
                <a:t>仮想ディスク</a:t>
              </a:r>
              <a:endParaRPr kumimoji="1" lang="ja-JP" altLang="en-US" sz="1400" dirty="0"/>
            </a:p>
          </p:txBody>
        </p:sp>
        <p:cxnSp>
          <p:nvCxnSpPr>
            <p:cNvPr id="41" name="直線矢印コネクタ 40"/>
            <p:cNvCxnSpPr>
              <a:stCxn id="36" idx="3"/>
              <a:endCxn id="37" idx="2"/>
            </p:cNvCxnSpPr>
            <p:nvPr/>
          </p:nvCxnSpPr>
          <p:spPr>
            <a:xfrm>
              <a:off x="4649796" y="5192364"/>
              <a:ext cx="376393" cy="2134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a:stCxn id="50" idx="2"/>
            </p:cNvCxnSpPr>
            <p:nvPr/>
          </p:nvCxnSpPr>
          <p:spPr>
            <a:xfrm>
              <a:off x="3994920" y="4682880"/>
              <a:ext cx="27138" cy="2274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3" name="フローチャート : 磁気ディスク 42"/>
          <p:cNvSpPr/>
          <p:nvPr/>
        </p:nvSpPr>
        <p:spPr>
          <a:xfrm>
            <a:off x="3955928" y="6297964"/>
            <a:ext cx="626047" cy="500644"/>
          </a:xfrm>
          <a:prstGeom prst="flowChartMagneticDisk">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a:p>
        </p:txBody>
      </p:sp>
      <p:cxnSp>
        <p:nvCxnSpPr>
          <p:cNvPr id="44" name="直線矢印コネクタ 43"/>
          <p:cNvCxnSpPr>
            <a:stCxn id="36" idx="2"/>
            <a:endCxn id="43" idx="1"/>
          </p:cNvCxnSpPr>
          <p:nvPr/>
        </p:nvCxnSpPr>
        <p:spPr>
          <a:xfrm>
            <a:off x="4266248" y="6050455"/>
            <a:ext cx="2704" cy="24750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rot="1178535">
            <a:off x="5026675" y="5604385"/>
            <a:ext cx="1000253" cy="307777"/>
          </a:xfrm>
          <a:prstGeom prst="rect">
            <a:avLst/>
          </a:prstGeom>
          <a:noFill/>
        </p:spPr>
        <p:txBody>
          <a:bodyPr wrap="square" rtlCol="0">
            <a:spAutoFit/>
          </a:bodyPr>
          <a:lstStyle/>
          <a:p>
            <a:r>
              <a:rPr kumimoji="1" lang="ja-JP" altLang="en-US" sz="1400" dirty="0" smtClean="0"/>
              <a:t>プログラム</a:t>
            </a:r>
            <a:endParaRPr kumimoji="1" lang="ja-JP" altLang="en-US" sz="1400" dirty="0"/>
          </a:p>
        </p:txBody>
      </p:sp>
      <p:sp>
        <p:nvSpPr>
          <p:cNvPr id="46" name="テキスト ボックス 45"/>
          <p:cNvSpPr txBox="1"/>
          <p:nvPr/>
        </p:nvSpPr>
        <p:spPr>
          <a:xfrm>
            <a:off x="3635896" y="6021288"/>
            <a:ext cx="710124" cy="307777"/>
          </a:xfrm>
          <a:prstGeom prst="rect">
            <a:avLst/>
          </a:prstGeom>
          <a:noFill/>
        </p:spPr>
        <p:txBody>
          <a:bodyPr wrap="square" rtlCol="0">
            <a:spAutoFit/>
          </a:bodyPr>
          <a:lstStyle/>
          <a:p>
            <a:r>
              <a:rPr kumimoji="1" lang="en-US" altLang="ja-JP" sz="1400" dirty="0" err="1" smtClean="0"/>
              <a:t>ld.so</a:t>
            </a:r>
            <a:endParaRPr kumimoji="1" lang="ja-JP" altLang="en-US" sz="1400" dirty="0"/>
          </a:p>
        </p:txBody>
      </p:sp>
      <p:sp>
        <p:nvSpPr>
          <p:cNvPr id="50" name="正方形/長方形 49"/>
          <p:cNvSpPr/>
          <p:nvPr/>
        </p:nvSpPr>
        <p:spPr>
          <a:xfrm>
            <a:off x="3537592" y="4920640"/>
            <a:ext cx="931528" cy="338304"/>
          </a:xfrm>
          <a:prstGeom prst="rect">
            <a:avLst/>
          </a:prstGeom>
        </p:spPr>
        <p:style>
          <a:lnRef idx="1">
            <a:schemeClr val="accent3"/>
          </a:lnRef>
          <a:fillRef idx="2">
            <a:schemeClr val="accent3"/>
          </a:fillRef>
          <a:effectRef idx="1">
            <a:schemeClr val="accent3"/>
          </a:effectRef>
          <a:fontRef idx="minor">
            <a:schemeClr val="dk1"/>
          </a:fontRef>
        </p:style>
        <p:txBody>
          <a:bodyPr lIns="0" tIns="0" rIns="0" bIns="0" rtlCol="0" anchor="ctr"/>
          <a:lstStyle/>
          <a:p>
            <a:pPr algn="ctr"/>
            <a:r>
              <a:rPr kumimoji="1" lang="ja-JP" altLang="en-US" sz="1600" dirty="0" smtClean="0"/>
              <a:t>プログラム</a:t>
            </a:r>
            <a:endParaRPr kumimoji="1" lang="ja-JP" altLang="en-US" sz="1600" dirty="0"/>
          </a:p>
        </p:txBody>
      </p:sp>
      <p:sp>
        <p:nvSpPr>
          <p:cNvPr id="51" name="正方形/長方形 50"/>
          <p:cNvSpPr/>
          <p:nvPr/>
        </p:nvSpPr>
        <p:spPr>
          <a:xfrm>
            <a:off x="4480568" y="4919496"/>
            <a:ext cx="579488" cy="338304"/>
          </a:xfrm>
          <a:prstGeom prst="rect">
            <a:avLst/>
          </a:prstGeom>
        </p:spPr>
        <p:style>
          <a:lnRef idx="1">
            <a:schemeClr val="accent2"/>
          </a:lnRef>
          <a:fillRef idx="2">
            <a:schemeClr val="accent2"/>
          </a:fillRef>
          <a:effectRef idx="1">
            <a:schemeClr val="accent2"/>
          </a:effectRef>
          <a:fontRef idx="minor">
            <a:schemeClr val="dk1"/>
          </a:fontRef>
        </p:style>
        <p:txBody>
          <a:bodyPr lIns="0" tIns="0" rIns="0" bIns="0" rtlCol="0" anchor="ctr"/>
          <a:lstStyle/>
          <a:p>
            <a:pPr algn="ctr"/>
            <a:r>
              <a:rPr kumimoji="1" lang="en-US" altLang="ja-JP" sz="1600" dirty="0" err="1" smtClean="0"/>
              <a:t>ld.so</a:t>
            </a:r>
            <a:endParaRPr kumimoji="1" lang="ja-JP" altLang="en-US" sz="1600" dirty="0"/>
          </a:p>
        </p:txBody>
      </p:sp>
      <p:cxnSp>
        <p:nvCxnSpPr>
          <p:cNvPr id="54" name="直線矢印コネクタ 53"/>
          <p:cNvCxnSpPr>
            <a:stCxn id="51" idx="2"/>
          </p:cNvCxnSpPr>
          <p:nvPr/>
        </p:nvCxnSpPr>
        <p:spPr>
          <a:xfrm flipH="1">
            <a:off x="4590288" y="5257800"/>
            <a:ext cx="180024" cy="228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21560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kumimoji="1" lang="en-US" altLang="ja-JP" dirty="0" smtClean="0">
                <a:solidFill>
                  <a:schemeClr val="tx1"/>
                </a:solidFill>
              </a:rPr>
              <a:t>VM</a:t>
            </a:r>
            <a:r>
              <a:rPr kumimoji="1" lang="ja-JP" altLang="en-US" dirty="0" smtClean="0">
                <a:solidFill>
                  <a:schemeClr val="tx1"/>
                </a:solidFill>
              </a:rPr>
              <a:t> </a:t>
            </a:r>
            <a:r>
              <a:rPr kumimoji="1" lang="en-US" altLang="ja-JP" dirty="0" smtClean="0">
                <a:solidFill>
                  <a:schemeClr val="tx1"/>
                </a:solidFill>
              </a:rPr>
              <a:t>Shadow</a:t>
            </a:r>
            <a:r>
              <a:rPr kumimoji="1" lang="ja-JP" altLang="en-US" dirty="0" smtClean="0">
                <a:solidFill>
                  <a:schemeClr val="tx1"/>
                </a:solidFill>
              </a:rPr>
              <a:t>内の</a:t>
            </a:r>
            <a:r>
              <a:rPr kumimoji="1" lang="en-US" altLang="ja-JP" dirty="0" smtClean="0">
                <a:solidFill>
                  <a:schemeClr val="tx1"/>
                </a:solidFill>
              </a:rPr>
              <a:t>IDS</a:t>
            </a:r>
            <a:r>
              <a:rPr kumimoji="1" lang="ja-JP" altLang="en-US" dirty="0" smtClean="0">
                <a:solidFill>
                  <a:schemeClr val="tx1"/>
                </a:solidFill>
              </a:rPr>
              <a:t>が</a:t>
            </a:r>
            <a:r>
              <a:rPr kumimoji="1" lang="ja-JP" altLang="en-US" dirty="0" smtClean="0"/>
              <a:t>安全のために</a:t>
            </a:r>
            <a:r>
              <a:rPr kumimoji="1" lang="en-US" altLang="ja-JP" dirty="0" smtClean="0"/>
              <a:t>IDS-VM</a:t>
            </a:r>
            <a:r>
              <a:rPr lang="ja-JP" altLang="en-US" dirty="0" smtClean="0"/>
              <a:t>上の</a:t>
            </a:r>
            <a:r>
              <a:rPr kumimoji="1" lang="ja-JP" altLang="en-US" dirty="0" smtClean="0"/>
              <a:t>ファイルを使うことを可能にする</a:t>
            </a:r>
            <a:endParaRPr kumimoji="1" lang="en-US" altLang="ja-JP" dirty="0" smtClean="0"/>
          </a:p>
          <a:p>
            <a:pPr lvl="1"/>
            <a:r>
              <a:rPr kumimoji="1" lang="en-US" altLang="ja-JP" dirty="0" smtClean="0"/>
              <a:t>IDS-VM</a:t>
            </a:r>
            <a:r>
              <a:rPr kumimoji="1" lang="ja-JP" altLang="en-US" dirty="0" smtClean="0"/>
              <a:t>に隔離することで攻撃者から守ることができる</a:t>
            </a:r>
            <a:endParaRPr kumimoji="1" lang="en-US" altLang="ja-JP" dirty="0" smtClean="0"/>
          </a:p>
          <a:p>
            <a:pPr lvl="2"/>
            <a:r>
              <a:rPr lang="ja-JP" altLang="en-US" dirty="0" smtClean="0"/>
              <a:t>攻撃者に改竄される危険性が無くなる</a:t>
            </a:r>
            <a:endParaRPr kumimoji="1" lang="en-US" altLang="ja-JP" dirty="0" smtClean="0"/>
          </a:p>
          <a:p>
            <a:pPr lvl="1"/>
            <a:r>
              <a:rPr kumimoji="1" lang="ja-JP" altLang="en-US" dirty="0" smtClean="0"/>
              <a:t>マッピングを記述することで</a:t>
            </a:r>
            <a:r>
              <a:rPr kumimoji="1" lang="en-US" altLang="ja-JP" dirty="0" smtClean="0"/>
              <a:t>IDS-VM</a:t>
            </a:r>
            <a:r>
              <a:rPr kumimoji="1" lang="ja-JP" altLang="en-US" dirty="0" smtClean="0"/>
              <a:t>上の指定したファイルを使わせることができる</a:t>
            </a:r>
            <a:endParaRPr kumimoji="1" lang="en-US" altLang="ja-JP" dirty="0" smtClean="0"/>
          </a:p>
          <a:p>
            <a:pPr lvl="2"/>
            <a:r>
              <a:rPr lang="en-US" altLang="ja-JP" dirty="0" smtClean="0"/>
              <a:t>VM</a:t>
            </a:r>
            <a:r>
              <a:rPr lang="ja-JP" altLang="en-US" dirty="0" smtClean="0"/>
              <a:t>ごとに異なるファイルにマッピングできる</a:t>
            </a:r>
            <a:endParaRPr kumimoji="1" lang="en-US" altLang="ja-JP" dirty="0" smtClean="0"/>
          </a:p>
        </p:txBody>
      </p:sp>
      <p:sp>
        <p:nvSpPr>
          <p:cNvPr id="3" name="タイトル 2"/>
          <p:cNvSpPr>
            <a:spLocks noGrp="1"/>
          </p:cNvSpPr>
          <p:nvPr>
            <p:ph type="title"/>
          </p:nvPr>
        </p:nvSpPr>
        <p:spPr/>
        <p:txBody>
          <a:bodyPr>
            <a:normAutofit/>
          </a:bodyPr>
          <a:lstStyle/>
          <a:p>
            <a:r>
              <a:rPr kumimoji="1" lang="ja-JP" altLang="en-US" dirty="0" smtClean="0"/>
              <a:t>マッピングファイルによる指定</a:t>
            </a:r>
            <a:endParaRPr kumimoji="1" lang="ja-JP" altLang="en-US" dirty="0"/>
          </a:p>
        </p:txBody>
      </p:sp>
      <p:sp>
        <p:nvSpPr>
          <p:cNvPr id="44" name="テキスト ボックス 43"/>
          <p:cNvSpPr txBox="1"/>
          <p:nvPr/>
        </p:nvSpPr>
        <p:spPr>
          <a:xfrm>
            <a:off x="1547664" y="4725144"/>
            <a:ext cx="5976664" cy="923330"/>
          </a:xfrm>
          <a:prstGeom prst="rect">
            <a:avLst/>
          </a:prstGeom>
          <a:solidFill>
            <a:schemeClr val="bg1"/>
          </a:solidFill>
          <a:ln>
            <a:solidFill>
              <a:schemeClr val="tx1"/>
            </a:solidFill>
          </a:ln>
        </p:spPr>
        <p:txBody>
          <a:bodyPr wrap="square" rtlCol="0">
            <a:spAutoFit/>
          </a:bodyPr>
          <a:lstStyle/>
          <a:p>
            <a:r>
              <a:rPr kumimoji="1" lang="en-US" altLang="ja-JP" dirty="0" smtClean="0"/>
              <a:t>/etc/tripwire/tw.pol	/etc/tripwire/vm1/tw</a:t>
            </a:r>
            <a:r>
              <a:rPr lang="en-US" altLang="ja-JP" dirty="0" smtClean="0"/>
              <a:t>.pol</a:t>
            </a:r>
          </a:p>
          <a:p>
            <a:r>
              <a:rPr lang="en-US" altLang="ja-JP" dirty="0" smtClean="0"/>
              <a:t>/etc/tripwire		/etc/tripwire</a:t>
            </a:r>
          </a:p>
          <a:p>
            <a:r>
              <a:rPr lang="en-US" altLang="ja-JP" dirty="0" smtClean="0"/>
              <a:t>/</a:t>
            </a:r>
            <a:r>
              <a:rPr lang="en-US" altLang="ja-JP" dirty="0" err="1" smtClean="0"/>
              <a:t>var</a:t>
            </a:r>
            <a:r>
              <a:rPr lang="en-US" altLang="ja-JP" dirty="0" smtClean="0"/>
              <a:t>/lib/tripwire/	/etc/lib/tripwire/vm1</a:t>
            </a:r>
            <a:endParaRPr kumimoji="1" lang="ja-JP" altLang="en-US" dirty="0"/>
          </a:p>
        </p:txBody>
      </p:sp>
      <p:sp>
        <p:nvSpPr>
          <p:cNvPr id="45" name="テキスト ボックス 44"/>
          <p:cNvSpPr txBox="1"/>
          <p:nvPr/>
        </p:nvSpPr>
        <p:spPr>
          <a:xfrm>
            <a:off x="1979712" y="4437112"/>
            <a:ext cx="5184576" cy="369332"/>
          </a:xfrm>
          <a:prstGeom prst="rect">
            <a:avLst/>
          </a:prstGeom>
          <a:noFill/>
        </p:spPr>
        <p:txBody>
          <a:bodyPr wrap="square" rtlCol="0">
            <a:spAutoFit/>
          </a:bodyPr>
          <a:lstStyle/>
          <a:p>
            <a:pPr algn="ctr"/>
            <a:r>
              <a:rPr kumimoji="1" lang="en-US" altLang="ja-JP" dirty="0" smtClean="0"/>
              <a:t>Tripwire</a:t>
            </a:r>
            <a:r>
              <a:rPr kumimoji="1" lang="ja-JP" altLang="en-US" dirty="0" smtClean="0"/>
              <a:t>のマッピングファイル</a:t>
            </a:r>
            <a:endParaRPr kumimoji="1" lang="ja-JP" altLang="en-US" dirty="0"/>
          </a:p>
        </p:txBody>
      </p:sp>
      <p:sp>
        <p:nvSpPr>
          <p:cNvPr id="46" name="角丸四角形吹き出し 45"/>
          <p:cNvSpPr/>
          <p:nvPr/>
        </p:nvSpPr>
        <p:spPr>
          <a:xfrm>
            <a:off x="5436096" y="5805264"/>
            <a:ext cx="1584176" cy="792088"/>
          </a:xfrm>
          <a:prstGeom prst="wedgeRoundRectCallout">
            <a:avLst>
              <a:gd name="adj1" fmla="val -43380"/>
              <a:gd name="adj2" fmla="val -7026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IDS-VM</a:t>
            </a:r>
            <a:r>
              <a:rPr kumimoji="1" lang="ja-JP" altLang="en-US" dirty="0" smtClean="0"/>
              <a:t>上のパス</a:t>
            </a:r>
            <a:endParaRPr kumimoji="1" lang="ja-JP" altLang="en-US" dirty="0"/>
          </a:p>
        </p:txBody>
      </p:sp>
      <p:sp>
        <p:nvSpPr>
          <p:cNvPr id="47" name="角丸四角形吹き出し 46"/>
          <p:cNvSpPr/>
          <p:nvPr/>
        </p:nvSpPr>
        <p:spPr>
          <a:xfrm>
            <a:off x="1907704" y="5877272"/>
            <a:ext cx="1584176" cy="792088"/>
          </a:xfrm>
          <a:prstGeom prst="wedgeRoundRectCallout">
            <a:avLst>
              <a:gd name="adj1" fmla="val -3297"/>
              <a:gd name="adj2" fmla="val -8028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IDS</a:t>
            </a:r>
            <a:r>
              <a:rPr kumimoji="1" lang="ja-JP" altLang="en-US" dirty="0" smtClean="0"/>
              <a:t>がアクセスするパス</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4067944" y="4725144"/>
            <a:ext cx="2033324" cy="187220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 name="コンテンツ プレースホルダ 1"/>
          <p:cNvSpPr>
            <a:spLocks noGrp="1"/>
          </p:cNvSpPr>
          <p:nvPr>
            <p:ph idx="1"/>
          </p:nvPr>
        </p:nvSpPr>
        <p:spPr/>
        <p:txBody>
          <a:bodyPr/>
          <a:lstStyle/>
          <a:p>
            <a:pPr lvl="0"/>
            <a:r>
              <a:rPr kumimoji="1" lang="ja-JP" altLang="en-US" dirty="0" smtClean="0">
                <a:solidFill>
                  <a:schemeClr val="tx1"/>
                </a:solidFill>
              </a:rPr>
              <a:t>サーバ</a:t>
            </a:r>
            <a:r>
              <a:rPr kumimoji="1" lang="en-US" altLang="ja-JP" dirty="0" smtClean="0">
                <a:solidFill>
                  <a:schemeClr val="tx1"/>
                </a:solidFill>
              </a:rPr>
              <a:t>VM</a:t>
            </a:r>
            <a:r>
              <a:rPr kumimoji="1" lang="ja-JP" altLang="en-US" dirty="0" smtClean="0">
                <a:solidFill>
                  <a:schemeClr val="tx1"/>
                </a:solidFill>
              </a:rPr>
              <a:t>の</a:t>
            </a:r>
            <a:r>
              <a:rPr lang="en-US" altLang="ja-JP" dirty="0" smtClean="0"/>
              <a:t>OS</a:t>
            </a:r>
            <a:r>
              <a:rPr lang="ja-JP" altLang="en-US" dirty="0" smtClean="0"/>
              <a:t>内の</a:t>
            </a:r>
            <a:r>
              <a:rPr kumimoji="1" lang="ja-JP" altLang="en-US" dirty="0" smtClean="0">
                <a:solidFill>
                  <a:schemeClr val="tx1"/>
                </a:solidFill>
              </a:rPr>
              <a:t>情報を返すファイルシステム</a:t>
            </a:r>
            <a:endParaRPr kumimoji="1" lang="en-US" altLang="ja-JP" sz="2700" kern="1200" dirty="0" smtClean="0">
              <a:solidFill>
                <a:schemeClr val="tx1"/>
              </a:solidFill>
              <a:latin typeface="+mn-lt"/>
              <a:ea typeface="+mn-ea"/>
              <a:cs typeface="+mn-cs"/>
            </a:endParaRPr>
          </a:p>
          <a:p>
            <a:pPr lvl="1" rtl="0" eaLnBrk="1" latinLnBrk="0" hangingPunct="1"/>
            <a:r>
              <a:rPr kumimoji="1" lang="en-US" altLang="ja-JP" sz="2300" kern="1200" dirty="0" smtClean="0">
                <a:solidFill>
                  <a:schemeClr val="tx1"/>
                </a:solidFill>
                <a:latin typeface="+mn-lt"/>
                <a:ea typeface="+mn-ea"/>
                <a:cs typeface="+mn-cs"/>
              </a:rPr>
              <a:t>Linux</a:t>
            </a:r>
            <a:r>
              <a:rPr kumimoji="1" lang="ja-JP" altLang="ja-JP" sz="2300" kern="1200" dirty="0" smtClean="0">
                <a:solidFill>
                  <a:schemeClr val="tx1"/>
                </a:solidFill>
                <a:latin typeface="+mn-lt"/>
                <a:ea typeface="+mn-ea"/>
                <a:cs typeface="+mn-cs"/>
              </a:rPr>
              <a:t>の</a:t>
            </a:r>
            <a:r>
              <a:rPr kumimoji="1" lang="en-US" altLang="ja-JP" sz="2300" kern="1200" dirty="0" smtClean="0">
                <a:solidFill>
                  <a:schemeClr val="tx1"/>
                </a:solidFill>
                <a:latin typeface="+mn-lt"/>
                <a:ea typeface="+mn-ea"/>
                <a:cs typeface="+mn-cs"/>
              </a:rPr>
              <a:t>proc</a:t>
            </a:r>
            <a:r>
              <a:rPr kumimoji="1" lang="ja-JP" altLang="ja-JP" sz="2300" kern="1200" dirty="0" smtClean="0">
                <a:solidFill>
                  <a:schemeClr val="tx1"/>
                </a:solidFill>
                <a:latin typeface="+mn-lt"/>
                <a:ea typeface="+mn-ea"/>
                <a:cs typeface="+mn-cs"/>
              </a:rPr>
              <a:t>ファイルシステムと同じインタフェースを提供</a:t>
            </a:r>
            <a:endParaRPr kumimoji="1" lang="en-US" altLang="ja-JP" sz="2300" kern="1200" dirty="0" smtClean="0">
              <a:solidFill>
                <a:schemeClr val="tx1"/>
              </a:solidFill>
              <a:latin typeface="+mn-lt"/>
              <a:ea typeface="+mn-ea"/>
              <a:cs typeface="+mn-cs"/>
            </a:endParaRPr>
          </a:p>
          <a:p>
            <a:pPr lvl="1"/>
            <a:r>
              <a:rPr lang="ja-JP" altLang="en-US" dirty="0" smtClean="0"/>
              <a:t>プロセスやネットワーク、システムの情報を返す</a:t>
            </a:r>
            <a:endParaRPr lang="en-US" altLang="ja-JP" dirty="0" smtClean="0"/>
          </a:p>
          <a:p>
            <a:pPr lvl="2" rtl="0" eaLnBrk="1" latinLnBrk="0" hangingPunct="1"/>
            <a:r>
              <a:rPr kumimoji="1" lang="ja-JP" altLang="en-US" sz="2100" kern="1200" dirty="0" smtClean="0">
                <a:solidFill>
                  <a:schemeClr val="tx1"/>
                </a:solidFill>
                <a:latin typeface="+mn-lt"/>
                <a:ea typeface="+mn-ea"/>
                <a:cs typeface="+mn-cs"/>
              </a:rPr>
              <a:t>例：</a:t>
            </a:r>
            <a:r>
              <a:rPr kumimoji="1" lang="en-US" altLang="ja-JP" sz="2100" kern="1200" dirty="0" smtClean="0">
                <a:solidFill>
                  <a:schemeClr val="tx1"/>
                </a:solidFill>
                <a:latin typeface="+mn-lt"/>
                <a:ea typeface="+mn-ea"/>
                <a:cs typeface="+mn-cs"/>
              </a:rPr>
              <a:t>/proc/*/stat</a:t>
            </a:r>
          </a:p>
          <a:p>
            <a:pPr lvl="1"/>
            <a:r>
              <a:rPr lang="en-US" altLang="ja-JP" dirty="0" smtClean="0"/>
              <a:t>VM Shadow</a:t>
            </a:r>
            <a:r>
              <a:rPr lang="ja-JP" altLang="en-US" dirty="0" smtClean="0"/>
              <a:t>作成時にサーバ</a:t>
            </a:r>
            <a:r>
              <a:rPr lang="en-US" altLang="ja-JP" dirty="0" smtClean="0"/>
              <a:t>VM</a:t>
            </a:r>
            <a:r>
              <a:rPr lang="ja-JP" altLang="en-US" dirty="0" err="1" smtClean="0"/>
              <a:t>のメ</a:t>
            </a:r>
            <a:r>
              <a:rPr lang="ja-JP" altLang="en-US" dirty="0" smtClean="0"/>
              <a:t>モリを解析して構築</a:t>
            </a:r>
            <a:endParaRPr lang="en-US" altLang="ja-JP" dirty="0" smtClean="0"/>
          </a:p>
          <a:p>
            <a:pPr lvl="2"/>
            <a:r>
              <a:rPr lang="ja-JP" altLang="en-US" dirty="0" smtClean="0"/>
              <a:t>アクセスのたびにメモリ解析を行うのはオーバヘッドが大きいため</a:t>
            </a:r>
            <a:endParaRPr lang="en-US" altLang="ja-JP" dirty="0" smtClean="0"/>
          </a:p>
        </p:txBody>
      </p:sp>
      <p:sp>
        <p:nvSpPr>
          <p:cNvPr id="3" name="タイトル 2"/>
          <p:cNvSpPr>
            <a:spLocks noGrp="1"/>
          </p:cNvSpPr>
          <p:nvPr>
            <p:ph type="title"/>
          </p:nvPr>
        </p:nvSpPr>
        <p:spPr/>
        <p:txBody>
          <a:bodyPr/>
          <a:lstStyle/>
          <a:p>
            <a:r>
              <a:rPr kumimoji="1" lang="en-US" altLang="ja-JP" dirty="0" smtClean="0"/>
              <a:t>Shadow proc</a:t>
            </a:r>
            <a:r>
              <a:rPr kumimoji="1" lang="ja-JP" altLang="en-US" dirty="0" smtClean="0"/>
              <a:t>ファイルシステム</a:t>
            </a:r>
            <a:endParaRPr kumimoji="1" lang="ja-JP" altLang="en-US" dirty="0"/>
          </a:p>
        </p:txBody>
      </p:sp>
      <p:sp>
        <p:nvSpPr>
          <p:cNvPr id="30" name="正方形/長方形 29"/>
          <p:cNvSpPr/>
          <p:nvPr/>
        </p:nvSpPr>
        <p:spPr>
          <a:xfrm>
            <a:off x="4411758" y="4922680"/>
            <a:ext cx="1249082" cy="450536"/>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grpSp>
        <p:nvGrpSpPr>
          <p:cNvPr id="7" name="グループ化 16"/>
          <p:cNvGrpSpPr/>
          <p:nvPr/>
        </p:nvGrpSpPr>
        <p:grpSpPr>
          <a:xfrm>
            <a:off x="4359396" y="4582268"/>
            <a:ext cx="3582730" cy="1928826"/>
            <a:chOff x="3203848" y="4429132"/>
            <a:chExt cx="3582730" cy="1928826"/>
          </a:xfrm>
        </p:grpSpPr>
        <p:sp>
          <p:nvSpPr>
            <p:cNvPr id="4" name="角丸四角形 3"/>
            <p:cNvSpPr/>
            <p:nvPr/>
          </p:nvSpPr>
          <p:spPr>
            <a:xfrm>
              <a:off x="5286380" y="4786322"/>
              <a:ext cx="1487341" cy="1571636"/>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dirty="0"/>
            </a:p>
          </p:txBody>
        </p:sp>
        <p:sp>
          <p:nvSpPr>
            <p:cNvPr id="5" name="テキスト ボックス 4"/>
            <p:cNvSpPr txBox="1"/>
            <p:nvPr/>
          </p:nvSpPr>
          <p:spPr>
            <a:xfrm>
              <a:off x="5357818" y="4429132"/>
              <a:ext cx="1428760" cy="369332"/>
            </a:xfrm>
            <a:prstGeom prst="rect">
              <a:avLst/>
            </a:prstGeom>
            <a:noFill/>
          </p:spPr>
          <p:txBody>
            <a:bodyPr wrap="square" rtlCol="0">
              <a:spAutoFit/>
            </a:bodyPr>
            <a:lstStyle/>
            <a:p>
              <a:pPr algn="ctr"/>
              <a:r>
                <a:rPr kumimoji="1" lang="ja-JP" altLang="en-US" dirty="0" smtClean="0"/>
                <a:t>サーバ</a:t>
              </a:r>
              <a:r>
                <a:rPr lang="en-US" altLang="ja-JP" dirty="0"/>
                <a:t>VM</a:t>
              </a:r>
              <a:endParaRPr kumimoji="1" lang="ja-JP" altLang="en-US" dirty="0"/>
            </a:p>
          </p:txBody>
        </p:sp>
        <p:sp>
          <p:nvSpPr>
            <p:cNvPr id="6" name="角丸四角形 5"/>
            <p:cNvSpPr/>
            <p:nvPr/>
          </p:nvSpPr>
          <p:spPr>
            <a:xfrm>
              <a:off x="5371245" y="5653788"/>
              <a:ext cx="1330468" cy="3660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nchorCtr="0"/>
            <a:lstStyle/>
            <a:p>
              <a:pPr algn="ctr"/>
              <a:r>
                <a:rPr kumimoji="1" lang="ja-JP" altLang="en-US" sz="1400" dirty="0" smtClean="0"/>
                <a:t>カーネル</a:t>
              </a:r>
              <a:endParaRPr kumimoji="1" lang="ja-JP" altLang="en-US" sz="1400" dirty="0"/>
            </a:p>
          </p:txBody>
        </p:sp>
        <p:sp>
          <p:nvSpPr>
            <p:cNvPr id="11" name="角丸四角形 10"/>
            <p:cNvSpPr/>
            <p:nvPr/>
          </p:nvSpPr>
          <p:spPr>
            <a:xfrm>
              <a:off x="3203848" y="5652128"/>
              <a:ext cx="1357322" cy="60456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t>Shadow</a:t>
              </a:r>
              <a:br>
                <a:rPr kumimoji="1" lang="en-US" altLang="ja-JP" dirty="0" smtClean="0"/>
              </a:br>
              <a:r>
                <a:rPr kumimoji="1" lang="en-US" altLang="ja-JP" dirty="0" err="1" smtClean="0"/>
                <a:t>procfs</a:t>
              </a:r>
              <a:endParaRPr kumimoji="1" lang="ja-JP" altLang="en-US" dirty="0"/>
            </a:p>
          </p:txBody>
        </p:sp>
        <p:sp>
          <p:nvSpPr>
            <p:cNvPr id="14" name="角丸四角形 13"/>
            <p:cNvSpPr/>
            <p:nvPr/>
          </p:nvSpPr>
          <p:spPr>
            <a:xfrm>
              <a:off x="3494873" y="4805378"/>
              <a:ext cx="781096" cy="36507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cxnSp>
          <p:nvCxnSpPr>
            <p:cNvPr id="15" name="直線矢印コネクタ 14"/>
            <p:cNvCxnSpPr/>
            <p:nvPr/>
          </p:nvCxnSpPr>
          <p:spPr>
            <a:xfrm>
              <a:off x="3885421" y="5170448"/>
              <a:ext cx="35087" cy="4816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0" name="テキスト ボックス 39"/>
          <p:cNvSpPr txBox="1"/>
          <p:nvPr/>
        </p:nvSpPr>
        <p:spPr>
          <a:xfrm>
            <a:off x="3491880" y="5445224"/>
            <a:ext cx="1579278" cy="369332"/>
          </a:xfrm>
          <a:prstGeom prst="rect">
            <a:avLst/>
          </a:prstGeom>
          <a:noFill/>
        </p:spPr>
        <p:txBody>
          <a:bodyPr wrap="none" rtlCol="0">
            <a:spAutoFit/>
          </a:bodyPr>
          <a:lstStyle/>
          <a:p>
            <a:r>
              <a:rPr kumimoji="1" lang="en-US" altLang="ja-JP" dirty="0" smtClean="0"/>
              <a:t>/proc/*/stat</a:t>
            </a:r>
            <a:endParaRPr kumimoji="1" lang="ja-JP" altLang="en-US" dirty="0"/>
          </a:p>
        </p:txBody>
      </p:sp>
      <p:sp>
        <p:nvSpPr>
          <p:cNvPr id="53" name="テキスト ボックス 52"/>
          <p:cNvSpPr txBox="1"/>
          <p:nvPr/>
        </p:nvSpPr>
        <p:spPr>
          <a:xfrm>
            <a:off x="4370226" y="4439392"/>
            <a:ext cx="1428760" cy="369332"/>
          </a:xfrm>
          <a:prstGeom prst="rect">
            <a:avLst/>
          </a:prstGeom>
          <a:noFill/>
        </p:spPr>
        <p:txBody>
          <a:bodyPr wrap="square" rtlCol="0">
            <a:spAutoFit/>
          </a:bodyPr>
          <a:lstStyle/>
          <a:p>
            <a:pPr algn="ctr"/>
            <a:r>
              <a:rPr lang="en-US" altLang="ja-JP" dirty="0" smtClean="0"/>
              <a:t>IDS-VM</a:t>
            </a:r>
            <a:endParaRPr kumimoji="1" lang="ja-JP" altLang="en-US" dirty="0"/>
          </a:p>
        </p:txBody>
      </p:sp>
      <p:sp>
        <p:nvSpPr>
          <p:cNvPr id="32" name="テキスト ボックス 31"/>
          <p:cNvSpPr txBox="1"/>
          <p:nvPr/>
        </p:nvSpPr>
        <p:spPr>
          <a:xfrm>
            <a:off x="4087164" y="4683172"/>
            <a:ext cx="1918726" cy="338554"/>
          </a:xfrm>
          <a:prstGeom prst="rect">
            <a:avLst/>
          </a:prstGeom>
          <a:noFill/>
        </p:spPr>
        <p:txBody>
          <a:bodyPr wrap="square" rtlCol="0">
            <a:spAutoFit/>
          </a:bodyPr>
          <a:lstStyle/>
          <a:p>
            <a:pPr algn="ctr"/>
            <a:r>
              <a:rPr kumimoji="1" lang="en-US" altLang="ja-JP" sz="1600" dirty="0" smtClean="0"/>
              <a:t>VM Shadow</a:t>
            </a:r>
            <a:endParaRPr kumimoji="1" lang="ja-JP" altLang="en-US" sz="1600" dirty="0"/>
          </a:p>
        </p:txBody>
      </p:sp>
      <p:cxnSp>
        <p:nvCxnSpPr>
          <p:cNvPr id="34" name="直線矢印コネクタ 33"/>
          <p:cNvCxnSpPr/>
          <p:nvPr/>
        </p:nvCxnSpPr>
        <p:spPr>
          <a:xfrm flipV="1">
            <a:off x="5716718" y="5989942"/>
            <a:ext cx="810075" cy="1581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四角形吹き出し 17"/>
          <p:cNvSpPr/>
          <p:nvPr/>
        </p:nvSpPr>
        <p:spPr>
          <a:xfrm>
            <a:off x="1331640" y="4509120"/>
            <a:ext cx="1656184" cy="2160240"/>
          </a:xfrm>
          <a:prstGeom prst="wedgeRectCallout">
            <a:avLst>
              <a:gd name="adj1" fmla="val 84784"/>
              <a:gd name="adj2" fmla="val 1863"/>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ysClr val="windowText" lastClr="000000"/>
                </a:solidFill>
              </a:rPr>
              <a:t>init</a:t>
            </a:r>
          </a:p>
          <a:p>
            <a:pPr algn="ctr"/>
            <a:r>
              <a:rPr lang="ja-JP" altLang="en-US" dirty="0" smtClean="0">
                <a:solidFill>
                  <a:sysClr val="windowText" lastClr="000000"/>
                </a:solidFill>
              </a:rPr>
              <a:t>・</a:t>
            </a:r>
            <a:endParaRPr lang="en-US" altLang="ja-JP" dirty="0" smtClean="0">
              <a:solidFill>
                <a:sysClr val="windowText" lastClr="000000"/>
              </a:solidFill>
            </a:endParaRPr>
          </a:p>
          <a:p>
            <a:pPr algn="ctr"/>
            <a:r>
              <a:rPr lang="ja-JP" altLang="en-US" dirty="0" smtClean="0">
                <a:solidFill>
                  <a:sysClr val="windowText" lastClr="000000"/>
                </a:solidFill>
              </a:rPr>
              <a:t>・</a:t>
            </a:r>
            <a:endParaRPr lang="en-US" altLang="ja-JP" dirty="0" smtClean="0">
              <a:solidFill>
                <a:sysClr val="windowText" lastClr="000000"/>
              </a:solidFill>
            </a:endParaRPr>
          </a:p>
          <a:p>
            <a:pPr algn="ctr"/>
            <a:r>
              <a:rPr lang="en-US" altLang="ja-JP" dirty="0" err="1" smtClean="0">
                <a:solidFill>
                  <a:sysClr val="windowText" lastClr="000000"/>
                </a:solidFill>
              </a:rPr>
              <a:t>firefox</a:t>
            </a:r>
            <a:endParaRPr lang="en-US" altLang="ja-JP" dirty="0" smtClean="0">
              <a:solidFill>
                <a:sysClr val="windowText" lastClr="000000"/>
              </a:solidFill>
            </a:endParaRPr>
          </a:p>
          <a:p>
            <a:pPr algn="ctr"/>
            <a:r>
              <a:rPr lang="en-US" altLang="ja-JP" dirty="0" err="1" smtClean="0">
                <a:solidFill>
                  <a:sysClr val="windowText" lastClr="000000"/>
                </a:solidFill>
              </a:rPr>
              <a:t>vncserver</a:t>
            </a:r>
            <a:endParaRPr lang="en-US" altLang="ja-JP" dirty="0" smtClean="0">
              <a:solidFill>
                <a:sysClr val="windowText" lastClr="000000"/>
              </a:solidFill>
            </a:endParaRPr>
          </a:p>
          <a:p>
            <a:pPr algn="ctr"/>
            <a:r>
              <a:rPr lang="en-US" altLang="ja-JP" dirty="0" smtClean="0">
                <a:solidFill>
                  <a:srgbClr val="FF0000"/>
                </a:solidFill>
              </a:rPr>
              <a:t>malware</a:t>
            </a:r>
          </a:p>
          <a:p>
            <a:pPr algn="ctr"/>
            <a:r>
              <a:rPr lang="en-US" altLang="ja-JP" dirty="0" smtClean="0">
                <a:solidFill>
                  <a:sysClr val="windowText" lastClr="000000"/>
                </a:solidFill>
              </a:rPr>
              <a:t>mail</a:t>
            </a:r>
            <a:endParaRPr kumimoji="1" lang="ja-JP" altLang="en-US" dirty="0">
              <a:solidFill>
                <a:sysClr val="windowText" lastClr="00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363272" cy="4525963"/>
          </a:xfrm>
        </p:spPr>
        <p:txBody>
          <a:bodyPr/>
          <a:lstStyle/>
          <a:p>
            <a:pPr lvl="0"/>
            <a:r>
              <a:rPr lang="en-US" altLang="ja-JP" dirty="0" smtClean="0"/>
              <a:t>/proc/</a:t>
            </a:r>
            <a:r>
              <a:rPr lang="ja-JP" altLang="en-US" dirty="0" smtClean="0"/>
              <a:t>プロセス</a:t>
            </a:r>
            <a:r>
              <a:rPr lang="en-US" altLang="ja-JP" dirty="0" smtClean="0"/>
              <a:t>ID [/task/</a:t>
            </a:r>
            <a:r>
              <a:rPr lang="ja-JP" altLang="en-US" dirty="0" smtClean="0"/>
              <a:t>スレッド</a:t>
            </a:r>
            <a:r>
              <a:rPr lang="en-US" altLang="ja-JP" dirty="0" smtClean="0"/>
              <a:t>ID] /</a:t>
            </a:r>
          </a:p>
          <a:p>
            <a:pPr lvl="1"/>
            <a:r>
              <a:rPr lang="en-US" altLang="ja-JP" dirty="0" smtClean="0"/>
              <a:t>stat, status</a:t>
            </a:r>
          </a:p>
          <a:p>
            <a:pPr lvl="2"/>
            <a:r>
              <a:rPr lang="ja-JP" altLang="en-US" dirty="0" smtClean="0"/>
              <a:t>プロセスの状態</a:t>
            </a:r>
            <a:endParaRPr lang="en-US" altLang="ja-JP" dirty="0" smtClean="0"/>
          </a:p>
          <a:p>
            <a:pPr lvl="2"/>
            <a:r>
              <a:rPr lang="ja-JP" altLang="en-US" dirty="0" smtClean="0"/>
              <a:t>サーバ</a:t>
            </a:r>
            <a:r>
              <a:rPr lang="en-US" altLang="ja-JP" dirty="0" smtClean="0"/>
              <a:t>VM</a:t>
            </a:r>
            <a:r>
              <a:rPr lang="ja-JP" altLang="en-US" dirty="0" smtClean="0"/>
              <a:t>のカーネル内の</a:t>
            </a:r>
            <a:r>
              <a:rPr lang="en-US" altLang="ja-JP" dirty="0" err="1" smtClean="0"/>
              <a:t>task_struct</a:t>
            </a:r>
            <a:r>
              <a:rPr lang="ja-JP" altLang="en-US" dirty="0" smtClean="0"/>
              <a:t>構造体から取得</a:t>
            </a:r>
            <a:endParaRPr lang="en-US" altLang="ja-JP" dirty="0" smtClean="0"/>
          </a:p>
          <a:p>
            <a:pPr lvl="1"/>
            <a:r>
              <a:rPr lang="en-US" altLang="ja-JP" dirty="0" err="1" smtClean="0"/>
              <a:t>cmdline</a:t>
            </a:r>
            <a:endParaRPr lang="en-US" altLang="ja-JP" dirty="0" smtClean="0"/>
          </a:p>
          <a:p>
            <a:pPr lvl="2"/>
            <a:r>
              <a:rPr lang="ja-JP" altLang="en-US" dirty="0" smtClean="0"/>
              <a:t>実行ファイルのパス、引数</a:t>
            </a:r>
            <a:endParaRPr lang="en-US" altLang="ja-JP" dirty="0" smtClean="0"/>
          </a:p>
          <a:p>
            <a:pPr lvl="2"/>
            <a:r>
              <a:rPr lang="ja-JP" altLang="en-US" dirty="0" smtClean="0"/>
              <a:t>プロセスのメモリから取得</a:t>
            </a:r>
            <a:endParaRPr lang="en-US" altLang="ja-JP" dirty="0" smtClean="0"/>
          </a:p>
          <a:p>
            <a:pPr lvl="0"/>
            <a:r>
              <a:rPr lang="en-US" altLang="ja-JP" dirty="0" smtClean="0"/>
              <a:t>/proc/self/</a:t>
            </a:r>
          </a:p>
          <a:p>
            <a:pPr lvl="1"/>
            <a:r>
              <a:rPr lang="ja-JP" altLang="en-US" dirty="0" smtClean="0"/>
              <a:t>実行中のプロセス（</a:t>
            </a:r>
            <a:r>
              <a:rPr lang="en-US" altLang="ja-JP" dirty="0" smtClean="0"/>
              <a:t>IDS</a:t>
            </a:r>
            <a:r>
              <a:rPr lang="ja-JP" altLang="en-US" dirty="0" smtClean="0"/>
              <a:t>）の情報</a:t>
            </a:r>
            <a:endParaRPr lang="en-US" altLang="ja-JP" dirty="0" smtClean="0"/>
          </a:p>
          <a:p>
            <a:pPr lvl="2"/>
            <a:r>
              <a:rPr lang="ja-JP" altLang="en-US" dirty="0" smtClean="0"/>
              <a:t>しかし、</a:t>
            </a:r>
            <a:r>
              <a:rPr lang="en-US" altLang="ja-JP" dirty="0" smtClean="0"/>
              <a:t>IDS</a:t>
            </a:r>
            <a:r>
              <a:rPr lang="ja-JP" altLang="en-US" dirty="0" smtClean="0"/>
              <a:t>プロセスはサーバ</a:t>
            </a:r>
            <a:r>
              <a:rPr lang="en-US" altLang="ja-JP" dirty="0" smtClean="0"/>
              <a:t>VM</a:t>
            </a:r>
            <a:r>
              <a:rPr lang="ja-JP" altLang="en-US" dirty="0" smtClean="0"/>
              <a:t>上に存在しない</a:t>
            </a:r>
          </a:p>
          <a:p>
            <a:pPr lvl="1"/>
            <a:r>
              <a:rPr lang="en-US" altLang="ja-JP" dirty="0" smtClean="0"/>
              <a:t>IDS-VM</a:t>
            </a:r>
            <a:r>
              <a:rPr lang="ja-JP" altLang="en-US" dirty="0" smtClean="0"/>
              <a:t>の</a:t>
            </a:r>
            <a:r>
              <a:rPr lang="en-US" altLang="ja-JP" dirty="0" smtClean="0"/>
              <a:t>IDS</a:t>
            </a:r>
            <a:r>
              <a:rPr lang="ja-JP" altLang="en-US" dirty="0" smtClean="0"/>
              <a:t>プロセスの情報をコピーする</a:t>
            </a:r>
            <a:endParaRPr lang="en-US" altLang="ja-JP" dirty="0" smtClean="0"/>
          </a:p>
        </p:txBody>
      </p:sp>
      <p:sp>
        <p:nvSpPr>
          <p:cNvPr id="3" name="タイトル 2"/>
          <p:cNvSpPr>
            <a:spLocks noGrp="1"/>
          </p:cNvSpPr>
          <p:nvPr>
            <p:ph type="title"/>
          </p:nvPr>
        </p:nvSpPr>
        <p:spPr/>
        <p:txBody>
          <a:bodyPr/>
          <a:lstStyle/>
          <a:p>
            <a:r>
              <a:rPr kumimoji="1" lang="ja-JP" altLang="en-US" dirty="0" smtClean="0"/>
              <a:t>プロセス情報の構築</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/proc/net/</a:t>
            </a:r>
          </a:p>
          <a:p>
            <a:pPr lvl="1"/>
            <a:r>
              <a:rPr lang="en-US" altLang="ja-JP" dirty="0" err="1" smtClean="0"/>
              <a:t>tcp</a:t>
            </a:r>
            <a:r>
              <a:rPr lang="en-US" altLang="ja-JP" dirty="0" smtClean="0"/>
              <a:t>, </a:t>
            </a:r>
            <a:r>
              <a:rPr lang="en-US" altLang="ja-JP" dirty="0" err="1" smtClean="0"/>
              <a:t>udp</a:t>
            </a:r>
            <a:r>
              <a:rPr lang="en-US" altLang="ja-JP" dirty="0" smtClean="0"/>
              <a:t>, </a:t>
            </a:r>
            <a:r>
              <a:rPr lang="en-US" altLang="ja-JP" dirty="0" err="1" smtClean="0"/>
              <a:t>unix</a:t>
            </a:r>
            <a:endParaRPr lang="en-US" altLang="ja-JP" dirty="0" smtClean="0"/>
          </a:p>
          <a:p>
            <a:pPr lvl="2"/>
            <a:r>
              <a:rPr lang="en-US" altLang="ja-JP" dirty="0" smtClean="0"/>
              <a:t>TCP/IP, UDP/IP, UNIX</a:t>
            </a:r>
            <a:r>
              <a:rPr lang="ja-JP" altLang="en-US" dirty="0" smtClean="0"/>
              <a:t>ドメインソケットの情報</a:t>
            </a:r>
            <a:endParaRPr lang="en-US" altLang="ja-JP" dirty="0" smtClean="0"/>
          </a:p>
          <a:p>
            <a:pPr lvl="2"/>
            <a:r>
              <a:rPr lang="ja-JP" altLang="en-US" dirty="0" smtClean="0"/>
              <a:t>サーバ</a:t>
            </a:r>
            <a:r>
              <a:rPr lang="en-US" altLang="ja-JP" dirty="0" smtClean="0"/>
              <a:t>VM</a:t>
            </a:r>
            <a:r>
              <a:rPr lang="ja-JP" altLang="en-US" dirty="0" smtClean="0"/>
              <a:t>のカーネル内の</a:t>
            </a:r>
            <a:r>
              <a:rPr lang="en-US" altLang="ja-JP" dirty="0" smtClean="0"/>
              <a:t>sock</a:t>
            </a:r>
            <a:r>
              <a:rPr lang="ja-JP" altLang="en-US" dirty="0" smtClean="0"/>
              <a:t>構造体から取得</a:t>
            </a:r>
            <a:endParaRPr lang="en-US" altLang="ja-JP" dirty="0" smtClean="0"/>
          </a:p>
          <a:p>
            <a:r>
              <a:rPr lang="ja-JP" altLang="en-US" dirty="0" smtClean="0"/>
              <a:t>例：</a:t>
            </a:r>
            <a:r>
              <a:rPr lang="en-US" altLang="ja-JP" dirty="0" smtClean="0"/>
              <a:t>TCP/IP</a:t>
            </a:r>
            <a:r>
              <a:rPr lang="ja-JP" altLang="en-US" dirty="0" smtClean="0"/>
              <a:t>の場合</a:t>
            </a:r>
            <a:endParaRPr lang="en-US" altLang="ja-JP" dirty="0" smtClean="0"/>
          </a:p>
          <a:p>
            <a:pPr lvl="1"/>
            <a:r>
              <a:rPr lang="en-US" altLang="ja-JP" dirty="0" err="1" smtClean="0"/>
              <a:t>tcp_hashinfo</a:t>
            </a:r>
            <a:r>
              <a:rPr lang="ja-JP" altLang="en-US" dirty="0" smtClean="0"/>
              <a:t>変数が指すハッシュ表をたどることで取得できる</a:t>
            </a:r>
            <a:endParaRPr lang="en-US" altLang="ja-JP" dirty="0" smtClean="0"/>
          </a:p>
        </p:txBody>
      </p:sp>
      <p:sp>
        <p:nvSpPr>
          <p:cNvPr id="3" name="タイトル 2"/>
          <p:cNvSpPr>
            <a:spLocks noGrp="1"/>
          </p:cNvSpPr>
          <p:nvPr>
            <p:ph type="title"/>
          </p:nvPr>
        </p:nvSpPr>
        <p:spPr/>
        <p:txBody>
          <a:bodyPr/>
          <a:lstStyle/>
          <a:p>
            <a:r>
              <a:rPr kumimoji="1" lang="ja-JP" altLang="en-US" dirty="0" smtClean="0"/>
              <a:t>ネットワーク情報の構築</a:t>
            </a:r>
            <a:endParaRPr kumimoji="1" lang="ja-JP" altLang="en-US" dirty="0"/>
          </a:p>
        </p:txBody>
      </p:sp>
      <p:sp>
        <p:nvSpPr>
          <p:cNvPr id="4" name="正方形/長方形 3"/>
          <p:cNvSpPr/>
          <p:nvPr/>
        </p:nvSpPr>
        <p:spPr>
          <a:xfrm>
            <a:off x="1547664" y="4653136"/>
            <a:ext cx="1944216" cy="189463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5" name="正方形/長方形 4"/>
          <p:cNvSpPr/>
          <p:nvPr/>
        </p:nvSpPr>
        <p:spPr>
          <a:xfrm>
            <a:off x="1874378" y="4850672"/>
            <a:ext cx="1249082" cy="433961"/>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grpSp>
        <p:nvGrpSpPr>
          <p:cNvPr id="6" name="グループ化 5"/>
          <p:cNvGrpSpPr/>
          <p:nvPr/>
        </p:nvGrpSpPr>
        <p:grpSpPr>
          <a:xfrm>
            <a:off x="1822016" y="4510260"/>
            <a:ext cx="3582730" cy="1928826"/>
            <a:chOff x="3203848" y="4429132"/>
            <a:chExt cx="3582730" cy="1928826"/>
          </a:xfrm>
        </p:grpSpPr>
        <p:sp>
          <p:nvSpPr>
            <p:cNvPr id="7" name="角丸四角形 6"/>
            <p:cNvSpPr/>
            <p:nvPr/>
          </p:nvSpPr>
          <p:spPr>
            <a:xfrm>
              <a:off x="5286380" y="4786322"/>
              <a:ext cx="1487341" cy="1571636"/>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dirty="0"/>
            </a:p>
          </p:txBody>
        </p:sp>
        <p:sp>
          <p:nvSpPr>
            <p:cNvPr id="8" name="テキスト ボックス 7"/>
            <p:cNvSpPr txBox="1"/>
            <p:nvPr/>
          </p:nvSpPr>
          <p:spPr>
            <a:xfrm>
              <a:off x="5357818" y="4429132"/>
              <a:ext cx="1428760" cy="369332"/>
            </a:xfrm>
            <a:prstGeom prst="rect">
              <a:avLst/>
            </a:prstGeom>
            <a:noFill/>
          </p:spPr>
          <p:txBody>
            <a:bodyPr wrap="square" rtlCol="0">
              <a:spAutoFit/>
            </a:bodyPr>
            <a:lstStyle/>
            <a:p>
              <a:pPr algn="ctr"/>
              <a:r>
                <a:rPr kumimoji="1" lang="ja-JP" altLang="en-US" dirty="0" smtClean="0"/>
                <a:t>サーバ</a:t>
              </a:r>
              <a:r>
                <a:rPr lang="en-US" altLang="ja-JP" dirty="0"/>
                <a:t>VM</a:t>
              </a:r>
              <a:endParaRPr kumimoji="1" lang="ja-JP" altLang="en-US" dirty="0"/>
            </a:p>
          </p:txBody>
        </p:sp>
        <p:sp>
          <p:nvSpPr>
            <p:cNvPr id="9" name="角丸四角形 8"/>
            <p:cNvSpPr/>
            <p:nvPr/>
          </p:nvSpPr>
          <p:spPr>
            <a:xfrm>
              <a:off x="5371245" y="5653788"/>
              <a:ext cx="1330468" cy="3660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nchorCtr="0"/>
            <a:lstStyle/>
            <a:p>
              <a:pPr algn="ctr"/>
              <a:r>
                <a:rPr kumimoji="1" lang="ja-JP" altLang="en-US" sz="1400" dirty="0" smtClean="0"/>
                <a:t>カーネル</a:t>
              </a:r>
              <a:endParaRPr kumimoji="1" lang="ja-JP" altLang="en-US" sz="1400" dirty="0"/>
            </a:p>
          </p:txBody>
        </p:sp>
        <p:sp>
          <p:nvSpPr>
            <p:cNvPr id="16" name="角丸四角形 10"/>
            <p:cNvSpPr/>
            <p:nvPr/>
          </p:nvSpPr>
          <p:spPr>
            <a:xfrm>
              <a:off x="3203848" y="5689748"/>
              <a:ext cx="1357322" cy="6104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t>Shadow</a:t>
              </a:r>
              <a:br>
                <a:rPr kumimoji="1" lang="en-US" altLang="ja-JP" dirty="0" smtClean="0"/>
              </a:br>
              <a:r>
                <a:rPr kumimoji="1" lang="en-US" altLang="ja-JP" dirty="0" err="1" smtClean="0"/>
                <a:t>procfs</a:t>
              </a:r>
              <a:endParaRPr kumimoji="1" lang="ja-JP" altLang="en-US" dirty="0"/>
            </a:p>
          </p:txBody>
        </p:sp>
        <p:sp>
          <p:nvSpPr>
            <p:cNvPr id="11" name="角丸四角形 10"/>
            <p:cNvSpPr/>
            <p:nvPr/>
          </p:nvSpPr>
          <p:spPr>
            <a:xfrm>
              <a:off x="3494873" y="4805378"/>
              <a:ext cx="781096" cy="34269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cxnSp>
          <p:nvCxnSpPr>
            <p:cNvPr id="12" name="直線矢印コネクタ 11"/>
            <p:cNvCxnSpPr/>
            <p:nvPr/>
          </p:nvCxnSpPr>
          <p:spPr>
            <a:xfrm rot="5400000">
              <a:off x="3602561" y="5450396"/>
              <a:ext cx="562808" cy="29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7" name="テキスト ボックス 16"/>
          <p:cNvSpPr txBox="1"/>
          <p:nvPr/>
        </p:nvSpPr>
        <p:spPr>
          <a:xfrm>
            <a:off x="755576" y="5373216"/>
            <a:ext cx="1758815" cy="369332"/>
          </a:xfrm>
          <a:prstGeom prst="rect">
            <a:avLst/>
          </a:prstGeom>
          <a:noFill/>
        </p:spPr>
        <p:txBody>
          <a:bodyPr wrap="none" rtlCol="0">
            <a:spAutoFit/>
          </a:bodyPr>
          <a:lstStyle/>
          <a:p>
            <a:r>
              <a:rPr kumimoji="1" lang="en-US" altLang="ja-JP" dirty="0" smtClean="0"/>
              <a:t>/proc/net/</a:t>
            </a:r>
            <a:r>
              <a:rPr kumimoji="1" lang="en-US" altLang="ja-JP" dirty="0" err="1" smtClean="0"/>
              <a:t>tcp</a:t>
            </a:r>
            <a:endParaRPr kumimoji="1" lang="ja-JP" altLang="en-US" dirty="0"/>
          </a:p>
        </p:txBody>
      </p:sp>
      <p:sp>
        <p:nvSpPr>
          <p:cNvPr id="29" name="テキスト ボックス 28"/>
          <p:cNvSpPr txBox="1"/>
          <p:nvPr/>
        </p:nvSpPr>
        <p:spPr>
          <a:xfrm>
            <a:off x="1835696" y="4315522"/>
            <a:ext cx="1428760" cy="369332"/>
          </a:xfrm>
          <a:prstGeom prst="rect">
            <a:avLst/>
          </a:prstGeom>
          <a:noFill/>
        </p:spPr>
        <p:txBody>
          <a:bodyPr wrap="square" rtlCol="0">
            <a:spAutoFit/>
          </a:bodyPr>
          <a:lstStyle/>
          <a:p>
            <a:pPr algn="ctr"/>
            <a:r>
              <a:rPr lang="en-US" altLang="ja-JP" dirty="0" smtClean="0"/>
              <a:t>IDS-VM</a:t>
            </a:r>
            <a:endParaRPr kumimoji="1" lang="ja-JP" altLang="en-US" dirty="0"/>
          </a:p>
        </p:txBody>
      </p:sp>
      <p:sp>
        <p:nvSpPr>
          <p:cNvPr id="30" name="テキスト ボックス 29"/>
          <p:cNvSpPr txBox="1"/>
          <p:nvPr/>
        </p:nvSpPr>
        <p:spPr>
          <a:xfrm>
            <a:off x="1549784" y="4611164"/>
            <a:ext cx="1918726" cy="338554"/>
          </a:xfrm>
          <a:prstGeom prst="rect">
            <a:avLst/>
          </a:prstGeom>
          <a:noFill/>
        </p:spPr>
        <p:txBody>
          <a:bodyPr wrap="square" rtlCol="0">
            <a:spAutoFit/>
          </a:bodyPr>
          <a:lstStyle/>
          <a:p>
            <a:pPr algn="ctr"/>
            <a:r>
              <a:rPr kumimoji="1" lang="en-US" altLang="ja-JP" sz="1600" dirty="0" smtClean="0"/>
              <a:t>VM</a:t>
            </a:r>
            <a:r>
              <a:rPr kumimoji="1" lang="ja-JP" altLang="en-US" sz="1600" dirty="0" smtClean="0"/>
              <a:t> </a:t>
            </a:r>
            <a:r>
              <a:rPr kumimoji="1" lang="en-US" altLang="ja-JP" sz="1600" dirty="0" smtClean="0"/>
              <a:t>Shadow</a:t>
            </a:r>
            <a:endParaRPr kumimoji="1" lang="ja-JP" altLang="en-US" sz="1600" dirty="0"/>
          </a:p>
        </p:txBody>
      </p:sp>
      <p:cxnSp>
        <p:nvCxnSpPr>
          <p:cNvPr id="31" name="直線矢印コネクタ 30"/>
          <p:cNvCxnSpPr/>
          <p:nvPr/>
        </p:nvCxnSpPr>
        <p:spPr>
          <a:xfrm flipV="1">
            <a:off x="3179338" y="5917934"/>
            <a:ext cx="810075" cy="1581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41"/>
          <p:cNvGrpSpPr/>
          <p:nvPr/>
        </p:nvGrpSpPr>
        <p:grpSpPr>
          <a:xfrm>
            <a:off x="5652120" y="4509120"/>
            <a:ext cx="2880320" cy="1944216"/>
            <a:chOff x="5414392" y="4357694"/>
            <a:chExt cx="2880320" cy="1944216"/>
          </a:xfrm>
        </p:grpSpPr>
        <p:cxnSp>
          <p:nvCxnSpPr>
            <p:cNvPr id="36" name="直線矢印コネクタ 35"/>
            <p:cNvCxnSpPr/>
            <p:nvPr/>
          </p:nvCxnSpPr>
          <p:spPr>
            <a:xfrm rot="16200000" flipH="1">
              <a:off x="7305764" y="5518792"/>
              <a:ext cx="305732" cy="8410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1" name="グループ化 50"/>
            <p:cNvGrpSpPr/>
            <p:nvPr/>
          </p:nvGrpSpPr>
          <p:grpSpPr>
            <a:xfrm>
              <a:off x="5414392" y="4357694"/>
              <a:ext cx="2880320" cy="1944216"/>
              <a:chOff x="5436096" y="4258303"/>
              <a:chExt cx="2880320" cy="1944216"/>
            </a:xfrm>
          </p:grpSpPr>
          <p:sp>
            <p:nvSpPr>
              <p:cNvPr id="26" name="四角形吹き出し 25"/>
              <p:cNvSpPr/>
              <p:nvPr/>
            </p:nvSpPr>
            <p:spPr>
              <a:xfrm>
                <a:off x="5436096" y="4258303"/>
                <a:ext cx="2880320" cy="1944216"/>
              </a:xfrm>
              <a:prstGeom prst="wedgeRectCallout">
                <a:avLst>
                  <a:gd name="adj1" fmla="val -64469"/>
                  <a:gd name="adj2" fmla="val 24704"/>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7" name="テキスト ボックス 26"/>
              <p:cNvSpPr txBox="1"/>
              <p:nvPr/>
            </p:nvSpPr>
            <p:spPr>
              <a:xfrm>
                <a:off x="5580112" y="4330310"/>
                <a:ext cx="1647784" cy="369332"/>
              </a:xfrm>
              <a:prstGeom prst="rect">
                <a:avLst/>
              </a:prstGeom>
              <a:noFill/>
            </p:spPr>
            <p:txBody>
              <a:bodyPr wrap="square" rtlCol="0">
                <a:spAutoFit/>
              </a:bodyPr>
              <a:lstStyle/>
              <a:p>
                <a:r>
                  <a:rPr kumimoji="1" lang="en-US" altLang="ja-JP" dirty="0" err="1" smtClean="0"/>
                  <a:t>tcp_hashinfo</a:t>
                </a:r>
                <a:endParaRPr kumimoji="1" lang="ja-JP" altLang="en-US" dirty="0"/>
              </a:p>
            </p:txBody>
          </p:sp>
          <p:sp>
            <p:nvSpPr>
              <p:cNvPr id="32" name="円/楕円 31"/>
              <p:cNvSpPr/>
              <p:nvPr/>
            </p:nvSpPr>
            <p:spPr>
              <a:xfrm>
                <a:off x="6948264" y="5122398"/>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sp>
            <p:nvSpPr>
              <p:cNvPr id="33" name="円/楕円 32"/>
              <p:cNvSpPr/>
              <p:nvPr/>
            </p:nvSpPr>
            <p:spPr>
              <a:xfrm>
                <a:off x="7668344" y="5122398"/>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grpSp>
        <p:cxnSp>
          <p:nvCxnSpPr>
            <p:cNvPr id="22" name="直線矢印コネクタ 21"/>
            <p:cNvCxnSpPr>
              <a:stCxn id="44" idx="3"/>
              <a:endCxn id="32" idx="2"/>
            </p:cNvCxnSpPr>
            <p:nvPr/>
          </p:nvCxnSpPr>
          <p:spPr>
            <a:xfrm>
              <a:off x="6566520" y="5365805"/>
              <a:ext cx="360040" cy="36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32" idx="6"/>
              <a:endCxn id="33" idx="2"/>
            </p:cNvCxnSpPr>
            <p:nvPr/>
          </p:nvCxnSpPr>
          <p:spPr>
            <a:xfrm>
              <a:off x="7286732" y="5369417"/>
              <a:ext cx="35990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6854552" y="5509821"/>
              <a:ext cx="696024" cy="369332"/>
            </a:xfrm>
            <a:prstGeom prst="rect">
              <a:avLst/>
            </a:prstGeom>
            <a:noFill/>
          </p:spPr>
          <p:txBody>
            <a:bodyPr wrap="none" rtlCol="0">
              <a:spAutoFit/>
            </a:bodyPr>
            <a:lstStyle/>
            <a:p>
              <a:r>
                <a:rPr kumimoji="1" lang="en-US" altLang="ja-JP" dirty="0" smtClean="0"/>
                <a:t>sock</a:t>
              </a:r>
              <a:endParaRPr kumimoji="1" lang="ja-JP" altLang="en-US" dirty="0"/>
            </a:p>
          </p:txBody>
        </p:sp>
      </p:grpSp>
      <p:sp>
        <p:nvSpPr>
          <p:cNvPr id="37" name="正方形/長方形 36"/>
          <p:cNvSpPr/>
          <p:nvPr/>
        </p:nvSpPr>
        <p:spPr>
          <a:xfrm>
            <a:off x="5940152" y="5301207"/>
            <a:ext cx="864096" cy="14401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a:off x="6084168" y="4869159"/>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cxnSp>
        <p:nvCxnSpPr>
          <p:cNvPr id="39" name="直線矢印コネクタ 38"/>
          <p:cNvCxnSpPr>
            <a:stCxn id="38" idx="4"/>
            <a:endCxn id="37" idx="0"/>
          </p:cNvCxnSpPr>
          <p:nvPr/>
        </p:nvCxnSpPr>
        <p:spPr>
          <a:xfrm>
            <a:off x="6264254" y="5164415"/>
            <a:ext cx="107946" cy="1367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5940152" y="5445223"/>
            <a:ext cx="864096" cy="14401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5940152" y="5877271"/>
            <a:ext cx="864096" cy="14401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5940152" y="6165303"/>
            <a:ext cx="864096" cy="14401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5940152" y="6021287"/>
            <a:ext cx="864096" cy="14401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6228184" y="5589239"/>
            <a:ext cx="461665" cy="369332"/>
          </a:xfrm>
          <a:prstGeom prst="rect">
            <a:avLst/>
          </a:prstGeom>
          <a:noFill/>
        </p:spPr>
        <p:txBody>
          <a:bodyPr vert="eaVert" wrap="square" rtlCol="0">
            <a:spAutoFit/>
          </a:bodyPr>
          <a:lstStyle/>
          <a:p>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lvl="0"/>
            <a:r>
              <a:rPr lang="en-US" altLang="ja-JP" dirty="0" smtClean="0"/>
              <a:t>VM Shadow</a:t>
            </a:r>
            <a:r>
              <a:rPr lang="ja-JP" altLang="en-US" dirty="0" err="1" smtClean="0"/>
              <a:t>を提</a:t>
            </a:r>
            <a:r>
              <a:rPr lang="ja-JP" altLang="en-US" dirty="0" smtClean="0"/>
              <a:t>供するシステム</a:t>
            </a:r>
            <a:r>
              <a:rPr lang="en-US" altLang="ja-JP" dirty="0" err="1" smtClean="0"/>
              <a:t>Transcall</a:t>
            </a:r>
            <a:r>
              <a:rPr lang="ja-JP" altLang="en-US" dirty="0" smtClean="0"/>
              <a:t>を開発</a:t>
            </a:r>
            <a:endParaRPr lang="en-US" altLang="ja-JP" dirty="0" smtClean="0"/>
          </a:p>
          <a:p>
            <a:pPr lvl="1"/>
            <a:r>
              <a:rPr lang="en-US" altLang="ja-JP" dirty="0" err="1" smtClean="0"/>
              <a:t>Xen</a:t>
            </a:r>
            <a:r>
              <a:rPr lang="ja-JP" altLang="en-US" dirty="0" smtClean="0"/>
              <a:t>を使って</a:t>
            </a:r>
            <a:r>
              <a:rPr lang="en-US" altLang="ja-JP" dirty="0" smtClean="0"/>
              <a:t>IDS</a:t>
            </a:r>
            <a:r>
              <a:rPr lang="ja-JP" altLang="en-US" dirty="0" smtClean="0"/>
              <a:t>のオフロードを実現</a:t>
            </a:r>
            <a:endParaRPr lang="en-US" altLang="ja-JP" dirty="0" smtClean="0"/>
          </a:p>
          <a:p>
            <a:pPr lvl="2"/>
            <a:r>
              <a:rPr lang="ja-JP" altLang="en-US" dirty="0" smtClean="0"/>
              <a:t>ドメイン</a:t>
            </a:r>
            <a:r>
              <a:rPr lang="en-US" altLang="ja-JP" dirty="0" smtClean="0"/>
              <a:t>0</a:t>
            </a:r>
            <a:r>
              <a:rPr lang="ja-JP" altLang="en-US" dirty="0" smtClean="0"/>
              <a:t>を</a:t>
            </a:r>
            <a:r>
              <a:rPr lang="en-US" altLang="ja-JP" dirty="0" smtClean="0"/>
              <a:t>IDS-VM</a:t>
            </a:r>
            <a:r>
              <a:rPr lang="ja-JP" altLang="en-US" dirty="0" err="1" smtClean="0"/>
              <a:t>、</a:t>
            </a:r>
            <a:r>
              <a:rPr lang="ja-JP" altLang="en-US" dirty="0" smtClean="0"/>
              <a:t>ドメイン</a:t>
            </a:r>
            <a:r>
              <a:rPr lang="en-US" altLang="ja-JP" dirty="0" smtClean="0"/>
              <a:t>U</a:t>
            </a:r>
            <a:r>
              <a:rPr lang="ja-JP" altLang="en-US" dirty="0" smtClean="0"/>
              <a:t>をサーバ</a:t>
            </a:r>
            <a:r>
              <a:rPr lang="en-US" altLang="ja-JP" dirty="0" smtClean="0"/>
              <a:t>VM</a:t>
            </a:r>
            <a:r>
              <a:rPr lang="ja-JP" altLang="en-US" dirty="0" smtClean="0"/>
              <a:t>とする</a:t>
            </a:r>
            <a:endParaRPr kumimoji="1" lang="en-US" altLang="ja-JP" dirty="0" smtClean="0"/>
          </a:p>
          <a:p>
            <a:pPr lvl="1"/>
            <a:r>
              <a:rPr kumimoji="1" lang="en-US" altLang="ja-JP" dirty="0" err="1" smtClean="0">
                <a:solidFill>
                  <a:schemeClr val="tx1"/>
                </a:solidFill>
              </a:rPr>
              <a:t>Transcall</a:t>
            </a:r>
            <a:r>
              <a:rPr kumimoji="1" lang="ja-JP" altLang="en-US" dirty="0" smtClean="0">
                <a:solidFill>
                  <a:schemeClr val="tx1"/>
                </a:solidFill>
              </a:rPr>
              <a:t>はカーネルを変更せずに実現</a:t>
            </a:r>
            <a:endParaRPr lang="en-US" altLang="ja-JP" dirty="0" smtClean="0"/>
          </a:p>
          <a:p>
            <a:pPr lvl="2"/>
            <a:r>
              <a:rPr lang="en-US" altLang="ja-JP" dirty="0" err="1" smtClean="0">
                <a:solidFill>
                  <a:schemeClr val="tx1"/>
                </a:solidFill>
              </a:rPr>
              <a:t>ptrace</a:t>
            </a:r>
            <a:r>
              <a:rPr lang="ja-JP" altLang="en-US" dirty="0" smtClean="0">
                <a:solidFill>
                  <a:schemeClr val="tx1"/>
                </a:solidFill>
              </a:rPr>
              <a:t>を用いてシステムコール・エミュレータを実装</a:t>
            </a:r>
            <a:endParaRPr kumimoji="1" lang="en-US" altLang="ja-JP" dirty="0" smtClean="0">
              <a:solidFill>
                <a:schemeClr val="tx1"/>
              </a:solidFill>
            </a:endParaRPr>
          </a:p>
          <a:p>
            <a:pPr lvl="2"/>
            <a:r>
              <a:rPr kumimoji="1" lang="en-US" altLang="ja-JP" dirty="0" smtClean="0">
                <a:solidFill>
                  <a:schemeClr val="tx1"/>
                </a:solidFill>
              </a:rPr>
              <a:t>FUSE</a:t>
            </a:r>
            <a:r>
              <a:rPr kumimoji="1" lang="ja-JP" altLang="en-US" dirty="0" smtClean="0">
                <a:solidFill>
                  <a:schemeClr val="tx1"/>
                </a:solidFill>
              </a:rPr>
              <a:t>を用いて</a:t>
            </a:r>
            <a:r>
              <a:rPr kumimoji="1" lang="en-US" altLang="ja-JP" dirty="0" smtClean="0">
                <a:solidFill>
                  <a:schemeClr val="tx1"/>
                </a:solidFill>
              </a:rPr>
              <a:t>Shadow proc</a:t>
            </a:r>
            <a:r>
              <a:rPr kumimoji="1" lang="ja-JP" altLang="en-US" dirty="0" smtClean="0">
                <a:solidFill>
                  <a:schemeClr val="tx1"/>
                </a:solidFill>
              </a:rPr>
              <a:t>ファイルシステムを実装</a:t>
            </a:r>
            <a:endParaRPr kumimoji="1" lang="en-US" altLang="ja-JP" dirty="0" smtClean="0">
              <a:solidFill>
                <a:schemeClr val="tx1"/>
              </a:solidFill>
            </a:endParaRPr>
          </a:p>
        </p:txBody>
      </p:sp>
      <p:sp>
        <p:nvSpPr>
          <p:cNvPr id="3" name="タイトル 2"/>
          <p:cNvSpPr>
            <a:spLocks noGrp="1"/>
          </p:cNvSpPr>
          <p:nvPr>
            <p:ph type="title"/>
          </p:nvPr>
        </p:nvSpPr>
        <p:spPr/>
        <p:txBody>
          <a:bodyPr/>
          <a:lstStyle/>
          <a:p>
            <a:r>
              <a:rPr kumimoji="1" lang="ja-JP" altLang="en-US" dirty="0" smtClean="0"/>
              <a:t>実装</a:t>
            </a:r>
            <a:endParaRPr kumimoji="1" lang="ja-JP" altLang="en-US" dirty="0">
              <a:solidFill>
                <a:schemeClr val="tx1"/>
              </a:solidFill>
            </a:endParaRPr>
          </a:p>
        </p:txBody>
      </p:sp>
      <p:grpSp>
        <p:nvGrpSpPr>
          <p:cNvPr id="5" name="グループ化 60"/>
          <p:cNvGrpSpPr/>
          <p:nvPr/>
        </p:nvGrpSpPr>
        <p:grpSpPr>
          <a:xfrm>
            <a:off x="1595849" y="4020709"/>
            <a:ext cx="5990009" cy="2750092"/>
            <a:chOff x="947937" y="2815207"/>
            <a:chExt cx="5990009" cy="2750092"/>
          </a:xfrm>
        </p:grpSpPr>
        <p:grpSp>
          <p:nvGrpSpPr>
            <p:cNvPr id="11" name="グループ化 34"/>
            <p:cNvGrpSpPr/>
            <p:nvPr/>
          </p:nvGrpSpPr>
          <p:grpSpPr>
            <a:xfrm>
              <a:off x="947937" y="2815207"/>
              <a:ext cx="5990009" cy="2750092"/>
              <a:chOff x="2073780" y="3407406"/>
              <a:chExt cx="4356415" cy="2613882"/>
            </a:xfrm>
          </p:grpSpPr>
          <p:sp>
            <p:nvSpPr>
              <p:cNvPr id="34" name="角丸四角形 33"/>
              <p:cNvSpPr/>
              <p:nvPr/>
            </p:nvSpPr>
            <p:spPr>
              <a:xfrm>
                <a:off x="5004048" y="4005064"/>
                <a:ext cx="1353207" cy="2016224"/>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grpSp>
            <p:nvGrpSpPr>
              <p:cNvPr id="15" name="グループ化 32"/>
              <p:cNvGrpSpPr/>
              <p:nvPr/>
            </p:nvGrpSpPr>
            <p:grpSpPr>
              <a:xfrm>
                <a:off x="2073780" y="3407406"/>
                <a:ext cx="4356415" cy="2589049"/>
                <a:chOff x="-297004" y="985942"/>
                <a:chExt cx="7018671" cy="4171248"/>
              </a:xfrm>
            </p:grpSpPr>
            <p:sp>
              <p:nvSpPr>
                <p:cNvPr id="4" name="正方形/長方形 3"/>
                <p:cNvSpPr/>
                <p:nvPr/>
              </p:nvSpPr>
              <p:spPr>
                <a:xfrm>
                  <a:off x="827585" y="1528548"/>
                  <a:ext cx="3312369" cy="3628642"/>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6" name="角丸四角形 5"/>
                <p:cNvSpPr/>
                <p:nvPr/>
              </p:nvSpPr>
              <p:spPr>
                <a:xfrm>
                  <a:off x="1832910" y="1637942"/>
                  <a:ext cx="1152129" cy="432048"/>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7" name="角丸四角形 6"/>
                <p:cNvSpPr/>
                <p:nvPr/>
              </p:nvSpPr>
              <p:spPr>
                <a:xfrm>
                  <a:off x="4511501" y="4263401"/>
                  <a:ext cx="1962470" cy="782233"/>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600" dirty="0" smtClean="0">
                      <a:solidFill>
                        <a:sysClr val="windowText" lastClr="000000"/>
                      </a:solidFill>
                    </a:rPr>
                    <a:t>Linux</a:t>
                  </a:r>
                  <a:endParaRPr kumimoji="1" lang="ja-JP" altLang="en-US" sz="1600" dirty="0">
                    <a:solidFill>
                      <a:sysClr val="windowText" lastClr="000000"/>
                    </a:solidFill>
                  </a:endParaRPr>
                </a:p>
              </p:txBody>
            </p:sp>
            <p:cxnSp>
              <p:nvCxnSpPr>
                <p:cNvPr id="8" name="直線矢印コネクタ 7"/>
                <p:cNvCxnSpPr>
                  <a:stCxn id="6" idx="2"/>
                  <a:endCxn id="52" idx="0"/>
                </p:cNvCxnSpPr>
                <p:nvPr/>
              </p:nvCxnSpPr>
              <p:spPr>
                <a:xfrm rot="5400000">
                  <a:off x="1894387" y="1889114"/>
                  <a:ext cx="333710" cy="69546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フローチャート : 磁気ディスク 8"/>
                <p:cNvSpPr/>
                <p:nvPr/>
              </p:nvSpPr>
              <p:spPr>
                <a:xfrm>
                  <a:off x="-297004" y="4298091"/>
                  <a:ext cx="936104" cy="720079"/>
                </a:xfrm>
                <a:prstGeom prst="flowChartMagneticDisk">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a:p>
              </p:txBody>
            </p:sp>
            <p:sp>
              <p:nvSpPr>
                <p:cNvPr id="10" name="角丸四角形 9"/>
                <p:cNvSpPr/>
                <p:nvPr/>
              </p:nvSpPr>
              <p:spPr>
                <a:xfrm>
                  <a:off x="899592" y="4005064"/>
                  <a:ext cx="3168352" cy="108012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sz="1600" dirty="0">
                    <a:solidFill>
                      <a:sysClr val="windowText" lastClr="000000"/>
                    </a:solidFill>
                  </a:endParaRPr>
                </a:p>
              </p:txBody>
            </p:sp>
            <p:sp>
              <p:nvSpPr>
                <p:cNvPr id="12" name="テキスト ボックス 11"/>
                <p:cNvSpPr txBox="1"/>
                <p:nvPr/>
              </p:nvSpPr>
              <p:spPr>
                <a:xfrm>
                  <a:off x="4352773" y="1537277"/>
                  <a:ext cx="2368894" cy="518433"/>
                </a:xfrm>
                <a:prstGeom prst="rect">
                  <a:avLst/>
                </a:prstGeom>
                <a:noFill/>
              </p:spPr>
              <p:txBody>
                <a:bodyPr wrap="none" rtlCol="0">
                  <a:spAutoFit/>
                </a:bodyPr>
                <a:lstStyle/>
                <a:p>
                  <a:r>
                    <a:rPr kumimoji="1" lang="ja-JP" altLang="en-US" sz="1600" dirty="0" smtClean="0"/>
                    <a:t>サーバ</a:t>
                  </a:r>
                  <a:r>
                    <a:rPr kumimoji="1" lang="en-US" altLang="ja-JP" sz="1600" dirty="0" smtClean="0"/>
                    <a:t>VM(</a:t>
                  </a:r>
                  <a:r>
                    <a:rPr kumimoji="1" lang="ja-JP" altLang="en-US" sz="1600" dirty="0" smtClean="0"/>
                    <a:t>ドメイン</a:t>
                  </a:r>
                  <a:r>
                    <a:rPr kumimoji="1" lang="en-US" altLang="ja-JP" sz="1600" dirty="0" smtClean="0"/>
                    <a:t>U)</a:t>
                  </a:r>
                  <a:endParaRPr kumimoji="1" lang="ja-JP" altLang="en-US" sz="1600" dirty="0"/>
                </a:p>
              </p:txBody>
            </p:sp>
            <p:sp>
              <p:nvSpPr>
                <p:cNvPr id="13" name="テキスト ボックス 12"/>
                <p:cNvSpPr txBox="1"/>
                <p:nvPr/>
              </p:nvSpPr>
              <p:spPr>
                <a:xfrm>
                  <a:off x="1484060" y="985942"/>
                  <a:ext cx="2160404" cy="518433"/>
                </a:xfrm>
                <a:prstGeom prst="rect">
                  <a:avLst/>
                </a:prstGeom>
                <a:noFill/>
              </p:spPr>
              <p:txBody>
                <a:bodyPr wrap="none" rtlCol="0">
                  <a:spAutoFit/>
                </a:bodyPr>
                <a:lstStyle/>
                <a:p>
                  <a:r>
                    <a:rPr kumimoji="1" lang="en-US" altLang="ja-JP" sz="1600" dirty="0" smtClean="0"/>
                    <a:t>IDS-VM(</a:t>
                  </a:r>
                  <a:r>
                    <a:rPr kumimoji="1" lang="ja-JP" altLang="en-US" sz="1600" dirty="0" smtClean="0"/>
                    <a:t>ドメイン</a:t>
                  </a:r>
                  <a:r>
                    <a:rPr kumimoji="1" lang="en-US" altLang="ja-JP" sz="1600" dirty="0" smtClean="0"/>
                    <a:t>0)</a:t>
                  </a:r>
                  <a:endParaRPr kumimoji="1" lang="ja-JP" altLang="en-US" sz="1600" dirty="0"/>
                </a:p>
              </p:txBody>
            </p:sp>
            <p:sp>
              <p:nvSpPr>
                <p:cNvPr id="14" name="メモ 13"/>
                <p:cNvSpPr/>
                <p:nvPr/>
              </p:nvSpPr>
              <p:spPr>
                <a:xfrm>
                  <a:off x="279059" y="4298091"/>
                  <a:ext cx="410533" cy="410484"/>
                </a:xfrm>
                <a:prstGeom prst="foldedCorner">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600"/>
                </a:p>
              </p:txBody>
            </p:sp>
            <p:cxnSp>
              <p:nvCxnSpPr>
                <p:cNvPr id="19" name="直線矢印コネクタ 18"/>
                <p:cNvCxnSpPr/>
                <p:nvPr/>
              </p:nvCxnSpPr>
              <p:spPr>
                <a:xfrm rot="5400000">
                  <a:off x="1329652" y="3643764"/>
                  <a:ext cx="816803" cy="186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2915816" y="4221088"/>
                  <a:ext cx="864096" cy="747936"/>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FUSE</a:t>
                  </a:r>
                  <a:endParaRPr kumimoji="1" lang="ja-JP" altLang="en-US" sz="1600" dirty="0">
                    <a:solidFill>
                      <a:sysClr val="windowText" lastClr="000000"/>
                    </a:solidFill>
                  </a:endParaRPr>
                </a:p>
              </p:txBody>
            </p:sp>
            <p:sp>
              <p:nvSpPr>
                <p:cNvPr id="20" name="円/楕円 19"/>
                <p:cNvSpPr/>
                <p:nvPr/>
              </p:nvSpPr>
              <p:spPr>
                <a:xfrm>
                  <a:off x="2555776" y="2992952"/>
                  <a:ext cx="1562578" cy="868096"/>
                </a:xfrm>
                <a:prstGeom prst="ellipse">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ja-JP" sz="1600" dirty="0" smtClean="0">
                      <a:solidFill>
                        <a:sysClr val="windowText" lastClr="000000"/>
                      </a:solidFill>
                    </a:rPr>
                    <a:t>Shadow</a:t>
                  </a:r>
                  <a:br>
                    <a:rPr lang="en-US" altLang="ja-JP" sz="1600" dirty="0" smtClean="0">
                      <a:solidFill>
                        <a:sysClr val="windowText" lastClr="000000"/>
                      </a:solidFill>
                    </a:rPr>
                  </a:br>
                  <a:r>
                    <a:rPr lang="en-US" altLang="ja-JP" sz="1600" dirty="0" err="1" smtClean="0">
                      <a:solidFill>
                        <a:sysClr val="windowText" lastClr="000000"/>
                      </a:solidFill>
                    </a:rPr>
                    <a:t>procfs</a:t>
                  </a:r>
                  <a:endParaRPr kumimoji="1" lang="ja-JP" altLang="en-US" sz="1600" dirty="0">
                    <a:solidFill>
                      <a:sysClr val="windowText" lastClr="000000"/>
                    </a:solidFill>
                  </a:endParaRPr>
                </a:p>
              </p:txBody>
            </p:sp>
            <p:cxnSp>
              <p:nvCxnSpPr>
                <p:cNvPr id="21" name="直線矢印コネクタ 20"/>
                <p:cNvCxnSpPr>
                  <a:stCxn id="18" idx="0"/>
                  <a:endCxn id="20" idx="4"/>
                </p:cNvCxnSpPr>
                <p:nvPr/>
              </p:nvCxnSpPr>
              <p:spPr>
                <a:xfrm flipH="1" flipV="1">
                  <a:off x="3337065" y="3861048"/>
                  <a:ext cx="10800" cy="36004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20" idx="6"/>
                  <a:endCxn id="7" idx="1"/>
                </p:cNvCxnSpPr>
                <p:nvPr/>
              </p:nvCxnSpPr>
              <p:spPr>
                <a:xfrm>
                  <a:off x="4118353" y="3427000"/>
                  <a:ext cx="393148" cy="122751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4511501" y="3716431"/>
                  <a:ext cx="2160239" cy="545448"/>
                </a:xfrm>
                <a:prstGeom prst="rect">
                  <a:avLst/>
                </a:prstGeom>
                <a:noFill/>
              </p:spPr>
              <p:txBody>
                <a:bodyPr wrap="square" rtlCol="0">
                  <a:spAutoFit/>
                </a:bodyPr>
                <a:lstStyle/>
                <a:p>
                  <a:r>
                    <a:rPr kumimoji="1" lang="ja-JP" altLang="en-US" sz="1600" dirty="0" smtClean="0"/>
                    <a:t>カーネル</a:t>
                  </a:r>
                  <a:endParaRPr kumimoji="1" lang="ja-JP" altLang="en-US" sz="1600" dirty="0"/>
                </a:p>
              </p:txBody>
            </p:sp>
            <p:cxnSp>
              <p:nvCxnSpPr>
                <p:cNvPr id="45" name="直線矢印コネクタ 44"/>
                <p:cNvCxnSpPr/>
                <p:nvPr/>
              </p:nvCxnSpPr>
              <p:spPr>
                <a:xfrm rot="10800000" flipV="1">
                  <a:off x="220195" y="3235077"/>
                  <a:ext cx="1073290" cy="105017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sp>
          <p:nvSpPr>
            <p:cNvPr id="52" name="正方形/長方形 51"/>
            <p:cNvSpPr/>
            <p:nvPr/>
          </p:nvSpPr>
          <p:spPr>
            <a:xfrm>
              <a:off x="1979712" y="3741051"/>
              <a:ext cx="1368152" cy="552045"/>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ja-JP" altLang="en-US" sz="1400" dirty="0" smtClean="0">
                  <a:solidFill>
                    <a:sysClr val="windowText" lastClr="000000"/>
                  </a:solidFill>
                </a:rPr>
                <a:t>システムコール</a:t>
              </a:r>
              <a:r>
                <a:rPr lang="en-US" altLang="ja-JP" sz="1400" dirty="0" smtClean="0">
                  <a:solidFill>
                    <a:sysClr val="windowText" lastClr="000000"/>
                  </a:solidFill>
                </a:rPr>
                <a:t/>
              </a:r>
              <a:br>
                <a:rPr lang="en-US" altLang="ja-JP" sz="1400" dirty="0" smtClean="0">
                  <a:solidFill>
                    <a:sysClr val="windowText" lastClr="000000"/>
                  </a:solidFill>
                </a:rPr>
              </a:br>
              <a:r>
                <a:rPr kumimoji="1" lang="ja-JP" altLang="en-US" sz="1400" dirty="0" smtClean="0">
                  <a:solidFill>
                    <a:sysClr val="windowText" lastClr="000000"/>
                  </a:solidFill>
                </a:rPr>
                <a:t>エミュレータ</a:t>
              </a:r>
              <a:endParaRPr kumimoji="1" lang="ja-JP" altLang="en-US" sz="1400" dirty="0">
                <a:solidFill>
                  <a:sysClr val="windowText" lastClr="000000"/>
                </a:solidFill>
              </a:endParaRPr>
            </a:p>
          </p:txBody>
        </p:sp>
        <p:sp>
          <p:nvSpPr>
            <p:cNvPr id="59" name="正方形/長方形 58"/>
            <p:cNvSpPr/>
            <p:nvPr/>
          </p:nvSpPr>
          <p:spPr>
            <a:xfrm>
              <a:off x="1763688" y="3669613"/>
              <a:ext cx="3096344" cy="1079939"/>
            </a:xfrm>
            <a:prstGeom prst="rect">
              <a:avLst/>
            </a:prstGeom>
            <a:noFill/>
            <a:ln w="19050">
              <a:solidFill>
                <a:schemeClr val="tx1"/>
              </a:solidFill>
              <a:prstDash val="dash"/>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0" name="テキスト ボックス 59"/>
            <p:cNvSpPr txBox="1"/>
            <p:nvPr/>
          </p:nvSpPr>
          <p:spPr>
            <a:xfrm>
              <a:off x="1328936" y="3682752"/>
              <a:ext cx="461665" cy="1140296"/>
            </a:xfrm>
            <a:prstGeom prst="rect">
              <a:avLst/>
            </a:prstGeom>
            <a:noFill/>
          </p:spPr>
          <p:txBody>
            <a:bodyPr vert="vert270" wrap="square" rtlCol="0">
              <a:spAutoFit/>
            </a:bodyPr>
            <a:lstStyle/>
            <a:p>
              <a:r>
                <a:rPr kumimoji="1" lang="en-US" altLang="ja-JP" dirty="0" err="1" smtClean="0"/>
                <a:t>Transcall</a:t>
              </a:r>
              <a:endParaRPr kumimoji="1" lang="en-US" altLang="ja-JP" dirty="0" smtClean="0"/>
            </a:p>
          </p:txBody>
        </p:sp>
      </p:grpSp>
      <p:cxnSp>
        <p:nvCxnSpPr>
          <p:cNvPr id="49" name="図形 48"/>
          <p:cNvCxnSpPr>
            <a:stCxn id="52" idx="3"/>
            <a:endCxn id="30" idx="2"/>
          </p:cNvCxnSpPr>
          <p:nvPr/>
        </p:nvCxnSpPr>
        <p:spPr>
          <a:xfrm>
            <a:off x="3995776" y="5222576"/>
            <a:ext cx="2625657" cy="937430"/>
          </a:xfrm>
          <a:prstGeom prst="bentConnector4">
            <a:avLst>
              <a:gd name="adj1" fmla="val 99921"/>
              <a:gd name="adj2" fmla="val 52448"/>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2699222" y="6018123"/>
            <a:ext cx="1071570" cy="338554"/>
          </a:xfrm>
          <a:prstGeom prst="rect">
            <a:avLst/>
          </a:prstGeom>
          <a:noFill/>
        </p:spPr>
        <p:txBody>
          <a:bodyPr wrap="square" rtlCol="0">
            <a:spAutoFit/>
          </a:bodyPr>
          <a:lstStyle/>
          <a:p>
            <a:r>
              <a:rPr kumimoji="1" lang="ja-JP" altLang="en-US" sz="1600" dirty="0" smtClean="0"/>
              <a:t>カーネル</a:t>
            </a:r>
            <a:endParaRPr kumimoji="1" lang="ja-JP" alt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VM Shadow</a:t>
            </a:r>
            <a:r>
              <a:rPr kumimoji="1" lang="ja-JP" altLang="en-US" dirty="0" smtClean="0"/>
              <a:t>を用いて</a:t>
            </a:r>
            <a:r>
              <a:rPr lang="ja-JP" altLang="en-US" dirty="0" smtClean="0"/>
              <a:t>既存の</a:t>
            </a:r>
            <a:r>
              <a:rPr lang="en-US" altLang="ja-JP" dirty="0" smtClean="0"/>
              <a:t>IDS</a:t>
            </a:r>
            <a:r>
              <a:rPr lang="ja-JP" altLang="en-US" dirty="0" smtClean="0"/>
              <a:t>がオフロードできるのか実験を行った</a:t>
            </a:r>
            <a:endParaRPr lang="en-US" altLang="ja-JP" dirty="0" smtClean="0"/>
          </a:p>
          <a:p>
            <a:pPr lvl="1"/>
            <a:r>
              <a:rPr lang="en-US" altLang="ja-JP" dirty="0" smtClean="0"/>
              <a:t>VM Shadow</a:t>
            </a:r>
            <a:r>
              <a:rPr lang="ja-JP" altLang="en-US" dirty="0" smtClean="0"/>
              <a:t>内で既存の</a:t>
            </a:r>
            <a:r>
              <a:rPr lang="en-US" altLang="ja-JP" dirty="0" smtClean="0"/>
              <a:t>IDS</a:t>
            </a:r>
            <a:r>
              <a:rPr lang="ja-JP" altLang="en-US" dirty="0" smtClean="0"/>
              <a:t>が正常に監視できるかどうかの動作テスト</a:t>
            </a:r>
            <a:endParaRPr lang="en-US" altLang="ja-JP" dirty="0" smtClean="0"/>
          </a:p>
          <a:p>
            <a:pPr lvl="1"/>
            <a:r>
              <a:rPr lang="en-US" altLang="ja-JP" dirty="0" smtClean="0"/>
              <a:t>VM Shadow</a:t>
            </a:r>
            <a:r>
              <a:rPr lang="ja-JP" altLang="en-US" dirty="0" smtClean="0"/>
              <a:t>内で動かす</a:t>
            </a:r>
            <a:r>
              <a:rPr lang="en-US" altLang="ja-JP" dirty="0" smtClean="0"/>
              <a:t>IDS</a:t>
            </a:r>
            <a:r>
              <a:rPr lang="ja-JP" altLang="en-US" dirty="0" smtClean="0"/>
              <a:t>の実行時間の測定</a:t>
            </a:r>
            <a:endParaRPr lang="en-US" altLang="ja-JP" dirty="0" smtClean="0"/>
          </a:p>
          <a:p>
            <a:pPr lvl="1">
              <a:defRPr/>
            </a:pPr>
            <a:r>
              <a:rPr lang="ja-JP" altLang="en-US" dirty="0" smtClean="0"/>
              <a:t>既存の</a:t>
            </a:r>
            <a:r>
              <a:rPr lang="en-US" altLang="ja-JP" dirty="0" err="1" smtClean="0"/>
              <a:t>ps</a:t>
            </a:r>
            <a:r>
              <a:rPr lang="ja-JP" altLang="en-US" dirty="0" smtClean="0"/>
              <a:t>コマンドを使った隠しプロセスの発見</a:t>
            </a:r>
            <a:endParaRPr lang="en-US" altLang="ja-JP" dirty="0" smtClean="0"/>
          </a:p>
          <a:p>
            <a:pPr lvl="1"/>
            <a:endParaRPr kumimoji="1" lang="ja-JP" altLang="en-US" dirty="0"/>
          </a:p>
        </p:txBody>
      </p:sp>
      <p:sp>
        <p:nvSpPr>
          <p:cNvPr id="3" name="タイトル 2"/>
          <p:cNvSpPr>
            <a:spLocks noGrp="1"/>
          </p:cNvSpPr>
          <p:nvPr>
            <p:ph type="title"/>
          </p:nvPr>
        </p:nvSpPr>
        <p:spPr/>
        <p:txBody>
          <a:bodyPr/>
          <a:lstStyle/>
          <a:p>
            <a:r>
              <a:rPr kumimoji="1" lang="ja-JP" altLang="en-US" dirty="0" smtClean="0"/>
              <a:t>実験</a:t>
            </a:r>
            <a:endParaRPr kumimoji="1" lang="ja-JP" altLang="en-US" dirty="0"/>
          </a:p>
        </p:txBody>
      </p:sp>
      <p:sp>
        <p:nvSpPr>
          <p:cNvPr id="4" name="テキスト ボックス 3"/>
          <p:cNvSpPr txBox="1"/>
          <p:nvPr/>
        </p:nvSpPr>
        <p:spPr>
          <a:xfrm>
            <a:off x="5796136" y="4077072"/>
            <a:ext cx="3071866" cy="1754326"/>
          </a:xfrm>
          <a:prstGeom prst="rect">
            <a:avLst/>
          </a:prstGeom>
          <a:noFill/>
          <a:ln>
            <a:solidFill>
              <a:schemeClr val="tx1"/>
            </a:solidFill>
          </a:ln>
        </p:spPr>
        <p:txBody>
          <a:bodyPr wrap="square" rtlCol="0">
            <a:spAutoFit/>
          </a:bodyPr>
          <a:lstStyle/>
          <a:p>
            <a:r>
              <a:rPr lang="ja-JP" altLang="en-US" dirty="0" smtClean="0"/>
              <a:t>実験環境</a:t>
            </a:r>
            <a:endParaRPr lang="en-US" altLang="ja-JP" dirty="0" smtClean="0"/>
          </a:p>
          <a:p>
            <a:pPr>
              <a:buFont typeface="Arial" pitchFamily="34" charset="0"/>
              <a:buChar char="•"/>
            </a:pPr>
            <a:r>
              <a:rPr lang="en-US" altLang="ja-JP" dirty="0" smtClean="0"/>
              <a:t>CPU Intel Quad 2.83GHz</a:t>
            </a:r>
          </a:p>
          <a:p>
            <a:pPr>
              <a:buFont typeface="Arial" pitchFamily="34" charset="0"/>
              <a:buChar char="•"/>
            </a:pPr>
            <a:r>
              <a:rPr lang="ja-JP" altLang="en-US" dirty="0" smtClean="0"/>
              <a:t>メモリ</a:t>
            </a:r>
            <a:r>
              <a:rPr lang="en-US" altLang="ja-JP" dirty="0" smtClean="0"/>
              <a:t> 4GB</a:t>
            </a:r>
          </a:p>
          <a:p>
            <a:pPr>
              <a:buFont typeface="Arial" pitchFamily="34" charset="0"/>
              <a:buChar char="•"/>
            </a:pPr>
            <a:r>
              <a:rPr lang="en-US" altLang="ja-JP" dirty="0" smtClean="0"/>
              <a:t>Xen3.4.0</a:t>
            </a:r>
          </a:p>
          <a:p>
            <a:pPr>
              <a:buFont typeface="Arial" pitchFamily="34" charset="0"/>
              <a:buChar char="•"/>
            </a:pPr>
            <a:r>
              <a:rPr lang="en-US" altLang="ja-JP" dirty="0" smtClean="0"/>
              <a:t>IDS-VM Linux2.6.18.8</a:t>
            </a:r>
          </a:p>
          <a:p>
            <a:pPr>
              <a:buFont typeface="Arial" pitchFamily="34" charset="0"/>
              <a:buChar char="•"/>
            </a:pPr>
            <a:r>
              <a:rPr lang="ja-JP" altLang="en-US" dirty="0" smtClean="0"/>
              <a:t>サーバ</a:t>
            </a:r>
            <a:r>
              <a:rPr lang="en-US" altLang="ja-JP" dirty="0" smtClean="0"/>
              <a:t>VM Linux2.6.27.35</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err="1" smtClean="0"/>
              <a:t>chkrootkit</a:t>
            </a:r>
            <a:r>
              <a:rPr kumimoji="1" lang="ja-JP" altLang="en-US" dirty="0" smtClean="0"/>
              <a:t>を用いてサーバ</a:t>
            </a:r>
            <a:r>
              <a:rPr kumimoji="1" lang="en-US" altLang="ja-JP" dirty="0" smtClean="0"/>
              <a:t>VM</a:t>
            </a:r>
            <a:r>
              <a:rPr kumimoji="1" lang="ja-JP" altLang="en-US" dirty="0" smtClean="0"/>
              <a:t>のルートキットの検出を行った</a:t>
            </a:r>
            <a:endParaRPr kumimoji="1" lang="en-US" altLang="ja-JP" dirty="0" smtClean="0"/>
          </a:p>
          <a:p>
            <a:pPr lvl="1"/>
            <a:r>
              <a:rPr kumimoji="1" lang="en-US" altLang="ja-JP" dirty="0" err="1" smtClean="0"/>
              <a:t>chkrootkit</a:t>
            </a:r>
            <a:r>
              <a:rPr kumimoji="1" lang="ja-JP" altLang="en-US" dirty="0" smtClean="0"/>
              <a:t>は</a:t>
            </a:r>
            <a:r>
              <a:rPr kumimoji="1" lang="en-US" altLang="ja-JP" dirty="0" err="1" smtClean="0"/>
              <a:t>ps</a:t>
            </a:r>
            <a:r>
              <a:rPr kumimoji="1" lang="ja-JP" altLang="en-US" dirty="0" smtClean="0"/>
              <a:t>や</a:t>
            </a:r>
            <a:r>
              <a:rPr kumimoji="1" lang="en-US" altLang="ja-JP" dirty="0" err="1" smtClean="0"/>
              <a:t>netstat</a:t>
            </a:r>
            <a:r>
              <a:rPr kumimoji="1" lang="ja-JP" altLang="en-US" dirty="0" smtClean="0"/>
              <a:t>コマンド等を用いており、</a:t>
            </a:r>
            <a:r>
              <a:rPr kumimoji="1" lang="en-US" altLang="ja-JP" dirty="0" smtClean="0"/>
              <a:t>proc</a:t>
            </a:r>
            <a:r>
              <a:rPr kumimoji="1" lang="ja-JP" altLang="en-US" dirty="0" smtClean="0"/>
              <a:t>ファイルシステムも参照する</a:t>
            </a:r>
            <a:endParaRPr kumimoji="1" lang="en-US" altLang="ja-JP" dirty="0" smtClean="0"/>
          </a:p>
          <a:p>
            <a:pPr lvl="1"/>
            <a:r>
              <a:rPr kumimoji="1" lang="ja-JP" altLang="en-US" dirty="0" smtClean="0"/>
              <a:t>サーバ</a:t>
            </a:r>
            <a:r>
              <a:rPr kumimoji="1" lang="en-US" altLang="ja-JP" dirty="0" smtClean="0"/>
              <a:t>VM</a:t>
            </a:r>
            <a:r>
              <a:rPr kumimoji="1" lang="ja-JP" altLang="en-US" dirty="0" err="1" smtClean="0"/>
              <a:t>には改</a:t>
            </a:r>
            <a:r>
              <a:rPr kumimoji="1" lang="ja-JP" altLang="en-US" dirty="0" smtClean="0"/>
              <a:t>竄された</a:t>
            </a:r>
            <a:r>
              <a:rPr kumimoji="1" lang="en-US" altLang="ja-JP" dirty="0" err="1" smtClean="0"/>
              <a:t>ps</a:t>
            </a:r>
            <a:r>
              <a:rPr kumimoji="1" lang="ja-JP" altLang="en-US" dirty="0" smtClean="0"/>
              <a:t>コマンドを置いた</a:t>
            </a:r>
            <a:endParaRPr kumimoji="1" lang="en-US" altLang="ja-JP" dirty="0" smtClean="0"/>
          </a:p>
          <a:p>
            <a:pPr lvl="2"/>
            <a:r>
              <a:rPr kumimoji="1" lang="en-US" altLang="ja-JP" dirty="0" err="1" smtClean="0"/>
              <a:t>chkrootkit</a:t>
            </a:r>
            <a:r>
              <a:rPr lang="ja-JP" altLang="en-US" dirty="0" smtClean="0"/>
              <a:t>の検査に引っ掛かる文字列を埋め込んだ</a:t>
            </a:r>
            <a:endParaRPr kumimoji="1" lang="en-US" altLang="ja-JP" dirty="0" smtClean="0"/>
          </a:p>
          <a:p>
            <a:r>
              <a:rPr kumimoji="1" lang="en-US" altLang="ja-JP" dirty="0" smtClean="0"/>
              <a:t>IDS-VM</a:t>
            </a:r>
            <a:r>
              <a:rPr kumimoji="1" lang="ja-JP" altLang="en-US" dirty="0" smtClean="0"/>
              <a:t>からサーバ</a:t>
            </a:r>
            <a:r>
              <a:rPr kumimoji="1" lang="en-US" altLang="ja-JP" dirty="0" smtClean="0"/>
              <a:t>VM</a:t>
            </a:r>
            <a:r>
              <a:rPr kumimoji="1" lang="ja-JP" altLang="en-US" dirty="0" err="1" smtClean="0"/>
              <a:t>の改</a:t>
            </a:r>
            <a:r>
              <a:rPr kumimoji="1" lang="ja-JP" altLang="en-US" dirty="0" smtClean="0"/>
              <a:t>竄された</a:t>
            </a:r>
            <a:r>
              <a:rPr kumimoji="1" lang="en-US" altLang="ja-JP" dirty="0" err="1" smtClean="0"/>
              <a:t>ps</a:t>
            </a:r>
            <a:r>
              <a:rPr kumimoji="1" lang="ja-JP" altLang="en-US" dirty="0" smtClean="0"/>
              <a:t>コマンドを検知できた</a:t>
            </a:r>
            <a:endParaRPr kumimoji="1" lang="en-US" altLang="ja-JP" dirty="0" smtClean="0"/>
          </a:p>
          <a:p>
            <a:pPr lvl="1"/>
            <a:endParaRPr kumimoji="1" lang="en-US" altLang="ja-JP" dirty="0" smtClean="0"/>
          </a:p>
        </p:txBody>
      </p:sp>
      <p:sp>
        <p:nvSpPr>
          <p:cNvPr id="3" name="タイトル 2"/>
          <p:cNvSpPr>
            <a:spLocks noGrp="1"/>
          </p:cNvSpPr>
          <p:nvPr>
            <p:ph type="title"/>
          </p:nvPr>
        </p:nvSpPr>
        <p:spPr/>
        <p:txBody>
          <a:bodyPr>
            <a:normAutofit/>
          </a:bodyPr>
          <a:lstStyle/>
          <a:p>
            <a:r>
              <a:rPr kumimoji="1" lang="ja-JP" altLang="en-US" dirty="0" smtClean="0"/>
              <a:t>実験</a:t>
            </a:r>
            <a:r>
              <a:rPr kumimoji="1" lang="en-US" altLang="ja-JP" dirty="0" smtClean="0"/>
              <a:t>1</a:t>
            </a:r>
            <a:r>
              <a:rPr kumimoji="1" lang="ja-JP" altLang="en-US" dirty="0" smtClean="0"/>
              <a:t>：</a:t>
            </a:r>
            <a:r>
              <a:rPr kumimoji="1" lang="en-US" altLang="ja-JP" dirty="0" err="1" smtClean="0"/>
              <a:t>chkrootkit</a:t>
            </a:r>
            <a:r>
              <a:rPr kumimoji="1" lang="ja-JP" altLang="en-US" dirty="0" smtClean="0"/>
              <a:t>の動作テスト</a:t>
            </a:r>
            <a:endParaRPr kumimoji="1" lang="ja-JP" altLang="en-US" dirty="0"/>
          </a:p>
        </p:txBody>
      </p:sp>
      <p:pic>
        <p:nvPicPr>
          <p:cNvPr id="3073" name="Picture 1" descr="\\192.168.0.79\yone\picture\chkrootkit\chkrootkit_ps_lkm\chkrootkit_ps2.jpg"/>
          <p:cNvPicPr>
            <a:picLocks noChangeAspect="1" noChangeArrowheads="1"/>
          </p:cNvPicPr>
          <p:nvPr/>
        </p:nvPicPr>
        <p:blipFill>
          <a:blip r:embed="rId3" cstate="print"/>
          <a:srcRect/>
          <a:stretch>
            <a:fillRect/>
          </a:stretch>
        </p:blipFill>
        <p:spPr bwMode="auto">
          <a:xfrm>
            <a:off x="1979712" y="4797152"/>
            <a:ext cx="5610225" cy="1771650"/>
          </a:xfrm>
          <a:prstGeom prst="rect">
            <a:avLst/>
          </a:prstGeom>
          <a:noFill/>
          <a:ln w="12700">
            <a:solidFill>
              <a:schemeClr val="tx1"/>
            </a:solid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実験</a:t>
            </a:r>
            <a:r>
              <a:rPr kumimoji="1" lang="en-US" altLang="ja-JP" dirty="0" smtClean="0"/>
              <a:t>2</a:t>
            </a:r>
            <a:r>
              <a:rPr kumimoji="1" lang="ja-JP" altLang="en-US" dirty="0" smtClean="0"/>
              <a:t>：</a:t>
            </a:r>
            <a:r>
              <a:rPr kumimoji="1" lang="en-US" altLang="ja-JP" dirty="0" smtClean="0"/>
              <a:t>Tripwire</a:t>
            </a:r>
            <a:r>
              <a:rPr kumimoji="1" lang="ja-JP" altLang="en-US" dirty="0" smtClean="0"/>
              <a:t>の動作テスト</a:t>
            </a:r>
            <a:endParaRPr kumimoji="1" lang="ja-JP" altLang="en-US" dirty="0"/>
          </a:p>
        </p:txBody>
      </p:sp>
      <p:sp>
        <p:nvSpPr>
          <p:cNvPr id="9" name="コンテンツ プレースホルダ 8"/>
          <p:cNvSpPr>
            <a:spLocks noGrp="1"/>
          </p:cNvSpPr>
          <p:nvPr>
            <p:ph idx="1"/>
          </p:nvPr>
        </p:nvSpPr>
        <p:spPr>
          <a:xfrm>
            <a:off x="457200" y="1481328"/>
            <a:ext cx="8435280" cy="4525963"/>
          </a:xfrm>
        </p:spPr>
        <p:txBody>
          <a:bodyPr/>
          <a:lstStyle/>
          <a:p>
            <a:r>
              <a:rPr kumimoji="1" lang="en-US" altLang="ja-JP" dirty="0" smtClean="0"/>
              <a:t>Tripwire</a:t>
            </a:r>
            <a:r>
              <a:rPr kumimoji="1" lang="ja-JP" altLang="en-US" dirty="0" smtClean="0"/>
              <a:t>を用いてサーバ</a:t>
            </a:r>
            <a:r>
              <a:rPr kumimoji="1" lang="en-US" altLang="ja-JP" dirty="0" smtClean="0"/>
              <a:t>VM</a:t>
            </a:r>
            <a:r>
              <a:rPr kumimoji="1" lang="ja-JP" altLang="en-US" dirty="0" smtClean="0"/>
              <a:t>のファイルの整合性チェックを行った</a:t>
            </a:r>
            <a:endParaRPr kumimoji="1" lang="en-US" altLang="ja-JP" dirty="0" smtClean="0"/>
          </a:p>
          <a:p>
            <a:pPr lvl="1"/>
            <a:r>
              <a:rPr lang="ja-JP" altLang="en-US" dirty="0" smtClean="0"/>
              <a:t>サーバ</a:t>
            </a:r>
            <a:r>
              <a:rPr lang="en-US" altLang="ja-JP" dirty="0" smtClean="0"/>
              <a:t>VM</a:t>
            </a:r>
            <a:r>
              <a:rPr lang="ja-JP" altLang="en-US" dirty="0" smtClean="0"/>
              <a:t>でチェックする場合と同じポリシファイルを用いた</a:t>
            </a:r>
            <a:endParaRPr kumimoji="1" lang="en-US" altLang="ja-JP" dirty="0" smtClean="0"/>
          </a:p>
          <a:p>
            <a:pPr lvl="1"/>
            <a:r>
              <a:rPr kumimoji="1" lang="ja-JP" altLang="en-US" dirty="0" smtClean="0"/>
              <a:t>最初にサーバ</a:t>
            </a:r>
            <a:r>
              <a:rPr kumimoji="1" lang="en-US" altLang="ja-JP" dirty="0" smtClean="0"/>
              <a:t>VM</a:t>
            </a:r>
            <a:r>
              <a:rPr kumimoji="1" lang="ja-JP" altLang="en-US" dirty="0" smtClean="0"/>
              <a:t>の「正常な」状態を記録</a:t>
            </a:r>
            <a:endParaRPr kumimoji="1" lang="en-US" altLang="ja-JP" dirty="0" smtClean="0"/>
          </a:p>
          <a:p>
            <a:pPr lvl="1"/>
            <a:r>
              <a:rPr kumimoji="1" lang="ja-JP" altLang="en-US" dirty="0" smtClean="0"/>
              <a:t>サーバ</a:t>
            </a:r>
            <a:r>
              <a:rPr kumimoji="1" lang="en-US" altLang="ja-JP" dirty="0" smtClean="0"/>
              <a:t>VM</a:t>
            </a:r>
            <a:r>
              <a:rPr kumimoji="1" lang="ja-JP" altLang="en-US" dirty="0" smtClean="0"/>
              <a:t>内で適当なファイルを作成・削除・修正</a:t>
            </a:r>
            <a:endParaRPr kumimoji="1" lang="en-US" altLang="ja-JP" dirty="0" smtClean="0"/>
          </a:p>
          <a:p>
            <a:pPr lvl="0"/>
            <a:r>
              <a:rPr kumimoji="1" lang="en-US" altLang="ja-JP" dirty="0" smtClean="0"/>
              <a:t>Tripwire</a:t>
            </a:r>
            <a:r>
              <a:rPr kumimoji="1" lang="ja-JP" altLang="en-US" dirty="0" smtClean="0"/>
              <a:t>は「追加・削除・修正」されたファイル数を報告</a:t>
            </a:r>
            <a:endParaRPr kumimoji="1" lang="en-US" altLang="ja-JP" dirty="0" smtClean="0"/>
          </a:p>
          <a:p>
            <a:pPr lvl="1"/>
            <a:r>
              <a:rPr kumimoji="1" lang="en-US" altLang="ja-JP" dirty="0" smtClean="0"/>
              <a:t>IDS-VM</a:t>
            </a:r>
            <a:r>
              <a:rPr kumimoji="1" lang="ja-JP" altLang="en-US" dirty="0" smtClean="0"/>
              <a:t>からサーバ</a:t>
            </a:r>
            <a:r>
              <a:rPr kumimoji="1" lang="en-US" altLang="ja-JP" dirty="0" smtClean="0"/>
              <a:t>VM</a:t>
            </a:r>
            <a:r>
              <a:rPr kumimoji="1" lang="ja-JP" altLang="en-US" dirty="0" smtClean="0"/>
              <a:t>を正しくチェックできた</a:t>
            </a:r>
            <a:endParaRPr kumimoji="1" lang="en-US" altLang="ja-JP" dirty="0" smtClean="0"/>
          </a:p>
        </p:txBody>
      </p:sp>
      <p:sp>
        <p:nvSpPr>
          <p:cNvPr id="27" name="テキスト ボックス 26"/>
          <p:cNvSpPr txBox="1"/>
          <p:nvPr/>
        </p:nvSpPr>
        <p:spPr>
          <a:xfrm>
            <a:off x="5436096" y="5013176"/>
            <a:ext cx="3096344" cy="261610"/>
          </a:xfrm>
          <a:prstGeom prst="rect">
            <a:avLst/>
          </a:prstGeom>
          <a:noFill/>
        </p:spPr>
        <p:txBody>
          <a:bodyPr wrap="square" rtlCol="0">
            <a:spAutoFit/>
          </a:bodyPr>
          <a:lstStyle/>
          <a:p>
            <a:r>
              <a:rPr kumimoji="1" lang="en-US" altLang="ja-JP" sz="1100" dirty="0" smtClean="0"/>
              <a:t>Added  Removed Modified</a:t>
            </a:r>
            <a:endParaRPr kumimoji="1" lang="ja-JP" altLang="en-US" sz="1100" dirty="0"/>
          </a:p>
        </p:txBody>
      </p:sp>
      <p:pic>
        <p:nvPicPr>
          <p:cNvPr id="45058" name="Picture 2" descr="\\192.168.0.79\yone\picture\tripwire\tripwire_chk.jpg"/>
          <p:cNvPicPr>
            <a:picLocks noChangeAspect="1" noChangeArrowheads="1"/>
          </p:cNvPicPr>
          <p:nvPr/>
        </p:nvPicPr>
        <p:blipFill>
          <a:blip r:embed="rId3" cstate="print"/>
          <a:srcRect/>
          <a:stretch>
            <a:fillRect/>
          </a:stretch>
        </p:blipFill>
        <p:spPr bwMode="auto">
          <a:xfrm>
            <a:off x="1691680" y="5301208"/>
            <a:ext cx="5657850" cy="866775"/>
          </a:xfrm>
          <a:prstGeom prst="rect">
            <a:avLst/>
          </a:prstGeom>
          <a:noFill/>
          <a:ln w="12700">
            <a:solidFill>
              <a:schemeClr val="tx1"/>
            </a:solid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67544" y="1484784"/>
            <a:ext cx="8229600" cy="4525963"/>
          </a:xfrm>
        </p:spPr>
        <p:txBody>
          <a:bodyPr/>
          <a:lstStyle/>
          <a:p>
            <a:pPr rtl="0" eaLnBrk="1" latinLnBrk="0" hangingPunct="1"/>
            <a:r>
              <a:rPr kumimoji="1" lang="en-US" altLang="ja-JP" sz="2700" kern="1200" dirty="0" smtClean="0">
                <a:solidFill>
                  <a:schemeClr val="tx1"/>
                </a:solidFill>
                <a:latin typeface="+mn-lt"/>
                <a:ea typeface="+mn-ea"/>
                <a:cs typeface="+mn-cs"/>
              </a:rPr>
              <a:t>IDS</a:t>
            </a:r>
            <a:r>
              <a:rPr kumimoji="1" lang="ja-JP" altLang="ja-JP" sz="2700" kern="1200" dirty="0" smtClean="0">
                <a:solidFill>
                  <a:schemeClr val="tx1"/>
                </a:solidFill>
                <a:latin typeface="+mn-lt"/>
                <a:ea typeface="+mn-ea"/>
                <a:cs typeface="+mn-cs"/>
              </a:rPr>
              <a:t>は攻撃者の侵入を検知するために用いられ</a:t>
            </a:r>
            <a:r>
              <a:rPr kumimoji="1" lang="ja-JP" altLang="en-US" sz="2700" kern="1200" dirty="0" smtClean="0">
                <a:solidFill>
                  <a:schemeClr val="tx1"/>
                </a:solidFill>
                <a:latin typeface="+mn-lt"/>
                <a:ea typeface="+mn-ea"/>
                <a:cs typeface="+mn-cs"/>
              </a:rPr>
              <a:t>る</a:t>
            </a:r>
            <a:endParaRPr kumimoji="1" lang="en-US" altLang="ja-JP" sz="1100" kern="1200" dirty="0" smtClean="0">
              <a:solidFill>
                <a:schemeClr val="tx1"/>
              </a:solidFill>
              <a:latin typeface="+mn-lt"/>
              <a:ea typeface="+mn-ea"/>
              <a:cs typeface="+mn-cs"/>
            </a:endParaRPr>
          </a:p>
          <a:p>
            <a:pPr lvl="1" rtl="0" eaLnBrk="1" latinLnBrk="0" hangingPunct="1"/>
            <a:r>
              <a:rPr kumimoji="1" lang="ja-JP" altLang="ja-JP" sz="2300" kern="1200" dirty="0" smtClean="0">
                <a:solidFill>
                  <a:schemeClr val="tx1"/>
                </a:solidFill>
                <a:latin typeface="+mn-lt"/>
                <a:ea typeface="+mn-ea"/>
                <a:cs typeface="+mn-cs"/>
              </a:rPr>
              <a:t>ファイル、ネットワーク、</a:t>
            </a:r>
            <a:r>
              <a:rPr kumimoji="1" lang="en-US" altLang="ja-JP" sz="2300" kern="1200" dirty="0" smtClean="0">
                <a:solidFill>
                  <a:schemeClr val="tx1"/>
                </a:solidFill>
                <a:latin typeface="+mn-lt"/>
                <a:ea typeface="+mn-ea"/>
                <a:cs typeface="+mn-cs"/>
              </a:rPr>
              <a:t>OS</a:t>
            </a:r>
            <a:r>
              <a:rPr kumimoji="1" lang="ja-JP" altLang="ja-JP" sz="2300" kern="1200" dirty="0" smtClean="0">
                <a:solidFill>
                  <a:schemeClr val="tx1"/>
                </a:solidFill>
                <a:latin typeface="+mn-lt"/>
                <a:ea typeface="+mn-ea"/>
                <a:cs typeface="+mn-cs"/>
              </a:rPr>
              <a:t>などを監視</a:t>
            </a:r>
            <a:endParaRPr kumimoji="1" lang="en-US" altLang="ja-JP" sz="2300" kern="1200" dirty="0" smtClean="0">
              <a:solidFill>
                <a:schemeClr val="tx1"/>
              </a:solidFill>
              <a:latin typeface="+mn-lt"/>
              <a:ea typeface="+mn-ea"/>
              <a:cs typeface="+mn-cs"/>
            </a:endParaRPr>
          </a:p>
          <a:p>
            <a:r>
              <a:rPr kumimoji="1" lang="en-US" altLang="ja-JP" sz="2700" kern="1200" dirty="0" smtClean="0">
                <a:solidFill>
                  <a:schemeClr val="tx1"/>
                </a:solidFill>
                <a:latin typeface="+mn-lt"/>
                <a:ea typeface="+mn-ea"/>
                <a:cs typeface="+mn-cs"/>
              </a:rPr>
              <a:t>IDS</a:t>
            </a:r>
            <a:r>
              <a:rPr kumimoji="1" lang="ja-JP" altLang="en-US" sz="2700" kern="1200" dirty="0" smtClean="0">
                <a:solidFill>
                  <a:schemeClr val="tx1"/>
                </a:solidFill>
                <a:latin typeface="+mn-lt"/>
                <a:ea typeface="+mn-ea"/>
                <a:cs typeface="+mn-cs"/>
              </a:rPr>
              <a:t>が攻撃を受けると検知できなくなる</a:t>
            </a:r>
            <a:endParaRPr kumimoji="1" lang="en-US" altLang="ja-JP" sz="2700" kern="1200" dirty="0" smtClean="0">
              <a:solidFill>
                <a:schemeClr val="tx1"/>
              </a:solidFill>
              <a:latin typeface="+mn-lt"/>
              <a:ea typeface="+mn-ea"/>
              <a:cs typeface="+mn-cs"/>
            </a:endParaRPr>
          </a:p>
          <a:p>
            <a:pPr lvl="1"/>
            <a:r>
              <a:rPr lang="ja-JP" altLang="en-US" sz="2300" dirty="0" smtClean="0"/>
              <a:t>例：</a:t>
            </a:r>
            <a:r>
              <a:rPr lang="en-US" altLang="ja-JP" sz="2300" dirty="0" smtClean="0"/>
              <a:t>Tripwire</a:t>
            </a:r>
            <a:r>
              <a:rPr lang="ja-JP" altLang="en-US" sz="2300" dirty="0" smtClean="0"/>
              <a:t>のポリシファイルやデータベースが改竄されると</a:t>
            </a:r>
            <a:r>
              <a:rPr lang="en-US" altLang="ja-JP" sz="2300" dirty="0" smtClean="0"/>
              <a:t>Tripwire</a:t>
            </a:r>
            <a:r>
              <a:rPr lang="ja-JP" altLang="en-US" sz="2300" dirty="0" smtClean="0"/>
              <a:t>が騙される</a:t>
            </a:r>
            <a:endParaRPr kumimoji="1" lang="en-US" altLang="ja-JP" sz="2300" kern="1200" dirty="0" smtClean="0">
              <a:solidFill>
                <a:schemeClr val="tx1"/>
              </a:solidFill>
              <a:latin typeface="+mn-lt"/>
              <a:ea typeface="+mn-ea"/>
              <a:cs typeface="+mn-cs"/>
            </a:endParaRPr>
          </a:p>
        </p:txBody>
      </p:sp>
      <p:sp>
        <p:nvSpPr>
          <p:cNvPr id="3" name="タイトル 2"/>
          <p:cNvSpPr>
            <a:spLocks noGrp="1"/>
          </p:cNvSpPr>
          <p:nvPr>
            <p:ph type="title"/>
          </p:nvPr>
        </p:nvSpPr>
        <p:spPr/>
        <p:txBody>
          <a:bodyPr/>
          <a:lstStyle/>
          <a:p>
            <a:r>
              <a:rPr kumimoji="1" lang="ja-JP" altLang="en-US" dirty="0" smtClean="0"/>
              <a:t>侵入検知システム（</a:t>
            </a:r>
            <a:r>
              <a:rPr kumimoji="1" lang="en-US" altLang="ja-JP" dirty="0" smtClean="0"/>
              <a:t>IDS</a:t>
            </a:r>
            <a:r>
              <a:rPr kumimoji="1" lang="ja-JP" altLang="en-US" dirty="0" smtClean="0"/>
              <a:t>）</a:t>
            </a:r>
            <a:endParaRPr kumimoji="1" lang="ja-JP" altLang="en-US" dirty="0"/>
          </a:p>
        </p:txBody>
      </p:sp>
      <p:sp>
        <p:nvSpPr>
          <p:cNvPr id="4" name="角丸四角形 3"/>
          <p:cNvSpPr/>
          <p:nvPr/>
        </p:nvSpPr>
        <p:spPr>
          <a:xfrm>
            <a:off x="3635896" y="4581128"/>
            <a:ext cx="1872208" cy="1988840"/>
          </a:xfrm>
          <a:prstGeom prst="roundRect">
            <a:avLst>
              <a:gd name="adj"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5" name="正方形/長方形 4"/>
          <p:cNvSpPr/>
          <p:nvPr/>
        </p:nvSpPr>
        <p:spPr>
          <a:xfrm>
            <a:off x="4164073" y="4790085"/>
            <a:ext cx="730340" cy="28575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t>IDS</a:t>
            </a:r>
            <a:endParaRPr kumimoji="1" lang="ja-JP" altLang="en-US" sz="1600" dirty="0"/>
          </a:p>
        </p:txBody>
      </p:sp>
      <p:sp>
        <p:nvSpPr>
          <p:cNvPr id="6" name="テキスト ボックス 5"/>
          <p:cNvSpPr txBox="1"/>
          <p:nvPr/>
        </p:nvSpPr>
        <p:spPr>
          <a:xfrm>
            <a:off x="5724128" y="4365104"/>
            <a:ext cx="1000132" cy="369332"/>
          </a:xfrm>
          <a:prstGeom prst="rect">
            <a:avLst/>
          </a:prstGeom>
          <a:noFill/>
        </p:spPr>
        <p:txBody>
          <a:bodyPr wrap="square" rtlCol="0">
            <a:spAutoFit/>
          </a:bodyPr>
          <a:lstStyle/>
          <a:p>
            <a:r>
              <a:rPr kumimoji="1" lang="ja-JP" altLang="en-US" dirty="0" smtClean="0"/>
              <a:t>攻撃者</a:t>
            </a:r>
            <a:endParaRPr kumimoji="1" lang="ja-JP" altLang="en-US" dirty="0"/>
          </a:p>
        </p:txBody>
      </p:sp>
      <p:sp>
        <p:nvSpPr>
          <p:cNvPr id="7" name="曲折矢印 6"/>
          <p:cNvSpPr/>
          <p:nvPr/>
        </p:nvSpPr>
        <p:spPr>
          <a:xfrm rot="10800000">
            <a:off x="5220072" y="4797152"/>
            <a:ext cx="1143008" cy="1500198"/>
          </a:xfrm>
          <a:prstGeom prst="bentArrow">
            <a:avLst>
              <a:gd name="adj1" fmla="val 25000"/>
              <a:gd name="adj2" fmla="val 21000"/>
              <a:gd name="adj3" fmla="val 25000"/>
              <a:gd name="adj4" fmla="val 44738"/>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22" name="下矢印 21"/>
          <p:cNvSpPr/>
          <p:nvPr/>
        </p:nvSpPr>
        <p:spPr>
          <a:xfrm>
            <a:off x="4283968" y="5085184"/>
            <a:ext cx="429768" cy="71894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異常</a:t>
            </a:r>
            <a:endParaRPr kumimoji="1" lang="ja-JP" altLang="en-US" dirty="0"/>
          </a:p>
        </p:txBody>
      </p:sp>
      <p:sp>
        <p:nvSpPr>
          <p:cNvPr id="13" name="フローチャート : 磁気ディスク 12"/>
          <p:cNvSpPr/>
          <p:nvPr/>
        </p:nvSpPr>
        <p:spPr>
          <a:xfrm>
            <a:off x="4139952" y="5805264"/>
            <a:ext cx="792088" cy="609298"/>
          </a:xfrm>
          <a:prstGeom prst="flowChartMagneticDisk">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0" name="曲折矢印 9"/>
          <p:cNvSpPr/>
          <p:nvPr/>
        </p:nvSpPr>
        <p:spPr>
          <a:xfrm rot="10800000">
            <a:off x="5220072" y="4797152"/>
            <a:ext cx="1143008" cy="360040"/>
          </a:xfrm>
          <a:prstGeom prst="bentArrow">
            <a:avLst>
              <a:gd name="adj1" fmla="val 70536"/>
              <a:gd name="adj2" fmla="val 49536"/>
              <a:gd name="adj3" fmla="val 50000"/>
              <a:gd name="adj4" fmla="val 3757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11" name="曲折矢印 10"/>
          <p:cNvSpPr/>
          <p:nvPr/>
        </p:nvSpPr>
        <p:spPr>
          <a:xfrm rot="10800000">
            <a:off x="5220072" y="4797152"/>
            <a:ext cx="1143008" cy="1500198"/>
          </a:xfrm>
          <a:prstGeom prst="bentArrow">
            <a:avLst>
              <a:gd name="adj1" fmla="val 25000"/>
              <a:gd name="adj2" fmla="val 21000"/>
              <a:gd name="adj3" fmla="val 25000"/>
              <a:gd name="adj4" fmla="val 44738"/>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12" name="乗算記号 11"/>
          <p:cNvSpPr/>
          <p:nvPr/>
        </p:nvSpPr>
        <p:spPr>
          <a:xfrm>
            <a:off x="4067944" y="4437112"/>
            <a:ext cx="936104" cy="936104"/>
          </a:xfrm>
          <a:prstGeom prst="mathMultiply">
            <a:avLst>
              <a:gd name="adj1" fmla="val 978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5" name="正方形/長方形 14"/>
          <p:cNvSpPr/>
          <p:nvPr/>
        </p:nvSpPr>
        <p:spPr>
          <a:xfrm>
            <a:off x="3923928" y="5805264"/>
            <a:ext cx="576064" cy="28803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bin</a:t>
            </a:r>
            <a:endParaRPr kumimoji="1" lang="ja-JP" altLang="en-US" dirty="0"/>
          </a:p>
        </p:txBody>
      </p:sp>
      <p:sp>
        <p:nvSpPr>
          <p:cNvPr id="17" name="正方形/長方形 16"/>
          <p:cNvSpPr/>
          <p:nvPr/>
        </p:nvSpPr>
        <p:spPr>
          <a:xfrm>
            <a:off x="4139952" y="6165304"/>
            <a:ext cx="1008112" cy="28803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err="1" smtClean="0"/>
              <a:t>config</a:t>
            </a:r>
            <a:endParaRPr kumimoji="1" lang="ja-JP" alt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up)">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up)">
                                      <p:cBhvr>
                                        <p:cTn id="22" dur="500"/>
                                        <p:tgtEl>
                                          <p:spTgt spid="10"/>
                                        </p:tgtEl>
                                      </p:cBhvr>
                                    </p:animEffect>
                                  </p:childTnLst>
                                </p:cTn>
                              </p:par>
                              <p:par>
                                <p:cTn id="23" presetID="10" presetClass="exit" presetSubtype="0" fill="hold" grpId="1" nodeType="withEffect">
                                  <p:stCondLst>
                                    <p:cond delay="0"/>
                                  </p:stCondLst>
                                  <p:childTnLst>
                                    <p:animEffect transition="out" filter="fade">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22"/>
                                        </p:tgtEl>
                                      </p:cBhvr>
                                    </p:animEffect>
                                    <p:set>
                                      <p:cBhvr>
                                        <p:cTn id="28" dur="1" fill="hold">
                                          <p:stCondLst>
                                            <p:cond delay="499"/>
                                          </p:stCondLst>
                                        </p:cTn>
                                        <p:tgtEl>
                                          <p:spTgt spid="22"/>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up)">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7" grpId="1" animBg="1"/>
      <p:bldP spid="22" grpId="0" animBg="1"/>
      <p:bldP spid="22" grpId="1" animBg="1"/>
      <p:bldP spid="10" grpId="0" animBg="1"/>
      <p:bldP spid="11" grpId="0" animBg="1"/>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VM Shadow</a:t>
            </a:r>
            <a:r>
              <a:rPr kumimoji="1" lang="ja-JP" altLang="en-US" dirty="0" smtClean="0"/>
              <a:t>内で動かした</a:t>
            </a:r>
            <a:r>
              <a:rPr kumimoji="1" lang="en-US" altLang="ja-JP" dirty="0" err="1" smtClean="0"/>
              <a:t>chkrootkit</a:t>
            </a:r>
            <a:r>
              <a:rPr kumimoji="1" lang="ja-JP" altLang="en-US" dirty="0" smtClean="0"/>
              <a:t>の実行時間を測定</a:t>
            </a:r>
            <a:endParaRPr kumimoji="1" lang="en-US" altLang="ja-JP" dirty="0" smtClean="0"/>
          </a:p>
          <a:p>
            <a:pPr lvl="1"/>
            <a:r>
              <a:rPr kumimoji="1" lang="ja-JP" altLang="en-US" dirty="0" smtClean="0"/>
              <a:t>サーバ</a:t>
            </a:r>
            <a:r>
              <a:rPr kumimoji="1" lang="en-US" altLang="ja-JP" dirty="0" smtClean="0"/>
              <a:t>VM</a:t>
            </a:r>
            <a:r>
              <a:rPr kumimoji="1" lang="ja-JP" altLang="en-US" dirty="0" smtClean="0"/>
              <a:t>で直接動かした場合の約</a:t>
            </a:r>
            <a:r>
              <a:rPr kumimoji="1" lang="en-US" altLang="ja-JP" dirty="0" smtClean="0"/>
              <a:t>1.5</a:t>
            </a:r>
            <a:r>
              <a:rPr kumimoji="1" lang="ja-JP" altLang="en-US" dirty="0" smtClean="0"/>
              <a:t>倍遅い</a:t>
            </a:r>
            <a:endParaRPr kumimoji="1" lang="en-US" altLang="ja-JP" dirty="0" smtClean="0"/>
          </a:p>
          <a:p>
            <a:pPr lvl="1"/>
            <a:r>
              <a:rPr lang="en-US" altLang="ja-JP" dirty="0" err="1" smtClean="0"/>
              <a:t>ps</a:t>
            </a:r>
            <a:r>
              <a:rPr lang="ja-JP" altLang="en-US" dirty="0" smtClean="0"/>
              <a:t>コマンドは約</a:t>
            </a:r>
            <a:r>
              <a:rPr lang="en-US" altLang="ja-JP" dirty="0" smtClean="0"/>
              <a:t>2.3</a:t>
            </a:r>
            <a:r>
              <a:rPr lang="ja-JP" altLang="en-US" dirty="0" smtClean="0"/>
              <a:t>倍、</a:t>
            </a:r>
            <a:r>
              <a:rPr lang="en-US" altLang="ja-JP" dirty="0" err="1" smtClean="0"/>
              <a:t>netstat</a:t>
            </a:r>
            <a:r>
              <a:rPr lang="ja-JP" altLang="en-US" dirty="0" smtClean="0"/>
              <a:t>コマンドは約</a:t>
            </a:r>
            <a:r>
              <a:rPr lang="en-US" altLang="ja-JP" dirty="0" smtClean="0"/>
              <a:t>1.1</a:t>
            </a:r>
            <a:r>
              <a:rPr lang="ja-JP" altLang="en-US" dirty="0" smtClean="0"/>
              <a:t>倍の実行時間がかかっている</a:t>
            </a:r>
            <a:endParaRPr lang="en-US" altLang="ja-JP" dirty="0" smtClean="0"/>
          </a:p>
          <a:p>
            <a:pPr lvl="2"/>
            <a:r>
              <a:rPr lang="en-US" altLang="ja-JP" dirty="0" smtClean="0"/>
              <a:t>Shadow proc</a:t>
            </a:r>
            <a:r>
              <a:rPr lang="ja-JP" altLang="en-US" dirty="0" smtClean="0"/>
              <a:t>ファイルシステムを利用するため実行に時間がかかる</a:t>
            </a:r>
            <a:endParaRPr kumimoji="1" lang="en-US" altLang="ja-JP" dirty="0" smtClean="0"/>
          </a:p>
        </p:txBody>
      </p:sp>
      <p:sp>
        <p:nvSpPr>
          <p:cNvPr id="3" name="タイトル 2"/>
          <p:cNvSpPr>
            <a:spLocks noGrp="1"/>
          </p:cNvSpPr>
          <p:nvPr>
            <p:ph type="title"/>
          </p:nvPr>
        </p:nvSpPr>
        <p:spPr/>
        <p:txBody>
          <a:bodyPr>
            <a:normAutofit/>
          </a:bodyPr>
          <a:lstStyle/>
          <a:p>
            <a:r>
              <a:rPr kumimoji="1" lang="ja-JP" altLang="en-US" dirty="0" smtClean="0"/>
              <a:t>実験</a:t>
            </a:r>
            <a:r>
              <a:rPr kumimoji="1" lang="en-US" altLang="ja-JP" dirty="0" smtClean="0"/>
              <a:t>3</a:t>
            </a:r>
            <a:r>
              <a:rPr kumimoji="1" lang="ja-JP" altLang="en-US" dirty="0" smtClean="0"/>
              <a:t>：</a:t>
            </a:r>
            <a:r>
              <a:rPr kumimoji="1" lang="en-US" altLang="ja-JP" dirty="0" err="1" smtClean="0"/>
              <a:t>chkrootkit</a:t>
            </a:r>
            <a:r>
              <a:rPr kumimoji="1" lang="ja-JP" altLang="en-US" dirty="0" smtClean="0"/>
              <a:t>の実行時間</a:t>
            </a:r>
            <a:endParaRPr kumimoji="1" lang="ja-JP" altLang="en-US" dirty="0"/>
          </a:p>
        </p:txBody>
      </p:sp>
      <p:graphicFrame>
        <p:nvGraphicFramePr>
          <p:cNvPr id="15" name="グラフ 14"/>
          <p:cNvGraphicFramePr/>
          <p:nvPr/>
        </p:nvGraphicFramePr>
        <p:xfrm>
          <a:off x="4499992" y="4114800"/>
          <a:ext cx="4392488"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グラフ 15"/>
          <p:cNvGraphicFramePr/>
          <p:nvPr/>
        </p:nvGraphicFramePr>
        <p:xfrm>
          <a:off x="467544" y="4114800"/>
          <a:ext cx="3888432"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VM Shadow</a:t>
            </a:r>
            <a:r>
              <a:rPr kumimoji="1" lang="ja-JP" altLang="en-US" dirty="0" smtClean="0"/>
              <a:t>内で動かした</a:t>
            </a:r>
            <a:r>
              <a:rPr kumimoji="1" lang="en-US" altLang="ja-JP" dirty="0" smtClean="0"/>
              <a:t>Tripwire</a:t>
            </a:r>
            <a:r>
              <a:rPr kumimoji="1" lang="ja-JP" altLang="en-US" dirty="0" smtClean="0"/>
              <a:t>の実行時間を測定</a:t>
            </a:r>
            <a:endParaRPr kumimoji="1" lang="en-US" altLang="ja-JP" dirty="0" smtClean="0"/>
          </a:p>
          <a:p>
            <a:pPr lvl="1"/>
            <a:r>
              <a:rPr kumimoji="1" lang="ja-JP" altLang="en-US" dirty="0" smtClean="0"/>
              <a:t>サーバ</a:t>
            </a:r>
            <a:r>
              <a:rPr kumimoji="1" lang="en-US" altLang="ja-JP" dirty="0" smtClean="0"/>
              <a:t>VM</a:t>
            </a:r>
            <a:r>
              <a:rPr kumimoji="1" lang="ja-JP" altLang="en-US" dirty="0" smtClean="0"/>
              <a:t>で直接動かした場合より約</a:t>
            </a:r>
            <a:r>
              <a:rPr kumimoji="1" lang="en-US" altLang="ja-JP" dirty="0" smtClean="0"/>
              <a:t>1.2</a:t>
            </a:r>
            <a:r>
              <a:rPr kumimoji="1" lang="ja-JP" altLang="en-US" dirty="0" smtClean="0"/>
              <a:t>倍速い</a:t>
            </a:r>
            <a:endParaRPr lang="en-US" altLang="ja-JP" dirty="0" smtClean="0"/>
          </a:p>
          <a:p>
            <a:pPr lvl="1"/>
            <a:r>
              <a:rPr lang="en-US" altLang="ja-JP" dirty="0" err="1" smtClean="0"/>
              <a:t>Xen</a:t>
            </a:r>
            <a:r>
              <a:rPr lang="ja-JP" altLang="en-US" dirty="0" smtClean="0"/>
              <a:t>ではドメイン</a:t>
            </a:r>
            <a:r>
              <a:rPr lang="en-US" altLang="ja-JP" dirty="0" smtClean="0"/>
              <a:t>0</a:t>
            </a:r>
            <a:r>
              <a:rPr lang="ja-JP" altLang="en-US" dirty="0" smtClean="0"/>
              <a:t>からドメイン</a:t>
            </a:r>
            <a:r>
              <a:rPr lang="en-US" altLang="ja-JP" dirty="0" smtClean="0"/>
              <a:t>U</a:t>
            </a:r>
            <a:r>
              <a:rPr lang="ja-JP" altLang="en-US" dirty="0" smtClean="0"/>
              <a:t>の仮想ディスクにアクセスするほうが高速</a:t>
            </a:r>
            <a:endParaRPr lang="en-US" altLang="ja-JP" dirty="0" smtClean="0"/>
          </a:p>
          <a:p>
            <a:pPr lvl="2"/>
            <a:r>
              <a:rPr lang="ja-JP" altLang="en-US" dirty="0" smtClean="0"/>
              <a:t>システムコールを</a:t>
            </a:r>
            <a:r>
              <a:rPr lang="en-US" altLang="ja-JP" dirty="0" err="1" smtClean="0"/>
              <a:t>ptrace</a:t>
            </a:r>
            <a:r>
              <a:rPr lang="ja-JP" altLang="en-US" dirty="0" smtClean="0"/>
              <a:t>でトラップするオーバヘッドを相殺</a:t>
            </a:r>
          </a:p>
          <a:p>
            <a:pPr lvl="1"/>
            <a:endParaRPr kumimoji="1" lang="en-US" altLang="ja-JP" dirty="0" smtClean="0"/>
          </a:p>
        </p:txBody>
      </p:sp>
      <p:sp>
        <p:nvSpPr>
          <p:cNvPr id="3" name="タイトル 2"/>
          <p:cNvSpPr>
            <a:spLocks noGrp="1"/>
          </p:cNvSpPr>
          <p:nvPr>
            <p:ph type="title"/>
          </p:nvPr>
        </p:nvSpPr>
        <p:spPr/>
        <p:txBody>
          <a:bodyPr/>
          <a:lstStyle/>
          <a:p>
            <a:r>
              <a:rPr kumimoji="1" lang="ja-JP" altLang="en-US" dirty="0" smtClean="0"/>
              <a:t>実験</a:t>
            </a:r>
            <a:r>
              <a:rPr kumimoji="1" lang="en-US" altLang="ja-JP" dirty="0" smtClean="0"/>
              <a:t>4</a:t>
            </a:r>
            <a:r>
              <a:rPr kumimoji="1" lang="ja-JP" altLang="en-US" dirty="0" smtClean="0"/>
              <a:t>：</a:t>
            </a:r>
            <a:r>
              <a:rPr kumimoji="1" lang="en-US" altLang="ja-JP" dirty="0" smtClean="0"/>
              <a:t>Tripwire</a:t>
            </a:r>
            <a:r>
              <a:rPr kumimoji="1" lang="ja-JP" altLang="en-US" dirty="0" smtClean="0"/>
              <a:t>の実行時間</a:t>
            </a:r>
            <a:endParaRPr kumimoji="1" lang="ja-JP" altLang="en-US" dirty="0"/>
          </a:p>
        </p:txBody>
      </p:sp>
      <p:graphicFrame>
        <p:nvGraphicFramePr>
          <p:cNvPr id="7" name="グラフ 6"/>
          <p:cNvGraphicFramePr/>
          <p:nvPr/>
        </p:nvGraphicFramePr>
        <p:xfrm>
          <a:off x="2123728" y="4114800"/>
          <a:ext cx="5688632"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rtl="0" eaLnBrk="1" latinLnBrk="0" hangingPunct="1"/>
            <a:r>
              <a:rPr kumimoji="1" lang="en-US" altLang="ja-JP" sz="2700" kern="1200" dirty="0" smtClean="0">
                <a:solidFill>
                  <a:schemeClr val="tx1"/>
                </a:solidFill>
                <a:latin typeface="+mn-lt"/>
                <a:ea typeface="+mn-ea"/>
                <a:cs typeface="+mn-cs"/>
              </a:rPr>
              <a:t>VM Shadow</a:t>
            </a:r>
            <a:r>
              <a:rPr kumimoji="1" lang="ja-JP" altLang="ja-JP" sz="2700" kern="1200" dirty="0" smtClean="0">
                <a:solidFill>
                  <a:schemeClr val="tx1"/>
                </a:solidFill>
                <a:latin typeface="+mn-lt"/>
                <a:ea typeface="+mn-ea"/>
                <a:cs typeface="+mn-cs"/>
              </a:rPr>
              <a:t>を用いて隠しプロセスの発見ができるかどうかの実験を行った</a:t>
            </a:r>
            <a:endParaRPr kumimoji="1" lang="en-US" altLang="ja-JP" sz="2700" kern="1200" dirty="0" smtClean="0">
              <a:solidFill>
                <a:schemeClr val="tx1"/>
              </a:solidFill>
              <a:latin typeface="+mn-lt"/>
              <a:ea typeface="+mn-ea"/>
              <a:cs typeface="+mn-cs"/>
            </a:endParaRPr>
          </a:p>
          <a:p>
            <a:pPr lvl="1"/>
            <a:r>
              <a:rPr kumimoji="1" lang="en-US" altLang="ja-JP" sz="2300" kern="1200" dirty="0" smtClean="0">
                <a:solidFill>
                  <a:schemeClr val="tx1"/>
                </a:solidFill>
                <a:latin typeface="+mn-lt"/>
                <a:ea typeface="+mn-ea"/>
                <a:cs typeface="+mn-cs"/>
              </a:rPr>
              <a:t>VM</a:t>
            </a:r>
            <a:r>
              <a:rPr kumimoji="1" lang="ja-JP" altLang="en-US" sz="2300" kern="1200" dirty="0" smtClean="0">
                <a:solidFill>
                  <a:schemeClr val="tx1"/>
                </a:solidFill>
                <a:latin typeface="+mn-lt"/>
                <a:ea typeface="+mn-ea"/>
                <a:cs typeface="+mn-cs"/>
              </a:rPr>
              <a:t> </a:t>
            </a:r>
            <a:r>
              <a:rPr kumimoji="1" lang="en-US" altLang="ja-JP" sz="2300" kern="1200" dirty="0" smtClean="0">
                <a:solidFill>
                  <a:schemeClr val="tx1"/>
                </a:solidFill>
                <a:latin typeface="+mn-lt"/>
                <a:ea typeface="+mn-ea"/>
                <a:cs typeface="+mn-cs"/>
              </a:rPr>
              <a:t>Shadow</a:t>
            </a:r>
            <a:r>
              <a:rPr kumimoji="1" lang="ja-JP" altLang="en-US" sz="2300" kern="1200" dirty="0" smtClean="0">
                <a:solidFill>
                  <a:schemeClr val="tx1"/>
                </a:solidFill>
                <a:latin typeface="+mn-lt"/>
                <a:ea typeface="+mn-ea"/>
                <a:cs typeface="+mn-cs"/>
              </a:rPr>
              <a:t>内とサーバ</a:t>
            </a:r>
            <a:r>
              <a:rPr kumimoji="1" lang="en-US" altLang="ja-JP" sz="2300" kern="1200" dirty="0" smtClean="0">
                <a:solidFill>
                  <a:schemeClr val="tx1"/>
                </a:solidFill>
                <a:latin typeface="+mn-lt"/>
                <a:ea typeface="+mn-ea"/>
                <a:cs typeface="+mn-cs"/>
              </a:rPr>
              <a:t>VM</a:t>
            </a:r>
            <a:r>
              <a:rPr lang="ja-JP" altLang="en-US" dirty="0" smtClean="0">
                <a:solidFill>
                  <a:schemeClr val="tx1"/>
                </a:solidFill>
              </a:rPr>
              <a:t>上での</a:t>
            </a:r>
            <a:r>
              <a:rPr lang="en-US" altLang="ja-JP" dirty="0" err="1" smtClean="0">
                <a:solidFill>
                  <a:schemeClr val="tx1"/>
                </a:solidFill>
              </a:rPr>
              <a:t>ps</a:t>
            </a:r>
            <a:r>
              <a:rPr lang="ja-JP" altLang="en-US" dirty="0" smtClean="0">
                <a:solidFill>
                  <a:schemeClr val="tx1"/>
                </a:solidFill>
              </a:rPr>
              <a:t>の実行結果を比較</a:t>
            </a:r>
            <a:endParaRPr kumimoji="1" lang="en-US" altLang="ja-JP" sz="2300" kern="1200" dirty="0" smtClean="0">
              <a:solidFill>
                <a:schemeClr val="tx1"/>
              </a:solidFill>
              <a:latin typeface="+mn-lt"/>
              <a:ea typeface="+mn-ea"/>
              <a:cs typeface="+mn-cs"/>
            </a:endParaRPr>
          </a:p>
          <a:p>
            <a:pPr lvl="1" rtl="0" eaLnBrk="1" latinLnBrk="0" hangingPunct="1"/>
            <a:r>
              <a:rPr kumimoji="1" lang="ja-JP" altLang="en-US" sz="2300" kern="1200" dirty="0" smtClean="0">
                <a:solidFill>
                  <a:schemeClr val="tx1"/>
                </a:solidFill>
                <a:latin typeface="+mn-lt"/>
                <a:ea typeface="+mn-ea"/>
                <a:cs typeface="+mn-cs"/>
              </a:rPr>
              <a:t>サーバ</a:t>
            </a:r>
            <a:r>
              <a:rPr kumimoji="1" lang="en-US" altLang="ja-JP" sz="2300" kern="1200" dirty="0" smtClean="0">
                <a:solidFill>
                  <a:schemeClr val="tx1"/>
                </a:solidFill>
                <a:latin typeface="+mn-lt"/>
                <a:ea typeface="+mn-ea"/>
                <a:cs typeface="+mn-cs"/>
              </a:rPr>
              <a:t>VM</a:t>
            </a:r>
            <a:r>
              <a:rPr kumimoji="1" lang="ja-JP" altLang="ja-JP" sz="2300" kern="1200" dirty="0" smtClean="0">
                <a:solidFill>
                  <a:schemeClr val="tx1"/>
                </a:solidFill>
                <a:latin typeface="+mn-lt"/>
                <a:ea typeface="+mn-ea"/>
                <a:cs typeface="+mn-cs"/>
              </a:rPr>
              <a:t>では</a:t>
            </a:r>
            <a:r>
              <a:rPr lang="en-US" altLang="ja-JP" dirty="0" smtClean="0">
                <a:solidFill>
                  <a:schemeClr val="tx1"/>
                </a:solidFill>
              </a:rPr>
              <a:t>i</a:t>
            </a:r>
            <a:r>
              <a:rPr kumimoji="1" lang="en-US" altLang="ja-JP" sz="2300" kern="1200" dirty="0" smtClean="0">
                <a:solidFill>
                  <a:schemeClr val="tx1"/>
                </a:solidFill>
                <a:latin typeface="+mn-lt"/>
                <a:ea typeface="+mn-ea"/>
                <a:cs typeface="+mn-cs"/>
              </a:rPr>
              <a:t>nit</a:t>
            </a:r>
            <a:r>
              <a:rPr kumimoji="1" lang="ja-JP" altLang="ja-JP" sz="2300" kern="1200" dirty="0" smtClean="0">
                <a:solidFill>
                  <a:schemeClr val="tx1"/>
                </a:solidFill>
                <a:latin typeface="+mn-lt"/>
                <a:ea typeface="+mn-ea"/>
                <a:cs typeface="+mn-cs"/>
              </a:rPr>
              <a:t>プロセスを</a:t>
            </a:r>
            <a:r>
              <a:rPr lang="ja-JP" altLang="en-US" dirty="0" smtClean="0">
                <a:solidFill>
                  <a:schemeClr val="tx1"/>
                </a:solidFill>
              </a:rPr>
              <a:t>隠蔽</a:t>
            </a:r>
            <a:r>
              <a:rPr kumimoji="1" lang="ja-JP" altLang="ja-JP" sz="2300" kern="1200" dirty="0" smtClean="0">
                <a:solidFill>
                  <a:schemeClr val="tx1"/>
                </a:solidFill>
                <a:latin typeface="+mn-lt"/>
                <a:ea typeface="+mn-ea"/>
                <a:cs typeface="+mn-cs"/>
              </a:rPr>
              <a:t>する</a:t>
            </a:r>
            <a:r>
              <a:rPr kumimoji="1" lang="ja-JP" altLang="en-US" sz="2300" kern="1200" dirty="0" smtClean="0">
                <a:solidFill>
                  <a:schemeClr val="tx1"/>
                </a:solidFill>
                <a:latin typeface="+mn-lt"/>
                <a:ea typeface="+mn-ea"/>
                <a:cs typeface="+mn-cs"/>
              </a:rPr>
              <a:t>改竄された</a:t>
            </a:r>
            <a:r>
              <a:rPr kumimoji="1" lang="en-US" altLang="ja-JP" sz="2300" kern="1200" dirty="0" err="1" smtClean="0">
                <a:solidFill>
                  <a:schemeClr val="tx1"/>
                </a:solidFill>
                <a:latin typeface="+mn-lt"/>
                <a:ea typeface="+mn-ea"/>
                <a:cs typeface="+mn-cs"/>
              </a:rPr>
              <a:t>ps</a:t>
            </a:r>
            <a:r>
              <a:rPr kumimoji="1" lang="ja-JP" altLang="ja-JP" sz="2300" kern="1200" dirty="0" smtClean="0">
                <a:solidFill>
                  <a:schemeClr val="tx1"/>
                </a:solidFill>
                <a:latin typeface="+mn-lt"/>
                <a:ea typeface="+mn-ea"/>
                <a:cs typeface="+mn-cs"/>
              </a:rPr>
              <a:t>を実行</a:t>
            </a:r>
            <a:endParaRPr kumimoji="1" lang="en-US" altLang="ja-JP" sz="2100" strike="sngStrike" kern="1200" dirty="0" smtClean="0">
              <a:solidFill>
                <a:schemeClr val="tx1"/>
              </a:solidFill>
              <a:latin typeface="+mn-lt"/>
              <a:ea typeface="+mn-ea"/>
              <a:cs typeface="+mn-cs"/>
            </a:endParaRPr>
          </a:p>
          <a:p>
            <a:r>
              <a:rPr kumimoji="1" lang="ja-JP" altLang="en-US" sz="2700" kern="1200" dirty="0" smtClean="0">
                <a:solidFill>
                  <a:schemeClr val="tx1"/>
                </a:solidFill>
                <a:latin typeface="+mn-lt"/>
                <a:ea typeface="+mn-ea"/>
                <a:cs typeface="+mn-cs"/>
              </a:rPr>
              <a:t>隠蔽された</a:t>
            </a:r>
            <a:r>
              <a:rPr kumimoji="1" lang="en-US" altLang="ja-JP" sz="2700" kern="1200" dirty="0" smtClean="0">
                <a:solidFill>
                  <a:schemeClr val="tx1"/>
                </a:solidFill>
                <a:latin typeface="+mn-lt"/>
                <a:ea typeface="+mn-ea"/>
                <a:cs typeface="+mn-cs"/>
              </a:rPr>
              <a:t>init</a:t>
            </a:r>
            <a:r>
              <a:rPr kumimoji="1" lang="ja-JP" altLang="en-US" sz="2700" kern="1200" dirty="0" smtClean="0">
                <a:solidFill>
                  <a:schemeClr val="tx1"/>
                </a:solidFill>
                <a:latin typeface="+mn-lt"/>
                <a:ea typeface="+mn-ea"/>
                <a:cs typeface="+mn-cs"/>
              </a:rPr>
              <a:t>プロセスの発見を行えた</a:t>
            </a:r>
            <a:endParaRPr kumimoji="1" lang="en-US" altLang="ja-JP" sz="2700" kern="1200" dirty="0" smtClean="0">
              <a:solidFill>
                <a:schemeClr val="tx1"/>
              </a:solidFill>
              <a:latin typeface="+mn-lt"/>
              <a:ea typeface="+mn-ea"/>
              <a:cs typeface="+mn-cs"/>
            </a:endParaRPr>
          </a:p>
        </p:txBody>
      </p:sp>
      <p:sp>
        <p:nvSpPr>
          <p:cNvPr id="3" name="タイトル 2"/>
          <p:cNvSpPr>
            <a:spLocks noGrp="1"/>
          </p:cNvSpPr>
          <p:nvPr>
            <p:ph type="title"/>
          </p:nvPr>
        </p:nvSpPr>
        <p:spPr/>
        <p:txBody>
          <a:bodyPr/>
          <a:lstStyle/>
          <a:p>
            <a:r>
              <a:rPr kumimoji="1" lang="ja-JP" altLang="en-US" dirty="0" smtClean="0"/>
              <a:t>実験</a:t>
            </a:r>
            <a:r>
              <a:rPr kumimoji="1" lang="en-US" altLang="ja-JP" dirty="0" smtClean="0"/>
              <a:t>5</a:t>
            </a:r>
            <a:r>
              <a:rPr kumimoji="1" lang="ja-JP" altLang="en-US" dirty="0" smtClean="0"/>
              <a:t>：隠しプロセスの発見</a:t>
            </a:r>
            <a:endParaRPr kumimoji="1" lang="ja-JP" altLang="en-US" dirty="0">
              <a:solidFill>
                <a:schemeClr val="tx1"/>
              </a:solidFill>
            </a:endParaRPr>
          </a:p>
        </p:txBody>
      </p:sp>
      <p:graphicFrame>
        <p:nvGraphicFramePr>
          <p:cNvPr id="7169" name="Object 1"/>
          <p:cNvGraphicFramePr>
            <a:graphicFrameLocks noChangeAspect="1"/>
          </p:cNvGraphicFramePr>
          <p:nvPr/>
        </p:nvGraphicFramePr>
        <p:xfrm>
          <a:off x="4860032" y="3933056"/>
          <a:ext cx="4067175" cy="2495550"/>
        </p:xfrm>
        <a:graphic>
          <a:graphicData uri="http://schemas.openxmlformats.org/presentationml/2006/ole">
            <p:oleObj spid="_x0000_s1050" name="ワークシート" r:id="rId4" imgW="4067243" imgH="2495685" progId="Excel.Sheet.12">
              <p:embed/>
            </p:oleObj>
          </a:graphicData>
        </a:graphic>
      </p:graphicFrame>
      <p:graphicFrame>
        <p:nvGraphicFramePr>
          <p:cNvPr id="7170" name="Object 2"/>
          <p:cNvGraphicFramePr>
            <a:graphicFrameLocks noChangeAspect="1"/>
          </p:cNvGraphicFramePr>
          <p:nvPr/>
        </p:nvGraphicFramePr>
        <p:xfrm>
          <a:off x="467544" y="3933056"/>
          <a:ext cx="4200525" cy="2552700"/>
        </p:xfrm>
        <a:graphic>
          <a:graphicData uri="http://schemas.openxmlformats.org/presentationml/2006/ole">
            <p:oleObj spid="_x0000_s1051" name="ワークシート" r:id="rId5" imgW="4200457" imgH="2552700" progId="Excel.Sheet.12">
              <p:embed/>
            </p:oleObj>
          </a:graphicData>
        </a:graphic>
      </p:graphicFrame>
      <p:cxnSp>
        <p:nvCxnSpPr>
          <p:cNvPr id="9" name="直線コネクタ 8"/>
          <p:cNvCxnSpPr/>
          <p:nvPr/>
        </p:nvCxnSpPr>
        <p:spPr>
          <a:xfrm>
            <a:off x="2915816" y="4653136"/>
            <a:ext cx="504056" cy="0"/>
          </a:xfrm>
          <a:prstGeom prst="line">
            <a:avLst/>
          </a:prstGeom>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kumimoji="1" lang="en-US" altLang="ja-JP" dirty="0" smtClean="0">
                <a:solidFill>
                  <a:schemeClr val="tx1"/>
                </a:solidFill>
              </a:rPr>
              <a:t>VIX [Hay et al.’08]</a:t>
            </a:r>
          </a:p>
          <a:p>
            <a:pPr lvl="1"/>
            <a:r>
              <a:rPr lang="en-US" altLang="ja-JP" dirty="0" smtClean="0">
                <a:solidFill>
                  <a:schemeClr val="tx1"/>
                </a:solidFill>
              </a:rPr>
              <a:t>IDS-VM</a:t>
            </a:r>
            <a:r>
              <a:rPr kumimoji="1" lang="ja-JP" altLang="en-US" dirty="0" smtClean="0">
                <a:solidFill>
                  <a:schemeClr val="tx1"/>
                </a:solidFill>
              </a:rPr>
              <a:t>からサーバ</a:t>
            </a:r>
            <a:r>
              <a:rPr kumimoji="1" lang="en-US" altLang="ja-JP" dirty="0" smtClean="0">
                <a:solidFill>
                  <a:schemeClr val="tx1"/>
                </a:solidFill>
              </a:rPr>
              <a:t>VM</a:t>
            </a:r>
            <a:r>
              <a:rPr lang="ja-JP" altLang="en-US" dirty="0" smtClean="0">
                <a:solidFill>
                  <a:schemeClr val="tx1"/>
                </a:solidFill>
              </a:rPr>
              <a:t>の情報を取得するコマンド群を提供</a:t>
            </a:r>
            <a:endParaRPr lang="en-US" altLang="ja-JP" strike="sngStrike" dirty="0" smtClean="0">
              <a:solidFill>
                <a:schemeClr val="tx1"/>
              </a:solidFill>
            </a:endParaRPr>
          </a:p>
          <a:p>
            <a:pPr lvl="1"/>
            <a:r>
              <a:rPr lang="ja-JP" altLang="en-US" dirty="0" smtClean="0">
                <a:solidFill>
                  <a:schemeClr val="tx1"/>
                </a:solidFill>
              </a:rPr>
              <a:t>提供されているコマンドを使わない</a:t>
            </a:r>
            <a:r>
              <a:rPr lang="en-US" altLang="ja-JP" dirty="0" smtClean="0">
                <a:solidFill>
                  <a:schemeClr val="tx1"/>
                </a:solidFill>
              </a:rPr>
              <a:t>IDS</a:t>
            </a:r>
            <a:r>
              <a:rPr lang="ja-JP" altLang="en-US" dirty="0" smtClean="0">
                <a:solidFill>
                  <a:schemeClr val="tx1"/>
                </a:solidFill>
              </a:rPr>
              <a:t>は修正が必要</a:t>
            </a:r>
            <a:endParaRPr lang="en-US" altLang="ja-JP" dirty="0" smtClean="0">
              <a:solidFill>
                <a:schemeClr val="tx1"/>
              </a:solidFill>
            </a:endParaRPr>
          </a:p>
          <a:p>
            <a:r>
              <a:rPr lang="en-US" altLang="ja-JP" dirty="0" err="1" smtClean="0"/>
              <a:t>VMwatcher</a:t>
            </a:r>
            <a:r>
              <a:rPr lang="en-US" altLang="ja-JP" dirty="0" smtClean="0"/>
              <a:t>[Jiang et al.’07]</a:t>
            </a:r>
          </a:p>
          <a:p>
            <a:pPr lvl="1"/>
            <a:r>
              <a:rPr lang="en-US" altLang="ja-JP" dirty="0" smtClean="0">
                <a:solidFill>
                  <a:schemeClr val="tx1"/>
                </a:solidFill>
              </a:rPr>
              <a:t>IDS-VM</a:t>
            </a:r>
            <a:r>
              <a:rPr lang="ja-JP" altLang="en-US" dirty="0" smtClean="0">
                <a:solidFill>
                  <a:schemeClr val="tx1"/>
                </a:solidFill>
              </a:rPr>
              <a:t>で既存のアンチウィルスを動かすことができる</a:t>
            </a:r>
            <a:endParaRPr lang="en-US" altLang="ja-JP" dirty="0" smtClean="0">
              <a:solidFill>
                <a:schemeClr val="tx1"/>
              </a:solidFill>
            </a:endParaRPr>
          </a:p>
          <a:p>
            <a:pPr lvl="1"/>
            <a:r>
              <a:rPr lang="ja-JP" altLang="en-US" dirty="0" smtClean="0"/>
              <a:t>サーバ</a:t>
            </a:r>
            <a:r>
              <a:rPr lang="en-US" altLang="ja-JP" dirty="0" smtClean="0"/>
              <a:t>VM</a:t>
            </a:r>
            <a:r>
              <a:rPr lang="ja-JP" altLang="en-US" dirty="0" smtClean="0"/>
              <a:t>のファイルシステムを参照するのみ</a:t>
            </a:r>
            <a:endParaRPr lang="en-US" altLang="ja-JP" dirty="0" smtClean="0"/>
          </a:p>
          <a:p>
            <a:pPr lvl="2"/>
            <a:r>
              <a:rPr lang="ja-JP" altLang="en-US" dirty="0" smtClean="0">
                <a:solidFill>
                  <a:schemeClr val="tx1"/>
                </a:solidFill>
              </a:rPr>
              <a:t>スキャンするパスをマウント先に変更する必要がある</a:t>
            </a:r>
            <a:endParaRPr lang="en-US" altLang="ja-JP" dirty="0" smtClean="0">
              <a:solidFill>
                <a:schemeClr val="tx1"/>
              </a:solidFill>
            </a:endParaRPr>
          </a:p>
          <a:p>
            <a:r>
              <a:rPr lang="en-US" altLang="ja-JP" dirty="0" err="1" smtClean="0"/>
              <a:t>HyperSpector</a:t>
            </a:r>
            <a:r>
              <a:rPr lang="en-US" altLang="ja-JP" dirty="0" smtClean="0"/>
              <a:t> [</a:t>
            </a:r>
            <a:r>
              <a:rPr lang="en-US" altLang="ja-JP" dirty="0" err="1" smtClean="0"/>
              <a:t>Kourai</a:t>
            </a:r>
            <a:r>
              <a:rPr lang="en-US" altLang="ja-JP" dirty="0" smtClean="0"/>
              <a:t> et al.’05] </a:t>
            </a:r>
            <a:endParaRPr lang="ja-JP" altLang="ja-JP" dirty="0" smtClean="0"/>
          </a:p>
          <a:p>
            <a:pPr lvl="1"/>
            <a:r>
              <a:rPr lang="en-US" altLang="ja-JP" dirty="0" smtClean="0"/>
              <a:t>IDS-VM</a:t>
            </a:r>
            <a:r>
              <a:rPr lang="ja-JP" altLang="en-US" dirty="0" smtClean="0"/>
              <a:t>で既存の</a:t>
            </a:r>
            <a:r>
              <a:rPr lang="en-US" altLang="ja-JP" dirty="0" smtClean="0"/>
              <a:t>IDS</a:t>
            </a:r>
            <a:r>
              <a:rPr lang="ja-JP" altLang="en-US" dirty="0" smtClean="0"/>
              <a:t>を実行できる</a:t>
            </a:r>
            <a:endParaRPr lang="en-US" altLang="ja-JP" dirty="0" smtClean="0"/>
          </a:p>
          <a:p>
            <a:pPr lvl="1"/>
            <a:r>
              <a:rPr lang="en-US" altLang="ja-JP" dirty="0" smtClean="0"/>
              <a:t>OS</a:t>
            </a:r>
            <a:r>
              <a:rPr lang="ja-JP" altLang="ja-JP" dirty="0" smtClean="0"/>
              <a:t>の仮想化機能を利用</a:t>
            </a:r>
            <a:r>
              <a:rPr lang="ja-JP" altLang="en-US" dirty="0" smtClean="0"/>
              <a:t>しているため比較的容易</a:t>
            </a:r>
            <a:endParaRPr lang="en-US" altLang="ja-JP" dirty="0" smtClean="0"/>
          </a:p>
          <a:p>
            <a:pPr lvl="2"/>
            <a:r>
              <a:rPr lang="en-US" altLang="ja-JP" dirty="0" smtClean="0"/>
              <a:t>VM Shadow</a:t>
            </a:r>
            <a:r>
              <a:rPr lang="ja-JP" altLang="en-US" dirty="0" smtClean="0"/>
              <a:t>はシステムレベルの仮想化を前提</a:t>
            </a:r>
            <a:endParaRPr lang="en-US" altLang="ja-JP" dirty="0" smtClean="0"/>
          </a:p>
          <a:p>
            <a:endParaRPr lang="en-US" altLang="ja-JP" dirty="0" smtClean="0">
              <a:solidFill>
                <a:schemeClr val="tx1"/>
              </a:solidFill>
            </a:endParaRPr>
          </a:p>
        </p:txBody>
      </p:sp>
      <p:sp>
        <p:nvSpPr>
          <p:cNvPr id="3" name="タイトル 2"/>
          <p:cNvSpPr>
            <a:spLocks noGrp="1"/>
          </p:cNvSpPr>
          <p:nvPr>
            <p:ph type="title"/>
          </p:nvPr>
        </p:nvSpPr>
        <p:spPr/>
        <p:txBody>
          <a:bodyPr/>
          <a:lstStyle/>
          <a:p>
            <a:r>
              <a:rPr kumimoji="1" lang="ja-JP" altLang="en-US" dirty="0" smtClean="0"/>
              <a:t>関連研究</a:t>
            </a:r>
            <a:endParaRPr kumimoji="1"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291264" cy="4827992"/>
          </a:xfrm>
          <a:noFill/>
        </p:spPr>
        <p:txBody>
          <a:bodyPr>
            <a:normAutofit/>
          </a:bodyPr>
          <a:lstStyle/>
          <a:p>
            <a:r>
              <a:rPr kumimoji="1" lang="ja-JP" altLang="en-US" dirty="0" smtClean="0">
                <a:solidFill>
                  <a:schemeClr val="tx1"/>
                </a:solidFill>
              </a:rPr>
              <a:t>既存の</a:t>
            </a:r>
            <a:r>
              <a:rPr kumimoji="1" lang="en-US" altLang="ja-JP" dirty="0" smtClean="0">
                <a:solidFill>
                  <a:schemeClr val="tx1"/>
                </a:solidFill>
              </a:rPr>
              <a:t>IDS</a:t>
            </a:r>
            <a:r>
              <a:rPr kumimoji="1" lang="ja-JP" altLang="en-US" dirty="0" smtClean="0">
                <a:solidFill>
                  <a:schemeClr val="tx1"/>
                </a:solidFill>
              </a:rPr>
              <a:t>を変更することなく、オフロード</a:t>
            </a:r>
            <a:r>
              <a:rPr lang="ja-JP" altLang="en-US" dirty="0" smtClean="0"/>
              <a:t>することを可能にする</a:t>
            </a:r>
            <a:r>
              <a:rPr lang="en-US" altLang="ja-JP" dirty="0" smtClean="0"/>
              <a:t>VM Shadow</a:t>
            </a:r>
            <a:r>
              <a:rPr kumimoji="1" lang="ja-JP" altLang="en-US" dirty="0" smtClean="0">
                <a:solidFill>
                  <a:schemeClr val="tx1"/>
                </a:solidFill>
              </a:rPr>
              <a:t>を提案</a:t>
            </a:r>
            <a:endParaRPr kumimoji="1" lang="en-US" altLang="ja-JP" dirty="0" smtClean="0">
              <a:solidFill>
                <a:schemeClr val="tx1"/>
              </a:solidFill>
            </a:endParaRPr>
          </a:p>
          <a:p>
            <a:pPr lvl="1"/>
            <a:r>
              <a:rPr lang="en-US" altLang="ja-JP" dirty="0" smtClean="0">
                <a:solidFill>
                  <a:schemeClr val="tx1"/>
                </a:solidFill>
              </a:rPr>
              <a:t>IDS-VM</a:t>
            </a:r>
            <a:r>
              <a:rPr lang="ja-JP" altLang="en-US" dirty="0" smtClean="0">
                <a:solidFill>
                  <a:schemeClr val="tx1"/>
                </a:solidFill>
              </a:rPr>
              <a:t>からサーバ</a:t>
            </a:r>
            <a:r>
              <a:rPr lang="en-US" altLang="ja-JP" dirty="0" smtClean="0">
                <a:solidFill>
                  <a:schemeClr val="tx1"/>
                </a:solidFill>
              </a:rPr>
              <a:t>VM</a:t>
            </a:r>
            <a:r>
              <a:rPr lang="ja-JP" altLang="en-US" dirty="0" smtClean="0">
                <a:solidFill>
                  <a:schemeClr val="tx1"/>
                </a:solidFill>
              </a:rPr>
              <a:t>を監視するための実行環境</a:t>
            </a:r>
            <a:endParaRPr kumimoji="1" lang="en-US" altLang="ja-JP" dirty="0" smtClean="0">
              <a:solidFill>
                <a:schemeClr val="tx1"/>
              </a:solidFill>
            </a:endParaRPr>
          </a:p>
          <a:p>
            <a:pPr lvl="2"/>
            <a:r>
              <a:rPr kumimoji="1" lang="ja-JP" altLang="en-US" dirty="0" smtClean="0">
                <a:solidFill>
                  <a:schemeClr val="tx1"/>
                </a:solidFill>
              </a:rPr>
              <a:t>システムコール・エミュレータ、</a:t>
            </a:r>
            <a:r>
              <a:rPr kumimoji="1" lang="en-US" altLang="ja-JP" dirty="0" smtClean="0">
                <a:solidFill>
                  <a:schemeClr val="tx1"/>
                </a:solidFill>
              </a:rPr>
              <a:t>Shadow</a:t>
            </a:r>
            <a:r>
              <a:rPr kumimoji="1" lang="ja-JP" altLang="en-US" dirty="0" smtClean="0">
                <a:solidFill>
                  <a:schemeClr val="tx1"/>
                </a:solidFill>
              </a:rPr>
              <a:t>ファイルシステムから成る</a:t>
            </a:r>
            <a:endParaRPr kumimoji="1" lang="en-US" altLang="ja-JP" dirty="0" smtClean="0">
              <a:solidFill>
                <a:schemeClr val="tx1"/>
              </a:solidFill>
            </a:endParaRPr>
          </a:p>
          <a:p>
            <a:pPr lvl="1"/>
            <a:r>
              <a:rPr kumimoji="1" lang="ja-JP" altLang="en-US" dirty="0" smtClean="0">
                <a:solidFill>
                  <a:schemeClr val="tx1"/>
                </a:solidFill>
              </a:rPr>
              <a:t>既存の</a:t>
            </a:r>
            <a:r>
              <a:rPr kumimoji="1" lang="en-US" altLang="ja-JP" dirty="0" err="1" smtClean="0">
                <a:solidFill>
                  <a:schemeClr val="tx1"/>
                </a:solidFill>
              </a:rPr>
              <a:t>chkrootkit</a:t>
            </a:r>
            <a:r>
              <a:rPr lang="ja-JP" altLang="en-US" dirty="0" err="1" smtClean="0"/>
              <a:t>、</a:t>
            </a:r>
            <a:r>
              <a:rPr lang="en-US" altLang="ja-JP" dirty="0" smtClean="0"/>
              <a:t>tripwire</a:t>
            </a:r>
            <a:r>
              <a:rPr lang="ja-JP" altLang="en-US" dirty="0" err="1" smtClean="0"/>
              <a:t>、</a:t>
            </a:r>
            <a:r>
              <a:rPr lang="en-US" altLang="ja-JP" dirty="0" err="1" smtClean="0"/>
              <a:t>ps</a:t>
            </a:r>
            <a:r>
              <a:rPr lang="ja-JP" altLang="en-US" dirty="0" err="1" smtClean="0"/>
              <a:t>、</a:t>
            </a:r>
            <a:r>
              <a:rPr lang="en-US" altLang="ja-JP" dirty="0" err="1" smtClean="0"/>
              <a:t>netstat</a:t>
            </a:r>
            <a:r>
              <a:rPr kumimoji="1" lang="ja-JP" altLang="en-US" dirty="0" smtClean="0">
                <a:solidFill>
                  <a:schemeClr val="tx1"/>
                </a:solidFill>
              </a:rPr>
              <a:t>の動作を確認できた</a:t>
            </a:r>
            <a:endParaRPr kumimoji="1" lang="en-US" altLang="ja-JP" dirty="0" smtClean="0">
              <a:solidFill>
                <a:schemeClr val="tx1"/>
              </a:solidFill>
            </a:endParaRPr>
          </a:p>
          <a:p>
            <a:pPr lvl="1"/>
            <a:endParaRPr kumimoji="1" lang="en-US" altLang="ja-JP" dirty="0" smtClean="0">
              <a:solidFill>
                <a:schemeClr val="tx1"/>
              </a:solidFill>
            </a:endParaRPr>
          </a:p>
          <a:p>
            <a:r>
              <a:rPr kumimoji="1" lang="ja-JP" altLang="en-US" dirty="0" smtClean="0">
                <a:solidFill>
                  <a:schemeClr val="tx1"/>
                </a:solidFill>
              </a:rPr>
              <a:t>今後の課題</a:t>
            </a:r>
            <a:endParaRPr kumimoji="1" lang="en-US" altLang="ja-JP" dirty="0" smtClean="0">
              <a:solidFill>
                <a:schemeClr val="tx1"/>
              </a:solidFill>
            </a:endParaRPr>
          </a:p>
          <a:p>
            <a:pPr lvl="1"/>
            <a:r>
              <a:rPr lang="en-US" altLang="ja-JP" dirty="0" err="1" smtClean="0"/>
              <a:t>chkrootkit</a:t>
            </a:r>
            <a:r>
              <a:rPr lang="ja-JP" altLang="en-US" dirty="0" smtClean="0"/>
              <a:t>が様々なルートキットを検出できることを確認する</a:t>
            </a:r>
            <a:endParaRPr lang="en-US" altLang="ja-JP" dirty="0" smtClean="0"/>
          </a:p>
          <a:p>
            <a:pPr lvl="1"/>
            <a:r>
              <a:rPr lang="ja-JP" altLang="en-US" dirty="0" smtClean="0"/>
              <a:t>より多くの既存の</a:t>
            </a:r>
            <a:r>
              <a:rPr lang="en-US" altLang="ja-JP" dirty="0" smtClean="0"/>
              <a:t>IDS</a:t>
            </a:r>
            <a:r>
              <a:rPr lang="ja-JP" altLang="en-US" dirty="0" smtClean="0"/>
              <a:t>を動作させられるようにする</a:t>
            </a:r>
            <a:endParaRPr kumimoji="1" lang="en-US" altLang="ja-JP" dirty="0" smtClean="0">
              <a:solidFill>
                <a:schemeClr val="tx1"/>
              </a:solidFill>
            </a:endParaRPr>
          </a:p>
        </p:txBody>
      </p:sp>
      <p:sp>
        <p:nvSpPr>
          <p:cNvPr id="3" name="タイトル 2"/>
          <p:cNvSpPr>
            <a:spLocks noGrp="1"/>
          </p:cNvSpPr>
          <p:nvPr>
            <p:ph type="title"/>
          </p:nvPr>
        </p:nvSpPr>
        <p:spPr/>
        <p:txBody>
          <a:bodyPr/>
          <a:lstStyle/>
          <a:p>
            <a:r>
              <a:rPr kumimoji="1" lang="ja-JP" altLang="en-US" dirty="0" smtClean="0"/>
              <a:t>まとめ</a:t>
            </a:r>
            <a:endParaRPr kumimoji="1" lang="ja-JP" altLang="en-US" dirty="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67544" y="2924944"/>
            <a:ext cx="8229600" cy="579520"/>
          </a:xfrm>
        </p:spPr>
        <p:txBody>
          <a:bodyPr>
            <a:noAutofit/>
          </a:bodyPr>
          <a:lstStyle/>
          <a:p>
            <a:pPr algn="ctr">
              <a:buNone/>
            </a:pPr>
            <a:endParaRPr kumimoji="1" lang="ja-JP" altLang="en-US" sz="4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755576" y="6021288"/>
            <a:ext cx="3240360" cy="369332"/>
          </a:xfrm>
          <a:prstGeom prst="rect">
            <a:avLst/>
          </a:prstGeom>
          <a:solidFill>
            <a:schemeClr val="bg1"/>
          </a:solidFill>
        </p:spPr>
        <p:txBody>
          <a:bodyPr wrap="square" rtlCol="0">
            <a:spAutoFit/>
          </a:bodyPr>
          <a:lstStyle/>
          <a:p>
            <a:pPr algn="ctr"/>
            <a:r>
              <a:rPr kumimoji="1" lang="en-US" altLang="ja-JP" dirty="0" smtClean="0"/>
              <a:t>IDS-VM</a:t>
            </a:r>
            <a:endParaRPr kumimoji="1" lang="ja-JP" altLang="en-US" dirty="0"/>
          </a:p>
        </p:txBody>
      </p:sp>
      <p:sp>
        <p:nvSpPr>
          <p:cNvPr id="2" name="コンテンツ プレースホルダ 1"/>
          <p:cNvSpPr>
            <a:spLocks noGrp="1"/>
          </p:cNvSpPr>
          <p:nvPr>
            <p:ph idx="1"/>
          </p:nvPr>
        </p:nvSpPr>
        <p:spPr/>
        <p:txBody>
          <a:bodyPr/>
          <a:lstStyle/>
          <a:p>
            <a:r>
              <a:rPr kumimoji="1" lang="en-US" altLang="ja-JP" dirty="0" smtClean="0"/>
              <a:t>IDS-VM</a:t>
            </a:r>
            <a:r>
              <a:rPr kumimoji="1" lang="ja-JP" altLang="en-US" dirty="0" smtClean="0"/>
              <a:t>からサーバ</a:t>
            </a:r>
            <a:r>
              <a:rPr kumimoji="1" lang="en-US" altLang="ja-JP" dirty="0" smtClean="0"/>
              <a:t>VM</a:t>
            </a:r>
            <a:r>
              <a:rPr kumimoji="1" lang="ja-JP" altLang="en-US" dirty="0" smtClean="0"/>
              <a:t>の監視が行えるか実験を行った</a:t>
            </a:r>
            <a:endParaRPr kumimoji="1" lang="en-US" altLang="ja-JP" dirty="0" smtClean="0"/>
          </a:p>
          <a:p>
            <a:pPr lvl="1"/>
            <a:r>
              <a:rPr kumimoji="1" lang="en-US" altLang="ja-JP" dirty="0" smtClean="0"/>
              <a:t>VM</a:t>
            </a:r>
            <a:r>
              <a:rPr kumimoji="1" lang="ja-JP" altLang="en-US" dirty="0" smtClean="0"/>
              <a:t> </a:t>
            </a:r>
            <a:r>
              <a:rPr kumimoji="1" lang="en-US" altLang="ja-JP" dirty="0" smtClean="0"/>
              <a:t>Shadow</a:t>
            </a:r>
            <a:r>
              <a:rPr kumimoji="1" lang="ja-JP" altLang="en-US" dirty="0" smtClean="0"/>
              <a:t>内とサーバ</a:t>
            </a:r>
            <a:r>
              <a:rPr kumimoji="1" lang="en-US" altLang="ja-JP" dirty="0" smtClean="0"/>
              <a:t>VM</a:t>
            </a:r>
            <a:r>
              <a:rPr kumimoji="1" lang="ja-JP" altLang="en-US" dirty="0" smtClean="0"/>
              <a:t>上の</a:t>
            </a:r>
            <a:r>
              <a:rPr kumimoji="1" lang="en-US" altLang="ja-JP" dirty="0" err="1" smtClean="0"/>
              <a:t>chkrootkit</a:t>
            </a:r>
            <a:r>
              <a:rPr kumimoji="1" lang="ja-JP" altLang="en-US" dirty="0" smtClean="0"/>
              <a:t>の実行結果を比較</a:t>
            </a:r>
            <a:endParaRPr kumimoji="1" lang="en-US" altLang="ja-JP" dirty="0" smtClean="0"/>
          </a:p>
          <a:p>
            <a:pPr lvl="1"/>
            <a:r>
              <a:rPr kumimoji="1" lang="ja-JP" altLang="en-US" dirty="0" smtClean="0"/>
              <a:t>大部分で同じ結果が得られることを確認</a:t>
            </a:r>
            <a:endParaRPr kumimoji="1" lang="en-US" altLang="ja-JP" dirty="0" smtClean="0"/>
          </a:p>
          <a:p>
            <a:pPr lvl="2"/>
            <a:r>
              <a:rPr kumimoji="1" lang="ja-JP" altLang="en-US" dirty="0" smtClean="0"/>
              <a:t>まだ対応出来ていない個所がある</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実験：</a:t>
            </a:r>
            <a:r>
              <a:rPr kumimoji="1" lang="en-US" altLang="ja-JP" dirty="0" err="1" smtClean="0"/>
              <a:t>chkrootkit</a:t>
            </a:r>
            <a:r>
              <a:rPr kumimoji="1" lang="ja-JP" altLang="en-US" dirty="0" smtClean="0"/>
              <a:t>の実行</a:t>
            </a:r>
            <a:endParaRPr kumimoji="1" lang="ja-JP" altLang="en-US" dirty="0"/>
          </a:p>
        </p:txBody>
      </p:sp>
      <p:pic>
        <p:nvPicPr>
          <p:cNvPr id="44036" name="Picture 4" descr="\\192.168.0.79\yone\picture\Transcall\chkrootkit_dom0-1.jpg"/>
          <p:cNvPicPr>
            <a:picLocks noChangeAspect="1" noChangeArrowheads="1"/>
          </p:cNvPicPr>
          <p:nvPr/>
        </p:nvPicPr>
        <p:blipFill>
          <a:blip r:embed="rId2" cstate="print"/>
          <a:srcRect/>
          <a:stretch>
            <a:fillRect/>
          </a:stretch>
        </p:blipFill>
        <p:spPr bwMode="auto">
          <a:xfrm>
            <a:off x="755576" y="4293096"/>
            <a:ext cx="2867025" cy="857250"/>
          </a:xfrm>
          <a:prstGeom prst="rect">
            <a:avLst/>
          </a:prstGeom>
          <a:noFill/>
        </p:spPr>
      </p:pic>
      <p:pic>
        <p:nvPicPr>
          <p:cNvPr id="44037" name="Picture 5" descr="\\192.168.0.79\yone\picture\Transcall\chkrootkit_domU-1.jpg"/>
          <p:cNvPicPr>
            <a:picLocks noChangeAspect="1" noChangeArrowheads="1"/>
          </p:cNvPicPr>
          <p:nvPr/>
        </p:nvPicPr>
        <p:blipFill>
          <a:blip r:embed="rId3" cstate="print"/>
          <a:srcRect/>
          <a:stretch>
            <a:fillRect/>
          </a:stretch>
        </p:blipFill>
        <p:spPr bwMode="auto">
          <a:xfrm>
            <a:off x="4716016" y="4293096"/>
            <a:ext cx="4086225" cy="819150"/>
          </a:xfrm>
          <a:prstGeom prst="rect">
            <a:avLst/>
          </a:prstGeom>
          <a:noFill/>
        </p:spPr>
      </p:pic>
      <p:pic>
        <p:nvPicPr>
          <p:cNvPr id="44040" name="Picture 8" descr="\\192.168.0.79\yone\picture\Transcall\chkrootkit_dom0-3.jpg"/>
          <p:cNvPicPr>
            <a:picLocks noChangeAspect="1" noChangeArrowheads="1"/>
          </p:cNvPicPr>
          <p:nvPr/>
        </p:nvPicPr>
        <p:blipFill>
          <a:blip r:embed="rId4" cstate="print"/>
          <a:srcRect/>
          <a:stretch>
            <a:fillRect/>
          </a:stretch>
        </p:blipFill>
        <p:spPr bwMode="auto">
          <a:xfrm>
            <a:off x="755576" y="5373216"/>
            <a:ext cx="3419475" cy="685800"/>
          </a:xfrm>
          <a:prstGeom prst="rect">
            <a:avLst/>
          </a:prstGeom>
          <a:noFill/>
        </p:spPr>
      </p:pic>
      <p:pic>
        <p:nvPicPr>
          <p:cNvPr id="44041" name="Picture 9" descr="\\192.168.0.79\yone\picture\Transcall\chkrootkit_domU-3.jpg"/>
          <p:cNvPicPr>
            <a:picLocks noChangeAspect="1" noChangeArrowheads="1"/>
          </p:cNvPicPr>
          <p:nvPr/>
        </p:nvPicPr>
        <p:blipFill>
          <a:blip r:embed="rId5" cstate="print"/>
          <a:srcRect/>
          <a:stretch>
            <a:fillRect/>
          </a:stretch>
        </p:blipFill>
        <p:spPr bwMode="auto">
          <a:xfrm>
            <a:off x="4716016" y="5373216"/>
            <a:ext cx="3600450" cy="495300"/>
          </a:xfrm>
          <a:prstGeom prst="rect">
            <a:avLst/>
          </a:prstGeom>
          <a:noFill/>
        </p:spPr>
      </p:pic>
      <p:sp>
        <p:nvSpPr>
          <p:cNvPr id="12" name="テキスト ボックス 11"/>
          <p:cNvSpPr txBox="1"/>
          <p:nvPr/>
        </p:nvSpPr>
        <p:spPr>
          <a:xfrm>
            <a:off x="1763688" y="5157192"/>
            <a:ext cx="323165" cy="288032"/>
          </a:xfrm>
          <a:prstGeom prst="rect">
            <a:avLst/>
          </a:prstGeom>
          <a:noFill/>
        </p:spPr>
        <p:txBody>
          <a:bodyPr vert="eaVert" wrap="square" rtlCol="0">
            <a:spAutoFit/>
          </a:bodyPr>
          <a:lstStyle/>
          <a:p>
            <a:r>
              <a:rPr lang="ja-JP" altLang="en-US" sz="900" dirty="0" smtClean="0"/>
              <a:t>･･･</a:t>
            </a:r>
            <a:endParaRPr kumimoji="1" lang="ja-JP" altLang="en-US" sz="900" dirty="0"/>
          </a:p>
        </p:txBody>
      </p:sp>
      <p:sp>
        <p:nvSpPr>
          <p:cNvPr id="13" name="テキスト ボックス 12"/>
          <p:cNvSpPr txBox="1"/>
          <p:nvPr/>
        </p:nvSpPr>
        <p:spPr>
          <a:xfrm>
            <a:off x="6012160" y="5085184"/>
            <a:ext cx="323165" cy="288032"/>
          </a:xfrm>
          <a:prstGeom prst="rect">
            <a:avLst/>
          </a:prstGeom>
          <a:noFill/>
        </p:spPr>
        <p:txBody>
          <a:bodyPr vert="eaVert" wrap="square" rtlCol="0">
            <a:spAutoFit/>
          </a:bodyPr>
          <a:lstStyle/>
          <a:p>
            <a:r>
              <a:rPr lang="ja-JP" altLang="en-US" sz="900" dirty="0" smtClean="0"/>
              <a:t>･･･</a:t>
            </a:r>
            <a:endParaRPr kumimoji="1" lang="ja-JP" altLang="en-US" sz="900" dirty="0"/>
          </a:p>
        </p:txBody>
      </p:sp>
      <p:sp>
        <p:nvSpPr>
          <p:cNvPr id="15" name="テキスト ボックス 14"/>
          <p:cNvSpPr txBox="1"/>
          <p:nvPr/>
        </p:nvSpPr>
        <p:spPr>
          <a:xfrm>
            <a:off x="5220072" y="6021288"/>
            <a:ext cx="2376264" cy="369332"/>
          </a:xfrm>
          <a:prstGeom prst="rect">
            <a:avLst/>
          </a:prstGeom>
          <a:solidFill>
            <a:schemeClr val="bg1"/>
          </a:solidFill>
        </p:spPr>
        <p:txBody>
          <a:bodyPr wrap="square" rtlCol="0">
            <a:spAutoFit/>
          </a:bodyPr>
          <a:lstStyle/>
          <a:p>
            <a:pPr algn="ctr"/>
            <a:r>
              <a:rPr kumimoji="1" lang="ja-JP" altLang="en-US" dirty="0" smtClean="0"/>
              <a:t>サーバ</a:t>
            </a:r>
            <a:r>
              <a:rPr kumimoji="1" lang="en-US" altLang="ja-JP" dirty="0" smtClean="0"/>
              <a:t>VM</a:t>
            </a:r>
            <a:endParaRPr kumimoji="1" lang="ja-JP"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VM Shadow</a:t>
            </a:r>
            <a:r>
              <a:rPr kumimoji="1" lang="ja-JP" altLang="en-US" dirty="0" smtClean="0"/>
              <a:t>を用いてネットワーク情報が取得できるかどうかの実験を行った</a:t>
            </a:r>
            <a:endParaRPr kumimoji="1" lang="en-US" altLang="ja-JP" dirty="0" smtClean="0"/>
          </a:p>
          <a:p>
            <a:pPr lvl="1"/>
            <a:r>
              <a:rPr lang="en-US" altLang="ja-JP" dirty="0" smtClean="0"/>
              <a:t>VM</a:t>
            </a:r>
            <a:r>
              <a:rPr lang="ja-JP" altLang="en-US" dirty="0" smtClean="0"/>
              <a:t> </a:t>
            </a:r>
            <a:r>
              <a:rPr lang="en-US" altLang="ja-JP" dirty="0" smtClean="0"/>
              <a:t>Shadow</a:t>
            </a:r>
            <a:r>
              <a:rPr lang="ja-JP" altLang="en-US" dirty="0" smtClean="0"/>
              <a:t>内とサーバ</a:t>
            </a:r>
            <a:r>
              <a:rPr lang="en-US" altLang="ja-JP" dirty="0" smtClean="0"/>
              <a:t>VM</a:t>
            </a:r>
            <a:r>
              <a:rPr lang="ja-JP" altLang="en-US" dirty="0" smtClean="0"/>
              <a:t>上の</a:t>
            </a:r>
            <a:r>
              <a:rPr lang="en-US" altLang="ja-JP" dirty="0" err="1" smtClean="0"/>
              <a:t>netstat</a:t>
            </a:r>
            <a:r>
              <a:rPr lang="ja-JP" altLang="en-US" dirty="0" smtClean="0"/>
              <a:t>の実行結果を比較</a:t>
            </a:r>
            <a:endParaRPr lang="en-US" altLang="ja-JP" dirty="0" smtClean="0"/>
          </a:p>
          <a:p>
            <a:pPr lvl="1"/>
            <a:r>
              <a:rPr lang="ja-JP" altLang="en-US" dirty="0" smtClean="0"/>
              <a:t>同じ情報が取得できていることを確認</a:t>
            </a:r>
            <a:endParaRPr lang="en-US" altLang="ja-JP" dirty="0" smtClean="0"/>
          </a:p>
        </p:txBody>
      </p:sp>
      <p:sp>
        <p:nvSpPr>
          <p:cNvPr id="3" name="タイトル 2"/>
          <p:cNvSpPr>
            <a:spLocks noGrp="1"/>
          </p:cNvSpPr>
          <p:nvPr>
            <p:ph type="title"/>
          </p:nvPr>
        </p:nvSpPr>
        <p:spPr/>
        <p:txBody>
          <a:bodyPr/>
          <a:lstStyle/>
          <a:p>
            <a:r>
              <a:rPr kumimoji="1" lang="ja-JP" altLang="en-US" dirty="0" smtClean="0"/>
              <a:t>実験：ネットワーク情報取得</a:t>
            </a:r>
            <a:endParaRPr kumimoji="1" lang="ja-JP" altLang="en-US" dirty="0"/>
          </a:p>
        </p:txBody>
      </p:sp>
      <p:graphicFrame>
        <p:nvGraphicFramePr>
          <p:cNvPr id="39939" name="Object 3"/>
          <p:cNvGraphicFramePr>
            <a:graphicFrameLocks noChangeAspect="1"/>
          </p:cNvGraphicFramePr>
          <p:nvPr/>
        </p:nvGraphicFramePr>
        <p:xfrm>
          <a:off x="4439251" y="3301189"/>
          <a:ext cx="4622161" cy="3501008"/>
        </p:xfrm>
        <a:graphic>
          <a:graphicData uri="http://schemas.openxmlformats.org/presentationml/2006/ole">
            <p:oleObj spid="_x0000_s2074" name="ワークシート" r:id="rId3" imgW="4067243" imgH="2914785" progId="Excel.Sheet.12">
              <p:embed/>
            </p:oleObj>
          </a:graphicData>
        </a:graphic>
      </p:graphicFrame>
      <p:graphicFrame>
        <p:nvGraphicFramePr>
          <p:cNvPr id="39940" name="Object 4"/>
          <p:cNvGraphicFramePr>
            <a:graphicFrameLocks noChangeAspect="1"/>
          </p:cNvGraphicFramePr>
          <p:nvPr/>
        </p:nvGraphicFramePr>
        <p:xfrm>
          <a:off x="132348" y="3300161"/>
          <a:ext cx="4200525" cy="3533775"/>
        </p:xfrm>
        <a:graphic>
          <a:graphicData uri="http://schemas.openxmlformats.org/presentationml/2006/ole">
            <p:oleObj spid="_x0000_s2075" name="ワークシート" r:id="rId4" imgW="4200457" imgH="3533865" progId="Excel.Sheet.12">
              <p:embed/>
            </p:oleObj>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sz="2700" kern="1200" dirty="0" smtClean="0">
                <a:solidFill>
                  <a:schemeClr val="tx1"/>
                </a:solidFill>
                <a:latin typeface="+mn-lt"/>
                <a:ea typeface="+mn-ea"/>
                <a:cs typeface="+mn-cs"/>
              </a:rPr>
              <a:t>VM</a:t>
            </a:r>
            <a:r>
              <a:rPr kumimoji="1" lang="ja-JP" altLang="en-US" sz="2700" kern="1200" dirty="0" smtClean="0">
                <a:solidFill>
                  <a:schemeClr val="tx1"/>
                </a:solidFill>
                <a:latin typeface="+mn-lt"/>
                <a:ea typeface="+mn-ea"/>
                <a:cs typeface="+mn-cs"/>
              </a:rPr>
              <a:t> </a:t>
            </a:r>
            <a:r>
              <a:rPr kumimoji="1" lang="en-US" altLang="ja-JP" sz="2700" kern="1200" dirty="0" smtClean="0">
                <a:solidFill>
                  <a:schemeClr val="tx1"/>
                </a:solidFill>
                <a:latin typeface="+mn-lt"/>
                <a:ea typeface="+mn-ea"/>
                <a:cs typeface="+mn-cs"/>
              </a:rPr>
              <a:t>Shadow</a:t>
            </a:r>
            <a:r>
              <a:rPr kumimoji="1" lang="ja-JP" altLang="en-US" sz="2700" kern="1200" dirty="0" smtClean="0">
                <a:solidFill>
                  <a:schemeClr val="tx1"/>
                </a:solidFill>
                <a:latin typeface="+mn-lt"/>
                <a:ea typeface="+mn-ea"/>
                <a:cs typeface="+mn-cs"/>
              </a:rPr>
              <a:t>内で動かした</a:t>
            </a:r>
            <a:r>
              <a:rPr kumimoji="1" lang="en-US" altLang="ja-JP" sz="2700" kern="1200" dirty="0" err="1" smtClean="0">
                <a:solidFill>
                  <a:schemeClr val="tx1"/>
                </a:solidFill>
                <a:latin typeface="+mn-lt"/>
                <a:ea typeface="+mn-ea"/>
                <a:cs typeface="+mn-cs"/>
              </a:rPr>
              <a:t>ps</a:t>
            </a:r>
            <a:r>
              <a:rPr kumimoji="1" lang="ja-JP" altLang="ja-JP" sz="2700" kern="1200" dirty="0" smtClean="0">
                <a:solidFill>
                  <a:schemeClr val="tx1"/>
                </a:solidFill>
                <a:latin typeface="+mn-lt"/>
                <a:ea typeface="+mn-ea"/>
                <a:cs typeface="+mn-cs"/>
              </a:rPr>
              <a:t>コマンドの実行時間を測定</a:t>
            </a:r>
            <a:endParaRPr kumimoji="1" lang="en-US" altLang="ja-JP" sz="2700" strike="sngStrike" kern="1200" dirty="0" smtClean="0">
              <a:solidFill>
                <a:schemeClr val="tx1"/>
              </a:solidFill>
              <a:latin typeface="+mn-lt"/>
              <a:ea typeface="+mn-ea"/>
              <a:cs typeface="+mn-cs"/>
            </a:endParaRPr>
          </a:p>
          <a:p>
            <a:pPr lvl="1" rtl="0" eaLnBrk="1" latinLnBrk="0" hangingPunct="1"/>
            <a:r>
              <a:rPr kumimoji="1" lang="ja-JP" altLang="en-US" sz="2300" kern="1200" dirty="0" smtClean="0">
                <a:solidFill>
                  <a:schemeClr val="tx1"/>
                </a:solidFill>
                <a:latin typeface="+mn-lt"/>
                <a:ea typeface="+mn-ea"/>
                <a:cs typeface="+mn-cs"/>
              </a:rPr>
              <a:t>サーバ</a:t>
            </a:r>
            <a:r>
              <a:rPr kumimoji="1" lang="en-US" altLang="ja-JP" sz="2300" kern="1200" dirty="0" smtClean="0">
                <a:solidFill>
                  <a:schemeClr val="tx1"/>
                </a:solidFill>
                <a:latin typeface="+mn-lt"/>
                <a:ea typeface="+mn-ea"/>
                <a:cs typeface="+mn-cs"/>
              </a:rPr>
              <a:t>VM</a:t>
            </a:r>
            <a:r>
              <a:rPr kumimoji="1" lang="ja-JP" altLang="en-US" sz="2300" kern="1200" dirty="0" smtClean="0">
                <a:solidFill>
                  <a:schemeClr val="tx1"/>
                </a:solidFill>
                <a:latin typeface="+mn-lt"/>
                <a:ea typeface="+mn-ea"/>
                <a:cs typeface="+mn-cs"/>
              </a:rPr>
              <a:t>で直接動かした場合の</a:t>
            </a:r>
            <a:r>
              <a:rPr kumimoji="1" lang="en-US" altLang="ja-JP" sz="2300" kern="1200" dirty="0" smtClean="0">
                <a:solidFill>
                  <a:schemeClr val="tx1"/>
                </a:solidFill>
                <a:latin typeface="+mn-lt"/>
                <a:ea typeface="+mn-ea"/>
                <a:cs typeface="+mn-cs"/>
              </a:rPr>
              <a:t>2.3</a:t>
            </a:r>
            <a:r>
              <a:rPr kumimoji="1" lang="ja-JP" altLang="en-US" sz="2300" kern="1200" dirty="0" smtClean="0">
                <a:solidFill>
                  <a:schemeClr val="tx1"/>
                </a:solidFill>
                <a:latin typeface="+mn-lt"/>
                <a:ea typeface="+mn-ea"/>
                <a:cs typeface="+mn-cs"/>
              </a:rPr>
              <a:t>倍</a:t>
            </a:r>
            <a:endParaRPr kumimoji="1" lang="en-US" altLang="ja-JP" sz="2300" kern="1200" dirty="0" smtClean="0">
              <a:solidFill>
                <a:schemeClr val="tx1"/>
              </a:solidFill>
              <a:latin typeface="+mn-lt"/>
              <a:ea typeface="+mn-ea"/>
              <a:cs typeface="+mn-cs"/>
            </a:endParaRPr>
          </a:p>
          <a:p>
            <a:pPr lvl="1"/>
            <a:r>
              <a:rPr lang="ja-JP" altLang="en-US" dirty="0" smtClean="0">
                <a:solidFill>
                  <a:schemeClr val="tx1"/>
                </a:solidFill>
              </a:rPr>
              <a:t>原因は</a:t>
            </a:r>
            <a:r>
              <a:rPr lang="en-US" altLang="ja-JP" dirty="0" err="1" smtClean="0">
                <a:solidFill>
                  <a:schemeClr val="tx1"/>
                </a:solidFill>
              </a:rPr>
              <a:t>ptrace</a:t>
            </a:r>
            <a:r>
              <a:rPr lang="ja-JP" altLang="en-US" dirty="0" smtClean="0">
                <a:solidFill>
                  <a:schemeClr val="tx1"/>
                </a:solidFill>
              </a:rPr>
              <a:t>および</a:t>
            </a:r>
            <a:r>
              <a:rPr lang="en-US" altLang="ja-JP" dirty="0" smtClean="0">
                <a:solidFill>
                  <a:schemeClr val="tx1"/>
                </a:solidFill>
              </a:rPr>
              <a:t>FUSE</a:t>
            </a:r>
            <a:r>
              <a:rPr lang="ja-JP" altLang="en-US" dirty="0" smtClean="0">
                <a:solidFill>
                  <a:schemeClr val="tx1"/>
                </a:solidFill>
              </a:rPr>
              <a:t>を用いたことによるオーバヘッド</a:t>
            </a:r>
            <a:endParaRPr lang="en-US" altLang="ja-JP" strike="sngStrike" dirty="0" smtClean="0">
              <a:solidFill>
                <a:schemeClr val="tx1"/>
              </a:solidFill>
            </a:endParaRPr>
          </a:p>
          <a:p>
            <a:pPr lvl="1"/>
            <a:r>
              <a:rPr kumimoji="1" lang="ja-JP" altLang="en-US" sz="2300" kern="1200" dirty="0" smtClean="0">
                <a:solidFill>
                  <a:schemeClr val="tx1"/>
                </a:solidFill>
                <a:latin typeface="+mn-lt"/>
                <a:ea typeface="+mn-ea"/>
                <a:cs typeface="+mn-cs"/>
              </a:rPr>
              <a:t>サーバ</a:t>
            </a:r>
            <a:r>
              <a:rPr kumimoji="1" lang="en-US" altLang="ja-JP" sz="2300" kern="1200" dirty="0" smtClean="0">
                <a:solidFill>
                  <a:schemeClr val="tx1"/>
                </a:solidFill>
                <a:latin typeface="+mn-lt"/>
                <a:ea typeface="+mn-ea"/>
                <a:cs typeface="+mn-cs"/>
              </a:rPr>
              <a:t>VM</a:t>
            </a:r>
            <a:r>
              <a:rPr kumimoji="1" lang="ja-JP" altLang="en-US" sz="2300" kern="1200" dirty="0" smtClean="0">
                <a:solidFill>
                  <a:schemeClr val="tx1"/>
                </a:solidFill>
                <a:latin typeface="+mn-lt"/>
                <a:ea typeface="+mn-ea"/>
                <a:cs typeface="+mn-cs"/>
              </a:rPr>
              <a:t>からの情報取得のオーバヘッドは含まれない</a:t>
            </a:r>
            <a:endParaRPr kumimoji="1" lang="en-US" altLang="ja-JP" sz="2300" kern="1200" dirty="0" smtClean="0">
              <a:solidFill>
                <a:schemeClr val="tx1"/>
              </a:solidFill>
              <a:latin typeface="+mn-lt"/>
              <a:ea typeface="+mn-ea"/>
              <a:cs typeface="+mn-cs"/>
            </a:endParaRPr>
          </a:p>
          <a:p>
            <a:pPr lvl="2"/>
            <a:r>
              <a:rPr lang="en-US" altLang="ja-JP" sz="2100" dirty="0" smtClean="0">
                <a:solidFill>
                  <a:schemeClr val="tx1"/>
                </a:solidFill>
              </a:rPr>
              <a:t>VM</a:t>
            </a:r>
            <a:r>
              <a:rPr lang="ja-JP" altLang="en-US" sz="2100" dirty="0" smtClean="0">
                <a:solidFill>
                  <a:schemeClr val="tx1"/>
                </a:solidFill>
              </a:rPr>
              <a:t>シャドウの作成時に取得しているため</a:t>
            </a:r>
            <a:endParaRPr kumimoji="1" lang="en-US" altLang="ja-JP" sz="2100" kern="1200" dirty="0" smtClean="0">
              <a:solidFill>
                <a:schemeClr val="tx1"/>
              </a:solidFill>
              <a:latin typeface="+mn-lt"/>
              <a:ea typeface="+mn-ea"/>
              <a:cs typeface="+mn-cs"/>
            </a:endParaRPr>
          </a:p>
        </p:txBody>
      </p:sp>
      <p:sp>
        <p:nvSpPr>
          <p:cNvPr id="3" name="タイトル 2"/>
          <p:cNvSpPr>
            <a:spLocks noGrp="1"/>
          </p:cNvSpPr>
          <p:nvPr>
            <p:ph type="title"/>
          </p:nvPr>
        </p:nvSpPr>
        <p:spPr/>
        <p:txBody>
          <a:bodyPr/>
          <a:lstStyle/>
          <a:p>
            <a:r>
              <a:rPr kumimoji="1" lang="ja-JP" altLang="en-US" dirty="0" smtClean="0"/>
              <a:t>実験：</a:t>
            </a:r>
            <a:r>
              <a:rPr kumimoji="1" lang="en-US" altLang="ja-JP" dirty="0" err="1" smtClean="0"/>
              <a:t>Transcall</a:t>
            </a:r>
            <a:r>
              <a:rPr kumimoji="1" lang="ja-JP" altLang="en-US" dirty="0" smtClean="0"/>
              <a:t>の性能</a:t>
            </a:r>
            <a:endParaRPr kumimoji="1" lang="ja-JP" altLang="en-US" dirty="0">
              <a:solidFill>
                <a:schemeClr val="tx1"/>
              </a:solidFill>
            </a:endParaRPr>
          </a:p>
        </p:txBody>
      </p:sp>
      <p:grpSp>
        <p:nvGrpSpPr>
          <p:cNvPr id="4" name="グループ化 3"/>
          <p:cNvGrpSpPr/>
          <p:nvPr/>
        </p:nvGrpSpPr>
        <p:grpSpPr>
          <a:xfrm>
            <a:off x="899592" y="4365104"/>
            <a:ext cx="3929090" cy="2014920"/>
            <a:chOff x="928662" y="3071810"/>
            <a:chExt cx="4214842" cy="1950431"/>
          </a:xfrm>
        </p:grpSpPr>
        <p:graphicFrame>
          <p:nvGraphicFramePr>
            <p:cNvPr id="5" name="コンテンツ プレースホルダ 5"/>
            <p:cNvGraphicFramePr>
              <a:graphicFrameLocks/>
            </p:cNvGraphicFramePr>
            <p:nvPr/>
          </p:nvGraphicFramePr>
          <p:xfrm>
            <a:off x="928662" y="3429000"/>
            <a:ext cx="4214842" cy="1593241"/>
          </p:xfrm>
          <a:graphic>
            <a:graphicData uri="http://schemas.openxmlformats.org/drawingml/2006/table">
              <a:tbl>
                <a:tblPr firstRow="1" bandRow="1">
                  <a:tableStyleId>{5C22544A-7EE6-4342-B048-85BDC9FD1C3A}</a:tableStyleId>
                </a:tblPr>
                <a:tblGrid>
                  <a:gridCol w="2016224"/>
                  <a:gridCol w="1912866"/>
                </a:tblGrid>
                <a:tr h="327562">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dirty="0" smtClean="0">
                            <a:solidFill>
                              <a:sysClr val="windowText" lastClr="000000"/>
                            </a:solidFill>
                          </a:rPr>
                          <a:t>平均実行時間</a:t>
                        </a:r>
                        <a:r>
                          <a:rPr kumimoji="1" lang="en-US" altLang="ja-JP" dirty="0" smtClean="0">
                            <a:solidFill>
                              <a:sysClr val="windowText" lastClr="000000"/>
                            </a:solidFill>
                          </a:rPr>
                          <a:t/>
                        </a:r>
                        <a:br>
                          <a:rPr kumimoji="1" lang="en-US" altLang="ja-JP" dirty="0" smtClean="0">
                            <a:solidFill>
                              <a:sysClr val="windowText" lastClr="000000"/>
                            </a:solidFill>
                          </a:rPr>
                        </a:br>
                        <a:r>
                          <a:rPr kumimoji="1" lang="ja-JP" altLang="en-US" dirty="0" smtClean="0">
                            <a:solidFill>
                              <a:sysClr val="windowText" lastClr="000000"/>
                            </a:solidFill>
                          </a:rPr>
                          <a:t>（ミリ秒）</a:t>
                        </a:r>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7562">
                  <a:tc>
                    <a:txBody>
                      <a:bodyPr/>
                      <a:lstStyle/>
                      <a:p>
                        <a:r>
                          <a:rPr kumimoji="1" lang="en-US" altLang="ja-JP" dirty="0" err="1" smtClean="0"/>
                          <a:t>ps</a:t>
                        </a:r>
                        <a:r>
                          <a:rPr kumimoji="1" lang="en-US" altLang="ja-JP" dirty="0" smtClean="0"/>
                          <a:t>(</a:t>
                        </a:r>
                        <a:r>
                          <a:rPr kumimoji="1" lang="ja-JP" altLang="en-US" dirty="0" smtClean="0"/>
                          <a:t>サーバ</a:t>
                        </a:r>
                        <a:r>
                          <a:rPr kumimoji="1" lang="en-US" altLang="ja-JP" dirty="0" smtClean="0"/>
                          <a:t>VM)</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dirty="0" smtClean="0"/>
                          <a:t>59.2</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2148">
                  <a:tc>
                    <a:txBody>
                      <a:bodyPr/>
                      <a:lstStyle/>
                      <a:p>
                        <a:r>
                          <a:rPr kumimoji="1" lang="en-US" altLang="ja-JP" dirty="0" smtClean="0"/>
                          <a:t>VM</a:t>
                        </a:r>
                        <a:r>
                          <a:rPr kumimoji="1" lang="en-US" altLang="ja-JP" baseline="0" dirty="0" smtClean="0"/>
                          <a:t> </a:t>
                        </a:r>
                        <a:r>
                          <a:rPr kumimoji="1" lang="en-US" altLang="ja-JP" baseline="0" dirty="0" err="1" smtClean="0"/>
                          <a:t>Shadow</a:t>
                        </a:r>
                        <a:r>
                          <a:rPr kumimoji="1" lang="en-US" altLang="ja-JP" dirty="0" err="1" smtClean="0"/>
                          <a:t>+</a:t>
                        </a:r>
                        <a:r>
                          <a:rPr kumimoji="1" lang="en-US" altLang="ja-JP" baseline="0" dirty="0" err="1" smtClean="0"/>
                          <a:t>ps</a:t>
                        </a:r>
                        <a:r>
                          <a:rPr kumimoji="1" lang="en-US" altLang="ja-JP" baseline="0" dirty="0" smtClean="0"/>
                          <a:t/>
                        </a:r>
                        <a:br>
                          <a:rPr kumimoji="1" lang="en-US" altLang="ja-JP" baseline="0" dirty="0" smtClean="0"/>
                        </a:br>
                        <a:r>
                          <a:rPr kumimoji="1" lang="en-US" altLang="ja-JP" baseline="0" dirty="0" smtClean="0"/>
                          <a:t>(IDS-VM)</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kumimoji="1" lang="en-US" altLang="ja-JP" dirty="0" smtClean="0"/>
                          <a:t>137.3</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928662" y="3071810"/>
              <a:ext cx="4214842" cy="369332"/>
            </a:xfrm>
            <a:prstGeom prst="rect">
              <a:avLst/>
            </a:prstGeom>
            <a:noFill/>
          </p:spPr>
          <p:txBody>
            <a:bodyPr wrap="square" rtlCol="0">
              <a:spAutoFit/>
            </a:bodyPr>
            <a:lstStyle/>
            <a:p>
              <a:pPr algn="ctr"/>
              <a:r>
                <a:rPr kumimoji="1" lang="ja-JP" altLang="en-US" dirty="0" smtClean="0"/>
                <a:t>表１　実行速度比較</a:t>
              </a:r>
              <a:endParaRPr kumimoji="1" lang="ja-JP" altLang="en-US" dirty="0"/>
            </a:p>
          </p:txBody>
        </p:sp>
      </p:grpSp>
      <p:sp>
        <p:nvSpPr>
          <p:cNvPr id="7" name="テキスト ボックス 6"/>
          <p:cNvSpPr txBox="1"/>
          <p:nvPr/>
        </p:nvSpPr>
        <p:spPr>
          <a:xfrm>
            <a:off x="5429256" y="4554994"/>
            <a:ext cx="3071866" cy="1754326"/>
          </a:xfrm>
          <a:prstGeom prst="rect">
            <a:avLst/>
          </a:prstGeom>
          <a:noFill/>
          <a:ln>
            <a:solidFill>
              <a:schemeClr val="tx1"/>
            </a:solidFill>
          </a:ln>
        </p:spPr>
        <p:txBody>
          <a:bodyPr wrap="square" rtlCol="0">
            <a:spAutoFit/>
          </a:bodyPr>
          <a:lstStyle/>
          <a:p>
            <a:r>
              <a:rPr lang="ja-JP" altLang="en-US" dirty="0" smtClean="0"/>
              <a:t>実験環境</a:t>
            </a:r>
            <a:endParaRPr lang="en-US" altLang="ja-JP" dirty="0" smtClean="0"/>
          </a:p>
          <a:p>
            <a:pPr>
              <a:buFont typeface="Arial" pitchFamily="34" charset="0"/>
              <a:buChar char="•"/>
            </a:pPr>
            <a:r>
              <a:rPr lang="en-US" altLang="ja-JP" dirty="0" smtClean="0"/>
              <a:t>CPU Intel Quad 2.83GHz</a:t>
            </a:r>
          </a:p>
          <a:p>
            <a:pPr>
              <a:buFont typeface="Arial" pitchFamily="34" charset="0"/>
              <a:buChar char="•"/>
            </a:pPr>
            <a:r>
              <a:rPr lang="ja-JP" altLang="en-US" dirty="0" smtClean="0"/>
              <a:t>メモリ</a:t>
            </a:r>
            <a:r>
              <a:rPr lang="en-US" altLang="ja-JP" dirty="0" smtClean="0"/>
              <a:t> 4GB</a:t>
            </a:r>
          </a:p>
          <a:p>
            <a:pPr>
              <a:buFont typeface="Arial" pitchFamily="34" charset="0"/>
              <a:buChar char="•"/>
            </a:pPr>
            <a:r>
              <a:rPr lang="en-US" altLang="ja-JP" dirty="0" smtClean="0"/>
              <a:t>Xen3.4.0</a:t>
            </a:r>
          </a:p>
          <a:p>
            <a:pPr>
              <a:buFont typeface="Arial" pitchFamily="34" charset="0"/>
              <a:buChar char="•"/>
            </a:pPr>
            <a:r>
              <a:rPr lang="en-US" altLang="ja-JP" dirty="0" smtClean="0"/>
              <a:t>IDS-VM Linux2.6.18.8</a:t>
            </a:r>
          </a:p>
          <a:p>
            <a:pPr>
              <a:buFont typeface="Arial" pitchFamily="34" charset="0"/>
              <a:buChar char="•"/>
            </a:pPr>
            <a:r>
              <a:rPr lang="ja-JP" altLang="en-US" dirty="0" smtClean="0"/>
              <a:t>サーバ</a:t>
            </a:r>
            <a:r>
              <a:rPr lang="en-US" altLang="ja-JP" dirty="0" smtClean="0"/>
              <a:t>VM Linux2.6.27.35</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kumimoji="1" lang="ja-JP" altLang="en-US" dirty="0" smtClean="0">
                <a:solidFill>
                  <a:schemeClr val="tx1"/>
                </a:solidFill>
              </a:rPr>
              <a:t>シャドウ</a:t>
            </a:r>
            <a:r>
              <a:rPr kumimoji="1" lang="en-US" altLang="ja-JP" dirty="0" smtClean="0">
                <a:solidFill>
                  <a:schemeClr val="tx1"/>
                </a:solidFill>
              </a:rPr>
              <a:t>proc</a:t>
            </a:r>
            <a:r>
              <a:rPr kumimoji="1" lang="ja-JP" altLang="en-US" dirty="0" smtClean="0">
                <a:solidFill>
                  <a:schemeClr val="tx1"/>
                </a:solidFill>
              </a:rPr>
              <a:t>ファイルシステムを完成させる</a:t>
            </a:r>
            <a:endParaRPr kumimoji="1" lang="en-US" altLang="ja-JP" strike="sngStrike" dirty="0" smtClean="0">
              <a:solidFill>
                <a:schemeClr val="tx1"/>
              </a:solidFill>
            </a:endParaRPr>
          </a:p>
          <a:p>
            <a:pPr lvl="1"/>
            <a:r>
              <a:rPr kumimoji="1" lang="ja-JP" altLang="en-US" dirty="0" smtClean="0">
                <a:solidFill>
                  <a:schemeClr val="tx1"/>
                </a:solidFill>
              </a:rPr>
              <a:t>取得できる情報がまだ不完全</a:t>
            </a:r>
            <a:endParaRPr kumimoji="1" lang="en-US" altLang="ja-JP" dirty="0" smtClean="0">
              <a:solidFill>
                <a:schemeClr val="tx1"/>
              </a:solidFill>
            </a:endParaRPr>
          </a:p>
          <a:p>
            <a:pPr lvl="2"/>
            <a:r>
              <a:rPr lang="ja-JP" altLang="en-US" dirty="0" smtClean="0">
                <a:solidFill>
                  <a:schemeClr val="tx1"/>
                </a:solidFill>
              </a:rPr>
              <a:t>実行中のプログラムのパス名が取得できない</a:t>
            </a:r>
            <a:endParaRPr kumimoji="1" lang="en-US" altLang="ja-JP" dirty="0" smtClean="0">
              <a:solidFill>
                <a:schemeClr val="tx1"/>
              </a:solidFill>
            </a:endParaRPr>
          </a:p>
          <a:p>
            <a:pPr lvl="0"/>
            <a:r>
              <a:rPr lang="ja-JP" altLang="en-US" dirty="0" smtClean="0">
                <a:solidFill>
                  <a:schemeClr val="tx1"/>
                </a:solidFill>
              </a:rPr>
              <a:t>既存の</a:t>
            </a:r>
            <a:r>
              <a:rPr lang="en-US" altLang="ja-JP" dirty="0" smtClean="0">
                <a:solidFill>
                  <a:schemeClr val="tx1"/>
                </a:solidFill>
              </a:rPr>
              <a:t>IDS</a:t>
            </a:r>
            <a:r>
              <a:rPr lang="ja-JP" altLang="en-US" dirty="0" smtClean="0">
                <a:solidFill>
                  <a:schemeClr val="tx1"/>
                </a:solidFill>
              </a:rPr>
              <a:t>をオフロードできるようにする</a:t>
            </a:r>
            <a:endParaRPr lang="en-US" altLang="ja-JP" dirty="0" smtClean="0">
              <a:solidFill>
                <a:schemeClr val="tx1"/>
              </a:solidFill>
            </a:endParaRPr>
          </a:p>
          <a:p>
            <a:pPr lvl="1"/>
            <a:r>
              <a:rPr kumimoji="1" lang="en-US" altLang="ja-JP" dirty="0" err="1" smtClean="0">
                <a:solidFill>
                  <a:schemeClr val="tx1"/>
                </a:solidFill>
              </a:rPr>
              <a:t>chkrootkit</a:t>
            </a:r>
            <a:endParaRPr kumimoji="1" lang="en-US" altLang="ja-JP" dirty="0" smtClean="0">
              <a:solidFill>
                <a:schemeClr val="tx1"/>
              </a:solidFill>
            </a:endParaRPr>
          </a:p>
          <a:p>
            <a:pPr lvl="2"/>
            <a:r>
              <a:rPr lang="en-US" altLang="ja-JP" dirty="0" err="1" smtClean="0">
                <a:solidFill>
                  <a:schemeClr val="tx1"/>
                </a:solidFill>
              </a:rPr>
              <a:t>netstat</a:t>
            </a:r>
            <a:r>
              <a:rPr lang="ja-JP" altLang="en-US" dirty="0" smtClean="0">
                <a:solidFill>
                  <a:schemeClr val="tx1"/>
                </a:solidFill>
              </a:rPr>
              <a:t>コマンドを完全にオフロードできるようにする必要がある</a:t>
            </a:r>
            <a:endParaRPr lang="en-US" altLang="ja-JP" dirty="0" smtClean="0">
              <a:solidFill>
                <a:schemeClr val="tx1"/>
              </a:solidFill>
            </a:endParaRPr>
          </a:p>
          <a:p>
            <a:r>
              <a:rPr lang="en-US" altLang="ja-JP" dirty="0" err="1" smtClean="0"/>
              <a:t>Transcall</a:t>
            </a:r>
            <a:r>
              <a:rPr lang="ja-JP" altLang="en-US" dirty="0" smtClean="0"/>
              <a:t>のオーバヘッドを削減する</a:t>
            </a:r>
            <a:endParaRPr lang="en-US" altLang="ja-JP" dirty="0" smtClean="0"/>
          </a:p>
          <a:p>
            <a:pPr lvl="1"/>
            <a:r>
              <a:rPr lang="ja-JP" altLang="en-US" dirty="0" smtClean="0">
                <a:solidFill>
                  <a:schemeClr val="tx1"/>
                </a:solidFill>
              </a:rPr>
              <a:t>カーネルを変更してオーバヘッドを削減する</a:t>
            </a:r>
            <a:endParaRPr lang="en-US" altLang="ja-JP" dirty="0" smtClean="0">
              <a:solidFill>
                <a:schemeClr val="tx1"/>
              </a:solidFill>
            </a:endParaRPr>
          </a:p>
        </p:txBody>
      </p:sp>
      <p:sp>
        <p:nvSpPr>
          <p:cNvPr id="3" name="タイトル 2"/>
          <p:cNvSpPr>
            <a:spLocks noGrp="1"/>
          </p:cNvSpPr>
          <p:nvPr>
            <p:ph type="title"/>
          </p:nvPr>
        </p:nvSpPr>
        <p:spPr/>
        <p:txBody>
          <a:bodyPr/>
          <a:lstStyle/>
          <a:p>
            <a:r>
              <a:rPr kumimoji="1" lang="ja-JP" altLang="en-US" dirty="0" smtClean="0"/>
              <a:t>今後の課題</a:t>
            </a:r>
            <a:endParaRPr kumimoji="1" lang="ja-JP" altLang="en-US"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t>サーバを仮想マシン</a:t>
            </a:r>
            <a:r>
              <a:rPr lang="en-US" altLang="ja-JP" sz="2800" dirty="0" smtClean="0"/>
              <a:t>(VM)</a:t>
            </a:r>
            <a:r>
              <a:rPr kumimoji="1" lang="ja-JP" altLang="en-US" dirty="0" smtClean="0"/>
              <a:t>上で動かし、</a:t>
            </a:r>
            <a:r>
              <a:rPr kumimoji="1" lang="en-US" altLang="ja-JP" dirty="0" smtClean="0"/>
              <a:t>IDS</a:t>
            </a:r>
            <a:r>
              <a:rPr kumimoji="1" lang="ja-JP" altLang="en-US" dirty="0" smtClean="0"/>
              <a:t>だけ別の仮想マシン上で動かす手法</a:t>
            </a:r>
            <a:endParaRPr kumimoji="1" lang="en-US" altLang="ja-JP" dirty="0" smtClean="0"/>
          </a:p>
          <a:p>
            <a:pPr lvl="1" rtl="0" eaLnBrk="1" latinLnBrk="0" hangingPunct="1"/>
            <a:r>
              <a:rPr kumimoji="1" lang="en-US" altLang="ja-JP" sz="2300" strike="noStrike" kern="1200" dirty="0" smtClean="0">
                <a:solidFill>
                  <a:schemeClr val="tx1"/>
                </a:solidFill>
                <a:latin typeface="+mn-lt"/>
                <a:ea typeface="+mn-ea"/>
                <a:cs typeface="+mn-cs"/>
              </a:rPr>
              <a:t>IDS</a:t>
            </a:r>
            <a:r>
              <a:rPr kumimoji="1" lang="ja-JP" altLang="en-US" sz="2300" strike="noStrike" kern="1200" dirty="0" smtClean="0">
                <a:solidFill>
                  <a:schemeClr val="tx1"/>
                </a:solidFill>
                <a:latin typeface="+mn-lt"/>
                <a:ea typeface="+mn-ea"/>
                <a:cs typeface="+mn-cs"/>
              </a:rPr>
              <a:t>が攻撃の影響を受けにくくなる</a:t>
            </a:r>
            <a:endParaRPr kumimoji="1" lang="en-US" altLang="ja-JP" sz="2300" strike="noStrike" kern="1200" dirty="0" smtClean="0">
              <a:solidFill>
                <a:schemeClr val="tx1"/>
              </a:solidFill>
              <a:latin typeface="+mn-lt"/>
              <a:ea typeface="+mn-ea"/>
              <a:cs typeface="+mn-cs"/>
            </a:endParaRPr>
          </a:p>
          <a:p>
            <a:pPr lvl="2"/>
            <a:r>
              <a:rPr lang="ja-JP" altLang="en-US" dirty="0" smtClean="0"/>
              <a:t>サーバ</a:t>
            </a:r>
            <a:r>
              <a:rPr lang="en-US" altLang="ja-JP" dirty="0" smtClean="0"/>
              <a:t>VM</a:t>
            </a:r>
            <a:r>
              <a:rPr lang="ja-JP" altLang="en-US" dirty="0" smtClean="0"/>
              <a:t>に侵入した攻撃者から</a:t>
            </a:r>
            <a:r>
              <a:rPr lang="en-US" altLang="en-US" dirty="0" smtClean="0"/>
              <a:t>実行ファイルや設定ファイル等を</a:t>
            </a:r>
            <a:r>
              <a:rPr lang="ja-JP" altLang="en-US" dirty="0" smtClean="0"/>
              <a:t>改竄されることはない</a:t>
            </a:r>
          </a:p>
          <a:p>
            <a:pPr lvl="1"/>
            <a:r>
              <a:rPr lang="en-US" altLang="ja-JP" sz="2300" dirty="0" smtClean="0"/>
              <a:t>IDS-VM</a:t>
            </a:r>
            <a:r>
              <a:rPr lang="ja-JP" altLang="en-US" sz="2300" dirty="0" smtClean="0"/>
              <a:t>はサービスを提供しないため脆弱性を利用した攻撃はされにくい</a:t>
            </a:r>
          </a:p>
        </p:txBody>
      </p:sp>
      <p:sp>
        <p:nvSpPr>
          <p:cNvPr id="3" name="タイトル 2"/>
          <p:cNvSpPr>
            <a:spLocks noGrp="1"/>
          </p:cNvSpPr>
          <p:nvPr>
            <p:ph type="title"/>
          </p:nvPr>
        </p:nvSpPr>
        <p:spPr/>
        <p:txBody>
          <a:bodyPr/>
          <a:lstStyle/>
          <a:p>
            <a:r>
              <a:rPr kumimoji="1" lang="ja-JP" altLang="en-US" dirty="0" smtClean="0"/>
              <a:t>仮想マシンを用いた</a:t>
            </a:r>
            <a:r>
              <a:rPr kumimoji="1" lang="en-US" altLang="ja-JP" dirty="0" smtClean="0"/>
              <a:t>IDS</a:t>
            </a:r>
            <a:r>
              <a:rPr kumimoji="1" lang="ja-JP" altLang="en-US" dirty="0" smtClean="0"/>
              <a:t>のオフロード</a:t>
            </a:r>
            <a:endParaRPr kumimoji="1" lang="ja-JP" altLang="en-US" dirty="0"/>
          </a:p>
        </p:txBody>
      </p:sp>
      <p:sp>
        <p:nvSpPr>
          <p:cNvPr id="4" name="角丸四角形 3"/>
          <p:cNvSpPr/>
          <p:nvPr/>
        </p:nvSpPr>
        <p:spPr>
          <a:xfrm>
            <a:off x="4773204" y="4869160"/>
            <a:ext cx="1571636" cy="1800200"/>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dirty="0"/>
          </a:p>
        </p:txBody>
      </p:sp>
      <p:sp>
        <p:nvSpPr>
          <p:cNvPr id="5" name="角丸四角形 4"/>
          <p:cNvSpPr/>
          <p:nvPr/>
        </p:nvSpPr>
        <p:spPr>
          <a:xfrm>
            <a:off x="2915816" y="4869160"/>
            <a:ext cx="1571636" cy="1800200"/>
          </a:xfrm>
          <a:prstGeom prst="roundRect">
            <a:avLst>
              <a:gd name="adj" fmla="val 0"/>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2987254" y="4511970"/>
            <a:ext cx="1428760" cy="369332"/>
          </a:xfrm>
          <a:prstGeom prst="rect">
            <a:avLst/>
          </a:prstGeom>
          <a:noFill/>
        </p:spPr>
        <p:txBody>
          <a:bodyPr wrap="square" rtlCol="0">
            <a:spAutoFit/>
          </a:bodyPr>
          <a:lstStyle/>
          <a:p>
            <a:pPr algn="ctr"/>
            <a:r>
              <a:rPr kumimoji="1" lang="en-US" altLang="ja-JP" dirty="0" smtClean="0"/>
              <a:t>IDS-VM</a:t>
            </a:r>
          </a:p>
        </p:txBody>
      </p:sp>
      <p:sp>
        <p:nvSpPr>
          <p:cNvPr id="7" name="テキスト ボックス 6"/>
          <p:cNvSpPr txBox="1"/>
          <p:nvPr/>
        </p:nvSpPr>
        <p:spPr>
          <a:xfrm>
            <a:off x="4844642" y="4511970"/>
            <a:ext cx="1428760" cy="369332"/>
          </a:xfrm>
          <a:prstGeom prst="rect">
            <a:avLst/>
          </a:prstGeom>
          <a:noFill/>
        </p:spPr>
        <p:txBody>
          <a:bodyPr wrap="square" rtlCol="0">
            <a:spAutoFit/>
          </a:bodyPr>
          <a:lstStyle/>
          <a:p>
            <a:pPr algn="ctr"/>
            <a:r>
              <a:rPr kumimoji="1" lang="ja-JP" altLang="en-US" dirty="0" smtClean="0"/>
              <a:t>サーバ</a:t>
            </a:r>
            <a:r>
              <a:rPr kumimoji="1" lang="en-US" altLang="ja-JP" dirty="0" smtClean="0"/>
              <a:t>VM</a:t>
            </a:r>
            <a:endParaRPr kumimoji="1" lang="ja-JP" altLang="en-US" dirty="0"/>
          </a:p>
        </p:txBody>
      </p:sp>
      <p:sp>
        <p:nvSpPr>
          <p:cNvPr id="8" name="テキスト ボックス 7"/>
          <p:cNvSpPr txBox="1"/>
          <p:nvPr/>
        </p:nvSpPr>
        <p:spPr>
          <a:xfrm>
            <a:off x="6702030" y="4511970"/>
            <a:ext cx="1000132" cy="369332"/>
          </a:xfrm>
          <a:prstGeom prst="rect">
            <a:avLst/>
          </a:prstGeom>
          <a:noFill/>
        </p:spPr>
        <p:txBody>
          <a:bodyPr wrap="square" rtlCol="0">
            <a:spAutoFit/>
          </a:bodyPr>
          <a:lstStyle/>
          <a:p>
            <a:r>
              <a:rPr kumimoji="1" lang="ja-JP" altLang="en-US" dirty="0" smtClean="0"/>
              <a:t>攻撃者</a:t>
            </a:r>
            <a:endParaRPr kumimoji="1" lang="ja-JP" altLang="en-US" dirty="0"/>
          </a:p>
        </p:txBody>
      </p:sp>
      <p:sp>
        <p:nvSpPr>
          <p:cNvPr id="9" name="曲折矢印 8"/>
          <p:cNvSpPr/>
          <p:nvPr/>
        </p:nvSpPr>
        <p:spPr>
          <a:xfrm rot="10800000">
            <a:off x="6201964" y="4869160"/>
            <a:ext cx="1143008" cy="1500198"/>
          </a:xfrm>
          <a:prstGeom prst="bentArrow">
            <a:avLst>
              <a:gd name="adj1" fmla="val 25000"/>
              <a:gd name="adj2" fmla="val 21000"/>
              <a:gd name="adj3" fmla="val 25000"/>
              <a:gd name="adj4" fmla="val 43750"/>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23" name="円/楕円 22"/>
          <p:cNvSpPr/>
          <p:nvPr/>
        </p:nvSpPr>
        <p:spPr>
          <a:xfrm>
            <a:off x="4842932" y="4953138"/>
            <a:ext cx="1428760" cy="35719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サーバ</a:t>
            </a:r>
            <a:endParaRPr kumimoji="1" lang="ja-JP" altLang="en-US" dirty="0"/>
          </a:p>
        </p:txBody>
      </p:sp>
      <p:sp>
        <p:nvSpPr>
          <p:cNvPr id="13" name="右矢印 12"/>
          <p:cNvSpPr/>
          <p:nvPr/>
        </p:nvSpPr>
        <p:spPr>
          <a:xfrm rot="1763122">
            <a:off x="4308320" y="5680775"/>
            <a:ext cx="750767" cy="320983"/>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5" name="フローチャート : 磁気ディスク 14"/>
          <p:cNvSpPr/>
          <p:nvPr/>
        </p:nvSpPr>
        <p:spPr>
          <a:xfrm>
            <a:off x="5148064" y="5949280"/>
            <a:ext cx="792088" cy="609298"/>
          </a:xfrm>
          <a:prstGeom prst="flowChartMagneticDisk">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2" name="正方形/長方形 21"/>
          <p:cNvSpPr/>
          <p:nvPr/>
        </p:nvSpPr>
        <p:spPr>
          <a:xfrm>
            <a:off x="5218512" y="5445224"/>
            <a:ext cx="712940" cy="28575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t>IDS</a:t>
            </a:r>
            <a:endParaRPr kumimoji="1" lang="ja-JP" altLang="en-US" sz="1600" dirty="0"/>
          </a:p>
        </p:txBody>
      </p:sp>
      <p:sp>
        <p:nvSpPr>
          <p:cNvPr id="14" name="フローチャート : 磁気ディスク 13"/>
          <p:cNvSpPr/>
          <p:nvPr/>
        </p:nvSpPr>
        <p:spPr>
          <a:xfrm>
            <a:off x="3275856" y="5949280"/>
            <a:ext cx="792088" cy="609298"/>
          </a:xfrm>
          <a:prstGeom prst="flowChartMagneticDisk">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6" name="正方形/長方形 15"/>
          <p:cNvSpPr/>
          <p:nvPr/>
        </p:nvSpPr>
        <p:spPr>
          <a:xfrm>
            <a:off x="3131840" y="5877272"/>
            <a:ext cx="576064" cy="28803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bin</a:t>
            </a:r>
            <a:endParaRPr kumimoji="1" lang="ja-JP" altLang="en-US" dirty="0"/>
          </a:p>
        </p:txBody>
      </p:sp>
      <p:sp>
        <p:nvSpPr>
          <p:cNvPr id="17" name="正方形/長方形 16"/>
          <p:cNvSpPr/>
          <p:nvPr/>
        </p:nvSpPr>
        <p:spPr>
          <a:xfrm>
            <a:off x="3347864" y="6237312"/>
            <a:ext cx="1008112" cy="28803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err="1" smtClean="0"/>
              <a:t>config</a:t>
            </a:r>
            <a:endParaRPr kumimoji="1" lang="ja-JP" alt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4.44444E-6 -3.7037E-6 L -0.18923 -0.00324 " pathEditMode="relative" rAng="0" ptsTypes="AA">
                                      <p:cBhvr>
                                        <p:cTn id="6" dur="2000" fill="hold"/>
                                        <p:tgtEl>
                                          <p:spTgt spid="22"/>
                                        </p:tgtEl>
                                        <p:attrNameLst>
                                          <p:attrName>ppt_x</p:attrName>
                                          <p:attrName>ppt_y</p:attrName>
                                        </p:attrNameLst>
                                      </p:cBhvr>
                                      <p:rCtr x="-95" y="-2"/>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par>
                                <p:cTn id="12" presetID="10" presetClass="entr" presetSubtype="0" fill="hold"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500"/>
                                        <p:tgtEl>
                                          <p:spTgt spid="14"/>
                                        </p:tgtEl>
                                      </p:cBhvr>
                                    </p:animEffect>
                                  </p:childTnLst>
                                </p:cTn>
                              </p:par>
                              <p:par>
                                <p:cTn id="15" presetID="10"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1"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left)">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par>
                                <p:cTn id="28" presetID="10" presetClass="exit" presetSubtype="0" fill="hold" nodeType="withEffect">
                                  <p:stCondLst>
                                    <p:cond delay="0"/>
                                  </p:stCondLst>
                                  <p:childTnLst>
                                    <p:animEffect transition="out" filter="fade">
                                      <p:cBhvr>
                                        <p:cTn id="29" dur="100"/>
                                        <p:tgtEl>
                                          <p:spTgt spid="13"/>
                                        </p:tgtEl>
                                      </p:cBhvr>
                                    </p:animEffect>
                                    <p:set>
                                      <p:cBhvr>
                                        <p:cTn id="30" dur="1" fill="hold">
                                          <p:stCondLst>
                                            <p:cond delay="99"/>
                                          </p:stCondLst>
                                        </p:cTn>
                                        <p:tgtEl>
                                          <p:spTgt spid="13"/>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left)">
                                      <p:cBhvr>
                                        <p:cTn id="4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13" grpId="1" animBg="1"/>
      <p:bldP spid="2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lvl="0"/>
            <a:r>
              <a:rPr kumimoji="1" lang="en-US" altLang="ja-JP" dirty="0" smtClean="0">
                <a:solidFill>
                  <a:schemeClr val="tx1"/>
                </a:solidFill>
              </a:rPr>
              <a:t>IDS</a:t>
            </a:r>
            <a:r>
              <a:rPr kumimoji="1" lang="ja-JP" altLang="en-US" dirty="0" smtClean="0">
                <a:solidFill>
                  <a:schemeClr val="tx1"/>
                </a:solidFill>
              </a:rPr>
              <a:t>がアクセスするパスと</a:t>
            </a:r>
            <a:r>
              <a:rPr kumimoji="1" lang="en-US" altLang="ja-JP" dirty="0" smtClean="0">
                <a:solidFill>
                  <a:schemeClr val="tx1"/>
                </a:solidFill>
              </a:rPr>
              <a:t>IDS-VM</a:t>
            </a:r>
            <a:r>
              <a:rPr kumimoji="1" lang="ja-JP" altLang="en-US" dirty="0" smtClean="0">
                <a:solidFill>
                  <a:schemeClr val="tx1"/>
                </a:solidFill>
              </a:rPr>
              <a:t>上のパスの対応を記述</a:t>
            </a:r>
            <a:endParaRPr kumimoji="1" lang="en-US" altLang="ja-JP" dirty="0" smtClean="0">
              <a:solidFill>
                <a:schemeClr val="tx1"/>
              </a:solidFill>
            </a:endParaRPr>
          </a:p>
          <a:p>
            <a:pPr lvl="1"/>
            <a:r>
              <a:rPr lang="ja-JP" altLang="en-US" dirty="0" smtClean="0">
                <a:solidFill>
                  <a:schemeClr val="tx1"/>
                </a:solidFill>
              </a:rPr>
              <a:t>上から順番に調べ、パスの一部がマッチすれば対応する</a:t>
            </a:r>
            <a:r>
              <a:rPr lang="en-US" altLang="ja-JP" dirty="0" smtClean="0">
                <a:solidFill>
                  <a:schemeClr val="tx1"/>
                </a:solidFill>
              </a:rPr>
              <a:t>IDS-VM</a:t>
            </a:r>
            <a:r>
              <a:rPr lang="ja-JP" altLang="en-US" dirty="0" smtClean="0">
                <a:solidFill>
                  <a:schemeClr val="tx1"/>
                </a:solidFill>
              </a:rPr>
              <a:t>上のパスで置換</a:t>
            </a:r>
            <a:endParaRPr lang="en-US" altLang="ja-JP" dirty="0" smtClean="0">
              <a:solidFill>
                <a:schemeClr val="tx1"/>
              </a:solidFill>
            </a:endParaRPr>
          </a:p>
          <a:p>
            <a:pPr lvl="1"/>
            <a:r>
              <a:rPr lang="en-US" altLang="ja-JP" dirty="0" smtClean="0">
                <a:solidFill>
                  <a:schemeClr val="tx1"/>
                </a:solidFill>
              </a:rPr>
              <a:t>Tripwire</a:t>
            </a:r>
            <a:r>
              <a:rPr lang="ja-JP" altLang="en-US" dirty="0" smtClean="0">
                <a:solidFill>
                  <a:schemeClr val="tx1"/>
                </a:solidFill>
              </a:rPr>
              <a:t>の例</a:t>
            </a:r>
            <a:endParaRPr lang="en-US" altLang="ja-JP" dirty="0" smtClean="0">
              <a:solidFill>
                <a:schemeClr val="tx1"/>
              </a:solidFill>
            </a:endParaRPr>
          </a:p>
          <a:p>
            <a:pPr lvl="2"/>
            <a:r>
              <a:rPr lang="en-US" altLang="ja-JP" dirty="0" smtClean="0">
                <a:solidFill>
                  <a:schemeClr val="tx1"/>
                </a:solidFill>
              </a:rPr>
              <a:t>Tripwire</a:t>
            </a:r>
            <a:r>
              <a:rPr lang="ja-JP" altLang="en-US" dirty="0" smtClean="0">
                <a:solidFill>
                  <a:schemeClr val="tx1"/>
                </a:solidFill>
              </a:rPr>
              <a:t>のポリシファイルはサーバ</a:t>
            </a:r>
            <a:r>
              <a:rPr lang="en-US" altLang="ja-JP" dirty="0" smtClean="0">
                <a:solidFill>
                  <a:schemeClr val="tx1"/>
                </a:solidFill>
              </a:rPr>
              <a:t>VM</a:t>
            </a:r>
            <a:r>
              <a:rPr lang="ja-JP" altLang="en-US" dirty="0" smtClean="0">
                <a:solidFill>
                  <a:schemeClr val="tx1"/>
                </a:solidFill>
              </a:rPr>
              <a:t>ごとに異なるパスに置く</a:t>
            </a:r>
            <a:endParaRPr lang="en-US" altLang="ja-JP" dirty="0" smtClean="0">
              <a:solidFill>
                <a:schemeClr val="tx1"/>
              </a:solidFill>
            </a:endParaRPr>
          </a:p>
          <a:p>
            <a:pPr lvl="2"/>
            <a:r>
              <a:rPr lang="ja-JP" altLang="en-US" dirty="0" smtClean="0">
                <a:solidFill>
                  <a:schemeClr val="tx1"/>
                </a:solidFill>
              </a:rPr>
              <a:t>サイトキーは共通のパスに置く</a:t>
            </a:r>
            <a:endParaRPr lang="en-US" altLang="ja-JP" dirty="0" smtClean="0">
              <a:solidFill>
                <a:schemeClr val="tx1"/>
              </a:solidFill>
            </a:endParaRPr>
          </a:p>
          <a:p>
            <a:pPr lvl="2"/>
            <a:r>
              <a:rPr lang="ja-JP" altLang="en-US" dirty="0" smtClean="0">
                <a:solidFill>
                  <a:schemeClr val="tx1"/>
                </a:solidFill>
              </a:rPr>
              <a:t>ログはサーバ</a:t>
            </a:r>
            <a:r>
              <a:rPr lang="en-US" altLang="ja-JP" dirty="0" smtClean="0">
                <a:solidFill>
                  <a:schemeClr val="tx1"/>
                </a:solidFill>
              </a:rPr>
              <a:t>VM</a:t>
            </a:r>
            <a:r>
              <a:rPr lang="ja-JP" altLang="en-US" dirty="0" smtClean="0">
                <a:solidFill>
                  <a:schemeClr val="tx1"/>
                </a:solidFill>
              </a:rPr>
              <a:t>ごとに異なるパスに保存</a:t>
            </a:r>
            <a:endParaRPr lang="en-US" altLang="ja-JP" dirty="0" smtClean="0">
              <a:solidFill>
                <a:schemeClr val="tx1"/>
              </a:solidFill>
            </a:endParaRPr>
          </a:p>
          <a:p>
            <a:pPr lvl="2"/>
            <a:r>
              <a:rPr lang="ja-JP" altLang="en-US" dirty="0" smtClean="0">
                <a:solidFill>
                  <a:schemeClr val="tx1"/>
                </a:solidFill>
              </a:rPr>
              <a:t>それ以外のファイルはサーバ</a:t>
            </a:r>
            <a:r>
              <a:rPr lang="en-US" altLang="ja-JP" dirty="0" smtClean="0">
                <a:solidFill>
                  <a:schemeClr val="tx1"/>
                </a:solidFill>
              </a:rPr>
              <a:t>VM</a:t>
            </a:r>
            <a:r>
              <a:rPr lang="ja-JP" altLang="en-US" dirty="0" smtClean="0">
                <a:solidFill>
                  <a:schemeClr val="tx1"/>
                </a:solidFill>
              </a:rPr>
              <a:t>を参照</a:t>
            </a:r>
          </a:p>
        </p:txBody>
      </p:sp>
      <p:sp>
        <p:nvSpPr>
          <p:cNvPr id="3" name="タイトル 2"/>
          <p:cNvSpPr>
            <a:spLocks noGrp="1"/>
          </p:cNvSpPr>
          <p:nvPr>
            <p:ph type="title"/>
          </p:nvPr>
        </p:nvSpPr>
        <p:spPr/>
        <p:txBody>
          <a:bodyPr>
            <a:normAutofit/>
          </a:bodyPr>
          <a:lstStyle/>
          <a:p>
            <a:r>
              <a:rPr kumimoji="1" lang="ja-JP" altLang="en-US" sz="4100" b="1" kern="1200" dirty="0" smtClean="0">
                <a:solidFill>
                  <a:schemeClr val="tx2"/>
                </a:solidFill>
                <a:effectLst>
                  <a:outerShdw blurRad="50800" dist="38100" algn="tr" rotWithShape="0">
                    <a:prstClr val="black">
                      <a:alpha val="40000"/>
                    </a:prstClr>
                  </a:outerShdw>
                </a:effectLst>
                <a:latin typeface="+mj-lt"/>
                <a:ea typeface="+mj-ea"/>
                <a:cs typeface="+mj-cs"/>
              </a:rPr>
              <a:t>ポリシファイルの記述例</a:t>
            </a:r>
            <a:endParaRPr kumimoji="1" lang="ja-JP" altLang="en-US" dirty="0">
              <a:solidFill>
                <a:schemeClr val="tx1"/>
              </a:solidFill>
            </a:endParaRPr>
          </a:p>
        </p:txBody>
      </p:sp>
      <p:sp>
        <p:nvSpPr>
          <p:cNvPr id="25" name="テキスト ボックス 24"/>
          <p:cNvSpPr txBox="1"/>
          <p:nvPr/>
        </p:nvSpPr>
        <p:spPr>
          <a:xfrm>
            <a:off x="1571604" y="5286388"/>
            <a:ext cx="5987601" cy="1015663"/>
          </a:xfrm>
          <a:prstGeom prst="rect">
            <a:avLst/>
          </a:prstGeom>
          <a:solidFill>
            <a:schemeClr val="bg1"/>
          </a:solidFill>
          <a:ln>
            <a:solidFill>
              <a:srgbClr val="000000"/>
            </a:solidFill>
          </a:ln>
        </p:spPr>
        <p:txBody>
          <a:bodyPr wrap="none" rtlCol="0">
            <a:spAutoFit/>
          </a:bodyPr>
          <a:lstStyle/>
          <a:p>
            <a:r>
              <a:rPr kumimoji="1" lang="en-US" altLang="ja-JP" sz="2000" dirty="0" smtClean="0">
                <a:latin typeface="Courier"/>
                <a:cs typeface="Courier"/>
              </a:rPr>
              <a:t>/etc/tripwire/</a:t>
            </a:r>
            <a:r>
              <a:rPr kumimoji="1" lang="en-US" altLang="ja-JP" sz="2000" dirty="0" err="1" smtClean="0">
                <a:latin typeface="Courier"/>
                <a:cs typeface="Courier"/>
              </a:rPr>
              <a:t>tw.pol</a:t>
            </a:r>
            <a:r>
              <a:rPr kumimoji="1" lang="en-US" altLang="ja-JP" sz="2000" dirty="0" smtClean="0">
                <a:latin typeface="Courier"/>
                <a:cs typeface="Courier"/>
              </a:rPr>
              <a:t>  /etc/tripwire/VM1/tw.pol</a:t>
            </a:r>
          </a:p>
          <a:p>
            <a:r>
              <a:rPr lang="en-US" altLang="ja-JP" sz="2000" dirty="0" smtClean="0">
                <a:latin typeface="Courier"/>
                <a:cs typeface="Courier"/>
              </a:rPr>
              <a:t>/etc/tripwire         /etc/tripwire</a:t>
            </a:r>
          </a:p>
          <a:p>
            <a:r>
              <a:rPr kumimoji="1" lang="en-US" altLang="ja-JP" sz="2000" dirty="0" smtClean="0">
                <a:latin typeface="Courier"/>
                <a:cs typeface="Courier"/>
              </a:rPr>
              <a:t>/</a:t>
            </a:r>
            <a:r>
              <a:rPr lang="en-US" altLang="ja-JP" sz="2000" dirty="0" err="1" smtClean="0">
                <a:latin typeface="Courier"/>
                <a:cs typeface="Courier"/>
              </a:rPr>
              <a:t>var</a:t>
            </a:r>
            <a:r>
              <a:rPr lang="en-US" altLang="ja-JP" sz="2000" dirty="0" smtClean="0">
                <a:latin typeface="Courier"/>
                <a:cs typeface="Courier"/>
              </a:rPr>
              <a:t>/lib/tripwire     /var/lib/tripwire/VM1</a:t>
            </a:r>
            <a:endParaRPr kumimoji="1" lang="ja-JP" altLang="en-US" sz="2000" dirty="0">
              <a:latin typeface="Courier"/>
              <a:cs typeface="Courier"/>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229600" cy="4827992"/>
          </a:xfrm>
        </p:spPr>
        <p:txBody>
          <a:bodyPr>
            <a:normAutofit/>
          </a:bodyPr>
          <a:lstStyle/>
          <a:p>
            <a:r>
              <a:rPr kumimoji="1" lang="en-US" altLang="ja-JP" dirty="0" err="1" smtClean="0"/>
              <a:t>ptrace</a:t>
            </a:r>
            <a:r>
              <a:rPr kumimoji="1" lang="ja-JP" altLang="en-US" dirty="0" smtClean="0"/>
              <a:t>システムコールを用いてシステムコールのトラップを行う</a:t>
            </a:r>
            <a:endParaRPr kumimoji="1" lang="en-US" altLang="ja-JP" dirty="0" smtClean="0"/>
          </a:p>
          <a:p>
            <a:pPr lvl="1"/>
            <a:r>
              <a:rPr kumimoji="1" lang="ja-JP" altLang="en-US" dirty="0" smtClean="0"/>
              <a:t>エミュレートするシステムコール</a:t>
            </a:r>
            <a:r>
              <a:rPr lang="ja-JP" altLang="en-US" dirty="0" smtClean="0"/>
              <a:t>の場合</a:t>
            </a:r>
            <a:endParaRPr lang="en-US" altLang="ja-JP" dirty="0" smtClean="0"/>
          </a:p>
          <a:p>
            <a:pPr lvl="2"/>
            <a:r>
              <a:rPr kumimoji="1" lang="en-US" altLang="ja-JP" dirty="0" err="1" smtClean="0"/>
              <a:t>uname</a:t>
            </a:r>
            <a:endParaRPr kumimoji="1" lang="en-US" altLang="ja-JP" dirty="0" smtClean="0"/>
          </a:p>
          <a:p>
            <a:pPr lvl="2"/>
            <a:r>
              <a:rPr kumimoji="1" lang="ja-JP" altLang="en-US" dirty="0" smtClean="0"/>
              <a:t>引数が指すメモリの内容を書き換えて</a:t>
            </a:r>
            <a:r>
              <a:rPr kumimoji="1" lang="en-US" altLang="ja-JP" dirty="0" smtClean="0"/>
              <a:t>IDS</a:t>
            </a:r>
            <a:r>
              <a:rPr kumimoji="1" lang="ja-JP" altLang="en-US" dirty="0" smtClean="0"/>
              <a:t>に出力を返す</a:t>
            </a:r>
            <a:endParaRPr kumimoji="1" lang="en-US" altLang="ja-JP" dirty="0" smtClean="0"/>
          </a:p>
          <a:p>
            <a:pPr lvl="1"/>
            <a:r>
              <a:rPr kumimoji="1" lang="ja-JP" altLang="en-US" dirty="0" smtClean="0"/>
              <a:t>ファイル関連のシステムコールの場合</a:t>
            </a:r>
            <a:endParaRPr kumimoji="1" lang="en-US" altLang="ja-JP" dirty="0" smtClean="0"/>
          </a:p>
          <a:p>
            <a:pPr lvl="2"/>
            <a:r>
              <a:rPr lang="en-US" altLang="ja-JP" dirty="0" err="1" smtClean="0"/>
              <a:t>open,stat</a:t>
            </a:r>
            <a:endParaRPr kumimoji="1" lang="en-US" altLang="ja-JP" dirty="0" smtClean="0"/>
          </a:p>
          <a:p>
            <a:pPr lvl="2"/>
            <a:r>
              <a:rPr kumimoji="1" lang="ja-JP" altLang="en-US" dirty="0" smtClean="0"/>
              <a:t>引数</a:t>
            </a:r>
            <a:r>
              <a:rPr lang="ja-JP" altLang="en-US" dirty="0" smtClean="0"/>
              <a:t>のパス名</a:t>
            </a:r>
            <a:r>
              <a:rPr kumimoji="1" lang="ja-JP" altLang="en-US" dirty="0" smtClean="0"/>
              <a:t>を置換する</a:t>
            </a:r>
            <a:endParaRPr kumimoji="1" lang="en-US" altLang="ja-JP" dirty="0" smtClean="0"/>
          </a:p>
          <a:p>
            <a:pPr lvl="3"/>
            <a:r>
              <a:rPr lang="ja-JP" altLang="en-US" dirty="0" smtClean="0"/>
              <a:t>ポリシ</a:t>
            </a:r>
            <a:endParaRPr lang="en-US" altLang="ja-JP" dirty="0" smtClean="0"/>
          </a:p>
          <a:p>
            <a:pPr lvl="3"/>
            <a:r>
              <a:rPr kumimoji="1" lang="en-US" altLang="ja-JP" dirty="0" smtClean="0"/>
              <a:t>/proc</a:t>
            </a:r>
          </a:p>
          <a:p>
            <a:pPr lvl="3"/>
            <a:r>
              <a:rPr kumimoji="1" lang="en-US" altLang="ja-JP" dirty="0" smtClean="0"/>
              <a:t>/</a:t>
            </a:r>
          </a:p>
        </p:txBody>
      </p:sp>
      <p:sp>
        <p:nvSpPr>
          <p:cNvPr id="3" name="タイトル 2"/>
          <p:cNvSpPr>
            <a:spLocks noGrp="1"/>
          </p:cNvSpPr>
          <p:nvPr>
            <p:ph type="title"/>
          </p:nvPr>
        </p:nvSpPr>
        <p:spPr/>
        <p:txBody>
          <a:bodyPr/>
          <a:lstStyle/>
          <a:p>
            <a:r>
              <a:rPr kumimoji="1" lang="ja-JP" altLang="en-US" dirty="0" smtClean="0"/>
              <a:t>システムコールのトラップ</a:t>
            </a:r>
            <a:endParaRPr kumimoji="1" lang="ja-JP" altLang="en-US" dirty="0"/>
          </a:p>
        </p:txBody>
      </p:sp>
      <p:sp>
        <p:nvSpPr>
          <p:cNvPr id="4" name="正方形/長方形 3"/>
          <p:cNvSpPr/>
          <p:nvPr/>
        </p:nvSpPr>
        <p:spPr>
          <a:xfrm>
            <a:off x="6923607" y="4149080"/>
            <a:ext cx="990600" cy="4572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t>IDS</a:t>
            </a:r>
            <a:endParaRPr kumimoji="1" lang="ja-JP" altLang="en-US" dirty="0"/>
          </a:p>
        </p:txBody>
      </p:sp>
      <p:sp>
        <p:nvSpPr>
          <p:cNvPr id="5" name="正方形/長方形 4"/>
          <p:cNvSpPr/>
          <p:nvPr/>
        </p:nvSpPr>
        <p:spPr>
          <a:xfrm>
            <a:off x="6552107" y="5673080"/>
            <a:ext cx="1733600" cy="51912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システムコール</a:t>
            </a:r>
            <a:r>
              <a:rPr kumimoji="1" lang="en-US" altLang="ja-JP" dirty="0" smtClean="0"/>
              <a:t/>
            </a:r>
            <a:br>
              <a:rPr kumimoji="1" lang="en-US" altLang="ja-JP" dirty="0" smtClean="0"/>
            </a:br>
            <a:r>
              <a:rPr kumimoji="1" lang="ja-JP" altLang="en-US" dirty="0" smtClean="0"/>
              <a:t>エミュレータ</a:t>
            </a:r>
            <a:endParaRPr kumimoji="1" lang="ja-JP" altLang="en-US" dirty="0"/>
          </a:p>
        </p:txBody>
      </p:sp>
      <p:cxnSp>
        <p:nvCxnSpPr>
          <p:cNvPr id="7" name="直線矢印コネクタ 6"/>
          <p:cNvCxnSpPr>
            <a:stCxn id="4" idx="2"/>
            <a:endCxn id="5" idx="0"/>
          </p:cNvCxnSpPr>
          <p:nvPr/>
        </p:nvCxnSpPr>
        <p:spPr>
          <a:xfrm rot="5400000">
            <a:off x="6885507" y="5139680"/>
            <a:ext cx="1066800" cy="1588"/>
          </a:xfrm>
          <a:prstGeom prst="straightConnector1">
            <a:avLst/>
          </a:prstGeom>
          <a:ln w="9525" cap="flat" cmpd="sng" algn="ctr">
            <a:solidFill>
              <a:schemeClr val="tx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8" name="正方形/長方形 7"/>
          <p:cNvSpPr/>
          <p:nvPr/>
        </p:nvSpPr>
        <p:spPr>
          <a:xfrm>
            <a:off x="6771207" y="4072880"/>
            <a:ext cx="304800"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7457007" y="4987280"/>
            <a:ext cx="1686993" cy="369332"/>
          </a:xfrm>
          <a:prstGeom prst="rect">
            <a:avLst/>
          </a:prstGeom>
          <a:noFill/>
        </p:spPr>
        <p:txBody>
          <a:bodyPr wrap="none" rtlCol="0">
            <a:spAutoFit/>
          </a:bodyPr>
          <a:lstStyle/>
          <a:p>
            <a:r>
              <a:rPr kumimoji="1" lang="en-US" altLang="ja-JP" dirty="0" smtClean="0"/>
              <a:t>open(</a:t>
            </a:r>
            <a:r>
              <a:rPr kumimoji="1" lang="en-US" altLang="ja-JP" u="sng" dirty="0" smtClean="0"/>
              <a:t>"/proc"</a:t>
            </a:r>
            <a:r>
              <a:rPr kumimoji="1" lang="en-US" altLang="ja-JP" dirty="0" smtClean="0"/>
              <a:t>)</a:t>
            </a:r>
            <a:endParaRPr kumimoji="1" lang="ja-JP" altLang="en-US" dirty="0"/>
          </a:p>
        </p:txBody>
      </p:sp>
      <p:cxnSp>
        <p:nvCxnSpPr>
          <p:cNvPr id="12" name="直線矢印コネクタ 11"/>
          <p:cNvCxnSpPr/>
          <p:nvPr/>
        </p:nvCxnSpPr>
        <p:spPr>
          <a:xfrm flipV="1">
            <a:off x="7914207" y="5368280"/>
            <a:ext cx="609600" cy="304800"/>
          </a:xfrm>
          <a:prstGeom prst="straightConnector1">
            <a:avLst/>
          </a:prstGeom>
          <a:ln w="9525" cap="flat" cmpd="sng" algn="ctr">
            <a:solidFill>
              <a:schemeClr val="tx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11" name="直線矢印コネクタ 10"/>
          <p:cNvCxnSpPr/>
          <p:nvPr/>
        </p:nvCxnSpPr>
        <p:spPr>
          <a:xfrm rot="5400000">
            <a:off x="6629473" y="5151462"/>
            <a:ext cx="1066800" cy="1588"/>
          </a:xfrm>
          <a:prstGeom prst="straightConnector1">
            <a:avLst/>
          </a:prstGeom>
          <a:ln w="9525" cap="flat" cmpd="sng" algn="ctr">
            <a:solidFill>
              <a:schemeClr val="tx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3" name="テキスト ボックス 12"/>
          <p:cNvSpPr txBox="1"/>
          <p:nvPr/>
        </p:nvSpPr>
        <p:spPr>
          <a:xfrm>
            <a:off x="5721919" y="4906888"/>
            <a:ext cx="1483098" cy="369332"/>
          </a:xfrm>
          <a:prstGeom prst="rect">
            <a:avLst/>
          </a:prstGeom>
          <a:noFill/>
        </p:spPr>
        <p:txBody>
          <a:bodyPr wrap="none" rtlCol="0">
            <a:spAutoFit/>
          </a:bodyPr>
          <a:lstStyle/>
          <a:p>
            <a:r>
              <a:rPr kumimoji="1" lang="en-US" altLang="ja-JP" dirty="0" err="1" smtClean="0"/>
              <a:t>uname</a:t>
            </a:r>
            <a:r>
              <a:rPr kumimoji="1" lang="en-US" altLang="ja-JP" dirty="0" smtClean="0"/>
              <a:t>(</a:t>
            </a:r>
            <a:r>
              <a:rPr kumimoji="1" lang="en-US" altLang="ja-JP" u="sng" dirty="0" err="1" smtClean="0"/>
              <a:t>buf</a:t>
            </a:r>
            <a:r>
              <a:rPr kumimoji="1" lang="en-US" altLang="ja-JP" dirty="0" smtClean="0"/>
              <a:t>)</a:t>
            </a:r>
            <a:endParaRPr kumimoji="1" lang="ja-JP" altLang="en-US" dirty="0"/>
          </a:p>
        </p:txBody>
      </p:sp>
      <p:cxnSp>
        <p:nvCxnSpPr>
          <p:cNvPr id="14" name="直線矢印コネクタ 13"/>
          <p:cNvCxnSpPr/>
          <p:nvPr/>
        </p:nvCxnSpPr>
        <p:spPr>
          <a:xfrm rot="5400000" flipH="1" flipV="1">
            <a:off x="6516216" y="4653136"/>
            <a:ext cx="576066" cy="2"/>
          </a:xfrm>
          <a:prstGeom prst="straightConnector1">
            <a:avLst/>
          </a:prstGeom>
          <a:ln w="9525" cap="flat" cmpd="sng" algn="ctr">
            <a:solidFill>
              <a:schemeClr val="tx1"/>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図形 22"/>
          <p:cNvCxnSpPr>
            <a:stCxn id="5" idx="1"/>
            <a:endCxn id="8" idx="1"/>
          </p:cNvCxnSpPr>
          <p:nvPr/>
        </p:nvCxnSpPr>
        <p:spPr>
          <a:xfrm rot="10800000" flipH="1">
            <a:off x="6552107" y="4225281"/>
            <a:ext cx="219100" cy="1707361"/>
          </a:xfrm>
          <a:prstGeom prst="bentConnector3">
            <a:avLst>
              <a:gd name="adj1" fmla="val -412212"/>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err="1" smtClean="0"/>
              <a:t>netstat</a:t>
            </a:r>
            <a:r>
              <a:rPr kumimoji="1" lang="ja-JP" altLang="en-US" dirty="0" smtClean="0"/>
              <a:t>コマンドは</a:t>
            </a:r>
            <a:r>
              <a:rPr kumimoji="1" lang="en-US" altLang="ja-JP" dirty="0" smtClean="0"/>
              <a:t>/proc/net</a:t>
            </a:r>
            <a:r>
              <a:rPr lang="ja-JP" altLang="en-US" dirty="0" smtClean="0"/>
              <a:t>を参照しながら実行</a:t>
            </a:r>
            <a:endParaRPr lang="en-US" altLang="ja-JP" dirty="0" smtClean="0"/>
          </a:p>
          <a:p>
            <a:pPr lvl="1"/>
            <a:r>
              <a:rPr kumimoji="1" lang="en-US" altLang="ja-JP" dirty="0" smtClean="0"/>
              <a:t>/proc/net</a:t>
            </a:r>
            <a:r>
              <a:rPr kumimoji="1" lang="ja-JP" altLang="en-US" dirty="0" smtClean="0"/>
              <a:t>から</a:t>
            </a:r>
            <a:r>
              <a:rPr kumimoji="1" lang="en-US" altLang="ja-JP" dirty="0" smtClean="0"/>
              <a:t>TCP,UDP</a:t>
            </a:r>
            <a:r>
              <a:rPr kumimoji="1" lang="ja-JP" altLang="en-US" dirty="0" smtClean="0"/>
              <a:t>の情報を取得</a:t>
            </a:r>
            <a:endParaRPr kumimoji="1" lang="en-US" altLang="ja-JP" dirty="0" smtClean="0"/>
          </a:p>
          <a:p>
            <a:pPr lvl="1"/>
            <a:endParaRPr lang="en-US" altLang="ja-JP" dirty="0" smtClean="0"/>
          </a:p>
        </p:txBody>
      </p:sp>
      <p:sp>
        <p:nvSpPr>
          <p:cNvPr id="3" name="タイトル 2"/>
          <p:cNvSpPr>
            <a:spLocks noGrp="1"/>
          </p:cNvSpPr>
          <p:nvPr>
            <p:ph type="title"/>
          </p:nvPr>
        </p:nvSpPr>
        <p:spPr/>
        <p:txBody>
          <a:bodyPr/>
          <a:lstStyle/>
          <a:p>
            <a:r>
              <a:rPr kumimoji="1" lang="en-US" altLang="ja-JP" dirty="0" err="1" smtClean="0"/>
              <a:t>netstat</a:t>
            </a:r>
            <a:r>
              <a:rPr kumimoji="1" lang="ja-JP" altLang="en-US" dirty="0" smtClean="0"/>
              <a:t>の実行例</a:t>
            </a:r>
            <a:endParaRPr kumimoji="1" lang="ja-JP" altLang="en-US" dirty="0"/>
          </a:p>
        </p:txBody>
      </p:sp>
      <p:grpSp>
        <p:nvGrpSpPr>
          <p:cNvPr id="4" name="グループ化 26"/>
          <p:cNvGrpSpPr/>
          <p:nvPr/>
        </p:nvGrpSpPr>
        <p:grpSpPr>
          <a:xfrm>
            <a:off x="3779912" y="4797152"/>
            <a:ext cx="4943725" cy="1893494"/>
            <a:chOff x="3203848" y="4964506"/>
            <a:chExt cx="4943725" cy="1893494"/>
          </a:xfrm>
        </p:grpSpPr>
        <p:grpSp>
          <p:nvGrpSpPr>
            <p:cNvPr id="5" name="グループ化 19"/>
            <p:cNvGrpSpPr/>
            <p:nvPr/>
          </p:nvGrpSpPr>
          <p:grpSpPr>
            <a:xfrm>
              <a:off x="3275856" y="4964506"/>
              <a:ext cx="4871717" cy="1893494"/>
              <a:chOff x="1979712" y="4437112"/>
              <a:chExt cx="4871717" cy="1893494"/>
            </a:xfrm>
          </p:grpSpPr>
          <p:grpSp>
            <p:nvGrpSpPr>
              <p:cNvPr id="7" name="グループ化 18"/>
              <p:cNvGrpSpPr/>
              <p:nvPr/>
            </p:nvGrpSpPr>
            <p:grpSpPr>
              <a:xfrm>
                <a:off x="1979712" y="4581128"/>
                <a:ext cx="4871717" cy="1749478"/>
                <a:chOff x="634930" y="4645726"/>
                <a:chExt cx="4871717" cy="1749478"/>
              </a:xfrm>
            </p:grpSpPr>
            <p:sp>
              <p:nvSpPr>
                <p:cNvPr id="9" name="正方形/長方形 8"/>
                <p:cNvSpPr/>
                <p:nvPr/>
              </p:nvSpPr>
              <p:spPr>
                <a:xfrm>
                  <a:off x="1643042" y="4789742"/>
                  <a:ext cx="2143140" cy="160546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grpSp>
              <p:nvGrpSpPr>
                <p:cNvPr id="10" name="グループ化 4"/>
                <p:cNvGrpSpPr/>
                <p:nvPr/>
              </p:nvGrpSpPr>
              <p:grpSpPr>
                <a:xfrm>
                  <a:off x="634930" y="4645726"/>
                  <a:ext cx="4871717" cy="1749478"/>
                  <a:chOff x="1849376" y="4717164"/>
                  <a:chExt cx="4871717" cy="1749478"/>
                </a:xfrm>
              </p:grpSpPr>
              <p:sp>
                <p:nvSpPr>
                  <p:cNvPr id="11" name="角丸四角形 5"/>
                  <p:cNvSpPr/>
                  <p:nvPr/>
                </p:nvSpPr>
                <p:spPr>
                  <a:xfrm>
                    <a:off x="5233752" y="5077204"/>
                    <a:ext cx="1487341" cy="1389438"/>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dirty="0"/>
                  </a:p>
                </p:txBody>
              </p:sp>
              <p:sp>
                <p:nvSpPr>
                  <p:cNvPr id="12" name="テキスト ボックス 11"/>
                  <p:cNvSpPr txBox="1"/>
                  <p:nvPr/>
                </p:nvSpPr>
                <p:spPr>
                  <a:xfrm>
                    <a:off x="5233752" y="4717164"/>
                    <a:ext cx="1428760" cy="369332"/>
                  </a:xfrm>
                  <a:prstGeom prst="rect">
                    <a:avLst/>
                  </a:prstGeom>
                  <a:noFill/>
                </p:spPr>
                <p:txBody>
                  <a:bodyPr wrap="square" rtlCol="0">
                    <a:spAutoFit/>
                  </a:bodyPr>
                  <a:lstStyle/>
                  <a:p>
                    <a:pPr algn="ctr"/>
                    <a:r>
                      <a:rPr kumimoji="1" lang="ja-JP" altLang="en-US" dirty="0" smtClean="0"/>
                      <a:t>サーバ</a:t>
                    </a:r>
                    <a:r>
                      <a:rPr lang="en-US" altLang="ja-JP" dirty="0"/>
                      <a:t>VM</a:t>
                    </a:r>
                    <a:endParaRPr kumimoji="1" lang="ja-JP" altLang="en-US" dirty="0"/>
                  </a:p>
                </p:txBody>
              </p:sp>
              <p:sp>
                <p:nvSpPr>
                  <p:cNvPr id="13" name="正方形/長方形 7"/>
                  <p:cNvSpPr/>
                  <p:nvPr/>
                </p:nvSpPr>
                <p:spPr>
                  <a:xfrm>
                    <a:off x="5305760" y="5653268"/>
                    <a:ext cx="1330468" cy="366036"/>
                  </a:xfrm>
                  <a:prstGeom prst="rect">
                    <a:avLst/>
                  </a:prstGeom>
                </p:spPr>
                <p:style>
                  <a:lnRef idx="1">
                    <a:schemeClr val="accent4"/>
                  </a:lnRef>
                  <a:fillRef idx="2">
                    <a:schemeClr val="accent4"/>
                  </a:fillRef>
                  <a:effectRef idx="1">
                    <a:schemeClr val="accent4"/>
                  </a:effectRef>
                  <a:fontRef idx="minor">
                    <a:schemeClr val="dk1"/>
                  </a:fontRef>
                </p:style>
                <p:txBody>
                  <a:bodyPr rtlCol="0" anchor="ctr" anchorCtr="0"/>
                  <a:lstStyle/>
                  <a:p>
                    <a:pPr algn="ctr"/>
                    <a:r>
                      <a:rPr kumimoji="1" lang="ja-JP" altLang="en-US" sz="1400" dirty="0" smtClean="0"/>
                      <a:t>カーネル</a:t>
                    </a:r>
                    <a:endParaRPr kumimoji="1" lang="ja-JP" altLang="en-US" sz="1400" dirty="0"/>
                  </a:p>
                </p:txBody>
              </p:sp>
              <p:grpSp>
                <p:nvGrpSpPr>
                  <p:cNvPr id="14" name="グループ化 8"/>
                  <p:cNvGrpSpPr/>
                  <p:nvPr/>
                </p:nvGrpSpPr>
                <p:grpSpPr>
                  <a:xfrm>
                    <a:off x="1849376" y="5581260"/>
                    <a:ext cx="2865500" cy="776698"/>
                    <a:chOff x="1849376" y="5438384"/>
                    <a:chExt cx="2865500" cy="776698"/>
                  </a:xfrm>
                </p:grpSpPr>
                <p:grpSp>
                  <p:nvGrpSpPr>
                    <p:cNvPr id="18" name="グループ化 31"/>
                    <p:cNvGrpSpPr/>
                    <p:nvPr/>
                  </p:nvGrpSpPr>
                  <p:grpSpPr>
                    <a:xfrm>
                      <a:off x="3071802" y="5438384"/>
                      <a:ext cx="1643074" cy="776698"/>
                      <a:chOff x="3071802" y="5581260"/>
                      <a:chExt cx="1643074" cy="776698"/>
                    </a:xfrm>
                  </p:grpSpPr>
                  <p:sp>
                    <p:nvSpPr>
                      <p:cNvPr id="20" name="正方形/長方形 19"/>
                      <p:cNvSpPr/>
                      <p:nvPr/>
                    </p:nvSpPr>
                    <p:spPr>
                      <a:xfrm>
                        <a:off x="3071802" y="5581260"/>
                        <a:ext cx="1643074" cy="77669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21" name="正方形/長方形 10"/>
                      <p:cNvSpPr/>
                      <p:nvPr/>
                    </p:nvSpPr>
                    <p:spPr>
                      <a:xfrm>
                        <a:off x="3203848" y="5733256"/>
                        <a:ext cx="1357322" cy="52343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シャドウ</a:t>
                        </a:r>
                        <a:r>
                          <a:rPr kumimoji="1" lang="en-US" altLang="ja-JP" dirty="0" err="1" smtClean="0"/>
                          <a:t>procfs</a:t>
                        </a:r>
                        <a:endParaRPr kumimoji="1" lang="ja-JP" altLang="en-US" dirty="0"/>
                      </a:p>
                    </p:txBody>
                  </p:sp>
                </p:grpSp>
                <p:sp>
                  <p:nvSpPr>
                    <p:cNvPr id="19" name="テキスト ボックス 18"/>
                    <p:cNvSpPr txBox="1"/>
                    <p:nvPr/>
                  </p:nvSpPr>
                  <p:spPr>
                    <a:xfrm>
                      <a:off x="1849376" y="5675694"/>
                      <a:ext cx="1214446" cy="369332"/>
                    </a:xfrm>
                    <a:prstGeom prst="rect">
                      <a:avLst/>
                    </a:prstGeom>
                    <a:noFill/>
                  </p:spPr>
                  <p:txBody>
                    <a:bodyPr wrap="square" rtlCol="0">
                      <a:spAutoFit/>
                    </a:bodyPr>
                    <a:lstStyle/>
                    <a:p>
                      <a:r>
                        <a:rPr kumimoji="1" lang="en-US" altLang="ja-JP" dirty="0" err="1" smtClean="0"/>
                        <a:t>Transcall</a:t>
                      </a:r>
                      <a:endParaRPr kumimoji="1" lang="ja-JP" altLang="en-US" dirty="0"/>
                    </a:p>
                  </p:txBody>
                </p:sp>
              </p:grpSp>
              <p:cxnSp>
                <p:nvCxnSpPr>
                  <p:cNvPr id="15" name="直線矢印コネクタ 14"/>
                  <p:cNvCxnSpPr>
                    <a:stCxn id="16" idx="2"/>
                  </p:cNvCxnSpPr>
                  <p:nvPr/>
                </p:nvCxnSpPr>
                <p:spPr>
                  <a:xfrm rot="5400000">
                    <a:off x="3696145" y="5533293"/>
                    <a:ext cx="386328" cy="1359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カギ線コネクタ 11"/>
                  <p:cNvCxnSpPr/>
                  <p:nvPr/>
                </p:nvCxnSpPr>
                <p:spPr>
                  <a:xfrm flipV="1">
                    <a:off x="4561170" y="5836286"/>
                    <a:ext cx="744590" cy="158688"/>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正方形/長方形 9"/>
                  <p:cNvSpPr/>
                  <p:nvPr/>
                </p:nvSpPr>
                <p:spPr>
                  <a:xfrm>
                    <a:off x="3505560" y="4981858"/>
                    <a:ext cx="781096" cy="36507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solidFill>
                          <a:schemeClr val="tx1"/>
                        </a:solidFill>
                      </a:rPr>
                      <a:t>PS</a:t>
                    </a:r>
                    <a:endParaRPr kumimoji="1" lang="ja-JP" altLang="en-US" dirty="0">
                      <a:solidFill>
                        <a:schemeClr val="tx1"/>
                      </a:solidFill>
                    </a:endParaRPr>
                  </a:p>
                </p:txBody>
              </p:sp>
            </p:grpSp>
          </p:grpSp>
          <p:sp>
            <p:nvSpPr>
              <p:cNvPr id="8" name="テキスト ボックス 7"/>
              <p:cNvSpPr txBox="1"/>
              <p:nvPr/>
            </p:nvSpPr>
            <p:spPr>
              <a:xfrm>
                <a:off x="3347864" y="4437112"/>
                <a:ext cx="1428760" cy="369332"/>
              </a:xfrm>
              <a:prstGeom prst="rect">
                <a:avLst/>
              </a:prstGeom>
              <a:noFill/>
            </p:spPr>
            <p:txBody>
              <a:bodyPr wrap="square" rtlCol="0">
                <a:spAutoFit/>
              </a:bodyPr>
              <a:lstStyle/>
              <a:p>
                <a:pPr algn="ctr"/>
                <a:r>
                  <a:rPr lang="en-US" altLang="ja-JP" dirty="0" smtClean="0"/>
                  <a:t>IDS-VM</a:t>
                </a:r>
                <a:endParaRPr kumimoji="1" lang="ja-JP" altLang="en-US" dirty="0"/>
              </a:p>
            </p:txBody>
          </p:sp>
        </p:grpSp>
        <p:sp>
          <p:nvSpPr>
            <p:cNvPr id="6" name="テキスト ボックス 5"/>
            <p:cNvSpPr txBox="1"/>
            <p:nvPr/>
          </p:nvSpPr>
          <p:spPr>
            <a:xfrm>
              <a:off x="3203848" y="5416932"/>
              <a:ext cx="1918726" cy="338554"/>
            </a:xfrm>
            <a:prstGeom prst="rect">
              <a:avLst/>
            </a:prstGeom>
            <a:noFill/>
          </p:spPr>
          <p:txBody>
            <a:bodyPr wrap="square" rtlCol="0">
              <a:spAutoFit/>
            </a:bodyPr>
            <a:lstStyle/>
            <a:p>
              <a:pPr algn="ctr"/>
              <a:r>
                <a:rPr kumimoji="1" lang="en-US" altLang="ja-JP" sz="1600" dirty="0" smtClean="0"/>
                <a:t>VM</a:t>
              </a:r>
              <a:r>
                <a:rPr kumimoji="1" lang="ja-JP" altLang="en-US" sz="1600" dirty="0" smtClean="0"/>
                <a:t>シャドウ</a:t>
              </a:r>
              <a:endParaRPr kumimoji="1" lang="ja-JP" altLang="en-US" sz="1600" dirty="0"/>
            </a:p>
          </p:txBody>
        </p:sp>
      </p:grpSp>
      <p:sp>
        <p:nvSpPr>
          <p:cNvPr id="22" name="正方形/長方形 21"/>
          <p:cNvSpPr/>
          <p:nvPr/>
        </p:nvSpPr>
        <p:spPr>
          <a:xfrm>
            <a:off x="5364088" y="5205862"/>
            <a:ext cx="1249082" cy="433961"/>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23" name="正方形/長方形 22"/>
          <p:cNvSpPr/>
          <p:nvPr/>
        </p:nvSpPr>
        <p:spPr>
          <a:xfrm>
            <a:off x="5580112" y="5277870"/>
            <a:ext cx="792088" cy="28803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err="1" smtClean="0"/>
              <a:t>ps</a:t>
            </a:r>
            <a:endParaRPr kumimoji="1" lang="ja-JP"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err="1" smtClean="0">
                <a:solidFill>
                  <a:schemeClr val="tx1"/>
                </a:solidFill>
              </a:rPr>
              <a:t>ps</a:t>
            </a:r>
            <a:r>
              <a:rPr lang="ja-JP" altLang="en-US" dirty="0" smtClean="0">
                <a:solidFill>
                  <a:schemeClr val="tx1"/>
                </a:solidFill>
              </a:rPr>
              <a:t>コマンドは</a:t>
            </a:r>
            <a:r>
              <a:rPr lang="en-US" altLang="ja-JP" dirty="0" smtClean="0">
                <a:solidFill>
                  <a:schemeClr val="tx1"/>
                </a:solidFill>
              </a:rPr>
              <a:t>/proc </a:t>
            </a:r>
            <a:r>
              <a:rPr lang="ja-JP" altLang="en-US" dirty="0" smtClean="0">
                <a:solidFill>
                  <a:schemeClr val="tx1"/>
                </a:solidFill>
              </a:rPr>
              <a:t>を参照しながら実行</a:t>
            </a:r>
            <a:endParaRPr lang="en-US" altLang="ja-JP" dirty="0" smtClean="0">
              <a:solidFill>
                <a:schemeClr val="tx1"/>
              </a:solidFill>
            </a:endParaRPr>
          </a:p>
          <a:p>
            <a:pPr lvl="1"/>
            <a:r>
              <a:rPr lang="en-US" altLang="ja-JP" dirty="0" smtClean="0">
                <a:solidFill>
                  <a:schemeClr val="tx1"/>
                </a:solidFill>
              </a:rPr>
              <a:t>/proc/self </a:t>
            </a:r>
            <a:r>
              <a:rPr lang="ja-JP" altLang="en-US" dirty="0" smtClean="0">
                <a:solidFill>
                  <a:schemeClr val="tx1"/>
                </a:solidFill>
              </a:rPr>
              <a:t>をチェック</a:t>
            </a:r>
            <a:endParaRPr lang="en-US" altLang="ja-JP" dirty="0" smtClean="0">
              <a:solidFill>
                <a:schemeClr val="tx1"/>
              </a:solidFill>
            </a:endParaRPr>
          </a:p>
          <a:p>
            <a:pPr lvl="2"/>
            <a:r>
              <a:rPr lang="ja-JP" altLang="en-US" dirty="0" smtClean="0">
                <a:solidFill>
                  <a:schemeClr val="tx1"/>
                </a:solidFill>
              </a:rPr>
              <a:t>サーバ</a:t>
            </a:r>
            <a:r>
              <a:rPr lang="en-US" altLang="ja-JP" dirty="0" smtClean="0">
                <a:solidFill>
                  <a:schemeClr val="tx1"/>
                </a:solidFill>
              </a:rPr>
              <a:t>VM</a:t>
            </a:r>
            <a:r>
              <a:rPr lang="ja-JP" altLang="en-US" dirty="0" smtClean="0">
                <a:solidFill>
                  <a:schemeClr val="tx1"/>
                </a:solidFill>
              </a:rPr>
              <a:t>上に</a:t>
            </a:r>
            <a:r>
              <a:rPr lang="en-US" altLang="ja-JP" dirty="0" err="1" smtClean="0">
                <a:solidFill>
                  <a:schemeClr val="tx1"/>
                </a:solidFill>
              </a:rPr>
              <a:t>ps</a:t>
            </a:r>
            <a:r>
              <a:rPr lang="ja-JP" altLang="en-US" dirty="0" smtClean="0">
                <a:solidFill>
                  <a:schemeClr val="tx1"/>
                </a:solidFill>
              </a:rPr>
              <a:t>プロセスは存在しない</a:t>
            </a:r>
            <a:endParaRPr lang="en-US" altLang="ja-JP" dirty="0" smtClean="0">
              <a:solidFill>
                <a:schemeClr val="tx1"/>
              </a:solidFill>
            </a:endParaRPr>
          </a:p>
          <a:p>
            <a:pPr lvl="2"/>
            <a:r>
              <a:rPr lang="en-US" altLang="ja-JP" dirty="0" smtClean="0">
                <a:solidFill>
                  <a:schemeClr val="tx1"/>
                </a:solidFill>
              </a:rPr>
              <a:t>IDS-VM</a:t>
            </a:r>
            <a:r>
              <a:rPr lang="ja-JP" altLang="en-US" dirty="0" smtClean="0">
                <a:solidFill>
                  <a:schemeClr val="tx1"/>
                </a:solidFill>
              </a:rPr>
              <a:t>で実行中の</a:t>
            </a:r>
            <a:r>
              <a:rPr lang="en-US" altLang="ja-JP" dirty="0" err="1" smtClean="0">
                <a:solidFill>
                  <a:schemeClr val="tx1"/>
                </a:solidFill>
              </a:rPr>
              <a:t>ps</a:t>
            </a:r>
            <a:r>
              <a:rPr lang="ja-JP" altLang="en-US" dirty="0" smtClean="0">
                <a:solidFill>
                  <a:schemeClr val="tx1"/>
                </a:solidFill>
              </a:rPr>
              <a:t>プロセスの情報を返す（例外処理）</a:t>
            </a:r>
            <a:endParaRPr lang="en-US" altLang="ja-JP" dirty="0" smtClean="0">
              <a:solidFill>
                <a:schemeClr val="tx1"/>
              </a:solidFill>
            </a:endParaRPr>
          </a:p>
          <a:p>
            <a:pPr lvl="1"/>
            <a:r>
              <a:rPr lang="en-US" altLang="ja-JP" dirty="0" smtClean="0">
                <a:solidFill>
                  <a:schemeClr val="tx1"/>
                </a:solidFill>
              </a:rPr>
              <a:t>/proc </a:t>
            </a:r>
            <a:r>
              <a:rPr lang="ja-JP" altLang="en-US" dirty="0" smtClean="0">
                <a:solidFill>
                  <a:schemeClr val="tx1"/>
                </a:solidFill>
              </a:rPr>
              <a:t>上のディレクトリエントリ一覧を取得</a:t>
            </a:r>
            <a:endParaRPr lang="en-US" altLang="ja-JP" dirty="0" smtClean="0">
              <a:solidFill>
                <a:schemeClr val="tx1"/>
              </a:solidFill>
            </a:endParaRPr>
          </a:p>
          <a:p>
            <a:pPr lvl="2"/>
            <a:r>
              <a:rPr lang="ja-JP" altLang="en-US" dirty="0" smtClean="0">
                <a:solidFill>
                  <a:schemeClr val="tx1"/>
                </a:solidFill>
              </a:rPr>
              <a:t>サーバ</a:t>
            </a:r>
            <a:r>
              <a:rPr lang="en-US" altLang="ja-JP" dirty="0" smtClean="0">
                <a:solidFill>
                  <a:schemeClr val="tx1"/>
                </a:solidFill>
              </a:rPr>
              <a:t>VM</a:t>
            </a:r>
            <a:r>
              <a:rPr lang="ja-JP" altLang="en-US" dirty="0" smtClean="0">
                <a:solidFill>
                  <a:schemeClr val="tx1"/>
                </a:solidFill>
              </a:rPr>
              <a:t>上で動いているプロセスの</a:t>
            </a:r>
            <a:r>
              <a:rPr lang="en-US" altLang="ja-JP" dirty="0" smtClean="0">
                <a:solidFill>
                  <a:schemeClr val="tx1"/>
                </a:solidFill>
              </a:rPr>
              <a:t>PID</a:t>
            </a:r>
            <a:r>
              <a:rPr lang="ja-JP" altLang="en-US" dirty="0" smtClean="0">
                <a:solidFill>
                  <a:schemeClr val="tx1"/>
                </a:solidFill>
              </a:rPr>
              <a:t>の一覧を返す</a:t>
            </a:r>
            <a:endParaRPr lang="en-US" altLang="ja-JP" dirty="0" smtClean="0">
              <a:solidFill>
                <a:schemeClr val="tx1"/>
              </a:solidFill>
            </a:endParaRPr>
          </a:p>
          <a:p>
            <a:pPr lvl="1"/>
            <a:r>
              <a:rPr lang="ja-JP" altLang="en-US" dirty="0" smtClean="0">
                <a:solidFill>
                  <a:schemeClr val="tx1"/>
                </a:solidFill>
              </a:rPr>
              <a:t>各プロセスのディレクトリから</a:t>
            </a:r>
            <a:r>
              <a:rPr kumimoji="1" lang="en-US" altLang="ja-JP" dirty="0" smtClean="0">
                <a:solidFill>
                  <a:schemeClr val="tx1"/>
                </a:solidFill>
              </a:rPr>
              <a:t>stat</a:t>
            </a:r>
            <a:r>
              <a:rPr lang="ja-JP" altLang="en-US" dirty="0" smtClean="0">
                <a:solidFill>
                  <a:schemeClr val="tx1"/>
                </a:solidFill>
              </a:rPr>
              <a:t>、</a:t>
            </a:r>
            <a:r>
              <a:rPr kumimoji="1" lang="en-US" altLang="ja-JP" dirty="0" smtClean="0">
                <a:solidFill>
                  <a:schemeClr val="tx1"/>
                </a:solidFill>
              </a:rPr>
              <a:t>status</a:t>
            </a:r>
            <a:r>
              <a:rPr kumimoji="1" lang="ja-JP" altLang="en-US" dirty="0" smtClean="0">
                <a:solidFill>
                  <a:schemeClr val="tx1"/>
                </a:solidFill>
              </a:rPr>
              <a:t>ファイルを読み込む</a:t>
            </a:r>
            <a:endParaRPr kumimoji="1" lang="en-US" altLang="ja-JP" dirty="0" smtClean="0">
              <a:solidFill>
                <a:schemeClr val="tx1"/>
              </a:solidFill>
            </a:endParaRPr>
          </a:p>
          <a:p>
            <a:pPr lvl="2"/>
            <a:r>
              <a:rPr lang="ja-JP" altLang="en-US" dirty="0" smtClean="0">
                <a:solidFill>
                  <a:schemeClr val="tx1"/>
                </a:solidFill>
              </a:rPr>
              <a:t>実行されている端末、実行時間、コマンド名などを取得</a:t>
            </a:r>
            <a:endParaRPr kumimoji="1" lang="en-US" altLang="ja-JP" dirty="0" smtClean="0">
              <a:solidFill>
                <a:schemeClr val="tx1"/>
              </a:solidFill>
            </a:endParaRPr>
          </a:p>
        </p:txBody>
      </p:sp>
      <p:sp>
        <p:nvSpPr>
          <p:cNvPr id="3" name="タイトル 2"/>
          <p:cNvSpPr>
            <a:spLocks noGrp="1"/>
          </p:cNvSpPr>
          <p:nvPr>
            <p:ph type="title"/>
          </p:nvPr>
        </p:nvSpPr>
        <p:spPr/>
        <p:txBody>
          <a:bodyPr/>
          <a:lstStyle/>
          <a:p>
            <a:r>
              <a:rPr kumimoji="1" lang="en-US" altLang="ja-JP" dirty="0" err="1" smtClean="0"/>
              <a:t>ps</a:t>
            </a:r>
            <a:r>
              <a:rPr kumimoji="1" lang="ja-JP" altLang="en-US" dirty="0" smtClean="0"/>
              <a:t>コマンドの実行例</a:t>
            </a:r>
            <a:endParaRPr kumimoji="1" lang="ja-JP" altLang="en-US" dirty="0">
              <a:solidFill>
                <a:srgbClr val="FF0000"/>
              </a:solidFill>
            </a:endParaRPr>
          </a:p>
        </p:txBody>
      </p:sp>
      <p:grpSp>
        <p:nvGrpSpPr>
          <p:cNvPr id="5" name="グループ化 26"/>
          <p:cNvGrpSpPr/>
          <p:nvPr/>
        </p:nvGrpSpPr>
        <p:grpSpPr>
          <a:xfrm>
            <a:off x="3059832" y="4920790"/>
            <a:ext cx="4943725" cy="1893494"/>
            <a:chOff x="3203848" y="4964506"/>
            <a:chExt cx="4943725" cy="1893494"/>
          </a:xfrm>
        </p:grpSpPr>
        <p:grpSp>
          <p:nvGrpSpPr>
            <p:cNvPr id="9" name="グループ化 19"/>
            <p:cNvGrpSpPr/>
            <p:nvPr/>
          </p:nvGrpSpPr>
          <p:grpSpPr>
            <a:xfrm>
              <a:off x="3275856" y="4964506"/>
              <a:ext cx="4871717" cy="1893494"/>
              <a:chOff x="1979712" y="4437112"/>
              <a:chExt cx="4871717" cy="1893494"/>
            </a:xfrm>
          </p:grpSpPr>
          <p:grpSp>
            <p:nvGrpSpPr>
              <p:cNvPr id="13" name="グループ化 18"/>
              <p:cNvGrpSpPr/>
              <p:nvPr/>
            </p:nvGrpSpPr>
            <p:grpSpPr>
              <a:xfrm>
                <a:off x="1979712" y="4581128"/>
                <a:ext cx="4871717" cy="1749478"/>
                <a:chOff x="634930" y="4645726"/>
                <a:chExt cx="4871717" cy="1749478"/>
              </a:xfrm>
            </p:grpSpPr>
            <p:sp>
              <p:nvSpPr>
                <p:cNvPr id="4" name="正方形/長方形 3"/>
                <p:cNvSpPr/>
                <p:nvPr/>
              </p:nvSpPr>
              <p:spPr>
                <a:xfrm>
                  <a:off x="1643042" y="4789742"/>
                  <a:ext cx="2143140" cy="160546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grpSp>
              <p:nvGrpSpPr>
                <p:cNvPr id="17" name="グループ化 4"/>
                <p:cNvGrpSpPr/>
                <p:nvPr/>
              </p:nvGrpSpPr>
              <p:grpSpPr>
                <a:xfrm>
                  <a:off x="634930" y="4645726"/>
                  <a:ext cx="4871717" cy="1749478"/>
                  <a:chOff x="1849376" y="4717164"/>
                  <a:chExt cx="4871717" cy="1749478"/>
                </a:xfrm>
              </p:grpSpPr>
              <p:sp>
                <p:nvSpPr>
                  <p:cNvPr id="6" name="角丸四角形 5"/>
                  <p:cNvSpPr/>
                  <p:nvPr/>
                </p:nvSpPr>
                <p:spPr>
                  <a:xfrm>
                    <a:off x="5233752" y="5077204"/>
                    <a:ext cx="1487341" cy="1389438"/>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dirty="0"/>
                  </a:p>
                </p:txBody>
              </p:sp>
              <p:sp>
                <p:nvSpPr>
                  <p:cNvPr id="7" name="テキスト ボックス 6"/>
                  <p:cNvSpPr txBox="1"/>
                  <p:nvPr/>
                </p:nvSpPr>
                <p:spPr>
                  <a:xfrm>
                    <a:off x="5233752" y="4717164"/>
                    <a:ext cx="1428760" cy="369332"/>
                  </a:xfrm>
                  <a:prstGeom prst="rect">
                    <a:avLst/>
                  </a:prstGeom>
                  <a:noFill/>
                </p:spPr>
                <p:txBody>
                  <a:bodyPr wrap="square" rtlCol="0">
                    <a:spAutoFit/>
                  </a:bodyPr>
                  <a:lstStyle/>
                  <a:p>
                    <a:pPr algn="ctr"/>
                    <a:r>
                      <a:rPr kumimoji="1" lang="ja-JP" altLang="en-US" dirty="0" smtClean="0"/>
                      <a:t>サーバ</a:t>
                    </a:r>
                    <a:r>
                      <a:rPr lang="en-US" altLang="ja-JP" dirty="0"/>
                      <a:t>VM</a:t>
                    </a:r>
                    <a:endParaRPr kumimoji="1" lang="ja-JP" altLang="en-US" dirty="0"/>
                  </a:p>
                </p:txBody>
              </p:sp>
              <p:sp>
                <p:nvSpPr>
                  <p:cNvPr id="8" name="正方形/長方形 7"/>
                  <p:cNvSpPr/>
                  <p:nvPr/>
                </p:nvSpPr>
                <p:spPr>
                  <a:xfrm>
                    <a:off x="5305760" y="5653268"/>
                    <a:ext cx="1330468" cy="366036"/>
                  </a:xfrm>
                  <a:prstGeom prst="rect">
                    <a:avLst/>
                  </a:prstGeom>
                </p:spPr>
                <p:style>
                  <a:lnRef idx="1">
                    <a:schemeClr val="accent4"/>
                  </a:lnRef>
                  <a:fillRef idx="2">
                    <a:schemeClr val="accent4"/>
                  </a:fillRef>
                  <a:effectRef idx="1">
                    <a:schemeClr val="accent4"/>
                  </a:effectRef>
                  <a:fontRef idx="minor">
                    <a:schemeClr val="dk1"/>
                  </a:fontRef>
                </p:style>
                <p:txBody>
                  <a:bodyPr rtlCol="0" anchor="ctr" anchorCtr="0"/>
                  <a:lstStyle/>
                  <a:p>
                    <a:pPr algn="ctr"/>
                    <a:r>
                      <a:rPr kumimoji="1" lang="ja-JP" altLang="en-US" sz="1400" dirty="0" smtClean="0"/>
                      <a:t>カーネル</a:t>
                    </a:r>
                    <a:endParaRPr kumimoji="1" lang="ja-JP" altLang="en-US" sz="1400" dirty="0"/>
                  </a:p>
                </p:txBody>
              </p:sp>
              <p:grpSp>
                <p:nvGrpSpPr>
                  <p:cNvPr id="19" name="グループ化 8"/>
                  <p:cNvGrpSpPr/>
                  <p:nvPr/>
                </p:nvGrpSpPr>
                <p:grpSpPr>
                  <a:xfrm>
                    <a:off x="1849376" y="5581260"/>
                    <a:ext cx="2865500" cy="776698"/>
                    <a:chOff x="1849376" y="5438384"/>
                    <a:chExt cx="2865500" cy="776698"/>
                  </a:xfrm>
                </p:grpSpPr>
                <p:grpSp>
                  <p:nvGrpSpPr>
                    <p:cNvPr id="20" name="グループ化 31"/>
                    <p:cNvGrpSpPr/>
                    <p:nvPr/>
                  </p:nvGrpSpPr>
                  <p:grpSpPr>
                    <a:xfrm>
                      <a:off x="3071802" y="5438384"/>
                      <a:ext cx="1643074" cy="776698"/>
                      <a:chOff x="3071802" y="5581260"/>
                      <a:chExt cx="1643074" cy="776698"/>
                    </a:xfrm>
                  </p:grpSpPr>
                  <p:sp>
                    <p:nvSpPr>
                      <p:cNvPr id="15" name="正方形/長方形 14"/>
                      <p:cNvSpPr/>
                      <p:nvPr/>
                    </p:nvSpPr>
                    <p:spPr>
                      <a:xfrm>
                        <a:off x="3071802" y="5581260"/>
                        <a:ext cx="1643074" cy="77669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16" name="正方形/長方形 10"/>
                      <p:cNvSpPr/>
                      <p:nvPr/>
                    </p:nvSpPr>
                    <p:spPr>
                      <a:xfrm>
                        <a:off x="3203848" y="5733256"/>
                        <a:ext cx="1357322" cy="52343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シャドウ</a:t>
                        </a:r>
                        <a:r>
                          <a:rPr kumimoji="1" lang="en-US" altLang="ja-JP" dirty="0" err="1" smtClean="0"/>
                          <a:t>procfs</a:t>
                        </a:r>
                        <a:endParaRPr kumimoji="1" lang="ja-JP" altLang="en-US" dirty="0"/>
                      </a:p>
                    </p:txBody>
                  </p:sp>
                </p:grpSp>
                <p:sp>
                  <p:nvSpPr>
                    <p:cNvPr id="14" name="テキスト ボックス 13"/>
                    <p:cNvSpPr txBox="1"/>
                    <p:nvPr/>
                  </p:nvSpPr>
                  <p:spPr>
                    <a:xfrm>
                      <a:off x="1849376" y="5675694"/>
                      <a:ext cx="1214446" cy="369332"/>
                    </a:xfrm>
                    <a:prstGeom prst="rect">
                      <a:avLst/>
                    </a:prstGeom>
                    <a:noFill/>
                  </p:spPr>
                  <p:txBody>
                    <a:bodyPr wrap="square" rtlCol="0">
                      <a:spAutoFit/>
                    </a:bodyPr>
                    <a:lstStyle/>
                    <a:p>
                      <a:r>
                        <a:rPr kumimoji="1" lang="en-US" altLang="ja-JP" dirty="0" err="1" smtClean="0"/>
                        <a:t>Transcall</a:t>
                      </a:r>
                      <a:endParaRPr kumimoji="1" lang="ja-JP" altLang="en-US" dirty="0"/>
                    </a:p>
                  </p:txBody>
                </p:sp>
              </p:grpSp>
              <p:cxnSp>
                <p:nvCxnSpPr>
                  <p:cNvPr id="11" name="直線矢印コネクタ 10"/>
                  <p:cNvCxnSpPr>
                    <a:stCxn id="10" idx="2"/>
                    <a:endCxn id="16" idx="0"/>
                  </p:cNvCxnSpPr>
                  <p:nvPr/>
                </p:nvCxnSpPr>
                <p:spPr>
                  <a:xfrm rot="5400000">
                    <a:off x="3696145" y="5533293"/>
                    <a:ext cx="386328" cy="1359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カギ線コネクタ 11"/>
                  <p:cNvCxnSpPr>
                    <a:stCxn id="16" idx="3"/>
                    <a:endCxn id="8" idx="1"/>
                  </p:cNvCxnSpPr>
                  <p:nvPr/>
                </p:nvCxnSpPr>
                <p:spPr>
                  <a:xfrm flipV="1">
                    <a:off x="4561170" y="5836286"/>
                    <a:ext cx="744590" cy="158688"/>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3505560" y="4981858"/>
                    <a:ext cx="781096" cy="36507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solidFill>
                          <a:schemeClr val="tx1"/>
                        </a:solidFill>
                      </a:rPr>
                      <a:t>PS</a:t>
                    </a:r>
                    <a:endParaRPr kumimoji="1" lang="ja-JP" altLang="en-US" dirty="0">
                      <a:solidFill>
                        <a:schemeClr val="tx1"/>
                      </a:solidFill>
                    </a:endParaRPr>
                  </a:p>
                </p:txBody>
              </p:sp>
            </p:grpSp>
          </p:grpSp>
          <p:sp>
            <p:nvSpPr>
              <p:cNvPr id="18" name="テキスト ボックス 17"/>
              <p:cNvSpPr txBox="1"/>
              <p:nvPr/>
            </p:nvSpPr>
            <p:spPr>
              <a:xfrm>
                <a:off x="3347864" y="4437112"/>
                <a:ext cx="1428760" cy="369332"/>
              </a:xfrm>
              <a:prstGeom prst="rect">
                <a:avLst/>
              </a:prstGeom>
              <a:noFill/>
            </p:spPr>
            <p:txBody>
              <a:bodyPr wrap="square" rtlCol="0">
                <a:spAutoFit/>
              </a:bodyPr>
              <a:lstStyle/>
              <a:p>
                <a:pPr algn="ctr"/>
                <a:r>
                  <a:rPr lang="en-US" altLang="ja-JP" dirty="0" smtClean="0"/>
                  <a:t>IDS-VM</a:t>
                </a:r>
                <a:endParaRPr kumimoji="1" lang="ja-JP" altLang="en-US" dirty="0"/>
              </a:p>
            </p:txBody>
          </p:sp>
        </p:grpSp>
        <p:sp>
          <p:nvSpPr>
            <p:cNvPr id="26" name="テキスト ボックス 25"/>
            <p:cNvSpPr txBox="1"/>
            <p:nvPr/>
          </p:nvSpPr>
          <p:spPr>
            <a:xfrm>
              <a:off x="3203848" y="5416932"/>
              <a:ext cx="1918726" cy="338554"/>
            </a:xfrm>
            <a:prstGeom prst="rect">
              <a:avLst/>
            </a:prstGeom>
            <a:noFill/>
          </p:spPr>
          <p:txBody>
            <a:bodyPr wrap="square" rtlCol="0">
              <a:spAutoFit/>
            </a:bodyPr>
            <a:lstStyle/>
            <a:p>
              <a:pPr algn="ctr"/>
              <a:r>
                <a:rPr kumimoji="1" lang="en-US" altLang="ja-JP" sz="1600" dirty="0" smtClean="0"/>
                <a:t>VM</a:t>
              </a:r>
              <a:r>
                <a:rPr kumimoji="1" lang="ja-JP" altLang="en-US" sz="1600" dirty="0" smtClean="0"/>
                <a:t>シャドウ</a:t>
              </a:r>
              <a:endParaRPr kumimoji="1" lang="ja-JP" altLang="en-US" sz="1600" dirty="0"/>
            </a:p>
          </p:txBody>
        </p:sp>
      </p:grpSp>
      <p:sp>
        <p:nvSpPr>
          <p:cNvPr id="22" name="正方形/長方形 21"/>
          <p:cNvSpPr/>
          <p:nvPr/>
        </p:nvSpPr>
        <p:spPr>
          <a:xfrm>
            <a:off x="4572000" y="5301208"/>
            <a:ext cx="1249082" cy="433961"/>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23" name="正方形/長方形 22"/>
          <p:cNvSpPr/>
          <p:nvPr/>
        </p:nvSpPr>
        <p:spPr>
          <a:xfrm>
            <a:off x="4788024" y="5373216"/>
            <a:ext cx="792088" cy="28803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err="1" smtClean="0"/>
              <a:t>ps</a:t>
            </a:r>
            <a:endParaRPr kumimoji="1" lang="ja-JP"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219256" cy="4900000"/>
          </a:xfrm>
          <a:solidFill>
            <a:schemeClr val="bg1"/>
          </a:solidFill>
        </p:spPr>
        <p:txBody>
          <a:bodyPr>
            <a:normAutofit/>
          </a:bodyPr>
          <a:lstStyle/>
          <a:p>
            <a:r>
              <a:rPr kumimoji="1" lang="ja-JP" altLang="en-US" dirty="0" smtClean="0"/>
              <a:t>前回</a:t>
            </a:r>
            <a:endParaRPr kumimoji="1" lang="en-US" altLang="ja-JP" dirty="0" smtClean="0"/>
          </a:p>
          <a:p>
            <a:pPr lvl="1"/>
            <a:r>
              <a:rPr lang="en-US" altLang="ja-JP" dirty="0" smtClean="0"/>
              <a:t>access</a:t>
            </a:r>
          </a:p>
          <a:p>
            <a:pPr lvl="1"/>
            <a:r>
              <a:rPr kumimoji="1" lang="en-US" altLang="ja-JP" dirty="0" err="1" smtClean="0"/>
              <a:t>chdir</a:t>
            </a:r>
            <a:endParaRPr kumimoji="1" lang="en-US" altLang="ja-JP" dirty="0" smtClean="0"/>
          </a:p>
          <a:p>
            <a:pPr lvl="1"/>
            <a:r>
              <a:rPr kumimoji="1" lang="en-US" altLang="ja-JP" dirty="0" err="1" smtClean="0"/>
              <a:t>execve</a:t>
            </a:r>
            <a:endParaRPr kumimoji="1" lang="en-US" altLang="ja-JP" dirty="0" smtClean="0"/>
          </a:p>
          <a:p>
            <a:pPr lvl="1"/>
            <a:r>
              <a:rPr lang="en-US" altLang="ja-JP" dirty="0" smtClean="0"/>
              <a:t>open</a:t>
            </a:r>
          </a:p>
          <a:p>
            <a:pPr lvl="1"/>
            <a:r>
              <a:rPr kumimoji="1" lang="en-US" altLang="ja-JP" dirty="0" err="1" smtClean="0"/>
              <a:t>readlink</a:t>
            </a:r>
            <a:endParaRPr kumimoji="1" lang="en-US" altLang="ja-JP" dirty="0" smtClean="0"/>
          </a:p>
          <a:p>
            <a:pPr lvl="1"/>
            <a:r>
              <a:rPr lang="en-US" altLang="ja-JP" dirty="0" smtClean="0"/>
              <a:t>stat</a:t>
            </a:r>
          </a:p>
          <a:p>
            <a:pPr lvl="1"/>
            <a:r>
              <a:rPr kumimoji="1" lang="en-US" altLang="ja-JP" dirty="0" err="1" smtClean="0"/>
              <a:t>uname</a:t>
            </a:r>
            <a:endParaRPr kumimoji="1" lang="en-US" altLang="ja-JP" dirty="0" smtClean="0"/>
          </a:p>
          <a:p>
            <a:pPr lvl="1">
              <a:buNone/>
            </a:pPr>
            <a:endParaRPr lang="en-US" altLang="ja-JP" dirty="0" smtClean="0"/>
          </a:p>
          <a:p>
            <a:pPr lvl="1">
              <a:buNone/>
            </a:pPr>
            <a:endParaRPr lang="en-US" altLang="ja-JP" dirty="0" smtClean="0"/>
          </a:p>
          <a:p>
            <a:r>
              <a:rPr lang="en-US" altLang="ja-JP" dirty="0" smtClean="0"/>
              <a:t>VM</a:t>
            </a:r>
            <a:r>
              <a:rPr lang="ja-JP" altLang="en-US" dirty="0" smtClean="0"/>
              <a:t>シャドウ内で行える動作が増加</a:t>
            </a:r>
            <a:endParaRPr lang="en-US" altLang="ja-JP" dirty="0" smtClean="0"/>
          </a:p>
          <a:p>
            <a:pPr lvl="1"/>
            <a:r>
              <a:rPr kumimoji="1" lang="en-US" altLang="ja-JP" dirty="0" err="1" smtClean="0"/>
              <a:t>cp,cd</a:t>
            </a:r>
            <a:r>
              <a:rPr kumimoji="1" lang="ja-JP" altLang="en-US" dirty="0" smtClean="0"/>
              <a:t>など基本的な動作は一通り出来る</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対応しているシステムコール</a:t>
            </a:r>
            <a:endParaRPr kumimoji="1" lang="ja-JP" altLang="en-US" dirty="0"/>
          </a:p>
        </p:txBody>
      </p:sp>
      <p:sp>
        <p:nvSpPr>
          <p:cNvPr id="9" name="コンテンツ プレースホルダ 1"/>
          <p:cNvSpPr txBox="1">
            <a:spLocks/>
          </p:cNvSpPr>
          <p:nvPr/>
        </p:nvSpPr>
        <p:spPr>
          <a:xfrm>
            <a:off x="3059832" y="1412776"/>
            <a:ext cx="3818384" cy="4248472"/>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ja-JP" altLang="en-US" sz="2700" noProof="0" dirty="0" smtClean="0"/>
              <a:t>追加</a:t>
            </a:r>
            <a:endParaRPr kumimoji="1" lang="en-US" altLang="ja-JP" sz="27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err="1" smtClean="0"/>
              <a:t>chmod</a:t>
            </a:r>
            <a:endParaRPr lang="en-US" altLang="ja-JP" sz="2300" dirty="0" smtClean="0"/>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en-US" altLang="ja-JP" sz="2300" b="0" i="0" u="none" strike="noStrike" kern="1200" cap="none" spc="0" normalizeH="0" baseline="0" noProof="0" dirty="0" err="1" smtClean="0">
                <a:ln>
                  <a:noFill/>
                </a:ln>
                <a:solidFill>
                  <a:schemeClr val="tx1"/>
                </a:solidFill>
                <a:effectLst/>
                <a:uLnTx/>
                <a:uFillTx/>
                <a:latin typeface="+mn-lt"/>
                <a:ea typeface="+mn-ea"/>
                <a:cs typeface="+mn-cs"/>
              </a:rPr>
              <a:t>chown</a:t>
            </a:r>
            <a:endParaRPr kumimoji="1" lang="en-US" altLang="ja-JP" sz="23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err="1" smtClean="0"/>
              <a:t>fchmodat</a:t>
            </a:r>
            <a:endParaRPr lang="en-US" altLang="ja-JP" sz="2300" dirty="0" smtClean="0"/>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en-US" altLang="ja-JP" sz="2300" b="0" i="0" u="none" strike="noStrike" kern="1200" cap="none" spc="0" normalizeH="0" baseline="0" noProof="0" dirty="0" err="1" smtClean="0">
                <a:ln>
                  <a:noFill/>
                </a:ln>
                <a:solidFill>
                  <a:schemeClr val="tx1"/>
                </a:solidFill>
                <a:effectLst/>
                <a:uLnTx/>
                <a:uFillTx/>
                <a:latin typeface="+mn-lt"/>
                <a:ea typeface="+mn-ea"/>
                <a:cs typeface="+mn-cs"/>
              </a:rPr>
              <a:t>fchownat</a:t>
            </a:r>
            <a:endParaRPr kumimoji="1" lang="en-US" altLang="ja-JP" sz="23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smtClean="0"/>
              <a:t>link</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en-US" altLang="ja-JP" sz="2300" b="0" i="0" u="none" strike="noStrike" kern="1200" cap="none" spc="0" normalizeH="0" baseline="0" noProof="0" dirty="0" err="1" smtClean="0">
                <a:ln>
                  <a:noFill/>
                </a:ln>
                <a:solidFill>
                  <a:schemeClr val="tx1"/>
                </a:solidFill>
                <a:effectLst/>
                <a:uLnTx/>
                <a:uFillTx/>
                <a:latin typeface="+mn-lt"/>
                <a:ea typeface="+mn-ea"/>
                <a:cs typeface="+mn-cs"/>
              </a:rPr>
              <a:t>lstat</a:t>
            </a:r>
            <a:endParaRPr kumimoji="1" lang="en-US" altLang="ja-JP" sz="23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err="1" smtClean="0"/>
              <a:t>mkdir</a:t>
            </a:r>
            <a:endParaRPr lang="en-US" altLang="ja-JP" sz="2300" dirty="0" smtClean="0"/>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en-US" altLang="ja-JP" sz="2300" b="0" i="0" u="none" strike="noStrike" kern="1200" cap="none" spc="0" normalizeH="0" baseline="0" noProof="0" dirty="0" err="1" smtClean="0">
                <a:ln>
                  <a:noFill/>
                </a:ln>
                <a:solidFill>
                  <a:schemeClr val="tx1"/>
                </a:solidFill>
                <a:effectLst/>
                <a:uLnTx/>
                <a:uFillTx/>
                <a:latin typeface="+mn-lt"/>
                <a:ea typeface="+mn-ea"/>
                <a:cs typeface="+mn-cs"/>
              </a:rPr>
              <a:t>newfstatat</a:t>
            </a:r>
            <a:endParaRPr kumimoji="1" lang="en-US" altLang="ja-JP" sz="23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err="1" smtClean="0"/>
              <a:t>openat</a:t>
            </a:r>
            <a:endParaRPr lang="en-US" altLang="ja-JP" sz="2300" dirty="0" smtClean="0"/>
          </a:p>
        </p:txBody>
      </p:sp>
      <p:sp>
        <p:nvSpPr>
          <p:cNvPr id="10" name="コンテンツ プレースホルダ 1"/>
          <p:cNvSpPr txBox="1">
            <a:spLocks/>
          </p:cNvSpPr>
          <p:nvPr/>
        </p:nvSpPr>
        <p:spPr>
          <a:xfrm>
            <a:off x="5325616" y="1844824"/>
            <a:ext cx="3818384" cy="4176464"/>
          </a:xfrm>
          <a:prstGeom prst="rect">
            <a:avLst/>
          </a:prstGeom>
        </p:spPr>
        <p:txBody>
          <a:bodyPr vert="horz">
            <a:normAutofit/>
          </a:bodyPr>
          <a:lstStyle/>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en-US" altLang="ja-JP" sz="2300" b="0" i="0" u="none" strike="noStrike" kern="1200" cap="none" spc="0" normalizeH="0" baseline="0" noProof="0" dirty="0" smtClean="0">
                <a:ln>
                  <a:noFill/>
                </a:ln>
                <a:solidFill>
                  <a:schemeClr val="tx1"/>
                </a:solidFill>
                <a:effectLst/>
                <a:uLnTx/>
                <a:uFillTx/>
                <a:latin typeface="+mn-lt"/>
                <a:ea typeface="+mn-ea"/>
                <a:cs typeface="+mn-cs"/>
              </a:rPr>
              <a:t>rename</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err="1" smtClean="0"/>
              <a:t>rmdir</a:t>
            </a:r>
            <a:endParaRPr lang="en-US" altLang="ja-JP" sz="2300" dirty="0" smtClean="0"/>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en-US" altLang="ja-JP" sz="2300" b="0" i="0" u="none" strike="noStrike" kern="1200" cap="none" spc="0" normalizeH="0" baseline="0" noProof="0" dirty="0" err="1" smtClean="0">
                <a:ln>
                  <a:noFill/>
                </a:ln>
                <a:solidFill>
                  <a:schemeClr val="tx1"/>
                </a:solidFill>
                <a:effectLst/>
                <a:uLnTx/>
                <a:uFillTx/>
                <a:latin typeface="+mn-lt"/>
                <a:ea typeface="+mn-ea"/>
                <a:cs typeface="+mn-cs"/>
              </a:rPr>
              <a:t>statfs</a:t>
            </a:r>
            <a:endParaRPr kumimoji="1" lang="en-US" altLang="ja-JP" sz="23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err="1" smtClean="0"/>
              <a:t>symlink</a:t>
            </a:r>
            <a:endParaRPr lang="en-US" altLang="ja-JP" sz="2300" dirty="0" smtClean="0"/>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en-US" altLang="ja-JP" sz="2300" b="0" i="0" u="none" strike="noStrike" kern="1200" cap="none" spc="0" normalizeH="0" baseline="0" noProof="0" dirty="0" smtClean="0">
                <a:ln>
                  <a:noFill/>
                </a:ln>
                <a:solidFill>
                  <a:schemeClr val="tx1"/>
                </a:solidFill>
                <a:effectLst/>
                <a:uLnTx/>
                <a:uFillTx/>
                <a:latin typeface="+mn-lt"/>
                <a:ea typeface="+mn-ea"/>
                <a:cs typeface="+mn-cs"/>
              </a:rPr>
              <a:t>unlink</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err="1" smtClean="0"/>
              <a:t>unlinkat</a:t>
            </a:r>
            <a:endParaRPr lang="en-US" altLang="ja-JP" sz="2300" dirty="0" smtClean="0"/>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en-US" altLang="ja-JP" sz="2300" b="0" i="0" u="none" strike="noStrike" kern="1200" cap="none" spc="0" normalizeH="0" baseline="0" noProof="0" dirty="0" err="1" smtClean="0">
                <a:ln>
                  <a:noFill/>
                </a:ln>
                <a:solidFill>
                  <a:schemeClr val="tx1"/>
                </a:solidFill>
                <a:effectLst/>
                <a:uLnTx/>
                <a:uFillTx/>
                <a:latin typeface="+mn-lt"/>
                <a:ea typeface="+mn-ea"/>
                <a:cs typeface="+mn-cs"/>
              </a:rPr>
              <a:t>utime</a:t>
            </a:r>
            <a:endParaRPr kumimoji="1" lang="en-US" altLang="ja-JP" sz="23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dirty="0" err="1" smtClean="0"/>
              <a:t>utimensat</a:t>
            </a:r>
            <a:endParaRPr kumimoji="1" lang="en-US" altLang="ja-JP" sz="23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1619672" y="4702718"/>
            <a:ext cx="2143140" cy="212883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 name="コンテンツ プレースホルダ 1"/>
          <p:cNvSpPr>
            <a:spLocks noGrp="1"/>
          </p:cNvSpPr>
          <p:nvPr>
            <p:ph idx="1"/>
          </p:nvPr>
        </p:nvSpPr>
        <p:spPr/>
        <p:txBody>
          <a:bodyPr/>
          <a:lstStyle/>
          <a:p>
            <a:pPr lvl="0"/>
            <a:r>
              <a:rPr kumimoji="1" lang="ja-JP" altLang="en-US" dirty="0" smtClean="0">
                <a:solidFill>
                  <a:schemeClr val="tx1"/>
                </a:solidFill>
              </a:rPr>
              <a:t>サーバ</a:t>
            </a:r>
            <a:r>
              <a:rPr kumimoji="1" lang="en-US" altLang="ja-JP" dirty="0" smtClean="0">
                <a:solidFill>
                  <a:schemeClr val="tx1"/>
                </a:solidFill>
              </a:rPr>
              <a:t>VM</a:t>
            </a:r>
            <a:r>
              <a:rPr kumimoji="1" lang="ja-JP" altLang="en-US" dirty="0" smtClean="0">
                <a:solidFill>
                  <a:schemeClr val="tx1"/>
                </a:solidFill>
              </a:rPr>
              <a:t>のプロセス情報を返すファイルシステム</a:t>
            </a:r>
            <a:endParaRPr kumimoji="1" lang="en-US" altLang="ja-JP" sz="2700" kern="1200" dirty="0" smtClean="0">
              <a:solidFill>
                <a:schemeClr val="tx1"/>
              </a:solidFill>
              <a:latin typeface="+mn-lt"/>
              <a:ea typeface="+mn-ea"/>
              <a:cs typeface="+mn-cs"/>
            </a:endParaRPr>
          </a:p>
          <a:p>
            <a:pPr lvl="1" rtl="0" eaLnBrk="1" latinLnBrk="0" hangingPunct="1"/>
            <a:r>
              <a:rPr kumimoji="1" lang="en-US" altLang="ja-JP" sz="2300" kern="1200" dirty="0" smtClean="0">
                <a:solidFill>
                  <a:schemeClr val="tx1"/>
                </a:solidFill>
                <a:latin typeface="+mn-lt"/>
                <a:ea typeface="+mn-ea"/>
                <a:cs typeface="+mn-cs"/>
              </a:rPr>
              <a:t>Linux</a:t>
            </a:r>
            <a:r>
              <a:rPr kumimoji="1" lang="ja-JP" altLang="ja-JP" sz="2300" kern="1200" dirty="0" smtClean="0">
                <a:solidFill>
                  <a:schemeClr val="tx1"/>
                </a:solidFill>
                <a:latin typeface="+mn-lt"/>
                <a:ea typeface="+mn-ea"/>
                <a:cs typeface="+mn-cs"/>
              </a:rPr>
              <a:t>の</a:t>
            </a:r>
            <a:r>
              <a:rPr kumimoji="1" lang="en-US" altLang="ja-JP" sz="2300" kern="1200" dirty="0" smtClean="0">
                <a:solidFill>
                  <a:schemeClr val="tx1"/>
                </a:solidFill>
                <a:latin typeface="+mn-lt"/>
                <a:ea typeface="+mn-ea"/>
                <a:cs typeface="+mn-cs"/>
              </a:rPr>
              <a:t>proc</a:t>
            </a:r>
            <a:r>
              <a:rPr kumimoji="1" lang="ja-JP" altLang="ja-JP" sz="2300" kern="1200" dirty="0" smtClean="0">
                <a:solidFill>
                  <a:schemeClr val="tx1"/>
                </a:solidFill>
                <a:latin typeface="+mn-lt"/>
                <a:ea typeface="+mn-ea"/>
                <a:cs typeface="+mn-cs"/>
              </a:rPr>
              <a:t>ファイルシステムと同じインタフェースを提供</a:t>
            </a:r>
            <a:endParaRPr kumimoji="1" lang="en-US" altLang="ja-JP" sz="2300" kern="1200" dirty="0" smtClean="0">
              <a:solidFill>
                <a:schemeClr val="tx1"/>
              </a:solidFill>
              <a:latin typeface="+mn-lt"/>
              <a:ea typeface="+mn-ea"/>
              <a:cs typeface="+mn-cs"/>
            </a:endParaRPr>
          </a:p>
          <a:p>
            <a:pPr lvl="2" rtl="0" eaLnBrk="1" latinLnBrk="0" hangingPunct="1"/>
            <a:r>
              <a:rPr kumimoji="1" lang="en-US" altLang="ja-JP" sz="2100" kern="1200" dirty="0" smtClean="0">
                <a:solidFill>
                  <a:schemeClr val="tx1"/>
                </a:solidFill>
                <a:latin typeface="+mn-lt"/>
                <a:ea typeface="+mn-ea"/>
                <a:cs typeface="+mn-cs"/>
              </a:rPr>
              <a:t>/proc/100/stat</a:t>
            </a:r>
            <a:r>
              <a:rPr lang="ja-JP" altLang="en-US" dirty="0" smtClean="0">
                <a:solidFill>
                  <a:schemeClr val="tx1"/>
                </a:solidFill>
              </a:rPr>
              <a:t>は</a:t>
            </a:r>
            <a:r>
              <a:rPr kumimoji="1" lang="ja-JP" altLang="en-US" sz="2100" kern="1200" dirty="0" smtClean="0">
                <a:solidFill>
                  <a:schemeClr val="tx1"/>
                </a:solidFill>
                <a:latin typeface="+mn-lt"/>
                <a:ea typeface="+mn-ea"/>
                <a:cs typeface="+mn-cs"/>
              </a:rPr>
              <a:t>サーバ</a:t>
            </a:r>
            <a:r>
              <a:rPr kumimoji="1" lang="en-US" altLang="ja-JP" sz="2100" kern="1200" dirty="0" smtClean="0">
                <a:solidFill>
                  <a:schemeClr val="tx1"/>
                </a:solidFill>
                <a:latin typeface="+mn-lt"/>
                <a:ea typeface="+mn-ea"/>
                <a:cs typeface="+mn-cs"/>
              </a:rPr>
              <a:t>VM</a:t>
            </a:r>
            <a:r>
              <a:rPr kumimoji="1" lang="ja-JP" altLang="en-US" sz="2100" kern="1200" dirty="0" smtClean="0">
                <a:solidFill>
                  <a:schemeClr val="tx1"/>
                </a:solidFill>
                <a:latin typeface="+mn-lt"/>
                <a:ea typeface="+mn-ea"/>
                <a:cs typeface="+mn-cs"/>
              </a:rPr>
              <a:t>上のプロセス番号</a:t>
            </a:r>
            <a:r>
              <a:rPr kumimoji="1" lang="en-US" altLang="ja-JP" sz="2100" kern="1200" dirty="0" smtClean="0">
                <a:solidFill>
                  <a:schemeClr val="tx1"/>
                </a:solidFill>
                <a:latin typeface="+mn-lt"/>
                <a:ea typeface="+mn-ea"/>
                <a:cs typeface="+mn-cs"/>
              </a:rPr>
              <a:t>100</a:t>
            </a:r>
            <a:r>
              <a:rPr kumimoji="1" lang="ja-JP" altLang="en-US" sz="2100" kern="1200" dirty="0" smtClean="0">
                <a:solidFill>
                  <a:schemeClr val="tx1"/>
                </a:solidFill>
                <a:latin typeface="+mn-lt"/>
                <a:ea typeface="+mn-ea"/>
                <a:cs typeface="+mn-cs"/>
              </a:rPr>
              <a:t>番</a:t>
            </a:r>
            <a:r>
              <a:rPr kumimoji="1" lang="ja-JP" altLang="ja-JP" sz="2100" kern="1200" dirty="0" smtClean="0">
                <a:solidFill>
                  <a:schemeClr val="tx1"/>
                </a:solidFill>
                <a:latin typeface="+mn-lt"/>
                <a:ea typeface="+mn-ea"/>
                <a:cs typeface="+mn-cs"/>
              </a:rPr>
              <a:t>の</a:t>
            </a:r>
            <a:r>
              <a:rPr kumimoji="1" lang="ja-JP" altLang="en-US" sz="2100" kern="1200" dirty="0" smtClean="0">
                <a:solidFill>
                  <a:schemeClr val="tx1"/>
                </a:solidFill>
                <a:latin typeface="+mn-lt"/>
                <a:ea typeface="+mn-ea"/>
                <a:cs typeface="+mn-cs"/>
              </a:rPr>
              <a:t>メモリ使用量などのプロセ</a:t>
            </a:r>
            <a:r>
              <a:rPr kumimoji="1" lang="ja-JP" altLang="ja-JP" sz="2100" kern="1200" dirty="0" smtClean="0">
                <a:solidFill>
                  <a:schemeClr val="tx1"/>
                </a:solidFill>
                <a:latin typeface="+mn-lt"/>
                <a:ea typeface="+mn-ea"/>
                <a:cs typeface="+mn-cs"/>
              </a:rPr>
              <a:t>ス情報</a:t>
            </a:r>
            <a:r>
              <a:rPr lang="ja-JP" altLang="en-US" dirty="0" smtClean="0">
                <a:solidFill>
                  <a:schemeClr val="tx1"/>
                </a:solidFill>
              </a:rPr>
              <a:t>を返す</a:t>
            </a:r>
            <a:endParaRPr kumimoji="1" lang="en-US" altLang="ja-JP" sz="2100" kern="1200" dirty="0" smtClean="0">
              <a:solidFill>
                <a:schemeClr val="tx1"/>
              </a:solidFill>
              <a:latin typeface="+mn-lt"/>
              <a:ea typeface="+mn-ea"/>
              <a:cs typeface="+mn-cs"/>
            </a:endParaRPr>
          </a:p>
          <a:p>
            <a:pPr lvl="1" rtl="0" eaLnBrk="1" latinLnBrk="0" hangingPunct="1"/>
            <a:r>
              <a:rPr kumimoji="1" lang="ja-JP" altLang="ja-JP" sz="2300" kern="1200" dirty="0" smtClean="0">
                <a:solidFill>
                  <a:schemeClr val="tx1"/>
                </a:solidFill>
                <a:latin typeface="+mn-lt"/>
                <a:ea typeface="+mn-ea"/>
                <a:cs typeface="+mn-cs"/>
              </a:rPr>
              <a:t>プロセス情報は</a:t>
            </a:r>
            <a:r>
              <a:rPr kumimoji="1" lang="ja-JP" altLang="en-US" sz="2300" kern="1200" dirty="0" smtClean="0">
                <a:solidFill>
                  <a:schemeClr val="tx1"/>
                </a:solidFill>
                <a:latin typeface="+mn-lt"/>
                <a:ea typeface="+mn-ea"/>
                <a:cs typeface="+mn-cs"/>
              </a:rPr>
              <a:t>サーバ</a:t>
            </a:r>
            <a:r>
              <a:rPr kumimoji="1" lang="en-US" altLang="ja-JP" sz="2300" kern="1200" dirty="0" smtClean="0">
                <a:solidFill>
                  <a:schemeClr val="tx1"/>
                </a:solidFill>
                <a:latin typeface="+mn-lt"/>
                <a:ea typeface="+mn-ea"/>
                <a:cs typeface="+mn-cs"/>
              </a:rPr>
              <a:t>VM</a:t>
            </a:r>
            <a:r>
              <a:rPr lang="ja-JP" altLang="en-US" dirty="0" smtClean="0">
                <a:solidFill>
                  <a:schemeClr val="tx1"/>
                </a:solidFill>
              </a:rPr>
              <a:t>のカーネルメモリ</a:t>
            </a:r>
            <a:r>
              <a:rPr kumimoji="1" lang="ja-JP" altLang="ja-JP" sz="2300" kern="1200" dirty="0" smtClean="0">
                <a:solidFill>
                  <a:schemeClr val="tx1"/>
                </a:solidFill>
                <a:latin typeface="+mn-lt"/>
                <a:ea typeface="+mn-ea"/>
                <a:cs typeface="+mn-cs"/>
              </a:rPr>
              <a:t>から</a:t>
            </a:r>
            <a:r>
              <a:rPr kumimoji="1" lang="ja-JP" altLang="en-US" sz="2300" kern="1200" dirty="0" smtClean="0">
                <a:solidFill>
                  <a:schemeClr val="tx1"/>
                </a:solidFill>
                <a:latin typeface="+mn-lt"/>
                <a:ea typeface="+mn-ea"/>
                <a:cs typeface="+mn-cs"/>
              </a:rPr>
              <a:t>直接</a:t>
            </a:r>
            <a:r>
              <a:rPr kumimoji="1" lang="ja-JP" altLang="ja-JP" sz="2300" kern="1200" dirty="0" smtClean="0">
                <a:solidFill>
                  <a:schemeClr val="tx1"/>
                </a:solidFill>
                <a:latin typeface="+mn-lt"/>
                <a:ea typeface="+mn-ea"/>
                <a:cs typeface="+mn-cs"/>
              </a:rPr>
              <a:t>取得</a:t>
            </a:r>
            <a:endParaRPr kumimoji="1" lang="en-US" altLang="ja-JP" sz="2300" strike="sngStrike" kern="1200" dirty="0" smtClean="0">
              <a:solidFill>
                <a:schemeClr val="tx1"/>
              </a:solidFill>
              <a:latin typeface="+mn-lt"/>
              <a:ea typeface="+mn-ea"/>
              <a:cs typeface="+mn-cs"/>
            </a:endParaRPr>
          </a:p>
          <a:p>
            <a:pPr lvl="2"/>
            <a:r>
              <a:rPr lang="en-US" altLang="ja-JP" sz="1900" dirty="0" smtClean="0">
                <a:solidFill>
                  <a:schemeClr val="tx1"/>
                </a:solidFill>
              </a:rPr>
              <a:t>init_task</a:t>
            </a:r>
            <a:r>
              <a:rPr lang="ja-JP" altLang="en-US" sz="1900" dirty="0" smtClean="0">
                <a:solidFill>
                  <a:schemeClr val="tx1"/>
                </a:solidFill>
              </a:rPr>
              <a:t>変数から順番にたどれる</a:t>
            </a:r>
            <a:r>
              <a:rPr lang="en-US" altLang="ja-JP" sz="1900" dirty="0" smtClean="0">
                <a:solidFill>
                  <a:schemeClr val="tx1"/>
                </a:solidFill>
              </a:rPr>
              <a:t>task_struct</a:t>
            </a:r>
            <a:r>
              <a:rPr lang="ja-JP" altLang="en-US" sz="1900" dirty="0" smtClean="0">
                <a:solidFill>
                  <a:schemeClr val="tx1"/>
                </a:solidFill>
              </a:rPr>
              <a:t>構造体を参照</a:t>
            </a:r>
            <a:endParaRPr lang="en-US" altLang="ja-JP" sz="1900" dirty="0" smtClean="0">
              <a:solidFill>
                <a:schemeClr val="tx1"/>
              </a:solidFill>
            </a:endParaRPr>
          </a:p>
          <a:p>
            <a:pPr lvl="1"/>
            <a:r>
              <a:rPr lang="ja-JP" altLang="en-US" dirty="0" smtClean="0"/>
              <a:t>ネットワーク情報も同様にサーバ</a:t>
            </a:r>
            <a:r>
              <a:rPr lang="en-US" altLang="ja-JP" dirty="0" smtClean="0"/>
              <a:t>VM</a:t>
            </a:r>
            <a:r>
              <a:rPr lang="ja-JP" altLang="en-US" dirty="0" smtClean="0"/>
              <a:t>のカーネルメモリから直接取得</a:t>
            </a:r>
          </a:p>
        </p:txBody>
      </p:sp>
      <p:sp>
        <p:nvSpPr>
          <p:cNvPr id="3" name="タイトル 2"/>
          <p:cNvSpPr>
            <a:spLocks noGrp="1"/>
          </p:cNvSpPr>
          <p:nvPr>
            <p:ph type="title"/>
          </p:nvPr>
        </p:nvSpPr>
        <p:spPr/>
        <p:txBody>
          <a:bodyPr/>
          <a:lstStyle/>
          <a:p>
            <a:r>
              <a:rPr kumimoji="1" lang="ja-JP" altLang="en-US" dirty="0" smtClean="0"/>
              <a:t>シャドウ</a:t>
            </a:r>
            <a:r>
              <a:rPr kumimoji="1" lang="en-US" altLang="ja-JP" dirty="0" smtClean="0"/>
              <a:t>proc</a:t>
            </a:r>
            <a:r>
              <a:rPr kumimoji="1" lang="ja-JP" altLang="en-US" dirty="0" smtClean="0"/>
              <a:t>ファイルシステム</a:t>
            </a:r>
            <a:endParaRPr kumimoji="1" lang="ja-JP" altLang="en-US" dirty="0"/>
          </a:p>
        </p:txBody>
      </p:sp>
      <p:sp>
        <p:nvSpPr>
          <p:cNvPr id="30" name="正方形/長方形 29"/>
          <p:cNvSpPr/>
          <p:nvPr/>
        </p:nvSpPr>
        <p:spPr>
          <a:xfrm>
            <a:off x="2018394" y="4900254"/>
            <a:ext cx="1249082" cy="433961"/>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grpSp>
        <p:nvGrpSpPr>
          <p:cNvPr id="7" name="グループ化 16"/>
          <p:cNvGrpSpPr/>
          <p:nvPr/>
        </p:nvGrpSpPr>
        <p:grpSpPr>
          <a:xfrm>
            <a:off x="1833986" y="4559842"/>
            <a:ext cx="3714776" cy="2298158"/>
            <a:chOff x="3071802" y="4429132"/>
            <a:chExt cx="3714776" cy="2298158"/>
          </a:xfrm>
        </p:grpSpPr>
        <p:sp>
          <p:nvSpPr>
            <p:cNvPr id="4" name="角丸四角形 3"/>
            <p:cNvSpPr/>
            <p:nvPr/>
          </p:nvSpPr>
          <p:spPr>
            <a:xfrm>
              <a:off x="5286380" y="4786322"/>
              <a:ext cx="1487341" cy="1571636"/>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dirty="0"/>
            </a:p>
          </p:txBody>
        </p:sp>
        <p:sp>
          <p:nvSpPr>
            <p:cNvPr id="5" name="テキスト ボックス 4"/>
            <p:cNvSpPr txBox="1"/>
            <p:nvPr/>
          </p:nvSpPr>
          <p:spPr>
            <a:xfrm>
              <a:off x="5357818" y="4429132"/>
              <a:ext cx="1428760" cy="369332"/>
            </a:xfrm>
            <a:prstGeom prst="rect">
              <a:avLst/>
            </a:prstGeom>
            <a:noFill/>
          </p:spPr>
          <p:txBody>
            <a:bodyPr wrap="square" rtlCol="0">
              <a:spAutoFit/>
            </a:bodyPr>
            <a:lstStyle/>
            <a:p>
              <a:pPr algn="ctr"/>
              <a:r>
                <a:rPr kumimoji="1" lang="ja-JP" altLang="en-US" dirty="0" smtClean="0"/>
                <a:t>サーバ</a:t>
              </a:r>
              <a:r>
                <a:rPr lang="en-US" altLang="ja-JP" dirty="0"/>
                <a:t>VM</a:t>
              </a:r>
              <a:endParaRPr kumimoji="1" lang="ja-JP" altLang="en-US" dirty="0"/>
            </a:p>
          </p:txBody>
        </p:sp>
        <p:sp>
          <p:nvSpPr>
            <p:cNvPr id="6" name="角丸四角形 5"/>
            <p:cNvSpPr/>
            <p:nvPr/>
          </p:nvSpPr>
          <p:spPr>
            <a:xfrm>
              <a:off x="5371245" y="5653788"/>
              <a:ext cx="1330468" cy="3660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nchorCtr="0"/>
            <a:lstStyle/>
            <a:p>
              <a:pPr algn="ctr"/>
              <a:r>
                <a:rPr kumimoji="1" lang="ja-JP" altLang="en-US" sz="1400" dirty="0" smtClean="0"/>
                <a:t>カーネル</a:t>
              </a:r>
              <a:endParaRPr kumimoji="1" lang="ja-JP" altLang="en-US" sz="1400" dirty="0"/>
            </a:p>
          </p:txBody>
        </p:sp>
        <p:grpSp>
          <p:nvGrpSpPr>
            <p:cNvPr id="8" name="グループ化 6"/>
            <p:cNvGrpSpPr/>
            <p:nvPr/>
          </p:nvGrpSpPr>
          <p:grpSpPr>
            <a:xfrm>
              <a:off x="3071802" y="5581260"/>
              <a:ext cx="1643074" cy="1146030"/>
              <a:chOff x="3071802" y="5438384"/>
              <a:chExt cx="1643074" cy="1146030"/>
            </a:xfrm>
          </p:grpSpPr>
          <p:grpSp>
            <p:nvGrpSpPr>
              <p:cNvPr id="12" name="グループ化 31"/>
              <p:cNvGrpSpPr/>
              <p:nvPr/>
            </p:nvGrpSpPr>
            <p:grpSpPr>
              <a:xfrm>
                <a:off x="3071802" y="5438384"/>
                <a:ext cx="1643074" cy="776698"/>
                <a:chOff x="3071802" y="5581260"/>
                <a:chExt cx="1643074" cy="776698"/>
              </a:xfrm>
            </p:grpSpPr>
            <p:sp>
              <p:nvSpPr>
                <p:cNvPr id="10" name="正方形/長方形 9"/>
                <p:cNvSpPr/>
                <p:nvPr/>
              </p:nvSpPr>
              <p:spPr>
                <a:xfrm>
                  <a:off x="3071802" y="5581260"/>
                  <a:ext cx="1643074" cy="77669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11" name="角丸四角形 10"/>
                <p:cNvSpPr/>
                <p:nvPr/>
              </p:nvSpPr>
              <p:spPr>
                <a:xfrm>
                  <a:off x="3203848" y="5733256"/>
                  <a:ext cx="1357322" cy="5234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シャドウ</a:t>
                  </a:r>
                  <a:r>
                    <a:rPr kumimoji="1" lang="en-US" altLang="ja-JP" dirty="0" err="1" smtClean="0"/>
                    <a:t>procfs</a:t>
                  </a:r>
                  <a:endParaRPr kumimoji="1" lang="ja-JP" altLang="en-US" dirty="0"/>
                </a:p>
              </p:txBody>
            </p:sp>
          </p:grpSp>
          <p:sp>
            <p:nvSpPr>
              <p:cNvPr id="9" name="テキスト ボックス 8"/>
              <p:cNvSpPr txBox="1"/>
              <p:nvPr/>
            </p:nvSpPr>
            <p:spPr>
              <a:xfrm>
                <a:off x="3071802" y="6215082"/>
                <a:ext cx="1214446" cy="369332"/>
              </a:xfrm>
              <a:prstGeom prst="rect">
                <a:avLst/>
              </a:prstGeom>
              <a:noFill/>
            </p:spPr>
            <p:txBody>
              <a:bodyPr wrap="square" rtlCol="0">
                <a:spAutoFit/>
              </a:bodyPr>
              <a:lstStyle/>
              <a:p>
                <a:r>
                  <a:rPr kumimoji="1" lang="en-US" altLang="ja-JP" dirty="0" err="1" smtClean="0"/>
                  <a:t>Transcall</a:t>
                </a:r>
                <a:endParaRPr kumimoji="1" lang="ja-JP" altLang="en-US" dirty="0"/>
              </a:p>
            </p:txBody>
          </p:sp>
        </p:grpSp>
        <p:sp>
          <p:nvSpPr>
            <p:cNvPr id="14" name="角丸四角形 13"/>
            <p:cNvSpPr/>
            <p:nvPr/>
          </p:nvSpPr>
          <p:spPr>
            <a:xfrm>
              <a:off x="3494873" y="4805378"/>
              <a:ext cx="781096" cy="36507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cxnSp>
          <p:nvCxnSpPr>
            <p:cNvPr id="15" name="直線矢印コネクタ 14"/>
            <p:cNvCxnSpPr/>
            <p:nvPr/>
          </p:nvCxnSpPr>
          <p:spPr>
            <a:xfrm rot="5400000">
              <a:off x="3602561" y="5450396"/>
              <a:ext cx="562808" cy="29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0" name="テキスト ボックス 39"/>
          <p:cNvSpPr txBox="1"/>
          <p:nvPr/>
        </p:nvSpPr>
        <p:spPr>
          <a:xfrm>
            <a:off x="732206" y="5359340"/>
            <a:ext cx="1903286" cy="369332"/>
          </a:xfrm>
          <a:prstGeom prst="rect">
            <a:avLst/>
          </a:prstGeom>
          <a:noFill/>
        </p:spPr>
        <p:txBody>
          <a:bodyPr wrap="none" rtlCol="0">
            <a:spAutoFit/>
          </a:bodyPr>
          <a:lstStyle/>
          <a:p>
            <a:r>
              <a:rPr kumimoji="1" lang="en-US" altLang="ja-JP" dirty="0" smtClean="0"/>
              <a:t>/proc/100/stat</a:t>
            </a:r>
            <a:endParaRPr kumimoji="1" lang="ja-JP" altLang="en-US" dirty="0"/>
          </a:p>
        </p:txBody>
      </p:sp>
      <p:grpSp>
        <p:nvGrpSpPr>
          <p:cNvPr id="13" name="グループ化 49"/>
          <p:cNvGrpSpPr/>
          <p:nvPr/>
        </p:nvGrpSpPr>
        <p:grpSpPr>
          <a:xfrm>
            <a:off x="5691638" y="5059908"/>
            <a:ext cx="2786082" cy="1500198"/>
            <a:chOff x="5500694" y="4572009"/>
            <a:chExt cx="2786082" cy="1500198"/>
          </a:xfrm>
        </p:grpSpPr>
        <p:grpSp>
          <p:nvGrpSpPr>
            <p:cNvPr id="16" name="グループ化 50"/>
            <p:cNvGrpSpPr/>
            <p:nvPr/>
          </p:nvGrpSpPr>
          <p:grpSpPr>
            <a:xfrm>
              <a:off x="5500694" y="4572009"/>
              <a:ext cx="2786082" cy="1500198"/>
              <a:chOff x="5508104" y="4363965"/>
              <a:chExt cx="2786082" cy="1500198"/>
            </a:xfrm>
          </p:grpSpPr>
          <p:sp>
            <p:nvSpPr>
              <p:cNvPr id="27" name="四角形吹き出し 26"/>
              <p:cNvSpPr/>
              <p:nvPr/>
            </p:nvSpPr>
            <p:spPr>
              <a:xfrm>
                <a:off x="5508104" y="4363965"/>
                <a:ext cx="2786082" cy="1500198"/>
              </a:xfrm>
              <a:prstGeom prst="wedgeRectCallout">
                <a:avLst>
                  <a:gd name="adj1" fmla="val -66676"/>
                  <a:gd name="adj2" fmla="val 5859"/>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8" name="テキスト ボックス 27"/>
              <p:cNvSpPr txBox="1"/>
              <p:nvPr/>
            </p:nvSpPr>
            <p:spPr>
              <a:xfrm>
                <a:off x="5508104" y="4435402"/>
                <a:ext cx="1440160" cy="369332"/>
              </a:xfrm>
              <a:prstGeom prst="rect">
                <a:avLst/>
              </a:prstGeom>
              <a:noFill/>
            </p:spPr>
            <p:txBody>
              <a:bodyPr wrap="square" rtlCol="0">
                <a:spAutoFit/>
              </a:bodyPr>
              <a:lstStyle/>
              <a:p>
                <a:r>
                  <a:rPr kumimoji="1" lang="en-US" altLang="ja-JP" dirty="0" smtClean="0">
                    <a:solidFill>
                      <a:sysClr val="windowText" lastClr="000000"/>
                    </a:solidFill>
                  </a:rPr>
                  <a:t>init_task</a:t>
                </a:r>
                <a:endParaRPr kumimoji="1" lang="ja-JP" altLang="en-US" dirty="0">
                  <a:solidFill>
                    <a:sysClr val="windowText" lastClr="000000"/>
                  </a:solidFill>
                </a:endParaRPr>
              </a:p>
            </p:txBody>
          </p:sp>
          <p:sp>
            <p:nvSpPr>
              <p:cNvPr id="29" name="円/楕円 28"/>
              <p:cNvSpPr/>
              <p:nvPr/>
            </p:nvSpPr>
            <p:spPr>
              <a:xfrm>
                <a:off x="5965304" y="4853609"/>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sp>
            <p:nvSpPr>
              <p:cNvPr id="31" name="円/楕円 30"/>
              <p:cNvSpPr/>
              <p:nvPr/>
            </p:nvSpPr>
            <p:spPr>
              <a:xfrm>
                <a:off x="6727304" y="4853609"/>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sp>
            <p:nvSpPr>
              <p:cNvPr id="33" name="円/楕円 32"/>
              <p:cNvSpPr/>
              <p:nvPr/>
            </p:nvSpPr>
            <p:spPr>
              <a:xfrm>
                <a:off x="7641704" y="4838001"/>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grpSp>
        <p:sp>
          <p:nvSpPr>
            <p:cNvPr id="39" name="テキスト ボックス 38"/>
            <p:cNvSpPr txBox="1"/>
            <p:nvPr/>
          </p:nvSpPr>
          <p:spPr>
            <a:xfrm>
              <a:off x="5715008" y="5643578"/>
              <a:ext cx="1412767" cy="369332"/>
            </a:xfrm>
            <a:prstGeom prst="rect">
              <a:avLst/>
            </a:prstGeom>
            <a:noFill/>
          </p:spPr>
          <p:txBody>
            <a:bodyPr wrap="none" rtlCol="0">
              <a:spAutoFit/>
            </a:bodyPr>
            <a:lstStyle/>
            <a:p>
              <a:r>
                <a:rPr kumimoji="1" lang="en-US" altLang="ja-JP" dirty="0" smtClean="0"/>
                <a:t>task_struct</a:t>
              </a:r>
              <a:endParaRPr kumimoji="1" lang="ja-JP" altLang="en-US" dirty="0"/>
            </a:p>
          </p:txBody>
        </p:sp>
        <p:cxnSp>
          <p:nvCxnSpPr>
            <p:cNvPr id="43" name="カギ線コネクタ 42"/>
            <p:cNvCxnSpPr/>
            <p:nvPr/>
          </p:nvCxnSpPr>
          <p:spPr>
            <a:xfrm rot="5400000">
              <a:off x="6968376" y="4510905"/>
              <a:ext cx="15608" cy="1676400"/>
            </a:xfrm>
            <a:prstGeom prst="bentConnector3">
              <a:avLst>
                <a:gd name="adj1" fmla="val 1564634"/>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6318066" y="5209281"/>
              <a:ext cx="401828"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V="1">
              <a:off x="7080066" y="5193673"/>
              <a:ext cx="554228" cy="156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3" name="テキスト ボックス 52"/>
          <p:cNvSpPr txBox="1"/>
          <p:nvPr/>
        </p:nvSpPr>
        <p:spPr>
          <a:xfrm>
            <a:off x="1976862" y="4416966"/>
            <a:ext cx="1428760" cy="369332"/>
          </a:xfrm>
          <a:prstGeom prst="rect">
            <a:avLst/>
          </a:prstGeom>
          <a:noFill/>
        </p:spPr>
        <p:txBody>
          <a:bodyPr wrap="square" rtlCol="0">
            <a:spAutoFit/>
          </a:bodyPr>
          <a:lstStyle/>
          <a:p>
            <a:pPr algn="ctr"/>
            <a:r>
              <a:rPr lang="en-US" altLang="ja-JP" dirty="0" smtClean="0"/>
              <a:t>IDS-VM</a:t>
            </a:r>
            <a:endParaRPr kumimoji="1" lang="ja-JP" altLang="en-US" dirty="0"/>
          </a:p>
        </p:txBody>
      </p:sp>
      <p:sp>
        <p:nvSpPr>
          <p:cNvPr id="32" name="テキスト ボックス 31"/>
          <p:cNvSpPr txBox="1"/>
          <p:nvPr/>
        </p:nvSpPr>
        <p:spPr>
          <a:xfrm>
            <a:off x="1693800" y="4660746"/>
            <a:ext cx="1918726" cy="338554"/>
          </a:xfrm>
          <a:prstGeom prst="rect">
            <a:avLst/>
          </a:prstGeom>
          <a:noFill/>
        </p:spPr>
        <p:txBody>
          <a:bodyPr wrap="square" rtlCol="0">
            <a:spAutoFit/>
          </a:bodyPr>
          <a:lstStyle/>
          <a:p>
            <a:pPr algn="ctr"/>
            <a:r>
              <a:rPr kumimoji="1" lang="en-US" altLang="ja-JP" sz="1600" dirty="0" smtClean="0"/>
              <a:t>VM</a:t>
            </a:r>
            <a:r>
              <a:rPr kumimoji="1" lang="ja-JP" altLang="en-US" sz="1600" dirty="0" smtClean="0"/>
              <a:t>シャドウ</a:t>
            </a:r>
            <a:endParaRPr kumimoji="1" lang="ja-JP" altLang="en-US" sz="1600" dirty="0"/>
          </a:p>
        </p:txBody>
      </p:sp>
      <p:cxnSp>
        <p:nvCxnSpPr>
          <p:cNvPr id="34" name="直線矢印コネクタ 33"/>
          <p:cNvCxnSpPr/>
          <p:nvPr/>
        </p:nvCxnSpPr>
        <p:spPr>
          <a:xfrm flipV="1">
            <a:off x="3323354" y="5967516"/>
            <a:ext cx="810075" cy="1581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19"/>
          <p:cNvSpPr/>
          <p:nvPr/>
        </p:nvSpPr>
        <p:spPr>
          <a:xfrm>
            <a:off x="5000628" y="4500570"/>
            <a:ext cx="2143140" cy="1571636"/>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2" name="コンテンツ プレースホルダ 1"/>
          <p:cNvSpPr>
            <a:spLocks noGrp="1"/>
          </p:cNvSpPr>
          <p:nvPr>
            <p:ph idx="1"/>
          </p:nvPr>
        </p:nvSpPr>
        <p:spPr/>
        <p:txBody>
          <a:bodyPr/>
          <a:lstStyle/>
          <a:p>
            <a:r>
              <a:rPr kumimoji="1" lang="ja-JP" altLang="en-US" sz="2700" kern="1200" dirty="0" smtClean="0">
                <a:solidFill>
                  <a:schemeClr val="tx1"/>
                </a:solidFill>
                <a:latin typeface="+mn-lt"/>
                <a:ea typeface="+mn-ea"/>
                <a:cs typeface="+mn-cs"/>
              </a:rPr>
              <a:t>カーネルの</a:t>
            </a:r>
            <a:r>
              <a:rPr kumimoji="1" lang="ja-JP" altLang="ja-JP" sz="2700" kern="1200" dirty="0" smtClean="0">
                <a:solidFill>
                  <a:schemeClr val="tx1"/>
                </a:solidFill>
                <a:latin typeface="+mn-lt"/>
                <a:ea typeface="+mn-ea"/>
                <a:cs typeface="+mn-cs"/>
              </a:rPr>
              <a:t>内部データ構造を</a:t>
            </a:r>
            <a:r>
              <a:rPr lang="ja-JP" altLang="en-US" dirty="0" smtClean="0">
                <a:solidFill>
                  <a:schemeClr val="tx1"/>
                </a:solidFill>
              </a:rPr>
              <a:t>基に</a:t>
            </a:r>
            <a:r>
              <a:rPr kumimoji="1" lang="ja-JP" altLang="ja-JP" sz="2700" kern="1200" dirty="0" smtClean="0">
                <a:solidFill>
                  <a:schemeClr val="tx1"/>
                </a:solidFill>
                <a:latin typeface="+mn-lt"/>
                <a:ea typeface="+mn-ea"/>
                <a:cs typeface="+mn-cs"/>
              </a:rPr>
              <a:t>メモリを解析</a:t>
            </a:r>
            <a:endParaRPr kumimoji="1" lang="en-US" altLang="ja-JP" sz="2700" strike="sngStrike" kern="1200" dirty="0" smtClean="0">
              <a:solidFill>
                <a:schemeClr val="tx1"/>
              </a:solidFill>
              <a:latin typeface="+mn-lt"/>
              <a:ea typeface="+mn-ea"/>
              <a:cs typeface="+mn-cs"/>
            </a:endParaRPr>
          </a:p>
          <a:p>
            <a:pPr lvl="1"/>
            <a:r>
              <a:rPr kumimoji="1" lang="ja-JP" altLang="en-US" sz="2300" kern="1200" dirty="0" smtClean="0">
                <a:solidFill>
                  <a:schemeClr val="tx1"/>
                </a:solidFill>
                <a:latin typeface="+mn-lt"/>
                <a:ea typeface="+mn-ea"/>
                <a:cs typeface="+mn-cs"/>
              </a:rPr>
              <a:t>あらかじめカーネルの型情報やシンボル情報を取得しておく</a:t>
            </a:r>
            <a:endParaRPr kumimoji="1" lang="en-US" altLang="ja-JP" sz="2300" strike="sngStrike" kern="1200" dirty="0" smtClean="0">
              <a:solidFill>
                <a:schemeClr val="tx1"/>
              </a:solidFill>
              <a:latin typeface="+mn-lt"/>
              <a:ea typeface="+mn-ea"/>
              <a:cs typeface="+mn-cs"/>
            </a:endParaRPr>
          </a:p>
          <a:p>
            <a:pPr lvl="2"/>
            <a:r>
              <a:rPr lang="ja-JP" altLang="en-US" dirty="0" smtClean="0">
                <a:solidFill>
                  <a:schemeClr val="tx1"/>
                </a:solidFill>
              </a:rPr>
              <a:t>デバッグ情報や</a:t>
            </a:r>
            <a:r>
              <a:rPr lang="en-US" altLang="ja-JP" dirty="0" err="1" smtClean="0">
                <a:solidFill>
                  <a:schemeClr val="tx1"/>
                </a:solidFill>
              </a:rPr>
              <a:t>System.map</a:t>
            </a:r>
            <a:r>
              <a:rPr lang="ja-JP" altLang="en-US" dirty="0" smtClean="0">
                <a:solidFill>
                  <a:schemeClr val="tx1"/>
                </a:solidFill>
              </a:rPr>
              <a:t>を利用</a:t>
            </a:r>
            <a:endParaRPr kumimoji="1" lang="en-US" altLang="ja-JP" kern="1200" dirty="0" smtClean="0">
              <a:solidFill>
                <a:schemeClr val="tx1"/>
              </a:solidFill>
              <a:latin typeface="+mn-lt"/>
              <a:ea typeface="+mn-ea"/>
              <a:cs typeface="+mn-cs"/>
            </a:endParaRPr>
          </a:p>
          <a:p>
            <a:pPr lvl="2"/>
            <a:r>
              <a:rPr lang="ja-JP" altLang="en-US" dirty="0" smtClean="0"/>
              <a:t>例：</a:t>
            </a:r>
            <a:r>
              <a:rPr lang="en-US" altLang="ja-JP" dirty="0" err="1" smtClean="0"/>
              <a:t>init_task</a:t>
            </a:r>
            <a:r>
              <a:rPr lang="en-US" altLang="ja-JP" dirty="0" smtClean="0"/>
              <a:t>(</a:t>
            </a:r>
            <a:r>
              <a:rPr lang="ja-JP" altLang="en-US" dirty="0" smtClean="0"/>
              <a:t>アドレス：</a:t>
            </a:r>
            <a:r>
              <a:rPr lang="en-US" altLang="ja-JP" dirty="0" smtClean="0"/>
              <a:t>0xffffffff814a8340)</a:t>
            </a:r>
            <a:endParaRPr lang="en-US" altLang="ja-JP" sz="2100" dirty="0" smtClean="0">
              <a:solidFill>
                <a:schemeClr val="tx1"/>
              </a:solidFill>
            </a:endParaRPr>
          </a:p>
          <a:p>
            <a:pPr lvl="1"/>
            <a:r>
              <a:rPr lang="ja-JP" altLang="en-US" sz="2300" dirty="0" smtClean="0">
                <a:solidFill>
                  <a:schemeClr val="tx1"/>
                </a:solidFill>
              </a:rPr>
              <a:t>サーバ</a:t>
            </a:r>
            <a:r>
              <a:rPr lang="en-US" altLang="ja-JP" sz="2300" dirty="0" smtClean="0">
                <a:solidFill>
                  <a:schemeClr val="tx1"/>
                </a:solidFill>
              </a:rPr>
              <a:t>VM</a:t>
            </a:r>
            <a:r>
              <a:rPr lang="ja-JP" altLang="en-US" sz="2300" dirty="0" smtClean="0">
                <a:solidFill>
                  <a:schemeClr val="tx1"/>
                </a:solidFill>
              </a:rPr>
              <a:t>のメモリページを</a:t>
            </a:r>
            <a:r>
              <a:rPr lang="en-US" altLang="ja-JP" sz="2300" dirty="0" smtClean="0">
                <a:solidFill>
                  <a:schemeClr val="tx1"/>
                </a:solidFill>
              </a:rPr>
              <a:t>IDS-VM</a:t>
            </a:r>
            <a:r>
              <a:rPr lang="ja-JP" altLang="en-US" sz="2300" dirty="0" smtClean="0">
                <a:solidFill>
                  <a:schemeClr val="tx1"/>
                </a:solidFill>
              </a:rPr>
              <a:t>にマップしてアクセス</a:t>
            </a:r>
            <a:endParaRPr lang="en-US" altLang="ja-JP" sz="2300" dirty="0" smtClean="0">
              <a:solidFill>
                <a:schemeClr val="tx1"/>
              </a:solidFill>
            </a:endParaRPr>
          </a:p>
        </p:txBody>
      </p:sp>
      <p:sp>
        <p:nvSpPr>
          <p:cNvPr id="3" name="タイトル 2"/>
          <p:cNvSpPr>
            <a:spLocks noGrp="1"/>
          </p:cNvSpPr>
          <p:nvPr>
            <p:ph type="title"/>
          </p:nvPr>
        </p:nvSpPr>
        <p:spPr/>
        <p:txBody>
          <a:bodyPr>
            <a:normAutofit/>
          </a:bodyPr>
          <a:lstStyle/>
          <a:p>
            <a:r>
              <a:rPr kumimoji="1" lang="ja-JP" altLang="en-US" dirty="0" smtClean="0"/>
              <a:t>サーバ</a:t>
            </a:r>
            <a:r>
              <a:rPr kumimoji="1" lang="en-US" altLang="ja-JP" dirty="0" smtClean="0"/>
              <a:t>VM</a:t>
            </a:r>
            <a:r>
              <a:rPr kumimoji="1" lang="ja-JP" altLang="en-US" dirty="0" smtClean="0"/>
              <a:t>のカーネル情報の取得</a:t>
            </a:r>
            <a:endParaRPr kumimoji="1" lang="ja-JP" altLang="en-US" dirty="0">
              <a:solidFill>
                <a:schemeClr val="tx1"/>
              </a:solidFill>
            </a:endParaRPr>
          </a:p>
        </p:txBody>
      </p:sp>
      <p:sp>
        <p:nvSpPr>
          <p:cNvPr id="37" name="正方形/長方形 36"/>
          <p:cNvSpPr/>
          <p:nvPr/>
        </p:nvSpPr>
        <p:spPr>
          <a:xfrm>
            <a:off x="1905000" y="4495800"/>
            <a:ext cx="2362200" cy="1600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43" name="正方形/長方形 42"/>
          <p:cNvSpPr/>
          <p:nvPr/>
        </p:nvSpPr>
        <p:spPr>
          <a:xfrm>
            <a:off x="2143108" y="5000636"/>
            <a:ext cx="1371600" cy="533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err="1" smtClean="0"/>
              <a:t>Transcall</a:t>
            </a:r>
            <a:endParaRPr kumimoji="1" lang="ja-JP" altLang="en-US" dirty="0"/>
          </a:p>
        </p:txBody>
      </p:sp>
      <p:sp>
        <p:nvSpPr>
          <p:cNvPr id="46" name="正方形/長方形 45"/>
          <p:cNvSpPr/>
          <p:nvPr/>
        </p:nvSpPr>
        <p:spPr>
          <a:xfrm>
            <a:off x="5715008" y="5286388"/>
            <a:ext cx="304800" cy="228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cxnSp>
        <p:nvCxnSpPr>
          <p:cNvPr id="47" name="直線矢印コネクタ 46"/>
          <p:cNvCxnSpPr>
            <a:stCxn id="21" idx="3"/>
            <a:endCxn id="46" idx="1"/>
          </p:cNvCxnSpPr>
          <p:nvPr/>
        </p:nvCxnSpPr>
        <p:spPr>
          <a:xfrm flipV="1">
            <a:off x="4071934" y="5400688"/>
            <a:ext cx="1643074" cy="135733"/>
          </a:xfrm>
          <a:prstGeom prst="straightConnector1">
            <a:avLst/>
          </a:prstGeom>
          <a:ln w="9525" cap="flat" cmpd="sng" algn="ctr">
            <a:solidFill>
              <a:schemeClr val="tx1"/>
            </a:solidFill>
            <a:prstDash val="solid"/>
            <a:round/>
            <a:headEnd type="triangl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65" name="テキスト ボックス 64"/>
          <p:cNvSpPr txBox="1"/>
          <p:nvPr/>
        </p:nvSpPr>
        <p:spPr>
          <a:xfrm>
            <a:off x="5572132" y="4929198"/>
            <a:ext cx="1128835" cy="369332"/>
          </a:xfrm>
          <a:prstGeom prst="rect">
            <a:avLst/>
          </a:prstGeom>
          <a:noFill/>
        </p:spPr>
        <p:txBody>
          <a:bodyPr wrap="none" rtlCol="0">
            <a:spAutoFit/>
          </a:bodyPr>
          <a:lstStyle/>
          <a:p>
            <a:r>
              <a:rPr lang="en-US" altLang="ja-JP" dirty="0" err="1" smtClean="0"/>
              <a:t>Init_task</a:t>
            </a:r>
            <a:endParaRPr kumimoji="1" lang="ja-JP" altLang="en-US" dirty="0"/>
          </a:p>
        </p:txBody>
      </p:sp>
      <p:sp>
        <p:nvSpPr>
          <p:cNvPr id="17" name="テキスト ボックス 16"/>
          <p:cNvSpPr txBox="1"/>
          <p:nvPr/>
        </p:nvSpPr>
        <p:spPr>
          <a:xfrm>
            <a:off x="5429256" y="5572140"/>
            <a:ext cx="2357454" cy="369332"/>
          </a:xfrm>
          <a:prstGeom prst="rect">
            <a:avLst/>
          </a:prstGeom>
          <a:noFill/>
        </p:spPr>
        <p:txBody>
          <a:bodyPr wrap="square" rtlCol="0">
            <a:spAutoFit/>
          </a:bodyPr>
          <a:lstStyle/>
          <a:p>
            <a:r>
              <a:rPr lang="en-US" altLang="ja-JP" dirty="0" smtClean="0"/>
              <a:t>0xffffffff814a8340</a:t>
            </a:r>
            <a:endParaRPr kumimoji="1" lang="ja-JP" altLang="en-US" dirty="0"/>
          </a:p>
        </p:txBody>
      </p:sp>
      <p:sp>
        <p:nvSpPr>
          <p:cNvPr id="18" name="テキスト ボックス 17"/>
          <p:cNvSpPr txBox="1"/>
          <p:nvPr/>
        </p:nvSpPr>
        <p:spPr>
          <a:xfrm>
            <a:off x="2643174" y="5643578"/>
            <a:ext cx="2214578" cy="369332"/>
          </a:xfrm>
          <a:prstGeom prst="rect">
            <a:avLst/>
          </a:prstGeom>
          <a:noFill/>
        </p:spPr>
        <p:txBody>
          <a:bodyPr wrap="square" rtlCol="0">
            <a:spAutoFit/>
          </a:bodyPr>
          <a:lstStyle/>
          <a:p>
            <a:r>
              <a:rPr lang="en-US" altLang="ja-JP" dirty="0" smtClean="0"/>
              <a:t>0x2b1ceb7a1340</a:t>
            </a:r>
            <a:endParaRPr kumimoji="1" lang="ja-JP" altLang="en-US" dirty="0"/>
          </a:p>
        </p:txBody>
      </p:sp>
      <p:sp>
        <p:nvSpPr>
          <p:cNvPr id="21" name="正方形/長方形 20"/>
          <p:cNvSpPr/>
          <p:nvPr/>
        </p:nvSpPr>
        <p:spPr>
          <a:xfrm>
            <a:off x="3786182" y="5429264"/>
            <a:ext cx="285752" cy="2143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cxnSp>
        <p:nvCxnSpPr>
          <p:cNvPr id="28" name="直線矢印コネクタ 27"/>
          <p:cNvCxnSpPr>
            <a:stCxn id="43" idx="3"/>
            <a:endCxn id="21" idx="1"/>
          </p:cNvCxnSpPr>
          <p:nvPr/>
        </p:nvCxnSpPr>
        <p:spPr>
          <a:xfrm>
            <a:off x="3514708" y="5267336"/>
            <a:ext cx="271474" cy="26908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2643174" y="4214818"/>
            <a:ext cx="1143008" cy="369332"/>
          </a:xfrm>
          <a:prstGeom prst="rect">
            <a:avLst/>
          </a:prstGeom>
          <a:noFill/>
        </p:spPr>
        <p:txBody>
          <a:bodyPr wrap="square" rtlCol="0">
            <a:spAutoFit/>
          </a:bodyPr>
          <a:lstStyle/>
          <a:p>
            <a:r>
              <a:rPr kumimoji="1" lang="en-US" altLang="ja-JP" dirty="0" smtClean="0"/>
              <a:t>IDS-VM</a:t>
            </a:r>
            <a:endParaRPr kumimoji="1" lang="ja-JP" altLang="en-US" dirty="0"/>
          </a:p>
        </p:txBody>
      </p:sp>
      <p:sp>
        <p:nvSpPr>
          <p:cNvPr id="32" name="テキスト ボックス 31"/>
          <p:cNvSpPr txBox="1"/>
          <p:nvPr/>
        </p:nvSpPr>
        <p:spPr>
          <a:xfrm>
            <a:off x="5500694" y="4143380"/>
            <a:ext cx="1285884" cy="369332"/>
          </a:xfrm>
          <a:prstGeom prst="rect">
            <a:avLst/>
          </a:prstGeom>
          <a:noFill/>
        </p:spPr>
        <p:txBody>
          <a:bodyPr wrap="square" rtlCol="0">
            <a:spAutoFit/>
          </a:bodyPr>
          <a:lstStyle/>
          <a:p>
            <a:r>
              <a:rPr kumimoji="1" lang="ja-JP" altLang="en-US" dirty="0" smtClean="0"/>
              <a:t>サーバ</a:t>
            </a:r>
            <a:r>
              <a:rPr kumimoji="1" lang="en-US" altLang="ja-JP" dirty="0" smtClean="0"/>
              <a:t>VM</a:t>
            </a:r>
            <a:endParaRPr kumimoji="1" lang="ja-JP"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t>追加・削除・修正されたファイルはリスト表示される</a:t>
            </a:r>
            <a:endParaRPr kumimoji="1" lang="en-US" altLang="ja-JP" dirty="0" smtClean="0"/>
          </a:p>
          <a:p>
            <a:pPr lvl="1"/>
            <a:r>
              <a:rPr lang="ja-JP" altLang="en-US" dirty="0" smtClean="0"/>
              <a:t>列挙されたファイルを目視でチェックする</a:t>
            </a:r>
            <a:endParaRPr lang="en-US" altLang="ja-JP" dirty="0" smtClean="0"/>
          </a:p>
        </p:txBody>
      </p:sp>
      <p:sp>
        <p:nvSpPr>
          <p:cNvPr id="3" name="タイトル 2"/>
          <p:cNvSpPr>
            <a:spLocks noGrp="1"/>
          </p:cNvSpPr>
          <p:nvPr>
            <p:ph type="title"/>
          </p:nvPr>
        </p:nvSpPr>
        <p:spPr/>
        <p:txBody>
          <a:bodyPr/>
          <a:lstStyle/>
          <a:p>
            <a:r>
              <a:rPr kumimoji="1" lang="ja-JP" altLang="en-US" dirty="0" smtClean="0"/>
              <a:t>実験</a:t>
            </a:r>
            <a:r>
              <a:rPr kumimoji="1" lang="en-US" altLang="ja-JP" dirty="0" smtClean="0"/>
              <a:t>2</a:t>
            </a:r>
            <a:r>
              <a:rPr kumimoji="1" lang="ja-JP" altLang="en-US" dirty="0" smtClean="0"/>
              <a:t>：</a:t>
            </a:r>
            <a:r>
              <a:rPr kumimoji="1" lang="en-US" altLang="ja-JP" dirty="0" smtClean="0"/>
              <a:t>Tripwire</a:t>
            </a:r>
            <a:r>
              <a:rPr kumimoji="1" lang="ja-JP" altLang="en-US" dirty="0" smtClean="0"/>
              <a:t>の動作テスト</a:t>
            </a:r>
            <a:endParaRPr kumimoji="1" lang="ja-JP" altLang="en-US" dirty="0"/>
          </a:p>
        </p:txBody>
      </p:sp>
      <p:pic>
        <p:nvPicPr>
          <p:cNvPr id="46082" name="Picture 2" descr="\\192.168.0.79\yone\picture\tripwire\tripwire_add_modified_remove.jpg"/>
          <p:cNvPicPr>
            <a:picLocks noChangeAspect="1" noChangeArrowheads="1"/>
          </p:cNvPicPr>
          <p:nvPr/>
        </p:nvPicPr>
        <p:blipFill>
          <a:blip r:embed="rId2" cstate="print"/>
          <a:srcRect/>
          <a:stretch>
            <a:fillRect/>
          </a:stretch>
        </p:blipFill>
        <p:spPr bwMode="auto">
          <a:xfrm>
            <a:off x="2483768" y="3861048"/>
            <a:ext cx="3876675" cy="1847850"/>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endParaRPr kumimoji="1" lang="ja-JP" altLang="en-US"/>
          </a:p>
        </p:txBody>
      </p:sp>
      <p:sp>
        <p:nvSpPr>
          <p:cNvPr id="3" name="タイトル 2"/>
          <p:cNvSpPr>
            <a:spLocks noGrp="1"/>
          </p:cNvSpPr>
          <p:nvPr>
            <p:ph type="title"/>
          </p:nvPr>
        </p:nvSpPr>
        <p:spPr/>
        <p:txBody>
          <a:bodyPr/>
          <a:lstStyle/>
          <a:p>
            <a:endParaRPr kumimoji="1" lang="ja-JP" altLang="en-US" dirty="0"/>
          </a:p>
        </p:txBody>
      </p:sp>
      <p:sp>
        <p:nvSpPr>
          <p:cNvPr id="4" name="正方形/長方形 3"/>
          <p:cNvSpPr/>
          <p:nvPr/>
        </p:nvSpPr>
        <p:spPr>
          <a:xfrm>
            <a:off x="6588224" y="4581128"/>
            <a:ext cx="1368152" cy="208823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 name="正方形/長方形 4"/>
          <p:cNvSpPr/>
          <p:nvPr/>
        </p:nvSpPr>
        <p:spPr>
          <a:xfrm>
            <a:off x="6588224" y="4941168"/>
            <a:ext cx="1368152" cy="93610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プログラム</a:t>
            </a:r>
            <a:endParaRPr kumimoji="1" lang="ja-JP" altLang="en-US" dirty="0"/>
          </a:p>
        </p:txBody>
      </p:sp>
      <p:sp>
        <p:nvSpPr>
          <p:cNvPr id="6" name="正方形/長方形 5"/>
          <p:cNvSpPr/>
          <p:nvPr/>
        </p:nvSpPr>
        <p:spPr>
          <a:xfrm>
            <a:off x="6588224" y="5877272"/>
            <a:ext cx="1368152" cy="43204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err="1" smtClean="0"/>
              <a:t>ld.so</a:t>
            </a:r>
            <a:endParaRPr kumimoji="1" lang="ja-JP" altLang="en-US" dirty="0"/>
          </a:p>
        </p:txBody>
      </p:sp>
      <p:sp>
        <p:nvSpPr>
          <p:cNvPr id="7" name="角丸四角形 6"/>
          <p:cNvSpPr/>
          <p:nvPr/>
        </p:nvSpPr>
        <p:spPr>
          <a:xfrm>
            <a:off x="4211960" y="5229200"/>
            <a:ext cx="1728192" cy="688990"/>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1600" dirty="0" smtClean="0"/>
              <a:t>Shadow</a:t>
            </a:r>
            <a:br>
              <a:rPr kumimoji="1" lang="en-US" altLang="ja-JP" sz="1600" dirty="0" smtClean="0"/>
            </a:br>
            <a:r>
              <a:rPr kumimoji="1" lang="ja-JP" altLang="en-US" sz="1600" dirty="0" smtClean="0"/>
              <a:t>ファイルシステム</a:t>
            </a:r>
            <a:endParaRPr kumimoji="1" lang="ja-JP" altLang="en-US" sz="1600" dirty="0"/>
          </a:p>
        </p:txBody>
      </p:sp>
      <p:cxnSp>
        <p:nvCxnSpPr>
          <p:cNvPr id="8" name="直線矢印コネクタ 7"/>
          <p:cNvCxnSpPr>
            <a:stCxn id="5" idx="1"/>
          </p:cNvCxnSpPr>
          <p:nvPr/>
        </p:nvCxnSpPr>
        <p:spPr>
          <a:xfrm flipH="1">
            <a:off x="5940152" y="5409220"/>
            <a:ext cx="648072" cy="1080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a:stCxn id="6" idx="1"/>
            <a:endCxn id="7" idx="3"/>
          </p:cNvCxnSpPr>
          <p:nvPr/>
        </p:nvCxnSpPr>
        <p:spPr>
          <a:xfrm flipH="1" flipV="1">
            <a:off x="5940152" y="5573695"/>
            <a:ext cx="648072" cy="51960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372200" y="4221088"/>
            <a:ext cx="1800200" cy="369332"/>
          </a:xfrm>
          <a:prstGeom prst="rect">
            <a:avLst/>
          </a:prstGeom>
          <a:noFill/>
        </p:spPr>
        <p:txBody>
          <a:bodyPr wrap="square" rtlCol="0">
            <a:spAutoFit/>
          </a:bodyPr>
          <a:lstStyle/>
          <a:p>
            <a:pPr algn="ctr"/>
            <a:r>
              <a:rPr kumimoji="1" lang="ja-JP" altLang="en-US" dirty="0" smtClean="0"/>
              <a:t>アドレス空間</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ja-JP" altLang="en-US" dirty="0" smtClean="0"/>
              <a:t>オフロードすると既存の</a:t>
            </a:r>
            <a:r>
              <a:rPr lang="en-US" altLang="ja-JP" dirty="0" smtClean="0"/>
              <a:t>IDS</a:t>
            </a:r>
            <a:r>
              <a:rPr lang="ja-JP" altLang="en-US" dirty="0" smtClean="0"/>
              <a:t>を使えなくなる</a:t>
            </a:r>
            <a:endParaRPr lang="en-US" altLang="ja-JP" dirty="0" smtClean="0"/>
          </a:p>
          <a:p>
            <a:pPr lvl="1"/>
            <a:r>
              <a:rPr lang="ja-JP" altLang="ja-JP" dirty="0" smtClean="0"/>
              <a:t>単純に</a:t>
            </a:r>
            <a:r>
              <a:rPr lang="ja-JP" altLang="en-US" dirty="0" smtClean="0"/>
              <a:t>動かすだけでは</a:t>
            </a:r>
            <a:r>
              <a:rPr lang="en-US" altLang="ja-JP" dirty="0" smtClean="0"/>
              <a:t>IDS-VM</a:t>
            </a:r>
            <a:r>
              <a:rPr lang="ja-JP" altLang="en-US" dirty="0" smtClean="0"/>
              <a:t>の</a:t>
            </a:r>
            <a:r>
              <a:rPr lang="ja-JP" altLang="ja-JP" dirty="0" smtClean="0"/>
              <a:t>監視を行ってしまう</a:t>
            </a:r>
            <a:endParaRPr lang="en-US" altLang="ja-JP" dirty="0" smtClean="0"/>
          </a:p>
          <a:p>
            <a:pPr lvl="1"/>
            <a:r>
              <a:rPr lang="ja-JP" altLang="en-US" dirty="0" smtClean="0"/>
              <a:t>サーバ</a:t>
            </a:r>
            <a:r>
              <a:rPr lang="en-US" altLang="ja-JP" dirty="0" smtClean="0"/>
              <a:t>VM</a:t>
            </a:r>
            <a:r>
              <a:rPr lang="ja-JP" altLang="en-US" dirty="0" smtClean="0"/>
              <a:t>を監視するように</a:t>
            </a:r>
            <a:r>
              <a:rPr lang="en-US" altLang="ja-JP" dirty="0" smtClean="0"/>
              <a:t>IDS</a:t>
            </a:r>
            <a:r>
              <a:rPr lang="ja-JP" altLang="en-US" dirty="0" smtClean="0"/>
              <a:t>を修正するのは大変</a:t>
            </a:r>
            <a:endParaRPr lang="en-US" altLang="ja-JP" dirty="0" smtClean="0"/>
          </a:p>
          <a:p>
            <a:pPr lvl="2"/>
            <a:r>
              <a:rPr lang="ja-JP" altLang="en-US" dirty="0" smtClean="0"/>
              <a:t>内部構造を基にサーバ</a:t>
            </a:r>
            <a:r>
              <a:rPr lang="en-US" altLang="ja-JP" dirty="0" smtClean="0"/>
              <a:t>VM</a:t>
            </a:r>
            <a:r>
              <a:rPr lang="ja-JP" altLang="en-US" dirty="0" smtClean="0"/>
              <a:t>のメモリを解析する必要がある</a:t>
            </a:r>
            <a:endParaRPr lang="en-US" altLang="ja-JP" dirty="0" smtClean="0"/>
          </a:p>
          <a:p>
            <a:pPr lvl="3"/>
            <a:r>
              <a:rPr lang="ja-JP" altLang="en-US" dirty="0" smtClean="0"/>
              <a:t>カーネル内部のプロセスの情報を取得</a:t>
            </a:r>
            <a:endParaRPr lang="en-US" altLang="ja-JP" dirty="0" smtClean="0"/>
          </a:p>
          <a:p>
            <a:pPr lvl="2"/>
            <a:r>
              <a:rPr lang="ja-JP" altLang="en-US" dirty="0" smtClean="0"/>
              <a:t>マウントしたサーバ</a:t>
            </a:r>
            <a:r>
              <a:rPr lang="en-US" altLang="ja-JP" dirty="0" smtClean="0"/>
              <a:t>VM</a:t>
            </a:r>
            <a:r>
              <a:rPr lang="ja-JP" altLang="en-US" dirty="0" smtClean="0"/>
              <a:t>のディスクを監視するために監視対象のパスの書き換えが必要となる</a:t>
            </a:r>
            <a:endParaRPr lang="en-US" altLang="ja-JP" dirty="0" smtClean="0"/>
          </a:p>
          <a:p>
            <a:pPr lvl="3"/>
            <a:r>
              <a:rPr lang="ja-JP" altLang="en-US" dirty="0" smtClean="0"/>
              <a:t>設定ファイルやプログラム本体</a:t>
            </a:r>
            <a:endParaRPr lang="en-US" altLang="ja-JP" strike="sngStrike" dirty="0" smtClean="0">
              <a:solidFill>
                <a:srgbClr val="FF0000"/>
              </a:solidFill>
            </a:endParaRPr>
          </a:p>
        </p:txBody>
      </p:sp>
      <p:sp>
        <p:nvSpPr>
          <p:cNvPr id="3" name="タイトル 2"/>
          <p:cNvSpPr>
            <a:spLocks noGrp="1"/>
          </p:cNvSpPr>
          <p:nvPr>
            <p:ph type="title"/>
          </p:nvPr>
        </p:nvSpPr>
        <p:spPr/>
        <p:txBody>
          <a:bodyPr>
            <a:normAutofit/>
          </a:bodyPr>
          <a:lstStyle/>
          <a:p>
            <a:r>
              <a:rPr kumimoji="1" lang="ja-JP" altLang="en-US" dirty="0" smtClean="0"/>
              <a:t>既存の</a:t>
            </a:r>
            <a:r>
              <a:rPr kumimoji="1" lang="en-US" altLang="ja-JP" dirty="0" smtClean="0"/>
              <a:t>IDS</a:t>
            </a:r>
            <a:r>
              <a:rPr kumimoji="1" lang="ja-JP" altLang="en-US" dirty="0" err="1" smtClean="0"/>
              <a:t>への</a:t>
            </a:r>
            <a:r>
              <a:rPr kumimoji="1" lang="ja-JP" altLang="en-US" dirty="0" smtClean="0"/>
              <a:t>修正が必要</a:t>
            </a:r>
            <a:endParaRPr kumimoji="1" lang="ja-JP" altLang="en-US" dirty="0">
              <a:solidFill>
                <a:schemeClr val="tx1"/>
              </a:solidFill>
            </a:endParaRPr>
          </a:p>
        </p:txBody>
      </p:sp>
      <p:sp>
        <p:nvSpPr>
          <p:cNvPr id="4" name="角丸四角形 3"/>
          <p:cNvSpPr/>
          <p:nvPr/>
        </p:nvSpPr>
        <p:spPr>
          <a:xfrm>
            <a:off x="5004048" y="5085184"/>
            <a:ext cx="1499628" cy="1571636"/>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dirty="0"/>
          </a:p>
        </p:txBody>
      </p:sp>
      <p:sp>
        <p:nvSpPr>
          <p:cNvPr id="5" name="角丸四角形 4"/>
          <p:cNvSpPr/>
          <p:nvPr/>
        </p:nvSpPr>
        <p:spPr>
          <a:xfrm>
            <a:off x="2915816" y="5085184"/>
            <a:ext cx="1571636" cy="1571636"/>
          </a:xfrm>
          <a:prstGeom prst="roundRect">
            <a:avLst>
              <a:gd name="adj" fmla="val 0"/>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2987254" y="4727994"/>
            <a:ext cx="1428760" cy="369332"/>
          </a:xfrm>
          <a:prstGeom prst="rect">
            <a:avLst/>
          </a:prstGeom>
          <a:noFill/>
        </p:spPr>
        <p:txBody>
          <a:bodyPr wrap="square" rtlCol="0">
            <a:spAutoFit/>
          </a:bodyPr>
          <a:lstStyle/>
          <a:p>
            <a:pPr algn="ctr"/>
            <a:r>
              <a:rPr lang="en-US" altLang="ja-JP" dirty="0"/>
              <a:t>IDS-VM</a:t>
            </a:r>
            <a:endParaRPr kumimoji="1" lang="en-US" altLang="ja-JP" dirty="0" smtClean="0"/>
          </a:p>
        </p:txBody>
      </p:sp>
      <p:sp>
        <p:nvSpPr>
          <p:cNvPr id="7" name="テキスト ボックス 6"/>
          <p:cNvSpPr txBox="1"/>
          <p:nvPr/>
        </p:nvSpPr>
        <p:spPr>
          <a:xfrm>
            <a:off x="4844642" y="4727994"/>
            <a:ext cx="1428760" cy="369332"/>
          </a:xfrm>
          <a:prstGeom prst="rect">
            <a:avLst/>
          </a:prstGeom>
          <a:noFill/>
        </p:spPr>
        <p:txBody>
          <a:bodyPr wrap="square" rtlCol="0">
            <a:spAutoFit/>
          </a:bodyPr>
          <a:lstStyle/>
          <a:p>
            <a:pPr algn="ctr"/>
            <a:r>
              <a:rPr kumimoji="1" lang="ja-JP" altLang="en-US" dirty="0" smtClean="0"/>
              <a:t>サーバ</a:t>
            </a:r>
            <a:r>
              <a:rPr kumimoji="1" lang="en-US" altLang="ja-JP" dirty="0" smtClean="0"/>
              <a:t>VM</a:t>
            </a:r>
            <a:endParaRPr kumimoji="1" lang="ja-JP" altLang="en-US" dirty="0"/>
          </a:p>
        </p:txBody>
      </p:sp>
      <p:sp>
        <p:nvSpPr>
          <p:cNvPr id="9" name="正方形/長方形 8"/>
          <p:cNvSpPr/>
          <p:nvPr/>
        </p:nvSpPr>
        <p:spPr>
          <a:xfrm>
            <a:off x="3275856" y="5445224"/>
            <a:ext cx="922994" cy="28005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IDS</a:t>
            </a:r>
            <a:endParaRPr kumimoji="1" lang="ja-JP" altLang="en-US" dirty="0"/>
          </a:p>
        </p:txBody>
      </p:sp>
      <p:sp>
        <p:nvSpPr>
          <p:cNvPr id="13" name="角丸四角形 12"/>
          <p:cNvSpPr/>
          <p:nvPr/>
        </p:nvSpPr>
        <p:spPr>
          <a:xfrm>
            <a:off x="5148064" y="5877272"/>
            <a:ext cx="1249078" cy="32904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solidFill>
                  <a:sysClr val="windowText" lastClr="000000"/>
                </a:solidFill>
              </a:rPr>
              <a:t>カーネル</a:t>
            </a:r>
            <a:endParaRPr kumimoji="1" lang="ja-JP" altLang="en-US" sz="1600" dirty="0">
              <a:solidFill>
                <a:sysClr val="windowText" lastClr="000000"/>
              </a:solidFill>
            </a:endParaRPr>
          </a:p>
        </p:txBody>
      </p:sp>
      <p:cxnSp>
        <p:nvCxnSpPr>
          <p:cNvPr id="14" name="直線矢印コネクタ 13"/>
          <p:cNvCxnSpPr>
            <a:stCxn id="9" idx="3"/>
            <a:endCxn id="13" idx="1"/>
          </p:cNvCxnSpPr>
          <p:nvPr/>
        </p:nvCxnSpPr>
        <p:spPr>
          <a:xfrm>
            <a:off x="4198850" y="5585250"/>
            <a:ext cx="949214" cy="4565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rot="1464774">
            <a:off x="4223512" y="5572046"/>
            <a:ext cx="1022059" cy="276999"/>
          </a:xfrm>
          <a:prstGeom prst="rect">
            <a:avLst/>
          </a:prstGeom>
          <a:noFill/>
        </p:spPr>
        <p:txBody>
          <a:bodyPr wrap="square" rtlCol="0">
            <a:spAutoFit/>
          </a:bodyPr>
          <a:lstStyle/>
          <a:p>
            <a:r>
              <a:rPr kumimoji="1" lang="ja-JP" altLang="en-US" sz="1200" dirty="0" smtClean="0"/>
              <a:t>メモリ解析</a:t>
            </a:r>
            <a:endParaRPr kumimoji="1" lang="ja-JP" altLang="en-US" sz="1200" dirty="0"/>
          </a:p>
        </p:txBody>
      </p:sp>
      <p:sp>
        <p:nvSpPr>
          <p:cNvPr id="22" name="フローチャート : 磁気ディスク 21"/>
          <p:cNvSpPr/>
          <p:nvPr/>
        </p:nvSpPr>
        <p:spPr>
          <a:xfrm>
            <a:off x="5445050" y="6315939"/>
            <a:ext cx="626047" cy="500644"/>
          </a:xfrm>
          <a:prstGeom prst="flowChartMagneticDisk">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a:p>
        </p:txBody>
      </p:sp>
      <p:sp>
        <p:nvSpPr>
          <p:cNvPr id="23" name="テキスト ボックス 22"/>
          <p:cNvSpPr txBox="1"/>
          <p:nvPr/>
        </p:nvSpPr>
        <p:spPr>
          <a:xfrm>
            <a:off x="6012160" y="6453336"/>
            <a:ext cx="1080120" cy="276999"/>
          </a:xfrm>
          <a:prstGeom prst="rect">
            <a:avLst/>
          </a:prstGeom>
          <a:noFill/>
        </p:spPr>
        <p:txBody>
          <a:bodyPr wrap="square" rtlCol="0">
            <a:spAutoFit/>
          </a:bodyPr>
          <a:lstStyle/>
          <a:p>
            <a:r>
              <a:rPr kumimoji="1" lang="ja-JP" altLang="en-US" sz="1200" dirty="0" smtClean="0"/>
              <a:t>仮想ディスク</a:t>
            </a:r>
            <a:endParaRPr kumimoji="1" lang="ja-JP" altLang="en-US" sz="1200" dirty="0"/>
          </a:p>
        </p:txBody>
      </p:sp>
      <p:cxnSp>
        <p:nvCxnSpPr>
          <p:cNvPr id="25" name="直線矢印コネクタ 24"/>
          <p:cNvCxnSpPr>
            <a:stCxn id="9" idx="2"/>
            <a:endCxn id="22" idx="2"/>
          </p:cNvCxnSpPr>
          <p:nvPr/>
        </p:nvCxnSpPr>
        <p:spPr>
          <a:xfrm>
            <a:off x="3737353" y="5725276"/>
            <a:ext cx="1707697" cy="84098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rot="1464774">
            <a:off x="3926957" y="6115503"/>
            <a:ext cx="1212721" cy="276999"/>
          </a:xfrm>
          <a:prstGeom prst="rect">
            <a:avLst/>
          </a:prstGeom>
          <a:noFill/>
        </p:spPr>
        <p:txBody>
          <a:bodyPr wrap="square" rtlCol="0">
            <a:spAutoFit/>
          </a:bodyPr>
          <a:lstStyle/>
          <a:p>
            <a:r>
              <a:rPr kumimoji="1" lang="ja-JP" altLang="en-US" sz="1200" dirty="0" smtClean="0"/>
              <a:t>パスの書き換え</a:t>
            </a:r>
            <a:endParaRPr kumimoji="1" lang="ja-JP" alt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lang="ja-JP" altLang="en-US" dirty="0" smtClean="0"/>
              <a:t>オフロードした</a:t>
            </a:r>
            <a:r>
              <a:rPr kumimoji="1" lang="ja-JP" altLang="en-US" dirty="0" smtClean="0"/>
              <a:t>既存の</a:t>
            </a:r>
            <a:r>
              <a:rPr kumimoji="1" lang="en-US" altLang="ja-JP" dirty="0" smtClean="0"/>
              <a:t>IDS</a:t>
            </a:r>
            <a:r>
              <a:rPr kumimoji="1" lang="ja-JP" altLang="en-US" dirty="0" smtClean="0"/>
              <a:t>に修正を加えることなく動作させることを可能にする実行環境</a:t>
            </a:r>
            <a:endParaRPr kumimoji="1" lang="en-US" altLang="ja-JP" dirty="0" smtClean="0"/>
          </a:p>
          <a:p>
            <a:pPr lvl="1"/>
            <a:r>
              <a:rPr lang="en-US" altLang="ja-JP" dirty="0" smtClean="0"/>
              <a:t>IDS-VM</a:t>
            </a:r>
            <a:r>
              <a:rPr lang="ja-JP" altLang="en-US" dirty="0" smtClean="0"/>
              <a:t>からサーバ</a:t>
            </a:r>
            <a:r>
              <a:rPr lang="en-US" altLang="ja-JP" dirty="0" smtClean="0"/>
              <a:t>VM</a:t>
            </a:r>
            <a:r>
              <a:rPr lang="ja-JP" altLang="en-US" dirty="0" smtClean="0"/>
              <a:t>の監視を行える</a:t>
            </a:r>
            <a:endParaRPr kumimoji="1" lang="en-US" altLang="ja-JP" strike="sngStrike" dirty="0" smtClean="0"/>
          </a:p>
          <a:p>
            <a:pPr lvl="1"/>
            <a:r>
              <a:rPr kumimoji="1" lang="ja-JP" altLang="en-US" dirty="0" smtClean="0"/>
              <a:t>サーバ</a:t>
            </a:r>
            <a:r>
              <a:rPr kumimoji="1" lang="en-US" altLang="ja-JP" dirty="0" smtClean="0"/>
              <a:t>VM</a:t>
            </a:r>
            <a:r>
              <a:rPr kumimoji="1" lang="ja-JP" altLang="en-US" dirty="0" smtClean="0"/>
              <a:t>内で実行しているかのように</a:t>
            </a:r>
            <a:r>
              <a:rPr kumimoji="1" lang="en-US" altLang="ja-JP" dirty="0" smtClean="0"/>
              <a:t>IDS</a:t>
            </a:r>
            <a:r>
              <a:rPr kumimoji="1" lang="ja-JP" altLang="en-US" dirty="0" smtClean="0"/>
              <a:t>を実行できる</a:t>
            </a:r>
            <a:endParaRPr kumimoji="1" lang="en-US" altLang="ja-JP" dirty="0" smtClean="0"/>
          </a:p>
          <a:p>
            <a:pPr lvl="1"/>
            <a:r>
              <a:rPr lang="ja-JP" altLang="en-US" dirty="0" smtClean="0"/>
              <a:t>サーバ</a:t>
            </a:r>
            <a:r>
              <a:rPr lang="en-US" altLang="ja-JP" dirty="0" smtClean="0"/>
              <a:t>VM</a:t>
            </a:r>
            <a:r>
              <a:rPr lang="ja-JP" altLang="en-US" dirty="0" smtClean="0"/>
              <a:t>のカーネルが攻撃されない限り安全に監視できる</a:t>
            </a:r>
            <a:endParaRPr lang="en-US" altLang="ja-JP" dirty="0" smtClean="0"/>
          </a:p>
        </p:txBody>
      </p:sp>
      <p:sp>
        <p:nvSpPr>
          <p:cNvPr id="3" name="タイトル 2"/>
          <p:cNvSpPr>
            <a:spLocks noGrp="1"/>
          </p:cNvSpPr>
          <p:nvPr>
            <p:ph type="title"/>
          </p:nvPr>
        </p:nvSpPr>
        <p:spPr/>
        <p:txBody>
          <a:bodyPr/>
          <a:lstStyle/>
          <a:p>
            <a:r>
              <a:rPr kumimoji="1" lang="ja-JP" altLang="en-US" dirty="0" smtClean="0"/>
              <a:t>提案：</a:t>
            </a:r>
            <a:r>
              <a:rPr kumimoji="1" lang="en-US" altLang="ja-JP" dirty="0" smtClean="0"/>
              <a:t>VM Shadow</a:t>
            </a:r>
            <a:endParaRPr kumimoji="1" lang="ja-JP" altLang="en-US" strike="sngStrike" dirty="0"/>
          </a:p>
        </p:txBody>
      </p:sp>
      <p:sp>
        <p:nvSpPr>
          <p:cNvPr id="24" name="角丸四角形 23"/>
          <p:cNvSpPr/>
          <p:nvPr/>
        </p:nvSpPr>
        <p:spPr>
          <a:xfrm>
            <a:off x="6122528" y="4509120"/>
            <a:ext cx="1321390" cy="1944215"/>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4" name="正方形/長方形 3"/>
          <p:cNvSpPr/>
          <p:nvPr/>
        </p:nvSpPr>
        <p:spPr>
          <a:xfrm>
            <a:off x="3419872" y="4486761"/>
            <a:ext cx="2345466" cy="1948906"/>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6" name="正方形/長方形 5"/>
          <p:cNvSpPr/>
          <p:nvPr/>
        </p:nvSpPr>
        <p:spPr>
          <a:xfrm>
            <a:off x="3683155" y="4805787"/>
            <a:ext cx="1823838" cy="440376"/>
          </a:xfrm>
          <a:prstGeom prst="rect">
            <a:avLst/>
          </a:prstGeom>
          <a:ln w="9525" cap="flat" cmpd="sng" algn="ctr">
            <a:solidFill>
              <a:schemeClr val="accent5"/>
            </a:solidFill>
            <a:prstDash val="solid"/>
            <a:round/>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8" name="テキスト ボックス 7"/>
          <p:cNvSpPr txBox="1"/>
          <p:nvPr/>
        </p:nvSpPr>
        <p:spPr>
          <a:xfrm>
            <a:off x="3755163" y="4540114"/>
            <a:ext cx="1712385" cy="338554"/>
          </a:xfrm>
          <a:prstGeom prst="rect">
            <a:avLst/>
          </a:prstGeom>
          <a:noFill/>
        </p:spPr>
        <p:txBody>
          <a:bodyPr wrap="square" rtlCol="0">
            <a:spAutoFit/>
          </a:bodyPr>
          <a:lstStyle/>
          <a:p>
            <a:pPr algn="ctr"/>
            <a:r>
              <a:rPr kumimoji="1" lang="en-US" altLang="ja-JP" sz="1600" dirty="0" smtClean="0"/>
              <a:t>VM Shadow</a:t>
            </a:r>
            <a:endParaRPr kumimoji="1" lang="ja-JP" altLang="en-US" sz="1600" dirty="0"/>
          </a:p>
        </p:txBody>
      </p:sp>
      <p:sp>
        <p:nvSpPr>
          <p:cNvPr id="9" name="角丸四角形 8"/>
          <p:cNvSpPr/>
          <p:nvPr/>
        </p:nvSpPr>
        <p:spPr>
          <a:xfrm>
            <a:off x="4252028" y="4911397"/>
            <a:ext cx="608004" cy="254783"/>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18" name="テキスト ボックス 17"/>
          <p:cNvSpPr txBox="1"/>
          <p:nvPr/>
        </p:nvSpPr>
        <p:spPr>
          <a:xfrm>
            <a:off x="6266494" y="4221088"/>
            <a:ext cx="1103187" cy="338554"/>
          </a:xfrm>
          <a:prstGeom prst="rect">
            <a:avLst/>
          </a:prstGeom>
          <a:noFill/>
        </p:spPr>
        <p:txBody>
          <a:bodyPr wrap="none" rtlCol="0">
            <a:spAutoFit/>
          </a:bodyPr>
          <a:lstStyle/>
          <a:p>
            <a:pPr algn="ctr"/>
            <a:r>
              <a:rPr kumimoji="1" lang="ja-JP" altLang="en-US" sz="1600" dirty="0"/>
              <a:t>サーバ</a:t>
            </a:r>
            <a:r>
              <a:rPr kumimoji="1" lang="en-US" altLang="ja-JP" sz="1600" dirty="0"/>
              <a:t>VM</a:t>
            </a:r>
            <a:endParaRPr kumimoji="1" lang="ja-JP" altLang="en-US" sz="1600" dirty="0"/>
          </a:p>
        </p:txBody>
      </p:sp>
      <p:sp>
        <p:nvSpPr>
          <p:cNvPr id="19" name="テキスト ボックス 18"/>
          <p:cNvSpPr txBox="1"/>
          <p:nvPr/>
        </p:nvSpPr>
        <p:spPr>
          <a:xfrm>
            <a:off x="4115201" y="4221088"/>
            <a:ext cx="1125693" cy="312273"/>
          </a:xfrm>
          <a:prstGeom prst="rect">
            <a:avLst/>
          </a:prstGeom>
          <a:noFill/>
        </p:spPr>
        <p:txBody>
          <a:bodyPr wrap="none" rtlCol="0">
            <a:spAutoFit/>
          </a:bodyPr>
          <a:lstStyle/>
          <a:p>
            <a:r>
              <a:rPr kumimoji="1" lang="en-US" altLang="ja-JP" sz="1600" dirty="0"/>
              <a:t>IDS-VM</a:t>
            </a:r>
            <a:endParaRPr kumimoji="1" lang="ja-JP" altLang="en-US" sz="1600" dirty="0"/>
          </a:p>
        </p:txBody>
      </p:sp>
      <p:cxnSp>
        <p:nvCxnSpPr>
          <p:cNvPr id="35" name="直線コネクタ 34"/>
          <p:cNvCxnSpPr/>
          <p:nvPr/>
        </p:nvCxnSpPr>
        <p:spPr>
          <a:xfrm flipV="1">
            <a:off x="5508104" y="4509120"/>
            <a:ext cx="576064" cy="288032"/>
          </a:xfrm>
          <a:prstGeom prst="line">
            <a:avLst/>
          </a:prstGeom>
          <a:ln w="19050" cap="flat" cmpd="sng" algn="ctr">
            <a:solidFill>
              <a:schemeClr val="tx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6" name="直線コネクタ 35"/>
          <p:cNvCxnSpPr/>
          <p:nvPr/>
        </p:nvCxnSpPr>
        <p:spPr>
          <a:xfrm>
            <a:off x="5508104" y="5229200"/>
            <a:ext cx="576064" cy="1224136"/>
          </a:xfrm>
          <a:prstGeom prst="line">
            <a:avLst/>
          </a:prstGeom>
          <a:ln w="19050" cap="flat" cmpd="sng" algn="ctr">
            <a:solidFill>
              <a:schemeClr val="tx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7" name="角丸四角形 16"/>
          <p:cNvSpPr/>
          <p:nvPr/>
        </p:nvSpPr>
        <p:spPr>
          <a:xfrm flipH="1">
            <a:off x="1691680" y="4509120"/>
            <a:ext cx="1321390" cy="1944216"/>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cxnSp>
        <p:nvCxnSpPr>
          <p:cNvPr id="20" name="直線コネクタ 19"/>
          <p:cNvCxnSpPr/>
          <p:nvPr/>
        </p:nvCxnSpPr>
        <p:spPr>
          <a:xfrm flipH="1" flipV="1">
            <a:off x="3059832" y="4509120"/>
            <a:ext cx="648072" cy="1224136"/>
          </a:xfrm>
          <a:prstGeom prst="line">
            <a:avLst/>
          </a:prstGeom>
          <a:ln w="19050" cap="flat" cmpd="sng" algn="ctr">
            <a:solidFill>
              <a:schemeClr val="tx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1" name="直線コネクタ 20"/>
          <p:cNvCxnSpPr/>
          <p:nvPr/>
        </p:nvCxnSpPr>
        <p:spPr>
          <a:xfrm flipH="1">
            <a:off x="2987824" y="6165304"/>
            <a:ext cx="720080" cy="288032"/>
          </a:xfrm>
          <a:prstGeom prst="line">
            <a:avLst/>
          </a:prstGeom>
          <a:ln w="19050" cap="flat" cmpd="sng" algn="ctr">
            <a:solidFill>
              <a:schemeClr val="tx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7" name="正方形/長方形 26"/>
          <p:cNvSpPr/>
          <p:nvPr/>
        </p:nvSpPr>
        <p:spPr>
          <a:xfrm>
            <a:off x="3707904" y="5733256"/>
            <a:ext cx="1823838" cy="440376"/>
          </a:xfrm>
          <a:prstGeom prst="rect">
            <a:avLst/>
          </a:prstGeom>
          <a:ln w="9525" cap="flat" cmpd="sng" algn="ctr">
            <a:solidFill>
              <a:schemeClr val="accent5"/>
            </a:solidFill>
            <a:prstDash val="solid"/>
            <a:round/>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28" name="テキスト ボックス 27"/>
          <p:cNvSpPr txBox="1"/>
          <p:nvPr/>
        </p:nvSpPr>
        <p:spPr>
          <a:xfrm>
            <a:off x="3779912" y="5467583"/>
            <a:ext cx="1712385" cy="338554"/>
          </a:xfrm>
          <a:prstGeom prst="rect">
            <a:avLst/>
          </a:prstGeom>
          <a:noFill/>
        </p:spPr>
        <p:txBody>
          <a:bodyPr wrap="square" rtlCol="0">
            <a:spAutoFit/>
          </a:bodyPr>
          <a:lstStyle/>
          <a:p>
            <a:pPr algn="ctr"/>
            <a:r>
              <a:rPr kumimoji="1" lang="en-US" altLang="ja-JP" sz="1600" dirty="0" smtClean="0"/>
              <a:t>VM Shadow</a:t>
            </a:r>
            <a:endParaRPr kumimoji="1" lang="ja-JP" altLang="en-US" sz="1600" dirty="0"/>
          </a:p>
        </p:txBody>
      </p:sp>
      <p:sp>
        <p:nvSpPr>
          <p:cNvPr id="29" name="角丸四角形 28"/>
          <p:cNvSpPr/>
          <p:nvPr/>
        </p:nvSpPr>
        <p:spPr>
          <a:xfrm>
            <a:off x="4229518" y="5838866"/>
            <a:ext cx="702522" cy="254783"/>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42" name="テキスト ボックス 41"/>
          <p:cNvSpPr txBox="1"/>
          <p:nvPr/>
        </p:nvSpPr>
        <p:spPr>
          <a:xfrm>
            <a:off x="1801998" y="4221088"/>
            <a:ext cx="1103187" cy="338554"/>
          </a:xfrm>
          <a:prstGeom prst="rect">
            <a:avLst/>
          </a:prstGeom>
          <a:noFill/>
        </p:spPr>
        <p:txBody>
          <a:bodyPr wrap="none" rtlCol="0">
            <a:spAutoFit/>
          </a:bodyPr>
          <a:lstStyle/>
          <a:p>
            <a:pPr algn="ctr"/>
            <a:r>
              <a:rPr kumimoji="1" lang="ja-JP" altLang="en-US" sz="1600" dirty="0"/>
              <a:t>サーバ</a:t>
            </a:r>
            <a:r>
              <a:rPr kumimoji="1" lang="en-US" altLang="ja-JP" sz="1600" dirty="0"/>
              <a:t>VM</a:t>
            </a:r>
            <a:endParaRPr kumimoji="1" lang="ja-JP" alt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t>システムコール</a:t>
            </a:r>
            <a:r>
              <a:rPr lang="ja-JP" altLang="en-US" dirty="0" smtClean="0"/>
              <a:t>の</a:t>
            </a:r>
            <a:r>
              <a:rPr lang="ja-JP" altLang="en-US" dirty="0"/>
              <a:t>エミュレーション</a:t>
            </a:r>
            <a:endParaRPr kumimoji="1" lang="en-US" altLang="ja-JP" dirty="0" smtClean="0"/>
          </a:p>
          <a:p>
            <a:pPr lvl="1"/>
            <a:r>
              <a:rPr kumimoji="1" lang="en-US" altLang="ja-JP" dirty="0" smtClean="0"/>
              <a:t>IDS</a:t>
            </a:r>
            <a:r>
              <a:rPr kumimoji="1" lang="ja-JP" altLang="en-US" dirty="0" smtClean="0"/>
              <a:t>がシステムコールを使ってサーバ</a:t>
            </a:r>
            <a:r>
              <a:rPr kumimoji="1" lang="en-US" altLang="ja-JP" dirty="0" smtClean="0"/>
              <a:t>VM</a:t>
            </a:r>
            <a:r>
              <a:rPr kumimoji="1" lang="ja-JP" altLang="en-US" dirty="0" smtClean="0"/>
              <a:t>の情報を取得できるようにする</a:t>
            </a:r>
            <a:endParaRPr kumimoji="1" lang="en-US" altLang="ja-JP" dirty="0" smtClean="0"/>
          </a:p>
          <a:p>
            <a:r>
              <a:rPr kumimoji="1" lang="en-US" altLang="ja-JP" dirty="0" smtClean="0"/>
              <a:t>Shadow</a:t>
            </a:r>
            <a:r>
              <a:rPr kumimoji="1" lang="ja-JP" altLang="en-US" dirty="0" smtClean="0"/>
              <a:t>ファイルシステムの提供</a:t>
            </a:r>
            <a:endParaRPr kumimoji="1" lang="en-US" altLang="ja-JP" dirty="0" smtClean="0"/>
          </a:p>
          <a:p>
            <a:pPr lvl="1"/>
            <a:r>
              <a:rPr kumimoji="1" lang="ja-JP" altLang="en-US" dirty="0" smtClean="0"/>
              <a:t>サーバ</a:t>
            </a:r>
            <a:r>
              <a:rPr kumimoji="1" lang="en-US" altLang="ja-JP" dirty="0" smtClean="0"/>
              <a:t>VM</a:t>
            </a:r>
            <a:r>
              <a:rPr kumimoji="1" lang="ja-JP" altLang="en-US" dirty="0" smtClean="0"/>
              <a:t>のファイルシステムを同じ名前空間で提供する</a:t>
            </a:r>
            <a:endParaRPr kumimoji="1" lang="en-US" altLang="ja-JP" dirty="0" smtClean="0"/>
          </a:p>
          <a:p>
            <a:pPr lvl="2"/>
            <a:r>
              <a:rPr lang="en-US" altLang="ja-JP" dirty="0" err="1" smtClean="0"/>
              <a:t>proc</a:t>
            </a:r>
            <a:r>
              <a:rPr lang="ja-JP" altLang="en-US" dirty="0" smtClean="0"/>
              <a:t>ファイルシステムも含めて</a:t>
            </a:r>
            <a:endParaRPr kumimoji="1" lang="ja-JP" altLang="en-US" dirty="0" smtClean="0"/>
          </a:p>
          <a:p>
            <a:pPr lvl="1"/>
            <a:r>
              <a:rPr lang="ja-JP" altLang="en-US" dirty="0" smtClean="0"/>
              <a:t>ただし、</a:t>
            </a:r>
            <a:r>
              <a:rPr lang="en-US" altLang="ja-JP" dirty="0" smtClean="0"/>
              <a:t>IDS</a:t>
            </a:r>
            <a:r>
              <a:rPr lang="ja-JP" altLang="en-US" dirty="0" smtClean="0"/>
              <a:t>の実行には</a:t>
            </a:r>
            <a:r>
              <a:rPr lang="en-US" altLang="ja-JP" dirty="0" smtClean="0"/>
              <a:t>IDS-VM</a:t>
            </a:r>
            <a:r>
              <a:rPr lang="ja-JP" altLang="en-US" dirty="0" smtClean="0"/>
              <a:t>上のファイルを使わせる</a:t>
            </a:r>
            <a:endParaRPr lang="en-US" altLang="ja-JP" dirty="0" smtClean="0"/>
          </a:p>
        </p:txBody>
      </p:sp>
      <p:sp>
        <p:nvSpPr>
          <p:cNvPr id="3" name="タイトル 2"/>
          <p:cNvSpPr>
            <a:spLocks noGrp="1"/>
          </p:cNvSpPr>
          <p:nvPr>
            <p:ph type="title"/>
          </p:nvPr>
        </p:nvSpPr>
        <p:spPr/>
        <p:txBody>
          <a:bodyPr>
            <a:normAutofit/>
          </a:bodyPr>
          <a:lstStyle/>
          <a:p>
            <a:r>
              <a:rPr kumimoji="1" lang="en-US" altLang="ja-JP" dirty="0" smtClean="0"/>
              <a:t>VM Shadow</a:t>
            </a:r>
            <a:r>
              <a:rPr kumimoji="1" lang="ja-JP" altLang="en-US" dirty="0" smtClean="0"/>
              <a:t>の実現</a:t>
            </a:r>
            <a:endParaRPr kumimoji="1" lang="ja-JP" altLang="en-US" dirty="0"/>
          </a:p>
        </p:txBody>
      </p:sp>
      <p:sp>
        <p:nvSpPr>
          <p:cNvPr id="12" name="正方形/長方形 11"/>
          <p:cNvSpPr/>
          <p:nvPr/>
        </p:nvSpPr>
        <p:spPr>
          <a:xfrm>
            <a:off x="1331640" y="4869160"/>
            <a:ext cx="4505706" cy="1795604"/>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13" name="正方形/長方形 12"/>
          <p:cNvSpPr/>
          <p:nvPr/>
        </p:nvSpPr>
        <p:spPr>
          <a:xfrm>
            <a:off x="2675043" y="5205855"/>
            <a:ext cx="1823838" cy="440376"/>
          </a:xfrm>
          <a:prstGeom prst="rect">
            <a:avLst/>
          </a:prstGeom>
          <a:ln w="9525" cap="flat" cmpd="sng" algn="ctr">
            <a:solidFill>
              <a:schemeClr val="accent5"/>
            </a:solidFill>
            <a:prstDash val="solid"/>
            <a:round/>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14" name="テキスト ボックス 13"/>
          <p:cNvSpPr txBox="1"/>
          <p:nvPr/>
        </p:nvSpPr>
        <p:spPr>
          <a:xfrm>
            <a:off x="2747051" y="4940182"/>
            <a:ext cx="1712385" cy="338554"/>
          </a:xfrm>
          <a:prstGeom prst="rect">
            <a:avLst/>
          </a:prstGeom>
          <a:noFill/>
        </p:spPr>
        <p:txBody>
          <a:bodyPr wrap="square" rtlCol="0">
            <a:spAutoFit/>
          </a:bodyPr>
          <a:lstStyle/>
          <a:p>
            <a:pPr algn="ctr"/>
            <a:r>
              <a:rPr kumimoji="1" lang="en-US" altLang="ja-JP" sz="1600" dirty="0" smtClean="0"/>
              <a:t>VM Shadow</a:t>
            </a:r>
            <a:endParaRPr kumimoji="1" lang="ja-JP" altLang="en-US" sz="1600" dirty="0"/>
          </a:p>
        </p:txBody>
      </p:sp>
      <p:sp>
        <p:nvSpPr>
          <p:cNvPr id="15" name="角丸四角形 14"/>
          <p:cNvSpPr/>
          <p:nvPr/>
        </p:nvSpPr>
        <p:spPr>
          <a:xfrm>
            <a:off x="3243916" y="5311465"/>
            <a:ext cx="608004" cy="254783"/>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16" name="テキスト ボックス 15"/>
          <p:cNvSpPr txBox="1"/>
          <p:nvPr/>
        </p:nvSpPr>
        <p:spPr>
          <a:xfrm>
            <a:off x="3107089" y="4621156"/>
            <a:ext cx="1125693" cy="312273"/>
          </a:xfrm>
          <a:prstGeom prst="rect">
            <a:avLst/>
          </a:prstGeom>
          <a:noFill/>
        </p:spPr>
        <p:txBody>
          <a:bodyPr wrap="none" rtlCol="0">
            <a:spAutoFit/>
          </a:bodyPr>
          <a:lstStyle/>
          <a:p>
            <a:r>
              <a:rPr kumimoji="1" lang="en-US" altLang="ja-JP" sz="1600" dirty="0"/>
              <a:t>IDS-VM</a:t>
            </a:r>
            <a:endParaRPr kumimoji="1" lang="ja-JP" altLang="en-US" sz="1600" dirty="0"/>
          </a:p>
        </p:txBody>
      </p:sp>
      <p:sp>
        <p:nvSpPr>
          <p:cNvPr id="23" name="角丸四角形 22"/>
          <p:cNvSpPr/>
          <p:nvPr/>
        </p:nvSpPr>
        <p:spPr>
          <a:xfrm>
            <a:off x="1691680" y="5944684"/>
            <a:ext cx="1656184" cy="576064"/>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solidFill>
                  <a:sysClr val="windowText" lastClr="000000"/>
                </a:solidFill>
              </a:rPr>
              <a:t>システムコール</a:t>
            </a:r>
            <a:r>
              <a:rPr kumimoji="1" lang="en-US" altLang="ja-JP" sz="1600" dirty="0" smtClean="0">
                <a:solidFill>
                  <a:sysClr val="windowText" lastClr="000000"/>
                </a:solidFill>
              </a:rPr>
              <a:t/>
            </a:r>
            <a:br>
              <a:rPr kumimoji="1" lang="en-US" altLang="ja-JP" sz="1600" dirty="0" smtClean="0">
                <a:solidFill>
                  <a:sysClr val="windowText" lastClr="000000"/>
                </a:solidFill>
              </a:rPr>
            </a:br>
            <a:r>
              <a:rPr kumimoji="1" lang="ja-JP" altLang="en-US" sz="1600" dirty="0" smtClean="0">
                <a:solidFill>
                  <a:sysClr val="windowText" lastClr="000000"/>
                </a:solidFill>
              </a:rPr>
              <a:t>エミュレータ</a:t>
            </a:r>
            <a:endParaRPr kumimoji="1" lang="ja-JP" altLang="en-US" sz="1600" dirty="0">
              <a:solidFill>
                <a:sysClr val="windowText" lastClr="000000"/>
              </a:solidFill>
            </a:endParaRPr>
          </a:p>
        </p:txBody>
      </p:sp>
      <p:sp>
        <p:nvSpPr>
          <p:cNvPr id="24" name="角丸四角形 23"/>
          <p:cNvSpPr/>
          <p:nvPr/>
        </p:nvSpPr>
        <p:spPr>
          <a:xfrm>
            <a:off x="3563888" y="5949280"/>
            <a:ext cx="1800200" cy="576064"/>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ja-JP" sz="1600" dirty="0" smtClean="0">
                <a:solidFill>
                  <a:sysClr val="windowText" lastClr="000000"/>
                </a:solidFill>
              </a:rPr>
              <a:t>Shadow</a:t>
            </a:r>
            <a:br>
              <a:rPr lang="en-US" altLang="ja-JP" sz="1600" dirty="0" smtClean="0">
                <a:solidFill>
                  <a:sysClr val="windowText" lastClr="000000"/>
                </a:solidFill>
              </a:rPr>
            </a:br>
            <a:r>
              <a:rPr lang="ja-JP" altLang="en-US" sz="1600" dirty="0" smtClean="0">
                <a:solidFill>
                  <a:sysClr val="windowText" lastClr="000000"/>
                </a:solidFill>
              </a:rPr>
              <a:t>ファイルシステム</a:t>
            </a:r>
            <a:endParaRPr kumimoji="1" lang="ja-JP" altLang="en-US" sz="1600" dirty="0">
              <a:solidFill>
                <a:sysClr val="windowText" lastClr="000000"/>
              </a:solidFill>
            </a:endParaRPr>
          </a:p>
        </p:txBody>
      </p:sp>
      <p:sp>
        <p:nvSpPr>
          <p:cNvPr id="17" name="角丸四角形 16"/>
          <p:cNvSpPr/>
          <p:nvPr/>
        </p:nvSpPr>
        <p:spPr>
          <a:xfrm>
            <a:off x="6300192" y="4869160"/>
            <a:ext cx="1321390" cy="1800199"/>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18" name="テキスト ボックス 17"/>
          <p:cNvSpPr txBox="1"/>
          <p:nvPr/>
        </p:nvSpPr>
        <p:spPr>
          <a:xfrm>
            <a:off x="6372200" y="4581128"/>
            <a:ext cx="1103187" cy="338554"/>
          </a:xfrm>
          <a:prstGeom prst="rect">
            <a:avLst/>
          </a:prstGeom>
          <a:noFill/>
        </p:spPr>
        <p:txBody>
          <a:bodyPr wrap="square" rtlCol="0">
            <a:spAutoFit/>
          </a:bodyPr>
          <a:lstStyle/>
          <a:p>
            <a:pPr algn="ctr"/>
            <a:r>
              <a:rPr kumimoji="1" lang="ja-JP" altLang="en-US" sz="1600" dirty="0"/>
              <a:t>サーバ</a:t>
            </a:r>
            <a:r>
              <a:rPr kumimoji="1" lang="en-US" altLang="ja-JP" sz="1600" dirty="0"/>
              <a:t>VM</a:t>
            </a:r>
            <a:endParaRPr kumimoji="1" lang="ja-JP" altLang="en-US" sz="1600" dirty="0"/>
          </a:p>
        </p:txBody>
      </p:sp>
      <p:cxnSp>
        <p:nvCxnSpPr>
          <p:cNvPr id="19" name="直線コネクタ 18"/>
          <p:cNvCxnSpPr/>
          <p:nvPr/>
        </p:nvCxnSpPr>
        <p:spPr>
          <a:xfrm flipV="1">
            <a:off x="4499992" y="4869160"/>
            <a:ext cx="1800200" cy="360040"/>
          </a:xfrm>
          <a:prstGeom prst="line">
            <a:avLst/>
          </a:prstGeom>
          <a:ln w="19050" cap="flat" cmpd="sng" algn="ctr">
            <a:solidFill>
              <a:schemeClr val="tx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0" name="直線コネクタ 19"/>
          <p:cNvCxnSpPr/>
          <p:nvPr/>
        </p:nvCxnSpPr>
        <p:spPr>
          <a:xfrm>
            <a:off x="4499992" y="5661248"/>
            <a:ext cx="1761840" cy="1008112"/>
          </a:xfrm>
          <a:prstGeom prst="line">
            <a:avLst/>
          </a:prstGeom>
          <a:ln w="19050" cap="flat" cmpd="sng" algn="ctr">
            <a:solidFill>
              <a:schemeClr val="tx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solidFill>
                  <a:schemeClr val="tx1"/>
                </a:solidFill>
              </a:rPr>
              <a:t>VM Shadow</a:t>
            </a:r>
            <a:r>
              <a:rPr kumimoji="1" lang="ja-JP" altLang="en-US" dirty="0" smtClean="0">
                <a:solidFill>
                  <a:schemeClr val="tx1"/>
                </a:solidFill>
              </a:rPr>
              <a:t>内の</a:t>
            </a:r>
            <a:r>
              <a:rPr kumimoji="1" lang="en-US" altLang="ja-JP" dirty="0" smtClean="0">
                <a:solidFill>
                  <a:schemeClr val="tx1"/>
                </a:solidFill>
              </a:rPr>
              <a:t>IDS</a:t>
            </a:r>
            <a:r>
              <a:rPr kumimoji="1" lang="ja-JP" altLang="en-US" dirty="0" smtClean="0">
                <a:solidFill>
                  <a:schemeClr val="tx1"/>
                </a:solidFill>
              </a:rPr>
              <a:t>が発行したシステムコールに対して</a:t>
            </a:r>
            <a:r>
              <a:rPr lang="ja-JP" altLang="en-US" dirty="0" smtClean="0">
                <a:solidFill>
                  <a:schemeClr val="tx1"/>
                </a:solidFill>
              </a:rPr>
              <a:t>必要に応じて</a:t>
            </a:r>
            <a:r>
              <a:rPr kumimoji="1" lang="ja-JP" altLang="en-US" dirty="0" smtClean="0">
                <a:solidFill>
                  <a:schemeClr val="tx1"/>
                </a:solidFill>
              </a:rPr>
              <a:t>サーバ</a:t>
            </a:r>
            <a:r>
              <a:rPr kumimoji="1" lang="en-US" altLang="ja-JP" dirty="0" smtClean="0">
                <a:solidFill>
                  <a:schemeClr val="tx1"/>
                </a:solidFill>
              </a:rPr>
              <a:t>VM</a:t>
            </a:r>
            <a:r>
              <a:rPr kumimoji="1" lang="ja-JP" altLang="en-US" dirty="0" smtClean="0">
                <a:solidFill>
                  <a:schemeClr val="tx1"/>
                </a:solidFill>
              </a:rPr>
              <a:t>の情報を返す</a:t>
            </a:r>
            <a:endParaRPr kumimoji="1" lang="en-US" altLang="ja-JP" strike="sngStrike" dirty="0" smtClean="0">
              <a:solidFill>
                <a:schemeClr val="tx1"/>
              </a:solidFill>
            </a:endParaRPr>
          </a:p>
          <a:p>
            <a:pPr lvl="1"/>
            <a:r>
              <a:rPr kumimoji="1" lang="ja-JP" altLang="en-US" dirty="0" smtClean="0">
                <a:solidFill>
                  <a:schemeClr val="tx1"/>
                </a:solidFill>
              </a:rPr>
              <a:t>必要ならサーバ</a:t>
            </a:r>
            <a:r>
              <a:rPr kumimoji="1" lang="en-US" altLang="ja-JP" dirty="0" smtClean="0">
                <a:solidFill>
                  <a:schemeClr val="tx1"/>
                </a:solidFill>
              </a:rPr>
              <a:t>VM</a:t>
            </a:r>
            <a:r>
              <a:rPr kumimoji="1" lang="ja-JP" altLang="en-US" dirty="0" smtClean="0">
                <a:solidFill>
                  <a:schemeClr val="tx1"/>
                </a:solidFill>
              </a:rPr>
              <a:t>のカーネ</a:t>
            </a:r>
            <a:r>
              <a:rPr kumimoji="1" lang="ja-JP" altLang="en-US" dirty="0" smtClean="0"/>
              <a:t>ルを解析して情報を取得</a:t>
            </a:r>
            <a:endParaRPr kumimoji="1" lang="en-US" altLang="ja-JP" strike="sngStrike" dirty="0" smtClean="0"/>
          </a:p>
          <a:p>
            <a:pPr lvl="2"/>
            <a:r>
              <a:rPr lang="ja-JP" altLang="en-US" dirty="0" smtClean="0"/>
              <a:t>サーバ</a:t>
            </a:r>
            <a:r>
              <a:rPr lang="en-US" altLang="ja-JP" dirty="0" smtClean="0"/>
              <a:t>VM</a:t>
            </a:r>
            <a:r>
              <a:rPr lang="ja-JP" altLang="en-US" dirty="0" smtClean="0"/>
              <a:t>についての情報の</a:t>
            </a:r>
            <a:r>
              <a:rPr kumimoji="1" lang="ja-JP" altLang="en-US" dirty="0" smtClean="0"/>
              <a:t>取得</a:t>
            </a:r>
            <a:endParaRPr kumimoji="1" lang="en-US" altLang="ja-JP" dirty="0" smtClean="0"/>
          </a:p>
          <a:p>
            <a:pPr lvl="1"/>
            <a:r>
              <a:rPr lang="ja-JP" altLang="en-US" dirty="0" smtClean="0"/>
              <a:t>それ以外は</a:t>
            </a:r>
            <a:r>
              <a:rPr lang="en-US" altLang="ja-JP" dirty="0" smtClean="0"/>
              <a:t>IDS-VM</a:t>
            </a:r>
            <a:r>
              <a:rPr lang="ja-JP" altLang="en-US" dirty="0" smtClean="0">
                <a:solidFill>
                  <a:schemeClr val="tx1"/>
                </a:solidFill>
              </a:rPr>
              <a:t>のカーネルにシステムコールを発行</a:t>
            </a:r>
            <a:endParaRPr kumimoji="1" lang="en-US" altLang="ja-JP" dirty="0" smtClean="0">
              <a:solidFill>
                <a:schemeClr val="tx1"/>
              </a:solidFill>
            </a:endParaRPr>
          </a:p>
          <a:p>
            <a:pPr lvl="2"/>
            <a:r>
              <a:rPr lang="ja-JP" altLang="en-US" dirty="0" smtClean="0">
                <a:solidFill>
                  <a:schemeClr val="tx1"/>
                </a:solidFill>
              </a:rPr>
              <a:t>メモリ管理</a:t>
            </a:r>
            <a:endParaRPr kumimoji="1" lang="en-US" altLang="ja-JP" dirty="0" smtClean="0">
              <a:solidFill>
                <a:schemeClr val="tx1"/>
              </a:solidFill>
            </a:endParaRPr>
          </a:p>
          <a:p>
            <a:pPr lvl="2"/>
            <a:r>
              <a:rPr lang="ja-JP" altLang="en-US" dirty="0" smtClean="0">
                <a:solidFill>
                  <a:schemeClr val="tx1"/>
                </a:solidFill>
              </a:rPr>
              <a:t>ネットワーク処理</a:t>
            </a:r>
            <a:endParaRPr lang="en-US" altLang="ja-JP" dirty="0" smtClean="0">
              <a:solidFill>
                <a:schemeClr val="tx1"/>
              </a:solidFill>
            </a:endParaRPr>
          </a:p>
        </p:txBody>
      </p:sp>
      <p:sp>
        <p:nvSpPr>
          <p:cNvPr id="3" name="タイトル 2"/>
          <p:cNvSpPr>
            <a:spLocks noGrp="1"/>
          </p:cNvSpPr>
          <p:nvPr>
            <p:ph type="title"/>
          </p:nvPr>
        </p:nvSpPr>
        <p:spPr/>
        <p:txBody>
          <a:bodyPr>
            <a:normAutofit/>
          </a:bodyPr>
          <a:lstStyle/>
          <a:p>
            <a:r>
              <a:rPr kumimoji="1" lang="ja-JP" altLang="en-US" strike="noStrike" dirty="0" smtClean="0"/>
              <a:t>システムコール・エミュレータ</a:t>
            </a:r>
            <a:endParaRPr kumimoji="1" lang="ja-JP" altLang="en-US" dirty="0">
              <a:solidFill>
                <a:srgbClr val="FF0000"/>
              </a:solidFill>
            </a:endParaRPr>
          </a:p>
        </p:txBody>
      </p:sp>
      <p:cxnSp>
        <p:nvCxnSpPr>
          <p:cNvPr id="25" name="直線矢印コネクタ 24"/>
          <p:cNvCxnSpPr>
            <a:stCxn id="23" idx="2"/>
            <a:endCxn id="34" idx="0"/>
          </p:cNvCxnSpPr>
          <p:nvPr/>
        </p:nvCxnSpPr>
        <p:spPr>
          <a:xfrm flipH="1">
            <a:off x="5657313" y="5763762"/>
            <a:ext cx="19727" cy="3295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4" name="グループ化 36"/>
          <p:cNvGrpSpPr/>
          <p:nvPr/>
        </p:nvGrpSpPr>
        <p:grpSpPr>
          <a:xfrm>
            <a:off x="4521542" y="3933056"/>
            <a:ext cx="4370938" cy="2664297"/>
            <a:chOff x="2714613" y="3642744"/>
            <a:chExt cx="3006116" cy="2664297"/>
          </a:xfrm>
        </p:grpSpPr>
        <p:grpSp>
          <p:nvGrpSpPr>
            <p:cNvPr id="5" name="グループ化 15"/>
            <p:cNvGrpSpPr/>
            <p:nvPr/>
          </p:nvGrpSpPr>
          <p:grpSpPr>
            <a:xfrm>
              <a:off x="2714613" y="3642744"/>
              <a:ext cx="3006116" cy="2664297"/>
              <a:chOff x="2987825" y="3645024"/>
              <a:chExt cx="3006116" cy="2664297"/>
            </a:xfrm>
          </p:grpSpPr>
          <p:sp>
            <p:nvSpPr>
              <p:cNvPr id="17" name="角丸四角形 16"/>
              <p:cNvSpPr/>
              <p:nvPr/>
            </p:nvSpPr>
            <p:spPr>
              <a:xfrm>
                <a:off x="4904423" y="4221088"/>
                <a:ext cx="1089518" cy="2016224"/>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18" name="正方形/長方形 17"/>
              <p:cNvSpPr/>
              <p:nvPr/>
            </p:nvSpPr>
            <p:spPr>
              <a:xfrm>
                <a:off x="2987825" y="3936569"/>
                <a:ext cx="1580663" cy="2372752"/>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19" name="正方形/長方形 18"/>
              <p:cNvSpPr/>
              <p:nvPr/>
            </p:nvSpPr>
            <p:spPr>
              <a:xfrm>
                <a:off x="3207362" y="4287827"/>
                <a:ext cx="1180385" cy="437317"/>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21" name="テキスト ボックス 20"/>
              <p:cNvSpPr txBox="1"/>
              <p:nvPr/>
            </p:nvSpPr>
            <p:spPr>
              <a:xfrm>
                <a:off x="3220622" y="4005064"/>
                <a:ext cx="1097683" cy="338554"/>
              </a:xfrm>
              <a:prstGeom prst="rect">
                <a:avLst/>
              </a:prstGeom>
              <a:noFill/>
            </p:spPr>
            <p:txBody>
              <a:bodyPr wrap="square" rtlCol="0">
                <a:spAutoFit/>
              </a:bodyPr>
              <a:lstStyle/>
              <a:p>
                <a:pPr algn="ctr"/>
                <a:r>
                  <a:rPr kumimoji="1" lang="en-US" altLang="ja-JP" sz="1600" dirty="0" smtClean="0"/>
                  <a:t>VM</a:t>
                </a:r>
                <a:r>
                  <a:rPr kumimoji="1" lang="ja-JP" altLang="en-US" sz="1600" dirty="0" smtClean="0"/>
                  <a:t> </a:t>
                </a:r>
                <a:r>
                  <a:rPr kumimoji="1" lang="en-US" altLang="ja-JP" sz="1600" dirty="0" smtClean="0"/>
                  <a:t>Shadow</a:t>
                </a:r>
                <a:endParaRPr kumimoji="1" lang="ja-JP" altLang="en-US" sz="1600" dirty="0"/>
              </a:p>
            </p:txBody>
          </p:sp>
          <p:sp>
            <p:nvSpPr>
              <p:cNvPr id="22" name="角丸四角形 21"/>
              <p:cNvSpPr/>
              <p:nvPr/>
            </p:nvSpPr>
            <p:spPr>
              <a:xfrm>
                <a:off x="3426897" y="4375642"/>
                <a:ext cx="702517" cy="263444"/>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23" name="角丸四角形 22"/>
              <p:cNvSpPr/>
              <p:nvPr/>
            </p:nvSpPr>
            <p:spPr>
              <a:xfrm>
                <a:off x="3233678" y="4948842"/>
                <a:ext cx="1097683" cy="526888"/>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solidFill>
                      <a:sysClr val="windowText" lastClr="000000"/>
                    </a:solidFill>
                  </a:rPr>
                  <a:t>システムコール</a:t>
                </a:r>
                <a:r>
                  <a:rPr kumimoji="1" lang="en-US" altLang="ja-JP" sz="1600" dirty="0" smtClean="0">
                    <a:solidFill>
                      <a:sysClr val="windowText" lastClr="000000"/>
                    </a:solidFill>
                  </a:rPr>
                  <a:t/>
                </a:r>
                <a:br>
                  <a:rPr kumimoji="1" lang="en-US" altLang="ja-JP" sz="1600" dirty="0" smtClean="0">
                    <a:solidFill>
                      <a:sysClr val="windowText" lastClr="000000"/>
                    </a:solidFill>
                  </a:rPr>
                </a:br>
                <a:r>
                  <a:rPr kumimoji="1" lang="ja-JP" altLang="en-US" sz="1600" dirty="0" smtClean="0">
                    <a:solidFill>
                      <a:sysClr val="windowText" lastClr="000000"/>
                    </a:solidFill>
                  </a:rPr>
                  <a:t>エミュレータ</a:t>
                </a:r>
                <a:endParaRPr kumimoji="1" lang="ja-JP" altLang="en-US" sz="1600" dirty="0">
                  <a:solidFill>
                    <a:sysClr val="windowText" lastClr="000000"/>
                  </a:solidFill>
                </a:endParaRPr>
              </a:p>
            </p:txBody>
          </p:sp>
          <p:cxnSp>
            <p:nvCxnSpPr>
              <p:cNvPr id="26" name="直線矢印コネクタ 25"/>
              <p:cNvCxnSpPr>
                <a:stCxn id="22" idx="2"/>
                <a:endCxn id="23" idx="0"/>
              </p:cNvCxnSpPr>
              <p:nvPr/>
            </p:nvCxnSpPr>
            <p:spPr>
              <a:xfrm rot="16200000" flipH="1">
                <a:off x="3625459" y="4791782"/>
                <a:ext cx="309756" cy="43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5052994" y="3933056"/>
                <a:ext cx="862638" cy="338554"/>
              </a:xfrm>
              <a:prstGeom prst="rect">
                <a:avLst/>
              </a:prstGeom>
              <a:noFill/>
            </p:spPr>
            <p:txBody>
              <a:bodyPr wrap="none" rtlCol="0">
                <a:spAutoFit/>
              </a:bodyPr>
              <a:lstStyle/>
              <a:p>
                <a:r>
                  <a:rPr kumimoji="1" lang="ja-JP" altLang="en-US" sz="1600" dirty="0"/>
                  <a:t>サーバ</a:t>
                </a:r>
                <a:r>
                  <a:rPr kumimoji="1" lang="en-US" altLang="ja-JP" sz="1600" dirty="0"/>
                  <a:t>VM</a:t>
                </a:r>
                <a:endParaRPr kumimoji="1" lang="ja-JP" altLang="en-US" sz="1600" dirty="0"/>
              </a:p>
            </p:txBody>
          </p:sp>
          <p:sp>
            <p:nvSpPr>
              <p:cNvPr id="32" name="テキスト ボックス 31"/>
              <p:cNvSpPr txBox="1"/>
              <p:nvPr/>
            </p:nvSpPr>
            <p:spPr>
              <a:xfrm>
                <a:off x="3468240" y="3645024"/>
                <a:ext cx="733530" cy="338554"/>
              </a:xfrm>
              <a:prstGeom prst="rect">
                <a:avLst/>
              </a:prstGeom>
              <a:noFill/>
            </p:spPr>
            <p:txBody>
              <a:bodyPr wrap="none" rtlCol="0">
                <a:spAutoFit/>
              </a:bodyPr>
              <a:lstStyle/>
              <a:p>
                <a:r>
                  <a:rPr kumimoji="1" lang="en-US" altLang="ja-JP" sz="1600" dirty="0"/>
                  <a:t>IDS-VM</a:t>
                </a:r>
                <a:endParaRPr kumimoji="1" lang="ja-JP" altLang="en-US" sz="1600" dirty="0"/>
              </a:p>
            </p:txBody>
          </p:sp>
        </p:grpSp>
        <p:sp>
          <p:nvSpPr>
            <p:cNvPr id="29" name="角丸四角形 28"/>
            <p:cNvSpPr/>
            <p:nvPr/>
          </p:nvSpPr>
          <p:spPr>
            <a:xfrm>
              <a:off x="4659883" y="5733256"/>
              <a:ext cx="1026708" cy="429767"/>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solidFill>
                    <a:sysClr val="windowText" lastClr="000000"/>
                  </a:solidFill>
                </a:rPr>
                <a:t>カーネル</a:t>
              </a:r>
              <a:endParaRPr kumimoji="1" lang="ja-JP" altLang="en-US" sz="1600" dirty="0">
                <a:solidFill>
                  <a:sysClr val="windowText" lastClr="000000"/>
                </a:solidFill>
              </a:endParaRPr>
            </a:p>
          </p:txBody>
        </p:sp>
        <p:sp>
          <p:nvSpPr>
            <p:cNvPr id="34" name="角丸四角形 33"/>
            <p:cNvSpPr/>
            <p:nvPr/>
          </p:nvSpPr>
          <p:spPr>
            <a:xfrm>
              <a:off x="2749316" y="5802984"/>
              <a:ext cx="1492849" cy="35705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solidFill>
                    <a:sysClr val="windowText" lastClr="000000"/>
                  </a:solidFill>
                </a:rPr>
                <a:t>カーネル</a:t>
              </a:r>
              <a:endParaRPr kumimoji="1" lang="ja-JP" altLang="en-US" sz="1600" dirty="0">
                <a:solidFill>
                  <a:sysClr val="windowText" lastClr="000000"/>
                </a:solidFill>
              </a:endParaRPr>
            </a:p>
          </p:txBody>
        </p:sp>
      </p:grpSp>
      <p:cxnSp>
        <p:nvCxnSpPr>
          <p:cNvPr id="36" name="直線矢印コネクタ 35"/>
          <p:cNvCxnSpPr>
            <a:stCxn id="23" idx="3"/>
            <a:endCxn id="29" idx="1"/>
          </p:cNvCxnSpPr>
          <p:nvPr/>
        </p:nvCxnSpPr>
        <p:spPr>
          <a:xfrm>
            <a:off x="6475064" y="5500318"/>
            <a:ext cx="874930" cy="73813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a:stCxn id="23" idx="2"/>
            <a:endCxn id="34" idx="0"/>
          </p:cNvCxnSpPr>
          <p:nvPr/>
        </p:nvCxnSpPr>
        <p:spPr>
          <a:xfrm flipH="1">
            <a:off x="5657313" y="5763762"/>
            <a:ext cx="19727" cy="32953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err="1" smtClean="0">
                <a:solidFill>
                  <a:schemeClr val="tx1"/>
                </a:solidFill>
              </a:rPr>
              <a:t>uname</a:t>
            </a:r>
            <a:r>
              <a:rPr kumimoji="1" lang="ja-JP" altLang="en-US" dirty="0" smtClean="0">
                <a:solidFill>
                  <a:schemeClr val="tx1"/>
                </a:solidFill>
              </a:rPr>
              <a:t>システムコールが返す情報を</a:t>
            </a:r>
            <a:r>
              <a:rPr lang="ja-JP" altLang="en-US" dirty="0" smtClean="0">
                <a:solidFill>
                  <a:schemeClr val="tx1"/>
                </a:solidFill>
              </a:rPr>
              <a:t>サーバ</a:t>
            </a:r>
            <a:r>
              <a:rPr lang="en-US" altLang="ja-JP" dirty="0" smtClean="0">
                <a:solidFill>
                  <a:schemeClr val="tx1"/>
                </a:solidFill>
              </a:rPr>
              <a:t>VM</a:t>
            </a:r>
            <a:r>
              <a:rPr lang="ja-JP" altLang="en-US" dirty="0" smtClean="0">
                <a:solidFill>
                  <a:schemeClr val="tx1"/>
                </a:solidFill>
              </a:rPr>
              <a:t>から取得</a:t>
            </a:r>
            <a:endParaRPr lang="en-US" altLang="ja-JP" dirty="0" smtClean="0">
              <a:solidFill>
                <a:schemeClr val="tx1"/>
              </a:solidFill>
            </a:endParaRPr>
          </a:p>
          <a:p>
            <a:pPr lvl="1"/>
            <a:r>
              <a:rPr lang="ja-JP" altLang="en-US" dirty="0" smtClean="0">
                <a:solidFill>
                  <a:schemeClr val="tx1"/>
                </a:solidFill>
              </a:rPr>
              <a:t>サーバ</a:t>
            </a:r>
            <a:r>
              <a:rPr lang="en-US" altLang="ja-JP" dirty="0" smtClean="0">
                <a:solidFill>
                  <a:schemeClr val="tx1"/>
                </a:solidFill>
              </a:rPr>
              <a:t>VM</a:t>
            </a:r>
            <a:r>
              <a:rPr lang="ja-JP" altLang="en-US" dirty="0" smtClean="0">
                <a:solidFill>
                  <a:schemeClr val="tx1"/>
                </a:solidFill>
              </a:rPr>
              <a:t>のカーネルメモリの中から</a:t>
            </a:r>
            <a:r>
              <a:rPr lang="en-US" altLang="ja-JP" dirty="0" err="1" smtClean="0">
                <a:solidFill>
                  <a:schemeClr val="tx1"/>
                </a:solidFill>
              </a:rPr>
              <a:t>utsname</a:t>
            </a:r>
            <a:r>
              <a:rPr lang="ja-JP" altLang="en-US" dirty="0" smtClean="0">
                <a:solidFill>
                  <a:schemeClr val="tx1"/>
                </a:solidFill>
              </a:rPr>
              <a:t>構造体を発見</a:t>
            </a:r>
            <a:endParaRPr lang="en-US" altLang="ja-JP" dirty="0" smtClean="0">
              <a:solidFill>
                <a:schemeClr val="tx1"/>
              </a:solidFill>
            </a:endParaRPr>
          </a:p>
          <a:p>
            <a:pPr lvl="2"/>
            <a:r>
              <a:rPr lang="ja-JP" altLang="en-US" dirty="0" smtClean="0">
                <a:solidFill>
                  <a:schemeClr val="tx1"/>
                </a:solidFill>
              </a:rPr>
              <a:t>カーネル名、ホスト名、バージョン等が格納されている</a:t>
            </a:r>
            <a:endParaRPr lang="en-US" altLang="ja-JP" dirty="0" smtClean="0">
              <a:solidFill>
                <a:schemeClr val="tx1"/>
              </a:solidFill>
            </a:endParaRPr>
          </a:p>
          <a:p>
            <a:pPr lvl="2"/>
            <a:r>
              <a:rPr lang="en-US" altLang="ja-JP" dirty="0" smtClean="0">
                <a:solidFill>
                  <a:schemeClr val="tx1"/>
                </a:solidFill>
              </a:rPr>
              <a:t>init_task</a:t>
            </a:r>
            <a:r>
              <a:rPr lang="ja-JP" altLang="en-US" dirty="0" smtClean="0">
                <a:solidFill>
                  <a:schemeClr val="tx1"/>
                </a:solidFill>
              </a:rPr>
              <a:t>変数からたどることができる</a:t>
            </a:r>
            <a:endParaRPr lang="en-US" altLang="ja-JP" dirty="0" smtClean="0">
              <a:solidFill>
                <a:schemeClr val="tx1"/>
              </a:solidFill>
            </a:endParaRPr>
          </a:p>
        </p:txBody>
      </p:sp>
      <p:sp>
        <p:nvSpPr>
          <p:cNvPr id="3" name="タイトル 2"/>
          <p:cNvSpPr>
            <a:spLocks noGrp="1"/>
          </p:cNvSpPr>
          <p:nvPr>
            <p:ph type="title"/>
          </p:nvPr>
        </p:nvSpPr>
        <p:spPr/>
        <p:txBody>
          <a:bodyPr/>
          <a:lstStyle/>
          <a:p>
            <a:r>
              <a:rPr kumimoji="1" lang="ja-JP" altLang="en-US" dirty="0" smtClean="0"/>
              <a:t>例</a:t>
            </a:r>
            <a:r>
              <a:rPr kumimoji="1" lang="en-US" altLang="ja-JP" dirty="0" smtClean="0"/>
              <a:t>:</a:t>
            </a:r>
            <a:r>
              <a:rPr kumimoji="1" lang="en-US" altLang="ja-JP" dirty="0" err="1" smtClean="0"/>
              <a:t>uname</a:t>
            </a:r>
            <a:r>
              <a:rPr kumimoji="1" lang="ja-JP" altLang="en-US" dirty="0" smtClean="0"/>
              <a:t>のエミュレーション</a:t>
            </a:r>
            <a:endParaRPr kumimoji="1" lang="ja-JP" altLang="en-US" dirty="0">
              <a:solidFill>
                <a:schemeClr val="tx1"/>
              </a:solidFill>
            </a:endParaRPr>
          </a:p>
        </p:txBody>
      </p:sp>
      <p:grpSp>
        <p:nvGrpSpPr>
          <p:cNvPr id="4" name="グループ化 4"/>
          <p:cNvGrpSpPr/>
          <p:nvPr/>
        </p:nvGrpSpPr>
        <p:grpSpPr>
          <a:xfrm>
            <a:off x="1475656" y="4001551"/>
            <a:ext cx="4345559" cy="2534029"/>
            <a:chOff x="2732067" y="3786667"/>
            <a:chExt cx="2988662" cy="2534029"/>
          </a:xfrm>
        </p:grpSpPr>
        <p:grpSp>
          <p:nvGrpSpPr>
            <p:cNvPr id="5" name="グループ化 15"/>
            <p:cNvGrpSpPr/>
            <p:nvPr/>
          </p:nvGrpSpPr>
          <p:grpSpPr>
            <a:xfrm>
              <a:off x="2732067" y="3786667"/>
              <a:ext cx="2988662" cy="2534029"/>
              <a:chOff x="3005279" y="3788947"/>
              <a:chExt cx="2988662" cy="2534029"/>
            </a:xfrm>
          </p:grpSpPr>
          <p:sp>
            <p:nvSpPr>
              <p:cNvPr id="10" name="角丸四角形 9"/>
              <p:cNvSpPr/>
              <p:nvPr/>
            </p:nvSpPr>
            <p:spPr>
              <a:xfrm>
                <a:off x="4904423" y="4221088"/>
                <a:ext cx="1089518" cy="2016224"/>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11" name="正方形/長方形 10"/>
              <p:cNvSpPr/>
              <p:nvPr/>
            </p:nvSpPr>
            <p:spPr>
              <a:xfrm>
                <a:off x="3005279" y="4080492"/>
                <a:ext cx="1580663" cy="2242484"/>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12" name="正方形/長方形 11"/>
              <p:cNvSpPr/>
              <p:nvPr/>
            </p:nvSpPr>
            <p:spPr>
              <a:xfrm>
                <a:off x="3203842" y="4355891"/>
                <a:ext cx="1180385" cy="444588"/>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14" name="テキスト ボックス 13"/>
              <p:cNvSpPr txBox="1"/>
              <p:nvPr/>
            </p:nvSpPr>
            <p:spPr>
              <a:xfrm>
                <a:off x="3238077" y="4076979"/>
                <a:ext cx="1097683" cy="338554"/>
              </a:xfrm>
              <a:prstGeom prst="rect">
                <a:avLst/>
              </a:prstGeom>
              <a:noFill/>
            </p:spPr>
            <p:txBody>
              <a:bodyPr wrap="square" rtlCol="0">
                <a:spAutoFit/>
              </a:bodyPr>
              <a:lstStyle/>
              <a:p>
                <a:pPr algn="ctr"/>
                <a:r>
                  <a:rPr kumimoji="1" lang="en-US" altLang="ja-JP" sz="1600" dirty="0" smtClean="0"/>
                  <a:t>VM</a:t>
                </a:r>
                <a:r>
                  <a:rPr kumimoji="1" lang="ja-JP" altLang="en-US" sz="1600" dirty="0" smtClean="0"/>
                  <a:t> </a:t>
                </a:r>
                <a:r>
                  <a:rPr kumimoji="1" lang="en-US" altLang="ja-JP" sz="1600" dirty="0" smtClean="0"/>
                  <a:t>Shadow</a:t>
                </a:r>
                <a:endParaRPr kumimoji="1" lang="ja-JP" altLang="en-US" sz="1600" dirty="0"/>
              </a:p>
            </p:txBody>
          </p:sp>
          <p:sp>
            <p:nvSpPr>
              <p:cNvPr id="15" name="角丸四角形 14"/>
              <p:cNvSpPr/>
              <p:nvPr/>
            </p:nvSpPr>
            <p:spPr>
              <a:xfrm>
                <a:off x="3423377" y="4443706"/>
                <a:ext cx="702517" cy="263444"/>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16" name="角丸四角形 15"/>
              <p:cNvSpPr/>
              <p:nvPr/>
            </p:nvSpPr>
            <p:spPr>
              <a:xfrm>
                <a:off x="3251133" y="5092765"/>
                <a:ext cx="1097683" cy="526888"/>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solidFill>
                      <a:sysClr val="windowText" lastClr="000000"/>
                    </a:solidFill>
                  </a:rPr>
                  <a:t>システムコール</a:t>
                </a:r>
                <a:r>
                  <a:rPr kumimoji="1" lang="en-US" altLang="ja-JP" sz="1600" dirty="0" smtClean="0">
                    <a:solidFill>
                      <a:sysClr val="windowText" lastClr="000000"/>
                    </a:solidFill>
                  </a:rPr>
                  <a:t/>
                </a:r>
                <a:br>
                  <a:rPr kumimoji="1" lang="en-US" altLang="ja-JP" sz="1600" dirty="0" smtClean="0">
                    <a:solidFill>
                      <a:sysClr val="windowText" lastClr="000000"/>
                    </a:solidFill>
                  </a:rPr>
                </a:br>
                <a:r>
                  <a:rPr kumimoji="1" lang="ja-JP" altLang="en-US" sz="1600" dirty="0" smtClean="0">
                    <a:solidFill>
                      <a:sysClr val="windowText" lastClr="000000"/>
                    </a:solidFill>
                  </a:rPr>
                  <a:t>エミュレータ</a:t>
                </a:r>
                <a:endParaRPr kumimoji="1" lang="ja-JP" altLang="en-US" sz="1600" dirty="0">
                  <a:solidFill>
                    <a:sysClr val="windowText" lastClr="000000"/>
                  </a:solidFill>
                </a:endParaRPr>
              </a:p>
            </p:txBody>
          </p:sp>
          <p:cxnSp>
            <p:nvCxnSpPr>
              <p:cNvPr id="17" name="直線矢印コネクタ 16"/>
              <p:cNvCxnSpPr>
                <a:stCxn id="15" idx="2"/>
                <a:endCxn id="16" idx="0"/>
              </p:cNvCxnSpPr>
              <p:nvPr/>
            </p:nvCxnSpPr>
            <p:spPr>
              <a:xfrm>
                <a:off x="3774636" y="4707150"/>
                <a:ext cx="25339" cy="3856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5052994" y="3933056"/>
                <a:ext cx="862638" cy="338554"/>
              </a:xfrm>
              <a:prstGeom prst="rect">
                <a:avLst/>
              </a:prstGeom>
              <a:noFill/>
            </p:spPr>
            <p:txBody>
              <a:bodyPr wrap="none" rtlCol="0">
                <a:spAutoFit/>
              </a:bodyPr>
              <a:lstStyle/>
              <a:p>
                <a:r>
                  <a:rPr kumimoji="1" lang="ja-JP" altLang="en-US" sz="1600" dirty="0"/>
                  <a:t>サーバ</a:t>
                </a:r>
                <a:r>
                  <a:rPr kumimoji="1" lang="en-US" altLang="ja-JP" sz="1600" dirty="0"/>
                  <a:t>VM</a:t>
                </a:r>
                <a:endParaRPr kumimoji="1" lang="ja-JP" altLang="en-US" sz="1600" dirty="0"/>
              </a:p>
            </p:txBody>
          </p:sp>
          <p:sp>
            <p:nvSpPr>
              <p:cNvPr id="20" name="テキスト ボックス 19"/>
              <p:cNvSpPr txBox="1"/>
              <p:nvPr/>
            </p:nvSpPr>
            <p:spPr>
              <a:xfrm>
                <a:off x="3485695" y="3788947"/>
                <a:ext cx="733530" cy="338554"/>
              </a:xfrm>
              <a:prstGeom prst="rect">
                <a:avLst/>
              </a:prstGeom>
              <a:noFill/>
            </p:spPr>
            <p:txBody>
              <a:bodyPr wrap="none" rtlCol="0">
                <a:spAutoFit/>
              </a:bodyPr>
              <a:lstStyle/>
              <a:p>
                <a:r>
                  <a:rPr kumimoji="1" lang="en-US" altLang="ja-JP" sz="1600" dirty="0"/>
                  <a:t>IDS-VM</a:t>
                </a:r>
                <a:endParaRPr kumimoji="1" lang="ja-JP" altLang="en-US" sz="1600" dirty="0"/>
              </a:p>
            </p:txBody>
          </p:sp>
        </p:grpSp>
        <p:sp>
          <p:nvSpPr>
            <p:cNvPr id="8" name="角丸四角形 7"/>
            <p:cNvSpPr/>
            <p:nvPr/>
          </p:nvSpPr>
          <p:spPr>
            <a:xfrm>
              <a:off x="4659883" y="5733256"/>
              <a:ext cx="1026708" cy="429767"/>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solidFill>
                    <a:sysClr val="windowText" lastClr="000000"/>
                  </a:solidFill>
                </a:rPr>
                <a:t>カーネル</a:t>
              </a:r>
              <a:endParaRPr kumimoji="1" lang="ja-JP" altLang="en-US" sz="1600" dirty="0">
                <a:solidFill>
                  <a:sysClr val="windowText" lastClr="000000"/>
                </a:solidFill>
              </a:endParaRPr>
            </a:p>
          </p:txBody>
        </p:sp>
        <p:sp>
          <p:nvSpPr>
            <p:cNvPr id="9" name="角丸四角形 8"/>
            <p:cNvSpPr/>
            <p:nvPr/>
          </p:nvSpPr>
          <p:spPr>
            <a:xfrm>
              <a:off x="2781687" y="5786923"/>
              <a:ext cx="1492849" cy="35705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solidFill>
                    <a:sysClr val="windowText" lastClr="000000"/>
                  </a:solidFill>
                </a:rPr>
                <a:t>カーネル</a:t>
              </a:r>
              <a:endParaRPr kumimoji="1" lang="ja-JP" altLang="en-US" sz="1600" dirty="0">
                <a:solidFill>
                  <a:sysClr val="windowText" lastClr="000000"/>
                </a:solidFill>
              </a:endParaRPr>
            </a:p>
          </p:txBody>
        </p:sp>
      </p:grpSp>
      <p:cxnSp>
        <p:nvCxnSpPr>
          <p:cNvPr id="29" name="直線矢印コネクタ 28"/>
          <p:cNvCxnSpPr>
            <a:stCxn id="16" idx="3"/>
          </p:cNvCxnSpPr>
          <p:nvPr/>
        </p:nvCxnSpPr>
        <p:spPr>
          <a:xfrm>
            <a:off x="3429178" y="5568813"/>
            <a:ext cx="849552" cy="59421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1619672" y="5013176"/>
            <a:ext cx="942761" cy="369332"/>
          </a:xfrm>
          <a:prstGeom prst="rect">
            <a:avLst/>
          </a:prstGeom>
          <a:noFill/>
        </p:spPr>
        <p:txBody>
          <a:bodyPr wrap="square" rtlCol="0">
            <a:spAutoFit/>
          </a:bodyPr>
          <a:lstStyle/>
          <a:p>
            <a:r>
              <a:rPr kumimoji="1" lang="en-US" altLang="ja-JP" dirty="0" err="1" smtClean="0"/>
              <a:t>uname</a:t>
            </a:r>
            <a:endParaRPr kumimoji="1" lang="ja-JP" altLang="en-US" dirty="0"/>
          </a:p>
        </p:txBody>
      </p:sp>
      <p:grpSp>
        <p:nvGrpSpPr>
          <p:cNvPr id="6" name="グループ化 41"/>
          <p:cNvGrpSpPr/>
          <p:nvPr/>
        </p:nvGrpSpPr>
        <p:grpSpPr>
          <a:xfrm>
            <a:off x="5439472" y="4210257"/>
            <a:ext cx="3456384" cy="2267041"/>
            <a:chOff x="5486400" y="4357693"/>
            <a:chExt cx="3456384" cy="2267041"/>
          </a:xfrm>
        </p:grpSpPr>
        <p:grpSp>
          <p:nvGrpSpPr>
            <p:cNvPr id="7" name="グループ化 51"/>
            <p:cNvGrpSpPr/>
            <p:nvPr/>
          </p:nvGrpSpPr>
          <p:grpSpPr>
            <a:xfrm>
              <a:off x="6786008" y="5786454"/>
              <a:ext cx="1093150" cy="587490"/>
              <a:chOff x="6786008" y="5903087"/>
              <a:chExt cx="1093150" cy="587490"/>
            </a:xfrm>
          </p:grpSpPr>
          <p:cxnSp>
            <p:nvCxnSpPr>
              <p:cNvPr id="46" name="直線矢印コネクタ 45"/>
              <p:cNvCxnSpPr/>
              <p:nvPr/>
            </p:nvCxnSpPr>
            <p:spPr>
              <a:xfrm flipV="1">
                <a:off x="6786008" y="6198343"/>
                <a:ext cx="252094" cy="2922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rot="16200000" flipH="1">
                <a:off x="7305764" y="5635425"/>
                <a:ext cx="305732" cy="8410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21" name="グループ化 50"/>
            <p:cNvGrpSpPr/>
            <p:nvPr/>
          </p:nvGrpSpPr>
          <p:grpSpPr>
            <a:xfrm>
              <a:off x="5486400" y="4357693"/>
              <a:ext cx="3456384" cy="2267041"/>
              <a:chOff x="5508104" y="4258302"/>
              <a:chExt cx="3456384" cy="2267041"/>
            </a:xfrm>
          </p:grpSpPr>
          <p:sp>
            <p:nvSpPr>
              <p:cNvPr id="33" name="四角形吹き出し 32"/>
              <p:cNvSpPr/>
              <p:nvPr/>
            </p:nvSpPr>
            <p:spPr>
              <a:xfrm>
                <a:off x="5508104" y="4258302"/>
                <a:ext cx="3456384" cy="2267041"/>
              </a:xfrm>
              <a:prstGeom prst="wedgeRectCallout">
                <a:avLst>
                  <a:gd name="adj1" fmla="val -62353"/>
                  <a:gd name="adj2" fmla="val 34110"/>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8" name="テキスト ボックス 37"/>
              <p:cNvSpPr txBox="1"/>
              <p:nvPr/>
            </p:nvSpPr>
            <p:spPr>
              <a:xfrm>
                <a:off x="5660520" y="5126550"/>
                <a:ext cx="1440160" cy="369332"/>
              </a:xfrm>
              <a:prstGeom prst="rect">
                <a:avLst/>
              </a:prstGeom>
              <a:noFill/>
            </p:spPr>
            <p:txBody>
              <a:bodyPr wrap="square" rtlCol="0">
                <a:spAutoFit/>
              </a:bodyPr>
              <a:lstStyle/>
              <a:p>
                <a:r>
                  <a:rPr kumimoji="1" lang="en-US" altLang="ja-JP" dirty="0" smtClean="0"/>
                  <a:t>init_task</a:t>
                </a:r>
                <a:endParaRPr kumimoji="1" lang="ja-JP" altLang="en-US" dirty="0"/>
              </a:p>
            </p:txBody>
          </p:sp>
          <p:sp>
            <p:nvSpPr>
              <p:cNvPr id="35" name="円/楕円 34"/>
              <p:cNvSpPr/>
              <p:nvPr/>
            </p:nvSpPr>
            <p:spPr>
              <a:xfrm>
                <a:off x="6117720" y="5687063"/>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sp>
            <p:nvSpPr>
              <p:cNvPr id="43" name="円/楕円 42"/>
              <p:cNvSpPr/>
              <p:nvPr/>
            </p:nvSpPr>
            <p:spPr>
              <a:xfrm>
                <a:off x="6879720" y="5687063"/>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sp>
            <p:nvSpPr>
              <p:cNvPr id="44" name="円/楕円 43"/>
              <p:cNvSpPr/>
              <p:nvPr/>
            </p:nvSpPr>
            <p:spPr>
              <a:xfrm>
                <a:off x="7720776" y="5697539"/>
                <a:ext cx="360172" cy="295256"/>
              </a:xfrm>
              <a:prstGeom prst="ellipse">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sp>
            <p:nvSpPr>
              <p:cNvPr id="50" name="四角形吹き出し 49"/>
              <p:cNvSpPr/>
              <p:nvPr/>
            </p:nvSpPr>
            <p:spPr>
              <a:xfrm>
                <a:off x="7108320" y="4315463"/>
                <a:ext cx="1800200" cy="1059160"/>
              </a:xfrm>
              <a:prstGeom prst="wedgeRectCallout">
                <a:avLst>
                  <a:gd name="adj1" fmla="val -2736"/>
                  <a:gd name="adj2" fmla="val 79912"/>
                </a:avLst>
              </a:prstGeom>
              <a:solidFill>
                <a:schemeClr val="bg1"/>
              </a:solidFill>
              <a:ln>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t" anchorCtr="0"/>
              <a:lstStyle/>
              <a:p>
                <a:r>
                  <a:rPr kumimoji="1" lang="en-US" altLang="ja-JP" dirty="0" smtClean="0"/>
                  <a:t>Linux</a:t>
                </a:r>
              </a:p>
              <a:p>
                <a:r>
                  <a:rPr lang="en-US" altLang="ja-JP" dirty="0" smtClean="0"/>
                  <a:t>server-</a:t>
                </a:r>
                <a:r>
                  <a:rPr lang="en-US" altLang="ja-JP" dirty="0" err="1" smtClean="0"/>
                  <a:t>vm</a:t>
                </a:r>
                <a:endParaRPr lang="en-US" altLang="ja-JP" dirty="0" smtClean="0"/>
              </a:p>
              <a:p>
                <a:r>
                  <a:rPr kumimoji="1" lang="en-US" altLang="ja-JP" dirty="0" smtClean="0"/>
                  <a:t>2.6.27.35</a:t>
                </a:r>
              </a:p>
              <a:p>
                <a:endParaRPr kumimoji="1" lang="ja-JP" altLang="en-US" dirty="0"/>
              </a:p>
            </p:txBody>
          </p:sp>
        </p:grpSp>
        <p:cxnSp>
          <p:nvCxnSpPr>
            <p:cNvPr id="54" name="直線矢印コネクタ 53"/>
            <p:cNvCxnSpPr/>
            <p:nvPr/>
          </p:nvCxnSpPr>
          <p:spPr>
            <a:xfrm>
              <a:off x="6456188" y="5934082"/>
              <a:ext cx="401828"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7218188" y="5934082"/>
              <a:ext cx="480884" cy="104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テキスト ボックス 58"/>
            <p:cNvSpPr txBox="1"/>
            <p:nvPr/>
          </p:nvSpPr>
          <p:spPr>
            <a:xfrm>
              <a:off x="5638816" y="6091254"/>
              <a:ext cx="1412767" cy="369332"/>
            </a:xfrm>
            <a:prstGeom prst="rect">
              <a:avLst/>
            </a:prstGeom>
            <a:noFill/>
          </p:spPr>
          <p:txBody>
            <a:bodyPr wrap="none" rtlCol="0">
              <a:spAutoFit/>
            </a:bodyPr>
            <a:lstStyle/>
            <a:p>
              <a:r>
                <a:rPr kumimoji="1" lang="en-US" altLang="ja-JP" dirty="0" smtClean="0"/>
                <a:t>task_struct</a:t>
              </a:r>
              <a:endParaRPr kumimoji="1" lang="ja-JP" altLang="en-US" dirty="0"/>
            </a:p>
          </p:txBody>
        </p:sp>
        <p:sp>
          <p:nvSpPr>
            <p:cNvPr id="60" name="テキスト ボックス 59"/>
            <p:cNvSpPr txBox="1"/>
            <p:nvPr/>
          </p:nvSpPr>
          <p:spPr>
            <a:xfrm>
              <a:off x="7696216" y="6167454"/>
              <a:ext cx="1146768" cy="369332"/>
            </a:xfrm>
            <a:prstGeom prst="rect">
              <a:avLst/>
            </a:prstGeom>
            <a:noFill/>
          </p:spPr>
          <p:txBody>
            <a:bodyPr wrap="none" rtlCol="0">
              <a:spAutoFit/>
            </a:bodyPr>
            <a:lstStyle/>
            <a:p>
              <a:r>
                <a:rPr kumimoji="1" lang="en-US" altLang="ja-JP" dirty="0" err="1" smtClean="0"/>
                <a:t>utsname</a:t>
              </a:r>
              <a:endParaRPr kumimoji="1" lang="ja-JP" altLang="en-US" dirty="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solidFill>
                  <a:schemeClr val="tx1"/>
                </a:solidFill>
              </a:rPr>
              <a:t>VM</a:t>
            </a:r>
            <a:r>
              <a:rPr kumimoji="1" lang="ja-JP" altLang="en-US" dirty="0" smtClean="0">
                <a:solidFill>
                  <a:schemeClr val="tx1"/>
                </a:solidFill>
              </a:rPr>
              <a:t> </a:t>
            </a:r>
            <a:r>
              <a:rPr kumimoji="1" lang="en-US" altLang="ja-JP" dirty="0" smtClean="0">
                <a:solidFill>
                  <a:schemeClr val="tx1"/>
                </a:solidFill>
              </a:rPr>
              <a:t>Shadow</a:t>
            </a:r>
            <a:r>
              <a:rPr kumimoji="1" lang="ja-JP" altLang="en-US" dirty="0" smtClean="0">
                <a:solidFill>
                  <a:schemeClr val="tx1"/>
                </a:solidFill>
              </a:rPr>
              <a:t>内の</a:t>
            </a:r>
            <a:r>
              <a:rPr kumimoji="1" lang="en-US" altLang="ja-JP" dirty="0" smtClean="0">
                <a:solidFill>
                  <a:schemeClr val="tx1"/>
                </a:solidFill>
              </a:rPr>
              <a:t>IDS</a:t>
            </a:r>
            <a:r>
              <a:rPr kumimoji="1" lang="ja-JP" altLang="en-US" dirty="0" smtClean="0">
                <a:solidFill>
                  <a:schemeClr val="tx1"/>
                </a:solidFill>
              </a:rPr>
              <a:t>からサーバ</a:t>
            </a:r>
            <a:r>
              <a:rPr kumimoji="1" lang="en-US" altLang="ja-JP" dirty="0" smtClean="0">
                <a:solidFill>
                  <a:schemeClr val="tx1"/>
                </a:solidFill>
              </a:rPr>
              <a:t>VM</a:t>
            </a:r>
            <a:r>
              <a:rPr lang="ja-JP" altLang="en-US" dirty="0" smtClean="0">
                <a:solidFill>
                  <a:schemeClr val="tx1"/>
                </a:solidFill>
              </a:rPr>
              <a:t>で使われている</a:t>
            </a:r>
            <a:r>
              <a:rPr kumimoji="1" lang="ja-JP" altLang="en-US" dirty="0" smtClean="0">
                <a:solidFill>
                  <a:schemeClr val="tx1"/>
                </a:solidFill>
              </a:rPr>
              <a:t>ファイルシステム全体を参照可能</a:t>
            </a:r>
            <a:endParaRPr kumimoji="1" lang="en-US" altLang="ja-JP" strike="sngStrike" dirty="0" smtClean="0">
              <a:solidFill>
                <a:schemeClr val="tx1"/>
              </a:solidFill>
            </a:endParaRPr>
          </a:p>
          <a:p>
            <a:pPr lvl="1"/>
            <a:r>
              <a:rPr kumimoji="1" lang="ja-JP" altLang="en-US" dirty="0" smtClean="0"/>
              <a:t>サーバ</a:t>
            </a:r>
            <a:r>
              <a:rPr kumimoji="1" lang="en-US" altLang="ja-JP" dirty="0" smtClean="0"/>
              <a:t>VM</a:t>
            </a:r>
            <a:r>
              <a:rPr kumimoji="1" lang="ja-JP" altLang="en-US" dirty="0" smtClean="0"/>
              <a:t>の仮想ディスクを読み込み専用でマウント</a:t>
            </a:r>
            <a:endParaRPr kumimoji="1" lang="en-US" altLang="ja-JP" dirty="0" smtClean="0"/>
          </a:p>
          <a:p>
            <a:pPr lvl="2"/>
            <a:r>
              <a:rPr lang="ja-JP" altLang="en-US" dirty="0" smtClean="0"/>
              <a:t>整合性を保つため</a:t>
            </a:r>
            <a:endParaRPr kumimoji="1" lang="en-US" altLang="ja-JP" dirty="0" smtClean="0"/>
          </a:p>
          <a:p>
            <a:pPr lvl="1"/>
            <a:r>
              <a:rPr lang="ja-JP" altLang="en-US" dirty="0" smtClean="0"/>
              <a:t>サーバ</a:t>
            </a:r>
            <a:r>
              <a:rPr lang="en-US" altLang="ja-JP" dirty="0" smtClean="0"/>
              <a:t>VM</a:t>
            </a:r>
            <a:r>
              <a:rPr lang="ja-JP" altLang="en-US" dirty="0" smtClean="0"/>
              <a:t>と同じ名前空間を提供</a:t>
            </a:r>
            <a:endParaRPr lang="en-US" altLang="ja-JP" dirty="0" smtClean="0"/>
          </a:p>
          <a:p>
            <a:pPr lvl="2"/>
            <a:r>
              <a:rPr lang="ja-JP" altLang="en-US" dirty="0" smtClean="0"/>
              <a:t>マウント先がルートディレクトリになるようにファイル関連のシステムコールをエミュレーション</a:t>
            </a:r>
            <a:endParaRPr lang="en-US" altLang="ja-JP" dirty="0" smtClean="0"/>
          </a:p>
          <a:p>
            <a:pPr lvl="2"/>
            <a:r>
              <a:rPr lang="ja-JP" altLang="en-US" dirty="0" smtClean="0"/>
              <a:t>例：</a:t>
            </a:r>
            <a:r>
              <a:rPr lang="en-US" altLang="ja-JP" dirty="0" smtClean="0"/>
              <a:t>/home/vm1</a:t>
            </a:r>
            <a:r>
              <a:rPr lang="ja-JP" altLang="en-US" dirty="0" smtClean="0"/>
              <a:t>→</a:t>
            </a:r>
            <a:r>
              <a:rPr lang="en-US" altLang="ja-JP" dirty="0" smtClean="0"/>
              <a:t>/</a:t>
            </a:r>
          </a:p>
        </p:txBody>
      </p:sp>
      <p:sp>
        <p:nvSpPr>
          <p:cNvPr id="3" name="タイトル 2"/>
          <p:cNvSpPr>
            <a:spLocks noGrp="1"/>
          </p:cNvSpPr>
          <p:nvPr>
            <p:ph type="title"/>
          </p:nvPr>
        </p:nvSpPr>
        <p:spPr/>
        <p:txBody>
          <a:bodyPr/>
          <a:lstStyle/>
          <a:p>
            <a:r>
              <a:rPr kumimoji="1" lang="en-US" altLang="ja-JP" dirty="0" smtClean="0"/>
              <a:t>Shadow</a:t>
            </a:r>
            <a:r>
              <a:rPr kumimoji="1" lang="ja-JP" altLang="en-US" dirty="0" smtClean="0"/>
              <a:t>ファイルシステム</a:t>
            </a:r>
            <a:endParaRPr kumimoji="1" lang="ja-JP" altLang="en-US" dirty="0"/>
          </a:p>
        </p:txBody>
      </p:sp>
      <p:grpSp>
        <p:nvGrpSpPr>
          <p:cNvPr id="4" name="グループ化 25"/>
          <p:cNvGrpSpPr/>
          <p:nvPr/>
        </p:nvGrpSpPr>
        <p:grpSpPr>
          <a:xfrm>
            <a:off x="2771800" y="4679726"/>
            <a:ext cx="4559565" cy="2178274"/>
            <a:chOff x="3084384" y="3717032"/>
            <a:chExt cx="2608479" cy="2178274"/>
          </a:xfrm>
        </p:grpSpPr>
        <p:sp>
          <p:nvSpPr>
            <p:cNvPr id="27" name="角丸四角形 26"/>
            <p:cNvSpPr/>
            <p:nvPr/>
          </p:nvSpPr>
          <p:spPr>
            <a:xfrm>
              <a:off x="4758128" y="4005064"/>
              <a:ext cx="927179" cy="1344781"/>
            </a:xfrm>
            <a:prstGeom prst="roundRect">
              <a:avLst>
                <a:gd name="adj" fmla="val 0"/>
              </a:avLst>
            </a:prstGeom>
            <a:gradFill flip="none" rotWithShape="1">
              <a:gsLst>
                <a:gs pos="0">
                  <a:srgbClr val="FAFA00">
                    <a:tint val="66000"/>
                    <a:satMod val="160000"/>
                  </a:srgbClr>
                </a:gs>
                <a:gs pos="50000">
                  <a:srgbClr val="FAFA00">
                    <a:tint val="44500"/>
                    <a:satMod val="160000"/>
                  </a:srgbClr>
                </a:gs>
                <a:gs pos="100000">
                  <a:srgbClr val="FAFA00">
                    <a:tint val="23500"/>
                    <a:satMod val="160000"/>
                  </a:srgbClr>
                </a:gs>
              </a:gsLst>
              <a:lin ang="16200000" scaled="1"/>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rtlCol="0" anchor="t" anchorCtr="0"/>
            <a:lstStyle/>
            <a:p>
              <a:pPr algn="ctr"/>
              <a:endParaRPr kumimoji="1" lang="ja-JP" altLang="en-US" sz="1600" dirty="0"/>
            </a:p>
          </p:txBody>
        </p:sp>
        <p:sp>
          <p:nvSpPr>
            <p:cNvPr id="28" name="正方形/長方形 27"/>
            <p:cNvSpPr/>
            <p:nvPr/>
          </p:nvSpPr>
          <p:spPr>
            <a:xfrm>
              <a:off x="3084384" y="4003352"/>
              <a:ext cx="1385379" cy="1728193"/>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29" name="正方形/長方形 28"/>
            <p:cNvSpPr/>
            <p:nvPr/>
          </p:nvSpPr>
          <p:spPr>
            <a:xfrm>
              <a:off x="3192716" y="4293096"/>
              <a:ext cx="1180385" cy="433961"/>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31" name="テキスト ボックス 30"/>
            <p:cNvSpPr txBox="1"/>
            <p:nvPr/>
          </p:nvSpPr>
          <p:spPr>
            <a:xfrm>
              <a:off x="3233912" y="4005065"/>
              <a:ext cx="1097683" cy="338554"/>
            </a:xfrm>
            <a:prstGeom prst="rect">
              <a:avLst/>
            </a:prstGeom>
            <a:noFill/>
          </p:spPr>
          <p:txBody>
            <a:bodyPr wrap="square" rtlCol="0">
              <a:spAutoFit/>
            </a:bodyPr>
            <a:lstStyle/>
            <a:p>
              <a:pPr algn="ctr"/>
              <a:r>
                <a:rPr kumimoji="1" lang="en-US" altLang="ja-JP" sz="1600" dirty="0" smtClean="0"/>
                <a:t>VM</a:t>
              </a:r>
              <a:r>
                <a:rPr kumimoji="1" lang="ja-JP" altLang="en-US" sz="1600" dirty="0" smtClean="0"/>
                <a:t> </a:t>
              </a:r>
              <a:r>
                <a:rPr kumimoji="1" lang="en-US" altLang="ja-JP" sz="1600" dirty="0" smtClean="0"/>
                <a:t>Shadow</a:t>
              </a:r>
              <a:endParaRPr kumimoji="1" lang="ja-JP" altLang="en-US" sz="1600" dirty="0"/>
            </a:p>
          </p:txBody>
        </p:sp>
        <p:sp>
          <p:nvSpPr>
            <p:cNvPr id="32" name="角丸四角形 31"/>
            <p:cNvSpPr/>
            <p:nvPr/>
          </p:nvSpPr>
          <p:spPr>
            <a:xfrm>
              <a:off x="3412252" y="4380911"/>
              <a:ext cx="702517" cy="263444"/>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ysClr val="windowText" lastClr="000000"/>
                  </a:solidFill>
                </a:rPr>
                <a:t>IDS</a:t>
              </a:r>
              <a:endParaRPr kumimoji="1" lang="ja-JP" altLang="en-US" sz="1600" dirty="0">
                <a:solidFill>
                  <a:sysClr val="windowText" lastClr="000000"/>
                </a:solidFill>
              </a:endParaRPr>
            </a:p>
          </p:txBody>
        </p:sp>
        <p:sp>
          <p:nvSpPr>
            <p:cNvPr id="25" name="角丸四角形 24"/>
            <p:cNvSpPr/>
            <p:nvPr/>
          </p:nvSpPr>
          <p:spPr>
            <a:xfrm>
              <a:off x="3203767" y="4982344"/>
              <a:ext cx="1141590" cy="564055"/>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1600" dirty="0" smtClean="0">
                  <a:solidFill>
                    <a:sysClr val="windowText" lastClr="000000"/>
                  </a:solidFill>
                </a:rPr>
                <a:t>Shadow</a:t>
              </a:r>
              <a:br>
                <a:rPr kumimoji="1" lang="en-US" altLang="ja-JP" sz="1600" dirty="0" smtClean="0">
                  <a:solidFill>
                    <a:sysClr val="windowText" lastClr="000000"/>
                  </a:solidFill>
                </a:rPr>
              </a:br>
              <a:r>
                <a:rPr kumimoji="1" lang="ja-JP" altLang="en-US" sz="1600" dirty="0" smtClean="0">
                  <a:solidFill>
                    <a:sysClr val="windowText" lastClr="000000"/>
                  </a:solidFill>
                </a:rPr>
                <a:t>ファイルシステム</a:t>
              </a:r>
              <a:endParaRPr kumimoji="1" lang="ja-JP" altLang="en-US" sz="1600" dirty="0">
                <a:solidFill>
                  <a:sysClr val="windowText" lastClr="000000"/>
                </a:solidFill>
              </a:endParaRPr>
            </a:p>
          </p:txBody>
        </p:sp>
        <p:sp>
          <p:nvSpPr>
            <p:cNvPr id="39" name="フローチャート : 磁気ディスク 38"/>
            <p:cNvSpPr/>
            <p:nvPr/>
          </p:nvSpPr>
          <p:spPr>
            <a:xfrm>
              <a:off x="5026187" y="5155481"/>
              <a:ext cx="358155" cy="500644"/>
            </a:xfrm>
            <a:prstGeom prst="flowChartMagneticDisk">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a:p>
          </p:txBody>
        </p:sp>
        <p:sp>
          <p:nvSpPr>
            <p:cNvPr id="41" name="テキスト ボックス 40"/>
            <p:cNvSpPr txBox="1"/>
            <p:nvPr/>
          </p:nvSpPr>
          <p:spPr>
            <a:xfrm>
              <a:off x="4922908" y="3717032"/>
              <a:ext cx="700315" cy="338554"/>
            </a:xfrm>
            <a:prstGeom prst="rect">
              <a:avLst/>
            </a:prstGeom>
            <a:noFill/>
          </p:spPr>
          <p:txBody>
            <a:bodyPr wrap="square" rtlCol="0">
              <a:spAutoFit/>
            </a:bodyPr>
            <a:lstStyle/>
            <a:p>
              <a:r>
                <a:rPr kumimoji="1" lang="ja-JP" altLang="en-US" sz="1600" dirty="0"/>
                <a:t>サーバ</a:t>
              </a:r>
              <a:r>
                <a:rPr kumimoji="1" lang="en-US" altLang="ja-JP" sz="1600" dirty="0"/>
                <a:t>VM</a:t>
              </a:r>
              <a:endParaRPr kumimoji="1" lang="ja-JP" altLang="en-US" sz="1600" dirty="0"/>
            </a:p>
          </p:txBody>
        </p:sp>
        <p:sp>
          <p:nvSpPr>
            <p:cNvPr id="42" name="テキスト ボックス 41"/>
            <p:cNvSpPr txBox="1"/>
            <p:nvPr/>
          </p:nvSpPr>
          <p:spPr>
            <a:xfrm>
              <a:off x="3522277" y="3717032"/>
              <a:ext cx="938077" cy="338554"/>
            </a:xfrm>
            <a:prstGeom prst="rect">
              <a:avLst/>
            </a:prstGeom>
            <a:noFill/>
          </p:spPr>
          <p:txBody>
            <a:bodyPr wrap="none" rtlCol="0">
              <a:spAutoFit/>
            </a:bodyPr>
            <a:lstStyle/>
            <a:p>
              <a:r>
                <a:rPr kumimoji="1" lang="en-US" altLang="ja-JP" sz="1600" dirty="0"/>
                <a:t>IDS-VM</a:t>
              </a:r>
              <a:endParaRPr kumimoji="1" lang="ja-JP" altLang="en-US" sz="1600" dirty="0"/>
            </a:p>
          </p:txBody>
        </p:sp>
        <p:sp>
          <p:nvSpPr>
            <p:cNvPr id="43" name="テキスト ボックス 42"/>
            <p:cNvSpPr txBox="1"/>
            <p:nvPr/>
          </p:nvSpPr>
          <p:spPr>
            <a:xfrm>
              <a:off x="4896965" y="5587529"/>
              <a:ext cx="795898" cy="307777"/>
            </a:xfrm>
            <a:prstGeom prst="rect">
              <a:avLst/>
            </a:prstGeom>
            <a:noFill/>
          </p:spPr>
          <p:txBody>
            <a:bodyPr wrap="square" rtlCol="0">
              <a:spAutoFit/>
            </a:bodyPr>
            <a:lstStyle/>
            <a:p>
              <a:r>
                <a:rPr kumimoji="1" lang="ja-JP" altLang="en-US" sz="1400" dirty="0" smtClean="0"/>
                <a:t>仮想ディスク</a:t>
              </a:r>
              <a:endParaRPr kumimoji="1" lang="ja-JP" altLang="en-US" sz="1400" dirty="0"/>
            </a:p>
          </p:txBody>
        </p:sp>
        <p:cxnSp>
          <p:nvCxnSpPr>
            <p:cNvPr id="40" name="直線矢印コネクタ 39"/>
            <p:cNvCxnSpPr>
              <a:stCxn id="25" idx="3"/>
              <a:endCxn id="39" idx="2"/>
            </p:cNvCxnSpPr>
            <p:nvPr/>
          </p:nvCxnSpPr>
          <p:spPr>
            <a:xfrm>
              <a:off x="4345357" y="5264372"/>
              <a:ext cx="680829" cy="14143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32" idx="2"/>
              <a:endCxn id="25" idx="0"/>
            </p:cNvCxnSpPr>
            <p:nvPr/>
          </p:nvCxnSpPr>
          <p:spPr>
            <a:xfrm rot="16200000" flipH="1">
              <a:off x="3600041" y="4807824"/>
              <a:ext cx="337989" cy="110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2.6|0.7|1.2|18.6|1.1|5.3"/>
</p:tagLst>
</file>

<file path=ppt/tags/tag2.xml><?xml version="1.0" encoding="utf-8"?>
<p:tagLst xmlns:a="http://schemas.openxmlformats.org/drawingml/2006/main" xmlns:r="http://schemas.openxmlformats.org/officeDocument/2006/relationships" xmlns:p="http://schemas.openxmlformats.org/presentationml/2006/main">
  <p:tag name="TIMING" val="|16.3|22.9|0.4|9.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lnDef>
      <a:spPr>
        <a:ln>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2294</TotalTime>
  <Words>5278</Words>
  <Application>Microsoft Office PowerPoint</Application>
  <PresentationFormat>画面に合わせる (4:3)</PresentationFormat>
  <Paragraphs>505</Paragraphs>
  <Slides>38</Slides>
  <Notes>26</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38</vt:i4>
      </vt:variant>
    </vt:vector>
  </HeadingPairs>
  <TitlesOfParts>
    <vt:vector size="40" baseType="lpstr">
      <vt:lpstr>ビジネス</vt:lpstr>
      <vt:lpstr>ワークシート</vt:lpstr>
      <vt:lpstr>VM Shadow: 既存IDSを オフロードするための実行環境</vt:lpstr>
      <vt:lpstr>侵入検知システム（IDS）</vt:lpstr>
      <vt:lpstr>仮想マシンを用いたIDSのオフロード</vt:lpstr>
      <vt:lpstr>既存のIDSへの修正が必要</vt:lpstr>
      <vt:lpstr>提案：VM Shadow</vt:lpstr>
      <vt:lpstr>VM Shadowの実現</vt:lpstr>
      <vt:lpstr>システムコール・エミュレータ</vt:lpstr>
      <vt:lpstr>例:unameのエミュレーション</vt:lpstr>
      <vt:lpstr>Shadowファイルシステム</vt:lpstr>
      <vt:lpstr>実行ファイルの参照</vt:lpstr>
      <vt:lpstr>共有ライブラリの参照</vt:lpstr>
      <vt:lpstr>マッピングファイルによる指定</vt:lpstr>
      <vt:lpstr>Shadow procファイルシステム</vt:lpstr>
      <vt:lpstr>プロセス情報の構築</vt:lpstr>
      <vt:lpstr>ネットワーク情報の構築</vt:lpstr>
      <vt:lpstr>実装</vt:lpstr>
      <vt:lpstr>実験</vt:lpstr>
      <vt:lpstr>実験1：chkrootkitの動作テスト</vt:lpstr>
      <vt:lpstr>実験2：Tripwireの動作テスト</vt:lpstr>
      <vt:lpstr>実験3：chkrootkitの実行時間</vt:lpstr>
      <vt:lpstr>実験4：Tripwireの実行時間</vt:lpstr>
      <vt:lpstr>実験5：隠しプロセスの発見</vt:lpstr>
      <vt:lpstr>関連研究</vt:lpstr>
      <vt:lpstr>まとめ</vt:lpstr>
      <vt:lpstr>スライド 25</vt:lpstr>
      <vt:lpstr>実験：chkrootkitの実行</vt:lpstr>
      <vt:lpstr>実験：ネットワーク情報取得</vt:lpstr>
      <vt:lpstr>実験：Transcallの性能</vt:lpstr>
      <vt:lpstr>今後の課題</vt:lpstr>
      <vt:lpstr>ポリシファイルの記述例</vt:lpstr>
      <vt:lpstr>システムコールのトラップ</vt:lpstr>
      <vt:lpstr>netstatの実行例</vt:lpstr>
      <vt:lpstr>psコマンドの実行例</vt:lpstr>
      <vt:lpstr>対応しているシステムコール</vt:lpstr>
      <vt:lpstr>シャドウprocファイルシステム</vt:lpstr>
      <vt:lpstr>サーバVMのカーネル情報の取得</vt:lpstr>
      <vt:lpstr>実験2：Tripwireの動作テスト</vt:lpstr>
      <vt:lpstr>スライド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VM Shadow: 既存IDSを オフロードするための実行環境</dc:title>
  <dc:creator>yone</dc:creator>
  <cp:lastModifiedBy>Takahiro</cp:lastModifiedBy>
  <cp:revision>151</cp:revision>
  <dcterms:created xsi:type="dcterms:W3CDTF">2011-11-15T08:49:07Z</dcterms:created>
  <dcterms:modified xsi:type="dcterms:W3CDTF">2011-11-28T23:34:59Z</dcterms:modified>
</cp:coreProperties>
</file>