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98" r:id="rId14"/>
    <p:sldId id="288" r:id="rId15"/>
    <p:sldId id="289" r:id="rId16"/>
    <p:sldId id="301" r:id="rId17"/>
    <p:sldId id="290" r:id="rId18"/>
    <p:sldId id="291" r:id="rId19"/>
    <p:sldId id="292" r:id="rId20"/>
    <p:sldId id="302" r:id="rId21"/>
    <p:sldId id="293" r:id="rId22"/>
    <p:sldId id="299" r:id="rId23"/>
    <p:sldId id="300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8" autoAdjust="0"/>
    <p:restoredTop sz="79743" autoAdjust="0"/>
  </p:normalViewPr>
  <p:slideViewPr>
    <p:cSldViewPr snapToGrid="0" snapToObjects="1">
      <p:cViewPr varScale="1">
        <p:scale>
          <a:sx n="84" d="100"/>
          <a:sy n="84" d="100"/>
        </p:scale>
        <p:origin x="-912" y="-11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19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30" d="100"/>
          <a:sy n="130" d="100"/>
        </p:scale>
        <p:origin x="-840" y="20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hash calculation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項目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heartbeat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項目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3214504"/>
        <c:axId val="-2113211208"/>
      </c:barChart>
      <c:catAx>
        <c:axId val="-211321450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3211208"/>
        <c:crosses val="autoZero"/>
        <c:auto val="1"/>
        <c:lblAlgn val="ctr"/>
        <c:lblOffset val="100"/>
        <c:noMultiLvlLbl val="0"/>
      </c:catAx>
      <c:valAx>
        <c:axId val="-2113211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time (ms)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3214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6015050518827"/>
          <c:y val="0.789122678112476"/>
          <c:w val="0.673075994180958"/>
          <c:h val="0.185117659034859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u="sng">
                <a:solidFill>
                  <a:srgbClr val="008000"/>
                </a:solidFill>
              </a:defRPr>
            </a:pPr>
            <a:r>
              <a:rPr lang="en-US" altLang="ja-JP" sz="2000" u="sng" dirty="0" smtClean="0">
                <a:solidFill>
                  <a:srgbClr val="008000"/>
                </a:solidFill>
              </a:rPr>
              <a:t>CPU-bound Application</a:t>
            </a:r>
            <a:endParaRPr lang="ja-JP" altLang="en-US" sz="2000" u="sng" dirty="0">
              <a:solidFill>
                <a:srgbClr val="008000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CPU-bound monitor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3043464"/>
        <c:axId val="-2113037768"/>
      </c:scatterChart>
      <c:valAx>
        <c:axId val="-2113043464"/>
        <c:scaling>
          <c:orientation val="minMax"/>
          <c:max val="5.5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</a:t>
                </a:r>
                <a:r>
                  <a:rPr lang="en-US" altLang="ja-JP" baseline="0" dirty="0" smtClean="0"/>
                  <a:t> of SPEs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3037768"/>
        <c:crosses val="autoZero"/>
        <c:crossBetween val="midCat"/>
        <c:majorUnit val="1.0"/>
      </c:valAx>
      <c:valAx>
        <c:axId val="-2113037768"/>
        <c:scaling>
          <c:orientation val="minMax"/>
          <c:max val="6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improvement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3043464"/>
        <c:crosses val="autoZero"/>
        <c:crossBetween val="midCat"/>
        <c:majorUnit val="1.0"/>
      </c:valAx>
    </c:plotArea>
    <c:legend>
      <c:legendPos val="t"/>
      <c:layout>
        <c:manualLayout>
          <c:xMode val="edge"/>
          <c:yMode val="edge"/>
          <c:x val="0.598370204715505"/>
          <c:y val="0.49109663213866"/>
          <c:w val="0.37787745152645"/>
          <c:h val="0.223775289168365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u="sng">
                <a:solidFill>
                  <a:srgbClr val="008000"/>
                </a:solidFill>
              </a:defRPr>
            </a:pPr>
            <a:r>
              <a:rPr lang="en-US" altLang="ja-JP" sz="2000" u="sng" dirty="0" smtClean="0">
                <a:solidFill>
                  <a:srgbClr val="008000"/>
                </a:solidFill>
              </a:rPr>
              <a:t>DMA-bound Application</a:t>
            </a:r>
            <a:endParaRPr lang="ja-JP" altLang="en-US" sz="2000" u="sng" dirty="0">
              <a:solidFill>
                <a:srgbClr val="008000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CPU-bound monitor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1.76</c:v>
                </c:pt>
                <c:pt idx="2">
                  <c:v>2.12</c:v>
                </c:pt>
                <c:pt idx="3">
                  <c:v>2.19</c:v>
                </c:pt>
                <c:pt idx="4">
                  <c:v>2.2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DMA-bound monitor</c:v>
                </c:pt>
              </c:strCache>
            </c:strRef>
          </c:tx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0.88</c:v>
                </c:pt>
                <c:pt idx="1">
                  <c:v>1.41</c:v>
                </c:pt>
                <c:pt idx="2">
                  <c:v>1.64</c:v>
                </c:pt>
                <c:pt idx="3">
                  <c:v>1.76</c:v>
                </c:pt>
                <c:pt idx="4">
                  <c:v>1.84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3732392"/>
        <c:axId val="-2113667512"/>
      </c:scatterChart>
      <c:valAx>
        <c:axId val="-2113732392"/>
        <c:scaling>
          <c:orientation val="minMax"/>
          <c:max val="5.5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# of SPEs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3667512"/>
        <c:crosses val="autoZero"/>
        <c:crossBetween val="midCat"/>
        <c:majorUnit val="1.0"/>
      </c:valAx>
      <c:valAx>
        <c:axId val="-2113667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improvement</a:t>
                </a:r>
                <a:endParaRPr lang="ja-JP" altLang="en-US" dirty="0"/>
              </a:p>
            </c:rich>
          </c:tx>
          <c:layout/>
          <c:overlay val="0"/>
        </c:title>
        <c:numFmt formatCode="#,##0.0_);[Red]\(#,##0.0\)" sourceLinked="0"/>
        <c:majorTickMark val="out"/>
        <c:minorTickMark val="none"/>
        <c:tickLblPos val="nextTo"/>
        <c:crossAx val="-2113732392"/>
        <c:crosses val="autoZero"/>
        <c:crossBetween val="midCat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559399500465668"/>
          <c:y val="0.487319833372187"/>
          <c:w val="0.344086021505376"/>
          <c:h val="0.227650428225668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CPU-bound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項目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DMA-bound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項目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Matrix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項目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174968"/>
        <c:axId val="-2113642856"/>
      </c:barChart>
      <c:catAx>
        <c:axId val="21231749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3642856"/>
        <c:crosses val="autoZero"/>
        <c:auto val="1"/>
        <c:lblAlgn val="ctr"/>
        <c:lblOffset val="100"/>
        <c:noMultiLvlLbl val="0"/>
      </c:catAx>
      <c:valAx>
        <c:axId val="-2113642856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performance</a:t>
                </a:r>
                <a:endParaRPr lang="ja-JP" altLang="en-US" dirty="0"/>
              </a:p>
            </c:rich>
          </c:tx>
          <c:layout/>
          <c:overlay val="0"/>
        </c:title>
        <c:numFmt formatCode="#,##0.0_);[Red]\(#,##0.0\)" sourceLinked="0"/>
        <c:majorTickMark val="out"/>
        <c:minorTickMark val="none"/>
        <c:tickLblPos val="nextTo"/>
        <c:crossAx val="212317496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0577803626819375"/>
          <c:y val="0.025"/>
          <c:w val="0.918530183727034"/>
          <c:h val="0.179658464566929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u="sng">
                <a:solidFill>
                  <a:srgbClr val="008000"/>
                </a:solidFill>
              </a:defRPr>
            </a:pPr>
            <a:r>
              <a:rPr lang="en-US" altLang="ja-JP" u="sng" dirty="0" smtClean="0">
                <a:solidFill>
                  <a:srgbClr val="008000"/>
                </a:solidFill>
              </a:rPr>
              <a:t>Matrix</a:t>
            </a:r>
            <a:endParaRPr lang="ja-JP" altLang="en-US" u="sng" dirty="0">
              <a:solidFill>
                <a:srgbClr val="008000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scheduling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0.442</c:v>
                </c:pt>
                <c:pt idx="1">
                  <c:v>0.771</c:v>
                </c:pt>
                <c:pt idx="2">
                  <c:v>0.835</c:v>
                </c:pt>
                <c:pt idx="3">
                  <c:v>0.905</c:v>
                </c:pt>
                <c:pt idx="4">
                  <c:v>0.925</c:v>
                </c:pt>
                <c:pt idx="5">
                  <c:v>0.943</c:v>
                </c:pt>
                <c:pt idx="6">
                  <c:v>0.953</c:v>
                </c:pt>
                <c:pt idx="7">
                  <c:v>0.956</c:v>
                </c:pt>
                <c:pt idx="8">
                  <c:v>0.955</c:v>
                </c:pt>
                <c:pt idx="9">
                  <c:v>0.967</c:v>
                </c:pt>
                <c:pt idx="10">
                  <c:v>0.98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scheduling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410472"/>
        <c:axId val="-2111404600"/>
      </c:scatterChart>
      <c:valAx>
        <c:axId val="-2111410472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interval (</a:t>
                </a:r>
                <a:r>
                  <a:rPr lang="en-US" altLang="ja-JP" dirty="0" err="1" smtClean="0"/>
                  <a:t>ms</a:t>
                </a:r>
                <a:r>
                  <a:rPr lang="en-US" altLang="ja-JP" dirty="0" smtClean="0"/>
                  <a:t>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1404600"/>
        <c:crosses val="autoZero"/>
        <c:crossBetween val="midCat"/>
        <c:majorUnit val="200.0"/>
      </c:valAx>
      <c:valAx>
        <c:axId val="-2111404600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performance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1410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4238965910203"/>
          <c:y val="0.33119656901341"/>
          <c:w val="0.390103877255373"/>
          <c:h val="0.190842927348113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 u="sng">
                <a:solidFill>
                  <a:srgbClr val="008000"/>
                </a:solidFill>
              </a:defRPr>
            </a:pPr>
            <a:r>
              <a:rPr lang="en-US" altLang="ja-JP" sz="2000" u="sng" dirty="0" smtClean="0">
                <a:solidFill>
                  <a:srgbClr val="008000"/>
                </a:solidFill>
              </a:rPr>
              <a:t>CPU-bound Application</a:t>
            </a:r>
            <a:endParaRPr lang="ja-JP" altLang="en-US" sz="2000" u="sng" dirty="0">
              <a:solidFill>
                <a:srgbClr val="008000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scheduling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0.84</c:v>
                </c:pt>
                <c:pt idx="1">
                  <c:v>0.96</c:v>
                </c:pt>
                <c:pt idx="2">
                  <c:v>0.98</c:v>
                </c:pt>
                <c:pt idx="3">
                  <c:v>0.985</c:v>
                </c:pt>
                <c:pt idx="4">
                  <c:v>0.99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scheduling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0.83</c:v>
                </c:pt>
                <c:pt idx="1">
                  <c:v>0.83</c:v>
                </c:pt>
                <c:pt idx="2">
                  <c:v>0.83</c:v>
                </c:pt>
                <c:pt idx="3">
                  <c:v>0.83</c:v>
                </c:pt>
                <c:pt idx="4">
                  <c:v>0.83</c:v>
                </c:pt>
                <c:pt idx="5">
                  <c:v>0.83</c:v>
                </c:pt>
                <c:pt idx="6">
                  <c:v>0.83</c:v>
                </c:pt>
                <c:pt idx="7">
                  <c:v>0.83</c:v>
                </c:pt>
                <c:pt idx="8">
                  <c:v>0.83</c:v>
                </c:pt>
                <c:pt idx="9">
                  <c:v>0.83</c:v>
                </c:pt>
                <c:pt idx="10">
                  <c:v>0.83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498104"/>
        <c:axId val="2028831784"/>
      </c:scatterChart>
      <c:valAx>
        <c:axId val="2127498104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interval (ms)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28831784"/>
        <c:crosses val="autoZero"/>
        <c:crossBetween val="midCat"/>
      </c:valAx>
      <c:valAx>
        <c:axId val="2028831784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performance</a:t>
                </a:r>
                <a:endParaRPr lang="ja-JP" altLang="en-US" dirty="0"/>
              </a:p>
            </c:rich>
          </c:tx>
          <c:layout/>
          <c:overlay val="0"/>
        </c:title>
        <c:numFmt formatCode="#,##0.0_);[Red]\(#,##0.0\)" sourceLinked="0"/>
        <c:majorTickMark val="out"/>
        <c:minorTickMark val="none"/>
        <c:tickLblPos val="nextTo"/>
        <c:crossAx val="21274981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84539531242805"/>
          <c:y val="0.433098591549296"/>
          <c:w val="0.403435327163052"/>
          <c:h val="0.199807585671509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u="sng">
                <a:solidFill>
                  <a:srgbClr val="008000"/>
                </a:solidFill>
              </a:defRPr>
            </a:pPr>
            <a:r>
              <a:rPr lang="en-US" altLang="ja-JP" sz="2000" u="sng" dirty="0" smtClean="0">
                <a:solidFill>
                  <a:srgbClr val="008000"/>
                </a:solidFill>
              </a:rPr>
              <a:t>DMA-bound Application</a:t>
            </a:r>
            <a:endParaRPr lang="ja-JP" altLang="en-US" sz="2000" u="sng" dirty="0">
              <a:solidFill>
                <a:srgbClr val="008000"/>
              </a:solidFill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scheduling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scheduling</c:v>
                </c:pt>
              </c:strCache>
            </c:strRef>
          </c:tx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100.0</c:v>
                </c:pt>
                <c:pt idx="2">
                  <c:v>200.0</c:v>
                </c:pt>
                <c:pt idx="3">
                  <c:v>300.0</c:v>
                </c:pt>
                <c:pt idx="4">
                  <c:v>400.0</c:v>
                </c:pt>
                <c:pt idx="5">
                  <c:v>500.0</c:v>
                </c:pt>
                <c:pt idx="6">
                  <c:v>600.0</c:v>
                </c:pt>
                <c:pt idx="7">
                  <c:v>700.0</c:v>
                </c:pt>
                <c:pt idx="8">
                  <c:v>800.0</c:v>
                </c:pt>
                <c:pt idx="9">
                  <c:v>900.0</c:v>
                </c:pt>
                <c:pt idx="10">
                  <c:v>1000.0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0.98</c:v>
                </c:pt>
                <c:pt idx="1">
                  <c:v>0.98</c:v>
                </c:pt>
                <c:pt idx="2">
                  <c:v>0.98</c:v>
                </c:pt>
                <c:pt idx="3">
                  <c:v>0.98</c:v>
                </c:pt>
                <c:pt idx="4">
                  <c:v>0.98</c:v>
                </c:pt>
                <c:pt idx="5">
                  <c:v>0.98</c:v>
                </c:pt>
                <c:pt idx="6">
                  <c:v>0.98</c:v>
                </c:pt>
                <c:pt idx="7">
                  <c:v>0.98</c:v>
                </c:pt>
                <c:pt idx="8">
                  <c:v>0.98</c:v>
                </c:pt>
                <c:pt idx="9">
                  <c:v>0.98</c:v>
                </c:pt>
                <c:pt idx="10">
                  <c:v>0.98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951784"/>
        <c:axId val="-2112946152"/>
      </c:scatterChart>
      <c:valAx>
        <c:axId val="-2112951784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interval (ms)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2946152"/>
        <c:crosses val="autoZero"/>
        <c:crossBetween val="midCat"/>
      </c:valAx>
      <c:valAx>
        <c:axId val="-2112946152"/>
        <c:scaling>
          <c:orientation val="minMax"/>
          <c:max val="1.01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ja-JP" dirty="0" smtClean="0"/>
                  <a:t>performance</a:t>
                </a:r>
                <a:endParaRPr lang="ja-JP" altLang="en-US" dirty="0"/>
              </a:p>
            </c:rich>
          </c:tx>
          <c:layout/>
          <c:overlay val="0"/>
        </c:title>
        <c:numFmt formatCode="#,##0.00_);[Red]\(#,##0.00\)" sourceLinked="0"/>
        <c:majorTickMark val="out"/>
        <c:minorTickMark val="none"/>
        <c:tickLblPos val="nextTo"/>
        <c:crossAx val="-211295178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8873341969605"/>
          <c:y val="0.426056338028169"/>
          <c:w val="0.392842193566984"/>
          <c:h val="0.196286458910946"/>
        </c:manualLayout>
      </c:layout>
      <c:overlay val="1"/>
      <c:spPr>
        <a:solidFill>
          <a:srgbClr val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11/17/12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8158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11/17/12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55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I'm Kenichi Kourai from Kyushu Institute of Technology.</a:t>
            </a:r>
          </a:p>
          <a:p>
            <a:r>
              <a:rPr kumimoji="1" lang="en-US" altLang="ja-JP" dirty="0" smtClean="0"/>
              <a:t>Today, I'd like to</a:t>
            </a:r>
            <a:r>
              <a:rPr kumimoji="1" lang="en-US" altLang="ja-JP" baseline="0" dirty="0" smtClean="0"/>
              <a:t> talk about "a secure framework for monitoring operating systems using SPEs in Cell/B.E."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81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such, the isolation mode can preserve the integrity and confidentiality, but it is not perfect for secure execution of monitoring systems.</a:t>
            </a:r>
          </a:p>
          <a:p>
            <a:r>
              <a:rPr kumimoji="1" lang="en-US" altLang="ja-JP" dirty="0" smtClean="0"/>
              <a:t>The PPE can stop the execution of even isolated SPEs</a:t>
            </a:r>
            <a:r>
              <a:rPr kumimoji="1" lang="en-US" altLang="ja-JP" baseline="0" dirty="0" smtClean="0"/>
              <a:t> although it cannot access the protected local stores.</a:t>
            </a:r>
          </a:p>
          <a:p>
            <a:r>
              <a:rPr kumimoji="1" lang="en-US" altLang="ja-JP" baseline="0" dirty="0" smtClean="0"/>
              <a:t>This is because </a:t>
            </a:r>
            <a:r>
              <a:rPr kumimoji="1" lang="en-US" altLang="ja-JP" dirty="0" smtClean="0"/>
              <a:t>the PPE must control all the SPEs</a:t>
            </a:r>
            <a:r>
              <a:rPr kumimoji="1" lang="en-US" altLang="ja-JP" baseline="0" dirty="0" smtClean="0"/>
              <a:t> in the normal use of Cell/B.E.</a:t>
            </a:r>
            <a:endParaRPr kumimoji="1" lang="en-US" altLang="ja-JP" dirty="0" smtClean="0"/>
          </a:p>
          <a:p>
            <a:r>
              <a:rPr kumimoji="1" lang="en-US" altLang="ja-JP" dirty="0" smtClean="0"/>
              <a:t>If</a:t>
            </a:r>
            <a:r>
              <a:rPr kumimoji="1" lang="en-US" altLang="ja-JP" baseline="0" dirty="0" smtClean="0"/>
              <a:t> an application on an SPE loops infinitely, the PPE needs to stop it.</a:t>
            </a:r>
            <a:endParaRPr kumimoji="1" lang="en-US" altLang="ja-JP" dirty="0" smtClean="0"/>
          </a:p>
          <a:p>
            <a:r>
              <a:rPr kumimoji="1" lang="en-US" altLang="ja-JP" dirty="0" smtClean="0"/>
              <a:t>However, this function is critical when</a:t>
            </a:r>
            <a:r>
              <a:rPr kumimoji="1" lang="en-US" altLang="ja-JP" baseline="0" dirty="0" smtClean="0"/>
              <a:t> an SPE monitors the PPE.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Attackers can disable monitoring systems.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root cause of this is that the isolation mode of an SPE is not designed for monitoring the PPE.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Fortunately, the confidentiality of monitoring systems is still preserved when the PPE stops an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isolated SPE.</a:t>
            </a:r>
          </a:p>
          <a:p>
            <a:r>
              <a:rPr kumimoji="1" lang="en-US" altLang="ja-JP" dirty="0" smtClean="0"/>
              <a:t>Since the contents of its</a:t>
            </a:r>
            <a:r>
              <a:rPr kumimoji="1" lang="en-US" altLang="ja-JP" baseline="0" dirty="0" smtClean="0"/>
              <a:t> local store is automatically erased by hardware, even the PPE cannot steal sensitive information.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220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solve this availability issue,</a:t>
            </a:r>
            <a:r>
              <a:rPr kumimoji="1" lang="en-US" altLang="ja-JP" baseline="0" dirty="0" smtClean="0"/>
              <a:t> SPE Observer uses an external security proxy.</a:t>
            </a:r>
          </a:p>
          <a:p>
            <a:r>
              <a:rPr kumimoji="1" lang="en-US" altLang="ja-JP" dirty="0" smtClean="0"/>
              <a:t>The security proxy monitors the running status of monitoring systems on isolated SPEs.</a:t>
            </a:r>
          </a:p>
          <a:p>
            <a:r>
              <a:rPr kumimoji="1" lang="en-US" altLang="ja-JP" dirty="0" smtClean="0"/>
              <a:t>It is a network</a:t>
            </a:r>
            <a:r>
              <a:rPr kumimoji="1" lang="en-US" altLang="ja-JP" baseline="0" dirty="0" smtClean="0"/>
              <a:t> bridge between the target host and the external network.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It periodically sends heartbeats to a monitoring system</a:t>
            </a:r>
            <a:r>
              <a:rPr kumimoji="1" lang="en-US" altLang="ja-JP" baseline="0" dirty="0" smtClean="0"/>
              <a:t> and checks its </a:t>
            </a:r>
            <a:r>
              <a:rPr kumimoji="1" lang="en-US" altLang="ja-JP" baseline="0" dirty="0" err="1" smtClean="0"/>
              <a:t>liveness</a:t>
            </a:r>
            <a:r>
              <a:rPr kumimoji="1" lang="en-US" altLang="ja-JP" baseline="0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The heartbeats are sent</a:t>
            </a:r>
            <a:r>
              <a:rPr kumimoji="1" lang="en-US" altLang="ja-JP" baseline="0" dirty="0" smtClean="0"/>
              <a:t> via </a:t>
            </a:r>
            <a:r>
              <a:rPr kumimoji="1" lang="en-US" altLang="ja-JP" dirty="0" smtClean="0"/>
              <a:t>the relay process on the PPE.</a:t>
            </a:r>
          </a:p>
          <a:p>
            <a:r>
              <a:rPr kumimoji="1" lang="en-US" altLang="ja-JP" dirty="0" smtClean="0"/>
              <a:t>The relay process is necessary because it</a:t>
            </a:r>
            <a:r>
              <a:rPr kumimoji="1" lang="en-US" altLang="ja-JP" baseline="0" dirty="0" smtClean="0"/>
              <a:t> must communicate with the security proxy using the TCP/IP stack implemented in the </a:t>
            </a:r>
            <a:r>
              <a:rPr kumimoji="1" lang="en-US" altLang="ja-JP" dirty="0" smtClean="0"/>
              <a:t>OS.</a:t>
            </a:r>
          </a:p>
          <a:p>
            <a:r>
              <a:rPr kumimoji="1" lang="en-US" altLang="ja-JP" dirty="0" smtClean="0"/>
              <a:t>It is difficult that a monitoring system itself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directly communicates</a:t>
            </a:r>
            <a:r>
              <a:rPr kumimoji="1" lang="en-US" altLang="ja-JP" baseline="0" dirty="0" smtClean="0"/>
              <a:t> with the security proxy because the local store of an SPE is too small to implement its own TCP/IP stack.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/>
              <a:t>If a monitoring system does not respond to heartbeats </a:t>
            </a:r>
            <a:r>
              <a:rPr kumimoji="1" lang="en-US" altLang="ja-JP" dirty="0" smtClean="0"/>
              <a:t>correctly, such as no response or invalid responses, the security proxy detects that the monitoring system does not run correctly.</a:t>
            </a:r>
          </a:p>
          <a:p>
            <a:r>
              <a:rPr kumimoji="1" lang="en-US" altLang="ja-JP" dirty="0" smtClean="0"/>
              <a:t>In this case, the security proxy </a:t>
            </a:r>
            <a:r>
              <a:rPr kumimoji="1" lang="en-US" altLang="ja-JP" dirty="0"/>
              <a:t>cuts the internal network and isolates the target host from the network</a:t>
            </a:r>
            <a:r>
              <a:rPr kumimoji="1" lang="en-US" altLang="ja-JP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279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For secure heartbeats, the security proxy sends an encrypted message for a challenge to a monitoring system via the relay process.</a:t>
            </a:r>
          </a:p>
          <a:p>
            <a:r>
              <a:rPr kumimoji="1" lang="en-US" altLang="ja-JP" dirty="0" smtClean="0"/>
              <a:t>When the monitoring system receives the challenge, it decrypts the message and returns an encrypted response based on the challenge to the security proxy via the relay process.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Attackers cannot return correct responses to the security proxy because only a legitimate monitoring system can do.</a:t>
            </a:r>
          </a:p>
          <a:p>
            <a:r>
              <a:rPr kumimoji="1" lang="en-US" altLang="ja-JP" dirty="0" smtClean="0"/>
              <a:t>The secret key necessary for encryption and decryption is shared between the security proxy and the monitoring</a:t>
            </a:r>
            <a:r>
              <a:rPr kumimoji="1" lang="en-US" altLang="ja-JP" baseline="0" dirty="0" smtClean="0"/>
              <a:t> system.</a:t>
            </a:r>
            <a:endParaRPr kumimoji="1" lang="en-US" altLang="ja-JP" dirty="0" smtClean="0"/>
          </a:p>
          <a:p>
            <a:r>
              <a:rPr kumimoji="1" lang="en-US" altLang="ja-JP" dirty="0" smtClean="0"/>
              <a:t>Attackers cannot steal the secret key in the local store of an isolated SPE.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 addition, even if attackers replace a relay process with malicious one, the malicious relay process cannot mount man-in-the-middle attacks</a:t>
            </a:r>
            <a:r>
              <a:rPr kumimoji="1" lang="en-US" altLang="ja-JP" baseline="0" dirty="0" smtClean="0"/>
              <a:t> because the secret key is pre-shared.</a:t>
            </a:r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649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Cell/B.E. is a processor that gains performance by parallel processing with many SPEs, but SPE Observer needs at least one SPE for a monitoring system.</a:t>
            </a:r>
          </a:p>
          <a:p>
            <a:r>
              <a:rPr kumimoji="1" lang="en-US" altLang="ja-JP" dirty="0" smtClean="0"/>
              <a:t>To mitigate the performance degradation, SPE Observer can schedule monitoring systems.</a:t>
            </a:r>
          </a:p>
          <a:p>
            <a:r>
              <a:rPr kumimoji="1" lang="en-US" altLang="ja-JP" dirty="0" smtClean="0"/>
              <a:t>While a monitoring system is not running, it can release an SPE and applications can use it.</a:t>
            </a:r>
          </a:p>
          <a:p>
            <a:r>
              <a:rPr kumimoji="1" lang="en-US" altLang="ja-JP" dirty="0" smtClean="0"/>
              <a:t>By not always occupying one SPE for a monitoring system, application performance is improved.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The scheduling of monitoring systems is performed by the security proxy and the SPE scheduler in the OS.</a:t>
            </a:r>
          </a:p>
          <a:p>
            <a:r>
              <a:rPr kumimoji="1" lang="en-US" altLang="ja-JP" dirty="0" smtClean="0"/>
              <a:t>The security proxy periodically sends commands to the relay process.</a:t>
            </a:r>
          </a:p>
          <a:p>
            <a:r>
              <a:rPr kumimoji="1" lang="en-US" altLang="ja-JP" dirty="0" smtClean="0"/>
              <a:t>The relay process loads a monitoring system to one of the SPEs.</a:t>
            </a:r>
          </a:p>
          <a:p>
            <a:r>
              <a:rPr kumimoji="1" lang="en-US" altLang="ja-JP" dirty="0" smtClean="0"/>
              <a:t>If there is no idle SPE, the OS suspends one application</a:t>
            </a:r>
            <a:r>
              <a:rPr kumimoji="1" lang="en-US" altLang="ja-JP" baseline="0" dirty="0" smtClean="0"/>
              <a:t> thread on an SPE and runs a monitoring system on the SPE.</a:t>
            </a:r>
          </a:p>
          <a:p>
            <a:r>
              <a:rPr kumimoji="1" lang="en-US" altLang="ja-JP" baseline="0" dirty="0" smtClean="0"/>
              <a:t>When a monitoring system terminates, the OS resumes the suspended thread.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Even if the</a:t>
            </a:r>
            <a:r>
              <a:rPr kumimoji="1" lang="en-US" altLang="ja-JP" baseline="0" dirty="0" smtClean="0"/>
              <a:t> relay process or the OS is compromised and does not start a monitoring system correctly, the security proxy can detect that using heartbeats.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2961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an example, we have developed an integrity monitor for the OS kernel.</a:t>
            </a:r>
          </a:p>
          <a:p>
            <a:r>
              <a:rPr kumimoji="1" lang="en-US" altLang="ja-JP" dirty="0" smtClean="0"/>
              <a:t>This monitor obtains the contents of the kernel memory using DMA transfers from the main memory.</a:t>
            </a:r>
          </a:p>
          <a:p>
            <a:r>
              <a:rPr kumimoji="1" lang="en-US" altLang="ja-JP" dirty="0" smtClean="0"/>
              <a:t>The obtained contents include kernel code and its read-only data.</a:t>
            </a:r>
          </a:p>
          <a:p>
            <a:r>
              <a:rPr kumimoji="1" lang="en-US" altLang="ja-JP" dirty="0" smtClean="0"/>
              <a:t>Then the monitor calculates SHA-1 hash and compares it with correct one.</a:t>
            </a:r>
          </a:p>
          <a:p>
            <a:r>
              <a:rPr kumimoji="1" lang="en-US" altLang="ja-JP" dirty="0" smtClean="0"/>
              <a:t>If the two values are different, the monitor can detect the modification to the OS.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To hide the overhead of DMA transfers, the integrity monitor overlaps</a:t>
            </a:r>
            <a:r>
              <a:rPr kumimoji="1" lang="en-US" altLang="ja-JP" baseline="0" dirty="0" smtClean="0"/>
              <a:t> DMA transfers with hash calculation using double buffering.</a:t>
            </a:r>
          </a:p>
          <a:p>
            <a:r>
              <a:rPr kumimoji="1" lang="en-US" altLang="ja-JP" baseline="0" dirty="0" smtClean="0"/>
              <a:t>While the monitor calculates the hash value of the memory block in one buffer, the next memory block is transferred to the other buffer in parallel using DMA.</a:t>
            </a:r>
          </a:p>
          <a:p>
            <a:r>
              <a:rPr kumimoji="1" lang="en-US" altLang="ja-JP" baseline="0" dirty="0" smtClean="0"/>
              <a:t>This is repeated with buffers swapped.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en-US" altLang="ja-JP" dirty="0" smtClean="0"/>
              <a:t>This is a very simple monitoring system,</a:t>
            </a:r>
            <a:r>
              <a:rPr kumimoji="1" lang="en-US" altLang="ja-JP" baseline="0" dirty="0" smtClean="0"/>
              <a:t> but there are other possible monitors.</a:t>
            </a:r>
          </a:p>
          <a:p>
            <a:r>
              <a:rPr kumimoji="1" lang="en-US" altLang="ja-JP" baseline="0" dirty="0" smtClean="0"/>
              <a:t>For example, monitors for dynamic kernel data can check kernel data structures like process data.</a:t>
            </a:r>
          </a:p>
          <a:p>
            <a:r>
              <a:rPr kumimoji="1" lang="en-US" altLang="ja-JP" baseline="0" dirty="0" smtClean="0"/>
              <a:t>This can be done by using a technique similar to virtual machine introspection, which is used for monitoring the OS from the outside of a virtual machine.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1458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any monitoring systems, an SPE must access the kernel memory.</a:t>
            </a:r>
          </a:p>
          <a:p>
            <a:r>
              <a:rPr kumimoji="1" lang="en-US" altLang="ja-JP" dirty="0" smtClean="0"/>
              <a:t>However, </a:t>
            </a:r>
            <a:r>
              <a:rPr kumimoji="1" lang="en-US" altLang="ja-JP" baseline="0" dirty="0" smtClean="0"/>
              <a:t>an SPE can access only the process memory by default.</a:t>
            </a:r>
          </a:p>
          <a:p>
            <a:r>
              <a:rPr kumimoji="1" lang="en-US" altLang="ja-JP" baseline="0" dirty="0" smtClean="0"/>
              <a:t>So, SPE Observer configures an isolated SPE to enable accessing the kernel memory.</a:t>
            </a:r>
          </a:p>
          <a:p>
            <a:r>
              <a:rPr kumimoji="1" lang="en-US" altLang="ja-JP" baseline="0" dirty="0" smtClean="0"/>
              <a:t>First, it clears the Problem-State bit in the status register of the MFC in an SPE.</a:t>
            </a:r>
          </a:p>
          <a:p>
            <a:r>
              <a:rPr kumimoji="1" lang="en-US" altLang="ja-JP" baseline="0" dirty="0" smtClean="0"/>
              <a:t>The MFC is used to perform DMA transfers.</a:t>
            </a:r>
          </a:p>
          <a:p>
            <a:r>
              <a:rPr kumimoji="1" lang="en-US" altLang="ja-JP" baseline="0" dirty="0" smtClean="0"/>
              <a:t>If this bit is cleared, the MFC can transfer the contents of the kernel memory.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Second, SPE Observer registers an address mapping for the kernel memory to the SLB of an SPE.</a:t>
            </a:r>
          </a:p>
          <a:p>
            <a:r>
              <a:rPr kumimoji="1" lang="en-US" altLang="ja-JP" baseline="0" dirty="0" smtClean="0"/>
              <a:t>The SLB is an address translation table used by the MFC.</a:t>
            </a:r>
          </a:p>
          <a:p>
            <a:r>
              <a:rPr kumimoji="1" lang="en-US" altLang="ja-JP" baseline="0" dirty="0" smtClean="0"/>
              <a:t>If there is an entry for the kernel memory in the SLB, the MFC can resolve the kernel address.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4708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conducted several experiments.</a:t>
            </a:r>
          </a:p>
          <a:p>
            <a:r>
              <a:rPr kumimoji="1" lang="en-US" altLang="ja-JP" dirty="0" smtClean="0"/>
              <a:t>One aim is to examine the effectiveness and performance of the integrity monitor.</a:t>
            </a:r>
          </a:p>
          <a:p>
            <a:r>
              <a:rPr kumimoji="1" lang="en-US" altLang="ja-JP" dirty="0" smtClean="0"/>
              <a:t>The other aim is to examine the impacts on application performance.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 these experiments, we used PlayStation 3, which had one PPE and six SPEs.</a:t>
            </a:r>
          </a:p>
          <a:p>
            <a:r>
              <a:rPr kumimoji="1" lang="en-US" altLang="ja-JP" dirty="0" smtClean="0"/>
              <a:t>Each SPE had a local store of 256 KB.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</a:t>
            </a:r>
            <a:r>
              <a:rPr kumimoji="1" lang="en-US" altLang="ja-JP" dirty="0" smtClean="0"/>
              <a:t>e used the emulation of the isolation mode because we could not obtain the secure loader supporting the hardware-level isolation mode.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7991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First, we ran the integrity monitor on an SPE.</a:t>
            </a:r>
          </a:p>
          <a:p>
            <a:r>
              <a:rPr kumimoji="1" lang="en-US" altLang="ja-JP" dirty="0" smtClean="0"/>
              <a:t>In this experiment, we used the original kernel and two compromised kernels.</a:t>
            </a:r>
          </a:p>
          <a:p>
            <a:r>
              <a:rPr kumimoji="1" lang="en-US" altLang="ja-JP" dirty="0" smtClean="0"/>
              <a:t>For one kernel, we modified the system call table.</a:t>
            </a:r>
          </a:p>
          <a:p>
            <a:r>
              <a:rPr kumimoji="1" lang="en-US" altLang="ja-JP" dirty="0" smtClean="0"/>
              <a:t>For another kernel, we modified functions for a system call.</a:t>
            </a:r>
          </a:p>
          <a:p>
            <a:r>
              <a:rPr kumimoji="1" lang="en-US" altLang="ja-JP" dirty="0" smtClean="0"/>
              <a:t>As a result, the integrity monitor could detect the compromised kernels correctly.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Then, we measured the time needed for the integrity check.</a:t>
            </a:r>
          </a:p>
          <a:p>
            <a:r>
              <a:rPr kumimoji="1" lang="en-US" altLang="ja-JP" dirty="0" smtClean="0"/>
              <a:t>The integrity monitor obtained 12 MB of the kernel memory by DMA.</a:t>
            </a:r>
          </a:p>
          <a:p>
            <a:r>
              <a:rPr kumimoji="1" lang="en-US" altLang="ja-JP" dirty="0" smtClean="0"/>
              <a:t>It took 24 </a:t>
            </a:r>
            <a:r>
              <a:rPr kumimoji="1" lang="en-US" altLang="ja-JP" dirty="0" err="1" smtClean="0"/>
              <a:t>ms</a:t>
            </a:r>
            <a:r>
              <a:rPr kumimoji="1" lang="en-US" altLang="ja-JP" dirty="0" smtClean="0"/>
              <a:t> in total.</a:t>
            </a:r>
          </a:p>
          <a:p>
            <a:r>
              <a:rPr kumimoji="1" lang="en-US" altLang="ja-JP" dirty="0" smtClean="0"/>
              <a:t>70% was for hash calculation and the most of the rest was for responses to heartbeats.</a:t>
            </a:r>
          </a:p>
          <a:p>
            <a:r>
              <a:rPr kumimoji="1" lang="en-US" altLang="ja-JP" dirty="0" smtClean="0"/>
              <a:t>DMA transfers were hidden by calculation.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061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examine the impacts on application performance, we ran various applications with various monitors.</a:t>
            </a:r>
          </a:p>
          <a:p>
            <a:r>
              <a:rPr kumimoji="1" lang="en-US" altLang="ja-JP" dirty="0" smtClean="0"/>
              <a:t>For applications, we used CPU-bound and DMA-bound applications.</a:t>
            </a:r>
          </a:p>
          <a:p>
            <a:r>
              <a:rPr kumimoji="1" lang="en-US" altLang="ja-JP" dirty="0" smtClean="0"/>
              <a:t>For monitoring systems, we used CPU-bound and DMA-bound monitors.</a:t>
            </a:r>
          </a:p>
          <a:p>
            <a:r>
              <a:rPr kumimoji="1" lang="en-US" altLang="ja-JP" dirty="0" smtClean="0"/>
              <a:t>We ran one monitor on one SPE and ran applications on several SPEs.</a:t>
            </a:r>
          </a:p>
          <a:p>
            <a:r>
              <a:rPr kumimoji="1" lang="en-US" altLang="ja-JP" dirty="0" smtClean="0"/>
              <a:t>Then we measured the performance improvement when the number of SPEs increased.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726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Left figure is the results of a CPU-bound application.</a:t>
            </a:r>
          </a:p>
          <a:p>
            <a:r>
              <a:rPr kumimoji="1" lang="en-US" altLang="ja-JP" dirty="0" smtClean="0"/>
              <a:t>The x-axis</a:t>
            </a:r>
            <a:r>
              <a:rPr kumimoji="1" lang="en-US" altLang="ja-JP" baseline="0" dirty="0" smtClean="0"/>
              <a:t> is the number of SPEs and the y-axis is the performance improvement.</a:t>
            </a:r>
            <a:endParaRPr kumimoji="1" lang="en-US" altLang="ja-JP" dirty="0" smtClean="0"/>
          </a:p>
          <a:p>
            <a:r>
              <a:rPr kumimoji="1" lang="en-US" altLang="ja-JP" dirty="0" smtClean="0"/>
              <a:t>CPU-bound and DMA-bound monitors were the same result.</a:t>
            </a:r>
          </a:p>
          <a:p>
            <a:r>
              <a:rPr kumimoji="1" lang="en-US" altLang="ja-JP" dirty="0" smtClean="0"/>
              <a:t>The performance improvement was linear.</a:t>
            </a:r>
          </a:p>
          <a:p>
            <a:r>
              <a:rPr kumimoji="1" lang="en-US" altLang="ja-JP" dirty="0" smtClean="0"/>
              <a:t>If the number of SPEs became 5, the performance improvement was 5 times.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 means that any monitors did not affect CPU-bound applications.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Right figure is the results of a DMA-bound application.</a:t>
            </a:r>
          </a:p>
          <a:p>
            <a:r>
              <a:rPr kumimoji="1" lang="en-US" altLang="ja-JP" dirty="0" smtClean="0"/>
              <a:t>All monitors affected the DMA-bound application.</a:t>
            </a:r>
          </a:p>
          <a:p>
            <a:r>
              <a:rPr kumimoji="1" lang="en-US" altLang="ja-JP" dirty="0" smtClean="0"/>
              <a:t>Even</a:t>
            </a:r>
            <a:r>
              <a:rPr kumimoji="1" lang="en-US" altLang="ja-JP" baseline="0" dirty="0" smtClean="0"/>
              <a:t> if the number of SPEs became 5, the performance improvement was only about 2 times.</a:t>
            </a:r>
            <a:endParaRPr kumimoji="1" lang="en-US" altLang="ja-JP" dirty="0" smtClean="0"/>
          </a:p>
          <a:p>
            <a:r>
              <a:rPr kumimoji="1" lang="en-US" altLang="ja-JP" dirty="0" smtClean="0"/>
              <a:t>Especially, a DMA-bound monitor conflicted with the DMA-bound application.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172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recent years, computer systems suffer from various attacks from the Internet.</a:t>
            </a:r>
          </a:p>
          <a:p>
            <a:r>
              <a:rPr kumimoji="1" lang="en-US" altLang="ja-JP" baseline="0" dirty="0" smtClean="0"/>
              <a:t>Operating systems are not an exception of such attacks.</a:t>
            </a:r>
          </a:p>
          <a:p>
            <a:r>
              <a:rPr kumimoji="1" lang="en-US" altLang="ja-JP" baseline="0" dirty="0" smtClean="0"/>
              <a:t>For example, many kernel rootkits have been found.</a:t>
            </a:r>
          </a:p>
          <a:p>
            <a:r>
              <a:rPr kumimoji="1" lang="en-US" altLang="ja-JP" baseline="0" dirty="0" smtClean="0"/>
              <a:t>Kernel rootkits modify a part of the OS and change its behavior.</a:t>
            </a:r>
          </a:p>
          <a:p>
            <a:r>
              <a:rPr kumimoji="1" lang="en-US" altLang="ja-JP" baseline="0" dirty="0" smtClean="0"/>
              <a:t>If the OS is compromised, all the applications on top of it are also compromised because they strongly depend on the functions provided by the OS.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To increase the reliability of the system, it is necessary to check the integrity of </a:t>
            </a:r>
            <a:r>
              <a:rPr kumimoji="1" lang="en-US" altLang="ja-JP" baseline="0" dirty="0" err="1" smtClean="0"/>
              <a:t>OSes</a:t>
            </a:r>
            <a:r>
              <a:rPr kumimoji="1" lang="en-US" altLang="ja-JP" baseline="0" dirty="0" smtClean="0"/>
              <a:t>, not only at the boot time, but also at runtime.</a:t>
            </a:r>
          </a:p>
          <a:p>
            <a:r>
              <a:rPr kumimoji="1" lang="en-US" altLang="ja-JP" baseline="0" dirty="0" smtClean="0"/>
              <a:t>This is because </a:t>
            </a:r>
            <a:r>
              <a:rPr kumimoji="1" lang="en-US" altLang="ja-JP" baseline="0" dirty="0" err="1" smtClean="0"/>
              <a:t>OSes</a:t>
            </a:r>
            <a:r>
              <a:rPr kumimoji="1" lang="en-US" altLang="ja-JP" baseline="0" dirty="0" smtClean="0"/>
              <a:t> are long-running software.</a:t>
            </a:r>
          </a:p>
          <a:p>
            <a:r>
              <a:rPr kumimoji="1" lang="en-US" altLang="ja-JP" baseline="0" dirty="0" smtClean="0"/>
              <a:t>Even if the OS is not compromised when it starts running, it may be compromised by installing malicious kernel modules later.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4632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examine the performance degradation due to SPE Observer, we ran various applications using 6 threads with one integrity monitor.</a:t>
            </a:r>
          </a:p>
          <a:p>
            <a:r>
              <a:rPr kumimoji="1" lang="en-US" altLang="ja-JP" dirty="0" smtClean="0"/>
              <a:t>The monitor always occupied one SPE and so the application could use only 5 SPEs.</a:t>
            </a:r>
          </a:p>
          <a:p>
            <a:r>
              <a:rPr kumimoji="1" lang="en-US" altLang="ja-JP" dirty="0" smtClean="0"/>
              <a:t>6 application threads </a:t>
            </a:r>
            <a:r>
              <a:rPr kumimoji="1" lang="en-US" altLang="ja-JP" dirty="0" smtClean="0"/>
              <a:t>used </a:t>
            </a:r>
            <a:r>
              <a:rPr kumimoji="1" lang="en-US" altLang="ja-JP" dirty="0" smtClean="0"/>
              <a:t>5 SPEs with context switches.</a:t>
            </a:r>
          </a:p>
          <a:p>
            <a:r>
              <a:rPr kumimoji="1" lang="en-US" altLang="ja-JP" dirty="0" smtClean="0"/>
              <a:t>For comparison, we measured the performance when we did not run the monitor and the application used 6 SPEs.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3525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is the result of three applications.</a:t>
            </a:r>
          </a:p>
          <a:p>
            <a:r>
              <a:rPr kumimoji="1" lang="en-US" altLang="ja-JP" dirty="0" smtClean="0"/>
              <a:t>The y-axis</a:t>
            </a:r>
            <a:r>
              <a:rPr kumimoji="1" lang="en-US" altLang="ja-JP" baseline="0" dirty="0" smtClean="0"/>
              <a:t> is the relative performance.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For a CPU-bound application, the performance became 83% by using one SPE for the monitor.</a:t>
            </a:r>
          </a:p>
          <a:p>
            <a:r>
              <a:rPr kumimoji="1" lang="en-US" altLang="ja-JP" dirty="0" smtClean="0"/>
              <a:t>This is five-sixth and an expected result.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For a DMA-bound application, the performance degraded only by 2%.</a:t>
            </a:r>
          </a:p>
          <a:p>
            <a:r>
              <a:rPr kumimoji="1" lang="en-US" altLang="ja-JP" dirty="0" smtClean="0"/>
              <a:t>This is because DMA bandwidth was almost saturated even in 5 SPEs and the performance was not improved in 6 SPEs.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On the other hand, for matrix multiplication, the performance degraded extraordinarily</a:t>
            </a:r>
            <a:r>
              <a:rPr kumimoji="1" lang="en-US" altLang="ja-JP" baseline="0" dirty="0" smtClean="0"/>
              <a:t> to 18%.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This application synchronized between all the threads after each thread performed a small amount of computation.</a:t>
            </a:r>
          </a:p>
          <a:p>
            <a:r>
              <a:rPr kumimoji="1" lang="en-US" altLang="ja-JP" dirty="0" smtClean="0"/>
              <a:t>Since one thread is delayed for waiting for an SPE, the others must wait for th</a:t>
            </a:r>
            <a:r>
              <a:rPr kumimoji="1" lang="en-US" altLang="ja-JP" baseline="0" dirty="0" smtClean="0"/>
              <a:t>e thread</a:t>
            </a:r>
            <a:r>
              <a:rPr kumimoji="1" lang="en-US" altLang="ja-JP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5588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examine the improvement by scheduling monitoring systems, we measured the application</a:t>
            </a:r>
            <a:r>
              <a:rPr kumimoji="1" lang="en-US" altLang="ja-JP" baseline="0" dirty="0" smtClean="0"/>
              <a:t> performance when </a:t>
            </a:r>
            <a:r>
              <a:rPr kumimoji="1" lang="en-US" altLang="ja-JP" dirty="0" smtClean="0"/>
              <a:t>SPE Observer scheduled the integrity monitor at various intervals.</a:t>
            </a:r>
          </a:p>
          <a:p>
            <a:r>
              <a:rPr kumimoji="1" lang="en-US" altLang="ja-JP" dirty="0" smtClean="0"/>
              <a:t>In scheduled monitoring, while the monitor was not running, the application could use 6 SPEs.</a:t>
            </a:r>
          </a:p>
          <a:p>
            <a:r>
              <a:rPr kumimoji="1" lang="en-US" altLang="ja-JP" dirty="0" smtClean="0"/>
              <a:t>When the monitor started running again, one thread is suspended.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2000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is the result of matrix multiplication.</a:t>
            </a:r>
          </a:p>
          <a:p>
            <a:r>
              <a:rPr kumimoji="1" lang="en-US" altLang="ja-JP" dirty="0" smtClean="0"/>
              <a:t>The x-axis</a:t>
            </a:r>
            <a:r>
              <a:rPr kumimoji="1" lang="en-US" altLang="ja-JP" baseline="0" dirty="0" smtClean="0"/>
              <a:t> is the scheduling interval and the y-axis is the relative performance.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 red line is the performance when scheduling was not performed.</a:t>
            </a:r>
          </a:p>
          <a:p>
            <a:r>
              <a:rPr kumimoji="1" lang="en-US" altLang="ja-JP" dirty="0" smtClean="0"/>
              <a:t>The blue line is that when scheduling was performed at some interval.</a:t>
            </a:r>
          </a:p>
          <a:p>
            <a:r>
              <a:rPr kumimoji="1" lang="en-US" altLang="ja-JP" dirty="0" smtClean="0"/>
              <a:t>The performance was improved as the interval became longer.</a:t>
            </a:r>
          </a:p>
          <a:p>
            <a:r>
              <a:rPr kumimoji="1" lang="en-US" altLang="ja-JP" dirty="0" smtClean="0"/>
              <a:t>It exceeded 83% at a 200-ms interval.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5124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examine the impacts on scheduling for other applications, we measured the performance of CPU- and DMA-bound applications.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Left figure is the performance of a CPU-bound application.</a:t>
            </a:r>
          </a:p>
          <a:p>
            <a:r>
              <a:rPr kumimoji="1" lang="en-US" altLang="ja-JP" dirty="0"/>
              <a:t>T</a:t>
            </a:r>
            <a:r>
              <a:rPr kumimoji="1" lang="en-US" altLang="ja-JP" dirty="0" smtClean="0"/>
              <a:t>he performance was 83% when no scheduling was performed.</a:t>
            </a:r>
          </a:p>
          <a:p>
            <a:r>
              <a:rPr kumimoji="1" lang="en-US" altLang="ja-JP" dirty="0" smtClean="0"/>
              <a:t>The performance was improved by scheduled monitoring and 96% at a 100-ms interval.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Right figure is the performance of a DMA-bound application.</a:t>
            </a:r>
          </a:p>
          <a:p>
            <a:r>
              <a:rPr kumimoji="1" lang="en-US" altLang="ja-JP" dirty="0" smtClean="0"/>
              <a:t>The performance was 98% even under no scheduling, but it became almost 100% at a short interval.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11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Copilot sends the contents of the physical memory to a remote host using a special PCI card.</a:t>
            </a:r>
          </a:p>
          <a:p>
            <a:r>
              <a:rPr kumimoji="1" lang="en-US" altLang="ja-JP" dirty="0" smtClean="0"/>
              <a:t>Then the remote host checks the integrity of the OS.</a:t>
            </a:r>
          </a:p>
          <a:p>
            <a:r>
              <a:rPr kumimoji="1" lang="en-US" altLang="ja-JP" dirty="0" smtClean="0"/>
              <a:t>Copilot needs special hardware, but SPE Observer uses only general-purpose hardware although Cell/B.E. is a bit special.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Flicker securely executes security-sensitive code using Intel TXT or AMD SVM.</a:t>
            </a:r>
          </a:p>
          <a:p>
            <a:r>
              <a:rPr kumimoji="1" lang="en-US" altLang="ja-JP" dirty="0" smtClean="0"/>
              <a:t>While such code is running, the whole system including the OS is suspended.</a:t>
            </a:r>
          </a:p>
          <a:p>
            <a:r>
              <a:rPr kumimoji="1" lang="en-US" altLang="ja-JP" dirty="0" smtClean="0"/>
              <a:t>In SPE Observer, the OS and applications can run with monitoring systems.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Code verification service using the isolation mode has been proposed.</a:t>
            </a:r>
          </a:p>
          <a:p>
            <a:r>
              <a:rPr kumimoji="1" lang="en-US" altLang="ja-JP" dirty="0" smtClean="0"/>
              <a:t>An isolated SPE checks the integrity of applications for running on the PPE.</a:t>
            </a:r>
          </a:p>
          <a:p>
            <a:r>
              <a:rPr kumimoji="1" lang="en-US" altLang="ja-JP" dirty="0" smtClean="0"/>
              <a:t>This system does not assume that the OS is compromised.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3760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conclusion, we proposed SPE Observer, which is a framework for secure execution of OS monitoring systems.</a:t>
            </a:r>
          </a:p>
          <a:p>
            <a:r>
              <a:rPr kumimoji="1" lang="en-US" altLang="ja-JP" dirty="0" smtClean="0"/>
              <a:t>SPE Observer uses the isolation mode of SPEs to guarantee the integrity and confidentiality of monitoring systems.</a:t>
            </a:r>
          </a:p>
          <a:p>
            <a:r>
              <a:rPr kumimoji="1" lang="en-US" altLang="ja-JP" dirty="0" smtClean="0"/>
              <a:t>It also uses the security proxy to monitor the running status of monitoring systems.</a:t>
            </a:r>
          </a:p>
          <a:p>
            <a:r>
              <a:rPr kumimoji="1" lang="en-US" altLang="ja-JP" dirty="0" smtClean="0"/>
              <a:t>The security proxy complements the imperfection of the isolation mode.</a:t>
            </a:r>
          </a:p>
          <a:p>
            <a:r>
              <a:rPr kumimoji="1" lang="en-US" altLang="ja-JP" dirty="0" smtClean="0"/>
              <a:t>In addition, SPE Observer can schedule monitoring systems to mitigate performance degradation of parallel applications.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One</a:t>
            </a:r>
            <a:r>
              <a:rPr kumimoji="1" lang="en-US" altLang="ja-JP" baseline="0" dirty="0" smtClean="0"/>
              <a:t> of o</a:t>
            </a:r>
            <a:r>
              <a:rPr kumimoji="1" lang="en-US" altLang="ja-JP" dirty="0" smtClean="0"/>
              <a:t>ur future work is developing various monitoring systems.</a:t>
            </a:r>
          </a:p>
          <a:p>
            <a:r>
              <a:rPr kumimoji="1" lang="en-US" altLang="ja-JP" dirty="0" smtClean="0"/>
              <a:t>Currently, we have developed only the integrity</a:t>
            </a:r>
            <a:r>
              <a:rPr kumimoji="1" lang="en-US" altLang="ja-JP" baseline="0" dirty="0" smtClean="0"/>
              <a:t> monitor for the OS kernel.</a:t>
            </a:r>
          </a:p>
          <a:p>
            <a:r>
              <a:rPr kumimoji="1" lang="en-US" altLang="ja-JP" baseline="0" dirty="0" smtClean="0"/>
              <a:t>We are planning to implement monitoring systems with VM-introspection-like techniques.</a:t>
            </a:r>
          </a:p>
          <a:p>
            <a:r>
              <a:rPr kumimoji="1" lang="en-US" altLang="ja-JP" baseline="0" dirty="0" smtClean="0"/>
              <a:t>Another direction is developing middleware for better SPE scheduling.</a:t>
            </a:r>
          </a:p>
          <a:p>
            <a:r>
              <a:rPr kumimoji="1" lang="en-US" altLang="ja-JP" baseline="0" dirty="0" smtClean="0"/>
              <a:t>In the current implementation, the OS cannot detect idle SPEs waiting for synchronization.</a:t>
            </a:r>
          </a:p>
          <a:p>
            <a:r>
              <a:rPr kumimoji="1" lang="en-US" altLang="ja-JP" baseline="0" dirty="0" smtClean="0"/>
              <a:t>We need middleware running in SPEs to notify idleness to the OS.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18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However, securely monitoring </a:t>
            </a:r>
            <a:r>
              <a:rPr kumimoji="1" lang="en-US" altLang="ja-JP" dirty="0" err="1" smtClean="0"/>
              <a:t>OSes</a:t>
            </a:r>
            <a:r>
              <a:rPr kumimoji="1" lang="en-US" altLang="ja-JP" dirty="0" smtClean="0"/>
              <a:t> is not easy.</a:t>
            </a:r>
          </a:p>
          <a:p>
            <a:r>
              <a:rPr kumimoji="1" lang="en-US" altLang="ja-JP" dirty="0" smtClean="0"/>
              <a:t>Monitoring systems often run on top of the OS like applications.</a:t>
            </a:r>
          </a:p>
          <a:p>
            <a:r>
              <a:rPr kumimoji="1" lang="en-US" altLang="ja-JP" dirty="0" smtClean="0"/>
              <a:t>For example, they can check whether malicious</a:t>
            </a:r>
            <a:r>
              <a:rPr kumimoji="1" lang="en-US" altLang="ja-JP" baseline="0" dirty="0" smtClean="0"/>
              <a:t> processes are running or not by obtaining process information via the </a:t>
            </a:r>
            <a:r>
              <a:rPr kumimoji="1" lang="en-US" altLang="ja-JP" baseline="0" dirty="0" err="1" smtClean="0"/>
              <a:t>proc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filesystem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They can check the integrity of the kernel by reading the kernel memory via the </a:t>
            </a:r>
            <a:r>
              <a:rPr kumimoji="1" lang="en-US" altLang="ja-JP" baseline="0" dirty="0" err="1" smtClean="0"/>
              <a:t>kmem</a:t>
            </a:r>
            <a:r>
              <a:rPr kumimoji="1" lang="en-US" altLang="ja-JP" baseline="0" dirty="0" smtClean="0"/>
              <a:t> device file.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To obtain such information, monitoring systems</a:t>
            </a:r>
            <a:r>
              <a:rPr kumimoji="1" lang="en-US" altLang="ja-JP" dirty="0" smtClean="0"/>
              <a:t> must issue system calls to the OS.</a:t>
            </a:r>
          </a:p>
          <a:p>
            <a:r>
              <a:rPr kumimoji="1" lang="en-US" altLang="ja-JP" dirty="0" smtClean="0"/>
              <a:t>If the OS</a:t>
            </a:r>
            <a:r>
              <a:rPr kumimoji="1" lang="en-US" altLang="ja-JP" baseline="0" dirty="0" smtClean="0"/>
              <a:t> is compromised, the results cannot be trusted.</a:t>
            </a:r>
          </a:p>
          <a:p>
            <a:r>
              <a:rPr kumimoji="1" lang="en-US" altLang="ja-JP" baseline="0" dirty="0" smtClean="0"/>
              <a:t>The compromised OS may hide malicious processes and return the correct kernel image.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 the other hand, monitoring systems can be embedded into the OS using kernel modules.</a:t>
            </a:r>
          </a:p>
          <a:p>
            <a:r>
              <a:rPr kumimoji="1" lang="en-US" altLang="ja-JP" baseline="0" dirty="0" smtClean="0"/>
              <a:t>They can directly examine the kernel memory without relying on system calls or even kernel functions.</a:t>
            </a:r>
          </a:p>
          <a:p>
            <a:r>
              <a:rPr kumimoji="1" lang="en-US" altLang="ja-JP" baseline="0" dirty="0" smtClean="0"/>
              <a:t>For example, they can directly traverse the process list.</a:t>
            </a:r>
          </a:p>
          <a:p>
            <a:r>
              <a:rPr kumimoji="1" lang="en-US" altLang="ja-JP" baseline="0" dirty="0" smtClean="0"/>
              <a:t>However, they can easily disabled by the compromised OS.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792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To solve</a:t>
            </a:r>
            <a:r>
              <a:rPr kumimoji="1" lang="en-US" altLang="ja-JP" baseline="0" dirty="0" smtClean="0"/>
              <a:t> this problem, many researchers have proposed methods for monitoring </a:t>
            </a:r>
            <a:r>
              <a:rPr kumimoji="1" lang="en-US" altLang="ja-JP" baseline="0" dirty="0" err="1" smtClean="0"/>
              <a:t>OSes</a:t>
            </a:r>
            <a:r>
              <a:rPr kumimoji="1" lang="en-US" altLang="ja-JP" baseline="0" dirty="0" smtClean="0"/>
              <a:t> with the virtual machine technology.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There are two VM-based approaches.</a:t>
            </a:r>
            <a:endParaRPr kumimoji="1" lang="en-US" altLang="ja-JP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One</a:t>
            </a:r>
            <a:r>
              <a:rPr kumimoji="1" lang="en-US" altLang="ja-JP" baseline="0" dirty="0" smtClean="0"/>
              <a:t> is that the underlying hypervisor monitors the OS in a VM.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hypervisor can access the kernel memory of a VM directly.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Since the hypervisor is isolated from VMs, monitoring systems can securely monitor </a:t>
            </a:r>
            <a:r>
              <a:rPr kumimoji="1" lang="en-US" altLang="ja-JP" baseline="0" dirty="0" err="1" smtClean="0"/>
              <a:t>OSes</a:t>
            </a:r>
            <a:r>
              <a:rPr kumimoji="1" lang="en-US" altLang="ja-JP" baseline="0" dirty="0" smtClean="0"/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Monitoring systems in the hypervisor don't rely on the OS and they aren't disabled by a compromised OS.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other approach is that a privileged VM monitors the OS in a target VM.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privileged VM can access the kernel memory of a target VM via hypervisor's functions.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Since</a:t>
            </a:r>
            <a:r>
              <a:rPr kumimoji="1" lang="en-US" altLang="ja-JP" baseline="0" dirty="0" smtClean="0"/>
              <a:t> the privileged VM is also isolated from VMs, monitoring systems can perform secure OS monitoring.</a:t>
            </a:r>
            <a:endParaRPr kumimoji="1" lang="en-US" altLang="ja-JP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However,</a:t>
            </a:r>
            <a:r>
              <a:rPr kumimoji="1" lang="en-US" altLang="ja-JP" baseline="0" dirty="0" smtClean="0"/>
              <a:t> the hypervisor and the privileged VM can be also compromised from a target VM.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Since they are constructed by software, there can be vulnerabilities used by attackers in the target VM.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fact, such vulnerabilities have been reported. 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411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avoid software vulnerabilities, many hardware-based approaches</a:t>
            </a:r>
            <a:r>
              <a:rPr kumimoji="1" lang="en-US" altLang="ja-JP" baseline="0" dirty="0" smtClean="0"/>
              <a:t> have been proposed.</a:t>
            </a:r>
            <a:endParaRPr kumimoji="1" lang="en-US" altLang="ja-JP" dirty="0" smtClean="0"/>
          </a:p>
          <a:p>
            <a:r>
              <a:rPr kumimoji="1" lang="en-US" altLang="ja-JP" dirty="0" smtClean="0"/>
              <a:t>One</a:t>
            </a:r>
            <a:r>
              <a:rPr kumimoji="1" lang="en-US" altLang="ja-JP" baseline="0" dirty="0" smtClean="0"/>
              <a:t> of them is using System Management Mode (SMM) in x86 processors.</a:t>
            </a:r>
          </a:p>
          <a:p>
            <a:r>
              <a:rPr kumimoji="1" lang="en-US" altLang="ja-JP" baseline="0" dirty="0" smtClean="0"/>
              <a:t>SMM is one mode of a CPU and, for example, used for power management.</a:t>
            </a:r>
          </a:p>
          <a:p>
            <a:r>
              <a:rPr kumimoji="1" lang="en-US" altLang="ja-JP" baseline="0" dirty="0" smtClean="0"/>
              <a:t>A monitoring system is located in isolated memory called SMRAM.</a:t>
            </a:r>
          </a:p>
          <a:p>
            <a:r>
              <a:rPr kumimoji="1" lang="en-US" altLang="ja-JP" baseline="0" dirty="0" smtClean="0"/>
              <a:t>SMRAM cannot be accessed in the normal mode of a CPU.</a:t>
            </a:r>
          </a:p>
          <a:p>
            <a:r>
              <a:rPr kumimoji="1" lang="en-US" altLang="ja-JP" baseline="0" dirty="0" smtClean="0"/>
              <a:t>It can be accessed only in SMM.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When a CPU enters SMM by special interrupts, it can securely execute the monitoring system in SMRAM.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Attackers cannot modify the contents of SMRAM because a regular system including the OS runs in the normal mode.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However, there are several drawbacks</a:t>
            </a:r>
            <a:r>
              <a:rPr kumimoji="1" lang="en-US" altLang="ja-JP" baseline="0" dirty="0" smtClean="0"/>
              <a:t> in SMM.</a:t>
            </a:r>
            <a:endParaRPr kumimoji="1" lang="en-US" altLang="ja-JP" dirty="0" smtClean="0"/>
          </a:p>
          <a:p>
            <a:r>
              <a:rPr kumimoji="1" lang="en-US" altLang="ja-JP" dirty="0" smtClean="0"/>
              <a:t>First, SMM</a:t>
            </a:r>
            <a:r>
              <a:rPr kumimoji="1" lang="en-US" altLang="ja-JP" baseline="0" dirty="0" smtClean="0"/>
              <a:t> is much slower than the normal mode.</a:t>
            </a:r>
          </a:p>
          <a:p>
            <a:r>
              <a:rPr kumimoji="1" lang="en-US" altLang="ja-JP" baseline="0" dirty="0" smtClean="0"/>
              <a:t>Second, a monitoring system must be embedded in BIOS to load it to SMRAM.</a:t>
            </a:r>
          </a:p>
          <a:p>
            <a:r>
              <a:rPr kumimoji="1" lang="en-US" altLang="ja-JP" baseline="0" dirty="0" smtClean="0"/>
              <a:t>This makes the development of monitoring systems difficult.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81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we propose SPE Observer, which</a:t>
            </a:r>
            <a:r>
              <a:rPr kumimoji="1" lang="en-US" altLang="ja-JP" baseline="0" dirty="0" smtClean="0"/>
              <a:t> is a framework for securely monitoring </a:t>
            </a:r>
            <a:r>
              <a:rPr kumimoji="1" lang="en-US" altLang="ja-JP" baseline="0" dirty="0" err="1" smtClean="0"/>
              <a:t>OSes</a:t>
            </a:r>
            <a:r>
              <a:rPr kumimoji="1" lang="en-US" altLang="ja-JP" baseline="0" dirty="0" smtClean="0"/>
              <a:t> using a Cell/B.E. processor.</a:t>
            </a:r>
          </a:p>
          <a:p>
            <a:r>
              <a:rPr kumimoji="1" lang="en-US" altLang="ja-JP" dirty="0" smtClean="0"/>
              <a:t>SPE Observer runs a monitoring system on an SPE.</a:t>
            </a:r>
          </a:p>
          <a:p>
            <a:r>
              <a:rPr kumimoji="1" lang="en-US" altLang="ja-JP" dirty="0" smtClean="0"/>
              <a:t>An</a:t>
            </a:r>
            <a:r>
              <a:rPr kumimoji="1" lang="en-US" altLang="ja-JP" baseline="0" dirty="0" smtClean="0"/>
              <a:t> SPE is one of the general-purpose CPU cores in Cell/B.E.</a:t>
            </a:r>
          </a:p>
          <a:p>
            <a:r>
              <a:rPr kumimoji="1" lang="en-US" altLang="ja-JP" baseline="0" dirty="0" smtClean="0"/>
              <a:t>I'll explain the detailed architecture of Cell/B.E. in the next slide.</a:t>
            </a:r>
          </a:p>
          <a:p>
            <a:r>
              <a:rPr kumimoji="1" lang="en-US" altLang="ja-JP" baseline="0" dirty="0" smtClean="0"/>
              <a:t>The isolation mode of an SPE enables secure execution of a monitoring system.</a:t>
            </a:r>
          </a:p>
          <a:p>
            <a:r>
              <a:rPr kumimoji="1" lang="en-US" altLang="ja-JP" baseline="0" dirty="0" smtClean="0"/>
              <a:t>As a result, SPE Observer can preserve the integrity and confidentiality of the monitoring system.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addition, SPE Observer monitors the running status of the monitoring system on the SPE from an external security proxy.</a:t>
            </a:r>
          </a:p>
          <a:p>
            <a:r>
              <a:rPr kumimoji="1" lang="en-US" altLang="ja-JP" baseline="0" dirty="0" smtClean="0"/>
              <a:t>This guarantees the availability of the monitoring system</a:t>
            </a:r>
            <a:r>
              <a:rPr kumimoji="1" lang="en-US" altLang="ja-JP" dirty="0" smtClean="0"/>
              <a:t> while the system is running.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Later, I'll explain why the security proxy is necessary.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99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Cell/B.E.</a:t>
            </a:r>
            <a:r>
              <a:rPr kumimoji="1" lang="en-US" altLang="ja-JP" baseline="0" dirty="0" smtClean="0"/>
              <a:t> is a heterogeneous multicore processor.</a:t>
            </a:r>
          </a:p>
          <a:p>
            <a:r>
              <a:rPr kumimoji="1" lang="en-US" altLang="ja-JP" baseline="0" dirty="0" smtClean="0"/>
              <a:t>As examples, it is used in PlayStation 3 and Toshiba's high-end TVs.</a:t>
            </a:r>
          </a:p>
          <a:p>
            <a:r>
              <a:rPr kumimoji="1" lang="en-US" altLang="ja-JP" dirty="0" smtClean="0"/>
              <a:t>A PPE is a control processing core and runs the</a:t>
            </a:r>
            <a:r>
              <a:rPr kumimoji="1" lang="en-US" altLang="ja-JP" baseline="0" dirty="0" smtClean="0"/>
              <a:t> OS and regular processes.</a:t>
            </a:r>
          </a:p>
          <a:p>
            <a:r>
              <a:rPr kumimoji="1" lang="en-US" altLang="ja-JP" dirty="0" smtClean="0"/>
              <a:t>The PPE</a:t>
            </a:r>
            <a:r>
              <a:rPr kumimoji="1" lang="en-US" altLang="ja-JP" baseline="0" dirty="0" smtClean="0"/>
              <a:t> can access the main memory directly.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 the other hand, an SPE is an arithmetic processing core and runs parallel applications.</a:t>
            </a:r>
          </a:p>
          <a:p>
            <a:r>
              <a:rPr kumimoji="1" lang="en-US" altLang="ja-JP" baseline="0" dirty="0" smtClean="0"/>
              <a:t>Each SPE contains the memory called a local store, which is physically isolated from the PPE and the other SPEs.</a:t>
            </a:r>
          </a:p>
          <a:p>
            <a:r>
              <a:rPr kumimoji="1" lang="en-US" altLang="ja-JP" dirty="0" smtClean="0"/>
              <a:t>The local store can</a:t>
            </a:r>
            <a:r>
              <a:rPr kumimoji="1" lang="en-US" altLang="ja-JP" baseline="0" dirty="0" smtClean="0"/>
              <a:t> be accessed from the other cores using DMA.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Also, a</a:t>
            </a:r>
            <a:r>
              <a:rPr kumimoji="1" lang="en-US" altLang="ja-JP" dirty="0" smtClean="0"/>
              <a:t>n </a:t>
            </a:r>
            <a:r>
              <a:rPr kumimoji="1" lang="en-US" altLang="ja-JP" dirty="0"/>
              <a:t>SPE accesses the main memory using DMA</a:t>
            </a:r>
            <a:r>
              <a:rPr kumimoji="1" lang="en-US" altLang="ja-JP" dirty="0" smtClean="0"/>
              <a:t>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8911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I explained,</a:t>
            </a:r>
            <a:r>
              <a:rPr kumimoji="1" lang="en-US" altLang="ja-JP" baseline="0" dirty="0" smtClean="0"/>
              <a:t> the PPE and SPEs can access the local stores in other SPEs.</a:t>
            </a:r>
          </a:p>
          <a:p>
            <a:r>
              <a:rPr kumimoji="1" lang="en-US" altLang="ja-JP" baseline="0" dirty="0" smtClean="0"/>
              <a:t>This means that the compromised OS running on the PPE and malicious applications on SPEs can attack the monitoring system in another SPE.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isolation mode of an SPE can protect the local store from the other CPU cores.</a:t>
            </a:r>
          </a:p>
          <a:p>
            <a:r>
              <a:rPr kumimoji="1" lang="en-US" altLang="ja-JP" baseline="0" dirty="0" smtClean="0"/>
              <a:t>In other words, the other CPU cores cannot access the local store of isolated SPE.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Using the isolation mode, the integrity of a monitoring system is preserved.</a:t>
            </a:r>
          </a:p>
          <a:p>
            <a:r>
              <a:rPr kumimoji="1" lang="en-US" altLang="ja-JP" baseline="0" dirty="0" smtClean="0"/>
              <a:t>Since the code and data are located in the protected local store, attackers cannot modify a running monitoring system or its processing data.</a:t>
            </a:r>
          </a:p>
          <a:p>
            <a:r>
              <a:rPr kumimoji="1" lang="en-US" altLang="ja-JP" baseline="0" dirty="0" smtClean="0"/>
              <a:t>As a result, the monitoring system can run without interferences and detect a compromised OS correctly.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confidentiality of the monitoring system is also preserved.</a:t>
            </a:r>
          </a:p>
          <a:p>
            <a:r>
              <a:rPr kumimoji="1" lang="en-US" altLang="ja-JP" baseline="0" dirty="0" smtClean="0"/>
              <a:t>Attackers cannot analyze a running monitoring system or steal its sensitive information such as secret keys</a:t>
            </a:r>
            <a:r>
              <a:rPr kumimoji="1" lang="en-US" altLang="ja-JP" dirty="0" smtClean="0"/>
              <a:t> used by it.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91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SPE Observer securely loads a monitoring system into the local store</a:t>
            </a:r>
            <a:r>
              <a:rPr kumimoji="1" lang="en-US" altLang="ja-JP" baseline="0" dirty="0" smtClean="0"/>
              <a:t> of an isolated SPE using a secure loader.</a:t>
            </a:r>
          </a:p>
          <a:p>
            <a:r>
              <a:rPr kumimoji="1" lang="en-US" altLang="ja-JP" baseline="0" dirty="0" smtClean="0"/>
              <a:t>First, it loads an encrypted image of the secure loader into the local store </a:t>
            </a:r>
            <a:r>
              <a:rPr kumimoji="1" lang="en-US" altLang="ja-JP" dirty="0" smtClean="0"/>
              <a:t>of</a:t>
            </a:r>
            <a:r>
              <a:rPr kumimoji="1" lang="en-US" altLang="ja-JP" baseline="0" dirty="0" smtClean="0"/>
              <a:t> an isolated SPE.</a:t>
            </a:r>
          </a:p>
          <a:p>
            <a:r>
              <a:rPr kumimoji="1" lang="en-US" altLang="ja-JP" dirty="0" smtClean="0"/>
              <a:t>The SPE verifies the digital signature of the image and </a:t>
            </a:r>
            <a:r>
              <a:rPr kumimoji="1" lang="en-US" altLang="ja-JP" baseline="0" dirty="0" smtClean="0"/>
              <a:t>decrypts </a:t>
            </a:r>
            <a:r>
              <a:rPr kumimoji="1" lang="en-US" altLang="ja-JP" dirty="0" smtClean="0"/>
              <a:t>the secure loader</a:t>
            </a:r>
            <a:r>
              <a:rPr kumimoji="1" lang="en-US" altLang="ja-JP" baseline="0" dirty="0" smtClean="0"/>
              <a:t> with the secret key embedded into the hardware.</a:t>
            </a:r>
          </a:p>
          <a:p>
            <a:r>
              <a:rPr kumimoji="1" lang="en-US" altLang="ja-JP" dirty="0" smtClean="0"/>
              <a:t>Next, the secure loader loads an encrypted image of a monitoring system into the local store.</a:t>
            </a:r>
          </a:p>
          <a:p>
            <a:r>
              <a:rPr kumimoji="1" lang="en-US" altLang="ja-JP" baseline="0" dirty="0" smtClean="0"/>
              <a:t>It</a:t>
            </a:r>
            <a:r>
              <a:rPr kumimoji="1" lang="en-US" altLang="ja-JP" dirty="0" smtClean="0"/>
              <a:t> verifies the digital signature of the image and decrypts the monitoring system with its secret key.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secure loader </a:t>
            </a:r>
            <a:r>
              <a:rPr kumimoji="1" lang="en-US" altLang="ja-JP" dirty="0" smtClean="0"/>
              <a:t>preserves the </a:t>
            </a:r>
            <a:r>
              <a:rPr kumimoji="1" lang="en-US" altLang="ja-JP" baseline="0" dirty="0" smtClean="0"/>
              <a:t>integrity and</a:t>
            </a:r>
            <a:r>
              <a:rPr kumimoji="1" lang="en-US" altLang="ja-JP" dirty="0" smtClean="0"/>
              <a:t> confidentiality of the images of m</a:t>
            </a:r>
            <a:r>
              <a:rPr kumimoji="1" lang="en-US" altLang="ja-JP" baseline="0" dirty="0" smtClean="0"/>
              <a:t>onitoring systems.</a:t>
            </a:r>
          </a:p>
          <a:p>
            <a:r>
              <a:rPr kumimoji="1" lang="en-US" altLang="ja-JP" dirty="0" smtClean="0"/>
              <a:t>For the integrity, attackers cannot load compromised or malicious images of monitoring systems.</a:t>
            </a:r>
          </a:p>
          <a:p>
            <a:r>
              <a:rPr kumimoji="1" lang="en-US" altLang="ja-JP" dirty="0" smtClean="0"/>
              <a:t>For the confidentiality, attackers cannot decrypt the encrypted images of monitoring systems.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78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1066800" y="4648201"/>
            <a:ext cx="76200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7620000" cy="2562225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11/17/12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11/17/12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11/17/12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11/17/12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11/17/12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11/17/12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11/17/12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2999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11/17/12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>
        <a:buNone/>
        <a:defRPr sz="4000">
          <a:solidFill>
            <a:schemeClr val="tx1">
              <a:alpha val="100000"/>
            </a:schemeClr>
          </a:solidFill>
          <a:latin typeface="+mj-lt"/>
          <a:ea typeface="ＭＳ Ｐゴシック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>
        <a:buClr>
          <a:schemeClr val="accent1"/>
        </a:buClr>
        <a:buSzPct val="66000"/>
        <a:buFont typeface="Wingdings" charset="2"/>
        <a:buChar char="n"/>
        <a:defRPr sz="2800">
          <a:latin typeface="+mn-lt"/>
          <a:ea typeface="ＭＳ Ｐゴシック"/>
        </a:defRPr>
      </a:lvl1pPr>
      <a:lvl2pPr marL="742950" indent="-285750">
        <a:buClr>
          <a:schemeClr val="accent2"/>
        </a:buClr>
        <a:buSzPct val="66000"/>
        <a:buFont typeface="Wingdings" charset="2"/>
        <a:buChar char="n"/>
        <a:defRPr sz="2400">
          <a:latin typeface="+mn-lt"/>
          <a:ea typeface="ＭＳ Ｐゴシック"/>
        </a:defRPr>
      </a:lvl2pPr>
      <a:lvl3pPr marL="1143000" indent="-228600">
        <a:buClr>
          <a:schemeClr val="accent3"/>
        </a:buClr>
        <a:buSzPct val="66000"/>
        <a:buFont typeface="Wingdings" charset="2"/>
        <a:buChar char="n"/>
        <a:defRPr sz="2200">
          <a:latin typeface="+mn-lt"/>
          <a:ea typeface="ＭＳ Ｐゴシック"/>
        </a:defRPr>
      </a:lvl3pPr>
      <a:lvl4pPr marL="1600200" indent="-228600">
        <a:buClr>
          <a:schemeClr val="accent4"/>
        </a:buClr>
        <a:buSzPct val="66000"/>
        <a:buFont typeface="Wingdings" charset="2"/>
        <a:buChar char="n"/>
        <a:defRPr sz="2000">
          <a:latin typeface="+mn-lt"/>
          <a:ea typeface="ＭＳ Ｐゴシック"/>
        </a:defRPr>
      </a:lvl4pPr>
      <a:lvl5pPr marL="2057400" indent="-228600">
        <a:buSzPct val="66000"/>
        <a:buFont typeface="Wingdings" charset="2"/>
        <a:buChar char="n"/>
        <a:defRPr sz="2000">
          <a:latin typeface="+mn-lt"/>
          <a:ea typeface="ＭＳ Ｐゴシック"/>
        </a:defRPr>
      </a:lvl5pPr>
      <a:lvl6pPr marL="2514600" indent="-228600">
        <a:buChar char="•"/>
        <a:defRPr sz="2000"/>
      </a:lvl6pPr>
      <a:lvl7pPr marL="2971800" indent="-228600">
        <a:buChar char="•"/>
        <a:defRPr sz="2000"/>
      </a:lvl7pPr>
      <a:lvl8pPr marL="3429000" indent="-228600">
        <a:buChar char="•"/>
        <a:defRPr sz="2000"/>
      </a:lvl8pPr>
      <a:lvl9pPr marL="3886200" indent="-228600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/>
      <a:lvl2pPr marL="457200"/>
      <a:lvl3pPr marL="914400"/>
      <a:lvl4pPr marL="1371600"/>
      <a:lvl5pPr marL="1828800"/>
      <a:lvl6pPr marL="2286000"/>
      <a:lvl7pPr marL="2743200"/>
      <a:lvl8pPr marL="3200400"/>
      <a:lvl9pPr marL="3657600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9.PNG"/><Relationship Id="rId5" Type="http://schemas.openxmlformats.org/officeDocument/2006/relationships/image" Target="../media/image7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PNG"/><Relationship Id="rId5" Type="http://schemas.openxmlformats.org/officeDocument/2006/relationships/image" Target="../media/image10.W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Kenichi Kourai  (Kyushu Institute of Technology)</a:t>
            </a:r>
          </a:p>
          <a:p>
            <a:r>
              <a:rPr kumimoji="1" lang="en-US" altLang="ja-JP" dirty="0" smtClean="0"/>
              <a:t>Takuya Nagata  (Kyushu Institute of Technology)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altLang="ja-JP" b="1" dirty="0">
                <a:solidFill>
                  <a:schemeClr val="tx1"/>
                </a:solidFill>
              </a:rPr>
              <a:t>A </a:t>
            </a:r>
            <a:r>
              <a:rPr lang="es-UY" altLang="ja-JP" b="1" dirty="0" smtClean="0">
                <a:solidFill>
                  <a:schemeClr val="tx1"/>
                </a:solidFill>
              </a:rPr>
              <a:t>Secure Framework for</a:t>
            </a:r>
            <a:br>
              <a:rPr lang="es-UY" altLang="ja-JP" b="1" dirty="0" smtClean="0">
                <a:solidFill>
                  <a:schemeClr val="tx1"/>
                </a:solidFill>
              </a:rPr>
            </a:br>
            <a:r>
              <a:rPr lang="es-UY" altLang="ja-JP" b="1" dirty="0" smtClean="0">
                <a:solidFill>
                  <a:schemeClr val="tx1"/>
                </a:solidFill>
              </a:rPr>
              <a:t>Monitoring Operating Systems</a:t>
            </a:r>
            <a:br>
              <a:rPr lang="es-UY" altLang="ja-JP" b="1" dirty="0" smtClean="0">
                <a:solidFill>
                  <a:schemeClr val="tx1"/>
                </a:solidFill>
              </a:rPr>
            </a:br>
            <a:r>
              <a:rPr lang="es-UY" altLang="ja-JP" b="1" dirty="0" smtClean="0">
                <a:solidFill>
                  <a:schemeClr val="tx1"/>
                </a:solidFill>
              </a:rPr>
              <a:t>Using SPEs in Cell/B.E.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627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0"/>
    </mc:Choice>
    <mc:Fallback>
      <p:transition xmlns:p14="http://schemas.microsoft.com/office/powerpoint/2010/main" spd="slow" advTm="109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isolation mode is not perfect for secure execution of monitoring systems</a:t>
            </a:r>
          </a:p>
          <a:p>
            <a:pPr lvl="1"/>
            <a:r>
              <a:rPr kumimoji="1" lang="en-US" altLang="ja-JP" dirty="0" smtClean="0">
                <a:solidFill>
                  <a:schemeClr val="tx1"/>
                </a:solidFill>
              </a:rPr>
              <a:t>The PPE can</a:t>
            </a:r>
            <a:r>
              <a:rPr kumimoji="1" lang="en-US" altLang="ja-JP" dirty="0" smtClean="0">
                <a:solidFill>
                  <a:srgbClr val="FF0000"/>
                </a:solidFill>
              </a:rPr>
              <a:t> stop</a:t>
            </a:r>
            <a:r>
              <a:rPr kumimoji="1" lang="en-US" altLang="ja-JP" dirty="0" smtClean="0"/>
              <a:t> the execution of even isolated SPEs</a:t>
            </a:r>
          </a:p>
          <a:p>
            <a:pPr lvl="2"/>
            <a:r>
              <a:rPr kumimoji="1" lang="en-US" altLang="ja-JP" dirty="0" smtClean="0"/>
              <a:t>It must control all the SPEs</a:t>
            </a:r>
          </a:p>
          <a:p>
            <a:r>
              <a:rPr kumimoji="1" lang="en-US" altLang="ja-JP" dirty="0" smtClean="0"/>
              <a:t>Attackers can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disable</a:t>
            </a:r>
            <a:r>
              <a:rPr kumimoji="1" lang="en-US" altLang="ja-JP" dirty="0" smtClean="0"/>
              <a:t> monitoring systems!</a:t>
            </a:r>
          </a:p>
          <a:p>
            <a:pPr lvl="1"/>
            <a:r>
              <a:rPr kumimoji="1" lang="en-US" altLang="ja-JP" dirty="0" smtClean="0"/>
              <a:t>The isolation mode is not designed for PPE monitoring</a:t>
            </a:r>
          </a:p>
          <a:p>
            <a:pPr lvl="1"/>
            <a:r>
              <a:rPr kumimoji="1" lang="en-US" altLang="ja-JP" dirty="0" smtClean="0"/>
              <a:t>Fortunately, the confidentiality of monitoring systems is still preserved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Availability Issue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662940" y="604974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PPE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662940" y="5152574"/>
            <a:ext cx="1295400" cy="7447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894510" y="6049740"/>
            <a:ext cx="149670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isolated SPE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894511" y="5152574"/>
            <a:ext cx="1496708" cy="744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7" idx="1"/>
          </p:cNvCxnSpPr>
          <p:nvPr/>
        </p:nvCxnSpPr>
        <p:spPr>
          <a:xfrm flipH="1" flipV="1">
            <a:off x="3832955" y="5301241"/>
            <a:ext cx="1061555" cy="900899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takuya\AppData\Local\Microsoft\Windows\Temporary Internet Files\Content.IE5\8MJ4IBT7\MC9003891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8399" y="4872038"/>
            <a:ext cx="534555" cy="574449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4112553" y="5170406"/>
            <a:ext cx="60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646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188"/>
    </mc:Choice>
    <mc:Fallback>
      <p:transition xmlns:p14="http://schemas.microsoft.com/office/powerpoint/2010/main" spd="slow" advTm="721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Externally monitors the running status of monitoring systems on SPEs</a:t>
            </a:r>
          </a:p>
          <a:p>
            <a:pPr lvl="1"/>
            <a:r>
              <a:rPr kumimoji="1" lang="en-US" altLang="ja-JP" dirty="0" smtClean="0"/>
              <a:t>Periodically sends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heartbeats</a:t>
            </a:r>
            <a:r>
              <a:rPr kumimoji="1" lang="en-US" altLang="ja-JP" dirty="0" smtClean="0"/>
              <a:t> to monitoring systems via the relay process</a:t>
            </a:r>
          </a:p>
          <a:p>
            <a:r>
              <a:rPr kumimoji="1" lang="en-US" altLang="ja-JP" dirty="0" smtClean="0"/>
              <a:t>Cuts the network if monitoring systems do not respond to the heartbeats correctly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Proxy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429611" y="4311541"/>
            <a:ext cx="3425371" cy="20899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58212" y="5847508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PPE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327355" y="5847508"/>
            <a:ext cx="1295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327355" y="5009308"/>
            <a:ext cx="1295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stCxn id="9" idx="1"/>
            <a:endCxn id="19" idx="3"/>
          </p:cNvCxnSpPr>
          <p:nvPr/>
        </p:nvCxnSpPr>
        <p:spPr>
          <a:xfrm flipH="1" flipV="1">
            <a:off x="5953612" y="4901497"/>
            <a:ext cx="373743" cy="450711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239097" y="5187109"/>
            <a:ext cx="1084942" cy="8037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security</a:t>
            </a:r>
          </a:p>
          <a:p>
            <a:pPr algn="ctr"/>
            <a:r>
              <a:rPr kumimoji="1" lang="en-US" altLang="ja-JP" dirty="0" smtClean="0"/>
              <a:t>proxy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1508" y="5667672"/>
            <a:ext cx="97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external</a:t>
            </a:r>
          </a:p>
          <a:p>
            <a:pPr algn="ctr"/>
            <a:r>
              <a:rPr kumimoji="1" lang="en-US" altLang="ja-JP" dirty="0" smtClean="0"/>
              <a:t>network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01653" y="4532165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heartbeats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658212" y="4558597"/>
            <a:ext cx="1295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relay</a:t>
            </a:r>
          </a:p>
          <a:p>
            <a:pPr algn="ctr"/>
            <a:r>
              <a:rPr kumimoji="1" lang="en-US" altLang="ja-JP" dirty="0" smtClean="0"/>
              <a:t>process</a:t>
            </a:r>
            <a:endParaRPr kumimoji="1" lang="ja-JP" altLang="en-US" dirty="0"/>
          </a:p>
        </p:txBody>
      </p:sp>
      <p:cxnSp>
        <p:nvCxnSpPr>
          <p:cNvPr id="29" name="直線コネクタ 28"/>
          <p:cNvCxnSpPr>
            <a:endCxn id="11" idx="1"/>
          </p:cNvCxnSpPr>
          <p:nvPr/>
        </p:nvCxnSpPr>
        <p:spPr>
          <a:xfrm>
            <a:off x="1260606" y="5588974"/>
            <a:ext cx="978491" cy="0"/>
          </a:xfrm>
          <a:prstGeom prst="line">
            <a:avLst/>
          </a:prstGeom>
          <a:ln w="57150" cmpd="sng"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616692" y="4311541"/>
            <a:ext cx="123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 host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658212" y="5390308"/>
            <a:ext cx="12954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3324039" y="5588974"/>
            <a:ext cx="1105572" cy="725029"/>
            <a:chOff x="3324039" y="5588974"/>
            <a:chExt cx="1105572" cy="725029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3381333" y="5667672"/>
              <a:ext cx="9784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internal</a:t>
              </a:r>
            </a:p>
            <a:p>
              <a:pPr algn="ctr"/>
              <a:r>
                <a:rPr kumimoji="1" lang="en-US" altLang="ja-JP" dirty="0" smtClean="0"/>
                <a:t>network</a:t>
              </a:r>
              <a:endParaRPr kumimoji="1" lang="ja-JP" altLang="en-US" dirty="0"/>
            </a:p>
          </p:txBody>
        </p:sp>
        <p:cxnSp>
          <p:nvCxnSpPr>
            <p:cNvPr id="33" name="直線コネクタ 32"/>
            <p:cNvCxnSpPr>
              <a:stCxn id="11" idx="3"/>
            </p:cNvCxnSpPr>
            <p:nvPr/>
          </p:nvCxnSpPr>
          <p:spPr>
            <a:xfrm>
              <a:off x="3324039" y="5588974"/>
              <a:ext cx="1105572" cy="0"/>
            </a:xfrm>
            <a:prstGeom prst="line">
              <a:avLst/>
            </a:prstGeom>
            <a:ln w="57150" cmpd="sng">
              <a:solidFill>
                <a:srgbClr val="C0504D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カギ線コネクタ 41"/>
          <p:cNvCxnSpPr>
            <a:stCxn id="11" idx="0"/>
            <a:endCxn id="19" idx="1"/>
          </p:cNvCxnSpPr>
          <p:nvPr/>
        </p:nvCxnSpPr>
        <p:spPr>
          <a:xfrm rot="5400000" flipH="1" flipV="1">
            <a:off x="3577084" y="4105981"/>
            <a:ext cx="285612" cy="1876644"/>
          </a:xfrm>
          <a:prstGeom prst="bentConnector2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471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55"/>
    </mc:Choice>
    <mc:Fallback>
      <p:transition xmlns:p14="http://schemas.microsoft.com/office/powerpoint/2010/main" spd="slow" advTm="858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security proxy sends an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encrypted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challenge</a:t>
            </a:r>
            <a:r>
              <a:rPr kumimoji="1" lang="en-US" altLang="ja-JP" dirty="0" smtClean="0"/>
              <a:t> to a monitoring system</a:t>
            </a:r>
          </a:p>
          <a:p>
            <a:pPr lvl="1"/>
            <a:r>
              <a:rPr kumimoji="1" lang="en-US" altLang="ja-JP" dirty="0" smtClean="0"/>
              <a:t>The monitoring system decrypts it and returns an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encrypted response</a:t>
            </a:r>
          </a:p>
          <a:p>
            <a:r>
              <a:rPr kumimoji="1" lang="en-US" altLang="ja-JP" dirty="0" smtClean="0"/>
              <a:t>Attackers cannot return correct responses</a:t>
            </a:r>
          </a:p>
          <a:p>
            <a:pPr lvl="1"/>
            <a:r>
              <a:rPr kumimoji="1" lang="en-US" altLang="ja-JP" dirty="0" smtClean="0"/>
              <a:t>Only legitimate monitoring systems and the security proxy share secret keys</a:t>
            </a:r>
          </a:p>
          <a:p>
            <a:pPr lvl="2"/>
            <a:r>
              <a:rPr kumimoji="1" lang="en-US" altLang="ja-JP" dirty="0" smtClean="0"/>
              <a:t>A malicious relay process cannot mount man-in-the-middle attacks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Secure Heartbeats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173711" y="5413405"/>
            <a:ext cx="1295400" cy="8037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security</a:t>
            </a:r>
          </a:p>
          <a:p>
            <a:pPr algn="ctr"/>
            <a:r>
              <a:rPr kumimoji="1" lang="en-US" altLang="ja-JP" dirty="0" smtClean="0"/>
              <a:t>proxy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686417" y="5161271"/>
            <a:ext cx="4368636" cy="1318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496066" y="5413405"/>
            <a:ext cx="1295400" cy="8037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002222" y="5413405"/>
            <a:ext cx="1295400" cy="8037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relay</a:t>
            </a:r>
          </a:p>
          <a:p>
            <a:pPr algn="ctr"/>
            <a:r>
              <a:rPr kumimoji="1" lang="en-US" altLang="ja-JP" dirty="0" smtClean="0"/>
              <a:t>process</a:t>
            </a:r>
            <a:endParaRPr kumimoji="1" lang="ja-JP" altLang="en-US" dirty="0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2469111" y="5085696"/>
            <a:ext cx="4017406" cy="646331"/>
            <a:chOff x="2469111" y="5085696"/>
            <a:chExt cx="4017406" cy="646331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2469111" y="5732027"/>
              <a:ext cx="1533111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5297622" y="5732027"/>
              <a:ext cx="1188895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2534802" y="5085696"/>
              <a:ext cx="11516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encrypted</a:t>
              </a:r>
            </a:p>
            <a:p>
              <a:pPr algn="ctr"/>
              <a:r>
                <a:rPr kumimoji="1" lang="en-US" altLang="ja-JP" dirty="0" smtClean="0"/>
                <a:t>challenge</a:t>
              </a:r>
              <a:endParaRPr kumimoji="1" lang="ja-JP" altLang="en-US" dirty="0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2469111" y="5904013"/>
            <a:ext cx="4017406" cy="649616"/>
            <a:chOff x="2469111" y="5904013"/>
            <a:chExt cx="4017406" cy="649616"/>
          </a:xfrm>
        </p:grpSpPr>
        <p:cxnSp>
          <p:nvCxnSpPr>
            <p:cNvPr id="10" name="直線矢印コネクタ 9"/>
            <p:cNvCxnSpPr/>
            <p:nvPr/>
          </p:nvCxnSpPr>
          <p:spPr>
            <a:xfrm>
              <a:off x="2469111" y="5904013"/>
              <a:ext cx="1533111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5288073" y="5904013"/>
              <a:ext cx="1198444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5334902" y="5907298"/>
              <a:ext cx="11516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encrypted</a:t>
              </a:r>
            </a:p>
            <a:p>
              <a:pPr algn="ctr"/>
              <a:r>
                <a:rPr kumimoji="1" lang="en-US" altLang="ja-JP" dirty="0" smtClean="0"/>
                <a:t>response</a:t>
              </a:r>
              <a:endParaRPr kumimoji="1" lang="ja-JP" altLang="en-US" dirty="0"/>
            </a:p>
          </p:txBody>
        </p:sp>
      </p:grpSp>
      <p:pic>
        <p:nvPicPr>
          <p:cNvPr id="18" name="図 17" descr="MC9004339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79" y="5798984"/>
            <a:ext cx="681074" cy="681074"/>
          </a:xfrm>
          <a:prstGeom prst="rect">
            <a:avLst/>
          </a:prstGeom>
        </p:spPr>
      </p:pic>
      <p:pic>
        <p:nvPicPr>
          <p:cNvPr id="19" name="図 18" descr="MC9004339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2" y="5798984"/>
            <a:ext cx="681074" cy="681074"/>
          </a:xfrm>
          <a:prstGeom prst="rect">
            <a:avLst/>
          </a:prstGeom>
        </p:spPr>
      </p:pic>
      <p:pic>
        <p:nvPicPr>
          <p:cNvPr id="20" name="Picture 3" descr="C:\Users\takuya\AppData\Local\Microsoft\Windows\Temporary Internet Files\Content.IE5\8MJ4IBT7\MC9003891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69063" y="5024098"/>
            <a:ext cx="534555" cy="57444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24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50"/>
    </mc:Choice>
    <mc:Fallback>
      <p:transition xmlns:p14="http://schemas.microsoft.com/office/powerpoint/2010/main" spd="slow" advTm="671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SPE Observer can schedule monitoring systems</a:t>
            </a:r>
          </a:p>
          <a:p>
            <a:pPr lvl="1"/>
            <a:r>
              <a:rPr kumimoji="1" lang="en-US" altLang="ja-JP" dirty="0" smtClean="0"/>
              <a:t>Application performance is improved by not occupying one SPE for a monitoring system</a:t>
            </a:r>
          </a:p>
          <a:p>
            <a:pPr lvl="1"/>
            <a:r>
              <a:rPr kumimoji="1" lang="en-US" altLang="ja-JP" dirty="0" smtClean="0"/>
              <a:t>Scheduling by the security proxy and the SPE scheduler</a:t>
            </a:r>
          </a:p>
          <a:p>
            <a:pPr lvl="2"/>
            <a:r>
              <a:rPr kumimoji="1" lang="en-US" altLang="ja-JP" dirty="0" smtClean="0"/>
              <a:t>The security proxy periodically sends commands</a:t>
            </a:r>
          </a:p>
          <a:p>
            <a:pPr lvl="2"/>
            <a:r>
              <a:rPr kumimoji="1" lang="en-US" altLang="ja-JP" dirty="0" smtClean="0"/>
              <a:t>The OS schedules SPEs if necessary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Scheduled Monitoring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04418" y="4219107"/>
            <a:ext cx="5814082" cy="20773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733019" y="5732942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PPE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733019" y="5237642"/>
            <a:ext cx="1295400" cy="3428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402162" y="5732942"/>
            <a:ext cx="1295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31271" y="4855941"/>
            <a:ext cx="1084942" cy="8037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security</a:t>
            </a:r>
          </a:p>
          <a:p>
            <a:pPr algn="ctr"/>
            <a:r>
              <a:rPr kumimoji="1" lang="en-US" altLang="ja-JP" dirty="0" smtClean="0"/>
              <a:t>proxy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61169" y="4218651"/>
            <a:ext cx="12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commands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733019" y="4466445"/>
            <a:ext cx="1295400" cy="5952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relay</a:t>
            </a:r>
          </a:p>
          <a:p>
            <a:pPr algn="ctr"/>
            <a:r>
              <a:rPr kumimoji="1" lang="en-US" altLang="ja-JP" dirty="0" smtClean="0"/>
              <a:t>process</a:t>
            </a:r>
            <a:endParaRPr kumimoji="1" lang="ja-JP" altLang="en-US" dirty="0"/>
          </a:p>
        </p:txBody>
      </p:sp>
      <p:cxnSp>
        <p:nvCxnSpPr>
          <p:cNvPr id="17" name="カギ線コネクタ 16"/>
          <p:cNvCxnSpPr>
            <a:stCxn id="10" idx="0"/>
          </p:cNvCxnSpPr>
          <p:nvPr/>
        </p:nvCxnSpPr>
        <p:spPr>
          <a:xfrm rot="5400000" flipH="1" flipV="1">
            <a:off x="1883597" y="4006520"/>
            <a:ext cx="239566" cy="1459277"/>
          </a:xfrm>
          <a:prstGeom prst="bentConnector2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5851777" y="5732942"/>
            <a:ext cx="797581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6801758" y="5732942"/>
            <a:ext cx="797581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5851777" y="4894741"/>
            <a:ext cx="797581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801758" y="4894740"/>
            <a:ext cx="797581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04082" y="4486610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application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74428" y="5657584"/>
            <a:ext cx="36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...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74428" y="4975412"/>
            <a:ext cx="36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...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4402162" y="4894740"/>
            <a:ext cx="1295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4028419" y="4894742"/>
            <a:ext cx="1669143" cy="685800"/>
            <a:chOff x="4028419" y="4932934"/>
            <a:chExt cx="1669143" cy="685800"/>
          </a:xfrm>
        </p:grpSpPr>
        <p:cxnSp>
          <p:nvCxnSpPr>
            <p:cNvPr id="9" name="直線矢印コネクタ 8"/>
            <p:cNvCxnSpPr>
              <a:stCxn id="8" idx="1"/>
            </p:cNvCxnSpPr>
            <p:nvPr/>
          </p:nvCxnSpPr>
          <p:spPr>
            <a:xfrm flipH="1" flipV="1">
              <a:off x="4028419" y="4932934"/>
              <a:ext cx="373743" cy="34290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/>
            <p:cNvSpPr/>
            <p:nvPr/>
          </p:nvSpPr>
          <p:spPr>
            <a:xfrm>
              <a:off x="4402162" y="4932934"/>
              <a:ext cx="12954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monitoring</a:t>
              </a:r>
            </a:p>
            <a:p>
              <a:pPr algn="ctr"/>
              <a:r>
                <a:rPr kumimoji="1" lang="en-US" altLang="ja-JP" dirty="0" smtClean="0"/>
                <a:t>system</a:t>
              </a:r>
              <a:endParaRPr kumimoji="1" lang="ja-JP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174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50"/>
    </mc:Choice>
    <mc:Fallback>
      <p:transition xmlns:p14="http://schemas.microsoft.com/office/powerpoint/2010/main" spd="slow" advTm="930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Integrity monitor for the OS kernel</a:t>
            </a:r>
          </a:p>
          <a:p>
            <a:pPr lvl="1"/>
            <a:r>
              <a:rPr kumimoji="1" lang="en-US" altLang="ja-JP" dirty="0" smtClean="0"/>
              <a:t>Obtains the contents of the kernel memory using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DMA</a:t>
            </a:r>
            <a:r>
              <a:rPr kumimoji="1" lang="en-US" altLang="ja-JP" dirty="0" smtClean="0"/>
              <a:t> </a:t>
            </a:r>
          </a:p>
          <a:p>
            <a:pPr lvl="1"/>
            <a:r>
              <a:rPr kumimoji="1" lang="en-US" altLang="ja-JP" dirty="0" smtClean="0"/>
              <a:t>Calculates SHA-1 hash and compares it with correct one</a:t>
            </a:r>
          </a:p>
          <a:p>
            <a:pPr lvl="1"/>
            <a:r>
              <a:rPr kumimoji="1" lang="en-US" altLang="ja-JP" dirty="0" smtClean="0"/>
              <a:t>Overlaps DMA with calculation using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double buffering</a:t>
            </a:r>
          </a:p>
          <a:p>
            <a:r>
              <a:rPr kumimoji="1" lang="en-US" altLang="ja-JP" dirty="0" smtClean="0"/>
              <a:t>Other possible monitors</a:t>
            </a:r>
          </a:p>
          <a:p>
            <a:pPr lvl="1"/>
            <a:r>
              <a:rPr kumimoji="1" lang="en-US" altLang="ja-JP" dirty="0" smtClean="0"/>
              <a:t>Monitors for dynamic kernel data</a:t>
            </a:r>
          </a:p>
          <a:p>
            <a:pPr lvl="2"/>
            <a:r>
              <a:rPr kumimoji="1" lang="en-US" altLang="ja-JP" dirty="0" smtClean="0"/>
              <a:t>Using a technique similar to VM introspection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Examples of Monitoring Systems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81311" y="5881525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PPE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81311" y="4984359"/>
            <a:ext cx="1295400" cy="7447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OS kernel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131454" y="5881524"/>
            <a:ext cx="1295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131454" y="4984359"/>
            <a:ext cx="1295400" cy="744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integrity</a:t>
            </a:r>
          </a:p>
          <a:p>
            <a:pPr algn="ctr"/>
            <a:r>
              <a:rPr kumimoji="1" lang="en-US" altLang="ja-JP" dirty="0" smtClean="0"/>
              <a:t>monitor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8" idx="1"/>
            <a:endCxn id="6" idx="3"/>
          </p:cNvCxnSpPr>
          <p:nvPr/>
        </p:nvCxnSpPr>
        <p:spPr>
          <a:xfrm flipH="1">
            <a:off x="2376711" y="5356742"/>
            <a:ext cx="754743" cy="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428509" y="4923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DMA</a:t>
            </a:r>
            <a:endParaRPr kumimoji="1" lang="ja-JP" altLang="en-US" dirty="0"/>
          </a:p>
        </p:txBody>
      </p:sp>
      <p:sp>
        <p:nvSpPr>
          <p:cNvPr id="22" name="角丸四角形吹き出し 21"/>
          <p:cNvSpPr/>
          <p:nvPr/>
        </p:nvSpPr>
        <p:spPr>
          <a:xfrm>
            <a:off x="4975675" y="4661310"/>
            <a:ext cx="3156857" cy="1587026"/>
          </a:xfrm>
          <a:prstGeom prst="wedgeRoundRectCallout">
            <a:avLst>
              <a:gd name="adj1" fmla="val -70956"/>
              <a:gd name="adj2" fmla="val -17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159493" y="5677290"/>
            <a:ext cx="689429" cy="332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6848922" y="5658685"/>
            <a:ext cx="1219324" cy="369332"/>
            <a:chOff x="7080247" y="5678232"/>
            <a:chExt cx="1219324" cy="369332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7080247" y="5862898"/>
              <a:ext cx="42635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7506603" y="5678232"/>
              <a:ext cx="792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SHA-1</a:t>
              </a:r>
              <a:endParaRPr kumimoji="1" lang="ja-JP" altLang="en-US" dirty="0"/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5070925" y="5101635"/>
            <a:ext cx="1088568" cy="369332"/>
            <a:chOff x="5302250" y="5121182"/>
            <a:chExt cx="1088568" cy="369332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302250" y="512118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DMA</a:t>
              </a:r>
              <a:endParaRPr kumimoji="1" lang="ja-JP" altLang="en-US" dirty="0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5964462" y="5322497"/>
              <a:ext cx="426356" cy="1957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図形グループ 32"/>
          <p:cNvGrpSpPr/>
          <p:nvPr/>
        </p:nvGrpSpPr>
        <p:grpSpPr>
          <a:xfrm>
            <a:off x="6159493" y="5136889"/>
            <a:ext cx="689429" cy="334078"/>
            <a:chOff x="6390818" y="5156436"/>
            <a:chExt cx="689429" cy="334078"/>
          </a:xfrm>
        </p:grpSpPr>
        <p:sp>
          <p:nvSpPr>
            <p:cNvPr id="11" name="正方形/長方形 10"/>
            <p:cNvSpPr/>
            <p:nvPr/>
          </p:nvSpPr>
          <p:spPr>
            <a:xfrm>
              <a:off x="6390818" y="5158393"/>
              <a:ext cx="689429" cy="33212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6390818" y="5156436"/>
              <a:ext cx="358325" cy="3321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6091465" y="4728780"/>
            <a:ext cx="8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buffers</a:t>
            </a:r>
            <a:endParaRPr kumimoji="1" lang="ja-JP" altLang="en-US" dirty="0"/>
          </a:p>
        </p:txBody>
      </p:sp>
      <p:grpSp>
        <p:nvGrpSpPr>
          <p:cNvPr id="30" name="図形グループ 29"/>
          <p:cNvGrpSpPr/>
          <p:nvPr/>
        </p:nvGrpSpPr>
        <p:grpSpPr>
          <a:xfrm>
            <a:off x="5070925" y="5640079"/>
            <a:ext cx="1088568" cy="369332"/>
            <a:chOff x="5302250" y="5121182"/>
            <a:chExt cx="1088568" cy="369332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5302250" y="512118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DMA</a:t>
              </a:r>
              <a:endParaRPr kumimoji="1" lang="ja-JP" altLang="en-US" dirty="0"/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>
              <a:off x="5964462" y="5322497"/>
              <a:ext cx="426356" cy="1957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図形グループ 33"/>
          <p:cNvGrpSpPr/>
          <p:nvPr/>
        </p:nvGrpSpPr>
        <p:grpSpPr>
          <a:xfrm>
            <a:off x="6159493" y="5679918"/>
            <a:ext cx="689429" cy="334078"/>
            <a:chOff x="6390818" y="5156436"/>
            <a:chExt cx="689429" cy="334078"/>
          </a:xfrm>
        </p:grpSpPr>
        <p:sp>
          <p:nvSpPr>
            <p:cNvPr id="35" name="正方形/長方形 34"/>
            <p:cNvSpPr/>
            <p:nvPr/>
          </p:nvSpPr>
          <p:spPr>
            <a:xfrm>
              <a:off x="6390818" y="5158393"/>
              <a:ext cx="689429" cy="33212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390818" y="5156436"/>
              <a:ext cx="358325" cy="3321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図形グループ 26"/>
          <p:cNvGrpSpPr/>
          <p:nvPr/>
        </p:nvGrpSpPr>
        <p:grpSpPr>
          <a:xfrm>
            <a:off x="6848922" y="5120241"/>
            <a:ext cx="1219324" cy="369332"/>
            <a:chOff x="7080247" y="5678232"/>
            <a:chExt cx="1219324" cy="369332"/>
          </a:xfrm>
        </p:grpSpPr>
        <p:cxnSp>
          <p:nvCxnSpPr>
            <p:cNvPr id="28" name="直線矢印コネクタ 27"/>
            <p:cNvCxnSpPr/>
            <p:nvPr/>
          </p:nvCxnSpPr>
          <p:spPr>
            <a:xfrm>
              <a:off x="7080247" y="5862898"/>
              <a:ext cx="426356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7506603" y="5678232"/>
              <a:ext cx="792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SHA-1</a:t>
              </a:r>
              <a:endParaRPr kumimoji="1" lang="ja-JP" altLang="en-US" dirty="0"/>
            </a:p>
          </p:txBody>
        </p:sp>
      </p:grpSp>
      <p:sp>
        <p:nvSpPr>
          <p:cNvPr id="37" name="正方形/長方形 36"/>
          <p:cNvSpPr/>
          <p:nvPr/>
        </p:nvSpPr>
        <p:spPr>
          <a:xfrm>
            <a:off x="6159493" y="5138846"/>
            <a:ext cx="689429" cy="3321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3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90"/>
    </mc:Choice>
    <mc:Fallback>
      <p:transition xmlns:p14="http://schemas.microsoft.com/office/powerpoint/2010/main" spd="slow" advTm="847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SPE Observer configures an isolated SPE to enable accessing the kernel memory</a:t>
            </a:r>
          </a:p>
          <a:p>
            <a:pPr lvl="1"/>
            <a:r>
              <a:rPr kumimoji="1" lang="en-US" altLang="ja-JP" dirty="0" smtClean="0"/>
              <a:t>Clears the Problem-State bit in the status register of the MFC</a:t>
            </a:r>
          </a:p>
          <a:p>
            <a:pPr lvl="2"/>
            <a:r>
              <a:rPr kumimoji="1" lang="en-US" altLang="ja-JP" dirty="0" smtClean="0"/>
              <a:t>The MFC is used for DMA transfers</a:t>
            </a:r>
          </a:p>
          <a:p>
            <a:pPr lvl="1"/>
            <a:r>
              <a:rPr kumimoji="1" lang="en-US" altLang="ja-JP" dirty="0" smtClean="0"/>
              <a:t>Registers an address mapping for the kernel memory to the SLB</a:t>
            </a:r>
          </a:p>
          <a:p>
            <a:pPr lvl="2"/>
            <a:r>
              <a:rPr kumimoji="1" lang="en-US" altLang="ja-JP" dirty="0" smtClean="0"/>
              <a:t>The SLB is an address translation table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Accessing the Kernel Memory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023375" y="4846916"/>
            <a:ext cx="2099895" cy="1512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225883" y="5255452"/>
            <a:ext cx="1715961" cy="4183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local store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225883" y="5809810"/>
            <a:ext cx="781127" cy="3630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MFC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160717" y="5809809"/>
            <a:ext cx="781127" cy="363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SLB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093004" y="4846915"/>
            <a:ext cx="1745539" cy="962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093003" y="5809809"/>
            <a:ext cx="1745539" cy="550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kernel memory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99861" y="4846915"/>
            <a:ext cx="9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main</a:t>
            </a:r>
          </a:p>
          <a:p>
            <a:pPr algn="ctr"/>
            <a:r>
              <a:rPr kumimoji="1" lang="en-US" altLang="ja-JP" dirty="0" smtClean="0"/>
              <a:t>memory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99658" y="4985416"/>
            <a:ext cx="57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0" idx="3"/>
            <a:endCxn id="5" idx="1"/>
          </p:cNvCxnSpPr>
          <p:nvPr/>
        </p:nvCxnSpPr>
        <p:spPr>
          <a:xfrm flipV="1">
            <a:off x="3838542" y="5464603"/>
            <a:ext cx="1387341" cy="62025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058164" y="53547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0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48"/>
    </mc:Choice>
    <mc:Fallback>
      <p:transition xmlns:p14="http://schemas.microsoft.com/office/powerpoint/2010/main" spd="slow" advTm="596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conducted several experiments to examine</a:t>
            </a:r>
          </a:p>
          <a:p>
            <a:pPr lvl="1"/>
            <a:r>
              <a:rPr kumimoji="1" lang="en-US" altLang="ja-JP" dirty="0" smtClean="0"/>
              <a:t>Effectiveness and performance of the integrity monitor</a:t>
            </a:r>
          </a:p>
          <a:p>
            <a:pPr lvl="1"/>
            <a:r>
              <a:rPr kumimoji="1" lang="en-US" altLang="ja-JP" dirty="0"/>
              <a:t>I</a:t>
            </a:r>
            <a:r>
              <a:rPr kumimoji="1" lang="en-US" altLang="ja-JP" dirty="0" smtClean="0"/>
              <a:t>mpacts on application performance</a:t>
            </a:r>
          </a:p>
          <a:p>
            <a:r>
              <a:rPr kumimoji="1" lang="en-US" altLang="ja-JP" dirty="0" smtClean="0"/>
              <a:t>We used the emulation of the isolation mode</a:t>
            </a:r>
          </a:p>
          <a:p>
            <a:pPr lvl="1"/>
            <a:r>
              <a:rPr kumimoji="1" lang="en-US" altLang="ja-JP" dirty="0" smtClean="0"/>
              <a:t>because we could not obtain the secure loader supporting the hardware-level isolation mode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6593" y="4635595"/>
            <a:ext cx="2340379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CPU: 1 PPE, 6 SPEs</a:t>
            </a:r>
          </a:p>
          <a:p>
            <a:r>
              <a:rPr kumimoji="1" lang="en-US" altLang="ja-JP" dirty="0"/>
              <a:t>L</a:t>
            </a:r>
            <a:r>
              <a:rPr kumimoji="1" lang="en-US" altLang="ja-JP" dirty="0" smtClean="0"/>
              <a:t>ocal store: 256 KB</a:t>
            </a:r>
          </a:p>
          <a:p>
            <a:r>
              <a:rPr kumimoji="1" lang="en-US" altLang="ja-JP" dirty="0"/>
              <a:t>M</a:t>
            </a:r>
            <a:r>
              <a:rPr kumimoji="1" lang="en-US" altLang="ja-JP" dirty="0" smtClean="0"/>
              <a:t>ain memory: 256 MB</a:t>
            </a:r>
          </a:p>
          <a:p>
            <a:r>
              <a:rPr kumimoji="1" lang="en-US" altLang="ja-JP" dirty="0" smtClean="0"/>
              <a:t>NIC: Gigabit Ethernet</a:t>
            </a:r>
          </a:p>
          <a:p>
            <a:r>
              <a:rPr kumimoji="1" lang="en-US" altLang="ja-JP" dirty="0" smtClean="0"/>
              <a:t>OS: Linux 2.6.27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527" y="4624467"/>
            <a:ext cx="222368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CPU: Xeon E5630</a:t>
            </a:r>
          </a:p>
          <a:p>
            <a:r>
              <a:rPr kumimoji="1" lang="en-US" altLang="ja-JP" dirty="0" smtClean="0"/>
              <a:t>Memory: 4 GB</a:t>
            </a:r>
          </a:p>
          <a:p>
            <a:r>
              <a:rPr kumimoji="1" lang="en-US" altLang="ja-JP" dirty="0" smtClean="0"/>
              <a:t>NIC: Gigabit Ethernet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6593" y="4266263"/>
            <a:ext cx="144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PlayStation 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20527" y="4248831"/>
            <a:ext cx="155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Security proxy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2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71"/>
    </mc:Choice>
    <mc:Fallback>
      <p:transition xmlns:p14="http://schemas.microsoft.com/office/powerpoint/2010/main" spd="slow" advTm="396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ran the integrity monitor on an SPE</a:t>
            </a:r>
          </a:p>
          <a:p>
            <a:pPr lvl="1"/>
            <a:r>
              <a:rPr kumimoji="1" lang="en-US" altLang="ja-JP" dirty="0" smtClean="0"/>
              <a:t>It could detect the compromised kernels</a:t>
            </a:r>
          </a:p>
          <a:p>
            <a:pPr lvl="2"/>
            <a:r>
              <a:rPr kumimoji="1" lang="en-US" altLang="ja-JP" dirty="0"/>
              <a:t>M</a:t>
            </a:r>
            <a:r>
              <a:rPr kumimoji="1" lang="en-US" altLang="ja-JP" dirty="0" smtClean="0"/>
              <a:t>odified system call table</a:t>
            </a:r>
          </a:p>
          <a:p>
            <a:pPr lvl="2"/>
            <a:r>
              <a:rPr kumimoji="1" lang="en-US" altLang="ja-JP" dirty="0"/>
              <a:t>M</a:t>
            </a:r>
            <a:r>
              <a:rPr kumimoji="1" lang="en-US" altLang="ja-JP" dirty="0" smtClean="0"/>
              <a:t>odified function for a system call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We measured the time for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integrity check</a:t>
            </a:r>
          </a:p>
          <a:p>
            <a:pPr lvl="1"/>
            <a:r>
              <a:rPr kumimoji="1" lang="en-US" altLang="ja-JP" dirty="0" smtClean="0"/>
              <a:t>Hash calculation: 70%</a:t>
            </a:r>
          </a:p>
          <a:p>
            <a:pPr lvl="1"/>
            <a:r>
              <a:rPr kumimoji="1" lang="en-US" altLang="ja-JP" dirty="0" smtClean="0"/>
              <a:t>DMA was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hidden</a:t>
            </a:r>
            <a:r>
              <a:rPr kumimoji="1" lang="en-US" altLang="ja-JP" dirty="0" smtClean="0"/>
              <a:t> by</a:t>
            </a:r>
            <a:br>
              <a:rPr kumimoji="1" lang="en-US" altLang="ja-JP" dirty="0" smtClean="0"/>
            </a:br>
            <a:r>
              <a:rPr kumimoji="1" lang="en-US" altLang="ja-JP" dirty="0" smtClean="0"/>
              <a:t>calculation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Integrity Check of the Kernel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757293794"/>
              </p:ext>
            </p:extLst>
          </p:nvPr>
        </p:nvGraphicFramePr>
        <p:xfrm>
          <a:off x="5688031" y="2588731"/>
          <a:ext cx="2815584" cy="394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758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87"/>
    </mc:Choice>
    <mc:Fallback>
      <p:transition xmlns:p14="http://schemas.microsoft.com/office/powerpoint/2010/main" spd="slow" advTm="509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ran various applications with various monitors</a:t>
            </a:r>
          </a:p>
          <a:p>
            <a:pPr lvl="1"/>
            <a:r>
              <a:rPr kumimoji="1" lang="en-US" altLang="ja-JP" dirty="0" smtClean="0"/>
              <a:t>CPU- and DMA-bound applications</a:t>
            </a:r>
          </a:p>
          <a:p>
            <a:pPr lvl="2"/>
            <a:r>
              <a:rPr kumimoji="1" lang="en-US" altLang="ja-JP" dirty="0"/>
              <a:t>Using various numbers of </a:t>
            </a:r>
            <a:r>
              <a:rPr kumimoji="1" lang="en-US" altLang="ja-JP" dirty="0" smtClean="0"/>
              <a:t>SPEs</a:t>
            </a:r>
          </a:p>
          <a:p>
            <a:pPr lvl="1"/>
            <a:r>
              <a:rPr kumimoji="1" lang="en-US" altLang="ja-JP" dirty="0" smtClean="0"/>
              <a:t>CPU- and DMA-bound monitors</a:t>
            </a:r>
          </a:p>
          <a:p>
            <a:pPr lvl="2"/>
            <a:r>
              <a:rPr kumimoji="1" lang="en-US" altLang="ja-JP" dirty="0" smtClean="0"/>
              <a:t>Using one SPE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Impacts on Application Performance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03015" y="4055146"/>
            <a:ext cx="1394099" cy="2115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main</a:t>
            </a:r>
          </a:p>
          <a:p>
            <a:pPr algn="ctr"/>
            <a:r>
              <a:rPr kumimoji="1" lang="en-US" altLang="ja-JP" dirty="0" smtClean="0"/>
              <a:t>memory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84615" y="5582859"/>
            <a:ext cx="1241321" cy="3532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178336" y="5582859"/>
            <a:ext cx="729654" cy="3532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784615" y="4589845"/>
            <a:ext cx="1241321" cy="830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178337" y="4589845"/>
            <a:ext cx="729653" cy="830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8" name="図形グループ 37"/>
          <p:cNvGrpSpPr/>
          <p:nvPr/>
        </p:nvGrpSpPr>
        <p:grpSpPr>
          <a:xfrm>
            <a:off x="5060389" y="4589845"/>
            <a:ext cx="729654" cy="1346298"/>
            <a:chOff x="5060389" y="4589845"/>
            <a:chExt cx="729654" cy="1346298"/>
          </a:xfrm>
        </p:grpSpPr>
        <p:sp>
          <p:nvSpPr>
            <p:cNvPr id="19" name="正方形/長方形 18"/>
            <p:cNvSpPr/>
            <p:nvPr/>
          </p:nvSpPr>
          <p:spPr>
            <a:xfrm>
              <a:off x="5060389" y="5582859"/>
              <a:ext cx="729654" cy="3532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SPE</a:t>
              </a:r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5060390" y="4589845"/>
              <a:ext cx="729653" cy="830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5942442" y="4589845"/>
            <a:ext cx="729654" cy="1346298"/>
            <a:chOff x="5942442" y="4589845"/>
            <a:chExt cx="729654" cy="1346298"/>
          </a:xfrm>
        </p:grpSpPr>
        <p:sp>
          <p:nvSpPr>
            <p:cNvPr id="21" name="正方形/長方形 20"/>
            <p:cNvSpPr/>
            <p:nvPr/>
          </p:nvSpPr>
          <p:spPr>
            <a:xfrm>
              <a:off x="5942442" y="5582859"/>
              <a:ext cx="729654" cy="3532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SPE</a:t>
              </a:r>
              <a:endParaRPr kumimoji="1" lang="ja-JP" altLang="en-US" dirty="0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942443" y="4589845"/>
              <a:ext cx="729653" cy="830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6824495" y="4589845"/>
            <a:ext cx="729654" cy="1346298"/>
            <a:chOff x="6824495" y="4589845"/>
            <a:chExt cx="729654" cy="1346298"/>
          </a:xfrm>
        </p:grpSpPr>
        <p:sp>
          <p:nvSpPr>
            <p:cNvPr id="23" name="正方形/長方形 22"/>
            <p:cNvSpPr/>
            <p:nvPr/>
          </p:nvSpPr>
          <p:spPr>
            <a:xfrm>
              <a:off x="6824495" y="5582859"/>
              <a:ext cx="729654" cy="3532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SPE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6824496" y="4589845"/>
              <a:ext cx="729653" cy="830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7706548" y="4589845"/>
            <a:ext cx="729654" cy="1346298"/>
            <a:chOff x="7706548" y="4589845"/>
            <a:chExt cx="729654" cy="1346298"/>
          </a:xfrm>
        </p:grpSpPr>
        <p:sp>
          <p:nvSpPr>
            <p:cNvPr id="25" name="正方形/長方形 24"/>
            <p:cNvSpPr/>
            <p:nvPr/>
          </p:nvSpPr>
          <p:spPr>
            <a:xfrm>
              <a:off x="7706548" y="5582859"/>
              <a:ext cx="729654" cy="35328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SPE</a:t>
              </a:r>
              <a:endParaRPr kumimoji="1" lang="ja-JP" altLang="en-US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706549" y="4589845"/>
              <a:ext cx="729653" cy="83069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7" name="環状矢印 26"/>
          <p:cNvSpPr/>
          <p:nvPr/>
        </p:nvSpPr>
        <p:spPr>
          <a:xfrm rot="6742659">
            <a:off x="4292356" y="4758615"/>
            <a:ext cx="496543" cy="4965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70242"/>
              <a:gd name="adj5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662952" y="389181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CPU-bound</a:t>
            </a:r>
          </a:p>
          <a:p>
            <a:pPr algn="ctr"/>
            <a:r>
              <a:rPr kumimoji="1" lang="en-US" altLang="ja-JP" dirty="0" smtClean="0"/>
              <a:t>application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097114" y="4776037"/>
            <a:ext cx="687501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097114" y="4928437"/>
            <a:ext cx="687501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2097114" y="5080837"/>
            <a:ext cx="687501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2097114" y="5233237"/>
            <a:ext cx="687501" cy="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099812" y="435631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23751" y="3894654"/>
            <a:ext cx="136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DMA-bound</a:t>
            </a:r>
          </a:p>
          <a:p>
            <a:pPr algn="ctr"/>
            <a:r>
              <a:rPr kumimoji="1" lang="en-US" altLang="ja-JP" dirty="0" smtClean="0"/>
              <a:t>monitor</a:t>
            </a:r>
            <a:endParaRPr kumimoji="1" lang="ja-JP" altLang="en-US" dirty="0"/>
          </a:p>
        </p:txBody>
      </p:sp>
      <p:sp>
        <p:nvSpPr>
          <p:cNvPr id="42" name="環状矢印 41"/>
          <p:cNvSpPr/>
          <p:nvPr/>
        </p:nvSpPr>
        <p:spPr>
          <a:xfrm rot="6742659">
            <a:off x="5164860" y="4758617"/>
            <a:ext cx="496543" cy="4965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70242"/>
              <a:gd name="adj5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環状矢印 42"/>
          <p:cNvSpPr/>
          <p:nvPr/>
        </p:nvSpPr>
        <p:spPr>
          <a:xfrm rot="6742659">
            <a:off x="6037364" y="4758619"/>
            <a:ext cx="496543" cy="4965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70242"/>
              <a:gd name="adj5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環状矢印 43"/>
          <p:cNvSpPr/>
          <p:nvPr/>
        </p:nvSpPr>
        <p:spPr>
          <a:xfrm rot="6742659">
            <a:off x="6928966" y="4758621"/>
            <a:ext cx="496543" cy="4965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70242"/>
              <a:gd name="adj5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環状矢印 44"/>
          <p:cNvSpPr/>
          <p:nvPr/>
        </p:nvSpPr>
        <p:spPr>
          <a:xfrm rot="6742659">
            <a:off x="7801470" y="4758623"/>
            <a:ext cx="496543" cy="49654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770242"/>
              <a:gd name="adj5" fmla="val 1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23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94"/>
    </mc:Choice>
    <mc:Fallback>
      <p:transition xmlns:p14="http://schemas.microsoft.com/office/powerpoint/2010/main" spd="slow" advTm="337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ran various applications with various monitors</a:t>
            </a:r>
          </a:p>
          <a:p>
            <a:pPr lvl="1"/>
            <a:r>
              <a:rPr kumimoji="1" lang="en-US" altLang="ja-JP" dirty="0" smtClean="0"/>
              <a:t>Any monitors did not affect CPU-bound applications</a:t>
            </a:r>
          </a:p>
          <a:p>
            <a:pPr lvl="2"/>
            <a:r>
              <a:rPr kumimoji="1" lang="en-US" altLang="ja-JP" dirty="0" smtClean="0"/>
              <a:t>Linear performance improvement</a:t>
            </a:r>
          </a:p>
          <a:p>
            <a:pPr lvl="1"/>
            <a:r>
              <a:rPr kumimoji="1" lang="en-US" altLang="ja-JP" dirty="0" smtClean="0"/>
              <a:t>All monitors affected DMA-bound applications</a:t>
            </a:r>
          </a:p>
          <a:p>
            <a:pPr lvl="2"/>
            <a:r>
              <a:rPr kumimoji="1" lang="en-US" altLang="ja-JP" dirty="0"/>
              <a:t>E</a:t>
            </a:r>
            <a:r>
              <a:rPr kumimoji="1" lang="en-US" altLang="ja-JP" dirty="0" smtClean="0"/>
              <a:t>specially DMA-bound monitors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Impacts on Application Performance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4167102749"/>
              </p:ext>
            </p:extLst>
          </p:nvPr>
        </p:nvGraphicFramePr>
        <p:xfrm>
          <a:off x="85488" y="3504556"/>
          <a:ext cx="4273052" cy="327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/>
          <p:cNvGraphicFramePr/>
          <p:nvPr>
            <p:extLst>
              <p:ext uri="{D42A27DB-BD31-4B8C-83A1-F6EECF244321}">
                <p14:modId xmlns:p14="http://schemas.microsoft.com/office/powerpoint/2010/main" val="2542119096"/>
              </p:ext>
            </p:extLst>
          </p:nvPr>
        </p:nvGraphicFramePr>
        <p:xfrm>
          <a:off x="4273054" y="3504556"/>
          <a:ext cx="4724400" cy="327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44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134"/>
    </mc:Choice>
    <mc:Fallback>
      <p:transition xmlns:p14="http://schemas.microsoft.com/office/powerpoint/2010/main" spd="slow" advTm="621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OSes</a:t>
            </a:r>
            <a:r>
              <a:rPr kumimoji="1" lang="en-US" altLang="ja-JP" dirty="0" smtClean="0"/>
              <a:t> are not an exception of attacks</a:t>
            </a:r>
          </a:p>
          <a:p>
            <a:pPr lvl="1"/>
            <a:r>
              <a:rPr kumimoji="1" lang="en-US" altLang="ja-JP" dirty="0" smtClean="0"/>
              <a:t>e.g. kernel rootkits</a:t>
            </a:r>
          </a:p>
          <a:p>
            <a:pPr lvl="1"/>
            <a:r>
              <a:rPr kumimoji="1" lang="en-US" altLang="ja-JP" dirty="0" smtClean="0"/>
              <a:t>All the applications are also compromised if the OS is compromised</a:t>
            </a:r>
          </a:p>
          <a:p>
            <a:r>
              <a:rPr kumimoji="1" lang="en-US" altLang="ja-JP" dirty="0" smtClean="0"/>
              <a:t>It is necessary to check the integrity of </a:t>
            </a:r>
            <a:r>
              <a:rPr kumimoji="1" lang="en-US" altLang="ja-JP" dirty="0" err="1" smtClean="0"/>
              <a:t>OSes</a:t>
            </a:r>
            <a:endParaRPr kumimoji="1" lang="en-US" altLang="ja-JP" dirty="0" smtClean="0"/>
          </a:p>
          <a:p>
            <a:pPr lvl="1"/>
            <a:r>
              <a:rPr kumimoji="1" lang="en-US" altLang="ja-JP" dirty="0"/>
              <a:t>N</a:t>
            </a:r>
            <a:r>
              <a:rPr kumimoji="1" lang="en-US" altLang="ja-JP" dirty="0" smtClean="0"/>
              <a:t>ot only at the boot time, but also </a:t>
            </a:r>
            <a:r>
              <a:rPr kumimoji="1" lang="en-US" altLang="ja-JP" dirty="0" smtClean="0">
                <a:solidFill>
                  <a:srgbClr val="FF0000"/>
                </a:solidFill>
              </a:rPr>
              <a:t>at runtime</a:t>
            </a:r>
          </a:p>
          <a:p>
            <a:pPr lvl="2"/>
            <a:r>
              <a:rPr kumimoji="1" lang="en-US" altLang="ja-JP" dirty="0" err="1" smtClean="0"/>
              <a:t>OSes</a:t>
            </a:r>
            <a:r>
              <a:rPr kumimoji="1" lang="en-US" altLang="ja-JP" dirty="0" smtClean="0"/>
              <a:t> are long-running software</a:t>
            </a:r>
          </a:p>
          <a:p>
            <a:pPr lvl="1"/>
            <a:r>
              <a:rPr kumimoji="1" lang="en-US" altLang="ja-JP" dirty="0" smtClean="0"/>
              <a:t>This can increase the reliability of the system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Attacks against </a:t>
            </a:r>
            <a:r>
              <a:rPr lang="en-US" altLang="ja-JP" dirty="0" err="1" smtClean="0"/>
              <a:t>OSes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384972" y="5614767"/>
            <a:ext cx="4212086" cy="829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852506" y="5735506"/>
            <a:ext cx="1366668" cy="5563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kernel</a:t>
            </a:r>
          </a:p>
          <a:p>
            <a:pPr algn="ctr"/>
            <a:r>
              <a:rPr kumimoji="1" lang="en-US" altLang="ja-JP" dirty="0" smtClean="0"/>
              <a:t>rootkit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69140" y="5813522"/>
            <a:ext cx="48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2785806" y="4820572"/>
            <a:ext cx="1366668" cy="556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application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152474" y="5376877"/>
            <a:ext cx="449963" cy="358629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takuya\AppData\Local\Microsoft\Windows\Temporary Internet Files\Content.IE5\8MJ4IBT7\MC9003891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85815" y="5526297"/>
            <a:ext cx="534555" cy="574449"/>
          </a:xfrm>
          <a:prstGeom prst="rect">
            <a:avLst/>
          </a:prstGeom>
          <a:noFill/>
        </p:spPr>
      </p:pic>
      <p:sp>
        <p:nvSpPr>
          <p:cNvPr id="18" name="角丸四角形 17"/>
          <p:cNvSpPr/>
          <p:nvPr/>
        </p:nvSpPr>
        <p:spPr>
          <a:xfrm>
            <a:off x="4752655" y="4820572"/>
            <a:ext cx="1366668" cy="556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application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501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63"/>
    </mc:Choice>
    <mc:Fallback>
      <p:transition xmlns:p14="http://schemas.microsoft.com/office/powerpoint/2010/main" spd="slow" advTm="509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ran various applications using 6 threads with the integrity monitor</a:t>
            </a:r>
          </a:p>
          <a:p>
            <a:pPr lvl="1"/>
            <a:r>
              <a:rPr kumimoji="1" lang="en-US" altLang="ja-JP" dirty="0" smtClean="0"/>
              <a:t>The monitor occupied one SPE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An application could use only</a:t>
            </a:r>
            <a:br>
              <a:rPr kumimoji="1" lang="en-US" altLang="ja-JP" dirty="0" smtClean="0"/>
            </a:br>
            <a:r>
              <a:rPr kumimoji="1" lang="en-US" altLang="ja-JP" dirty="0" smtClean="0"/>
              <a:t>5 SPEs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Degradation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64599" y="5575775"/>
            <a:ext cx="1295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64599" y="4486075"/>
            <a:ext cx="1295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integrity</a:t>
            </a:r>
          </a:p>
          <a:p>
            <a:pPr algn="ctr"/>
            <a:r>
              <a:rPr kumimoji="1" lang="en-US" altLang="ja-JP" dirty="0" smtClean="0"/>
              <a:t>monitor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818302" y="5575775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290236" y="4486074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24559" y="3831249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application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876294" y="5575776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348228" y="4486075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921713" y="5570664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4393647" y="4480963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5967132" y="5565552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439066" y="4475851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7012551" y="5560440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6484485" y="4470739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7546219" y="4470739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114498" y="4298269"/>
            <a:ext cx="6499030" cy="1758957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51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8516"/>
    </mc:Choice>
    <mc:Fallback>
      <p:transition xmlns:p14="http://schemas.microsoft.com/office/powerpoint/2010/main" advTm="485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ran various applications using 6 threads with the integrity monitor</a:t>
            </a:r>
          </a:p>
          <a:p>
            <a:pPr lvl="1"/>
            <a:r>
              <a:rPr kumimoji="1" lang="en-US" altLang="ja-JP" dirty="0" smtClean="0"/>
              <a:t>The monitor occupied one SPE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An application could use only</a:t>
            </a:r>
            <a:br>
              <a:rPr kumimoji="1" lang="en-US" altLang="ja-JP" dirty="0" smtClean="0"/>
            </a:br>
            <a:r>
              <a:rPr kumimoji="1" lang="en-US" altLang="ja-JP" dirty="0" smtClean="0"/>
              <a:t>5 SPEs</a:t>
            </a:r>
          </a:p>
          <a:p>
            <a:r>
              <a:rPr kumimoji="1" lang="en-US" altLang="ja-JP" dirty="0" smtClean="0"/>
              <a:t>Application performance</a:t>
            </a:r>
          </a:p>
          <a:p>
            <a:pPr lvl="1"/>
            <a:r>
              <a:rPr kumimoji="1" lang="en-US" altLang="ja-JP" dirty="0" smtClean="0"/>
              <a:t>CPU-bound: 83% (= 5/6)</a:t>
            </a:r>
          </a:p>
          <a:p>
            <a:pPr lvl="1"/>
            <a:r>
              <a:rPr kumimoji="1" lang="en-US" altLang="ja-JP" dirty="0" smtClean="0"/>
              <a:t>DMA-bound: 98%</a:t>
            </a:r>
          </a:p>
          <a:p>
            <a:pPr lvl="2"/>
            <a:r>
              <a:rPr kumimoji="1" lang="en-US" altLang="ja-JP" dirty="0" smtClean="0"/>
              <a:t>DMA bandwidth was saturated</a:t>
            </a:r>
          </a:p>
          <a:p>
            <a:pPr lvl="1"/>
            <a:r>
              <a:rPr kumimoji="1" lang="en-US" altLang="ja-JP" dirty="0" smtClean="0"/>
              <a:t>Matrix: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18%</a:t>
            </a:r>
          </a:p>
          <a:p>
            <a:pPr lvl="2"/>
            <a:r>
              <a:rPr kumimoji="1" lang="en-US" altLang="ja-JP" dirty="0" smtClean="0"/>
              <a:t>Waiting for synchronization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Performance Degradation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217478701"/>
              </p:ext>
            </p:extLst>
          </p:nvPr>
        </p:nvGraphicFramePr>
        <p:xfrm>
          <a:off x="5486400" y="2438400"/>
          <a:ext cx="3352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56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26"/>
    </mc:Choice>
    <mc:Fallback>
      <p:transition xmlns:p14="http://schemas.microsoft.com/office/powerpoint/2010/main" spd="slow" advTm="757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SPE Observer scheduled the integrity monitor at various intervals</a:t>
            </a:r>
          </a:p>
          <a:p>
            <a:pPr lvl="1"/>
            <a:r>
              <a:rPr kumimoji="1" lang="en-US" altLang="ja-JP" dirty="0" smtClean="0"/>
              <a:t>We measured the performance of matrix multiplication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Improvement by Scheduling (1/2)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664599" y="5575775"/>
            <a:ext cx="1295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664599" y="4486075"/>
            <a:ext cx="1295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integrity</a:t>
            </a:r>
          </a:p>
          <a:p>
            <a:pPr algn="ctr"/>
            <a:r>
              <a:rPr kumimoji="1" lang="en-US" altLang="ja-JP" dirty="0" smtClean="0"/>
              <a:t>monitor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818302" y="5575775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2290236" y="4486074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40817" y="3872828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application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3876294" y="5575776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3348228" y="4486075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4921713" y="5570664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4393647" y="4480963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967132" y="5565552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439066" y="4475851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7012551" y="5560440"/>
            <a:ext cx="893019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6484485" y="4470739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7546219" y="4470739"/>
            <a:ext cx="8930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thread</a:t>
            </a:r>
          </a:p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2114498" y="4298269"/>
            <a:ext cx="6499030" cy="1758957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57200" y="4298269"/>
            <a:ext cx="8156328" cy="1758958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3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96"/>
    </mc:Choice>
    <mc:Fallback>
      <p:transition xmlns:p14="http://schemas.microsoft.com/office/powerpoint/2010/main" spd="slow" advTm="258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SPE Observer scheduled the integrity monitor at various intervals</a:t>
            </a:r>
          </a:p>
          <a:p>
            <a:pPr lvl="1"/>
            <a:r>
              <a:rPr kumimoji="1" lang="en-US" altLang="ja-JP" dirty="0" smtClean="0"/>
              <a:t>We measured the performance of matrix multiplication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The performance was</a:t>
            </a:r>
            <a:br>
              <a:rPr kumimoji="1" lang="en-US" altLang="ja-JP" dirty="0" smtClean="0"/>
            </a:br>
            <a:r>
              <a:rPr kumimoji="1" lang="en-US" altLang="ja-JP" dirty="0" smtClean="0"/>
              <a:t>improved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as the interval became</a:t>
            </a:r>
            <a:br>
              <a:rPr kumimoji="1" lang="en-US" altLang="ja-JP" dirty="0" smtClean="0"/>
            </a:br>
            <a:r>
              <a:rPr kumimoji="1" lang="en-US" altLang="ja-JP" dirty="0" smtClean="0"/>
              <a:t>longer</a:t>
            </a:r>
          </a:p>
          <a:p>
            <a:pPr lvl="1"/>
            <a:r>
              <a:rPr kumimoji="1" lang="en-US" altLang="ja-JP" dirty="0" smtClean="0"/>
              <a:t>83% at a 200-ms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interval</a:t>
            </a:r>
          </a:p>
          <a:p>
            <a:pPr lvl="2"/>
            <a:r>
              <a:rPr kumimoji="1" lang="en-US" altLang="ja-JP" dirty="0" smtClean="0"/>
              <a:t>= 5/6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Improvement by Scheduling (1/2)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563173190"/>
              </p:ext>
            </p:extLst>
          </p:nvPr>
        </p:nvGraphicFramePr>
        <p:xfrm>
          <a:off x="4384235" y="2796318"/>
          <a:ext cx="4577088" cy="385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28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76"/>
    </mc:Choice>
    <mc:Fallback>
      <p:transition xmlns:p14="http://schemas.microsoft.com/office/powerpoint/2010/main" spd="slow" advTm="466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measured the performance of CPU- and DMA-bound applications</a:t>
            </a:r>
          </a:p>
          <a:p>
            <a:pPr lvl="1"/>
            <a:r>
              <a:rPr kumimoji="1" lang="en-US" altLang="ja-JP" dirty="0" smtClean="0"/>
              <a:t>CPU-bound: 96% at a 100-ms interval</a:t>
            </a:r>
          </a:p>
          <a:p>
            <a:pPr lvl="1"/>
            <a:r>
              <a:rPr kumimoji="1" lang="en-US" altLang="ja-JP" dirty="0" smtClean="0"/>
              <a:t>DMA-bound: almost 100% at a short interval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Improvement by Scheduling (2/2)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2774676311"/>
              </p:ext>
            </p:extLst>
          </p:nvPr>
        </p:nvGraphicFramePr>
        <p:xfrm>
          <a:off x="143113" y="3235914"/>
          <a:ext cx="4428887" cy="350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647762682"/>
              </p:ext>
            </p:extLst>
          </p:nvPr>
        </p:nvGraphicFramePr>
        <p:xfrm>
          <a:off x="4323173" y="3235914"/>
          <a:ext cx="4634716" cy="350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324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19"/>
    </mc:Choice>
    <mc:Fallback>
      <p:transition xmlns:p14="http://schemas.microsoft.com/office/powerpoint/2010/main" spd="slow" advTm="553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Copilot [</a:t>
            </a:r>
            <a:r>
              <a:rPr kumimoji="1" lang="en-US" altLang="ja-JP" dirty="0" err="1" smtClean="0"/>
              <a:t>Petroni</a:t>
            </a:r>
            <a:r>
              <a:rPr kumimoji="1" lang="en-US" altLang="ja-JP" dirty="0" smtClean="0"/>
              <a:t> et al.'04]</a:t>
            </a:r>
          </a:p>
          <a:p>
            <a:pPr lvl="1"/>
            <a:r>
              <a:rPr kumimoji="1" lang="en-US" altLang="ja-JP" dirty="0" smtClean="0"/>
              <a:t>Sends the contents of the physical memory to a remote host using a </a:t>
            </a:r>
            <a:r>
              <a:rPr kumimoji="1" lang="en-US" altLang="ja-JP" dirty="0">
                <a:solidFill>
                  <a:srgbClr val="FF0000"/>
                </a:solidFill>
              </a:rPr>
              <a:t>special</a:t>
            </a:r>
            <a:r>
              <a:rPr kumimoji="1" lang="en-US" altLang="ja-JP" dirty="0"/>
              <a:t> PCI </a:t>
            </a:r>
            <a:r>
              <a:rPr kumimoji="1" lang="en-US" altLang="ja-JP" dirty="0" smtClean="0"/>
              <a:t>card</a:t>
            </a:r>
          </a:p>
          <a:p>
            <a:pPr lvl="2"/>
            <a:r>
              <a:rPr kumimoji="1" lang="en-US" altLang="ja-JP" dirty="0" smtClean="0"/>
              <a:t>The remote host checks the integrity of the OS</a:t>
            </a:r>
          </a:p>
          <a:p>
            <a:r>
              <a:rPr kumimoji="1" lang="en-US" altLang="ja-JP" dirty="0" smtClean="0"/>
              <a:t>Flicker [McCune et al.'08]</a:t>
            </a:r>
          </a:p>
          <a:p>
            <a:pPr lvl="1"/>
            <a:r>
              <a:rPr kumimoji="1" lang="en-US" altLang="ja-JP" dirty="0" smtClean="0"/>
              <a:t>Executes security-sensitive code using Intel TXT</a:t>
            </a:r>
          </a:p>
          <a:p>
            <a:pPr lvl="1"/>
            <a:r>
              <a:rPr kumimoji="1" lang="en-US" altLang="ja-JP" dirty="0" smtClean="0"/>
              <a:t>The whole system is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suspended</a:t>
            </a:r>
            <a:r>
              <a:rPr kumimoji="1" lang="en-US" altLang="ja-JP" dirty="0" smtClean="0"/>
              <a:t> while such code is running</a:t>
            </a:r>
          </a:p>
          <a:p>
            <a:r>
              <a:rPr kumimoji="1" lang="en-US" altLang="ja-JP" dirty="0" smtClean="0"/>
              <a:t>Code verification service [</a:t>
            </a:r>
            <a:r>
              <a:rPr kumimoji="1" lang="en-US" altLang="ja-JP" dirty="0" err="1" smtClean="0"/>
              <a:t>Murase</a:t>
            </a:r>
            <a:r>
              <a:rPr kumimoji="1" lang="en-US" altLang="ja-JP" dirty="0" smtClean="0"/>
              <a:t> et al.'09]</a:t>
            </a:r>
          </a:p>
          <a:p>
            <a:pPr lvl="1"/>
            <a:r>
              <a:rPr kumimoji="1" lang="en-US" altLang="ja-JP" dirty="0" smtClean="0"/>
              <a:t>An isolated SPE checks the integrity of applications for running on the PPE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Not assume that the OS is compromised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272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26"/>
    </mc:Choice>
    <mc:Fallback>
      <p:transition xmlns:p14="http://schemas.microsoft.com/office/powerpoint/2010/main" spd="slow" advTm="523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proposed SPE Observer</a:t>
            </a:r>
          </a:p>
          <a:p>
            <a:pPr lvl="1"/>
            <a:r>
              <a:rPr kumimoji="1" lang="en-US" altLang="ja-JP" dirty="0" smtClean="0"/>
              <a:t>A framework for secure execution of OS monitoring systems</a:t>
            </a:r>
          </a:p>
          <a:p>
            <a:pPr lvl="1"/>
            <a:r>
              <a:rPr kumimoji="1" lang="en-US" altLang="ja-JP" dirty="0" smtClean="0"/>
              <a:t>Using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isolation mode</a:t>
            </a:r>
            <a:r>
              <a:rPr kumimoji="1" lang="en-US" altLang="ja-JP" dirty="0" smtClean="0"/>
              <a:t> of SPEs</a:t>
            </a:r>
          </a:p>
          <a:p>
            <a:pPr lvl="2"/>
            <a:r>
              <a:rPr kumimoji="1" lang="en-US" altLang="ja-JP" dirty="0" smtClean="0"/>
              <a:t>to guarantee the integrity and confidentiality</a:t>
            </a:r>
          </a:p>
          <a:p>
            <a:pPr lvl="1"/>
            <a:r>
              <a:rPr kumimoji="1" lang="en-US" altLang="ja-JP" dirty="0"/>
              <a:t>U</a:t>
            </a:r>
            <a:r>
              <a:rPr kumimoji="1" lang="en-US" altLang="ja-JP" dirty="0" smtClean="0"/>
              <a:t>sing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security proxy</a:t>
            </a:r>
          </a:p>
          <a:p>
            <a:pPr lvl="2"/>
            <a:r>
              <a:rPr kumimoji="1" lang="en-US" altLang="ja-JP" dirty="0" smtClean="0"/>
              <a:t>to monitor the running status of monitoring systems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Scheduling</a:t>
            </a:r>
            <a:r>
              <a:rPr kumimoji="1" lang="en-US" altLang="ja-JP" dirty="0" smtClean="0"/>
              <a:t> monitoring systems</a:t>
            </a:r>
          </a:p>
          <a:p>
            <a:pPr lvl="2"/>
            <a:r>
              <a:rPr kumimoji="1" lang="en-US" altLang="ja-JP" dirty="0" smtClean="0"/>
              <a:t>to mitigate performance degradation</a:t>
            </a:r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kumimoji="1" lang="en-US" altLang="ja-JP" dirty="0" smtClean="0"/>
              <a:t>Developing various monitoring systems</a:t>
            </a:r>
          </a:p>
          <a:p>
            <a:pPr lvl="1"/>
            <a:r>
              <a:rPr kumimoji="1" lang="en-US" altLang="ja-JP" dirty="0" smtClean="0"/>
              <a:t>Developing middleware for better SPE scheduling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216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826"/>
    </mc:Choice>
    <mc:Fallback>
      <p:transition xmlns:p14="http://schemas.microsoft.com/office/powerpoint/2010/main" spd="slow" advTm="828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Running on top of the OS</a:t>
            </a:r>
          </a:p>
          <a:p>
            <a:pPr lvl="1"/>
            <a:r>
              <a:rPr kumimoji="1" lang="en-US" altLang="ja-JP" dirty="0" smtClean="0"/>
              <a:t>Monitoring systems must issue system calls to the OS</a:t>
            </a:r>
          </a:p>
          <a:p>
            <a:pPr lvl="2"/>
            <a:r>
              <a:rPr kumimoji="1" lang="en-US" altLang="ja-JP" dirty="0" smtClean="0"/>
              <a:t>e.g. obtaining process information</a:t>
            </a:r>
          </a:p>
          <a:p>
            <a:pPr lvl="2"/>
            <a:r>
              <a:rPr kumimoji="1" lang="en-US" altLang="ja-JP" dirty="0" smtClean="0"/>
              <a:t>e.g. reading the kernel memory</a:t>
            </a:r>
          </a:p>
          <a:p>
            <a:pPr lvl="1"/>
            <a:r>
              <a:rPr kumimoji="1" lang="en-US" altLang="ja-JP" dirty="0" smtClean="0"/>
              <a:t>The results cannot be trusted if the OS is compromised</a:t>
            </a:r>
          </a:p>
          <a:p>
            <a:r>
              <a:rPr kumimoji="1" lang="en-US" altLang="ja-JP" dirty="0" smtClean="0"/>
              <a:t>Embedded into the OS</a:t>
            </a:r>
          </a:p>
          <a:p>
            <a:pPr lvl="1"/>
            <a:r>
              <a:rPr kumimoji="1" lang="en-US" altLang="ja-JP" dirty="0" smtClean="0"/>
              <a:t>Monitoring systems can directly examine the kernel</a:t>
            </a:r>
          </a:p>
          <a:p>
            <a:pPr lvl="1"/>
            <a:r>
              <a:rPr kumimoji="1" lang="en-US" altLang="ja-JP" dirty="0" smtClean="0"/>
              <a:t>They are easily disabled by the compromised OS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Secure OS Monitoring is not Easy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451812" y="5662349"/>
            <a:ext cx="4212086" cy="8299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35980" y="5861104"/>
            <a:ext cx="48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2852646" y="4736712"/>
            <a:ext cx="1366668" cy="556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7" idx="2"/>
          </p:cNvCxnSpPr>
          <p:nvPr/>
        </p:nvCxnSpPr>
        <p:spPr>
          <a:xfrm>
            <a:off x="3535980" y="5293017"/>
            <a:ext cx="0" cy="36933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図形グループ 7"/>
          <p:cNvGrpSpPr/>
          <p:nvPr/>
        </p:nvGrpSpPr>
        <p:grpSpPr>
          <a:xfrm>
            <a:off x="4740169" y="5771103"/>
            <a:ext cx="1734446" cy="556305"/>
            <a:chOff x="4740169" y="5771103"/>
            <a:chExt cx="1734446" cy="556305"/>
          </a:xfrm>
        </p:grpSpPr>
        <p:sp>
          <p:nvSpPr>
            <p:cNvPr id="5" name="角丸四角形 4"/>
            <p:cNvSpPr/>
            <p:nvPr/>
          </p:nvSpPr>
          <p:spPr>
            <a:xfrm>
              <a:off x="5107947" y="5771103"/>
              <a:ext cx="1366668" cy="5563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monitoring</a:t>
              </a:r>
            </a:p>
            <a:p>
              <a:pPr algn="ctr"/>
              <a:r>
                <a:rPr kumimoji="1" lang="en-US" altLang="ja-JP" dirty="0" smtClean="0"/>
                <a:t>system</a:t>
              </a:r>
              <a:endParaRPr kumimoji="1" lang="ja-JP" altLang="en-US" dirty="0"/>
            </a:p>
          </p:txBody>
        </p:sp>
        <p:cxnSp>
          <p:nvCxnSpPr>
            <p:cNvPr id="11" name="直線矢印コネクタ 10"/>
            <p:cNvCxnSpPr>
              <a:stCxn id="5" idx="1"/>
            </p:cNvCxnSpPr>
            <p:nvPr/>
          </p:nvCxnSpPr>
          <p:spPr>
            <a:xfrm flipH="1">
              <a:off x="4740169" y="6049256"/>
              <a:ext cx="367778" cy="291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C:\Users\takuya\AppData\Local\Microsoft\Windows\Temporary Internet Files\Content.IE5\8MJ4IBT7\MC9003891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4717" y="5764944"/>
            <a:ext cx="534555" cy="574449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3583393" y="5273921"/>
            <a:ext cx="132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system calls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16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00"/>
    </mc:Choice>
    <mc:Fallback>
      <p:transition xmlns:p14="http://schemas.microsoft.com/office/powerpoint/2010/main" spd="slow" advTm="779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Two approaches have been proposed</a:t>
            </a:r>
          </a:p>
          <a:p>
            <a:pPr lvl="1"/>
            <a:r>
              <a:rPr kumimoji="1" lang="en-US" altLang="ja-JP" dirty="0" smtClean="0"/>
              <a:t>The underlying hypervisor monitors the OS in a virtual machine (VM)</a:t>
            </a:r>
          </a:p>
          <a:p>
            <a:pPr lvl="1"/>
            <a:r>
              <a:rPr kumimoji="1" lang="en-US" altLang="ja-JP" dirty="0" smtClean="0"/>
              <a:t>A privileged VM monitors the OS in a target VM</a:t>
            </a:r>
          </a:p>
          <a:p>
            <a:r>
              <a:rPr kumimoji="1" lang="en-US" altLang="ja-JP" dirty="0" smtClean="0"/>
              <a:t>The hypervisor and the privileged VM can be also compromised</a:t>
            </a:r>
          </a:p>
          <a:p>
            <a:pPr lvl="1"/>
            <a:r>
              <a:rPr kumimoji="1" lang="en-US" altLang="ja-JP" dirty="0" smtClean="0"/>
              <a:t>There are vulnerabilities in software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VM-based Approaches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27253" y="5733521"/>
            <a:ext cx="3786536" cy="7277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smtClean="0"/>
              <a:t>        hypervisor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619323" y="4567986"/>
            <a:ext cx="1694465" cy="997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4831603" y="5034259"/>
            <a:ext cx="1281460" cy="3601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4619323" y="5394374"/>
            <a:ext cx="1366668" cy="974241"/>
            <a:chOff x="4619323" y="5394374"/>
            <a:chExt cx="1366668" cy="974241"/>
          </a:xfrm>
        </p:grpSpPr>
        <p:cxnSp>
          <p:nvCxnSpPr>
            <p:cNvPr id="11" name="直線矢印コネクタ 10"/>
            <p:cNvCxnSpPr>
              <a:stCxn id="17" idx="0"/>
              <a:endCxn id="7" idx="2"/>
            </p:cNvCxnSpPr>
            <p:nvPr/>
          </p:nvCxnSpPr>
          <p:spPr>
            <a:xfrm flipV="1">
              <a:off x="5302657" y="5394374"/>
              <a:ext cx="169676" cy="417936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角丸四角形 16"/>
            <p:cNvSpPr/>
            <p:nvPr/>
          </p:nvSpPr>
          <p:spPr>
            <a:xfrm>
              <a:off x="4619323" y="5812310"/>
              <a:ext cx="1366668" cy="5563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monitoring</a:t>
              </a:r>
            </a:p>
            <a:p>
              <a:pPr algn="ctr"/>
              <a:r>
                <a:rPr kumimoji="1" lang="en-US" altLang="ja-JP" dirty="0" smtClean="0"/>
                <a:t>system</a:t>
              </a:r>
              <a:endParaRPr kumimoji="1" lang="ja-JP" altLang="en-US" dirty="0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1371855" y="4567986"/>
            <a:ext cx="3459748" cy="997123"/>
            <a:chOff x="1371855" y="4567986"/>
            <a:chExt cx="3459748" cy="997123"/>
          </a:xfrm>
        </p:grpSpPr>
        <p:sp>
          <p:nvSpPr>
            <p:cNvPr id="5" name="正方形/長方形 4"/>
            <p:cNvSpPr/>
            <p:nvPr/>
          </p:nvSpPr>
          <p:spPr>
            <a:xfrm>
              <a:off x="2527252" y="4567986"/>
              <a:ext cx="1784894" cy="99712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>
              <a:stCxn id="14" idx="3"/>
              <a:endCxn id="7" idx="1"/>
            </p:cNvCxnSpPr>
            <p:nvPr/>
          </p:nvCxnSpPr>
          <p:spPr>
            <a:xfrm>
              <a:off x="4121871" y="5133619"/>
              <a:ext cx="709732" cy="80698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角丸四角形 13"/>
            <p:cNvSpPr/>
            <p:nvPr/>
          </p:nvSpPr>
          <p:spPr>
            <a:xfrm>
              <a:off x="2755203" y="4855466"/>
              <a:ext cx="1366668" cy="5563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monitoring</a:t>
              </a:r>
            </a:p>
            <a:p>
              <a:pPr algn="ctr"/>
              <a:r>
                <a:rPr kumimoji="1" lang="en-US" altLang="ja-JP" dirty="0" smtClean="0"/>
                <a:t>system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371855" y="4810453"/>
              <a:ext cx="11276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 smtClean="0"/>
                <a:t>privileged</a:t>
              </a:r>
            </a:p>
            <a:p>
              <a:pPr algn="ctr"/>
              <a:r>
                <a:rPr kumimoji="1" lang="en-US" altLang="ja-JP" dirty="0" smtClean="0"/>
                <a:t>VM</a:t>
              </a:r>
              <a:endParaRPr kumimoji="1" lang="ja-JP" altLang="en-US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374849" y="4810453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target</a:t>
            </a:r>
          </a:p>
          <a:p>
            <a:pPr algn="ctr"/>
            <a:r>
              <a:rPr kumimoji="1" lang="en-US" altLang="ja-JP" dirty="0" smtClean="0"/>
              <a:t>VM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91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64"/>
    </mc:Choice>
    <mc:Fallback>
      <p:transition xmlns:p14="http://schemas.microsoft.com/office/powerpoint/2010/main" spd="slow" advTm="920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Using System Management Mode (SMM) in x86</a:t>
            </a:r>
          </a:p>
          <a:p>
            <a:pPr lvl="1"/>
            <a:r>
              <a:rPr kumimoji="1" lang="en-US" altLang="ja-JP" dirty="0" smtClean="0"/>
              <a:t>One of many hardware-based approaches</a:t>
            </a:r>
          </a:p>
          <a:p>
            <a:pPr lvl="1"/>
            <a:r>
              <a:rPr kumimoji="1" lang="en-US" altLang="ja-JP" dirty="0" smtClean="0"/>
              <a:t>A CPU can securely execute a monitoring system in SMM</a:t>
            </a:r>
          </a:p>
          <a:p>
            <a:pPr lvl="2"/>
            <a:r>
              <a:rPr kumimoji="1" lang="en-US" altLang="ja-JP" dirty="0" smtClean="0"/>
              <a:t>A monitoring system is located in isolated SMRAM</a:t>
            </a:r>
          </a:p>
          <a:p>
            <a:r>
              <a:rPr kumimoji="1" lang="en-US" altLang="ja-JP" dirty="0" smtClean="0"/>
              <a:t>Several drawbacks</a:t>
            </a:r>
          </a:p>
          <a:p>
            <a:pPr lvl="1"/>
            <a:r>
              <a:rPr kumimoji="1" lang="en-US" altLang="ja-JP" dirty="0" smtClean="0"/>
              <a:t>SMM is much slower than the normal mode</a:t>
            </a:r>
          </a:p>
          <a:p>
            <a:pPr lvl="1"/>
            <a:r>
              <a:rPr kumimoji="1" lang="en-US" altLang="ja-JP" dirty="0" smtClean="0"/>
              <a:t>A monitoring system must be embedded in BIOS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Hardware-based Approaches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594074" y="5095646"/>
            <a:ext cx="1719110" cy="987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778815" y="5293238"/>
            <a:ext cx="1366668" cy="556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53290" y="4718663"/>
            <a:ext cx="97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SMRAM</a:t>
            </a:r>
            <a:endParaRPr kumimoji="1" lang="ja-JP" altLang="en-US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4645656" y="4701892"/>
            <a:ext cx="948418" cy="887620"/>
            <a:chOff x="4572384" y="4665259"/>
            <a:chExt cx="948418" cy="887620"/>
          </a:xfrm>
        </p:grpSpPr>
        <p:cxnSp>
          <p:nvCxnSpPr>
            <p:cNvPr id="10" name="直線矢印コネクタ 9"/>
            <p:cNvCxnSpPr>
              <a:stCxn id="8" idx="3"/>
              <a:endCxn id="4" idx="1"/>
            </p:cNvCxnSpPr>
            <p:nvPr/>
          </p:nvCxnSpPr>
          <p:spPr>
            <a:xfrm>
              <a:off x="4905880" y="5552879"/>
              <a:ext cx="614922" cy="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4572384" y="4665259"/>
              <a:ext cx="691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SMM</a:t>
              </a:r>
              <a:endParaRPr kumimoji="1" lang="ja-JP" altLang="en-US" dirty="0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642014" y="5095646"/>
            <a:ext cx="1719110" cy="987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main</a:t>
            </a:r>
          </a:p>
          <a:p>
            <a:pPr algn="ctr"/>
            <a:r>
              <a:rPr kumimoji="1" lang="en-US" altLang="ja-JP" dirty="0" smtClean="0"/>
              <a:t>memory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8" idx="1"/>
            <a:endCxn id="7" idx="3"/>
          </p:cNvCxnSpPr>
          <p:nvPr/>
        </p:nvCxnSpPr>
        <p:spPr>
          <a:xfrm flipH="1">
            <a:off x="3361124" y="5589512"/>
            <a:ext cx="681498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509977" y="4552202"/>
            <a:ext cx="86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normal</a:t>
            </a:r>
          </a:p>
          <a:p>
            <a:pPr algn="ctr"/>
            <a:r>
              <a:rPr kumimoji="1" lang="en-US" altLang="ja-JP" dirty="0" smtClean="0"/>
              <a:t>mode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4490728" y="4552202"/>
            <a:ext cx="0" cy="1903276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角丸四角形 7"/>
          <p:cNvSpPr/>
          <p:nvPr/>
        </p:nvSpPr>
        <p:spPr>
          <a:xfrm>
            <a:off x="4042622" y="5311359"/>
            <a:ext cx="936530" cy="5563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CPU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29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15"/>
    </mc:Choice>
    <mc:Fallback>
      <p:transition xmlns:p14="http://schemas.microsoft.com/office/powerpoint/2010/main" spd="slow" advTm="74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 framework for securely monitoring </a:t>
            </a:r>
            <a:r>
              <a:rPr kumimoji="1" lang="en-US" altLang="ja-JP" dirty="0" err="1" smtClean="0"/>
              <a:t>OSes</a:t>
            </a:r>
            <a:r>
              <a:rPr kumimoji="1" lang="en-US" altLang="ja-JP" dirty="0" smtClean="0"/>
              <a:t> using Cell/B.E.</a:t>
            </a:r>
          </a:p>
          <a:p>
            <a:pPr lvl="1"/>
            <a:r>
              <a:rPr kumimoji="1" lang="en-US" altLang="ja-JP" dirty="0" smtClean="0"/>
              <a:t>Runs a monitoring system on an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SPE</a:t>
            </a:r>
          </a:p>
          <a:p>
            <a:pPr lvl="2"/>
            <a:r>
              <a:rPr kumimoji="1" lang="en-US" altLang="ja-JP" dirty="0" smtClean="0"/>
              <a:t>An SPE is a </a:t>
            </a:r>
            <a:r>
              <a:rPr kumimoji="1" lang="en-US" altLang="ja-JP" dirty="0" smtClean="0">
                <a:solidFill>
                  <a:schemeClr val="tx1"/>
                </a:solidFill>
              </a:rPr>
              <a:t>general-purpose</a:t>
            </a:r>
            <a:r>
              <a:rPr kumimoji="1" lang="en-US" altLang="ja-JP" dirty="0" smtClean="0"/>
              <a:t> CPU core</a:t>
            </a:r>
          </a:p>
          <a:p>
            <a:pPr lvl="2"/>
            <a:r>
              <a:rPr kumimoji="1" lang="en-US" altLang="ja-JP" dirty="0" smtClean="0"/>
              <a:t>Its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isolation mode</a:t>
            </a:r>
            <a:r>
              <a:rPr kumimoji="1" lang="en-US" altLang="ja-JP" dirty="0" smtClean="0"/>
              <a:t> enables secure execution</a:t>
            </a:r>
          </a:p>
          <a:p>
            <a:pPr lvl="1"/>
            <a:r>
              <a:rPr kumimoji="1" lang="en-US" altLang="ja-JP" dirty="0" smtClean="0"/>
              <a:t>Monitors the running status of the monitoring system from an external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security proxy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lvl="1"/>
            <a:endParaRPr kumimoji="1"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 Observer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045339" y="4537069"/>
            <a:ext cx="3425371" cy="18377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273940" y="5670431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PPE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273940" y="4773265"/>
            <a:ext cx="1295400" cy="7447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943083" y="5670431"/>
            <a:ext cx="12954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943083" y="4773265"/>
            <a:ext cx="1295400" cy="7447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stCxn id="8" idx="1"/>
            <a:endCxn id="6" idx="3"/>
          </p:cNvCxnSpPr>
          <p:nvPr/>
        </p:nvCxnSpPr>
        <p:spPr>
          <a:xfrm flipH="1">
            <a:off x="3569340" y="5145648"/>
            <a:ext cx="373743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6390555" y="4773266"/>
            <a:ext cx="1084942" cy="8037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security</a:t>
            </a:r>
          </a:p>
          <a:p>
            <a:pPr algn="ctr"/>
            <a:r>
              <a:rPr kumimoji="1" lang="en-US" altLang="ja-JP" dirty="0" smtClean="0"/>
              <a:t>proxy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5238483" y="5145638"/>
            <a:ext cx="1152072" cy="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270768" y="4549171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target</a:t>
            </a:r>
          </a:p>
          <a:p>
            <a:pPr algn="ctr"/>
            <a:r>
              <a:rPr kumimoji="1" lang="en-US" altLang="ja-JP" dirty="0" smtClean="0"/>
              <a:t>host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56080" y="6005440"/>
            <a:ext cx="9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Cell/B.E.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016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00"/>
    </mc:Choice>
    <mc:Fallback>
      <p:transition xmlns:p14="http://schemas.microsoft.com/office/powerpoint/2010/main" spd="slow" advTm="498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Heterogeneous multicore processor</a:t>
            </a:r>
          </a:p>
          <a:p>
            <a:pPr lvl="1"/>
            <a:r>
              <a:rPr kumimoji="1" lang="en-US" altLang="ja-JP" dirty="0" smtClean="0"/>
              <a:t>PPE </a:t>
            </a:r>
            <a:r>
              <a:rPr kumimoji="1" lang="en-US" altLang="ja-JP" dirty="0"/>
              <a:t>(</a:t>
            </a:r>
            <a:r>
              <a:rPr kumimoji="1" lang="en-US" altLang="ja-JP" dirty="0" smtClean="0"/>
              <a:t>control processing core)</a:t>
            </a:r>
          </a:p>
          <a:p>
            <a:pPr lvl="2"/>
            <a:r>
              <a:rPr kumimoji="1" lang="en-US" altLang="ja-JP" dirty="0" smtClean="0"/>
              <a:t>Runs the OS and regular processes</a:t>
            </a:r>
          </a:p>
          <a:p>
            <a:pPr lvl="1"/>
            <a:r>
              <a:rPr kumimoji="1" lang="en-US" altLang="ja-JP" dirty="0" smtClean="0"/>
              <a:t>SPE (arithmetic processing core)</a:t>
            </a:r>
          </a:p>
          <a:p>
            <a:pPr lvl="2"/>
            <a:r>
              <a:rPr kumimoji="1" lang="en-US" altLang="ja-JP" dirty="0" smtClean="0"/>
              <a:t>Runs parallel applications</a:t>
            </a:r>
          </a:p>
          <a:p>
            <a:pPr lvl="2"/>
            <a:r>
              <a:rPr kumimoji="1" lang="en-US" altLang="ja-JP" dirty="0" smtClean="0"/>
              <a:t>Contains the memory called a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local store</a:t>
            </a:r>
          </a:p>
          <a:p>
            <a:pPr lvl="2"/>
            <a:r>
              <a:rPr kumimoji="1" lang="en-US" altLang="ja-JP" dirty="0" smtClean="0"/>
              <a:t>Accesses the main memory using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DMA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Architecture of Cell/B.E.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251146" y="4319608"/>
            <a:ext cx="4009571" cy="20773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524780" y="4510108"/>
            <a:ext cx="653142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748" y="1291991"/>
            <a:ext cx="1493003" cy="254557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534180" y="5107010"/>
            <a:ext cx="3418114" cy="500742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409244" y="4510108"/>
            <a:ext cx="653142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299152" y="4510108"/>
            <a:ext cx="653142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524780" y="5841794"/>
            <a:ext cx="653142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411966" y="5841794"/>
            <a:ext cx="653142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299152" y="5841794"/>
            <a:ext cx="653142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534180" y="4510108"/>
            <a:ext cx="65314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PPE</a:t>
            </a:r>
            <a:endParaRPr kumimoji="1" lang="ja-JP" altLang="en-US" dirty="0"/>
          </a:p>
        </p:txBody>
      </p:sp>
      <p:cxnSp>
        <p:nvCxnSpPr>
          <p:cNvPr id="21" name="直線コネクタ 20"/>
          <p:cNvCxnSpPr>
            <a:stCxn id="5" idx="2"/>
          </p:cNvCxnSpPr>
          <p:nvPr/>
        </p:nvCxnSpPr>
        <p:spPr>
          <a:xfrm>
            <a:off x="3851351" y="4891108"/>
            <a:ext cx="0" cy="215902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4" idx="2"/>
          </p:cNvCxnSpPr>
          <p:nvPr/>
        </p:nvCxnSpPr>
        <p:spPr>
          <a:xfrm>
            <a:off x="4735815" y="4891108"/>
            <a:ext cx="0" cy="215902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5" idx="2"/>
          </p:cNvCxnSpPr>
          <p:nvPr/>
        </p:nvCxnSpPr>
        <p:spPr>
          <a:xfrm>
            <a:off x="5625723" y="4891108"/>
            <a:ext cx="0" cy="215902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6" idx="0"/>
          </p:cNvCxnSpPr>
          <p:nvPr/>
        </p:nvCxnSpPr>
        <p:spPr>
          <a:xfrm flipH="1" flipV="1">
            <a:off x="3851350" y="5634965"/>
            <a:ext cx="1" cy="206829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7" idx="0"/>
          </p:cNvCxnSpPr>
          <p:nvPr/>
        </p:nvCxnSpPr>
        <p:spPr>
          <a:xfrm flipH="1" flipV="1">
            <a:off x="4735815" y="5634965"/>
            <a:ext cx="2722" cy="206829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18" idx="0"/>
          </p:cNvCxnSpPr>
          <p:nvPr/>
        </p:nvCxnSpPr>
        <p:spPr>
          <a:xfrm flipH="1" flipV="1">
            <a:off x="5620279" y="5634965"/>
            <a:ext cx="5444" cy="206829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9" idx="2"/>
          </p:cNvCxnSpPr>
          <p:nvPr/>
        </p:nvCxnSpPr>
        <p:spPr>
          <a:xfrm>
            <a:off x="2860751" y="4891108"/>
            <a:ext cx="0" cy="215902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930350" y="4319608"/>
            <a:ext cx="1097643" cy="20773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main</a:t>
            </a:r>
          </a:p>
          <a:p>
            <a:pPr algn="ctr"/>
            <a:r>
              <a:rPr kumimoji="1" lang="en-US" altLang="ja-JP" dirty="0" smtClean="0"/>
              <a:t>memory</a:t>
            </a:r>
            <a:endParaRPr kumimoji="1" lang="ja-JP" altLang="en-US" dirty="0"/>
          </a:p>
        </p:txBody>
      </p:sp>
      <p:cxnSp>
        <p:nvCxnSpPr>
          <p:cNvPr id="49" name="直線コネクタ 48"/>
          <p:cNvCxnSpPr>
            <a:stCxn id="47" idx="3"/>
            <a:endCxn id="10" idx="1"/>
          </p:cNvCxnSpPr>
          <p:nvPr/>
        </p:nvCxnSpPr>
        <p:spPr>
          <a:xfrm flipV="1">
            <a:off x="2027993" y="5357381"/>
            <a:ext cx="506187" cy="906"/>
          </a:xfrm>
          <a:prstGeom prst="line">
            <a:avLst/>
          </a:prstGeom>
          <a:ln w="190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6990395" y="4551147"/>
            <a:ext cx="1166252" cy="1587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7144608" y="5310289"/>
            <a:ext cx="848754" cy="6378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local</a:t>
            </a:r>
          </a:p>
          <a:p>
            <a:pPr algn="ctr"/>
            <a:r>
              <a:rPr kumimoji="1" lang="en-US" altLang="ja-JP" dirty="0" smtClean="0"/>
              <a:t>store</a:t>
            </a:r>
            <a:endParaRPr kumimoji="1" lang="ja-JP" altLang="en-US" dirty="0"/>
          </a:p>
        </p:txBody>
      </p:sp>
      <p:cxnSp>
        <p:nvCxnSpPr>
          <p:cNvPr id="72" name="直線コネクタ 71"/>
          <p:cNvCxnSpPr/>
          <p:nvPr/>
        </p:nvCxnSpPr>
        <p:spPr>
          <a:xfrm>
            <a:off x="5952294" y="4510108"/>
            <a:ext cx="1038101" cy="4103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5952294" y="4891108"/>
            <a:ext cx="1038101" cy="1247539"/>
          </a:xfrm>
          <a:prstGeom prst="line">
            <a:avLst/>
          </a:prstGeom>
          <a:ln w="19050" cmpd="sng">
            <a:solidFill>
              <a:schemeClr val="accent5">
                <a:lumMod val="5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図形グループ 21"/>
          <p:cNvGrpSpPr/>
          <p:nvPr/>
        </p:nvGrpSpPr>
        <p:grpSpPr>
          <a:xfrm>
            <a:off x="2027993" y="4891108"/>
            <a:ext cx="2517154" cy="1516352"/>
            <a:chOff x="1999346" y="4891108"/>
            <a:chExt cx="2517154" cy="1516352"/>
          </a:xfrm>
        </p:grpSpPr>
        <p:cxnSp>
          <p:nvCxnSpPr>
            <p:cNvPr id="7" name="直線矢印コネクタ 6"/>
            <p:cNvCxnSpPr/>
            <p:nvPr/>
          </p:nvCxnSpPr>
          <p:spPr>
            <a:xfrm>
              <a:off x="1999346" y="6034467"/>
              <a:ext cx="1496787" cy="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473872" y="603812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DMA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>
              <a:off x="3055559" y="4891108"/>
              <a:ext cx="534723" cy="950686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3509684" y="516316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DMA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H="1">
              <a:off x="4041703" y="4891108"/>
              <a:ext cx="474797" cy="950686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793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63"/>
    </mc:Choice>
    <mc:Fallback>
      <p:transition xmlns:p14="http://schemas.microsoft.com/office/powerpoint/2010/main" spd="slow" advTm="47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Protects the local store in an SPE from the PPE and the other SPEs</a:t>
            </a:r>
          </a:p>
          <a:p>
            <a:pPr lvl="1"/>
            <a:r>
              <a:rPr kumimoji="1" lang="en-US" altLang="ja-JP" dirty="0" smtClean="0"/>
              <a:t>Preserving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integrity</a:t>
            </a:r>
          </a:p>
          <a:p>
            <a:pPr lvl="2"/>
            <a:r>
              <a:rPr kumimoji="1" lang="en-US" altLang="ja-JP" dirty="0"/>
              <a:t>A</a:t>
            </a:r>
            <a:r>
              <a:rPr kumimoji="1" lang="en-US" altLang="ja-JP" dirty="0" smtClean="0"/>
              <a:t>ttackers cannot modify a running monitoring system or processing data</a:t>
            </a:r>
          </a:p>
          <a:p>
            <a:pPr lvl="1"/>
            <a:r>
              <a:rPr kumimoji="1" lang="en-US" altLang="ja-JP" dirty="0" smtClean="0"/>
              <a:t>Preserving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confidentiality</a:t>
            </a:r>
          </a:p>
          <a:p>
            <a:pPr lvl="2"/>
            <a:r>
              <a:rPr kumimoji="1" lang="en-US" altLang="ja-JP" dirty="0" smtClean="0"/>
              <a:t>Attackers cannot analyze a monitoring system or steal sensitive information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Isolation Mode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413827" y="6053592"/>
            <a:ext cx="1959428" cy="4172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isolated SPE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413827" y="4765449"/>
            <a:ext cx="1959427" cy="1128095"/>
          </a:xfrm>
          <a:prstGeom prst="rect">
            <a:avLst/>
          </a:prstGeom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698980" y="5178904"/>
            <a:ext cx="1366668" cy="5563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</a:t>
            </a:r>
          </a:p>
          <a:p>
            <a:pPr algn="ctr"/>
            <a:r>
              <a:rPr kumimoji="1" lang="en-US" altLang="ja-JP" dirty="0" smtClean="0"/>
              <a:t>system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10315" y="4767774"/>
            <a:ext cx="116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</a:t>
            </a:r>
            <a:r>
              <a:rPr kumimoji="1" lang="en-US" altLang="ja-JP" dirty="0" smtClean="0"/>
              <a:t>ocal store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835397" y="6053592"/>
            <a:ext cx="1240971" cy="41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PPE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688940" y="6053592"/>
            <a:ext cx="1240971" cy="417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SPE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1835397" y="4767775"/>
            <a:ext cx="1240971" cy="11257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688940" y="4767775"/>
            <a:ext cx="1240971" cy="1125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Picture 3" descr="C:\Users\takuya\AppData\Local\Microsoft\Windows\Temporary Internet Files\Content.IE5\8MJ4IBT7\MC9003891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43731" y="4765449"/>
            <a:ext cx="534555" cy="574449"/>
          </a:xfrm>
          <a:prstGeom prst="rect">
            <a:avLst/>
          </a:prstGeom>
          <a:noFill/>
        </p:spPr>
      </p:pic>
      <p:cxnSp>
        <p:nvCxnSpPr>
          <p:cNvPr id="14" name="直線矢印コネクタ 13"/>
          <p:cNvCxnSpPr>
            <a:endCxn id="6" idx="3"/>
          </p:cNvCxnSpPr>
          <p:nvPr/>
        </p:nvCxnSpPr>
        <p:spPr>
          <a:xfrm flipH="1">
            <a:off x="5373254" y="5137106"/>
            <a:ext cx="397906" cy="192391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endCxn id="6" idx="1"/>
          </p:cNvCxnSpPr>
          <p:nvPr/>
        </p:nvCxnSpPr>
        <p:spPr>
          <a:xfrm>
            <a:off x="2975429" y="5178904"/>
            <a:ext cx="438398" cy="150593"/>
          </a:xfrm>
          <a:prstGeom prst="straightConnector1">
            <a:avLst/>
          </a:prstGeom>
          <a:ln w="19050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takuya\AppData\Local\Microsoft\Windows\Temporary Internet Files\Content.IE5\8MJ4IBT7\MC9003891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0331" y="4767775"/>
            <a:ext cx="534555" cy="574449"/>
          </a:xfrm>
          <a:prstGeom prst="rect">
            <a:avLst/>
          </a:prstGeom>
          <a:noFill/>
        </p:spPr>
      </p:pic>
      <p:sp>
        <p:nvSpPr>
          <p:cNvPr id="30" name="テキスト ボックス 29"/>
          <p:cNvSpPr txBox="1"/>
          <p:nvPr/>
        </p:nvSpPr>
        <p:spPr>
          <a:xfrm>
            <a:off x="2213429" y="5384020"/>
            <a:ext cx="48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OS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88940" y="5384020"/>
            <a:ext cx="124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application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649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23"/>
    </mc:Choice>
    <mc:Fallback>
      <p:transition xmlns:p14="http://schemas.microsoft.com/office/powerpoint/2010/main" spd="slow" advTm="794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Securely loads a monitoring system into the local store of an isolated SPE</a:t>
            </a:r>
          </a:p>
          <a:p>
            <a:pPr lvl="1"/>
            <a:r>
              <a:rPr kumimoji="1" lang="en-US" altLang="ja-JP" dirty="0" smtClean="0"/>
              <a:t>Preserving integrity</a:t>
            </a:r>
          </a:p>
          <a:p>
            <a:pPr lvl="2"/>
            <a:r>
              <a:rPr kumimoji="1" lang="en-US" altLang="ja-JP" dirty="0" smtClean="0"/>
              <a:t>Attackers cannot load compromised images of monitoring systems</a:t>
            </a:r>
          </a:p>
          <a:p>
            <a:pPr lvl="1"/>
            <a:r>
              <a:rPr kumimoji="1" lang="en-US" altLang="ja-JP" dirty="0" smtClean="0"/>
              <a:t>Preserving confidentiality</a:t>
            </a:r>
          </a:p>
          <a:p>
            <a:pPr lvl="2"/>
            <a:r>
              <a:rPr kumimoji="1" lang="en-US" altLang="ja-JP" dirty="0" smtClean="0"/>
              <a:t>Attackers cannot decrypt images of monitoring systems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Secure Loader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135209" y="4368265"/>
            <a:ext cx="1832429" cy="20955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2066" y="5826049"/>
            <a:ext cx="993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main</a:t>
            </a:r>
          </a:p>
          <a:p>
            <a:pPr algn="ctr"/>
            <a:r>
              <a:rPr kumimoji="1" lang="en-US" altLang="ja-JP" dirty="0" smtClean="0"/>
              <a:t>memory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802209" y="4368265"/>
            <a:ext cx="2558143" cy="15131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2378321" y="4594144"/>
            <a:ext cx="1344388" cy="6073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encrypted</a:t>
            </a:r>
          </a:p>
          <a:p>
            <a:pPr algn="ctr"/>
            <a:r>
              <a:rPr kumimoji="1" lang="en-US" altLang="ja-JP" dirty="0" smtClean="0"/>
              <a:t>image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2378321" y="5445495"/>
            <a:ext cx="1344388" cy="60733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encrypted</a:t>
            </a:r>
          </a:p>
          <a:p>
            <a:pPr algn="ctr"/>
            <a:r>
              <a:rPr kumimoji="1" lang="en-US" altLang="ja-JP" dirty="0" smtClean="0"/>
              <a:t>image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5005408" y="4594144"/>
            <a:ext cx="2151745" cy="365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monitoring system</a:t>
            </a:r>
            <a:endParaRPr kumimoji="1" lang="ja-JP" altLang="en-US" dirty="0"/>
          </a:p>
        </p:txBody>
      </p:sp>
      <p:grpSp>
        <p:nvGrpSpPr>
          <p:cNvPr id="60" name="図形グループ 59"/>
          <p:cNvGrpSpPr/>
          <p:nvPr/>
        </p:nvGrpSpPr>
        <p:grpSpPr>
          <a:xfrm>
            <a:off x="3722709" y="4409478"/>
            <a:ext cx="1282699" cy="488333"/>
            <a:chOff x="3722709" y="4409478"/>
            <a:chExt cx="1282699" cy="488333"/>
          </a:xfrm>
        </p:grpSpPr>
        <p:cxnSp>
          <p:nvCxnSpPr>
            <p:cNvPr id="13" name="直線矢印コネクタ 12"/>
            <p:cNvCxnSpPr>
              <a:stCxn id="10" idx="3"/>
              <a:endCxn id="8" idx="1"/>
            </p:cNvCxnSpPr>
            <p:nvPr/>
          </p:nvCxnSpPr>
          <p:spPr>
            <a:xfrm flipV="1">
              <a:off x="3722709" y="4776933"/>
              <a:ext cx="1282699" cy="120878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4052909" y="440947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DMA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4802209" y="6064622"/>
            <a:ext cx="2558143" cy="399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isolated SPE</a:t>
            </a:r>
            <a:endParaRPr kumimoji="1" lang="ja-JP" altLang="en-US" dirty="0"/>
          </a:p>
        </p:txBody>
      </p:sp>
      <p:grpSp>
        <p:nvGrpSpPr>
          <p:cNvPr id="59" name="図形グループ 58"/>
          <p:cNvGrpSpPr/>
          <p:nvPr/>
        </p:nvGrpSpPr>
        <p:grpSpPr>
          <a:xfrm>
            <a:off x="3722709" y="5201477"/>
            <a:ext cx="1492848" cy="547685"/>
            <a:chOff x="3722709" y="5201477"/>
            <a:chExt cx="1492848" cy="547685"/>
          </a:xfrm>
        </p:grpSpPr>
        <p:cxnSp>
          <p:nvCxnSpPr>
            <p:cNvPr id="15" name="直線矢印コネクタ 14"/>
            <p:cNvCxnSpPr>
              <a:stCxn id="11" idx="3"/>
              <a:endCxn id="9" idx="1"/>
            </p:cNvCxnSpPr>
            <p:nvPr/>
          </p:nvCxnSpPr>
          <p:spPr>
            <a:xfrm flipV="1">
              <a:off x="3722709" y="5496875"/>
              <a:ext cx="1492848" cy="252287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052909" y="5201477"/>
              <a:ext cx="551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DMA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角丸四角形 8"/>
          <p:cNvSpPr/>
          <p:nvPr/>
        </p:nvSpPr>
        <p:spPr>
          <a:xfrm>
            <a:off x="5215557" y="5311818"/>
            <a:ext cx="1731447" cy="3701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secure loader</a:t>
            </a:r>
            <a:endParaRPr kumimoji="1" lang="ja-JP" altLang="en-US" dirty="0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6081281" y="4950527"/>
            <a:ext cx="1770948" cy="901042"/>
            <a:chOff x="6023429" y="4954688"/>
            <a:chExt cx="1770948" cy="901042"/>
          </a:xfrm>
        </p:grpSpPr>
        <p:cxnSp>
          <p:nvCxnSpPr>
            <p:cNvPr id="19" name="直線矢印コネクタ 18"/>
            <p:cNvCxnSpPr>
              <a:stCxn id="9" idx="0"/>
              <a:endCxn id="8" idx="2"/>
            </p:cNvCxnSpPr>
            <p:nvPr/>
          </p:nvCxnSpPr>
          <p:spPr>
            <a:xfrm flipV="1">
              <a:off x="6023429" y="4963883"/>
              <a:ext cx="0" cy="352096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6096000" y="4954688"/>
              <a:ext cx="1698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verify &amp; decrypt</a:t>
              </a:r>
              <a:endParaRPr kumimoji="1" lang="ja-JP" altLang="en-US" dirty="0"/>
            </a:p>
          </p:txBody>
        </p:sp>
        <p:pic>
          <p:nvPicPr>
            <p:cNvPr id="12" name="図 11" descr="MC90043390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004" y="5294209"/>
              <a:ext cx="561521" cy="561521"/>
            </a:xfrm>
            <a:prstGeom prst="rect">
              <a:avLst/>
            </a:prstGeom>
          </p:spPr>
        </p:pic>
      </p:grpSp>
      <p:grpSp>
        <p:nvGrpSpPr>
          <p:cNvPr id="61" name="図形グループ 60"/>
          <p:cNvGrpSpPr/>
          <p:nvPr/>
        </p:nvGrpSpPr>
        <p:grpSpPr>
          <a:xfrm>
            <a:off x="6081281" y="5681932"/>
            <a:ext cx="1770948" cy="981615"/>
            <a:chOff x="6081281" y="5681932"/>
            <a:chExt cx="1770948" cy="981615"/>
          </a:xfrm>
        </p:grpSpPr>
        <p:cxnSp>
          <p:nvCxnSpPr>
            <p:cNvPr id="17" name="直線矢印コネクタ 16"/>
            <p:cNvCxnSpPr>
              <a:stCxn id="6" idx="0"/>
              <a:endCxn id="9" idx="2"/>
            </p:cNvCxnSpPr>
            <p:nvPr/>
          </p:nvCxnSpPr>
          <p:spPr>
            <a:xfrm flipV="1">
              <a:off x="6081281" y="5681932"/>
              <a:ext cx="0" cy="38269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6153852" y="5695290"/>
              <a:ext cx="1698377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verify &amp; decrypt</a:t>
              </a:r>
              <a:endParaRPr kumimoji="1" lang="ja-JP" altLang="en-US" dirty="0"/>
            </a:p>
          </p:txBody>
        </p:sp>
        <p:pic>
          <p:nvPicPr>
            <p:cNvPr id="14" name="図 13" descr="MC900322409.WM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617" y="6052828"/>
              <a:ext cx="223930" cy="610719"/>
            </a:xfrm>
            <a:prstGeom prst="rect">
              <a:avLst/>
            </a:prstGeom>
            <a:scene3d>
              <a:camera prst="orthographicFront">
                <a:rot lat="0" lon="0" rev="18600000"/>
              </a:camera>
              <a:lightRig rig="threePt" dir="t"/>
            </a:scene3d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6280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74"/>
    </mc:Choice>
    <mc:Fallback>
      <p:transition xmlns:p14="http://schemas.microsoft.com/office/powerpoint/2010/main" spd="slow" advTm="648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4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"/>
</p:tagLst>
</file>

<file path=ppt/theme/theme1.xml><?xml version="1.0" encoding="utf-8"?>
<a:theme xmlns:a="http://schemas.openxmlformats.org/drawingml/2006/main" name="Custo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楷体_GB2312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 Effects">
    <a: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65000"/>
              <a:shade val="100000"/>
              <a:satMod val="133000"/>
            </a:schemeClr>
          </a:gs>
          <a:gs pos="15000">
            <a:schemeClr val="phClr">
              <a:tint val="50000"/>
              <a:shade val="100000"/>
              <a:satMod val="140000"/>
            </a:schemeClr>
          </a:gs>
          <a:gs pos="100000">
            <a:schemeClr val="phClr">
              <a:tint val="1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75000"/>
              <a:satMod val="160000"/>
            </a:schemeClr>
          </a:gs>
          <a:gs pos="62000">
            <a:schemeClr val="phClr">
              <a:tint val="100000"/>
              <a:shade val="100000"/>
              <a:satMod val="125000"/>
            </a:schemeClr>
          </a:gs>
          <a:gs pos="100000">
            <a:schemeClr val="phClr">
              <a:tint val="80000"/>
              <a:shade val="100000"/>
              <a:satMod val="140000"/>
            </a:schemeClr>
          </a:gs>
        </a:gsLst>
        <a:lin ang="16200000" scaled="1"/>
      </a:gradFill>
    </a:fillStyleLst>
    <a:lnStyleLst>
      <a:ln w="12700">
        <a:solidFill>
          <a:schemeClr val="phClr"/>
        </a:solidFill>
        <a:prstDash val="solid"/>
      </a:ln>
      <a:ln w="25400">
        <a:solidFill>
          <a:schemeClr val="phClr"/>
        </a:solidFill>
        <a:prstDash val="solid"/>
      </a:ln>
      <a:ln w="38100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>
            <a:srgbClr val="000000">
              <a:alpha val="43137"/>
            </a:srgbClr>
          </a:outerShdw>
        </a:effectLst>
      </a:effectStyle>
      <a:effectStyle>
        <a:effectLst>
          <a:outerShdw blurRad="50800" dist="38100" dir="5400000">
            <a:srgbClr val="000000">
              <a:alpha val="61176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contourW="12700" prstMaterial="powder">
          <a:bevelT h="508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  <a:effectStyle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phClr">
              <a:tint val="100000"/>
              <a:shade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satMod val="100000"/>
        </a:schemeClr>
      </a:soli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40000">
            <a:schemeClr val="phClr">
              <a:tint val="100000"/>
              <a:shade val="70000"/>
              <a:satMod val="145000"/>
            </a:schemeClr>
          </a:gs>
          <a:gs pos="100000">
            <a:schemeClr val="phClr">
              <a:tint val="85000"/>
              <a:shade val="100000"/>
              <a:satMod val="155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50000"/>
              <a:satMod val="145000"/>
            </a:schemeClr>
          </a:gs>
          <a:gs pos="30000">
            <a:schemeClr val="phClr">
              <a:tint val="100000"/>
              <a:shade val="65000"/>
              <a:satMod val="155000"/>
            </a:schemeClr>
          </a:gs>
          <a:gs pos="100000">
            <a:schemeClr val="phClr">
              <a:tint val="60000"/>
              <a:shade val="100000"/>
              <a:satMod val="170000"/>
            </a:schemeClr>
          </a:gs>
        </a:gsLst>
        <a:lin ang="16200000" scaled="1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F34360-F70A-42C7-92C5-918367533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4826</Words>
  <Application>Microsoft Macintosh PowerPoint</Application>
  <PresentationFormat>画面に合わせる (4:3)</PresentationFormat>
  <Paragraphs>670</Paragraphs>
  <Slides>26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Custom Theme</vt:lpstr>
      <vt:lpstr>A Secure Framework for Monitoring Operating Systems Using SPEs in Cell/B.E.</vt:lpstr>
      <vt:lpstr>Attacks against OSes</vt:lpstr>
      <vt:lpstr>Secure OS Monitoring is not Easy</vt:lpstr>
      <vt:lpstr>VM-based Approaches</vt:lpstr>
      <vt:lpstr>Hardware-based Approaches</vt:lpstr>
      <vt:lpstr>SPE Observer</vt:lpstr>
      <vt:lpstr>Architecture of Cell/B.E.</vt:lpstr>
      <vt:lpstr>Isolation Mode</vt:lpstr>
      <vt:lpstr>Secure Loader</vt:lpstr>
      <vt:lpstr>Availability Issue</vt:lpstr>
      <vt:lpstr>Security Proxy</vt:lpstr>
      <vt:lpstr>Secure Heartbeats</vt:lpstr>
      <vt:lpstr>Scheduled Monitoring</vt:lpstr>
      <vt:lpstr>Examples of Monitoring Systems</vt:lpstr>
      <vt:lpstr>Accessing the Kernel Memory</vt:lpstr>
      <vt:lpstr>Experiments</vt:lpstr>
      <vt:lpstr>Integrity Check of the Kernel</vt:lpstr>
      <vt:lpstr>Impacts on Application Performance</vt:lpstr>
      <vt:lpstr>Impacts on Application Performance</vt:lpstr>
      <vt:lpstr>Performance Degradation</vt:lpstr>
      <vt:lpstr>Performance Degradation</vt:lpstr>
      <vt:lpstr>Improvement by Scheduling (1/2)</vt:lpstr>
      <vt:lpstr>Improvement by Scheduling (1/2)</vt:lpstr>
      <vt:lpstr>Improvement by Scheduling (2/2)</vt:lpstr>
      <vt:lpstr>Related Work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keywords/>
  <cp:lastModifiedBy/>
  <cp:revision>1</cp:revision>
  <dcterms:modified xsi:type="dcterms:W3CDTF">2012-11-17T23:19:26Z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