
<file path=[Content_Types].xml><?xml version="1.0" encoding="utf-8"?>
<Types xmlns="http://schemas.openxmlformats.org/package/2006/content-types">
  <Default Extension="xml" ContentType="application/xml"/>
  <Default Extension="wmv" ContentType="video/unknown"/>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handoutMasterIdLst>
    <p:handoutMasterId r:id="rId18"/>
  </p:handoutMasterIdLst>
  <p:sldIdLst>
    <p:sldId id="256" r:id="rId2"/>
    <p:sldId id="281" r:id="rId3"/>
    <p:sldId id="306" r:id="rId4"/>
    <p:sldId id="293" r:id="rId5"/>
    <p:sldId id="313" r:id="rId6"/>
    <p:sldId id="300" r:id="rId7"/>
    <p:sldId id="308" r:id="rId8"/>
    <p:sldId id="310" r:id="rId9"/>
    <p:sldId id="312" r:id="rId10"/>
    <p:sldId id="283" r:id="rId11"/>
    <p:sldId id="315" r:id="rId12"/>
    <p:sldId id="311" r:id="rId13"/>
    <p:sldId id="304" r:id="rId14"/>
    <p:sldId id="309" r:id="rId15"/>
    <p:sldId id="279" r:id="rId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2"/>
    <a:srgbClr val="000000"/>
    <a:srgbClr val="095BFF"/>
    <a:srgbClr val="FF6699"/>
    <a:srgbClr val="3399FF"/>
    <a:srgbClr val="FDFFEF"/>
    <a:srgbClr val="F1EFFF"/>
    <a:srgbClr val="4382FF"/>
    <a:srgbClr val="0041C4"/>
    <a:srgbClr val="000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8" autoAdjust="0"/>
    <p:restoredTop sz="58295" autoAdjust="0"/>
  </p:normalViewPr>
  <p:slideViewPr>
    <p:cSldViewPr>
      <p:cViewPr>
        <p:scale>
          <a:sx n="70" d="100"/>
          <a:sy n="70" d="100"/>
        </p:scale>
        <p:origin x="-1872" y="-616"/>
      </p:cViewPr>
      <p:guideLst>
        <p:guide orient="horz" pos="2160"/>
        <p:guide pos="2880"/>
      </p:guideLst>
    </p:cSldViewPr>
  </p:slideViewPr>
  <p:outlineViewPr>
    <p:cViewPr>
      <p:scale>
        <a:sx n="33" d="100"/>
        <a:sy n="33" d="100"/>
      </p:scale>
      <p:origin x="0" y="1434"/>
    </p:cViewPr>
  </p:outlineViewPr>
  <p:notesTextViewPr>
    <p:cViewPr>
      <p:scale>
        <a:sx n="125" d="100"/>
        <a:sy n="125" d="100"/>
      </p:scale>
      <p:origin x="0" y="0"/>
    </p:cViewPr>
  </p:notesTextViewPr>
  <p:sorterViewPr>
    <p:cViewPr>
      <p:scale>
        <a:sx n="150" d="100"/>
        <a:sy n="150" d="100"/>
      </p:scale>
      <p:origin x="0" y="11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6981189851269"/>
          <c:y val="0.0714696473119148"/>
          <c:w val="0.447682086614173"/>
          <c:h val="0.849145465318668"/>
        </c:manualLayout>
      </c:layout>
      <c:barChart>
        <c:barDir val="col"/>
        <c:grouping val="clustered"/>
        <c:varyColors val="0"/>
        <c:ser>
          <c:idx val="0"/>
          <c:order val="0"/>
          <c:tx>
            <c:strRef>
              <c:f>Sheet1!$B$1</c:f>
              <c:strCache>
                <c:ptCount val="1"/>
                <c:pt idx="0">
                  <c:v>従来システム</c:v>
                </c:pt>
              </c:strCache>
            </c:strRef>
          </c:tx>
          <c:invertIfNegative val="0"/>
          <c:dLbls>
            <c:txPr>
              <a:bodyPr/>
              <a:lstStyle/>
              <a:p>
                <a:pPr>
                  <a:defRPr sz="1600"/>
                </a:pPr>
                <a:endParaRPr lang="ja-JP"/>
              </a:p>
            </c:txPr>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General</c:formatCode>
                <c:ptCount val="1"/>
                <c:pt idx="0">
                  <c:v>97.2</c:v>
                </c:pt>
              </c:numCache>
            </c:numRef>
          </c:val>
        </c:ser>
        <c:ser>
          <c:idx val="1"/>
          <c:order val="1"/>
          <c:tx>
            <c:strRef>
              <c:f>Sheet1!$C$1</c:f>
              <c:strCache>
                <c:ptCount val="1"/>
                <c:pt idx="0">
                  <c:v>D-MORE</c:v>
                </c:pt>
              </c:strCache>
            </c:strRef>
          </c:tx>
          <c:invertIfNegative val="0"/>
          <c:dLbls>
            <c:txPr>
              <a:bodyPr/>
              <a:lstStyle/>
              <a:p>
                <a:pPr>
                  <a:defRPr sz="1600"/>
                </a:pPr>
                <a:endParaRPr lang="ja-JP"/>
              </a:p>
            </c:txPr>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General</c:formatCode>
                <c:ptCount val="1"/>
                <c:pt idx="0">
                  <c:v>108.2</c:v>
                </c:pt>
              </c:numCache>
            </c:numRef>
          </c:val>
        </c:ser>
        <c:dLbls>
          <c:showLegendKey val="0"/>
          <c:showVal val="0"/>
          <c:showCatName val="0"/>
          <c:showSerName val="0"/>
          <c:showPercent val="0"/>
          <c:showBubbleSize val="0"/>
        </c:dLbls>
        <c:gapWidth val="150"/>
        <c:axId val="1951522904"/>
        <c:axId val="1951999464"/>
      </c:barChart>
      <c:catAx>
        <c:axId val="1951522904"/>
        <c:scaling>
          <c:orientation val="minMax"/>
        </c:scaling>
        <c:delete val="0"/>
        <c:axPos val="b"/>
        <c:numFmt formatCode="General" sourceLinked="1"/>
        <c:majorTickMark val="out"/>
        <c:minorTickMark val="none"/>
        <c:tickLblPos val="nextTo"/>
        <c:crossAx val="1951999464"/>
        <c:crosses val="autoZero"/>
        <c:auto val="1"/>
        <c:lblAlgn val="ctr"/>
        <c:lblOffset val="100"/>
        <c:noMultiLvlLbl val="0"/>
      </c:catAx>
      <c:valAx>
        <c:axId val="1951999464"/>
        <c:scaling>
          <c:orientation val="minMax"/>
          <c:min val="0.0"/>
        </c:scaling>
        <c:delete val="0"/>
        <c:axPos val="l"/>
        <c:title>
          <c:tx>
            <c:rich>
              <a:bodyPr rot="0" vert="horz"/>
              <a:lstStyle/>
              <a:p>
                <a:pPr>
                  <a:defRPr sz="2800"/>
                </a:pPr>
                <a:r>
                  <a:rPr lang="ja-JP" altLang="en-US" sz="2800" dirty="0" smtClean="0"/>
                  <a:t>応答時間（</a:t>
                </a:r>
                <a:r>
                  <a:rPr lang="en-US" altLang="ja-JP" sz="2800" dirty="0" smtClean="0"/>
                  <a:t>µs</a:t>
                </a:r>
                <a:r>
                  <a:rPr lang="ja-JP" altLang="en-US" sz="2800" dirty="0" smtClean="0"/>
                  <a:t>）</a:t>
                </a:r>
                <a:endParaRPr lang="ja-JP" altLang="en-US" sz="2800" dirty="0"/>
              </a:p>
            </c:rich>
          </c:tx>
          <c:layout>
            <c:manualLayout>
              <c:xMode val="edge"/>
              <c:yMode val="edge"/>
              <c:x val="0.036300634295713"/>
              <c:y val="0.306785988425528"/>
            </c:manualLayout>
          </c:layout>
          <c:overlay val="0"/>
        </c:title>
        <c:numFmt formatCode="General" sourceLinked="1"/>
        <c:majorTickMark val="in"/>
        <c:minorTickMark val="none"/>
        <c:tickLblPos val="nextTo"/>
        <c:crossAx val="1951522904"/>
        <c:crosses val="autoZero"/>
        <c:crossBetween val="between"/>
      </c:valAx>
    </c:plotArea>
    <c:legend>
      <c:legendPos val="r"/>
      <c:layout>
        <c:manualLayout>
          <c:xMode val="edge"/>
          <c:yMode val="edge"/>
          <c:x val="0.656944444444445"/>
          <c:y val="0.248653243074002"/>
          <c:w val="0.329806321084865"/>
          <c:h val="0.565135439496622"/>
        </c:manualLayout>
      </c:layout>
      <c:overlay val="0"/>
      <c:txPr>
        <a:bodyPr/>
        <a:lstStyle/>
        <a:p>
          <a:pPr>
            <a:defRPr sz="2800"/>
          </a:pPr>
          <a:endParaRPr lang="ja-JP"/>
        </a:p>
      </c:txPr>
    </c:legend>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0D30F6B3-3475-47C0-B5EF-A7EE870D1A83}" type="datetimeFigureOut">
              <a:rPr kumimoji="1" lang="ja-JP" altLang="en-US" smtClean="0"/>
              <a:pPr/>
              <a:t>2/26/13</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B125F189-B409-43BB-AFD8-61B976558217}" type="slidenum">
              <a:rPr kumimoji="1" lang="ja-JP" altLang="en-US" smtClean="0"/>
              <a:pPr/>
              <a:t>‹#›</a:t>
            </a:fld>
            <a:endParaRPr kumimoji="1" lang="ja-JP" altLang="en-US"/>
          </a:p>
        </p:txBody>
      </p:sp>
    </p:spTree>
    <p:extLst>
      <p:ext uri="{BB962C8B-B14F-4D97-AF65-F5344CB8AC3E}">
        <p14:creationId xmlns:p14="http://schemas.microsoft.com/office/powerpoint/2010/main" val="3356317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833C433-5818-47D0-8CE4-D06E646F7721}" type="datetimeFigureOut">
              <a:rPr kumimoji="1" lang="ja-JP" altLang="en-US" smtClean="0"/>
              <a:pPr/>
              <a:t>2/26/13</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B14A872-9ACF-4970-BEF0-750AC79D081B}" type="slidenum">
              <a:rPr kumimoji="1" lang="ja-JP" altLang="en-US" smtClean="0"/>
              <a:pPr/>
              <a:t>‹#›</a:t>
            </a:fld>
            <a:endParaRPr kumimoji="1" lang="ja-JP" altLang="en-US"/>
          </a:p>
        </p:txBody>
      </p:sp>
    </p:spTree>
    <p:extLst>
      <p:ext uri="{BB962C8B-B14F-4D97-AF65-F5344CB8AC3E}">
        <p14:creationId xmlns:p14="http://schemas.microsoft.com/office/powerpoint/2010/main" val="14720770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はい，それでは今から，</a:t>
            </a:r>
            <a:endParaRPr kumimoji="1" lang="en-US" altLang="ja-JP" dirty="0" smtClean="0"/>
          </a:p>
          <a:p>
            <a:endParaRPr kumimoji="1" lang="en-US" altLang="ja-JP" dirty="0" smtClean="0"/>
          </a:p>
          <a:p>
            <a:r>
              <a:rPr kumimoji="1" lang="ja-JP" altLang="en-US" dirty="0" smtClean="0"/>
              <a:t>「帯域外リモート管理を継続可能な，マイグレーション手法」につきまして，</a:t>
            </a:r>
            <a:endParaRPr kumimoji="1" lang="en-US" altLang="ja-JP" dirty="0" smtClean="0"/>
          </a:p>
          <a:p>
            <a:endParaRPr kumimoji="1" lang="en-US" altLang="ja-JP" dirty="0" smtClean="0"/>
          </a:p>
          <a:p>
            <a:r>
              <a:rPr kumimoji="1" lang="ja-JP" altLang="en-US" dirty="0" smtClean="0"/>
              <a:t>光来研究室の川原が発表いたします。</a:t>
            </a:r>
            <a:endParaRPr kumimoji="1" lang="en-US" altLang="ja-JP" dirty="0" smtClean="0"/>
          </a:p>
          <a:p>
            <a:r>
              <a:rPr kumimoji="1" lang="ja-JP" altLang="en-US" dirty="0" smtClean="0"/>
              <a:t>宜しくお願いします。</a:t>
            </a:r>
            <a:endParaRPr kumimoji="1" lang="en-US" altLang="ja-JP" dirty="0" smtClean="0"/>
          </a:p>
          <a:p>
            <a:endParaRPr kumimoji="1" lang="en-US" altLang="ja-JP" dirty="0" smtClean="0"/>
          </a:p>
          <a:p>
            <a:r>
              <a:rPr kumimoji="1" lang="en-US" altLang="ja-JP" dirty="0" smtClean="0"/>
              <a:t>20</a:t>
            </a:r>
            <a:r>
              <a:rPr kumimoji="1" lang="ja-JP" altLang="en-US" dirty="0" smtClean="0"/>
              <a:t>秒</a:t>
            </a:r>
            <a:endParaRPr kumimoji="1" lang="ja-JP" altLang="en-US" dirty="0"/>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次に，マイグレーション時の仮想デバイスの状態の維持について説明します。</a:t>
            </a:r>
            <a:endParaRPr kumimoji="1" lang="en-US" altLang="ja-JP" dirty="0" smtClean="0"/>
          </a:p>
          <a:p>
            <a:endParaRPr kumimoji="1" lang="en-US" altLang="ja-JP" dirty="0" smtClean="0"/>
          </a:p>
          <a:p>
            <a:r>
              <a:rPr kumimoji="1" lang="ja-JP" altLang="en-US" dirty="0" smtClean="0"/>
              <a:t>リモート管理用</a:t>
            </a:r>
            <a:r>
              <a:rPr kumimoji="1" lang="en-US" altLang="ja-JP" dirty="0" smtClean="0"/>
              <a:t>VM</a:t>
            </a:r>
            <a:r>
              <a:rPr kumimoji="1" lang="ja-JP" altLang="en-US" dirty="0" smtClean="0"/>
              <a:t>がマイグレーション時に仮想デバイスの状態を維持します。</a:t>
            </a:r>
            <a:endParaRPr kumimoji="1" lang="en-US" altLang="ja-JP" dirty="0" smtClean="0"/>
          </a:p>
          <a:p>
            <a:r>
              <a:rPr kumimoji="1" lang="ja-JP" altLang="en-US" dirty="0" smtClean="0"/>
              <a:t>（動画再生）</a:t>
            </a:r>
            <a:endParaRPr kumimoji="1" lang="en-US" altLang="ja-JP" dirty="0" smtClean="0"/>
          </a:p>
          <a:p>
            <a:endParaRPr kumimoji="1" lang="en-US" altLang="ja-JP" dirty="0" smtClean="0"/>
          </a:p>
          <a:p>
            <a:r>
              <a:rPr kumimoji="1" lang="ja-JP" altLang="en-US" dirty="0" smtClean="0"/>
              <a:t>まず，マイグレーション時にユーザ</a:t>
            </a:r>
            <a:r>
              <a:rPr kumimoji="1" lang="en-US" altLang="ja-JP" dirty="0" smtClean="0"/>
              <a:t>VM</a:t>
            </a:r>
            <a:r>
              <a:rPr kumimoji="1" lang="ja-JP" altLang="en-US" dirty="0" smtClean="0"/>
              <a:t>のバッファを自動的にメモリマップし直します。（動画再生）</a:t>
            </a:r>
            <a:endParaRPr kumimoji="1" lang="en-US" altLang="ja-JP" dirty="0" smtClean="0"/>
          </a:p>
          <a:p>
            <a:r>
              <a:rPr kumimoji="1" lang="ja-JP" altLang="en-US" dirty="0" smtClean="0"/>
              <a:t>また，ユーザ</a:t>
            </a:r>
            <a:r>
              <a:rPr kumimoji="1" lang="en-US" altLang="ja-JP" dirty="0" smtClean="0"/>
              <a:t>VM</a:t>
            </a:r>
            <a:r>
              <a:rPr kumimoji="1" lang="ja-JP" altLang="en-US" dirty="0" smtClean="0"/>
              <a:t>との間のイベントチャンネルを再度，確立します。（動画再生）</a:t>
            </a:r>
            <a:endParaRPr kumimoji="1" lang="en-US" altLang="ja-JP" dirty="0" smtClean="0"/>
          </a:p>
          <a:p>
            <a:endParaRPr kumimoji="1" lang="en-US" altLang="ja-JP" dirty="0" smtClean="0"/>
          </a:p>
          <a:p>
            <a:r>
              <a:rPr kumimoji="1" lang="ja-JP" altLang="en-US" dirty="0" smtClean="0"/>
              <a:t>この機能を実現するために，ドメイン</a:t>
            </a:r>
            <a:r>
              <a:rPr kumimoji="1" lang="en-US" altLang="ja-JP" dirty="0" smtClean="0"/>
              <a:t>M</a:t>
            </a:r>
            <a:r>
              <a:rPr kumimoji="1" lang="ja-JP" altLang="en-US" dirty="0" smtClean="0"/>
              <a:t>という特殊な</a:t>
            </a:r>
            <a:r>
              <a:rPr kumimoji="1" lang="en-US" altLang="ja-JP" dirty="0" smtClean="0"/>
              <a:t>VM</a:t>
            </a:r>
            <a:r>
              <a:rPr kumimoji="1" lang="ja-JP" altLang="en-US" dirty="0" smtClean="0"/>
              <a:t>を拡張して実装しました。</a:t>
            </a:r>
            <a:endParaRPr kumimoji="1" lang="en-US" altLang="ja-JP" dirty="0" smtClean="0"/>
          </a:p>
          <a:p>
            <a:endParaRPr kumimoji="1" lang="en-US" altLang="ja-JP" dirty="0" smtClean="0"/>
          </a:p>
          <a:p>
            <a:r>
              <a:rPr kumimoji="1" lang="en-US" altLang="ja-JP" dirty="0" smtClean="0"/>
              <a:t>50</a:t>
            </a:r>
            <a:r>
              <a:rPr kumimoji="1" lang="ja-JP" altLang="en-US" dirty="0" smtClean="0"/>
              <a:t>秒</a:t>
            </a:r>
            <a:r>
              <a:rPr kumimoji="1" lang="en-US" altLang="ja-JP" dirty="0" smtClean="0"/>
              <a:t>-7:40</a:t>
            </a:r>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次に，現在の実装状況について説明します。</a:t>
            </a:r>
            <a:endParaRPr kumimoji="1" lang="en-US" altLang="ja-JP" dirty="0" smtClean="0"/>
          </a:p>
          <a:p>
            <a:endParaRPr kumimoji="1" lang="en-US" altLang="ja-JP" dirty="0" smtClean="0"/>
          </a:p>
          <a:p>
            <a:r>
              <a:rPr kumimoji="1" lang="ja-JP" altLang="en-US" dirty="0" smtClean="0"/>
              <a:t>～ベル～</a:t>
            </a:r>
            <a:endParaRPr kumimoji="1" lang="en-US" altLang="ja-JP" dirty="0" smtClean="0"/>
          </a:p>
          <a:p>
            <a:endParaRPr kumimoji="1" lang="en-US" altLang="ja-JP" dirty="0" smtClean="0"/>
          </a:p>
          <a:p>
            <a:r>
              <a:rPr kumimoji="1" lang="ja-JP" altLang="en-US" dirty="0" smtClean="0"/>
              <a:t>現段階では，</a:t>
            </a:r>
            <a:r>
              <a:rPr kumimoji="1" lang="en-US" altLang="ja-JP" dirty="0" smtClean="0"/>
              <a:t>D-MORE</a:t>
            </a:r>
            <a:r>
              <a:rPr kumimoji="1" lang="ja-JP" altLang="en-US" dirty="0" smtClean="0"/>
              <a:t>用の</a:t>
            </a:r>
            <a:r>
              <a:rPr kumimoji="1" lang="en-US" altLang="ja-JP" dirty="0" smtClean="0"/>
              <a:t>VNC</a:t>
            </a:r>
            <a:r>
              <a:rPr kumimoji="1" lang="ja-JP" altLang="en-US" dirty="0" smtClean="0"/>
              <a:t>サーバと仮想デバイスを実装しました。</a:t>
            </a:r>
            <a:endParaRPr kumimoji="1" lang="en-US" altLang="ja-JP" dirty="0" smtClean="0"/>
          </a:p>
          <a:p>
            <a:r>
              <a:rPr kumimoji="1" lang="ja-JP" altLang="en-US" dirty="0" smtClean="0"/>
              <a:t>画面処理と仮想ビデオカードはまだ実装していないため，</a:t>
            </a:r>
            <a:endParaRPr kumimoji="1" lang="en-US" altLang="ja-JP" dirty="0" smtClean="0"/>
          </a:p>
          <a:p>
            <a:r>
              <a:rPr kumimoji="1" lang="ja-JP" altLang="en-US" dirty="0" smtClean="0"/>
              <a:t>画面処理に関しては，既存の</a:t>
            </a:r>
            <a:r>
              <a:rPr kumimoji="1" lang="en-US" altLang="ja-JP" dirty="0" smtClean="0"/>
              <a:t>VNC</a:t>
            </a:r>
            <a:r>
              <a:rPr kumimoji="1" lang="ja-JP" altLang="en-US" dirty="0" smtClean="0"/>
              <a:t>サーバに依頼して処理を行っています。</a:t>
            </a:r>
            <a:endParaRPr kumimoji="1" lang="en-US" altLang="ja-JP" dirty="0" smtClean="0"/>
          </a:p>
          <a:p>
            <a:endParaRPr kumimoji="1" lang="en-US" altLang="ja-JP" dirty="0" smtClean="0"/>
          </a:p>
          <a:p>
            <a:r>
              <a:rPr kumimoji="1" lang="ja-JP" altLang="en-US" dirty="0" smtClean="0"/>
              <a:t>また，仮想デバイスの状態を維持する機能は実装中の段階です。</a:t>
            </a:r>
            <a:endParaRPr kumimoji="1" lang="en-US" altLang="ja-JP" dirty="0" smtClean="0"/>
          </a:p>
          <a:p>
            <a:r>
              <a:rPr kumimoji="1" lang="ja-JP" altLang="en-US" dirty="0" smtClean="0"/>
              <a:t>ドメイン</a:t>
            </a:r>
            <a:r>
              <a:rPr kumimoji="1" lang="en-US" altLang="ja-JP" dirty="0" smtClean="0"/>
              <a:t>M</a:t>
            </a:r>
            <a:r>
              <a:rPr kumimoji="1" lang="ja-JP" altLang="en-US" dirty="0" smtClean="0"/>
              <a:t>の移植と拡張に関して，現在取り組んでいるところですので，</a:t>
            </a:r>
            <a:endParaRPr kumimoji="1" lang="en-US" altLang="ja-JP" dirty="0" smtClean="0"/>
          </a:p>
          <a:p>
            <a:r>
              <a:rPr kumimoji="1" lang="ja-JP" altLang="en-US" dirty="0" smtClean="0"/>
              <a:t>まだマイグレーションさせることができません。</a:t>
            </a:r>
            <a:endParaRPr kumimoji="1" lang="en-US" altLang="ja-JP" dirty="0" smtClean="0"/>
          </a:p>
          <a:p>
            <a:endParaRPr kumimoji="1" lang="en-US" altLang="ja-JP" dirty="0" smtClean="0"/>
          </a:p>
          <a:p>
            <a:r>
              <a:rPr kumimoji="1" lang="ja-JP" altLang="en-US" dirty="0" smtClean="0"/>
              <a:t>これらは今後の課題になります。</a:t>
            </a:r>
            <a:endParaRPr kumimoji="1" lang="en-US" altLang="ja-JP" dirty="0" smtClean="0"/>
          </a:p>
          <a:p>
            <a:endParaRPr kumimoji="1" lang="en-US" altLang="ja-JP" dirty="0" smtClean="0"/>
          </a:p>
          <a:p>
            <a:r>
              <a:rPr kumimoji="1" lang="en-US" altLang="ja-JP" dirty="0" smtClean="0"/>
              <a:t>30</a:t>
            </a:r>
            <a:r>
              <a:rPr kumimoji="1" lang="ja-JP" altLang="en-US" dirty="0" smtClean="0"/>
              <a:t>秒</a:t>
            </a:r>
            <a:r>
              <a:rPr kumimoji="1" lang="en-US" altLang="ja-JP" dirty="0" smtClean="0"/>
              <a:t>-8:10</a:t>
            </a:r>
          </a:p>
        </p:txBody>
      </p:sp>
      <p:sp>
        <p:nvSpPr>
          <p:cNvPr id="4" name="スライド番号プレースホルダー 3"/>
          <p:cNvSpPr>
            <a:spLocks noGrp="1"/>
          </p:cNvSpPr>
          <p:nvPr>
            <p:ph type="sldNum" sz="quarter" idx="10"/>
          </p:nvPr>
        </p:nvSpPr>
        <p:spPr/>
        <p:txBody>
          <a:bodyPr/>
          <a:lstStyle/>
          <a:p>
            <a:fld id="{6B14A872-9ACF-4970-BEF0-750AC79D081B}" type="slidenum">
              <a:rPr kumimoji="1" lang="ja-JP" altLang="en-US" smtClean="0"/>
              <a:pPr/>
              <a:t>11</a:t>
            </a:fld>
            <a:endParaRPr kumimoji="1" lang="ja-JP" altLang="en-US"/>
          </a:p>
        </p:txBody>
      </p:sp>
    </p:spTree>
    <p:extLst>
      <p:ext uri="{BB962C8B-B14F-4D97-AF65-F5344CB8AC3E}">
        <p14:creationId xmlns:p14="http://schemas.microsoft.com/office/powerpoint/2010/main" val="344044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それでは，次に，行った実験とその結果を発表します。</a:t>
            </a:r>
            <a:endParaRPr kumimoji="1" lang="en-US" altLang="ja-JP" dirty="0" smtClean="0"/>
          </a:p>
          <a:p>
            <a:endParaRPr kumimoji="1" lang="en-US" altLang="ja-JP" dirty="0" smtClean="0"/>
          </a:p>
          <a:p>
            <a:r>
              <a:rPr kumimoji="1" lang="ja-JP" altLang="en-US" dirty="0" smtClean="0"/>
              <a:t>まず，現状の</a:t>
            </a:r>
            <a:r>
              <a:rPr kumimoji="1" lang="en-US" altLang="ja-JP" dirty="0" smtClean="0"/>
              <a:t>D-MORE</a:t>
            </a:r>
            <a:r>
              <a:rPr kumimoji="1" lang="ja-JP" altLang="en-US" dirty="0" err="1" smtClean="0"/>
              <a:t>，</a:t>
            </a:r>
            <a:r>
              <a:rPr kumimoji="1" lang="en-US" altLang="ja-JP" dirty="0" smtClean="0"/>
              <a:t>VNC</a:t>
            </a:r>
            <a:r>
              <a:rPr kumimoji="1" lang="ja-JP" altLang="en-US" dirty="0" smtClean="0"/>
              <a:t>サーバと仮想デバイスを用いて，</a:t>
            </a:r>
            <a:r>
              <a:rPr kumimoji="1" lang="en-US" altLang="ja-JP" dirty="0" smtClean="0"/>
              <a:t>VNC</a:t>
            </a:r>
            <a:r>
              <a:rPr kumimoji="1" lang="ja-JP" altLang="en-US" dirty="0" smtClean="0"/>
              <a:t>接続できるかを確認しました。</a:t>
            </a:r>
            <a:endParaRPr kumimoji="1" lang="en-US" altLang="ja-JP" dirty="0" smtClean="0"/>
          </a:p>
          <a:p>
            <a:r>
              <a:rPr kumimoji="1" lang="ja-JP" altLang="en-US" dirty="0" smtClean="0"/>
              <a:t>実験環境はこの通りです。</a:t>
            </a:r>
            <a:endParaRPr kumimoji="1" lang="en-US" altLang="ja-JP" dirty="0" smtClean="0"/>
          </a:p>
          <a:p>
            <a:endParaRPr kumimoji="1" lang="en-US" altLang="ja-JP" dirty="0" smtClean="0"/>
          </a:p>
          <a:p>
            <a:r>
              <a:rPr kumimoji="1" lang="ja-JP" altLang="en-US" dirty="0" smtClean="0"/>
              <a:t>今から，デモ動画をご覧いただきます。</a:t>
            </a:r>
            <a:endParaRPr kumimoji="1" lang="en-US" altLang="ja-JP" dirty="0" smtClean="0"/>
          </a:p>
          <a:p>
            <a:endParaRPr kumimoji="1" lang="en-US" altLang="ja-JP" dirty="0" smtClean="0"/>
          </a:p>
          <a:p>
            <a:r>
              <a:rPr kumimoji="1" lang="en-US" altLang="ja-JP" dirty="0" smtClean="0"/>
              <a:t>30</a:t>
            </a:r>
            <a:r>
              <a:rPr kumimoji="1" lang="ja-JP" altLang="en-US" dirty="0" smtClean="0"/>
              <a:t>秒</a:t>
            </a:r>
            <a:r>
              <a:rPr kumimoji="1" lang="ja-JP" altLang="en-US" baseline="0" dirty="0" smtClean="0"/>
              <a:t> </a:t>
            </a:r>
            <a:r>
              <a:rPr kumimoji="1" lang="en-US" altLang="ja-JP" dirty="0" smtClean="0"/>
              <a:t>– 9:00</a:t>
            </a:r>
            <a:endParaRPr kumimoji="1" lang="ja-JP" altLang="en-US" dirty="0"/>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次に，従来のシステムと比較して，性能にどれくらい違いがあるかを確認するために，</a:t>
            </a:r>
            <a:endParaRPr kumimoji="1" lang="en-US" altLang="ja-JP" dirty="0" smtClean="0"/>
          </a:p>
          <a:p>
            <a:r>
              <a:rPr kumimoji="1" lang="ja-JP" altLang="en-US" dirty="0" smtClean="0"/>
              <a:t>比較実験を行いました。</a:t>
            </a:r>
            <a:endParaRPr kumimoji="1" lang="en-US" altLang="ja-JP" dirty="0" smtClean="0"/>
          </a:p>
          <a:p>
            <a:endParaRPr kumimoji="1" lang="en-US" altLang="ja-JP" dirty="0" smtClean="0"/>
          </a:p>
          <a:p>
            <a:r>
              <a:rPr kumimoji="1" lang="ja-JP" altLang="en-US" dirty="0" smtClean="0"/>
              <a:t>今回は，キーボード入力一回あたりの応答時間を</a:t>
            </a:r>
            <a:endParaRPr kumimoji="1" lang="en-US" altLang="ja-JP" dirty="0" smtClean="0"/>
          </a:p>
          <a:p>
            <a:r>
              <a:rPr kumimoji="1" lang="en-US" altLang="ja-JP" dirty="0" smtClean="0"/>
              <a:t>100</a:t>
            </a:r>
            <a:r>
              <a:rPr kumimoji="1" lang="ja-JP" altLang="en-US" dirty="0" smtClean="0"/>
              <a:t>回測定し平均を取り，比較しました。</a:t>
            </a:r>
            <a:endParaRPr kumimoji="1" lang="en-US" altLang="ja-JP" dirty="0" smtClean="0"/>
          </a:p>
          <a:p>
            <a:endParaRPr kumimoji="1" lang="en-US" altLang="ja-JP" dirty="0" smtClean="0"/>
          </a:p>
          <a:p>
            <a:r>
              <a:rPr kumimoji="1" lang="ja-JP" altLang="en-US" dirty="0" smtClean="0"/>
              <a:t>実験結果は，このグラフの通りで，応答時間はわずかな増加にとどまりました。</a:t>
            </a:r>
            <a:endParaRPr kumimoji="1" lang="en-US" altLang="ja-JP" dirty="0" smtClean="0"/>
          </a:p>
          <a:p>
            <a:r>
              <a:rPr kumimoji="1" lang="ja-JP" altLang="en-US" dirty="0" smtClean="0"/>
              <a:t>この増加分に関しても，動画処理を従来の</a:t>
            </a:r>
            <a:r>
              <a:rPr kumimoji="1" lang="en-US" altLang="ja-JP" dirty="0" smtClean="0"/>
              <a:t>VNC</a:t>
            </a:r>
            <a:r>
              <a:rPr kumimoji="1" lang="ja-JP" altLang="en-US" dirty="0" smtClean="0"/>
              <a:t>サーバが行っているためと考えられますので，</a:t>
            </a:r>
            <a:endParaRPr kumimoji="1" lang="en-US" altLang="ja-JP" dirty="0" smtClean="0"/>
          </a:p>
          <a:p>
            <a:r>
              <a:rPr kumimoji="1" lang="ja-JP" altLang="en-US" dirty="0" smtClean="0"/>
              <a:t>実装が完了したら，差が無くなると考えています。</a:t>
            </a:r>
            <a:endParaRPr kumimoji="1" lang="en-US" altLang="ja-JP" dirty="0" smtClean="0"/>
          </a:p>
          <a:p>
            <a:endParaRPr kumimoji="1" lang="en-US" altLang="ja-JP" dirty="0" smtClean="0"/>
          </a:p>
          <a:p>
            <a:r>
              <a:rPr kumimoji="1" lang="en-US" altLang="ja-JP" dirty="0" smtClean="0"/>
              <a:t>※</a:t>
            </a:r>
            <a:r>
              <a:rPr kumimoji="1" lang="ja-JP" altLang="en-US" dirty="0" smtClean="0"/>
              <a:t>時間差はプロキシを通るためのオーバーヘッド</a:t>
            </a:r>
            <a:endParaRPr kumimoji="1" lang="en-US" altLang="ja-JP" dirty="0" smtClean="0"/>
          </a:p>
          <a:p>
            <a:endParaRPr kumimoji="1" lang="en-US" altLang="ja-JP" dirty="0" smtClean="0"/>
          </a:p>
          <a:p>
            <a:r>
              <a:rPr kumimoji="1" lang="en-US" altLang="ja-JP" dirty="0" smtClean="0"/>
              <a:t>20</a:t>
            </a:r>
            <a:r>
              <a:rPr kumimoji="1" lang="ja-JP" altLang="en-US" dirty="0" smtClean="0"/>
              <a:t>秒 </a:t>
            </a:r>
            <a:r>
              <a:rPr kumimoji="1" lang="en-US" altLang="ja-JP" dirty="0" smtClean="0"/>
              <a:t>– 10:20</a:t>
            </a:r>
            <a:endParaRPr kumimoji="1" lang="ja-JP" altLang="en-US" dirty="0"/>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次に関連研究を紹介します。</a:t>
            </a:r>
            <a:endParaRPr kumimoji="1" lang="en-US" altLang="ja-JP" dirty="0" smtClean="0"/>
          </a:p>
          <a:p>
            <a:endParaRPr kumimoji="1" lang="en-US" altLang="ja-JP" dirty="0" smtClean="0"/>
          </a:p>
          <a:p>
            <a:r>
              <a:rPr kumimoji="1" lang="ja-JP" altLang="en-US" dirty="0" smtClean="0"/>
              <a:t>まず，</a:t>
            </a:r>
            <a:r>
              <a:rPr kumimoji="1" lang="en-US" altLang="ja-JP" dirty="0" smtClean="0"/>
              <a:t>SPICE</a:t>
            </a:r>
            <a:r>
              <a:rPr kumimoji="1" lang="ja-JP" altLang="en-US" dirty="0" smtClean="0"/>
              <a:t>です。</a:t>
            </a:r>
            <a:endParaRPr kumimoji="1" lang="en-US" altLang="ja-JP" dirty="0" smtClean="0"/>
          </a:p>
          <a:p>
            <a:r>
              <a:rPr kumimoji="1" lang="ja-JP" altLang="en-US" dirty="0" smtClean="0"/>
              <a:t>これは，</a:t>
            </a:r>
            <a:r>
              <a:rPr kumimoji="1" lang="en-US" altLang="ja-JP" dirty="0" smtClean="0"/>
              <a:t>VNC</a:t>
            </a:r>
            <a:r>
              <a:rPr kumimoji="1" lang="ja-JP" altLang="en-US" dirty="0" smtClean="0"/>
              <a:t>と同様の，リモート・デスクトップ環境です。サーバがクライアントにマイグレーション先を通知することで，</a:t>
            </a:r>
            <a:endParaRPr kumimoji="1" lang="en-US" altLang="ja-JP" dirty="0" smtClean="0"/>
          </a:p>
          <a:p>
            <a:r>
              <a:rPr kumimoji="1" lang="ja-JP" altLang="en-US" dirty="0" smtClean="0"/>
              <a:t>接続をし直すことができるという機能を持っています。</a:t>
            </a:r>
            <a:endParaRPr kumimoji="1" lang="en-US" altLang="ja-JP" dirty="0" smtClean="0"/>
          </a:p>
          <a:p>
            <a:r>
              <a:rPr kumimoji="1" lang="ja-JP" altLang="en-US" dirty="0" smtClean="0"/>
              <a:t>しかし，普及率が</a:t>
            </a:r>
            <a:r>
              <a:rPr kumimoji="1" lang="en-US" altLang="ja-JP" dirty="0" smtClean="0"/>
              <a:t>VNC</a:t>
            </a:r>
            <a:r>
              <a:rPr kumimoji="1" lang="ja-JP" altLang="en-US" dirty="0" smtClean="0"/>
              <a:t>などに対して大きく劣るという欠点があります。</a:t>
            </a:r>
            <a:endParaRPr kumimoji="1" lang="en-US" altLang="ja-JP" dirty="0" smtClean="0"/>
          </a:p>
          <a:p>
            <a:endParaRPr kumimoji="1" lang="en-US" altLang="ja-JP" dirty="0" smtClean="0"/>
          </a:p>
          <a:p>
            <a:r>
              <a:rPr kumimoji="1" lang="ja-JP" altLang="en-US" dirty="0" smtClean="0"/>
              <a:t>次に</a:t>
            </a:r>
            <a:r>
              <a:rPr kumimoji="1" lang="en-US" altLang="ja-JP" dirty="0" err="1" smtClean="0"/>
              <a:t>FBCrypt</a:t>
            </a:r>
            <a:r>
              <a:rPr kumimoji="1" lang="ja-JP" altLang="en-US" dirty="0" err="1" smtClean="0"/>
              <a:t>を紹</a:t>
            </a:r>
            <a:r>
              <a:rPr kumimoji="1" lang="ja-JP" altLang="en-US" dirty="0" smtClean="0"/>
              <a:t>介します。</a:t>
            </a:r>
            <a:endParaRPr kumimoji="1" lang="en-US" altLang="ja-JP" dirty="0" smtClean="0"/>
          </a:p>
          <a:p>
            <a:r>
              <a:rPr kumimoji="1" lang="ja-JP" altLang="en-US" dirty="0" smtClean="0"/>
              <a:t>これは，管理</a:t>
            </a:r>
            <a:r>
              <a:rPr kumimoji="1" lang="en-US" altLang="ja-JP" dirty="0" smtClean="0"/>
              <a:t>VM</a:t>
            </a:r>
            <a:r>
              <a:rPr kumimoji="1" lang="ja-JP" altLang="en-US" dirty="0" smtClean="0"/>
              <a:t>経由のリモート管理におけるセキュリティを向上させることができるシステムです。</a:t>
            </a:r>
            <a:endParaRPr kumimoji="1" lang="en-US" altLang="ja-JP" dirty="0" smtClean="0"/>
          </a:p>
          <a:p>
            <a:endParaRPr kumimoji="1" lang="en-US" altLang="ja-JP" dirty="0" smtClean="0"/>
          </a:p>
          <a:p>
            <a:r>
              <a:rPr kumimoji="1" lang="ja-JP" altLang="en-US" dirty="0" smtClean="0"/>
              <a:t>管理</a:t>
            </a:r>
            <a:r>
              <a:rPr kumimoji="1" lang="en-US" altLang="ja-JP" dirty="0" smtClean="0"/>
              <a:t>VM</a:t>
            </a:r>
            <a:r>
              <a:rPr kumimoji="1" lang="ja-JP" altLang="en-US" dirty="0" smtClean="0"/>
              <a:t>経由のリモート接続の場合に，管理</a:t>
            </a:r>
            <a:r>
              <a:rPr kumimoji="1" lang="en-US" altLang="ja-JP" dirty="0" smtClean="0"/>
              <a:t>VM</a:t>
            </a:r>
            <a:r>
              <a:rPr kumimoji="1" lang="ja-JP" altLang="en-US" dirty="0" smtClean="0"/>
              <a:t>において情報漏洩が起こる危険性があり，これが重大な問題でしたが，</a:t>
            </a:r>
            <a:endParaRPr kumimoji="1" lang="en-US" altLang="ja-JP" dirty="0" smtClean="0"/>
          </a:p>
          <a:p>
            <a:r>
              <a:rPr kumimoji="1" lang="ja-JP" altLang="en-US" dirty="0" smtClean="0"/>
              <a:t>このシステムでは，管理</a:t>
            </a:r>
            <a:r>
              <a:rPr kumimoji="1" lang="en-US" altLang="ja-JP" dirty="0" smtClean="0"/>
              <a:t>VM</a:t>
            </a:r>
            <a:r>
              <a:rPr kumimoji="1" lang="ja-JP" altLang="en-US" dirty="0" smtClean="0"/>
              <a:t>内で暗号化したまま処理することができるので，安全なリモート通信を実現することができます。</a:t>
            </a:r>
            <a:endParaRPr kumimoji="1" lang="en-US" altLang="ja-JP" dirty="0" smtClean="0"/>
          </a:p>
          <a:p>
            <a:endParaRPr kumimoji="1" lang="en-US" altLang="ja-JP" dirty="0" smtClean="0"/>
          </a:p>
          <a:p>
            <a:r>
              <a:rPr kumimoji="1" lang="ja-JP" altLang="en-US" dirty="0" smtClean="0"/>
              <a:t>このシステムは本研究のシステムにも応用することが可能ですので，</a:t>
            </a:r>
            <a:endParaRPr kumimoji="1" lang="en-US" altLang="ja-JP" dirty="0" smtClean="0"/>
          </a:p>
          <a:p>
            <a:r>
              <a:rPr kumimoji="1" lang="ja-JP" altLang="en-US" dirty="0" smtClean="0"/>
              <a:t>このシステムを実装することによって，通信時のセキュリティを向上させることを計画しています。</a:t>
            </a:r>
            <a:endParaRPr kumimoji="1" lang="en-US" altLang="ja-JP" dirty="0" smtClean="0"/>
          </a:p>
          <a:p>
            <a:endParaRPr kumimoji="1" lang="en-US" altLang="ja-JP" dirty="0" smtClean="0"/>
          </a:p>
          <a:p>
            <a:r>
              <a:rPr kumimoji="1" lang="ja-JP" altLang="en-US" dirty="0" smtClean="0"/>
              <a:t>次に，ゾアーとスタブドメインを紹介します。</a:t>
            </a:r>
            <a:endParaRPr kumimoji="1" lang="en-US" altLang="ja-JP" dirty="0" smtClean="0"/>
          </a:p>
          <a:p>
            <a:r>
              <a:rPr kumimoji="1" lang="ja-JP" altLang="en-US" dirty="0" smtClean="0"/>
              <a:t>これらはいずれも</a:t>
            </a:r>
            <a:r>
              <a:rPr kumimoji="1" lang="en-US" altLang="ja-JP" dirty="0" smtClean="0"/>
              <a:t>VNC</a:t>
            </a:r>
            <a:r>
              <a:rPr kumimoji="1" lang="ja-JP" altLang="en-US" dirty="0" smtClean="0"/>
              <a:t>サーバを専用</a:t>
            </a:r>
            <a:r>
              <a:rPr kumimoji="1" lang="en-US" altLang="ja-JP" dirty="0" smtClean="0"/>
              <a:t>VM</a:t>
            </a:r>
            <a:r>
              <a:rPr kumimoji="1" lang="ja-JP" altLang="en-US" dirty="0" smtClean="0"/>
              <a:t>に分離して動作させることで，セキュリティを向上させるものです。</a:t>
            </a:r>
            <a:endParaRPr kumimoji="1" lang="en-US" altLang="ja-JP" dirty="0" smtClean="0"/>
          </a:p>
          <a:p>
            <a:endParaRPr kumimoji="1" lang="en-US" altLang="ja-JP" dirty="0" smtClean="0"/>
          </a:p>
          <a:p>
            <a:r>
              <a:rPr kumimoji="1" lang="ja-JP" altLang="en-US" dirty="0" smtClean="0"/>
              <a:t>しかしながら，マイグレーションを行うことができませんので，この</a:t>
            </a:r>
            <a:r>
              <a:rPr kumimoji="1" lang="en-US" altLang="ja-JP" dirty="0" smtClean="0"/>
              <a:t>VM</a:t>
            </a:r>
            <a:r>
              <a:rPr kumimoji="1" lang="ja-JP" altLang="en-US" dirty="0" smtClean="0"/>
              <a:t>を用いて今回の手法を実現することはできません。</a:t>
            </a:r>
            <a:endParaRPr kumimoji="1" lang="en-US" altLang="ja-JP" dirty="0" smtClean="0"/>
          </a:p>
          <a:p>
            <a:endParaRPr kumimoji="1" lang="en-US" altLang="ja-JP" dirty="0" smtClean="0"/>
          </a:p>
          <a:p>
            <a:r>
              <a:rPr kumimoji="1" lang="en-US" altLang="ja-JP" dirty="0" smtClean="0"/>
              <a:t>70</a:t>
            </a:r>
            <a:r>
              <a:rPr kumimoji="1" lang="ja-JP" altLang="en-US" dirty="0" smtClean="0"/>
              <a:t>秒</a:t>
            </a:r>
            <a:r>
              <a:rPr kumimoji="1" lang="en-US" altLang="ja-JP" dirty="0" smtClean="0"/>
              <a:t>-11:20</a:t>
            </a:r>
            <a:endParaRPr kumimoji="1" lang="ja-JP" altLang="en-US" dirty="0"/>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まとめです。</a:t>
            </a:r>
            <a:endParaRPr kumimoji="1" lang="en-US" altLang="ja-JP" dirty="0" smtClean="0"/>
          </a:p>
          <a:p>
            <a:endParaRPr kumimoji="1" lang="en-US" altLang="ja-JP" dirty="0" smtClean="0"/>
          </a:p>
          <a:p>
            <a:r>
              <a:rPr kumimoji="1" lang="ja-JP" altLang="en-US" dirty="0" smtClean="0"/>
              <a:t>帯域外リモート管理を継続可能なマイグレーション手法を実現するシステム，</a:t>
            </a:r>
            <a:r>
              <a:rPr kumimoji="1" lang="en-US" altLang="ja-JP" dirty="0" smtClean="0"/>
              <a:t>D-MORE</a:t>
            </a:r>
            <a:r>
              <a:rPr kumimoji="1" lang="ja-JP" altLang="en-US" dirty="0" smtClean="0"/>
              <a:t>を提案しました。</a:t>
            </a:r>
            <a:endParaRPr kumimoji="1" lang="en-US" altLang="ja-JP" dirty="0" smtClean="0"/>
          </a:p>
          <a:p>
            <a:endParaRPr kumimoji="1" lang="en-US" altLang="ja-JP" dirty="0" smtClean="0"/>
          </a:p>
          <a:p>
            <a:r>
              <a:rPr kumimoji="1" lang="ja-JP" altLang="en-US" dirty="0" smtClean="0"/>
              <a:t>このシステムは，リモート管理用</a:t>
            </a:r>
            <a:r>
              <a:rPr kumimoji="1" lang="en-US" altLang="ja-JP" dirty="0" smtClean="0"/>
              <a:t>VM</a:t>
            </a:r>
            <a:r>
              <a:rPr kumimoji="1" lang="ja-JP" altLang="en-US" dirty="0" smtClean="0"/>
              <a:t>とユーザ</a:t>
            </a:r>
            <a:r>
              <a:rPr kumimoji="1" lang="en-US" altLang="ja-JP" dirty="0" smtClean="0"/>
              <a:t>VM</a:t>
            </a:r>
            <a:r>
              <a:rPr kumimoji="1" lang="ja-JP" altLang="en-US" dirty="0" smtClean="0"/>
              <a:t>を同時にマイグレーションさせることで実現します。</a:t>
            </a:r>
            <a:endParaRPr kumimoji="1" lang="en-US" altLang="ja-JP" dirty="0" smtClean="0"/>
          </a:p>
          <a:p>
            <a:r>
              <a:rPr kumimoji="1" lang="ja-JP" altLang="en-US" dirty="0" smtClean="0"/>
              <a:t>リモート管理用</a:t>
            </a:r>
            <a:r>
              <a:rPr kumimoji="1" lang="en-US" altLang="ja-JP" dirty="0" smtClean="0"/>
              <a:t>VM</a:t>
            </a:r>
            <a:r>
              <a:rPr kumimoji="1" lang="ja-JP" altLang="en-US" dirty="0" smtClean="0"/>
              <a:t>が仮想デバイスの状態を維持します。</a:t>
            </a:r>
            <a:endParaRPr kumimoji="1" lang="en-US" altLang="ja-JP" dirty="0" smtClean="0"/>
          </a:p>
          <a:p>
            <a:endParaRPr kumimoji="1" lang="en-US" altLang="ja-JP" dirty="0" smtClean="0"/>
          </a:p>
          <a:p>
            <a:r>
              <a:rPr kumimoji="1" lang="ja-JP" altLang="en-US" dirty="0" smtClean="0"/>
              <a:t>今後の課題は先ほど説明した未実装部分の対応で（す。）</a:t>
            </a:r>
            <a:endParaRPr kumimoji="1" lang="en-US" altLang="ja-JP" dirty="0" smtClean="0"/>
          </a:p>
          <a:p>
            <a:r>
              <a:rPr kumimoji="1" lang="ja-JP" altLang="en-US" dirty="0" smtClean="0"/>
              <a:t>（仮想デバイスの維持を実現するドメイン</a:t>
            </a:r>
            <a:r>
              <a:rPr kumimoji="1" lang="en-US" altLang="ja-JP" dirty="0" smtClean="0"/>
              <a:t>M</a:t>
            </a:r>
            <a:r>
              <a:rPr kumimoji="1" lang="ja-JP" altLang="en-US" dirty="0" smtClean="0"/>
              <a:t>の移植と拡張，及びに画面更新処理に対応させます。）</a:t>
            </a:r>
            <a:endParaRPr kumimoji="1" lang="en-US" altLang="ja-JP" dirty="0" smtClean="0"/>
          </a:p>
          <a:p>
            <a:endParaRPr kumimoji="1" lang="en-US" altLang="ja-JP" dirty="0" smtClean="0"/>
          </a:p>
          <a:p>
            <a:r>
              <a:rPr kumimoji="1" lang="ja-JP" altLang="en-US" dirty="0" smtClean="0"/>
              <a:t>～ベル～</a:t>
            </a:r>
            <a:endParaRPr kumimoji="1" lang="en-US" altLang="ja-JP" dirty="0" smtClean="0"/>
          </a:p>
          <a:p>
            <a:endParaRPr kumimoji="1" lang="en-US" altLang="ja-JP" dirty="0" smtClean="0"/>
          </a:p>
          <a:p>
            <a:r>
              <a:rPr kumimoji="1" lang="ja-JP" altLang="en-US" dirty="0" smtClean="0"/>
              <a:t>発表は以上</a:t>
            </a:r>
            <a:r>
              <a:rPr kumimoji="1" lang="ja-JP" altLang="en-US" smtClean="0"/>
              <a:t>です。ご静聴ありがとうございました。</a:t>
            </a:r>
            <a:endParaRPr kumimoji="1" lang="en-US" altLang="ja-JP" dirty="0" smtClean="0"/>
          </a:p>
          <a:p>
            <a:endParaRPr kumimoji="1" lang="en-US" altLang="ja-JP" dirty="0" smtClean="0"/>
          </a:p>
          <a:p>
            <a:r>
              <a:rPr kumimoji="1" lang="en-US" altLang="ja-JP" dirty="0" smtClean="0"/>
              <a:t>40</a:t>
            </a:r>
            <a:r>
              <a:rPr kumimoji="1" lang="ja-JP" altLang="en-US" dirty="0" smtClean="0"/>
              <a:t>秒</a:t>
            </a:r>
            <a:r>
              <a:rPr kumimoji="1" lang="en-US" altLang="ja-JP" dirty="0" smtClean="0"/>
              <a:t>-12:00</a:t>
            </a:r>
            <a:endParaRPr kumimoji="1" lang="ja-JP" altLang="en-US" dirty="0" smtClean="0"/>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15</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baseline="0" dirty="0" smtClean="0">
                <a:solidFill>
                  <a:schemeClr val="tx1"/>
                </a:solidFill>
                <a:latin typeface="+mn-lt"/>
                <a:ea typeface="+mn-ea"/>
                <a:cs typeface="+mn-cs"/>
              </a:rPr>
              <a:t>近年，ネットワークを介してサービスを提供する</a:t>
            </a:r>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a:t>
            </a:r>
            <a:r>
              <a:rPr kumimoji="1" lang="ja-JP" altLang="en-US" sz="1200" kern="1200" baseline="0" dirty="0" smtClean="0">
                <a:solidFill>
                  <a:schemeClr val="tx1"/>
                </a:solidFill>
                <a:latin typeface="+mn-lt"/>
                <a:ea typeface="+mn-ea"/>
                <a:cs typeface="+mn-cs"/>
              </a:rPr>
              <a:t>クラウドコンピューティング</a:t>
            </a:r>
            <a:r>
              <a:rPr kumimoji="1" lang="en-US" altLang="ja-JP" sz="1200" kern="1200" baseline="0" dirty="0" smtClean="0">
                <a:solidFill>
                  <a:schemeClr val="tx1"/>
                </a:solidFill>
                <a:latin typeface="+mn-lt"/>
                <a:ea typeface="+mn-ea"/>
                <a:cs typeface="+mn-cs"/>
              </a:rPr>
              <a:t>”</a:t>
            </a:r>
            <a:r>
              <a:rPr kumimoji="1" lang="ja-JP" altLang="en-US" sz="1200" kern="1200" baseline="0" dirty="0" smtClean="0">
                <a:solidFill>
                  <a:schemeClr val="tx1"/>
                </a:solidFill>
                <a:latin typeface="+mn-lt"/>
                <a:ea typeface="+mn-ea"/>
                <a:cs typeface="+mn-cs"/>
              </a:rPr>
              <a:t>の利用が広がっています。</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その一つの形態として，ユーザに仮想マシンを提供する</a:t>
            </a:r>
            <a:endParaRPr kumimoji="1" lang="en-US" altLang="ja-JP" sz="1200" kern="1200" baseline="0" dirty="0" smtClean="0">
              <a:solidFill>
                <a:schemeClr val="tx1"/>
              </a:solidFill>
              <a:latin typeface="+mn-lt"/>
              <a:ea typeface="+mn-ea"/>
              <a:cs typeface="+mn-cs"/>
            </a:endParaRPr>
          </a:p>
          <a:p>
            <a:r>
              <a:rPr kumimoji="1" lang="en-US" altLang="ja-JP" sz="1200" kern="1200" baseline="0" dirty="0" err="1" smtClean="0">
                <a:solidFill>
                  <a:schemeClr val="tx1"/>
                </a:solidFill>
                <a:latin typeface="+mn-lt"/>
                <a:ea typeface="+mn-ea"/>
                <a:cs typeface="+mn-cs"/>
              </a:rPr>
              <a:t>IaaS</a:t>
            </a:r>
            <a:r>
              <a:rPr kumimoji="1" lang="ja-JP" altLang="en-US" sz="1200" kern="1200" baseline="0" dirty="0" smtClean="0">
                <a:solidFill>
                  <a:schemeClr val="tx1"/>
                </a:solidFill>
                <a:latin typeface="+mn-lt"/>
                <a:ea typeface="+mn-ea"/>
                <a:cs typeface="+mn-cs"/>
              </a:rPr>
              <a:t>型クラウドサービスがあります。</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このクラウドサービスでは，仮想マシンをネットワーク経由でユーザに提供します。</a:t>
            </a:r>
            <a:endParaRPr kumimoji="1" lang="en-US" altLang="ja-JP"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smtClean="0">
                <a:solidFill>
                  <a:schemeClr val="tx1"/>
                </a:solidFill>
                <a:latin typeface="+mn-lt"/>
                <a:ea typeface="+mn-ea"/>
                <a:cs typeface="+mn-cs"/>
              </a:rPr>
              <a:t>ユーザは，高価なハードウェアを，用意することなく，</a:t>
            </a:r>
            <a:endParaRPr kumimoji="1" lang="en-US" altLang="ja-JP"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smtClean="0">
                <a:solidFill>
                  <a:schemeClr val="tx1"/>
                </a:solidFill>
                <a:latin typeface="+mn-lt"/>
                <a:ea typeface="+mn-ea"/>
                <a:cs typeface="+mn-cs"/>
              </a:rPr>
              <a:t>必要な時に，必要なだけの，仮想マシンを利用することができます。</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仮想マシンは，リモート管理ツールを用いて管理や利用を行います。</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例えば，最も代表的な管理ツールとして，（動画再生）</a:t>
            </a:r>
            <a:r>
              <a:rPr kumimoji="1" lang="en-US" altLang="ja-JP" sz="1200" kern="1200" baseline="0" dirty="0" smtClean="0">
                <a:solidFill>
                  <a:schemeClr val="tx1"/>
                </a:solidFill>
                <a:latin typeface="+mn-lt"/>
                <a:ea typeface="+mn-ea"/>
                <a:cs typeface="+mn-cs"/>
              </a:rPr>
              <a:t>VNC</a:t>
            </a:r>
            <a:r>
              <a:rPr kumimoji="1" lang="ja-JP" altLang="en-US" sz="1200" kern="1200" baseline="0" dirty="0" smtClean="0">
                <a:solidFill>
                  <a:schemeClr val="tx1"/>
                </a:solidFill>
                <a:latin typeface="+mn-lt"/>
                <a:ea typeface="+mn-ea"/>
                <a:cs typeface="+mn-cs"/>
              </a:rPr>
              <a:t>が挙げられます。</a:t>
            </a:r>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VNC</a:t>
            </a:r>
            <a:r>
              <a:rPr kumimoji="1" lang="ja-JP" altLang="en-US" sz="1200" kern="1200" baseline="0" dirty="0" smtClean="0">
                <a:solidFill>
                  <a:schemeClr val="tx1"/>
                </a:solidFill>
                <a:latin typeface="+mn-lt"/>
                <a:ea typeface="+mn-ea"/>
                <a:cs typeface="+mn-cs"/>
              </a:rPr>
              <a:t>を用いると，クラウド上の端末の画面を映し出して，</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操作を行うことができます。</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例</a:t>
            </a:r>
            <a:r>
              <a:rPr kumimoji="1" lang="en-US" altLang="ja-JP" sz="1200" kern="1200" baseline="0" dirty="0" smtClean="0">
                <a:solidFill>
                  <a:schemeClr val="tx1"/>
                </a:solidFill>
                <a:latin typeface="+mn-lt"/>
                <a:ea typeface="+mn-ea"/>
                <a:cs typeface="+mn-cs"/>
              </a:rPr>
              <a:t>) Amazon EC2</a:t>
            </a: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40</a:t>
            </a:r>
            <a:r>
              <a:rPr kumimoji="1" lang="ja-JP" altLang="en-US" sz="1200" kern="1200" baseline="0" dirty="0" smtClean="0">
                <a:solidFill>
                  <a:schemeClr val="tx1"/>
                </a:solidFill>
                <a:latin typeface="+mn-lt"/>
                <a:ea typeface="+mn-ea"/>
                <a:cs typeface="+mn-cs"/>
              </a:rPr>
              <a:t>秒 </a:t>
            </a:r>
            <a:r>
              <a:rPr kumimoji="1" lang="en-US" altLang="ja-JP" sz="1200" kern="1200" baseline="0" dirty="0" smtClean="0">
                <a:solidFill>
                  <a:schemeClr val="tx1"/>
                </a:solidFill>
                <a:latin typeface="+mn-lt"/>
                <a:ea typeface="+mn-ea"/>
                <a:cs typeface="+mn-cs"/>
              </a:rPr>
              <a:t>- 1</a:t>
            </a:r>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リモート管理の一つの手法として，帯域外リモート管理が提供されています。</a:t>
            </a:r>
            <a:endParaRPr kumimoji="1" lang="en-US" altLang="ja-JP" dirty="0" smtClean="0"/>
          </a:p>
          <a:p>
            <a:endParaRPr kumimoji="1" lang="en-US" altLang="ja-JP" dirty="0" smtClean="0"/>
          </a:p>
          <a:p>
            <a:r>
              <a:rPr kumimoji="1" lang="ja-JP" altLang="en-US" dirty="0" smtClean="0"/>
              <a:t>この，帯域外リモート管理とは，障害に強いリモート管理の手法で，</a:t>
            </a:r>
            <a:endParaRPr kumimoji="1" lang="en-US" altLang="ja-JP" dirty="0" smtClean="0"/>
          </a:p>
          <a:p>
            <a:r>
              <a:rPr kumimoji="1" lang="ja-JP" altLang="en-US" dirty="0" smtClean="0"/>
              <a:t>ユーザ</a:t>
            </a:r>
            <a:r>
              <a:rPr kumimoji="1" lang="en-US" altLang="ja-JP" dirty="0" smtClean="0"/>
              <a:t>VM</a:t>
            </a:r>
            <a:r>
              <a:rPr kumimoji="1" lang="ja-JP" altLang="en-US" dirty="0" smtClean="0"/>
              <a:t>のネットワーク障害の影響を受けないという特徴があります。</a:t>
            </a:r>
            <a:endParaRPr kumimoji="1" lang="en-US" altLang="ja-JP" dirty="0" smtClean="0"/>
          </a:p>
          <a:p>
            <a:r>
              <a:rPr kumimoji="1" lang="ja-JP" altLang="en-US" dirty="0" smtClean="0"/>
              <a:t>ネットワークの設定ミス時でも，操作を行うことが可能です。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この手法では，管理</a:t>
            </a:r>
            <a:r>
              <a:rPr kumimoji="1" lang="en-US" altLang="ja-JP" dirty="0" smtClean="0"/>
              <a:t>VM</a:t>
            </a:r>
            <a:r>
              <a:rPr kumimoji="1" lang="ja-JP" altLang="en-US" dirty="0" smtClean="0"/>
              <a:t>と呼ばれる，特殊な仮想マシンで</a:t>
            </a:r>
            <a:r>
              <a:rPr kumimoji="1" lang="en-US" altLang="ja-JP" dirty="0" smtClean="0"/>
              <a:t>VNC</a:t>
            </a:r>
            <a:r>
              <a:rPr kumimoji="1" lang="ja-JP" altLang="en-US" dirty="0" smtClean="0"/>
              <a:t>サーバなどの，</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リモート管理サーバを動作させます。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そして，このサーバを経由して，ユーザが使用する仮想マシンである，ユーザ</a:t>
            </a:r>
            <a:r>
              <a:rPr kumimoji="1" lang="en-US" altLang="ja-JP" dirty="0" smtClean="0"/>
              <a:t>VM</a:t>
            </a:r>
            <a:r>
              <a:rPr kumimoji="1" lang="ja-JP" altLang="en-US" dirty="0" smtClean="0"/>
              <a:t>を管理します。（動画再生）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このサーバからは仮想キーボードなどの仮想デバイス（動画再生）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を直接参照することができます。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（動画再生）そのため，ネットワークに障害が発生したとしても，（動画再生）</a:t>
            </a:r>
            <a:endParaRPr kumimoji="1" lang="en-US" altLang="ja-JP" dirty="0" smtClean="0"/>
          </a:p>
          <a:p>
            <a:r>
              <a:rPr kumimoji="1" lang="ja-JP" altLang="en-US" dirty="0" smtClean="0"/>
              <a:t>仮想キーボードを通じて，障害の復旧を行うことが可能です。</a:t>
            </a:r>
            <a:endParaRPr kumimoji="1" lang="en-US" altLang="ja-JP" dirty="0" smtClean="0"/>
          </a:p>
          <a:p>
            <a:endParaRPr kumimoji="1" lang="en-US" altLang="ja-JP" dirty="0" smtClean="0"/>
          </a:p>
          <a:p>
            <a:r>
              <a:rPr kumimoji="1" lang="en-US" altLang="ja-JP" dirty="0" smtClean="0"/>
              <a:t>40</a:t>
            </a:r>
            <a:r>
              <a:rPr kumimoji="1" lang="ja-JP" altLang="en-US" dirty="0" smtClean="0"/>
              <a:t>秒</a:t>
            </a:r>
            <a:r>
              <a:rPr kumimoji="1" lang="en-US" altLang="ja-JP" baseline="0" dirty="0" smtClean="0"/>
              <a:t>-2:20</a:t>
            </a:r>
            <a:endParaRPr kumimoji="1" lang="en-US" altLang="ja-JP" dirty="0" smtClean="0"/>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次に，マイグレーションによる管理の中断について説明します。</a:t>
            </a:r>
            <a:endParaRPr kumimoji="1" lang="en-US" altLang="ja-JP" dirty="0" smtClean="0"/>
          </a:p>
          <a:p>
            <a:endParaRPr kumimoji="1" lang="en-US" altLang="ja-JP" dirty="0" smtClean="0"/>
          </a:p>
          <a:p>
            <a:r>
              <a:rPr kumimoji="1" lang="ja-JP" altLang="en-US" dirty="0" smtClean="0"/>
              <a:t>帯域外リモート管理において，仮想マシンのマイグレーション時に</a:t>
            </a:r>
            <a:r>
              <a:rPr kumimoji="1" lang="en-US" altLang="ja-JP" dirty="0" smtClean="0"/>
              <a:t>VNC</a:t>
            </a:r>
            <a:r>
              <a:rPr kumimoji="1" lang="ja-JP" altLang="en-US" dirty="0" smtClean="0"/>
              <a:t>接続が切断されるという問題があります。</a:t>
            </a:r>
            <a:endParaRPr kumimoji="1" lang="en-US" altLang="ja-JP" dirty="0" smtClean="0"/>
          </a:p>
          <a:p>
            <a:endParaRPr kumimoji="1" lang="en-US" altLang="ja-JP" dirty="0" smtClean="0"/>
          </a:p>
          <a:p>
            <a:r>
              <a:rPr kumimoji="1" lang="ja-JP" altLang="en-US" dirty="0" smtClean="0"/>
              <a:t>マイグレーション機能とは，仮想マシンを停止させることなく，他の物理マシンに移動させることができる機能です。</a:t>
            </a:r>
            <a:endParaRPr kumimoji="1" lang="en-US" altLang="ja-JP" dirty="0" smtClean="0"/>
          </a:p>
          <a:p>
            <a:r>
              <a:rPr kumimoji="1" lang="ja-JP" altLang="en-US" dirty="0" smtClean="0"/>
              <a:t>この機能は，例えば，物理マシンのメンテナンスを行う際や，負荷分散を行うために利用されています。</a:t>
            </a:r>
            <a:endParaRPr kumimoji="1" lang="en-US" altLang="ja-JP" dirty="0" smtClean="0"/>
          </a:p>
          <a:p>
            <a:endParaRPr kumimoji="1" lang="en-US" altLang="ja-JP" dirty="0" smtClean="0"/>
          </a:p>
          <a:p>
            <a:r>
              <a:rPr kumimoji="1" lang="ja-JP" altLang="en-US" dirty="0" smtClean="0"/>
              <a:t>しかしながら，管理</a:t>
            </a:r>
            <a:r>
              <a:rPr kumimoji="1" lang="en-US" altLang="ja-JP" dirty="0" smtClean="0"/>
              <a:t>VM</a:t>
            </a:r>
            <a:r>
              <a:rPr kumimoji="1" lang="ja-JP" altLang="en-US" dirty="0" smtClean="0"/>
              <a:t>経由でリモート接続している場合に，</a:t>
            </a:r>
            <a:endParaRPr kumimoji="1" lang="en-US" altLang="ja-JP" dirty="0" smtClean="0"/>
          </a:p>
          <a:p>
            <a:r>
              <a:rPr kumimoji="1" lang="ja-JP" altLang="en-US" dirty="0" smtClean="0"/>
              <a:t>（動画再生）マイグレーションを行うとリモート接続が切断されるという問題があります。</a:t>
            </a:r>
            <a:endParaRPr kumimoji="1" lang="en-US" altLang="ja-JP" dirty="0" smtClean="0"/>
          </a:p>
          <a:p>
            <a:r>
              <a:rPr kumimoji="1" lang="ja-JP" altLang="en-US" dirty="0" smtClean="0"/>
              <a:t>これは，管理</a:t>
            </a:r>
            <a:r>
              <a:rPr kumimoji="1" lang="en-US" altLang="ja-JP" dirty="0" smtClean="0"/>
              <a:t>VM</a:t>
            </a:r>
            <a:r>
              <a:rPr kumimoji="1" lang="ja-JP" altLang="en-US" dirty="0" smtClean="0"/>
              <a:t>をマイグレーションすることができず，</a:t>
            </a:r>
            <a:endParaRPr kumimoji="1" lang="en-US" altLang="ja-JP" dirty="0" smtClean="0"/>
          </a:p>
          <a:p>
            <a:r>
              <a:rPr kumimoji="1" lang="en-US" altLang="ja-JP" dirty="0" smtClean="0"/>
              <a:t>VNC</a:t>
            </a:r>
            <a:r>
              <a:rPr kumimoji="1" lang="ja-JP" altLang="en-US" dirty="0" smtClean="0"/>
              <a:t>サーバが終了するために発生します。</a:t>
            </a:r>
            <a:endParaRPr kumimoji="1" lang="en-US" altLang="ja-JP" dirty="0" smtClean="0"/>
          </a:p>
          <a:p>
            <a:endParaRPr kumimoji="1" lang="en-US" altLang="ja-JP" dirty="0" smtClean="0"/>
          </a:p>
          <a:p>
            <a:r>
              <a:rPr kumimoji="1" lang="ja-JP" altLang="en-US" dirty="0" smtClean="0"/>
              <a:t>（クリック）</a:t>
            </a:r>
            <a:r>
              <a:rPr kumimoji="1" lang="en-US" altLang="ja-JP" dirty="0" smtClean="0"/>
              <a:t>VNC</a:t>
            </a:r>
            <a:r>
              <a:rPr kumimoji="1" lang="ja-JP" altLang="en-US" dirty="0" smtClean="0"/>
              <a:t>クライアント側では，何が原因で</a:t>
            </a:r>
            <a:r>
              <a:rPr kumimoji="1" lang="en-US" altLang="ja-JP" dirty="0" smtClean="0"/>
              <a:t>VNC</a:t>
            </a:r>
            <a:r>
              <a:rPr kumimoji="1" lang="ja-JP" altLang="en-US" dirty="0" smtClean="0"/>
              <a:t>サーバが終了したかを認識できないため，</a:t>
            </a:r>
            <a:endParaRPr kumimoji="1" lang="en-US" altLang="ja-JP" dirty="0" smtClean="0"/>
          </a:p>
          <a:p>
            <a:r>
              <a:rPr kumimoji="1" lang="ja-JP" altLang="en-US" dirty="0" smtClean="0"/>
              <a:t>マイグレーション先に接続をし直すことが出来ず，そのまま接続が終了してしまいます。</a:t>
            </a:r>
            <a:endParaRPr kumimoji="1" lang="en-US" altLang="ja-JP" dirty="0" smtClean="0"/>
          </a:p>
          <a:p>
            <a:endParaRPr kumimoji="1" lang="en-US" altLang="ja-JP" dirty="0" smtClean="0"/>
          </a:p>
          <a:p>
            <a:r>
              <a:rPr kumimoji="1" lang="ja-JP" altLang="en-US" dirty="0" smtClean="0"/>
              <a:t>このとき，移動先の</a:t>
            </a:r>
            <a:r>
              <a:rPr kumimoji="1" lang="en-US" altLang="ja-JP" dirty="0" smtClean="0"/>
              <a:t>VNC</a:t>
            </a:r>
            <a:r>
              <a:rPr kumimoji="1" lang="ja-JP" altLang="en-US" dirty="0" smtClean="0"/>
              <a:t>サーバに繋ぎ直さなければなりません。</a:t>
            </a:r>
            <a:endParaRPr kumimoji="1" lang="en-US" altLang="ja-JP" dirty="0" smtClean="0"/>
          </a:p>
          <a:p>
            <a:endParaRPr kumimoji="1" lang="en-US" altLang="ja-JP" dirty="0" smtClean="0"/>
          </a:p>
          <a:p>
            <a:r>
              <a:rPr kumimoji="1" lang="en-US" altLang="ja-JP" dirty="0" smtClean="0"/>
              <a:t>90</a:t>
            </a:r>
            <a:r>
              <a:rPr kumimoji="1" lang="ja-JP" altLang="en-US" dirty="0" smtClean="0"/>
              <a:t>秒</a:t>
            </a:r>
            <a:r>
              <a:rPr kumimoji="1" lang="en-US" altLang="ja-JP" dirty="0" smtClean="0"/>
              <a:t>-3:50</a:t>
            </a:r>
            <a:endParaRPr kumimoji="1" lang="ja-JP" altLang="en-US" dirty="0"/>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この問題によって，ユーザが管理を再開するまでに，大きな負担が発生することになります。</a:t>
            </a:r>
            <a:endParaRPr kumimoji="1" lang="en-US" altLang="ja-JP" dirty="0" smtClean="0"/>
          </a:p>
          <a:p>
            <a:endParaRPr kumimoji="1" lang="en-US" altLang="ja-JP" dirty="0" smtClean="0"/>
          </a:p>
          <a:p>
            <a:r>
              <a:rPr kumimoji="1" lang="ja-JP" altLang="en-US" dirty="0" smtClean="0"/>
              <a:t>①まず，</a:t>
            </a:r>
            <a:r>
              <a:rPr kumimoji="1" lang="en-US" altLang="ja-JP" dirty="0" smtClean="0"/>
              <a:t>VNC</a:t>
            </a:r>
            <a:r>
              <a:rPr kumimoji="1" lang="ja-JP" altLang="en-US" dirty="0" smtClean="0"/>
              <a:t>サーバへの接続が何故切断されたかと特定する必要があります。（動画再生）</a:t>
            </a:r>
            <a:endParaRPr kumimoji="1" lang="en-US" altLang="ja-JP" dirty="0" smtClean="0"/>
          </a:p>
          <a:p>
            <a:r>
              <a:rPr kumimoji="1" lang="ja-JP" altLang="en-US" dirty="0" smtClean="0"/>
              <a:t>接続が切断された場合の原因としては，マイグレーションの他に，</a:t>
            </a:r>
            <a:endParaRPr kumimoji="1" lang="en-US" altLang="ja-JP" dirty="0" smtClean="0"/>
          </a:p>
          <a:p>
            <a:r>
              <a:rPr kumimoji="1" lang="ja-JP" altLang="en-US" dirty="0" smtClean="0"/>
              <a:t>ネットワーク障害や，サーバホストの</a:t>
            </a:r>
            <a:r>
              <a:rPr kumimoji="1" lang="ja-JP" altLang="en-US" smtClean="0"/>
              <a:t>障害，仮想マシンの</a:t>
            </a:r>
            <a:r>
              <a:rPr kumimoji="1" lang="ja-JP" altLang="en-US" dirty="0" smtClean="0"/>
              <a:t>異常終了などが考えられます。</a:t>
            </a:r>
            <a:endParaRPr kumimoji="1" lang="en-US" altLang="ja-JP" dirty="0" smtClean="0"/>
          </a:p>
          <a:p>
            <a:endParaRPr kumimoji="1" lang="en-US" altLang="ja-JP" dirty="0" smtClean="0"/>
          </a:p>
          <a:p>
            <a:r>
              <a:rPr kumimoji="1" lang="ja-JP" altLang="en-US" dirty="0" smtClean="0"/>
              <a:t>このとき，ユーザーは様々な方法を用いて，原因を探す必要があります。（動画再生）</a:t>
            </a:r>
            <a:endParaRPr kumimoji="1" lang="en-US" altLang="ja-JP" dirty="0" smtClean="0"/>
          </a:p>
          <a:p>
            <a:r>
              <a:rPr kumimoji="1" lang="ja-JP" altLang="en-US" dirty="0" smtClean="0"/>
              <a:t>時には電話やメールなどの方法を用いて，サービス提供元に連絡を取る必要があるかもしれません。</a:t>
            </a:r>
            <a:endParaRPr kumimoji="1" lang="en-US" altLang="ja-JP" dirty="0" smtClean="0"/>
          </a:p>
          <a:p>
            <a:endParaRPr kumimoji="1" lang="en-US" altLang="ja-JP" dirty="0" smtClean="0"/>
          </a:p>
          <a:p>
            <a:r>
              <a:rPr kumimoji="1" lang="ja-JP" altLang="en-US" dirty="0" smtClean="0"/>
              <a:t>②マイグレーションが原因と特定できたら，次はクラウドサービスの管理画面にログインして，</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（動画再生）マイグレーション先のホストを調べる必要があります。</a:t>
            </a:r>
            <a:endParaRPr kumimoji="1" lang="en-US" altLang="ja-JP" dirty="0" smtClean="0"/>
          </a:p>
          <a:p>
            <a:endParaRPr kumimoji="1" lang="en-US" altLang="ja-JP" dirty="0" smtClean="0"/>
          </a:p>
          <a:p>
            <a:r>
              <a:rPr kumimoji="1" lang="ja-JP" altLang="en-US" dirty="0" smtClean="0"/>
              <a:t>③そこまで出来た上で，接続をやり直すことができます。（動画再生）</a:t>
            </a:r>
            <a:endParaRPr kumimoji="1" lang="en-US" altLang="ja-JP" dirty="0" smtClean="0"/>
          </a:p>
          <a:p>
            <a:r>
              <a:rPr kumimoji="1" lang="ja-JP" altLang="en-US" dirty="0" smtClean="0"/>
              <a:t>このとき，従来の設定を書き換えて，マイグレーション先の管理</a:t>
            </a:r>
            <a:r>
              <a:rPr kumimoji="1" lang="en-US" altLang="ja-JP" dirty="0" smtClean="0"/>
              <a:t>VM</a:t>
            </a:r>
            <a:r>
              <a:rPr kumimoji="1" lang="ja-JP" altLang="en-US" dirty="0" smtClean="0"/>
              <a:t>の</a:t>
            </a:r>
            <a:r>
              <a:rPr kumimoji="1" lang="en-US" altLang="ja-JP" dirty="0" smtClean="0"/>
              <a:t>VNC</a:t>
            </a:r>
            <a:r>
              <a:rPr kumimoji="1" lang="ja-JP" altLang="en-US" dirty="0" smtClean="0"/>
              <a:t>サーバに接続する必要があります。</a:t>
            </a:r>
            <a:endParaRPr kumimoji="1" lang="en-US" altLang="ja-JP" dirty="0" smtClean="0"/>
          </a:p>
          <a:p>
            <a:endParaRPr kumimoji="1" lang="en-US" altLang="ja-JP" dirty="0" smtClean="0"/>
          </a:p>
          <a:p>
            <a:r>
              <a:rPr kumimoji="1" lang="ja-JP" altLang="en-US" dirty="0" smtClean="0"/>
              <a:t>このように，ユーザに多大な負担を強いることになります。</a:t>
            </a:r>
            <a:endParaRPr kumimoji="1" lang="en-US" altLang="ja-JP" dirty="0" smtClean="0"/>
          </a:p>
          <a:p>
            <a:endParaRPr kumimoji="1" lang="en-US" altLang="ja-JP" dirty="0" smtClean="0"/>
          </a:p>
          <a:p>
            <a:r>
              <a:rPr kumimoji="1" lang="en-US" altLang="ja-JP" dirty="0" smtClean="0"/>
              <a:t>50</a:t>
            </a:r>
            <a:r>
              <a:rPr kumimoji="1" lang="ja-JP" altLang="en-US" dirty="0" smtClean="0"/>
              <a:t>秒</a:t>
            </a:r>
            <a:r>
              <a:rPr kumimoji="1" lang="ja-JP" altLang="en-US" baseline="0" dirty="0" smtClean="0"/>
              <a:t> </a:t>
            </a:r>
            <a:r>
              <a:rPr kumimoji="1" lang="en-US" altLang="ja-JP" baseline="0" dirty="0" smtClean="0"/>
              <a:t>- 4:40</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14A872-9ACF-4970-BEF0-750AC79D081B}" type="slidenum">
              <a:rPr kumimoji="1" lang="ja-JP" altLang="en-US" smtClean="0"/>
              <a:pPr/>
              <a:t>5</a:t>
            </a:fld>
            <a:endParaRPr kumimoji="1" lang="ja-JP" altLang="en-US"/>
          </a:p>
        </p:txBody>
      </p:sp>
    </p:spTree>
    <p:extLst>
      <p:ext uri="{BB962C8B-B14F-4D97-AF65-F5344CB8AC3E}">
        <p14:creationId xmlns:p14="http://schemas.microsoft.com/office/powerpoint/2010/main" val="381241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そこで，この重大な問題点を解決するために，</a:t>
            </a:r>
            <a:endParaRPr kumimoji="1" lang="en-US" altLang="ja-JP" dirty="0" smtClean="0"/>
          </a:p>
          <a:p>
            <a:r>
              <a:rPr kumimoji="1" lang="ja-JP" altLang="en-US" dirty="0" smtClean="0"/>
              <a:t>ユーザ</a:t>
            </a:r>
            <a:r>
              <a:rPr kumimoji="1" lang="en-US" altLang="ja-JP" dirty="0" smtClean="0"/>
              <a:t>VM</a:t>
            </a:r>
            <a:r>
              <a:rPr kumimoji="1" lang="ja-JP" altLang="en-US" dirty="0" smtClean="0"/>
              <a:t>をマイグレーションしても帯域外リモート管理を継続可能なシステム，</a:t>
            </a:r>
            <a:endParaRPr kumimoji="1" lang="en-US" altLang="ja-JP" dirty="0" smtClean="0"/>
          </a:p>
          <a:p>
            <a:r>
              <a:rPr kumimoji="1" lang="en-US" altLang="ja-JP" dirty="0" smtClean="0"/>
              <a:t>D-MORE</a:t>
            </a:r>
            <a:r>
              <a:rPr kumimoji="1" lang="ja-JP" altLang="en-US" dirty="0" smtClean="0"/>
              <a:t>を提案します。</a:t>
            </a:r>
            <a:endParaRPr kumimoji="1" lang="en-US" altLang="ja-JP" dirty="0" smtClean="0"/>
          </a:p>
          <a:p>
            <a:endParaRPr kumimoji="1" lang="en-US" altLang="ja-JP" dirty="0" smtClean="0"/>
          </a:p>
          <a:p>
            <a:r>
              <a:rPr kumimoji="1" lang="ja-JP" altLang="en-US" dirty="0" smtClean="0"/>
              <a:t>このシステムでは，管理</a:t>
            </a:r>
            <a:r>
              <a:rPr kumimoji="1" lang="en-US" altLang="ja-JP" dirty="0" smtClean="0"/>
              <a:t>VM</a:t>
            </a:r>
            <a:r>
              <a:rPr kumimoji="1" lang="ja-JP" altLang="en-US" dirty="0" smtClean="0"/>
              <a:t>経由でのリモート接続時に，</a:t>
            </a:r>
            <a:endParaRPr kumimoji="1" lang="en-US" altLang="ja-JP" dirty="0" smtClean="0"/>
          </a:p>
          <a:p>
            <a:r>
              <a:rPr kumimoji="1" lang="ja-JP" altLang="en-US" dirty="0" smtClean="0"/>
              <a:t>マイグレーションしても接続が切れません。</a:t>
            </a:r>
            <a:endParaRPr kumimoji="1" lang="en-US" altLang="ja-JP" dirty="0" smtClean="0"/>
          </a:p>
          <a:p>
            <a:endParaRPr kumimoji="1" lang="en-US" altLang="ja-JP" dirty="0" smtClean="0"/>
          </a:p>
          <a:p>
            <a:r>
              <a:rPr kumimoji="1" lang="ja-JP" altLang="en-US" dirty="0" smtClean="0"/>
              <a:t>このシステムを実現するために，まず</a:t>
            </a:r>
            <a:r>
              <a:rPr kumimoji="1" lang="en-US" altLang="ja-JP" dirty="0" smtClean="0"/>
              <a:t>VNC</a:t>
            </a:r>
            <a:r>
              <a:rPr kumimoji="1" lang="ja-JP" altLang="en-US" dirty="0" smtClean="0"/>
              <a:t>サーバと仮想デバイス（動画再生）を</a:t>
            </a:r>
            <a:endParaRPr kumimoji="1" lang="en-US" altLang="ja-JP" dirty="0" smtClean="0"/>
          </a:p>
          <a:p>
            <a:r>
              <a:rPr kumimoji="1" lang="ja-JP" altLang="en-US" dirty="0" smtClean="0"/>
              <a:t>マイグレーション可能であるリモート管理用</a:t>
            </a:r>
            <a:r>
              <a:rPr kumimoji="1" lang="en-US" altLang="ja-JP" dirty="0" smtClean="0"/>
              <a:t>VM</a:t>
            </a:r>
            <a:r>
              <a:rPr kumimoji="1" lang="ja-JP" altLang="en-US" dirty="0" smtClean="0"/>
              <a:t>で稼働させます。</a:t>
            </a:r>
            <a:endParaRPr kumimoji="1" lang="en-US" altLang="ja-JP" dirty="0" smtClean="0"/>
          </a:p>
          <a:p>
            <a:endParaRPr kumimoji="1" lang="en-US" altLang="ja-JP" dirty="0" smtClean="0"/>
          </a:p>
          <a:p>
            <a:r>
              <a:rPr kumimoji="1" lang="en-US" altLang="ja-JP" dirty="0" smtClean="0"/>
              <a:t>VNC</a:t>
            </a:r>
            <a:r>
              <a:rPr kumimoji="1" lang="ja-JP" altLang="en-US" dirty="0" smtClean="0"/>
              <a:t>クライアントからはこの</a:t>
            </a:r>
            <a:r>
              <a:rPr kumimoji="1" lang="en-US" altLang="ja-JP" dirty="0" smtClean="0"/>
              <a:t>VNC</a:t>
            </a:r>
            <a:r>
              <a:rPr kumimoji="1" lang="ja-JP" altLang="en-US" dirty="0" smtClean="0"/>
              <a:t>サーバにアクセスすることでリモート管理を行います。（動画再生）</a:t>
            </a:r>
            <a:endParaRPr kumimoji="1" lang="en-US" altLang="ja-JP" dirty="0" smtClean="0"/>
          </a:p>
          <a:p>
            <a:r>
              <a:rPr kumimoji="1" lang="ja-JP" altLang="en-US" dirty="0" smtClean="0"/>
              <a:t>そして，マイグレーション時にはリモート管理用</a:t>
            </a:r>
            <a:r>
              <a:rPr kumimoji="1" lang="en-US" altLang="ja-JP" dirty="0" smtClean="0"/>
              <a:t>VM</a:t>
            </a:r>
            <a:r>
              <a:rPr kumimoji="1" lang="ja-JP" altLang="en-US" dirty="0" smtClean="0"/>
              <a:t>とユーザ</a:t>
            </a:r>
            <a:r>
              <a:rPr kumimoji="1" lang="en-US" altLang="ja-JP" dirty="0" smtClean="0"/>
              <a:t>VM</a:t>
            </a:r>
            <a:r>
              <a:rPr kumimoji="1" lang="ja-JP" altLang="en-US" dirty="0" smtClean="0"/>
              <a:t>を一緒にマイグレーションさせます。</a:t>
            </a:r>
            <a:endParaRPr kumimoji="1" lang="en-US" altLang="ja-JP" dirty="0" smtClean="0"/>
          </a:p>
          <a:p>
            <a:endParaRPr kumimoji="1" lang="en-US" altLang="ja-JP" dirty="0" smtClean="0"/>
          </a:p>
          <a:p>
            <a:r>
              <a:rPr kumimoji="1" lang="ja-JP" altLang="en-US" dirty="0" smtClean="0"/>
              <a:t>（動画再生開始）</a:t>
            </a:r>
            <a:endParaRPr kumimoji="1" lang="en-US" altLang="ja-JP" dirty="0" smtClean="0"/>
          </a:p>
          <a:p>
            <a:endParaRPr kumimoji="1" lang="en-US" altLang="ja-JP" dirty="0" smtClean="0"/>
          </a:p>
          <a:p>
            <a:r>
              <a:rPr kumimoji="1" lang="ja-JP" altLang="en-US" dirty="0" smtClean="0"/>
              <a:t>まず，</a:t>
            </a:r>
            <a:r>
              <a:rPr kumimoji="1" lang="en-US" altLang="ja-JP" dirty="0" smtClean="0"/>
              <a:t>VNC</a:t>
            </a:r>
            <a:r>
              <a:rPr kumimoji="1" lang="ja-JP" altLang="en-US" dirty="0" smtClean="0"/>
              <a:t>接続は，スイッチが学習し直すことによって，接続をマイグレーション先に転送できます。</a:t>
            </a:r>
            <a:endParaRPr kumimoji="1" lang="en-US" altLang="ja-JP" dirty="0" smtClean="0"/>
          </a:p>
          <a:p>
            <a:endParaRPr kumimoji="1" lang="en-US" altLang="ja-JP" dirty="0" smtClean="0"/>
          </a:p>
          <a:p>
            <a:r>
              <a:rPr kumimoji="1" lang="ja-JP" altLang="en-US" dirty="0" smtClean="0"/>
              <a:t>また，</a:t>
            </a:r>
            <a:r>
              <a:rPr kumimoji="1" lang="en-US" altLang="ja-JP" dirty="0" smtClean="0"/>
              <a:t>(</a:t>
            </a:r>
            <a:r>
              <a:rPr kumimoji="1" lang="ja-JP" altLang="en-US" dirty="0" smtClean="0"/>
              <a:t>動画再生</a:t>
            </a:r>
            <a:r>
              <a:rPr kumimoji="1" lang="en-US" altLang="ja-JP" dirty="0" smtClean="0"/>
              <a:t>)</a:t>
            </a:r>
            <a:r>
              <a:rPr kumimoji="1" lang="ja-JP" altLang="en-US" dirty="0" smtClean="0"/>
              <a:t>リモート管理用</a:t>
            </a:r>
            <a:r>
              <a:rPr kumimoji="1" lang="en-US" altLang="ja-JP" dirty="0" smtClean="0"/>
              <a:t>VM</a:t>
            </a:r>
            <a:r>
              <a:rPr kumimoji="1" lang="ja-JP" altLang="en-US" dirty="0" smtClean="0"/>
              <a:t>とユーザ</a:t>
            </a:r>
            <a:r>
              <a:rPr kumimoji="1" lang="en-US" altLang="ja-JP" dirty="0" smtClean="0"/>
              <a:t>VM</a:t>
            </a:r>
            <a:r>
              <a:rPr kumimoji="1" lang="ja-JP" altLang="en-US" dirty="0" smtClean="0"/>
              <a:t>間の接続は本手法によって接続が保たれます。</a:t>
            </a:r>
            <a:endParaRPr kumimoji="1" lang="en-US" altLang="ja-JP" dirty="0" smtClean="0"/>
          </a:p>
          <a:p>
            <a:endParaRPr kumimoji="1" lang="en-US" altLang="ja-JP" dirty="0" smtClean="0"/>
          </a:p>
          <a:p>
            <a:r>
              <a:rPr kumimoji="1" lang="ja-JP" altLang="en-US" dirty="0" smtClean="0"/>
              <a:t>これによって，全ての接続を問題無く維持することができますので，</a:t>
            </a:r>
            <a:endParaRPr kumimoji="1" lang="en-US" altLang="ja-JP" dirty="0" smtClean="0"/>
          </a:p>
          <a:p>
            <a:r>
              <a:rPr kumimoji="1" lang="ja-JP" altLang="en-US" dirty="0" smtClean="0"/>
              <a:t>マイグレーションを行っても，リモート接続を切断することなく，維持することができます。</a:t>
            </a:r>
            <a:endParaRPr kumimoji="1" lang="en-US" altLang="ja-JP" dirty="0" smtClean="0"/>
          </a:p>
          <a:p>
            <a:endParaRPr kumimoji="1" lang="en-US" altLang="ja-JP" dirty="0" smtClean="0"/>
          </a:p>
          <a:p>
            <a:r>
              <a:rPr kumimoji="1" lang="en-US" altLang="ja-JP" dirty="0" smtClean="0"/>
              <a:t>-----------------------------------------------</a:t>
            </a:r>
          </a:p>
          <a:p>
            <a:endParaRPr kumimoji="1" lang="en-US" altLang="ja-JP" dirty="0" smtClean="0"/>
          </a:p>
          <a:p>
            <a:r>
              <a:rPr kumimoji="1" lang="en-US" altLang="ja-JP" dirty="0" smtClean="0"/>
              <a:t>50</a:t>
            </a:r>
            <a:r>
              <a:rPr kumimoji="1" lang="ja-JP" altLang="en-US" dirty="0" smtClean="0"/>
              <a:t>秒-</a:t>
            </a:r>
            <a:r>
              <a:rPr kumimoji="1" lang="en-US" altLang="ja-JP" dirty="0" smtClean="0"/>
              <a:t>5:30</a:t>
            </a:r>
          </a:p>
          <a:p>
            <a:endParaRPr kumimoji="1" lang="en-US" altLang="ja-JP" dirty="0" smtClean="0"/>
          </a:p>
          <a:p>
            <a:r>
              <a:rPr kumimoji="1" lang="ja-JP" altLang="en-US" dirty="0" smtClean="0"/>
              <a:t>使用アイコン：</a:t>
            </a:r>
            <a:endParaRPr kumimoji="1" lang="en-US" altLang="ja-JP" dirty="0" smtClean="0"/>
          </a:p>
          <a:p>
            <a:r>
              <a:rPr kumimoji="1" lang="en-US" altLang="ja-JP" dirty="0" smtClean="0"/>
              <a:t>http://www.iconspedia.com/icon/user1-13100.html</a:t>
            </a:r>
          </a:p>
          <a:p>
            <a:r>
              <a:rPr kumimoji="1" lang="en-US" altLang="ja-JP" dirty="0" smtClean="0"/>
              <a:t>http://www.iconspedia.com/icon/computer-10452.html</a:t>
            </a:r>
          </a:p>
          <a:p>
            <a:r>
              <a:rPr kumimoji="1" lang="en-US" altLang="ja-JP" dirty="0" smtClean="0"/>
              <a:t>http://www.iconspedia.com/icon/server-3008.html</a:t>
            </a:r>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それでは，今から実装について説明していきます。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まず，リモート管理用</a:t>
            </a:r>
            <a:r>
              <a:rPr kumimoji="1" lang="en-US" altLang="ja-JP" dirty="0" smtClean="0"/>
              <a:t>VM</a:t>
            </a:r>
            <a:r>
              <a:rPr kumimoji="1" lang="ja-JP" altLang="en-US" dirty="0" smtClean="0"/>
              <a:t>で動作する，</a:t>
            </a:r>
            <a:r>
              <a:rPr kumimoji="1" lang="en-US" altLang="ja-JP" dirty="0" smtClean="0"/>
              <a:t>D-MORE</a:t>
            </a:r>
            <a:r>
              <a:rPr kumimoji="1" lang="ja-JP" altLang="en-US" dirty="0" smtClean="0"/>
              <a:t>用の</a:t>
            </a:r>
            <a:r>
              <a:rPr kumimoji="1" lang="en-US" altLang="ja-JP" dirty="0" smtClean="0"/>
              <a:t>VNC</a:t>
            </a:r>
            <a:r>
              <a:rPr kumimoji="1" lang="ja-JP" altLang="en-US" dirty="0" smtClean="0"/>
              <a:t>サーバを開発しました。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a:t>
            </a:r>
            <a:r>
              <a:rPr kumimoji="1" lang="en-US" altLang="ja-JP" dirty="0" smtClean="0"/>
              <a:t>VNC</a:t>
            </a:r>
            <a:r>
              <a:rPr kumimoji="1" lang="ja-JP" altLang="en-US" dirty="0" smtClean="0"/>
              <a:t>サーバは，キーボードとマウスの入力要求に対応しています。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受け取った入力を仮想デバイスに渡す処理を行います。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en-US" altLang="ja-JP" dirty="0" smtClean="0"/>
              <a:t>20</a:t>
            </a:r>
            <a:r>
              <a:rPr kumimoji="1" lang="ja-JP" altLang="en-US" dirty="0" smtClean="0"/>
              <a:t>秒 </a:t>
            </a:r>
            <a:r>
              <a:rPr kumimoji="1" lang="en-US" altLang="ja-JP" dirty="0" smtClean="0"/>
              <a:t>- 5:50</a:t>
            </a:r>
            <a:endParaRPr kumimoji="1" lang="ja-JP" altLang="en-US" dirty="0"/>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次に，リモート管理用</a:t>
            </a:r>
            <a:r>
              <a:rPr kumimoji="1" lang="en-US" altLang="ja-JP" dirty="0" smtClean="0"/>
              <a:t>VM</a:t>
            </a:r>
            <a:r>
              <a:rPr kumimoji="1" lang="ja-JP" altLang="en-US" dirty="0" smtClean="0"/>
              <a:t>で動作する，</a:t>
            </a:r>
            <a:r>
              <a:rPr kumimoji="1" lang="en-US" altLang="ja-JP" dirty="0" smtClean="0"/>
              <a:t>D-MORE</a:t>
            </a:r>
            <a:r>
              <a:rPr kumimoji="1" lang="ja-JP" altLang="en-US" dirty="0" smtClean="0"/>
              <a:t>用の仮想デバイスを開発しました。</a:t>
            </a:r>
            <a:endParaRPr kumimoji="1" lang="en-US" altLang="ja-JP" dirty="0" smtClean="0"/>
          </a:p>
          <a:p>
            <a:endParaRPr kumimoji="1" lang="en-US" altLang="ja-JP" dirty="0" smtClean="0"/>
          </a:p>
          <a:p>
            <a:r>
              <a:rPr kumimoji="1" lang="ja-JP" altLang="en-US" dirty="0" smtClean="0"/>
              <a:t>具体的には，仮想キーボードと仮想マウスを実装しました。</a:t>
            </a:r>
            <a:endParaRPr kumimoji="1" lang="en-US" altLang="ja-JP" dirty="0" smtClean="0"/>
          </a:p>
          <a:p>
            <a:r>
              <a:rPr kumimoji="1" lang="ja-JP" altLang="en-US" dirty="0" smtClean="0"/>
              <a:t>この</a:t>
            </a:r>
            <a:r>
              <a:rPr kumimoji="1" lang="en-US" altLang="ja-JP" dirty="0" smtClean="0"/>
              <a:t>D-MORE </a:t>
            </a:r>
            <a:r>
              <a:rPr kumimoji="1" lang="ja-JP" altLang="en-US" dirty="0" smtClean="0"/>
              <a:t>仮想デバイスはユーザ</a:t>
            </a:r>
            <a:r>
              <a:rPr kumimoji="1" lang="en-US" altLang="ja-JP" dirty="0" smtClean="0"/>
              <a:t>VM</a:t>
            </a:r>
            <a:r>
              <a:rPr kumimoji="1" lang="ja-JP" altLang="en-US" dirty="0" smtClean="0"/>
              <a:t>内のバッファに入力情報を格納します。</a:t>
            </a:r>
            <a:endParaRPr kumimoji="1" lang="en-US" altLang="ja-JP" dirty="0" smtClean="0"/>
          </a:p>
          <a:p>
            <a:r>
              <a:rPr kumimoji="1" lang="ja-JP" altLang="en-US" dirty="0" smtClean="0"/>
              <a:t>ユーザ</a:t>
            </a:r>
            <a:r>
              <a:rPr kumimoji="1" lang="en-US" altLang="ja-JP" dirty="0" smtClean="0"/>
              <a:t>VM</a:t>
            </a:r>
            <a:r>
              <a:rPr kumimoji="1" lang="ja-JP" altLang="en-US" dirty="0" smtClean="0"/>
              <a:t>はこのバッファから情報を読み出すことで，入力を受け取ります。</a:t>
            </a:r>
            <a:endParaRPr kumimoji="1" lang="en-US" altLang="ja-JP" dirty="0" smtClean="0"/>
          </a:p>
          <a:p>
            <a:endParaRPr kumimoji="1" lang="en-US" altLang="ja-JP" dirty="0" smtClean="0"/>
          </a:p>
          <a:p>
            <a:r>
              <a:rPr kumimoji="1" lang="en-US" altLang="ja-JP" dirty="0" smtClean="0"/>
              <a:t>20</a:t>
            </a:r>
            <a:r>
              <a:rPr kumimoji="1" lang="ja-JP" altLang="en-US" dirty="0" smtClean="0"/>
              <a:t>秒 </a:t>
            </a:r>
            <a:r>
              <a:rPr kumimoji="1" lang="en-US" altLang="ja-JP" dirty="0" smtClean="0"/>
              <a:t>- 6:10</a:t>
            </a:r>
            <a:endParaRPr kumimoji="1" lang="ja-JP" altLang="en-US" dirty="0"/>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仮想デバイスはユーザ</a:t>
            </a:r>
            <a:r>
              <a:rPr kumimoji="1" lang="en-US" altLang="ja-JP" dirty="0" smtClean="0"/>
              <a:t>VM</a:t>
            </a:r>
            <a:r>
              <a:rPr kumimoji="1" lang="ja-JP" altLang="en-US" dirty="0" smtClean="0"/>
              <a:t>との間で様々な状態を持ちます。</a:t>
            </a:r>
            <a:endParaRPr kumimoji="1" lang="en-US" altLang="ja-JP" dirty="0" smtClean="0"/>
          </a:p>
          <a:p>
            <a:endParaRPr kumimoji="1" lang="en-US" altLang="ja-JP" dirty="0" smtClean="0"/>
          </a:p>
          <a:p>
            <a:r>
              <a:rPr kumimoji="1" lang="ja-JP" altLang="en-US" dirty="0" smtClean="0"/>
              <a:t>まず，ユーザ</a:t>
            </a:r>
            <a:r>
              <a:rPr kumimoji="1" lang="en-US" altLang="ja-JP" dirty="0" smtClean="0"/>
              <a:t>VM</a:t>
            </a:r>
            <a:r>
              <a:rPr kumimoji="1" lang="ja-JP" altLang="en-US" dirty="0" smtClean="0"/>
              <a:t>のバッファをメモリマップします。（動画再生）</a:t>
            </a:r>
            <a:endParaRPr kumimoji="1" lang="en-US" altLang="ja-JP" dirty="0" smtClean="0"/>
          </a:p>
          <a:p>
            <a:r>
              <a:rPr kumimoji="1" lang="ja-JP" altLang="en-US" dirty="0" smtClean="0"/>
              <a:t>メモリマップとは，仮想マシン同士でデータを共有するための仕組みです。</a:t>
            </a:r>
            <a:endParaRPr kumimoji="1" lang="en-US" altLang="ja-JP" dirty="0" smtClean="0"/>
          </a:p>
          <a:p>
            <a:r>
              <a:rPr kumimoji="1" lang="ja-JP" altLang="en-US" dirty="0" smtClean="0"/>
              <a:t>これは，バッファに入力情報を書き込むために必要とされます。</a:t>
            </a:r>
            <a:endParaRPr kumimoji="1" lang="en-US" altLang="ja-JP" dirty="0" smtClean="0"/>
          </a:p>
          <a:p>
            <a:endParaRPr kumimoji="1" lang="en-US" altLang="ja-JP" dirty="0" smtClean="0"/>
          </a:p>
          <a:p>
            <a:r>
              <a:rPr kumimoji="1" lang="ja-JP" altLang="en-US" dirty="0" smtClean="0"/>
              <a:t>また，仮想デバイスとユーザ</a:t>
            </a:r>
            <a:r>
              <a:rPr kumimoji="1" lang="en-US" altLang="ja-JP" dirty="0" smtClean="0"/>
              <a:t>VM</a:t>
            </a:r>
            <a:r>
              <a:rPr kumimoji="1" lang="ja-JP" altLang="en-US" dirty="0" smtClean="0"/>
              <a:t>間で</a:t>
            </a:r>
            <a:endParaRPr kumimoji="1" lang="en-US" altLang="ja-JP" dirty="0" smtClean="0"/>
          </a:p>
          <a:p>
            <a:r>
              <a:rPr kumimoji="1" lang="ja-JP" altLang="en-US" dirty="0" smtClean="0"/>
              <a:t>イベントチャンネルを確立します。（動画再生）</a:t>
            </a:r>
            <a:endParaRPr kumimoji="1" lang="en-US" altLang="ja-JP" dirty="0" smtClean="0"/>
          </a:p>
          <a:p>
            <a:r>
              <a:rPr kumimoji="1" lang="ja-JP" altLang="en-US" dirty="0" smtClean="0"/>
              <a:t>イベントチャンネルとは，イベントを送るための通信路です。</a:t>
            </a:r>
            <a:endParaRPr kumimoji="1" lang="en-US" altLang="ja-JP" dirty="0" smtClean="0"/>
          </a:p>
          <a:p>
            <a:r>
              <a:rPr kumimoji="1" lang="ja-JP" altLang="en-US" dirty="0" smtClean="0"/>
              <a:t>これは，ユーザ</a:t>
            </a:r>
            <a:r>
              <a:rPr kumimoji="1" lang="en-US" altLang="ja-JP" dirty="0" smtClean="0"/>
              <a:t>VM</a:t>
            </a:r>
            <a:r>
              <a:rPr kumimoji="1" lang="ja-JP" altLang="en-US" dirty="0" smtClean="0"/>
              <a:t>にバッファを更新したことを通知するために必要とされます。</a:t>
            </a:r>
            <a:endParaRPr kumimoji="1" lang="en-US" altLang="ja-JP" dirty="0" smtClean="0"/>
          </a:p>
          <a:p>
            <a:endParaRPr kumimoji="1" lang="en-US" altLang="ja-JP" dirty="0" smtClean="0"/>
          </a:p>
          <a:p>
            <a:r>
              <a:rPr kumimoji="1" lang="en-US" altLang="ja-JP" dirty="0" smtClean="0"/>
              <a:t>40</a:t>
            </a:r>
            <a:r>
              <a:rPr kumimoji="1" lang="ja-JP" altLang="en-US" dirty="0" smtClean="0"/>
              <a:t>秒</a:t>
            </a:r>
            <a:r>
              <a:rPr kumimoji="1" lang="en-US" altLang="ja-JP" dirty="0" smtClean="0"/>
              <a:t>-6:50</a:t>
            </a:r>
            <a:endParaRPr kumimoji="1" lang="ja-JP" altLang="en-US" dirty="0"/>
          </a:p>
        </p:txBody>
      </p:sp>
      <p:sp>
        <p:nvSpPr>
          <p:cNvPr id="4" name="スライド番号プレースホルダ 3"/>
          <p:cNvSpPr>
            <a:spLocks noGrp="1"/>
          </p:cNvSpPr>
          <p:nvPr>
            <p:ph type="sldNum" sz="quarter" idx="10"/>
          </p:nvPr>
        </p:nvSpPr>
        <p:spPr/>
        <p:txBody>
          <a:bodyPr/>
          <a:lstStyle/>
          <a:p>
            <a:fld id="{6B14A872-9ACF-4970-BEF0-750AC79D081B}"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fld id="{C64F7840-EDE3-4D68-98D1-B305EE69DAFF}" type="datetimeFigureOut">
              <a:rPr kumimoji="1" lang="ja-JP" altLang="en-US" smtClean="0"/>
              <a:pPr/>
              <a:t>2/26/13</a:t>
            </a:fld>
            <a:endParaRPr kumimoji="1" lang="ja-JP" altLang="en-US"/>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kumimoji="1" lang="ja-JP" altLang="en-US"/>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F4383278-B623-4B2E-B5E7-B48FC262BFC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C64F7840-EDE3-4D68-98D1-B305EE69DAFF}" type="datetimeFigureOut">
              <a:rPr kumimoji="1" lang="ja-JP" altLang="en-US" smtClean="0"/>
              <a:pPr/>
              <a:t>2/26/13</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F4383278-B623-4B2E-B5E7-B48FC262BFC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C64F7840-EDE3-4D68-98D1-B305EE69DAFF}" type="datetimeFigureOut">
              <a:rPr kumimoji="1" lang="ja-JP" altLang="en-US" smtClean="0"/>
              <a:pPr/>
              <a:t>2/26/13</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F4383278-B623-4B2E-B5E7-B48FC262BFC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4525963"/>
          </a:xfrm>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C64F7840-EDE3-4D68-98D1-B305EE69DAFF}" type="datetimeFigureOut">
              <a:rPr kumimoji="1" lang="ja-JP" altLang="en-US" smtClean="0"/>
              <a:pPr/>
              <a:t>2/26/13</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F4383278-B623-4B2E-B5E7-B48FC262BFCD}" type="slidenum">
              <a:rPr kumimoji="1" lang="ja-JP" altLang="en-US" smtClean="0"/>
              <a:pPr/>
              <a:t>‹#›</a:t>
            </a:fld>
            <a:endParaRPr kumimoji="1" lang="ja-JP" altLang="en-US"/>
          </a:p>
        </p:txBody>
      </p:sp>
      <p:sp>
        <p:nvSpPr>
          <p:cNvPr id="7" name="タイトル 6"/>
          <p:cNvSpPr>
            <a:spLocks noGrp="1"/>
          </p:cNvSpPr>
          <p:nvPr>
            <p:ph type="title"/>
          </p:nvPr>
        </p:nvSpPr>
        <p:spPr>
          <a:xfrm>
            <a:off x="457200" y="188640"/>
            <a:ext cx="8229600" cy="1143000"/>
          </a:xfrm>
        </p:spPr>
        <p:txBody>
          <a:bodyPr rtlCol="0"/>
          <a:lstStyle>
            <a:lvl1pPr>
              <a:defRPr>
                <a:solidFill>
                  <a:schemeClr val="tx1">
                    <a:lumMod val="95000"/>
                    <a:lumOff val="5000"/>
                  </a:schemeClr>
                </a:solidFill>
              </a:defRPr>
            </a:lvl1pPr>
            <a:extLst/>
          </a:lstStyle>
          <a:p>
            <a:r>
              <a:rPr kumimoji="0" lang="ja-JP" altLang="en-US" dirty="0" smtClean="0"/>
              <a:t>マスター タイトルの書式設定</a:t>
            </a:r>
            <a:endParaRPr kumimoji="0"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C64F7840-EDE3-4D68-98D1-B305EE69DAFF}" type="datetimeFigureOut">
              <a:rPr kumimoji="1" lang="ja-JP" altLang="en-US" smtClean="0"/>
              <a:pPr/>
              <a:t>2/26/13</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F4383278-B623-4B2E-B5E7-B48FC262BFCD}" type="slidenum">
              <a:rPr kumimoji="1" lang="ja-JP" altLang="en-US" smtClean="0"/>
              <a:pPr/>
              <a:t>‹#›</a:t>
            </a:fld>
            <a:endParaRPr kumimoji="1" lang="ja-JP" altLang="en-US"/>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C64F7840-EDE3-4D68-98D1-B305EE69DAFF}" type="datetimeFigureOut">
              <a:rPr kumimoji="1" lang="ja-JP" altLang="en-US" smtClean="0"/>
              <a:pPr/>
              <a:t>2/26/13</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F4383278-B623-4B2E-B5E7-B48FC262BFCD}" type="slidenum">
              <a:rPr kumimoji="1" lang="ja-JP" altLang="en-US" smtClean="0"/>
              <a:pPr/>
              <a:t>‹#›</a:t>
            </a:fld>
            <a:endParaRPr kumimoji="1" lang="ja-JP" altLang="en-US"/>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C64F7840-EDE3-4D68-98D1-B305EE69DAFF}" type="datetimeFigureOut">
              <a:rPr kumimoji="1" lang="ja-JP" altLang="en-US" smtClean="0"/>
              <a:pPr/>
              <a:t>2/26/13</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F4383278-B623-4B2E-B5E7-B48FC262BFCD}"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fld id="{C64F7840-EDE3-4D68-98D1-B305EE69DAFF}" type="datetimeFigureOut">
              <a:rPr kumimoji="1" lang="ja-JP" altLang="en-US" smtClean="0"/>
              <a:pPr/>
              <a:t>2/26/13</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F4383278-B623-4B2E-B5E7-B48FC262BFCD}" type="slidenum">
              <a:rPr kumimoji="1" lang="ja-JP" altLang="en-US" smtClean="0"/>
              <a:pPr/>
              <a:t>‹#›</a:t>
            </a:fld>
            <a:endParaRPr kumimoji="1" lang="ja-JP" altLang="en-US"/>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fld id="{C64F7840-EDE3-4D68-98D1-B305EE69DAFF}" type="datetimeFigureOut">
              <a:rPr kumimoji="1" lang="ja-JP" altLang="en-US" smtClean="0"/>
              <a:pPr/>
              <a:t>2/26/13</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F4383278-B623-4B2E-B5E7-B48FC262BFC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fld id="{C64F7840-EDE3-4D68-98D1-B305EE69DAFF}" type="datetimeFigureOut">
              <a:rPr kumimoji="1" lang="ja-JP" altLang="en-US" smtClean="0"/>
              <a:pPr/>
              <a:t>2/26/13</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F4383278-B623-4B2E-B5E7-B48FC262BFCD}"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C64F7840-EDE3-4D68-98D1-B305EE69DAFF}" type="datetimeFigureOut">
              <a:rPr kumimoji="1" lang="ja-JP" altLang="en-US" smtClean="0"/>
              <a:pPr/>
              <a:t>2/26/13</a:t>
            </a:fld>
            <a:endParaRPr kumimoji="1" lang="ja-JP" altLang="en-US"/>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F4383278-B623-4B2E-B5E7-B48FC262BFCD}" type="slidenum">
              <a:rPr kumimoji="1" lang="ja-JP" altLang="en-US" smtClean="0"/>
              <a:pPr/>
              <a:t>‹#›</a:t>
            </a:fld>
            <a:endParaRPr kumimoji="1" lang="ja-JP" alt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64F7840-EDE3-4D68-98D1-B305EE69DAFF}" type="datetimeFigureOut">
              <a:rPr kumimoji="1" lang="ja-JP" altLang="en-US" smtClean="0"/>
              <a:pPr/>
              <a:t>2/26/13</a:t>
            </a:fld>
            <a:endParaRPr kumimoji="1" lang="ja-JP" altLang="en-US"/>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4383278-B623-4B2E-B5E7-B48FC262BFC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xmlns:p14="http://schemas.microsoft.com/office/powerpoint/2010/main" id="1" dur="indefinite" restart="never" nodeType="tmRoot"/>
      </p:par>
    </p:tnLst>
  </p:timing>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wmf"/><Relationship Id="rId6" Type="http://schemas.openxmlformats.org/officeDocument/2006/relationships/image" Target="../media/image8.wmf"/><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wmf"/><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jpeg"/><Relationship Id="rId11" Type="http://schemas.openxmlformats.org/officeDocument/2006/relationships/image" Target="../media/image16.wmf"/><Relationship Id="rId1" Type="http://schemas.microsoft.com/office/2007/relationships/media" Target="../media/media1.wmv"/><Relationship Id="rId2" Type="http://schemas.openxmlformats.org/officeDocument/2006/relationships/video" Target="../media/media1.wm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3.wmf"/><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692696"/>
            <a:ext cx="8134672" cy="2376264"/>
          </a:xfrm>
        </p:spPr>
        <p:txBody>
          <a:bodyPr anchor="ctr" anchorCtr="0">
            <a:normAutofit/>
          </a:bodyPr>
          <a:lstStyle/>
          <a:p>
            <a:r>
              <a:rPr lang="ja-JP" altLang="en-US" sz="4000" smtClean="0"/>
              <a:t>帯域外リモート管理を継続可能な</a:t>
            </a:r>
            <a:r>
              <a:rPr lang="en-US" altLang="ja-JP" sz="4000" smtClean="0"/>
              <a:t/>
            </a:r>
            <a:br>
              <a:rPr lang="en-US" altLang="ja-JP" sz="4000" smtClean="0"/>
            </a:br>
            <a:r>
              <a:rPr lang="ja-JP" altLang="en-US" sz="4000" smtClean="0"/>
              <a:t>マイグレーション手法</a:t>
            </a:r>
            <a:endParaRPr kumimoji="1" lang="ja-JP" altLang="en-US" sz="4000" dirty="0"/>
          </a:p>
        </p:txBody>
      </p:sp>
      <p:sp>
        <p:nvSpPr>
          <p:cNvPr id="4" name="サブタイトル 2"/>
          <p:cNvSpPr txBox="1">
            <a:spLocks/>
          </p:cNvSpPr>
          <p:nvPr/>
        </p:nvSpPr>
        <p:spPr>
          <a:xfrm>
            <a:off x="1979712" y="2636912"/>
            <a:ext cx="6408712" cy="2448272"/>
          </a:xfrm>
          <a:prstGeom prst="rect">
            <a:avLst/>
          </a:prstGeom>
        </p:spPr>
        <p:txBody>
          <a:bodyPr tIns="0">
            <a:normAutofit/>
          </a:bodyPr>
          <a:lstStyle/>
          <a:p>
            <a:pPr marL="27432" marR="0" lvl="0" indent="0" algn="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ja-JP" altLang="en-US" sz="2600" dirty="0">
                <a:solidFill>
                  <a:schemeClr val="tx2">
                    <a:shade val="30000"/>
                    <a:satMod val="150000"/>
                  </a:schemeClr>
                </a:solidFill>
              </a:rPr>
              <a:t>九州工業</a:t>
            </a:r>
            <a:r>
              <a:rPr lang="ja-JP" altLang="en-US" sz="2600" dirty="0" smtClean="0">
                <a:solidFill>
                  <a:schemeClr val="tx2">
                    <a:shade val="30000"/>
                    <a:satMod val="150000"/>
                  </a:schemeClr>
                </a:solidFill>
              </a:rPr>
              <a:t>大学 情報工学部</a:t>
            </a:r>
            <a:r>
              <a:rPr lang="en-US" altLang="ja-JP" sz="2600" dirty="0" smtClean="0">
                <a:solidFill>
                  <a:schemeClr val="tx2">
                    <a:shade val="30000"/>
                    <a:satMod val="150000"/>
                  </a:schemeClr>
                </a:solidFill>
              </a:rPr>
              <a:t/>
            </a:r>
            <a:br>
              <a:rPr lang="en-US" altLang="ja-JP" sz="2600" dirty="0" smtClean="0">
                <a:solidFill>
                  <a:schemeClr val="tx2">
                    <a:shade val="30000"/>
                    <a:satMod val="150000"/>
                  </a:schemeClr>
                </a:solidFill>
              </a:rPr>
            </a:br>
            <a:r>
              <a:rPr lang="ja-JP" altLang="en-US" sz="2600" dirty="0" smtClean="0">
                <a:solidFill>
                  <a:schemeClr val="tx2">
                    <a:shade val="30000"/>
                    <a:satMod val="150000"/>
                  </a:schemeClr>
                </a:solidFill>
              </a:rPr>
              <a:t>機械情報工学科</a:t>
            </a:r>
            <a:r>
              <a:rPr lang="en-US" altLang="ja-JP" sz="2600" dirty="0" smtClean="0">
                <a:solidFill>
                  <a:schemeClr val="tx2">
                    <a:shade val="30000"/>
                    <a:satMod val="150000"/>
                  </a:schemeClr>
                </a:solidFill>
              </a:rPr>
              <a:t/>
            </a:r>
            <a:br>
              <a:rPr lang="en-US" altLang="ja-JP" sz="2600" dirty="0" smtClean="0">
                <a:solidFill>
                  <a:schemeClr val="tx2">
                    <a:shade val="30000"/>
                    <a:satMod val="150000"/>
                  </a:schemeClr>
                </a:solidFill>
              </a:rPr>
            </a:br>
            <a:r>
              <a:rPr lang="ja-JP" altLang="en-US" sz="2600" dirty="0" smtClean="0">
                <a:solidFill>
                  <a:schemeClr val="tx2">
                    <a:shade val="30000"/>
                    <a:satMod val="150000"/>
                  </a:schemeClr>
                </a:solidFill>
              </a:rPr>
              <a:t>光来研究室</a:t>
            </a:r>
            <a:endParaRPr lang="en-US" altLang="ja-JP" sz="2600" dirty="0" smtClean="0">
              <a:solidFill>
                <a:schemeClr val="tx2">
                  <a:shade val="30000"/>
                  <a:satMod val="150000"/>
                </a:schemeClr>
              </a:solidFill>
            </a:endParaRPr>
          </a:p>
          <a:p>
            <a:pPr marL="27432" marR="0" lvl="0" indent="0" algn="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1" lang="en-US" altLang="ja-JP"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09237023</a:t>
            </a:r>
            <a:r>
              <a:rPr lang="ja-JP" altLang="en-US" sz="2600" noProof="0" dirty="0" smtClean="0">
                <a:solidFill>
                  <a:schemeClr val="tx2">
                    <a:shade val="30000"/>
                    <a:satMod val="150000"/>
                  </a:schemeClr>
                </a:solidFill>
              </a:rPr>
              <a:t>　</a:t>
            </a:r>
            <a:r>
              <a:rPr lang="ja-JP" altLang="en-US" sz="2600" dirty="0" smtClean="0">
                <a:solidFill>
                  <a:schemeClr val="tx2">
                    <a:shade val="30000"/>
                    <a:satMod val="150000"/>
                  </a:schemeClr>
                </a:solidFill>
              </a:rPr>
              <a:t>川原　翔</a:t>
            </a:r>
            <a:endParaRPr lang="en-US" altLang="ja-JP" sz="2600" dirty="0" smtClean="0">
              <a:solidFill>
                <a:schemeClr val="tx2">
                  <a:shade val="30000"/>
                  <a:satMod val="150000"/>
                </a:schemeClr>
              </a:solidFill>
            </a:endParaRPr>
          </a:p>
          <a:p>
            <a:pPr marL="27432" marR="0" lvl="0" indent="0" algn="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1" lang="en-US" altLang="ja-JP" sz="1600" b="0" i="0" u="none" strike="noStrike" kern="1200" cap="none" spc="0" normalizeH="0" baseline="0" noProof="0" dirty="0" smtClean="0">
                <a:ln>
                  <a:noFill/>
                </a:ln>
                <a:solidFill>
                  <a:schemeClr val="tx2">
                    <a:shade val="30000"/>
                    <a:satMod val="150000"/>
                  </a:schemeClr>
                </a:solidFill>
                <a:effectLst/>
                <a:uLnTx/>
                <a:uFillTx/>
              </a:rPr>
              <a:t>2012</a:t>
            </a:r>
            <a:r>
              <a:rPr kumimoji="1" lang="ja-JP" altLang="en-US" sz="1600" b="0" i="0" u="none" strike="noStrike" kern="1200" cap="none" spc="0" normalizeH="0" baseline="0" noProof="0" dirty="0" smtClean="0">
                <a:ln>
                  <a:noFill/>
                </a:ln>
                <a:solidFill>
                  <a:schemeClr val="tx2">
                    <a:shade val="30000"/>
                    <a:satMod val="150000"/>
                  </a:schemeClr>
                </a:solidFill>
                <a:effectLst/>
                <a:uLnTx/>
                <a:uFillTx/>
              </a:rPr>
              <a:t>年度 </a:t>
            </a:r>
            <a:r>
              <a:rPr lang="ja-JP" altLang="en-US" sz="1600" noProof="0" dirty="0" smtClean="0">
                <a:solidFill>
                  <a:schemeClr val="tx2">
                    <a:shade val="30000"/>
                    <a:satMod val="150000"/>
                  </a:schemeClr>
                </a:solidFill>
              </a:rPr>
              <a:t>卒業</a:t>
            </a:r>
            <a:r>
              <a:rPr lang="ja-JP" altLang="en-US" sz="1600" noProof="0" dirty="0">
                <a:solidFill>
                  <a:schemeClr val="tx2">
                    <a:shade val="30000"/>
                    <a:satMod val="150000"/>
                  </a:schemeClr>
                </a:solidFill>
              </a:rPr>
              <a:t>論文</a:t>
            </a:r>
            <a:r>
              <a:rPr kumimoji="1" lang="ja-JP" altLang="en-US" sz="1600" b="0" i="0" u="none" strike="noStrike" kern="1200" cap="none" spc="0" normalizeH="0" baseline="0" noProof="0" dirty="0" smtClean="0">
                <a:ln>
                  <a:noFill/>
                </a:ln>
                <a:solidFill>
                  <a:schemeClr val="tx2">
                    <a:shade val="30000"/>
                    <a:satMod val="150000"/>
                  </a:schemeClr>
                </a:solidFill>
                <a:effectLst/>
                <a:uLnTx/>
                <a:uFillTx/>
              </a:rPr>
              <a:t>発表会</a:t>
            </a:r>
            <a:endParaRPr kumimoji="1" lang="en-US" altLang="ja-JP" sz="1600" b="0" i="0" u="none" strike="noStrike" kern="1200" cap="none" spc="0" normalizeH="0" baseline="0" noProof="0" dirty="0" smtClean="0">
              <a:ln>
                <a:noFill/>
              </a:ln>
              <a:solidFill>
                <a:schemeClr val="tx2">
                  <a:shade val="30000"/>
                  <a:satMod val="150000"/>
                </a:schemeClr>
              </a:solidFill>
              <a:effectLst/>
              <a:uLnTx/>
              <a:uFillTx/>
            </a:endParaRPr>
          </a:p>
          <a:p>
            <a:pPr marL="27432" marR="0" lvl="0" indent="0" algn="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1" lang="en-US" altLang="ja-JP" sz="1600" b="0" i="0" u="none" strike="noStrike" kern="1200" cap="none" spc="0" normalizeH="0" baseline="0" noProof="0" dirty="0" smtClean="0">
                <a:ln>
                  <a:noFill/>
                </a:ln>
                <a:solidFill>
                  <a:schemeClr val="tx2">
                    <a:shade val="30000"/>
                    <a:satMod val="150000"/>
                  </a:schemeClr>
                </a:solidFill>
                <a:effectLst/>
                <a:uLnTx/>
                <a:uFillTx/>
              </a:rPr>
              <a:t>2013</a:t>
            </a:r>
            <a:r>
              <a:rPr kumimoji="1" lang="ja-JP" altLang="en-US" sz="1600" b="0" i="0" u="none" strike="noStrike" kern="1200" cap="none" spc="0" normalizeH="0" baseline="0" noProof="0" dirty="0" smtClean="0">
                <a:ln>
                  <a:noFill/>
                </a:ln>
                <a:solidFill>
                  <a:schemeClr val="tx2">
                    <a:shade val="30000"/>
                    <a:satMod val="150000"/>
                  </a:schemeClr>
                </a:solidFill>
                <a:effectLst/>
                <a:uLnTx/>
                <a:uFillTx/>
              </a:rPr>
              <a:t>年</a:t>
            </a:r>
            <a:r>
              <a:rPr lang="en-US" altLang="ja-JP" sz="1600" dirty="0" smtClean="0">
                <a:solidFill>
                  <a:schemeClr val="tx2">
                    <a:shade val="30000"/>
                    <a:satMod val="150000"/>
                  </a:schemeClr>
                </a:solidFill>
              </a:rPr>
              <a:t>2</a:t>
            </a:r>
            <a:r>
              <a:rPr kumimoji="1" lang="ja-JP" altLang="en-US" sz="1600" b="0" i="0" u="none" strike="noStrike" kern="1200" cap="none" spc="0" normalizeH="0" baseline="0" noProof="0" dirty="0" smtClean="0">
                <a:ln>
                  <a:noFill/>
                </a:ln>
                <a:solidFill>
                  <a:schemeClr val="tx2">
                    <a:shade val="30000"/>
                    <a:satMod val="150000"/>
                  </a:schemeClr>
                </a:solidFill>
                <a:effectLst/>
                <a:uLnTx/>
                <a:uFillTx/>
              </a:rPr>
              <a:t>月</a:t>
            </a:r>
            <a:r>
              <a:rPr lang="en-US" altLang="ja-JP" sz="1600" noProof="0" dirty="0" smtClean="0">
                <a:solidFill>
                  <a:schemeClr val="tx2">
                    <a:shade val="30000"/>
                    <a:satMod val="150000"/>
                  </a:schemeClr>
                </a:solidFill>
              </a:rPr>
              <a:t>18</a:t>
            </a:r>
            <a:r>
              <a:rPr kumimoji="1" lang="ja-JP" altLang="en-US" sz="1600" b="0" i="0" u="none" strike="noStrike" kern="1200" cap="none" spc="0" normalizeH="0" baseline="0" noProof="0" dirty="0" smtClean="0">
                <a:ln>
                  <a:noFill/>
                </a:ln>
                <a:solidFill>
                  <a:schemeClr val="tx2">
                    <a:shade val="30000"/>
                    <a:satMod val="150000"/>
                  </a:schemeClr>
                </a:solidFill>
                <a:effectLst/>
                <a:uLnTx/>
                <a:uFillTx/>
              </a:rPr>
              <a:t>日</a:t>
            </a:r>
            <a:r>
              <a:rPr kumimoji="1" lang="en-US" altLang="ja-JP" sz="1600" b="0" i="0" u="none" strike="noStrike" kern="1200" cap="none" spc="0" normalizeH="0" baseline="0" noProof="0" dirty="0" smtClean="0">
                <a:ln>
                  <a:noFill/>
                </a:ln>
                <a:solidFill>
                  <a:schemeClr val="tx2">
                    <a:shade val="30000"/>
                    <a:satMod val="150000"/>
                  </a:schemeClr>
                </a:solidFill>
                <a:effectLst/>
                <a:uLnTx/>
                <a:uFillTx/>
              </a:rPr>
              <a:t>(</a:t>
            </a:r>
            <a:r>
              <a:rPr lang="ja-JP" altLang="en-US" sz="1600" dirty="0">
                <a:solidFill>
                  <a:schemeClr val="tx2">
                    <a:shade val="30000"/>
                    <a:satMod val="150000"/>
                  </a:schemeClr>
                </a:solidFill>
              </a:rPr>
              <a:t>月</a:t>
            </a:r>
            <a:r>
              <a:rPr kumimoji="1" lang="en-US" altLang="ja-JP" sz="1600" b="0" i="0" u="none" strike="noStrike" kern="1200" cap="none" spc="0" normalizeH="0" baseline="0" noProof="0" dirty="0" smtClean="0">
                <a:ln>
                  <a:noFill/>
                </a:ln>
                <a:solidFill>
                  <a:schemeClr val="tx2">
                    <a:shade val="30000"/>
                    <a:satMod val="150000"/>
                  </a:schemeClr>
                </a:solidFill>
                <a:effectLst/>
                <a:uLnTx/>
                <a:uFillTx/>
              </a:rPr>
              <a:t>)</a:t>
            </a:r>
            <a:endParaRPr kumimoji="1" lang="ja-JP" altLang="en-US" sz="14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角丸四角形 80"/>
          <p:cNvSpPr/>
          <p:nvPr/>
        </p:nvSpPr>
        <p:spPr>
          <a:xfrm>
            <a:off x="73596" y="3605016"/>
            <a:ext cx="8827532" cy="3240360"/>
          </a:xfrm>
          <a:prstGeom prst="roundRect">
            <a:avLst>
              <a:gd name="adj" fmla="val 5615"/>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正方形/長方形 92"/>
          <p:cNvSpPr/>
          <p:nvPr/>
        </p:nvSpPr>
        <p:spPr>
          <a:xfrm>
            <a:off x="4656409" y="3789040"/>
            <a:ext cx="4164063" cy="2918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145605" y="3789040"/>
            <a:ext cx="4138363" cy="294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8" name="グループ化 127"/>
          <p:cNvGrpSpPr/>
          <p:nvPr/>
        </p:nvGrpSpPr>
        <p:grpSpPr>
          <a:xfrm>
            <a:off x="239684" y="3861048"/>
            <a:ext cx="3960440" cy="2308024"/>
            <a:chOff x="259140" y="3861048"/>
            <a:chExt cx="3960440" cy="2308024"/>
          </a:xfrm>
        </p:grpSpPr>
        <p:sp>
          <p:nvSpPr>
            <p:cNvPr id="98" name="正方形/長方形 97"/>
            <p:cNvSpPr/>
            <p:nvPr/>
          </p:nvSpPr>
          <p:spPr>
            <a:xfrm>
              <a:off x="2995444" y="3861048"/>
              <a:ext cx="1224136" cy="2308024"/>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正方形/長方形 108"/>
            <p:cNvSpPr/>
            <p:nvPr/>
          </p:nvSpPr>
          <p:spPr>
            <a:xfrm>
              <a:off x="259140" y="3861048"/>
              <a:ext cx="2584472" cy="2308024"/>
            </a:xfrm>
            <a:prstGeom prst="rect">
              <a:avLst/>
            </a:prstGeom>
            <a:solidFill>
              <a:schemeClr val="bg1"/>
            </a:solidFill>
            <a:ln>
              <a:solidFill>
                <a:srgbClr val="0041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正方形/長方形 109"/>
            <p:cNvSpPr/>
            <p:nvPr/>
          </p:nvSpPr>
          <p:spPr>
            <a:xfrm>
              <a:off x="380296" y="5232968"/>
              <a:ext cx="1690880" cy="651840"/>
            </a:xfrm>
            <a:prstGeom prst="rect">
              <a:avLst/>
            </a:prstGeom>
            <a:gradFill>
              <a:gsLst>
                <a:gs pos="58000">
                  <a:schemeClr val="tx1">
                    <a:lumMod val="65000"/>
                    <a:lumOff val="35000"/>
                  </a:schemeClr>
                </a:gs>
                <a:gs pos="100000">
                  <a:schemeClr val="tx1">
                    <a:lumMod val="85000"/>
                    <a:lumOff val="1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bg1"/>
                  </a:solidFill>
                  <a:effectLst>
                    <a:outerShdw blurRad="38100" dist="38100" dir="2700000" algn="tl">
                      <a:srgbClr val="000000">
                        <a:alpha val="43137"/>
                      </a:srgbClr>
                    </a:outerShdw>
                  </a:effectLst>
                </a:rPr>
                <a:t>D-MORE</a:t>
              </a:r>
              <a:br>
                <a:rPr lang="en-US" altLang="ja-JP" dirty="0" smtClean="0">
                  <a:solidFill>
                    <a:schemeClr val="bg1"/>
                  </a:solidFill>
                  <a:effectLst>
                    <a:outerShdw blurRad="38100" dist="38100" dir="2700000" algn="tl">
                      <a:srgbClr val="000000">
                        <a:alpha val="43137"/>
                      </a:srgbClr>
                    </a:outerShdw>
                  </a:effectLst>
                </a:rPr>
              </a:br>
              <a:r>
                <a:rPr lang="ja-JP" altLang="en-US" dirty="0" smtClean="0">
                  <a:solidFill>
                    <a:schemeClr val="bg1"/>
                  </a:solidFill>
                  <a:effectLst>
                    <a:outerShdw blurRad="38100" dist="38100" dir="2700000" algn="tl">
                      <a:srgbClr val="000000">
                        <a:alpha val="43137"/>
                      </a:srgbClr>
                    </a:outerShdw>
                  </a:effectLst>
                </a:rPr>
                <a:t>仮想デバイス</a:t>
              </a:r>
              <a:endParaRPr lang="en-US" altLang="ja-JP" dirty="0" smtClean="0">
                <a:solidFill>
                  <a:schemeClr val="bg1"/>
                </a:solidFill>
                <a:effectLst>
                  <a:outerShdw blurRad="38100" dist="38100" dir="2700000" algn="tl">
                    <a:srgbClr val="000000">
                      <a:alpha val="43137"/>
                    </a:srgbClr>
                  </a:outerShdw>
                </a:effectLst>
              </a:endParaRPr>
            </a:p>
          </p:txBody>
        </p:sp>
        <p:sp>
          <p:nvSpPr>
            <p:cNvPr id="112" name="正方形/長方形 111"/>
            <p:cNvSpPr/>
            <p:nvPr/>
          </p:nvSpPr>
          <p:spPr>
            <a:xfrm>
              <a:off x="380296" y="4365104"/>
              <a:ext cx="1690880" cy="648072"/>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bg1"/>
                  </a:solidFill>
                  <a:effectLst>
                    <a:outerShdw blurRad="38100" dist="38100" dir="2700000" algn="tl">
                      <a:srgbClr val="000000">
                        <a:alpha val="43137"/>
                      </a:srgbClr>
                    </a:outerShdw>
                  </a:effectLst>
                </a:rPr>
                <a:t>D-MORE</a:t>
              </a:r>
              <a:br>
                <a:rPr lang="en-US" altLang="ja-JP" dirty="0" smtClean="0">
                  <a:solidFill>
                    <a:schemeClr val="bg1"/>
                  </a:solidFill>
                  <a:effectLst>
                    <a:outerShdw blurRad="38100" dist="38100" dir="2700000" algn="tl">
                      <a:srgbClr val="000000">
                        <a:alpha val="43137"/>
                      </a:srgbClr>
                    </a:outerShdw>
                  </a:effectLst>
                </a:rPr>
              </a:br>
              <a:r>
                <a:rPr lang="en-US" altLang="ja-JP" dirty="0" smtClean="0">
                  <a:solidFill>
                    <a:schemeClr val="bg1"/>
                  </a:solidFill>
                  <a:effectLst>
                    <a:outerShdw blurRad="38100" dist="38100" dir="2700000" algn="tl">
                      <a:srgbClr val="000000">
                        <a:alpha val="43137"/>
                      </a:srgbClr>
                    </a:outerShdw>
                  </a:effectLst>
                </a:rPr>
                <a:t>VNC</a:t>
              </a:r>
              <a:r>
                <a:rPr lang="ja-JP" altLang="en-US" dirty="0" smtClean="0">
                  <a:solidFill>
                    <a:schemeClr val="bg1"/>
                  </a:solidFill>
                  <a:effectLst>
                    <a:outerShdw blurRad="38100" dist="38100" dir="2700000" algn="tl">
                      <a:srgbClr val="000000">
                        <a:alpha val="43137"/>
                      </a:srgbClr>
                    </a:outerShdw>
                  </a:effectLst>
                </a:rPr>
                <a:t>サーバ</a:t>
              </a:r>
              <a:endParaRPr lang="en-US" altLang="ja-JP" dirty="0" smtClean="0">
                <a:solidFill>
                  <a:schemeClr val="bg1"/>
                </a:solidFill>
                <a:effectLst>
                  <a:outerShdw blurRad="38100" dist="38100" dir="2700000" algn="tl">
                    <a:srgbClr val="000000">
                      <a:alpha val="43137"/>
                    </a:srgbClr>
                  </a:outerShdw>
                </a:effectLst>
              </a:endParaRPr>
            </a:p>
          </p:txBody>
        </p:sp>
        <p:cxnSp>
          <p:nvCxnSpPr>
            <p:cNvPr id="113" name="直線矢印コネクタ 112"/>
            <p:cNvCxnSpPr>
              <a:stCxn id="112" idx="2"/>
              <a:endCxn id="110" idx="0"/>
            </p:cNvCxnSpPr>
            <p:nvPr/>
          </p:nvCxnSpPr>
          <p:spPr>
            <a:xfrm>
              <a:off x="1225736" y="5013176"/>
              <a:ext cx="0" cy="219792"/>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331148" y="3933056"/>
              <a:ext cx="2448271" cy="307777"/>
            </a:xfrm>
            <a:prstGeom prst="rect">
              <a:avLst/>
            </a:prstGeom>
            <a:noFill/>
            <a:effectLst/>
          </p:spPr>
          <p:txBody>
            <a:bodyPr wrap="square" rtlCol="0">
              <a:spAutoFit/>
            </a:bodyPr>
            <a:lstStyle/>
            <a:p>
              <a:pPr algn="ctr"/>
              <a:r>
                <a:rPr lang="ja-JP" altLang="en-US" sz="1400" b="1" dirty="0" smtClean="0"/>
                <a:t>リモート管理用</a:t>
              </a:r>
              <a:r>
                <a:rPr kumimoji="1" lang="en-US" altLang="ja-JP" sz="1400" b="1" dirty="0" smtClean="0"/>
                <a:t>VM </a:t>
              </a:r>
              <a:endParaRPr kumimoji="1" lang="ja-JP" altLang="en-US" sz="1200" b="1" dirty="0"/>
            </a:p>
          </p:txBody>
        </p:sp>
        <p:sp>
          <p:nvSpPr>
            <p:cNvPr id="115" name="テキスト ボックス 114"/>
            <p:cNvSpPr txBox="1"/>
            <p:nvPr/>
          </p:nvSpPr>
          <p:spPr>
            <a:xfrm>
              <a:off x="3067452" y="3933056"/>
              <a:ext cx="1080120" cy="311545"/>
            </a:xfrm>
            <a:prstGeom prst="rect">
              <a:avLst/>
            </a:prstGeom>
            <a:noFill/>
            <a:effectLst/>
          </p:spPr>
          <p:txBody>
            <a:bodyPr wrap="square" rtlCol="0">
              <a:spAutoFit/>
            </a:bodyPr>
            <a:lstStyle/>
            <a:p>
              <a:pPr algn="ctr"/>
              <a:r>
                <a:rPr kumimoji="1" lang="ja-JP" altLang="en-US" sz="1400" b="1" dirty="0" smtClean="0"/>
                <a:t>ユーザ</a:t>
              </a:r>
              <a:r>
                <a:rPr kumimoji="1" lang="en-US" altLang="ja-JP" sz="1400" b="1" dirty="0" smtClean="0"/>
                <a:t>VM</a:t>
              </a:r>
            </a:p>
          </p:txBody>
        </p:sp>
      </p:grpSp>
      <p:sp>
        <p:nvSpPr>
          <p:cNvPr id="2" name="コンテンツ プレースホルダ 1"/>
          <p:cNvSpPr>
            <a:spLocks noGrp="1"/>
          </p:cNvSpPr>
          <p:nvPr>
            <p:ph idx="1"/>
          </p:nvPr>
        </p:nvSpPr>
        <p:spPr/>
        <p:txBody>
          <a:bodyPr/>
          <a:lstStyle/>
          <a:p>
            <a:r>
              <a:rPr lang="ja-JP" altLang="en-US" dirty="0" smtClean="0"/>
              <a:t>リモート管理用</a:t>
            </a:r>
            <a:r>
              <a:rPr lang="en-US" altLang="ja-JP" dirty="0" smtClean="0"/>
              <a:t>VM</a:t>
            </a:r>
            <a:r>
              <a:rPr lang="ja-JP" altLang="en-US" dirty="0" smtClean="0"/>
              <a:t>はマイグレーション時に</a:t>
            </a:r>
            <a:r>
              <a:rPr lang="en-US" altLang="ja-JP" dirty="0" smtClean="0"/>
              <a:t/>
            </a:r>
            <a:br>
              <a:rPr lang="en-US" altLang="ja-JP" dirty="0" smtClean="0"/>
            </a:br>
            <a:r>
              <a:rPr lang="ja-JP" altLang="en-US" dirty="0" smtClean="0"/>
              <a:t>仮想デバイスの状態を維持</a:t>
            </a:r>
            <a:endParaRPr lang="en-US" altLang="ja-JP" dirty="0" smtClean="0"/>
          </a:p>
          <a:p>
            <a:pPr lvl="1"/>
            <a:r>
              <a:rPr lang="ja-JP" altLang="en-US" dirty="0" smtClean="0"/>
              <a:t>ユーザ</a:t>
            </a:r>
            <a:r>
              <a:rPr lang="en-US" altLang="ja-JP" dirty="0" smtClean="0"/>
              <a:t>VM</a:t>
            </a:r>
            <a:r>
              <a:rPr lang="ja-JP" altLang="en-US" dirty="0" smtClean="0"/>
              <a:t>のバッファを自動的にメモリマップし直す</a:t>
            </a:r>
            <a:endParaRPr lang="en-US" altLang="ja-JP" dirty="0" smtClean="0"/>
          </a:p>
          <a:p>
            <a:pPr lvl="1"/>
            <a:r>
              <a:rPr lang="ja-JP" altLang="en-US" dirty="0" smtClean="0"/>
              <a:t>ユーザ</a:t>
            </a:r>
            <a:r>
              <a:rPr lang="en-US" altLang="ja-JP" dirty="0" smtClean="0"/>
              <a:t>VM</a:t>
            </a:r>
            <a:r>
              <a:rPr lang="ja-JP" altLang="en-US" dirty="0" smtClean="0"/>
              <a:t>との間のイベントチャンネルを再確立する</a:t>
            </a:r>
            <a:endParaRPr lang="en-US" altLang="ja-JP" dirty="0" smtClean="0"/>
          </a:p>
          <a:p>
            <a:pPr lvl="1"/>
            <a:r>
              <a:rPr lang="ja-JP" altLang="en-US" dirty="0" smtClean="0"/>
              <a:t>ドメイン</a:t>
            </a:r>
            <a:r>
              <a:rPr lang="en-US" altLang="ja-JP" dirty="0" smtClean="0"/>
              <a:t>M</a:t>
            </a:r>
            <a:r>
              <a:rPr lang="en-US" altLang="ja-JP" baseline="72000" dirty="0"/>
              <a:t> </a:t>
            </a:r>
            <a:r>
              <a:rPr lang="en-US" altLang="ja-JP" sz="1600" dirty="0"/>
              <a:t>[</a:t>
            </a:r>
            <a:r>
              <a:rPr lang="ja-JP" altLang="en-US" sz="1600" dirty="0"/>
              <a:t>宇都宮ら </a:t>
            </a:r>
            <a:r>
              <a:rPr lang="en-US" altLang="ja-JP" sz="1600" dirty="0"/>
              <a:t>‘11</a:t>
            </a:r>
            <a:r>
              <a:rPr lang="en-US" altLang="ja-JP" sz="1600" dirty="0" smtClean="0"/>
              <a:t>] </a:t>
            </a:r>
            <a:r>
              <a:rPr lang="ja-JP" altLang="en-US" dirty="0" smtClean="0"/>
              <a:t>を拡張して実装</a:t>
            </a:r>
            <a:endParaRPr lang="en-US" altLang="ja-JP" dirty="0" smtClean="0"/>
          </a:p>
        </p:txBody>
      </p:sp>
      <p:sp>
        <p:nvSpPr>
          <p:cNvPr id="3" name="タイトル 2"/>
          <p:cNvSpPr>
            <a:spLocks noGrp="1"/>
          </p:cNvSpPr>
          <p:nvPr>
            <p:ph type="title"/>
          </p:nvPr>
        </p:nvSpPr>
        <p:spPr/>
        <p:txBody>
          <a:bodyPr/>
          <a:lstStyle/>
          <a:p>
            <a:r>
              <a:rPr lang="ja-JP" altLang="en-US" dirty="0" smtClean="0"/>
              <a:t>仮想デバイスの状態の維持</a:t>
            </a:r>
            <a:endParaRPr lang="ja-JP" altLang="en-US" dirty="0"/>
          </a:p>
        </p:txBody>
      </p:sp>
      <p:cxnSp>
        <p:nvCxnSpPr>
          <p:cNvPr id="83" name="直線矢印コネクタ 82"/>
          <p:cNvCxnSpPr/>
          <p:nvPr/>
        </p:nvCxnSpPr>
        <p:spPr>
          <a:xfrm flipV="1">
            <a:off x="145604" y="3684702"/>
            <a:ext cx="8712968" cy="2664"/>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flipH="1">
            <a:off x="8354516" y="4149080"/>
            <a:ext cx="504056" cy="1015663"/>
          </a:xfrm>
          <a:prstGeom prst="rect">
            <a:avLst/>
          </a:prstGeom>
          <a:noFill/>
          <a:effectLst>
            <a:outerShdw blurRad="50800" dist="38100" dir="2700000" algn="tl" rotWithShape="0">
              <a:prstClr val="black">
                <a:alpha val="40000"/>
              </a:prstClr>
            </a:outerShdw>
          </a:effectLst>
          <a:scene3d>
            <a:camera prst="isometricRightUp"/>
            <a:lightRig rig="threePt" dir="t"/>
          </a:scene3d>
        </p:spPr>
        <p:txBody>
          <a:bodyPr wrap="square" rtlCol="0">
            <a:spAutoFit/>
          </a:bodyPr>
          <a:lstStyle/>
          <a:p>
            <a:endParaRPr kumimoji="1" lang="ja-JP" altLang="en-US" sz="6000" b="1" dirty="0">
              <a:solidFill>
                <a:schemeClr val="bg1"/>
              </a:solidFill>
            </a:endParaRPr>
          </a:p>
        </p:txBody>
      </p:sp>
      <p:grpSp>
        <p:nvGrpSpPr>
          <p:cNvPr id="127" name="グループ化 126"/>
          <p:cNvGrpSpPr/>
          <p:nvPr/>
        </p:nvGrpSpPr>
        <p:grpSpPr>
          <a:xfrm>
            <a:off x="1206280" y="5381631"/>
            <a:ext cx="2381776" cy="1293667"/>
            <a:chOff x="1225736" y="5375693"/>
            <a:chExt cx="2381776" cy="1293667"/>
          </a:xfrm>
        </p:grpSpPr>
        <p:cxnSp>
          <p:nvCxnSpPr>
            <p:cNvPr id="111" name="直線矢印コネクタ 110"/>
            <p:cNvCxnSpPr>
              <a:stCxn id="110" idx="3"/>
              <a:endCxn id="122" idx="1"/>
            </p:cNvCxnSpPr>
            <p:nvPr/>
          </p:nvCxnSpPr>
          <p:spPr>
            <a:xfrm>
              <a:off x="2071176" y="5552950"/>
              <a:ext cx="316150" cy="2763"/>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grpSp>
          <p:nvGrpSpPr>
            <p:cNvPr id="126" name="グループ化 125"/>
            <p:cNvGrpSpPr/>
            <p:nvPr/>
          </p:nvGrpSpPr>
          <p:grpSpPr>
            <a:xfrm>
              <a:off x="1225736" y="5375693"/>
              <a:ext cx="2381776" cy="1293667"/>
              <a:chOff x="1225736" y="5375693"/>
              <a:chExt cx="2381776" cy="1293667"/>
            </a:xfrm>
          </p:grpSpPr>
          <p:grpSp>
            <p:nvGrpSpPr>
              <p:cNvPr id="37" name="グループ化 36"/>
              <p:cNvGrpSpPr/>
              <p:nvPr/>
            </p:nvGrpSpPr>
            <p:grpSpPr>
              <a:xfrm>
                <a:off x="1225736" y="5878870"/>
                <a:ext cx="2381776" cy="790490"/>
                <a:chOff x="1225736" y="5878870"/>
                <a:chExt cx="2381776" cy="790490"/>
              </a:xfrm>
            </p:grpSpPr>
            <p:sp>
              <p:nvSpPr>
                <p:cNvPr id="116" name="正方形/長方形 115"/>
                <p:cNvSpPr/>
                <p:nvPr/>
              </p:nvSpPr>
              <p:spPr>
                <a:xfrm>
                  <a:off x="1351096" y="6345560"/>
                  <a:ext cx="2160240" cy="323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イベントチャンネル</a:t>
                  </a:r>
                  <a:endParaRPr kumimoji="1" lang="ja-JP" altLang="en-US" dirty="0">
                    <a:solidFill>
                      <a:schemeClr val="tx1"/>
                    </a:solidFill>
                  </a:endParaRPr>
                </a:p>
              </p:txBody>
            </p:sp>
            <p:cxnSp>
              <p:nvCxnSpPr>
                <p:cNvPr id="117" name="直線矢印コネクタ 534"/>
                <p:cNvCxnSpPr>
                  <a:stCxn id="110" idx="2"/>
                  <a:endCxn id="116" idx="1"/>
                </p:cNvCxnSpPr>
                <p:nvPr/>
              </p:nvCxnSpPr>
              <p:spPr>
                <a:xfrm rot="16200000" flipH="1">
                  <a:off x="974121" y="6130485"/>
                  <a:ext cx="628590" cy="125360"/>
                </a:xfrm>
                <a:prstGeom prst="bentConnector2">
                  <a:avLst/>
                </a:prstGeom>
                <a:ln w="38100">
                  <a:solidFill>
                    <a:srgbClr val="FF0000"/>
                  </a:solidFill>
                  <a:headEnd type="none" w="med" len="med"/>
                  <a:tailEnd type="stealth"/>
                </a:ln>
              </p:spPr>
              <p:style>
                <a:lnRef idx="1">
                  <a:schemeClr val="accent1"/>
                </a:lnRef>
                <a:fillRef idx="0">
                  <a:schemeClr val="accent1"/>
                </a:fillRef>
                <a:effectRef idx="0">
                  <a:schemeClr val="accent1"/>
                </a:effectRef>
                <a:fontRef idx="minor">
                  <a:schemeClr val="tx1"/>
                </a:fontRef>
              </p:style>
            </p:cxnSp>
            <p:cxnSp>
              <p:nvCxnSpPr>
                <p:cNvPr id="118" name="直線矢印コネクタ 534"/>
                <p:cNvCxnSpPr>
                  <a:stCxn id="116" idx="3"/>
                  <a:endCxn id="98" idx="2"/>
                </p:cNvCxnSpPr>
                <p:nvPr/>
              </p:nvCxnSpPr>
              <p:spPr>
                <a:xfrm flipV="1">
                  <a:off x="3511336" y="6163134"/>
                  <a:ext cx="96176" cy="344326"/>
                </a:xfrm>
                <a:prstGeom prst="bentConnector2">
                  <a:avLst/>
                </a:prstGeom>
                <a:ln w="38100">
                  <a:solidFill>
                    <a:srgbClr val="FF0000"/>
                  </a:solidFill>
                  <a:headEnd type="none" w="med" len="med"/>
                  <a:tailEnd type="stealth"/>
                </a:ln>
              </p:spPr>
              <p:style>
                <a:lnRef idx="1">
                  <a:schemeClr val="accent1"/>
                </a:lnRef>
                <a:fillRef idx="0">
                  <a:schemeClr val="accent1"/>
                </a:fillRef>
                <a:effectRef idx="0">
                  <a:schemeClr val="accent1"/>
                </a:effectRef>
                <a:fontRef idx="minor">
                  <a:schemeClr val="tx1"/>
                </a:fontRef>
              </p:style>
            </p:cxnSp>
          </p:grpSp>
          <p:sp>
            <p:nvSpPr>
              <p:cNvPr id="122" name="正方形/長方形 121"/>
              <p:cNvSpPr/>
              <p:nvPr/>
            </p:nvSpPr>
            <p:spPr>
              <a:xfrm>
                <a:off x="2387326" y="5375693"/>
                <a:ext cx="1080120"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バッファ</a:t>
                </a:r>
                <a:endParaRPr kumimoji="1" lang="ja-JP" altLang="en-US" dirty="0"/>
              </a:p>
            </p:txBody>
          </p:sp>
        </p:grpSp>
      </p:grpSp>
      <p:cxnSp>
        <p:nvCxnSpPr>
          <p:cNvPr id="134" name="直線矢印コネクタ 133"/>
          <p:cNvCxnSpPr/>
          <p:nvPr/>
        </p:nvCxnSpPr>
        <p:spPr>
          <a:xfrm flipV="1">
            <a:off x="6547966" y="5557877"/>
            <a:ext cx="288032" cy="3774"/>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grpSp>
        <p:nvGrpSpPr>
          <p:cNvPr id="138" name="グループ化 137"/>
          <p:cNvGrpSpPr/>
          <p:nvPr/>
        </p:nvGrpSpPr>
        <p:grpSpPr>
          <a:xfrm>
            <a:off x="5706545" y="5889146"/>
            <a:ext cx="2425651" cy="784554"/>
            <a:chOff x="5551159" y="5877270"/>
            <a:chExt cx="2425651" cy="784554"/>
          </a:xfrm>
        </p:grpSpPr>
        <p:sp>
          <p:nvSpPr>
            <p:cNvPr id="135" name="正方形/長方形 134"/>
            <p:cNvSpPr/>
            <p:nvPr/>
          </p:nvSpPr>
          <p:spPr>
            <a:xfrm>
              <a:off x="5692988" y="6338024"/>
              <a:ext cx="2160240" cy="323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イベントチャンネル</a:t>
              </a:r>
              <a:endParaRPr kumimoji="1" lang="ja-JP" altLang="en-US" dirty="0">
                <a:solidFill>
                  <a:schemeClr val="tx1"/>
                </a:solidFill>
              </a:endParaRPr>
            </a:p>
          </p:txBody>
        </p:sp>
        <p:cxnSp>
          <p:nvCxnSpPr>
            <p:cNvPr id="136" name="直線矢印コネクタ 534"/>
            <p:cNvCxnSpPr>
              <a:endCxn id="135" idx="1"/>
            </p:cNvCxnSpPr>
            <p:nvPr/>
          </p:nvCxnSpPr>
          <p:spPr>
            <a:xfrm rot="16200000" flipH="1">
              <a:off x="5310747" y="6117682"/>
              <a:ext cx="622653" cy="141830"/>
            </a:xfrm>
            <a:prstGeom prst="bentConnector2">
              <a:avLst/>
            </a:prstGeom>
            <a:ln w="38100">
              <a:solidFill>
                <a:srgbClr val="FF0000"/>
              </a:solidFill>
              <a:headEnd type="none" w="med" len="med"/>
              <a:tailEnd type="stealth"/>
            </a:ln>
          </p:spPr>
          <p:style>
            <a:lnRef idx="1">
              <a:schemeClr val="accent1"/>
            </a:lnRef>
            <a:fillRef idx="0">
              <a:schemeClr val="accent1"/>
            </a:fillRef>
            <a:effectRef idx="0">
              <a:schemeClr val="accent1"/>
            </a:effectRef>
            <a:fontRef idx="minor">
              <a:schemeClr val="tx1"/>
            </a:fontRef>
          </p:style>
        </p:cxnSp>
        <p:cxnSp>
          <p:nvCxnSpPr>
            <p:cNvPr id="137" name="直線矢印コネクタ 534"/>
            <p:cNvCxnSpPr>
              <a:stCxn id="135" idx="3"/>
            </p:cNvCxnSpPr>
            <p:nvPr/>
          </p:nvCxnSpPr>
          <p:spPr>
            <a:xfrm flipV="1">
              <a:off x="7853228" y="6157196"/>
              <a:ext cx="123582" cy="342728"/>
            </a:xfrm>
            <a:prstGeom prst="bentConnector2">
              <a:avLst/>
            </a:prstGeom>
            <a:ln w="38100">
              <a:solidFill>
                <a:srgbClr val="FF0000"/>
              </a:solidFill>
              <a:headEnd type="none" w="med" len="med"/>
              <a:tailEnd type="stealth"/>
            </a:ln>
          </p:spPr>
          <p:style>
            <a:lnRef idx="1">
              <a:schemeClr val="accent1"/>
            </a:lnRef>
            <a:fillRef idx="0">
              <a:schemeClr val="accent1"/>
            </a:fillRef>
            <a:effectRef idx="0">
              <a:schemeClr val="accent1"/>
            </a:effectRef>
            <a:fontRef idx="minor">
              <a:schemeClr val="tx1"/>
            </a:fontRef>
          </p:style>
        </p:cxnSp>
      </p:grpSp>
      <p:sp>
        <p:nvSpPr>
          <p:cNvPr id="43" name="正方形/長方形 42"/>
          <p:cNvSpPr/>
          <p:nvPr/>
        </p:nvSpPr>
        <p:spPr>
          <a:xfrm>
            <a:off x="7546273" y="5373216"/>
            <a:ext cx="1080120"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バッファ</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slide(fromLeft)">
                                      <p:cBhvr>
                                        <p:cTn id="7" dur="1000"/>
                                        <p:tgtEl>
                                          <p:spTgt spid="83"/>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500"/>
                                        <p:tgtEl>
                                          <p:spTgt spid="127"/>
                                        </p:tgtEl>
                                      </p:cBhvr>
                                    </p:animEffect>
                                    <p:set>
                                      <p:cBhvr>
                                        <p:cTn id="11" dur="1" fill="hold">
                                          <p:stCondLst>
                                            <p:cond delay="499"/>
                                          </p:stCondLst>
                                        </p:cTn>
                                        <p:tgtEl>
                                          <p:spTgt spid="127"/>
                                        </p:tgtEl>
                                        <p:attrNameLst>
                                          <p:attrName>style.visibility</p:attrName>
                                        </p:attrNameLst>
                                      </p:cBhvr>
                                      <p:to>
                                        <p:strVal val="hidden"/>
                                      </p:to>
                                    </p:set>
                                  </p:childTnLst>
                                </p:cTn>
                              </p:par>
                              <p:par>
                                <p:cTn id="12" presetID="63" presetClass="path" presetSubtype="0" accel="50000" decel="50000" fill="hold" nodeType="withEffect">
                                  <p:stCondLst>
                                    <p:cond delay="0"/>
                                  </p:stCondLst>
                                  <p:childTnLst>
                                    <p:animMotion origin="layout" path="M 1.66667E-6 0 L 0.49149 -0.00023 " pathEditMode="relative" rAng="0" ptsTypes="AA">
                                      <p:cBhvr>
                                        <p:cTn id="13" dur="2000" fill="hold"/>
                                        <p:tgtEl>
                                          <p:spTgt spid="128"/>
                                        </p:tgtEl>
                                        <p:attrNameLst>
                                          <p:attrName>ppt_x</p:attrName>
                                          <p:attrName>ppt_y</p:attrName>
                                        </p:attrNameLst>
                                      </p:cBhvr>
                                      <p:rCtr x="24566" y="-23"/>
                                    </p:animMotion>
                                  </p:childTnLst>
                                </p:cTn>
                              </p:par>
                              <p:par>
                                <p:cTn id="14" presetID="10" presetClass="entr" presetSubtype="0" fill="hold" grpId="1" nodeType="withEffect">
                                  <p:stCondLst>
                                    <p:cond delay="150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3.61111E-6 8.6534E-7 L -0.07864 8.6534E-7 " pathEditMode="relative" rAng="0" ptsTypes="AA">
                                      <p:cBhvr>
                                        <p:cTn id="20" dur="2000" fill="hold"/>
                                        <p:tgtEl>
                                          <p:spTgt spid="43"/>
                                        </p:tgtEl>
                                        <p:attrNameLst>
                                          <p:attrName>ppt_x</p:attrName>
                                          <p:attrName>ppt_y</p:attrName>
                                        </p:attrNameLst>
                                      </p:cBhvr>
                                      <p:rCtr x="-3941" y="0"/>
                                    </p:animMotion>
                                  </p:childTnLst>
                                </p:cTn>
                              </p:par>
                              <p:par>
                                <p:cTn id="21" presetID="12" presetClass="entr" presetSubtype="8" fill="hold" nodeType="withEffect">
                                  <p:stCondLst>
                                    <p:cond delay="150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p:tgtEl>
                                          <p:spTgt spid="134"/>
                                        </p:tgtEl>
                                        <p:attrNameLst>
                                          <p:attrName>ppt_x</p:attrName>
                                        </p:attrNameLst>
                                      </p:cBhvr>
                                      <p:tavLst>
                                        <p:tav tm="0">
                                          <p:val>
                                            <p:strVal val="#ppt_x-#ppt_w*1.125000"/>
                                          </p:val>
                                        </p:tav>
                                        <p:tav tm="100000">
                                          <p:val>
                                            <p:strVal val="#ppt_x"/>
                                          </p:val>
                                        </p:tav>
                                      </p:tavLst>
                                    </p:anim>
                                    <p:animEffect transition="in" filter="wipe(right)">
                                      <p:cBhvr>
                                        <p:cTn id="24" dur="500"/>
                                        <p:tgtEl>
                                          <p:spTgt spid="13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strips(downRight)">
                                      <p:cBhvr>
                                        <p:cTn id="29"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smtClean="0"/>
              <a:t>D-MORE</a:t>
            </a:r>
            <a:r>
              <a:rPr kumimoji="1" lang="ja-JP" altLang="en-US" dirty="0" smtClean="0"/>
              <a:t>用の</a:t>
            </a:r>
            <a:r>
              <a:rPr kumimoji="1" lang="en-US" altLang="ja-JP" dirty="0" smtClean="0"/>
              <a:t>VNC</a:t>
            </a:r>
            <a:r>
              <a:rPr kumimoji="1" lang="ja-JP" altLang="en-US" dirty="0" smtClean="0"/>
              <a:t>サーバと仮想デバイスを実装</a:t>
            </a:r>
            <a:endParaRPr kumimoji="1" lang="en-US" altLang="ja-JP" dirty="0" smtClean="0"/>
          </a:p>
          <a:p>
            <a:pPr lvl="1"/>
            <a:r>
              <a:rPr kumimoji="1" lang="ja-JP" altLang="en-US" dirty="0" smtClean="0"/>
              <a:t>画面処理と仮想ビデオカードは未実装</a:t>
            </a:r>
            <a:endParaRPr kumimoji="1" lang="en-US" altLang="ja-JP" dirty="0" smtClean="0"/>
          </a:p>
          <a:p>
            <a:pPr lvl="2"/>
            <a:r>
              <a:rPr kumimoji="1" lang="ja-JP" altLang="en-US" dirty="0" smtClean="0"/>
              <a:t>画面処理</a:t>
            </a:r>
            <a:r>
              <a:rPr lang="ja-JP" altLang="en-US" dirty="0" smtClean="0"/>
              <a:t>は既存の</a:t>
            </a:r>
            <a:r>
              <a:rPr lang="en-US" altLang="ja-JP" dirty="0" smtClean="0"/>
              <a:t>VNC</a:t>
            </a:r>
            <a:r>
              <a:rPr lang="ja-JP" altLang="en-US" dirty="0" smtClean="0"/>
              <a:t>サーバに依頼して処理</a:t>
            </a:r>
            <a:endParaRPr lang="en-US" altLang="ja-JP" dirty="0"/>
          </a:p>
          <a:p>
            <a:r>
              <a:rPr lang="ja-JP" altLang="en-US" dirty="0" smtClean="0"/>
              <a:t>仮想デバイスの状態を維持する機能は実装中</a:t>
            </a:r>
            <a:endParaRPr lang="en-US" altLang="ja-JP" dirty="0" smtClean="0"/>
          </a:p>
          <a:p>
            <a:pPr lvl="1"/>
            <a:r>
              <a:rPr lang="ja-JP" altLang="en-US" dirty="0" smtClean="0"/>
              <a:t>ドメイン</a:t>
            </a:r>
            <a:r>
              <a:rPr lang="en-US" altLang="ja-JP" dirty="0" smtClean="0"/>
              <a:t>M</a:t>
            </a:r>
            <a:r>
              <a:rPr lang="ja-JP" altLang="en-US" dirty="0" smtClean="0"/>
              <a:t>の移植と拡張が不完全</a:t>
            </a:r>
            <a:endParaRPr lang="en-US" altLang="ja-JP" dirty="0" smtClean="0"/>
          </a:p>
          <a:p>
            <a:pPr lvl="1"/>
            <a:r>
              <a:rPr lang="ja-JP" altLang="en-US" dirty="0" smtClean="0"/>
              <a:t>現時点</a:t>
            </a:r>
            <a:r>
              <a:rPr lang="ja-JP" altLang="en-US" dirty="0"/>
              <a:t>で</a:t>
            </a:r>
            <a:r>
              <a:rPr lang="ja-JP" altLang="en-US" dirty="0" smtClean="0"/>
              <a:t>はマイグレーションができない</a:t>
            </a:r>
            <a:endParaRPr kumimoji="1" lang="ja-JP" altLang="en-US" dirty="0"/>
          </a:p>
        </p:txBody>
      </p:sp>
      <p:sp>
        <p:nvSpPr>
          <p:cNvPr id="3" name="タイトル 2"/>
          <p:cNvSpPr>
            <a:spLocks noGrp="1"/>
          </p:cNvSpPr>
          <p:nvPr>
            <p:ph type="title"/>
          </p:nvPr>
        </p:nvSpPr>
        <p:spPr/>
        <p:txBody>
          <a:bodyPr>
            <a:normAutofit/>
          </a:bodyPr>
          <a:lstStyle/>
          <a:p>
            <a:r>
              <a:rPr lang="ja-JP" altLang="en-US" dirty="0" smtClean="0"/>
              <a:t>現在の</a:t>
            </a:r>
            <a:r>
              <a:rPr lang="ja-JP" altLang="en-US" dirty="0"/>
              <a:t>実装</a:t>
            </a:r>
            <a:r>
              <a:rPr lang="ja-JP" altLang="en-US" dirty="0" smtClean="0"/>
              <a:t>状況</a:t>
            </a:r>
            <a:endParaRPr kumimoji="1" lang="ja-JP" altLang="en-US" dirty="0"/>
          </a:p>
        </p:txBody>
      </p:sp>
      <p:sp>
        <p:nvSpPr>
          <p:cNvPr id="4" name="タイトル 2"/>
          <p:cNvSpPr txBox="1">
            <a:spLocks/>
          </p:cNvSpPr>
          <p:nvPr/>
        </p:nvSpPr>
        <p:spPr>
          <a:xfrm>
            <a:off x="-17462" y="5720619"/>
            <a:ext cx="9144000" cy="1143000"/>
          </a:xfrm>
          <a:prstGeom prst="rect">
            <a:avLst/>
          </a:prstGeom>
          <a:solidFill>
            <a:schemeClr val="bg1">
              <a:alpha val="80000"/>
            </a:schemeClr>
          </a:solidFill>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endParaRPr kumimoji="1" lang="ja-JP"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角丸四角形 4"/>
          <p:cNvSpPr/>
          <p:nvPr/>
        </p:nvSpPr>
        <p:spPr>
          <a:xfrm>
            <a:off x="1847215" y="4005064"/>
            <a:ext cx="6696744" cy="2592288"/>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 name="グループ化 90"/>
          <p:cNvGrpSpPr/>
          <p:nvPr/>
        </p:nvGrpSpPr>
        <p:grpSpPr>
          <a:xfrm>
            <a:off x="2063239" y="4221088"/>
            <a:ext cx="4464496" cy="2232248"/>
            <a:chOff x="611560" y="4412374"/>
            <a:chExt cx="1660420" cy="1152128"/>
          </a:xfrm>
        </p:grpSpPr>
        <p:sp>
          <p:nvSpPr>
            <p:cNvPr id="7" name="正方形/長方形 6"/>
            <p:cNvSpPr/>
            <p:nvPr/>
          </p:nvSpPr>
          <p:spPr>
            <a:xfrm>
              <a:off x="611560" y="4412374"/>
              <a:ext cx="1660420" cy="1152128"/>
            </a:xfrm>
            <a:prstGeom prst="rect">
              <a:avLst/>
            </a:prstGeom>
            <a:solidFill>
              <a:schemeClr val="bg1"/>
            </a:solidFill>
            <a:ln>
              <a:solidFill>
                <a:srgbClr val="0000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611560" y="4433710"/>
              <a:ext cx="1660418" cy="174738"/>
            </a:xfrm>
            <a:prstGeom prst="rect">
              <a:avLst/>
            </a:prstGeom>
            <a:noFill/>
            <a:effectLst/>
          </p:spPr>
          <p:txBody>
            <a:bodyPr wrap="square" rtlCol="0">
              <a:spAutoFit/>
            </a:bodyPr>
            <a:lstStyle/>
            <a:p>
              <a:pPr algn="ctr"/>
              <a:r>
                <a:rPr lang="ja-JP" altLang="en-US" sz="1600" b="1" dirty="0" smtClean="0"/>
                <a:t>管理</a:t>
              </a:r>
              <a:r>
                <a:rPr lang="en-US" altLang="ja-JP" sz="1600" b="1" dirty="0" smtClean="0"/>
                <a:t>VM</a:t>
              </a:r>
              <a:endParaRPr kumimoji="1" lang="ja-JP" altLang="en-US" sz="1400" b="1" dirty="0"/>
            </a:p>
          </p:txBody>
        </p:sp>
        <p:sp>
          <p:nvSpPr>
            <p:cNvPr id="9" name="正方形/長方形 8"/>
            <p:cNvSpPr/>
            <p:nvPr/>
          </p:nvSpPr>
          <p:spPr>
            <a:xfrm>
              <a:off x="1596475" y="4754899"/>
              <a:ext cx="614096" cy="400783"/>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effectLst>
                    <a:outerShdw blurRad="38100" dist="38100" dir="2700000" algn="tl">
                      <a:srgbClr val="000000">
                        <a:alpha val="43137"/>
                      </a:srgbClr>
                    </a:outerShdw>
                  </a:effectLst>
                </a:rPr>
                <a:t>D-MORE</a:t>
              </a:r>
            </a:p>
            <a:p>
              <a:pPr algn="ctr"/>
              <a:r>
                <a:rPr lang="en-US" altLang="ja-JP" sz="1600" dirty="0" smtClean="0">
                  <a:solidFill>
                    <a:schemeClr val="bg1"/>
                  </a:solidFill>
                  <a:effectLst>
                    <a:outerShdw blurRad="38100" dist="38100" dir="2700000" algn="tl">
                      <a:srgbClr val="000000">
                        <a:alpha val="43137"/>
                      </a:srgbClr>
                    </a:outerShdw>
                  </a:effectLst>
                </a:rPr>
                <a:t>VNC</a:t>
              </a:r>
              <a:r>
                <a:rPr lang="ja-JP" altLang="en-US" sz="1600" dirty="0" smtClean="0">
                  <a:solidFill>
                    <a:schemeClr val="bg1"/>
                  </a:solidFill>
                  <a:effectLst>
                    <a:outerShdw blurRad="38100" dist="38100" dir="2700000" algn="tl">
                      <a:srgbClr val="000000">
                        <a:alpha val="43137"/>
                      </a:srgbClr>
                    </a:outerShdw>
                  </a:effectLst>
                </a:rPr>
                <a:t>サーバ</a:t>
              </a:r>
              <a:endParaRPr lang="en-US" altLang="ja-JP" sz="1600" dirty="0" smtClean="0">
                <a:solidFill>
                  <a:schemeClr val="bg1"/>
                </a:solidFill>
                <a:effectLst>
                  <a:outerShdw blurRad="38100" dist="38100" dir="2700000" algn="tl">
                    <a:srgbClr val="000000">
                      <a:alpha val="43137"/>
                    </a:srgbClr>
                  </a:outerShdw>
                </a:effectLst>
              </a:endParaRPr>
            </a:p>
          </p:txBody>
        </p:sp>
      </p:grpSp>
      <p:grpSp>
        <p:nvGrpSpPr>
          <p:cNvPr id="10" name="グループ化 73"/>
          <p:cNvGrpSpPr/>
          <p:nvPr/>
        </p:nvGrpSpPr>
        <p:grpSpPr>
          <a:xfrm>
            <a:off x="6815767" y="4221088"/>
            <a:ext cx="1368152" cy="2209400"/>
            <a:chOff x="6341331" y="2067392"/>
            <a:chExt cx="508300" cy="2225700"/>
          </a:xfrm>
        </p:grpSpPr>
        <p:sp>
          <p:nvSpPr>
            <p:cNvPr id="11" name="正方形/長方形 10"/>
            <p:cNvSpPr/>
            <p:nvPr/>
          </p:nvSpPr>
          <p:spPr>
            <a:xfrm>
              <a:off x="6341339" y="2067392"/>
              <a:ext cx="508292" cy="2225700"/>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6341331" y="2102721"/>
              <a:ext cx="508297" cy="440850"/>
            </a:xfrm>
            <a:prstGeom prst="rect">
              <a:avLst/>
            </a:prstGeom>
            <a:noFill/>
            <a:effectLst/>
          </p:spPr>
          <p:txBody>
            <a:bodyPr wrap="square" rtlCol="0">
              <a:spAutoFit/>
            </a:bodyPr>
            <a:lstStyle/>
            <a:p>
              <a:pPr algn="ctr"/>
              <a:r>
                <a:rPr kumimoji="1" lang="ja-JP" altLang="en-US" sz="1600" b="1" dirty="0" smtClean="0"/>
                <a:t>ユーザ</a:t>
              </a:r>
              <a:r>
                <a:rPr kumimoji="1" lang="en-US" altLang="ja-JP" sz="1600" b="1" dirty="0" smtClean="0"/>
                <a:t/>
              </a:r>
              <a:br>
                <a:rPr kumimoji="1" lang="en-US" altLang="ja-JP" sz="1600" b="1" dirty="0" smtClean="0"/>
              </a:br>
              <a:r>
                <a:rPr kumimoji="1" lang="en-US" altLang="ja-JP" sz="1600" b="1" dirty="0" smtClean="0"/>
                <a:t>VM</a:t>
              </a:r>
              <a:endParaRPr kumimoji="1" lang="ja-JP" altLang="en-US" sz="2000" b="1" dirty="0"/>
            </a:p>
          </p:txBody>
        </p:sp>
      </p:grpSp>
      <p:grpSp>
        <p:nvGrpSpPr>
          <p:cNvPr id="13" name="グループ化 12"/>
          <p:cNvGrpSpPr/>
          <p:nvPr/>
        </p:nvGrpSpPr>
        <p:grpSpPr>
          <a:xfrm>
            <a:off x="2279263" y="4883547"/>
            <a:ext cx="1512167" cy="792087"/>
            <a:chOff x="1555070" y="4521834"/>
            <a:chExt cx="1512167" cy="624068"/>
          </a:xfrm>
        </p:grpSpPr>
        <p:sp>
          <p:nvSpPr>
            <p:cNvPr id="17" name="正方形/長方形 16"/>
            <p:cNvSpPr/>
            <p:nvPr/>
          </p:nvSpPr>
          <p:spPr>
            <a:xfrm>
              <a:off x="1555070" y="4521834"/>
              <a:ext cx="1512167" cy="624068"/>
            </a:xfrm>
            <a:prstGeom prst="rect">
              <a:avLst/>
            </a:prstGeom>
            <a:gradFill>
              <a:gsLst>
                <a:gs pos="58000">
                  <a:schemeClr val="bg1">
                    <a:lumMod val="75000"/>
                  </a:schemeClr>
                </a:gs>
                <a:gs pos="100000">
                  <a:schemeClr val="bg1">
                    <a:lumMod val="50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kumimoji="1" lang="ja-JP" altLang="en-US" sz="1600" dirty="0">
                <a:solidFill>
                  <a:schemeClr val="tx1"/>
                </a:solidFill>
              </a:endParaRPr>
            </a:p>
          </p:txBody>
        </p:sp>
        <p:sp>
          <p:nvSpPr>
            <p:cNvPr id="15" name="正方形/長方形 14"/>
            <p:cNvSpPr/>
            <p:nvPr/>
          </p:nvSpPr>
          <p:spPr>
            <a:xfrm>
              <a:off x="1627077" y="4583596"/>
              <a:ext cx="1368152" cy="485538"/>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400" dirty="0" smtClean="0">
                  <a:solidFill>
                    <a:schemeClr val="bg1"/>
                  </a:solidFill>
                </a:rPr>
                <a:t>　既存の</a:t>
              </a:r>
              <a:endParaRPr lang="en-US" altLang="ja-JP" sz="1400" dirty="0" smtClean="0">
                <a:solidFill>
                  <a:schemeClr val="bg1"/>
                </a:solidFill>
              </a:endParaRPr>
            </a:p>
            <a:p>
              <a:pPr algn="ctr"/>
              <a:r>
                <a:rPr lang="en-US" altLang="ja-JP" sz="1600" dirty="0" smtClean="0">
                  <a:solidFill>
                    <a:schemeClr val="bg1"/>
                  </a:solidFill>
                </a:rPr>
                <a:t>VNC</a:t>
              </a:r>
              <a:r>
                <a:rPr lang="ja-JP" altLang="en-US" sz="1600" dirty="0" smtClean="0">
                  <a:solidFill>
                    <a:schemeClr val="bg1"/>
                  </a:solidFill>
                </a:rPr>
                <a:t>サーバ</a:t>
              </a:r>
              <a:endParaRPr kumimoji="1" lang="ja-JP" altLang="en-US" sz="1600" dirty="0">
                <a:solidFill>
                  <a:schemeClr val="bg1"/>
                </a:solidFill>
              </a:endParaRPr>
            </a:p>
          </p:txBody>
        </p:sp>
      </p:grpSp>
      <p:grpSp>
        <p:nvGrpSpPr>
          <p:cNvPr id="20" name="グループ化 19"/>
          <p:cNvGrpSpPr/>
          <p:nvPr/>
        </p:nvGrpSpPr>
        <p:grpSpPr>
          <a:xfrm>
            <a:off x="263039" y="4558280"/>
            <a:ext cx="1080120" cy="1944216"/>
            <a:chOff x="107504" y="3717032"/>
            <a:chExt cx="1080120" cy="1944216"/>
          </a:xfrm>
        </p:grpSpPr>
        <p:sp>
          <p:nvSpPr>
            <p:cNvPr id="21" name="正方形/長方形 20"/>
            <p:cNvSpPr/>
            <p:nvPr/>
          </p:nvSpPr>
          <p:spPr>
            <a:xfrm>
              <a:off x="107504" y="3717032"/>
              <a:ext cx="1080120" cy="194421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179512" y="4941168"/>
              <a:ext cx="936104" cy="648072"/>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bg1"/>
                  </a:solidFill>
                </a:rPr>
                <a:t>VNC</a:t>
              </a:r>
              <a:br>
                <a:rPr lang="en-US" altLang="ja-JP" sz="1200" dirty="0" smtClean="0">
                  <a:solidFill>
                    <a:schemeClr val="bg1"/>
                  </a:solidFill>
                </a:rPr>
              </a:br>
              <a:r>
                <a:rPr lang="ja-JP" altLang="en-US" sz="1200" dirty="0" smtClean="0">
                  <a:solidFill>
                    <a:schemeClr val="bg1"/>
                  </a:solidFill>
                </a:rPr>
                <a:t>クライアント</a:t>
              </a:r>
              <a:endParaRPr kumimoji="1" lang="ja-JP" altLang="en-US" sz="1200" dirty="0">
                <a:solidFill>
                  <a:schemeClr val="bg1"/>
                </a:solidFill>
              </a:endParaRPr>
            </a:p>
          </p:txBody>
        </p:sp>
        <p:pic>
          <p:nvPicPr>
            <p:cNvPr id="23" name="Picture 449" descr="C:\Users\kawasho\Downloads\Computer-256.png"/>
            <p:cNvPicPr>
              <a:picLocks noChangeAspect="1" noChangeArrowheads="1"/>
            </p:cNvPicPr>
            <p:nvPr/>
          </p:nvPicPr>
          <p:blipFill>
            <a:blip r:embed="rId3" cstate="print"/>
            <a:srcRect/>
            <a:stretch>
              <a:fillRect/>
            </a:stretch>
          </p:blipFill>
          <p:spPr bwMode="auto">
            <a:xfrm>
              <a:off x="154112" y="3801740"/>
              <a:ext cx="720080" cy="720080"/>
            </a:xfrm>
            <a:prstGeom prst="rect">
              <a:avLst/>
            </a:prstGeom>
            <a:noFill/>
          </p:spPr>
        </p:pic>
        <p:pic>
          <p:nvPicPr>
            <p:cNvPr id="24" name="Picture 2" descr="C:\Users\kawasho\Downloads\User1-256.png"/>
            <p:cNvPicPr>
              <a:picLocks noChangeAspect="1" noChangeArrowheads="1"/>
            </p:cNvPicPr>
            <p:nvPr/>
          </p:nvPicPr>
          <p:blipFill>
            <a:blip r:embed="rId4" cstate="print"/>
            <a:srcRect/>
            <a:stretch>
              <a:fillRect/>
            </a:stretch>
          </p:blipFill>
          <p:spPr bwMode="auto">
            <a:xfrm>
              <a:off x="442144" y="4161780"/>
              <a:ext cx="720080" cy="720080"/>
            </a:xfrm>
            <a:prstGeom prst="rect">
              <a:avLst/>
            </a:prstGeom>
            <a:noFill/>
          </p:spPr>
        </p:pic>
      </p:grpSp>
      <p:cxnSp>
        <p:nvCxnSpPr>
          <p:cNvPr id="25" name="カギ線コネクタ 24"/>
          <p:cNvCxnSpPr>
            <a:endCxn id="22" idx="3"/>
          </p:cNvCxnSpPr>
          <p:nvPr/>
        </p:nvCxnSpPr>
        <p:spPr>
          <a:xfrm rot="10800000" flipV="1">
            <a:off x="1271152" y="5445224"/>
            <a:ext cx="3440303" cy="661228"/>
          </a:xfrm>
          <a:prstGeom prst="bentConnector3">
            <a:avLst>
              <a:gd name="adj1" fmla="val 14869"/>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9" idx="1"/>
            <a:endCxn id="15" idx="3"/>
          </p:cNvCxnSpPr>
          <p:nvPr/>
        </p:nvCxnSpPr>
        <p:spPr>
          <a:xfrm flipH="1" flipV="1">
            <a:off x="3719422" y="5270067"/>
            <a:ext cx="992032" cy="2922"/>
          </a:xfrm>
          <a:prstGeom prst="straightConnector1">
            <a:avLst/>
          </a:prstGeom>
          <a:ln w="38100">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3808643" y="4730678"/>
            <a:ext cx="902811" cy="523220"/>
          </a:xfrm>
          <a:prstGeom prst="rect">
            <a:avLst/>
          </a:prstGeom>
        </p:spPr>
        <p:txBody>
          <a:bodyPr wrap="none">
            <a:spAutoFit/>
          </a:bodyPr>
          <a:lstStyle/>
          <a:p>
            <a:pPr algn="ctr"/>
            <a:r>
              <a:rPr lang="ja-JP" altLang="en-US" sz="1400" dirty="0" smtClean="0"/>
              <a:t>画面更新</a:t>
            </a:r>
            <a:endParaRPr lang="en-US" altLang="ja-JP" sz="1400" dirty="0" smtClean="0"/>
          </a:p>
          <a:p>
            <a:pPr algn="ctr"/>
            <a:r>
              <a:rPr lang="ja-JP" altLang="en-US" sz="1400" dirty="0" smtClean="0"/>
              <a:t>要求</a:t>
            </a:r>
            <a:endParaRPr lang="ja-JP" altLang="en-US" sz="2400" dirty="0"/>
          </a:p>
        </p:txBody>
      </p:sp>
      <p:sp>
        <p:nvSpPr>
          <p:cNvPr id="28" name="正方形/長方形 27"/>
          <p:cNvSpPr/>
          <p:nvPr/>
        </p:nvSpPr>
        <p:spPr>
          <a:xfrm>
            <a:off x="2835485" y="6148602"/>
            <a:ext cx="543739" cy="307777"/>
          </a:xfrm>
          <a:prstGeom prst="rect">
            <a:avLst/>
          </a:prstGeom>
        </p:spPr>
        <p:txBody>
          <a:bodyPr wrap="none">
            <a:spAutoFit/>
          </a:bodyPr>
          <a:lstStyle/>
          <a:p>
            <a:r>
              <a:rPr lang="ja-JP" altLang="en-US" sz="1400" dirty="0" smtClean="0"/>
              <a:t>要求</a:t>
            </a:r>
            <a:endParaRPr lang="ja-JP" altLang="en-US" sz="1400" dirty="0"/>
          </a:p>
        </p:txBody>
      </p:sp>
      <p:pic>
        <p:nvPicPr>
          <p:cNvPr id="29" name="Picture 6" descr="C:\Users\kawasho\Downloads\system\system\6.wmf"/>
          <p:cNvPicPr>
            <a:picLocks noChangeAspect="1" noChangeArrowheads="1"/>
          </p:cNvPicPr>
          <p:nvPr/>
        </p:nvPicPr>
        <p:blipFill>
          <a:blip r:embed="rId5" cstate="print"/>
          <a:srcRect/>
          <a:stretch>
            <a:fillRect/>
          </a:stretch>
        </p:blipFill>
        <p:spPr bwMode="auto">
          <a:xfrm>
            <a:off x="8183919" y="6309320"/>
            <a:ext cx="636553" cy="288032"/>
          </a:xfrm>
          <a:prstGeom prst="rect">
            <a:avLst/>
          </a:prstGeom>
          <a:noFill/>
        </p:spPr>
      </p:pic>
      <p:pic>
        <p:nvPicPr>
          <p:cNvPr id="30" name="Picture 6" descr="C:\Users\kawasho\Downloads\system\system\6.wmf"/>
          <p:cNvPicPr>
            <a:picLocks noChangeAspect="1" noChangeArrowheads="1"/>
          </p:cNvPicPr>
          <p:nvPr/>
        </p:nvPicPr>
        <p:blipFill>
          <a:blip r:embed="rId5" cstate="print"/>
          <a:srcRect/>
          <a:stretch>
            <a:fillRect/>
          </a:stretch>
        </p:blipFill>
        <p:spPr bwMode="auto">
          <a:xfrm>
            <a:off x="8327935" y="6381328"/>
            <a:ext cx="636553" cy="288032"/>
          </a:xfrm>
          <a:prstGeom prst="rect">
            <a:avLst/>
          </a:prstGeom>
          <a:noFill/>
        </p:spPr>
      </p:pic>
      <p:pic>
        <p:nvPicPr>
          <p:cNvPr id="31" name="Picture 6" descr="C:\Users\kawasho\Downloads\system\system\6.wmf"/>
          <p:cNvPicPr>
            <a:picLocks noChangeAspect="1" noChangeArrowheads="1"/>
          </p:cNvPicPr>
          <p:nvPr/>
        </p:nvPicPr>
        <p:blipFill>
          <a:blip r:embed="rId5" cstate="print"/>
          <a:srcRect/>
          <a:stretch>
            <a:fillRect/>
          </a:stretch>
        </p:blipFill>
        <p:spPr bwMode="auto">
          <a:xfrm>
            <a:off x="8111911" y="6525344"/>
            <a:ext cx="636553" cy="288032"/>
          </a:xfrm>
          <a:prstGeom prst="rect">
            <a:avLst/>
          </a:prstGeom>
          <a:noFill/>
        </p:spPr>
      </p:pic>
      <p:sp>
        <p:nvSpPr>
          <p:cNvPr id="32" name="正方形/長方形 31"/>
          <p:cNvSpPr/>
          <p:nvPr/>
        </p:nvSpPr>
        <p:spPr>
          <a:xfrm>
            <a:off x="4711455" y="5733257"/>
            <a:ext cx="1672264" cy="648072"/>
          </a:xfrm>
          <a:prstGeom prst="rect">
            <a:avLst/>
          </a:prstGeom>
          <a:gradFill>
            <a:gsLst>
              <a:gs pos="58000">
                <a:schemeClr val="tx1">
                  <a:lumMod val="65000"/>
                  <a:lumOff val="35000"/>
                </a:schemeClr>
              </a:gs>
              <a:gs pos="100000">
                <a:schemeClr val="tx1">
                  <a:lumMod val="85000"/>
                  <a:lumOff val="1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effectLst>
                  <a:outerShdw blurRad="38100" dist="38100" dir="2700000" algn="tl">
                    <a:srgbClr val="000000">
                      <a:alpha val="43137"/>
                    </a:srgbClr>
                  </a:outerShdw>
                </a:effectLst>
              </a:rPr>
              <a:t>D-MORE</a:t>
            </a:r>
          </a:p>
          <a:p>
            <a:pPr algn="ctr"/>
            <a:r>
              <a:rPr lang="ja-JP" altLang="en-US" sz="1600" dirty="0" smtClean="0">
                <a:solidFill>
                  <a:schemeClr val="bg1"/>
                </a:solidFill>
                <a:effectLst>
                  <a:outerShdw blurRad="38100" dist="38100" dir="2700000" algn="tl">
                    <a:srgbClr val="000000">
                      <a:alpha val="43137"/>
                    </a:srgbClr>
                  </a:outerShdw>
                </a:effectLst>
              </a:rPr>
              <a:t>仮想デバイス</a:t>
            </a:r>
            <a:endParaRPr lang="en-US" altLang="ja-JP" sz="16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95127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実験 </a:t>
            </a:r>
            <a:r>
              <a:rPr lang="en-US" altLang="ja-JP" dirty="0" smtClean="0"/>
              <a:t>(1)</a:t>
            </a:r>
            <a:endParaRPr lang="ja-JP" altLang="en-US" dirty="0"/>
          </a:p>
        </p:txBody>
      </p:sp>
      <p:pic>
        <p:nvPicPr>
          <p:cNvPr id="31746" name="Picture 2"/>
          <p:cNvPicPr>
            <a:picLocks noChangeAspect="1" noChangeArrowheads="1"/>
          </p:cNvPicPr>
          <p:nvPr/>
        </p:nvPicPr>
        <p:blipFill>
          <a:blip r:embed="rId3" cstate="print"/>
          <a:srcRect/>
          <a:stretch>
            <a:fillRect/>
          </a:stretch>
        </p:blipFill>
        <p:spPr bwMode="auto">
          <a:xfrm>
            <a:off x="539552" y="2564904"/>
            <a:ext cx="3528392" cy="2759661"/>
          </a:xfrm>
          <a:prstGeom prst="rect">
            <a:avLst/>
          </a:prstGeom>
          <a:noFill/>
          <a:ln w="9525">
            <a:noFill/>
            <a:miter lim="800000"/>
            <a:headEnd/>
            <a:tailEnd/>
          </a:ln>
        </p:spPr>
      </p:pic>
      <p:pic>
        <p:nvPicPr>
          <p:cNvPr id="31747" name="Picture 3" descr="C:\Users\kawasho\Downloads\Screenshot_from_2012-12-20 15_14_55.png"/>
          <p:cNvPicPr>
            <a:picLocks noChangeAspect="1" noChangeArrowheads="1"/>
          </p:cNvPicPr>
          <p:nvPr/>
        </p:nvPicPr>
        <p:blipFill>
          <a:blip r:embed="rId4" cstate="print"/>
          <a:srcRect/>
          <a:stretch>
            <a:fillRect/>
          </a:stretch>
        </p:blipFill>
        <p:spPr bwMode="auto">
          <a:xfrm>
            <a:off x="3322514" y="3356992"/>
            <a:ext cx="5425950" cy="3454921"/>
          </a:xfrm>
          <a:prstGeom prst="rect">
            <a:avLst/>
          </a:prstGeom>
          <a:noFill/>
        </p:spPr>
      </p:pic>
      <p:sp>
        <p:nvSpPr>
          <p:cNvPr id="6" name="テキスト ボックス 5"/>
          <p:cNvSpPr txBox="1"/>
          <p:nvPr/>
        </p:nvSpPr>
        <p:spPr>
          <a:xfrm>
            <a:off x="0" y="2564904"/>
            <a:ext cx="9144000" cy="4293096"/>
          </a:xfrm>
          <a:prstGeom prst="rect">
            <a:avLst/>
          </a:prstGeom>
          <a:solidFill>
            <a:schemeClr val="bg1">
              <a:alpha val="80000"/>
            </a:schemeClr>
          </a:solidFill>
        </p:spPr>
        <p:txBody>
          <a:bodyPr wrap="square" rtlCol="0" anchor="ctr" anchorCtr="0">
            <a:noAutofit/>
          </a:bodyPr>
          <a:lstStyle/>
          <a:p>
            <a:pPr algn="ctr"/>
            <a:endParaRPr kumimoji="1" lang="ja-JP" altLang="en-US" sz="5400" dirty="0"/>
          </a:p>
        </p:txBody>
      </p:sp>
      <p:sp>
        <p:nvSpPr>
          <p:cNvPr id="7" name="正方形/長方形 6"/>
          <p:cNvSpPr/>
          <p:nvPr/>
        </p:nvSpPr>
        <p:spPr>
          <a:xfrm>
            <a:off x="899592" y="2941493"/>
            <a:ext cx="3096344" cy="830997"/>
          </a:xfrm>
          <a:prstGeom prst="rect">
            <a:avLst/>
          </a:prstGeom>
        </p:spPr>
        <p:txBody>
          <a:bodyPr wrap="square">
            <a:spAutoFit/>
          </a:bodyPr>
          <a:lstStyle/>
          <a:p>
            <a:pPr algn="ctr"/>
            <a:r>
              <a:rPr lang="ja-JP" altLang="en-US" sz="4800" dirty="0">
                <a:effectLst>
                  <a:outerShdw blurRad="38100" dist="38100" dir="2700000" algn="tl">
                    <a:srgbClr val="000000">
                      <a:alpha val="43137"/>
                    </a:srgbClr>
                  </a:outerShdw>
                </a:effectLst>
              </a:rPr>
              <a:t>デモ</a:t>
            </a:r>
            <a:r>
              <a:rPr lang="ja-JP" altLang="en-US" sz="4800" dirty="0" smtClean="0">
                <a:effectLst>
                  <a:outerShdw blurRad="38100" dist="38100" dir="2700000" algn="tl">
                    <a:srgbClr val="000000">
                      <a:alpha val="43137"/>
                    </a:srgbClr>
                  </a:outerShdw>
                </a:effectLst>
              </a:rPr>
              <a:t>動画</a:t>
            </a:r>
            <a:endParaRPr lang="en-US" altLang="ja-JP" sz="4800" dirty="0">
              <a:effectLst>
                <a:outerShdw blurRad="38100" dist="38100" dir="2700000" algn="tl">
                  <a:srgbClr val="000000">
                    <a:alpha val="43137"/>
                  </a:srgbClr>
                </a:outerShdw>
              </a:effectLst>
            </a:endParaRPr>
          </a:p>
        </p:txBody>
      </p:sp>
      <p:sp>
        <p:nvSpPr>
          <p:cNvPr id="10" name="テキスト ボックス 9"/>
          <p:cNvSpPr txBox="1"/>
          <p:nvPr/>
        </p:nvSpPr>
        <p:spPr>
          <a:xfrm>
            <a:off x="2627784" y="3933056"/>
            <a:ext cx="6264696" cy="258532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0" tIns="0" rIns="0" bIns="0" rtlCol="0">
            <a:spAutoFit/>
          </a:bodyPr>
          <a:lstStyle/>
          <a:p>
            <a:pPr algn="ctr"/>
            <a:endParaRPr kumimoji="1" lang="en-US" altLang="ja-JP" sz="2000" b="1" dirty="0" smtClean="0"/>
          </a:p>
          <a:p>
            <a:pPr algn="ctr"/>
            <a:r>
              <a:rPr kumimoji="1" lang="ja-JP" altLang="en-US" sz="3200" b="1" dirty="0" smtClean="0">
                <a:effectLst>
                  <a:outerShdw blurRad="38100" dist="38100" dir="2700000" algn="tl">
                    <a:srgbClr val="000000">
                      <a:alpha val="43137"/>
                    </a:srgbClr>
                  </a:outerShdw>
                </a:effectLst>
              </a:rPr>
              <a:t>実験環境</a:t>
            </a:r>
            <a:endParaRPr kumimoji="1" lang="en-US" altLang="ja-JP" sz="3200" b="1" dirty="0" smtClean="0">
              <a:effectLst>
                <a:outerShdw blurRad="38100" dist="38100" dir="2700000" algn="tl">
                  <a:srgbClr val="000000">
                    <a:alpha val="43137"/>
                  </a:srgbClr>
                </a:outerShdw>
              </a:effectLst>
            </a:endParaRPr>
          </a:p>
          <a:p>
            <a:pPr algn="ctr"/>
            <a:endParaRPr kumimoji="1" lang="en-US" altLang="ja-JP" sz="2000" b="1" dirty="0" smtClean="0"/>
          </a:p>
          <a:p>
            <a:r>
              <a:rPr lang="ja-JP" altLang="en-US" sz="2400" dirty="0" smtClean="0"/>
              <a:t>・</a:t>
            </a:r>
            <a:r>
              <a:rPr lang="en-US" altLang="ja-JP" sz="2400" dirty="0" smtClean="0"/>
              <a:t>CPU		Intel Xeon E3-1270 3.40GHz</a:t>
            </a:r>
          </a:p>
          <a:p>
            <a:r>
              <a:rPr kumimoji="1" lang="ja-JP" altLang="en-US" sz="2400" dirty="0" smtClean="0"/>
              <a:t>・メモリ</a:t>
            </a:r>
            <a:r>
              <a:rPr lang="en-US" altLang="ja-JP" sz="2400" dirty="0"/>
              <a:t>	</a:t>
            </a:r>
            <a:r>
              <a:rPr lang="en-US" altLang="ja-JP" sz="2400" dirty="0" smtClean="0"/>
              <a:t>	8</a:t>
            </a:r>
            <a:r>
              <a:rPr kumimoji="1" lang="en-US" altLang="ja-JP" sz="2400" dirty="0" smtClean="0"/>
              <a:t>GB</a:t>
            </a:r>
          </a:p>
          <a:p>
            <a:r>
              <a:rPr lang="ja-JP" altLang="en-US" sz="2400" dirty="0" smtClean="0"/>
              <a:t>・仮想化ソフトウェア</a:t>
            </a:r>
            <a:endParaRPr lang="en-US" altLang="ja-JP" sz="2400" dirty="0" smtClean="0"/>
          </a:p>
          <a:p>
            <a:r>
              <a:rPr lang="en-US" altLang="ja-JP" sz="2400" dirty="0"/>
              <a:t>	</a:t>
            </a:r>
            <a:r>
              <a:rPr lang="en-US" altLang="ja-JP" sz="2400" dirty="0" smtClean="0"/>
              <a:t>	</a:t>
            </a:r>
            <a:r>
              <a:rPr lang="en-US" altLang="ja-JP" sz="2400" dirty="0" err="1" smtClean="0"/>
              <a:t>Xen</a:t>
            </a:r>
            <a:r>
              <a:rPr lang="en-US" altLang="ja-JP" sz="2400" dirty="0"/>
              <a:t>	</a:t>
            </a:r>
            <a:r>
              <a:rPr lang="en-US" altLang="ja-JP" sz="2400" dirty="0" smtClean="0"/>
              <a:t>4.1.3</a:t>
            </a:r>
            <a:endParaRPr kumimoji="1" lang="en-US" altLang="ja-JP" sz="1600" dirty="0" smtClean="0"/>
          </a:p>
        </p:txBody>
      </p:sp>
      <p:sp>
        <p:nvSpPr>
          <p:cNvPr id="2" name="コンテンツ プレースホルダ 1"/>
          <p:cNvSpPr>
            <a:spLocks noGrp="1"/>
          </p:cNvSpPr>
          <p:nvPr>
            <p:ph idx="1"/>
          </p:nvPr>
        </p:nvSpPr>
        <p:spPr>
          <a:xfrm>
            <a:off x="457200" y="1340768"/>
            <a:ext cx="8579296" cy="4525963"/>
          </a:xfrm>
        </p:spPr>
        <p:txBody>
          <a:bodyPr/>
          <a:lstStyle/>
          <a:p>
            <a:r>
              <a:rPr lang="ja-JP" altLang="en-US" dirty="0" smtClean="0"/>
              <a:t>現状の</a:t>
            </a:r>
            <a:r>
              <a:rPr lang="en-US" altLang="ja-JP" dirty="0" smtClean="0"/>
              <a:t>D-MORE</a:t>
            </a:r>
            <a:r>
              <a:rPr lang="ja-JP" altLang="en-US" dirty="0"/>
              <a:t> </a:t>
            </a:r>
            <a:r>
              <a:rPr lang="en-US" altLang="ja-JP" dirty="0" smtClean="0"/>
              <a:t>VNC</a:t>
            </a:r>
            <a:r>
              <a:rPr lang="ja-JP" altLang="en-US" dirty="0" smtClean="0"/>
              <a:t>サーバ，仮想デバイスを用いて，</a:t>
            </a:r>
            <a:r>
              <a:rPr lang="en-US" altLang="ja-JP" dirty="0" smtClean="0"/>
              <a:t/>
            </a:r>
            <a:br>
              <a:rPr lang="en-US" altLang="ja-JP" dirty="0" smtClean="0"/>
            </a:br>
            <a:r>
              <a:rPr lang="en-US" altLang="ja-JP" dirty="0" smtClean="0"/>
              <a:t>VNC</a:t>
            </a:r>
            <a:r>
              <a:rPr lang="ja-JP" altLang="en-US" dirty="0" smtClean="0"/>
              <a:t>接続できるか確認</a:t>
            </a:r>
            <a:endParaRPr lang="en-US" altLang="ja-JP" dirty="0" smtClean="0"/>
          </a:p>
          <a:p>
            <a:pPr lvl="1"/>
            <a:r>
              <a:rPr lang="ja-JP" altLang="en-US" dirty="0" smtClean="0"/>
              <a:t>クライアントのキーボード，マウス操作を画面表示</a:t>
            </a:r>
            <a:endParaRPr lang="en-US" altLang="ja-JP"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txBox="1">
            <a:spLocks/>
          </p:cNvSpPr>
          <p:nvPr/>
        </p:nvSpPr>
        <p:spPr>
          <a:xfrm>
            <a:off x="-6032" y="5785210"/>
            <a:ext cx="9144000" cy="1091045"/>
          </a:xfrm>
          <a:prstGeom prst="rect">
            <a:avLst/>
          </a:prstGeom>
          <a:solidFill>
            <a:schemeClr val="bg1">
              <a:alpha val="80000"/>
            </a:schemeClr>
          </a:solidFill>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endParaRPr kumimoji="1" lang="ja-JP"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graphicFrame>
        <p:nvGraphicFramePr>
          <p:cNvPr id="4" name="グラフ 3"/>
          <p:cNvGraphicFramePr/>
          <p:nvPr>
            <p:extLst>
              <p:ext uri="{D42A27DB-BD31-4B8C-83A1-F6EECF244321}">
                <p14:modId xmlns:p14="http://schemas.microsoft.com/office/powerpoint/2010/main" val="913556246"/>
              </p:ext>
            </p:extLst>
          </p:nvPr>
        </p:nvGraphicFramePr>
        <p:xfrm>
          <a:off x="-6032" y="3977680"/>
          <a:ext cx="9144000"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2" name="コンテンツ プレースホルダ 1"/>
          <p:cNvSpPr>
            <a:spLocks noGrp="1"/>
          </p:cNvSpPr>
          <p:nvPr>
            <p:ph idx="1"/>
          </p:nvPr>
        </p:nvSpPr>
        <p:spPr/>
        <p:txBody>
          <a:bodyPr/>
          <a:lstStyle/>
          <a:p>
            <a:r>
              <a:rPr lang="ja-JP" altLang="en-US" dirty="0" smtClean="0"/>
              <a:t>キーボード入力一回あたりの応答時間を測定</a:t>
            </a:r>
            <a:endParaRPr lang="en-US" altLang="ja-JP" dirty="0" smtClean="0"/>
          </a:p>
          <a:p>
            <a:pPr lvl="1"/>
            <a:r>
              <a:rPr lang="ja-JP" altLang="en-US" dirty="0" smtClean="0"/>
              <a:t>入力を行ってから画面に文字が表示されるまでの時間</a:t>
            </a:r>
            <a:endParaRPr lang="en-US" altLang="ja-JP" dirty="0" smtClean="0"/>
          </a:p>
          <a:p>
            <a:pPr lvl="1"/>
            <a:r>
              <a:rPr lang="ja-JP" altLang="en-US" dirty="0" smtClean="0"/>
              <a:t>従来の帯域外リモート管理と比較</a:t>
            </a:r>
            <a:endParaRPr lang="en-US" altLang="ja-JP" dirty="0" smtClean="0"/>
          </a:p>
          <a:p>
            <a:r>
              <a:rPr lang="ja-JP" altLang="en-US" dirty="0" smtClean="0"/>
              <a:t>実験結果</a:t>
            </a:r>
            <a:endParaRPr lang="en-US" altLang="ja-JP" dirty="0" smtClean="0"/>
          </a:p>
          <a:p>
            <a:pPr lvl="1"/>
            <a:r>
              <a:rPr lang="ja-JP" altLang="en-US" dirty="0" smtClean="0"/>
              <a:t>応答時間が</a:t>
            </a:r>
            <a:r>
              <a:rPr lang="en-US" altLang="ja-JP" dirty="0" smtClean="0"/>
              <a:t>11μs</a:t>
            </a:r>
            <a:r>
              <a:rPr lang="ja-JP" altLang="en-US" dirty="0" smtClean="0"/>
              <a:t>増加</a:t>
            </a:r>
            <a:endParaRPr lang="en-US" altLang="ja-JP" dirty="0" smtClean="0"/>
          </a:p>
          <a:p>
            <a:pPr lvl="1"/>
            <a:r>
              <a:rPr lang="ja-JP" altLang="en-US" dirty="0" smtClean="0"/>
              <a:t>従来とほぼ同じ体感速度で入力できることを確認</a:t>
            </a:r>
            <a:endParaRPr lang="en-US" altLang="ja-JP" dirty="0" smtClean="0"/>
          </a:p>
        </p:txBody>
      </p:sp>
      <p:sp>
        <p:nvSpPr>
          <p:cNvPr id="3" name="タイトル 2"/>
          <p:cNvSpPr>
            <a:spLocks noGrp="1"/>
          </p:cNvSpPr>
          <p:nvPr>
            <p:ph type="title"/>
          </p:nvPr>
        </p:nvSpPr>
        <p:spPr/>
        <p:txBody>
          <a:bodyPr/>
          <a:lstStyle/>
          <a:p>
            <a:r>
              <a:rPr lang="ja-JP" altLang="en-US" smtClean="0"/>
              <a:t>実験 </a:t>
            </a:r>
            <a:r>
              <a:rPr lang="en-US" altLang="ja-JP" smtClean="0"/>
              <a:t>(2)</a:t>
            </a:r>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p:txBody>
          <a:bodyPr>
            <a:normAutofit/>
          </a:bodyPr>
          <a:lstStyle/>
          <a:p>
            <a:r>
              <a:rPr lang="en-US" altLang="ja-JP" dirty="0"/>
              <a:t>SPICE [Red Hat, Inc.</a:t>
            </a:r>
            <a:r>
              <a:rPr lang="ja-JP" altLang="en-US" dirty="0"/>
              <a:t> </a:t>
            </a:r>
            <a:r>
              <a:rPr lang="en-US" altLang="ja-JP" dirty="0"/>
              <a:t>‘09]</a:t>
            </a:r>
          </a:p>
          <a:p>
            <a:pPr lvl="1"/>
            <a:r>
              <a:rPr lang="ja-JP" altLang="en-US" dirty="0" smtClean="0">
                <a:solidFill>
                  <a:srgbClr val="000000"/>
                </a:solidFill>
              </a:rPr>
              <a:t>サーバがクライアントにマイグレーション先を通知</a:t>
            </a:r>
            <a:endParaRPr lang="en-US" altLang="ja-JP" dirty="0" smtClean="0">
              <a:solidFill>
                <a:srgbClr val="000000"/>
              </a:solidFill>
            </a:endParaRPr>
          </a:p>
          <a:p>
            <a:pPr lvl="2"/>
            <a:r>
              <a:rPr lang="ja-JP" altLang="en-US" dirty="0" smtClean="0">
                <a:solidFill>
                  <a:srgbClr val="000000"/>
                </a:solidFill>
              </a:rPr>
              <a:t>クライアントが自動的に接続し直す</a:t>
            </a:r>
            <a:endParaRPr lang="en-US" altLang="ja-JP" dirty="0" smtClean="0">
              <a:solidFill>
                <a:srgbClr val="000000"/>
              </a:solidFill>
            </a:endParaRPr>
          </a:p>
          <a:p>
            <a:pPr lvl="1"/>
            <a:r>
              <a:rPr lang="ja-JP" altLang="en-US" dirty="0" smtClean="0"/>
              <a:t>普及率が</a:t>
            </a:r>
            <a:r>
              <a:rPr lang="en-US" altLang="ja-JP" dirty="0" smtClean="0"/>
              <a:t>VNC</a:t>
            </a:r>
            <a:r>
              <a:rPr lang="ja-JP" altLang="en-US" dirty="0" smtClean="0"/>
              <a:t>などに対して大きく劣る</a:t>
            </a:r>
            <a:endParaRPr lang="en-US" altLang="ja-JP" dirty="0" smtClean="0"/>
          </a:p>
          <a:p>
            <a:pPr lvl="1"/>
            <a:endParaRPr lang="en-US" altLang="ja-JP" sz="1200" dirty="0" smtClean="0"/>
          </a:p>
          <a:p>
            <a:r>
              <a:rPr lang="en-US" altLang="ja-JP" dirty="0" err="1" smtClean="0"/>
              <a:t>FBCrypt</a:t>
            </a:r>
            <a:r>
              <a:rPr lang="en-US" altLang="ja-JP" dirty="0" smtClean="0"/>
              <a:t> [</a:t>
            </a:r>
            <a:r>
              <a:rPr lang="en-US" altLang="ja-JP" dirty="0" err="1" smtClean="0"/>
              <a:t>Egawa</a:t>
            </a:r>
            <a:r>
              <a:rPr lang="en-US" altLang="ja-JP" dirty="0" smtClean="0"/>
              <a:t> et al.</a:t>
            </a:r>
            <a:r>
              <a:rPr lang="ja-JP" altLang="en-US" dirty="0" smtClean="0"/>
              <a:t> </a:t>
            </a:r>
            <a:r>
              <a:rPr lang="en-US" altLang="ja-JP" dirty="0" smtClean="0"/>
              <a:t>‘12]</a:t>
            </a:r>
          </a:p>
          <a:p>
            <a:pPr lvl="1"/>
            <a:r>
              <a:rPr lang="ja-JP" altLang="en-US" dirty="0" smtClean="0"/>
              <a:t>クラウドにおける帯域外リモート管理のセキュリティ向上</a:t>
            </a:r>
            <a:endParaRPr lang="en-US" altLang="ja-JP" dirty="0"/>
          </a:p>
          <a:p>
            <a:pPr lvl="1"/>
            <a:r>
              <a:rPr lang="en-US" altLang="ja-JP" dirty="0" smtClean="0"/>
              <a:t>D-MORE</a:t>
            </a:r>
            <a:r>
              <a:rPr lang="ja-JP" altLang="en-US" dirty="0" smtClean="0"/>
              <a:t>との併用を計画</a:t>
            </a:r>
            <a:endParaRPr lang="en-US" altLang="ja-JP" dirty="0" smtClean="0"/>
          </a:p>
          <a:p>
            <a:r>
              <a:rPr lang="en-US" altLang="ja-JP" dirty="0" err="1" smtClean="0"/>
              <a:t>Xoar</a:t>
            </a:r>
            <a:r>
              <a:rPr lang="en-US" altLang="ja-JP" dirty="0" smtClean="0"/>
              <a:t> </a:t>
            </a:r>
            <a:r>
              <a:rPr lang="en-US" altLang="ja-JP" sz="2000" dirty="0" smtClean="0"/>
              <a:t>[</a:t>
            </a:r>
            <a:r>
              <a:rPr lang="en-US" altLang="ja-JP" sz="2000" dirty="0" err="1" smtClean="0"/>
              <a:t>Colp</a:t>
            </a:r>
            <a:r>
              <a:rPr lang="en-US" altLang="ja-JP" sz="2000" dirty="0" smtClean="0"/>
              <a:t> et al. ’11]</a:t>
            </a:r>
            <a:r>
              <a:rPr lang="ja-JP" altLang="en-US" sz="1800" dirty="0" err="1" smtClean="0"/>
              <a:t>，</a:t>
            </a:r>
            <a:r>
              <a:rPr lang="en-US" altLang="ja-JP" dirty="0" smtClean="0"/>
              <a:t>Stub Domain </a:t>
            </a:r>
            <a:r>
              <a:rPr lang="en-US" altLang="ja-JP" sz="2000" dirty="0" smtClean="0"/>
              <a:t>[Nakajima et al.</a:t>
            </a:r>
            <a:r>
              <a:rPr lang="ja-JP" altLang="en-US" sz="2000" dirty="0" smtClean="0"/>
              <a:t> </a:t>
            </a:r>
            <a:r>
              <a:rPr lang="en-US" altLang="ja-JP" sz="2000" dirty="0" smtClean="0"/>
              <a:t>‘06]</a:t>
            </a:r>
          </a:p>
          <a:p>
            <a:pPr lvl="1"/>
            <a:r>
              <a:rPr lang="en-US" altLang="ja-JP" dirty="0" smtClean="0"/>
              <a:t>VNC</a:t>
            </a:r>
            <a:r>
              <a:rPr lang="ja-JP" altLang="en-US" dirty="0" smtClean="0"/>
              <a:t>サーバを専用</a:t>
            </a:r>
            <a:r>
              <a:rPr lang="en-US" altLang="ja-JP" dirty="0" smtClean="0"/>
              <a:t>VM</a:t>
            </a:r>
            <a:r>
              <a:rPr lang="ja-JP" altLang="en-US" dirty="0" smtClean="0"/>
              <a:t>に分離</a:t>
            </a:r>
            <a:endParaRPr lang="en-US" altLang="ja-JP" dirty="0" smtClean="0"/>
          </a:p>
          <a:p>
            <a:pPr lvl="1"/>
            <a:r>
              <a:rPr lang="ja-JP" altLang="en-US" dirty="0" smtClean="0"/>
              <a:t>マイグレーションはできない</a:t>
            </a:r>
            <a:endParaRPr lang="en-US" altLang="ja-JP" dirty="0" smtClean="0"/>
          </a:p>
          <a:p>
            <a:endParaRPr lang="ja-JP" altLang="en-US" dirty="0"/>
          </a:p>
        </p:txBody>
      </p:sp>
      <p:sp>
        <p:nvSpPr>
          <p:cNvPr id="3" name="タイトル 2"/>
          <p:cNvSpPr>
            <a:spLocks noGrp="1"/>
          </p:cNvSpPr>
          <p:nvPr>
            <p:ph type="title"/>
          </p:nvPr>
        </p:nvSpPr>
        <p:spPr/>
        <p:txBody>
          <a:bodyPr/>
          <a:lstStyle/>
          <a:p>
            <a:r>
              <a:rPr lang="ja-JP" altLang="en-US" dirty="0" smtClean="0"/>
              <a:t>関連研究</a:t>
            </a:r>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p:txBody>
          <a:bodyPr/>
          <a:lstStyle/>
          <a:p>
            <a:r>
              <a:rPr lang="ja-JP" altLang="en-US" dirty="0" smtClean="0"/>
              <a:t>帯域外リモート管理を継続可能なマイグレーションを</a:t>
            </a:r>
            <a:r>
              <a:rPr lang="en-US" altLang="ja-JP" dirty="0" smtClean="0"/>
              <a:t/>
            </a:r>
            <a:br>
              <a:rPr lang="en-US" altLang="ja-JP" dirty="0" smtClean="0"/>
            </a:br>
            <a:r>
              <a:rPr lang="ja-JP" altLang="en-US" dirty="0" smtClean="0"/>
              <a:t>実現するシステム</a:t>
            </a:r>
            <a:r>
              <a:rPr lang="en-US" altLang="ja-JP" dirty="0" smtClean="0"/>
              <a:t>D-MORE</a:t>
            </a:r>
            <a:r>
              <a:rPr lang="ja-JP" altLang="en-US" dirty="0" smtClean="0"/>
              <a:t>を提案</a:t>
            </a:r>
            <a:endParaRPr lang="en-US" altLang="ja-JP" dirty="0" smtClean="0"/>
          </a:p>
          <a:p>
            <a:pPr lvl="1"/>
            <a:r>
              <a:rPr lang="ja-JP" altLang="en-US" dirty="0" smtClean="0"/>
              <a:t>リモート管理用</a:t>
            </a:r>
            <a:r>
              <a:rPr lang="en-US" altLang="ja-JP" dirty="0" smtClean="0"/>
              <a:t>VM</a:t>
            </a:r>
            <a:r>
              <a:rPr lang="ja-JP" altLang="en-US" dirty="0" smtClean="0"/>
              <a:t>とユーザ</a:t>
            </a:r>
            <a:r>
              <a:rPr lang="en-US" altLang="ja-JP" dirty="0" smtClean="0"/>
              <a:t>VM</a:t>
            </a:r>
            <a:r>
              <a:rPr lang="ja-JP" altLang="en-US" dirty="0" smtClean="0"/>
              <a:t>を同時にマイグレーション</a:t>
            </a:r>
            <a:endParaRPr lang="en-US" altLang="ja-JP" dirty="0" smtClean="0"/>
          </a:p>
          <a:p>
            <a:pPr lvl="1"/>
            <a:r>
              <a:rPr lang="ja-JP" altLang="en-US" dirty="0" smtClean="0"/>
              <a:t>リモート管理用</a:t>
            </a:r>
            <a:r>
              <a:rPr lang="en-US" altLang="ja-JP" dirty="0" smtClean="0"/>
              <a:t>VM</a:t>
            </a:r>
            <a:r>
              <a:rPr lang="ja-JP" altLang="en-US" dirty="0" smtClean="0"/>
              <a:t>が仮想デバイスの状態を維持</a:t>
            </a:r>
            <a:endParaRPr lang="en-US" altLang="ja-JP" dirty="0" smtClean="0"/>
          </a:p>
          <a:p>
            <a:pPr lvl="1"/>
            <a:endParaRPr lang="en-US" altLang="ja-JP" dirty="0" smtClean="0"/>
          </a:p>
          <a:p>
            <a:r>
              <a:rPr lang="ja-JP" altLang="en-US" dirty="0" smtClean="0"/>
              <a:t>今後の課題</a:t>
            </a:r>
            <a:endParaRPr lang="en-US" altLang="ja-JP" dirty="0" smtClean="0"/>
          </a:p>
          <a:p>
            <a:pPr lvl="1"/>
            <a:r>
              <a:rPr lang="ja-JP" altLang="en-US" dirty="0" smtClean="0"/>
              <a:t>仮想デバイスの維持を実現するドメイン</a:t>
            </a:r>
            <a:r>
              <a:rPr lang="en-US" altLang="ja-JP" dirty="0" smtClean="0"/>
              <a:t>M</a:t>
            </a:r>
            <a:r>
              <a:rPr lang="ja-JP" altLang="en-US" dirty="0" smtClean="0"/>
              <a:t>の</a:t>
            </a:r>
            <a:r>
              <a:rPr lang="en-US" altLang="ja-JP" dirty="0" smtClean="0"/>
              <a:t/>
            </a:r>
            <a:br>
              <a:rPr lang="en-US" altLang="ja-JP" dirty="0" smtClean="0"/>
            </a:br>
            <a:r>
              <a:rPr lang="ja-JP" altLang="en-US" dirty="0" smtClean="0"/>
              <a:t>移植と拡張を完成させる</a:t>
            </a:r>
            <a:endParaRPr lang="en-US" altLang="ja-JP" dirty="0" smtClean="0"/>
          </a:p>
          <a:p>
            <a:pPr lvl="1"/>
            <a:r>
              <a:rPr lang="ja-JP" altLang="en-US" dirty="0" smtClean="0"/>
              <a:t>画面更新処理に対応する</a:t>
            </a:r>
            <a:endParaRPr lang="en-US" altLang="ja-JP" dirty="0" smtClean="0"/>
          </a:p>
          <a:p>
            <a:pPr lvl="2"/>
            <a:r>
              <a:rPr lang="ja-JP" altLang="en-US" dirty="0" smtClean="0"/>
              <a:t>現在は，キーボード・マウスの入力処理のみ対応</a:t>
            </a:r>
            <a:endParaRPr lang="en-US" altLang="ja-JP" dirty="0" smtClean="0"/>
          </a:p>
        </p:txBody>
      </p:sp>
      <p:sp>
        <p:nvSpPr>
          <p:cNvPr id="3" name="タイトル 2"/>
          <p:cNvSpPr>
            <a:spLocks noGrp="1"/>
          </p:cNvSpPr>
          <p:nvPr>
            <p:ph type="title"/>
          </p:nvPr>
        </p:nvSpPr>
        <p:spPr/>
        <p:txBody>
          <a:bodyPr/>
          <a:lstStyle/>
          <a:p>
            <a:r>
              <a:rPr lang="ja-JP" altLang="en-US" smtClean="0"/>
              <a:t>まとめ</a:t>
            </a:r>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kawasho\AppData\Local\Microsoft\Windows\Temporary Internet Files\Content.IE5\J3CFPBE6\MP900433092[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02381" y="2708920"/>
            <a:ext cx="6400800" cy="5193792"/>
          </a:xfrm>
          <a:prstGeom prst="rect">
            <a:avLst/>
          </a:prstGeom>
          <a:noFill/>
        </p:spPr>
      </p:pic>
      <p:pic>
        <p:nvPicPr>
          <p:cNvPr id="95" name="Picture 6" descr="C:\Users\kawasho\Downloads\system\system\6.wmf"/>
          <p:cNvPicPr>
            <a:picLocks noChangeAspect="1" noChangeArrowheads="1"/>
          </p:cNvPicPr>
          <p:nvPr/>
        </p:nvPicPr>
        <p:blipFill>
          <a:blip r:embed="rId4" cstate="print"/>
          <a:srcRect/>
          <a:stretch>
            <a:fillRect/>
          </a:stretch>
        </p:blipFill>
        <p:spPr bwMode="auto">
          <a:xfrm>
            <a:off x="8047628" y="4068901"/>
            <a:ext cx="1320601" cy="597555"/>
          </a:xfrm>
          <a:prstGeom prst="rect">
            <a:avLst/>
          </a:prstGeom>
          <a:noFill/>
        </p:spPr>
      </p:pic>
      <p:pic>
        <p:nvPicPr>
          <p:cNvPr id="96" name="Picture 6" descr="C:\Users\kawasho\Downloads\system\system\6.wmf"/>
          <p:cNvPicPr>
            <a:picLocks noChangeAspect="1" noChangeArrowheads="1"/>
          </p:cNvPicPr>
          <p:nvPr/>
        </p:nvPicPr>
        <p:blipFill>
          <a:blip r:embed="rId4" cstate="print"/>
          <a:srcRect/>
          <a:stretch>
            <a:fillRect/>
          </a:stretch>
        </p:blipFill>
        <p:spPr bwMode="auto">
          <a:xfrm>
            <a:off x="8200028" y="4221301"/>
            <a:ext cx="1320601" cy="597555"/>
          </a:xfrm>
          <a:prstGeom prst="rect">
            <a:avLst/>
          </a:prstGeom>
          <a:noFill/>
        </p:spPr>
      </p:pic>
      <p:pic>
        <p:nvPicPr>
          <p:cNvPr id="97" name="Picture 6" descr="C:\Users\kawasho\Downloads\system\system\6.wmf"/>
          <p:cNvPicPr>
            <a:picLocks noChangeAspect="1" noChangeArrowheads="1"/>
          </p:cNvPicPr>
          <p:nvPr/>
        </p:nvPicPr>
        <p:blipFill>
          <a:blip r:embed="rId4" cstate="print"/>
          <a:srcRect/>
          <a:stretch>
            <a:fillRect/>
          </a:stretch>
        </p:blipFill>
        <p:spPr bwMode="auto">
          <a:xfrm>
            <a:off x="8352428" y="4373701"/>
            <a:ext cx="1320601" cy="597555"/>
          </a:xfrm>
          <a:prstGeom prst="rect">
            <a:avLst/>
          </a:prstGeom>
          <a:noFill/>
        </p:spPr>
      </p:pic>
      <p:pic>
        <p:nvPicPr>
          <p:cNvPr id="98" name="Picture 6" descr="C:\Users\kawasho\Downloads\system\system\6.wmf"/>
          <p:cNvPicPr>
            <a:picLocks noChangeAspect="1" noChangeArrowheads="1"/>
          </p:cNvPicPr>
          <p:nvPr/>
        </p:nvPicPr>
        <p:blipFill>
          <a:blip r:embed="rId4" cstate="print"/>
          <a:srcRect/>
          <a:stretch>
            <a:fillRect/>
          </a:stretch>
        </p:blipFill>
        <p:spPr bwMode="auto">
          <a:xfrm>
            <a:off x="8504828" y="4526101"/>
            <a:ext cx="1320601" cy="597555"/>
          </a:xfrm>
          <a:prstGeom prst="rect">
            <a:avLst/>
          </a:prstGeom>
          <a:noFill/>
        </p:spPr>
      </p:pic>
      <p:pic>
        <p:nvPicPr>
          <p:cNvPr id="99" name="Picture 6" descr="C:\Users\kawasho\Downloads\system\system\6.wmf"/>
          <p:cNvPicPr>
            <a:picLocks noChangeAspect="1" noChangeArrowheads="1"/>
          </p:cNvPicPr>
          <p:nvPr/>
        </p:nvPicPr>
        <p:blipFill>
          <a:blip r:embed="rId4" cstate="print"/>
          <a:srcRect/>
          <a:stretch>
            <a:fillRect/>
          </a:stretch>
        </p:blipFill>
        <p:spPr bwMode="auto">
          <a:xfrm>
            <a:off x="8657228" y="4678501"/>
            <a:ext cx="1320601" cy="597555"/>
          </a:xfrm>
          <a:prstGeom prst="rect">
            <a:avLst/>
          </a:prstGeom>
          <a:noFill/>
        </p:spPr>
      </p:pic>
      <p:pic>
        <p:nvPicPr>
          <p:cNvPr id="100" name="Picture 6" descr="C:\Users\kawasho\Downloads\system\system\6.wmf"/>
          <p:cNvPicPr>
            <a:picLocks noChangeAspect="1" noChangeArrowheads="1"/>
          </p:cNvPicPr>
          <p:nvPr/>
        </p:nvPicPr>
        <p:blipFill>
          <a:blip r:embed="rId4" cstate="print"/>
          <a:srcRect/>
          <a:stretch>
            <a:fillRect/>
          </a:stretch>
        </p:blipFill>
        <p:spPr bwMode="auto">
          <a:xfrm>
            <a:off x="8809628" y="4830901"/>
            <a:ext cx="1320601" cy="597555"/>
          </a:xfrm>
          <a:prstGeom prst="rect">
            <a:avLst/>
          </a:prstGeom>
          <a:noFill/>
        </p:spPr>
      </p:pic>
      <p:pic>
        <p:nvPicPr>
          <p:cNvPr id="101" name="Picture 6" descr="C:\Users\kawasho\Downloads\system\system\6.wmf"/>
          <p:cNvPicPr>
            <a:picLocks noChangeAspect="1" noChangeArrowheads="1"/>
          </p:cNvPicPr>
          <p:nvPr/>
        </p:nvPicPr>
        <p:blipFill>
          <a:blip r:embed="rId4" cstate="print"/>
          <a:srcRect/>
          <a:stretch>
            <a:fillRect/>
          </a:stretch>
        </p:blipFill>
        <p:spPr bwMode="auto">
          <a:xfrm>
            <a:off x="8962028" y="4983301"/>
            <a:ext cx="1320601" cy="597555"/>
          </a:xfrm>
          <a:prstGeom prst="rect">
            <a:avLst/>
          </a:prstGeom>
          <a:noFill/>
        </p:spPr>
      </p:pic>
      <p:pic>
        <p:nvPicPr>
          <p:cNvPr id="102" name="Picture 6" descr="C:\Users\kawasho\Downloads\system\system\6.wmf"/>
          <p:cNvPicPr>
            <a:picLocks noChangeAspect="1" noChangeArrowheads="1"/>
          </p:cNvPicPr>
          <p:nvPr/>
        </p:nvPicPr>
        <p:blipFill>
          <a:blip r:embed="rId4" cstate="print"/>
          <a:srcRect/>
          <a:stretch>
            <a:fillRect/>
          </a:stretch>
        </p:blipFill>
        <p:spPr bwMode="auto">
          <a:xfrm>
            <a:off x="8962500" y="5000901"/>
            <a:ext cx="1320601" cy="597555"/>
          </a:xfrm>
          <a:prstGeom prst="rect">
            <a:avLst/>
          </a:prstGeom>
          <a:noFill/>
        </p:spPr>
      </p:pic>
      <p:pic>
        <p:nvPicPr>
          <p:cNvPr id="87" name="Picture 6" descr="C:\Users\kawasho\Downloads\system\system\6.wmf"/>
          <p:cNvPicPr>
            <a:picLocks noChangeAspect="1" noChangeArrowheads="1"/>
          </p:cNvPicPr>
          <p:nvPr/>
        </p:nvPicPr>
        <p:blipFill>
          <a:blip r:embed="rId4" cstate="print"/>
          <a:srcRect/>
          <a:stretch>
            <a:fillRect/>
          </a:stretch>
        </p:blipFill>
        <p:spPr bwMode="auto">
          <a:xfrm>
            <a:off x="7338685" y="4293096"/>
            <a:ext cx="1320601" cy="597555"/>
          </a:xfrm>
          <a:prstGeom prst="rect">
            <a:avLst/>
          </a:prstGeom>
          <a:noFill/>
        </p:spPr>
      </p:pic>
      <p:pic>
        <p:nvPicPr>
          <p:cNvPr id="88" name="Picture 6" descr="C:\Users\kawasho\Downloads\system\system\6.wmf"/>
          <p:cNvPicPr>
            <a:picLocks noChangeAspect="1" noChangeArrowheads="1"/>
          </p:cNvPicPr>
          <p:nvPr/>
        </p:nvPicPr>
        <p:blipFill>
          <a:blip r:embed="rId4" cstate="print"/>
          <a:srcRect/>
          <a:stretch>
            <a:fillRect/>
          </a:stretch>
        </p:blipFill>
        <p:spPr bwMode="auto">
          <a:xfrm>
            <a:off x="7491085" y="4445496"/>
            <a:ext cx="1320601" cy="597555"/>
          </a:xfrm>
          <a:prstGeom prst="rect">
            <a:avLst/>
          </a:prstGeom>
          <a:noFill/>
        </p:spPr>
      </p:pic>
      <p:pic>
        <p:nvPicPr>
          <p:cNvPr id="89" name="Picture 6" descr="C:\Users\kawasho\Downloads\system\system\6.wmf"/>
          <p:cNvPicPr>
            <a:picLocks noChangeAspect="1" noChangeArrowheads="1"/>
          </p:cNvPicPr>
          <p:nvPr/>
        </p:nvPicPr>
        <p:blipFill>
          <a:blip r:embed="rId4" cstate="print"/>
          <a:srcRect/>
          <a:stretch>
            <a:fillRect/>
          </a:stretch>
        </p:blipFill>
        <p:spPr bwMode="auto">
          <a:xfrm>
            <a:off x="7643485" y="4597896"/>
            <a:ext cx="1320601" cy="597555"/>
          </a:xfrm>
          <a:prstGeom prst="rect">
            <a:avLst/>
          </a:prstGeom>
          <a:noFill/>
        </p:spPr>
      </p:pic>
      <p:pic>
        <p:nvPicPr>
          <p:cNvPr id="90" name="Picture 6" descr="C:\Users\kawasho\Downloads\system\system\6.wmf"/>
          <p:cNvPicPr>
            <a:picLocks noChangeAspect="1" noChangeArrowheads="1"/>
          </p:cNvPicPr>
          <p:nvPr/>
        </p:nvPicPr>
        <p:blipFill>
          <a:blip r:embed="rId4" cstate="print"/>
          <a:srcRect/>
          <a:stretch>
            <a:fillRect/>
          </a:stretch>
        </p:blipFill>
        <p:spPr bwMode="auto">
          <a:xfrm>
            <a:off x="7795885" y="4750296"/>
            <a:ext cx="1320601" cy="597555"/>
          </a:xfrm>
          <a:prstGeom prst="rect">
            <a:avLst/>
          </a:prstGeom>
          <a:noFill/>
        </p:spPr>
      </p:pic>
      <p:pic>
        <p:nvPicPr>
          <p:cNvPr id="91" name="Picture 6" descr="C:\Users\kawasho\Downloads\system\system\6.wmf"/>
          <p:cNvPicPr>
            <a:picLocks noChangeAspect="1" noChangeArrowheads="1"/>
          </p:cNvPicPr>
          <p:nvPr/>
        </p:nvPicPr>
        <p:blipFill>
          <a:blip r:embed="rId4" cstate="print"/>
          <a:srcRect/>
          <a:stretch>
            <a:fillRect/>
          </a:stretch>
        </p:blipFill>
        <p:spPr bwMode="auto">
          <a:xfrm>
            <a:off x="7948285" y="4902696"/>
            <a:ext cx="1320601" cy="597555"/>
          </a:xfrm>
          <a:prstGeom prst="rect">
            <a:avLst/>
          </a:prstGeom>
          <a:noFill/>
        </p:spPr>
      </p:pic>
      <p:pic>
        <p:nvPicPr>
          <p:cNvPr id="92" name="Picture 6" descr="C:\Users\kawasho\Downloads\system\system\6.wmf"/>
          <p:cNvPicPr>
            <a:picLocks noChangeAspect="1" noChangeArrowheads="1"/>
          </p:cNvPicPr>
          <p:nvPr/>
        </p:nvPicPr>
        <p:blipFill>
          <a:blip r:embed="rId4" cstate="print"/>
          <a:srcRect/>
          <a:stretch>
            <a:fillRect/>
          </a:stretch>
        </p:blipFill>
        <p:spPr bwMode="auto">
          <a:xfrm>
            <a:off x="8100685" y="5055096"/>
            <a:ext cx="1320601" cy="597555"/>
          </a:xfrm>
          <a:prstGeom prst="rect">
            <a:avLst/>
          </a:prstGeom>
          <a:noFill/>
        </p:spPr>
      </p:pic>
      <p:pic>
        <p:nvPicPr>
          <p:cNvPr id="93" name="Picture 6" descr="C:\Users\kawasho\Downloads\system\system\6.wmf"/>
          <p:cNvPicPr>
            <a:picLocks noChangeAspect="1" noChangeArrowheads="1"/>
          </p:cNvPicPr>
          <p:nvPr/>
        </p:nvPicPr>
        <p:blipFill>
          <a:blip r:embed="rId4" cstate="print"/>
          <a:srcRect/>
          <a:stretch>
            <a:fillRect/>
          </a:stretch>
        </p:blipFill>
        <p:spPr bwMode="auto">
          <a:xfrm>
            <a:off x="8253085" y="5207496"/>
            <a:ext cx="1320601" cy="597555"/>
          </a:xfrm>
          <a:prstGeom prst="rect">
            <a:avLst/>
          </a:prstGeom>
          <a:noFill/>
        </p:spPr>
      </p:pic>
      <p:pic>
        <p:nvPicPr>
          <p:cNvPr id="94" name="Picture 6" descr="C:\Users\kawasho\Downloads\system\system\6.wmf"/>
          <p:cNvPicPr>
            <a:picLocks noChangeAspect="1" noChangeArrowheads="1"/>
          </p:cNvPicPr>
          <p:nvPr/>
        </p:nvPicPr>
        <p:blipFill>
          <a:blip r:embed="rId4" cstate="print"/>
          <a:srcRect/>
          <a:stretch>
            <a:fillRect/>
          </a:stretch>
        </p:blipFill>
        <p:spPr bwMode="auto">
          <a:xfrm>
            <a:off x="8405485" y="5359896"/>
            <a:ext cx="1320601" cy="597555"/>
          </a:xfrm>
          <a:prstGeom prst="rect">
            <a:avLst/>
          </a:prstGeom>
          <a:noFill/>
        </p:spPr>
      </p:pic>
      <p:pic>
        <p:nvPicPr>
          <p:cNvPr id="79" name="Picture 6" descr="C:\Users\kawasho\Downloads\system\system\6.wmf"/>
          <p:cNvPicPr>
            <a:picLocks noChangeAspect="1" noChangeArrowheads="1"/>
          </p:cNvPicPr>
          <p:nvPr/>
        </p:nvPicPr>
        <p:blipFill>
          <a:blip r:embed="rId4" cstate="print"/>
          <a:srcRect/>
          <a:stretch>
            <a:fillRect/>
          </a:stretch>
        </p:blipFill>
        <p:spPr bwMode="auto">
          <a:xfrm>
            <a:off x="6535460" y="4500949"/>
            <a:ext cx="1320601" cy="597555"/>
          </a:xfrm>
          <a:prstGeom prst="rect">
            <a:avLst/>
          </a:prstGeom>
          <a:noFill/>
        </p:spPr>
      </p:pic>
      <p:pic>
        <p:nvPicPr>
          <p:cNvPr id="80" name="Picture 6" descr="C:\Users\kawasho\Downloads\system\system\6.wmf"/>
          <p:cNvPicPr>
            <a:picLocks noChangeAspect="1" noChangeArrowheads="1"/>
          </p:cNvPicPr>
          <p:nvPr/>
        </p:nvPicPr>
        <p:blipFill>
          <a:blip r:embed="rId4" cstate="print"/>
          <a:srcRect/>
          <a:stretch>
            <a:fillRect/>
          </a:stretch>
        </p:blipFill>
        <p:spPr bwMode="auto">
          <a:xfrm>
            <a:off x="6687860" y="4653349"/>
            <a:ext cx="1320601" cy="597555"/>
          </a:xfrm>
          <a:prstGeom prst="rect">
            <a:avLst/>
          </a:prstGeom>
          <a:noFill/>
        </p:spPr>
      </p:pic>
      <p:pic>
        <p:nvPicPr>
          <p:cNvPr id="81" name="Picture 6" descr="C:\Users\kawasho\Downloads\system\system\6.wmf"/>
          <p:cNvPicPr>
            <a:picLocks noChangeAspect="1" noChangeArrowheads="1"/>
          </p:cNvPicPr>
          <p:nvPr/>
        </p:nvPicPr>
        <p:blipFill>
          <a:blip r:embed="rId4" cstate="print"/>
          <a:srcRect/>
          <a:stretch>
            <a:fillRect/>
          </a:stretch>
        </p:blipFill>
        <p:spPr bwMode="auto">
          <a:xfrm>
            <a:off x="6840260" y="4805749"/>
            <a:ext cx="1320601" cy="597555"/>
          </a:xfrm>
          <a:prstGeom prst="rect">
            <a:avLst/>
          </a:prstGeom>
          <a:noFill/>
        </p:spPr>
      </p:pic>
      <p:pic>
        <p:nvPicPr>
          <p:cNvPr id="82" name="Picture 6" descr="C:\Users\kawasho\Downloads\system\system\6.wmf"/>
          <p:cNvPicPr>
            <a:picLocks noChangeAspect="1" noChangeArrowheads="1"/>
          </p:cNvPicPr>
          <p:nvPr/>
        </p:nvPicPr>
        <p:blipFill>
          <a:blip r:embed="rId4" cstate="print"/>
          <a:srcRect/>
          <a:stretch>
            <a:fillRect/>
          </a:stretch>
        </p:blipFill>
        <p:spPr bwMode="auto">
          <a:xfrm>
            <a:off x="6992660" y="4958149"/>
            <a:ext cx="1320601" cy="597555"/>
          </a:xfrm>
          <a:prstGeom prst="rect">
            <a:avLst/>
          </a:prstGeom>
          <a:noFill/>
        </p:spPr>
      </p:pic>
      <p:pic>
        <p:nvPicPr>
          <p:cNvPr id="83" name="Picture 6" descr="C:\Users\kawasho\Downloads\system\system\6.wmf"/>
          <p:cNvPicPr>
            <a:picLocks noChangeAspect="1" noChangeArrowheads="1"/>
          </p:cNvPicPr>
          <p:nvPr/>
        </p:nvPicPr>
        <p:blipFill>
          <a:blip r:embed="rId4" cstate="print"/>
          <a:srcRect/>
          <a:stretch>
            <a:fillRect/>
          </a:stretch>
        </p:blipFill>
        <p:spPr bwMode="auto">
          <a:xfrm>
            <a:off x="7145060" y="5110549"/>
            <a:ext cx="1320601" cy="597555"/>
          </a:xfrm>
          <a:prstGeom prst="rect">
            <a:avLst/>
          </a:prstGeom>
          <a:noFill/>
        </p:spPr>
      </p:pic>
      <p:pic>
        <p:nvPicPr>
          <p:cNvPr id="84" name="Picture 6" descr="C:\Users\kawasho\Downloads\system\system\6.wmf"/>
          <p:cNvPicPr>
            <a:picLocks noChangeAspect="1" noChangeArrowheads="1"/>
          </p:cNvPicPr>
          <p:nvPr/>
        </p:nvPicPr>
        <p:blipFill>
          <a:blip r:embed="rId4" cstate="print"/>
          <a:srcRect/>
          <a:stretch>
            <a:fillRect/>
          </a:stretch>
        </p:blipFill>
        <p:spPr bwMode="auto">
          <a:xfrm>
            <a:off x="7297460" y="5262949"/>
            <a:ext cx="1320601" cy="597555"/>
          </a:xfrm>
          <a:prstGeom prst="rect">
            <a:avLst/>
          </a:prstGeom>
          <a:noFill/>
        </p:spPr>
      </p:pic>
      <p:pic>
        <p:nvPicPr>
          <p:cNvPr id="85" name="Picture 6" descr="C:\Users\kawasho\Downloads\system\system\6.wmf"/>
          <p:cNvPicPr>
            <a:picLocks noChangeAspect="1" noChangeArrowheads="1"/>
          </p:cNvPicPr>
          <p:nvPr/>
        </p:nvPicPr>
        <p:blipFill>
          <a:blip r:embed="rId4" cstate="print"/>
          <a:srcRect/>
          <a:stretch>
            <a:fillRect/>
          </a:stretch>
        </p:blipFill>
        <p:spPr bwMode="auto">
          <a:xfrm>
            <a:off x="7449860" y="5415349"/>
            <a:ext cx="1320601" cy="597555"/>
          </a:xfrm>
          <a:prstGeom prst="rect">
            <a:avLst/>
          </a:prstGeom>
          <a:noFill/>
        </p:spPr>
      </p:pic>
      <p:pic>
        <p:nvPicPr>
          <p:cNvPr id="86" name="Picture 6" descr="C:\Users\kawasho\Downloads\system\system\6.wmf"/>
          <p:cNvPicPr>
            <a:picLocks noChangeAspect="1" noChangeArrowheads="1"/>
          </p:cNvPicPr>
          <p:nvPr/>
        </p:nvPicPr>
        <p:blipFill>
          <a:blip r:embed="rId4" cstate="print"/>
          <a:srcRect/>
          <a:stretch>
            <a:fillRect/>
          </a:stretch>
        </p:blipFill>
        <p:spPr bwMode="auto">
          <a:xfrm>
            <a:off x="7602260" y="5567749"/>
            <a:ext cx="1320601" cy="597555"/>
          </a:xfrm>
          <a:prstGeom prst="rect">
            <a:avLst/>
          </a:prstGeom>
          <a:noFill/>
        </p:spPr>
      </p:pic>
      <p:pic>
        <p:nvPicPr>
          <p:cNvPr id="70" name="Picture 6" descr="C:\Users\kawasho\Downloads\system\system\6.wmf"/>
          <p:cNvPicPr>
            <a:picLocks noChangeAspect="1" noChangeArrowheads="1"/>
          </p:cNvPicPr>
          <p:nvPr/>
        </p:nvPicPr>
        <p:blipFill>
          <a:blip r:embed="rId4" cstate="print"/>
          <a:srcRect/>
          <a:stretch>
            <a:fillRect/>
          </a:stretch>
        </p:blipFill>
        <p:spPr bwMode="auto">
          <a:xfrm>
            <a:off x="5690885" y="4664430"/>
            <a:ext cx="1320601" cy="597555"/>
          </a:xfrm>
          <a:prstGeom prst="rect">
            <a:avLst/>
          </a:prstGeom>
          <a:noFill/>
        </p:spPr>
      </p:pic>
      <p:sp>
        <p:nvSpPr>
          <p:cNvPr id="3" name="コンテンツ プレースホルダ 2"/>
          <p:cNvSpPr>
            <a:spLocks noGrp="1"/>
          </p:cNvSpPr>
          <p:nvPr>
            <p:ph idx="1"/>
          </p:nvPr>
        </p:nvSpPr>
        <p:spPr/>
        <p:txBody>
          <a:bodyPr/>
          <a:lstStyle/>
          <a:p>
            <a:r>
              <a:rPr lang="en-US" altLang="ja-JP" dirty="0" err="1" smtClean="0"/>
              <a:t>IaaS</a:t>
            </a:r>
            <a:r>
              <a:rPr lang="ja-JP" altLang="en-US" dirty="0" smtClean="0"/>
              <a:t>型クラウド</a:t>
            </a:r>
            <a:endParaRPr lang="en-US" altLang="ja-JP" dirty="0" smtClean="0"/>
          </a:p>
          <a:p>
            <a:pPr lvl="1"/>
            <a:r>
              <a:rPr lang="ja-JP" altLang="en-US" dirty="0" smtClean="0"/>
              <a:t>仮想マシン </a:t>
            </a:r>
            <a:r>
              <a:rPr lang="en-US" altLang="ja-JP" dirty="0" smtClean="0"/>
              <a:t>(VM) </a:t>
            </a:r>
            <a:r>
              <a:rPr lang="ja-JP" altLang="en-US" dirty="0" smtClean="0"/>
              <a:t>をネットワーク経由でユーザに提供</a:t>
            </a:r>
            <a:endParaRPr lang="en-US" altLang="ja-JP" dirty="0" smtClean="0"/>
          </a:p>
          <a:p>
            <a:pPr lvl="2"/>
            <a:r>
              <a:rPr lang="en-US" altLang="ja-JP" dirty="0" smtClean="0"/>
              <a:t>VM</a:t>
            </a:r>
            <a:r>
              <a:rPr lang="ja-JP" altLang="en-US" dirty="0" smtClean="0"/>
              <a:t>：ソフトウェアによる論理的な計算機</a:t>
            </a:r>
            <a:endParaRPr lang="en-US" altLang="ja-JP" dirty="0" smtClean="0"/>
          </a:p>
          <a:p>
            <a:pPr lvl="2"/>
            <a:r>
              <a:rPr lang="ja-JP" altLang="en-US" dirty="0"/>
              <a:t>必要なときに必要なだけ利用</a:t>
            </a:r>
            <a:r>
              <a:rPr lang="ja-JP" altLang="en-US" dirty="0" smtClean="0"/>
              <a:t>できる</a:t>
            </a:r>
            <a:endParaRPr lang="en-US" altLang="ja-JP" dirty="0" smtClean="0"/>
          </a:p>
          <a:p>
            <a:pPr lvl="1"/>
            <a:r>
              <a:rPr lang="ja-JP" altLang="en-US" dirty="0" smtClean="0"/>
              <a:t>ユーザは</a:t>
            </a:r>
            <a:r>
              <a:rPr lang="en-US" altLang="ja-JP" dirty="0" smtClean="0"/>
              <a:t>VM</a:t>
            </a:r>
            <a:r>
              <a:rPr lang="ja-JP" altLang="en-US" dirty="0" smtClean="0"/>
              <a:t>に</a:t>
            </a:r>
            <a:r>
              <a:rPr lang="en-US" altLang="ja-JP" dirty="0" smtClean="0"/>
              <a:t>OS</a:t>
            </a:r>
            <a:r>
              <a:rPr lang="ja-JP" altLang="en-US" dirty="0" smtClean="0"/>
              <a:t>をインストールして利用</a:t>
            </a:r>
            <a:endParaRPr lang="en-US" altLang="ja-JP" dirty="0" smtClean="0"/>
          </a:p>
          <a:p>
            <a:pPr lvl="1"/>
            <a:r>
              <a:rPr lang="ja-JP" altLang="en-US" dirty="0" smtClean="0"/>
              <a:t>リモート管理ツールを用いて</a:t>
            </a:r>
            <a:r>
              <a:rPr lang="en-US" altLang="ja-JP" dirty="0" smtClean="0"/>
              <a:t/>
            </a:r>
            <a:br>
              <a:rPr lang="en-US" altLang="ja-JP" dirty="0" smtClean="0"/>
            </a:br>
            <a:r>
              <a:rPr lang="en-US" altLang="ja-JP" dirty="0" smtClean="0"/>
              <a:t>VM</a:t>
            </a:r>
            <a:r>
              <a:rPr lang="ja-JP" altLang="en-US" dirty="0" smtClean="0"/>
              <a:t>を管理，利用</a:t>
            </a:r>
            <a:endParaRPr lang="en-US" altLang="ja-JP" dirty="0" smtClean="0"/>
          </a:p>
        </p:txBody>
      </p:sp>
      <p:sp>
        <p:nvSpPr>
          <p:cNvPr id="2" name="タイトル 1"/>
          <p:cNvSpPr>
            <a:spLocks noGrp="1"/>
          </p:cNvSpPr>
          <p:nvPr>
            <p:ph type="title"/>
          </p:nvPr>
        </p:nvSpPr>
        <p:spPr/>
        <p:txBody>
          <a:bodyPr/>
          <a:lstStyle/>
          <a:p>
            <a:r>
              <a:rPr lang="ja-JP" altLang="en-US" smtClean="0"/>
              <a:t>クラウドコンピューティング</a:t>
            </a:r>
            <a:endParaRPr lang="ja-JP" altLang="en-US" dirty="0"/>
          </a:p>
        </p:txBody>
      </p:sp>
      <p:grpSp>
        <p:nvGrpSpPr>
          <p:cNvPr id="4" name="グループ化 3"/>
          <p:cNvGrpSpPr/>
          <p:nvPr/>
        </p:nvGrpSpPr>
        <p:grpSpPr>
          <a:xfrm>
            <a:off x="6618605" y="3068960"/>
            <a:ext cx="1454265" cy="1536569"/>
            <a:chOff x="5796138" y="476672"/>
            <a:chExt cx="1226716" cy="1296144"/>
          </a:xfrm>
        </p:grpSpPr>
        <p:pic>
          <p:nvPicPr>
            <p:cNvPr id="5" name="Picture 6" descr="C:\Users\kawasho\Downloads\system\system\6.wmf"/>
            <p:cNvPicPr>
              <a:picLocks noChangeAspect="1" noChangeArrowheads="1"/>
            </p:cNvPicPr>
            <p:nvPr/>
          </p:nvPicPr>
          <p:blipFill>
            <a:blip r:embed="rId4" cstate="print"/>
            <a:srcRect/>
            <a:stretch>
              <a:fillRect/>
            </a:stretch>
          </p:blipFill>
          <p:spPr bwMode="auto">
            <a:xfrm>
              <a:off x="5796138" y="1268760"/>
              <a:ext cx="1113966" cy="504056"/>
            </a:xfrm>
            <a:prstGeom prst="rect">
              <a:avLst/>
            </a:prstGeom>
            <a:noFill/>
          </p:spPr>
        </p:pic>
        <p:pic>
          <p:nvPicPr>
            <p:cNvPr id="6" name="Picture 7" descr="C:\Users\kawasho\Downloads\system\system\1.wmf"/>
            <p:cNvPicPr>
              <a:picLocks noChangeAspect="1" noChangeArrowheads="1"/>
            </p:cNvPicPr>
            <p:nvPr/>
          </p:nvPicPr>
          <p:blipFill>
            <a:blip r:embed="rId5" cstate="print"/>
            <a:srcRect/>
            <a:stretch>
              <a:fillRect/>
            </a:stretch>
          </p:blipFill>
          <p:spPr bwMode="auto">
            <a:xfrm>
              <a:off x="6228184" y="476672"/>
              <a:ext cx="794670" cy="1124309"/>
            </a:xfrm>
            <a:prstGeom prst="rect">
              <a:avLst/>
            </a:prstGeom>
            <a:noFill/>
          </p:spPr>
        </p:pic>
      </p:grpSp>
      <p:grpSp>
        <p:nvGrpSpPr>
          <p:cNvPr id="23" name="グループ化 22"/>
          <p:cNvGrpSpPr/>
          <p:nvPr/>
        </p:nvGrpSpPr>
        <p:grpSpPr>
          <a:xfrm>
            <a:off x="5538485" y="3573016"/>
            <a:ext cx="1454265" cy="1536569"/>
            <a:chOff x="5796138" y="476672"/>
            <a:chExt cx="1226716" cy="1296144"/>
          </a:xfrm>
        </p:grpSpPr>
        <p:pic>
          <p:nvPicPr>
            <p:cNvPr id="24" name="Picture 6" descr="C:\Users\kawasho\Downloads\system\system\6.wmf"/>
            <p:cNvPicPr>
              <a:picLocks noChangeAspect="1" noChangeArrowheads="1"/>
            </p:cNvPicPr>
            <p:nvPr/>
          </p:nvPicPr>
          <p:blipFill>
            <a:blip r:embed="rId4" cstate="print"/>
            <a:srcRect/>
            <a:stretch>
              <a:fillRect/>
            </a:stretch>
          </p:blipFill>
          <p:spPr bwMode="auto">
            <a:xfrm>
              <a:off x="5796138" y="1268760"/>
              <a:ext cx="1113966" cy="504056"/>
            </a:xfrm>
            <a:prstGeom prst="rect">
              <a:avLst/>
            </a:prstGeom>
            <a:noFill/>
          </p:spPr>
        </p:pic>
        <p:pic>
          <p:nvPicPr>
            <p:cNvPr id="25" name="Picture 7" descr="C:\Users\kawasho\Downloads\system\system\1.wmf"/>
            <p:cNvPicPr>
              <a:picLocks noChangeAspect="1" noChangeArrowheads="1"/>
            </p:cNvPicPr>
            <p:nvPr/>
          </p:nvPicPr>
          <p:blipFill>
            <a:blip r:embed="rId5" cstate="print"/>
            <a:srcRect/>
            <a:stretch>
              <a:fillRect/>
            </a:stretch>
          </p:blipFill>
          <p:spPr bwMode="auto">
            <a:xfrm>
              <a:off x="6228184" y="476672"/>
              <a:ext cx="794670" cy="1124309"/>
            </a:xfrm>
            <a:prstGeom prst="rect">
              <a:avLst/>
            </a:prstGeom>
            <a:noFill/>
          </p:spPr>
        </p:pic>
      </p:grpSp>
      <p:grpSp>
        <p:nvGrpSpPr>
          <p:cNvPr id="28" name="グループ化 27"/>
          <p:cNvGrpSpPr/>
          <p:nvPr/>
        </p:nvGrpSpPr>
        <p:grpSpPr>
          <a:xfrm>
            <a:off x="6445252" y="4077072"/>
            <a:ext cx="821425" cy="792088"/>
            <a:chOff x="6084168" y="4509120"/>
            <a:chExt cx="2016224" cy="1944216"/>
          </a:xfrm>
          <a:scene3d>
            <a:camera prst="isometricRightUp"/>
            <a:lightRig rig="threePt" dir="t"/>
          </a:scene3d>
        </p:grpSpPr>
        <p:sp>
          <p:nvSpPr>
            <p:cNvPr id="26" name="正方形/長方形 25"/>
            <p:cNvSpPr/>
            <p:nvPr/>
          </p:nvSpPr>
          <p:spPr>
            <a:xfrm>
              <a:off x="6084168" y="4509120"/>
              <a:ext cx="2016224" cy="1944216"/>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6156177" y="5065727"/>
              <a:ext cx="1872206" cy="1133178"/>
            </a:xfrm>
            <a:prstGeom prst="rect">
              <a:avLst/>
            </a:prstGeom>
            <a:noFill/>
            <a:effectLst/>
          </p:spPr>
          <p:txBody>
            <a:bodyPr wrap="square" rtlCol="0">
              <a:spAutoFit/>
            </a:bodyPr>
            <a:lstStyle/>
            <a:p>
              <a:pPr algn="ctr"/>
              <a:r>
                <a:rPr kumimoji="1" lang="en-US" altLang="ja-JP" sz="2400" dirty="0" smtClean="0"/>
                <a:t>VM</a:t>
              </a:r>
              <a:endParaRPr kumimoji="1" lang="ja-JP" altLang="en-US" dirty="0"/>
            </a:p>
          </p:txBody>
        </p:sp>
      </p:grpSp>
      <p:grpSp>
        <p:nvGrpSpPr>
          <p:cNvPr id="29" name="グループ化 28"/>
          <p:cNvGrpSpPr/>
          <p:nvPr/>
        </p:nvGrpSpPr>
        <p:grpSpPr>
          <a:xfrm>
            <a:off x="6597652" y="4229472"/>
            <a:ext cx="821425" cy="792088"/>
            <a:chOff x="6084168" y="4509120"/>
            <a:chExt cx="2016224" cy="1944216"/>
          </a:xfrm>
          <a:scene3d>
            <a:camera prst="isometricRightUp"/>
            <a:lightRig rig="threePt" dir="t"/>
          </a:scene3d>
        </p:grpSpPr>
        <p:sp>
          <p:nvSpPr>
            <p:cNvPr id="30" name="正方形/長方形 29"/>
            <p:cNvSpPr/>
            <p:nvPr/>
          </p:nvSpPr>
          <p:spPr>
            <a:xfrm>
              <a:off x="6084168" y="4509120"/>
              <a:ext cx="2016224" cy="1944216"/>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6156177" y="5065727"/>
              <a:ext cx="1872206" cy="1133178"/>
            </a:xfrm>
            <a:prstGeom prst="rect">
              <a:avLst/>
            </a:prstGeom>
            <a:noFill/>
            <a:effectLst/>
          </p:spPr>
          <p:txBody>
            <a:bodyPr wrap="square" rtlCol="0">
              <a:spAutoFit/>
            </a:bodyPr>
            <a:lstStyle/>
            <a:p>
              <a:pPr algn="ctr"/>
              <a:r>
                <a:rPr kumimoji="1" lang="en-US" altLang="ja-JP" sz="2400" dirty="0" smtClean="0"/>
                <a:t>VM</a:t>
              </a:r>
              <a:endParaRPr kumimoji="1" lang="ja-JP" altLang="en-US" dirty="0"/>
            </a:p>
          </p:txBody>
        </p:sp>
      </p:grpSp>
      <p:grpSp>
        <p:nvGrpSpPr>
          <p:cNvPr id="32" name="グループ化 31"/>
          <p:cNvGrpSpPr/>
          <p:nvPr/>
        </p:nvGrpSpPr>
        <p:grpSpPr>
          <a:xfrm>
            <a:off x="6750052" y="4381872"/>
            <a:ext cx="821425" cy="792088"/>
            <a:chOff x="6084168" y="4509120"/>
            <a:chExt cx="2016224" cy="1944216"/>
          </a:xfrm>
          <a:scene3d>
            <a:camera prst="isometricRightUp"/>
            <a:lightRig rig="threePt" dir="t"/>
          </a:scene3d>
        </p:grpSpPr>
        <p:sp>
          <p:nvSpPr>
            <p:cNvPr id="33" name="正方形/長方形 32"/>
            <p:cNvSpPr/>
            <p:nvPr/>
          </p:nvSpPr>
          <p:spPr>
            <a:xfrm>
              <a:off x="6084168" y="4509120"/>
              <a:ext cx="2016224" cy="1944216"/>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6156177" y="5065727"/>
              <a:ext cx="1872206" cy="1133178"/>
            </a:xfrm>
            <a:prstGeom prst="rect">
              <a:avLst/>
            </a:prstGeom>
            <a:noFill/>
            <a:effectLst/>
          </p:spPr>
          <p:txBody>
            <a:bodyPr wrap="square" rtlCol="0">
              <a:spAutoFit/>
            </a:bodyPr>
            <a:lstStyle/>
            <a:p>
              <a:pPr algn="ctr"/>
              <a:r>
                <a:rPr kumimoji="1" lang="en-US" altLang="ja-JP" sz="2400" dirty="0" smtClean="0"/>
                <a:t>VM</a:t>
              </a:r>
              <a:endParaRPr kumimoji="1" lang="ja-JP" altLang="en-US" dirty="0"/>
            </a:p>
          </p:txBody>
        </p:sp>
      </p:grpSp>
      <p:grpSp>
        <p:nvGrpSpPr>
          <p:cNvPr id="35" name="グループ化 34"/>
          <p:cNvGrpSpPr/>
          <p:nvPr/>
        </p:nvGrpSpPr>
        <p:grpSpPr>
          <a:xfrm>
            <a:off x="6902452" y="4534272"/>
            <a:ext cx="821425" cy="792088"/>
            <a:chOff x="6084168" y="4509120"/>
            <a:chExt cx="2016224" cy="1944216"/>
          </a:xfrm>
          <a:scene3d>
            <a:camera prst="isometricRightUp"/>
            <a:lightRig rig="threePt" dir="t"/>
          </a:scene3d>
        </p:grpSpPr>
        <p:sp>
          <p:nvSpPr>
            <p:cNvPr id="36" name="正方形/長方形 35"/>
            <p:cNvSpPr/>
            <p:nvPr/>
          </p:nvSpPr>
          <p:spPr>
            <a:xfrm>
              <a:off x="6084168" y="4509120"/>
              <a:ext cx="2016224" cy="1944216"/>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p:cNvSpPr txBox="1"/>
            <p:nvPr/>
          </p:nvSpPr>
          <p:spPr>
            <a:xfrm>
              <a:off x="6156177" y="5065727"/>
              <a:ext cx="1872206" cy="1133178"/>
            </a:xfrm>
            <a:prstGeom prst="rect">
              <a:avLst/>
            </a:prstGeom>
            <a:noFill/>
            <a:effectLst/>
          </p:spPr>
          <p:txBody>
            <a:bodyPr wrap="square" rtlCol="0">
              <a:spAutoFit/>
            </a:bodyPr>
            <a:lstStyle/>
            <a:p>
              <a:pPr algn="ctr"/>
              <a:r>
                <a:rPr kumimoji="1" lang="en-US" altLang="ja-JP" sz="2400" dirty="0" smtClean="0"/>
                <a:t>VM</a:t>
              </a:r>
              <a:endParaRPr kumimoji="1" lang="ja-JP" altLang="en-US" dirty="0"/>
            </a:p>
          </p:txBody>
        </p:sp>
      </p:grpSp>
      <p:grpSp>
        <p:nvGrpSpPr>
          <p:cNvPr id="38" name="グループ化 37"/>
          <p:cNvGrpSpPr/>
          <p:nvPr/>
        </p:nvGrpSpPr>
        <p:grpSpPr>
          <a:xfrm>
            <a:off x="7054852" y="4686672"/>
            <a:ext cx="821425" cy="792088"/>
            <a:chOff x="6084168" y="4509120"/>
            <a:chExt cx="2016224" cy="1944216"/>
          </a:xfrm>
          <a:scene3d>
            <a:camera prst="isometricRightUp"/>
            <a:lightRig rig="threePt" dir="t"/>
          </a:scene3d>
        </p:grpSpPr>
        <p:sp>
          <p:nvSpPr>
            <p:cNvPr id="39" name="正方形/長方形 38"/>
            <p:cNvSpPr/>
            <p:nvPr/>
          </p:nvSpPr>
          <p:spPr>
            <a:xfrm>
              <a:off x="6084168" y="4509120"/>
              <a:ext cx="2016224" cy="1944216"/>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p:cNvSpPr txBox="1"/>
            <p:nvPr/>
          </p:nvSpPr>
          <p:spPr>
            <a:xfrm>
              <a:off x="6156177" y="5065727"/>
              <a:ext cx="1872206" cy="1133178"/>
            </a:xfrm>
            <a:prstGeom prst="rect">
              <a:avLst/>
            </a:prstGeom>
            <a:noFill/>
            <a:effectLst/>
          </p:spPr>
          <p:txBody>
            <a:bodyPr wrap="square" rtlCol="0">
              <a:spAutoFit/>
            </a:bodyPr>
            <a:lstStyle/>
            <a:p>
              <a:pPr algn="ctr"/>
              <a:r>
                <a:rPr kumimoji="1" lang="en-US" altLang="ja-JP" sz="2400" dirty="0" smtClean="0"/>
                <a:t>VM</a:t>
              </a:r>
              <a:endParaRPr kumimoji="1" lang="ja-JP" altLang="en-US" dirty="0"/>
            </a:p>
          </p:txBody>
        </p:sp>
      </p:grpSp>
      <p:grpSp>
        <p:nvGrpSpPr>
          <p:cNvPr id="47" name="グループ化 46"/>
          <p:cNvGrpSpPr/>
          <p:nvPr/>
        </p:nvGrpSpPr>
        <p:grpSpPr>
          <a:xfrm>
            <a:off x="7547076" y="3522712"/>
            <a:ext cx="821425" cy="792088"/>
            <a:chOff x="6084168" y="4509120"/>
            <a:chExt cx="2016224" cy="1944216"/>
          </a:xfrm>
          <a:scene3d>
            <a:camera prst="isometricRightUp"/>
            <a:lightRig rig="threePt" dir="t"/>
          </a:scene3d>
        </p:grpSpPr>
        <p:sp>
          <p:nvSpPr>
            <p:cNvPr id="48" name="正方形/長方形 47"/>
            <p:cNvSpPr/>
            <p:nvPr/>
          </p:nvSpPr>
          <p:spPr>
            <a:xfrm>
              <a:off x="6084168" y="4509120"/>
              <a:ext cx="2016224" cy="1944216"/>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6156177" y="5065727"/>
              <a:ext cx="1872206" cy="1133178"/>
            </a:xfrm>
            <a:prstGeom prst="rect">
              <a:avLst/>
            </a:prstGeom>
            <a:noFill/>
            <a:effectLst/>
          </p:spPr>
          <p:txBody>
            <a:bodyPr wrap="square" rtlCol="0">
              <a:spAutoFit/>
            </a:bodyPr>
            <a:lstStyle/>
            <a:p>
              <a:pPr algn="ctr"/>
              <a:r>
                <a:rPr kumimoji="1" lang="en-US" altLang="ja-JP" sz="2400" dirty="0" smtClean="0"/>
                <a:t>VM</a:t>
              </a:r>
              <a:endParaRPr kumimoji="1" lang="ja-JP" altLang="en-US" dirty="0"/>
            </a:p>
          </p:txBody>
        </p:sp>
      </p:grpSp>
      <p:grpSp>
        <p:nvGrpSpPr>
          <p:cNvPr id="50" name="グループ化 49"/>
          <p:cNvGrpSpPr/>
          <p:nvPr/>
        </p:nvGrpSpPr>
        <p:grpSpPr>
          <a:xfrm>
            <a:off x="7699476" y="3675112"/>
            <a:ext cx="821425" cy="792088"/>
            <a:chOff x="6084168" y="4509120"/>
            <a:chExt cx="2016224" cy="1944216"/>
          </a:xfrm>
          <a:scene3d>
            <a:camera prst="isometricRightUp"/>
            <a:lightRig rig="threePt" dir="t"/>
          </a:scene3d>
        </p:grpSpPr>
        <p:sp>
          <p:nvSpPr>
            <p:cNvPr id="51" name="正方形/長方形 50"/>
            <p:cNvSpPr/>
            <p:nvPr/>
          </p:nvSpPr>
          <p:spPr>
            <a:xfrm>
              <a:off x="6084168" y="4509120"/>
              <a:ext cx="2016224" cy="1944216"/>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p:cNvSpPr txBox="1"/>
            <p:nvPr/>
          </p:nvSpPr>
          <p:spPr>
            <a:xfrm>
              <a:off x="6156177" y="5065727"/>
              <a:ext cx="1872206" cy="1133178"/>
            </a:xfrm>
            <a:prstGeom prst="rect">
              <a:avLst/>
            </a:prstGeom>
            <a:noFill/>
            <a:effectLst/>
          </p:spPr>
          <p:txBody>
            <a:bodyPr wrap="square" rtlCol="0">
              <a:spAutoFit/>
            </a:bodyPr>
            <a:lstStyle/>
            <a:p>
              <a:pPr algn="ctr"/>
              <a:r>
                <a:rPr kumimoji="1" lang="en-US" altLang="ja-JP" sz="2400" dirty="0" smtClean="0"/>
                <a:t>VM</a:t>
              </a:r>
              <a:endParaRPr kumimoji="1" lang="ja-JP" altLang="en-US" dirty="0"/>
            </a:p>
          </p:txBody>
        </p:sp>
      </p:grpSp>
      <p:grpSp>
        <p:nvGrpSpPr>
          <p:cNvPr id="53" name="グループ化 52"/>
          <p:cNvGrpSpPr/>
          <p:nvPr/>
        </p:nvGrpSpPr>
        <p:grpSpPr>
          <a:xfrm>
            <a:off x="7851876" y="3827512"/>
            <a:ext cx="821425" cy="792088"/>
            <a:chOff x="6084168" y="4509120"/>
            <a:chExt cx="2016224" cy="1944216"/>
          </a:xfrm>
          <a:scene3d>
            <a:camera prst="isometricRightUp"/>
            <a:lightRig rig="threePt" dir="t"/>
          </a:scene3d>
        </p:grpSpPr>
        <p:sp>
          <p:nvSpPr>
            <p:cNvPr id="54" name="正方形/長方形 53"/>
            <p:cNvSpPr/>
            <p:nvPr/>
          </p:nvSpPr>
          <p:spPr>
            <a:xfrm>
              <a:off x="6084168" y="4509120"/>
              <a:ext cx="2016224" cy="1944216"/>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p:cNvSpPr txBox="1"/>
            <p:nvPr/>
          </p:nvSpPr>
          <p:spPr>
            <a:xfrm>
              <a:off x="6156177" y="5065727"/>
              <a:ext cx="1872206" cy="1133178"/>
            </a:xfrm>
            <a:prstGeom prst="rect">
              <a:avLst/>
            </a:prstGeom>
            <a:noFill/>
            <a:effectLst/>
          </p:spPr>
          <p:txBody>
            <a:bodyPr wrap="square" rtlCol="0">
              <a:spAutoFit/>
            </a:bodyPr>
            <a:lstStyle/>
            <a:p>
              <a:pPr algn="ctr"/>
              <a:r>
                <a:rPr kumimoji="1" lang="en-US" altLang="ja-JP" sz="2400" dirty="0" smtClean="0"/>
                <a:t>VM</a:t>
              </a:r>
              <a:endParaRPr kumimoji="1" lang="ja-JP" altLang="en-US" dirty="0"/>
            </a:p>
          </p:txBody>
        </p:sp>
      </p:grpSp>
      <p:grpSp>
        <p:nvGrpSpPr>
          <p:cNvPr id="56" name="グループ化 55"/>
          <p:cNvGrpSpPr/>
          <p:nvPr/>
        </p:nvGrpSpPr>
        <p:grpSpPr>
          <a:xfrm>
            <a:off x="8004276" y="3979912"/>
            <a:ext cx="821425" cy="792088"/>
            <a:chOff x="6084168" y="4509120"/>
            <a:chExt cx="2016224" cy="1944216"/>
          </a:xfrm>
          <a:scene3d>
            <a:camera prst="isometricRightUp"/>
            <a:lightRig rig="threePt" dir="t"/>
          </a:scene3d>
        </p:grpSpPr>
        <p:sp>
          <p:nvSpPr>
            <p:cNvPr id="57" name="正方形/長方形 56"/>
            <p:cNvSpPr/>
            <p:nvPr/>
          </p:nvSpPr>
          <p:spPr>
            <a:xfrm>
              <a:off x="6084168" y="4509120"/>
              <a:ext cx="2016224" cy="1944216"/>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テキスト ボックス 57"/>
            <p:cNvSpPr txBox="1"/>
            <p:nvPr/>
          </p:nvSpPr>
          <p:spPr>
            <a:xfrm>
              <a:off x="6156177" y="5065727"/>
              <a:ext cx="1872206" cy="1133178"/>
            </a:xfrm>
            <a:prstGeom prst="rect">
              <a:avLst/>
            </a:prstGeom>
            <a:noFill/>
            <a:effectLst/>
          </p:spPr>
          <p:txBody>
            <a:bodyPr wrap="square" rtlCol="0">
              <a:spAutoFit/>
            </a:bodyPr>
            <a:lstStyle/>
            <a:p>
              <a:pPr algn="ctr"/>
              <a:r>
                <a:rPr kumimoji="1" lang="en-US" altLang="ja-JP" sz="2400" dirty="0" smtClean="0"/>
                <a:t>VM</a:t>
              </a:r>
              <a:endParaRPr kumimoji="1" lang="ja-JP" altLang="en-US" dirty="0"/>
            </a:p>
          </p:txBody>
        </p:sp>
      </p:grpSp>
      <p:grpSp>
        <p:nvGrpSpPr>
          <p:cNvPr id="59" name="グループ化 58"/>
          <p:cNvGrpSpPr/>
          <p:nvPr/>
        </p:nvGrpSpPr>
        <p:grpSpPr>
          <a:xfrm>
            <a:off x="8156676" y="4132312"/>
            <a:ext cx="821425" cy="792088"/>
            <a:chOff x="6084168" y="4509120"/>
            <a:chExt cx="2016224" cy="1944216"/>
          </a:xfrm>
          <a:scene3d>
            <a:camera prst="isometricRightUp"/>
            <a:lightRig rig="threePt" dir="t"/>
          </a:scene3d>
        </p:grpSpPr>
        <p:sp>
          <p:nvSpPr>
            <p:cNvPr id="60" name="正方形/長方形 59"/>
            <p:cNvSpPr/>
            <p:nvPr/>
          </p:nvSpPr>
          <p:spPr>
            <a:xfrm>
              <a:off x="6084168" y="4509120"/>
              <a:ext cx="2016224" cy="1944216"/>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p:cNvSpPr txBox="1"/>
            <p:nvPr/>
          </p:nvSpPr>
          <p:spPr>
            <a:xfrm>
              <a:off x="6156177" y="5065727"/>
              <a:ext cx="1872206" cy="1133178"/>
            </a:xfrm>
            <a:prstGeom prst="rect">
              <a:avLst/>
            </a:prstGeom>
            <a:noFill/>
            <a:effectLst/>
          </p:spPr>
          <p:txBody>
            <a:bodyPr wrap="square" rtlCol="0">
              <a:spAutoFit/>
            </a:bodyPr>
            <a:lstStyle/>
            <a:p>
              <a:pPr algn="ctr"/>
              <a:r>
                <a:rPr kumimoji="1" lang="en-US" altLang="ja-JP" sz="2400" dirty="0" smtClean="0"/>
                <a:t>VM</a:t>
              </a:r>
              <a:endParaRPr kumimoji="1" lang="ja-JP" altLang="en-US" dirty="0"/>
            </a:p>
          </p:txBody>
        </p:sp>
      </p:grpSp>
      <p:pic>
        <p:nvPicPr>
          <p:cNvPr id="71" name="Picture 6" descr="C:\Users\kawasho\Downloads\system\system\6.wmf"/>
          <p:cNvPicPr>
            <a:picLocks noChangeAspect="1" noChangeArrowheads="1"/>
          </p:cNvPicPr>
          <p:nvPr/>
        </p:nvPicPr>
        <p:blipFill>
          <a:blip r:embed="rId4" cstate="print"/>
          <a:srcRect/>
          <a:stretch>
            <a:fillRect/>
          </a:stretch>
        </p:blipFill>
        <p:spPr bwMode="auto">
          <a:xfrm>
            <a:off x="5690885" y="4664430"/>
            <a:ext cx="1320601" cy="597555"/>
          </a:xfrm>
          <a:prstGeom prst="rect">
            <a:avLst/>
          </a:prstGeom>
          <a:noFill/>
        </p:spPr>
      </p:pic>
      <p:pic>
        <p:nvPicPr>
          <p:cNvPr id="72" name="Picture 6" descr="C:\Users\kawasho\Downloads\system\system\6.wmf"/>
          <p:cNvPicPr>
            <a:picLocks noChangeAspect="1" noChangeArrowheads="1"/>
          </p:cNvPicPr>
          <p:nvPr/>
        </p:nvPicPr>
        <p:blipFill>
          <a:blip r:embed="rId4" cstate="print"/>
          <a:srcRect/>
          <a:stretch>
            <a:fillRect/>
          </a:stretch>
        </p:blipFill>
        <p:spPr bwMode="auto">
          <a:xfrm>
            <a:off x="5843285" y="4816830"/>
            <a:ext cx="1320601" cy="597555"/>
          </a:xfrm>
          <a:prstGeom prst="rect">
            <a:avLst/>
          </a:prstGeom>
          <a:noFill/>
        </p:spPr>
      </p:pic>
      <p:pic>
        <p:nvPicPr>
          <p:cNvPr id="73" name="Picture 6" descr="C:\Users\kawasho\Downloads\system\system\6.wmf"/>
          <p:cNvPicPr>
            <a:picLocks noChangeAspect="1" noChangeArrowheads="1"/>
          </p:cNvPicPr>
          <p:nvPr/>
        </p:nvPicPr>
        <p:blipFill>
          <a:blip r:embed="rId4" cstate="print"/>
          <a:srcRect/>
          <a:stretch>
            <a:fillRect/>
          </a:stretch>
        </p:blipFill>
        <p:spPr bwMode="auto">
          <a:xfrm>
            <a:off x="5995685" y="4969230"/>
            <a:ext cx="1320601" cy="597555"/>
          </a:xfrm>
          <a:prstGeom prst="rect">
            <a:avLst/>
          </a:prstGeom>
          <a:noFill/>
        </p:spPr>
      </p:pic>
      <p:pic>
        <p:nvPicPr>
          <p:cNvPr id="74" name="Picture 6" descr="C:\Users\kawasho\Downloads\system\system\6.wmf"/>
          <p:cNvPicPr>
            <a:picLocks noChangeAspect="1" noChangeArrowheads="1"/>
          </p:cNvPicPr>
          <p:nvPr/>
        </p:nvPicPr>
        <p:blipFill>
          <a:blip r:embed="rId4" cstate="print"/>
          <a:srcRect/>
          <a:stretch>
            <a:fillRect/>
          </a:stretch>
        </p:blipFill>
        <p:spPr bwMode="auto">
          <a:xfrm>
            <a:off x="6148085" y="5121630"/>
            <a:ext cx="1320601" cy="597555"/>
          </a:xfrm>
          <a:prstGeom prst="rect">
            <a:avLst/>
          </a:prstGeom>
          <a:noFill/>
        </p:spPr>
      </p:pic>
      <p:pic>
        <p:nvPicPr>
          <p:cNvPr id="75" name="Picture 6" descr="C:\Users\kawasho\Downloads\system\system\6.wmf"/>
          <p:cNvPicPr>
            <a:picLocks noChangeAspect="1" noChangeArrowheads="1"/>
          </p:cNvPicPr>
          <p:nvPr/>
        </p:nvPicPr>
        <p:blipFill>
          <a:blip r:embed="rId4" cstate="print"/>
          <a:srcRect/>
          <a:stretch>
            <a:fillRect/>
          </a:stretch>
        </p:blipFill>
        <p:spPr bwMode="auto">
          <a:xfrm>
            <a:off x="6300485" y="5274030"/>
            <a:ext cx="1320601" cy="597555"/>
          </a:xfrm>
          <a:prstGeom prst="rect">
            <a:avLst/>
          </a:prstGeom>
          <a:noFill/>
        </p:spPr>
      </p:pic>
      <p:pic>
        <p:nvPicPr>
          <p:cNvPr id="76" name="Picture 6" descr="C:\Users\kawasho\Downloads\system\system\6.wmf"/>
          <p:cNvPicPr>
            <a:picLocks noChangeAspect="1" noChangeArrowheads="1"/>
          </p:cNvPicPr>
          <p:nvPr/>
        </p:nvPicPr>
        <p:blipFill>
          <a:blip r:embed="rId4" cstate="print"/>
          <a:srcRect/>
          <a:stretch>
            <a:fillRect/>
          </a:stretch>
        </p:blipFill>
        <p:spPr bwMode="auto">
          <a:xfrm>
            <a:off x="6452885" y="5426430"/>
            <a:ext cx="1320601" cy="597555"/>
          </a:xfrm>
          <a:prstGeom prst="rect">
            <a:avLst/>
          </a:prstGeom>
          <a:noFill/>
        </p:spPr>
      </p:pic>
      <p:pic>
        <p:nvPicPr>
          <p:cNvPr id="77" name="Picture 6" descr="C:\Users\kawasho\Downloads\system\system\6.wmf"/>
          <p:cNvPicPr>
            <a:picLocks noChangeAspect="1" noChangeArrowheads="1"/>
          </p:cNvPicPr>
          <p:nvPr/>
        </p:nvPicPr>
        <p:blipFill>
          <a:blip r:embed="rId4" cstate="print"/>
          <a:srcRect/>
          <a:stretch>
            <a:fillRect/>
          </a:stretch>
        </p:blipFill>
        <p:spPr bwMode="auto">
          <a:xfrm>
            <a:off x="6605285" y="5578830"/>
            <a:ext cx="1320601" cy="597555"/>
          </a:xfrm>
          <a:prstGeom prst="rect">
            <a:avLst/>
          </a:prstGeom>
          <a:noFill/>
        </p:spPr>
      </p:pic>
      <p:pic>
        <p:nvPicPr>
          <p:cNvPr id="78" name="Picture 6" descr="C:\Users\kawasho\Downloads\system\system\6.wmf"/>
          <p:cNvPicPr>
            <a:picLocks noChangeAspect="1" noChangeArrowheads="1"/>
          </p:cNvPicPr>
          <p:nvPr/>
        </p:nvPicPr>
        <p:blipFill>
          <a:blip r:embed="rId4" cstate="print"/>
          <a:srcRect/>
          <a:stretch>
            <a:fillRect/>
          </a:stretch>
        </p:blipFill>
        <p:spPr bwMode="auto">
          <a:xfrm>
            <a:off x="6757685" y="5731230"/>
            <a:ext cx="1320601" cy="597555"/>
          </a:xfrm>
          <a:prstGeom prst="rect">
            <a:avLst/>
          </a:prstGeom>
          <a:noFill/>
        </p:spPr>
      </p:pic>
      <p:sp>
        <p:nvSpPr>
          <p:cNvPr id="112" name="V 字形矢印 111"/>
          <p:cNvSpPr/>
          <p:nvPr/>
        </p:nvSpPr>
        <p:spPr>
          <a:xfrm rot="20810482">
            <a:off x="4348547" y="4875409"/>
            <a:ext cx="2053551" cy="873719"/>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smtClean="0"/>
              <a:t>利用</a:t>
            </a:r>
            <a:endParaRPr kumimoji="1" lang="ja-JP" altLang="en-US" dirty="0"/>
          </a:p>
        </p:txBody>
      </p:sp>
      <p:pic>
        <p:nvPicPr>
          <p:cNvPr id="103" name="Picture 449" descr="C:\Users\kawasho\Downloads\Computer-256.png"/>
          <p:cNvPicPr>
            <a:picLocks noChangeAspect="1" noChangeArrowheads="1"/>
          </p:cNvPicPr>
          <p:nvPr/>
        </p:nvPicPr>
        <p:blipFill>
          <a:blip r:embed="rId6" cstate="print"/>
          <a:srcRect/>
          <a:stretch>
            <a:fillRect/>
          </a:stretch>
        </p:blipFill>
        <p:spPr bwMode="auto">
          <a:xfrm flipH="1">
            <a:off x="2987824" y="5291992"/>
            <a:ext cx="1152128" cy="1152128"/>
          </a:xfrm>
          <a:prstGeom prst="rect">
            <a:avLst/>
          </a:prstGeom>
          <a:noFill/>
        </p:spPr>
      </p:pic>
      <p:pic>
        <p:nvPicPr>
          <p:cNvPr id="104" name="Picture 2" descr="C:\Users\kawasho\Downloads\User1-256.png"/>
          <p:cNvPicPr>
            <a:picLocks noChangeAspect="1" noChangeArrowheads="1"/>
          </p:cNvPicPr>
          <p:nvPr/>
        </p:nvPicPr>
        <p:blipFill>
          <a:blip r:embed="rId7" cstate="print"/>
          <a:srcRect/>
          <a:stretch>
            <a:fillRect/>
          </a:stretch>
        </p:blipFill>
        <p:spPr bwMode="auto">
          <a:xfrm flipH="1">
            <a:off x="2267744" y="5436008"/>
            <a:ext cx="1152128" cy="1152128"/>
          </a:xfrm>
          <a:prstGeom prst="rect">
            <a:avLst/>
          </a:prstGeom>
          <a:noFill/>
        </p:spPr>
      </p:pic>
      <p:grpSp>
        <p:nvGrpSpPr>
          <p:cNvPr id="105" name="グループ化 24"/>
          <p:cNvGrpSpPr/>
          <p:nvPr/>
        </p:nvGrpSpPr>
        <p:grpSpPr>
          <a:xfrm>
            <a:off x="539554" y="4338835"/>
            <a:ext cx="1951663" cy="1538437"/>
            <a:chOff x="3779913" y="4821889"/>
            <a:chExt cx="1440161" cy="1127391"/>
          </a:xfrm>
        </p:grpSpPr>
        <p:pic>
          <p:nvPicPr>
            <p:cNvPr id="106" name="Picture 5" descr="C:\Users\kawasho\Dropbox\TeX\kawasho-bachelor2013\images\sample\old\fig_vnc_success_scea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9913" y="4821889"/>
              <a:ext cx="1440161" cy="1127391"/>
            </a:xfrm>
            <a:prstGeom prst="rect">
              <a:avLst/>
            </a:prstGeom>
            <a:noFill/>
            <a:extLst>
              <a:ext uri="{909E8E84-426E-40dd-AFC4-6F175D3DCCD1}">
                <a14:hiddenFill xmlns:a14="http://schemas.microsoft.com/office/drawing/2010/main">
                  <a:solidFill>
                    <a:srgbClr val="FFFFFF"/>
                  </a:solidFill>
                </a14:hiddenFill>
              </a:ext>
            </a:extLst>
          </p:spPr>
        </p:pic>
        <p:sp>
          <p:nvSpPr>
            <p:cNvPr id="107" name="正方形/長方形 106"/>
            <p:cNvSpPr/>
            <p:nvPr/>
          </p:nvSpPr>
          <p:spPr>
            <a:xfrm>
              <a:off x="4516415" y="5565725"/>
              <a:ext cx="687489" cy="383424"/>
            </a:xfrm>
            <a:prstGeom prst="rect">
              <a:avLst/>
            </a:prstGeom>
          </p:spPr>
          <p:txBody>
            <a:bodyPr wrap="none">
              <a:spAutoFit/>
            </a:bodyPr>
            <a:lstStyle/>
            <a:p>
              <a:r>
                <a:rPr lang="en-US" altLang="ja-JP" sz="2800" dirty="0">
                  <a:solidFill>
                    <a:schemeClr val="bg1"/>
                  </a:solidFill>
                  <a:effectLst>
                    <a:outerShdw blurRad="38100" dist="38100" dir="2700000" algn="tl">
                      <a:srgbClr val="000000">
                        <a:alpha val="43137"/>
                      </a:srgbClr>
                    </a:outerShdw>
                  </a:effectLst>
                </a:rPr>
                <a:t>VNC</a:t>
              </a:r>
              <a:endParaRPr lang="ja-JP" altLang="en-US" sz="2800" dirty="0">
                <a:solidFill>
                  <a:schemeClr val="bg1"/>
                </a:solidFill>
                <a:effectLst>
                  <a:outerShdw blurRad="38100" dist="38100" dir="2700000" algn="tl">
                    <a:srgbClr val="000000">
                      <a:alpha val="43137"/>
                    </a:srgbClr>
                  </a:outerShdw>
                </a:effectLst>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87824" y="3789040"/>
            <a:ext cx="5878014" cy="2952328"/>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コンテンツ プレースホルダ 1"/>
          <p:cNvSpPr>
            <a:spLocks noGrp="1"/>
          </p:cNvSpPr>
          <p:nvPr>
            <p:ph idx="1"/>
          </p:nvPr>
        </p:nvSpPr>
        <p:spPr/>
        <p:txBody>
          <a:bodyPr/>
          <a:lstStyle/>
          <a:p>
            <a:r>
              <a:rPr lang="ja-JP" altLang="en-US" dirty="0" smtClean="0"/>
              <a:t>障害に強いリモート管理</a:t>
            </a:r>
            <a:endParaRPr lang="en-US" altLang="ja-JP" dirty="0" smtClean="0"/>
          </a:p>
          <a:p>
            <a:pPr lvl="1"/>
            <a:r>
              <a:rPr lang="ja-JP" altLang="en-US" dirty="0"/>
              <a:t>ユーザ</a:t>
            </a:r>
            <a:r>
              <a:rPr lang="en-US" altLang="ja-JP" dirty="0"/>
              <a:t>VM</a:t>
            </a:r>
            <a:r>
              <a:rPr lang="ja-JP" altLang="en-US" dirty="0"/>
              <a:t>のネットワーク障害の影響を</a:t>
            </a:r>
            <a:r>
              <a:rPr lang="ja-JP" altLang="en-US" dirty="0" smtClean="0"/>
              <a:t>受けない</a:t>
            </a:r>
            <a:endParaRPr lang="en-US" altLang="ja-JP" dirty="0" smtClean="0"/>
          </a:p>
          <a:p>
            <a:pPr lvl="2"/>
            <a:r>
              <a:rPr lang="ja-JP" altLang="en-US" dirty="0"/>
              <a:t>ネットワークの設定ミス時でも操作が</a:t>
            </a:r>
            <a:r>
              <a:rPr lang="ja-JP" altLang="en-US" dirty="0" smtClean="0"/>
              <a:t>可能</a:t>
            </a:r>
            <a:endParaRPr lang="en-US" altLang="ja-JP" dirty="0"/>
          </a:p>
          <a:p>
            <a:pPr lvl="1"/>
            <a:r>
              <a:rPr lang="ja-JP" altLang="en-US" dirty="0" smtClean="0"/>
              <a:t>管理</a:t>
            </a:r>
            <a:r>
              <a:rPr lang="en-US" altLang="ja-JP" dirty="0" smtClean="0"/>
              <a:t>VM</a:t>
            </a:r>
            <a:r>
              <a:rPr lang="ja-JP" altLang="en-US" dirty="0" smtClean="0"/>
              <a:t>経由でユーザ</a:t>
            </a:r>
            <a:r>
              <a:rPr lang="en-US" altLang="ja-JP" dirty="0" smtClean="0"/>
              <a:t>VM</a:t>
            </a:r>
            <a:r>
              <a:rPr lang="ja-JP" altLang="en-US" dirty="0" smtClean="0"/>
              <a:t>をリモート管理する</a:t>
            </a:r>
            <a:endParaRPr lang="en-US" altLang="ja-JP" dirty="0" smtClean="0"/>
          </a:p>
          <a:p>
            <a:pPr lvl="2"/>
            <a:r>
              <a:rPr lang="ja-JP" altLang="en-US" dirty="0" smtClean="0"/>
              <a:t>管理</a:t>
            </a:r>
            <a:r>
              <a:rPr lang="en-US" altLang="ja-JP" dirty="0" smtClean="0"/>
              <a:t>VM</a:t>
            </a:r>
            <a:r>
              <a:rPr lang="ja-JP" altLang="en-US" dirty="0" smtClean="0"/>
              <a:t>でリモート管理サーバを動作させる</a:t>
            </a:r>
            <a:endParaRPr lang="en-US" altLang="ja-JP" dirty="0" smtClean="0"/>
          </a:p>
          <a:p>
            <a:pPr lvl="2"/>
            <a:r>
              <a:rPr lang="ja-JP" altLang="en-US" dirty="0" smtClean="0"/>
              <a:t>ユーザ</a:t>
            </a:r>
            <a:r>
              <a:rPr lang="en-US" altLang="ja-JP" dirty="0" smtClean="0"/>
              <a:t>VM</a:t>
            </a:r>
            <a:r>
              <a:rPr lang="ja-JP" altLang="en-US" dirty="0" smtClean="0"/>
              <a:t>の仮想デバイスを直接参照</a:t>
            </a:r>
            <a:endParaRPr lang="en-US" altLang="ja-JP" dirty="0" smtClean="0"/>
          </a:p>
        </p:txBody>
      </p:sp>
      <p:sp>
        <p:nvSpPr>
          <p:cNvPr id="3" name="タイトル 2"/>
          <p:cNvSpPr>
            <a:spLocks noGrp="1"/>
          </p:cNvSpPr>
          <p:nvPr>
            <p:ph type="title"/>
          </p:nvPr>
        </p:nvSpPr>
        <p:spPr/>
        <p:txBody>
          <a:bodyPr/>
          <a:lstStyle/>
          <a:p>
            <a:r>
              <a:rPr lang="ja-JP" altLang="en-US" dirty="0" smtClean="0"/>
              <a:t>帯域外リモート管理</a:t>
            </a:r>
            <a:endParaRPr lang="ja-JP" altLang="en-US" dirty="0"/>
          </a:p>
        </p:txBody>
      </p:sp>
      <p:grpSp>
        <p:nvGrpSpPr>
          <p:cNvPr id="5" name="グループ化 4"/>
          <p:cNvGrpSpPr/>
          <p:nvPr/>
        </p:nvGrpSpPr>
        <p:grpSpPr>
          <a:xfrm>
            <a:off x="179512" y="4653136"/>
            <a:ext cx="1687046" cy="2088232"/>
            <a:chOff x="364674" y="4653136"/>
            <a:chExt cx="1687046" cy="2088232"/>
          </a:xfrm>
        </p:grpSpPr>
        <p:sp>
          <p:nvSpPr>
            <p:cNvPr id="6" name="正方形/長方形 5"/>
            <p:cNvSpPr/>
            <p:nvPr/>
          </p:nvSpPr>
          <p:spPr>
            <a:xfrm>
              <a:off x="364674" y="4653136"/>
              <a:ext cx="1687046" cy="208823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419537" y="6021288"/>
              <a:ext cx="1560175" cy="648072"/>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VNC</a:t>
              </a:r>
              <a:br>
                <a:rPr lang="en-US" altLang="ja-JP" sz="1600" dirty="0" smtClean="0">
                  <a:solidFill>
                    <a:schemeClr val="bg1"/>
                  </a:solidFill>
                </a:rPr>
              </a:br>
              <a:r>
                <a:rPr lang="ja-JP" altLang="en-US" sz="1600" dirty="0" smtClean="0">
                  <a:solidFill>
                    <a:schemeClr val="bg1"/>
                  </a:solidFill>
                </a:rPr>
                <a:t>クライアント</a:t>
              </a:r>
              <a:endParaRPr kumimoji="1" lang="ja-JP" altLang="en-US" sz="1600" dirty="0">
                <a:solidFill>
                  <a:schemeClr val="bg1"/>
                </a:solidFill>
              </a:endParaRPr>
            </a:p>
          </p:txBody>
        </p:sp>
        <p:pic>
          <p:nvPicPr>
            <p:cNvPr id="8" name="Picture 449" descr="C:\Users\kawasho\Downloads\Computer-256.png"/>
            <p:cNvPicPr>
              <a:picLocks noChangeAspect="1" noChangeArrowheads="1"/>
            </p:cNvPicPr>
            <p:nvPr/>
          </p:nvPicPr>
          <p:blipFill>
            <a:blip r:embed="rId3" cstate="print"/>
            <a:srcRect/>
            <a:stretch>
              <a:fillRect/>
            </a:stretch>
          </p:blipFill>
          <p:spPr bwMode="auto">
            <a:xfrm>
              <a:off x="539552" y="4725144"/>
              <a:ext cx="912103" cy="912101"/>
            </a:xfrm>
            <a:prstGeom prst="rect">
              <a:avLst/>
            </a:prstGeom>
            <a:noFill/>
          </p:spPr>
        </p:pic>
        <p:pic>
          <p:nvPicPr>
            <p:cNvPr id="9" name="Picture 2" descr="C:\Users\kawasho\Downloads\User1-256.png"/>
            <p:cNvPicPr>
              <a:picLocks noChangeAspect="1" noChangeArrowheads="1"/>
            </p:cNvPicPr>
            <p:nvPr/>
          </p:nvPicPr>
          <p:blipFill>
            <a:blip r:embed="rId4" cstate="print"/>
            <a:srcRect/>
            <a:stretch>
              <a:fillRect/>
            </a:stretch>
          </p:blipFill>
          <p:spPr bwMode="auto">
            <a:xfrm>
              <a:off x="1143046" y="5030321"/>
              <a:ext cx="908674" cy="908672"/>
            </a:xfrm>
            <a:prstGeom prst="rect">
              <a:avLst/>
            </a:prstGeom>
            <a:noFill/>
          </p:spPr>
        </p:pic>
      </p:grpSp>
      <p:grpSp>
        <p:nvGrpSpPr>
          <p:cNvPr id="13" name="グループ化 18"/>
          <p:cNvGrpSpPr/>
          <p:nvPr/>
        </p:nvGrpSpPr>
        <p:grpSpPr>
          <a:xfrm>
            <a:off x="3419872" y="4271090"/>
            <a:ext cx="1872208" cy="2398269"/>
            <a:chOff x="-128159" y="1844821"/>
            <a:chExt cx="1138095" cy="2592285"/>
          </a:xfrm>
          <a:solidFill>
            <a:schemeClr val="bg1"/>
          </a:solidFill>
        </p:grpSpPr>
        <p:sp>
          <p:nvSpPr>
            <p:cNvPr id="14" name="正方形/長方形 13"/>
            <p:cNvSpPr/>
            <p:nvPr/>
          </p:nvSpPr>
          <p:spPr>
            <a:xfrm>
              <a:off x="-128159" y="1844821"/>
              <a:ext cx="1138095" cy="2592285"/>
            </a:xfrm>
            <a:prstGeom prst="rect">
              <a:avLst/>
            </a:prstGeom>
            <a:grp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62696" y="1892824"/>
              <a:ext cx="1018438" cy="641470"/>
            </a:xfrm>
            <a:prstGeom prst="rect">
              <a:avLst/>
            </a:prstGeom>
            <a:grpFill/>
            <a:ln>
              <a:noFill/>
            </a:ln>
            <a:effectLst/>
          </p:spPr>
          <p:txBody>
            <a:bodyPr wrap="square" rtlCol="0">
              <a:spAutoFit/>
            </a:bodyPr>
            <a:lstStyle/>
            <a:p>
              <a:pPr algn="ctr"/>
              <a:r>
                <a:rPr lang="ja-JP" altLang="en-US" sz="1600" b="1" dirty="0" smtClean="0">
                  <a:effectLst>
                    <a:outerShdw blurRad="38100" dist="38100" dir="2700000" algn="tl">
                      <a:srgbClr val="000000">
                        <a:alpha val="43137"/>
                      </a:srgbClr>
                    </a:outerShdw>
                  </a:effectLst>
                </a:rPr>
                <a:t>管理</a:t>
              </a:r>
              <a:r>
                <a:rPr kumimoji="1" lang="en-US" altLang="ja-JP" sz="1600" b="1" dirty="0" smtClean="0">
                  <a:effectLst>
                    <a:outerShdw blurRad="38100" dist="38100" dir="2700000" algn="tl">
                      <a:srgbClr val="000000">
                        <a:alpha val="43137"/>
                      </a:srgbClr>
                    </a:outerShdw>
                  </a:effectLst>
                </a:rPr>
                <a:t>VM</a:t>
              </a:r>
              <a:endParaRPr kumimoji="1" lang="ja-JP" altLang="en-US" sz="1600" b="1" dirty="0">
                <a:effectLst>
                  <a:outerShdw blurRad="38100" dist="38100" dir="2700000" algn="tl">
                    <a:srgbClr val="000000">
                      <a:alpha val="43137"/>
                    </a:srgbClr>
                  </a:outerShdw>
                </a:effectLst>
              </a:endParaRPr>
            </a:p>
          </p:txBody>
        </p:sp>
      </p:grpSp>
      <p:sp>
        <p:nvSpPr>
          <p:cNvPr id="17" name="正方形/長方形 16"/>
          <p:cNvSpPr/>
          <p:nvPr/>
        </p:nvSpPr>
        <p:spPr>
          <a:xfrm>
            <a:off x="3491880" y="4653136"/>
            <a:ext cx="1704191" cy="648071"/>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VNC</a:t>
            </a:r>
            <a:r>
              <a:rPr lang="ja-JP" altLang="en-US" sz="1600" dirty="0" smtClean="0">
                <a:solidFill>
                  <a:schemeClr val="bg1"/>
                </a:solidFill>
              </a:rPr>
              <a:t>サーバ</a:t>
            </a:r>
            <a:endParaRPr kumimoji="1" lang="ja-JP" altLang="en-US" sz="1600" dirty="0">
              <a:solidFill>
                <a:schemeClr val="bg1"/>
              </a:solidFill>
            </a:endParaRPr>
          </a:p>
        </p:txBody>
      </p:sp>
      <p:sp>
        <p:nvSpPr>
          <p:cNvPr id="18" name="正方形/長方形 17"/>
          <p:cNvSpPr/>
          <p:nvPr/>
        </p:nvSpPr>
        <p:spPr>
          <a:xfrm>
            <a:off x="3477590" y="5661248"/>
            <a:ext cx="1728191" cy="936104"/>
          </a:xfrm>
          <a:prstGeom prst="rect">
            <a:avLst/>
          </a:prstGeom>
          <a:gradFill>
            <a:gsLst>
              <a:gs pos="0">
                <a:schemeClr val="tx1">
                  <a:lumMod val="65000"/>
                  <a:lumOff val="35000"/>
                </a:schemeClr>
              </a:gs>
              <a:gs pos="100000">
                <a:schemeClr val="tx1">
                  <a:lumMod val="85000"/>
                  <a:lumOff val="15000"/>
                </a:schemeClr>
              </a:gs>
            </a:gsLst>
            <a:lin ang="5400000" scaled="0"/>
          </a:gradFill>
          <a:effectLst>
            <a:outerShdw blurRad="50800" dist="38100" dir="2700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b" anchorCtr="1"/>
          <a:lstStyle/>
          <a:p>
            <a:pPr algn="ctr"/>
            <a:r>
              <a:rPr lang="ja-JP" altLang="en-US" sz="1600" dirty="0" smtClean="0"/>
              <a:t>仮想デバイス</a:t>
            </a:r>
            <a:endParaRPr lang="ja-JP" altLang="en-US" sz="1600" dirty="0"/>
          </a:p>
        </p:txBody>
      </p:sp>
      <p:cxnSp>
        <p:nvCxnSpPr>
          <p:cNvPr id="21" name="直線矢印コネクタ 23"/>
          <p:cNvCxnSpPr>
            <a:stCxn id="7" idx="3"/>
            <a:endCxn id="17" idx="1"/>
          </p:cNvCxnSpPr>
          <p:nvPr/>
        </p:nvCxnSpPr>
        <p:spPr>
          <a:xfrm flipV="1">
            <a:off x="1794550" y="4977172"/>
            <a:ext cx="1697330" cy="1368152"/>
          </a:xfrm>
          <a:prstGeom prst="bentConnector3">
            <a:avLst>
              <a:gd name="adj1" fmla="val 40631"/>
            </a:avLst>
          </a:prstGeom>
          <a:ln w="38100">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17" idx="2"/>
            <a:endCxn id="18" idx="0"/>
          </p:cNvCxnSpPr>
          <p:nvPr/>
        </p:nvCxnSpPr>
        <p:spPr>
          <a:xfrm flipH="1">
            <a:off x="4341686" y="5301207"/>
            <a:ext cx="2290" cy="360041"/>
          </a:xfrm>
          <a:prstGeom prst="straightConnector1">
            <a:avLst/>
          </a:prstGeom>
          <a:ln w="38100" cap="flat">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pic>
        <p:nvPicPr>
          <p:cNvPr id="29" name="Picture 6" descr="C:\Users\kawasho\Downloads\system\system\6.wmf"/>
          <p:cNvPicPr>
            <a:picLocks noChangeAspect="1" noChangeArrowheads="1"/>
          </p:cNvPicPr>
          <p:nvPr/>
        </p:nvPicPr>
        <p:blipFill>
          <a:blip r:embed="rId5" cstate="print"/>
          <a:srcRect/>
          <a:stretch>
            <a:fillRect/>
          </a:stretch>
        </p:blipFill>
        <p:spPr bwMode="auto">
          <a:xfrm>
            <a:off x="7884368" y="6381314"/>
            <a:ext cx="1053478" cy="476686"/>
          </a:xfrm>
          <a:prstGeom prst="rect">
            <a:avLst/>
          </a:prstGeom>
          <a:noFill/>
        </p:spPr>
      </p:pic>
      <p:pic>
        <p:nvPicPr>
          <p:cNvPr id="30" name="Picture 6" descr="C:\Users\kawasho\Downloads\system\system\6.wmf"/>
          <p:cNvPicPr>
            <a:picLocks noChangeAspect="1" noChangeArrowheads="1"/>
          </p:cNvPicPr>
          <p:nvPr/>
        </p:nvPicPr>
        <p:blipFill>
          <a:blip r:embed="rId5" cstate="print"/>
          <a:srcRect/>
          <a:stretch>
            <a:fillRect/>
          </a:stretch>
        </p:blipFill>
        <p:spPr bwMode="auto">
          <a:xfrm>
            <a:off x="8100392" y="6165304"/>
            <a:ext cx="1053478" cy="476686"/>
          </a:xfrm>
          <a:prstGeom prst="rect">
            <a:avLst/>
          </a:prstGeom>
          <a:noFill/>
        </p:spPr>
      </p:pic>
      <p:grpSp>
        <p:nvGrpSpPr>
          <p:cNvPr id="33" name="グループ化 73"/>
          <p:cNvGrpSpPr/>
          <p:nvPr/>
        </p:nvGrpSpPr>
        <p:grpSpPr>
          <a:xfrm>
            <a:off x="6156176" y="4005064"/>
            <a:ext cx="1800200" cy="1933930"/>
            <a:chOff x="6341339" y="2067393"/>
            <a:chExt cx="822949" cy="2258739"/>
          </a:xfrm>
        </p:grpSpPr>
        <p:sp>
          <p:nvSpPr>
            <p:cNvPr id="34" name="正方形/長方形 33"/>
            <p:cNvSpPr/>
            <p:nvPr/>
          </p:nvSpPr>
          <p:spPr>
            <a:xfrm>
              <a:off x="6341339" y="2067393"/>
              <a:ext cx="822949" cy="2258739"/>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6341339" y="2102721"/>
              <a:ext cx="822948" cy="550757"/>
            </a:xfrm>
            <a:prstGeom prst="rect">
              <a:avLst/>
            </a:prstGeom>
            <a:noFill/>
            <a:effectLst/>
          </p:spPr>
          <p:txBody>
            <a:bodyPr wrap="square" rtlCol="0">
              <a:spAutoFit/>
            </a:bodyPr>
            <a:lstStyle/>
            <a:p>
              <a:pPr algn="ctr"/>
              <a:r>
                <a:rPr kumimoji="1" lang="ja-JP" altLang="en-US" sz="1600" b="1" dirty="0" smtClean="0">
                  <a:effectLst>
                    <a:outerShdw blurRad="38100" dist="38100" dir="2700000" algn="tl">
                      <a:srgbClr val="000000">
                        <a:alpha val="43137"/>
                      </a:srgbClr>
                    </a:outerShdw>
                  </a:effectLst>
                </a:rPr>
                <a:t>ユーザ</a:t>
              </a:r>
              <a:r>
                <a:rPr kumimoji="1" lang="en-US" altLang="ja-JP" sz="1600" b="1" dirty="0" smtClean="0">
                  <a:effectLst>
                    <a:outerShdw blurRad="38100" dist="38100" dir="2700000" algn="tl">
                      <a:srgbClr val="000000">
                        <a:alpha val="43137"/>
                      </a:srgbClr>
                    </a:outerShdw>
                  </a:effectLst>
                </a:rPr>
                <a:t>VM</a:t>
              </a:r>
              <a:endParaRPr kumimoji="1" lang="ja-JP" altLang="en-US" sz="1600" b="1" dirty="0">
                <a:effectLst>
                  <a:outerShdw blurRad="38100" dist="38100" dir="2700000" algn="tl">
                    <a:srgbClr val="000000">
                      <a:alpha val="43137"/>
                    </a:srgbClr>
                  </a:outerShdw>
                </a:effectLst>
              </a:endParaRPr>
            </a:p>
          </p:txBody>
        </p:sp>
      </p:grpSp>
      <p:cxnSp>
        <p:nvCxnSpPr>
          <p:cNvPr id="40" name="直線矢印コネクタ 23"/>
          <p:cNvCxnSpPr>
            <a:endCxn id="34" idx="2"/>
          </p:cNvCxnSpPr>
          <p:nvPr/>
        </p:nvCxnSpPr>
        <p:spPr>
          <a:xfrm flipV="1">
            <a:off x="5213732" y="5938994"/>
            <a:ext cx="1842544" cy="286838"/>
          </a:xfrm>
          <a:prstGeom prst="bentConnector2">
            <a:avLst/>
          </a:prstGeom>
          <a:ln w="38100">
            <a:solidFill>
              <a:srgbClr val="008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pic>
        <p:nvPicPr>
          <p:cNvPr id="1027" name="Picture 3" descr="C:\Users\kawasho\AppData\Local\Microsoft\Windows\Temporary Internet Files\Content.IE5\9GDS9C5D\MC90039848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5877272"/>
            <a:ext cx="738318" cy="26526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直線矢印コネクタ 23"/>
          <p:cNvCxnSpPr>
            <a:stCxn id="6" idx="0"/>
          </p:cNvCxnSpPr>
          <p:nvPr/>
        </p:nvCxnSpPr>
        <p:spPr>
          <a:xfrm rot="5400000" flipH="1" flipV="1">
            <a:off x="3064672" y="1993677"/>
            <a:ext cx="617822" cy="4701096"/>
          </a:xfrm>
          <a:prstGeom prst="bentConnector2">
            <a:avLst/>
          </a:prstGeom>
          <a:ln w="38100">
            <a:solidFill>
              <a:srgbClr val="FF0000"/>
            </a:solidFill>
            <a:prstDash val="sysDash"/>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42" name="乗算記号 41"/>
          <p:cNvSpPr/>
          <p:nvPr/>
        </p:nvSpPr>
        <p:spPr>
          <a:xfrm>
            <a:off x="5818640" y="4335844"/>
            <a:ext cx="1174656" cy="12241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3" name="直線矢印コネクタ 23"/>
          <p:cNvCxnSpPr/>
          <p:nvPr/>
        </p:nvCxnSpPr>
        <p:spPr>
          <a:xfrm rot="16200000" flipV="1">
            <a:off x="5487227" y="4272218"/>
            <a:ext cx="905857" cy="432048"/>
          </a:xfrm>
          <a:prstGeom prst="bentConnector3">
            <a:avLst>
              <a:gd name="adj1" fmla="val -33"/>
            </a:avLst>
          </a:prstGeom>
          <a:ln w="38100">
            <a:solidFill>
              <a:srgbClr val="FF0000"/>
            </a:solidFill>
            <a:prstDash val="sysDash"/>
            <a:headEnd type="triangle" w="med" len="med"/>
            <a:tailEnd type="none"/>
          </a:ln>
        </p:spPr>
        <p:style>
          <a:lnRef idx="1">
            <a:schemeClr val="accent1"/>
          </a:lnRef>
          <a:fillRef idx="0">
            <a:schemeClr val="accent1"/>
          </a:fillRef>
          <a:effectRef idx="0">
            <a:schemeClr val="accent1"/>
          </a:effectRef>
          <a:fontRef idx="minor">
            <a:schemeClr val="tx1"/>
          </a:fontRef>
        </p:style>
      </p:cxnSp>
      <p:pic>
        <p:nvPicPr>
          <p:cNvPr id="47" name="図 46"/>
          <p:cNvPicPr>
            <a:picLocks noChangeAspect="1"/>
          </p:cNvPicPr>
          <p:nvPr/>
        </p:nvPicPr>
        <p:blipFill>
          <a:blip r:embed="rId7"/>
          <a:stretch>
            <a:fillRect/>
          </a:stretch>
        </p:blipFill>
        <p:spPr>
          <a:xfrm>
            <a:off x="4442614" y="5697252"/>
            <a:ext cx="660128" cy="563309"/>
          </a:xfrm>
          <a:prstGeom prst="rect">
            <a:avLst/>
          </a:prstGeom>
        </p:spPr>
      </p:pic>
      <p:sp>
        <p:nvSpPr>
          <p:cNvPr id="26" name="ドーナツ 25"/>
          <p:cNvSpPr/>
          <p:nvPr/>
        </p:nvSpPr>
        <p:spPr>
          <a:xfrm>
            <a:off x="2123728" y="5301208"/>
            <a:ext cx="720080" cy="720080"/>
          </a:xfrm>
          <a:prstGeom prst="donut">
            <a:avLst>
              <a:gd name="adj" fmla="val 13462"/>
            </a:avLst>
          </a:prstGeom>
          <a:solidFill>
            <a:srgbClr val="43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ドーナツ 27"/>
          <p:cNvSpPr/>
          <p:nvPr/>
        </p:nvSpPr>
        <p:spPr>
          <a:xfrm>
            <a:off x="3994664" y="5156743"/>
            <a:ext cx="720080" cy="720080"/>
          </a:xfrm>
          <a:prstGeom prst="donut">
            <a:avLst>
              <a:gd name="adj" fmla="val 13462"/>
            </a:avLst>
          </a:prstGeom>
          <a:solidFill>
            <a:srgbClr val="43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par>
                                <p:cTn id="13" presetID="16" presetClass="entr" presetSubtype="21"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strips(upRight)">
                                      <p:cBhvr>
                                        <p:cTn id="20" dur="1000"/>
                                        <p:tgtEl>
                                          <p:spTgt spid="41"/>
                                        </p:tgtEl>
                                      </p:cBhvr>
                                    </p:animEffect>
                                  </p:childTnLst>
                                </p:cTn>
                              </p:par>
                            </p:childTnLst>
                          </p:cTn>
                        </p:par>
                        <p:par>
                          <p:cTn id="21" fill="hold">
                            <p:stCondLst>
                              <p:cond delay="1000"/>
                            </p:stCondLst>
                            <p:childTnLst>
                              <p:par>
                                <p:cTn id="22" presetID="18" presetClass="entr" presetSubtype="6"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strips(downRight)">
                                      <p:cBhvr>
                                        <p:cTn id="24" dur="1000"/>
                                        <p:tgtEl>
                                          <p:spTgt spid="43"/>
                                        </p:tgtEl>
                                      </p:cBhvr>
                                    </p:animEffect>
                                  </p:childTnLst>
                                </p:cTn>
                              </p:par>
                            </p:childTnLst>
                          </p:cTn>
                        </p:par>
                        <p:par>
                          <p:cTn id="25" fill="hold">
                            <p:stCondLst>
                              <p:cond delay="2000"/>
                            </p:stCondLst>
                            <p:childTnLst>
                              <p:par>
                                <p:cTn id="26" presetID="53"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500"/>
                            </p:stCondLst>
                            <p:childTnLst>
                              <p:par>
                                <p:cTn id="40" presetID="18" presetClass="entr" presetSubtype="3"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strips(upRight)">
                                      <p:cBhvr>
                                        <p:cTn id="42"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txBox="1">
            <a:spLocks/>
          </p:cNvSpPr>
          <p:nvPr/>
        </p:nvSpPr>
        <p:spPr>
          <a:xfrm>
            <a:off x="0" y="5742384"/>
            <a:ext cx="8229600" cy="1143000"/>
          </a:xfrm>
          <a:prstGeom prst="rect">
            <a:avLst/>
          </a:prstGeom>
          <a:solidFill>
            <a:schemeClr val="bg1"/>
          </a:solidFill>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endParaRPr kumimoji="1" lang="ja-JP"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角丸四角形 4"/>
          <p:cNvSpPr/>
          <p:nvPr/>
        </p:nvSpPr>
        <p:spPr>
          <a:xfrm>
            <a:off x="1331640" y="3573016"/>
            <a:ext cx="7664378" cy="3126839"/>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1475656" y="3963551"/>
            <a:ext cx="3312368"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p:cNvGrpSpPr/>
          <p:nvPr/>
        </p:nvGrpSpPr>
        <p:grpSpPr>
          <a:xfrm>
            <a:off x="1907704" y="4899655"/>
            <a:ext cx="1008112" cy="1584176"/>
            <a:chOff x="1547664" y="4581128"/>
            <a:chExt cx="1008112" cy="1512168"/>
          </a:xfrm>
        </p:grpSpPr>
        <p:grpSp>
          <p:nvGrpSpPr>
            <p:cNvPr id="39" name="グループ化 18"/>
            <p:cNvGrpSpPr/>
            <p:nvPr/>
          </p:nvGrpSpPr>
          <p:grpSpPr>
            <a:xfrm>
              <a:off x="1547664" y="4581128"/>
              <a:ext cx="1008112" cy="1512168"/>
              <a:chOff x="-128159" y="1844821"/>
              <a:chExt cx="1138095" cy="2592285"/>
            </a:xfrm>
            <a:solidFill>
              <a:schemeClr val="bg1"/>
            </a:solidFill>
          </p:grpSpPr>
          <p:sp>
            <p:nvSpPr>
              <p:cNvPr id="42" name="正方形/長方形 41"/>
              <p:cNvSpPr/>
              <p:nvPr/>
            </p:nvSpPr>
            <p:spPr>
              <a:xfrm>
                <a:off x="-128159" y="1844821"/>
                <a:ext cx="1138095" cy="2592285"/>
              </a:xfrm>
              <a:prstGeom prst="rect">
                <a:avLst/>
              </a:prstGeom>
              <a:grp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62696" y="2053014"/>
                <a:ext cx="1018438" cy="503635"/>
              </a:xfrm>
              <a:prstGeom prst="rect">
                <a:avLst/>
              </a:prstGeom>
              <a:grpFill/>
              <a:ln>
                <a:noFill/>
              </a:ln>
              <a:effectLst/>
            </p:spPr>
            <p:txBody>
              <a:bodyPr wrap="square" rtlCol="0">
                <a:spAutoFit/>
              </a:bodyPr>
              <a:lstStyle/>
              <a:p>
                <a:pPr algn="ctr"/>
                <a:r>
                  <a:rPr lang="ja-JP" altLang="en-US" sz="1400" b="1" dirty="0" smtClean="0"/>
                  <a:t>管理</a:t>
                </a:r>
                <a:r>
                  <a:rPr kumimoji="1" lang="en-US" altLang="ja-JP" sz="1400" b="1" dirty="0" smtClean="0"/>
                  <a:t>VM</a:t>
                </a:r>
              </a:p>
            </p:txBody>
          </p:sp>
        </p:grpSp>
        <p:sp>
          <p:nvSpPr>
            <p:cNvPr id="40" name="正方形/長方形 39"/>
            <p:cNvSpPr/>
            <p:nvPr/>
          </p:nvSpPr>
          <p:spPr>
            <a:xfrm>
              <a:off x="1619672" y="5085184"/>
              <a:ext cx="864096" cy="936104"/>
            </a:xfrm>
            <a:prstGeom prst="rect">
              <a:avLst/>
            </a:prstGeom>
            <a:gradFill>
              <a:gsLst>
                <a:gs pos="58000">
                  <a:schemeClr val="bg1">
                    <a:lumMod val="75000"/>
                  </a:schemeClr>
                </a:gs>
                <a:gs pos="100000">
                  <a:schemeClr val="bg1">
                    <a:lumMod val="50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altLang="ja-JP" sz="1400" b="1" dirty="0" smtClean="0">
                  <a:solidFill>
                    <a:srgbClr val="FF0000"/>
                  </a:solidFill>
                  <a:effectLst>
                    <a:outerShdw blurRad="38100" dist="38100" dir="2700000" algn="tl">
                      <a:srgbClr val="000000">
                        <a:alpha val="43137"/>
                      </a:srgbClr>
                    </a:outerShdw>
                  </a:effectLst>
                </a:rPr>
                <a:t>VNC</a:t>
              </a:r>
              <a:br>
                <a:rPr lang="en-US" altLang="ja-JP" sz="1400" b="1" dirty="0" smtClean="0">
                  <a:solidFill>
                    <a:srgbClr val="FF0000"/>
                  </a:solidFill>
                  <a:effectLst>
                    <a:outerShdw blurRad="38100" dist="38100" dir="2700000" algn="tl">
                      <a:srgbClr val="000000">
                        <a:alpha val="43137"/>
                      </a:srgbClr>
                    </a:outerShdw>
                  </a:effectLst>
                </a:rPr>
              </a:br>
              <a:r>
                <a:rPr lang="ja-JP" altLang="en-US" sz="1400" b="1" dirty="0" smtClean="0">
                  <a:solidFill>
                    <a:srgbClr val="FF0000"/>
                  </a:solidFill>
                  <a:effectLst>
                    <a:outerShdw blurRad="38100" dist="38100" dir="2700000" algn="tl">
                      <a:srgbClr val="000000">
                        <a:alpha val="43137"/>
                      </a:srgbClr>
                    </a:outerShdw>
                  </a:effectLst>
                </a:rPr>
                <a:t>サーバ</a:t>
              </a:r>
              <a:endParaRPr lang="en-US" altLang="ja-JP" sz="1400" b="1" dirty="0">
                <a:solidFill>
                  <a:srgbClr val="FF0000"/>
                </a:solidFill>
                <a:effectLst>
                  <a:outerShdw blurRad="38100" dist="38100" dir="2700000" algn="tl">
                    <a:srgbClr val="000000">
                      <a:alpha val="43137"/>
                    </a:srgbClr>
                  </a:outerShdw>
                </a:effectLst>
              </a:endParaRPr>
            </a:p>
            <a:p>
              <a:pPr algn="ctr"/>
              <a:r>
                <a:rPr lang="ja-JP" altLang="en-US" sz="1400" b="1" dirty="0" smtClean="0">
                  <a:solidFill>
                    <a:srgbClr val="FF0000"/>
                  </a:solidFill>
                  <a:effectLst>
                    <a:outerShdw blurRad="38100" dist="38100" dir="2700000" algn="tl">
                      <a:srgbClr val="000000">
                        <a:alpha val="43137"/>
                      </a:srgbClr>
                    </a:outerShdw>
                  </a:effectLst>
                </a:rPr>
                <a:t>終了</a:t>
              </a:r>
              <a:endParaRPr lang="en-US" altLang="ja-JP" sz="1400" b="1" dirty="0">
                <a:solidFill>
                  <a:srgbClr val="FF0000"/>
                </a:solidFill>
                <a:effectLst>
                  <a:outerShdw blurRad="38100" dist="38100" dir="2700000" algn="tl">
                    <a:srgbClr val="000000">
                      <a:alpha val="43137"/>
                    </a:srgbClr>
                  </a:outerShdw>
                </a:effectLst>
              </a:endParaRPr>
            </a:p>
          </p:txBody>
        </p:sp>
      </p:grpSp>
      <p:sp>
        <p:nvSpPr>
          <p:cNvPr id="2" name="コンテンツ プレースホルダ 1"/>
          <p:cNvSpPr>
            <a:spLocks noGrp="1"/>
          </p:cNvSpPr>
          <p:nvPr>
            <p:ph idx="1"/>
          </p:nvPr>
        </p:nvSpPr>
        <p:spPr/>
        <p:txBody>
          <a:bodyPr/>
          <a:lstStyle/>
          <a:p>
            <a:r>
              <a:rPr lang="en-US" altLang="ja-JP" dirty="0" smtClean="0"/>
              <a:t>VM</a:t>
            </a:r>
            <a:r>
              <a:rPr lang="ja-JP" altLang="en-US" dirty="0" smtClean="0"/>
              <a:t>のマイグレーション時に</a:t>
            </a:r>
            <a:r>
              <a:rPr lang="en-US" altLang="ja-JP" dirty="0" smtClean="0"/>
              <a:t>VNC</a:t>
            </a:r>
            <a:r>
              <a:rPr lang="ja-JP" altLang="en-US" dirty="0" smtClean="0"/>
              <a:t>接続が切断される</a:t>
            </a:r>
            <a:endParaRPr lang="en-US" altLang="ja-JP" dirty="0"/>
          </a:p>
          <a:p>
            <a:pPr lvl="1"/>
            <a:r>
              <a:rPr lang="ja-JP" altLang="en-US" dirty="0" smtClean="0"/>
              <a:t>マイグレーションとは？</a:t>
            </a:r>
            <a:endParaRPr lang="en-US" altLang="ja-JP" dirty="0" smtClean="0"/>
          </a:p>
          <a:p>
            <a:pPr lvl="2"/>
            <a:r>
              <a:rPr lang="en-US" altLang="ja-JP" dirty="0" smtClean="0"/>
              <a:t>VM</a:t>
            </a:r>
            <a:r>
              <a:rPr lang="ja-JP" altLang="en-US" dirty="0" smtClean="0"/>
              <a:t>を停止させることなく別の物理マシンに移動する</a:t>
            </a:r>
            <a:r>
              <a:rPr lang="ja-JP" altLang="en-US" dirty="0"/>
              <a:t>機能</a:t>
            </a:r>
            <a:endParaRPr lang="en-US" altLang="ja-JP" dirty="0" smtClean="0"/>
          </a:p>
          <a:p>
            <a:pPr lvl="1"/>
            <a:r>
              <a:rPr lang="ja-JP" altLang="en-US" dirty="0" smtClean="0"/>
              <a:t>ユーザ</a:t>
            </a:r>
            <a:r>
              <a:rPr lang="en-US" altLang="ja-JP" dirty="0" smtClean="0"/>
              <a:t>VM</a:t>
            </a:r>
            <a:r>
              <a:rPr lang="ja-JP" altLang="en-US" dirty="0" smtClean="0"/>
              <a:t>の移動に伴って</a:t>
            </a:r>
            <a:r>
              <a:rPr lang="en-US" altLang="ja-JP" dirty="0" smtClean="0"/>
              <a:t>VNC</a:t>
            </a:r>
            <a:r>
              <a:rPr lang="ja-JP" altLang="en-US" dirty="0" smtClean="0"/>
              <a:t>サーバが終了</a:t>
            </a:r>
            <a:endParaRPr lang="en-US" altLang="ja-JP" dirty="0" smtClean="0"/>
          </a:p>
          <a:p>
            <a:pPr lvl="1"/>
            <a:r>
              <a:rPr lang="ja-JP" altLang="en-US" dirty="0" smtClean="0"/>
              <a:t>移動先の</a:t>
            </a:r>
            <a:r>
              <a:rPr lang="en-US" altLang="ja-JP" dirty="0" smtClean="0"/>
              <a:t>VNC</a:t>
            </a:r>
            <a:r>
              <a:rPr lang="ja-JP" altLang="en-US" dirty="0" smtClean="0"/>
              <a:t>サーバに繋ぎ直さなければならない</a:t>
            </a:r>
            <a:endParaRPr lang="en-US" altLang="ja-JP" dirty="0" smtClean="0"/>
          </a:p>
        </p:txBody>
      </p:sp>
      <p:sp>
        <p:nvSpPr>
          <p:cNvPr id="3" name="タイトル 2"/>
          <p:cNvSpPr>
            <a:spLocks noGrp="1"/>
          </p:cNvSpPr>
          <p:nvPr>
            <p:ph type="title"/>
          </p:nvPr>
        </p:nvSpPr>
        <p:spPr/>
        <p:txBody>
          <a:bodyPr>
            <a:noAutofit/>
          </a:bodyPr>
          <a:lstStyle/>
          <a:p>
            <a:r>
              <a:rPr lang="ja-JP" altLang="en-US" dirty="0" smtClean="0"/>
              <a:t>マイグレーションによる管理の中断</a:t>
            </a:r>
            <a:endParaRPr lang="ja-JP" altLang="en-US" dirty="0"/>
          </a:p>
        </p:txBody>
      </p:sp>
      <p:cxnSp>
        <p:nvCxnSpPr>
          <p:cNvPr id="7" name="直線矢印コネクタ 6"/>
          <p:cNvCxnSpPr/>
          <p:nvPr/>
        </p:nvCxnSpPr>
        <p:spPr>
          <a:xfrm>
            <a:off x="1413922" y="3861048"/>
            <a:ext cx="7488832" cy="0"/>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499992" y="3588918"/>
            <a:ext cx="1241045" cy="276999"/>
          </a:xfrm>
          <a:prstGeom prst="rect">
            <a:avLst/>
          </a:prstGeom>
          <a:noFill/>
        </p:spPr>
        <p:txBody>
          <a:bodyPr wrap="none" rtlCol="0">
            <a:spAutoFit/>
          </a:bodyPr>
          <a:lstStyle/>
          <a:p>
            <a:r>
              <a:rPr lang="ja-JP" altLang="en-US" sz="1200" dirty="0" smtClean="0"/>
              <a:t>マイグレーション</a:t>
            </a:r>
            <a:endParaRPr kumimoji="1" lang="ja-JP" altLang="en-US" sz="1200" dirty="0"/>
          </a:p>
        </p:txBody>
      </p:sp>
      <p:grpSp>
        <p:nvGrpSpPr>
          <p:cNvPr id="9" name="グループ化 8"/>
          <p:cNvGrpSpPr/>
          <p:nvPr/>
        </p:nvGrpSpPr>
        <p:grpSpPr>
          <a:xfrm>
            <a:off x="107504" y="3645024"/>
            <a:ext cx="1080120" cy="3054831"/>
            <a:chOff x="107504" y="3717032"/>
            <a:chExt cx="1080120" cy="3024336"/>
          </a:xfrm>
        </p:grpSpPr>
        <p:sp>
          <p:nvSpPr>
            <p:cNvPr id="10" name="正方形/長方形 9"/>
            <p:cNvSpPr/>
            <p:nvPr/>
          </p:nvSpPr>
          <p:spPr>
            <a:xfrm>
              <a:off x="107504" y="3717032"/>
              <a:ext cx="1080120" cy="302433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179512" y="4869160"/>
              <a:ext cx="936104" cy="1800200"/>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bg1"/>
                  </a:solidFill>
                </a:rPr>
                <a:t>VNC</a:t>
              </a:r>
              <a:br>
                <a:rPr lang="en-US" altLang="ja-JP" sz="1200" dirty="0" smtClean="0">
                  <a:solidFill>
                    <a:schemeClr val="bg1"/>
                  </a:solidFill>
                </a:rPr>
              </a:br>
              <a:r>
                <a:rPr lang="ja-JP" altLang="en-US" sz="1200" dirty="0" smtClean="0">
                  <a:solidFill>
                    <a:schemeClr val="bg1"/>
                  </a:solidFill>
                </a:rPr>
                <a:t>クライアント</a:t>
              </a:r>
              <a:endParaRPr kumimoji="1" lang="ja-JP" altLang="en-US" sz="1200" dirty="0">
                <a:solidFill>
                  <a:schemeClr val="bg1"/>
                </a:solidFill>
              </a:endParaRPr>
            </a:p>
          </p:txBody>
        </p:sp>
        <p:pic>
          <p:nvPicPr>
            <p:cNvPr id="12" name="Picture 449" descr="C:\Users\kawasho\Downloads\Computer-256.png"/>
            <p:cNvPicPr>
              <a:picLocks noChangeAspect="1" noChangeArrowheads="1"/>
            </p:cNvPicPr>
            <p:nvPr/>
          </p:nvPicPr>
          <p:blipFill>
            <a:blip r:embed="rId3" cstate="print"/>
            <a:srcRect/>
            <a:stretch>
              <a:fillRect/>
            </a:stretch>
          </p:blipFill>
          <p:spPr bwMode="auto">
            <a:xfrm>
              <a:off x="156520" y="3753415"/>
              <a:ext cx="720080" cy="720080"/>
            </a:xfrm>
            <a:prstGeom prst="rect">
              <a:avLst/>
            </a:prstGeom>
            <a:noFill/>
          </p:spPr>
        </p:pic>
        <p:pic>
          <p:nvPicPr>
            <p:cNvPr id="13" name="Picture 2" descr="C:\Users\kawasho\Downloads\User1-256.png"/>
            <p:cNvPicPr>
              <a:picLocks noChangeAspect="1" noChangeArrowheads="1"/>
            </p:cNvPicPr>
            <p:nvPr/>
          </p:nvPicPr>
          <p:blipFill>
            <a:blip r:embed="rId4" cstate="print"/>
            <a:srcRect/>
            <a:stretch>
              <a:fillRect/>
            </a:stretch>
          </p:blipFill>
          <p:spPr bwMode="auto">
            <a:xfrm>
              <a:off x="444552" y="4113455"/>
              <a:ext cx="720080" cy="720080"/>
            </a:xfrm>
            <a:prstGeom prst="rect">
              <a:avLst/>
            </a:prstGeom>
            <a:noFill/>
          </p:spPr>
        </p:pic>
      </p:grpSp>
      <p:sp>
        <p:nvSpPr>
          <p:cNvPr id="17" name="正方形/長方形 16"/>
          <p:cNvSpPr/>
          <p:nvPr/>
        </p:nvSpPr>
        <p:spPr>
          <a:xfrm>
            <a:off x="5436096" y="3963551"/>
            <a:ext cx="3384376"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flipH="1">
            <a:off x="8316416" y="3068960"/>
            <a:ext cx="504056" cy="1015663"/>
          </a:xfrm>
          <a:prstGeom prst="rect">
            <a:avLst/>
          </a:prstGeom>
          <a:noFill/>
          <a:effectLst>
            <a:outerShdw blurRad="50800" dist="38100" dir="2700000" algn="tl" rotWithShape="0">
              <a:prstClr val="black">
                <a:alpha val="40000"/>
              </a:prstClr>
            </a:outerShdw>
          </a:effectLst>
          <a:scene3d>
            <a:camera prst="isometricRightUp"/>
            <a:lightRig rig="threePt" dir="t"/>
          </a:scene3d>
        </p:spPr>
        <p:txBody>
          <a:bodyPr wrap="square" rtlCol="0">
            <a:spAutoFit/>
          </a:bodyPr>
          <a:lstStyle/>
          <a:p>
            <a:endParaRPr kumimoji="1" lang="ja-JP" altLang="en-US" sz="6000" b="1" dirty="0">
              <a:solidFill>
                <a:schemeClr val="bg1"/>
              </a:solidFill>
            </a:endParaRPr>
          </a:p>
        </p:txBody>
      </p:sp>
      <p:sp>
        <p:nvSpPr>
          <p:cNvPr id="34" name="正方形/長方形 33"/>
          <p:cNvSpPr/>
          <p:nvPr/>
        </p:nvSpPr>
        <p:spPr>
          <a:xfrm>
            <a:off x="2056710" y="5533134"/>
            <a:ext cx="720080" cy="792088"/>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bg1"/>
                </a:solidFill>
                <a:effectLst>
                  <a:outerShdw blurRad="38100" dist="38100" dir="2700000" algn="tl">
                    <a:srgbClr val="000000">
                      <a:alpha val="43137"/>
                    </a:srgbClr>
                  </a:outerShdw>
                </a:effectLst>
              </a:rPr>
              <a:t>VNC</a:t>
            </a:r>
            <a:br>
              <a:rPr lang="en-US" altLang="ja-JP" sz="1400" dirty="0" smtClean="0">
                <a:solidFill>
                  <a:schemeClr val="bg1"/>
                </a:solidFill>
                <a:effectLst>
                  <a:outerShdw blurRad="38100" dist="38100" dir="2700000" algn="tl">
                    <a:srgbClr val="000000">
                      <a:alpha val="43137"/>
                    </a:srgbClr>
                  </a:outerShdw>
                </a:effectLst>
              </a:rPr>
            </a:br>
            <a:r>
              <a:rPr lang="ja-JP" altLang="en-US" sz="1400" dirty="0" smtClean="0">
                <a:solidFill>
                  <a:schemeClr val="bg1"/>
                </a:solidFill>
                <a:effectLst>
                  <a:outerShdw blurRad="38100" dist="38100" dir="2700000" algn="tl">
                    <a:srgbClr val="000000">
                      <a:alpha val="43137"/>
                    </a:srgbClr>
                  </a:outerShdw>
                </a:effectLst>
              </a:rPr>
              <a:t>サーバ</a:t>
            </a:r>
            <a:endParaRPr lang="en-US" altLang="ja-JP" sz="1400" dirty="0" smtClean="0">
              <a:solidFill>
                <a:schemeClr val="bg1"/>
              </a:solidFill>
              <a:effectLst>
                <a:outerShdw blurRad="38100" dist="38100" dir="2700000" algn="tl">
                  <a:srgbClr val="000000">
                    <a:alpha val="43137"/>
                  </a:srgbClr>
                </a:outerShdw>
              </a:effectLst>
            </a:endParaRPr>
          </a:p>
        </p:txBody>
      </p:sp>
      <p:grpSp>
        <p:nvGrpSpPr>
          <p:cNvPr id="25" name="グループ化 73"/>
          <p:cNvGrpSpPr/>
          <p:nvPr/>
        </p:nvGrpSpPr>
        <p:grpSpPr>
          <a:xfrm>
            <a:off x="3059831" y="4899656"/>
            <a:ext cx="1646312" cy="1584176"/>
            <a:chOff x="5820355" y="3379990"/>
            <a:chExt cx="1343929" cy="1255525"/>
          </a:xfrm>
        </p:grpSpPr>
        <p:sp>
          <p:nvSpPr>
            <p:cNvPr id="27" name="正方形/長方形 26"/>
            <p:cNvSpPr/>
            <p:nvPr/>
          </p:nvSpPr>
          <p:spPr>
            <a:xfrm>
              <a:off x="5820355" y="3379990"/>
              <a:ext cx="1343929" cy="1255525"/>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5879139" y="3480804"/>
              <a:ext cx="1234424" cy="243926"/>
            </a:xfrm>
            <a:prstGeom prst="rect">
              <a:avLst/>
            </a:prstGeom>
            <a:noFill/>
            <a:effectLst/>
          </p:spPr>
          <p:txBody>
            <a:bodyPr wrap="square" rtlCol="0">
              <a:spAutoFit/>
            </a:bodyPr>
            <a:lstStyle/>
            <a:p>
              <a:pPr algn="ctr"/>
              <a:r>
                <a:rPr kumimoji="1" lang="ja-JP" altLang="en-US" sz="1400" b="1" dirty="0" smtClean="0"/>
                <a:t>ユーザ</a:t>
              </a:r>
              <a:r>
                <a:rPr kumimoji="1" lang="en-US" altLang="ja-JP" sz="1400" b="1" dirty="0" smtClean="0"/>
                <a:t>VM</a:t>
              </a:r>
            </a:p>
          </p:txBody>
        </p:sp>
      </p:grpSp>
      <p:cxnSp>
        <p:nvCxnSpPr>
          <p:cNvPr id="54" name="直線矢印コネクタ 53"/>
          <p:cNvCxnSpPr>
            <a:endCxn id="34" idx="1"/>
          </p:cNvCxnSpPr>
          <p:nvPr/>
        </p:nvCxnSpPr>
        <p:spPr>
          <a:xfrm flipV="1">
            <a:off x="1120606" y="5929178"/>
            <a:ext cx="936104" cy="11496"/>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2771800" y="5956915"/>
            <a:ext cx="288032" cy="0"/>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grpSp>
        <p:nvGrpSpPr>
          <p:cNvPr id="81" name="グループ化 80"/>
          <p:cNvGrpSpPr/>
          <p:nvPr/>
        </p:nvGrpSpPr>
        <p:grpSpPr>
          <a:xfrm>
            <a:off x="7380312" y="4899656"/>
            <a:ext cx="1008112" cy="1584176"/>
            <a:chOff x="1547664" y="4581128"/>
            <a:chExt cx="1008112" cy="1512168"/>
          </a:xfrm>
        </p:grpSpPr>
        <p:grpSp>
          <p:nvGrpSpPr>
            <p:cNvPr id="82" name="グループ化 18"/>
            <p:cNvGrpSpPr/>
            <p:nvPr/>
          </p:nvGrpSpPr>
          <p:grpSpPr>
            <a:xfrm>
              <a:off x="1547664" y="4581128"/>
              <a:ext cx="1008112" cy="1512168"/>
              <a:chOff x="-128159" y="1844821"/>
              <a:chExt cx="1138095" cy="2592285"/>
            </a:xfrm>
            <a:solidFill>
              <a:schemeClr val="bg1"/>
            </a:solidFill>
          </p:grpSpPr>
          <p:sp>
            <p:nvSpPr>
              <p:cNvPr id="84" name="正方形/長方形 83"/>
              <p:cNvSpPr/>
              <p:nvPr/>
            </p:nvSpPr>
            <p:spPr>
              <a:xfrm>
                <a:off x="-128159" y="1844821"/>
                <a:ext cx="1138095" cy="2592285"/>
              </a:xfrm>
              <a:prstGeom prst="rect">
                <a:avLst/>
              </a:prstGeom>
              <a:grp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テキスト ボックス 84"/>
              <p:cNvSpPr txBox="1"/>
              <p:nvPr/>
            </p:nvSpPr>
            <p:spPr>
              <a:xfrm>
                <a:off x="-62696" y="2085322"/>
                <a:ext cx="1018438" cy="503635"/>
              </a:xfrm>
              <a:prstGeom prst="rect">
                <a:avLst/>
              </a:prstGeom>
              <a:grpFill/>
              <a:ln>
                <a:noFill/>
              </a:ln>
              <a:effectLst/>
            </p:spPr>
            <p:txBody>
              <a:bodyPr wrap="square" rtlCol="0">
                <a:spAutoFit/>
              </a:bodyPr>
              <a:lstStyle/>
              <a:p>
                <a:pPr algn="ctr"/>
                <a:r>
                  <a:rPr lang="ja-JP" altLang="en-US" sz="1400" b="1" dirty="0" smtClean="0"/>
                  <a:t>管理</a:t>
                </a:r>
                <a:r>
                  <a:rPr kumimoji="1" lang="en-US" altLang="ja-JP" sz="1400" b="1" dirty="0" smtClean="0"/>
                  <a:t>VM</a:t>
                </a:r>
              </a:p>
            </p:txBody>
          </p:sp>
        </p:grpSp>
        <p:sp>
          <p:nvSpPr>
            <p:cNvPr id="83" name="正方形/長方形 82"/>
            <p:cNvSpPr/>
            <p:nvPr/>
          </p:nvSpPr>
          <p:spPr>
            <a:xfrm>
              <a:off x="1619672" y="5085184"/>
              <a:ext cx="864096" cy="936104"/>
            </a:xfrm>
            <a:prstGeom prst="rect">
              <a:avLst/>
            </a:prstGeom>
            <a:gradFill>
              <a:gsLst>
                <a:gs pos="58000">
                  <a:schemeClr val="bg1">
                    <a:lumMod val="75000"/>
                  </a:schemeClr>
                </a:gs>
                <a:gs pos="100000">
                  <a:schemeClr val="bg1">
                    <a:lumMod val="50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400" dirty="0" smtClean="0">
                  <a:solidFill>
                    <a:schemeClr val="tx1"/>
                  </a:solidFill>
                </a:rPr>
                <a:t> </a:t>
              </a:r>
              <a:r>
                <a:rPr kumimoji="1" lang="en-US" altLang="ja-JP" sz="1600" dirty="0" smtClean="0">
                  <a:solidFill>
                    <a:schemeClr val="tx1"/>
                  </a:solidFill>
                </a:rPr>
                <a:t/>
              </a:r>
              <a:br>
                <a:rPr kumimoji="1" lang="en-US" altLang="ja-JP" sz="1600" dirty="0" smtClean="0">
                  <a:solidFill>
                    <a:schemeClr val="tx1"/>
                  </a:solidFill>
                </a:rPr>
              </a:br>
              <a:endParaRPr kumimoji="1" lang="ja-JP" altLang="en-US" sz="1600" dirty="0">
                <a:solidFill>
                  <a:schemeClr val="tx1"/>
                </a:solidFill>
              </a:endParaRPr>
            </a:p>
          </p:txBody>
        </p:sp>
      </p:grpSp>
      <p:sp>
        <p:nvSpPr>
          <p:cNvPr id="87" name="正方形/長方形 86"/>
          <p:cNvSpPr/>
          <p:nvPr/>
        </p:nvSpPr>
        <p:spPr>
          <a:xfrm>
            <a:off x="7524328" y="5547728"/>
            <a:ext cx="720080" cy="792088"/>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bg1"/>
                </a:solidFill>
                <a:effectLst>
                  <a:outerShdw blurRad="38100" dist="38100" dir="2700000" algn="tl">
                    <a:srgbClr val="000000">
                      <a:alpha val="43137"/>
                    </a:srgbClr>
                  </a:outerShdw>
                </a:effectLst>
              </a:rPr>
              <a:t>VNC</a:t>
            </a:r>
            <a:br>
              <a:rPr lang="en-US" altLang="ja-JP" sz="1400" dirty="0" smtClean="0">
                <a:solidFill>
                  <a:schemeClr val="bg1"/>
                </a:solidFill>
                <a:effectLst>
                  <a:outerShdw blurRad="38100" dist="38100" dir="2700000" algn="tl">
                    <a:srgbClr val="000000">
                      <a:alpha val="43137"/>
                    </a:srgbClr>
                  </a:outerShdw>
                </a:effectLst>
              </a:rPr>
            </a:br>
            <a:r>
              <a:rPr lang="ja-JP" altLang="en-US" sz="1400" dirty="0" smtClean="0">
                <a:solidFill>
                  <a:schemeClr val="bg1"/>
                </a:solidFill>
                <a:effectLst>
                  <a:outerShdw blurRad="38100" dist="38100" dir="2700000" algn="tl">
                    <a:srgbClr val="000000">
                      <a:alpha val="43137"/>
                    </a:srgbClr>
                  </a:outerShdw>
                </a:effectLst>
              </a:rPr>
              <a:t>サーバ</a:t>
            </a:r>
            <a:endParaRPr lang="en-US" altLang="ja-JP" sz="1400" dirty="0" smtClean="0">
              <a:solidFill>
                <a:schemeClr val="bg1"/>
              </a:solidFill>
              <a:effectLst>
                <a:outerShdw blurRad="38100" dist="38100" dir="2700000" algn="tl">
                  <a:srgbClr val="000000">
                    <a:alpha val="43137"/>
                  </a:srgbClr>
                </a:outerShdw>
              </a:effectLst>
            </a:endParaRPr>
          </a:p>
        </p:txBody>
      </p:sp>
      <p:sp>
        <p:nvSpPr>
          <p:cNvPr id="94" name="乗算記号 93"/>
          <p:cNvSpPr/>
          <p:nvPr/>
        </p:nvSpPr>
        <p:spPr>
          <a:xfrm>
            <a:off x="949072" y="5331703"/>
            <a:ext cx="1174656" cy="12241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乗算記号 94"/>
          <p:cNvSpPr/>
          <p:nvPr/>
        </p:nvSpPr>
        <p:spPr>
          <a:xfrm>
            <a:off x="2389232" y="5331703"/>
            <a:ext cx="1174656" cy="12241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四角形吹き出し 96"/>
          <p:cNvSpPr/>
          <p:nvPr/>
        </p:nvSpPr>
        <p:spPr>
          <a:xfrm>
            <a:off x="2627784" y="4149080"/>
            <a:ext cx="1944216" cy="360040"/>
          </a:xfrm>
          <a:prstGeom prst="wedgeRectCallout">
            <a:avLst>
              <a:gd name="adj1" fmla="val -51698"/>
              <a:gd name="adj2" fmla="val 152448"/>
            </a:avLst>
          </a:prstGeom>
          <a:solidFill>
            <a:srgbClr val="FF0000"/>
          </a:solidFill>
          <a:ln w="25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マイグレーション不可</a:t>
            </a:r>
            <a:endParaRPr kumimoji="1" lang="ja-JP" altLang="en-US" b="1" dirty="0"/>
          </a:p>
        </p:txBody>
      </p:sp>
      <p:pic>
        <p:nvPicPr>
          <p:cNvPr id="44" name="Picture 6" descr="C:\Users\kawasho\Downloads\system\system\6.wmf"/>
          <p:cNvPicPr>
            <a:picLocks noChangeAspect="1" noChangeArrowheads="1"/>
          </p:cNvPicPr>
          <p:nvPr/>
        </p:nvPicPr>
        <p:blipFill>
          <a:blip r:embed="rId5" cstate="print"/>
          <a:srcRect/>
          <a:stretch>
            <a:fillRect/>
          </a:stretch>
        </p:blipFill>
        <p:spPr bwMode="auto">
          <a:xfrm>
            <a:off x="1259632" y="4392474"/>
            <a:ext cx="1053478" cy="476686"/>
          </a:xfrm>
          <a:prstGeom prst="rect">
            <a:avLst/>
          </a:prstGeom>
          <a:noFill/>
        </p:spPr>
      </p:pic>
      <p:pic>
        <p:nvPicPr>
          <p:cNvPr id="45" name="Picture 6" descr="C:\Users\kawasho\Downloads\system\system\6.wmf"/>
          <p:cNvPicPr>
            <a:picLocks noChangeAspect="1" noChangeArrowheads="1"/>
          </p:cNvPicPr>
          <p:nvPr/>
        </p:nvPicPr>
        <p:blipFill>
          <a:blip r:embed="rId5" cstate="print"/>
          <a:srcRect/>
          <a:stretch>
            <a:fillRect/>
          </a:stretch>
        </p:blipFill>
        <p:spPr bwMode="auto">
          <a:xfrm>
            <a:off x="8055026" y="4437112"/>
            <a:ext cx="1053478" cy="476686"/>
          </a:xfrm>
          <a:prstGeom prst="rect">
            <a:avLst/>
          </a:prstGeom>
          <a:noFill/>
        </p:spPr>
      </p:pic>
      <p:grpSp>
        <p:nvGrpSpPr>
          <p:cNvPr id="14" name="グループ化 13"/>
          <p:cNvGrpSpPr/>
          <p:nvPr/>
        </p:nvGrpSpPr>
        <p:grpSpPr>
          <a:xfrm>
            <a:off x="1547664" y="3661513"/>
            <a:ext cx="1152128" cy="1094126"/>
            <a:chOff x="5714957" y="3655234"/>
            <a:chExt cx="1430287" cy="1358280"/>
          </a:xfrm>
        </p:grpSpPr>
        <p:pic>
          <p:nvPicPr>
            <p:cNvPr id="15" name="Picture 452" descr="C:\Users\kawasho\Downloads\server-Vista_256.png"/>
            <p:cNvPicPr>
              <a:picLocks noChangeAspect="1" noChangeArrowheads="1"/>
            </p:cNvPicPr>
            <p:nvPr/>
          </p:nvPicPr>
          <p:blipFill>
            <a:blip r:embed="rId6" cstate="print"/>
            <a:srcRect/>
            <a:stretch>
              <a:fillRect/>
            </a:stretch>
          </p:blipFill>
          <p:spPr bwMode="auto">
            <a:xfrm>
              <a:off x="5786964" y="3655234"/>
              <a:ext cx="1358280" cy="1358280"/>
            </a:xfrm>
            <a:prstGeom prst="rect">
              <a:avLst/>
            </a:prstGeom>
            <a:noFill/>
          </p:spPr>
        </p:pic>
        <p:sp>
          <p:nvSpPr>
            <p:cNvPr id="16" name="テキスト ボックス 15"/>
            <p:cNvSpPr txBox="1"/>
            <p:nvPr/>
          </p:nvSpPr>
          <p:spPr>
            <a:xfrm>
              <a:off x="5714957" y="3968915"/>
              <a:ext cx="504057" cy="955207"/>
            </a:xfrm>
            <a:prstGeom prst="rect">
              <a:avLst/>
            </a:prstGeom>
            <a:noFill/>
            <a:effectLst>
              <a:outerShdw blurRad="50800" dist="38100" dir="2700000" algn="tl" rotWithShape="0">
                <a:prstClr val="black">
                  <a:alpha val="40000"/>
                </a:prstClr>
              </a:outerShdw>
            </a:effectLst>
            <a:scene3d>
              <a:camera prst="isometricLeftDown"/>
              <a:lightRig rig="threePt" dir="t"/>
            </a:scene3d>
          </p:spPr>
          <p:txBody>
            <a:bodyPr wrap="square" rtlCol="0">
              <a:spAutoFit/>
            </a:bodyPr>
            <a:lstStyle/>
            <a:p>
              <a:r>
                <a:rPr lang="en-US" altLang="ja-JP" sz="4400" b="1" dirty="0" smtClean="0">
                  <a:solidFill>
                    <a:schemeClr val="bg1"/>
                  </a:solidFill>
                </a:rPr>
                <a:t>1</a:t>
              </a:r>
              <a:endParaRPr kumimoji="1" lang="ja-JP" altLang="en-US" sz="13800" b="1" dirty="0">
                <a:solidFill>
                  <a:schemeClr val="bg1"/>
                </a:solidFill>
              </a:endParaRPr>
            </a:p>
          </p:txBody>
        </p:sp>
      </p:grpSp>
      <p:pic>
        <p:nvPicPr>
          <p:cNvPr id="92" name="Picture 452" descr="C:\Users\kawasho\Downloads\server-Vista_256.png"/>
          <p:cNvPicPr>
            <a:picLocks noChangeAspect="1" noChangeArrowheads="1"/>
          </p:cNvPicPr>
          <p:nvPr/>
        </p:nvPicPr>
        <p:blipFill>
          <a:blip r:embed="rId6" cstate="print"/>
          <a:srcRect/>
          <a:stretch>
            <a:fillRect/>
          </a:stretch>
        </p:blipFill>
        <p:spPr bwMode="auto">
          <a:xfrm flipH="1">
            <a:off x="7582331" y="3675519"/>
            <a:ext cx="1094125" cy="1094126"/>
          </a:xfrm>
          <a:prstGeom prst="rect">
            <a:avLst/>
          </a:prstGeom>
          <a:noFill/>
        </p:spPr>
      </p:pic>
      <p:sp>
        <p:nvSpPr>
          <p:cNvPr id="93" name="テキスト ボックス 92"/>
          <p:cNvSpPr txBox="1"/>
          <p:nvPr/>
        </p:nvSpPr>
        <p:spPr>
          <a:xfrm flipH="1">
            <a:off x="8244408" y="3928196"/>
            <a:ext cx="406029" cy="769441"/>
          </a:xfrm>
          <a:prstGeom prst="rect">
            <a:avLst/>
          </a:prstGeom>
          <a:noFill/>
          <a:effectLst>
            <a:outerShdw blurRad="50800" dist="38100" dir="2700000" algn="tl" rotWithShape="0">
              <a:prstClr val="black">
                <a:alpha val="40000"/>
              </a:prstClr>
            </a:outerShdw>
          </a:effectLst>
          <a:scene3d>
            <a:camera prst="isometricRightUp"/>
            <a:lightRig rig="threePt" dir="t"/>
          </a:scene3d>
        </p:spPr>
        <p:txBody>
          <a:bodyPr wrap="square" rtlCol="0">
            <a:spAutoFit/>
          </a:bodyPr>
          <a:lstStyle/>
          <a:p>
            <a:r>
              <a:rPr lang="en-US" altLang="ja-JP" sz="4400" b="1" dirty="0" smtClean="0">
                <a:solidFill>
                  <a:schemeClr val="bg1"/>
                </a:solidFill>
              </a:rPr>
              <a:t>2</a:t>
            </a:r>
            <a:endParaRPr kumimoji="1" lang="ja-JP" altLang="en-US" sz="13800" b="1" dirty="0">
              <a:solidFill>
                <a:schemeClr val="bg1"/>
              </a:solidFill>
            </a:endParaRPr>
          </a:p>
        </p:txBody>
      </p:sp>
      <p:pic>
        <p:nvPicPr>
          <p:cNvPr id="46" name="Picture 6" descr="C:\Users\kawasho\Downloads\system\system\6.wmf"/>
          <p:cNvPicPr>
            <a:picLocks noChangeAspect="1" noChangeArrowheads="1"/>
          </p:cNvPicPr>
          <p:nvPr/>
        </p:nvPicPr>
        <p:blipFill>
          <a:blip r:embed="rId5" cstate="print"/>
          <a:srcRect/>
          <a:stretch>
            <a:fillRect/>
          </a:stretch>
        </p:blipFill>
        <p:spPr bwMode="auto">
          <a:xfrm>
            <a:off x="1259632" y="6525344"/>
            <a:ext cx="432048" cy="195496"/>
          </a:xfrm>
          <a:prstGeom prst="rect">
            <a:avLst/>
          </a:prstGeom>
          <a:noFill/>
        </p:spPr>
      </p:pic>
      <p:pic>
        <p:nvPicPr>
          <p:cNvPr id="47" name="Picture 6" descr="C:\Users\kawasho\Downloads\system\system\6.wmf"/>
          <p:cNvPicPr>
            <a:picLocks noChangeAspect="1" noChangeArrowheads="1"/>
          </p:cNvPicPr>
          <p:nvPr/>
        </p:nvPicPr>
        <p:blipFill>
          <a:blip r:embed="rId5" cstate="print"/>
          <a:srcRect/>
          <a:stretch>
            <a:fillRect/>
          </a:stretch>
        </p:blipFill>
        <p:spPr bwMode="auto">
          <a:xfrm>
            <a:off x="8604448" y="6525344"/>
            <a:ext cx="432048" cy="195496"/>
          </a:xfrm>
          <a:prstGeom prst="rect">
            <a:avLst/>
          </a:prstGeom>
          <a:noFill/>
        </p:spPr>
      </p:pic>
      <p:sp>
        <p:nvSpPr>
          <p:cNvPr id="20" name="円形吹き出し 19"/>
          <p:cNvSpPr/>
          <p:nvPr/>
        </p:nvSpPr>
        <p:spPr>
          <a:xfrm>
            <a:off x="693953" y="4380351"/>
            <a:ext cx="1008112" cy="750575"/>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4000" dirty="0" smtClean="0">
                <a:effectLst>
                  <a:outerShdw blurRad="38100" dist="38100" dir="2700000" algn="tl">
                    <a:srgbClr val="000000">
                      <a:alpha val="43137"/>
                    </a:srgbClr>
                  </a:outerShdw>
                </a:effectLst>
              </a:rPr>
              <a:t>？</a:t>
            </a:r>
            <a:endParaRPr kumimoji="1" lang="ja-JP" altLang="en-US" sz="2400" dirty="0">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63" presetClass="path" presetSubtype="0" accel="50000" decel="50000" fill="hold" nodeType="afterEffect">
                                  <p:stCondLst>
                                    <p:cond delay="0"/>
                                  </p:stCondLst>
                                  <p:childTnLst>
                                    <p:animMotion origin="layout" path="M 8.33333E-7 3.7037E-7 L 0.2724 0.00023 " pathEditMode="relative" rAng="0" ptsTypes="AA">
                                      <p:cBhvr>
                                        <p:cTn id="13" dur="2000" fill="hold"/>
                                        <p:tgtEl>
                                          <p:spTgt spid="25"/>
                                        </p:tgtEl>
                                        <p:attrNameLst>
                                          <p:attrName>ppt_x</p:attrName>
                                          <p:attrName>ppt_y</p:attrName>
                                        </p:attrNameLst>
                                      </p:cBhvr>
                                      <p:rCtr x="136" y="0"/>
                                    </p:animMotion>
                                  </p:childTnLst>
                                </p:cTn>
                              </p:par>
                              <p:par>
                                <p:cTn id="14" presetID="53" presetClass="entr" presetSubtype="0" fill="hold"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3000"/>
                            </p:stCondLst>
                            <p:childTnLst>
                              <p:par>
                                <p:cTn id="20" presetID="12" presetClass="entr" presetSubtype="4" fill="hold" nodeType="after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slide(fromBottom)">
                                      <p:cBhvr>
                                        <p:cTn id="22" dur="1000"/>
                                        <p:tgtEl>
                                          <p:spTgt spid="97"/>
                                        </p:tgtEl>
                                      </p:cBhvr>
                                    </p:animEffect>
                                  </p:childTnLst>
                                </p:cTn>
                              </p:par>
                              <p:par>
                                <p:cTn id="23" presetID="10" presetClass="exit" presetSubtype="0" fill="hold" grpId="0" nodeType="withEffect">
                                  <p:stCondLst>
                                    <p:cond delay="50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p:cTn id="33" dur="500" fill="hold"/>
                                        <p:tgtEl>
                                          <p:spTgt spid="94"/>
                                        </p:tgtEl>
                                        <p:attrNameLst>
                                          <p:attrName>ppt_w</p:attrName>
                                        </p:attrNameLst>
                                      </p:cBhvr>
                                      <p:tavLst>
                                        <p:tav tm="0">
                                          <p:val>
                                            <p:fltVal val="0"/>
                                          </p:val>
                                        </p:tav>
                                        <p:tav tm="100000">
                                          <p:val>
                                            <p:strVal val="#ppt_w"/>
                                          </p:val>
                                        </p:tav>
                                      </p:tavLst>
                                    </p:anim>
                                    <p:anim calcmode="lin" valueType="num">
                                      <p:cBhvr>
                                        <p:cTn id="34" dur="500" fill="hold"/>
                                        <p:tgtEl>
                                          <p:spTgt spid="94"/>
                                        </p:tgtEl>
                                        <p:attrNameLst>
                                          <p:attrName>ppt_h</p:attrName>
                                        </p:attrNameLst>
                                      </p:cBhvr>
                                      <p:tavLst>
                                        <p:tav tm="0">
                                          <p:val>
                                            <p:fltVal val="0"/>
                                          </p:val>
                                        </p:tav>
                                        <p:tav tm="100000">
                                          <p:val>
                                            <p:strVal val="#ppt_h"/>
                                          </p:val>
                                        </p:tav>
                                      </p:tavLst>
                                    </p:anim>
                                    <p:animEffect transition="in" filter="fade">
                                      <p:cBhvr>
                                        <p:cTn id="3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4" grpId="0" animBg="1"/>
      <p:bldP spid="94"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管理を再開できるまでのユーザの負担が大きい</a:t>
            </a:r>
            <a:endParaRPr kumimoji="1" lang="en-US" altLang="ja-JP" dirty="0" smtClean="0"/>
          </a:p>
          <a:p>
            <a:pPr lvl="1"/>
            <a:r>
              <a:rPr kumimoji="1" lang="en-US" altLang="ja-JP" dirty="0" smtClean="0"/>
              <a:t>VNC</a:t>
            </a:r>
            <a:r>
              <a:rPr kumimoji="1" lang="ja-JP" altLang="en-US" dirty="0" smtClean="0"/>
              <a:t>サーバへの接続が切断された原因を特定</a:t>
            </a:r>
            <a:endParaRPr kumimoji="1" lang="en-US" altLang="ja-JP" dirty="0" smtClean="0"/>
          </a:p>
          <a:p>
            <a:pPr lvl="2"/>
            <a:r>
              <a:rPr lang="ja-JP" altLang="en-US" dirty="0" smtClean="0"/>
              <a:t>マイグレーション</a:t>
            </a:r>
            <a:endParaRPr lang="en-US" altLang="ja-JP" dirty="0" smtClean="0"/>
          </a:p>
          <a:p>
            <a:pPr lvl="2"/>
            <a:r>
              <a:rPr lang="ja-JP" altLang="en-US" dirty="0" smtClean="0"/>
              <a:t>ネットワーク障害，サーバホストの障害，</a:t>
            </a:r>
            <a:r>
              <a:rPr lang="en-US" altLang="ja-JP" dirty="0" smtClean="0"/>
              <a:t>VM</a:t>
            </a:r>
            <a:r>
              <a:rPr lang="ja-JP" altLang="en-US" dirty="0" smtClean="0"/>
              <a:t>の異常終了，</a:t>
            </a:r>
            <a:r>
              <a:rPr lang="en-US" altLang="ja-JP" dirty="0" smtClean="0"/>
              <a:t>...</a:t>
            </a:r>
          </a:p>
          <a:p>
            <a:pPr lvl="1"/>
            <a:r>
              <a:rPr kumimoji="1" lang="ja-JP" altLang="en-US" dirty="0" smtClean="0"/>
              <a:t>管理画面にログインして</a:t>
            </a:r>
            <a:r>
              <a:rPr kumimoji="1" lang="en-US" altLang="ja-JP" dirty="0" smtClean="0"/>
              <a:t/>
            </a:r>
            <a:br>
              <a:rPr kumimoji="1" lang="en-US" altLang="ja-JP" dirty="0" smtClean="0"/>
            </a:br>
            <a:r>
              <a:rPr kumimoji="1" lang="ja-JP" altLang="en-US" dirty="0" smtClean="0"/>
              <a:t>マイグレーション先のホストを調べる</a:t>
            </a:r>
            <a:endParaRPr kumimoji="1" lang="en-US" altLang="ja-JP" dirty="0" smtClean="0"/>
          </a:p>
          <a:p>
            <a:pPr lvl="1"/>
            <a:r>
              <a:rPr lang="ja-JP" altLang="en-US" dirty="0" smtClean="0"/>
              <a:t>マイグレーション先の管理</a:t>
            </a:r>
            <a:r>
              <a:rPr lang="en-US" altLang="ja-JP" dirty="0" smtClean="0"/>
              <a:t>VM</a:t>
            </a:r>
            <a:r>
              <a:rPr lang="ja-JP" altLang="en-US" dirty="0" smtClean="0"/>
              <a:t>の</a:t>
            </a:r>
            <a:r>
              <a:rPr lang="en-US" altLang="ja-JP" dirty="0" smtClean="0"/>
              <a:t>VNC</a:t>
            </a:r>
            <a:r>
              <a:rPr lang="ja-JP" altLang="en-US" dirty="0" smtClean="0"/>
              <a:t>サーバに接続し直す</a:t>
            </a:r>
            <a:endParaRPr kumimoji="1" lang="en-US" altLang="ja-JP" dirty="0" smtClean="0"/>
          </a:p>
        </p:txBody>
      </p:sp>
      <p:sp>
        <p:nvSpPr>
          <p:cNvPr id="3" name="タイトル 2"/>
          <p:cNvSpPr>
            <a:spLocks noGrp="1"/>
          </p:cNvSpPr>
          <p:nvPr>
            <p:ph type="title"/>
          </p:nvPr>
        </p:nvSpPr>
        <p:spPr/>
        <p:txBody>
          <a:bodyPr/>
          <a:lstStyle/>
          <a:p>
            <a:r>
              <a:rPr lang="ja-JP" altLang="en-US" dirty="0" smtClean="0">
                <a:solidFill>
                  <a:srgbClr val="000000"/>
                </a:solidFill>
              </a:rPr>
              <a:t>ユーザの負担</a:t>
            </a:r>
            <a:endParaRPr kumimoji="1" lang="ja-JP" altLang="en-US" dirty="0">
              <a:solidFill>
                <a:srgbClr val="000000"/>
              </a:solidFill>
            </a:endParaRPr>
          </a:p>
        </p:txBody>
      </p:sp>
      <p:sp>
        <p:nvSpPr>
          <p:cNvPr id="7" name="正方形/長方形 6"/>
          <p:cNvSpPr/>
          <p:nvPr/>
        </p:nvSpPr>
        <p:spPr>
          <a:xfrm>
            <a:off x="81978" y="4359811"/>
            <a:ext cx="415498" cy="369332"/>
          </a:xfrm>
          <a:prstGeom prst="rect">
            <a:avLst/>
          </a:prstGeom>
        </p:spPr>
        <p:txBody>
          <a:bodyPr wrap="none">
            <a:spAutoFit/>
          </a:bodyPr>
          <a:lstStyle/>
          <a:p>
            <a:r>
              <a:rPr lang="ja-JP" altLang="en-US" dirty="0"/>
              <a:t>①</a:t>
            </a:r>
          </a:p>
        </p:txBody>
      </p:sp>
      <p:sp>
        <p:nvSpPr>
          <p:cNvPr id="8" name="正方形/長方形 7"/>
          <p:cNvSpPr/>
          <p:nvPr/>
        </p:nvSpPr>
        <p:spPr>
          <a:xfrm>
            <a:off x="2708067" y="4365104"/>
            <a:ext cx="415498" cy="369332"/>
          </a:xfrm>
          <a:prstGeom prst="rect">
            <a:avLst/>
          </a:prstGeom>
        </p:spPr>
        <p:txBody>
          <a:bodyPr wrap="none">
            <a:spAutoFit/>
          </a:bodyPr>
          <a:lstStyle/>
          <a:p>
            <a:r>
              <a:rPr lang="ja-JP" altLang="en-US" dirty="0" smtClean="0"/>
              <a:t>②</a:t>
            </a:r>
            <a:endParaRPr lang="ja-JP" altLang="en-US" dirty="0"/>
          </a:p>
        </p:txBody>
      </p:sp>
      <p:sp>
        <p:nvSpPr>
          <p:cNvPr id="9" name="正方形/長方形 8"/>
          <p:cNvSpPr/>
          <p:nvPr/>
        </p:nvSpPr>
        <p:spPr>
          <a:xfrm>
            <a:off x="5459561" y="4365104"/>
            <a:ext cx="415498" cy="369332"/>
          </a:xfrm>
          <a:prstGeom prst="rect">
            <a:avLst/>
          </a:prstGeom>
        </p:spPr>
        <p:txBody>
          <a:bodyPr wrap="none">
            <a:spAutoFit/>
          </a:bodyPr>
          <a:lstStyle/>
          <a:p>
            <a:r>
              <a:rPr lang="ja-JP" altLang="en-US" dirty="0" smtClean="0"/>
              <a:t>③</a:t>
            </a:r>
            <a:endParaRPr lang="ja-JP" altLang="en-US" dirty="0"/>
          </a:p>
        </p:txBody>
      </p:sp>
      <p:pic>
        <p:nvPicPr>
          <p:cNvPr id="10" name="Produce_18.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868144" y="4365104"/>
            <a:ext cx="3175231" cy="1786068"/>
          </a:xfrm>
          <a:prstGeom prst="rect">
            <a:avLst/>
          </a:prstGeom>
        </p:spPr>
      </p:pic>
      <p:pic>
        <p:nvPicPr>
          <p:cNvPr id="11" name="Picture 2" descr="C:\Users\kawasho\Downloads\User1-256.png"/>
          <p:cNvPicPr>
            <a:picLocks noChangeAspect="1" noChangeArrowheads="1"/>
          </p:cNvPicPr>
          <p:nvPr/>
        </p:nvPicPr>
        <p:blipFill>
          <a:blip r:embed="rId6" cstate="print"/>
          <a:srcRect/>
          <a:stretch>
            <a:fillRect/>
          </a:stretch>
        </p:blipFill>
        <p:spPr bwMode="auto">
          <a:xfrm flipH="1">
            <a:off x="-48656" y="5058908"/>
            <a:ext cx="1092264" cy="1092264"/>
          </a:xfrm>
          <a:prstGeom prst="rect">
            <a:avLst/>
          </a:prstGeom>
          <a:noFill/>
        </p:spPr>
      </p:pic>
      <p:sp>
        <p:nvSpPr>
          <p:cNvPr id="12" name="円形吹き出し 11"/>
          <p:cNvSpPr/>
          <p:nvPr/>
        </p:nvSpPr>
        <p:spPr>
          <a:xfrm>
            <a:off x="755576" y="4437112"/>
            <a:ext cx="1008112" cy="750575"/>
          </a:xfrm>
          <a:prstGeom prst="wedgeEllipseCallout">
            <a:avLst>
              <a:gd name="adj1" fmla="val -33202"/>
              <a:gd name="adj2" fmla="val 6408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4000" dirty="0" smtClean="0">
                <a:effectLst>
                  <a:outerShdw blurRad="38100" dist="38100" dir="2700000" algn="tl">
                    <a:srgbClr val="000000">
                      <a:alpha val="43137"/>
                    </a:srgbClr>
                  </a:outerShdw>
                </a:effectLst>
              </a:rPr>
              <a:t>？</a:t>
            </a:r>
            <a:endParaRPr kumimoji="1" lang="ja-JP" altLang="en-US" sz="24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3565" y="4359811"/>
            <a:ext cx="2335996" cy="182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グループ化 22"/>
          <p:cNvGrpSpPr/>
          <p:nvPr/>
        </p:nvGrpSpPr>
        <p:grpSpPr>
          <a:xfrm>
            <a:off x="3176574" y="4399634"/>
            <a:ext cx="2232248" cy="1842952"/>
            <a:chOff x="3175439" y="4401484"/>
            <a:chExt cx="2232248" cy="1842952"/>
          </a:xfrm>
        </p:grpSpPr>
        <p:sp>
          <p:nvSpPr>
            <p:cNvPr id="15" name="テキスト ボックス 14"/>
            <p:cNvSpPr txBox="1"/>
            <p:nvPr/>
          </p:nvSpPr>
          <p:spPr>
            <a:xfrm>
              <a:off x="3289236" y="4401484"/>
              <a:ext cx="576064" cy="169277"/>
            </a:xfrm>
            <a:prstGeom prst="rect">
              <a:avLst/>
            </a:prstGeom>
            <a:noFill/>
          </p:spPr>
          <p:txBody>
            <a:bodyPr wrap="square" rtlCol="0">
              <a:spAutoFit/>
            </a:bodyPr>
            <a:lstStyle/>
            <a:p>
              <a:r>
                <a:rPr lang="ja-JP" altLang="en-US" sz="500" dirty="0" smtClean="0">
                  <a:latin typeface="Meiryo UI" pitchFamily="50" charset="-128"/>
                  <a:ea typeface="Meiryo UI" pitchFamily="50" charset="-128"/>
                  <a:cs typeface="Meiryo UI" pitchFamily="50" charset="-128"/>
                </a:rPr>
                <a:t>管理画面</a:t>
              </a:r>
              <a:endParaRPr kumimoji="1" lang="ja-JP" altLang="en-US" sz="800"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3175439" y="4674776"/>
              <a:ext cx="2232248" cy="1569660"/>
            </a:xfrm>
            <a:prstGeom prst="rect">
              <a:avLst/>
            </a:prstGeom>
            <a:noFill/>
          </p:spPr>
          <p:txBody>
            <a:bodyPr wrap="square" rtlCol="0">
              <a:spAutoFit/>
            </a:bodyPr>
            <a:lstStyle/>
            <a:p>
              <a:r>
                <a:rPr lang="ja-JP" altLang="en-US" sz="1200" dirty="0" smtClean="0"/>
                <a:t>■仮想</a:t>
              </a:r>
              <a:r>
                <a:rPr lang="ja-JP" altLang="en-US" sz="1200" dirty="0"/>
                <a:t>マシン</a:t>
              </a:r>
              <a:r>
                <a:rPr lang="ja-JP" altLang="en-US" sz="1200" dirty="0" smtClean="0"/>
                <a:t>情報</a:t>
              </a:r>
              <a:endParaRPr lang="en-US" altLang="ja-JP" sz="1200" dirty="0" smtClean="0"/>
            </a:p>
            <a:p>
              <a:endParaRPr lang="en-US" altLang="ja-JP" sz="1200" dirty="0" smtClean="0"/>
            </a:p>
            <a:p>
              <a:r>
                <a:rPr kumimoji="1" lang="en-US" altLang="ja-JP" dirty="0" smtClean="0"/>
                <a:t>VNC</a:t>
              </a:r>
              <a:r>
                <a:rPr kumimoji="1" lang="ja-JP" altLang="en-US" dirty="0" smtClean="0"/>
                <a:t>接続先は</a:t>
              </a:r>
              <a:r>
                <a:rPr lang="en-US" altLang="ja-JP" dirty="0" err="1" smtClean="0"/>
                <a:t>yyy.yyy.yyy.yyy</a:t>
              </a:r>
              <a:endParaRPr lang="en-US" altLang="ja-JP" dirty="0" smtClean="0"/>
            </a:p>
            <a:p>
              <a:r>
                <a:rPr lang="ja-JP" altLang="en-US" dirty="0" smtClean="0"/>
                <a:t>ポート番号 </a:t>
              </a:r>
              <a:r>
                <a:rPr lang="en-US" altLang="ja-JP" dirty="0" smtClean="0"/>
                <a:t>5901</a:t>
              </a:r>
            </a:p>
            <a:p>
              <a:endParaRPr kumimoji="1" lang="ja-JP" altLang="en-US" dirty="0"/>
            </a:p>
          </p:txBody>
        </p:sp>
        <p:sp>
          <p:nvSpPr>
            <p:cNvPr id="16" name="テキスト ボックス 15"/>
            <p:cNvSpPr txBox="1"/>
            <p:nvPr/>
          </p:nvSpPr>
          <p:spPr>
            <a:xfrm>
              <a:off x="3523708" y="4511437"/>
              <a:ext cx="1624356" cy="153888"/>
            </a:xfrm>
            <a:prstGeom prst="rect">
              <a:avLst/>
            </a:prstGeom>
            <a:noFill/>
          </p:spPr>
          <p:txBody>
            <a:bodyPr wrap="square" rtlCol="0">
              <a:spAutoFit/>
            </a:bodyPr>
            <a:lstStyle/>
            <a:p>
              <a:r>
                <a:rPr kumimoji="1" lang="en-US" altLang="ja-JP" sz="400" dirty="0" smtClean="0">
                  <a:latin typeface="Meiryo UI" pitchFamily="50" charset="-128"/>
                  <a:ea typeface="Meiryo UI" pitchFamily="50" charset="-128"/>
                  <a:cs typeface="Meiryo UI" pitchFamily="50" charset="-128"/>
                </a:rPr>
                <a:t>http://kawashocloud.com/information/</a:t>
              </a:r>
              <a:endParaRPr kumimoji="1" lang="ja-JP" altLang="en-US" sz="400" dirty="0">
                <a:latin typeface="Meiryo UI" pitchFamily="50" charset="-128"/>
                <a:ea typeface="Meiryo UI" pitchFamily="50" charset="-128"/>
                <a:cs typeface="Meiryo UI" pitchFamily="50" charset="-128"/>
              </a:endParaRPr>
            </a:p>
          </p:txBody>
        </p:sp>
      </p:gr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490" y="4359811"/>
            <a:ext cx="1933610" cy="110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490" y="4839338"/>
            <a:ext cx="1933610" cy="110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C:\Users\kawasho\AppData\Local\Microsoft\Windows\Temporary Internet Files\Content.IE5\0VEVZ2UJ\MP900216006[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3402" y="5766662"/>
            <a:ext cx="1350671" cy="9026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awasho\AppData\Local\Microsoft\Windows\Temporary Internet Files\Content.IE5\0VEVZ2UJ\MC900424768[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2039" y="5270098"/>
            <a:ext cx="1250940" cy="11112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3197313" y="4398283"/>
            <a:ext cx="2100786" cy="1652490"/>
            <a:chOff x="-468747" y="3068960"/>
            <a:chExt cx="2100786" cy="1652490"/>
          </a:xfrm>
        </p:grpSpPr>
        <p:grpSp>
          <p:nvGrpSpPr>
            <p:cNvPr id="24" name="グループ化 23"/>
            <p:cNvGrpSpPr/>
            <p:nvPr/>
          </p:nvGrpSpPr>
          <p:grpSpPr>
            <a:xfrm>
              <a:off x="-468747" y="3068960"/>
              <a:ext cx="2100786" cy="1084915"/>
              <a:chOff x="-290851" y="2811478"/>
              <a:chExt cx="2100786" cy="1084915"/>
            </a:xfrm>
          </p:grpSpPr>
          <p:sp>
            <p:nvSpPr>
              <p:cNvPr id="17" name="テキスト ボックス 16"/>
              <p:cNvSpPr txBox="1"/>
              <p:nvPr/>
            </p:nvSpPr>
            <p:spPr>
              <a:xfrm>
                <a:off x="-203662" y="2811478"/>
                <a:ext cx="879034" cy="169277"/>
              </a:xfrm>
              <a:prstGeom prst="rect">
                <a:avLst/>
              </a:prstGeom>
              <a:noFill/>
            </p:spPr>
            <p:txBody>
              <a:bodyPr wrap="square" rtlCol="0">
                <a:spAutoFit/>
              </a:bodyPr>
              <a:lstStyle/>
              <a:p>
                <a:r>
                  <a:rPr lang="ja-JP" altLang="en-US" sz="500" dirty="0" smtClean="0">
                    <a:latin typeface="Meiryo UI" pitchFamily="50" charset="-128"/>
                    <a:ea typeface="Meiryo UI" pitchFamily="50" charset="-128"/>
                    <a:cs typeface="Meiryo UI" pitchFamily="50" charset="-128"/>
                  </a:rPr>
                  <a:t>管理画面ログイン</a:t>
                </a:r>
                <a:endParaRPr kumimoji="1" lang="ja-JP" altLang="en-US" sz="800" dirty="0">
                  <a:latin typeface="Meiryo UI" pitchFamily="50" charset="-128"/>
                  <a:ea typeface="Meiryo UI" pitchFamily="50" charset="-128"/>
                  <a:cs typeface="Meiryo UI" pitchFamily="50" charset="-128"/>
                </a:endParaRPr>
              </a:p>
            </p:txBody>
          </p:sp>
          <p:sp>
            <p:nvSpPr>
              <p:cNvPr id="14" name="正方形/長方形 13"/>
              <p:cNvSpPr/>
              <p:nvPr/>
            </p:nvSpPr>
            <p:spPr>
              <a:xfrm>
                <a:off x="-290851" y="3094275"/>
                <a:ext cx="1664238" cy="369332"/>
              </a:xfrm>
              <a:prstGeom prst="rect">
                <a:avLst/>
              </a:prstGeom>
            </p:spPr>
            <p:txBody>
              <a:bodyPr wrap="none">
                <a:spAutoFit/>
              </a:bodyPr>
              <a:lstStyle/>
              <a:p>
                <a:r>
                  <a:rPr lang="ja-JP" altLang="en-US" dirty="0" smtClean="0"/>
                  <a:t>ユーザログイン</a:t>
                </a:r>
                <a:endParaRPr lang="ja-JP" altLang="en-US" dirty="0"/>
              </a:p>
            </p:txBody>
          </p:sp>
          <p:sp>
            <p:nvSpPr>
              <p:cNvPr id="18" name="正方形/長方形 17"/>
              <p:cNvSpPr/>
              <p:nvPr/>
            </p:nvSpPr>
            <p:spPr>
              <a:xfrm>
                <a:off x="-209595" y="3448545"/>
                <a:ext cx="2019530" cy="447848"/>
              </a:xfrm>
              <a:prstGeom prst="rect">
                <a:avLst/>
              </a:prstGeom>
              <a:noFill/>
              <a:ln w="50800" cmpd="sng">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35496" y="2924944"/>
                <a:ext cx="1624356" cy="153888"/>
              </a:xfrm>
              <a:prstGeom prst="rect">
                <a:avLst/>
              </a:prstGeom>
              <a:noFill/>
            </p:spPr>
            <p:txBody>
              <a:bodyPr wrap="square" rtlCol="0">
                <a:spAutoFit/>
              </a:bodyPr>
              <a:lstStyle/>
              <a:p>
                <a:r>
                  <a:rPr kumimoji="1" lang="en-US" altLang="ja-JP" sz="400" dirty="0" smtClean="0">
                    <a:latin typeface="Meiryo UI" pitchFamily="50" charset="-128"/>
                    <a:ea typeface="Meiryo UI" pitchFamily="50" charset="-128"/>
                    <a:cs typeface="Meiryo UI" pitchFamily="50" charset="-128"/>
                  </a:rPr>
                  <a:t>http://kawashocloud.com/login/</a:t>
                </a:r>
                <a:endParaRPr kumimoji="1" lang="ja-JP" altLang="en-US" sz="400" dirty="0">
                  <a:latin typeface="Meiryo UI" pitchFamily="50" charset="-128"/>
                  <a:ea typeface="Meiryo UI" pitchFamily="50" charset="-128"/>
                  <a:cs typeface="Meiryo UI" pitchFamily="50" charset="-128"/>
                </a:endParaRPr>
              </a:p>
            </p:txBody>
          </p:sp>
        </p:grpSp>
        <p:sp>
          <p:nvSpPr>
            <p:cNvPr id="25" name="正方形/長方形 24"/>
            <p:cNvSpPr/>
            <p:nvPr/>
          </p:nvSpPr>
          <p:spPr>
            <a:xfrm>
              <a:off x="-387491" y="4273602"/>
              <a:ext cx="2019530" cy="447848"/>
            </a:xfrm>
            <a:prstGeom prst="rect">
              <a:avLst/>
            </a:prstGeom>
            <a:noFill/>
            <a:ln w="50800" cmpd="sng">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正方形/長方形 4"/>
          <p:cNvSpPr/>
          <p:nvPr/>
        </p:nvSpPr>
        <p:spPr>
          <a:xfrm>
            <a:off x="3360161" y="5078235"/>
            <a:ext cx="1247457" cy="369332"/>
          </a:xfrm>
          <a:prstGeom prst="rect">
            <a:avLst/>
          </a:prstGeom>
        </p:spPr>
        <p:txBody>
          <a:bodyPr wrap="none">
            <a:spAutoFit/>
          </a:bodyPr>
          <a:lstStyle/>
          <a:p>
            <a:r>
              <a:rPr lang="en-US" altLang="ja-JP" dirty="0" err="1"/>
              <a:t>kawahara</a:t>
            </a:r>
            <a:endParaRPr lang="ja-JP" altLang="en-US" dirty="0"/>
          </a:p>
        </p:txBody>
      </p:sp>
      <p:sp>
        <p:nvSpPr>
          <p:cNvPr id="28" name="正方形/長方形 27"/>
          <p:cNvSpPr/>
          <p:nvPr/>
        </p:nvSpPr>
        <p:spPr>
          <a:xfrm>
            <a:off x="3360160" y="5645810"/>
            <a:ext cx="1800493" cy="369332"/>
          </a:xfrm>
          <a:prstGeom prst="rect">
            <a:avLst/>
          </a:prstGeom>
        </p:spPr>
        <p:txBody>
          <a:bodyPr wrap="none">
            <a:spAutoFit/>
          </a:bodyPr>
          <a:lstStyle/>
          <a:p>
            <a:r>
              <a:rPr lang="ja-JP" altLang="en-US" dirty="0" smtClean="0"/>
              <a:t>＊＊＊＊＊＊＊</a:t>
            </a:r>
            <a:endParaRPr lang="ja-JP" altLang="en-US" dirty="0"/>
          </a:p>
        </p:txBody>
      </p:sp>
    </p:spTree>
    <p:extLst>
      <p:ext uri="{BB962C8B-B14F-4D97-AF65-F5344CB8AC3E}">
        <p14:creationId xmlns:p14="http://schemas.microsoft.com/office/powerpoint/2010/main" val="1386941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par>
                          <p:cTn id="21" fill="hold">
                            <p:stCondLst>
                              <p:cond delay="500"/>
                            </p:stCondLst>
                            <p:childTnLst>
                              <p:par>
                                <p:cTn id="22" presetID="42" presetClass="entr" presetSubtype="0" fill="hold" nodeType="afterEffect">
                                  <p:stCondLst>
                                    <p:cond delay="500"/>
                                  </p:stCondLst>
                                  <p:childTnLst>
                                    <p:set>
                                      <p:cBhvr>
                                        <p:cTn id="23" dur="1" fill="hold">
                                          <p:stCondLst>
                                            <p:cond delay="0"/>
                                          </p:stCondLst>
                                        </p:cTn>
                                        <p:tgtEl>
                                          <p:spTgt spid="1031"/>
                                        </p:tgtEl>
                                        <p:attrNameLst>
                                          <p:attrName>style.visibility</p:attrName>
                                        </p:attrNameLst>
                                      </p:cBhvr>
                                      <p:to>
                                        <p:strVal val="visible"/>
                                      </p:to>
                                    </p:set>
                                    <p:animEffect transition="in" filter="fade">
                                      <p:cBhvr>
                                        <p:cTn id="24" dur="500"/>
                                        <p:tgtEl>
                                          <p:spTgt spid="1031"/>
                                        </p:tgtEl>
                                      </p:cBhvr>
                                    </p:animEffect>
                                    <p:anim calcmode="lin" valueType="num">
                                      <p:cBhvr>
                                        <p:cTn id="25" dur="500" fill="hold"/>
                                        <p:tgtEl>
                                          <p:spTgt spid="1031"/>
                                        </p:tgtEl>
                                        <p:attrNameLst>
                                          <p:attrName>ppt_x</p:attrName>
                                        </p:attrNameLst>
                                      </p:cBhvr>
                                      <p:tavLst>
                                        <p:tav tm="0">
                                          <p:val>
                                            <p:strVal val="#ppt_x"/>
                                          </p:val>
                                        </p:tav>
                                        <p:tav tm="100000">
                                          <p:val>
                                            <p:strVal val="#ppt_x"/>
                                          </p:val>
                                        </p:tav>
                                      </p:tavLst>
                                    </p:anim>
                                    <p:anim calcmode="lin" valueType="num">
                                      <p:cBhvr>
                                        <p:cTn id="26" dur="500" fill="hold"/>
                                        <p:tgtEl>
                                          <p:spTgt spid="1031"/>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fade">
                                      <p:cBhvr>
                                        <p:cTn id="30" dur="500"/>
                                        <p:tgtEl>
                                          <p:spTgt spid="1032"/>
                                        </p:tgtEl>
                                      </p:cBhvr>
                                    </p:animEffect>
                                    <p:anim calcmode="lin" valueType="num">
                                      <p:cBhvr>
                                        <p:cTn id="31" dur="500" fill="hold"/>
                                        <p:tgtEl>
                                          <p:spTgt spid="1032"/>
                                        </p:tgtEl>
                                        <p:attrNameLst>
                                          <p:attrName>ppt_x</p:attrName>
                                        </p:attrNameLst>
                                      </p:cBhvr>
                                      <p:tavLst>
                                        <p:tav tm="0">
                                          <p:val>
                                            <p:strVal val="#ppt_x"/>
                                          </p:val>
                                        </p:tav>
                                        <p:tav tm="100000">
                                          <p:val>
                                            <p:strVal val="#ppt_x"/>
                                          </p:val>
                                        </p:tav>
                                      </p:tavLst>
                                    </p:anim>
                                    <p:anim calcmode="lin" valueType="num">
                                      <p:cBhvr>
                                        <p:cTn id="32" dur="500" fill="hold"/>
                                        <p:tgtEl>
                                          <p:spTgt spid="1032"/>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034"/>
                                        </p:tgtEl>
                                        <p:attrNameLst>
                                          <p:attrName>style.visibility</p:attrName>
                                        </p:attrNameLst>
                                      </p:cBhvr>
                                      <p:to>
                                        <p:strVal val="visible"/>
                                      </p:to>
                                    </p:set>
                                    <p:animEffect transition="in" filter="fade">
                                      <p:cBhvr>
                                        <p:cTn id="36" dur="500"/>
                                        <p:tgtEl>
                                          <p:spTgt spid="1034"/>
                                        </p:tgtEl>
                                      </p:cBhvr>
                                    </p:animEffect>
                                    <p:anim calcmode="lin" valueType="num">
                                      <p:cBhvr>
                                        <p:cTn id="37" dur="500" fill="hold"/>
                                        <p:tgtEl>
                                          <p:spTgt spid="1034"/>
                                        </p:tgtEl>
                                        <p:attrNameLst>
                                          <p:attrName>ppt_x</p:attrName>
                                        </p:attrNameLst>
                                      </p:cBhvr>
                                      <p:tavLst>
                                        <p:tav tm="0">
                                          <p:val>
                                            <p:strVal val="#ppt_x"/>
                                          </p:val>
                                        </p:tav>
                                        <p:tav tm="100000">
                                          <p:val>
                                            <p:strVal val="#ppt_x"/>
                                          </p:val>
                                        </p:tav>
                                      </p:tavLst>
                                    </p:anim>
                                    <p:anim calcmode="lin" valueType="num">
                                      <p:cBhvr>
                                        <p:cTn id="38" dur="500" fill="hold"/>
                                        <p:tgtEl>
                                          <p:spTgt spid="1034"/>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fade">
                                      <p:cBhvr>
                                        <p:cTn id="42" dur="500"/>
                                        <p:tgtEl>
                                          <p:spTgt spid="1033"/>
                                        </p:tgtEl>
                                      </p:cBhvr>
                                    </p:animEffect>
                                    <p:anim calcmode="lin" valueType="num">
                                      <p:cBhvr>
                                        <p:cTn id="43" dur="500" fill="hold"/>
                                        <p:tgtEl>
                                          <p:spTgt spid="1033"/>
                                        </p:tgtEl>
                                        <p:attrNameLst>
                                          <p:attrName>ppt_x</p:attrName>
                                        </p:attrNameLst>
                                      </p:cBhvr>
                                      <p:tavLst>
                                        <p:tav tm="0">
                                          <p:val>
                                            <p:strVal val="#ppt_x"/>
                                          </p:val>
                                        </p:tav>
                                        <p:tav tm="100000">
                                          <p:val>
                                            <p:strVal val="#ppt_x"/>
                                          </p:val>
                                        </p:tav>
                                      </p:tavLst>
                                    </p:anim>
                                    <p:anim calcmode="lin" valueType="num">
                                      <p:cBhvr>
                                        <p:cTn id="44" dur="5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fade">
                                      <p:cBhvr>
                                        <p:cTn id="53" dur="500"/>
                                        <p:tgtEl>
                                          <p:spTgt spid="1026"/>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par>
                          <p:cTn id="58" fill="hold">
                            <p:stCondLst>
                              <p:cond delay="1500"/>
                            </p:stCondLst>
                            <p:childTnLst>
                              <p:par>
                                <p:cTn id="59" presetID="1" presetClass="entr" presetSubtype="0" fill="hold" grpId="0" nodeType="afterEffect">
                                  <p:stCondLst>
                                    <p:cond delay="0"/>
                                  </p:stCondLst>
                                  <p:iterate type="lt">
                                    <p:tmAbs val="200"/>
                                  </p:iterate>
                                  <p:childTnLst>
                                    <p:set>
                                      <p:cBhvr>
                                        <p:cTn id="60" dur="1" fill="hold">
                                          <p:stCondLst>
                                            <p:cond delay="0"/>
                                          </p:stCondLst>
                                        </p:cTn>
                                        <p:tgtEl>
                                          <p:spTgt spid="5"/>
                                        </p:tgtEl>
                                        <p:attrNameLst>
                                          <p:attrName>style.visibility</p:attrName>
                                        </p:attrNameLst>
                                      </p:cBhvr>
                                      <p:to>
                                        <p:strVal val="visible"/>
                                      </p:to>
                                    </p:set>
                                  </p:childTnLst>
                                </p:cTn>
                              </p:par>
                            </p:childTnLst>
                          </p:cTn>
                        </p:par>
                        <p:par>
                          <p:cTn id="61" fill="hold">
                            <p:stCondLst>
                              <p:cond delay="2901"/>
                            </p:stCondLst>
                            <p:childTnLst>
                              <p:par>
                                <p:cTn id="62" presetID="1" presetClass="entr" presetSubtype="0" fill="hold" grpId="0" nodeType="afterEffect">
                                  <p:stCondLst>
                                    <p:cond delay="399"/>
                                  </p:stCondLst>
                                  <p:iterate type="lt">
                                    <p:tmAbs val="200"/>
                                  </p:iterate>
                                  <p:childTnLst>
                                    <p:set>
                                      <p:cBhvr>
                                        <p:cTn id="63" dur="1" fill="hold">
                                          <p:stCondLst>
                                            <p:cond delay="0"/>
                                          </p:stCondLst>
                                        </p:cTn>
                                        <p:tgtEl>
                                          <p:spTgt spid="28"/>
                                        </p:tgtEl>
                                        <p:attrNameLst>
                                          <p:attrName>style.visibility</p:attrName>
                                        </p:attrNameLst>
                                      </p:cBhvr>
                                      <p:to>
                                        <p:strVal val="visible"/>
                                      </p:to>
                                    </p:set>
                                  </p:childTnLst>
                                </p:cTn>
                              </p:par>
                            </p:childTnLst>
                          </p:cTn>
                        </p:par>
                        <p:par>
                          <p:cTn id="64" fill="hold">
                            <p:stCondLst>
                              <p:cond delay="4501"/>
                            </p:stCondLst>
                            <p:childTnLst>
                              <p:par>
                                <p:cTn id="65" presetID="10" presetClass="exit" presetSubtype="0" fill="hold" nodeType="afterEffect">
                                  <p:stCondLst>
                                    <p:cond delay="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par>
                                <p:cTn id="68" presetID="10" presetClass="exit" presetSubtype="0" fill="hold" grpId="1" nodeType="withEffect">
                                  <p:stCondLst>
                                    <p:cond delay="0"/>
                                  </p:stCondLst>
                                  <p:iterate type="lt">
                                    <p:tmPct val="0"/>
                                  </p:iterate>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10" presetClass="exit" presetSubtype="0" fill="hold" grpId="2" nodeType="withEffect">
                                  <p:stCondLst>
                                    <p:cond delay="0"/>
                                  </p:stCondLst>
                                  <p:iterate type="lt">
                                    <p:tmPct val="0"/>
                                  </p:iterate>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par>
                          <p:cTn id="74" fill="hold">
                            <p:stCondLst>
                              <p:cond delay="5001"/>
                            </p:stCondLst>
                            <p:childTnLst>
                              <p:par>
                                <p:cTn id="75" presetID="10" presetClass="entr" presetSubtype="0"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par>
                          <p:cTn id="87" fill="hold">
                            <p:stCondLst>
                              <p:cond delay="1000"/>
                            </p:stCondLst>
                            <p:childTnLst>
                              <p:par>
                                <p:cTn id="88" presetID="1" presetClass="mediacall" presetSubtype="0" fill="hold" nodeType="afterEffect">
                                  <p:stCondLst>
                                    <p:cond delay="0"/>
                                  </p:stCondLst>
                                  <p:childTnLst>
                                    <p:cmd type="call" cmd="playFrom(0.0)">
                                      <p:cBhvr>
                                        <p:cTn id="89" dur="807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0" fill="hold" display="0">
                  <p:stCondLst>
                    <p:cond delay="indefinite"/>
                  </p:stCondLst>
                </p:cTn>
                <p:tgtEl>
                  <p:spTgt spid="10"/>
                </p:tgtEl>
              </p:cMediaNode>
            </p:video>
          </p:childTnLst>
        </p:cTn>
      </p:par>
    </p:tnLst>
    <p:bldLst>
      <p:bldP spid="7" grpId="0"/>
      <p:bldP spid="8" grpId="0"/>
      <p:bldP spid="9" grpId="0"/>
      <p:bldP spid="12" grpId="0" animBg="1"/>
      <p:bldP spid="12" grpId="1" animBg="1"/>
      <p:bldP spid="5" grpId="0"/>
      <p:bldP spid="5" grpId="1"/>
      <p:bldP spid="28" grpId="0"/>
      <p:bldP spid="28"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コンテンツ プレースホルダ 1"/>
          <p:cNvSpPr>
            <a:spLocks noGrp="1"/>
          </p:cNvSpPr>
          <p:nvPr>
            <p:ph idx="1"/>
          </p:nvPr>
        </p:nvSpPr>
        <p:spPr>
          <a:xfrm>
            <a:off x="86816" y="1196752"/>
            <a:ext cx="9093696" cy="5661248"/>
          </a:xfrm>
        </p:spPr>
        <p:txBody>
          <a:bodyPr/>
          <a:lstStyle/>
          <a:p>
            <a:r>
              <a:rPr lang="ja-JP" altLang="en-US" dirty="0"/>
              <a:t>帯域外リモート管理を継続可能なマイグレーション</a:t>
            </a:r>
            <a:r>
              <a:rPr lang="ja-JP" altLang="en-US" dirty="0" smtClean="0"/>
              <a:t>手法</a:t>
            </a:r>
            <a:endParaRPr lang="en-US" altLang="ja-JP" dirty="0" smtClean="0"/>
          </a:p>
          <a:p>
            <a:pPr lvl="1"/>
            <a:r>
              <a:rPr lang="ja-JP" altLang="en-US" dirty="0"/>
              <a:t>リモート管理用</a:t>
            </a:r>
            <a:r>
              <a:rPr lang="en-US" altLang="ja-JP" dirty="0"/>
              <a:t>VM</a:t>
            </a:r>
            <a:r>
              <a:rPr lang="ja-JP" altLang="en-US" dirty="0"/>
              <a:t>とユーザ</a:t>
            </a:r>
            <a:r>
              <a:rPr lang="en-US" altLang="ja-JP" dirty="0"/>
              <a:t>VM</a:t>
            </a:r>
            <a:r>
              <a:rPr lang="ja-JP" altLang="en-US" dirty="0"/>
              <a:t>を一緒</a:t>
            </a:r>
            <a:r>
              <a:rPr lang="ja-JP" altLang="en-US" dirty="0" smtClean="0"/>
              <a:t>にマイグレーション</a:t>
            </a:r>
            <a:r>
              <a:rPr lang="en-US" altLang="ja-JP" dirty="0" smtClean="0"/>
              <a:t/>
            </a:r>
            <a:br>
              <a:rPr lang="en-US" altLang="ja-JP" dirty="0" smtClean="0"/>
            </a:br>
            <a:endParaRPr lang="ja-JP" altLang="en-US" dirty="0"/>
          </a:p>
        </p:txBody>
      </p:sp>
      <p:sp>
        <p:nvSpPr>
          <p:cNvPr id="3" name="タイトル 2"/>
          <p:cNvSpPr>
            <a:spLocks noGrp="1"/>
          </p:cNvSpPr>
          <p:nvPr>
            <p:ph type="title"/>
          </p:nvPr>
        </p:nvSpPr>
        <p:spPr/>
        <p:txBody>
          <a:bodyPr/>
          <a:lstStyle/>
          <a:p>
            <a:r>
              <a:rPr lang="ja-JP" altLang="en-US" dirty="0" smtClean="0"/>
              <a:t>　</a:t>
            </a:r>
            <a:endParaRPr lang="ja-JP" altLang="en-US" dirty="0"/>
          </a:p>
        </p:txBody>
      </p:sp>
      <p:sp>
        <p:nvSpPr>
          <p:cNvPr id="4" name="角丸四角形 3"/>
          <p:cNvSpPr/>
          <p:nvPr/>
        </p:nvSpPr>
        <p:spPr>
          <a:xfrm>
            <a:off x="1331640" y="2420888"/>
            <a:ext cx="7664378" cy="4032448"/>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1465784" y="2852936"/>
            <a:ext cx="3394248"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矢印コネクタ 88"/>
          <p:cNvCxnSpPr/>
          <p:nvPr/>
        </p:nvCxnSpPr>
        <p:spPr>
          <a:xfrm>
            <a:off x="1413922" y="2708920"/>
            <a:ext cx="7488832" cy="0"/>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4499992" y="2436790"/>
            <a:ext cx="1241045" cy="276999"/>
          </a:xfrm>
          <a:prstGeom prst="rect">
            <a:avLst/>
          </a:prstGeom>
          <a:noFill/>
        </p:spPr>
        <p:txBody>
          <a:bodyPr wrap="none" rtlCol="0">
            <a:spAutoFit/>
          </a:bodyPr>
          <a:lstStyle/>
          <a:p>
            <a:r>
              <a:rPr lang="ja-JP" altLang="en-US" sz="1200" dirty="0" smtClean="0"/>
              <a:t>マイグレーション</a:t>
            </a:r>
            <a:endParaRPr kumimoji="1" lang="ja-JP" altLang="en-US" sz="1200" dirty="0"/>
          </a:p>
        </p:txBody>
      </p:sp>
      <p:grpSp>
        <p:nvGrpSpPr>
          <p:cNvPr id="570" name="グループ化 569"/>
          <p:cNvGrpSpPr/>
          <p:nvPr/>
        </p:nvGrpSpPr>
        <p:grpSpPr>
          <a:xfrm>
            <a:off x="107504" y="3717032"/>
            <a:ext cx="1080120" cy="3024336"/>
            <a:chOff x="107504" y="3717032"/>
            <a:chExt cx="1080120" cy="3024336"/>
          </a:xfrm>
        </p:grpSpPr>
        <p:sp>
          <p:nvSpPr>
            <p:cNvPr id="19" name="正方形/長方形 18"/>
            <p:cNvSpPr/>
            <p:nvPr/>
          </p:nvSpPr>
          <p:spPr>
            <a:xfrm>
              <a:off x="107504" y="3717032"/>
              <a:ext cx="1080120" cy="302433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179512" y="4941168"/>
              <a:ext cx="936104" cy="1728192"/>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bg1"/>
                  </a:solidFill>
                </a:rPr>
                <a:t>VNC</a:t>
              </a:r>
              <a:br>
                <a:rPr lang="en-US" altLang="ja-JP" sz="1200" dirty="0" smtClean="0">
                  <a:solidFill>
                    <a:schemeClr val="bg1"/>
                  </a:solidFill>
                </a:rPr>
              </a:br>
              <a:r>
                <a:rPr lang="ja-JP" altLang="en-US" sz="1200" dirty="0" smtClean="0">
                  <a:solidFill>
                    <a:schemeClr val="bg1"/>
                  </a:solidFill>
                </a:rPr>
                <a:t>クライアント</a:t>
              </a:r>
              <a:endParaRPr kumimoji="1" lang="ja-JP" altLang="en-US" sz="1200" dirty="0">
                <a:solidFill>
                  <a:schemeClr val="bg1"/>
                </a:solidFill>
              </a:endParaRPr>
            </a:p>
          </p:txBody>
        </p:sp>
        <p:pic>
          <p:nvPicPr>
            <p:cNvPr id="1473" name="Picture 449" descr="C:\Users\kawasho\Downloads\Computer-256.png"/>
            <p:cNvPicPr>
              <a:picLocks noChangeAspect="1" noChangeArrowheads="1"/>
            </p:cNvPicPr>
            <p:nvPr/>
          </p:nvPicPr>
          <p:blipFill>
            <a:blip r:embed="rId3" cstate="print"/>
            <a:srcRect/>
            <a:stretch>
              <a:fillRect/>
            </a:stretch>
          </p:blipFill>
          <p:spPr bwMode="auto">
            <a:xfrm>
              <a:off x="154112" y="3801740"/>
              <a:ext cx="720080" cy="720080"/>
            </a:xfrm>
            <a:prstGeom prst="rect">
              <a:avLst/>
            </a:prstGeom>
            <a:noFill/>
          </p:spPr>
        </p:pic>
        <p:pic>
          <p:nvPicPr>
            <p:cNvPr id="494" name="Picture 2" descr="C:\Users\kawasho\Downloads\User1-256.png"/>
            <p:cNvPicPr>
              <a:picLocks noChangeAspect="1" noChangeArrowheads="1"/>
            </p:cNvPicPr>
            <p:nvPr/>
          </p:nvPicPr>
          <p:blipFill>
            <a:blip r:embed="rId4" cstate="print"/>
            <a:srcRect/>
            <a:stretch>
              <a:fillRect/>
            </a:stretch>
          </p:blipFill>
          <p:spPr bwMode="auto">
            <a:xfrm>
              <a:off x="442144" y="4161780"/>
              <a:ext cx="720080" cy="720080"/>
            </a:xfrm>
            <a:prstGeom prst="rect">
              <a:avLst/>
            </a:prstGeom>
            <a:noFill/>
          </p:spPr>
        </p:pic>
      </p:grpSp>
      <p:sp>
        <p:nvSpPr>
          <p:cNvPr id="508" name="タイトル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defRPr/>
            </a:pPr>
            <a:r>
              <a:rPr lang="ja-JP" altLang="en-US" sz="4400" dirty="0"/>
              <a:t>提案： </a:t>
            </a:r>
            <a:r>
              <a:rPr lang="en-US" altLang="ja-JP" sz="4400" dirty="0"/>
              <a:t>D-MORE</a:t>
            </a:r>
            <a:r>
              <a:rPr lang="ja-JP" altLang="en-US" sz="4400" dirty="0"/>
              <a:t> </a:t>
            </a:r>
            <a:endParaRPr kumimoji="1" lang="ja-JP" altLang="en-US"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j-lt"/>
              <a:ea typeface="+mj-ea"/>
              <a:cs typeface="+mj-cs"/>
            </a:endParaRPr>
          </a:p>
        </p:txBody>
      </p:sp>
      <p:grpSp>
        <p:nvGrpSpPr>
          <p:cNvPr id="502" name="グループ化 501"/>
          <p:cNvGrpSpPr/>
          <p:nvPr/>
        </p:nvGrpSpPr>
        <p:grpSpPr>
          <a:xfrm>
            <a:off x="1323482" y="2924944"/>
            <a:ext cx="1592334" cy="1512168"/>
            <a:chOff x="5292080" y="3140968"/>
            <a:chExt cx="1430288" cy="1358280"/>
          </a:xfrm>
        </p:grpSpPr>
        <p:pic>
          <p:nvPicPr>
            <p:cNvPr id="1476" name="Picture 452" descr="C:\Users\kawasho\Downloads\server-Vista_256.png"/>
            <p:cNvPicPr>
              <a:picLocks noChangeAspect="1" noChangeArrowheads="1"/>
            </p:cNvPicPr>
            <p:nvPr/>
          </p:nvPicPr>
          <p:blipFill>
            <a:blip r:embed="rId5" cstate="print"/>
            <a:srcRect/>
            <a:stretch>
              <a:fillRect/>
            </a:stretch>
          </p:blipFill>
          <p:spPr bwMode="auto">
            <a:xfrm>
              <a:off x="5364088" y="3140968"/>
              <a:ext cx="1358280" cy="1358280"/>
            </a:xfrm>
            <a:prstGeom prst="rect">
              <a:avLst/>
            </a:prstGeom>
            <a:noFill/>
          </p:spPr>
        </p:pic>
        <p:sp>
          <p:nvSpPr>
            <p:cNvPr id="18" name="テキスト ボックス 17"/>
            <p:cNvSpPr txBox="1"/>
            <p:nvPr/>
          </p:nvSpPr>
          <p:spPr>
            <a:xfrm>
              <a:off x="5292080" y="3429000"/>
              <a:ext cx="504056" cy="995239"/>
            </a:xfrm>
            <a:prstGeom prst="rect">
              <a:avLst/>
            </a:prstGeom>
            <a:noFill/>
            <a:effectLst>
              <a:outerShdw blurRad="50800" dist="38100" dir="2700000" algn="tl" rotWithShape="0">
                <a:prstClr val="black">
                  <a:alpha val="40000"/>
                </a:prstClr>
              </a:outerShdw>
            </a:effectLst>
            <a:scene3d>
              <a:camera prst="isometricLeftDown"/>
              <a:lightRig rig="threePt" dir="t"/>
            </a:scene3d>
          </p:spPr>
          <p:txBody>
            <a:bodyPr wrap="square" rtlCol="0">
              <a:spAutoFit/>
            </a:bodyPr>
            <a:lstStyle/>
            <a:p>
              <a:r>
                <a:rPr lang="en-US" altLang="ja-JP" sz="6600" b="1" dirty="0" smtClean="0">
                  <a:solidFill>
                    <a:schemeClr val="bg1"/>
                  </a:solidFill>
                </a:rPr>
                <a:t>1</a:t>
              </a:r>
              <a:endParaRPr kumimoji="1" lang="ja-JP" altLang="en-US" sz="6600" b="1" dirty="0">
                <a:solidFill>
                  <a:schemeClr val="bg1"/>
                </a:solidFill>
              </a:endParaRPr>
            </a:p>
          </p:txBody>
        </p:sp>
      </p:grpSp>
      <p:sp>
        <p:nvSpPr>
          <p:cNvPr id="510" name="正方形/長方形 509"/>
          <p:cNvSpPr/>
          <p:nvPr/>
        </p:nvSpPr>
        <p:spPr>
          <a:xfrm>
            <a:off x="5364088" y="2852936"/>
            <a:ext cx="3456384"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4" name="テキスト ボックス 523"/>
          <p:cNvSpPr txBox="1"/>
          <p:nvPr/>
        </p:nvSpPr>
        <p:spPr>
          <a:xfrm flipH="1">
            <a:off x="8316416" y="3068960"/>
            <a:ext cx="504056" cy="1015663"/>
          </a:xfrm>
          <a:prstGeom prst="rect">
            <a:avLst/>
          </a:prstGeom>
          <a:noFill/>
          <a:effectLst>
            <a:outerShdw blurRad="50800" dist="38100" dir="2700000" algn="tl" rotWithShape="0">
              <a:prstClr val="black">
                <a:alpha val="40000"/>
              </a:prstClr>
            </a:outerShdw>
          </a:effectLst>
          <a:scene3d>
            <a:camera prst="isometricRightUp"/>
            <a:lightRig rig="threePt" dir="t"/>
          </a:scene3d>
        </p:spPr>
        <p:txBody>
          <a:bodyPr wrap="square" rtlCol="0">
            <a:spAutoFit/>
          </a:bodyPr>
          <a:lstStyle/>
          <a:p>
            <a:endParaRPr kumimoji="1" lang="ja-JP" altLang="en-US" sz="6000" b="1" dirty="0">
              <a:solidFill>
                <a:schemeClr val="bg1"/>
              </a:solidFill>
            </a:endParaRPr>
          </a:p>
        </p:txBody>
      </p:sp>
      <p:grpSp>
        <p:nvGrpSpPr>
          <p:cNvPr id="104" name="グループ化 103"/>
          <p:cNvGrpSpPr/>
          <p:nvPr/>
        </p:nvGrpSpPr>
        <p:grpSpPr>
          <a:xfrm>
            <a:off x="2699792" y="2924944"/>
            <a:ext cx="2088232" cy="2304257"/>
            <a:chOff x="2617912" y="3284984"/>
            <a:chExt cx="2088232" cy="2304257"/>
          </a:xfrm>
        </p:grpSpPr>
        <p:grpSp>
          <p:nvGrpSpPr>
            <p:cNvPr id="88" name="グループ化 87"/>
            <p:cNvGrpSpPr/>
            <p:nvPr/>
          </p:nvGrpSpPr>
          <p:grpSpPr>
            <a:xfrm>
              <a:off x="2617912" y="3284984"/>
              <a:ext cx="2088232" cy="2304257"/>
              <a:chOff x="2617912" y="3284984"/>
              <a:chExt cx="2088232" cy="2304257"/>
            </a:xfrm>
          </p:grpSpPr>
          <p:grpSp>
            <p:nvGrpSpPr>
              <p:cNvPr id="86" name="グループ化 85"/>
              <p:cNvGrpSpPr/>
              <p:nvPr/>
            </p:nvGrpSpPr>
            <p:grpSpPr>
              <a:xfrm>
                <a:off x="2617912" y="3284987"/>
                <a:ext cx="1008112" cy="2304254"/>
                <a:chOff x="2617912" y="3284987"/>
                <a:chExt cx="1008112" cy="2304254"/>
              </a:xfrm>
            </p:grpSpPr>
            <p:grpSp>
              <p:nvGrpSpPr>
                <p:cNvPr id="22" name="グループ化 90"/>
                <p:cNvGrpSpPr/>
                <p:nvPr/>
              </p:nvGrpSpPr>
              <p:grpSpPr>
                <a:xfrm>
                  <a:off x="2617912" y="3284987"/>
                  <a:ext cx="1008112" cy="2304254"/>
                  <a:chOff x="611560" y="4412375"/>
                  <a:chExt cx="1660420" cy="945335"/>
                </a:xfrm>
              </p:grpSpPr>
              <p:sp>
                <p:nvSpPr>
                  <p:cNvPr id="15" name="正方形/長方形 14"/>
                  <p:cNvSpPr/>
                  <p:nvPr/>
                </p:nvSpPr>
                <p:spPr>
                  <a:xfrm>
                    <a:off x="611560" y="4412375"/>
                    <a:ext cx="1660420" cy="945335"/>
                  </a:xfrm>
                  <a:prstGeom prst="rect">
                    <a:avLst/>
                  </a:prstGeom>
                  <a:solidFill>
                    <a:schemeClr val="bg1"/>
                  </a:solidFill>
                  <a:ln>
                    <a:solidFill>
                      <a:srgbClr val="0041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611560" y="4463595"/>
                    <a:ext cx="1660418" cy="214654"/>
                  </a:xfrm>
                  <a:prstGeom prst="rect">
                    <a:avLst/>
                  </a:prstGeom>
                  <a:noFill/>
                  <a:effectLst/>
                </p:spPr>
                <p:txBody>
                  <a:bodyPr wrap="square" rtlCol="0">
                    <a:spAutoFit/>
                  </a:bodyPr>
                  <a:lstStyle/>
                  <a:p>
                    <a:pPr algn="ctr"/>
                    <a:r>
                      <a:rPr lang="ja-JP" altLang="en-US" sz="1400" b="1" dirty="0" smtClean="0"/>
                      <a:t>リモート</a:t>
                    </a:r>
                    <a:r>
                      <a:rPr lang="en-US" altLang="ja-JP" sz="1400" b="1" dirty="0" smtClean="0"/>
                      <a:t/>
                    </a:r>
                    <a:br>
                      <a:rPr lang="en-US" altLang="ja-JP" sz="1400" b="1" dirty="0" smtClean="0"/>
                    </a:br>
                    <a:r>
                      <a:rPr lang="ja-JP" altLang="en-US" sz="1400" b="1" dirty="0" smtClean="0"/>
                      <a:t>管理用</a:t>
                    </a:r>
                    <a:r>
                      <a:rPr kumimoji="1" lang="en-US" altLang="ja-JP" sz="1400" b="1" dirty="0" smtClean="0"/>
                      <a:t>VM </a:t>
                    </a:r>
                    <a:endParaRPr kumimoji="1" lang="ja-JP" altLang="en-US" sz="1200" b="1" dirty="0"/>
                  </a:p>
                </p:txBody>
              </p:sp>
              <p:sp>
                <p:nvSpPr>
                  <p:cNvPr id="16" name="正方形/長方形 15"/>
                  <p:cNvSpPr/>
                  <p:nvPr/>
                </p:nvSpPr>
                <p:spPr>
                  <a:xfrm>
                    <a:off x="725504" y="4707791"/>
                    <a:ext cx="1423217" cy="236334"/>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bg1"/>
                        </a:solidFill>
                        <a:effectLst>
                          <a:outerShdw blurRad="38100" dist="38100" dir="2700000" algn="tl">
                            <a:srgbClr val="000000">
                              <a:alpha val="43137"/>
                            </a:srgbClr>
                          </a:outerShdw>
                        </a:effectLst>
                      </a:rPr>
                      <a:t>VNC</a:t>
                    </a:r>
                    <a:br>
                      <a:rPr lang="en-US" altLang="ja-JP" sz="1400" dirty="0" smtClean="0">
                        <a:solidFill>
                          <a:schemeClr val="bg1"/>
                        </a:solidFill>
                        <a:effectLst>
                          <a:outerShdw blurRad="38100" dist="38100" dir="2700000" algn="tl">
                            <a:srgbClr val="000000">
                              <a:alpha val="43137"/>
                            </a:srgbClr>
                          </a:outerShdw>
                        </a:effectLst>
                      </a:rPr>
                    </a:br>
                    <a:r>
                      <a:rPr lang="ja-JP" altLang="en-US" sz="1400" dirty="0" smtClean="0">
                        <a:solidFill>
                          <a:schemeClr val="bg1"/>
                        </a:solidFill>
                        <a:effectLst>
                          <a:outerShdw blurRad="38100" dist="38100" dir="2700000" algn="tl">
                            <a:srgbClr val="000000">
                              <a:alpha val="43137"/>
                            </a:srgbClr>
                          </a:outerShdw>
                        </a:effectLst>
                      </a:rPr>
                      <a:t>サーバ</a:t>
                    </a:r>
                    <a:endParaRPr lang="en-US" altLang="ja-JP" sz="1400" dirty="0" smtClean="0">
                      <a:solidFill>
                        <a:schemeClr val="bg1"/>
                      </a:solidFill>
                      <a:effectLst>
                        <a:outerShdw blurRad="38100" dist="38100" dir="2700000" algn="tl">
                          <a:srgbClr val="000000">
                            <a:alpha val="43137"/>
                          </a:srgbClr>
                        </a:outerShdw>
                      </a:effectLst>
                    </a:endParaRPr>
                  </a:p>
                </p:txBody>
              </p:sp>
            </p:grpSp>
            <p:sp>
              <p:nvSpPr>
                <p:cNvPr id="525" name="正方形/長方形 524"/>
                <p:cNvSpPr/>
                <p:nvPr/>
              </p:nvSpPr>
              <p:spPr>
                <a:xfrm>
                  <a:off x="2689920" y="4941168"/>
                  <a:ext cx="864096" cy="537964"/>
                </a:xfrm>
                <a:prstGeom prst="rect">
                  <a:avLst/>
                </a:prstGeom>
                <a:gradFill>
                  <a:gsLst>
                    <a:gs pos="58000">
                      <a:schemeClr val="tx1">
                        <a:lumMod val="65000"/>
                        <a:lumOff val="35000"/>
                      </a:schemeClr>
                    </a:gs>
                    <a:gs pos="100000">
                      <a:schemeClr val="tx1">
                        <a:lumMod val="85000"/>
                        <a:lumOff val="1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effectLst>
                        <a:outerShdw blurRad="38100" dist="38100" dir="2700000" algn="tl">
                          <a:srgbClr val="000000">
                            <a:alpha val="43137"/>
                          </a:srgbClr>
                        </a:outerShdw>
                      </a:effectLst>
                    </a:rPr>
                    <a:t>仮想</a:t>
                  </a:r>
                  <a:r>
                    <a:rPr lang="en-US" altLang="ja-JP" sz="1400" dirty="0" smtClean="0">
                      <a:solidFill>
                        <a:schemeClr val="bg1"/>
                      </a:solidFill>
                      <a:effectLst>
                        <a:outerShdw blurRad="38100" dist="38100" dir="2700000" algn="tl">
                          <a:srgbClr val="000000">
                            <a:alpha val="43137"/>
                          </a:srgbClr>
                        </a:outerShdw>
                      </a:effectLst>
                    </a:rPr>
                    <a:t/>
                  </a:r>
                  <a:br>
                    <a:rPr lang="en-US" altLang="ja-JP" sz="1400" dirty="0" smtClean="0">
                      <a:solidFill>
                        <a:schemeClr val="bg1"/>
                      </a:solidFill>
                      <a:effectLst>
                        <a:outerShdw blurRad="38100" dist="38100" dir="2700000" algn="tl">
                          <a:srgbClr val="000000">
                            <a:alpha val="43137"/>
                          </a:srgbClr>
                        </a:outerShdw>
                      </a:effectLst>
                    </a:rPr>
                  </a:br>
                  <a:r>
                    <a:rPr lang="ja-JP" altLang="en-US" sz="1400" dirty="0" smtClean="0">
                      <a:solidFill>
                        <a:schemeClr val="bg1"/>
                      </a:solidFill>
                      <a:effectLst>
                        <a:outerShdw blurRad="38100" dist="38100" dir="2700000" algn="tl">
                          <a:srgbClr val="000000">
                            <a:alpha val="43137"/>
                          </a:srgbClr>
                        </a:outerShdw>
                      </a:effectLst>
                    </a:rPr>
                    <a:t>デバイス</a:t>
                  </a:r>
                  <a:endParaRPr lang="en-US" altLang="ja-JP" sz="1400" dirty="0" smtClean="0">
                    <a:solidFill>
                      <a:schemeClr val="bg1"/>
                    </a:solidFill>
                    <a:effectLst>
                      <a:outerShdw blurRad="38100" dist="38100" dir="2700000" algn="tl">
                        <a:srgbClr val="000000">
                          <a:alpha val="43137"/>
                        </a:srgbClr>
                      </a:outerShdw>
                    </a:effectLst>
                  </a:endParaRPr>
                </a:p>
              </p:txBody>
            </p:sp>
          </p:grpSp>
          <p:grpSp>
            <p:nvGrpSpPr>
              <p:cNvPr id="5" name="グループ化 73"/>
              <p:cNvGrpSpPr/>
              <p:nvPr/>
            </p:nvGrpSpPr>
            <p:grpSpPr>
              <a:xfrm>
                <a:off x="3698032" y="3284984"/>
                <a:ext cx="1008112" cy="2304255"/>
                <a:chOff x="6341339" y="2067392"/>
                <a:chExt cx="822949" cy="1826215"/>
              </a:xfrm>
            </p:grpSpPr>
            <p:sp>
              <p:nvSpPr>
                <p:cNvPr id="12" name="正方形/長方形 11"/>
                <p:cNvSpPr/>
                <p:nvPr/>
              </p:nvSpPr>
              <p:spPr>
                <a:xfrm>
                  <a:off x="6341339" y="2067392"/>
                  <a:ext cx="822949" cy="1826215"/>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6341339" y="2166342"/>
                  <a:ext cx="822948" cy="414673"/>
                </a:xfrm>
                <a:prstGeom prst="rect">
                  <a:avLst/>
                </a:prstGeom>
                <a:noFill/>
                <a:effectLst/>
              </p:spPr>
              <p:txBody>
                <a:bodyPr wrap="square" rtlCol="0">
                  <a:spAutoFit/>
                </a:bodyPr>
                <a:lstStyle/>
                <a:p>
                  <a:pPr algn="ctr"/>
                  <a:r>
                    <a:rPr kumimoji="1" lang="ja-JP" altLang="en-US" sz="1400" b="1" dirty="0" smtClean="0"/>
                    <a:t>ユーザ</a:t>
                  </a:r>
                  <a:r>
                    <a:rPr kumimoji="1" lang="en-US" altLang="ja-JP" sz="1400" b="1" dirty="0" smtClean="0"/>
                    <a:t/>
                  </a:r>
                  <a:br>
                    <a:rPr kumimoji="1" lang="en-US" altLang="ja-JP" sz="1400" b="1" dirty="0" smtClean="0"/>
                  </a:br>
                  <a:r>
                    <a:rPr kumimoji="1" lang="en-US" altLang="ja-JP" sz="1400" b="1" dirty="0" smtClean="0"/>
                    <a:t>VM</a:t>
                  </a:r>
                </a:p>
              </p:txBody>
            </p:sp>
          </p:grpSp>
        </p:grpSp>
        <p:cxnSp>
          <p:nvCxnSpPr>
            <p:cNvPr id="528" name="直線矢印コネクタ 527"/>
            <p:cNvCxnSpPr>
              <a:stCxn id="16" idx="2"/>
              <a:endCxn id="525" idx="0"/>
            </p:cNvCxnSpPr>
            <p:nvPr/>
          </p:nvCxnSpPr>
          <p:spPr>
            <a:xfrm>
              <a:off x="3119140" y="4581127"/>
              <a:ext cx="2828" cy="360041"/>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567" name="直線矢印コネクタ 534"/>
            <p:cNvCxnSpPr>
              <a:endCxn id="12" idx="2"/>
            </p:cNvCxnSpPr>
            <p:nvPr/>
          </p:nvCxnSpPr>
          <p:spPr>
            <a:xfrm>
              <a:off x="3121967" y="5477477"/>
              <a:ext cx="1080121" cy="111762"/>
            </a:xfrm>
            <a:prstGeom prst="bentConnector4">
              <a:avLst>
                <a:gd name="adj1" fmla="val 166"/>
                <a:gd name="adj2" fmla="val 233397"/>
              </a:avLst>
            </a:prstGeom>
            <a:ln w="38100">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flipH="1">
            <a:off x="7380312" y="2924944"/>
            <a:ext cx="1512168" cy="1512168"/>
            <a:chOff x="5364088" y="3140968"/>
            <a:chExt cx="1358280" cy="1358280"/>
          </a:xfrm>
        </p:grpSpPr>
        <p:pic>
          <p:nvPicPr>
            <p:cNvPr id="38" name="Picture 452" descr="C:\Users\kawasho\Downloads\server-Vista_256.png"/>
            <p:cNvPicPr>
              <a:picLocks noChangeAspect="1" noChangeArrowheads="1"/>
            </p:cNvPicPr>
            <p:nvPr/>
          </p:nvPicPr>
          <p:blipFill>
            <a:blip r:embed="rId5" cstate="print"/>
            <a:srcRect/>
            <a:stretch>
              <a:fillRect/>
            </a:stretch>
          </p:blipFill>
          <p:spPr bwMode="auto">
            <a:xfrm>
              <a:off x="5364088" y="3140968"/>
              <a:ext cx="1358280" cy="1358280"/>
            </a:xfrm>
            <a:prstGeom prst="rect">
              <a:avLst/>
            </a:prstGeom>
            <a:noFill/>
          </p:spPr>
        </p:pic>
        <p:sp>
          <p:nvSpPr>
            <p:cNvPr id="39" name="テキスト ボックス 38"/>
            <p:cNvSpPr txBox="1"/>
            <p:nvPr/>
          </p:nvSpPr>
          <p:spPr>
            <a:xfrm>
              <a:off x="5421439" y="3429000"/>
              <a:ext cx="504056" cy="995239"/>
            </a:xfrm>
            <a:prstGeom prst="rect">
              <a:avLst/>
            </a:prstGeom>
            <a:noFill/>
            <a:effectLst>
              <a:outerShdw blurRad="50800" dist="38100" dir="2700000" algn="tl" rotWithShape="0">
                <a:prstClr val="black">
                  <a:alpha val="40000"/>
                </a:prstClr>
              </a:outerShdw>
            </a:effectLst>
            <a:scene3d>
              <a:camera prst="isometricRightUp"/>
              <a:lightRig rig="threePt" dir="t"/>
            </a:scene3d>
          </p:spPr>
          <p:txBody>
            <a:bodyPr wrap="square" rtlCol="0">
              <a:spAutoFit/>
            </a:bodyPr>
            <a:lstStyle/>
            <a:p>
              <a:r>
                <a:rPr lang="en-US" altLang="ja-JP" sz="6600" b="1" dirty="0" smtClean="0">
                  <a:solidFill>
                    <a:schemeClr val="bg1"/>
                  </a:solidFill>
                </a:rPr>
                <a:t>2</a:t>
              </a:r>
              <a:endParaRPr kumimoji="1" lang="ja-JP" altLang="en-US" sz="6600" b="1" dirty="0">
                <a:solidFill>
                  <a:schemeClr val="bg1"/>
                </a:solidFill>
              </a:endParaRPr>
            </a:p>
          </p:txBody>
        </p:sp>
      </p:grpSp>
      <p:grpSp>
        <p:nvGrpSpPr>
          <p:cNvPr id="9" name="グループ化 18"/>
          <p:cNvGrpSpPr/>
          <p:nvPr/>
        </p:nvGrpSpPr>
        <p:grpSpPr>
          <a:xfrm>
            <a:off x="1547664" y="4581127"/>
            <a:ext cx="1008112" cy="648071"/>
            <a:chOff x="-128159" y="1844821"/>
            <a:chExt cx="1138095" cy="2592285"/>
          </a:xfrm>
          <a:solidFill>
            <a:schemeClr val="bg1"/>
          </a:solidFill>
        </p:grpSpPr>
        <p:sp>
          <p:nvSpPr>
            <p:cNvPr id="35" name="正方形/長方形 34"/>
            <p:cNvSpPr/>
            <p:nvPr/>
          </p:nvSpPr>
          <p:spPr>
            <a:xfrm>
              <a:off x="-128159" y="1844821"/>
              <a:ext cx="1138095" cy="2592285"/>
            </a:xfrm>
            <a:prstGeom prst="rect">
              <a:avLst/>
            </a:prstGeom>
            <a:grp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p:cNvSpPr txBox="1"/>
            <p:nvPr/>
          </p:nvSpPr>
          <p:spPr>
            <a:xfrm>
              <a:off x="-62696" y="2001693"/>
              <a:ext cx="1018438" cy="527617"/>
            </a:xfrm>
            <a:prstGeom prst="rect">
              <a:avLst/>
            </a:prstGeom>
            <a:grpFill/>
            <a:ln>
              <a:noFill/>
            </a:ln>
            <a:effectLst/>
          </p:spPr>
          <p:txBody>
            <a:bodyPr wrap="square" rtlCol="0">
              <a:spAutoFit/>
            </a:bodyPr>
            <a:lstStyle/>
            <a:p>
              <a:pPr algn="ctr"/>
              <a:r>
                <a:rPr lang="ja-JP" altLang="en-US" sz="1400" b="1" dirty="0" smtClean="0"/>
                <a:t>管理</a:t>
              </a:r>
              <a:r>
                <a:rPr kumimoji="1" lang="en-US" altLang="ja-JP" sz="1400" b="1" dirty="0" smtClean="0"/>
                <a:t>VM</a:t>
              </a:r>
            </a:p>
          </p:txBody>
        </p:sp>
      </p:grpSp>
      <p:sp>
        <p:nvSpPr>
          <p:cNvPr id="63" name="ドーナツ 62"/>
          <p:cNvSpPr/>
          <p:nvPr/>
        </p:nvSpPr>
        <p:spPr>
          <a:xfrm>
            <a:off x="6444208" y="5201082"/>
            <a:ext cx="360040" cy="360040"/>
          </a:xfrm>
          <a:prstGeom prst="donut">
            <a:avLst>
              <a:gd name="adj" fmla="val 13462"/>
            </a:avLst>
          </a:prstGeom>
          <a:solidFill>
            <a:srgbClr val="43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四角形吹き出し 58"/>
          <p:cNvSpPr/>
          <p:nvPr/>
        </p:nvSpPr>
        <p:spPr>
          <a:xfrm>
            <a:off x="6444208" y="5733256"/>
            <a:ext cx="2232248" cy="432048"/>
          </a:xfrm>
          <a:prstGeom prst="wedgeRectCallout">
            <a:avLst>
              <a:gd name="adj1" fmla="val -41825"/>
              <a:gd name="adj2" fmla="val -132655"/>
            </a:avLst>
          </a:prstGeom>
          <a:solidFill>
            <a:schemeClr val="accent2">
              <a:lumMod val="20000"/>
              <a:lumOff val="80000"/>
            </a:schemeClr>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本手法により</a:t>
            </a:r>
            <a:r>
              <a:rPr lang="en-US" altLang="ja-JP" sz="1400" b="1" dirty="0" smtClean="0">
                <a:solidFill>
                  <a:schemeClr val="tx1"/>
                </a:solidFill>
              </a:rPr>
              <a:t/>
            </a:r>
            <a:br>
              <a:rPr lang="en-US" altLang="ja-JP" sz="1400" b="1" dirty="0" smtClean="0">
                <a:solidFill>
                  <a:schemeClr val="tx1"/>
                </a:solidFill>
              </a:rPr>
            </a:br>
            <a:r>
              <a:rPr lang="ja-JP" altLang="en-US" sz="1400" b="1" dirty="0" smtClean="0">
                <a:solidFill>
                  <a:schemeClr val="tx1"/>
                </a:solidFill>
              </a:rPr>
              <a:t>接続が保たれる</a:t>
            </a:r>
            <a:endParaRPr kumimoji="1" lang="ja-JP" altLang="en-US" b="1" dirty="0">
              <a:solidFill>
                <a:schemeClr val="tx1"/>
              </a:solidFill>
            </a:endParaRPr>
          </a:p>
        </p:txBody>
      </p:sp>
      <p:pic>
        <p:nvPicPr>
          <p:cNvPr id="60" name="Picture 6" descr="C:\Users\kawasho\Downloads\system\system\6.wmf"/>
          <p:cNvPicPr>
            <a:picLocks noChangeAspect="1" noChangeArrowheads="1"/>
          </p:cNvPicPr>
          <p:nvPr/>
        </p:nvPicPr>
        <p:blipFill>
          <a:blip r:embed="rId6" cstate="print"/>
          <a:srcRect/>
          <a:stretch>
            <a:fillRect/>
          </a:stretch>
        </p:blipFill>
        <p:spPr bwMode="auto">
          <a:xfrm>
            <a:off x="1259632" y="6237312"/>
            <a:ext cx="432048" cy="195496"/>
          </a:xfrm>
          <a:prstGeom prst="rect">
            <a:avLst/>
          </a:prstGeom>
          <a:noFill/>
        </p:spPr>
      </p:pic>
      <p:pic>
        <p:nvPicPr>
          <p:cNvPr id="64" name="Picture 6" descr="C:\Users\kawasho\Downloads\system\system\6.wmf"/>
          <p:cNvPicPr>
            <a:picLocks noChangeAspect="1" noChangeArrowheads="1"/>
          </p:cNvPicPr>
          <p:nvPr/>
        </p:nvPicPr>
        <p:blipFill>
          <a:blip r:embed="rId6" cstate="print"/>
          <a:srcRect/>
          <a:stretch>
            <a:fillRect/>
          </a:stretch>
        </p:blipFill>
        <p:spPr bwMode="auto">
          <a:xfrm>
            <a:off x="8604448" y="6237312"/>
            <a:ext cx="432048" cy="195496"/>
          </a:xfrm>
          <a:prstGeom prst="rect">
            <a:avLst/>
          </a:prstGeom>
          <a:noFill/>
        </p:spPr>
      </p:pic>
      <p:pic>
        <p:nvPicPr>
          <p:cNvPr id="1034" name="Picture 10"/>
          <p:cNvPicPr>
            <a:picLocks noChangeAspect="1" noChangeArrowheads="1"/>
          </p:cNvPicPr>
          <p:nvPr/>
        </p:nvPicPr>
        <p:blipFill>
          <a:blip r:embed="rId7" cstate="print"/>
          <a:srcRect/>
          <a:stretch>
            <a:fillRect/>
          </a:stretch>
        </p:blipFill>
        <p:spPr bwMode="auto">
          <a:xfrm>
            <a:off x="3216548" y="5517232"/>
            <a:ext cx="1656184" cy="814290"/>
          </a:xfrm>
          <a:prstGeom prst="rect">
            <a:avLst/>
          </a:prstGeom>
          <a:noFill/>
          <a:ln w="9525">
            <a:noFill/>
            <a:miter lim="800000"/>
            <a:headEnd/>
            <a:tailEnd/>
          </a:ln>
        </p:spPr>
      </p:pic>
      <p:cxnSp>
        <p:nvCxnSpPr>
          <p:cNvPr id="83" name="直線矢印コネクタ 534"/>
          <p:cNvCxnSpPr/>
          <p:nvPr/>
        </p:nvCxnSpPr>
        <p:spPr>
          <a:xfrm flipV="1">
            <a:off x="1137841" y="6080596"/>
            <a:ext cx="2929024" cy="495548"/>
          </a:xfrm>
          <a:prstGeom prst="bentConnector3">
            <a:avLst>
              <a:gd name="adj1" fmla="val 100080"/>
            </a:avLst>
          </a:prstGeom>
          <a:ln w="38100">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pic>
        <p:nvPicPr>
          <p:cNvPr id="95" name="Picture 6" descr="C:\Users\kawasho\Downloads\system\system\6.wmf"/>
          <p:cNvPicPr>
            <a:picLocks noChangeAspect="1" noChangeArrowheads="1"/>
          </p:cNvPicPr>
          <p:nvPr/>
        </p:nvPicPr>
        <p:blipFill>
          <a:blip r:embed="rId6" cstate="print"/>
          <a:srcRect/>
          <a:stretch>
            <a:fillRect/>
          </a:stretch>
        </p:blipFill>
        <p:spPr bwMode="auto">
          <a:xfrm>
            <a:off x="2555776" y="6453336"/>
            <a:ext cx="795692" cy="360040"/>
          </a:xfrm>
          <a:prstGeom prst="rect">
            <a:avLst/>
          </a:prstGeom>
          <a:noFill/>
        </p:spPr>
      </p:pic>
      <p:pic>
        <p:nvPicPr>
          <p:cNvPr id="96" name="Picture 6" descr="C:\Users\kawasho\Downloads\system\system\6.wmf"/>
          <p:cNvPicPr>
            <a:picLocks noChangeAspect="1" noChangeArrowheads="1"/>
          </p:cNvPicPr>
          <p:nvPr/>
        </p:nvPicPr>
        <p:blipFill>
          <a:blip r:embed="rId6" cstate="print"/>
          <a:srcRect/>
          <a:stretch>
            <a:fillRect/>
          </a:stretch>
        </p:blipFill>
        <p:spPr bwMode="auto">
          <a:xfrm>
            <a:off x="2195736" y="6309320"/>
            <a:ext cx="795692" cy="360040"/>
          </a:xfrm>
          <a:prstGeom prst="rect">
            <a:avLst/>
          </a:prstGeom>
          <a:noFill/>
        </p:spPr>
      </p:pic>
      <p:pic>
        <p:nvPicPr>
          <p:cNvPr id="97" name="Picture 6" descr="C:\Users\kawasho\Downloads\system\system\6.wmf"/>
          <p:cNvPicPr>
            <a:picLocks noChangeAspect="1" noChangeArrowheads="1"/>
          </p:cNvPicPr>
          <p:nvPr/>
        </p:nvPicPr>
        <p:blipFill>
          <a:blip r:embed="rId6" cstate="print"/>
          <a:srcRect/>
          <a:stretch>
            <a:fillRect/>
          </a:stretch>
        </p:blipFill>
        <p:spPr bwMode="auto">
          <a:xfrm>
            <a:off x="3131840" y="6381328"/>
            <a:ext cx="795692" cy="360040"/>
          </a:xfrm>
          <a:prstGeom prst="rect">
            <a:avLst/>
          </a:prstGeom>
          <a:noFill/>
        </p:spPr>
      </p:pic>
      <p:grpSp>
        <p:nvGrpSpPr>
          <p:cNvPr id="197" name="グループ化 196"/>
          <p:cNvGrpSpPr/>
          <p:nvPr/>
        </p:nvGrpSpPr>
        <p:grpSpPr>
          <a:xfrm>
            <a:off x="2775322" y="3933054"/>
            <a:ext cx="1158560" cy="2291558"/>
            <a:chOff x="2768972" y="3933054"/>
            <a:chExt cx="1158560" cy="2291558"/>
          </a:xfrm>
        </p:grpSpPr>
        <p:cxnSp>
          <p:nvCxnSpPr>
            <p:cNvPr id="111" name="直線矢印コネクタ 534"/>
            <p:cNvCxnSpPr>
              <a:stCxn id="16" idx="1"/>
            </p:cNvCxnSpPr>
            <p:nvPr/>
          </p:nvCxnSpPr>
          <p:spPr>
            <a:xfrm rot="10800000" flipH="1" flipV="1">
              <a:off x="2768972" y="3933054"/>
              <a:ext cx="1154956" cy="2291557"/>
            </a:xfrm>
            <a:prstGeom prst="bentConnector4">
              <a:avLst>
                <a:gd name="adj1" fmla="val -12428"/>
                <a:gd name="adj2" fmla="val 99929"/>
              </a:avLst>
            </a:prstGeom>
            <a:ln w="38100">
              <a:solidFill>
                <a:srgbClr val="FF0000"/>
              </a:solidFill>
              <a:headEnd type="stealth" w="med" len="med"/>
              <a:tailEnd type="none"/>
            </a:ln>
          </p:spPr>
          <p:style>
            <a:lnRef idx="1">
              <a:schemeClr val="accent1"/>
            </a:lnRef>
            <a:fillRef idx="0">
              <a:schemeClr val="accent1"/>
            </a:fillRef>
            <a:effectRef idx="0">
              <a:schemeClr val="accent1"/>
            </a:effectRef>
            <a:fontRef idx="minor">
              <a:schemeClr val="tx1"/>
            </a:fontRef>
          </p:style>
        </p:cxnSp>
        <p:cxnSp>
          <p:nvCxnSpPr>
            <p:cNvPr id="122" name="直線矢印コネクタ 534"/>
            <p:cNvCxnSpPr/>
            <p:nvPr/>
          </p:nvCxnSpPr>
          <p:spPr>
            <a:xfrm flipV="1">
              <a:off x="3131840" y="6080596"/>
              <a:ext cx="795692" cy="144016"/>
            </a:xfrm>
            <a:prstGeom prst="bentConnector3">
              <a:avLst>
                <a:gd name="adj1" fmla="val 99878"/>
              </a:avLst>
            </a:prstGeom>
            <a:ln w="38100">
              <a:solidFill>
                <a:srgbClr val="FF0000"/>
              </a:solidFill>
              <a:headEnd type="none" w="med" len="med"/>
              <a:tailEnd type="stealth"/>
            </a:ln>
          </p:spPr>
          <p:style>
            <a:lnRef idx="1">
              <a:schemeClr val="accent1"/>
            </a:lnRef>
            <a:fillRef idx="0">
              <a:schemeClr val="accent1"/>
            </a:fillRef>
            <a:effectRef idx="0">
              <a:schemeClr val="accent1"/>
            </a:effectRef>
            <a:fontRef idx="minor">
              <a:schemeClr val="tx1"/>
            </a:fontRef>
          </p:style>
        </p:cxnSp>
      </p:grpSp>
      <p:grpSp>
        <p:nvGrpSpPr>
          <p:cNvPr id="196" name="グループ化 195"/>
          <p:cNvGrpSpPr/>
          <p:nvPr/>
        </p:nvGrpSpPr>
        <p:grpSpPr>
          <a:xfrm>
            <a:off x="4205081" y="3933056"/>
            <a:ext cx="1325248" cy="2147544"/>
            <a:chOff x="4192381" y="3931691"/>
            <a:chExt cx="1325248" cy="1846129"/>
          </a:xfrm>
        </p:grpSpPr>
        <p:cxnSp>
          <p:nvCxnSpPr>
            <p:cNvPr id="130" name="直線矢印コネクタ 534"/>
            <p:cNvCxnSpPr/>
            <p:nvPr/>
          </p:nvCxnSpPr>
          <p:spPr>
            <a:xfrm rot="10800000" flipV="1">
              <a:off x="4192381" y="5399232"/>
              <a:ext cx="1181232" cy="378588"/>
            </a:xfrm>
            <a:prstGeom prst="bentConnector4">
              <a:avLst>
                <a:gd name="adj1" fmla="val -28"/>
                <a:gd name="adj2" fmla="val 133163"/>
              </a:avLst>
            </a:prstGeom>
            <a:ln w="38100">
              <a:solidFill>
                <a:srgbClr val="FF0000"/>
              </a:solidFill>
              <a:headEnd type="none" w="med" len="med"/>
              <a:tailEnd type="stealth"/>
            </a:ln>
          </p:spPr>
          <p:style>
            <a:lnRef idx="1">
              <a:schemeClr val="accent1"/>
            </a:lnRef>
            <a:fillRef idx="0">
              <a:schemeClr val="accent1"/>
            </a:fillRef>
            <a:effectRef idx="0">
              <a:schemeClr val="accent1"/>
            </a:effectRef>
            <a:fontRef idx="minor">
              <a:schemeClr val="tx1"/>
            </a:fontRef>
          </p:style>
        </p:cxnSp>
        <p:cxnSp>
          <p:nvCxnSpPr>
            <p:cNvPr id="129" name="直線矢印コネクタ 534"/>
            <p:cNvCxnSpPr/>
            <p:nvPr/>
          </p:nvCxnSpPr>
          <p:spPr>
            <a:xfrm rot="5400000">
              <a:off x="4580844" y="4724465"/>
              <a:ext cx="1729560" cy="144011"/>
            </a:xfrm>
            <a:prstGeom prst="bentConnector3">
              <a:avLst>
                <a:gd name="adj1" fmla="val -26"/>
              </a:avLst>
            </a:prstGeom>
            <a:ln w="38100">
              <a:solidFill>
                <a:srgbClr val="FF0000"/>
              </a:solidFill>
              <a:headEnd type="stealth" w="med" len="med"/>
              <a:tailEnd type="none"/>
            </a:ln>
          </p:spPr>
          <p:style>
            <a:lnRef idx="1">
              <a:schemeClr val="accent1"/>
            </a:lnRef>
            <a:fillRef idx="0">
              <a:schemeClr val="accent1"/>
            </a:fillRef>
            <a:effectRef idx="0">
              <a:schemeClr val="accent1"/>
            </a:effectRef>
            <a:fontRef idx="minor">
              <a:schemeClr val="tx1"/>
            </a:fontRef>
          </p:style>
        </p:cxnSp>
      </p:grpSp>
      <p:sp>
        <p:nvSpPr>
          <p:cNvPr id="61" name="ドーナツ 60"/>
          <p:cNvSpPr/>
          <p:nvPr/>
        </p:nvSpPr>
        <p:spPr>
          <a:xfrm>
            <a:off x="5193599" y="4437112"/>
            <a:ext cx="360040" cy="360040"/>
          </a:xfrm>
          <a:prstGeom prst="donut">
            <a:avLst>
              <a:gd name="adj" fmla="val 13462"/>
            </a:avLst>
          </a:prstGeom>
          <a:solidFill>
            <a:srgbClr val="43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正方形/長方形 70"/>
          <p:cNvSpPr/>
          <p:nvPr/>
        </p:nvSpPr>
        <p:spPr>
          <a:xfrm>
            <a:off x="2768971" y="3613210"/>
            <a:ext cx="855712" cy="1505882"/>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吹き出し 57"/>
          <p:cNvSpPr/>
          <p:nvPr/>
        </p:nvSpPr>
        <p:spPr>
          <a:xfrm>
            <a:off x="2483768" y="3861048"/>
            <a:ext cx="2736304" cy="540439"/>
          </a:xfrm>
          <a:prstGeom prst="wedgeRectCallout">
            <a:avLst>
              <a:gd name="adj1" fmla="val 54998"/>
              <a:gd name="adj2" fmla="val 91345"/>
            </a:avLst>
          </a:prstGeom>
          <a:solidFill>
            <a:schemeClr val="accent1">
              <a:lumMod val="20000"/>
              <a:lumOff val="80000"/>
            </a:schemeClr>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スイッチが</a:t>
            </a:r>
            <a:r>
              <a:rPr lang="en-US" altLang="ja-JP" sz="1400" b="1" dirty="0" smtClean="0">
                <a:solidFill>
                  <a:schemeClr val="tx1"/>
                </a:solidFill>
              </a:rPr>
              <a:t/>
            </a:r>
            <a:br>
              <a:rPr lang="en-US" altLang="ja-JP" sz="1400" b="1" dirty="0" smtClean="0">
                <a:solidFill>
                  <a:schemeClr val="tx1"/>
                </a:solidFill>
              </a:rPr>
            </a:br>
            <a:r>
              <a:rPr kumimoji="1" lang="ja-JP" altLang="en-US" sz="1400" b="1" dirty="0" smtClean="0">
                <a:solidFill>
                  <a:schemeClr val="tx1"/>
                </a:solidFill>
              </a:rPr>
              <a:t>マイグレーション先に転送する</a:t>
            </a:r>
            <a:endParaRPr kumimoji="1" lang="ja-JP" altLang="en-US" b="1" dirty="0">
              <a:solidFill>
                <a:schemeClr val="tx1"/>
              </a:solidFill>
            </a:endParaRPr>
          </a:p>
        </p:txBody>
      </p:sp>
      <p:sp>
        <p:nvSpPr>
          <p:cNvPr id="491" name="正方形/長方形 490"/>
          <p:cNvSpPr/>
          <p:nvPr/>
        </p:nvSpPr>
        <p:spPr>
          <a:xfrm>
            <a:off x="3562777" y="5548144"/>
            <a:ext cx="963725" cy="369332"/>
          </a:xfrm>
          <a:prstGeom prst="rect">
            <a:avLst/>
          </a:prstGeom>
        </p:spPr>
        <p:txBody>
          <a:bodyPr wrap="none">
            <a:spAutoFit/>
          </a:bodyPr>
          <a:lstStyle/>
          <a:p>
            <a:r>
              <a:rPr lang="ja-JP" altLang="en-US" dirty="0">
                <a:effectLst>
                  <a:outerShdw blurRad="38100" dist="38100" dir="2700000" algn="tl">
                    <a:srgbClr val="000000">
                      <a:alpha val="43137"/>
                    </a:srgbClr>
                  </a:outerShdw>
                </a:effectLst>
              </a:rPr>
              <a:t>スイッチ</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1"/>
                                        </p:tgtEl>
                                      </p:cBhvr>
                                    </p:animEffect>
                                    <p:set>
                                      <p:cBhvr>
                                        <p:cTn id="12" dur="1" fill="hold">
                                          <p:stCondLst>
                                            <p:cond delay="499"/>
                                          </p:stCondLst>
                                        </p:cTn>
                                        <p:tgtEl>
                                          <p:spTgt spid="7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7"/>
                                        </p:tgtEl>
                                        <p:attrNameLst>
                                          <p:attrName>style.visibility</p:attrName>
                                        </p:attrNameLst>
                                      </p:cBhvr>
                                      <p:to>
                                        <p:strVal val="visible"/>
                                      </p:to>
                                    </p:set>
                                    <p:animEffect transition="in" filter="fade">
                                      <p:cBhvr>
                                        <p:cTn id="20" dur="500"/>
                                        <p:tgtEl>
                                          <p:spTgt spid="19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slide(fromLeft)">
                                      <p:cBhvr>
                                        <p:cTn id="25" dur="1000"/>
                                        <p:tgtEl>
                                          <p:spTgt spid="8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1000"/>
                                        <p:tgtEl>
                                          <p:spTgt spid="90"/>
                                        </p:tgtEl>
                                      </p:cBhvr>
                                    </p:animEffect>
                                  </p:childTnLst>
                                </p:cTn>
                              </p:par>
                            </p:childTnLst>
                          </p:cTn>
                        </p:par>
                        <p:par>
                          <p:cTn id="29" fill="hold">
                            <p:stCondLst>
                              <p:cond delay="1000"/>
                            </p:stCondLst>
                            <p:childTnLst>
                              <p:par>
                                <p:cTn id="30" presetID="63" presetClass="path" presetSubtype="0" fill="hold" nodeType="afterEffect">
                                  <p:stCondLst>
                                    <p:cond delay="0"/>
                                  </p:stCondLst>
                                  <p:childTnLst>
                                    <p:animMotion origin="layout" path="M 5E-6 3.7037E-6 L 0.3033 0.00023 " pathEditMode="relative" rAng="0" ptsTypes="AA">
                                      <p:cBhvr>
                                        <p:cTn id="31" dur="1000" fill="hold"/>
                                        <p:tgtEl>
                                          <p:spTgt spid="104"/>
                                        </p:tgtEl>
                                        <p:attrNameLst>
                                          <p:attrName>ppt_x</p:attrName>
                                          <p:attrName>ppt_y</p:attrName>
                                        </p:attrNameLst>
                                      </p:cBhvr>
                                      <p:rCtr x="152" y="0"/>
                                    </p:animMotion>
                                  </p:childTnLst>
                                </p:cTn>
                              </p:par>
                              <p:par>
                                <p:cTn id="32" presetID="10" presetClass="exit" presetSubtype="0" fill="hold" nodeType="withEffect">
                                  <p:stCondLst>
                                    <p:cond delay="500"/>
                                  </p:stCondLst>
                                  <p:childTnLst>
                                    <p:animEffect transition="out" filter="fade">
                                      <p:cBhvr>
                                        <p:cTn id="33" dur="500"/>
                                        <p:tgtEl>
                                          <p:spTgt spid="197"/>
                                        </p:tgtEl>
                                      </p:cBhvr>
                                    </p:animEffect>
                                    <p:set>
                                      <p:cBhvr>
                                        <p:cTn id="34" dur="1" fill="hold">
                                          <p:stCondLst>
                                            <p:cond delay="499"/>
                                          </p:stCondLst>
                                        </p:cTn>
                                        <p:tgtEl>
                                          <p:spTgt spid="197"/>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96"/>
                                        </p:tgtEl>
                                        <p:attrNameLst>
                                          <p:attrName>style.visibility</p:attrName>
                                        </p:attrNameLst>
                                      </p:cBhvr>
                                      <p:to>
                                        <p:strVal val="visible"/>
                                      </p:to>
                                    </p:set>
                                    <p:animEffect transition="in" filter="fade">
                                      <p:cBhvr>
                                        <p:cTn id="38" dur="500"/>
                                        <p:tgtEl>
                                          <p:spTgt spid="196"/>
                                        </p:tgtEl>
                                      </p:cBhvr>
                                    </p:animEffect>
                                  </p:childTnLst>
                                </p:cTn>
                              </p:par>
                            </p:childTnLst>
                          </p:cTn>
                        </p:par>
                        <p:par>
                          <p:cTn id="39" fill="hold">
                            <p:stCondLst>
                              <p:cond delay="2500"/>
                            </p:stCondLst>
                            <p:childTnLst>
                              <p:par>
                                <p:cTn id="40" presetID="12" presetClass="entr" presetSubtype="4"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slide(fromBottom)">
                                      <p:cBhvr>
                                        <p:cTn id="42" dur="500"/>
                                        <p:tgtEl>
                                          <p:spTgt spid="5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lide(fromBottom)">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63" grpId="0" animBg="1"/>
      <p:bldP spid="59" grpId="0" animBg="1"/>
      <p:bldP spid="61" grpId="0" animBg="1"/>
      <p:bldP spid="71" grpId="0" animBg="1"/>
      <p:bldP spid="71" grpId="1" animBg="1"/>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p:txBody>
          <a:bodyPr/>
          <a:lstStyle/>
          <a:p>
            <a:r>
              <a:rPr lang="ja-JP" altLang="en-US" dirty="0" smtClean="0"/>
              <a:t>リモート管理用</a:t>
            </a:r>
            <a:r>
              <a:rPr lang="en-US" altLang="ja-JP" dirty="0" smtClean="0"/>
              <a:t>VM</a:t>
            </a:r>
            <a:r>
              <a:rPr lang="ja-JP" altLang="en-US" dirty="0" smtClean="0"/>
              <a:t>で動作する</a:t>
            </a:r>
            <a:r>
              <a:rPr lang="en-US" altLang="ja-JP" dirty="0" smtClean="0"/>
              <a:t>VNC</a:t>
            </a:r>
            <a:r>
              <a:rPr lang="ja-JP" altLang="en-US" dirty="0" smtClean="0"/>
              <a:t>サーバを開発</a:t>
            </a:r>
            <a:endParaRPr lang="en-US" altLang="ja-JP" dirty="0" smtClean="0"/>
          </a:p>
          <a:p>
            <a:pPr lvl="1"/>
            <a:r>
              <a:rPr lang="ja-JP" altLang="en-US" dirty="0" smtClean="0"/>
              <a:t>キーボードとマウスの入力要求に対応</a:t>
            </a:r>
            <a:endParaRPr lang="en-US" altLang="ja-JP" dirty="0" smtClean="0"/>
          </a:p>
          <a:p>
            <a:pPr lvl="2"/>
            <a:r>
              <a:rPr lang="ja-JP" altLang="en-US" dirty="0" smtClean="0"/>
              <a:t>キー入力、マウスボタン、マウス移動など</a:t>
            </a:r>
            <a:endParaRPr lang="en-US" altLang="ja-JP" dirty="0" smtClean="0"/>
          </a:p>
          <a:p>
            <a:pPr lvl="2"/>
            <a:r>
              <a:rPr lang="ja-JP" altLang="en-US" dirty="0" smtClean="0"/>
              <a:t>入力を仮想デバイスに渡す</a:t>
            </a:r>
            <a:endParaRPr lang="en-US" altLang="ja-JP" dirty="0" smtClean="0"/>
          </a:p>
        </p:txBody>
      </p:sp>
      <p:sp>
        <p:nvSpPr>
          <p:cNvPr id="3" name="タイトル 2"/>
          <p:cNvSpPr>
            <a:spLocks noGrp="1"/>
          </p:cNvSpPr>
          <p:nvPr>
            <p:ph type="title"/>
          </p:nvPr>
        </p:nvSpPr>
        <p:spPr/>
        <p:txBody>
          <a:bodyPr/>
          <a:lstStyle/>
          <a:p>
            <a:r>
              <a:rPr lang="en-US" altLang="ja-JP" dirty="0" smtClean="0"/>
              <a:t>D-MORE</a:t>
            </a:r>
            <a:r>
              <a:rPr lang="en-US" altLang="ja-JP" dirty="0"/>
              <a:t> </a:t>
            </a:r>
            <a:r>
              <a:rPr lang="en-US" altLang="ja-JP" dirty="0" smtClean="0"/>
              <a:t>VNC</a:t>
            </a:r>
            <a:r>
              <a:rPr lang="ja-JP" altLang="en-US" dirty="0" smtClean="0"/>
              <a:t>サーバ</a:t>
            </a:r>
            <a:endParaRPr lang="ja-JP" altLang="en-US" dirty="0">
              <a:solidFill>
                <a:srgbClr val="FF0000"/>
              </a:solidFill>
            </a:endParaRPr>
          </a:p>
        </p:txBody>
      </p:sp>
      <p:sp>
        <p:nvSpPr>
          <p:cNvPr id="37" name="角丸四角形 36"/>
          <p:cNvSpPr/>
          <p:nvPr/>
        </p:nvSpPr>
        <p:spPr>
          <a:xfrm>
            <a:off x="2771799" y="3212976"/>
            <a:ext cx="4764047" cy="2592288"/>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90"/>
          <p:cNvGrpSpPr/>
          <p:nvPr/>
        </p:nvGrpSpPr>
        <p:grpSpPr>
          <a:xfrm>
            <a:off x="3785889" y="3429000"/>
            <a:ext cx="1733734" cy="2232248"/>
            <a:chOff x="611560" y="4412374"/>
            <a:chExt cx="1660420" cy="1152128"/>
          </a:xfrm>
        </p:grpSpPr>
        <p:sp>
          <p:nvSpPr>
            <p:cNvPr id="39" name="正方形/長方形 38"/>
            <p:cNvSpPr/>
            <p:nvPr/>
          </p:nvSpPr>
          <p:spPr>
            <a:xfrm>
              <a:off x="611560" y="4412374"/>
              <a:ext cx="1660420" cy="1152128"/>
            </a:xfrm>
            <a:prstGeom prst="rect">
              <a:avLst/>
            </a:prstGeom>
            <a:solidFill>
              <a:schemeClr val="bg1"/>
            </a:solidFill>
            <a:ln>
              <a:solidFill>
                <a:srgbClr val="0041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p:cNvSpPr txBox="1"/>
            <p:nvPr/>
          </p:nvSpPr>
          <p:spPr>
            <a:xfrm>
              <a:off x="611560" y="4433710"/>
              <a:ext cx="1660418" cy="228205"/>
            </a:xfrm>
            <a:prstGeom prst="rect">
              <a:avLst/>
            </a:prstGeom>
            <a:noFill/>
            <a:effectLst/>
          </p:spPr>
          <p:txBody>
            <a:bodyPr wrap="square" rtlCol="0">
              <a:spAutoFit/>
            </a:bodyPr>
            <a:lstStyle/>
            <a:p>
              <a:pPr algn="ctr"/>
              <a:r>
                <a:rPr lang="ja-JP" altLang="en-US" sz="1600" b="1" dirty="0" smtClean="0"/>
                <a:t>リモート</a:t>
              </a:r>
              <a:r>
                <a:rPr lang="en-US" altLang="ja-JP" sz="1600" b="1" dirty="0" smtClean="0"/>
                <a:t/>
              </a:r>
              <a:br>
                <a:rPr lang="en-US" altLang="ja-JP" sz="1600" b="1" dirty="0" smtClean="0"/>
              </a:br>
              <a:r>
                <a:rPr lang="ja-JP" altLang="en-US" sz="1600" b="1" dirty="0" smtClean="0"/>
                <a:t>管理用</a:t>
              </a:r>
              <a:r>
                <a:rPr kumimoji="1" lang="en-US" altLang="ja-JP" sz="1600" b="1" dirty="0" smtClean="0"/>
                <a:t>VM </a:t>
              </a:r>
              <a:endParaRPr kumimoji="1" lang="ja-JP" altLang="en-US" sz="1400" b="1" dirty="0"/>
            </a:p>
          </p:txBody>
        </p:sp>
        <p:sp>
          <p:nvSpPr>
            <p:cNvPr id="41" name="正方形/長方形 40"/>
            <p:cNvSpPr/>
            <p:nvPr/>
          </p:nvSpPr>
          <p:spPr>
            <a:xfrm>
              <a:off x="746421" y="4754899"/>
              <a:ext cx="1387633" cy="400783"/>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effectLst>
                    <a:outerShdw blurRad="38100" dist="38100" dir="2700000" algn="tl">
                      <a:srgbClr val="000000">
                        <a:alpha val="43137"/>
                      </a:srgbClr>
                    </a:outerShdw>
                  </a:effectLst>
                </a:rPr>
                <a:t>D-MORE</a:t>
              </a:r>
            </a:p>
            <a:p>
              <a:pPr algn="ctr"/>
              <a:r>
                <a:rPr lang="en-US" altLang="ja-JP" sz="1600" dirty="0" smtClean="0">
                  <a:solidFill>
                    <a:schemeClr val="bg1"/>
                  </a:solidFill>
                  <a:effectLst>
                    <a:outerShdw blurRad="38100" dist="38100" dir="2700000" algn="tl">
                      <a:srgbClr val="000000">
                        <a:alpha val="43137"/>
                      </a:srgbClr>
                    </a:outerShdw>
                  </a:effectLst>
                </a:rPr>
                <a:t>VNC</a:t>
              </a:r>
              <a:r>
                <a:rPr lang="ja-JP" altLang="en-US" sz="1600" dirty="0" smtClean="0">
                  <a:solidFill>
                    <a:schemeClr val="bg1"/>
                  </a:solidFill>
                  <a:effectLst>
                    <a:outerShdw blurRad="38100" dist="38100" dir="2700000" algn="tl">
                      <a:srgbClr val="000000">
                        <a:alpha val="43137"/>
                      </a:srgbClr>
                    </a:outerShdw>
                  </a:effectLst>
                </a:rPr>
                <a:t>サーバ</a:t>
              </a:r>
              <a:endParaRPr lang="en-US" altLang="ja-JP" sz="1600" dirty="0" smtClean="0">
                <a:solidFill>
                  <a:schemeClr val="bg1"/>
                </a:solidFill>
                <a:effectLst>
                  <a:outerShdw blurRad="38100" dist="38100" dir="2700000" algn="tl">
                    <a:srgbClr val="000000">
                      <a:alpha val="43137"/>
                    </a:srgbClr>
                  </a:outerShdw>
                </a:effectLst>
              </a:endParaRPr>
            </a:p>
          </p:txBody>
        </p:sp>
      </p:grpSp>
      <p:grpSp>
        <p:nvGrpSpPr>
          <p:cNvPr id="42" name="グループ化 73"/>
          <p:cNvGrpSpPr/>
          <p:nvPr/>
        </p:nvGrpSpPr>
        <p:grpSpPr>
          <a:xfrm>
            <a:off x="5807655" y="3429000"/>
            <a:ext cx="1368152" cy="2209400"/>
            <a:chOff x="6341331" y="2067392"/>
            <a:chExt cx="508300" cy="2225700"/>
          </a:xfrm>
        </p:grpSpPr>
        <p:sp>
          <p:nvSpPr>
            <p:cNvPr id="43" name="正方形/長方形 42"/>
            <p:cNvSpPr/>
            <p:nvPr/>
          </p:nvSpPr>
          <p:spPr>
            <a:xfrm>
              <a:off x="6341339" y="2067392"/>
              <a:ext cx="508292" cy="2225700"/>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a:off x="6341331" y="2102721"/>
              <a:ext cx="508297" cy="440850"/>
            </a:xfrm>
            <a:prstGeom prst="rect">
              <a:avLst/>
            </a:prstGeom>
            <a:noFill/>
            <a:effectLst/>
          </p:spPr>
          <p:txBody>
            <a:bodyPr wrap="square" rtlCol="0">
              <a:spAutoFit/>
            </a:bodyPr>
            <a:lstStyle/>
            <a:p>
              <a:pPr algn="ctr"/>
              <a:r>
                <a:rPr kumimoji="1" lang="ja-JP" altLang="en-US" sz="1600" b="1" dirty="0" smtClean="0"/>
                <a:t>ユーザ</a:t>
              </a:r>
              <a:r>
                <a:rPr kumimoji="1" lang="en-US" altLang="ja-JP" sz="1600" b="1" dirty="0" smtClean="0"/>
                <a:t/>
              </a:r>
              <a:br>
                <a:rPr kumimoji="1" lang="en-US" altLang="ja-JP" sz="1600" b="1" dirty="0" smtClean="0"/>
              </a:br>
              <a:r>
                <a:rPr kumimoji="1" lang="en-US" altLang="ja-JP" sz="1600" b="1" dirty="0" smtClean="0"/>
                <a:t>VM</a:t>
              </a:r>
              <a:endParaRPr kumimoji="1" lang="ja-JP" altLang="en-US" sz="2000" b="1" dirty="0"/>
            </a:p>
          </p:txBody>
        </p:sp>
      </p:grpSp>
      <p:grpSp>
        <p:nvGrpSpPr>
          <p:cNvPr id="61" name="グループ化 60"/>
          <p:cNvGrpSpPr/>
          <p:nvPr/>
        </p:nvGrpSpPr>
        <p:grpSpPr>
          <a:xfrm>
            <a:off x="1331640" y="3766192"/>
            <a:ext cx="1080120" cy="1944216"/>
            <a:chOff x="107504" y="3717032"/>
            <a:chExt cx="1080120" cy="1944216"/>
          </a:xfrm>
        </p:grpSpPr>
        <p:sp>
          <p:nvSpPr>
            <p:cNvPr id="62" name="正方形/長方形 61"/>
            <p:cNvSpPr/>
            <p:nvPr/>
          </p:nvSpPr>
          <p:spPr>
            <a:xfrm>
              <a:off x="107504" y="3717032"/>
              <a:ext cx="1080120" cy="194421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正方形/長方形 62"/>
            <p:cNvSpPr/>
            <p:nvPr/>
          </p:nvSpPr>
          <p:spPr>
            <a:xfrm>
              <a:off x="179512" y="4941168"/>
              <a:ext cx="936104" cy="648072"/>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bg1"/>
                  </a:solidFill>
                </a:rPr>
                <a:t>VNC</a:t>
              </a:r>
              <a:br>
                <a:rPr lang="en-US" altLang="ja-JP" sz="1200" dirty="0" smtClean="0">
                  <a:solidFill>
                    <a:schemeClr val="bg1"/>
                  </a:solidFill>
                </a:rPr>
              </a:br>
              <a:r>
                <a:rPr lang="ja-JP" altLang="en-US" sz="1200" dirty="0" smtClean="0">
                  <a:solidFill>
                    <a:schemeClr val="bg1"/>
                  </a:solidFill>
                </a:rPr>
                <a:t>クライアント</a:t>
              </a:r>
              <a:endParaRPr kumimoji="1" lang="ja-JP" altLang="en-US" sz="1200" dirty="0">
                <a:solidFill>
                  <a:schemeClr val="bg1"/>
                </a:solidFill>
              </a:endParaRPr>
            </a:p>
          </p:txBody>
        </p:sp>
        <p:pic>
          <p:nvPicPr>
            <p:cNvPr id="64" name="Picture 449" descr="C:\Users\kawasho\Downloads\Computer-256.png"/>
            <p:cNvPicPr>
              <a:picLocks noChangeAspect="1" noChangeArrowheads="1"/>
            </p:cNvPicPr>
            <p:nvPr/>
          </p:nvPicPr>
          <p:blipFill>
            <a:blip r:embed="rId3" cstate="print"/>
            <a:srcRect/>
            <a:stretch>
              <a:fillRect/>
            </a:stretch>
          </p:blipFill>
          <p:spPr bwMode="auto">
            <a:xfrm>
              <a:off x="154112" y="3801740"/>
              <a:ext cx="720080" cy="720080"/>
            </a:xfrm>
            <a:prstGeom prst="rect">
              <a:avLst/>
            </a:prstGeom>
            <a:noFill/>
          </p:spPr>
        </p:pic>
        <p:pic>
          <p:nvPicPr>
            <p:cNvPr id="65" name="Picture 2" descr="C:\Users\kawasho\Downloads\User1-256.png"/>
            <p:cNvPicPr>
              <a:picLocks noChangeAspect="1" noChangeArrowheads="1"/>
            </p:cNvPicPr>
            <p:nvPr/>
          </p:nvPicPr>
          <p:blipFill>
            <a:blip r:embed="rId4" cstate="print"/>
            <a:srcRect/>
            <a:stretch>
              <a:fillRect/>
            </a:stretch>
          </p:blipFill>
          <p:spPr bwMode="auto">
            <a:xfrm>
              <a:off x="442144" y="4161780"/>
              <a:ext cx="720080" cy="720080"/>
            </a:xfrm>
            <a:prstGeom prst="rect">
              <a:avLst/>
            </a:prstGeom>
            <a:noFill/>
          </p:spPr>
        </p:pic>
      </p:grpSp>
      <p:cxnSp>
        <p:nvCxnSpPr>
          <p:cNvPr id="66" name="カギ線コネクタ 65"/>
          <p:cNvCxnSpPr>
            <a:stCxn id="41" idx="1"/>
            <a:endCxn id="63" idx="3"/>
          </p:cNvCxnSpPr>
          <p:nvPr/>
        </p:nvCxnSpPr>
        <p:spPr>
          <a:xfrm rot="10800000" flipV="1">
            <a:off x="2339753" y="4480900"/>
            <a:ext cx="1586953" cy="833463"/>
          </a:xfrm>
          <a:prstGeom prst="bentConnector3">
            <a:avLst>
              <a:gd name="adj1" fmla="val 42197"/>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72" name="Picture 6" descr="C:\Users\kawasho\Downloads\system\system\6.wmf"/>
          <p:cNvPicPr>
            <a:picLocks noChangeAspect="1" noChangeArrowheads="1"/>
          </p:cNvPicPr>
          <p:nvPr/>
        </p:nvPicPr>
        <p:blipFill>
          <a:blip r:embed="rId5" cstate="print"/>
          <a:srcRect/>
          <a:stretch>
            <a:fillRect/>
          </a:stretch>
        </p:blipFill>
        <p:spPr bwMode="auto">
          <a:xfrm>
            <a:off x="7175807" y="5517232"/>
            <a:ext cx="636553" cy="288032"/>
          </a:xfrm>
          <a:prstGeom prst="rect">
            <a:avLst/>
          </a:prstGeom>
          <a:noFill/>
        </p:spPr>
      </p:pic>
      <p:pic>
        <p:nvPicPr>
          <p:cNvPr id="73" name="Picture 6" descr="C:\Users\kawasho\Downloads\system\system\6.wmf"/>
          <p:cNvPicPr>
            <a:picLocks noChangeAspect="1" noChangeArrowheads="1"/>
          </p:cNvPicPr>
          <p:nvPr/>
        </p:nvPicPr>
        <p:blipFill>
          <a:blip r:embed="rId5" cstate="print"/>
          <a:srcRect/>
          <a:stretch>
            <a:fillRect/>
          </a:stretch>
        </p:blipFill>
        <p:spPr bwMode="auto">
          <a:xfrm>
            <a:off x="7319823" y="5589240"/>
            <a:ext cx="636553" cy="288032"/>
          </a:xfrm>
          <a:prstGeom prst="rect">
            <a:avLst/>
          </a:prstGeom>
          <a:noFill/>
        </p:spPr>
      </p:pic>
      <p:pic>
        <p:nvPicPr>
          <p:cNvPr id="74" name="Picture 6" descr="C:\Users\kawasho\Downloads\system\system\6.wmf"/>
          <p:cNvPicPr>
            <a:picLocks noChangeAspect="1" noChangeArrowheads="1"/>
          </p:cNvPicPr>
          <p:nvPr/>
        </p:nvPicPr>
        <p:blipFill>
          <a:blip r:embed="rId5" cstate="print"/>
          <a:srcRect/>
          <a:stretch>
            <a:fillRect/>
          </a:stretch>
        </p:blipFill>
        <p:spPr bwMode="auto">
          <a:xfrm>
            <a:off x="7103799" y="5733256"/>
            <a:ext cx="636553" cy="288032"/>
          </a:xfrm>
          <a:prstGeom prst="rect">
            <a:avLst/>
          </a:prstGeom>
          <a:noFill/>
        </p:spPr>
      </p:pic>
      <p:sp>
        <p:nvSpPr>
          <p:cNvPr id="45" name="正方形/長方形 44"/>
          <p:cNvSpPr/>
          <p:nvPr/>
        </p:nvSpPr>
        <p:spPr>
          <a:xfrm>
            <a:off x="3935447" y="4941169"/>
            <a:ext cx="1440160" cy="648072"/>
          </a:xfrm>
          <a:prstGeom prst="rect">
            <a:avLst/>
          </a:prstGeom>
          <a:gradFill>
            <a:gsLst>
              <a:gs pos="58000">
                <a:schemeClr val="tx1">
                  <a:lumMod val="65000"/>
                  <a:lumOff val="35000"/>
                </a:schemeClr>
              </a:gs>
              <a:gs pos="100000">
                <a:schemeClr val="tx1">
                  <a:lumMod val="85000"/>
                  <a:lumOff val="1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effectLst>
                  <a:outerShdw blurRad="38100" dist="38100" dir="2700000" algn="tl">
                    <a:srgbClr val="000000">
                      <a:alpha val="43137"/>
                    </a:srgbClr>
                  </a:outerShdw>
                </a:effectLst>
              </a:rPr>
              <a:t>D-MORE</a:t>
            </a:r>
          </a:p>
          <a:p>
            <a:pPr algn="ctr"/>
            <a:r>
              <a:rPr lang="ja-JP" altLang="en-US" sz="1600" dirty="0" smtClean="0">
                <a:solidFill>
                  <a:schemeClr val="bg1"/>
                </a:solidFill>
                <a:effectLst>
                  <a:outerShdw blurRad="38100" dist="38100" dir="2700000" algn="tl">
                    <a:srgbClr val="000000">
                      <a:alpha val="43137"/>
                    </a:srgbClr>
                  </a:outerShdw>
                </a:effectLst>
              </a:rPr>
              <a:t>仮想デバイス</a:t>
            </a:r>
            <a:endParaRPr lang="en-US" altLang="ja-JP" sz="16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グループ化 73"/>
          <p:cNvGrpSpPr/>
          <p:nvPr/>
        </p:nvGrpSpPr>
        <p:grpSpPr>
          <a:xfrm>
            <a:off x="5580112" y="3356992"/>
            <a:ext cx="1440161" cy="2539329"/>
            <a:chOff x="6341331" y="2067392"/>
            <a:chExt cx="508300" cy="2225700"/>
          </a:xfrm>
        </p:grpSpPr>
        <p:sp>
          <p:nvSpPr>
            <p:cNvPr id="92" name="正方形/長方形 91"/>
            <p:cNvSpPr/>
            <p:nvPr/>
          </p:nvSpPr>
          <p:spPr>
            <a:xfrm>
              <a:off x="6341339" y="2067392"/>
              <a:ext cx="508292" cy="2225700"/>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p:cNvSpPr txBox="1"/>
            <p:nvPr/>
          </p:nvSpPr>
          <p:spPr>
            <a:xfrm>
              <a:off x="6341331" y="2102721"/>
              <a:ext cx="508297" cy="440850"/>
            </a:xfrm>
            <a:prstGeom prst="rect">
              <a:avLst/>
            </a:prstGeom>
            <a:noFill/>
            <a:effectLst/>
          </p:spPr>
          <p:txBody>
            <a:bodyPr wrap="square" rtlCol="0">
              <a:spAutoFit/>
            </a:bodyPr>
            <a:lstStyle/>
            <a:p>
              <a:pPr algn="ctr"/>
              <a:r>
                <a:rPr kumimoji="1" lang="ja-JP" altLang="en-US" sz="1600" b="1" dirty="0" smtClean="0"/>
                <a:t>ユーザ</a:t>
              </a:r>
              <a:r>
                <a:rPr kumimoji="1" lang="en-US" altLang="ja-JP" sz="1600" b="1" dirty="0" smtClean="0"/>
                <a:t/>
              </a:r>
              <a:br>
                <a:rPr kumimoji="1" lang="en-US" altLang="ja-JP" sz="1600" b="1" dirty="0" smtClean="0"/>
              </a:br>
              <a:r>
                <a:rPr kumimoji="1" lang="en-US" altLang="ja-JP" sz="1600" b="1" dirty="0" smtClean="0"/>
                <a:t>VM</a:t>
              </a:r>
              <a:endParaRPr kumimoji="1" lang="ja-JP" altLang="en-US" sz="2000" b="1" dirty="0"/>
            </a:p>
          </p:txBody>
        </p:sp>
      </p:grpSp>
      <p:sp>
        <p:nvSpPr>
          <p:cNvPr id="2" name="コンテンツ プレースホルダ 1"/>
          <p:cNvSpPr>
            <a:spLocks noGrp="1"/>
          </p:cNvSpPr>
          <p:nvPr>
            <p:ph idx="1"/>
          </p:nvPr>
        </p:nvSpPr>
        <p:spPr/>
        <p:txBody>
          <a:bodyPr/>
          <a:lstStyle/>
          <a:p>
            <a:r>
              <a:rPr lang="ja-JP" altLang="en-US" dirty="0" smtClean="0">
                <a:solidFill>
                  <a:srgbClr val="000000"/>
                </a:solidFill>
              </a:rPr>
              <a:t>リモート管理用</a:t>
            </a:r>
            <a:r>
              <a:rPr lang="en-US" altLang="ja-JP" dirty="0" smtClean="0">
                <a:solidFill>
                  <a:srgbClr val="000000"/>
                </a:solidFill>
              </a:rPr>
              <a:t>VM</a:t>
            </a:r>
            <a:r>
              <a:rPr lang="ja-JP" altLang="en-US" dirty="0" smtClean="0">
                <a:solidFill>
                  <a:srgbClr val="000000"/>
                </a:solidFill>
              </a:rPr>
              <a:t>で動作する仮想デバイスを開発</a:t>
            </a:r>
            <a:endParaRPr lang="en-US" altLang="ja-JP" dirty="0">
              <a:solidFill>
                <a:srgbClr val="000000"/>
              </a:solidFill>
            </a:endParaRPr>
          </a:p>
          <a:p>
            <a:pPr lvl="1"/>
            <a:r>
              <a:rPr lang="ja-JP" altLang="en-US" dirty="0" smtClean="0"/>
              <a:t>仮想</a:t>
            </a:r>
            <a:r>
              <a:rPr lang="ja-JP" altLang="en-US" dirty="0"/>
              <a:t>キーボード，仮想</a:t>
            </a:r>
            <a:r>
              <a:rPr lang="ja-JP" altLang="en-US" dirty="0" smtClean="0"/>
              <a:t>マウスを実装</a:t>
            </a:r>
            <a:endParaRPr lang="en-US" altLang="ja-JP" dirty="0" smtClean="0"/>
          </a:p>
          <a:p>
            <a:pPr lvl="1"/>
            <a:r>
              <a:rPr lang="ja-JP" altLang="en-US" dirty="0" smtClean="0"/>
              <a:t>ユーザ</a:t>
            </a:r>
            <a:r>
              <a:rPr lang="en-US" altLang="ja-JP" dirty="0" smtClean="0"/>
              <a:t>VM</a:t>
            </a:r>
            <a:r>
              <a:rPr lang="ja-JP" altLang="en-US" dirty="0" smtClean="0"/>
              <a:t>内のバッファに入力情報を格納</a:t>
            </a:r>
            <a:endParaRPr lang="en-US" altLang="ja-JP" dirty="0" smtClean="0"/>
          </a:p>
          <a:p>
            <a:pPr lvl="2"/>
            <a:r>
              <a:rPr lang="ja-JP" altLang="en-US" dirty="0" smtClean="0"/>
              <a:t>ユーザ</a:t>
            </a:r>
            <a:r>
              <a:rPr lang="en-US" altLang="ja-JP" dirty="0" smtClean="0"/>
              <a:t>VM</a:t>
            </a:r>
            <a:r>
              <a:rPr lang="ja-JP" altLang="en-US" dirty="0" smtClean="0"/>
              <a:t>はバッファから読み出すことで入力を受け取る</a:t>
            </a:r>
            <a:endParaRPr lang="en-US" altLang="ja-JP" dirty="0" smtClean="0"/>
          </a:p>
        </p:txBody>
      </p:sp>
      <p:sp>
        <p:nvSpPr>
          <p:cNvPr id="3" name="タイトル 2"/>
          <p:cNvSpPr>
            <a:spLocks noGrp="1"/>
          </p:cNvSpPr>
          <p:nvPr>
            <p:ph type="title"/>
          </p:nvPr>
        </p:nvSpPr>
        <p:spPr/>
        <p:txBody>
          <a:bodyPr/>
          <a:lstStyle/>
          <a:p>
            <a:r>
              <a:rPr lang="en-US" altLang="ja-JP" dirty="0" smtClean="0"/>
              <a:t>D-MORE</a:t>
            </a:r>
            <a:r>
              <a:rPr lang="en-US" altLang="ja-JP" dirty="0"/>
              <a:t> </a:t>
            </a:r>
            <a:r>
              <a:rPr lang="ja-JP" altLang="en-US" dirty="0" smtClean="0"/>
              <a:t>仮想デバイス</a:t>
            </a:r>
            <a:endParaRPr lang="ja-JP" altLang="en-US" dirty="0"/>
          </a:p>
        </p:txBody>
      </p:sp>
      <p:grpSp>
        <p:nvGrpSpPr>
          <p:cNvPr id="34" name="グループ化 33"/>
          <p:cNvGrpSpPr/>
          <p:nvPr/>
        </p:nvGrpSpPr>
        <p:grpSpPr>
          <a:xfrm>
            <a:off x="2339754" y="3356993"/>
            <a:ext cx="1556540" cy="2564904"/>
            <a:chOff x="4962354" y="4446186"/>
            <a:chExt cx="2201934" cy="2247261"/>
          </a:xfrm>
        </p:grpSpPr>
        <p:grpSp>
          <p:nvGrpSpPr>
            <p:cNvPr id="42" name="グループ化 18"/>
            <p:cNvGrpSpPr/>
            <p:nvPr/>
          </p:nvGrpSpPr>
          <p:grpSpPr>
            <a:xfrm>
              <a:off x="4962354" y="4446186"/>
              <a:ext cx="2201934" cy="2247261"/>
              <a:chOff x="6762554" y="5540597"/>
              <a:chExt cx="2201934" cy="1200771"/>
            </a:xfrm>
          </p:grpSpPr>
          <p:sp>
            <p:nvSpPr>
              <p:cNvPr id="45" name="正方形/長方形 44"/>
              <p:cNvSpPr/>
              <p:nvPr/>
            </p:nvSpPr>
            <p:spPr>
              <a:xfrm>
                <a:off x="6762554" y="5540597"/>
                <a:ext cx="2201934" cy="1200771"/>
              </a:xfrm>
              <a:prstGeom prst="rect">
                <a:avLst/>
              </a:prstGeom>
              <a:solidFill>
                <a:schemeClr val="bg1"/>
              </a:solidFill>
              <a:ln>
                <a:solidFill>
                  <a:srgbClr val="0041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p:cNvSpPr txBox="1"/>
              <p:nvPr/>
            </p:nvSpPr>
            <p:spPr>
              <a:xfrm>
                <a:off x="6762554" y="5552812"/>
                <a:ext cx="2129471" cy="302583"/>
              </a:xfrm>
              <a:prstGeom prst="rect">
                <a:avLst/>
              </a:prstGeom>
              <a:noFill/>
              <a:effectLst/>
            </p:spPr>
            <p:txBody>
              <a:bodyPr wrap="square" rtlCol="0">
                <a:spAutoFit/>
              </a:bodyPr>
              <a:lstStyle/>
              <a:p>
                <a:pPr algn="ctr"/>
                <a:r>
                  <a:rPr lang="ja-JP" altLang="en-US" dirty="0" smtClean="0"/>
                  <a:t>リモート</a:t>
                </a:r>
                <a:r>
                  <a:rPr lang="en-US" altLang="ja-JP" dirty="0" smtClean="0"/>
                  <a:t/>
                </a:r>
                <a:br>
                  <a:rPr lang="en-US" altLang="ja-JP" dirty="0" smtClean="0"/>
                </a:br>
                <a:r>
                  <a:rPr lang="ja-JP" altLang="en-US" dirty="0" smtClean="0"/>
                  <a:t>管理用</a:t>
                </a:r>
                <a:r>
                  <a:rPr kumimoji="1" lang="en-US" altLang="ja-JP" dirty="0" smtClean="0"/>
                  <a:t>VM</a:t>
                </a:r>
                <a:endParaRPr kumimoji="1" lang="ja-JP" altLang="en-US" sz="1200" dirty="0"/>
              </a:p>
            </p:txBody>
          </p:sp>
          <p:sp>
            <p:nvSpPr>
              <p:cNvPr id="47" name="正方形/長方形 46"/>
              <p:cNvSpPr/>
              <p:nvPr/>
            </p:nvSpPr>
            <p:spPr>
              <a:xfrm>
                <a:off x="6864419" y="5833468"/>
                <a:ext cx="2028062" cy="322158"/>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D-MORE</a:t>
                </a:r>
              </a:p>
              <a:p>
                <a:pPr algn="ctr"/>
                <a:r>
                  <a:rPr lang="en-US" altLang="ja-JP" sz="1600" dirty="0" smtClean="0">
                    <a:solidFill>
                      <a:schemeClr val="bg1"/>
                    </a:solidFill>
                  </a:rPr>
                  <a:t>VNC</a:t>
                </a:r>
                <a:r>
                  <a:rPr lang="ja-JP" altLang="en-US" sz="1600" dirty="0" smtClean="0">
                    <a:solidFill>
                      <a:schemeClr val="bg1"/>
                    </a:solidFill>
                  </a:rPr>
                  <a:t>サーバ</a:t>
                </a:r>
                <a:endParaRPr kumimoji="1" lang="ja-JP" altLang="en-US" sz="1600" dirty="0">
                  <a:solidFill>
                    <a:schemeClr val="bg1"/>
                  </a:solidFill>
                </a:endParaRPr>
              </a:p>
            </p:txBody>
          </p:sp>
        </p:grpSp>
        <p:cxnSp>
          <p:nvCxnSpPr>
            <p:cNvPr id="44" name="直線矢印コネクタ 43"/>
            <p:cNvCxnSpPr>
              <a:stCxn id="47" idx="2"/>
              <a:endCxn id="43" idx="0"/>
            </p:cNvCxnSpPr>
            <p:nvPr/>
          </p:nvCxnSpPr>
          <p:spPr>
            <a:xfrm>
              <a:off x="6078249" y="5597222"/>
              <a:ext cx="0" cy="246650"/>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5064217" y="5843872"/>
              <a:ext cx="2028063" cy="748150"/>
            </a:xfrm>
            <a:prstGeom prst="rect">
              <a:avLst/>
            </a:prstGeom>
            <a:gradFill>
              <a:gsLst>
                <a:gs pos="58000">
                  <a:schemeClr val="tx1">
                    <a:lumMod val="65000"/>
                    <a:lumOff val="35000"/>
                  </a:schemeClr>
                </a:gs>
                <a:gs pos="100000">
                  <a:schemeClr val="tx1">
                    <a:lumMod val="85000"/>
                    <a:lumOff val="1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effectLst>
                    <a:outerShdw blurRad="38100" dist="38100" dir="2700000" algn="tl">
                      <a:srgbClr val="000000">
                        <a:alpha val="43137"/>
                      </a:srgbClr>
                    </a:outerShdw>
                  </a:effectLst>
                </a:rPr>
                <a:t>D-MORE</a:t>
              </a:r>
            </a:p>
            <a:p>
              <a:pPr algn="ctr"/>
              <a:r>
                <a:rPr lang="ja-JP" altLang="en-US" sz="1600" dirty="0" smtClean="0">
                  <a:solidFill>
                    <a:schemeClr val="bg1"/>
                  </a:solidFill>
                  <a:effectLst>
                    <a:outerShdw blurRad="38100" dist="38100" dir="2700000" algn="tl">
                      <a:srgbClr val="000000">
                        <a:alpha val="43137"/>
                      </a:srgbClr>
                    </a:outerShdw>
                  </a:effectLst>
                </a:rPr>
                <a:t>仮想デバイス</a:t>
              </a:r>
              <a:endParaRPr lang="en-US" altLang="ja-JP" sz="1600" dirty="0" smtClean="0">
                <a:solidFill>
                  <a:schemeClr val="bg1"/>
                </a:solidFill>
                <a:effectLst>
                  <a:outerShdw blurRad="38100" dist="38100" dir="2700000" algn="tl">
                    <a:srgbClr val="000000">
                      <a:alpha val="43137"/>
                    </a:srgbClr>
                  </a:outerShdw>
                </a:effectLst>
              </a:endParaRPr>
            </a:p>
          </p:txBody>
        </p:sp>
      </p:grpSp>
      <p:cxnSp>
        <p:nvCxnSpPr>
          <p:cNvPr id="66" name="直線矢印コネクタ 65"/>
          <p:cNvCxnSpPr>
            <a:stCxn id="43" idx="3"/>
            <a:endCxn id="4" idx="1"/>
          </p:cNvCxnSpPr>
          <p:nvPr/>
        </p:nvCxnSpPr>
        <p:spPr>
          <a:xfrm>
            <a:off x="3845392" y="5379187"/>
            <a:ext cx="1950745" cy="17334"/>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5796137" y="5216501"/>
            <a:ext cx="1080120"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バッファ</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7380311" y="3861048"/>
            <a:ext cx="1224136" cy="2308024"/>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コンテンツ プレースホルダ 1"/>
          <p:cNvSpPr>
            <a:spLocks noGrp="1"/>
          </p:cNvSpPr>
          <p:nvPr>
            <p:ph idx="1"/>
          </p:nvPr>
        </p:nvSpPr>
        <p:spPr/>
        <p:txBody>
          <a:bodyPr/>
          <a:lstStyle/>
          <a:p>
            <a:r>
              <a:rPr lang="ja-JP" altLang="en-US" dirty="0" smtClean="0"/>
              <a:t>仮想デバイスはユーザ</a:t>
            </a:r>
            <a:r>
              <a:rPr lang="en-US" altLang="ja-JP" dirty="0" smtClean="0"/>
              <a:t>VM</a:t>
            </a:r>
            <a:r>
              <a:rPr lang="ja-JP" altLang="en-US" dirty="0" smtClean="0"/>
              <a:t>との間で状態を持つ</a:t>
            </a:r>
            <a:endParaRPr lang="en-US" altLang="ja-JP" dirty="0" smtClean="0"/>
          </a:p>
          <a:p>
            <a:pPr lvl="1"/>
            <a:r>
              <a:rPr lang="ja-JP" altLang="en-US" dirty="0" smtClean="0"/>
              <a:t>メモリマップされたユーザ</a:t>
            </a:r>
            <a:r>
              <a:rPr lang="en-US" altLang="ja-JP" dirty="0" smtClean="0"/>
              <a:t>VM</a:t>
            </a:r>
            <a:r>
              <a:rPr lang="ja-JP" altLang="en-US" dirty="0" smtClean="0"/>
              <a:t>のバッファ</a:t>
            </a:r>
            <a:endParaRPr lang="en-US" altLang="ja-JP" dirty="0" smtClean="0"/>
          </a:p>
          <a:p>
            <a:pPr lvl="2"/>
            <a:r>
              <a:rPr lang="ja-JP" altLang="en-US" dirty="0" smtClean="0"/>
              <a:t>メモリマップは</a:t>
            </a:r>
            <a:r>
              <a:rPr lang="en-US" altLang="ja-JP" dirty="0" smtClean="0"/>
              <a:t>VM</a:t>
            </a:r>
            <a:r>
              <a:rPr lang="ja-JP" altLang="en-US" dirty="0" smtClean="0"/>
              <a:t>間でデータを共有するための仕組み</a:t>
            </a:r>
            <a:endParaRPr lang="en-US" altLang="ja-JP" dirty="0" smtClean="0"/>
          </a:p>
          <a:p>
            <a:pPr lvl="2"/>
            <a:r>
              <a:rPr lang="ja-JP" altLang="en-US" dirty="0" smtClean="0"/>
              <a:t>バッファに入力情報を書き込むために必要</a:t>
            </a:r>
            <a:endParaRPr lang="en-US" altLang="ja-JP" dirty="0" smtClean="0"/>
          </a:p>
          <a:p>
            <a:pPr lvl="1"/>
            <a:r>
              <a:rPr lang="ja-JP" altLang="en-US" dirty="0"/>
              <a:t>ユーザ</a:t>
            </a:r>
            <a:r>
              <a:rPr lang="en-US" altLang="ja-JP" dirty="0"/>
              <a:t>VM</a:t>
            </a:r>
            <a:r>
              <a:rPr lang="ja-JP" altLang="en-US" dirty="0"/>
              <a:t>との</a:t>
            </a:r>
            <a:r>
              <a:rPr lang="ja-JP" altLang="en-US" dirty="0" smtClean="0"/>
              <a:t>間で確立されたイベントチャンネル</a:t>
            </a:r>
            <a:endParaRPr lang="en-US" altLang="ja-JP" dirty="0" smtClean="0"/>
          </a:p>
          <a:p>
            <a:pPr lvl="2"/>
            <a:r>
              <a:rPr lang="ja-JP" altLang="en-US" dirty="0" smtClean="0"/>
              <a:t>イベントチャンネルはイベントを送るための通信路</a:t>
            </a:r>
            <a:endParaRPr lang="en-US" altLang="ja-JP" dirty="0" smtClean="0"/>
          </a:p>
          <a:p>
            <a:pPr lvl="2"/>
            <a:r>
              <a:rPr lang="ja-JP" altLang="en-US" dirty="0" smtClean="0"/>
              <a:t>ユーザ</a:t>
            </a:r>
            <a:r>
              <a:rPr lang="en-US" altLang="ja-JP" dirty="0" smtClean="0"/>
              <a:t>VM</a:t>
            </a:r>
            <a:r>
              <a:rPr lang="ja-JP" altLang="en-US" dirty="0" smtClean="0"/>
              <a:t>にバッファの</a:t>
            </a:r>
            <a:r>
              <a:rPr lang="en-US" altLang="ja-JP" dirty="0"/>
              <a:t/>
            </a:r>
            <a:br>
              <a:rPr lang="en-US" altLang="ja-JP" dirty="0"/>
            </a:br>
            <a:r>
              <a:rPr lang="ja-JP" altLang="en-US" dirty="0" smtClean="0"/>
              <a:t>更新を通知するために必要</a:t>
            </a:r>
            <a:endParaRPr lang="en-US" altLang="ja-JP" dirty="0" smtClean="0"/>
          </a:p>
        </p:txBody>
      </p:sp>
      <p:sp>
        <p:nvSpPr>
          <p:cNvPr id="3" name="タイトル 2"/>
          <p:cNvSpPr>
            <a:spLocks noGrp="1"/>
          </p:cNvSpPr>
          <p:nvPr>
            <p:ph type="title"/>
          </p:nvPr>
        </p:nvSpPr>
        <p:spPr/>
        <p:txBody>
          <a:bodyPr/>
          <a:lstStyle/>
          <a:p>
            <a:r>
              <a:rPr lang="ja-JP" altLang="en-US" dirty="0" smtClean="0"/>
              <a:t>仮想デバイスの持つ状態</a:t>
            </a:r>
            <a:endParaRPr lang="ja-JP" altLang="en-US" dirty="0"/>
          </a:p>
        </p:txBody>
      </p:sp>
      <p:sp>
        <p:nvSpPr>
          <p:cNvPr id="28" name="正方形/長方形 27"/>
          <p:cNvSpPr/>
          <p:nvPr/>
        </p:nvSpPr>
        <p:spPr>
          <a:xfrm>
            <a:off x="4788024" y="3861048"/>
            <a:ext cx="2440456" cy="2308024"/>
          </a:xfrm>
          <a:prstGeom prst="rect">
            <a:avLst/>
          </a:prstGeom>
          <a:solidFill>
            <a:schemeClr val="bg1"/>
          </a:solidFill>
          <a:ln>
            <a:solidFill>
              <a:srgbClr val="0041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正方形/長方形 34"/>
          <p:cNvSpPr/>
          <p:nvPr/>
        </p:nvSpPr>
        <p:spPr>
          <a:xfrm>
            <a:off x="4932039" y="5232968"/>
            <a:ext cx="1584176" cy="651840"/>
          </a:xfrm>
          <a:prstGeom prst="rect">
            <a:avLst/>
          </a:prstGeom>
          <a:gradFill>
            <a:gsLst>
              <a:gs pos="58000">
                <a:schemeClr val="tx1">
                  <a:lumMod val="65000"/>
                  <a:lumOff val="35000"/>
                </a:schemeClr>
              </a:gs>
              <a:gs pos="100000">
                <a:schemeClr val="tx1">
                  <a:lumMod val="85000"/>
                  <a:lumOff val="1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bg1"/>
                </a:solidFill>
                <a:effectLst>
                  <a:outerShdw blurRad="38100" dist="38100" dir="2700000" algn="tl">
                    <a:srgbClr val="000000">
                      <a:alpha val="43137"/>
                    </a:srgbClr>
                  </a:outerShdw>
                </a:effectLst>
              </a:rPr>
              <a:t>D-MORE</a:t>
            </a:r>
          </a:p>
          <a:p>
            <a:pPr algn="ctr"/>
            <a:r>
              <a:rPr lang="ja-JP" altLang="en-US" dirty="0" smtClean="0">
                <a:solidFill>
                  <a:schemeClr val="bg1"/>
                </a:solidFill>
                <a:effectLst>
                  <a:outerShdw blurRad="38100" dist="38100" dir="2700000" algn="tl">
                    <a:srgbClr val="000000">
                      <a:alpha val="43137"/>
                    </a:srgbClr>
                  </a:outerShdw>
                </a:effectLst>
              </a:rPr>
              <a:t>仮想デバイス</a:t>
            </a:r>
            <a:endParaRPr lang="en-US" altLang="ja-JP" dirty="0" smtClean="0">
              <a:solidFill>
                <a:schemeClr val="bg1"/>
              </a:solidFill>
              <a:effectLst>
                <a:outerShdw blurRad="38100" dist="38100" dir="2700000" algn="tl">
                  <a:srgbClr val="000000">
                    <a:alpha val="43137"/>
                  </a:srgbClr>
                </a:outerShdw>
              </a:effectLst>
            </a:endParaRPr>
          </a:p>
        </p:txBody>
      </p:sp>
      <p:cxnSp>
        <p:nvCxnSpPr>
          <p:cNvPr id="36" name="直線矢印コネクタ 35"/>
          <p:cNvCxnSpPr>
            <a:stCxn id="35" idx="3"/>
          </p:cNvCxnSpPr>
          <p:nvPr/>
        </p:nvCxnSpPr>
        <p:spPr>
          <a:xfrm flipV="1">
            <a:off x="6516215" y="5553236"/>
            <a:ext cx="216024" cy="5652"/>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4932039" y="4365104"/>
            <a:ext cx="1584176" cy="648072"/>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bg1"/>
                </a:solidFill>
                <a:effectLst>
                  <a:outerShdw blurRad="38100" dist="38100" dir="2700000" algn="tl">
                    <a:srgbClr val="000000">
                      <a:alpha val="43137"/>
                    </a:srgbClr>
                  </a:outerShdw>
                </a:effectLst>
              </a:rPr>
              <a:t>D-MORE</a:t>
            </a:r>
            <a:br>
              <a:rPr lang="en-US" altLang="ja-JP" dirty="0" smtClean="0">
                <a:solidFill>
                  <a:schemeClr val="bg1"/>
                </a:solidFill>
                <a:effectLst>
                  <a:outerShdw blurRad="38100" dist="38100" dir="2700000" algn="tl">
                    <a:srgbClr val="000000">
                      <a:alpha val="43137"/>
                    </a:srgbClr>
                  </a:outerShdw>
                </a:effectLst>
              </a:rPr>
            </a:br>
            <a:r>
              <a:rPr lang="en-US" altLang="ja-JP" dirty="0" smtClean="0">
                <a:solidFill>
                  <a:schemeClr val="bg1"/>
                </a:solidFill>
                <a:effectLst>
                  <a:outerShdw blurRad="38100" dist="38100" dir="2700000" algn="tl">
                    <a:srgbClr val="000000">
                      <a:alpha val="43137"/>
                    </a:srgbClr>
                  </a:outerShdw>
                </a:effectLst>
              </a:rPr>
              <a:t>VNC</a:t>
            </a:r>
            <a:r>
              <a:rPr lang="ja-JP" altLang="en-US" dirty="0" smtClean="0">
                <a:solidFill>
                  <a:schemeClr val="bg1"/>
                </a:solidFill>
                <a:effectLst>
                  <a:outerShdw blurRad="38100" dist="38100" dir="2700000" algn="tl">
                    <a:srgbClr val="000000">
                      <a:alpha val="43137"/>
                    </a:srgbClr>
                  </a:outerShdw>
                </a:effectLst>
              </a:rPr>
              <a:t>サーバ</a:t>
            </a:r>
            <a:endParaRPr lang="en-US" altLang="ja-JP" dirty="0" smtClean="0">
              <a:solidFill>
                <a:schemeClr val="bg1"/>
              </a:solidFill>
              <a:effectLst>
                <a:outerShdw blurRad="38100" dist="38100" dir="2700000" algn="tl">
                  <a:srgbClr val="000000">
                    <a:alpha val="43137"/>
                  </a:srgbClr>
                </a:outerShdw>
              </a:effectLst>
            </a:endParaRPr>
          </a:p>
        </p:txBody>
      </p:sp>
      <p:cxnSp>
        <p:nvCxnSpPr>
          <p:cNvPr id="38" name="直線矢印コネクタ 37"/>
          <p:cNvCxnSpPr>
            <a:stCxn id="37" idx="2"/>
            <a:endCxn id="35" idx="0"/>
          </p:cNvCxnSpPr>
          <p:nvPr/>
        </p:nvCxnSpPr>
        <p:spPr>
          <a:xfrm>
            <a:off x="5724127" y="5013176"/>
            <a:ext cx="0" cy="219792"/>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004046" y="3936824"/>
            <a:ext cx="2232248" cy="307777"/>
          </a:xfrm>
          <a:prstGeom prst="rect">
            <a:avLst/>
          </a:prstGeom>
          <a:noFill/>
          <a:effectLst/>
        </p:spPr>
        <p:txBody>
          <a:bodyPr wrap="square" rtlCol="0">
            <a:spAutoFit/>
          </a:bodyPr>
          <a:lstStyle/>
          <a:p>
            <a:pPr algn="ctr"/>
            <a:r>
              <a:rPr lang="ja-JP" altLang="en-US" sz="1400" b="1" dirty="0" smtClean="0"/>
              <a:t>リモート管理用</a:t>
            </a:r>
            <a:r>
              <a:rPr kumimoji="1" lang="en-US" altLang="ja-JP" sz="1400" b="1" dirty="0" smtClean="0"/>
              <a:t>VM </a:t>
            </a:r>
            <a:endParaRPr kumimoji="1" lang="ja-JP" altLang="en-US" sz="1200" b="1" dirty="0"/>
          </a:p>
        </p:txBody>
      </p:sp>
      <p:sp>
        <p:nvSpPr>
          <p:cNvPr id="46" name="テキスト ボックス 45"/>
          <p:cNvSpPr txBox="1"/>
          <p:nvPr/>
        </p:nvSpPr>
        <p:spPr>
          <a:xfrm>
            <a:off x="7452319" y="3933056"/>
            <a:ext cx="1080120" cy="311545"/>
          </a:xfrm>
          <a:prstGeom prst="rect">
            <a:avLst/>
          </a:prstGeom>
          <a:noFill/>
          <a:effectLst/>
        </p:spPr>
        <p:txBody>
          <a:bodyPr wrap="square" rtlCol="0">
            <a:spAutoFit/>
          </a:bodyPr>
          <a:lstStyle/>
          <a:p>
            <a:pPr algn="ctr"/>
            <a:r>
              <a:rPr kumimoji="1" lang="ja-JP" altLang="en-US" sz="1400" b="1" dirty="0" smtClean="0"/>
              <a:t>ユーザ</a:t>
            </a:r>
            <a:r>
              <a:rPr kumimoji="1" lang="en-US" altLang="ja-JP" sz="1400" b="1" dirty="0" smtClean="0"/>
              <a:t>VM</a:t>
            </a:r>
          </a:p>
        </p:txBody>
      </p:sp>
      <p:grpSp>
        <p:nvGrpSpPr>
          <p:cNvPr id="5" name="グループ化 4"/>
          <p:cNvGrpSpPr/>
          <p:nvPr/>
        </p:nvGrpSpPr>
        <p:grpSpPr>
          <a:xfrm>
            <a:off x="5700520" y="5884808"/>
            <a:ext cx="2268253" cy="784552"/>
            <a:chOff x="6132569" y="5956816"/>
            <a:chExt cx="2268253" cy="784552"/>
          </a:xfrm>
        </p:grpSpPr>
        <p:sp>
          <p:nvSpPr>
            <p:cNvPr id="47" name="正方形/長方形 46"/>
            <p:cNvSpPr/>
            <p:nvPr/>
          </p:nvSpPr>
          <p:spPr>
            <a:xfrm>
              <a:off x="6390203" y="6417568"/>
              <a:ext cx="1782198" cy="323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イベントチャンネル</a:t>
              </a:r>
              <a:endParaRPr kumimoji="1" lang="ja-JP" altLang="en-US" sz="1600" dirty="0">
                <a:solidFill>
                  <a:schemeClr val="tx1"/>
                </a:solidFill>
              </a:endParaRPr>
            </a:p>
          </p:txBody>
        </p:sp>
        <p:cxnSp>
          <p:nvCxnSpPr>
            <p:cNvPr id="48" name="直線矢印コネクタ 534"/>
            <p:cNvCxnSpPr>
              <a:stCxn id="35" idx="2"/>
              <a:endCxn id="47" idx="1"/>
            </p:cNvCxnSpPr>
            <p:nvPr/>
          </p:nvCxnSpPr>
          <p:spPr>
            <a:xfrm rot="16200000" flipH="1">
              <a:off x="5950060" y="6139325"/>
              <a:ext cx="622652" cy="257633"/>
            </a:xfrm>
            <a:prstGeom prst="bentConnector2">
              <a:avLst/>
            </a:prstGeom>
            <a:ln w="38100">
              <a:solidFill>
                <a:srgbClr val="FF0000"/>
              </a:solidFill>
              <a:headEnd type="none" w="med" len="med"/>
              <a:tailEnd type="stealth"/>
            </a:ln>
          </p:spPr>
          <p:style>
            <a:lnRef idx="1">
              <a:schemeClr val="accent1"/>
            </a:lnRef>
            <a:fillRef idx="0">
              <a:schemeClr val="accent1"/>
            </a:fillRef>
            <a:effectRef idx="0">
              <a:schemeClr val="accent1"/>
            </a:effectRef>
            <a:fontRef idx="minor">
              <a:schemeClr val="tx1"/>
            </a:fontRef>
          </p:style>
        </p:cxnSp>
        <p:cxnSp>
          <p:nvCxnSpPr>
            <p:cNvPr id="49" name="直線矢印コネクタ 534"/>
            <p:cNvCxnSpPr>
              <a:stCxn id="47" idx="3"/>
              <a:endCxn id="27" idx="2"/>
            </p:cNvCxnSpPr>
            <p:nvPr/>
          </p:nvCxnSpPr>
          <p:spPr>
            <a:xfrm flipV="1">
              <a:off x="8172401" y="6241080"/>
              <a:ext cx="228421" cy="338388"/>
            </a:xfrm>
            <a:prstGeom prst="bentConnector2">
              <a:avLst/>
            </a:prstGeom>
            <a:ln w="38100">
              <a:solidFill>
                <a:srgbClr val="FF0000"/>
              </a:solidFill>
              <a:headEnd type="none" w="med" len="med"/>
              <a:tailEnd type="stealth"/>
            </a:ln>
          </p:spPr>
          <p:style>
            <a:lnRef idx="1">
              <a:schemeClr val="accent1"/>
            </a:lnRef>
            <a:fillRef idx="0">
              <a:schemeClr val="accent1"/>
            </a:fillRef>
            <a:effectRef idx="0">
              <a:schemeClr val="accent1"/>
            </a:effectRef>
            <a:fontRef idx="minor">
              <a:schemeClr val="tx1"/>
            </a:fontRef>
          </p:style>
        </p:cxnSp>
      </p:grpSp>
      <p:sp>
        <p:nvSpPr>
          <p:cNvPr id="22" name="正方形/長方形 21"/>
          <p:cNvSpPr/>
          <p:nvPr/>
        </p:nvSpPr>
        <p:spPr>
          <a:xfrm>
            <a:off x="7452319" y="5373216"/>
            <a:ext cx="1080120"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バッファ</a:t>
            </a:r>
            <a:endParaRPr kumimoji="1" lang="ja-JP" altLang="en-US" dirty="0"/>
          </a:p>
        </p:txBody>
      </p:sp>
      <p:sp>
        <p:nvSpPr>
          <p:cNvPr id="10" name="円/楕円 9"/>
          <p:cNvSpPr/>
          <p:nvPr/>
        </p:nvSpPr>
        <p:spPr>
          <a:xfrm>
            <a:off x="6702096" y="4600247"/>
            <a:ext cx="1215154" cy="556945"/>
          </a:xfrm>
          <a:prstGeom prst="ellipse">
            <a:avLst/>
          </a:prstGeom>
          <a:gradFill>
            <a:gsLst>
              <a:gs pos="0">
                <a:srgbClr val="D6B19C"/>
              </a:gs>
              <a:gs pos="30000">
                <a:srgbClr val="D49E6C"/>
              </a:gs>
              <a:gs pos="70000">
                <a:srgbClr val="A65528"/>
              </a:gs>
              <a:gs pos="100000">
                <a:srgbClr val="663012"/>
              </a:gs>
            </a:gsLst>
            <a:lin ang="5400000" scaled="0"/>
          </a:gradFill>
          <a:ln w="25400" cmpd="sng">
            <a:solidFill>
              <a:schemeClr val="accent3">
                <a:shade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ja-JP" altLang="en-US" sz="1600" dirty="0" smtClean="0"/>
              <a:t>メモリ</a:t>
            </a:r>
            <a:r>
              <a:rPr lang="en-US" altLang="ja-JP" sz="1600" dirty="0" smtClean="0"/>
              <a:t/>
            </a:r>
            <a:br>
              <a:rPr lang="en-US" altLang="ja-JP" sz="1600" dirty="0" smtClean="0"/>
            </a:br>
            <a:r>
              <a:rPr lang="ja-JP" altLang="en-US" sz="1600" dirty="0" smtClean="0"/>
              <a:t>マップ</a:t>
            </a:r>
            <a:endParaRPr kumimoji="1" lang="ja-JP" altLang="en-US" sz="1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3.61111E-6 8.6534E-7 L -0.07864 8.6534E-7 " pathEditMode="relative" rAng="0" ptsTypes="AA">
                                      <p:cBhvr>
                                        <p:cTn id="6" dur="2000" fill="hold"/>
                                        <p:tgtEl>
                                          <p:spTgt spid="22"/>
                                        </p:tgtEl>
                                        <p:attrNameLst>
                                          <p:attrName>ppt_x</p:attrName>
                                          <p:attrName>ppt_y</p:attrName>
                                        </p:attrNameLst>
                                      </p:cBhvr>
                                      <p:rCtr x="-3941" y="0"/>
                                    </p:animMotion>
                                  </p:childTnLst>
                                </p:cTn>
                              </p:par>
                              <p:par>
                                <p:cTn id="7" presetID="12" presetClass="entr" presetSubtype="8" fill="hold" nodeType="withEffect">
                                  <p:stCondLst>
                                    <p:cond delay="1500"/>
                                  </p:stCondLst>
                                  <p:childTnLst>
                                    <p:set>
                                      <p:cBhvr>
                                        <p:cTn id="8" dur="1" fill="hold">
                                          <p:stCondLst>
                                            <p:cond delay="0"/>
                                          </p:stCondLst>
                                        </p:cTn>
                                        <p:tgtEl>
                                          <p:spTgt spid="36"/>
                                        </p:tgtEl>
                                        <p:attrNameLst>
                                          <p:attrName>style.visibility</p:attrName>
                                        </p:attrNameLst>
                                      </p:cBhvr>
                                      <p:to>
                                        <p:strVal val="visible"/>
                                      </p:to>
                                    </p:set>
                                    <p:anim calcmode="lin" valueType="num">
                                      <p:cBhvr additive="base">
                                        <p:cTn id="9" dur="500"/>
                                        <p:tgtEl>
                                          <p:spTgt spid="36"/>
                                        </p:tgtEl>
                                        <p:attrNameLst>
                                          <p:attrName>ppt_x</p:attrName>
                                        </p:attrNameLst>
                                      </p:cBhvr>
                                      <p:tavLst>
                                        <p:tav tm="0">
                                          <p:val>
                                            <p:strVal val="#ppt_x-#ppt_w*1.125000"/>
                                          </p:val>
                                        </p:tav>
                                        <p:tav tm="100000">
                                          <p:val>
                                            <p:strVal val="#ppt_x"/>
                                          </p:val>
                                        </p:tav>
                                      </p:tavLst>
                                    </p:anim>
                                    <p:animEffect transition="in" filter="wipe(right)">
                                      <p:cBhvr>
                                        <p:cTn id="10" dur="500"/>
                                        <p:tgtEl>
                                          <p:spTgt spid="36"/>
                                        </p:tgtEl>
                                      </p:cBhvr>
                                    </p:animEffect>
                                  </p:childTnLst>
                                </p:cTn>
                              </p:par>
                            </p:childTnLst>
                          </p:cTn>
                        </p:par>
                        <p:par>
                          <p:cTn id="11" fill="hold">
                            <p:stCondLst>
                              <p:cond delay="2000"/>
                            </p:stCondLst>
                            <p:childTnLst>
                              <p:par>
                                <p:cTn id="12" presetID="18" presetClass="entr" presetSubtype="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22157</TotalTime>
  <Words>2933</Words>
  <Application>Microsoft Macintosh PowerPoint</Application>
  <PresentationFormat>画面に合わせる (4:3)</PresentationFormat>
  <Paragraphs>445</Paragraphs>
  <Slides>15</Slides>
  <Notes>15</Notes>
  <HiddenSlides>0</HiddenSlides>
  <MMClips>1</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ビジネス</vt:lpstr>
      <vt:lpstr>帯域外リモート管理を継続可能な マイグレーション手法</vt:lpstr>
      <vt:lpstr>クラウドコンピューティング</vt:lpstr>
      <vt:lpstr>帯域外リモート管理</vt:lpstr>
      <vt:lpstr>マイグレーションによる管理の中断</vt:lpstr>
      <vt:lpstr>ユーザの負担</vt:lpstr>
      <vt:lpstr>　</vt:lpstr>
      <vt:lpstr>D-MORE VNCサーバ</vt:lpstr>
      <vt:lpstr>D-MORE 仮想デバイス</vt:lpstr>
      <vt:lpstr>仮想デバイスの持つ状態</vt:lpstr>
      <vt:lpstr>仮想デバイスの状態の維持</vt:lpstr>
      <vt:lpstr>現在の実装状況</vt:lpstr>
      <vt:lpstr>実験 (1)</vt:lpstr>
      <vt:lpstr>実験 (2)</vt:lpstr>
      <vt:lpstr>関連研究</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kawasho</dc:creator>
  <cp:lastModifiedBy>Kourai Kenichi</cp:lastModifiedBy>
  <cp:revision>1342</cp:revision>
  <dcterms:created xsi:type="dcterms:W3CDTF">2012-06-03T04:43:51Z</dcterms:created>
  <dcterms:modified xsi:type="dcterms:W3CDTF">2013-02-25T23:35:23Z</dcterms:modified>
</cp:coreProperties>
</file>