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mp4"/>
  <Default Extension="xlsx" ContentType="application/vnd.openxmlformats-officedocument.spreadsheetml.sheet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81" r:id="rId4"/>
    <p:sldId id="261" r:id="rId5"/>
    <p:sldId id="282" r:id="rId6"/>
    <p:sldId id="262" r:id="rId7"/>
    <p:sldId id="263" r:id="rId8"/>
    <p:sldId id="264" r:id="rId9"/>
    <p:sldId id="265" r:id="rId10"/>
    <p:sldId id="298" r:id="rId11"/>
    <p:sldId id="266" r:id="rId12"/>
    <p:sldId id="288" r:id="rId13"/>
    <p:sldId id="289" r:id="rId14"/>
    <p:sldId id="290" r:id="rId15"/>
    <p:sldId id="284" r:id="rId16"/>
    <p:sldId id="291" r:id="rId17"/>
    <p:sldId id="292" r:id="rId18"/>
    <p:sldId id="293" r:id="rId19"/>
    <p:sldId id="285" r:id="rId20"/>
    <p:sldId id="286" r:id="rId21"/>
    <p:sldId id="269" r:id="rId22"/>
    <p:sldId id="296" r:id="rId23"/>
    <p:sldId id="294" r:id="rId24"/>
    <p:sldId id="270" r:id="rId25"/>
    <p:sldId id="271" r:id="rId26"/>
    <p:sldId id="297" r:id="rId27"/>
    <p:sldId id="287" r:id="rId28"/>
    <p:sldId id="273" r:id="rId2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4"/>
    <p:restoredTop sz="76296"/>
  </p:normalViewPr>
  <p:slideViewPr>
    <p:cSldViewPr snapToGrid="0" snapToObjects="1">
      <p:cViewPr varScale="1">
        <p:scale>
          <a:sx n="102" d="100"/>
          <a:sy n="102" d="100"/>
        </p:scale>
        <p:origin x="6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203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810453740565"/>
          <c:y val="0.0425196850393701"/>
          <c:w val="0.722993352338612"/>
          <c:h val="0.883647456302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DE-9344-B5B0-7ACC44EDF007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SSD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DE-9344-B5B0-7ACC44EDF007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HDD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141.1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DE-9344-B5B0-7ACC44EDF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6854928"/>
        <c:axId val="176856976"/>
      </c:barChart>
      <c:catAx>
        <c:axId val="17685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6856976"/>
        <c:crosses val="autoZero"/>
        <c:auto val="1"/>
        <c:lblAlgn val="ctr"/>
        <c:lblOffset val="100"/>
        <c:noMultiLvlLbl val="0"/>
      </c:catAx>
      <c:valAx>
        <c:axId val="17685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migration time (sec)</a:t>
                </a:r>
              </a:p>
            </c:rich>
          </c:tx>
          <c:layout>
            <c:manualLayout>
              <c:xMode val="edge"/>
              <c:yMode val="edge"/>
              <c:x val="0.0265822731820446"/>
              <c:y val="0.127244436166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6854928"/>
        <c:crosses val="autoZero"/>
        <c:crossBetween val="between"/>
        <c:majorUnit val="30.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6425228461033"/>
          <c:y val="0.0354609929078014"/>
          <c:w val="0.271421753927688"/>
          <c:h val="0.3668998888614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2000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000" u="sng"/>
              <a:t>throughput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70453609692857"/>
          <c:y val="0.189408251003762"/>
          <c:w val="0.706263780322751"/>
          <c:h val="0.54866020061153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45.0</c:v>
                </c:pt>
                <c:pt idx="9">
                  <c:v>50.0</c:v>
                </c:pt>
                <c:pt idx="10">
                  <c:v>55.0</c:v>
                </c:pt>
                <c:pt idx="11">
                  <c:v>60.0</c:v>
                </c:pt>
                <c:pt idx="12">
                  <c:v>65.0</c:v>
                </c:pt>
                <c:pt idx="13">
                  <c:v>70.0</c:v>
                </c:pt>
                <c:pt idx="14">
                  <c:v>75.0</c:v>
                </c:pt>
                <c:pt idx="15">
                  <c:v>80.0</c:v>
                </c:pt>
                <c:pt idx="16">
                  <c:v>85.0</c:v>
                </c:pt>
                <c:pt idx="17">
                  <c:v>90.0</c:v>
                </c:pt>
                <c:pt idx="18">
                  <c:v>95.0</c:v>
                </c:pt>
                <c:pt idx="19">
                  <c:v>100.0</c:v>
                </c:pt>
                <c:pt idx="20">
                  <c:v>105.0</c:v>
                </c:pt>
                <c:pt idx="21">
                  <c:v>110.0</c:v>
                </c:pt>
                <c:pt idx="22">
                  <c:v>115.0</c:v>
                </c:pt>
                <c:pt idx="23">
                  <c:v>120.0</c:v>
                </c:pt>
                <c:pt idx="24">
                  <c:v>125.0</c:v>
                </c:pt>
                <c:pt idx="25">
                  <c:v>130.0</c:v>
                </c:pt>
                <c:pt idx="26">
                  <c:v>135.0</c:v>
                </c:pt>
                <c:pt idx="27">
                  <c:v>140.0</c:v>
                </c:pt>
                <c:pt idx="28">
                  <c:v>145.0</c:v>
                </c:pt>
                <c:pt idx="29">
                  <c:v>150.0</c:v>
                </c:pt>
                <c:pt idx="30">
                  <c:v>155.0</c:v>
                </c:pt>
                <c:pt idx="31">
                  <c:v>160.0</c:v>
                </c:pt>
                <c:pt idx="32">
                  <c:v>165.0</c:v>
                </c:pt>
                <c:pt idx="33">
                  <c:v>170.0</c:v>
                </c:pt>
                <c:pt idx="34">
                  <c:v>175.0</c:v>
                </c:pt>
                <c:pt idx="35">
                  <c:v>180.0</c:v>
                </c:pt>
              </c:numCache>
            </c:numRef>
          </c:xVal>
          <c:yVal>
            <c:numRef>
              <c:f>Sheet1!$B$2:$B$37</c:f>
              <c:numCache>
                <c:formatCode>General</c:formatCode>
                <c:ptCount val="36"/>
                <c:pt idx="0">
                  <c:v>8.598000000000001</c:v>
                </c:pt>
                <c:pt idx="1">
                  <c:v>9.024000000000001</c:v>
                </c:pt>
                <c:pt idx="2">
                  <c:v>9.304</c:v>
                </c:pt>
                <c:pt idx="3">
                  <c:v>9.091000000000001</c:v>
                </c:pt>
                <c:pt idx="4">
                  <c:v>8.919</c:v>
                </c:pt>
                <c:pt idx="5">
                  <c:v>8.802</c:v>
                </c:pt>
                <c:pt idx="6">
                  <c:v>8.871</c:v>
                </c:pt>
                <c:pt idx="7">
                  <c:v>8.614000000000001</c:v>
                </c:pt>
                <c:pt idx="8">
                  <c:v>9.192</c:v>
                </c:pt>
                <c:pt idx="9">
                  <c:v>8.941000000000001</c:v>
                </c:pt>
                <c:pt idx="10">
                  <c:v>9.293999999999998</c:v>
                </c:pt>
                <c:pt idx="11">
                  <c:v>9.181000000000001</c:v>
                </c:pt>
                <c:pt idx="12">
                  <c:v>9.079</c:v>
                </c:pt>
                <c:pt idx="13">
                  <c:v>8.756</c:v>
                </c:pt>
                <c:pt idx="14">
                  <c:v>9.311000000000003</c:v>
                </c:pt>
                <c:pt idx="15">
                  <c:v>9.063</c:v>
                </c:pt>
                <c:pt idx="16">
                  <c:v>9.247999999999997</c:v>
                </c:pt>
                <c:pt idx="17">
                  <c:v>9.115</c:v>
                </c:pt>
                <c:pt idx="18">
                  <c:v>9.229999999999998</c:v>
                </c:pt>
                <c:pt idx="19">
                  <c:v>9.252</c:v>
                </c:pt>
                <c:pt idx="20">
                  <c:v>9.126000000000001</c:v>
                </c:pt>
                <c:pt idx="21">
                  <c:v>9.136000000000001</c:v>
                </c:pt>
                <c:pt idx="22">
                  <c:v>9.075</c:v>
                </c:pt>
                <c:pt idx="23">
                  <c:v>9.183000000000001</c:v>
                </c:pt>
                <c:pt idx="24">
                  <c:v>9.229999999999998</c:v>
                </c:pt>
                <c:pt idx="25">
                  <c:v>9.078000000000001</c:v>
                </c:pt>
                <c:pt idx="26">
                  <c:v>8.952</c:v>
                </c:pt>
                <c:pt idx="27">
                  <c:v>9.322</c:v>
                </c:pt>
                <c:pt idx="28">
                  <c:v>9.109</c:v>
                </c:pt>
                <c:pt idx="29">
                  <c:v>9.323</c:v>
                </c:pt>
                <c:pt idx="30">
                  <c:v>9.382</c:v>
                </c:pt>
                <c:pt idx="31">
                  <c:v>9.146999999999998</c:v>
                </c:pt>
                <c:pt idx="32">
                  <c:v>9.287999999999998</c:v>
                </c:pt>
                <c:pt idx="33">
                  <c:v>9.654000000000003</c:v>
                </c:pt>
                <c:pt idx="34">
                  <c:v>8.774000000000001</c:v>
                </c:pt>
                <c:pt idx="35">
                  <c:v>9.047000000000001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D68-C946-96A9-3601403396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S-memV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45.0</c:v>
                </c:pt>
                <c:pt idx="9">
                  <c:v>50.0</c:v>
                </c:pt>
                <c:pt idx="10">
                  <c:v>55.0</c:v>
                </c:pt>
                <c:pt idx="11">
                  <c:v>60.0</c:v>
                </c:pt>
                <c:pt idx="12">
                  <c:v>65.0</c:v>
                </c:pt>
                <c:pt idx="13">
                  <c:v>70.0</c:v>
                </c:pt>
                <c:pt idx="14">
                  <c:v>75.0</c:v>
                </c:pt>
                <c:pt idx="15">
                  <c:v>80.0</c:v>
                </c:pt>
                <c:pt idx="16">
                  <c:v>85.0</c:v>
                </c:pt>
                <c:pt idx="17">
                  <c:v>90.0</c:v>
                </c:pt>
                <c:pt idx="18">
                  <c:v>95.0</c:v>
                </c:pt>
                <c:pt idx="19">
                  <c:v>100.0</c:v>
                </c:pt>
                <c:pt idx="20">
                  <c:v>105.0</c:v>
                </c:pt>
                <c:pt idx="21">
                  <c:v>110.0</c:v>
                </c:pt>
                <c:pt idx="22">
                  <c:v>115.0</c:v>
                </c:pt>
                <c:pt idx="23">
                  <c:v>120.0</c:v>
                </c:pt>
                <c:pt idx="24">
                  <c:v>125.0</c:v>
                </c:pt>
                <c:pt idx="25">
                  <c:v>130.0</c:v>
                </c:pt>
                <c:pt idx="26">
                  <c:v>135.0</c:v>
                </c:pt>
                <c:pt idx="27">
                  <c:v>140.0</c:v>
                </c:pt>
                <c:pt idx="28">
                  <c:v>145.0</c:v>
                </c:pt>
                <c:pt idx="29">
                  <c:v>150.0</c:v>
                </c:pt>
                <c:pt idx="30">
                  <c:v>155.0</c:v>
                </c:pt>
                <c:pt idx="31">
                  <c:v>160.0</c:v>
                </c:pt>
                <c:pt idx="32">
                  <c:v>165.0</c:v>
                </c:pt>
                <c:pt idx="33">
                  <c:v>170.0</c:v>
                </c:pt>
                <c:pt idx="34">
                  <c:v>175.0</c:v>
                </c:pt>
                <c:pt idx="35">
                  <c:v>180.0</c:v>
                </c:pt>
              </c:numCache>
            </c:numRef>
          </c:xVal>
          <c:yVal>
            <c:numRef>
              <c:f>Sheet1!$C$2:$C$37</c:f>
              <c:numCache>
                <c:formatCode>General</c:formatCode>
                <c:ptCount val="36"/>
                <c:pt idx="0">
                  <c:v>3.087</c:v>
                </c:pt>
                <c:pt idx="1">
                  <c:v>8.485</c:v>
                </c:pt>
                <c:pt idx="2">
                  <c:v>9.124000000000001</c:v>
                </c:pt>
                <c:pt idx="3">
                  <c:v>8.897</c:v>
                </c:pt>
                <c:pt idx="4">
                  <c:v>8.746999999999998</c:v>
                </c:pt>
                <c:pt idx="5">
                  <c:v>9.071000000000001</c:v>
                </c:pt>
                <c:pt idx="6">
                  <c:v>9.078000000000001</c:v>
                </c:pt>
                <c:pt idx="7">
                  <c:v>9.082</c:v>
                </c:pt>
                <c:pt idx="8">
                  <c:v>8.713999999999998</c:v>
                </c:pt>
                <c:pt idx="9">
                  <c:v>8.977</c:v>
                </c:pt>
                <c:pt idx="10">
                  <c:v>9.063</c:v>
                </c:pt>
                <c:pt idx="11">
                  <c:v>8.902</c:v>
                </c:pt>
                <c:pt idx="12">
                  <c:v>8.354000000000002</c:v>
                </c:pt>
                <c:pt idx="13">
                  <c:v>8.733999999999998</c:v>
                </c:pt>
                <c:pt idx="14">
                  <c:v>9.318000000000001</c:v>
                </c:pt>
                <c:pt idx="15">
                  <c:v>9.032</c:v>
                </c:pt>
                <c:pt idx="16">
                  <c:v>9.078000000000001</c:v>
                </c:pt>
                <c:pt idx="17">
                  <c:v>8.822</c:v>
                </c:pt>
                <c:pt idx="18">
                  <c:v>9.0</c:v>
                </c:pt>
                <c:pt idx="19">
                  <c:v>8.986</c:v>
                </c:pt>
                <c:pt idx="20">
                  <c:v>8.84</c:v>
                </c:pt>
                <c:pt idx="21">
                  <c:v>8.582</c:v>
                </c:pt>
                <c:pt idx="22">
                  <c:v>9.405</c:v>
                </c:pt>
                <c:pt idx="23">
                  <c:v>9.42</c:v>
                </c:pt>
                <c:pt idx="24">
                  <c:v>9.074000000000001</c:v>
                </c:pt>
                <c:pt idx="25">
                  <c:v>9.096</c:v>
                </c:pt>
                <c:pt idx="26">
                  <c:v>9.030000000000001</c:v>
                </c:pt>
                <c:pt idx="27">
                  <c:v>9.168000000000001</c:v>
                </c:pt>
                <c:pt idx="28">
                  <c:v>9.169</c:v>
                </c:pt>
                <c:pt idx="29">
                  <c:v>9.105</c:v>
                </c:pt>
                <c:pt idx="30">
                  <c:v>9.246999999999998</c:v>
                </c:pt>
                <c:pt idx="31">
                  <c:v>9.471</c:v>
                </c:pt>
                <c:pt idx="32">
                  <c:v>9.499</c:v>
                </c:pt>
                <c:pt idx="33">
                  <c:v>9.464</c:v>
                </c:pt>
                <c:pt idx="34">
                  <c:v>9.399</c:v>
                </c:pt>
                <c:pt idx="35">
                  <c:v>9.245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D68-C946-96A9-3601403396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SSD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45.0</c:v>
                </c:pt>
                <c:pt idx="9">
                  <c:v>50.0</c:v>
                </c:pt>
                <c:pt idx="10">
                  <c:v>55.0</c:v>
                </c:pt>
                <c:pt idx="11">
                  <c:v>60.0</c:v>
                </c:pt>
                <c:pt idx="12">
                  <c:v>65.0</c:v>
                </c:pt>
                <c:pt idx="13">
                  <c:v>70.0</c:v>
                </c:pt>
                <c:pt idx="14">
                  <c:v>75.0</c:v>
                </c:pt>
                <c:pt idx="15">
                  <c:v>80.0</c:v>
                </c:pt>
                <c:pt idx="16">
                  <c:v>85.0</c:v>
                </c:pt>
                <c:pt idx="17">
                  <c:v>90.0</c:v>
                </c:pt>
                <c:pt idx="18">
                  <c:v>95.0</c:v>
                </c:pt>
                <c:pt idx="19">
                  <c:v>100.0</c:v>
                </c:pt>
                <c:pt idx="20">
                  <c:v>105.0</c:v>
                </c:pt>
                <c:pt idx="21">
                  <c:v>110.0</c:v>
                </c:pt>
                <c:pt idx="22">
                  <c:v>115.0</c:v>
                </c:pt>
                <c:pt idx="23">
                  <c:v>120.0</c:v>
                </c:pt>
                <c:pt idx="24">
                  <c:v>125.0</c:v>
                </c:pt>
                <c:pt idx="25">
                  <c:v>130.0</c:v>
                </c:pt>
                <c:pt idx="26">
                  <c:v>135.0</c:v>
                </c:pt>
                <c:pt idx="27">
                  <c:v>140.0</c:v>
                </c:pt>
                <c:pt idx="28">
                  <c:v>145.0</c:v>
                </c:pt>
                <c:pt idx="29">
                  <c:v>150.0</c:v>
                </c:pt>
                <c:pt idx="30">
                  <c:v>155.0</c:v>
                </c:pt>
                <c:pt idx="31">
                  <c:v>160.0</c:v>
                </c:pt>
                <c:pt idx="32">
                  <c:v>165.0</c:v>
                </c:pt>
                <c:pt idx="33">
                  <c:v>170.0</c:v>
                </c:pt>
                <c:pt idx="34">
                  <c:v>175.0</c:v>
                </c:pt>
                <c:pt idx="35">
                  <c:v>180.0</c:v>
                </c:pt>
              </c:numCache>
            </c:numRef>
          </c:xVal>
          <c:yVal>
            <c:numRef>
              <c:f>Sheet1!$D$2:$D$37</c:f>
              <c:numCache>
                <c:formatCode>General</c:formatCode>
                <c:ptCount val="36"/>
                <c:pt idx="0">
                  <c:v>0.468</c:v>
                </c:pt>
                <c:pt idx="1">
                  <c:v>0.632</c:v>
                </c:pt>
                <c:pt idx="2">
                  <c:v>0.585</c:v>
                </c:pt>
                <c:pt idx="3">
                  <c:v>0.557</c:v>
                </c:pt>
                <c:pt idx="4">
                  <c:v>0.639</c:v>
                </c:pt>
                <c:pt idx="5">
                  <c:v>0.635</c:v>
                </c:pt>
                <c:pt idx="6">
                  <c:v>0.844</c:v>
                </c:pt>
                <c:pt idx="7">
                  <c:v>0.828</c:v>
                </c:pt>
                <c:pt idx="8">
                  <c:v>1.021</c:v>
                </c:pt>
                <c:pt idx="9">
                  <c:v>1.046</c:v>
                </c:pt>
                <c:pt idx="10">
                  <c:v>1.077</c:v>
                </c:pt>
                <c:pt idx="11">
                  <c:v>1.135</c:v>
                </c:pt>
                <c:pt idx="12">
                  <c:v>1.139</c:v>
                </c:pt>
                <c:pt idx="13">
                  <c:v>1.221</c:v>
                </c:pt>
                <c:pt idx="14">
                  <c:v>1.247</c:v>
                </c:pt>
                <c:pt idx="15">
                  <c:v>1.288</c:v>
                </c:pt>
                <c:pt idx="16">
                  <c:v>1.316</c:v>
                </c:pt>
                <c:pt idx="17">
                  <c:v>1.328</c:v>
                </c:pt>
                <c:pt idx="18">
                  <c:v>1.294</c:v>
                </c:pt>
                <c:pt idx="19">
                  <c:v>1.264</c:v>
                </c:pt>
                <c:pt idx="20">
                  <c:v>1.369</c:v>
                </c:pt>
                <c:pt idx="21">
                  <c:v>1.386</c:v>
                </c:pt>
                <c:pt idx="22">
                  <c:v>1.431999999999999</c:v>
                </c:pt>
                <c:pt idx="23">
                  <c:v>1.399</c:v>
                </c:pt>
                <c:pt idx="24">
                  <c:v>1.411999999999999</c:v>
                </c:pt>
                <c:pt idx="25">
                  <c:v>1.429</c:v>
                </c:pt>
                <c:pt idx="26">
                  <c:v>1.403999999999999</c:v>
                </c:pt>
                <c:pt idx="27">
                  <c:v>1.533</c:v>
                </c:pt>
                <c:pt idx="28">
                  <c:v>1.421999999999999</c:v>
                </c:pt>
                <c:pt idx="29">
                  <c:v>1.484</c:v>
                </c:pt>
                <c:pt idx="30">
                  <c:v>1.515</c:v>
                </c:pt>
                <c:pt idx="31">
                  <c:v>1.467</c:v>
                </c:pt>
                <c:pt idx="32">
                  <c:v>1.577</c:v>
                </c:pt>
                <c:pt idx="33">
                  <c:v>1.453</c:v>
                </c:pt>
                <c:pt idx="34">
                  <c:v>1.602</c:v>
                </c:pt>
                <c:pt idx="35">
                  <c:v>1.491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D68-C946-96A9-360140339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2816048"/>
        <c:axId val="222741456"/>
      </c:scatterChart>
      <c:valAx>
        <c:axId val="222816048"/>
        <c:scaling>
          <c:orientation val="minMax"/>
          <c:max val="180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/>
                  <a:t>time (sec)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ja-JP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2741456"/>
        <c:crosses val="autoZero"/>
        <c:crossBetween val="midCat"/>
        <c:majorUnit val="30.0"/>
      </c:valAx>
      <c:valAx>
        <c:axId val="222741456"/>
        <c:scaling>
          <c:orientation val="minMax"/>
          <c:max val="1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throughput (kTPS)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2816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5917760181656"/>
          <c:y val="0.328481578627238"/>
          <c:w val="0.322855807455173"/>
          <c:h val="0.276155190701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2000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u="sng"/>
              <a:t>page-in rate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S-memV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45.0</c:v>
                </c:pt>
                <c:pt idx="9">
                  <c:v>50.0</c:v>
                </c:pt>
                <c:pt idx="10">
                  <c:v>55.0</c:v>
                </c:pt>
                <c:pt idx="11">
                  <c:v>60.0</c:v>
                </c:pt>
                <c:pt idx="12">
                  <c:v>65.0</c:v>
                </c:pt>
                <c:pt idx="13">
                  <c:v>70.0</c:v>
                </c:pt>
                <c:pt idx="14">
                  <c:v>75.0</c:v>
                </c:pt>
                <c:pt idx="15">
                  <c:v>80.0</c:v>
                </c:pt>
                <c:pt idx="16">
                  <c:v>85.0</c:v>
                </c:pt>
                <c:pt idx="17">
                  <c:v>90.0</c:v>
                </c:pt>
                <c:pt idx="18">
                  <c:v>95.0</c:v>
                </c:pt>
                <c:pt idx="19">
                  <c:v>100.0</c:v>
                </c:pt>
                <c:pt idx="20">
                  <c:v>105.0</c:v>
                </c:pt>
                <c:pt idx="21">
                  <c:v>110.0</c:v>
                </c:pt>
                <c:pt idx="22">
                  <c:v>115.0</c:v>
                </c:pt>
                <c:pt idx="23">
                  <c:v>120.0</c:v>
                </c:pt>
                <c:pt idx="24">
                  <c:v>125.0</c:v>
                </c:pt>
                <c:pt idx="25">
                  <c:v>130.0</c:v>
                </c:pt>
                <c:pt idx="26">
                  <c:v>135.0</c:v>
                </c:pt>
                <c:pt idx="27">
                  <c:v>140.0</c:v>
                </c:pt>
                <c:pt idx="28">
                  <c:v>145.0</c:v>
                </c:pt>
                <c:pt idx="29">
                  <c:v>150.0</c:v>
                </c:pt>
                <c:pt idx="30">
                  <c:v>155.0</c:v>
                </c:pt>
                <c:pt idx="31">
                  <c:v>160.0</c:v>
                </c:pt>
                <c:pt idx="32">
                  <c:v>165.0</c:v>
                </c:pt>
                <c:pt idx="33">
                  <c:v>170.0</c:v>
                </c:pt>
                <c:pt idx="34">
                  <c:v>175.0</c:v>
                </c:pt>
                <c:pt idx="35">
                  <c:v>180.0</c:v>
                </c:pt>
              </c:numCache>
            </c:numRef>
          </c:xVal>
          <c:yVal>
            <c:numRef>
              <c:f>Sheet1!$B$2:$B$37</c:f>
              <c:numCache>
                <c:formatCode>General</c:formatCode>
                <c:ptCount val="36"/>
                <c:pt idx="0">
                  <c:v>208.8</c:v>
                </c:pt>
                <c:pt idx="1">
                  <c:v>2.8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1.2</c:v>
                </c:pt>
                <c:pt idx="6">
                  <c:v>0.8</c:v>
                </c:pt>
                <c:pt idx="7">
                  <c:v>0.0</c:v>
                </c:pt>
                <c:pt idx="8">
                  <c:v>0.4</c:v>
                </c:pt>
                <c:pt idx="9">
                  <c:v>0.0</c:v>
                </c:pt>
                <c:pt idx="10">
                  <c:v>0.0</c:v>
                </c:pt>
                <c:pt idx="11">
                  <c:v>0.2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0.4</c:v>
                </c:pt>
                <c:pt idx="19">
                  <c:v>0.0</c:v>
                </c:pt>
                <c:pt idx="20">
                  <c:v>0.0</c:v>
                </c:pt>
                <c:pt idx="21">
                  <c:v>1.6</c:v>
                </c:pt>
                <c:pt idx="22">
                  <c:v>0.0</c:v>
                </c:pt>
                <c:pt idx="23">
                  <c:v>2.4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2.0</c:v>
                </c:pt>
                <c:pt idx="35">
                  <c:v>0.0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C0F-6243-AFE4-6AA3BD0B3C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SSD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45.0</c:v>
                </c:pt>
                <c:pt idx="9">
                  <c:v>50.0</c:v>
                </c:pt>
                <c:pt idx="10">
                  <c:v>55.0</c:v>
                </c:pt>
                <c:pt idx="11">
                  <c:v>60.0</c:v>
                </c:pt>
                <c:pt idx="12">
                  <c:v>65.0</c:v>
                </c:pt>
                <c:pt idx="13">
                  <c:v>70.0</c:v>
                </c:pt>
                <c:pt idx="14">
                  <c:v>75.0</c:v>
                </c:pt>
                <c:pt idx="15">
                  <c:v>80.0</c:v>
                </c:pt>
                <c:pt idx="16">
                  <c:v>85.0</c:v>
                </c:pt>
                <c:pt idx="17">
                  <c:v>90.0</c:v>
                </c:pt>
                <c:pt idx="18">
                  <c:v>95.0</c:v>
                </c:pt>
                <c:pt idx="19">
                  <c:v>100.0</c:v>
                </c:pt>
                <c:pt idx="20">
                  <c:v>105.0</c:v>
                </c:pt>
                <c:pt idx="21">
                  <c:v>110.0</c:v>
                </c:pt>
                <c:pt idx="22">
                  <c:v>115.0</c:v>
                </c:pt>
                <c:pt idx="23">
                  <c:v>120.0</c:v>
                </c:pt>
                <c:pt idx="24">
                  <c:v>125.0</c:v>
                </c:pt>
                <c:pt idx="25">
                  <c:v>130.0</c:v>
                </c:pt>
                <c:pt idx="26">
                  <c:v>135.0</c:v>
                </c:pt>
                <c:pt idx="27">
                  <c:v>140.0</c:v>
                </c:pt>
                <c:pt idx="28">
                  <c:v>145.0</c:v>
                </c:pt>
                <c:pt idx="29">
                  <c:v>150.0</c:v>
                </c:pt>
                <c:pt idx="30">
                  <c:v>155.0</c:v>
                </c:pt>
                <c:pt idx="31">
                  <c:v>160.0</c:v>
                </c:pt>
                <c:pt idx="32">
                  <c:v>165.0</c:v>
                </c:pt>
                <c:pt idx="33">
                  <c:v>170.0</c:v>
                </c:pt>
                <c:pt idx="34">
                  <c:v>175.0</c:v>
                </c:pt>
                <c:pt idx="35">
                  <c:v>180.0</c:v>
                </c:pt>
              </c:numCache>
            </c:numRef>
          </c:xVal>
          <c:yVal>
            <c:numRef>
              <c:f>Sheet1!$C$2:$C$37</c:f>
              <c:numCache>
                <c:formatCode>General</c:formatCode>
                <c:ptCount val="36"/>
                <c:pt idx="0">
                  <c:v>83.35</c:v>
                </c:pt>
                <c:pt idx="1">
                  <c:v>102.925</c:v>
                </c:pt>
                <c:pt idx="2">
                  <c:v>69.05</c:v>
                </c:pt>
                <c:pt idx="3">
                  <c:v>90.4</c:v>
                </c:pt>
                <c:pt idx="4">
                  <c:v>73.85</c:v>
                </c:pt>
                <c:pt idx="5">
                  <c:v>59.125</c:v>
                </c:pt>
                <c:pt idx="6">
                  <c:v>90.1</c:v>
                </c:pt>
                <c:pt idx="7">
                  <c:v>65.17499999999998</c:v>
                </c:pt>
                <c:pt idx="8">
                  <c:v>84.32499999999998</c:v>
                </c:pt>
                <c:pt idx="9">
                  <c:v>85.2</c:v>
                </c:pt>
                <c:pt idx="10">
                  <c:v>59.175</c:v>
                </c:pt>
                <c:pt idx="11">
                  <c:v>109.7</c:v>
                </c:pt>
                <c:pt idx="12">
                  <c:v>69.725</c:v>
                </c:pt>
                <c:pt idx="13">
                  <c:v>78.25</c:v>
                </c:pt>
                <c:pt idx="14">
                  <c:v>72.525</c:v>
                </c:pt>
                <c:pt idx="15">
                  <c:v>70.35</c:v>
                </c:pt>
                <c:pt idx="16">
                  <c:v>86.45</c:v>
                </c:pt>
                <c:pt idx="17">
                  <c:v>68.07499999999998</c:v>
                </c:pt>
                <c:pt idx="18">
                  <c:v>77.35</c:v>
                </c:pt>
                <c:pt idx="19">
                  <c:v>77.775</c:v>
                </c:pt>
                <c:pt idx="20">
                  <c:v>86.35</c:v>
                </c:pt>
                <c:pt idx="21">
                  <c:v>70.12499999999998</c:v>
                </c:pt>
                <c:pt idx="22">
                  <c:v>69.35</c:v>
                </c:pt>
                <c:pt idx="23">
                  <c:v>91.2</c:v>
                </c:pt>
                <c:pt idx="24">
                  <c:v>75.7</c:v>
                </c:pt>
                <c:pt idx="25">
                  <c:v>92.65</c:v>
                </c:pt>
                <c:pt idx="26">
                  <c:v>75.32499999999998</c:v>
                </c:pt>
                <c:pt idx="27">
                  <c:v>70.725</c:v>
                </c:pt>
                <c:pt idx="28">
                  <c:v>102.85</c:v>
                </c:pt>
                <c:pt idx="29">
                  <c:v>76.475</c:v>
                </c:pt>
                <c:pt idx="30">
                  <c:v>86.65</c:v>
                </c:pt>
                <c:pt idx="31">
                  <c:v>63.625</c:v>
                </c:pt>
                <c:pt idx="32">
                  <c:v>79.75</c:v>
                </c:pt>
                <c:pt idx="33">
                  <c:v>93.725</c:v>
                </c:pt>
                <c:pt idx="34">
                  <c:v>71.425</c:v>
                </c:pt>
                <c:pt idx="35">
                  <c:v>83.45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C0F-6243-AFE4-6AA3BD0B3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010480"/>
        <c:axId val="223013968"/>
      </c:scatterChart>
      <c:valAx>
        <c:axId val="223010480"/>
        <c:scaling>
          <c:orientation val="minMax"/>
          <c:max val="180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/>
                  <a:t>time (sec)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ja-JP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3013968"/>
        <c:crosses val="autoZero"/>
        <c:crossBetween val="midCat"/>
        <c:majorUnit val="30.0"/>
      </c:valAx>
      <c:valAx>
        <c:axId val="22301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/>
                  <a:t>page-ins/sec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3010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LRU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45.0</c:v>
                </c:pt>
                <c:pt idx="9">
                  <c:v>50.0</c:v>
                </c:pt>
                <c:pt idx="10">
                  <c:v>55.0</c:v>
                </c:pt>
                <c:pt idx="11">
                  <c:v>60.0</c:v>
                </c:pt>
                <c:pt idx="12">
                  <c:v>65.0</c:v>
                </c:pt>
                <c:pt idx="13">
                  <c:v>70.0</c:v>
                </c:pt>
                <c:pt idx="14">
                  <c:v>75.0</c:v>
                </c:pt>
                <c:pt idx="15">
                  <c:v>80.0</c:v>
                </c:pt>
                <c:pt idx="16">
                  <c:v>85.0</c:v>
                </c:pt>
                <c:pt idx="17">
                  <c:v>90.0</c:v>
                </c:pt>
                <c:pt idx="18">
                  <c:v>95.0</c:v>
                </c:pt>
                <c:pt idx="19">
                  <c:v>100.0</c:v>
                </c:pt>
                <c:pt idx="20">
                  <c:v>105.0</c:v>
                </c:pt>
                <c:pt idx="21">
                  <c:v>110.0</c:v>
                </c:pt>
                <c:pt idx="22">
                  <c:v>115.0</c:v>
                </c:pt>
                <c:pt idx="23">
                  <c:v>120.0</c:v>
                </c:pt>
                <c:pt idx="24">
                  <c:v>125.0</c:v>
                </c:pt>
                <c:pt idx="25">
                  <c:v>130.0</c:v>
                </c:pt>
                <c:pt idx="26">
                  <c:v>135.0</c:v>
                </c:pt>
                <c:pt idx="27">
                  <c:v>140.0</c:v>
                </c:pt>
                <c:pt idx="28">
                  <c:v>145.0</c:v>
                </c:pt>
                <c:pt idx="29">
                  <c:v>150.0</c:v>
                </c:pt>
                <c:pt idx="30">
                  <c:v>155.0</c:v>
                </c:pt>
                <c:pt idx="31">
                  <c:v>160.0</c:v>
                </c:pt>
                <c:pt idx="32">
                  <c:v>165.0</c:v>
                </c:pt>
                <c:pt idx="33">
                  <c:v>170.0</c:v>
                </c:pt>
                <c:pt idx="34">
                  <c:v>175.0</c:v>
                </c:pt>
                <c:pt idx="35">
                  <c:v>180.0</c:v>
                </c:pt>
              </c:numCache>
            </c:numRef>
          </c:xVal>
          <c:yVal>
            <c:numRef>
              <c:f>Sheet1!$B$2:$B$37</c:f>
              <c:numCache>
                <c:formatCode>General</c:formatCode>
                <c:ptCount val="36"/>
                <c:pt idx="0">
                  <c:v>3.087</c:v>
                </c:pt>
                <c:pt idx="1">
                  <c:v>8.485</c:v>
                </c:pt>
                <c:pt idx="2">
                  <c:v>9.124000000000001</c:v>
                </c:pt>
                <c:pt idx="3">
                  <c:v>8.897</c:v>
                </c:pt>
                <c:pt idx="4">
                  <c:v>8.746999999999998</c:v>
                </c:pt>
                <c:pt idx="5">
                  <c:v>9.071000000000001</c:v>
                </c:pt>
                <c:pt idx="6">
                  <c:v>9.078000000000001</c:v>
                </c:pt>
                <c:pt idx="7">
                  <c:v>9.082</c:v>
                </c:pt>
                <c:pt idx="8">
                  <c:v>8.713999999999998</c:v>
                </c:pt>
                <c:pt idx="9">
                  <c:v>8.977</c:v>
                </c:pt>
                <c:pt idx="10">
                  <c:v>9.063</c:v>
                </c:pt>
                <c:pt idx="11">
                  <c:v>8.902</c:v>
                </c:pt>
                <c:pt idx="12">
                  <c:v>8.354000000000002</c:v>
                </c:pt>
                <c:pt idx="13">
                  <c:v>8.733999999999998</c:v>
                </c:pt>
                <c:pt idx="14">
                  <c:v>9.318000000000001</c:v>
                </c:pt>
                <c:pt idx="15">
                  <c:v>9.032</c:v>
                </c:pt>
                <c:pt idx="16">
                  <c:v>9.078000000000001</c:v>
                </c:pt>
                <c:pt idx="17">
                  <c:v>8.822</c:v>
                </c:pt>
                <c:pt idx="18">
                  <c:v>9.0</c:v>
                </c:pt>
                <c:pt idx="19">
                  <c:v>8.986</c:v>
                </c:pt>
                <c:pt idx="20">
                  <c:v>8.84</c:v>
                </c:pt>
                <c:pt idx="21">
                  <c:v>8.582</c:v>
                </c:pt>
                <c:pt idx="22">
                  <c:v>9.405</c:v>
                </c:pt>
                <c:pt idx="23">
                  <c:v>9.42</c:v>
                </c:pt>
                <c:pt idx="24">
                  <c:v>9.074000000000001</c:v>
                </c:pt>
                <c:pt idx="25">
                  <c:v>9.096</c:v>
                </c:pt>
                <c:pt idx="26">
                  <c:v>9.030000000000001</c:v>
                </c:pt>
                <c:pt idx="27">
                  <c:v>9.168000000000001</c:v>
                </c:pt>
                <c:pt idx="28">
                  <c:v>9.169</c:v>
                </c:pt>
                <c:pt idx="29">
                  <c:v>9.105</c:v>
                </c:pt>
                <c:pt idx="30">
                  <c:v>9.246999999999998</c:v>
                </c:pt>
                <c:pt idx="31">
                  <c:v>9.471</c:v>
                </c:pt>
                <c:pt idx="32">
                  <c:v>9.499</c:v>
                </c:pt>
                <c:pt idx="33">
                  <c:v>9.464</c:v>
                </c:pt>
                <c:pt idx="34">
                  <c:v>9.399</c:v>
                </c:pt>
                <c:pt idx="35">
                  <c:v>9.245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2BF-3D48-9F42-2D98876724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random</c:v>
                </c:pt>
              </c:strCache>
            </c:strRef>
          </c:tx>
          <c:spPr>
            <a:ln w="285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45.0</c:v>
                </c:pt>
                <c:pt idx="9">
                  <c:v>50.0</c:v>
                </c:pt>
                <c:pt idx="10">
                  <c:v>55.0</c:v>
                </c:pt>
                <c:pt idx="11">
                  <c:v>60.0</c:v>
                </c:pt>
                <c:pt idx="12">
                  <c:v>65.0</c:v>
                </c:pt>
                <c:pt idx="13">
                  <c:v>70.0</c:v>
                </c:pt>
                <c:pt idx="14">
                  <c:v>75.0</c:v>
                </c:pt>
                <c:pt idx="15">
                  <c:v>80.0</c:v>
                </c:pt>
                <c:pt idx="16">
                  <c:v>85.0</c:v>
                </c:pt>
                <c:pt idx="17">
                  <c:v>90.0</c:v>
                </c:pt>
                <c:pt idx="18">
                  <c:v>95.0</c:v>
                </c:pt>
                <c:pt idx="19">
                  <c:v>100.0</c:v>
                </c:pt>
                <c:pt idx="20">
                  <c:v>105.0</c:v>
                </c:pt>
                <c:pt idx="21">
                  <c:v>110.0</c:v>
                </c:pt>
                <c:pt idx="22">
                  <c:v>115.0</c:v>
                </c:pt>
                <c:pt idx="23">
                  <c:v>120.0</c:v>
                </c:pt>
                <c:pt idx="24">
                  <c:v>125.0</c:v>
                </c:pt>
                <c:pt idx="25">
                  <c:v>130.0</c:v>
                </c:pt>
                <c:pt idx="26">
                  <c:v>135.0</c:v>
                </c:pt>
                <c:pt idx="27">
                  <c:v>140.0</c:v>
                </c:pt>
                <c:pt idx="28">
                  <c:v>145.0</c:v>
                </c:pt>
                <c:pt idx="29">
                  <c:v>150.0</c:v>
                </c:pt>
                <c:pt idx="30">
                  <c:v>155.0</c:v>
                </c:pt>
                <c:pt idx="31">
                  <c:v>160.0</c:v>
                </c:pt>
                <c:pt idx="32">
                  <c:v>165.0</c:v>
                </c:pt>
                <c:pt idx="33">
                  <c:v>170.0</c:v>
                </c:pt>
                <c:pt idx="34">
                  <c:v>175.0</c:v>
                </c:pt>
                <c:pt idx="35">
                  <c:v>180.0</c:v>
                </c:pt>
              </c:numCache>
            </c:numRef>
          </c:xVal>
          <c:yVal>
            <c:numRef>
              <c:f>Sheet1!$C$2:$C$37</c:f>
              <c:numCache>
                <c:formatCode>General</c:formatCode>
                <c:ptCount val="36"/>
                <c:pt idx="0">
                  <c:v>0.702</c:v>
                </c:pt>
                <c:pt idx="1">
                  <c:v>1.217</c:v>
                </c:pt>
                <c:pt idx="2">
                  <c:v>1.769</c:v>
                </c:pt>
                <c:pt idx="3">
                  <c:v>1.983</c:v>
                </c:pt>
                <c:pt idx="4">
                  <c:v>2.429</c:v>
                </c:pt>
                <c:pt idx="5">
                  <c:v>2.698</c:v>
                </c:pt>
                <c:pt idx="6">
                  <c:v>3.419</c:v>
                </c:pt>
                <c:pt idx="7">
                  <c:v>4.606999999999997</c:v>
                </c:pt>
                <c:pt idx="8">
                  <c:v>5.237</c:v>
                </c:pt>
                <c:pt idx="9">
                  <c:v>6.355999999999995</c:v>
                </c:pt>
                <c:pt idx="10">
                  <c:v>7.647999999999995</c:v>
                </c:pt>
                <c:pt idx="11">
                  <c:v>7.560999999999995</c:v>
                </c:pt>
                <c:pt idx="12">
                  <c:v>8.306000000000002</c:v>
                </c:pt>
                <c:pt idx="13">
                  <c:v>8.365</c:v>
                </c:pt>
                <c:pt idx="14">
                  <c:v>9.026000000000001</c:v>
                </c:pt>
                <c:pt idx="15">
                  <c:v>8.236000000000001</c:v>
                </c:pt>
                <c:pt idx="16">
                  <c:v>8.311000000000003</c:v>
                </c:pt>
                <c:pt idx="17">
                  <c:v>8.589</c:v>
                </c:pt>
                <c:pt idx="18">
                  <c:v>8.356000000000006</c:v>
                </c:pt>
                <c:pt idx="19">
                  <c:v>9.183000000000001</c:v>
                </c:pt>
                <c:pt idx="20">
                  <c:v>7.702</c:v>
                </c:pt>
                <c:pt idx="21">
                  <c:v>8.202</c:v>
                </c:pt>
                <c:pt idx="22">
                  <c:v>8.428</c:v>
                </c:pt>
                <c:pt idx="23">
                  <c:v>7.060999999999995</c:v>
                </c:pt>
                <c:pt idx="24">
                  <c:v>8.834000000000001</c:v>
                </c:pt>
                <c:pt idx="25">
                  <c:v>8.729999999999998</c:v>
                </c:pt>
                <c:pt idx="26">
                  <c:v>8.795000000000001</c:v>
                </c:pt>
                <c:pt idx="27">
                  <c:v>8.666</c:v>
                </c:pt>
                <c:pt idx="28">
                  <c:v>8.700999999999998</c:v>
                </c:pt>
                <c:pt idx="29">
                  <c:v>8.754000000000001</c:v>
                </c:pt>
                <c:pt idx="30">
                  <c:v>9.123000000000001</c:v>
                </c:pt>
                <c:pt idx="31">
                  <c:v>8.008000000000001</c:v>
                </c:pt>
                <c:pt idx="32">
                  <c:v>7.827999999999995</c:v>
                </c:pt>
                <c:pt idx="33">
                  <c:v>8.764000000000001</c:v>
                </c:pt>
                <c:pt idx="34">
                  <c:v>9.246999999999998</c:v>
                </c:pt>
                <c:pt idx="35">
                  <c:v>8.862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2BF-3D48-9F42-2D9887672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403936"/>
        <c:axId val="141406480"/>
      </c:scatterChart>
      <c:valAx>
        <c:axId val="141403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time (sec)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ja-JP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1406480"/>
        <c:crosses val="autoZero"/>
        <c:crossBetween val="midCat"/>
      </c:valAx>
      <c:valAx>
        <c:axId val="14140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throughput (kTPS)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1403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2540032171763"/>
          <c:y val="0.466284275821017"/>
          <c:w val="0.490691439282906"/>
          <c:h val="0.14215646739661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2000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u="sng"/>
              <a:t>history collection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0.001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1.0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2.0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0.0003</c:v>
                </c:pt>
                <c:pt idx="1">
                  <c:v>0.079</c:v>
                </c:pt>
                <c:pt idx="2">
                  <c:v>0.154</c:v>
                </c:pt>
                <c:pt idx="3">
                  <c:v>0.231</c:v>
                </c:pt>
                <c:pt idx="4">
                  <c:v>0.308</c:v>
                </c:pt>
                <c:pt idx="5">
                  <c:v>0.388</c:v>
                </c:pt>
                <c:pt idx="6">
                  <c:v>0.463</c:v>
                </c:pt>
                <c:pt idx="7">
                  <c:v>0.538</c:v>
                </c:pt>
                <c:pt idx="8">
                  <c:v>0.614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BA7-8649-A7DB-C22CAC868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2154368"/>
        <c:axId val="222156496"/>
      </c:scatterChart>
      <c:valAx>
        <c:axId val="222154368"/>
        <c:scaling>
          <c:orientation val="minMax"/>
          <c:max val="2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/>
                  <a:t>memory size (TB)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ja-JP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2156496"/>
        <c:crosses val="autoZero"/>
        <c:crossBetween val="midCat"/>
      </c:valAx>
      <c:valAx>
        <c:axId val="22215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 baseline="0"/>
                  <a:t>time (sec)</a:t>
                </a:r>
                <a:endParaRPr lang="en-US" altLang="ja-JP" sz="1600"/>
              </a:p>
            </c:rich>
          </c:tx>
          <c:layout>
            <c:manualLayout>
              <c:xMode val="edge"/>
              <c:yMode val="edge"/>
              <c:x val="0.0411302637503842"/>
              <c:y val="0.2737178497955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2154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2000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u="sng"/>
              <a:t>memory</a:t>
            </a:r>
            <a:r>
              <a:rPr lang="en-US" sz="2000" u="sng" baseline="0"/>
              <a:t> splitting</a:t>
            </a:r>
            <a:endParaRPr lang="en-US" sz="2000" u="sng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0.001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1.0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2.0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0.0004</c:v>
                </c:pt>
                <c:pt idx="1">
                  <c:v>0.108</c:v>
                </c:pt>
                <c:pt idx="2">
                  <c:v>0.214</c:v>
                </c:pt>
                <c:pt idx="3">
                  <c:v>0.32</c:v>
                </c:pt>
                <c:pt idx="4">
                  <c:v>0.428</c:v>
                </c:pt>
                <c:pt idx="5">
                  <c:v>0.536</c:v>
                </c:pt>
                <c:pt idx="6">
                  <c:v>0.64</c:v>
                </c:pt>
                <c:pt idx="7">
                  <c:v>0.748</c:v>
                </c:pt>
                <c:pt idx="8">
                  <c:v>0.853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793-A34E-9C3D-0A37EB43F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044592"/>
        <c:axId val="223048608"/>
      </c:scatterChart>
      <c:valAx>
        <c:axId val="223044592"/>
        <c:scaling>
          <c:orientation val="minMax"/>
          <c:max val="2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/>
                  <a:t>memory size (TB)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ja-JP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3048608"/>
        <c:crosses val="autoZero"/>
        <c:crossBetween val="midCat"/>
      </c:valAx>
      <c:valAx>
        <c:axId val="22304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 baseline="0"/>
                  <a:t>time (sec)</a:t>
                </a:r>
                <a:endParaRPr lang="en-US" altLang="ja-JP" sz="1600"/>
              </a:p>
            </c:rich>
          </c:tx>
          <c:layout>
            <c:manualLayout>
              <c:xMode val="edge"/>
              <c:yMode val="edge"/>
              <c:x val="0.0411302637503842"/>
              <c:y val="0.2737178497955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3044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2000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u="sng"/>
              <a:t>page-out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0.001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1.0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2.0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0.002</c:v>
                </c:pt>
                <c:pt idx="1">
                  <c:v>1.59</c:v>
                </c:pt>
                <c:pt idx="2">
                  <c:v>3.18</c:v>
                </c:pt>
                <c:pt idx="3">
                  <c:v>4.74</c:v>
                </c:pt>
                <c:pt idx="4">
                  <c:v>6.35</c:v>
                </c:pt>
                <c:pt idx="5">
                  <c:v>7.91</c:v>
                </c:pt>
                <c:pt idx="6">
                  <c:v>9.460000000000002</c:v>
                </c:pt>
                <c:pt idx="7">
                  <c:v>11.0</c:v>
                </c:pt>
                <c:pt idx="8">
                  <c:v>12.7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B48-1B47-AE54-58399AD8C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066672"/>
        <c:axId val="223080400"/>
      </c:scatterChart>
      <c:valAx>
        <c:axId val="223066672"/>
        <c:scaling>
          <c:orientation val="minMax"/>
          <c:max val="2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/>
                  <a:t>memory size (TB)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ja-JP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3080400"/>
        <c:crosses val="autoZero"/>
        <c:crossBetween val="midCat"/>
      </c:valAx>
      <c:valAx>
        <c:axId val="22308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 baseline="0"/>
                  <a:t>time (ms)</a:t>
                </a:r>
                <a:endParaRPr lang="en-US" altLang="ja-JP" sz="1600"/>
              </a:p>
            </c:rich>
          </c:tx>
          <c:layout>
            <c:manualLayout>
              <c:xMode val="edge"/>
              <c:yMode val="edge"/>
              <c:x val="0.0411302637503842"/>
              <c:y val="0.2737178497955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30666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456558898887"/>
          <c:y val="0.0407801418439716"/>
          <c:w val="0.717488884963441"/>
          <c:h val="0.885386999497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BF-D646-9595-33E36FAA9353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SSD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BF-D646-9595-33E36FAA9353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HDD</c:v>
                </c:pt>
              </c:strCache>
            </c:strRef>
          </c:tx>
          <c:spPr>
            <a:solidFill>
              <a:schemeClr val="accent4">
                <a:satMod val="110000"/>
              </a:schemeClr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9999" dist="23000" algn="bl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B1-A14A-A251-31816843E966}"/>
              </c:ext>
            </c:extLst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BF-D646-9595-33E36FAA9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0528320"/>
        <c:axId val="220531072"/>
      </c:barChart>
      <c:catAx>
        <c:axId val="22052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0531072"/>
        <c:crosses val="autoZero"/>
        <c:auto val="1"/>
        <c:lblAlgn val="ctr"/>
        <c:lblOffset val="100"/>
        <c:noMultiLvlLbl val="0"/>
      </c:catAx>
      <c:valAx>
        <c:axId val="220531072"/>
        <c:scaling>
          <c:orientation val="minMax"/>
          <c:max val="35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>
                    <a:solidFill>
                      <a:schemeClr val="tx1"/>
                    </a:solidFill>
                  </a:rPr>
                  <a:t>downtime (sec)</a:t>
                </a:r>
                <a:endParaRPr lang="en-US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0528320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3755785401368"/>
          <c:y val="0.0354609929078014"/>
          <c:w val="0.253686279508884"/>
          <c:h val="0.376612307925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45.0</c:v>
                </c:pt>
                <c:pt idx="9">
                  <c:v>50.0</c:v>
                </c:pt>
                <c:pt idx="10">
                  <c:v>55.0</c:v>
                </c:pt>
                <c:pt idx="11">
                  <c:v>60.0</c:v>
                </c:pt>
                <c:pt idx="12">
                  <c:v>65.0</c:v>
                </c:pt>
                <c:pt idx="13">
                  <c:v>70.0</c:v>
                </c:pt>
                <c:pt idx="14">
                  <c:v>75.0</c:v>
                </c:pt>
                <c:pt idx="15">
                  <c:v>80.0</c:v>
                </c:pt>
                <c:pt idx="16">
                  <c:v>85.0</c:v>
                </c:pt>
                <c:pt idx="17">
                  <c:v>90.0</c:v>
                </c:pt>
                <c:pt idx="18">
                  <c:v>95.0</c:v>
                </c:pt>
                <c:pt idx="19">
                  <c:v>100.0</c:v>
                </c:pt>
                <c:pt idx="20">
                  <c:v>105.0</c:v>
                </c:pt>
                <c:pt idx="21">
                  <c:v>110.0</c:v>
                </c:pt>
                <c:pt idx="22">
                  <c:v>115.0</c:v>
                </c:pt>
                <c:pt idx="23">
                  <c:v>120.0</c:v>
                </c:pt>
                <c:pt idx="24">
                  <c:v>125.0</c:v>
                </c:pt>
                <c:pt idx="25">
                  <c:v>130.0</c:v>
                </c:pt>
                <c:pt idx="26">
                  <c:v>135.0</c:v>
                </c:pt>
                <c:pt idx="27">
                  <c:v>140.0</c:v>
                </c:pt>
                <c:pt idx="28">
                  <c:v>145.0</c:v>
                </c:pt>
                <c:pt idx="29">
                  <c:v>150.0</c:v>
                </c:pt>
                <c:pt idx="30">
                  <c:v>155.0</c:v>
                </c:pt>
                <c:pt idx="31">
                  <c:v>160.0</c:v>
                </c:pt>
                <c:pt idx="32">
                  <c:v>165.0</c:v>
                </c:pt>
                <c:pt idx="33">
                  <c:v>170.0</c:v>
                </c:pt>
                <c:pt idx="34">
                  <c:v>175.0</c:v>
                </c:pt>
                <c:pt idx="35">
                  <c:v>180.0</c:v>
                </c:pt>
              </c:numCache>
            </c:numRef>
          </c:xVal>
          <c:yVal>
            <c:numRef>
              <c:f>Sheet1!$B$2:$B$37</c:f>
              <c:numCache>
                <c:formatCode>General</c:formatCode>
                <c:ptCount val="36"/>
                <c:pt idx="0">
                  <c:v>8.598000000000001</c:v>
                </c:pt>
                <c:pt idx="1">
                  <c:v>9.024000000000001</c:v>
                </c:pt>
                <c:pt idx="2">
                  <c:v>9.304</c:v>
                </c:pt>
                <c:pt idx="3">
                  <c:v>9.091000000000001</c:v>
                </c:pt>
                <c:pt idx="4">
                  <c:v>8.919</c:v>
                </c:pt>
                <c:pt idx="5">
                  <c:v>8.802</c:v>
                </c:pt>
                <c:pt idx="6">
                  <c:v>8.871</c:v>
                </c:pt>
                <c:pt idx="7">
                  <c:v>8.614000000000001</c:v>
                </c:pt>
                <c:pt idx="8">
                  <c:v>9.192</c:v>
                </c:pt>
                <c:pt idx="9">
                  <c:v>8.941000000000001</c:v>
                </c:pt>
                <c:pt idx="10">
                  <c:v>9.293999999999998</c:v>
                </c:pt>
                <c:pt idx="11">
                  <c:v>9.181000000000001</c:v>
                </c:pt>
                <c:pt idx="12">
                  <c:v>9.079</c:v>
                </c:pt>
                <c:pt idx="13">
                  <c:v>8.756</c:v>
                </c:pt>
                <c:pt idx="14">
                  <c:v>9.311000000000003</c:v>
                </c:pt>
                <c:pt idx="15">
                  <c:v>9.063</c:v>
                </c:pt>
                <c:pt idx="16">
                  <c:v>9.247999999999997</c:v>
                </c:pt>
                <c:pt idx="17">
                  <c:v>9.115</c:v>
                </c:pt>
                <c:pt idx="18">
                  <c:v>9.229999999999998</c:v>
                </c:pt>
                <c:pt idx="19">
                  <c:v>9.252</c:v>
                </c:pt>
                <c:pt idx="20">
                  <c:v>9.126000000000001</c:v>
                </c:pt>
                <c:pt idx="21">
                  <c:v>9.136000000000001</c:v>
                </c:pt>
                <c:pt idx="22">
                  <c:v>9.075</c:v>
                </c:pt>
                <c:pt idx="23">
                  <c:v>9.183000000000001</c:v>
                </c:pt>
                <c:pt idx="24">
                  <c:v>9.229999999999998</c:v>
                </c:pt>
                <c:pt idx="25">
                  <c:v>9.078000000000001</c:v>
                </c:pt>
                <c:pt idx="26">
                  <c:v>8.952</c:v>
                </c:pt>
                <c:pt idx="27">
                  <c:v>9.322</c:v>
                </c:pt>
                <c:pt idx="28">
                  <c:v>9.109</c:v>
                </c:pt>
                <c:pt idx="29">
                  <c:v>9.323</c:v>
                </c:pt>
                <c:pt idx="30">
                  <c:v>9.382</c:v>
                </c:pt>
                <c:pt idx="31">
                  <c:v>9.146999999999998</c:v>
                </c:pt>
                <c:pt idx="32">
                  <c:v>9.287999999999998</c:v>
                </c:pt>
                <c:pt idx="33">
                  <c:v>9.654000000000003</c:v>
                </c:pt>
                <c:pt idx="34">
                  <c:v>8.774000000000001</c:v>
                </c:pt>
                <c:pt idx="35">
                  <c:v>9.047000000000001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5E8-4748-93C7-34F10FB339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SSD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45.0</c:v>
                </c:pt>
                <c:pt idx="9">
                  <c:v>50.0</c:v>
                </c:pt>
                <c:pt idx="10">
                  <c:v>55.0</c:v>
                </c:pt>
                <c:pt idx="11">
                  <c:v>60.0</c:v>
                </c:pt>
                <c:pt idx="12">
                  <c:v>65.0</c:v>
                </c:pt>
                <c:pt idx="13">
                  <c:v>70.0</c:v>
                </c:pt>
                <c:pt idx="14">
                  <c:v>75.0</c:v>
                </c:pt>
                <c:pt idx="15">
                  <c:v>80.0</c:v>
                </c:pt>
                <c:pt idx="16">
                  <c:v>85.0</c:v>
                </c:pt>
                <c:pt idx="17">
                  <c:v>90.0</c:v>
                </c:pt>
                <c:pt idx="18">
                  <c:v>95.0</c:v>
                </c:pt>
                <c:pt idx="19">
                  <c:v>100.0</c:v>
                </c:pt>
                <c:pt idx="20">
                  <c:v>105.0</c:v>
                </c:pt>
                <c:pt idx="21">
                  <c:v>110.0</c:v>
                </c:pt>
                <c:pt idx="22">
                  <c:v>115.0</c:v>
                </c:pt>
                <c:pt idx="23">
                  <c:v>120.0</c:v>
                </c:pt>
                <c:pt idx="24">
                  <c:v>125.0</c:v>
                </c:pt>
                <c:pt idx="25">
                  <c:v>130.0</c:v>
                </c:pt>
                <c:pt idx="26">
                  <c:v>135.0</c:v>
                </c:pt>
                <c:pt idx="27">
                  <c:v>140.0</c:v>
                </c:pt>
                <c:pt idx="28">
                  <c:v>145.0</c:v>
                </c:pt>
                <c:pt idx="29">
                  <c:v>150.0</c:v>
                </c:pt>
                <c:pt idx="30">
                  <c:v>155.0</c:v>
                </c:pt>
                <c:pt idx="31">
                  <c:v>160.0</c:v>
                </c:pt>
                <c:pt idx="32">
                  <c:v>165.0</c:v>
                </c:pt>
                <c:pt idx="33">
                  <c:v>170.0</c:v>
                </c:pt>
                <c:pt idx="34">
                  <c:v>175.0</c:v>
                </c:pt>
                <c:pt idx="35">
                  <c:v>180.0</c:v>
                </c:pt>
              </c:numCache>
            </c:numRef>
          </c:xVal>
          <c:yVal>
            <c:numRef>
              <c:f>Sheet1!$C$2:$C$37</c:f>
              <c:numCache>
                <c:formatCode>General</c:formatCode>
                <c:ptCount val="36"/>
                <c:pt idx="0">
                  <c:v>0.468</c:v>
                </c:pt>
                <c:pt idx="1">
                  <c:v>0.632</c:v>
                </c:pt>
                <c:pt idx="2">
                  <c:v>0.585</c:v>
                </c:pt>
                <c:pt idx="3">
                  <c:v>0.557</c:v>
                </c:pt>
                <c:pt idx="4">
                  <c:v>0.639</c:v>
                </c:pt>
                <c:pt idx="5">
                  <c:v>0.635</c:v>
                </c:pt>
                <c:pt idx="6">
                  <c:v>0.844</c:v>
                </c:pt>
                <c:pt idx="7">
                  <c:v>0.828</c:v>
                </c:pt>
                <c:pt idx="8">
                  <c:v>1.021</c:v>
                </c:pt>
                <c:pt idx="9">
                  <c:v>1.046</c:v>
                </c:pt>
                <c:pt idx="10">
                  <c:v>1.077</c:v>
                </c:pt>
                <c:pt idx="11">
                  <c:v>1.135</c:v>
                </c:pt>
                <c:pt idx="12">
                  <c:v>1.139</c:v>
                </c:pt>
                <c:pt idx="13">
                  <c:v>1.221</c:v>
                </c:pt>
                <c:pt idx="14">
                  <c:v>1.247</c:v>
                </c:pt>
                <c:pt idx="15">
                  <c:v>1.288</c:v>
                </c:pt>
                <c:pt idx="16">
                  <c:v>1.316</c:v>
                </c:pt>
                <c:pt idx="17">
                  <c:v>1.328</c:v>
                </c:pt>
                <c:pt idx="18">
                  <c:v>1.294</c:v>
                </c:pt>
                <c:pt idx="19">
                  <c:v>1.264</c:v>
                </c:pt>
                <c:pt idx="20">
                  <c:v>1.369</c:v>
                </c:pt>
                <c:pt idx="21">
                  <c:v>1.386</c:v>
                </c:pt>
                <c:pt idx="22">
                  <c:v>1.431999999999999</c:v>
                </c:pt>
                <c:pt idx="23">
                  <c:v>1.399</c:v>
                </c:pt>
                <c:pt idx="24">
                  <c:v>1.411999999999999</c:v>
                </c:pt>
                <c:pt idx="25">
                  <c:v>1.429</c:v>
                </c:pt>
                <c:pt idx="26">
                  <c:v>1.403999999999999</c:v>
                </c:pt>
                <c:pt idx="27">
                  <c:v>1.533</c:v>
                </c:pt>
                <c:pt idx="28">
                  <c:v>1.421999999999999</c:v>
                </c:pt>
                <c:pt idx="29">
                  <c:v>1.484</c:v>
                </c:pt>
                <c:pt idx="30">
                  <c:v>1.515</c:v>
                </c:pt>
                <c:pt idx="31">
                  <c:v>1.467</c:v>
                </c:pt>
                <c:pt idx="32">
                  <c:v>1.577</c:v>
                </c:pt>
                <c:pt idx="33">
                  <c:v>1.453</c:v>
                </c:pt>
                <c:pt idx="34">
                  <c:v>1.602</c:v>
                </c:pt>
                <c:pt idx="35">
                  <c:v>1.491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5E8-4748-93C7-34F10FB339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HDD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45.0</c:v>
                </c:pt>
                <c:pt idx="9">
                  <c:v>50.0</c:v>
                </c:pt>
                <c:pt idx="10">
                  <c:v>55.0</c:v>
                </c:pt>
                <c:pt idx="11">
                  <c:v>60.0</c:v>
                </c:pt>
                <c:pt idx="12">
                  <c:v>65.0</c:v>
                </c:pt>
                <c:pt idx="13">
                  <c:v>70.0</c:v>
                </c:pt>
                <c:pt idx="14">
                  <c:v>75.0</c:v>
                </c:pt>
                <c:pt idx="15">
                  <c:v>80.0</c:v>
                </c:pt>
                <c:pt idx="16">
                  <c:v>85.0</c:v>
                </c:pt>
                <c:pt idx="17">
                  <c:v>90.0</c:v>
                </c:pt>
                <c:pt idx="18">
                  <c:v>95.0</c:v>
                </c:pt>
                <c:pt idx="19">
                  <c:v>100.0</c:v>
                </c:pt>
                <c:pt idx="20">
                  <c:v>105.0</c:v>
                </c:pt>
                <c:pt idx="21">
                  <c:v>110.0</c:v>
                </c:pt>
                <c:pt idx="22">
                  <c:v>115.0</c:v>
                </c:pt>
                <c:pt idx="23">
                  <c:v>120.0</c:v>
                </c:pt>
                <c:pt idx="24">
                  <c:v>125.0</c:v>
                </c:pt>
                <c:pt idx="25">
                  <c:v>130.0</c:v>
                </c:pt>
                <c:pt idx="26">
                  <c:v>135.0</c:v>
                </c:pt>
                <c:pt idx="27">
                  <c:v>140.0</c:v>
                </c:pt>
                <c:pt idx="28">
                  <c:v>145.0</c:v>
                </c:pt>
                <c:pt idx="29">
                  <c:v>150.0</c:v>
                </c:pt>
                <c:pt idx="30">
                  <c:v>155.0</c:v>
                </c:pt>
                <c:pt idx="31">
                  <c:v>160.0</c:v>
                </c:pt>
                <c:pt idx="32">
                  <c:v>165.0</c:v>
                </c:pt>
                <c:pt idx="33">
                  <c:v>170.0</c:v>
                </c:pt>
                <c:pt idx="34">
                  <c:v>175.0</c:v>
                </c:pt>
                <c:pt idx="35">
                  <c:v>180.0</c:v>
                </c:pt>
              </c:numCache>
            </c:numRef>
          </c:xVal>
          <c:yVal>
            <c:numRef>
              <c:f>Sheet1!$D$2:$D$37</c:f>
              <c:numCache>
                <c:formatCode>General</c:formatCode>
                <c:ptCount val="36"/>
                <c:pt idx="0">
                  <c:v>0.217</c:v>
                </c:pt>
                <c:pt idx="1">
                  <c:v>0.207</c:v>
                </c:pt>
                <c:pt idx="2">
                  <c:v>0.263</c:v>
                </c:pt>
                <c:pt idx="3">
                  <c:v>0.274</c:v>
                </c:pt>
                <c:pt idx="4">
                  <c:v>0.296</c:v>
                </c:pt>
                <c:pt idx="5">
                  <c:v>0.258</c:v>
                </c:pt>
                <c:pt idx="6">
                  <c:v>0.332</c:v>
                </c:pt>
                <c:pt idx="7">
                  <c:v>0.303</c:v>
                </c:pt>
                <c:pt idx="8">
                  <c:v>0.318</c:v>
                </c:pt>
                <c:pt idx="9">
                  <c:v>0.333</c:v>
                </c:pt>
                <c:pt idx="10">
                  <c:v>0.307</c:v>
                </c:pt>
                <c:pt idx="11">
                  <c:v>0.328</c:v>
                </c:pt>
                <c:pt idx="12">
                  <c:v>0.31</c:v>
                </c:pt>
                <c:pt idx="13">
                  <c:v>0.329</c:v>
                </c:pt>
                <c:pt idx="14">
                  <c:v>0.329</c:v>
                </c:pt>
                <c:pt idx="15">
                  <c:v>0.333</c:v>
                </c:pt>
                <c:pt idx="16">
                  <c:v>0.326</c:v>
                </c:pt>
                <c:pt idx="17">
                  <c:v>0.315</c:v>
                </c:pt>
                <c:pt idx="18">
                  <c:v>0.314</c:v>
                </c:pt>
                <c:pt idx="19">
                  <c:v>0.353</c:v>
                </c:pt>
                <c:pt idx="20">
                  <c:v>0.3</c:v>
                </c:pt>
                <c:pt idx="21">
                  <c:v>0.35</c:v>
                </c:pt>
                <c:pt idx="22">
                  <c:v>0.277</c:v>
                </c:pt>
                <c:pt idx="23">
                  <c:v>0.334</c:v>
                </c:pt>
                <c:pt idx="24">
                  <c:v>0.277</c:v>
                </c:pt>
                <c:pt idx="25">
                  <c:v>0.316</c:v>
                </c:pt>
                <c:pt idx="26">
                  <c:v>0.307</c:v>
                </c:pt>
                <c:pt idx="27">
                  <c:v>0.284</c:v>
                </c:pt>
                <c:pt idx="28">
                  <c:v>0.345</c:v>
                </c:pt>
                <c:pt idx="29">
                  <c:v>0.256</c:v>
                </c:pt>
                <c:pt idx="30">
                  <c:v>0.344</c:v>
                </c:pt>
                <c:pt idx="31">
                  <c:v>0.283</c:v>
                </c:pt>
                <c:pt idx="32">
                  <c:v>0.323</c:v>
                </c:pt>
                <c:pt idx="33">
                  <c:v>0.273</c:v>
                </c:pt>
                <c:pt idx="34">
                  <c:v>0.293</c:v>
                </c:pt>
                <c:pt idx="35">
                  <c:v>0.338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5E8-4748-93C7-34F10FB33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769408"/>
        <c:axId val="141748640"/>
      </c:scatterChart>
      <c:valAx>
        <c:axId val="141769408"/>
        <c:scaling>
          <c:orientation val="minMax"/>
          <c:max val="180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time (sec)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ja-JP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1748640"/>
        <c:crosses val="autoZero"/>
        <c:crossBetween val="midCat"/>
        <c:majorUnit val="30.0"/>
      </c:valAx>
      <c:valAx>
        <c:axId val="14174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throughput (kTPS)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17694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810453740565"/>
          <c:y val="0.0425196850393701"/>
          <c:w val="0.722993352338612"/>
          <c:h val="0.883647456302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BC-E943-9252-1BDFA85EBC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S-memV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BC-E943-9252-1BDFA85EBC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SSD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BC-E943-9252-1BDFA85EB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1436080"/>
        <c:axId val="141438288"/>
      </c:barChart>
      <c:catAx>
        <c:axId val="14143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1438288"/>
        <c:crosses val="autoZero"/>
        <c:auto val="1"/>
        <c:lblAlgn val="ctr"/>
        <c:lblOffset val="100"/>
        <c:noMultiLvlLbl val="0"/>
      </c:catAx>
      <c:valAx>
        <c:axId val="141438288"/>
        <c:scaling>
          <c:orientation val="minMax"/>
          <c:max val="40.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 dirty="0">
                    <a:solidFill>
                      <a:schemeClr val="tx1"/>
                    </a:solidFill>
                  </a:rPr>
                  <a:t>migration time (sec)</a:t>
                </a:r>
              </a:p>
            </c:rich>
          </c:tx>
          <c:layout>
            <c:manualLayout>
              <c:xMode val="edge"/>
              <c:yMode val="edge"/>
              <c:x val="0.0431961939208225"/>
              <c:y val="0.159146964433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143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6425228461033"/>
          <c:y val="0.0354609929078014"/>
          <c:w val="0.3677824942126"/>
          <c:h val="0.330439856557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456558898887"/>
          <c:y val="0.0407801418439716"/>
          <c:w val="0.717488884963441"/>
          <c:h val="0.885386999497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3D-B34E-94E6-C99CF6D239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S-memV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3D-B34E-94E6-C99CF6D239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SSD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3D-B34E-94E6-C99CF6D23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1457760"/>
        <c:axId val="141455584"/>
      </c:barChart>
      <c:catAx>
        <c:axId val="14145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1455584"/>
        <c:crosses val="autoZero"/>
        <c:auto val="1"/>
        <c:lblAlgn val="ctr"/>
        <c:lblOffset val="100"/>
        <c:noMultiLvlLbl val="0"/>
      </c:catAx>
      <c:valAx>
        <c:axId val="141455584"/>
        <c:scaling>
          <c:orientation val="minMax"/>
          <c:max val="5.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 dirty="0">
                    <a:solidFill>
                      <a:schemeClr val="tx1"/>
                    </a:solidFill>
                  </a:rPr>
                  <a:t>downtime (sec)</a:t>
                </a:r>
                <a:endParaRPr lang="en-US" sz="16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145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3755785401368"/>
          <c:y val="0.0354609929078014"/>
          <c:w val="0.380414415974131"/>
          <c:h val="0.3264797275256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810453740565"/>
          <c:y val="0.0425196850393701"/>
          <c:w val="0.722993352338612"/>
          <c:h val="0.828957232310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idle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ideal</c:v>
                </c:pt>
                <c:pt idx="1">
                  <c:v>S-memV</c:v>
                </c:pt>
                <c:pt idx="2">
                  <c:v>SSD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12.05</c:v>
                </c:pt>
                <c:pt idx="1">
                  <c:v>12.72</c:v>
                </c:pt>
                <c:pt idx="2">
                  <c:v>26.54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BC-E943-9252-1BDFA85EBC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intensive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ideal</c:v>
                </c:pt>
                <c:pt idx="1">
                  <c:v>S-memV</c:v>
                </c:pt>
                <c:pt idx="2">
                  <c:v>SSD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42.7</c:v>
                </c:pt>
                <c:pt idx="1">
                  <c:v>35.5</c:v>
                </c:pt>
                <c:pt idx="2">
                  <c:v>81.8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BC-E943-9252-1BDFA85EB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1490672"/>
        <c:axId val="141493424"/>
      </c:barChart>
      <c:catAx>
        <c:axId val="14149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1493424"/>
        <c:crosses val="autoZero"/>
        <c:auto val="1"/>
        <c:lblAlgn val="ctr"/>
        <c:lblOffset val="100"/>
        <c:noMultiLvlLbl val="0"/>
      </c:catAx>
      <c:valAx>
        <c:axId val="141493424"/>
        <c:scaling>
          <c:orientation val="minMax"/>
          <c:max val="1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migration time (sec)</a:t>
                </a:r>
              </a:p>
            </c:rich>
          </c:tx>
          <c:layout>
            <c:manualLayout>
              <c:xMode val="edge"/>
              <c:yMode val="edge"/>
              <c:x val="0.0431961939208225"/>
              <c:y val="0.1044569159764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149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7474218334652"/>
          <c:y val="0.0614021394431161"/>
          <c:w val="0.346266268517724"/>
          <c:h val="0.270681289436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456558898887"/>
          <c:y val="0.0407801418439716"/>
          <c:w val="0.717488884963441"/>
          <c:h val="0.826946423451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idle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ideal</c:v>
                </c:pt>
                <c:pt idx="1">
                  <c:v>S-memV</c:v>
                </c:pt>
                <c:pt idx="2">
                  <c:v>SSD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0.415</c:v>
                </c:pt>
                <c:pt idx="1">
                  <c:v>0.423</c:v>
                </c:pt>
                <c:pt idx="2">
                  <c:v>3.854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3D-B34E-94E6-C99CF6D239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intensive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ideal</c:v>
                </c:pt>
                <c:pt idx="1">
                  <c:v>S-memV</c:v>
                </c:pt>
                <c:pt idx="2">
                  <c:v>SSD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0.49</c:v>
                </c:pt>
                <c:pt idx="1">
                  <c:v>0.407</c:v>
                </c:pt>
                <c:pt idx="2">
                  <c:v>3.589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3D-B34E-94E6-C99CF6D23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2234416"/>
        <c:axId val="222236624"/>
      </c:barChart>
      <c:catAx>
        <c:axId val="22223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2236624"/>
        <c:crosses val="autoZero"/>
        <c:auto val="1"/>
        <c:lblAlgn val="ctr"/>
        <c:lblOffset val="100"/>
        <c:noMultiLvlLbl val="0"/>
      </c:catAx>
      <c:valAx>
        <c:axId val="222236624"/>
        <c:scaling>
          <c:orientation val="minMax"/>
          <c:max val="5.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downtime (sec)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223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3755785401368"/>
          <c:y val="0.067363546616302"/>
          <c:w val="0.352420220940755"/>
          <c:h val="0.2991346836713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810453740565"/>
          <c:y val="0.0425196850393701"/>
          <c:w val="0.722993352338612"/>
          <c:h val="0.797054704043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 GbE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3"/>
                <c:pt idx="0">
                  <c:v>ideal</c:v>
                </c:pt>
                <c:pt idx="1">
                  <c:v>S-memV</c:v>
                </c:pt>
                <c:pt idx="2">
                  <c:v>SSD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19.57</c:v>
                </c:pt>
                <c:pt idx="1">
                  <c:v>19.59</c:v>
                </c:pt>
                <c:pt idx="2">
                  <c:v>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BC-E943-9252-1BDFA85EBC6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10 GbE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3"/>
                <c:pt idx="0">
                  <c:v>ideal</c:v>
                </c:pt>
                <c:pt idx="1">
                  <c:v>S-memV</c:v>
                </c:pt>
                <c:pt idx="2">
                  <c:v>SSD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2.73</c:v>
                </c:pt>
                <c:pt idx="1">
                  <c:v>2.93</c:v>
                </c:pt>
                <c:pt idx="2">
                  <c:v>7.44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BC-E943-9252-1BDFA85EB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2868480"/>
        <c:axId val="222837808"/>
      </c:barChart>
      <c:catAx>
        <c:axId val="22286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2837808"/>
        <c:crosses val="autoZero"/>
        <c:auto val="1"/>
        <c:lblAlgn val="ctr"/>
        <c:lblOffset val="100"/>
        <c:noMultiLvlLbl val="0"/>
      </c:catAx>
      <c:valAx>
        <c:axId val="222837808"/>
        <c:scaling>
          <c:orientation val="minMax"/>
          <c:max val="30.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 dirty="0">
                    <a:solidFill>
                      <a:schemeClr val="tx1"/>
                    </a:solidFill>
                  </a:rPr>
                  <a:t>migration time (sec)</a:t>
                </a:r>
              </a:p>
            </c:rich>
          </c:tx>
          <c:layout>
            <c:manualLayout>
              <c:xMode val="edge"/>
              <c:yMode val="edge"/>
              <c:x val="0.0431961939208225"/>
              <c:y val="0.159146964433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286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6425228461033"/>
          <c:y val="0.0354609929078014"/>
          <c:w val="0.3677824942126"/>
          <c:h val="0.2592076298631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456558898887"/>
          <c:y val="0.0407801418439716"/>
          <c:w val="0.717488884963441"/>
          <c:h val="0.812466827985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 GbE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3"/>
                <c:pt idx="0">
                  <c:v>ideal</c:v>
                </c:pt>
                <c:pt idx="1">
                  <c:v>S-memV</c:v>
                </c:pt>
                <c:pt idx="2">
                  <c:v>SSD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0.282</c:v>
                </c:pt>
                <c:pt idx="1">
                  <c:v>0.28</c:v>
                </c:pt>
                <c:pt idx="2">
                  <c:v>0.414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3D-B34E-94E6-C99CF6D2390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10 GbE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3"/>
                <c:pt idx="0">
                  <c:v>ideal</c:v>
                </c:pt>
                <c:pt idx="1">
                  <c:v>S-memV</c:v>
                </c:pt>
                <c:pt idx="2">
                  <c:v>SSD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0.245</c:v>
                </c:pt>
                <c:pt idx="1">
                  <c:v>0.287</c:v>
                </c:pt>
                <c:pt idx="2">
                  <c:v>0.875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3D-B34E-94E6-C99CF6D23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1854640"/>
        <c:axId val="141608576"/>
      </c:barChart>
      <c:catAx>
        <c:axId val="14185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1608576"/>
        <c:crosses val="autoZero"/>
        <c:auto val="1"/>
        <c:lblAlgn val="ctr"/>
        <c:lblOffset val="100"/>
        <c:noMultiLvlLbl val="0"/>
      </c:catAx>
      <c:valAx>
        <c:axId val="141608576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 dirty="0">
                    <a:solidFill>
                      <a:schemeClr val="tx1"/>
                    </a:solidFill>
                  </a:rPr>
                  <a:t>downtime (sec)</a:t>
                </a:r>
                <a:endParaRPr lang="en-US" sz="16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185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3755785401368"/>
          <c:y val="0.0354609929078014"/>
          <c:w val="0.320218551153139"/>
          <c:h val="0.2900196690531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56EED-7446-B449-95F5-54A40F559C28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FF87-A0FA-744E-99AC-2A2702910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415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9D9B7-1707-9149-8299-9DC14D42B111}" type="datetimeFigureOut">
              <a:rPr kumimoji="1" lang="ja-JP" altLang="en-US" smtClean="0"/>
              <a:t>2018/7/5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1B9D0-55A2-ED4B-88D2-EABFA36E4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961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I'm Kenichi Kourai from Kyushu Institute of Technology.</a:t>
            </a:r>
          </a:p>
          <a:p>
            <a:r>
              <a:rPr lang="en-US" altLang="ja-JP" dirty="0"/>
              <a:t>I'm </a:t>
            </a:r>
            <a:r>
              <a:rPr lang="en-US" altLang="ja-JP" dirty="0" err="1"/>
              <a:t>gonna</a:t>
            </a:r>
            <a:r>
              <a:rPr lang="en-US" altLang="ja-JP" dirty="0"/>
              <a:t> talk about S-memV: Split Migration of Large-memory Virtual Machines in IaaS Clouds.</a:t>
            </a:r>
          </a:p>
          <a:p>
            <a:r>
              <a:rPr lang="en-US" altLang="ja-JP" dirty="0"/>
              <a:t>This is join work with my students.</a:t>
            </a:r>
          </a:p>
          <a:p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590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Since S-</a:t>
            </a:r>
            <a:r>
              <a:rPr lang="en-US" altLang="ja-JP" dirty="0" err="1" smtClean="0"/>
              <a:t>memV</a:t>
            </a:r>
            <a:r>
              <a:rPr lang="en-US" altLang="ja-JP" dirty="0" smtClean="0"/>
              <a:t> performs remote paging via network, reducing the frequency of remote paging is the key to the efficient execution of VMs.</a:t>
            </a:r>
          </a:p>
          <a:p>
            <a:r>
              <a:rPr lang="en-US" altLang="ja-JP" dirty="0" smtClean="0"/>
              <a:t>Recent network is being fast, but that is still slower than memory.</a:t>
            </a:r>
          </a:p>
          <a:p>
            <a:r>
              <a:rPr lang="en-US" altLang="ja-JP" dirty="0" smtClean="0"/>
              <a:t>Frequent remote paging largely degrades VM’s performance.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So, split migration performs paging-aware memory transfers.</a:t>
            </a:r>
          </a:p>
          <a:p>
            <a:r>
              <a:rPr lang="en-US" altLang="ja-JP" dirty="0" smtClean="0"/>
              <a:t>It transfers memory likely to be accessed to the main host.</a:t>
            </a:r>
          </a:p>
          <a:p>
            <a:r>
              <a:rPr lang="en-US" altLang="ja-JP" dirty="0" smtClean="0"/>
              <a:t>This suppresses remote paging after VM migration because memory in the main host can be accessed by VM core without remote paging.</a:t>
            </a:r>
          </a:p>
          <a:p>
            <a:r>
              <a:rPr lang="en-US" altLang="ja-JP" dirty="0" smtClean="0"/>
              <a:t>The rest of the memory is transferred to one of the sub-hosts.</a:t>
            </a:r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703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achieve paging-aware memory transfers</a:t>
            </a:r>
            <a:r>
              <a:rPr lang="en-US" baseline="0" dirty="0" smtClean="0"/>
              <a:t>, </a:t>
            </a:r>
            <a:r>
              <a:rPr lang="en-US" baseline="0" dirty="0"/>
              <a:t>the prediction of VM's memory access is needed.</a:t>
            </a:r>
            <a:endParaRPr lang="en-US" dirty="0"/>
          </a:p>
          <a:p>
            <a:r>
              <a:rPr lang="en-US" dirty="0" smtClean="0"/>
              <a:t>Our </a:t>
            </a:r>
            <a:r>
              <a:rPr lang="en-US" dirty="0"/>
              <a:t>memory access prediction is based on the well-known Least Recently Used algorithm.</a:t>
            </a:r>
          </a:p>
          <a:p>
            <a:r>
              <a:rPr lang="en-US" dirty="0"/>
              <a:t>As in this figure, some memory regions are recently used, but some are not.</a:t>
            </a:r>
          </a:p>
          <a:p>
            <a:r>
              <a:rPr lang="en-US" dirty="0"/>
              <a:t>Using the LRU algorithm, S-memV predicts that not recently used memory will not be used in the near future.</a:t>
            </a:r>
          </a:p>
          <a:p>
            <a:r>
              <a:rPr lang="en-US" dirty="0"/>
              <a:t>In other words, it predicts that recently used memory is likely to be used.</a:t>
            </a:r>
          </a:p>
          <a:p>
            <a:endParaRPr lang="en-US" dirty="0" smtClean="0"/>
          </a:p>
          <a:p>
            <a:r>
              <a:rPr lang="en-US" altLang="ja-JP" dirty="0" smtClean="0"/>
              <a:t>This memory access prediction can be also used</a:t>
            </a:r>
            <a:r>
              <a:rPr lang="en-US" altLang="ja-JP" baseline="0" dirty="0" smtClean="0"/>
              <a:t> in</a:t>
            </a:r>
            <a:r>
              <a:rPr lang="en-US" altLang="ja-JP" dirty="0" smtClean="0"/>
              <a:t> page-outs,</a:t>
            </a:r>
            <a:r>
              <a:rPr lang="en-US" altLang="ja-JP" baseline="0" dirty="0" smtClean="0"/>
              <a:t> of course.</a:t>
            </a:r>
            <a:endParaRPr lang="en-US" altLang="ja-JP" dirty="0" smtClean="0"/>
          </a:p>
          <a:p>
            <a:r>
              <a:rPr lang="en-US" altLang="ja-JP" dirty="0" smtClean="0"/>
              <a:t>When S-</a:t>
            </a:r>
            <a:r>
              <a:rPr lang="en-US" altLang="ja-JP" dirty="0" err="1" smtClean="0"/>
              <a:t>memV</a:t>
            </a:r>
            <a:r>
              <a:rPr lang="en-US" altLang="ja-JP" dirty="0" smtClean="0"/>
              <a:t> performs remote paging, it pages out memory unlikely to be accessed to sub-hosts.</a:t>
            </a:r>
          </a:p>
          <a:p>
            <a:r>
              <a:rPr lang="en-US" altLang="ja-JP" dirty="0" smtClean="0"/>
              <a:t>This prevents the memory from being transferred back and forth between the hosts.</a:t>
            </a:r>
          </a:p>
          <a:p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215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To obtain necessary information on memory access history, S-memV keeps track of memory page access inside a VM.</a:t>
            </a:r>
          </a:p>
          <a:p>
            <a:r>
              <a:rPr lang="en-US" altLang="ja-JP" dirty="0"/>
              <a:t>It periodically traverses the extended page tables, EPT, assigned to a VM.</a:t>
            </a:r>
          </a:p>
          <a:p>
            <a:r>
              <a:rPr kumimoji="1" lang="en-US" altLang="ja-JP" dirty="0"/>
              <a:t>If CPUs support EPT A/D bit, the access bit is set when the corresponding page is accessed.</a:t>
            </a:r>
          </a:p>
          <a:p>
            <a:r>
              <a:rPr lang="en-US" altLang="ja-JP" dirty="0"/>
              <a:t>S-</a:t>
            </a:r>
            <a:r>
              <a:rPr lang="en-US" altLang="ja-JP" dirty="0" err="1"/>
              <a:t>memV</a:t>
            </a:r>
            <a:r>
              <a:rPr lang="en-US" altLang="ja-JP" dirty="0"/>
              <a:t> records the values of the access bits and resets them so that CPUs can record new memory access.</a:t>
            </a:r>
          </a:p>
          <a:p>
            <a:endParaRPr kumimoji="1" lang="en-US" altLang="ja-JP" dirty="0"/>
          </a:p>
          <a:p>
            <a:r>
              <a:rPr lang="en-US" altLang="ja-JP" dirty="0"/>
              <a:t>As LRU approximation, S-</a:t>
            </a:r>
            <a:r>
              <a:rPr lang="en-US" altLang="ja-JP" dirty="0" err="1"/>
              <a:t>memV</a:t>
            </a:r>
            <a:r>
              <a:rPr lang="en-US" altLang="ja-JP" dirty="0"/>
              <a:t> uses the aging algorithm.</a:t>
            </a:r>
          </a:p>
          <a:p>
            <a:r>
              <a:rPr lang="en-US" altLang="ja-JP" dirty="0"/>
              <a:t>It uses 8-bit history for this algorithm.</a:t>
            </a:r>
          </a:p>
          <a:p>
            <a:r>
              <a:rPr kumimoji="1" lang="en-US" altLang="ja-JP" dirty="0"/>
              <a:t>It accumulates access information in the most-significant bit of the history for a </a:t>
            </a:r>
            <a:r>
              <a:rPr kumimoji="1" lang="en-US" altLang="ja-JP" dirty="0" smtClean="0"/>
              <a:t>while</a:t>
            </a:r>
            <a:r>
              <a:rPr kumimoji="1" lang="en-US" altLang="ja-JP" baseline="0" dirty="0" smtClean="0"/>
              <a:t> like this.</a:t>
            </a:r>
            <a:endParaRPr kumimoji="1" lang="en-US" altLang="ja-JP" dirty="0"/>
          </a:p>
          <a:p>
            <a:r>
              <a:rPr lang="en-US" altLang="ja-JP" dirty="0"/>
              <a:t>After a certain period, it shifts the history right by one </a:t>
            </a:r>
            <a:r>
              <a:rPr lang="en-US" altLang="ja-JP" dirty="0" smtClean="0"/>
              <a:t>bit</a:t>
            </a:r>
            <a:r>
              <a:rPr lang="en-US" altLang="ja-JP" baseline="0" dirty="0" smtClean="0"/>
              <a:t> like this.</a:t>
            </a:r>
            <a:endParaRPr lang="en-US" altLang="ja-JP" dirty="0"/>
          </a:p>
          <a:p>
            <a:r>
              <a:rPr kumimoji="1" lang="en-US" altLang="ja-JP" dirty="0"/>
              <a:t>As a result, the history</a:t>
            </a:r>
            <a:r>
              <a:rPr kumimoji="1" lang="en-US" altLang="ja-JP" baseline="0" dirty="0"/>
              <a:t> </a:t>
            </a:r>
            <a:r>
              <a:rPr kumimoji="1" lang="en-US" altLang="ja-JP" dirty="0"/>
              <a:t>value becomes larger as the page is accessed more recently.</a:t>
            </a:r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72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On the basis of the memory access history, S-</a:t>
            </a:r>
            <a:r>
              <a:rPr kumimoji="1" lang="en-US" altLang="ja-JP" dirty="0" err="1"/>
              <a:t>memV</a:t>
            </a:r>
            <a:r>
              <a:rPr kumimoji="1" lang="en-US" altLang="ja-JP" dirty="0"/>
              <a:t> splits VM's memory in a chunk granularity.</a:t>
            </a:r>
          </a:p>
          <a:p>
            <a:r>
              <a:rPr kumimoji="1" lang="en-US" altLang="ja-JP" dirty="0"/>
              <a:t>A chunk consists of contiguous memory pages and this is a unit of remote paging.</a:t>
            </a:r>
            <a:endParaRPr lang="en-US" altLang="ja-JP" dirty="0"/>
          </a:p>
          <a:p>
            <a:r>
              <a:rPr kumimoji="1" lang="en-US" altLang="ja-JP" dirty="0"/>
              <a:t>The purpose of using chunks is to achieve efficient remote paging.</a:t>
            </a:r>
          </a:p>
          <a:p>
            <a:r>
              <a:rPr lang="en-US" altLang="ja-JP" dirty="0"/>
              <a:t>So, S-</a:t>
            </a:r>
            <a:r>
              <a:rPr lang="en-US" altLang="ja-JP" dirty="0" err="1"/>
              <a:t>memV</a:t>
            </a:r>
            <a:r>
              <a:rPr lang="en-US" altLang="ja-JP" dirty="0"/>
              <a:t> first calculates the history value of a chunk from the history of the pages contained in the chunk.</a:t>
            </a:r>
          </a:p>
          <a:p>
            <a:r>
              <a:rPr kumimoji="1" lang="en-US" altLang="ja-JP" dirty="0"/>
              <a:t>The chunk history is calculated by a bitwise OR of page </a:t>
            </a:r>
            <a:r>
              <a:rPr kumimoji="1" lang="en-US" altLang="ja-JP" dirty="0" smtClean="0"/>
              <a:t>history</a:t>
            </a:r>
            <a:r>
              <a:rPr kumimoji="1" lang="en-US" altLang="ja-JP" baseline="0" dirty="0" smtClean="0"/>
              <a:t> like this.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Then, S-</a:t>
            </a:r>
            <a:r>
              <a:rPr kumimoji="1" lang="en-US" altLang="ja-JP" dirty="0" err="1"/>
              <a:t>memV</a:t>
            </a:r>
            <a:r>
              <a:rPr kumimoji="1" lang="en-US" altLang="ja-JP" dirty="0"/>
              <a:t> assigns chunks with larger history values to the main host in order.</a:t>
            </a:r>
          </a:p>
          <a:p>
            <a:r>
              <a:rPr lang="en-US" altLang="ja-JP" dirty="0"/>
              <a:t>However, sorting a large number of chunks is time-consuming in a large-memory VM.</a:t>
            </a:r>
          </a:p>
          <a:p>
            <a:r>
              <a:rPr kumimoji="1" lang="en-US" altLang="ja-JP" dirty="0"/>
              <a:t>So, it should be avoided.</a:t>
            </a:r>
          </a:p>
          <a:p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997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S-</a:t>
            </a:r>
            <a:r>
              <a:rPr kumimoji="1" lang="en-US" altLang="ja-JP" dirty="0" err="1"/>
              <a:t>memV</a:t>
            </a:r>
            <a:r>
              <a:rPr kumimoji="1" lang="en-US" altLang="ja-JP" dirty="0"/>
              <a:t> creates a histogram about the 8-bit value of chunk </a:t>
            </a:r>
            <a:r>
              <a:rPr kumimoji="1" lang="en-US" altLang="ja-JP" dirty="0" smtClean="0"/>
              <a:t>history</a:t>
            </a:r>
            <a:r>
              <a:rPr kumimoji="1" lang="en-US" altLang="ja-JP" baseline="0" dirty="0" smtClean="0"/>
              <a:t> like this, 0 to 255.</a:t>
            </a:r>
            <a:endParaRPr kumimoji="1" lang="en-US" altLang="ja-JP" dirty="0"/>
          </a:p>
          <a:p>
            <a:r>
              <a:rPr lang="en-US" altLang="ja-JP" dirty="0" smtClean="0"/>
              <a:t>And </a:t>
            </a:r>
            <a:r>
              <a:rPr lang="en-US" altLang="ja-JP" dirty="0"/>
              <a:t>it sums up the number of chunks in the histogram in descending order of history values </a:t>
            </a:r>
            <a:r>
              <a:rPr lang="en-US" altLang="ja-JP" dirty="0" smtClean="0"/>
              <a:t>until the sum reaches the maximum number</a:t>
            </a:r>
            <a:r>
              <a:rPr lang="en-US" altLang="ja-JP" baseline="0" dirty="0" smtClean="0"/>
              <a:t> of chunks that can be accommodated in the main host, in this case, 2 TB.</a:t>
            </a:r>
            <a:endParaRPr lang="en-US" altLang="ja-JP" dirty="0" smtClean="0"/>
          </a:p>
          <a:p>
            <a:r>
              <a:rPr lang="en-US" altLang="ja-JP" dirty="0" smtClean="0"/>
              <a:t>Then it finds </a:t>
            </a:r>
            <a:r>
              <a:rPr lang="en-US" altLang="ja-JP" dirty="0"/>
              <a:t>the threshold history value.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Using the threshold, S-</a:t>
            </a:r>
            <a:r>
              <a:rPr kumimoji="1" lang="en-US" altLang="ja-JP" dirty="0" err="1"/>
              <a:t>memV</a:t>
            </a:r>
            <a:r>
              <a:rPr kumimoji="1" lang="en-US" altLang="ja-JP" dirty="0"/>
              <a:t> assigns chunks with larger values to the main host.</a:t>
            </a:r>
          </a:p>
          <a:p>
            <a:r>
              <a:rPr kumimoji="1" lang="en-US" altLang="ja-JP" dirty="0"/>
              <a:t>Similarly, it assigns chunks with smaller values to one of the sub-hosts.</a:t>
            </a:r>
          </a:p>
          <a:p>
            <a:r>
              <a:rPr lang="en-US" altLang="ja-JP" dirty="0"/>
              <a:t>For chunks with the threshold history value, it assigns </a:t>
            </a:r>
            <a:r>
              <a:rPr lang="en-US" altLang="ja-JP" dirty="0" smtClean="0"/>
              <a:t>as many chunks as possible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to </a:t>
            </a:r>
            <a:r>
              <a:rPr lang="en-US" altLang="ja-JP" dirty="0"/>
              <a:t>the main host </a:t>
            </a:r>
            <a:r>
              <a:rPr lang="en-US" altLang="ja-JP" dirty="0" smtClean="0"/>
              <a:t>and </a:t>
            </a:r>
            <a:r>
              <a:rPr lang="en-US" altLang="ja-JP" dirty="0"/>
              <a:t>the rest to sub-hosts.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64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is the</a:t>
            </a:r>
            <a:r>
              <a:rPr kumimoji="1" lang="en-US" altLang="ja-JP" baseline="0" dirty="0"/>
              <a:t> demo of memory transfers during split migration.</a:t>
            </a:r>
          </a:p>
          <a:p>
            <a:r>
              <a:rPr kumimoji="1" lang="en-US" altLang="ja-JP" baseline="0" dirty="0"/>
              <a:t>This region means VM's memory in a sub-host.</a:t>
            </a:r>
          </a:p>
          <a:p>
            <a:r>
              <a:rPr kumimoji="1" lang="en-US" altLang="ja-JP" baseline="0" dirty="0"/>
              <a:t>Before split migration, there is no VM's memory.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When a sub-host received memory of a VM, the region becomes red.</a:t>
            </a:r>
          </a:p>
          <a:p>
            <a:r>
              <a:rPr kumimoji="1" lang="en-US" altLang="ja-JP" baseline="0" dirty="0"/>
              <a:t>Finally, the sub-host received half of </a:t>
            </a:r>
            <a:r>
              <a:rPr kumimoji="1" lang="en-US" altLang="ja-JP" baseline="0" dirty="0" smtClean="0"/>
              <a:t>VM's memory</a:t>
            </a:r>
            <a:r>
              <a:rPr kumimoji="1" lang="en-US" altLang="ja-JP" baseline="0" dirty="0"/>
              <a:t>.</a:t>
            </a:r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340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After split migration, VM's memory is managed by multiple hosts.</a:t>
            </a:r>
          </a:p>
          <a:p>
            <a:r>
              <a:rPr lang="en-US" altLang="ja-JP" dirty="0"/>
              <a:t>So, S-</a:t>
            </a:r>
            <a:r>
              <a:rPr lang="en-US" altLang="ja-JP" dirty="0" err="1"/>
              <a:t>memV</a:t>
            </a:r>
            <a:r>
              <a:rPr lang="en-US" altLang="ja-JP" dirty="0"/>
              <a:t> uses three types of  page tables.</a:t>
            </a:r>
          </a:p>
          <a:p>
            <a:r>
              <a:rPr kumimoji="1" lang="en-US" altLang="ja-JP" dirty="0"/>
              <a:t>A network page table is maintained in the main host.</a:t>
            </a:r>
          </a:p>
          <a:p>
            <a:r>
              <a:rPr lang="en-US" altLang="ja-JP" dirty="0"/>
              <a:t>It manages in which host each page is located.</a:t>
            </a:r>
          </a:p>
          <a:p>
            <a:endParaRPr kumimoji="1" lang="en-US" altLang="ja-JP" dirty="0"/>
          </a:p>
          <a:p>
            <a:r>
              <a:rPr lang="en-US" altLang="ja-JP" dirty="0"/>
              <a:t>For real memory assignment to a VM, the extended page tables, EPT, are used in the main host.</a:t>
            </a:r>
          </a:p>
          <a:p>
            <a:r>
              <a:rPr lang="en-US" altLang="ja-JP" dirty="0"/>
              <a:t>EPT manages only the pages resident in the main host.</a:t>
            </a:r>
          </a:p>
          <a:p>
            <a:endParaRPr kumimoji="1" lang="en-US" altLang="ja-JP" dirty="0"/>
          </a:p>
          <a:p>
            <a:r>
              <a:rPr lang="en-US" altLang="ja-JP" dirty="0"/>
              <a:t>Page sub-tables are maintained in sub-hosts.</a:t>
            </a:r>
          </a:p>
          <a:p>
            <a:r>
              <a:rPr kumimoji="1" lang="en-US" altLang="ja-JP" dirty="0"/>
              <a:t>They manage the pages resident in sub-hosts.</a:t>
            </a:r>
          </a:p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836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 implement remote paging, S-</a:t>
            </a:r>
            <a:r>
              <a:rPr kumimoji="1" lang="en-US" altLang="ja-JP" dirty="0" err="1"/>
              <a:t>memV</a:t>
            </a:r>
            <a:r>
              <a:rPr kumimoji="1" lang="en-US" altLang="ja-JP" dirty="0"/>
              <a:t> uses the Linux </a:t>
            </a:r>
            <a:r>
              <a:rPr kumimoji="1" lang="en-US" altLang="ja-JP" dirty="0" err="1"/>
              <a:t>userfaultfd</a:t>
            </a:r>
            <a:r>
              <a:rPr kumimoji="1" lang="en-US" altLang="ja-JP" dirty="0"/>
              <a:t> mechanism.</a:t>
            </a:r>
          </a:p>
          <a:p>
            <a:r>
              <a:rPr lang="en-US" altLang="ja-JP" dirty="0"/>
              <a:t>This is a relatively new mechanism introduced in Linux 4.3.</a:t>
            </a:r>
          </a:p>
          <a:p>
            <a:r>
              <a:rPr lang="en-US" altLang="ja-JP" dirty="0"/>
              <a:t>S-</a:t>
            </a:r>
            <a:r>
              <a:rPr lang="en-US" altLang="ja-JP" dirty="0" err="1"/>
              <a:t>memV</a:t>
            </a:r>
            <a:r>
              <a:rPr lang="en-US" altLang="ja-JP" dirty="0"/>
              <a:t> registers all the memory pages of a VM to </a:t>
            </a:r>
            <a:r>
              <a:rPr lang="en-US" altLang="ja-JP" dirty="0" err="1"/>
              <a:t>userfaultfd</a:t>
            </a:r>
            <a:r>
              <a:rPr lang="en-US" altLang="ja-JP" dirty="0"/>
              <a:t> in the final phase of split migration.</a:t>
            </a:r>
          </a:p>
          <a:p>
            <a:r>
              <a:rPr lang="en-US" altLang="ja-JP" dirty="0"/>
              <a:t>If a virtual CPU accesses a non-existent page in a VM, </a:t>
            </a:r>
            <a:r>
              <a:rPr lang="en-US" altLang="ja-JP" dirty="0" smtClean="0"/>
              <a:t>a page fault occurs and </a:t>
            </a:r>
            <a:r>
              <a:rPr lang="en-US" altLang="ja-JP" dirty="0" err="1" smtClean="0"/>
              <a:t>userfaultfd</a:t>
            </a:r>
            <a:r>
              <a:rPr lang="en-US" altLang="ja-JP" dirty="0" smtClean="0"/>
              <a:t> </a:t>
            </a:r>
            <a:r>
              <a:rPr lang="en-US" altLang="ja-JP" dirty="0"/>
              <a:t>raises an event to S-</a:t>
            </a:r>
            <a:r>
              <a:rPr lang="en-US" altLang="ja-JP" dirty="0" err="1"/>
              <a:t>memV</a:t>
            </a:r>
            <a:r>
              <a:rPr lang="en-US" altLang="ja-JP" dirty="0"/>
              <a:t>.</a:t>
            </a:r>
          </a:p>
          <a:p>
            <a:endParaRPr lang="en-US" altLang="ja-JP" dirty="0"/>
          </a:p>
          <a:p>
            <a:r>
              <a:rPr lang="en-US" altLang="ja-JP" dirty="0"/>
              <a:t>Then, S-</a:t>
            </a:r>
            <a:r>
              <a:rPr lang="en-US" altLang="ja-JP" dirty="0" err="1"/>
              <a:t>memV</a:t>
            </a:r>
            <a:r>
              <a:rPr lang="en-US" altLang="ja-JP" dirty="0"/>
              <a:t> searches the network page table and sends page-in requests to the found sub-host.</a:t>
            </a:r>
          </a:p>
          <a:p>
            <a:r>
              <a:rPr lang="en-US" altLang="ja-JP" dirty="0"/>
              <a:t>At this time, it first requests a faulting page so that the suspended virtual CPU can restart as quickly as possible.</a:t>
            </a:r>
          </a:p>
          <a:p>
            <a:r>
              <a:rPr lang="en-US" altLang="ja-JP" dirty="0"/>
              <a:t>Next, S-</a:t>
            </a:r>
            <a:r>
              <a:rPr lang="en-US" altLang="ja-JP" dirty="0" err="1"/>
              <a:t>memV</a:t>
            </a:r>
            <a:r>
              <a:rPr lang="en-US" altLang="ja-JP" dirty="0"/>
              <a:t> requests the other pages in the same chunk.</a:t>
            </a:r>
          </a:p>
          <a:p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943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After page-ins, S-</a:t>
            </a:r>
            <a:r>
              <a:rPr kumimoji="1" lang="en-US" altLang="ja-JP" dirty="0" err="1"/>
              <a:t>memV</a:t>
            </a:r>
            <a:r>
              <a:rPr kumimoji="1" lang="en-US" altLang="ja-JP" dirty="0"/>
              <a:t> performs page-outs to balance the amount of memory</a:t>
            </a:r>
            <a:r>
              <a:rPr kumimoji="1" lang="en-US" altLang="ja-JP" baseline="0" dirty="0"/>
              <a:t> in the main host.</a:t>
            </a:r>
            <a:endParaRPr kumimoji="1" lang="en-US" altLang="ja-JP" dirty="0"/>
          </a:p>
          <a:p>
            <a:r>
              <a:rPr lang="en-US" altLang="ja-JP" dirty="0"/>
              <a:t>It first finds a chunk with the smallest history value.</a:t>
            </a:r>
          </a:p>
          <a:p>
            <a:r>
              <a:rPr kumimoji="1" lang="en-US" altLang="ja-JP" dirty="0"/>
              <a:t>This means the least recently used chunk.</a:t>
            </a:r>
          </a:p>
          <a:p>
            <a:endParaRPr lang="en-US" altLang="ja-JP" dirty="0"/>
          </a:p>
          <a:p>
            <a:r>
              <a:rPr lang="en-US" altLang="ja-JP" dirty="0"/>
              <a:t>Next</a:t>
            </a:r>
            <a:r>
              <a:rPr kumimoji="1" lang="en-US" altLang="ja-JP" dirty="0"/>
              <a:t>, S-</a:t>
            </a:r>
            <a:r>
              <a:rPr kumimoji="1" lang="en-US" altLang="ja-JP" dirty="0" err="1"/>
              <a:t>memV</a:t>
            </a:r>
            <a:r>
              <a:rPr kumimoji="1" lang="en-US" altLang="ja-JP" dirty="0"/>
              <a:t> obtains the memory contents of the pages in the found chunk.</a:t>
            </a:r>
          </a:p>
          <a:p>
            <a:r>
              <a:rPr lang="en-US" altLang="ja-JP" dirty="0"/>
              <a:t>At the same time, it removes the memory mapping of these pages from the VM.</a:t>
            </a:r>
          </a:p>
          <a:p>
            <a:r>
              <a:rPr kumimoji="1" lang="en-US" altLang="ja-JP" dirty="0"/>
              <a:t>To execute these two operations atomically, we </a:t>
            </a:r>
            <a:r>
              <a:rPr kumimoji="1" lang="en-US" altLang="ja-JP" dirty="0" smtClean="0"/>
              <a:t>have extended the </a:t>
            </a:r>
            <a:r>
              <a:rPr kumimoji="1" lang="en-US" altLang="ja-JP" dirty="0" err="1" smtClean="0"/>
              <a:t>userfaultfd</a:t>
            </a:r>
            <a:r>
              <a:rPr kumimoji="1" lang="en-US" altLang="ja-JP" baseline="0" dirty="0"/>
              <a:t> </a:t>
            </a:r>
            <a:r>
              <a:rPr kumimoji="1" lang="en-US" altLang="ja-JP" baseline="0" dirty="0" smtClean="0"/>
              <a:t>mechanism.</a:t>
            </a:r>
            <a:endParaRPr kumimoji="1" lang="en-US" altLang="ja-JP" dirty="0"/>
          </a:p>
          <a:p>
            <a:r>
              <a:rPr kumimoji="1" lang="en-US" altLang="ja-JP" dirty="0"/>
              <a:t>Then, S-</a:t>
            </a:r>
            <a:r>
              <a:rPr kumimoji="1" lang="en-US" altLang="ja-JP" dirty="0" err="1"/>
              <a:t>memV</a:t>
            </a:r>
            <a:r>
              <a:rPr kumimoji="1" lang="en-US" altLang="ja-JP" dirty="0"/>
              <a:t> sends page-out requests to the sub-host where a chunk has been paged in.</a:t>
            </a:r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60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demo is remote paging after split migration.</a:t>
            </a:r>
          </a:p>
          <a:p>
            <a:r>
              <a:rPr kumimoji="1" lang="en-US" altLang="ja-JP" dirty="0"/>
              <a:t>The red region means memory chunks in a sub-host.</a:t>
            </a:r>
          </a:p>
          <a:p>
            <a:r>
              <a:rPr kumimoji="1" lang="en-US" altLang="ja-JP" dirty="0"/>
              <a:t>The black</a:t>
            </a:r>
            <a:r>
              <a:rPr kumimoji="1" lang="en-US" altLang="ja-JP" baseline="0" dirty="0"/>
              <a:t> region means memory chunks in the </a:t>
            </a:r>
            <a:r>
              <a:rPr kumimoji="1" lang="en-US" altLang="ja-JP" baseline="0" dirty="0" smtClean="0"/>
              <a:t>main host</a:t>
            </a:r>
            <a:r>
              <a:rPr kumimoji="1" lang="en-US" altLang="ja-JP" baseline="0" dirty="0"/>
              <a:t>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During</a:t>
            </a:r>
            <a:r>
              <a:rPr kumimoji="1" lang="en-US" altLang="ja-JP" baseline="0" dirty="0"/>
              <a:t> the execution of the sort command, memory chunks in various regions were paged </a:t>
            </a:r>
            <a:r>
              <a:rPr kumimoji="1" lang="en-US" altLang="ja-JP" baseline="0" dirty="0" smtClean="0"/>
              <a:t>in and out.</a:t>
            </a:r>
            <a:endParaRPr kumimoji="1" lang="en-US" altLang="ja-JP" baseline="0" dirty="0"/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83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recent trend, IaaS clouds provide virtual machines with a large amount of memory.</a:t>
            </a:r>
          </a:p>
          <a:p>
            <a:r>
              <a:rPr lang="en-US" dirty="0"/>
              <a:t>For example, Amazon EC2 provides VMs with up to 4 TB of memory.</a:t>
            </a:r>
          </a:p>
          <a:p>
            <a:r>
              <a:rPr lang="en-US" dirty="0"/>
              <a:t>Amazon is planning VMs with up to 16 TB of memory.</a:t>
            </a:r>
          </a:p>
          <a:p>
            <a:r>
              <a:rPr lang="en-US" altLang="ja-JP" dirty="0"/>
              <a:t>In VMs provided by Amazon EC2, t</a:t>
            </a:r>
            <a:r>
              <a:rPr lang="en-US" dirty="0"/>
              <a:t>he ratio of memory size to CPU size is increasing, as shown in this figure.</a:t>
            </a:r>
          </a:p>
          <a:p>
            <a:r>
              <a:rPr lang="en-US" dirty="0"/>
              <a:t>In this decade, the average memory size of a VM was doubled.</a:t>
            </a:r>
          </a:p>
          <a:p>
            <a:endParaRPr lang="en-US" dirty="0"/>
          </a:p>
          <a:p>
            <a:r>
              <a:rPr lang="en-US" dirty="0"/>
              <a:t>Such large-memory VMs are required for big data </a:t>
            </a:r>
            <a:r>
              <a:rPr lang="en-US" dirty="0" smtClean="0"/>
              <a:t>analysis in </a:t>
            </a:r>
            <a:r>
              <a:rPr lang="en-US" altLang="ja-JP" dirty="0"/>
              <a:t>artificial intelligence and Internet of Things.</a:t>
            </a:r>
            <a:endParaRPr lang="en-US" dirty="0"/>
          </a:p>
          <a:p>
            <a:r>
              <a:rPr lang="en-US" dirty="0"/>
              <a:t>Big data can be analyzed more efficiently by maintaining data in memory as much as possible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281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have implemented </a:t>
            </a:r>
            <a:r>
              <a:rPr kumimoji="1" lang="en-US" altLang="ja-JP" dirty="0" smtClean="0"/>
              <a:t>S-</a:t>
            </a:r>
            <a:r>
              <a:rPr kumimoji="1" lang="en-US" altLang="ja-JP" dirty="0" err="1" smtClean="0"/>
              <a:t>memV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/>
              <a:t>in KVM.</a:t>
            </a:r>
          </a:p>
          <a:p>
            <a:r>
              <a:rPr lang="en-US" altLang="ja-JP" dirty="0"/>
              <a:t>To examine the performance of S-</a:t>
            </a:r>
            <a:r>
              <a:rPr lang="en-US" altLang="ja-JP" dirty="0" err="1"/>
              <a:t>memV</a:t>
            </a:r>
            <a:r>
              <a:rPr lang="en-US" altLang="ja-JP" dirty="0"/>
              <a:t>, we conducted several experiments.</a:t>
            </a:r>
          </a:p>
          <a:p>
            <a:r>
              <a:rPr kumimoji="1" lang="en-US" altLang="ja-JP" baseline="0" dirty="0"/>
              <a:t>For</a:t>
            </a:r>
            <a:r>
              <a:rPr kumimoji="1" lang="en-US" altLang="ja-JP" dirty="0"/>
              <a:t> the baseline, we used the traditional ideal VM migration, which migrated a VM to one destination host with sufficient memory.</a:t>
            </a:r>
          </a:p>
          <a:p>
            <a:r>
              <a:rPr lang="en-US" altLang="ja-JP" baseline="0" dirty="0"/>
              <a:t>For comparison, we performed VM migration with SSD as swap space.</a:t>
            </a:r>
          </a:p>
          <a:p>
            <a:endParaRPr lang="en-US" altLang="ja-JP" dirty="0"/>
          </a:p>
          <a:p>
            <a:r>
              <a:rPr lang="en-US" altLang="ja-JP" dirty="0"/>
              <a:t>In our experiments, we migrated a 12-GB VM using 10 gigabit Ethernet.</a:t>
            </a:r>
          </a:p>
          <a:p>
            <a:r>
              <a:rPr lang="en-US" altLang="ja-JP" dirty="0"/>
              <a:t>Except for ideal VM</a:t>
            </a:r>
            <a:r>
              <a:rPr lang="en-US" altLang="ja-JP" baseline="0" dirty="0"/>
              <a:t> migration, we adjusted the</a:t>
            </a:r>
            <a:r>
              <a:rPr lang="en-US" altLang="ja-JP" dirty="0"/>
              <a:t> free memory size of the destination main host to </a:t>
            </a:r>
            <a:r>
              <a:rPr lang="en-US" altLang="ja-JP" dirty="0" smtClean="0"/>
              <a:t>half </a:t>
            </a:r>
            <a:r>
              <a:rPr lang="en-US" altLang="ja-JP" dirty="0"/>
              <a:t>of VM's memory.</a:t>
            </a:r>
            <a:endParaRPr lang="en-US" altLang="ja-JP" baseline="0" dirty="0"/>
          </a:p>
          <a:p>
            <a:endParaRPr kumimoji="1"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428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performance of split migration.</a:t>
            </a:r>
          </a:p>
          <a:p>
            <a:r>
              <a:rPr lang="en-US" dirty="0"/>
              <a:t>The left figure shows the migration time.</a:t>
            </a:r>
          </a:p>
          <a:p>
            <a:r>
              <a:rPr lang="en-US" dirty="0"/>
              <a:t>Compared with ideal VM migration, the migration time was only 5% longer.</a:t>
            </a:r>
          </a:p>
          <a:p>
            <a:r>
              <a:rPr lang="en-US" dirty="0" smtClean="0"/>
              <a:t>Since </a:t>
            </a:r>
            <a:r>
              <a:rPr lang="en-US" dirty="0"/>
              <a:t>split migration did not perform remote paging during migration, </a:t>
            </a:r>
            <a:r>
              <a:rPr lang="en-US" dirty="0" smtClean="0"/>
              <a:t>this time </a:t>
            </a:r>
            <a:r>
              <a:rPr lang="en-US" dirty="0"/>
              <a:t>was 2.2 times shorter than when using SSD.</a:t>
            </a:r>
          </a:p>
          <a:p>
            <a:endParaRPr lang="en-US" dirty="0"/>
          </a:p>
          <a:p>
            <a:r>
              <a:rPr lang="en-US" dirty="0"/>
              <a:t>The right figure shows the downtime.</a:t>
            </a:r>
          </a:p>
          <a:p>
            <a:r>
              <a:rPr lang="en-US" dirty="0"/>
              <a:t>The downtime was only 7 </a:t>
            </a:r>
            <a:r>
              <a:rPr lang="en-US" dirty="0" err="1"/>
              <a:t>ms</a:t>
            </a:r>
            <a:r>
              <a:rPr lang="en-US" dirty="0"/>
              <a:t> longer than ideal VM migration.</a:t>
            </a:r>
          </a:p>
          <a:p>
            <a:r>
              <a:rPr lang="en-US" dirty="0" smtClean="0"/>
              <a:t>Thanks to</a:t>
            </a:r>
            <a:r>
              <a:rPr lang="en-US" baseline="0" dirty="0" smtClean="0"/>
              <a:t> almost no </a:t>
            </a:r>
            <a:r>
              <a:rPr lang="en-US" dirty="0" smtClean="0"/>
              <a:t>remote paging in the final phase, this was </a:t>
            </a:r>
            <a:r>
              <a:rPr lang="en-US" dirty="0"/>
              <a:t>3.4 seconds shorter than when using SSD.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574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Next, we examined the impact of memory re-transfers during VM migration.</a:t>
            </a:r>
          </a:p>
          <a:p>
            <a:r>
              <a:rPr lang="en-US" altLang="ja-JP" dirty="0"/>
              <a:t>If VM's memory is modified during memory transfers, it is re-transferred.</a:t>
            </a:r>
          </a:p>
          <a:p>
            <a:r>
              <a:rPr lang="en-US" altLang="ja-JP" dirty="0"/>
              <a:t>As more memory is modified, the migration time increases.</a:t>
            </a:r>
          </a:p>
          <a:p>
            <a:r>
              <a:rPr lang="en-US" altLang="ja-JP" dirty="0"/>
              <a:t>We compared such a memory-intensive VM with an idle one.</a:t>
            </a:r>
          </a:p>
          <a:p>
            <a:endParaRPr lang="en-US" altLang="ja-JP" dirty="0"/>
          </a:p>
          <a:p>
            <a:r>
              <a:rPr kumimoji="1" lang="en-US" altLang="ja-JP" dirty="0"/>
              <a:t>As shown in the left figure, the migration time was only 23 seconds longer in split migration.</a:t>
            </a:r>
          </a:p>
          <a:p>
            <a:r>
              <a:rPr lang="en-US" altLang="ja-JP" dirty="0"/>
              <a:t>This increase was a little bit smaller than in ideal VM migration.</a:t>
            </a:r>
          </a:p>
          <a:p>
            <a:r>
              <a:rPr lang="en-US" altLang="ja-JP" dirty="0"/>
              <a:t>This reason is under investigation.</a:t>
            </a:r>
          </a:p>
          <a:p>
            <a:r>
              <a:rPr lang="en-US" altLang="ja-JP" dirty="0"/>
              <a:t>In contrast, when using SSD, the increase was 55 seconds.</a:t>
            </a:r>
          </a:p>
          <a:p>
            <a:endParaRPr kumimoji="1" lang="en-US" altLang="ja-JP" dirty="0"/>
          </a:p>
          <a:p>
            <a:r>
              <a:rPr lang="en-US" altLang="ja-JP" dirty="0"/>
              <a:t>The downtime did not increase even when using SSD.</a:t>
            </a:r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68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Next, we compared migration performance between 1</a:t>
            </a:r>
            <a:r>
              <a:rPr kumimoji="1" lang="en-US" altLang="ja-JP" baseline="0" dirty="0"/>
              <a:t> </a:t>
            </a:r>
            <a:r>
              <a:rPr kumimoji="1" lang="en-US" altLang="ja-JP" dirty="0"/>
              <a:t>gigabit </a:t>
            </a:r>
            <a:r>
              <a:rPr kumimoji="1" lang="en-US" altLang="ja-JP" dirty="0" smtClean="0"/>
              <a:t>and </a:t>
            </a:r>
            <a:r>
              <a:rPr kumimoji="1" lang="en-US" altLang="ja-JP" dirty="0"/>
              <a:t>10 gigabit Ethernet to examine the impact of network.</a:t>
            </a:r>
          </a:p>
          <a:p>
            <a:r>
              <a:rPr lang="en-US" altLang="ja-JP" dirty="0"/>
              <a:t>Using 10 gigabit Ethernet, the migration time was 7 times shorter in split migration although the network was 10 times faster.</a:t>
            </a:r>
          </a:p>
          <a:p>
            <a:r>
              <a:rPr kumimoji="1" lang="en-US" altLang="ja-JP" dirty="0"/>
              <a:t>This is due to network-unrelated </a:t>
            </a:r>
            <a:r>
              <a:rPr kumimoji="1" lang="en-US" altLang="ja-JP" dirty="0" smtClean="0"/>
              <a:t>constant overhead </a:t>
            </a:r>
            <a:r>
              <a:rPr kumimoji="1" lang="en-US" altLang="ja-JP" dirty="0"/>
              <a:t>of VM migration.</a:t>
            </a:r>
          </a:p>
          <a:p>
            <a:r>
              <a:rPr lang="en-US" altLang="ja-JP" dirty="0"/>
              <a:t>In contrast, the migration time was only 2.9 times shorter when using SSD.</a:t>
            </a:r>
          </a:p>
          <a:p>
            <a:r>
              <a:rPr kumimoji="1" lang="en-US" altLang="ja-JP" dirty="0"/>
              <a:t>This is because faster 10 gigabit Ethernet could not hide performance degradation due to paging.</a:t>
            </a:r>
          </a:p>
          <a:p>
            <a:endParaRPr lang="en-US" altLang="ja-JP" dirty="0"/>
          </a:p>
          <a:p>
            <a:r>
              <a:rPr kumimoji="1" lang="en-US" altLang="ja-JP" dirty="0"/>
              <a:t>The downtime was almost the same in split migration.</a:t>
            </a:r>
          </a:p>
          <a:p>
            <a:r>
              <a:rPr lang="en-US" altLang="ja-JP" dirty="0" smtClean="0"/>
              <a:t>But</a:t>
            </a:r>
            <a:r>
              <a:rPr lang="en-US" altLang="ja-JP" baseline="0" dirty="0" smtClean="0"/>
              <a:t> u</a:t>
            </a:r>
            <a:r>
              <a:rPr lang="en-US" altLang="ja-JP" dirty="0" smtClean="0"/>
              <a:t>sing </a:t>
            </a:r>
            <a:r>
              <a:rPr lang="en-US" altLang="ja-JP" dirty="0"/>
              <a:t>SSD, the downtime largely increased in 10 gigabit </a:t>
            </a:r>
            <a:r>
              <a:rPr lang="en-US" altLang="ja-JP" dirty="0" smtClean="0"/>
              <a:t>Ethernet</a:t>
            </a:r>
            <a:r>
              <a:rPr lang="en-US" altLang="ja-JP" baseline="0" dirty="0" smtClean="0"/>
              <a:t> due to paging.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447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</a:t>
            </a:r>
            <a:r>
              <a:rPr lang="en-US" dirty="0" smtClean="0"/>
              <a:t>application performance </a:t>
            </a:r>
            <a:r>
              <a:rPr lang="en-US" dirty="0"/>
              <a:t>after </a:t>
            </a:r>
            <a:r>
              <a:rPr lang="en-US" dirty="0" smtClean="0"/>
              <a:t>split </a:t>
            </a:r>
            <a:r>
              <a:rPr lang="en-US" dirty="0"/>
              <a:t>migration.</a:t>
            </a:r>
          </a:p>
          <a:p>
            <a:r>
              <a:rPr lang="en-US" dirty="0"/>
              <a:t>Compared with </a:t>
            </a:r>
            <a:r>
              <a:rPr lang="en-US" dirty="0" smtClean="0"/>
              <a:t>after ideal </a:t>
            </a:r>
            <a:r>
              <a:rPr lang="en-US" dirty="0"/>
              <a:t>VM </a:t>
            </a:r>
            <a:r>
              <a:rPr lang="en-US" dirty="0" smtClean="0"/>
              <a:t>migration, </a:t>
            </a:r>
            <a:r>
              <a:rPr lang="en-US" dirty="0"/>
              <a:t>the stable throughput of in-memory database was degraded by only 0.6%.</a:t>
            </a:r>
          </a:p>
          <a:p>
            <a:r>
              <a:rPr lang="en-US" dirty="0"/>
              <a:t>The throughput was largely degraded </a:t>
            </a:r>
            <a:r>
              <a:rPr lang="en-US" altLang="ja-JP" dirty="0"/>
              <a:t>just after migration </a:t>
            </a:r>
            <a:r>
              <a:rPr lang="en-US" altLang="ja-JP" dirty="0" smtClean="0"/>
              <a:t>due to </a:t>
            </a:r>
            <a:r>
              <a:rPr lang="en-US" altLang="ja-JP" dirty="0"/>
              <a:t>many page-ins.</a:t>
            </a:r>
          </a:p>
          <a:p>
            <a:r>
              <a:rPr lang="en-US" dirty="0"/>
              <a:t>But the performance was restored only in 5 seconds.</a:t>
            </a:r>
          </a:p>
          <a:p>
            <a:r>
              <a:rPr lang="en-US" dirty="0"/>
              <a:t>The page-in rate became almost zero.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174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comparison of our prediction algorithm with the random one.</a:t>
            </a:r>
          </a:p>
          <a:p>
            <a:r>
              <a:rPr lang="en-US" dirty="0"/>
              <a:t>In the random algorithm, it took 60 seconds to restore the performance.</a:t>
            </a:r>
          </a:p>
          <a:p>
            <a:r>
              <a:rPr lang="en-US" dirty="0"/>
              <a:t>So</a:t>
            </a:r>
            <a:r>
              <a:rPr lang="en-US" baseline="0" dirty="0"/>
              <a:t> t</a:t>
            </a:r>
            <a:r>
              <a:rPr lang="en-US" dirty="0"/>
              <a:t>he recovery time was 90% shorter by more accurate prediction.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Just after split migration, the throughput of in-memory database was 4.4 times higher than the random algorithm.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Even the stable throughput after recovery was 7% higher.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953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Finally, we examined the overhead of memory access prediction.</a:t>
            </a:r>
          </a:p>
          <a:p>
            <a:r>
              <a:rPr kumimoji="1" lang="en-US" altLang="ja-JP" dirty="0"/>
              <a:t>We created only data structure and simulated a 2-TB VM.</a:t>
            </a:r>
          </a:p>
          <a:p>
            <a:endParaRPr lang="en-US" altLang="ja-JP" dirty="0"/>
          </a:p>
          <a:p>
            <a:r>
              <a:rPr lang="en-US" altLang="ja-JP" dirty="0"/>
              <a:t>As shown in the left figure, the collection time of memory access history was proportional to the memory size.</a:t>
            </a:r>
          </a:p>
          <a:p>
            <a:r>
              <a:rPr kumimoji="1" lang="en-US" altLang="ja-JP" dirty="0"/>
              <a:t>It took 0.6 seconds for a 2-TB VM.</a:t>
            </a:r>
          </a:p>
          <a:p>
            <a:r>
              <a:rPr lang="en-US" altLang="ja-JP" dirty="0"/>
              <a:t>This overhead is not small, but parallel collection could reduce the time.</a:t>
            </a:r>
          </a:p>
          <a:p>
            <a:endParaRPr kumimoji="1" lang="en-US" altLang="ja-JP" dirty="0"/>
          </a:p>
          <a:p>
            <a:r>
              <a:rPr lang="en-US" altLang="ja-JP" dirty="0"/>
              <a:t>As shown in the middle figure, memory splitting took 0.8 seconds for a 2-TB VM.</a:t>
            </a:r>
          </a:p>
          <a:p>
            <a:r>
              <a:rPr kumimoji="1" lang="en-US" altLang="ja-JP" dirty="0"/>
              <a:t>This is negligible, compared with a long migration time.</a:t>
            </a:r>
          </a:p>
          <a:p>
            <a:endParaRPr lang="en-US" altLang="ja-JP" dirty="0"/>
          </a:p>
          <a:p>
            <a:r>
              <a:rPr kumimoji="1" lang="en-US" altLang="ja-JP" dirty="0"/>
              <a:t>The right figure shows the page-out decision time.</a:t>
            </a:r>
          </a:p>
          <a:p>
            <a:r>
              <a:rPr lang="en-US" altLang="ja-JP" dirty="0"/>
              <a:t>The time was 13 </a:t>
            </a:r>
            <a:r>
              <a:rPr lang="en-US" altLang="ja-JP" dirty="0" err="1"/>
              <a:t>ms</a:t>
            </a:r>
            <a:r>
              <a:rPr lang="en-US" altLang="ja-JP" dirty="0"/>
              <a:t>, but this is not critical in remote paging.</a:t>
            </a:r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770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Scatter-Gather migration uses multiple intermediate hosts between source and destination hosts.</a:t>
            </a:r>
          </a:p>
          <a:p>
            <a:r>
              <a:rPr kumimoji="1" lang="en-US" altLang="ja-JP" dirty="0"/>
              <a:t>It pushes VM's memory in the source host as quickly as possible.</a:t>
            </a:r>
          </a:p>
          <a:p>
            <a:r>
              <a:rPr kumimoji="1" lang="en-US" altLang="ja-JP" dirty="0"/>
              <a:t>The first half is similar to split migration in that the source host transfers VM's memory to multiple hosts.</a:t>
            </a:r>
          </a:p>
          <a:p>
            <a:r>
              <a:rPr lang="en-US" altLang="ja-JP" dirty="0"/>
              <a:t>However, memory access prediction is not necessary.</a:t>
            </a:r>
          </a:p>
          <a:p>
            <a:endParaRPr kumimoji="1" lang="en-US" altLang="ja-JP" dirty="0"/>
          </a:p>
          <a:p>
            <a:r>
              <a:rPr lang="en-US" altLang="ja-JP" dirty="0" err="1"/>
              <a:t>MemX</a:t>
            </a:r>
            <a:r>
              <a:rPr lang="en-US" altLang="ja-JP" dirty="0"/>
              <a:t> can run a VM using the memory of multiple hosts.</a:t>
            </a:r>
          </a:p>
          <a:p>
            <a:r>
              <a:rPr kumimoji="1" lang="en-US" altLang="ja-JP" dirty="0"/>
              <a:t>When a VM accesses non-existent memory pages, </a:t>
            </a:r>
            <a:r>
              <a:rPr kumimoji="1" lang="en-US" altLang="ja-JP" dirty="0" err="1"/>
              <a:t>MemX</a:t>
            </a:r>
            <a:r>
              <a:rPr kumimoji="1" lang="en-US" altLang="ja-JP" dirty="0"/>
              <a:t> obtains the corresponding page at other hosts.</a:t>
            </a:r>
          </a:p>
          <a:p>
            <a:r>
              <a:rPr lang="en-US" altLang="ja-JP" dirty="0"/>
              <a:t>But it supports VM migration in a very limited form.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Halite optimizes the restoration of </a:t>
            </a:r>
            <a:r>
              <a:rPr kumimoji="1" lang="en-US" altLang="ja-JP" dirty="0" err="1"/>
              <a:t>checkpointed</a:t>
            </a:r>
            <a:r>
              <a:rPr kumimoji="1" lang="en-US" altLang="ja-JP" dirty="0"/>
              <a:t> VMs.</a:t>
            </a:r>
          </a:p>
          <a:p>
            <a:r>
              <a:rPr lang="en-US" altLang="ja-JP" dirty="0"/>
              <a:t>It groups VM's memory pages likely to be accessed together into locality block.</a:t>
            </a:r>
          </a:p>
          <a:p>
            <a:r>
              <a:rPr kumimoji="1" lang="en-US" altLang="ja-JP" dirty="0"/>
              <a:t>To predict access locality of memory pages, it can use the locality in virtual address spaces of the guest operating system in a VM.</a:t>
            </a:r>
          </a:p>
          <a:p>
            <a:r>
              <a:rPr lang="en-US" altLang="ja-JP" dirty="0"/>
              <a:t>This technique can be used in S-</a:t>
            </a:r>
            <a:r>
              <a:rPr lang="en-US" altLang="ja-JP" dirty="0" err="1"/>
              <a:t>memV</a:t>
            </a:r>
            <a:r>
              <a:rPr lang="en-US" altLang="ja-JP" dirty="0"/>
              <a:t>.</a:t>
            </a:r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4834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conclusion, we proposed split migration with S-memV.</a:t>
            </a:r>
          </a:p>
          <a:p>
            <a:r>
              <a:rPr lang="en-US" dirty="0"/>
              <a:t>Split migration migrates a large-memory VM to multiple hosts.</a:t>
            </a:r>
          </a:p>
          <a:p>
            <a:r>
              <a:rPr lang="en-US" dirty="0"/>
              <a:t>This enables using the memory of smaller hosts even if one large host is not available.</a:t>
            </a:r>
          </a:p>
          <a:p>
            <a:r>
              <a:rPr lang="en-US" dirty="0"/>
              <a:t>After split migration, S-memV performs remote paging between hosts.</a:t>
            </a:r>
          </a:p>
          <a:p>
            <a:r>
              <a:rPr lang="en-US" dirty="0"/>
              <a:t>To reduce the overhead and improve the performance, S-memV predicts VM’s memory access.</a:t>
            </a:r>
          </a:p>
          <a:p>
            <a:endParaRPr lang="en-US" dirty="0"/>
          </a:p>
          <a:p>
            <a:r>
              <a:rPr lang="en-US" dirty="0"/>
              <a:t>Our future work is to evaluate split migration for larger-memory VMs.</a:t>
            </a:r>
          </a:p>
          <a:p>
            <a:r>
              <a:rPr lang="en-US" dirty="0"/>
              <a:t>We are interested in the impact of such VMs on split migration.</a:t>
            </a:r>
          </a:p>
          <a:p>
            <a:r>
              <a:rPr lang="en-US" dirty="0"/>
              <a:t>Currently, we are working on the migration of VMs running across multiple hosts after split migration.</a:t>
            </a:r>
          </a:p>
          <a:p>
            <a:r>
              <a:rPr lang="en-US" dirty="0"/>
              <a:t>In addition, we are planning to provide fault tolerance </a:t>
            </a:r>
            <a:r>
              <a:rPr lang="en-US"/>
              <a:t>to </a:t>
            </a:r>
            <a:r>
              <a:rPr lang="en-US" smtClean="0"/>
              <a:t>migrated VMs </a:t>
            </a:r>
            <a:r>
              <a:rPr lang="en-US"/>
              <a:t>because </a:t>
            </a:r>
            <a:r>
              <a:rPr lang="en-US" smtClean="0"/>
              <a:t>one </a:t>
            </a:r>
            <a:r>
              <a:rPr lang="en-US" dirty="0"/>
              <a:t>VM relies on multiple hosts.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30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The</a:t>
            </a:r>
            <a:r>
              <a:rPr lang="en-US" altLang="ja-JP" baseline="0" dirty="0" smtClean="0"/>
              <a:t> migration of large-memory VMs is still important.</a:t>
            </a:r>
            <a:endParaRPr lang="en-US" altLang="ja-JP" dirty="0" smtClean="0"/>
          </a:p>
          <a:p>
            <a:r>
              <a:rPr lang="en-US" altLang="ja-JP" dirty="0" smtClean="0"/>
              <a:t>VM </a:t>
            </a:r>
            <a:r>
              <a:rPr lang="en-US" altLang="ja-JP" dirty="0"/>
              <a:t>migration enables a running VM to be moved to another host without stopping the target VM.</a:t>
            </a:r>
          </a:p>
          <a:p>
            <a:r>
              <a:rPr lang="en-US" altLang="ja-JP" dirty="0"/>
              <a:t>Using VM migration, administrators can maintain a host without service disruption after they migrate all the VMs running in that host.</a:t>
            </a:r>
          </a:p>
          <a:p>
            <a:r>
              <a:rPr lang="en-US" altLang="ja-JP" dirty="0"/>
              <a:t>VM migration first creates a new empty VM at the destination host.</a:t>
            </a:r>
          </a:p>
          <a:p>
            <a:r>
              <a:rPr lang="en-US" altLang="ja-JP" dirty="0"/>
              <a:t>Then, it transfers the memory contents of a VM to the destination and stores them in the memory of the created VM.</a:t>
            </a:r>
          </a:p>
          <a:p>
            <a:r>
              <a:rPr lang="en-US" altLang="ja-JP" dirty="0"/>
              <a:t>Finally, it switches to the new VM.</a:t>
            </a:r>
          </a:p>
          <a:p>
            <a:endParaRPr lang="en-US" dirty="0"/>
          </a:p>
          <a:p>
            <a:r>
              <a:rPr lang="en-US" dirty="0"/>
              <a:t>One issue is the availability of the destination host.</a:t>
            </a:r>
          </a:p>
          <a:p>
            <a:r>
              <a:rPr lang="en-US" dirty="0"/>
              <a:t>Since a large-memory VM runs at the destination host after VM migration, the destination host also needs to have an equal or larger amount of memory than the </a:t>
            </a:r>
            <a:r>
              <a:rPr lang="en-US" dirty="0" smtClean="0"/>
              <a:t>source </a:t>
            </a:r>
            <a:r>
              <a:rPr lang="en-US" dirty="0"/>
              <a:t>host.</a:t>
            </a:r>
          </a:p>
          <a:p>
            <a:r>
              <a:rPr lang="en-US" dirty="0"/>
              <a:t>It is not cost-efficient to always reserve such hosts as the destination of VM migration, even if possible in clouds.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To equip physical servers with a large amount of memory, larger-capacity memory modules are necessary</a:t>
            </a:r>
            <a:r>
              <a:rPr lang="en-US" altLang="ja-JP" baseline="0" dirty="0"/>
              <a:t> but </a:t>
            </a:r>
            <a:r>
              <a:rPr lang="en-US" altLang="ja-JP" dirty="0"/>
              <a:t>much more expensive.</a:t>
            </a:r>
          </a:p>
          <a:p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138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traditional approach to this issue is to use virtual memory.</a:t>
            </a:r>
          </a:p>
          <a:p>
            <a:r>
              <a:rPr lang="en-US" dirty="0" err="1"/>
              <a:t>Virtual</a:t>
            </a:r>
            <a:r>
              <a:rPr lang="en-US" dirty="0"/>
              <a:t> memory is a </a:t>
            </a:r>
            <a:r>
              <a:rPr lang="en-US" dirty="0" err="1"/>
              <a:t>mechanism</a:t>
            </a:r>
            <a:r>
              <a:rPr lang="en-US" dirty="0"/>
              <a:t> of the operating system and enables transparently storing part of memory data in storage.</a:t>
            </a:r>
          </a:p>
          <a:p>
            <a:r>
              <a:rPr lang="en-US" dirty="0"/>
              <a:t>Using virtual memory, the system can run VMs with a larger amount of memory than physical memory.</a:t>
            </a:r>
          </a:p>
          <a:p>
            <a:endParaRPr lang="en-US" altLang="ja-JP" dirty="0"/>
          </a:p>
          <a:p>
            <a:r>
              <a:rPr lang="en-US" altLang="ja-JP" dirty="0"/>
              <a:t>Virtual memory performs paging when necessary.</a:t>
            </a:r>
          </a:p>
          <a:p>
            <a:r>
              <a:rPr lang="en-US" altLang="ja-JP" dirty="0"/>
              <a:t>If physical memory becomes full, some data in memory is moved to storage.</a:t>
            </a:r>
          </a:p>
          <a:p>
            <a:r>
              <a:rPr lang="en-US" altLang="ja-JP" dirty="0"/>
              <a:t>This is called page-out.</a:t>
            </a:r>
          </a:p>
          <a:p>
            <a:r>
              <a:rPr lang="en-US" dirty="0"/>
              <a:t>It the data in storage is required, it is</a:t>
            </a:r>
            <a:r>
              <a:rPr lang="en-US" baseline="0" dirty="0"/>
              <a:t> moved to memory</a:t>
            </a:r>
            <a:r>
              <a:rPr lang="en-US" dirty="0"/>
              <a:t>.</a:t>
            </a:r>
          </a:p>
          <a:p>
            <a:r>
              <a:rPr lang="en-US" dirty="0"/>
              <a:t>This is called page-in.</a:t>
            </a:r>
          </a:p>
          <a:p>
            <a:endParaRPr lang="en-US" dirty="0"/>
          </a:p>
          <a:p>
            <a:r>
              <a:rPr lang="en-US" dirty="0"/>
              <a:t>Traditionally, slow HDDs are used as storage for virtual memory, but recent SSDs are much faster.</a:t>
            </a:r>
          </a:p>
          <a:p>
            <a:r>
              <a:rPr lang="en-US" dirty="0"/>
              <a:t>For example, some product achieves 3.4 GB/s for sequential read and 2.5 GB/s for write.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021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virtual memory is incompatible with the migration of large-memory VMs.</a:t>
            </a:r>
          </a:p>
          <a:p>
            <a:endParaRPr lang="en-US" dirty="0"/>
          </a:p>
          <a:p>
            <a:r>
              <a:rPr lang="en-US" dirty="0"/>
              <a:t>First, </a:t>
            </a:r>
            <a:r>
              <a:rPr lang="en-US" altLang="ja-JP" dirty="0"/>
              <a:t>migration performance is </a:t>
            </a:r>
            <a:r>
              <a:rPr lang="en-US" altLang="ja-JP" dirty="0" smtClean="0"/>
              <a:t>degraded.</a:t>
            </a:r>
            <a:endParaRPr lang="en-US" dirty="0"/>
          </a:p>
          <a:p>
            <a:r>
              <a:rPr lang="en-US" dirty="0"/>
              <a:t>VM's memory is transferred to the destination host</a:t>
            </a:r>
            <a:r>
              <a:rPr lang="en-US" baseline="0" dirty="0"/>
              <a:t> and, a</a:t>
            </a:r>
            <a:r>
              <a:rPr lang="en-US" dirty="0"/>
              <a:t>fter the physical memory becomes full, memory transfers always cause page-outs to storage.</a:t>
            </a:r>
          </a:p>
          <a:p>
            <a:r>
              <a:rPr lang="en-US" dirty="0"/>
              <a:t>So, paging occurs frequently during VM migration.</a:t>
            </a:r>
          </a:p>
          <a:p>
            <a:r>
              <a:rPr lang="en-US" dirty="0"/>
              <a:t>Even fast SSDs are still slower than memory.</a:t>
            </a:r>
          </a:p>
          <a:p>
            <a:r>
              <a:rPr lang="en-US" dirty="0"/>
              <a:t>The transfer rate of the latest DDR4 memory is 34 GB/s.</a:t>
            </a:r>
          </a:p>
          <a:p>
            <a:r>
              <a:rPr lang="en-US" dirty="0"/>
              <a:t>This is 10 times faster than SSDs.</a:t>
            </a:r>
          </a:p>
          <a:p>
            <a:endParaRPr lang="en-US" dirty="0"/>
          </a:p>
          <a:p>
            <a:r>
              <a:rPr lang="en-US" dirty="0"/>
              <a:t>Second, </a:t>
            </a:r>
            <a:r>
              <a:rPr lang="en-US" altLang="ja-JP" dirty="0"/>
              <a:t>application performance after VM migration is degraded.</a:t>
            </a:r>
            <a:endParaRPr lang="en-US" dirty="0"/>
          </a:p>
          <a:p>
            <a:pPr>
              <a:defRPr/>
            </a:pPr>
            <a:r>
              <a:rPr lang="en-US" altLang="ja-JP" dirty="0"/>
              <a:t>One reason is, of course, slow storage used by paging.</a:t>
            </a:r>
          </a:p>
          <a:p>
            <a:pPr>
              <a:defRPr/>
            </a:pPr>
            <a:r>
              <a:rPr lang="en-US" altLang="ja-JP" dirty="0"/>
              <a:t>The other migration-specific reason is that memory being used by the VM is paged out.</a:t>
            </a:r>
          </a:p>
          <a:p>
            <a:pPr>
              <a:defRPr/>
            </a:pPr>
            <a:r>
              <a:rPr lang="en-US" dirty="0"/>
              <a:t>VM's memory that has been transferred earlier is unconditionally paged out, regardless of the memory access pattern inside the VM.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547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comparison of migration performance.</a:t>
            </a:r>
          </a:p>
          <a:p>
            <a:r>
              <a:rPr lang="en-US" dirty="0"/>
              <a:t>The left figure shows the migration time of a VM with 12 GB of memory using 10 Gigabit Ethernet.</a:t>
            </a:r>
          </a:p>
          <a:p>
            <a:r>
              <a:rPr lang="en-US" dirty="0"/>
              <a:t>Compared with ideal VM migration with sufficient memory, the migration time was 2.2 times longer when using SSD.</a:t>
            </a:r>
          </a:p>
          <a:p>
            <a:r>
              <a:rPr lang="en-US" dirty="0"/>
              <a:t>Using slower HDD, the time was 11.7 times longer.</a:t>
            </a:r>
          </a:p>
          <a:p>
            <a:endParaRPr lang="en-US" dirty="0"/>
          </a:p>
          <a:p>
            <a:r>
              <a:rPr lang="en-US" dirty="0"/>
              <a:t>The other indicator of VM migration is the downtime.</a:t>
            </a:r>
          </a:p>
          <a:p>
            <a:r>
              <a:rPr lang="en-US" dirty="0"/>
              <a:t>The downtime is the time during which a VM stops in the final phase of VM migration.</a:t>
            </a:r>
          </a:p>
          <a:p>
            <a:r>
              <a:rPr lang="en-US" dirty="0"/>
              <a:t>The right figure shows the downtime.</a:t>
            </a:r>
          </a:p>
          <a:p>
            <a:r>
              <a:rPr lang="en-US" dirty="0"/>
              <a:t>In ideal VM migration, the downtime was only 0.4 seconds.</a:t>
            </a:r>
          </a:p>
          <a:p>
            <a:r>
              <a:rPr lang="en-US" dirty="0"/>
              <a:t>But when using SSD, the time increased to 4 seconds.</a:t>
            </a:r>
          </a:p>
          <a:p>
            <a:r>
              <a:rPr lang="en-US" dirty="0"/>
              <a:t>Using HDD, it reached 30 seconds.</a:t>
            </a:r>
          </a:p>
          <a:p>
            <a:r>
              <a:rPr lang="en-US" dirty="0"/>
              <a:t>These increases are not acceptable.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722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is the comparison of application performance after VM migration.</a:t>
            </a:r>
          </a:p>
          <a:p>
            <a:r>
              <a:rPr kumimoji="1" lang="en-US" altLang="ja-JP" dirty="0"/>
              <a:t>The used application is in-memory database, which stores data in memory as cache.</a:t>
            </a:r>
          </a:p>
          <a:p>
            <a:r>
              <a:rPr kumimoji="1" lang="en-US" altLang="ja-JP" dirty="0"/>
              <a:t>The throughput of in-memory database was largely degraded.</a:t>
            </a:r>
          </a:p>
          <a:p>
            <a:r>
              <a:rPr kumimoji="1" lang="en-US" altLang="ja-JP" dirty="0"/>
              <a:t>The performance degradation was 95% in SSD just after VM migration.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throughput was gradually increasing after that.</a:t>
            </a:r>
          </a:p>
          <a:p>
            <a:r>
              <a:rPr kumimoji="1" lang="en-US" altLang="ja-JP" dirty="0"/>
              <a:t>But it took 21 minutes to restore the same performance as before VM migration.</a:t>
            </a:r>
          </a:p>
          <a:p>
            <a:r>
              <a:rPr kumimoji="1" lang="en-US" altLang="ja-JP" dirty="0"/>
              <a:t>When using HDD, the throughput was not restored at all.</a:t>
            </a:r>
          </a:p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91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we propose a new VM migration method called split migration.</a:t>
            </a:r>
          </a:p>
          <a:p>
            <a:r>
              <a:rPr lang="en-US" dirty="0"/>
              <a:t>Split migration migrates a large-memory VM running in one host to multiple destination hosts,</a:t>
            </a:r>
            <a:r>
              <a:rPr lang="en-US" baseline="0" dirty="0"/>
              <a:t> instead of using one destination host and its storage.</a:t>
            </a:r>
            <a:endParaRPr lang="en-US" dirty="0"/>
          </a:p>
          <a:p>
            <a:r>
              <a:rPr lang="en-US" dirty="0"/>
              <a:t>The destination hosts consist of one main host and one or more sub-hosts.</a:t>
            </a:r>
          </a:p>
          <a:p>
            <a:endParaRPr lang="en-US" dirty="0"/>
          </a:p>
          <a:p>
            <a:r>
              <a:rPr lang="en-US" dirty="0"/>
              <a:t>Split migration divides VM’s memory into smaller pieces.</a:t>
            </a:r>
          </a:p>
          <a:p>
            <a:r>
              <a:rPr lang="en-US" dirty="0"/>
              <a:t>Then, it transfers them to the main host or sub-hosts.</a:t>
            </a:r>
          </a:p>
          <a:p>
            <a:r>
              <a:rPr lang="en-US" dirty="0"/>
              <a:t>Memory that is not accommodated in the main host is directly transferred to sub-hosts.</a:t>
            </a:r>
          </a:p>
          <a:p>
            <a:r>
              <a:rPr lang="en-US" dirty="0"/>
              <a:t>No paging occurs during VM migration.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498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system for enabling split migration is called S-memV.</a:t>
            </a:r>
          </a:p>
          <a:p>
            <a:endParaRPr lang="en-US" dirty="0"/>
          </a:p>
          <a:p>
            <a:r>
              <a:rPr lang="en-US" dirty="0"/>
              <a:t>After split migration, S-memV runs a migrated VM across multiple hosts.</a:t>
            </a:r>
          </a:p>
          <a:p>
            <a:r>
              <a:rPr lang="en-US" dirty="0"/>
              <a:t>In that VM, VM core such as virtual CPUs and virtual devices runs in the main host.</a:t>
            </a:r>
          </a:p>
          <a:p>
            <a:r>
              <a:rPr lang="en-US" dirty="0"/>
              <a:t>VM’s memory is distributed in the main host and sub-hosts.</a:t>
            </a:r>
          </a:p>
          <a:p>
            <a:endParaRPr lang="en-US" dirty="0"/>
          </a:p>
          <a:p>
            <a:r>
              <a:rPr lang="en-US" dirty="0"/>
              <a:t>When the VM requires memory in sub-hosts, S-memV performs remote paging between the main host and sub-hosts.</a:t>
            </a:r>
          </a:p>
          <a:p>
            <a:r>
              <a:rPr lang="en-US" dirty="0"/>
              <a:t>Specifically, the required memory in a sub-host is paged in to the main host.</a:t>
            </a:r>
          </a:p>
          <a:p>
            <a:r>
              <a:rPr lang="en-US" dirty="0"/>
              <a:t>Then, unused memory in the main host is paged out to the sub-host.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24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228600"/>
            <a:ext cx="8245475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cap="none" spc="-80" baseline="0">
                <a:solidFill>
                  <a:schemeClr val="tx1"/>
                </a:solidFill>
                <a:latin typeface="Tahoma" charset="0"/>
                <a:ea typeface="MS PGothic" charset="-128"/>
                <a:cs typeface="Tahoma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599"/>
            <a:ext cx="8245474" cy="1371601"/>
          </a:xfrm>
        </p:spPr>
        <p:txBody>
          <a:bodyPr>
            <a:normAutofit/>
          </a:bodyPr>
          <a:lstStyle>
            <a:lvl1pPr marL="0" indent="0" algn="l">
              <a:buNone/>
              <a:defRPr sz="2400" b="0" cap="none" spc="120" baseline="0">
                <a:solidFill>
                  <a:srgbClr val="C00000"/>
                </a:solidFill>
                <a:latin typeface="Tahoma" charset="0"/>
                <a:ea typeface="MS PGothic" charset="-128"/>
                <a:cs typeface="Tahom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B4D39169-43CC-354D-B33E-6809D8D3D472}" type="datetime1">
              <a:rPr kumimoji="1" lang="en-US" altLang="ja-JP" smtClean="0"/>
              <a:t>7/5/18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26B80597-8588-E24B-8D6F-BA0818DFC19A}" type="datetime1">
              <a:rPr kumimoji="1" lang="en-US" altLang="ja-JP" smtClean="0"/>
              <a:t>7/5/18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00327C5A-2C66-EB4C-938C-B2F6D2764303}" type="datetime1">
              <a:rPr kumimoji="1" lang="en-US" altLang="ja-JP" smtClean="0"/>
              <a:t>7/5/18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4674" cy="1108523"/>
          </a:xfrm>
        </p:spPr>
        <p:txBody>
          <a:bodyPr>
            <a:noAutofit/>
          </a:bodyPr>
          <a:lstStyle>
            <a:lvl1pPr>
              <a:defRPr sz="4000" cap="none" baseline="0">
                <a:solidFill>
                  <a:srgbClr val="C00000"/>
                </a:solidFill>
                <a:latin typeface="Tahoma" charset="0"/>
                <a:ea typeface="MS PGothic" charset="-128"/>
                <a:cs typeface="MS PGothic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44674" cy="4967235"/>
          </a:xfrm>
        </p:spPr>
        <p:txBody>
          <a:bodyPr lIns="108000" rIns="108000"/>
          <a:lstStyle>
            <a:lvl1pPr marL="276225" indent="-277813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Arial"/>
              <a:buChar char="•"/>
              <a:defRPr sz="2800">
                <a:latin typeface="Tahoma" charset="0"/>
                <a:ea typeface="MS PGothic" charset="-128"/>
                <a:cs typeface="MS PGothic" charset="-128"/>
              </a:defRPr>
            </a:lvl1pPr>
            <a:lvl2pPr marL="622300" indent="-260350">
              <a:buClr>
                <a:schemeClr val="tx2"/>
              </a:buClr>
              <a:buSzPct val="130000"/>
              <a:buFont typeface="Arial"/>
              <a:buChar char="•"/>
              <a:defRPr sz="2600">
                <a:latin typeface="Tahoma" charset="0"/>
                <a:ea typeface="MS PGothic" charset="-128"/>
                <a:cs typeface="MS PGothic" charset="-128"/>
              </a:defRPr>
            </a:lvl2pPr>
            <a:lvl3pPr marL="984250" indent="-261938">
              <a:buClr>
                <a:schemeClr val="tx2"/>
              </a:buClr>
              <a:buSzPct val="130000"/>
              <a:buFont typeface="Arial"/>
              <a:buChar char="•"/>
              <a:defRPr sz="2400">
                <a:latin typeface="Tahoma" charset="0"/>
                <a:ea typeface="MS PGothic" charset="-128"/>
                <a:cs typeface="MS PGothic" charset="-128"/>
              </a:defRPr>
            </a:lvl3pPr>
            <a:lvl4pPr marL="1344613" indent="-247650">
              <a:buClr>
                <a:schemeClr val="tx2"/>
              </a:buClr>
              <a:buSzPct val="130000"/>
              <a:buFont typeface="Arial"/>
              <a:buChar char="•"/>
              <a:defRPr sz="2200">
                <a:latin typeface="Tahoma" charset="0"/>
                <a:ea typeface="MS PGothic" charset="-128"/>
                <a:cs typeface="MS PGothic" charset="-128"/>
              </a:defRPr>
            </a:lvl4pPr>
            <a:lvl5pPr marL="1792288" indent="-260350">
              <a:buClr>
                <a:schemeClr val="tx2"/>
              </a:buClr>
              <a:buSzPct val="130000"/>
              <a:buFont typeface="Arial"/>
              <a:buChar char="•"/>
              <a:tabLst>
                <a:tab pos="1792288" algn="l"/>
              </a:tabLst>
              <a:defRPr sz="2000">
                <a:latin typeface="Tahoma" charset="0"/>
                <a:ea typeface="MS PGothic" charset="-128"/>
                <a:cs typeface="MS PGothic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47800"/>
            <a:ext cx="8245475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="0" cap="none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05FE8C84-541C-3D44-B9FE-2AF890D7F35E}" type="datetime1">
              <a:rPr kumimoji="1" lang="en-US" altLang="ja-JP" smtClean="0"/>
              <a:t>7/5/18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EAAF463E-FBB7-B04E-A671-4BEF2652EC21}" type="datetime1">
              <a:rPr kumimoji="1" lang="en-US" altLang="ja-JP" smtClean="0"/>
              <a:t>7/5/18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AF0D4B2B-C88E-7444-A00C-F80CD9119F05}" type="datetime1">
              <a:rPr kumimoji="1" lang="en-US" altLang="ja-JP" smtClean="0"/>
              <a:t>7/5/18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B41709F7-5939-B84F-8A8E-17CF51F38FB0}" type="datetime1">
              <a:rPr kumimoji="1" lang="en-US" altLang="ja-JP" smtClean="0"/>
              <a:t>7/5/18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7101A9B3-1295-5247-8BE8-AA52927A28E9}" type="datetime1">
              <a:rPr kumimoji="1" lang="en-US" altLang="ja-JP" smtClean="0"/>
              <a:t>7/5/18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D1357784-8B35-DB4F-AB5D-63C2CCF9BD3F}" type="datetime1">
              <a:rPr kumimoji="1" lang="en-US" altLang="ja-JP" smtClean="0"/>
              <a:t>7/5/18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1552B714-0073-CB4B-9192-BD9D6D8133DA}" type="datetime1">
              <a:rPr kumimoji="1" lang="en-US" altLang="ja-JP" smtClean="0"/>
              <a:t>7/5/18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325059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325058" cy="4768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7121" y="66077"/>
            <a:ext cx="6883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2"/>
                </a:solidFill>
              </a:defRPr>
            </a:lvl1pPr>
          </a:lstStyle>
          <a:p>
            <a:fld id="{D6F57A23-CB21-D340-80A0-623F78F268E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9043398" y="0"/>
            <a:ext cx="1080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43398" y="1371600"/>
            <a:ext cx="1080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5.png"/><Relationship Id="rId6" Type="http://schemas.openxmlformats.org/officeDocument/2006/relationships/image" Target="../media/image3.wmf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6.png"/><Relationship Id="rId6" Type="http://schemas.openxmlformats.org/officeDocument/2006/relationships/image" Target="../media/image3.wmf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chart" Target="../charts/chart14.xml"/><Relationship Id="rId5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S-</a:t>
            </a:r>
            <a:r>
              <a:rPr lang="en-US" altLang="ja-JP" dirty="0" err="1"/>
              <a:t>memV</a:t>
            </a:r>
            <a:r>
              <a:rPr lang="en-US" altLang="ja-JP" dirty="0"/>
              <a:t>: Split Migration of</a:t>
            </a:r>
            <a:br>
              <a:rPr lang="en-US" altLang="ja-JP" dirty="0"/>
            </a:br>
            <a:r>
              <a:rPr lang="en-US" altLang="ja-JP" dirty="0"/>
              <a:t>Large-memory Virtual Machines</a:t>
            </a:r>
            <a:br>
              <a:rPr lang="en-US" altLang="ja-JP" dirty="0"/>
            </a:br>
            <a:r>
              <a:rPr lang="en-US" altLang="ja-JP" dirty="0"/>
              <a:t>in IaaS Clouds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Tahoma"/>
                <a:cs typeface="Tahoma"/>
              </a:rPr>
              <a:t>Masato </a:t>
            </a:r>
            <a:r>
              <a:rPr lang="en-US" altLang="ja-JP" dirty="0" err="1">
                <a:solidFill>
                  <a:schemeClr val="tx1"/>
                </a:solidFill>
                <a:latin typeface="Tahoma"/>
                <a:cs typeface="Tahoma"/>
              </a:rPr>
              <a:t>Suetake</a:t>
            </a:r>
            <a:r>
              <a:rPr lang="en-US" altLang="ja-JP" dirty="0">
                <a:solidFill>
                  <a:schemeClr val="tx1"/>
                </a:solidFill>
                <a:latin typeface="Tahoma"/>
                <a:cs typeface="Tahoma"/>
              </a:rPr>
              <a:t>, Takahiro </a:t>
            </a:r>
            <a:r>
              <a:rPr lang="en-US" altLang="ja-JP" dirty="0" err="1">
                <a:solidFill>
                  <a:schemeClr val="tx1"/>
                </a:solidFill>
                <a:latin typeface="Tahoma"/>
                <a:cs typeface="Tahoma"/>
              </a:rPr>
              <a:t>Kashiwagi</a:t>
            </a:r>
            <a:r>
              <a:rPr lang="en-US" altLang="ja-JP" dirty="0">
                <a:solidFill>
                  <a:schemeClr val="tx1"/>
                </a:solidFill>
                <a:latin typeface="Tahoma"/>
                <a:cs typeface="Tahoma"/>
              </a:rPr>
              <a:t>, </a:t>
            </a:r>
            <a:r>
              <a:rPr lang="en-US" altLang="ja-JP" dirty="0" err="1">
                <a:solidFill>
                  <a:schemeClr val="tx1"/>
                </a:solidFill>
                <a:latin typeface="Tahoma"/>
                <a:cs typeface="Tahoma"/>
              </a:rPr>
              <a:t>Hazuki</a:t>
            </a:r>
            <a:r>
              <a:rPr lang="en-US" altLang="ja-JP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en-US" altLang="ja-JP" dirty="0" err="1">
                <a:solidFill>
                  <a:schemeClr val="tx1"/>
                </a:solidFill>
                <a:latin typeface="Tahoma"/>
                <a:cs typeface="Tahoma"/>
              </a:rPr>
              <a:t>Kizu</a:t>
            </a:r>
            <a:r>
              <a:rPr lang="en-US" altLang="ja-JP" dirty="0">
                <a:solidFill>
                  <a:schemeClr val="tx1"/>
                </a:solidFill>
                <a:latin typeface="Tahoma"/>
                <a:cs typeface="Tahoma"/>
              </a:rPr>
              <a:t>, and </a:t>
            </a:r>
            <a:r>
              <a:rPr lang="en-US" altLang="ja-JP" u="sng" dirty="0">
                <a:solidFill>
                  <a:schemeClr val="tx1"/>
                </a:solidFill>
                <a:latin typeface="Tahoma"/>
                <a:cs typeface="Tahoma"/>
              </a:rPr>
              <a:t>Kenichi Kourai</a:t>
            </a:r>
          </a:p>
          <a:p>
            <a:pPr algn="ctr"/>
            <a:r>
              <a:rPr lang="en-US" altLang="ja-JP" dirty="0">
                <a:solidFill>
                  <a:schemeClr val="tx1"/>
                </a:solidFill>
                <a:latin typeface="Tahoma"/>
                <a:cs typeface="Tahoma"/>
              </a:rPr>
              <a:t>Kyushu Institute of Technology, Japan</a:t>
            </a: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9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42"/>
    </mc:Choice>
    <mc:Fallback>
      <p:transition spd="slow" advTm="1434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Paging-aware Memory Transfers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Reducing remote paging is the key to efficient execution</a:t>
            </a:r>
          </a:p>
          <a:p>
            <a:pPr lvl="1"/>
            <a:r>
              <a:rPr lang="en-US" altLang="ja-JP" dirty="0"/>
              <a:t>Frequent remote paging degrades performance</a:t>
            </a:r>
          </a:p>
          <a:p>
            <a:r>
              <a:rPr lang="en-US" altLang="ja-JP" dirty="0" smtClean="0"/>
              <a:t>Split </a:t>
            </a:r>
            <a:r>
              <a:rPr lang="en-US" altLang="ja-JP" dirty="0"/>
              <a:t>migration transfers memory likely to be accessed to the main host</a:t>
            </a:r>
          </a:p>
          <a:p>
            <a:pPr lvl="1"/>
            <a:r>
              <a:rPr lang="en-US" altLang="ja-JP" dirty="0"/>
              <a:t>Suppress remote paging after split </a:t>
            </a:r>
            <a:r>
              <a:rPr lang="en-US" altLang="ja-JP" dirty="0" smtClean="0"/>
              <a:t>migration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79" y="4991328"/>
            <a:ext cx="949371" cy="132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3013" y="5054924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006129" y="468559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pic>
        <p:nvPicPr>
          <p:cNvPr id="8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05" y="5258403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16516" y="5054923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5381666" y="5176908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479632" y="468559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sp>
        <p:nvSpPr>
          <p:cNvPr id="12" name="Rounded Rectangle 11"/>
          <p:cNvSpPr/>
          <p:nvPr/>
        </p:nvSpPr>
        <p:spPr>
          <a:xfrm>
            <a:off x="1732968" y="5176909"/>
            <a:ext cx="1077239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4 TB</a:t>
            </a:r>
            <a:endParaRPr kumimoji="1" lang="ja-JP" altLang="en-US"/>
          </a:p>
        </p:txBody>
      </p:sp>
      <p:sp>
        <p:nvSpPr>
          <p:cNvPr id="13" name="Right Arrow 12"/>
          <p:cNvSpPr/>
          <p:nvPr/>
        </p:nvSpPr>
        <p:spPr>
          <a:xfrm>
            <a:off x="2805264" y="5384619"/>
            <a:ext cx="2567180" cy="26701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76" y="5258404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rved Up Arrow 15"/>
          <p:cNvSpPr/>
          <p:nvPr/>
        </p:nvSpPr>
        <p:spPr>
          <a:xfrm flipV="1">
            <a:off x="2537045" y="4580198"/>
            <a:ext cx="4828286" cy="596709"/>
          </a:xfrm>
          <a:prstGeom prst="curvedUp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3138" y="6249535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main host</a:t>
            </a:r>
            <a:endParaRPr kumimoji="1" lang="ja-JP" alt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080972" y="6252649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sub-hosts</a:t>
            </a:r>
            <a:endParaRPr kumimoji="1" lang="ja-JP" alt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185019" y="5639570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i="1">
                <a:solidFill>
                  <a:srgbClr val="FF0000"/>
                </a:solidFill>
              </a:rPr>
              <a:t>likely</a:t>
            </a:r>
          </a:p>
          <a:p>
            <a:pPr algn="ctr"/>
            <a:r>
              <a:rPr lang="en-US" altLang="ja-JP" sz="2000" i="1">
                <a:solidFill>
                  <a:srgbClr val="FF0000"/>
                </a:solidFill>
              </a:rPr>
              <a:t>accessed</a:t>
            </a:r>
            <a:endParaRPr kumimoji="1" lang="ja-JP" altLang="en-US" sz="2000" i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15175" y="4685590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i="1" dirty="0">
                <a:solidFill>
                  <a:srgbClr val="0070C0"/>
                </a:solidFill>
              </a:rPr>
              <a:t>unlikely</a:t>
            </a:r>
          </a:p>
          <a:p>
            <a:pPr algn="ctr"/>
            <a:r>
              <a:rPr kumimoji="1" lang="en-US" altLang="ja-JP" sz="2000" i="1" dirty="0">
                <a:solidFill>
                  <a:srgbClr val="0070C0"/>
                </a:solidFill>
              </a:rPr>
              <a:t>accessed</a:t>
            </a:r>
            <a:endParaRPr kumimoji="1" lang="ja-JP" altLang="en-US" sz="2000" i="1" dirty="0">
              <a:solidFill>
                <a:srgbClr val="0070C0"/>
              </a:solidFill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25" y="4887844"/>
            <a:ext cx="414881" cy="57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25" y="5501597"/>
            <a:ext cx="414881" cy="57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334449" y="5176909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259592" y="624611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/>
              <a:t>source </a:t>
            </a:r>
            <a:r>
              <a:rPr kumimoji="1" lang="en-US" altLang="ja-JP" sz="2000" dirty="0"/>
              <a:t>host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3043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173"/>
    </mc:Choice>
    <mc:Fallback>
      <p:transition spd="slow" advTm="4217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Memory Access Prediction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The prediction of VM’s memory access is </a:t>
            </a:r>
            <a:r>
              <a:rPr lang="en-US" altLang="ja-JP" dirty="0" smtClean="0"/>
              <a:t>necessary</a:t>
            </a:r>
            <a:endParaRPr lang="en-US" altLang="ja-JP" dirty="0"/>
          </a:p>
          <a:p>
            <a:pPr lvl="1"/>
            <a:r>
              <a:rPr lang="en-US" altLang="ja-JP" dirty="0" smtClean="0"/>
              <a:t>Based </a:t>
            </a:r>
            <a:r>
              <a:rPr lang="en-US" altLang="ja-JP" dirty="0"/>
              <a:t>on Least Recently Used (LRU)</a:t>
            </a:r>
          </a:p>
          <a:p>
            <a:pPr lvl="2"/>
            <a:r>
              <a:rPr lang="en-US" altLang="ja-JP" dirty="0"/>
              <a:t>Not recently used memory will not be </a:t>
            </a:r>
            <a:r>
              <a:rPr lang="en-US" altLang="ja-JP" dirty="0" smtClean="0"/>
              <a:t>used</a:t>
            </a:r>
          </a:p>
          <a:p>
            <a:pPr lvl="1"/>
            <a:r>
              <a:rPr lang="en-US" altLang="ja-JP" dirty="0" smtClean="0"/>
              <a:t>Can be also used in page-outs</a:t>
            </a:r>
            <a:endParaRPr lang="en-US" altLang="ja-JP" dirty="0"/>
          </a:p>
          <a:p>
            <a:pPr lvl="2"/>
            <a:r>
              <a:rPr lang="en-US" altLang="ja-JP" dirty="0" smtClean="0"/>
              <a:t>Memory unlikely to be accessed to sub-hosts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1772183" y="4739897"/>
            <a:ext cx="250521" cy="250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2022704" y="4739897"/>
            <a:ext cx="250521" cy="2505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2273225" y="4739897"/>
            <a:ext cx="250521" cy="2505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2523746" y="4739897"/>
            <a:ext cx="250521" cy="2505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2774267" y="4739897"/>
            <a:ext cx="250521" cy="2505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3024788" y="4739897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1772183" y="4990418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Rectangle 11"/>
          <p:cNvSpPr/>
          <p:nvPr/>
        </p:nvSpPr>
        <p:spPr>
          <a:xfrm>
            <a:off x="2022704" y="4990418"/>
            <a:ext cx="250521" cy="2505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2273225" y="4990418"/>
            <a:ext cx="250521" cy="2505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2523746" y="4990418"/>
            <a:ext cx="250521" cy="2505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14"/>
          <p:cNvSpPr/>
          <p:nvPr/>
        </p:nvSpPr>
        <p:spPr>
          <a:xfrm>
            <a:off x="2774267" y="4990418"/>
            <a:ext cx="250521" cy="250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3024788" y="4990418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Rectangle 16"/>
          <p:cNvSpPr/>
          <p:nvPr/>
        </p:nvSpPr>
        <p:spPr>
          <a:xfrm>
            <a:off x="1772183" y="5240939"/>
            <a:ext cx="250521" cy="250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17"/>
          <p:cNvSpPr/>
          <p:nvPr/>
        </p:nvSpPr>
        <p:spPr>
          <a:xfrm>
            <a:off x="2022704" y="5240939"/>
            <a:ext cx="250521" cy="250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2273225" y="5240939"/>
            <a:ext cx="250521" cy="250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2523746" y="5240939"/>
            <a:ext cx="250521" cy="2505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2774267" y="5240939"/>
            <a:ext cx="250521" cy="2505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3024788" y="5240939"/>
            <a:ext cx="250521" cy="2505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1772183" y="5491460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2022704" y="5491460"/>
            <a:ext cx="250521" cy="2505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2273225" y="5491460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2523746" y="5491460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 26"/>
          <p:cNvSpPr/>
          <p:nvPr/>
        </p:nvSpPr>
        <p:spPr>
          <a:xfrm>
            <a:off x="2774267" y="5491460"/>
            <a:ext cx="250521" cy="2505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Rectangle 27"/>
          <p:cNvSpPr/>
          <p:nvPr/>
        </p:nvSpPr>
        <p:spPr>
          <a:xfrm>
            <a:off x="3024788" y="5491460"/>
            <a:ext cx="250521" cy="250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Rectangle 28"/>
          <p:cNvSpPr/>
          <p:nvPr/>
        </p:nvSpPr>
        <p:spPr>
          <a:xfrm>
            <a:off x="1772183" y="5741981"/>
            <a:ext cx="250521" cy="2505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ectangle 29"/>
          <p:cNvSpPr/>
          <p:nvPr/>
        </p:nvSpPr>
        <p:spPr>
          <a:xfrm>
            <a:off x="2022704" y="5741981"/>
            <a:ext cx="250521" cy="2505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2273225" y="5741981"/>
            <a:ext cx="250521" cy="2505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Rectangle 31"/>
          <p:cNvSpPr/>
          <p:nvPr/>
        </p:nvSpPr>
        <p:spPr>
          <a:xfrm>
            <a:off x="2523746" y="5741981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32"/>
          <p:cNvSpPr/>
          <p:nvPr/>
        </p:nvSpPr>
        <p:spPr>
          <a:xfrm>
            <a:off x="2774267" y="5741981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Rectangle 33"/>
          <p:cNvSpPr/>
          <p:nvPr/>
        </p:nvSpPr>
        <p:spPr>
          <a:xfrm>
            <a:off x="3024788" y="5741981"/>
            <a:ext cx="250521" cy="250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Rectangle 34"/>
          <p:cNvSpPr/>
          <p:nvPr/>
        </p:nvSpPr>
        <p:spPr>
          <a:xfrm>
            <a:off x="1772183" y="5992502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Rectangle 35"/>
          <p:cNvSpPr/>
          <p:nvPr/>
        </p:nvSpPr>
        <p:spPr>
          <a:xfrm>
            <a:off x="2022704" y="5992502"/>
            <a:ext cx="250521" cy="250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>
            <a:off x="2273225" y="5992502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Rectangle 37"/>
          <p:cNvSpPr/>
          <p:nvPr/>
        </p:nvSpPr>
        <p:spPr>
          <a:xfrm>
            <a:off x="2523746" y="5992502"/>
            <a:ext cx="250521" cy="2505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Rectangle 38"/>
          <p:cNvSpPr/>
          <p:nvPr/>
        </p:nvSpPr>
        <p:spPr>
          <a:xfrm>
            <a:off x="2774267" y="5992502"/>
            <a:ext cx="250521" cy="2505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Rectangle 39"/>
          <p:cNvSpPr/>
          <p:nvPr/>
        </p:nvSpPr>
        <p:spPr>
          <a:xfrm>
            <a:off x="3024788" y="5992502"/>
            <a:ext cx="250521" cy="2505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Rectangle 40"/>
          <p:cNvSpPr/>
          <p:nvPr/>
        </p:nvSpPr>
        <p:spPr>
          <a:xfrm>
            <a:off x="3665701" y="4739897"/>
            <a:ext cx="250521" cy="2505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Rectangle 41"/>
          <p:cNvSpPr/>
          <p:nvPr/>
        </p:nvSpPr>
        <p:spPr>
          <a:xfrm>
            <a:off x="3665701" y="4990418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Rectangle 42"/>
          <p:cNvSpPr/>
          <p:nvPr/>
        </p:nvSpPr>
        <p:spPr>
          <a:xfrm>
            <a:off x="3665701" y="5240939"/>
            <a:ext cx="250521" cy="2505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Rectangle 43"/>
          <p:cNvSpPr/>
          <p:nvPr/>
        </p:nvSpPr>
        <p:spPr>
          <a:xfrm>
            <a:off x="3665701" y="5491460"/>
            <a:ext cx="250521" cy="2505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Rectangle 44"/>
          <p:cNvSpPr/>
          <p:nvPr/>
        </p:nvSpPr>
        <p:spPr>
          <a:xfrm>
            <a:off x="3665701" y="5741981"/>
            <a:ext cx="250521" cy="2505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Rectangle 45"/>
          <p:cNvSpPr/>
          <p:nvPr/>
        </p:nvSpPr>
        <p:spPr>
          <a:xfrm>
            <a:off x="3665701" y="5992502"/>
            <a:ext cx="250521" cy="250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574024" y="4865157"/>
            <a:ext cx="1109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/>
              <a:t>VM's</a:t>
            </a:r>
          </a:p>
          <a:p>
            <a:pPr algn="ctr"/>
            <a:r>
              <a:rPr lang="en-US" altLang="ja-JP" sz="2000" dirty="0"/>
              <a:t>memory</a:t>
            </a:r>
          </a:p>
          <a:p>
            <a:pPr algn="ctr"/>
            <a:r>
              <a:rPr kumimoji="1" lang="en-US" altLang="ja-JP" sz="2000" dirty="0"/>
              <a:t>access</a:t>
            </a:r>
          </a:p>
          <a:p>
            <a:pPr algn="ctr"/>
            <a:r>
              <a:rPr lang="en-US" altLang="ja-JP" sz="2000" dirty="0"/>
              <a:t>history</a:t>
            </a:r>
            <a:endParaRPr kumimoji="1" lang="ja-JP" alt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4138954" y="465227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/>
              <a:t>recently used</a:t>
            </a:r>
            <a:endParaRPr kumimoji="1" lang="ja-JP" altLang="en-US" sz="2000"/>
          </a:p>
        </p:txBody>
      </p:sp>
      <p:sp>
        <p:nvSpPr>
          <p:cNvPr id="52" name="TextBox 51"/>
          <p:cNvSpPr txBox="1"/>
          <p:nvPr/>
        </p:nvSpPr>
        <p:spPr>
          <a:xfrm>
            <a:off x="3964108" y="5898744"/>
            <a:ext cx="2135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/>
              <a:t>not recently used</a:t>
            </a:r>
            <a:endParaRPr kumimoji="1" lang="ja-JP" altLang="en-US" sz="2000"/>
          </a:p>
        </p:txBody>
      </p:sp>
      <p:sp>
        <p:nvSpPr>
          <p:cNvPr id="53" name="Up Arrow 52"/>
          <p:cNvSpPr/>
          <p:nvPr/>
        </p:nvSpPr>
        <p:spPr>
          <a:xfrm flipV="1">
            <a:off x="4761405" y="5155554"/>
            <a:ext cx="477393" cy="663879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Right Brace 53"/>
          <p:cNvSpPr/>
          <p:nvPr/>
        </p:nvSpPr>
        <p:spPr>
          <a:xfrm>
            <a:off x="6083982" y="4837336"/>
            <a:ext cx="283478" cy="626303"/>
          </a:xfrm>
          <a:prstGeom prst="rightBrace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Right Brace 54"/>
          <p:cNvSpPr/>
          <p:nvPr/>
        </p:nvSpPr>
        <p:spPr>
          <a:xfrm>
            <a:off x="6083982" y="5576373"/>
            <a:ext cx="283478" cy="651355"/>
          </a:xfrm>
          <a:prstGeom prst="rightBrace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6456021" y="4965821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/>
              <a:t>likely to be used</a:t>
            </a:r>
            <a:endParaRPr kumimoji="1" lang="ja-JP" altLang="en-US" sz="2000"/>
          </a:p>
        </p:txBody>
      </p:sp>
      <p:sp>
        <p:nvSpPr>
          <p:cNvPr id="57" name="TextBox 56"/>
          <p:cNvSpPr txBox="1"/>
          <p:nvPr/>
        </p:nvSpPr>
        <p:spPr>
          <a:xfrm>
            <a:off x="6456021" y="5717384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/>
              <a:t>unlikely to be used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91509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249"/>
    </mc:Choice>
    <mc:Fallback>
      <p:transition spd="slow" advTm="4724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Memory Access History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Keep track of page access inside a VM</a:t>
            </a:r>
          </a:p>
          <a:p>
            <a:pPr lvl="1"/>
            <a:r>
              <a:rPr lang="en-US" altLang="ja-JP" dirty="0"/>
              <a:t>Traverse EPT assigned to a VM</a:t>
            </a:r>
          </a:p>
          <a:p>
            <a:pPr lvl="1"/>
            <a:r>
              <a:rPr lang="en-US" altLang="ja-JP" dirty="0"/>
              <a:t>Record and reset access bits</a:t>
            </a:r>
          </a:p>
          <a:p>
            <a:r>
              <a:rPr lang="en-US" altLang="ja-JP" dirty="0"/>
              <a:t>Use the aging algorithm for LRU</a:t>
            </a:r>
          </a:p>
          <a:p>
            <a:pPr lvl="1"/>
            <a:r>
              <a:rPr lang="en-US" altLang="ja-JP" dirty="0"/>
              <a:t>Accumulate access information in 8-bit history</a:t>
            </a:r>
          </a:p>
          <a:p>
            <a:pPr lvl="1"/>
            <a:r>
              <a:rPr lang="en-US" altLang="ja-JP" dirty="0"/>
              <a:t>Shift the history right by one bit</a:t>
            </a:r>
          </a:p>
          <a:p>
            <a:pPr lvl="1"/>
            <a:endParaRPr lang="en-US" altLang="ja-JP" dirty="0"/>
          </a:p>
          <a:p>
            <a:pPr lvl="1"/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174638-25C2-CD46-9346-08AA2CD3D9C8}"/>
              </a:ext>
            </a:extLst>
          </p:cNvPr>
          <p:cNvSpPr/>
          <p:nvPr/>
        </p:nvSpPr>
        <p:spPr>
          <a:xfrm>
            <a:off x="3514572" y="4662255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E428F5E-CFB6-2348-9BAD-9D81CEBDE8C8}"/>
              </a:ext>
            </a:extLst>
          </p:cNvPr>
          <p:cNvSpPr/>
          <p:nvPr/>
        </p:nvSpPr>
        <p:spPr>
          <a:xfrm>
            <a:off x="3819372" y="4662255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B35E1EA-CCBD-2F4B-B124-33EAF13FE5D0}"/>
              </a:ext>
            </a:extLst>
          </p:cNvPr>
          <p:cNvSpPr/>
          <p:nvPr/>
        </p:nvSpPr>
        <p:spPr>
          <a:xfrm>
            <a:off x="4124172" y="4662255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33C6CB-F8FB-2C49-9D8A-EF3ECB3579A4}"/>
              </a:ext>
            </a:extLst>
          </p:cNvPr>
          <p:cNvSpPr/>
          <p:nvPr/>
        </p:nvSpPr>
        <p:spPr>
          <a:xfrm>
            <a:off x="4428972" y="4662255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219C47C-7A35-134D-9D67-F74F7BF2A782}"/>
              </a:ext>
            </a:extLst>
          </p:cNvPr>
          <p:cNvSpPr/>
          <p:nvPr/>
        </p:nvSpPr>
        <p:spPr>
          <a:xfrm>
            <a:off x="4733772" y="4662255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5117614-6622-6F46-93B3-C7735D446487}"/>
              </a:ext>
            </a:extLst>
          </p:cNvPr>
          <p:cNvSpPr/>
          <p:nvPr/>
        </p:nvSpPr>
        <p:spPr>
          <a:xfrm>
            <a:off x="5038572" y="4662255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6794A8-5C8F-DC48-90E2-AF3909B9FDBA}"/>
              </a:ext>
            </a:extLst>
          </p:cNvPr>
          <p:cNvSpPr/>
          <p:nvPr/>
        </p:nvSpPr>
        <p:spPr>
          <a:xfrm>
            <a:off x="5343372" y="4662255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38C1CB8-3452-024C-9F59-50AB773F93F4}"/>
              </a:ext>
            </a:extLst>
          </p:cNvPr>
          <p:cNvSpPr/>
          <p:nvPr/>
        </p:nvSpPr>
        <p:spPr>
          <a:xfrm>
            <a:off x="5648172" y="4662255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FDE8265-63FC-8443-88E0-B8D6BE6B425E}"/>
              </a:ext>
            </a:extLst>
          </p:cNvPr>
          <p:cNvSpPr/>
          <p:nvPr/>
        </p:nvSpPr>
        <p:spPr>
          <a:xfrm>
            <a:off x="3514572" y="5300175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F5E3263-59F6-AB44-88C0-E1F021B108AD}"/>
              </a:ext>
            </a:extLst>
          </p:cNvPr>
          <p:cNvSpPr/>
          <p:nvPr/>
        </p:nvSpPr>
        <p:spPr>
          <a:xfrm>
            <a:off x="3819372" y="5300175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5A17417-9EB0-F248-A514-BF403C96FE01}"/>
              </a:ext>
            </a:extLst>
          </p:cNvPr>
          <p:cNvSpPr/>
          <p:nvPr/>
        </p:nvSpPr>
        <p:spPr>
          <a:xfrm>
            <a:off x="4124172" y="5300175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91376F7-DC34-8D4D-8B5B-987A6D425694}"/>
              </a:ext>
            </a:extLst>
          </p:cNvPr>
          <p:cNvSpPr/>
          <p:nvPr/>
        </p:nvSpPr>
        <p:spPr>
          <a:xfrm>
            <a:off x="4428972" y="5300175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E898718-221B-1848-9E4F-6B3AD5A407C6}"/>
              </a:ext>
            </a:extLst>
          </p:cNvPr>
          <p:cNvSpPr/>
          <p:nvPr/>
        </p:nvSpPr>
        <p:spPr>
          <a:xfrm>
            <a:off x="4733772" y="5300175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B51636D-0202-844B-AE77-E01C73EBD8F3}"/>
              </a:ext>
            </a:extLst>
          </p:cNvPr>
          <p:cNvSpPr/>
          <p:nvPr/>
        </p:nvSpPr>
        <p:spPr>
          <a:xfrm>
            <a:off x="5038572" y="5300175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C600239-06FD-5C40-9FC8-C0A0B4F09815}"/>
              </a:ext>
            </a:extLst>
          </p:cNvPr>
          <p:cNvSpPr/>
          <p:nvPr/>
        </p:nvSpPr>
        <p:spPr>
          <a:xfrm>
            <a:off x="5343372" y="5300175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61FFE70-D444-0945-80EA-6B0CC5714D2A}"/>
              </a:ext>
            </a:extLst>
          </p:cNvPr>
          <p:cNvSpPr/>
          <p:nvPr/>
        </p:nvSpPr>
        <p:spPr>
          <a:xfrm>
            <a:off x="5648172" y="5300175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6B2312A-F77E-DE42-AB65-1DF1BC36223C}"/>
              </a:ext>
            </a:extLst>
          </p:cNvPr>
          <p:cNvSpPr/>
          <p:nvPr/>
        </p:nvSpPr>
        <p:spPr>
          <a:xfrm>
            <a:off x="3514572" y="5932728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E2A0800-555A-C745-A3DE-9C213DCAF718}"/>
              </a:ext>
            </a:extLst>
          </p:cNvPr>
          <p:cNvSpPr/>
          <p:nvPr/>
        </p:nvSpPr>
        <p:spPr>
          <a:xfrm>
            <a:off x="3819372" y="5932728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15FDF61-0347-124B-A6D6-4160C42024FF}"/>
              </a:ext>
            </a:extLst>
          </p:cNvPr>
          <p:cNvSpPr/>
          <p:nvPr/>
        </p:nvSpPr>
        <p:spPr>
          <a:xfrm>
            <a:off x="4124172" y="5932728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FCA7B25-D3C1-F945-88FD-5622BA8541A5}"/>
              </a:ext>
            </a:extLst>
          </p:cNvPr>
          <p:cNvSpPr/>
          <p:nvPr/>
        </p:nvSpPr>
        <p:spPr>
          <a:xfrm>
            <a:off x="4428972" y="5932728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88007ABB-0972-624C-B4FB-0615A5B00330}"/>
              </a:ext>
            </a:extLst>
          </p:cNvPr>
          <p:cNvSpPr/>
          <p:nvPr/>
        </p:nvSpPr>
        <p:spPr>
          <a:xfrm>
            <a:off x="4733772" y="5932728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0C5987E-E20E-7543-A55B-086D46421609}"/>
              </a:ext>
            </a:extLst>
          </p:cNvPr>
          <p:cNvSpPr/>
          <p:nvPr/>
        </p:nvSpPr>
        <p:spPr>
          <a:xfrm>
            <a:off x="5038572" y="5932728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0A05FEFD-418D-A743-AD21-06B4D913EAFF}"/>
              </a:ext>
            </a:extLst>
          </p:cNvPr>
          <p:cNvSpPr/>
          <p:nvPr/>
        </p:nvSpPr>
        <p:spPr>
          <a:xfrm>
            <a:off x="5343372" y="5932728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02C38F9-FB9F-1446-A5ED-1CCC43EDF66D}"/>
              </a:ext>
            </a:extLst>
          </p:cNvPr>
          <p:cNvSpPr/>
          <p:nvPr/>
        </p:nvSpPr>
        <p:spPr>
          <a:xfrm>
            <a:off x="5648172" y="5932728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867973E-7D74-4C4D-9A97-D0AB56A5FF6F}"/>
              </a:ext>
            </a:extLst>
          </p:cNvPr>
          <p:cNvSpPr/>
          <p:nvPr/>
        </p:nvSpPr>
        <p:spPr>
          <a:xfrm>
            <a:off x="2300686" y="5131090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513A03C-FAA3-EE4F-B446-78C5C1B85D5A}"/>
              </a:ext>
            </a:extLst>
          </p:cNvPr>
          <p:cNvSpPr/>
          <p:nvPr/>
        </p:nvSpPr>
        <p:spPr>
          <a:xfrm>
            <a:off x="2300687" y="5730593"/>
            <a:ext cx="304800" cy="33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B05D7A54-6227-9744-A586-4AF5D2ACC0DB}"/>
              </a:ext>
            </a:extLst>
          </p:cNvPr>
          <p:cNvCxnSpPr>
            <a:stCxn id="45" idx="3"/>
            <a:endCxn id="29" idx="1"/>
          </p:cNvCxnSpPr>
          <p:nvPr/>
        </p:nvCxnSpPr>
        <p:spPr>
          <a:xfrm>
            <a:off x="2605486" y="5300175"/>
            <a:ext cx="909086" cy="16908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CD93DC6-C2C7-AC4F-8EA5-809EA16699FE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2605486" y="5923616"/>
            <a:ext cx="909086" cy="17819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BFC7E026-DF18-F74D-8EB6-E96B8E0DAD6C}"/>
              </a:ext>
            </a:extLst>
          </p:cNvPr>
          <p:cNvCxnSpPr>
            <a:cxnSpLocks/>
          </p:cNvCxnSpPr>
          <p:nvPr/>
        </p:nvCxnSpPr>
        <p:spPr>
          <a:xfrm>
            <a:off x="3501721" y="5645758"/>
            <a:ext cx="317651" cy="286970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C244C958-7582-AC49-8260-1241EB75DD3C}"/>
              </a:ext>
            </a:extLst>
          </p:cNvPr>
          <p:cNvCxnSpPr>
            <a:cxnSpLocks/>
          </p:cNvCxnSpPr>
          <p:nvPr/>
        </p:nvCxnSpPr>
        <p:spPr>
          <a:xfrm>
            <a:off x="5673875" y="5638344"/>
            <a:ext cx="279097" cy="295904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Down Arrow 55">
            <a:extLst>
              <a:ext uri="{FF2B5EF4-FFF2-40B4-BE49-F238E27FC236}">
                <a16:creationId xmlns:a16="http://schemas.microsoft.com/office/drawing/2014/main" xmlns="" id="{FCDA9CFF-E5F5-7440-B986-CBFFAFAEC393}"/>
              </a:ext>
            </a:extLst>
          </p:cNvPr>
          <p:cNvSpPr/>
          <p:nvPr/>
        </p:nvSpPr>
        <p:spPr>
          <a:xfrm>
            <a:off x="6345715" y="4708336"/>
            <a:ext cx="363557" cy="150931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01B4E9A-4BCA-EE42-AC2D-12A6D30EFEA8}"/>
              </a:ext>
            </a:extLst>
          </p:cNvPr>
          <p:cNvSpPr txBox="1"/>
          <p:nvPr/>
        </p:nvSpPr>
        <p:spPr>
          <a:xfrm>
            <a:off x="6772188" y="5200051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history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D94DB91-1642-FF4D-9F11-12701F2C0C3C}"/>
              </a:ext>
            </a:extLst>
          </p:cNvPr>
          <p:cNvSpPr txBox="1"/>
          <p:nvPr/>
        </p:nvSpPr>
        <p:spPr>
          <a:xfrm>
            <a:off x="1269857" y="5246217"/>
            <a:ext cx="982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access</a:t>
            </a:r>
          </a:p>
          <a:p>
            <a:pPr algn="ctr"/>
            <a:r>
              <a:rPr lang="en-US" sz="2000" dirty="0"/>
              <a:t>bit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4ECE2328-A6A2-884D-A1F1-4533255F26B5}"/>
              </a:ext>
            </a:extLst>
          </p:cNvPr>
          <p:cNvCxnSpPr>
            <a:cxnSpLocks/>
          </p:cNvCxnSpPr>
          <p:nvPr/>
        </p:nvCxnSpPr>
        <p:spPr>
          <a:xfrm>
            <a:off x="4296958" y="5797313"/>
            <a:ext cx="894014" cy="0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66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695"/>
    </mc:Choice>
    <mc:Fallback>
      <p:transition spd="slow" advTm="7169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LRU-based Memory Splitting (1/2)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Split VM's memory in a chunk granularity</a:t>
            </a:r>
          </a:p>
          <a:p>
            <a:pPr lvl="1"/>
            <a:r>
              <a:rPr lang="en-US" altLang="ja-JP"/>
              <a:t>A chunk consists of contiguous memory pages</a:t>
            </a:r>
          </a:p>
          <a:p>
            <a:pPr lvl="1"/>
            <a:r>
              <a:rPr lang="en-US" altLang="ja-JP"/>
              <a:t>Calculate chunk history from page history</a:t>
            </a:r>
          </a:p>
          <a:p>
            <a:r>
              <a:rPr kumimoji="1" lang="en-US" altLang="ja-JP"/>
              <a:t>Assign chunks with larger history values to the main host in order</a:t>
            </a:r>
          </a:p>
          <a:p>
            <a:pPr lvl="1"/>
            <a:r>
              <a:rPr lang="en-US" altLang="ja-JP"/>
              <a:t>Time-consuming sort of chunks should be avoided</a:t>
            </a:r>
            <a:endParaRPr kumimoji="1"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8D1392-9150-AD4A-AAF6-33E43B395834}"/>
              </a:ext>
            </a:extLst>
          </p:cNvPr>
          <p:cNvSpPr/>
          <p:nvPr/>
        </p:nvSpPr>
        <p:spPr>
          <a:xfrm>
            <a:off x="2305810" y="4728357"/>
            <a:ext cx="1299800" cy="33816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00111100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D74B01-7CF0-EB46-A4C6-05D03A529B01}"/>
              </a:ext>
            </a:extLst>
          </p:cNvPr>
          <p:cNvSpPr/>
          <p:nvPr/>
        </p:nvSpPr>
        <p:spPr>
          <a:xfrm>
            <a:off x="2305809" y="5202367"/>
            <a:ext cx="1299801" cy="33816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10000000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853B9CE-437B-E844-A18B-09F8F3C450F5}"/>
              </a:ext>
            </a:extLst>
          </p:cNvPr>
          <p:cNvSpPr txBox="1"/>
          <p:nvPr/>
        </p:nvSpPr>
        <p:spPr>
          <a:xfrm>
            <a:off x="2831316" y="602416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xmlns="" id="{5BE045D5-6977-554B-9DA2-C0EEDF87727B}"/>
              </a:ext>
            </a:extLst>
          </p:cNvPr>
          <p:cNvSpPr/>
          <p:nvPr/>
        </p:nvSpPr>
        <p:spPr>
          <a:xfrm rot="10800000">
            <a:off x="1975424" y="4728354"/>
            <a:ext cx="175959" cy="1608644"/>
          </a:xfrm>
          <a:prstGeom prst="rightBrace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293234-2706-234F-9069-C2469FD78D7B}"/>
              </a:ext>
            </a:extLst>
          </p:cNvPr>
          <p:cNvSpPr txBox="1"/>
          <p:nvPr/>
        </p:nvSpPr>
        <p:spPr>
          <a:xfrm>
            <a:off x="996200" y="5199130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page</a:t>
            </a:r>
          </a:p>
          <a:p>
            <a:pPr algn="ctr"/>
            <a:r>
              <a:rPr lang="en-US" sz="2000" dirty="0"/>
              <a:t>history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FFD09E9-1D83-E140-A780-B87BA21BF52D}"/>
              </a:ext>
            </a:extLst>
          </p:cNvPr>
          <p:cNvSpPr/>
          <p:nvPr/>
        </p:nvSpPr>
        <p:spPr>
          <a:xfrm>
            <a:off x="2305809" y="5676377"/>
            <a:ext cx="1299801" cy="33816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00000011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3578CD82-CCDC-F64E-8556-5D23B8C09077}"/>
              </a:ext>
            </a:extLst>
          </p:cNvPr>
          <p:cNvSpPr/>
          <p:nvPr/>
        </p:nvSpPr>
        <p:spPr>
          <a:xfrm>
            <a:off x="4070805" y="5238104"/>
            <a:ext cx="1039497" cy="56838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7898FA-86FC-5340-A291-A78838F980FC}"/>
              </a:ext>
            </a:extLst>
          </p:cNvPr>
          <p:cNvSpPr/>
          <p:nvPr/>
        </p:nvSpPr>
        <p:spPr>
          <a:xfrm>
            <a:off x="5526295" y="4728354"/>
            <a:ext cx="1299800" cy="160864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10111111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(191)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945DCAF-4854-F24F-80AB-D905A96E95FE}"/>
              </a:ext>
            </a:extLst>
          </p:cNvPr>
          <p:cNvSpPr txBox="1"/>
          <p:nvPr/>
        </p:nvSpPr>
        <p:spPr>
          <a:xfrm>
            <a:off x="6915850" y="5202367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chunk</a:t>
            </a:r>
          </a:p>
          <a:p>
            <a:pPr algn="ctr"/>
            <a:r>
              <a:rPr lang="en-US" sz="2000" dirty="0"/>
              <a:t>history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082475-7F36-F54A-9FC9-3850E0CA9A62}"/>
              </a:ext>
            </a:extLst>
          </p:cNvPr>
          <p:cNvSpPr txBox="1"/>
          <p:nvPr/>
        </p:nvSpPr>
        <p:spPr>
          <a:xfrm>
            <a:off x="3867177" y="4825156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bitwise OR</a:t>
            </a:r>
          </a:p>
        </p:txBody>
      </p:sp>
    </p:spTree>
    <p:extLst>
      <p:ext uri="{BB962C8B-B14F-4D97-AF65-F5344CB8AC3E}">
        <p14:creationId xmlns:p14="http://schemas.microsoft.com/office/powerpoint/2010/main" val="161737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861"/>
    </mc:Choice>
    <mc:Fallback>
      <p:transition spd="slow" advTm="5786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LRU-based Memory Splitting (2/2)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Create a histogram of chunk history and find the threshold value</a:t>
            </a:r>
          </a:p>
          <a:p>
            <a:pPr lvl="1"/>
            <a:r>
              <a:rPr lang="en-US" altLang="ja-JP" dirty="0"/>
              <a:t>Chunks with larger values to the main host</a:t>
            </a:r>
          </a:p>
          <a:p>
            <a:pPr lvl="1"/>
            <a:r>
              <a:rPr lang="en-US" altLang="ja-JP" dirty="0"/>
              <a:t>Chunks with smaller ones to sub-hosts</a:t>
            </a:r>
          </a:p>
          <a:p>
            <a:pPr lvl="1"/>
            <a:r>
              <a:rPr lang="en-US" altLang="ja-JP" dirty="0"/>
              <a:t>Chunks with the threshold value to the main host as much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14</a:t>
            </a:fld>
            <a:endParaRPr kumimoji="1" lang="ja-JP" alt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52579A9-4C5A-244B-938F-95482543D8B7}"/>
              </a:ext>
            </a:extLst>
          </p:cNvPr>
          <p:cNvCxnSpPr>
            <a:cxnSpLocks/>
          </p:cNvCxnSpPr>
          <p:nvPr/>
        </p:nvCxnSpPr>
        <p:spPr>
          <a:xfrm>
            <a:off x="3073707" y="6416282"/>
            <a:ext cx="1707614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339CE26-506A-CF4D-ADE9-8C2BBFB8F7D3}"/>
              </a:ext>
            </a:extLst>
          </p:cNvPr>
          <p:cNvSpPr/>
          <p:nvPr/>
        </p:nvSpPr>
        <p:spPr>
          <a:xfrm>
            <a:off x="3073707" y="6116594"/>
            <a:ext cx="1465242" cy="1667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2C9FB36-8106-554F-954D-2229089CC065}"/>
              </a:ext>
            </a:extLst>
          </p:cNvPr>
          <p:cNvSpPr/>
          <p:nvPr/>
        </p:nvSpPr>
        <p:spPr>
          <a:xfrm>
            <a:off x="3073707" y="5947506"/>
            <a:ext cx="374573" cy="1667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95C0461-9339-0345-AD75-F98CAEA3BB55}"/>
              </a:ext>
            </a:extLst>
          </p:cNvPr>
          <p:cNvSpPr/>
          <p:nvPr/>
        </p:nvSpPr>
        <p:spPr>
          <a:xfrm>
            <a:off x="3073707" y="5440242"/>
            <a:ext cx="1024568" cy="1695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EE52381-A0AE-E64E-9C2C-4BA44A486D92}"/>
              </a:ext>
            </a:extLst>
          </p:cNvPr>
          <p:cNvSpPr/>
          <p:nvPr/>
        </p:nvSpPr>
        <p:spPr>
          <a:xfrm>
            <a:off x="3073707" y="4932978"/>
            <a:ext cx="627961" cy="1667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307609B-544B-8C4A-8229-D71936A42E4D}"/>
              </a:ext>
            </a:extLst>
          </p:cNvPr>
          <p:cNvSpPr/>
          <p:nvPr/>
        </p:nvSpPr>
        <p:spPr>
          <a:xfrm>
            <a:off x="3073707" y="4761589"/>
            <a:ext cx="859315" cy="1690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93668A6B-357E-B945-9F14-1A511194CCE6}"/>
              </a:ext>
            </a:extLst>
          </p:cNvPr>
          <p:cNvCxnSpPr>
            <a:cxnSpLocks/>
          </p:cNvCxnSpPr>
          <p:nvPr/>
        </p:nvCxnSpPr>
        <p:spPr>
          <a:xfrm flipV="1">
            <a:off x="3073707" y="4532401"/>
            <a:ext cx="0" cy="188388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33F4C0B-4E21-3F4C-B9B4-C455C7793F3B}"/>
              </a:ext>
            </a:extLst>
          </p:cNvPr>
          <p:cNvSpPr txBox="1"/>
          <p:nvPr/>
        </p:nvSpPr>
        <p:spPr>
          <a:xfrm>
            <a:off x="2789653" y="605125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E8E17BC-5B0E-654B-8D76-CA86308666F5}"/>
              </a:ext>
            </a:extLst>
          </p:cNvPr>
          <p:cNvSpPr txBox="1"/>
          <p:nvPr/>
        </p:nvSpPr>
        <p:spPr>
          <a:xfrm>
            <a:off x="2784176" y="586816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20324AB-E5C7-5F44-BB12-8B97D5DFE406}"/>
              </a:ext>
            </a:extLst>
          </p:cNvPr>
          <p:cNvSpPr txBox="1"/>
          <p:nvPr/>
        </p:nvSpPr>
        <p:spPr>
          <a:xfrm>
            <a:off x="2587187" y="468129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255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93C806A-651F-664A-A0FF-4D404736BCC1}"/>
              </a:ext>
            </a:extLst>
          </p:cNvPr>
          <p:cNvSpPr txBox="1"/>
          <p:nvPr/>
        </p:nvSpPr>
        <p:spPr>
          <a:xfrm>
            <a:off x="2587187" y="486886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254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13F19D8-FD4F-3849-9513-E22813EC2429}"/>
              </a:ext>
            </a:extLst>
          </p:cNvPr>
          <p:cNvSpPr txBox="1"/>
          <p:nvPr/>
        </p:nvSpPr>
        <p:spPr>
          <a:xfrm>
            <a:off x="2717960" y="505614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D034BDE-2C90-4244-B836-57DEC89BD184}"/>
              </a:ext>
            </a:extLst>
          </p:cNvPr>
          <p:cNvSpPr txBox="1"/>
          <p:nvPr/>
        </p:nvSpPr>
        <p:spPr>
          <a:xfrm>
            <a:off x="2744065" y="5553513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44869A1-714E-6146-B966-4A3ACBE2378F}"/>
              </a:ext>
            </a:extLst>
          </p:cNvPr>
          <p:cNvSpPr txBox="1"/>
          <p:nvPr/>
        </p:nvSpPr>
        <p:spPr>
          <a:xfrm>
            <a:off x="3258957" y="506812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BF65A59-89B1-A84A-A1D5-8033E8BE8FEF}"/>
              </a:ext>
            </a:extLst>
          </p:cNvPr>
          <p:cNvSpPr txBox="1"/>
          <p:nvPr/>
        </p:nvSpPr>
        <p:spPr>
          <a:xfrm>
            <a:off x="3263294" y="556908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EB928800-578E-6A42-B5CB-70562C09B81A}"/>
              </a:ext>
            </a:extLst>
          </p:cNvPr>
          <p:cNvCxnSpPr>
            <a:cxnSpLocks/>
          </p:cNvCxnSpPr>
          <p:nvPr/>
        </p:nvCxnSpPr>
        <p:spPr>
          <a:xfrm>
            <a:off x="2587187" y="5542496"/>
            <a:ext cx="2194134" cy="0"/>
          </a:xfrm>
          <a:prstGeom prst="line">
            <a:avLst/>
          </a:prstGeom>
          <a:ln w="19050" cmpd="sng">
            <a:solidFill>
              <a:srgbClr val="00B05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図 22">
            <a:extLst>
              <a:ext uri="{FF2B5EF4-FFF2-40B4-BE49-F238E27FC236}">
                <a16:creationId xmlns:a16="http://schemas.microsoft.com/office/drawing/2014/main" xmlns="" id="{789A2BE9-5259-0B4B-835A-65FE65FA1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43" y="4626353"/>
            <a:ext cx="520594" cy="72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CED0CAE-D367-E54C-A523-374EFDCDD0AA}"/>
              </a:ext>
            </a:extLst>
          </p:cNvPr>
          <p:cNvSpPr txBox="1"/>
          <p:nvPr/>
        </p:nvSpPr>
        <p:spPr>
          <a:xfrm>
            <a:off x="7023356" y="4609454"/>
            <a:ext cx="740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main</a:t>
            </a:r>
          </a:p>
          <a:p>
            <a:pPr algn="ctr"/>
            <a:r>
              <a:rPr kumimoji="1" lang="en-US" altLang="ja-JP" sz="2000" dirty="0"/>
              <a:t>host</a:t>
            </a:r>
            <a:endParaRPr kumimoji="1" lang="ja-JP" altLang="en-US" sz="2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ED21394-B179-934E-8E0E-150952A1B1F1}"/>
              </a:ext>
            </a:extLst>
          </p:cNvPr>
          <p:cNvSpPr txBox="1"/>
          <p:nvPr/>
        </p:nvSpPr>
        <p:spPr>
          <a:xfrm>
            <a:off x="7029155" y="5595029"/>
            <a:ext cx="683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sub-</a:t>
            </a:r>
          </a:p>
          <a:p>
            <a:r>
              <a:rPr kumimoji="1" lang="en-US" altLang="ja-JP" sz="2000" dirty="0"/>
              <a:t>host</a:t>
            </a:r>
            <a:endParaRPr kumimoji="1" lang="ja-JP" altLang="en-US" sz="2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7974A39-102A-A444-A042-2DB477A1F229}"/>
              </a:ext>
            </a:extLst>
          </p:cNvPr>
          <p:cNvSpPr txBox="1"/>
          <p:nvPr/>
        </p:nvSpPr>
        <p:spPr>
          <a:xfrm>
            <a:off x="724034" y="4512016"/>
            <a:ext cx="169469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histogram of</a:t>
            </a:r>
          </a:p>
          <a:p>
            <a:pPr algn="ctr"/>
            <a:r>
              <a:rPr lang="en-US" sz="2000" dirty="0"/>
              <a:t>chunk history</a:t>
            </a:r>
          </a:p>
        </p:txBody>
      </p:sp>
      <p:pic>
        <p:nvPicPr>
          <p:cNvPr id="60" name="図 22">
            <a:extLst>
              <a:ext uri="{FF2B5EF4-FFF2-40B4-BE49-F238E27FC236}">
                <a16:creationId xmlns:a16="http://schemas.microsoft.com/office/drawing/2014/main" xmlns="" id="{341BCB5A-DABB-2D47-869B-EBCD44F91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575" y="5584788"/>
            <a:ext cx="520594" cy="72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ight Brace 60">
            <a:extLst>
              <a:ext uri="{FF2B5EF4-FFF2-40B4-BE49-F238E27FC236}">
                <a16:creationId xmlns:a16="http://schemas.microsoft.com/office/drawing/2014/main" xmlns="" id="{F9CBE5F1-AB7E-AE4E-8E95-E35182A9CEFE}"/>
              </a:ext>
            </a:extLst>
          </p:cNvPr>
          <p:cNvSpPr/>
          <p:nvPr/>
        </p:nvSpPr>
        <p:spPr>
          <a:xfrm>
            <a:off x="4897847" y="4761589"/>
            <a:ext cx="165046" cy="700790"/>
          </a:xfrm>
          <a:prstGeom prst="rightBrace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Brace 61">
            <a:extLst>
              <a:ext uri="{FF2B5EF4-FFF2-40B4-BE49-F238E27FC236}">
                <a16:creationId xmlns:a16="http://schemas.microsoft.com/office/drawing/2014/main" xmlns="" id="{7B894C70-D088-FA48-9302-15A93927C2F5}"/>
              </a:ext>
            </a:extLst>
          </p:cNvPr>
          <p:cNvSpPr/>
          <p:nvPr/>
        </p:nvSpPr>
        <p:spPr>
          <a:xfrm>
            <a:off x="4910399" y="5584788"/>
            <a:ext cx="166675" cy="698592"/>
          </a:xfrm>
          <a:prstGeom prst="rightBrace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xmlns="" id="{FBB2B328-06F9-1348-8785-D8DAC0577119}"/>
              </a:ext>
            </a:extLst>
          </p:cNvPr>
          <p:cNvSpPr/>
          <p:nvPr/>
        </p:nvSpPr>
        <p:spPr>
          <a:xfrm rot="21331033">
            <a:off x="5378664" y="4976784"/>
            <a:ext cx="694062" cy="24596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>
            <a:extLst>
              <a:ext uri="{FF2B5EF4-FFF2-40B4-BE49-F238E27FC236}">
                <a16:creationId xmlns:a16="http://schemas.microsoft.com/office/drawing/2014/main" xmlns="" id="{1F5A2008-9E49-9448-9618-514470947C5F}"/>
              </a:ext>
            </a:extLst>
          </p:cNvPr>
          <p:cNvSpPr/>
          <p:nvPr/>
        </p:nvSpPr>
        <p:spPr>
          <a:xfrm rot="185432">
            <a:off x="5376239" y="5824524"/>
            <a:ext cx="694062" cy="24596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53247" y="4761589"/>
            <a:ext cx="0" cy="70079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03913" y="4377696"/>
            <a:ext cx="66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>
                <a:solidFill>
                  <a:srgbClr val="FF0000"/>
                </a:solidFill>
              </a:rPr>
              <a:t>2 </a:t>
            </a:r>
            <a:r>
              <a:rPr kumimoji="1" lang="en-US" altLang="ja-JP" smtClean="0">
                <a:solidFill>
                  <a:srgbClr val="FF0000"/>
                </a:solidFill>
              </a:rPr>
              <a:t>TB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184388" y="4180948"/>
            <a:ext cx="838968" cy="5549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360690" y="5342441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smtClean="0">
                <a:solidFill>
                  <a:srgbClr val="00B050"/>
                </a:solidFill>
              </a:rPr>
              <a:t>threshold</a:t>
            </a:r>
            <a:endParaRPr kumimoji="1" lang="ja-JP" altLang="en-US" sz="2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2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025"/>
    </mc:Choice>
    <mc:Fallback>
      <p:transition spd="slow" advTm="5602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Demo of Split Migration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854269"/>
            <a:ext cx="2542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/>
              <a:t>red: memory</a:t>
            </a:r>
          </a:p>
          <a:p>
            <a:r>
              <a:rPr lang="en-US" altLang="ja-JP" sz="2400"/>
              <a:t>       in a sub-host</a:t>
            </a:r>
            <a:endParaRPr kumimoji="1" lang="ja-JP" altLang="en-US" sz="2400"/>
          </a:p>
        </p:txBody>
      </p:sp>
      <p:pic>
        <p:nvPicPr>
          <p:cNvPr id="11" name="sort_mi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1078" y="1608294"/>
            <a:ext cx="4910237" cy="4929636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1684567" y="5565154"/>
            <a:ext cx="1896837" cy="24088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027" y="3772109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64607" y="4789254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main host</a:t>
            </a:r>
            <a:endParaRPr kumimoji="1" lang="ja-JP" altLang="en-US" sz="2000" dirty="0"/>
          </a:p>
        </p:txBody>
      </p:sp>
      <p:pic>
        <p:nvPicPr>
          <p:cNvPr id="21" name="図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2" y="4840611"/>
            <a:ext cx="957861" cy="133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ight Arrow 21"/>
          <p:cNvSpPr/>
          <p:nvPr/>
        </p:nvSpPr>
        <p:spPr>
          <a:xfrm rot="19473949">
            <a:off x="1615745" y="4781734"/>
            <a:ext cx="541877" cy="22413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603771" y="5953033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/>
              <a:t>sub-host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5109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207"/>
    </mc:Choice>
    <mc:Fallback>
      <p:transition spd="slow" advTm="33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5" objId="11"/>
        <p14:stopEvt time="16695" objId="11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Memory Management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VM's memory is managed by multiple hosts</a:t>
            </a:r>
          </a:p>
          <a:p>
            <a:pPr lvl="1"/>
            <a:r>
              <a:rPr kumimoji="1" lang="en-US" altLang="ja-JP" dirty="0"/>
              <a:t>Network page table in the main host</a:t>
            </a:r>
          </a:p>
          <a:p>
            <a:pPr lvl="2"/>
            <a:r>
              <a:rPr lang="en-US" altLang="ja-JP" dirty="0"/>
              <a:t>Manage in which host each page is located</a:t>
            </a:r>
            <a:endParaRPr kumimoji="1" lang="en-US" altLang="ja-JP" dirty="0"/>
          </a:p>
          <a:p>
            <a:pPr lvl="1"/>
            <a:r>
              <a:rPr lang="en-US" altLang="ja-JP" dirty="0"/>
              <a:t>EPT in the main host</a:t>
            </a:r>
          </a:p>
          <a:p>
            <a:pPr lvl="1"/>
            <a:r>
              <a:rPr lang="en-US" altLang="ja-JP" dirty="0"/>
              <a:t>Page sub-tables in sub-hosts</a:t>
            </a:r>
          </a:p>
          <a:p>
            <a:pPr lvl="2"/>
            <a:r>
              <a:rPr lang="en-US" altLang="ja-JP" dirty="0"/>
              <a:t>Manage VM's memory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5" name="図 22">
            <a:extLst>
              <a:ext uri="{FF2B5EF4-FFF2-40B4-BE49-F238E27FC236}">
                <a16:creationId xmlns:a16="http://schemas.microsoft.com/office/drawing/2014/main" xmlns="" id="{4A5DCFF7-0472-1F43-AC28-2752615D8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89" y="5027906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22">
            <a:extLst>
              <a:ext uri="{FF2B5EF4-FFF2-40B4-BE49-F238E27FC236}">
                <a16:creationId xmlns:a16="http://schemas.microsoft.com/office/drawing/2014/main" xmlns="" id="{8265D7E6-59CD-974A-85A2-B20B06519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716" y="5027906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1B8E03-430F-B845-967F-33DB207BF034}"/>
              </a:ext>
            </a:extLst>
          </p:cNvPr>
          <p:cNvSpPr txBox="1"/>
          <p:nvPr/>
        </p:nvSpPr>
        <p:spPr>
          <a:xfrm>
            <a:off x="2440852" y="6022867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main host</a:t>
            </a:r>
            <a:endParaRPr kumimoji="1" lang="ja-JP" alt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9F243F-129B-0F43-A091-A1E0DAA1E820}"/>
              </a:ext>
            </a:extLst>
          </p:cNvPr>
          <p:cNvSpPr txBox="1"/>
          <p:nvPr/>
        </p:nvSpPr>
        <p:spPr>
          <a:xfrm>
            <a:off x="6205587" y="6019038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sub-host</a:t>
            </a:r>
            <a:endParaRPr kumimoji="1" lang="ja-JP" alt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808C15-AC08-D943-9AEB-DBD422BEE374}"/>
              </a:ext>
            </a:extLst>
          </p:cNvPr>
          <p:cNvSpPr/>
          <p:nvPr/>
        </p:nvSpPr>
        <p:spPr>
          <a:xfrm>
            <a:off x="926275" y="4595752"/>
            <a:ext cx="1514577" cy="7406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network</a:t>
            </a:r>
          </a:p>
          <a:p>
            <a:pPr algn="ctr"/>
            <a:r>
              <a:rPr lang="en-US" sz="2000" dirty="0"/>
              <a:t>page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AB43B68-58CA-2F4F-8908-0227AEB19D7F}"/>
              </a:ext>
            </a:extLst>
          </p:cNvPr>
          <p:cNvSpPr/>
          <p:nvPr/>
        </p:nvSpPr>
        <p:spPr>
          <a:xfrm>
            <a:off x="1364266" y="5516207"/>
            <a:ext cx="832389" cy="5028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EPT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E57FB1-7EE4-8344-B46F-12C4280376AB}"/>
              </a:ext>
            </a:extLst>
          </p:cNvPr>
          <p:cNvSpPr/>
          <p:nvPr/>
        </p:nvSpPr>
        <p:spPr>
          <a:xfrm>
            <a:off x="4778824" y="4595752"/>
            <a:ext cx="1426763" cy="7406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page</a:t>
            </a:r>
          </a:p>
          <a:p>
            <a:pPr algn="ctr"/>
            <a:r>
              <a:rPr lang="en-US" sz="2000" dirty="0"/>
              <a:t>sub-table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C0A59DF4-96C8-F149-8FD3-4FD62F94C631}"/>
              </a:ext>
            </a:extLst>
          </p:cNvPr>
          <p:cNvSpPr/>
          <p:nvPr/>
        </p:nvSpPr>
        <p:spPr>
          <a:xfrm>
            <a:off x="3093146" y="4879112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9AD47FF5-E7E1-FC4E-BE70-D190FF693663}"/>
              </a:ext>
            </a:extLst>
          </p:cNvPr>
          <p:cNvSpPr/>
          <p:nvPr/>
        </p:nvSpPr>
        <p:spPr>
          <a:xfrm>
            <a:off x="6740349" y="4883327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57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29"/>
    </mc:Choice>
    <mc:Fallback>
      <p:transition spd="slow" advTm="4202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Chunk-level Page-in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Use the Linux userfaultfd mechanism</a:t>
            </a:r>
          </a:p>
          <a:p>
            <a:pPr lvl="1"/>
            <a:r>
              <a:rPr lang="en-US" altLang="ja-JP"/>
              <a:t>Raise an event on accessing a non-existent page</a:t>
            </a:r>
          </a:p>
          <a:p>
            <a:r>
              <a:rPr kumimoji="1" lang="en-US" altLang="ja-JP"/>
              <a:t>Send requests to the sub-host found in the network page table</a:t>
            </a:r>
          </a:p>
          <a:p>
            <a:pPr lvl="1"/>
            <a:r>
              <a:rPr lang="en-US" altLang="ja-JP"/>
              <a:t>Request a faulting page first for a quick restart</a:t>
            </a:r>
          </a:p>
          <a:p>
            <a:pPr lvl="2"/>
            <a:r>
              <a:rPr kumimoji="1" lang="en-US" altLang="ja-JP"/>
              <a:t>Next, request the other pages in the chunk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26A3A0F-1383-4342-AE2F-BB8CCBEAEFC4}"/>
              </a:ext>
            </a:extLst>
          </p:cNvPr>
          <p:cNvSpPr/>
          <p:nvPr/>
        </p:nvSpPr>
        <p:spPr>
          <a:xfrm>
            <a:off x="2077947" y="6160729"/>
            <a:ext cx="2777011" cy="330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Linux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796FFCA-DACE-1C4D-99E1-742849E09962}"/>
              </a:ext>
            </a:extLst>
          </p:cNvPr>
          <p:cNvSpPr/>
          <p:nvPr/>
        </p:nvSpPr>
        <p:spPr>
          <a:xfrm>
            <a:off x="3645726" y="4627621"/>
            <a:ext cx="1209234" cy="7896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S-</a:t>
            </a:r>
            <a:r>
              <a:rPr lang="en-US" sz="2000" dirty="0" err="1"/>
              <a:t>memV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27B643-6A51-CA4A-A631-A22A1F0C0DE3}"/>
              </a:ext>
            </a:extLst>
          </p:cNvPr>
          <p:cNvSpPr/>
          <p:nvPr/>
        </p:nvSpPr>
        <p:spPr>
          <a:xfrm>
            <a:off x="2077948" y="4627621"/>
            <a:ext cx="1189822" cy="7896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VM</a:t>
            </a:r>
            <a:endParaRPr kumimoji="1" lang="ja-JP" altLang="en-US" sz="2000"/>
          </a:p>
        </p:txBody>
      </p:sp>
      <p:pic>
        <p:nvPicPr>
          <p:cNvPr id="8" name="図 22">
            <a:extLst>
              <a:ext uri="{FF2B5EF4-FFF2-40B4-BE49-F238E27FC236}">
                <a16:creationId xmlns:a16="http://schemas.microsoft.com/office/drawing/2014/main" xmlns="" id="{953ACBF9-C4CE-0048-B129-2A5290023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91" y="4965518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00FAE2-3EC4-7B46-BF06-34D20A64D1DE}"/>
              </a:ext>
            </a:extLst>
          </p:cNvPr>
          <p:cNvSpPr txBox="1"/>
          <p:nvPr/>
        </p:nvSpPr>
        <p:spPr>
          <a:xfrm>
            <a:off x="6646262" y="595665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sub-host</a:t>
            </a:r>
            <a:endParaRPr kumimoji="1" lang="ja-JP" alt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C098AE-6958-D043-97A0-825946655280}"/>
              </a:ext>
            </a:extLst>
          </p:cNvPr>
          <p:cNvSpPr txBox="1"/>
          <p:nvPr/>
        </p:nvSpPr>
        <p:spPr>
          <a:xfrm>
            <a:off x="1130991" y="4627621"/>
            <a:ext cx="740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main</a:t>
            </a:r>
          </a:p>
          <a:p>
            <a:pPr algn="ctr"/>
            <a:r>
              <a:rPr kumimoji="1" lang="en-US" altLang="ja-JP" sz="2000" dirty="0"/>
              <a:t>host</a:t>
            </a:r>
            <a:endParaRPr kumimoji="1" lang="ja-JP" altLang="en-US" sz="2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3919BF77-8828-E04D-83AD-E51D5CFDBA85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2672859" y="5417239"/>
            <a:ext cx="0" cy="74349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68C9525-0E6A-6042-870E-F3D8043E6B72}"/>
              </a:ext>
            </a:extLst>
          </p:cNvPr>
          <p:cNvSpPr txBox="1"/>
          <p:nvPr/>
        </p:nvSpPr>
        <p:spPr>
          <a:xfrm>
            <a:off x="1895021" y="5446354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page</a:t>
            </a:r>
          </a:p>
          <a:p>
            <a:pPr algn="ctr"/>
            <a:r>
              <a:rPr lang="en-US" sz="2000" i="1" dirty="0"/>
              <a:t>fault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3EDD84C-67F3-D44D-9106-9DB614FF3BE8}"/>
              </a:ext>
            </a:extLst>
          </p:cNvPr>
          <p:cNvSpPr txBox="1"/>
          <p:nvPr/>
        </p:nvSpPr>
        <p:spPr>
          <a:xfrm>
            <a:off x="3362038" y="5588929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event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20E1502C-0E33-FC45-9C97-EC98FD3F8D97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4854960" y="5022430"/>
            <a:ext cx="1917908" cy="438654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475CC10-5681-B04A-8FC7-C3864E5688CC}"/>
              </a:ext>
            </a:extLst>
          </p:cNvPr>
          <p:cNvSpPr txBox="1"/>
          <p:nvPr/>
        </p:nvSpPr>
        <p:spPr>
          <a:xfrm>
            <a:off x="5136528" y="5337193"/>
            <a:ext cx="1167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page-in</a:t>
            </a:r>
          </a:p>
          <a:p>
            <a:pPr algn="ctr"/>
            <a:r>
              <a:rPr lang="en-US" sz="2000" i="1" dirty="0"/>
              <a:t>requests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3919BF77-8828-E04D-83AD-E51D5CFDBA85}"/>
              </a:ext>
            </a:extLst>
          </p:cNvPr>
          <p:cNvCxnSpPr>
            <a:cxnSpLocks/>
          </p:cNvCxnSpPr>
          <p:nvPr/>
        </p:nvCxnSpPr>
        <p:spPr>
          <a:xfrm>
            <a:off x="4261150" y="5428552"/>
            <a:ext cx="0" cy="74349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3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815"/>
    </mc:Choice>
    <mc:Fallback>
      <p:transition spd="slow" advTm="4881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Chunk-level Page-out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Find a chunk with the smallest history</a:t>
            </a:r>
          </a:p>
          <a:p>
            <a:pPr lvl="1"/>
            <a:r>
              <a:rPr lang="en-US" altLang="ja-JP" dirty="0"/>
              <a:t>Least recently used chunk</a:t>
            </a:r>
          </a:p>
          <a:p>
            <a:r>
              <a:rPr kumimoji="1" lang="en-US" altLang="ja-JP" dirty="0"/>
              <a:t>Obtain </a:t>
            </a:r>
            <a:r>
              <a:rPr lang="en-US" altLang="ja-JP" dirty="0"/>
              <a:t>the</a:t>
            </a:r>
            <a:r>
              <a:rPr kumimoji="1" lang="en-US" altLang="ja-JP" dirty="0"/>
              <a:t> memory contents of the chunk</a:t>
            </a:r>
          </a:p>
          <a:p>
            <a:pPr lvl="1"/>
            <a:r>
              <a:rPr lang="en-US" altLang="ja-JP" dirty="0"/>
              <a:t>Re</a:t>
            </a:r>
            <a:r>
              <a:rPr kumimoji="1" lang="en-US" altLang="ja-JP" dirty="0"/>
              <a:t>move its memory mapping at the same time</a:t>
            </a:r>
          </a:p>
          <a:p>
            <a:pPr lvl="2"/>
            <a:r>
              <a:rPr lang="en-US" altLang="ja-JP" dirty="0"/>
              <a:t>By extending </a:t>
            </a:r>
            <a:r>
              <a:rPr lang="en-US" altLang="ja-JP" dirty="0" err="1"/>
              <a:t>userfaultfd</a:t>
            </a:r>
            <a:endParaRPr kumimoji="1" lang="en-US" altLang="ja-JP" dirty="0"/>
          </a:p>
          <a:p>
            <a:pPr lvl="1"/>
            <a:r>
              <a:rPr lang="en-US" altLang="ja-JP" dirty="0"/>
              <a:t>Send page-out requests to the sub-host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F86973-08EE-3C4C-BEF1-23EA41CB1747}"/>
              </a:ext>
            </a:extLst>
          </p:cNvPr>
          <p:cNvSpPr/>
          <p:nvPr/>
        </p:nvSpPr>
        <p:spPr>
          <a:xfrm>
            <a:off x="1771955" y="6160729"/>
            <a:ext cx="3325375" cy="330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Linux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0B1AB42-CCBB-FE47-8135-BE9E5BB266DA}"/>
              </a:ext>
            </a:extLst>
          </p:cNvPr>
          <p:cNvSpPr/>
          <p:nvPr/>
        </p:nvSpPr>
        <p:spPr>
          <a:xfrm>
            <a:off x="3833879" y="4627621"/>
            <a:ext cx="1263451" cy="7896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S-</a:t>
            </a:r>
            <a:r>
              <a:rPr lang="en-US" sz="2000" dirty="0" err="1"/>
              <a:t>memV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0D8B5BB-A494-014E-A3A5-4CA55F1D9B0E}"/>
              </a:ext>
            </a:extLst>
          </p:cNvPr>
          <p:cNvSpPr/>
          <p:nvPr/>
        </p:nvSpPr>
        <p:spPr>
          <a:xfrm>
            <a:off x="1771955" y="4627621"/>
            <a:ext cx="1189822" cy="7896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VM</a:t>
            </a:r>
            <a:endParaRPr kumimoji="1" lang="ja-JP" altLang="en-US" sz="2000"/>
          </a:p>
        </p:txBody>
      </p:sp>
      <p:pic>
        <p:nvPicPr>
          <p:cNvPr id="8" name="図 22">
            <a:extLst>
              <a:ext uri="{FF2B5EF4-FFF2-40B4-BE49-F238E27FC236}">
                <a16:creationId xmlns:a16="http://schemas.microsoft.com/office/drawing/2014/main" xmlns="" id="{4AC24CE9-0F42-B54C-BA2F-6434852A7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762" y="4965518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1091DD-FDA6-7F47-8F59-E515E62CC9F1}"/>
              </a:ext>
            </a:extLst>
          </p:cNvPr>
          <p:cNvSpPr txBox="1"/>
          <p:nvPr/>
        </p:nvSpPr>
        <p:spPr>
          <a:xfrm>
            <a:off x="6888633" y="5956650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sub-host</a:t>
            </a:r>
            <a:endParaRPr kumimoji="1" lang="ja-JP" alt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6D18F9-6326-7845-82F3-E73AA3A96BA0}"/>
              </a:ext>
            </a:extLst>
          </p:cNvPr>
          <p:cNvSpPr txBox="1"/>
          <p:nvPr/>
        </p:nvSpPr>
        <p:spPr>
          <a:xfrm>
            <a:off x="824998" y="4627621"/>
            <a:ext cx="740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main</a:t>
            </a:r>
          </a:p>
          <a:p>
            <a:pPr algn="ctr"/>
            <a:r>
              <a:rPr kumimoji="1" lang="en-US" altLang="ja-JP" sz="2000" dirty="0"/>
              <a:t>host</a:t>
            </a:r>
            <a:endParaRPr kumimoji="1" lang="ja-JP" alt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99B41B7-7D55-0B41-BF2A-21794D6321FB}"/>
              </a:ext>
            </a:extLst>
          </p:cNvPr>
          <p:cNvSpPr txBox="1"/>
          <p:nvPr/>
        </p:nvSpPr>
        <p:spPr>
          <a:xfrm>
            <a:off x="3244170" y="5437132"/>
            <a:ext cx="116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remove</a:t>
            </a:r>
          </a:p>
          <a:p>
            <a:pPr algn="ctr"/>
            <a:r>
              <a:rPr lang="en-US" sz="2000" i="1" dirty="0"/>
              <a:t>mapping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2130202-C72C-2247-9631-409C2ECC4B87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5097330" y="5022430"/>
            <a:ext cx="1917908" cy="438654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9C6EC0-4A63-094F-A89F-C6BA8AF9A965}"/>
              </a:ext>
            </a:extLst>
          </p:cNvPr>
          <p:cNvSpPr txBox="1"/>
          <p:nvPr/>
        </p:nvSpPr>
        <p:spPr>
          <a:xfrm>
            <a:off x="5347631" y="5400677"/>
            <a:ext cx="1196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page-out</a:t>
            </a:r>
          </a:p>
          <a:p>
            <a:pPr algn="ctr"/>
            <a:r>
              <a:rPr lang="en-US" sz="2000" i="1" dirty="0"/>
              <a:t>requests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B4D52D5E-B916-B74C-B8A5-F5F140684A59}"/>
              </a:ext>
            </a:extLst>
          </p:cNvPr>
          <p:cNvCxnSpPr>
            <a:cxnSpLocks/>
            <a:stCxn id="6" idx="1"/>
            <a:endCxn id="7" idx="3"/>
          </p:cNvCxnSpPr>
          <p:nvPr/>
        </p:nvCxnSpPr>
        <p:spPr>
          <a:xfrm flipH="1">
            <a:off x="2961777" y="5022430"/>
            <a:ext cx="872102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0601A6D-C2F9-A94B-B63F-216AD78A7220}"/>
              </a:ext>
            </a:extLst>
          </p:cNvPr>
          <p:cNvSpPr txBox="1"/>
          <p:nvPr/>
        </p:nvSpPr>
        <p:spPr>
          <a:xfrm>
            <a:off x="3081600" y="460425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data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3919BF77-8828-E04D-83AD-E51D5CFDBA85}"/>
              </a:ext>
            </a:extLst>
          </p:cNvPr>
          <p:cNvCxnSpPr>
            <a:cxnSpLocks/>
          </p:cNvCxnSpPr>
          <p:nvPr/>
        </p:nvCxnSpPr>
        <p:spPr>
          <a:xfrm>
            <a:off x="4465604" y="5427159"/>
            <a:ext cx="0" cy="74349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50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80"/>
    </mc:Choice>
    <mc:Fallback>
      <p:transition spd="slow" advTm="4088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Demo of Remote Paging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813302"/>
            <a:ext cx="29530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/>
              <a:t>After split migration</a:t>
            </a:r>
          </a:p>
          <a:p>
            <a:endParaRPr kumimoji="1" lang="en-US" altLang="ja-JP" sz="2400"/>
          </a:p>
          <a:p>
            <a:r>
              <a:rPr lang="en-US" altLang="ja-JP" sz="2400"/>
              <a:t>red: memory</a:t>
            </a:r>
          </a:p>
          <a:p>
            <a:r>
              <a:rPr lang="en-US" altLang="ja-JP" sz="2400"/>
              <a:t>       in a sub-host</a:t>
            </a:r>
          </a:p>
          <a:p>
            <a:r>
              <a:rPr lang="en-US" altLang="ja-JP" sz="2400"/>
              <a:t>black: memory</a:t>
            </a:r>
          </a:p>
          <a:p>
            <a:r>
              <a:rPr lang="en-US" altLang="ja-JP" sz="2400"/>
              <a:t>       in the main host</a:t>
            </a:r>
          </a:p>
        </p:txBody>
      </p:sp>
      <p:pic>
        <p:nvPicPr>
          <p:cNvPr id="11" name="sort_aft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1077" y="1597278"/>
            <a:ext cx="4910237" cy="4929636"/>
          </a:xfrm>
          <a:prstGeom prst="rect">
            <a:avLst/>
          </a:prstGeom>
        </p:spPr>
      </p:pic>
      <p:pic>
        <p:nvPicPr>
          <p:cNvPr id="12" name="図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64" y="4751702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75931" y="5742834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main host</a:t>
            </a:r>
            <a:endParaRPr kumimoji="1" lang="ja-JP" alt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360871" y="5084989"/>
            <a:ext cx="1201222" cy="4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60871" y="5315432"/>
            <a:ext cx="1201222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42226" y="6126804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/>
              <a:t>sub-host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40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46"/>
    </mc:Choice>
    <mc:Fallback>
      <p:transition spd="slow" advTm="19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9" objId="11"/>
        <p14:stopEvt time="17486" objId="11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Large-memory VMs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Recent IaaS clouds provide VMs with a large amount of memory</a:t>
            </a:r>
          </a:p>
          <a:p>
            <a:pPr lvl="1"/>
            <a:r>
              <a:rPr lang="en-US" altLang="ja-JP" dirty="0"/>
              <a:t>Amazon EC2 provides VMs with up to </a:t>
            </a:r>
            <a:r>
              <a:rPr kumimoji="1" lang="en-US" altLang="ja-JP" dirty="0"/>
              <a:t>4 TB of memory</a:t>
            </a:r>
          </a:p>
          <a:p>
            <a:pPr lvl="1"/>
            <a:r>
              <a:rPr lang="en-US" altLang="ja-JP" dirty="0"/>
              <a:t>The ratio of memory size to CPU size is increasing [</a:t>
            </a:r>
            <a:r>
              <a:rPr lang="en-US" altLang="ja-JP" dirty="0" err="1"/>
              <a:t>Nitu</a:t>
            </a:r>
            <a:r>
              <a:rPr lang="en-US" altLang="ja-JP" dirty="0"/>
              <a:t>+, EuroSys'18]</a:t>
            </a:r>
          </a:p>
          <a:p>
            <a:r>
              <a:rPr lang="en-US" altLang="ja-JP" dirty="0"/>
              <a:t>Required for big</a:t>
            </a:r>
            <a:br>
              <a:rPr lang="en-US" altLang="ja-JP" dirty="0"/>
            </a:br>
            <a:r>
              <a:rPr lang="en-US" altLang="ja-JP" dirty="0"/>
              <a:t>data analysis</a:t>
            </a:r>
          </a:p>
          <a:p>
            <a:pPr lvl="1"/>
            <a:r>
              <a:rPr lang="en-US" altLang="ja-JP" dirty="0"/>
              <a:t>AI and IoT</a:t>
            </a:r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FC5A2E-D27C-7A48-B991-21F9D14A0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552" y="4384110"/>
            <a:ext cx="4665533" cy="194774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772416" y="6491235"/>
            <a:ext cx="3344450" cy="0"/>
          </a:xfrm>
          <a:prstGeom prst="straightConnector1">
            <a:avLst/>
          </a:prstGeom>
          <a:ln w="28575" cmpd="sng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04579" y="6297032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/>
              <a:t>year</a:t>
            </a:r>
            <a:endParaRPr kumimoji="1" lang="ja-JP" altLang="en-US" sz="2000" dirty="0"/>
          </a:p>
        </p:txBody>
      </p:sp>
      <p:sp>
        <p:nvSpPr>
          <p:cNvPr id="11" name="Up Arrow 10"/>
          <p:cNvSpPr/>
          <p:nvPr/>
        </p:nvSpPr>
        <p:spPr>
          <a:xfrm>
            <a:off x="3890760" y="4835048"/>
            <a:ext cx="232098" cy="951978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549160" y="5864232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/>
              <a:t>ratio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0349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45"/>
    </mc:Choice>
    <mc:Fallback>
      <p:transition spd="slow" advTm="4084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Experiments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We conducted experiments to examine the performance of S-memV</a:t>
            </a:r>
          </a:p>
          <a:p>
            <a:pPr lvl="1"/>
            <a:r>
              <a:rPr lang="en-US" altLang="ja-JP"/>
              <a:t>Ideal: VM Migration with sufficient memory</a:t>
            </a:r>
          </a:p>
          <a:p>
            <a:pPr lvl="1"/>
            <a:r>
              <a:rPr kumimoji="1" lang="en-US" altLang="ja-JP"/>
              <a:t>Comparison: VM migration with SSD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20</a:t>
            </a:fld>
            <a:endParaRPr kumimoji="1" lang="ja-JP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586639"/>
              </p:ext>
            </p:extLst>
          </p:nvPr>
        </p:nvGraphicFramePr>
        <p:xfrm>
          <a:off x="641562" y="3656595"/>
          <a:ext cx="7875950" cy="2834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8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5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0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643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415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source host</a:t>
                      </a:r>
                      <a:endParaRPr kumimoji="1" lang="ja-JP" altLang="en-US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/>
                        <a:t>destination</a:t>
                      </a:r>
                      <a:r>
                        <a:rPr kumimoji="1" lang="en-US" altLang="ja-JP" baseline="0"/>
                        <a:t> hosts</a:t>
                      </a:r>
                    </a:p>
                    <a:p>
                      <a:pPr algn="ctr"/>
                      <a:r>
                        <a:rPr kumimoji="1" lang="en-US" altLang="ja-JP" baseline="0"/>
                        <a:t>main host                sub-host</a:t>
                      </a:r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816">
                <a:tc>
                  <a:txBody>
                    <a:bodyPr/>
                    <a:lstStyle/>
                    <a:p>
                      <a:r>
                        <a:rPr kumimoji="1" lang="en-US" altLang="ja-JP"/>
                        <a:t>CPU</a:t>
                      </a:r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/>
                        <a:t>Xeon</a:t>
                      </a:r>
                      <a:r>
                        <a:rPr kumimoji="1" lang="en-US" altLang="ja-JP" baseline="0"/>
                        <a:t> E3-1270 v3</a:t>
                      </a:r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/>
                        <a:t>Xeon</a:t>
                      </a:r>
                      <a:r>
                        <a:rPr kumimoji="1" lang="en-US" altLang="ja-JP" baseline="0"/>
                        <a:t> E3-1270 v2</a:t>
                      </a:r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816">
                <a:tc>
                  <a:txBody>
                    <a:bodyPr/>
                    <a:lstStyle/>
                    <a:p>
                      <a:r>
                        <a:rPr kumimoji="1" lang="en-US" altLang="ja-JP"/>
                        <a:t>Memory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/>
                        <a:t>16 GB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/>
                        <a:t>16 GB</a:t>
                      </a:r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/>
                        <a:t>12 GB</a:t>
                      </a:r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816">
                <a:tc>
                  <a:txBody>
                    <a:bodyPr/>
                    <a:lstStyle/>
                    <a:p>
                      <a:r>
                        <a:rPr kumimoji="1" lang="en-US" altLang="ja-JP"/>
                        <a:t>Storage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/>
                        <a:t>MX300 SSD</a:t>
                      </a:r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816">
                <a:tc>
                  <a:txBody>
                    <a:bodyPr/>
                    <a:lstStyle/>
                    <a:p>
                      <a:r>
                        <a:rPr kumimoji="1" lang="en-US" altLang="ja-JP"/>
                        <a:t>Network</a:t>
                      </a:r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/>
                        <a:t>10 GbE</a:t>
                      </a:r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816">
                <a:tc>
                  <a:txBody>
                    <a:bodyPr/>
                    <a:lstStyle/>
                    <a:p>
                      <a:r>
                        <a:rPr kumimoji="1" lang="en-US" altLang="ja-JP"/>
                        <a:t>OS</a:t>
                      </a:r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/>
                        <a:t>Linux 4.3</a:t>
                      </a:r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8816">
                <a:tc>
                  <a:txBody>
                    <a:bodyPr/>
                    <a:lstStyle/>
                    <a:p>
                      <a:r>
                        <a:rPr kumimoji="1" lang="en-US" altLang="ja-JP"/>
                        <a:t>Virtualization</a:t>
                      </a:r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/>
                        <a:t>QEMU-KVM 2.4.1</a:t>
                      </a:r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58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335"/>
    </mc:Choice>
    <mc:Fallback>
      <p:transition spd="slow" advTm="5333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Performance of Split Migration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The migration time was 5% longer</a:t>
            </a:r>
          </a:p>
          <a:p>
            <a:pPr lvl="1"/>
            <a:r>
              <a:rPr lang="en-US" altLang="ja-JP" dirty="0"/>
              <a:t>2.2x shorter than when using SSD</a:t>
            </a:r>
          </a:p>
          <a:p>
            <a:r>
              <a:rPr kumimoji="1" lang="en-US" altLang="ja-JP" dirty="0"/>
              <a:t>The downtime </a:t>
            </a:r>
            <a:r>
              <a:rPr lang="en-US" altLang="ja-JP" dirty="0"/>
              <a:t>wa</a:t>
            </a:r>
            <a:r>
              <a:rPr kumimoji="1" lang="en-US" altLang="ja-JP" dirty="0"/>
              <a:t>s 7 </a:t>
            </a:r>
            <a:r>
              <a:rPr kumimoji="1" lang="en-US" altLang="ja-JP" dirty="0" err="1"/>
              <a:t>ms</a:t>
            </a:r>
            <a:r>
              <a:rPr kumimoji="1" lang="en-US" altLang="ja-JP" dirty="0"/>
              <a:t> longer</a:t>
            </a:r>
          </a:p>
          <a:p>
            <a:pPr lvl="1"/>
            <a:r>
              <a:rPr kumimoji="1" lang="en-US" altLang="ja-JP" dirty="0"/>
              <a:t>3.4 seconds shorter than when using SSD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21</a:t>
            </a:fld>
            <a:endParaRPr kumimoji="1" lang="ja-JP" alt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93852697"/>
              </p:ext>
            </p:extLst>
          </p:nvPr>
        </p:nvGraphicFramePr>
        <p:xfrm>
          <a:off x="457200" y="3801127"/>
          <a:ext cx="3822096" cy="278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80010871"/>
              </p:ext>
            </p:extLst>
          </p:nvPr>
        </p:nvGraphicFramePr>
        <p:xfrm>
          <a:off x="4511964" y="3801128"/>
          <a:ext cx="4008581" cy="278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val 8"/>
          <p:cNvSpPr/>
          <p:nvPr/>
        </p:nvSpPr>
        <p:spPr>
          <a:xfrm>
            <a:off x="1438700" y="5446668"/>
            <a:ext cx="1754444" cy="415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Oval 9"/>
          <p:cNvSpPr/>
          <p:nvPr/>
        </p:nvSpPr>
        <p:spPr>
          <a:xfrm>
            <a:off x="5556014" y="5976446"/>
            <a:ext cx="1802730" cy="415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82107" y="5022293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rgbClr val="FF0000"/>
                </a:solidFill>
              </a:rPr>
              <a:t>1.05x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8392" y="5518025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rgbClr val="FF0000"/>
                </a:solidFill>
              </a:rPr>
              <a:t>+7ms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81197" y="4898733"/>
            <a:ext cx="488514" cy="54793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064680" y="4659534"/>
            <a:ext cx="640915" cy="120277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95253" y="409454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3.8s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4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94"/>
    </mc:Choice>
    <mc:Fallback>
      <p:transition spd="slow" advTm="3859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Impact of Memory Re-transfers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We compared a memory-intensive VM with an idle one</a:t>
            </a:r>
          </a:p>
          <a:p>
            <a:pPr lvl="1"/>
            <a:r>
              <a:rPr lang="en-US" altLang="ja-JP"/>
              <a:t>The migration time was only 23s longer</a:t>
            </a:r>
          </a:p>
          <a:p>
            <a:pPr lvl="1"/>
            <a:r>
              <a:rPr kumimoji="1" lang="en-US" altLang="ja-JP"/>
              <a:t>The downtime did not increase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22</a:t>
            </a:fld>
            <a:endParaRPr kumimoji="1" lang="ja-JP" alt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72180369"/>
              </p:ext>
            </p:extLst>
          </p:nvPr>
        </p:nvGraphicFramePr>
        <p:xfrm>
          <a:off x="457200" y="3704623"/>
          <a:ext cx="4054764" cy="278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91309483"/>
              </p:ext>
            </p:extLst>
          </p:nvPr>
        </p:nvGraphicFramePr>
        <p:xfrm>
          <a:off x="4437550" y="3704624"/>
          <a:ext cx="4082995" cy="278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3649590" y="4366405"/>
            <a:ext cx="395637" cy="127916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82853" y="4562843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+55s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685002" y="5419954"/>
            <a:ext cx="401106" cy="54294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45580" y="5322094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rgbClr val="FF0000"/>
                </a:solidFill>
              </a:rPr>
              <a:t>+23s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19601" y="5797640"/>
            <a:ext cx="914401" cy="258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45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303"/>
    </mc:Choice>
    <mc:Fallback>
      <p:transition spd="slow" advTm="5230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Impact of Network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We compared 1 GbE and 10 GbE</a:t>
            </a:r>
          </a:p>
          <a:p>
            <a:pPr lvl="1"/>
            <a:r>
              <a:rPr lang="en-US" altLang="ja-JP"/>
              <a:t>The migration time was 7x shorter</a:t>
            </a:r>
          </a:p>
          <a:p>
            <a:pPr lvl="2"/>
            <a:r>
              <a:rPr kumimoji="1" lang="en-US" altLang="ja-JP"/>
              <a:t>Only 2.9x shorter when using SSD</a:t>
            </a:r>
          </a:p>
          <a:p>
            <a:pPr lvl="1"/>
            <a:r>
              <a:rPr lang="en-US" altLang="ja-JP"/>
              <a:t>The downtime was almost the same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23</a:t>
            </a:fld>
            <a:endParaRPr kumimoji="1" lang="ja-JP" alt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80712019"/>
              </p:ext>
            </p:extLst>
          </p:nvPr>
        </p:nvGraphicFramePr>
        <p:xfrm>
          <a:off x="457200" y="3704624"/>
          <a:ext cx="3822096" cy="281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06706296"/>
              </p:ext>
            </p:extLst>
          </p:nvPr>
        </p:nvGraphicFramePr>
        <p:xfrm>
          <a:off x="4511964" y="3704624"/>
          <a:ext cx="4008581" cy="278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604978" y="4769749"/>
            <a:ext cx="297711" cy="98882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53833" y="503696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rgbClr val="FF0000"/>
                </a:solidFill>
              </a:rPr>
              <a:t>7x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08367" y="4620893"/>
            <a:ext cx="361885" cy="78540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96544" y="466763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2.9</a:t>
            </a:r>
            <a:r>
              <a:rPr kumimoji="1" lang="en-US" altLang="ja-JP">
                <a:solidFill>
                  <a:srgbClr val="FF0000"/>
                </a:solidFill>
              </a:rPr>
              <a:t>x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54278" y="5337417"/>
            <a:ext cx="914401" cy="258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683335" y="4251366"/>
            <a:ext cx="368135" cy="81094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92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07"/>
    </mc:Choice>
    <mc:Fallback>
      <p:transition spd="slow" advTm="4640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Performance after Split Migration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The stable throughput of in-memory database was degraded by 0.6%</a:t>
            </a:r>
          </a:p>
          <a:p>
            <a:pPr lvl="1"/>
            <a:r>
              <a:rPr lang="en-US" altLang="ja-JP" dirty="0"/>
              <a:t>Largely degraded</a:t>
            </a:r>
            <a:r>
              <a:rPr kumimoji="1" lang="en-US" altLang="ja-JP" dirty="0"/>
              <a:t> only just after migration</a:t>
            </a:r>
          </a:p>
          <a:p>
            <a:pPr lvl="1"/>
            <a:r>
              <a:rPr lang="en-US" altLang="ja-JP" dirty="0"/>
              <a:t>Restored in 5 seconds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24</a:t>
            </a:fld>
            <a:endParaRPr kumimoji="1" lang="ja-JP" alt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04023591"/>
              </p:ext>
            </p:extLst>
          </p:nvPr>
        </p:nvGraphicFramePr>
        <p:xfrm>
          <a:off x="235879" y="3474081"/>
          <a:ext cx="4965867" cy="32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Up Arrow 5"/>
          <p:cNvSpPr/>
          <p:nvPr/>
        </p:nvSpPr>
        <p:spPr>
          <a:xfrm>
            <a:off x="1953376" y="4699958"/>
            <a:ext cx="551145" cy="538619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7C9A281-B366-3F42-84AF-4CEF13BB5C32}"/>
              </a:ext>
            </a:extLst>
          </p:cNvPr>
          <p:cNvSpPr/>
          <p:nvPr/>
        </p:nvSpPr>
        <p:spPr>
          <a:xfrm>
            <a:off x="1048998" y="4934974"/>
            <a:ext cx="300624" cy="688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76572253"/>
              </p:ext>
            </p:extLst>
          </p:nvPr>
        </p:nvGraphicFramePr>
        <p:xfrm>
          <a:off x="5210361" y="3474081"/>
          <a:ext cx="3712833" cy="32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7C9A281-B366-3F42-84AF-4CEF13BB5C32}"/>
              </a:ext>
            </a:extLst>
          </p:cNvPr>
          <p:cNvSpPr/>
          <p:nvPr/>
        </p:nvSpPr>
        <p:spPr>
          <a:xfrm>
            <a:off x="6091450" y="4133217"/>
            <a:ext cx="300624" cy="688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32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235"/>
    </mc:Choice>
    <mc:Fallback>
      <p:transition spd="slow" advTm="2823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Effectiveness of Prediction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The recovery time was 90% shorter than random prediction</a:t>
            </a:r>
          </a:p>
          <a:p>
            <a:pPr lvl="1"/>
            <a:r>
              <a:rPr lang="en-US" altLang="ja-JP" dirty="0"/>
              <a:t>The throughput was 4.4x higher just after migration</a:t>
            </a:r>
          </a:p>
          <a:p>
            <a:pPr lvl="1"/>
            <a:r>
              <a:rPr lang="en-US" altLang="ja-JP" dirty="0"/>
              <a:t>Even the stable throughput was 7% higher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25</a:t>
            </a:fld>
            <a:endParaRPr kumimoji="1" lang="ja-JP" alt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09465851"/>
              </p:ext>
            </p:extLst>
          </p:nvPr>
        </p:nvGraphicFramePr>
        <p:xfrm>
          <a:off x="1665281" y="3951800"/>
          <a:ext cx="5204564" cy="280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Up Arrow 8"/>
          <p:cNvSpPr/>
          <p:nvPr/>
        </p:nvSpPr>
        <p:spPr>
          <a:xfrm rot="16200000">
            <a:off x="2760659" y="4585591"/>
            <a:ext cx="551145" cy="424587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7C9A281-B366-3F42-84AF-4CEF13BB5C32}"/>
              </a:ext>
            </a:extLst>
          </p:cNvPr>
          <p:cNvSpPr/>
          <p:nvPr/>
        </p:nvSpPr>
        <p:spPr>
          <a:xfrm>
            <a:off x="2448158" y="5073457"/>
            <a:ext cx="375780" cy="860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xmlns="" id="{5E8F21D8-578C-8944-AC6A-D38F93192913}"/>
              </a:ext>
            </a:extLst>
          </p:cNvPr>
          <p:cNvSpPr/>
          <p:nvPr/>
        </p:nvSpPr>
        <p:spPr>
          <a:xfrm>
            <a:off x="6498856" y="4206276"/>
            <a:ext cx="551145" cy="302474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4490F2-3730-2044-94B4-7DB600F71850}"/>
              </a:ext>
            </a:extLst>
          </p:cNvPr>
          <p:cNvSpPr txBox="1"/>
          <p:nvPr/>
        </p:nvSpPr>
        <p:spPr>
          <a:xfrm>
            <a:off x="7072913" y="4206276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177882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678"/>
    </mc:Choice>
    <mc:Fallback>
      <p:transition spd="slow" advTm="3667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Overhead of Prediction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We simulated the overhead for a 2-TB VM</a:t>
            </a:r>
          </a:p>
          <a:p>
            <a:pPr lvl="1"/>
            <a:r>
              <a:rPr kumimoji="1" lang="en-US" altLang="ja-JP"/>
              <a:t>Collecting memory access history took 0.6s</a:t>
            </a:r>
          </a:p>
          <a:p>
            <a:pPr lvl="1"/>
            <a:r>
              <a:rPr kumimoji="1" lang="en-US" altLang="ja-JP"/>
              <a:t>Memory splitting took 0.8s</a:t>
            </a:r>
          </a:p>
          <a:p>
            <a:pPr lvl="1"/>
            <a:r>
              <a:rPr kumimoji="1" lang="en-US" altLang="ja-JP"/>
              <a:t>Page-out decision took 13 ms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26</a:t>
            </a:fld>
            <a:endParaRPr kumimoji="1" lang="ja-JP" alt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71320219"/>
              </p:ext>
            </p:extLst>
          </p:nvPr>
        </p:nvGraphicFramePr>
        <p:xfrm>
          <a:off x="77118" y="3672129"/>
          <a:ext cx="2956146" cy="293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64116730"/>
              </p:ext>
            </p:extLst>
          </p:nvPr>
        </p:nvGraphicFramePr>
        <p:xfrm>
          <a:off x="3014876" y="3672129"/>
          <a:ext cx="2956146" cy="293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50650628"/>
              </p:ext>
            </p:extLst>
          </p:nvPr>
        </p:nvGraphicFramePr>
        <p:xfrm>
          <a:off x="5971022" y="3672127"/>
          <a:ext cx="2956146" cy="293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8717" y="4255852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0.6s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2261" y="4208193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rgbClr val="FF0000"/>
                </a:solidFill>
              </a:rPr>
              <a:t>0.8s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3128" y="4206029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rgbClr val="FF0000"/>
                </a:solidFill>
              </a:rPr>
              <a:t>13ms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91377" y="4494160"/>
            <a:ext cx="222292" cy="2222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Oval 12"/>
          <p:cNvSpPr/>
          <p:nvPr/>
        </p:nvSpPr>
        <p:spPr>
          <a:xfrm>
            <a:off x="5624968" y="4359189"/>
            <a:ext cx="222292" cy="2222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Oval 13"/>
          <p:cNvSpPr/>
          <p:nvPr/>
        </p:nvSpPr>
        <p:spPr>
          <a:xfrm>
            <a:off x="8592436" y="4383014"/>
            <a:ext cx="222292" cy="2222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09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393"/>
    </mc:Choice>
    <mc:Fallback>
      <p:transition spd="slow" advTm="6239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Related Work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Scatter-Gather Migration </a:t>
            </a:r>
            <a:r>
              <a:rPr lang="en-US" altLang="ja-JP" sz="2000"/>
              <a:t>[Deshpande et al.'14]</a:t>
            </a:r>
          </a:p>
          <a:p>
            <a:pPr lvl="1"/>
            <a:r>
              <a:rPr kumimoji="1" lang="en-US" altLang="ja-JP"/>
              <a:t>The first half is similar to split migration</a:t>
            </a:r>
          </a:p>
          <a:p>
            <a:pPr lvl="1"/>
            <a:r>
              <a:rPr lang="en-US" altLang="ja-JP"/>
              <a:t>Memory access prediction is not necessary</a:t>
            </a:r>
          </a:p>
          <a:p>
            <a:r>
              <a:rPr lang="en-US" altLang="ja-JP"/>
              <a:t>MemX </a:t>
            </a:r>
            <a:r>
              <a:rPr lang="en-US" altLang="ja-JP" sz="2000"/>
              <a:t>[Deshpande et al.'10]</a:t>
            </a:r>
          </a:p>
          <a:p>
            <a:pPr lvl="1"/>
            <a:r>
              <a:rPr lang="en-US" altLang="ja-JP"/>
              <a:t>Run a VM using the memory of multiple hosts</a:t>
            </a:r>
          </a:p>
          <a:p>
            <a:pPr lvl="1"/>
            <a:r>
              <a:rPr lang="en-US" altLang="ja-JP"/>
              <a:t>Support VM migration in a limited form</a:t>
            </a:r>
          </a:p>
          <a:p>
            <a:r>
              <a:rPr lang="en-US" altLang="ja-JP"/>
              <a:t>Halite </a:t>
            </a:r>
            <a:r>
              <a:rPr lang="en-US" altLang="ja-JP" sz="2000"/>
              <a:t>[Zhang et al.'13]</a:t>
            </a:r>
          </a:p>
          <a:p>
            <a:pPr lvl="1"/>
            <a:r>
              <a:rPr kumimoji="1" lang="en-US" altLang="ja-JP"/>
              <a:t>Group VM's memory into locality blocks</a:t>
            </a:r>
          </a:p>
          <a:p>
            <a:pPr lvl="1"/>
            <a:r>
              <a:rPr lang="en-US" altLang="ja-JP"/>
              <a:t>Use locality in guest OS's virtual address spaces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4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733"/>
    </mc:Choice>
    <mc:Fallback>
      <p:transition spd="slow" advTm="76733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Conclusion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We proposed s</a:t>
            </a:r>
            <a:r>
              <a:rPr kumimoji="1" lang="en-US" altLang="ja-JP" dirty="0"/>
              <a:t>plit migration with S-memV</a:t>
            </a:r>
          </a:p>
          <a:p>
            <a:pPr lvl="1"/>
            <a:r>
              <a:rPr kumimoji="1" lang="en-US" altLang="ja-JP" dirty="0"/>
              <a:t>Split migration migrates a large-memory VM to multiple hosts</a:t>
            </a:r>
          </a:p>
          <a:p>
            <a:pPr lvl="1"/>
            <a:r>
              <a:rPr lang="en-US" altLang="ja-JP" dirty="0"/>
              <a:t>S-memV performs remote paging between hosts</a:t>
            </a:r>
          </a:p>
          <a:p>
            <a:pPr lvl="2"/>
            <a:r>
              <a:rPr lang="en-US" altLang="ja-JP" dirty="0"/>
              <a:t>Predicts VM’s m</a:t>
            </a:r>
            <a:r>
              <a:rPr kumimoji="1" lang="en-US" altLang="ja-JP" dirty="0"/>
              <a:t>emory access to reduce the overhead</a:t>
            </a:r>
          </a:p>
          <a:p>
            <a:r>
              <a:rPr lang="en-US" altLang="ja-JP" dirty="0"/>
              <a:t>Future work</a:t>
            </a:r>
          </a:p>
          <a:p>
            <a:pPr lvl="1"/>
            <a:r>
              <a:rPr kumimoji="1" lang="en-US" altLang="ja-JP" dirty="0"/>
              <a:t>Evaluate split migration for larger-memory VMs</a:t>
            </a:r>
          </a:p>
          <a:p>
            <a:pPr lvl="1"/>
            <a:r>
              <a:rPr lang="en-US" altLang="ja-JP" dirty="0"/>
              <a:t>Support the migration of VMs across hosts</a:t>
            </a:r>
          </a:p>
          <a:p>
            <a:pPr lvl="1"/>
            <a:r>
              <a:rPr kumimoji="1" lang="en-US" altLang="ja-JP" dirty="0"/>
              <a:t>Provide fault tolerance to migrated VMs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35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804"/>
    </mc:Choice>
    <mc:Fallback>
      <p:transition spd="slow" advTm="5980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Migration of Large-memory VMs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VM migration </a:t>
            </a:r>
            <a:r>
              <a:rPr lang="en-US" altLang="ja-JP" dirty="0" smtClean="0"/>
              <a:t>enables </a:t>
            </a:r>
            <a:r>
              <a:rPr lang="en-US" altLang="ja-JP" dirty="0"/>
              <a:t>a running VM to </a:t>
            </a:r>
            <a:r>
              <a:rPr lang="en-US" altLang="ja-JP" dirty="0" smtClean="0"/>
              <a:t>be moved to another </a:t>
            </a:r>
            <a:r>
              <a:rPr lang="en-US" altLang="ja-JP" dirty="0"/>
              <a:t>host</a:t>
            </a:r>
          </a:p>
          <a:p>
            <a:pPr lvl="1"/>
            <a:r>
              <a:rPr lang="en-US" altLang="ja-JP" dirty="0"/>
              <a:t>Transfer VM's memory to the destination host</a:t>
            </a:r>
          </a:p>
          <a:p>
            <a:r>
              <a:rPr kumimoji="1" lang="en-US" altLang="ja-JP" dirty="0" smtClean="0"/>
              <a:t>One issue is the availability of the destination host </a:t>
            </a:r>
          </a:p>
          <a:p>
            <a:pPr lvl="1"/>
            <a:r>
              <a:rPr kumimoji="1" lang="en-US" altLang="ja-JP" dirty="0" smtClean="0"/>
              <a:t>It </a:t>
            </a:r>
            <a:r>
              <a:rPr kumimoji="1" lang="en-US" altLang="ja-JP" dirty="0"/>
              <a:t>is not cost-efficient to reserve large hosts as </a:t>
            </a:r>
            <a:r>
              <a:rPr kumimoji="1" lang="en-US" altLang="ja-JP" dirty="0" smtClean="0"/>
              <a:t>destination</a:t>
            </a:r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47" y="5100098"/>
            <a:ext cx="949371" cy="132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34081" y="5163694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ounded Rectangle 6"/>
          <p:cNvSpPr/>
          <p:nvPr/>
        </p:nvSpPr>
        <p:spPr>
          <a:xfrm>
            <a:off x="2224036" y="5285679"/>
            <a:ext cx="1077239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4 TB</a:t>
            </a:r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497197" y="479674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88586" y="6216906"/>
            <a:ext cx="18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/>
              <a:t>destination </a:t>
            </a:r>
            <a:r>
              <a:rPr kumimoji="1" lang="en-US" altLang="ja-JP" dirty="0"/>
              <a:t>host</a:t>
            </a:r>
            <a:endParaRPr kumimoji="1" lang="ja-JP" altLang="en-US" dirty="0"/>
          </a:p>
        </p:txBody>
      </p:sp>
      <p:pic>
        <p:nvPicPr>
          <p:cNvPr id="18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41" y="5100098"/>
            <a:ext cx="949371" cy="132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149602" y="5163693"/>
            <a:ext cx="1657151" cy="93290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/>
              <a:t>4-TB free</a:t>
            </a:r>
            <a:br>
              <a:rPr lang="en-US" altLang="ja-JP"/>
            </a:br>
            <a:r>
              <a:rPr kumimoji="1" lang="en-US" altLang="ja-JP"/>
              <a:t>memory</a:t>
            </a:r>
            <a:endParaRPr kumimoji="1" lang="ja-JP" altLang="en-US"/>
          </a:p>
        </p:txBody>
      </p:sp>
      <p:sp>
        <p:nvSpPr>
          <p:cNvPr id="12" name="Right Arrow 11"/>
          <p:cNvSpPr/>
          <p:nvPr/>
        </p:nvSpPr>
        <p:spPr>
          <a:xfrm>
            <a:off x="3301275" y="5504884"/>
            <a:ext cx="2848327" cy="28143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981993" y="621690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source </a:t>
            </a:r>
            <a:r>
              <a:rPr kumimoji="1" lang="en-US" altLang="ja-JP" dirty="0"/>
              <a:t>host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874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412"/>
    </mc:Choice>
    <mc:Fallback>
      <p:transition spd="slow" advTm="7741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Traditional Approach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Use virtual memory to store part of memory data in storage</a:t>
            </a:r>
          </a:p>
          <a:p>
            <a:pPr lvl="1"/>
            <a:r>
              <a:rPr kumimoji="1" lang="en-US" altLang="ja-JP" dirty="0"/>
              <a:t>The system can run VMs with a larger amount of memory than physical memory</a:t>
            </a:r>
          </a:p>
          <a:p>
            <a:r>
              <a:rPr lang="en-US" altLang="ja-JP" dirty="0"/>
              <a:t>Perform paging when necessary</a:t>
            </a:r>
          </a:p>
          <a:p>
            <a:pPr lvl="1"/>
            <a:r>
              <a:rPr lang="en-US" altLang="ja-JP" dirty="0"/>
              <a:t>Page-out: physical memory to storage</a:t>
            </a:r>
          </a:p>
          <a:p>
            <a:pPr lvl="1"/>
            <a:r>
              <a:rPr lang="en-US" altLang="ja-JP" dirty="0"/>
              <a:t>Page-in: storage to physical memory</a:t>
            </a:r>
          </a:p>
          <a:p>
            <a:pPr lvl="1"/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28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55" y="5237837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4928567" y="5057288"/>
            <a:ext cx="2458116" cy="119461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ounded Rectangle 29"/>
          <p:cNvSpPr/>
          <p:nvPr/>
        </p:nvSpPr>
        <p:spPr>
          <a:xfrm>
            <a:off x="5259081" y="5179273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308674" y="6247783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virtual memory</a:t>
            </a:r>
            <a:endParaRPr kumimoji="1" lang="ja-JP" altLang="en-US"/>
          </a:p>
        </p:txBody>
      </p:sp>
      <p:sp>
        <p:nvSpPr>
          <p:cNvPr id="32" name="Can 31"/>
          <p:cNvSpPr/>
          <p:nvPr/>
        </p:nvSpPr>
        <p:spPr>
          <a:xfrm>
            <a:off x="6565268" y="5237837"/>
            <a:ext cx="522654" cy="607437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026957" y="5416760"/>
            <a:ext cx="530679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026957" y="5666010"/>
            <a:ext cx="517941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97017" y="588889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SSD</a:t>
            </a:r>
            <a:endParaRPr kumimoji="1" lang="ja-JP" altLang="en-US"/>
          </a:p>
        </p:txBody>
      </p:sp>
      <p:sp>
        <p:nvSpPr>
          <p:cNvPr id="36" name="Rounded Rectangular Callout 35"/>
          <p:cNvSpPr/>
          <p:nvPr/>
        </p:nvSpPr>
        <p:spPr>
          <a:xfrm>
            <a:off x="7187544" y="4930740"/>
            <a:ext cx="783004" cy="614193"/>
          </a:xfrm>
          <a:prstGeom prst="wedgeRoundRectCallout">
            <a:avLst>
              <a:gd name="adj1" fmla="val -98024"/>
              <a:gd name="adj2" fmla="val 4986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pic>
        <p:nvPicPr>
          <p:cNvPr id="37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65" y="5051817"/>
            <a:ext cx="949371" cy="132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1606726" y="5115412"/>
            <a:ext cx="1657151" cy="93290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/>
              <a:t>4 TB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398930" y="5027866"/>
                <a:ext cx="945772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mr-IN" altLang="ja-JP" sz="72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≒</m:t>
                      </m:r>
                    </m:oMath>
                  </m:oMathPara>
                </a14:m>
                <a:endParaRPr kumimoji="1" lang="ja-JP" altLang="en-US" sz="7200" b="1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930" y="5027866"/>
                <a:ext cx="945772" cy="1107996"/>
              </a:xfrm>
              <a:prstGeom prst="rect">
                <a:avLst/>
              </a:prstGeom>
              <a:blipFill>
                <a:blip r:embed="rId4"/>
                <a:stretch>
                  <a:fillRect l="-17333" r="-17333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0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997"/>
    </mc:Choice>
    <mc:Fallback>
      <p:transition spd="slow" advTm="4099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Performance Degradation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Migration performance is degraded</a:t>
            </a:r>
          </a:p>
          <a:p>
            <a:pPr lvl="1"/>
            <a:r>
              <a:rPr lang="en-US" altLang="ja-JP" dirty="0"/>
              <a:t>Paging frequently occurs </a:t>
            </a:r>
            <a:r>
              <a:rPr lang="en-US" altLang="ja-JP" dirty="0" smtClean="0"/>
              <a:t>during </a:t>
            </a:r>
            <a:r>
              <a:rPr lang="en-US" altLang="ja-JP" dirty="0"/>
              <a:t>VM migration</a:t>
            </a:r>
          </a:p>
          <a:p>
            <a:pPr lvl="1"/>
            <a:r>
              <a:rPr kumimoji="1" lang="en-US" altLang="ja-JP" dirty="0"/>
              <a:t>Even fast SSDs are slower than memory</a:t>
            </a:r>
          </a:p>
          <a:p>
            <a:r>
              <a:rPr lang="en-US" altLang="ja-JP" dirty="0"/>
              <a:t>Performance after migration is degraded</a:t>
            </a:r>
          </a:p>
          <a:p>
            <a:pPr lvl="1"/>
            <a:r>
              <a:rPr lang="en-US" altLang="ja-JP" dirty="0"/>
              <a:t>Memory being used by a</a:t>
            </a:r>
            <a:r>
              <a:rPr lang="en-US" altLang="ja-JP" dirty="0" smtClean="0"/>
              <a:t> </a:t>
            </a:r>
            <a:r>
              <a:rPr lang="en-US" altLang="ja-JP" dirty="0"/>
              <a:t>VM is paged out</a:t>
            </a:r>
          </a:p>
          <a:p>
            <a:pPr lvl="2"/>
            <a:r>
              <a:rPr lang="en-US" altLang="ja-JP" dirty="0"/>
              <a:t>Regardless of the memory access pattern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58" y="4862909"/>
            <a:ext cx="949371" cy="132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66792" y="4926505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929908" y="455717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pic>
        <p:nvPicPr>
          <p:cNvPr id="8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98" y="5134165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88509" y="4930685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5053659" y="5052670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151625" y="456135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sp>
        <p:nvSpPr>
          <p:cNvPr id="12" name="Can 11"/>
          <p:cNvSpPr/>
          <p:nvPr/>
        </p:nvSpPr>
        <p:spPr>
          <a:xfrm>
            <a:off x="6962274" y="5089236"/>
            <a:ext cx="522654" cy="607437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ounded Rectangle 13"/>
          <p:cNvSpPr/>
          <p:nvPr/>
        </p:nvSpPr>
        <p:spPr>
          <a:xfrm>
            <a:off x="1656747" y="5048490"/>
            <a:ext cx="1077239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4 TB</a:t>
            </a:r>
            <a:endParaRPr kumimoji="1" lang="ja-JP" altLang="en-US"/>
          </a:p>
        </p:txBody>
      </p:sp>
      <p:cxnSp>
        <p:nvCxnSpPr>
          <p:cNvPr id="15" name="Straight Arrow Connector 14"/>
          <p:cNvCxnSpPr>
            <a:endCxn id="12" idx="2"/>
          </p:cNvCxnSpPr>
          <p:nvPr/>
        </p:nvCxnSpPr>
        <p:spPr>
          <a:xfrm>
            <a:off x="5805220" y="5392955"/>
            <a:ext cx="1157054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94023" y="575596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SSD</a:t>
            </a:r>
            <a:endParaRPr kumimoji="1" lang="ja-JP" alt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7528685" y="4557172"/>
            <a:ext cx="808436" cy="699028"/>
          </a:xfrm>
          <a:prstGeom prst="wedgeRoundRectCallout">
            <a:avLst>
              <a:gd name="adj1" fmla="val -91416"/>
              <a:gd name="adj2" fmla="val 7063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18" name="Right Arrow 17"/>
          <p:cNvSpPr/>
          <p:nvPr/>
        </p:nvSpPr>
        <p:spPr>
          <a:xfrm>
            <a:off x="2729042" y="5256200"/>
            <a:ext cx="2324617" cy="28081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836161" y="496981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>
                <a:solidFill>
                  <a:srgbClr val="FF0000"/>
                </a:solidFill>
              </a:rPr>
              <a:t>page-out</a:t>
            </a:r>
            <a:endParaRPr kumimoji="1" lang="ja-JP" altLang="en-US" i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1742" y="604478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source host</a:t>
            </a:r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581324" y="604029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destination host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88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093"/>
    </mc:Choice>
    <mc:Fallback>
      <p:transition spd="slow" advTm="7909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Migration Performance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The migration time </a:t>
            </a:r>
            <a:r>
              <a:rPr lang="en-US" altLang="ja-JP" dirty="0"/>
              <a:t>wa</a:t>
            </a:r>
            <a:r>
              <a:rPr kumimoji="1" lang="en-US" altLang="ja-JP" dirty="0"/>
              <a:t>s </a:t>
            </a:r>
            <a:r>
              <a:rPr lang="en-US" altLang="ja-JP" dirty="0"/>
              <a:t>2.2x</a:t>
            </a:r>
            <a:r>
              <a:rPr kumimoji="1" lang="en-US" altLang="ja-JP" dirty="0"/>
              <a:t> longer in SSD</a:t>
            </a:r>
          </a:p>
          <a:p>
            <a:pPr lvl="1"/>
            <a:r>
              <a:rPr lang="en-US" altLang="ja-JP" dirty="0"/>
              <a:t>11.7x longer in HDD</a:t>
            </a:r>
            <a:endParaRPr kumimoji="1" lang="en-US" altLang="ja-JP" dirty="0"/>
          </a:p>
          <a:p>
            <a:r>
              <a:rPr lang="en-US" altLang="ja-JP" dirty="0"/>
              <a:t>The downtime was 4 seconds in SSD</a:t>
            </a:r>
          </a:p>
          <a:p>
            <a:pPr lvl="1"/>
            <a:r>
              <a:rPr kumimoji="1" lang="en-US" altLang="ja-JP" dirty="0"/>
              <a:t>30 seconds in HDD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54142326"/>
              </p:ext>
            </p:extLst>
          </p:nvPr>
        </p:nvGraphicFramePr>
        <p:xfrm>
          <a:off x="457200" y="3657123"/>
          <a:ext cx="3822096" cy="278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92010634"/>
              </p:ext>
            </p:extLst>
          </p:nvPr>
        </p:nvGraphicFramePr>
        <p:xfrm>
          <a:off x="4511964" y="3657124"/>
          <a:ext cx="4008581" cy="278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010589" y="5864537"/>
            <a:ext cx="727993" cy="2854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32080" y="4045052"/>
            <a:ext cx="1539496" cy="19265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07525" y="5395159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2.2x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5894" y="4211976"/>
            <a:ext cx="792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11.7x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0071" y="3668521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30s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4909" y="5563626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4s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4539" y="5807198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0.4s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1357" y="6359503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smtClean="0"/>
              <a:t>Migration time</a:t>
            </a:r>
            <a:endParaRPr kumimoji="1" lang="ja-JP" altLang="en-US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5868018" y="6359503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Downtime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6513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669"/>
    </mc:Choice>
    <mc:Fallback>
      <p:transition spd="slow" advTm="6166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Performance after Migration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The throughput of in-memory database was largely degraded</a:t>
            </a:r>
          </a:p>
          <a:p>
            <a:pPr lvl="1"/>
            <a:r>
              <a:rPr lang="en-US" altLang="ja-JP" dirty="0"/>
              <a:t>By </a:t>
            </a:r>
            <a:r>
              <a:rPr kumimoji="1" lang="en-US" altLang="ja-JP" dirty="0"/>
              <a:t>95% in SSD just after migration</a:t>
            </a:r>
          </a:p>
          <a:p>
            <a:pPr lvl="1"/>
            <a:r>
              <a:rPr lang="en-US" altLang="ja-JP" dirty="0"/>
              <a:t>It took 21 minutes to restore the performance</a:t>
            </a:r>
            <a:endParaRPr kumimoji="1" lang="en-US" altLang="ja-JP" dirty="0"/>
          </a:p>
          <a:p>
            <a:pPr lvl="1"/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7</a:t>
            </a:fld>
            <a:endParaRPr kumimoji="1" lang="ja-JP" alt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20507069"/>
              </p:ext>
            </p:extLst>
          </p:nvPr>
        </p:nvGraphicFramePr>
        <p:xfrm>
          <a:off x="1628384" y="3566120"/>
          <a:ext cx="5746451" cy="3187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own Arrow 5"/>
          <p:cNvSpPr/>
          <p:nvPr/>
        </p:nvSpPr>
        <p:spPr>
          <a:xfrm>
            <a:off x="3924017" y="4635532"/>
            <a:ext cx="754912" cy="76554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49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273"/>
    </mc:Choice>
    <mc:Fallback>
      <p:transition spd="slow" advTm="4527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Our Approach: Split Migration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Migrate </a:t>
            </a:r>
            <a:r>
              <a:rPr lang="en-US" altLang="ja-JP" dirty="0"/>
              <a:t>a </a:t>
            </a:r>
            <a:r>
              <a:rPr kumimoji="1" lang="en-US" altLang="ja-JP" dirty="0"/>
              <a:t>VM to multiple hosts</a:t>
            </a:r>
          </a:p>
          <a:p>
            <a:pPr lvl="1"/>
            <a:r>
              <a:rPr lang="en-US" altLang="ja-JP" dirty="0"/>
              <a:t>Divide its memory into smaller pieces</a:t>
            </a:r>
          </a:p>
          <a:p>
            <a:pPr lvl="1"/>
            <a:r>
              <a:rPr lang="en-US" altLang="ja-JP" dirty="0"/>
              <a:t>Transfer them to the main host or sub-hosts</a:t>
            </a:r>
          </a:p>
          <a:p>
            <a:r>
              <a:rPr lang="en-US" altLang="ja-JP" dirty="0"/>
              <a:t>No paging occurs during VM migration</a:t>
            </a:r>
          </a:p>
          <a:p>
            <a:pPr lvl="1"/>
            <a:r>
              <a:rPr lang="en-US" altLang="ja-JP" dirty="0"/>
              <a:t>Memory that is not accommodated in the main host is directly transferred to sub-hosts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" y="4964477"/>
            <a:ext cx="949371" cy="132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52344" y="5028073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115460" y="465874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pic>
        <p:nvPicPr>
          <p:cNvPr id="8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24" y="5231552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17735" y="5028072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5182885" y="5150057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280851" y="465873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sp>
        <p:nvSpPr>
          <p:cNvPr id="12" name="Rounded Rectangle 11"/>
          <p:cNvSpPr/>
          <p:nvPr/>
        </p:nvSpPr>
        <p:spPr>
          <a:xfrm>
            <a:off x="1842299" y="5150058"/>
            <a:ext cx="1077239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 TB</a:t>
            </a:r>
            <a:endParaRPr kumimoji="1" lang="ja-JP" alt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914595" y="5357768"/>
            <a:ext cx="2268290" cy="26701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395" y="5231553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rved Up Arrow 15"/>
          <p:cNvSpPr/>
          <p:nvPr/>
        </p:nvSpPr>
        <p:spPr>
          <a:xfrm flipV="1">
            <a:off x="2646376" y="4553347"/>
            <a:ext cx="4828286" cy="596709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4357" y="6273067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/>
              <a:t>main host</a:t>
            </a:r>
            <a:endParaRPr kumimoji="1" lang="ja-JP" altLang="en-US" sz="2000"/>
          </a:p>
        </p:txBody>
      </p:sp>
      <p:sp>
        <p:nvSpPr>
          <p:cNvPr id="18" name="TextBox 17"/>
          <p:cNvSpPr txBox="1"/>
          <p:nvPr/>
        </p:nvSpPr>
        <p:spPr>
          <a:xfrm>
            <a:off x="6918978" y="6273067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/>
              <a:t>sub-hosts</a:t>
            </a:r>
            <a:endParaRPr kumimoji="1" lang="ja-JP" altLang="en-US" sz="2000"/>
          </a:p>
        </p:txBody>
      </p:sp>
      <p:pic>
        <p:nvPicPr>
          <p:cNvPr id="19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376" y="4910475"/>
            <a:ext cx="414881" cy="57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376" y="5553048"/>
            <a:ext cx="414881" cy="57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135668" y="5150058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cxnSp>
        <p:nvCxnSpPr>
          <p:cNvPr id="21" name="Straight Arrow Connector 20"/>
          <p:cNvCxnSpPr>
            <a:stCxn id="10" idx="3"/>
            <a:endCxn id="15" idx="1"/>
          </p:cNvCxnSpPr>
          <p:nvPr/>
        </p:nvCxnSpPr>
        <p:spPr>
          <a:xfrm>
            <a:off x="5934446" y="5494523"/>
            <a:ext cx="1201222" cy="1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ysDash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40971" y="6266605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source host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9393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279"/>
    </mc:Choice>
    <mc:Fallback>
      <p:transition spd="slow" advTm="4327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Remote Paging in S-memV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Run a migrated</a:t>
            </a:r>
            <a:r>
              <a:rPr kumimoji="1" lang="en-US" altLang="ja-JP" dirty="0"/>
              <a:t> VM across multiple hosts</a:t>
            </a:r>
          </a:p>
          <a:p>
            <a:pPr lvl="1"/>
            <a:r>
              <a:rPr lang="en-US" altLang="ja-JP" dirty="0"/>
              <a:t>VM core runs in the main host</a:t>
            </a:r>
          </a:p>
          <a:p>
            <a:pPr lvl="2"/>
            <a:r>
              <a:rPr lang="en-US" altLang="ja-JP" dirty="0"/>
              <a:t>E.g., virtual CPUs and devices</a:t>
            </a:r>
          </a:p>
          <a:p>
            <a:r>
              <a:rPr lang="en-US" altLang="ja-JP" dirty="0"/>
              <a:t>Perform remote paging between </a:t>
            </a:r>
            <a:r>
              <a:rPr kumimoji="1" lang="en-US" altLang="ja-JP" dirty="0"/>
              <a:t>the main host and sub-hosts</a:t>
            </a:r>
          </a:p>
          <a:p>
            <a:pPr lvl="1"/>
            <a:r>
              <a:rPr lang="en-US" altLang="ja-JP" dirty="0"/>
              <a:t>W</a:t>
            </a:r>
            <a:r>
              <a:rPr kumimoji="1" lang="en-US" altLang="ja-JP" dirty="0"/>
              <a:t>hen the VM requires memory in sub-hosts</a:t>
            </a:r>
          </a:p>
          <a:p>
            <a:pPr lvl="1"/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02" y="5124199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88913" y="4920719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ounded Rectangle 6"/>
          <p:cNvSpPr/>
          <p:nvPr/>
        </p:nvSpPr>
        <p:spPr>
          <a:xfrm>
            <a:off x="2854063" y="5042704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952029" y="455138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pic>
        <p:nvPicPr>
          <p:cNvPr id="9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79" y="5124199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45535" y="6165714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main host</a:t>
            </a:r>
            <a:endParaRPr kumimoji="1" lang="ja-JP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64162" y="6176987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/>
              <a:t>sub-hosts</a:t>
            </a:r>
            <a:endParaRPr kumimoji="1" lang="ja-JP" altLang="en-US" sz="200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05624" y="5262898"/>
            <a:ext cx="2075228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05624" y="5500140"/>
            <a:ext cx="2075228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59054" y="4485663"/>
            <a:ext cx="981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i="1" dirty="0">
                <a:solidFill>
                  <a:srgbClr val="FF0000"/>
                </a:solidFill>
              </a:rPr>
              <a:t>remote</a:t>
            </a:r>
          </a:p>
          <a:p>
            <a:pPr algn="ctr"/>
            <a:r>
              <a:rPr kumimoji="1" lang="en-US" altLang="ja-JP" sz="2000" i="1" dirty="0">
                <a:solidFill>
                  <a:srgbClr val="FF0000"/>
                </a:solidFill>
              </a:rPr>
              <a:t>paging</a:t>
            </a:r>
            <a:endParaRPr kumimoji="1" lang="ja-JP" altLang="en-US" sz="2000" i="1" dirty="0">
              <a:solidFill>
                <a:srgbClr val="FF0000"/>
              </a:solidFill>
            </a:endParaRPr>
          </a:p>
        </p:txBody>
      </p:sp>
      <p:pic>
        <p:nvPicPr>
          <p:cNvPr id="28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030" y="4869360"/>
            <a:ext cx="414881" cy="57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030" y="5483113"/>
            <a:ext cx="414881" cy="57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680852" y="5042704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18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963"/>
    </mc:Choice>
    <mc:Fallback>
      <p:transition spd="slow" advTm="48963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lnDef>
      <a:spPr>
        <a:ln w="28575" cmpd="sng"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エッセンシャル.thmx</Template>
  <TotalTime>101294</TotalTime>
  <Words>4374</Words>
  <Application>Microsoft Macintosh PowerPoint</Application>
  <PresentationFormat>On-screen Show (4:3)</PresentationFormat>
  <Paragraphs>668</Paragraphs>
  <Slides>28</Slides>
  <Notes>28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 Black</vt:lpstr>
      <vt:lpstr>Calibri</vt:lpstr>
      <vt:lpstr>Cambria Math</vt:lpstr>
      <vt:lpstr>MS PGothic</vt:lpstr>
      <vt:lpstr>ＭＳ Ｐゴシック</vt:lpstr>
      <vt:lpstr>Tahoma</vt:lpstr>
      <vt:lpstr>Arial</vt:lpstr>
      <vt:lpstr>エッセンシャル</vt:lpstr>
      <vt:lpstr>S-memV: Split Migration of Large-memory Virtual Machines in IaaS Clouds</vt:lpstr>
      <vt:lpstr>Large-memory VMs</vt:lpstr>
      <vt:lpstr>Migration of Large-memory VMs</vt:lpstr>
      <vt:lpstr>Traditional Approach</vt:lpstr>
      <vt:lpstr>Performance Degradation</vt:lpstr>
      <vt:lpstr>Migration Performance</vt:lpstr>
      <vt:lpstr>Performance after Migration</vt:lpstr>
      <vt:lpstr>Our Approach: Split Migration</vt:lpstr>
      <vt:lpstr>Remote Paging in S-memV</vt:lpstr>
      <vt:lpstr>Paging-aware Memory Transfers</vt:lpstr>
      <vt:lpstr>Memory Access Prediction</vt:lpstr>
      <vt:lpstr>Memory Access History</vt:lpstr>
      <vt:lpstr>LRU-based Memory Splitting (1/2)</vt:lpstr>
      <vt:lpstr>LRU-based Memory Splitting (2/2)</vt:lpstr>
      <vt:lpstr>Demo of Split Migration</vt:lpstr>
      <vt:lpstr>Memory Management</vt:lpstr>
      <vt:lpstr>Chunk-level Page-in</vt:lpstr>
      <vt:lpstr>Chunk-level Page-out</vt:lpstr>
      <vt:lpstr>Demo of Remote Paging</vt:lpstr>
      <vt:lpstr>Experiments</vt:lpstr>
      <vt:lpstr>Performance of Split Migration</vt:lpstr>
      <vt:lpstr>Impact of Memory Re-transfers</vt:lpstr>
      <vt:lpstr>Impact of Network</vt:lpstr>
      <vt:lpstr>Performance after Split Migration</vt:lpstr>
      <vt:lpstr>Effectiveness of Prediction</vt:lpstr>
      <vt:lpstr>Overhead of Prediction</vt:lpstr>
      <vt:lpstr>Related Work</vt:lpstr>
      <vt:lpstr>Conclusion</vt:lpstr>
    </vt:vector>
  </TitlesOfParts>
  <Company>Kyushu Institute of Technology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クラウドにおける 仮想マシン・セキュリティ</dc:title>
  <dc:creator>Kourai Kenichi</dc:creator>
  <cp:lastModifiedBy>Kenichi Kourai</cp:lastModifiedBy>
  <cp:revision>1722</cp:revision>
  <cp:lastPrinted>2018-07-02T11:44:12Z</cp:lastPrinted>
  <dcterms:created xsi:type="dcterms:W3CDTF">2014-07-04T01:06:17Z</dcterms:created>
  <dcterms:modified xsi:type="dcterms:W3CDTF">2018-07-05T20:18:39Z</dcterms:modified>
</cp:coreProperties>
</file>