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mp4" ContentType="video/mp4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36"/>
  </p:notesMasterIdLst>
  <p:handoutMasterIdLst>
    <p:handoutMasterId r:id="rId37"/>
  </p:handoutMasterIdLst>
  <p:sldIdLst>
    <p:sldId id="441" r:id="rId2"/>
    <p:sldId id="472" r:id="rId3"/>
    <p:sldId id="473" r:id="rId4"/>
    <p:sldId id="475" r:id="rId5"/>
    <p:sldId id="474" r:id="rId6"/>
    <p:sldId id="478" r:id="rId7"/>
    <p:sldId id="479" r:id="rId8"/>
    <p:sldId id="480" r:id="rId9"/>
    <p:sldId id="502" r:id="rId10"/>
    <p:sldId id="492" r:id="rId11"/>
    <p:sldId id="503" r:id="rId12"/>
    <p:sldId id="504" r:id="rId13"/>
    <p:sldId id="519" r:id="rId14"/>
    <p:sldId id="495" r:id="rId15"/>
    <p:sldId id="485" r:id="rId16"/>
    <p:sldId id="497" r:id="rId17"/>
    <p:sldId id="487" r:id="rId18"/>
    <p:sldId id="500" r:id="rId19"/>
    <p:sldId id="515" r:id="rId20"/>
    <p:sldId id="516" r:id="rId21"/>
    <p:sldId id="518" r:id="rId22"/>
    <p:sldId id="488" r:id="rId23"/>
    <p:sldId id="489" r:id="rId24"/>
    <p:sldId id="459" r:id="rId25"/>
    <p:sldId id="491" r:id="rId26"/>
    <p:sldId id="496" r:id="rId27"/>
    <p:sldId id="458" r:id="rId28"/>
    <p:sldId id="476" r:id="rId29"/>
    <p:sldId id="456" r:id="rId30"/>
    <p:sldId id="498" r:id="rId31"/>
    <p:sldId id="499" r:id="rId32"/>
    <p:sldId id="512" r:id="rId33"/>
    <p:sldId id="514" r:id="rId34"/>
    <p:sldId id="517" r:id="rId35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onori" initials="T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882"/>
    <a:srgbClr val="58A84B"/>
    <a:srgbClr val="FF9900"/>
    <a:srgbClr val="F8A510"/>
    <a:srgbClr val="CCFFCC"/>
    <a:srgbClr val="C7BDE1"/>
    <a:srgbClr val="000000"/>
    <a:srgbClr val="000099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87176" autoAdjust="0"/>
  </p:normalViewPr>
  <p:slideViewPr>
    <p:cSldViewPr snapToGrid="0">
      <p:cViewPr varScale="1">
        <p:scale>
          <a:sx n="98" d="100"/>
          <a:sy n="98" d="100"/>
        </p:scale>
        <p:origin x="1032" y="184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6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/C:\kyutech\kslab\M1\recoverytime.xlsx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4" Type="http://schemas.openxmlformats.org/officeDocument/2006/relationships/oleObject" Target="file:////C:\kyutech\kslab\M1\OS&#30740;&#31350;&#20250;\recoverytime_SIGOS.xlsx" TargetMode="External"/><Relationship Id="rId1" Type="http://schemas.microsoft.com/office/2011/relationships/chartStyle" Target="style10.xml"/><Relationship Id="rId2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4" Type="http://schemas.openxmlformats.org/officeDocument/2006/relationships/oleObject" Target="file:////C:\kyutech\kslab\M1\OS&#30740;&#31350;&#20250;\2-21\UnixBench.xlsx" TargetMode="External"/><Relationship Id="rId1" Type="http://schemas.microsoft.com/office/2011/relationships/chartStyle" Target="style11.xml"/><Relationship Id="rId2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4" Type="http://schemas.openxmlformats.org/officeDocument/2006/relationships/oleObject" Target="file:////C:\kyutech\kslab\M1\OS&#30740;&#31350;&#20250;\2-21\syscall.xlsx" TargetMode="External"/><Relationship Id="rId1" Type="http://schemas.microsoft.com/office/2011/relationships/chartStyle" Target="style12.xml"/><Relationship Id="rId2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4" Type="http://schemas.openxmlformats.org/officeDocument/2006/relationships/oleObject" Target="file:////C:\kyutech\kslab\M1\OS&#30740;&#31350;&#20250;\2-21\syscall.xlsx" TargetMode="External"/><Relationship Id="rId1" Type="http://schemas.microsoft.com/office/2011/relationships/chartStyle" Target="style13.xml"/><Relationship Id="rId2" Type="http://schemas.microsoft.com/office/2011/relationships/chartColorStyle" Target="colors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file:////C:\kyutech\kslab\M1\recoverytime.xlsx" TargetMode="Externa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Microsoft_Excel_______1.xlsx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4" Type="http://schemas.openxmlformats.org/officeDocument/2006/relationships/oleObject" Target="file:////C:\kyutech\kslab\M1\recoverytime.xlsx" TargetMode="Externa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4" Type="http://schemas.openxmlformats.org/officeDocument/2006/relationships/oleObject" Target="file:////C:\kyutech\kslab\M1\OS&#30740;&#31350;&#20250;\2-21\UnixBench.xlsx" TargetMode="External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4" Type="http://schemas.openxmlformats.org/officeDocument/2006/relationships/oleObject" Target="file:////C:\kyutech\kslab\M1\OS&#30740;&#31350;&#20250;\recoverytime_SIGOS.xlsx" TargetMode="External"/><Relationship Id="rId1" Type="http://schemas.microsoft.com/office/2011/relationships/chartStyle" Target="style6.xml"/><Relationship Id="rId2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4" Type="http://schemas.openxmlformats.org/officeDocument/2006/relationships/oleObject" Target="file:////C:\kyutech\kslab\M1\OS&#30740;&#31350;&#20250;\2-21\UnixBench.xlsx" TargetMode="External"/><Relationship Id="rId1" Type="http://schemas.microsoft.com/office/2011/relationships/chartStyle" Target="style7.xml"/><Relationship Id="rId2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4" Type="http://schemas.openxmlformats.org/officeDocument/2006/relationships/oleObject" Target="file:////C:\kyutech\kslab\M1\OS&#30740;&#31350;&#20250;\2-21\UnixBench%20-%20&#12467;&#12500;&#12540;.xlsx" TargetMode="External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4" Type="http://schemas.openxmlformats.org/officeDocument/2006/relationships/oleObject" Target="file:////C:\kyutech\kslab\M1\OS&#30740;&#31350;&#20250;\recoverytime_SIGOS.xlsx" TargetMode="External"/><Relationship Id="rId1" Type="http://schemas.microsoft.com/office/2011/relationships/chartStyle" Target="style9.xml"/><Relationship Id="rId2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856583225604"/>
          <c:y val="0.0931575487509911"/>
          <c:w val="0.682417048615192"/>
          <c:h val="0.7588987913032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9E-431B-A5AE-97FAB90F6579}"/>
              </c:ext>
            </c:extLst>
          </c:dPt>
          <c:cat>
            <c:strRef>
              <c:f>Sheet1!$A$18:$A$19</c:f>
              <c:strCache>
                <c:ptCount val="2"/>
                <c:pt idx="0">
                  <c:v>従来</c:v>
                </c:pt>
                <c:pt idx="1">
                  <c:v>VCRecovery</c:v>
                </c:pt>
              </c:strCache>
            </c:strRef>
          </c:cat>
          <c:val>
            <c:numRef>
              <c:f>Sheet1!$B$18:$B$19</c:f>
              <c:numCache>
                <c:formatCode>0.000</c:formatCode>
                <c:ptCount val="2"/>
                <c:pt idx="0">
                  <c:v>1.911</c:v>
                </c:pt>
                <c:pt idx="1">
                  <c:v>1.898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9E-431B-A5AE-97FAB90F6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4620864"/>
        <c:axId val="-1414618656"/>
      </c:barChart>
      <c:catAx>
        <c:axId val="-141462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4618656"/>
        <c:crosses val="autoZero"/>
        <c:auto val="1"/>
        <c:lblAlgn val="ctr"/>
        <c:lblOffset val="0"/>
        <c:noMultiLvlLbl val="0"/>
      </c:catAx>
      <c:valAx>
        <c:axId val="-1414618656"/>
        <c:scaling>
          <c:orientation val="minMax"/>
          <c:max val="2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 dirty="0">
                    <a:solidFill>
                      <a:sysClr val="windowText" lastClr="000000"/>
                    </a:solidFill>
                  </a:rPr>
                  <a:t>復旧</a:t>
                </a:r>
                <a:r>
                  <a:rPr lang="ja-JP" altLang="en-US" sz="1600" dirty="0" smtClean="0">
                    <a:solidFill>
                      <a:sysClr val="windowText" lastClr="000000"/>
                    </a:solidFill>
                  </a:rPr>
                  <a:t>時間 </a:t>
                </a:r>
                <a:r>
                  <a:rPr lang="en-US" altLang="ja-JP" sz="1600" dirty="0" smtClean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US" altLang="ja-JP" sz="1600" dirty="0">
                    <a:solidFill>
                      <a:sysClr val="windowText" lastClr="000000"/>
                    </a:solidFill>
                  </a:rPr>
                  <a:t>sec)</a:t>
                </a:r>
                <a:endParaRPr lang="ja-JP" altLang="en-US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0461042456138441"/>
              <c:y val="0.2136401974026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.0_);[Red]\(#,##0.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4620864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457668526838"/>
          <c:y val="0.0608843256934904"/>
          <c:w val="0.760695940141476"/>
          <c:h val="0.8782313486130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04-4D49-AB44-A6BFB87302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04-4D49-AB44-A6BFB87302E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04-4D49-AB44-A6BFB87302EA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Sheet1!$D$75:$F$75</c:f>
                <c:numCache>
                  <c:formatCode>General</c:formatCode>
                  <c:ptCount val="3"/>
                  <c:pt idx="0">
                    <c:v>0.959999999999999</c:v>
                  </c:pt>
                  <c:pt idx="1">
                    <c:v>0.6</c:v>
                  </c:pt>
                  <c:pt idx="2">
                    <c:v>0.93</c:v>
                  </c:pt>
                </c:numCache>
              </c:numRef>
            </c:plus>
            <c:minus>
              <c:numRef>
                <c:f>Sheet1!$D$76:$F$76</c:f>
                <c:numCache>
                  <c:formatCode>General</c:formatCode>
                  <c:ptCount val="3"/>
                  <c:pt idx="0">
                    <c:v>0.840000000000001</c:v>
                  </c:pt>
                  <c:pt idx="1">
                    <c:v>1.2</c:v>
                  </c:pt>
                  <c:pt idx="2">
                    <c:v>0.37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Sheet1!$K$67:$K$69</c:f>
              <c:strCache>
                <c:ptCount val="3"/>
                <c:pt idx="0">
                  <c:v>dir</c:v>
                </c:pt>
                <c:pt idx="1">
                  <c:v>LVM</c:v>
                </c:pt>
                <c:pt idx="2">
                  <c:v>ZFS</c:v>
                </c:pt>
              </c:strCache>
            </c:strRef>
          </c:cat>
          <c:val>
            <c:numRef>
              <c:f>Sheet1!$L$67:$L$69</c:f>
              <c:numCache>
                <c:formatCode>0.0</c:formatCode>
                <c:ptCount val="3"/>
                <c:pt idx="0">
                  <c:v>6.4</c:v>
                </c:pt>
                <c:pt idx="1">
                  <c:v>9.0</c:v>
                </c:pt>
                <c:pt idx="2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04-4D49-AB44-A6BFB8730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3810480"/>
        <c:axId val="-1413807728"/>
      </c:barChart>
      <c:catAx>
        <c:axId val="-1413810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13807728"/>
        <c:crosses val="autoZero"/>
        <c:auto val="1"/>
        <c:lblAlgn val="ctr"/>
        <c:lblOffset val="100"/>
        <c:noMultiLvlLbl val="0"/>
      </c:catAx>
      <c:valAx>
        <c:axId val="-141380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200" dirty="0" smtClean="0">
                    <a:solidFill>
                      <a:schemeClr val="tx1"/>
                    </a:solidFill>
                  </a:rPr>
                  <a:t>down time(sec)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688116206030661"/>
              <c:y val="0.2454844747458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3810480"/>
        <c:crosses val="autoZero"/>
        <c:crossBetween val="between"/>
        <c:majorUnit val="2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734362506722"/>
          <c:y val="0.0419040806470439"/>
          <c:w val="0.866373614889134"/>
          <c:h val="0.610312235301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Sheet1!$A$53</c:f>
              <c:strCache>
                <c:ptCount val="1"/>
                <c:pt idx="0">
                  <c:v>最大値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Sheet1!$B$42:$K$42</c:f>
              <c:strCache>
                <c:ptCount val="10"/>
                <c:pt idx="0">
                  <c:v>Host</c:v>
                </c:pt>
                <c:pt idx="1">
                  <c:v>HostContainer
(dir)</c:v>
                </c:pt>
                <c:pt idx="2">
                  <c:v>HostContainer
(LVM)</c:v>
                </c:pt>
                <c:pt idx="3">
                  <c:v>HostContainer
(BtrFS)</c:v>
                </c:pt>
                <c:pt idx="4">
                  <c:v>HostContainer
(ZFS)</c:v>
                </c:pt>
                <c:pt idx="5">
                  <c:v>VM</c:v>
                </c:pt>
                <c:pt idx="6">
                  <c:v>VMコンテナ
(dir)</c:v>
                </c:pt>
                <c:pt idx="7">
                  <c:v>VMコンテナ
(LVM)</c:v>
                </c:pt>
                <c:pt idx="8">
                  <c:v>VMコンテナ
(BtrFS)</c:v>
                </c:pt>
                <c:pt idx="9">
                  <c:v>VMコンテナ
(ZFS)</c:v>
                </c:pt>
              </c:strCache>
            </c:strRef>
          </c:cat>
          <c:val>
            <c:numRef>
              <c:f>Sheet1!$B$53:$K$53</c:f>
              <c:numCache>
                <c:formatCode>0.0</c:formatCode>
                <c:ptCount val="10"/>
                <c:pt idx="0">
                  <c:v>2657.2</c:v>
                </c:pt>
                <c:pt idx="1">
                  <c:v>1788.3</c:v>
                </c:pt>
                <c:pt idx="2">
                  <c:v>2253.9</c:v>
                </c:pt>
                <c:pt idx="3">
                  <c:v>2256.8</c:v>
                </c:pt>
                <c:pt idx="4">
                  <c:v>2262.4</c:v>
                </c:pt>
                <c:pt idx="5">
                  <c:v>1962.9</c:v>
                </c:pt>
                <c:pt idx="6">
                  <c:v>1743.4</c:v>
                </c:pt>
                <c:pt idx="7">
                  <c:v>1739.7</c:v>
                </c:pt>
                <c:pt idx="8">
                  <c:v>1739.1</c:v>
                </c:pt>
                <c:pt idx="9">
                  <c:v>1740.7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6E-4D90-84B2-FB3A37E3DD71}"/>
            </c:ext>
          </c:extLst>
        </c:ser>
        <c:ser>
          <c:idx val="1"/>
          <c:order val="1"/>
          <c:tx>
            <c:strRef>
              <c:f>Sheet1!$A$54</c:f>
              <c:strCache>
                <c:ptCount val="1"/>
                <c:pt idx="0">
                  <c:v>平均値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Sheet1!$B$42:$K$42</c:f>
              <c:strCache>
                <c:ptCount val="10"/>
                <c:pt idx="0">
                  <c:v>Host</c:v>
                </c:pt>
                <c:pt idx="1">
                  <c:v>HostContainer
(dir)</c:v>
                </c:pt>
                <c:pt idx="2">
                  <c:v>HostContainer
(LVM)</c:v>
                </c:pt>
                <c:pt idx="3">
                  <c:v>HostContainer
(BtrFS)</c:v>
                </c:pt>
                <c:pt idx="4">
                  <c:v>HostContainer
(ZFS)</c:v>
                </c:pt>
                <c:pt idx="5">
                  <c:v>VM</c:v>
                </c:pt>
                <c:pt idx="6">
                  <c:v>VMコンテナ
(dir)</c:v>
                </c:pt>
                <c:pt idx="7">
                  <c:v>VMコンテナ
(LVM)</c:v>
                </c:pt>
                <c:pt idx="8">
                  <c:v>VMコンテナ
(BtrFS)</c:v>
                </c:pt>
                <c:pt idx="9">
                  <c:v>VMコンテナ
(ZFS)</c:v>
                </c:pt>
              </c:strCache>
            </c:strRef>
          </c:cat>
          <c:val>
            <c:numRef>
              <c:f>Sheet1!$B$54:$K$54</c:f>
              <c:numCache>
                <c:formatCode>0.0</c:formatCode>
                <c:ptCount val="10"/>
                <c:pt idx="0">
                  <c:v>2298.739999999999</c:v>
                </c:pt>
                <c:pt idx="1">
                  <c:v>1586.87</c:v>
                </c:pt>
                <c:pt idx="2">
                  <c:v>1467.2</c:v>
                </c:pt>
                <c:pt idx="3">
                  <c:v>2243.650000000001</c:v>
                </c:pt>
                <c:pt idx="4">
                  <c:v>1580.57</c:v>
                </c:pt>
                <c:pt idx="5">
                  <c:v>1499.25</c:v>
                </c:pt>
                <c:pt idx="6">
                  <c:v>1625.57</c:v>
                </c:pt>
                <c:pt idx="7">
                  <c:v>1698.35</c:v>
                </c:pt>
                <c:pt idx="8">
                  <c:v>1358.3</c:v>
                </c:pt>
                <c:pt idx="9">
                  <c:v>1623.13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6E-4D90-84B2-FB3A37E3DD71}"/>
            </c:ext>
          </c:extLst>
        </c:ser>
        <c:ser>
          <c:idx val="2"/>
          <c:order val="2"/>
          <c:tx>
            <c:strRef>
              <c:f>Sheet1!$A$55</c:f>
              <c:strCache>
                <c:ptCount val="1"/>
                <c:pt idx="0">
                  <c:v>最小値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Sheet1!$B$42:$K$42</c:f>
              <c:strCache>
                <c:ptCount val="10"/>
                <c:pt idx="0">
                  <c:v>Host</c:v>
                </c:pt>
                <c:pt idx="1">
                  <c:v>HostContainer
(dir)</c:v>
                </c:pt>
                <c:pt idx="2">
                  <c:v>HostContainer
(LVM)</c:v>
                </c:pt>
                <c:pt idx="3">
                  <c:v>HostContainer
(BtrFS)</c:v>
                </c:pt>
                <c:pt idx="4">
                  <c:v>HostContainer
(ZFS)</c:v>
                </c:pt>
                <c:pt idx="5">
                  <c:v>VM</c:v>
                </c:pt>
                <c:pt idx="6">
                  <c:v>VMコンテナ
(dir)</c:v>
                </c:pt>
                <c:pt idx="7">
                  <c:v>VMコンテナ
(LVM)</c:v>
                </c:pt>
                <c:pt idx="8">
                  <c:v>VMコンテナ
(BtrFS)</c:v>
                </c:pt>
                <c:pt idx="9">
                  <c:v>VMコンテナ
(ZFS)</c:v>
                </c:pt>
              </c:strCache>
            </c:strRef>
          </c:cat>
          <c:val>
            <c:numRef>
              <c:f>Sheet1!$B$55:$K$55</c:f>
              <c:numCache>
                <c:formatCode>0.0</c:formatCode>
                <c:ptCount val="10"/>
                <c:pt idx="0">
                  <c:v>1969.1</c:v>
                </c:pt>
                <c:pt idx="1">
                  <c:v>1341.9</c:v>
                </c:pt>
                <c:pt idx="2">
                  <c:v>1081.0</c:v>
                </c:pt>
                <c:pt idx="3">
                  <c:v>2222.7</c:v>
                </c:pt>
                <c:pt idx="4">
                  <c:v>1084.1</c:v>
                </c:pt>
                <c:pt idx="5">
                  <c:v>760.7</c:v>
                </c:pt>
                <c:pt idx="6">
                  <c:v>917.1</c:v>
                </c:pt>
                <c:pt idx="7">
                  <c:v>1617.2</c:v>
                </c:pt>
                <c:pt idx="8">
                  <c:v>577.2</c:v>
                </c:pt>
                <c:pt idx="9">
                  <c:v>671.4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6E-4D90-84B2-FB3A37E3D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3296496"/>
        <c:axId val="-1413293680"/>
      </c:barChart>
      <c:catAx>
        <c:axId val="-141329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3293680"/>
        <c:crosses val="autoZero"/>
        <c:auto val="1"/>
        <c:lblAlgn val="ctr"/>
        <c:lblOffset val="30"/>
        <c:noMultiLvlLbl val="0"/>
      </c:catAx>
      <c:valAx>
        <c:axId val="-141329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400" dirty="0" smtClean="0">
                    <a:solidFill>
                      <a:schemeClr val="tx1"/>
                    </a:solidFill>
                  </a:rPr>
                  <a:t>s c o r e</a:t>
                </a:r>
                <a:endParaRPr lang="ja-JP" altLang="en-US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"/>
              <c:y val="0.309108719094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329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1" lang="ja-JP" altLang="ja-JP" sz="1400" b="0" dirty="0" smtClean="0">
                <a:solidFill>
                  <a:schemeClr val="tx1"/>
                </a:solidFill>
                <a:effectLst/>
              </a:rPr>
              <a:t>プログラム実行時間</a:t>
            </a:r>
            <a:r>
              <a:rPr kumimoji="1" lang="en-US" altLang="ja-JP" sz="1400" b="0" dirty="0" smtClean="0">
                <a:solidFill>
                  <a:schemeClr val="tx1"/>
                </a:solidFill>
                <a:effectLst/>
              </a:rPr>
              <a:t>(real)</a:t>
            </a:r>
            <a:endParaRPr lang="ja-JP" altLang="ja-JP" sz="14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12376952194505"/>
          <c:y val="0.168200458196633"/>
          <c:w val="0.754576902897321"/>
          <c:h val="0.6840792439189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94-4B2D-B69C-9ECD875077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94-4B2D-B69C-9ECD875077E2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94-4B2D-B69C-9ECD875077E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94-4B2D-B69C-9ECD875077E2}"/>
              </c:ext>
            </c:extLst>
          </c:dPt>
          <c:cat>
            <c:strRef>
              <c:f>Sheet1!$B$52:$B$56</c:f>
              <c:strCache>
                <c:ptCount val="5"/>
                <c:pt idx="0">
                  <c:v>VM</c:v>
                </c:pt>
                <c:pt idx="1">
                  <c:v>BtrFS</c:v>
                </c:pt>
                <c:pt idx="2">
                  <c:v>LVM</c:v>
                </c:pt>
                <c:pt idx="3">
                  <c:v>DIR</c:v>
                </c:pt>
                <c:pt idx="4">
                  <c:v>ZFS</c:v>
                </c:pt>
              </c:strCache>
            </c:strRef>
          </c:cat>
          <c:val>
            <c:numRef>
              <c:f>Sheet1!$C$52:$C$56</c:f>
              <c:numCache>
                <c:formatCode>0.000</c:formatCode>
                <c:ptCount val="5"/>
                <c:pt idx="0">
                  <c:v>1.2303</c:v>
                </c:pt>
                <c:pt idx="1">
                  <c:v>2.715</c:v>
                </c:pt>
                <c:pt idx="2">
                  <c:v>2.7347</c:v>
                </c:pt>
                <c:pt idx="3">
                  <c:v>2.7195</c:v>
                </c:pt>
                <c:pt idx="4">
                  <c:v>2.7229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94-4B2D-B69C-9ECD87507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4670672"/>
        <c:axId val="-1414668352"/>
      </c:barChart>
      <c:catAx>
        <c:axId val="-141467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4668352"/>
        <c:crosses val="autoZero"/>
        <c:auto val="1"/>
        <c:lblAlgn val="ctr"/>
        <c:lblOffset val="100"/>
        <c:noMultiLvlLbl val="0"/>
      </c:catAx>
      <c:valAx>
        <c:axId val="-14146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dirty="0" smtClean="0">
                    <a:solidFill>
                      <a:schemeClr val="tx1"/>
                    </a:solidFill>
                  </a:rPr>
                  <a:t>実行時間</a:t>
                </a:r>
                <a:r>
                  <a:rPr lang="en-US" altLang="ja-JP" sz="1200" dirty="0" smtClean="0">
                    <a:solidFill>
                      <a:schemeClr val="tx1"/>
                    </a:solidFill>
                  </a:rPr>
                  <a:t>(sec)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.00_);[Red]\(#,##0.0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467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1" lang="ja-JP" altLang="ja-JP" sz="1400" b="0" dirty="0" smtClean="0">
                <a:solidFill>
                  <a:schemeClr val="tx1"/>
                </a:solidFill>
                <a:effectLst/>
              </a:rPr>
              <a:t>プログラム実行時間</a:t>
            </a:r>
            <a:r>
              <a:rPr kumimoji="1" lang="en-US" altLang="ja-JP" sz="1400" b="0" dirty="0" smtClean="0">
                <a:solidFill>
                  <a:schemeClr val="tx1"/>
                </a:solidFill>
                <a:effectLst/>
              </a:rPr>
              <a:t>(sys)</a:t>
            </a:r>
            <a:endParaRPr lang="ja-JP" altLang="ja-JP" sz="14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91702175245624"/>
          <c:y val="0.169680267698499"/>
          <c:w val="0.777146753654788"/>
          <c:h val="0.6938032132040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DB-435B-B06F-8B3BE2973B6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DB-435B-B06F-8B3BE2973B6E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DB-435B-B06F-8B3BE2973B6E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DB-435B-B06F-8B3BE2973B6E}"/>
              </c:ext>
            </c:extLst>
          </c:dPt>
          <c:cat>
            <c:strRef>
              <c:f>Sheet1!$B$52:$B$56</c:f>
              <c:strCache>
                <c:ptCount val="5"/>
                <c:pt idx="0">
                  <c:v>VM</c:v>
                </c:pt>
                <c:pt idx="1">
                  <c:v>BtrFS</c:v>
                </c:pt>
                <c:pt idx="2">
                  <c:v>LVM</c:v>
                </c:pt>
                <c:pt idx="3">
                  <c:v>DIR</c:v>
                </c:pt>
                <c:pt idx="4">
                  <c:v>ZFS</c:v>
                </c:pt>
              </c:strCache>
            </c:strRef>
          </c:cat>
          <c:val>
            <c:numRef>
              <c:f>Sheet1!$D$52:$D$56</c:f>
              <c:numCache>
                <c:formatCode>0.000</c:formatCode>
                <c:ptCount val="5"/>
                <c:pt idx="0">
                  <c:v>0.7864</c:v>
                </c:pt>
                <c:pt idx="1">
                  <c:v>2.231099999999999</c:v>
                </c:pt>
                <c:pt idx="2">
                  <c:v>2.715</c:v>
                </c:pt>
                <c:pt idx="3">
                  <c:v>2.7347</c:v>
                </c:pt>
                <c:pt idx="4">
                  <c:v>2.7195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DB-435B-B06F-8B3BE2973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3710752"/>
        <c:axId val="-1413708544"/>
      </c:barChart>
      <c:catAx>
        <c:axId val="-14137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3708544"/>
        <c:crosses val="autoZero"/>
        <c:auto val="1"/>
        <c:lblAlgn val="ctr"/>
        <c:lblOffset val="100"/>
        <c:noMultiLvlLbl val="0"/>
      </c:catAx>
      <c:valAx>
        <c:axId val="-141370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dirty="0" smtClean="0">
                    <a:solidFill>
                      <a:schemeClr val="tx1"/>
                    </a:solidFill>
                  </a:rPr>
                  <a:t>実行時間</a:t>
                </a:r>
                <a:r>
                  <a:rPr lang="en-US" altLang="ja-JP" sz="1200" dirty="0" smtClean="0">
                    <a:solidFill>
                      <a:schemeClr val="tx1"/>
                    </a:solidFill>
                  </a:rPr>
                  <a:t>(sec)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.00_);[Red]\(#,##0.0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371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5685302606956"/>
          <c:y val="0.0913673742909296"/>
          <c:w val="0.633207325196149"/>
          <c:h val="0.7525490991433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09-448B-B2AB-C73A1731B28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09-448B-B2AB-C73A1731B284}"/>
              </c:ext>
            </c:extLst>
          </c:dPt>
          <c:cat>
            <c:strRef>
              <c:f>Sheet1!$A$21:$A$22</c:f>
              <c:strCache>
                <c:ptCount val="2"/>
                <c:pt idx="0">
                  <c:v>4台</c:v>
                </c:pt>
                <c:pt idx="1">
                  <c:v>1台</c:v>
                </c:pt>
              </c:strCache>
            </c:strRef>
          </c:cat>
          <c:val>
            <c:numRef>
              <c:f>Sheet1!$B$21:$B$22</c:f>
              <c:numCache>
                <c:formatCode>General</c:formatCode>
                <c:ptCount val="2"/>
                <c:pt idx="0" formatCode="0.000">
                  <c:v>22698.24000000001</c:v>
                </c:pt>
                <c:pt idx="1">
                  <c:v>5674.56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09-448B-B2AB-C73A1731B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93550048"/>
        <c:axId val="-1493547296"/>
      </c:barChart>
      <c:catAx>
        <c:axId val="-149355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93547296"/>
        <c:crosses val="autoZero"/>
        <c:auto val="1"/>
        <c:lblAlgn val="ctr"/>
        <c:lblOffset val="0"/>
        <c:noMultiLvlLbl val="0"/>
      </c:catAx>
      <c:valAx>
        <c:axId val="-149354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 dirty="0" smtClean="0">
                    <a:solidFill>
                      <a:schemeClr val="tx1"/>
                    </a:solidFill>
                  </a:rPr>
                  <a:t>料金 </a:t>
                </a:r>
                <a:r>
                  <a:rPr lang="en-US" altLang="ja-JP" sz="1600" dirty="0" smtClean="0">
                    <a:solidFill>
                      <a:schemeClr val="tx1"/>
                    </a:solidFill>
                  </a:rPr>
                  <a:t>($)</a:t>
                </a:r>
                <a:endParaRPr lang="ja-JP" altLang="en-US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"/>
              <c:y val="0.28508776356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93550048"/>
        <c:crosses val="autoZero"/>
        <c:crossBetween val="between"/>
        <c:majorUnit val="5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580958814014"/>
          <c:y val="0.0912302629440047"/>
          <c:w val="0.688540854598412"/>
          <c:h val="0.65729030616097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2225" cap="flat">
                <a:solidFill>
                  <a:schemeClr val="accent1"/>
                </a:solidFill>
                <a:round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22225" cap="flat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8E-4FC5-9E34-1A6D001EFF37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22225" cap="flat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8E-4FC5-9E34-1A6D001EFF37}"/>
              </c:ext>
            </c:extLst>
          </c:dPt>
          <c:cat>
            <c:numRef>
              <c:f>Sheet1!$A$37:$A$43</c:f>
              <c:numCache>
                <c:formatCode>General</c:formatCode>
                <c:ptCount val="7"/>
                <c:pt idx="0">
                  <c:v>1.0</c:v>
                </c:pt>
                <c:pt idx="2">
                  <c:v>3.0</c:v>
                </c:pt>
                <c:pt idx="4">
                  <c:v>5.0</c:v>
                </c:pt>
                <c:pt idx="6">
                  <c:v>7.0</c:v>
                </c:pt>
              </c:numCache>
            </c:numRef>
          </c:cat>
          <c:val>
            <c:numRef>
              <c:f>Sheet1!$B$37:$B$43</c:f>
              <c:numCache>
                <c:formatCode>General</c:formatCode>
                <c:ptCount val="7"/>
                <c:pt idx="0">
                  <c:v>5414.52</c:v>
                </c:pt>
                <c:pt idx="1">
                  <c:v>2707.26</c:v>
                </c:pt>
                <c:pt idx="2">
                  <c:v>1624.356</c:v>
                </c:pt>
                <c:pt idx="3">
                  <c:v>1353.63</c:v>
                </c:pt>
                <c:pt idx="4">
                  <c:v>1082.904</c:v>
                </c:pt>
                <c:pt idx="5">
                  <c:v>920.4684000000001</c:v>
                </c:pt>
                <c:pt idx="6">
                  <c:v>758.0328000000002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C8E-4FC5-9E34-1A6D001EF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5274512"/>
        <c:axId val="-1415273152"/>
      </c:lineChart>
      <c:catAx>
        <c:axId val="-1415274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 dirty="0" smtClean="0">
                    <a:solidFill>
                      <a:schemeClr val="tx1"/>
                    </a:solidFill>
                  </a:rPr>
                  <a:t>共有ユーザ数</a:t>
                </a:r>
                <a:endParaRPr lang="ja-JP" altLang="en-US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0790250864019"/>
              <c:y val="0.867803245356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5273152"/>
        <c:crosses val="autoZero"/>
        <c:auto val="1"/>
        <c:lblAlgn val="ctr"/>
        <c:lblOffset val="0"/>
        <c:noMultiLvlLbl val="0"/>
      </c:catAx>
      <c:valAx>
        <c:axId val="-141527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 dirty="0" smtClean="0">
                    <a:solidFill>
                      <a:schemeClr val="tx1"/>
                    </a:solidFill>
                  </a:rPr>
                  <a:t>料金 </a:t>
                </a:r>
                <a:r>
                  <a:rPr lang="en-US" altLang="ja-JP" sz="1600" dirty="0" smtClean="0">
                    <a:solidFill>
                      <a:schemeClr val="tx1"/>
                    </a:solidFill>
                  </a:rPr>
                  <a:t>($)</a:t>
                </a:r>
                <a:endParaRPr lang="ja-JP" altLang="en-US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572297034781703"/>
              <c:y val="0.254634575745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527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3431808629339"/>
          <c:y val="0.094108947568866"/>
          <c:w val="0.709742346952099"/>
          <c:h val="0.7530957126576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BC-4818-BB8B-2EB3103FFB19}"/>
              </c:ext>
            </c:extLst>
          </c:dPt>
          <c:cat>
            <c:strRef>
              <c:f>Sheet1!$A$15:$A$16</c:f>
              <c:strCache>
                <c:ptCount val="2"/>
                <c:pt idx="0">
                  <c:v>従来</c:v>
                </c:pt>
                <c:pt idx="1">
                  <c:v>VCRecovery</c:v>
                </c:pt>
              </c:strCache>
            </c:strRef>
          </c:cat>
          <c:val>
            <c:numRef>
              <c:f>Sheet1!$B$15:$B$16</c:f>
              <c:numCache>
                <c:formatCode>0.000</c:formatCode>
                <c:ptCount val="2"/>
                <c:pt idx="0">
                  <c:v>15.063</c:v>
                </c:pt>
                <c:pt idx="1">
                  <c:v>7.026999999999997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BC-4818-BB8B-2EB3103FF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4362800"/>
        <c:axId val="-1414353856"/>
      </c:barChart>
      <c:catAx>
        <c:axId val="-141436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4353856"/>
        <c:crosses val="autoZero"/>
        <c:auto val="1"/>
        <c:lblAlgn val="ctr"/>
        <c:lblOffset val="0"/>
        <c:noMultiLvlLbl val="0"/>
      </c:catAx>
      <c:valAx>
        <c:axId val="-1414353856"/>
        <c:scaling>
          <c:orientation val="minMax"/>
          <c:max val="16.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 dirty="0">
                    <a:solidFill>
                      <a:sysClr val="windowText" lastClr="000000"/>
                    </a:solidFill>
                  </a:rPr>
                  <a:t>復旧</a:t>
                </a:r>
                <a:r>
                  <a:rPr lang="ja-JP" altLang="en-US" sz="1600" dirty="0" smtClean="0">
                    <a:solidFill>
                      <a:sysClr val="windowText" lastClr="000000"/>
                    </a:solidFill>
                  </a:rPr>
                  <a:t>時間 </a:t>
                </a:r>
                <a:r>
                  <a:rPr lang="en-US" altLang="ja-JP" sz="1600" dirty="0" smtClean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US" altLang="ja-JP" sz="1600" dirty="0">
                    <a:solidFill>
                      <a:sysClr val="windowText" lastClr="000000"/>
                    </a:solidFill>
                  </a:rPr>
                  <a:t>sec)</a:t>
                </a:r>
                <a:endParaRPr lang="ja-JP" altLang="en-US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887177920076365"/>
              <c:y val="0.1956164316167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4362800"/>
        <c:crosses val="autoZero"/>
        <c:crossBetween val="between"/>
        <c:majorUnit val="4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80255905511811"/>
          <c:y val="0.0312767854723956"/>
          <c:w val="0.900097112860892"/>
          <c:h val="0.570702118743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VM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Sheet1!$A$3:$A$15</c:f>
              <c:strCache>
                <c:ptCount val="13"/>
                <c:pt idx="0">
                  <c:v>Dhrystone</c:v>
                </c:pt>
                <c:pt idx="1">
                  <c:v>Whetstone</c:v>
                </c:pt>
                <c:pt idx="2">
                  <c:v>Execl</c:v>
                </c:pt>
                <c:pt idx="3">
                  <c:v>File Copy 1024</c:v>
                </c:pt>
                <c:pt idx="4">
                  <c:v>File Copy 256</c:v>
                </c:pt>
                <c:pt idx="5">
                  <c:v>File Copy 4096</c:v>
                </c:pt>
                <c:pt idx="6">
                  <c:v>パイプ</c:v>
                </c:pt>
                <c:pt idx="7">
                  <c:v>コンテキスト
スイッチ</c:v>
                </c:pt>
                <c:pt idx="8">
                  <c:v>プロセス作成</c:v>
                </c:pt>
                <c:pt idx="9">
                  <c:v>シェル 1</c:v>
                </c:pt>
                <c:pt idx="10">
                  <c:v>シェル 8</c:v>
                </c:pt>
                <c:pt idx="11">
                  <c:v>システム
コール</c:v>
                </c:pt>
                <c:pt idx="12">
                  <c:v>スコア</c:v>
                </c:pt>
              </c:strCache>
            </c:strRef>
          </c:cat>
          <c:val>
            <c:numRef>
              <c:f>Sheet1!$E$3:$E$15</c:f>
              <c:numCache>
                <c:formatCode>0.00</c:formatCode>
                <c:ptCount val="1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FD-4C19-A411-4F425E2D991B}"/>
            </c:ext>
          </c:extLst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コンテナ(dir)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Sheet1!$A$3:$A$15</c:f>
              <c:strCache>
                <c:ptCount val="13"/>
                <c:pt idx="0">
                  <c:v>Dhrystone</c:v>
                </c:pt>
                <c:pt idx="1">
                  <c:v>Whetstone</c:v>
                </c:pt>
                <c:pt idx="2">
                  <c:v>Execl</c:v>
                </c:pt>
                <c:pt idx="3">
                  <c:v>File Copy 1024</c:v>
                </c:pt>
                <c:pt idx="4">
                  <c:v>File Copy 256</c:v>
                </c:pt>
                <c:pt idx="5">
                  <c:v>File Copy 4096</c:v>
                </c:pt>
                <c:pt idx="6">
                  <c:v>パイプ</c:v>
                </c:pt>
                <c:pt idx="7">
                  <c:v>コンテキスト
スイッチ</c:v>
                </c:pt>
                <c:pt idx="8">
                  <c:v>プロセス作成</c:v>
                </c:pt>
                <c:pt idx="9">
                  <c:v>シェル 1</c:v>
                </c:pt>
                <c:pt idx="10">
                  <c:v>シェル 8</c:v>
                </c:pt>
                <c:pt idx="11">
                  <c:v>システム
コール</c:v>
                </c:pt>
                <c:pt idx="12">
                  <c:v>スコア</c:v>
                </c:pt>
              </c:strCache>
            </c:strRef>
          </c:cat>
          <c:val>
            <c:numRef>
              <c:f>Sheet1!$F$3:$F$15</c:f>
              <c:numCache>
                <c:formatCode>0.00</c:formatCode>
                <c:ptCount val="13"/>
                <c:pt idx="0">
                  <c:v>0.999626979083198</c:v>
                </c:pt>
                <c:pt idx="1">
                  <c:v>0.999450079432971</c:v>
                </c:pt>
                <c:pt idx="2">
                  <c:v>0.844891494810621</c:v>
                </c:pt>
                <c:pt idx="3">
                  <c:v>0.944028128777057</c:v>
                </c:pt>
                <c:pt idx="4">
                  <c:v>0.967059723816481</c:v>
                </c:pt>
                <c:pt idx="5">
                  <c:v>0.81416342049404</c:v>
                </c:pt>
                <c:pt idx="6">
                  <c:v>0.721388304014128</c:v>
                </c:pt>
                <c:pt idx="7">
                  <c:v>0.930621625955422</c:v>
                </c:pt>
                <c:pt idx="8">
                  <c:v>0.869891443167305</c:v>
                </c:pt>
                <c:pt idx="9">
                  <c:v>0.915260446973126</c:v>
                </c:pt>
                <c:pt idx="10">
                  <c:v>0.920508342626297</c:v>
                </c:pt>
                <c:pt idx="11">
                  <c:v>0.568488599077958</c:v>
                </c:pt>
                <c:pt idx="12">
                  <c:v>0.864996482874303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FD-4C19-A411-4F425E2D991B}"/>
            </c:ext>
          </c:extLst>
        </c:ser>
        <c:ser>
          <c:idx val="2"/>
          <c:order val="2"/>
          <c:tx>
            <c:strRef>
              <c:f>Sheet1!$G$2</c:f>
              <c:strCache>
                <c:ptCount val="1"/>
                <c:pt idx="0">
                  <c:v>コンテナ(LVM)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Sheet1!$A$3:$A$15</c:f>
              <c:strCache>
                <c:ptCount val="13"/>
                <c:pt idx="0">
                  <c:v>Dhrystone</c:v>
                </c:pt>
                <c:pt idx="1">
                  <c:v>Whetstone</c:v>
                </c:pt>
                <c:pt idx="2">
                  <c:v>Execl</c:v>
                </c:pt>
                <c:pt idx="3">
                  <c:v>File Copy 1024</c:v>
                </c:pt>
                <c:pt idx="4">
                  <c:v>File Copy 256</c:v>
                </c:pt>
                <c:pt idx="5">
                  <c:v>File Copy 4096</c:v>
                </c:pt>
                <c:pt idx="6">
                  <c:v>パイプ</c:v>
                </c:pt>
                <c:pt idx="7">
                  <c:v>コンテキスト
スイッチ</c:v>
                </c:pt>
                <c:pt idx="8">
                  <c:v>プロセス作成</c:v>
                </c:pt>
                <c:pt idx="9">
                  <c:v>シェル 1</c:v>
                </c:pt>
                <c:pt idx="10">
                  <c:v>シェル 8</c:v>
                </c:pt>
                <c:pt idx="11">
                  <c:v>システム
コール</c:v>
                </c:pt>
                <c:pt idx="12">
                  <c:v>スコア</c:v>
                </c:pt>
              </c:strCache>
            </c:strRef>
          </c:cat>
          <c:val>
            <c:numRef>
              <c:f>Sheet1!$G$3:$G$15</c:f>
              <c:numCache>
                <c:formatCode>0.00</c:formatCode>
                <c:ptCount val="13"/>
                <c:pt idx="0">
                  <c:v>0.999502638777597</c:v>
                </c:pt>
                <c:pt idx="1">
                  <c:v>0.99932787486252</c:v>
                </c:pt>
                <c:pt idx="2">
                  <c:v>0.819315271599946</c:v>
                </c:pt>
                <c:pt idx="3">
                  <c:v>0.933457861773431</c:v>
                </c:pt>
                <c:pt idx="4">
                  <c:v>0.971477268774566</c:v>
                </c:pt>
                <c:pt idx="5">
                  <c:v>0.917508338970399</c:v>
                </c:pt>
                <c:pt idx="6">
                  <c:v>0.722520319681224</c:v>
                </c:pt>
                <c:pt idx="7">
                  <c:v>0.925597306109359</c:v>
                </c:pt>
                <c:pt idx="8">
                  <c:v>0.811036611323967</c:v>
                </c:pt>
                <c:pt idx="9">
                  <c:v>0.899398719855176</c:v>
                </c:pt>
                <c:pt idx="10">
                  <c:v>0.919666715761567</c:v>
                </c:pt>
                <c:pt idx="11">
                  <c:v>0.557025376915729</c:v>
                </c:pt>
                <c:pt idx="12">
                  <c:v>0.862777988204102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FD-4C19-A411-4F425E2D991B}"/>
            </c:ext>
          </c:extLst>
        </c:ser>
        <c:ser>
          <c:idx val="3"/>
          <c:order val="3"/>
          <c:tx>
            <c:strRef>
              <c:f>Sheet1!$H$2</c:f>
              <c:strCache>
                <c:ptCount val="1"/>
                <c:pt idx="0">
                  <c:v>コンテナ(BtrFS)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Sheet1!$A$3:$A$15</c:f>
              <c:strCache>
                <c:ptCount val="13"/>
                <c:pt idx="0">
                  <c:v>Dhrystone</c:v>
                </c:pt>
                <c:pt idx="1">
                  <c:v>Whetstone</c:v>
                </c:pt>
                <c:pt idx="2">
                  <c:v>Execl</c:v>
                </c:pt>
                <c:pt idx="3">
                  <c:v>File Copy 1024</c:v>
                </c:pt>
                <c:pt idx="4">
                  <c:v>File Copy 256</c:v>
                </c:pt>
                <c:pt idx="5">
                  <c:v>File Copy 4096</c:v>
                </c:pt>
                <c:pt idx="6">
                  <c:v>パイプ</c:v>
                </c:pt>
                <c:pt idx="7">
                  <c:v>コンテキスト
スイッチ</c:v>
                </c:pt>
                <c:pt idx="8">
                  <c:v>プロセス作成</c:v>
                </c:pt>
                <c:pt idx="9">
                  <c:v>シェル 1</c:v>
                </c:pt>
                <c:pt idx="10">
                  <c:v>シェル 8</c:v>
                </c:pt>
                <c:pt idx="11">
                  <c:v>システム
コール</c:v>
                </c:pt>
                <c:pt idx="12">
                  <c:v>スコア</c:v>
                </c:pt>
              </c:strCache>
            </c:strRef>
          </c:cat>
          <c:val>
            <c:numRef>
              <c:f>Sheet1!$H$3:$H$15</c:f>
              <c:numCache>
                <c:formatCode>0.00</c:formatCode>
                <c:ptCount val="13"/>
                <c:pt idx="0">
                  <c:v>0.999682241441242</c:v>
                </c:pt>
                <c:pt idx="1">
                  <c:v>0.998166931443236</c:v>
                </c:pt>
                <c:pt idx="2">
                  <c:v>0.83761288583367</c:v>
                </c:pt>
                <c:pt idx="3">
                  <c:v>0.359718712229425</c:v>
                </c:pt>
                <c:pt idx="4">
                  <c:v>0.35354273192111</c:v>
                </c:pt>
                <c:pt idx="5">
                  <c:v>0.466270905740477</c:v>
                </c:pt>
                <c:pt idx="6">
                  <c:v>0.722565600307908</c:v>
                </c:pt>
                <c:pt idx="7">
                  <c:v>0.937463252979849</c:v>
                </c:pt>
                <c:pt idx="8">
                  <c:v>0.790389527458493</c:v>
                </c:pt>
                <c:pt idx="9">
                  <c:v>0.882351673455314</c:v>
                </c:pt>
                <c:pt idx="10">
                  <c:v>0.904012456077598</c:v>
                </c:pt>
                <c:pt idx="11">
                  <c:v>0.559122814304108</c:v>
                </c:pt>
                <c:pt idx="12">
                  <c:v>0.690925815702614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FD-4C19-A411-4F425E2D991B}"/>
            </c:ext>
          </c:extLst>
        </c:ser>
        <c:ser>
          <c:idx val="4"/>
          <c:order val="4"/>
          <c:tx>
            <c:strRef>
              <c:f>Sheet1!$I$2</c:f>
              <c:strCache>
                <c:ptCount val="1"/>
                <c:pt idx="0">
                  <c:v>コンテナ(ZFS)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Sheet1!$A$3:$A$15</c:f>
              <c:strCache>
                <c:ptCount val="13"/>
                <c:pt idx="0">
                  <c:v>Dhrystone</c:v>
                </c:pt>
                <c:pt idx="1">
                  <c:v>Whetstone</c:v>
                </c:pt>
                <c:pt idx="2">
                  <c:v>Execl</c:v>
                </c:pt>
                <c:pt idx="3">
                  <c:v>File Copy 1024</c:v>
                </c:pt>
                <c:pt idx="4">
                  <c:v>File Copy 256</c:v>
                </c:pt>
                <c:pt idx="5">
                  <c:v>File Copy 4096</c:v>
                </c:pt>
                <c:pt idx="6">
                  <c:v>パイプ</c:v>
                </c:pt>
                <c:pt idx="7">
                  <c:v>コンテキスト
スイッチ</c:v>
                </c:pt>
                <c:pt idx="8">
                  <c:v>プロセス作成</c:v>
                </c:pt>
                <c:pt idx="9">
                  <c:v>シェル 1</c:v>
                </c:pt>
                <c:pt idx="10">
                  <c:v>シェル 8</c:v>
                </c:pt>
                <c:pt idx="11">
                  <c:v>システム
コール</c:v>
                </c:pt>
                <c:pt idx="12">
                  <c:v>スコア</c:v>
                </c:pt>
              </c:strCache>
            </c:strRef>
          </c:cat>
          <c:val>
            <c:numRef>
              <c:f>Sheet1!$I$3:$I$15</c:f>
              <c:numCache>
                <c:formatCode>0.00</c:formatCode>
                <c:ptCount val="13"/>
                <c:pt idx="0">
                  <c:v>1.001699317509877</c:v>
                </c:pt>
                <c:pt idx="1">
                  <c:v>0.985091042404986</c:v>
                </c:pt>
                <c:pt idx="2">
                  <c:v>0.879060520285753</c:v>
                </c:pt>
                <c:pt idx="3">
                  <c:v>0.12930447203604</c:v>
                </c:pt>
                <c:pt idx="4">
                  <c:v>0.124804341020557</c:v>
                </c:pt>
                <c:pt idx="5">
                  <c:v>0.174803480208066</c:v>
                </c:pt>
                <c:pt idx="6">
                  <c:v>0.726867259842876</c:v>
                </c:pt>
                <c:pt idx="7">
                  <c:v>0.951093056817575</c:v>
                </c:pt>
                <c:pt idx="8">
                  <c:v>0.874787143465304</c:v>
                </c:pt>
                <c:pt idx="9">
                  <c:v>0.90006680890498</c:v>
                </c:pt>
                <c:pt idx="10">
                  <c:v>0.922002230311192</c:v>
                </c:pt>
                <c:pt idx="11">
                  <c:v>0.572102006063879</c:v>
                </c:pt>
                <c:pt idx="12">
                  <c:v>0.560521616795628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FD-4C19-A411-4F425E2D9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3457472"/>
        <c:axId val="-1414672384"/>
      </c:barChart>
      <c:catAx>
        <c:axId val="-14134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4672384"/>
        <c:crosses val="autoZero"/>
        <c:auto val="1"/>
        <c:lblAlgn val="ctr"/>
        <c:lblOffset val="0"/>
        <c:noMultiLvlLbl val="0"/>
      </c:catAx>
      <c:valAx>
        <c:axId val="-1414672384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400" dirty="0" smtClean="0">
                    <a:solidFill>
                      <a:schemeClr val="tx1"/>
                    </a:solidFill>
                  </a:rPr>
                  <a:t>性能</a:t>
                </a:r>
                <a:endParaRPr lang="ja-JP" altLang="en-US" sz="14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.0_);[Red]\(#,##0.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34574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524715660542"/>
          <c:y val="0.924951681673737"/>
          <c:w val="0.634283792650919"/>
          <c:h val="0.07504831832626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764660651793526"/>
          <c:y val="0.0444843774298166"/>
          <c:w val="0.227698928258968"/>
          <c:h val="0.8019474592429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F2-481D-9D8B-0FCE01D173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F2-481D-9D8B-0FCE01D173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F2-481D-9D8B-0FCE01D173B4}"/>
              </c:ext>
            </c:extLst>
          </c:dPt>
          <c:dPt>
            <c:idx val="4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F2-481D-9D8B-0FCE01D173B4}"/>
              </c:ext>
            </c:extLst>
          </c:dPt>
          <c:cat>
            <c:strRef>
              <c:f>Sheet1!$L$35:$L$39</c:f>
              <c:strCache>
                <c:ptCount val="5"/>
                <c:pt idx="0">
                  <c:v>VM</c:v>
                </c:pt>
                <c:pt idx="1">
                  <c:v>コンテナ(dir)</c:v>
                </c:pt>
                <c:pt idx="2">
                  <c:v>コンテナ(LVM)</c:v>
                </c:pt>
                <c:pt idx="3">
                  <c:v>コンテナ(BtrFS)</c:v>
                </c:pt>
                <c:pt idx="4">
                  <c:v>コンテナ(ZFS)</c:v>
                </c:pt>
              </c:strCache>
            </c:strRef>
          </c:cat>
          <c:val>
            <c:numRef>
              <c:f>Sheet1!$M$35:$M$39</c:f>
              <c:numCache>
                <c:formatCode>General</c:formatCode>
                <c:ptCount val="5"/>
                <c:pt idx="0">
                  <c:v>934.0</c:v>
                </c:pt>
                <c:pt idx="1">
                  <c:v>934.0</c:v>
                </c:pt>
                <c:pt idx="2">
                  <c:v>931.0</c:v>
                </c:pt>
                <c:pt idx="3">
                  <c:v>931.0</c:v>
                </c:pt>
                <c:pt idx="4">
                  <c:v>930.0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9F2-481D-9D8B-0FCE01D17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4211536"/>
        <c:axId val="-1414313376"/>
      </c:barChart>
      <c:catAx>
        <c:axId val="-1414211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14313376"/>
        <c:crosses val="autoZero"/>
        <c:auto val="1"/>
        <c:lblAlgn val="ctr"/>
        <c:lblOffset val="100"/>
        <c:noMultiLvlLbl val="0"/>
      </c:catAx>
      <c:valAx>
        <c:axId val="-1414313376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200">
                    <a:solidFill>
                      <a:schemeClr val="tx1"/>
                    </a:solidFill>
                  </a:rPr>
                  <a:t>TCP</a:t>
                </a:r>
                <a:r>
                  <a:rPr lang="ja-JP" altLang="en-US" sz="1200">
                    <a:solidFill>
                      <a:schemeClr val="tx1"/>
                    </a:solidFill>
                  </a:rPr>
                  <a:t>スループット</a:t>
                </a:r>
                <a:r>
                  <a:rPr lang="en-US" altLang="ja-JP" sz="1200">
                    <a:solidFill>
                      <a:schemeClr val="tx1"/>
                    </a:solidFill>
                  </a:rPr>
                  <a:t>(MBits/s)</a:t>
                </a:r>
                <a:endParaRPr lang="ja-JP" altLang="en-US" sz="12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687853893263342"/>
              <c:y val="0.1328320070400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421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972769028871"/>
          <c:y val="0.897911844510057"/>
          <c:w val="0.631943241469816"/>
          <c:h val="0.0920484945373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7910354366397"/>
          <c:y val="0.0663196267133275"/>
          <c:w val="0.737572907419042"/>
          <c:h val="0.812480314960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71-490E-8C7D-64B63E93F20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71-490E-8C7D-64B63E93F20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71-490E-8C7D-64B63E93F205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Sheet1!$B$82:$E$82</c:f>
                <c:numCache>
                  <c:formatCode>General</c:formatCode>
                  <c:ptCount val="4"/>
                  <c:pt idx="0">
                    <c:v>16.64444444444428</c:v>
                  </c:pt>
                  <c:pt idx="1">
                    <c:v>44.02222222222224</c:v>
                  </c:pt>
                  <c:pt idx="2">
                    <c:v>19.98749999999992</c:v>
                  </c:pt>
                  <c:pt idx="3">
                    <c:v>58.31249999999994</c:v>
                  </c:pt>
                </c:numCache>
              </c:numRef>
            </c:plus>
            <c:minus>
              <c:numRef>
                <c:f>Sheet1!$B$83:$E$83</c:f>
                <c:numCache>
                  <c:formatCode>General</c:formatCode>
                  <c:ptCount val="4"/>
                  <c:pt idx="0">
                    <c:v>23.05555555555566</c:v>
                  </c:pt>
                  <c:pt idx="1">
                    <c:v>167.7777777777777</c:v>
                  </c:pt>
                  <c:pt idx="2">
                    <c:v>30.91250000000008</c:v>
                  </c:pt>
                  <c:pt idx="3">
                    <c:v>133.2875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Sheet1!$B$62:$E$62</c:f>
              <c:strCache>
                <c:ptCount val="4"/>
                <c:pt idx="0">
                  <c:v>VM</c:v>
                </c:pt>
                <c:pt idx="1">
                  <c:v>コンテナ(dir)</c:v>
                </c:pt>
                <c:pt idx="2">
                  <c:v>コンテナ(LVM)</c:v>
                </c:pt>
                <c:pt idx="3">
                  <c:v>コンテナ(BtrFS)</c:v>
                </c:pt>
              </c:strCache>
            </c:strRef>
          </c:cat>
          <c:val>
            <c:numRef>
              <c:f>Sheet1!$B$74:$E$74</c:f>
              <c:numCache>
                <c:formatCode>0.0</c:formatCode>
                <c:ptCount val="4"/>
                <c:pt idx="0">
                  <c:v>834.1555555555557</c:v>
                </c:pt>
                <c:pt idx="1">
                  <c:v>806.8777777777781</c:v>
                </c:pt>
                <c:pt idx="2">
                  <c:v>445.3125000000001</c:v>
                </c:pt>
                <c:pt idx="3">
                  <c:v>441.0874999999999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671-490E-8C7D-64B63E93F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4285312"/>
        <c:axId val="-1414376352"/>
      </c:barChart>
      <c:catAx>
        <c:axId val="-1414285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14376352"/>
        <c:crosses val="autoZero"/>
        <c:auto val="1"/>
        <c:lblAlgn val="ctr"/>
        <c:lblOffset val="0"/>
        <c:noMultiLvlLbl val="0"/>
      </c:catAx>
      <c:valAx>
        <c:axId val="-141437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dirty="0" smtClean="0">
                    <a:solidFill>
                      <a:schemeClr val="tx1"/>
                    </a:solidFill>
                  </a:rPr>
                  <a:t>スループット</a:t>
                </a:r>
                <a:r>
                  <a:rPr lang="en-US" altLang="ja-JP" sz="1200" dirty="0" smtClean="0">
                    <a:solidFill>
                      <a:schemeClr val="tx1"/>
                    </a:solidFill>
                  </a:rPr>
                  <a:t>(MB/s)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11111873623189"/>
              <c:y val="0.1851407115777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428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175181261343"/>
          <c:y val="0.0621728071025584"/>
          <c:w val="0.717607172802532"/>
          <c:h val="0.8857432472152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19-42AC-AE1A-1D02901D05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19-42AC-AE1A-1D02901D05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19-42AC-AE1A-1D02901D056F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Sheet1!$B$80:$E$80</c:f>
                <c:numCache>
                  <c:formatCode>General</c:formatCode>
                  <c:ptCount val="4"/>
                  <c:pt idx="0">
                    <c:v>319.3</c:v>
                  </c:pt>
                  <c:pt idx="1">
                    <c:v>1467.59</c:v>
                  </c:pt>
                  <c:pt idx="2">
                    <c:v>1326.43</c:v>
                  </c:pt>
                  <c:pt idx="3">
                    <c:v>1619.46</c:v>
                  </c:pt>
                </c:numCache>
              </c:numRef>
            </c:plus>
            <c:minus>
              <c:numRef>
                <c:f>Sheet1!$B$81:$E$81</c:f>
                <c:numCache>
                  <c:formatCode>General</c:formatCode>
                  <c:ptCount val="4"/>
                  <c:pt idx="0">
                    <c:v>295.9299999999998</c:v>
                  </c:pt>
                  <c:pt idx="1">
                    <c:v>324.36</c:v>
                  </c:pt>
                  <c:pt idx="2">
                    <c:v>539.15</c:v>
                  </c:pt>
                  <c:pt idx="3">
                    <c:v>554.8199999999998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Sheet1!$B$79:$E$79</c:f>
              <c:strCache>
                <c:ptCount val="4"/>
                <c:pt idx="0">
                  <c:v>VM</c:v>
                </c:pt>
                <c:pt idx="1">
                  <c:v>コンテナ(dir)</c:v>
                </c:pt>
                <c:pt idx="2">
                  <c:v>コンテナ(LVM)</c:v>
                </c:pt>
                <c:pt idx="3">
                  <c:v>コンテナ(BtrFS)</c:v>
                </c:pt>
              </c:strCache>
            </c:strRef>
          </c:cat>
          <c:val>
            <c:numRef>
              <c:f>Sheet1!$B$81:$E$81</c:f>
              <c:numCache>
                <c:formatCode>General</c:formatCode>
                <c:ptCount val="4"/>
                <c:pt idx="0">
                  <c:v>295.9299999999998</c:v>
                </c:pt>
                <c:pt idx="1">
                  <c:v>324.36</c:v>
                </c:pt>
                <c:pt idx="2">
                  <c:v>539.15</c:v>
                </c:pt>
                <c:pt idx="3">
                  <c:v>554.8199999999998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319-42AC-AE1A-1D02901D0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2389584"/>
        <c:axId val="-1412413952"/>
      </c:barChart>
      <c:catAx>
        <c:axId val="-1412389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12413952"/>
        <c:crosses val="autoZero"/>
        <c:auto val="1"/>
        <c:lblAlgn val="ctr"/>
        <c:lblOffset val="100"/>
        <c:noMultiLvlLbl val="0"/>
      </c:catAx>
      <c:valAx>
        <c:axId val="-141241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200" dirty="0" smtClean="0">
                    <a:solidFill>
                      <a:schemeClr val="tx1"/>
                    </a:solidFill>
                  </a:rPr>
                  <a:t>レイテンシ</a:t>
                </a:r>
                <a:r>
                  <a:rPr lang="en-US" altLang="ja-JP" sz="1200" dirty="0" smtClean="0">
                    <a:solidFill>
                      <a:schemeClr val="tx1"/>
                    </a:solidFill>
                  </a:rPr>
                  <a:t>(µs)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12389584"/>
        <c:crosses val="autoZero"/>
        <c:crossBetween val="between"/>
        <c:majorUnit val="3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61627674524769"/>
          <c:y val="0.0545982895131088"/>
          <c:w val="0.387256580588266"/>
          <c:h val="0.7400236630880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5D-41EE-811B-B723F5AD0E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5D-41EE-811B-B723F5AD0E2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5D-41EE-811B-B723F5AD0E20}"/>
              </c:ext>
            </c:extLst>
          </c:dPt>
          <c:errBars>
            <c:errBarType val="both"/>
            <c:errValType val="cust"/>
            <c:noEndCap val="0"/>
            <c:plus>
              <c:numRef>
                <c:f>(Sheet1!$A$77,Sheet1!$A$75:$C$75)</c:f>
                <c:numCache>
                  <c:formatCode>General</c:formatCode>
                  <c:ptCount val="4"/>
                  <c:pt idx="0">
                    <c:v>0.0</c:v>
                  </c:pt>
                  <c:pt idx="1">
                    <c:v>0.596300000000003</c:v>
                  </c:pt>
                  <c:pt idx="2">
                    <c:v>2.228199999999998</c:v>
                  </c:pt>
                  <c:pt idx="3">
                    <c:v>1.221200000000003</c:v>
                  </c:pt>
                </c:numCache>
              </c:numRef>
            </c:plus>
            <c:minus>
              <c:numRef>
                <c:f>(Sheet1!$A$78,Sheet1!$A$76:$C$76)</c:f>
                <c:numCache>
                  <c:formatCode>General</c:formatCode>
                  <c:ptCount val="4"/>
                  <c:pt idx="0">
                    <c:v>0.0</c:v>
                  </c:pt>
                  <c:pt idx="1">
                    <c:v>2.163699999999995</c:v>
                  </c:pt>
                  <c:pt idx="2">
                    <c:v>0.991800000000001</c:v>
                  </c:pt>
                  <c:pt idx="3">
                    <c:v>1.270799999999997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Sheet1!$I$66:$I$69</c:f>
              <c:strCache>
                <c:ptCount val="4"/>
                <c:pt idx="0">
                  <c:v>物理ホスト間</c:v>
                </c:pt>
                <c:pt idx="1">
                  <c:v>VM間(dir)</c:v>
                </c:pt>
                <c:pt idx="2">
                  <c:v>VM間(LVM)</c:v>
                </c:pt>
                <c:pt idx="3">
                  <c:v>VM間(ZFS)</c:v>
                </c:pt>
              </c:strCache>
            </c:strRef>
          </c:cat>
          <c:val>
            <c:numRef>
              <c:f>Sheet1!$J$66:$J$69</c:f>
              <c:numCache>
                <c:formatCode>0.00</c:formatCode>
                <c:ptCount val="4"/>
                <c:pt idx="0">
                  <c:v>20.55</c:v>
                </c:pt>
                <c:pt idx="1">
                  <c:v>19.51599999999999</c:v>
                </c:pt>
                <c:pt idx="2">
                  <c:v>20.848</c:v>
                </c:pt>
                <c:pt idx="3">
                  <c:v>17.222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5D-41EE-811B-B723F5AD0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93400048"/>
        <c:axId val="-1493397296"/>
      </c:barChart>
      <c:catAx>
        <c:axId val="-1493400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93397296"/>
        <c:crosses val="autoZero"/>
        <c:auto val="1"/>
        <c:lblAlgn val="ctr"/>
        <c:lblOffset val="0"/>
        <c:noMultiLvlLbl val="0"/>
      </c:catAx>
      <c:valAx>
        <c:axId val="-149339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200" dirty="0" smtClean="0">
                    <a:solidFill>
                      <a:schemeClr val="tx1"/>
                    </a:solidFill>
                  </a:rPr>
                  <a:t>migration time(sec)</a:t>
                </a:r>
                <a:endParaRPr lang="ja-JP" altLang="en-US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97044334975369"/>
              <c:y val="0.242019456024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49340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504107079453"/>
          <c:y val="0.87692336496733"/>
          <c:w val="0.517960215185303"/>
          <c:h val="0.085532340648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0" rIns="91022" bIns="45510" numCol="1" anchor="t" anchorCtr="0" compatLnSpc="1">
            <a:prstTxWarp prst="textNoShape">
              <a:avLst/>
            </a:prstTxWarp>
          </a:bodyPr>
          <a:lstStyle>
            <a:lvl1pPr defTabSz="910885" eaLnBrk="1" hangingPunct="1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002" y="0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0" rIns="91022" bIns="45510" numCol="1" anchor="t" anchorCtr="0" compatLnSpc="1">
            <a:prstTxWarp prst="textNoShape">
              <a:avLst/>
            </a:prstTxWarp>
          </a:bodyPr>
          <a:lstStyle>
            <a:lvl1pPr algn="r" defTabSz="910885" eaLnBrk="1" hangingPunct="1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503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0" rIns="91022" bIns="45510" numCol="1" anchor="b" anchorCtr="0" compatLnSpc="1">
            <a:prstTxWarp prst="textNoShape">
              <a:avLst/>
            </a:prstTxWarp>
          </a:bodyPr>
          <a:lstStyle>
            <a:lvl1pPr defTabSz="910885" eaLnBrk="1" hangingPunct="1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002" y="9371503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0" rIns="91022" bIns="45510" numCol="1" anchor="b" anchorCtr="0" compatLnSpc="1">
            <a:prstTxWarp prst="textNoShape">
              <a:avLst/>
            </a:prstTxWarp>
          </a:bodyPr>
          <a:lstStyle>
            <a:lvl1pPr algn="r" defTabSz="909593" eaLnBrk="1" hangingPunct="1">
              <a:defRPr sz="1200" b="0"/>
            </a:lvl1pPr>
          </a:lstStyle>
          <a:p>
            <a:pPr>
              <a:defRPr/>
            </a:pPr>
            <a:fld id="{A2706AF5-A9C0-4758-8222-1CC7297A85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263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0" rIns="91022" bIns="45510" numCol="1" anchor="t" anchorCtr="0" compatLnSpc="1">
            <a:prstTxWarp prst="textNoShape">
              <a:avLst/>
            </a:prstTxWarp>
          </a:bodyPr>
          <a:lstStyle>
            <a:lvl1pPr defTabSz="910885" eaLnBrk="1" hangingPunct="1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002" y="0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0" rIns="91022" bIns="45510" numCol="1" anchor="t" anchorCtr="0" compatLnSpc="1">
            <a:prstTxWarp prst="textNoShape">
              <a:avLst/>
            </a:prstTxWarp>
          </a:bodyPr>
          <a:lstStyle>
            <a:lvl1pPr algn="r" defTabSz="910885" eaLnBrk="1" hangingPunct="1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321" y="4686540"/>
            <a:ext cx="5391124" cy="44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0" rIns="91022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503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0" rIns="91022" bIns="45510" numCol="1" anchor="b" anchorCtr="0" compatLnSpc="1">
            <a:prstTxWarp prst="textNoShape">
              <a:avLst/>
            </a:prstTxWarp>
          </a:bodyPr>
          <a:lstStyle>
            <a:lvl1pPr defTabSz="910885" eaLnBrk="1" hangingPunct="1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002" y="9371503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0" rIns="91022" bIns="45510" numCol="1" anchor="b" anchorCtr="0" compatLnSpc="1">
            <a:prstTxWarp prst="textNoShape">
              <a:avLst/>
            </a:prstTxWarp>
          </a:bodyPr>
          <a:lstStyle>
            <a:lvl1pPr algn="r" defTabSz="909593" eaLnBrk="1" hangingPunct="1">
              <a:defRPr sz="1200" b="0"/>
            </a:lvl1pPr>
          </a:lstStyle>
          <a:p>
            <a:pPr>
              <a:defRPr/>
            </a:pPr>
            <a:fld id="{E7E8FB89-CC0F-41C1-B998-FD34A39FB5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8230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5452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7:00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9743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8:00</a:t>
            </a:r>
          </a:p>
          <a:p>
            <a:r>
              <a:rPr kumimoji="1" lang="ja-JP" altLang="en-US" dirty="0" smtClean="0"/>
              <a:t>実行状態とホストの状態の説明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データを管理しているみたいな表現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940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9:00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1639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9:45</a:t>
            </a:r>
          </a:p>
          <a:p>
            <a:r>
              <a:rPr kumimoji="1" lang="ja-JP" altLang="en-US" dirty="0" smtClean="0"/>
              <a:t>イメージを送っている間は動いている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プロセスを送ったら止まる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ではディスクは送らない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76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10:45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4360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11:30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550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12:00</a:t>
            </a:r>
          </a:p>
          <a:p>
            <a:r>
              <a:rPr kumimoji="1" lang="ja-JP" altLang="en-US" dirty="0" smtClean="0"/>
              <a:t>動画時間は落ちる前から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5807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12:45</a:t>
            </a:r>
          </a:p>
          <a:p>
            <a:r>
              <a:rPr kumimoji="1" lang="en-US" altLang="ja-JP" dirty="0" smtClean="0"/>
              <a:t>15000$</a:t>
            </a:r>
            <a:r>
              <a:rPr kumimoji="1" lang="ja-JP" altLang="en-US" dirty="0" smtClean="0"/>
              <a:t>の差は</a:t>
            </a:r>
            <a:r>
              <a:rPr kumimoji="1" lang="en-US" altLang="ja-JP" dirty="0" smtClean="0"/>
              <a:t>1$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円でも</a:t>
            </a:r>
            <a:r>
              <a:rPr kumimoji="1" lang="en-US" altLang="ja-JP" dirty="0" smtClean="0"/>
              <a:t>150</a:t>
            </a:r>
            <a:r>
              <a:rPr kumimoji="1" lang="ja-JP" altLang="en-US" dirty="0" smtClean="0"/>
              <a:t>万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495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14:00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197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11:45</a:t>
            </a:r>
          </a:p>
          <a:p>
            <a:r>
              <a:rPr kumimoji="1" lang="en-US" altLang="ja-JP" dirty="0" err="1" smtClean="0"/>
              <a:t>LVM:Logical</a:t>
            </a:r>
            <a:r>
              <a:rPr kumimoji="1" lang="en-US" altLang="ja-JP" dirty="0" smtClean="0"/>
              <a:t> Volume Manager</a:t>
            </a:r>
          </a:p>
          <a:p>
            <a:r>
              <a:rPr kumimoji="1" lang="ja-JP" altLang="en-US" dirty="0" smtClean="0"/>
              <a:t>コンテキストスイッチはなし</a:t>
            </a:r>
            <a:endParaRPr kumimoji="1" lang="en-US" altLang="ja-JP" dirty="0" smtClean="0"/>
          </a:p>
          <a:p>
            <a:r>
              <a:rPr kumimoji="1" lang="ja-JP" altLang="en-US" dirty="0" smtClean="0"/>
              <a:t>システムコールは半分になった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05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運用系と待機系がどのぐらいの遠さか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0667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16:00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6951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16:45</a:t>
            </a:r>
          </a:p>
          <a:p>
            <a:r>
              <a:rPr kumimoji="1" lang="ja-JP" altLang="en-US" dirty="0" smtClean="0"/>
              <a:t>カーネルのバージョンを論文から変更</a:t>
            </a:r>
            <a:endParaRPr kumimoji="1" lang="en-US" altLang="ja-JP" dirty="0" smtClean="0"/>
          </a:p>
          <a:p>
            <a:r>
              <a:rPr kumimoji="1" lang="ja-JP" altLang="en-US" dirty="0" smtClean="0"/>
              <a:t>論文と異なる誤差は生じてしまう範囲</a:t>
            </a:r>
            <a:endParaRPr kumimoji="1" lang="en-US" altLang="ja-JP" dirty="0" smtClean="0"/>
          </a:p>
          <a:p>
            <a:r>
              <a:rPr kumimoji="1" lang="ja-JP" altLang="en-US" dirty="0" smtClean="0"/>
              <a:t>物理ホスト間のダウンタイムに関してはネットワークの設定が上手くできておらず，測定できていない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ダウンタイムはそもそも予想より長い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7023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18:00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アプリケーションを少数の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に集約可能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3645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18:45</a:t>
            </a:r>
          </a:p>
          <a:p>
            <a:r>
              <a:rPr kumimoji="1" lang="en-US" altLang="ja-JP" dirty="0" smtClean="0"/>
              <a:t>14%</a:t>
            </a:r>
            <a:r>
              <a:rPr kumimoji="1" lang="ja-JP" altLang="en-US" dirty="0" smtClean="0"/>
              <a:t>は高いのでは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内でコンテナ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つだとあまり意味ない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dir</a:t>
            </a:r>
            <a:r>
              <a:rPr kumimoji="1" lang="ja-JP" altLang="en-US" dirty="0" smtClean="0"/>
              <a:t>では自然に外せそう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ストレージバックエンド次第で</a:t>
            </a:r>
            <a:r>
              <a:rPr kumimoji="1" lang="en-US" altLang="ja-JP" dirty="0" smtClean="0"/>
              <a:t>14%</a:t>
            </a:r>
          </a:p>
          <a:p>
            <a:r>
              <a:rPr kumimoji="1" lang="ja-JP" altLang="en-US" dirty="0" smtClean="0"/>
              <a:t>測定した結果</a:t>
            </a:r>
            <a:r>
              <a:rPr kumimoji="1" lang="en-US" altLang="ja-JP" dirty="0" smtClean="0"/>
              <a:t>14%</a:t>
            </a:r>
            <a:r>
              <a:rPr kumimoji="1" lang="ja-JP" altLang="en-US" dirty="0" smtClean="0"/>
              <a:t>だった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性能低下を確認</a:t>
            </a:r>
            <a:endParaRPr kumimoji="1" lang="en-US" altLang="ja-JP" dirty="0" smtClean="0"/>
          </a:p>
          <a:p>
            <a:r>
              <a:rPr kumimoji="1" lang="ja-JP" altLang="en-US" dirty="0" smtClean="0"/>
              <a:t>コンテナの実行性能とマイグレーション性能の改善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6337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8354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613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ホストも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もコンテナも関係なし，原因は調査中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0697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99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0:45</a:t>
            </a:r>
          </a:p>
          <a:p>
            <a:r>
              <a:rPr kumimoji="1" lang="ja-JP" altLang="en-US" dirty="0" smtClean="0"/>
              <a:t>前のスライドの例ではクラウドの障害だったが他にもある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このような種類の障害がある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多様な障害に備える必要がある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復旧時間は～であり，コストは～となっています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428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1:30</a:t>
            </a:r>
          </a:p>
          <a:p>
            <a:r>
              <a:rPr kumimoji="1" lang="ja-JP" altLang="en-US" dirty="0" smtClean="0"/>
              <a:t>下の図を先に話す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運用系でもコンテナ使えばいいのでは→ユーザの自由，待機系の改善についてなので運用系は考えない、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の方がセキュリティが強い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369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2:15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862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3:15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6015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4:15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6073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5:15</a:t>
            </a:r>
          </a:p>
          <a:p>
            <a:r>
              <a:rPr kumimoji="1" lang="ja-JP" altLang="en-US" dirty="0" smtClean="0"/>
              <a:t>待機系で起動されている復旧用</a:t>
            </a:r>
            <a:r>
              <a:rPr kumimoji="1" lang="en-US" altLang="ja-JP" dirty="0" smtClean="0"/>
              <a:t>VM</a:t>
            </a:r>
          </a:p>
          <a:p>
            <a:r>
              <a:rPr kumimoji="1" lang="ja-JP" altLang="en-US" dirty="0" smtClean="0"/>
              <a:t>リーズナブルな方法と思ってもらえるように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誰のサービスでも必要に応じて起動できる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↑コンテナのメリット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障害発生後に誰か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人が使う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あるコンテナが攻撃を受けた後に他が受けることはある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02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6:15</a:t>
            </a:r>
          </a:p>
          <a:p>
            <a:r>
              <a:rPr kumimoji="1" lang="ja-JP" altLang="en-US" dirty="0" smtClean="0"/>
              <a:t>コンテナをたくさん立ち上げるとリソースが制限</a:t>
            </a:r>
            <a:endParaRPr kumimoji="1" lang="en-US" altLang="ja-JP" dirty="0" smtClean="0"/>
          </a:p>
          <a:p>
            <a:r>
              <a:rPr kumimoji="1" lang="ja-JP" altLang="en-US" dirty="0" smtClean="0"/>
              <a:t>運用系の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と同じ大きさ</a:t>
            </a:r>
            <a:endParaRPr kumimoji="1" lang="en-US" altLang="ja-JP" dirty="0" smtClean="0"/>
          </a:p>
          <a:p>
            <a:r>
              <a:rPr kumimoji="1" lang="ja-JP" altLang="en-US" dirty="0" smtClean="0"/>
              <a:t>マイグレーションは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つのコンテナ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8FB89-CC0F-41C1-B998-FD34A39FB523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747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 rot="10800000">
            <a:off x="412750" y="3051175"/>
            <a:ext cx="8731250" cy="968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kumimoji="0" lang="ja-JP" altLang="ja-JP" sz="2400" b="0" smtClean="0">
              <a:latin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709613" cy="68580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17600" y="1466850"/>
            <a:ext cx="77724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388" y="3883025"/>
            <a:ext cx="6400800" cy="1704975"/>
          </a:xfrm>
        </p:spPr>
        <p:txBody>
          <a:bodyPr anchor="b">
            <a:normAutofit/>
          </a:bodyPr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81050" y="6429375"/>
            <a:ext cx="5173663" cy="306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2E21DD5-C525-42AC-ABD7-7673BF755463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68D62-2938-46A6-889D-09561BFE895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62" y="6458479"/>
            <a:ext cx="1609338" cy="3180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62" y="6458479"/>
            <a:ext cx="1609338" cy="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7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70ED-2A80-4AFB-A715-4EDC3AA1206F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354D-BA42-4B70-9627-3707FBDD48F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997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04013" y="103188"/>
            <a:ext cx="2152650" cy="6096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6063" y="103188"/>
            <a:ext cx="6305550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BBD42-6989-4411-BEAD-036EEBC1F6EC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07EC-45E8-4A9C-8472-C99C19CFAC6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133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5305425"/>
          </a:xfrm>
        </p:spPr>
        <p:txBody>
          <a:bodyPr>
            <a:normAutofit/>
          </a:bodyPr>
          <a:lstStyle>
            <a:lvl2pPr marL="719138" indent="-358775">
              <a:defRPr/>
            </a:lvl2pPr>
            <a:lvl3pPr marL="992188" indent="-271463">
              <a:defRPr/>
            </a:lvl3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46063" y="103188"/>
            <a:ext cx="79708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F6CB-19C3-4053-A1FA-8ACF04B02AD6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5B5A659-D2E9-4CDA-B6FA-DEBF51F3A94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952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46063" y="1069975"/>
            <a:ext cx="4229100" cy="5318125"/>
          </a:xfrm>
        </p:spPr>
        <p:txBody>
          <a:bodyPr>
            <a:normAutofit/>
          </a:bodyPr>
          <a:lstStyle>
            <a:lvl1pPr marL="266700" indent="-266700">
              <a:defRPr sz="2400"/>
            </a:lvl1pPr>
            <a:lvl2pPr marL="531813" indent="-260350">
              <a:defRPr sz="2000"/>
            </a:lvl2pPr>
            <a:lvl3pPr marL="806450" indent="-228600">
              <a:defRPr sz="1800"/>
            </a:lvl3pPr>
            <a:lvl4pPr marL="1171575" indent="-228600">
              <a:defRPr sz="1600"/>
            </a:lvl4pPr>
            <a:lvl5pPr marL="1431925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27563" y="1069975"/>
            <a:ext cx="4229100" cy="5318125"/>
          </a:xfrm>
        </p:spPr>
        <p:txBody>
          <a:bodyPr>
            <a:normAutofit/>
          </a:bodyPr>
          <a:lstStyle>
            <a:lvl1pPr marL="266700" indent="-266700">
              <a:defRPr sz="2400"/>
            </a:lvl1pPr>
            <a:lvl2pPr marL="531813" indent="-260350">
              <a:defRPr sz="2000"/>
            </a:lvl2pPr>
            <a:lvl3pPr marL="806450" indent="-228600">
              <a:defRPr sz="1800"/>
            </a:lvl3pPr>
            <a:lvl4pPr marL="1171575" indent="-228600">
              <a:defRPr sz="1600"/>
            </a:lvl4pPr>
            <a:lvl5pPr marL="1431925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46063" y="103188"/>
            <a:ext cx="79708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6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B0FD-44D7-4776-8D36-9A0E8A7AB3B3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F2E0268-9064-4C52-A1AE-22D6FAEE052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610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79400" y="1014413"/>
            <a:ext cx="4217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79400" y="1689100"/>
            <a:ext cx="4217988" cy="467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2322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689100"/>
            <a:ext cx="4232275" cy="467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46063" y="103188"/>
            <a:ext cx="79708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8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62C0-6381-4746-9E14-09E467E54660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9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2AAA43E-FDAF-4A56-9BCE-E1E8E70C719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349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5305425"/>
          </a:xfrm>
        </p:spPr>
        <p:txBody>
          <a:bodyPr>
            <a:normAutofit/>
          </a:bodyPr>
          <a:lstStyle>
            <a:lvl2pPr marL="719138" indent="-358775">
              <a:defRPr/>
            </a:lvl2pPr>
            <a:lvl3pPr marL="992188" indent="-271463">
              <a:defRPr/>
            </a:lvl3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46063" y="103188"/>
            <a:ext cx="79708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F6CB-19C3-4053-A1FA-8ACF04B02AD6}" type="datetime1">
              <a:rPr lang="ja-JP" altLang="en-US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5B5A659-D2E9-4CDA-B6FA-DEBF51F3A9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1793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46063" y="1069975"/>
            <a:ext cx="4229100" cy="5318125"/>
          </a:xfrm>
        </p:spPr>
        <p:txBody>
          <a:bodyPr>
            <a:normAutofit/>
          </a:bodyPr>
          <a:lstStyle>
            <a:lvl1pPr marL="266700" indent="-266700">
              <a:defRPr sz="2400"/>
            </a:lvl1pPr>
            <a:lvl2pPr marL="531813" indent="-260350">
              <a:defRPr sz="2000"/>
            </a:lvl2pPr>
            <a:lvl3pPr marL="806450" indent="-228600">
              <a:defRPr sz="1800"/>
            </a:lvl3pPr>
            <a:lvl4pPr marL="1171575" indent="-228600">
              <a:defRPr sz="1600"/>
            </a:lvl4pPr>
            <a:lvl5pPr marL="1431925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27563" y="1069975"/>
            <a:ext cx="4229100" cy="5318125"/>
          </a:xfrm>
        </p:spPr>
        <p:txBody>
          <a:bodyPr>
            <a:normAutofit/>
          </a:bodyPr>
          <a:lstStyle>
            <a:lvl1pPr marL="266700" indent="-266700">
              <a:defRPr sz="2400"/>
            </a:lvl1pPr>
            <a:lvl2pPr marL="531813" indent="-260350">
              <a:defRPr sz="2000"/>
            </a:lvl2pPr>
            <a:lvl3pPr marL="806450" indent="-228600">
              <a:defRPr sz="1800"/>
            </a:lvl3pPr>
            <a:lvl4pPr marL="1171575" indent="-228600">
              <a:defRPr sz="1600"/>
            </a:lvl4pPr>
            <a:lvl5pPr marL="1431925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46063" y="103188"/>
            <a:ext cx="79708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6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B0FD-44D7-4776-8D36-9A0E8A7AB3B3}" type="datetime1">
              <a:rPr lang="ja-JP" altLang="en-US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F2E0268-9064-4C52-A1AE-22D6FAEE05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969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79400" y="1014413"/>
            <a:ext cx="4217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79400" y="1689100"/>
            <a:ext cx="4217988" cy="467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2322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689100"/>
            <a:ext cx="4232275" cy="467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46063" y="103188"/>
            <a:ext cx="79708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8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62C0-6381-4746-9E14-09E467E54660}" type="datetime1">
              <a:rPr lang="ja-JP" altLang="en-US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9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2AAA43E-FDAF-4A56-9BCE-E1E8E70C71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372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5305425"/>
          </a:xfrm>
        </p:spPr>
        <p:txBody>
          <a:bodyPr>
            <a:normAutofit/>
          </a:bodyPr>
          <a:lstStyle>
            <a:lvl2pPr marL="719138" indent="-358775">
              <a:defRPr/>
            </a:lvl2pPr>
            <a:lvl3pPr marL="1081088" indent="-360363">
              <a:defRPr/>
            </a:lvl3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46063" y="103188"/>
            <a:ext cx="813808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lang="ja-JP" altLang="en-US" sz="3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81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68350" y="4422775"/>
            <a:ext cx="7759700" cy="98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kumimoji="0" lang="ja-JP" altLang="ja-JP" sz="2400" b="0" smtClean="0"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3251200"/>
            <a:ext cx="7772400" cy="11969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rgbClr val="58A84B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39799" y="4545013"/>
            <a:ext cx="755491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B0EB-D413-4115-A42B-743C50B7E765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625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46063" y="1069975"/>
            <a:ext cx="4229100" cy="5318125"/>
          </a:xfrm>
        </p:spPr>
        <p:txBody>
          <a:bodyPr>
            <a:normAutofit/>
          </a:bodyPr>
          <a:lstStyle>
            <a:lvl1pPr marL="266700" indent="-266700">
              <a:defRPr sz="2400"/>
            </a:lvl1pPr>
            <a:lvl2pPr marL="531813" indent="-260350">
              <a:defRPr sz="2000"/>
            </a:lvl2pPr>
            <a:lvl3pPr marL="806450" indent="-228600">
              <a:defRPr sz="1800"/>
            </a:lvl3pPr>
            <a:lvl4pPr marL="1171575" indent="-228600">
              <a:defRPr sz="1600"/>
            </a:lvl4pPr>
            <a:lvl5pPr marL="1431925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27563" y="1069975"/>
            <a:ext cx="4229100" cy="5318125"/>
          </a:xfrm>
        </p:spPr>
        <p:txBody>
          <a:bodyPr>
            <a:normAutofit/>
          </a:bodyPr>
          <a:lstStyle>
            <a:lvl1pPr marL="266700" indent="-266700">
              <a:defRPr sz="2400"/>
            </a:lvl1pPr>
            <a:lvl2pPr marL="531813" indent="-260350">
              <a:defRPr sz="2000"/>
            </a:lvl2pPr>
            <a:lvl3pPr marL="806450" indent="-228600">
              <a:defRPr sz="1800"/>
            </a:lvl3pPr>
            <a:lvl4pPr marL="1171575" indent="-228600">
              <a:defRPr sz="1600"/>
            </a:lvl4pPr>
            <a:lvl5pPr marL="1431925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46063" y="103188"/>
            <a:ext cx="79708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6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7419-D643-4A4F-BBE7-35EEBD7572C4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0B85-6D60-492D-B8EC-CD9D36D651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572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79400" y="1014413"/>
            <a:ext cx="4217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79400" y="1689100"/>
            <a:ext cx="4217988" cy="467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2322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689100"/>
            <a:ext cx="4232275" cy="467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46063" y="103188"/>
            <a:ext cx="79708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8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638E-0CF5-4DB1-AEB4-D88EE58F1677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9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64CD-03D9-4367-AF5B-CCDCF314472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107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D681-C639-46D5-A461-618FCB63DEF0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ECD5-6F30-4D37-8CD0-8351B0CE9DE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060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>
            <a:spLocks noChangeArrowheads="1"/>
          </p:cNvSpPr>
          <p:nvPr/>
        </p:nvSpPr>
        <p:spPr bwMode="auto">
          <a:xfrm>
            <a:off x="0" y="0"/>
            <a:ext cx="9144000" cy="849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04797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939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914401"/>
            <a:ext cx="5340350" cy="5435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866900"/>
            <a:ext cx="3008313" cy="4483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C4A6-6B63-48EE-B3CB-BD7CC5762529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1D4D8-4C73-43D9-8DDB-A4F24070CD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761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58A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50673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8794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6340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E467-C977-4B2B-B09E-0D3954A02DD0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F6D7-2EC3-40AA-9BB5-188B4B5C19E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080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46063" y="103188"/>
            <a:ext cx="81375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069975"/>
            <a:ext cx="873283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175" y="6470650"/>
            <a:ext cx="21336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2E21DD5-C525-42AC-ABD7-7673BF755463}" type="datetime1">
              <a:rPr lang="ja-JP" altLang="en-US" smtClean="0"/>
              <a:pPr>
                <a:defRPr/>
              </a:pPr>
              <a:t>2018/2/27</a:t>
            </a:fld>
            <a:endParaRPr lang="en-US" altLang="ja-JP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5075" y="6470650"/>
            <a:ext cx="41243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80400" y="103188"/>
            <a:ext cx="71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468D62-2938-46A6-889D-09561BFE895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62" y="6458479"/>
            <a:ext cx="1609338" cy="3180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62" y="6458479"/>
            <a:ext cx="1609338" cy="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64" r:id="rId15"/>
    <p:sldLayoutId id="2147483965" r:id="rId16"/>
    <p:sldLayoutId id="2147483966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4752975" algn="l"/>
        </a:tabLs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4752975" algn="l"/>
        </a:tabLs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4752975" algn="l"/>
        </a:tabLs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4752975" algn="l"/>
        </a:tabLs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4752975" algn="l"/>
        </a:tabLs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8A84B"/>
        </a:buClr>
        <a:buFont typeface="Wingdings" panose="05000000000000000000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79413" algn="l" rtl="0" eaLnBrk="1" fontAlgn="base" hangingPunct="1">
        <a:spcBef>
          <a:spcPct val="20000"/>
        </a:spcBef>
        <a:spcAft>
          <a:spcPct val="0"/>
        </a:spcAft>
        <a:buClr>
          <a:srgbClr val="58A84B"/>
        </a:buClr>
        <a:buFont typeface="Wingdings" panose="05000000000000000000" pitchFamily="2" charset="2"/>
        <a:buChar char="o"/>
        <a:defRPr kumimoji="1" sz="2600">
          <a:solidFill>
            <a:schemeClr val="tx1"/>
          </a:solidFill>
          <a:latin typeface="+mn-lt"/>
          <a:ea typeface="+mn-ea"/>
        </a:defRPr>
      </a:lvl2pPr>
      <a:lvl3pPr marL="1081088" indent="-320675" algn="l" rtl="0" eaLnBrk="1" fontAlgn="base" hangingPunct="1">
        <a:spcBef>
          <a:spcPct val="20000"/>
        </a:spcBef>
        <a:spcAft>
          <a:spcPct val="0"/>
        </a:spcAft>
        <a:buClr>
          <a:srgbClr val="58A84B"/>
        </a:buClr>
        <a:buFont typeface="Wingdings" panose="05000000000000000000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3pPr>
      <a:lvl4pPr marL="1343025" indent="-228600" algn="l" rtl="0" eaLnBrk="1" fontAlgn="base" hangingPunct="1">
        <a:spcBef>
          <a:spcPct val="20000"/>
        </a:spcBef>
        <a:spcAft>
          <a:spcPct val="0"/>
        </a:spcAft>
        <a:buClr>
          <a:srgbClr val="58A84B"/>
        </a:buClr>
        <a:buFont typeface="Arial" panose="020B0604020202020204" pitchFamily="34" charset="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1697038" indent="-228600" algn="l" rtl="0" eaLnBrk="1" fontAlgn="base" hangingPunct="1">
        <a:spcBef>
          <a:spcPct val="20000"/>
        </a:spcBef>
        <a:spcAft>
          <a:spcPct val="0"/>
        </a:spcAft>
        <a:buClr>
          <a:srgbClr val="58A84B"/>
        </a:buClr>
        <a:buFont typeface="Arial" panose="020B0604020202020204" pitchFamily="34" charset="0"/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6.emf"/><Relationship Id="rId10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クラウドにおける</a:t>
            </a:r>
            <a:r>
              <a:rPr lang="en-US" altLang="ja-JP" sz="3200" dirty="0"/>
              <a:t>VM</a:t>
            </a:r>
            <a:r>
              <a:rPr lang="ja-JP" altLang="en-US" sz="3200" dirty="0"/>
              <a:t>内コンテナを用いた</a:t>
            </a:r>
            <a:br>
              <a:rPr lang="ja-JP" altLang="en-US" sz="3200" dirty="0"/>
            </a:br>
            <a:r>
              <a:rPr lang="ja-JP" altLang="en-US" sz="3200" dirty="0" smtClean="0"/>
              <a:t>低コストで迅速な自動障害復旧</a:t>
            </a:r>
            <a:endParaRPr lang="en-US" altLang="ja-JP" sz="3200" dirty="0"/>
          </a:p>
        </p:txBody>
      </p:sp>
      <p:sp>
        <p:nvSpPr>
          <p:cNvPr id="17411" name="サブタイトル 2"/>
          <p:cNvSpPr>
            <a:spLocks noGrp="1"/>
          </p:cNvSpPr>
          <p:nvPr>
            <p:ph type="subTitle" idx="1"/>
          </p:nvPr>
        </p:nvSpPr>
        <p:spPr>
          <a:xfrm>
            <a:off x="1510506" y="4449997"/>
            <a:ext cx="6986588" cy="1518276"/>
          </a:xfrm>
        </p:spPr>
        <p:txBody>
          <a:bodyPr>
            <a:normAutofit/>
          </a:bodyPr>
          <a:lstStyle/>
          <a:p>
            <a:pPr eaLnBrk="1" hangingPunct="1">
              <a:lnSpc>
                <a:spcPts val="4000"/>
              </a:lnSpc>
            </a:pPr>
            <a:r>
              <a:rPr lang="ja-JP" altLang="en-US" dirty="0" smtClean="0"/>
              <a:t>九州工業大学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森川 智紀</a:t>
            </a:r>
            <a:r>
              <a:rPr lang="en-US" altLang="ja-JP" dirty="0" smtClean="0"/>
              <a:t>	</a:t>
            </a:r>
            <a:r>
              <a:rPr lang="ja-JP" altLang="en-US" dirty="0" smtClean="0"/>
              <a:t>　光来健一</a:t>
            </a:r>
          </a:p>
        </p:txBody>
      </p:sp>
    </p:spTree>
    <p:extLst>
      <p:ext uri="{BB962C8B-B14F-4D97-AF65-F5344CB8AC3E}">
        <p14:creationId xmlns:p14="http://schemas.microsoft.com/office/powerpoint/2010/main" val="9443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5440798" y="2672138"/>
            <a:ext cx="3345849" cy="326620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3"/>
          <p:cNvSpPr/>
          <p:nvPr/>
        </p:nvSpPr>
        <p:spPr>
          <a:xfrm>
            <a:off x="730747" y="2672139"/>
            <a:ext cx="3035301" cy="3266206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6"/>
            <a:ext cx="8732837" cy="1092835"/>
          </a:xfrm>
        </p:spPr>
        <p:txBody>
          <a:bodyPr/>
          <a:lstStyle/>
          <a:p>
            <a:r>
              <a:rPr lang="ja-JP" altLang="en-US" dirty="0"/>
              <a:t>監視サーバと監視エージェントが連携して障害検知と</a:t>
            </a:r>
            <a:r>
              <a:rPr lang="ja-JP" altLang="en-US" dirty="0" smtClean="0"/>
              <a:t>障害復旧</a:t>
            </a:r>
            <a:r>
              <a:rPr lang="ja-JP" altLang="en-US" dirty="0"/>
              <a:t>を行う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VCRecovery</a:t>
            </a:r>
            <a:r>
              <a:rPr kumimoji="1" lang="ja-JP" altLang="en-US" dirty="0" smtClean="0"/>
              <a:t>のシステム構成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7" name="Rectangle 4"/>
          <p:cNvSpPr/>
          <p:nvPr/>
        </p:nvSpPr>
        <p:spPr>
          <a:xfrm>
            <a:off x="1275223" y="2936338"/>
            <a:ext cx="849157" cy="1090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0" dirty="0">
                <a:solidFill>
                  <a:schemeClr val="tx1"/>
                </a:solidFill>
              </a:rPr>
              <a:t>VM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2248740" y="2936338"/>
            <a:ext cx="887814" cy="109086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0" dirty="0">
                <a:solidFill>
                  <a:schemeClr val="tx1"/>
                </a:solidFill>
              </a:rPr>
              <a:t>VM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6401615" y="2935065"/>
            <a:ext cx="2144487" cy="11695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7194637" y="377377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/>
              <a:t>VM</a:t>
            </a:r>
            <a:endParaRPr kumimoji="1" lang="ja-JP" altLang="en-US" b="0" dirty="0"/>
          </a:p>
        </p:txBody>
      </p:sp>
      <p:sp>
        <p:nvSpPr>
          <p:cNvPr id="13" name="Rectangle 11"/>
          <p:cNvSpPr/>
          <p:nvPr/>
        </p:nvSpPr>
        <p:spPr>
          <a:xfrm>
            <a:off x="6512110" y="3033729"/>
            <a:ext cx="681873" cy="7360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0" dirty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コンテナ</a:t>
            </a:r>
          </a:p>
        </p:txBody>
      </p:sp>
      <p:sp>
        <p:nvSpPr>
          <p:cNvPr id="15" name="Rectangle 13"/>
          <p:cNvSpPr/>
          <p:nvPr/>
        </p:nvSpPr>
        <p:spPr>
          <a:xfrm>
            <a:off x="4125467" y="2913208"/>
            <a:ext cx="884121" cy="11600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監視</a:t>
            </a:r>
            <a:r>
              <a:rPr kumimoji="1" lang="en-US" altLang="ja-JP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kumimoji="1" lang="en-US" altLang="ja-JP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</a:br>
            <a:r>
              <a:rPr kumimoji="1" lang="ja-JP" altLang="en-US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サーバ</a:t>
            </a:r>
            <a:endParaRPr kumimoji="1" lang="ja-JP" altLang="en-US" b="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3142999" y="333077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17" name="TextBox 15"/>
          <p:cNvSpPr txBox="1"/>
          <p:nvPr/>
        </p:nvSpPr>
        <p:spPr>
          <a:xfrm>
            <a:off x="8010378" y="330612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・・</a:t>
            </a:r>
            <a:r>
              <a:rPr lang="ja-JP" altLang="en-US" dirty="0"/>
              <a:t>・</a:t>
            </a:r>
            <a:endParaRPr kumimoji="1" lang="ja-JP" alt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1828485" y="552886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0" dirty="0" smtClean="0"/>
              <a:t>運用系</a:t>
            </a:r>
            <a:endParaRPr kumimoji="1" lang="ja-JP" altLang="en-US" b="0" dirty="0"/>
          </a:p>
        </p:txBody>
      </p:sp>
      <p:sp>
        <p:nvSpPr>
          <p:cNvPr id="19" name="TextBox 19"/>
          <p:cNvSpPr txBox="1"/>
          <p:nvPr/>
        </p:nvSpPr>
        <p:spPr>
          <a:xfrm>
            <a:off x="6706790" y="552886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0" dirty="0" smtClean="0"/>
              <a:t>待機系</a:t>
            </a:r>
            <a:endParaRPr kumimoji="1" lang="ja-JP" altLang="en-US" b="0" dirty="0"/>
          </a:p>
        </p:txBody>
      </p:sp>
      <p:cxnSp>
        <p:nvCxnSpPr>
          <p:cNvPr id="20" name="Elbow Connector 21"/>
          <p:cNvCxnSpPr/>
          <p:nvPr/>
        </p:nvCxnSpPr>
        <p:spPr>
          <a:xfrm rot="5400000" flipH="1" flipV="1">
            <a:off x="2849112" y="3614908"/>
            <a:ext cx="1027327" cy="1944000"/>
          </a:xfrm>
          <a:prstGeom prst="bentConnector3">
            <a:avLst>
              <a:gd name="adj1" fmla="val -2225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2"/>
          <p:cNvSpPr/>
          <p:nvPr/>
        </p:nvSpPr>
        <p:spPr>
          <a:xfrm>
            <a:off x="7328505" y="3033729"/>
            <a:ext cx="681873" cy="7360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0" dirty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コンテナ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50848" y="2480266"/>
            <a:ext cx="996033" cy="349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>
                <a:solidFill>
                  <a:srgbClr val="FF0000"/>
                </a:solidFill>
              </a:rPr>
              <a:t>障害発生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844657" y="2408345"/>
            <a:ext cx="1411302" cy="50359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ja-JP" altLang="en-US" sz="1400" b="0" dirty="0" smtClean="0"/>
              <a:t>障害を検知し，</a:t>
            </a:r>
            <a:endParaRPr lang="en-US" altLang="ja-JP" sz="1400" b="0" dirty="0" smtClean="0"/>
          </a:p>
          <a:p>
            <a:pPr algn="ctr"/>
            <a:r>
              <a:rPr lang="ja-JP" altLang="en-US" sz="1400" b="0" dirty="0"/>
              <a:t>コンテナを起動</a:t>
            </a:r>
            <a:endParaRPr lang="en-US" altLang="ja-JP" sz="1400" b="0" dirty="0" smtClean="0"/>
          </a:p>
        </p:txBody>
      </p:sp>
      <p:cxnSp>
        <p:nvCxnSpPr>
          <p:cNvPr id="46" name="Elbow Connector 21"/>
          <p:cNvCxnSpPr>
            <a:stCxn id="54" idx="3"/>
            <a:endCxn id="35" idx="1"/>
          </p:cNvCxnSpPr>
          <p:nvPr/>
        </p:nvCxnSpPr>
        <p:spPr>
          <a:xfrm>
            <a:off x="5014005" y="3492688"/>
            <a:ext cx="1692987" cy="149917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 bwMode="auto">
          <a:xfrm>
            <a:off x="4124813" y="2913208"/>
            <a:ext cx="889192" cy="1158959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60" name="Elbow Connector 21"/>
          <p:cNvCxnSpPr/>
          <p:nvPr/>
        </p:nvCxnSpPr>
        <p:spPr>
          <a:xfrm flipV="1">
            <a:off x="3122010" y="3746003"/>
            <a:ext cx="14366" cy="1224000"/>
          </a:xfrm>
          <a:prstGeom prst="bentConnector3">
            <a:avLst>
              <a:gd name="adj1" fmla="val 169125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21"/>
          <p:cNvCxnSpPr>
            <a:stCxn id="9" idx="1"/>
            <a:endCxn id="7" idx="1"/>
          </p:cNvCxnSpPr>
          <p:nvPr/>
        </p:nvCxnSpPr>
        <p:spPr>
          <a:xfrm rot="10800000">
            <a:off x="1275223" y="3481770"/>
            <a:ext cx="12700" cy="1459036"/>
          </a:xfrm>
          <a:prstGeom prst="bentConnector3">
            <a:avLst>
              <a:gd name="adj1" fmla="val 213104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6"/>
          <p:cNvSpPr/>
          <p:nvPr/>
        </p:nvSpPr>
        <p:spPr>
          <a:xfrm>
            <a:off x="6706992" y="4832094"/>
            <a:ext cx="1846965" cy="3195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 監視</a:t>
            </a:r>
            <a:r>
              <a:rPr kumimoji="1" lang="ja-JP" altLang="en-US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エージェント</a:t>
            </a:r>
            <a:endParaRPr kumimoji="1" lang="ja-JP" altLang="en-US" sz="1600" b="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40" name="Rectangle 13"/>
          <p:cNvSpPr/>
          <p:nvPr/>
        </p:nvSpPr>
        <p:spPr>
          <a:xfrm>
            <a:off x="4456659" y="4343599"/>
            <a:ext cx="884121" cy="76468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DNS</a:t>
            </a:r>
            <a:br>
              <a:rPr kumimoji="1" lang="en-US" altLang="ja-JP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</a:br>
            <a:r>
              <a:rPr kumimoji="1" lang="ja-JP" altLang="en-US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サーバ</a:t>
            </a:r>
            <a:endParaRPr kumimoji="1" lang="ja-JP" altLang="en-US" b="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graphicFrame>
        <p:nvGraphicFramePr>
          <p:cNvPr id="4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00896"/>
              </p:ext>
            </p:extLst>
          </p:nvPr>
        </p:nvGraphicFramePr>
        <p:xfrm>
          <a:off x="4314681" y="5690113"/>
          <a:ext cx="716980" cy="70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" name="Visio" r:id="rId4" imgW="966788" imgH="947618" progId="Visio.Drawing.11">
                  <p:embed/>
                </p:oleObj>
              </mc:Choice>
              <mc:Fallback>
                <p:oleObj name="Visio" r:id="rId4" imgW="966788" imgH="947618" progId="Visio.Drawing.11">
                  <p:embed/>
                  <p:pic>
                    <p:nvPicPr>
                      <p:cNvPr id="44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681" y="5690113"/>
                        <a:ext cx="716980" cy="702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543745"/>
              </p:ext>
            </p:extLst>
          </p:nvPr>
        </p:nvGraphicFramePr>
        <p:xfrm>
          <a:off x="4256746" y="5840834"/>
          <a:ext cx="440313" cy="57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" name="Visio" r:id="rId6" imgW="593600" imgH="773900" progId="Visio.Drawing.11">
                  <p:embed/>
                </p:oleObj>
              </mc:Choice>
              <mc:Fallback>
                <p:oleObj name="Visio" r:id="rId6" imgW="593600" imgH="773900" progId="Visio.Drawing.11">
                  <p:embed/>
                  <p:pic>
                    <p:nvPicPr>
                      <p:cNvPr id="4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746" y="5840834"/>
                        <a:ext cx="440313" cy="573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テキスト ボックス 63"/>
          <p:cNvSpPr txBox="1"/>
          <p:nvPr/>
        </p:nvSpPr>
        <p:spPr>
          <a:xfrm>
            <a:off x="4072627" y="6458355"/>
            <a:ext cx="139124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400" b="0" dirty="0" smtClean="0"/>
              <a:t>サービス利用者</a:t>
            </a:r>
          </a:p>
        </p:txBody>
      </p:sp>
      <p:cxnSp>
        <p:nvCxnSpPr>
          <p:cNvPr id="49" name="直線矢印コネクタ 48"/>
          <p:cNvCxnSpPr>
            <a:stCxn id="41" idx="3"/>
            <a:endCxn id="13" idx="2"/>
          </p:cNvCxnSpPr>
          <p:nvPr/>
        </p:nvCxnSpPr>
        <p:spPr bwMode="auto">
          <a:xfrm flipV="1">
            <a:off x="5031661" y="3769805"/>
            <a:ext cx="1821386" cy="22717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直線矢印コネクタ 49"/>
          <p:cNvCxnSpPr>
            <a:endCxn id="8" idx="2"/>
          </p:cNvCxnSpPr>
          <p:nvPr/>
        </p:nvCxnSpPr>
        <p:spPr bwMode="auto">
          <a:xfrm flipH="1" flipV="1">
            <a:off x="2692647" y="4027202"/>
            <a:ext cx="1557023" cy="21073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Elbow Connector 21"/>
          <p:cNvCxnSpPr/>
          <p:nvPr/>
        </p:nvCxnSpPr>
        <p:spPr>
          <a:xfrm rot="5400000" flipH="1" flipV="1">
            <a:off x="2851200" y="3614400"/>
            <a:ext cx="1027327" cy="1944000"/>
          </a:xfrm>
          <a:prstGeom prst="bentConnector3">
            <a:avLst>
              <a:gd name="adj1" fmla="val -2225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 bwMode="auto">
          <a:xfrm>
            <a:off x="6700972" y="4842000"/>
            <a:ext cx="1845130" cy="306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1275223" y="4781040"/>
            <a:ext cx="1846965" cy="3195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 監視エージェント</a:t>
            </a:r>
            <a:endParaRPr kumimoji="1" lang="ja-JP" altLang="en-US" sz="1600" b="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36" name="正方形/長方形 35"/>
          <p:cNvSpPr/>
          <p:nvPr/>
        </p:nvSpPr>
        <p:spPr bwMode="auto">
          <a:xfrm>
            <a:off x="1284063" y="4787807"/>
            <a:ext cx="1845130" cy="306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8" name="直線コネクタ 37"/>
          <p:cNvCxnSpPr>
            <a:endCxn id="6" idx="3"/>
          </p:cNvCxnSpPr>
          <p:nvPr/>
        </p:nvCxnSpPr>
        <p:spPr bwMode="auto">
          <a:xfrm>
            <a:off x="730747" y="2672138"/>
            <a:ext cx="3035301" cy="1633104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コネクタ 38"/>
          <p:cNvCxnSpPr/>
          <p:nvPr/>
        </p:nvCxnSpPr>
        <p:spPr bwMode="auto">
          <a:xfrm flipV="1">
            <a:off x="730747" y="2672139"/>
            <a:ext cx="3035301" cy="167146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106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4" grpId="1" animBg="1"/>
      <p:bldP spid="37" grpId="0" animBg="1"/>
      <p:bldP spid="45" grpId="0" animBg="1"/>
      <p:bldP spid="45" grpId="1" animBg="1"/>
      <p:bldP spid="54" grpId="0" animBg="1"/>
      <p:bldP spid="54" grpId="1" animBg="1"/>
      <p:bldP spid="47" grpId="0" animBg="1"/>
      <p:bldP spid="47" grpId="1" animBg="1"/>
      <p:bldP spid="36" grpId="1" animBg="1"/>
      <p:bldP spid="3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7"/>
            <a:ext cx="8732837" cy="281542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各ホストで動作する</a:t>
            </a:r>
            <a:r>
              <a:rPr lang="en-US" altLang="ja-JP" dirty="0" err="1"/>
              <a:t>libvirt-snmp</a:t>
            </a:r>
            <a:r>
              <a:rPr lang="ja-JP" altLang="en-US" dirty="0"/>
              <a:t>が</a:t>
            </a:r>
            <a:r>
              <a:rPr lang="en-US" altLang="ja-JP" dirty="0"/>
              <a:t>VM</a:t>
            </a:r>
            <a:r>
              <a:rPr lang="ja-JP" altLang="en-US" dirty="0"/>
              <a:t>の状態を取得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の</a:t>
            </a:r>
            <a:r>
              <a:rPr lang="en-US" altLang="ja-JP" dirty="0"/>
              <a:t>CPU</a:t>
            </a:r>
            <a:r>
              <a:rPr lang="ja-JP" altLang="en-US" dirty="0"/>
              <a:t>使用率を</a:t>
            </a:r>
            <a:r>
              <a:rPr lang="en-US" altLang="ja-JP" dirty="0"/>
              <a:t>5</a:t>
            </a:r>
            <a:r>
              <a:rPr lang="ja-JP" altLang="en-US" dirty="0"/>
              <a:t>秒おきに</a:t>
            </a:r>
            <a:r>
              <a:rPr lang="en-US" altLang="ja-JP" dirty="0" err="1"/>
              <a:t>Zabbix</a:t>
            </a:r>
            <a:r>
              <a:rPr lang="ja-JP" altLang="en-US" dirty="0"/>
              <a:t>サーバへ送信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のステータス変更を</a:t>
            </a:r>
            <a:r>
              <a:rPr lang="en-US" altLang="ja-JP" dirty="0" err="1"/>
              <a:t>Zabbix</a:t>
            </a:r>
            <a:r>
              <a:rPr lang="ja-JP" altLang="en-US" dirty="0"/>
              <a:t>サーバに</a:t>
            </a:r>
            <a:r>
              <a:rPr lang="ja-JP" altLang="en-US" dirty="0" smtClean="0"/>
              <a:t>通知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ログ</a:t>
            </a:r>
            <a:r>
              <a:rPr lang="ja-JP" altLang="en-US" dirty="0"/>
              <a:t>ファイル</a:t>
            </a:r>
            <a:r>
              <a:rPr lang="ja-JP" altLang="en-US" dirty="0" smtClean="0"/>
              <a:t>に記録される</a:t>
            </a:r>
            <a:r>
              <a:rPr lang="en-US" altLang="ja-JP" dirty="0" smtClean="0"/>
              <a:t>SNMP</a:t>
            </a:r>
            <a:r>
              <a:rPr lang="ja-JP" altLang="en-US" dirty="0" smtClean="0"/>
              <a:t>トラップを</a:t>
            </a:r>
            <a:r>
              <a:rPr lang="en-US" altLang="ja-JP" dirty="0" err="1" smtClean="0"/>
              <a:t>inotifywait</a:t>
            </a:r>
            <a:r>
              <a:rPr lang="ja-JP" altLang="en-US" dirty="0" smtClean="0"/>
              <a:t>で検出</a:t>
            </a:r>
            <a:endParaRPr lang="en-US" altLang="ja-JP" dirty="0" smtClean="0"/>
          </a:p>
          <a:p>
            <a:r>
              <a:rPr lang="en-US" altLang="ja-JP" dirty="0" err="1" smtClean="0"/>
              <a:t>Zabbix</a:t>
            </a:r>
            <a:r>
              <a:rPr lang="ja-JP" altLang="en-US" dirty="0" smtClean="0"/>
              <a:t>サーバ</a:t>
            </a:r>
            <a:r>
              <a:rPr lang="ja-JP" altLang="en-US" dirty="0"/>
              <a:t>がホストの稼働状況を監視</a:t>
            </a:r>
            <a:endParaRPr lang="en-US" altLang="ja-JP" dirty="0"/>
          </a:p>
          <a:p>
            <a:pPr lvl="1"/>
            <a:r>
              <a:rPr lang="ja-JP" altLang="en-US" dirty="0"/>
              <a:t>死活監視によりホストの状態を判断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Zabbix</a:t>
            </a:r>
            <a:r>
              <a:rPr lang="ja-JP" altLang="en-US" dirty="0"/>
              <a:t>を用いた障害検知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57175" y="6470650"/>
            <a:ext cx="997884" cy="293688"/>
          </a:xfrm>
        </p:spPr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6" name="Rectangle 3"/>
          <p:cNvSpPr/>
          <p:nvPr/>
        </p:nvSpPr>
        <p:spPr>
          <a:xfrm>
            <a:off x="1401977" y="4070407"/>
            <a:ext cx="2842376" cy="2215904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4"/>
          <p:cNvSpPr/>
          <p:nvPr/>
        </p:nvSpPr>
        <p:spPr>
          <a:xfrm>
            <a:off x="1840852" y="4336618"/>
            <a:ext cx="849157" cy="1090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0" dirty="0">
                <a:solidFill>
                  <a:schemeClr val="tx1"/>
                </a:solidFill>
              </a:rPr>
              <a:t>VM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2814369" y="4336618"/>
            <a:ext cx="887814" cy="109086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0" dirty="0">
                <a:solidFill>
                  <a:schemeClr val="tx1"/>
                </a:solidFill>
              </a:rPr>
              <a:t>VM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5731717" y="5167534"/>
            <a:ext cx="1411302" cy="11600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0" dirty="0" err="1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Zabbix</a:t>
            </a:r>
            <a:r>
              <a:rPr kumimoji="1" lang="en-US" altLang="ja-JP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kumimoji="1" lang="en-US" altLang="ja-JP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</a:br>
            <a:r>
              <a:rPr kumimoji="1" lang="ja-JP" altLang="en-US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サーバ</a:t>
            </a:r>
            <a:endParaRPr kumimoji="1" lang="ja-JP" altLang="en-US" b="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25148" y="3891117"/>
            <a:ext cx="996033" cy="349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>
                <a:solidFill>
                  <a:srgbClr val="FF0000"/>
                </a:solidFill>
              </a:rPr>
              <a:t>障害発生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31717" y="4867294"/>
            <a:ext cx="1411302" cy="28814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ja-JP" altLang="en-US" sz="1400" b="0" dirty="0" smtClean="0"/>
              <a:t>障害を検知</a:t>
            </a:r>
            <a:endParaRPr lang="en-US" altLang="ja-JP" sz="1400" b="0" dirty="0" smtClean="0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731717" y="5167534"/>
            <a:ext cx="1411302" cy="1158959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9" name="Elbow Connector 21"/>
          <p:cNvCxnSpPr/>
          <p:nvPr/>
        </p:nvCxnSpPr>
        <p:spPr>
          <a:xfrm flipV="1">
            <a:off x="3702183" y="5091997"/>
            <a:ext cx="14366" cy="540000"/>
          </a:xfrm>
          <a:prstGeom prst="bentConnector3">
            <a:avLst>
              <a:gd name="adj1" fmla="val 169125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1"/>
          <p:cNvCxnSpPr>
            <a:stCxn id="9" idx="1"/>
            <a:endCxn id="7" idx="1"/>
          </p:cNvCxnSpPr>
          <p:nvPr/>
        </p:nvCxnSpPr>
        <p:spPr>
          <a:xfrm rot="10800000">
            <a:off x="1840852" y="4882051"/>
            <a:ext cx="14544" cy="788563"/>
          </a:xfrm>
          <a:prstGeom prst="bentConnector3">
            <a:avLst>
              <a:gd name="adj1" fmla="val 167178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66"/>
          <p:cNvCxnSpPr>
            <a:stCxn id="24" idx="3"/>
          </p:cNvCxnSpPr>
          <p:nvPr/>
        </p:nvCxnSpPr>
        <p:spPr bwMode="auto">
          <a:xfrm flipV="1">
            <a:off x="3708628" y="5731950"/>
            <a:ext cx="2023089" cy="3458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直線矢印コネクタ 66"/>
          <p:cNvCxnSpPr>
            <a:stCxn id="24" idx="3"/>
          </p:cNvCxnSpPr>
          <p:nvPr/>
        </p:nvCxnSpPr>
        <p:spPr bwMode="auto">
          <a:xfrm flipV="1">
            <a:off x="3708628" y="5730431"/>
            <a:ext cx="2024881" cy="3473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6"/>
          <p:cNvSpPr/>
          <p:nvPr/>
        </p:nvSpPr>
        <p:spPr>
          <a:xfrm>
            <a:off x="1855396" y="5510847"/>
            <a:ext cx="1846965" cy="3195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0" dirty="0" err="1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libvirt-snmp</a:t>
            </a:r>
            <a:endParaRPr kumimoji="1" lang="ja-JP" altLang="en-US" sz="1600" b="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1863498" y="5523150"/>
            <a:ext cx="1845130" cy="306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1855396" y="5912515"/>
            <a:ext cx="1846965" cy="3195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0" dirty="0" err="1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Zabbix</a:t>
            </a:r>
            <a:r>
              <a:rPr kumimoji="1" lang="en-US" altLang="ja-JP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 Sender</a:t>
            </a:r>
            <a:endParaRPr kumimoji="1" lang="ja-JP" altLang="en-US" sz="1600" b="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1863498" y="5924818"/>
            <a:ext cx="1845130" cy="306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1401977" y="4065968"/>
            <a:ext cx="2842376" cy="1361513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 flipV="1">
            <a:off x="1401977" y="4065969"/>
            <a:ext cx="2842376" cy="1361512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06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6"/>
            <a:ext cx="8732837" cy="3201267"/>
          </a:xfrm>
        </p:spPr>
        <p:txBody>
          <a:bodyPr>
            <a:normAutofit/>
          </a:bodyPr>
          <a:lstStyle/>
          <a:p>
            <a:r>
              <a:rPr lang="en-US" altLang="ja-JP" sz="2800" dirty="0" err="1" smtClean="0"/>
              <a:t>Z</a:t>
            </a:r>
            <a:r>
              <a:rPr lang="en-US" altLang="ja-JP" sz="2800" dirty="0" err="1"/>
              <a:t>abbix</a:t>
            </a:r>
            <a:r>
              <a:rPr lang="ja-JP" altLang="en-US" sz="2800" dirty="0" smtClean="0"/>
              <a:t>サーバ</a:t>
            </a:r>
            <a:r>
              <a:rPr lang="ja-JP" altLang="en-US" sz="2800" dirty="0"/>
              <a:t>は</a:t>
            </a:r>
            <a:r>
              <a:rPr lang="ja-JP" altLang="en-US" sz="2800" dirty="0" smtClean="0"/>
              <a:t>障害</a:t>
            </a:r>
            <a:r>
              <a:rPr lang="ja-JP" altLang="en-US" sz="2800" dirty="0"/>
              <a:t>を検知する</a:t>
            </a:r>
            <a:r>
              <a:rPr lang="ja-JP" altLang="en-US" sz="2800" dirty="0" smtClean="0"/>
              <a:t>と待機</a:t>
            </a:r>
            <a:r>
              <a:rPr lang="ja-JP" altLang="en-US" sz="2800" dirty="0"/>
              <a:t>系</a:t>
            </a:r>
            <a:r>
              <a:rPr lang="ja-JP" altLang="en-US" sz="2800" dirty="0" smtClean="0"/>
              <a:t>の</a:t>
            </a:r>
            <a:r>
              <a:rPr lang="en-US" altLang="ja-JP" sz="2800" dirty="0" err="1" smtClean="0"/>
              <a:t>Zabbix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エージェント</a:t>
            </a:r>
            <a:r>
              <a:rPr lang="ja-JP" altLang="en-US" sz="2800" dirty="0"/>
              <a:t>に復旧を</a:t>
            </a:r>
            <a:r>
              <a:rPr lang="ja-JP" altLang="en-US" sz="2800" dirty="0" smtClean="0"/>
              <a:t>指示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リモートコマンド機能を用いて復旧用スクリプトを実行</a:t>
            </a:r>
            <a:endParaRPr lang="en-US" altLang="ja-JP" sz="2400" dirty="0"/>
          </a:p>
          <a:p>
            <a:pPr lvl="2"/>
            <a:r>
              <a:rPr lang="ja-JP" altLang="en-US" sz="2000" dirty="0"/>
              <a:t>必要に応じてコンテナを起動</a:t>
            </a:r>
            <a:endParaRPr lang="en-US" altLang="ja-JP" sz="2000" dirty="0"/>
          </a:p>
          <a:p>
            <a:pPr lvl="2"/>
            <a:r>
              <a:rPr lang="ja-JP" altLang="en-US" sz="2000" dirty="0"/>
              <a:t>ポートに接続してサービスの正常起動を確認</a:t>
            </a:r>
            <a:endParaRPr lang="en-US" altLang="ja-JP" sz="2000" dirty="0"/>
          </a:p>
          <a:p>
            <a:r>
              <a:rPr lang="en-US" altLang="ja-JP" sz="2800" dirty="0" err="1" smtClean="0"/>
              <a:t>DNSupdate</a:t>
            </a:r>
            <a:r>
              <a:rPr lang="ja-JP" altLang="en-US" sz="2800" dirty="0" smtClean="0"/>
              <a:t>を実行してサービス</a:t>
            </a:r>
            <a:r>
              <a:rPr lang="ja-JP" altLang="en-US" sz="2800" dirty="0"/>
              <a:t>の提供元を</a:t>
            </a:r>
            <a:r>
              <a:rPr lang="ja-JP" altLang="en-US" sz="2800" dirty="0" smtClean="0"/>
              <a:t>切り替え</a:t>
            </a:r>
            <a:endParaRPr lang="en-US" altLang="ja-JP" sz="2800" dirty="0"/>
          </a:p>
          <a:p>
            <a:pPr lvl="1"/>
            <a:r>
              <a:rPr lang="en-US" altLang="ja-JP" sz="2400" dirty="0" smtClean="0"/>
              <a:t>DNS</a:t>
            </a:r>
            <a:r>
              <a:rPr lang="ja-JP" altLang="en-US" sz="2400" dirty="0" smtClean="0"/>
              <a:t>レコード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更新してコンテナ</a:t>
            </a:r>
            <a:r>
              <a:rPr lang="ja-JP" altLang="en-US" sz="2400" dirty="0"/>
              <a:t>の</a:t>
            </a:r>
            <a:r>
              <a:rPr lang="en-US" altLang="ja-JP" sz="2400" dirty="0"/>
              <a:t>IP</a:t>
            </a:r>
            <a:r>
              <a:rPr lang="ja-JP" altLang="en-US" sz="2400" dirty="0"/>
              <a:t>アドレスに</a:t>
            </a:r>
            <a:r>
              <a:rPr lang="ja-JP" altLang="en-US" sz="2400" dirty="0" smtClean="0"/>
              <a:t>変更</a:t>
            </a:r>
            <a:endParaRPr kumimoji="1" lang="ja-JP" altLang="en-US" sz="2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Zabbix</a:t>
            </a:r>
            <a:r>
              <a:rPr lang="ja-JP" altLang="en-US" dirty="0" smtClean="0"/>
              <a:t>を用いた障害復旧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6" name="Rectangle 7"/>
          <p:cNvSpPr/>
          <p:nvPr/>
        </p:nvSpPr>
        <p:spPr>
          <a:xfrm>
            <a:off x="4004951" y="4602966"/>
            <a:ext cx="2839602" cy="2014528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8"/>
          <p:cNvSpPr/>
          <p:nvPr/>
        </p:nvSpPr>
        <p:spPr>
          <a:xfrm>
            <a:off x="4290310" y="4783739"/>
            <a:ext cx="2293218" cy="99818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5140468" y="545504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/>
              <a:t>VM</a:t>
            </a:r>
            <a:endParaRPr kumimoji="1" lang="ja-JP" altLang="en-US" b="0" dirty="0"/>
          </a:p>
        </p:txBody>
      </p:sp>
      <p:sp>
        <p:nvSpPr>
          <p:cNvPr id="13" name="Rectangle 11"/>
          <p:cNvSpPr/>
          <p:nvPr/>
        </p:nvSpPr>
        <p:spPr>
          <a:xfrm>
            <a:off x="4493367" y="4911609"/>
            <a:ext cx="893467" cy="5355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0" dirty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コンテナ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66934" y="5253454"/>
            <a:ext cx="884121" cy="59521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0" dirty="0" err="1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Zabbix</a:t>
            </a:r>
            <a:r>
              <a:rPr kumimoji="1" lang="en-US" altLang="ja-JP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kumimoji="1" lang="en-US" altLang="ja-JP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</a:br>
            <a:r>
              <a:rPr kumimoji="1" lang="ja-JP" altLang="en-US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サーバ</a:t>
            </a:r>
            <a:endParaRPr kumimoji="1" lang="ja-JP" altLang="en-US" sz="1600" b="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5009918" y="62080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0" dirty="0" smtClean="0"/>
              <a:t>待機系</a:t>
            </a:r>
            <a:endParaRPr kumimoji="1" lang="ja-JP" altLang="en-US" b="0" dirty="0"/>
          </a:p>
        </p:txBody>
      </p:sp>
      <p:sp>
        <p:nvSpPr>
          <p:cNvPr id="20" name="Rectangle 12"/>
          <p:cNvSpPr/>
          <p:nvPr/>
        </p:nvSpPr>
        <p:spPr>
          <a:xfrm>
            <a:off x="5476044" y="4911609"/>
            <a:ext cx="864288" cy="5355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0" dirty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コンテナ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85639" y="4747265"/>
            <a:ext cx="1411302" cy="50359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ja-JP" altLang="en-US" sz="1400" b="0" dirty="0" smtClean="0"/>
              <a:t>障害を検知し，</a:t>
            </a:r>
            <a:endParaRPr lang="en-US" altLang="ja-JP" sz="1400" b="0" dirty="0" smtClean="0"/>
          </a:p>
          <a:p>
            <a:pPr algn="ctr"/>
            <a:r>
              <a:rPr lang="ja-JP" altLang="en-US" sz="1400" b="0" dirty="0"/>
              <a:t>コンテナを起動</a:t>
            </a:r>
            <a:endParaRPr lang="en-US" altLang="ja-JP" sz="1400" b="0" dirty="0" smtClean="0"/>
          </a:p>
        </p:txBody>
      </p:sp>
      <p:cxnSp>
        <p:nvCxnSpPr>
          <p:cNvPr id="25" name="Elbow Connector 21"/>
          <p:cNvCxnSpPr>
            <a:stCxn id="26" idx="3"/>
            <a:endCxn id="29" idx="1"/>
          </p:cNvCxnSpPr>
          <p:nvPr/>
        </p:nvCxnSpPr>
        <p:spPr>
          <a:xfrm>
            <a:off x="2755472" y="5550521"/>
            <a:ext cx="1737895" cy="4320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 bwMode="auto">
          <a:xfrm>
            <a:off x="1866280" y="5253454"/>
            <a:ext cx="889192" cy="59413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4493367" y="5888483"/>
            <a:ext cx="1846965" cy="3195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kumimoji="1" lang="en-US" altLang="ja-JP" sz="1600" b="0" dirty="0" err="1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Zabbix</a:t>
            </a:r>
            <a:r>
              <a:rPr kumimoji="1" lang="ja-JP" altLang="en-US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エージェント</a:t>
            </a:r>
            <a:endParaRPr kumimoji="1" lang="ja-JP" altLang="en-US" sz="1600" b="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30" name="Rectangle 13"/>
          <p:cNvSpPr/>
          <p:nvPr/>
        </p:nvSpPr>
        <p:spPr>
          <a:xfrm>
            <a:off x="1871351" y="5943376"/>
            <a:ext cx="884121" cy="59305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DNS</a:t>
            </a:r>
            <a:br>
              <a:rPr kumimoji="1" lang="en-US" altLang="ja-JP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</a:br>
            <a:r>
              <a:rPr kumimoji="1" lang="ja-JP" altLang="en-US" sz="1600" b="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サーバ</a:t>
            </a:r>
            <a:endParaRPr kumimoji="1" lang="ja-JP" altLang="en-US" sz="1600" b="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cxnSp>
        <p:nvCxnSpPr>
          <p:cNvPr id="53" name="Elbow Connector 21"/>
          <p:cNvCxnSpPr>
            <a:stCxn id="29" idx="1"/>
            <a:endCxn id="30" idx="3"/>
          </p:cNvCxnSpPr>
          <p:nvPr/>
        </p:nvCxnSpPr>
        <p:spPr>
          <a:xfrm rot="10800000" flipV="1">
            <a:off x="2755473" y="6095902"/>
            <a:ext cx="1737895" cy="1440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 bwMode="auto">
          <a:xfrm>
            <a:off x="4491050" y="5896310"/>
            <a:ext cx="1845130" cy="306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>
            <a:off x="1875088" y="5942298"/>
            <a:ext cx="889192" cy="59413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39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4" grpId="1" animBg="1"/>
      <p:bldP spid="24" grpId="2" animBg="1"/>
      <p:bldP spid="26" grpId="0" animBg="1"/>
      <p:bldP spid="26" grpId="1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6"/>
            <a:ext cx="8732837" cy="3515880"/>
          </a:xfrm>
        </p:spPr>
        <p:txBody>
          <a:bodyPr/>
          <a:lstStyle/>
          <a:p>
            <a:r>
              <a:rPr kumimoji="1" lang="en-US" altLang="ja-JP" dirty="0" smtClean="0"/>
              <a:t>LXD</a:t>
            </a:r>
            <a:r>
              <a:rPr kumimoji="1" lang="ja-JP" altLang="en-US" dirty="0" smtClean="0"/>
              <a:t>ではコンテナをマイグレーション可能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プロセスマイグレーション </a:t>
            </a:r>
            <a:r>
              <a:rPr lang="en-US" altLang="ja-JP" dirty="0" smtClean="0"/>
              <a:t>+</a:t>
            </a:r>
            <a:r>
              <a:rPr lang="ja-JP" altLang="en-US" dirty="0" smtClean="0"/>
              <a:t> ストレージマイグレーション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WebSocket</a:t>
            </a:r>
            <a:r>
              <a:rPr kumimoji="1" lang="ja-JP" altLang="en-US" dirty="0" smtClean="0"/>
              <a:t>に関連した不具合を修正（</a:t>
            </a:r>
            <a:r>
              <a:rPr kumimoji="1" lang="en-US" altLang="ja-JP" dirty="0" smtClean="0"/>
              <a:t>LXD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2.15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マイグレーション完了までコンテナは停止</a:t>
            </a:r>
            <a:endParaRPr lang="en-US" altLang="ja-JP" dirty="0" smtClean="0"/>
          </a:p>
          <a:p>
            <a:r>
              <a:rPr kumimoji="1" lang="en-US" altLang="ja-JP" dirty="0" smtClean="0"/>
              <a:t>LXD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2.21</a:t>
            </a:r>
            <a:r>
              <a:rPr kumimoji="1" lang="ja-JP" altLang="en-US" dirty="0" smtClean="0"/>
              <a:t>でライブマイグレーションをサポート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上手く</a:t>
            </a:r>
            <a:r>
              <a:rPr lang="ja-JP" altLang="en-US" dirty="0"/>
              <a:t>動</a:t>
            </a:r>
            <a:r>
              <a:rPr lang="ja-JP" altLang="en-US" dirty="0" smtClean="0"/>
              <a:t>かすことができていない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CRIU</a:t>
            </a:r>
            <a:r>
              <a:rPr kumimoji="1" lang="ja-JP" altLang="en-US" dirty="0" smtClean="0"/>
              <a:t>はポストコピー・マイグレーションもサポート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コンテナマイグレーション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20" name="正方形/長方形 13"/>
          <p:cNvSpPr/>
          <p:nvPr/>
        </p:nvSpPr>
        <p:spPr bwMode="auto">
          <a:xfrm>
            <a:off x="4675195" y="4585855"/>
            <a:ext cx="3271018" cy="17250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Rounded Rectangle 31"/>
          <p:cNvSpPr>
            <a:spLocks noChangeArrowheads="1"/>
          </p:cNvSpPr>
          <p:nvPr/>
        </p:nvSpPr>
        <p:spPr bwMode="auto">
          <a:xfrm>
            <a:off x="4831043" y="4700588"/>
            <a:ext cx="2947595" cy="1149776"/>
          </a:xfrm>
          <a:prstGeom prst="rect">
            <a:avLst/>
          </a:prstGeom>
          <a:solidFill>
            <a:srgbClr val="8CC882"/>
          </a:solidFill>
          <a:ln w="12700">
            <a:solidFill>
              <a:srgbClr val="1A448A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  <a:defRPr/>
            </a:pP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正方形/長方形 13"/>
          <p:cNvSpPr/>
          <p:nvPr/>
        </p:nvSpPr>
        <p:spPr bwMode="auto">
          <a:xfrm>
            <a:off x="855278" y="4585855"/>
            <a:ext cx="3271018" cy="17250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Rounded Rectangle 31"/>
          <p:cNvSpPr>
            <a:spLocks noChangeArrowheads="1"/>
          </p:cNvSpPr>
          <p:nvPr/>
        </p:nvSpPr>
        <p:spPr bwMode="auto">
          <a:xfrm>
            <a:off x="1011126" y="4700588"/>
            <a:ext cx="2947595" cy="1149776"/>
          </a:xfrm>
          <a:prstGeom prst="rect">
            <a:avLst/>
          </a:prstGeom>
          <a:solidFill>
            <a:srgbClr val="8CC882"/>
          </a:solidFill>
          <a:ln w="12700">
            <a:solidFill>
              <a:srgbClr val="1A448A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  <a:defRPr/>
            </a:pP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テキスト ボックス 24"/>
          <p:cNvSpPr txBox="1"/>
          <p:nvPr/>
        </p:nvSpPr>
        <p:spPr>
          <a:xfrm>
            <a:off x="2266119" y="5928960"/>
            <a:ext cx="38048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b="0" dirty="0" smtClean="0"/>
              <a:t>VM</a:t>
            </a:r>
            <a:endParaRPr lang="ja-JP" altLang="en-US" sz="1600" b="0" dirty="0"/>
          </a:p>
        </p:txBody>
      </p:sp>
      <p:sp>
        <p:nvSpPr>
          <p:cNvPr id="25" name="テキスト ボックス 38"/>
          <p:cNvSpPr txBox="1"/>
          <p:nvPr/>
        </p:nvSpPr>
        <p:spPr>
          <a:xfrm>
            <a:off x="2060298" y="5515627"/>
            <a:ext cx="79084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600" b="0" dirty="0" smtClean="0"/>
              <a:t>コンテナ</a:t>
            </a:r>
            <a:endParaRPr lang="en-US" altLang="ja-JP" sz="1600" b="0" dirty="0"/>
          </a:p>
        </p:txBody>
      </p:sp>
      <p:sp>
        <p:nvSpPr>
          <p:cNvPr id="26" name="Rounded Rectangle 31"/>
          <p:cNvSpPr>
            <a:spLocks noChangeArrowheads="1"/>
          </p:cNvSpPr>
          <p:nvPr/>
        </p:nvSpPr>
        <p:spPr bwMode="auto">
          <a:xfrm>
            <a:off x="1308018" y="5184746"/>
            <a:ext cx="2416088" cy="285841"/>
          </a:xfrm>
          <a:prstGeom prst="rect">
            <a:avLst/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  <a:defRPr/>
            </a:pPr>
            <a:r>
              <a:rPr lang="ja-JP" alt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コンテナイメージ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Rounded Rectangle 32"/>
          <p:cNvSpPr>
            <a:spLocks noChangeArrowheads="1"/>
          </p:cNvSpPr>
          <p:nvPr/>
        </p:nvSpPr>
        <p:spPr bwMode="auto">
          <a:xfrm>
            <a:off x="1308018" y="4829662"/>
            <a:ext cx="1158299" cy="275209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プロセス</a:t>
            </a:r>
            <a:endParaRPr lang="en-US" sz="1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Rounded Rectangle 32"/>
          <p:cNvSpPr>
            <a:spLocks noChangeArrowheads="1"/>
          </p:cNvSpPr>
          <p:nvPr/>
        </p:nvSpPr>
        <p:spPr bwMode="auto">
          <a:xfrm>
            <a:off x="2565807" y="4829662"/>
            <a:ext cx="1158299" cy="275209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プロセス</a:t>
            </a:r>
            <a:endParaRPr lang="en-US" sz="1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テキスト ボックス 24"/>
          <p:cNvSpPr txBox="1"/>
          <p:nvPr/>
        </p:nvSpPr>
        <p:spPr>
          <a:xfrm>
            <a:off x="6086036" y="5928960"/>
            <a:ext cx="38048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b="0" dirty="0" smtClean="0"/>
              <a:t>VM</a:t>
            </a:r>
            <a:endParaRPr lang="ja-JP" altLang="en-US" sz="1600" b="0" dirty="0"/>
          </a:p>
        </p:txBody>
      </p:sp>
      <p:sp>
        <p:nvSpPr>
          <p:cNvPr id="30" name="テキスト ボックス 38"/>
          <p:cNvSpPr txBox="1"/>
          <p:nvPr/>
        </p:nvSpPr>
        <p:spPr>
          <a:xfrm>
            <a:off x="5880215" y="5515627"/>
            <a:ext cx="79084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600" b="0" dirty="0" smtClean="0"/>
              <a:t>コンテナ</a:t>
            </a:r>
            <a:endParaRPr lang="en-US" altLang="ja-JP" sz="1600" b="0" dirty="0"/>
          </a:p>
        </p:txBody>
      </p:sp>
    </p:spTree>
    <p:extLst>
      <p:ext uri="{BB962C8B-B14F-4D97-AF65-F5344CB8AC3E}">
        <p14:creationId xmlns:p14="http://schemas.microsoft.com/office/powerpoint/2010/main" val="38967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41702 0.0046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41546 0.00671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41858 0.0067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/>
      <p:bldP spid="26" grpId="0" animBg="1"/>
      <p:bldP spid="27" grpId="0" animBg="1"/>
      <p:bldP spid="28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672479"/>
              </p:ext>
            </p:extLst>
          </p:nvPr>
        </p:nvGraphicFramePr>
        <p:xfrm>
          <a:off x="357035" y="3689803"/>
          <a:ext cx="4539064" cy="252000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444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44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</a:rPr>
                        <a:t>運用系・待機系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CPU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00" dirty="0" smtClean="0">
                          <a:effectLst/>
                        </a:rPr>
                        <a:t>Intel Xeon E3-1226 v3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Memory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8</a:t>
                      </a:r>
                      <a:r>
                        <a:rPr lang="en-US" sz="1600" kern="100" dirty="0" smtClean="0">
                          <a:effectLst/>
                        </a:rPr>
                        <a:t>GB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dirty="0" smtClean="0"/>
                        <a:t>Network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</a:rPr>
                        <a:t>ギガビットイーサネット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315051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OS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Ubuntu 16.04.2 LTS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5999534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Hypervisor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KVM</a:t>
                      </a:r>
                      <a:r>
                        <a:rPr lang="ja-JP" altLang="en-US" sz="1600" kern="100" dirty="0" smtClean="0">
                          <a:effectLst/>
                        </a:rPr>
                        <a:t> </a:t>
                      </a:r>
                      <a:r>
                        <a:rPr lang="en-US" altLang="ja-JP" sz="1600" kern="100" dirty="0" smtClean="0">
                          <a:effectLst/>
                        </a:rPr>
                        <a:t>2.5.0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Container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LXD</a:t>
                      </a:r>
                      <a:r>
                        <a:rPr lang="ja-JP" altLang="en-US" sz="1600" kern="100" dirty="0" smtClean="0">
                          <a:effectLst/>
                        </a:rPr>
                        <a:t> </a:t>
                      </a:r>
                      <a:r>
                        <a:rPr lang="en-US" altLang="ja-JP" sz="1600" kern="100" dirty="0" smtClean="0">
                          <a:effectLst/>
                        </a:rPr>
                        <a:t>2.15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725296585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10440"/>
              </p:ext>
            </p:extLst>
          </p:nvPr>
        </p:nvGraphicFramePr>
        <p:xfrm>
          <a:off x="5377729" y="4229803"/>
          <a:ext cx="3499676" cy="144000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43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5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VM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CPU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2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Memory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2G</a:t>
                      </a:r>
                      <a:r>
                        <a:rPr lang="en-US" sz="1600" kern="100" dirty="0" smtClean="0">
                          <a:effectLst/>
                        </a:rPr>
                        <a:t>B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655253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OS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Ubuntu 16.04.2 LTS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7"/>
            <a:ext cx="8732837" cy="2458834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VCRecovery</a:t>
            </a:r>
            <a:r>
              <a:rPr lang="ja-JP" altLang="en-US" dirty="0" smtClean="0"/>
              <a:t>の有用性を確認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障害復旧のデモ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復旧時間の測定とコストの見積もり</a:t>
            </a:r>
            <a:endParaRPr lang="en-US" altLang="ja-JP" dirty="0" smtClean="0"/>
          </a:p>
          <a:p>
            <a:pPr lvl="1"/>
            <a:r>
              <a:rPr lang="ja-JP" altLang="en-US" dirty="0"/>
              <a:t>コンテナの実行性能・マイグレーション性能の測定</a:t>
            </a:r>
          </a:p>
          <a:p>
            <a:pPr lvl="2"/>
            <a:r>
              <a:rPr lang="en-US" altLang="ja-JP" dirty="0" smtClean="0"/>
              <a:t>VM</a:t>
            </a:r>
            <a:r>
              <a:rPr lang="ja-JP" altLang="en-US" dirty="0"/>
              <a:t>内コンテナを使用しない従来システムと</a:t>
            </a:r>
            <a:r>
              <a:rPr lang="ja-JP" altLang="en-US" dirty="0" smtClean="0"/>
              <a:t>比較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44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障害発生から障害検知，障害復旧までの一連の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流れ</a:t>
            </a:r>
            <a:endParaRPr lang="en-US" altLang="ja-JP" dirty="0"/>
          </a:p>
          <a:p>
            <a:pPr lvl="1"/>
            <a:r>
              <a:rPr lang="en-US" altLang="ja-JP" dirty="0" smtClean="0"/>
              <a:t>Web</a:t>
            </a:r>
            <a:r>
              <a:rPr lang="ja-JP" altLang="en-US" dirty="0" smtClean="0"/>
              <a:t>ブラウザ上で確認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Zabbix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WebUI</a:t>
            </a:r>
            <a:r>
              <a:rPr lang="ja-JP" altLang="en-US" dirty="0" smtClean="0"/>
              <a:t>上で監視状況・障害検知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25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2" name="一連の動作_c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562" y="850900"/>
            <a:ext cx="7086601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2868979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ウォームスタンバイを用いて障害の発生した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を待機系のコンテナに切り替え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運用</a:t>
            </a:r>
            <a:r>
              <a:rPr lang="ja-JP" altLang="en-US" dirty="0"/>
              <a:t>系</a:t>
            </a:r>
            <a:r>
              <a:rPr lang="ja-JP" altLang="en-US" dirty="0" smtClean="0"/>
              <a:t>の</a:t>
            </a:r>
            <a:r>
              <a:rPr lang="en-US" altLang="ja-JP" dirty="0" smtClean="0"/>
              <a:t>VM</a:t>
            </a:r>
            <a:r>
              <a:rPr lang="ja-JP" altLang="en-US" dirty="0" smtClean="0"/>
              <a:t> </a:t>
            </a:r>
            <a:r>
              <a:rPr lang="en-US" altLang="ja-JP" dirty="0" smtClean="0"/>
              <a:t>4</a:t>
            </a:r>
            <a:r>
              <a:rPr lang="ja-JP" altLang="en-US" dirty="0" smtClean="0"/>
              <a:t>台，待機系のコンテナ</a:t>
            </a:r>
            <a:r>
              <a:rPr lang="en-US" altLang="ja-JP" dirty="0" smtClean="0"/>
              <a:t>4</a:t>
            </a:r>
            <a:r>
              <a:rPr lang="ja-JP" altLang="en-US" dirty="0" smtClean="0"/>
              <a:t>台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切り替</a:t>
            </a:r>
            <a:r>
              <a:rPr lang="ja-JP" altLang="en-US" dirty="0" smtClean="0"/>
              <a:t>えるだけなので復旧時間は従来とほぼ同じ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コンテナを用いたことによるオーバヘッドはなかった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待機系のコストは</a:t>
            </a:r>
            <a:r>
              <a:rPr lang="en-US" altLang="ja-JP" dirty="0" smtClean="0"/>
              <a:t>VM</a:t>
            </a:r>
            <a:r>
              <a:rPr lang="ja-JP" altLang="en-US" dirty="0" smtClean="0"/>
              <a:t> </a:t>
            </a:r>
            <a:r>
              <a:rPr lang="en-US" altLang="ja-JP" dirty="0" smtClean="0"/>
              <a:t>4</a:t>
            </a:r>
            <a:r>
              <a:rPr lang="ja-JP" altLang="en-US" dirty="0" smtClean="0"/>
              <a:t>台分から</a:t>
            </a:r>
            <a:r>
              <a:rPr lang="en-US" altLang="ja-JP" dirty="0" smtClean="0"/>
              <a:t>1</a:t>
            </a:r>
            <a:r>
              <a:rPr lang="ja-JP" altLang="en-US" dirty="0" smtClean="0"/>
              <a:t>台分に削減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ウォームスタンバイの復旧時間・コスト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799680"/>
              </p:ext>
            </p:extLst>
          </p:nvPr>
        </p:nvGraphicFramePr>
        <p:xfrm>
          <a:off x="474399" y="3882725"/>
          <a:ext cx="3678620" cy="227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2568786" y="6559144"/>
            <a:ext cx="46342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0" dirty="0" smtClean="0"/>
              <a:t>計算元：http</a:t>
            </a:r>
            <a:r>
              <a:rPr lang="ja-JP" altLang="en-US" sz="1200" b="0" dirty="0"/>
              <a:t>://calculator.s3.amazonaws.com</a:t>
            </a:r>
            <a:r>
              <a:rPr lang="ja-JP" altLang="en-US" sz="1200" b="0" dirty="0" smtClean="0"/>
              <a:t>/index</a:t>
            </a:r>
            <a:r>
              <a:rPr lang="ja-JP" altLang="en-US" sz="1200" b="0" dirty="0"/>
              <a:t>.html?lng=ja_JP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563291" y="6192000"/>
            <a:ext cx="4428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0" dirty="0"/>
              <a:t>(※Red Hat Enterprise Linux </a:t>
            </a:r>
            <a:r>
              <a:rPr lang="en-US" altLang="ja-JP" sz="1200" b="0" dirty="0" smtClean="0"/>
              <a:t>vCPU8</a:t>
            </a:r>
            <a:r>
              <a:rPr lang="ja-JP" altLang="en-US" sz="1200" b="0" dirty="0" smtClean="0"/>
              <a:t>コア，メモリ</a:t>
            </a:r>
            <a:r>
              <a:rPr lang="en-US" altLang="ja-JP" sz="1200" b="0" dirty="0" smtClean="0"/>
              <a:t>32</a:t>
            </a:r>
            <a:r>
              <a:rPr lang="ja-JP" altLang="en-US" sz="1200" b="0" dirty="0" smtClean="0"/>
              <a:t>Gの</a:t>
            </a:r>
            <a:r>
              <a:rPr lang="en-US" altLang="ja-JP" sz="1200" b="0" dirty="0" smtClean="0"/>
              <a:t>VM</a:t>
            </a:r>
            <a:r>
              <a:rPr lang="ja-JP" altLang="en-US" sz="1200" b="0" dirty="0" smtClean="0"/>
              <a:t>を</a:t>
            </a:r>
            <a:endParaRPr lang="en-US" altLang="ja-JP" sz="1200" b="0" dirty="0" smtClean="0"/>
          </a:p>
          <a:p>
            <a:r>
              <a:rPr lang="ja-JP" altLang="en-US" sz="1200" b="0" dirty="0" smtClean="0"/>
              <a:t>　　</a:t>
            </a:r>
            <a:r>
              <a:rPr lang="en-US" altLang="ja-JP" sz="1200" b="0" dirty="0" smtClean="0"/>
              <a:t>Amazon</a:t>
            </a:r>
            <a:r>
              <a:rPr lang="ja-JP" altLang="en-US" sz="1200" b="0" dirty="0" smtClean="0"/>
              <a:t> </a:t>
            </a:r>
            <a:r>
              <a:rPr lang="en-US" altLang="ja-JP" sz="1200" b="0" dirty="0" smtClean="0"/>
              <a:t>EC2</a:t>
            </a:r>
            <a:r>
              <a:rPr lang="ja-JP" altLang="en-US" sz="1200" b="0" dirty="0" smtClean="0"/>
              <a:t>で</a:t>
            </a:r>
            <a:r>
              <a:rPr lang="en-US" altLang="ja-JP" sz="1200" b="0" dirty="0" smtClean="0"/>
              <a:t>1</a:t>
            </a:r>
            <a:r>
              <a:rPr lang="ja-JP" altLang="en-US" sz="1200" b="0" dirty="0" smtClean="0"/>
              <a:t>年間稼働</a:t>
            </a:r>
            <a:r>
              <a:rPr lang="ja-JP" altLang="en-US" sz="1200" b="0" dirty="0"/>
              <a:t>させた場合)</a:t>
            </a:r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913091"/>
              </p:ext>
            </p:extLst>
          </p:nvPr>
        </p:nvGraphicFramePr>
        <p:xfrm>
          <a:off x="4812370" y="3882725"/>
          <a:ext cx="3468030" cy="227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43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6"/>
            <a:ext cx="8732837" cy="283390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コールドスタンバイを</a:t>
            </a:r>
            <a:r>
              <a:rPr lang="ja-JP" altLang="en-US" dirty="0"/>
              <a:t>用いて</a:t>
            </a:r>
            <a:r>
              <a:rPr lang="en-US" altLang="ja-JP" dirty="0"/>
              <a:t>VM</a:t>
            </a:r>
            <a:r>
              <a:rPr lang="ja-JP" altLang="en-US" dirty="0"/>
              <a:t>の障害発生時</a:t>
            </a:r>
            <a:r>
              <a:rPr lang="ja-JP" altLang="en-US" dirty="0" smtClean="0"/>
              <a:t>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待機</a:t>
            </a:r>
            <a:r>
              <a:rPr lang="ja-JP" altLang="en-US" dirty="0"/>
              <a:t>系でコンテナ</a:t>
            </a:r>
            <a:r>
              <a:rPr lang="en-US" altLang="ja-JP" dirty="0"/>
              <a:t>4</a:t>
            </a:r>
            <a:r>
              <a:rPr lang="ja-JP" altLang="en-US" dirty="0"/>
              <a:t>台を起動</a:t>
            </a:r>
            <a:endParaRPr lang="en-US" altLang="ja-JP" dirty="0"/>
          </a:p>
          <a:p>
            <a:pPr lvl="1"/>
            <a:r>
              <a:rPr lang="ja-JP" altLang="en-US" dirty="0"/>
              <a:t>復旧時間は</a:t>
            </a:r>
            <a:r>
              <a:rPr lang="ja-JP" altLang="en-US" dirty="0" smtClean="0"/>
              <a:t>従来の</a:t>
            </a:r>
            <a:r>
              <a:rPr lang="en-US" altLang="ja-JP" dirty="0" smtClean="0"/>
              <a:t>47%</a:t>
            </a:r>
            <a:r>
              <a:rPr lang="ja-JP" altLang="en-US" dirty="0" smtClean="0"/>
              <a:t>に減少</a:t>
            </a:r>
            <a:endParaRPr lang="en-US" altLang="ja-JP" dirty="0"/>
          </a:p>
          <a:p>
            <a:pPr lvl="2"/>
            <a:r>
              <a:rPr lang="ja-JP" altLang="en-US" dirty="0"/>
              <a:t>コンテナの起動時には</a:t>
            </a:r>
            <a:r>
              <a:rPr lang="en-US" altLang="ja-JP" dirty="0"/>
              <a:t>OS</a:t>
            </a:r>
            <a:r>
              <a:rPr lang="ja-JP" altLang="en-US" dirty="0"/>
              <a:t>を起動する必要がない</a:t>
            </a:r>
            <a:endParaRPr lang="en-US" altLang="ja-JP" dirty="0"/>
          </a:p>
          <a:p>
            <a:pPr lvl="1"/>
            <a:r>
              <a:rPr lang="ja-JP" altLang="en-US" dirty="0" smtClean="0"/>
              <a:t>障害対策のコスト</a:t>
            </a:r>
            <a:r>
              <a:rPr lang="ja-JP" altLang="en-US" dirty="0"/>
              <a:t>は</a:t>
            </a:r>
            <a:r>
              <a:rPr lang="en-US" altLang="ja-JP" dirty="0" smtClean="0"/>
              <a:t>VM</a:t>
            </a:r>
            <a:r>
              <a:rPr lang="ja-JP" altLang="en-US" dirty="0" smtClean="0"/>
              <a:t> </a:t>
            </a:r>
            <a:r>
              <a:rPr lang="en-US" altLang="ja-JP" dirty="0" smtClean="0"/>
              <a:t>0</a:t>
            </a:r>
            <a:r>
              <a:rPr lang="ja-JP" altLang="en-US" dirty="0" smtClean="0"/>
              <a:t>台分から</a:t>
            </a:r>
            <a:r>
              <a:rPr lang="en-US" altLang="ja-JP" dirty="0" smtClean="0"/>
              <a:t>VM</a:t>
            </a:r>
            <a:r>
              <a:rPr lang="ja-JP" altLang="en-US" dirty="0" smtClean="0"/>
              <a:t> </a:t>
            </a:r>
            <a:r>
              <a:rPr lang="en-US" altLang="ja-JP" dirty="0" smtClean="0"/>
              <a:t>1/n</a:t>
            </a:r>
            <a:r>
              <a:rPr lang="ja-JP" altLang="en-US" dirty="0" smtClean="0"/>
              <a:t>台分に増加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n: </a:t>
            </a:r>
            <a:r>
              <a:rPr lang="ja-JP" altLang="en-US" dirty="0" smtClean="0"/>
              <a:t>復旧用</a:t>
            </a:r>
            <a:r>
              <a:rPr lang="en-US" altLang="ja-JP" dirty="0" smtClean="0"/>
              <a:t>VM</a:t>
            </a:r>
            <a:r>
              <a:rPr lang="ja-JP" altLang="en-US" dirty="0" smtClean="0"/>
              <a:t>を共用するサービス提供者の数</a:t>
            </a: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コールドスタンバイの</a:t>
            </a:r>
            <a:r>
              <a:rPr lang="ja-JP" altLang="en-US" dirty="0"/>
              <a:t>復旧時間・コスト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04455"/>
              </p:ext>
            </p:extLst>
          </p:nvPr>
        </p:nvGraphicFramePr>
        <p:xfrm>
          <a:off x="4211782" y="3903882"/>
          <a:ext cx="3937990" cy="286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221954"/>
              </p:ext>
            </p:extLst>
          </p:nvPr>
        </p:nvGraphicFramePr>
        <p:xfrm>
          <a:off x="257175" y="3903882"/>
          <a:ext cx="3637799" cy="252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13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805365"/>
              </p:ext>
            </p:extLst>
          </p:nvPr>
        </p:nvGraphicFramePr>
        <p:xfrm>
          <a:off x="0" y="3388302"/>
          <a:ext cx="9144000" cy="346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 dirty="0"/>
              <a:t>内コンテナ</a:t>
            </a:r>
            <a:r>
              <a:rPr lang="ja-JP" altLang="en-US" dirty="0" smtClean="0"/>
              <a:t>の実行性能（</a:t>
            </a:r>
            <a:r>
              <a:rPr lang="en-US" altLang="ja-JP" dirty="0" smtClean="0"/>
              <a:t>1/2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2"/>
            <a:ext cx="8732837" cy="236254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VM</a:t>
            </a:r>
            <a:r>
              <a:rPr lang="ja-JP" altLang="en-US" dirty="0" smtClean="0"/>
              <a:t>内コンテナで</a:t>
            </a:r>
            <a:r>
              <a:rPr lang="en-US" altLang="ja-JP" dirty="0" err="1" smtClean="0"/>
              <a:t>UnixBench</a:t>
            </a:r>
            <a:r>
              <a:rPr lang="ja-JP" altLang="en-US" dirty="0"/>
              <a:t>を</a:t>
            </a:r>
            <a:r>
              <a:rPr lang="ja-JP" altLang="en-US" dirty="0" smtClean="0"/>
              <a:t>用いて性能を</a:t>
            </a:r>
            <a:r>
              <a:rPr lang="ja-JP" altLang="en-US" dirty="0"/>
              <a:t>測定</a:t>
            </a:r>
            <a:endParaRPr lang="en-US" altLang="ja-JP" dirty="0"/>
          </a:p>
          <a:p>
            <a:pPr lvl="1"/>
            <a:r>
              <a:rPr lang="en-US" altLang="ja-JP" dirty="0" smtClean="0"/>
              <a:t>4</a:t>
            </a:r>
            <a:r>
              <a:rPr lang="ja-JP" altLang="en-US" dirty="0" smtClean="0"/>
              <a:t>種類のストレージバックエンド，コンテナなしを比較</a:t>
            </a:r>
            <a:endParaRPr lang="en-US" altLang="ja-JP" dirty="0" smtClean="0"/>
          </a:p>
          <a:p>
            <a:pPr lvl="1"/>
            <a:r>
              <a:rPr lang="ja-JP" altLang="en-US" dirty="0"/>
              <a:t>コンテナ</a:t>
            </a:r>
            <a:r>
              <a:rPr lang="ja-JP" altLang="en-US" dirty="0" smtClean="0"/>
              <a:t>により平均</a:t>
            </a:r>
            <a:r>
              <a:rPr lang="en-US" altLang="ja-JP" dirty="0" smtClean="0"/>
              <a:t>14</a:t>
            </a:r>
            <a:r>
              <a:rPr lang="ja-JP" altLang="en-US" dirty="0" smtClean="0"/>
              <a:t>～</a:t>
            </a:r>
            <a:r>
              <a:rPr lang="en-US" altLang="ja-JP" dirty="0" smtClean="0"/>
              <a:t>31%</a:t>
            </a:r>
            <a:r>
              <a:rPr lang="ja-JP" altLang="en-US" dirty="0" smtClean="0"/>
              <a:t>の性能低下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ディレクトリ（</a:t>
            </a:r>
            <a:r>
              <a:rPr lang="en-US" altLang="ja-JP" dirty="0" err="1" smtClean="0"/>
              <a:t>dir</a:t>
            </a:r>
            <a:r>
              <a:rPr lang="ja-JP" altLang="en-US" dirty="0" smtClean="0"/>
              <a:t>）と</a:t>
            </a:r>
            <a:r>
              <a:rPr lang="en-US" altLang="ja-JP" dirty="0" smtClean="0"/>
              <a:t>LVM</a:t>
            </a:r>
            <a:r>
              <a:rPr lang="ja-JP" altLang="en-US" dirty="0" smtClean="0"/>
              <a:t>の性能がよい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ZFS</a:t>
            </a:r>
            <a:r>
              <a:rPr lang="ja-JP" altLang="en-US" dirty="0"/>
              <a:t>では</a:t>
            </a:r>
            <a:r>
              <a:rPr lang="en-US" altLang="ja-JP" dirty="0"/>
              <a:t>File</a:t>
            </a:r>
            <a:r>
              <a:rPr lang="ja-JP" altLang="en-US" dirty="0"/>
              <a:t> </a:t>
            </a:r>
            <a:r>
              <a:rPr lang="en-US" altLang="ja-JP" dirty="0"/>
              <a:t>Copy</a:t>
            </a:r>
            <a:r>
              <a:rPr lang="ja-JP" altLang="en-US" dirty="0" smtClean="0"/>
              <a:t>の測定中</a:t>
            </a:r>
            <a:r>
              <a:rPr lang="ja-JP" altLang="en-US" dirty="0"/>
              <a:t>に</a:t>
            </a:r>
            <a:r>
              <a:rPr lang="ja-JP" altLang="en-US" dirty="0" smtClean="0"/>
              <a:t>高い確率で</a:t>
            </a:r>
            <a:r>
              <a:rPr lang="en-US" altLang="ja-JP" dirty="0"/>
              <a:t>VM</a:t>
            </a:r>
            <a:r>
              <a:rPr lang="ja-JP" altLang="en-US" dirty="0" smtClean="0"/>
              <a:t>がフリーズ</a:t>
            </a:r>
            <a:endParaRPr lang="en-US" altLang="ja-JP" dirty="0"/>
          </a:p>
        </p:txBody>
      </p:sp>
      <p:sp>
        <p:nvSpPr>
          <p:cNvPr id="8" name="Oval 5"/>
          <p:cNvSpPr/>
          <p:nvPr/>
        </p:nvSpPr>
        <p:spPr bwMode="auto">
          <a:xfrm>
            <a:off x="7620000" y="3819959"/>
            <a:ext cx="1524000" cy="17495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Oval 5"/>
          <p:cNvSpPr/>
          <p:nvPr/>
        </p:nvSpPr>
        <p:spPr bwMode="auto">
          <a:xfrm>
            <a:off x="2686698" y="3651589"/>
            <a:ext cx="1939637" cy="19097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8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VMW-ICON-Clou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54" y="4826643"/>
            <a:ext cx="3967245" cy="1943388"/>
          </a:xfrm>
          <a:prstGeom prst="rect">
            <a:avLst/>
          </a:prstGeom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375666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様々なサービス</a:t>
            </a:r>
            <a:r>
              <a:rPr lang="ja-JP" altLang="en-US" dirty="0"/>
              <a:t>が</a:t>
            </a:r>
            <a:r>
              <a:rPr lang="ja-JP" altLang="en-US" dirty="0" smtClean="0"/>
              <a:t>クラウドで提供</a:t>
            </a:r>
            <a:endParaRPr lang="en-US" altLang="ja-JP" dirty="0" smtClean="0"/>
          </a:p>
          <a:p>
            <a:pPr lvl="1"/>
            <a:r>
              <a:rPr lang="ja-JP" altLang="en-US" dirty="0"/>
              <a:t>仮想マシン（</a:t>
            </a:r>
            <a:r>
              <a:rPr lang="en-US" altLang="ja-JP" dirty="0"/>
              <a:t>VM</a:t>
            </a:r>
            <a:r>
              <a:rPr lang="ja-JP" altLang="en-US" dirty="0"/>
              <a:t>）を用いてサービスを提供</a:t>
            </a:r>
            <a:endParaRPr lang="en-US" altLang="ja-JP" dirty="0"/>
          </a:p>
          <a:p>
            <a:pPr lvl="1"/>
            <a:r>
              <a:rPr lang="ja-JP" altLang="en-US" dirty="0" smtClean="0"/>
              <a:t>複数</a:t>
            </a:r>
            <a:r>
              <a:rPr lang="ja-JP" altLang="en-US" dirty="0"/>
              <a:t>の</a:t>
            </a:r>
            <a:r>
              <a:rPr lang="en-US" altLang="ja-JP" dirty="0"/>
              <a:t>VM</a:t>
            </a:r>
            <a:r>
              <a:rPr lang="ja-JP" altLang="en-US" dirty="0"/>
              <a:t>を</a:t>
            </a:r>
            <a:r>
              <a:rPr lang="ja-JP" altLang="en-US" dirty="0" smtClean="0"/>
              <a:t>連携させることも多い</a:t>
            </a:r>
            <a:endParaRPr lang="en-US" altLang="ja-JP" dirty="0" smtClean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単位で</a:t>
            </a:r>
            <a:r>
              <a:rPr lang="ja-JP" altLang="en-US" dirty="0" smtClean="0"/>
              <a:t>課金</a:t>
            </a:r>
            <a:endParaRPr lang="en-US" altLang="ja-JP" dirty="0"/>
          </a:p>
          <a:p>
            <a:pPr lvl="2"/>
            <a:endParaRPr lang="en-US" altLang="ja-JP" sz="1200" dirty="0" smtClean="0"/>
          </a:p>
          <a:p>
            <a:r>
              <a:rPr lang="ja-JP" altLang="en-US" dirty="0" smtClean="0"/>
              <a:t>クラウド</a:t>
            </a:r>
            <a:r>
              <a:rPr lang="ja-JP" altLang="en-US" dirty="0"/>
              <a:t>で障害が発生するとサービスが中断</a:t>
            </a:r>
            <a:endParaRPr lang="en-US" altLang="ja-JP" dirty="0"/>
          </a:p>
          <a:p>
            <a:pPr lvl="1"/>
            <a:r>
              <a:rPr lang="ja-JP" altLang="en-US" dirty="0"/>
              <a:t>管理ミスにより</a:t>
            </a:r>
            <a:r>
              <a:rPr lang="en-US" altLang="ja-JP" dirty="0"/>
              <a:t>Amazon S3</a:t>
            </a:r>
            <a:r>
              <a:rPr lang="ja-JP" altLang="en-US" dirty="0"/>
              <a:t>が停止（</a:t>
            </a:r>
            <a:r>
              <a:rPr lang="en-US" altLang="ja-JP" dirty="0"/>
              <a:t>2017</a:t>
            </a:r>
            <a:r>
              <a:rPr lang="ja-JP" altLang="en-US" dirty="0"/>
              <a:t>年）</a:t>
            </a:r>
            <a:endParaRPr lang="en-US" altLang="ja-JP" dirty="0"/>
          </a:p>
          <a:p>
            <a:pPr lvl="1"/>
            <a:r>
              <a:rPr lang="ja-JP" altLang="en-US" dirty="0"/>
              <a:t>停電により</a:t>
            </a:r>
            <a:r>
              <a:rPr lang="en-US" altLang="ja-JP" dirty="0"/>
              <a:t>Amazon EC2</a:t>
            </a:r>
            <a:r>
              <a:rPr lang="ja-JP" altLang="en-US" dirty="0"/>
              <a:t>が停止（</a:t>
            </a:r>
            <a:r>
              <a:rPr lang="en-US" altLang="ja-JP" dirty="0"/>
              <a:t>2016</a:t>
            </a:r>
            <a:r>
              <a:rPr lang="ja-JP" altLang="en-US" dirty="0"/>
              <a:t>年）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クラウドの障害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11" name="Picture 150" descr="ICON_VM_basic_label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684" y="5518019"/>
            <a:ext cx="849107" cy="9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0" descr="ICON_VM_basic_label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477" y="5518019"/>
            <a:ext cx="849107" cy="9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0" descr="ICON_VM_basic_label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6397" y="5518019"/>
            <a:ext cx="851980" cy="98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0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7592"/>
              </p:ext>
            </p:extLst>
          </p:nvPr>
        </p:nvGraphicFramePr>
        <p:xfrm>
          <a:off x="1" y="3955256"/>
          <a:ext cx="9144000" cy="280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288304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VM</a:t>
            </a:r>
            <a:r>
              <a:rPr lang="ja-JP" altLang="en-US" dirty="0" smtClean="0"/>
              <a:t>内コンテナで</a:t>
            </a:r>
            <a:r>
              <a:rPr lang="en-US" altLang="ja-JP" dirty="0" err="1" smtClean="0"/>
              <a:t>fio</a:t>
            </a:r>
            <a:r>
              <a:rPr lang="ja-JP" altLang="en-US" dirty="0" smtClean="0"/>
              <a:t>を用いてディスク性能を測定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コンテナによりスループットが</a:t>
            </a:r>
            <a:r>
              <a:rPr lang="en-US" altLang="ja-JP" dirty="0" smtClean="0"/>
              <a:t>3</a:t>
            </a:r>
            <a:r>
              <a:rPr lang="ja-JP" altLang="en-US" dirty="0" smtClean="0"/>
              <a:t>～</a:t>
            </a:r>
            <a:r>
              <a:rPr lang="en-US" altLang="ja-JP" dirty="0" smtClean="0"/>
              <a:t>47%</a:t>
            </a:r>
            <a:r>
              <a:rPr lang="ja-JP" altLang="en-US" dirty="0" smtClean="0"/>
              <a:t>低下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dir</a:t>
            </a:r>
            <a:r>
              <a:rPr lang="ja-JP" altLang="en-US" dirty="0" smtClean="0"/>
              <a:t>以外は大幅な性能低下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ZFS</a:t>
            </a:r>
            <a:r>
              <a:rPr lang="ja-JP" altLang="en-US" dirty="0" smtClean="0"/>
              <a:t>では</a:t>
            </a:r>
            <a:r>
              <a:rPr lang="en-US" altLang="ja-JP" dirty="0" err="1" smtClean="0"/>
              <a:t>fio</a:t>
            </a:r>
            <a:r>
              <a:rPr lang="ja-JP" altLang="en-US" dirty="0" smtClean="0"/>
              <a:t>がエラーを出して停止</a:t>
            </a:r>
            <a:endParaRPr lang="en-US" altLang="ja-JP" dirty="0" smtClean="0"/>
          </a:p>
          <a:p>
            <a:r>
              <a:rPr lang="en-US" altLang="ja-JP" dirty="0" smtClean="0"/>
              <a:t>iperf3</a:t>
            </a:r>
            <a:r>
              <a:rPr lang="ja-JP" altLang="en-US" dirty="0" smtClean="0"/>
              <a:t>を用いてネットワーク性能を測定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TCP</a:t>
            </a:r>
            <a:r>
              <a:rPr lang="ja-JP" altLang="en-US" dirty="0" smtClean="0"/>
              <a:t>スループットの低下なし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 dirty="0"/>
              <a:t>内コンテナ</a:t>
            </a:r>
            <a:r>
              <a:rPr lang="ja-JP" altLang="en-US" dirty="0" smtClean="0"/>
              <a:t>の実行性能（</a:t>
            </a:r>
            <a:r>
              <a:rPr lang="en-US" altLang="ja-JP" dirty="0" smtClean="0"/>
              <a:t>2/2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381078"/>
              </p:ext>
            </p:extLst>
          </p:nvPr>
        </p:nvGraphicFramePr>
        <p:xfrm>
          <a:off x="1" y="3953022"/>
          <a:ext cx="32057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016516"/>
              </p:ext>
            </p:extLst>
          </p:nvPr>
        </p:nvGraphicFramePr>
        <p:xfrm>
          <a:off x="3205779" y="3953022"/>
          <a:ext cx="3094353" cy="251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80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062" y="1069974"/>
            <a:ext cx="8732837" cy="2840844"/>
          </a:xfrm>
        </p:spPr>
        <p:txBody>
          <a:bodyPr>
            <a:normAutofit/>
          </a:bodyPr>
          <a:lstStyle/>
          <a:p>
            <a:r>
              <a:rPr lang="ja-JP" altLang="en-US" dirty="0"/>
              <a:t>マイグレーション時間とダウンタイムを測定</a:t>
            </a:r>
            <a:endParaRPr lang="en-US" altLang="ja-JP" dirty="0"/>
          </a:p>
          <a:p>
            <a:pPr lvl="1"/>
            <a:r>
              <a:rPr lang="ja-JP" altLang="en-US" dirty="0" smtClean="0"/>
              <a:t>コンテナイメージのサイズは</a:t>
            </a:r>
            <a:r>
              <a:rPr lang="en-US" altLang="ja-JP" dirty="0" smtClean="0"/>
              <a:t>807</a:t>
            </a:r>
            <a:r>
              <a:rPr lang="ja-JP" altLang="en-US" dirty="0" smtClean="0"/>
              <a:t>～</a:t>
            </a:r>
            <a:r>
              <a:rPr lang="en-US" altLang="ja-JP" dirty="0" smtClean="0"/>
              <a:t>945MB</a:t>
            </a:r>
          </a:p>
          <a:p>
            <a:pPr lvl="1"/>
            <a:r>
              <a:rPr lang="ja-JP" altLang="en-US" dirty="0" smtClean="0"/>
              <a:t>マイグレーション時間は</a:t>
            </a:r>
            <a:r>
              <a:rPr lang="en-US" altLang="ja-JP" dirty="0" smtClean="0"/>
              <a:t>17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21</a:t>
            </a:r>
            <a:r>
              <a:rPr lang="ja-JP" altLang="en-US" dirty="0" smtClean="0"/>
              <a:t>秒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VM</a:t>
            </a:r>
            <a:r>
              <a:rPr lang="ja-JP" altLang="en-US" dirty="0" smtClean="0"/>
              <a:t>間のほうが物理ホスト間より高速</a:t>
            </a:r>
            <a:r>
              <a:rPr lang="ja-JP" altLang="en-US" dirty="0"/>
              <a:t>な場合が</a:t>
            </a:r>
            <a:r>
              <a:rPr lang="ja-JP" altLang="en-US" dirty="0" smtClean="0"/>
              <a:t>あった</a:t>
            </a:r>
            <a:endParaRPr lang="en-US" altLang="ja-JP" dirty="0"/>
          </a:p>
          <a:p>
            <a:pPr lvl="1"/>
            <a:r>
              <a:rPr lang="ja-JP" altLang="en-US" dirty="0" smtClean="0"/>
              <a:t>ダウンタイムは</a:t>
            </a:r>
            <a:r>
              <a:rPr lang="en-US" altLang="ja-JP" dirty="0" smtClean="0"/>
              <a:t>5.4</a:t>
            </a:r>
            <a:r>
              <a:rPr lang="ja-JP" altLang="en-US" dirty="0" smtClean="0"/>
              <a:t>～</a:t>
            </a:r>
            <a:r>
              <a:rPr lang="en-US" altLang="ja-JP" dirty="0" smtClean="0"/>
              <a:t>9.0</a:t>
            </a:r>
            <a:r>
              <a:rPr lang="ja-JP" altLang="en-US" dirty="0" smtClean="0"/>
              <a:t>秒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ライブマイグレーションを行えていないため</a:t>
            </a:r>
            <a:endParaRPr lang="en-US" altLang="ja-JP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内コンテナのマイグレーション</a:t>
            </a:r>
            <a:r>
              <a:rPr kumimoji="1" lang="ja-JP" altLang="en-US" dirty="0"/>
              <a:t>の性能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323186"/>
              </p:ext>
            </p:extLst>
          </p:nvPr>
        </p:nvGraphicFramePr>
        <p:xfrm>
          <a:off x="257175" y="3813596"/>
          <a:ext cx="8126971" cy="3044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89644"/>
              </p:ext>
            </p:extLst>
          </p:nvPr>
        </p:nvGraphicFramePr>
        <p:xfrm>
          <a:off x="4612480" y="3813596"/>
          <a:ext cx="3691237" cy="257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96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5129213"/>
          </a:xfrm>
        </p:spPr>
        <p:txBody>
          <a:bodyPr>
            <a:normAutofit lnSpcReduction="10000"/>
          </a:bodyPr>
          <a:lstStyle/>
          <a:p>
            <a:r>
              <a:rPr lang="da-DK" altLang="ja-JP" dirty="0"/>
              <a:t>Picocenter [Zhang et al.'16</a:t>
            </a:r>
            <a:r>
              <a:rPr lang="da-DK" altLang="ja-JP" dirty="0" smtClean="0"/>
              <a:t>]</a:t>
            </a:r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内</a:t>
            </a:r>
            <a:r>
              <a:rPr lang="ja-JP" altLang="en-US" dirty="0"/>
              <a:t>でコンテナ</a:t>
            </a:r>
            <a:r>
              <a:rPr lang="ja-JP" altLang="en-US" dirty="0" smtClean="0"/>
              <a:t>を用いてサービスを実行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非アクティブなコンテナをディスクにスワップアウト</a:t>
            </a:r>
            <a:endParaRPr lang="ja-JP" altLang="en-US" dirty="0"/>
          </a:p>
          <a:p>
            <a:pPr lvl="2"/>
            <a:r>
              <a:rPr lang="ja-JP" altLang="en-US" dirty="0" smtClean="0"/>
              <a:t>本研究ではコンテナのマイグレーションを活用</a:t>
            </a:r>
            <a:endParaRPr kumimoji="1" lang="da-DK" altLang="ja-JP" dirty="0"/>
          </a:p>
          <a:p>
            <a:pPr lvl="3"/>
            <a:endParaRPr lang="da-DK" altLang="ja-JP" dirty="0" smtClean="0"/>
          </a:p>
          <a:p>
            <a:r>
              <a:rPr lang="fr-FR" altLang="ja-JP" dirty="0"/>
              <a:t>FlexCapsule [Kourai et </a:t>
            </a:r>
            <a:r>
              <a:rPr lang="fr-FR" altLang="ja-JP" dirty="0" smtClean="0"/>
              <a:t>al</a:t>
            </a:r>
            <a:r>
              <a:rPr lang="fr-FR" altLang="ja-JP" dirty="0"/>
              <a:t>.'16</a:t>
            </a:r>
            <a:r>
              <a:rPr lang="fr-FR" altLang="ja-JP" dirty="0" smtClean="0"/>
              <a:t>]</a:t>
            </a:r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内で動作する軽量な</a:t>
            </a:r>
            <a:r>
              <a:rPr lang="en-US" altLang="ja-JP" dirty="0" smtClean="0"/>
              <a:t>VM</a:t>
            </a:r>
            <a:r>
              <a:rPr lang="ja-JP" altLang="en-US" dirty="0" smtClean="0"/>
              <a:t>を用いてサービスを実行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ネストした仮想化のオーバヘッド</a:t>
            </a:r>
            <a:r>
              <a:rPr lang="ja-JP" altLang="en-US" dirty="0"/>
              <a:t>が</a:t>
            </a:r>
            <a:r>
              <a:rPr lang="ja-JP" altLang="en-US" dirty="0" smtClean="0"/>
              <a:t>大きい</a:t>
            </a:r>
            <a:endParaRPr lang="en-US" altLang="ja-JP" dirty="0" smtClean="0"/>
          </a:p>
          <a:p>
            <a:pPr lvl="3"/>
            <a:endParaRPr kumimoji="1" lang="en-US" altLang="ja-JP" dirty="0"/>
          </a:p>
          <a:p>
            <a:r>
              <a:rPr lang="en-US" altLang="ja-JP" dirty="0"/>
              <a:t>Swift Birth/Quick Death [</a:t>
            </a:r>
            <a:r>
              <a:rPr lang="en-US" altLang="ja-JP" dirty="0" err="1"/>
              <a:t>Nitu</a:t>
            </a:r>
            <a:r>
              <a:rPr lang="en-US" altLang="ja-JP" dirty="0"/>
              <a:t> et al.'17]</a:t>
            </a:r>
          </a:p>
          <a:p>
            <a:pPr lvl="1"/>
            <a:r>
              <a:rPr lang="ja-JP" altLang="en-US" dirty="0"/>
              <a:t>複数の</a:t>
            </a:r>
            <a:r>
              <a:rPr lang="en-US" altLang="ja-JP" dirty="0"/>
              <a:t>VM</a:t>
            </a:r>
            <a:r>
              <a:rPr lang="ja-JP" altLang="en-US" dirty="0"/>
              <a:t>の同時起動を高速化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の作成を高速化する</a:t>
            </a:r>
            <a:r>
              <a:rPr lang="ja-JP" altLang="en-US" dirty="0" smtClean="0"/>
              <a:t>だけ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関連研究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71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5129213"/>
          </a:xfrm>
        </p:spPr>
        <p:txBody>
          <a:bodyPr>
            <a:normAutofit/>
          </a:bodyPr>
          <a:lstStyle/>
          <a:p>
            <a:r>
              <a:rPr lang="ja-JP" altLang="en-US" dirty="0"/>
              <a:t>待機系の</a:t>
            </a:r>
            <a:r>
              <a:rPr lang="en-US" altLang="ja-JP" dirty="0"/>
              <a:t>VM</a:t>
            </a:r>
            <a:r>
              <a:rPr lang="ja-JP" altLang="en-US" dirty="0"/>
              <a:t>内でコンテナを用いる自動障害</a:t>
            </a:r>
            <a:r>
              <a:rPr lang="ja-JP" altLang="en-US" dirty="0" smtClean="0"/>
              <a:t>復旧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システム</a:t>
            </a:r>
            <a:r>
              <a:rPr lang="en-US" altLang="ja-JP" dirty="0" err="1"/>
              <a:t>VCRecovery</a:t>
            </a:r>
            <a:r>
              <a:rPr lang="ja-JP" altLang="en-US" dirty="0"/>
              <a:t>を提案</a:t>
            </a:r>
            <a:endParaRPr lang="en-US" altLang="ja-JP" dirty="0"/>
          </a:p>
          <a:p>
            <a:pPr lvl="1"/>
            <a:r>
              <a:rPr lang="en-US" altLang="ja-JP" sz="2550" dirty="0"/>
              <a:t>VM</a:t>
            </a:r>
            <a:r>
              <a:rPr lang="ja-JP" altLang="en-US" sz="2550" dirty="0"/>
              <a:t>の数を減らすことでコストの削減が可能</a:t>
            </a:r>
            <a:endParaRPr lang="en-US" altLang="ja-JP" sz="2550" dirty="0"/>
          </a:p>
          <a:p>
            <a:pPr lvl="1"/>
            <a:r>
              <a:rPr lang="ja-JP" altLang="en-US" dirty="0"/>
              <a:t>コンテナのみを起動することで復旧時間の短縮が</a:t>
            </a:r>
            <a:r>
              <a:rPr lang="ja-JP" altLang="en-US" dirty="0" smtClean="0"/>
              <a:t>可能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内コンテナによる性能低下を確認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今後の課題</a:t>
            </a:r>
            <a:endParaRPr lang="en-US" altLang="ja-JP" dirty="0" smtClean="0"/>
          </a:p>
          <a:p>
            <a:pPr lvl="1"/>
            <a:r>
              <a:rPr lang="ja-JP" altLang="en-US" dirty="0"/>
              <a:t>運用系の</a:t>
            </a:r>
            <a:r>
              <a:rPr lang="en-US" altLang="ja-JP" dirty="0"/>
              <a:t>VM</a:t>
            </a:r>
            <a:r>
              <a:rPr lang="ja-JP" altLang="en-US" dirty="0"/>
              <a:t>と待機系の</a:t>
            </a:r>
            <a:r>
              <a:rPr lang="en-US" altLang="ja-JP" dirty="0"/>
              <a:t>VM</a:t>
            </a:r>
            <a:r>
              <a:rPr lang="ja-JP" altLang="en-US" dirty="0"/>
              <a:t>内コンテナ間</a:t>
            </a:r>
            <a:r>
              <a:rPr lang="ja-JP" altLang="en-US" dirty="0" smtClean="0"/>
              <a:t>での同期</a:t>
            </a:r>
            <a:endParaRPr lang="en-US" altLang="ja-JP" dirty="0"/>
          </a:p>
          <a:p>
            <a:pPr lvl="1"/>
            <a:r>
              <a:rPr lang="ja-JP" altLang="en-US" dirty="0" smtClean="0"/>
              <a:t>コンテナの実行性能とマイグレーション性能の改善</a:t>
            </a:r>
            <a:endParaRPr lang="en-US" altLang="ja-JP" dirty="0"/>
          </a:p>
          <a:p>
            <a:pPr lvl="1"/>
            <a:r>
              <a:rPr lang="ja-JP" altLang="en-US" dirty="0" smtClean="0"/>
              <a:t>障害</a:t>
            </a:r>
            <a:r>
              <a:rPr lang="ja-JP" altLang="en-US" dirty="0"/>
              <a:t>規模に応じた障害対策の</a:t>
            </a:r>
            <a:r>
              <a:rPr lang="ja-JP" altLang="en-US" dirty="0" smtClean="0"/>
              <a:t>実現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参考資料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38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6"/>
            <a:ext cx="8732837" cy="2877476"/>
          </a:xfrm>
        </p:spPr>
        <p:txBody>
          <a:bodyPr>
            <a:normAutofit/>
          </a:bodyPr>
          <a:lstStyle/>
          <a:p>
            <a:r>
              <a:rPr lang="en-US" altLang="ja-JP" dirty="0"/>
              <a:t>OS</a:t>
            </a:r>
            <a:r>
              <a:rPr lang="ja-JP" altLang="en-US" dirty="0" err="1"/>
              <a:t>が提</a:t>
            </a:r>
            <a:r>
              <a:rPr lang="ja-JP" altLang="en-US" dirty="0"/>
              <a:t>供する軽量な仮想実行環境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は</a:t>
            </a:r>
            <a:r>
              <a:rPr lang="en-US" altLang="ja-JP" dirty="0"/>
              <a:t>OS</a:t>
            </a:r>
            <a:r>
              <a:rPr lang="ja-JP" altLang="en-US" dirty="0"/>
              <a:t>を含めた計算機全体を仮想化</a:t>
            </a:r>
            <a:endParaRPr lang="en-US" altLang="ja-JP" dirty="0"/>
          </a:p>
          <a:p>
            <a:pPr lvl="1"/>
            <a:r>
              <a:rPr lang="ja-JP" altLang="en-US" dirty="0"/>
              <a:t>コンテナはいくつかの</a:t>
            </a:r>
            <a:r>
              <a:rPr lang="en-US" altLang="ja-JP" dirty="0"/>
              <a:t>OS</a:t>
            </a:r>
            <a:r>
              <a:rPr lang="ja-JP" altLang="en-US" dirty="0"/>
              <a:t>のプロセスを隔離するだけ</a:t>
            </a:r>
            <a:endParaRPr lang="en-US" altLang="ja-JP" dirty="0"/>
          </a:p>
          <a:p>
            <a:pPr lvl="2"/>
            <a:r>
              <a:rPr lang="ja-JP" altLang="en-US" dirty="0"/>
              <a:t>独立した</a:t>
            </a:r>
            <a:r>
              <a:rPr lang="ja-JP" altLang="en-US" dirty="0" smtClean="0"/>
              <a:t>ディスク，ネットワーク</a:t>
            </a:r>
            <a:r>
              <a:rPr lang="ja-JP" altLang="en-US" dirty="0"/>
              <a:t>を</a:t>
            </a:r>
            <a:r>
              <a:rPr lang="ja-JP" altLang="en-US" dirty="0" smtClean="0"/>
              <a:t>提供</a:t>
            </a:r>
            <a:endParaRPr lang="en-US" altLang="ja-JP" dirty="0"/>
          </a:p>
          <a:p>
            <a:pPr lvl="1"/>
            <a:r>
              <a:rPr lang="ja-JP" altLang="en-US" dirty="0"/>
              <a:t>例：</a:t>
            </a:r>
            <a:r>
              <a:rPr lang="en-US" altLang="ja-JP" dirty="0" smtClean="0"/>
              <a:t>LXD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Docker</a:t>
            </a:r>
            <a:endParaRPr lang="en-US" altLang="ja-JP" dirty="0"/>
          </a:p>
          <a:p>
            <a:pPr lvl="2"/>
            <a:r>
              <a:rPr lang="ja-JP" altLang="en-US" dirty="0"/>
              <a:t>本研究では</a:t>
            </a:r>
            <a:r>
              <a:rPr lang="en-US" altLang="ja-JP" dirty="0"/>
              <a:t>LXD</a:t>
            </a:r>
            <a:r>
              <a:rPr lang="ja-JP" altLang="en-US" dirty="0"/>
              <a:t>を使用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コンテナとは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204602" y="6079940"/>
            <a:ext cx="534369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2400" b="0" dirty="0" smtClean="0"/>
              <a:t>VM</a:t>
            </a:r>
            <a:endParaRPr lang="ja-JP" altLang="en-US" sz="2400" b="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317405" y="6075391"/>
            <a:ext cx="1146715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2400" b="0" dirty="0" smtClean="0"/>
              <a:t>コンテナ</a:t>
            </a:r>
            <a:endParaRPr lang="ja-JP" altLang="en-US" sz="2400" b="0" dirty="0"/>
          </a:p>
        </p:txBody>
      </p:sp>
      <p:sp>
        <p:nvSpPr>
          <p:cNvPr id="38" name="Rounded Rectangle 31"/>
          <p:cNvSpPr>
            <a:spLocks noChangeArrowheads="1"/>
          </p:cNvSpPr>
          <p:nvPr/>
        </p:nvSpPr>
        <p:spPr bwMode="auto">
          <a:xfrm>
            <a:off x="4891169" y="5448137"/>
            <a:ext cx="3929446" cy="540735"/>
          </a:xfrm>
          <a:prstGeom prst="rect">
            <a:avLst/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</a:t>
            </a:r>
            <a:r>
              <a:rPr lang="ja-JP" alt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　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ounded Rectangle 32"/>
          <p:cNvSpPr>
            <a:spLocks noChangeArrowheads="1"/>
          </p:cNvSpPr>
          <p:nvPr/>
        </p:nvSpPr>
        <p:spPr bwMode="auto">
          <a:xfrm>
            <a:off x="5018417" y="4586118"/>
            <a:ext cx="813672" cy="712424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32"/>
          <p:cNvSpPr>
            <a:spLocks noChangeArrowheads="1"/>
          </p:cNvSpPr>
          <p:nvPr/>
        </p:nvSpPr>
        <p:spPr bwMode="auto">
          <a:xfrm>
            <a:off x="5827680" y="4586118"/>
            <a:ext cx="813672" cy="712424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Rounded Rectangle 32"/>
          <p:cNvSpPr>
            <a:spLocks noChangeArrowheads="1"/>
          </p:cNvSpPr>
          <p:nvPr/>
        </p:nvSpPr>
        <p:spPr bwMode="auto">
          <a:xfrm>
            <a:off x="7084361" y="4588507"/>
            <a:ext cx="813672" cy="712424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Rounded Rectangle 32"/>
          <p:cNvSpPr>
            <a:spLocks noChangeArrowheads="1"/>
          </p:cNvSpPr>
          <p:nvPr/>
        </p:nvSpPr>
        <p:spPr bwMode="auto">
          <a:xfrm>
            <a:off x="7912361" y="4588507"/>
            <a:ext cx="813672" cy="712424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Rectangle 39"/>
          <p:cNvSpPr/>
          <p:nvPr/>
        </p:nvSpPr>
        <p:spPr bwMode="auto">
          <a:xfrm>
            <a:off x="4891169" y="4432514"/>
            <a:ext cx="1844168" cy="929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Rectangle 39"/>
          <p:cNvSpPr/>
          <p:nvPr/>
        </p:nvSpPr>
        <p:spPr bwMode="auto">
          <a:xfrm>
            <a:off x="6976447" y="4432514"/>
            <a:ext cx="1844168" cy="929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1" name="Rounded Rectangle 31"/>
          <p:cNvSpPr>
            <a:spLocks noChangeArrowheads="1"/>
          </p:cNvSpPr>
          <p:nvPr/>
        </p:nvSpPr>
        <p:spPr bwMode="auto">
          <a:xfrm>
            <a:off x="507063" y="5445805"/>
            <a:ext cx="3957337" cy="540735"/>
          </a:xfrm>
          <a:prstGeom prst="rect">
            <a:avLst/>
          </a:prstGeom>
          <a:solidFill>
            <a:srgbClr val="C00000"/>
          </a:solidFill>
          <a:ln w="12700">
            <a:solidFill>
              <a:srgbClr val="1A448A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ハイパーバイザ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ounded Rectangle 31"/>
          <p:cNvSpPr>
            <a:spLocks noChangeArrowheads="1"/>
          </p:cNvSpPr>
          <p:nvPr/>
        </p:nvSpPr>
        <p:spPr bwMode="auto">
          <a:xfrm>
            <a:off x="507064" y="4752097"/>
            <a:ext cx="1844168" cy="540735"/>
          </a:xfrm>
          <a:prstGeom prst="rect">
            <a:avLst/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</a:t>
            </a:r>
            <a:r>
              <a:rPr lang="ja-JP" alt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　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Rounded Rectangle 32"/>
          <p:cNvSpPr>
            <a:spLocks noChangeArrowheads="1"/>
          </p:cNvSpPr>
          <p:nvPr/>
        </p:nvSpPr>
        <p:spPr bwMode="auto">
          <a:xfrm>
            <a:off x="634312" y="3968128"/>
            <a:ext cx="813672" cy="712424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Rounded Rectangle 32"/>
          <p:cNvSpPr>
            <a:spLocks noChangeArrowheads="1"/>
          </p:cNvSpPr>
          <p:nvPr/>
        </p:nvSpPr>
        <p:spPr bwMode="auto">
          <a:xfrm>
            <a:off x="1443575" y="3968128"/>
            <a:ext cx="813672" cy="712424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Rectangle 39"/>
          <p:cNvSpPr/>
          <p:nvPr/>
        </p:nvSpPr>
        <p:spPr bwMode="auto">
          <a:xfrm>
            <a:off x="388361" y="3896128"/>
            <a:ext cx="2052000" cy="147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0" name="Rounded Rectangle 31"/>
          <p:cNvSpPr>
            <a:spLocks noChangeArrowheads="1"/>
          </p:cNvSpPr>
          <p:nvPr/>
        </p:nvSpPr>
        <p:spPr bwMode="auto">
          <a:xfrm>
            <a:off x="2620233" y="4752097"/>
            <a:ext cx="1844168" cy="540735"/>
          </a:xfrm>
          <a:prstGeom prst="rect">
            <a:avLst/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</a:t>
            </a:r>
            <a:r>
              <a:rPr lang="ja-JP" alt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　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Rounded Rectangle 32"/>
          <p:cNvSpPr>
            <a:spLocks noChangeArrowheads="1"/>
          </p:cNvSpPr>
          <p:nvPr/>
        </p:nvSpPr>
        <p:spPr bwMode="auto">
          <a:xfrm>
            <a:off x="2747481" y="3968128"/>
            <a:ext cx="813672" cy="712424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2" name="Rounded Rectangle 32"/>
          <p:cNvSpPr>
            <a:spLocks noChangeArrowheads="1"/>
          </p:cNvSpPr>
          <p:nvPr/>
        </p:nvSpPr>
        <p:spPr bwMode="auto">
          <a:xfrm>
            <a:off x="3556744" y="3968128"/>
            <a:ext cx="813672" cy="712424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Rectangle 39"/>
          <p:cNvSpPr/>
          <p:nvPr/>
        </p:nvSpPr>
        <p:spPr bwMode="auto">
          <a:xfrm>
            <a:off x="2501530" y="3896128"/>
            <a:ext cx="2052000" cy="147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15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従来のシステムでは以下の課題が存在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復旧</a:t>
            </a:r>
            <a:r>
              <a:rPr lang="ja-JP" altLang="en-US" dirty="0"/>
              <a:t>時</a:t>
            </a:r>
            <a:r>
              <a:rPr lang="ja-JP" altLang="en-US" dirty="0" smtClean="0"/>
              <a:t>は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のみを使用するため，コストが高い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OS</a:t>
            </a:r>
            <a:r>
              <a:rPr kumimoji="1" lang="ja-JP" altLang="en-US" dirty="0" err="1" smtClean="0"/>
              <a:t>に依</a:t>
            </a:r>
            <a:r>
              <a:rPr kumimoji="1" lang="ja-JP" altLang="en-US" dirty="0" smtClean="0"/>
              <a:t>存した実装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ダウンの障害のみへの対応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運用系の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と待機系の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間のデータの同期部分の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未実装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障害</a:t>
            </a:r>
            <a:r>
              <a:rPr lang="ja-JP" altLang="en-US" dirty="0"/>
              <a:t>規模</a:t>
            </a:r>
            <a:r>
              <a:rPr lang="ja-JP" altLang="en-US" dirty="0" smtClean="0"/>
              <a:t>は</a:t>
            </a:r>
            <a:r>
              <a:rPr lang="en-US" altLang="ja-JP" dirty="0" smtClean="0"/>
              <a:t>VM</a:t>
            </a:r>
            <a:r>
              <a:rPr lang="ja-JP" altLang="en-US" dirty="0" smtClean="0"/>
              <a:t>単位のみ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従来システムの課題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715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Zabbix</a:t>
            </a:r>
            <a:r>
              <a:rPr lang="ja-JP" altLang="en-US" dirty="0" smtClean="0"/>
              <a:t>は障害を検知するとリモートコマンド</a:t>
            </a:r>
            <a:r>
              <a:rPr lang="ja-JP" altLang="en-US" dirty="0"/>
              <a:t>機能を</a:t>
            </a:r>
            <a:r>
              <a:rPr lang="ja-JP" altLang="en-US" dirty="0" smtClean="0"/>
              <a:t>用いて待機系で</a:t>
            </a:r>
            <a:r>
              <a:rPr lang="ja-JP" altLang="en-US" dirty="0"/>
              <a:t>コマンドを実行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コマンドの実行内容は復旧用スクリプトを実行するという</a:t>
            </a:r>
            <a:r>
              <a:rPr lang="ja-JP" altLang="en-US" dirty="0" smtClean="0"/>
              <a:t>内容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ja-JP" altLang="en-US" dirty="0"/>
              <a:t>例：</a:t>
            </a:r>
            <a:r>
              <a:rPr lang="en-US" altLang="ja-JP" dirty="0"/>
              <a:t>/home/…/“</a:t>
            </a:r>
            <a:r>
              <a:rPr lang="ja-JP" altLang="en-US" dirty="0"/>
              <a:t>ファイル名</a:t>
            </a:r>
            <a:r>
              <a:rPr lang="en-US" altLang="ja-JP" dirty="0"/>
              <a:t>”.sh “</a:t>
            </a:r>
            <a:r>
              <a:rPr lang="ja-JP" altLang="en-US" dirty="0"/>
              <a:t>トラップ内容</a:t>
            </a:r>
            <a:r>
              <a:rPr lang="en-US" altLang="ja-JP" dirty="0" smtClean="0"/>
              <a:t>”)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復旧を行う際は</a:t>
            </a:r>
            <a:r>
              <a:rPr kumimoji="1" lang="en-US" altLang="ja-JP" dirty="0" smtClean="0"/>
              <a:t>JSON</a:t>
            </a:r>
            <a:r>
              <a:rPr kumimoji="1" lang="ja-JP" altLang="en-US" dirty="0" smtClean="0"/>
              <a:t>形式の構成ファイルに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基づいて</a:t>
            </a:r>
            <a:r>
              <a:rPr lang="en-US" altLang="ja-JP" dirty="0" smtClean="0"/>
              <a:t>VM</a:t>
            </a:r>
            <a:r>
              <a:rPr lang="ja-JP" altLang="en-US" dirty="0" smtClean="0"/>
              <a:t>を</a:t>
            </a:r>
            <a:r>
              <a:rPr kumimoji="1" lang="ja-JP" altLang="en-US" dirty="0" smtClean="0"/>
              <a:t>起動する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実装したシステムの内部仕様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54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0" y="2862431"/>
            <a:ext cx="3720658" cy="3039189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70" y="2862430"/>
            <a:ext cx="3203576" cy="3039189"/>
          </a:xfrm>
          <a:prstGeom prst="rect">
            <a:avLst/>
          </a:prstGeom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6"/>
            <a:ext cx="8732837" cy="1633646"/>
          </a:xfrm>
        </p:spPr>
        <p:txBody>
          <a:bodyPr>
            <a:normAutofit/>
          </a:bodyPr>
          <a:lstStyle/>
          <a:p>
            <a:r>
              <a:rPr lang="ja-JP" altLang="en-US" dirty="0"/>
              <a:t>復旧用サーバでは</a:t>
            </a:r>
            <a:r>
              <a:rPr lang="en-US" altLang="ja-JP" dirty="0"/>
              <a:t>DB</a:t>
            </a:r>
            <a:r>
              <a:rPr lang="ja-JP" altLang="en-US" dirty="0" err="1"/>
              <a:t>だけを</a:t>
            </a:r>
            <a:r>
              <a:rPr lang="ja-JP" altLang="en-US" dirty="0" smtClean="0"/>
              <a:t>実行しておく仕組み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復旧時は</a:t>
            </a:r>
            <a:r>
              <a:rPr lang="en-US" altLang="ja-JP" dirty="0" smtClean="0"/>
              <a:t>DB</a:t>
            </a:r>
            <a:r>
              <a:rPr lang="ja-JP" altLang="en-US" dirty="0" smtClean="0"/>
              <a:t>以外</a:t>
            </a:r>
            <a:r>
              <a:rPr lang="ja-JP" altLang="en-US" dirty="0"/>
              <a:t>のサービス</a:t>
            </a:r>
            <a:r>
              <a:rPr lang="ja-JP" altLang="en-US" dirty="0" smtClean="0"/>
              <a:t>を含む</a:t>
            </a:r>
            <a:r>
              <a:rPr lang="en-US" altLang="ja-JP" dirty="0" smtClean="0"/>
              <a:t>VM</a:t>
            </a:r>
            <a:r>
              <a:rPr lang="ja-JP" altLang="en-US" dirty="0" smtClean="0"/>
              <a:t>を起動する必要がある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パイロットライト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  <p:sp>
        <p:nvSpPr>
          <p:cNvPr id="22" name="正方形/長方形 21"/>
          <p:cNvSpPr/>
          <p:nvPr/>
        </p:nvSpPr>
        <p:spPr bwMode="auto">
          <a:xfrm>
            <a:off x="1524955" y="4441727"/>
            <a:ext cx="719322" cy="8219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2902800" y="4441727"/>
            <a:ext cx="719322" cy="82193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75791" y="4664411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b="0" dirty="0" smtClean="0"/>
              <a:t>・・・</a:t>
            </a:r>
            <a:endParaRPr lang="ja-JP" altLang="en-US" b="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78318" y="4668472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b="0" dirty="0" smtClean="0"/>
              <a:t>VM</a:t>
            </a:r>
            <a:endParaRPr lang="ja-JP" altLang="en-US" b="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57440" y="4672290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b="0" dirty="0" smtClean="0"/>
              <a:t>VM</a:t>
            </a:r>
            <a:endParaRPr lang="ja-JP" altLang="en-US" b="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66815" y="4158547"/>
            <a:ext cx="790848" cy="2881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sz="1400" b="0" dirty="0" smtClean="0">
                <a:solidFill>
                  <a:srgbClr val="FF0000"/>
                </a:solidFill>
              </a:rPr>
              <a:t>障害発生</a:t>
            </a:r>
          </a:p>
        </p:txBody>
      </p:sp>
      <p:cxnSp>
        <p:nvCxnSpPr>
          <p:cNvPr id="33" name="直線コネクタ 32"/>
          <p:cNvCxnSpPr/>
          <p:nvPr/>
        </p:nvCxnSpPr>
        <p:spPr bwMode="auto">
          <a:xfrm>
            <a:off x="2893663" y="4438486"/>
            <a:ext cx="737153" cy="815747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flipV="1">
            <a:off x="2893663" y="4438471"/>
            <a:ext cx="737153" cy="809117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正方形/長方形 38"/>
          <p:cNvSpPr/>
          <p:nvPr/>
        </p:nvSpPr>
        <p:spPr bwMode="auto">
          <a:xfrm>
            <a:off x="5714756" y="4446678"/>
            <a:ext cx="872717" cy="8169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714756" y="4718652"/>
            <a:ext cx="85497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400" b="0" dirty="0" smtClean="0"/>
              <a:t>DB</a:t>
            </a:r>
            <a:r>
              <a:rPr lang="ja-JP" altLang="en-US" sz="1400" b="0" dirty="0" smtClean="0"/>
              <a:t>サーバ</a:t>
            </a:r>
            <a:endParaRPr lang="en-US" altLang="ja-JP" sz="1400" b="0" dirty="0" smtClean="0"/>
          </a:p>
        </p:txBody>
      </p:sp>
      <p:sp>
        <p:nvSpPr>
          <p:cNvPr id="42" name="正方形/長方形 41"/>
          <p:cNvSpPr/>
          <p:nvPr/>
        </p:nvSpPr>
        <p:spPr bwMode="auto">
          <a:xfrm>
            <a:off x="6741129" y="4446678"/>
            <a:ext cx="1069383" cy="8169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723382" y="4603374"/>
            <a:ext cx="1101832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400" b="0" dirty="0" smtClean="0"/>
              <a:t>VM</a:t>
            </a:r>
            <a:r>
              <a:rPr lang="ja-JP" altLang="en-US" sz="1400" b="0" dirty="0" smtClean="0"/>
              <a:t>および</a:t>
            </a:r>
            <a:r>
              <a:rPr lang="en-US" altLang="ja-JP" sz="1400" b="0" dirty="0" smtClean="0"/>
              <a:t/>
            </a:r>
            <a:br>
              <a:rPr lang="en-US" altLang="ja-JP" sz="1400" b="0" dirty="0" smtClean="0"/>
            </a:br>
            <a:r>
              <a:rPr lang="ja-JP" altLang="en-US" sz="1400" b="0" dirty="0" smtClean="0"/>
              <a:t>サービス起動</a:t>
            </a:r>
            <a:endParaRPr lang="en-US" altLang="ja-JP" sz="1400" b="0" dirty="0" smtClean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968972" y="5007204"/>
            <a:ext cx="34200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400" b="0" dirty="0" smtClean="0"/>
              <a:t>VM</a:t>
            </a:r>
          </a:p>
        </p:txBody>
      </p:sp>
    </p:spTree>
    <p:extLst>
      <p:ext uri="{BB962C8B-B14F-4D97-AF65-F5344CB8AC3E}">
        <p14:creationId xmlns:p14="http://schemas.microsoft.com/office/powerpoint/2010/main" val="242413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6"/>
            <a:ext cx="8732837" cy="2197332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サーバ</a:t>
            </a:r>
            <a:r>
              <a:rPr lang="ja-JP" altLang="en-US" sz="2800" dirty="0"/>
              <a:t>やネットワークの状態を</a:t>
            </a:r>
            <a:r>
              <a:rPr lang="ja-JP" altLang="en-US" sz="2800" dirty="0" smtClean="0"/>
              <a:t>監視できる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オープンソース</a:t>
            </a:r>
            <a:r>
              <a:rPr lang="ja-JP" altLang="en-US" sz="2800" dirty="0"/>
              <a:t>・</a:t>
            </a:r>
            <a:r>
              <a:rPr lang="ja-JP" altLang="en-US" sz="2800" dirty="0" smtClean="0"/>
              <a:t>ソフトウェア</a:t>
            </a:r>
            <a:endParaRPr lang="en-US" altLang="ja-JP" sz="2800" dirty="0"/>
          </a:p>
          <a:p>
            <a:pPr lvl="1"/>
            <a:r>
              <a:rPr lang="en-US" altLang="ja-JP" sz="2400" dirty="0" err="1" smtClean="0"/>
              <a:t>Zabbix</a:t>
            </a:r>
            <a:r>
              <a:rPr lang="en-US" altLang="ja-JP" sz="2400" dirty="0" smtClean="0"/>
              <a:t>-Sender</a:t>
            </a:r>
            <a:r>
              <a:rPr lang="ja-JP" altLang="en-US" sz="2400" dirty="0" smtClean="0"/>
              <a:t>を導入すると，エージェントからは取得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できない固定の数値やメッセージをコマンドでサーバに送信することができる</a:t>
            </a:r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Zabbix</a:t>
            </a:r>
            <a:r>
              <a:rPr kumimoji="1" lang="ja-JP" altLang="en-US" dirty="0" smtClean="0"/>
              <a:t>の概要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3336"/>
            <a:ext cx="9144000" cy="27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8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4851736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クラウドの障害に備える必要がある</a:t>
            </a:r>
            <a:endParaRPr lang="en-US" altLang="ja-JP" dirty="0"/>
          </a:p>
          <a:p>
            <a:pPr lvl="1"/>
            <a:r>
              <a:rPr lang="ja-JP" altLang="en-US" dirty="0"/>
              <a:t>例：</a:t>
            </a:r>
            <a:r>
              <a:rPr lang="en-US" altLang="ja-JP" dirty="0"/>
              <a:t>VM</a:t>
            </a:r>
            <a:r>
              <a:rPr lang="ja-JP" altLang="en-US" dirty="0"/>
              <a:t>の</a:t>
            </a:r>
            <a:r>
              <a:rPr lang="ja-JP" altLang="en-US" dirty="0" smtClean="0"/>
              <a:t>障害，</a:t>
            </a:r>
            <a:r>
              <a:rPr lang="en-US" altLang="ja-JP" dirty="0" smtClean="0"/>
              <a:t>VM</a:t>
            </a:r>
            <a:r>
              <a:rPr lang="ja-JP" altLang="en-US" dirty="0"/>
              <a:t>が動作するホストの</a:t>
            </a:r>
            <a:r>
              <a:rPr lang="ja-JP" altLang="en-US" dirty="0" smtClean="0"/>
              <a:t>障害，データ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センタ</a:t>
            </a:r>
            <a:r>
              <a:rPr lang="ja-JP" altLang="en-US" dirty="0"/>
              <a:t>の障害</a:t>
            </a:r>
            <a:endParaRPr lang="en-US" altLang="ja-JP" dirty="0"/>
          </a:p>
          <a:p>
            <a:pPr lvl="1"/>
            <a:r>
              <a:rPr lang="ja-JP" altLang="en-US" dirty="0"/>
              <a:t>クラウドでは様々な障害対策が提供されて</a:t>
            </a:r>
            <a:r>
              <a:rPr lang="ja-JP" altLang="en-US" dirty="0" smtClean="0"/>
              <a:t>いる</a:t>
            </a:r>
            <a:endParaRPr lang="en-US" altLang="ja-JP" dirty="0" smtClean="0"/>
          </a:p>
          <a:p>
            <a:pPr lvl="2"/>
            <a:r>
              <a:rPr lang="ja-JP" altLang="en-US" dirty="0"/>
              <a:t>本研究</a:t>
            </a:r>
            <a:r>
              <a:rPr lang="ja-JP" altLang="en-US" dirty="0" smtClean="0"/>
              <a:t>ではアクティブ・スタンバイ方式を考える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障害</a:t>
            </a:r>
            <a:r>
              <a:rPr lang="ja-JP" altLang="en-US" dirty="0"/>
              <a:t>対策</a:t>
            </a:r>
            <a:r>
              <a:rPr lang="ja-JP" altLang="en-US" dirty="0" smtClean="0"/>
              <a:t>コストと復旧時間が</a:t>
            </a:r>
            <a:r>
              <a:rPr lang="ja-JP" altLang="en-US" dirty="0"/>
              <a:t>トレードオフとなる</a:t>
            </a:r>
            <a:endParaRPr lang="en-US" altLang="ja-JP" dirty="0"/>
          </a:p>
          <a:p>
            <a:pPr lvl="1"/>
            <a:r>
              <a:rPr lang="ja-JP" altLang="en-US" dirty="0"/>
              <a:t>コスト：障害に備えるために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かかるコスト</a:t>
            </a:r>
            <a:endParaRPr lang="en-US" altLang="ja-JP" dirty="0"/>
          </a:p>
          <a:p>
            <a:pPr lvl="1"/>
            <a:r>
              <a:rPr lang="ja-JP" altLang="en-US" dirty="0" smtClean="0"/>
              <a:t>復旧</a:t>
            </a:r>
            <a:r>
              <a:rPr lang="ja-JP" altLang="en-US" dirty="0"/>
              <a:t>時間：障害発生から復旧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完了</a:t>
            </a:r>
            <a:r>
              <a:rPr lang="ja-JP" altLang="en-US" dirty="0"/>
              <a:t>までの</a:t>
            </a:r>
            <a:r>
              <a:rPr lang="ja-JP" altLang="en-US" dirty="0" smtClean="0"/>
              <a:t>時間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クラウドにおける障害対策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21" y="4382428"/>
            <a:ext cx="2066179" cy="202981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280400" y="6040302"/>
            <a:ext cx="73314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spc="300" dirty="0" smtClean="0">
                <a:solidFill>
                  <a:srgbClr val="FF0000"/>
                </a:solidFill>
              </a:rPr>
              <a:t>コスト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28894" y="4062784"/>
            <a:ext cx="115633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spc="300" dirty="0" smtClean="0">
                <a:solidFill>
                  <a:srgbClr val="0070C0"/>
                </a:solidFill>
              </a:rPr>
              <a:t>復旧時間</a:t>
            </a:r>
          </a:p>
        </p:txBody>
      </p:sp>
    </p:spTree>
    <p:extLst>
      <p:ext uri="{BB962C8B-B14F-4D97-AF65-F5344CB8AC3E}">
        <p14:creationId xmlns:p14="http://schemas.microsoft.com/office/powerpoint/2010/main" val="38183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6"/>
            <a:ext cx="8732837" cy="1862796"/>
          </a:xfrm>
        </p:spPr>
        <p:txBody>
          <a:bodyPr/>
          <a:lstStyle/>
          <a:p>
            <a:r>
              <a:rPr kumimoji="1" lang="ja-JP" altLang="en-US" dirty="0" smtClean="0"/>
              <a:t>仮想化管理</a:t>
            </a:r>
            <a:r>
              <a:rPr kumimoji="1" lang="en-US" altLang="ja-JP" dirty="0" smtClean="0"/>
              <a:t>API</a:t>
            </a:r>
            <a:r>
              <a:rPr kumimoji="1" lang="ja-JP" altLang="en-US" dirty="0" smtClean="0"/>
              <a:t>「</a:t>
            </a:r>
            <a:r>
              <a:rPr kumimoji="1" lang="en-US" altLang="ja-JP" dirty="0" err="1" smtClean="0"/>
              <a:t>Libvirt</a:t>
            </a:r>
            <a:r>
              <a:rPr kumimoji="1" lang="ja-JP" altLang="en-US" dirty="0" smtClean="0"/>
              <a:t>」経由で</a:t>
            </a:r>
            <a:r>
              <a:rPr kumimoji="1" lang="en-US" altLang="ja-JP" dirty="0" smtClean="0"/>
              <a:t>SNMP</a:t>
            </a:r>
            <a:r>
              <a:rPr kumimoji="1" lang="ja-JP" altLang="en-US" dirty="0" err="1" smtClean="0"/>
              <a:t>のように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の情報を取得することができる</a:t>
            </a:r>
            <a:endParaRPr kumimoji="1" lang="en-US" altLang="ja-JP" dirty="0" smtClean="0"/>
          </a:p>
          <a:p>
            <a:pPr lvl="1"/>
            <a:r>
              <a:rPr lang="en-US" altLang="ja-JP" u="sng" dirty="0" smtClean="0">
                <a:solidFill>
                  <a:srgbClr val="FF0000"/>
                </a:solidFill>
              </a:rPr>
              <a:t>VM</a:t>
            </a:r>
            <a:r>
              <a:rPr lang="ja-JP" altLang="en-US" u="sng" dirty="0" smtClean="0">
                <a:solidFill>
                  <a:srgbClr val="FF0000"/>
                </a:solidFill>
              </a:rPr>
              <a:t>名</a:t>
            </a:r>
            <a:r>
              <a:rPr lang="ja-JP" altLang="en-US" dirty="0" smtClean="0"/>
              <a:t>，</a:t>
            </a:r>
            <a:r>
              <a:rPr lang="en-US" altLang="ja-JP" u="sng" dirty="0" smtClean="0">
                <a:solidFill>
                  <a:srgbClr val="00B0F0"/>
                </a:solidFill>
              </a:rPr>
              <a:t>UUID</a:t>
            </a:r>
            <a:r>
              <a:rPr lang="ja-JP" altLang="en-US" dirty="0" smtClean="0"/>
              <a:t>，</a:t>
            </a:r>
            <a:r>
              <a:rPr lang="en-US" altLang="ja-JP" u="sng" dirty="0" smtClean="0">
                <a:solidFill>
                  <a:srgbClr val="F8A510"/>
                </a:solidFill>
              </a:rPr>
              <a:t>CPU</a:t>
            </a:r>
            <a:r>
              <a:rPr lang="ja-JP" altLang="en-US" u="sng" dirty="0" smtClean="0">
                <a:solidFill>
                  <a:srgbClr val="F8A510"/>
                </a:solidFill>
              </a:rPr>
              <a:t>使用量</a:t>
            </a:r>
            <a:r>
              <a:rPr lang="ja-JP" altLang="en-US" dirty="0" smtClean="0"/>
              <a:t>など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libvirt-snmp</a:t>
            </a:r>
            <a:r>
              <a:rPr kumimoji="1" lang="ja-JP" altLang="en-US" dirty="0" smtClean="0"/>
              <a:t>の概要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0232"/>
            <a:ext cx="9144000" cy="202537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 bwMode="auto">
          <a:xfrm>
            <a:off x="3311911" y="3550230"/>
            <a:ext cx="3211551" cy="271463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7459372" y="3540693"/>
            <a:ext cx="1684628" cy="68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9" name="カギ線コネクタ 8"/>
          <p:cNvCxnSpPr/>
          <p:nvPr/>
        </p:nvCxnSpPr>
        <p:spPr bwMode="auto">
          <a:xfrm rot="16200000" flipH="1">
            <a:off x="4496000" y="-589768"/>
            <a:ext cx="1080000" cy="7200000"/>
          </a:xfrm>
          <a:prstGeom prst="bentConnector3">
            <a:avLst>
              <a:gd name="adj1" fmla="val 40803"/>
            </a:avLst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カギ線コネクタ 19"/>
          <p:cNvCxnSpPr/>
          <p:nvPr/>
        </p:nvCxnSpPr>
        <p:spPr bwMode="auto">
          <a:xfrm rot="16200000" flipH="1">
            <a:off x="3189686" y="1810321"/>
            <a:ext cx="1080000" cy="2412000"/>
          </a:xfrm>
          <a:prstGeom prst="bentConnector3">
            <a:avLst>
              <a:gd name="adj1" fmla="val 65905"/>
            </a:avLst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正方形/長方形 21"/>
          <p:cNvSpPr/>
          <p:nvPr/>
        </p:nvSpPr>
        <p:spPr bwMode="auto">
          <a:xfrm>
            <a:off x="7030905" y="4891610"/>
            <a:ext cx="2088000" cy="684000"/>
          </a:xfrm>
          <a:prstGeom prst="rect">
            <a:avLst/>
          </a:prstGeom>
          <a:noFill/>
          <a:ln w="38100" cap="flat" cmpd="sng" algn="ctr">
            <a:solidFill>
              <a:srgbClr val="F8A5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26" name="カギ線コネクタ 25"/>
          <p:cNvCxnSpPr/>
          <p:nvPr/>
        </p:nvCxnSpPr>
        <p:spPr bwMode="auto">
          <a:xfrm rot="16200000" flipH="1">
            <a:off x="4431687" y="1999848"/>
            <a:ext cx="2412000" cy="3348000"/>
          </a:xfrm>
          <a:prstGeom prst="bentConnector3">
            <a:avLst>
              <a:gd name="adj1" fmla="val 35594"/>
            </a:avLst>
          </a:prstGeom>
          <a:solidFill>
            <a:schemeClr val="accent1"/>
          </a:solidFill>
          <a:ln w="31750" cap="flat" cmpd="sng" algn="ctr">
            <a:solidFill>
              <a:srgbClr val="F8A51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25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1671719"/>
          </a:xfrm>
        </p:spPr>
        <p:txBody>
          <a:bodyPr/>
          <a:lstStyle/>
          <a:p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の状態に変化があると通常の</a:t>
            </a:r>
            <a:r>
              <a:rPr kumimoji="1" lang="en-US" altLang="ja-JP" dirty="0" smtClean="0"/>
              <a:t>SNMP</a:t>
            </a:r>
            <a:r>
              <a:rPr kumimoji="1" lang="ja-JP" altLang="en-US" dirty="0" smtClean="0"/>
              <a:t>のように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トラップが発行される</a:t>
            </a:r>
            <a:endParaRPr kumimoji="1" lang="en-US" altLang="ja-JP" dirty="0" smtClean="0"/>
          </a:p>
          <a:p>
            <a:pPr lvl="1"/>
            <a:r>
              <a:rPr kumimoji="1" lang="ja-JP" altLang="en-US" u="sng" dirty="0" smtClean="0">
                <a:solidFill>
                  <a:srgbClr val="FF0000"/>
                </a:solidFill>
              </a:rPr>
              <a:t>発行時刻</a:t>
            </a:r>
            <a:r>
              <a:rPr kumimoji="1" lang="ja-JP" altLang="en-US" dirty="0" smtClean="0"/>
              <a:t>，</a:t>
            </a:r>
            <a:r>
              <a:rPr kumimoji="1" lang="en-US" altLang="ja-JP" u="sng" dirty="0" smtClean="0">
                <a:solidFill>
                  <a:srgbClr val="00B0F0"/>
                </a:solidFill>
              </a:rPr>
              <a:t>VM</a:t>
            </a:r>
            <a:r>
              <a:rPr kumimoji="1" lang="ja-JP" altLang="en-US" u="sng" dirty="0" smtClean="0">
                <a:solidFill>
                  <a:srgbClr val="00B0F0"/>
                </a:solidFill>
              </a:rPr>
              <a:t>名</a:t>
            </a:r>
            <a:r>
              <a:rPr kumimoji="1" lang="ja-JP" altLang="en-US" dirty="0" smtClean="0"/>
              <a:t>，</a:t>
            </a:r>
            <a:r>
              <a:rPr kumimoji="1" lang="ja-JP" altLang="en-US" u="sng" dirty="0" smtClean="0">
                <a:solidFill>
                  <a:srgbClr val="F8A510"/>
                </a:solidFill>
              </a:rPr>
              <a:t>状態がどのように変わったか</a:t>
            </a:r>
            <a:r>
              <a:rPr kumimoji="1" lang="ja-JP" altLang="en-US" dirty="0" smtClean="0"/>
              <a:t>など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libvirt-snmp</a:t>
            </a:r>
            <a:r>
              <a:rPr kumimoji="1" lang="ja-JP" altLang="en-US" dirty="0" smtClean="0"/>
              <a:t>の概要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972"/>
            <a:ext cx="9144000" cy="190547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 bwMode="auto">
          <a:xfrm>
            <a:off x="6523463" y="3853951"/>
            <a:ext cx="576000" cy="2880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787806" y="4393579"/>
            <a:ext cx="1073644" cy="323387"/>
          </a:xfrm>
          <a:prstGeom prst="rect">
            <a:avLst/>
          </a:prstGeom>
          <a:noFill/>
          <a:ln w="38100" cap="flat" cmpd="sng" algn="ctr">
            <a:solidFill>
              <a:srgbClr val="F8A5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9" name="カギ線コネクタ 8"/>
          <p:cNvCxnSpPr/>
          <p:nvPr/>
        </p:nvCxnSpPr>
        <p:spPr bwMode="auto">
          <a:xfrm rot="5400000">
            <a:off x="986926" y="2280698"/>
            <a:ext cx="576000" cy="972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" name="カギ線コネクタ 10"/>
          <p:cNvCxnSpPr/>
          <p:nvPr/>
        </p:nvCxnSpPr>
        <p:spPr bwMode="auto">
          <a:xfrm rot="16200000" flipH="1">
            <a:off x="4192463" y="1245698"/>
            <a:ext cx="1386000" cy="3852000"/>
          </a:xfrm>
          <a:prstGeom prst="bentConnector3">
            <a:avLst>
              <a:gd name="adj1" fmla="val 20045"/>
            </a:avLst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正方形/長方形 11"/>
          <p:cNvSpPr/>
          <p:nvPr/>
        </p:nvSpPr>
        <p:spPr bwMode="auto">
          <a:xfrm>
            <a:off x="-1" y="3067972"/>
            <a:ext cx="1616927" cy="2830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5" name="カギ線コネクタ 14"/>
          <p:cNvCxnSpPr/>
          <p:nvPr/>
        </p:nvCxnSpPr>
        <p:spPr bwMode="auto">
          <a:xfrm rot="5400000">
            <a:off x="3496480" y="2298698"/>
            <a:ext cx="1908000" cy="2268000"/>
          </a:xfrm>
          <a:prstGeom prst="bentConnector3">
            <a:avLst>
              <a:gd name="adj1" fmla="val 25453"/>
            </a:avLst>
          </a:prstGeom>
          <a:solidFill>
            <a:schemeClr val="accent1"/>
          </a:solidFill>
          <a:ln w="31750" cap="flat" cmpd="sng" algn="ctr">
            <a:solidFill>
              <a:srgbClr val="F8A51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5872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 dirty="0"/>
              <a:t>内コンテナの性能測定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072503"/>
              </p:ext>
            </p:extLst>
          </p:nvPr>
        </p:nvGraphicFramePr>
        <p:xfrm>
          <a:off x="576197" y="3028950"/>
          <a:ext cx="7807949" cy="373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4"/>
            <a:ext cx="8732837" cy="1958975"/>
          </a:xfrm>
        </p:spPr>
        <p:txBody>
          <a:bodyPr/>
          <a:lstStyle/>
          <a:p>
            <a:r>
              <a:rPr lang="en-US" altLang="ja-JP" dirty="0"/>
              <a:t>Pipe-based Context Switching</a:t>
            </a:r>
            <a:r>
              <a:rPr lang="ja-JP" altLang="en-US" dirty="0"/>
              <a:t> </a:t>
            </a:r>
            <a:r>
              <a:rPr lang="ja-JP" altLang="en-US" dirty="0" smtClean="0"/>
              <a:t>の項目の誤差が大きい場合が生じたため，個別に検証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測定誤差</a:t>
            </a:r>
            <a:r>
              <a:rPr lang="ja-JP" altLang="en-US" dirty="0"/>
              <a:t>が</a:t>
            </a:r>
            <a:r>
              <a:rPr lang="ja-JP" altLang="en-US" dirty="0" smtClean="0"/>
              <a:t>大きく出るのは本項目のみ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最大値と最小値の差は約</a:t>
            </a:r>
            <a:r>
              <a:rPr kumimoji="1" lang="en-US" altLang="ja-JP" dirty="0" smtClean="0"/>
              <a:t>1000</a:t>
            </a:r>
            <a:r>
              <a:rPr kumimoji="1" lang="ja-JP" altLang="en-US" dirty="0" smtClean="0"/>
              <a:t>前後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700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 dirty="0"/>
              <a:t>内コンテナの性能測定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2711"/>
              </p:ext>
            </p:extLst>
          </p:nvPr>
        </p:nvGraphicFramePr>
        <p:xfrm>
          <a:off x="0" y="3435927"/>
          <a:ext cx="4413619" cy="267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424296"/>
              </p:ext>
            </p:extLst>
          </p:nvPr>
        </p:nvGraphicFramePr>
        <p:xfrm>
          <a:off x="4413619" y="3435927"/>
          <a:ext cx="4484597" cy="267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6"/>
            <a:ext cx="8732837" cy="1590098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systemcall</a:t>
            </a:r>
            <a:r>
              <a:rPr kumimoji="1" lang="en-US" altLang="ja-JP" dirty="0" smtClean="0"/>
              <a:t> overhead</a:t>
            </a:r>
            <a:r>
              <a:rPr kumimoji="1" lang="ja-JP" altLang="en-US" dirty="0" smtClean="0"/>
              <a:t> の項目で性能が半減した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ため，個別に検証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3000</a:t>
            </a:r>
            <a:r>
              <a:rPr kumimoji="1" lang="ja-JP" altLang="en-US" dirty="0" smtClean="0"/>
              <a:t>万回</a:t>
            </a:r>
            <a:r>
              <a:rPr kumimoji="1" lang="en-US" altLang="ja-JP" dirty="0" err="1" smtClean="0"/>
              <a:t>syscall</a:t>
            </a:r>
            <a:r>
              <a:rPr kumimoji="1" lang="en-US" altLang="ja-JP" dirty="0" smtClean="0"/>
              <a:t>(39)</a:t>
            </a:r>
            <a:r>
              <a:rPr kumimoji="1" lang="ja-JP" altLang="en-US" dirty="0" smtClean="0"/>
              <a:t>を呼ぶ</a:t>
            </a:r>
            <a:r>
              <a:rPr kumimoji="1" lang="en-US" altLang="ja-JP" dirty="0" smtClean="0"/>
              <a:t>C</a:t>
            </a:r>
            <a:r>
              <a:rPr kumimoji="1" lang="ja-JP" altLang="en-US" dirty="0" smtClean="0"/>
              <a:t>プログラムで測定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01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062" y="1069974"/>
            <a:ext cx="8732837" cy="2853974"/>
          </a:xfrm>
        </p:spPr>
        <p:txBody>
          <a:bodyPr>
            <a:normAutofit/>
          </a:bodyPr>
          <a:lstStyle/>
          <a:p>
            <a:r>
              <a:rPr lang="ja-JP" altLang="en-US" dirty="0"/>
              <a:t>マイグレーション時間とダウンタイムを測定</a:t>
            </a:r>
            <a:endParaRPr lang="en-US" altLang="ja-JP" dirty="0"/>
          </a:p>
          <a:p>
            <a:pPr lvl="1"/>
            <a:r>
              <a:rPr lang="ja-JP" altLang="en-US" dirty="0"/>
              <a:t>物理ホスト間と</a:t>
            </a:r>
            <a:r>
              <a:rPr lang="en-US" altLang="ja-JP" dirty="0"/>
              <a:t>VM</a:t>
            </a:r>
            <a:r>
              <a:rPr lang="ja-JP" altLang="en-US" dirty="0"/>
              <a:t>間で比較</a:t>
            </a:r>
            <a:endParaRPr lang="en-US" altLang="ja-JP" dirty="0"/>
          </a:p>
          <a:p>
            <a:pPr lvl="2"/>
            <a:r>
              <a:rPr lang="ja-JP" altLang="en-US" dirty="0"/>
              <a:t>物理ホスト間では</a:t>
            </a:r>
            <a:r>
              <a:rPr lang="en-US" altLang="ja-JP" dirty="0"/>
              <a:t>ZFS</a:t>
            </a:r>
            <a:r>
              <a:rPr lang="ja-JP" altLang="en-US" dirty="0"/>
              <a:t>を使用</a:t>
            </a:r>
            <a:endParaRPr lang="en-US" altLang="ja-JP" dirty="0"/>
          </a:p>
          <a:p>
            <a:pPr lvl="2"/>
            <a:r>
              <a:rPr lang="en-US" altLang="ja-JP" dirty="0"/>
              <a:t>VM</a:t>
            </a:r>
            <a:r>
              <a:rPr lang="ja-JP" altLang="en-US" dirty="0"/>
              <a:t>では</a:t>
            </a:r>
            <a:r>
              <a:rPr lang="en-US" altLang="ja-JP" dirty="0"/>
              <a:t>LVM</a:t>
            </a:r>
            <a:r>
              <a:rPr lang="ja-JP" altLang="en-US" dirty="0" err="1"/>
              <a:t>，</a:t>
            </a:r>
            <a:r>
              <a:rPr lang="en-US" altLang="ja-JP" dirty="0"/>
              <a:t>DIR</a:t>
            </a:r>
            <a:r>
              <a:rPr lang="ja-JP" altLang="en-US" dirty="0" err="1"/>
              <a:t>，</a:t>
            </a:r>
            <a:r>
              <a:rPr lang="en-US" altLang="ja-JP" dirty="0"/>
              <a:t>ZFS</a:t>
            </a:r>
            <a:r>
              <a:rPr lang="ja-JP" altLang="en-US" dirty="0"/>
              <a:t>の</a:t>
            </a:r>
            <a:r>
              <a:rPr lang="en-US" altLang="ja-JP" dirty="0"/>
              <a:t>3</a:t>
            </a:r>
            <a:r>
              <a:rPr lang="ja-JP" altLang="en-US" dirty="0"/>
              <a:t>種類で測定</a:t>
            </a:r>
            <a:endParaRPr lang="en-US" altLang="ja-JP" dirty="0"/>
          </a:p>
          <a:p>
            <a:pPr lvl="3"/>
            <a:r>
              <a:rPr lang="en-US" altLang="ja-JP" dirty="0" err="1"/>
              <a:t>BtrFS</a:t>
            </a:r>
            <a:r>
              <a:rPr lang="ja-JP" altLang="en-US" dirty="0"/>
              <a:t>ではマイグレーション中にエラーが発生した</a:t>
            </a:r>
            <a:endParaRPr lang="en-US" altLang="ja-JP" dirty="0"/>
          </a:p>
          <a:p>
            <a:pPr lvl="1"/>
            <a:r>
              <a:rPr lang="ja-JP" altLang="en-US" dirty="0"/>
              <a:t>最新の</a:t>
            </a:r>
            <a:r>
              <a:rPr lang="en-US" altLang="ja-JP" dirty="0"/>
              <a:t>LXD2.21</a:t>
            </a:r>
            <a:r>
              <a:rPr lang="ja-JP" altLang="en-US" dirty="0"/>
              <a:t>を使用</a:t>
            </a:r>
            <a:endParaRPr lang="en-US" altLang="ja-JP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コンテナマイグレーションの性能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  <p:sp>
        <p:nvSpPr>
          <p:cNvPr id="12" name="正方形/長方形 8"/>
          <p:cNvSpPr/>
          <p:nvPr/>
        </p:nvSpPr>
        <p:spPr bwMode="auto">
          <a:xfrm>
            <a:off x="791050" y="4025191"/>
            <a:ext cx="2944996" cy="2277245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正方形/長方形 13"/>
          <p:cNvSpPr/>
          <p:nvPr/>
        </p:nvSpPr>
        <p:spPr bwMode="auto">
          <a:xfrm>
            <a:off x="2343127" y="4435107"/>
            <a:ext cx="1050020" cy="10355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テキスト ボックス 14"/>
          <p:cNvSpPr txBox="1"/>
          <p:nvPr/>
        </p:nvSpPr>
        <p:spPr>
          <a:xfrm>
            <a:off x="2421373" y="5202800"/>
            <a:ext cx="34200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400" b="0" dirty="0" smtClean="0"/>
              <a:t>VM</a:t>
            </a:r>
          </a:p>
        </p:txBody>
      </p:sp>
      <p:sp>
        <p:nvSpPr>
          <p:cNvPr id="18" name="正方形/長方形 37"/>
          <p:cNvSpPr/>
          <p:nvPr/>
        </p:nvSpPr>
        <p:spPr bwMode="auto">
          <a:xfrm>
            <a:off x="2429525" y="4591621"/>
            <a:ext cx="840506" cy="5682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テキスト ボックス 38"/>
          <p:cNvSpPr txBox="1"/>
          <p:nvPr/>
        </p:nvSpPr>
        <p:spPr>
          <a:xfrm>
            <a:off x="2558676" y="4735437"/>
            <a:ext cx="60970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200" b="0" dirty="0" smtClean="0"/>
              <a:t>コンテナ</a:t>
            </a:r>
            <a:endParaRPr lang="en-US" altLang="ja-JP" sz="1200" b="0" dirty="0"/>
          </a:p>
        </p:txBody>
      </p:sp>
      <p:sp>
        <p:nvSpPr>
          <p:cNvPr id="25" name="テキスト ボックス 16"/>
          <p:cNvSpPr txBox="1"/>
          <p:nvPr/>
        </p:nvSpPr>
        <p:spPr>
          <a:xfrm>
            <a:off x="1810644" y="5933313"/>
            <a:ext cx="76520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b="0" dirty="0" smtClean="0"/>
              <a:t>運用系</a:t>
            </a:r>
            <a:endParaRPr kumimoji="1" lang="ja-JP" altLang="en-US" b="0" dirty="0" smtClean="0"/>
          </a:p>
        </p:txBody>
      </p:sp>
      <p:sp>
        <p:nvSpPr>
          <p:cNvPr id="26" name="正方形/長方形 8"/>
          <p:cNvSpPr/>
          <p:nvPr/>
        </p:nvSpPr>
        <p:spPr bwMode="auto">
          <a:xfrm>
            <a:off x="5448145" y="4025192"/>
            <a:ext cx="2832255" cy="2277244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正方形/長方形 13"/>
          <p:cNvSpPr/>
          <p:nvPr/>
        </p:nvSpPr>
        <p:spPr bwMode="auto">
          <a:xfrm>
            <a:off x="7010203" y="4435107"/>
            <a:ext cx="1050020" cy="10355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テキスト ボックス 14"/>
          <p:cNvSpPr txBox="1"/>
          <p:nvPr/>
        </p:nvSpPr>
        <p:spPr>
          <a:xfrm>
            <a:off x="7657300" y="5182545"/>
            <a:ext cx="34200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400" b="0" dirty="0" smtClean="0"/>
              <a:t>VM</a:t>
            </a:r>
          </a:p>
        </p:txBody>
      </p:sp>
      <p:sp>
        <p:nvSpPr>
          <p:cNvPr id="31" name="テキスト ボックス 16"/>
          <p:cNvSpPr txBox="1"/>
          <p:nvPr/>
        </p:nvSpPr>
        <p:spPr>
          <a:xfrm>
            <a:off x="6481672" y="5933313"/>
            <a:ext cx="76520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b="0" dirty="0"/>
              <a:t>待機</a:t>
            </a:r>
            <a:r>
              <a:rPr lang="ja-JP" altLang="en-US" b="0" dirty="0" smtClean="0"/>
              <a:t>系</a:t>
            </a:r>
            <a:endParaRPr kumimoji="1" lang="ja-JP" altLang="en-US" b="0" dirty="0" smtClean="0"/>
          </a:p>
        </p:txBody>
      </p:sp>
      <p:sp>
        <p:nvSpPr>
          <p:cNvPr id="33" name="正方形/長方形 37"/>
          <p:cNvSpPr/>
          <p:nvPr/>
        </p:nvSpPr>
        <p:spPr bwMode="auto">
          <a:xfrm>
            <a:off x="1071784" y="4909795"/>
            <a:ext cx="840506" cy="5682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テキスト ボックス 38"/>
          <p:cNvSpPr txBox="1"/>
          <p:nvPr/>
        </p:nvSpPr>
        <p:spPr>
          <a:xfrm>
            <a:off x="1200935" y="5053611"/>
            <a:ext cx="60970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200" b="0" dirty="0" smtClean="0"/>
              <a:t>コンテナ</a:t>
            </a:r>
            <a:endParaRPr lang="en-US" altLang="ja-JP" sz="1200" b="0" dirty="0"/>
          </a:p>
        </p:txBody>
      </p:sp>
      <p:cxnSp>
        <p:nvCxnSpPr>
          <p:cNvPr id="36" name="カギ線コネクタ 35"/>
          <p:cNvCxnSpPr>
            <a:stCxn id="33" idx="0"/>
          </p:cNvCxnSpPr>
          <p:nvPr/>
        </p:nvCxnSpPr>
        <p:spPr bwMode="auto">
          <a:xfrm rot="16200000" flipH="1">
            <a:off x="3883546" y="2518285"/>
            <a:ext cx="4981" cy="4788000"/>
          </a:xfrm>
          <a:prstGeom prst="bentConnector3">
            <a:avLst>
              <a:gd name="adj1" fmla="val -14046457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カギ線コネクタ 37"/>
          <p:cNvCxnSpPr>
            <a:stCxn id="18" idx="2"/>
          </p:cNvCxnSpPr>
          <p:nvPr/>
        </p:nvCxnSpPr>
        <p:spPr bwMode="auto">
          <a:xfrm rot="16200000" flipH="1">
            <a:off x="5189778" y="2819832"/>
            <a:ext cx="12700" cy="4680000"/>
          </a:xfrm>
          <a:prstGeom prst="bentConnector3">
            <a:avLst>
              <a:gd name="adj1" fmla="val 390909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テキスト ボックス 42"/>
          <p:cNvSpPr txBox="1"/>
          <p:nvPr/>
        </p:nvSpPr>
        <p:spPr>
          <a:xfrm>
            <a:off x="3993891" y="3891257"/>
            <a:ext cx="1196409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sz="1600" b="0" dirty="0" smtClean="0"/>
              <a:t>物理ホスト間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99263" y="5705999"/>
            <a:ext cx="58566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600" b="0" dirty="0" smtClean="0"/>
              <a:t>VM</a:t>
            </a:r>
            <a:r>
              <a:rPr kumimoji="1" lang="ja-JP" altLang="en-US" sz="1600" b="0" dirty="0" smtClean="0"/>
              <a:t>間</a:t>
            </a:r>
          </a:p>
        </p:txBody>
      </p:sp>
    </p:spTree>
    <p:extLst>
      <p:ext uri="{BB962C8B-B14F-4D97-AF65-F5344CB8AC3E}">
        <p14:creationId xmlns:p14="http://schemas.microsoft.com/office/powerpoint/2010/main" val="40384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2889578"/>
          </a:xfrm>
        </p:spPr>
        <p:txBody>
          <a:bodyPr>
            <a:normAutofit/>
          </a:bodyPr>
          <a:lstStyle/>
          <a:p>
            <a:r>
              <a:rPr lang="ja-JP" altLang="en-US" dirty="0"/>
              <a:t>待機系でも同じ</a:t>
            </a:r>
            <a:r>
              <a:rPr lang="en-US" altLang="ja-JP" dirty="0"/>
              <a:t>VM</a:t>
            </a:r>
            <a:r>
              <a:rPr lang="ja-JP" altLang="en-US" dirty="0"/>
              <a:t>を起動して</a:t>
            </a:r>
            <a:r>
              <a:rPr lang="ja-JP" altLang="en-US" dirty="0" smtClean="0"/>
              <a:t>おき，復旧</a:t>
            </a:r>
            <a:r>
              <a:rPr lang="ja-JP" altLang="en-US" dirty="0"/>
              <a:t>時</a:t>
            </a:r>
            <a:r>
              <a:rPr lang="ja-JP" altLang="en-US" dirty="0" smtClean="0"/>
              <a:t>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その</a:t>
            </a:r>
            <a:r>
              <a:rPr lang="en-US" altLang="ja-JP" dirty="0"/>
              <a:t>VM</a:t>
            </a:r>
            <a:r>
              <a:rPr lang="ja-JP" altLang="en-US" dirty="0"/>
              <a:t>に切り替える</a:t>
            </a:r>
            <a:endParaRPr lang="en-US" altLang="ja-JP" dirty="0"/>
          </a:p>
          <a:p>
            <a:pPr lvl="1"/>
            <a:r>
              <a:rPr lang="ja-JP" altLang="en-US" dirty="0"/>
              <a:t>復旧時間が短い</a:t>
            </a:r>
            <a:endParaRPr lang="en-US" altLang="ja-JP" dirty="0"/>
          </a:p>
          <a:p>
            <a:pPr lvl="2"/>
            <a:r>
              <a:rPr lang="ja-JP" altLang="en-US" dirty="0"/>
              <a:t>サービスを提供する</a:t>
            </a:r>
            <a:r>
              <a:rPr lang="en-US" altLang="ja-JP" dirty="0"/>
              <a:t>VM</a:t>
            </a:r>
            <a:r>
              <a:rPr lang="ja-JP" altLang="en-US" dirty="0"/>
              <a:t>を切り替えるだけ</a:t>
            </a:r>
          </a:p>
          <a:p>
            <a:pPr lvl="1"/>
            <a:r>
              <a:rPr lang="ja-JP" altLang="en-US" sz="2540" dirty="0"/>
              <a:t>高コスト</a:t>
            </a:r>
            <a:endParaRPr lang="en-US" altLang="ja-JP" sz="2540" dirty="0"/>
          </a:p>
          <a:p>
            <a:pPr lvl="2"/>
            <a:r>
              <a:rPr lang="ja-JP" altLang="en-US" sz="2140" dirty="0"/>
              <a:t>常に復旧用の</a:t>
            </a:r>
            <a:r>
              <a:rPr lang="en-US" altLang="ja-JP" sz="2140" dirty="0"/>
              <a:t>VM</a:t>
            </a:r>
            <a:r>
              <a:rPr lang="ja-JP" altLang="en-US" sz="2140" dirty="0"/>
              <a:t>を起動しておく必要がある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障害対策：ウォームスタンバイ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66" name="Picture 3" descr="VMW-ICON-Clou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44" y="3951429"/>
            <a:ext cx="3986930" cy="2344370"/>
          </a:xfrm>
          <a:prstGeom prst="rect">
            <a:avLst/>
          </a:prstGeom>
        </p:spPr>
      </p:pic>
      <p:pic>
        <p:nvPicPr>
          <p:cNvPr id="68" name="Picture 3" descr="VMW-ICON-Clou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7" y="3941669"/>
            <a:ext cx="3865783" cy="2354130"/>
          </a:xfrm>
          <a:prstGeom prst="rect">
            <a:avLst/>
          </a:prstGeom>
        </p:spPr>
      </p:pic>
      <p:sp>
        <p:nvSpPr>
          <p:cNvPr id="69" name="Rounded Rectangle 26"/>
          <p:cNvSpPr/>
          <p:nvPr/>
        </p:nvSpPr>
        <p:spPr bwMode="auto">
          <a:xfrm>
            <a:off x="2775226" y="4961753"/>
            <a:ext cx="881684" cy="868403"/>
          </a:xfrm>
          <a:prstGeom prst="round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948884" y="5174936"/>
            <a:ext cx="53436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VM</a:t>
            </a:r>
            <a:endParaRPr kumimoji="1" lang="ja-JP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284189" y="5219706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b="0" dirty="0" smtClean="0"/>
              <a:t>・・・</a:t>
            </a:r>
            <a:endParaRPr lang="ja-JP" altLang="en-US" b="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197239" y="6120948"/>
            <a:ext cx="76520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/>
              <a:t>待機系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040255" y="6120948"/>
            <a:ext cx="76520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/>
              <a:t>運用系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970454" y="4408969"/>
            <a:ext cx="996033" cy="349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>
                <a:solidFill>
                  <a:srgbClr val="FF0000"/>
                </a:solidFill>
              </a:rPr>
              <a:t>障害発生</a:t>
            </a:r>
          </a:p>
        </p:txBody>
      </p:sp>
      <p:sp>
        <p:nvSpPr>
          <p:cNvPr id="80" name="Rounded Rectangle 26"/>
          <p:cNvSpPr/>
          <p:nvPr/>
        </p:nvSpPr>
        <p:spPr bwMode="auto">
          <a:xfrm>
            <a:off x="1339806" y="4974151"/>
            <a:ext cx="881684" cy="868403"/>
          </a:xfrm>
          <a:prstGeom prst="round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513464" y="5187334"/>
            <a:ext cx="53436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VM</a:t>
            </a:r>
            <a:endParaRPr kumimoji="1" lang="ja-JP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21" name="Rounded Rectangle 26"/>
          <p:cNvSpPr/>
          <p:nvPr/>
        </p:nvSpPr>
        <p:spPr bwMode="auto">
          <a:xfrm>
            <a:off x="5533629" y="4993106"/>
            <a:ext cx="881684" cy="868403"/>
          </a:xfrm>
          <a:prstGeom prst="round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07287" y="5206289"/>
            <a:ext cx="53436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VM</a:t>
            </a:r>
            <a:endParaRPr kumimoji="1" lang="ja-JP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23" name="Rounded Rectangle 26"/>
          <p:cNvSpPr/>
          <p:nvPr/>
        </p:nvSpPr>
        <p:spPr bwMode="auto">
          <a:xfrm>
            <a:off x="7091714" y="4988481"/>
            <a:ext cx="881684" cy="868403"/>
          </a:xfrm>
          <a:prstGeom prst="round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65372" y="5201664"/>
            <a:ext cx="53436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VM</a:t>
            </a:r>
            <a:endParaRPr kumimoji="1" lang="ja-JP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24717" y="5233500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b="0" dirty="0" smtClean="0"/>
              <a:t>・・・</a:t>
            </a:r>
            <a:endParaRPr lang="ja-JP" altLang="en-US" b="0" dirty="0"/>
          </a:p>
        </p:txBody>
      </p:sp>
      <p:cxnSp>
        <p:nvCxnSpPr>
          <p:cNvPr id="26" name="直線矢印コネクタ 25"/>
          <p:cNvCxnSpPr>
            <a:stCxn id="69" idx="3"/>
            <a:endCxn id="21" idx="1"/>
          </p:cNvCxnSpPr>
          <p:nvPr/>
        </p:nvCxnSpPr>
        <p:spPr bwMode="auto">
          <a:xfrm>
            <a:off x="3656910" y="5395955"/>
            <a:ext cx="1876719" cy="3135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4053749" y="5026813"/>
            <a:ext cx="91428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>
                <a:solidFill>
                  <a:srgbClr val="FF0000"/>
                </a:solidFill>
              </a:rPr>
              <a:t>切り替え</a:t>
            </a:r>
          </a:p>
        </p:txBody>
      </p:sp>
      <p:graphicFrame>
        <p:nvGraphicFramePr>
          <p:cNvPr id="27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950044"/>
              </p:ext>
            </p:extLst>
          </p:nvPr>
        </p:nvGraphicFramePr>
        <p:xfrm>
          <a:off x="4232649" y="5764455"/>
          <a:ext cx="716980" cy="70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Visio" r:id="rId5" imgW="966788" imgH="947618" progId="Visio.Drawing.11">
                  <p:embed/>
                </p:oleObj>
              </mc:Choice>
              <mc:Fallback>
                <p:oleObj name="Visio" r:id="rId5" imgW="966788" imgH="947618" progId="Visio.Drawing.11">
                  <p:embed/>
                  <p:pic>
                    <p:nvPicPr>
                      <p:cNvPr id="6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649" y="5764455"/>
                        <a:ext cx="716980" cy="702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08785"/>
              </p:ext>
            </p:extLst>
          </p:nvPr>
        </p:nvGraphicFramePr>
        <p:xfrm>
          <a:off x="4174714" y="5915176"/>
          <a:ext cx="440313" cy="57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Visio" r:id="rId7" imgW="593600" imgH="773900" progId="Visio.Drawing.11">
                  <p:embed/>
                </p:oleObj>
              </mc:Choice>
              <mc:Fallback>
                <p:oleObj name="Visio" r:id="rId7" imgW="593600" imgH="773900" progId="Visio.Drawing.11">
                  <p:embed/>
                  <p:pic>
                    <p:nvPicPr>
                      <p:cNvPr id="6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714" y="5915176"/>
                        <a:ext cx="440313" cy="573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3990595" y="6532697"/>
            <a:ext cx="139124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400" b="0" dirty="0" smtClean="0"/>
              <a:t>サービス利用者</a:t>
            </a:r>
          </a:p>
        </p:txBody>
      </p:sp>
      <p:cxnSp>
        <p:nvCxnSpPr>
          <p:cNvPr id="30" name="直線矢印コネクタ 29"/>
          <p:cNvCxnSpPr>
            <a:endCxn id="21" idx="2"/>
          </p:cNvCxnSpPr>
          <p:nvPr/>
        </p:nvCxnSpPr>
        <p:spPr bwMode="auto">
          <a:xfrm flipV="1">
            <a:off x="4999799" y="5861509"/>
            <a:ext cx="974672" cy="453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直線矢印コネクタ 30"/>
          <p:cNvCxnSpPr>
            <a:endCxn id="69" idx="2"/>
          </p:cNvCxnSpPr>
          <p:nvPr/>
        </p:nvCxnSpPr>
        <p:spPr bwMode="auto">
          <a:xfrm flipH="1" flipV="1">
            <a:off x="3216068" y="5830156"/>
            <a:ext cx="885080" cy="4656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直線コネクタ 77"/>
          <p:cNvCxnSpPr/>
          <p:nvPr/>
        </p:nvCxnSpPr>
        <p:spPr bwMode="auto">
          <a:xfrm flipV="1">
            <a:off x="1191341" y="4397919"/>
            <a:ext cx="2554260" cy="168259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線コネクタ 76"/>
          <p:cNvCxnSpPr/>
          <p:nvPr/>
        </p:nvCxnSpPr>
        <p:spPr bwMode="auto">
          <a:xfrm>
            <a:off x="1174453" y="4390513"/>
            <a:ext cx="2619846" cy="172536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69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VMW-ICON-Clou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29" y="4051140"/>
            <a:ext cx="3817359" cy="2244660"/>
          </a:xfrm>
          <a:prstGeom prst="rect">
            <a:avLst/>
          </a:prstGeom>
        </p:spPr>
      </p:pic>
      <p:pic>
        <p:nvPicPr>
          <p:cNvPr id="54" name="Picture 13" descr="ICON_Storage_1up_Q30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6820" y="4837017"/>
            <a:ext cx="1111410" cy="104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VMW-ICON-Clou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7" y="3941669"/>
            <a:ext cx="3865783" cy="2354130"/>
          </a:xfrm>
          <a:prstGeom prst="rect">
            <a:avLst/>
          </a:prstGeom>
        </p:spPr>
      </p:pic>
      <p:sp>
        <p:nvSpPr>
          <p:cNvPr id="40" name="Rounded Rectangle 26"/>
          <p:cNvSpPr/>
          <p:nvPr/>
        </p:nvSpPr>
        <p:spPr bwMode="auto">
          <a:xfrm>
            <a:off x="2775226" y="4961753"/>
            <a:ext cx="881684" cy="868403"/>
          </a:xfrm>
          <a:prstGeom prst="round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48884" y="5174936"/>
            <a:ext cx="53436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VM</a:t>
            </a:r>
            <a:endParaRPr kumimoji="1" lang="ja-JP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2806315"/>
          </a:xfrm>
        </p:spPr>
        <p:txBody>
          <a:bodyPr>
            <a:normAutofit/>
          </a:bodyPr>
          <a:lstStyle/>
          <a:p>
            <a:r>
              <a:rPr lang="en-US" altLang="ja-JP" dirty="0"/>
              <a:t>VM</a:t>
            </a:r>
            <a:r>
              <a:rPr lang="ja-JP" altLang="en-US" dirty="0"/>
              <a:t>のバックアップを</a:t>
            </a:r>
            <a:r>
              <a:rPr lang="ja-JP" altLang="en-US" dirty="0" smtClean="0"/>
              <a:t>保存しておき，</a:t>
            </a:r>
            <a:r>
              <a:rPr lang="ja-JP" altLang="en-US" dirty="0"/>
              <a:t>復旧時</a:t>
            </a:r>
            <a:r>
              <a:rPr lang="ja-JP" altLang="en-US" dirty="0" smtClean="0"/>
              <a:t>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バックアップから</a:t>
            </a:r>
            <a:r>
              <a:rPr lang="en-US" altLang="ja-JP" dirty="0" smtClean="0"/>
              <a:t>VM</a:t>
            </a:r>
            <a:r>
              <a:rPr lang="ja-JP" altLang="en-US" dirty="0" smtClean="0"/>
              <a:t>を復元</a:t>
            </a:r>
            <a:endParaRPr lang="ja-JP" altLang="en-US" dirty="0"/>
          </a:p>
          <a:p>
            <a:pPr lvl="1"/>
            <a:r>
              <a:rPr lang="ja-JP" altLang="en-US" dirty="0"/>
              <a:t>低コスト</a:t>
            </a:r>
            <a:endParaRPr lang="en-US" altLang="ja-JP" dirty="0"/>
          </a:p>
          <a:p>
            <a:pPr lvl="2"/>
            <a:r>
              <a:rPr lang="ja-JP" altLang="en-US" dirty="0"/>
              <a:t>障害が発生するまでは復旧用の</a:t>
            </a:r>
            <a:r>
              <a:rPr lang="en-US" altLang="ja-JP" dirty="0"/>
              <a:t>VM</a:t>
            </a:r>
            <a:r>
              <a:rPr lang="ja-JP" altLang="en-US" dirty="0"/>
              <a:t>が不要</a:t>
            </a:r>
          </a:p>
          <a:p>
            <a:pPr lvl="1"/>
            <a:r>
              <a:rPr lang="ja-JP" altLang="en-US" dirty="0"/>
              <a:t>復旧時間が長い</a:t>
            </a:r>
            <a:endParaRPr lang="en-US" altLang="ja-JP" dirty="0"/>
          </a:p>
          <a:p>
            <a:pPr lvl="2"/>
            <a:r>
              <a:rPr lang="ja-JP" altLang="en-US" dirty="0"/>
              <a:t>復旧時に必要な数の</a:t>
            </a:r>
            <a:r>
              <a:rPr lang="en-US" altLang="ja-JP" dirty="0"/>
              <a:t>VM</a:t>
            </a:r>
            <a:r>
              <a:rPr lang="ja-JP" altLang="en-US" dirty="0"/>
              <a:t>を復元して起動するため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障害対策</a:t>
            </a:r>
            <a:r>
              <a:rPr lang="ja-JP" altLang="en-US" dirty="0" smtClean="0"/>
              <a:t>：コールドスタンバイ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84189" y="5219706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b="0" dirty="0" smtClean="0"/>
              <a:t>・・・</a:t>
            </a:r>
            <a:endParaRPr lang="ja-JP" altLang="en-US" b="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97239" y="6120948"/>
            <a:ext cx="76520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/>
              <a:t>待機系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40255" y="6120948"/>
            <a:ext cx="76520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/>
              <a:t>運用系</a:t>
            </a:r>
          </a:p>
        </p:txBody>
      </p:sp>
      <p:cxnSp>
        <p:nvCxnSpPr>
          <p:cNvPr id="39" name="直線矢印コネクタ 38"/>
          <p:cNvCxnSpPr>
            <a:stCxn id="40" idx="3"/>
          </p:cNvCxnSpPr>
          <p:nvPr/>
        </p:nvCxnSpPr>
        <p:spPr bwMode="auto">
          <a:xfrm>
            <a:off x="3656910" y="5395955"/>
            <a:ext cx="143267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テキスト ボックス 30"/>
          <p:cNvSpPr txBox="1"/>
          <p:nvPr/>
        </p:nvSpPr>
        <p:spPr>
          <a:xfrm>
            <a:off x="2010233" y="4431724"/>
            <a:ext cx="996033" cy="349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>
                <a:solidFill>
                  <a:srgbClr val="FF0000"/>
                </a:solidFill>
              </a:rPr>
              <a:t>障害発生</a:t>
            </a:r>
          </a:p>
        </p:txBody>
      </p:sp>
      <p:sp>
        <p:nvSpPr>
          <p:cNvPr id="35" name="Rounded Rectangle 26"/>
          <p:cNvSpPr/>
          <p:nvPr/>
        </p:nvSpPr>
        <p:spPr bwMode="auto">
          <a:xfrm>
            <a:off x="1339806" y="4974151"/>
            <a:ext cx="881684" cy="868403"/>
          </a:xfrm>
          <a:prstGeom prst="round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13464" y="5187334"/>
            <a:ext cx="53436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VM</a:t>
            </a:r>
            <a:endParaRPr kumimoji="1" lang="ja-JP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53420" y="5267269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b="0" dirty="0" smtClean="0"/>
              <a:t>・・・</a:t>
            </a:r>
            <a:endParaRPr lang="ja-JP" altLang="en-US" b="0" dirty="0"/>
          </a:p>
        </p:txBody>
      </p:sp>
      <p:graphicFrame>
        <p:nvGraphicFramePr>
          <p:cNvPr id="27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78039"/>
              </p:ext>
            </p:extLst>
          </p:nvPr>
        </p:nvGraphicFramePr>
        <p:xfrm>
          <a:off x="4232649" y="5764455"/>
          <a:ext cx="716980" cy="70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" name="Visio" r:id="rId6" imgW="966788" imgH="947618" progId="Visio.Drawing.11">
                  <p:embed/>
                </p:oleObj>
              </mc:Choice>
              <mc:Fallback>
                <p:oleObj name="Visio" r:id="rId6" imgW="966788" imgH="947618" progId="Visio.Drawing.11">
                  <p:embed/>
                  <p:pic>
                    <p:nvPicPr>
                      <p:cNvPr id="27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649" y="5764455"/>
                        <a:ext cx="716980" cy="702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800629"/>
              </p:ext>
            </p:extLst>
          </p:nvPr>
        </p:nvGraphicFramePr>
        <p:xfrm>
          <a:off x="4174714" y="5915176"/>
          <a:ext cx="440313" cy="57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" name="Visio" r:id="rId8" imgW="593600" imgH="773900" progId="Visio.Drawing.11">
                  <p:embed/>
                </p:oleObj>
              </mc:Choice>
              <mc:Fallback>
                <p:oleObj name="Visio" r:id="rId8" imgW="593600" imgH="773900" progId="Visio.Drawing.11">
                  <p:embed/>
                  <p:pic>
                    <p:nvPicPr>
                      <p:cNvPr id="2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714" y="5915176"/>
                        <a:ext cx="440313" cy="573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3990595" y="6532697"/>
            <a:ext cx="139124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400" b="0" dirty="0" smtClean="0"/>
              <a:t>サービス利用者</a:t>
            </a:r>
          </a:p>
        </p:txBody>
      </p:sp>
      <p:cxnSp>
        <p:nvCxnSpPr>
          <p:cNvPr id="33" name="直線矢印コネクタ 32"/>
          <p:cNvCxnSpPr/>
          <p:nvPr/>
        </p:nvCxnSpPr>
        <p:spPr bwMode="auto">
          <a:xfrm flipV="1">
            <a:off x="4999799" y="5861509"/>
            <a:ext cx="974672" cy="453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直線矢印コネクタ 33"/>
          <p:cNvCxnSpPr/>
          <p:nvPr/>
        </p:nvCxnSpPr>
        <p:spPr bwMode="auto">
          <a:xfrm flipH="1" flipV="1">
            <a:off x="3216068" y="5830156"/>
            <a:ext cx="885080" cy="4656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直線矢印コネクタ 48"/>
          <p:cNvCxnSpPr/>
          <p:nvPr/>
        </p:nvCxnSpPr>
        <p:spPr bwMode="auto">
          <a:xfrm flipV="1">
            <a:off x="3671633" y="5400000"/>
            <a:ext cx="171020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テキスト ボックス 49"/>
          <p:cNvSpPr txBox="1"/>
          <p:nvPr/>
        </p:nvSpPr>
        <p:spPr>
          <a:xfrm>
            <a:off x="4053749" y="5026813"/>
            <a:ext cx="91428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>
                <a:solidFill>
                  <a:srgbClr val="FF0000"/>
                </a:solidFill>
              </a:rPr>
              <a:t>切り替え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959182" y="4502281"/>
            <a:ext cx="1239689" cy="90370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kumimoji="1" lang="en-US" altLang="ja-JP" b="0" dirty="0" smtClean="0">
                <a:solidFill>
                  <a:srgbClr val="FF0000"/>
                </a:solidFill>
              </a:rPr>
              <a:t>VM</a:t>
            </a:r>
            <a:r>
              <a:rPr kumimoji="1" lang="ja-JP" altLang="en-US" b="0" dirty="0" smtClean="0">
                <a:solidFill>
                  <a:srgbClr val="FF0000"/>
                </a:solidFill>
              </a:rPr>
              <a:t>の</a:t>
            </a:r>
            <a:r>
              <a:rPr kumimoji="1" lang="en-US" altLang="ja-JP" b="0" dirty="0" smtClean="0">
                <a:solidFill>
                  <a:srgbClr val="FF0000"/>
                </a:solidFill>
              </a:rPr>
              <a:t/>
            </a:r>
            <a:br>
              <a:rPr kumimoji="1" lang="en-US" altLang="ja-JP" b="0" dirty="0" smtClean="0">
                <a:solidFill>
                  <a:srgbClr val="FF0000"/>
                </a:solidFill>
              </a:rPr>
            </a:br>
            <a:r>
              <a:rPr kumimoji="1" lang="ja-JP" altLang="en-US" b="0" dirty="0" smtClean="0">
                <a:solidFill>
                  <a:srgbClr val="FF0000"/>
                </a:solidFill>
              </a:rPr>
              <a:t>バックアップ</a:t>
            </a:r>
            <a:r>
              <a:rPr kumimoji="1" lang="en-US" altLang="ja-JP" b="0" dirty="0" smtClean="0">
                <a:solidFill>
                  <a:srgbClr val="FF0000"/>
                </a:solidFill>
              </a:rPr>
              <a:t/>
            </a:r>
            <a:br>
              <a:rPr kumimoji="1" lang="en-US" altLang="ja-JP" b="0" dirty="0" smtClean="0">
                <a:solidFill>
                  <a:srgbClr val="FF0000"/>
                </a:solidFill>
              </a:rPr>
            </a:br>
            <a:r>
              <a:rPr kumimoji="1" lang="ja-JP" altLang="en-US" b="0" dirty="0" smtClean="0">
                <a:solidFill>
                  <a:srgbClr val="FF0000"/>
                </a:solidFill>
              </a:rPr>
              <a:t>を保存</a:t>
            </a:r>
          </a:p>
        </p:txBody>
      </p:sp>
      <p:pic>
        <p:nvPicPr>
          <p:cNvPr id="56" name="Picture 30" descr="ICON_FileFolder_yellow_Q3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55334" y="5052196"/>
            <a:ext cx="609473" cy="75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3" name="Rounded Rectangle 26"/>
          <p:cNvSpPr/>
          <p:nvPr/>
        </p:nvSpPr>
        <p:spPr bwMode="auto">
          <a:xfrm>
            <a:off x="5367117" y="4943352"/>
            <a:ext cx="881684" cy="868403"/>
          </a:xfrm>
          <a:prstGeom prst="round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540775" y="5156535"/>
            <a:ext cx="53436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VM</a:t>
            </a:r>
            <a:endParaRPr kumimoji="1" lang="ja-JP" alt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67" name="Picture 13" descr="ICON_Storage_1up_Q30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2156" y="4834139"/>
            <a:ext cx="1111410" cy="104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0" descr="ICON_FileFolder_yellow_Q3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82742" y="5062340"/>
            <a:ext cx="609473" cy="75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9" name="Rounded Rectangle 26"/>
          <p:cNvSpPr/>
          <p:nvPr/>
        </p:nvSpPr>
        <p:spPr bwMode="auto">
          <a:xfrm>
            <a:off x="7057815" y="4953496"/>
            <a:ext cx="881684" cy="868403"/>
          </a:xfrm>
          <a:prstGeom prst="round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231473" y="5166679"/>
            <a:ext cx="53436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VM</a:t>
            </a:r>
            <a:endParaRPr kumimoji="1" lang="ja-JP" altLang="en-US" sz="2400" dirty="0" smtClean="0">
              <a:solidFill>
                <a:srgbClr val="0070C0"/>
              </a:solidFill>
            </a:endParaRPr>
          </a:p>
        </p:txBody>
      </p:sp>
      <p:cxnSp>
        <p:nvCxnSpPr>
          <p:cNvPr id="37" name="直線コネクタ 36"/>
          <p:cNvCxnSpPr/>
          <p:nvPr/>
        </p:nvCxnSpPr>
        <p:spPr bwMode="auto">
          <a:xfrm>
            <a:off x="1181100" y="4368800"/>
            <a:ext cx="2654300" cy="175214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コネクタ 37"/>
          <p:cNvCxnSpPr/>
          <p:nvPr/>
        </p:nvCxnSpPr>
        <p:spPr bwMode="auto">
          <a:xfrm flipV="1">
            <a:off x="1181100" y="4368800"/>
            <a:ext cx="2654300" cy="175214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45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/>
      <p:bldP spid="50" grpId="0"/>
      <p:bldP spid="51" grpId="0"/>
      <p:bldP spid="51" grpId="1"/>
      <p:bldP spid="63" grpId="0" animBg="1"/>
      <p:bldP spid="64" grpId="0"/>
      <p:bldP spid="69" grpId="0" animBg="1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6"/>
            <a:ext cx="8732837" cy="3546629"/>
          </a:xfrm>
        </p:spPr>
        <p:txBody>
          <a:bodyPr>
            <a:normAutofit/>
          </a:bodyPr>
          <a:lstStyle/>
          <a:p>
            <a:r>
              <a:rPr lang="ja-JP" altLang="en-US" dirty="0"/>
              <a:t>待機系の</a:t>
            </a:r>
            <a:r>
              <a:rPr lang="en-US" altLang="ja-JP" dirty="0"/>
              <a:t>VM</a:t>
            </a:r>
            <a:r>
              <a:rPr lang="ja-JP" altLang="en-US" dirty="0"/>
              <a:t>内でコンテナを用いる自動障害</a:t>
            </a:r>
            <a:r>
              <a:rPr lang="ja-JP" altLang="en-US" dirty="0" smtClean="0"/>
              <a:t>復旧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システム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コンテナで</a:t>
            </a:r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サービスを提供</a:t>
            </a:r>
            <a:endParaRPr lang="en-US" altLang="ja-JP" dirty="0"/>
          </a:p>
          <a:p>
            <a:r>
              <a:rPr lang="ja-JP" altLang="en-US" dirty="0"/>
              <a:t>低コストと短い復旧時間を両立</a:t>
            </a:r>
            <a:endParaRPr lang="en-US" altLang="ja-JP" dirty="0"/>
          </a:p>
          <a:p>
            <a:pPr lvl="1"/>
            <a:r>
              <a:rPr lang="ja-JP" altLang="en-US" dirty="0"/>
              <a:t>待機系で動作する</a:t>
            </a:r>
            <a:r>
              <a:rPr lang="en-US" altLang="ja-JP" dirty="0"/>
              <a:t>VM</a:t>
            </a:r>
            <a:r>
              <a:rPr lang="ja-JP" altLang="en-US" dirty="0"/>
              <a:t>の数を減らすことでコストを削減</a:t>
            </a:r>
            <a:endParaRPr lang="en-US" altLang="ja-JP" dirty="0"/>
          </a:p>
          <a:p>
            <a:pPr lvl="2"/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en-US" altLang="ja-JP" dirty="0"/>
              <a:t>VM</a:t>
            </a:r>
            <a:r>
              <a:rPr lang="ja-JP" altLang="en-US" dirty="0"/>
              <a:t>の中で複数のコンテナを実行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より軽量なコンテナを用いることで復旧時間を短縮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提案：</a:t>
            </a:r>
            <a:r>
              <a:rPr kumimoji="1" lang="en-US" altLang="ja-JP" dirty="0" err="1" smtClean="0"/>
              <a:t>VCRecovery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9" name="正方形/長方形 8"/>
          <p:cNvSpPr/>
          <p:nvPr/>
        </p:nvSpPr>
        <p:spPr bwMode="auto">
          <a:xfrm>
            <a:off x="2103120" y="4616605"/>
            <a:ext cx="4302667" cy="1933611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2390775" y="4819173"/>
            <a:ext cx="3745158" cy="123449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4213" y="5748208"/>
            <a:ext cx="38048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b="0" dirty="0" smtClean="0"/>
              <a:t>VM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83000" y="6168580"/>
            <a:ext cx="76520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/>
              <a:t>待機系</a:t>
            </a: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577541" y="4993007"/>
            <a:ext cx="971706" cy="7208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14457" y="5425671"/>
            <a:ext cx="697874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400" b="0" dirty="0" smtClean="0"/>
              <a:t>コンテナ</a:t>
            </a:r>
            <a:endParaRPr lang="en-US" altLang="ja-JP" sz="1400" b="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01867" y="5140349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b="0" dirty="0" smtClean="0"/>
              <a:t>・・・</a:t>
            </a:r>
            <a:endParaRPr lang="ja-JP" altLang="en-US" b="0" dirty="0"/>
          </a:p>
        </p:txBody>
      </p:sp>
      <p:sp>
        <p:nvSpPr>
          <p:cNvPr id="26" name="Rounded Rectangle 32"/>
          <p:cNvSpPr>
            <a:spLocks noChangeArrowheads="1"/>
          </p:cNvSpPr>
          <p:nvPr/>
        </p:nvSpPr>
        <p:spPr bwMode="auto">
          <a:xfrm>
            <a:off x="2687273" y="5086124"/>
            <a:ext cx="752241" cy="356212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3626281" y="4995322"/>
            <a:ext cx="971706" cy="7208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763197" y="5427986"/>
            <a:ext cx="697874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400" b="0" dirty="0" smtClean="0"/>
              <a:t>コンテナ</a:t>
            </a:r>
            <a:endParaRPr lang="en-US" altLang="ja-JP" sz="1400" b="0" dirty="0"/>
          </a:p>
        </p:txBody>
      </p:sp>
      <p:sp>
        <p:nvSpPr>
          <p:cNvPr id="34" name="Rounded Rectangle 32"/>
          <p:cNvSpPr>
            <a:spLocks noChangeArrowheads="1"/>
          </p:cNvSpPr>
          <p:nvPr/>
        </p:nvSpPr>
        <p:spPr bwMode="auto">
          <a:xfrm>
            <a:off x="3736013" y="5088439"/>
            <a:ext cx="752241" cy="356212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4976090" y="4993007"/>
            <a:ext cx="971706" cy="7208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113006" y="5425671"/>
            <a:ext cx="697874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400" b="0" dirty="0" smtClean="0"/>
              <a:t>コンテナ</a:t>
            </a:r>
            <a:endParaRPr lang="en-US" altLang="ja-JP" sz="1400" b="0" dirty="0"/>
          </a:p>
        </p:txBody>
      </p:sp>
      <p:sp>
        <p:nvSpPr>
          <p:cNvPr id="37" name="Rounded Rectangle 32"/>
          <p:cNvSpPr>
            <a:spLocks noChangeArrowheads="1"/>
          </p:cNvSpPr>
          <p:nvPr/>
        </p:nvSpPr>
        <p:spPr bwMode="auto">
          <a:xfrm>
            <a:off x="5085822" y="5086124"/>
            <a:ext cx="752241" cy="356212"/>
          </a:xfrm>
          <a:prstGeom prst="rect">
            <a:avLst/>
          </a:prstGeom>
          <a:gradFill>
            <a:gsLst>
              <a:gs pos="0">
                <a:srgbClr val="C34B1B"/>
              </a:gs>
              <a:gs pos="89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2428961"/>
          </a:xfrm>
        </p:spPr>
        <p:txBody>
          <a:bodyPr>
            <a:normAutofit/>
          </a:bodyPr>
          <a:lstStyle/>
          <a:p>
            <a:r>
              <a:rPr lang="ja-JP" altLang="en-US" dirty="0"/>
              <a:t>待機系では１つの</a:t>
            </a:r>
            <a:r>
              <a:rPr lang="en-US" altLang="ja-JP" dirty="0"/>
              <a:t>VM</a:t>
            </a:r>
            <a:r>
              <a:rPr lang="ja-JP" altLang="en-US" dirty="0"/>
              <a:t>の中で複数のコンテナを実行</a:t>
            </a:r>
            <a:endParaRPr lang="en-US" altLang="ja-JP" dirty="0"/>
          </a:p>
          <a:p>
            <a:pPr lvl="1"/>
            <a:r>
              <a:rPr lang="ja-JP" altLang="en-US" dirty="0"/>
              <a:t>コストを削減可能</a:t>
            </a:r>
            <a:endParaRPr lang="en-US" altLang="ja-JP" dirty="0"/>
          </a:p>
          <a:p>
            <a:pPr lvl="2"/>
            <a:r>
              <a:rPr lang="ja-JP" altLang="en-US" dirty="0"/>
              <a:t>待機系の</a:t>
            </a:r>
            <a:r>
              <a:rPr lang="en-US" altLang="ja-JP" dirty="0"/>
              <a:t>VM</a:t>
            </a:r>
            <a:r>
              <a:rPr lang="ja-JP" altLang="en-US" dirty="0"/>
              <a:t>の数を減らすことができる</a:t>
            </a:r>
            <a:endParaRPr lang="en-US" altLang="ja-JP" dirty="0"/>
          </a:p>
          <a:p>
            <a:pPr lvl="1"/>
            <a:r>
              <a:rPr lang="ja-JP" altLang="en-US" dirty="0"/>
              <a:t>復旧時間が短い</a:t>
            </a:r>
            <a:endParaRPr lang="en-US" altLang="ja-JP" dirty="0"/>
          </a:p>
          <a:p>
            <a:pPr lvl="2"/>
            <a:r>
              <a:rPr lang="ja-JP" altLang="en-US" dirty="0"/>
              <a:t>復旧時はコンテナに切り替えるだけ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低コスト</a:t>
            </a:r>
            <a:r>
              <a:rPr lang="ja-JP" altLang="en-US" dirty="0"/>
              <a:t>の</a:t>
            </a:r>
            <a:r>
              <a:rPr lang="ja-JP" altLang="en-US" dirty="0" smtClean="0"/>
              <a:t>ウォームスタンバイ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9" name="正方形/長方形 8"/>
          <p:cNvSpPr/>
          <p:nvPr/>
        </p:nvSpPr>
        <p:spPr bwMode="auto">
          <a:xfrm>
            <a:off x="5139801" y="3648715"/>
            <a:ext cx="2976303" cy="183451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286730" y="4062960"/>
            <a:ext cx="2678903" cy="8169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55177" y="4593496"/>
            <a:ext cx="34200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400" b="0" dirty="0" smtClean="0"/>
              <a:t>VM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07560" y="5098535"/>
            <a:ext cx="76520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/>
              <a:t>待機系</a:t>
            </a: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773803" y="3648715"/>
            <a:ext cx="3376506" cy="183451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970044" y="4057993"/>
            <a:ext cx="719322" cy="8219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18349" y="4282406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b="0" dirty="0" smtClean="0"/>
              <a:t>VM</a:t>
            </a:r>
            <a:endParaRPr lang="ja-JP" altLang="en-US" b="0" dirty="0"/>
          </a:p>
        </p:txBody>
      </p:sp>
      <p:sp>
        <p:nvSpPr>
          <p:cNvPr id="26" name="正方形/長方形 25"/>
          <p:cNvSpPr/>
          <p:nvPr/>
        </p:nvSpPr>
        <p:spPr bwMode="auto">
          <a:xfrm>
            <a:off x="1869403" y="4057993"/>
            <a:ext cx="719322" cy="8219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3247248" y="4057993"/>
            <a:ext cx="719322" cy="82193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20239" y="4280677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b="0" dirty="0" smtClean="0"/>
              <a:t>・・・</a:t>
            </a:r>
            <a:endParaRPr lang="ja-JP" altLang="en-US" b="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090220" y="5133530"/>
            <a:ext cx="76520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/>
              <a:t>運用系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022766" y="4284738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b="0" dirty="0" smtClean="0"/>
              <a:t>VM</a:t>
            </a:r>
            <a:endParaRPr lang="ja-JP" altLang="en-US" b="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01888" y="4288556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b="0" dirty="0" smtClean="0"/>
              <a:t>VM</a:t>
            </a:r>
            <a:endParaRPr lang="ja-JP" altLang="en-US" b="0" dirty="0"/>
          </a:p>
        </p:txBody>
      </p:sp>
      <p:sp>
        <p:nvSpPr>
          <p:cNvPr id="38" name="正方形/長方形 37"/>
          <p:cNvSpPr/>
          <p:nvPr/>
        </p:nvSpPr>
        <p:spPr bwMode="auto">
          <a:xfrm>
            <a:off x="5373129" y="4144673"/>
            <a:ext cx="632923" cy="4243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96343" y="4237741"/>
            <a:ext cx="60970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200" b="0" dirty="0" smtClean="0"/>
              <a:t>コンテナ</a:t>
            </a:r>
            <a:endParaRPr lang="en-US" altLang="ja-JP" sz="1200" b="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64039" y="3459279"/>
            <a:ext cx="996033" cy="349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>
                <a:solidFill>
                  <a:srgbClr val="FF0000"/>
                </a:solidFill>
              </a:rPr>
              <a:t>障害発生</a:t>
            </a:r>
          </a:p>
        </p:txBody>
      </p:sp>
      <p:cxnSp>
        <p:nvCxnSpPr>
          <p:cNvPr id="44" name="直線コネクタ 43"/>
          <p:cNvCxnSpPr/>
          <p:nvPr/>
        </p:nvCxnSpPr>
        <p:spPr bwMode="auto">
          <a:xfrm>
            <a:off x="773803" y="3648714"/>
            <a:ext cx="3376506" cy="183451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 flipV="1">
            <a:off x="773803" y="3648714"/>
            <a:ext cx="3376506" cy="183451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15978"/>
              </p:ext>
            </p:extLst>
          </p:nvPr>
        </p:nvGraphicFramePr>
        <p:xfrm>
          <a:off x="4293255" y="5657997"/>
          <a:ext cx="716980" cy="70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" name="Visio" r:id="rId4" imgW="966788" imgH="947618" progId="Visio.Drawing.11">
                  <p:embed/>
                </p:oleObj>
              </mc:Choice>
              <mc:Fallback>
                <p:oleObj name="Visio" r:id="rId4" imgW="966788" imgH="947618" progId="Visio.Drawing.11">
                  <p:embed/>
                  <p:pic>
                    <p:nvPicPr>
                      <p:cNvPr id="6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255" y="5657997"/>
                        <a:ext cx="716980" cy="702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756963"/>
              </p:ext>
            </p:extLst>
          </p:nvPr>
        </p:nvGraphicFramePr>
        <p:xfrm>
          <a:off x="4235320" y="5808718"/>
          <a:ext cx="440313" cy="57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" name="Visio" r:id="rId6" imgW="593600" imgH="773900" progId="Visio.Drawing.11">
                  <p:embed/>
                </p:oleObj>
              </mc:Choice>
              <mc:Fallback>
                <p:oleObj name="Visio" r:id="rId6" imgW="593600" imgH="773900" progId="Visio.Drawing.11">
                  <p:embed/>
                  <p:pic>
                    <p:nvPicPr>
                      <p:cNvPr id="6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320" y="5808718"/>
                        <a:ext cx="440313" cy="573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テキスト ボックス 63"/>
          <p:cNvSpPr txBox="1"/>
          <p:nvPr/>
        </p:nvSpPr>
        <p:spPr>
          <a:xfrm>
            <a:off x="4051201" y="6426239"/>
            <a:ext cx="139124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400" b="0" dirty="0" smtClean="0"/>
              <a:t>サービス利用者</a:t>
            </a:r>
          </a:p>
        </p:txBody>
      </p:sp>
      <p:cxnSp>
        <p:nvCxnSpPr>
          <p:cNvPr id="66" name="直線矢印コネクタ 65"/>
          <p:cNvCxnSpPr>
            <a:endCxn id="38" idx="2"/>
          </p:cNvCxnSpPr>
          <p:nvPr/>
        </p:nvCxnSpPr>
        <p:spPr bwMode="auto">
          <a:xfrm flipV="1">
            <a:off x="4934406" y="4569068"/>
            <a:ext cx="755185" cy="1142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直線矢印コネクタ 66"/>
          <p:cNvCxnSpPr>
            <a:endCxn id="27" idx="2"/>
          </p:cNvCxnSpPr>
          <p:nvPr/>
        </p:nvCxnSpPr>
        <p:spPr bwMode="auto">
          <a:xfrm flipH="1" flipV="1">
            <a:off x="3606909" y="4879927"/>
            <a:ext cx="666194" cy="8912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正方形/長方形 45"/>
          <p:cNvSpPr/>
          <p:nvPr/>
        </p:nvSpPr>
        <p:spPr bwMode="auto">
          <a:xfrm>
            <a:off x="6057237" y="4144673"/>
            <a:ext cx="632923" cy="4243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080451" y="4237741"/>
            <a:ext cx="60970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200" b="0" dirty="0" smtClean="0"/>
              <a:t>コンテナ</a:t>
            </a:r>
            <a:endParaRPr lang="en-US" altLang="ja-JP" sz="1200" b="0" dirty="0"/>
          </a:p>
        </p:txBody>
      </p:sp>
      <p:sp>
        <p:nvSpPr>
          <p:cNvPr id="50" name="正方形/長方形 49"/>
          <p:cNvSpPr/>
          <p:nvPr/>
        </p:nvSpPr>
        <p:spPr bwMode="auto">
          <a:xfrm>
            <a:off x="7194511" y="4144673"/>
            <a:ext cx="632923" cy="4243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217725" y="4237741"/>
            <a:ext cx="60970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200" b="0" dirty="0" smtClean="0"/>
              <a:t>コンテナ</a:t>
            </a:r>
            <a:endParaRPr lang="en-US" altLang="ja-JP" sz="1200" b="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734411" y="4236793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b="0" dirty="0" smtClean="0"/>
              <a:t>・・・</a:t>
            </a:r>
            <a:endParaRPr lang="ja-JP" altLang="en-US" b="0" dirty="0"/>
          </a:p>
        </p:txBody>
      </p:sp>
    </p:spTree>
    <p:extLst>
      <p:ext uri="{BB962C8B-B14F-4D97-AF65-F5344CB8AC3E}">
        <p14:creationId xmlns:p14="http://schemas.microsoft.com/office/powerpoint/2010/main" val="16977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2484975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待機系に用意された共用</a:t>
            </a:r>
            <a:r>
              <a:rPr lang="en-US" altLang="ja-JP" dirty="0"/>
              <a:t>VM</a:t>
            </a:r>
            <a:r>
              <a:rPr lang="ja-JP" altLang="en-US" dirty="0"/>
              <a:t>の中でコンテナを起動</a:t>
            </a:r>
            <a:endParaRPr lang="en-US" altLang="ja-JP" dirty="0"/>
          </a:p>
          <a:p>
            <a:pPr lvl="1"/>
            <a:r>
              <a:rPr lang="ja-JP" altLang="en-US" dirty="0"/>
              <a:t>復旧時間を短縮可能</a:t>
            </a:r>
            <a:endParaRPr lang="en-US" altLang="ja-JP" dirty="0"/>
          </a:p>
          <a:p>
            <a:pPr lvl="2"/>
            <a:r>
              <a:rPr lang="ja-JP" altLang="en-US" dirty="0"/>
              <a:t>コンテナは</a:t>
            </a:r>
            <a:r>
              <a:rPr lang="en-US" altLang="ja-JP" dirty="0"/>
              <a:t>VM</a:t>
            </a:r>
            <a:r>
              <a:rPr lang="ja-JP" altLang="en-US" dirty="0"/>
              <a:t>より起動が速い</a:t>
            </a:r>
            <a:endParaRPr lang="en-US" altLang="ja-JP" dirty="0"/>
          </a:p>
          <a:p>
            <a:pPr lvl="1"/>
            <a:r>
              <a:rPr lang="ja-JP" altLang="en-US" dirty="0"/>
              <a:t>コストを抑えることが可能</a:t>
            </a:r>
            <a:endParaRPr lang="en-US" altLang="ja-JP" dirty="0"/>
          </a:p>
          <a:p>
            <a:pPr lvl="2"/>
            <a:r>
              <a:rPr lang="ja-JP" altLang="en-US" dirty="0"/>
              <a:t>復旧用の</a:t>
            </a:r>
            <a:r>
              <a:rPr lang="en-US" altLang="ja-JP" dirty="0"/>
              <a:t>VM</a:t>
            </a:r>
            <a:r>
              <a:rPr lang="ja-JP" altLang="en-US" dirty="0"/>
              <a:t>は他</a:t>
            </a:r>
            <a:r>
              <a:rPr lang="ja-JP" altLang="en-US" dirty="0" smtClean="0"/>
              <a:t>のサービス提供者と共用</a:t>
            </a:r>
            <a:endParaRPr lang="en-US" altLang="ja-JP" dirty="0" smtClean="0"/>
          </a:p>
          <a:p>
            <a:pPr lvl="2"/>
            <a:r>
              <a:rPr lang="ja-JP" altLang="en-US" dirty="0"/>
              <a:t>コンテナ</a:t>
            </a:r>
            <a:r>
              <a:rPr lang="ja-JP" altLang="en-US" dirty="0" smtClean="0"/>
              <a:t>の</a:t>
            </a:r>
            <a:r>
              <a:rPr lang="ja-JP" altLang="en-US" dirty="0"/>
              <a:t>隔離</a:t>
            </a:r>
            <a:r>
              <a:rPr lang="ja-JP" altLang="en-US" dirty="0" smtClean="0"/>
              <a:t>によりセキュリティを担保</a:t>
            </a: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高速</a:t>
            </a:r>
            <a:r>
              <a:rPr lang="ja-JP" altLang="en-US" dirty="0" smtClean="0"/>
              <a:t>なコールドスタンバイ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8" name="正方形/長方形 7"/>
          <p:cNvSpPr/>
          <p:nvPr/>
        </p:nvSpPr>
        <p:spPr bwMode="auto">
          <a:xfrm>
            <a:off x="4390104" y="3807084"/>
            <a:ext cx="4588795" cy="209010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53297" y="5469878"/>
            <a:ext cx="76520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b="0" dirty="0" smtClean="0"/>
              <a:t>待機系</a:t>
            </a: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222696" y="3807083"/>
            <a:ext cx="3534251" cy="209010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339853" y="4142658"/>
            <a:ext cx="719322" cy="9216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8158" y="4466807"/>
            <a:ext cx="41895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altLang="ja-JP" b="0" dirty="0" smtClean="0"/>
              <a:t>VM</a:t>
            </a:r>
            <a:endParaRPr lang="ja-JP" altLang="en-US" b="0" dirty="0"/>
          </a:p>
        </p:txBody>
      </p:sp>
      <p:sp>
        <p:nvSpPr>
          <p:cNvPr id="25" name="正方形/長方形 24"/>
          <p:cNvSpPr/>
          <p:nvPr/>
        </p:nvSpPr>
        <p:spPr bwMode="auto">
          <a:xfrm>
            <a:off x="1239212" y="4135454"/>
            <a:ext cx="719322" cy="9288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2617057" y="4135453"/>
            <a:ext cx="719322" cy="9288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90048" y="4465078"/>
            <a:ext cx="41895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ja-JP" altLang="en-US" b="0" dirty="0" smtClean="0"/>
              <a:t>・・・</a:t>
            </a:r>
            <a:endParaRPr lang="ja-JP" altLang="en-US" b="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85320" y="5445749"/>
            <a:ext cx="765200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b="0" dirty="0" smtClean="0"/>
              <a:t>運用系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92575" y="4469139"/>
            <a:ext cx="41895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altLang="ja-JP" b="0" dirty="0" smtClean="0"/>
              <a:t>VM</a:t>
            </a:r>
            <a:endParaRPr lang="ja-JP" altLang="en-US" b="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771697" y="4472957"/>
            <a:ext cx="41895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altLang="ja-JP" b="0" dirty="0" smtClean="0"/>
              <a:t>VM</a:t>
            </a:r>
            <a:endParaRPr lang="ja-JP" altLang="en-US" b="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530195" y="3626919"/>
            <a:ext cx="999153" cy="349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b="0" dirty="0" smtClean="0">
                <a:solidFill>
                  <a:srgbClr val="FF0000"/>
                </a:solidFill>
              </a:rPr>
              <a:t>障害発生</a:t>
            </a:r>
          </a:p>
        </p:txBody>
      </p:sp>
      <p:cxnSp>
        <p:nvCxnSpPr>
          <p:cNvPr id="43" name="直線コネクタ 42"/>
          <p:cNvCxnSpPr/>
          <p:nvPr/>
        </p:nvCxnSpPr>
        <p:spPr bwMode="auto">
          <a:xfrm>
            <a:off x="222696" y="3807083"/>
            <a:ext cx="3539259" cy="2090106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/>
          <p:cNvCxnSpPr/>
          <p:nvPr/>
        </p:nvCxnSpPr>
        <p:spPr bwMode="auto">
          <a:xfrm flipV="1">
            <a:off x="217688" y="3807083"/>
            <a:ext cx="3537420" cy="2090106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40843"/>
              </p:ext>
            </p:extLst>
          </p:nvPr>
        </p:nvGraphicFramePr>
        <p:xfrm>
          <a:off x="3792614" y="5821605"/>
          <a:ext cx="716980" cy="70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" name="Visio" r:id="rId4" imgW="966788" imgH="947618" progId="Visio.Drawing.11">
                  <p:embed/>
                </p:oleObj>
              </mc:Choice>
              <mc:Fallback>
                <p:oleObj name="Visio" r:id="rId4" imgW="966788" imgH="947618" progId="Visio.Drawing.11">
                  <p:embed/>
                  <p:pic>
                    <p:nvPicPr>
                      <p:cNvPr id="6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614" y="5821605"/>
                        <a:ext cx="716980" cy="702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438937"/>
              </p:ext>
            </p:extLst>
          </p:nvPr>
        </p:nvGraphicFramePr>
        <p:xfrm>
          <a:off x="3734679" y="5972326"/>
          <a:ext cx="440313" cy="57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" name="Visio" r:id="rId6" imgW="593600" imgH="773900" progId="Visio.Drawing.11">
                  <p:embed/>
                </p:oleObj>
              </mc:Choice>
              <mc:Fallback>
                <p:oleObj name="Visio" r:id="rId6" imgW="593600" imgH="773900" progId="Visio.Drawing.11">
                  <p:embed/>
                  <p:pic>
                    <p:nvPicPr>
                      <p:cNvPr id="6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679" y="5972326"/>
                        <a:ext cx="440313" cy="573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テキスト ボックス 38"/>
          <p:cNvSpPr txBox="1"/>
          <p:nvPr/>
        </p:nvSpPr>
        <p:spPr>
          <a:xfrm>
            <a:off x="3395099" y="6559283"/>
            <a:ext cx="129452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1400" b="0" smtClean="0"/>
              <a:t>サービス利用者</a:t>
            </a:r>
            <a:endParaRPr kumimoji="1" lang="ja-JP" altLang="en-US" sz="1400" b="0" dirty="0" smtClean="0"/>
          </a:p>
        </p:txBody>
      </p:sp>
      <p:cxnSp>
        <p:nvCxnSpPr>
          <p:cNvPr id="41" name="直線矢印コネクタ 40"/>
          <p:cNvCxnSpPr>
            <a:endCxn id="26" idx="2"/>
          </p:cNvCxnSpPr>
          <p:nvPr/>
        </p:nvCxnSpPr>
        <p:spPr bwMode="auto">
          <a:xfrm flipH="1" flipV="1">
            <a:off x="2976718" y="5064328"/>
            <a:ext cx="778390" cy="11601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正方形/長方形 46"/>
          <p:cNvSpPr/>
          <p:nvPr/>
        </p:nvSpPr>
        <p:spPr bwMode="auto">
          <a:xfrm>
            <a:off x="4689620" y="4135452"/>
            <a:ext cx="3959430" cy="9288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464893" y="4770789"/>
            <a:ext cx="34200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400" b="0" dirty="0" smtClean="0"/>
              <a:t>VM</a:t>
            </a: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4903361" y="4253218"/>
            <a:ext cx="888791" cy="5168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042902" y="4380927"/>
            <a:ext cx="60970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200" b="0" dirty="0" smtClean="0"/>
              <a:t>コンテナ</a:t>
            </a:r>
            <a:endParaRPr lang="en-US" altLang="ja-JP" sz="1200" b="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050581" y="4338575"/>
            <a:ext cx="41895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b="0" dirty="0" smtClean="0"/>
              <a:t>・・・</a:t>
            </a:r>
            <a:endParaRPr lang="ja-JP" altLang="en-US" b="0" dirty="0"/>
          </a:p>
        </p:txBody>
      </p:sp>
      <p:sp>
        <p:nvSpPr>
          <p:cNvPr id="64" name="正方形/長方形 63"/>
          <p:cNvSpPr/>
          <p:nvPr/>
        </p:nvSpPr>
        <p:spPr bwMode="auto">
          <a:xfrm>
            <a:off x="5953247" y="4257156"/>
            <a:ext cx="888791" cy="5168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092788" y="4384865"/>
            <a:ext cx="60970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200" b="0" dirty="0" smtClean="0"/>
              <a:t>コンテナ</a:t>
            </a:r>
            <a:endParaRPr lang="en-US" altLang="ja-JP" sz="1200" b="0" dirty="0"/>
          </a:p>
        </p:txBody>
      </p:sp>
      <p:sp>
        <p:nvSpPr>
          <p:cNvPr id="66" name="正方形/長方形 65"/>
          <p:cNvSpPr/>
          <p:nvPr/>
        </p:nvSpPr>
        <p:spPr bwMode="auto">
          <a:xfrm>
            <a:off x="7590099" y="4253218"/>
            <a:ext cx="888791" cy="5168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29640" y="4380927"/>
            <a:ext cx="60970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200" b="0" dirty="0" smtClean="0"/>
              <a:t>コンテナ</a:t>
            </a:r>
            <a:endParaRPr lang="en-US" altLang="ja-JP" sz="1200" b="0" dirty="0"/>
          </a:p>
        </p:txBody>
      </p:sp>
      <p:cxnSp>
        <p:nvCxnSpPr>
          <p:cNvPr id="40" name="直線矢印コネクタ 39"/>
          <p:cNvCxnSpPr>
            <a:endCxn id="54" idx="2"/>
          </p:cNvCxnSpPr>
          <p:nvPr/>
        </p:nvCxnSpPr>
        <p:spPr bwMode="auto">
          <a:xfrm flipV="1">
            <a:off x="4455316" y="4770068"/>
            <a:ext cx="892441" cy="1256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865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4" grpId="0" animBg="1"/>
      <p:bldP spid="55" grpId="0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6062" y="1069975"/>
            <a:ext cx="8732837" cy="2498415"/>
          </a:xfrm>
        </p:spPr>
        <p:txBody>
          <a:bodyPr/>
          <a:lstStyle/>
          <a:p>
            <a:r>
              <a:rPr lang="ja-JP" altLang="en-US" dirty="0"/>
              <a:t>復旧後に</a:t>
            </a:r>
            <a:r>
              <a:rPr lang="en-US" altLang="ja-JP" dirty="0"/>
              <a:t>VM</a:t>
            </a:r>
            <a:r>
              <a:rPr lang="ja-JP" altLang="en-US" dirty="0"/>
              <a:t>の負荷が高まったら</a:t>
            </a:r>
            <a:r>
              <a:rPr lang="ja-JP" altLang="en-US"/>
              <a:t>コンテナ</a:t>
            </a:r>
            <a:r>
              <a:rPr lang="ja-JP" altLang="en-US" smtClean="0"/>
              <a:t>を</a:t>
            </a:r>
            <a:r>
              <a:rPr lang="ja-JP" altLang="en-US" smtClean="0"/>
              <a:t>新たに用意した</a:t>
            </a:r>
            <a:r>
              <a:rPr lang="en-US" altLang="ja-JP" smtClean="0"/>
              <a:t>VM</a:t>
            </a:r>
            <a:r>
              <a:rPr lang="ja-JP" altLang="en-US" dirty="0"/>
              <a:t>にマイグレーション</a:t>
            </a:r>
            <a:endParaRPr lang="en-US" altLang="ja-JP" dirty="0"/>
          </a:p>
          <a:p>
            <a:pPr lvl="1"/>
            <a:r>
              <a:rPr lang="ja-JP" altLang="en-US" dirty="0"/>
              <a:t>コンテナを停止させずに</a:t>
            </a:r>
            <a:r>
              <a:rPr lang="en-US" altLang="ja-JP" dirty="0"/>
              <a:t>VM</a:t>
            </a:r>
            <a:r>
              <a:rPr lang="ja-JP" altLang="en-US" dirty="0"/>
              <a:t>間を移動させる</a:t>
            </a:r>
            <a:endParaRPr lang="en-US" altLang="ja-JP" dirty="0"/>
          </a:p>
          <a:p>
            <a:pPr lvl="1"/>
            <a:r>
              <a:rPr lang="ja-JP" altLang="en-US" dirty="0"/>
              <a:t>コンテナが利用可能なリソースを増やすことができる</a:t>
            </a:r>
            <a:endParaRPr lang="en-US" altLang="ja-JP" dirty="0"/>
          </a:p>
          <a:p>
            <a:pPr lvl="2"/>
            <a:r>
              <a:rPr lang="en-US" altLang="ja-JP" dirty="0" smtClean="0"/>
              <a:t>CPU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メモリ，ディスク，ネットワーク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コンテナマイグレーション</a:t>
            </a:r>
            <a:r>
              <a:rPr lang="ja-JP" altLang="en-US" dirty="0"/>
              <a:t>に</a:t>
            </a:r>
            <a:r>
              <a:rPr lang="ja-JP" altLang="en-US" dirty="0" smtClean="0"/>
              <a:t>よる負荷</a:t>
            </a:r>
            <a:r>
              <a:rPr lang="ja-JP" altLang="en-US" dirty="0"/>
              <a:t>分散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DA258-9C3D-4C2D-80FB-A43B6218027E}" type="datetime1">
              <a:rPr lang="ja-JP" altLang="en-US" smtClean="0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3C8C-8484-4355-B826-B680DF76D51C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27" name="正方形/長方形 8"/>
          <p:cNvSpPr/>
          <p:nvPr/>
        </p:nvSpPr>
        <p:spPr bwMode="auto">
          <a:xfrm>
            <a:off x="1712891" y="3787465"/>
            <a:ext cx="5306097" cy="2458815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正方形/長方形 13"/>
          <p:cNvSpPr/>
          <p:nvPr/>
        </p:nvSpPr>
        <p:spPr bwMode="auto">
          <a:xfrm>
            <a:off x="1943054" y="4413883"/>
            <a:ext cx="2149801" cy="13222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テキスト ボックス 14"/>
          <p:cNvSpPr txBox="1"/>
          <p:nvPr/>
        </p:nvSpPr>
        <p:spPr>
          <a:xfrm>
            <a:off x="2792040" y="5435236"/>
            <a:ext cx="38048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b="0" dirty="0" smtClean="0"/>
              <a:t>VM</a:t>
            </a:r>
          </a:p>
        </p:txBody>
      </p:sp>
      <p:sp>
        <p:nvSpPr>
          <p:cNvPr id="30" name="テキスト ボックス 16"/>
          <p:cNvSpPr txBox="1"/>
          <p:nvPr/>
        </p:nvSpPr>
        <p:spPr>
          <a:xfrm>
            <a:off x="3427806" y="5894076"/>
            <a:ext cx="168853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b="0" dirty="0" smtClean="0"/>
              <a:t>復旧後の</a:t>
            </a:r>
            <a:r>
              <a:rPr kumimoji="1" lang="ja-JP" altLang="en-US" b="0" dirty="0" smtClean="0"/>
              <a:t>運用系</a:t>
            </a:r>
          </a:p>
        </p:txBody>
      </p:sp>
      <p:sp>
        <p:nvSpPr>
          <p:cNvPr id="31" name="正方形/長方形 23"/>
          <p:cNvSpPr/>
          <p:nvPr/>
        </p:nvSpPr>
        <p:spPr bwMode="auto">
          <a:xfrm>
            <a:off x="4664191" y="4411035"/>
            <a:ext cx="2148733" cy="1325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テキスト ボックス 24"/>
          <p:cNvSpPr txBox="1"/>
          <p:nvPr/>
        </p:nvSpPr>
        <p:spPr>
          <a:xfrm>
            <a:off x="5548317" y="5430403"/>
            <a:ext cx="380480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b="0" dirty="0" smtClean="0"/>
              <a:t>VM</a:t>
            </a:r>
            <a:endParaRPr lang="ja-JP" altLang="en-US" sz="1600" b="0" dirty="0"/>
          </a:p>
        </p:txBody>
      </p:sp>
      <p:sp>
        <p:nvSpPr>
          <p:cNvPr id="35" name="正方形/長方形 37"/>
          <p:cNvSpPr/>
          <p:nvPr/>
        </p:nvSpPr>
        <p:spPr bwMode="auto">
          <a:xfrm>
            <a:off x="3077850" y="4788035"/>
            <a:ext cx="840506" cy="5682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6" name="テキスト ボックス 38"/>
          <p:cNvSpPr txBox="1"/>
          <p:nvPr/>
        </p:nvSpPr>
        <p:spPr>
          <a:xfrm>
            <a:off x="3207001" y="4931851"/>
            <a:ext cx="60970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200" b="0" dirty="0" smtClean="0"/>
              <a:t>コンテナ</a:t>
            </a:r>
            <a:endParaRPr lang="en-US" altLang="ja-JP" sz="1200" b="0" dirty="0"/>
          </a:p>
        </p:txBody>
      </p:sp>
      <p:sp>
        <p:nvSpPr>
          <p:cNvPr id="37" name="正方形/長方形 81"/>
          <p:cNvSpPr/>
          <p:nvPr/>
        </p:nvSpPr>
        <p:spPr bwMode="auto">
          <a:xfrm>
            <a:off x="2113410" y="4788035"/>
            <a:ext cx="840506" cy="5682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8" name="テキスト ボックス 82"/>
          <p:cNvSpPr txBox="1"/>
          <p:nvPr/>
        </p:nvSpPr>
        <p:spPr>
          <a:xfrm>
            <a:off x="2242561" y="4931851"/>
            <a:ext cx="60970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ja-JP" altLang="en-US" sz="1200" b="0" dirty="0" smtClean="0"/>
              <a:t>コンテナ</a:t>
            </a:r>
            <a:endParaRPr lang="en-US" altLang="ja-JP" sz="1200" b="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305482" y="4122889"/>
            <a:ext cx="1350297" cy="2881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0" dirty="0" smtClean="0">
                <a:solidFill>
                  <a:srgbClr val="FF0000"/>
                </a:solidFill>
              </a:rPr>
              <a:t>CPU</a:t>
            </a:r>
            <a:r>
              <a:rPr kumimoji="1" lang="ja-JP" altLang="en-US" sz="1400" b="0" dirty="0" smtClean="0">
                <a:solidFill>
                  <a:srgbClr val="FF0000"/>
                </a:solidFill>
              </a:rPr>
              <a:t>使用率上昇</a:t>
            </a:r>
          </a:p>
        </p:txBody>
      </p:sp>
    </p:spTree>
    <p:extLst>
      <p:ext uri="{BB962C8B-B14F-4D97-AF65-F5344CB8AC3E}">
        <p14:creationId xmlns:p14="http://schemas.microsoft.com/office/powerpoint/2010/main" val="5745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3854 -0.00393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4149 -0.00555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1" grpId="0" animBg="1"/>
    </p:bldLst>
  </p:timing>
</p:sld>
</file>

<file path=ppt/theme/theme1.xml><?xml version="1.0" encoding="utf-8"?>
<a:theme xmlns:a="http://schemas.openxmlformats.org/drawingml/2006/main" name="スライドテーマ">
  <a:themeElements>
    <a:clrScheme name="style-hc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yle-hcu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kumimoji="1" b="0" dirty="0" smtClean="0"/>
        </a:defPPr>
      </a:lstStyle>
    </a:txDef>
  </a:objectDefaults>
  <a:extraClrSchemeLst>
    <a:extraClrScheme>
      <a:clrScheme name="style-hc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-hc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-hc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-hc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-hc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-hc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-hc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-hc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-hc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-hc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-hc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-hc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スライドテーマ" id="{7D8EFBB7-A0B7-493D-98C0-93673887DA57}" vid="{2020DC06-0FE0-4A75-9A58-262D84CD2D48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九州工業大学版</Template>
  <TotalTime>63807</TotalTime>
  <Words>1961</Words>
  <Application>Microsoft Macintosh PowerPoint</Application>
  <PresentationFormat>画面に合わせる (4:3)</PresentationFormat>
  <Paragraphs>519</Paragraphs>
  <Slides>34</Slides>
  <Notes>27</Notes>
  <HiddenSlides>11</HiddenSlides>
  <MMClips>1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Arial</vt:lpstr>
      <vt:lpstr>Century</vt:lpstr>
      <vt:lpstr>MS PGothic</vt:lpstr>
      <vt:lpstr>ＭＳ Ｐゴシック</vt:lpstr>
      <vt:lpstr>ＭＳ Ｐ明朝</vt:lpstr>
      <vt:lpstr>ＭＳ 明朝</vt:lpstr>
      <vt:lpstr>Times New Roman</vt:lpstr>
      <vt:lpstr>Wingdings</vt:lpstr>
      <vt:lpstr>スライドテーマ</vt:lpstr>
      <vt:lpstr>Visio</vt:lpstr>
      <vt:lpstr>クラウドにおけるVM内コンテナを用いた 低コストで迅速な自動障害復旧</vt:lpstr>
      <vt:lpstr>クラウドの障害</vt:lpstr>
      <vt:lpstr>クラウドにおける障害対策</vt:lpstr>
      <vt:lpstr>障害対策：ウォームスタンバイ</vt:lpstr>
      <vt:lpstr>障害対策：コールドスタンバイ</vt:lpstr>
      <vt:lpstr>提案：VCRecovery</vt:lpstr>
      <vt:lpstr>低コストのウォームスタンバイ</vt:lpstr>
      <vt:lpstr>高速なコールドスタンバイ</vt:lpstr>
      <vt:lpstr>コンテナマイグレーションによる負荷分散</vt:lpstr>
      <vt:lpstr>VCRecoveryのシステム構成</vt:lpstr>
      <vt:lpstr>Zabbixを用いた障害検知</vt:lpstr>
      <vt:lpstr>Zabbixを用いた障害復旧</vt:lpstr>
      <vt:lpstr>コンテナマイグレーション</vt:lpstr>
      <vt:lpstr>実験</vt:lpstr>
      <vt:lpstr>デモ</vt:lpstr>
      <vt:lpstr>デモ</vt:lpstr>
      <vt:lpstr>ウォームスタンバイの復旧時間・コスト</vt:lpstr>
      <vt:lpstr>コールドスタンバイの復旧時間・コスト</vt:lpstr>
      <vt:lpstr>VM内コンテナの実行性能（1/2）</vt:lpstr>
      <vt:lpstr>VM内コンテナの実行性能（2/2）</vt:lpstr>
      <vt:lpstr>VM内コンテナのマイグレーションの性能</vt:lpstr>
      <vt:lpstr>関連研究</vt:lpstr>
      <vt:lpstr>まとめ</vt:lpstr>
      <vt:lpstr>参考資料</vt:lpstr>
      <vt:lpstr>コンテナとは</vt:lpstr>
      <vt:lpstr>従来システムの課題</vt:lpstr>
      <vt:lpstr>実装したシステムの内部仕様</vt:lpstr>
      <vt:lpstr>パイロットライト</vt:lpstr>
      <vt:lpstr>Zabbixの概要</vt:lpstr>
      <vt:lpstr>libvirt-snmpの概要</vt:lpstr>
      <vt:lpstr>libvirt-snmpの概要</vt:lpstr>
      <vt:lpstr>VM内コンテナの性能測定</vt:lpstr>
      <vt:lpstr>VM内コンテナの性能測定</vt:lpstr>
      <vt:lpstr>コンテナマイグレーションの性能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Tomonori</dc:creator>
  <cp:lastModifiedBy>Microsoft Office ユーザー</cp:lastModifiedBy>
  <cp:revision>1688</cp:revision>
  <cp:lastPrinted>2017-01-04T03:55:38Z</cp:lastPrinted>
  <dcterms:created xsi:type="dcterms:W3CDTF">2013-08-02T08:37:21Z</dcterms:created>
  <dcterms:modified xsi:type="dcterms:W3CDTF">2018-02-27T05:34:16Z</dcterms:modified>
</cp:coreProperties>
</file>