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3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38.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42.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43.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4"/>
  </p:notesMasterIdLst>
  <p:sldIdLst>
    <p:sldId id="256" r:id="rId2"/>
    <p:sldId id="271" r:id="rId3"/>
    <p:sldId id="293" r:id="rId4"/>
    <p:sldId id="284" r:id="rId5"/>
    <p:sldId id="272" r:id="rId6"/>
    <p:sldId id="262" r:id="rId7"/>
    <p:sldId id="310" r:id="rId8"/>
    <p:sldId id="286" r:id="rId9"/>
    <p:sldId id="309" r:id="rId10"/>
    <p:sldId id="306" r:id="rId11"/>
    <p:sldId id="330" r:id="rId12"/>
    <p:sldId id="331" r:id="rId13"/>
    <p:sldId id="281" r:id="rId14"/>
    <p:sldId id="283" r:id="rId15"/>
    <p:sldId id="328" r:id="rId16"/>
    <p:sldId id="329" r:id="rId17"/>
    <p:sldId id="266" r:id="rId18"/>
    <p:sldId id="270" r:id="rId19"/>
    <p:sldId id="300" r:id="rId20"/>
    <p:sldId id="324" r:id="rId21"/>
    <p:sldId id="327" r:id="rId22"/>
    <p:sldId id="302" r:id="rId23"/>
    <p:sldId id="312" r:id="rId24"/>
    <p:sldId id="323" r:id="rId25"/>
    <p:sldId id="321" r:id="rId26"/>
    <p:sldId id="322" r:id="rId27"/>
    <p:sldId id="308" r:id="rId28"/>
    <p:sldId id="316" r:id="rId29"/>
    <p:sldId id="325" r:id="rId30"/>
    <p:sldId id="326" r:id="rId31"/>
    <p:sldId id="314" r:id="rId32"/>
    <p:sldId id="318" r:id="rId33"/>
    <p:sldId id="319" r:id="rId34"/>
    <p:sldId id="311" r:id="rId35"/>
    <p:sldId id="315" r:id="rId36"/>
    <p:sldId id="297" r:id="rId37"/>
    <p:sldId id="298" r:id="rId38"/>
    <p:sldId id="307" r:id="rId39"/>
    <p:sldId id="313" r:id="rId40"/>
    <p:sldId id="295" r:id="rId41"/>
    <p:sldId id="303" r:id="rId42"/>
    <p:sldId id="304" r:id="rId43"/>
    <p:sldId id="294" r:id="rId44"/>
    <p:sldId id="299" r:id="rId45"/>
    <p:sldId id="287" r:id="rId46"/>
    <p:sldId id="265" r:id="rId47"/>
    <p:sldId id="291" r:id="rId48"/>
    <p:sldId id="317" r:id="rId49"/>
    <p:sldId id="288" r:id="rId50"/>
    <p:sldId id="289" r:id="rId51"/>
    <p:sldId id="290" r:id="rId52"/>
    <p:sldId id="280" r:id="rId5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0000"/>
    <a:srgbClr val="BA55FF"/>
    <a:srgbClr val="CC7E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30"/>
    <p:restoredTop sz="77930"/>
  </p:normalViewPr>
  <p:slideViewPr>
    <p:cSldViewPr snapToGrid="0" snapToObjects="1">
      <p:cViewPr varScale="1">
        <p:scale>
          <a:sx n="82" d="100"/>
          <a:sy n="82" d="100"/>
        </p:scale>
        <p:origin x="1352"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0"/>
    </p:cViewPr>
  </p:sorterViewPr>
  <p:notesViewPr>
    <p:cSldViewPr snapToGrid="0" snapToObjects="1">
      <p:cViewPr varScale="1">
        <p:scale>
          <a:sx n="87" d="100"/>
          <a:sy n="87" d="100"/>
        </p:scale>
        <p:origin x="3904" y="1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3" Type="http://schemas.openxmlformats.org/officeDocument/2006/relationships/oleObject" Target="file:////Users/nonotomo/Documents/&#26360;&#39006;%20-%20&#33021;&#37326;&#26234;&#29572;&#12398;MacBook%20Pro/kvmonitor&#28204;&#23450;.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nonotomo/Documents/&#26360;&#39006;%20-%20&#33021;&#37326;&#26234;&#29572;&#12398;MacBook%20Pro/kvmonitor&#28204;&#23450;.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Users/nonotomo/Documents/&#26360;&#39006;%20-%20&#33021;&#37326;&#26234;&#29572;&#12398;MacBook%20Pro/kvmonitor&#28204;&#23450;.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Users/nonotomo/Documents/kvmonitor&#28204;&#23450;.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Users/nonotomo/Documents/kvmonitor&#28204;&#23450;.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Users/nonotomo/Documents/kvmonitor&#28204;&#23450;.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Users/nonotomo/Documents/kvmonitor&#28204;&#23450;.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Users/nonotomo/Documents/kvmonitor&#28204;&#23450;.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Users/nonotomo/Documents/kvmonitor&#28204;&#23450;.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Users/nonotomo/Documents/kvmonitor&#28204;&#23450;.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Users/nonotomo/Documents/kvmonitor&#28204;&#23450;.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Users/nonotomo/Documents/&#26360;&#39006;%20-%20&#33021;&#37326;&#26234;&#29572;&#12398;MacBook%20Pro/kvmonitor&#28204;&#23450;.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Users/nonotomo/Documents/kvmonitor&#28204;&#23450;.xlsx" TargetMode="External"/><Relationship Id="rId2" Type="http://schemas.microsoft.com/office/2011/relationships/chartColorStyle" Target="colors20.xml"/><Relationship Id="rId1" Type="http://schemas.microsoft.com/office/2011/relationships/chartStyle" Target="style20.xml"/></Relationships>
</file>

<file path=ppt/charts/_rels/chart3.xml.rels><?xml version="1.0" encoding="UTF-8" standalone="yes"?>
<Relationships xmlns="http://schemas.openxmlformats.org/package/2006/relationships"><Relationship Id="rId3" Type="http://schemas.openxmlformats.org/officeDocument/2006/relationships/oleObject" Target="file:////Users/nonotomo/Documents/&#26360;&#39006;%20-%20&#33021;&#37326;&#26234;&#29572;&#12398;MacBook%20Pro/kvmonitor&#28204;&#2345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nonotomo/Documents/&#26360;&#39006;%20-%20&#33021;&#37326;&#26234;&#29572;&#12398;MacBook%20Pro/kvmonitor&#28204;&#2345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nonotomo/Documents/&#26360;&#39006;%20-%20&#33021;&#37326;&#26234;&#29572;&#12398;MacBook%20Pro/kvmonitor&#28204;&#2345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nonotomo/Documents/&#26360;&#39006;%20-%20&#33021;&#37326;&#26234;&#29572;&#12398;MacBook%20Pro/kvmonitor&#28204;&#23450;.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nonotomo/Documents/&#26360;&#39006;%20-%20&#33021;&#37326;&#26234;&#29572;&#12398;MacBook%20Pro/kvmonitor&#28204;&#23450;.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Users/nonotomo/Documents/&#26360;&#39006;%20-%20&#33021;&#37326;&#26234;&#29572;&#12398;MacBook%20Pro/kvmonitor&#28204;&#23450;.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Users/nonotomo/Documents/&#26360;&#39006;%20-%20&#33021;&#37326;&#26234;&#29572;&#12398;MacBook%20Pro/kvmonitor&#28204;&#23450;.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675225798981012"/>
          <c:y val="7.9728487798630648E-2"/>
          <c:w val="0.64778890690134305"/>
          <c:h val="0.77732358194982432"/>
        </c:manualLayout>
      </c:layout>
      <c:barChart>
        <c:barDir val="col"/>
        <c:grouping val="clustered"/>
        <c:varyColors val="0"/>
        <c:ser>
          <c:idx val="0"/>
          <c:order val="0"/>
          <c:tx>
            <c:strRef>
              <c:f>'2023_2_2'!$A$26</c:f>
              <c:strCache>
                <c:ptCount val="1"/>
                <c:pt idx="0">
                  <c:v>仮想ネットワーク</c:v>
                </c:pt>
              </c:strCache>
            </c:strRef>
          </c:tx>
          <c:spPr>
            <a:solidFill>
              <a:schemeClr val="accent1"/>
            </a:solidFill>
            <a:ln>
              <a:solidFill>
                <a:schemeClr val="tx1"/>
              </a:solidFill>
            </a:ln>
            <a:effectLst/>
          </c:spPr>
          <c:invertIfNegative val="0"/>
          <c:cat>
            <c:strRef>
              <c:f>'2023_2_2'!$B$25:$D$25</c:f>
              <c:strCache>
                <c:ptCount val="3"/>
                <c:pt idx="0">
                  <c:v>OS内</c:v>
                </c:pt>
                <c:pt idx="1">
                  <c:v>BitVisor</c:v>
                </c:pt>
                <c:pt idx="2">
                  <c:v>Xen</c:v>
                </c:pt>
              </c:strCache>
            </c:strRef>
          </c:cat>
          <c:val>
            <c:numRef>
              <c:f>'2023_2_2'!$B$26:$D$26</c:f>
              <c:numCache>
                <c:formatCode>General</c:formatCode>
                <c:ptCount val="3"/>
                <c:pt idx="0">
                  <c:v>0.88022222222222224</c:v>
                </c:pt>
                <c:pt idx="1">
                  <c:v>1.0857333333333334</c:v>
                </c:pt>
                <c:pt idx="2">
                  <c:v>1.6816666666666664</c:v>
                </c:pt>
              </c:numCache>
            </c:numRef>
          </c:val>
          <c:extLst>
            <c:ext xmlns:c16="http://schemas.microsoft.com/office/drawing/2014/chart" uri="{C3380CC4-5D6E-409C-BE32-E72D297353CC}">
              <c16:uniqueId val="{00000000-50F9-5247-B360-4B4F56FAF8D0}"/>
            </c:ext>
          </c:extLst>
        </c:ser>
        <c:ser>
          <c:idx val="2"/>
          <c:order val="1"/>
          <c:tx>
            <c:strRef>
              <c:f>'2023_2_2'!$A$30</c:f>
              <c:strCache>
                <c:ptCount val="1"/>
                <c:pt idx="0">
                  <c:v>共有メモリ</c:v>
                </c:pt>
              </c:strCache>
            </c:strRef>
          </c:tx>
          <c:spPr>
            <a:solidFill>
              <a:schemeClr val="accent2"/>
            </a:solidFill>
            <a:ln>
              <a:solidFill>
                <a:schemeClr val="tx1"/>
              </a:solidFill>
            </a:ln>
            <a:effectLst/>
          </c:spPr>
          <c:invertIfNegative val="0"/>
          <c:cat>
            <c:strRef>
              <c:f>'2023_2_2'!$B$25:$D$25</c:f>
              <c:strCache>
                <c:ptCount val="3"/>
                <c:pt idx="0">
                  <c:v>OS内</c:v>
                </c:pt>
                <c:pt idx="1">
                  <c:v>BitVisor</c:v>
                </c:pt>
                <c:pt idx="2">
                  <c:v>Xen</c:v>
                </c:pt>
              </c:strCache>
            </c:strRef>
          </c:cat>
          <c:val>
            <c:numRef>
              <c:f>'2023_2_2'!$B$30:$D$30</c:f>
              <c:numCache>
                <c:formatCode>General</c:formatCode>
                <c:ptCount val="3"/>
                <c:pt idx="0">
                  <c:v>0.28288888888888886</c:v>
                </c:pt>
                <c:pt idx="1">
                  <c:v>0.36295555555555553</c:v>
                </c:pt>
                <c:pt idx="2">
                  <c:v>0.33452222222222222</c:v>
                </c:pt>
              </c:numCache>
            </c:numRef>
          </c:val>
          <c:extLst>
            <c:ext xmlns:c16="http://schemas.microsoft.com/office/drawing/2014/chart" uri="{C3380CC4-5D6E-409C-BE32-E72D297353CC}">
              <c16:uniqueId val="{00000001-50F9-5247-B360-4B4F56FAF8D0}"/>
            </c:ext>
          </c:extLst>
        </c:ser>
        <c:dLbls>
          <c:showLegendKey val="0"/>
          <c:showVal val="0"/>
          <c:showCatName val="0"/>
          <c:showSerName val="0"/>
          <c:showPercent val="0"/>
          <c:showBubbleSize val="0"/>
        </c:dLbls>
        <c:gapWidth val="218"/>
        <c:overlap val="-27"/>
        <c:axId val="1378676240"/>
        <c:axId val="1378679776"/>
      </c:barChart>
      <c:catAx>
        <c:axId val="1378676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600" b="1" i="0" u="none" strike="noStrike" kern="1200" baseline="0">
                <a:solidFill>
                  <a:schemeClr val="tx1"/>
                </a:solidFill>
                <a:latin typeface="+mn-lt"/>
                <a:ea typeface="+mn-ea"/>
                <a:cs typeface="+mn-cs"/>
              </a:defRPr>
            </a:pPr>
            <a:endParaRPr lang="ja-JP"/>
          </a:p>
        </c:txPr>
        <c:crossAx val="1378679776"/>
        <c:crosses val="autoZero"/>
        <c:auto val="1"/>
        <c:lblAlgn val="ctr"/>
        <c:lblOffset val="100"/>
        <c:noMultiLvlLbl val="0"/>
      </c:catAx>
      <c:valAx>
        <c:axId val="1378679776"/>
        <c:scaling>
          <c:orientation val="minMax"/>
          <c:max val="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1" i="0" u="none" strike="noStrike" kern="1200" baseline="0">
                    <a:solidFill>
                      <a:schemeClr val="tx1"/>
                    </a:solidFill>
                    <a:latin typeface="+mn-lt"/>
                    <a:ea typeface="+mn-ea"/>
                    <a:cs typeface="+mn-cs"/>
                  </a:defRPr>
                </a:pPr>
                <a:r>
                  <a:rPr lang="ja-JP"/>
                  <a:t>実行時間</a:t>
                </a:r>
                <a:r>
                  <a:rPr lang="en-US"/>
                  <a:t>[ms]</a:t>
                </a:r>
                <a:endParaRPr lang="ja-JP"/>
              </a:p>
            </c:rich>
          </c:tx>
          <c:overlay val="0"/>
          <c:spPr>
            <a:noFill/>
            <a:ln>
              <a:noFill/>
            </a:ln>
            <a:effectLst/>
          </c:spPr>
          <c:txPr>
            <a:bodyPr rot="-5400000" spcFirstLastPara="1" vertOverflow="ellipsis" vert="horz" wrap="square" anchor="ctr" anchorCtr="1"/>
            <a:lstStyle/>
            <a:p>
              <a:pPr>
                <a:defRPr lang="ja-JP" sz="1600" b="1" i="0" u="none" strike="noStrike" kern="1200" baseline="0">
                  <a:solidFill>
                    <a:schemeClr val="tx1"/>
                  </a:solidFill>
                  <a:latin typeface="+mn-lt"/>
                  <a:ea typeface="+mn-ea"/>
                  <a:cs typeface="+mn-cs"/>
                </a:defRPr>
              </a:pPr>
              <a:endParaRPr lang="ja-JP"/>
            </a:p>
          </c:txPr>
        </c:title>
        <c:numFmt formatCode="#,##0.0_);[Red]\(#,##0.0\)" sourceLinked="0"/>
        <c:majorTickMark val="none"/>
        <c:minorTickMark val="none"/>
        <c:tickLblPos val="nextTo"/>
        <c:spPr>
          <a:noFill/>
          <a:ln>
            <a:noFill/>
          </a:ln>
          <a:effectLst/>
        </c:spPr>
        <c:txPr>
          <a:bodyPr rot="-60000000" spcFirstLastPara="1" vertOverflow="ellipsis" vert="horz" wrap="square" anchor="ctr" anchorCtr="1"/>
          <a:lstStyle/>
          <a:p>
            <a:pPr>
              <a:defRPr lang="ja-JP" sz="1600" b="1" i="0" u="none" strike="noStrike" kern="1200" baseline="0">
                <a:solidFill>
                  <a:schemeClr val="tx1"/>
                </a:solidFill>
                <a:latin typeface="+mn-lt"/>
                <a:ea typeface="+mn-ea"/>
                <a:cs typeface="+mn-cs"/>
              </a:defRPr>
            </a:pPr>
            <a:endParaRPr lang="ja-JP"/>
          </a:p>
        </c:txPr>
        <c:crossAx val="1378676240"/>
        <c:crosses val="autoZero"/>
        <c:crossBetween val="between"/>
      </c:valAx>
      <c:spPr>
        <a:noFill/>
        <a:ln>
          <a:noFill/>
        </a:ln>
        <a:effectLst/>
      </c:spPr>
    </c:plotArea>
    <c:legend>
      <c:legendPos val="r"/>
      <c:layout>
        <c:manualLayout>
          <c:xMode val="edge"/>
          <c:yMode val="edge"/>
          <c:x val="0.7155232457156091"/>
          <c:y val="7.2283843651980623E-2"/>
          <c:w val="0.28039616141732282"/>
          <c:h val="0.23665241700525499"/>
        </c:manualLayout>
      </c:layout>
      <c:overlay val="0"/>
      <c:spPr>
        <a:noFill/>
        <a:ln>
          <a:noFill/>
        </a:ln>
        <a:effectLst/>
      </c:spPr>
      <c:txPr>
        <a:bodyPr rot="0" spcFirstLastPara="1" vertOverflow="ellipsis" vert="horz" wrap="square" anchor="ctr" anchorCtr="1"/>
        <a:lstStyle/>
        <a:p>
          <a:pPr>
            <a:defRPr lang="ja-JP" sz="16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38100" cap="flat" cmpd="sng" algn="ctr">
      <a:noFill/>
      <a:round/>
    </a:ln>
    <a:effectLst/>
  </c:spPr>
  <c:txPr>
    <a:bodyPr/>
    <a:lstStyle/>
    <a:p>
      <a:pPr>
        <a:defRPr sz="1600" b="1">
          <a:solidFill>
            <a:schemeClr val="tx1"/>
          </a:solidFill>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278924197822656"/>
          <c:y val="6.3950609563566435E-2"/>
          <c:w val="0.81692186568927549"/>
          <c:h val="0.8109578943915231"/>
        </c:manualLayout>
      </c:layout>
      <c:barChart>
        <c:barDir val="col"/>
        <c:grouping val="clustered"/>
        <c:varyColors val="0"/>
        <c:ser>
          <c:idx val="0"/>
          <c:order val="0"/>
          <c:tx>
            <c:strRef>
              <c:f>'12_15'!$B$19</c:f>
              <c:strCache>
                <c:ptCount val="1"/>
                <c:pt idx="0">
                  <c:v>e1000e</c:v>
                </c:pt>
              </c:strCache>
            </c:strRef>
          </c:tx>
          <c:spPr>
            <a:solidFill>
              <a:schemeClr val="accent1"/>
            </a:solidFill>
            <a:ln>
              <a:solidFill>
                <a:schemeClr val="tx1"/>
              </a:solidFill>
            </a:ln>
            <a:effectLst/>
          </c:spPr>
          <c:invertIfNegative val="0"/>
          <c:cat>
            <c:strRef>
              <c:f>'12_15'!$C$18:$E$18</c:f>
              <c:strCache>
                <c:ptCount val="3"/>
                <c:pt idx="0">
                  <c:v>OS内(SEVあり)</c:v>
                </c:pt>
                <c:pt idx="1">
                  <c:v>OS内(SEVなし)</c:v>
                </c:pt>
                <c:pt idx="2">
                  <c:v>ハイパーバイザ内</c:v>
                </c:pt>
              </c:strCache>
            </c:strRef>
          </c:cat>
          <c:val>
            <c:numRef>
              <c:f>'12_15'!$C$19:$E$19</c:f>
              <c:numCache>
                <c:formatCode>General</c:formatCode>
                <c:ptCount val="3"/>
                <c:pt idx="0">
                  <c:v>3.6210638000000004</c:v>
                </c:pt>
                <c:pt idx="1">
                  <c:v>2.9199897999999997</c:v>
                </c:pt>
                <c:pt idx="2">
                  <c:v>3.637556</c:v>
                </c:pt>
              </c:numCache>
            </c:numRef>
          </c:val>
          <c:extLst>
            <c:ext xmlns:c16="http://schemas.microsoft.com/office/drawing/2014/chart" uri="{C3380CC4-5D6E-409C-BE32-E72D297353CC}">
              <c16:uniqueId val="{00000000-70DA-2E48-BDBD-5057D6E02512}"/>
            </c:ext>
          </c:extLst>
        </c:ser>
        <c:ser>
          <c:idx val="1"/>
          <c:order val="1"/>
          <c:tx>
            <c:strRef>
              <c:f>'12_15'!$B$20</c:f>
              <c:strCache>
                <c:ptCount val="1"/>
                <c:pt idx="0">
                  <c:v>virtio</c:v>
                </c:pt>
              </c:strCache>
            </c:strRef>
          </c:tx>
          <c:spPr>
            <a:solidFill>
              <a:schemeClr val="accent2"/>
            </a:solidFill>
            <a:ln>
              <a:solidFill>
                <a:schemeClr val="tx1"/>
              </a:solidFill>
            </a:ln>
            <a:effectLst/>
          </c:spPr>
          <c:invertIfNegative val="0"/>
          <c:cat>
            <c:strRef>
              <c:f>'12_15'!$C$18:$E$18</c:f>
              <c:strCache>
                <c:ptCount val="3"/>
                <c:pt idx="0">
                  <c:v>OS内(SEVあり)</c:v>
                </c:pt>
                <c:pt idx="1">
                  <c:v>OS内(SEVなし)</c:v>
                </c:pt>
                <c:pt idx="2">
                  <c:v>ハイパーバイザ内</c:v>
                </c:pt>
              </c:strCache>
            </c:strRef>
          </c:cat>
          <c:val>
            <c:numRef>
              <c:f>'12_15'!$C$20:$E$20</c:f>
              <c:numCache>
                <c:formatCode>General</c:formatCode>
                <c:ptCount val="3"/>
                <c:pt idx="0">
                  <c:v>3.2276324999999999</c:v>
                </c:pt>
                <c:pt idx="1">
                  <c:v>2.676946</c:v>
                </c:pt>
              </c:numCache>
            </c:numRef>
          </c:val>
          <c:extLst>
            <c:ext xmlns:c16="http://schemas.microsoft.com/office/drawing/2014/chart" uri="{C3380CC4-5D6E-409C-BE32-E72D297353CC}">
              <c16:uniqueId val="{00000001-70DA-2E48-BDBD-5057D6E02512}"/>
            </c:ext>
          </c:extLst>
        </c:ser>
        <c:ser>
          <c:idx val="2"/>
          <c:order val="2"/>
          <c:tx>
            <c:strRef>
              <c:f>'12_15'!$B$21</c:f>
              <c:strCache>
                <c:ptCount val="1"/>
                <c:pt idx="0">
                  <c:v>共有メモリ</c:v>
                </c:pt>
              </c:strCache>
            </c:strRef>
          </c:tx>
          <c:spPr>
            <a:solidFill>
              <a:schemeClr val="accent4"/>
            </a:solidFill>
            <a:ln>
              <a:solidFill>
                <a:schemeClr val="tx1"/>
              </a:solidFill>
            </a:ln>
            <a:effectLst/>
          </c:spPr>
          <c:invertIfNegative val="0"/>
          <c:cat>
            <c:strRef>
              <c:f>'12_15'!$C$18:$E$18</c:f>
              <c:strCache>
                <c:ptCount val="3"/>
                <c:pt idx="0">
                  <c:v>OS内(SEVあり)</c:v>
                </c:pt>
                <c:pt idx="1">
                  <c:v>OS内(SEVなし)</c:v>
                </c:pt>
                <c:pt idx="2">
                  <c:v>ハイパーバイザ内</c:v>
                </c:pt>
              </c:strCache>
            </c:strRef>
          </c:cat>
          <c:val>
            <c:numRef>
              <c:f>'12_15'!$C$21:$E$21</c:f>
              <c:numCache>
                <c:formatCode>General</c:formatCode>
                <c:ptCount val="3"/>
                <c:pt idx="0">
                  <c:v>2.2468840000000001</c:v>
                </c:pt>
                <c:pt idx="1">
                  <c:v>2.3287199999999997</c:v>
                </c:pt>
              </c:numCache>
            </c:numRef>
          </c:val>
          <c:extLst>
            <c:ext xmlns:c16="http://schemas.microsoft.com/office/drawing/2014/chart" uri="{C3380CC4-5D6E-409C-BE32-E72D297353CC}">
              <c16:uniqueId val="{00000002-70DA-2E48-BDBD-5057D6E02512}"/>
            </c:ext>
          </c:extLst>
        </c:ser>
        <c:dLbls>
          <c:showLegendKey val="0"/>
          <c:showVal val="0"/>
          <c:showCatName val="0"/>
          <c:showSerName val="0"/>
          <c:showPercent val="0"/>
          <c:showBubbleSize val="0"/>
        </c:dLbls>
        <c:gapWidth val="219"/>
        <c:overlap val="-27"/>
        <c:axId val="1125009376"/>
        <c:axId val="1125011056"/>
      </c:barChart>
      <c:catAx>
        <c:axId val="112500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crossAx val="1125011056"/>
        <c:crosses val="autoZero"/>
        <c:auto val="1"/>
        <c:lblAlgn val="ctr"/>
        <c:lblOffset val="100"/>
        <c:noMultiLvlLbl val="0"/>
      </c:catAx>
      <c:valAx>
        <c:axId val="1125011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r>
                  <a:rPr lang="ja-JP"/>
                  <a:t>実行時間</a:t>
                </a:r>
                <a:r>
                  <a:rPr lang="en-US"/>
                  <a:t>[ms]</a:t>
                </a:r>
                <a:endParaRPr lang="ja-JP"/>
              </a:p>
            </c:rich>
          </c:tx>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title>
        <c:numFmt formatCode="#,##0.0_);[Red]\(#,##0.0\)" sourceLinked="0"/>
        <c:majorTickMark val="none"/>
        <c:minorTickMark val="none"/>
        <c:tickLblPos val="nextTo"/>
        <c:spPr>
          <a:noFill/>
          <a:ln>
            <a:noFill/>
          </a:ln>
          <a:effectLst/>
        </c:spPr>
        <c:txPr>
          <a:bodyPr rot="-600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crossAx val="1125009376"/>
        <c:crosses val="autoZero"/>
        <c:crossBetween val="between"/>
      </c:valAx>
      <c:spPr>
        <a:noFill/>
        <a:ln>
          <a:noFill/>
        </a:ln>
        <a:effectLst/>
      </c:spPr>
    </c:plotArea>
    <c:legend>
      <c:legendPos val="b"/>
      <c:layout>
        <c:manualLayout>
          <c:xMode val="edge"/>
          <c:yMode val="edge"/>
          <c:x val="0.30189116585029407"/>
          <c:y val="2.6228609916223451E-2"/>
          <c:w val="0.5991064463925202"/>
          <c:h val="9.8202935664696983E-2"/>
        </c:manualLayout>
      </c:layout>
      <c:overlay val="0"/>
      <c:spPr>
        <a:noFill/>
        <a:ln>
          <a:noFill/>
        </a:ln>
        <a:effectLst/>
      </c:spPr>
      <c:txPr>
        <a:bodyPr rot="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b="1">
          <a:solidFill>
            <a:schemeClr val="tx1"/>
          </a:solidFill>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278924197822656"/>
          <c:y val="6.3950609563566435E-2"/>
          <c:w val="0.81692186568927549"/>
          <c:h val="0.8109578943915231"/>
        </c:manualLayout>
      </c:layout>
      <c:barChart>
        <c:barDir val="col"/>
        <c:grouping val="clustered"/>
        <c:varyColors val="0"/>
        <c:ser>
          <c:idx val="0"/>
          <c:order val="0"/>
          <c:tx>
            <c:strRef>
              <c:f>'12_15'!$B$43</c:f>
              <c:strCache>
                <c:ptCount val="1"/>
                <c:pt idx="0">
                  <c:v>e1000e</c:v>
                </c:pt>
              </c:strCache>
            </c:strRef>
          </c:tx>
          <c:spPr>
            <a:solidFill>
              <a:schemeClr val="accent1"/>
            </a:solidFill>
            <a:ln>
              <a:solidFill>
                <a:schemeClr val="tx1"/>
              </a:solidFill>
            </a:ln>
            <a:effectLst/>
          </c:spPr>
          <c:invertIfNegative val="0"/>
          <c:cat>
            <c:strRef>
              <c:f>'12_15'!$C$42:$E$42</c:f>
              <c:strCache>
                <c:ptCount val="3"/>
                <c:pt idx="0">
                  <c:v>OS内(SEVあり)</c:v>
                </c:pt>
                <c:pt idx="1">
                  <c:v>OS内(SEVなし)</c:v>
                </c:pt>
                <c:pt idx="2">
                  <c:v>ハイパーバイザ内</c:v>
                </c:pt>
              </c:strCache>
            </c:strRef>
          </c:cat>
          <c:val>
            <c:numRef>
              <c:f>'12_15'!$C$43:$E$43</c:f>
              <c:numCache>
                <c:formatCode>General</c:formatCode>
                <c:ptCount val="3"/>
                <c:pt idx="0">
                  <c:v>83.245511999999991</c:v>
                </c:pt>
                <c:pt idx="1">
                  <c:v>82.381135999999998</c:v>
                </c:pt>
                <c:pt idx="2">
                  <c:v>118.32406</c:v>
                </c:pt>
              </c:numCache>
            </c:numRef>
          </c:val>
          <c:extLst>
            <c:ext xmlns:c16="http://schemas.microsoft.com/office/drawing/2014/chart" uri="{C3380CC4-5D6E-409C-BE32-E72D297353CC}">
              <c16:uniqueId val="{00000000-89FD-4A43-B72C-6C339D4000BE}"/>
            </c:ext>
          </c:extLst>
        </c:ser>
        <c:ser>
          <c:idx val="1"/>
          <c:order val="1"/>
          <c:tx>
            <c:strRef>
              <c:f>'12_15'!$B$44</c:f>
              <c:strCache>
                <c:ptCount val="1"/>
                <c:pt idx="0">
                  <c:v>virtio</c:v>
                </c:pt>
              </c:strCache>
            </c:strRef>
          </c:tx>
          <c:spPr>
            <a:solidFill>
              <a:schemeClr val="accent2"/>
            </a:solidFill>
            <a:ln>
              <a:solidFill>
                <a:schemeClr val="tx1"/>
              </a:solidFill>
            </a:ln>
            <a:effectLst/>
          </c:spPr>
          <c:invertIfNegative val="0"/>
          <c:cat>
            <c:strRef>
              <c:f>'12_15'!$C$42:$E$42</c:f>
              <c:strCache>
                <c:ptCount val="3"/>
                <c:pt idx="0">
                  <c:v>OS内(SEVあり)</c:v>
                </c:pt>
                <c:pt idx="1">
                  <c:v>OS内(SEVなし)</c:v>
                </c:pt>
                <c:pt idx="2">
                  <c:v>ハイパーバイザ内</c:v>
                </c:pt>
              </c:strCache>
            </c:strRef>
          </c:cat>
          <c:val>
            <c:numRef>
              <c:f>'12_15'!$C$44:$E$44</c:f>
              <c:numCache>
                <c:formatCode>General</c:formatCode>
                <c:ptCount val="3"/>
                <c:pt idx="0">
                  <c:v>81.102180000000004</c:v>
                </c:pt>
                <c:pt idx="1">
                  <c:v>61.230819999999994</c:v>
                </c:pt>
              </c:numCache>
            </c:numRef>
          </c:val>
          <c:extLst>
            <c:ext xmlns:c16="http://schemas.microsoft.com/office/drawing/2014/chart" uri="{C3380CC4-5D6E-409C-BE32-E72D297353CC}">
              <c16:uniqueId val="{00000001-89FD-4A43-B72C-6C339D4000BE}"/>
            </c:ext>
          </c:extLst>
        </c:ser>
        <c:ser>
          <c:idx val="2"/>
          <c:order val="2"/>
          <c:tx>
            <c:strRef>
              <c:f>'12_15'!$B$45</c:f>
              <c:strCache>
                <c:ptCount val="1"/>
                <c:pt idx="0">
                  <c:v>共有メモリ</c:v>
                </c:pt>
              </c:strCache>
            </c:strRef>
          </c:tx>
          <c:spPr>
            <a:solidFill>
              <a:schemeClr val="accent4"/>
            </a:solidFill>
            <a:ln>
              <a:solidFill>
                <a:schemeClr val="tx1"/>
              </a:solidFill>
            </a:ln>
            <a:effectLst/>
          </c:spPr>
          <c:invertIfNegative val="0"/>
          <c:cat>
            <c:strRef>
              <c:f>'12_15'!$C$42:$E$42</c:f>
              <c:strCache>
                <c:ptCount val="3"/>
                <c:pt idx="0">
                  <c:v>OS内(SEVあり)</c:v>
                </c:pt>
                <c:pt idx="1">
                  <c:v>OS内(SEVなし)</c:v>
                </c:pt>
                <c:pt idx="2">
                  <c:v>ハイパーバイザ内</c:v>
                </c:pt>
              </c:strCache>
            </c:strRef>
          </c:cat>
          <c:val>
            <c:numRef>
              <c:f>'12_15'!$C$45:$E$45</c:f>
              <c:numCache>
                <c:formatCode>General</c:formatCode>
                <c:ptCount val="3"/>
                <c:pt idx="0">
                  <c:v>57.414000000000001</c:v>
                </c:pt>
                <c:pt idx="1">
                  <c:v>56.520540000000004</c:v>
                </c:pt>
              </c:numCache>
            </c:numRef>
          </c:val>
          <c:extLst>
            <c:ext xmlns:c16="http://schemas.microsoft.com/office/drawing/2014/chart" uri="{C3380CC4-5D6E-409C-BE32-E72D297353CC}">
              <c16:uniqueId val="{00000002-89FD-4A43-B72C-6C339D4000BE}"/>
            </c:ext>
          </c:extLst>
        </c:ser>
        <c:dLbls>
          <c:showLegendKey val="0"/>
          <c:showVal val="0"/>
          <c:showCatName val="0"/>
          <c:showSerName val="0"/>
          <c:showPercent val="0"/>
          <c:showBubbleSize val="0"/>
        </c:dLbls>
        <c:gapWidth val="219"/>
        <c:overlap val="-27"/>
        <c:axId val="1125009376"/>
        <c:axId val="1125011056"/>
      </c:barChart>
      <c:catAx>
        <c:axId val="112500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crossAx val="1125011056"/>
        <c:crosses val="autoZero"/>
        <c:auto val="1"/>
        <c:lblAlgn val="ctr"/>
        <c:lblOffset val="100"/>
        <c:noMultiLvlLbl val="0"/>
      </c:catAx>
      <c:valAx>
        <c:axId val="1125011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r>
                  <a:rPr lang="ja-JP"/>
                  <a:t>実行時間</a:t>
                </a:r>
                <a:r>
                  <a:rPr lang="en-US"/>
                  <a:t>[ms]</a:t>
                </a:r>
                <a:endParaRPr lang="ja-JP"/>
              </a:p>
            </c:rich>
          </c:tx>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crossAx val="1125009376"/>
        <c:crosses val="autoZero"/>
        <c:crossBetween val="between"/>
        <c:majorUnit val="20"/>
      </c:valAx>
      <c:spPr>
        <a:noFill/>
        <a:ln>
          <a:noFill/>
        </a:ln>
        <a:effectLst/>
      </c:spPr>
    </c:plotArea>
    <c:legend>
      <c:legendPos val="b"/>
      <c:layout>
        <c:manualLayout>
          <c:xMode val="edge"/>
          <c:yMode val="edge"/>
          <c:x val="0.30374555860104013"/>
          <c:y val="3.2111023622047243E-2"/>
          <c:w val="0.5991064463925202"/>
          <c:h val="9.8202935664696983E-2"/>
        </c:manualLayout>
      </c:layout>
      <c:overlay val="0"/>
      <c:spPr>
        <a:noFill/>
        <a:ln>
          <a:noFill/>
        </a:ln>
        <a:effectLst/>
      </c:spPr>
      <c:txPr>
        <a:bodyPr rot="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b="1">
          <a:solidFill>
            <a:schemeClr val="tx1"/>
          </a:solidFill>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31377999237698"/>
          <c:y val="5.3938903151329279E-2"/>
          <c:w val="0.85071219403359699"/>
          <c:h val="0.75014559175726669"/>
        </c:manualLayout>
      </c:layout>
      <c:lineChart>
        <c:grouping val="standard"/>
        <c:varyColors val="0"/>
        <c:ser>
          <c:idx val="0"/>
          <c:order val="0"/>
          <c:spPr>
            <a:ln w="28575" cap="rnd">
              <a:solidFill>
                <a:schemeClr val="accent1"/>
              </a:solidFill>
              <a:round/>
            </a:ln>
            <a:effectLst/>
          </c:spPr>
          <c:marker>
            <c:symbol val="none"/>
          </c:marker>
          <c:cat>
            <c:numRef>
              <c:f>'6_22_wait_CPUusage%'!$A$3:$A$14</c:f>
              <c:numCache>
                <c:formatCode>General</c:formatCode>
                <c:ptCount val="12"/>
                <c:pt idx="0">
                  <c:v>100</c:v>
                </c:pt>
                <c:pt idx="1">
                  <c:v>110</c:v>
                </c:pt>
                <c:pt idx="2">
                  <c:v>120</c:v>
                </c:pt>
                <c:pt idx="3">
                  <c:v>130</c:v>
                </c:pt>
                <c:pt idx="4">
                  <c:v>140</c:v>
                </c:pt>
                <c:pt idx="5">
                  <c:v>150</c:v>
                </c:pt>
                <c:pt idx="6">
                  <c:v>160</c:v>
                </c:pt>
                <c:pt idx="7">
                  <c:v>170</c:v>
                </c:pt>
                <c:pt idx="8">
                  <c:v>180</c:v>
                </c:pt>
                <c:pt idx="9">
                  <c:v>190</c:v>
                </c:pt>
                <c:pt idx="10">
                  <c:v>200</c:v>
                </c:pt>
                <c:pt idx="11">
                  <c:v>210</c:v>
                </c:pt>
              </c:numCache>
            </c:numRef>
          </c:cat>
          <c:val>
            <c:numRef>
              <c:f>'6_22_wait_CPUusage%'!$B$3:$B$14</c:f>
              <c:numCache>
                <c:formatCode>General</c:formatCode>
                <c:ptCount val="12"/>
                <c:pt idx="0">
                  <c:v>56.6</c:v>
                </c:pt>
                <c:pt idx="1">
                  <c:v>57.6</c:v>
                </c:pt>
                <c:pt idx="2">
                  <c:v>59.1</c:v>
                </c:pt>
                <c:pt idx="3">
                  <c:v>45.9</c:v>
                </c:pt>
                <c:pt idx="4">
                  <c:v>48.4</c:v>
                </c:pt>
                <c:pt idx="5">
                  <c:v>42.6</c:v>
                </c:pt>
                <c:pt idx="6">
                  <c:v>48.3</c:v>
                </c:pt>
                <c:pt idx="7">
                  <c:v>40.6</c:v>
                </c:pt>
                <c:pt idx="8">
                  <c:v>40.1</c:v>
                </c:pt>
                <c:pt idx="9">
                  <c:v>35</c:v>
                </c:pt>
                <c:pt idx="10">
                  <c:v>3.8</c:v>
                </c:pt>
                <c:pt idx="11">
                  <c:v>2.2999999999999998</c:v>
                </c:pt>
              </c:numCache>
            </c:numRef>
          </c:val>
          <c:smooth val="0"/>
          <c:extLst>
            <c:ext xmlns:c16="http://schemas.microsoft.com/office/drawing/2014/chart" uri="{C3380CC4-5D6E-409C-BE32-E72D297353CC}">
              <c16:uniqueId val="{00000000-36E9-D647-B390-74C47CC58D92}"/>
            </c:ext>
          </c:extLst>
        </c:ser>
        <c:dLbls>
          <c:showLegendKey val="0"/>
          <c:showVal val="0"/>
          <c:showCatName val="0"/>
          <c:showSerName val="0"/>
          <c:showPercent val="0"/>
          <c:showBubbleSize val="0"/>
        </c:dLbls>
        <c:smooth val="0"/>
        <c:axId val="730234271"/>
        <c:axId val="713381807"/>
      </c:lineChart>
      <c:catAx>
        <c:axId val="730234271"/>
        <c:scaling>
          <c:orientation val="minMax"/>
        </c:scaling>
        <c:delete val="0"/>
        <c:axPos val="b"/>
        <c:title>
          <c:tx>
            <c:rich>
              <a:bodyPr rot="0" spcFirstLastPara="1" vertOverflow="ellipsis" vert="horz" wrap="square" anchor="ctr" anchorCtr="1"/>
              <a:lstStyle/>
              <a:p>
                <a:pPr>
                  <a:defRPr lang="ja-JP" sz="1200" b="1" i="0" u="none" strike="noStrike" kern="1200" baseline="0">
                    <a:solidFill>
                      <a:schemeClr val="tx1"/>
                    </a:solidFill>
                    <a:latin typeface="+mn-lt"/>
                    <a:ea typeface="+mn-ea"/>
                    <a:cs typeface="+mn-cs"/>
                  </a:defRPr>
                </a:pPr>
                <a:r>
                  <a:rPr lang="ja-JP" altLang="en-US"/>
                  <a:t>スリープ時間</a:t>
                </a:r>
                <a:r>
                  <a:rPr lang="en-US" altLang="ja-JP"/>
                  <a:t>[μs]</a:t>
                </a:r>
                <a:endParaRPr lang="ja-JP" altLang="en-US"/>
              </a:p>
            </c:rich>
          </c:tx>
          <c:overlay val="0"/>
          <c:spPr>
            <a:noFill/>
            <a:ln>
              <a:noFill/>
            </a:ln>
            <a:effectLst/>
          </c:spPr>
          <c:txPr>
            <a:bodyPr rot="0" spcFirstLastPara="1" vertOverflow="ellipsis" vert="horz" wrap="square" anchor="ctr" anchorCtr="1"/>
            <a:lstStyle/>
            <a:p>
              <a:pPr>
                <a:defRPr lang="ja-JP" sz="12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crossAx val="713381807"/>
        <c:crosses val="autoZero"/>
        <c:auto val="1"/>
        <c:lblAlgn val="ctr"/>
        <c:lblOffset val="100"/>
        <c:noMultiLvlLbl val="0"/>
      </c:catAx>
      <c:valAx>
        <c:axId val="7133818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r>
                  <a:rPr lang="en-US" sz="1400"/>
                  <a:t>CPU</a:t>
                </a:r>
                <a:r>
                  <a:rPr lang="ja-JP" sz="1400"/>
                  <a:t>使用率</a:t>
                </a:r>
                <a:r>
                  <a:rPr lang="en-US" sz="1400"/>
                  <a:t>[%]</a:t>
                </a:r>
                <a:endParaRPr lang="ja-JP" sz="1400"/>
              </a:p>
            </c:rich>
          </c:tx>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crossAx val="7302342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b="1">
          <a:solidFill>
            <a:schemeClr val="tx1"/>
          </a:solidFill>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253615593208348"/>
          <c:y val="6.9753603492441973E-2"/>
          <c:w val="0.80428308913741664"/>
          <c:h val="0.87932062827807456"/>
        </c:manualLayout>
      </c:layout>
      <c:barChart>
        <c:barDir val="col"/>
        <c:grouping val="clustered"/>
        <c:varyColors val="0"/>
        <c:ser>
          <c:idx val="0"/>
          <c:order val="0"/>
          <c:tx>
            <c:v>blocking</c:v>
          </c:tx>
          <c:spPr>
            <a:solidFill>
              <a:schemeClr val="accent1"/>
            </a:solidFill>
            <a:ln>
              <a:solidFill>
                <a:schemeClr val="tx1"/>
              </a:solidFill>
            </a:ln>
            <a:effectLst/>
          </c:spPr>
          <c:invertIfNegative val="0"/>
          <c:val>
            <c:numRef>
              <c:f>'7_16'!$B$15</c:f>
              <c:numCache>
                <c:formatCode>General</c:formatCode>
                <c:ptCount val="1"/>
                <c:pt idx="0">
                  <c:v>3.1944379999999999</c:v>
                </c:pt>
              </c:numCache>
            </c:numRef>
          </c:val>
          <c:extLst>
            <c:ext xmlns:c16="http://schemas.microsoft.com/office/drawing/2014/chart" uri="{C3380CC4-5D6E-409C-BE32-E72D297353CC}">
              <c16:uniqueId val="{00000000-C6ED-7741-BB8B-2FFE20D69B0D}"/>
            </c:ext>
          </c:extLst>
        </c:ser>
        <c:ser>
          <c:idx val="1"/>
          <c:order val="1"/>
          <c:tx>
            <c:v>共有メモリ</c:v>
          </c:tx>
          <c:spPr>
            <a:solidFill>
              <a:schemeClr val="accent2"/>
            </a:solidFill>
            <a:ln>
              <a:solidFill>
                <a:schemeClr val="tx1"/>
              </a:solidFill>
            </a:ln>
            <a:effectLst/>
          </c:spPr>
          <c:invertIfNegative val="0"/>
          <c:val>
            <c:numRef>
              <c:f>'7_16'!$D$15</c:f>
              <c:numCache>
                <c:formatCode>General</c:formatCode>
                <c:ptCount val="1"/>
                <c:pt idx="0">
                  <c:v>2.1699532000000001</c:v>
                </c:pt>
              </c:numCache>
            </c:numRef>
          </c:val>
          <c:extLst>
            <c:ext xmlns:c16="http://schemas.microsoft.com/office/drawing/2014/chart" uri="{C3380CC4-5D6E-409C-BE32-E72D297353CC}">
              <c16:uniqueId val="{00000001-C6ED-7741-BB8B-2FFE20D69B0D}"/>
            </c:ext>
          </c:extLst>
        </c:ser>
        <c:ser>
          <c:idx val="2"/>
          <c:order val="2"/>
          <c:tx>
            <c:v>共有メモリ(スリープなし)</c:v>
          </c:tx>
          <c:spPr>
            <a:solidFill>
              <a:schemeClr val="accent4"/>
            </a:solidFill>
            <a:ln>
              <a:solidFill>
                <a:schemeClr val="tx1"/>
              </a:solidFill>
            </a:ln>
            <a:effectLst/>
          </c:spPr>
          <c:invertIfNegative val="0"/>
          <c:val>
            <c:numRef>
              <c:f>'7_16'!$D$16</c:f>
              <c:numCache>
                <c:formatCode>General</c:formatCode>
                <c:ptCount val="1"/>
                <c:pt idx="0">
                  <c:v>1.7877004000000003</c:v>
                </c:pt>
              </c:numCache>
            </c:numRef>
          </c:val>
          <c:extLst>
            <c:ext xmlns:c16="http://schemas.microsoft.com/office/drawing/2014/chart" uri="{C3380CC4-5D6E-409C-BE32-E72D297353CC}">
              <c16:uniqueId val="{00000002-C6ED-7741-BB8B-2FFE20D69B0D}"/>
            </c:ext>
          </c:extLst>
        </c:ser>
        <c:dLbls>
          <c:showLegendKey val="0"/>
          <c:showVal val="0"/>
          <c:showCatName val="0"/>
          <c:showSerName val="0"/>
          <c:showPercent val="0"/>
          <c:showBubbleSize val="0"/>
        </c:dLbls>
        <c:gapWidth val="219"/>
        <c:overlap val="-27"/>
        <c:axId val="1141514911"/>
        <c:axId val="1141516559"/>
      </c:barChart>
      <c:catAx>
        <c:axId val="1141514911"/>
        <c:scaling>
          <c:orientation val="minMax"/>
        </c:scaling>
        <c:delete val="1"/>
        <c:axPos val="b"/>
        <c:majorTickMark val="none"/>
        <c:minorTickMark val="none"/>
        <c:tickLblPos val="nextTo"/>
        <c:crossAx val="1141516559"/>
        <c:crosses val="autoZero"/>
        <c:auto val="1"/>
        <c:lblAlgn val="ctr"/>
        <c:lblOffset val="100"/>
        <c:noMultiLvlLbl val="0"/>
      </c:catAx>
      <c:valAx>
        <c:axId val="1141516559"/>
        <c:scaling>
          <c:orientation val="minMax"/>
          <c:max val="5"/>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r>
                  <a:rPr lang="ja-JP" altLang="en-US" sz="1400"/>
                  <a:t>実行時間</a:t>
                </a:r>
                <a:r>
                  <a:rPr lang="en-US" altLang="ja-JP" sz="1400"/>
                  <a:t>[ms]</a:t>
                </a:r>
                <a:endParaRPr lang="ja-JP" sz="1400"/>
              </a:p>
            </c:rich>
          </c:tx>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title>
        <c:numFmt formatCode="#,##0.0_);[Red]\(#,##0.0\)" sourceLinked="0"/>
        <c:majorTickMark val="none"/>
        <c:minorTickMark val="none"/>
        <c:tickLblPos val="nextTo"/>
        <c:spPr>
          <a:noFill/>
          <a:ln>
            <a:noFill/>
          </a:ln>
          <a:effectLst/>
        </c:spPr>
        <c:txPr>
          <a:bodyPr rot="-60000000" spcFirstLastPara="1" vertOverflow="ellipsis" vert="horz" wrap="square" anchor="ctr" anchorCtr="1"/>
          <a:lstStyle/>
          <a:p>
            <a:pPr>
              <a:defRPr lang="ja-JP" sz="1200" b="1" i="0" u="none" strike="noStrike" kern="1200" baseline="0">
                <a:solidFill>
                  <a:schemeClr val="tx1"/>
                </a:solidFill>
                <a:latin typeface="+mn-lt"/>
                <a:ea typeface="+mn-ea"/>
                <a:cs typeface="+mn-cs"/>
              </a:defRPr>
            </a:pPr>
            <a:endParaRPr lang="ja-JP"/>
          </a:p>
        </c:txPr>
        <c:crossAx val="1141514911"/>
        <c:crosses val="autoZero"/>
        <c:crossBetween val="between"/>
      </c:valAx>
      <c:spPr>
        <a:noFill/>
        <a:ln>
          <a:noFill/>
        </a:ln>
        <a:effectLst/>
      </c:spPr>
    </c:plotArea>
    <c:legend>
      <c:legendPos val="r"/>
      <c:layout>
        <c:manualLayout>
          <c:xMode val="edge"/>
          <c:yMode val="edge"/>
          <c:x val="0.53416972479565517"/>
          <c:y val="7.3010832129559194E-2"/>
          <c:w val="0.43059997491698065"/>
          <c:h val="0.30548871146557577"/>
        </c:manualLayout>
      </c:layout>
      <c:overlay val="0"/>
      <c:spPr>
        <a:noFill/>
        <a:ln>
          <a:noFill/>
        </a:ln>
        <a:effectLst/>
      </c:spPr>
      <c:txPr>
        <a:bodyPr rot="0" spcFirstLastPara="1" vertOverflow="ellipsis" vert="horz" wrap="square" anchor="ctr" anchorCtr="1"/>
        <a:lstStyle/>
        <a:p>
          <a:pPr>
            <a:defRPr lang="ja-JP" sz="12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b="1">
          <a:solidFill>
            <a:schemeClr val="tx1"/>
          </a:solidFill>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378887593231258"/>
          <c:y val="5.0925925925925923E-2"/>
          <c:w val="0.81319296335586189"/>
          <c:h val="0.8231561679790026"/>
        </c:manualLayout>
      </c:layout>
      <c:barChart>
        <c:barDir val="col"/>
        <c:grouping val="clustered"/>
        <c:varyColors val="0"/>
        <c:ser>
          <c:idx val="0"/>
          <c:order val="0"/>
          <c:tx>
            <c:strRef>
              <c:f>'7_16'!$F$35</c:f>
              <c:strCache>
                <c:ptCount val="1"/>
                <c:pt idx="0">
                  <c:v>暗号化あり</c:v>
                </c:pt>
              </c:strCache>
            </c:strRef>
          </c:tx>
          <c:spPr>
            <a:solidFill>
              <a:schemeClr val="accent1"/>
            </a:solidFill>
            <a:ln>
              <a:solidFill>
                <a:schemeClr val="tx1"/>
              </a:solidFill>
            </a:ln>
            <a:effectLst/>
          </c:spPr>
          <c:invertIfNegative val="0"/>
          <c:cat>
            <c:strRef>
              <c:f>'7_16'!$K$34:$L$34</c:f>
              <c:strCache>
                <c:ptCount val="2"/>
                <c:pt idx="0">
                  <c:v>blocking</c:v>
                </c:pt>
                <c:pt idx="1">
                  <c:v>共有メモリ</c:v>
                </c:pt>
              </c:strCache>
            </c:strRef>
          </c:cat>
          <c:val>
            <c:numRef>
              <c:f>'7_16'!$K$35:$L$35</c:f>
              <c:numCache>
                <c:formatCode>General</c:formatCode>
                <c:ptCount val="2"/>
                <c:pt idx="0">
                  <c:v>77.41338540000001</c:v>
                </c:pt>
                <c:pt idx="1">
                  <c:v>46.8286564</c:v>
                </c:pt>
              </c:numCache>
            </c:numRef>
          </c:val>
          <c:extLst>
            <c:ext xmlns:c16="http://schemas.microsoft.com/office/drawing/2014/chart" uri="{C3380CC4-5D6E-409C-BE32-E72D297353CC}">
              <c16:uniqueId val="{00000000-512F-594C-9403-91CB7FFA2BB9}"/>
            </c:ext>
          </c:extLst>
        </c:ser>
        <c:ser>
          <c:idx val="1"/>
          <c:order val="1"/>
          <c:tx>
            <c:strRef>
              <c:f>'7_16'!$F$36</c:f>
              <c:strCache>
                <c:ptCount val="1"/>
                <c:pt idx="0">
                  <c:v>暗号化なし</c:v>
                </c:pt>
              </c:strCache>
            </c:strRef>
          </c:tx>
          <c:spPr>
            <a:solidFill>
              <a:schemeClr val="accent2"/>
            </a:solidFill>
            <a:ln>
              <a:solidFill>
                <a:schemeClr val="tx1"/>
              </a:solidFill>
            </a:ln>
            <a:effectLst/>
          </c:spPr>
          <c:invertIfNegative val="0"/>
          <c:cat>
            <c:strRef>
              <c:f>'7_16'!$K$34:$L$34</c:f>
              <c:strCache>
                <c:ptCount val="2"/>
                <c:pt idx="0">
                  <c:v>blocking</c:v>
                </c:pt>
                <c:pt idx="1">
                  <c:v>共有メモリ</c:v>
                </c:pt>
              </c:strCache>
            </c:strRef>
          </c:cat>
          <c:val>
            <c:numRef>
              <c:f>'7_16'!$K$36:$L$36</c:f>
              <c:numCache>
                <c:formatCode>General</c:formatCode>
                <c:ptCount val="2"/>
                <c:pt idx="0">
                  <c:v>76.671248600000013</c:v>
                </c:pt>
                <c:pt idx="1">
                  <c:v>41.588940600000001</c:v>
                </c:pt>
              </c:numCache>
            </c:numRef>
          </c:val>
          <c:extLst>
            <c:ext xmlns:c16="http://schemas.microsoft.com/office/drawing/2014/chart" uri="{C3380CC4-5D6E-409C-BE32-E72D297353CC}">
              <c16:uniqueId val="{00000001-512F-594C-9403-91CB7FFA2BB9}"/>
            </c:ext>
          </c:extLst>
        </c:ser>
        <c:dLbls>
          <c:showLegendKey val="0"/>
          <c:showVal val="0"/>
          <c:showCatName val="0"/>
          <c:showSerName val="0"/>
          <c:showPercent val="0"/>
          <c:showBubbleSize val="0"/>
        </c:dLbls>
        <c:gapWidth val="219"/>
        <c:overlap val="-27"/>
        <c:axId val="713084048"/>
        <c:axId val="718617136"/>
      </c:barChart>
      <c:catAx>
        <c:axId val="713084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crossAx val="718617136"/>
        <c:crosses val="autoZero"/>
        <c:auto val="1"/>
        <c:lblAlgn val="ctr"/>
        <c:lblOffset val="100"/>
        <c:noMultiLvlLbl val="0"/>
      </c:catAx>
      <c:valAx>
        <c:axId val="718617136"/>
        <c:scaling>
          <c:orientation val="minMax"/>
          <c:max val="1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r>
                  <a:rPr lang="ja-JP"/>
                  <a:t>実行時間</a:t>
                </a:r>
                <a:r>
                  <a:rPr lang="en-US"/>
                  <a:t>[ms]</a:t>
                </a:r>
                <a:endParaRPr lang="ja-JP"/>
              </a:p>
            </c:rich>
          </c:tx>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crossAx val="713084048"/>
        <c:crosses val="autoZero"/>
        <c:crossBetween val="between"/>
      </c:valAx>
      <c:spPr>
        <a:noFill/>
        <a:ln>
          <a:noFill/>
        </a:ln>
        <a:effectLst/>
      </c:spPr>
    </c:plotArea>
    <c:legend>
      <c:legendPos val="r"/>
      <c:layout>
        <c:manualLayout>
          <c:xMode val="edge"/>
          <c:yMode val="edge"/>
          <c:x val="0.64475962379702523"/>
          <c:y val="3.2985564304461965E-2"/>
          <c:w val="0.24335441916525771"/>
          <c:h val="0.18876444571265516"/>
        </c:manualLayout>
      </c:layout>
      <c:overlay val="0"/>
      <c:spPr>
        <a:noFill/>
        <a:ln>
          <a:noFill/>
        </a:ln>
        <a:effectLst/>
      </c:spPr>
      <c:txPr>
        <a:bodyPr rot="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b="1">
          <a:solidFill>
            <a:schemeClr val="tx1"/>
          </a:solidFill>
        </a:defRPr>
      </a:pPr>
      <a:endParaRPr lang="ja-JP"/>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421829941532672"/>
          <c:y val="5.0925925925925923E-2"/>
          <c:w val="0.80429076578659453"/>
          <c:h val="0.89814814814814814"/>
        </c:manualLayout>
      </c:layout>
      <c:barChart>
        <c:barDir val="col"/>
        <c:grouping val="clustered"/>
        <c:varyColors val="0"/>
        <c:ser>
          <c:idx val="0"/>
          <c:order val="0"/>
          <c:tx>
            <c:v>blocking</c:v>
          </c:tx>
          <c:spPr>
            <a:solidFill>
              <a:schemeClr val="accent1"/>
            </a:solidFill>
            <a:ln>
              <a:solidFill>
                <a:schemeClr val="tx1"/>
              </a:solidFill>
            </a:ln>
            <a:effectLst/>
          </c:spPr>
          <c:invertIfNegative val="0"/>
          <c:val>
            <c:numRef>
              <c:f>'7_16'!$B$35</c:f>
              <c:numCache>
                <c:formatCode>General</c:formatCode>
                <c:ptCount val="1"/>
                <c:pt idx="0">
                  <c:v>77.41338540000001</c:v>
                </c:pt>
              </c:numCache>
            </c:numRef>
          </c:val>
          <c:extLst>
            <c:ext xmlns:c16="http://schemas.microsoft.com/office/drawing/2014/chart" uri="{C3380CC4-5D6E-409C-BE32-E72D297353CC}">
              <c16:uniqueId val="{00000000-5A1D-A34E-9FAD-5EC1EB55DF39}"/>
            </c:ext>
          </c:extLst>
        </c:ser>
        <c:ser>
          <c:idx val="1"/>
          <c:order val="1"/>
          <c:tx>
            <c:v>共有メモリ</c:v>
          </c:tx>
          <c:spPr>
            <a:solidFill>
              <a:schemeClr val="accent2"/>
            </a:solidFill>
            <a:ln>
              <a:solidFill>
                <a:schemeClr val="tx1"/>
              </a:solidFill>
            </a:ln>
            <a:effectLst/>
          </c:spPr>
          <c:invertIfNegative val="0"/>
          <c:val>
            <c:numRef>
              <c:f>'7_16'!$D$35</c:f>
              <c:numCache>
                <c:formatCode>General</c:formatCode>
                <c:ptCount val="1"/>
                <c:pt idx="0">
                  <c:v>46.8286564</c:v>
                </c:pt>
              </c:numCache>
            </c:numRef>
          </c:val>
          <c:extLst>
            <c:ext xmlns:c16="http://schemas.microsoft.com/office/drawing/2014/chart" uri="{C3380CC4-5D6E-409C-BE32-E72D297353CC}">
              <c16:uniqueId val="{00000001-5A1D-A34E-9FAD-5EC1EB55DF39}"/>
            </c:ext>
          </c:extLst>
        </c:ser>
        <c:ser>
          <c:idx val="2"/>
          <c:order val="2"/>
          <c:tx>
            <c:v>共有メモリ(スリープなし)</c:v>
          </c:tx>
          <c:spPr>
            <a:solidFill>
              <a:schemeClr val="accent4"/>
            </a:solidFill>
            <a:ln>
              <a:solidFill>
                <a:schemeClr val="tx1"/>
              </a:solidFill>
            </a:ln>
            <a:effectLst/>
          </c:spPr>
          <c:invertIfNegative val="0"/>
          <c:val>
            <c:numRef>
              <c:f>'7_16'!$D$36</c:f>
              <c:numCache>
                <c:formatCode>General</c:formatCode>
                <c:ptCount val="1"/>
                <c:pt idx="0">
                  <c:v>27.304077399999986</c:v>
                </c:pt>
              </c:numCache>
            </c:numRef>
          </c:val>
          <c:extLst>
            <c:ext xmlns:c16="http://schemas.microsoft.com/office/drawing/2014/chart" uri="{C3380CC4-5D6E-409C-BE32-E72D297353CC}">
              <c16:uniqueId val="{00000002-5A1D-A34E-9FAD-5EC1EB55DF39}"/>
            </c:ext>
          </c:extLst>
        </c:ser>
        <c:dLbls>
          <c:showLegendKey val="0"/>
          <c:showVal val="0"/>
          <c:showCatName val="0"/>
          <c:showSerName val="0"/>
          <c:showPercent val="0"/>
          <c:showBubbleSize val="0"/>
        </c:dLbls>
        <c:gapWidth val="219"/>
        <c:overlap val="-27"/>
        <c:axId val="1141514911"/>
        <c:axId val="1141516559"/>
      </c:barChart>
      <c:catAx>
        <c:axId val="1141514911"/>
        <c:scaling>
          <c:orientation val="minMax"/>
        </c:scaling>
        <c:delete val="1"/>
        <c:axPos val="b"/>
        <c:majorTickMark val="none"/>
        <c:minorTickMark val="none"/>
        <c:tickLblPos val="nextTo"/>
        <c:crossAx val="1141516559"/>
        <c:crosses val="autoZero"/>
        <c:auto val="1"/>
        <c:lblAlgn val="ctr"/>
        <c:lblOffset val="100"/>
        <c:noMultiLvlLbl val="0"/>
      </c:catAx>
      <c:valAx>
        <c:axId val="1141516559"/>
        <c:scaling>
          <c:orientation val="minMax"/>
          <c:max val="1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r>
                  <a:rPr lang="ja-JP"/>
                  <a:t>実行時間</a:t>
                </a:r>
                <a:r>
                  <a:rPr lang="en-US"/>
                  <a:t>[ms]</a:t>
                </a:r>
                <a:endParaRPr lang="ja-JP"/>
              </a:p>
            </c:rich>
          </c:tx>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crossAx val="1141514911"/>
        <c:crosses val="autoZero"/>
        <c:crossBetween val="between"/>
      </c:valAx>
      <c:spPr>
        <a:noFill/>
        <a:ln>
          <a:noFill/>
        </a:ln>
        <a:effectLst/>
      </c:spPr>
    </c:plotArea>
    <c:legend>
      <c:legendPos val="r"/>
      <c:layout>
        <c:manualLayout>
          <c:xMode val="edge"/>
          <c:yMode val="edge"/>
          <c:x val="0.47876886460756207"/>
          <c:y val="1.7257877000391105E-2"/>
          <c:w val="0.51647103369935632"/>
          <c:h val="0.30115134663087795"/>
        </c:manualLayout>
      </c:layout>
      <c:overlay val="0"/>
      <c:spPr>
        <a:noFill/>
        <a:ln>
          <a:noFill/>
        </a:ln>
        <a:effectLst/>
      </c:spPr>
      <c:txPr>
        <a:bodyPr rot="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b="1">
          <a:solidFill>
            <a:schemeClr val="tx1"/>
          </a:solidFill>
        </a:defRPr>
      </a:pPr>
      <a:endParaRPr lang="ja-JP"/>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31377999237698"/>
          <c:y val="5.3938903151329279E-2"/>
          <c:w val="0.85071219403359699"/>
          <c:h val="0.75014559175726669"/>
        </c:manualLayout>
      </c:layout>
      <c:lineChart>
        <c:grouping val="standard"/>
        <c:varyColors val="0"/>
        <c:ser>
          <c:idx val="0"/>
          <c:order val="0"/>
          <c:spPr>
            <a:ln w="28575" cap="rnd">
              <a:solidFill>
                <a:schemeClr val="accent1"/>
              </a:solidFill>
              <a:round/>
            </a:ln>
            <a:effectLst/>
          </c:spPr>
          <c:marker>
            <c:symbol val="none"/>
          </c:marker>
          <c:cat>
            <c:numRef>
              <c:f>'6_22_wait_CPUusage%'!$A$3:$A$14</c:f>
              <c:numCache>
                <c:formatCode>General</c:formatCode>
                <c:ptCount val="12"/>
                <c:pt idx="0">
                  <c:v>100</c:v>
                </c:pt>
                <c:pt idx="1">
                  <c:v>110</c:v>
                </c:pt>
                <c:pt idx="2">
                  <c:v>120</c:v>
                </c:pt>
                <c:pt idx="3">
                  <c:v>130</c:v>
                </c:pt>
                <c:pt idx="4">
                  <c:v>140</c:v>
                </c:pt>
                <c:pt idx="5">
                  <c:v>150</c:v>
                </c:pt>
                <c:pt idx="6">
                  <c:v>160</c:v>
                </c:pt>
                <c:pt idx="7">
                  <c:v>170</c:v>
                </c:pt>
                <c:pt idx="8">
                  <c:v>180</c:v>
                </c:pt>
                <c:pt idx="9">
                  <c:v>190</c:v>
                </c:pt>
                <c:pt idx="10">
                  <c:v>200</c:v>
                </c:pt>
                <c:pt idx="11">
                  <c:v>210</c:v>
                </c:pt>
              </c:numCache>
            </c:numRef>
          </c:cat>
          <c:val>
            <c:numRef>
              <c:f>'6_22_wait_CPUusage%'!$B$3:$B$14</c:f>
              <c:numCache>
                <c:formatCode>General</c:formatCode>
                <c:ptCount val="12"/>
                <c:pt idx="0">
                  <c:v>56.6</c:v>
                </c:pt>
                <c:pt idx="1">
                  <c:v>57.6</c:v>
                </c:pt>
                <c:pt idx="2">
                  <c:v>59.1</c:v>
                </c:pt>
                <c:pt idx="3">
                  <c:v>45.9</c:v>
                </c:pt>
                <c:pt idx="4">
                  <c:v>48.4</c:v>
                </c:pt>
                <c:pt idx="5">
                  <c:v>42.6</c:v>
                </c:pt>
                <c:pt idx="6">
                  <c:v>48.3</c:v>
                </c:pt>
                <c:pt idx="7">
                  <c:v>40.6</c:v>
                </c:pt>
                <c:pt idx="8">
                  <c:v>40.1</c:v>
                </c:pt>
                <c:pt idx="9">
                  <c:v>35</c:v>
                </c:pt>
                <c:pt idx="10">
                  <c:v>3.8</c:v>
                </c:pt>
                <c:pt idx="11">
                  <c:v>2.2999999999999998</c:v>
                </c:pt>
              </c:numCache>
            </c:numRef>
          </c:val>
          <c:smooth val="0"/>
          <c:extLst>
            <c:ext xmlns:c16="http://schemas.microsoft.com/office/drawing/2014/chart" uri="{C3380CC4-5D6E-409C-BE32-E72D297353CC}">
              <c16:uniqueId val="{00000000-36E9-D647-B390-74C47CC58D92}"/>
            </c:ext>
          </c:extLst>
        </c:ser>
        <c:dLbls>
          <c:showLegendKey val="0"/>
          <c:showVal val="0"/>
          <c:showCatName val="0"/>
          <c:showSerName val="0"/>
          <c:showPercent val="0"/>
          <c:showBubbleSize val="0"/>
        </c:dLbls>
        <c:smooth val="0"/>
        <c:axId val="730234271"/>
        <c:axId val="713381807"/>
      </c:lineChart>
      <c:catAx>
        <c:axId val="730234271"/>
        <c:scaling>
          <c:orientation val="minMax"/>
        </c:scaling>
        <c:delete val="0"/>
        <c:axPos val="b"/>
        <c:title>
          <c:tx>
            <c:rich>
              <a:bodyPr rot="0" spcFirstLastPara="1" vertOverflow="ellipsis" vert="horz" wrap="square" anchor="ctr" anchorCtr="1"/>
              <a:lstStyle/>
              <a:p>
                <a:pPr>
                  <a:defRPr lang="ja-JP" sz="1200" b="1" i="0" u="none" strike="noStrike" kern="1200" baseline="0">
                    <a:solidFill>
                      <a:schemeClr val="tx1"/>
                    </a:solidFill>
                    <a:latin typeface="+mn-lt"/>
                    <a:ea typeface="+mn-ea"/>
                    <a:cs typeface="+mn-cs"/>
                  </a:defRPr>
                </a:pPr>
                <a:r>
                  <a:rPr lang="ja-JP" altLang="en-US"/>
                  <a:t>スリープ時間</a:t>
                </a:r>
                <a:r>
                  <a:rPr lang="en-US" altLang="ja-JP"/>
                  <a:t>[μs]</a:t>
                </a:r>
                <a:endParaRPr lang="ja-JP" altLang="en-US"/>
              </a:p>
            </c:rich>
          </c:tx>
          <c:overlay val="0"/>
          <c:spPr>
            <a:noFill/>
            <a:ln>
              <a:noFill/>
            </a:ln>
            <a:effectLst/>
          </c:spPr>
          <c:txPr>
            <a:bodyPr rot="0" spcFirstLastPara="1" vertOverflow="ellipsis" vert="horz" wrap="square" anchor="ctr" anchorCtr="1"/>
            <a:lstStyle/>
            <a:p>
              <a:pPr>
                <a:defRPr lang="ja-JP" sz="12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crossAx val="713381807"/>
        <c:crosses val="autoZero"/>
        <c:auto val="1"/>
        <c:lblAlgn val="ctr"/>
        <c:lblOffset val="100"/>
        <c:noMultiLvlLbl val="0"/>
      </c:catAx>
      <c:valAx>
        <c:axId val="7133818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r>
                  <a:rPr lang="en-US" sz="1400"/>
                  <a:t>CPU</a:t>
                </a:r>
                <a:r>
                  <a:rPr lang="ja-JP" sz="1400"/>
                  <a:t>使用率</a:t>
                </a:r>
                <a:r>
                  <a:rPr lang="en-US" sz="1400"/>
                  <a:t>[%]</a:t>
                </a:r>
                <a:endParaRPr lang="ja-JP" sz="1400"/>
              </a:p>
            </c:rich>
          </c:tx>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crossAx val="7302342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b="1">
          <a:solidFill>
            <a:schemeClr val="tx1"/>
          </a:solidFill>
        </a:defRPr>
      </a:pPr>
      <a:endParaRPr lang="ja-JP"/>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253615593208348"/>
          <c:y val="6.9753603492441973E-2"/>
          <c:w val="0.80428308913741664"/>
          <c:h val="0.87932062827807456"/>
        </c:manualLayout>
      </c:layout>
      <c:barChart>
        <c:barDir val="col"/>
        <c:grouping val="clustered"/>
        <c:varyColors val="0"/>
        <c:ser>
          <c:idx val="0"/>
          <c:order val="0"/>
          <c:tx>
            <c:v>blocking</c:v>
          </c:tx>
          <c:spPr>
            <a:solidFill>
              <a:schemeClr val="accent1"/>
            </a:solidFill>
            <a:ln>
              <a:solidFill>
                <a:schemeClr val="tx1"/>
              </a:solidFill>
            </a:ln>
            <a:effectLst/>
          </c:spPr>
          <c:invertIfNegative val="0"/>
          <c:val>
            <c:numRef>
              <c:f>'7_16'!$B$15</c:f>
              <c:numCache>
                <c:formatCode>General</c:formatCode>
                <c:ptCount val="1"/>
                <c:pt idx="0">
                  <c:v>3.1944379999999999</c:v>
                </c:pt>
              </c:numCache>
            </c:numRef>
          </c:val>
          <c:extLst>
            <c:ext xmlns:c16="http://schemas.microsoft.com/office/drawing/2014/chart" uri="{C3380CC4-5D6E-409C-BE32-E72D297353CC}">
              <c16:uniqueId val="{00000000-C6ED-7741-BB8B-2FFE20D69B0D}"/>
            </c:ext>
          </c:extLst>
        </c:ser>
        <c:ser>
          <c:idx val="1"/>
          <c:order val="1"/>
          <c:tx>
            <c:v>共有メモリ</c:v>
          </c:tx>
          <c:spPr>
            <a:solidFill>
              <a:schemeClr val="accent2"/>
            </a:solidFill>
            <a:ln>
              <a:solidFill>
                <a:schemeClr val="tx1"/>
              </a:solidFill>
            </a:ln>
            <a:effectLst/>
          </c:spPr>
          <c:invertIfNegative val="0"/>
          <c:val>
            <c:numRef>
              <c:f>'7_16'!$D$15</c:f>
              <c:numCache>
                <c:formatCode>General</c:formatCode>
                <c:ptCount val="1"/>
                <c:pt idx="0">
                  <c:v>2.1699532000000001</c:v>
                </c:pt>
              </c:numCache>
            </c:numRef>
          </c:val>
          <c:extLst>
            <c:ext xmlns:c16="http://schemas.microsoft.com/office/drawing/2014/chart" uri="{C3380CC4-5D6E-409C-BE32-E72D297353CC}">
              <c16:uniqueId val="{00000001-C6ED-7741-BB8B-2FFE20D69B0D}"/>
            </c:ext>
          </c:extLst>
        </c:ser>
        <c:ser>
          <c:idx val="2"/>
          <c:order val="2"/>
          <c:tx>
            <c:v>共有メモリ(スリープなし)</c:v>
          </c:tx>
          <c:spPr>
            <a:solidFill>
              <a:schemeClr val="accent4"/>
            </a:solidFill>
            <a:ln>
              <a:solidFill>
                <a:schemeClr val="tx1"/>
              </a:solidFill>
            </a:ln>
            <a:effectLst/>
          </c:spPr>
          <c:invertIfNegative val="0"/>
          <c:val>
            <c:numRef>
              <c:f>'7_16'!$D$16</c:f>
              <c:numCache>
                <c:formatCode>General</c:formatCode>
                <c:ptCount val="1"/>
                <c:pt idx="0">
                  <c:v>1.7877004000000003</c:v>
                </c:pt>
              </c:numCache>
            </c:numRef>
          </c:val>
          <c:extLst>
            <c:ext xmlns:c16="http://schemas.microsoft.com/office/drawing/2014/chart" uri="{C3380CC4-5D6E-409C-BE32-E72D297353CC}">
              <c16:uniqueId val="{00000002-C6ED-7741-BB8B-2FFE20D69B0D}"/>
            </c:ext>
          </c:extLst>
        </c:ser>
        <c:dLbls>
          <c:showLegendKey val="0"/>
          <c:showVal val="0"/>
          <c:showCatName val="0"/>
          <c:showSerName val="0"/>
          <c:showPercent val="0"/>
          <c:showBubbleSize val="0"/>
        </c:dLbls>
        <c:gapWidth val="219"/>
        <c:overlap val="-27"/>
        <c:axId val="1141514911"/>
        <c:axId val="1141516559"/>
      </c:barChart>
      <c:catAx>
        <c:axId val="1141514911"/>
        <c:scaling>
          <c:orientation val="minMax"/>
        </c:scaling>
        <c:delete val="1"/>
        <c:axPos val="b"/>
        <c:majorTickMark val="none"/>
        <c:minorTickMark val="none"/>
        <c:tickLblPos val="nextTo"/>
        <c:crossAx val="1141516559"/>
        <c:crosses val="autoZero"/>
        <c:auto val="1"/>
        <c:lblAlgn val="ctr"/>
        <c:lblOffset val="100"/>
        <c:noMultiLvlLbl val="0"/>
      </c:catAx>
      <c:valAx>
        <c:axId val="1141516559"/>
        <c:scaling>
          <c:orientation val="minMax"/>
          <c:max val="5"/>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r>
                  <a:rPr lang="ja-JP" altLang="en-US" sz="1400"/>
                  <a:t>実行時間</a:t>
                </a:r>
                <a:r>
                  <a:rPr lang="en-US" altLang="ja-JP" sz="1400"/>
                  <a:t>[ms]</a:t>
                </a:r>
                <a:endParaRPr lang="ja-JP" sz="1400"/>
              </a:p>
            </c:rich>
          </c:tx>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title>
        <c:numFmt formatCode="#,##0.0_);[Red]\(#,##0.0\)" sourceLinked="0"/>
        <c:majorTickMark val="none"/>
        <c:minorTickMark val="none"/>
        <c:tickLblPos val="nextTo"/>
        <c:spPr>
          <a:noFill/>
          <a:ln>
            <a:noFill/>
          </a:ln>
          <a:effectLst/>
        </c:spPr>
        <c:txPr>
          <a:bodyPr rot="-60000000" spcFirstLastPara="1" vertOverflow="ellipsis" vert="horz" wrap="square" anchor="ctr" anchorCtr="1"/>
          <a:lstStyle/>
          <a:p>
            <a:pPr>
              <a:defRPr lang="ja-JP" sz="1200" b="1" i="0" u="none" strike="noStrike" kern="1200" baseline="0">
                <a:solidFill>
                  <a:schemeClr val="tx1"/>
                </a:solidFill>
                <a:latin typeface="+mn-lt"/>
                <a:ea typeface="+mn-ea"/>
                <a:cs typeface="+mn-cs"/>
              </a:defRPr>
            </a:pPr>
            <a:endParaRPr lang="ja-JP"/>
          </a:p>
        </c:txPr>
        <c:crossAx val="1141514911"/>
        <c:crosses val="autoZero"/>
        <c:crossBetween val="between"/>
      </c:valAx>
      <c:spPr>
        <a:noFill/>
        <a:ln>
          <a:noFill/>
        </a:ln>
        <a:effectLst/>
      </c:spPr>
    </c:plotArea>
    <c:legend>
      <c:legendPos val="r"/>
      <c:layout>
        <c:manualLayout>
          <c:xMode val="edge"/>
          <c:yMode val="edge"/>
          <c:x val="0.53416972479565517"/>
          <c:y val="7.3010832129559194E-2"/>
          <c:w val="0.43059997491698065"/>
          <c:h val="0.30548871146557577"/>
        </c:manualLayout>
      </c:layout>
      <c:overlay val="0"/>
      <c:spPr>
        <a:noFill/>
        <a:ln>
          <a:noFill/>
        </a:ln>
        <a:effectLst/>
      </c:spPr>
      <c:txPr>
        <a:bodyPr rot="0" spcFirstLastPara="1" vertOverflow="ellipsis" vert="horz" wrap="square" anchor="ctr" anchorCtr="1"/>
        <a:lstStyle/>
        <a:p>
          <a:pPr>
            <a:defRPr lang="ja-JP" sz="12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b="1">
          <a:solidFill>
            <a:schemeClr val="tx1"/>
          </a:solidFill>
        </a:defRPr>
      </a:pPr>
      <a:endParaRPr lang="ja-JP"/>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484093804235389E-2"/>
          <c:y val="5.3010922021844042E-2"/>
          <c:w val="0.8846288269340925"/>
          <c:h val="0.76024993649987305"/>
        </c:manualLayout>
      </c:layout>
      <c:barChart>
        <c:barDir val="col"/>
        <c:grouping val="clustered"/>
        <c:varyColors val="0"/>
        <c:ser>
          <c:idx val="0"/>
          <c:order val="0"/>
          <c:spPr>
            <a:solidFill>
              <a:schemeClr val="bg1">
                <a:lumMod val="75000"/>
              </a:schemeClr>
            </a:solidFill>
            <a:ln>
              <a:solidFill>
                <a:schemeClr val="tx1"/>
              </a:solidFill>
            </a:ln>
            <a:effectLst/>
          </c:spPr>
          <c:invertIfNegative val="0"/>
          <c:dPt>
            <c:idx val="0"/>
            <c:invertIfNegative val="0"/>
            <c:bubble3D val="0"/>
            <c:spPr>
              <a:solidFill>
                <a:schemeClr val="accent1"/>
              </a:solidFill>
              <a:ln>
                <a:solidFill>
                  <a:schemeClr val="tx1"/>
                </a:solidFill>
              </a:ln>
              <a:effectLst/>
            </c:spPr>
            <c:extLst>
              <c:ext xmlns:c16="http://schemas.microsoft.com/office/drawing/2014/chart" uri="{C3380CC4-5D6E-409C-BE32-E72D297353CC}">
                <c16:uniqueId val="{00000001-D0DF-A54B-BC37-D1D7EEE19B38}"/>
              </c:ext>
            </c:extLst>
          </c:dPt>
          <c:dPt>
            <c:idx val="1"/>
            <c:invertIfNegative val="0"/>
            <c:bubble3D val="0"/>
            <c:spPr>
              <a:solidFill>
                <a:schemeClr val="accent2"/>
              </a:solidFill>
              <a:ln>
                <a:solidFill>
                  <a:schemeClr val="tx1"/>
                </a:solidFill>
              </a:ln>
              <a:effectLst/>
            </c:spPr>
            <c:extLst>
              <c:ext xmlns:c16="http://schemas.microsoft.com/office/drawing/2014/chart" uri="{C3380CC4-5D6E-409C-BE32-E72D297353CC}">
                <c16:uniqueId val="{00000003-D0DF-A54B-BC37-D1D7EEE19B38}"/>
              </c:ext>
            </c:extLst>
          </c:dPt>
          <c:dPt>
            <c:idx val="2"/>
            <c:invertIfNegative val="0"/>
            <c:bubble3D val="0"/>
            <c:spPr>
              <a:solidFill>
                <a:schemeClr val="accent4"/>
              </a:solidFill>
              <a:ln>
                <a:solidFill>
                  <a:schemeClr val="tx1"/>
                </a:solidFill>
              </a:ln>
              <a:effectLst/>
            </c:spPr>
            <c:extLst>
              <c:ext xmlns:c16="http://schemas.microsoft.com/office/drawing/2014/chart" uri="{C3380CC4-5D6E-409C-BE32-E72D297353CC}">
                <c16:uniqueId val="{00000005-D0DF-A54B-BC37-D1D7EEE19B38}"/>
              </c:ext>
            </c:extLst>
          </c:dPt>
          <c:dPt>
            <c:idx val="3"/>
            <c:invertIfNegative val="0"/>
            <c:bubble3D val="0"/>
            <c:spPr>
              <a:solidFill>
                <a:srgbClr val="FF0000"/>
              </a:solidFill>
              <a:ln>
                <a:solidFill>
                  <a:schemeClr val="tx1"/>
                </a:solidFill>
              </a:ln>
              <a:effectLst/>
            </c:spPr>
            <c:extLst>
              <c:ext xmlns:c16="http://schemas.microsoft.com/office/drawing/2014/chart" uri="{C3380CC4-5D6E-409C-BE32-E72D297353CC}">
                <c16:uniqueId val="{00000007-D0DF-A54B-BC37-D1D7EEE19B38}"/>
              </c:ext>
            </c:extLst>
          </c:dPt>
          <c:dPt>
            <c:idx val="4"/>
            <c:invertIfNegative val="0"/>
            <c:bubble3D val="0"/>
            <c:spPr>
              <a:solidFill>
                <a:srgbClr val="7030A0"/>
              </a:solidFill>
              <a:ln>
                <a:solidFill>
                  <a:schemeClr val="tx1"/>
                </a:solidFill>
              </a:ln>
              <a:effectLst/>
            </c:spPr>
            <c:extLst>
              <c:ext xmlns:c16="http://schemas.microsoft.com/office/drawing/2014/chart" uri="{C3380CC4-5D6E-409C-BE32-E72D297353CC}">
                <c16:uniqueId val="{00000009-D0DF-A54B-BC37-D1D7EEE19B38}"/>
              </c:ext>
            </c:extLst>
          </c:dPt>
          <c:cat>
            <c:strRef>
              <c:f>内訳2_11!$A$1:$E$1</c:f>
              <c:strCache>
                <c:ptCount val="5"/>
                <c:pt idx="0">
                  <c:v>socket create&amp;connect</c:v>
                </c:pt>
                <c:pt idx="1">
                  <c:v>encrypt</c:v>
                </c:pt>
                <c:pt idx="2">
                  <c:v>send</c:v>
                </c:pt>
                <c:pt idx="3">
                  <c:v>read</c:v>
                </c:pt>
                <c:pt idx="4">
                  <c:v>decrypt</c:v>
                </c:pt>
              </c:strCache>
            </c:strRef>
          </c:cat>
          <c:val>
            <c:numRef>
              <c:f>内訳2_11!$A$2:$E$2</c:f>
              <c:numCache>
                <c:formatCode>General</c:formatCode>
                <c:ptCount val="5"/>
                <c:pt idx="0">
                  <c:v>0.46643099999999998</c:v>
                </c:pt>
                <c:pt idx="1">
                  <c:v>7.4739999999999997E-3</c:v>
                </c:pt>
                <c:pt idx="2">
                  <c:v>0.83911200000000008</c:v>
                </c:pt>
                <c:pt idx="3">
                  <c:v>5.8876239999999997</c:v>
                </c:pt>
                <c:pt idx="4">
                  <c:v>0.72308699999999992</c:v>
                </c:pt>
              </c:numCache>
            </c:numRef>
          </c:val>
          <c:extLst>
            <c:ext xmlns:c16="http://schemas.microsoft.com/office/drawing/2014/chart" uri="{C3380CC4-5D6E-409C-BE32-E72D297353CC}">
              <c16:uniqueId val="{0000000A-D0DF-A54B-BC37-D1D7EEE19B38}"/>
            </c:ext>
          </c:extLst>
        </c:ser>
        <c:dLbls>
          <c:showLegendKey val="0"/>
          <c:showVal val="0"/>
          <c:showCatName val="0"/>
          <c:showSerName val="0"/>
          <c:showPercent val="0"/>
          <c:showBubbleSize val="0"/>
        </c:dLbls>
        <c:gapWidth val="219"/>
        <c:overlap val="-27"/>
        <c:axId val="1088983200"/>
        <c:axId val="1088985920"/>
      </c:barChart>
      <c:catAx>
        <c:axId val="1088983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200" b="1" i="0" u="none" strike="noStrike" kern="1200" baseline="0">
                <a:solidFill>
                  <a:schemeClr val="tx1"/>
                </a:solidFill>
                <a:latin typeface="+mn-lt"/>
                <a:ea typeface="+mn-ea"/>
                <a:cs typeface="+mn-cs"/>
              </a:defRPr>
            </a:pPr>
            <a:endParaRPr lang="ja-JP"/>
          </a:p>
        </c:txPr>
        <c:crossAx val="1088985920"/>
        <c:crosses val="autoZero"/>
        <c:auto val="1"/>
        <c:lblAlgn val="ctr"/>
        <c:lblOffset val="100"/>
        <c:noMultiLvlLbl val="0"/>
      </c:catAx>
      <c:valAx>
        <c:axId val="10889859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200" b="1" i="0" u="none" strike="noStrike" kern="1200" baseline="0">
                    <a:solidFill>
                      <a:schemeClr val="tx1"/>
                    </a:solidFill>
                    <a:latin typeface="+mn-lt"/>
                    <a:ea typeface="+mn-ea"/>
                    <a:cs typeface="+mn-cs"/>
                  </a:defRPr>
                </a:pPr>
                <a:r>
                  <a:rPr lang="ja-JP"/>
                  <a:t>時間</a:t>
                </a:r>
                <a:r>
                  <a:rPr lang="en-US"/>
                  <a:t>[ms]</a:t>
                </a:r>
                <a:endParaRPr lang="ja-JP"/>
              </a:p>
            </c:rich>
          </c:tx>
          <c:overlay val="0"/>
          <c:spPr>
            <a:noFill/>
            <a:ln>
              <a:noFill/>
            </a:ln>
            <a:effectLst/>
          </c:spPr>
          <c:txPr>
            <a:bodyPr rot="-5400000" spcFirstLastPara="1" vertOverflow="ellipsis" vert="horz" wrap="square" anchor="ctr" anchorCtr="1"/>
            <a:lstStyle/>
            <a:p>
              <a:pPr>
                <a:defRPr lang="ja-JP" sz="12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200" b="1" i="0" u="none" strike="noStrike" kern="1200" baseline="0">
                <a:solidFill>
                  <a:schemeClr val="tx1"/>
                </a:solidFill>
                <a:latin typeface="+mn-lt"/>
                <a:ea typeface="+mn-ea"/>
                <a:cs typeface="+mn-cs"/>
              </a:defRPr>
            </a:pPr>
            <a:endParaRPr lang="ja-JP"/>
          </a:p>
        </c:txPr>
        <c:crossAx val="10889832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b="1">
          <a:solidFill>
            <a:schemeClr val="tx1"/>
          </a:solidFill>
        </a:defRPr>
      </a:pPr>
      <a:endParaRPr lang="ja-JP"/>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70603674540682"/>
          <c:y val="4.8217774861475639E-2"/>
          <c:w val="0.84630070294840909"/>
          <c:h val="0.82851125290373184"/>
        </c:manualLayout>
      </c:layout>
      <c:barChart>
        <c:barDir val="col"/>
        <c:grouping val="clustered"/>
        <c:varyColors val="0"/>
        <c:ser>
          <c:idx val="1"/>
          <c:order val="0"/>
          <c:tx>
            <c:strRef>
              <c:f>'1_29'!$B$4</c:f>
              <c:strCache>
                <c:ptCount val="1"/>
                <c:pt idx="0">
                  <c:v>従来</c:v>
                </c:pt>
              </c:strCache>
            </c:strRef>
          </c:tx>
          <c:spPr>
            <a:solidFill>
              <a:schemeClr val="accent2"/>
            </a:solidFill>
            <a:ln>
              <a:solidFill>
                <a:schemeClr val="tx1"/>
              </a:solidFill>
            </a:ln>
            <a:effectLst/>
          </c:spPr>
          <c:invertIfNegative val="0"/>
          <c:cat>
            <c:strRef>
              <c:f>('1_29'!$A$6,'1_29'!$A$12)</c:f>
              <c:strCache>
                <c:ptCount val="2"/>
                <c:pt idx="0">
                  <c:v>VMのOSのバージョンの取得</c:v>
                </c:pt>
                <c:pt idx="1">
                  <c:v>VMのプロセス情報の取得</c:v>
                </c:pt>
              </c:strCache>
            </c:strRef>
          </c:cat>
          <c:val>
            <c:numRef>
              <c:f>'1_28'!$B$6</c:f>
              <c:numCache>
                <c:formatCode>General</c:formatCode>
                <c:ptCount val="1"/>
                <c:pt idx="0">
                  <c:v>0.78536899999999998</c:v>
                </c:pt>
              </c:numCache>
            </c:numRef>
          </c:val>
          <c:extLst>
            <c:ext xmlns:c16="http://schemas.microsoft.com/office/drawing/2014/chart" uri="{C3380CC4-5D6E-409C-BE32-E72D297353CC}">
              <c16:uniqueId val="{00000000-5D55-CF48-90A2-943D5148C193}"/>
            </c:ext>
          </c:extLst>
        </c:ser>
        <c:ser>
          <c:idx val="0"/>
          <c:order val="1"/>
          <c:tx>
            <c:strRef>
              <c:f>'1_29'!$C$4</c:f>
              <c:strCache>
                <c:ptCount val="1"/>
                <c:pt idx="0">
                  <c:v>SEVmonitor</c:v>
                </c:pt>
              </c:strCache>
            </c:strRef>
          </c:tx>
          <c:spPr>
            <a:solidFill>
              <a:schemeClr val="accent1"/>
            </a:solidFill>
            <a:ln>
              <a:solidFill>
                <a:schemeClr val="tx1"/>
              </a:solidFill>
            </a:ln>
            <a:effectLst/>
          </c:spPr>
          <c:invertIfNegative val="0"/>
          <c:cat>
            <c:strRef>
              <c:f>('1_29'!$A$6,'1_29'!$A$12)</c:f>
              <c:strCache>
                <c:ptCount val="2"/>
                <c:pt idx="0">
                  <c:v>VMのOSのバージョンの取得</c:v>
                </c:pt>
                <c:pt idx="1">
                  <c:v>VMのプロセス情報の取得</c:v>
                </c:pt>
              </c:strCache>
            </c:strRef>
          </c:cat>
          <c:val>
            <c:numRef>
              <c:f>'1_28'!$C$6</c:f>
              <c:numCache>
                <c:formatCode>General</c:formatCode>
                <c:ptCount val="1"/>
                <c:pt idx="0">
                  <c:v>8.2646569999999997</c:v>
                </c:pt>
              </c:numCache>
            </c:numRef>
          </c:val>
          <c:extLst>
            <c:ext xmlns:c16="http://schemas.microsoft.com/office/drawing/2014/chart" uri="{C3380CC4-5D6E-409C-BE32-E72D297353CC}">
              <c16:uniqueId val="{00000001-5D55-CF48-90A2-943D5148C193}"/>
            </c:ext>
          </c:extLst>
        </c:ser>
        <c:dLbls>
          <c:showLegendKey val="0"/>
          <c:showVal val="0"/>
          <c:showCatName val="0"/>
          <c:showSerName val="0"/>
          <c:showPercent val="0"/>
          <c:showBubbleSize val="0"/>
        </c:dLbls>
        <c:gapWidth val="219"/>
        <c:overlap val="-27"/>
        <c:axId val="1397144015"/>
        <c:axId val="1397145663"/>
      </c:barChart>
      <c:catAx>
        <c:axId val="1397144015"/>
        <c:scaling>
          <c:orientation val="minMax"/>
        </c:scaling>
        <c:delete val="1"/>
        <c:axPos val="b"/>
        <c:title>
          <c:tx>
            <c:rich>
              <a:bodyPr rot="0" spcFirstLastPara="1" vertOverflow="ellipsis" vert="horz" wrap="square" anchor="ctr" anchorCtr="1"/>
              <a:lstStyle/>
              <a:p>
                <a:pPr>
                  <a:defRPr lang="ja-JP" sz="1200" b="1" i="0" u="none" strike="noStrike" kern="1200" baseline="0">
                    <a:solidFill>
                      <a:schemeClr val="tx1">
                        <a:lumMod val="65000"/>
                        <a:lumOff val="35000"/>
                      </a:schemeClr>
                    </a:solidFill>
                    <a:latin typeface="+mn-lt"/>
                    <a:ea typeface="+mn-ea"/>
                    <a:cs typeface="+mn-cs"/>
                  </a:defRPr>
                </a:pPr>
                <a:r>
                  <a:rPr lang="en-US" altLang="ja-JP" sz="1200"/>
                  <a:t>VM</a:t>
                </a:r>
                <a:r>
                  <a:rPr lang="ja-JP" altLang="en-US" sz="1200"/>
                  <a:t>のバージョン情報の取得</a:t>
                </a:r>
                <a:r>
                  <a:rPr lang="en-US" altLang="ja-JP" sz="1200"/>
                  <a:t>(</a:t>
                </a:r>
                <a:r>
                  <a:rPr lang="ja-JP" altLang="en-US" sz="1200"/>
                  <a:t>ブロッキングなし</a:t>
                </a:r>
                <a:r>
                  <a:rPr lang="en-US" altLang="ja-JP" sz="1200"/>
                  <a:t>)</a:t>
                </a:r>
                <a:endParaRPr lang="ja-JP" altLang="en-US" sz="1200"/>
              </a:p>
            </c:rich>
          </c:tx>
          <c:layout>
            <c:manualLayout>
              <c:xMode val="edge"/>
              <c:yMode val="edge"/>
              <c:x val="0.16175815628195236"/>
              <c:y val="0.88630191196589891"/>
            </c:manualLayout>
          </c:layout>
          <c:overlay val="0"/>
          <c:spPr>
            <a:noFill/>
            <a:ln>
              <a:noFill/>
            </a:ln>
            <a:effectLst/>
          </c:spPr>
          <c:txPr>
            <a:bodyPr rot="0" spcFirstLastPara="1" vertOverflow="ellipsis" vert="horz" wrap="square" anchor="ctr" anchorCtr="1"/>
            <a:lstStyle/>
            <a:p>
              <a:pPr>
                <a:defRPr lang="ja-JP" sz="1200" b="1"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crossAx val="1397145663"/>
        <c:crosses val="autoZero"/>
        <c:auto val="1"/>
        <c:lblAlgn val="ctr"/>
        <c:lblOffset val="100"/>
        <c:noMultiLvlLbl val="0"/>
      </c:catAx>
      <c:valAx>
        <c:axId val="13971456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200" b="1" i="0" u="none" strike="noStrike" kern="1200" baseline="0">
                    <a:solidFill>
                      <a:schemeClr val="tx1">
                        <a:lumMod val="65000"/>
                        <a:lumOff val="35000"/>
                      </a:schemeClr>
                    </a:solidFill>
                    <a:latin typeface="+mn-lt"/>
                    <a:ea typeface="+mn-ea"/>
                    <a:cs typeface="+mn-cs"/>
                  </a:defRPr>
                </a:pPr>
                <a:r>
                  <a:rPr lang="ja-JP" sz="1200"/>
                  <a:t>実行時間</a:t>
                </a:r>
                <a:r>
                  <a:rPr lang="en-US" sz="1200"/>
                  <a:t>[ms]</a:t>
                </a:r>
                <a:endParaRPr lang="ja-JP" sz="1200"/>
              </a:p>
            </c:rich>
          </c:tx>
          <c:overlay val="0"/>
          <c:spPr>
            <a:noFill/>
            <a:ln>
              <a:noFill/>
            </a:ln>
            <a:effectLst/>
          </c:spPr>
          <c:txPr>
            <a:bodyPr rot="-5400000" spcFirstLastPara="1" vertOverflow="ellipsis" vert="horz" wrap="square" anchor="ctr" anchorCtr="1"/>
            <a:lstStyle/>
            <a:p>
              <a:pPr>
                <a:defRPr lang="ja-JP" sz="1200" b="1"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200" b="1" i="0" u="none" strike="noStrike" kern="1200" baseline="0">
                <a:solidFill>
                  <a:schemeClr val="tx1">
                    <a:lumMod val="65000"/>
                    <a:lumOff val="35000"/>
                  </a:schemeClr>
                </a:solidFill>
                <a:latin typeface="+mn-lt"/>
                <a:ea typeface="+mn-ea"/>
                <a:cs typeface="+mn-cs"/>
              </a:defRPr>
            </a:pPr>
            <a:endParaRPr lang="ja-JP"/>
          </a:p>
        </c:txPr>
        <c:crossAx val="1397144015"/>
        <c:crosses val="autoZero"/>
        <c:crossBetween val="between"/>
      </c:valAx>
      <c:spPr>
        <a:noFill/>
        <a:ln>
          <a:noFill/>
        </a:ln>
        <a:effectLst/>
      </c:spPr>
    </c:plotArea>
    <c:legend>
      <c:legendPos val="r"/>
      <c:layout>
        <c:manualLayout>
          <c:xMode val="edge"/>
          <c:yMode val="edge"/>
          <c:x val="0.20156163839141561"/>
          <c:y val="9.2534769360726452E-2"/>
          <c:w val="0.30681686082615067"/>
          <c:h val="0.21916010498687663"/>
        </c:manualLayout>
      </c:layout>
      <c:overlay val="0"/>
      <c:spPr>
        <a:noFill/>
        <a:ln>
          <a:noFill/>
        </a:ln>
        <a:effectLst/>
      </c:spPr>
      <c:txPr>
        <a:bodyPr rot="0" spcFirstLastPara="1" vertOverflow="ellipsis" vert="horz" wrap="square" anchor="ctr" anchorCtr="1"/>
        <a:lstStyle/>
        <a:p>
          <a:pPr>
            <a:defRPr lang="ja-JP" sz="1400" b="1"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b="1"/>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74899378272442"/>
          <c:y val="9.3230623134260476E-2"/>
          <c:w val="0.57992944933289714"/>
          <c:h val="0.76823072603086162"/>
        </c:manualLayout>
      </c:layout>
      <c:barChart>
        <c:barDir val="col"/>
        <c:grouping val="clustered"/>
        <c:varyColors val="0"/>
        <c:ser>
          <c:idx val="0"/>
          <c:order val="0"/>
          <c:tx>
            <c:strRef>
              <c:f>'2023_2_2'!$A$69</c:f>
              <c:strCache>
                <c:ptCount val="1"/>
                <c:pt idx="0">
                  <c:v>仮想ネットワーク</c:v>
                </c:pt>
              </c:strCache>
            </c:strRef>
          </c:tx>
          <c:spPr>
            <a:solidFill>
              <a:schemeClr val="accent1"/>
            </a:solidFill>
            <a:ln>
              <a:solidFill>
                <a:schemeClr val="tx1"/>
              </a:solidFill>
            </a:ln>
            <a:effectLst/>
          </c:spPr>
          <c:invertIfNegative val="0"/>
          <c:cat>
            <c:strRef>
              <c:f>'2023_2_2'!$B$68:$D$68</c:f>
              <c:strCache>
                <c:ptCount val="3"/>
                <c:pt idx="0">
                  <c:v>OS内</c:v>
                </c:pt>
                <c:pt idx="1">
                  <c:v>BitVisor</c:v>
                </c:pt>
                <c:pt idx="2">
                  <c:v>Xen</c:v>
                </c:pt>
              </c:strCache>
            </c:strRef>
          </c:cat>
          <c:val>
            <c:numRef>
              <c:f>'2023_2_2'!$B$69:$D$69</c:f>
              <c:numCache>
                <c:formatCode>General</c:formatCode>
                <c:ptCount val="3"/>
                <c:pt idx="0">
                  <c:v>219.48571428571432</c:v>
                </c:pt>
                <c:pt idx="1">
                  <c:v>283.93571428571425</c:v>
                </c:pt>
                <c:pt idx="2">
                  <c:v>295.31285714285707</c:v>
                </c:pt>
              </c:numCache>
            </c:numRef>
          </c:val>
          <c:extLst>
            <c:ext xmlns:c16="http://schemas.microsoft.com/office/drawing/2014/chart" uri="{C3380CC4-5D6E-409C-BE32-E72D297353CC}">
              <c16:uniqueId val="{00000000-72C5-4B45-8483-4F886F686B12}"/>
            </c:ext>
          </c:extLst>
        </c:ser>
        <c:ser>
          <c:idx val="2"/>
          <c:order val="1"/>
          <c:tx>
            <c:strRef>
              <c:f>'2023_2_2'!$A$73</c:f>
              <c:strCache>
                <c:ptCount val="1"/>
                <c:pt idx="0">
                  <c:v>共有メモリ</c:v>
                </c:pt>
              </c:strCache>
            </c:strRef>
          </c:tx>
          <c:spPr>
            <a:solidFill>
              <a:schemeClr val="accent2"/>
            </a:solidFill>
            <a:ln>
              <a:solidFill>
                <a:schemeClr val="tx1"/>
              </a:solidFill>
            </a:ln>
            <a:effectLst/>
          </c:spPr>
          <c:invertIfNegative val="0"/>
          <c:cat>
            <c:strRef>
              <c:f>'2023_2_2'!$B$68:$D$68</c:f>
              <c:strCache>
                <c:ptCount val="3"/>
                <c:pt idx="0">
                  <c:v>OS内</c:v>
                </c:pt>
                <c:pt idx="1">
                  <c:v>BitVisor</c:v>
                </c:pt>
                <c:pt idx="2">
                  <c:v>Xen</c:v>
                </c:pt>
              </c:strCache>
            </c:strRef>
          </c:cat>
          <c:val>
            <c:numRef>
              <c:f>'2023_2_2'!$B$73:$D$73</c:f>
              <c:numCache>
                <c:formatCode>General</c:formatCode>
                <c:ptCount val="3"/>
                <c:pt idx="0">
                  <c:v>178.70857142857145</c:v>
                </c:pt>
                <c:pt idx="1">
                  <c:v>121.67857142857143</c:v>
                </c:pt>
                <c:pt idx="2">
                  <c:v>221.37428571428569</c:v>
                </c:pt>
              </c:numCache>
            </c:numRef>
          </c:val>
          <c:extLst>
            <c:ext xmlns:c16="http://schemas.microsoft.com/office/drawing/2014/chart" uri="{C3380CC4-5D6E-409C-BE32-E72D297353CC}">
              <c16:uniqueId val="{00000001-72C5-4B45-8483-4F886F686B12}"/>
            </c:ext>
          </c:extLst>
        </c:ser>
        <c:dLbls>
          <c:showLegendKey val="0"/>
          <c:showVal val="0"/>
          <c:showCatName val="0"/>
          <c:showSerName val="0"/>
          <c:showPercent val="0"/>
          <c:showBubbleSize val="0"/>
        </c:dLbls>
        <c:gapWidth val="219"/>
        <c:overlap val="-27"/>
        <c:axId val="1378676240"/>
        <c:axId val="1378679776"/>
      </c:barChart>
      <c:catAx>
        <c:axId val="1378676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600" b="1" i="0" u="none" strike="noStrike" kern="1200" baseline="0">
                <a:solidFill>
                  <a:schemeClr val="tx1"/>
                </a:solidFill>
                <a:latin typeface="+mn-lt"/>
                <a:ea typeface="+mn-ea"/>
                <a:cs typeface="+mn-cs"/>
              </a:defRPr>
            </a:pPr>
            <a:endParaRPr lang="ja-JP"/>
          </a:p>
        </c:txPr>
        <c:crossAx val="1378679776"/>
        <c:crosses val="autoZero"/>
        <c:auto val="1"/>
        <c:lblAlgn val="ctr"/>
        <c:lblOffset val="100"/>
        <c:noMultiLvlLbl val="0"/>
      </c:catAx>
      <c:valAx>
        <c:axId val="1378679776"/>
        <c:scaling>
          <c:orientation val="minMax"/>
          <c:max val="3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1" i="0" u="none" strike="noStrike" kern="1200" baseline="0">
                    <a:solidFill>
                      <a:schemeClr val="tx1"/>
                    </a:solidFill>
                    <a:latin typeface="+mn-lt"/>
                    <a:ea typeface="+mn-ea"/>
                    <a:cs typeface="+mn-cs"/>
                  </a:defRPr>
                </a:pPr>
                <a:r>
                  <a:rPr lang="ja-JP"/>
                  <a:t>実行時間</a:t>
                </a:r>
                <a:r>
                  <a:rPr lang="en-US"/>
                  <a:t>[ms]</a:t>
                </a:r>
                <a:endParaRPr lang="ja-JP"/>
              </a:p>
            </c:rich>
          </c:tx>
          <c:overlay val="0"/>
          <c:spPr>
            <a:noFill/>
            <a:ln>
              <a:noFill/>
            </a:ln>
            <a:effectLst/>
          </c:spPr>
          <c:txPr>
            <a:bodyPr rot="-5400000" spcFirstLastPara="1" vertOverflow="ellipsis" vert="horz" wrap="square" anchor="ctr" anchorCtr="1"/>
            <a:lstStyle/>
            <a:p>
              <a:pPr>
                <a:defRPr lang="ja-JP" sz="16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1" i="0" u="none" strike="noStrike" kern="1200" baseline="0">
                <a:solidFill>
                  <a:schemeClr val="tx1"/>
                </a:solidFill>
                <a:latin typeface="+mn-lt"/>
                <a:ea typeface="+mn-ea"/>
                <a:cs typeface="+mn-cs"/>
              </a:defRPr>
            </a:pPr>
            <a:endParaRPr lang="ja-JP"/>
          </a:p>
        </c:txPr>
        <c:crossAx val="1378676240"/>
        <c:crosses val="autoZero"/>
        <c:crossBetween val="between"/>
      </c:valAx>
      <c:spPr>
        <a:noFill/>
        <a:ln>
          <a:noFill/>
        </a:ln>
        <a:effectLst/>
      </c:spPr>
    </c:plotArea>
    <c:legend>
      <c:legendPos val="r"/>
      <c:layout>
        <c:manualLayout>
          <c:xMode val="edge"/>
          <c:yMode val="edge"/>
          <c:x val="0.68425892863821414"/>
          <c:y val="6.1506483151056057E-2"/>
          <c:w val="0.30684697885487766"/>
          <c:h val="0.21947126674955103"/>
        </c:manualLayout>
      </c:layout>
      <c:overlay val="0"/>
      <c:spPr>
        <a:noFill/>
        <a:ln>
          <a:noFill/>
        </a:ln>
        <a:effectLst/>
      </c:spPr>
      <c:txPr>
        <a:bodyPr rot="0" spcFirstLastPara="1" vertOverflow="ellipsis" vert="horz" wrap="square" anchor="ctr" anchorCtr="1"/>
        <a:lstStyle/>
        <a:p>
          <a:pPr>
            <a:defRPr lang="ja-JP" sz="16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600" b="1">
          <a:solidFill>
            <a:schemeClr val="tx1"/>
          </a:solidFill>
        </a:defRPr>
      </a:pPr>
      <a:endParaRPr lang="ja-JP"/>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7509602191896"/>
          <c:y val="4.8217774861475639E-2"/>
          <c:w val="0.82110128939291616"/>
          <c:h val="0.83330052493438322"/>
        </c:manualLayout>
      </c:layout>
      <c:barChart>
        <c:barDir val="col"/>
        <c:grouping val="clustered"/>
        <c:varyColors val="0"/>
        <c:ser>
          <c:idx val="1"/>
          <c:order val="0"/>
          <c:tx>
            <c:strRef>
              <c:f>'1_29'!$B$4</c:f>
              <c:strCache>
                <c:ptCount val="1"/>
                <c:pt idx="0">
                  <c:v>従来</c:v>
                </c:pt>
              </c:strCache>
            </c:strRef>
          </c:tx>
          <c:spPr>
            <a:solidFill>
              <a:schemeClr val="accent2"/>
            </a:solidFill>
            <a:ln>
              <a:solidFill>
                <a:schemeClr val="tx1"/>
              </a:solidFill>
            </a:ln>
            <a:effectLst/>
          </c:spPr>
          <c:invertIfNegative val="0"/>
          <c:cat>
            <c:strRef>
              <c:f>'1_29'!$A$12</c:f>
              <c:strCache>
                <c:ptCount val="1"/>
                <c:pt idx="0">
                  <c:v>VMのプロセス情報の取得</c:v>
                </c:pt>
              </c:strCache>
            </c:strRef>
          </c:cat>
          <c:val>
            <c:numRef>
              <c:f>'1_29'!$B$12</c:f>
              <c:numCache>
                <c:formatCode>General</c:formatCode>
                <c:ptCount val="1"/>
                <c:pt idx="0">
                  <c:v>1.8709880000000001</c:v>
                </c:pt>
              </c:numCache>
            </c:numRef>
          </c:val>
          <c:extLst>
            <c:ext xmlns:c16="http://schemas.microsoft.com/office/drawing/2014/chart" uri="{C3380CC4-5D6E-409C-BE32-E72D297353CC}">
              <c16:uniqueId val="{00000000-A810-1A40-865A-44631ABC1FCD}"/>
            </c:ext>
          </c:extLst>
        </c:ser>
        <c:ser>
          <c:idx val="0"/>
          <c:order val="1"/>
          <c:tx>
            <c:strRef>
              <c:f>'1_29'!$C$4</c:f>
              <c:strCache>
                <c:ptCount val="1"/>
                <c:pt idx="0">
                  <c:v>SEVmonitor</c:v>
                </c:pt>
              </c:strCache>
            </c:strRef>
          </c:tx>
          <c:spPr>
            <a:solidFill>
              <a:schemeClr val="accent1"/>
            </a:solidFill>
            <a:ln>
              <a:solidFill>
                <a:schemeClr val="tx1"/>
              </a:solidFill>
            </a:ln>
            <a:effectLst/>
          </c:spPr>
          <c:invertIfNegative val="0"/>
          <c:cat>
            <c:strRef>
              <c:f>'1_29'!$A$12</c:f>
              <c:strCache>
                <c:ptCount val="1"/>
                <c:pt idx="0">
                  <c:v>VMのプロセス情報の取得</c:v>
                </c:pt>
              </c:strCache>
            </c:strRef>
          </c:cat>
          <c:val>
            <c:numRef>
              <c:f>'1_28'!$C$12</c:f>
              <c:numCache>
                <c:formatCode>General</c:formatCode>
                <c:ptCount val="1"/>
                <c:pt idx="0">
                  <c:v>104.86796199999999</c:v>
                </c:pt>
              </c:numCache>
            </c:numRef>
          </c:val>
          <c:extLst>
            <c:ext xmlns:c16="http://schemas.microsoft.com/office/drawing/2014/chart" uri="{C3380CC4-5D6E-409C-BE32-E72D297353CC}">
              <c16:uniqueId val="{00000001-A810-1A40-865A-44631ABC1FCD}"/>
            </c:ext>
          </c:extLst>
        </c:ser>
        <c:dLbls>
          <c:showLegendKey val="0"/>
          <c:showVal val="0"/>
          <c:showCatName val="0"/>
          <c:showSerName val="0"/>
          <c:showPercent val="0"/>
          <c:showBubbleSize val="0"/>
        </c:dLbls>
        <c:gapWidth val="219"/>
        <c:overlap val="-27"/>
        <c:axId val="1397144015"/>
        <c:axId val="1397145663"/>
      </c:barChart>
      <c:catAx>
        <c:axId val="1397144015"/>
        <c:scaling>
          <c:orientation val="minMax"/>
        </c:scaling>
        <c:delete val="1"/>
        <c:axPos val="b"/>
        <c:title>
          <c:tx>
            <c:rich>
              <a:bodyPr rot="0" spcFirstLastPara="1" vertOverflow="ellipsis" vert="horz" wrap="square" anchor="ctr" anchorCtr="1"/>
              <a:lstStyle/>
              <a:p>
                <a:pPr>
                  <a:defRPr lang="ja-JP" sz="1200" b="1" i="0" u="none" strike="noStrike" kern="1200" baseline="0">
                    <a:solidFill>
                      <a:schemeClr val="tx1">
                        <a:lumMod val="65000"/>
                        <a:lumOff val="35000"/>
                      </a:schemeClr>
                    </a:solidFill>
                    <a:latin typeface="+mn-lt"/>
                    <a:ea typeface="+mn-ea"/>
                    <a:cs typeface="+mn-cs"/>
                  </a:defRPr>
                </a:pPr>
                <a:r>
                  <a:rPr lang="en-US" altLang="ja-JP" sz="1200"/>
                  <a:t>VM</a:t>
                </a:r>
                <a:r>
                  <a:rPr lang="ja-JP" altLang="en-US" sz="1200"/>
                  <a:t>のプロセス情報の取得</a:t>
                </a:r>
                <a:r>
                  <a:rPr lang="en-US" altLang="ja-JP" sz="1200"/>
                  <a:t>(</a:t>
                </a:r>
                <a:r>
                  <a:rPr lang="ja-JP" altLang="en-US" sz="1200"/>
                  <a:t>ブロッキングなし</a:t>
                </a:r>
                <a:r>
                  <a:rPr lang="en-US" altLang="ja-JP" sz="1200"/>
                  <a:t>)</a:t>
                </a:r>
                <a:endParaRPr lang="ja-JP" altLang="en-US" sz="1200"/>
              </a:p>
            </c:rich>
          </c:tx>
          <c:overlay val="0"/>
          <c:spPr>
            <a:noFill/>
            <a:ln>
              <a:noFill/>
            </a:ln>
            <a:effectLst/>
          </c:spPr>
          <c:txPr>
            <a:bodyPr rot="0" spcFirstLastPara="1" vertOverflow="ellipsis" vert="horz" wrap="square" anchor="ctr" anchorCtr="1"/>
            <a:lstStyle/>
            <a:p>
              <a:pPr>
                <a:defRPr lang="ja-JP" sz="1200" b="1"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crossAx val="1397145663"/>
        <c:crosses val="autoZero"/>
        <c:auto val="1"/>
        <c:lblAlgn val="ctr"/>
        <c:lblOffset val="100"/>
        <c:noMultiLvlLbl val="0"/>
      </c:catAx>
      <c:valAx>
        <c:axId val="13971456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200" b="1" i="0" u="none" strike="noStrike" kern="1200" baseline="0">
                    <a:solidFill>
                      <a:schemeClr val="tx1">
                        <a:lumMod val="65000"/>
                        <a:lumOff val="35000"/>
                      </a:schemeClr>
                    </a:solidFill>
                    <a:latin typeface="+mn-lt"/>
                    <a:ea typeface="+mn-ea"/>
                    <a:cs typeface="+mn-cs"/>
                  </a:defRPr>
                </a:pPr>
                <a:r>
                  <a:rPr lang="ja-JP" sz="1200"/>
                  <a:t>実行時間</a:t>
                </a:r>
                <a:r>
                  <a:rPr lang="en-US" sz="1200"/>
                  <a:t>[ms]</a:t>
                </a:r>
                <a:endParaRPr lang="ja-JP" sz="1200"/>
              </a:p>
            </c:rich>
          </c:tx>
          <c:overlay val="0"/>
          <c:spPr>
            <a:noFill/>
            <a:ln>
              <a:noFill/>
            </a:ln>
            <a:effectLst/>
          </c:spPr>
          <c:txPr>
            <a:bodyPr rot="-5400000" spcFirstLastPara="1" vertOverflow="ellipsis" vert="horz" wrap="square" anchor="ctr" anchorCtr="1"/>
            <a:lstStyle/>
            <a:p>
              <a:pPr>
                <a:defRPr lang="ja-JP" sz="1200" b="1"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200" b="1" i="0" u="none" strike="noStrike" kern="1200" baseline="0">
                <a:solidFill>
                  <a:schemeClr val="tx1">
                    <a:lumMod val="65000"/>
                    <a:lumOff val="35000"/>
                  </a:schemeClr>
                </a:solidFill>
                <a:latin typeface="+mn-lt"/>
                <a:ea typeface="+mn-ea"/>
                <a:cs typeface="+mn-cs"/>
              </a:defRPr>
            </a:pPr>
            <a:endParaRPr lang="ja-JP"/>
          </a:p>
        </c:txPr>
        <c:crossAx val="1397144015"/>
        <c:crosses val="autoZero"/>
        <c:crossBetween val="between"/>
      </c:valAx>
      <c:spPr>
        <a:noFill/>
        <a:ln>
          <a:noFill/>
        </a:ln>
        <a:effectLst/>
      </c:spPr>
    </c:plotArea>
    <c:legend>
      <c:legendPos val="r"/>
      <c:layout>
        <c:manualLayout>
          <c:xMode val="edge"/>
          <c:yMode val="edge"/>
          <c:x val="0.19209791599393924"/>
          <c:y val="0.10690258545268048"/>
          <c:w val="0.30366228669365863"/>
          <c:h val="0.20000301686427127"/>
        </c:manualLayout>
      </c:layout>
      <c:overlay val="0"/>
      <c:spPr>
        <a:noFill/>
        <a:ln>
          <a:noFill/>
        </a:ln>
        <a:effectLst/>
      </c:spPr>
      <c:txPr>
        <a:bodyPr rot="0" spcFirstLastPara="1" vertOverflow="ellipsis" vert="horz" wrap="square" anchor="ctr" anchorCtr="1"/>
        <a:lstStyle/>
        <a:p>
          <a:pPr>
            <a:defRPr lang="ja-JP" sz="1400" b="1"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b="1"/>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784648908529987"/>
          <c:y val="7.5321801203866778E-2"/>
          <c:w val="0.81273924620147886"/>
          <c:h val="0.81271951956584654"/>
        </c:manualLayout>
      </c:layout>
      <c:barChart>
        <c:barDir val="col"/>
        <c:grouping val="clustered"/>
        <c:varyColors val="0"/>
        <c:ser>
          <c:idx val="0"/>
          <c:order val="0"/>
          <c:tx>
            <c:strRef>
              <c:f>ab測定!$B$48</c:f>
              <c:strCache>
                <c:ptCount val="1"/>
                <c:pt idx="0">
                  <c:v>Reqests per second</c:v>
                </c:pt>
              </c:strCache>
            </c:strRef>
          </c:tx>
          <c:spPr>
            <a:solidFill>
              <a:schemeClr val="accent1"/>
            </a:solidFill>
            <a:ln>
              <a:solidFill>
                <a:schemeClr val="tx1"/>
              </a:solidFill>
            </a:ln>
            <a:effectLst/>
          </c:spPr>
          <c:invertIfNegative val="0"/>
          <c:dPt>
            <c:idx val="0"/>
            <c:invertIfNegative val="0"/>
            <c:bubble3D val="0"/>
            <c:spPr>
              <a:solidFill>
                <a:srgbClr val="7030A0"/>
              </a:solidFill>
              <a:ln>
                <a:solidFill>
                  <a:schemeClr val="tx1"/>
                </a:solidFill>
              </a:ln>
              <a:effectLst/>
            </c:spPr>
            <c:extLst>
              <c:ext xmlns:c16="http://schemas.microsoft.com/office/drawing/2014/chart" uri="{C3380CC4-5D6E-409C-BE32-E72D297353CC}">
                <c16:uniqueId val="{00000001-FFC6-3C46-B43F-9364B17E0512}"/>
              </c:ext>
            </c:extLst>
          </c:dPt>
          <c:dPt>
            <c:idx val="1"/>
            <c:invertIfNegative val="0"/>
            <c:bubble3D val="0"/>
            <c:spPr>
              <a:solidFill>
                <a:schemeClr val="accent2"/>
              </a:solidFill>
              <a:ln>
                <a:solidFill>
                  <a:schemeClr val="tx1"/>
                </a:solidFill>
              </a:ln>
              <a:effectLst/>
            </c:spPr>
            <c:extLst>
              <c:ext xmlns:c16="http://schemas.microsoft.com/office/drawing/2014/chart" uri="{C3380CC4-5D6E-409C-BE32-E72D297353CC}">
                <c16:uniqueId val="{00000003-FFC6-3C46-B43F-9364B17E0512}"/>
              </c:ext>
            </c:extLst>
          </c:dPt>
          <c:dPt>
            <c:idx val="2"/>
            <c:invertIfNegative val="0"/>
            <c:bubble3D val="0"/>
            <c:spPr>
              <a:solidFill>
                <a:schemeClr val="accent1"/>
              </a:solidFill>
              <a:ln>
                <a:solidFill>
                  <a:schemeClr val="tx1"/>
                </a:solidFill>
              </a:ln>
              <a:effectLst/>
            </c:spPr>
            <c:extLst>
              <c:ext xmlns:c16="http://schemas.microsoft.com/office/drawing/2014/chart" uri="{C3380CC4-5D6E-409C-BE32-E72D297353CC}">
                <c16:uniqueId val="{00000005-FFC6-3C46-B43F-9364B17E0512}"/>
              </c:ext>
            </c:extLst>
          </c:dPt>
          <c:dPt>
            <c:idx val="3"/>
            <c:invertIfNegative val="0"/>
            <c:bubble3D val="0"/>
            <c:spPr>
              <a:solidFill>
                <a:schemeClr val="accent4"/>
              </a:solidFill>
              <a:ln>
                <a:solidFill>
                  <a:schemeClr val="tx1"/>
                </a:solidFill>
              </a:ln>
              <a:effectLst/>
            </c:spPr>
            <c:extLst>
              <c:ext xmlns:c16="http://schemas.microsoft.com/office/drawing/2014/chart" uri="{C3380CC4-5D6E-409C-BE32-E72D297353CC}">
                <c16:uniqueId val="{00000007-FFC6-3C46-B43F-9364B17E0512}"/>
              </c:ext>
            </c:extLst>
          </c:dPt>
          <c:dPt>
            <c:idx val="4"/>
            <c:invertIfNegative val="0"/>
            <c:bubble3D val="0"/>
            <c:spPr>
              <a:solidFill>
                <a:srgbClr val="00B050"/>
              </a:solidFill>
              <a:ln>
                <a:solidFill>
                  <a:schemeClr val="tx1"/>
                </a:solidFill>
              </a:ln>
              <a:effectLst/>
            </c:spPr>
            <c:extLst>
              <c:ext xmlns:c16="http://schemas.microsoft.com/office/drawing/2014/chart" uri="{C3380CC4-5D6E-409C-BE32-E72D297353CC}">
                <c16:uniqueId val="{00000009-FFC6-3C46-B43F-9364B17E0512}"/>
              </c:ext>
            </c:extLst>
          </c:dPt>
          <c:cat>
            <c:strRef>
              <c:f>ab測定!$A$49:$A$53</c:f>
              <c:strCache>
                <c:ptCount val="5"/>
                <c:pt idx="0">
                  <c:v>Linux</c:v>
                </c:pt>
                <c:pt idx="1">
                  <c:v>コンテナ</c:v>
                </c:pt>
                <c:pt idx="2">
                  <c:v>KVM</c:v>
                </c:pt>
                <c:pt idx="3">
                  <c:v>BitVisor</c:v>
                </c:pt>
                <c:pt idx="4">
                  <c:v>Xen</c:v>
                </c:pt>
              </c:strCache>
            </c:strRef>
          </c:cat>
          <c:val>
            <c:numRef>
              <c:f>ab測定!$B$49:$B$53</c:f>
              <c:numCache>
                <c:formatCode>General</c:formatCode>
                <c:ptCount val="5"/>
                <c:pt idx="0">
                  <c:v>1630.6100000000001</c:v>
                </c:pt>
                <c:pt idx="1">
                  <c:v>1722.1420000000003</c:v>
                </c:pt>
                <c:pt idx="2">
                  <c:v>1103.2183333333335</c:v>
                </c:pt>
                <c:pt idx="3">
                  <c:v>1324.7080000000001</c:v>
                </c:pt>
                <c:pt idx="4">
                  <c:v>1381.8870000000002</c:v>
                </c:pt>
              </c:numCache>
            </c:numRef>
          </c:val>
          <c:extLst>
            <c:ext xmlns:c16="http://schemas.microsoft.com/office/drawing/2014/chart" uri="{C3380CC4-5D6E-409C-BE32-E72D297353CC}">
              <c16:uniqueId val="{0000000A-FFC6-3C46-B43F-9364B17E0512}"/>
            </c:ext>
          </c:extLst>
        </c:ser>
        <c:dLbls>
          <c:showLegendKey val="0"/>
          <c:showVal val="0"/>
          <c:showCatName val="0"/>
          <c:showSerName val="0"/>
          <c:showPercent val="0"/>
          <c:showBubbleSize val="0"/>
        </c:dLbls>
        <c:gapWidth val="219"/>
        <c:overlap val="-27"/>
        <c:axId val="1917547968"/>
        <c:axId val="1917554832"/>
      </c:barChart>
      <c:catAx>
        <c:axId val="1917547968"/>
        <c:scaling>
          <c:orientation val="minMax"/>
        </c:scaling>
        <c:delete val="1"/>
        <c:axPos val="b"/>
        <c:numFmt formatCode="General" sourceLinked="1"/>
        <c:majorTickMark val="none"/>
        <c:minorTickMark val="none"/>
        <c:tickLblPos val="nextTo"/>
        <c:crossAx val="1917554832"/>
        <c:crosses val="autoZero"/>
        <c:auto val="1"/>
        <c:lblAlgn val="ctr"/>
        <c:lblOffset val="100"/>
        <c:noMultiLvlLbl val="0"/>
      </c:catAx>
      <c:valAx>
        <c:axId val="19175548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solidFill>
                    <a:latin typeface="+mn-lt"/>
                    <a:ea typeface="+mn-ea"/>
                    <a:cs typeface="+mn-cs"/>
                  </a:defRPr>
                </a:pPr>
                <a:r>
                  <a:rPr lang="ja-JP"/>
                  <a:t>スループット</a:t>
                </a:r>
                <a:r>
                  <a:rPr lang="en-US"/>
                  <a:t>[Req/s]</a:t>
                </a:r>
                <a:endParaRPr lang="ja-JP"/>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ja-JP"/>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ja-JP"/>
          </a:p>
        </c:txPr>
        <c:crossAx val="19175479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b="1">
          <a:solidFill>
            <a:schemeClr val="tx1"/>
          </a:solidFill>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069928082094431"/>
          <c:y val="6.3950609563566435E-2"/>
          <c:w val="0.84901191051479574"/>
          <c:h val="0.8109578943915231"/>
        </c:manualLayout>
      </c:layout>
      <c:barChart>
        <c:barDir val="col"/>
        <c:grouping val="clustered"/>
        <c:varyColors val="0"/>
        <c:ser>
          <c:idx val="0"/>
          <c:order val="0"/>
          <c:tx>
            <c:strRef>
              <c:f>'2022_8_8'!$B$19</c:f>
              <c:strCache>
                <c:ptCount val="1"/>
                <c:pt idx="0">
                  <c:v>e1000e</c:v>
                </c:pt>
              </c:strCache>
            </c:strRef>
          </c:tx>
          <c:spPr>
            <a:solidFill>
              <a:schemeClr val="accent1"/>
            </a:solidFill>
            <a:ln>
              <a:solidFill>
                <a:schemeClr val="tx1"/>
              </a:solidFill>
            </a:ln>
            <a:effectLst/>
          </c:spPr>
          <c:invertIfNegative val="0"/>
          <c:cat>
            <c:strRef>
              <c:f>'2022_8_8'!$C$18:$F$18</c:f>
              <c:strCache>
                <c:ptCount val="4"/>
                <c:pt idx="0">
                  <c:v>OS内(SEVあり)</c:v>
                </c:pt>
                <c:pt idx="1">
                  <c:v>OS内(SEVなし)</c:v>
                </c:pt>
                <c:pt idx="2">
                  <c:v>BitVisor</c:v>
                </c:pt>
                <c:pt idx="3">
                  <c:v>Xen</c:v>
                </c:pt>
              </c:strCache>
            </c:strRef>
          </c:cat>
          <c:val>
            <c:numRef>
              <c:f>'2022_8_8'!$C$19:$F$19</c:f>
              <c:numCache>
                <c:formatCode>General</c:formatCode>
                <c:ptCount val="4"/>
                <c:pt idx="0">
                  <c:v>3.6210638000000004</c:v>
                </c:pt>
                <c:pt idx="1">
                  <c:v>2.9199897999999997</c:v>
                </c:pt>
                <c:pt idx="2">
                  <c:v>3.637556</c:v>
                </c:pt>
                <c:pt idx="3">
                  <c:v>2.8451200000000001</c:v>
                </c:pt>
              </c:numCache>
            </c:numRef>
          </c:val>
          <c:extLst>
            <c:ext xmlns:c16="http://schemas.microsoft.com/office/drawing/2014/chart" uri="{C3380CC4-5D6E-409C-BE32-E72D297353CC}">
              <c16:uniqueId val="{00000000-7704-B14A-8193-28EC8C88B0B5}"/>
            </c:ext>
          </c:extLst>
        </c:ser>
        <c:ser>
          <c:idx val="1"/>
          <c:order val="1"/>
          <c:tx>
            <c:strRef>
              <c:f>'2022_8_8'!$B$20</c:f>
              <c:strCache>
                <c:ptCount val="1"/>
                <c:pt idx="0">
                  <c:v>virtio</c:v>
                </c:pt>
              </c:strCache>
            </c:strRef>
          </c:tx>
          <c:spPr>
            <a:solidFill>
              <a:schemeClr val="accent2"/>
            </a:solidFill>
            <a:ln>
              <a:solidFill>
                <a:schemeClr val="tx1"/>
              </a:solidFill>
            </a:ln>
            <a:effectLst/>
          </c:spPr>
          <c:invertIfNegative val="0"/>
          <c:cat>
            <c:strRef>
              <c:f>'2022_8_8'!$C$18:$F$18</c:f>
              <c:strCache>
                <c:ptCount val="4"/>
                <c:pt idx="0">
                  <c:v>OS内(SEVあり)</c:v>
                </c:pt>
                <c:pt idx="1">
                  <c:v>OS内(SEVなし)</c:v>
                </c:pt>
                <c:pt idx="2">
                  <c:v>BitVisor</c:v>
                </c:pt>
                <c:pt idx="3">
                  <c:v>Xen</c:v>
                </c:pt>
              </c:strCache>
            </c:strRef>
          </c:cat>
          <c:val>
            <c:numRef>
              <c:f>'2022_8_8'!$C$20:$F$20</c:f>
              <c:numCache>
                <c:formatCode>General</c:formatCode>
                <c:ptCount val="4"/>
                <c:pt idx="0">
                  <c:v>3.2276324999999999</c:v>
                </c:pt>
                <c:pt idx="1">
                  <c:v>2.676946</c:v>
                </c:pt>
              </c:numCache>
            </c:numRef>
          </c:val>
          <c:extLst>
            <c:ext xmlns:c16="http://schemas.microsoft.com/office/drawing/2014/chart" uri="{C3380CC4-5D6E-409C-BE32-E72D297353CC}">
              <c16:uniqueId val="{00000001-7704-B14A-8193-28EC8C88B0B5}"/>
            </c:ext>
          </c:extLst>
        </c:ser>
        <c:ser>
          <c:idx val="2"/>
          <c:order val="2"/>
          <c:tx>
            <c:strRef>
              <c:f>'2022_8_8'!$B$21</c:f>
              <c:strCache>
                <c:ptCount val="1"/>
                <c:pt idx="0">
                  <c:v>共有メモリ</c:v>
                </c:pt>
              </c:strCache>
            </c:strRef>
          </c:tx>
          <c:spPr>
            <a:solidFill>
              <a:schemeClr val="accent4"/>
            </a:solidFill>
            <a:ln>
              <a:solidFill>
                <a:schemeClr val="tx1"/>
              </a:solidFill>
            </a:ln>
            <a:effectLst/>
          </c:spPr>
          <c:invertIfNegative val="0"/>
          <c:cat>
            <c:strRef>
              <c:f>'2022_8_8'!$C$18:$F$18</c:f>
              <c:strCache>
                <c:ptCount val="4"/>
                <c:pt idx="0">
                  <c:v>OS内(SEVあり)</c:v>
                </c:pt>
                <c:pt idx="1">
                  <c:v>OS内(SEVなし)</c:v>
                </c:pt>
                <c:pt idx="2">
                  <c:v>BitVisor</c:v>
                </c:pt>
                <c:pt idx="3">
                  <c:v>Xen</c:v>
                </c:pt>
              </c:strCache>
            </c:strRef>
          </c:cat>
          <c:val>
            <c:numRef>
              <c:f>'2022_8_8'!$C$21:$F$21</c:f>
              <c:numCache>
                <c:formatCode>General</c:formatCode>
                <c:ptCount val="4"/>
                <c:pt idx="0">
                  <c:v>2.2468840000000001</c:v>
                </c:pt>
                <c:pt idx="1">
                  <c:v>2.3287199999999997</c:v>
                </c:pt>
              </c:numCache>
            </c:numRef>
          </c:val>
          <c:extLst>
            <c:ext xmlns:c16="http://schemas.microsoft.com/office/drawing/2014/chart" uri="{C3380CC4-5D6E-409C-BE32-E72D297353CC}">
              <c16:uniqueId val="{00000002-7704-B14A-8193-28EC8C88B0B5}"/>
            </c:ext>
          </c:extLst>
        </c:ser>
        <c:dLbls>
          <c:showLegendKey val="0"/>
          <c:showVal val="0"/>
          <c:showCatName val="0"/>
          <c:showSerName val="0"/>
          <c:showPercent val="0"/>
          <c:showBubbleSize val="0"/>
        </c:dLbls>
        <c:gapWidth val="219"/>
        <c:overlap val="-27"/>
        <c:axId val="1125009376"/>
        <c:axId val="1125011056"/>
      </c:barChart>
      <c:catAx>
        <c:axId val="112500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crossAx val="1125011056"/>
        <c:crosses val="autoZero"/>
        <c:auto val="1"/>
        <c:lblAlgn val="ctr"/>
        <c:lblOffset val="100"/>
        <c:noMultiLvlLbl val="0"/>
      </c:catAx>
      <c:valAx>
        <c:axId val="1125011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r>
                  <a:rPr lang="ja-JP"/>
                  <a:t>実行時間</a:t>
                </a:r>
                <a:r>
                  <a:rPr lang="en-US"/>
                  <a:t>[ms]</a:t>
                </a:r>
                <a:endParaRPr lang="ja-JP"/>
              </a:p>
            </c:rich>
          </c:tx>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title>
        <c:numFmt formatCode="#,##0.0_);[Red]\(#,##0.0\)" sourceLinked="0"/>
        <c:majorTickMark val="none"/>
        <c:minorTickMark val="none"/>
        <c:tickLblPos val="nextTo"/>
        <c:spPr>
          <a:noFill/>
          <a:ln>
            <a:noFill/>
          </a:ln>
          <a:effectLst/>
        </c:spPr>
        <c:txPr>
          <a:bodyPr rot="-600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crossAx val="1125009376"/>
        <c:crosses val="autoZero"/>
        <c:crossBetween val="between"/>
      </c:valAx>
      <c:spPr>
        <a:noFill/>
        <a:ln>
          <a:noFill/>
        </a:ln>
        <a:effectLst/>
      </c:spPr>
    </c:plotArea>
    <c:legend>
      <c:legendPos val="b"/>
      <c:layout>
        <c:manualLayout>
          <c:xMode val="edge"/>
          <c:yMode val="edge"/>
          <c:x val="0.30189116585029407"/>
          <c:y val="2.6228609916223451E-2"/>
          <c:w val="0.5991064463925202"/>
          <c:h val="9.8202935664696983E-2"/>
        </c:manualLayout>
      </c:layout>
      <c:overlay val="0"/>
      <c:spPr>
        <a:noFill/>
        <a:ln>
          <a:noFill/>
        </a:ln>
        <a:effectLst/>
      </c:spPr>
      <c:txPr>
        <a:bodyPr rot="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b="1">
          <a:solidFill>
            <a:schemeClr val="tx1"/>
          </a:solidFill>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893240078680677"/>
          <c:y val="6.3950609563566435E-2"/>
          <c:w val="0.84077870108316255"/>
          <c:h val="0.8109578943915231"/>
        </c:manualLayout>
      </c:layout>
      <c:barChart>
        <c:barDir val="col"/>
        <c:grouping val="clustered"/>
        <c:varyColors val="0"/>
        <c:ser>
          <c:idx val="0"/>
          <c:order val="0"/>
          <c:tx>
            <c:strRef>
              <c:f>'2022_8_8'!$B$43</c:f>
              <c:strCache>
                <c:ptCount val="1"/>
                <c:pt idx="0">
                  <c:v>e1000e</c:v>
                </c:pt>
              </c:strCache>
            </c:strRef>
          </c:tx>
          <c:spPr>
            <a:solidFill>
              <a:schemeClr val="accent1"/>
            </a:solidFill>
            <a:ln>
              <a:solidFill>
                <a:schemeClr val="tx1"/>
              </a:solidFill>
            </a:ln>
            <a:effectLst/>
          </c:spPr>
          <c:invertIfNegative val="0"/>
          <c:cat>
            <c:strRef>
              <c:f>'2022_8_8'!$C$42:$F$42</c:f>
              <c:strCache>
                <c:ptCount val="4"/>
                <c:pt idx="0">
                  <c:v>OS内(SEVあり)</c:v>
                </c:pt>
                <c:pt idx="1">
                  <c:v>OS内(SEVなし)</c:v>
                </c:pt>
                <c:pt idx="2">
                  <c:v>BitVisor</c:v>
                </c:pt>
                <c:pt idx="3">
                  <c:v>Xen</c:v>
                </c:pt>
              </c:strCache>
            </c:strRef>
          </c:cat>
          <c:val>
            <c:numRef>
              <c:f>'2022_8_8'!$C$43:$F$43</c:f>
              <c:numCache>
                <c:formatCode>General</c:formatCode>
                <c:ptCount val="4"/>
                <c:pt idx="0">
                  <c:v>83.245511999999991</c:v>
                </c:pt>
                <c:pt idx="1">
                  <c:v>82.381135999999998</c:v>
                </c:pt>
                <c:pt idx="2">
                  <c:v>118.32406</c:v>
                </c:pt>
                <c:pt idx="3">
                  <c:v>81.422200000000004</c:v>
                </c:pt>
              </c:numCache>
            </c:numRef>
          </c:val>
          <c:extLst>
            <c:ext xmlns:c16="http://schemas.microsoft.com/office/drawing/2014/chart" uri="{C3380CC4-5D6E-409C-BE32-E72D297353CC}">
              <c16:uniqueId val="{00000000-5F43-5F4E-AC9F-0978AAD05C2A}"/>
            </c:ext>
          </c:extLst>
        </c:ser>
        <c:ser>
          <c:idx val="1"/>
          <c:order val="1"/>
          <c:tx>
            <c:strRef>
              <c:f>'2022_8_8'!$B$44</c:f>
              <c:strCache>
                <c:ptCount val="1"/>
                <c:pt idx="0">
                  <c:v>virtio</c:v>
                </c:pt>
              </c:strCache>
            </c:strRef>
          </c:tx>
          <c:spPr>
            <a:solidFill>
              <a:schemeClr val="accent2"/>
            </a:solidFill>
            <a:ln>
              <a:solidFill>
                <a:schemeClr val="tx1"/>
              </a:solidFill>
            </a:ln>
            <a:effectLst/>
          </c:spPr>
          <c:invertIfNegative val="0"/>
          <c:cat>
            <c:strRef>
              <c:f>'2022_8_8'!$C$42:$F$42</c:f>
              <c:strCache>
                <c:ptCount val="4"/>
                <c:pt idx="0">
                  <c:v>OS内(SEVあり)</c:v>
                </c:pt>
                <c:pt idx="1">
                  <c:v>OS内(SEVなし)</c:v>
                </c:pt>
                <c:pt idx="2">
                  <c:v>BitVisor</c:v>
                </c:pt>
                <c:pt idx="3">
                  <c:v>Xen</c:v>
                </c:pt>
              </c:strCache>
            </c:strRef>
          </c:cat>
          <c:val>
            <c:numRef>
              <c:f>'2022_8_8'!$C$44:$F$44</c:f>
              <c:numCache>
                <c:formatCode>General</c:formatCode>
                <c:ptCount val="4"/>
                <c:pt idx="0">
                  <c:v>81.102180000000004</c:v>
                </c:pt>
                <c:pt idx="1">
                  <c:v>61.230819999999994</c:v>
                </c:pt>
              </c:numCache>
            </c:numRef>
          </c:val>
          <c:extLst>
            <c:ext xmlns:c16="http://schemas.microsoft.com/office/drawing/2014/chart" uri="{C3380CC4-5D6E-409C-BE32-E72D297353CC}">
              <c16:uniqueId val="{00000001-5F43-5F4E-AC9F-0978AAD05C2A}"/>
            </c:ext>
          </c:extLst>
        </c:ser>
        <c:ser>
          <c:idx val="2"/>
          <c:order val="2"/>
          <c:tx>
            <c:strRef>
              <c:f>'2022_8_8'!$B$45</c:f>
              <c:strCache>
                <c:ptCount val="1"/>
                <c:pt idx="0">
                  <c:v>共有メモリ</c:v>
                </c:pt>
              </c:strCache>
            </c:strRef>
          </c:tx>
          <c:spPr>
            <a:solidFill>
              <a:schemeClr val="accent4"/>
            </a:solidFill>
            <a:ln>
              <a:solidFill>
                <a:schemeClr val="tx1"/>
              </a:solidFill>
            </a:ln>
            <a:effectLst/>
          </c:spPr>
          <c:invertIfNegative val="0"/>
          <c:cat>
            <c:strRef>
              <c:f>'2022_8_8'!$C$42:$F$42</c:f>
              <c:strCache>
                <c:ptCount val="4"/>
                <c:pt idx="0">
                  <c:v>OS内(SEVあり)</c:v>
                </c:pt>
                <c:pt idx="1">
                  <c:v>OS内(SEVなし)</c:v>
                </c:pt>
                <c:pt idx="2">
                  <c:v>BitVisor</c:v>
                </c:pt>
                <c:pt idx="3">
                  <c:v>Xen</c:v>
                </c:pt>
              </c:strCache>
            </c:strRef>
          </c:cat>
          <c:val>
            <c:numRef>
              <c:f>'2022_8_8'!$C$45:$F$45</c:f>
              <c:numCache>
                <c:formatCode>General</c:formatCode>
                <c:ptCount val="4"/>
                <c:pt idx="0">
                  <c:v>57.414000000000001</c:v>
                </c:pt>
                <c:pt idx="1">
                  <c:v>56.520540000000004</c:v>
                </c:pt>
              </c:numCache>
            </c:numRef>
          </c:val>
          <c:extLst>
            <c:ext xmlns:c16="http://schemas.microsoft.com/office/drawing/2014/chart" uri="{C3380CC4-5D6E-409C-BE32-E72D297353CC}">
              <c16:uniqueId val="{00000002-5F43-5F4E-AC9F-0978AAD05C2A}"/>
            </c:ext>
          </c:extLst>
        </c:ser>
        <c:dLbls>
          <c:showLegendKey val="0"/>
          <c:showVal val="0"/>
          <c:showCatName val="0"/>
          <c:showSerName val="0"/>
          <c:showPercent val="0"/>
          <c:showBubbleSize val="0"/>
        </c:dLbls>
        <c:gapWidth val="219"/>
        <c:overlap val="-27"/>
        <c:axId val="1125009376"/>
        <c:axId val="1125011056"/>
      </c:barChart>
      <c:catAx>
        <c:axId val="112500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600" b="1" i="0" u="none" strike="noStrike" kern="1200" baseline="0">
                <a:solidFill>
                  <a:schemeClr val="tx1"/>
                </a:solidFill>
                <a:latin typeface="+mn-lt"/>
                <a:ea typeface="+mn-ea"/>
                <a:cs typeface="+mn-cs"/>
              </a:defRPr>
            </a:pPr>
            <a:endParaRPr lang="ja-JP"/>
          </a:p>
        </c:txPr>
        <c:crossAx val="1125011056"/>
        <c:crosses val="autoZero"/>
        <c:auto val="1"/>
        <c:lblAlgn val="ctr"/>
        <c:lblOffset val="100"/>
        <c:noMultiLvlLbl val="0"/>
      </c:catAx>
      <c:valAx>
        <c:axId val="1125011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1" i="0" u="none" strike="noStrike" kern="1200" baseline="0">
                    <a:solidFill>
                      <a:schemeClr val="tx1"/>
                    </a:solidFill>
                    <a:latin typeface="+mn-lt"/>
                    <a:ea typeface="+mn-ea"/>
                    <a:cs typeface="+mn-cs"/>
                  </a:defRPr>
                </a:pPr>
                <a:r>
                  <a:rPr lang="ja-JP"/>
                  <a:t>実行時間</a:t>
                </a:r>
                <a:r>
                  <a:rPr lang="en-US"/>
                  <a:t>[ms]</a:t>
                </a:r>
                <a:endParaRPr lang="ja-JP"/>
              </a:p>
            </c:rich>
          </c:tx>
          <c:overlay val="0"/>
          <c:spPr>
            <a:noFill/>
            <a:ln>
              <a:noFill/>
            </a:ln>
            <a:effectLst/>
          </c:spPr>
          <c:txPr>
            <a:bodyPr rot="-5400000" spcFirstLastPara="1" vertOverflow="ellipsis" vert="horz" wrap="square" anchor="ctr" anchorCtr="1"/>
            <a:lstStyle/>
            <a:p>
              <a:pPr>
                <a:defRPr lang="ja-JP" sz="16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1" i="0" u="none" strike="noStrike" kern="1200" baseline="0">
                <a:solidFill>
                  <a:schemeClr val="tx1"/>
                </a:solidFill>
                <a:latin typeface="+mn-lt"/>
                <a:ea typeface="+mn-ea"/>
                <a:cs typeface="+mn-cs"/>
              </a:defRPr>
            </a:pPr>
            <a:endParaRPr lang="ja-JP"/>
          </a:p>
        </c:txPr>
        <c:crossAx val="1125009376"/>
        <c:crosses val="autoZero"/>
        <c:crossBetween val="between"/>
        <c:majorUnit val="20"/>
      </c:valAx>
      <c:spPr>
        <a:noFill/>
        <a:ln>
          <a:noFill/>
        </a:ln>
        <a:effectLst/>
      </c:spPr>
    </c:plotArea>
    <c:legend>
      <c:legendPos val="b"/>
      <c:layout>
        <c:manualLayout>
          <c:xMode val="edge"/>
          <c:yMode val="edge"/>
          <c:x val="0.30374555860104013"/>
          <c:y val="3.2111023622047243E-2"/>
          <c:w val="0.5991064463925202"/>
          <c:h val="9.8202935664696983E-2"/>
        </c:manualLayout>
      </c:layout>
      <c:overlay val="0"/>
      <c:spPr>
        <a:noFill/>
        <a:ln>
          <a:noFill/>
        </a:ln>
        <a:effectLst/>
      </c:spPr>
      <c:txPr>
        <a:bodyPr rot="0" spcFirstLastPara="1" vertOverflow="ellipsis" vert="horz" wrap="square" anchor="ctr" anchorCtr="1"/>
        <a:lstStyle/>
        <a:p>
          <a:pPr>
            <a:defRPr lang="ja-JP" sz="16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600" b="1">
          <a:solidFill>
            <a:schemeClr val="tx1"/>
          </a:solidFill>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r>
              <a:rPr lang="ja-JP"/>
              <a:t>プロセス一覧取得</a:t>
            </a:r>
          </a:p>
        </c:rich>
      </c:tx>
      <c:layout>
        <c:manualLayout>
          <c:xMode val="edge"/>
          <c:yMode val="edge"/>
          <c:x val="0.34245889391256057"/>
          <c:y val="0"/>
        </c:manualLayout>
      </c:layout>
      <c:overlay val="0"/>
      <c:spPr>
        <a:noFill/>
        <a:ln>
          <a:noFill/>
        </a:ln>
        <a:effectLst/>
      </c:spPr>
      <c:txPr>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13893240078680677"/>
          <c:y val="0.15046929944567738"/>
          <c:w val="0.73559583253312844"/>
          <c:h val="0.6857126642953415"/>
        </c:manualLayout>
      </c:layout>
      <c:barChart>
        <c:barDir val="col"/>
        <c:grouping val="clustered"/>
        <c:varyColors val="0"/>
        <c:ser>
          <c:idx val="0"/>
          <c:order val="0"/>
          <c:tx>
            <c:strRef>
              <c:f>'2022_8_8'!$B$43</c:f>
              <c:strCache>
                <c:ptCount val="1"/>
                <c:pt idx="0">
                  <c:v>e1000e</c:v>
                </c:pt>
              </c:strCache>
            </c:strRef>
          </c:tx>
          <c:spPr>
            <a:solidFill>
              <a:schemeClr val="accent1"/>
            </a:solidFill>
            <a:ln>
              <a:solidFill>
                <a:schemeClr val="tx1"/>
              </a:solidFill>
            </a:ln>
            <a:effectLst/>
          </c:spPr>
          <c:invertIfNegative val="0"/>
          <c:cat>
            <c:strRef>
              <c:f>'2022_8_8'!$C$42:$D$42</c:f>
              <c:strCache>
                <c:ptCount val="2"/>
                <c:pt idx="0">
                  <c:v>OS内(SEVなし)</c:v>
                </c:pt>
                <c:pt idx="1">
                  <c:v>OS内(SEVあり)</c:v>
                </c:pt>
              </c:strCache>
            </c:strRef>
          </c:cat>
          <c:val>
            <c:numRef>
              <c:f>'2022_8_8'!$C$43:$D$43</c:f>
              <c:numCache>
                <c:formatCode>General</c:formatCode>
                <c:ptCount val="2"/>
                <c:pt idx="0">
                  <c:v>82.381135999999998</c:v>
                </c:pt>
                <c:pt idx="1">
                  <c:v>83.245511999999991</c:v>
                </c:pt>
              </c:numCache>
            </c:numRef>
          </c:val>
          <c:extLst>
            <c:ext xmlns:c16="http://schemas.microsoft.com/office/drawing/2014/chart" uri="{C3380CC4-5D6E-409C-BE32-E72D297353CC}">
              <c16:uniqueId val="{00000000-65B3-D84D-87BD-1A5F2B531230}"/>
            </c:ext>
          </c:extLst>
        </c:ser>
        <c:ser>
          <c:idx val="1"/>
          <c:order val="1"/>
          <c:tx>
            <c:strRef>
              <c:f>'2022_8_8'!$B$44</c:f>
              <c:strCache>
                <c:ptCount val="1"/>
                <c:pt idx="0">
                  <c:v>virtio</c:v>
                </c:pt>
              </c:strCache>
            </c:strRef>
          </c:tx>
          <c:spPr>
            <a:solidFill>
              <a:schemeClr val="accent2"/>
            </a:solidFill>
            <a:ln>
              <a:solidFill>
                <a:schemeClr val="tx1"/>
              </a:solidFill>
            </a:ln>
            <a:effectLst/>
          </c:spPr>
          <c:invertIfNegative val="0"/>
          <c:cat>
            <c:strRef>
              <c:f>'2022_8_8'!$C$42:$D$42</c:f>
              <c:strCache>
                <c:ptCount val="2"/>
                <c:pt idx="0">
                  <c:v>OS内(SEVなし)</c:v>
                </c:pt>
                <c:pt idx="1">
                  <c:v>OS内(SEVあり)</c:v>
                </c:pt>
              </c:strCache>
            </c:strRef>
          </c:cat>
          <c:val>
            <c:numRef>
              <c:f>'2022_8_8'!$C$44:$D$44</c:f>
              <c:numCache>
                <c:formatCode>General</c:formatCode>
                <c:ptCount val="2"/>
                <c:pt idx="0">
                  <c:v>61.230819999999994</c:v>
                </c:pt>
                <c:pt idx="1">
                  <c:v>81.102180000000004</c:v>
                </c:pt>
              </c:numCache>
            </c:numRef>
          </c:val>
          <c:extLst>
            <c:ext xmlns:c16="http://schemas.microsoft.com/office/drawing/2014/chart" uri="{C3380CC4-5D6E-409C-BE32-E72D297353CC}">
              <c16:uniqueId val="{00000001-65B3-D84D-87BD-1A5F2B531230}"/>
            </c:ext>
          </c:extLst>
        </c:ser>
        <c:ser>
          <c:idx val="2"/>
          <c:order val="2"/>
          <c:tx>
            <c:strRef>
              <c:f>'2022_8_8'!$B$45</c:f>
              <c:strCache>
                <c:ptCount val="1"/>
                <c:pt idx="0">
                  <c:v>共有メモリ</c:v>
                </c:pt>
              </c:strCache>
            </c:strRef>
          </c:tx>
          <c:spPr>
            <a:solidFill>
              <a:schemeClr val="accent4"/>
            </a:solidFill>
            <a:ln>
              <a:solidFill>
                <a:schemeClr val="tx1"/>
              </a:solidFill>
            </a:ln>
            <a:effectLst/>
          </c:spPr>
          <c:invertIfNegative val="0"/>
          <c:cat>
            <c:strRef>
              <c:f>'2022_8_8'!$C$42:$D$42</c:f>
              <c:strCache>
                <c:ptCount val="2"/>
                <c:pt idx="0">
                  <c:v>OS内(SEVなし)</c:v>
                </c:pt>
                <c:pt idx="1">
                  <c:v>OS内(SEVあり)</c:v>
                </c:pt>
              </c:strCache>
            </c:strRef>
          </c:cat>
          <c:val>
            <c:numRef>
              <c:f>'2022_8_8'!$C$45:$D$45</c:f>
              <c:numCache>
                <c:formatCode>General</c:formatCode>
                <c:ptCount val="2"/>
                <c:pt idx="0">
                  <c:v>56.520540000000004</c:v>
                </c:pt>
                <c:pt idx="1">
                  <c:v>57.414000000000001</c:v>
                </c:pt>
              </c:numCache>
            </c:numRef>
          </c:val>
          <c:extLst>
            <c:ext xmlns:c16="http://schemas.microsoft.com/office/drawing/2014/chart" uri="{C3380CC4-5D6E-409C-BE32-E72D297353CC}">
              <c16:uniqueId val="{00000002-65B3-D84D-87BD-1A5F2B531230}"/>
            </c:ext>
          </c:extLst>
        </c:ser>
        <c:dLbls>
          <c:showLegendKey val="0"/>
          <c:showVal val="0"/>
          <c:showCatName val="0"/>
          <c:showSerName val="0"/>
          <c:showPercent val="0"/>
          <c:showBubbleSize val="0"/>
        </c:dLbls>
        <c:gapWidth val="219"/>
        <c:overlap val="-27"/>
        <c:axId val="1125009376"/>
        <c:axId val="1125011056"/>
      </c:barChart>
      <c:catAx>
        <c:axId val="112500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crossAx val="1125011056"/>
        <c:crosses val="autoZero"/>
        <c:auto val="1"/>
        <c:lblAlgn val="ctr"/>
        <c:lblOffset val="100"/>
        <c:noMultiLvlLbl val="0"/>
      </c:catAx>
      <c:valAx>
        <c:axId val="1125011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r>
                  <a:rPr lang="ja-JP"/>
                  <a:t>実行時間</a:t>
                </a:r>
                <a:r>
                  <a:rPr lang="en-US"/>
                  <a:t>[ms]</a:t>
                </a:r>
                <a:endParaRPr lang="ja-JP"/>
              </a:p>
            </c:rich>
          </c:tx>
          <c:overlay val="0"/>
          <c:spPr>
            <a:noFill/>
            <a:ln>
              <a:noFill/>
            </a:ln>
            <a:effectLst/>
          </c:spPr>
          <c:txPr>
            <a:bodyPr rot="-54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crossAx val="1125009376"/>
        <c:crosses val="autoZero"/>
        <c:crossBetween val="between"/>
        <c:majorUnit val="20"/>
      </c:valAx>
      <c:spPr>
        <a:noFill/>
        <a:ln>
          <a:noFill/>
        </a:ln>
        <a:effectLst/>
      </c:spPr>
    </c:plotArea>
    <c:legend>
      <c:legendPos val="r"/>
      <c:layout>
        <c:manualLayout>
          <c:xMode val="edge"/>
          <c:yMode val="edge"/>
          <c:x val="0.7854966597125157"/>
          <c:y val="4.2687437374457141E-2"/>
          <c:w val="0.20727662281544076"/>
          <c:h val="0.29733590570889451"/>
        </c:manualLayout>
      </c:layout>
      <c:overlay val="0"/>
      <c:spPr>
        <a:solidFill>
          <a:schemeClr val="bg1"/>
        </a:solidFill>
        <a:ln w="9525">
          <a:solidFill>
            <a:schemeClr val="tx1"/>
          </a:solidFill>
        </a:ln>
        <a:effectLst/>
      </c:spPr>
      <c:txPr>
        <a:bodyPr rot="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300" b="1">
          <a:solidFill>
            <a:schemeClr val="tx1"/>
          </a:solidFill>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r>
              <a:rPr lang="en-US"/>
              <a:t>OS</a:t>
            </a:r>
            <a:r>
              <a:rPr lang="ja-JP"/>
              <a:t>バージョン取得</a:t>
            </a:r>
          </a:p>
        </c:rich>
      </c:tx>
      <c:layout>
        <c:manualLayout>
          <c:xMode val="edge"/>
          <c:yMode val="edge"/>
          <c:x val="0.32484995213528595"/>
          <c:y val="0"/>
        </c:manualLayout>
      </c:layout>
      <c:overlay val="0"/>
      <c:spPr>
        <a:noFill/>
        <a:ln>
          <a:noFill/>
        </a:ln>
        <a:effectLst/>
      </c:spPr>
      <c:txPr>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14335401243249671"/>
          <c:y val="0.13402246338170934"/>
          <c:w val="0.74481971400288038"/>
          <c:h val="0.7041897057245754"/>
        </c:manualLayout>
      </c:layout>
      <c:barChart>
        <c:barDir val="col"/>
        <c:grouping val="clustered"/>
        <c:varyColors val="0"/>
        <c:ser>
          <c:idx val="0"/>
          <c:order val="0"/>
          <c:tx>
            <c:strRef>
              <c:f>'2022_8_8'!$B$19</c:f>
              <c:strCache>
                <c:ptCount val="1"/>
                <c:pt idx="0">
                  <c:v>e1000e</c:v>
                </c:pt>
              </c:strCache>
            </c:strRef>
          </c:tx>
          <c:spPr>
            <a:solidFill>
              <a:schemeClr val="accent1"/>
            </a:solidFill>
            <a:ln>
              <a:solidFill>
                <a:schemeClr val="tx1"/>
              </a:solidFill>
            </a:ln>
            <a:effectLst/>
          </c:spPr>
          <c:invertIfNegative val="0"/>
          <c:cat>
            <c:strRef>
              <c:f>'2022_8_8'!$C$18:$D$18</c:f>
              <c:strCache>
                <c:ptCount val="2"/>
                <c:pt idx="0">
                  <c:v>OS内(SEVなし)</c:v>
                </c:pt>
                <c:pt idx="1">
                  <c:v>OS内(SEVあり)</c:v>
                </c:pt>
              </c:strCache>
            </c:strRef>
          </c:cat>
          <c:val>
            <c:numRef>
              <c:f>'2022_8_8'!$C$19:$D$19</c:f>
              <c:numCache>
                <c:formatCode>General</c:formatCode>
                <c:ptCount val="2"/>
                <c:pt idx="0">
                  <c:v>2.9199897999999997</c:v>
                </c:pt>
                <c:pt idx="1">
                  <c:v>3.6210638000000004</c:v>
                </c:pt>
              </c:numCache>
            </c:numRef>
          </c:val>
          <c:extLst>
            <c:ext xmlns:c16="http://schemas.microsoft.com/office/drawing/2014/chart" uri="{C3380CC4-5D6E-409C-BE32-E72D297353CC}">
              <c16:uniqueId val="{00000000-305C-9F42-97BF-051160695597}"/>
            </c:ext>
          </c:extLst>
        </c:ser>
        <c:ser>
          <c:idx val="1"/>
          <c:order val="1"/>
          <c:tx>
            <c:strRef>
              <c:f>'2022_8_8'!$B$20</c:f>
              <c:strCache>
                <c:ptCount val="1"/>
                <c:pt idx="0">
                  <c:v>virtio</c:v>
                </c:pt>
              </c:strCache>
            </c:strRef>
          </c:tx>
          <c:spPr>
            <a:solidFill>
              <a:schemeClr val="accent2"/>
            </a:solidFill>
            <a:ln>
              <a:solidFill>
                <a:schemeClr val="tx1"/>
              </a:solidFill>
            </a:ln>
            <a:effectLst/>
          </c:spPr>
          <c:invertIfNegative val="0"/>
          <c:cat>
            <c:strRef>
              <c:f>'2022_8_8'!$C$18:$D$18</c:f>
              <c:strCache>
                <c:ptCount val="2"/>
                <c:pt idx="0">
                  <c:v>OS内(SEVなし)</c:v>
                </c:pt>
                <c:pt idx="1">
                  <c:v>OS内(SEVあり)</c:v>
                </c:pt>
              </c:strCache>
            </c:strRef>
          </c:cat>
          <c:val>
            <c:numRef>
              <c:f>'2022_8_8'!$C$20:$D$20</c:f>
              <c:numCache>
                <c:formatCode>General</c:formatCode>
                <c:ptCount val="2"/>
                <c:pt idx="0">
                  <c:v>2.676946</c:v>
                </c:pt>
                <c:pt idx="1">
                  <c:v>3.2276324999999999</c:v>
                </c:pt>
              </c:numCache>
            </c:numRef>
          </c:val>
          <c:extLst>
            <c:ext xmlns:c16="http://schemas.microsoft.com/office/drawing/2014/chart" uri="{C3380CC4-5D6E-409C-BE32-E72D297353CC}">
              <c16:uniqueId val="{00000001-305C-9F42-97BF-051160695597}"/>
            </c:ext>
          </c:extLst>
        </c:ser>
        <c:ser>
          <c:idx val="2"/>
          <c:order val="2"/>
          <c:tx>
            <c:strRef>
              <c:f>'2022_8_8'!$B$21</c:f>
              <c:strCache>
                <c:ptCount val="1"/>
                <c:pt idx="0">
                  <c:v>共有メモリ</c:v>
                </c:pt>
              </c:strCache>
            </c:strRef>
          </c:tx>
          <c:spPr>
            <a:solidFill>
              <a:schemeClr val="accent4"/>
            </a:solidFill>
            <a:ln>
              <a:solidFill>
                <a:schemeClr val="tx1"/>
              </a:solidFill>
            </a:ln>
            <a:effectLst/>
          </c:spPr>
          <c:invertIfNegative val="0"/>
          <c:cat>
            <c:strRef>
              <c:f>'2022_8_8'!$C$18:$D$18</c:f>
              <c:strCache>
                <c:ptCount val="2"/>
                <c:pt idx="0">
                  <c:v>OS内(SEVなし)</c:v>
                </c:pt>
                <c:pt idx="1">
                  <c:v>OS内(SEVあり)</c:v>
                </c:pt>
              </c:strCache>
            </c:strRef>
          </c:cat>
          <c:val>
            <c:numRef>
              <c:f>'2022_8_8'!$C$21:$D$21</c:f>
              <c:numCache>
                <c:formatCode>General</c:formatCode>
                <c:ptCount val="2"/>
                <c:pt idx="0">
                  <c:v>2.3287199999999997</c:v>
                </c:pt>
                <c:pt idx="1">
                  <c:v>2.2468840000000001</c:v>
                </c:pt>
              </c:numCache>
            </c:numRef>
          </c:val>
          <c:extLst>
            <c:ext xmlns:c16="http://schemas.microsoft.com/office/drawing/2014/chart" uri="{C3380CC4-5D6E-409C-BE32-E72D297353CC}">
              <c16:uniqueId val="{00000002-305C-9F42-97BF-051160695597}"/>
            </c:ext>
          </c:extLst>
        </c:ser>
        <c:dLbls>
          <c:showLegendKey val="0"/>
          <c:showVal val="0"/>
          <c:showCatName val="0"/>
          <c:showSerName val="0"/>
          <c:showPercent val="0"/>
          <c:showBubbleSize val="0"/>
        </c:dLbls>
        <c:gapWidth val="219"/>
        <c:overlap val="-27"/>
        <c:axId val="1125009376"/>
        <c:axId val="1125011056"/>
      </c:barChart>
      <c:catAx>
        <c:axId val="112500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crossAx val="1125011056"/>
        <c:crosses val="autoZero"/>
        <c:auto val="1"/>
        <c:lblAlgn val="ctr"/>
        <c:lblOffset val="100"/>
        <c:noMultiLvlLbl val="0"/>
      </c:catAx>
      <c:valAx>
        <c:axId val="1125011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r>
                  <a:rPr lang="ja-JP"/>
                  <a:t>実行時間</a:t>
                </a:r>
                <a:r>
                  <a:rPr lang="en-US"/>
                  <a:t>[ms]</a:t>
                </a:r>
                <a:endParaRPr lang="ja-JP"/>
              </a:p>
            </c:rich>
          </c:tx>
          <c:overlay val="0"/>
          <c:spPr>
            <a:noFill/>
            <a:ln>
              <a:noFill/>
            </a:ln>
            <a:effectLst/>
          </c:spPr>
          <c:txPr>
            <a:bodyPr rot="-54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title>
        <c:numFmt formatCode="#,##0.0_);[Red]\(#,##0.0\)" sourceLinked="0"/>
        <c:majorTickMark val="none"/>
        <c:minorTickMark val="none"/>
        <c:tickLblPos val="nextTo"/>
        <c:spPr>
          <a:noFill/>
          <a:ln>
            <a:noFill/>
          </a:ln>
          <a:effectLst/>
        </c:spPr>
        <c:txPr>
          <a:bodyPr rot="-600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crossAx val="1125009376"/>
        <c:crosses val="autoZero"/>
        <c:crossBetween val="between"/>
      </c:valAx>
      <c:spPr>
        <a:noFill/>
        <a:ln>
          <a:noFill/>
        </a:ln>
        <a:effectLst/>
      </c:spPr>
    </c:plotArea>
    <c:legend>
      <c:legendPos val="r"/>
      <c:layout>
        <c:manualLayout>
          <c:xMode val="edge"/>
          <c:yMode val="edge"/>
          <c:x val="0.76859900257029801"/>
          <c:y val="5.0491366458334332E-2"/>
          <c:w val="0.21935657760940458"/>
          <c:h val="0.29660415095366893"/>
        </c:manualLayout>
      </c:layout>
      <c:overlay val="0"/>
      <c:spPr>
        <a:solidFill>
          <a:schemeClr val="bg1"/>
        </a:solidFill>
        <a:ln>
          <a:solidFill>
            <a:schemeClr val="tx1"/>
          </a:solidFill>
        </a:ln>
        <a:effectLst/>
      </c:spPr>
      <c:txPr>
        <a:bodyPr rot="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300" b="1">
          <a:solidFill>
            <a:schemeClr val="tx1"/>
          </a:solidFill>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r>
              <a:rPr lang="en"/>
              <a:t>OS</a:t>
            </a:r>
            <a:r>
              <a:rPr lang="ja-JP"/>
              <a:t>バージョン取得</a:t>
            </a:r>
            <a:endParaRPr lang="en"/>
          </a:p>
        </c:rich>
      </c:tx>
      <c:layout>
        <c:manualLayout>
          <c:xMode val="edge"/>
          <c:yMode val="edge"/>
          <c:x val="0.29266947547812916"/>
          <c:y val="0"/>
        </c:manualLayout>
      </c:layout>
      <c:overlay val="0"/>
      <c:spPr>
        <a:noFill/>
        <a:ln>
          <a:noFill/>
        </a:ln>
        <a:effectLst/>
      </c:spPr>
      <c:txPr>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14250293705233638"/>
          <c:y val="0.10616797849353914"/>
          <c:w val="0.71167677265320051"/>
          <c:h val="0.73705868889725079"/>
        </c:manualLayout>
      </c:layout>
      <c:barChart>
        <c:barDir val="col"/>
        <c:grouping val="clustered"/>
        <c:varyColors val="0"/>
        <c:ser>
          <c:idx val="0"/>
          <c:order val="0"/>
          <c:tx>
            <c:v>SEVなし，　　暗号通信なし，e1000e</c:v>
          </c:tx>
          <c:spPr>
            <a:solidFill>
              <a:schemeClr val="accent1"/>
            </a:solidFill>
            <a:ln>
              <a:solidFill>
                <a:schemeClr val="tx1"/>
              </a:solidFill>
            </a:ln>
            <a:effectLst/>
          </c:spPr>
          <c:invertIfNegative val="0"/>
          <c:cat>
            <c:strRef>
              <c:f>'2022_8_8'!$P$18:$R$18</c:f>
              <c:strCache>
                <c:ptCount val="3"/>
                <c:pt idx="0">
                  <c:v>OS内</c:v>
                </c:pt>
                <c:pt idx="1">
                  <c:v>BitVisor</c:v>
                </c:pt>
                <c:pt idx="2">
                  <c:v>Xen</c:v>
                </c:pt>
              </c:strCache>
            </c:strRef>
          </c:cat>
          <c:val>
            <c:numRef>
              <c:f>'2022_8_8'!$P$19:$R$19</c:f>
              <c:numCache>
                <c:formatCode>General</c:formatCode>
                <c:ptCount val="3"/>
                <c:pt idx="0">
                  <c:v>2.6367075999999998</c:v>
                </c:pt>
                <c:pt idx="1">
                  <c:v>2.9469480000000003</c:v>
                </c:pt>
                <c:pt idx="2">
                  <c:v>2.8451200000000001</c:v>
                </c:pt>
              </c:numCache>
            </c:numRef>
          </c:val>
          <c:extLst>
            <c:ext xmlns:c16="http://schemas.microsoft.com/office/drawing/2014/chart" uri="{C3380CC4-5D6E-409C-BE32-E72D297353CC}">
              <c16:uniqueId val="{00000000-6741-FF4C-8731-FB04EC9BFC1B}"/>
            </c:ext>
          </c:extLst>
        </c:ser>
        <c:dLbls>
          <c:showLegendKey val="0"/>
          <c:showVal val="0"/>
          <c:showCatName val="0"/>
          <c:showSerName val="0"/>
          <c:showPercent val="0"/>
          <c:showBubbleSize val="0"/>
        </c:dLbls>
        <c:gapWidth val="219"/>
        <c:overlap val="-27"/>
        <c:axId val="1125009376"/>
        <c:axId val="1125011056"/>
      </c:barChart>
      <c:catAx>
        <c:axId val="112500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crossAx val="1125011056"/>
        <c:crosses val="autoZero"/>
        <c:auto val="1"/>
        <c:lblAlgn val="ctr"/>
        <c:lblOffset val="100"/>
        <c:noMultiLvlLbl val="0"/>
      </c:catAx>
      <c:valAx>
        <c:axId val="1125011056"/>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r>
                  <a:rPr lang="ja-JP"/>
                  <a:t>実行時間</a:t>
                </a:r>
                <a:r>
                  <a:rPr lang="en-US"/>
                  <a:t>[ms]</a:t>
                </a:r>
                <a:endParaRPr lang="ja-JP"/>
              </a:p>
            </c:rich>
          </c:tx>
          <c:overlay val="0"/>
          <c:spPr>
            <a:noFill/>
            <a:ln>
              <a:noFill/>
            </a:ln>
            <a:effectLst/>
          </c:spPr>
          <c:txPr>
            <a:bodyPr rot="-54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title>
        <c:numFmt formatCode="#,##0.0_);[Red]\(#,##0.0\)" sourceLinked="0"/>
        <c:majorTickMark val="none"/>
        <c:minorTickMark val="none"/>
        <c:tickLblPos val="nextTo"/>
        <c:spPr>
          <a:noFill/>
          <a:ln>
            <a:noFill/>
          </a:ln>
          <a:effectLst/>
        </c:spPr>
        <c:txPr>
          <a:bodyPr rot="-600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crossAx val="11250093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300" b="1">
          <a:solidFill>
            <a:schemeClr val="tx1"/>
          </a:solidFill>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r>
              <a:rPr lang="ja-JP" altLang="en-US"/>
              <a:t>プロセス一覧取得</a:t>
            </a:r>
            <a:endParaRPr lang="en" altLang="ja-JP" dirty="0"/>
          </a:p>
        </c:rich>
      </c:tx>
      <c:layout>
        <c:manualLayout>
          <c:xMode val="edge"/>
          <c:yMode val="edge"/>
          <c:x val="0.34261568196460379"/>
          <c:y val="0"/>
        </c:manualLayout>
      </c:layout>
      <c:overlay val="0"/>
      <c:spPr>
        <a:noFill/>
        <a:ln>
          <a:noFill/>
        </a:ln>
        <a:effectLst/>
      </c:spPr>
      <c:txPr>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13659316574610161"/>
          <c:y val="9.6288000093120094E-2"/>
          <c:w val="0.7789498172162459"/>
          <c:h val="0.75670773893489518"/>
        </c:manualLayout>
      </c:layout>
      <c:barChart>
        <c:barDir val="col"/>
        <c:grouping val="clustered"/>
        <c:varyColors val="0"/>
        <c:ser>
          <c:idx val="0"/>
          <c:order val="0"/>
          <c:tx>
            <c:v>SEVなし，　暗号化なし，e1000e</c:v>
          </c:tx>
          <c:spPr>
            <a:solidFill>
              <a:schemeClr val="accent1"/>
            </a:solidFill>
            <a:ln>
              <a:solidFill>
                <a:schemeClr val="tx1"/>
              </a:solidFill>
            </a:ln>
            <a:effectLst/>
          </c:spPr>
          <c:invertIfNegative val="0"/>
          <c:cat>
            <c:strRef>
              <c:f>'2022_8_8'!$D$49:$F$49</c:f>
              <c:strCache>
                <c:ptCount val="3"/>
                <c:pt idx="0">
                  <c:v>OS内</c:v>
                </c:pt>
                <c:pt idx="1">
                  <c:v>BitVisor</c:v>
                </c:pt>
                <c:pt idx="2">
                  <c:v>Xen</c:v>
                </c:pt>
              </c:strCache>
            </c:strRef>
          </c:cat>
          <c:val>
            <c:numRef>
              <c:f>'2022_8_8'!$D$50:$F$50</c:f>
              <c:numCache>
                <c:formatCode>General</c:formatCode>
                <c:ptCount val="3"/>
                <c:pt idx="0">
                  <c:v>76.671248600000013</c:v>
                </c:pt>
                <c:pt idx="1">
                  <c:v>105.60320440000001</c:v>
                </c:pt>
                <c:pt idx="2">
                  <c:v>81.422200000000004</c:v>
                </c:pt>
              </c:numCache>
            </c:numRef>
          </c:val>
          <c:extLst>
            <c:ext xmlns:c16="http://schemas.microsoft.com/office/drawing/2014/chart" uri="{C3380CC4-5D6E-409C-BE32-E72D297353CC}">
              <c16:uniqueId val="{00000000-C6ED-7840-A1FF-562D122880D2}"/>
            </c:ext>
          </c:extLst>
        </c:ser>
        <c:dLbls>
          <c:showLegendKey val="0"/>
          <c:showVal val="0"/>
          <c:showCatName val="0"/>
          <c:showSerName val="0"/>
          <c:showPercent val="0"/>
          <c:showBubbleSize val="0"/>
        </c:dLbls>
        <c:gapWidth val="219"/>
        <c:overlap val="-27"/>
        <c:axId val="1125009376"/>
        <c:axId val="1125011056"/>
      </c:barChart>
      <c:catAx>
        <c:axId val="112500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crossAx val="1125011056"/>
        <c:crosses val="autoZero"/>
        <c:auto val="1"/>
        <c:lblAlgn val="ctr"/>
        <c:lblOffset val="100"/>
        <c:noMultiLvlLbl val="0"/>
      </c:catAx>
      <c:valAx>
        <c:axId val="1125011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r>
                  <a:rPr lang="ja-JP"/>
                  <a:t>実行時間</a:t>
                </a:r>
                <a:r>
                  <a:rPr lang="en-US"/>
                  <a:t>[ms]</a:t>
                </a:r>
                <a:endParaRPr lang="ja-JP"/>
              </a:p>
            </c:rich>
          </c:tx>
          <c:overlay val="0"/>
          <c:spPr>
            <a:noFill/>
            <a:ln>
              <a:noFill/>
            </a:ln>
            <a:effectLst/>
          </c:spPr>
          <c:txPr>
            <a:bodyPr rot="-54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crossAx val="1125009376"/>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300" b="1">
          <a:solidFill>
            <a:schemeClr val="tx1"/>
          </a:solidFill>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6238DA-2C49-6A44-8A9C-C138C3FF72DC}" type="datetimeFigureOut">
              <a:rPr kumimoji="1" lang="ja-JP" altLang="en-US" smtClean="0"/>
              <a:t>2023/2/12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C47E92-C637-0945-B7B3-2E91776002A4}" type="slidenum">
              <a:rPr kumimoji="1" lang="ja-JP" altLang="en-US" smtClean="0"/>
              <a:t>‹#›</a:t>
            </a:fld>
            <a:endParaRPr kumimoji="1" lang="ja-JP" altLang="en-US"/>
          </a:p>
        </p:txBody>
      </p:sp>
    </p:spTree>
    <p:extLst>
      <p:ext uri="{BB962C8B-B14F-4D97-AF65-F5344CB8AC3E}">
        <p14:creationId xmlns:p14="http://schemas.microsoft.com/office/powerpoint/2010/main" val="2938503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Yu Gothic" panose="020B0400000000000000" pitchFamily="34" charset="-128"/>
                <a:ea typeface="Yu Gothic" panose="020B0400000000000000" pitchFamily="34" charset="-128"/>
              </a:rPr>
              <a:t>AMD SEV</a:t>
            </a:r>
            <a:r>
              <a:rPr lang="ja-JP" altLang="en-US" sz="1200">
                <a:latin typeface="Yu Gothic" panose="020B0400000000000000" pitchFamily="34" charset="-128"/>
                <a:ea typeface="Yu Gothic" panose="020B0400000000000000" pitchFamily="34" charset="-128"/>
              </a:rPr>
              <a:t>で保護された</a:t>
            </a:r>
            <a:r>
              <a:rPr lang="en-US" altLang="ja-JP" sz="1200" dirty="0">
                <a:latin typeface="Yu Gothic" panose="020B0400000000000000" pitchFamily="34" charset="-128"/>
                <a:ea typeface="Yu Gothic" panose="020B0400000000000000" pitchFamily="34" charset="-128"/>
              </a:rPr>
              <a:t>VM</a:t>
            </a:r>
            <a:r>
              <a:rPr lang="ja-JP" altLang="en-US" sz="1200">
                <a:latin typeface="Yu Gothic" panose="020B0400000000000000" pitchFamily="34" charset="-128"/>
                <a:ea typeface="Yu Gothic" panose="020B0400000000000000" pitchFamily="34" charset="-128"/>
              </a:rPr>
              <a:t>に対する</a:t>
            </a:r>
            <a:r>
              <a:rPr lang="en-US" altLang="ja-JP" sz="1200" dirty="0">
                <a:latin typeface="Yu Gothic" panose="020B0400000000000000" pitchFamily="34" charset="-128"/>
                <a:ea typeface="Yu Gothic" panose="020B0400000000000000" pitchFamily="34" charset="-128"/>
              </a:rPr>
              <a:t>VM</a:t>
            </a:r>
            <a:r>
              <a:rPr lang="ja-JP" altLang="en-US" sz="1200">
                <a:latin typeface="Yu Gothic" panose="020B0400000000000000" pitchFamily="34" charset="-128"/>
                <a:ea typeface="Yu Gothic" panose="020B0400000000000000" pitchFamily="34" charset="-128"/>
              </a:rPr>
              <a:t>内隔離環境を用いた安全な監視と題しまして，</a:t>
            </a:r>
            <a:r>
              <a:rPr lang="ja-JP" altLang="en-US">
                <a:cs typeface="MS PGothic" charset="-128"/>
              </a:rPr>
              <a:t>光来研究室の能野が発表を行わせていただきます．よろしくお願いします．</a:t>
            </a: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1</a:t>
            </a:fld>
            <a:endParaRPr kumimoji="1" lang="ja-JP" altLang="en-US"/>
          </a:p>
        </p:txBody>
      </p:sp>
    </p:spTree>
    <p:extLst>
      <p:ext uri="{BB962C8B-B14F-4D97-AF65-F5344CB8AC3E}">
        <p14:creationId xmlns:p14="http://schemas.microsoft.com/office/powerpoint/2010/main" val="3780682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a:solidFill>
                  <a:schemeClr val="tx1"/>
                </a:solidFill>
                <a:effectLst/>
                <a:latin typeface="+mn-lt"/>
                <a:ea typeface="+mn-ea"/>
                <a:cs typeface="+mn-cs"/>
              </a:rPr>
              <a:t>２つ目</a:t>
            </a:r>
            <a:r>
              <a:rPr kumimoji="1" lang="ja-JP" altLang="en-US" sz="1200" kern="1200">
                <a:solidFill>
                  <a:schemeClr val="tx1"/>
                </a:solidFill>
                <a:effectLst/>
                <a:latin typeface="+mn-lt"/>
                <a:ea typeface="+mn-ea"/>
                <a:cs typeface="+mn-cs"/>
              </a:rPr>
              <a:t>の保護手法として，</a:t>
            </a:r>
            <a:r>
              <a:rPr kumimoji="1" lang="ja-JP" altLang="ja-JP" sz="1200" kern="1200">
                <a:solidFill>
                  <a:schemeClr val="tx1"/>
                </a:solidFill>
                <a:effectLst/>
                <a:latin typeface="+mn-lt"/>
                <a:ea typeface="+mn-ea"/>
                <a:cs typeface="+mn-cs"/>
              </a:rPr>
              <a:t>右下図のように監視対象システムを</a:t>
            </a:r>
            <a:r>
              <a:rPr kumimoji="1" lang="ja-JP" altLang="en-US" sz="1200" kern="1200">
                <a:solidFill>
                  <a:schemeClr val="tx1"/>
                </a:solidFill>
                <a:effectLst/>
                <a:latin typeface="+mn-lt"/>
                <a:ea typeface="+mn-ea"/>
                <a:cs typeface="+mn-cs"/>
              </a:rPr>
              <a:t>監視対象</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の</a:t>
            </a:r>
            <a:r>
              <a:rPr kumimoji="1" lang="ja-JP" altLang="ja-JP" sz="1200" kern="1200">
                <a:solidFill>
                  <a:schemeClr val="tx1"/>
                </a:solidFill>
                <a:effectLst/>
                <a:latin typeface="+mn-lt"/>
                <a:ea typeface="+mn-ea"/>
                <a:cs typeface="+mn-cs"/>
              </a:rPr>
              <a:t>内部</a:t>
            </a:r>
            <a:r>
              <a:rPr kumimoji="1" lang="ja-JP" altLang="en-US" sz="1200" kern="1200">
                <a:solidFill>
                  <a:schemeClr val="tx1"/>
                </a:solidFill>
                <a:effectLst/>
                <a:latin typeface="+mn-lt"/>
                <a:ea typeface="+mn-ea"/>
                <a:cs typeface="+mn-cs"/>
              </a:rPr>
              <a:t>に作成した</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内</a:t>
            </a:r>
            <a:r>
              <a:rPr kumimoji="1" lang="ja-JP" altLang="ja-JP" sz="1200" kern="1200">
                <a:solidFill>
                  <a:schemeClr val="tx1"/>
                </a:solidFill>
                <a:effectLst/>
                <a:latin typeface="+mn-lt"/>
                <a:ea typeface="+mn-ea"/>
                <a:cs typeface="+mn-cs"/>
              </a:rPr>
              <a:t>に閉じ込め，その外側</a:t>
            </a:r>
            <a:r>
              <a:rPr kumimoji="1" lang="ja-JP" altLang="en-US" sz="1200" kern="1200">
                <a:solidFill>
                  <a:schemeClr val="tx1"/>
                </a:solidFill>
                <a:effectLst/>
                <a:latin typeface="+mn-lt"/>
                <a:ea typeface="+mn-ea"/>
                <a:cs typeface="+mn-cs"/>
              </a:rPr>
              <a:t>のハイパーバイザに</a:t>
            </a:r>
            <a:r>
              <a:rPr kumimoji="1" lang="ja-JP" altLang="ja-JP" sz="1200" kern="1200">
                <a:solidFill>
                  <a:schemeClr val="tx1"/>
                </a:solidFill>
                <a:effectLst/>
                <a:latin typeface="+mn-lt"/>
                <a:ea typeface="+mn-ea"/>
                <a:cs typeface="+mn-cs"/>
              </a:rPr>
              <a:t>エージェントを配置します．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a:solidFill>
                  <a:schemeClr val="tx1"/>
                </a:solidFill>
                <a:effectLst/>
                <a:latin typeface="+mn-lt"/>
                <a:ea typeface="+mn-ea"/>
                <a:cs typeface="+mn-cs"/>
              </a:rPr>
              <a:t>ハイパーバイザというのは，</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を管理する仮想化ソフトウェアのことです．また，内部</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というのは監視対象</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内に作成した</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のことです．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a:solidFill>
                  <a:schemeClr val="tx1"/>
                </a:solidFill>
                <a:effectLst/>
                <a:latin typeface="+mn-lt"/>
                <a:ea typeface="+mn-ea"/>
                <a:cs typeface="+mn-cs"/>
              </a:rPr>
              <a:t>この</a:t>
            </a:r>
            <a:r>
              <a:rPr kumimoji="1" lang="ja-JP" altLang="en-US" sz="1200" kern="1200">
                <a:solidFill>
                  <a:schemeClr val="tx1"/>
                </a:solidFill>
                <a:effectLst/>
                <a:latin typeface="+mn-lt"/>
                <a:ea typeface="+mn-ea"/>
                <a:cs typeface="+mn-cs"/>
              </a:rPr>
              <a:t>隔離環境</a:t>
            </a:r>
            <a:r>
              <a:rPr kumimoji="1" lang="ja-JP" altLang="ja-JP" sz="1200" kern="1200">
                <a:solidFill>
                  <a:schemeClr val="tx1"/>
                </a:solidFill>
                <a:effectLst/>
                <a:latin typeface="+mn-lt"/>
                <a:ea typeface="+mn-ea"/>
                <a:cs typeface="+mn-cs"/>
              </a:rPr>
              <a:t>では，</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を利用するため，コンテナよりも隔離は強くなっています</a:t>
            </a:r>
            <a:r>
              <a:rPr kumimoji="1" lang="ja-JP" altLang="ja-JP" sz="1200" kern="1200">
                <a:solidFill>
                  <a:schemeClr val="tx1"/>
                </a:solidFill>
                <a:effectLst/>
                <a:latin typeface="+mn-lt"/>
                <a:ea typeface="+mn-ea"/>
                <a:cs typeface="+mn-cs"/>
              </a:rPr>
              <a:t>．</a:t>
            </a:r>
            <a:r>
              <a:rPr kumimoji="1" lang="ja-JP" altLang="en-US" sz="1200" kern="1200">
                <a:solidFill>
                  <a:schemeClr val="tx1"/>
                </a:solidFill>
                <a:effectLst/>
                <a:latin typeface="+mn-lt"/>
                <a:ea typeface="+mn-ea"/>
                <a:cs typeface="+mn-cs"/>
              </a:rPr>
              <a:t>そのためシステム経由でのエージェントへの攻撃というものがされにくく，より安全にエージェントを配置することができます．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a:solidFill>
                  <a:schemeClr val="tx1"/>
                </a:solidFill>
                <a:effectLst/>
                <a:latin typeface="+mn-lt"/>
                <a:ea typeface="+mn-ea"/>
                <a:cs typeface="+mn-cs"/>
              </a:rPr>
              <a:t>そのため，左下の表の安全性の面ではコンテナよりも良いという評価になっています．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a:solidFill>
                  <a:schemeClr val="tx1"/>
                </a:solidFill>
                <a:effectLst/>
                <a:latin typeface="+mn-lt"/>
                <a:ea typeface="+mn-ea"/>
                <a:cs typeface="+mn-cs"/>
              </a:rPr>
              <a:t>また，システムは</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内にあるため，内部</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内の</a:t>
            </a:r>
            <a:r>
              <a:rPr kumimoji="1" lang="en-US" altLang="ja-JP" sz="1200" kern="1200" dirty="0">
                <a:solidFill>
                  <a:schemeClr val="tx1"/>
                </a:solidFill>
                <a:effectLst/>
                <a:latin typeface="+mn-lt"/>
                <a:ea typeface="+mn-ea"/>
                <a:cs typeface="+mn-cs"/>
              </a:rPr>
              <a:t>OS</a:t>
            </a:r>
            <a:r>
              <a:rPr kumimoji="1" lang="ja-JP" altLang="en-US" sz="1200" kern="1200">
                <a:solidFill>
                  <a:schemeClr val="tx1"/>
                </a:solidFill>
                <a:effectLst/>
                <a:latin typeface="+mn-lt"/>
                <a:ea typeface="+mn-ea"/>
                <a:cs typeface="+mn-cs"/>
              </a:rPr>
              <a:t>を自由にカスタマイズすることができます．そのためシステム自由度はコンテナよりも評価が高くなっています．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a:solidFill>
                  <a:schemeClr val="tx1"/>
                </a:solidFill>
                <a:effectLst/>
                <a:latin typeface="+mn-lt"/>
                <a:ea typeface="+mn-ea"/>
                <a:cs typeface="+mn-cs"/>
              </a:rPr>
              <a:t>しかし，</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を</a:t>
            </a:r>
            <a:r>
              <a:rPr kumimoji="1" lang="en-US" altLang="ja-JP" sz="1200" kern="1200" dirty="0">
                <a:solidFill>
                  <a:schemeClr val="tx1"/>
                </a:solidFill>
                <a:effectLst/>
                <a:latin typeface="+mn-lt"/>
                <a:ea typeface="+mn-ea"/>
                <a:cs typeface="+mn-cs"/>
              </a:rPr>
              <a:t>2</a:t>
            </a:r>
            <a:r>
              <a:rPr kumimoji="1" lang="ja-JP" altLang="en-US" sz="1200" kern="1200">
                <a:solidFill>
                  <a:schemeClr val="tx1"/>
                </a:solidFill>
                <a:effectLst/>
                <a:latin typeface="+mn-lt"/>
                <a:ea typeface="+mn-ea"/>
                <a:cs typeface="+mn-cs"/>
              </a:rPr>
              <a:t>重に作成する際の</a:t>
            </a:r>
            <a:r>
              <a:rPr kumimoji="1" lang="ja-JP" altLang="ja-JP" sz="1200" kern="1200">
                <a:solidFill>
                  <a:schemeClr val="tx1"/>
                </a:solidFill>
                <a:effectLst/>
                <a:latin typeface="+mn-lt"/>
                <a:ea typeface="+mn-ea"/>
                <a:cs typeface="+mn-cs"/>
              </a:rPr>
              <a:t>オーバヘッドが大きいため，</a:t>
            </a:r>
            <a:r>
              <a:rPr kumimoji="1" lang="ja-JP" altLang="en-US" sz="1200" kern="1200">
                <a:solidFill>
                  <a:schemeClr val="tx1"/>
                </a:solidFill>
                <a:effectLst/>
                <a:latin typeface="+mn-lt"/>
                <a:ea typeface="+mn-ea"/>
                <a:cs typeface="+mn-cs"/>
              </a:rPr>
              <a:t>内部</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内のシステム</a:t>
            </a:r>
            <a:r>
              <a:rPr kumimoji="1" lang="ja-JP" altLang="ja-JP" sz="1200" kern="1200">
                <a:solidFill>
                  <a:schemeClr val="tx1"/>
                </a:solidFill>
                <a:effectLst/>
                <a:latin typeface="+mn-lt"/>
                <a:ea typeface="+mn-ea"/>
                <a:cs typeface="+mn-cs"/>
              </a:rPr>
              <a:t>の性能が低下してしまうことが考えられます</a:t>
            </a:r>
            <a:r>
              <a:rPr kumimoji="1" lang="ja-JP" altLang="en-US" sz="1200" kern="1200">
                <a:solidFill>
                  <a:schemeClr val="tx1"/>
                </a:solidFill>
                <a:effectLst/>
                <a:latin typeface="+mn-lt"/>
                <a:ea typeface="+mn-ea"/>
                <a:cs typeface="+mn-cs"/>
              </a:rPr>
              <a:t>．そのため表のシステム性能においてはコンテナよりも低く評価を行なっています．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a:solidFill>
                  <a:schemeClr val="tx1"/>
                </a:solidFill>
                <a:effectLst/>
                <a:latin typeface="+mn-lt"/>
                <a:ea typeface="+mn-ea"/>
                <a:cs typeface="+mn-cs"/>
              </a:rPr>
              <a:t>また，ハイパーバイザは最小限の機能しか持たないためエージェントの実装が難しくなっています．そのため，実装の容易さはコンテナよりも低く評価を行なっています．</a:t>
            </a:r>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10</a:t>
            </a:fld>
            <a:endParaRPr kumimoji="1" lang="ja-JP" altLang="en-US"/>
          </a:p>
        </p:txBody>
      </p:sp>
    </p:spTree>
    <p:extLst>
      <p:ext uri="{BB962C8B-B14F-4D97-AF65-F5344CB8AC3E}">
        <p14:creationId xmlns:p14="http://schemas.microsoft.com/office/powerpoint/2010/main" val="3728740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a:t>
            </a:r>
            <a:r>
              <a:rPr kumimoji="1" lang="ja-JP" altLang="en-US"/>
              <a:t>つ目の内部</a:t>
            </a:r>
            <a:r>
              <a:rPr kumimoji="1" lang="en-US" altLang="ja-JP" dirty="0"/>
              <a:t>VM</a:t>
            </a:r>
            <a:r>
              <a:rPr kumimoji="1" lang="ja-JP" altLang="en-US"/>
              <a:t>による隔離に関して，ハイパーバイザ内エージェントの配置を行いました．</a:t>
            </a:r>
            <a:endParaRPr kumimoji="1" lang="en-US" altLang="ja-JP" dirty="0"/>
          </a:p>
          <a:p>
            <a:r>
              <a:rPr kumimoji="1" lang="ja-JP" altLang="en-US"/>
              <a:t>今回，内部</a:t>
            </a:r>
            <a:r>
              <a:rPr kumimoji="1" lang="en-US" altLang="ja-JP" dirty="0"/>
              <a:t>VM</a:t>
            </a:r>
            <a:r>
              <a:rPr kumimoji="1" lang="ja-JP" altLang="en-US"/>
              <a:t>の性能改善のために，軽量な</a:t>
            </a:r>
            <a:r>
              <a:rPr kumimoji="1" lang="en-US" altLang="ja-JP" dirty="0"/>
              <a:t>VM</a:t>
            </a:r>
            <a:r>
              <a:rPr kumimoji="1" lang="ja-JP" altLang="en-US"/>
              <a:t>を作成可能な仮想化ソフトウェアの</a:t>
            </a:r>
            <a:r>
              <a:rPr kumimoji="1" lang="en-US" altLang="ja-JP" dirty="0" err="1"/>
              <a:t>BitVisor</a:t>
            </a:r>
            <a:r>
              <a:rPr kumimoji="1" lang="ja-JP" altLang="en-US"/>
              <a:t>を利用しました．</a:t>
            </a:r>
            <a:r>
              <a:rPr kumimoji="1" lang="en-US" altLang="ja-JP" dirty="0" err="1"/>
              <a:t>BitVisor</a:t>
            </a:r>
            <a:r>
              <a:rPr kumimoji="1" lang="ja-JP" altLang="en-US"/>
              <a:t>は作成する</a:t>
            </a:r>
            <a:r>
              <a:rPr lang="en-US" altLang="ja-JP" dirty="0"/>
              <a:t>VM</a:t>
            </a:r>
            <a:r>
              <a:rPr lang="ja-JP" altLang="en-US"/>
              <a:t>を</a:t>
            </a:r>
            <a:r>
              <a:rPr lang="en-US" altLang="ja-JP" dirty="0"/>
              <a:t>1</a:t>
            </a:r>
            <a:r>
              <a:rPr lang="ja-JP" altLang="en-US"/>
              <a:t>つに限定し，準パススルーで最小限のデバイスのみを仮想化することで，監視対象</a:t>
            </a:r>
            <a:r>
              <a:rPr lang="en-US" altLang="ja-JP" dirty="0"/>
              <a:t>VM</a:t>
            </a:r>
            <a:r>
              <a:rPr lang="ja-JP" altLang="en-US"/>
              <a:t>内の内部</a:t>
            </a:r>
            <a:r>
              <a:rPr lang="en-US" altLang="ja-JP" dirty="0"/>
              <a:t>VM</a:t>
            </a:r>
            <a:r>
              <a:rPr lang="ja-JP" altLang="en-US"/>
              <a:t>の性能を向上させることができます．そのため，左下の表において</a:t>
            </a:r>
            <a:r>
              <a:rPr lang="en-US" altLang="ja-JP" dirty="0" err="1"/>
              <a:t>BitVisor</a:t>
            </a:r>
            <a:r>
              <a:rPr lang="ja-JP" altLang="en-US"/>
              <a:t>は通常の内部</a:t>
            </a:r>
            <a:r>
              <a:rPr lang="en-US" altLang="ja-JP" dirty="0"/>
              <a:t>VM</a:t>
            </a:r>
            <a:r>
              <a:rPr lang="ja-JP" altLang="en-US"/>
              <a:t>よりもシステム性能は良くなっていると評価しました．</a:t>
            </a:r>
            <a:endParaRPr lang="en-US" altLang="ja-JP" dirty="0"/>
          </a:p>
          <a:p>
            <a:r>
              <a:rPr lang="ja-JP" altLang="en-US"/>
              <a:t>また，</a:t>
            </a:r>
            <a:r>
              <a:rPr lang="en-US" altLang="ja-JP" dirty="0" err="1"/>
              <a:t>BitVisor</a:t>
            </a:r>
            <a:r>
              <a:rPr lang="ja-JP" altLang="en-US"/>
              <a:t>と</a:t>
            </a:r>
            <a:r>
              <a:rPr lang="en-US" altLang="ja-JP" dirty="0"/>
              <a:t>OS</a:t>
            </a:r>
            <a:r>
              <a:rPr lang="ja-JP" altLang="en-US"/>
              <a:t>の修正により</a:t>
            </a:r>
            <a:r>
              <a:rPr lang="en-US" altLang="ja-JP" dirty="0"/>
              <a:t>SEV</a:t>
            </a:r>
            <a:r>
              <a:rPr lang="ja-JP" altLang="en-US"/>
              <a:t>で暗号化された</a:t>
            </a:r>
            <a:r>
              <a:rPr lang="en-US" altLang="ja-JP" dirty="0"/>
              <a:t>VM</a:t>
            </a:r>
            <a:r>
              <a:rPr lang="ja-JP" altLang="en-US"/>
              <a:t>内での動作を確認しております．</a:t>
            </a:r>
            <a:r>
              <a:rPr lang="en-US" altLang="ja-JP" sz="1050" dirty="0"/>
              <a:t> </a:t>
            </a:r>
          </a:p>
          <a:p>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エージェントを実装するにあたって，従来の</a:t>
            </a:r>
            <a:r>
              <a:rPr lang="en-US" altLang="ja-JP" dirty="0"/>
              <a:t>IDS</a:t>
            </a:r>
            <a:r>
              <a:rPr lang="ja-JP" altLang="en-US"/>
              <a:t>オフロードと同様に内部</a:t>
            </a:r>
            <a:r>
              <a:rPr lang="en-US" altLang="ja-JP" dirty="0"/>
              <a:t>VM</a:t>
            </a:r>
            <a:r>
              <a:rPr lang="ja-JP" altLang="en-US"/>
              <a:t>の</a:t>
            </a:r>
            <a:r>
              <a:rPr lang="en-US" altLang="ja-JP" dirty="0"/>
              <a:t>OS</a:t>
            </a:r>
            <a:r>
              <a:rPr lang="ja-JP" altLang="en-US"/>
              <a:t>の仮想アドレスを物理アドレスに変換を行ってから内部</a:t>
            </a:r>
            <a:r>
              <a:rPr lang="en-US" altLang="ja-JP" dirty="0"/>
              <a:t>VM</a:t>
            </a:r>
            <a:r>
              <a:rPr lang="ja-JP" altLang="en-US"/>
              <a:t>のメモリデータを取得しております．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また，</a:t>
            </a:r>
            <a:r>
              <a:rPr lang="en-US" altLang="ja-JP" dirty="0" err="1"/>
              <a:t>BitVisor</a:t>
            </a:r>
            <a:r>
              <a:rPr lang="ja-JP" altLang="en-US"/>
              <a:t>内のエージェントは軽量な</a:t>
            </a:r>
            <a:r>
              <a:rPr lang="en-US" altLang="ja-JP" dirty="0"/>
              <a:t>TCP/IP</a:t>
            </a:r>
            <a:r>
              <a:rPr lang="ja-JP" altLang="en-US"/>
              <a:t>スタックである</a:t>
            </a:r>
            <a:r>
              <a:rPr lang="en-US" altLang="ja-JP" dirty="0" err="1"/>
              <a:t>lwIP</a:t>
            </a:r>
            <a:r>
              <a:rPr lang="ja-JP" altLang="en-US"/>
              <a:t>を用いて</a:t>
            </a:r>
            <a:r>
              <a:rPr lang="en-US" altLang="ja-JP" dirty="0"/>
              <a:t>IDS</a:t>
            </a:r>
            <a:r>
              <a:rPr lang="ja-JP" altLang="en-US"/>
              <a:t>と暗号通信を行なっています．</a:t>
            </a:r>
            <a:endParaRPr lang="en-US" altLang="ja-JP" dirty="0"/>
          </a:p>
          <a:p>
            <a:r>
              <a:rPr lang="ja-JP" altLang="en-US"/>
              <a:t>さらに，通信の高速化のために，共有メモリを用いた暗号通信にも対応いたしました．</a:t>
            </a:r>
            <a:endParaRPr lang="en-US" altLang="ja-JP" dirty="0"/>
          </a:p>
          <a:p>
            <a:endParaRPr kumimoji="1" lang="en-US" altLang="ja-JP" dirty="0"/>
          </a:p>
          <a:p>
            <a:endParaRPr kumimoji="1" lang="en-US" altLang="ja-JP" dirty="0"/>
          </a:p>
          <a:p>
            <a:r>
              <a:rPr kumimoji="1" lang="en-US" altLang="ja-JP" dirty="0"/>
              <a:t>///</a:t>
            </a:r>
            <a:r>
              <a:rPr kumimoji="1" lang="en-US" altLang="ja-JP" dirty="0" err="1"/>
              <a:t>BitVisor</a:t>
            </a:r>
            <a:r>
              <a:rPr kumimoji="1" lang="ja-JP" altLang="en-US"/>
              <a:t>では</a:t>
            </a:r>
            <a:r>
              <a:rPr lang="ja-JP" altLang="en-US"/>
              <a:t>ネットワークやディスクなどの</a:t>
            </a:r>
            <a:r>
              <a:rPr lang="en-US" altLang="ja-JP" dirty="0"/>
              <a:t>I/O</a:t>
            </a:r>
            <a:r>
              <a:rPr lang="ja-JP" altLang="en-US"/>
              <a:t>を仮想化しない</a:t>
            </a:r>
            <a:endParaRPr kumimoji="1" lang="en-US" altLang="ja-JP" dirty="0"/>
          </a:p>
          <a:p>
            <a:r>
              <a:rPr kumimoji="1" lang="en-US" altLang="ja-JP" dirty="0"/>
              <a:t>///</a:t>
            </a:r>
            <a:r>
              <a:rPr lang="en" altLang="ja-JP" b="0" i="0" dirty="0">
                <a:solidFill>
                  <a:srgbClr val="000000"/>
                </a:solidFill>
                <a:effectLst/>
                <a:latin typeface="Roboto" panose="020F0502020204030204" pitchFamily="34" charset="0"/>
              </a:rPr>
              <a:t>raw API (</a:t>
            </a:r>
            <a:r>
              <a:rPr lang="ja-JP" altLang="en-US" b="0" i="0">
                <a:solidFill>
                  <a:srgbClr val="000000"/>
                </a:solidFill>
                <a:effectLst/>
                <a:latin typeface="Roboto" panose="020F0502020204030204" pitchFamily="34" charset="0"/>
              </a:rPr>
              <a:t>ネイティブ </a:t>
            </a:r>
            <a:r>
              <a:rPr lang="en" altLang="ja-JP" b="0" i="0" dirty="0">
                <a:solidFill>
                  <a:srgbClr val="000000"/>
                </a:solidFill>
                <a:effectLst/>
                <a:latin typeface="Roboto" panose="020F0502020204030204" pitchFamily="34" charset="0"/>
              </a:rPr>
              <a:t>API </a:t>
            </a:r>
            <a:r>
              <a:rPr lang="ja-JP" altLang="en-US" b="0" i="0">
                <a:solidFill>
                  <a:srgbClr val="000000"/>
                </a:solidFill>
                <a:effectLst/>
                <a:latin typeface="Roboto" panose="020F0502020204030204" pitchFamily="34" charset="0"/>
              </a:rPr>
              <a:t>と呼ばれることもあります</a:t>
            </a:r>
            <a:r>
              <a:rPr lang="en-US" altLang="ja-JP" b="0" i="0" dirty="0">
                <a:solidFill>
                  <a:srgbClr val="000000"/>
                </a:solidFill>
                <a:effectLst/>
                <a:latin typeface="Roboto" panose="020F0502020204030204" pitchFamily="34" charset="0"/>
              </a:rPr>
              <a:t>) </a:t>
            </a:r>
            <a:r>
              <a:rPr lang="ja-JP" altLang="en-US" b="0" i="0">
                <a:solidFill>
                  <a:srgbClr val="000000"/>
                </a:solidFill>
                <a:effectLst/>
                <a:latin typeface="Roboto" panose="020F0502020204030204" pitchFamily="34" charset="0"/>
              </a:rPr>
              <a:t>は、ゼロコピー送受信を実装するオペレーティング システムなしで使用できるように設計されたイベント ドリブン </a:t>
            </a:r>
            <a:r>
              <a:rPr lang="en" altLang="ja-JP" b="0" i="0" dirty="0">
                <a:solidFill>
                  <a:srgbClr val="000000"/>
                </a:solidFill>
                <a:effectLst/>
                <a:latin typeface="Roboto" panose="020F0502020204030204" pitchFamily="34" charset="0"/>
              </a:rPr>
              <a:t>API </a:t>
            </a:r>
            <a:r>
              <a:rPr lang="ja-JP" altLang="en-US" b="0" i="0">
                <a:solidFill>
                  <a:srgbClr val="000000"/>
                </a:solidFill>
                <a:effectLst/>
                <a:latin typeface="Roboto" panose="020F0502020204030204" pitchFamily="34" charset="0"/>
              </a:rPr>
              <a:t>です</a:t>
            </a:r>
            <a:endParaRPr lang="en-US" altLang="ja-JP" b="0" i="0" dirty="0">
              <a:solidFill>
                <a:srgbClr val="000000"/>
              </a:solidFill>
              <a:effectLst/>
              <a:latin typeface="Roboto" panose="020F0502020204030204" pitchFamily="34" charset="0"/>
            </a:endParaRPr>
          </a:p>
          <a:p>
            <a:endParaRPr kumimoji="1" lang="en-US" altLang="ja-JP" b="0" i="0" dirty="0">
              <a:solidFill>
                <a:srgbClr val="000000"/>
              </a:solidFill>
              <a:effectLst/>
              <a:latin typeface="Roboto" panose="020F0502020204030204" pitchFamily="34" charset="0"/>
            </a:endParaRPr>
          </a:p>
          <a:p>
            <a:r>
              <a:rPr kumimoji="1" lang="en-US" altLang="ja-JP" b="0" i="0" dirty="0">
                <a:solidFill>
                  <a:srgbClr val="000000"/>
                </a:solidFill>
                <a:effectLst/>
                <a:latin typeface="Roboto" panose="020F0502020204030204" pitchFamily="34" charset="0"/>
              </a:rPr>
              <a:t>///</a:t>
            </a:r>
            <a:r>
              <a:rPr kumimoji="1" lang="ja-JP" altLang="en-US" b="0" i="0">
                <a:solidFill>
                  <a:srgbClr val="000000"/>
                </a:solidFill>
                <a:effectLst/>
                <a:latin typeface="Roboto" panose="020F0502020204030204" pitchFamily="34" charset="0"/>
              </a:rPr>
              <a:t>準パススルーは最小限のデバイスを仮想化し，出来るだけハードウェアを直接</a:t>
            </a:r>
            <a:r>
              <a:rPr kumimoji="1" lang="en-US" altLang="ja-JP" b="0" i="0" dirty="0">
                <a:solidFill>
                  <a:srgbClr val="000000"/>
                </a:solidFill>
                <a:effectLst/>
                <a:latin typeface="Roboto" panose="020F0502020204030204" pitchFamily="34" charset="0"/>
              </a:rPr>
              <a:t>OS</a:t>
            </a:r>
            <a:r>
              <a:rPr kumimoji="1" lang="ja-JP" altLang="en-US" b="0" i="0">
                <a:solidFill>
                  <a:srgbClr val="000000"/>
                </a:solidFill>
                <a:effectLst/>
                <a:latin typeface="Roboto" panose="020F0502020204030204" pitchFamily="34" charset="0"/>
              </a:rPr>
              <a:t>に見せることで，</a:t>
            </a:r>
            <a:r>
              <a:rPr kumimoji="1" lang="en-US" altLang="ja-JP" b="0" i="0" dirty="0">
                <a:solidFill>
                  <a:srgbClr val="000000"/>
                </a:solidFill>
                <a:effectLst/>
                <a:latin typeface="Roboto" panose="020F0502020204030204" pitchFamily="34" charset="0"/>
              </a:rPr>
              <a:t>OS</a:t>
            </a:r>
            <a:r>
              <a:rPr kumimoji="1" lang="ja-JP" altLang="en-US" b="0" i="0">
                <a:solidFill>
                  <a:srgbClr val="000000"/>
                </a:solidFill>
                <a:effectLst/>
                <a:latin typeface="Roboto" panose="020F0502020204030204" pitchFamily="34" charset="0"/>
              </a:rPr>
              <a:t>からハードウェアへのアクセスを可能な限り通過</a:t>
            </a:r>
            <a:r>
              <a:rPr kumimoji="1" lang="en-US" altLang="ja-JP" b="0" i="0" dirty="0">
                <a:solidFill>
                  <a:srgbClr val="000000"/>
                </a:solidFill>
                <a:effectLst/>
                <a:latin typeface="Roboto" panose="020F0502020204030204" pitchFamily="34" charset="0"/>
              </a:rPr>
              <a:t>(</a:t>
            </a:r>
            <a:r>
              <a:rPr kumimoji="1" lang="ja-JP" altLang="en-US" b="0" i="0">
                <a:solidFill>
                  <a:srgbClr val="000000"/>
                </a:solidFill>
                <a:effectLst/>
                <a:latin typeface="Roboto" panose="020F0502020204030204" pitchFamily="34" charset="0"/>
              </a:rPr>
              <a:t>パススルー</a:t>
            </a:r>
            <a:r>
              <a:rPr kumimoji="1" lang="en-US" altLang="ja-JP" b="0" i="0" dirty="0">
                <a:solidFill>
                  <a:srgbClr val="000000"/>
                </a:solidFill>
                <a:effectLst/>
                <a:latin typeface="Roboto" panose="020F0502020204030204" pitchFamily="34" charset="0"/>
              </a:rPr>
              <a:t>)</a:t>
            </a:r>
            <a:r>
              <a:rPr kumimoji="1" lang="ja-JP" altLang="en-US" b="0" i="0">
                <a:solidFill>
                  <a:srgbClr val="000000"/>
                </a:solidFill>
                <a:effectLst/>
                <a:latin typeface="Roboto" panose="020F0502020204030204" pitchFamily="34" charset="0"/>
              </a:rPr>
              <a:t>させること</a:t>
            </a:r>
            <a:endParaRPr kumimoji="1" lang="en-US" altLang="ja-JP" dirty="0"/>
          </a:p>
          <a:p>
            <a:endParaRPr kumimoji="1" lang="en-US" altLang="ja-JP" dirty="0"/>
          </a:p>
          <a:p>
            <a:r>
              <a:rPr kumimoji="1" lang="en-US" altLang="ja-JP" dirty="0"/>
              <a:t>///</a:t>
            </a:r>
            <a:r>
              <a:rPr kumimoji="1" lang="ja-JP" altLang="en-US"/>
              <a:t>システム外では監視対象</a:t>
            </a:r>
            <a:r>
              <a:rPr kumimoji="1" lang="en-US" altLang="ja-JP" dirty="0"/>
              <a:t>VM</a:t>
            </a:r>
            <a:r>
              <a:rPr kumimoji="1" lang="ja-JP" altLang="en-US"/>
              <a:t>内で軽量なハイパーバイザである</a:t>
            </a:r>
            <a:r>
              <a:rPr kumimoji="1" lang="en-US" altLang="ja-JP" dirty="0" err="1"/>
              <a:t>BitVisor</a:t>
            </a:r>
            <a:r>
              <a:rPr kumimoji="1" lang="ja-JP" altLang="en-US"/>
              <a:t>を動作させ、その</a:t>
            </a:r>
            <a:r>
              <a:rPr lang="ja-JP" altLang="en-US"/>
              <a:t>中</a:t>
            </a:r>
            <a:r>
              <a:rPr kumimoji="1" lang="ja-JP" altLang="en-US"/>
              <a:t>にエージェントを実装を行いました．これは，下図のように</a:t>
            </a:r>
            <a:r>
              <a:rPr lang="en-US" altLang="ja-JP" dirty="0" err="1"/>
              <a:t>BitVisor</a:t>
            </a:r>
            <a:r>
              <a:rPr lang="ja-JP" altLang="en-US"/>
              <a:t>が作る</a:t>
            </a:r>
            <a:r>
              <a:rPr lang="en-US" altLang="ja-JP" dirty="0"/>
              <a:t>VM</a:t>
            </a:r>
            <a:r>
              <a:rPr lang="ja-JP" altLang="en-US"/>
              <a:t>である内部</a:t>
            </a:r>
            <a:r>
              <a:rPr lang="en-US" altLang="ja-JP" dirty="0"/>
              <a:t>VM</a:t>
            </a:r>
            <a:r>
              <a:rPr lang="ja-JP" altLang="en-US"/>
              <a:t>内で監視対象システムを実行します．</a:t>
            </a:r>
            <a:r>
              <a:rPr lang="en-US" altLang="ja-JP" dirty="0" err="1"/>
              <a:t>BitVisor</a:t>
            </a:r>
            <a:r>
              <a:rPr lang="ja-JP" altLang="en-US"/>
              <a:t>を採用した理由はネットワークやディスクなどの</a:t>
            </a:r>
            <a:r>
              <a:rPr lang="en-US" altLang="ja-JP" dirty="0"/>
              <a:t>I/O</a:t>
            </a:r>
            <a:r>
              <a:rPr lang="ja-JP" altLang="en-US"/>
              <a:t>を仮想化しないことで軽量な動作が可能であるからです．</a:t>
            </a:r>
            <a:endParaRPr lang="en-US" altLang="ja-JP" dirty="0"/>
          </a:p>
          <a:p>
            <a:r>
              <a:rPr lang="ja-JP" altLang="en-US"/>
              <a:t>システム外エージェントでも従来の</a:t>
            </a:r>
            <a:r>
              <a:rPr lang="en-US" altLang="ja-JP" dirty="0"/>
              <a:t>IDS</a:t>
            </a:r>
            <a:r>
              <a:rPr lang="ja-JP" altLang="en-US"/>
              <a:t>オフロードと同様に</a:t>
            </a:r>
            <a:r>
              <a:rPr lang="en-US" altLang="ja-JP" dirty="0"/>
              <a:t>IDS</a:t>
            </a:r>
            <a:r>
              <a:rPr lang="ja-JP" altLang="en-US"/>
              <a:t>から送信された</a:t>
            </a:r>
            <a:r>
              <a:rPr lang="en-US" altLang="ja-JP" dirty="0"/>
              <a:t>OS</a:t>
            </a:r>
            <a:r>
              <a:rPr lang="ja-JP" altLang="en-US"/>
              <a:t>データの仮想アドレスを内部</a:t>
            </a:r>
            <a:r>
              <a:rPr lang="en-US" altLang="ja-JP" dirty="0"/>
              <a:t>VM</a:t>
            </a:r>
            <a:r>
              <a:rPr lang="ja-JP" altLang="en-US"/>
              <a:t>の物理アドレスに変換してアクセスし，内部</a:t>
            </a:r>
            <a:r>
              <a:rPr lang="en-US" altLang="ja-JP" dirty="0"/>
              <a:t>VM</a:t>
            </a:r>
            <a:r>
              <a:rPr lang="ja-JP" altLang="en-US"/>
              <a:t>のメモリデータを取得します．</a:t>
            </a:r>
            <a:endParaRPr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r>
              <a:rPr lang="ja-JP" altLang="en-US"/>
              <a:t>右下図は仮想マシンを２重に作った際に，通常の</a:t>
            </a:r>
            <a:r>
              <a:rPr lang="en-US" altLang="ja-JP" dirty="0"/>
              <a:t>VM</a:t>
            </a:r>
            <a:r>
              <a:rPr lang="ja-JP" altLang="en-US"/>
              <a:t>を</a:t>
            </a:r>
            <a:r>
              <a:rPr lang="en-US" altLang="ja-JP" dirty="0"/>
              <a:t>2</a:t>
            </a:r>
            <a:r>
              <a:rPr lang="ja-JP" altLang="en-US"/>
              <a:t>重に作ったものをオレンジ色で</a:t>
            </a:r>
            <a:r>
              <a:rPr lang="en-US" altLang="ja-JP" dirty="0" err="1"/>
              <a:t>BitVisor</a:t>
            </a:r>
            <a:r>
              <a:rPr lang="ja-JP" altLang="en-US"/>
              <a:t>を採用したものを青色で示しています．この図からデータベースアクセスでは</a:t>
            </a:r>
            <a:r>
              <a:rPr lang="en-US" altLang="ja-JP" dirty="0" err="1"/>
              <a:t>BitVisor</a:t>
            </a:r>
            <a:r>
              <a:rPr lang="ja-JP" altLang="en-US"/>
              <a:t>を採用した場合，通常なものと比較しておよそ</a:t>
            </a:r>
            <a:r>
              <a:rPr lang="en-US" altLang="ja-JP" dirty="0"/>
              <a:t>29</a:t>
            </a:r>
            <a:r>
              <a:rPr lang="ja-JP" altLang="en-US"/>
              <a:t>倍性能が良くなっていることがわかります．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r>
              <a:rPr lang="ja-JP" altLang="en-US"/>
              <a:t>ネットワークやディスクを仮想化しないことによってなぜ早くなる？</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　　　</a:t>
            </a:r>
            <a:r>
              <a:rPr lang="en-US" altLang="ja-JP" dirty="0"/>
              <a:t>→</a:t>
            </a:r>
            <a:r>
              <a:rPr lang="ja-JP" altLang="en-US"/>
              <a:t>特別なドライバを用いて直接</a:t>
            </a:r>
            <a:r>
              <a:rPr lang="en-US" altLang="ja-JP" dirty="0"/>
              <a:t>I/O</a:t>
            </a:r>
            <a:r>
              <a:rPr lang="ja-JP" altLang="en-US"/>
              <a:t>を実行している．エミュレートするのも処理が重く時間がかかる．</a:t>
            </a:r>
            <a:endParaRPr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11</a:t>
            </a:fld>
            <a:endParaRPr kumimoji="1" lang="ja-JP" altLang="en-US"/>
          </a:p>
        </p:txBody>
      </p:sp>
    </p:spTree>
    <p:extLst>
      <p:ext uri="{BB962C8B-B14F-4D97-AF65-F5344CB8AC3E}">
        <p14:creationId xmlns:p14="http://schemas.microsoft.com/office/powerpoint/2010/main" val="3054451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また，他のハイパーバイザ内エージェントとして</a:t>
            </a:r>
            <a:r>
              <a:rPr lang="en-US" altLang="ja-JP" dirty="0"/>
              <a:t>Xen</a:t>
            </a:r>
            <a:r>
              <a:rPr lang="ja-JP" altLang="en-US"/>
              <a:t>を用いた実装も行いました．この実装では，</a:t>
            </a:r>
            <a:r>
              <a:rPr lang="en-US" altLang="ja-JP" dirty="0"/>
              <a:t>Xen</a:t>
            </a:r>
            <a:r>
              <a:rPr lang="ja-JP" altLang="en-US"/>
              <a:t>の特権</a:t>
            </a:r>
            <a:r>
              <a:rPr lang="en-US" altLang="ja-JP" dirty="0"/>
              <a:t>VM</a:t>
            </a:r>
            <a:r>
              <a:rPr lang="ja-JP" altLang="en-US"/>
              <a:t>である</a:t>
            </a:r>
            <a:r>
              <a:rPr lang="en-US" altLang="ja-JP" dirty="0"/>
              <a:t>Dom0</a:t>
            </a:r>
            <a:r>
              <a:rPr lang="ja-JP" altLang="en-US"/>
              <a:t>を内部</a:t>
            </a:r>
            <a:r>
              <a:rPr lang="en-US" altLang="ja-JP" dirty="0"/>
              <a:t>VM</a:t>
            </a:r>
            <a:r>
              <a:rPr lang="ja-JP" altLang="en-US"/>
              <a:t>として利用します．</a:t>
            </a:r>
            <a:endParaRPr lang="en-US" altLang="ja-JP" dirty="0"/>
          </a:p>
          <a:p>
            <a:r>
              <a:rPr lang="en-US" altLang="ja-JP" dirty="0"/>
              <a:t>Dom0</a:t>
            </a:r>
            <a:r>
              <a:rPr lang="ja-JP" altLang="en-US"/>
              <a:t>では</a:t>
            </a:r>
            <a:r>
              <a:rPr lang="ja-JP" altLang="en-US">
                <a:solidFill>
                  <a:srgbClr val="FF0000"/>
                </a:solidFill>
              </a:rPr>
              <a:t>ディスクやネットワークを仮想化しないため、</a:t>
            </a:r>
            <a:r>
              <a:rPr lang="en-US" altLang="ja-JP" dirty="0">
                <a:solidFill>
                  <a:srgbClr val="FF0000"/>
                </a:solidFill>
              </a:rPr>
              <a:t>VM</a:t>
            </a:r>
            <a:r>
              <a:rPr lang="ja-JP" altLang="en-US">
                <a:solidFill>
                  <a:srgbClr val="FF0000"/>
                </a:solidFill>
              </a:rPr>
              <a:t>を高速に実行することができます．</a:t>
            </a:r>
            <a:endParaRPr lang="en-US" altLang="ja-JP" dirty="0">
              <a:solidFill>
                <a:srgbClr val="FF0000"/>
              </a:solidFill>
            </a:endParaRPr>
          </a:p>
          <a:p>
            <a:r>
              <a:rPr lang="ja-JP" altLang="en-US">
                <a:solidFill>
                  <a:srgbClr val="FF0000"/>
                </a:solidFill>
              </a:rPr>
              <a:t>また，</a:t>
            </a:r>
            <a:r>
              <a:rPr lang="en-JP" altLang="ja-JP"/>
              <a:t>Xen</a:t>
            </a:r>
            <a:r>
              <a:rPr lang="ja-JP" altLang="en-US"/>
              <a:t>と</a:t>
            </a:r>
            <a:r>
              <a:rPr lang="en-US" altLang="ja-JP" dirty="0"/>
              <a:t>OS</a:t>
            </a:r>
            <a:r>
              <a:rPr lang="ja-JP" altLang="en-JP"/>
              <a:t>の</a:t>
            </a:r>
            <a:r>
              <a:rPr lang="ja-JP" altLang="en-US"/>
              <a:t>修正により</a:t>
            </a:r>
            <a:r>
              <a:rPr lang="en-US" altLang="ja-JP" dirty="0"/>
              <a:t>SEV</a:t>
            </a:r>
            <a:r>
              <a:rPr lang="ja-JP" altLang="en-US"/>
              <a:t>で暗号化された</a:t>
            </a:r>
            <a:r>
              <a:rPr lang="en-US" altLang="ja-JP" dirty="0"/>
              <a:t>VM</a:t>
            </a:r>
            <a:r>
              <a:rPr lang="ja-JP" altLang="en-US"/>
              <a:t>内で動作させることを確認しております．</a:t>
            </a:r>
            <a:endParaRPr lang="en-US" altLang="ja-JP" dirty="0"/>
          </a:p>
          <a:p>
            <a:r>
              <a:rPr lang="en-US" altLang="ja-JP" dirty="0"/>
              <a:t>Xen</a:t>
            </a:r>
            <a:r>
              <a:rPr lang="ja-JP" altLang="en-US"/>
              <a:t>ハイパーバイザは通信機能を持っていないため，エージェントが</a:t>
            </a:r>
            <a:r>
              <a:rPr lang="en-US" altLang="ja-JP" dirty="0"/>
              <a:t>IDS</a:t>
            </a:r>
            <a:r>
              <a:rPr lang="ja-JP" altLang="en-US"/>
              <a:t>と通信するために</a:t>
            </a:r>
            <a:r>
              <a:rPr lang="en-US" altLang="ja-JP" dirty="0"/>
              <a:t>Dom0</a:t>
            </a:r>
            <a:r>
              <a:rPr lang="ja-JP" altLang="en-US"/>
              <a:t>内で動作するプロキシを経由して通信を行います．</a:t>
            </a:r>
            <a:endParaRPr lang="en-US" altLang="ja-JP" dirty="0"/>
          </a:p>
          <a:p>
            <a:r>
              <a:rPr lang="ja-JP" altLang="en-US"/>
              <a:t>通信の流れとしては，</a:t>
            </a:r>
            <a:r>
              <a:rPr lang="en-US" altLang="ja-JP" dirty="0"/>
              <a:t>IDS</a:t>
            </a:r>
            <a:r>
              <a:rPr lang="ja-JP" altLang="en-US"/>
              <a:t>からのメモリ取得要求が来た際に，プロキシがハイパーバイザ内のエージェントを呼び出してメモリ情報を取得し，</a:t>
            </a:r>
            <a:r>
              <a:rPr lang="en-US" altLang="ja-JP" dirty="0"/>
              <a:t>Dom0</a:t>
            </a:r>
            <a:r>
              <a:rPr lang="ja-JP" altLang="en-US"/>
              <a:t>内のプロキシが</a:t>
            </a:r>
            <a:r>
              <a:rPr lang="en-US" altLang="ja-JP" dirty="0"/>
              <a:t>IDS</a:t>
            </a:r>
            <a:r>
              <a:rPr lang="ja-JP" altLang="en-US"/>
              <a:t>にメモリデータを送るという流れになっています．</a:t>
            </a:r>
            <a:endParaRPr lang="en-US" altLang="ja-JP" dirty="0"/>
          </a:p>
          <a:p>
            <a:r>
              <a:rPr kumimoji="1" lang="ja-JP" altLang="en-US"/>
              <a:t>また，</a:t>
            </a:r>
            <a:r>
              <a:rPr kumimoji="1" lang="en-US" altLang="ja-JP" dirty="0"/>
              <a:t>Xen</a:t>
            </a:r>
            <a:r>
              <a:rPr kumimoji="1" lang="ja-JP" altLang="en-US"/>
              <a:t>ハイパーバイザが</a:t>
            </a:r>
            <a:r>
              <a:rPr kumimoji="1" lang="en-US" altLang="ja-JP" dirty="0"/>
              <a:t>IDS</a:t>
            </a:r>
            <a:r>
              <a:rPr kumimoji="1" lang="ja-JP" altLang="en-US"/>
              <a:t>と直接通信を行えるようにするために，共有メモリを用いた実装も行いました．</a:t>
            </a:r>
            <a:endParaRPr kumimoji="1" lang="en-US" altLang="ja-JP" dirty="0"/>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12</a:t>
            </a:fld>
            <a:endParaRPr kumimoji="1" lang="ja-JP" altLang="en-US"/>
          </a:p>
        </p:txBody>
      </p:sp>
    </p:spTree>
    <p:extLst>
      <p:ext uri="{BB962C8B-B14F-4D97-AF65-F5344CB8AC3E}">
        <p14:creationId xmlns:p14="http://schemas.microsoft.com/office/powerpoint/2010/main" val="3841633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mn-lt"/>
                <a:ea typeface="+mn-ea"/>
                <a:cs typeface="+mn-cs"/>
              </a:rPr>
              <a:t>実験として，</a:t>
            </a:r>
            <a:r>
              <a:rPr kumimoji="1" lang="en-US" altLang="ja-JP" sz="1200" kern="1200" dirty="0" err="1">
                <a:solidFill>
                  <a:schemeClr val="tx1"/>
                </a:solidFill>
                <a:effectLst/>
                <a:latin typeface="+mn-lt"/>
                <a:ea typeface="+mn-ea"/>
                <a:cs typeface="+mn-cs"/>
              </a:rPr>
              <a:t>SEVmonitor</a:t>
            </a:r>
            <a:r>
              <a:rPr kumimoji="1" lang="ja-JP" altLang="en-US" sz="1200" kern="1200">
                <a:solidFill>
                  <a:schemeClr val="tx1"/>
                </a:solidFill>
                <a:effectLst/>
                <a:latin typeface="+mn-lt"/>
                <a:ea typeface="+mn-ea"/>
                <a:cs typeface="+mn-cs"/>
              </a:rPr>
              <a:t>における監視性能とシステム性能を測定しました．監視性能については監視対象システムからの</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データの取得時間を測定し，性能の調査を行いました．</a:t>
            </a:r>
            <a:endParaRPr kumimoji="1" lang="en-US" altLang="ja-JP" sz="1200" kern="1200" dirty="0">
              <a:solidFill>
                <a:schemeClr val="tx1"/>
              </a:solidFill>
              <a:effectLst/>
              <a:latin typeface="+mn-lt"/>
              <a:ea typeface="+mn-ea"/>
              <a:cs typeface="+mn-cs"/>
            </a:endParaRPr>
          </a:p>
          <a:p>
            <a:r>
              <a:rPr kumimoji="1" lang="ja-JP" altLang="en-US" sz="1200" kern="1200">
                <a:solidFill>
                  <a:schemeClr val="tx1"/>
                </a:solidFill>
                <a:effectLst/>
                <a:latin typeface="+mn-lt"/>
                <a:ea typeface="+mn-ea"/>
                <a:cs typeface="+mn-cs"/>
              </a:rPr>
              <a:t>システム性能に浮いては監視対象の隔離におけるシステムのオーバヘッドをウェブサーバを用いて測定を行いました．</a:t>
            </a:r>
            <a:endParaRPr kumimoji="1" lang="ja-JP" altLang="ja-JP" sz="1200" kern="1200">
              <a:solidFill>
                <a:schemeClr val="tx1"/>
              </a:solidFill>
              <a:effectLst/>
              <a:latin typeface="+mn-lt"/>
              <a:ea typeface="+mn-ea"/>
              <a:cs typeface="+mn-cs"/>
            </a:endParaRPr>
          </a:p>
          <a:p>
            <a:r>
              <a:rPr kumimoji="1" lang="ja-JP" altLang="en-US" sz="1200" kern="1200">
                <a:solidFill>
                  <a:schemeClr val="tx1"/>
                </a:solidFill>
                <a:effectLst/>
                <a:latin typeface="+mn-lt"/>
                <a:ea typeface="+mn-ea"/>
                <a:cs typeface="+mn-cs"/>
              </a:rPr>
              <a:t>比較対象として，エージェントでは</a:t>
            </a:r>
            <a:r>
              <a:rPr kumimoji="1" lang="en-US" altLang="ja-JP" sz="1200" kern="1200" dirty="0">
                <a:solidFill>
                  <a:schemeClr val="tx1"/>
                </a:solidFill>
                <a:effectLst/>
                <a:latin typeface="+mn-lt"/>
                <a:ea typeface="+mn-ea"/>
                <a:cs typeface="+mn-cs"/>
              </a:rPr>
              <a:t>OS</a:t>
            </a:r>
            <a:r>
              <a:rPr kumimoji="1" lang="ja-JP" altLang="en-US" sz="1200" kern="1200">
                <a:solidFill>
                  <a:schemeClr val="tx1"/>
                </a:solidFill>
                <a:effectLst/>
                <a:latin typeface="+mn-lt"/>
                <a:ea typeface="+mn-ea"/>
                <a:cs typeface="+mn-cs"/>
              </a:rPr>
              <a:t>内とハイパーバイザ内の</a:t>
            </a:r>
            <a:r>
              <a:rPr kumimoji="1" lang="en-US" altLang="ja-JP" sz="1200" kern="1200" dirty="0">
                <a:solidFill>
                  <a:schemeClr val="tx1"/>
                </a:solidFill>
                <a:effectLst/>
                <a:latin typeface="+mn-lt"/>
                <a:ea typeface="+mn-ea"/>
                <a:cs typeface="+mn-cs"/>
              </a:rPr>
              <a:t>2</a:t>
            </a:r>
            <a:r>
              <a:rPr kumimoji="1" lang="ja-JP" altLang="en-US" sz="1200" kern="1200">
                <a:solidFill>
                  <a:schemeClr val="tx1"/>
                </a:solidFill>
                <a:effectLst/>
                <a:latin typeface="+mn-lt"/>
                <a:ea typeface="+mn-ea"/>
                <a:cs typeface="+mn-cs"/>
              </a:rPr>
              <a:t>種類，計</a:t>
            </a:r>
            <a:r>
              <a:rPr kumimoji="1" lang="en-US" altLang="ja-JP" sz="1200" kern="1200" dirty="0">
                <a:solidFill>
                  <a:schemeClr val="tx1"/>
                </a:solidFill>
                <a:effectLst/>
                <a:latin typeface="+mn-lt"/>
                <a:ea typeface="+mn-ea"/>
                <a:cs typeface="+mn-cs"/>
              </a:rPr>
              <a:t>3</a:t>
            </a:r>
            <a:r>
              <a:rPr kumimoji="1" lang="ja-JP" altLang="en-US" sz="1200" kern="1200">
                <a:solidFill>
                  <a:schemeClr val="tx1"/>
                </a:solidFill>
                <a:effectLst/>
                <a:latin typeface="+mn-lt"/>
                <a:ea typeface="+mn-ea"/>
                <a:cs typeface="+mn-cs"/>
              </a:rPr>
              <a:t>種類の比較を行っております．また</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とエージェントとの通信としては，</a:t>
            </a:r>
            <a:r>
              <a:rPr kumimoji="1" lang="ja-JP" altLang="en-US" sz="1200" kern="1200">
                <a:solidFill>
                  <a:schemeClr val="tx1"/>
                </a:solidFill>
                <a:effectLst/>
                <a:latin typeface="+mn-lt"/>
                <a:ea typeface="+mn-ea"/>
                <a:cs typeface="+mn-cs"/>
              </a:rPr>
              <a:t>仮想ネットワークを用いた場合と</a:t>
            </a:r>
            <a:r>
              <a:rPr kumimoji="1" lang="ja-JP" altLang="ja-JP" sz="1200" kern="1200">
                <a:solidFill>
                  <a:schemeClr val="tx1"/>
                </a:solidFill>
                <a:effectLst/>
                <a:latin typeface="+mn-lt"/>
                <a:ea typeface="+mn-ea"/>
                <a:cs typeface="+mn-cs"/>
              </a:rPr>
              <a:t>共有メモリを用いた場合について測定を行いました．</a:t>
            </a:r>
            <a:endParaRPr kumimoji="1" lang="en-US" altLang="ja-JP" sz="1200" kern="1200" dirty="0">
              <a:solidFill>
                <a:schemeClr val="tx1"/>
              </a:solidFill>
              <a:effectLst/>
              <a:latin typeface="+mn-lt"/>
              <a:ea typeface="+mn-ea"/>
              <a:cs typeface="+mn-cs"/>
            </a:endParaRPr>
          </a:p>
          <a:p>
            <a:r>
              <a:rPr kumimoji="1" lang="ja-JP" altLang="en-US" sz="1200" kern="1200">
                <a:solidFill>
                  <a:schemeClr val="tx1"/>
                </a:solidFill>
                <a:effectLst/>
                <a:latin typeface="+mn-lt"/>
                <a:ea typeface="+mn-ea"/>
                <a:cs typeface="+mn-cs"/>
              </a:rPr>
              <a:t>実験</a:t>
            </a:r>
            <a:r>
              <a:rPr kumimoji="1" lang="ja-JP" altLang="ja-JP" sz="1200" kern="1200">
                <a:solidFill>
                  <a:schemeClr val="tx1"/>
                </a:solidFill>
                <a:effectLst/>
                <a:latin typeface="+mn-lt"/>
                <a:ea typeface="+mn-ea"/>
                <a:cs typeface="+mn-cs"/>
              </a:rPr>
              <a:t>環境は以下のようになっています</a:t>
            </a:r>
            <a:r>
              <a:rPr lang="ja-JP" altLang="ja-JP">
                <a:effectLst/>
              </a:rPr>
              <a:t> </a:t>
            </a:r>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13</a:t>
            </a:fld>
            <a:endParaRPr kumimoji="1" lang="ja-JP" altLang="en-US"/>
          </a:p>
        </p:txBody>
      </p:sp>
    </p:spTree>
    <p:extLst>
      <p:ext uri="{BB962C8B-B14F-4D97-AF65-F5344CB8AC3E}">
        <p14:creationId xmlns:p14="http://schemas.microsoft.com/office/powerpoint/2010/main" val="39083863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まず，監視対象システムの</a:t>
            </a:r>
            <a:r>
              <a:rPr lang="en-US" altLang="ja-JP" dirty="0"/>
              <a:t>OS</a:t>
            </a:r>
            <a:r>
              <a:rPr lang="ja-JP" altLang="en-US"/>
              <a:t>のバージョンを取得する時間を測定いたしました．</a:t>
            </a:r>
            <a:endParaRPr lang="en-US" altLang="ja-JP" dirty="0"/>
          </a:p>
          <a:p>
            <a:r>
              <a:rPr lang="en-US" altLang="ja-JP" dirty="0"/>
              <a:t>OS</a:t>
            </a:r>
            <a:r>
              <a:rPr lang="ja-JP" altLang="en-US"/>
              <a:t>のバージョン情報取得ではエージェントに対して要求を</a:t>
            </a:r>
            <a:r>
              <a:rPr lang="en-US" altLang="ja-JP" dirty="0"/>
              <a:t>1</a:t>
            </a:r>
            <a:r>
              <a:rPr lang="ja-JP" altLang="en-US"/>
              <a:t>回送信し、</a:t>
            </a:r>
            <a:r>
              <a:rPr lang="en-US" altLang="ja-JP" dirty="0"/>
              <a:t>4KB</a:t>
            </a:r>
            <a:r>
              <a:rPr lang="ja-JP" altLang="en-US"/>
              <a:t>のメモリデータを取得しております．</a:t>
            </a:r>
            <a:endParaRPr lang="en-US" altLang="ja-JP" dirty="0"/>
          </a:p>
          <a:p>
            <a:r>
              <a:rPr lang="ja-JP" altLang="en-US"/>
              <a:t>実行結果は下の図のようになっています．</a:t>
            </a:r>
            <a:r>
              <a:rPr lang="ja-JP" altLang="en-US" u="sng"/>
              <a:t>仮想</a:t>
            </a:r>
            <a:r>
              <a:rPr lang="ja-JP" altLang="en-US"/>
              <a:t>ネットワークを用いた場合，</a:t>
            </a:r>
            <a:r>
              <a:rPr lang="en-US" altLang="ja-JP" dirty="0"/>
              <a:t>OS</a:t>
            </a:r>
            <a:r>
              <a:rPr lang="ja-JP" altLang="en-US"/>
              <a:t>内や</a:t>
            </a:r>
            <a:r>
              <a:rPr lang="en-US" altLang="ja-JP" dirty="0" err="1"/>
              <a:t>BitVisor</a:t>
            </a:r>
            <a:r>
              <a:rPr lang="ja-JP" altLang="en-US"/>
              <a:t>と比較し，</a:t>
            </a:r>
            <a:r>
              <a:rPr lang="en-US" altLang="ja-JP" dirty="0"/>
              <a:t>Xen</a:t>
            </a:r>
            <a:r>
              <a:rPr lang="ja-JP" altLang="en-US"/>
              <a:t>内エージェントの性能が大幅に低いことがわかりました．</a:t>
            </a:r>
            <a:endParaRPr lang="en-US" altLang="ja-JP" dirty="0"/>
          </a:p>
          <a:p>
            <a:r>
              <a:rPr lang="ja-JP" altLang="en-US"/>
              <a:t>この原因として，</a:t>
            </a:r>
            <a:r>
              <a:rPr lang="en-US" altLang="ja-JP" dirty="0"/>
              <a:t>Xen</a:t>
            </a:r>
            <a:r>
              <a:rPr lang="ja-JP" altLang="en-US"/>
              <a:t>では直接通信を行わず，内部</a:t>
            </a:r>
            <a:r>
              <a:rPr lang="en-US" altLang="ja-JP" dirty="0"/>
              <a:t>VM</a:t>
            </a:r>
            <a:r>
              <a:rPr lang="ja-JP" altLang="en-US"/>
              <a:t>内で動作させたプロキシ経由で通信する必要があるためと考えられます．</a:t>
            </a:r>
            <a:endParaRPr lang="en-US" altLang="ja-JP" dirty="0"/>
          </a:p>
          <a:p>
            <a:r>
              <a:rPr lang="ja-JP" altLang="en-US"/>
              <a:t>また，</a:t>
            </a:r>
            <a:r>
              <a:rPr lang="ja-JP" altLang="en-US" u="sng"/>
              <a:t>共有</a:t>
            </a:r>
            <a:r>
              <a:rPr lang="ja-JP" altLang="en-US"/>
              <a:t>メモリを用いると大幅に性能が向上し、配置による性能差は小さくなることがわかりました．</a:t>
            </a:r>
            <a:endParaRPr lang="en-US" altLang="ja-JP" dirty="0"/>
          </a:p>
          <a:p>
            <a:r>
              <a:rPr lang="ja-JP" altLang="en-US"/>
              <a:t>共有メモリで通信した場合，ポーリングを行なっているため</a:t>
            </a:r>
            <a:r>
              <a:rPr lang="en-US" altLang="ja-JP" dirty="0"/>
              <a:t>CPU</a:t>
            </a:r>
            <a:r>
              <a:rPr lang="ja-JP" altLang="en-US"/>
              <a:t>使用率を調査しましたが，</a:t>
            </a:r>
            <a:r>
              <a:rPr lang="en-US" altLang="ja-JP" dirty="0"/>
              <a:t>CPU</a:t>
            </a:r>
            <a:r>
              <a:rPr lang="ja-JP" altLang="en-US"/>
              <a:t>負荷は仮想ネットワークを用いる場合と同程度であり，通信の際にシステムに影響がないことも確認しております．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///dev/</a:t>
            </a:r>
            <a:r>
              <a:rPr lang="en-US" altLang="ja-JP" dirty="0" err="1"/>
              <a:t>shm</a:t>
            </a:r>
            <a:r>
              <a:rPr lang="ja-JP" altLang="en-US"/>
              <a:t>が作られるからメモリ内のディレクトリ本当はアクセス出来る</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r>
              <a:rPr lang="ja-JP" altLang="en-US"/>
              <a:t>測定のグラフではデータチェック間隔を取っていますが，そのデータチェック間隔を減らすとさらに高速化が図れますが，その分</a:t>
            </a:r>
            <a:r>
              <a:rPr lang="en-US" altLang="ja-JP" dirty="0"/>
              <a:t>CPU</a:t>
            </a:r>
            <a:r>
              <a:rPr lang="ja-JP" altLang="en-US"/>
              <a:t>使用率が急激に上昇してしまい</a:t>
            </a:r>
            <a:r>
              <a:rPr lang="en-US" altLang="ja-JP" dirty="0"/>
              <a:t>VM</a:t>
            </a:r>
            <a:r>
              <a:rPr lang="ja-JP" altLang="en-US"/>
              <a:t>に負荷がかかってしまいます．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そのため，現在では</a:t>
            </a:r>
            <a:r>
              <a:rPr lang="en-US" altLang="ja-JP" dirty="0"/>
              <a:t>CPU</a:t>
            </a:r>
            <a:r>
              <a:rPr lang="ja-JP" altLang="en-US"/>
              <a:t>に負荷がかからない最小のデータチェック間隔を取っています．</a:t>
            </a:r>
            <a:endParaRPr lang="en-US" altLang="ja-JP" dirty="0"/>
          </a:p>
          <a:p>
            <a:endParaRPr lang="en-US" altLang="ja-JP" u="none" dirty="0"/>
          </a:p>
          <a:p>
            <a:endParaRPr lang="en-US" altLang="ja-JP" u="none" dirty="0"/>
          </a:p>
          <a:p>
            <a:r>
              <a:rPr lang="ja-JP" altLang="en-US" u="none"/>
              <a:t>また，ハイパーバイザ内と</a:t>
            </a:r>
            <a:r>
              <a:rPr lang="en-US" altLang="ja-JP" u="none" dirty="0"/>
              <a:t>SEV</a:t>
            </a:r>
            <a:r>
              <a:rPr lang="ja-JP" altLang="en-US"/>
              <a:t>を有効にした</a:t>
            </a:r>
            <a:r>
              <a:rPr lang="en-US" altLang="ja-JP" dirty="0"/>
              <a:t>OS</a:t>
            </a:r>
            <a:r>
              <a:rPr lang="ja-JP" altLang="en-US"/>
              <a:t>内はほぼ同じ性能になっていることがわかりました．</a:t>
            </a:r>
            <a:endParaRPr lang="en-US" altLang="ja-JP" dirty="0"/>
          </a:p>
          <a:p>
            <a:r>
              <a:rPr lang="ja-JP" altLang="en-US"/>
              <a:t>現在ではハイパーバイザ内では</a:t>
            </a:r>
            <a:r>
              <a:rPr lang="en-US" altLang="ja-JP" dirty="0"/>
              <a:t>SEV</a:t>
            </a:r>
            <a:r>
              <a:rPr lang="ja-JP" altLang="en-US"/>
              <a:t>を有効にしていないため，</a:t>
            </a:r>
            <a:r>
              <a:rPr lang="en-US" altLang="ja-JP" dirty="0"/>
              <a:t>SEV</a:t>
            </a:r>
            <a:r>
              <a:rPr lang="ja-JP" altLang="en-US"/>
              <a:t>を有効にしたり，ソフトウェア支援のみでの仮想化では性能が変わる可能性があります．</a:t>
            </a:r>
            <a:endParaRPr lang="en-US" altLang="ja-JP" dirty="0"/>
          </a:p>
          <a:p>
            <a:endParaRPr lang="en-US" altLang="ja-JP" dirty="0"/>
          </a:p>
          <a:p>
            <a:endParaRPr lang="en-US" altLang="ja-JP" dirty="0"/>
          </a:p>
          <a:p>
            <a:endParaRPr lang="en-US" altLang="ja-JP" dirty="0"/>
          </a:p>
          <a:p>
            <a:r>
              <a:rPr lang="en-US" altLang="ja-JP" dirty="0"/>
              <a:t>///</a:t>
            </a:r>
            <a:r>
              <a:rPr lang="ja-JP" altLang="en-US"/>
              <a:t>今回，共有メモリを用いる際のデータチェック間隔は</a:t>
            </a:r>
            <a:r>
              <a:rPr lang="en-US" altLang="ja-JP" dirty="0"/>
              <a:t>200μs</a:t>
            </a:r>
            <a:r>
              <a:rPr lang="ja-JP" altLang="en-US"/>
              <a:t>としていまして，</a:t>
            </a:r>
            <a:endParaRPr lang="en-US" altLang="ja-JP" dirty="0"/>
          </a:p>
          <a:p>
            <a:r>
              <a:rPr lang="ja-JP" altLang="en-US"/>
              <a:t>その理由としては，</a:t>
            </a:r>
            <a:r>
              <a:rPr lang="en-US" altLang="ja-JP" dirty="0"/>
              <a:t>200μs</a:t>
            </a:r>
            <a:r>
              <a:rPr lang="ja-JP" altLang="en-US"/>
              <a:t>よりチェック間隔が短いと性能は向上するのですが，右下図のように</a:t>
            </a:r>
            <a:r>
              <a:rPr lang="en-US" altLang="ja-JP" dirty="0"/>
              <a:t>CPU</a:t>
            </a:r>
            <a:r>
              <a:rPr lang="ja-JP" altLang="en-US"/>
              <a:t>使用率が跳ね上がってしまうため，データチェック感覚は</a:t>
            </a:r>
            <a:r>
              <a:rPr lang="en-US" altLang="ja-JP" dirty="0"/>
              <a:t>200μs</a:t>
            </a:r>
            <a:r>
              <a:rPr lang="ja-JP" altLang="en-US"/>
              <a:t>としています．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srgbClr val="FF0000"/>
                </a:solidFill>
              </a:rPr>
              <a:t>e1000e</a:t>
            </a:r>
            <a:r>
              <a:rPr lang="ja-JP" altLang="en-US">
                <a:solidFill>
                  <a:srgbClr val="FF0000"/>
                </a:solidFill>
              </a:rPr>
              <a:t>：</a:t>
            </a:r>
            <a:r>
              <a:rPr lang="en-US" altLang="ja-JP" dirty="0">
                <a:solidFill>
                  <a:srgbClr val="FF0000"/>
                </a:solidFill>
              </a:rPr>
              <a:t>QEMU</a:t>
            </a:r>
            <a:r>
              <a:rPr lang="ja-JP" altLang="en-US">
                <a:solidFill>
                  <a:srgbClr val="FF0000"/>
                </a:solidFill>
              </a:rPr>
              <a:t>でエミュレートされた</a:t>
            </a:r>
            <a:r>
              <a:rPr lang="en-US" altLang="ja-JP" dirty="0">
                <a:solidFill>
                  <a:srgbClr val="FF0000"/>
                </a:solidFill>
              </a:rPr>
              <a:t>NIC</a:t>
            </a:r>
            <a:r>
              <a:rPr lang="ja-JP" altLang="en-US">
                <a:solidFill>
                  <a:srgbClr val="FF0000"/>
                </a:solidFill>
              </a:rPr>
              <a:t>，一般的な</a:t>
            </a:r>
            <a:r>
              <a:rPr lang="en-US" altLang="ja-JP" dirty="0">
                <a:solidFill>
                  <a:srgbClr val="FF0000"/>
                </a:solidFill>
              </a:rPr>
              <a:t>1G</a:t>
            </a:r>
            <a:r>
              <a:rPr lang="ja-JP" altLang="en-US">
                <a:solidFill>
                  <a:srgbClr val="FF0000"/>
                </a:solidFill>
              </a:rPr>
              <a:t>のネットワーク回線</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solidFill>
                  <a:srgbClr val="FF0000"/>
                </a:solidFill>
              </a:rPr>
              <a:t>virtio</a:t>
            </a:r>
            <a:r>
              <a:rPr lang="ja-JP" altLang="en-US">
                <a:solidFill>
                  <a:srgbClr val="FF0000"/>
                </a:solidFill>
              </a:rPr>
              <a:t>：準仮想化ドライバされた</a:t>
            </a:r>
            <a:r>
              <a:rPr lang="en-US" altLang="ja-JP" dirty="0">
                <a:solidFill>
                  <a:srgbClr val="FF0000"/>
                </a:solidFill>
              </a:rPr>
              <a:t>NIC</a:t>
            </a:r>
            <a:r>
              <a:rPr lang="ja-JP" altLang="en-US">
                <a:solidFill>
                  <a:srgbClr val="FF0000"/>
                </a:solidFill>
              </a:rPr>
              <a:t>，</a:t>
            </a:r>
            <a:r>
              <a:rPr lang="en-US" altLang="ja-JP" dirty="0">
                <a:solidFill>
                  <a:srgbClr val="FF0000"/>
                </a:solidFill>
              </a:rPr>
              <a:t>e1000e</a:t>
            </a:r>
            <a:r>
              <a:rPr lang="ja-JP" altLang="en-US">
                <a:solidFill>
                  <a:srgbClr val="FF0000"/>
                </a:solidFill>
              </a:rPr>
              <a:t>と比較し，よりネットワークの最適化がされている．</a:t>
            </a:r>
            <a:endParaRPr lang="en-JP" altLang="ja-JP" dirty="0">
              <a:solidFill>
                <a:srgbClr val="FF0000"/>
              </a:solidFill>
            </a:endParaRP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14</a:t>
            </a:fld>
            <a:endParaRPr kumimoji="1" lang="ja-JP" altLang="en-US"/>
          </a:p>
        </p:txBody>
      </p:sp>
    </p:spTree>
    <p:extLst>
      <p:ext uri="{BB962C8B-B14F-4D97-AF65-F5344CB8AC3E}">
        <p14:creationId xmlns:p14="http://schemas.microsoft.com/office/powerpoint/2010/main" val="38524376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次に，監視によく用いられる様々なシステム情報である，</a:t>
            </a:r>
            <a:r>
              <a:rPr lang="en-US" altLang="ja-JP" dirty="0"/>
              <a:t>proc</a:t>
            </a:r>
            <a:r>
              <a:rPr lang="ja-JP" altLang="en-US"/>
              <a:t>ファイルシステムの情報の取得時間を測定いたしました．</a:t>
            </a:r>
            <a:endParaRPr lang="en-US" altLang="ja-JP" dirty="0"/>
          </a:p>
          <a:p>
            <a:r>
              <a:rPr lang="ja-JP" altLang="en-US"/>
              <a:t>この実験では，エージェントに対して要求を</a:t>
            </a:r>
            <a:r>
              <a:rPr lang="en-US" altLang="ja-JP" dirty="0"/>
              <a:t>717</a:t>
            </a:r>
            <a:r>
              <a:rPr lang="ja-JP" altLang="en-US"/>
              <a:t>回送信し、計</a:t>
            </a:r>
            <a:r>
              <a:rPr lang="en-US" altLang="ja-JP" dirty="0"/>
              <a:t>2.8MB</a:t>
            </a:r>
            <a:r>
              <a:rPr lang="ja-JP" altLang="en-US"/>
              <a:t>のメモリデータを取得しております．</a:t>
            </a:r>
            <a:endParaRPr lang="en-US" altLang="ja-JP" dirty="0"/>
          </a:p>
          <a:p>
            <a:r>
              <a:rPr lang="ja-JP" altLang="en-US"/>
              <a:t>実験結果は下の図のようになっています．</a:t>
            </a:r>
            <a:r>
              <a:rPr lang="ja-JP" altLang="en-US" u="sng"/>
              <a:t>仮想</a:t>
            </a:r>
            <a:r>
              <a:rPr lang="ja-JP" altLang="en-US"/>
              <a:t>ネットワークを用いて通信を行なった場合，ハイパーバイザ内エージェントの性能が低いことがわかりました．</a:t>
            </a:r>
            <a:endParaRPr lang="en-US" altLang="ja-JP" dirty="0"/>
          </a:p>
          <a:p>
            <a:r>
              <a:rPr lang="ja-JP" altLang="en-US"/>
              <a:t>この原因として，隔離環境のオーバヘッドより，ネットワーク性能が低くなっているためと考えられます．</a:t>
            </a:r>
            <a:endParaRPr lang="en-US" altLang="ja-JP" dirty="0"/>
          </a:p>
          <a:p>
            <a:r>
              <a:rPr lang="ja-JP" altLang="en-US"/>
              <a:t>また，</a:t>
            </a:r>
            <a:r>
              <a:rPr lang="ja-JP" altLang="en-US" u="sng"/>
              <a:t>共有</a:t>
            </a:r>
            <a:r>
              <a:rPr lang="ja-JP" altLang="en-US"/>
              <a:t>メモリを用いると性能が向上するが、性能差が大きくなっていることがわかりました．</a:t>
            </a:r>
            <a:endParaRPr lang="en-US" altLang="ja-JP" dirty="0"/>
          </a:p>
          <a:p>
            <a:r>
              <a:rPr lang="ja-JP" altLang="en-US"/>
              <a:t>現在のところ，</a:t>
            </a:r>
            <a:r>
              <a:rPr lang="en-US" altLang="ja-JP" dirty="0" err="1"/>
              <a:t>BitVisor</a:t>
            </a:r>
            <a:r>
              <a:rPr lang="ja-JP" altLang="en-US"/>
              <a:t>内エージェントが最も高速となっています．これは，共有メモリではメモリ取得要求を確認する際のポーリングのためのスリープが原因だと考えられます．</a:t>
            </a:r>
            <a:endParaRPr lang="en-US" altLang="ja-JP" dirty="0"/>
          </a:p>
          <a:p>
            <a:endParaRPr lang="en-US" altLang="ja-JP" dirty="0"/>
          </a:p>
          <a:p>
            <a:endParaRPr lang="en-US" altLang="ja-JP" dirty="0"/>
          </a:p>
          <a:p>
            <a:r>
              <a:rPr lang="en-US" altLang="ja-JP" dirty="0"/>
              <a:t>///</a:t>
            </a:r>
            <a:r>
              <a:rPr lang="en" altLang="ja-JP" b="0" i="0" dirty="0" err="1">
                <a:solidFill>
                  <a:srgbClr val="1D1C1D"/>
                </a:solidFill>
                <a:effectLst/>
                <a:latin typeface="NotoSansJP"/>
              </a:rPr>
              <a:t>iperf</a:t>
            </a:r>
            <a:r>
              <a:rPr lang="en" altLang="ja-JP" b="0" i="0" dirty="0">
                <a:solidFill>
                  <a:srgbClr val="1D1C1D"/>
                </a:solidFill>
                <a:effectLst/>
                <a:latin typeface="NotoSansJP"/>
              </a:rPr>
              <a:t> -c 192.168.0.87 -u -l 1 -t 20 -b 200000</a:t>
            </a:r>
            <a:r>
              <a:rPr lang="ja-JP" altLang="en-US" b="0" i="0">
                <a:solidFill>
                  <a:srgbClr val="1D1C1D"/>
                </a:solidFill>
                <a:effectLst/>
                <a:latin typeface="NotoSansJP"/>
              </a:rPr>
              <a:t>　　　　</a:t>
            </a:r>
            <a:r>
              <a:rPr lang="en-US" altLang="ja-JP" b="0" i="0" dirty="0">
                <a:solidFill>
                  <a:srgbClr val="1D1C1D"/>
                </a:solidFill>
                <a:effectLst/>
                <a:latin typeface="NotoSansJP"/>
              </a:rPr>
              <a:t>UDP</a:t>
            </a:r>
            <a:r>
              <a:rPr lang="ja-JP" altLang="en-US" b="0" i="0">
                <a:solidFill>
                  <a:srgbClr val="1D1C1D"/>
                </a:solidFill>
                <a:effectLst/>
                <a:latin typeface="NotoSansJP"/>
              </a:rPr>
              <a:t>で</a:t>
            </a:r>
            <a:r>
              <a:rPr lang="en-US" altLang="ja-JP" b="0" i="0" dirty="0">
                <a:solidFill>
                  <a:srgbClr val="1D1C1D"/>
                </a:solidFill>
                <a:effectLst/>
                <a:latin typeface="NotoSansJP"/>
              </a:rPr>
              <a:t>1KB</a:t>
            </a:r>
            <a:r>
              <a:rPr lang="ja-JP" altLang="en-US" b="0" i="0">
                <a:solidFill>
                  <a:srgbClr val="1D1C1D"/>
                </a:solidFill>
                <a:effectLst/>
                <a:latin typeface="NotoSansJP"/>
              </a:rPr>
              <a:t>ずつ，帯域幅</a:t>
            </a:r>
            <a:r>
              <a:rPr lang="en-US" altLang="ja-JP" b="0" i="0" dirty="0">
                <a:solidFill>
                  <a:srgbClr val="1D1C1D"/>
                </a:solidFill>
                <a:effectLst/>
                <a:latin typeface="NotoSansJP"/>
              </a:rPr>
              <a:t>200[Mbps]</a:t>
            </a:r>
            <a:r>
              <a:rPr lang="ja-JP" altLang="en-US" b="0" i="0">
                <a:solidFill>
                  <a:srgbClr val="1D1C1D"/>
                </a:solidFill>
                <a:effectLst/>
                <a:latin typeface="NotoSansJP"/>
              </a:rPr>
              <a:t>で</a:t>
            </a:r>
            <a:r>
              <a:rPr lang="en-US" altLang="ja-JP" b="0" i="0" dirty="0">
                <a:solidFill>
                  <a:srgbClr val="1D1C1D"/>
                </a:solidFill>
                <a:effectLst/>
                <a:latin typeface="NotoSansJP"/>
              </a:rPr>
              <a:t>20</a:t>
            </a:r>
            <a:r>
              <a:rPr lang="ja-JP" altLang="en-US" b="0" i="0">
                <a:solidFill>
                  <a:srgbClr val="1D1C1D"/>
                </a:solidFill>
                <a:effectLst/>
                <a:latin typeface="NotoSansJP"/>
              </a:rPr>
              <a:t>秒</a:t>
            </a:r>
            <a:endParaRPr lang="en-US" altLang="ja-JP" dirty="0"/>
          </a:p>
          <a:p>
            <a:r>
              <a:rPr lang="en-US" altLang="ja-JP" dirty="0"/>
              <a:t>///OS</a:t>
            </a:r>
            <a:r>
              <a:rPr lang="ja-JP" altLang="en-US"/>
              <a:t>内では</a:t>
            </a:r>
            <a:r>
              <a:rPr lang="en-US" altLang="ja-JP" dirty="0"/>
              <a:t>200μs</a:t>
            </a:r>
            <a:r>
              <a:rPr lang="ja-JP" altLang="en-US"/>
              <a:t>，</a:t>
            </a:r>
            <a:r>
              <a:rPr lang="en-US" altLang="ja-JP" dirty="0"/>
              <a:t>Xen</a:t>
            </a:r>
            <a:r>
              <a:rPr lang="ja-JP" altLang="en-US"/>
              <a:t>では</a:t>
            </a:r>
            <a:r>
              <a:rPr lang="en-US" altLang="ja-JP" dirty="0"/>
              <a:t>250μs</a:t>
            </a:r>
            <a:r>
              <a:rPr lang="ja-JP" altLang="en-US"/>
              <a:t>，</a:t>
            </a:r>
            <a:r>
              <a:rPr lang="en-US" altLang="ja-JP" dirty="0" err="1"/>
              <a:t>BitVisor</a:t>
            </a:r>
            <a:r>
              <a:rPr lang="ja-JP" altLang="en-US"/>
              <a:t>では</a:t>
            </a:r>
            <a:r>
              <a:rPr lang="en-US" altLang="ja-JP" dirty="0"/>
              <a:t>10μs</a:t>
            </a:r>
            <a:r>
              <a:rPr lang="ja-JP" altLang="en-US"/>
              <a:t>の遅延がある</a:t>
            </a:r>
            <a:endParaRPr lang="en-US" altLang="ja-JP" dirty="0"/>
          </a:p>
          <a:p>
            <a:r>
              <a:rPr lang="en-US" altLang="ja-JP" dirty="0"/>
              <a:t>///</a:t>
            </a:r>
            <a:r>
              <a:rPr lang="en-US" altLang="ja-JP" dirty="0" err="1"/>
              <a:t>iperf</a:t>
            </a:r>
            <a:r>
              <a:rPr lang="ja-JP" altLang="en-US"/>
              <a:t>でタイマーをチェックする実行回数を増やした．</a:t>
            </a:r>
            <a:endParaRPr lang="en-US" altLang="ja-JP" dirty="0"/>
          </a:p>
          <a:p>
            <a:r>
              <a:rPr lang="en-US" altLang="ja-JP" dirty="0"/>
              <a:t>///</a:t>
            </a:r>
            <a:r>
              <a:rPr lang="en-US" altLang="ja-JP" dirty="0" err="1"/>
              <a:t>BitVisor</a:t>
            </a:r>
            <a:r>
              <a:rPr lang="ja-JP" altLang="en-US"/>
              <a:t>で遅延を</a:t>
            </a:r>
            <a:r>
              <a:rPr lang="en-US" altLang="ja-JP" dirty="0"/>
              <a:t>200μs</a:t>
            </a:r>
            <a:r>
              <a:rPr lang="ja-JP" altLang="en-US"/>
              <a:t>にするとむしろタイマに時間を取られてしまい</a:t>
            </a:r>
            <a:r>
              <a:rPr lang="en-US" altLang="ja-JP" dirty="0"/>
              <a:t>CPU</a:t>
            </a:r>
            <a:r>
              <a:rPr lang="ja-JP" altLang="en-US"/>
              <a:t>使用率が上昇する．</a:t>
            </a:r>
            <a:endParaRPr lang="en-US" altLang="ja-JP" dirty="0"/>
          </a:p>
          <a:p>
            <a:endParaRPr lang="en-US" altLang="ja-JP" dirty="0"/>
          </a:p>
          <a:p>
            <a:endParaRPr lang="en-US" altLang="ja-JP" dirty="0"/>
          </a:p>
          <a:p>
            <a:r>
              <a:rPr lang="en-US" altLang="ja-JP" dirty="0"/>
              <a:t>////</a:t>
            </a:r>
            <a:r>
              <a:rPr lang="ja-JP" altLang="en-US"/>
              <a:t>まずは，カーネル内エージェントの性能についてです．</a:t>
            </a:r>
            <a:r>
              <a:rPr lang="en-US" altLang="ja-JP" dirty="0"/>
              <a:t>OS</a:t>
            </a:r>
            <a:r>
              <a:rPr lang="ja-JP" altLang="en-US"/>
              <a:t>のバージョン情報の取得ではエージェントに要求を</a:t>
            </a:r>
            <a:r>
              <a:rPr lang="en-US" altLang="ja-JP" dirty="0"/>
              <a:t>1</a:t>
            </a:r>
            <a:r>
              <a:rPr lang="ja-JP" altLang="en-US"/>
              <a:t>回送信し、</a:t>
            </a:r>
            <a:r>
              <a:rPr lang="en-US" altLang="ja-JP" dirty="0"/>
              <a:t>4KB</a:t>
            </a:r>
            <a:r>
              <a:rPr lang="ja-JP" altLang="en-US"/>
              <a:t>のメモリデータを取得しています．</a:t>
            </a:r>
            <a:endParaRPr lang="en-US" altLang="ja-JP" dirty="0"/>
          </a:p>
          <a:p>
            <a:r>
              <a:rPr lang="ja-JP" altLang="en-US"/>
              <a:t>実験結果は左下図のようになっており，青いグラフとオレンジ色が仮想ネットワークになるのですが，</a:t>
            </a:r>
            <a:r>
              <a:rPr lang="ja-JP" altLang="en-US" u="none"/>
              <a:t>仮想ネ</a:t>
            </a:r>
            <a:r>
              <a:rPr lang="ja-JP" altLang="en-US"/>
              <a:t>ットワークを用いた場合のみ</a:t>
            </a:r>
            <a:r>
              <a:rPr lang="en-US" altLang="ja-JP" dirty="0"/>
              <a:t>SEV</a:t>
            </a:r>
            <a:r>
              <a:rPr lang="ja-JP" altLang="en-US"/>
              <a:t>の影響を受けることがわかりました．</a:t>
            </a:r>
            <a:endParaRPr lang="en-US" altLang="ja-JP" dirty="0"/>
          </a:p>
          <a:p>
            <a:r>
              <a:rPr lang="ja-JP" altLang="en-US"/>
              <a:t>また，</a:t>
            </a:r>
            <a:r>
              <a:rPr lang="ja-JP" altLang="en-US" u="none"/>
              <a:t>仮想ネットワークと比較して，共有メモリを用いた場合</a:t>
            </a:r>
            <a:r>
              <a:rPr lang="en-US" altLang="ja-JP" u="none" dirty="0"/>
              <a:t>1ms</a:t>
            </a:r>
            <a:r>
              <a:rPr lang="ja-JP" altLang="en-US" u="none"/>
              <a:t>高速になりました．</a:t>
            </a:r>
            <a:endParaRPr lang="en-US" altLang="ja-JP" u="none" dirty="0"/>
          </a:p>
          <a:p>
            <a:r>
              <a:rPr kumimoji="1" lang="ja-JP" altLang="en-US"/>
              <a:t>プロセス一覧の取得では，エージェントに要求を</a:t>
            </a:r>
            <a:r>
              <a:rPr kumimoji="1" lang="en-US" altLang="ja-JP" dirty="0"/>
              <a:t>119</a:t>
            </a:r>
            <a:r>
              <a:rPr lang="ja-JP" altLang="en-US"/>
              <a:t>回送信し、計</a:t>
            </a:r>
            <a:r>
              <a:rPr lang="en-US" altLang="ja-JP" dirty="0"/>
              <a:t>476KB</a:t>
            </a:r>
            <a:r>
              <a:rPr lang="ja-JP" altLang="en-US"/>
              <a:t>のデータを取得しました．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実験結果は右下の図のようになっています．</a:t>
            </a:r>
            <a:r>
              <a:rPr lang="ja-JP" altLang="en-US"/>
              <a:t>共有メモリを用いると，仮想ネットワークと比較して</a:t>
            </a:r>
            <a:r>
              <a:rPr lang="en-US" altLang="ja-JP" dirty="0"/>
              <a:t>25%</a:t>
            </a:r>
            <a:r>
              <a:rPr lang="ja-JP" altLang="en-US"/>
              <a:t>高速になりました．オレンジ色のグラフで示している</a:t>
            </a:r>
            <a:r>
              <a:rPr lang="en-US" altLang="ja-JP" dirty="0" err="1">
                <a:solidFill>
                  <a:srgbClr val="FF0000"/>
                </a:solidFill>
              </a:rPr>
              <a:t>virtio</a:t>
            </a:r>
            <a:r>
              <a:rPr lang="ja-JP" altLang="en-US">
                <a:solidFill>
                  <a:srgbClr val="FF0000"/>
                </a:solidFill>
              </a:rPr>
              <a:t>を用いてネットワーク通信を行うと</a:t>
            </a:r>
            <a:r>
              <a:rPr lang="en-US" altLang="ja-JP" dirty="0">
                <a:solidFill>
                  <a:srgbClr val="FF0000"/>
                </a:solidFill>
              </a:rPr>
              <a:t>SEV</a:t>
            </a:r>
            <a:r>
              <a:rPr lang="ja-JP" altLang="en-US">
                <a:solidFill>
                  <a:srgbClr val="FF0000"/>
                </a:solidFill>
              </a:rPr>
              <a:t>の影響を大きく受けることがわかりました．</a:t>
            </a:r>
            <a:r>
              <a:rPr lang="ja-JP" altLang="en-US" sz="1800">
                <a:effectLst/>
                <a:latin typeface="HaranoAjiMincho-Regular-Identity-H"/>
              </a:rPr>
              <a:t>この原因としては，ホスト</a:t>
            </a:r>
            <a:r>
              <a:rPr lang="en" altLang="ja-JP" sz="1800" dirty="0">
                <a:effectLst/>
                <a:latin typeface="CMR10"/>
              </a:rPr>
              <a:t>OS</a:t>
            </a:r>
            <a:r>
              <a:rPr lang="ja-JP" altLang="en-US" sz="1800">
                <a:effectLst/>
                <a:latin typeface="HaranoAjiMincho-Regular-Identity-H"/>
              </a:rPr>
              <a:t>が</a:t>
            </a:r>
            <a:r>
              <a:rPr lang="en" altLang="ja-JP" sz="1800" dirty="0" err="1">
                <a:effectLst/>
                <a:latin typeface="CMR10"/>
              </a:rPr>
              <a:t>virtio</a:t>
            </a:r>
            <a:r>
              <a:rPr lang="en" altLang="ja-JP" sz="1800" dirty="0">
                <a:effectLst/>
                <a:latin typeface="CMR10"/>
              </a:rPr>
              <a:t> </a:t>
            </a:r>
            <a:r>
              <a:rPr lang="ja-JP" altLang="en-US" sz="1800">
                <a:effectLst/>
                <a:latin typeface="HaranoAjiMincho-Regular-Identity-H"/>
              </a:rPr>
              <a:t>の バッファにアクセスできるようにするために，</a:t>
            </a:r>
            <a:r>
              <a:rPr lang="en-US" altLang="ja-JP" sz="1800" dirty="0">
                <a:effectLst/>
                <a:latin typeface="HaranoAjiMincho-Regular-Identity-H"/>
              </a:rPr>
              <a:t>SEV</a:t>
            </a:r>
            <a:r>
              <a:rPr lang="ja-JP" altLang="en-US" sz="1800">
                <a:effectLst/>
                <a:latin typeface="HaranoAjiMincho-Regular-Identity-H"/>
              </a:rPr>
              <a:t>で暗号化されないメモリ領域へのデータコピーが行われている可能性があると考えています． </a:t>
            </a:r>
            <a:endParaRPr lang="ja-JP" alt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r>
              <a:rPr lang="ja-JP" altLang="en-US"/>
              <a:t>測定のグラフではデータチェック間隔を取っていますが，そのデータチェック間隔を減らすとさらに高速化が図れますが，その分</a:t>
            </a:r>
            <a:r>
              <a:rPr lang="en-US" altLang="ja-JP" dirty="0"/>
              <a:t>CPU</a:t>
            </a:r>
            <a:r>
              <a:rPr lang="ja-JP" altLang="en-US"/>
              <a:t>使用率が急激に上昇してしまい</a:t>
            </a:r>
            <a:r>
              <a:rPr lang="en-US" altLang="ja-JP" dirty="0"/>
              <a:t>VM</a:t>
            </a:r>
            <a:r>
              <a:rPr lang="ja-JP" altLang="en-US"/>
              <a:t>に負荷がかかってしまいます．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そのため，現在では</a:t>
            </a:r>
            <a:r>
              <a:rPr lang="en-US" altLang="ja-JP" dirty="0"/>
              <a:t>CPU</a:t>
            </a:r>
            <a:r>
              <a:rPr lang="ja-JP" altLang="en-US"/>
              <a:t>に負荷がかからない最小のデータチェック間隔を取っています．</a:t>
            </a:r>
            <a:endParaRPr lang="en-US" altLang="ja-JP" dirty="0"/>
          </a:p>
          <a:p>
            <a:endParaRPr lang="en-US" altLang="ja-JP" u="none" dirty="0"/>
          </a:p>
          <a:p>
            <a:endParaRPr lang="en-US" altLang="ja-JP" u="none" dirty="0"/>
          </a:p>
          <a:p>
            <a:r>
              <a:rPr lang="ja-JP" altLang="en-US" u="none"/>
              <a:t>また，ハイパーバイザ内と</a:t>
            </a:r>
            <a:r>
              <a:rPr lang="en-US" altLang="ja-JP" u="none" dirty="0"/>
              <a:t>SEV</a:t>
            </a:r>
            <a:r>
              <a:rPr lang="ja-JP" altLang="en-US"/>
              <a:t>を有効にした</a:t>
            </a:r>
            <a:r>
              <a:rPr lang="en-US" altLang="ja-JP" dirty="0"/>
              <a:t>OS</a:t>
            </a:r>
            <a:r>
              <a:rPr lang="ja-JP" altLang="en-US"/>
              <a:t>内はほぼ同じ性能になっていることがわかりました．</a:t>
            </a:r>
            <a:endParaRPr lang="en-US" altLang="ja-JP" dirty="0"/>
          </a:p>
          <a:p>
            <a:r>
              <a:rPr lang="ja-JP" altLang="en-US"/>
              <a:t>現在ではハイパーバイザ内では</a:t>
            </a:r>
            <a:r>
              <a:rPr lang="en-US" altLang="ja-JP" dirty="0"/>
              <a:t>SEV</a:t>
            </a:r>
            <a:r>
              <a:rPr lang="ja-JP" altLang="en-US"/>
              <a:t>を有効にしていないため，</a:t>
            </a:r>
            <a:r>
              <a:rPr lang="en-US" altLang="ja-JP" dirty="0"/>
              <a:t>SEV</a:t>
            </a:r>
            <a:r>
              <a:rPr lang="ja-JP" altLang="en-US"/>
              <a:t>を有効にしたり，ソフトウェア支援のみでの仮想化では性能が変わる可能性があります．</a:t>
            </a:r>
            <a:endParaRPr lang="en-US" altLang="ja-JP" dirty="0"/>
          </a:p>
          <a:p>
            <a:endParaRPr lang="en-US" altLang="ja-JP" dirty="0"/>
          </a:p>
          <a:p>
            <a:endParaRPr lang="en-US" altLang="ja-JP" dirty="0"/>
          </a:p>
          <a:p>
            <a:endParaRPr lang="en-US" altLang="ja-JP" dirty="0"/>
          </a:p>
          <a:p>
            <a:r>
              <a:rPr lang="en-US" altLang="ja-JP" dirty="0"/>
              <a:t>///</a:t>
            </a:r>
            <a:r>
              <a:rPr lang="ja-JP" altLang="en-US"/>
              <a:t>今回，共有メモリを用いる際のデータチェック間隔は</a:t>
            </a:r>
            <a:r>
              <a:rPr lang="en-US" altLang="ja-JP" dirty="0"/>
              <a:t>200μs</a:t>
            </a:r>
            <a:r>
              <a:rPr lang="ja-JP" altLang="en-US"/>
              <a:t>としていまして，</a:t>
            </a:r>
            <a:endParaRPr lang="en-US" altLang="ja-JP" dirty="0"/>
          </a:p>
          <a:p>
            <a:r>
              <a:rPr lang="ja-JP" altLang="en-US"/>
              <a:t>その理由としては，</a:t>
            </a:r>
            <a:r>
              <a:rPr lang="en-US" altLang="ja-JP" dirty="0"/>
              <a:t>200μs</a:t>
            </a:r>
            <a:r>
              <a:rPr lang="ja-JP" altLang="en-US"/>
              <a:t>よりチェック間隔が短いと性能は向上するのですが，右下図のように</a:t>
            </a:r>
            <a:r>
              <a:rPr lang="en-US" altLang="ja-JP" dirty="0"/>
              <a:t>CPU</a:t>
            </a:r>
            <a:r>
              <a:rPr lang="ja-JP" altLang="en-US"/>
              <a:t>使用率が跳ね上がってしまうため，データチェック感覚は</a:t>
            </a:r>
            <a:r>
              <a:rPr lang="en-US" altLang="ja-JP" dirty="0"/>
              <a:t>200μs</a:t>
            </a:r>
            <a:r>
              <a:rPr lang="ja-JP" altLang="en-US"/>
              <a:t>としています．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srgbClr val="FF0000"/>
                </a:solidFill>
              </a:rPr>
              <a:t>e1000e</a:t>
            </a:r>
            <a:r>
              <a:rPr lang="ja-JP" altLang="en-US">
                <a:solidFill>
                  <a:srgbClr val="FF0000"/>
                </a:solidFill>
              </a:rPr>
              <a:t>：</a:t>
            </a:r>
            <a:r>
              <a:rPr lang="en-US" altLang="ja-JP" dirty="0">
                <a:solidFill>
                  <a:srgbClr val="FF0000"/>
                </a:solidFill>
              </a:rPr>
              <a:t>QEMU</a:t>
            </a:r>
            <a:r>
              <a:rPr lang="ja-JP" altLang="en-US">
                <a:solidFill>
                  <a:srgbClr val="FF0000"/>
                </a:solidFill>
              </a:rPr>
              <a:t>でエミュレートされた</a:t>
            </a:r>
            <a:r>
              <a:rPr lang="en-US" altLang="ja-JP" dirty="0">
                <a:solidFill>
                  <a:srgbClr val="FF0000"/>
                </a:solidFill>
              </a:rPr>
              <a:t>NIC</a:t>
            </a:r>
            <a:r>
              <a:rPr lang="ja-JP" altLang="en-US">
                <a:solidFill>
                  <a:srgbClr val="FF0000"/>
                </a:solidFill>
              </a:rPr>
              <a:t>，一般的な</a:t>
            </a:r>
            <a:r>
              <a:rPr lang="en-US" altLang="ja-JP" dirty="0">
                <a:solidFill>
                  <a:srgbClr val="FF0000"/>
                </a:solidFill>
              </a:rPr>
              <a:t>1G</a:t>
            </a:r>
            <a:r>
              <a:rPr lang="ja-JP" altLang="en-US">
                <a:solidFill>
                  <a:srgbClr val="FF0000"/>
                </a:solidFill>
              </a:rPr>
              <a:t>のネットワーク回線</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solidFill>
                  <a:srgbClr val="FF0000"/>
                </a:solidFill>
              </a:rPr>
              <a:t>virtio</a:t>
            </a:r>
            <a:r>
              <a:rPr lang="ja-JP" altLang="en-US">
                <a:solidFill>
                  <a:srgbClr val="FF0000"/>
                </a:solidFill>
              </a:rPr>
              <a:t>：準仮想化ドライバされた</a:t>
            </a:r>
            <a:r>
              <a:rPr lang="en-US" altLang="ja-JP" dirty="0">
                <a:solidFill>
                  <a:srgbClr val="FF0000"/>
                </a:solidFill>
              </a:rPr>
              <a:t>NIC</a:t>
            </a:r>
            <a:r>
              <a:rPr lang="ja-JP" altLang="en-US">
                <a:solidFill>
                  <a:srgbClr val="FF0000"/>
                </a:solidFill>
              </a:rPr>
              <a:t>，</a:t>
            </a:r>
            <a:r>
              <a:rPr lang="en-US" altLang="ja-JP" dirty="0">
                <a:solidFill>
                  <a:srgbClr val="FF0000"/>
                </a:solidFill>
              </a:rPr>
              <a:t>e1000e</a:t>
            </a:r>
            <a:r>
              <a:rPr lang="ja-JP" altLang="en-US">
                <a:solidFill>
                  <a:srgbClr val="FF0000"/>
                </a:solidFill>
              </a:rPr>
              <a:t>と比較し，よりネットワークの最適化がされている．</a:t>
            </a:r>
            <a:endParaRPr lang="en-JP" altLang="ja-JP" dirty="0">
              <a:solidFill>
                <a:srgbClr val="FF0000"/>
              </a:solidFill>
            </a:endParaRP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15</a:t>
            </a:fld>
            <a:endParaRPr kumimoji="1" lang="ja-JP" altLang="en-US"/>
          </a:p>
        </p:txBody>
      </p:sp>
    </p:spTree>
    <p:extLst>
      <p:ext uri="{BB962C8B-B14F-4D97-AF65-F5344CB8AC3E}">
        <p14:creationId xmlns:p14="http://schemas.microsoft.com/office/powerpoint/2010/main" val="3920846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追加の実験として，監視対象システムの隔離オーバヘッドを測定するために，監視対象</a:t>
            </a:r>
            <a:r>
              <a:rPr lang="en-US" altLang="ja-JP" dirty="0"/>
              <a:t>VM</a:t>
            </a:r>
            <a:r>
              <a:rPr lang="ja-JP" altLang="en-US"/>
              <a:t>内で動作するウェブサーバの性能を測定いたしました．</a:t>
            </a:r>
            <a:endParaRPr lang="en-US" altLang="ja-JP" dirty="0"/>
          </a:p>
          <a:p>
            <a:r>
              <a:rPr lang="ja-JP" altLang="en-US"/>
              <a:t>この実験では，隔離していない通常の</a:t>
            </a:r>
            <a:r>
              <a:rPr lang="en-US" altLang="ja-JP" dirty="0"/>
              <a:t>VM</a:t>
            </a:r>
            <a:r>
              <a:rPr lang="ja-JP" altLang="en-US"/>
              <a:t>，コンテナで隔離した場合，そして内部</a:t>
            </a:r>
            <a:r>
              <a:rPr lang="en-US" altLang="ja-JP" dirty="0"/>
              <a:t>VM</a:t>
            </a:r>
            <a:r>
              <a:rPr lang="ja-JP" altLang="en-US"/>
              <a:t>で隔離した場合で比較を行いました．</a:t>
            </a:r>
            <a:endParaRPr lang="en-US" altLang="ja-JP" dirty="0"/>
          </a:p>
          <a:p>
            <a:r>
              <a:rPr lang="ja-JP" altLang="en-US"/>
              <a:t>実験結果は下の図のようになっています．まず，</a:t>
            </a:r>
            <a:r>
              <a:rPr lang="en-US" altLang="ja-JP" dirty="0"/>
              <a:t>Docker</a:t>
            </a:r>
            <a:r>
              <a:rPr lang="ja-JP" altLang="en-US"/>
              <a:t>コンテナで隔離すると，隔離していない</a:t>
            </a:r>
            <a:r>
              <a:rPr lang="en-US" altLang="ja-JP" dirty="0"/>
              <a:t>VM</a:t>
            </a:r>
            <a:r>
              <a:rPr lang="ja-JP" altLang="en-US"/>
              <a:t>よりも性能は向上していることがわかりました．</a:t>
            </a:r>
            <a:endParaRPr lang="en-US" altLang="ja-JP" dirty="0"/>
          </a:p>
          <a:p>
            <a:r>
              <a:rPr lang="ja-JP" altLang="en-US"/>
              <a:t>また，内部</a:t>
            </a:r>
            <a:r>
              <a:rPr lang="en-US" altLang="ja-JP" dirty="0"/>
              <a:t>VM</a:t>
            </a:r>
            <a:r>
              <a:rPr lang="ja-JP" altLang="en-US"/>
              <a:t>で隔離した場合で、一般的な</a:t>
            </a:r>
            <a:r>
              <a:rPr lang="en-US" altLang="ja-JP" dirty="0"/>
              <a:t>KVM</a:t>
            </a:r>
            <a:r>
              <a:rPr lang="ja-JP" altLang="en-US"/>
              <a:t>を用いると</a:t>
            </a:r>
            <a:r>
              <a:rPr lang="en-US" altLang="ja-JP" dirty="0"/>
              <a:t>32%</a:t>
            </a:r>
            <a:r>
              <a:rPr lang="ja-JP" altLang="en-US"/>
              <a:t>の性能低下となりました．</a:t>
            </a:r>
            <a:endParaRPr lang="en-US" altLang="ja-JP" dirty="0"/>
          </a:p>
          <a:p>
            <a:r>
              <a:rPr lang="ja-JP" altLang="en-US"/>
              <a:t>内部</a:t>
            </a:r>
            <a:r>
              <a:rPr lang="en-US" altLang="ja-JP" dirty="0"/>
              <a:t>VM</a:t>
            </a:r>
            <a:r>
              <a:rPr lang="ja-JP" altLang="en-US"/>
              <a:t>の性能を向上させるために，軽量な</a:t>
            </a:r>
            <a:r>
              <a:rPr lang="en-US" altLang="ja-JP" dirty="0" err="1"/>
              <a:t>BitVisor</a:t>
            </a:r>
            <a:r>
              <a:rPr lang="ja-JP" altLang="en-US"/>
              <a:t>や</a:t>
            </a:r>
            <a:r>
              <a:rPr lang="en-US" altLang="ja-JP" dirty="0"/>
              <a:t>Xen</a:t>
            </a:r>
            <a:r>
              <a:rPr lang="ja-JP" altLang="en-US"/>
              <a:t>を用いると隔離しない場合と比較して，</a:t>
            </a:r>
            <a:r>
              <a:rPr lang="en-US" altLang="ja-JP" dirty="0"/>
              <a:t>15〜19%</a:t>
            </a:r>
            <a:r>
              <a:rPr lang="ja-JP" altLang="en-US"/>
              <a:t>の性能低下に改善し，</a:t>
            </a:r>
            <a:r>
              <a:rPr lang="en-US" altLang="ja-JP" dirty="0"/>
              <a:t>KVM</a:t>
            </a:r>
            <a:r>
              <a:rPr lang="ja-JP" altLang="en-US"/>
              <a:t>で隔離するよりも隔離のオーバヘッドが小さくなることを確認しました．</a:t>
            </a:r>
            <a:endParaRPr lang="en-US" altLang="ja-JP" dirty="0"/>
          </a:p>
          <a:p>
            <a:endParaRPr kumimoji="1" lang="en-US" altLang="ja-JP" dirty="0"/>
          </a:p>
          <a:p>
            <a:endParaRPr kumimoji="1" lang="en-US" altLang="ja-JP" dirty="0"/>
          </a:p>
          <a:p>
            <a:endParaRPr kumimoji="1" lang="en-US" altLang="ja-JP" dirty="0"/>
          </a:p>
          <a:p>
            <a:r>
              <a:rPr kumimoji="1" lang="en-US" altLang="ja-JP" dirty="0"/>
              <a:t>///</a:t>
            </a:r>
            <a:r>
              <a:rPr kumimoji="1" lang="en-US" altLang="ja-JP" dirty="0" err="1"/>
              <a:t>virtio</a:t>
            </a:r>
            <a:r>
              <a:rPr kumimoji="1" lang="ja-JP" altLang="en-US"/>
              <a:t>でネットワークの性能を高めている</a:t>
            </a:r>
            <a:endParaRPr kumimoji="1" lang="en-US" altLang="ja-JP" dirty="0"/>
          </a:p>
          <a:p>
            <a:r>
              <a:rPr kumimoji="1" lang="en-US" altLang="ja-JP" dirty="0"/>
              <a:t>///</a:t>
            </a:r>
            <a:r>
              <a:rPr kumimoji="1" lang="en-US" altLang="ja-JP" dirty="0" err="1"/>
              <a:t>virtio</a:t>
            </a:r>
            <a:r>
              <a:rPr kumimoji="1" lang="ja-JP" altLang="en-US"/>
              <a:t>：準仮想化ネットワーク</a:t>
            </a:r>
            <a:endParaRPr kumimoji="1" lang="en-US" altLang="ja-JP" dirty="0"/>
          </a:p>
          <a:p>
            <a:r>
              <a:rPr kumimoji="1" lang="en-US" altLang="ja-JP" dirty="0"/>
              <a:t>///</a:t>
            </a:r>
            <a:r>
              <a:rPr kumimoji="1" lang="ja-JP" altLang="en-US"/>
              <a:t>準仮想化：</a:t>
            </a:r>
            <a:r>
              <a:rPr kumimoji="1" lang="en-US" altLang="ja-JP" dirty="0"/>
              <a:t>VMM</a:t>
            </a:r>
            <a:r>
              <a:rPr kumimoji="1" lang="ja-JP" altLang="en-US"/>
              <a:t>で変換していた命令を</a:t>
            </a:r>
            <a:r>
              <a:rPr kumimoji="1" lang="en-US" altLang="ja-JP" dirty="0"/>
              <a:t>OS</a:t>
            </a:r>
            <a:r>
              <a:rPr kumimoji="1" lang="ja-JP" altLang="en-US"/>
              <a:t>に変更を加えることによって直接実行できるようになる．</a:t>
            </a:r>
            <a:endParaRPr kumimoji="1" lang="en-US" altLang="ja-JP" dirty="0"/>
          </a:p>
          <a:p>
            <a:r>
              <a:rPr kumimoji="1" lang="en-US" altLang="ja-JP" dirty="0"/>
              <a:t>///</a:t>
            </a:r>
            <a:r>
              <a:rPr kumimoji="1" lang="ja-JP" altLang="en-US"/>
              <a:t>システムの資源に変更などを加える際に出している命令</a:t>
            </a: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16</a:t>
            </a:fld>
            <a:endParaRPr kumimoji="1" lang="ja-JP" altLang="en-US"/>
          </a:p>
        </p:txBody>
      </p:sp>
    </p:spTree>
    <p:extLst>
      <p:ext uri="{BB962C8B-B14F-4D97-AF65-F5344CB8AC3E}">
        <p14:creationId xmlns:p14="http://schemas.microsoft.com/office/powerpoint/2010/main" val="13490801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mn-lt"/>
                <a:ea typeface="+mn-ea"/>
                <a:cs typeface="+mn-cs"/>
              </a:rPr>
              <a:t>まとめです．</a:t>
            </a:r>
          </a:p>
          <a:p>
            <a:r>
              <a:rPr kumimoji="1" lang="en-US" altLang="ja-JP" sz="1200" kern="1200" dirty="0">
                <a:solidFill>
                  <a:schemeClr val="tx1"/>
                </a:solidFill>
                <a:effectLst/>
                <a:latin typeface="+mn-lt"/>
                <a:ea typeface="+mn-ea"/>
                <a:cs typeface="+mn-cs"/>
              </a:rPr>
              <a:t>SEV</a:t>
            </a:r>
            <a:r>
              <a:rPr kumimoji="1" lang="ja-JP" altLang="ja-JP" sz="1200" kern="1200">
                <a:solidFill>
                  <a:schemeClr val="tx1"/>
                </a:solidFill>
                <a:effectLst/>
                <a:latin typeface="+mn-lt"/>
                <a:ea typeface="+mn-ea"/>
                <a:cs typeface="+mn-cs"/>
              </a:rPr>
              <a:t>を用いてメモリが暗号化された</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に対して安全な</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オフロードを実現する</a:t>
            </a:r>
            <a:r>
              <a:rPr kumimoji="1" lang="en-US" altLang="ja-JP" sz="1200" kern="1200" dirty="0" err="1">
                <a:solidFill>
                  <a:schemeClr val="tx1"/>
                </a:solidFill>
                <a:effectLst/>
                <a:latin typeface="+mn-lt"/>
                <a:ea typeface="+mn-ea"/>
                <a:cs typeface="+mn-cs"/>
              </a:rPr>
              <a:t>SEVmonitor</a:t>
            </a:r>
            <a:r>
              <a:rPr kumimoji="1" lang="ja-JP" altLang="ja-JP" sz="1200" kern="1200">
                <a:solidFill>
                  <a:schemeClr val="tx1"/>
                </a:solidFill>
                <a:effectLst/>
                <a:latin typeface="+mn-lt"/>
                <a:ea typeface="+mn-ea"/>
                <a:cs typeface="+mn-cs"/>
              </a:rPr>
              <a:t>を提案しました．</a:t>
            </a:r>
          </a:p>
          <a:p>
            <a:r>
              <a:rPr kumimoji="1" lang="en-US" altLang="ja-JP" sz="1200" kern="1200" dirty="0" err="1">
                <a:solidFill>
                  <a:schemeClr val="tx1"/>
                </a:solidFill>
                <a:effectLst/>
                <a:latin typeface="+mn-lt"/>
                <a:ea typeface="+mn-ea"/>
                <a:cs typeface="+mn-cs"/>
              </a:rPr>
              <a:t>SEVmonitor</a:t>
            </a:r>
            <a:r>
              <a:rPr kumimoji="1" lang="ja-JP" altLang="ja-JP" sz="1200" kern="1200">
                <a:solidFill>
                  <a:schemeClr val="tx1"/>
                </a:solidFill>
                <a:effectLst/>
                <a:latin typeface="+mn-lt"/>
                <a:ea typeface="+mn-ea"/>
                <a:cs typeface="+mn-cs"/>
              </a:rPr>
              <a:t>では，</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内でメモリデータを取得するエージェントを</a:t>
            </a:r>
            <a:r>
              <a:rPr kumimoji="1" lang="ja-JP" altLang="en-US" sz="1200" kern="1200">
                <a:solidFill>
                  <a:schemeClr val="tx1"/>
                </a:solidFill>
                <a:effectLst/>
                <a:latin typeface="+mn-lt"/>
                <a:ea typeface="+mn-ea"/>
                <a:cs typeface="+mn-cs"/>
              </a:rPr>
              <a:t>監視対象</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内で安全</a:t>
            </a:r>
            <a:r>
              <a:rPr kumimoji="1" lang="ja-JP" altLang="ja-JP" sz="1200" kern="1200">
                <a:solidFill>
                  <a:schemeClr val="tx1"/>
                </a:solidFill>
                <a:effectLst/>
                <a:latin typeface="+mn-lt"/>
                <a:ea typeface="+mn-ea"/>
                <a:cs typeface="+mn-cs"/>
              </a:rPr>
              <a:t>に動作させます．エージェントの配置としては</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内、</a:t>
            </a:r>
            <a:r>
              <a:rPr kumimoji="1" lang="ja-JP" altLang="en-US" sz="1200" kern="1200">
                <a:solidFill>
                  <a:schemeClr val="tx1"/>
                </a:solidFill>
                <a:effectLst/>
                <a:latin typeface="+mn-lt"/>
                <a:ea typeface="+mn-ea"/>
                <a:cs typeface="+mn-cs"/>
              </a:rPr>
              <a:t>ハイパーバイザ内の実装をいた</a:t>
            </a:r>
            <a:r>
              <a:rPr kumimoji="1" lang="ja-JP" altLang="ja-JP" sz="1200" kern="1200">
                <a:solidFill>
                  <a:schemeClr val="tx1"/>
                </a:solidFill>
                <a:effectLst/>
                <a:latin typeface="+mn-lt"/>
                <a:ea typeface="+mn-ea"/>
                <a:cs typeface="+mn-cs"/>
              </a:rPr>
              <a:t>しました．</a:t>
            </a:r>
          </a:p>
          <a:p>
            <a:r>
              <a:rPr kumimoji="1" lang="ja-JP" altLang="ja-JP" sz="1200" kern="1200">
                <a:solidFill>
                  <a:schemeClr val="tx1"/>
                </a:solidFill>
                <a:effectLst/>
                <a:latin typeface="+mn-lt"/>
                <a:ea typeface="+mn-ea"/>
                <a:cs typeface="+mn-cs"/>
              </a:rPr>
              <a:t>また，オフロードした</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も</a:t>
            </a:r>
            <a:r>
              <a:rPr kumimoji="1" lang="en-US" altLang="ja-JP" sz="1200" kern="1200" dirty="0">
                <a:solidFill>
                  <a:schemeClr val="tx1"/>
                </a:solidFill>
                <a:effectLst/>
                <a:latin typeface="+mn-lt"/>
                <a:ea typeface="+mn-ea"/>
                <a:cs typeface="+mn-cs"/>
              </a:rPr>
              <a:t>SEV</a:t>
            </a:r>
            <a:r>
              <a:rPr kumimoji="1" lang="ja-JP" altLang="ja-JP" sz="1200" kern="1200">
                <a:solidFill>
                  <a:schemeClr val="tx1"/>
                </a:solidFill>
                <a:effectLst/>
                <a:latin typeface="+mn-lt"/>
                <a:ea typeface="+mn-ea"/>
                <a:cs typeface="+mn-cs"/>
              </a:rPr>
              <a:t>で暗号化された別の</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内で実行し、情報漏洩を防ぎます．</a:t>
            </a:r>
            <a:endParaRPr kumimoji="1" lang="en-US"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はエージェントと暗号通信を行い、メモリデータを取得し，</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の監視を行います</a:t>
            </a:r>
            <a:r>
              <a:rPr kumimoji="1" lang="en-US" altLang="ja-JP" sz="1200" kern="1200" dirty="0">
                <a:solidFill>
                  <a:schemeClr val="tx1"/>
                </a:solidFill>
                <a:effectLst/>
                <a:latin typeface="+mn-lt"/>
                <a:ea typeface="+mn-ea"/>
                <a:cs typeface="+mn-cs"/>
              </a:rPr>
              <a:t>.</a:t>
            </a:r>
            <a:endParaRPr kumimoji="1" lang="ja-JP" altLang="ja-JP"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a:solidFill>
                  <a:schemeClr val="tx1"/>
                </a:solidFill>
                <a:effectLst/>
                <a:latin typeface="+mn-lt"/>
                <a:ea typeface="+mn-ea"/>
                <a:cs typeface="+mn-cs"/>
              </a:rPr>
              <a:t>実験より，</a:t>
            </a:r>
            <a:r>
              <a:rPr kumimoji="1" lang="en-US" altLang="ja-JP" sz="1200" kern="1200" dirty="0" err="1">
                <a:solidFill>
                  <a:schemeClr val="tx1"/>
                </a:solidFill>
                <a:effectLst/>
                <a:latin typeface="+mn-lt"/>
                <a:ea typeface="+mn-ea"/>
                <a:cs typeface="+mn-cs"/>
              </a:rPr>
              <a:t>SEVmonitor</a:t>
            </a:r>
            <a:r>
              <a:rPr kumimoji="1" lang="ja-JP" altLang="en-US" sz="1200" kern="1200">
                <a:solidFill>
                  <a:schemeClr val="tx1"/>
                </a:solidFill>
                <a:effectLst/>
                <a:latin typeface="+mn-lt"/>
                <a:ea typeface="+mn-ea"/>
                <a:cs typeface="+mn-cs"/>
              </a:rPr>
              <a:t>の監視</a:t>
            </a:r>
            <a:r>
              <a:rPr kumimoji="1" lang="ja-JP" altLang="ja-JP" sz="1200" kern="1200">
                <a:solidFill>
                  <a:schemeClr val="tx1"/>
                </a:solidFill>
                <a:effectLst/>
                <a:latin typeface="+mn-lt"/>
                <a:ea typeface="+mn-ea"/>
                <a:cs typeface="+mn-cs"/>
              </a:rPr>
              <a:t>性能</a:t>
            </a:r>
            <a:r>
              <a:rPr kumimoji="1" lang="ja-JP" altLang="en-US" sz="1200" kern="1200">
                <a:solidFill>
                  <a:schemeClr val="tx1"/>
                </a:solidFill>
                <a:effectLst/>
                <a:latin typeface="+mn-lt"/>
                <a:ea typeface="+mn-ea"/>
                <a:cs typeface="+mn-cs"/>
              </a:rPr>
              <a:t>と内部</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のシステム性能</a:t>
            </a:r>
            <a:r>
              <a:rPr kumimoji="1" lang="ja-JP" altLang="ja-JP" sz="1200" kern="1200">
                <a:solidFill>
                  <a:schemeClr val="tx1"/>
                </a:solidFill>
                <a:effectLst/>
                <a:latin typeface="+mn-lt"/>
                <a:ea typeface="+mn-ea"/>
                <a:cs typeface="+mn-cs"/>
              </a:rPr>
              <a:t>を確認しました．</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a:solidFill>
                  <a:schemeClr val="tx1"/>
                </a:solidFill>
                <a:effectLst/>
                <a:latin typeface="+mn-lt"/>
                <a:ea typeface="+mn-ea"/>
                <a:cs typeface="+mn-cs"/>
              </a:rPr>
              <a:t>今後の</a:t>
            </a:r>
            <a:r>
              <a:rPr kumimoji="1" lang="ja-JP" altLang="en-US" sz="1200" kern="1200">
                <a:solidFill>
                  <a:schemeClr val="tx1"/>
                </a:solidFill>
                <a:effectLst/>
                <a:latin typeface="+mn-lt"/>
                <a:ea typeface="+mn-ea"/>
                <a:cs typeface="+mn-cs"/>
              </a:rPr>
              <a:t>計画</a:t>
            </a:r>
            <a:r>
              <a:rPr kumimoji="1" lang="ja-JP" altLang="ja-JP" sz="1200" kern="1200">
                <a:solidFill>
                  <a:schemeClr val="tx1"/>
                </a:solidFill>
                <a:effectLst/>
                <a:latin typeface="+mn-lt"/>
                <a:ea typeface="+mn-ea"/>
                <a:cs typeface="+mn-cs"/>
              </a:rPr>
              <a:t>としては，</a:t>
            </a:r>
            <a:r>
              <a:rPr lang="ja-JP" altLang="en-US"/>
              <a:t>ハイパーバイザの</a:t>
            </a:r>
            <a:r>
              <a:rPr lang="en-US" altLang="ja-JP" dirty="0"/>
              <a:t>SEV</a:t>
            </a:r>
            <a:r>
              <a:rPr lang="ja-JP" altLang="en-US"/>
              <a:t>対応</a:t>
            </a:r>
            <a:r>
              <a:rPr lang="en-US" altLang="ja-JP" dirty="0"/>
              <a:t> </a:t>
            </a:r>
            <a:r>
              <a:rPr lang="en-US" altLang="ja-JP" sz="1100" dirty="0"/>
              <a:t>[</a:t>
            </a:r>
            <a:r>
              <a:rPr lang="ja-JP" altLang="en-US" sz="1100"/>
              <a:t>瀧口ら</a:t>
            </a:r>
            <a:r>
              <a:rPr lang="en-US" altLang="ja-JP" sz="1100" dirty="0"/>
              <a:t>‘22]</a:t>
            </a:r>
            <a:r>
              <a:rPr lang="en-US" altLang="ja-JP" dirty="0"/>
              <a:t> </a:t>
            </a:r>
            <a:r>
              <a:rPr lang="ja-JP" altLang="en-US"/>
              <a:t>を組み込むことを考えております．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また，メモリデータの取得時に整合性検査を行うことで改ざんを検出し，通信するデータの信頼性を高めていきたいと考えております．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また，さらなる通信の高速化を行い，</a:t>
            </a:r>
            <a:r>
              <a:rPr lang="en-US" altLang="ja-JP" dirty="0" err="1"/>
              <a:t>SEVmonitor</a:t>
            </a:r>
            <a:r>
              <a:rPr lang="ja-JP" altLang="en-US"/>
              <a:t>の性能の向上も行いたいと考えております．</a:t>
            </a:r>
            <a:endParaRPr lang="en-US" altLang="ja-JP" dirty="0"/>
          </a:p>
          <a:p>
            <a:r>
              <a:rPr kumimoji="1" lang="ja-JP" altLang="ja-JP" sz="1200" kern="1200">
                <a:solidFill>
                  <a:schemeClr val="tx1"/>
                </a:solidFill>
                <a:effectLst/>
                <a:latin typeface="+mn-lt"/>
                <a:ea typeface="+mn-ea"/>
                <a:cs typeface="+mn-cs"/>
              </a:rPr>
              <a:t>これで発表を終わります．ご静聴ありがとうございました</a:t>
            </a:r>
            <a:r>
              <a:rPr lang="ja-JP" altLang="ja-JP">
                <a:effectLst/>
              </a:rPr>
              <a:t> </a:t>
            </a:r>
            <a:endParaRPr lang="en-US" altLang="ja-JP" dirty="0">
              <a:effectLst/>
            </a:endParaRPr>
          </a:p>
          <a:p>
            <a:endParaRPr kumimoji="1" lang="en-US" altLang="ja-JP" dirty="0">
              <a:effectLst/>
            </a:endParaRPr>
          </a:p>
          <a:p>
            <a:endParaRPr kumimoji="1" lang="en-US" altLang="ja-JP" dirty="0">
              <a:effectLst/>
            </a:endParaRPr>
          </a:p>
          <a:p>
            <a:r>
              <a:rPr kumimoji="1" lang="en-US" altLang="ja-JP" dirty="0">
                <a:effectLst/>
              </a:rPr>
              <a:t>///</a:t>
            </a:r>
            <a:r>
              <a:rPr kumimoji="1" lang="ja-JP" altLang="en-US">
                <a:effectLst/>
              </a:rPr>
              <a:t>最終的には，自分としては，今後の課題にも挙げたのですが，</a:t>
            </a:r>
            <a:r>
              <a:rPr kumimoji="1" lang="en-US" altLang="ja-JP" dirty="0">
                <a:effectLst/>
              </a:rPr>
              <a:t>OS</a:t>
            </a:r>
            <a:r>
              <a:rPr kumimoji="1" lang="ja-JP" altLang="en-US">
                <a:effectLst/>
              </a:rPr>
              <a:t>内やハイパーバイザ内にエージェントを実装して，それぞれの性能比較ができたらいいと思っています．</a:t>
            </a:r>
            <a:endParaRPr kumimoji="1" lang="en-US" altLang="ja-JP" dirty="0">
              <a:effectLst/>
            </a:endParaRPr>
          </a:p>
          <a:p>
            <a:r>
              <a:rPr kumimoji="1" lang="en-US" altLang="ja-JP" dirty="0">
                <a:effectLst/>
              </a:rPr>
              <a:t>     </a:t>
            </a:r>
            <a:r>
              <a:rPr kumimoji="1" lang="ja-JP" altLang="en-US">
                <a:effectLst/>
              </a:rPr>
              <a:t>自分が提案した以外のその他のエージェントの配置の実装や，安全性能の評価なども考えていますが正直どこまでできるかはわからないため，できるだけ進めたいと考えています．</a:t>
            </a:r>
            <a:endParaRPr kumimoji="1" lang="en-US" altLang="ja-JP" dirty="0">
              <a:effectLst/>
            </a:endParaRPr>
          </a:p>
          <a:p>
            <a:r>
              <a:rPr kumimoji="1" lang="en-US" altLang="ja-JP" dirty="0">
                <a:effectLst/>
              </a:rPr>
              <a:t>///</a:t>
            </a:r>
            <a:r>
              <a:rPr kumimoji="1" lang="ja-JP" altLang="en-US">
                <a:effectLst/>
              </a:rPr>
              <a:t>安全性の評価は同数かは今も検討中です．様々な論文を読んでどうしているか調べようと考えていますが，古賀くんの発表でもあったのですが，安全性の評価は様々な論文でもされておらず，安全性の評価は多岐に渡り，これができたから絶対安全というものはないと考えています．</a:t>
            </a:r>
            <a:endParaRPr kumimoji="1" lang="en-US" altLang="ja-JP" dirty="0">
              <a:effectLst/>
            </a:endParaRP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17</a:t>
            </a:fld>
            <a:endParaRPr kumimoji="1" lang="ja-JP" altLang="en-US"/>
          </a:p>
        </p:txBody>
      </p:sp>
    </p:spTree>
    <p:extLst>
      <p:ext uri="{BB962C8B-B14F-4D97-AF65-F5344CB8AC3E}">
        <p14:creationId xmlns:p14="http://schemas.microsoft.com/office/powerpoint/2010/main" val="28634178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a:t>
            </a:r>
            <a:r>
              <a:rPr kumimoji="1" lang="ja-JP" altLang="en-US"/>
              <a:t>つ目の隔離領域である</a:t>
            </a:r>
            <a:r>
              <a:rPr kumimoji="1" lang="en-US" altLang="ja-JP" dirty="0"/>
              <a:t>VM</a:t>
            </a:r>
            <a:r>
              <a:rPr kumimoji="1" lang="ja-JP" altLang="en-US"/>
              <a:t>内</a:t>
            </a:r>
            <a:r>
              <a:rPr kumimoji="1" lang="en-US" altLang="ja-JP" dirty="0"/>
              <a:t>VM</a:t>
            </a:r>
            <a:r>
              <a:rPr kumimoji="1" lang="ja-JP" altLang="en-US"/>
              <a:t>に関して，ハイパーバイザ内エージェントの配置を行いました．</a:t>
            </a:r>
            <a:endParaRPr kumimoji="1" lang="en-US" altLang="ja-JP" dirty="0"/>
          </a:p>
          <a:p>
            <a:r>
              <a:rPr kumimoji="1" lang="ja-JP" altLang="en-US"/>
              <a:t>今回，軽量な</a:t>
            </a:r>
            <a:r>
              <a:rPr kumimoji="1" lang="en-US" altLang="ja-JP" dirty="0"/>
              <a:t>VM</a:t>
            </a:r>
            <a:r>
              <a:rPr kumimoji="1" lang="ja-JP" altLang="en-US"/>
              <a:t>を作成可能な仮想化ソフトウェアの</a:t>
            </a:r>
            <a:r>
              <a:rPr kumimoji="1" lang="en-US" altLang="ja-JP" dirty="0" err="1"/>
              <a:t>BitVisor</a:t>
            </a:r>
            <a:r>
              <a:rPr kumimoji="1" lang="ja-JP" altLang="en-US"/>
              <a:t>を利用しました．</a:t>
            </a:r>
            <a:r>
              <a:rPr kumimoji="1" lang="en-US" altLang="ja-JP" dirty="0" err="1"/>
              <a:t>BitVisor</a:t>
            </a:r>
            <a:r>
              <a:rPr kumimoji="1" lang="ja-JP" altLang="en-US"/>
              <a:t>は作成する</a:t>
            </a:r>
            <a:r>
              <a:rPr lang="en-US" altLang="ja-JP" dirty="0"/>
              <a:t>VM</a:t>
            </a:r>
            <a:r>
              <a:rPr lang="ja-JP" altLang="en-US"/>
              <a:t>を</a:t>
            </a:r>
            <a:r>
              <a:rPr lang="en-US" altLang="ja-JP" dirty="0"/>
              <a:t>1</a:t>
            </a:r>
            <a:r>
              <a:rPr lang="ja-JP" altLang="en-US"/>
              <a:t>つに限定し，ネットワークやディスクなどの</a:t>
            </a:r>
            <a:r>
              <a:rPr lang="en-US" altLang="ja-JP" dirty="0"/>
              <a:t>I/O</a:t>
            </a:r>
            <a:r>
              <a:rPr lang="ja-JP" altLang="en-US"/>
              <a:t>を仮想化しないことによって，監視対象</a:t>
            </a:r>
            <a:r>
              <a:rPr lang="en-US" altLang="ja-JP" dirty="0"/>
              <a:t>VM</a:t>
            </a:r>
            <a:r>
              <a:rPr lang="ja-JP" altLang="en-US"/>
              <a:t>内の内部</a:t>
            </a:r>
            <a:r>
              <a:rPr lang="en-US" altLang="ja-JP" dirty="0"/>
              <a:t>VM</a:t>
            </a:r>
            <a:r>
              <a:rPr lang="ja-JP" altLang="en-US"/>
              <a:t>の性能を向上させることができます．そのため，左下の表において</a:t>
            </a:r>
            <a:r>
              <a:rPr lang="en-US" altLang="ja-JP" dirty="0" err="1"/>
              <a:t>BitVisor</a:t>
            </a:r>
            <a:r>
              <a:rPr lang="ja-JP" altLang="en-US"/>
              <a:t>は通常の内部</a:t>
            </a:r>
            <a:r>
              <a:rPr lang="en-US" altLang="ja-JP" dirty="0"/>
              <a:t>VM</a:t>
            </a:r>
            <a:r>
              <a:rPr lang="ja-JP" altLang="en-US"/>
              <a:t>よりもシステム性能は良くなっていると評価しました．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エージェントを実装するにあたって，ハイパーバイザから内部</a:t>
            </a:r>
            <a:r>
              <a:rPr lang="en-US" altLang="ja-JP" dirty="0"/>
              <a:t>VM</a:t>
            </a:r>
            <a:r>
              <a:rPr lang="ja-JP" altLang="en-US"/>
              <a:t>のメモリデータの取得を行いました．そのために，従来の</a:t>
            </a:r>
            <a:r>
              <a:rPr lang="en-US" altLang="ja-JP" dirty="0"/>
              <a:t>IDS</a:t>
            </a:r>
            <a:r>
              <a:rPr lang="ja-JP" altLang="en-US"/>
              <a:t>オフロードと同様に</a:t>
            </a:r>
            <a:r>
              <a:rPr lang="en-US" altLang="ja-JP" dirty="0"/>
              <a:t>OS</a:t>
            </a:r>
            <a:r>
              <a:rPr lang="ja-JP" altLang="en-US"/>
              <a:t>データの仮想アドレスを内部</a:t>
            </a:r>
            <a:r>
              <a:rPr lang="en-US" altLang="ja-JP" dirty="0"/>
              <a:t>VM</a:t>
            </a:r>
            <a:r>
              <a:rPr lang="ja-JP" altLang="en-US"/>
              <a:t>の物理アドレスに変換を行ってから内部</a:t>
            </a:r>
            <a:r>
              <a:rPr lang="en-US" altLang="ja-JP" dirty="0"/>
              <a:t>VM</a:t>
            </a:r>
            <a:r>
              <a:rPr lang="ja-JP" altLang="en-US"/>
              <a:t>のメモリにアクセスを行なっています．また，</a:t>
            </a:r>
            <a:r>
              <a:rPr lang="en-US" altLang="ja-JP" dirty="0" err="1"/>
              <a:t>BitVisor</a:t>
            </a:r>
            <a:r>
              <a:rPr lang="ja-JP" altLang="en-US"/>
              <a:t>内のエージェントは軽量な</a:t>
            </a:r>
            <a:r>
              <a:rPr lang="en-US" altLang="ja-JP" dirty="0"/>
              <a:t>TCP/IP</a:t>
            </a:r>
            <a:r>
              <a:rPr lang="ja-JP" altLang="en-US"/>
              <a:t>スタックである</a:t>
            </a:r>
            <a:r>
              <a:rPr lang="en-US" altLang="ja-JP" dirty="0" err="1"/>
              <a:t>lwIP</a:t>
            </a:r>
            <a:r>
              <a:rPr lang="ja-JP" altLang="en-US"/>
              <a:t>を用いて</a:t>
            </a:r>
            <a:r>
              <a:rPr lang="en-US" altLang="ja-JP" dirty="0"/>
              <a:t>IDS</a:t>
            </a:r>
            <a:r>
              <a:rPr lang="ja-JP" altLang="en-US"/>
              <a:t>とネットワーク通信を行なっています．</a:t>
            </a:r>
            <a:endParaRPr lang="en-US" altLang="ja-JP" dirty="0"/>
          </a:p>
          <a:p>
            <a:endParaRPr lang="en-US" altLang="ja-JP" dirty="0"/>
          </a:p>
          <a:p>
            <a:endParaRPr lang="en-US" altLang="ja-JP" dirty="0"/>
          </a:p>
          <a:p>
            <a:endParaRPr kumimoji="1" lang="en-US" altLang="ja-JP" dirty="0"/>
          </a:p>
          <a:p>
            <a:r>
              <a:rPr kumimoji="1" lang="en-US" altLang="ja-JP" dirty="0"/>
              <a:t>///</a:t>
            </a:r>
            <a:r>
              <a:rPr lang="en" altLang="ja-JP" b="0" i="0" dirty="0">
                <a:solidFill>
                  <a:srgbClr val="000000"/>
                </a:solidFill>
                <a:effectLst/>
                <a:latin typeface="Roboto" panose="020F0502020204030204" pitchFamily="34" charset="0"/>
              </a:rPr>
              <a:t>raw API (</a:t>
            </a:r>
            <a:r>
              <a:rPr lang="ja-JP" altLang="en-US" b="0" i="0">
                <a:solidFill>
                  <a:srgbClr val="000000"/>
                </a:solidFill>
                <a:effectLst/>
                <a:latin typeface="Roboto" panose="020F0502020204030204" pitchFamily="34" charset="0"/>
              </a:rPr>
              <a:t>ネイティブ </a:t>
            </a:r>
            <a:r>
              <a:rPr lang="en" altLang="ja-JP" b="0" i="0" dirty="0">
                <a:solidFill>
                  <a:srgbClr val="000000"/>
                </a:solidFill>
                <a:effectLst/>
                <a:latin typeface="Roboto" panose="020F0502020204030204" pitchFamily="34" charset="0"/>
              </a:rPr>
              <a:t>API </a:t>
            </a:r>
            <a:r>
              <a:rPr lang="ja-JP" altLang="en-US" b="0" i="0">
                <a:solidFill>
                  <a:srgbClr val="000000"/>
                </a:solidFill>
                <a:effectLst/>
                <a:latin typeface="Roboto" panose="020F0502020204030204" pitchFamily="34" charset="0"/>
              </a:rPr>
              <a:t>と呼ばれることもあります</a:t>
            </a:r>
            <a:r>
              <a:rPr lang="en-US" altLang="ja-JP" b="0" i="0" dirty="0">
                <a:solidFill>
                  <a:srgbClr val="000000"/>
                </a:solidFill>
                <a:effectLst/>
                <a:latin typeface="Roboto" panose="020F0502020204030204" pitchFamily="34" charset="0"/>
              </a:rPr>
              <a:t>) </a:t>
            </a:r>
            <a:r>
              <a:rPr lang="ja-JP" altLang="en-US" b="0" i="0">
                <a:solidFill>
                  <a:srgbClr val="000000"/>
                </a:solidFill>
                <a:effectLst/>
                <a:latin typeface="Roboto" panose="020F0502020204030204" pitchFamily="34" charset="0"/>
              </a:rPr>
              <a:t>は、ゼロコピー送受信を実装するオペレーティング システムなしで使用できるように設計されたイベント ドリブン </a:t>
            </a:r>
            <a:r>
              <a:rPr lang="en" altLang="ja-JP" b="0" i="0" dirty="0">
                <a:solidFill>
                  <a:srgbClr val="000000"/>
                </a:solidFill>
                <a:effectLst/>
                <a:latin typeface="Roboto" panose="020F0502020204030204" pitchFamily="34" charset="0"/>
              </a:rPr>
              <a:t>API </a:t>
            </a:r>
            <a:r>
              <a:rPr lang="ja-JP" altLang="en-US" b="0" i="0">
                <a:solidFill>
                  <a:srgbClr val="000000"/>
                </a:solidFill>
                <a:effectLst/>
                <a:latin typeface="Roboto" panose="020F0502020204030204" pitchFamily="34" charset="0"/>
              </a:rPr>
              <a:t>です</a:t>
            </a:r>
            <a:endParaRPr kumimoji="1" lang="en-US" altLang="ja-JP" dirty="0"/>
          </a:p>
          <a:p>
            <a:endParaRPr kumimoji="1" lang="en-US" altLang="ja-JP" dirty="0"/>
          </a:p>
          <a:p>
            <a:r>
              <a:rPr kumimoji="1" lang="en-US" altLang="ja-JP" dirty="0"/>
              <a:t>///</a:t>
            </a:r>
            <a:r>
              <a:rPr kumimoji="1" lang="ja-JP" altLang="en-US"/>
              <a:t>システム外では監視対象</a:t>
            </a:r>
            <a:r>
              <a:rPr kumimoji="1" lang="en-US" altLang="ja-JP" dirty="0"/>
              <a:t>VM</a:t>
            </a:r>
            <a:r>
              <a:rPr kumimoji="1" lang="ja-JP" altLang="en-US"/>
              <a:t>内で軽量なハイパーバイザである</a:t>
            </a:r>
            <a:r>
              <a:rPr kumimoji="1" lang="en-US" altLang="ja-JP" dirty="0" err="1"/>
              <a:t>BitVisor</a:t>
            </a:r>
            <a:r>
              <a:rPr kumimoji="1" lang="ja-JP" altLang="en-US"/>
              <a:t>を動作させ、その</a:t>
            </a:r>
            <a:r>
              <a:rPr lang="ja-JP" altLang="en-US"/>
              <a:t>中</a:t>
            </a:r>
            <a:r>
              <a:rPr kumimoji="1" lang="ja-JP" altLang="en-US"/>
              <a:t>にエージェントを実装を行いました．これは，下図のように</a:t>
            </a:r>
            <a:r>
              <a:rPr lang="en-US" altLang="ja-JP" dirty="0" err="1"/>
              <a:t>BitVisor</a:t>
            </a:r>
            <a:r>
              <a:rPr lang="ja-JP" altLang="en-US"/>
              <a:t>が作る</a:t>
            </a:r>
            <a:r>
              <a:rPr lang="en-US" altLang="ja-JP" dirty="0"/>
              <a:t>VM</a:t>
            </a:r>
            <a:r>
              <a:rPr lang="ja-JP" altLang="en-US"/>
              <a:t>である内部</a:t>
            </a:r>
            <a:r>
              <a:rPr lang="en-US" altLang="ja-JP" dirty="0"/>
              <a:t>VM</a:t>
            </a:r>
            <a:r>
              <a:rPr lang="ja-JP" altLang="en-US"/>
              <a:t>内で監視対象システムを実行します．</a:t>
            </a:r>
            <a:r>
              <a:rPr lang="en-US" altLang="ja-JP" dirty="0" err="1"/>
              <a:t>BitVisor</a:t>
            </a:r>
            <a:r>
              <a:rPr lang="ja-JP" altLang="en-US"/>
              <a:t>を採用した理由はネットワークやディスクなどの</a:t>
            </a:r>
            <a:r>
              <a:rPr lang="en-US" altLang="ja-JP" dirty="0"/>
              <a:t>I/O</a:t>
            </a:r>
            <a:r>
              <a:rPr lang="ja-JP" altLang="en-US"/>
              <a:t>を仮想化しないことで軽量な動作が可能であるからです．</a:t>
            </a:r>
            <a:endParaRPr lang="en-US" altLang="ja-JP" dirty="0"/>
          </a:p>
          <a:p>
            <a:r>
              <a:rPr lang="ja-JP" altLang="en-US"/>
              <a:t>システム外エージェントでも従来の</a:t>
            </a:r>
            <a:r>
              <a:rPr lang="en-US" altLang="ja-JP" dirty="0"/>
              <a:t>IDS</a:t>
            </a:r>
            <a:r>
              <a:rPr lang="ja-JP" altLang="en-US"/>
              <a:t>オフロードと同様に</a:t>
            </a:r>
            <a:r>
              <a:rPr lang="en-US" altLang="ja-JP" dirty="0"/>
              <a:t>IDS</a:t>
            </a:r>
            <a:r>
              <a:rPr lang="ja-JP" altLang="en-US"/>
              <a:t>から送信された</a:t>
            </a:r>
            <a:r>
              <a:rPr lang="en-US" altLang="ja-JP" dirty="0"/>
              <a:t>OS</a:t>
            </a:r>
            <a:r>
              <a:rPr lang="ja-JP" altLang="en-US"/>
              <a:t>データの仮想アドレスを内部</a:t>
            </a:r>
            <a:r>
              <a:rPr lang="en-US" altLang="ja-JP" dirty="0"/>
              <a:t>VM</a:t>
            </a:r>
            <a:r>
              <a:rPr lang="ja-JP" altLang="en-US"/>
              <a:t>の物理アドレスに変換してアクセスし，内部</a:t>
            </a:r>
            <a:r>
              <a:rPr lang="en-US" altLang="ja-JP" dirty="0"/>
              <a:t>VM</a:t>
            </a:r>
            <a:r>
              <a:rPr lang="ja-JP" altLang="en-US"/>
              <a:t>のメモリデータを取得します．</a:t>
            </a:r>
            <a:endParaRPr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r>
              <a:rPr lang="ja-JP" altLang="en-US"/>
              <a:t>右下図は仮想マシンを２重に作った際に，通常の</a:t>
            </a:r>
            <a:r>
              <a:rPr lang="en-US" altLang="ja-JP" dirty="0"/>
              <a:t>VM</a:t>
            </a:r>
            <a:r>
              <a:rPr lang="ja-JP" altLang="en-US"/>
              <a:t>を</a:t>
            </a:r>
            <a:r>
              <a:rPr lang="en-US" altLang="ja-JP" dirty="0"/>
              <a:t>2</a:t>
            </a:r>
            <a:r>
              <a:rPr lang="ja-JP" altLang="en-US"/>
              <a:t>重に作ったものをオレンジ色で</a:t>
            </a:r>
            <a:r>
              <a:rPr lang="en-US" altLang="ja-JP" dirty="0" err="1"/>
              <a:t>BitVisor</a:t>
            </a:r>
            <a:r>
              <a:rPr lang="ja-JP" altLang="en-US"/>
              <a:t>を採用したものを青色で示しています．この図からデータベースアクセスでは</a:t>
            </a:r>
            <a:r>
              <a:rPr lang="en-US" altLang="ja-JP" dirty="0" err="1"/>
              <a:t>BitVisor</a:t>
            </a:r>
            <a:r>
              <a:rPr lang="ja-JP" altLang="en-US"/>
              <a:t>を採用した場合，通常なものと比較しておよそ</a:t>
            </a:r>
            <a:r>
              <a:rPr lang="en-US" altLang="ja-JP" dirty="0"/>
              <a:t>29</a:t>
            </a:r>
            <a:r>
              <a:rPr lang="ja-JP" altLang="en-US"/>
              <a:t>倍性能が良くなっていることがわかります．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r>
              <a:rPr lang="ja-JP" altLang="en-US"/>
              <a:t>ネットワークやディスクを仮想化しないことによってなぜ早くなる？</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　　　</a:t>
            </a:r>
            <a:r>
              <a:rPr lang="en-US" altLang="ja-JP" dirty="0"/>
              <a:t>→</a:t>
            </a:r>
            <a:r>
              <a:rPr lang="ja-JP" altLang="en-US"/>
              <a:t>特別なドライバを用いて直接</a:t>
            </a:r>
            <a:r>
              <a:rPr lang="en-US" altLang="ja-JP" dirty="0"/>
              <a:t>I/O</a:t>
            </a:r>
            <a:r>
              <a:rPr lang="ja-JP" altLang="en-US"/>
              <a:t>を実行している．エミュレートするのも処理が重く時間がかかる．</a:t>
            </a:r>
            <a:endParaRPr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19</a:t>
            </a:fld>
            <a:endParaRPr kumimoji="1" lang="ja-JP" altLang="en-US"/>
          </a:p>
        </p:txBody>
      </p:sp>
    </p:spTree>
    <p:extLst>
      <p:ext uri="{BB962C8B-B14F-4D97-AF65-F5344CB8AC3E}">
        <p14:creationId xmlns:p14="http://schemas.microsoft.com/office/powerpoint/2010/main" val="10474092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データが正しく取得できているかの確認を行うために，</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が監視対象</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内の</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のバージョン文字列が取得できることを確認しました．実行結果は真ん中の図のようになっています．次に，</a:t>
            </a:r>
            <a:r>
              <a:rPr kumimoji="1" lang="ja-JP" altLang="en-US" sz="1200" kern="1200">
                <a:solidFill>
                  <a:schemeClr val="tx1"/>
                </a:solidFill>
                <a:effectLst/>
                <a:latin typeface="+mn-lt"/>
                <a:ea typeface="+mn-ea"/>
                <a:cs typeface="+mn-cs"/>
              </a:rPr>
              <a:t>監視対象</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内で実行されている全プロセスの</a:t>
            </a:r>
            <a:r>
              <a:rPr kumimoji="1" lang="en-US" altLang="ja-JP" sz="1200" kern="1200" dirty="0">
                <a:solidFill>
                  <a:schemeClr val="tx1"/>
                </a:solidFill>
                <a:effectLst/>
                <a:latin typeface="+mn-lt"/>
                <a:ea typeface="+mn-ea"/>
                <a:cs typeface="+mn-cs"/>
              </a:rPr>
              <a:t>ID</a:t>
            </a:r>
            <a:r>
              <a:rPr kumimoji="1" lang="ja-JP" altLang="ja-JP" sz="1200" kern="1200">
                <a:solidFill>
                  <a:schemeClr val="tx1"/>
                </a:solidFill>
                <a:effectLst/>
                <a:latin typeface="+mn-lt"/>
                <a:ea typeface="+mn-ea"/>
                <a:cs typeface="+mn-cs"/>
              </a:rPr>
              <a:t>と名前が取得できることを確認しました．下の図では</a:t>
            </a:r>
            <a:r>
              <a:rPr kumimoji="1" lang="en-US" altLang="ja-JP" sz="1200" kern="1200" dirty="0">
                <a:solidFill>
                  <a:schemeClr val="tx1"/>
                </a:solidFill>
                <a:effectLst/>
                <a:latin typeface="+mn-lt"/>
                <a:ea typeface="+mn-ea"/>
                <a:cs typeface="+mn-cs"/>
              </a:rPr>
              <a:t>119</a:t>
            </a:r>
            <a:r>
              <a:rPr kumimoji="1" lang="ja-JP" altLang="ja-JP" sz="1200" kern="1200">
                <a:solidFill>
                  <a:schemeClr val="tx1"/>
                </a:solidFill>
                <a:effectLst/>
                <a:latin typeface="+mn-lt"/>
                <a:ea typeface="+mn-ea"/>
                <a:cs typeface="+mn-cs"/>
              </a:rPr>
              <a:t>個のプロセスのうち最初の数個のプロセスを示しています．</a:t>
            </a:r>
            <a:r>
              <a:rPr kumimoji="1" lang="en-US" altLang="ja-JP" sz="1200" kern="1200" dirty="0">
                <a:solidFill>
                  <a:schemeClr val="tx1"/>
                </a:solidFill>
                <a:effectLst/>
                <a:latin typeface="+mn-lt"/>
                <a:ea typeface="+mn-ea"/>
                <a:cs typeface="+mn-cs"/>
              </a:rPr>
              <a:t>Xen</a:t>
            </a:r>
            <a:r>
              <a:rPr kumimoji="1" lang="ja-JP" altLang="en-US" sz="1200" kern="1200">
                <a:solidFill>
                  <a:schemeClr val="tx1"/>
                </a:solidFill>
                <a:effectLst/>
                <a:latin typeface="+mn-lt"/>
                <a:ea typeface="+mn-ea"/>
                <a:cs typeface="+mn-cs"/>
              </a:rPr>
              <a:t>では他のドメインの管理用プロセスも動作しているため，プロセス数は</a:t>
            </a:r>
            <a:r>
              <a:rPr kumimoji="1" lang="en-US" altLang="ja-JP" sz="1200" kern="1200" dirty="0">
                <a:solidFill>
                  <a:schemeClr val="tx1"/>
                </a:solidFill>
                <a:effectLst/>
                <a:latin typeface="+mn-lt"/>
                <a:ea typeface="+mn-ea"/>
                <a:cs typeface="+mn-cs"/>
              </a:rPr>
              <a:t>127</a:t>
            </a:r>
            <a:r>
              <a:rPr kumimoji="1" lang="ja-JP" altLang="en-US" sz="1200" kern="1200">
                <a:solidFill>
                  <a:schemeClr val="tx1"/>
                </a:solidFill>
                <a:effectLst/>
                <a:latin typeface="+mn-lt"/>
                <a:ea typeface="+mn-ea"/>
                <a:cs typeface="+mn-cs"/>
              </a:rPr>
              <a:t>個となっています，</a:t>
            </a:r>
            <a:r>
              <a:rPr kumimoji="1" lang="ja-JP" altLang="ja-JP" sz="1200" kern="1200">
                <a:solidFill>
                  <a:schemeClr val="tx1"/>
                </a:solidFill>
                <a:effectLst/>
                <a:latin typeface="+mn-lt"/>
                <a:ea typeface="+mn-ea"/>
                <a:cs typeface="+mn-cs"/>
              </a:rPr>
              <a:t>次のスライドではこれらのデータを取得した時の性能について説明します</a:t>
            </a:r>
            <a:r>
              <a:rPr lang="ja-JP" altLang="ja-JP">
                <a:effectLst/>
              </a:rPr>
              <a:t> </a:t>
            </a:r>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20</a:t>
            </a:fld>
            <a:endParaRPr kumimoji="1" lang="ja-JP" altLang="en-US"/>
          </a:p>
        </p:txBody>
      </p:sp>
    </p:spTree>
    <p:extLst>
      <p:ext uri="{BB962C8B-B14F-4D97-AF65-F5344CB8AC3E}">
        <p14:creationId xmlns:p14="http://schemas.microsoft.com/office/powerpoint/2010/main" val="3576700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mn-lt"/>
                <a:ea typeface="+mn-ea"/>
                <a:cs typeface="+mn-cs"/>
              </a:rPr>
              <a:t>近年、</a:t>
            </a:r>
            <a:r>
              <a:rPr kumimoji="1" lang="en-US" altLang="ja-JP" sz="1200" kern="1200" dirty="0">
                <a:solidFill>
                  <a:schemeClr val="tx1"/>
                </a:solidFill>
                <a:effectLst/>
                <a:latin typeface="+mn-lt"/>
                <a:ea typeface="+mn-ea"/>
                <a:cs typeface="+mn-cs"/>
              </a:rPr>
              <a:t>IaaS</a:t>
            </a:r>
            <a:r>
              <a:rPr kumimoji="1" lang="ja-JP" altLang="ja-JP" sz="1200" kern="1200">
                <a:solidFill>
                  <a:schemeClr val="tx1"/>
                </a:solidFill>
                <a:effectLst/>
                <a:latin typeface="+mn-lt"/>
                <a:ea typeface="+mn-ea"/>
                <a:cs typeface="+mn-cs"/>
              </a:rPr>
              <a:t>型クラウドが普及しており，ユーザは仮想マシン</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をインターネット経由で</a:t>
            </a:r>
            <a:r>
              <a:rPr kumimoji="1" lang="ja-JP" altLang="ja-JP" sz="1200" u="sng" kern="1200">
                <a:solidFill>
                  <a:schemeClr val="tx1"/>
                </a:solidFill>
                <a:effectLst/>
                <a:latin typeface="+mn-lt"/>
                <a:ea typeface="+mn-ea"/>
                <a:cs typeface="+mn-cs"/>
              </a:rPr>
              <a:t>利用</a:t>
            </a:r>
            <a:r>
              <a:rPr kumimoji="1" lang="ja-JP" altLang="ja-JP" sz="1200" kern="1200">
                <a:solidFill>
                  <a:schemeClr val="tx1"/>
                </a:solidFill>
                <a:effectLst/>
                <a:latin typeface="+mn-lt"/>
                <a:ea typeface="+mn-ea"/>
                <a:cs typeface="+mn-cs"/>
              </a:rPr>
              <a:t>することができます．しかし，クラウド内には悪意のある管理者などの内部犯がいる可能性が指摘されています．</a:t>
            </a:r>
            <a:r>
              <a:rPr kumimoji="1" lang="en-US" altLang="ja-JP" sz="1200" kern="1200" dirty="0">
                <a:solidFill>
                  <a:schemeClr val="tx1"/>
                </a:solidFill>
                <a:effectLst/>
                <a:latin typeface="+mn-lt"/>
                <a:ea typeface="+mn-ea"/>
                <a:cs typeface="+mn-cs"/>
              </a:rPr>
              <a:t>2023</a:t>
            </a:r>
            <a:r>
              <a:rPr kumimoji="1" lang="ja-JP" altLang="ja-JP" sz="1200" kern="1200">
                <a:solidFill>
                  <a:schemeClr val="tx1"/>
                </a:solidFill>
                <a:effectLst/>
                <a:latin typeface="+mn-lt"/>
                <a:ea typeface="+mn-ea"/>
                <a:cs typeface="+mn-cs"/>
              </a:rPr>
              <a:t>年の</a:t>
            </a:r>
            <a:r>
              <a:rPr kumimoji="1" lang="en-US" altLang="ja-JP" sz="1200" kern="1200" dirty="0">
                <a:solidFill>
                  <a:schemeClr val="tx1"/>
                </a:solidFill>
                <a:effectLst/>
                <a:latin typeface="+mn-lt"/>
                <a:ea typeface="+mn-ea"/>
                <a:cs typeface="+mn-cs"/>
              </a:rPr>
              <a:t>IPA </a:t>
            </a:r>
            <a:r>
              <a:rPr kumimoji="1" lang="ja-JP" altLang="ja-JP" sz="1200" kern="1200">
                <a:solidFill>
                  <a:schemeClr val="tx1"/>
                </a:solidFill>
                <a:effectLst/>
                <a:latin typeface="+mn-lt"/>
                <a:ea typeface="+mn-ea"/>
                <a:cs typeface="+mn-cs"/>
              </a:rPr>
              <a:t>情報セキュリティ</a:t>
            </a:r>
            <a:r>
              <a:rPr kumimoji="1" lang="en-US" altLang="ja-JP" sz="1200" kern="1200" dirty="0">
                <a:solidFill>
                  <a:schemeClr val="tx1"/>
                </a:solidFill>
                <a:effectLst/>
                <a:latin typeface="+mn-lt"/>
                <a:ea typeface="+mn-ea"/>
                <a:cs typeface="+mn-cs"/>
              </a:rPr>
              <a:t>10</a:t>
            </a:r>
            <a:r>
              <a:rPr kumimoji="1" lang="ja-JP" altLang="ja-JP" sz="1200" kern="1200">
                <a:solidFill>
                  <a:schemeClr val="tx1"/>
                </a:solidFill>
                <a:effectLst/>
                <a:latin typeface="+mn-lt"/>
                <a:ea typeface="+mn-ea"/>
                <a:cs typeface="+mn-cs"/>
              </a:rPr>
              <a:t>大脅威では内部不正による情報漏洩が</a:t>
            </a:r>
            <a:r>
              <a:rPr kumimoji="1" lang="en-US" altLang="ja-JP" sz="1200" kern="1200" dirty="0">
                <a:solidFill>
                  <a:schemeClr val="tx1"/>
                </a:solidFill>
                <a:effectLst/>
                <a:latin typeface="+mn-lt"/>
                <a:ea typeface="+mn-ea"/>
                <a:cs typeface="+mn-cs"/>
              </a:rPr>
              <a:t>4</a:t>
            </a:r>
            <a:r>
              <a:rPr kumimoji="1" lang="ja-JP" altLang="ja-JP" sz="1200" kern="1200">
                <a:solidFill>
                  <a:schemeClr val="tx1"/>
                </a:solidFill>
                <a:effectLst/>
                <a:latin typeface="+mn-lt"/>
                <a:ea typeface="+mn-ea"/>
                <a:cs typeface="+mn-cs"/>
              </a:rPr>
              <a:t>位に位置しています．内部犯からは</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を</a:t>
            </a:r>
            <a:r>
              <a:rPr kumimoji="1" lang="ja-JP" altLang="en-US" sz="1200" u="sng" kern="1200">
                <a:solidFill>
                  <a:schemeClr val="tx1"/>
                </a:solidFill>
                <a:effectLst/>
                <a:latin typeface="+mn-lt"/>
                <a:ea typeface="+mn-ea"/>
                <a:cs typeface="+mn-cs"/>
              </a:rPr>
              <a:t>攻撃</a:t>
            </a:r>
            <a:r>
              <a:rPr kumimoji="1" lang="ja-JP" altLang="en-US" sz="1200" kern="1200">
                <a:solidFill>
                  <a:schemeClr val="tx1"/>
                </a:solidFill>
                <a:effectLst/>
                <a:latin typeface="+mn-lt"/>
                <a:ea typeface="+mn-ea"/>
                <a:cs typeface="+mn-cs"/>
              </a:rPr>
              <a:t>され，</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内にあるユーザ名やパスワードなどの機密情報が盗聴される恐れがあります．そのため，</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内のデータの保護というものが必要になってきています．</a:t>
            </a: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2</a:t>
            </a:fld>
            <a:endParaRPr kumimoji="1" lang="ja-JP" altLang="en-US"/>
          </a:p>
        </p:txBody>
      </p:sp>
    </p:spTree>
    <p:extLst>
      <p:ext uri="{BB962C8B-B14F-4D97-AF65-F5344CB8AC3E}">
        <p14:creationId xmlns:p14="http://schemas.microsoft.com/office/powerpoint/2010/main" val="8995634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まずは，カーネル内エージェントの性能についてです．</a:t>
            </a:r>
            <a:r>
              <a:rPr lang="en-US" altLang="ja-JP" dirty="0"/>
              <a:t>OS</a:t>
            </a:r>
            <a:r>
              <a:rPr lang="ja-JP" altLang="en-US"/>
              <a:t>のバージョン情報の取得ではエージェントに要求を</a:t>
            </a:r>
            <a:r>
              <a:rPr lang="en-US" altLang="ja-JP" dirty="0"/>
              <a:t>1</a:t>
            </a:r>
            <a:r>
              <a:rPr lang="ja-JP" altLang="en-US"/>
              <a:t>回送信し、</a:t>
            </a:r>
            <a:r>
              <a:rPr lang="en-US" altLang="ja-JP" dirty="0"/>
              <a:t>4KB</a:t>
            </a:r>
            <a:r>
              <a:rPr lang="ja-JP" altLang="en-US"/>
              <a:t>のメモリデータを取得しています．</a:t>
            </a:r>
            <a:endParaRPr lang="en-US" altLang="ja-JP" dirty="0"/>
          </a:p>
          <a:p>
            <a:r>
              <a:rPr lang="ja-JP" altLang="en-US"/>
              <a:t>実験結果は左下図のようになっており，青いグラフとオレンジ色が仮想ネットワークになるのですが，</a:t>
            </a:r>
            <a:r>
              <a:rPr lang="ja-JP" altLang="en-US" u="none"/>
              <a:t>仮想ネ</a:t>
            </a:r>
            <a:r>
              <a:rPr lang="ja-JP" altLang="en-US"/>
              <a:t>ットワークを用いた場合のみ</a:t>
            </a:r>
            <a:r>
              <a:rPr lang="en-US" altLang="ja-JP" dirty="0"/>
              <a:t>SEV</a:t>
            </a:r>
            <a:r>
              <a:rPr lang="ja-JP" altLang="en-US"/>
              <a:t>の影響を受けることがわかりました．</a:t>
            </a:r>
            <a:endParaRPr lang="en-US" altLang="ja-JP" dirty="0"/>
          </a:p>
          <a:p>
            <a:r>
              <a:rPr lang="ja-JP" altLang="en-US"/>
              <a:t>また，</a:t>
            </a:r>
            <a:r>
              <a:rPr lang="ja-JP" altLang="en-US" u="none"/>
              <a:t>仮想ネットワークと比較して，共有メモリを用いた場合</a:t>
            </a:r>
            <a:r>
              <a:rPr lang="en-US" altLang="ja-JP" u="none" dirty="0"/>
              <a:t>1ms</a:t>
            </a:r>
            <a:r>
              <a:rPr lang="ja-JP" altLang="en-US" u="none"/>
              <a:t>高速になりました．</a:t>
            </a:r>
            <a:endParaRPr lang="en-US" altLang="ja-JP" u="none" dirty="0"/>
          </a:p>
          <a:p>
            <a:r>
              <a:rPr kumimoji="1" lang="ja-JP" altLang="en-US"/>
              <a:t>プロセス一覧の取得では，エージェントに要求を</a:t>
            </a:r>
            <a:r>
              <a:rPr kumimoji="1" lang="en-US" altLang="ja-JP" dirty="0"/>
              <a:t>119</a:t>
            </a:r>
            <a:r>
              <a:rPr lang="ja-JP" altLang="en-US"/>
              <a:t>回送信し、計</a:t>
            </a:r>
            <a:r>
              <a:rPr lang="en-US" altLang="ja-JP" dirty="0"/>
              <a:t>476KB</a:t>
            </a:r>
            <a:r>
              <a:rPr lang="ja-JP" altLang="en-US"/>
              <a:t>のデータを取得しました．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実験結果は右下の図のようになっています．</a:t>
            </a:r>
            <a:r>
              <a:rPr lang="ja-JP" altLang="en-US"/>
              <a:t>共有メモリを用いると，仮想ネットワークと比較して</a:t>
            </a:r>
            <a:r>
              <a:rPr lang="en-US" altLang="ja-JP" dirty="0"/>
              <a:t>25%</a:t>
            </a:r>
            <a:r>
              <a:rPr lang="ja-JP" altLang="en-US"/>
              <a:t>高速になりました．オレンジ色のグラフで示している</a:t>
            </a:r>
            <a:r>
              <a:rPr lang="en-US" altLang="ja-JP" dirty="0" err="1">
                <a:solidFill>
                  <a:srgbClr val="FF0000"/>
                </a:solidFill>
              </a:rPr>
              <a:t>virtio</a:t>
            </a:r>
            <a:r>
              <a:rPr lang="ja-JP" altLang="en-US">
                <a:solidFill>
                  <a:srgbClr val="FF0000"/>
                </a:solidFill>
              </a:rPr>
              <a:t>を用いてネットワーク通信を行うと</a:t>
            </a:r>
            <a:r>
              <a:rPr lang="en-US" altLang="ja-JP" dirty="0">
                <a:solidFill>
                  <a:srgbClr val="FF0000"/>
                </a:solidFill>
              </a:rPr>
              <a:t>SEV</a:t>
            </a:r>
            <a:r>
              <a:rPr lang="ja-JP" altLang="en-US">
                <a:solidFill>
                  <a:srgbClr val="FF0000"/>
                </a:solidFill>
              </a:rPr>
              <a:t>の影響を大きく受けることがわかりました．</a:t>
            </a:r>
            <a:r>
              <a:rPr lang="ja-JP" altLang="en-US" sz="1800">
                <a:effectLst/>
                <a:latin typeface="HaranoAjiMincho-Regular-Identity-H"/>
              </a:rPr>
              <a:t>この原因としては，ホスト</a:t>
            </a:r>
            <a:r>
              <a:rPr lang="en" altLang="ja-JP" sz="1800" dirty="0">
                <a:effectLst/>
                <a:latin typeface="CMR10"/>
              </a:rPr>
              <a:t>OS</a:t>
            </a:r>
            <a:r>
              <a:rPr lang="ja-JP" altLang="en-US" sz="1800">
                <a:effectLst/>
                <a:latin typeface="HaranoAjiMincho-Regular-Identity-H"/>
              </a:rPr>
              <a:t>が</a:t>
            </a:r>
            <a:r>
              <a:rPr lang="en" altLang="ja-JP" sz="1800" dirty="0" err="1">
                <a:effectLst/>
                <a:latin typeface="CMR10"/>
              </a:rPr>
              <a:t>virtio</a:t>
            </a:r>
            <a:r>
              <a:rPr lang="en" altLang="ja-JP" sz="1800" dirty="0">
                <a:effectLst/>
                <a:latin typeface="CMR10"/>
              </a:rPr>
              <a:t> </a:t>
            </a:r>
            <a:r>
              <a:rPr lang="ja-JP" altLang="en-US" sz="1800">
                <a:effectLst/>
                <a:latin typeface="HaranoAjiMincho-Regular-Identity-H"/>
              </a:rPr>
              <a:t>の バッファにアクセスできるようにするために，</a:t>
            </a:r>
            <a:r>
              <a:rPr lang="en-US" altLang="ja-JP" sz="1800" dirty="0">
                <a:effectLst/>
                <a:latin typeface="HaranoAjiMincho-Regular-Identity-H"/>
              </a:rPr>
              <a:t>SEV</a:t>
            </a:r>
            <a:r>
              <a:rPr lang="ja-JP" altLang="en-US" sz="1800">
                <a:effectLst/>
                <a:latin typeface="HaranoAjiMincho-Regular-Identity-H"/>
              </a:rPr>
              <a:t>で暗号化されないメモリ領域へのデータコピーが行われている可能性があると考えています． </a:t>
            </a:r>
            <a:endParaRPr lang="ja-JP" alt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r>
              <a:rPr lang="ja-JP" altLang="en-US"/>
              <a:t>測定のグラフではデータチェック間隔を取っていますが，そのデータチェック間隔を減らすとさらに高速化が図れますが，その分</a:t>
            </a:r>
            <a:r>
              <a:rPr lang="en-US" altLang="ja-JP" dirty="0"/>
              <a:t>CPU</a:t>
            </a:r>
            <a:r>
              <a:rPr lang="ja-JP" altLang="en-US"/>
              <a:t>使用率が急激に上昇してしまい</a:t>
            </a:r>
            <a:r>
              <a:rPr lang="en-US" altLang="ja-JP" dirty="0"/>
              <a:t>VM</a:t>
            </a:r>
            <a:r>
              <a:rPr lang="ja-JP" altLang="en-US"/>
              <a:t>に負荷がかかってしまいます．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そのため，現在では</a:t>
            </a:r>
            <a:r>
              <a:rPr lang="en-US" altLang="ja-JP" dirty="0"/>
              <a:t>CPU</a:t>
            </a:r>
            <a:r>
              <a:rPr lang="ja-JP" altLang="en-US"/>
              <a:t>に負荷がかからない最小のデータチェック間隔を取っています．</a:t>
            </a:r>
            <a:endParaRPr lang="en-US" altLang="ja-JP" dirty="0"/>
          </a:p>
          <a:p>
            <a:endParaRPr lang="en-US" altLang="ja-JP" u="none" dirty="0"/>
          </a:p>
          <a:p>
            <a:endParaRPr lang="en-US" altLang="ja-JP" u="none" dirty="0"/>
          </a:p>
          <a:p>
            <a:r>
              <a:rPr lang="ja-JP" altLang="en-US" u="none"/>
              <a:t>また，ハイパーバイザ内と</a:t>
            </a:r>
            <a:r>
              <a:rPr lang="en-US" altLang="ja-JP" u="none" dirty="0"/>
              <a:t>SEV</a:t>
            </a:r>
            <a:r>
              <a:rPr lang="ja-JP" altLang="en-US"/>
              <a:t>を有効にした</a:t>
            </a:r>
            <a:r>
              <a:rPr lang="en-US" altLang="ja-JP" dirty="0"/>
              <a:t>OS</a:t>
            </a:r>
            <a:r>
              <a:rPr lang="ja-JP" altLang="en-US"/>
              <a:t>内はほぼ同じ性能になっていることがわかりました．</a:t>
            </a:r>
            <a:endParaRPr lang="en-US" altLang="ja-JP" dirty="0"/>
          </a:p>
          <a:p>
            <a:r>
              <a:rPr lang="ja-JP" altLang="en-US"/>
              <a:t>現在ではハイパーバイザ内では</a:t>
            </a:r>
            <a:r>
              <a:rPr lang="en-US" altLang="ja-JP" dirty="0"/>
              <a:t>SEV</a:t>
            </a:r>
            <a:r>
              <a:rPr lang="ja-JP" altLang="en-US"/>
              <a:t>を有効にしていないため，</a:t>
            </a:r>
            <a:r>
              <a:rPr lang="en-US" altLang="ja-JP" dirty="0"/>
              <a:t>SEV</a:t>
            </a:r>
            <a:r>
              <a:rPr lang="ja-JP" altLang="en-US"/>
              <a:t>を有効にしたり，ソフトウェア支援のみでの仮想化では性能が変わる可能性があります．</a:t>
            </a:r>
            <a:endParaRPr lang="en-US" altLang="ja-JP" dirty="0"/>
          </a:p>
          <a:p>
            <a:endParaRPr lang="en-US" altLang="ja-JP" dirty="0"/>
          </a:p>
          <a:p>
            <a:endParaRPr lang="en-US" altLang="ja-JP" dirty="0"/>
          </a:p>
          <a:p>
            <a:endParaRPr lang="en-US" altLang="ja-JP" dirty="0"/>
          </a:p>
          <a:p>
            <a:r>
              <a:rPr lang="en-US" altLang="ja-JP" dirty="0"/>
              <a:t>///</a:t>
            </a:r>
            <a:r>
              <a:rPr lang="ja-JP" altLang="en-US"/>
              <a:t>今回，共有メモリを用いる際のデータチェック間隔は</a:t>
            </a:r>
            <a:r>
              <a:rPr lang="en-US" altLang="ja-JP" dirty="0"/>
              <a:t>200μs</a:t>
            </a:r>
            <a:r>
              <a:rPr lang="ja-JP" altLang="en-US"/>
              <a:t>としていまして，</a:t>
            </a:r>
            <a:endParaRPr lang="en-US" altLang="ja-JP" dirty="0"/>
          </a:p>
          <a:p>
            <a:r>
              <a:rPr lang="ja-JP" altLang="en-US"/>
              <a:t>その理由としては，</a:t>
            </a:r>
            <a:r>
              <a:rPr lang="en-US" altLang="ja-JP" dirty="0"/>
              <a:t>200μs</a:t>
            </a:r>
            <a:r>
              <a:rPr lang="ja-JP" altLang="en-US"/>
              <a:t>よりチェック間隔が短いと性能は向上するのですが，右下図のように</a:t>
            </a:r>
            <a:r>
              <a:rPr lang="en-US" altLang="ja-JP" dirty="0"/>
              <a:t>CPU</a:t>
            </a:r>
            <a:r>
              <a:rPr lang="ja-JP" altLang="en-US"/>
              <a:t>使用率が跳ね上がってしまうため，データチェック感覚は</a:t>
            </a:r>
            <a:r>
              <a:rPr lang="en-US" altLang="ja-JP" dirty="0"/>
              <a:t>200μs</a:t>
            </a:r>
            <a:r>
              <a:rPr lang="ja-JP" altLang="en-US"/>
              <a:t>としています．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srgbClr val="FF0000"/>
                </a:solidFill>
              </a:rPr>
              <a:t>e1000e</a:t>
            </a:r>
            <a:r>
              <a:rPr lang="ja-JP" altLang="en-US">
                <a:solidFill>
                  <a:srgbClr val="FF0000"/>
                </a:solidFill>
              </a:rPr>
              <a:t>：</a:t>
            </a:r>
            <a:r>
              <a:rPr lang="en-US" altLang="ja-JP" dirty="0">
                <a:solidFill>
                  <a:srgbClr val="FF0000"/>
                </a:solidFill>
              </a:rPr>
              <a:t>QEMU</a:t>
            </a:r>
            <a:r>
              <a:rPr lang="ja-JP" altLang="en-US">
                <a:solidFill>
                  <a:srgbClr val="FF0000"/>
                </a:solidFill>
              </a:rPr>
              <a:t>でエミュレートされた</a:t>
            </a:r>
            <a:r>
              <a:rPr lang="en-US" altLang="ja-JP" dirty="0">
                <a:solidFill>
                  <a:srgbClr val="FF0000"/>
                </a:solidFill>
              </a:rPr>
              <a:t>NIC</a:t>
            </a:r>
            <a:r>
              <a:rPr lang="ja-JP" altLang="en-US">
                <a:solidFill>
                  <a:srgbClr val="FF0000"/>
                </a:solidFill>
              </a:rPr>
              <a:t>，一般的な</a:t>
            </a:r>
            <a:r>
              <a:rPr lang="en-US" altLang="ja-JP" dirty="0">
                <a:solidFill>
                  <a:srgbClr val="FF0000"/>
                </a:solidFill>
              </a:rPr>
              <a:t>1G</a:t>
            </a:r>
            <a:r>
              <a:rPr lang="ja-JP" altLang="en-US">
                <a:solidFill>
                  <a:srgbClr val="FF0000"/>
                </a:solidFill>
              </a:rPr>
              <a:t>のネットワーク回線</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solidFill>
                  <a:srgbClr val="FF0000"/>
                </a:solidFill>
              </a:rPr>
              <a:t>virtio</a:t>
            </a:r>
            <a:r>
              <a:rPr lang="ja-JP" altLang="en-US">
                <a:solidFill>
                  <a:srgbClr val="FF0000"/>
                </a:solidFill>
              </a:rPr>
              <a:t>：準仮想化ドライバされた</a:t>
            </a:r>
            <a:r>
              <a:rPr lang="en-US" altLang="ja-JP" dirty="0">
                <a:solidFill>
                  <a:srgbClr val="FF0000"/>
                </a:solidFill>
              </a:rPr>
              <a:t>NIC</a:t>
            </a:r>
            <a:r>
              <a:rPr lang="ja-JP" altLang="en-US">
                <a:solidFill>
                  <a:srgbClr val="FF0000"/>
                </a:solidFill>
              </a:rPr>
              <a:t>，</a:t>
            </a:r>
            <a:r>
              <a:rPr lang="en-US" altLang="ja-JP" dirty="0">
                <a:solidFill>
                  <a:srgbClr val="FF0000"/>
                </a:solidFill>
              </a:rPr>
              <a:t>e1000e</a:t>
            </a:r>
            <a:r>
              <a:rPr lang="ja-JP" altLang="en-US">
                <a:solidFill>
                  <a:srgbClr val="FF0000"/>
                </a:solidFill>
              </a:rPr>
              <a:t>と比較し，よりネットワークの最適化がされている．</a:t>
            </a:r>
            <a:endParaRPr lang="en-JP" altLang="ja-JP" dirty="0">
              <a:solidFill>
                <a:srgbClr val="FF0000"/>
              </a:solidFill>
            </a:endParaRP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21</a:t>
            </a:fld>
            <a:endParaRPr kumimoji="1" lang="ja-JP" altLang="en-US"/>
          </a:p>
        </p:txBody>
      </p:sp>
    </p:spTree>
    <p:extLst>
      <p:ext uri="{BB962C8B-B14F-4D97-AF65-F5344CB8AC3E}">
        <p14:creationId xmlns:p14="http://schemas.microsoft.com/office/powerpoint/2010/main" val="33438896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mn-lt"/>
                <a:ea typeface="+mn-ea"/>
                <a:cs typeface="+mn-cs"/>
              </a:rPr>
              <a:t>関連研究として，</a:t>
            </a:r>
            <a:r>
              <a:rPr kumimoji="1" lang="en-US" altLang="ja-JP" sz="1200" kern="1200" dirty="0">
                <a:solidFill>
                  <a:schemeClr val="tx1"/>
                </a:solidFill>
                <a:effectLst/>
                <a:latin typeface="+mn-lt"/>
                <a:ea typeface="+mn-ea"/>
                <a:cs typeface="+mn-cs"/>
              </a:rPr>
              <a:t>Intel SGX</a:t>
            </a:r>
            <a:r>
              <a:rPr kumimoji="1" lang="ja-JP" altLang="ja-JP" sz="1200" kern="1200">
                <a:solidFill>
                  <a:schemeClr val="tx1"/>
                </a:solidFill>
                <a:effectLst/>
                <a:latin typeface="+mn-lt"/>
                <a:ea typeface="+mn-ea"/>
                <a:cs typeface="+mn-cs"/>
              </a:rPr>
              <a:t>を用いた</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マイグレーションはプロセス内の</a:t>
            </a:r>
            <a:r>
              <a:rPr kumimoji="1" lang="en-US" altLang="ja-JP" sz="1200" kern="1200" dirty="0">
                <a:solidFill>
                  <a:schemeClr val="tx1"/>
                </a:solidFill>
                <a:effectLst/>
                <a:latin typeface="+mn-lt"/>
                <a:ea typeface="+mn-ea"/>
                <a:cs typeface="+mn-cs"/>
              </a:rPr>
              <a:t>Intel SGX</a:t>
            </a:r>
            <a:r>
              <a:rPr kumimoji="1" lang="ja-JP" altLang="en-US" sz="1200" kern="1200">
                <a:solidFill>
                  <a:schemeClr val="tx1"/>
                </a:solidFill>
                <a:effectLst/>
                <a:latin typeface="+mn-lt"/>
                <a:ea typeface="+mn-ea"/>
                <a:cs typeface="+mn-cs"/>
              </a:rPr>
              <a:t>の</a:t>
            </a:r>
            <a:r>
              <a:rPr kumimoji="1" lang="ja-JP" altLang="ja-JP" sz="1200" kern="1200">
                <a:solidFill>
                  <a:schemeClr val="tx1"/>
                </a:solidFill>
                <a:effectLst/>
                <a:latin typeface="+mn-lt"/>
                <a:ea typeface="+mn-ea"/>
                <a:cs typeface="+mn-cs"/>
              </a:rPr>
              <a:t>保護領域であるエンクレイヴ内のエージェントがそのエンクレイヴの状態を外部に保存するといったことを行います．ただし，エージェントが保護されていないため，エンクレイブ内で信頼できないサービスが動作している場合には安全に実行できません．</a:t>
            </a:r>
          </a:p>
          <a:p>
            <a:r>
              <a:rPr kumimoji="1" lang="en-US" altLang="ja-JP" sz="1200" kern="1200" dirty="0" err="1">
                <a:solidFill>
                  <a:schemeClr val="tx1"/>
                </a:solidFill>
                <a:effectLst/>
                <a:latin typeface="+mn-lt"/>
                <a:ea typeface="+mn-ea"/>
                <a:cs typeface="+mn-cs"/>
              </a:rPr>
              <a:t>Ryoan</a:t>
            </a:r>
            <a:r>
              <a:rPr kumimoji="1" lang="ja-JP" altLang="ja-JP" sz="1200" kern="1200">
                <a:solidFill>
                  <a:schemeClr val="tx1"/>
                </a:solidFill>
                <a:effectLst/>
                <a:latin typeface="+mn-lt"/>
                <a:ea typeface="+mn-ea"/>
                <a:cs typeface="+mn-cs"/>
              </a:rPr>
              <a:t>ではエンクレイヴ内に</a:t>
            </a:r>
            <a:r>
              <a:rPr kumimoji="1" lang="ja-JP" altLang="en-US" sz="1200" kern="1200">
                <a:solidFill>
                  <a:schemeClr val="tx1"/>
                </a:solidFill>
                <a:effectLst/>
                <a:latin typeface="+mn-lt"/>
                <a:ea typeface="+mn-ea"/>
                <a:cs typeface="+mn-cs"/>
              </a:rPr>
              <a:t>サンドボックスと呼ばれる隔離領域</a:t>
            </a:r>
            <a:r>
              <a:rPr kumimoji="1" lang="ja-JP" altLang="ja-JP" sz="1200" kern="1200">
                <a:solidFill>
                  <a:schemeClr val="tx1"/>
                </a:solidFill>
                <a:effectLst/>
                <a:latin typeface="+mn-lt"/>
                <a:ea typeface="+mn-ea"/>
                <a:cs typeface="+mn-cs"/>
              </a:rPr>
              <a:t>を作成し，その</a:t>
            </a:r>
            <a:r>
              <a:rPr kumimoji="1" lang="ja-JP" altLang="en-US" sz="1200" kern="1200">
                <a:solidFill>
                  <a:schemeClr val="tx1"/>
                </a:solidFill>
                <a:effectLst/>
                <a:latin typeface="+mn-lt"/>
                <a:ea typeface="+mn-ea"/>
                <a:cs typeface="+mn-cs"/>
              </a:rPr>
              <a:t>隔離領域</a:t>
            </a:r>
            <a:r>
              <a:rPr kumimoji="1" lang="ja-JP" altLang="ja-JP" sz="1200" kern="1200">
                <a:solidFill>
                  <a:schemeClr val="tx1"/>
                </a:solidFill>
                <a:effectLst/>
                <a:latin typeface="+mn-lt"/>
                <a:ea typeface="+mn-ea"/>
                <a:cs typeface="+mn-cs"/>
              </a:rPr>
              <a:t>の外でエージェントを安全に実行することができます．しかし，</a:t>
            </a:r>
            <a:r>
              <a:rPr kumimoji="1" lang="en-US" altLang="ja-JP" sz="1200" kern="1200" dirty="0">
                <a:solidFill>
                  <a:schemeClr val="tx1"/>
                </a:solidFill>
                <a:effectLst/>
                <a:latin typeface="+mn-lt"/>
                <a:ea typeface="+mn-ea"/>
                <a:cs typeface="+mn-cs"/>
              </a:rPr>
              <a:t>SEV</a:t>
            </a:r>
            <a:r>
              <a:rPr kumimoji="1" lang="ja-JP" altLang="ja-JP" sz="1200" kern="1200">
                <a:solidFill>
                  <a:schemeClr val="tx1"/>
                </a:solidFill>
                <a:effectLst/>
                <a:latin typeface="+mn-lt"/>
                <a:ea typeface="+mn-ea"/>
                <a:cs typeface="+mn-cs"/>
              </a:rPr>
              <a:t>を用いた</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内のシステムを</a:t>
            </a:r>
            <a:r>
              <a:rPr kumimoji="1" lang="ja-JP" altLang="en-US" sz="1200" kern="1200">
                <a:solidFill>
                  <a:schemeClr val="tx1"/>
                </a:solidFill>
                <a:effectLst/>
                <a:latin typeface="+mn-lt"/>
                <a:ea typeface="+mn-ea"/>
                <a:cs typeface="+mn-cs"/>
              </a:rPr>
              <a:t>隔離領域</a:t>
            </a:r>
            <a:r>
              <a:rPr kumimoji="1" lang="ja-JP" altLang="ja-JP" sz="1200" kern="1200">
                <a:solidFill>
                  <a:schemeClr val="tx1"/>
                </a:solidFill>
                <a:effectLst/>
                <a:latin typeface="+mn-lt"/>
                <a:ea typeface="+mn-ea"/>
                <a:cs typeface="+mn-cs"/>
              </a:rPr>
              <a:t>で実行するのは難しくなっています．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ea typeface="+mn-ea"/>
                <a:cs typeface="+mn-cs"/>
              </a:rPr>
              <a:t>SEC-IDS</a:t>
            </a:r>
            <a:r>
              <a:rPr kumimoji="1" lang="ja-JP" altLang="ja-JP" sz="1200" kern="1200">
                <a:solidFill>
                  <a:schemeClr val="tx1"/>
                </a:solidFill>
                <a:effectLst/>
                <a:latin typeface="+mn-lt"/>
                <a:ea typeface="+mn-ea"/>
                <a:cs typeface="+mn-cs"/>
              </a:rPr>
              <a:t>は</a:t>
            </a:r>
            <a:r>
              <a:rPr kumimoji="1" lang="en-US" altLang="ja-JP" sz="1200" kern="1200" dirty="0">
                <a:solidFill>
                  <a:schemeClr val="tx1"/>
                </a:solidFill>
                <a:effectLst/>
                <a:latin typeface="+mn-lt"/>
                <a:ea typeface="+mn-ea"/>
                <a:cs typeface="+mn-cs"/>
              </a:rPr>
              <a:t>Graphene(</a:t>
            </a:r>
            <a:r>
              <a:rPr kumimoji="1" lang="ja-JP" altLang="ja-JP" sz="1200" kern="1200">
                <a:solidFill>
                  <a:schemeClr val="tx1"/>
                </a:solidFill>
                <a:effectLst/>
                <a:latin typeface="+mn-lt"/>
                <a:ea typeface="+mn-ea"/>
                <a:cs typeface="+mn-cs"/>
              </a:rPr>
              <a:t>グラフィン</a:t>
            </a:r>
            <a:r>
              <a:rPr kumimoji="1" lang="en-US" altLang="ja-JP" sz="1200" kern="1200" dirty="0">
                <a:solidFill>
                  <a:schemeClr val="tx1"/>
                </a:solidFill>
                <a:effectLst/>
                <a:latin typeface="+mn-lt"/>
                <a:ea typeface="+mn-ea"/>
                <a:cs typeface="+mn-cs"/>
              </a:rPr>
              <a:t>)-SGX</a:t>
            </a:r>
            <a:r>
              <a:rPr kumimoji="1" lang="ja-JP" altLang="ja-JP" sz="1200" kern="1200">
                <a:solidFill>
                  <a:schemeClr val="tx1"/>
                </a:solidFill>
                <a:effectLst/>
                <a:latin typeface="+mn-lt"/>
                <a:ea typeface="+mn-ea"/>
                <a:cs typeface="+mn-cs"/>
              </a:rPr>
              <a:t>を用いてネットワーク</a:t>
            </a:r>
            <a:r>
              <a:rPr kumimoji="1" lang="ja-JP" altLang="en-US" sz="1200" kern="1200">
                <a:solidFill>
                  <a:schemeClr val="tx1"/>
                </a:solidFill>
                <a:effectLst/>
                <a:latin typeface="+mn-lt"/>
                <a:ea typeface="+mn-ea"/>
                <a:cs typeface="+mn-cs"/>
              </a:rPr>
              <a:t>を監視する</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をエンクレイヴ内で安全に実行します．</a:t>
            </a:r>
            <a:r>
              <a:rPr kumimoji="1" lang="ja-JP" altLang="en-US" sz="1200" kern="1200">
                <a:solidFill>
                  <a:schemeClr val="tx1"/>
                </a:solidFill>
                <a:effectLst/>
                <a:latin typeface="+mn-lt"/>
                <a:ea typeface="+mn-ea"/>
                <a:cs typeface="+mn-cs"/>
              </a:rPr>
              <a:t>しかし，</a:t>
            </a:r>
            <a:r>
              <a:rPr lang="ja-JP" altLang="en-US"/>
              <a:t>エンクレイヴ内の</a:t>
            </a:r>
            <a:r>
              <a:rPr lang="en-US" altLang="ja-JP" dirty="0"/>
              <a:t>IDS</a:t>
            </a:r>
            <a:r>
              <a:rPr lang="ja-JP" altLang="en-US"/>
              <a:t>が</a:t>
            </a:r>
            <a:r>
              <a:rPr lang="en-US" altLang="ja-JP" dirty="0"/>
              <a:t>OS</a:t>
            </a:r>
            <a:r>
              <a:rPr lang="ja-JP" altLang="en-US"/>
              <a:t>データを安全に取得するのは難しくなっています．</a:t>
            </a:r>
            <a:endParaRPr kumimoji="1" lang="en-US" altLang="ja-JP" sz="1200" kern="1200" dirty="0">
              <a:solidFill>
                <a:schemeClr val="tx1"/>
              </a:solidFill>
              <a:effectLst/>
              <a:latin typeface="+mn-lt"/>
              <a:ea typeface="+mn-ea"/>
              <a:cs typeface="+mn-cs"/>
            </a:endParaRPr>
          </a:p>
          <a:p>
            <a:endParaRPr kumimoji="1" lang="en-US" altLang="ja-JP" sz="1200" kern="1200" dirty="0">
              <a:solidFill>
                <a:schemeClr val="tx1"/>
              </a:solidFill>
              <a:effectLst/>
              <a:latin typeface="+mn-lt"/>
              <a:ea typeface="+mn-ea"/>
              <a:cs typeface="+mn-cs"/>
            </a:endParaRPr>
          </a:p>
          <a:p>
            <a:endParaRPr kumimoji="1" lang="en-US" altLang="ja-JP" sz="1200" kern="1200" dirty="0">
              <a:solidFill>
                <a:schemeClr val="tx1"/>
              </a:solidFill>
              <a:effectLst/>
              <a:latin typeface="+mn-lt"/>
              <a:ea typeface="+mn-ea"/>
              <a:cs typeface="+mn-cs"/>
            </a:endParaRPr>
          </a:p>
          <a:p>
            <a:endParaRPr kumimoji="1" lang="en-US"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a:t>
            </a:r>
            <a:r>
              <a:rPr kumimoji="1" lang="ja-JP" altLang="ja-JP" sz="1200" kern="1200">
                <a:solidFill>
                  <a:schemeClr val="tx1"/>
                </a:solidFill>
                <a:effectLst/>
                <a:latin typeface="+mn-lt"/>
                <a:ea typeface="+mn-ea"/>
                <a:cs typeface="+mn-cs"/>
              </a:rPr>
              <a:t>しかし，</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データを監視するホストベース</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を</a:t>
            </a:r>
            <a:r>
              <a:rPr kumimoji="1" lang="en-US" altLang="ja-JP" sz="1200" kern="1200" dirty="0">
                <a:solidFill>
                  <a:schemeClr val="tx1"/>
                </a:solidFill>
                <a:effectLst/>
                <a:latin typeface="+mn-lt"/>
                <a:ea typeface="+mn-ea"/>
                <a:cs typeface="+mn-cs"/>
              </a:rPr>
              <a:t>Graphene(</a:t>
            </a:r>
            <a:r>
              <a:rPr kumimoji="1" lang="ja-JP" altLang="ja-JP" sz="1200" kern="1200">
                <a:solidFill>
                  <a:schemeClr val="tx1"/>
                </a:solidFill>
                <a:effectLst/>
                <a:latin typeface="+mn-lt"/>
                <a:ea typeface="+mn-ea"/>
                <a:cs typeface="+mn-cs"/>
              </a:rPr>
              <a:t>グラフィン</a:t>
            </a:r>
            <a:r>
              <a:rPr kumimoji="1" lang="en-US" altLang="ja-JP" sz="1200" kern="1200" dirty="0">
                <a:solidFill>
                  <a:schemeClr val="tx1"/>
                </a:solidFill>
                <a:effectLst/>
                <a:latin typeface="+mn-lt"/>
                <a:ea typeface="+mn-ea"/>
                <a:cs typeface="+mn-cs"/>
              </a:rPr>
              <a:t>)-SGX</a:t>
            </a:r>
            <a:r>
              <a:rPr kumimoji="1" lang="ja-JP" altLang="ja-JP" sz="1200" kern="1200">
                <a:solidFill>
                  <a:schemeClr val="tx1"/>
                </a:solidFill>
                <a:effectLst/>
                <a:latin typeface="+mn-lt"/>
                <a:ea typeface="+mn-ea"/>
                <a:cs typeface="+mn-cs"/>
              </a:rPr>
              <a:t>上で動作させるのは難しくなっています．</a:t>
            </a:r>
            <a:r>
              <a:rPr lang="ja-JP" altLang="ja-JP">
                <a:effectLst/>
              </a:rPr>
              <a:t> </a:t>
            </a:r>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22</a:t>
            </a:fld>
            <a:endParaRPr kumimoji="1" lang="ja-JP" altLang="en-US"/>
          </a:p>
        </p:txBody>
      </p:sp>
    </p:spTree>
    <p:extLst>
      <p:ext uri="{BB962C8B-B14F-4D97-AF65-F5344CB8AC3E}">
        <p14:creationId xmlns:p14="http://schemas.microsoft.com/office/powerpoint/2010/main" val="18942278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データが正しく取得できているかの確認を行うために，</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が監視対象</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内の</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のバージョン文字列が取得できることを確認しました．実行結果は真ん中の図のようになっています．次に，</a:t>
            </a:r>
            <a:r>
              <a:rPr kumimoji="1" lang="ja-JP" altLang="en-US" sz="1200" kern="1200">
                <a:solidFill>
                  <a:schemeClr val="tx1"/>
                </a:solidFill>
                <a:effectLst/>
                <a:latin typeface="+mn-lt"/>
                <a:ea typeface="+mn-ea"/>
                <a:cs typeface="+mn-cs"/>
              </a:rPr>
              <a:t>監視対象</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内で実行されている全プロセスの</a:t>
            </a:r>
            <a:r>
              <a:rPr kumimoji="1" lang="en-US" altLang="ja-JP" sz="1200" kern="1200" dirty="0">
                <a:solidFill>
                  <a:schemeClr val="tx1"/>
                </a:solidFill>
                <a:effectLst/>
                <a:latin typeface="+mn-lt"/>
                <a:ea typeface="+mn-ea"/>
                <a:cs typeface="+mn-cs"/>
              </a:rPr>
              <a:t>ID</a:t>
            </a:r>
            <a:r>
              <a:rPr kumimoji="1" lang="ja-JP" altLang="ja-JP" sz="1200" kern="1200">
                <a:solidFill>
                  <a:schemeClr val="tx1"/>
                </a:solidFill>
                <a:effectLst/>
                <a:latin typeface="+mn-lt"/>
                <a:ea typeface="+mn-ea"/>
                <a:cs typeface="+mn-cs"/>
              </a:rPr>
              <a:t>と名前が取得できることを確認しました．下の図では</a:t>
            </a:r>
            <a:r>
              <a:rPr kumimoji="1" lang="en-US" altLang="ja-JP" sz="1200" kern="1200" dirty="0">
                <a:solidFill>
                  <a:schemeClr val="tx1"/>
                </a:solidFill>
                <a:effectLst/>
                <a:latin typeface="+mn-lt"/>
                <a:ea typeface="+mn-ea"/>
                <a:cs typeface="+mn-cs"/>
              </a:rPr>
              <a:t>119</a:t>
            </a:r>
            <a:r>
              <a:rPr kumimoji="1" lang="ja-JP" altLang="ja-JP" sz="1200" kern="1200">
                <a:solidFill>
                  <a:schemeClr val="tx1"/>
                </a:solidFill>
                <a:effectLst/>
                <a:latin typeface="+mn-lt"/>
                <a:ea typeface="+mn-ea"/>
                <a:cs typeface="+mn-cs"/>
              </a:rPr>
              <a:t>個のプロセスのうち最初の数個のプロセスを示しています．</a:t>
            </a:r>
            <a:r>
              <a:rPr kumimoji="1" lang="en-US" altLang="ja-JP" sz="1200" kern="1200" dirty="0">
                <a:solidFill>
                  <a:schemeClr val="tx1"/>
                </a:solidFill>
                <a:effectLst/>
                <a:latin typeface="+mn-lt"/>
                <a:ea typeface="+mn-ea"/>
                <a:cs typeface="+mn-cs"/>
              </a:rPr>
              <a:t>Xen</a:t>
            </a:r>
            <a:r>
              <a:rPr kumimoji="1" lang="ja-JP" altLang="en-US" sz="1200" kern="1200">
                <a:solidFill>
                  <a:schemeClr val="tx1"/>
                </a:solidFill>
                <a:effectLst/>
                <a:latin typeface="+mn-lt"/>
                <a:ea typeface="+mn-ea"/>
                <a:cs typeface="+mn-cs"/>
              </a:rPr>
              <a:t>では他のドメインの管理用プロセスも動作しているため，プロセス数は</a:t>
            </a:r>
            <a:r>
              <a:rPr kumimoji="1" lang="en-US" altLang="ja-JP" sz="1200" kern="1200" dirty="0">
                <a:solidFill>
                  <a:schemeClr val="tx1"/>
                </a:solidFill>
                <a:effectLst/>
                <a:latin typeface="+mn-lt"/>
                <a:ea typeface="+mn-ea"/>
                <a:cs typeface="+mn-cs"/>
              </a:rPr>
              <a:t>127</a:t>
            </a:r>
            <a:r>
              <a:rPr kumimoji="1" lang="ja-JP" altLang="en-US" sz="1200" kern="1200">
                <a:solidFill>
                  <a:schemeClr val="tx1"/>
                </a:solidFill>
                <a:effectLst/>
                <a:latin typeface="+mn-lt"/>
                <a:ea typeface="+mn-ea"/>
                <a:cs typeface="+mn-cs"/>
              </a:rPr>
              <a:t>個となっています，</a:t>
            </a:r>
            <a:r>
              <a:rPr kumimoji="1" lang="ja-JP" altLang="ja-JP" sz="1200" kern="1200">
                <a:solidFill>
                  <a:schemeClr val="tx1"/>
                </a:solidFill>
                <a:effectLst/>
                <a:latin typeface="+mn-lt"/>
                <a:ea typeface="+mn-ea"/>
                <a:cs typeface="+mn-cs"/>
              </a:rPr>
              <a:t>次のスライドではこれらのデータを取得した時の性能について説明します</a:t>
            </a:r>
            <a:r>
              <a:rPr lang="ja-JP" altLang="ja-JP">
                <a:effectLst/>
              </a:rPr>
              <a:t> </a:t>
            </a:r>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23</a:t>
            </a:fld>
            <a:endParaRPr kumimoji="1" lang="ja-JP" altLang="en-US"/>
          </a:p>
        </p:txBody>
      </p:sp>
    </p:spTree>
    <p:extLst>
      <p:ext uri="{BB962C8B-B14F-4D97-AF65-F5344CB8AC3E}">
        <p14:creationId xmlns:p14="http://schemas.microsoft.com/office/powerpoint/2010/main" val="3646235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データが正しく取得できているかの確認を行うために，</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が監視対象</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内の</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のバージョン文字列が取得できることを確認しました．実行結果は真ん中の図のようになっています．次に，</a:t>
            </a:r>
            <a:r>
              <a:rPr kumimoji="1" lang="ja-JP" altLang="en-US" sz="1200" kern="1200">
                <a:solidFill>
                  <a:schemeClr val="tx1"/>
                </a:solidFill>
                <a:effectLst/>
                <a:latin typeface="+mn-lt"/>
                <a:ea typeface="+mn-ea"/>
                <a:cs typeface="+mn-cs"/>
              </a:rPr>
              <a:t>監視対象</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内で実行されている全プロセスの</a:t>
            </a:r>
            <a:r>
              <a:rPr kumimoji="1" lang="en-US" altLang="ja-JP" sz="1200" kern="1200" dirty="0">
                <a:solidFill>
                  <a:schemeClr val="tx1"/>
                </a:solidFill>
                <a:effectLst/>
                <a:latin typeface="+mn-lt"/>
                <a:ea typeface="+mn-ea"/>
                <a:cs typeface="+mn-cs"/>
              </a:rPr>
              <a:t>ID</a:t>
            </a:r>
            <a:r>
              <a:rPr kumimoji="1" lang="ja-JP" altLang="ja-JP" sz="1200" kern="1200">
                <a:solidFill>
                  <a:schemeClr val="tx1"/>
                </a:solidFill>
                <a:effectLst/>
                <a:latin typeface="+mn-lt"/>
                <a:ea typeface="+mn-ea"/>
                <a:cs typeface="+mn-cs"/>
              </a:rPr>
              <a:t>と名前が取得できることを確認しました．下の図では</a:t>
            </a:r>
            <a:r>
              <a:rPr kumimoji="1" lang="en-US" altLang="ja-JP" sz="1200" kern="1200" dirty="0">
                <a:solidFill>
                  <a:schemeClr val="tx1"/>
                </a:solidFill>
                <a:effectLst/>
                <a:latin typeface="+mn-lt"/>
                <a:ea typeface="+mn-ea"/>
                <a:cs typeface="+mn-cs"/>
              </a:rPr>
              <a:t>119</a:t>
            </a:r>
            <a:r>
              <a:rPr kumimoji="1" lang="ja-JP" altLang="ja-JP" sz="1200" kern="1200">
                <a:solidFill>
                  <a:schemeClr val="tx1"/>
                </a:solidFill>
                <a:effectLst/>
                <a:latin typeface="+mn-lt"/>
                <a:ea typeface="+mn-ea"/>
                <a:cs typeface="+mn-cs"/>
              </a:rPr>
              <a:t>個のプロセスのうち最初の数個のプロセスを示しています．</a:t>
            </a:r>
            <a:r>
              <a:rPr kumimoji="1" lang="en-US" altLang="ja-JP" sz="1200" kern="1200" dirty="0">
                <a:solidFill>
                  <a:schemeClr val="tx1"/>
                </a:solidFill>
                <a:effectLst/>
                <a:latin typeface="+mn-lt"/>
                <a:ea typeface="+mn-ea"/>
                <a:cs typeface="+mn-cs"/>
              </a:rPr>
              <a:t>Xen</a:t>
            </a:r>
            <a:r>
              <a:rPr kumimoji="1" lang="ja-JP" altLang="en-US" sz="1200" kern="1200">
                <a:solidFill>
                  <a:schemeClr val="tx1"/>
                </a:solidFill>
                <a:effectLst/>
                <a:latin typeface="+mn-lt"/>
                <a:ea typeface="+mn-ea"/>
                <a:cs typeface="+mn-cs"/>
              </a:rPr>
              <a:t>では他のドメインの管理用プロセスも動作しているため，プロセス数は</a:t>
            </a:r>
            <a:r>
              <a:rPr kumimoji="1" lang="en-US" altLang="ja-JP" sz="1200" kern="1200" dirty="0">
                <a:solidFill>
                  <a:schemeClr val="tx1"/>
                </a:solidFill>
                <a:effectLst/>
                <a:latin typeface="+mn-lt"/>
                <a:ea typeface="+mn-ea"/>
                <a:cs typeface="+mn-cs"/>
              </a:rPr>
              <a:t>127</a:t>
            </a:r>
            <a:r>
              <a:rPr kumimoji="1" lang="ja-JP" altLang="en-US" sz="1200" kern="1200">
                <a:solidFill>
                  <a:schemeClr val="tx1"/>
                </a:solidFill>
                <a:effectLst/>
                <a:latin typeface="+mn-lt"/>
                <a:ea typeface="+mn-ea"/>
                <a:cs typeface="+mn-cs"/>
              </a:rPr>
              <a:t>個となっています，</a:t>
            </a:r>
            <a:r>
              <a:rPr kumimoji="1" lang="ja-JP" altLang="ja-JP" sz="1200" kern="1200">
                <a:solidFill>
                  <a:schemeClr val="tx1"/>
                </a:solidFill>
                <a:effectLst/>
                <a:latin typeface="+mn-lt"/>
                <a:ea typeface="+mn-ea"/>
                <a:cs typeface="+mn-cs"/>
              </a:rPr>
              <a:t>次のスライドではこれらのデータを取得した時の性能について説明します</a:t>
            </a:r>
            <a:r>
              <a:rPr lang="ja-JP" altLang="ja-JP">
                <a:effectLst/>
              </a:rPr>
              <a:t> </a:t>
            </a:r>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24</a:t>
            </a:fld>
            <a:endParaRPr kumimoji="1" lang="ja-JP" altLang="en-US"/>
          </a:p>
        </p:txBody>
      </p:sp>
    </p:spTree>
    <p:extLst>
      <p:ext uri="{BB962C8B-B14F-4D97-AF65-F5344CB8AC3E}">
        <p14:creationId xmlns:p14="http://schemas.microsoft.com/office/powerpoint/2010/main" val="2459024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まずは，</a:t>
            </a:r>
            <a:r>
              <a:rPr lang="en-US" altLang="ja-JP" dirty="0"/>
              <a:t>OS</a:t>
            </a:r>
            <a:r>
              <a:rPr lang="ja-JP" altLang="en-US"/>
              <a:t>のバージョン情報の取得性能についてです．</a:t>
            </a:r>
            <a:r>
              <a:rPr lang="en-US" altLang="ja-JP" dirty="0"/>
              <a:t>OS</a:t>
            </a:r>
            <a:r>
              <a:rPr lang="ja-JP" altLang="en-US"/>
              <a:t>のバージョン情報の取得ではエージェントに要求を</a:t>
            </a:r>
            <a:r>
              <a:rPr lang="en-US" altLang="ja-JP" dirty="0"/>
              <a:t>1</a:t>
            </a:r>
            <a:r>
              <a:rPr lang="ja-JP" altLang="en-US"/>
              <a:t>回送信し、</a:t>
            </a:r>
            <a:r>
              <a:rPr lang="en-US" altLang="ja-JP" dirty="0"/>
              <a:t>4KB</a:t>
            </a:r>
            <a:r>
              <a:rPr lang="ja-JP" altLang="en-US"/>
              <a:t>のメモリデータを取得しています．</a:t>
            </a:r>
            <a:endParaRPr lang="en-US" altLang="ja-JP" dirty="0"/>
          </a:p>
          <a:p>
            <a:r>
              <a:rPr lang="ja-JP" altLang="en-US"/>
              <a:t>実験結果は下図のようになっており，青いグラフとオレンジ色が仮想ネットワークになるのですが，</a:t>
            </a:r>
            <a:r>
              <a:rPr lang="ja-JP" altLang="en-US" u="sng"/>
              <a:t>仮想</a:t>
            </a:r>
            <a:r>
              <a:rPr lang="ja-JP" altLang="en-US"/>
              <a:t>ネットワークを用いた場合，</a:t>
            </a:r>
            <a:r>
              <a:rPr lang="en-US" altLang="ja-JP" dirty="0"/>
              <a:t>SEV</a:t>
            </a:r>
            <a:r>
              <a:rPr lang="ja-JP" altLang="en-US"/>
              <a:t>の影響を受け，</a:t>
            </a:r>
            <a:r>
              <a:rPr lang="ja-JP" altLang="en-US" u="sng"/>
              <a:t>共有</a:t>
            </a:r>
            <a:r>
              <a:rPr lang="ja-JP" altLang="en-US"/>
              <a:t>メモリの場合は</a:t>
            </a:r>
            <a:r>
              <a:rPr lang="en-US" altLang="ja-JP" dirty="0"/>
              <a:t>SEV</a:t>
            </a:r>
            <a:r>
              <a:rPr lang="ja-JP" altLang="en-US"/>
              <a:t>の影響を受けないことがわかりました．</a:t>
            </a:r>
            <a:endParaRPr lang="en-US" altLang="ja-JP" dirty="0"/>
          </a:p>
          <a:p>
            <a:r>
              <a:rPr lang="ja-JP" altLang="en-US"/>
              <a:t>また，</a:t>
            </a:r>
            <a:r>
              <a:rPr lang="ja-JP" altLang="en-US" u="sng"/>
              <a:t>仮想</a:t>
            </a:r>
            <a:r>
              <a:rPr lang="ja-JP" altLang="en-US"/>
              <a:t>ネットワークと比較し，共有メモリを用いた場合</a:t>
            </a:r>
            <a:r>
              <a:rPr lang="en-US" altLang="ja-JP" dirty="0"/>
              <a:t>1ms</a:t>
            </a:r>
            <a:r>
              <a:rPr lang="ja-JP" altLang="en-US"/>
              <a:t>高速になりました．</a:t>
            </a:r>
            <a:endParaRPr lang="en-US" altLang="ja-JP" dirty="0"/>
          </a:p>
          <a:p>
            <a:r>
              <a:rPr lang="ja-JP" altLang="en-US"/>
              <a:t>また，</a:t>
            </a:r>
            <a:r>
              <a:rPr lang="ja-JP" altLang="en-US" u="sng"/>
              <a:t>ハイパーバイザ内</a:t>
            </a:r>
            <a:r>
              <a:rPr lang="ja-JP" altLang="en-US"/>
              <a:t>と</a:t>
            </a:r>
            <a:r>
              <a:rPr lang="en-US" altLang="ja-JP" dirty="0"/>
              <a:t>SEV</a:t>
            </a:r>
            <a:r>
              <a:rPr lang="ja-JP" altLang="en-US"/>
              <a:t>を有効にした</a:t>
            </a:r>
            <a:r>
              <a:rPr lang="en-US" altLang="ja-JP" dirty="0"/>
              <a:t>OS</a:t>
            </a:r>
            <a:r>
              <a:rPr lang="ja-JP" altLang="en-US"/>
              <a:t>内はほぼ同じ性能になっていることがわかりました．</a:t>
            </a:r>
            <a:endParaRPr lang="en-US" altLang="ja-JP" dirty="0"/>
          </a:p>
          <a:p>
            <a:r>
              <a:rPr lang="ja-JP" altLang="en-US"/>
              <a:t>現在ではハイパーバイザ内では</a:t>
            </a:r>
            <a:r>
              <a:rPr lang="en-US" altLang="ja-JP" dirty="0"/>
              <a:t>SEV</a:t>
            </a:r>
            <a:r>
              <a:rPr lang="ja-JP" altLang="en-US"/>
              <a:t>を有効にしていないため，</a:t>
            </a:r>
            <a:r>
              <a:rPr lang="en-US" altLang="ja-JP" dirty="0"/>
              <a:t>SEV</a:t>
            </a:r>
            <a:r>
              <a:rPr lang="ja-JP" altLang="en-US"/>
              <a:t>を有効にしたり，ソフトウェア支援のみでの仮想化では性能が変わる可能性があります．</a:t>
            </a:r>
            <a:endParaRPr lang="en-US" altLang="ja-JP" dirty="0"/>
          </a:p>
          <a:p>
            <a:endParaRPr lang="en-US" altLang="ja-JP" dirty="0"/>
          </a:p>
          <a:p>
            <a:endParaRPr lang="en-US" altLang="ja-JP" dirty="0"/>
          </a:p>
          <a:p>
            <a:endParaRPr lang="en-US" altLang="ja-JP" dirty="0"/>
          </a:p>
          <a:p>
            <a:r>
              <a:rPr lang="en-US" altLang="ja-JP" dirty="0"/>
              <a:t>///</a:t>
            </a:r>
            <a:r>
              <a:rPr lang="ja-JP" altLang="en-US"/>
              <a:t>今回，共有メモリを用いる際のデータチェック間隔は</a:t>
            </a:r>
            <a:r>
              <a:rPr lang="en-US" altLang="ja-JP" dirty="0"/>
              <a:t>200μs</a:t>
            </a:r>
            <a:r>
              <a:rPr lang="ja-JP" altLang="en-US"/>
              <a:t>としていまして，</a:t>
            </a:r>
            <a:endParaRPr lang="en-US" altLang="ja-JP" dirty="0"/>
          </a:p>
          <a:p>
            <a:r>
              <a:rPr lang="ja-JP" altLang="en-US"/>
              <a:t>その理由としては，</a:t>
            </a:r>
            <a:r>
              <a:rPr lang="en-US" altLang="ja-JP" dirty="0"/>
              <a:t>200μs</a:t>
            </a:r>
            <a:r>
              <a:rPr lang="ja-JP" altLang="en-US"/>
              <a:t>よりチェック間隔が短いと性能は向上するのですが，右下図のように</a:t>
            </a:r>
            <a:r>
              <a:rPr lang="en-US" altLang="ja-JP" dirty="0"/>
              <a:t>CPU</a:t>
            </a:r>
            <a:r>
              <a:rPr lang="ja-JP" altLang="en-US"/>
              <a:t>使用率が跳ね上がってしまうため，データチェック感覚は</a:t>
            </a:r>
            <a:r>
              <a:rPr lang="en-US" altLang="ja-JP" dirty="0"/>
              <a:t>200μs</a:t>
            </a:r>
            <a:r>
              <a:rPr lang="ja-JP" altLang="en-US"/>
              <a:t>としています．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srgbClr val="FF0000"/>
                </a:solidFill>
              </a:rPr>
              <a:t>e1000e</a:t>
            </a:r>
            <a:r>
              <a:rPr lang="ja-JP" altLang="en-US">
                <a:solidFill>
                  <a:srgbClr val="FF0000"/>
                </a:solidFill>
              </a:rPr>
              <a:t>：</a:t>
            </a:r>
            <a:r>
              <a:rPr lang="en-US" altLang="ja-JP" dirty="0">
                <a:solidFill>
                  <a:srgbClr val="FF0000"/>
                </a:solidFill>
              </a:rPr>
              <a:t>QEMU</a:t>
            </a:r>
            <a:r>
              <a:rPr lang="ja-JP" altLang="en-US">
                <a:solidFill>
                  <a:srgbClr val="FF0000"/>
                </a:solidFill>
              </a:rPr>
              <a:t>でエミュレートされた</a:t>
            </a:r>
            <a:r>
              <a:rPr lang="en-US" altLang="ja-JP" dirty="0">
                <a:solidFill>
                  <a:srgbClr val="FF0000"/>
                </a:solidFill>
              </a:rPr>
              <a:t>NIC</a:t>
            </a:r>
            <a:r>
              <a:rPr lang="ja-JP" altLang="en-US">
                <a:solidFill>
                  <a:srgbClr val="FF0000"/>
                </a:solidFill>
              </a:rPr>
              <a:t>，一般的な</a:t>
            </a:r>
            <a:r>
              <a:rPr lang="en-US" altLang="ja-JP" dirty="0">
                <a:solidFill>
                  <a:srgbClr val="FF0000"/>
                </a:solidFill>
              </a:rPr>
              <a:t>1G</a:t>
            </a:r>
            <a:r>
              <a:rPr lang="ja-JP" altLang="en-US">
                <a:solidFill>
                  <a:srgbClr val="FF0000"/>
                </a:solidFill>
              </a:rPr>
              <a:t>のネットワーク回線</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solidFill>
                  <a:srgbClr val="FF0000"/>
                </a:solidFill>
              </a:rPr>
              <a:t>virtio</a:t>
            </a:r>
            <a:r>
              <a:rPr lang="ja-JP" altLang="en-US">
                <a:solidFill>
                  <a:srgbClr val="FF0000"/>
                </a:solidFill>
              </a:rPr>
              <a:t>：準仮想化ドライバされた</a:t>
            </a:r>
            <a:r>
              <a:rPr lang="en-US" altLang="ja-JP" dirty="0">
                <a:solidFill>
                  <a:srgbClr val="FF0000"/>
                </a:solidFill>
              </a:rPr>
              <a:t>NIC</a:t>
            </a:r>
            <a:r>
              <a:rPr lang="ja-JP" altLang="en-US">
                <a:solidFill>
                  <a:srgbClr val="FF0000"/>
                </a:solidFill>
              </a:rPr>
              <a:t>，</a:t>
            </a:r>
            <a:r>
              <a:rPr lang="en-US" altLang="ja-JP" dirty="0">
                <a:solidFill>
                  <a:srgbClr val="FF0000"/>
                </a:solidFill>
              </a:rPr>
              <a:t>e1000e</a:t>
            </a:r>
            <a:r>
              <a:rPr lang="ja-JP" altLang="en-US">
                <a:solidFill>
                  <a:srgbClr val="FF0000"/>
                </a:solidFill>
              </a:rPr>
              <a:t>と比較し，よりネットワークの最適化がされている．</a:t>
            </a:r>
            <a:endParaRPr lang="en-JP" altLang="ja-JP">
              <a:solidFill>
                <a:srgbClr val="FF0000"/>
              </a:solidFill>
            </a:endParaRP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25</a:t>
            </a:fld>
            <a:endParaRPr kumimoji="1" lang="ja-JP" altLang="en-US"/>
          </a:p>
        </p:txBody>
      </p:sp>
    </p:spTree>
    <p:extLst>
      <p:ext uri="{BB962C8B-B14F-4D97-AF65-F5344CB8AC3E}">
        <p14:creationId xmlns:p14="http://schemas.microsoft.com/office/powerpoint/2010/main" val="10371768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プロセス一覧の取得では，エージェントに要求を</a:t>
            </a:r>
            <a:r>
              <a:rPr kumimoji="1" lang="en-US" altLang="ja-JP" dirty="0"/>
              <a:t>119</a:t>
            </a:r>
            <a:r>
              <a:rPr lang="ja-JP" altLang="en-US"/>
              <a:t>回送信し、計</a:t>
            </a:r>
            <a:r>
              <a:rPr lang="en-US" altLang="ja-JP" dirty="0"/>
              <a:t>476KB</a:t>
            </a:r>
            <a:r>
              <a:rPr lang="ja-JP" altLang="en-US"/>
              <a:t>のデータを取得しました．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実験結果は下の図のようになっています．</a:t>
            </a:r>
            <a:r>
              <a:rPr kumimoji="1" lang="en-US" altLang="ja-JP" u="sng" dirty="0"/>
              <a:t>OS</a:t>
            </a:r>
            <a:r>
              <a:rPr kumimoji="1" lang="ja-JP" altLang="en-US" u="sng"/>
              <a:t>内</a:t>
            </a:r>
            <a:r>
              <a:rPr kumimoji="1" lang="ja-JP" altLang="en-US"/>
              <a:t>エージェントでは</a:t>
            </a:r>
            <a:r>
              <a:rPr lang="ja-JP" altLang="en-US"/>
              <a:t>共有メモリを用いると，仮想ネットワークと比較して</a:t>
            </a:r>
            <a:r>
              <a:rPr lang="en-US" altLang="ja-JP" dirty="0"/>
              <a:t>25%</a:t>
            </a:r>
            <a:r>
              <a:rPr lang="ja-JP" altLang="en-US"/>
              <a:t>高速になりました．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測定のグラフではデータチェック間隔を取っていますが，そのデータチェック間隔を減らすとさらに高速化が図れますが，その分</a:t>
            </a:r>
            <a:r>
              <a:rPr lang="en-US" altLang="ja-JP" dirty="0"/>
              <a:t>CPU</a:t>
            </a:r>
            <a:r>
              <a:rPr lang="ja-JP" altLang="en-US"/>
              <a:t>使用率が急激に上昇してしまい</a:t>
            </a:r>
            <a:r>
              <a:rPr lang="en-US" altLang="ja-JP" dirty="0"/>
              <a:t>VM</a:t>
            </a:r>
            <a:r>
              <a:rPr lang="ja-JP" altLang="en-US"/>
              <a:t>に負荷がかかってしまいます．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そのため，現在では</a:t>
            </a:r>
            <a:r>
              <a:rPr lang="en-US" altLang="ja-JP" dirty="0"/>
              <a:t>CPU</a:t>
            </a:r>
            <a:r>
              <a:rPr lang="ja-JP" altLang="en-US"/>
              <a:t>に負荷がかからない最小のデータチェック間隔を取っています．</a:t>
            </a:r>
            <a:endParaRPr lang="en-US" altLang="ja-JP" dirty="0"/>
          </a:p>
          <a:p>
            <a:r>
              <a:rPr kumimoji="1" lang="ja-JP" altLang="en-US"/>
              <a:t>また，</a:t>
            </a:r>
            <a:r>
              <a:rPr kumimoji="1" lang="ja-JP" altLang="en-US" u="sng"/>
              <a:t>仮想</a:t>
            </a:r>
            <a:r>
              <a:rPr kumimoji="1" lang="ja-JP" altLang="en-US"/>
              <a:t>ネットワークを用いた場合、ハイパーバイザ内エージェントは</a:t>
            </a:r>
            <a:r>
              <a:rPr kumimoji="1" lang="en-US" altLang="ja-JP" dirty="0"/>
              <a:t>OS</a:t>
            </a:r>
            <a:r>
              <a:rPr kumimoji="1" lang="ja-JP" altLang="en-US"/>
              <a:t>内よりも</a:t>
            </a:r>
            <a:r>
              <a:rPr kumimoji="1" lang="en-US" altLang="ja-JP" dirty="0"/>
              <a:t>50%</a:t>
            </a:r>
            <a:r>
              <a:rPr kumimoji="1" lang="ja-JP" altLang="en-US"/>
              <a:t>遅くなりました．</a:t>
            </a:r>
            <a:endParaRPr kumimoji="1" lang="en-US" altLang="ja-JP" dirty="0"/>
          </a:p>
          <a:p>
            <a:r>
              <a:rPr lang="ja-JP" altLang="en-US"/>
              <a:t>詳しい原因は現在調査中なのですが，連続で通信することにより遅くなったと考えられます．</a:t>
            </a:r>
            <a:endParaRPr lang="en-US" altLang="ja-JP" dirty="0"/>
          </a:p>
          <a:p>
            <a:endParaRPr lang="en-US" altLang="ja-JP" dirty="0"/>
          </a:p>
          <a:p>
            <a:endParaRPr lang="en-US" altLang="ja-JP" dirty="0"/>
          </a:p>
          <a:p>
            <a:endParaRPr lang="en-US" altLang="ja-JP" dirty="0"/>
          </a:p>
          <a:p>
            <a:r>
              <a:rPr lang="en-US" altLang="ja-JP" dirty="0"/>
              <a:t>///</a:t>
            </a:r>
            <a:r>
              <a:rPr lang="ja-JP" altLang="en-US"/>
              <a:t>データチェック間隔を</a:t>
            </a:r>
            <a:r>
              <a:rPr lang="en-US" altLang="ja-JP" dirty="0"/>
              <a:t>0</a:t>
            </a:r>
            <a:r>
              <a:rPr lang="ja-JP" altLang="en-US"/>
              <a:t>にすると</a:t>
            </a:r>
            <a:r>
              <a:rPr lang="en-US" altLang="ja-JP" dirty="0"/>
              <a:t>CPU</a:t>
            </a:r>
            <a:r>
              <a:rPr lang="ja-JP" altLang="en-US"/>
              <a:t>使用率は上がってしまうのですが，</a:t>
            </a:r>
            <a:r>
              <a:rPr lang="en-US" altLang="ja-JP" dirty="0"/>
              <a:t>TCP</a:t>
            </a:r>
            <a:r>
              <a:rPr lang="ja-JP" altLang="en-US"/>
              <a:t>通信と比較して</a:t>
            </a:r>
            <a:r>
              <a:rPr lang="en-US" altLang="ja-JP" dirty="0"/>
              <a:t>65%</a:t>
            </a:r>
            <a:r>
              <a:rPr lang="ja-JP" altLang="en-US"/>
              <a:t>高速になりました．これより高速化の余地があるため，</a:t>
            </a:r>
            <a:r>
              <a:rPr lang="en-US" altLang="ja-JP" dirty="0"/>
              <a:t>CPU</a:t>
            </a:r>
            <a:r>
              <a:rPr lang="ja-JP" altLang="en-US"/>
              <a:t>の負荷をかけずに共有メモリを用いて通信を行う方法を検討しています．</a:t>
            </a:r>
            <a:endParaRPr lang="en-US" altLang="ja-JP" dirty="0"/>
          </a:p>
          <a:p>
            <a:endParaRPr lang="en-US" altLang="ja-JP" dirty="0"/>
          </a:p>
          <a:p>
            <a:r>
              <a:rPr lang="en-US" altLang="ja-JP" dirty="0"/>
              <a:t>///</a:t>
            </a:r>
            <a:r>
              <a:rPr lang="en-US" altLang="ja-JP" dirty="0" err="1"/>
              <a:t>plist</a:t>
            </a:r>
            <a:r>
              <a:rPr lang="ja-JP" altLang="en-US"/>
              <a:t>構造体を辿っているため，一つ一つ構造体を辿ってアドレスを送信する必要があります．</a:t>
            </a:r>
            <a:endParaRPr lang="en-US" altLang="ja-JP" dirty="0"/>
          </a:p>
          <a:p>
            <a:r>
              <a:rPr lang="ja-JP" altLang="en-US"/>
              <a:t>　　そもそも一括で取って来ればいいのですが，そのプロセスのメモリをまとめて取ってくるのは今回は名前だけ取ってくるため無駄なメモリデータが多いと思っています．</a:t>
            </a:r>
          </a:p>
          <a:p>
            <a:r>
              <a:rPr kumimoji="1" lang="en-US" altLang="ja-JP" dirty="0"/>
              <a:t>///</a:t>
            </a:r>
            <a:r>
              <a:rPr kumimoji="1" lang="en-US" altLang="ja-JP" dirty="0" err="1"/>
              <a:t>virtio</a:t>
            </a:r>
            <a:r>
              <a:rPr kumimoji="1" lang="ja-JP" altLang="en-US"/>
              <a:t>の通信の内部処理で何かメモリに関する処理が遅くなっているかはまだわかっていません．調べる必要があると思う．</a:t>
            </a: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26</a:t>
            </a:fld>
            <a:endParaRPr kumimoji="1" lang="ja-JP" altLang="en-US"/>
          </a:p>
        </p:txBody>
      </p:sp>
    </p:spTree>
    <p:extLst>
      <p:ext uri="{BB962C8B-B14F-4D97-AF65-F5344CB8AC3E}">
        <p14:creationId xmlns:p14="http://schemas.microsoft.com/office/powerpoint/2010/main" val="5366554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mn-lt"/>
                <a:ea typeface="+mn-ea"/>
                <a:cs typeface="+mn-cs"/>
              </a:rPr>
              <a:t>そのため，</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の外で</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を安全に動作させ，監視対象</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の監視を行うための手法である</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オフロードが提案されています．</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を</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の外にオフロードすることによって</a:t>
            </a:r>
          </a:p>
          <a:p>
            <a:r>
              <a:rPr kumimoji="1" lang="ja-JP" altLang="en-US" sz="1200" kern="1200">
                <a:solidFill>
                  <a:schemeClr val="tx1"/>
                </a:solidFill>
                <a:effectLst/>
                <a:latin typeface="+mn-lt"/>
                <a:ea typeface="+mn-ea"/>
                <a:cs typeface="+mn-cs"/>
              </a:rPr>
              <a:t>侵入者</a:t>
            </a:r>
            <a:r>
              <a:rPr kumimoji="1" lang="ja-JP" altLang="ja-JP" sz="1200" kern="1200">
                <a:solidFill>
                  <a:schemeClr val="tx1"/>
                </a:solidFill>
                <a:effectLst/>
                <a:latin typeface="+mn-lt"/>
                <a:ea typeface="+mn-ea"/>
                <a:cs typeface="+mn-cs"/>
              </a:rPr>
              <a:t>が</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に侵入したとしても</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を無効化されず，</a:t>
            </a:r>
            <a:r>
              <a:rPr kumimoji="1" lang="ja-JP" altLang="en-US" sz="1200" kern="1200">
                <a:solidFill>
                  <a:schemeClr val="tx1"/>
                </a:solidFill>
                <a:effectLst/>
                <a:latin typeface="+mn-lt"/>
                <a:ea typeface="+mn-ea"/>
                <a:cs typeface="+mn-cs"/>
              </a:rPr>
              <a:t>侵入</a:t>
            </a:r>
            <a:r>
              <a:rPr kumimoji="1" lang="ja-JP" altLang="ja-JP" sz="1200" kern="1200">
                <a:solidFill>
                  <a:schemeClr val="tx1"/>
                </a:solidFill>
                <a:effectLst/>
                <a:latin typeface="+mn-lt"/>
                <a:ea typeface="+mn-ea"/>
                <a:cs typeface="+mn-cs"/>
              </a:rPr>
              <a:t>者を</a:t>
            </a:r>
            <a:r>
              <a:rPr kumimoji="1" lang="ja-JP" altLang="ja-JP" sz="1200" u="sng" kern="1200">
                <a:solidFill>
                  <a:schemeClr val="tx1"/>
                </a:solidFill>
                <a:effectLst/>
                <a:latin typeface="+mn-lt"/>
                <a:ea typeface="+mn-ea"/>
                <a:cs typeface="+mn-cs"/>
              </a:rPr>
              <a:t>検知</a:t>
            </a:r>
            <a:r>
              <a:rPr kumimoji="1" lang="ja-JP" altLang="ja-JP" sz="1200" kern="1200">
                <a:solidFill>
                  <a:schemeClr val="tx1"/>
                </a:solidFill>
                <a:effectLst/>
                <a:latin typeface="+mn-lt"/>
                <a:ea typeface="+mn-ea"/>
                <a:cs typeface="+mn-cs"/>
              </a:rPr>
              <a:t>することができます．また，侵入者が</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の外にある</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を無効化しようとしても</a:t>
            </a:r>
            <a:r>
              <a:rPr kumimoji="1" lang="ja-JP" altLang="en-US" sz="1200" kern="1200">
                <a:solidFill>
                  <a:schemeClr val="tx1"/>
                </a:solidFill>
                <a:effectLst/>
                <a:latin typeface="+mn-lt"/>
                <a:ea typeface="+mn-ea"/>
                <a:cs typeface="+mn-cs"/>
              </a:rPr>
              <a:t>侵入者</a:t>
            </a:r>
            <a:r>
              <a:rPr kumimoji="1" lang="ja-JP" altLang="ja-JP" sz="1200" kern="1200">
                <a:solidFill>
                  <a:schemeClr val="tx1"/>
                </a:solidFill>
                <a:effectLst/>
                <a:latin typeface="+mn-lt"/>
                <a:ea typeface="+mn-ea"/>
                <a:cs typeface="+mn-cs"/>
              </a:rPr>
              <a:t>が先に</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に対して攻撃を行うのが難しいというのも</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オフロードの利点の１つです．</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の外にある</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は</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のメモリ</a:t>
            </a:r>
            <a:r>
              <a:rPr kumimoji="1" lang="ja-JP" altLang="en-US" sz="1200" kern="1200">
                <a:solidFill>
                  <a:schemeClr val="tx1"/>
                </a:solidFill>
                <a:effectLst/>
                <a:latin typeface="+mn-lt"/>
                <a:ea typeface="+mn-ea"/>
                <a:cs typeface="+mn-cs"/>
              </a:rPr>
              <a:t>上の</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データを解析し侵入を検知します．</a:t>
            </a:r>
          </a:p>
          <a:p>
            <a:r>
              <a:rPr kumimoji="1" lang="ja-JP" altLang="ja-JP" sz="1200" kern="1200">
                <a:solidFill>
                  <a:schemeClr val="tx1"/>
                </a:solidFill>
                <a:effectLst/>
                <a:latin typeface="+mn-lt"/>
                <a:ea typeface="+mn-ea"/>
                <a:cs typeface="+mn-cs"/>
              </a:rPr>
              <a:t>例えば，メモリ上の</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データを取得・解析を行うことで攻撃の検知を行うといったことや，仮想ディスク上のファイルに対する改ざんを検査するといったことが挙げられます</a:t>
            </a:r>
            <a:r>
              <a:rPr lang="ja-JP" altLang="ja-JP">
                <a:effectLst/>
              </a:rPr>
              <a:t> </a:t>
            </a:r>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27</a:t>
            </a:fld>
            <a:endParaRPr kumimoji="1" lang="ja-JP" altLang="en-US"/>
          </a:p>
        </p:txBody>
      </p:sp>
    </p:spTree>
    <p:extLst>
      <p:ext uri="{BB962C8B-B14F-4D97-AF65-F5344CB8AC3E}">
        <p14:creationId xmlns:p14="http://schemas.microsoft.com/office/powerpoint/2010/main" val="27226266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現在，</a:t>
            </a:r>
            <a:r>
              <a:rPr lang="en-US" altLang="ja-JP" dirty="0" err="1"/>
              <a:t>BitVisor</a:t>
            </a:r>
            <a:r>
              <a:rPr lang="ja-JP" altLang="en-US"/>
              <a:t>を利用する場合には問題点があります．それは監視対象</a:t>
            </a:r>
            <a:r>
              <a:rPr lang="en-US" altLang="ja-JP" dirty="0"/>
              <a:t>VM</a:t>
            </a:r>
            <a:r>
              <a:rPr lang="ja-JP" altLang="en-US"/>
              <a:t>に</a:t>
            </a:r>
            <a:r>
              <a:rPr lang="en-US" altLang="ja-JP" dirty="0"/>
              <a:t>SEV</a:t>
            </a:r>
            <a:r>
              <a:rPr lang="ja-JP" altLang="en-US"/>
              <a:t>を適用できていないことです．</a:t>
            </a:r>
            <a:endParaRPr lang="en-US" altLang="ja-JP" dirty="0"/>
          </a:p>
          <a:p>
            <a:r>
              <a:rPr lang="ja-JP" altLang="en-US"/>
              <a:t>これは，</a:t>
            </a:r>
            <a:r>
              <a:rPr lang="en-US" altLang="ja-JP" dirty="0" err="1"/>
              <a:t>BitVisor</a:t>
            </a:r>
            <a:r>
              <a:rPr lang="ja-JP" altLang="en-US"/>
              <a:t>がまず</a:t>
            </a:r>
            <a:r>
              <a:rPr lang="en-US" altLang="ja-JP" dirty="0"/>
              <a:t>SEV</a:t>
            </a:r>
            <a:r>
              <a:rPr lang="ja-JP" altLang="en-US"/>
              <a:t>に対応していないということも挙げられますが，その原因として，メモリが暗号化されると</a:t>
            </a:r>
            <a:r>
              <a:rPr lang="en-US" altLang="ja-JP" dirty="0"/>
              <a:t>CPU</a:t>
            </a:r>
            <a:r>
              <a:rPr lang="ja-JP" altLang="en-US"/>
              <a:t>の仮想化支援を</a:t>
            </a:r>
            <a:r>
              <a:rPr lang="en-US" altLang="ja-JP" dirty="0" err="1"/>
              <a:t>BitVisor</a:t>
            </a:r>
            <a:r>
              <a:rPr lang="ja-JP" altLang="en-US"/>
              <a:t>がエミュレートできないということが考えられます．</a:t>
            </a:r>
            <a:endParaRPr lang="en-US" altLang="ja-JP" dirty="0"/>
          </a:p>
          <a:p>
            <a:r>
              <a:rPr lang="ja-JP" altLang="en-US"/>
              <a:t>それを解決するために，</a:t>
            </a:r>
            <a:r>
              <a:rPr lang="en-US" altLang="ja-JP" dirty="0" err="1"/>
              <a:t>BitVisor</a:t>
            </a:r>
            <a:r>
              <a:rPr lang="ja-JP" altLang="en-US"/>
              <a:t>の代わりに，ソフトウェアのみで内部</a:t>
            </a:r>
            <a:r>
              <a:rPr lang="en-US" altLang="ja-JP" dirty="0"/>
              <a:t>VM</a:t>
            </a:r>
            <a:r>
              <a:rPr lang="ja-JP" altLang="en-US"/>
              <a:t>を作成することも検討しています．</a:t>
            </a:r>
            <a:endParaRPr lang="en-US" altLang="ja-JP" dirty="0"/>
          </a:p>
          <a:p>
            <a:r>
              <a:rPr lang="en-US" altLang="ja-JP" dirty="0"/>
              <a:t>Xen</a:t>
            </a:r>
            <a:r>
              <a:rPr lang="ja-JP" altLang="en-US"/>
              <a:t>ハイパーバイザを用いて，準仮想化</a:t>
            </a:r>
            <a:r>
              <a:rPr lang="en-US" altLang="ja-JP" dirty="0"/>
              <a:t>VM</a:t>
            </a:r>
            <a:r>
              <a:rPr lang="ja-JP" altLang="en-US"/>
              <a:t>を内部</a:t>
            </a:r>
            <a:r>
              <a:rPr lang="en-US" altLang="ja-JP" dirty="0"/>
              <a:t>VM</a:t>
            </a:r>
            <a:r>
              <a:rPr lang="ja-JP" altLang="en-US"/>
              <a:t>として作成することによって実現しようと考えています．</a:t>
            </a:r>
            <a:endParaRPr lang="en-US" altLang="ja-JP" dirty="0"/>
          </a:p>
          <a:p>
            <a:r>
              <a:rPr lang="ja-JP" altLang="en-US"/>
              <a:t>こちらは現在実装中となっています．</a:t>
            </a:r>
            <a:endParaRPr lang="en-US" altLang="ja-JP" dirty="0"/>
          </a:p>
          <a:p>
            <a:endParaRPr kumimoji="1" lang="en-US" altLang="ja-JP" dirty="0"/>
          </a:p>
          <a:p>
            <a:endParaRPr kumimoji="1" lang="en-US" altLang="ja-JP" dirty="0"/>
          </a:p>
          <a:p>
            <a:endParaRPr kumimoji="1" lang="en-US" altLang="ja-JP" dirty="0"/>
          </a:p>
          <a:p>
            <a:r>
              <a:rPr kumimoji="1" lang="en-US" altLang="ja-JP" dirty="0"/>
              <a:t>///</a:t>
            </a:r>
            <a:r>
              <a:rPr kumimoji="1" lang="ja-JP" altLang="en-US"/>
              <a:t>現在，</a:t>
            </a:r>
            <a:r>
              <a:rPr kumimoji="1" lang="en-US" altLang="ja-JP" dirty="0"/>
              <a:t>VM</a:t>
            </a:r>
            <a:r>
              <a:rPr kumimoji="1" lang="ja-JP" altLang="en-US"/>
              <a:t>を２重に作成するネストした仮想化では</a:t>
            </a:r>
            <a:r>
              <a:rPr kumimoji="1" lang="en-US" altLang="ja-JP" dirty="0"/>
              <a:t>SEV</a:t>
            </a:r>
            <a:r>
              <a:rPr kumimoji="1" lang="ja-JP" altLang="en-US"/>
              <a:t>を有効にできていません．これはハードウェア支援を用いた</a:t>
            </a:r>
            <a:r>
              <a:rPr kumimoji="1" lang="en-US" altLang="ja-JP" dirty="0"/>
              <a:t>VM</a:t>
            </a:r>
            <a:r>
              <a:rPr kumimoji="1" lang="ja-JP" altLang="en-US"/>
              <a:t>を内部</a:t>
            </a:r>
            <a:r>
              <a:rPr kumimoji="1" lang="en-US" altLang="ja-JP" dirty="0"/>
              <a:t>VM</a:t>
            </a:r>
            <a:r>
              <a:rPr kumimoji="1" lang="ja-JP" altLang="en-US"/>
              <a:t>として利用することができないからと考えています．そのため解決策としてソフトウェアのみでネストの</a:t>
            </a:r>
            <a:r>
              <a:rPr kumimoji="1" lang="en-US" altLang="ja-JP" dirty="0"/>
              <a:t>VM</a:t>
            </a:r>
            <a:r>
              <a:rPr kumimoji="1" lang="ja-JP" altLang="en-US"/>
              <a:t>，つまり内部</a:t>
            </a:r>
            <a:r>
              <a:rPr kumimoji="1" lang="en-US" altLang="ja-JP" dirty="0"/>
              <a:t>VM</a:t>
            </a:r>
            <a:r>
              <a:rPr kumimoji="1" lang="ja-JP" altLang="en-US"/>
              <a:t>を作成することによって解決できると考えています．</a:t>
            </a:r>
            <a:endParaRPr kumimoji="1" lang="en-US" altLang="ja-JP" dirty="0"/>
          </a:p>
          <a:p>
            <a:r>
              <a:rPr kumimoji="1" lang="ja-JP" altLang="en-US"/>
              <a:t>そのために，ハードウェア仮想化支援である</a:t>
            </a:r>
            <a:r>
              <a:rPr kumimoji="1" lang="en-US" altLang="ja-JP" dirty="0"/>
              <a:t>KVM</a:t>
            </a:r>
            <a:r>
              <a:rPr kumimoji="1" lang="ja-JP" altLang="en-US"/>
              <a:t>を用いずにソフトウェアの</a:t>
            </a:r>
            <a:r>
              <a:rPr kumimoji="1" lang="en-US" altLang="ja-JP" dirty="0"/>
              <a:t>QEMU</a:t>
            </a:r>
            <a:r>
              <a:rPr kumimoji="1" lang="ja-JP" altLang="en-US"/>
              <a:t>のみで</a:t>
            </a:r>
            <a:r>
              <a:rPr kumimoji="1" lang="en-US" altLang="ja-JP" dirty="0"/>
              <a:t>SEV</a:t>
            </a:r>
            <a:r>
              <a:rPr kumimoji="1" lang="ja-JP" altLang="en-US"/>
              <a:t>の有効ができていることを確認しました．</a:t>
            </a:r>
            <a:endParaRPr kumimoji="1" lang="en-US" altLang="ja-JP" dirty="0"/>
          </a:p>
          <a:p>
            <a:r>
              <a:rPr kumimoji="1" lang="ja-JP" altLang="en-US"/>
              <a:t>しかし，ソフトウェアのみでの内部</a:t>
            </a:r>
            <a:r>
              <a:rPr kumimoji="1" lang="en-US" altLang="ja-JP" dirty="0"/>
              <a:t>VM</a:t>
            </a:r>
            <a:r>
              <a:rPr kumimoji="1" lang="ja-JP" altLang="en-US"/>
              <a:t>作成はかなり性能が低下するため，準仮想化を用いた</a:t>
            </a:r>
            <a:r>
              <a:rPr kumimoji="1" lang="en-US" altLang="ja-JP" dirty="0"/>
              <a:t>Xen</a:t>
            </a:r>
            <a:r>
              <a:rPr kumimoji="1" lang="ja-JP" altLang="en-US"/>
              <a:t>のハイパーバイザを利用することによって，内部</a:t>
            </a:r>
            <a:r>
              <a:rPr kumimoji="1" lang="en-US" altLang="ja-JP" dirty="0"/>
              <a:t>VM</a:t>
            </a:r>
            <a:r>
              <a:rPr kumimoji="1" lang="ja-JP" altLang="en-US"/>
              <a:t>を作成することを考えています．これは現在実装中となっています．</a:t>
            </a:r>
            <a:endParaRPr kumimoji="1" lang="en-US" altLang="ja-JP" dirty="0"/>
          </a:p>
          <a:p>
            <a:endParaRPr kumimoji="1" lang="en-US" altLang="ja-JP" dirty="0"/>
          </a:p>
          <a:p>
            <a:endParaRPr kumimoji="1" lang="en-US" altLang="ja-JP" dirty="0"/>
          </a:p>
          <a:p>
            <a:r>
              <a:rPr kumimoji="1" lang="en-US" altLang="ja-JP" dirty="0"/>
              <a:t>///CPU</a:t>
            </a:r>
            <a:r>
              <a:rPr kumimoji="1" lang="ja-JP" altLang="en-US"/>
              <a:t>の仮想化支援とは仮想化ソフトウェアが行う処理を</a:t>
            </a:r>
            <a:r>
              <a:rPr kumimoji="1" lang="en-US" altLang="ja-JP" dirty="0"/>
              <a:t>CPU</a:t>
            </a:r>
            <a:r>
              <a:rPr kumimoji="1" lang="ja-JP" altLang="en-US"/>
              <a:t>が代行してくれること．その分処理が早くなる．例：</a:t>
            </a:r>
            <a:r>
              <a:rPr kumimoji="1" lang="en-US" altLang="ja-JP" dirty="0"/>
              <a:t>Intel </a:t>
            </a:r>
            <a:r>
              <a:rPr kumimoji="1" lang="en-US" altLang="ja-JP" dirty="0" err="1"/>
              <a:t>VTx</a:t>
            </a:r>
            <a:r>
              <a:rPr kumimoji="1" lang="ja-JP" altLang="en-US"/>
              <a:t>，</a:t>
            </a:r>
            <a:r>
              <a:rPr kumimoji="1" lang="en-US" altLang="ja-JP" dirty="0"/>
              <a:t>AMD-V</a:t>
            </a:r>
            <a:r>
              <a:rPr kumimoji="1" lang="ja-JP" altLang="en-US"/>
              <a:t>など</a:t>
            </a:r>
            <a:endParaRPr kumimoji="1" lang="en-US" altLang="ja-JP" dirty="0"/>
          </a:p>
          <a:p>
            <a:r>
              <a:rPr kumimoji="1" lang="ja-JP" altLang="en-US"/>
              <a:t>　　そもそもハードウェアを使って内部</a:t>
            </a:r>
            <a:r>
              <a:rPr kumimoji="1" lang="en-US" altLang="ja-JP" dirty="0"/>
              <a:t>VM</a:t>
            </a:r>
            <a:r>
              <a:rPr kumimoji="1" lang="ja-JP" altLang="en-US"/>
              <a:t>を作成することがダメなのではないかと考え，ソフトウェアで</a:t>
            </a:r>
            <a:r>
              <a:rPr kumimoji="1" lang="en-US" altLang="ja-JP" dirty="0"/>
              <a:t>VM</a:t>
            </a:r>
            <a:r>
              <a:rPr kumimoji="1" lang="ja-JP" altLang="en-US"/>
              <a:t>を作ることを考えている．</a:t>
            </a:r>
            <a:endParaRPr kumimoji="1" lang="en-US" altLang="ja-JP" dirty="0"/>
          </a:p>
          <a:p>
            <a:endParaRPr kumimoji="1" lang="en-US" altLang="ja-JP" dirty="0"/>
          </a:p>
          <a:p>
            <a:r>
              <a:rPr kumimoji="1" lang="en-US" altLang="ja-JP" dirty="0"/>
              <a:t>///</a:t>
            </a:r>
            <a:r>
              <a:rPr kumimoji="1" lang="ja-JP" altLang="en-US"/>
              <a:t>エミュレート：あるハードウェアやソフトウェアを擬似的に実現することによって，異なる環境でも動作することができる．例：仮想マシン</a:t>
            </a:r>
            <a:endParaRPr kumimoji="1" lang="en-US" altLang="ja-JP" dirty="0"/>
          </a:p>
          <a:p>
            <a:r>
              <a:rPr kumimoji="1" lang="en-US" altLang="ja-JP" dirty="0"/>
              <a:t>///</a:t>
            </a:r>
            <a:r>
              <a:rPr kumimoji="1" lang="ja-JP" altLang="en-US"/>
              <a:t>準仮想化：仮想化技術のうち，仮想マシン</a:t>
            </a:r>
            <a:r>
              <a:rPr kumimoji="1" lang="en-US" altLang="ja-JP" dirty="0"/>
              <a:t>(VM)</a:t>
            </a:r>
            <a:r>
              <a:rPr kumimoji="1" lang="ja-JP" altLang="en-US"/>
              <a:t>の処理を高速にしたもの．</a:t>
            </a:r>
            <a:br>
              <a:rPr kumimoji="1" lang="en-US" altLang="ja-JP" dirty="0"/>
            </a:br>
            <a:r>
              <a:rPr kumimoji="1" lang="ja-JP" altLang="en-US"/>
              <a:t>　　　内部</a:t>
            </a:r>
            <a:r>
              <a:rPr kumimoji="1" lang="en-US" altLang="ja-JP" dirty="0"/>
              <a:t>VM</a:t>
            </a:r>
            <a:r>
              <a:rPr kumimoji="1" lang="ja-JP" altLang="en-US"/>
              <a:t>の</a:t>
            </a:r>
            <a:r>
              <a:rPr kumimoji="1" lang="en-US" altLang="ja-JP" dirty="0"/>
              <a:t>OS</a:t>
            </a:r>
            <a:r>
              <a:rPr kumimoji="1" lang="ja-JP" altLang="en-US"/>
              <a:t>に変更を加えることでハードウェアへのアクセス処理を高速にすること．</a:t>
            </a:r>
            <a:endParaRPr kumimoji="1" lang="en-US" altLang="ja-JP" dirty="0"/>
          </a:p>
          <a:p>
            <a:r>
              <a:rPr kumimoji="1" lang="ja-JP" altLang="en-US"/>
              <a:t>　　　・・・・・・・・・</a:t>
            </a:r>
            <a:r>
              <a:rPr kumimoji="1" lang="en-US" altLang="ja-JP" dirty="0"/>
              <a:t>NIC</a:t>
            </a:r>
            <a:r>
              <a:rPr kumimoji="1" lang="ja-JP" altLang="en-US"/>
              <a:t>の処理をゲストの</a:t>
            </a:r>
            <a:r>
              <a:rPr kumimoji="1" lang="en-US" altLang="ja-JP" dirty="0"/>
              <a:t>OS</a:t>
            </a:r>
            <a:r>
              <a:rPr kumimoji="1" lang="ja-JP" altLang="en-US"/>
              <a:t>を通さずにハイパーバイザが直接処理をすることによって高速になっている．</a:t>
            </a:r>
            <a:r>
              <a:rPr kumimoji="1" lang="en-US" altLang="ja-JP" dirty="0"/>
              <a:t>(</a:t>
            </a:r>
            <a:r>
              <a:rPr kumimoji="1" lang="ja-JP" altLang="en-US"/>
              <a:t>違うかも</a:t>
            </a:r>
            <a:r>
              <a:rPr kumimoji="1" lang="en-US" altLang="ja-JP" dirty="0"/>
              <a:t>)</a:t>
            </a:r>
          </a:p>
          <a:p>
            <a:r>
              <a:rPr kumimoji="1" lang="en-US" altLang="ja-JP" dirty="0"/>
              <a:t>///QEMU</a:t>
            </a:r>
            <a:r>
              <a:rPr kumimoji="1" lang="ja-JP" altLang="en-US"/>
              <a:t>だけで</a:t>
            </a:r>
            <a:r>
              <a:rPr kumimoji="1" lang="en-US" altLang="ja-JP" dirty="0"/>
              <a:t>VM</a:t>
            </a:r>
            <a:r>
              <a:rPr kumimoji="1" lang="ja-JP" altLang="en-US"/>
              <a:t>の作成もできるがあまりに遅い．</a:t>
            </a:r>
            <a:r>
              <a:rPr kumimoji="1" lang="en-US" altLang="ja-JP" dirty="0"/>
              <a:t>QEMU</a:t>
            </a:r>
            <a:r>
              <a:rPr kumimoji="1" lang="ja-JP" altLang="en-US"/>
              <a:t>よりも性能が高い，かつ</a:t>
            </a:r>
            <a:r>
              <a:rPr kumimoji="1" lang="en-US" altLang="ja-JP" dirty="0"/>
              <a:t>Xen</a:t>
            </a:r>
            <a:r>
              <a:rPr kumimoji="1" lang="ja-JP" altLang="en-US"/>
              <a:t>は様々な文献があり実装も難しいが他のものよりかはできやすいのかなと思っています．</a:t>
            </a:r>
            <a:endParaRPr kumimoji="1" lang="en-US" altLang="ja-JP" dirty="0"/>
          </a:p>
          <a:p>
            <a:r>
              <a:rPr kumimoji="1" lang="ja-JP" altLang="en-US"/>
              <a:t>また，</a:t>
            </a:r>
            <a:r>
              <a:rPr kumimoji="1" lang="en-US" altLang="ja-JP" dirty="0"/>
              <a:t>Xen</a:t>
            </a:r>
            <a:r>
              <a:rPr kumimoji="1" lang="ja-JP" altLang="en-US"/>
              <a:t>のネットワーク性能も調査を調査して，今はそのグラフがすぐには出せないのですが，そこそこいい数字が出たため</a:t>
            </a:r>
            <a:r>
              <a:rPr kumimoji="1" lang="en-US" altLang="ja-JP" dirty="0"/>
              <a:t>Xen</a:t>
            </a:r>
            <a:r>
              <a:rPr kumimoji="1" lang="ja-JP" altLang="en-US"/>
              <a:t>を持ちいいようかと考えています．より良いハイパーバイザが出たらそちらも検討しようと思っています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28</a:t>
            </a:fld>
            <a:endParaRPr kumimoji="1" lang="ja-JP" altLang="en-US"/>
          </a:p>
        </p:txBody>
      </p:sp>
    </p:spTree>
    <p:extLst>
      <p:ext uri="{BB962C8B-B14F-4D97-AF65-F5344CB8AC3E}">
        <p14:creationId xmlns:p14="http://schemas.microsoft.com/office/powerpoint/2010/main" val="33449192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まずは，カーネル内エージェントの性能についてです．</a:t>
            </a:r>
            <a:r>
              <a:rPr lang="en-US" altLang="ja-JP" dirty="0"/>
              <a:t>OS</a:t>
            </a:r>
            <a:r>
              <a:rPr lang="ja-JP" altLang="en-US"/>
              <a:t>のバージョン情報の取得ではエージェントに要求を</a:t>
            </a:r>
            <a:r>
              <a:rPr lang="en-US" altLang="ja-JP" dirty="0"/>
              <a:t>1</a:t>
            </a:r>
            <a:r>
              <a:rPr lang="ja-JP" altLang="en-US"/>
              <a:t>回送信し、</a:t>
            </a:r>
            <a:r>
              <a:rPr lang="en-US" altLang="ja-JP" dirty="0"/>
              <a:t>4KB</a:t>
            </a:r>
            <a:r>
              <a:rPr lang="ja-JP" altLang="en-US"/>
              <a:t>のメモリデータを取得しています．</a:t>
            </a:r>
            <a:endParaRPr lang="en-US" altLang="ja-JP" dirty="0"/>
          </a:p>
          <a:p>
            <a:r>
              <a:rPr lang="ja-JP" altLang="en-US"/>
              <a:t>実験結果は左下図のようになっており，青いグラフとオレンジ色が仮想ネットワークになるのですが，</a:t>
            </a:r>
            <a:r>
              <a:rPr lang="ja-JP" altLang="en-US" u="none"/>
              <a:t>仮想ネ</a:t>
            </a:r>
            <a:r>
              <a:rPr lang="ja-JP" altLang="en-US"/>
              <a:t>ットワークを用いた場合のみ</a:t>
            </a:r>
            <a:r>
              <a:rPr lang="en-US" altLang="ja-JP" dirty="0"/>
              <a:t>SEV</a:t>
            </a:r>
            <a:r>
              <a:rPr lang="ja-JP" altLang="en-US"/>
              <a:t>の影響を受けることがわかりました．</a:t>
            </a:r>
            <a:endParaRPr lang="en-US" altLang="ja-JP" dirty="0"/>
          </a:p>
          <a:p>
            <a:r>
              <a:rPr lang="ja-JP" altLang="en-US"/>
              <a:t>また，</a:t>
            </a:r>
            <a:r>
              <a:rPr lang="ja-JP" altLang="en-US" u="none"/>
              <a:t>仮想ネットワークと比較して，共有メモリを用いた場合</a:t>
            </a:r>
            <a:r>
              <a:rPr lang="en-US" altLang="ja-JP" u="none" dirty="0"/>
              <a:t>1ms</a:t>
            </a:r>
            <a:r>
              <a:rPr lang="ja-JP" altLang="en-US" u="none"/>
              <a:t>高速になりました．</a:t>
            </a:r>
            <a:endParaRPr lang="en-US" altLang="ja-JP" u="none" dirty="0"/>
          </a:p>
          <a:p>
            <a:r>
              <a:rPr kumimoji="1" lang="ja-JP" altLang="en-US"/>
              <a:t>プロセス一覧の取得では，エージェントに要求を</a:t>
            </a:r>
            <a:r>
              <a:rPr kumimoji="1" lang="en-US" altLang="ja-JP" dirty="0"/>
              <a:t>119</a:t>
            </a:r>
            <a:r>
              <a:rPr lang="ja-JP" altLang="en-US"/>
              <a:t>回送信し、計</a:t>
            </a:r>
            <a:r>
              <a:rPr lang="en-US" altLang="ja-JP" dirty="0"/>
              <a:t>476KB</a:t>
            </a:r>
            <a:r>
              <a:rPr lang="ja-JP" altLang="en-US"/>
              <a:t>のデータを取得しました．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実験結果は右下の図のようになっています．</a:t>
            </a:r>
            <a:r>
              <a:rPr lang="ja-JP" altLang="en-US"/>
              <a:t>共有メモリを用いると，仮想ネットワークと比較して</a:t>
            </a:r>
            <a:r>
              <a:rPr lang="en-US" altLang="ja-JP" dirty="0"/>
              <a:t>25%</a:t>
            </a:r>
            <a:r>
              <a:rPr lang="ja-JP" altLang="en-US"/>
              <a:t>高速になりました．オレンジ色のグラフで示している</a:t>
            </a:r>
            <a:r>
              <a:rPr lang="en-US" altLang="ja-JP" dirty="0" err="1">
                <a:solidFill>
                  <a:srgbClr val="FF0000"/>
                </a:solidFill>
              </a:rPr>
              <a:t>virtio</a:t>
            </a:r>
            <a:r>
              <a:rPr lang="ja-JP" altLang="en-US">
                <a:solidFill>
                  <a:srgbClr val="FF0000"/>
                </a:solidFill>
              </a:rPr>
              <a:t>を用いてネットワーク通信を行うと</a:t>
            </a:r>
            <a:r>
              <a:rPr lang="en-US" altLang="ja-JP" dirty="0">
                <a:solidFill>
                  <a:srgbClr val="FF0000"/>
                </a:solidFill>
              </a:rPr>
              <a:t>SEV</a:t>
            </a:r>
            <a:r>
              <a:rPr lang="ja-JP" altLang="en-US">
                <a:solidFill>
                  <a:srgbClr val="FF0000"/>
                </a:solidFill>
              </a:rPr>
              <a:t>の影響を大きく受けることがわかりました．</a:t>
            </a:r>
            <a:r>
              <a:rPr lang="ja-JP" altLang="en-US" sz="1800">
                <a:effectLst/>
                <a:latin typeface="HaranoAjiMincho-Regular-Identity-H"/>
              </a:rPr>
              <a:t>この原因としては，ホスト</a:t>
            </a:r>
            <a:r>
              <a:rPr lang="en" altLang="ja-JP" sz="1800" dirty="0">
                <a:effectLst/>
                <a:latin typeface="CMR10"/>
              </a:rPr>
              <a:t>OS</a:t>
            </a:r>
            <a:r>
              <a:rPr lang="ja-JP" altLang="en-US" sz="1800">
                <a:effectLst/>
                <a:latin typeface="HaranoAjiMincho-Regular-Identity-H"/>
              </a:rPr>
              <a:t>が</a:t>
            </a:r>
            <a:r>
              <a:rPr lang="en" altLang="ja-JP" sz="1800" dirty="0" err="1">
                <a:effectLst/>
                <a:latin typeface="CMR10"/>
              </a:rPr>
              <a:t>virtio</a:t>
            </a:r>
            <a:r>
              <a:rPr lang="en" altLang="ja-JP" sz="1800" dirty="0">
                <a:effectLst/>
                <a:latin typeface="CMR10"/>
              </a:rPr>
              <a:t> </a:t>
            </a:r>
            <a:r>
              <a:rPr lang="ja-JP" altLang="en-US" sz="1800">
                <a:effectLst/>
                <a:latin typeface="HaranoAjiMincho-Regular-Identity-H"/>
              </a:rPr>
              <a:t>の バッファにアクセスできるようにするために，</a:t>
            </a:r>
            <a:r>
              <a:rPr lang="en-US" altLang="ja-JP" sz="1800" dirty="0">
                <a:effectLst/>
                <a:latin typeface="HaranoAjiMincho-Regular-Identity-H"/>
              </a:rPr>
              <a:t>SEV</a:t>
            </a:r>
            <a:r>
              <a:rPr lang="ja-JP" altLang="en-US" sz="1800">
                <a:effectLst/>
                <a:latin typeface="HaranoAjiMincho-Regular-Identity-H"/>
              </a:rPr>
              <a:t>で暗号化されないメモリ領域へのデータコピーが行われている可能性があると考えています． </a:t>
            </a:r>
            <a:endParaRPr lang="ja-JP" alt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r>
              <a:rPr lang="ja-JP" altLang="en-US"/>
              <a:t>測定のグラフではデータチェック間隔を取っていますが，そのデータチェック間隔を減らすとさらに高速化が図れますが，その分</a:t>
            </a:r>
            <a:r>
              <a:rPr lang="en-US" altLang="ja-JP" dirty="0"/>
              <a:t>CPU</a:t>
            </a:r>
            <a:r>
              <a:rPr lang="ja-JP" altLang="en-US"/>
              <a:t>使用率が急激に上昇してしまい</a:t>
            </a:r>
            <a:r>
              <a:rPr lang="en-US" altLang="ja-JP" dirty="0"/>
              <a:t>VM</a:t>
            </a:r>
            <a:r>
              <a:rPr lang="ja-JP" altLang="en-US"/>
              <a:t>に負荷がかかってしまいます．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そのため，現在では</a:t>
            </a:r>
            <a:r>
              <a:rPr lang="en-US" altLang="ja-JP" dirty="0"/>
              <a:t>CPU</a:t>
            </a:r>
            <a:r>
              <a:rPr lang="ja-JP" altLang="en-US"/>
              <a:t>に負荷がかからない最小のデータチェック間隔を取っています．</a:t>
            </a:r>
            <a:endParaRPr lang="en-US" altLang="ja-JP" dirty="0"/>
          </a:p>
          <a:p>
            <a:endParaRPr lang="en-US" altLang="ja-JP" u="none" dirty="0"/>
          </a:p>
          <a:p>
            <a:endParaRPr lang="en-US" altLang="ja-JP" u="none" dirty="0"/>
          </a:p>
          <a:p>
            <a:r>
              <a:rPr lang="ja-JP" altLang="en-US" u="none"/>
              <a:t>また，ハイパーバイザ内と</a:t>
            </a:r>
            <a:r>
              <a:rPr lang="en-US" altLang="ja-JP" u="none" dirty="0"/>
              <a:t>SEV</a:t>
            </a:r>
            <a:r>
              <a:rPr lang="ja-JP" altLang="en-US"/>
              <a:t>を有効にした</a:t>
            </a:r>
            <a:r>
              <a:rPr lang="en-US" altLang="ja-JP" dirty="0"/>
              <a:t>OS</a:t>
            </a:r>
            <a:r>
              <a:rPr lang="ja-JP" altLang="en-US"/>
              <a:t>内はほぼ同じ性能になっていることがわかりました．</a:t>
            </a:r>
            <a:endParaRPr lang="en-US" altLang="ja-JP" dirty="0"/>
          </a:p>
          <a:p>
            <a:r>
              <a:rPr lang="ja-JP" altLang="en-US"/>
              <a:t>現在ではハイパーバイザ内では</a:t>
            </a:r>
            <a:r>
              <a:rPr lang="en-US" altLang="ja-JP" dirty="0"/>
              <a:t>SEV</a:t>
            </a:r>
            <a:r>
              <a:rPr lang="ja-JP" altLang="en-US"/>
              <a:t>を有効にしていないため，</a:t>
            </a:r>
            <a:r>
              <a:rPr lang="en-US" altLang="ja-JP" dirty="0"/>
              <a:t>SEV</a:t>
            </a:r>
            <a:r>
              <a:rPr lang="ja-JP" altLang="en-US"/>
              <a:t>を有効にしたり，ソフトウェア支援のみでの仮想化では性能が変わる可能性があります．</a:t>
            </a:r>
            <a:endParaRPr lang="en-US" altLang="ja-JP" dirty="0"/>
          </a:p>
          <a:p>
            <a:endParaRPr lang="en-US" altLang="ja-JP" dirty="0"/>
          </a:p>
          <a:p>
            <a:endParaRPr lang="en-US" altLang="ja-JP" dirty="0"/>
          </a:p>
          <a:p>
            <a:endParaRPr lang="en-US" altLang="ja-JP" dirty="0"/>
          </a:p>
          <a:p>
            <a:r>
              <a:rPr lang="en-US" altLang="ja-JP" dirty="0"/>
              <a:t>///</a:t>
            </a:r>
            <a:r>
              <a:rPr lang="ja-JP" altLang="en-US"/>
              <a:t>今回，共有メモリを用いる際のデータチェック間隔は</a:t>
            </a:r>
            <a:r>
              <a:rPr lang="en-US" altLang="ja-JP" dirty="0"/>
              <a:t>200μs</a:t>
            </a:r>
            <a:r>
              <a:rPr lang="ja-JP" altLang="en-US"/>
              <a:t>としていまして，</a:t>
            </a:r>
            <a:endParaRPr lang="en-US" altLang="ja-JP" dirty="0"/>
          </a:p>
          <a:p>
            <a:r>
              <a:rPr lang="ja-JP" altLang="en-US"/>
              <a:t>その理由としては，</a:t>
            </a:r>
            <a:r>
              <a:rPr lang="en-US" altLang="ja-JP" dirty="0"/>
              <a:t>200μs</a:t>
            </a:r>
            <a:r>
              <a:rPr lang="ja-JP" altLang="en-US"/>
              <a:t>よりチェック間隔が短いと性能は向上するのですが，右下図のように</a:t>
            </a:r>
            <a:r>
              <a:rPr lang="en-US" altLang="ja-JP" dirty="0"/>
              <a:t>CPU</a:t>
            </a:r>
            <a:r>
              <a:rPr lang="ja-JP" altLang="en-US"/>
              <a:t>使用率が跳ね上がってしまうため，データチェック感覚は</a:t>
            </a:r>
            <a:r>
              <a:rPr lang="en-US" altLang="ja-JP" dirty="0"/>
              <a:t>200μs</a:t>
            </a:r>
            <a:r>
              <a:rPr lang="ja-JP" altLang="en-US"/>
              <a:t>としています．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srgbClr val="FF0000"/>
                </a:solidFill>
              </a:rPr>
              <a:t>e1000e</a:t>
            </a:r>
            <a:r>
              <a:rPr lang="ja-JP" altLang="en-US">
                <a:solidFill>
                  <a:srgbClr val="FF0000"/>
                </a:solidFill>
              </a:rPr>
              <a:t>：</a:t>
            </a:r>
            <a:r>
              <a:rPr lang="en-US" altLang="ja-JP" dirty="0">
                <a:solidFill>
                  <a:srgbClr val="FF0000"/>
                </a:solidFill>
              </a:rPr>
              <a:t>QEMU</a:t>
            </a:r>
            <a:r>
              <a:rPr lang="ja-JP" altLang="en-US">
                <a:solidFill>
                  <a:srgbClr val="FF0000"/>
                </a:solidFill>
              </a:rPr>
              <a:t>でエミュレートされた</a:t>
            </a:r>
            <a:r>
              <a:rPr lang="en-US" altLang="ja-JP" dirty="0">
                <a:solidFill>
                  <a:srgbClr val="FF0000"/>
                </a:solidFill>
              </a:rPr>
              <a:t>NIC</a:t>
            </a:r>
            <a:r>
              <a:rPr lang="ja-JP" altLang="en-US">
                <a:solidFill>
                  <a:srgbClr val="FF0000"/>
                </a:solidFill>
              </a:rPr>
              <a:t>，一般的な</a:t>
            </a:r>
            <a:r>
              <a:rPr lang="en-US" altLang="ja-JP" dirty="0">
                <a:solidFill>
                  <a:srgbClr val="FF0000"/>
                </a:solidFill>
              </a:rPr>
              <a:t>1G</a:t>
            </a:r>
            <a:r>
              <a:rPr lang="ja-JP" altLang="en-US">
                <a:solidFill>
                  <a:srgbClr val="FF0000"/>
                </a:solidFill>
              </a:rPr>
              <a:t>のネットワーク回線</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solidFill>
                  <a:srgbClr val="FF0000"/>
                </a:solidFill>
              </a:rPr>
              <a:t>virtio</a:t>
            </a:r>
            <a:r>
              <a:rPr lang="ja-JP" altLang="en-US">
                <a:solidFill>
                  <a:srgbClr val="FF0000"/>
                </a:solidFill>
              </a:rPr>
              <a:t>：準仮想化ドライバされた</a:t>
            </a:r>
            <a:r>
              <a:rPr lang="en-US" altLang="ja-JP" dirty="0">
                <a:solidFill>
                  <a:srgbClr val="FF0000"/>
                </a:solidFill>
              </a:rPr>
              <a:t>NIC</a:t>
            </a:r>
            <a:r>
              <a:rPr lang="ja-JP" altLang="en-US">
                <a:solidFill>
                  <a:srgbClr val="FF0000"/>
                </a:solidFill>
              </a:rPr>
              <a:t>，</a:t>
            </a:r>
            <a:r>
              <a:rPr lang="en-US" altLang="ja-JP" dirty="0">
                <a:solidFill>
                  <a:srgbClr val="FF0000"/>
                </a:solidFill>
              </a:rPr>
              <a:t>e1000e</a:t>
            </a:r>
            <a:r>
              <a:rPr lang="ja-JP" altLang="en-US">
                <a:solidFill>
                  <a:srgbClr val="FF0000"/>
                </a:solidFill>
              </a:rPr>
              <a:t>と比較し，よりネットワークの最適化がされている．</a:t>
            </a:r>
            <a:endParaRPr lang="en-JP" altLang="ja-JP" dirty="0">
              <a:solidFill>
                <a:srgbClr val="FF0000"/>
              </a:solidFill>
            </a:endParaRP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29</a:t>
            </a:fld>
            <a:endParaRPr kumimoji="1" lang="ja-JP" altLang="en-US"/>
          </a:p>
        </p:txBody>
      </p:sp>
    </p:spTree>
    <p:extLst>
      <p:ext uri="{BB962C8B-B14F-4D97-AF65-F5344CB8AC3E}">
        <p14:creationId xmlns:p14="http://schemas.microsoft.com/office/powerpoint/2010/main" val="38778333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次にハイパーバイザ内エージェントの性能についてです．</a:t>
            </a:r>
            <a:endParaRPr kumimoji="1" lang="en-US" altLang="ja-JP" dirty="0"/>
          </a:p>
          <a:p>
            <a:r>
              <a:rPr lang="en-US" altLang="ja-JP" dirty="0"/>
              <a:t>OS</a:t>
            </a:r>
            <a:r>
              <a:rPr lang="ja-JP" altLang="en-US"/>
              <a:t>バージョンの取得性能は左下図のようになっています．</a:t>
            </a:r>
            <a:r>
              <a:rPr lang="en-US" altLang="ja-JP" dirty="0" err="1"/>
              <a:t>BitVisor</a:t>
            </a:r>
            <a:r>
              <a:rPr lang="ja-JP" altLang="en-US"/>
              <a:t>と用いた場合，</a:t>
            </a:r>
            <a:r>
              <a:rPr lang="en-US" altLang="ja-JP" dirty="0"/>
              <a:t>SEV</a:t>
            </a:r>
            <a:r>
              <a:rPr lang="ja-JP" altLang="en-US"/>
              <a:t>を有効にしていない</a:t>
            </a:r>
            <a:r>
              <a:rPr lang="en-US" altLang="ja-JP" dirty="0"/>
              <a:t>OS</a:t>
            </a:r>
            <a:r>
              <a:rPr lang="ja-JP" altLang="en-US"/>
              <a:t>内よりも</a:t>
            </a:r>
            <a:r>
              <a:rPr lang="en-US" altLang="ja-JP" dirty="0"/>
              <a:t>0.7ms</a:t>
            </a:r>
            <a:r>
              <a:rPr lang="ja-JP" altLang="en-US"/>
              <a:t>遅くなりました．また，</a:t>
            </a:r>
            <a:r>
              <a:rPr lang="en-US" altLang="ja-JP" dirty="0"/>
              <a:t>Xen</a:t>
            </a:r>
            <a:r>
              <a:rPr lang="ja-JP" altLang="en-US"/>
              <a:t>と</a:t>
            </a:r>
            <a:r>
              <a:rPr lang="en-US" altLang="ja-JP" dirty="0"/>
              <a:t>SEV</a:t>
            </a:r>
            <a:r>
              <a:rPr lang="ja-JP" altLang="en-US"/>
              <a:t>を有効にしていない</a:t>
            </a:r>
            <a:r>
              <a:rPr lang="en-US" altLang="ja-JP" dirty="0"/>
              <a:t>OS</a:t>
            </a:r>
            <a:r>
              <a:rPr lang="ja-JP" altLang="en-US"/>
              <a:t>内エージェントでは同程度の性能となりました．</a:t>
            </a:r>
            <a:endParaRPr lang="en-US" altLang="ja-JP" dirty="0"/>
          </a:p>
          <a:p>
            <a:r>
              <a:rPr lang="ja-JP" altLang="en-US"/>
              <a:t>プロセス一覧の取得性能は右下図のようになっています．</a:t>
            </a:r>
            <a:r>
              <a:rPr kumimoji="1" lang="en-US" altLang="ja-JP" dirty="0" err="1"/>
              <a:t>BitVisor</a:t>
            </a:r>
            <a:r>
              <a:rPr kumimoji="1" lang="ja-JP" altLang="en-US"/>
              <a:t>を用いると</a:t>
            </a:r>
            <a:r>
              <a:rPr kumimoji="1" lang="en-US" altLang="ja-JP" dirty="0"/>
              <a:t>OS</a:t>
            </a:r>
            <a:r>
              <a:rPr kumimoji="1" lang="ja-JP" altLang="en-US"/>
              <a:t>内エージェントよりも</a:t>
            </a:r>
            <a:r>
              <a:rPr kumimoji="1" lang="en-US" altLang="ja-JP" dirty="0"/>
              <a:t>50%</a:t>
            </a:r>
            <a:r>
              <a:rPr kumimoji="1" lang="ja-JP" altLang="en-US"/>
              <a:t>遅くなりました．また，</a:t>
            </a:r>
            <a:r>
              <a:rPr kumimoji="1" lang="en-US" altLang="ja-JP" dirty="0"/>
              <a:t>Xen</a:t>
            </a:r>
            <a:r>
              <a:rPr kumimoji="1" lang="ja-JP" altLang="en-US"/>
              <a:t>を用いた場合では，</a:t>
            </a:r>
            <a:r>
              <a:rPr kumimoji="1" lang="en-US" altLang="ja-JP" dirty="0"/>
              <a:t>OS</a:t>
            </a:r>
            <a:r>
              <a:rPr kumimoji="1" lang="ja-JP" altLang="en-US"/>
              <a:t>のバージョン情報の取得性能と同じく，</a:t>
            </a:r>
            <a:r>
              <a:rPr kumimoji="1" lang="en-US" altLang="ja-JP" dirty="0"/>
              <a:t>SEV</a:t>
            </a:r>
            <a:r>
              <a:rPr kumimoji="1" lang="ja-JP" altLang="en-US"/>
              <a:t>なしの</a:t>
            </a:r>
            <a:r>
              <a:rPr kumimoji="1" lang="en-US" altLang="ja-JP" dirty="0"/>
              <a:t>OS</a:t>
            </a:r>
            <a:r>
              <a:rPr kumimoji="1" lang="ja-JP" altLang="en-US"/>
              <a:t>内エージェントと同程度の性能となりました．</a:t>
            </a:r>
            <a:endParaRPr kumimoji="1" lang="en-US" altLang="ja-JP" dirty="0"/>
          </a:p>
          <a:p>
            <a:r>
              <a:rPr kumimoji="1" lang="en-US" altLang="ja-JP" dirty="0"/>
              <a:t>Xen</a:t>
            </a:r>
            <a:r>
              <a:rPr kumimoji="1" lang="ja-JP" altLang="en-US"/>
              <a:t>では通信の暗号化ができていないため，暗号化によって多少性能が低下する可能性がありますが，</a:t>
            </a:r>
            <a:r>
              <a:rPr lang="en-US" altLang="ja-JP" dirty="0"/>
              <a:t>Dom0</a:t>
            </a:r>
            <a:r>
              <a:rPr lang="ja-JP" altLang="en-US"/>
              <a:t>ではプロキシを動作させているため，プロキシからのハイパーコールを利用しないようにすれば，更なる高速化が期待できます．</a:t>
            </a:r>
            <a:endParaRPr kumimoji="1" lang="en-US" altLang="ja-JP" dirty="0"/>
          </a:p>
          <a:p>
            <a:endParaRPr lang="en-US" altLang="ja-JP" dirty="0"/>
          </a:p>
          <a:p>
            <a:endParaRPr lang="en-US" altLang="ja-JP" dirty="0"/>
          </a:p>
          <a:p>
            <a:endParaRPr lang="en-US" altLang="ja-JP" dirty="0"/>
          </a:p>
          <a:p>
            <a:r>
              <a:rPr lang="en-US" altLang="ja-JP" dirty="0"/>
              <a:t>////</a:t>
            </a:r>
            <a:r>
              <a:rPr lang="ja-JP" altLang="en-US"/>
              <a:t>詳しい原因は現在調査中なのですが，連続で通信することにより遅くなったと考えられます．</a:t>
            </a:r>
            <a:endParaRPr lang="en-US" altLang="ja-JP" dirty="0"/>
          </a:p>
          <a:p>
            <a:endParaRPr lang="en-US" altLang="ja-JP" dirty="0"/>
          </a:p>
          <a:p>
            <a:endParaRPr lang="en-US" altLang="ja-JP" dirty="0"/>
          </a:p>
          <a:p>
            <a:endParaRPr lang="en-US" altLang="ja-JP" dirty="0"/>
          </a:p>
          <a:p>
            <a:r>
              <a:rPr lang="en-US" altLang="ja-JP" dirty="0"/>
              <a:t>///</a:t>
            </a:r>
            <a:r>
              <a:rPr lang="ja-JP" altLang="en-US"/>
              <a:t>データチェック間隔を</a:t>
            </a:r>
            <a:r>
              <a:rPr lang="en-US" altLang="ja-JP" dirty="0"/>
              <a:t>0</a:t>
            </a:r>
            <a:r>
              <a:rPr lang="ja-JP" altLang="en-US"/>
              <a:t>にすると</a:t>
            </a:r>
            <a:r>
              <a:rPr lang="en-US" altLang="ja-JP" dirty="0"/>
              <a:t>CPU</a:t>
            </a:r>
            <a:r>
              <a:rPr lang="ja-JP" altLang="en-US"/>
              <a:t>使用率は上がってしまうのですが，</a:t>
            </a:r>
            <a:r>
              <a:rPr lang="en-US" altLang="ja-JP" dirty="0"/>
              <a:t>TCP</a:t>
            </a:r>
            <a:r>
              <a:rPr lang="ja-JP" altLang="en-US"/>
              <a:t>通信と比較して</a:t>
            </a:r>
            <a:r>
              <a:rPr lang="en-US" altLang="ja-JP" dirty="0"/>
              <a:t>65%</a:t>
            </a:r>
            <a:r>
              <a:rPr lang="ja-JP" altLang="en-US"/>
              <a:t>高速になりました．これより高速化の余地があるため，</a:t>
            </a:r>
            <a:r>
              <a:rPr lang="en-US" altLang="ja-JP" dirty="0"/>
              <a:t>CPU</a:t>
            </a:r>
            <a:r>
              <a:rPr lang="ja-JP" altLang="en-US"/>
              <a:t>の負荷をかけずに共有メモリを用いて通信を行う方法を検討しています．</a:t>
            </a:r>
            <a:endParaRPr lang="en-US" altLang="ja-JP" dirty="0"/>
          </a:p>
          <a:p>
            <a:endParaRPr lang="en-US" altLang="ja-JP" dirty="0"/>
          </a:p>
          <a:p>
            <a:r>
              <a:rPr lang="en-US" altLang="ja-JP" dirty="0"/>
              <a:t>///</a:t>
            </a:r>
            <a:r>
              <a:rPr lang="en-US" altLang="ja-JP" dirty="0" err="1"/>
              <a:t>plist</a:t>
            </a:r>
            <a:r>
              <a:rPr lang="ja-JP" altLang="en-US"/>
              <a:t>構造体を辿っているため，一つ一つ構造体を辿ってアドレスを送信する必要があります．</a:t>
            </a:r>
            <a:endParaRPr lang="en-US" altLang="ja-JP" dirty="0"/>
          </a:p>
          <a:p>
            <a:r>
              <a:rPr lang="ja-JP" altLang="en-US"/>
              <a:t>　　そもそも一括で取って来ればいいのですが，そのプロセスのメモリをまとめて取ってくるのは今回は名前だけ取ってくるため無駄なメモリデータが多いと思っています．</a:t>
            </a:r>
          </a:p>
          <a:p>
            <a:r>
              <a:rPr kumimoji="1" lang="en-US" altLang="ja-JP" dirty="0"/>
              <a:t>///</a:t>
            </a:r>
            <a:r>
              <a:rPr kumimoji="1" lang="en-US" altLang="ja-JP" dirty="0" err="1"/>
              <a:t>virtio</a:t>
            </a:r>
            <a:r>
              <a:rPr kumimoji="1" lang="ja-JP" altLang="en-US"/>
              <a:t>の通信の内部処理で何かメモリに関する処理が遅くなっているかはまだわかっていません．調べる必要があると思う．</a:t>
            </a: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30</a:t>
            </a:fld>
            <a:endParaRPr kumimoji="1" lang="ja-JP" altLang="en-US"/>
          </a:p>
        </p:txBody>
      </p:sp>
    </p:spTree>
    <p:extLst>
      <p:ext uri="{BB962C8B-B14F-4D97-AF65-F5344CB8AC3E}">
        <p14:creationId xmlns:p14="http://schemas.microsoft.com/office/powerpoint/2010/main" val="1826458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mn-lt"/>
                <a:ea typeface="+mn-ea"/>
                <a:cs typeface="+mn-cs"/>
              </a:rPr>
              <a:t>そこで，</a:t>
            </a:r>
            <a:r>
              <a:rPr kumimoji="1" lang="en-US" altLang="ja-JP" sz="1200" kern="1200" dirty="0">
                <a:solidFill>
                  <a:schemeClr val="tx1"/>
                </a:solidFill>
                <a:effectLst/>
                <a:latin typeface="+mn-lt"/>
                <a:ea typeface="+mn-ea"/>
                <a:cs typeface="+mn-cs"/>
              </a:rPr>
              <a:t>AMD</a:t>
            </a:r>
            <a:r>
              <a:rPr kumimoji="1" lang="ja-JP" altLang="ja-JP" sz="1200" kern="1200">
                <a:solidFill>
                  <a:schemeClr val="tx1"/>
                </a:solidFill>
                <a:effectLst/>
                <a:latin typeface="+mn-lt"/>
                <a:ea typeface="+mn-ea"/>
                <a:cs typeface="+mn-cs"/>
              </a:rPr>
              <a:t>製の</a:t>
            </a:r>
            <a:r>
              <a:rPr kumimoji="1" lang="en-US" altLang="ja-JP" sz="1200" kern="1200" dirty="0">
                <a:solidFill>
                  <a:schemeClr val="tx1"/>
                </a:solidFill>
                <a:effectLst/>
                <a:latin typeface="+mn-lt"/>
                <a:ea typeface="+mn-ea"/>
                <a:cs typeface="+mn-cs"/>
              </a:rPr>
              <a:t>CPU</a:t>
            </a:r>
            <a:r>
              <a:rPr kumimoji="1" lang="ja-JP" altLang="ja-JP" sz="1200" kern="1200">
                <a:solidFill>
                  <a:schemeClr val="tx1"/>
                </a:solidFill>
                <a:effectLst/>
                <a:latin typeface="+mn-lt"/>
                <a:ea typeface="+mn-ea"/>
                <a:cs typeface="+mn-cs"/>
              </a:rPr>
              <a:t>では</a:t>
            </a:r>
            <a:r>
              <a:rPr kumimoji="1" lang="en-US" altLang="ja-JP" sz="1200" kern="1200" dirty="0">
                <a:solidFill>
                  <a:schemeClr val="tx1"/>
                </a:solidFill>
                <a:effectLst/>
                <a:latin typeface="+mn-lt"/>
                <a:ea typeface="+mn-ea"/>
                <a:cs typeface="+mn-cs"/>
              </a:rPr>
              <a:t>SEV</a:t>
            </a:r>
            <a:r>
              <a:rPr kumimoji="1" lang="ja-JP" altLang="ja-JP" sz="1200" kern="1200">
                <a:solidFill>
                  <a:schemeClr val="tx1"/>
                </a:solidFill>
                <a:effectLst/>
                <a:latin typeface="+mn-lt"/>
                <a:ea typeface="+mn-ea"/>
                <a:cs typeface="+mn-cs"/>
              </a:rPr>
              <a:t>と呼ばれるセキュリティ機構を提供しています．</a:t>
            </a:r>
            <a:r>
              <a:rPr kumimoji="1" lang="en-US" altLang="ja-JP" sz="1200" kern="1200" dirty="0">
                <a:solidFill>
                  <a:schemeClr val="tx1"/>
                </a:solidFill>
                <a:effectLst/>
                <a:latin typeface="+mn-lt"/>
                <a:ea typeface="+mn-ea"/>
                <a:cs typeface="+mn-cs"/>
              </a:rPr>
              <a:t>SEV</a:t>
            </a:r>
            <a:r>
              <a:rPr kumimoji="1" lang="ja-JP" altLang="ja-JP" sz="1200" kern="1200">
                <a:solidFill>
                  <a:schemeClr val="tx1"/>
                </a:solidFill>
                <a:effectLst/>
                <a:latin typeface="+mn-lt"/>
                <a:ea typeface="+mn-ea"/>
                <a:cs typeface="+mn-cs"/>
              </a:rPr>
              <a:t>では</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のメモリを透過的に</a:t>
            </a:r>
            <a:r>
              <a:rPr kumimoji="1" lang="ja-JP" altLang="en-US" sz="1200" kern="1200">
                <a:solidFill>
                  <a:schemeClr val="tx1"/>
                </a:solidFill>
                <a:effectLst/>
                <a:latin typeface="+mn-lt"/>
                <a:ea typeface="+mn-ea"/>
                <a:cs typeface="+mn-cs"/>
              </a:rPr>
              <a:t>，つまりユーザが意識せずに</a:t>
            </a:r>
            <a:r>
              <a:rPr kumimoji="1" lang="ja-JP" altLang="ja-JP" sz="1200" kern="1200">
                <a:solidFill>
                  <a:schemeClr val="tx1"/>
                </a:solidFill>
                <a:effectLst/>
                <a:latin typeface="+mn-lt"/>
                <a:ea typeface="+mn-ea"/>
                <a:cs typeface="+mn-cs"/>
              </a:rPr>
              <a:t>暗号化を行います．また，</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ごとに異なる暗号鍵・復号鍵を用いて暗号化を行い，</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内でデータが書き込まれる際に暗号化、読み込まれる際に復号化を行います．</a:t>
            </a:r>
            <a:endParaRPr kumimoji="1" lang="en-US"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CPU</a:t>
            </a:r>
            <a:r>
              <a:rPr kumimoji="1" lang="ja-JP" altLang="ja-JP" sz="1200" kern="1200">
                <a:solidFill>
                  <a:schemeClr val="tx1"/>
                </a:solidFill>
                <a:effectLst/>
                <a:latin typeface="+mn-lt"/>
                <a:ea typeface="+mn-ea"/>
                <a:cs typeface="+mn-cs"/>
              </a:rPr>
              <a:t>内の暗号鍵は</a:t>
            </a:r>
            <a:r>
              <a:rPr kumimoji="1" lang="ja-JP" altLang="en-US" sz="1200" kern="1200">
                <a:solidFill>
                  <a:schemeClr val="tx1"/>
                </a:solidFill>
                <a:effectLst/>
                <a:latin typeface="+mn-lt"/>
                <a:ea typeface="+mn-ea"/>
                <a:cs typeface="+mn-cs"/>
              </a:rPr>
              <a:t>クラウド内の</a:t>
            </a:r>
            <a:r>
              <a:rPr kumimoji="1" lang="ja-JP" altLang="ja-JP" sz="1200" kern="1200">
                <a:solidFill>
                  <a:schemeClr val="tx1"/>
                </a:solidFill>
                <a:effectLst/>
                <a:latin typeface="+mn-lt"/>
                <a:ea typeface="+mn-ea"/>
                <a:cs typeface="+mn-cs"/>
              </a:rPr>
              <a:t>内部犯でさえ取り出すことができないため，</a:t>
            </a:r>
            <a:r>
              <a:rPr kumimoji="1" lang="en-US" altLang="ja-JP" sz="1200" u="sng"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のメモリを盗聴することはできず，安全に</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を動作させることができます</a:t>
            </a:r>
            <a:r>
              <a:rPr lang="ja-JP" altLang="ja-JP">
                <a:effectLst/>
              </a:rPr>
              <a:t> </a:t>
            </a:r>
            <a:endParaRPr lang="en-US" altLang="ja-JP" dirty="0">
              <a:effectLst/>
            </a:endParaRPr>
          </a:p>
          <a:p>
            <a:endParaRPr kumimoji="1" lang="en-US" altLang="ja-JP" dirty="0">
              <a:effectLst/>
            </a:endParaRPr>
          </a:p>
          <a:p>
            <a:endParaRPr kumimoji="1" lang="en-US" altLang="ja-JP" dirty="0">
              <a:effectLst/>
            </a:endParaRPr>
          </a:p>
          <a:p>
            <a:r>
              <a:rPr kumimoji="1" lang="en-US" altLang="ja-JP" dirty="0">
                <a:effectLst/>
              </a:rPr>
              <a:t>///DRAM</a:t>
            </a:r>
            <a:r>
              <a:rPr kumimoji="1" lang="ja-JP" altLang="en-US">
                <a:effectLst/>
              </a:rPr>
              <a:t>に対して暗号化をおこなっている．ページテーブルで暗号化，非暗号化を変更可能</a:t>
            </a:r>
            <a:endParaRPr kumimoji="1" lang="en-US" altLang="ja-JP" dirty="0">
              <a:effectLst/>
            </a:endParaRPr>
          </a:p>
          <a:p>
            <a:r>
              <a:rPr kumimoji="1" lang="en-US" altLang="ja-JP" dirty="0">
                <a:effectLst/>
              </a:rPr>
              <a:t>///DRAM</a:t>
            </a:r>
            <a:r>
              <a:rPr kumimoji="1" lang="ja-JP" altLang="en-US">
                <a:effectLst/>
              </a:rPr>
              <a:t>内にキャッシュもあるためキャッシュも暗号化されていると思う．</a:t>
            </a:r>
            <a:endParaRPr kumimoji="1" lang="en-US" altLang="ja-JP" dirty="0">
              <a:effectLst/>
            </a:endParaRPr>
          </a:p>
          <a:p>
            <a:r>
              <a:rPr kumimoji="1" lang="en-US" altLang="ja-JP" dirty="0">
                <a:effectLst/>
              </a:rPr>
              <a:t>///Google </a:t>
            </a:r>
            <a:r>
              <a:rPr kumimoji="1" lang="en-US" altLang="ja-JP" dirty="0" err="1">
                <a:effectLst/>
              </a:rPr>
              <a:t>gloud</a:t>
            </a:r>
            <a:r>
              <a:rPr kumimoji="1" lang="en-US" altLang="ja-JP" dirty="0">
                <a:effectLst/>
              </a:rPr>
              <a:t> </a:t>
            </a:r>
            <a:r>
              <a:rPr kumimoji="1" lang="ja-JP" altLang="en-US">
                <a:effectLst/>
              </a:rPr>
              <a:t>で使用されている</a:t>
            </a:r>
            <a:r>
              <a:rPr kumimoji="1" lang="en" altLang="ja-JP" sz="1200" b="0" i="0" kern="1200" dirty="0">
                <a:solidFill>
                  <a:schemeClr val="tx1"/>
                </a:solidFill>
                <a:effectLst/>
                <a:latin typeface="+mn-lt"/>
                <a:ea typeface="+mn-ea"/>
                <a:cs typeface="+mn-cs"/>
              </a:rPr>
              <a:t>Confidential VM</a:t>
            </a:r>
            <a:r>
              <a:rPr kumimoji="1" lang="ja-JP" altLang="en-US" sz="1200" b="0" i="0" kern="1200">
                <a:solidFill>
                  <a:schemeClr val="tx1"/>
                </a:solidFill>
                <a:effectLst/>
                <a:latin typeface="+mn-lt"/>
                <a:ea typeface="+mn-ea"/>
                <a:cs typeface="+mn-cs"/>
              </a:rPr>
              <a:t>というのがあるのですが，そこでは実際に</a:t>
            </a:r>
            <a:r>
              <a:rPr kumimoji="1" lang="en-US" altLang="ja-JP" sz="1200" b="0" i="0" kern="1200" dirty="0">
                <a:solidFill>
                  <a:schemeClr val="tx1"/>
                </a:solidFill>
                <a:effectLst/>
                <a:latin typeface="+mn-lt"/>
                <a:ea typeface="+mn-ea"/>
                <a:cs typeface="+mn-cs"/>
              </a:rPr>
              <a:t>SEV</a:t>
            </a:r>
            <a:r>
              <a:rPr kumimoji="1" lang="ja-JP" altLang="en-US" sz="1200" b="0" i="0" kern="1200">
                <a:solidFill>
                  <a:schemeClr val="tx1"/>
                </a:solidFill>
                <a:effectLst/>
                <a:latin typeface="+mn-lt"/>
                <a:ea typeface="+mn-ea"/>
                <a:cs typeface="+mn-cs"/>
              </a:rPr>
              <a:t>を用いているそうです．</a:t>
            </a:r>
            <a:endParaRPr kumimoji="1" lang="en-US" altLang="ja-JP" sz="1200" b="0" i="0" kern="1200" dirty="0">
              <a:solidFill>
                <a:schemeClr val="tx1"/>
              </a:solidFill>
              <a:effectLst/>
              <a:latin typeface="+mn-lt"/>
              <a:ea typeface="+mn-ea"/>
              <a:cs typeface="+mn-cs"/>
            </a:endParaRPr>
          </a:p>
          <a:p>
            <a:r>
              <a:rPr kumimoji="1" lang="en-US" altLang="ja-JP" sz="1200" b="0" i="0" kern="1200" dirty="0">
                <a:solidFill>
                  <a:schemeClr val="tx1"/>
                </a:solidFill>
                <a:effectLst/>
                <a:latin typeface="+mn-lt"/>
                <a:ea typeface="+mn-ea"/>
                <a:cs typeface="+mn-cs"/>
              </a:rPr>
              <a:t>///128</a:t>
            </a:r>
            <a:r>
              <a:rPr kumimoji="1" lang="ja-JP" altLang="en-US" sz="1200" b="0" i="0" kern="1200">
                <a:solidFill>
                  <a:schemeClr val="tx1"/>
                </a:solidFill>
                <a:effectLst/>
                <a:latin typeface="+mn-lt"/>
                <a:ea typeface="+mn-ea"/>
                <a:cs typeface="+mn-cs"/>
              </a:rPr>
              <a:t>ビットの暗号鍵</a:t>
            </a:r>
            <a:endParaRPr kumimoji="1" lang="en-US" altLang="ja-JP" sz="1200" b="0" i="0" kern="1200" dirty="0">
              <a:solidFill>
                <a:schemeClr val="tx1"/>
              </a:solidFill>
              <a:effectLst/>
              <a:latin typeface="+mn-lt"/>
              <a:ea typeface="+mn-ea"/>
              <a:cs typeface="+mn-cs"/>
            </a:endParaRPr>
          </a:p>
          <a:p>
            <a:r>
              <a:rPr kumimoji="1" lang="en-US" altLang="ja-JP" sz="1200" b="0" i="0" kern="1200" dirty="0">
                <a:solidFill>
                  <a:schemeClr val="tx1"/>
                </a:solidFill>
                <a:effectLst/>
                <a:latin typeface="+mn-lt"/>
                <a:ea typeface="+mn-ea"/>
                <a:cs typeface="+mn-cs"/>
              </a:rPr>
              <a:t>///</a:t>
            </a:r>
            <a:r>
              <a:rPr lang="en" altLang="ja-JP" dirty="0"/>
              <a:t>SEV </a:t>
            </a:r>
            <a:r>
              <a:rPr lang="ja-JP" altLang="en-US"/>
              <a:t>では命令フェッチとページテー ブルへのアクセスは </a:t>
            </a:r>
            <a:r>
              <a:rPr lang="en" altLang="ja-JP" dirty="0"/>
              <a:t>C </a:t>
            </a:r>
            <a:r>
              <a:rPr lang="ja-JP" altLang="en-US"/>
              <a:t>ビットの値に関わらず常に暗号化さ れる．これにより，ハイパーバイザによる </a:t>
            </a:r>
            <a:r>
              <a:rPr lang="en" altLang="ja-JP" dirty="0"/>
              <a:t>VM </a:t>
            </a:r>
            <a:r>
              <a:rPr lang="ja-JP" altLang="en-US"/>
              <a:t>内のコード やページテーブルの改ざんを防ぐことができる</a:t>
            </a:r>
            <a:endParaRPr lang="en-US" altLang="ja-JP" dirty="0"/>
          </a:p>
          <a:p>
            <a:r>
              <a:rPr kumimoji="1" lang="en-US" altLang="ja-JP" dirty="0"/>
              <a:t>///</a:t>
            </a:r>
            <a:r>
              <a:rPr kumimoji="1" lang="ja-JP" altLang="en-US"/>
              <a:t>レジスタの暗号化は行わないが，</a:t>
            </a:r>
            <a:r>
              <a:rPr kumimoji="1" lang="en-US" altLang="ja-JP" dirty="0"/>
              <a:t>SEV-Encrypt State</a:t>
            </a:r>
            <a:r>
              <a:rPr kumimoji="1" lang="ja-JP" altLang="en-US"/>
              <a:t>という</a:t>
            </a:r>
            <a:r>
              <a:rPr kumimoji="1" lang="en-US" altLang="ja-JP" dirty="0"/>
              <a:t>VM</a:t>
            </a:r>
            <a:r>
              <a:rPr kumimoji="1" lang="ja-JP" altLang="en-US"/>
              <a:t>の状態を保存するもので対応できるらしい</a:t>
            </a:r>
            <a:endParaRPr kumimoji="1" lang="en-US" altLang="ja-JP" dirty="0"/>
          </a:p>
          <a:p>
            <a:r>
              <a:rPr kumimoji="1" lang="en-US" altLang="ja-JP" dirty="0"/>
              <a:t>///</a:t>
            </a:r>
            <a:r>
              <a:rPr kumimoji="1" lang="ja-JP" altLang="en-US"/>
              <a:t>ページテーブルの改ざんは</a:t>
            </a:r>
            <a:r>
              <a:rPr kumimoji="1" lang="en-US" altLang="ja-JP" dirty="0"/>
              <a:t>AMD-Secure Nested Paging</a:t>
            </a:r>
            <a:r>
              <a:rPr kumimoji="1" lang="ja-JP" altLang="en-US"/>
              <a:t>という機能で</a:t>
            </a:r>
            <a:endParaRPr kumimoji="1" lang="en-US" altLang="ja-JP" dirty="0"/>
          </a:p>
          <a:p>
            <a:r>
              <a:rPr kumimoji="1" lang="en-US" altLang="ja-JP" dirty="0"/>
              <a:t>///RAM</a:t>
            </a:r>
            <a:r>
              <a:rPr kumimoji="1" lang="ja-JP" altLang="en-US"/>
              <a:t>を固定する必要あり</a:t>
            </a: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3</a:t>
            </a:fld>
            <a:endParaRPr kumimoji="1" lang="ja-JP" altLang="en-US"/>
          </a:p>
        </p:txBody>
      </p:sp>
    </p:spTree>
    <p:extLst>
      <p:ext uri="{BB962C8B-B14F-4D97-AF65-F5344CB8AC3E}">
        <p14:creationId xmlns:p14="http://schemas.microsoft.com/office/powerpoint/2010/main" val="13243574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err="1"/>
              <a:t>BitVisor</a:t>
            </a:r>
            <a:r>
              <a:rPr lang="ja-JP" altLang="en-US"/>
              <a:t>内のエージェントは通信を行うために内部</a:t>
            </a:r>
            <a:r>
              <a:rPr lang="en-US" altLang="ja-JP" dirty="0"/>
              <a:t>VM</a:t>
            </a:r>
            <a:r>
              <a:rPr lang="ja-JP" altLang="en-US"/>
              <a:t>とネットワークインターフェースカードである仮想</a:t>
            </a:r>
            <a:r>
              <a:rPr lang="en-US" altLang="ja-JP" dirty="0"/>
              <a:t>NIC</a:t>
            </a:r>
            <a:r>
              <a:rPr lang="ja-JP" altLang="en-US"/>
              <a:t>を共有しています．</a:t>
            </a:r>
            <a:endParaRPr lang="en-US" altLang="ja-JP" dirty="0"/>
          </a:p>
          <a:p>
            <a:r>
              <a:rPr lang="ja-JP" altLang="en-US"/>
              <a:t>これは，</a:t>
            </a:r>
            <a:r>
              <a:rPr lang="en-US" altLang="ja-JP" dirty="0" err="1"/>
              <a:t>BitVisor</a:t>
            </a:r>
            <a:r>
              <a:rPr lang="ja-JP" altLang="en-US"/>
              <a:t>が監視対象</a:t>
            </a:r>
            <a:r>
              <a:rPr lang="en-US" altLang="ja-JP" dirty="0"/>
              <a:t>VM</a:t>
            </a:r>
            <a:r>
              <a:rPr lang="ja-JP" altLang="en-US"/>
              <a:t>の</a:t>
            </a:r>
            <a:r>
              <a:rPr lang="en-US" altLang="ja-JP" dirty="0"/>
              <a:t>NIC</a:t>
            </a:r>
            <a:r>
              <a:rPr lang="ja-JP" altLang="en-US"/>
              <a:t>を仮想化せずに内部</a:t>
            </a:r>
            <a:r>
              <a:rPr lang="en-US" altLang="ja-JP" dirty="0"/>
              <a:t>VM</a:t>
            </a:r>
            <a:r>
              <a:rPr lang="ja-JP" altLang="en-US"/>
              <a:t>にそのまま割り当てるため、</a:t>
            </a:r>
            <a:r>
              <a:rPr lang="en-US" altLang="ja-JP" dirty="0" err="1"/>
              <a:t>BitVisor</a:t>
            </a:r>
            <a:r>
              <a:rPr lang="ja-JP" altLang="en-US"/>
              <a:t>が自由に使える</a:t>
            </a:r>
            <a:r>
              <a:rPr lang="en-US" altLang="ja-JP" dirty="0"/>
              <a:t>NIC</a:t>
            </a:r>
            <a:r>
              <a:rPr lang="ja-JP" altLang="en-US"/>
              <a:t>がなく外部と通信を行うことができないからです．</a:t>
            </a:r>
            <a:endParaRPr lang="en-US" altLang="ja-JP" dirty="0"/>
          </a:p>
          <a:p>
            <a:r>
              <a:rPr lang="ja-JP" altLang="en-US"/>
              <a:t>そのため，仮想</a:t>
            </a:r>
            <a:r>
              <a:rPr lang="en-US" altLang="ja-JP" dirty="0"/>
              <a:t>NIC</a:t>
            </a:r>
            <a:r>
              <a:rPr lang="ja-JP" altLang="en-US"/>
              <a:t>に内部</a:t>
            </a:r>
            <a:r>
              <a:rPr lang="en-US" altLang="ja-JP" dirty="0"/>
              <a:t>VM</a:t>
            </a:r>
            <a:r>
              <a:rPr lang="ja-JP" altLang="en-US"/>
              <a:t>とは異なる</a:t>
            </a:r>
            <a:r>
              <a:rPr lang="en-US" altLang="ja-JP" dirty="0"/>
              <a:t>IP</a:t>
            </a:r>
            <a:r>
              <a:rPr lang="ja-JP" altLang="en-US"/>
              <a:t>アドレスを</a:t>
            </a:r>
            <a:r>
              <a:rPr lang="en-US" altLang="ja-JP" dirty="0" err="1"/>
              <a:t>BitVisor</a:t>
            </a:r>
            <a:r>
              <a:rPr lang="ja-JP" altLang="en-US"/>
              <a:t>が通信するために割り当て，内部</a:t>
            </a:r>
            <a:r>
              <a:rPr lang="en-US" altLang="ja-JP" dirty="0"/>
              <a:t>VM</a:t>
            </a:r>
            <a:r>
              <a:rPr lang="ja-JP" altLang="en-US"/>
              <a:t>と</a:t>
            </a:r>
            <a:r>
              <a:rPr lang="en-US" altLang="ja-JP" dirty="0" err="1"/>
              <a:t>BitVisor</a:t>
            </a:r>
            <a:r>
              <a:rPr lang="ja-JP" altLang="en-US"/>
              <a:t>がそれぞれ別々に通信を行えるようにしています．</a:t>
            </a:r>
            <a:endParaRPr lang="en-US" altLang="ja-JP" dirty="0"/>
          </a:p>
          <a:p>
            <a:r>
              <a:rPr lang="en-US" altLang="ja-JP" dirty="0" err="1"/>
              <a:t>BitVisor</a:t>
            </a:r>
            <a:r>
              <a:rPr lang="ja-JP" altLang="en-US"/>
              <a:t>は組み込み機器にも利用される軽量な</a:t>
            </a:r>
            <a:r>
              <a:rPr lang="en-US" altLang="ja-JP" dirty="0"/>
              <a:t>TCP/IP</a:t>
            </a:r>
            <a:r>
              <a:rPr lang="ja-JP" altLang="en-US"/>
              <a:t>スタックである</a:t>
            </a:r>
            <a:r>
              <a:rPr lang="en-US" altLang="ja-JP" dirty="0" err="1"/>
              <a:t>lwIP</a:t>
            </a:r>
            <a:r>
              <a:rPr lang="ja-JP" altLang="en-US"/>
              <a:t>を用いて</a:t>
            </a:r>
            <a:r>
              <a:rPr lang="en-US" altLang="ja-JP" dirty="0"/>
              <a:t>IDS</a:t>
            </a:r>
            <a:r>
              <a:rPr lang="ja-JP" altLang="en-US"/>
              <a:t>と通信を行います．</a:t>
            </a:r>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31</a:t>
            </a:fld>
            <a:endParaRPr kumimoji="1" lang="ja-JP" altLang="en-US"/>
          </a:p>
        </p:txBody>
      </p:sp>
    </p:spTree>
    <p:extLst>
      <p:ext uri="{BB962C8B-B14F-4D97-AF65-F5344CB8AC3E}">
        <p14:creationId xmlns:p14="http://schemas.microsoft.com/office/powerpoint/2010/main" val="36766824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まずは，</a:t>
            </a:r>
            <a:r>
              <a:rPr lang="en-US" altLang="ja-JP" dirty="0"/>
              <a:t>OS</a:t>
            </a:r>
            <a:r>
              <a:rPr lang="ja-JP" altLang="en-US"/>
              <a:t>のバージョン情報の取得性能についてです．</a:t>
            </a:r>
            <a:r>
              <a:rPr lang="en-US" altLang="ja-JP" dirty="0"/>
              <a:t>OS</a:t>
            </a:r>
            <a:r>
              <a:rPr lang="ja-JP" altLang="en-US"/>
              <a:t>のバージョン情報の取得ではエージェントに要求を</a:t>
            </a:r>
            <a:r>
              <a:rPr lang="en-US" altLang="ja-JP" dirty="0"/>
              <a:t>1</a:t>
            </a:r>
            <a:r>
              <a:rPr lang="ja-JP" altLang="en-US"/>
              <a:t>回送信し、</a:t>
            </a:r>
            <a:r>
              <a:rPr lang="en-US" altLang="ja-JP" dirty="0"/>
              <a:t>4KB</a:t>
            </a:r>
            <a:r>
              <a:rPr lang="ja-JP" altLang="en-US"/>
              <a:t>のメモリデータを取得しています．</a:t>
            </a:r>
            <a:endParaRPr lang="en-US" altLang="ja-JP" dirty="0"/>
          </a:p>
          <a:p>
            <a:r>
              <a:rPr lang="ja-JP" altLang="en-US"/>
              <a:t>実験結果は下図のようになっており，青いグラフとオレンジ色が仮想ネットワークになるのですが，</a:t>
            </a:r>
            <a:r>
              <a:rPr lang="ja-JP" altLang="en-US" u="sng"/>
              <a:t>仮想</a:t>
            </a:r>
            <a:r>
              <a:rPr lang="ja-JP" altLang="en-US"/>
              <a:t>ネットワークを用いた場合，</a:t>
            </a:r>
            <a:r>
              <a:rPr lang="en-US" altLang="ja-JP" dirty="0"/>
              <a:t>SEV</a:t>
            </a:r>
            <a:r>
              <a:rPr lang="ja-JP" altLang="en-US"/>
              <a:t>の影響を受け，</a:t>
            </a:r>
            <a:r>
              <a:rPr lang="ja-JP" altLang="en-US" u="sng"/>
              <a:t>共有</a:t>
            </a:r>
            <a:r>
              <a:rPr lang="ja-JP" altLang="en-US"/>
              <a:t>メモリの場合は</a:t>
            </a:r>
            <a:r>
              <a:rPr lang="en-US" altLang="ja-JP" dirty="0"/>
              <a:t>SEV</a:t>
            </a:r>
            <a:r>
              <a:rPr lang="ja-JP" altLang="en-US"/>
              <a:t>の影響を受けないことがわかりました．</a:t>
            </a:r>
            <a:endParaRPr lang="en-US" altLang="ja-JP" dirty="0"/>
          </a:p>
          <a:p>
            <a:r>
              <a:rPr lang="ja-JP" altLang="en-US"/>
              <a:t>また，</a:t>
            </a:r>
            <a:r>
              <a:rPr lang="ja-JP" altLang="en-US" u="sng"/>
              <a:t>仮想</a:t>
            </a:r>
            <a:r>
              <a:rPr lang="ja-JP" altLang="en-US"/>
              <a:t>ネットワークと比較し，共有メモリを用いた場合</a:t>
            </a:r>
            <a:r>
              <a:rPr lang="en-US" altLang="ja-JP" dirty="0"/>
              <a:t>1ms</a:t>
            </a:r>
            <a:r>
              <a:rPr lang="ja-JP" altLang="en-US"/>
              <a:t>高速になりました．</a:t>
            </a:r>
            <a:endParaRPr lang="en-US" altLang="ja-JP" dirty="0"/>
          </a:p>
          <a:p>
            <a:r>
              <a:rPr lang="ja-JP" altLang="en-US"/>
              <a:t>また，</a:t>
            </a:r>
            <a:r>
              <a:rPr lang="ja-JP" altLang="en-US" u="sng"/>
              <a:t>ハイパーバイザ内</a:t>
            </a:r>
            <a:r>
              <a:rPr lang="ja-JP" altLang="en-US"/>
              <a:t>と</a:t>
            </a:r>
            <a:r>
              <a:rPr lang="en-US" altLang="ja-JP" dirty="0"/>
              <a:t>SEV</a:t>
            </a:r>
            <a:r>
              <a:rPr lang="ja-JP" altLang="en-US"/>
              <a:t>を有効にした</a:t>
            </a:r>
            <a:r>
              <a:rPr lang="en-US" altLang="ja-JP" dirty="0"/>
              <a:t>OS</a:t>
            </a:r>
            <a:r>
              <a:rPr lang="ja-JP" altLang="en-US"/>
              <a:t>内はほぼ同じ性能になっていることがわかりました．</a:t>
            </a:r>
            <a:endParaRPr lang="en-US" altLang="ja-JP" dirty="0"/>
          </a:p>
          <a:p>
            <a:r>
              <a:rPr lang="ja-JP" altLang="en-US"/>
              <a:t>現在ではハイパーバイザ内では</a:t>
            </a:r>
            <a:r>
              <a:rPr lang="en-US" altLang="ja-JP" dirty="0"/>
              <a:t>SEV</a:t>
            </a:r>
            <a:r>
              <a:rPr lang="ja-JP" altLang="en-US"/>
              <a:t>を有効にしていないため，</a:t>
            </a:r>
            <a:r>
              <a:rPr lang="en-US" altLang="ja-JP" dirty="0"/>
              <a:t>SEV</a:t>
            </a:r>
            <a:r>
              <a:rPr lang="ja-JP" altLang="en-US"/>
              <a:t>を有効にしたり，ソフトウェア支援のみでの仮想化では性能が変わる可能性があります．</a:t>
            </a:r>
            <a:endParaRPr lang="en-US" altLang="ja-JP" dirty="0"/>
          </a:p>
          <a:p>
            <a:endParaRPr lang="en-US" altLang="ja-JP" dirty="0"/>
          </a:p>
          <a:p>
            <a:endParaRPr lang="en-US" altLang="ja-JP" dirty="0"/>
          </a:p>
          <a:p>
            <a:endParaRPr lang="en-US" altLang="ja-JP" dirty="0"/>
          </a:p>
          <a:p>
            <a:r>
              <a:rPr lang="en-US" altLang="ja-JP" dirty="0"/>
              <a:t>///</a:t>
            </a:r>
            <a:r>
              <a:rPr lang="ja-JP" altLang="en-US"/>
              <a:t>今回，共有メモリを用いる際のデータチェック間隔は</a:t>
            </a:r>
            <a:r>
              <a:rPr lang="en-US" altLang="ja-JP" dirty="0"/>
              <a:t>200μs</a:t>
            </a:r>
            <a:r>
              <a:rPr lang="ja-JP" altLang="en-US"/>
              <a:t>としていまして，</a:t>
            </a:r>
            <a:endParaRPr lang="en-US" altLang="ja-JP" dirty="0"/>
          </a:p>
          <a:p>
            <a:r>
              <a:rPr lang="ja-JP" altLang="en-US"/>
              <a:t>その理由としては，</a:t>
            </a:r>
            <a:r>
              <a:rPr lang="en-US" altLang="ja-JP" dirty="0"/>
              <a:t>200μs</a:t>
            </a:r>
            <a:r>
              <a:rPr lang="ja-JP" altLang="en-US"/>
              <a:t>よりチェック間隔が短いと性能は向上するのですが，右下図のように</a:t>
            </a:r>
            <a:r>
              <a:rPr lang="en-US" altLang="ja-JP" dirty="0"/>
              <a:t>CPU</a:t>
            </a:r>
            <a:r>
              <a:rPr lang="ja-JP" altLang="en-US"/>
              <a:t>使用率が跳ね上がってしまうため，データチェック感覚は</a:t>
            </a:r>
            <a:r>
              <a:rPr lang="en-US" altLang="ja-JP" dirty="0"/>
              <a:t>200μs</a:t>
            </a:r>
            <a:r>
              <a:rPr lang="ja-JP" altLang="en-US"/>
              <a:t>としています．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srgbClr val="FF0000"/>
                </a:solidFill>
              </a:rPr>
              <a:t>e1000e</a:t>
            </a:r>
            <a:r>
              <a:rPr lang="ja-JP" altLang="en-US">
                <a:solidFill>
                  <a:srgbClr val="FF0000"/>
                </a:solidFill>
              </a:rPr>
              <a:t>：</a:t>
            </a:r>
            <a:r>
              <a:rPr lang="en-US" altLang="ja-JP" dirty="0">
                <a:solidFill>
                  <a:srgbClr val="FF0000"/>
                </a:solidFill>
              </a:rPr>
              <a:t>QEMU</a:t>
            </a:r>
            <a:r>
              <a:rPr lang="ja-JP" altLang="en-US">
                <a:solidFill>
                  <a:srgbClr val="FF0000"/>
                </a:solidFill>
              </a:rPr>
              <a:t>でエミュレートされた</a:t>
            </a:r>
            <a:r>
              <a:rPr lang="en-US" altLang="ja-JP" dirty="0">
                <a:solidFill>
                  <a:srgbClr val="FF0000"/>
                </a:solidFill>
              </a:rPr>
              <a:t>NIC</a:t>
            </a:r>
            <a:r>
              <a:rPr lang="ja-JP" altLang="en-US">
                <a:solidFill>
                  <a:srgbClr val="FF0000"/>
                </a:solidFill>
              </a:rPr>
              <a:t>，一般的な</a:t>
            </a:r>
            <a:r>
              <a:rPr lang="en-US" altLang="ja-JP" dirty="0">
                <a:solidFill>
                  <a:srgbClr val="FF0000"/>
                </a:solidFill>
              </a:rPr>
              <a:t>1G</a:t>
            </a:r>
            <a:r>
              <a:rPr lang="ja-JP" altLang="en-US">
                <a:solidFill>
                  <a:srgbClr val="FF0000"/>
                </a:solidFill>
              </a:rPr>
              <a:t>のネットワーク回線</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solidFill>
                  <a:srgbClr val="FF0000"/>
                </a:solidFill>
              </a:rPr>
              <a:t>virtio</a:t>
            </a:r>
            <a:r>
              <a:rPr lang="ja-JP" altLang="en-US">
                <a:solidFill>
                  <a:srgbClr val="FF0000"/>
                </a:solidFill>
              </a:rPr>
              <a:t>：準仮想化ドライバされた</a:t>
            </a:r>
            <a:r>
              <a:rPr lang="en-US" altLang="ja-JP" dirty="0">
                <a:solidFill>
                  <a:srgbClr val="FF0000"/>
                </a:solidFill>
              </a:rPr>
              <a:t>NIC</a:t>
            </a:r>
            <a:r>
              <a:rPr lang="ja-JP" altLang="en-US">
                <a:solidFill>
                  <a:srgbClr val="FF0000"/>
                </a:solidFill>
              </a:rPr>
              <a:t>，</a:t>
            </a:r>
            <a:r>
              <a:rPr lang="en-US" altLang="ja-JP" dirty="0">
                <a:solidFill>
                  <a:srgbClr val="FF0000"/>
                </a:solidFill>
              </a:rPr>
              <a:t>e1000e</a:t>
            </a:r>
            <a:r>
              <a:rPr lang="ja-JP" altLang="en-US">
                <a:solidFill>
                  <a:srgbClr val="FF0000"/>
                </a:solidFill>
              </a:rPr>
              <a:t>と比較し，よりネットワークの最適化がされている．</a:t>
            </a:r>
            <a:endParaRPr lang="en-JP" altLang="ja-JP">
              <a:solidFill>
                <a:srgbClr val="FF0000"/>
              </a:solidFill>
            </a:endParaRP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32</a:t>
            </a:fld>
            <a:endParaRPr kumimoji="1" lang="ja-JP" altLang="en-US"/>
          </a:p>
        </p:txBody>
      </p:sp>
    </p:spTree>
    <p:extLst>
      <p:ext uri="{BB962C8B-B14F-4D97-AF65-F5344CB8AC3E}">
        <p14:creationId xmlns:p14="http://schemas.microsoft.com/office/powerpoint/2010/main" val="17369074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プロセス一覧の取得では，エージェントに要求を</a:t>
            </a:r>
            <a:r>
              <a:rPr kumimoji="1" lang="en-US" altLang="ja-JP" dirty="0"/>
              <a:t>119</a:t>
            </a:r>
            <a:r>
              <a:rPr lang="ja-JP" altLang="en-US"/>
              <a:t>回送信し、計</a:t>
            </a:r>
            <a:r>
              <a:rPr lang="en-US" altLang="ja-JP" dirty="0"/>
              <a:t>476KB</a:t>
            </a:r>
            <a:r>
              <a:rPr lang="ja-JP" altLang="en-US"/>
              <a:t>のデータを取得しました．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実験結果は下の図のようになっています．</a:t>
            </a:r>
            <a:r>
              <a:rPr kumimoji="1" lang="en-US" altLang="ja-JP" u="sng" dirty="0"/>
              <a:t>OS</a:t>
            </a:r>
            <a:r>
              <a:rPr kumimoji="1" lang="ja-JP" altLang="en-US" u="sng"/>
              <a:t>内</a:t>
            </a:r>
            <a:r>
              <a:rPr kumimoji="1" lang="ja-JP" altLang="en-US"/>
              <a:t>エージェントでは</a:t>
            </a:r>
            <a:r>
              <a:rPr lang="ja-JP" altLang="en-US"/>
              <a:t>共有メモリを用いると，仮想ネットワークと比較して</a:t>
            </a:r>
            <a:r>
              <a:rPr lang="en-US" altLang="ja-JP" dirty="0"/>
              <a:t>25%</a:t>
            </a:r>
            <a:r>
              <a:rPr lang="ja-JP" altLang="en-US"/>
              <a:t>高速になりました．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測定のグラフではデータチェック間隔を取っていますが，そのデータチェック間隔を減らすとさらに高速化が図れますが，その分</a:t>
            </a:r>
            <a:r>
              <a:rPr lang="en-US" altLang="ja-JP" dirty="0"/>
              <a:t>CPU</a:t>
            </a:r>
            <a:r>
              <a:rPr lang="ja-JP" altLang="en-US"/>
              <a:t>使用率が急激に上昇してしまい</a:t>
            </a:r>
            <a:r>
              <a:rPr lang="en-US" altLang="ja-JP" dirty="0"/>
              <a:t>VM</a:t>
            </a:r>
            <a:r>
              <a:rPr lang="ja-JP" altLang="en-US"/>
              <a:t>に負荷がかかってしまいます．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そのため，現在では</a:t>
            </a:r>
            <a:r>
              <a:rPr lang="en-US" altLang="ja-JP" dirty="0"/>
              <a:t>CPU</a:t>
            </a:r>
            <a:r>
              <a:rPr lang="ja-JP" altLang="en-US"/>
              <a:t>に負荷がかからない最小のデータチェック間隔を取っています．</a:t>
            </a:r>
            <a:endParaRPr lang="en-US" altLang="ja-JP" dirty="0"/>
          </a:p>
          <a:p>
            <a:r>
              <a:rPr kumimoji="1" lang="ja-JP" altLang="en-US"/>
              <a:t>また，</a:t>
            </a:r>
            <a:r>
              <a:rPr kumimoji="1" lang="ja-JP" altLang="en-US" u="sng"/>
              <a:t>仮想</a:t>
            </a:r>
            <a:r>
              <a:rPr kumimoji="1" lang="ja-JP" altLang="en-US"/>
              <a:t>ネットワークを用いた場合、ハイパーバイザ内エージェントは</a:t>
            </a:r>
            <a:r>
              <a:rPr kumimoji="1" lang="en-US" altLang="ja-JP" dirty="0"/>
              <a:t>OS</a:t>
            </a:r>
            <a:r>
              <a:rPr kumimoji="1" lang="ja-JP" altLang="en-US"/>
              <a:t>内よりも</a:t>
            </a:r>
            <a:r>
              <a:rPr kumimoji="1" lang="en-US" altLang="ja-JP" dirty="0"/>
              <a:t>50%</a:t>
            </a:r>
            <a:r>
              <a:rPr kumimoji="1" lang="ja-JP" altLang="en-US"/>
              <a:t>遅くなりました．</a:t>
            </a:r>
            <a:endParaRPr kumimoji="1" lang="en-US" altLang="ja-JP" dirty="0"/>
          </a:p>
          <a:p>
            <a:r>
              <a:rPr lang="ja-JP" altLang="en-US"/>
              <a:t>詳しい原因は現在調査中なのですが，連続で通信することにより遅くなったと考えられます．</a:t>
            </a:r>
            <a:endParaRPr lang="en-US" altLang="ja-JP" dirty="0"/>
          </a:p>
          <a:p>
            <a:endParaRPr lang="en-US" altLang="ja-JP" dirty="0"/>
          </a:p>
          <a:p>
            <a:endParaRPr lang="en-US" altLang="ja-JP" dirty="0"/>
          </a:p>
          <a:p>
            <a:endParaRPr lang="en-US" altLang="ja-JP" dirty="0"/>
          </a:p>
          <a:p>
            <a:r>
              <a:rPr lang="en-US" altLang="ja-JP" dirty="0"/>
              <a:t>///</a:t>
            </a:r>
            <a:r>
              <a:rPr lang="ja-JP" altLang="en-US"/>
              <a:t>データチェック間隔を</a:t>
            </a:r>
            <a:r>
              <a:rPr lang="en-US" altLang="ja-JP" dirty="0"/>
              <a:t>0</a:t>
            </a:r>
            <a:r>
              <a:rPr lang="ja-JP" altLang="en-US"/>
              <a:t>にすると</a:t>
            </a:r>
            <a:r>
              <a:rPr lang="en-US" altLang="ja-JP" dirty="0"/>
              <a:t>CPU</a:t>
            </a:r>
            <a:r>
              <a:rPr lang="ja-JP" altLang="en-US"/>
              <a:t>使用率は上がってしまうのですが，</a:t>
            </a:r>
            <a:r>
              <a:rPr lang="en-US" altLang="ja-JP" dirty="0"/>
              <a:t>TCP</a:t>
            </a:r>
            <a:r>
              <a:rPr lang="ja-JP" altLang="en-US"/>
              <a:t>通信と比較して</a:t>
            </a:r>
            <a:r>
              <a:rPr lang="en-US" altLang="ja-JP" dirty="0"/>
              <a:t>65%</a:t>
            </a:r>
            <a:r>
              <a:rPr lang="ja-JP" altLang="en-US"/>
              <a:t>高速になりました．これより高速化の余地があるため，</a:t>
            </a:r>
            <a:r>
              <a:rPr lang="en-US" altLang="ja-JP" dirty="0"/>
              <a:t>CPU</a:t>
            </a:r>
            <a:r>
              <a:rPr lang="ja-JP" altLang="en-US"/>
              <a:t>の負荷をかけずに共有メモリを用いて通信を行う方法を検討しています．</a:t>
            </a:r>
            <a:endParaRPr lang="en-US" altLang="ja-JP" dirty="0"/>
          </a:p>
          <a:p>
            <a:endParaRPr lang="en-US" altLang="ja-JP" dirty="0"/>
          </a:p>
          <a:p>
            <a:r>
              <a:rPr lang="en-US" altLang="ja-JP" dirty="0"/>
              <a:t>///</a:t>
            </a:r>
            <a:r>
              <a:rPr lang="en-US" altLang="ja-JP" dirty="0" err="1"/>
              <a:t>plist</a:t>
            </a:r>
            <a:r>
              <a:rPr lang="ja-JP" altLang="en-US"/>
              <a:t>構造体を辿っているため，一つ一つ構造体を辿ってアドレスを送信する必要があります．</a:t>
            </a:r>
            <a:endParaRPr lang="en-US" altLang="ja-JP" dirty="0"/>
          </a:p>
          <a:p>
            <a:r>
              <a:rPr lang="ja-JP" altLang="en-US"/>
              <a:t>　　そもそも一括で取って来ればいいのですが，そのプロセスのメモリをまとめて取ってくるのは今回は名前だけ取ってくるため無駄なメモリデータが多いと思っています．</a:t>
            </a:r>
          </a:p>
          <a:p>
            <a:r>
              <a:rPr kumimoji="1" lang="en-US" altLang="ja-JP" dirty="0"/>
              <a:t>///</a:t>
            </a:r>
            <a:r>
              <a:rPr kumimoji="1" lang="en-US" altLang="ja-JP" dirty="0" err="1"/>
              <a:t>virtio</a:t>
            </a:r>
            <a:r>
              <a:rPr kumimoji="1" lang="ja-JP" altLang="en-US"/>
              <a:t>の通信の内部処理で何かメモリに関する処理が遅くなっているかはまだわかっていません．調べる必要があると思う．</a:t>
            </a: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33</a:t>
            </a:fld>
            <a:endParaRPr kumimoji="1" lang="ja-JP" altLang="en-US"/>
          </a:p>
        </p:txBody>
      </p:sp>
    </p:spTree>
    <p:extLst>
      <p:ext uri="{BB962C8B-B14F-4D97-AF65-F5344CB8AC3E}">
        <p14:creationId xmlns:p14="http://schemas.microsoft.com/office/powerpoint/2010/main" val="27749208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経由での内部犯への情報漏洩を防ぐためにオフロードされた</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も</a:t>
            </a:r>
            <a:r>
              <a:rPr kumimoji="1" lang="en-US" altLang="ja-JP" sz="1200" kern="1200" dirty="0">
                <a:solidFill>
                  <a:schemeClr val="tx1"/>
                </a:solidFill>
                <a:effectLst/>
                <a:latin typeface="+mn-lt"/>
                <a:ea typeface="+mn-ea"/>
                <a:cs typeface="+mn-cs"/>
              </a:rPr>
              <a:t>SEV</a:t>
            </a:r>
            <a:r>
              <a:rPr kumimoji="1" lang="ja-JP" altLang="ja-JP" sz="1200" kern="1200">
                <a:solidFill>
                  <a:schemeClr val="tx1"/>
                </a:solidFill>
                <a:effectLst/>
                <a:latin typeface="+mn-lt"/>
                <a:ea typeface="+mn-ea"/>
                <a:cs typeface="+mn-cs"/>
              </a:rPr>
              <a:t>を用いて暗号化された別の</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内で安全に実行します．また，</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を動作させる</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である</a:t>
            </a:r>
            <a:r>
              <a:rPr kumimoji="1" lang="ja-JP" altLang="en-US" sz="1200" kern="120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IDS VM</a:t>
            </a:r>
            <a:r>
              <a:rPr kumimoji="1" lang="ja-JP" altLang="ja-JP" sz="1200" kern="1200">
                <a:solidFill>
                  <a:schemeClr val="tx1"/>
                </a:solidFill>
                <a:effectLst/>
                <a:latin typeface="+mn-lt"/>
                <a:ea typeface="+mn-ea"/>
                <a:cs typeface="+mn-cs"/>
              </a:rPr>
              <a:t>に侵入されないように</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のみを動作させます．</a:t>
            </a:r>
          </a:p>
          <a:p>
            <a:r>
              <a:rPr kumimoji="1" lang="ja-JP" altLang="en-US" sz="1200" kern="1200">
                <a:solidFill>
                  <a:schemeClr val="tx1"/>
                </a:solidFill>
                <a:effectLst/>
                <a:latin typeface="+mn-lt"/>
                <a:ea typeface="+mn-ea"/>
                <a:cs typeface="+mn-cs"/>
              </a:rPr>
              <a:t>また，</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とエージェントとの通信が盗聴されないように暗号通信を用いることによって送信するアドレスやメモリデータの漏洩を防ぎます．そのために暗号通信を行うためのライブラリである</a:t>
            </a:r>
            <a:r>
              <a:rPr kumimoji="1" lang="en-US" altLang="ja-JP" sz="1200" kern="1200" dirty="0" err="1">
                <a:solidFill>
                  <a:schemeClr val="tx1"/>
                </a:solidFill>
                <a:effectLst/>
                <a:latin typeface="+mn-lt"/>
                <a:ea typeface="+mn-ea"/>
                <a:cs typeface="+mn-cs"/>
              </a:rPr>
              <a:t>SEVmonitor</a:t>
            </a:r>
            <a:r>
              <a:rPr kumimoji="1" lang="ja-JP" altLang="ja-JP" sz="1200" kern="1200">
                <a:solidFill>
                  <a:schemeClr val="tx1"/>
                </a:solidFill>
                <a:effectLst/>
                <a:latin typeface="+mn-lt"/>
                <a:ea typeface="+mn-ea"/>
                <a:cs typeface="+mn-cs"/>
              </a:rPr>
              <a:t>ライブラリを</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に提供します．さらに，</a:t>
            </a:r>
            <a:r>
              <a:rPr kumimoji="1" lang="en-US" altLang="ja-JP" sz="1200" kern="1200" dirty="0">
                <a:solidFill>
                  <a:schemeClr val="tx1"/>
                </a:solidFill>
                <a:effectLst/>
                <a:latin typeface="+mn-lt"/>
                <a:ea typeface="+mn-ea"/>
                <a:cs typeface="+mn-cs"/>
              </a:rPr>
              <a:t>SEV</a:t>
            </a:r>
            <a:r>
              <a:rPr kumimoji="1" lang="ja-JP" altLang="ja-JP" sz="1200" kern="1200">
                <a:solidFill>
                  <a:schemeClr val="tx1"/>
                </a:solidFill>
                <a:effectLst/>
                <a:latin typeface="+mn-lt"/>
                <a:ea typeface="+mn-ea"/>
                <a:cs typeface="+mn-cs"/>
              </a:rPr>
              <a:t>による</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のメモリ暗号化を用いることによって</a:t>
            </a:r>
            <a:r>
              <a:rPr kumimoji="1" lang="ja-JP" altLang="en-US" sz="1200" kern="1200">
                <a:solidFill>
                  <a:schemeClr val="tx1"/>
                </a:solidFill>
                <a:effectLst/>
                <a:latin typeface="+mn-lt"/>
                <a:ea typeface="+mn-ea"/>
                <a:cs typeface="+mn-cs"/>
              </a:rPr>
              <a:t>，</a:t>
            </a:r>
            <a:r>
              <a:rPr kumimoji="1" lang="ja-JP" altLang="ja-JP" sz="1200" kern="1200">
                <a:solidFill>
                  <a:schemeClr val="tx1"/>
                </a:solidFill>
                <a:effectLst/>
                <a:latin typeface="+mn-lt"/>
                <a:ea typeface="+mn-ea"/>
                <a:cs typeface="+mn-cs"/>
              </a:rPr>
              <a:t>暗号通信のための暗号鍵の漏洩</a:t>
            </a:r>
            <a:r>
              <a:rPr kumimoji="1" lang="ja-JP" altLang="en-US" sz="1200" kern="1200">
                <a:solidFill>
                  <a:schemeClr val="tx1"/>
                </a:solidFill>
                <a:effectLst/>
                <a:latin typeface="+mn-lt"/>
                <a:ea typeface="+mn-ea"/>
                <a:cs typeface="+mn-cs"/>
              </a:rPr>
              <a:t>を</a:t>
            </a:r>
            <a:r>
              <a:rPr kumimoji="1" lang="ja-JP" altLang="en-US" sz="1200" u="sng" kern="1200">
                <a:solidFill>
                  <a:schemeClr val="tx1"/>
                </a:solidFill>
                <a:effectLst/>
                <a:latin typeface="+mn-lt"/>
                <a:ea typeface="+mn-ea"/>
                <a:cs typeface="+mn-cs"/>
              </a:rPr>
              <a:t>内部犯</a:t>
            </a:r>
            <a:r>
              <a:rPr kumimoji="1" lang="ja-JP" altLang="en-US" sz="1200" kern="1200">
                <a:solidFill>
                  <a:schemeClr val="tx1"/>
                </a:solidFill>
                <a:effectLst/>
                <a:latin typeface="+mn-lt"/>
                <a:ea typeface="+mn-ea"/>
                <a:cs typeface="+mn-cs"/>
              </a:rPr>
              <a:t>から</a:t>
            </a:r>
            <a:r>
              <a:rPr kumimoji="1" lang="ja-JP" altLang="ja-JP" sz="1200" kern="1200">
                <a:solidFill>
                  <a:schemeClr val="tx1"/>
                </a:solidFill>
                <a:effectLst/>
                <a:latin typeface="+mn-lt"/>
                <a:ea typeface="+mn-ea"/>
                <a:cs typeface="+mn-cs"/>
              </a:rPr>
              <a:t>防</a:t>
            </a:r>
            <a:r>
              <a:rPr kumimoji="1" lang="ja-JP" altLang="en-US" sz="1200" kern="1200">
                <a:solidFill>
                  <a:schemeClr val="tx1"/>
                </a:solidFill>
                <a:effectLst/>
                <a:latin typeface="+mn-lt"/>
                <a:ea typeface="+mn-ea"/>
                <a:cs typeface="+mn-cs"/>
              </a:rPr>
              <a:t>ぐことができます</a:t>
            </a:r>
            <a:r>
              <a:rPr lang="ja-JP" altLang="ja-JP">
                <a:effectLst/>
              </a:rPr>
              <a:t> </a:t>
            </a:r>
            <a:r>
              <a:rPr lang="ja-JP" altLang="en-US">
                <a:effectLst/>
              </a:rPr>
              <a:t>．</a:t>
            </a:r>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34</a:t>
            </a:fld>
            <a:endParaRPr kumimoji="1" lang="ja-JP" altLang="en-US"/>
          </a:p>
        </p:txBody>
      </p:sp>
    </p:spTree>
    <p:extLst>
      <p:ext uri="{BB962C8B-B14F-4D97-AF65-F5344CB8AC3E}">
        <p14:creationId xmlns:p14="http://schemas.microsoft.com/office/powerpoint/2010/main" val="6294369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このスライドでは，共有メモリを用いた通信について説明します．共有メモリを用いた通信では通信用のメモリを監視対象</a:t>
            </a:r>
            <a:r>
              <a:rPr lang="en-US" altLang="ja-JP" dirty="0"/>
              <a:t>VM</a:t>
            </a:r>
            <a:r>
              <a:rPr lang="ja-JP" altLang="en-US"/>
              <a:t>と</a:t>
            </a:r>
            <a:r>
              <a:rPr lang="en-US" altLang="ja-JP" dirty="0"/>
              <a:t>IDS VM</a:t>
            </a:r>
            <a:r>
              <a:rPr lang="ja-JP" altLang="en-US"/>
              <a:t>間で共有しています．</a:t>
            </a:r>
            <a:endParaRPr lang="en-US" altLang="ja-JP" dirty="0"/>
          </a:p>
          <a:p>
            <a:r>
              <a:rPr lang="ja-JP" altLang="en-US"/>
              <a:t>通信の順番としては</a:t>
            </a:r>
            <a:r>
              <a:rPr lang="en-US" altLang="ja-JP" dirty="0"/>
              <a:t>IDS</a:t>
            </a:r>
            <a:r>
              <a:rPr lang="ja-JP" altLang="en-US"/>
              <a:t>が</a:t>
            </a:r>
            <a:r>
              <a:rPr lang="en-JP" altLang="ja-JP"/>
              <a:t>OS</a:t>
            </a:r>
            <a:r>
              <a:rPr lang="ja-JP" altLang="en-JP"/>
              <a:t>データの</a:t>
            </a:r>
            <a:r>
              <a:rPr lang="ja-JP" altLang="en-US"/>
              <a:t>仮想アドレスを共有メモリに書き込みます．エージェントは</a:t>
            </a:r>
            <a:r>
              <a:rPr lang="en-US" altLang="ja-JP" dirty="0"/>
              <a:t>IDS</a:t>
            </a:r>
            <a:r>
              <a:rPr lang="ja-JP" altLang="en-US"/>
              <a:t>からの通信がないか，共有メモリの書き込みを定期的にチェックします．</a:t>
            </a:r>
            <a:endParaRPr lang="en-US" altLang="ja-JP" dirty="0"/>
          </a:p>
          <a:p>
            <a:r>
              <a:rPr lang="ja-JP" altLang="en-US"/>
              <a:t>共有メモリにアドレスが書き込まれると，エージェントはそのアドレスに対応するメモリデータを共有メモリに書き込み，</a:t>
            </a:r>
            <a:r>
              <a:rPr lang="en-US" altLang="ja-JP" dirty="0"/>
              <a:t>IDS</a:t>
            </a:r>
            <a:r>
              <a:rPr lang="ja-JP" altLang="en-US"/>
              <a:t>がそのメモリデータを読むことによって通信を行なっています．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先ほどのスライドでも触れたのですが，共有メモリが</a:t>
            </a:r>
            <a:r>
              <a:rPr lang="en-US" altLang="ja-JP" dirty="0"/>
              <a:t>SEV</a:t>
            </a:r>
            <a:r>
              <a:rPr lang="ja-JP" altLang="en-US"/>
              <a:t>によって暗号化されるのを考慮する必要があり，デフォルトでは共有メモリも</a:t>
            </a:r>
            <a:r>
              <a:rPr lang="en-US" altLang="ja-JP" dirty="0"/>
              <a:t>SEV</a:t>
            </a:r>
            <a:r>
              <a:rPr lang="ja-JP" altLang="en-US"/>
              <a:t>によるメモリ暗号化の対象になります．そのため，一方の</a:t>
            </a:r>
            <a:r>
              <a:rPr lang="en-US" altLang="ja-JP" dirty="0"/>
              <a:t>VM</a:t>
            </a:r>
            <a:r>
              <a:rPr lang="ja-JP" altLang="en-US"/>
              <a:t>で書き込んだデータは他方の</a:t>
            </a:r>
            <a:r>
              <a:rPr lang="en-US" altLang="ja-JP" dirty="0"/>
              <a:t>VM</a:t>
            </a:r>
            <a:r>
              <a:rPr lang="ja-JP" altLang="en-US"/>
              <a:t>では復号を行うことができません．</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本研究では</a:t>
            </a:r>
            <a:r>
              <a:rPr lang="en-US" altLang="ja-JP" dirty="0"/>
              <a:t>SEV</a:t>
            </a:r>
            <a:r>
              <a:rPr lang="ja-JP" altLang="en-US"/>
              <a:t>によって共有メモリが暗号化されないように設定を行いました．</a:t>
            </a:r>
            <a:endParaRPr lang="en-US" altLang="ja-JP" dirty="0"/>
          </a:p>
          <a:p>
            <a:endParaRPr lang="en-US" altLang="ja-JP" dirty="0"/>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35</a:t>
            </a:fld>
            <a:endParaRPr kumimoji="1" lang="ja-JP" altLang="en-US"/>
          </a:p>
        </p:txBody>
      </p:sp>
    </p:spTree>
    <p:extLst>
      <p:ext uri="{BB962C8B-B14F-4D97-AF65-F5344CB8AC3E}">
        <p14:creationId xmlns:p14="http://schemas.microsoft.com/office/powerpoint/2010/main" val="15394673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37</a:t>
            </a:fld>
            <a:endParaRPr kumimoji="1" lang="ja-JP" altLang="en-US"/>
          </a:p>
        </p:txBody>
      </p:sp>
    </p:spTree>
    <p:extLst>
      <p:ext uri="{BB962C8B-B14F-4D97-AF65-F5344CB8AC3E}">
        <p14:creationId xmlns:p14="http://schemas.microsoft.com/office/powerpoint/2010/main" val="6885647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mn-lt"/>
                <a:ea typeface="+mn-ea"/>
                <a:cs typeface="+mn-cs"/>
              </a:rPr>
              <a:t>３つ目はエージェントを監視対象システムの管理外に配置することです．右下図のように，</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起動前にエージェントを実行し、</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からも隠して配置を行います．この配置では，攻撃者がエージェントを見つけられないことを仮定しています．この配置の利点としては，</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から隠して実行され，</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を</a:t>
            </a:r>
            <a:r>
              <a:rPr kumimoji="1" lang="en-US" altLang="ja-JP" sz="1200" kern="1200" dirty="0">
                <a:solidFill>
                  <a:schemeClr val="tx1"/>
                </a:solidFill>
                <a:effectLst/>
                <a:latin typeface="+mn-lt"/>
                <a:ea typeface="+mn-ea"/>
                <a:cs typeface="+mn-cs"/>
              </a:rPr>
              <a:t>2</a:t>
            </a:r>
            <a:r>
              <a:rPr kumimoji="1" lang="ja-JP" altLang="en-US" sz="1200" kern="1200">
                <a:solidFill>
                  <a:schemeClr val="tx1"/>
                </a:solidFill>
                <a:effectLst/>
                <a:latin typeface="+mn-lt"/>
                <a:ea typeface="+mn-ea"/>
                <a:cs typeface="+mn-cs"/>
              </a:rPr>
              <a:t>重に作成するといったこと</a:t>
            </a:r>
            <a:r>
              <a:rPr kumimoji="1" lang="ja-JP" altLang="ja-JP" sz="1200" kern="1200">
                <a:solidFill>
                  <a:schemeClr val="tx1"/>
                </a:solidFill>
                <a:effectLst/>
                <a:latin typeface="+mn-lt"/>
                <a:ea typeface="+mn-ea"/>
                <a:cs typeface="+mn-cs"/>
              </a:rPr>
              <a:t>も行わないため安全性と性能の両立が可能であり，エージェントを無効化されにくく、オーバヘッドが小さいことが挙げられます．しかし，ネットワーク通信などの</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の機能を使わずに</a:t>
            </a:r>
            <a:r>
              <a:rPr kumimoji="1" lang="ja-JP" altLang="en-US" sz="1200" kern="1200">
                <a:solidFill>
                  <a:schemeClr val="tx1"/>
                </a:solidFill>
                <a:effectLst/>
                <a:latin typeface="+mn-lt"/>
                <a:ea typeface="+mn-ea"/>
                <a:cs typeface="+mn-cs"/>
              </a:rPr>
              <a:t>，攻撃者に見つからないように</a:t>
            </a:r>
            <a:r>
              <a:rPr kumimoji="1" lang="ja-JP" altLang="ja-JP" sz="1200" kern="1200">
                <a:solidFill>
                  <a:schemeClr val="tx1"/>
                </a:solidFill>
                <a:effectLst/>
                <a:latin typeface="+mn-lt"/>
                <a:ea typeface="+mn-ea"/>
                <a:cs typeface="+mn-cs"/>
              </a:rPr>
              <a:t>実装を行うことが難しくなってきます</a:t>
            </a:r>
            <a:r>
              <a:rPr lang="ja-JP" altLang="ja-JP">
                <a:effectLst/>
              </a:rPr>
              <a:t> </a:t>
            </a:r>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38</a:t>
            </a:fld>
            <a:endParaRPr kumimoji="1" lang="ja-JP" altLang="en-US"/>
          </a:p>
        </p:txBody>
      </p:sp>
    </p:spTree>
    <p:extLst>
      <p:ext uri="{BB962C8B-B14F-4D97-AF65-F5344CB8AC3E}">
        <p14:creationId xmlns:p14="http://schemas.microsoft.com/office/powerpoint/2010/main" val="21916830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JP" altLang="ja-JP">
                <a:solidFill>
                  <a:srgbClr val="FF0000"/>
                </a:solidFill>
              </a:rPr>
              <a:t>ブロッキング、共有メモリ、共有メモリ（スリープなし）を比較</a:t>
            </a:r>
          </a:p>
          <a:p>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41</a:t>
            </a:fld>
            <a:endParaRPr kumimoji="1" lang="ja-JP" altLang="en-US"/>
          </a:p>
        </p:txBody>
      </p:sp>
    </p:spTree>
    <p:extLst>
      <p:ext uri="{BB962C8B-B14F-4D97-AF65-F5344CB8AC3E}">
        <p14:creationId xmlns:p14="http://schemas.microsoft.com/office/powerpoint/2010/main" val="18393181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42</a:t>
            </a:fld>
            <a:endParaRPr kumimoji="1" lang="ja-JP" altLang="en-US"/>
          </a:p>
        </p:txBody>
      </p:sp>
    </p:spTree>
    <p:extLst>
      <p:ext uri="{BB962C8B-B14F-4D97-AF65-F5344CB8AC3E}">
        <p14:creationId xmlns:p14="http://schemas.microsoft.com/office/powerpoint/2010/main" val="8484451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45</a:t>
            </a:fld>
            <a:endParaRPr kumimoji="1" lang="ja-JP" altLang="en-US"/>
          </a:p>
        </p:txBody>
      </p:sp>
    </p:spTree>
    <p:extLst>
      <p:ext uri="{BB962C8B-B14F-4D97-AF65-F5344CB8AC3E}">
        <p14:creationId xmlns:p14="http://schemas.microsoft.com/office/powerpoint/2010/main" val="309923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ea typeface="+mn-ea"/>
                <a:cs typeface="+mn-cs"/>
              </a:rPr>
              <a:t>SEV</a:t>
            </a:r>
            <a:r>
              <a:rPr kumimoji="1" lang="ja-JP" altLang="ja-JP" sz="1200" kern="1200">
                <a:solidFill>
                  <a:schemeClr val="tx1"/>
                </a:solidFill>
                <a:effectLst/>
                <a:latin typeface="+mn-lt"/>
                <a:ea typeface="+mn-ea"/>
                <a:cs typeface="+mn-cs"/>
              </a:rPr>
              <a:t>によるメモリ暗号化は</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外からの攻撃に対してのみ有効となります．そのため，ネットワーク経由で</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内に侵入されてしまうと</a:t>
            </a:r>
            <a:r>
              <a:rPr kumimoji="1" lang="ja-JP" altLang="en-US" sz="1200" kern="120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のメモリの上にある機密情報に攻撃者がアクセスし，盗聴することができてしまいます．そのため，侵入検知システム</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を用いて</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の監視を行う必要があります．</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は</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内の監視対象システムの情報を用いて外部からの攻撃の検知を行います．</a:t>
            </a:r>
            <a:r>
              <a:rPr kumimoji="1" lang="ja-JP" altLang="en-US" sz="1200" kern="1200">
                <a:solidFill>
                  <a:schemeClr val="tx1"/>
                </a:solidFill>
                <a:effectLst/>
                <a:latin typeface="+mn-lt"/>
                <a:ea typeface="+mn-ea"/>
                <a:cs typeface="+mn-cs"/>
              </a:rPr>
              <a:t>しかし，</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内で</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を動作させると攻撃者が侵入した時</a:t>
            </a:r>
            <a:r>
              <a:rPr kumimoji="1" lang="ja-JP" altLang="en-US" sz="1200" kern="1200">
                <a:solidFill>
                  <a:schemeClr val="tx1"/>
                </a:solidFill>
                <a:effectLst/>
                <a:latin typeface="+mn-lt"/>
                <a:ea typeface="+mn-ea"/>
                <a:cs typeface="+mn-cs"/>
              </a:rPr>
              <a:t>に</a:t>
            </a:r>
            <a:r>
              <a:rPr kumimoji="1" lang="en-US" altLang="ja-JP" sz="1200" u="sng"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が無効化される危険性があります．</a:t>
            </a:r>
          </a:p>
          <a:p>
            <a:r>
              <a:rPr kumimoji="1" lang="ja-JP" altLang="ja-JP" sz="1200" kern="1200">
                <a:solidFill>
                  <a:schemeClr val="tx1"/>
                </a:solidFill>
                <a:effectLst/>
                <a:latin typeface="+mn-lt"/>
                <a:ea typeface="+mn-ea"/>
                <a:cs typeface="+mn-cs"/>
              </a:rPr>
              <a:t>そのため，</a:t>
            </a:r>
            <a:r>
              <a:rPr kumimoji="1" lang="en-US" altLang="ja-JP" sz="1200" u="sng"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の外で</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を安全に動作させ，監視対象</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の監視を行うための手法である</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オフロードが提案されています．</a:t>
            </a:r>
            <a:r>
              <a:rPr kumimoji="1" lang="ja-JP" altLang="en-US" sz="1200" kern="1200">
                <a:solidFill>
                  <a:schemeClr val="tx1"/>
                </a:solidFill>
                <a:effectLst/>
                <a:latin typeface="+mn-lt"/>
                <a:ea typeface="+mn-ea"/>
                <a:cs typeface="+mn-cs"/>
              </a:rPr>
              <a:t>こちらを採用し，</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を</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の外にオフロードすることによって</a:t>
            </a:r>
          </a:p>
          <a:p>
            <a:r>
              <a:rPr kumimoji="1" lang="ja-JP" altLang="en-US" sz="1200" kern="1200">
                <a:solidFill>
                  <a:schemeClr val="tx1"/>
                </a:solidFill>
                <a:effectLst/>
                <a:latin typeface="+mn-lt"/>
                <a:ea typeface="+mn-ea"/>
                <a:cs typeface="+mn-cs"/>
              </a:rPr>
              <a:t>侵入者</a:t>
            </a:r>
            <a:r>
              <a:rPr kumimoji="1" lang="ja-JP" altLang="ja-JP" sz="1200" kern="1200">
                <a:solidFill>
                  <a:schemeClr val="tx1"/>
                </a:solidFill>
                <a:effectLst/>
                <a:latin typeface="+mn-lt"/>
                <a:ea typeface="+mn-ea"/>
                <a:cs typeface="+mn-cs"/>
              </a:rPr>
              <a:t>が</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に侵入したとしても</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を無効化されず，</a:t>
            </a:r>
            <a:r>
              <a:rPr kumimoji="1" lang="ja-JP" altLang="en-US" sz="1200" kern="1200">
                <a:solidFill>
                  <a:schemeClr val="tx1"/>
                </a:solidFill>
                <a:effectLst/>
                <a:latin typeface="+mn-lt"/>
                <a:ea typeface="+mn-ea"/>
                <a:cs typeface="+mn-cs"/>
              </a:rPr>
              <a:t>侵入</a:t>
            </a:r>
            <a:r>
              <a:rPr kumimoji="1" lang="ja-JP" altLang="ja-JP" sz="1200" kern="1200">
                <a:solidFill>
                  <a:schemeClr val="tx1"/>
                </a:solidFill>
                <a:effectLst/>
                <a:latin typeface="+mn-lt"/>
                <a:ea typeface="+mn-ea"/>
                <a:cs typeface="+mn-cs"/>
              </a:rPr>
              <a:t>者を</a:t>
            </a:r>
            <a:r>
              <a:rPr kumimoji="1" lang="ja-JP" altLang="ja-JP" sz="1200" u="sng" kern="1200">
                <a:solidFill>
                  <a:schemeClr val="tx1"/>
                </a:solidFill>
                <a:effectLst/>
                <a:latin typeface="+mn-lt"/>
                <a:ea typeface="+mn-ea"/>
                <a:cs typeface="+mn-cs"/>
              </a:rPr>
              <a:t>検知</a:t>
            </a:r>
            <a:r>
              <a:rPr kumimoji="1" lang="ja-JP" altLang="ja-JP" sz="1200" kern="1200">
                <a:solidFill>
                  <a:schemeClr val="tx1"/>
                </a:solidFill>
                <a:effectLst/>
                <a:latin typeface="+mn-lt"/>
                <a:ea typeface="+mn-ea"/>
                <a:cs typeface="+mn-cs"/>
              </a:rPr>
              <a:t>することができます．</a:t>
            </a:r>
            <a:endParaRPr kumimoji="1" lang="en-US" altLang="ja-JP" sz="1200" kern="1200" dirty="0">
              <a:solidFill>
                <a:schemeClr val="tx1"/>
              </a:solidFill>
              <a:effectLst/>
              <a:latin typeface="+mn-lt"/>
              <a:ea typeface="+mn-ea"/>
              <a:cs typeface="+mn-cs"/>
            </a:endParaRPr>
          </a:p>
          <a:p>
            <a:endParaRPr kumimoji="1" lang="en-US" altLang="ja-JP" sz="1200" kern="1200" dirty="0">
              <a:solidFill>
                <a:schemeClr val="tx1"/>
              </a:solidFill>
              <a:effectLst/>
              <a:latin typeface="+mn-lt"/>
              <a:ea typeface="+mn-ea"/>
              <a:cs typeface="+mn-cs"/>
            </a:endParaRPr>
          </a:p>
          <a:p>
            <a:endParaRPr kumimoji="1" lang="en-US"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a:t>
            </a:r>
            <a:r>
              <a:rPr kumimoji="1" lang="ja-JP" altLang="ja-JP" sz="1200" kern="1200">
                <a:solidFill>
                  <a:schemeClr val="tx1"/>
                </a:solidFill>
                <a:effectLst/>
                <a:latin typeface="+mn-lt"/>
                <a:ea typeface="+mn-ea"/>
                <a:cs typeface="+mn-cs"/>
              </a:rPr>
              <a:t>また，侵入者が</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の外にある</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を無効化しようとしても</a:t>
            </a:r>
            <a:r>
              <a:rPr kumimoji="1" lang="ja-JP" altLang="en-US" sz="1200" kern="1200">
                <a:solidFill>
                  <a:schemeClr val="tx1"/>
                </a:solidFill>
                <a:effectLst/>
                <a:latin typeface="+mn-lt"/>
                <a:ea typeface="+mn-ea"/>
                <a:cs typeface="+mn-cs"/>
              </a:rPr>
              <a:t>侵入者</a:t>
            </a:r>
            <a:r>
              <a:rPr kumimoji="1" lang="ja-JP" altLang="ja-JP" sz="1200" kern="1200">
                <a:solidFill>
                  <a:schemeClr val="tx1"/>
                </a:solidFill>
                <a:effectLst/>
                <a:latin typeface="+mn-lt"/>
                <a:ea typeface="+mn-ea"/>
                <a:cs typeface="+mn-cs"/>
              </a:rPr>
              <a:t>が先に</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に対して攻撃を行うのが難しいというのも</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オフロードの利点の１つです．</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の外にある</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は</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のメモリ</a:t>
            </a:r>
            <a:r>
              <a:rPr kumimoji="1" lang="ja-JP" altLang="en-US" sz="1200" kern="1200">
                <a:solidFill>
                  <a:schemeClr val="tx1"/>
                </a:solidFill>
                <a:effectLst/>
                <a:latin typeface="+mn-lt"/>
                <a:ea typeface="+mn-ea"/>
                <a:cs typeface="+mn-cs"/>
              </a:rPr>
              <a:t>上の</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データを解析し侵入を検知します．</a:t>
            </a:r>
          </a:p>
          <a:p>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4</a:t>
            </a:fld>
            <a:endParaRPr kumimoji="1" lang="ja-JP" altLang="en-US"/>
          </a:p>
        </p:txBody>
      </p:sp>
    </p:spTree>
    <p:extLst>
      <p:ext uri="{BB962C8B-B14F-4D97-AF65-F5344CB8AC3E}">
        <p14:creationId xmlns:p14="http://schemas.microsoft.com/office/powerpoint/2010/main" val="39700447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JP" altLang="ja-JP">
                <a:solidFill>
                  <a:srgbClr val="FF0000"/>
                </a:solidFill>
              </a:rPr>
              <a:t>スペースがあっても図のフォントを大きくしすぎない</a:t>
            </a:r>
          </a:p>
          <a:p>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47</a:t>
            </a:fld>
            <a:endParaRPr kumimoji="1" lang="ja-JP" altLang="en-US"/>
          </a:p>
        </p:txBody>
      </p:sp>
    </p:spTree>
    <p:extLst>
      <p:ext uri="{BB962C8B-B14F-4D97-AF65-F5344CB8AC3E}">
        <p14:creationId xmlns:p14="http://schemas.microsoft.com/office/powerpoint/2010/main" val="37793735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JP" altLang="ja-JP">
                <a:solidFill>
                  <a:srgbClr val="FF0000"/>
                </a:solidFill>
              </a:rPr>
              <a:t>ブロッキング、共有メモリ、共有メモリ（スリープなし）を比較</a:t>
            </a:r>
          </a:p>
          <a:p>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48</a:t>
            </a:fld>
            <a:endParaRPr kumimoji="1" lang="ja-JP" altLang="en-US"/>
          </a:p>
        </p:txBody>
      </p:sp>
    </p:spTree>
    <p:extLst>
      <p:ext uri="{BB962C8B-B14F-4D97-AF65-F5344CB8AC3E}">
        <p14:creationId xmlns:p14="http://schemas.microsoft.com/office/powerpoint/2010/main" val="183931817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JP" altLang="ja-JP">
                <a:solidFill>
                  <a:srgbClr val="FF0000"/>
                </a:solidFill>
              </a:rPr>
              <a:t>有名なベンチマーク以外ではプログラム名は意味をなさないので出さない</a:t>
            </a:r>
          </a:p>
          <a:p>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50</a:t>
            </a:fld>
            <a:endParaRPr kumimoji="1" lang="ja-JP" altLang="en-US"/>
          </a:p>
        </p:txBody>
      </p:sp>
    </p:spTree>
    <p:extLst>
      <p:ext uri="{BB962C8B-B14F-4D97-AF65-F5344CB8AC3E}">
        <p14:creationId xmlns:p14="http://schemas.microsoft.com/office/powerpoint/2010/main" val="347759556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・プログラムの全体実行時間もある程度減少できましたが、それでも</a:t>
            </a:r>
            <a:r>
              <a:rPr kumimoji="1" lang="en-US" altLang="ja-JP" dirty="0"/>
              <a:t>20</a:t>
            </a:r>
            <a:r>
              <a:rPr kumimoji="1" lang="ja-JP" altLang="en-US"/>
              <a:t>倍の差が出てしまいました。</a:t>
            </a: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51</a:t>
            </a:fld>
            <a:endParaRPr kumimoji="1" lang="ja-JP" altLang="en-US"/>
          </a:p>
        </p:txBody>
      </p:sp>
    </p:spTree>
    <p:extLst>
      <p:ext uri="{BB962C8B-B14F-4D97-AF65-F5344CB8AC3E}">
        <p14:creationId xmlns:p14="http://schemas.microsoft.com/office/powerpoint/2010/main" val="401430200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52</a:t>
            </a:fld>
            <a:endParaRPr kumimoji="1" lang="ja-JP" altLang="en-US"/>
          </a:p>
        </p:txBody>
      </p:sp>
    </p:spTree>
    <p:extLst>
      <p:ext uri="{BB962C8B-B14F-4D97-AF65-F5344CB8AC3E}">
        <p14:creationId xmlns:p14="http://schemas.microsoft.com/office/powerpoint/2010/main" val="1489627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mn-lt"/>
                <a:ea typeface="+mn-ea"/>
                <a:cs typeface="+mn-cs"/>
              </a:rPr>
              <a:t>しかし，</a:t>
            </a:r>
            <a:r>
              <a:rPr kumimoji="1" lang="en-US" altLang="ja-JP" sz="1200" kern="1200" dirty="0">
                <a:solidFill>
                  <a:schemeClr val="tx1"/>
                </a:solidFill>
                <a:effectLst/>
                <a:latin typeface="+mn-lt"/>
                <a:ea typeface="+mn-ea"/>
                <a:cs typeface="+mn-cs"/>
              </a:rPr>
              <a:t>SEV</a:t>
            </a:r>
            <a:r>
              <a:rPr kumimoji="1" lang="ja-JP" altLang="ja-JP" sz="1200" kern="1200">
                <a:solidFill>
                  <a:schemeClr val="tx1"/>
                </a:solidFill>
                <a:effectLst/>
                <a:latin typeface="+mn-lt"/>
                <a:ea typeface="+mn-ea"/>
                <a:cs typeface="+mn-cs"/>
              </a:rPr>
              <a:t>でメモリが暗号化された</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を</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の外から監視を行うことには問題点が</a:t>
            </a:r>
            <a:r>
              <a:rPr kumimoji="1" lang="en-US" altLang="ja-JP" sz="1200" kern="1200" dirty="0">
                <a:solidFill>
                  <a:schemeClr val="tx1"/>
                </a:solidFill>
                <a:effectLst/>
                <a:latin typeface="+mn-lt"/>
                <a:ea typeface="+mn-ea"/>
                <a:cs typeface="+mn-cs"/>
              </a:rPr>
              <a:t>2</a:t>
            </a:r>
            <a:r>
              <a:rPr kumimoji="1" lang="ja-JP" altLang="ja-JP" sz="1200" kern="1200">
                <a:solidFill>
                  <a:schemeClr val="tx1"/>
                </a:solidFill>
                <a:effectLst/>
                <a:latin typeface="+mn-lt"/>
                <a:ea typeface="+mn-ea"/>
                <a:cs typeface="+mn-cs"/>
              </a:rPr>
              <a:t>つあります．</a:t>
            </a:r>
            <a:endParaRPr kumimoji="1" lang="en-US"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1</a:t>
            </a:r>
            <a:r>
              <a:rPr kumimoji="1" lang="ja-JP" altLang="ja-JP" sz="1200" kern="1200">
                <a:solidFill>
                  <a:schemeClr val="tx1"/>
                </a:solidFill>
                <a:effectLst/>
                <a:latin typeface="+mn-lt"/>
                <a:ea typeface="+mn-ea"/>
                <a:cs typeface="+mn-cs"/>
              </a:rPr>
              <a:t>つめは</a:t>
            </a:r>
            <a:r>
              <a:rPr kumimoji="1" lang="en-US" altLang="ja-JP" sz="1200" kern="1200" dirty="0">
                <a:solidFill>
                  <a:schemeClr val="tx1"/>
                </a:solidFill>
                <a:effectLst/>
                <a:latin typeface="+mn-lt"/>
                <a:ea typeface="+mn-ea"/>
                <a:cs typeface="+mn-cs"/>
              </a:rPr>
              <a:t>SEV</a:t>
            </a:r>
            <a:r>
              <a:rPr kumimoji="1" lang="ja-JP" altLang="ja-JP" sz="1200" kern="1200">
                <a:solidFill>
                  <a:schemeClr val="tx1"/>
                </a:solidFill>
                <a:effectLst/>
                <a:latin typeface="+mn-lt"/>
                <a:ea typeface="+mn-ea"/>
                <a:cs typeface="+mn-cs"/>
              </a:rPr>
              <a:t>によってメモリが暗号化された</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は外から監視を行うことが</a:t>
            </a:r>
            <a:r>
              <a:rPr kumimoji="1" lang="ja-JP" altLang="ja-JP" sz="1200" u="sng" kern="1200">
                <a:solidFill>
                  <a:srgbClr val="FF0000"/>
                </a:solidFill>
                <a:effectLst/>
                <a:latin typeface="+mn-lt"/>
                <a:ea typeface="+mn-ea"/>
                <a:cs typeface="+mn-cs"/>
              </a:rPr>
              <a:t>できない</a:t>
            </a:r>
            <a:r>
              <a:rPr kumimoji="1" lang="ja-JP" altLang="ja-JP" sz="1200" kern="1200">
                <a:solidFill>
                  <a:schemeClr val="tx1"/>
                </a:solidFill>
                <a:effectLst/>
                <a:latin typeface="+mn-lt"/>
                <a:ea typeface="+mn-ea"/>
                <a:cs typeface="+mn-cs"/>
              </a:rPr>
              <a:t>という点です．これは，</a:t>
            </a:r>
            <a:r>
              <a:rPr kumimoji="1" lang="ja-JP" altLang="en-US" sz="1200" kern="1200">
                <a:solidFill>
                  <a:schemeClr val="tx1"/>
                </a:solidFill>
                <a:effectLst/>
                <a:latin typeface="+mn-lt"/>
                <a:ea typeface="+mn-ea"/>
                <a:cs typeface="+mn-cs"/>
              </a:rPr>
              <a:t>監視対象</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の</a:t>
            </a:r>
            <a:r>
              <a:rPr kumimoji="1" lang="ja-JP" altLang="ja-JP" sz="1200" kern="1200">
                <a:solidFill>
                  <a:schemeClr val="tx1"/>
                </a:solidFill>
                <a:effectLst/>
                <a:latin typeface="+mn-lt"/>
                <a:ea typeface="+mn-ea"/>
                <a:cs typeface="+mn-cs"/>
              </a:rPr>
              <a:t>メモリが暗号化されているため，オフロードされた</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は</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のメモリを解析することができないからです．</a:t>
            </a:r>
            <a:r>
              <a:rPr kumimoji="1" lang="ja-JP" altLang="en-US" sz="1200" kern="1200">
                <a:solidFill>
                  <a:schemeClr val="tx1"/>
                </a:solidFill>
                <a:effectLst/>
                <a:latin typeface="+mn-lt"/>
                <a:ea typeface="+mn-ea"/>
                <a:cs typeface="+mn-cs"/>
              </a:rPr>
              <a:t>また，</a:t>
            </a:r>
            <a:r>
              <a:rPr kumimoji="1" lang="en-US" altLang="ja-JP" sz="1200" kern="1200" dirty="0">
                <a:solidFill>
                  <a:schemeClr val="tx1"/>
                </a:solidFill>
                <a:effectLst/>
                <a:latin typeface="+mn-lt"/>
                <a:ea typeface="+mn-ea"/>
                <a:cs typeface="+mn-cs"/>
              </a:rPr>
              <a:t>SEV</a:t>
            </a:r>
            <a:r>
              <a:rPr kumimoji="1" lang="ja-JP" altLang="en-US" sz="1200" kern="1200">
                <a:solidFill>
                  <a:schemeClr val="tx1"/>
                </a:solidFill>
                <a:effectLst/>
                <a:latin typeface="+mn-lt"/>
                <a:ea typeface="+mn-ea"/>
                <a:cs typeface="+mn-cs"/>
              </a:rPr>
              <a:t>のメモリ</a:t>
            </a:r>
            <a:r>
              <a:rPr kumimoji="1" lang="ja-JP" altLang="ja-JP" sz="1200" kern="1200">
                <a:solidFill>
                  <a:schemeClr val="tx1"/>
                </a:solidFill>
                <a:effectLst/>
                <a:latin typeface="+mn-lt"/>
                <a:ea typeface="+mn-ea"/>
                <a:cs typeface="+mn-cs"/>
              </a:rPr>
              <a:t>暗号鍵は</a:t>
            </a:r>
            <a:r>
              <a:rPr kumimoji="1" lang="en-US" altLang="ja-JP" sz="1200" kern="1200" dirty="0">
                <a:solidFill>
                  <a:schemeClr val="tx1"/>
                </a:solidFill>
                <a:effectLst/>
                <a:latin typeface="+mn-lt"/>
                <a:ea typeface="+mn-ea"/>
                <a:cs typeface="+mn-cs"/>
              </a:rPr>
              <a:t>CPU</a:t>
            </a:r>
            <a:r>
              <a:rPr kumimoji="1" lang="ja-JP" altLang="ja-JP" sz="1200" kern="1200">
                <a:solidFill>
                  <a:schemeClr val="tx1"/>
                </a:solidFill>
                <a:effectLst/>
                <a:latin typeface="+mn-lt"/>
                <a:ea typeface="+mn-ea"/>
                <a:cs typeface="+mn-cs"/>
              </a:rPr>
              <a:t>によって守られているため，暗号化されたメモリを</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の外で復号する手段がな</a:t>
            </a:r>
            <a:r>
              <a:rPr kumimoji="1" lang="ja-JP" altLang="en-US" sz="1200" kern="1200">
                <a:solidFill>
                  <a:schemeClr val="tx1"/>
                </a:solidFill>
                <a:effectLst/>
                <a:latin typeface="+mn-lt"/>
                <a:ea typeface="+mn-ea"/>
                <a:cs typeface="+mn-cs"/>
              </a:rPr>
              <a:t>く，</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が</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の監視を行うことができません．</a:t>
            </a:r>
            <a:endParaRPr kumimoji="1" lang="en-US"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2</a:t>
            </a:r>
            <a:r>
              <a:rPr kumimoji="1" lang="ja-JP" altLang="en-US" sz="1200" kern="1200">
                <a:solidFill>
                  <a:schemeClr val="tx1"/>
                </a:solidFill>
                <a:effectLst/>
                <a:latin typeface="+mn-lt"/>
                <a:ea typeface="+mn-ea"/>
                <a:cs typeface="+mn-cs"/>
              </a:rPr>
              <a:t>つ目は</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経由で機密情報が漏洩する恐れがあ</a:t>
            </a:r>
            <a:r>
              <a:rPr kumimoji="1" lang="ja-JP" altLang="en-US" sz="1200" kern="1200">
                <a:solidFill>
                  <a:schemeClr val="tx1"/>
                </a:solidFill>
                <a:effectLst/>
                <a:latin typeface="+mn-lt"/>
                <a:ea typeface="+mn-ea"/>
                <a:cs typeface="+mn-cs"/>
              </a:rPr>
              <a:t>るということです</a:t>
            </a:r>
            <a:r>
              <a:rPr kumimoji="1" lang="ja-JP" altLang="ja-JP" sz="1200" kern="1200">
                <a:solidFill>
                  <a:schemeClr val="tx1"/>
                </a:solidFill>
                <a:effectLst/>
                <a:latin typeface="+mn-lt"/>
                <a:ea typeface="+mn-ea"/>
                <a:cs typeface="+mn-cs"/>
              </a:rPr>
              <a:t>．</a:t>
            </a:r>
            <a:r>
              <a:rPr kumimoji="1" lang="ja-JP" altLang="en-US" sz="1200" kern="1200">
                <a:solidFill>
                  <a:schemeClr val="tx1"/>
                </a:solidFill>
                <a:effectLst/>
                <a:latin typeface="+mn-lt"/>
                <a:ea typeface="+mn-ea"/>
                <a:cs typeface="+mn-cs"/>
              </a:rPr>
              <a:t>これは，</a:t>
            </a:r>
            <a:r>
              <a:rPr kumimoji="1" lang="en-US" altLang="ja-JP" sz="1200" kern="1200" dirty="0">
                <a:solidFill>
                  <a:schemeClr val="tx1"/>
                </a:solidFill>
                <a:effectLst/>
                <a:latin typeface="+mn-lt"/>
                <a:ea typeface="+mn-ea"/>
                <a:cs typeface="+mn-cs"/>
              </a:rPr>
              <a:t>IDS</a:t>
            </a:r>
            <a:r>
              <a:rPr kumimoji="1" lang="ja-JP" altLang="en-US" sz="1200" kern="1200">
                <a:solidFill>
                  <a:schemeClr val="tx1"/>
                </a:solidFill>
                <a:effectLst/>
                <a:latin typeface="+mn-lt"/>
                <a:ea typeface="+mn-ea"/>
                <a:cs typeface="+mn-cs"/>
              </a:rPr>
              <a:t>が</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のメモリ上の機密情報を取得することがあるため，内部犯が</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を</a:t>
            </a:r>
            <a:r>
              <a:rPr kumimoji="1" lang="ja-JP" altLang="ja-JP" sz="1200" u="sng" kern="1200">
                <a:solidFill>
                  <a:schemeClr val="tx1"/>
                </a:solidFill>
                <a:effectLst/>
                <a:latin typeface="+mn-lt"/>
                <a:ea typeface="+mn-ea"/>
                <a:cs typeface="+mn-cs"/>
              </a:rPr>
              <a:t>攻撃する</a:t>
            </a:r>
            <a:r>
              <a:rPr kumimoji="1" lang="ja-JP" altLang="ja-JP" sz="1200" kern="1200">
                <a:solidFill>
                  <a:schemeClr val="tx1"/>
                </a:solidFill>
                <a:effectLst/>
                <a:latin typeface="+mn-lt"/>
                <a:ea typeface="+mn-ea"/>
                <a:cs typeface="+mn-cs"/>
              </a:rPr>
              <a:t>こと</a:t>
            </a:r>
            <a:r>
              <a:rPr kumimoji="1" lang="ja-JP" altLang="en-US" sz="1200" kern="1200">
                <a:solidFill>
                  <a:schemeClr val="tx1"/>
                </a:solidFill>
                <a:effectLst/>
                <a:latin typeface="+mn-lt"/>
                <a:ea typeface="+mn-ea"/>
                <a:cs typeface="+mn-cs"/>
              </a:rPr>
              <a:t>によって，</a:t>
            </a:r>
            <a:r>
              <a:rPr kumimoji="1" lang="ja-JP" altLang="ja-JP" sz="1200" kern="1200">
                <a:solidFill>
                  <a:schemeClr val="tx1"/>
                </a:solidFill>
                <a:effectLst/>
                <a:latin typeface="+mn-lt"/>
                <a:ea typeface="+mn-ea"/>
                <a:cs typeface="+mn-cs"/>
              </a:rPr>
              <a:t>その機密情報を取得できてし</a:t>
            </a:r>
            <a:r>
              <a:rPr kumimoji="1" lang="ja-JP" altLang="en-US" sz="1200" kern="1200">
                <a:solidFill>
                  <a:schemeClr val="tx1"/>
                </a:solidFill>
                <a:effectLst/>
                <a:latin typeface="+mn-lt"/>
                <a:ea typeface="+mn-ea"/>
                <a:cs typeface="+mn-cs"/>
              </a:rPr>
              <a:t>まうからです</a:t>
            </a:r>
            <a:r>
              <a:rPr kumimoji="1" lang="ja-JP" altLang="ja-JP" sz="1200" kern="1200">
                <a:solidFill>
                  <a:schemeClr val="tx1"/>
                </a:solidFill>
                <a:effectLst/>
                <a:latin typeface="+mn-lt"/>
                <a:ea typeface="+mn-ea"/>
                <a:cs typeface="+mn-cs"/>
              </a:rPr>
              <a:t>．</a:t>
            </a:r>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5</a:t>
            </a:fld>
            <a:endParaRPr kumimoji="1" lang="ja-JP" altLang="en-US"/>
          </a:p>
        </p:txBody>
      </p:sp>
    </p:spTree>
    <p:extLst>
      <p:ext uri="{BB962C8B-B14F-4D97-AF65-F5344CB8AC3E}">
        <p14:creationId xmlns:p14="http://schemas.microsoft.com/office/powerpoint/2010/main" val="2183514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a:solidFill>
                  <a:schemeClr val="tx1"/>
                </a:solidFill>
                <a:effectLst/>
                <a:latin typeface="+mn-lt"/>
                <a:ea typeface="+mn-ea"/>
                <a:cs typeface="+mn-cs"/>
              </a:rPr>
              <a:t>そのため，</a:t>
            </a:r>
            <a:r>
              <a:rPr kumimoji="1" lang="en-US" altLang="ja-JP" sz="1200" kern="1200" dirty="0">
                <a:solidFill>
                  <a:schemeClr val="tx1"/>
                </a:solidFill>
                <a:effectLst/>
                <a:latin typeface="+mn-lt"/>
                <a:ea typeface="+mn-ea"/>
                <a:cs typeface="+mn-cs"/>
              </a:rPr>
              <a:t>SEV</a:t>
            </a:r>
            <a:r>
              <a:rPr kumimoji="1" lang="ja-JP" altLang="ja-JP" sz="1200" kern="1200">
                <a:solidFill>
                  <a:schemeClr val="tx1"/>
                </a:solidFill>
                <a:effectLst/>
                <a:latin typeface="+mn-lt"/>
                <a:ea typeface="+mn-ea"/>
                <a:cs typeface="+mn-cs"/>
              </a:rPr>
              <a:t>を用いてメモリが暗号化された</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に対して安全な</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オフロードを実現する</a:t>
            </a:r>
            <a:r>
              <a:rPr kumimoji="1" lang="en-US" altLang="ja-JP" sz="1200" kern="1200" dirty="0" err="1">
                <a:solidFill>
                  <a:schemeClr val="tx1"/>
                </a:solidFill>
                <a:effectLst/>
                <a:latin typeface="+mn-lt"/>
                <a:ea typeface="+mn-ea"/>
                <a:cs typeface="+mn-cs"/>
              </a:rPr>
              <a:t>SEVmonitor</a:t>
            </a:r>
            <a:r>
              <a:rPr kumimoji="1" lang="ja-JP" altLang="ja-JP" sz="1200" kern="1200">
                <a:solidFill>
                  <a:schemeClr val="tx1"/>
                </a:solidFill>
                <a:effectLst/>
                <a:latin typeface="+mn-lt"/>
                <a:ea typeface="+mn-ea"/>
                <a:cs typeface="+mn-cs"/>
              </a:rPr>
              <a:t>を提案します．</a:t>
            </a:r>
            <a:r>
              <a:rPr kumimoji="1" lang="en-US" altLang="ja-JP" sz="1200" kern="1200" dirty="0" err="1">
                <a:solidFill>
                  <a:schemeClr val="tx1"/>
                </a:solidFill>
                <a:effectLst/>
                <a:latin typeface="+mn-lt"/>
                <a:ea typeface="+mn-ea"/>
                <a:cs typeface="+mn-cs"/>
              </a:rPr>
              <a:t>SEVmonitor</a:t>
            </a:r>
            <a:r>
              <a:rPr kumimoji="1" lang="ja-JP" altLang="ja-JP" sz="1200" kern="1200">
                <a:solidFill>
                  <a:schemeClr val="tx1"/>
                </a:solidFill>
                <a:effectLst/>
                <a:latin typeface="+mn-lt"/>
                <a:ea typeface="+mn-ea"/>
                <a:cs typeface="+mn-cs"/>
              </a:rPr>
              <a:t>では，</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内でメモリデータを取得するエージェントを安全に動作させます．エージェントは監視対象</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内に</a:t>
            </a:r>
            <a:r>
              <a:rPr kumimoji="1" lang="ja-JP" altLang="en-US" sz="1200" kern="1200">
                <a:solidFill>
                  <a:schemeClr val="tx1"/>
                </a:solidFill>
                <a:effectLst/>
                <a:latin typeface="+mn-lt"/>
                <a:ea typeface="+mn-ea"/>
                <a:cs typeface="+mn-cs"/>
              </a:rPr>
              <a:t>インストールされる</a:t>
            </a:r>
            <a:r>
              <a:rPr kumimoji="1" lang="ja-JP" altLang="ja-JP" sz="1200" kern="1200">
                <a:solidFill>
                  <a:schemeClr val="tx1"/>
                </a:solidFill>
                <a:effectLst/>
                <a:latin typeface="+mn-lt"/>
                <a:ea typeface="+mn-ea"/>
                <a:cs typeface="+mn-cs"/>
              </a:rPr>
              <a:t>小さなソフトウェアのことです．監視対象</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内からメモリ情報を取得するため，メモリが暗号化されていても</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が</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の外から監視を行うことができます． 通信の流れとしては</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が必要とする</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データのアドレスをエージェントに送信し</a:t>
            </a:r>
            <a:r>
              <a:rPr kumimoji="1" lang="ja-JP" altLang="en-US" sz="1200" kern="1200">
                <a:solidFill>
                  <a:schemeClr val="tx1"/>
                </a:solidFill>
                <a:effectLst/>
                <a:latin typeface="+mn-lt"/>
                <a:ea typeface="+mn-ea"/>
                <a:cs typeface="+mn-cs"/>
              </a:rPr>
              <a:t>ます．</a:t>
            </a:r>
            <a:r>
              <a:rPr kumimoji="1" lang="en-US" altLang="ja-JP" sz="1200" kern="1200" dirty="0">
                <a:solidFill>
                  <a:schemeClr val="tx1"/>
                </a:solidFill>
                <a:effectLst/>
                <a:latin typeface="+mn-lt"/>
                <a:ea typeface="+mn-ea"/>
                <a:cs typeface="+mn-cs"/>
              </a:rPr>
              <a:t>OS</a:t>
            </a:r>
            <a:r>
              <a:rPr kumimoji="1" lang="ja-JP" altLang="en-US" sz="1200" kern="1200">
                <a:solidFill>
                  <a:schemeClr val="tx1"/>
                </a:solidFill>
                <a:effectLst/>
                <a:latin typeface="+mn-lt"/>
                <a:ea typeface="+mn-ea"/>
                <a:cs typeface="+mn-cs"/>
              </a:rPr>
              <a:t>データとは監視対象</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の監視に必要なメモリ上のデータのことです．エ</a:t>
            </a:r>
            <a:r>
              <a:rPr kumimoji="1" lang="ja-JP" altLang="ja-JP" sz="1200" kern="1200">
                <a:solidFill>
                  <a:schemeClr val="tx1"/>
                </a:solidFill>
                <a:effectLst/>
                <a:latin typeface="+mn-lt"/>
                <a:ea typeface="+mn-ea"/>
                <a:cs typeface="+mn-cs"/>
              </a:rPr>
              <a:t>ージェントはそのアドレスに対応するメモリデータを取得し，</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の</a:t>
            </a:r>
            <a:r>
              <a:rPr kumimoji="1" lang="ja-JP" altLang="ja-JP" sz="1200" kern="1200">
                <a:solidFill>
                  <a:schemeClr val="tx1"/>
                </a:solidFill>
                <a:effectLst/>
                <a:latin typeface="+mn-lt"/>
                <a:ea typeface="+mn-ea"/>
                <a:cs typeface="+mn-cs"/>
              </a:rPr>
              <a:t>外</a:t>
            </a:r>
            <a:r>
              <a:rPr kumimoji="1" lang="ja-JP" altLang="en-US" sz="1200" kern="1200">
                <a:solidFill>
                  <a:schemeClr val="tx1"/>
                </a:solidFill>
                <a:effectLst/>
                <a:latin typeface="+mn-lt"/>
                <a:ea typeface="+mn-ea"/>
                <a:cs typeface="+mn-cs"/>
              </a:rPr>
              <a:t>にある</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に</a:t>
            </a:r>
            <a:r>
              <a:rPr kumimoji="1" lang="ja-JP" altLang="en-US" sz="1200" kern="1200">
                <a:solidFill>
                  <a:schemeClr val="tx1"/>
                </a:solidFill>
                <a:effectLst/>
                <a:latin typeface="+mn-lt"/>
                <a:ea typeface="+mn-ea"/>
                <a:cs typeface="+mn-cs"/>
              </a:rPr>
              <a:t>返送する</a:t>
            </a:r>
            <a:r>
              <a:rPr kumimoji="1" lang="ja-JP" altLang="ja-JP" sz="1200" kern="1200">
                <a:solidFill>
                  <a:schemeClr val="tx1"/>
                </a:solidFill>
                <a:effectLst/>
                <a:latin typeface="+mn-lt"/>
                <a:ea typeface="+mn-ea"/>
                <a:cs typeface="+mn-cs"/>
              </a:rPr>
              <a:t>ことによって</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の監視を行います</a:t>
            </a:r>
            <a:r>
              <a:rPr kumimoji="1" lang="ja-JP" altLang="en-US" sz="1200" kern="1200">
                <a:solidFill>
                  <a:schemeClr val="tx1"/>
                </a:solidFill>
                <a:effectLst/>
                <a:latin typeface="+mn-lt"/>
                <a:ea typeface="+mn-ea"/>
                <a:cs typeface="+mn-cs"/>
              </a:rPr>
              <a:t>．</a:t>
            </a:r>
            <a:endParaRPr kumimoji="1" lang="en-US" altLang="ja-JP" sz="1200" kern="1200" dirty="0">
              <a:solidFill>
                <a:schemeClr val="tx1"/>
              </a:solidFill>
              <a:effectLst/>
              <a:latin typeface="+mn-lt"/>
              <a:ea typeface="+mn-ea"/>
              <a:cs typeface="+mn-cs"/>
            </a:endParaRPr>
          </a:p>
          <a:p>
            <a:r>
              <a:rPr lang="ja-JP" altLang="en-US"/>
              <a:t>また</a:t>
            </a:r>
            <a:r>
              <a:rPr lang="en-US" altLang="ja-JP" dirty="0"/>
              <a:t>IDS</a:t>
            </a:r>
            <a:r>
              <a:rPr lang="ja-JP" altLang="en-US"/>
              <a:t>も</a:t>
            </a:r>
            <a:r>
              <a:rPr lang="en-US" altLang="ja-JP" dirty="0"/>
              <a:t>SEV</a:t>
            </a:r>
            <a:r>
              <a:rPr lang="ja-JP" altLang="en-US"/>
              <a:t>を用いて暗号化された別の</a:t>
            </a:r>
            <a:r>
              <a:rPr lang="en-US" altLang="ja-JP" dirty="0"/>
              <a:t>VM</a:t>
            </a:r>
            <a:r>
              <a:rPr lang="ja-JP" altLang="en-US"/>
              <a:t>内で安全に実行することで内部犯からの情報漏洩を防ぎます．また，暗号通信を用いることでメモリデータの漏洩を防ぎます．</a:t>
            </a:r>
            <a:endParaRPr lang="en-JP" altLang="ja-JP"/>
          </a:p>
          <a:p>
            <a:pPr marL="0" marR="0" lvl="0" indent="0" algn="l" defTabSz="914400" rtl="0" eaLnBrk="1" fontAlgn="auto" latinLnBrk="0" hangingPunct="1">
              <a:lnSpc>
                <a:spcPct val="100000"/>
              </a:lnSpc>
              <a:spcBef>
                <a:spcPts val="0"/>
              </a:spcBef>
              <a:spcAft>
                <a:spcPts val="0"/>
              </a:spcAft>
              <a:buClrTx/>
              <a:buSzTx/>
              <a:buFontTx/>
              <a:buNone/>
              <a:tabLst/>
              <a:defRPr/>
            </a:pPr>
            <a:endParaRPr lang="x-none" altLang="ja-JP">
              <a:solidFill>
                <a:srgbClr val="FF0000"/>
              </a:solidFill>
            </a:endParaRP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6</a:t>
            </a:fld>
            <a:endParaRPr kumimoji="1" lang="ja-JP" altLang="en-US"/>
          </a:p>
        </p:txBody>
      </p:sp>
    </p:spTree>
    <p:extLst>
      <p:ext uri="{BB962C8B-B14F-4D97-AF65-F5344CB8AC3E}">
        <p14:creationId xmlns:p14="http://schemas.microsoft.com/office/powerpoint/2010/main" val="1396201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mn-lt"/>
                <a:ea typeface="+mn-ea"/>
                <a:cs typeface="+mn-cs"/>
              </a:rPr>
              <a:t>監視対象</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内にあるエージェントが</a:t>
            </a:r>
            <a:r>
              <a:rPr kumimoji="1" lang="ja-JP" altLang="en-US" sz="1200" kern="1200">
                <a:solidFill>
                  <a:schemeClr val="tx1"/>
                </a:solidFill>
                <a:effectLst/>
                <a:latin typeface="+mn-lt"/>
                <a:ea typeface="+mn-ea"/>
                <a:cs typeface="+mn-cs"/>
              </a:rPr>
              <a:t>侵入者から</a:t>
            </a:r>
            <a:r>
              <a:rPr kumimoji="1" lang="ja-JP" altLang="ja-JP" sz="1200" kern="1200">
                <a:solidFill>
                  <a:schemeClr val="tx1"/>
                </a:solidFill>
                <a:effectLst/>
                <a:latin typeface="+mn-lt"/>
                <a:ea typeface="+mn-ea"/>
                <a:cs typeface="+mn-cs"/>
              </a:rPr>
              <a:t>攻撃を受けてしまうと</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が正しくメモリデータが取得できず</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の監視を行えなくなってしまうため，エージェントは安全に動作し続ける必要があります．</a:t>
            </a:r>
            <a:endParaRPr kumimoji="1" lang="en-US" altLang="ja-JP" sz="1200" kern="1200" dirty="0">
              <a:solidFill>
                <a:schemeClr val="tx1"/>
              </a:solidFill>
              <a:effectLst/>
              <a:latin typeface="+mn-lt"/>
              <a:ea typeface="+mn-ea"/>
              <a:cs typeface="+mn-cs"/>
            </a:endParaRPr>
          </a:p>
          <a:p>
            <a:r>
              <a:rPr kumimoji="1" lang="ja-JP" altLang="en-US" sz="1200" kern="1200">
                <a:solidFill>
                  <a:schemeClr val="tx1"/>
                </a:solidFill>
                <a:effectLst/>
                <a:latin typeface="+mn-lt"/>
                <a:ea typeface="+mn-ea"/>
                <a:cs typeface="+mn-cs"/>
              </a:rPr>
              <a:t>そのため，監視対象</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内にさらに隔離領域を作成し，その中に監視対象のシステムを閉じ込めます．そして，その隔離領域の外側にエージェントを配置することによってシステムに依存せず，安全にエージェントが動作することができます．</a:t>
            </a:r>
            <a:endParaRPr kumimoji="1" lang="en-US" altLang="ja-JP" sz="1200" kern="1200" dirty="0">
              <a:solidFill>
                <a:schemeClr val="tx1"/>
              </a:solidFill>
              <a:effectLst/>
              <a:latin typeface="+mn-lt"/>
              <a:ea typeface="+mn-ea"/>
              <a:cs typeface="+mn-cs"/>
            </a:endParaRPr>
          </a:p>
          <a:p>
            <a:r>
              <a:rPr kumimoji="1" lang="ja-JP" altLang="en-US" sz="1200" kern="1200">
                <a:solidFill>
                  <a:schemeClr val="tx1"/>
                </a:solidFill>
                <a:effectLst/>
                <a:latin typeface="+mn-lt"/>
                <a:ea typeface="+mn-ea"/>
                <a:cs typeface="+mn-cs"/>
              </a:rPr>
              <a:t>隔離環境の種類によって，</a:t>
            </a:r>
            <a:r>
              <a:rPr kumimoji="1" lang="ja-JP" altLang="ja-JP" sz="1200" kern="1200">
                <a:solidFill>
                  <a:schemeClr val="tx1"/>
                </a:solidFill>
                <a:effectLst/>
                <a:latin typeface="+mn-lt"/>
                <a:ea typeface="+mn-ea"/>
                <a:cs typeface="+mn-cs"/>
              </a:rPr>
              <a:t>安全性や、性能、実装の容易さなど，様々なトレードオフがあります．</a:t>
            </a:r>
            <a:endParaRPr kumimoji="1" lang="en-US" altLang="ja-JP" sz="1200" kern="1200" dirty="0">
              <a:solidFill>
                <a:schemeClr val="tx1"/>
              </a:solidFill>
              <a:effectLst/>
              <a:latin typeface="+mn-lt"/>
              <a:ea typeface="+mn-ea"/>
              <a:cs typeface="+mn-cs"/>
            </a:endParaRPr>
          </a:p>
          <a:p>
            <a:r>
              <a:rPr kumimoji="1" lang="ja-JP" altLang="ja-JP" sz="1200" kern="1200">
                <a:solidFill>
                  <a:schemeClr val="tx1"/>
                </a:solidFill>
                <a:effectLst/>
                <a:latin typeface="+mn-lt"/>
                <a:ea typeface="+mn-ea"/>
                <a:cs typeface="+mn-cs"/>
              </a:rPr>
              <a:t>次のスライド</a:t>
            </a:r>
            <a:r>
              <a:rPr kumimoji="1" lang="ja-JP" altLang="en-US" sz="1200" kern="1200">
                <a:solidFill>
                  <a:schemeClr val="tx1"/>
                </a:solidFill>
                <a:effectLst/>
                <a:latin typeface="+mn-lt"/>
                <a:ea typeface="+mn-ea"/>
                <a:cs typeface="+mn-cs"/>
              </a:rPr>
              <a:t>から</a:t>
            </a:r>
            <a:r>
              <a:rPr kumimoji="1" lang="ja-JP" altLang="ja-JP" sz="1200" kern="1200">
                <a:solidFill>
                  <a:schemeClr val="tx1"/>
                </a:solidFill>
                <a:effectLst/>
                <a:latin typeface="+mn-lt"/>
                <a:ea typeface="+mn-ea"/>
                <a:cs typeface="+mn-cs"/>
              </a:rPr>
              <a:t>はそれぞれの</a:t>
            </a:r>
            <a:r>
              <a:rPr kumimoji="1" lang="ja-JP" altLang="en-US" sz="1200" kern="1200">
                <a:solidFill>
                  <a:schemeClr val="tx1"/>
                </a:solidFill>
                <a:effectLst/>
                <a:latin typeface="+mn-lt"/>
                <a:ea typeface="+mn-ea"/>
                <a:cs typeface="+mn-cs"/>
              </a:rPr>
              <a:t>隔離領域の種類における</a:t>
            </a:r>
            <a:r>
              <a:rPr kumimoji="1" lang="ja-JP" altLang="ja-JP" sz="1200" kern="1200">
                <a:solidFill>
                  <a:schemeClr val="tx1"/>
                </a:solidFill>
                <a:effectLst/>
                <a:latin typeface="+mn-lt"/>
                <a:ea typeface="+mn-ea"/>
                <a:cs typeface="+mn-cs"/>
              </a:rPr>
              <a:t>トレードオフ</a:t>
            </a:r>
            <a:r>
              <a:rPr kumimoji="1" lang="ja-JP" altLang="en-US" sz="1200" kern="1200">
                <a:solidFill>
                  <a:schemeClr val="tx1"/>
                </a:solidFill>
                <a:effectLst/>
                <a:latin typeface="+mn-lt"/>
                <a:ea typeface="+mn-ea"/>
                <a:cs typeface="+mn-cs"/>
              </a:rPr>
              <a:t>について</a:t>
            </a:r>
            <a:r>
              <a:rPr kumimoji="1" lang="ja-JP" altLang="ja-JP" sz="1200" kern="1200">
                <a:solidFill>
                  <a:schemeClr val="tx1"/>
                </a:solidFill>
                <a:effectLst/>
                <a:latin typeface="+mn-lt"/>
                <a:ea typeface="+mn-ea"/>
                <a:cs typeface="+mn-cs"/>
              </a:rPr>
              <a:t>説明していきます</a:t>
            </a:r>
            <a:r>
              <a:rPr lang="ja-JP" altLang="ja-JP">
                <a:effectLst/>
              </a:rPr>
              <a:t> </a:t>
            </a:r>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7</a:t>
            </a:fld>
            <a:endParaRPr kumimoji="1" lang="ja-JP" altLang="en-US"/>
          </a:p>
        </p:txBody>
      </p:sp>
    </p:spTree>
    <p:extLst>
      <p:ext uri="{BB962C8B-B14F-4D97-AF65-F5344CB8AC3E}">
        <p14:creationId xmlns:p14="http://schemas.microsoft.com/office/powerpoint/2010/main" val="1720071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a:solidFill>
                  <a:schemeClr val="tx1"/>
                </a:solidFill>
                <a:effectLst/>
                <a:latin typeface="+mn-lt"/>
                <a:ea typeface="+mn-ea"/>
                <a:cs typeface="+mn-cs"/>
              </a:rPr>
              <a:t>１つ目は</a:t>
            </a:r>
            <a:r>
              <a:rPr lang="ja-JP" altLang="en-US"/>
              <a:t>監視対象システムを監視対象</a:t>
            </a:r>
            <a:r>
              <a:rPr lang="en-US" altLang="ja-JP" dirty="0"/>
              <a:t>VM</a:t>
            </a:r>
            <a:r>
              <a:rPr lang="ja-JP" altLang="en-US"/>
              <a:t>の内部に作成したコンテナ内で動かし，エージェントを</a:t>
            </a:r>
            <a:r>
              <a:rPr lang="en-JP" altLang="ja-JP"/>
              <a:t>OS内に配置</a:t>
            </a:r>
            <a:r>
              <a:rPr kumimoji="1" lang="ja-JP" altLang="en-US" sz="1200" kern="1200">
                <a:solidFill>
                  <a:schemeClr val="tx1"/>
                </a:solidFill>
                <a:effectLst/>
                <a:latin typeface="+mn-lt"/>
                <a:ea typeface="+mn-ea"/>
                <a:cs typeface="+mn-cs"/>
              </a:rPr>
              <a:t>することです．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a:solidFill>
                  <a:schemeClr val="tx1"/>
                </a:solidFill>
                <a:effectLst/>
                <a:latin typeface="+mn-lt"/>
                <a:ea typeface="+mn-ea"/>
                <a:cs typeface="+mn-cs"/>
              </a:rPr>
              <a:t>この</a:t>
            </a:r>
            <a:r>
              <a:rPr kumimoji="1" lang="ja-JP" altLang="en-US" sz="1200" kern="1200">
                <a:solidFill>
                  <a:schemeClr val="tx1"/>
                </a:solidFill>
                <a:effectLst/>
                <a:latin typeface="+mn-lt"/>
                <a:ea typeface="+mn-ea"/>
                <a:cs typeface="+mn-cs"/>
              </a:rPr>
              <a:t>環境</a:t>
            </a:r>
            <a:r>
              <a:rPr kumimoji="1" lang="ja-JP" altLang="ja-JP" sz="1200" kern="1200">
                <a:solidFill>
                  <a:schemeClr val="tx1"/>
                </a:solidFill>
                <a:effectLst/>
                <a:latin typeface="+mn-lt"/>
                <a:ea typeface="+mn-ea"/>
                <a:cs typeface="+mn-cs"/>
              </a:rPr>
              <a:t>では，</a:t>
            </a:r>
            <a:r>
              <a:rPr kumimoji="1" lang="ja-JP" altLang="en-US" sz="1200" kern="1200">
                <a:solidFill>
                  <a:schemeClr val="tx1"/>
                </a:solidFill>
                <a:effectLst/>
                <a:latin typeface="+mn-lt"/>
                <a:ea typeface="+mn-ea"/>
                <a:cs typeface="+mn-cs"/>
              </a:rPr>
              <a:t>コンテナは</a:t>
            </a:r>
            <a:r>
              <a:rPr kumimoji="1" lang="en-US" altLang="ja-JP" sz="1200" kern="1200" dirty="0">
                <a:solidFill>
                  <a:schemeClr val="tx1"/>
                </a:solidFill>
                <a:effectLst/>
                <a:latin typeface="+mn-lt"/>
                <a:ea typeface="+mn-ea"/>
                <a:cs typeface="+mn-cs"/>
              </a:rPr>
              <a:t>OS</a:t>
            </a:r>
            <a:r>
              <a:rPr kumimoji="1" lang="ja-JP" altLang="en-US" sz="1200" kern="1200">
                <a:solidFill>
                  <a:schemeClr val="tx1"/>
                </a:solidFill>
                <a:effectLst/>
                <a:latin typeface="+mn-lt"/>
                <a:ea typeface="+mn-ea"/>
                <a:cs typeface="+mn-cs"/>
              </a:rPr>
              <a:t>が提供している軽量な仮想化，システム性能がほとんど低下せず，</a:t>
            </a:r>
            <a:r>
              <a:rPr kumimoji="1" lang="ja-JP" altLang="ja-JP" sz="1200" kern="1200">
                <a:solidFill>
                  <a:schemeClr val="tx1"/>
                </a:solidFill>
                <a:effectLst/>
                <a:latin typeface="+mn-lt"/>
                <a:ea typeface="+mn-ea"/>
                <a:cs typeface="+mn-cs"/>
              </a:rPr>
              <a:t>エージェントはネットワーク通信機能などの</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の豊富な機能を使うことができます．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a:solidFill>
                  <a:schemeClr val="tx1"/>
                </a:solidFill>
                <a:effectLst/>
                <a:latin typeface="+mn-lt"/>
                <a:ea typeface="+mn-ea"/>
                <a:cs typeface="+mn-cs"/>
              </a:rPr>
              <a:t>しかし，</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と比較してコンテナによる隔離は弱く，コンテナ経由で</a:t>
            </a:r>
            <a:r>
              <a:rPr kumimoji="1" lang="en-US" altLang="ja-JP" sz="1200" kern="1200" dirty="0">
                <a:solidFill>
                  <a:schemeClr val="tx1"/>
                </a:solidFill>
                <a:effectLst/>
                <a:latin typeface="+mn-lt"/>
                <a:ea typeface="+mn-ea"/>
                <a:cs typeface="+mn-cs"/>
              </a:rPr>
              <a:t>OS</a:t>
            </a:r>
            <a:r>
              <a:rPr kumimoji="1" lang="ja-JP" altLang="en-US" sz="1200" kern="1200">
                <a:solidFill>
                  <a:schemeClr val="tx1"/>
                </a:solidFill>
                <a:effectLst/>
                <a:latin typeface="+mn-lt"/>
                <a:ea typeface="+mn-ea"/>
                <a:cs typeface="+mn-cs"/>
              </a:rPr>
              <a:t>内のエージェントが</a:t>
            </a:r>
            <a:r>
              <a:rPr kumimoji="1" lang="ja-JP" altLang="ja-JP" sz="1200" kern="1200">
                <a:solidFill>
                  <a:schemeClr val="tx1"/>
                </a:solidFill>
                <a:effectLst/>
                <a:latin typeface="+mn-lt"/>
                <a:ea typeface="+mn-ea"/>
                <a:cs typeface="+mn-cs"/>
              </a:rPr>
              <a:t>攻撃を受け</a:t>
            </a:r>
            <a:r>
              <a:rPr kumimoji="1" lang="ja-JP" altLang="en-US" sz="1200" kern="1200">
                <a:solidFill>
                  <a:schemeClr val="tx1"/>
                </a:solidFill>
                <a:effectLst/>
                <a:latin typeface="+mn-lt"/>
                <a:ea typeface="+mn-ea"/>
                <a:cs typeface="+mn-cs"/>
              </a:rPr>
              <a:t>る可能性</a:t>
            </a:r>
            <a:r>
              <a:rPr kumimoji="1" lang="ja-JP" altLang="ja-JP" sz="1200" kern="1200">
                <a:solidFill>
                  <a:schemeClr val="tx1"/>
                </a:solidFill>
                <a:effectLst/>
                <a:latin typeface="+mn-lt"/>
                <a:ea typeface="+mn-ea"/>
                <a:cs typeface="+mn-cs"/>
              </a:rPr>
              <a:t>があります．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a:solidFill>
                  <a:schemeClr val="tx1"/>
                </a:solidFill>
                <a:effectLst/>
                <a:latin typeface="+mn-lt"/>
                <a:ea typeface="+mn-ea"/>
                <a:cs typeface="+mn-cs"/>
              </a:rPr>
              <a:t>また，コンテナによる隔離を強くするためにコンテナには</a:t>
            </a:r>
            <a:r>
              <a:rPr kumimoji="1" lang="en-US" altLang="ja-JP" sz="1200" kern="1200" dirty="0">
                <a:solidFill>
                  <a:schemeClr val="tx1"/>
                </a:solidFill>
                <a:effectLst/>
                <a:latin typeface="+mn-lt"/>
                <a:ea typeface="+mn-ea"/>
                <a:cs typeface="+mn-cs"/>
              </a:rPr>
              <a:t>OS</a:t>
            </a:r>
            <a:r>
              <a:rPr kumimoji="1" lang="ja-JP" altLang="en-US" sz="1200" kern="1200">
                <a:solidFill>
                  <a:schemeClr val="tx1"/>
                </a:solidFill>
                <a:effectLst/>
                <a:latin typeface="+mn-lt"/>
                <a:ea typeface="+mn-ea"/>
                <a:cs typeface="+mn-cs"/>
              </a:rPr>
              <a:t>に変更を加えるなどといった権限を持っていません．そのため，コンテナ内のシステムも機能が制限される可能性があります．</a:t>
            </a:r>
            <a:endParaRPr kumimoji="1" lang="ja-JP" altLang="en-US"/>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8</a:t>
            </a:fld>
            <a:endParaRPr kumimoji="1" lang="ja-JP" altLang="en-US"/>
          </a:p>
        </p:txBody>
      </p:sp>
    </p:spTree>
    <p:extLst>
      <p:ext uri="{BB962C8B-B14F-4D97-AF65-F5344CB8AC3E}">
        <p14:creationId xmlns:p14="http://schemas.microsoft.com/office/powerpoint/2010/main" val="522627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a:solidFill>
                  <a:schemeClr val="tx1"/>
                </a:solidFill>
                <a:effectLst/>
                <a:latin typeface="+mn-lt"/>
                <a:ea typeface="+mn-ea"/>
                <a:cs typeface="+mn-cs"/>
              </a:rPr>
              <a:t>１つ目の</a:t>
            </a:r>
            <a:r>
              <a:rPr kumimoji="1" lang="ja-JP" altLang="en-US" sz="1200" kern="1200">
                <a:solidFill>
                  <a:schemeClr val="tx1"/>
                </a:solidFill>
                <a:effectLst/>
                <a:latin typeface="+mn-lt"/>
                <a:ea typeface="+mn-ea"/>
                <a:cs typeface="+mn-cs"/>
              </a:rPr>
              <a:t>コンテナによる隔離に関して，</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内にエージェントの配置を行い</a:t>
            </a:r>
            <a:r>
              <a:rPr kumimoji="1" lang="ja-JP" altLang="en-US" sz="1200" kern="1200">
                <a:solidFill>
                  <a:schemeClr val="tx1"/>
                </a:solidFill>
                <a:effectLst/>
                <a:latin typeface="+mn-lt"/>
                <a:ea typeface="+mn-ea"/>
                <a:cs typeface="+mn-cs"/>
              </a:rPr>
              <a:t>ます．このエージェントは</a:t>
            </a:r>
            <a:r>
              <a:rPr kumimoji="1" lang="ja-JP" altLang="ja-JP" sz="1200" kern="1200">
                <a:solidFill>
                  <a:schemeClr val="tx1"/>
                </a:solidFill>
                <a:effectLst/>
                <a:latin typeface="+mn-lt"/>
                <a:ea typeface="+mn-ea"/>
                <a:cs typeface="+mn-cs"/>
              </a:rPr>
              <a:t>カーネルモジュール</a:t>
            </a:r>
            <a:r>
              <a:rPr kumimoji="1" lang="ja-JP" altLang="en-US" sz="1200" kern="1200">
                <a:solidFill>
                  <a:schemeClr val="tx1"/>
                </a:solidFill>
                <a:effectLst/>
                <a:latin typeface="+mn-lt"/>
                <a:ea typeface="+mn-ea"/>
                <a:cs typeface="+mn-cs"/>
              </a:rPr>
              <a:t>として</a:t>
            </a:r>
            <a:r>
              <a:rPr kumimoji="1" lang="en-US" altLang="ja-JP" sz="1200" kern="1200" dirty="0">
                <a:solidFill>
                  <a:schemeClr val="tx1"/>
                </a:solidFill>
                <a:effectLst/>
                <a:latin typeface="+mn-lt"/>
                <a:ea typeface="+mn-ea"/>
                <a:cs typeface="+mn-cs"/>
              </a:rPr>
              <a:t>OS</a:t>
            </a:r>
            <a:r>
              <a:rPr kumimoji="1" lang="ja-JP" altLang="en-US" sz="1200" kern="1200">
                <a:solidFill>
                  <a:schemeClr val="tx1"/>
                </a:solidFill>
                <a:effectLst/>
                <a:latin typeface="+mn-lt"/>
                <a:ea typeface="+mn-ea"/>
                <a:cs typeface="+mn-cs"/>
              </a:rPr>
              <a:t>内で動作を行います</a:t>
            </a:r>
            <a:r>
              <a:rPr kumimoji="1" lang="ja-JP" altLang="ja-JP" sz="1200" kern="1200">
                <a:solidFill>
                  <a:schemeClr val="tx1"/>
                </a:solidFill>
                <a:effectLst/>
                <a:latin typeface="+mn-lt"/>
                <a:ea typeface="+mn-ea"/>
                <a:cs typeface="+mn-cs"/>
              </a:rPr>
              <a:t>．</a:t>
            </a:r>
          </a:p>
          <a:p>
            <a:r>
              <a:rPr kumimoji="1" lang="ja-JP" altLang="ja-JP" sz="1200" kern="1200">
                <a:solidFill>
                  <a:schemeClr val="tx1"/>
                </a:solidFill>
                <a:effectLst/>
                <a:latin typeface="+mn-lt"/>
                <a:ea typeface="+mn-ea"/>
                <a:cs typeface="+mn-cs"/>
              </a:rPr>
              <a:t>従来の</a:t>
            </a:r>
            <a:r>
              <a:rPr kumimoji="1" lang="en-US" altLang="ja-JP" sz="1200" kern="1200" dirty="0">
                <a:solidFill>
                  <a:schemeClr val="tx1"/>
                </a:solidFill>
                <a:effectLst/>
                <a:latin typeface="+mn-lt"/>
                <a:ea typeface="+mn-ea"/>
                <a:cs typeface="+mn-cs"/>
              </a:rPr>
              <a:t>IDS</a:t>
            </a:r>
            <a:r>
              <a:rPr kumimoji="1" lang="ja-JP" altLang="ja-JP" sz="1200" kern="1200">
                <a:solidFill>
                  <a:schemeClr val="tx1"/>
                </a:solidFill>
                <a:effectLst/>
                <a:latin typeface="+mn-lt"/>
                <a:ea typeface="+mn-ea"/>
                <a:cs typeface="+mn-cs"/>
              </a:rPr>
              <a:t>オフロードでは物理アドレスへの変換が必要だったのですが，</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カーネル内にエージェントを配置することによって，</a:t>
            </a:r>
            <a:r>
              <a:rPr kumimoji="1" lang="ja-JP" altLang="en-US" sz="1200" kern="1200">
                <a:solidFill>
                  <a:schemeClr val="tx1"/>
                </a:solidFill>
                <a:effectLst/>
                <a:latin typeface="+mn-lt"/>
                <a:ea typeface="+mn-ea"/>
                <a:cs typeface="+mn-cs"/>
              </a:rPr>
              <a:t>エージェントが受信した</a:t>
            </a:r>
            <a:r>
              <a:rPr kumimoji="1" lang="en-US" altLang="ja-JP" sz="1200" kern="1200" dirty="0">
                <a:solidFill>
                  <a:schemeClr val="tx1"/>
                </a:solidFill>
                <a:effectLst/>
                <a:latin typeface="+mn-lt"/>
                <a:ea typeface="+mn-ea"/>
                <a:cs typeface="+mn-cs"/>
              </a:rPr>
              <a:t>OS</a:t>
            </a:r>
            <a:r>
              <a:rPr kumimoji="1" lang="ja-JP" altLang="ja-JP" sz="1200" kern="1200">
                <a:solidFill>
                  <a:schemeClr val="tx1"/>
                </a:solidFill>
                <a:effectLst/>
                <a:latin typeface="+mn-lt"/>
                <a:ea typeface="+mn-ea"/>
                <a:cs typeface="+mn-cs"/>
              </a:rPr>
              <a:t>データの仮想アドレスを</a:t>
            </a:r>
            <a:r>
              <a:rPr kumimoji="1" lang="ja-JP" altLang="en-US" sz="1200" kern="1200">
                <a:solidFill>
                  <a:schemeClr val="tx1"/>
                </a:solidFill>
                <a:effectLst/>
                <a:latin typeface="+mn-lt"/>
                <a:ea typeface="+mn-ea"/>
                <a:cs typeface="+mn-cs"/>
              </a:rPr>
              <a:t>そのまま</a:t>
            </a:r>
            <a:r>
              <a:rPr kumimoji="1" lang="ja-JP" altLang="ja-JP" sz="1200" kern="1200">
                <a:solidFill>
                  <a:schemeClr val="tx1"/>
                </a:solidFill>
                <a:effectLst/>
                <a:latin typeface="+mn-lt"/>
                <a:ea typeface="+mn-ea"/>
                <a:cs typeface="+mn-cs"/>
              </a:rPr>
              <a:t>用いて</a:t>
            </a:r>
            <a:r>
              <a:rPr kumimoji="1" lang="ja-JP" altLang="en-US" sz="1200" kern="1200">
                <a:solidFill>
                  <a:schemeClr val="tx1"/>
                </a:solidFill>
                <a:effectLst/>
                <a:latin typeface="+mn-lt"/>
                <a:ea typeface="+mn-ea"/>
                <a:cs typeface="+mn-cs"/>
              </a:rPr>
              <a:t>，</a:t>
            </a:r>
            <a:r>
              <a:rPr kumimoji="1" lang="ja-JP" altLang="ja-JP" sz="1200" kern="1200">
                <a:solidFill>
                  <a:schemeClr val="tx1"/>
                </a:solidFill>
                <a:effectLst/>
                <a:latin typeface="+mn-lt"/>
                <a:ea typeface="+mn-ea"/>
                <a:cs typeface="+mn-cs"/>
              </a:rPr>
              <a:t>メモリデータ効率よく取得することができます．</a:t>
            </a:r>
          </a:p>
          <a:p>
            <a:r>
              <a:rPr kumimoji="1" lang="ja-JP" altLang="ja-JP" sz="1200" kern="1200">
                <a:solidFill>
                  <a:schemeClr val="tx1"/>
                </a:solidFill>
                <a:effectLst/>
                <a:latin typeface="+mn-lt"/>
                <a:ea typeface="+mn-ea"/>
                <a:cs typeface="+mn-cs"/>
              </a:rPr>
              <a:t>エージェント</a:t>
            </a:r>
            <a:r>
              <a:rPr kumimoji="1" lang="ja-JP" altLang="en-US" sz="1200" kern="1200">
                <a:solidFill>
                  <a:schemeClr val="tx1"/>
                </a:solidFill>
                <a:effectLst/>
                <a:latin typeface="+mn-lt"/>
                <a:ea typeface="+mn-ea"/>
                <a:cs typeface="+mn-cs"/>
              </a:rPr>
              <a:t>は</a:t>
            </a:r>
            <a:r>
              <a:rPr kumimoji="1" lang="ja-JP" altLang="ja-JP" sz="1200" kern="1200">
                <a:solidFill>
                  <a:schemeClr val="tx1"/>
                </a:solidFill>
                <a:effectLst/>
                <a:latin typeface="+mn-lt"/>
                <a:ea typeface="+mn-ea"/>
                <a:cs typeface="+mn-cs"/>
              </a:rPr>
              <a:t>仮想ネットワーク</a:t>
            </a:r>
            <a:r>
              <a:rPr kumimoji="1" lang="ja-JP" altLang="en-US" sz="1200" kern="1200">
                <a:solidFill>
                  <a:schemeClr val="tx1"/>
                </a:solidFill>
                <a:effectLst/>
                <a:latin typeface="+mn-lt"/>
                <a:ea typeface="+mn-ea"/>
                <a:cs typeface="+mn-cs"/>
              </a:rPr>
              <a:t>または</a:t>
            </a:r>
            <a:r>
              <a:rPr kumimoji="1" lang="ja-JP" altLang="ja-JP" sz="1200" kern="1200">
                <a:solidFill>
                  <a:schemeClr val="tx1"/>
                </a:solidFill>
                <a:effectLst/>
                <a:latin typeface="+mn-lt"/>
                <a:ea typeface="+mn-ea"/>
                <a:cs typeface="+mn-cs"/>
              </a:rPr>
              <a:t>共有メモリを用い</a:t>
            </a:r>
            <a:r>
              <a:rPr kumimoji="1" lang="ja-JP" altLang="en-US" sz="1200" kern="1200">
                <a:solidFill>
                  <a:schemeClr val="tx1"/>
                </a:solidFill>
                <a:effectLst/>
                <a:latin typeface="+mn-lt"/>
                <a:ea typeface="+mn-ea"/>
                <a:cs typeface="+mn-cs"/>
              </a:rPr>
              <a:t>て</a:t>
            </a:r>
            <a:r>
              <a:rPr kumimoji="1" lang="en-US" altLang="ja-JP" sz="1200" kern="1200" dirty="0">
                <a:solidFill>
                  <a:schemeClr val="tx1"/>
                </a:solidFill>
                <a:effectLst/>
                <a:latin typeface="+mn-lt"/>
                <a:ea typeface="+mn-ea"/>
                <a:cs typeface="+mn-cs"/>
              </a:rPr>
              <a:t>IDS</a:t>
            </a:r>
            <a:r>
              <a:rPr kumimoji="1" lang="ja-JP" altLang="en-US" sz="1200" kern="1200">
                <a:solidFill>
                  <a:schemeClr val="tx1"/>
                </a:solidFill>
                <a:effectLst/>
                <a:latin typeface="+mn-lt"/>
                <a:ea typeface="+mn-ea"/>
                <a:cs typeface="+mn-cs"/>
              </a:rPr>
              <a:t>と暗号通信を行います．</a:t>
            </a:r>
            <a:endParaRPr kumimoji="1" lang="en-US" altLang="ja-JP" sz="1200" kern="1200" dirty="0">
              <a:solidFill>
                <a:schemeClr val="tx1"/>
              </a:solidFill>
              <a:effectLst/>
              <a:latin typeface="+mn-lt"/>
              <a:ea typeface="+mn-ea"/>
              <a:cs typeface="+mn-cs"/>
            </a:endParaRPr>
          </a:p>
          <a:p>
            <a:r>
              <a:rPr kumimoji="1" lang="ja-JP" altLang="en-US" sz="1200" kern="1200">
                <a:solidFill>
                  <a:schemeClr val="tx1"/>
                </a:solidFill>
                <a:effectLst/>
                <a:latin typeface="+mn-lt"/>
                <a:ea typeface="+mn-ea"/>
                <a:cs typeface="+mn-cs"/>
              </a:rPr>
              <a:t>仮想ネットワークを用いた通信では</a:t>
            </a:r>
            <a:r>
              <a:rPr kumimoji="1" lang="en-US" altLang="ja-JP" sz="1200" kern="1200" dirty="0">
                <a:solidFill>
                  <a:schemeClr val="tx1"/>
                </a:solidFill>
                <a:effectLst/>
                <a:latin typeface="+mn-lt"/>
                <a:ea typeface="+mn-ea"/>
                <a:cs typeface="+mn-cs"/>
              </a:rPr>
              <a:t>OS</a:t>
            </a:r>
            <a:r>
              <a:rPr kumimoji="1" lang="ja-JP" altLang="en-US" sz="1200" kern="1200">
                <a:solidFill>
                  <a:schemeClr val="tx1"/>
                </a:solidFill>
                <a:effectLst/>
                <a:latin typeface="+mn-lt"/>
                <a:ea typeface="+mn-ea"/>
                <a:cs typeface="+mn-cs"/>
              </a:rPr>
              <a:t>内の</a:t>
            </a:r>
            <a:r>
              <a:rPr kumimoji="1" lang="en-US" altLang="ja-JP" sz="1200" kern="1200" dirty="0">
                <a:solidFill>
                  <a:schemeClr val="tx1"/>
                </a:solidFill>
                <a:effectLst/>
                <a:latin typeface="+mn-lt"/>
                <a:ea typeface="+mn-ea"/>
                <a:cs typeface="+mn-cs"/>
              </a:rPr>
              <a:t>TCP/IP</a:t>
            </a:r>
            <a:r>
              <a:rPr kumimoji="1" lang="ja-JP" altLang="en-US" sz="1200" kern="1200">
                <a:solidFill>
                  <a:schemeClr val="tx1"/>
                </a:solidFill>
                <a:effectLst/>
                <a:latin typeface="+mn-lt"/>
                <a:ea typeface="+mn-ea"/>
                <a:cs typeface="+mn-cs"/>
              </a:rPr>
              <a:t>スタックを直接利用しています．</a:t>
            </a:r>
            <a:endParaRPr kumimoji="1" lang="en-US" altLang="ja-JP" sz="1200" kern="1200" dirty="0">
              <a:solidFill>
                <a:schemeClr val="tx1"/>
              </a:solidFill>
              <a:effectLst/>
              <a:latin typeface="+mn-lt"/>
              <a:ea typeface="+mn-ea"/>
              <a:cs typeface="+mn-cs"/>
            </a:endParaRPr>
          </a:p>
          <a:p>
            <a:r>
              <a:rPr lang="ja-JP" altLang="en-US">
                <a:effectLst/>
              </a:rPr>
              <a:t>なお，通信に共有メモリを利用するためには</a:t>
            </a:r>
            <a:r>
              <a:rPr lang="en-US" altLang="ja-JP" dirty="0">
                <a:effectLst/>
              </a:rPr>
              <a:t>SEV</a:t>
            </a:r>
            <a:r>
              <a:rPr lang="ja-JP" altLang="en-US">
                <a:effectLst/>
              </a:rPr>
              <a:t>によるメモリ暗号化の対象外とすることで通信を実現しております．</a:t>
            </a:r>
            <a:endParaRPr lang="en-US" altLang="ja-JP" dirty="0">
              <a:effectLst/>
            </a:endParaRPr>
          </a:p>
          <a:p>
            <a:endParaRPr lang="en-US" altLang="ja-JP" dirty="0">
              <a:effectLst/>
            </a:endParaRPr>
          </a:p>
          <a:p>
            <a:endParaRPr lang="en-US" altLang="ja-JP" dirty="0">
              <a:effectLst/>
            </a:endParaRPr>
          </a:p>
          <a:p>
            <a:r>
              <a:rPr lang="en-US" altLang="ja-JP" dirty="0">
                <a:effectLst/>
              </a:rPr>
              <a:t>///</a:t>
            </a:r>
            <a:r>
              <a:rPr lang="ja-JP" altLang="en-US">
                <a:effectLst/>
              </a:rPr>
              <a:t>カーネルモジュールは</a:t>
            </a:r>
            <a:r>
              <a:rPr lang="en-US" altLang="ja-JP" dirty="0">
                <a:effectLst/>
              </a:rPr>
              <a:t>OS</a:t>
            </a:r>
            <a:r>
              <a:rPr lang="ja-JP" altLang="en-US">
                <a:effectLst/>
              </a:rPr>
              <a:t>を選ばないことも利点かも</a:t>
            </a:r>
            <a:endParaRPr lang="en-US" altLang="ja-JP" dirty="0">
              <a:effectLst/>
            </a:endParaRPr>
          </a:p>
          <a:p>
            <a:endParaRPr lang="en-US" altLang="ja-JP" dirty="0">
              <a:effectLst/>
            </a:endParaRPr>
          </a:p>
          <a:p>
            <a:r>
              <a:rPr lang="en-US" altLang="ja-JP" dirty="0">
                <a:effectLst/>
              </a:rPr>
              <a:t>///IDS VM</a:t>
            </a:r>
            <a:r>
              <a:rPr lang="ja-JP" altLang="en-US">
                <a:effectLst/>
              </a:rPr>
              <a:t>，監視対象</a:t>
            </a:r>
            <a:r>
              <a:rPr lang="en-US" altLang="ja-JP" dirty="0">
                <a:effectLst/>
              </a:rPr>
              <a:t>VM</a:t>
            </a:r>
            <a:r>
              <a:rPr lang="ja-JP" altLang="en-US">
                <a:effectLst/>
              </a:rPr>
              <a:t>，コンテナはユーザが管理するらしい</a:t>
            </a:r>
            <a:endParaRPr lang="en-US" altLang="ja-JP" dirty="0">
              <a:effectLst/>
            </a:endParaRPr>
          </a:p>
          <a:p>
            <a:r>
              <a:rPr lang="en-US" altLang="ja-JP" dirty="0">
                <a:effectLst/>
              </a:rPr>
              <a:t>///</a:t>
            </a:r>
            <a:r>
              <a:rPr lang="ja-JP" altLang="en-US">
                <a:effectLst/>
              </a:rPr>
              <a:t>実際にユーザが使っているのは監視対象</a:t>
            </a:r>
            <a:r>
              <a:rPr lang="en-US" altLang="ja-JP" dirty="0">
                <a:effectLst/>
              </a:rPr>
              <a:t>VM</a:t>
            </a:r>
            <a:r>
              <a:rPr lang="ja-JP" altLang="en-US">
                <a:effectLst/>
              </a:rPr>
              <a:t>内のコンテナ</a:t>
            </a:r>
            <a:endParaRPr lang="en-US" altLang="ja-JP" dirty="0">
              <a:effectLst/>
            </a:endParaRPr>
          </a:p>
          <a:p>
            <a:endParaRPr lang="en-US" altLang="ja-JP" dirty="0">
              <a:effectLst/>
            </a:endParaRPr>
          </a:p>
          <a:p>
            <a:r>
              <a:rPr lang="en-US" altLang="ja-JP" dirty="0">
                <a:effectLst/>
              </a:rPr>
              <a:t>///</a:t>
            </a:r>
            <a:r>
              <a:rPr lang="ja-JP" altLang="en-US">
                <a:effectLst/>
              </a:rPr>
              <a:t>カーネルモジュール：</a:t>
            </a:r>
            <a:r>
              <a:rPr lang="en-US" altLang="ja-JP" dirty="0">
                <a:effectLst/>
              </a:rPr>
              <a:t>OS</a:t>
            </a:r>
            <a:r>
              <a:rPr lang="ja-JP" altLang="en-US">
                <a:effectLst/>
              </a:rPr>
              <a:t>カーネルの機能を拡張するためのプログラムのことです．</a:t>
            </a:r>
            <a:endParaRPr lang="en-US" altLang="ja-JP" dirty="0">
              <a:effectLst/>
            </a:endParaRPr>
          </a:p>
          <a:p>
            <a:r>
              <a:rPr lang="en-US" altLang="ja-JP" dirty="0">
                <a:effectLst/>
              </a:rPr>
              <a:t>///</a:t>
            </a:r>
            <a:r>
              <a:rPr lang="ja-JP" altLang="en-US">
                <a:effectLst/>
              </a:rPr>
              <a:t>今回は静的ではなく動的にモジュールを組み込んでいる．</a:t>
            </a:r>
            <a:endParaRPr lang="en-US" altLang="ja-JP" dirty="0">
              <a:effectLst/>
            </a:endParaRPr>
          </a:p>
        </p:txBody>
      </p:sp>
      <p:sp>
        <p:nvSpPr>
          <p:cNvPr id="4" name="スライド番号プレースホルダー 3"/>
          <p:cNvSpPr>
            <a:spLocks noGrp="1"/>
          </p:cNvSpPr>
          <p:nvPr>
            <p:ph type="sldNum" sz="quarter" idx="5"/>
          </p:nvPr>
        </p:nvSpPr>
        <p:spPr/>
        <p:txBody>
          <a:bodyPr/>
          <a:lstStyle/>
          <a:p>
            <a:fld id="{BDC47E92-C637-0945-B7B3-2E91776002A4}" type="slidenum">
              <a:rPr kumimoji="1" lang="ja-JP" altLang="en-US" smtClean="0"/>
              <a:t>9</a:t>
            </a:fld>
            <a:endParaRPr kumimoji="1" lang="ja-JP" altLang="en-US"/>
          </a:p>
        </p:txBody>
      </p:sp>
    </p:spTree>
    <p:extLst>
      <p:ext uri="{BB962C8B-B14F-4D97-AF65-F5344CB8AC3E}">
        <p14:creationId xmlns:p14="http://schemas.microsoft.com/office/powerpoint/2010/main" val="1064792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CF1306-1076-5D48-996C-1B7322B72ABA}"/>
              </a:ext>
            </a:extLst>
          </p:cNvPr>
          <p:cNvSpPr>
            <a:spLocks noGrp="1"/>
          </p:cNvSpPr>
          <p:nvPr>
            <p:ph type="ctrTitle"/>
          </p:nvPr>
        </p:nvSpPr>
        <p:spPr>
          <a:xfrm>
            <a:off x="1524000" y="1122363"/>
            <a:ext cx="9144000" cy="2387600"/>
          </a:xfrm>
        </p:spPr>
        <p:txBody>
          <a:bodyPr anchor="b"/>
          <a:lstStyle>
            <a:lvl1pPr algn="ctr">
              <a:defRPr sz="6000" b="1" i="0">
                <a:latin typeface="Yu Mincho Demibold" panose="02020400000000000000" pitchFamily="18" charset="-128"/>
                <a:ea typeface="Yu Mincho Demibold" panose="02020400000000000000" pitchFamily="18" charset="-128"/>
                <a:cs typeface="Yu Mincho Demibold" panose="02020400000000000000" pitchFamily="18" charset="-128"/>
              </a:defRPr>
            </a:lvl1pPr>
          </a:lstStyle>
          <a:p>
            <a:r>
              <a:rPr kumimoji="1" lang="ja-JP" altLang="en-US" dirty="0"/>
              <a:t>マスター タイトルの書式設定</a:t>
            </a:r>
          </a:p>
        </p:txBody>
      </p:sp>
      <p:sp>
        <p:nvSpPr>
          <p:cNvPr id="3" name="字幕 2">
            <a:extLst>
              <a:ext uri="{FF2B5EF4-FFF2-40B4-BE49-F238E27FC236}">
                <a16:creationId xmlns:a16="http://schemas.microsoft.com/office/drawing/2014/main" id="{B8E7409E-BD4D-334F-9C5F-F8CB746BFD5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b="0" i="0">
                <a:latin typeface="Yu Gothic Medium" panose="020B0400000000000000" pitchFamily="34" charset="-128"/>
                <a:ea typeface="Yu Gothic Medium" panose="020B0400000000000000" pitchFamily="34"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EB79427-7140-A64F-914E-965983807DEA}"/>
              </a:ext>
            </a:extLst>
          </p:cNvPr>
          <p:cNvSpPr>
            <a:spLocks noGrp="1"/>
          </p:cNvSpPr>
          <p:nvPr>
            <p:ph type="dt" sz="half" idx="10"/>
          </p:nvPr>
        </p:nvSpPr>
        <p:spPr/>
        <p:txBody>
          <a:bodyPr/>
          <a:lstStyle/>
          <a:p>
            <a:fld id="{9D3B8C42-4F92-9743-B23F-5483C357BCAB}" type="datetime1">
              <a:rPr kumimoji="1" lang="ja-JP" altLang="en-US" smtClean="0"/>
              <a:t>2023/2/12</a:t>
            </a:fld>
            <a:endParaRPr kumimoji="1" lang="ja-JP" altLang="en-US"/>
          </a:p>
        </p:txBody>
      </p:sp>
      <p:sp>
        <p:nvSpPr>
          <p:cNvPr id="5" name="フッター プレースホルダー 4">
            <a:extLst>
              <a:ext uri="{FF2B5EF4-FFF2-40B4-BE49-F238E27FC236}">
                <a16:creationId xmlns:a16="http://schemas.microsoft.com/office/drawing/2014/main" id="{6781BF23-61C3-6041-9CE9-AC5F1AB8080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F75B68B-9413-3745-A531-961CD242474B}"/>
              </a:ext>
            </a:extLst>
          </p:cNvPr>
          <p:cNvSpPr>
            <a:spLocks noGrp="1"/>
          </p:cNvSpPr>
          <p:nvPr>
            <p:ph type="sldNum" sz="quarter" idx="12"/>
          </p:nvPr>
        </p:nvSpPr>
        <p:spPr/>
        <p:txBody>
          <a:bodyPr/>
          <a:lstStyle>
            <a:lvl1pPr>
              <a:defRPr/>
            </a:lvl1pPr>
          </a:lstStyle>
          <a:p>
            <a:fld id="{2B9E8453-8604-FE43-98B9-1035680AC019}" type="slidenum">
              <a:rPr lang="ja-JP" altLang="en-US" smtClean="0"/>
              <a:pPr/>
              <a:t>‹#›</a:t>
            </a:fld>
            <a:fld id="{BEE7A019-4A13-B24F-9AD9-5176A54AF0B4}" type="slidenum">
              <a:rPr lang="ja-JP" altLang="en-US" smtClean="0"/>
              <a:pPr/>
              <a:t>‹#›</a:t>
            </a:fld>
            <a:fld id="{6D995261-D969-634C-A6DC-E2651CC0E699}" type="slidenum">
              <a:rPr lang="ja-JP" altLang="en-US" smtClean="0"/>
              <a:pPr/>
              <a:t>‹#›</a:t>
            </a:fld>
            <a:endParaRPr lang="ja-JP" altLang="en-US" dirty="0"/>
          </a:p>
        </p:txBody>
      </p:sp>
    </p:spTree>
    <p:extLst>
      <p:ext uri="{BB962C8B-B14F-4D97-AF65-F5344CB8AC3E}">
        <p14:creationId xmlns:p14="http://schemas.microsoft.com/office/powerpoint/2010/main" val="87989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1BA0BB-D13D-1F48-8860-C2C593DF6A5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B25F1DE-B3DB-F644-9276-10E58AF8DE7C}"/>
              </a:ext>
            </a:extLst>
          </p:cNvPr>
          <p:cNvSpPr>
            <a:spLocks noGrp="1"/>
          </p:cNvSpPr>
          <p:nvPr>
            <p:ph type="body" orient="vert" idx="1"/>
          </p:nvPr>
        </p:nvSpPr>
        <p:spPr>
          <a:xfrm>
            <a:off x="838200" y="1825625"/>
            <a:ext cx="10515600" cy="4351338"/>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1410D7C-871B-7143-8A69-7D0EE4C4E714}"/>
              </a:ext>
            </a:extLst>
          </p:cNvPr>
          <p:cNvSpPr>
            <a:spLocks noGrp="1"/>
          </p:cNvSpPr>
          <p:nvPr>
            <p:ph type="dt" sz="half" idx="10"/>
          </p:nvPr>
        </p:nvSpPr>
        <p:spPr/>
        <p:txBody>
          <a:bodyPr/>
          <a:lstStyle/>
          <a:p>
            <a:fld id="{DF4ECF2F-751B-6447-96A1-2397C468E7EC}" type="datetime1">
              <a:rPr kumimoji="1" lang="ja-JP" altLang="en-US" smtClean="0"/>
              <a:t>2023/2/12</a:t>
            </a:fld>
            <a:endParaRPr kumimoji="1" lang="ja-JP" altLang="en-US"/>
          </a:p>
        </p:txBody>
      </p:sp>
      <p:sp>
        <p:nvSpPr>
          <p:cNvPr id="5" name="フッター プレースホルダー 4">
            <a:extLst>
              <a:ext uri="{FF2B5EF4-FFF2-40B4-BE49-F238E27FC236}">
                <a16:creationId xmlns:a16="http://schemas.microsoft.com/office/drawing/2014/main" id="{CB1B6702-664C-4B46-BD1F-B24B0648233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3C55B2A-1F67-8640-B24D-284C4D12A7F2}"/>
              </a:ext>
            </a:extLst>
          </p:cNvPr>
          <p:cNvSpPr>
            <a:spLocks noGrp="1"/>
          </p:cNvSpPr>
          <p:nvPr>
            <p:ph type="sldNum" sz="quarter" idx="12"/>
          </p:nvPr>
        </p:nvSpPr>
        <p:spPr/>
        <p:txBody>
          <a:bodyPr/>
          <a:lstStyle/>
          <a:p>
            <a:fld id="{3862EE38-F75A-9448-8243-6101B2857D65}" type="slidenum">
              <a:rPr kumimoji="1" lang="ja-JP" altLang="en-US" smtClean="0"/>
              <a:t>‹#›</a:t>
            </a:fld>
            <a:endParaRPr kumimoji="1" lang="ja-JP" altLang="en-US"/>
          </a:p>
        </p:txBody>
      </p:sp>
    </p:spTree>
    <p:extLst>
      <p:ext uri="{BB962C8B-B14F-4D97-AF65-F5344CB8AC3E}">
        <p14:creationId xmlns:p14="http://schemas.microsoft.com/office/powerpoint/2010/main" val="1268667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3AF391F-0C10-5E49-912E-DB38461F695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A774E64-E391-6349-A7A3-2D729D10AFA0}"/>
              </a:ext>
            </a:extLst>
          </p:cNvPr>
          <p:cNvSpPr>
            <a:spLocks noGrp="1"/>
          </p:cNvSpPr>
          <p:nvPr>
            <p:ph type="body" orient="vert" idx="1"/>
          </p:nvPr>
        </p:nvSpPr>
        <p:spPr>
          <a:xfrm>
            <a:off x="838200" y="365125"/>
            <a:ext cx="7734300" cy="5811838"/>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4FD59A7-82AE-6A4A-97BE-2635851F95B2}"/>
              </a:ext>
            </a:extLst>
          </p:cNvPr>
          <p:cNvSpPr>
            <a:spLocks noGrp="1"/>
          </p:cNvSpPr>
          <p:nvPr>
            <p:ph type="dt" sz="half" idx="10"/>
          </p:nvPr>
        </p:nvSpPr>
        <p:spPr/>
        <p:txBody>
          <a:bodyPr/>
          <a:lstStyle/>
          <a:p>
            <a:fld id="{5EF6ED43-D571-A841-A9ED-57AE8D5A812D}" type="datetime1">
              <a:rPr kumimoji="1" lang="ja-JP" altLang="en-US" smtClean="0"/>
              <a:t>2023/2/12</a:t>
            </a:fld>
            <a:endParaRPr kumimoji="1" lang="ja-JP" altLang="en-US"/>
          </a:p>
        </p:txBody>
      </p:sp>
      <p:sp>
        <p:nvSpPr>
          <p:cNvPr id="5" name="フッター プレースホルダー 4">
            <a:extLst>
              <a:ext uri="{FF2B5EF4-FFF2-40B4-BE49-F238E27FC236}">
                <a16:creationId xmlns:a16="http://schemas.microsoft.com/office/drawing/2014/main" id="{694927CC-A9C1-9B4E-94AA-ADB7D6C48E0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0853FA5-9A12-034A-8C5C-455E087A4C22}"/>
              </a:ext>
            </a:extLst>
          </p:cNvPr>
          <p:cNvSpPr>
            <a:spLocks noGrp="1"/>
          </p:cNvSpPr>
          <p:nvPr>
            <p:ph type="sldNum" sz="quarter" idx="12"/>
          </p:nvPr>
        </p:nvSpPr>
        <p:spPr/>
        <p:txBody>
          <a:bodyPr/>
          <a:lstStyle/>
          <a:p>
            <a:fld id="{3862EE38-F75A-9448-8243-6101B2857D65}" type="slidenum">
              <a:rPr kumimoji="1" lang="ja-JP" altLang="en-US" smtClean="0"/>
              <a:t>‹#›</a:t>
            </a:fld>
            <a:endParaRPr kumimoji="1" lang="ja-JP" altLang="en-US"/>
          </a:p>
        </p:txBody>
      </p:sp>
    </p:spTree>
    <p:extLst>
      <p:ext uri="{BB962C8B-B14F-4D97-AF65-F5344CB8AC3E}">
        <p14:creationId xmlns:p14="http://schemas.microsoft.com/office/powerpoint/2010/main" val="389209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578F26-7CAE-AC42-97F9-75495FA8AFF5}"/>
              </a:ext>
            </a:extLst>
          </p:cNvPr>
          <p:cNvSpPr>
            <a:spLocks noGrp="1"/>
          </p:cNvSpPr>
          <p:nvPr>
            <p:ph type="title"/>
          </p:nvPr>
        </p:nvSpPr>
        <p:spPr>
          <a:xfrm>
            <a:off x="688298" y="483858"/>
            <a:ext cx="10515600" cy="830588"/>
          </a:xfrm>
        </p:spPr>
        <p:txBody>
          <a:bodyPr/>
          <a:lstStyle>
            <a:lvl1pPr marL="0" indent="0">
              <a:tabLst/>
              <a:defRPr sz="4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B1C81A6-92B8-654D-9ADA-7720E735DF16}"/>
              </a:ext>
            </a:extLst>
          </p:cNvPr>
          <p:cNvSpPr>
            <a:spLocks noGrp="1"/>
          </p:cNvSpPr>
          <p:nvPr>
            <p:ph idx="1" hasCustomPrompt="1"/>
          </p:nvPr>
        </p:nvSpPr>
        <p:spPr>
          <a:xfrm>
            <a:off x="688298" y="1525004"/>
            <a:ext cx="10515600" cy="4433844"/>
          </a:xfrm>
          <a:prstGeom prst="rect">
            <a:avLst/>
          </a:prstGeom>
        </p:spPr>
        <p:txBody>
          <a:bodyPr/>
          <a:lstStyle>
            <a:lvl1pPr marL="381000" indent="-228600">
              <a:tabLst/>
              <a:defRPr/>
            </a:lvl1pPr>
            <a:lvl2pPr marL="622300" indent="-228600">
              <a:buClr>
                <a:schemeClr val="tx1"/>
              </a:buClr>
              <a:buFont typeface="Arial Unicode MS" panose="020B0604020202020204" pitchFamily="34" charset="-128"/>
              <a:buChar char="▻"/>
              <a:tabLst/>
              <a:defRPr/>
            </a:lvl2pPr>
            <a:lvl3pPr marL="889000" indent="-228600">
              <a:tabLst/>
              <a:defRPr sz="2200"/>
            </a:lvl3pPr>
            <a:lvl4pPr marL="1065213" indent="-228600">
              <a:buFont typeface="Helvetica" charset="0"/>
              <a:buChar char="⁃"/>
              <a:tabLst/>
              <a:defRPr/>
            </a:lvl4pPr>
            <a:lvl5pPr marL="1281113" indent="-228600">
              <a:tabLst/>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66DC844F-90A3-E346-9CED-90170DCC984F}"/>
              </a:ext>
            </a:extLst>
          </p:cNvPr>
          <p:cNvSpPr>
            <a:spLocks noGrp="1"/>
          </p:cNvSpPr>
          <p:nvPr>
            <p:ph type="dt" sz="half" idx="10"/>
          </p:nvPr>
        </p:nvSpPr>
        <p:spPr/>
        <p:txBody>
          <a:bodyPr/>
          <a:lstStyle/>
          <a:p>
            <a:fld id="{A9D5276A-FC57-B040-B835-9440C0F7D3D6}" type="datetime1">
              <a:rPr kumimoji="1" lang="ja-JP" altLang="en-US" smtClean="0"/>
              <a:t>2023/2/12</a:t>
            </a:fld>
            <a:endParaRPr kumimoji="1" lang="ja-JP" altLang="en-US"/>
          </a:p>
        </p:txBody>
      </p:sp>
      <p:sp>
        <p:nvSpPr>
          <p:cNvPr id="5" name="フッター プレースホルダー 4">
            <a:extLst>
              <a:ext uri="{FF2B5EF4-FFF2-40B4-BE49-F238E27FC236}">
                <a16:creationId xmlns:a16="http://schemas.microsoft.com/office/drawing/2014/main" id="{1805C190-93AB-6F49-9E0F-95E5BEE1339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478579B-4022-CC48-AACB-B809E8343A31}"/>
              </a:ext>
            </a:extLst>
          </p:cNvPr>
          <p:cNvSpPr>
            <a:spLocks noGrp="1"/>
          </p:cNvSpPr>
          <p:nvPr>
            <p:ph type="sldNum" sz="quarter" idx="12"/>
          </p:nvPr>
        </p:nvSpPr>
        <p:spPr/>
        <p:txBody>
          <a:bodyPr/>
          <a:lstStyle>
            <a:lvl1pPr>
              <a:defRPr sz="1800">
                <a:solidFill>
                  <a:schemeClr val="tx1"/>
                </a:solidFill>
                <a:latin typeface="MS PGothic" charset="-128"/>
                <a:ea typeface="MS PGothic" charset="-128"/>
                <a:cs typeface="MS PGothic" charset="-128"/>
              </a:defRPr>
            </a:lvl1pPr>
          </a:lstStyle>
          <a:p>
            <a:fld id="{3862EE38-F75A-9448-8243-6101B2857D65}" type="slidenum">
              <a:rPr lang="ja-JP" altLang="en-US" smtClean="0"/>
              <a:pPr/>
              <a:t>‹#›</a:t>
            </a:fld>
            <a:endParaRPr lang="ja-JP" altLang="en-US" dirty="0"/>
          </a:p>
        </p:txBody>
      </p:sp>
    </p:spTree>
    <p:extLst>
      <p:ext uri="{BB962C8B-B14F-4D97-AF65-F5344CB8AC3E}">
        <p14:creationId xmlns:p14="http://schemas.microsoft.com/office/powerpoint/2010/main" val="1218473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B38B74-0306-F849-AD2B-0C79B2F65A2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FC135D5-8D39-BA4F-9F0F-77BFBA39E89E}"/>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739F70E-6918-474B-98A5-F022DD0722FC}"/>
              </a:ext>
            </a:extLst>
          </p:cNvPr>
          <p:cNvSpPr>
            <a:spLocks noGrp="1"/>
          </p:cNvSpPr>
          <p:nvPr>
            <p:ph type="dt" sz="half" idx="10"/>
          </p:nvPr>
        </p:nvSpPr>
        <p:spPr/>
        <p:txBody>
          <a:bodyPr/>
          <a:lstStyle/>
          <a:p>
            <a:fld id="{48D3B9AE-DBD5-ED47-80A1-3ECB81275056}" type="datetime1">
              <a:rPr kumimoji="1" lang="ja-JP" altLang="en-US" smtClean="0"/>
              <a:t>2023/2/12</a:t>
            </a:fld>
            <a:endParaRPr kumimoji="1" lang="ja-JP" altLang="en-US"/>
          </a:p>
        </p:txBody>
      </p:sp>
      <p:sp>
        <p:nvSpPr>
          <p:cNvPr id="5" name="フッター プレースホルダー 4">
            <a:extLst>
              <a:ext uri="{FF2B5EF4-FFF2-40B4-BE49-F238E27FC236}">
                <a16:creationId xmlns:a16="http://schemas.microsoft.com/office/drawing/2014/main" id="{EFC6087D-4D4B-F440-AACD-8A5767F113A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4A8A2B5-B89C-E04D-ABB8-8D017FAC738C}"/>
              </a:ext>
            </a:extLst>
          </p:cNvPr>
          <p:cNvSpPr>
            <a:spLocks noGrp="1"/>
          </p:cNvSpPr>
          <p:nvPr>
            <p:ph type="sldNum" sz="quarter" idx="12"/>
          </p:nvPr>
        </p:nvSpPr>
        <p:spPr/>
        <p:txBody>
          <a:bodyPr/>
          <a:lstStyle/>
          <a:p>
            <a:fld id="{3862EE38-F75A-9448-8243-6101B2857D65}" type="slidenum">
              <a:rPr kumimoji="1" lang="ja-JP" altLang="en-US" smtClean="0"/>
              <a:t>‹#›</a:t>
            </a:fld>
            <a:endParaRPr kumimoji="1" lang="ja-JP" altLang="en-US"/>
          </a:p>
        </p:txBody>
      </p:sp>
    </p:spTree>
    <p:extLst>
      <p:ext uri="{BB962C8B-B14F-4D97-AF65-F5344CB8AC3E}">
        <p14:creationId xmlns:p14="http://schemas.microsoft.com/office/powerpoint/2010/main" val="2177336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B901FB-D245-7C48-9AC7-7855EB9AF39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406BE54-17F7-224B-95D3-83911539F18A}"/>
              </a:ext>
            </a:extLst>
          </p:cNvPr>
          <p:cNvSpPr>
            <a:spLocks noGrp="1"/>
          </p:cNvSpPr>
          <p:nvPr>
            <p:ph sz="half" idx="1"/>
          </p:nvPr>
        </p:nvSpPr>
        <p:spPr>
          <a:xfrm>
            <a:off x="838200" y="1825625"/>
            <a:ext cx="5181600" cy="4351338"/>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EEB4E7A-5D45-4E44-99A9-FDDF8A465BD6}"/>
              </a:ext>
            </a:extLst>
          </p:cNvPr>
          <p:cNvSpPr>
            <a:spLocks noGrp="1"/>
          </p:cNvSpPr>
          <p:nvPr>
            <p:ph sz="half" idx="2"/>
          </p:nvPr>
        </p:nvSpPr>
        <p:spPr>
          <a:xfrm>
            <a:off x="6172200" y="1825625"/>
            <a:ext cx="5181600" cy="4351338"/>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5DD7827-644D-C54F-B179-E05C692524EE}"/>
              </a:ext>
            </a:extLst>
          </p:cNvPr>
          <p:cNvSpPr>
            <a:spLocks noGrp="1"/>
          </p:cNvSpPr>
          <p:nvPr>
            <p:ph type="dt" sz="half" idx="10"/>
          </p:nvPr>
        </p:nvSpPr>
        <p:spPr/>
        <p:txBody>
          <a:bodyPr/>
          <a:lstStyle/>
          <a:p>
            <a:fld id="{F3892C99-0DB4-A946-8BA8-0CDE240B3BE2}" type="datetime1">
              <a:rPr kumimoji="1" lang="ja-JP" altLang="en-US" smtClean="0"/>
              <a:t>2023/2/12</a:t>
            </a:fld>
            <a:endParaRPr kumimoji="1" lang="ja-JP" altLang="en-US"/>
          </a:p>
        </p:txBody>
      </p:sp>
      <p:sp>
        <p:nvSpPr>
          <p:cNvPr id="6" name="フッター プレースホルダー 5">
            <a:extLst>
              <a:ext uri="{FF2B5EF4-FFF2-40B4-BE49-F238E27FC236}">
                <a16:creationId xmlns:a16="http://schemas.microsoft.com/office/drawing/2014/main" id="{8F1ED304-B943-D849-9F66-36B51BFC9D6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B8191E2-46BC-5D44-AC20-2D9A91D90B83}"/>
              </a:ext>
            </a:extLst>
          </p:cNvPr>
          <p:cNvSpPr>
            <a:spLocks noGrp="1"/>
          </p:cNvSpPr>
          <p:nvPr>
            <p:ph type="sldNum" sz="quarter" idx="12"/>
          </p:nvPr>
        </p:nvSpPr>
        <p:spPr/>
        <p:txBody>
          <a:bodyPr/>
          <a:lstStyle/>
          <a:p>
            <a:fld id="{3862EE38-F75A-9448-8243-6101B2857D65}" type="slidenum">
              <a:rPr kumimoji="1" lang="ja-JP" altLang="en-US" smtClean="0"/>
              <a:t>‹#›</a:t>
            </a:fld>
            <a:endParaRPr kumimoji="1" lang="ja-JP" altLang="en-US"/>
          </a:p>
        </p:txBody>
      </p:sp>
    </p:spTree>
    <p:extLst>
      <p:ext uri="{BB962C8B-B14F-4D97-AF65-F5344CB8AC3E}">
        <p14:creationId xmlns:p14="http://schemas.microsoft.com/office/powerpoint/2010/main" val="1525526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5CF7DA-20B1-964E-801B-BC5E01BF488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F6B8163-2DF5-D24B-8151-D5082790CE49}"/>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A25D97C-354F-E84D-A069-6625371CC68F}"/>
              </a:ext>
            </a:extLst>
          </p:cNvPr>
          <p:cNvSpPr>
            <a:spLocks noGrp="1"/>
          </p:cNvSpPr>
          <p:nvPr>
            <p:ph sz="half" idx="2"/>
          </p:nvPr>
        </p:nvSpPr>
        <p:spPr>
          <a:xfrm>
            <a:off x="839788" y="2505075"/>
            <a:ext cx="5157787" cy="3684588"/>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22F204E-EA07-EC44-A036-ECB8AE637DE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65EB0CC-3E97-E541-99F8-F6FBB0AD97EB}"/>
              </a:ext>
            </a:extLst>
          </p:cNvPr>
          <p:cNvSpPr>
            <a:spLocks noGrp="1"/>
          </p:cNvSpPr>
          <p:nvPr>
            <p:ph sz="quarter" idx="4"/>
          </p:nvPr>
        </p:nvSpPr>
        <p:spPr>
          <a:xfrm>
            <a:off x="6172200" y="2505075"/>
            <a:ext cx="5183188" cy="3684588"/>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4E1FF7C-746C-904E-92AA-1D813F305A1B}"/>
              </a:ext>
            </a:extLst>
          </p:cNvPr>
          <p:cNvSpPr>
            <a:spLocks noGrp="1"/>
          </p:cNvSpPr>
          <p:nvPr>
            <p:ph type="dt" sz="half" idx="10"/>
          </p:nvPr>
        </p:nvSpPr>
        <p:spPr/>
        <p:txBody>
          <a:bodyPr/>
          <a:lstStyle/>
          <a:p>
            <a:fld id="{70F04D24-C3F7-2444-BFB3-C6DCDE647634}" type="datetime1">
              <a:rPr kumimoji="1" lang="ja-JP" altLang="en-US" smtClean="0"/>
              <a:t>2023/2/12</a:t>
            </a:fld>
            <a:endParaRPr kumimoji="1" lang="ja-JP" altLang="en-US"/>
          </a:p>
        </p:txBody>
      </p:sp>
      <p:sp>
        <p:nvSpPr>
          <p:cNvPr id="8" name="フッター プレースホルダー 7">
            <a:extLst>
              <a:ext uri="{FF2B5EF4-FFF2-40B4-BE49-F238E27FC236}">
                <a16:creationId xmlns:a16="http://schemas.microsoft.com/office/drawing/2014/main" id="{F822835A-5336-734A-98E5-5D0F729613A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829C81F-F622-294B-AB28-E5F05C460063}"/>
              </a:ext>
            </a:extLst>
          </p:cNvPr>
          <p:cNvSpPr>
            <a:spLocks noGrp="1"/>
          </p:cNvSpPr>
          <p:nvPr>
            <p:ph type="sldNum" sz="quarter" idx="12"/>
          </p:nvPr>
        </p:nvSpPr>
        <p:spPr/>
        <p:txBody>
          <a:bodyPr/>
          <a:lstStyle/>
          <a:p>
            <a:fld id="{3862EE38-F75A-9448-8243-6101B2857D65}" type="slidenum">
              <a:rPr kumimoji="1" lang="ja-JP" altLang="en-US" smtClean="0"/>
              <a:t>‹#›</a:t>
            </a:fld>
            <a:endParaRPr kumimoji="1" lang="ja-JP" altLang="en-US"/>
          </a:p>
        </p:txBody>
      </p:sp>
    </p:spTree>
    <p:extLst>
      <p:ext uri="{BB962C8B-B14F-4D97-AF65-F5344CB8AC3E}">
        <p14:creationId xmlns:p14="http://schemas.microsoft.com/office/powerpoint/2010/main" val="3718749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8E532C-A0B6-D149-95E4-FCD33419057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AB089DE-09F1-6043-8C6A-010F9C8C45E8}"/>
              </a:ext>
            </a:extLst>
          </p:cNvPr>
          <p:cNvSpPr>
            <a:spLocks noGrp="1"/>
          </p:cNvSpPr>
          <p:nvPr>
            <p:ph type="dt" sz="half" idx="10"/>
          </p:nvPr>
        </p:nvSpPr>
        <p:spPr/>
        <p:txBody>
          <a:bodyPr/>
          <a:lstStyle/>
          <a:p>
            <a:fld id="{427BBD97-B65E-AE4F-9330-B3C823158F65}" type="datetime1">
              <a:rPr kumimoji="1" lang="ja-JP" altLang="en-US" smtClean="0"/>
              <a:t>2023/2/12</a:t>
            </a:fld>
            <a:endParaRPr kumimoji="1" lang="ja-JP" altLang="en-US"/>
          </a:p>
        </p:txBody>
      </p:sp>
      <p:sp>
        <p:nvSpPr>
          <p:cNvPr id="4" name="フッター プレースホルダー 3">
            <a:extLst>
              <a:ext uri="{FF2B5EF4-FFF2-40B4-BE49-F238E27FC236}">
                <a16:creationId xmlns:a16="http://schemas.microsoft.com/office/drawing/2014/main" id="{5718F2D1-FD84-8F4F-989A-6338204A022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8EB18B5-AE0B-9640-940E-4F1ED15038BB}"/>
              </a:ext>
            </a:extLst>
          </p:cNvPr>
          <p:cNvSpPr>
            <a:spLocks noGrp="1"/>
          </p:cNvSpPr>
          <p:nvPr>
            <p:ph type="sldNum" sz="quarter" idx="12"/>
          </p:nvPr>
        </p:nvSpPr>
        <p:spPr/>
        <p:txBody>
          <a:bodyPr/>
          <a:lstStyle/>
          <a:p>
            <a:fld id="{3862EE38-F75A-9448-8243-6101B2857D65}" type="slidenum">
              <a:rPr kumimoji="1" lang="ja-JP" altLang="en-US" smtClean="0"/>
              <a:t>‹#›</a:t>
            </a:fld>
            <a:endParaRPr kumimoji="1" lang="ja-JP" altLang="en-US"/>
          </a:p>
        </p:txBody>
      </p:sp>
    </p:spTree>
    <p:extLst>
      <p:ext uri="{BB962C8B-B14F-4D97-AF65-F5344CB8AC3E}">
        <p14:creationId xmlns:p14="http://schemas.microsoft.com/office/powerpoint/2010/main" val="3631510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66F50EC-2274-E54C-BAA6-21109E9053A0}"/>
              </a:ext>
            </a:extLst>
          </p:cNvPr>
          <p:cNvSpPr>
            <a:spLocks noGrp="1"/>
          </p:cNvSpPr>
          <p:nvPr>
            <p:ph type="dt" sz="half" idx="10"/>
          </p:nvPr>
        </p:nvSpPr>
        <p:spPr/>
        <p:txBody>
          <a:bodyPr/>
          <a:lstStyle/>
          <a:p>
            <a:fld id="{3E2169D7-703B-1541-B496-2BBDA2EC5B23}" type="datetime1">
              <a:rPr kumimoji="1" lang="ja-JP" altLang="en-US" smtClean="0"/>
              <a:t>2023/2/12</a:t>
            </a:fld>
            <a:endParaRPr kumimoji="1" lang="ja-JP" altLang="en-US"/>
          </a:p>
        </p:txBody>
      </p:sp>
      <p:sp>
        <p:nvSpPr>
          <p:cNvPr id="3" name="フッター プレースホルダー 2">
            <a:extLst>
              <a:ext uri="{FF2B5EF4-FFF2-40B4-BE49-F238E27FC236}">
                <a16:creationId xmlns:a16="http://schemas.microsoft.com/office/drawing/2014/main" id="{29DC4A86-D1F9-B141-BD2B-71256048EA8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C3D46C2-EA2A-564A-A40E-54902ABC73B8}"/>
              </a:ext>
            </a:extLst>
          </p:cNvPr>
          <p:cNvSpPr>
            <a:spLocks noGrp="1"/>
          </p:cNvSpPr>
          <p:nvPr>
            <p:ph type="sldNum" sz="quarter" idx="12"/>
          </p:nvPr>
        </p:nvSpPr>
        <p:spPr/>
        <p:txBody>
          <a:bodyPr/>
          <a:lstStyle/>
          <a:p>
            <a:fld id="{3862EE38-F75A-9448-8243-6101B2857D65}" type="slidenum">
              <a:rPr kumimoji="1" lang="ja-JP" altLang="en-US" smtClean="0"/>
              <a:t>‹#›</a:t>
            </a:fld>
            <a:endParaRPr kumimoji="1" lang="ja-JP" altLang="en-US"/>
          </a:p>
        </p:txBody>
      </p:sp>
    </p:spTree>
    <p:extLst>
      <p:ext uri="{BB962C8B-B14F-4D97-AF65-F5344CB8AC3E}">
        <p14:creationId xmlns:p14="http://schemas.microsoft.com/office/powerpoint/2010/main" val="652463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620871-EC5E-D748-AEAA-D8CC11FF10A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DC7E7B1-5203-3C4F-A0CD-0796E9739A0A}"/>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8B45C9F-026E-6043-B1D4-46C9500AB6D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ABBC96A-616B-3B49-9A12-DBFFFACC9F13}"/>
              </a:ext>
            </a:extLst>
          </p:cNvPr>
          <p:cNvSpPr>
            <a:spLocks noGrp="1"/>
          </p:cNvSpPr>
          <p:nvPr>
            <p:ph type="dt" sz="half" idx="10"/>
          </p:nvPr>
        </p:nvSpPr>
        <p:spPr/>
        <p:txBody>
          <a:bodyPr/>
          <a:lstStyle/>
          <a:p>
            <a:fld id="{92B075A5-7B18-4747-8CA0-81ABDE958911}" type="datetime1">
              <a:rPr kumimoji="1" lang="ja-JP" altLang="en-US" smtClean="0"/>
              <a:t>2023/2/12</a:t>
            </a:fld>
            <a:endParaRPr kumimoji="1" lang="ja-JP" altLang="en-US"/>
          </a:p>
        </p:txBody>
      </p:sp>
      <p:sp>
        <p:nvSpPr>
          <p:cNvPr id="6" name="フッター プレースホルダー 5">
            <a:extLst>
              <a:ext uri="{FF2B5EF4-FFF2-40B4-BE49-F238E27FC236}">
                <a16:creationId xmlns:a16="http://schemas.microsoft.com/office/drawing/2014/main" id="{64023A4B-A33E-8245-8363-1E06B0A558C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F3196F7-8188-1E46-A88E-C2FED3B2D8DA}"/>
              </a:ext>
            </a:extLst>
          </p:cNvPr>
          <p:cNvSpPr>
            <a:spLocks noGrp="1"/>
          </p:cNvSpPr>
          <p:nvPr>
            <p:ph type="sldNum" sz="quarter" idx="12"/>
          </p:nvPr>
        </p:nvSpPr>
        <p:spPr/>
        <p:txBody>
          <a:bodyPr/>
          <a:lstStyle/>
          <a:p>
            <a:fld id="{3862EE38-F75A-9448-8243-6101B2857D65}" type="slidenum">
              <a:rPr kumimoji="1" lang="ja-JP" altLang="en-US" smtClean="0"/>
              <a:t>‹#›</a:t>
            </a:fld>
            <a:endParaRPr kumimoji="1" lang="ja-JP" altLang="en-US"/>
          </a:p>
        </p:txBody>
      </p:sp>
    </p:spTree>
    <p:extLst>
      <p:ext uri="{BB962C8B-B14F-4D97-AF65-F5344CB8AC3E}">
        <p14:creationId xmlns:p14="http://schemas.microsoft.com/office/powerpoint/2010/main" val="13684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A01C85-833B-1C4A-B856-4473F4ACEF8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20ECE16-DE4F-E148-8167-4BF043AFF223}"/>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5B7CB59-F1E7-9445-BE0D-ED57BD721AC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E1D7723-5075-F944-89A1-25561FD5AD3F}"/>
              </a:ext>
            </a:extLst>
          </p:cNvPr>
          <p:cNvSpPr>
            <a:spLocks noGrp="1"/>
          </p:cNvSpPr>
          <p:nvPr>
            <p:ph type="dt" sz="half" idx="10"/>
          </p:nvPr>
        </p:nvSpPr>
        <p:spPr/>
        <p:txBody>
          <a:bodyPr/>
          <a:lstStyle/>
          <a:p>
            <a:fld id="{8F3DA246-1537-A849-9218-FA65F736B096}" type="datetime1">
              <a:rPr kumimoji="1" lang="ja-JP" altLang="en-US" smtClean="0"/>
              <a:t>2023/2/12</a:t>
            </a:fld>
            <a:endParaRPr kumimoji="1" lang="ja-JP" altLang="en-US"/>
          </a:p>
        </p:txBody>
      </p:sp>
      <p:sp>
        <p:nvSpPr>
          <p:cNvPr id="6" name="フッター プレースホルダー 5">
            <a:extLst>
              <a:ext uri="{FF2B5EF4-FFF2-40B4-BE49-F238E27FC236}">
                <a16:creationId xmlns:a16="http://schemas.microsoft.com/office/drawing/2014/main" id="{A90CB4A2-B183-F147-A023-EEE0EB70252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86953CD-1AA8-FD40-9C91-C63D6D341312}"/>
              </a:ext>
            </a:extLst>
          </p:cNvPr>
          <p:cNvSpPr>
            <a:spLocks noGrp="1"/>
          </p:cNvSpPr>
          <p:nvPr>
            <p:ph type="sldNum" sz="quarter" idx="12"/>
          </p:nvPr>
        </p:nvSpPr>
        <p:spPr/>
        <p:txBody>
          <a:bodyPr/>
          <a:lstStyle/>
          <a:p>
            <a:fld id="{3862EE38-F75A-9448-8243-6101B2857D65}" type="slidenum">
              <a:rPr kumimoji="1" lang="ja-JP" altLang="en-US" smtClean="0"/>
              <a:t>‹#›</a:t>
            </a:fld>
            <a:endParaRPr kumimoji="1" lang="ja-JP" altLang="en-US"/>
          </a:p>
        </p:txBody>
      </p:sp>
    </p:spTree>
    <p:extLst>
      <p:ext uri="{BB962C8B-B14F-4D97-AF65-F5344CB8AC3E}">
        <p14:creationId xmlns:p14="http://schemas.microsoft.com/office/powerpoint/2010/main" val="1604115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497CB66-4468-F840-B8C5-7C4B3A8A09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4" name="日付プレースホルダー 3">
            <a:extLst>
              <a:ext uri="{FF2B5EF4-FFF2-40B4-BE49-F238E27FC236}">
                <a16:creationId xmlns:a16="http://schemas.microsoft.com/office/drawing/2014/main" id="{3D649C1E-B796-3D4D-A849-CF73B6093C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361C1-ED42-9E41-BB11-8EE0ABFCA082}" type="datetime1">
              <a:rPr kumimoji="1" lang="ja-JP" altLang="en-US" smtClean="0"/>
              <a:t>2023/2/12</a:t>
            </a:fld>
            <a:endParaRPr kumimoji="1" lang="ja-JP" altLang="en-US"/>
          </a:p>
        </p:txBody>
      </p:sp>
      <p:sp>
        <p:nvSpPr>
          <p:cNvPr id="5" name="フッター プレースホルダー 4">
            <a:extLst>
              <a:ext uri="{FF2B5EF4-FFF2-40B4-BE49-F238E27FC236}">
                <a16:creationId xmlns:a16="http://schemas.microsoft.com/office/drawing/2014/main" id="{6342E2C1-1CD1-CE43-9CA5-BFF8959967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30DDC0F-7576-C24C-85F6-94585F5442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2EE38-F75A-9448-8243-6101B2857D65}" type="slidenum">
              <a:rPr kumimoji="1" lang="ja-JP" altLang="en-US" smtClean="0"/>
              <a:t>‹#›</a:t>
            </a:fld>
            <a:endParaRPr kumimoji="1" lang="ja-JP" altLang="en-US"/>
          </a:p>
        </p:txBody>
      </p:sp>
      <p:sp>
        <p:nvSpPr>
          <p:cNvPr id="8" name="テキスト プレースホルダー 7">
            <a:extLst>
              <a:ext uri="{FF2B5EF4-FFF2-40B4-BE49-F238E27FC236}">
                <a16:creationId xmlns:a16="http://schemas.microsoft.com/office/drawing/2014/main" id="{4C43E6DA-F48E-E54A-8520-084463250386}"/>
              </a:ext>
            </a:extLst>
          </p:cNvPr>
          <p:cNvSpPr>
            <a:spLocks noGrp="1"/>
          </p:cNvSpPr>
          <p:nvPr>
            <p:ph type="body" idx="1"/>
          </p:nvPr>
        </p:nvSpPr>
        <p:spPr>
          <a:xfrm>
            <a:off x="851210" y="1872000"/>
            <a:ext cx="10515600" cy="432578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Tree>
    <p:extLst>
      <p:ext uri="{BB962C8B-B14F-4D97-AF65-F5344CB8AC3E}">
        <p14:creationId xmlns:p14="http://schemas.microsoft.com/office/powerpoint/2010/main" val="1852084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b="1" i="0" kern="1200">
          <a:solidFill>
            <a:schemeClr val="tx1"/>
          </a:solidFill>
          <a:latin typeface="Yu Gothic" panose="020B0400000000000000" pitchFamily="34" charset="-128"/>
          <a:ea typeface="Yu Gothic" panose="020B0400000000000000" pitchFamily="34" charset="-128"/>
          <a:cs typeface="Yu Gothic" panose="020B0400000000000000" pitchFamily="34" charset="-128"/>
        </a:defRPr>
      </a:lvl1pPr>
    </p:titleStyle>
    <p:bodyStyle>
      <a:lvl1pPr marL="381000" indent="-228600" algn="l" defTabSz="914400" rtl="0" eaLnBrk="1" latinLnBrk="0" hangingPunct="1">
        <a:lnSpc>
          <a:spcPct val="90000"/>
        </a:lnSpc>
        <a:spcBef>
          <a:spcPts val="1000"/>
        </a:spcBef>
        <a:buFont typeface="Arial" panose="020B0604020202020204" pitchFamily="34" charset="0"/>
        <a:buChar char="•"/>
        <a:tabLst/>
        <a:defRPr kumimoji="1" sz="2800" b="0" i="0" kern="1200">
          <a:solidFill>
            <a:schemeClr val="tx1"/>
          </a:solidFill>
          <a:latin typeface="Yu Gothic Medium" panose="020B0400000000000000" pitchFamily="34" charset="-128"/>
          <a:ea typeface="Yu Gothic Medium" panose="020B0400000000000000" pitchFamily="34" charset="-128"/>
          <a:cs typeface="Yu Gothic Medium" panose="020B0400000000000000" pitchFamily="34" charset="-128"/>
        </a:defRPr>
      </a:lvl1pPr>
      <a:lvl2pPr marL="622300" indent="-228600" algn="l" defTabSz="914400" rtl="0" eaLnBrk="1" latinLnBrk="0" hangingPunct="1">
        <a:lnSpc>
          <a:spcPct val="90000"/>
        </a:lnSpc>
        <a:spcBef>
          <a:spcPts val="500"/>
        </a:spcBef>
        <a:buFont typeface="Helvetica" pitchFamily="2" charset="0"/>
        <a:buChar char="⁃"/>
        <a:tabLst/>
        <a:defRPr kumimoji="1" sz="2400" b="0" i="0" kern="1200">
          <a:solidFill>
            <a:schemeClr val="tx1"/>
          </a:solidFill>
          <a:latin typeface="Yu Gothic Medium" panose="020B0400000000000000" pitchFamily="34" charset="-128"/>
          <a:ea typeface="Yu Gothic Medium" panose="020B0400000000000000" pitchFamily="34" charset="-128"/>
          <a:cs typeface="Yu Gothic Medium" panose="020B0400000000000000" pitchFamily="34" charset="-128"/>
        </a:defRPr>
      </a:lvl2pPr>
      <a:lvl3pPr marL="889200" indent="-228600" algn="l" defTabSz="914400" rtl="0" eaLnBrk="1" latinLnBrk="0" hangingPunct="1">
        <a:lnSpc>
          <a:spcPct val="90000"/>
        </a:lnSpc>
        <a:spcBef>
          <a:spcPts val="500"/>
        </a:spcBef>
        <a:buFont typeface="Arial" panose="020B0604020202020204" pitchFamily="34" charset="0"/>
        <a:buChar char="•"/>
        <a:tabLst/>
        <a:defRPr kumimoji="1" sz="2000" b="0" i="0" kern="1200">
          <a:solidFill>
            <a:schemeClr val="tx1"/>
          </a:solidFill>
          <a:latin typeface="Yu Gothic Medium" panose="020B0400000000000000" pitchFamily="34" charset="-128"/>
          <a:ea typeface="Yu Gothic Medium" panose="020B0400000000000000" pitchFamily="34" charset="-128"/>
          <a:cs typeface="Yu Gothic Medium" panose="020B0400000000000000" pitchFamily="34" charset="-128"/>
        </a:defRPr>
      </a:lvl3pPr>
      <a:lvl4pPr marL="1065600" indent="-228600" algn="l" defTabSz="914400" rtl="0" eaLnBrk="1" latinLnBrk="0" hangingPunct="1">
        <a:lnSpc>
          <a:spcPct val="90000"/>
        </a:lnSpc>
        <a:spcBef>
          <a:spcPts val="500"/>
        </a:spcBef>
        <a:buFont typeface="Arial" panose="020B0604020202020204" pitchFamily="34" charset="0"/>
        <a:buChar char="•"/>
        <a:tabLst/>
        <a:defRPr kumimoji="1" sz="1800" b="0" i="0" kern="1200">
          <a:solidFill>
            <a:schemeClr val="tx1"/>
          </a:solidFill>
          <a:latin typeface="Yu Gothic Medium" panose="020B0400000000000000" pitchFamily="34" charset="-128"/>
          <a:ea typeface="Yu Gothic Medium" panose="020B0400000000000000" pitchFamily="34" charset="-128"/>
          <a:cs typeface="Yu Gothic Medium" panose="020B0400000000000000" pitchFamily="34" charset="-128"/>
        </a:defRPr>
      </a:lvl4pPr>
      <a:lvl5pPr marL="1281600" indent="-228600" algn="l" defTabSz="914400" rtl="0" eaLnBrk="1" latinLnBrk="0" hangingPunct="1">
        <a:lnSpc>
          <a:spcPct val="90000"/>
        </a:lnSpc>
        <a:spcBef>
          <a:spcPts val="500"/>
        </a:spcBef>
        <a:buFont typeface="Arial" panose="020B0604020202020204" pitchFamily="34" charset="0"/>
        <a:buChar char="•"/>
        <a:tabLst/>
        <a:defRPr kumimoji="1" sz="1800" b="0" i="0" kern="1200">
          <a:solidFill>
            <a:schemeClr val="tx1"/>
          </a:solidFill>
          <a:latin typeface="Yu Gothic Medium" panose="020B0400000000000000" pitchFamily="34" charset="-128"/>
          <a:ea typeface="Yu Gothic Medium" panose="020B0400000000000000" pitchFamily="34" charset="-128"/>
          <a:cs typeface="Yu Gothic Medium" panose="020B0400000000000000" pitchFamily="34"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4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4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514C4A-5017-0042-8E79-7D1137BB0405}"/>
              </a:ext>
            </a:extLst>
          </p:cNvPr>
          <p:cNvSpPr>
            <a:spLocks noGrp="1"/>
          </p:cNvSpPr>
          <p:nvPr>
            <p:ph type="ctrTitle"/>
          </p:nvPr>
        </p:nvSpPr>
        <p:spPr>
          <a:xfrm>
            <a:off x="245659" y="1122363"/>
            <a:ext cx="11600597" cy="2387600"/>
          </a:xfrm>
        </p:spPr>
        <p:txBody>
          <a:bodyPr>
            <a:normAutofit/>
          </a:bodyPr>
          <a:lstStyle/>
          <a:p>
            <a:r>
              <a:rPr lang="en-US" altLang="ja-JP" sz="4800" dirty="0">
                <a:latin typeface="Yu Gothic" panose="020B0400000000000000" pitchFamily="34" charset="-128"/>
                <a:ea typeface="Yu Gothic" panose="020B0400000000000000" pitchFamily="34" charset="-128"/>
              </a:rPr>
              <a:t>AMD SEV</a:t>
            </a:r>
            <a:r>
              <a:rPr lang="ja-JP" altLang="en-US" sz="4800">
                <a:latin typeface="Yu Gothic" panose="020B0400000000000000" pitchFamily="34" charset="-128"/>
                <a:ea typeface="Yu Gothic" panose="020B0400000000000000" pitchFamily="34" charset="-128"/>
              </a:rPr>
              <a:t>で保護された</a:t>
            </a:r>
            <a:r>
              <a:rPr lang="en-US" altLang="ja-JP" sz="4800" dirty="0">
                <a:latin typeface="Yu Gothic" panose="020B0400000000000000" pitchFamily="34" charset="-128"/>
                <a:ea typeface="Yu Gothic" panose="020B0400000000000000" pitchFamily="34" charset="-128"/>
              </a:rPr>
              <a:t>VM</a:t>
            </a:r>
            <a:r>
              <a:rPr lang="ja-JP" altLang="en-US" sz="4800">
                <a:latin typeface="Yu Gothic" panose="020B0400000000000000" pitchFamily="34" charset="-128"/>
                <a:ea typeface="Yu Gothic" panose="020B0400000000000000" pitchFamily="34" charset="-128"/>
              </a:rPr>
              <a:t>に対する</a:t>
            </a:r>
            <a:br>
              <a:rPr lang="en-US" altLang="ja-JP" sz="4800" dirty="0">
                <a:latin typeface="Yu Gothic" panose="020B0400000000000000" pitchFamily="34" charset="-128"/>
                <a:ea typeface="Yu Gothic" panose="020B0400000000000000" pitchFamily="34" charset="-128"/>
              </a:rPr>
            </a:br>
            <a:r>
              <a:rPr lang="en-US" altLang="ja-JP" sz="4800" dirty="0">
                <a:latin typeface="Yu Gothic" panose="020B0400000000000000" pitchFamily="34" charset="-128"/>
                <a:ea typeface="Yu Gothic" panose="020B0400000000000000" pitchFamily="34" charset="-128"/>
              </a:rPr>
              <a:t>VM</a:t>
            </a:r>
            <a:r>
              <a:rPr lang="ja-JP" altLang="en-US" sz="4800">
                <a:latin typeface="Yu Gothic" panose="020B0400000000000000" pitchFamily="34" charset="-128"/>
                <a:ea typeface="Yu Gothic" panose="020B0400000000000000" pitchFamily="34" charset="-128"/>
              </a:rPr>
              <a:t>内隔離環境を用いた安全な監視</a:t>
            </a:r>
            <a:endParaRPr lang="ja-JP" altLang="en-US" sz="4800" dirty="0">
              <a:latin typeface="Yu Gothic" panose="020B0400000000000000" pitchFamily="34" charset="-128"/>
              <a:ea typeface="Yu Gothic" panose="020B0400000000000000" pitchFamily="34" charset="-128"/>
            </a:endParaRPr>
          </a:p>
        </p:txBody>
      </p:sp>
      <p:sp>
        <p:nvSpPr>
          <p:cNvPr id="8" name="Subtitle 7">
            <a:extLst>
              <a:ext uri="{FF2B5EF4-FFF2-40B4-BE49-F238E27FC236}">
                <a16:creationId xmlns:a16="http://schemas.microsoft.com/office/drawing/2014/main" id="{1236A0AB-F126-DA42-A20C-F6C61AB1800F}"/>
              </a:ext>
            </a:extLst>
          </p:cNvPr>
          <p:cNvSpPr>
            <a:spLocks noGrp="1"/>
          </p:cNvSpPr>
          <p:nvPr>
            <p:ph type="subTitle" idx="1"/>
          </p:nvPr>
        </p:nvSpPr>
        <p:spPr>
          <a:xfrm>
            <a:off x="1524000" y="3906926"/>
            <a:ext cx="9144000" cy="1934316"/>
          </a:xfrm>
        </p:spPr>
        <p:txBody>
          <a:bodyPr>
            <a:normAutofit/>
          </a:bodyPr>
          <a:lstStyle/>
          <a:p>
            <a:endParaRPr lang="en-US" altLang="ja-JP" strike="sngStrike" dirty="0">
              <a:solidFill>
                <a:srgbClr val="FF0000"/>
              </a:solidFill>
              <a:cs typeface="MS PGothic" charset="-128"/>
            </a:endParaRPr>
          </a:p>
          <a:p>
            <a:r>
              <a:rPr lang="ja-JP" altLang="en-US">
                <a:cs typeface="MS PGothic" charset="-128"/>
              </a:rPr>
              <a:t>九州工業大学大学院　情報工学府</a:t>
            </a:r>
            <a:endParaRPr lang="en-US" altLang="ja-JP" dirty="0">
              <a:cs typeface="MS PGothic" charset="-128"/>
            </a:endParaRPr>
          </a:p>
          <a:p>
            <a:r>
              <a:rPr lang="ja-JP" altLang="en-US">
                <a:cs typeface="MS PGothic" charset="-128"/>
              </a:rPr>
              <a:t>情報創成工学専攻　光来研究室</a:t>
            </a:r>
            <a:endParaRPr lang="en-US" altLang="ja-JP" dirty="0">
              <a:cs typeface="MS PGothic" charset="-128"/>
            </a:endParaRPr>
          </a:p>
          <a:p>
            <a:r>
              <a:rPr lang="en-US" altLang="ja-JP" dirty="0">
                <a:cs typeface="MS PGothic" charset="-128"/>
              </a:rPr>
              <a:t>21675029</a:t>
            </a:r>
            <a:r>
              <a:rPr lang="ja-JP" altLang="en-US">
                <a:cs typeface="MS PGothic" charset="-128"/>
              </a:rPr>
              <a:t>　能野</a:t>
            </a:r>
            <a:r>
              <a:rPr lang="en-US" altLang="ja-JP" dirty="0">
                <a:cs typeface="MS PGothic" charset="-128"/>
              </a:rPr>
              <a:t> </a:t>
            </a:r>
            <a:r>
              <a:rPr lang="ja-JP" altLang="en-US">
                <a:cs typeface="MS PGothic" charset="-128"/>
              </a:rPr>
              <a:t>智玄</a:t>
            </a:r>
          </a:p>
          <a:p>
            <a:endParaRPr lang="ja-JP" altLang="en-US">
              <a:cs typeface="MS PGothic" charset="-128"/>
            </a:endParaRPr>
          </a:p>
          <a:p>
            <a:endParaRPr lang="en-JP" dirty="0"/>
          </a:p>
        </p:txBody>
      </p:sp>
    </p:spTree>
    <p:extLst>
      <p:ext uri="{BB962C8B-B14F-4D97-AF65-F5344CB8AC3E}">
        <p14:creationId xmlns:p14="http://schemas.microsoft.com/office/powerpoint/2010/main" val="801476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a:extLst>
              <a:ext uri="{FF2B5EF4-FFF2-40B4-BE49-F238E27FC236}">
                <a16:creationId xmlns:a16="http://schemas.microsoft.com/office/drawing/2014/main" id="{512A4A57-4C4A-7743-AA56-C6A2095D437E}"/>
              </a:ext>
            </a:extLst>
          </p:cNvPr>
          <p:cNvSpPr/>
          <p:nvPr/>
        </p:nvSpPr>
        <p:spPr>
          <a:xfrm>
            <a:off x="8168640" y="3646906"/>
            <a:ext cx="3642617" cy="2640147"/>
          </a:xfrm>
          <a:prstGeom prst="roundRect">
            <a:avLst/>
          </a:prstGeom>
          <a:pattFill prst="pct10">
            <a:fgClr>
              <a:schemeClr val="tx1"/>
            </a:fgClr>
            <a:bgClr>
              <a:schemeClr val="accent2">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 name="Title 1">
            <a:extLst>
              <a:ext uri="{FF2B5EF4-FFF2-40B4-BE49-F238E27FC236}">
                <a16:creationId xmlns:a16="http://schemas.microsoft.com/office/drawing/2014/main" id="{F1121B8D-9789-B641-895E-1C40CC21502E}"/>
              </a:ext>
            </a:extLst>
          </p:cNvPr>
          <p:cNvSpPr>
            <a:spLocks noGrp="1"/>
          </p:cNvSpPr>
          <p:nvPr>
            <p:ph type="title"/>
          </p:nvPr>
        </p:nvSpPr>
        <p:spPr/>
        <p:txBody>
          <a:bodyPr>
            <a:normAutofit/>
          </a:bodyPr>
          <a:lstStyle/>
          <a:p>
            <a:r>
              <a:rPr lang="en-US" dirty="0" err="1"/>
              <a:t>保護手法</a:t>
            </a:r>
            <a:r>
              <a:rPr lang="en-JP" dirty="0"/>
              <a:t>2：</a:t>
            </a:r>
            <a:r>
              <a:rPr lang="en-US" dirty="0" err="1"/>
              <a:t>内部VMによる隔離</a:t>
            </a:r>
            <a:endParaRPr lang="en-JP" dirty="0"/>
          </a:p>
        </p:txBody>
      </p:sp>
      <p:sp>
        <p:nvSpPr>
          <p:cNvPr id="3" name="Content Placeholder 2">
            <a:extLst>
              <a:ext uri="{FF2B5EF4-FFF2-40B4-BE49-F238E27FC236}">
                <a16:creationId xmlns:a16="http://schemas.microsoft.com/office/drawing/2014/main" id="{1FD57A8C-6B9F-0F49-A4F5-F83015496917}"/>
              </a:ext>
            </a:extLst>
          </p:cNvPr>
          <p:cNvSpPr>
            <a:spLocks noGrp="1"/>
          </p:cNvSpPr>
          <p:nvPr>
            <p:ph idx="1"/>
          </p:nvPr>
        </p:nvSpPr>
        <p:spPr/>
        <p:txBody>
          <a:bodyPr/>
          <a:lstStyle/>
          <a:p>
            <a:r>
              <a:rPr lang="ja-JP" altLang="en-US"/>
              <a:t>監視対象システムを監視対象</a:t>
            </a:r>
            <a:r>
              <a:rPr lang="en-US" altLang="ja-JP" dirty="0"/>
              <a:t>VM</a:t>
            </a:r>
            <a:r>
              <a:rPr lang="ja-JP" altLang="en-US"/>
              <a:t>の内部に作成した</a:t>
            </a:r>
            <a:r>
              <a:rPr lang="en-US" altLang="ja-JP" dirty="0"/>
              <a:t>VM</a:t>
            </a:r>
            <a:r>
              <a:rPr lang="ja-JP" altLang="en-US"/>
              <a:t>内で動かし、エージェントをハイパーバイザ内に配置</a:t>
            </a:r>
            <a:endParaRPr lang="en-US" altLang="ja-JP" dirty="0"/>
          </a:p>
          <a:p>
            <a:pPr lvl="1"/>
            <a:r>
              <a:rPr lang="en-US" altLang="ja-JP" dirty="0"/>
              <a:t>VM</a:t>
            </a:r>
            <a:r>
              <a:rPr lang="ja-JP" altLang="en-US"/>
              <a:t>による隔離は強いのでエージェントを攻撃されにくい</a:t>
            </a:r>
            <a:endParaRPr lang="en-US" altLang="ja-JP" dirty="0"/>
          </a:p>
          <a:p>
            <a:pPr lvl="1"/>
            <a:r>
              <a:rPr lang="ja-JP" altLang="en-US"/>
              <a:t>システムは内部</a:t>
            </a:r>
            <a:r>
              <a:rPr lang="en-US" altLang="ja-JP" dirty="0"/>
              <a:t>VM</a:t>
            </a:r>
            <a:r>
              <a:rPr lang="ja-JP" altLang="en-US"/>
              <a:t>内の</a:t>
            </a:r>
            <a:r>
              <a:rPr lang="en-US" altLang="ja-JP" dirty="0"/>
              <a:t>OS</a:t>
            </a:r>
            <a:r>
              <a:rPr lang="ja-JP" altLang="en-US"/>
              <a:t>の機能を自由に使える</a:t>
            </a:r>
            <a:endParaRPr lang="en-US" altLang="ja-JP" dirty="0"/>
          </a:p>
          <a:p>
            <a:pPr lvl="1"/>
            <a:endParaRPr lang="en-US" altLang="ja-JP" dirty="0"/>
          </a:p>
          <a:p>
            <a:pPr lvl="1"/>
            <a:r>
              <a:rPr lang="ja-JP" altLang="en-US"/>
              <a:t>システム性能が低下</a:t>
            </a:r>
            <a:endParaRPr lang="en-US" altLang="ja-JP" dirty="0"/>
          </a:p>
          <a:p>
            <a:pPr lvl="2"/>
            <a:r>
              <a:rPr lang="en-US" altLang="ja-JP" dirty="0"/>
              <a:t>VM</a:t>
            </a:r>
            <a:r>
              <a:rPr lang="ja-JP" altLang="en-US"/>
              <a:t>内に</a:t>
            </a:r>
            <a:r>
              <a:rPr lang="en-US" altLang="ja-JP" dirty="0"/>
              <a:t>VM</a:t>
            </a:r>
            <a:r>
              <a:rPr lang="ja-JP" altLang="en-US"/>
              <a:t>を作成するオーバヘッドが大きい</a:t>
            </a:r>
            <a:endParaRPr lang="en-US" altLang="ja-JP" dirty="0"/>
          </a:p>
          <a:p>
            <a:pPr lvl="1"/>
            <a:r>
              <a:rPr lang="ja-JP" altLang="en-US"/>
              <a:t>ハイパーバイザは最小限の機能しか持たない</a:t>
            </a:r>
            <a:endParaRPr lang="en-US" altLang="ja-JP" dirty="0"/>
          </a:p>
        </p:txBody>
      </p:sp>
      <p:sp>
        <p:nvSpPr>
          <p:cNvPr id="4" name="Slide Number Placeholder 3">
            <a:extLst>
              <a:ext uri="{FF2B5EF4-FFF2-40B4-BE49-F238E27FC236}">
                <a16:creationId xmlns:a16="http://schemas.microsoft.com/office/drawing/2014/main" id="{D2A8EA91-F72B-6D4F-A79E-7034B9A48635}"/>
              </a:ext>
            </a:extLst>
          </p:cNvPr>
          <p:cNvSpPr>
            <a:spLocks noGrp="1"/>
          </p:cNvSpPr>
          <p:nvPr>
            <p:ph type="sldNum" sz="quarter" idx="12"/>
          </p:nvPr>
        </p:nvSpPr>
        <p:spPr/>
        <p:txBody>
          <a:bodyPr/>
          <a:lstStyle/>
          <a:p>
            <a:fld id="{3862EE38-F75A-9448-8243-6101B2857D65}" type="slidenum">
              <a:rPr lang="ja-JP" altLang="en-US" smtClean="0"/>
              <a:pPr/>
              <a:t>10</a:t>
            </a:fld>
            <a:endParaRPr lang="ja-JP" altLang="en-US" dirty="0"/>
          </a:p>
        </p:txBody>
      </p:sp>
      <p:sp>
        <p:nvSpPr>
          <p:cNvPr id="16" name="角丸四角形 15">
            <a:extLst>
              <a:ext uri="{FF2B5EF4-FFF2-40B4-BE49-F238E27FC236}">
                <a16:creationId xmlns:a16="http://schemas.microsoft.com/office/drawing/2014/main" id="{D900298B-9C43-E33C-75E6-3323E06011F1}"/>
              </a:ext>
            </a:extLst>
          </p:cNvPr>
          <p:cNvSpPr/>
          <p:nvPr/>
        </p:nvSpPr>
        <p:spPr>
          <a:xfrm>
            <a:off x="8497993" y="5207897"/>
            <a:ext cx="3005701" cy="961509"/>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17" name="角丸四角形 16">
            <a:extLst>
              <a:ext uri="{FF2B5EF4-FFF2-40B4-BE49-F238E27FC236}">
                <a16:creationId xmlns:a16="http://schemas.microsoft.com/office/drawing/2014/main" id="{30D72D3D-CDF3-D151-4AAF-6F7DA5ADF6BA}"/>
              </a:ext>
            </a:extLst>
          </p:cNvPr>
          <p:cNvSpPr/>
          <p:nvPr/>
        </p:nvSpPr>
        <p:spPr>
          <a:xfrm>
            <a:off x="8497993" y="3790363"/>
            <a:ext cx="3009582" cy="1319745"/>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6" name="テキスト ボックス 17">
            <a:extLst>
              <a:ext uri="{FF2B5EF4-FFF2-40B4-BE49-F238E27FC236}">
                <a16:creationId xmlns:a16="http://schemas.microsoft.com/office/drawing/2014/main" id="{1C11E6B1-37FF-4C4F-BBDB-263750E0FC5D}"/>
              </a:ext>
            </a:extLst>
          </p:cNvPr>
          <p:cNvSpPr txBox="1"/>
          <p:nvPr/>
        </p:nvSpPr>
        <p:spPr>
          <a:xfrm>
            <a:off x="8964475" y="5609952"/>
            <a:ext cx="2050294" cy="461665"/>
          </a:xfrm>
          <a:prstGeom prst="rect">
            <a:avLst/>
          </a:prstGeom>
          <a:solidFill>
            <a:srgbClr val="92D050"/>
          </a:solidFill>
          <a:ln w="12700">
            <a:solidFill>
              <a:schemeClr val="tx1"/>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kumimoji="1" lang="ja-JP" altLang="en-US" sz="2400" b="1"/>
              <a:t>エージェント</a:t>
            </a:r>
          </a:p>
        </p:txBody>
      </p:sp>
      <p:sp>
        <p:nvSpPr>
          <p:cNvPr id="8" name="テキスト ボックス 24">
            <a:extLst>
              <a:ext uri="{FF2B5EF4-FFF2-40B4-BE49-F238E27FC236}">
                <a16:creationId xmlns:a16="http://schemas.microsoft.com/office/drawing/2014/main" id="{C0213B94-C154-304D-948E-1BCF879AAFCF}"/>
              </a:ext>
            </a:extLst>
          </p:cNvPr>
          <p:cNvSpPr txBox="1"/>
          <p:nvPr/>
        </p:nvSpPr>
        <p:spPr>
          <a:xfrm>
            <a:off x="8398291" y="3792312"/>
            <a:ext cx="1345642" cy="369332"/>
          </a:xfrm>
          <a:prstGeom prst="rect">
            <a:avLst/>
          </a:prstGeom>
          <a:noFill/>
          <a:ln w="34925">
            <a:noFill/>
          </a:ln>
        </p:spPr>
        <p:txBody>
          <a:bodyPr wrap="square" rtlCol="0">
            <a:spAutoFit/>
          </a:bodyPr>
          <a:lstStyle/>
          <a:p>
            <a:pPr algn="ctr"/>
            <a:r>
              <a:rPr lang="ja-JP" altLang="en-US" b="1"/>
              <a:t>内部</a:t>
            </a:r>
            <a:r>
              <a:rPr lang="en-US" altLang="ja-JP" b="1" dirty="0"/>
              <a:t>VM</a:t>
            </a:r>
            <a:endParaRPr kumimoji="1" lang="ja-JP" altLang="en-US" b="1"/>
          </a:p>
        </p:txBody>
      </p:sp>
      <p:sp>
        <p:nvSpPr>
          <p:cNvPr id="9" name="テキスト ボックス 25">
            <a:extLst>
              <a:ext uri="{FF2B5EF4-FFF2-40B4-BE49-F238E27FC236}">
                <a16:creationId xmlns:a16="http://schemas.microsoft.com/office/drawing/2014/main" id="{EDDF65C4-4045-CB4F-9776-AE322CFE68F3}"/>
              </a:ext>
            </a:extLst>
          </p:cNvPr>
          <p:cNvSpPr txBox="1"/>
          <p:nvPr/>
        </p:nvSpPr>
        <p:spPr>
          <a:xfrm>
            <a:off x="8964475" y="3185241"/>
            <a:ext cx="1973596" cy="461665"/>
          </a:xfrm>
          <a:prstGeom prst="rect">
            <a:avLst/>
          </a:prstGeom>
          <a:noFill/>
        </p:spPr>
        <p:txBody>
          <a:bodyPr wrap="square" rtlCol="0">
            <a:spAutoFit/>
          </a:bodyPr>
          <a:lstStyle/>
          <a:p>
            <a:pPr algn="ctr"/>
            <a:r>
              <a:rPr kumimoji="1" lang="ja-JP" altLang="en-US" sz="2400" b="1"/>
              <a:t>監視対象</a:t>
            </a:r>
            <a:r>
              <a:rPr kumimoji="1" lang="en-US" altLang="ja-JP" sz="2400" b="1" dirty="0"/>
              <a:t>VM</a:t>
            </a:r>
            <a:endParaRPr kumimoji="1" lang="ja-JP" altLang="en-US" sz="2400" b="1"/>
          </a:p>
        </p:txBody>
      </p:sp>
      <p:sp>
        <p:nvSpPr>
          <p:cNvPr id="10" name="正方形/長方形 22">
            <a:extLst>
              <a:ext uri="{FF2B5EF4-FFF2-40B4-BE49-F238E27FC236}">
                <a16:creationId xmlns:a16="http://schemas.microsoft.com/office/drawing/2014/main" id="{4D555DC8-7ED8-AD48-BD91-3058DCA80356}"/>
              </a:ext>
            </a:extLst>
          </p:cNvPr>
          <p:cNvSpPr/>
          <p:nvPr/>
        </p:nvSpPr>
        <p:spPr>
          <a:xfrm>
            <a:off x="8960352" y="4136337"/>
            <a:ext cx="1866958" cy="409587"/>
          </a:xfrm>
          <a:prstGeom prst="rect">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a:solidFill>
                  <a:schemeClr val="tx1"/>
                </a:solidFill>
              </a:rPr>
              <a:t>システム</a:t>
            </a:r>
          </a:p>
        </p:txBody>
      </p:sp>
      <p:graphicFrame>
        <p:nvGraphicFramePr>
          <p:cNvPr id="12" name="表 8">
            <a:extLst>
              <a:ext uri="{FF2B5EF4-FFF2-40B4-BE49-F238E27FC236}">
                <a16:creationId xmlns:a16="http://schemas.microsoft.com/office/drawing/2014/main" id="{CFA68F03-04DE-6141-96C0-6675BDA809E3}"/>
              </a:ext>
            </a:extLst>
          </p:cNvPr>
          <p:cNvGraphicFramePr>
            <a:graphicFrameLocks noGrp="1"/>
          </p:cNvGraphicFramePr>
          <p:nvPr>
            <p:extLst>
              <p:ext uri="{D42A27DB-BD31-4B8C-83A1-F6EECF244321}">
                <p14:modId xmlns:p14="http://schemas.microsoft.com/office/powerpoint/2010/main" val="1331196286"/>
              </p:ext>
            </p:extLst>
          </p:nvPr>
        </p:nvGraphicFramePr>
        <p:xfrm>
          <a:off x="504393" y="4905539"/>
          <a:ext cx="7209270" cy="1381760"/>
        </p:xfrm>
        <a:graphic>
          <a:graphicData uri="http://schemas.openxmlformats.org/drawingml/2006/table">
            <a:tbl>
              <a:tblPr firstRow="1" bandRow="1">
                <a:tableStyleId>{5C22544A-7EE6-4342-B048-85BDC9FD1C3A}</a:tableStyleId>
              </a:tblPr>
              <a:tblGrid>
                <a:gridCol w="1441854">
                  <a:extLst>
                    <a:ext uri="{9D8B030D-6E8A-4147-A177-3AD203B41FA5}">
                      <a16:colId xmlns:a16="http://schemas.microsoft.com/office/drawing/2014/main" val="1050972317"/>
                    </a:ext>
                  </a:extLst>
                </a:gridCol>
                <a:gridCol w="1255472">
                  <a:extLst>
                    <a:ext uri="{9D8B030D-6E8A-4147-A177-3AD203B41FA5}">
                      <a16:colId xmlns:a16="http://schemas.microsoft.com/office/drawing/2014/main" val="1761378430"/>
                    </a:ext>
                  </a:extLst>
                </a:gridCol>
                <a:gridCol w="1255594">
                  <a:extLst>
                    <a:ext uri="{9D8B030D-6E8A-4147-A177-3AD203B41FA5}">
                      <a16:colId xmlns:a16="http://schemas.microsoft.com/office/drawing/2014/main" val="122358318"/>
                    </a:ext>
                  </a:extLst>
                </a:gridCol>
                <a:gridCol w="1624084">
                  <a:extLst>
                    <a:ext uri="{9D8B030D-6E8A-4147-A177-3AD203B41FA5}">
                      <a16:colId xmlns:a16="http://schemas.microsoft.com/office/drawing/2014/main" val="1722005451"/>
                    </a:ext>
                  </a:extLst>
                </a:gridCol>
                <a:gridCol w="1632266">
                  <a:extLst>
                    <a:ext uri="{9D8B030D-6E8A-4147-A177-3AD203B41FA5}">
                      <a16:colId xmlns:a16="http://schemas.microsoft.com/office/drawing/2014/main" val="3143192233"/>
                    </a:ext>
                  </a:extLst>
                </a:gridCol>
              </a:tblGrid>
              <a:tr h="370840">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安全性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システム性能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システム</a:t>
                      </a:r>
                      <a:endParaRPr kumimoji="1" lang="en-US" altLang="ja-JP" b="0" dirty="0">
                        <a:solidFill>
                          <a:schemeClr val="tx1"/>
                        </a:solidFill>
                      </a:endParaRPr>
                    </a:p>
                    <a:p>
                      <a:pPr algn="ctr"/>
                      <a:r>
                        <a:rPr kumimoji="1" lang="ja-JP" altLang="en-US" b="0">
                          <a:solidFill>
                            <a:schemeClr val="tx1"/>
                          </a:solidFill>
                        </a:rPr>
                        <a:t>自由度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実装の容易さ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99853"/>
                  </a:ext>
                </a:extLst>
              </a:tr>
              <a:tr h="370840">
                <a:tc>
                  <a:txBody>
                    <a:bodyPr/>
                    <a:lstStyle/>
                    <a:p>
                      <a:pPr algn="ctr"/>
                      <a:r>
                        <a:rPr kumimoji="1" lang="ja-JP" altLang="en-US" b="0">
                          <a:solidFill>
                            <a:schemeClr val="tx1"/>
                          </a:solidFill>
                        </a:rPr>
                        <a:t>コンテナ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9044462"/>
                  </a:ext>
                </a:extLst>
              </a:tr>
              <a:tr h="370840">
                <a:tc>
                  <a:txBody>
                    <a:bodyPr/>
                    <a:lstStyle/>
                    <a:p>
                      <a:pPr algn="ctr"/>
                      <a:r>
                        <a:rPr kumimoji="1" lang="ja-JP" altLang="en-US" b="1">
                          <a:solidFill>
                            <a:schemeClr val="tx1"/>
                          </a:solidFill>
                        </a:rPr>
                        <a:t>内部</a:t>
                      </a:r>
                      <a:r>
                        <a:rPr kumimoji="1" lang="en-US" altLang="ja-JP" b="1" dirty="0">
                          <a:solidFill>
                            <a:schemeClr val="tx1"/>
                          </a:solidFill>
                        </a:rPr>
                        <a:t>VM</a:t>
                      </a:r>
                      <a:endParaRPr kumimoji="1" lang="ja-JP" alt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885137668"/>
                  </a:ext>
                </a:extLst>
              </a:tr>
            </a:tbl>
          </a:graphicData>
        </a:graphic>
      </p:graphicFrame>
      <p:cxnSp>
        <p:nvCxnSpPr>
          <p:cNvPr id="13" name="直線矢印コネクタ 12">
            <a:extLst>
              <a:ext uri="{FF2B5EF4-FFF2-40B4-BE49-F238E27FC236}">
                <a16:creationId xmlns:a16="http://schemas.microsoft.com/office/drawing/2014/main" id="{98CE20AC-0013-D6A6-7410-2E363F8FB52D}"/>
              </a:ext>
            </a:extLst>
          </p:cNvPr>
          <p:cNvCxnSpPr>
            <a:cxnSpLocks/>
          </p:cNvCxnSpPr>
          <p:nvPr/>
        </p:nvCxnSpPr>
        <p:spPr>
          <a:xfrm flipV="1">
            <a:off x="10640574" y="4545924"/>
            <a:ext cx="0" cy="1050495"/>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正方形/長方形 22">
            <a:extLst>
              <a:ext uri="{FF2B5EF4-FFF2-40B4-BE49-F238E27FC236}">
                <a16:creationId xmlns:a16="http://schemas.microsoft.com/office/drawing/2014/main" id="{EBD5BE37-05B6-ABE8-1E5C-A8782B673B08}"/>
              </a:ext>
            </a:extLst>
          </p:cNvPr>
          <p:cNvSpPr/>
          <p:nvPr/>
        </p:nvSpPr>
        <p:spPr>
          <a:xfrm>
            <a:off x="8960822" y="4653922"/>
            <a:ext cx="1452263" cy="368336"/>
          </a:xfrm>
          <a:prstGeom prst="rect">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rPr>
              <a:t>OS</a:t>
            </a:r>
            <a:endParaRPr kumimoji="1" lang="ja-JP" altLang="en-US" b="1">
              <a:solidFill>
                <a:schemeClr val="tx1"/>
              </a:solidFill>
            </a:endParaRPr>
          </a:p>
        </p:txBody>
      </p:sp>
      <p:sp>
        <p:nvSpPr>
          <p:cNvPr id="15" name="テキスト ボックス 14">
            <a:extLst>
              <a:ext uri="{FF2B5EF4-FFF2-40B4-BE49-F238E27FC236}">
                <a16:creationId xmlns:a16="http://schemas.microsoft.com/office/drawing/2014/main" id="{AC986941-B4A2-D7F8-5048-AFB6BBB7AE11}"/>
              </a:ext>
            </a:extLst>
          </p:cNvPr>
          <p:cNvSpPr txBox="1"/>
          <p:nvPr/>
        </p:nvSpPr>
        <p:spPr>
          <a:xfrm>
            <a:off x="8493638" y="5229651"/>
            <a:ext cx="1800493" cy="369332"/>
          </a:xfrm>
          <a:prstGeom prst="rect">
            <a:avLst/>
          </a:prstGeom>
          <a:noFill/>
        </p:spPr>
        <p:txBody>
          <a:bodyPr wrap="none" rtlCol="0">
            <a:spAutoFit/>
          </a:bodyPr>
          <a:lstStyle/>
          <a:p>
            <a:r>
              <a:rPr kumimoji="1" lang="ja-JP" altLang="en-US" b="1"/>
              <a:t>ハイパーバイザ</a:t>
            </a:r>
          </a:p>
        </p:txBody>
      </p:sp>
    </p:spTree>
    <p:extLst>
      <p:ext uri="{BB962C8B-B14F-4D97-AF65-F5344CB8AC3E}">
        <p14:creationId xmlns:p14="http://schemas.microsoft.com/office/powerpoint/2010/main" val="1623332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3EB9A6-1D65-A446-8C2F-2376DCFE1E1C}"/>
              </a:ext>
            </a:extLst>
          </p:cNvPr>
          <p:cNvSpPr>
            <a:spLocks noGrp="1"/>
          </p:cNvSpPr>
          <p:nvPr>
            <p:ph type="title"/>
          </p:nvPr>
        </p:nvSpPr>
        <p:spPr/>
        <p:txBody>
          <a:bodyPr>
            <a:normAutofit/>
          </a:bodyPr>
          <a:lstStyle/>
          <a:p>
            <a:r>
              <a:rPr kumimoji="1" lang="en-US" altLang="ja-JP" dirty="0" err="1"/>
              <a:t>BitVisor</a:t>
            </a:r>
            <a:r>
              <a:rPr kumimoji="1" lang="ja-JP" altLang="en-US"/>
              <a:t>ハイパーバイザ内エージェント</a:t>
            </a:r>
          </a:p>
        </p:txBody>
      </p:sp>
      <p:sp>
        <p:nvSpPr>
          <p:cNvPr id="3" name="コンテンツ プレースホルダー 2">
            <a:extLst>
              <a:ext uri="{FF2B5EF4-FFF2-40B4-BE49-F238E27FC236}">
                <a16:creationId xmlns:a16="http://schemas.microsoft.com/office/drawing/2014/main" id="{EF07C7EB-8BD8-5048-B244-8936265A3E38}"/>
              </a:ext>
            </a:extLst>
          </p:cNvPr>
          <p:cNvSpPr>
            <a:spLocks noGrp="1"/>
          </p:cNvSpPr>
          <p:nvPr>
            <p:ph idx="1"/>
          </p:nvPr>
        </p:nvSpPr>
        <p:spPr/>
        <p:txBody>
          <a:bodyPr>
            <a:normAutofit/>
          </a:bodyPr>
          <a:lstStyle/>
          <a:p>
            <a:r>
              <a:rPr kumimoji="1" lang="ja-JP" altLang="en-US"/>
              <a:t>性能改善のために軽量な</a:t>
            </a:r>
            <a:r>
              <a:rPr kumimoji="1" lang="en-US" altLang="ja-JP" dirty="0"/>
              <a:t>VM</a:t>
            </a:r>
            <a:r>
              <a:rPr kumimoji="1" lang="ja-JP" altLang="en-US"/>
              <a:t>を作成可能な</a:t>
            </a:r>
            <a:r>
              <a:rPr kumimoji="1" lang="en-US" altLang="ja-JP" dirty="0" err="1"/>
              <a:t>BitVisor</a:t>
            </a:r>
            <a:r>
              <a:rPr kumimoji="1" lang="ja-JP" altLang="en-US"/>
              <a:t>を利用</a:t>
            </a:r>
            <a:endParaRPr kumimoji="1" lang="en-US" altLang="ja-JP" dirty="0"/>
          </a:p>
          <a:p>
            <a:pPr lvl="1"/>
            <a:r>
              <a:rPr lang="en-US" altLang="ja-JP" dirty="0"/>
              <a:t>VM</a:t>
            </a:r>
            <a:r>
              <a:rPr lang="ja-JP" altLang="en-US"/>
              <a:t>を</a:t>
            </a:r>
            <a:r>
              <a:rPr lang="en-US" altLang="ja-JP" dirty="0"/>
              <a:t>1</a:t>
            </a:r>
            <a:r>
              <a:rPr lang="ja-JP" altLang="en-US"/>
              <a:t>つに限定し、準パススルーで最小限のデバイスのみ仮想化</a:t>
            </a:r>
            <a:endParaRPr lang="en-US" altLang="ja-JP" dirty="0"/>
          </a:p>
          <a:p>
            <a:pPr lvl="1"/>
            <a:r>
              <a:rPr lang="en-US" altLang="ja-JP" dirty="0" err="1"/>
              <a:t>BitVisor</a:t>
            </a:r>
            <a:r>
              <a:rPr lang="ja-JP" altLang="en-US"/>
              <a:t>と</a:t>
            </a:r>
            <a:r>
              <a:rPr lang="en-US" altLang="ja-JP" dirty="0"/>
              <a:t>OS</a:t>
            </a:r>
            <a:r>
              <a:rPr lang="ja-JP" altLang="en-US"/>
              <a:t>の修正により</a:t>
            </a:r>
            <a:r>
              <a:rPr lang="en-US" altLang="ja-JP" dirty="0"/>
              <a:t>SEV</a:t>
            </a:r>
            <a:r>
              <a:rPr lang="ja-JP" altLang="en-US"/>
              <a:t>で暗号化された</a:t>
            </a:r>
            <a:r>
              <a:rPr lang="en-US" altLang="ja-JP" dirty="0"/>
              <a:t>VM</a:t>
            </a:r>
            <a:r>
              <a:rPr lang="ja-JP" altLang="en-US"/>
              <a:t>内で動作</a:t>
            </a:r>
            <a:r>
              <a:rPr lang="en-US" altLang="ja-JP" sz="2000" dirty="0"/>
              <a:t> [</a:t>
            </a:r>
            <a:r>
              <a:rPr lang="ja-JP" altLang="en-US" sz="2000"/>
              <a:t>瀧口ら</a:t>
            </a:r>
            <a:r>
              <a:rPr lang="en-US" altLang="ja-JP" sz="2000" dirty="0"/>
              <a:t>'22]</a:t>
            </a:r>
          </a:p>
          <a:p>
            <a:r>
              <a:rPr lang="ja-JP" altLang="en-US"/>
              <a:t>内部</a:t>
            </a:r>
            <a:r>
              <a:rPr lang="en-US" altLang="ja-JP" dirty="0"/>
              <a:t>VM</a:t>
            </a:r>
            <a:r>
              <a:rPr lang="ja-JP" altLang="en-US"/>
              <a:t>の</a:t>
            </a:r>
            <a:r>
              <a:rPr lang="en-US" altLang="ja-JP" dirty="0"/>
              <a:t>OS</a:t>
            </a:r>
            <a:r>
              <a:rPr lang="ja-JP" altLang="en-US"/>
              <a:t>の仮想アドレスを変換してメモリデータを取得</a:t>
            </a:r>
            <a:endParaRPr lang="en-US" altLang="ja-JP" dirty="0"/>
          </a:p>
          <a:p>
            <a:pPr lvl="1"/>
            <a:r>
              <a:rPr lang="ja-JP" altLang="en-US"/>
              <a:t>軽量な</a:t>
            </a:r>
            <a:r>
              <a:rPr lang="en-US" altLang="ja-JP" dirty="0"/>
              <a:t>TCP/IP</a:t>
            </a:r>
            <a:r>
              <a:rPr lang="ja-JP" altLang="en-US"/>
              <a:t>スタックの</a:t>
            </a:r>
            <a:r>
              <a:rPr lang="en-US" altLang="ja-JP" dirty="0" err="1"/>
              <a:t>lwIP</a:t>
            </a:r>
            <a:r>
              <a:rPr lang="ja-JP" altLang="en-US"/>
              <a:t>を用いて</a:t>
            </a:r>
            <a:r>
              <a:rPr lang="en-US" altLang="ja-JP" dirty="0"/>
              <a:t>IDS</a:t>
            </a:r>
            <a:r>
              <a:rPr lang="ja-JP" altLang="en-US"/>
              <a:t>と暗号通信</a:t>
            </a:r>
            <a:endParaRPr lang="en-US" altLang="ja-JP" dirty="0"/>
          </a:p>
          <a:p>
            <a:pPr lvl="1"/>
            <a:r>
              <a:rPr lang="ja-JP" altLang="en-US"/>
              <a:t>共有メモリを用いた暗号通信にも対応</a:t>
            </a:r>
            <a:endParaRPr lang="en-US" altLang="ja-JP" dirty="0"/>
          </a:p>
        </p:txBody>
      </p:sp>
      <p:sp>
        <p:nvSpPr>
          <p:cNvPr id="4" name="スライド番号プレースホルダー 3">
            <a:extLst>
              <a:ext uri="{FF2B5EF4-FFF2-40B4-BE49-F238E27FC236}">
                <a16:creationId xmlns:a16="http://schemas.microsoft.com/office/drawing/2014/main" id="{D85FF05F-BB4A-8E45-B34C-222A3D5E5ADD}"/>
              </a:ext>
            </a:extLst>
          </p:cNvPr>
          <p:cNvSpPr>
            <a:spLocks noGrp="1"/>
          </p:cNvSpPr>
          <p:nvPr>
            <p:ph type="sldNum" sz="quarter" idx="12"/>
          </p:nvPr>
        </p:nvSpPr>
        <p:spPr/>
        <p:txBody>
          <a:bodyPr/>
          <a:lstStyle/>
          <a:p>
            <a:fld id="{3862EE38-F75A-9448-8243-6101B2857D65}" type="slidenum">
              <a:rPr lang="ja-JP" altLang="en-US" smtClean="0"/>
              <a:pPr/>
              <a:t>11</a:t>
            </a:fld>
            <a:endParaRPr lang="ja-JP" altLang="en-US" dirty="0"/>
          </a:p>
        </p:txBody>
      </p:sp>
      <p:sp>
        <p:nvSpPr>
          <p:cNvPr id="7" name="角丸四角形 6">
            <a:extLst>
              <a:ext uri="{FF2B5EF4-FFF2-40B4-BE49-F238E27FC236}">
                <a16:creationId xmlns:a16="http://schemas.microsoft.com/office/drawing/2014/main" id="{B4BDE9FE-0433-304D-9339-D3424287B8CF}"/>
              </a:ext>
            </a:extLst>
          </p:cNvPr>
          <p:cNvSpPr/>
          <p:nvPr/>
        </p:nvSpPr>
        <p:spPr>
          <a:xfrm>
            <a:off x="7242126" y="4215748"/>
            <a:ext cx="3591969" cy="2018103"/>
          </a:xfrm>
          <a:prstGeom prst="roundRect">
            <a:avLst/>
          </a:prstGeom>
          <a:pattFill prst="pct5">
            <a:fgClr>
              <a:schemeClr val="tx1"/>
            </a:fgClr>
            <a:bgClr>
              <a:schemeClr val="accent2">
                <a:lumMod val="60000"/>
                <a:lumOff val="40000"/>
              </a:schemeClr>
            </a:bgClr>
          </a:patt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8" name="テキスト ボックス 7">
            <a:extLst>
              <a:ext uri="{FF2B5EF4-FFF2-40B4-BE49-F238E27FC236}">
                <a16:creationId xmlns:a16="http://schemas.microsoft.com/office/drawing/2014/main" id="{919D3C80-0A47-254A-B9A2-E93213813365}"/>
              </a:ext>
            </a:extLst>
          </p:cNvPr>
          <p:cNvSpPr txBox="1"/>
          <p:nvPr/>
        </p:nvSpPr>
        <p:spPr>
          <a:xfrm>
            <a:off x="8107246" y="3824711"/>
            <a:ext cx="1746361" cy="400110"/>
          </a:xfrm>
          <a:prstGeom prst="rect">
            <a:avLst/>
          </a:prstGeom>
          <a:noFill/>
        </p:spPr>
        <p:txBody>
          <a:bodyPr wrap="square" rtlCol="0">
            <a:spAutoFit/>
          </a:bodyPr>
          <a:lstStyle/>
          <a:p>
            <a:pPr algn="ctr"/>
            <a:r>
              <a:rPr kumimoji="1" lang="ja-JP" altLang="en-US" sz="2000" b="1"/>
              <a:t>監視対象</a:t>
            </a:r>
            <a:r>
              <a:rPr kumimoji="1" lang="en-US" altLang="ja-JP" sz="2000" b="1" dirty="0"/>
              <a:t>VM</a:t>
            </a:r>
            <a:endParaRPr kumimoji="1" lang="ja-JP" altLang="en-US" sz="2000" b="1"/>
          </a:p>
        </p:txBody>
      </p:sp>
      <p:sp>
        <p:nvSpPr>
          <p:cNvPr id="12" name="角丸四角形 11">
            <a:extLst>
              <a:ext uri="{FF2B5EF4-FFF2-40B4-BE49-F238E27FC236}">
                <a16:creationId xmlns:a16="http://schemas.microsoft.com/office/drawing/2014/main" id="{FFC16A78-FEF0-4143-BDB4-3063D34805A8}"/>
              </a:ext>
            </a:extLst>
          </p:cNvPr>
          <p:cNvSpPr/>
          <p:nvPr/>
        </p:nvSpPr>
        <p:spPr>
          <a:xfrm>
            <a:off x="7400048" y="5151910"/>
            <a:ext cx="3160759" cy="987971"/>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9" name="角丸四角形 8">
            <a:extLst>
              <a:ext uri="{FF2B5EF4-FFF2-40B4-BE49-F238E27FC236}">
                <a16:creationId xmlns:a16="http://schemas.microsoft.com/office/drawing/2014/main" id="{A425389B-DB9B-8A4B-90F4-3075EC8B5A72}"/>
              </a:ext>
            </a:extLst>
          </p:cNvPr>
          <p:cNvSpPr/>
          <p:nvPr/>
        </p:nvSpPr>
        <p:spPr>
          <a:xfrm>
            <a:off x="8562826" y="5636400"/>
            <a:ext cx="1818948" cy="372085"/>
          </a:xfrm>
          <a:prstGeom prst="roundRect">
            <a:avLst/>
          </a:prstGeom>
          <a:solidFill>
            <a:srgbClr val="92D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a:solidFill>
                  <a:schemeClr val="tx1"/>
                </a:solidFill>
              </a:rPr>
              <a:t>エージェント</a:t>
            </a:r>
            <a:endParaRPr lang="en-US" altLang="ja-JP" sz="2000" b="1" dirty="0">
              <a:solidFill>
                <a:schemeClr val="tx1"/>
              </a:solidFill>
            </a:endParaRPr>
          </a:p>
        </p:txBody>
      </p:sp>
      <p:sp>
        <p:nvSpPr>
          <p:cNvPr id="10" name="角丸四角形 9">
            <a:extLst>
              <a:ext uri="{FF2B5EF4-FFF2-40B4-BE49-F238E27FC236}">
                <a16:creationId xmlns:a16="http://schemas.microsoft.com/office/drawing/2014/main" id="{D7A814E8-F7BC-D949-9C79-5860E654AFAA}"/>
              </a:ext>
            </a:extLst>
          </p:cNvPr>
          <p:cNvSpPr/>
          <p:nvPr/>
        </p:nvSpPr>
        <p:spPr>
          <a:xfrm>
            <a:off x="7400053" y="4391202"/>
            <a:ext cx="3147496" cy="536500"/>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tx1"/>
                </a:solidFill>
              </a:rPr>
              <a:t>　　</a:t>
            </a:r>
          </a:p>
        </p:txBody>
      </p:sp>
      <p:sp>
        <p:nvSpPr>
          <p:cNvPr id="11" name="テキスト ボックス 10">
            <a:extLst>
              <a:ext uri="{FF2B5EF4-FFF2-40B4-BE49-F238E27FC236}">
                <a16:creationId xmlns:a16="http://schemas.microsoft.com/office/drawing/2014/main" id="{9AE659B1-7E14-FD4B-92A1-3ABE994316B9}"/>
              </a:ext>
            </a:extLst>
          </p:cNvPr>
          <p:cNvSpPr txBox="1"/>
          <p:nvPr/>
        </p:nvSpPr>
        <p:spPr>
          <a:xfrm>
            <a:off x="8396006" y="4461146"/>
            <a:ext cx="1155590" cy="400110"/>
          </a:xfrm>
          <a:prstGeom prst="rect">
            <a:avLst/>
          </a:prstGeom>
          <a:solidFill>
            <a:schemeClr val="bg1"/>
          </a:solidFill>
          <a:ln>
            <a:noFill/>
          </a:ln>
        </p:spPr>
        <p:txBody>
          <a:bodyPr wrap="square" rtlCol="0">
            <a:spAutoFit/>
          </a:bodyPr>
          <a:lstStyle/>
          <a:p>
            <a:r>
              <a:rPr kumimoji="1" lang="ja-JP" altLang="en-US" sz="2000" b="1"/>
              <a:t>内部</a:t>
            </a:r>
            <a:r>
              <a:rPr kumimoji="1" lang="en-US" altLang="ja-JP" sz="2000" b="1" dirty="0"/>
              <a:t>VM</a:t>
            </a:r>
            <a:endParaRPr kumimoji="1" lang="ja-JP" altLang="en-US" sz="2000" b="1"/>
          </a:p>
        </p:txBody>
      </p:sp>
      <p:sp>
        <p:nvSpPr>
          <p:cNvPr id="13" name="テキスト ボックス 12">
            <a:extLst>
              <a:ext uri="{FF2B5EF4-FFF2-40B4-BE49-F238E27FC236}">
                <a16:creationId xmlns:a16="http://schemas.microsoft.com/office/drawing/2014/main" id="{9C7AFD4B-E1B6-414D-A575-6848FB58090E}"/>
              </a:ext>
            </a:extLst>
          </p:cNvPr>
          <p:cNvSpPr txBox="1"/>
          <p:nvPr/>
        </p:nvSpPr>
        <p:spPr>
          <a:xfrm>
            <a:off x="7433594" y="5221464"/>
            <a:ext cx="1859235" cy="369332"/>
          </a:xfrm>
          <a:prstGeom prst="rect">
            <a:avLst/>
          </a:prstGeom>
          <a:solidFill>
            <a:schemeClr val="bg1"/>
          </a:solidFill>
          <a:ln>
            <a:noFill/>
          </a:ln>
        </p:spPr>
        <p:txBody>
          <a:bodyPr wrap="square" rtlCol="0">
            <a:spAutoFit/>
          </a:bodyPr>
          <a:lstStyle/>
          <a:p>
            <a:r>
              <a:rPr kumimoji="1" lang="ja-JP" altLang="en-US" b="1"/>
              <a:t>ハイパーバイザ</a:t>
            </a:r>
          </a:p>
        </p:txBody>
      </p:sp>
      <p:cxnSp>
        <p:nvCxnSpPr>
          <p:cNvPr id="14" name="直線矢印コネクタ 13">
            <a:extLst>
              <a:ext uri="{FF2B5EF4-FFF2-40B4-BE49-F238E27FC236}">
                <a16:creationId xmlns:a16="http://schemas.microsoft.com/office/drawing/2014/main" id="{B81A2E48-0BEE-5B45-A620-86D7DA914911}"/>
              </a:ext>
            </a:extLst>
          </p:cNvPr>
          <p:cNvCxnSpPr>
            <a:cxnSpLocks/>
          </p:cNvCxnSpPr>
          <p:nvPr/>
        </p:nvCxnSpPr>
        <p:spPr>
          <a:xfrm flipV="1">
            <a:off x="9326376" y="4927702"/>
            <a:ext cx="0" cy="701321"/>
          </a:xfrm>
          <a:prstGeom prst="straightConnector1">
            <a:avLst/>
          </a:prstGeom>
          <a:ln w="666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角丸四角形 22">
            <a:extLst>
              <a:ext uri="{FF2B5EF4-FFF2-40B4-BE49-F238E27FC236}">
                <a16:creationId xmlns:a16="http://schemas.microsoft.com/office/drawing/2014/main" id="{5052D4D2-014B-3C48-9B61-435381192E1E}"/>
              </a:ext>
            </a:extLst>
          </p:cNvPr>
          <p:cNvSpPr/>
          <p:nvPr/>
        </p:nvSpPr>
        <p:spPr>
          <a:xfrm>
            <a:off x="4131600" y="4826871"/>
            <a:ext cx="2104114" cy="1313010"/>
          </a:xfrm>
          <a:prstGeom prst="roundRect">
            <a:avLst/>
          </a:prstGeom>
          <a:pattFill prst="pct10">
            <a:fgClr>
              <a:schemeClr val="tx1"/>
            </a:fgClr>
            <a:bgClr>
              <a:schemeClr val="accent5">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7" name="テキスト ボックス 21">
            <a:extLst>
              <a:ext uri="{FF2B5EF4-FFF2-40B4-BE49-F238E27FC236}">
                <a16:creationId xmlns:a16="http://schemas.microsoft.com/office/drawing/2014/main" id="{AA488B8F-BF7C-4A48-9BA1-2B7BDD5EEE35}"/>
              </a:ext>
            </a:extLst>
          </p:cNvPr>
          <p:cNvSpPr txBox="1"/>
          <p:nvPr/>
        </p:nvSpPr>
        <p:spPr>
          <a:xfrm>
            <a:off x="4514681" y="4412764"/>
            <a:ext cx="1326015" cy="461665"/>
          </a:xfrm>
          <a:prstGeom prst="rect">
            <a:avLst/>
          </a:prstGeom>
          <a:noFill/>
        </p:spPr>
        <p:txBody>
          <a:bodyPr wrap="square" rtlCol="0">
            <a:spAutoFit/>
          </a:bodyPr>
          <a:lstStyle/>
          <a:p>
            <a:pPr algn="ctr"/>
            <a:r>
              <a:rPr kumimoji="1" lang="en-US" altLang="ja-JP" sz="2400" b="1" dirty="0"/>
              <a:t>IDS VM</a:t>
            </a:r>
            <a:endParaRPr kumimoji="1" lang="ja-JP" altLang="en-US" sz="2400" b="1"/>
          </a:p>
        </p:txBody>
      </p:sp>
      <p:sp>
        <p:nvSpPr>
          <p:cNvPr id="18" name="テキスト ボックス 17">
            <a:extLst>
              <a:ext uri="{FF2B5EF4-FFF2-40B4-BE49-F238E27FC236}">
                <a16:creationId xmlns:a16="http://schemas.microsoft.com/office/drawing/2014/main" id="{9E65F08A-D1DE-ED43-AF70-245CB18CEF87}"/>
              </a:ext>
            </a:extLst>
          </p:cNvPr>
          <p:cNvSpPr txBox="1"/>
          <p:nvPr/>
        </p:nvSpPr>
        <p:spPr>
          <a:xfrm>
            <a:off x="4644581" y="5138270"/>
            <a:ext cx="1066213" cy="523220"/>
          </a:xfrm>
          <a:prstGeom prst="rect">
            <a:avLst/>
          </a:prstGeom>
          <a:solidFill>
            <a:schemeClr val="bg1"/>
          </a:solidFill>
          <a:ln w="22225">
            <a:solidFill>
              <a:schemeClr val="tx1"/>
            </a:solidFill>
          </a:ln>
        </p:spPr>
        <p:txBody>
          <a:bodyPr wrap="square" rtlCol="0">
            <a:spAutoFit/>
          </a:bodyPr>
          <a:lstStyle/>
          <a:p>
            <a:pPr algn="ctr"/>
            <a:r>
              <a:rPr kumimoji="1" lang="en-US" altLang="ja-JP" sz="2800" b="1" dirty="0"/>
              <a:t>IDS</a:t>
            </a:r>
            <a:endParaRPr kumimoji="1" lang="ja-JP" altLang="en-US" sz="2800" b="1"/>
          </a:p>
        </p:txBody>
      </p:sp>
      <p:cxnSp>
        <p:nvCxnSpPr>
          <p:cNvPr id="19" name="直線矢印コネクタ 18">
            <a:extLst>
              <a:ext uri="{FF2B5EF4-FFF2-40B4-BE49-F238E27FC236}">
                <a16:creationId xmlns:a16="http://schemas.microsoft.com/office/drawing/2014/main" id="{14A0DC74-75AB-A141-846A-4F51E139D24A}"/>
              </a:ext>
            </a:extLst>
          </p:cNvPr>
          <p:cNvCxnSpPr>
            <a:cxnSpLocks/>
            <a:stCxn id="18" idx="3"/>
            <a:endCxn id="9" idx="1"/>
          </p:cNvCxnSpPr>
          <p:nvPr/>
        </p:nvCxnSpPr>
        <p:spPr>
          <a:xfrm>
            <a:off x="5710794" y="5399880"/>
            <a:ext cx="2852032" cy="422563"/>
          </a:xfrm>
          <a:prstGeom prst="straightConnector1">
            <a:avLst/>
          </a:prstGeom>
          <a:ln w="47625">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23" name="表 8">
            <a:extLst>
              <a:ext uri="{FF2B5EF4-FFF2-40B4-BE49-F238E27FC236}">
                <a16:creationId xmlns:a16="http://schemas.microsoft.com/office/drawing/2014/main" id="{5968494B-45C5-30FD-B0E6-545BE2EF74B7}"/>
              </a:ext>
            </a:extLst>
          </p:cNvPr>
          <p:cNvGraphicFramePr>
            <a:graphicFrameLocks noGrp="1"/>
          </p:cNvGraphicFramePr>
          <p:nvPr>
            <p:extLst>
              <p:ext uri="{D42A27DB-BD31-4B8C-83A1-F6EECF244321}">
                <p14:modId xmlns:p14="http://schemas.microsoft.com/office/powerpoint/2010/main" val="1827357680"/>
              </p:ext>
            </p:extLst>
          </p:nvPr>
        </p:nvGraphicFramePr>
        <p:xfrm>
          <a:off x="402956" y="4577252"/>
          <a:ext cx="3454548" cy="1752600"/>
        </p:xfrm>
        <a:graphic>
          <a:graphicData uri="http://schemas.openxmlformats.org/drawingml/2006/table">
            <a:tbl>
              <a:tblPr firstRow="1" bandRow="1">
                <a:tableStyleId>{5C22544A-7EE6-4342-B048-85BDC9FD1C3A}</a:tableStyleId>
              </a:tblPr>
              <a:tblGrid>
                <a:gridCol w="2198840">
                  <a:extLst>
                    <a:ext uri="{9D8B030D-6E8A-4147-A177-3AD203B41FA5}">
                      <a16:colId xmlns:a16="http://schemas.microsoft.com/office/drawing/2014/main" val="1050972317"/>
                    </a:ext>
                  </a:extLst>
                </a:gridCol>
                <a:gridCol w="1255708">
                  <a:extLst>
                    <a:ext uri="{9D8B030D-6E8A-4147-A177-3AD203B41FA5}">
                      <a16:colId xmlns:a16="http://schemas.microsoft.com/office/drawing/2014/main" val="122358318"/>
                    </a:ext>
                  </a:extLst>
                </a:gridCol>
              </a:tblGrid>
              <a:tr h="370840">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システム性能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99853"/>
                  </a:ext>
                </a:extLst>
              </a:tr>
              <a:tr h="370840">
                <a:tc>
                  <a:txBody>
                    <a:bodyPr/>
                    <a:lstStyle/>
                    <a:p>
                      <a:pPr algn="ctr"/>
                      <a:r>
                        <a:rPr kumimoji="1" lang="ja-JP" altLang="en-US" b="0">
                          <a:solidFill>
                            <a:schemeClr val="tx1"/>
                          </a:solidFill>
                        </a:rPr>
                        <a:t>コンテナ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9044462"/>
                  </a:ext>
                </a:extLst>
              </a:tr>
              <a:tr h="370840">
                <a:tc>
                  <a:txBody>
                    <a:bodyPr/>
                    <a:lstStyle/>
                    <a:p>
                      <a:pPr algn="ctr"/>
                      <a:r>
                        <a:rPr kumimoji="1" lang="ja-JP" altLang="en-US" b="0">
                          <a:solidFill>
                            <a:schemeClr val="tx1"/>
                          </a:solidFill>
                        </a:rPr>
                        <a:t>内部</a:t>
                      </a:r>
                      <a:r>
                        <a:rPr kumimoji="1" lang="en-US" altLang="ja-JP" b="0" dirty="0">
                          <a:solidFill>
                            <a:schemeClr val="tx1"/>
                          </a:solidFill>
                        </a:rPr>
                        <a:t>VM</a:t>
                      </a: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5137668"/>
                  </a:ext>
                </a:extLst>
              </a:tr>
              <a:tr h="370840">
                <a:tc>
                  <a:txBody>
                    <a:bodyPr/>
                    <a:lstStyle/>
                    <a:p>
                      <a:pPr algn="ctr"/>
                      <a:r>
                        <a:rPr kumimoji="1" lang="ja-JP" altLang="en-US" b="1">
                          <a:solidFill>
                            <a:schemeClr val="tx1"/>
                          </a:solidFill>
                        </a:rPr>
                        <a:t>内部</a:t>
                      </a:r>
                      <a:r>
                        <a:rPr kumimoji="1" lang="en-US" altLang="ja-JP" b="1" dirty="0">
                          <a:solidFill>
                            <a:schemeClr val="tx1"/>
                          </a:solidFill>
                        </a:rPr>
                        <a:t>VM (</a:t>
                      </a:r>
                      <a:r>
                        <a:rPr kumimoji="1" lang="en-US" altLang="ja-JP" b="1" dirty="0" err="1">
                          <a:solidFill>
                            <a:schemeClr val="tx1"/>
                          </a:solidFill>
                        </a:rPr>
                        <a:t>BitVisor</a:t>
                      </a:r>
                      <a:r>
                        <a:rPr kumimoji="1" lang="en-US" altLang="ja-JP" b="1" dirty="0">
                          <a:solidFill>
                            <a:schemeClr val="tx1"/>
                          </a:solidFill>
                        </a:rPr>
                        <a:t>)</a:t>
                      </a:r>
                      <a:endParaRPr kumimoji="1" lang="ja-JP" alt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122459220"/>
                  </a:ext>
                </a:extLst>
              </a:tr>
            </a:tbl>
          </a:graphicData>
        </a:graphic>
      </p:graphicFrame>
      <p:sp>
        <p:nvSpPr>
          <p:cNvPr id="6" name="Rounded Rectangle 5">
            <a:extLst>
              <a:ext uri="{FF2B5EF4-FFF2-40B4-BE49-F238E27FC236}">
                <a16:creationId xmlns:a16="http://schemas.microsoft.com/office/drawing/2014/main" id="{C7B34FF0-917A-F4E6-C51D-E62B1A8ED88A}"/>
              </a:ext>
            </a:extLst>
          </p:cNvPr>
          <p:cNvSpPr/>
          <p:nvPr/>
        </p:nvSpPr>
        <p:spPr>
          <a:xfrm>
            <a:off x="7540568" y="5590796"/>
            <a:ext cx="748970" cy="417689"/>
          </a:xfrm>
          <a:prstGeom prst="roundRect">
            <a:avLst>
              <a:gd name="adj" fmla="val 22748"/>
            </a:avLst>
          </a:prstGeom>
          <a:ln w="28575">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JP" b="1" dirty="0">
                <a:solidFill>
                  <a:schemeClr val="tx1"/>
                </a:solidFill>
              </a:rPr>
              <a:t>lwIP</a:t>
            </a:r>
          </a:p>
        </p:txBody>
      </p:sp>
      <p:sp>
        <p:nvSpPr>
          <p:cNvPr id="26" name="Rectangle 21">
            <a:extLst>
              <a:ext uri="{FF2B5EF4-FFF2-40B4-BE49-F238E27FC236}">
                <a16:creationId xmlns:a16="http://schemas.microsoft.com/office/drawing/2014/main" id="{E9D546F7-C1FA-6013-15DB-473BBC559DE6}"/>
              </a:ext>
            </a:extLst>
          </p:cNvPr>
          <p:cNvSpPr/>
          <p:nvPr/>
        </p:nvSpPr>
        <p:spPr>
          <a:xfrm>
            <a:off x="5918780" y="6294621"/>
            <a:ext cx="1360800" cy="444853"/>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JP" b="1" dirty="0">
                <a:solidFill>
                  <a:schemeClr val="tx1"/>
                </a:solidFill>
              </a:rPr>
              <a:t>共有メモリ</a:t>
            </a:r>
          </a:p>
        </p:txBody>
      </p:sp>
      <p:cxnSp>
        <p:nvCxnSpPr>
          <p:cNvPr id="27" name="直線矢印コネクタ 18">
            <a:extLst>
              <a:ext uri="{FF2B5EF4-FFF2-40B4-BE49-F238E27FC236}">
                <a16:creationId xmlns:a16="http://schemas.microsoft.com/office/drawing/2014/main" id="{DB260A76-9517-AB87-B6D5-AB36A390F7DF}"/>
              </a:ext>
            </a:extLst>
          </p:cNvPr>
          <p:cNvCxnSpPr>
            <a:cxnSpLocks/>
            <a:endCxn id="26" idx="1"/>
          </p:cNvCxnSpPr>
          <p:nvPr/>
        </p:nvCxnSpPr>
        <p:spPr>
          <a:xfrm>
            <a:off x="5356469" y="5682986"/>
            <a:ext cx="562311" cy="834062"/>
          </a:xfrm>
          <a:prstGeom prst="straightConnector1">
            <a:avLst/>
          </a:prstGeom>
          <a:ln w="476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18">
            <a:extLst>
              <a:ext uri="{FF2B5EF4-FFF2-40B4-BE49-F238E27FC236}">
                <a16:creationId xmlns:a16="http://schemas.microsoft.com/office/drawing/2014/main" id="{86A68089-C08F-1177-CE73-A4951C1B7F8D}"/>
              </a:ext>
            </a:extLst>
          </p:cNvPr>
          <p:cNvCxnSpPr>
            <a:cxnSpLocks/>
            <a:stCxn id="26" idx="3"/>
          </p:cNvCxnSpPr>
          <p:nvPr/>
        </p:nvCxnSpPr>
        <p:spPr>
          <a:xfrm flipV="1">
            <a:off x="7279580" y="6015862"/>
            <a:ext cx="1331020" cy="501186"/>
          </a:xfrm>
          <a:prstGeom prst="straightConnector1">
            <a:avLst/>
          </a:prstGeom>
          <a:ln w="476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416A35DF-0556-4674-A22F-587170E110D4}"/>
              </a:ext>
            </a:extLst>
          </p:cNvPr>
          <p:cNvSpPr txBox="1"/>
          <p:nvPr/>
        </p:nvSpPr>
        <p:spPr>
          <a:xfrm>
            <a:off x="6415754" y="5064107"/>
            <a:ext cx="646331" cy="369332"/>
          </a:xfrm>
          <a:prstGeom prst="rect">
            <a:avLst/>
          </a:prstGeom>
          <a:noFill/>
        </p:spPr>
        <p:txBody>
          <a:bodyPr wrap="none" rtlCol="0">
            <a:spAutoFit/>
          </a:bodyPr>
          <a:lstStyle/>
          <a:p>
            <a:r>
              <a:rPr kumimoji="1" lang="ja-JP" altLang="en-US" b="1"/>
              <a:t>通信</a:t>
            </a:r>
          </a:p>
        </p:txBody>
      </p:sp>
    </p:spTree>
    <p:extLst>
      <p:ext uri="{BB962C8B-B14F-4D97-AF65-F5344CB8AC3E}">
        <p14:creationId xmlns:p14="http://schemas.microsoft.com/office/powerpoint/2010/main" val="2435518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17712-E8A4-6843-82F4-002B59949AA1}"/>
              </a:ext>
            </a:extLst>
          </p:cNvPr>
          <p:cNvSpPr>
            <a:spLocks noGrp="1"/>
          </p:cNvSpPr>
          <p:nvPr>
            <p:ph type="title"/>
          </p:nvPr>
        </p:nvSpPr>
        <p:spPr/>
        <p:txBody>
          <a:bodyPr/>
          <a:lstStyle/>
          <a:p>
            <a:r>
              <a:rPr lang="en-US" dirty="0"/>
              <a:t>Xen</a:t>
            </a:r>
            <a:r>
              <a:rPr lang="ja-JP" altLang="en-US"/>
              <a:t>ハイパーバイザ内エージェント</a:t>
            </a:r>
            <a:endParaRPr lang="en-JP" dirty="0"/>
          </a:p>
        </p:txBody>
      </p:sp>
      <p:sp>
        <p:nvSpPr>
          <p:cNvPr id="3" name="Content Placeholder 2">
            <a:extLst>
              <a:ext uri="{FF2B5EF4-FFF2-40B4-BE49-F238E27FC236}">
                <a16:creationId xmlns:a16="http://schemas.microsoft.com/office/drawing/2014/main" id="{8FC6EF61-C0E3-A849-B76F-AA3676154D05}"/>
              </a:ext>
            </a:extLst>
          </p:cNvPr>
          <p:cNvSpPr>
            <a:spLocks noGrp="1"/>
          </p:cNvSpPr>
          <p:nvPr>
            <p:ph idx="1"/>
          </p:nvPr>
        </p:nvSpPr>
        <p:spPr/>
        <p:txBody>
          <a:bodyPr/>
          <a:lstStyle/>
          <a:p>
            <a:r>
              <a:rPr lang="ja-JP" altLang="en-US"/>
              <a:t>別の軽量化として</a:t>
            </a:r>
            <a:r>
              <a:rPr lang="en-US" altLang="ja-JP" dirty="0"/>
              <a:t>Xen</a:t>
            </a:r>
            <a:r>
              <a:rPr lang="ja-JP" altLang="en-US"/>
              <a:t>の特権</a:t>
            </a:r>
            <a:r>
              <a:rPr lang="en-US" altLang="ja-JP" dirty="0"/>
              <a:t>VM(Dom0)</a:t>
            </a:r>
            <a:r>
              <a:rPr lang="ja-JP" altLang="en-US"/>
              <a:t>を内部</a:t>
            </a:r>
            <a:r>
              <a:rPr lang="en-US" altLang="ja-JP" dirty="0"/>
              <a:t>VM</a:t>
            </a:r>
            <a:r>
              <a:rPr lang="ja-JP" altLang="en-US"/>
              <a:t>として利用</a:t>
            </a:r>
            <a:endParaRPr lang="en-US" altLang="ja-JP" dirty="0"/>
          </a:p>
          <a:p>
            <a:pPr lvl="1"/>
            <a:r>
              <a:rPr lang="ja-JP" altLang="en-US"/>
              <a:t>ディスクやネットワークが仮想化されないため、</a:t>
            </a:r>
            <a:r>
              <a:rPr lang="en-US" altLang="ja-JP" dirty="0"/>
              <a:t>VM</a:t>
            </a:r>
            <a:r>
              <a:rPr lang="ja-JP" altLang="en-US"/>
              <a:t>を高速に実行可能</a:t>
            </a:r>
            <a:endParaRPr lang="en-US" altLang="ja-JP" dirty="0"/>
          </a:p>
          <a:p>
            <a:pPr lvl="1"/>
            <a:r>
              <a:rPr lang="en-JP" altLang="ja-JP" dirty="0"/>
              <a:t>Xen</a:t>
            </a:r>
            <a:r>
              <a:rPr lang="ja-JP" altLang="en-US"/>
              <a:t>と</a:t>
            </a:r>
            <a:r>
              <a:rPr lang="en-US" altLang="ja-JP" dirty="0"/>
              <a:t>OS</a:t>
            </a:r>
            <a:r>
              <a:rPr lang="ja-JP" altLang="en-JP"/>
              <a:t>の</a:t>
            </a:r>
            <a:r>
              <a:rPr lang="ja-JP" altLang="en-US"/>
              <a:t>修正により</a:t>
            </a:r>
            <a:r>
              <a:rPr lang="en-US" altLang="ja-JP" dirty="0"/>
              <a:t>SEV</a:t>
            </a:r>
            <a:r>
              <a:rPr lang="ja-JP" altLang="en-US"/>
              <a:t>で暗号化された</a:t>
            </a:r>
            <a:r>
              <a:rPr lang="en-US" altLang="ja-JP" dirty="0"/>
              <a:t>VM</a:t>
            </a:r>
            <a:r>
              <a:rPr lang="ja-JP" altLang="en-US"/>
              <a:t>内で動作</a:t>
            </a:r>
            <a:r>
              <a:rPr lang="en-US" altLang="ja-JP" sz="2000" dirty="0"/>
              <a:t> [</a:t>
            </a:r>
            <a:r>
              <a:rPr lang="ja-JP" altLang="en-US" sz="2000"/>
              <a:t>瀧口ら</a:t>
            </a:r>
            <a:r>
              <a:rPr lang="en-US" altLang="ja-JP" sz="2000" dirty="0"/>
              <a:t>'22]</a:t>
            </a:r>
            <a:endParaRPr lang="en-US" altLang="ja-JP" dirty="0"/>
          </a:p>
          <a:p>
            <a:r>
              <a:rPr lang="ja-JP" altLang="en-US"/>
              <a:t>直接通信できないため</a:t>
            </a:r>
            <a:r>
              <a:rPr lang="en-US" altLang="ja-JP" dirty="0"/>
              <a:t>Dom0</a:t>
            </a:r>
            <a:r>
              <a:rPr lang="ja-JP" altLang="en-US"/>
              <a:t>内のプロキシ経由でアクセス</a:t>
            </a:r>
            <a:endParaRPr lang="en-US" altLang="ja-JP" dirty="0"/>
          </a:p>
          <a:p>
            <a:pPr lvl="1"/>
            <a:r>
              <a:rPr lang="ja-JP" altLang="en-US"/>
              <a:t>プロキシがハイパーバイザ内のエージェントを呼び出す</a:t>
            </a:r>
            <a:endParaRPr lang="en-US" altLang="ja-JP" dirty="0"/>
          </a:p>
          <a:p>
            <a:pPr lvl="1"/>
            <a:r>
              <a:rPr lang="ja-JP" altLang="en-US"/>
              <a:t>共有メモリを用いた場合は直接通信が可能</a:t>
            </a:r>
            <a:endParaRPr lang="en-US" altLang="ja-JP" dirty="0"/>
          </a:p>
          <a:p>
            <a:pPr lvl="1"/>
            <a:endParaRPr lang="en-US" altLang="ja-JP" dirty="0"/>
          </a:p>
        </p:txBody>
      </p:sp>
      <p:sp>
        <p:nvSpPr>
          <p:cNvPr id="4" name="Slide Number Placeholder 3">
            <a:extLst>
              <a:ext uri="{FF2B5EF4-FFF2-40B4-BE49-F238E27FC236}">
                <a16:creationId xmlns:a16="http://schemas.microsoft.com/office/drawing/2014/main" id="{538D18CD-B3D9-BA48-8C82-E740652EC48B}"/>
              </a:ext>
            </a:extLst>
          </p:cNvPr>
          <p:cNvSpPr>
            <a:spLocks noGrp="1"/>
          </p:cNvSpPr>
          <p:nvPr>
            <p:ph type="sldNum" sz="quarter" idx="12"/>
          </p:nvPr>
        </p:nvSpPr>
        <p:spPr/>
        <p:txBody>
          <a:bodyPr/>
          <a:lstStyle/>
          <a:p>
            <a:fld id="{3862EE38-F75A-9448-8243-6101B2857D65}" type="slidenum">
              <a:rPr lang="ja-JP" altLang="en-US" smtClean="0"/>
              <a:pPr/>
              <a:t>12</a:t>
            </a:fld>
            <a:endParaRPr lang="ja-JP" altLang="en-US" dirty="0"/>
          </a:p>
        </p:txBody>
      </p:sp>
      <p:sp>
        <p:nvSpPr>
          <p:cNvPr id="5" name="角丸四角形 4">
            <a:extLst>
              <a:ext uri="{FF2B5EF4-FFF2-40B4-BE49-F238E27FC236}">
                <a16:creationId xmlns:a16="http://schemas.microsoft.com/office/drawing/2014/main" id="{3834BF4B-4628-5589-9335-F2FDC48584CD}"/>
              </a:ext>
            </a:extLst>
          </p:cNvPr>
          <p:cNvSpPr/>
          <p:nvPr/>
        </p:nvSpPr>
        <p:spPr>
          <a:xfrm>
            <a:off x="7703313" y="4215672"/>
            <a:ext cx="3253826" cy="2318881"/>
          </a:xfrm>
          <a:prstGeom prst="roundRect">
            <a:avLst/>
          </a:prstGeom>
          <a:pattFill prst="pct5">
            <a:fgClr>
              <a:schemeClr val="tx1"/>
            </a:fgClr>
            <a:bgClr>
              <a:schemeClr val="accent2">
                <a:lumMod val="60000"/>
                <a:lumOff val="40000"/>
              </a:schemeClr>
            </a:bgClr>
          </a:patt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8" name="テキスト ボックス 7">
            <a:extLst>
              <a:ext uri="{FF2B5EF4-FFF2-40B4-BE49-F238E27FC236}">
                <a16:creationId xmlns:a16="http://schemas.microsoft.com/office/drawing/2014/main" id="{E010FE23-2BC9-B84B-9D2E-6736D971AE4F}"/>
              </a:ext>
            </a:extLst>
          </p:cNvPr>
          <p:cNvSpPr txBox="1"/>
          <p:nvPr/>
        </p:nvSpPr>
        <p:spPr>
          <a:xfrm>
            <a:off x="8465602" y="3853698"/>
            <a:ext cx="1746361" cy="400110"/>
          </a:xfrm>
          <a:prstGeom prst="rect">
            <a:avLst/>
          </a:prstGeom>
          <a:noFill/>
        </p:spPr>
        <p:txBody>
          <a:bodyPr wrap="square" rtlCol="0">
            <a:spAutoFit/>
          </a:bodyPr>
          <a:lstStyle/>
          <a:p>
            <a:pPr algn="ctr"/>
            <a:r>
              <a:rPr kumimoji="1" lang="ja-JP" altLang="en-US" sz="2000" b="1"/>
              <a:t>監視対象</a:t>
            </a:r>
            <a:r>
              <a:rPr kumimoji="1" lang="en-US" altLang="ja-JP" sz="2000" b="1" dirty="0"/>
              <a:t>VM</a:t>
            </a:r>
            <a:endParaRPr kumimoji="1" lang="ja-JP" altLang="en-US" sz="2000" b="1"/>
          </a:p>
        </p:txBody>
      </p:sp>
      <p:sp>
        <p:nvSpPr>
          <p:cNvPr id="16" name="角丸四角形 15">
            <a:extLst>
              <a:ext uri="{FF2B5EF4-FFF2-40B4-BE49-F238E27FC236}">
                <a16:creationId xmlns:a16="http://schemas.microsoft.com/office/drawing/2014/main" id="{CF025E1B-E0FF-0AD4-1F1B-430B4A8DCDEF}"/>
              </a:ext>
            </a:extLst>
          </p:cNvPr>
          <p:cNvSpPr/>
          <p:nvPr/>
        </p:nvSpPr>
        <p:spPr>
          <a:xfrm>
            <a:off x="7868434" y="5528400"/>
            <a:ext cx="2966803" cy="872028"/>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17" name="角丸四角形 16">
            <a:extLst>
              <a:ext uri="{FF2B5EF4-FFF2-40B4-BE49-F238E27FC236}">
                <a16:creationId xmlns:a16="http://schemas.microsoft.com/office/drawing/2014/main" id="{22A4946C-266F-EACA-965A-EDC31500CDF8}"/>
              </a:ext>
            </a:extLst>
          </p:cNvPr>
          <p:cNvSpPr/>
          <p:nvPr/>
        </p:nvSpPr>
        <p:spPr>
          <a:xfrm>
            <a:off x="8560629" y="5926663"/>
            <a:ext cx="1818948" cy="372085"/>
          </a:xfrm>
          <a:prstGeom prst="roundRect">
            <a:avLst/>
          </a:prstGeom>
          <a:solidFill>
            <a:srgbClr val="92D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a:solidFill>
                  <a:schemeClr val="tx1"/>
                </a:solidFill>
              </a:rPr>
              <a:t>エージェント</a:t>
            </a:r>
            <a:endParaRPr lang="en-US" altLang="ja-JP" sz="2000" b="1" dirty="0">
              <a:solidFill>
                <a:schemeClr val="tx1"/>
              </a:solidFill>
            </a:endParaRPr>
          </a:p>
        </p:txBody>
      </p:sp>
      <p:sp>
        <p:nvSpPr>
          <p:cNvPr id="18" name="角丸四角形 17">
            <a:extLst>
              <a:ext uri="{FF2B5EF4-FFF2-40B4-BE49-F238E27FC236}">
                <a16:creationId xmlns:a16="http://schemas.microsoft.com/office/drawing/2014/main" id="{3026B1F6-9D16-A300-557B-A2132C1A38CC}"/>
              </a:ext>
            </a:extLst>
          </p:cNvPr>
          <p:cNvSpPr/>
          <p:nvPr/>
        </p:nvSpPr>
        <p:spPr>
          <a:xfrm>
            <a:off x="8046728" y="4358063"/>
            <a:ext cx="2593920" cy="1101743"/>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19" name="テキスト ボックス 18">
            <a:extLst>
              <a:ext uri="{FF2B5EF4-FFF2-40B4-BE49-F238E27FC236}">
                <a16:creationId xmlns:a16="http://schemas.microsoft.com/office/drawing/2014/main" id="{11D1A2EF-0F7E-CEC2-5081-145B98D7AFA6}"/>
              </a:ext>
            </a:extLst>
          </p:cNvPr>
          <p:cNvSpPr txBox="1"/>
          <p:nvPr/>
        </p:nvSpPr>
        <p:spPr>
          <a:xfrm>
            <a:off x="8088649" y="4407551"/>
            <a:ext cx="1736492" cy="338554"/>
          </a:xfrm>
          <a:prstGeom prst="rect">
            <a:avLst/>
          </a:prstGeom>
          <a:noFill/>
          <a:ln w="19050">
            <a:noFill/>
          </a:ln>
        </p:spPr>
        <p:txBody>
          <a:bodyPr wrap="square" rtlCol="0">
            <a:spAutoFit/>
          </a:bodyPr>
          <a:lstStyle/>
          <a:p>
            <a:pPr algn="ctr"/>
            <a:r>
              <a:rPr lang="ja-JP" altLang="en-US" sz="1600" b="1"/>
              <a:t>内部</a:t>
            </a:r>
            <a:r>
              <a:rPr lang="en-US" altLang="ja-JP" sz="1600" b="1" dirty="0"/>
              <a:t>VM(Dom0)</a:t>
            </a:r>
            <a:endParaRPr kumimoji="1" lang="ja-JP" altLang="en-US" sz="1600" b="1"/>
          </a:p>
        </p:txBody>
      </p:sp>
      <p:cxnSp>
        <p:nvCxnSpPr>
          <p:cNvPr id="21" name="直線矢印コネクタ 20">
            <a:extLst>
              <a:ext uri="{FF2B5EF4-FFF2-40B4-BE49-F238E27FC236}">
                <a16:creationId xmlns:a16="http://schemas.microsoft.com/office/drawing/2014/main" id="{248BCAAB-7770-1A5A-D483-51C9E267479E}"/>
              </a:ext>
            </a:extLst>
          </p:cNvPr>
          <p:cNvCxnSpPr>
            <a:cxnSpLocks/>
          </p:cNvCxnSpPr>
          <p:nvPr/>
        </p:nvCxnSpPr>
        <p:spPr>
          <a:xfrm flipV="1">
            <a:off x="10211963" y="5277392"/>
            <a:ext cx="0" cy="649271"/>
          </a:xfrm>
          <a:prstGeom prst="straightConnector1">
            <a:avLst/>
          </a:prstGeom>
          <a:ln w="666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5C5F6443-81EF-9D20-74FB-2994F4CAC5FF}"/>
              </a:ext>
            </a:extLst>
          </p:cNvPr>
          <p:cNvSpPr txBox="1"/>
          <p:nvPr/>
        </p:nvSpPr>
        <p:spPr>
          <a:xfrm>
            <a:off x="7883176" y="5566467"/>
            <a:ext cx="1818947" cy="338554"/>
          </a:xfrm>
          <a:prstGeom prst="rect">
            <a:avLst/>
          </a:prstGeom>
          <a:noFill/>
          <a:ln w="19050">
            <a:noFill/>
          </a:ln>
        </p:spPr>
        <p:txBody>
          <a:bodyPr wrap="square" rtlCol="0">
            <a:spAutoFit/>
          </a:bodyPr>
          <a:lstStyle/>
          <a:p>
            <a:r>
              <a:rPr kumimoji="1" lang="ja-JP" altLang="en-US" sz="1600" b="1"/>
              <a:t>ハイパーバイザ</a:t>
            </a:r>
          </a:p>
        </p:txBody>
      </p:sp>
      <p:sp>
        <p:nvSpPr>
          <p:cNvPr id="23" name="角丸四角形 22">
            <a:extLst>
              <a:ext uri="{FF2B5EF4-FFF2-40B4-BE49-F238E27FC236}">
                <a16:creationId xmlns:a16="http://schemas.microsoft.com/office/drawing/2014/main" id="{5D39939D-ACA6-AEC2-ACD4-8B78FF94950A}"/>
              </a:ext>
            </a:extLst>
          </p:cNvPr>
          <p:cNvSpPr/>
          <p:nvPr/>
        </p:nvSpPr>
        <p:spPr>
          <a:xfrm>
            <a:off x="8579954" y="4758813"/>
            <a:ext cx="1463026" cy="372085"/>
          </a:xfrm>
          <a:prstGeom prst="roundRect">
            <a:avLst/>
          </a:prstGeom>
          <a:solidFill>
            <a:srgbClr val="92D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a:solidFill>
                  <a:schemeClr val="tx1"/>
                </a:solidFill>
              </a:rPr>
              <a:t>プロキシ</a:t>
            </a:r>
            <a:endParaRPr lang="en-US" altLang="ja-JP" sz="2000" b="1" dirty="0">
              <a:solidFill>
                <a:schemeClr val="tx1"/>
              </a:solidFill>
            </a:endParaRPr>
          </a:p>
        </p:txBody>
      </p:sp>
      <p:cxnSp>
        <p:nvCxnSpPr>
          <p:cNvPr id="24" name="直線矢印コネクタ 23">
            <a:extLst>
              <a:ext uri="{FF2B5EF4-FFF2-40B4-BE49-F238E27FC236}">
                <a16:creationId xmlns:a16="http://schemas.microsoft.com/office/drawing/2014/main" id="{A848CFB5-D8A1-55D5-9568-48B3C60E9561}"/>
              </a:ext>
            </a:extLst>
          </p:cNvPr>
          <p:cNvCxnSpPr>
            <a:cxnSpLocks/>
          </p:cNvCxnSpPr>
          <p:nvPr/>
        </p:nvCxnSpPr>
        <p:spPr>
          <a:xfrm>
            <a:off x="9926518" y="5130898"/>
            <a:ext cx="0" cy="795765"/>
          </a:xfrm>
          <a:prstGeom prst="straightConnector1">
            <a:avLst/>
          </a:prstGeom>
          <a:ln w="66675">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6" name="表 8">
            <a:extLst>
              <a:ext uri="{FF2B5EF4-FFF2-40B4-BE49-F238E27FC236}">
                <a16:creationId xmlns:a16="http://schemas.microsoft.com/office/drawing/2014/main" id="{DE31B241-BF16-E2AE-9BE9-DF600581BD1D}"/>
              </a:ext>
            </a:extLst>
          </p:cNvPr>
          <p:cNvGraphicFramePr>
            <a:graphicFrameLocks noGrp="1"/>
          </p:cNvGraphicFramePr>
          <p:nvPr>
            <p:extLst>
              <p:ext uri="{D42A27DB-BD31-4B8C-83A1-F6EECF244321}">
                <p14:modId xmlns:p14="http://schemas.microsoft.com/office/powerpoint/2010/main" val="3285775648"/>
              </p:ext>
            </p:extLst>
          </p:nvPr>
        </p:nvGraphicFramePr>
        <p:xfrm>
          <a:off x="527892" y="4382780"/>
          <a:ext cx="3960797" cy="2123440"/>
        </p:xfrm>
        <a:graphic>
          <a:graphicData uri="http://schemas.openxmlformats.org/drawingml/2006/table">
            <a:tbl>
              <a:tblPr firstRow="1" bandRow="1">
                <a:tableStyleId>{5C22544A-7EE6-4342-B048-85BDC9FD1C3A}</a:tableStyleId>
              </a:tblPr>
              <a:tblGrid>
                <a:gridCol w="2743201">
                  <a:extLst>
                    <a:ext uri="{9D8B030D-6E8A-4147-A177-3AD203B41FA5}">
                      <a16:colId xmlns:a16="http://schemas.microsoft.com/office/drawing/2014/main" val="1050972317"/>
                    </a:ext>
                  </a:extLst>
                </a:gridCol>
                <a:gridCol w="1217596">
                  <a:extLst>
                    <a:ext uri="{9D8B030D-6E8A-4147-A177-3AD203B41FA5}">
                      <a16:colId xmlns:a16="http://schemas.microsoft.com/office/drawing/2014/main" val="122358318"/>
                    </a:ext>
                  </a:extLst>
                </a:gridCol>
              </a:tblGrid>
              <a:tr h="370840">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システム性能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99853"/>
                  </a:ext>
                </a:extLst>
              </a:tr>
              <a:tr h="370840">
                <a:tc>
                  <a:txBody>
                    <a:bodyPr/>
                    <a:lstStyle/>
                    <a:p>
                      <a:pPr algn="ctr"/>
                      <a:r>
                        <a:rPr kumimoji="1" lang="ja-JP" altLang="en-US" b="0">
                          <a:solidFill>
                            <a:schemeClr val="tx1"/>
                          </a:solidFill>
                        </a:rPr>
                        <a:t>コンテナ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9044462"/>
                  </a:ext>
                </a:extLst>
              </a:tr>
              <a:tr h="370840">
                <a:tc>
                  <a:txBody>
                    <a:bodyPr/>
                    <a:lstStyle/>
                    <a:p>
                      <a:pPr algn="ctr"/>
                      <a:r>
                        <a:rPr kumimoji="1" lang="ja-JP" altLang="en-US" b="0">
                          <a:solidFill>
                            <a:schemeClr val="tx1"/>
                          </a:solidFill>
                        </a:rPr>
                        <a:t>内部</a:t>
                      </a:r>
                      <a:r>
                        <a:rPr kumimoji="1" lang="en-US" altLang="ja-JP" b="0" dirty="0">
                          <a:solidFill>
                            <a:schemeClr val="tx1"/>
                          </a:solidFill>
                        </a:rPr>
                        <a:t>VM</a:t>
                      </a: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5137668"/>
                  </a:ext>
                </a:extLst>
              </a:tr>
              <a:tr h="370840">
                <a:tc>
                  <a:txBody>
                    <a:bodyPr/>
                    <a:lstStyle/>
                    <a:p>
                      <a:pPr algn="ctr"/>
                      <a:r>
                        <a:rPr kumimoji="1" lang="ja-JP" altLang="en-US" b="0">
                          <a:solidFill>
                            <a:schemeClr val="tx1"/>
                          </a:solidFill>
                        </a:rPr>
                        <a:t>内部</a:t>
                      </a:r>
                      <a:r>
                        <a:rPr kumimoji="1" lang="en-US" altLang="ja-JP" b="0" dirty="0">
                          <a:solidFill>
                            <a:schemeClr val="tx1"/>
                          </a:solidFill>
                        </a:rPr>
                        <a:t>VM (</a:t>
                      </a:r>
                      <a:r>
                        <a:rPr kumimoji="1" lang="en-US" altLang="ja-JP" b="0" dirty="0" err="1">
                          <a:solidFill>
                            <a:schemeClr val="tx1"/>
                          </a:solidFill>
                        </a:rPr>
                        <a:t>BitVisor</a:t>
                      </a:r>
                      <a:r>
                        <a:rPr kumimoji="1" lang="en-US" altLang="ja-JP" b="0" dirty="0">
                          <a:solidFill>
                            <a:schemeClr val="tx1"/>
                          </a:solidFill>
                        </a:rPr>
                        <a:t>)</a:t>
                      </a: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2459220"/>
                  </a:ext>
                </a:extLst>
              </a:tr>
              <a:tr h="370840">
                <a:tc>
                  <a:txBody>
                    <a:bodyPr/>
                    <a:lstStyle/>
                    <a:p>
                      <a:pPr algn="ctr"/>
                      <a:r>
                        <a:rPr kumimoji="1" lang="ja-JP" altLang="en-US" b="1">
                          <a:solidFill>
                            <a:schemeClr val="tx1"/>
                          </a:solidFill>
                        </a:rPr>
                        <a:t>内部</a:t>
                      </a:r>
                      <a:r>
                        <a:rPr kumimoji="1" lang="en-US" altLang="ja-JP" b="1" dirty="0">
                          <a:solidFill>
                            <a:schemeClr val="tx1"/>
                          </a:solidFill>
                        </a:rPr>
                        <a:t>VM</a:t>
                      </a:r>
                      <a:r>
                        <a:rPr kumimoji="1" lang="ja-JP" altLang="en-US" b="1">
                          <a:solidFill>
                            <a:schemeClr val="tx1"/>
                          </a:solidFill>
                        </a:rPr>
                        <a:t>（</a:t>
                      </a:r>
                      <a:r>
                        <a:rPr kumimoji="1" lang="en-US" altLang="ja-JP" b="1" dirty="0">
                          <a:solidFill>
                            <a:schemeClr val="tx1"/>
                          </a:solidFill>
                        </a:rPr>
                        <a:t>Xen Dom0</a:t>
                      </a:r>
                      <a:r>
                        <a:rPr kumimoji="1" lang="ja-JP" altLang="en-US" b="1">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302084103"/>
                  </a:ext>
                </a:extLst>
              </a:tr>
            </a:tbl>
          </a:graphicData>
        </a:graphic>
      </p:graphicFrame>
      <p:sp>
        <p:nvSpPr>
          <p:cNvPr id="11" name="角丸四角形 22">
            <a:extLst>
              <a:ext uri="{FF2B5EF4-FFF2-40B4-BE49-F238E27FC236}">
                <a16:creationId xmlns:a16="http://schemas.microsoft.com/office/drawing/2014/main" id="{2CB11DDC-00FA-7DF5-2787-A2096CAABD7E}"/>
              </a:ext>
            </a:extLst>
          </p:cNvPr>
          <p:cNvSpPr/>
          <p:nvPr/>
        </p:nvSpPr>
        <p:spPr>
          <a:xfrm>
            <a:off x="4749030" y="4823253"/>
            <a:ext cx="2104114" cy="1230063"/>
          </a:xfrm>
          <a:prstGeom prst="roundRect">
            <a:avLst/>
          </a:prstGeom>
          <a:pattFill prst="pct10">
            <a:fgClr>
              <a:schemeClr val="tx1"/>
            </a:fgClr>
            <a:bgClr>
              <a:schemeClr val="accent5">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3" name="テキスト ボックス 21">
            <a:extLst>
              <a:ext uri="{FF2B5EF4-FFF2-40B4-BE49-F238E27FC236}">
                <a16:creationId xmlns:a16="http://schemas.microsoft.com/office/drawing/2014/main" id="{5877D776-30B0-173E-F61B-9249F1FE9887}"/>
              </a:ext>
            </a:extLst>
          </p:cNvPr>
          <p:cNvSpPr txBox="1"/>
          <p:nvPr/>
        </p:nvSpPr>
        <p:spPr>
          <a:xfrm>
            <a:off x="5132111" y="4409147"/>
            <a:ext cx="1326015" cy="461665"/>
          </a:xfrm>
          <a:prstGeom prst="rect">
            <a:avLst/>
          </a:prstGeom>
          <a:noFill/>
        </p:spPr>
        <p:txBody>
          <a:bodyPr wrap="square" rtlCol="0">
            <a:spAutoFit/>
          </a:bodyPr>
          <a:lstStyle/>
          <a:p>
            <a:pPr algn="ctr"/>
            <a:r>
              <a:rPr kumimoji="1" lang="en-US" altLang="ja-JP" sz="2400" b="1" dirty="0"/>
              <a:t>IDS VM</a:t>
            </a:r>
            <a:endParaRPr kumimoji="1" lang="ja-JP" altLang="en-US" sz="2400" b="1"/>
          </a:p>
        </p:txBody>
      </p:sp>
      <p:sp>
        <p:nvSpPr>
          <p:cNvPr id="14" name="テキスト ボックス 17">
            <a:extLst>
              <a:ext uri="{FF2B5EF4-FFF2-40B4-BE49-F238E27FC236}">
                <a16:creationId xmlns:a16="http://schemas.microsoft.com/office/drawing/2014/main" id="{340102CE-5247-27CE-A1C2-51EED4B659E5}"/>
              </a:ext>
            </a:extLst>
          </p:cNvPr>
          <p:cNvSpPr txBox="1"/>
          <p:nvPr/>
        </p:nvSpPr>
        <p:spPr>
          <a:xfrm>
            <a:off x="5294720" y="5130898"/>
            <a:ext cx="1000795" cy="523220"/>
          </a:xfrm>
          <a:prstGeom prst="rect">
            <a:avLst/>
          </a:prstGeom>
          <a:solidFill>
            <a:schemeClr val="bg1"/>
          </a:solidFill>
          <a:ln w="22225">
            <a:solidFill>
              <a:schemeClr val="tx1"/>
            </a:solidFill>
          </a:ln>
        </p:spPr>
        <p:txBody>
          <a:bodyPr wrap="square" rtlCol="0">
            <a:spAutoFit/>
          </a:bodyPr>
          <a:lstStyle/>
          <a:p>
            <a:pPr algn="ctr"/>
            <a:r>
              <a:rPr kumimoji="1" lang="en-US" altLang="ja-JP" sz="2800" b="1" dirty="0"/>
              <a:t>IDS</a:t>
            </a:r>
            <a:endParaRPr kumimoji="1" lang="ja-JP" altLang="en-US" sz="2800" b="1"/>
          </a:p>
        </p:txBody>
      </p:sp>
      <p:cxnSp>
        <p:nvCxnSpPr>
          <p:cNvPr id="26" name="直線矢印コネクタ 25">
            <a:extLst>
              <a:ext uri="{FF2B5EF4-FFF2-40B4-BE49-F238E27FC236}">
                <a16:creationId xmlns:a16="http://schemas.microsoft.com/office/drawing/2014/main" id="{D7F66F72-7878-806B-D5B2-32B5817326B5}"/>
              </a:ext>
            </a:extLst>
          </p:cNvPr>
          <p:cNvCxnSpPr>
            <a:cxnSpLocks/>
            <a:stCxn id="14" idx="3"/>
            <a:endCxn id="23" idx="1"/>
          </p:cNvCxnSpPr>
          <p:nvPr/>
        </p:nvCxnSpPr>
        <p:spPr>
          <a:xfrm flipV="1">
            <a:off x="6295515" y="4944856"/>
            <a:ext cx="2284439" cy="447652"/>
          </a:xfrm>
          <a:prstGeom prst="straightConnector1">
            <a:avLst/>
          </a:prstGeom>
          <a:ln w="47625">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FD651086-2748-F6AD-27B0-F40C6EEC8894}"/>
              </a:ext>
            </a:extLst>
          </p:cNvPr>
          <p:cNvSpPr txBox="1"/>
          <p:nvPr/>
        </p:nvSpPr>
        <p:spPr>
          <a:xfrm>
            <a:off x="6952014" y="4664239"/>
            <a:ext cx="646331" cy="369332"/>
          </a:xfrm>
          <a:prstGeom prst="rect">
            <a:avLst/>
          </a:prstGeom>
          <a:noFill/>
        </p:spPr>
        <p:txBody>
          <a:bodyPr wrap="none" rtlCol="0">
            <a:spAutoFit/>
          </a:bodyPr>
          <a:lstStyle/>
          <a:p>
            <a:r>
              <a:rPr kumimoji="1" lang="ja-JP" altLang="en-US" b="1"/>
              <a:t>通信</a:t>
            </a:r>
          </a:p>
        </p:txBody>
      </p:sp>
      <p:sp>
        <p:nvSpPr>
          <p:cNvPr id="25" name="Rectangle 19">
            <a:extLst>
              <a:ext uri="{FF2B5EF4-FFF2-40B4-BE49-F238E27FC236}">
                <a16:creationId xmlns:a16="http://schemas.microsoft.com/office/drawing/2014/main" id="{9D35FF1A-C006-FF31-AFCE-602BC22542F0}"/>
              </a:ext>
            </a:extLst>
          </p:cNvPr>
          <p:cNvSpPr/>
          <p:nvPr/>
        </p:nvSpPr>
        <p:spPr>
          <a:xfrm>
            <a:off x="6106016" y="6275743"/>
            <a:ext cx="1360800" cy="444853"/>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JP" b="1" dirty="0">
                <a:solidFill>
                  <a:schemeClr val="tx1"/>
                </a:solidFill>
              </a:rPr>
              <a:t>共有メモリ</a:t>
            </a:r>
          </a:p>
        </p:txBody>
      </p:sp>
      <p:cxnSp>
        <p:nvCxnSpPr>
          <p:cNvPr id="27" name="直線矢印コネクタ 18">
            <a:extLst>
              <a:ext uri="{FF2B5EF4-FFF2-40B4-BE49-F238E27FC236}">
                <a16:creationId xmlns:a16="http://schemas.microsoft.com/office/drawing/2014/main" id="{2844138E-9A27-3554-4825-9C64CE7242F9}"/>
              </a:ext>
            </a:extLst>
          </p:cNvPr>
          <p:cNvCxnSpPr>
            <a:cxnSpLocks/>
            <a:stCxn id="14" idx="2"/>
            <a:endCxn id="25" idx="1"/>
          </p:cNvCxnSpPr>
          <p:nvPr/>
        </p:nvCxnSpPr>
        <p:spPr>
          <a:xfrm>
            <a:off x="5795118" y="5654118"/>
            <a:ext cx="310898" cy="844052"/>
          </a:xfrm>
          <a:prstGeom prst="straightConnector1">
            <a:avLst/>
          </a:prstGeom>
          <a:ln w="476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18">
            <a:extLst>
              <a:ext uri="{FF2B5EF4-FFF2-40B4-BE49-F238E27FC236}">
                <a16:creationId xmlns:a16="http://schemas.microsoft.com/office/drawing/2014/main" id="{9FCEEA65-A948-6765-AB7A-0E0F3FFE6BFD}"/>
              </a:ext>
            </a:extLst>
          </p:cNvPr>
          <p:cNvCxnSpPr>
            <a:cxnSpLocks/>
            <a:stCxn id="25" idx="3"/>
            <a:endCxn id="17" idx="1"/>
          </p:cNvCxnSpPr>
          <p:nvPr/>
        </p:nvCxnSpPr>
        <p:spPr>
          <a:xfrm flipV="1">
            <a:off x="7466816" y="6112706"/>
            <a:ext cx="1093813" cy="385464"/>
          </a:xfrm>
          <a:prstGeom prst="straightConnector1">
            <a:avLst/>
          </a:prstGeom>
          <a:ln w="476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816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706470-9B7D-0C40-B074-D5F67D8C7EFB}"/>
              </a:ext>
            </a:extLst>
          </p:cNvPr>
          <p:cNvSpPr>
            <a:spLocks noGrp="1"/>
          </p:cNvSpPr>
          <p:nvPr>
            <p:ph type="title"/>
          </p:nvPr>
        </p:nvSpPr>
        <p:spPr/>
        <p:txBody>
          <a:bodyPr/>
          <a:lstStyle/>
          <a:p>
            <a:r>
              <a:rPr kumimoji="1" lang="ja-JP" altLang="en-US"/>
              <a:t>実験</a:t>
            </a:r>
          </a:p>
        </p:txBody>
      </p:sp>
      <p:sp>
        <p:nvSpPr>
          <p:cNvPr id="3" name="コンテンツ プレースホルダー 2">
            <a:extLst>
              <a:ext uri="{FF2B5EF4-FFF2-40B4-BE49-F238E27FC236}">
                <a16:creationId xmlns:a16="http://schemas.microsoft.com/office/drawing/2014/main" id="{845AA00C-41A3-3843-9C21-8ADC4A9EE53E}"/>
              </a:ext>
            </a:extLst>
          </p:cNvPr>
          <p:cNvSpPr>
            <a:spLocks noGrp="1"/>
          </p:cNvSpPr>
          <p:nvPr>
            <p:ph idx="1"/>
          </p:nvPr>
        </p:nvSpPr>
        <p:spPr>
          <a:xfrm>
            <a:off x="838199" y="1532412"/>
            <a:ext cx="11120719" cy="4433844"/>
          </a:xfrm>
        </p:spPr>
        <p:txBody>
          <a:bodyPr/>
          <a:lstStyle/>
          <a:p>
            <a:r>
              <a:rPr lang="en-US" altLang="ja-JP" dirty="0" err="1"/>
              <a:t>SEVmonitor</a:t>
            </a:r>
            <a:r>
              <a:rPr lang="ja-JP" altLang="en-US"/>
              <a:t>における監視性能とシステム性能を測定</a:t>
            </a:r>
            <a:endParaRPr lang="en-US" altLang="ja-JP" dirty="0"/>
          </a:p>
          <a:p>
            <a:pPr lvl="1"/>
            <a:r>
              <a:rPr lang="ja-JP" altLang="en-US"/>
              <a:t>監視対象システムからの</a:t>
            </a:r>
            <a:r>
              <a:rPr lang="en-US" altLang="ja-JP" dirty="0"/>
              <a:t>OS</a:t>
            </a:r>
            <a:r>
              <a:rPr lang="ja-JP" altLang="en-US"/>
              <a:t>データの取得時間</a:t>
            </a:r>
            <a:endParaRPr lang="en-US" altLang="ja-JP" strike="sngStrike" dirty="0"/>
          </a:p>
          <a:p>
            <a:pPr lvl="1"/>
            <a:r>
              <a:rPr lang="ja-JP" altLang="en-US"/>
              <a:t>監視対象システムの隔離オーバヘッド</a:t>
            </a:r>
            <a:endParaRPr lang="en-US" altLang="ja-JP" dirty="0"/>
          </a:p>
          <a:p>
            <a:r>
              <a:rPr lang="ja-JP" altLang="en-US"/>
              <a:t>比較対象</a:t>
            </a:r>
            <a:endParaRPr lang="en-US" altLang="ja-JP" dirty="0"/>
          </a:p>
          <a:p>
            <a:pPr lvl="1"/>
            <a:r>
              <a:rPr lang="ja-JP" altLang="en-US"/>
              <a:t>エージェント：</a:t>
            </a:r>
            <a:r>
              <a:rPr lang="en-US" altLang="ja-JP" dirty="0"/>
              <a:t>OS</a:t>
            </a:r>
            <a:r>
              <a:rPr lang="ja-JP" altLang="en-US"/>
              <a:t>内、ハイパーバイザ内</a:t>
            </a:r>
            <a:r>
              <a:rPr lang="en-US" altLang="ja-JP" dirty="0"/>
              <a:t> (</a:t>
            </a:r>
            <a:r>
              <a:rPr lang="en-US" altLang="ja-JP" dirty="0" err="1"/>
              <a:t>BitVisor</a:t>
            </a:r>
            <a:r>
              <a:rPr lang="ja-JP" altLang="en-US"/>
              <a:t>、</a:t>
            </a:r>
            <a:r>
              <a:rPr lang="en-US" altLang="ja-JP" dirty="0"/>
              <a:t>Xen)</a:t>
            </a:r>
          </a:p>
          <a:p>
            <a:pPr lvl="1"/>
            <a:r>
              <a:rPr lang="ja-JP" altLang="en-US"/>
              <a:t>通信：仮想ネットワーク、共有メモリ</a:t>
            </a:r>
            <a:endParaRPr lang="en-US" altLang="ja-JP" strike="sngStrike" dirty="0"/>
          </a:p>
        </p:txBody>
      </p:sp>
      <p:sp>
        <p:nvSpPr>
          <p:cNvPr id="4" name="スライド番号プレースホルダー 3">
            <a:extLst>
              <a:ext uri="{FF2B5EF4-FFF2-40B4-BE49-F238E27FC236}">
                <a16:creationId xmlns:a16="http://schemas.microsoft.com/office/drawing/2014/main" id="{8D3893DC-040B-FC48-8B5D-04D700787520}"/>
              </a:ext>
            </a:extLst>
          </p:cNvPr>
          <p:cNvSpPr>
            <a:spLocks noGrp="1"/>
          </p:cNvSpPr>
          <p:nvPr>
            <p:ph type="sldNum" sz="quarter" idx="12"/>
          </p:nvPr>
        </p:nvSpPr>
        <p:spPr/>
        <p:txBody>
          <a:bodyPr/>
          <a:lstStyle/>
          <a:p>
            <a:fld id="{3862EE38-F75A-9448-8243-6101B2857D65}" type="slidenum">
              <a:rPr lang="ja-JP" altLang="en-US" smtClean="0"/>
              <a:pPr/>
              <a:t>13</a:t>
            </a:fld>
            <a:endParaRPr lang="ja-JP" altLang="en-US" dirty="0"/>
          </a:p>
        </p:txBody>
      </p:sp>
      <p:graphicFrame>
        <p:nvGraphicFramePr>
          <p:cNvPr id="8" name="表 7">
            <a:extLst>
              <a:ext uri="{FF2B5EF4-FFF2-40B4-BE49-F238E27FC236}">
                <a16:creationId xmlns:a16="http://schemas.microsoft.com/office/drawing/2014/main" id="{8BD94BA2-F0B6-6644-B359-A25457D41471}"/>
              </a:ext>
            </a:extLst>
          </p:cNvPr>
          <p:cNvGraphicFramePr>
            <a:graphicFrameLocks noGrp="1"/>
          </p:cNvGraphicFramePr>
          <p:nvPr>
            <p:extLst>
              <p:ext uri="{D42A27DB-BD31-4B8C-83A1-F6EECF244321}">
                <p14:modId xmlns:p14="http://schemas.microsoft.com/office/powerpoint/2010/main" val="639714862"/>
              </p:ext>
            </p:extLst>
          </p:nvPr>
        </p:nvGraphicFramePr>
        <p:xfrm>
          <a:off x="769485" y="4134034"/>
          <a:ext cx="4270905" cy="2219508"/>
        </p:xfrm>
        <a:graphic>
          <a:graphicData uri="http://schemas.openxmlformats.org/drawingml/2006/table">
            <a:tbl>
              <a:tblPr/>
              <a:tblGrid>
                <a:gridCol w="1898103">
                  <a:extLst>
                    <a:ext uri="{9D8B030D-6E8A-4147-A177-3AD203B41FA5}">
                      <a16:colId xmlns:a16="http://schemas.microsoft.com/office/drawing/2014/main" val="989692491"/>
                    </a:ext>
                  </a:extLst>
                </a:gridCol>
                <a:gridCol w="2372802">
                  <a:extLst>
                    <a:ext uri="{9D8B030D-6E8A-4147-A177-3AD203B41FA5}">
                      <a16:colId xmlns:a16="http://schemas.microsoft.com/office/drawing/2014/main" val="3715247291"/>
                    </a:ext>
                  </a:extLst>
                </a:gridCol>
              </a:tblGrid>
              <a:tr h="440513">
                <a:tc>
                  <a:txBody>
                    <a:bodyPr/>
                    <a:lstStyle/>
                    <a:p>
                      <a:pPr algn="ctr" fontAlgn="ctr"/>
                      <a:r>
                        <a:rPr lang="ja-JP" alt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　</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fontAlgn="ctr"/>
                      <a:r>
                        <a:rPr lang="ja-JP" alt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ホスト</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929500076"/>
                  </a:ext>
                </a:extLst>
              </a:tr>
              <a:tr h="457456">
                <a:tc>
                  <a:txBody>
                    <a:bodyPr/>
                    <a:lstStyle/>
                    <a:p>
                      <a:pPr algn="ctr" fontAlgn="ct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CPU</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AMD EPYC 7262</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6919948"/>
                  </a:ext>
                </a:extLst>
              </a:tr>
              <a:tr h="440513">
                <a:tc>
                  <a:txBody>
                    <a:bodyPr/>
                    <a:lstStyle/>
                    <a:p>
                      <a:pPr algn="ctr" fontAlgn="ctr"/>
                      <a:r>
                        <a:rPr lang="ja-JP" alt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メモリ</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128GB</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3724151"/>
                  </a:ext>
                </a:extLst>
              </a:tr>
              <a:tr h="440513">
                <a:tc>
                  <a:txBody>
                    <a:bodyPr/>
                    <a:lstStyle/>
                    <a:p>
                      <a:pPr algn="ctr" fontAlgn="ctr"/>
                      <a:r>
                        <a:rPr lang="en-US" altLang="ja-JP" sz="1600" b="0" i="0" u="none" strike="noStrike" dirty="0">
                          <a:solidFill>
                            <a:schemeClr val="tx1"/>
                          </a:solidFill>
                          <a:effectLst/>
                          <a:latin typeface="游ゴシック Medium" panose="020B0500000000000000" pitchFamily="50" charset="-128"/>
                          <a:ea typeface="游ゴシック Medium" panose="020B0500000000000000" pitchFamily="50" charset="-128"/>
                        </a:rPr>
                        <a:t>OS</a:t>
                      </a:r>
                      <a:endParaRPr lang="ja-JP" altLang="en-US" sz="1600" b="0" i="0" u="none" strike="noStrike" dirty="0">
                        <a:solidFill>
                          <a:schemeClr val="tx1"/>
                        </a:solidFill>
                        <a:effectLst/>
                        <a:latin typeface="游ゴシック Medium" panose="020B0500000000000000" pitchFamily="50" charset="-128"/>
                        <a:ea typeface="游ゴシック Medium" panose="020B0500000000000000" pitchFamily="50" charset="-128"/>
                      </a:endParaRP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Linux 5.11.22 or 5.4.55</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2459674"/>
                  </a:ext>
                </a:extLst>
              </a:tr>
              <a:tr h="440513">
                <a:tc>
                  <a:txBody>
                    <a:bodyPr/>
                    <a:lstStyle/>
                    <a:p>
                      <a:pPr algn="ctr" fontAlgn="ctr"/>
                      <a:r>
                        <a:rPr lang="ja-JP" altLang="en-US" sz="1600" b="0" i="0" u="none" strike="noStrike">
                          <a:solidFill>
                            <a:schemeClr val="tx1"/>
                          </a:solidFill>
                          <a:effectLst/>
                          <a:latin typeface="游ゴシック Medium" panose="020B0500000000000000" pitchFamily="50" charset="-128"/>
                          <a:ea typeface="游ゴシック Medium" panose="020B0500000000000000" pitchFamily="50" charset="-128"/>
                        </a:rPr>
                        <a:t>仮想化ソフトウェア</a:t>
                      </a:r>
                      <a:endParaRPr lang="ja-JP" altLang="en-US" sz="1600" b="0" i="0" u="none" strike="noStrike" dirty="0">
                        <a:solidFill>
                          <a:schemeClr val="tx1"/>
                        </a:solidFill>
                        <a:effectLst/>
                        <a:latin typeface="游ゴシック Medium" panose="020B0500000000000000" pitchFamily="50" charset="-128"/>
                        <a:ea typeface="游ゴシック Medium" panose="020B0500000000000000" pitchFamily="50" charset="-128"/>
                      </a:endParaRP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QEMU-KVM 6.2.0</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7988396"/>
                  </a:ext>
                </a:extLst>
              </a:tr>
            </a:tbl>
          </a:graphicData>
        </a:graphic>
      </p:graphicFrame>
      <p:graphicFrame>
        <p:nvGraphicFramePr>
          <p:cNvPr id="9" name="表 8">
            <a:extLst>
              <a:ext uri="{FF2B5EF4-FFF2-40B4-BE49-F238E27FC236}">
                <a16:creationId xmlns:a16="http://schemas.microsoft.com/office/drawing/2014/main" id="{FE526C46-F6B4-5741-BF96-584A4AD32EE9}"/>
              </a:ext>
            </a:extLst>
          </p:cNvPr>
          <p:cNvGraphicFramePr>
            <a:graphicFrameLocks noGrp="1"/>
          </p:cNvGraphicFramePr>
          <p:nvPr>
            <p:extLst>
              <p:ext uri="{D42A27DB-BD31-4B8C-83A1-F6EECF244321}">
                <p14:modId xmlns:p14="http://schemas.microsoft.com/office/powerpoint/2010/main" val="627726716"/>
              </p:ext>
            </p:extLst>
          </p:nvPr>
        </p:nvGraphicFramePr>
        <p:xfrm>
          <a:off x="5374366" y="4126672"/>
          <a:ext cx="5767767" cy="2234231"/>
        </p:xfrm>
        <a:graphic>
          <a:graphicData uri="http://schemas.openxmlformats.org/drawingml/2006/table">
            <a:tbl>
              <a:tblPr/>
              <a:tblGrid>
                <a:gridCol w="1810187">
                  <a:extLst>
                    <a:ext uri="{9D8B030D-6E8A-4147-A177-3AD203B41FA5}">
                      <a16:colId xmlns:a16="http://schemas.microsoft.com/office/drawing/2014/main" val="2905777527"/>
                    </a:ext>
                  </a:extLst>
                </a:gridCol>
                <a:gridCol w="1846769">
                  <a:extLst>
                    <a:ext uri="{9D8B030D-6E8A-4147-A177-3AD203B41FA5}">
                      <a16:colId xmlns:a16="http://schemas.microsoft.com/office/drawing/2014/main" val="1162794467"/>
                    </a:ext>
                  </a:extLst>
                </a:gridCol>
                <a:gridCol w="2110811">
                  <a:extLst>
                    <a:ext uri="{9D8B030D-6E8A-4147-A177-3AD203B41FA5}">
                      <a16:colId xmlns:a16="http://schemas.microsoft.com/office/drawing/2014/main" val="270656142"/>
                    </a:ext>
                  </a:extLst>
                </a:gridCol>
              </a:tblGrid>
              <a:tr h="442354">
                <a:tc>
                  <a:txBody>
                    <a:bodyPr/>
                    <a:lstStyle/>
                    <a:p>
                      <a:pPr algn="ctr" fontAlgn="ctr"/>
                      <a:r>
                        <a:rPr lang="ja-JP" alt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　</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fontAlgn="ct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IDS</a:t>
                      </a:r>
                      <a:r>
                        <a:rPr lang="ja-JP" altLang="en-US" sz="1600" b="0" i="0" u="none" strike="noStrike">
                          <a:solidFill>
                            <a:schemeClr val="tx1"/>
                          </a:solidFill>
                          <a:effectLst/>
                          <a:latin typeface="游ゴシック Medium" panose="020B0500000000000000" pitchFamily="50" charset="-128"/>
                          <a:ea typeface="游ゴシック Medium" panose="020B0500000000000000" pitchFamily="50" charset="-128"/>
                        </a:rPr>
                        <a:t> </a:t>
                      </a: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VM</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監視対象</a:t>
                      </a: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VM</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018875798"/>
                  </a:ext>
                </a:extLst>
              </a:tr>
              <a:tr h="449020">
                <a:tc>
                  <a:txBody>
                    <a:bodyPr/>
                    <a:lstStyle/>
                    <a:p>
                      <a:pPr algn="ctr" fontAlgn="ctr"/>
                      <a:r>
                        <a:rPr lang="ja-JP" alt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仮想</a:t>
                      </a: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CPU</a:t>
                      </a:r>
                      <a:r>
                        <a:rPr lang="ja-JP" alt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数</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chemeClr val="tx1"/>
                          </a:solidFill>
                          <a:effectLst/>
                          <a:latin typeface="游ゴシック Medium" panose="020B0500000000000000" pitchFamily="50" charset="-128"/>
                          <a:ea typeface="游ゴシック Medium" panose="020B0500000000000000" pitchFamily="50" charset="-128"/>
                        </a:rPr>
                        <a:t>2</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chemeClr val="tx1"/>
                          </a:solidFill>
                          <a:effectLst/>
                          <a:latin typeface="游ゴシック Medium" panose="020B0500000000000000" pitchFamily="50" charset="-128"/>
                          <a:ea typeface="游ゴシック Medium" panose="020B0500000000000000" pitchFamily="50" charset="-128"/>
                        </a:rPr>
                        <a:t>2</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0596127"/>
                  </a:ext>
                </a:extLst>
              </a:tr>
              <a:tr h="432389">
                <a:tc>
                  <a:txBody>
                    <a:bodyPr/>
                    <a:lstStyle/>
                    <a:p>
                      <a:pPr algn="ctr" fontAlgn="ctr"/>
                      <a:r>
                        <a:rPr lang="ja-JP" altLang="en-US" sz="1600" b="0" i="0" u="none" strike="noStrike">
                          <a:solidFill>
                            <a:schemeClr val="tx1"/>
                          </a:solidFill>
                          <a:effectLst/>
                          <a:latin typeface="游ゴシック Medium" panose="020B0500000000000000" pitchFamily="50" charset="-128"/>
                          <a:ea typeface="游ゴシック Medium" panose="020B0500000000000000" pitchFamily="50" charset="-128"/>
                        </a:rPr>
                        <a:t>メモリ</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2GB</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2GB</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1744155"/>
                  </a:ext>
                </a:extLst>
              </a:tr>
              <a:tr h="455234">
                <a:tc>
                  <a:txBody>
                    <a:bodyPr/>
                    <a:lstStyle/>
                    <a:p>
                      <a:pPr algn="ctr" fontAlgn="ct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OS</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Linux 5.4.0</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Linux 5.4.0</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6705696"/>
                  </a:ext>
                </a:extLst>
              </a:tr>
              <a:tr h="455234">
                <a:tc>
                  <a:txBody>
                    <a:bodyPr/>
                    <a:lstStyle/>
                    <a:p>
                      <a:pPr algn="ctr" fontAlgn="ctr"/>
                      <a:r>
                        <a:rPr lang="en-US" sz="1600" b="0" i="0" u="none" strike="noStrike" dirty="0" err="1">
                          <a:solidFill>
                            <a:schemeClr val="tx1"/>
                          </a:solidFill>
                          <a:effectLst/>
                          <a:latin typeface="游ゴシック Medium" panose="020B0500000000000000" pitchFamily="50" charset="-128"/>
                          <a:ea typeface="游ゴシック Medium" panose="020B0500000000000000" pitchFamily="50" charset="-128"/>
                        </a:rPr>
                        <a:t>ハイパーバイザ</a:t>
                      </a:r>
                      <a:endPar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endParaRP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err="1">
                          <a:solidFill>
                            <a:schemeClr val="tx1"/>
                          </a:solidFill>
                          <a:effectLst/>
                          <a:latin typeface="游ゴシック Medium" panose="020B0500000000000000" pitchFamily="50" charset="-128"/>
                          <a:ea typeface="游ゴシック Medium" panose="020B0500000000000000" pitchFamily="50" charset="-128"/>
                        </a:rPr>
                        <a:t>BitVisor</a:t>
                      </a:r>
                      <a:r>
                        <a:rPr lang="en-US" sz="1600" b="0" i="0" u="none" strike="noStrike" dirty="0">
                          <a:solidFill>
                            <a:schemeClr val="tx1"/>
                          </a:solidFill>
                          <a:effectLst/>
                          <a:latin typeface="游ゴシック Medium" panose="020B0500000000000000" pitchFamily="50" charset="-128"/>
                          <a:ea typeface="游ゴシック Medium" panose="020B0500000000000000" pitchFamily="50" charset="-128"/>
                        </a:rPr>
                        <a:t>, Xen 4.16.1</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915749"/>
                  </a:ext>
                </a:extLst>
              </a:tr>
            </a:tbl>
          </a:graphicData>
        </a:graphic>
      </p:graphicFrame>
    </p:spTree>
    <p:extLst>
      <p:ext uri="{BB962C8B-B14F-4D97-AF65-F5344CB8AC3E}">
        <p14:creationId xmlns:p14="http://schemas.microsoft.com/office/powerpoint/2010/main" val="251042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グラフ 11">
            <a:extLst>
              <a:ext uri="{FF2B5EF4-FFF2-40B4-BE49-F238E27FC236}">
                <a16:creationId xmlns:a16="http://schemas.microsoft.com/office/drawing/2014/main" id="{5B946686-654A-9FEC-6E2D-BBD20DBA090C}"/>
              </a:ext>
            </a:extLst>
          </p:cNvPr>
          <p:cNvGraphicFramePr>
            <a:graphicFrameLocks/>
          </p:cNvGraphicFramePr>
          <p:nvPr>
            <p:extLst>
              <p:ext uri="{D42A27DB-BD31-4B8C-83A1-F6EECF244321}">
                <p14:modId xmlns:p14="http://schemas.microsoft.com/office/powerpoint/2010/main" val="2747852827"/>
              </p:ext>
            </p:extLst>
          </p:nvPr>
        </p:nvGraphicFramePr>
        <p:xfrm>
          <a:off x="2933700" y="4025652"/>
          <a:ext cx="6908800" cy="2695823"/>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B55A1E27-C11A-EF4C-849A-A0ECF23ED79F}"/>
              </a:ext>
            </a:extLst>
          </p:cNvPr>
          <p:cNvSpPr>
            <a:spLocks noGrp="1"/>
          </p:cNvSpPr>
          <p:nvPr>
            <p:ph type="title"/>
          </p:nvPr>
        </p:nvSpPr>
        <p:spPr>
          <a:xfrm>
            <a:off x="688298" y="483858"/>
            <a:ext cx="10665502" cy="830588"/>
          </a:xfrm>
        </p:spPr>
        <p:txBody>
          <a:bodyPr>
            <a:normAutofit/>
          </a:bodyPr>
          <a:lstStyle/>
          <a:p>
            <a:r>
              <a:rPr lang="en-US" dirty="0" err="1"/>
              <a:t>OSバージョン情報の取得性能</a:t>
            </a:r>
            <a:endParaRPr lang="en-JP" dirty="0"/>
          </a:p>
        </p:txBody>
      </p:sp>
      <p:sp>
        <p:nvSpPr>
          <p:cNvPr id="3" name="Content Placeholder 2">
            <a:extLst>
              <a:ext uri="{FF2B5EF4-FFF2-40B4-BE49-F238E27FC236}">
                <a16:creationId xmlns:a16="http://schemas.microsoft.com/office/drawing/2014/main" id="{D554896B-3A88-3744-AFE5-01F31527E96E}"/>
              </a:ext>
            </a:extLst>
          </p:cNvPr>
          <p:cNvSpPr>
            <a:spLocks noGrp="1"/>
          </p:cNvSpPr>
          <p:nvPr>
            <p:ph idx="1"/>
          </p:nvPr>
        </p:nvSpPr>
        <p:spPr>
          <a:xfrm>
            <a:off x="688298" y="1525004"/>
            <a:ext cx="10515600" cy="4433844"/>
          </a:xfrm>
        </p:spPr>
        <p:txBody>
          <a:bodyPr>
            <a:normAutofit/>
          </a:bodyPr>
          <a:lstStyle/>
          <a:p>
            <a:r>
              <a:rPr lang="ja-JP" altLang="en-US"/>
              <a:t>監視対象システムの</a:t>
            </a:r>
            <a:r>
              <a:rPr lang="en-US" altLang="ja-JP" dirty="0"/>
              <a:t>OS</a:t>
            </a:r>
            <a:r>
              <a:rPr lang="ja-JP" altLang="en-US"/>
              <a:t>のバージョンを取得する時間を測定</a:t>
            </a:r>
            <a:endParaRPr lang="en-US" altLang="ja-JP" dirty="0"/>
          </a:p>
          <a:p>
            <a:pPr lvl="1"/>
            <a:r>
              <a:rPr lang="ja-JP" altLang="en-US"/>
              <a:t>エージェントに対して要求を</a:t>
            </a:r>
            <a:r>
              <a:rPr lang="en-US" altLang="ja-JP" dirty="0"/>
              <a:t>1</a:t>
            </a:r>
            <a:r>
              <a:rPr lang="ja-JP" altLang="en-US"/>
              <a:t>回送信し、</a:t>
            </a:r>
            <a:r>
              <a:rPr lang="en-US" altLang="ja-JP" dirty="0"/>
              <a:t>4KB</a:t>
            </a:r>
            <a:r>
              <a:rPr lang="ja-JP" altLang="en-US"/>
              <a:t>のメモリデータを取得</a:t>
            </a:r>
            <a:endParaRPr lang="en-US" altLang="ja-JP" dirty="0"/>
          </a:p>
          <a:p>
            <a:pPr lvl="1"/>
            <a:r>
              <a:rPr lang="ja-JP" altLang="en-US"/>
              <a:t>仮想ネットワークを用いる</a:t>
            </a:r>
            <a:r>
              <a:rPr lang="en-US" altLang="ja-JP" dirty="0"/>
              <a:t>Xen</a:t>
            </a:r>
            <a:r>
              <a:rPr lang="ja-JP" altLang="en-US"/>
              <a:t>内エージェントの性能が大幅に低い</a:t>
            </a:r>
            <a:endParaRPr lang="en-US" altLang="ja-JP" dirty="0"/>
          </a:p>
          <a:p>
            <a:pPr lvl="2"/>
            <a:r>
              <a:rPr lang="ja-JP" altLang="en-US"/>
              <a:t>内部</a:t>
            </a:r>
            <a:r>
              <a:rPr lang="en-US" altLang="ja-JP" dirty="0"/>
              <a:t>VM</a:t>
            </a:r>
            <a:r>
              <a:rPr lang="ja-JP" altLang="en-US"/>
              <a:t>内で動作させたプロキシ経由で通信する必要があるため</a:t>
            </a:r>
          </a:p>
          <a:p>
            <a:pPr lvl="1"/>
            <a:r>
              <a:rPr lang="ja-JP" altLang="en-US"/>
              <a:t>共有メモリを用いると大幅に性能が向上し、性能差は小さくなる</a:t>
            </a:r>
            <a:endParaRPr lang="en-US" altLang="ja-JP" dirty="0"/>
          </a:p>
          <a:p>
            <a:pPr lvl="2"/>
            <a:r>
              <a:rPr lang="en-US" altLang="ja-JP" dirty="0"/>
              <a:t>CPU</a:t>
            </a:r>
            <a:r>
              <a:rPr lang="ja-JP" altLang="en-US"/>
              <a:t>負荷は仮想ネットワークを用いる場合と同程度</a:t>
            </a:r>
            <a:endParaRPr lang="en-US" altLang="ja-JP" dirty="0"/>
          </a:p>
        </p:txBody>
      </p:sp>
      <p:sp>
        <p:nvSpPr>
          <p:cNvPr id="4" name="Slide Number Placeholder 3">
            <a:extLst>
              <a:ext uri="{FF2B5EF4-FFF2-40B4-BE49-F238E27FC236}">
                <a16:creationId xmlns:a16="http://schemas.microsoft.com/office/drawing/2014/main" id="{182FC12F-41CF-3B43-8264-DB259AE7037F}"/>
              </a:ext>
            </a:extLst>
          </p:cNvPr>
          <p:cNvSpPr>
            <a:spLocks noGrp="1"/>
          </p:cNvSpPr>
          <p:nvPr>
            <p:ph type="sldNum" sz="quarter" idx="12"/>
          </p:nvPr>
        </p:nvSpPr>
        <p:spPr>
          <a:xfrm>
            <a:off x="8610600" y="6356350"/>
            <a:ext cx="2743200" cy="365125"/>
          </a:xfrm>
        </p:spPr>
        <p:txBody>
          <a:bodyPr/>
          <a:lstStyle/>
          <a:p>
            <a:fld id="{3862EE38-F75A-9448-8243-6101B2857D65}" type="slidenum">
              <a:rPr lang="ja-JP" altLang="en-US" smtClean="0"/>
              <a:pPr/>
              <a:t>14</a:t>
            </a:fld>
            <a:endParaRPr lang="ja-JP" altLang="en-US" dirty="0"/>
          </a:p>
        </p:txBody>
      </p:sp>
      <p:cxnSp>
        <p:nvCxnSpPr>
          <p:cNvPr id="16" name="Straight Arrow Connector 13">
            <a:extLst>
              <a:ext uri="{FF2B5EF4-FFF2-40B4-BE49-F238E27FC236}">
                <a16:creationId xmlns:a16="http://schemas.microsoft.com/office/drawing/2014/main" id="{C866886E-28F9-820C-AE7E-97C95355B072}"/>
              </a:ext>
            </a:extLst>
          </p:cNvPr>
          <p:cNvCxnSpPr>
            <a:cxnSpLocks/>
          </p:cNvCxnSpPr>
          <p:nvPr/>
        </p:nvCxnSpPr>
        <p:spPr>
          <a:xfrm flipH="1" flipV="1">
            <a:off x="4494508" y="5517397"/>
            <a:ext cx="402466" cy="425265"/>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13">
            <a:extLst>
              <a:ext uri="{FF2B5EF4-FFF2-40B4-BE49-F238E27FC236}">
                <a16:creationId xmlns:a16="http://schemas.microsoft.com/office/drawing/2014/main" id="{CA53F3DD-0EBD-B207-109F-EF30BE7863E1}"/>
              </a:ext>
            </a:extLst>
          </p:cNvPr>
          <p:cNvCxnSpPr>
            <a:cxnSpLocks/>
          </p:cNvCxnSpPr>
          <p:nvPr/>
        </p:nvCxnSpPr>
        <p:spPr>
          <a:xfrm flipH="1" flipV="1">
            <a:off x="5973556" y="5233308"/>
            <a:ext cx="438821" cy="631503"/>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13">
            <a:extLst>
              <a:ext uri="{FF2B5EF4-FFF2-40B4-BE49-F238E27FC236}">
                <a16:creationId xmlns:a16="http://schemas.microsoft.com/office/drawing/2014/main" id="{B0CBEF4C-4FBF-C79D-92EC-CD24A529A8E0}"/>
              </a:ext>
            </a:extLst>
          </p:cNvPr>
          <p:cNvCxnSpPr>
            <a:cxnSpLocks/>
          </p:cNvCxnSpPr>
          <p:nvPr/>
        </p:nvCxnSpPr>
        <p:spPr>
          <a:xfrm flipH="1" flipV="1">
            <a:off x="7507522" y="4735136"/>
            <a:ext cx="359170" cy="1195719"/>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3">
            <a:extLst>
              <a:ext uri="{FF2B5EF4-FFF2-40B4-BE49-F238E27FC236}">
                <a16:creationId xmlns:a16="http://schemas.microsoft.com/office/drawing/2014/main" id="{B5231F3F-B1A3-7EF7-C20F-771712DD33C6}"/>
              </a:ext>
            </a:extLst>
          </p:cNvPr>
          <p:cNvCxnSpPr>
            <a:cxnSpLocks/>
          </p:cNvCxnSpPr>
          <p:nvPr/>
        </p:nvCxnSpPr>
        <p:spPr>
          <a:xfrm flipH="1">
            <a:off x="4133590" y="5373563"/>
            <a:ext cx="4016988" cy="0"/>
          </a:xfrm>
          <a:prstGeom prst="straightConnector1">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E3AD3204-3961-1DF7-1D99-793386AC6059}"/>
              </a:ext>
            </a:extLst>
          </p:cNvPr>
          <p:cNvSpPr txBox="1"/>
          <p:nvPr/>
        </p:nvSpPr>
        <p:spPr>
          <a:xfrm>
            <a:off x="4702097" y="5396757"/>
            <a:ext cx="644728" cy="369332"/>
          </a:xfrm>
          <a:prstGeom prst="rect">
            <a:avLst/>
          </a:prstGeom>
          <a:noFill/>
        </p:spPr>
        <p:txBody>
          <a:bodyPr wrap="none" rtlCol="0">
            <a:spAutoFit/>
          </a:bodyPr>
          <a:lstStyle/>
          <a:p>
            <a:r>
              <a:rPr kumimoji="1" lang="en-US" altLang="ja-JP" b="1" dirty="0">
                <a:solidFill>
                  <a:srgbClr val="FF0000"/>
                </a:solidFill>
              </a:rPr>
              <a:t>68%</a:t>
            </a:r>
            <a:endParaRPr kumimoji="1" lang="ja-JP" altLang="en-US" b="1">
              <a:solidFill>
                <a:srgbClr val="FF0000"/>
              </a:solidFill>
            </a:endParaRPr>
          </a:p>
        </p:txBody>
      </p:sp>
      <p:sp>
        <p:nvSpPr>
          <p:cNvPr id="9" name="テキスト ボックス 8">
            <a:extLst>
              <a:ext uri="{FF2B5EF4-FFF2-40B4-BE49-F238E27FC236}">
                <a16:creationId xmlns:a16="http://schemas.microsoft.com/office/drawing/2014/main" id="{3271EFCC-93DC-FE38-3565-21985088FAF1}"/>
              </a:ext>
            </a:extLst>
          </p:cNvPr>
          <p:cNvSpPr txBox="1"/>
          <p:nvPr/>
        </p:nvSpPr>
        <p:spPr>
          <a:xfrm>
            <a:off x="6236063" y="5332995"/>
            <a:ext cx="644728" cy="369332"/>
          </a:xfrm>
          <a:prstGeom prst="rect">
            <a:avLst/>
          </a:prstGeom>
          <a:noFill/>
        </p:spPr>
        <p:txBody>
          <a:bodyPr wrap="none" rtlCol="0">
            <a:spAutoFit/>
          </a:bodyPr>
          <a:lstStyle/>
          <a:p>
            <a:r>
              <a:rPr kumimoji="1" lang="en-US" altLang="ja-JP" b="1" dirty="0">
                <a:solidFill>
                  <a:srgbClr val="FF0000"/>
                </a:solidFill>
              </a:rPr>
              <a:t>66%</a:t>
            </a:r>
            <a:endParaRPr kumimoji="1" lang="ja-JP" altLang="en-US" b="1">
              <a:solidFill>
                <a:srgbClr val="FF0000"/>
              </a:solidFill>
            </a:endParaRPr>
          </a:p>
        </p:txBody>
      </p:sp>
      <p:sp>
        <p:nvSpPr>
          <p:cNvPr id="13" name="テキスト ボックス 12">
            <a:extLst>
              <a:ext uri="{FF2B5EF4-FFF2-40B4-BE49-F238E27FC236}">
                <a16:creationId xmlns:a16="http://schemas.microsoft.com/office/drawing/2014/main" id="{1364B4E7-C0C5-B8AA-5C5A-0D99EB60BC82}"/>
              </a:ext>
            </a:extLst>
          </p:cNvPr>
          <p:cNvSpPr txBox="1"/>
          <p:nvPr/>
        </p:nvSpPr>
        <p:spPr>
          <a:xfrm>
            <a:off x="7631336" y="4950661"/>
            <a:ext cx="644728" cy="369332"/>
          </a:xfrm>
          <a:prstGeom prst="rect">
            <a:avLst/>
          </a:prstGeom>
          <a:noFill/>
        </p:spPr>
        <p:txBody>
          <a:bodyPr wrap="none" rtlCol="0">
            <a:spAutoFit/>
          </a:bodyPr>
          <a:lstStyle/>
          <a:p>
            <a:r>
              <a:rPr lang="en-US" altLang="ja-JP" b="1" dirty="0">
                <a:solidFill>
                  <a:srgbClr val="FF0000"/>
                </a:solidFill>
              </a:rPr>
              <a:t>80</a:t>
            </a:r>
            <a:r>
              <a:rPr kumimoji="1" lang="en-US" altLang="ja-JP" b="1" dirty="0">
                <a:solidFill>
                  <a:srgbClr val="FF0000"/>
                </a:solidFill>
              </a:rPr>
              <a:t>%</a:t>
            </a:r>
            <a:endParaRPr kumimoji="1" lang="ja-JP" altLang="en-US" b="1">
              <a:solidFill>
                <a:srgbClr val="FF0000"/>
              </a:solidFill>
            </a:endParaRPr>
          </a:p>
        </p:txBody>
      </p:sp>
    </p:spTree>
    <p:extLst>
      <p:ext uri="{BB962C8B-B14F-4D97-AF65-F5344CB8AC3E}">
        <p14:creationId xmlns:p14="http://schemas.microsoft.com/office/powerpoint/2010/main" val="1889156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
                                        <p:tgtEl>
                                          <p:spTgt spid="16"/>
                                        </p:tgtEl>
                                      </p:cBhvr>
                                    </p:animEffect>
                                  </p:childTnLst>
                                </p:cTn>
                              </p:par>
                              <p:par>
                                <p:cTn id="13" presetID="10"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10"/>
                                        <p:tgtEl>
                                          <p:spTgt spid="21"/>
                                        </p:tgtEl>
                                      </p:cBhvr>
                                    </p:animEffect>
                                  </p:childTnLst>
                                </p:cTn>
                              </p:par>
                              <p:par>
                                <p:cTn id="16" presetID="10" presetClass="entr" presetSubtype="0" fill="hold"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10"/>
                                        <p:tgtEl>
                                          <p:spTgt spid="2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
                                        <p:tgtEl>
                                          <p:spTgt spid="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
                                        <p:tgtEl>
                                          <p:spTgt spid="13"/>
                                        </p:tgtEl>
                                      </p:cBhvr>
                                    </p:animEffect>
                                  </p:childTnLst>
                                </p:cTn>
                              </p:par>
                              <p:par>
                                <p:cTn id="28" presetID="10" presetClass="exit" presetSubtype="0" fill="hold" nodeType="withEffect">
                                  <p:stCondLst>
                                    <p:cond delay="0"/>
                                  </p:stCondLst>
                                  <p:childTnLst>
                                    <p:animEffect transition="out" filter="fade">
                                      <p:cBhvr>
                                        <p:cTn id="29" dur="10"/>
                                        <p:tgtEl>
                                          <p:spTgt spid="11"/>
                                        </p:tgtEl>
                                      </p:cBhvr>
                                    </p:animEffect>
                                    <p:set>
                                      <p:cBhvr>
                                        <p:cTn id="30" dur="1" fill="hold">
                                          <p:stCondLst>
                                            <p:cond delay="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グラフ 6">
            <a:extLst>
              <a:ext uri="{FF2B5EF4-FFF2-40B4-BE49-F238E27FC236}">
                <a16:creationId xmlns:a16="http://schemas.microsoft.com/office/drawing/2014/main" id="{68ABE171-3997-C860-A4B5-21C6E588EDCA}"/>
              </a:ext>
            </a:extLst>
          </p:cNvPr>
          <p:cNvGraphicFramePr>
            <a:graphicFrameLocks/>
          </p:cNvGraphicFramePr>
          <p:nvPr>
            <p:extLst>
              <p:ext uri="{D42A27DB-BD31-4B8C-83A1-F6EECF244321}">
                <p14:modId xmlns:p14="http://schemas.microsoft.com/office/powerpoint/2010/main" val="509904874"/>
              </p:ext>
            </p:extLst>
          </p:nvPr>
        </p:nvGraphicFramePr>
        <p:xfrm>
          <a:off x="2972038" y="3962400"/>
          <a:ext cx="7620339" cy="275907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B55A1E27-C11A-EF4C-849A-A0ECF23ED79F}"/>
              </a:ext>
            </a:extLst>
          </p:cNvPr>
          <p:cNvSpPr>
            <a:spLocks noGrp="1"/>
          </p:cNvSpPr>
          <p:nvPr>
            <p:ph type="title"/>
          </p:nvPr>
        </p:nvSpPr>
        <p:spPr>
          <a:xfrm>
            <a:off x="688298" y="483858"/>
            <a:ext cx="10665502" cy="830588"/>
          </a:xfrm>
        </p:spPr>
        <p:txBody>
          <a:bodyPr>
            <a:normAutofit/>
          </a:bodyPr>
          <a:lstStyle/>
          <a:p>
            <a:r>
              <a:rPr lang="en-US" dirty="0" err="1"/>
              <a:t>procファイルシステム情報の取得性能</a:t>
            </a:r>
            <a:endParaRPr lang="en-JP" dirty="0"/>
          </a:p>
        </p:txBody>
      </p:sp>
      <p:sp>
        <p:nvSpPr>
          <p:cNvPr id="3" name="Content Placeholder 2">
            <a:extLst>
              <a:ext uri="{FF2B5EF4-FFF2-40B4-BE49-F238E27FC236}">
                <a16:creationId xmlns:a16="http://schemas.microsoft.com/office/drawing/2014/main" id="{D554896B-3A88-3744-AFE5-01F31527E96E}"/>
              </a:ext>
            </a:extLst>
          </p:cNvPr>
          <p:cNvSpPr>
            <a:spLocks noGrp="1"/>
          </p:cNvSpPr>
          <p:nvPr>
            <p:ph idx="1"/>
          </p:nvPr>
        </p:nvSpPr>
        <p:spPr>
          <a:xfrm>
            <a:off x="688298" y="1525004"/>
            <a:ext cx="10757468" cy="4433844"/>
          </a:xfrm>
        </p:spPr>
        <p:txBody>
          <a:bodyPr>
            <a:normAutofit/>
          </a:bodyPr>
          <a:lstStyle/>
          <a:p>
            <a:r>
              <a:rPr lang="ja-JP" altLang="en-US"/>
              <a:t>監視によく用いられる様々なシステム情報の取得時間を測定</a:t>
            </a:r>
            <a:endParaRPr lang="en-US" altLang="ja-JP" dirty="0"/>
          </a:p>
          <a:p>
            <a:pPr lvl="1"/>
            <a:r>
              <a:rPr lang="ja-JP" altLang="en-US"/>
              <a:t>エージェントに対して要求を</a:t>
            </a:r>
            <a:r>
              <a:rPr lang="en-US" altLang="ja-JP" dirty="0"/>
              <a:t>717</a:t>
            </a:r>
            <a:r>
              <a:rPr lang="ja-JP" altLang="en-US"/>
              <a:t>回送信し、</a:t>
            </a:r>
            <a:r>
              <a:rPr lang="en-US" altLang="ja-JP" dirty="0"/>
              <a:t>2.8MB</a:t>
            </a:r>
            <a:r>
              <a:rPr lang="ja-JP" altLang="en-US"/>
              <a:t>のメモリデータを取得</a:t>
            </a:r>
            <a:endParaRPr lang="en-US" altLang="ja-JP" dirty="0"/>
          </a:p>
          <a:p>
            <a:pPr lvl="1"/>
            <a:r>
              <a:rPr lang="ja-JP" altLang="en-US"/>
              <a:t>仮想ネットワークを用いるハイパーバイザ内エージェントの性能が低い</a:t>
            </a:r>
            <a:endParaRPr lang="en-US" altLang="ja-JP" dirty="0"/>
          </a:p>
          <a:p>
            <a:pPr lvl="2"/>
            <a:r>
              <a:rPr lang="ja-JP" altLang="en-US"/>
              <a:t>ネットワーク性能が低いためと考えられる</a:t>
            </a:r>
            <a:endParaRPr lang="en-US" altLang="ja-JP" dirty="0"/>
          </a:p>
          <a:p>
            <a:pPr lvl="1"/>
            <a:r>
              <a:rPr lang="ja-JP" altLang="en-US"/>
              <a:t>共有メモリを用いると性能が向上するが、性能差は大きい</a:t>
            </a:r>
            <a:endParaRPr lang="en-US" altLang="ja-JP" dirty="0"/>
          </a:p>
          <a:p>
            <a:pPr lvl="2"/>
            <a:r>
              <a:rPr lang="en-US" altLang="ja-JP" dirty="0" err="1"/>
              <a:t>BitVisor</a:t>
            </a:r>
            <a:r>
              <a:rPr lang="ja-JP" altLang="en-US"/>
              <a:t>内エージェントが最も高速</a:t>
            </a:r>
            <a:endParaRPr lang="en-US" altLang="ja-JP" dirty="0"/>
          </a:p>
        </p:txBody>
      </p:sp>
      <p:sp>
        <p:nvSpPr>
          <p:cNvPr id="4" name="Slide Number Placeholder 3">
            <a:extLst>
              <a:ext uri="{FF2B5EF4-FFF2-40B4-BE49-F238E27FC236}">
                <a16:creationId xmlns:a16="http://schemas.microsoft.com/office/drawing/2014/main" id="{182FC12F-41CF-3B43-8264-DB259AE7037F}"/>
              </a:ext>
            </a:extLst>
          </p:cNvPr>
          <p:cNvSpPr>
            <a:spLocks noGrp="1"/>
          </p:cNvSpPr>
          <p:nvPr>
            <p:ph type="sldNum" sz="quarter" idx="12"/>
          </p:nvPr>
        </p:nvSpPr>
        <p:spPr>
          <a:xfrm>
            <a:off x="8610600" y="6356350"/>
            <a:ext cx="2743200" cy="365125"/>
          </a:xfrm>
        </p:spPr>
        <p:txBody>
          <a:bodyPr/>
          <a:lstStyle/>
          <a:p>
            <a:fld id="{3862EE38-F75A-9448-8243-6101B2857D65}" type="slidenum">
              <a:rPr lang="ja-JP" altLang="en-US" smtClean="0"/>
              <a:pPr/>
              <a:t>15</a:t>
            </a:fld>
            <a:endParaRPr lang="ja-JP" altLang="en-US" dirty="0"/>
          </a:p>
        </p:txBody>
      </p:sp>
      <p:cxnSp>
        <p:nvCxnSpPr>
          <p:cNvPr id="25" name="Straight Arrow Connector 13">
            <a:extLst>
              <a:ext uri="{FF2B5EF4-FFF2-40B4-BE49-F238E27FC236}">
                <a16:creationId xmlns:a16="http://schemas.microsoft.com/office/drawing/2014/main" id="{B0CBEF4C-4FBF-C79D-92EC-CD24A529A8E0}"/>
              </a:ext>
            </a:extLst>
          </p:cNvPr>
          <p:cNvCxnSpPr>
            <a:cxnSpLocks/>
          </p:cNvCxnSpPr>
          <p:nvPr/>
        </p:nvCxnSpPr>
        <p:spPr>
          <a:xfrm flipH="1" flipV="1">
            <a:off x="4684889" y="4885738"/>
            <a:ext cx="496712" cy="133782"/>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13">
            <a:extLst>
              <a:ext uri="{FF2B5EF4-FFF2-40B4-BE49-F238E27FC236}">
                <a16:creationId xmlns:a16="http://schemas.microsoft.com/office/drawing/2014/main" id="{3836B9BF-1023-4FDD-B06C-9ADAB2F722E0}"/>
              </a:ext>
            </a:extLst>
          </p:cNvPr>
          <p:cNvCxnSpPr>
            <a:cxnSpLocks/>
          </p:cNvCxnSpPr>
          <p:nvPr/>
        </p:nvCxnSpPr>
        <p:spPr>
          <a:xfrm flipH="1">
            <a:off x="4201927" y="4797831"/>
            <a:ext cx="4287921" cy="0"/>
          </a:xfrm>
          <a:prstGeom prst="straightConnector1">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3">
            <a:extLst>
              <a:ext uri="{FF2B5EF4-FFF2-40B4-BE49-F238E27FC236}">
                <a16:creationId xmlns:a16="http://schemas.microsoft.com/office/drawing/2014/main" id="{088DB05C-80DD-7DAE-7A4D-46E0B16CF3AC}"/>
              </a:ext>
            </a:extLst>
          </p:cNvPr>
          <p:cNvCxnSpPr>
            <a:cxnSpLocks/>
          </p:cNvCxnSpPr>
          <p:nvPr/>
        </p:nvCxnSpPr>
        <p:spPr>
          <a:xfrm flipH="1" flipV="1">
            <a:off x="6163734" y="4491879"/>
            <a:ext cx="451555" cy="850058"/>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3">
            <a:extLst>
              <a:ext uri="{FF2B5EF4-FFF2-40B4-BE49-F238E27FC236}">
                <a16:creationId xmlns:a16="http://schemas.microsoft.com/office/drawing/2014/main" id="{E1143D28-D149-636E-F96A-B83A59FB301D}"/>
              </a:ext>
            </a:extLst>
          </p:cNvPr>
          <p:cNvCxnSpPr>
            <a:cxnSpLocks/>
          </p:cNvCxnSpPr>
          <p:nvPr/>
        </p:nvCxnSpPr>
        <p:spPr>
          <a:xfrm flipH="1" flipV="1">
            <a:off x="7597422" y="4383186"/>
            <a:ext cx="508000" cy="335570"/>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0A9BFF0B-A988-1584-B691-035ED08DBC1E}"/>
              </a:ext>
            </a:extLst>
          </p:cNvPr>
          <p:cNvSpPr txBox="1"/>
          <p:nvPr/>
        </p:nvSpPr>
        <p:spPr>
          <a:xfrm>
            <a:off x="4770394" y="4550971"/>
            <a:ext cx="644728" cy="369332"/>
          </a:xfrm>
          <a:prstGeom prst="rect">
            <a:avLst/>
          </a:prstGeom>
          <a:noFill/>
        </p:spPr>
        <p:txBody>
          <a:bodyPr wrap="none" rtlCol="0">
            <a:spAutoFit/>
          </a:bodyPr>
          <a:lstStyle/>
          <a:p>
            <a:r>
              <a:rPr kumimoji="1" lang="en-US" altLang="ja-JP" b="1" dirty="0">
                <a:solidFill>
                  <a:srgbClr val="FF0000"/>
                </a:solidFill>
              </a:rPr>
              <a:t>19%</a:t>
            </a:r>
            <a:endParaRPr kumimoji="1" lang="ja-JP" altLang="en-US" b="1">
              <a:solidFill>
                <a:srgbClr val="FF0000"/>
              </a:solidFill>
            </a:endParaRPr>
          </a:p>
        </p:txBody>
      </p:sp>
      <p:sp>
        <p:nvSpPr>
          <p:cNvPr id="9" name="テキスト ボックス 8">
            <a:extLst>
              <a:ext uri="{FF2B5EF4-FFF2-40B4-BE49-F238E27FC236}">
                <a16:creationId xmlns:a16="http://schemas.microsoft.com/office/drawing/2014/main" id="{12A68A6A-C57E-8D4F-FB77-DE759064B1AF}"/>
              </a:ext>
            </a:extLst>
          </p:cNvPr>
          <p:cNvSpPr txBox="1"/>
          <p:nvPr/>
        </p:nvSpPr>
        <p:spPr>
          <a:xfrm>
            <a:off x="6397255" y="4767963"/>
            <a:ext cx="644728" cy="369332"/>
          </a:xfrm>
          <a:prstGeom prst="rect">
            <a:avLst/>
          </a:prstGeom>
          <a:noFill/>
        </p:spPr>
        <p:txBody>
          <a:bodyPr wrap="none" rtlCol="0">
            <a:spAutoFit/>
          </a:bodyPr>
          <a:lstStyle/>
          <a:p>
            <a:r>
              <a:rPr lang="en-US" altLang="ja-JP" b="1" dirty="0">
                <a:solidFill>
                  <a:srgbClr val="FF0000"/>
                </a:solidFill>
              </a:rPr>
              <a:t>57</a:t>
            </a:r>
            <a:r>
              <a:rPr kumimoji="1" lang="en-US" altLang="ja-JP" b="1" dirty="0">
                <a:solidFill>
                  <a:srgbClr val="FF0000"/>
                </a:solidFill>
              </a:rPr>
              <a:t>%</a:t>
            </a:r>
            <a:endParaRPr kumimoji="1" lang="ja-JP" altLang="en-US" b="1">
              <a:solidFill>
                <a:srgbClr val="FF0000"/>
              </a:solidFill>
            </a:endParaRPr>
          </a:p>
        </p:txBody>
      </p:sp>
      <p:sp>
        <p:nvSpPr>
          <p:cNvPr id="10" name="テキスト ボックス 9">
            <a:extLst>
              <a:ext uri="{FF2B5EF4-FFF2-40B4-BE49-F238E27FC236}">
                <a16:creationId xmlns:a16="http://schemas.microsoft.com/office/drawing/2014/main" id="{ACF006A5-5DBC-0F4F-D4BC-6B6D0D0977E7}"/>
              </a:ext>
            </a:extLst>
          </p:cNvPr>
          <p:cNvSpPr txBox="1"/>
          <p:nvPr/>
        </p:nvSpPr>
        <p:spPr>
          <a:xfrm>
            <a:off x="7783058" y="4195750"/>
            <a:ext cx="644728" cy="369332"/>
          </a:xfrm>
          <a:prstGeom prst="rect">
            <a:avLst/>
          </a:prstGeom>
          <a:noFill/>
        </p:spPr>
        <p:txBody>
          <a:bodyPr wrap="none" rtlCol="0">
            <a:spAutoFit/>
          </a:bodyPr>
          <a:lstStyle/>
          <a:p>
            <a:r>
              <a:rPr lang="en-US" altLang="ja-JP" b="1" dirty="0">
                <a:solidFill>
                  <a:srgbClr val="FF0000"/>
                </a:solidFill>
              </a:rPr>
              <a:t>25</a:t>
            </a:r>
            <a:r>
              <a:rPr kumimoji="1" lang="en-US" altLang="ja-JP" b="1" dirty="0">
                <a:solidFill>
                  <a:srgbClr val="FF0000"/>
                </a:solidFill>
              </a:rPr>
              <a:t>%</a:t>
            </a:r>
            <a:endParaRPr kumimoji="1" lang="ja-JP" altLang="en-US" b="1">
              <a:solidFill>
                <a:srgbClr val="FF0000"/>
              </a:solidFill>
            </a:endParaRPr>
          </a:p>
        </p:txBody>
      </p:sp>
    </p:spTree>
    <p:extLst>
      <p:ext uri="{BB962C8B-B14F-4D97-AF65-F5344CB8AC3E}">
        <p14:creationId xmlns:p14="http://schemas.microsoft.com/office/powerpoint/2010/main" val="382484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
                                        <p:tgtEl>
                                          <p:spTgt spid="13"/>
                                        </p:tgtEl>
                                      </p:cBhvr>
                                    </p:animEffect>
                                  </p:childTnLst>
                                </p:cTn>
                              </p:par>
                              <p:par>
                                <p:cTn id="13" presetID="10"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10"/>
                                        <p:tgtEl>
                                          <p:spTgt spid="25"/>
                                        </p:tgtEl>
                                      </p:cBhvr>
                                    </p:animEffect>
                                  </p:childTnLst>
                                </p:cTn>
                              </p:par>
                              <p:par>
                                <p:cTn id="16" presetID="10" presetClass="entr" presetSubtype="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
                                        <p:tgtEl>
                                          <p:spTgt spid="1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
                                        <p:tgtEl>
                                          <p:spTgt spid="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
                                        <p:tgtEl>
                                          <p:spTgt spid="10"/>
                                        </p:tgtEl>
                                      </p:cBhvr>
                                    </p:animEffect>
                                  </p:childTnLst>
                                </p:cTn>
                              </p:par>
                              <p:par>
                                <p:cTn id="28" presetID="10" presetClass="exit" presetSubtype="0" fill="hold" nodeType="withEffect">
                                  <p:stCondLst>
                                    <p:cond delay="0"/>
                                  </p:stCondLst>
                                  <p:childTnLst>
                                    <p:animEffect transition="out" filter="fade">
                                      <p:cBhvr>
                                        <p:cTn id="29" dur="10"/>
                                        <p:tgtEl>
                                          <p:spTgt spid="6"/>
                                        </p:tgtEl>
                                      </p:cBhvr>
                                    </p:animEffect>
                                    <p:set>
                                      <p:cBhvr>
                                        <p:cTn id="30"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87622-2931-8C8F-FD10-3401BBCB915E}"/>
              </a:ext>
            </a:extLst>
          </p:cNvPr>
          <p:cNvSpPr>
            <a:spLocks noGrp="1"/>
          </p:cNvSpPr>
          <p:nvPr>
            <p:ph type="title"/>
          </p:nvPr>
        </p:nvSpPr>
        <p:spPr/>
        <p:txBody>
          <a:bodyPr/>
          <a:lstStyle/>
          <a:p>
            <a:r>
              <a:rPr lang="en-JP" dirty="0"/>
              <a:t>監視対象システムの隔離オーバヘッド</a:t>
            </a:r>
          </a:p>
        </p:txBody>
      </p:sp>
      <p:sp>
        <p:nvSpPr>
          <p:cNvPr id="3" name="Content Placeholder 2">
            <a:extLst>
              <a:ext uri="{FF2B5EF4-FFF2-40B4-BE49-F238E27FC236}">
                <a16:creationId xmlns:a16="http://schemas.microsoft.com/office/drawing/2014/main" id="{308FDA89-BFEB-1231-36A5-026C9052DAAD}"/>
              </a:ext>
            </a:extLst>
          </p:cNvPr>
          <p:cNvSpPr>
            <a:spLocks noGrp="1"/>
          </p:cNvSpPr>
          <p:nvPr>
            <p:ph idx="1"/>
          </p:nvPr>
        </p:nvSpPr>
        <p:spPr>
          <a:xfrm>
            <a:off x="688298" y="1525004"/>
            <a:ext cx="10665502" cy="4433844"/>
          </a:xfrm>
        </p:spPr>
        <p:txBody>
          <a:bodyPr/>
          <a:lstStyle/>
          <a:p>
            <a:r>
              <a:rPr lang="ja-JP" altLang="en-US"/>
              <a:t>監視対象</a:t>
            </a:r>
            <a:r>
              <a:rPr lang="en-US" altLang="ja-JP" dirty="0"/>
              <a:t>VM</a:t>
            </a:r>
            <a:r>
              <a:rPr lang="ja-JP" altLang="en-US"/>
              <a:t>内で動作するウェブサーバの性能を測定</a:t>
            </a:r>
            <a:endParaRPr lang="en-US" altLang="ja-JP" dirty="0"/>
          </a:p>
          <a:p>
            <a:pPr lvl="1"/>
            <a:r>
              <a:rPr lang="ja-JP" altLang="en-US"/>
              <a:t>コンテナで隔離した場合と内部</a:t>
            </a:r>
            <a:r>
              <a:rPr lang="en-US" altLang="ja-JP" dirty="0"/>
              <a:t>VM</a:t>
            </a:r>
            <a:r>
              <a:rPr lang="ja-JP" altLang="en-US"/>
              <a:t>で隔離した場合</a:t>
            </a:r>
            <a:endParaRPr lang="en-US" altLang="ja-JP" dirty="0"/>
          </a:p>
          <a:p>
            <a:pPr lvl="2"/>
            <a:r>
              <a:rPr lang="ja-JP" altLang="en-US"/>
              <a:t>隔離しない場合と比較</a:t>
            </a:r>
            <a:endParaRPr lang="en-US" altLang="ja-JP" dirty="0"/>
          </a:p>
          <a:p>
            <a:pPr lvl="1"/>
            <a:r>
              <a:rPr lang="en-US" altLang="ja-JP" dirty="0"/>
              <a:t>Docker</a:t>
            </a:r>
            <a:r>
              <a:rPr lang="ja-JP" altLang="en-US"/>
              <a:t>コンテナで隔離すると性能はむしろ向上</a:t>
            </a:r>
            <a:endParaRPr lang="en-US" altLang="ja-JP" dirty="0"/>
          </a:p>
          <a:p>
            <a:pPr lvl="1"/>
            <a:r>
              <a:rPr lang="ja-JP" altLang="en-US"/>
              <a:t>内部</a:t>
            </a:r>
            <a:r>
              <a:rPr lang="en-US" altLang="ja-JP" dirty="0"/>
              <a:t>VM</a:t>
            </a:r>
            <a:r>
              <a:rPr lang="ja-JP" altLang="en-US"/>
              <a:t>で隔離した場合、一般的な</a:t>
            </a:r>
            <a:r>
              <a:rPr lang="en-US" altLang="ja-JP" dirty="0"/>
              <a:t>KVM</a:t>
            </a:r>
            <a:r>
              <a:rPr lang="ja-JP" altLang="en-US"/>
              <a:t>を用いると</a:t>
            </a:r>
            <a:r>
              <a:rPr lang="en-US" altLang="ja-JP" dirty="0"/>
              <a:t>32%</a:t>
            </a:r>
            <a:r>
              <a:rPr lang="ja-JP" altLang="en-US"/>
              <a:t>の性能低下</a:t>
            </a:r>
            <a:endParaRPr lang="en-US" altLang="ja-JP" dirty="0"/>
          </a:p>
          <a:p>
            <a:pPr lvl="2"/>
            <a:r>
              <a:rPr lang="ja-JP" altLang="en-US"/>
              <a:t>軽量な</a:t>
            </a:r>
            <a:r>
              <a:rPr lang="en-US" altLang="ja-JP" dirty="0" err="1"/>
              <a:t>BitVisor</a:t>
            </a:r>
            <a:r>
              <a:rPr lang="ja-JP" altLang="en-US"/>
              <a:t>や</a:t>
            </a:r>
            <a:r>
              <a:rPr lang="en-US" altLang="ja-JP" dirty="0"/>
              <a:t>Xen</a:t>
            </a:r>
            <a:r>
              <a:rPr lang="ja-JP" altLang="en-US"/>
              <a:t>を用いると</a:t>
            </a:r>
            <a:r>
              <a:rPr lang="en-US" altLang="ja-JP" dirty="0"/>
              <a:t>15〜19%</a:t>
            </a:r>
            <a:r>
              <a:rPr lang="ja-JP" altLang="en-US"/>
              <a:t>の性能低下に改善</a:t>
            </a:r>
            <a:endParaRPr lang="en-US" altLang="ja-JP" dirty="0"/>
          </a:p>
          <a:p>
            <a:endParaRPr lang="en-US" altLang="ja-JP" dirty="0"/>
          </a:p>
        </p:txBody>
      </p:sp>
      <p:sp>
        <p:nvSpPr>
          <p:cNvPr id="4" name="Slide Number Placeholder 3">
            <a:extLst>
              <a:ext uri="{FF2B5EF4-FFF2-40B4-BE49-F238E27FC236}">
                <a16:creationId xmlns:a16="http://schemas.microsoft.com/office/drawing/2014/main" id="{6B5899C3-861D-93CA-2387-91888EA669C6}"/>
              </a:ext>
            </a:extLst>
          </p:cNvPr>
          <p:cNvSpPr>
            <a:spLocks noGrp="1"/>
          </p:cNvSpPr>
          <p:nvPr>
            <p:ph type="sldNum" sz="quarter" idx="12"/>
          </p:nvPr>
        </p:nvSpPr>
        <p:spPr/>
        <p:txBody>
          <a:bodyPr/>
          <a:lstStyle/>
          <a:p>
            <a:fld id="{3862EE38-F75A-9448-8243-6101B2857D65}" type="slidenum">
              <a:rPr lang="ja-JP" altLang="en-US" smtClean="0"/>
              <a:pPr/>
              <a:t>16</a:t>
            </a:fld>
            <a:endParaRPr lang="ja-JP" altLang="en-US" dirty="0"/>
          </a:p>
        </p:txBody>
      </p:sp>
      <p:graphicFrame>
        <p:nvGraphicFramePr>
          <p:cNvPr id="5" name="グラフ 4">
            <a:extLst>
              <a:ext uri="{FF2B5EF4-FFF2-40B4-BE49-F238E27FC236}">
                <a16:creationId xmlns:a16="http://schemas.microsoft.com/office/drawing/2014/main" id="{2129E56E-80AF-AA67-695E-C3CB68CDCC16}"/>
              </a:ext>
            </a:extLst>
          </p:cNvPr>
          <p:cNvGraphicFramePr>
            <a:graphicFrameLocks/>
          </p:cNvGraphicFramePr>
          <p:nvPr>
            <p:extLst>
              <p:ext uri="{D42A27DB-BD31-4B8C-83A1-F6EECF244321}">
                <p14:modId xmlns:p14="http://schemas.microsoft.com/office/powerpoint/2010/main" val="3849345918"/>
              </p:ext>
            </p:extLst>
          </p:nvPr>
        </p:nvGraphicFramePr>
        <p:xfrm>
          <a:off x="2953074" y="3985684"/>
          <a:ext cx="5430337" cy="237066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4">
            <a:extLst>
              <a:ext uri="{FF2B5EF4-FFF2-40B4-BE49-F238E27FC236}">
                <a16:creationId xmlns:a16="http://schemas.microsoft.com/office/drawing/2014/main" id="{367A9CC1-009F-CE1F-FD45-02C3E0768F61}"/>
              </a:ext>
            </a:extLst>
          </p:cNvPr>
          <p:cNvSpPr txBox="1"/>
          <p:nvPr/>
        </p:nvSpPr>
        <p:spPr>
          <a:xfrm>
            <a:off x="3759201" y="6088582"/>
            <a:ext cx="1005403" cy="338554"/>
          </a:xfrm>
          <a:prstGeom prst="rect">
            <a:avLst/>
          </a:prstGeom>
          <a:noFill/>
        </p:spPr>
        <p:txBody>
          <a:bodyPr wrap="none" rtlCol="0">
            <a:spAutoFit/>
          </a:bodyPr>
          <a:lstStyle/>
          <a:p>
            <a:r>
              <a:rPr lang="en-JP" sz="1600" b="1" dirty="0"/>
              <a:t>隔離なし</a:t>
            </a:r>
          </a:p>
        </p:txBody>
      </p:sp>
      <p:sp>
        <p:nvSpPr>
          <p:cNvPr id="8" name="TextBox 5">
            <a:extLst>
              <a:ext uri="{FF2B5EF4-FFF2-40B4-BE49-F238E27FC236}">
                <a16:creationId xmlns:a16="http://schemas.microsoft.com/office/drawing/2014/main" id="{4346565C-99C0-3121-D752-F2C17E538450}"/>
              </a:ext>
            </a:extLst>
          </p:cNvPr>
          <p:cNvSpPr txBox="1"/>
          <p:nvPr/>
        </p:nvSpPr>
        <p:spPr>
          <a:xfrm>
            <a:off x="4668148" y="6088582"/>
            <a:ext cx="1005403" cy="338554"/>
          </a:xfrm>
          <a:prstGeom prst="rect">
            <a:avLst/>
          </a:prstGeom>
          <a:noFill/>
        </p:spPr>
        <p:txBody>
          <a:bodyPr wrap="none" rtlCol="0">
            <a:spAutoFit/>
          </a:bodyPr>
          <a:lstStyle/>
          <a:p>
            <a:r>
              <a:rPr lang="en-JP" sz="1600" b="1" dirty="0"/>
              <a:t>コンテナ</a:t>
            </a:r>
          </a:p>
        </p:txBody>
      </p:sp>
      <p:sp>
        <p:nvSpPr>
          <p:cNvPr id="9" name="TextBox 7">
            <a:extLst>
              <a:ext uri="{FF2B5EF4-FFF2-40B4-BE49-F238E27FC236}">
                <a16:creationId xmlns:a16="http://schemas.microsoft.com/office/drawing/2014/main" id="{AB535A0D-B2E1-808D-5E55-65E3E3A4AB14}"/>
              </a:ext>
            </a:extLst>
          </p:cNvPr>
          <p:cNvSpPr txBox="1"/>
          <p:nvPr/>
        </p:nvSpPr>
        <p:spPr>
          <a:xfrm>
            <a:off x="5761613" y="6103971"/>
            <a:ext cx="668773" cy="338554"/>
          </a:xfrm>
          <a:prstGeom prst="rect">
            <a:avLst/>
          </a:prstGeom>
          <a:noFill/>
        </p:spPr>
        <p:txBody>
          <a:bodyPr wrap="none" rtlCol="0">
            <a:spAutoFit/>
          </a:bodyPr>
          <a:lstStyle/>
          <a:p>
            <a:r>
              <a:rPr lang="en-JP" sz="1600" b="1" dirty="0"/>
              <a:t>KVM</a:t>
            </a:r>
          </a:p>
        </p:txBody>
      </p:sp>
      <p:sp>
        <p:nvSpPr>
          <p:cNvPr id="10" name="TextBox 8">
            <a:extLst>
              <a:ext uri="{FF2B5EF4-FFF2-40B4-BE49-F238E27FC236}">
                <a16:creationId xmlns:a16="http://schemas.microsoft.com/office/drawing/2014/main" id="{10A8828E-4038-BF59-3070-0D350591FDED}"/>
              </a:ext>
            </a:extLst>
          </p:cNvPr>
          <p:cNvSpPr txBox="1"/>
          <p:nvPr/>
        </p:nvSpPr>
        <p:spPr>
          <a:xfrm>
            <a:off x="6518448" y="6103971"/>
            <a:ext cx="979755" cy="338554"/>
          </a:xfrm>
          <a:prstGeom prst="rect">
            <a:avLst/>
          </a:prstGeom>
          <a:noFill/>
        </p:spPr>
        <p:txBody>
          <a:bodyPr wrap="none" rtlCol="0">
            <a:spAutoFit/>
          </a:bodyPr>
          <a:lstStyle/>
          <a:p>
            <a:r>
              <a:rPr lang="en-JP" sz="1600" b="1" dirty="0"/>
              <a:t>BitVisor</a:t>
            </a:r>
          </a:p>
        </p:txBody>
      </p:sp>
      <p:sp>
        <p:nvSpPr>
          <p:cNvPr id="11" name="TextBox 9">
            <a:extLst>
              <a:ext uri="{FF2B5EF4-FFF2-40B4-BE49-F238E27FC236}">
                <a16:creationId xmlns:a16="http://schemas.microsoft.com/office/drawing/2014/main" id="{53BAB48B-DDA0-7667-CF59-1CE0A246DB84}"/>
              </a:ext>
            </a:extLst>
          </p:cNvPr>
          <p:cNvSpPr txBox="1"/>
          <p:nvPr/>
        </p:nvSpPr>
        <p:spPr>
          <a:xfrm>
            <a:off x="7542783" y="6103971"/>
            <a:ext cx="572593" cy="338554"/>
          </a:xfrm>
          <a:prstGeom prst="rect">
            <a:avLst/>
          </a:prstGeom>
          <a:noFill/>
        </p:spPr>
        <p:txBody>
          <a:bodyPr wrap="none" rtlCol="0">
            <a:spAutoFit/>
          </a:bodyPr>
          <a:lstStyle/>
          <a:p>
            <a:r>
              <a:rPr lang="en-JP" sz="1600" b="1" dirty="0"/>
              <a:t>Xen</a:t>
            </a:r>
          </a:p>
        </p:txBody>
      </p:sp>
      <p:sp>
        <p:nvSpPr>
          <p:cNvPr id="12" name="TextBox 10">
            <a:extLst>
              <a:ext uri="{FF2B5EF4-FFF2-40B4-BE49-F238E27FC236}">
                <a16:creationId xmlns:a16="http://schemas.microsoft.com/office/drawing/2014/main" id="{7057B685-BF7D-6CB0-CE2F-25318974C048}"/>
              </a:ext>
            </a:extLst>
          </p:cNvPr>
          <p:cNvSpPr txBox="1"/>
          <p:nvPr/>
        </p:nvSpPr>
        <p:spPr>
          <a:xfrm>
            <a:off x="6518448" y="6418552"/>
            <a:ext cx="931665" cy="338554"/>
          </a:xfrm>
          <a:prstGeom prst="rect">
            <a:avLst/>
          </a:prstGeom>
          <a:noFill/>
        </p:spPr>
        <p:txBody>
          <a:bodyPr wrap="none" rtlCol="0">
            <a:spAutoFit/>
          </a:bodyPr>
          <a:lstStyle/>
          <a:p>
            <a:r>
              <a:rPr lang="en-JP" sz="1600" b="1" dirty="0"/>
              <a:t>内部VM</a:t>
            </a:r>
          </a:p>
        </p:txBody>
      </p:sp>
      <p:cxnSp>
        <p:nvCxnSpPr>
          <p:cNvPr id="13" name="Straight Connector 12">
            <a:extLst>
              <a:ext uri="{FF2B5EF4-FFF2-40B4-BE49-F238E27FC236}">
                <a16:creationId xmlns:a16="http://schemas.microsoft.com/office/drawing/2014/main" id="{AD31AFA9-CC64-A7A6-E226-E00DF1B68ABB}"/>
              </a:ext>
            </a:extLst>
          </p:cNvPr>
          <p:cNvCxnSpPr/>
          <p:nvPr/>
        </p:nvCxnSpPr>
        <p:spPr>
          <a:xfrm>
            <a:off x="5761613" y="6418552"/>
            <a:ext cx="2353763"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EBE9B8C2-59DC-37D5-67A0-D9F707DA6383}"/>
              </a:ext>
            </a:extLst>
          </p:cNvPr>
          <p:cNvCxnSpPr>
            <a:cxnSpLocks/>
          </p:cNvCxnSpPr>
          <p:nvPr/>
        </p:nvCxnSpPr>
        <p:spPr>
          <a:xfrm flipH="1">
            <a:off x="3948119" y="4526897"/>
            <a:ext cx="4287921" cy="0"/>
          </a:xfrm>
          <a:prstGeom prst="straightConnector1">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3">
            <a:extLst>
              <a:ext uri="{FF2B5EF4-FFF2-40B4-BE49-F238E27FC236}">
                <a16:creationId xmlns:a16="http://schemas.microsoft.com/office/drawing/2014/main" id="{E0483D10-8215-F196-6E89-DF9458C88F94}"/>
              </a:ext>
            </a:extLst>
          </p:cNvPr>
          <p:cNvCxnSpPr>
            <a:cxnSpLocks/>
          </p:cNvCxnSpPr>
          <p:nvPr/>
        </p:nvCxnSpPr>
        <p:spPr>
          <a:xfrm flipH="1" flipV="1">
            <a:off x="4297935" y="4576259"/>
            <a:ext cx="2490323" cy="229195"/>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3">
            <a:extLst>
              <a:ext uri="{FF2B5EF4-FFF2-40B4-BE49-F238E27FC236}">
                <a16:creationId xmlns:a16="http://schemas.microsoft.com/office/drawing/2014/main" id="{BF830118-47E2-1415-7E62-85F14DA6B4C3}"/>
              </a:ext>
            </a:extLst>
          </p:cNvPr>
          <p:cNvCxnSpPr>
            <a:cxnSpLocks/>
          </p:cNvCxnSpPr>
          <p:nvPr/>
        </p:nvCxnSpPr>
        <p:spPr>
          <a:xfrm flipH="1" flipV="1">
            <a:off x="4297935" y="4576258"/>
            <a:ext cx="3404723" cy="166994"/>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BD4F9401-8C72-CB76-FE45-9748642247A6}"/>
              </a:ext>
            </a:extLst>
          </p:cNvPr>
          <p:cNvSpPr txBox="1"/>
          <p:nvPr/>
        </p:nvSpPr>
        <p:spPr>
          <a:xfrm>
            <a:off x="7077701" y="4329390"/>
            <a:ext cx="644728" cy="369332"/>
          </a:xfrm>
          <a:prstGeom prst="rect">
            <a:avLst/>
          </a:prstGeom>
          <a:noFill/>
        </p:spPr>
        <p:txBody>
          <a:bodyPr wrap="none" rtlCol="0">
            <a:spAutoFit/>
          </a:bodyPr>
          <a:lstStyle/>
          <a:p>
            <a:r>
              <a:rPr kumimoji="1" lang="en-US" altLang="ja-JP" b="1" dirty="0">
                <a:solidFill>
                  <a:srgbClr val="FF0000"/>
                </a:solidFill>
              </a:rPr>
              <a:t>15%</a:t>
            </a:r>
            <a:endParaRPr kumimoji="1" lang="ja-JP" altLang="en-US" b="1">
              <a:solidFill>
                <a:srgbClr val="FF0000"/>
              </a:solidFill>
            </a:endParaRPr>
          </a:p>
        </p:txBody>
      </p:sp>
      <p:sp>
        <p:nvSpPr>
          <p:cNvPr id="20" name="テキスト ボックス 19">
            <a:extLst>
              <a:ext uri="{FF2B5EF4-FFF2-40B4-BE49-F238E27FC236}">
                <a16:creationId xmlns:a16="http://schemas.microsoft.com/office/drawing/2014/main" id="{ED9324CE-C795-20A2-1F98-7AEA5EA5CE50}"/>
              </a:ext>
            </a:extLst>
          </p:cNvPr>
          <p:cNvSpPr txBox="1"/>
          <p:nvPr/>
        </p:nvSpPr>
        <p:spPr>
          <a:xfrm>
            <a:off x="6196084" y="4883445"/>
            <a:ext cx="644728" cy="369332"/>
          </a:xfrm>
          <a:prstGeom prst="rect">
            <a:avLst/>
          </a:prstGeom>
          <a:noFill/>
        </p:spPr>
        <p:txBody>
          <a:bodyPr wrap="none" rtlCol="0">
            <a:spAutoFit/>
          </a:bodyPr>
          <a:lstStyle/>
          <a:p>
            <a:r>
              <a:rPr kumimoji="1" lang="en-US" altLang="ja-JP" b="1" dirty="0">
                <a:solidFill>
                  <a:srgbClr val="FF0000"/>
                </a:solidFill>
              </a:rPr>
              <a:t>19%</a:t>
            </a:r>
            <a:endParaRPr kumimoji="1" lang="ja-JP" altLang="en-US" b="1">
              <a:solidFill>
                <a:srgbClr val="FF0000"/>
              </a:solidFill>
            </a:endParaRPr>
          </a:p>
        </p:txBody>
      </p:sp>
      <p:cxnSp>
        <p:nvCxnSpPr>
          <p:cNvPr id="21" name="Straight Arrow Connector 13">
            <a:extLst>
              <a:ext uri="{FF2B5EF4-FFF2-40B4-BE49-F238E27FC236}">
                <a16:creationId xmlns:a16="http://schemas.microsoft.com/office/drawing/2014/main" id="{CE2FD334-566A-0938-F65F-2FD6A9DA4016}"/>
              </a:ext>
            </a:extLst>
          </p:cNvPr>
          <p:cNvCxnSpPr>
            <a:cxnSpLocks/>
          </p:cNvCxnSpPr>
          <p:nvPr/>
        </p:nvCxnSpPr>
        <p:spPr>
          <a:xfrm flipH="1" flipV="1">
            <a:off x="4297935" y="4573519"/>
            <a:ext cx="1697982" cy="442493"/>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AAA52B32-6BB4-D762-180A-C116D9598B6B}"/>
              </a:ext>
            </a:extLst>
          </p:cNvPr>
          <p:cNvSpPr txBox="1"/>
          <p:nvPr/>
        </p:nvSpPr>
        <p:spPr>
          <a:xfrm>
            <a:off x="5311648" y="4576259"/>
            <a:ext cx="644728" cy="369332"/>
          </a:xfrm>
          <a:prstGeom prst="rect">
            <a:avLst/>
          </a:prstGeom>
          <a:noFill/>
        </p:spPr>
        <p:txBody>
          <a:bodyPr wrap="none" rtlCol="0">
            <a:spAutoFit/>
          </a:bodyPr>
          <a:lstStyle/>
          <a:p>
            <a:r>
              <a:rPr lang="en-US" altLang="ja-JP" b="1" dirty="0">
                <a:solidFill>
                  <a:srgbClr val="FF0000"/>
                </a:solidFill>
              </a:rPr>
              <a:t>32</a:t>
            </a:r>
            <a:r>
              <a:rPr kumimoji="1" lang="en-US" altLang="ja-JP" b="1" dirty="0">
                <a:solidFill>
                  <a:srgbClr val="FF0000"/>
                </a:solidFill>
              </a:rPr>
              <a:t>%</a:t>
            </a:r>
            <a:endParaRPr kumimoji="1" lang="ja-JP" altLang="en-US" b="1">
              <a:solidFill>
                <a:srgbClr val="FF0000"/>
              </a:solidFill>
            </a:endParaRPr>
          </a:p>
        </p:txBody>
      </p:sp>
    </p:spTree>
    <p:extLst>
      <p:ext uri="{BB962C8B-B14F-4D97-AF65-F5344CB8AC3E}">
        <p14:creationId xmlns:p14="http://schemas.microsoft.com/office/powerpoint/2010/main" val="2590213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
                                        <p:tgtEl>
                                          <p:spTgt spid="2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10"/>
                                        <p:tgtEl>
                                          <p:spTgt spid="23"/>
                                        </p:tgtEl>
                                      </p:cBhvr>
                                    </p:animEffect>
                                  </p:childTnLst>
                                </p:cTn>
                              </p:par>
                              <p:par>
                                <p:cTn id="16" presetID="10" presetClass="exit" presetSubtype="0" fill="hold" nodeType="withEffect">
                                  <p:stCondLst>
                                    <p:cond delay="0"/>
                                  </p:stCondLst>
                                  <p:childTnLst>
                                    <p:animEffect transition="out" filter="fade">
                                      <p:cBhvr>
                                        <p:cTn id="17" dur="10"/>
                                        <p:tgtEl>
                                          <p:spTgt spid="14"/>
                                        </p:tgtEl>
                                      </p:cBhvr>
                                    </p:animEffect>
                                    <p:set>
                                      <p:cBhvr>
                                        <p:cTn id="18" dur="1" fill="hold">
                                          <p:stCondLst>
                                            <p:cond delay="9"/>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10"/>
                                        <p:tgtEl>
                                          <p:spTgt spid="15"/>
                                        </p:tgtEl>
                                      </p:cBhvr>
                                    </p:animEffect>
                                  </p:childTnLst>
                                </p:cTn>
                              </p:par>
                              <p:par>
                                <p:cTn id="24" presetID="10" presetClass="entr" presetSubtype="0" fill="hold"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10"/>
                                        <p:tgtEl>
                                          <p:spTgt spid="1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10"/>
                                        <p:tgtEl>
                                          <p:spTgt spid="2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
                                        <p:tgtEl>
                                          <p:spTgt spid="19"/>
                                        </p:tgtEl>
                                      </p:cBhvr>
                                    </p:animEffect>
                                  </p:childTnLst>
                                </p:cTn>
                              </p:par>
                              <p:par>
                                <p:cTn id="33" presetID="10" presetClass="exit" presetSubtype="0" fill="hold" grpId="1" nodeType="withEffect">
                                  <p:stCondLst>
                                    <p:cond delay="0"/>
                                  </p:stCondLst>
                                  <p:childTnLst>
                                    <p:animEffect transition="out" filter="fade">
                                      <p:cBhvr>
                                        <p:cTn id="34" dur="10"/>
                                        <p:tgtEl>
                                          <p:spTgt spid="23"/>
                                        </p:tgtEl>
                                      </p:cBhvr>
                                    </p:animEffect>
                                    <p:set>
                                      <p:cBhvr>
                                        <p:cTn id="35" dur="1" fill="hold">
                                          <p:stCondLst>
                                            <p:cond delay="9"/>
                                          </p:stCondLst>
                                        </p:cTn>
                                        <p:tgtEl>
                                          <p:spTgt spid="23"/>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10"/>
                                        <p:tgtEl>
                                          <p:spTgt spid="21"/>
                                        </p:tgtEl>
                                      </p:cBhvr>
                                    </p:animEffect>
                                    <p:set>
                                      <p:cBhvr>
                                        <p:cTn id="38" dur="1" fill="hold">
                                          <p:stCondLst>
                                            <p:cond delay="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3" grpId="0"/>
      <p:bldP spid="23"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B729DF-2344-1740-9D19-83207C63B941}"/>
              </a:ext>
            </a:extLst>
          </p:cNvPr>
          <p:cNvSpPr>
            <a:spLocks noGrp="1"/>
          </p:cNvSpPr>
          <p:nvPr>
            <p:ph type="title"/>
          </p:nvPr>
        </p:nvSpPr>
        <p:spPr/>
        <p:txBody>
          <a:bodyPr/>
          <a:lstStyle/>
          <a:p>
            <a:r>
              <a:rPr lang="ja-JP" altLang="en-US"/>
              <a:t>まとめ</a:t>
            </a:r>
          </a:p>
        </p:txBody>
      </p:sp>
      <p:sp>
        <p:nvSpPr>
          <p:cNvPr id="3" name="コンテンツ プレースホルダー 2">
            <a:extLst>
              <a:ext uri="{FF2B5EF4-FFF2-40B4-BE49-F238E27FC236}">
                <a16:creationId xmlns:a16="http://schemas.microsoft.com/office/drawing/2014/main" id="{9C6BA6E9-A858-A646-8198-2E8164E576E0}"/>
              </a:ext>
            </a:extLst>
          </p:cNvPr>
          <p:cNvSpPr>
            <a:spLocks noGrp="1"/>
          </p:cNvSpPr>
          <p:nvPr>
            <p:ph idx="1"/>
          </p:nvPr>
        </p:nvSpPr>
        <p:spPr>
          <a:xfrm>
            <a:off x="688298" y="1525004"/>
            <a:ext cx="10515600" cy="4849138"/>
          </a:xfrm>
        </p:spPr>
        <p:txBody>
          <a:bodyPr>
            <a:normAutofit/>
          </a:bodyPr>
          <a:lstStyle/>
          <a:p>
            <a:r>
              <a:rPr lang="en-US" altLang="ja-JP" dirty="0"/>
              <a:t>SEV</a:t>
            </a:r>
            <a:r>
              <a:rPr lang="ja-JP" altLang="en-US"/>
              <a:t>を用いてメモリが暗号化された</a:t>
            </a:r>
            <a:r>
              <a:rPr lang="en-US" altLang="ja-JP" dirty="0"/>
              <a:t>VM</a:t>
            </a:r>
            <a:r>
              <a:rPr lang="ja-JP" altLang="en-US"/>
              <a:t>に対して安全な</a:t>
            </a:r>
            <a:r>
              <a:rPr lang="en-US" altLang="ja-JP" dirty="0"/>
              <a:t>IDS</a:t>
            </a:r>
            <a:r>
              <a:rPr lang="ja-JP" altLang="en-US"/>
              <a:t>オフロードを実現する</a:t>
            </a:r>
            <a:r>
              <a:rPr lang="en-US" altLang="ja-JP" dirty="0" err="1"/>
              <a:t>SEVmonitor</a:t>
            </a:r>
            <a:r>
              <a:rPr lang="ja-JP" altLang="en-US"/>
              <a:t>を提案</a:t>
            </a:r>
            <a:endParaRPr lang="en-US" altLang="ja-JP" dirty="0"/>
          </a:p>
          <a:p>
            <a:pPr lvl="1"/>
            <a:r>
              <a:rPr lang="en-US" altLang="ja-JP" dirty="0"/>
              <a:t>VM</a:t>
            </a:r>
            <a:r>
              <a:rPr lang="ja-JP" altLang="en-US"/>
              <a:t>内でメモリデータを取得するエージェントを安全に動作させる</a:t>
            </a:r>
            <a:endParaRPr lang="en-US" altLang="ja-JP" dirty="0"/>
          </a:p>
          <a:p>
            <a:pPr lvl="2"/>
            <a:r>
              <a:rPr lang="en-US" altLang="ja-JP" dirty="0"/>
              <a:t>OS</a:t>
            </a:r>
            <a:r>
              <a:rPr lang="ja-JP" altLang="en-US"/>
              <a:t>内、ハイパーバイザ内</a:t>
            </a:r>
            <a:endParaRPr lang="en-US" altLang="ja-JP" dirty="0"/>
          </a:p>
          <a:p>
            <a:pPr lvl="1"/>
            <a:r>
              <a:rPr lang="en-US" altLang="ja-JP" dirty="0"/>
              <a:t>IDS</a:t>
            </a:r>
            <a:r>
              <a:rPr lang="ja-JP" altLang="en-US"/>
              <a:t>も</a:t>
            </a:r>
            <a:r>
              <a:rPr lang="en-US" altLang="ja-JP" dirty="0"/>
              <a:t>SEV</a:t>
            </a:r>
            <a:r>
              <a:rPr lang="ja-JP" altLang="en-US"/>
              <a:t>で暗号化された別の</a:t>
            </a:r>
            <a:r>
              <a:rPr lang="en-US" altLang="ja-JP" dirty="0"/>
              <a:t>VM</a:t>
            </a:r>
            <a:r>
              <a:rPr lang="ja-JP" altLang="en-US"/>
              <a:t>内で実行し、情報漏洩を防ぐ</a:t>
            </a:r>
            <a:endParaRPr lang="en-US" altLang="ja-JP" dirty="0"/>
          </a:p>
          <a:p>
            <a:pPr lvl="2"/>
            <a:r>
              <a:rPr lang="ja-JP" altLang="en-US"/>
              <a:t>エージェントと暗号通信を行い、メモリデータを取得</a:t>
            </a:r>
            <a:endParaRPr lang="en-US" altLang="ja-JP" dirty="0"/>
          </a:p>
          <a:p>
            <a:pPr lvl="1"/>
            <a:r>
              <a:rPr lang="ja-JP" altLang="en-US"/>
              <a:t>監視性能とシステム性能を確認</a:t>
            </a:r>
            <a:endParaRPr lang="en-US" altLang="ja-JP" dirty="0"/>
          </a:p>
          <a:p>
            <a:r>
              <a:rPr lang="ja-JP" altLang="en-US"/>
              <a:t>今後の計画</a:t>
            </a:r>
            <a:endParaRPr lang="en-US" altLang="ja-JP" dirty="0"/>
          </a:p>
          <a:p>
            <a:pPr lvl="1"/>
            <a:r>
              <a:rPr lang="ja-JP" altLang="en-US"/>
              <a:t>ハイパーバイザの</a:t>
            </a:r>
            <a:r>
              <a:rPr lang="en-US" altLang="ja-JP" dirty="0"/>
              <a:t>SEV</a:t>
            </a:r>
            <a:r>
              <a:rPr lang="ja-JP" altLang="en-US"/>
              <a:t>対応</a:t>
            </a:r>
            <a:r>
              <a:rPr lang="en-US" altLang="ja-JP" dirty="0"/>
              <a:t> </a:t>
            </a:r>
            <a:r>
              <a:rPr lang="en-US" altLang="ja-JP" sz="2000" dirty="0"/>
              <a:t>[</a:t>
            </a:r>
            <a:r>
              <a:rPr lang="ja-JP" altLang="en-US" sz="2000"/>
              <a:t>瀧口ら</a:t>
            </a:r>
            <a:r>
              <a:rPr lang="en-US" altLang="ja-JP" sz="2000" dirty="0"/>
              <a:t>'22]</a:t>
            </a:r>
            <a:r>
              <a:rPr lang="en-US" altLang="ja-JP" dirty="0"/>
              <a:t> </a:t>
            </a:r>
            <a:r>
              <a:rPr lang="ja-JP" altLang="en-US"/>
              <a:t>を組み込む</a:t>
            </a:r>
            <a:endParaRPr lang="en-US" altLang="ja-JP" dirty="0"/>
          </a:p>
          <a:p>
            <a:pPr lvl="1"/>
            <a:r>
              <a:rPr lang="ja-JP" altLang="en-US"/>
              <a:t>メモリデータの取得時に整合性検査を行うことで改ざんを検出</a:t>
            </a:r>
            <a:endParaRPr lang="en-US" altLang="ja-JP" dirty="0"/>
          </a:p>
          <a:p>
            <a:pPr lvl="1"/>
            <a:r>
              <a:rPr lang="ja-JP" altLang="en-US"/>
              <a:t>さらなる通信の高速化</a:t>
            </a:r>
            <a:endParaRPr lang="en-US" altLang="ja-JP" dirty="0"/>
          </a:p>
        </p:txBody>
      </p:sp>
      <p:sp>
        <p:nvSpPr>
          <p:cNvPr id="4" name="スライド番号プレースホルダー 3"/>
          <p:cNvSpPr>
            <a:spLocks noGrp="1"/>
          </p:cNvSpPr>
          <p:nvPr>
            <p:ph type="sldNum" sz="quarter" idx="12"/>
          </p:nvPr>
        </p:nvSpPr>
        <p:spPr/>
        <p:txBody>
          <a:bodyPr/>
          <a:lstStyle/>
          <a:p>
            <a:fld id="{3862EE38-F75A-9448-8243-6101B2857D65}" type="slidenum">
              <a:rPr lang="ja-JP" altLang="en-US" smtClean="0"/>
              <a:pPr/>
              <a:t>17</a:t>
            </a:fld>
            <a:endParaRPr lang="ja-JP" altLang="en-US"/>
          </a:p>
        </p:txBody>
      </p:sp>
    </p:spTree>
    <p:extLst>
      <p:ext uri="{BB962C8B-B14F-4D97-AF65-F5344CB8AC3E}">
        <p14:creationId xmlns:p14="http://schemas.microsoft.com/office/powerpoint/2010/main" val="2002544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0BAB4D-49E6-514C-887E-949CF88E330E}"/>
              </a:ext>
            </a:extLst>
          </p:cNvPr>
          <p:cNvSpPr>
            <a:spLocks noGrp="1"/>
          </p:cNvSpPr>
          <p:nvPr>
            <p:ph type="title"/>
          </p:nvPr>
        </p:nvSpPr>
        <p:spPr/>
        <p:txBody>
          <a:bodyPr/>
          <a:lstStyle/>
          <a:p>
            <a:endParaRPr kumimoji="1" lang="ja-JP" altLang="en-US"/>
          </a:p>
        </p:txBody>
      </p:sp>
      <p:sp>
        <p:nvSpPr>
          <p:cNvPr id="3" name="スライド番号プレースホルダー 2"/>
          <p:cNvSpPr>
            <a:spLocks noGrp="1"/>
          </p:cNvSpPr>
          <p:nvPr>
            <p:ph type="sldNum" sz="quarter" idx="12"/>
          </p:nvPr>
        </p:nvSpPr>
        <p:spPr/>
        <p:txBody>
          <a:bodyPr/>
          <a:lstStyle/>
          <a:p>
            <a:fld id="{3862EE38-F75A-9448-8243-6101B2857D65}" type="slidenum">
              <a:rPr kumimoji="1" lang="ja-JP" altLang="en-US" smtClean="0"/>
              <a:t>18</a:t>
            </a:fld>
            <a:endParaRPr kumimoji="1" lang="ja-JP" altLang="en-US"/>
          </a:p>
        </p:txBody>
      </p:sp>
    </p:spTree>
    <p:extLst>
      <p:ext uri="{BB962C8B-B14F-4D97-AF65-F5344CB8AC3E}">
        <p14:creationId xmlns:p14="http://schemas.microsoft.com/office/powerpoint/2010/main" val="2503569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3EB9A6-1D65-A446-8C2F-2376DCFE1E1C}"/>
              </a:ext>
            </a:extLst>
          </p:cNvPr>
          <p:cNvSpPr>
            <a:spLocks noGrp="1"/>
          </p:cNvSpPr>
          <p:nvPr>
            <p:ph type="title"/>
          </p:nvPr>
        </p:nvSpPr>
        <p:spPr/>
        <p:txBody>
          <a:bodyPr>
            <a:normAutofit/>
          </a:bodyPr>
          <a:lstStyle/>
          <a:p>
            <a:r>
              <a:rPr kumimoji="1" lang="ja-JP" altLang="en-US"/>
              <a:t>ハイパーバイザ内エージェント</a:t>
            </a:r>
            <a:r>
              <a:rPr kumimoji="1" lang="en-US" altLang="ja-JP" dirty="0"/>
              <a:t>(2</a:t>
            </a:r>
            <a:r>
              <a:rPr kumimoji="1" lang="ja-JP" altLang="en-US"/>
              <a:t>種類</a:t>
            </a:r>
            <a:r>
              <a:rPr kumimoji="1" lang="en-US" altLang="ja-JP" dirty="0"/>
              <a:t>)</a:t>
            </a:r>
            <a:endParaRPr kumimoji="1" lang="ja-JP" altLang="en-US"/>
          </a:p>
        </p:txBody>
      </p:sp>
      <p:sp>
        <p:nvSpPr>
          <p:cNvPr id="3" name="コンテンツ プレースホルダー 2">
            <a:extLst>
              <a:ext uri="{FF2B5EF4-FFF2-40B4-BE49-F238E27FC236}">
                <a16:creationId xmlns:a16="http://schemas.microsoft.com/office/drawing/2014/main" id="{EF07C7EB-8BD8-5048-B244-8936265A3E38}"/>
              </a:ext>
            </a:extLst>
          </p:cNvPr>
          <p:cNvSpPr>
            <a:spLocks noGrp="1"/>
          </p:cNvSpPr>
          <p:nvPr>
            <p:ph idx="1"/>
          </p:nvPr>
        </p:nvSpPr>
        <p:spPr/>
        <p:txBody>
          <a:bodyPr>
            <a:normAutofit/>
          </a:bodyPr>
          <a:lstStyle/>
          <a:p>
            <a:r>
              <a:rPr kumimoji="1" lang="ja-JP" altLang="en-US"/>
              <a:t>軽量な</a:t>
            </a:r>
            <a:r>
              <a:rPr kumimoji="1" lang="en-US" altLang="ja-JP" dirty="0"/>
              <a:t>VM</a:t>
            </a:r>
            <a:r>
              <a:rPr kumimoji="1" lang="ja-JP" altLang="en-US"/>
              <a:t>を作成可能な仮想化ソフトウェアの</a:t>
            </a:r>
            <a:r>
              <a:rPr kumimoji="1" lang="en-US" altLang="ja-JP" dirty="0" err="1"/>
              <a:t>BitVisor</a:t>
            </a:r>
            <a:r>
              <a:rPr kumimoji="1" lang="ja-JP" altLang="en-US"/>
              <a:t>を利用</a:t>
            </a:r>
            <a:endParaRPr kumimoji="1" lang="en-US" altLang="ja-JP" dirty="0"/>
          </a:p>
          <a:p>
            <a:pPr lvl="1"/>
            <a:r>
              <a:rPr lang="en-US" altLang="ja-JP" dirty="0"/>
              <a:t>VM</a:t>
            </a:r>
            <a:r>
              <a:rPr lang="ja-JP" altLang="en-US"/>
              <a:t>を</a:t>
            </a:r>
            <a:r>
              <a:rPr lang="en-US" altLang="ja-JP" dirty="0"/>
              <a:t>1</a:t>
            </a:r>
            <a:r>
              <a:rPr lang="ja-JP" altLang="en-US"/>
              <a:t>つに限定し，準パススルーで最小限のデバイスのみ仮想化</a:t>
            </a:r>
            <a:endParaRPr lang="en-US" altLang="ja-JP" dirty="0"/>
          </a:p>
          <a:p>
            <a:pPr lvl="1"/>
            <a:r>
              <a:rPr lang="en-US" altLang="ja-JP" dirty="0" err="1"/>
              <a:t>lwIP</a:t>
            </a:r>
            <a:r>
              <a:rPr lang="ja-JP" altLang="en-US"/>
              <a:t>を用いたネットワーク通信または共有メモリを用いて暗号通信</a:t>
            </a:r>
            <a:endParaRPr lang="en-US" altLang="ja-JP" dirty="0"/>
          </a:p>
          <a:p>
            <a:r>
              <a:rPr lang="ja-JP" altLang="en-US"/>
              <a:t>デバイスを仮想化しない</a:t>
            </a:r>
            <a:r>
              <a:rPr lang="en-US" altLang="ja-JP" dirty="0"/>
              <a:t>Xen</a:t>
            </a:r>
            <a:r>
              <a:rPr lang="ja-JP" altLang="en-US"/>
              <a:t>の特権</a:t>
            </a:r>
            <a:r>
              <a:rPr lang="en-US" altLang="ja-JP" dirty="0"/>
              <a:t>VM(Dom0)</a:t>
            </a:r>
            <a:r>
              <a:rPr lang="ja-JP" altLang="en-US"/>
              <a:t>を利用</a:t>
            </a:r>
            <a:endParaRPr lang="en-US" altLang="ja-JP" dirty="0"/>
          </a:p>
          <a:p>
            <a:pPr lvl="1"/>
            <a:r>
              <a:rPr lang="ja-JP" altLang="en-US"/>
              <a:t>内部</a:t>
            </a:r>
            <a:r>
              <a:rPr lang="en-US" altLang="ja-JP" dirty="0"/>
              <a:t>VM</a:t>
            </a:r>
            <a:r>
              <a:rPr lang="ja-JP" altLang="en-US"/>
              <a:t>内のプロキシ経由または共有メモリを用いて暗号通信</a:t>
            </a:r>
            <a:endParaRPr lang="en-US" altLang="ja-JP" dirty="0"/>
          </a:p>
          <a:p>
            <a:r>
              <a:rPr lang="en-US" altLang="ja-JP" dirty="0"/>
              <a:t>SEV</a:t>
            </a:r>
            <a:r>
              <a:rPr lang="ja-JP" altLang="en-US"/>
              <a:t>で暗号化された</a:t>
            </a:r>
            <a:r>
              <a:rPr lang="en-US" altLang="ja-JP" dirty="0"/>
              <a:t>VM</a:t>
            </a:r>
            <a:r>
              <a:rPr lang="ja-JP" altLang="en-US"/>
              <a:t>内での内部</a:t>
            </a:r>
            <a:r>
              <a:rPr lang="en-US" altLang="ja-JP" dirty="0"/>
              <a:t>VM</a:t>
            </a:r>
            <a:r>
              <a:rPr lang="ja-JP" altLang="en-US"/>
              <a:t>の実行に対応</a:t>
            </a:r>
            <a:r>
              <a:rPr lang="en-US" altLang="ja-JP" dirty="0"/>
              <a:t> </a:t>
            </a:r>
            <a:r>
              <a:rPr lang="en-US" altLang="ja-JP" sz="2400" dirty="0"/>
              <a:t>[</a:t>
            </a:r>
            <a:r>
              <a:rPr lang="ja-JP" altLang="en-US" sz="2400"/>
              <a:t>瀧口ら</a:t>
            </a:r>
            <a:r>
              <a:rPr lang="en-US" altLang="ja-JP" sz="2400" dirty="0"/>
              <a:t>'22]</a:t>
            </a:r>
            <a:endParaRPr lang="en-US" altLang="ja-JP" dirty="0"/>
          </a:p>
        </p:txBody>
      </p:sp>
      <p:sp>
        <p:nvSpPr>
          <p:cNvPr id="4" name="スライド番号プレースホルダー 3">
            <a:extLst>
              <a:ext uri="{FF2B5EF4-FFF2-40B4-BE49-F238E27FC236}">
                <a16:creationId xmlns:a16="http://schemas.microsoft.com/office/drawing/2014/main" id="{D85FF05F-BB4A-8E45-B34C-222A3D5E5ADD}"/>
              </a:ext>
            </a:extLst>
          </p:cNvPr>
          <p:cNvSpPr>
            <a:spLocks noGrp="1"/>
          </p:cNvSpPr>
          <p:nvPr>
            <p:ph type="sldNum" sz="quarter" idx="12"/>
          </p:nvPr>
        </p:nvSpPr>
        <p:spPr/>
        <p:txBody>
          <a:bodyPr/>
          <a:lstStyle/>
          <a:p>
            <a:fld id="{3862EE38-F75A-9448-8243-6101B2857D65}" type="slidenum">
              <a:rPr lang="ja-JP" altLang="en-US" smtClean="0"/>
              <a:pPr/>
              <a:t>19</a:t>
            </a:fld>
            <a:endParaRPr lang="ja-JP" altLang="en-US" dirty="0"/>
          </a:p>
        </p:txBody>
      </p:sp>
      <p:sp>
        <p:nvSpPr>
          <p:cNvPr id="7" name="角丸四角形 6">
            <a:extLst>
              <a:ext uri="{FF2B5EF4-FFF2-40B4-BE49-F238E27FC236}">
                <a16:creationId xmlns:a16="http://schemas.microsoft.com/office/drawing/2014/main" id="{B4BDE9FE-0433-304D-9339-D3424287B8CF}"/>
              </a:ext>
            </a:extLst>
          </p:cNvPr>
          <p:cNvSpPr/>
          <p:nvPr/>
        </p:nvSpPr>
        <p:spPr>
          <a:xfrm>
            <a:off x="6940564" y="4703372"/>
            <a:ext cx="3340072" cy="2018103"/>
          </a:xfrm>
          <a:prstGeom prst="roundRect">
            <a:avLst/>
          </a:prstGeom>
          <a:pattFill prst="pct5">
            <a:fgClr>
              <a:schemeClr val="tx1"/>
            </a:fgClr>
            <a:bgClr>
              <a:schemeClr val="accent2">
                <a:lumMod val="60000"/>
                <a:lumOff val="40000"/>
              </a:schemeClr>
            </a:bgClr>
          </a:patt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8" name="テキスト ボックス 7">
            <a:extLst>
              <a:ext uri="{FF2B5EF4-FFF2-40B4-BE49-F238E27FC236}">
                <a16:creationId xmlns:a16="http://schemas.microsoft.com/office/drawing/2014/main" id="{919D3C80-0A47-254A-B9A2-E93213813365}"/>
              </a:ext>
            </a:extLst>
          </p:cNvPr>
          <p:cNvSpPr txBox="1"/>
          <p:nvPr/>
        </p:nvSpPr>
        <p:spPr>
          <a:xfrm>
            <a:off x="7568943" y="4299512"/>
            <a:ext cx="1746361" cy="400110"/>
          </a:xfrm>
          <a:prstGeom prst="rect">
            <a:avLst/>
          </a:prstGeom>
          <a:noFill/>
        </p:spPr>
        <p:txBody>
          <a:bodyPr wrap="square" rtlCol="0">
            <a:spAutoFit/>
          </a:bodyPr>
          <a:lstStyle/>
          <a:p>
            <a:pPr algn="ctr"/>
            <a:r>
              <a:rPr kumimoji="1" lang="ja-JP" altLang="en-US" sz="2000" b="1"/>
              <a:t>監視対象</a:t>
            </a:r>
            <a:r>
              <a:rPr kumimoji="1" lang="en-US" altLang="ja-JP" sz="2000" b="1" dirty="0"/>
              <a:t>VM</a:t>
            </a:r>
            <a:endParaRPr kumimoji="1" lang="ja-JP" altLang="en-US" sz="2000" b="1"/>
          </a:p>
        </p:txBody>
      </p:sp>
      <p:sp>
        <p:nvSpPr>
          <p:cNvPr id="12" name="角丸四角形 11">
            <a:extLst>
              <a:ext uri="{FF2B5EF4-FFF2-40B4-BE49-F238E27FC236}">
                <a16:creationId xmlns:a16="http://schemas.microsoft.com/office/drawing/2014/main" id="{FFC16A78-FEF0-4143-BDB4-3063D34805A8}"/>
              </a:ext>
            </a:extLst>
          </p:cNvPr>
          <p:cNvSpPr/>
          <p:nvPr/>
        </p:nvSpPr>
        <p:spPr>
          <a:xfrm>
            <a:off x="7098485" y="5639534"/>
            <a:ext cx="2855807" cy="987971"/>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9" name="角丸四角形 8">
            <a:extLst>
              <a:ext uri="{FF2B5EF4-FFF2-40B4-BE49-F238E27FC236}">
                <a16:creationId xmlns:a16="http://schemas.microsoft.com/office/drawing/2014/main" id="{A425389B-DB9B-8A4B-90F4-3075EC8B5A72}"/>
              </a:ext>
            </a:extLst>
          </p:cNvPr>
          <p:cNvSpPr/>
          <p:nvPr/>
        </p:nvSpPr>
        <p:spPr>
          <a:xfrm>
            <a:off x="7568943" y="6132142"/>
            <a:ext cx="1818948" cy="372085"/>
          </a:xfrm>
          <a:prstGeom prst="roundRect">
            <a:avLst/>
          </a:prstGeom>
          <a:solidFill>
            <a:srgbClr val="92D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a:solidFill>
                  <a:schemeClr val="tx1"/>
                </a:solidFill>
              </a:rPr>
              <a:t>エージェント</a:t>
            </a:r>
            <a:endParaRPr lang="en-US" altLang="ja-JP" sz="2000" b="1" dirty="0">
              <a:solidFill>
                <a:schemeClr val="tx1"/>
              </a:solidFill>
            </a:endParaRPr>
          </a:p>
        </p:txBody>
      </p:sp>
      <p:sp>
        <p:nvSpPr>
          <p:cNvPr id="10" name="角丸四角形 9">
            <a:extLst>
              <a:ext uri="{FF2B5EF4-FFF2-40B4-BE49-F238E27FC236}">
                <a16:creationId xmlns:a16="http://schemas.microsoft.com/office/drawing/2014/main" id="{D7A814E8-F7BC-D949-9C79-5860E654AFAA}"/>
              </a:ext>
            </a:extLst>
          </p:cNvPr>
          <p:cNvSpPr/>
          <p:nvPr/>
        </p:nvSpPr>
        <p:spPr>
          <a:xfrm>
            <a:off x="7098490" y="4878826"/>
            <a:ext cx="2855807" cy="536500"/>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11" name="テキスト ボックス 10">
            <a:extLst>
              <a:ext uri="{FF2B5EF4-FFF2-40B4-BE49-F238E27FC236}">
                <a16:creationId xmlns:a16="http://schemas.microsoft.com/office/drawing/2014/main" id="{9AE659B1-7E14-FD4B-92A1-3ABE994316B9}"/>
              </a:ext>
            </a:extLst>
          </p:cNvPr>
          <p:cNvSpPr txBox="1"/>
          <p:nvPr/>
        </p:nvSpPr>
        <p:spPr>
          <a:xfrm>
            <a:off x="7902771" y="4933069"/>
            <a:ext cx="1155590" cy="400110"/>
          </a:xfrm>
          <a:prstGeom prst="rect">
            <a:avLst/>
          </a:prstGeom>
          <a:solidFill>
            <a:schemeClr val="bg1"/>
          </a:solidFill>
          <a:ln>
            <a:noFill/>
          </a:ln>
        </p:spPr>
        <p:txBody>
          <a:bodyPr wrap="square" rtlCol="0">
            <a:spAutoFit/>
          </a:bodyPr>
          <a:lstStyle/>
          <a:p>
            <a:r>
              <a:rPr kumimoji="1" lang="ja-JP" altLang="en-US" sz="2000" b="1"/>
              <a:t>内部</a:t>
            </a:r>
            <a:r>
              <a:rPr kumimoji="1" lang="en-US" altLang="ja-JP" sz="2000" b="1" dirty="0"/>
              <a:t>VM</a:t>
            </a:r>
            <a:endParaRPr kumimoji="1" lang="ja-JP" altLang="en-US" sz="2000" b="1"/>
          </a:p>
        </p:txBody>
      </p:sp>
      <p:sp>
        <p:nvSpPr>
          <p:cNvPr id="13" name="テキスト ボックス 12">
            <a:extLst>
              <a:ext uri="{FF2B5EF4-FFF2-40B4-BE49-F238E27FC236}">
                <a16:creationId xmlns:a16="http://schemas.microsoft.com/office/drawing/2014/main" id="{9C7AFD4B-E1B6-414D-A575-6848FB58090E}"/>
              </a:ext>
            </a:extLst>
          </p:cNvPr>
          <p:cNvSpPr txBox="1"/>
          <p:nvPr/>
        </p:nvSpPr>
        <p:spPr>
          <a:xfrm>
            <a:off x="7132031" y="5709088"/>
            <a:ext cx="1859235" cy="369332"/>
          </a:xfrm>
          <a:prstGeom prst="rect">
            <a:avLst/>
          </a:prstGeom>
          <a:solidFill>
            <a:schemeClr val="bg1"/>
          </a:solidFill>
          <a:ln>
            <a:noFill/>
          </a:ln>
        </p:spPr>
        <p:txBody>
          <a:bodyPr wrap="square" rtlCol="0">
            <a:spAutoFit/>
          </a:bodyPr>
          <a:lstStyle/>
          <a:p>
            <a:r>
              <a:rPr kumimoji="1" lang="ja-JP" altLang="en-US" b="1"/>
              <a:t>ハイパーバイザ</a:t>
            </a:r>
          </a:p>
        </p:txBody>
      </p:sp>
      <p:cxnSp>
        <p:nvCxnSpPr>
          <p:cNvPr id="14" name="直線矢印コネクタ 13">
            <a:extLst>
              <a:ext uri="{FF2B5EF4-FFF2-40B4-BE49-F238E27FC236}">
                <a16:creationId xmlns:a16="http://schemas.microsoft.com/office/drawing/2014/main" id="{B81A2E48-0BEE-5B45-A620-86D7DA914911}"/>
              </a:ext>
            </a:extLst>
          </p:cNvPr>
          <p:cNvCxnSpPr>
            <a:cxnSpLocks/>
          </p:cNvCxnSpPr>
          <p:nvPr/>
        </p:nvCxnSpPr>
        <p:spPr>
          <a:xfrm flipV="1">
            <a:off x="9024813" y="5415326"/>
            <a:ext cx="0" cy="701321"/>
          </a:xfrm>
          <a:prstGeom prst="straightConnector1">
            <a:avLst/>
          </a:prstGeom>
          <a:ln w="666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角丸四角形 22">
            <a:extLst>
              <a:ext uri="{FF2B5EF4-FFF2-40B4-BE49-F238E27FC236}">
                <a16:creationId xmlns:a16="http://schemas.microsoft.com/office/drawing/2014/main" id="{5052D4D2-014B-3C48-9B61-435381192E1E}"/>
              </a:ext>
            </a:extLst>
          </p:cNvPr>
          <p:cNvSpPr/>
          <p:nvPr/>
        </p:nvSpPr>
        <p:spPr>
          <a:xfrm>
            <a:off x="4380879" y="4996075"/>
            <a:ext cx="2104114" cy="1669238"/>
          </a:xfrm>
          <a:prstGeom prst="roundRect">
            <a:avLst/>
          </a:prstGeom>
          <a:pattFill prst="pct10">
            <a:fgClr>
              <a:schemeClr val="tx1"/>
            </a:fgClr>
            <a:bgClr>
              <a:schemeClr val="accent5">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6" name="テキスト ボックス 13">
            <a:extLst>
              <a:ext uri="{FF2B5EF4-FFF2-40B4-BE49-F238E27FC236}">
                <a16:creationId xmlns:a16="http://schemas.microsoft.com/office/drawing/2014/main" id="{F8773841-B867-AF45-9814-EED0A5BF6028}"/>
              </a:ext>
            </a:extLst>
          </p:cNvPr>
          <p:cNvSpPr txBox="1"/>
          <p:nvPr/>
        </p:nvSpPr>
        <p:spPr>
          <a:xfrm>
            <a:off x="4598841" y="5831326"/>
            <a:ext cx="1656255" cy="707886"/>
          </a:xfrm>
          <a:prstGeom prst="rect">
            <a:avLst/>
          </a:prstGeom>
          <a:solidFill>
            <a:schemeClr val="bg1"/>
          </a:solidFill>
          <a:ln w="22225">
            <a:solidFill>
              <a:schemeClr val="tx1"/>
            </a:solidFill>
          </a:ln>
        </p:spPr>
        <p:txBody>
          <a:bodyPr wrap="square" rtlCol="0">
            <a:spAutoFit/>
          </a:bodyPr>
          <a:lstStyle/>
          <a:p>
            <a:pPr algn="ctr"/>
            <a:r>
              <a:rPr lang="en-US" altLang="ja-JP" sz="2000" b="1" dirty="0" err="1"/>
              <a:t>SEVmonitor</a:t>
            </a:r>
            <a:endParaRPr lang="en-US" altLang="ja-JP" sz="2000" b="1" dirty="0"/>
          </a:p>
          <a:p>
            <a:pPr algn="ctr"/>
            <a:r>
              <a:rPr lang="ja-JP" altLang="en-US" sz="2000" b="1"/>
              <a:t>ライブラリ</a:t>
            </a:r>
            <a:endParaRPr kumimoji="1" lang="ja-JP" altLang="en-US" sz="2000" b="1"/>
          </a:p>
        </p:txBody>
      </p:sp>
      <p:sp>
        <p:nvSpPr>
          <p:cNvPr id="17" name="テキスト ボックス 21">
            <a:extLst>
              <a:ext uri="{FF2B5EF4-FFF2-40B4-BE49-F238E27FC236}">
                <a16:creationId xmlns:a16="http://schemas.microsoft.com/office/drawing/2014/main" id="{AA488B8F-BF7C-4A48-9BA1-2B7BDD5EEE35}"/>
              </a:ext>
            </a:extLst>
          </p:cNvPr>
          <p:cNvSpPr txBox="1"/>
          <p:nvPr/>
        </p:nvSpPr>
        <p:spPr>
          <a:xfrm>
            <a:off x="4763960" y="4581968"/>
            <a:ext cx="1326015" cy="461665"/>
          </a:xfrm>
          <a:prstGeom prst="rect">
            <a:avLst/>
          </a:prstGeom>
          <a:noFill/>
        </p:spPr>
        <p:txBody>
          <a:bodyPr wrap="square" rtlCol="0">
            <a:spAutoFit/>
          </a:bodyPr>
          <a:lstStyle/>
          <a:p>
            <a:pPr algn="ctr"/>
            <a:r>
              <a:rPr kumimoji="1" lang="en-US" altLang="ja-JP" sz="2400" b="1" dirty="0"/>
              <a:t>IDS VM</a:t>
            </a:r>
            <a:endParaRPr kumimoji="1" lang="ja-JP" altLang="en-US" sz="2400" b="1"/>
          </a:p>
        </p:txBody>
      </p:sp>
      <p:sp>
        <p:nvSpPr>
          <p:cNvPr id="18" name="テキスト ボックス 17">
            <a:extLst>
              <a:ext uri="{FF2B5EF4-FFF2-40B4-BE49-F238E27FC236}">
                <a16:creationId xmlns:a16="http://schemas.microsoft.com/office/drawing/2014/main" id="{9E65F08A-D1DE-ED43-AF70-245CB18CEF87}"/>
              </a:ext>
            </a:extLst>
          </p:cNvPr>
          <p:cNvSpPr txBox="1"/>
          <p:nvPr/>
        </p:nvSpPr>
        <p:spPr>
          <a:xfrm>
            <a:off x="5019645" y="5176355"/>
            <a:ext cx="814647" cy="523220"/>
          </a:xfrm>
          <a:prstGeom prst="rect">
            <a:avLst/>
          </a:prstGeom>
          <a:solidFill>
            <a:schemeClr val="bg1"/>
          </a:solidFill>
          <a:ln w="22225">
            <a:solidFill>
              <a:schemeClr val="tx1"/>
            </a:solidFill>
          </a:ln>
        </p:spPr>
        <p:txBody>
          <a:bodyPr wrap="square" rtlCol="0">
            <a:spAutoFit/>
          </a:bodyPr>
          <a:lstStyle/>
          <a:p>
            <a:r>
              <a:rPr kumimoji="1" lang="en-US" altLang="ja-JP" sz="2800" b="1" dirty="0"/>
              <a:t>IDS</a:t>
            </a:r>
            <a:endParaRPr kumimoji="1" lang="ja-JP" altLang="en-US" sz="2800" b="1"/>
          </a:p>
        </p:txBody>
      </p:sp>
      <p:cxnSp>
        <p:nvCxnSpPr>
          <p:cNvPr id="19" name="直線矢印コネクタ 18">
            <a:extLst>
              <a:ext uri="{FF2B5EF4-FFF2-40B4-BE49-F238E27FC236}">
                <a16:creationId xmlns:a16="http://schemas.microsoft.com/office/drawing/2014/main" id="{14A0DC74-75AB-A141-846A-4F51E139D24A}"/>
              </a:ext>
            </a:extLst>
          </p:cNvPr>
          <p:cNvCxnSpPr>
            <a:cxnSpLocks/>
            <a:stCxn id="16" idx="3"/>
            <a:endCxn id="9" idx="1"/>
          </p:cNvCxnSpPr>
          <p:nvPr/>
        </p:nvCxnSpPr>
        <p:spPr>
          <a:xfrm>
            <a:off x="6255096" y="6185269"/>
            <a:ext cx="1313847" cy="132916"/>
          </a:xfrm>
          <a:prstGeom prst="straightConnector1">
            <a:avLst/>
          </a:prstGeom>
          <a:ln w="47625">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23" name="表 8">
            <a:extLst>
              <a:ext uri="{FF2B5EF4-FFF2-40B4-BE49-F238E27FC236}">
                <a16:creationId xmlns:a16="http://schemas.microsoft.com/office/drawing/2014/main" id="{5968494B-45C5-30FD-B0E6-545BE2EF74B7}"/>
              </a:ext>
            </a:extLst>
          </p:cNvPr>
          <p:cNvGraphicFramePr>
            <a:graphicFrameLocks noGrp="1"/>
          </p:cNvGraphicFramePr>
          <p:nvPr/>
        </p:nvGraphicFramePr>
        <p:xfrm>
          <a:off x="327378" y="4577252"/>
          <a:ext cx="3705062" cy="2123440"/>
        </p:xfrm>
        <a:graphic>
          <a:graphicData uri="http://schemas.openxmlformats.org/drawingml/2006/table">
            <a:tbl>
              <a:tblPr firstRow="1" bandRow="1">
                <a:tableStyleId>{5C22544A-7EE6-4342-B048-85BDC9FD1C3A}</a:tableStyleId>
              </a:tblPr>
              <a:tblGrid>
                <a:gridCol w="2468982">
                  <a:extLst>
                    <a:ext uri="{9D8B030D-6E8A-4147-A177-3AD203B41FA5}">
                      <a16:colId xmlns:a16="http://schemas.microsoft.com/office/drawing/2014/main" val="1050972317"/>
                    </a:ext>
                  </a:extLst>
                </a:gridCol>
                <a:gridCol w="1236080">
                  <a:extLst>
                    <a:ext uri="{9D8B030D-6E8A-4147-A177-3AD203B41FA5}">
                      <a16:colId xmlns:a16="http://schemas.microsoft.com/office/drawing/2014/main" val="122358318"/>
                    </a:ext>
                  </a:extLst>
                </a:gridCol>
              </a:tblGrid>
              <a:tr h="370840">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システム性能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99853"/>
                  </a:ext>
                </a:extLst>
              </a:tr>
              <a:tr h="370840">
                <a:tc>
                  <a:txBody>
                    <a:bodyPr/>
                    <a:lstStyle/>
                    <a:p>
                      <a:pPr algn="ctr"/>
                      <a:r>
                        <a:rPr kumimoji="1" lang="ja-JP" altLang="en-US" b="0">
                          <a:solidFill>
                            <a:schemeClr val="tx1"/>
                          </a:solidFill>
                        </a:rPr>
                        <a:t>コンテナ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9044462"/>
                  </a:ext>
                </a:extLst>
              </a:tr>
              <a:tr h="370840">
                <a:tc>
                  <a:txBody>
                    <a:bodyPr/>
                    <a:lstStyle/>
                    <a:p>
                      <a:pPr algn="ctr"/>
                      <a:r>
                        <a:rPr kumimoji="1" lang="ja-JP" altLang="en-US" b="0">
                          <a:solidFill>
                            <a:schemeClr val="tx1"/>
                          </a:solidFill>
                        </a:rPr>
                        <a:t>内部</a:t>
                      </a:r>
                      <a:r>
                        <a:rPr kumimoji="1" lang="en-US" altLang="ja-JP" b="0" dirty="0">
                          <a:solidFill>
                            <a:schemeClr val="tx1"/>
                          </a:solidFill>
                        </a:rPr>
                        <a:t>VM</a:t>
                      </a: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5137668"/>
                  </a:ext>
                </a:extLst>
              </a:tr>
              <a:tr h="370840">
                <a:tc>
                  <a:txBody>
                    <a:bodyPr/>
                    <a:lstStyle/>
                    <a:p>
                      <a:pPr algn="ctr"/>
                      <a:r>
                        <a:rPr kumimoji="1" lang="ja-JP" altLang="en-US" b="0">
                          <a:solidFill>
                            <a:schemeClr val="tx1"/>
                          </a:solidFill>
                        </a:rPr>
                        <a:t>内部</a:t>
                      </a:r>
                      <a:r>
                        <a:rPr kumimoji="1" lang="en-US" altLang="ja-JP" b="0" dirty="0">
                          <a:solidFill>
                            <a:schemeClr val="tx1"/>
                          </a:solidFill>
                        </a:rPr>
                        <a:t>VM (</a:t>
                      </a:r>
                      <a:r>
                        <a:rPr kumimoji="1" lang="en-US" altLang="ja-JP" b="0" dirty="0" err="1">
                          <a:solidFill>
                            <a:schemeClr val="tx1"/>
                          </a:solidFill>
                        </a:rPr>
                        <a:t>BitVisor</a:t>
                      </a:r>
                      <a:r>
                        <a:rPr kumimoji="1" lang="en-US" altLang="ja-JP" b="0" dirty="0">
                          <a:solidFill>
                            <a:schemeClr val="tx1"/>
                          </a:solidFill>
                        </a:rPr>
                        <a:t>)</a:t>
                      </a: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2459220"/>
                  </a:ext>
                </a:extLst>
              </a:tr>
              <a:tr h="370840">
                <a:tc>
                  <a:txBody>
                    <a:bodyPr/>
                    <a:lstStyle/>
                    <a:p>
                      <a:pPr algn="ctr"/>
                      <a:r>
                        <a:rPr kumimoji="1" lang="ja-JP" altLang="en-US" b="0">
                          <a:solidFill>
                            <a:schemeClr val="tx1"/>
                          </a:solidFill>
                        </a:rPr>
                        <a:t>内部</a:t>
                      </a:r>
                      <a:r>
                        <a:rPr kumimoji="1" lang="en-US" altLang="ja-JP" b="0" dirty="0">
                          <a:solidFill>
                            <a:schemeClr val="tx1"/>
                          </a:solidFill>
                        </a:rPr>
                        <a:t>VM (Xen Dom0)</a:t>
                      </a: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3010540"/>
                  </a:ext>
                </a:extLst>
              </a:tr>
            </a:tbl>
          </a:graphicData>
        </a:graphic>
      </p:graphicFrame>
    </p:spTree>
    <p:extLst>
      <p:ext uri="{BB962C8B-B14F-4D97-AF65-F5344CB8AC3E}">
        <p14:creationId xmlns:p14="http://schemas.microsoft.com/office/powerpoint/2010/main" val="2636061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90C3E6-0314-0E40-9C8C-39AEBA4AC5F0}"/>
              </a:ext>
            </a:extLst>
          </p:cNvPr>
          <p:cNvSpPr>
            <a:spLocks noGrp="1"/>
          </p:cNvSpPr>
          <p:nvPr>
            <p:ph type="title"/>
          </p:nvPr>
        </p:nvSpPr>
        <p:spPr/>
        <p:txBody>
          <a:bodyPr/>
          <a:lstStyle/>
          <a:p>
            <a:r>
              <a:rPr lang="ja-JP" altLang="en-US"/>
              <a:t>内部犯による</a:t>
            </a:r>
            <a:r>
              <a:rPr lang="en-US" altLang="ja-JP"/>
              <a:t>VM</a:t>
            </a:r>
            <a:r>
              <a:rPr lang="ja-JP" altLang="en-US"/>
              <a:t>への攻撃</a:t>
            </a:r>
          </a:p>
        </p:txBody>
      </p:sp>
      <p:sp>
        <p:nvSpPr>
          <p:cNvPr id="3" name="コンテンツ プレースホルダー 2">
            <a:extLst>
              <a:ext uri="{FF2B5EF4-FFF2-40B4-BE49-F238E27FC236}">
                <a16:creationId xmlns:a16="http://schemas.microsoft.com/office/drawing/2014/main" id="{5B86A5EA-2B56-9B4D-8C3B-82E89FBA969A}"/>
              </a:ext>
            </a:extLst>
          </p:cNvPr>
          <p:cNvSpPr>
            <a:spLocks noGrp="1"/>
          </p:cNvSpPr>
          <p:nvPr>
            <p:ph idx="1"/>
          </p:nvPr>
        </p:nvSpPr>
        <p:spPr/>
        <p:txBody>
          <a:bodyPr>
            <a:normAutofit/>
          </a:bodyPr>
          <a:lstStyle/>
          <a:p>
            <a:r>
              <a:rPr lang="ja-JP" altLang="en-US"/>
              <a:t>近年、</a:t>
            </a:r>
            <a:r>
              <a:rPr lang="en-US" altLang="ja-JP" dirty="0"/>
              <a:t>IaaS</a:t>
            </a:r>
            <a:r>
              <a:rPr lang="ja-JP" altLang="en-US"/>
              <a:t>型クラウドが普及している</a:t>
            </a:r>
            <a:endParaRPr lang="en-US" altLang="ja-JP" dirty="0"/>
          </a:p>
          <a:p>
            <a:pPr lvl="1"/>
            <a:r>
              <a:rPr lang="ja-JP" altLang="en-US"/>
              <a:t>ユーザは仮想マシン</a:t>
            </a:r>
            <a:r>
              <a:rPr lang="en-US" altLang="ja-JP" dirty="0"/>
              <a:t>(VM)</a:t>
            </a:r>
            <a:r>
              <a:rPr lang="ja-JP" altLang="en-US"/>
              <a:t>をインターネット経由で利用できる</a:t>
            </a:r>
            <a:endParaRPr lang="en-US" altLang="ja-JP" dirty="0"/>
          </a:p>
          <a:p>
            <a:pPr lvl="1"/>
            <a:r>
              <a:rPr lang="ja-JP" altLang="en-US"/>
              <a:t>クラウド内には内部犯がいる可能性が指摘されている</a:t>
            </a:r>
            <a:endParaRPr lang="en-US" altLang="ja-JP" dirty="0"/>
          </a:p>
          <a:p>
            <a:pPr lvl="2"/>
            <a:r>
              <a:rPr lang="en-US" altLang="ja-JP" dirty="0"/>
              <a:t>IPA </a:t>
            </a:r>
            <a:r>
              <a:rPr lang="ja-JP" altLang="en-US"/>
              <a:t>情報セキュリティ</a:t>
            </a:r>
            <a:r>
              <a:rPr lang="en-US" altLang="ja-JP" dirty="0"/>
              <a:t>10</a:t>
            </a:r>
            <a:r>
              <a:rPr lang="ja-JP" altLang="en-US"/>
              <a:t>大脅威</a:t>
            </a:r>
            <a:r>
              <a:rPr lang="en-US" altLang="ja-JP" dirty="0"/>
              <a:t> 2023</a:t>
            </a:r>
            <a:r>
              <a:rPr lang="ja-JP" altLang="en-US"/>
              <a:t>　</a:t>
            </a:r>
            <a:r>
              <a:rPr lang="en-US" altLang="ja-JP" dirty="0"/>
              <a:t>4</a:t>
            </a:r>
            <a:r>
              <a:rPr lang="ja-JP" altLang="en-US"/>
              <a:t>位（内部不正による情報漏洩）</a:t>
            </a:r>
            <a:endParaRPr lang="en-US" altLang="ja-JP" dirty="0"/>
          </a:p>
          <a:p>
            <a:r>
              <a:rPr lang="en-US" altLang="ja-JP" dirty="0"/>
              <a:t>VM</a:t>
            </a:r>
            <a:r>
              <a:rPr lang="ja-JP" altLang="en-US"/>
              <a:t>内にある機密情報が盗聴される恐れ</a:t>
            </a:r>
            <a:endParaRPr lang="en-US" altLang="ja-JP" dirty="0"/>
          </a:p>
          <a:p>
            <a:pPr lvl="1"/>
            <a:r>
              <a:rPr lang="en-US" altLang="ja-JP" dirty="0"/>
              <a:t>VM</a:t>
            </a:r>
            <a:r>
              <a:rPr lang="ja-JP" altLang="en-US"/>
              <a:t>内のデータの保護が必要</a:t>
            </a:r>
            <a:endParaRPr lang="en-US" altLang="ja-JP" dirty="0"/>
          </a:p>
          <a:p>
            <a:endParaRPr lang="en-US" altLang="ja-JP" dirty="0"/>
          </a:p>
        </p:txBody>
      </p:sp>
      <p:sp>
        <p:nvSpPr>
          <p:cNvPr id="7" name="スライド番号プレースホルダー 6"/>
          <p:cNvSpPr>
            <a:spLocks noGrp="1"/>
          </p:cNvSpPr>
          <p:nvPr>
            <p:ph type="sldNum" sz="quarter" idx="12"/>
          </p:nvPr>
        </p:nvSpPr>
        <p:spPr/>
        <p:txBody>
          <a:bodyPr/>
          <a:lstStyle/>
          <a:p>
            <a:fld id="{3862EE38-F75A-9448-8243-6101B2857D65}" type="slidenum">
              <a:rPr lang="ja-JP" altLang="en-US" smtClean="0"/>
              <a:pPr/>
              <a:t>2</a:t>
            </a:fld>
            <a:endParaRPr lang="ja-JP" altLang="en-US"/>
          </a:p>
        </p:txBody>
      </p:sp>
      <p:sp>
        <p:nvSpPr>
          <p:cNvPr id="28" name="Cloud">
            <a:extLst>
              <a:ext uri="{FF2B5EF4-FFF2-40B4-BE49-F238E27FC236}">
                <a16:creationId xmlns:a16="http://schemas.microsoft.com/office/drawing/2014/main" id="{9FB01CF0-C509-1244-AAAA-01262C1D8B99}"/>
              </a:ext>
            </a:extLst>
          </p:cNvPr>
          <p:cNvSpPr>
            <a:spLocks noChangeAspect="1" noEditPoints="1" noChangeArrowheads="1"/>
          </p:cNvSpPr>
          <p:nvPr/>
        </p:nvSpPr>
        <p:spPr bwMode="auto">
          <a:xfrm>
            <a:off x="3470346" y="4060538"/>
            <a:ext cx="7038430" cy="26609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nchor="ctr"/>
          <a:lstStyle/>
          <a:p>
            <a:pPr algn="ctr">
              <a:defRPr/>
            </a:pPr>
            <a:endParaRPr lang="en-US" altLang="ja-JP" b="1" dirty="0">
              <a:latin typeface="Arial" charset="0"/>
              <a:ea typeface="ＭＳ Ｐゴシック" charset="-128"/>
            </a:endParaRPr>
          </a:p>
        </p:txBody>
      </p:sp>
      <p:pic>
        <p:nvPicPr>
          <p:cNvPr id="29" name="Picture 39" descr="F:\EndUser.pct">
            <a:extLst>
              <a:ext uri="{FF2B5EF4-FFF2-40B4-BE49-F238E27FC236}">
                <a16:creationId xmlns:a16="http://schemas.microsoft.com/office/drawing/2014/main" id="{8EDD07AA-4306-774F-A5A7-65A43FE53F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3941" y="4838803"/>
            <a:ext cx="903014" cy="1199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テキスト ボックス 29">
            <a:extLst>
              <a:ext uri="{FF2B5EF4-FFF2-40B4-BE49-F238E27FC236}">
                <a16:creationId xmlns:a16="http://schemas.microsoft.com/office/drawing/2014/main" id="{D6E0CF13-8E4B-9A4B-AB02-2C6C3B103172}"/>
              </a:ext>
            </a:extLst>
          </p:cNvPr>
          <p:cNvSpPr txBox="1"/>
          <p:nvPr/>
        </p:nvSpPr>
        <p:spPr>
          <a:xfrm>
            <a:off x="2011797" y="4464817"/>
            <a:ext cx="915434" cy="369332"/>
          </a:xfrm>
          <a:prstGeom prst="rect">
            <a:avLst/>
          </a:prstGeom>
          <a:noFill/>
        </p:spPr>
        <p:txBody>
          <a:bodyPr wrap="square" rtlCol="0">
            <a:spAutoFit/>
          </a:bodyPr>
          <a:lstStyle/>
          <a:p>
            <a:r>
              <a:rPr kumimoji="1" lang="ja-JP" altLang="en-US" b="1"/>
              <a:t>ユーザ</a:t>
            </a:r>
          </a:p>
        </p:txBody>
      </p:sp>
      <p:sp>
        <p:nvSpPr>
          <p:cNvPr id="31" name="角丸四角形 30">
            <a:extLst>
              <a:ext uri="{FF2B5EF4-FFF2-40B4-BE49-F238E27FC236}">
                <a16:creationId xmlns:a16="http://schemas.microsoft.com/office/drawing/2014/main" id="{3DF62386-0C23-974F-9EF7-B783E5F13812}"/>
              </a:ext>
            </a:extLst>
          </p:cNvPr>
          <p:cNvSpPr/>
          <p:nvPr/>
        </p:nvSpPr>
        <p:spPr>
          <a:xfrm>
            <a:off x="4729913" y="4971006"/>
            <a:ext cx="1596071" cy="852079"/>
          </a:xfrm>
          <a:prstGeom prst="roundRect">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32" name="テキスト ボックス 31">
            <a:extLst>
              <a:ext uri="{FF2B5EF4-FFF2-40B4-BE49-F238E27FC236}">
                <a16:creationId xmlns:a16="http://schemas.microsoft.com/office/drawing/2014/main" id="{D6853A31-E33B-6B41-B3F0-2987C4944821}"/>
              </a:ext>
            </a:extLst>
          </p:cNvPr>
          <p:cNvSpPr txBox="1"/>
          <p:nvPr/>
        </p:nvSpPr>
        <p:spPr>
          <a:xfrm>
            <a:off x="5168097" y="4570816"/>
            <a:ext cx="719701" cy="461665"/>
          </a:xfrm>
          <a:prstGeom prst="rect">
            <a:avLst/>
          </a:prstGeom>
          <a:noFill/>
        </p:spPr>
        <p:txBody>
          <a:bodyPr wrap="square" rtlCol="0">
            <a:spAutoFit/>
          </a:bodyPr>
          <a:lstStyle/>
          <a:p>
            <a:r>
              <a:rPr kumimoji="1" lang="en-US" altLang="ja-JP" sz="2400" b="1" dirty="0"/>
              <a:t>VM</a:t>
            </a:r>
            <a:endParaRPr kumimoji="1" lang="ja-JP" altLang="en-US" sz="2400" b="1"/>
          </a:p>
        </p:txBody>
      </p:sp>
      <p:sp>
        <p:nvSpPr>
          <p:cNvPr id="33" name="テキスト ボックス 32">
            <a:extLst>
              <a:ext uri="{FF2B5EF4-FFF2-40B4-BE49-F238E27FC236}">
                <a16:creationId xmlns:a16="http://schemas.microsoft.com/office/drawing/2014/main" id="{E2457C38-C689-A546-AA05-2B9CC872A5AB}"/>
              </a:ext>
            </a:extLst>
          </p:cNvPr>
          <p:cNvSpPr txBox="1"/>
          <p:nvPr/>
        </p:nvSpPr>
        <p:spPr>
          <a:xfrm>
            <a:off x="7401813" y="4234298"/>
            <a:ext cx="2925801" cy="369332"/>
          </a:xfrm>
          <a:prstGeom prst="rect">
            <a:avLst/>
          </a:prstGeom>
          <a:noFill/>
        </p:spPr>
        <p:txBody>
          <a:bodyPr wrap="none" rtlCol="0">
            <a:spAutoFit/>
          </a:bodyPr>
          <a:lstStyle/>
          <a:p>
            <a:r>
              <a:rPr kumimoji="1" lang="ja-JP" altLang="en-US" b="1"/>
              <a:t>内部犯</a:t>
            </a:r>
            <a:r>
              <a:rPr kumimoji="1" lang="en-US" altLang="ja-JP" b="1" dirty="0"/>
              <a:t>(</a:t>
            </a:r>
            <a:r>
              <a:rPr kumimoji="1" lang="ja-JP" altLang="en-US" b="1"/>
              <a:t>悪意のある管理者</a:t>
            </a:r>
            <a:r>
              <a:rPr kumimoji="1" lang="en-US" altLang="ja-JP" b="1" dirty="0"/>
              <a:t>)</a:t>
            </a:r>
            <a:endParaRPr kumimoji="1" lang="ja-JP" altLang="en-US" b="1"/>
          </a:p>
        </p:txBody>
      </p:sp>
      <p:cxnSp>
        <p:nvCxnSpPr>
          <p:cNvPr id="34" name="直線矢印コネクタ 33">
            <a:extLst>
              <a:ext uri="{FF2B5EF4-FFF2-40B4-BE49-F238E27FC236}">
                <a16:creationId xmlns:a16="http://schemas.microsoft.com/office/drawing/2014/main" id="{C99525CF-AAF8-E849-8EDB-A91A0F49A53E}"/>
              </a:ext>
            </a:extLst>
          </p:cNvPr>
          <p:cNvCxnSpPr>
            <a:cxnSpLocks/>
          </p:cNvCxnSpPr>
          <p:nvPr/>
        </p:nvCxnSpPr>
        <p:spPr>
          <a:xfrm>
            <a:off x="3038462" y="5429680"/>
            <a:ext cx="1534690" cy="17224"/>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5" name="Group 2822">
            <a:extLst>
              <a:ext uri="{FF2B5EF4-FFF2-40B4-BE49-F238E27FC236}">
                <a16:creationId xmlns:a16="http://schemas.microsoft.com/office/drawing/2014/main" id="{9EF73581-4083-A44D-9CCC-D27984E9F345}"/>
              </a:ext>
            </a:extLst>
          </p:cNvPr>
          <p:cNvGrpSpPr>
            <a:grpSpLocks/>
          </p:cNvGrpSpPr>
          <p:nvPr/>
        </p:nvGrpSpPr>
        <p:grpSpPr bwMode="auto">
          <a:xfrm flipH="1">
            <a:off x="7938187" y="4568687"/>
            <a:ext cx="1099178" cy="1500309"/>
            <a:chOff x="6777" y="1528"/>
            <a:chExt cx="719" cy="1064"/>
          </a:xfrm>
        </p:grpSpPr>
        <p:sp>
          <p:nvSpPr>
            <p:cNvPr id="36" name="Freeform 2823">
              <a:extLst>
                <a:ext uri="{FF2B5EF4-FFF2-40B4-BE49-F238E27FC236}">
                  <a16:creationId xmlns:a16="http://schemas.microsoft.com/office/drawing/2014/main" id="{5F8A9C90-1BC2-BB41-A74F-908A7F60B8E3}"/>
                </a:ext>
              </a:extLst>
            </p:cNvPr>
            <p:cNvSpPr>
              <a:spLocks/>
            </p:cNvSpPr>
            <p:nvPr/>
          </p:nvSpPr>
          <p:spPr bwMode="auto">
            <a:xfrm>
              <a:off x="6892" y="2046"/>
              <a:ext cx="604" cy="546"/>
            </a:xfrm>
            <a:custGeom>
              <a:avLst/>
              <a:gdLst>
                <a:gd name="T0" fmla="*/ 192 w 604"/>
                <a:gd name="T1" fmla="*/ 10 h 546"/>
                <a:gd name="T2" fmla="*/ 332 w 604"/>
                <a:gd name="T3" fmla="*/ 26 h 546"/>
                <a:gd name="T4" fmla="*/ 460 w 604"/>
                <a:gd name="T5" fmla="*/ 30 h 546"/>
                <a:gd name="T6" fmla="*/ 484 w 604"/>
                <a:gd name="T7" fmla="*/ 66 h 546"/>
                <a:gd name="T8" fmla="*/ 504 w 604"/>
                <a:gd name="T9" fmla="*/ 198 h 546"/>
                <a:gd name="T10" fmla="*/ 520 w 604"/>
                <a:gd name="T11" fmla="*/ 298 h 546"/>
                <a:gd name="T12" fmla="*/ 536 w 604"/>
                <a:gd name="T13" fmla="*/ 342 h 546"/>
                <a:gd name="T14" fmla="*/ 556 w 604"/>
                <a:gd name="T15" fmla="*/ 378 h 546"/>
                <a:gd name="T16" fmla="*/ 524 w 604"/>
                <a:gd name="T17" fmla="*/ 398 h 546"/>
                <a:gd name="T18" fmla="*/ 580 w 604"/>
                <a:gd name="T19" fmla="*/ 422 h 546"/>
                <a:gd name="T20" fmla="*/ 604 w 604"/>
                <a:gd name="T21" fmla="*/ 430 h 546"/>
                <a:gd name="T22" fmla="*/ 552 w 604"/>
                <a:gd name="T23" fmla="*/ 458 h 546"/>
                <a:gd name="T24" fmla="*/ 528 w 604"/>
                <a:gd name="T25" fmla="*/ 466 h 546"/>
                <a:gd name="T26" fmla="*/ 464 w 604"/>
                <a:gd name="T27" fmla="*/ 450 h 546"/>
                <a:gd name="T28" fmla="*/ 436 w 604"/>
                <a:gd name="T29" fmla="*/ 410 h 546"/>
                <a:gd name="T30" fmla="*/ 440 w 604"/>
                <a:gd name="T31" fmla="*/ 422 h 546"/>
                <a:gd name="T32" fmla="*/ 444 w 604"/>
                <a:gd name="T33" fmla="*/ 406 h 546"/>
                <a:gd name="T34" fmla="*/ 432 w 604"/>
                <a:gd name="T35" fmla="*/ 302 h 546"/>
                <a:gd name="T36" fmla="*/ 424 w 604"/>
                <a:gd name="T37" fmla="*/ 270 h 546"/>
                <a:gd name="T38" fmla="*/ 420 w 604"/>
                <a:gd name="T39" fmla="*/ 194 h 546"/>
                <a:gd name="T40" fmla="*/ 408 w 604"/>
                <a:gd name="T41" fmla="*/ 182 h 546"/>
                <a:gd name="T42" fmla="*/ 336 w 604"/>
                <a:gd name="T43" fmla="*/ 146 h 546"/>
                <a:gd name="T44" fmla="*/ 332 w 604"/>
                <a:gd name="T45" fmla="*/ 190 h 546"/>
                <a:gd name="T46" fmla="*/ 324 w 604"/>
                <a:gd name="T47" fmla="*/ 214 h 546"/>
                <a:gd name="T48" fmla="*/ 332 w 604"/>
                <a:gd name="T49" fmla="*/ 246 h 546"/>
                <a:gd name="T50" fmla="*/ 312 w 604"/>
                <a:gd name="T51" fmla="*/ 346 h 546"/>
                <a:gd name="T52" fmla="*/ 308 w 604"/>
                <a:gd name="T53" fmla="*/ 430 h 546"/>
                <a:gd name="T54" fmla="*/ 312 w 604"/>
                <a:gd name="T55" fmla="*/ 442 h 546"/>
                <a:gd name="T56" fmla="*/ 324 w 604"/>
                <a:gd name="T57" fmla="*/ 450 h 546"/>
                <a:gd name="T58" fmla="*/ 316 w 604"/>
                <a:gd name="T59" fmla="*/ 474 h 546"/>
                <a:gd name="T60" fmla="*/ 332 w 604"/>
                <a:gd name="T61" fmla="*/ 510 h 546"/>
                <a:gd name="T62" fmla="*/ 264 w 604"/>
                <a:gd name="T63" fmla="*/ 546 h 546"/>
                <a:gd name="T64" fmla="*/ 212 w 604"/>
                <a:gd name="T65" fmla="*/ 534 h 546"/>
                <a:gd name="T66" fmla="*/ 220 w 604"/>
                <a:gd name="T67" fmla="*/ 494 h 546"/>
                <a:gd name="T68" fmla="*/ 228 w 604"/>
                <a:gd name="T69" fmla="*/ 470 h 546"/>
                <a:gd name="T70" fmla="*/ 224 w 604"/>
                <a:gd name="T71" fmla="*/ 450 h 546"/>
                <a:gd name="T72" fmla="*/ 200 w 604"/>
                <a:gd name="T73" fmla="*/ 442 h 546"/>
                <a:gd name="T74" fmla="*/ 208 w 604"/>
                <a:gd name="T75" fmla="*/ 418 h 546"/>
                <a:gd name="T76" fmla="*/ 212 w 604"/>
                <a:gd name="T77" fmla="*/ 406 h 546"/>
                <a:gd name="T78" fmla="*/ 200 w 604"/>
                <a:gd name="T79" fmla="*/ 346 h 546"/>
                <a:gd name="T80" fmla="*/ 208 w 604"/>
                <a:gd name="T81" fmla="*/ 306 h 546"/>
                <a:gd name="T82" fmla="*/ 212 w 604"/>
                <a:gd name="T83" fmla="*/ 286 h 546"/>
                <a:gd name="T84" fmla="*/ 208 w 604"/>
                <a:gd name="T85" fmla="*/ 190 h 546"/>
                <a:gd name="T86" fmla="*/ 164 w 604"/>
                <a:gd name="T87" fmla="*/ 174 h 546"/>
                <a:gd name="T88" fmla="*/ 52 w 604"/>
                <a:gd name="T89" fmla="*/ 130 h 546"/>
                <a:gd name="T90" fmla="*/ 8 w 604"/>
                <a:gd name="T91" fmla="*/ 94 h 546"/>
                <a:gd name="T92" fmla="*/ 0 w 604"/>
                <a:gd name="T93" fmla="*/ 82 h 546"/>
                <a:gd name="T94" fmla="*/ 0 w 604"/>
                <a:gd name="T95" fmla="*/ 38 h 546"/>
                <a:gd name="T96" fmla="*/ 192 w 604"/>
                <a:gd name="T97" fmla="*/ 10 h 5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04"/>
                <a:gd name="T148" fmla="*/ 0 h 546"/>
                <a:gd name="T149" fmla="*/ 604 w 604"/>
                <a:gd name="T150" fmla="*/ 546 h 5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04" h="546">
                  <a:moveTo>
                    <a:pt x="192" y="10"/>
                  </a:moveTo>
                  <a:cubicBezTo>
                    <a:pt x="242" y="0"/>
                    <a:pt x="285" y="14"/>
                    <a:pt x="332" y="26"/>
                  </a:cubicBezTo>
                  <a:cubicBezTo>
                    <a:pt x="377" y="21"/>
                    <a:pt x="414" y="27"/>
                    <a:pt x="460" y="30"/>
                  </a:cubicBezTo>
                  <a:cubicBezTo>
                    <a:pt x="472" y="42"/>
                    <a:pt x="479" y="50"/>
                    <a:pt x="484" y="66"/>
                  </a:cubicBezTo>
                  <a:cubicBezTo>
                    <a:pt x="487" y="113"/>
                    <a:pt x="499" y="152"/>
                    <a:pt x="504" y="198"/>
                  </a:cubicBezTo>
                  <a:cubicBezTo>
                    <a:pt x="507" y="226"/>
                    <a:pt x="507" y="271"/>
                    <a:pt x="520" y="298"/>
                  </a:cubicBezTo>
                  <a:cubicBezTo>
                    <a:pt x="527" y="312"/>
                    <a:pt x="529" y="329"/>
                    <a:pt x="536" y="342"/>
                  </a:cubicBezTo>
                  <a:cubicBezTo>
                    <a:pt x="559" y="383"/>
                    <a:pt x="547" y="351"/>
                    <a:pt x="556" y="378"/>
                  </a:cubicBezTo>
                  <a:cubicBezTo>
                    <a:pt x="548" y="383"/>
                    <a:pt x="524" y="397"/>
                    <a:pt x="524" y="398"/>
                  </a:cubicBezTo>
                  <a:cubicBezTo>
                    <a:pt x="524" y="411"/>
                    <a:pt x="570" y="419"/>
                    <a:pt x="580" y="422"/>
                  </a:cubicBezTo>
                  <a:cubicBezTo>
                    <a:pt x="588" y="424"/>
                    <a:pt x="604" y="430"/>
                    <a:pt x="604" y="430"/>
                  </a:cubicBezTo>
                  <a:cubicBezTo>
                    <a:pt x="587" y="447"/>
                    <a:pt x="575" y="451"/>
                    <a:pt x="552" y="458"/>
                  </a:cubicBezTo>
                  <a:cubicBezTo>
                    <a:pt x="544" y="460"/>
                    <a:pt x="528" y="466"/>
                    <a:pt x="528" y="466"/>
                  </a:cubicBezTo>
                  <a:cubicBezTo>
                    <a:pt x="506" y="462"/>
                    <a:pt x="483" y="463"/>
                    <a:pt x="464" y="450"/>
                  </a:cubicBezTo>
                  <a:cubicBezTo>
                    <a:pt x="452" y="433"/>
                    <a:pt x="456" y="417"/>
                    <a:pt x="436" y="410"/>
                  </a:cubicBezTo>
                  <a:cubicBezTo>
                    <a:pt x="437" y="414"/>
                    <a:pt x="436" y="424"/>
                    <a:pt x="440" y="422"/>
                  </a:cubicBezTo>
                  <a:cubicBezTo>
                    <a:pt x="445" y="420"/>
                    <a:pt x="444" y="411"/>
                    <a:pt x="444" y="406"/>
                  </a:cubicBezTo>
                  <a:cubicBezTo>
                    <a:pt x="444" y="371"/>
                    <a:pt x="440" y="336"/>
                    <a:pt x="432" y="302"/>
                  </a:cubicBezTo>
                  <a:cubicBezTo>
                    <a:pt x="430" y="291"/>
                    <a:pt x="424" y="270"/>
                    <a:pt x="424" y="270"/>
                  </a:cubicBezTo>
                  <a:cubicBezTo>
                    <a:pt x="423" y="245"/>
                    <a:pt x="425" y="219"/>
                    <a:pt x="420" y="194"/>
                  </a:cubicBezTo>
                  <a:cubicBezTo>
                    <a:pt x="419" y="188"/>
                    <a:pt x="411" y="187"/>
                    <a:pt x="408" y="182"/>
                  </a:cubicBezTo>
                  <a:cubicBezTo>
                    <a:pt x="384" y="146"/>
                    <a:pt x="384" y="152"/>
                    <a:pt x="336" y="146"/>
                  </a:cubicBezTo>
                  <a:cubicBezTo>
                    <a:pt x="332" y="164"/>
                    <a:pt x="337" y="172"/>
                    <a:pt x="332" y="190"/>
                  </a:cubicBezTo>
                  <a:cubicBezTo>
                    <a:pt x="330" y="198"/>
                    <a:pt x="324" y="214"/>
                    <a:pt x="324" y="214"/>
                  </a:cubicBezTo>
                  <a:cubicBezTo>
                    <a:pt x="326" y="225"/>
                    <a:pt x="333" y="235"/>
                    <a:pt x="332" y="246"/>
                  </a:cubicBezTo>
                  <a:cubicBezTo>
                    <a:pt x="330" y="279"/>
                    <a:pt x="317" y="313"/>
                    <a:pt x="312" y="346"/>
                  </a:cubicBezTo>
                  <a:cubicBezTo>
                    <a:pt x="315" y="377"/>
                    <a:pt x="314" y="399"/>
                    <a:pt x="308" y="430"/>
                  </a:cubicBezTo>
                  <a:cubicBezTo>
                    <a:pt x="309" y="434"/>
                    <a:pt x="309" y="439"/>
                    <a:pt x="312" y="442"/>
                  </a:cubicBezTo>
                  <a:cubicBezTo>
                    <a:pt x="315" y="446"/>
                    <a:pt x="323" y="445"/>
                    <a:pt x="324" y="450"/>
                  </a:cubicBezTo>
                  <a:cubicBezTo>
                    <a:pt x="325" y="458"/>
                    <a:pt x="316" y="474"/>
                    <a:pt x="316" y="474"/>
                  </a:cubicBezTo>
                  <a:cubicBezTo>
                    <a:pt x="326" y="503"/>
                    <a:pt x="319" y="491"/>
                    <a:pt x="332" y="510"/>
                  </a:cubicBezTo>
                  <a:cubicBezTo>
                    <a:pt x="324" y="541"/>
                    <a:pt x="291" y="537"/>
                    <a:pt x="264" y="546"/>
                  </a:cubicBezTo>
                  <a:cubicBezTo>
                    <a:pt x="244" y="544"/>
                    <a:pt x="213" y="545"/>
                    <a:pt x="212" y="534"/>
                  </a:cubicBezTo>
                  <a:cubicBezTo>
                    <a:pt x="211" y="520"/>
                    <a:pt x="216" y="507"/>
                    <a:pt x="220" y="494"/>
                  </a:cubicBezTo>
                  <a:cubicBezTo>
                    <a:pt x="223" y="486"/>
                    <a:pt x="228" y="470"/>
                    <a:pt x="228" y="470"/>
                  </a:cubicBezTo>
                  <a:cubicBezTo>
                    <a:pt x="227" y="463"/>
                    <a:pt x="229" y="455"/>
                    <a:pt x="224" y="450"/>
                  </a:cubicBezTo>
                  <a:cubicBezTo>
                    <a:pt x="218" y="444"/>
                    <a:pt x="200" y="442"/>
                    <a:pt x="200" y="442"/>
                  </a:cubicBezTo>
                  <a:cubicBezTo>
                    <a:pt x="203" y="434"/>
                    <a:pt x="205" y="426"/>
                    <a:pt x="208" y="418"/>
                  </a:cubicBezTo>
                  <a:cubicBezTo>
                    <a:pt x="209" y="414"/>
                    <a:pt x="212" y="406"/>
                    <a:pt x="212" y="406"/>
                  </a:cubicBezTo>
                  <a:cubicBezTo>
                    <a:pt x="207" y="385"/>
                    <a:pt x="203" y="369"/>
                    <a:pt x="200" y="346"/>
                  </a:cubicBezTo>
                  <a:cubicBezTo>
                    <a:pt x="203" y="333"/>
                    <a:pt x="205" y="319"/>
                    <a:pt x="208" y="306"/>
                  </a:cubicBezTo>
                  <a:cubicBezTo>
                    <a:pt x="209" y="299"/>
                    <a:pt x="212" y="286"/>
                    <a:pt x="212" y="286"/>
                  </a:cubicBezTo>
                  <a:cubicBezTo>
                    <a:pt x="214" y="262"/>
                    <a:pt x="218" y="215"/>
                    <a:pt x="208" y="190"/>
                  </a:cubicBezTo>
                  <a:cubicBezTo>
                    <a:pt x="206" y="184"/>
                    <a:pt x="170" y="176"/>
                    <a:pt x="164" y="174"/>
                  </a:cubicBezTo>
                  <a:cubicBezTo>
                    <a:pt x="136" y="146"/>
                    <a:pt x="90" y="134"/>
                    <a:pt x="52" y="130"/>
                  </a:cubicBezTo>
                  <a:cubicBezTo>
                    <a:pt x="26" y="123"/>
                    <a:pt x="24" y="118"/>
                    <a:pt x="8" y="94"/>
                  </a:cubicBezTo>
                  <a:cubicBezTo>
                    <a:pt x="5" y="90"/>
                    <a:pt x="0" y="82"/>
                    <a:pt x="0" y="82"/>
                  </a:cubicBezTo>
                  <a:cubicBezTo>
                    <a:pt x="5" y="66"/>
                    <a:pt x="0" y="55"/>
                    <a:pt x="0" y="38"/>
                  </a:cubicBezTo>
                  <a:lnTo>
                    <a:pt x="192" y="1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37" name="Freeform 2824">
              <a:extLst>
                <a:ext uri="{FF2B5EF4-FFF2-40B4-BE49-F238E27FC236}">
                  <a16:creationId xmlns:a16="http://schemas.microsoft.com/office/drawing/2014/main" id="{339DEEEF-BC0C-C14A-AD73-3AAFA06F177B}"/>
                </a:ext>
              </a:extLst>
            </p:cNvPr>
            <p:cNvSpPr>
              <a:spLocks/>
            </p:cNvSpPr>
            <p:nvPr/>
          </p:nvSpPr>
          <p:spPr bwMode="auto">
            <a:xfrm>
              <a:off x="6855" y="1528"/>
              <a:ext cx="217" cy="243"/>
            </a:xfrm>
            <a:custGeom>
              <a:avLst/>
              <a:gdLst>
                <a:gd name="T0" fmla="*/ 89 w 217"/>
                <a:gd name="T1" fmla="*/ 24 h 243"/>
                <a:gd name="T2" fmla="*/ 113 w 217"/>
                <a:gd name="T3" fmla="*/ 0 h 243"/>
                <a:gd name="T4" fmla="*/ 149 w 217"/>
                <a:gd name="T5" fmla="*/ 12 h 243"/>
                <a:gd name="T6" fmla="*/ 217 w 217"/>
                <a:gd name="T7" fmla="*/ 56 h 243"/>
                <a:gd name="T8" fmla="*/ 213 w 217"/>
                <a:gd name="T9" fmla="*/ 72 h 243"/>
                <a:gd name="T10" fmla="*/ 201 w 217"/>
                <a:gd name="T11" fmla="*/ 80 h 243"/>
                <a:gd name="T12" fmla="*/ 217 w 217"/>
                <a:gd name="T13" fmla="*/ 104 h 243"/>
                <a:gd name="T14" fmla="*/ 169 w 217"/>
                <a:gd name="T15" fmla="*/ 200 h 243"/>
                <a:gd name="T16" fmla="*/ 141 w 217"/>
                <a:gd name="T17" fmla="*/ 228 h 243"/>
                <a:gd name="T18" fmla="*/ 133 w 217"/>
                <a:gd name="T19" fmla="*/ 240 h 243"/>
                <a:gd name="T20" fmla="*/ 69 w 217"/>
                <a:gd name="T21" fmla="*/ 212 h 243"/>
                <a:gd name="T22" fmla="*/ 41 w 217"/>
                <a:gd name="T23" fmla="*/ 160 h 243"/>
                <a:gd name="T24" fmla="*/ 17 w 217"/>
                <a:gd name="T25" fmla="*/ 152 h 243"/>
                <a:gd name="T26" fmla="*/ 21 w 217"/>
                <a:gd name="T27" fmla="*/ 108 h 243"/>
                <a:gd name="T28" fmla="*/ 29 w 217"/>
                <a:gd name="T29" fmla="*/ 96 h 243"/>
                <a:gd name="T30" fmla="*/ 21 w 217"/>
                <a:gd name="T31" fmla="*/ 72 h 243"/>
                <a:gd name="T32" fmla="*/ 49 w 217"/>
                <a:gd name="T33" fmla="*/ 32 h 243"/>
                <a:gd name="T34" fmla="*/ 89 w 217"/>
                <a:gd name="T35" fmla="*/ 24 h 24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7"/>
                <a:gd name="T55" fmla="*/ 0 h 243"/>
                <a:gd name="T56" fmla="*/ 217 w 217"/>
                <a:gd name="T57" fmla="*/ 243 h 24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7" h="243">
                  <a:moveTo>
                    <a:pt x="89" y="24"/>
                  </a:moveTo>
                  <a:cubicBezTo>
                    <a:pt x="82" y="4"/>
                    <a:pt x="96" y="6"/>
                    <a:pt x="113" y="0"/>
                  </a:cubicBezTo>
                  <a:cubicBezTo>
                    <a:pt x="138" y="8"/>
                    <a:pt x="120" y="19"/>
                    <a:pt x="149" y="12"/>
                  </a:cubicBezTo>
                  <a:cubicBezTo>
                    <a:pt x="181" y="34"/>
                    <a:pt x="191" y="17"/>
                    <a:pt x="217" y="56"/>
                  </a:cubicBezTo>
                  <a:cubicBezTo>
                    <a:pt x="216" y="61"/>
                    <a:pt x="216" y="67"/>
                    <a:pt x="213" y="72"/>
                  </a:cubicBezTo>
                  <a:cubicBezTo>
                    <a:pt x="210" y="76"/>
                    <a:pt x="200" y="75"/>
                    <a:pt x="201" y="80"/>
                  </a:cubicBezTo>
                  <a:cubicBezTo>
                    <a:pt x="202" y="90"/>
                    <a:pt x="217" y="104"/>
                    <a:pt x="217" y="104"/>
                  </a:cubicBezTo>
                  <a:cubicBezTo>
                    <a:pt x="187" y="124"/>
                    <a:pt x="179" y="167"/>
                    <a:pt x="169" y="200"/>
                  </a:cubicBezTo>
                  <a:cubicBezTo>
                    <a:pt x="165" y="213"/>
                    <a:pt x="141" y="228"/>
                    <a:pt x="141" y="228"/>
                  </a:cubicBezTo>
                  <a:cubicBezTo>
                    <a:pt x="138" y="232"/>
                    <a:pt x="138" y="238"/>
                    <a:pt x="133" y="240"/>
                  </a:cubicBezTo>
                  <a:cubicBezTo>
                    <a:pt x="123" y="243"/>
                    <a:pt x="78" y="218"/>
                    <a:pt x="69" y="212"/>
                  </a:cubicBezTo>
                  <a:cubicBezTo>
                    <a:pt x="61" y="200"/>
                    <a:pt x="53" y="168"/>
                    <a:pt x="41" y="160"/>
                  </a:cubicBezTo>
                  <a:cubicBezTo>
                    <a:pt x="34" y="156"/>
                    <a:pt x="17" y="152"/>
                    <a:pt x="17" y="152"/>
                  </a:cubicBezTo>
                  <a:cubicBezTo>
                    <a:pt x="4" y="133"/>
                    <a:pt x="0" y="122"/>
                    <a:pt x="21" y="108"/>
                  </a:cubicBezTo>
                  <a:cubicBezTo>
                    <a:pt x="24" y="104"/>
                    <a:pt x="29" y="101"/>
                    <a:pt x="29" y="96"/>
                  </a:cubicBezTo>
                  <a:cubicBezTo>
                    <a:pt x="29" y="88"/>
                    <a:pt x="21" y="72"/>
                    <a:pt x="21" y="72"/>
                  </a:cubicBezTo>
                  <a:cubicBezTo>
                    <a:pt x="28" y="51"/>
                    <a:pt x="28" y="39"/>
                    <a:pt x="49" y="32"/>
                  </a:cubicBezTo>
                  <a:cubicBezTo>
                    <a:pt x="57" y="9"/>
                    <a:pt x="70" y="18"/>
                    <a:pt x="89" y="24"/>
                  </a:cubicBez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38" name="Freeform 2825">
              <a:extLst>
                <a:ext uri="{FF2B5EF4-FFF2-40B4-BE49-F238E27FC236}">
                  <a16:creationId xmlns:a16="http://schemas.microsoft.com/office/drawing/2014/main" id="{139C510C-5732-D74F-B5CC-A8360485A7A9}"/>
                </a:ext>
              </a:extLst>
            </p:cNvPr>
            <p:cNvSpPr>
              <a:spLocks/>
            </p:cNvSpPr>
            <p:nvPr/>
          </p:nvSpPr>
          <p:spPr bwMode="auto">
            <a:xfrm>
              <a:off x="6777" y="1680"/>
              <a:ext cx="351" cy="468"/>
            </a:xfrm>
            <a:custGeom>
              <a:avLst/>
              <a:gdLst>
                <a:gd name="T0" fmla="*/ 131 w 351"/>
                <a:gd name="T1" fmla="*/ 0 h 468"/>
                <a:gd name="T2" fmla="*/ 115 w 351"/>
                <a:gd name="T3" fmla="*/ 32 h 468"/>
                <a:gd name="T4" fmla="*/ 99 w 351"/>
                <a:gd name="T5" fmla="*/ 56 h 468"/>
                <a:gd name="T6" fmla="*/ 47 w 351"/>
                <a:gd name="T7" fmla="*/ 120 h 468"/>
                <a:gd name="T8" fmla="*/ 19 w 351"/>
                <a:gd name="T9" fmla="*/ 156 h 468"/>
                <a:gd name="T10" fmla="*/ 11 w 351"/>
                <a:gd name="T11" fmla="*/ 196 h 468"/>
                <a:gd name="T12" fmla="*/ 23 w 351"/>
                <a:gd name="T13" fmla="*/ 376 h 468"/>
                <a:gd name="T14" fmla="*/ 83 w 351"/>
                <a:gd name="T15" fmla="*/ 424 h 468"/>
                <a:gd name="T16" fmla="*/ 123 w 351"/>
                <a:gd name="T17" fmla="*/ 460 h 468"/>
                <a:gd name="T18" fmla="*/ 155 w 351"/>
                <a:gd name="T19" fmla="*/ 468 h 468"/>
                <a:gd name="T20" fmla="*/ 315 w 351"/>
                <a:gd name="T21" fmla="*/ 428 h 468"/>
                <a:gd name="T22" fmla="*/ 343 w 351"/>
                <a:gd name="T23" fmla="*/ 396 h 468"/>
                <a:gd name="T24" fmla="*/ 339 w 351"/>
                <a:gd name="T25" fmla="*/ 356 h 468"/>
                <a:gd name="T26" fmla="*/ 327 w 351"/>
                <a:gd name="T27" fmla="*/ 352 h 468"/>
                <a:gd name="T28" fmla="*/ 303 w 351"/>
                <a:gd name="T29" fmla="*/ 300 h 468"/>
                <a:gd name="T30" fmla="*/ 323 w 351"/>
                <a:gd name="T31" fmla="*/ 264 h 468"/>
                <a:gd name="T32" fmla="*/ 343 w 351"/>
                <a:gd name="T33" fmla="*/ 160 h 468"/>
                <a:gd name="T34" fmla="*/ 291 w 351"/>
                <a:gd name="T35" fmla="*/ 84 h 468"/>
                <a:gd name="T36" fmla="*/ 239 w 351"/>
                <a:gd name="T37" fmla="*/ 60 h 468"/>
                <a:gd name="T38" fmla="*/ 131 w 351"/>
                <a:gd name="T39" fmla="*/ 0 h 4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51"/>
                <a:gd name="T61" fmla="*/ 0 h 468"/>
                <a:gd name="T62" fmla="*/ 351 w 351"/>
                <a:gd name="T63" fmla="*/ 468 h 46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51" h="468">
                  <a:moveTo>
                    <a:pt x="131" y="0"/>
                  </a:moveTo>
                  <a:cubicBezTo>
                    <a:pt x="126" y="11"/>
                    <a:pt x="122" y="22"/>
                    <a:pt x="115" y="32"/>
                  </a:cubicBezTo>
                  <a:cubicBezTo>
                    <a:pt x="110" y="40"/>
                    <a:pt x="99" y="56"/>
                    <a:pt x="99" y="56"/>
                  </a:cubicBezTo>
                  <a:cubicBezTo>
                    <a:pt x="92" y="84"/>
                    <a:pt x="76" y="110"/>
                    <a:pt x="47" y="120"/>
                  </a:cubicBezTo>
                  <a:cubicBezTo>
                    <a:pt x="20" y="147"/>
                    <a:pt x="27" y="133"/>
                    <a:pt x="19" y="156"/>
                  </a:cubicBezTo>
                  <a:cubicBezTo>
                    <a:pt x="25" y="173"/>
                    <a:pt x="16" y="180"/>
                    <a:pt x="11" y="196"/>
                  </a:cubicBezTo>
                  <a:cubicBezTo>
                    <a:pt x="7" y="272"/>
                    <a:pt x="0" y="306"/>
                    <a:pt x="23" y="376"/>
                  </a:cubicBezTo>
                  <a:cubicBezTo>
                    <a:pt x="32" y="403"/>
                    <a:pt x="63" y="410"/>
                    <a:pt x="83" y="424"/>
                  </a:cubicBezTo>
                  <a:cubicBezTo>
                    <a:pt x="98" y="434"/>
                    <a:pt x="123" y="460"/>
                    <a:pt x="123" y="460"/>
                  </a:cubicBezTo>
                  <a:cubicBezTo>
                    <a:pt x="146" y="452"/>
                    <a:pt x="148" y="441"/>
                    <a:pt x="155" y="468"/>
                  </a:cubicBezTo>
                  <a:cubicBezTo>
                    <a:pt x="209" y="455"/>
                    <a:pt x="261" y="441"/>
                    <a:pt x="315" y="428"/>
                  </a:cubicBezTo>
                  <a:cubicBezTo>
                    <a:pt x="351" y="406"/>
                    <a:pt x="351" y="420"/>
                    <a:pt x="343" y="396"/>
                  </a:cubicBezTo>
                  <a:cubicBezTo>
                    <a:pt x="342" y="383"/>
                    <a:pt x="344" y="369"/>
                    <a:pt x="339" y="356"/>
                  </a:cubicBezTo>
                  <a:cubicBezTo>
                    <a:pt x="338" y="352"/>
                    <a:pt x="330" y="355"/>
                    <a:pt x="327" y="352"/>
                  </a:cubicBezTo>
                  <a:cubicBezTo>
                    <a:pt x="322" y="347"/>
                    <a:pt x="306" y="309"/>
                    <a:pt x="303" y="300"/>
                  </a:cubicBezTo>
                  <a:cubicBezTo>
                    <a:pt x="311" y="288"/>
                    <a:pt x="315" y="276"/>
                    <a:pt x="323" y="264"/>
                  </a:cubicBezTo>
                  <a:cubicBezTo>
                    <a:pt x="318" y="214"/>
                    <a:pt x="328" y="205"/>
                    <a:pt x="343" y="160"/>
                  </a:cubicBezTo>
                  <a:cubicBezTo>
                    <a:pt x="337" y="105"/>
                    <a:pt x="342" y="97"/>
                    <a:pt x="291" y="84"/>
                  </a:cubicBezTo>
                  <a:cubicBezTo>
                    <a:pt x="285" y="80"/>
                    <a:pt x="247" y="60"/>
                    <a:pt x="239" y="60"/>
                  </a:cubicBezTo>
                  <a:lnTo>
                    <a:pt x="131" y="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grpSp>
      <p:sp>
        <p:nvSpPr>
          <p:cNvPr id="39" name="角丸四角形 38">
            <a:extLst>
              <a:ext uri="{FF2B5EF4-FFF2-40B4-BE49-F238E27FC236}">
                <a16:creationId xmlns:a16="http://schemas.microsoft.com/office/drawing/2014/main" id="{1553C15E-D87E-C946-B5C8-3CD0B1E3AB5E}"/>
              </a:ext>
            </a:extLst>
          </p:cNvPr>
          <p:cNvSpPr/>
          <p:nvPr/>
        </p:nvSpPr>
        <p:spPr>
          <a:xfrm>
            <a:off x="4739509" y="4982419"/>
            <a:ext cx="1596071" cy="852079"/>
          </a:xfrm>
          <a:prstGeom prst="roundRect">
            <a:avLst/>
          </a:prstGeom>
          <a:solidFill>
            <a:schemeClr val="accent2">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40" name="テキスト ボックス 39">
            <a:extLst>
              <a:ext uri="{FF2B5EF4-FFF2-40B4-BE49-F238E27FC236}">
                <a16:creationId xmlns:a16="http://schemas.microsoft.com/office/drawing/2014/main" id="{2439B5C0-CF3B-1F4A-A778-7415AF0E1859}"/>
              </a:ext>
            </a:extLst>
          </p:cNvPr>
          <p:cNvSpPr txBox="1"/>
          <p:nvPr/>
        </p:nvSpPr>
        <p:spPr>
          <a:xfrm>
            <a:off x="6857018" y="5039631"/>
            <a:ext cx="674531" cy="369332"/>
          </a:xfrm>
          <a:prstGeom prst="rect">
            <a:avLst/>
          </a:prstGeom>
          <a:noFill/>
        </p:spPr>
        <p:txBody>
          <a:bodyPr wrap="square" rtlCol="0">
            <a:spAutoFit/>
          </a:bodyPr>
          <a:lstStyle/>
          <a:p>
            <a:r>
              <a:rPr kumimoji="1" lang="ja-JP" altLang="en-US" b="1"/>
              <a:t>攻撃</a:t>
            </a:r>
          </a:p>
        </p:txBody>
      </p:sp>
      <p:cxnSp>
        <p:nvCxnSpPr>
          <p:cNvPr id="41" name="直線矢印コネクタ 40">
            <a:extLst>
              <a:ext uri="{FF2B5EF4-FFF2-40B4-BE49-F238E27FC236}">
                <a16:creationId xmlns:a16="http://schemas.microsoft.com/office/drawing/2014/main" id="{382E2035-56B0-0C4D-AECD-1B6FD0BC8602}"/>
              </a:ext>
            </a:extLst>
          </p:cNvPr>
          <p:cNvCxnSpPr>
            <a:cxnSpLocks/>
          </p:cNvCxnSpPr>
          <p:nvPr/>
        </p:nvCxnSpPr>
        <p:spPr>
          <a:xfrm flipH="1" flipV="1">
            <a:off x="6325984" y="5429680"/>
            <a:ext cx="1612204" cy="8612"/>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B3954249-A538-9B4D-A202-EEF26E32F3BA}"/>
              </a:ext>
            </a:extLst>
          </p:cNvPr>
          <p:cNvSpPr txBox="1"/>
          <p:nvPr/>
        </p:nvSpPr>
        <p:spPr>
          <a:xfrm>
            <a:off x="5039753" y="5239181"/>
            <a:ext cx="1011085" cy="338554"/>
          </a:xfrm>
          <a:prstGeom prst="rect">
            <a:avLst/>
          </a:prstGeom>
          <a:solidFill>
            <a:schemeClr val="bg1"/>
          </a:solidFill>
          <a:ln w="25400">
            <a:solidFill>
              <a:schemeClr val="tx1"/>
            </a:solidFill>
          </a:ln>
        </p:spPr>
        <p:txBody>
          <a:bodyPr wrap="square" rtlCol="0">
            <a:spAutoFit/>
          </a:bodyPr>
          <a:lstStyle/>
          <a:p>
            <a:r>
              <a:rPr lang="ja-JP" altLang="en-US" sz="1600" b="1"/>
              <a:t>機密情報</a:t>
            </a:r>
            <a:endParaRPr kumimoji="1" lang="ja-JP" altLang="en-US" sz="1600" b="1"/>
          </a:p>
        </p:txBody>
      </p:sp>
    </p:spTree>
    <p:extLst>
      <p:ext uri="{BB962C8B-B14F-4D97-AF65-F5344CB8AC3E}">
        <p14:creationId xmlns:p14="http://schemas.microsoft.com/office/powerpoint/2010/main" val="177157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wipe(right)">
                                      <p:cBhvr>
                                        <p:cTn id="12" dur="500"/>
                                        <p:tgtEl>
                                          <p:spTgt spid="41"/>
                                        </p:tgtEl>
                                      </p:cBhvr>
                                    </p:animEffect>
                                  </p:childTnLst>
                                </p:cTn>
                              </p:par>
                              <p:par>
                                <p:cTn id="13" presetID="22" presetClass="entr" presetSubtype="2"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wipe(right)">
                                      <p:cBhvr>
                                        <p:cTn id="1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E5E18-6945-A647-9AE5-9AC4368521F5}"/>
              </a:ext>
            </a:extLst>
          </p:cNvPr>
          <p:cNvSpPr>
            <a:spLocks noGrp="1"/>
          </p:cNvSpPr>
          <p:nvPr>
            <p:ph type="title"/>
          </p:nvPr>
        </p:nvSpPr>
        <p:spPr/>
        <p:txBody>
          <a:bodyPr/>
          <a:lstStyle/>
          <a:p>
            <a:r>
              <a:rPr lang="en-JP" dirty="0"/>
              <a:t>OSデ</a:t>
            </a:r>
            <a:r>
              <a:rPr lang="en-JP"/>
              <a:t>ータの取得確認</a:t>
            </a:r>
            <a:endParaRPr lang="en-JP" dirty="0"/>
          </a:p>
        </p:txBody>
      </p:sp>
      <p:sp>
        <p:nvSpPr>
          <p:cNvPr id="3" name="Content Placeholder 2">
            <a:extLst>
              <a:ext uri="{FF2B5EF4-FFF2-40B4-BE49-F238E27FC236}">
                <a16:creationId xmlns:a16="http://schemas.microsoft.com/office/drawing/2014/main" id="{68F0AD27-E017-844D-8B54-06A2314602A5}"/>
              </a:ext>
            </a:extLst>
          </p:cNvPr>
          <p:cNvSpPr>
            <a:spLocks noGrp="1"/>
          </p:cNvSpPr>
          <p:nvPr>
            <p:ph idx="1"/>
          </p:nvPr>
        </p:nvSpPr>
        <p:spPr/>
        <p:txBody>
          <a:bodyPr/>
          <a:lstStyle/>
          <a:p>
            <a:r>
              <a:rPr lang="en-US" altLang="ja-JP" dirty="0"/>
              <a:t>VM</a:t>
            </a:r>
            <a:r>
              <a:rPr lang="ja-JP" altLang="en-US"/>
              <a:t>内の</a:t>
            </a:r>
            <a:r>
              <a:rPr lang="en-US" altLang="ja-JP" dirty="0"/>
              <a:t>OS</a:t>
            </a:r>
            <a:r>
              <a:rPr lang="ja-JP" altLang="en-US"/>
              <a:t>のバージョン文字列が取得できることを確認</a:t>
            </a:r>
            <a:endParaRPr lang="en-US" altLang="ja-JP" dirty="0"/>
          </a:p>
          <a:p>
            <a:pPr marL="152400" indent="0">
              <a:buNone/>
            </a:pPr>
            <a:endParaRPr lang="en-US" altLang="ja-JP" dirty="0"/>
          </a:p>
          <a:p>
            <a:r>
              <a:rPr lang="en-US" altLang="ja-JP" dirty="0"/>
              <a:t>VM</a:t>
            </a:r>
            <a:r>
              <a:rPr lang="ja-JP" altLang="en-US"/>
              <a:t>内で実行されている全プロセスの</a:t>
            </a:r>
            <a:r>
              <a:rPr lang="en-US" altLang="ja-JP" dirty="0"/>
              <a:t>ID</a:t>
            </a:r>
            <a:r>
              <a:rPr lang="ja-JP" altLang="en-US"/>
              <a:t>と名前が取得できることを確認</a:t>
            </a:r>
            <a:endParaRPr lang="en-US" altLang="ja-JP" dirty="0"/>
          </a:p>
          <a:p>
            <a:pPr lvl="1"/>
            <a:r>
              <a:rPr lang="en-US" altLang="ja-JP" dirty="0"/>
              <a:t>119</a:t>
            </a:r>
            <a:r>
              <a:rPr lang="ja-JP" altLang="en-US"/>
              <a:t>個のプロセス，</a:t>
            </a:r>
            <a:r>
              <a:rPr lang="en-US" altLang="ja-JP" dirty="0"/>
              <a:t>Xen</a:t>
            </a:r>
            <a:r>
              <a:rPr lang="ja-JP" altLang="en-US"/>
              <a:t>では</a:t>
            </a:r>
            <a:r>
              <a:rPr lang="en-US" altLang="ja-JP" dirty="0"/>
              <a:t>127</a:t>
            </a:r>
            <a:r>
              <a:rPr lang="ja-JP" altLang="en-US"/>
              <a:t>個のプロセス</a:t>
            </a:r>
            <a:endParaRPr lang="en-US" altLang="ja-JP" dirty="0"/>
          </a:p>
          <a:p>
            <a:r>
              <a:rPr lang="en-US" altLang="ja-JP" dirty="0"/>
              <a:t>VM</a:t>
            </a:r>
            <a:r>
              <a:rPr lang="ja-JP" altLang="en-US"/>
              <a:t>内の</a:t>
            </a:r>
            <a:r>
              <a:rPr lang="en-US" altLang="ja-JP" dirty="0"/>
              <a:t>proc</a:t>
            </a:r>
            <a:r>
              <a:rPr lang="ja-JP" altLang="en-US"/>
              <a:t>ファイルシステムの疑似ファイルの生成を確認</a:t>
            </a:r>
            <a:endParaRPr lang="en-US" altLang="ja-JP" dirty="0"/>
          </a:p>
          <a:p>
            <a:pPr lvl="1"/>
            <a:r>
              <a:rPr lang="en-US" altLang="ja-JP" dirty="0" err="1"/>
              <a:t>ps，netstatコマンドで必要なVM内のシステム情報を提供</a:t>
            </a:r>
            <a:endParaRPr lang="en-JP" altLang="ja-JP"/>
          </a:p>
          <a:p>
            <a:endParaRPr lang="en-JP" dirty="0"/>
          </a:p>
          <a:p>
            <a:endParaRPr lang="en-JP" dirty="0"/>
          </a:p>
        </p:txBody>
      </p:sp>
      <p:sp>
        <p:nvSpPr>
          <p:cNvPr id="4" name="Slide Number Placeholder 3">
            <a:extLst>
              <a:ext uri="{FF2B5EF4-FFF2-40B4-BE49-F238E27FC236}">
                <a16:creationId xmlns:a16="http://schemas.microsoft.com/office/drawing/2014/main" id="{A951D7FC-3E7F-A949-8231-CA3606C62DDA}"/>
              </a:ext>
            </a:extLst>
          </p:cNvPr>
          <p:cNvSpPr>
            <a:spLocks noGrp="1"/>
          </p:cNvSpPr>
          <p:nvPr>
            <p:ph type="sldNum" sz="quarter" idx="12"/>
          </p:nvPr>
        </p:nvSpPr>
        <p:spPr/>
        <p:txBody>
          <a:bodyPr/>
          <a:lstStyle/>
          <a:p>
            <a:fld id="{3862EE38-F75A-9448-8243-6101B2857D65}" type="slidenum">
              <a:rPr lang="ja-JP" altLang="en-US" smtClean="0"/>
              <a:pPr/>
              <a:t>20</a:t>
            </a:fld>
            <a:endParaRPr lang="ja-JP" altLang="en-US" dirty="0"/>
          </a:p>
        </p:txBody>
      </p:sp>
      <p:pic>
        <p:nvPicPr>
          <p:cNvPr id="8" name="図 7">
            <a:extLst>
              <a:ext uri="{FF2B5EF4-FFF2-40B4-BE49-F238E27FC236}">
                <a16:creationId xmlns:a16="http://schemas.microsoft.com/office/drawing/2014/main" id="{1F28D578-AC27-5A72-80FE-99CAEE436B32}"/>
              </a:ext>
            </a:extLst>
          </p:cNvPr>
          <p:cNvPicPr>
            <a:picLocks noChangeAspect="1"/>
          </p:cNvPicPr>
          <p:nvPr/>
        </p:nvPicPr>
        <p:blipFill>
          <a:blip r:embed="rId3"/>
          <a:stretch>
            <a:fillRect/>
          </a:stretch>
        </p:blipFill>
        <p:spPr>
          <a:xfrm>
            <a:off x="1984909" y="1955039"/>
            <a:ext cx="7381088" cy="551434"/>
          </a:xfrm>
          <a:prstGeom prst="rect">
            <a:avLst/>
          </a:prstGeom>
        </p:spPr>
      </p:pic>
      <p:pic>
        <p:nvPicPr>
          <p:cNvPr id="11" name="図 10" descr="白いバックグラウンドの前にあるキーボード&#10;&#10;低い精度で自動的に生成された説明">
            <a:extLst>
              <a:ext uri="{FF2B5EF4-FFF2-40B4-BE49-F238E27FC236}">
                <a16:creationId xmlns:a16="http://schemas.microsoft.com/office/drawing/2014/main" id="{580BD4EA-19E3-5D93-EEC0-5FD5CE486E97}"/>
              </a:ext>
            </a:extLst>
          </p:cNvPr>
          <p:cNvPicPr>
            <a:picLocks noChangeAspect="1"/>
          </p:cNvPicPr>
          <p:nvPr/>
        </p:nvPicPr>
        <p:blipFill>
          <a:blip r:embed="rId4"/>
          <a:stretch>
            <a:fillRect/>
          </a:stretch>
        </p:blipFill>
        <p:spPr>
          <a:xfrm>
            <a:off x="4077388" y="4772652"/>
            <a:ext cx="6731329" cy="2044800"/>
          </a:xfrm>
          <a:prstGeom prst="rect">
            <a:avLst/>
          </a:prstGeom>
        </p:spPr>
      </p:pic>
      <p:pic>
        <p:nvPicPr>
          <p:cNvPr id="13" name="図 12" descr="テキスト&#10;&#10;自動的に生成された説明">
            <a:extLst>
              <a:ext uri="{FF2B5EF4-FFF2-40B4-BE49-F238E27FC236}">
                <a16:creationId xmlns:a16="http://schemas.microsoft.com/office/drawing/2014/main" id="{6DE5DEA1-9A80-F096-96EE-BFF63866AC1C}"/>
              </a:ext>
            </a:extLst>
          </p:cNvPr>
          <p:cNvPicPr>
            <a:picLocks noChangeAspect="1"/>
          </p:cNvPicPr>
          <p:nvPr/>
        </p:nvPicPr>
        <p:blipFill>
          <a:blip r:embed="rId5"/>
          <a:stretch>
            <a:fillRect/>
          </a:stretch>
        </p:blipFill>
        <p:spPr>
          <a:xfrm>
            <a:off x="1735199" y="4820640"/>
            <a:ext cx="1651859" cy="1948823"/>
          </a:xfrm>
          <a:prstGeom prst="rect">
            <a:avLst/>
          </a:prstGeom>
        </p:spPr>
      </p:pic>
    </p:spTree>
    <p:extLst>
      <p:ext uri="{BB962C8B-B14F-4D97-AF65-F5344CB8AC3E}">
        <p14:creationId xmlns:p14="http://schemas.microsoft.com/office/powerpoint/2010/main" val="1287508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8" name="図 7" descr="グラフ, 棒グラフ&#10;&#10;自動的に生成された説明">
            <a:extLst>
              <a:ext uri="{FF2B5EF4-FFF2-40B4-BE49-F238E27FC236}">
                <a16:creationId xmlns:a16="http://schemas.microsoft.com/office/drawing/2014/main" id="{9E43EC23-71F1-487C-2E12-049B28797BA7}"/>
              </a:ext>
            </a:extLst>
          </p:cNvPr>
          <p:cNvPicPr>
            <a:picLocks noChangeAspect="1"/>
          </p:cNvPicPr>
          <p:nvPr/>
        </p:nvPicPr>
        <p:blipFill>
          <a:blip r:embed="rId3"/>
          <a:stretch>
            <a:fillRect/>
          </a:stretch>
        </p:blipFill>
        <p:spPr>
          <a:xfrm>
            <a:off x="3264201" y="4022890"/>
            <a:ext cx="5663597" cy="3015098"/>
          </a:xfrm>
          <a:prstGeom prst="rect">
            <a:avLst/>
          </a:prstGeom>
        </p:spPr>
      </p:pic>
      <p:sp>
        <p:nvSpPr>
          <p:cNvPr id="2" name="Title 1">
            <a:extLst>
              <a:ext uri="{FF2B5EF4-FFF2-40B4-BE49-F238E27FC236}">
                <a16:creationId xmlns:a16="http://schemas.microsoft.com/office/drawing/2014/main" id="{B55A1E27-C11A-EF4C-849A-A0ECF23ED79F}"/>
              </a:ext>
            </a:extLst>
          </p:cNvPr>
          <p:cNvSpPr>
            <a:spLocks noGrp="1"/>
          </p:cNvSpPr>
          <p:nvPr>
            <p:ph type="title"/>
          </p:nvPr>
        </p:nvSpPr>
        <p:spPr>
          <a:xfrm>
            <a:off x="688298" y="483858"/>
            <a:ext cx="10665502" cy="830588"/>
          </a:xfrm>
        </p:spPr>
        <p:txBody>
          <a:bodyPr>
            <a:normAutofit/>
          </a:bodyPr>
          <a:lstStyle/>
          <a:p>
            <a:r>
              <a:rPr lang="en-US" dirty="0" err="1"/>
              <a:t>VMのプロセス情報の取得性能</a:t>
            </a:r>
            <a:endParaRPr lang="en-JP" dirty="0"/>
          </a:p>
        </p:txBody>
      </p:sp>
      <p:sp>
        <p:nvSpPr>
          <p:cNvPr id="3" name="Content Placeholder 2">
            <a:extLst>
              <a:ext uri="{FF2B5EF4-FFF2-40B4-BE49-F238E27FC236}">
                <a16:creationId xmlns:a16="http://schemas.microsoft.com/office/drawing/2014/main" id="{D554896B-3A88-3744-AFE5-01F31527E96E}"/>
              </a:ext>
            </a:extLst>
          </p:cNvPr>
          <p:cNvSpPr>
            <a:spLocks noGrp="1"/>
          </p:cNvSpPr>
          <p:nvPr>
            <p:ph idx="1"/>
          </p:nvPr>
        </p:nvSpPr>
        <p:spPr>
          <a:xfrm>
            <a:off x="688298" y="1525004"/>
            <a:ext cx="10515600" cy="4433844"/>
          </a:xfrm>
        </p:spPr>
        <p:txBody>
          <a:bodyPr>
            <a:normAutofit/>
          </a:bodyPr>
          <a:lstStyle/>
          <a:p>
            <a:r>
              <a:rPr lang="en-US" altLang="ja-JP" dirty="0"/>
              <a:t>VM</a:t>
            </a:r>
            <a:r>
              <a:rPr lang="ja-JP" altLang="en-US"/>
              <a:t>内のプロセス情報の取得性能を測定</a:t>
            </a:r>
            <a:endParaRPr lang="en-US" altLang="ja-JP" dirty="0"/>
          </a:p>
          <a:p>
            <a:pPr lvl="1"/>
            <a:r>
              <a:rPr lang="ja-JP" altLang="en-US"/>
              <a:t>エージェントに対して要求を</a:t>
            </a:r>
            <a:r>
              <a:rPr lang="en-US" altLang="ja-JP" dirty="0"/>
              <a:t>119</a:t>
            </a:r>
            <a:r>
              <a:rPr lang="ja-JP" altLang="en-US"/>
              <a:t>回送信，計</a:t>
            </a:r>
            <a:r>
              <a:rPr lang="en-US" altLang="ja-JP" dirty="0"/>
              <a:t>476KB</a:t>
            </a:r>
            <a:r>
              <a:rPr lang="ja-JP" altLang="en-US"/>
              <a:t>のデータを取得</a:t>
            </a:r>
            <a:endParaRPr lang="en-US" altLang="ja-JP" dirty="0"/>
          </a:p>
          <a:p>
            <a:pPr lvl="1"/>
            <a:r>
              <a:rPr lang="ja-JP" altLang="en-US"/>
              <a:t>仮想ネットワークにおいて</a:t>
            </a:r>
            <a:r>
              <a:rPr lang="en-US" altLang="ja-JP" dirty="0"/>
              <a:t>OS</a:t>
            </a:r>
            <a:r>
              <a:rPr lang="ja-JP" altLang="en-US"/>
              <a:t>内とハイパーバイザ内で性能が低下</a:t>
            </a:r>
            <a:endParaRPr lang="en-US" altLang="ja-JP" dirty="0"/>
          </a:p>
          <a:p>
            <a:pPr lvl="2"/>
            <a:r>
              <a:rPr lang="en-US" altLang="ja-JP" dirty="0"/>
              <a:t>OS</a:t>
            </a:r>
            <a:r>
              <a:rPr lang="ja-JP" altLang="en-US"/>
              <a:t>内では</a:t>
            </a:r>
            <a:r>
              <a:rPr lang="en-US" altLang="ja-JP" dirty="0"/>
              <a:t>200μs</a:t>
            </a:r>
            <a:r>
              <a:rPr lang="ja-JP" altLang="en-US"/>
              <a:t>，</a:t>
            </a:r>
            <a:r>
              <a:rPr lang="en-US" altLang="ja-JP" dirty="0"/>
              <a:t>Xen</a:t>
            </a:r>
            <a:r>
              <a:rPr lang="ja-JP" altLang="en-US"/>
              <a:t>では</a:t>
            </a:r>
            <a:r>
              <a:rPr lang="en-US" altLang="ja-JP" dirty="0"/>
              <a:t>250μs</a:t>
            </a:r>
            <a:r>
              <a:rPr lang="ja-JP" altLang="en-US"/>
              <a:t>の遅延を入れている</a:t>
            </a:r>
            <a:endParaRPr lang="en-US" altLang="ja-JP" dirty="0"/>
          </a:p>
          <a:p>
            <a:pPr lvl="1"/>
            <a:r>
              <a:rPr lang="ja-JP" altLang="en-US"/>
              <a:t>共有メモリでは</a:t>
            </a:r>
            <a:r>
              <a:rPr lang="en-US" altLang="ja-JP" dirty="0"/>
              <a:t>Xen</a:t>
            </a:r>
            <a:r>
              <a:rPr lang="ja-JP" altLang="en-US"/>
              <a:t>と</a:t>
            </a:r>
            <a:r>
              <a:rPr lang="en-US" altLang="ja-JP" dirty="0" err="1"/>
              <a:t>BitVisor</a:t>
            </a:r>
            <a:r>
              <a:rPr lang="ja-JP" altLang="en-US"/>
              <a:t>はほぼ同等の性能</a:t>
            </a:r>
            <a:endParaRPr lang="en-US" altLang="ja-JP" dirty="0"/>
          </a:p>
          <a:p>
            <a:pPr lvl="2"/>
            <a:r>
              <a:rPr lang="en-US" altLang="ja-JP" dirty="0" err="1"/>
              <a:t>BitVisor</a:t>
            </a:r>
            <a:r>
              <a:rPr lang="ja-JP" altLang="en-US"/>
              <a:t>では割り込みのためにホストから</a:t>
            </a:r>
            <a:r>
              <a:rPr lang="en-US" altLang="ja-JP" dirty="0" err="1"/>
              <a:t>iperf</a:t>
            </a:r>
            <a:r>
              <a:rPr lang="ja-JP" altLang="en-US"/>
              <a:t>で負荷をかけている</a:t>
            </a:r>
            <a:endParaRPr lang="en-US" altLang="ja-JP" dirty="0"/>
          </a:p>
        </p:txBody>
      </p:sp>
      <p:sp>
        <p:nvSpPr>
          <p:cNvPr id="4" name="Slide Number Placeholder 3">
            <a:extLst>
              <a:ext uri="{FF2B5EF4-FFF2-40B4-BE49-F238E27FC236}">
                <a16:creationId xmlns:a16="http://schemas.microsoft.com/office/drawing/2014/main" id="{182FC12F-41CF-3B43-8264-DB259AE7037F}"/>
              </a:ext>
            </a:extLst>
          </p:cNvPr>
          <p:cNvSpPr>
            <a:spLocks noGrp="1"/>
          </p:cNvSpPr>
          <p:nvPr>
            <p:ph type="sldNum" sz="quarter" idx="12"/>
          </p:nvPr>
        </p:nvSpPr>
        <p:spPr>
          <a:xfrm>
            <a:off x="8610600" y="6356350"/>
            <a:ext cx="2743200" cy="365125"/>
          </a:xfrm>
        </p:spPr>
        <p:txBody>
          <a:bodyPr/>
          <a:lstStyle/>
          <a:p>
            <a:fld id="{3862EE38-F75A-9448-8243-6101B2857D65}" type="slidenum">
              <a:rPr lang="ja-JP" altLang="en-US" smtClean="0"/>
              <a:pPr/>
              <a:t>21</a:t>
            </a:fld>
            <a:endParaRPr lang="ja-JP" altLang="en-US" dirty="0"/>
          </a:p>
        </p:txBody>
      </p:sp>
      <p:cxnSp>
        <p:nvCxnSpPr>
          <p:cNvPr id="16" name="Straight Arrow Connector 13">
            <a:extLst>
              <a:ext uri="{FF2B5EF4-FFF2-40B4-BE49-F238E27FC236}">
                <a16:creationId xmlns:a16="http://schemas.microsoft.com/office/drawing/2014/main" id="{C866886E-28F9-820C-AE7E-97C95355B072}"/>
              </a:ext>
            </a:extLst>
          </p:cNvPr>
          <p:cNvCxnSpPr>
            <a:cxnSpLocks/>
          </p:cNvCxnSpPr>
          <p:nvPr/>
        </p:nvCxnSpPr>
        <p:spPr>
          <a:xfrm flipH="1">
            <a:off x="4305395" y="4607169"/>
            <a:ext cx="1640703" cy="485891"/>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13">
            <a:extLst>
              <a:ext uri="{FF2B5EF4-FFF2-40B4-BE49-F238E27FC236}">
                <a16:creationId xmlns:a16="http://schemas.microsoft.com/office/drawing/2014/main" id="{CA53F3DD-0EBD-B207-109F-EF30BE7863E1}"/>
              </a:ext>
            </a:extLst>
          </p:cNvPr>
          <p:cNvCxnSpPr>
            <a:cxnSpLocks/>
          </p:cNvCxnSpPr>
          <p:nvPr/>
        </p:nvCxnSpPr>
        <p:spPr>
          <a:xfrm flipH="1">
            <a:off x="4305395" y="4766108"/>
            <a:ext cx="3255990" cy="327696"/>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13">
            <a:extLst>
              <a:ext uri="{FF2B5EF4-FFF2-40B4-BE49-F238E27FC236}">
                <a16:creationId xmlns:a16="http://schemas.microsoft.com/office/drawing/2014/main" id="{B0CBEF4C-4FBF-C79D-92EC-CD24A529A8E0}"/>
              </a:ext>
            </a:extLst>
          </p:cNvPr>
          <p:cNvCxnSpPr>
            <a:cxnSpLocks/>
          </p:cNvCxnSpPr>
          <p:nvPr/>
        </p:nvCxnSpPr>
        <p:spPr>
          <a:xfrm flipH="1">
            <a:off x="6507144" y="5163610"/>
            <a:ext cx="1654306" cy="0"/>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378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1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10"/>
                                        <p:tgtEl>
                                          <p:spTgt spid="25"/>
                                        </p:tgtEl>
                                      </p:cBhvr>
                                    </p:animEffect>
                                  </p:childTnLst>
                                </p:cTn>
                              </p:par>
                              <p:par>
                                <p:cTn id="16" presetID="10" presetClass="exit" presetSubtype="0" fill="hold" nodeType="withEffect">
                                  <p:stCondLst>
                                    <p:cond delay="0"/>
                                  </p:stCondLst>
                                  <p:childTnLst>
                                    <p:animEffect transition="out" filter="fade">
                                      <p:cBhvr>
                                        <p:cTn id="17" dur="10"/>
                                        <p:tgtEl>
                                          <p:spTgt spid="16"/>
                                        </p:tgtEl>
                                      </p:cBhvr>
                                    </p:animEffect>
                                    <p:set>
                                      <p:cBhvr>
                                        <p:cTn id="18" dur="1" fill="hold">
                                          <p:stCondLst>
                                            <p:cond delay="9"/>
                                          </p:stCondLst>
                                        </p:cTn>
                                        <p:tgtEl>
                                          <p:spTgt spid="16"/>
                                        </p:tgtEl>
                                        <p:attrNameLst>
                                          <p:attrName>style.visibility</p:attrName>
                                        </p:attrNameLst>
                                      </p:cBhvr>
                                      <p:to>
                                        <p:strVal val="hidden"/>
                                      </p:to>
                                    </p:set>
                                  </p:childTnLst>
                                </p:cTn>
                              </p:par>
                              <p:par>
                                <p:cTn id="19" presetID="10" presetClass="exit" presetSubtype="0" fill="hold" nodeType="withEffect">
                                  <p:stCondLst>
                                    <p:cond delay="0"/>
                                  </p:stCondLst>
                                  <p:childTnLst>
                                    <p:animEffect transition="out" filter="fade">
                                      <p:cBhvr>
                                        <p:cTn id="20" dur="10"/>
                                        <p:tgtEl>
                                          <p:spTgt spid="21"/>
                                        </p:tgtEl>
                                      </p:cBhvr>
                                    </p:animEffect>
                                    <p:set>
                                      <p:cBhvr>
                                        <p:cTn id="21" dur="1" fill="hold">
                                          <p:stCondLst>
                                            <p:cond delay="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C93CD7-AE2E-6542-9EAE-C702548D324F}"/>
              </a:ext>
            </a:extLst>
          </p:cNvPr>
          <p:cNvSpPr>
            <a:spLocks noGrp="1"/>
          </p:cNvSpPr>
          <p:nvPr>
            <p:ph type="title"/>
          </p:nvPr>
        </p:nvSpPr>
        <p:spPr/>
        <p:txBody>
          <a:bodyPr/>
          <a:lstStyle/>
          <a:p>
            <a:r>
              <a:rPr kumimoji="1" lang="ja-JP" altLang="en-US"/>
              <a:t>関連研究</a:t>
            </a:r>
          </a:p>
        </p:txBody>
      </p:sp>
      <p:sp>
        <p:nvSpPr>
          <p:cNvPr id="3" name="コンテンツ プレースホルダー 2">
            <a:extLst>
              <a:ext uri="{FF2B5EF4-FFF2-40B4-BE49-F238E27FC236}">
                <a16:creationId xmlns:a16="http://schemas.microsoft.com/office/drawing/2014/main" id="{921E5673-F081-114F-BC35-97F4FB5B2CDC}"/>
              </a:ext>
            </a:extLst>
          </p:cNvPr>
          <p:cNvSpPr>
            <a:spLocks noGrp="1"/>
          </p:cNvSpPr>
          <p:nvPr>
            <p:ph idx="1"/>
          </p:nvPr>
        </p:nvSpPr>
        <p:spPr/>
        <p:txBody>
          <a:bodyPr>
            <a:normAutofit/>
          </a:bodyPr>
          <a:lstStyle/>
          <a:p>
            <a:r>
              <a:rPr kumimoji="1" lang="en-US" altLang="ja-JP" dirty="0"/>
              <a:t>Intel SGX</a:t>
            </a:r>
            <a:r>
              <a:rPr kumimoji="1" lang="ja-JP" altLang="en-US"/>
              <a:t>を用いた</a:t>
            </a:r>
            <a:r>
              <a:rPr kumimoji="1" lang="en-US" altLang="ja-JP" dirty="0"/>
              <a:t>VM</a:t>
            </a:r>
            <a:r>
              <a:rPr kumimoji="1" lang="ja-JP" altLang="en-US"/>
              <a:t>マイグレーション</a:t>
            </a:r>
            <a:r>
              <a:rPr kumimoji="1" lang="en-US" altLang="ja-JP" dirty="0"/>
              <a:t> [Gu et al.</a:t>
            </a:r>
            <a:r>
              <a:rPr lang="en-US" altLang="ja-JP" dirty="0"/>
              <a:t>'</a:t>
            </a:r>
            <a:r>
              <a:rPr kumimoji="1" lang="en-US" altLang="ja-JP" dirty="0"/>
              <a:t>17]</a:t>
            </a:r>
          </a:p>
          <a:p>
            <a:pPr lvl="1"/>
            <a:r>
              <a:rPr lang="en-US" altLang="ja-JP" dirty="0"/>
              <a:t>SGX</a:t>
            </a:r>
            <a:r>
              <a:rPr lang="ja-JP" altLang="en-US"/>
              <a:t>保護領域</a:t>
            </a:r>
            <a:r>
              <a:rPr lang="en-US" altLang="ja-JP" dirty="0"/>
              <a:t>(</a:t>
            </a:r>
            <a:r>
              <a:rPr lang="ja-JP" altLang="en-US"/>
              <a:t>エンクレイヴ</a:t>
            </a:r>
            <a:r>
              <a:rPr lang="en-US" altLang="ja-JP" dirty="0"/>
              <a:t>)</a:t>
            </a:r>
            <a:r>
              <a:rPr lang="ja-JP" altLang="en-US"/>
              <a:t>内のエージェントが状態を外部に保存</a:t>
            </a:r>
            <a:endParaRPr lang="en-US" altLang="ja-JP" dirty="0"/>
          </a:p>
          <a:p>
            <a:pPr lvl="1"/>
            <a:r>
              <a:rPr lang="ja-JP" altLang="en-US"/>
              <a:t>信頼できないサービスが動作している場合には安全に実行できない</a:t>
            </a:r>
            <a:endParaRPr kumimoji="1" lang="en-US" altLang="ja-JP" dirty="0"/>
          </a:p>
          <a:p>
            <a:r>
              <a:rPr lang="en-US" altLang="ja-JP" dirty="0" err="1"/>
              <a:t>Ryoan</a:t>
            </a:r>
            <a:r>
              <a:rPr lang="en-US" altLang="ja-JP" sz="2400" dirty="0"/>
              <a:t> </a:t>
            </a:r>
            <a:r>
              <a:rPr lang="en-US" altLang="ja-JP" dirty="0"/>
              <a:t>[Tyler et al.'16]</a:t>
            </a:r>
          </a:p>
          <a:p>
            <a:pPr lvl="1"/>
            <a:r>
              <a:rPr lang="ja-JP" altLang="en-US"/>
              <a:t>エンクレイヴ内に作った隔離領域の外でエージェントを安全に実行可</a:t>
            </a:r>
            <a:endParaRPr lang="en-US" altLang="ja-JP" dirty="0"/>
          </a:p>
          <a:p>
            <a:pPr lvl="1"/>
            <a:r>
              <a:rPr lang="en-US" altLang="ja-JP" dirty="0"/>
              <a:t>SEV</a:t>
            </a:r>
            <a:r>
              <a:rPr lang="ja-JP" altLang="en-US"/>
              <a:t>を用いた</a:t>
            </a:r>
            <a:r>
              <a:rPr lang="en-US" altLang="ja-JP" dirty="0"/>
              <a:t>VM</a:t>
            </a:r>
            <a:r>
              <a:rPr lang="ja-JP" altLang="en-US"/>
              <a:t>内のシステム全体を隔離領域で実行するのは難しい</a:t>
            </a:r>
            <a:endParaRPr lang="en-US" altLang="ja-JP" dirty="0"/>
          </a:p>
          <a:p>
            <a:r>
              <a:rPr lang="en-US" altLang="ja-JP" dirty="0"/>
              <a:t>SEC-IDS [</a:t>
            </a:r>
            <a:r>
              <a:rPr lang="en-US" altLang="ja-JP" dirty="0" err="1"/>
              <a:t>Kuvaiskii</a:t>
            </a:r>
            <a:r>
              <a:rPr lang="en-US" altLang="ja-JP" dirty="0"/>
              <a:t> et al.'18]</a:t>
            </a:r>
          </a:p>
          <a:p>
            <a:pPr lvl="1"/>
            <a:r>
              <a:rPr lang="ja-JP" altLang="en-US"/>
              <a:t>ネットワークを監視する</a:t>
            </a:r>
            <a:r>
              <a:rPr lang="en-US" altLang="ja-JP" dirty="0"/>
              <a:t>IDS</a:t>
            </a:r>
            <a:r>
              <a:rPr lang="ja-JP" altLang="en-US"/>
              <a:t>をエンクレイヴ内で安全に実行</a:t>
            </a:r>
            <a:endParaRPr lang="en-US" altLang="ja-JP" dirty="0"/>
          </a:p>
          <a:p>
            <a:pPr lvl="1"/>
            <a:r>
              <a:rPr lang="ja-JP" altLang="en-US"/>
              <a:t>エンクレイヴ内の</a:t>
            </a:r>
            <a:r>
              <a:rPr lang="en-US" altLang="ja-JP" dirty="0"/>
              <a:t>IDS</a:t>
            </a:r>
            <a:r>
              <a:rPr lang="ja-JP" altLang="en-US"/>
              <a:t>が</a:t>
            </a:r>
            <a:r>
              <a:rPr lang="en-US" altLang="ja-JP" dirty="0"/>
              <a:t>OS</a:t>
            </a:r>
            <a:r>
              <a:rPr lang="ja-JP" altLang="en-US"/>
              <a:t>データを安全に取得するのは難しい</a:t>
            </a:r>
            <a:endParaRPr lang="en-US" altLang="ja-JP" dirty="0"/>
          </a:p>
        </p:txBody>
      </p:sp>
      <p:sp>
        <p:nvSpPr>
          <p:cNvPr id="4" name="スライド番号プレースホルダー 3">
            <a:extLst>
              <a:ext uri="{FF2B5EF4-FFF2-40B4-BE49-F238E27FC236}">
                <a16:creationId xmlns:a16="http://schemas.microsoft.com/office/drawing/2014/main" id="{9F0FEA41-CA8C-304C-B16C-C6400224E936}"/>
              </a:ext>
            </a:extLst>
          </p:cNvPr>
          <p:cNvSpPr>
            <a:spLocks noGrp="1"/>
          </p:cNvSpPr>
          <p:nvPr>
            <p:ph type="sldNum" sz="quarter" idx="12"/>
          </p:nvPr>
        </p:nvSpPr>
        <p:spPr/>
        <p:txBody>
          <a:bodyPr/>
          <a:lstStyle/>
          <a:p>
            <a:fld id="{3862EE38-F75A-9448-8243-6101B2857D65}" type="slidenum">
              <a:rPr lang="ja-JP" altLang="en-US" smtClean="0"/>
              <a:pPr/>
              <a:t>22</a:t>
            </a:fld>
            <a:endParaRPr lang="ja-JP" altLang="en-US" dirty="0"/>
          </a:p>
        </p:txBody>
      </p:sp>
    </p:spTree>
    <p:extLst>
      <p:ext uri="{BB962C8B-B14F-4D97-AF65-F5344CB8AC3E}">
        <p14:creationId xmlns:p14="http://schemas.microsoft.com/office/powerpoint/2010/main" val="38118814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E5E18-6945-A647-9AE5-9AC4368521F5}"/>
              </a:ext>
            </a:extLst>
          </p:cNvPr>
          <p:cNvSpPr>
            <a:spLocks noGrp="1"/>
          </p:cNvSpPr>
          <p:nvPr>
            <p:ph type="title"/>
          </p:nvPr>
        </p:nvSpPr>
        <p:spPr/>
        <p:txBody>
          <a:bodyPr/>
          <a:lstStyle/>
          <a:p>
            <a:r>
              <a:rPr lang="en-JP" dirty="0"/>
              <a:t>OSデ</a:t>
            </a:r>
            <a:r>
              <a:rPr lang="en-JP"/>
              <a:t>ータの取得確認</a:t>
            </a:r>
            <a:r>
              <a:rPr lang="en-US" dirty="0"/>
              <a:t>(1/2)</a:t>
            </a:r>
            <a:endParaRPr lang="en-JP" dirty="0"/>
          </a:p>
        </p:txBody>
      </p:sp>
      <p:sp>
        <p:nvSpPr>
          <p:cNvPr id="3" name="Content Placeholder 2">
            <a:extLst>
              <a:ext uri="{FF2B5EF4-FFF2-40B4-BE49-F238E27FC236}">
                <a16:creationId xmlns:a16="http://schemas.microsoft.com/office/drawing/2014/main" id="{68F0AD27-E017-844D-8B54-06A2314602A5}"/>
              </a:ext>
            </a:extLst>
          </p:cNvPr>
          <p:cNvSpPr>
            <a:spLocks noGrp="1"/>
          </p:cNvSpPr>
          <p:nvPr>
            <p:ph idx="1"/>
          </p:nvPr>
        </p:nvSpPr>
        <p:spPr/>
        <p:txBody>
          <a:bodyPr/>
          <a:lstStyle/>
          <a:p>
            <a:r>
              <a:rPr lang="en-US" altLang="ja-JP" dirty="0"/>
              <a:t>VM</a:t>
            </a:r>
            <a:r>
              <a:rPr lang="ja-JP" altLang="en-US"/>
              <a:t>内の</a:t>
            </a:r>
            <a:r>
              <a:rPr lang="en-US" altLang="ja-JP" dirty="0"/>
              <a:t>OS</a:t>
            </a:r>
            <a:r>
              <a:rPr lang="ja-JP" altLang="en-US"/>
              <a:t>のバージョン文字列が取得できることを確認</a:t>
            </a:r>
            <a:endParaRPr lang="en-US" altLang="ja-JP" dirty="0"/>
          </a:p>
          <a:p>
            <a:endParaRPr lang="en-JP" dirty="0"/>
          </a:p>
          <a:p>
            <a:endParaRPr lang="en-JP" dirty="0"/>
          </a:p>
          <a:p>
            <a:endParaRPr lang="en-US" altLang="ja-JP" dirty="0"/>
          </a:p>
          <a:p>
            <a:r>
              <a:rPr lang="en-US" altLang="ja-JP" dirty="0"/>
              <a:t>VM</a:t>
            </a:r>
            <a:r>
              <a:rPr lang="ja-JP" altLang="en-US"/>
              <a:t>内で実行されている全プロセスの</a:t>
            </a:r>
            <a:r>
              <a:rPr lang="en-US" altLang="ja-JP" dirty="0"/>
              <a:t>ID</a:t>
            </a:r>
            <a:r>
              <a:rPr lang="ja-JP" altLang="en-US"/>
              <a:t>と名前が取得できることを確認</a:t>
            </a:r>
            <a:endParaRPr lang="en-US" altLang="ja-JP" dirty="0"/>
          </a:p>
          <a:p>
            <a:pPr lvl="1"/>
            <a:r>
              <a:rPr lang="en-US" altLang="ja-JP" dirty="0"/>
              <a:t>119</a:t>
            </a:r>
            <a:r>
              <a:rPr lang="ja-JP" altLang="en-US"/>
              <a:t>個のプロセス</a:t>
            </a:r>
            <a:endParaRPr lang="en-US" altLang="ja-JP" dirty="0"/>
          </a:p>
          <a:p>
            <a:pPr lvl="1"/>
            <a:r>
              <a:rPr lang="en-US" altLang="ja-JP" dirty="0"/>
              <a:t>Xen</a:t>
            </a:r>
            <a:r>
              <a:rPr lang="ja-JP" altLang="en-US"/>
              <a:t>では</a:t>
            </a:r>
            <a:r>
              <a:rPr lang="en-US" altLang="ja-JP" dirty="0"/>
              <a:t>127</a:t>
            </a:r>
            <a:r>
              <a:rPr lang="ja-JP" altLang="en-US"/>
              <a:t>個の</a:t>
            </a:r>
            <a:br>
              <a:rPr lang="en-US" altLang="ja-JP" dirty="0"/>
            </a:br>
            <a:r>
              <a:rPr lang="ja-JP" altLang="en-US"/>
              <a:t>プロセス</a:t>
            </a:r>
            <a:endParaRPr lang="en-US" altLang="ja-JP" dirty="0"/>
          </a:p>
          <a:p>
            <a:endParaRPr lang="en-JP" dirty="0"/>
          </a:p>
          <a:p>
            <a:endParaRPr lang="en-JP" dirty="0"/>
          </a:p>
        </p:txBody>
      </p:sp>
      <p:sp>
        <p:nvSpPr>
          <p:cNvPr id="4" name="Slide Number Placeholder 3">
            <a:extLst>
              <a:ext uri="{FF2B5EF4-FFF2-40B4-BE49-F238E27FC236}">
                <a16:creationId xmlns:a16="http://schemas.microsoft.com/office/drawing/2014/main" id="{A951D7FC-3E7F-A949-8231-CA3606C62DDA}"/>
              </a:ext>
            </a:extLst>
          </p:cNvPr>
          <p:cNvSpPr>
            <a:spLocks noGrp="1"/>
          </p:cNvSpPr>
          <p:nvPr>
            <p:ph type="sldNum" sz="quarter" idx="12"/>
          </p:nvPr>
        </p:nvSpPr>
        <p:spPr/>
        <p:txBody>
          <a:bodyPr/>
          <a:lstStyle/>
          <a:p>
            <a:fld id="{3862EE38-F75A-9448-8243-6101B2857D65}" type="slidenum">
              <a:rPr lang="ja-JP" altLang="en-US" smtClean="0"/>
              <a:pPr/>
              <a:t>23</a:t>
            </a:fld>
            <a:endParaRPr lang="ja-JP" altLang="en-US" dirty="0"/>
          </a:p>
        </p:txBody>
      </p:sp>
      <p:pic>
        <p:nvPicPr>
          <p:cNvPr id="6" name="図 5" descr="テキスト&#10;&#10;自動的に生成された説明">
            <a:extLst>
              <a:ext uri="{FF2B5EF4-FFF2-40B4-BE49-F238E27FC236}">
                <a16:creationId xmlns:a16="http://schemas.microsoft.com/office/drawing/2014/main" id="{5E43AA71-A840-6C40-B10B-3FCD3FDEB490}"/>
              </a:ext>
            </a:extLst>
          </p:cNvPr>
          <p:cNvPicPr>
            <a:picLocks noChangeAspect="1"/>
          </p:cNvPicPr>
          <p:nvPr/>
        </p:nvPicPr>
        <p:blipFill>
          <a:blip r:embed="rId3"/>
          <a:stretch>
            <a:fillRect/>
          </a:stretch>
        </p:blipFill>
        <p:spPr>
          <a:xfrm>
            <a:off x="4619327" y="4400383"/>
            <a:ext cx="3617216" cy="2254566"/>
          </a:xfrm>
          <a:prstGeom prst="rect">
            <a:avLst/>
          </a:prstGeom>
        </p:spPr>
      </p:pic>
      <p:pic>
        <p:nvPicPr>
          <p:cNvPr id="8" name="図 7">
            <a:extLst>
              <a:ext uri="{FF2B5EF4-FFF2-40B4-BE49-F238E27FC236}">
                <a16:creationId xmlns:a16="http://schemas.microsoft.com/office/drawing/2014/main" id="{1F28D578-AC27-5A72-80FE-99CAEE436B32}"/>
              </a:ext>
            </a:extLst>
          </p:cNvPr>
          <p:cNvPicPr>
            <a:picLocks noChangeAspect="1"/>
          </p:cNvPicPr>
          <p:nvPr/>
        </p:nvPicPr>
        <p:blipFill>
          <a:blip r:embed="rId4"/>
          <a:stretch>
            <a:fillRect/>
          </a:stretch>
        </p:blipFill>
        <p:spPr>
          <a:xfrm>
            <a:off x="988102" y="2233350"/>
            <a:ext cx="10215796" cy="808029"/>
          </a:xfrm>
          <a:prstGeom prst="rect">
            <a:avLst/>
          </a:prstGeom>
        </p:spPr>
      </p:pic>
    </p:spTree>
    <p:extLst>
      <p:ext uri="{BB962C8B-B14F-4D97-AF65-F5344CB8AC3E}">
        <p14:creationId xmlns:p14="http://schemas.microsoft.com/office/powerpoint/2010/main" val="2368404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E5E18-6945-A647-9AE5-9AC4368521F5}"/>
              </a:ext>
            </a:extLst>
          </p:cNvPr>
          <p:cNvSpPr>
            <a:spLocks noGrp="1"/>
          </p:cNvSpPr>
          <p:nvPr>
            <p:ph type="title"/>
          </p:nvPr>
        </p:nvSpPr>
        <p:spPr/>
        <p:txBody>
          <a:bodyPr/>
          <a:lstStyle/>
          <a:p>
            <a:r>
              <a:rPr lang="en-JP" dirty="0"/>
              <a:t>OSデ</a:t>
            </a:r>
            <a:r>
              <a:rPr lang="en-JP"/>
              <a:t>ータの取得確認</a:t>
            </a:r>
            <a:r>
              <a:rPr lang="en-US" dirty="0"/>
              <a:t>(2/2)</a:t>
            </a:r>
            <a:endParaRPr lang="en-JP" dirty="0"/>
          </a:p>
        </p:txBody>
      </p:sp>
      <p:sp>
        <p:nvSpPr>
          <p:cNvPr id="3" name="Content Placeholder 2">
            <a:extLst>
              <a:ext uri="{FF2B5EF4-FFF2-40B4-BE49-F238E27FC236}">
                <a16:creationId xmlns:a16="http://schemas.microsoft.com/office/drawing/2014/main" id="{68F0AD27-E017-844D-8B54-06A2314602A5}"/>
              </a:ext>
            </a:extLst>
          </p:cNvPr>
          <p:cNvSpPr>
            <a:spLocks noGrp="1"/>
          </p:cNvSpPr>
          <p:nvPr>
            <p:ph idx="1"/>
          </p:nvPr>
        </p:nvSpPr>
        <p:spPr/>
        <p:txBody>
          <a:bodyPr/>
          <a:lstStyle/>
          <a:p>
            <a:r>
              <a:rPr lang="en-US" altLang="ja-JP" dirty="0"/>
              <a:t>VM</a:t>
            </a:r>
            <a:r>
              <a:rPr lang="ja-JP" altLang="en-US"/>
              <a:t>内の</a:t>
            </a:r>
            <a:r>
              <a:rPr lang="en-US" altLang="ja-JP" dirty="0"/>
              <a:t>proc</a:t>
            </a:r>
            <a:r>
              <a:rPr lang="ja-JP" altLang="en-US"/>
              <a:t>ファイルシステムの疑似ファイルの生成を確認</a:t>
            </a:r>
            <a:endParaRPr lang="en-US" altLang="ja-JP" dirty="0"/>
          </a:p>
          <a:p>
            <a:pPr lvl="1"/>
            <a:r>
              <a:rPr lang="en-US" dirty="0" err="1"/>
              <a:t>ps，netstatコマンドで必要なVM内のシステム情報を提供</a:t>
            </a:r>
            <a:endParaRPr lang="en-JP" dirty="0"/>
          </a:p>
          <a:p>
            <a:endParaRPr lang="en-JP" dirty="0"/>
          </a:p>
        </p:txBody>
      </p:sp>
      <p:sp>
        <p:nvSpPr>
          <p:cNvPr id="4" name="Slide Number Placeholder 3">
            <a:extLst>
              <a:ext uri="{FF2B5EF4-FFF2-40B4-BE49-F238E27FC236}">
                <a16:creationId xmlns:a16="http://schemas.microsoft.com/office/drawing/2014/main" id="{A951D7FC-3E7F-A949-8231-CA3606C62DDA}"/>
              </a:ext>
            </a:extLst>
          </p:cNvPr>
          <p:cNvSpPr>
            <a:spLocks noGrp="1"/>
          </p:cNvSpPr>
          <p:nvPr>
            <p:ph type="sldNum" sz="quarter" idx="12"/>
          </p:nvPr>
        </p:nvSpPr>
        <p:spPr/>
        <p:txBody>
          <a:bodyPr/>
          <a:lstStyle/>
          <a:p>
            <a:fld id="{3862EE38-F75A-9448-8243-6101B2857D65}" type="slidenum">
              <a:rPr lang="ja-JP" altLang="en-US" smtClean="0"/>
              <a:pPr/>
              <a:t>24</a:t>
            </a:fld>
            <a:endParaRPr lang="ja-JP" altLang="en-US" dirty="0"/>
          </a:p>
        </p:txBody>
      </p:sp>
      <p:pic>
        <p:nvPicPr>
          <p:cNvPr id="8" name="図 7" descr="背景パターン&#10;&#10;自動的に生成された説明">
            <a:extLst>
              <a:ext uri="{FF2B5EF4-FFF2-40B4-BE49-F238E27FC236}">
                <a16:creationId xmlns:a16="http://schemas.microsoft.com/office/drawing/2014/main" id="{23F48C6C-D095-CE39-782F-9393DC1E6AD8}"/>
              </a:ext>
            </a:extLst>
          </p:cNvPr>
          <p:cNvPicPr>
            <a:picLocks noChangeAspect="1"/>
          </p:cNvPicPr>
          <p:nvPr/>
        </p:nvPicPr>
        <p:blipFill>
          <a:blip r:embed="rId3"/>
          <a:stretch>
            <a:fillRect/>
          </a:stretch>
        </p:blipFill>
        <p:spPr>
          <a:xfrm>
            <a:off x="1784708" y="2836549"/>
            <a:ext cx="7994292" cy="3122299"/>
          </a:xfrm>
          <a:prstGeom prst="rect">
            <a:avLst/>
          </a:prstGeom>
        </p:spPr>
      </p:pic>
    </p:spTree>
    <p:extLst>
      <p:ext uri="{BB962C8B-B14F-4D97-AF65-F5344CB8AC3E}">
        <p14:creationId xmlns:p14="http://schemas.microsoft.com/office/powerpoint/2010/main" val="1511688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A1E27-C11A-EF4C-849A-A0ECF23ED79F}"/>
              </a:ext>
            </a:extLst>
          </p:cNvPr>
          <p:cNvSpPr>
            <a:spLocks noGrp="1"/>
          </p:cNvSpPr>
          <p:nvPr>
            <p:ph type="title"/>
          </p:nvPr>
        </p:nvSpPr>
        <p:spPr>
          <a:xfrm>
            <a:off x="688298" y="483858"/>
            <a:ext cx="10665502" cy="830588"/>
          </a:xfrm>
        </p:spPr>
        <p:txBody>
          <a:bodyPr>
            <a:normAutofit/>
          </a:bodyPr>
          <a:lstStyle/>
          <a:p>
            <a:r>
              <a:rPr lang="en-JP" dirty="0"/>
              <a:t>OSバ</a:t>
            </a:r>
            <a:r>
              <a:rPr lang="en-JP"/>
              <a:t>ージョン情報の取得性能</a:t>
            </a:r>
            <a:endParaRPr lang="en-JP" dirty="0"/>
          </a:p>
        </p:txBody>
      </p:sp>
      <p:sp>
        <p:nvSpPr>
          <p:cNvPr id="3" name="Content Placeholder 2">
            <a:extLst>
              <a:ext uri="{FF2B5EF4-FFF2-40B4-BE49-F238E27FC236}">
                <a16:creationId xmlns:a16="http://schemas.microsoft.com/office/drawing/2014/main" id="{D554896B-3A88-3744-AFE5-01F31527E96E}"/>
              </a:ext>
            </a:extLst>
          </p:cNvPr>
          <p:cNvSpPr>
            <a:spLocks noGrp="1"/>
          </p:cNvSpPr>
          <p:nvPr>
            <p:ph idx="1"/>
          </p:nvPr>
        </p:nvSpPr>
        <p:spPr>
          <a:xfrm>
            <a:off x="688298" y="1525004"/>
            <a:ext cx="10515600" cy="4433844"/>
          </a:xfrm>
        </p:spPr>
        <p:txBody>
          <a:bodyPr>
            <a:normAutofit/>
          </a:bodyPr>
          <a:lstStyle/>
          <a:p>
            <a:r>
              <a:rPr lang="ja-JP" altLang="en-US"/>
              <a:t>エージェントに要求を</a:t>
            </a:r>
            <a:r>
              <a:rPr lang="en-US" altLang="ja-JP" dirty="0"/>
              <a:t>1</a:t>
            </a:r>
            <a:r>
              <a:rPr lang="ja-JP" altLang="en-US"/>
              <a:t>回送信し、</a:t>
            </a:r>
            <a:r>
              <a:rPr lang="en-US" altLang="ja-JP" dirty="0"/>
              <a:t>4KB</a:t>
            </a:r>
            <a:r>
              <a:rPr lang="ja-JP" altLang="en-US"/>
              <a:t>のメモリデータを取得</a:t>
            </a:r>
            <a:endParaRPr lang="en-US" altLang="ja-JP" dirty="0"/>
          </a:p>
          <a:p>
            <a:pPr lvl="1"/>
            <a:r>
              <a:rPr lang="ja-JP" altLang="en-US"/>
              <a:t>仮想ネットワークを用いた場合、</a:t>
            </a:r>
            <a:r>
              <a:rPr lang="en-US" altLang="ja-JP" dirty="0"/>
              <a:t>SEV</a:t>
            </a:r>
            <a:r>
              <a:rPr lang="ja-JP" altLang="en-US"/>
              <a:t>の影響を受けた</a:t>
            </a:r>
            <a:endParaRPr lang="en-US" altLang="ja-JP" dirty="0"/>
          </a:p>
          <a:p>
            <a:pPr lvl="2"/>
            <a:r>
              <a:rPr lang="ja-JP" altLang="en-US"/>
              <a:t>共有メモリの場合は影響を受けなかった</a:t>
            </a:r>
            <a:endParaRPr lang="en-US" altLang="ja-JP" dirty="0"/>
          </a:p>
          <a:p>
            <a:pPr lvl="1"/>
            <a:r>
              <a:rPr lang="ja-JP" altLang="en-US"/>
              <a:t>仮想ネットワークと比較し，共有メモリを用いた場合</a:t>
            </a:r>
            <a:r>
              <a:rPr lang="en-US" altLang="ja-JP" dirty="0"/>
              <a:t>1ms</a:t>
            </a:r>
            <a:r>
              <a:rPr lang="ja-JP" altLang="en-US"/>
              <a:t>高速化</a:t>
            </a:r>
            <a:endParaRPr lang="en-US" altLang="ja-JP" dirty="0"/>
          </a:p>
          <a:p>
            <a:pPr lvl="1"/>
            <a:r>
              <a:rPr lang="en-US" altLang="ja-JP" dirty="0" err="1"/>
              <a:t>BitVisor</a:t>
            </a:r>
            <a:r>
              <a:rPr lang="ja-JP" altLang="en-US"/>
              <a:t>と</a:t>
            </a:r>
            <a:r>
              <a:rPr lang="en-US" altLang="ja-JP" dirty="0"/>
              <a:t>SEV</a:t>
            </a:r>
            <a:r>
              <a:rPr lang="ja-JP" altLang="en-US"/>
              <a:t>を有効にした</a:t>
            </a:r>
            <a:r>
              <a:rPr lang="en-US" altLang="ja-JP" dirty="0"/>
              <a:t>OS</a:t>
            </a:r>
            <a:r>
              <a:rPr lang="ja-JP" altLang="en-US"/>
              <a:t>内はほぼ同じ性能</a:t>
            </a:r>
            <a:endParaRPr lang="en-US" altLang="ja-JP" dirty="0"/>
          </a:p>
          <a:p>
            <a:pPr lvl="1"/>
            <a:r>
              <a:rPr lang="en-US" altLang="ja-JP" dirty="0"/>
              <a:t>Xen</a:t>
            </a:r>
            <a:r>
              <a:rPr lang="ja-JP" altLang="en-US"/>
              <a:t>と</a:t>
            </a:r>
            <a:r>
              <a:rPr lang="en-US" altLang="ja-JP" dirty="0"/>
              <a:t>SEV</a:t>
            </a:r>
            <a:r>
              <a:rPr lang="ja-JP" altLang="en-US"/>
              <a:t>を有効にしていない</a:t>
            </a:r>
            <a:r>
              <a:rPr lang="en-US" altLang="ja-JP" dirty="0"/>
              <a:t>OS</a:t>
            </a:r>
            <a:r>
              <a:rPr lang="ja-JP" altLang="en-US"/>
              <a:t>内ではほぼ同じ性能</a:t>
            </a:r>
            <a:endParaRPr lang="en-US" altLang="ja-JP" dirty="0"/>
          </a:p>
        </p:txBody>
      </p:sp>
      <p:sp>
        <p:nvSpPr>
          <p:cNvPr id="4" name="Slide Number Placeholder 3">
            <a:extLst>
              <a:ext uri="{FF2B5EF4-FFF2-40B4-BE49-F238E27FC236}">
                <a16:creationId xmlns:a16="http://schemas.microsoft.com/office/drawing/2014/main" id="{182FC12F-41CF-3B43-8264-DB259AE7037F}"/>
              </a:ext>
            </a:extLst>
          </p:cNvPr>
          <p:cNvSpPr>
            <a:spLocks noGrp="1"/>
          </p:cNvSpPr>
          <p:nvPr>
            <p:ph type="sldNum" sz="quarter" idx="12"/>
          </p:nvPr>
        </p:nvSpPr>
        <p:spPr>
          <a:xfrm>
            <a:off x="8610600" y="6356350"/>
            <a:ext cx="2743200" cy="365125"/>
          </a:xfrm>
        </p:spPr>
        <p:txBody>
          <a:bodyPr/>
          <a:lstStyle/>
          <a:p>
            <a:fld id="{3862EE38-F75A-9448-8243-6101B2857D65}" type="slidenum">
              <a:rPr lang="ja-JP" altLang="en-US" smtClean="0"/>
              <a:pPr/>
              <a:t>25</a:t>
            </a:fld>
            <a:endParaRPr lang="ja-JP" altLang="en-US" dirty="0"/>
          </a:p>
        </p:txBody>
      </p:sp>
      <p:graphicFrame>
        <p:nvGraphicFramePr>
          <p:cNvPr id="5" name="グラフ 4">
            <a:extLst>
              <a:ext uri="{FF2B5EF4-FFF2-40B4-BE49-F238E27FC236}">
                <a16:creationId xmlns:a16="http://schemas.microsoft.com/office/drawing/2014/main" id="{AE713D0B-0B69-DCC6-057C-0682DD560B4D}"/>
              </a:ext>
            </a:extLst>
          </p:cNvPr>
          <p:cNvGraphicFramePr>
            <a:graphicFrameLocks/>
          </p:cNvGraphicFramePr>
          <p:nvPr/>
        </p:nvGraphicFramePr>
        <p:xfrm>
          <a:off x="2235201" y="4032062"/>
          <a:ext cx="6527799" cy="28259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91426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B5098E-7BC8-1C46-BCBF-EFB2F3346B1A}"/>
              </a:ext>
            </a:extLst>
          </p:cNvPr>
          <p:cNvSpPr>
            <a:spLocks noGrp="1"/>
          </p:cNvSpPr>
          <p:nvPr>
            <p:ph type="title"/>
          </p:nvPr>
        </p:nvSpPr>
        <p:spPr/>
        <p:txBody>
          <a:bodyPr/>
          <a:lstStyle/>
          <a:p>
            <a:r>
              <a:rPr kumimoji="1" lang="ja-JP" altLang="en-US"/>
              <a:t>プロセス一覧の取得性能</a:t>
            </a:r>
          </a:p>
        </p:txBody>
      </p:sp>
      <p:sp>
        <p:nvSpPr>
          <p:cNvPr id="3" name="コンテンツ プレースホルダー 2">
            <a:extLst>
              <a:ext uri="{FF2B5EF4-FFF2-40B4-BE49-F238E27FC236}">
                <a16:creationId xmlns:a16="http://schemas.microsoft.com/office/drawing/2014/main" id="{663E2B40-C6A4-4B42-9EE8-A5598802CBB1}"/>
              </a:ext>
            </a:extLst>
          </p:cNvPr>
          <p:cNvSpPr>
            <a:spLocks noGrp="1"/>
          </p:cNvSpPr>
          <p:nvPr>
            <p:ph idx="1"/>
          </p:nvPr>
        </p:nvSpPr>
        <p:spPr/>
        <p:txBody>
          <a:bodyPr/>
          <a:lstStyle/>
          <a:p>
            <a:r>
              <a:rPr kumimoji="1" lang="ja-JP" altLang="en-US"/>
              <a:t>エージェントに要求を</a:t>
            </a:r>
            <a:r>
              <a:rPr kumimoji="1" lang="en-US" altLang="ja-JP" dirty="0"/>
              <a:t>119</a:t>
            </a:r>
            <a:r>
              <a:rPr lang="ja-JP" altLang="en-US"/>
              <a:t>回送信し、計</a:t>
            </a:r>
            <a:r>
              <a:rPr lang="en-US" altLang="ja-JP" dirty="0"/>
              <a:t>476KB</a:t>
            </a:r>
            <a:r>
              <a:rPr lang="ja-JP" altLang="en-US"/>
              <a:t>のデータを取得</a:t>
            </a:r>
            <a:endParaRPr lang="en-US" altLang="ja-JP" dirty="0"/>
          </a:p>
          <a:p>
            <a:pPr lvl="1"/>
            <a:r>
              <a:rPr lang="en-US" altLang="ja-JP" dirty="0"/>
              <a:t>OS</a:t>
            </a:r>
            <a:r>
              <a:rPr lang="ja-JP" altLang="en-US"/>
              <a:t>内エージェントは共有メモリを用いると</a:t>
            </a:r>
            <a:r>
              <a:rPr lang="en-US" altLang="ja-JP" dirty="0"/>
              <a:t>25%</a:t>
            </a:r>
            <a:r>
              <a:rPr lang="ja-JP" altLang="en-US"/>
              <a:t>高速になった</a:t>
            </a:r>
          </a:p>
          <a:p>
            <a:pPr lvl="2"/>
            <a:r>
              <a:rPr lang="ja-JP" altLang="en-US"/>
              <a:t>データチェック間隔を減らすとさらに高速化が図れる</a:t>
            </a:r>
            <a:endParaRPr lang="en-US" altLang="ja-JP" dirty="0"/>
          </a:p>
          <a:p>
            <a:pPr lvl="1"/>
            <a:r>
              <a:rPr lang="en-US" altLang="ja-JP" dirty="0" err="1"/>
              <a:t>BitVisor</a:t>
            </a:r>
            <a:r>
              <a:rPr lang="ja-JP" altLang="en-US"/>
              <a:t>内エージェントで</a:t>
            </a:r>
            <a:r>
              <a:rPr kumimoji="1" lang="ja-JP" altLang="en-US"/>
              <a:t>は</a:t>
            </a:r>
            <a:r>
              <a:rPr kumimoji="1" lang="en-US" altLang="ja-JP" dirty="0"/>
              <a:t>OS</a:t>
            </a:r>
            <a:r>
              <a:rPr kumimoji="1" lang="ja-JP" altLang="en-US"/>
              <a:t>内より</a:t>
            </a:r>
            <a:r>
              <a:rPr kumimoji="1" lang="en-US" altLang="ja-JP" dirty="0"/>
              <a:t>50%</a:t>
            </a:r>
            <a:r>
              <a:rPr kumimoji="1" lang="ja-JP" altLang="en-US"/>
              <a:t>遅くなった</a:t>
            </a:r>
            <a:endParaRPr kumimoji="1" lang="en-US" altLang="ja-JP" dirty="0"/>
          </a:p>
          <a:p>
            <a:pPr lvl="1"/>
            <a:r>
              <a:rPr lang="en-US" altLang="ja-JP" dirty="0"/>
              <a:t>Xen</a:t>
            </a:r>
            <a:r>
              <a:rPr lang="ja-JP" altLang="en-US"/>
              <a:t>内エージェントでは</a:t>
            </a:r>
            <a:r>
              <a:rPr lang="en-US" altLang="ja-JP" dirty="0"/>
              <a:t>OS</a:t>
            </a:r>
            <a:r>
              <a:rPr lang="ja-JP" altLang="en-US"/>
              <a:t>内エージェントとほぼ同じ性能になった</a:t>
            </a:r>
            <a:endParaRPr kumimoji="1" lang="en-US" altLang="ja-JP" dirty="0"/>
          </a:p>
        </p:txBody>
      </p:sp>
      <p:sp>
        <p:nvSpPr>
          <p:cNvPr id="4" name="スライド番号プレースホルダー 3">
            <a:extLst>
              <a:ext uri="{FF2B5EF4-FFF2-40B4-BE49-F238E27FC236}">
                <a16:creationId xmlns:a16="http://schemas.microsoft.com/office/drawing/2014/main" id="{3478EE3B-0FE6-214B-8FC0-CB745D39305E}"/>
              </a:ext>
            </a:extLst>
          </p:cNvPr>
          <p:cNvSpPr>
            <a:spLocks noGrp="1"/>
          </p:cNvSpPr>
          <p:nvPr>
            <p:ph type="sldNum" sz="quarter" idx="12"/>
          </p:nvPr>
        </p:nvSpPr>
        <p:spPr/>
        <p:txBody>
          <a:bodyPr/>
          <a:lstStyle/>
          <a:p>
            <a:fld id="{3862EE38-F75A-9448-8243-6101B2857D65}" type="slidenum">
              <a:rPr lang="ja-JP" altLang="en-US" smtClean="0"/>
              <a:pPr/>
              <a:t>26</a:t>
            </a:fld>
            <a:endParaRPr lang="ja-JP" altLang="en-US" dirty="0"/>
          </a:p>
        </p:txBody>
      </p:sp>
      <p:graphicFrame>
        <p:nvGraphicFramePr>
          <p:cNvPr id="5" name="グラフ 4">
            <a:extLst>
              <a:ext uri="{FF2B5EF4-FFF2-40B4-BE49-F238E27FC236}">
                <a16:creationId xmlns:a16="http://schemas.microsoft.com/office/drawing/2014/main" id="{51132170-A6AE-BD95-1A77-6B42D23A35F1}"/>
              </a:ext>
            </a:extLst>
          </p:cNvPr>
          <p:cNvGraphicFramePr>
            <a:graphicFrameLocks/>
          </p:cNvGraphicFramePr>
          <p:nvPr/>
        </p:nvGraphicFramePr>
        <p:xfrm>
          <a:off x="1943100" y="3695700"/>
          <a:ext cx="7200900" cy="31623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96882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22B33-8239-6C43-A71A-EC95E5A1E706}"/>
              </a:ext>
            </a:extLst>
          </p:cNvPr>
          <p:cNvSpPr>
            <a:spLocks noGrp="1"/>
          </p:cNvSpPr>
          <p:nvPr>
            <p:ph type="title"/>
          </p:nvPr>
        </p:nvSpPr>
        <p:spPr/>
        <p:txBody>
          <a:bodyPr/>
          <a:lstStyle/>
          <a:p>
            <a:r>
              <a:rPr lang="en-JP" dirty="0"/>
              <a:t>IDSオフロード </a:t>
            </a:r>
            <a:r>
              <a:rPr lang="en-JP" sz="2800"/>
              <a:t>[Garfinkel</a:t>
            </a:r>
            <a:r>
              <a:rPr lang="en-US" sz="2800" dirty="0"/>
              <a:t>+</a:t>
            </a:r>
            <a:r>
              <a:rPr lang="en-JP" sz="2800"/>
              <a:t>, NDSS</a:t>
            </a:r>
            <a:r>
              <a:rPr lang="en-US" sz="2800" dirty="0"/>
              <a:t>’</a:t>
            </a:r>
            <a:r>
              <a:rPr lang="en-JP" sz="2800"/>
              <a:t>03</a:t>
            </a:r>
            <a:r>
              <a:rPr lang="en-JP" sz="2800" dirty="0"/>
              <a:t>]</a:t>
            </a:r>
            <a:endParaRPr lang="en-JP" dirty="0"/>
          </a:p>
        </p:txBody>
      </p:sp>
      <p:sp>
        <p:nvSpPr>
          <p:cNvPr id="3" name="Content Placeholder 2">
            <a:extLst>
              <a:ext uri="{FF2B5EF4-FFF2-40B4-BE49-F238E27FC236}">
                <a16:creationId xmlns:a16="http://schemas.microsoft.com/office/drawing/2014/main" id="{DC611886-DEA0-6E49-AE12-040E961073F0}"/>
              </a:ext>
            </a:extLst>
          </p:cNvPr>
          <p:cNvSpPr>
            <a:spLocks noGrp="1"/>
          </p:cNvSpPr>
          <p:nvPr>
            <p:ph idx="1"/>
          </p:nvPr>
        </p:nvSpPr>
        <p:spPr/>
        <p:txBody>
          <a:bodyPr/>
          <a:lstStyle/>
          <a:p>
            <a:r>
              <a:rPr lang="en-US" altLang="ja-JP" dirty="0"/>
              <a:t>VM</a:t>
            </a:r>
            <a:r>
              <a:rPr lang="ja-JP" altLang="en-US"/>
              <a:t>の外で</a:t>
            </a:r>
            <a:r>
              <a:rPr lang="en-US" altLang="ja-JP" dirty="0"/>
              <a:t>IDS</a:t>
            </a:r>
            <a:r>
              <a:rPr lang="ja-JP" altLang="en-US"/>
              <a:t>を安全に動作させるための手法</a:t>
            </a:r>
            <a:endParaRPr lang="en-US" altLang="ja-JP" dirty="0"/>
          </a:p>
          <a:p>
            <a:pPr lvl="1"/>
            <a:r>
              <a:rPr lang="en-US" altLang="ja-JP" dirty="0"/>
              <a:t>VM</a:t>
            </a:r>
            <a:r>
              <a:rPr lang="ja-JP" altLang="en-US"/>
              <a:t>に侵入されても</a:t>
            </a:r>
            <a:r>
              <a:rPr lang="en-US" altLang="ja-JP" dirty="0"/>
              <a:t>IDS</a:t>
            </a:r>
            <a:r>
              <a:rPr lang="ja-JP" altLang="en-US"/>
              <a:t>を無効化されない</a:t>
            </a:r>
            <a:endParaRPr lang="en-US" altLang="ja-JP" dirty="0"/>
          </a:p>
          <a:p>
            <a:pPr lvl="1"/>
            <a:r>
              <a:rPr lang="ja-JP" altLang="en-US"/>
              <a:t>侵入者が</a:t>
            </a:r>
            <a:r>
              <a:rPr lang="en-US" altLang="ja-JP" dirty="0"/>
              <a:t>VM</a:t>
            </a:r>
            <a:r>
              <a:rPr lang="ja-JP" altLang="en-US"/>
              <a:t>の外にある</a:t>
            </a:r>
            <a:r>
              <a:rPr lang="en-US" altLang="ja-JP" dirty="0"/>
              <a:t>IDS</a:t>
            </a:r>
            <a:r>
              <a:rPr lang="ja-JP" altLang="en-US"/>
              <a:t>を攻撃するのは難しい</a:t>
            </a:r>
            <a:endParaRPr lang="en-US" altLang="ja-JP" dirty="0"/>
          </a:p>
          <a:p>
            <a:r>
              <a:rPr lang="en-JP" altLang="ja-JP" dirty="0"/>
              <a:t>IDS</a:t>
            </a:r>
            <a:r>
              <a:rPr lang="ja-JP" altLang="en-US"/>
              <a:t>は</a:t>
            </a:r>
            <a:r>
              <a:rPr lang="en-US" altLang="ja-JP" dirty="0"/>
              <a:t>VM</a:t>
            </a:r>
            <a:r>
              <a:rPr lang="ja-JP" altLang="en-US"/>
              <a:t>のメモリや仮想ディスク上のデータを解析</a:t>
            </a:r>
            <a:endParaRPr lang="en-US" altLang="ja-JP" dirty="0"/>
          </a:p>
          <a:p>
            <a:pPr lvl="1"/>
            <a:r>
              <a:rPr lang="ja-JP" altLang="en-US"/>
              <a:t>メモリ上の</a:t>
            </a:r>
            <a:r>
              <a:rPr lang="en-US" altLang="ja-JP" dirty="0"/>
              <a:t>OS</a:t>
            </a:r>
            <a:r>
              <a:rPr lang="ja-JP" altLang="en-US"/>
              <a:t>データを用いて攻撃を検知</a:t>
            </a:r>
            <a:endParaRPr lang="en-US" altLang="ja-JP" dirty="0"/>
          </a:p>
          <a:p>
            <a:pPr lvl="1"/>
            <a:r>
              <a:rPr lang="ja-JP" altLang="en-US"/>
              <a:t>仮想ディスク上のファイルに対する改ざんを検査</a:t>
            </a:r>
            <a:endParaRPr lang="en-US" altLang="ja-JP" dirty="0"/>
          </a:p>
        </p:txBody>
      </p:sp>
      <p:sp>
        <p:nvSpPr>
          <p:cNvPr id="4" name="Slide Number Placeholder 3">
            <a:extLst>
              <a:ext uri="{FF2B5EF4-FFF2-40B4-BE49-F238E27FC236}">
                <a16:creationId xmlns:a16="http://schemas.microsoft.com/office/drawing/2014/main" id="{45E146B1-C6B2-9444-8323-3B75B2621559}"/>
              </a:ext>
            </a:extLst>
          </p:cNvPr>
          <p:cNvSpPr>
            <a:spLocks noGrp="1"/>
          </p:cNvSpPr>
          <p:nvPr>
            <p:ph type="sldNum" sz="quarter" idx="12"/>
          </p:nvPr>
        </p:nvSpPr>
        <p:spPr/>
        <p:txBody>
          <a:bodyPr/>
          <a:lstStyle/>
          <a:p>
            <a:fld id="{3862EE38-F75A-9448-8243-6101B2857D65}" type="slidenum">
              <a:rPr lang="ja-JP" altLang="en-US" smtClean="0"/>
              <a:pPr/>
              <a:t>27</a:t>
            </a:fld>
            <a:endParaRPr lang="ja-JP" altLang="en-US" dirty="0"/>
          </a:p>
        </p:txBody>
      </p:sp>
      <p:sp>
        <p:nvSpPr>
          <p:cNvPr id="5" name="Cloud">
            <a:extLst>
              <a:ext uri="{FF2B5EF4-FFF2-40B4-BE49-F238E27FC236}">
                <a16:creationId xmlns:a16="http://schemas.microsoft.com/office/drawing/2014/main" id="{EDBF0A85-A0CE-004F-A255-1CF5EAC68EAE}"/>
              </a:ext>
            </a:extLst>
          </p:cNvPr>
          <p:cNvSpPr>
            <a:spLocks noChangeAspect="1" noEditPoints="1" noChangeArrowheads="1"/>
          </p:cNvSpPr>
          <p:nvPr/>
        </p:nvSpPr>
        <p:spPr bwMode="auto">
          <a:xfrm>
            <a:off x="2175130" y="4450887"/>
            <a:ext cx="5330516" cy="22705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nchor="ctr"/>
          <a:lstStyle/>
          <a:p>
            <a:pPr algn="ctr">
              <a:defRPr/>
            </a:pPr>
            <a:endParaRPr lang="en-US" altLang="ja-JP" dirty="0">
              <a:latin typeface="Arial" charset="0"/>
              <a:ea typeface="ＭＳ Ｐゴシック" charset="-128"/>
            </a:endParaRPr>
          </a:p>
        </p:txBody>
      </p:sp>
      <p:sp>
        <p:nvSpPr>
          <p:cNvPr id="6" name="テキスト ボックス 5">
            <a:extLst>
              <a:ext uri="{FF2B5EF4-FFF2-40B4-BE49-F238E27FC236}">
                <a16:creationId xmlns:a16="http://schemas.microsoft.com/office/drawing/2014/main" id="{B8D4771E-312C-CE45-B1F9-85A59326ED63}"/>
              </a:ext>
            </a:extLst>
          </p:cNvPr>
          <p:cNvSpPr txBox="1"/>
          <p:nvPr/>
        </p:nvSpPr>
        <p:spPr>
          <a:xfrm>
            <a:off x="5242325" y="4689933"/>
            <a:ext cx="714631" cy="461665"/>
          </a:xfrm>
          <a:prstGeom prst="rect">
            <a:avLst/>
          </a:prstGeom>
          <a:noFill/>
        </p:spPr>
        <p:txBody>
          <a:bodyPr wrap="square" rtlCol="0">
            <a:spAutoFit/>
          </a:bodyPr>
          <a:lstStyle/>
          <a:p>
            <a:r>
              <a:rPr kumimoji="1" lang="en-US" altLang="ja-JP" sz="2400" b="1" dirty="0"/>
              <a:t>VM</a:t>
            </a:r>
            <a:endParaRPr kumimoji="1" lang="ja-JP" altLang="en-US" sz="2400" b="1"/>
          </a:p>
        </p:txBody>
      </p:sp>
      <p:sp>
        <p:nvSpPr>
          <p:cNvPr id="12" name="角丸四角形 11">
            <a:extLst>
              <a:ext uri="{FF2B5EF4-FFF2-40B4-BE49-F238E27FC236}">
                <a16:creationId xmlns:a16="http://schemas.microsoft.com/office/drawing/2014/main" id="{6C45A326-691F-3643-BE0B-6FED95C2D805}"/>
              </a:ext>
            </a:extLst>
          </p:cNvPr>
          <p:cNvSpPr/>
          <p:nvPr/>
        </p:nvSpPr>
        <p:spPr>
          <a:xfrm>
            <a:off x="4697327" y="5086462"/>
            <a:ext cx="1803651" cy="999437"/>
          </a:xfrm>
          <a:prstGeom prst="roundRect">
            <a:avLst/>
          </a:prstGeom>
          <a:pattFill prst="pct10">
            <a:fgClr>
              <a:schemeClr val="tx1"/>
            </a:fgClr>
            <a:bgClr>
              <a:schemeClr val="accent2">
                <a:lumMod val="60000"/>
                <a:lumOff val="40000"/>
              </a:schemeClr>
            </a:bgClr>
          </a:pattFill>
          <a:ln w="57150"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9" name="円形吹き出し 18">
            <a:extLst>
              <a:ext uri="{FF2B5EF4-FFF2-40B4-BE49-F238E27FC236}">
                <a16:creationId xmlns:a16="http://schemas.microsoft.com/office/drawing/2014/main" id="{64B7536A-F0A3-8744-B789-354E01E5C269}"/>
              </a:ext>
            </a:extLst>
          </p:cNvPr>
          <p:cNvSpPr/>
          <p:nvPr/>
        </p:nvSpPr>
        <p:spPr>
          <a:xfrm>
            <a:off x="7117757" y="4048031"/>
            <a:ext cx="2086317" cy="2121375"/>
          </a:xfrm>
          <a:prstGeom prst="wedgeEllipseCallout">
            <a:avLst>
              <a:gd name="adj1" fmla="val -98971"/>
              <a:gd name="adj2" fmla="val 27081"/>
            </a:avLst>
          </a:prstGeom>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solidFill>
                <a:srgbClr val="FF0000"/>
              </a:solidFill>
            </a:endParaRPr>
          </a:p>
        </p:txBody>
      </p:sp>
      <p:grpSp>
        <p:nvGrpSpPr>
          <p:cNvPr id="7" name="Group 2822">
            <a:extLst>
              <a:ext uri="{FF2B5EF4-FFF2-40B4-BE49-F238E27FC236}">
                <a16:creationId xmlns:a16="http://schemas.microsoft.com/office/drawing/2014/main" id="{3E69B4F4-3460-0949-8B1E-9CDBFAAAC36B}"/>
              </a:ext>
            </a:extLst>
          </p:cNvPr>
          <p:cNvGrpSpPr>
            <a:grpSpLocks/>
          </p:cNvGrpSpPr>
          <p:nvPr/>
        </p:nvGrpSpPr>
        <p:grpSpPr bwMode="auto">
          <a:xfrm flipH="1">
            <a:off x="7642591" y="4732205"/>
            <a:ext cx="813681" cy="1226643"/>
            <a:chOff x="6777" y="1528"/>
            <a:chExt cx="719" cy="1064"/>
          </a:xfrm>
        </p:grpSpPr>
        <p:sp>
          <p:nvSpPr>
            <p:cNvPr id="8" name="Freeform 2823">
              <a:extLst>
                <a:ext uri="{FF2B5EF4-FFF2-40B4-BE49-F238E27FC236}">
                  <a16:creationId xmlns:a16="http://schemas.microsoft.com/office/drawing/2014/main" id="{59CD4A7C-DA47-1548-841C-FB16DE220DFA}"/>
                </a:ext>
              </a:extLst>
            </p:cNvPr>
            <p:cNvSpPr>
              <a:spLocks/>
            </p:cNvSpPr>
            <p:nvPr/>
          </p:nvSpPr>
          <p:spPr bwMode="auto">
            <a:xfrm>
              <a:off x="6892" y="2046"/>
              <a:ext cx="604" cy="546"/>
            </a:xfrm>
            <a:custGeom>
              <a:avLst/>
              <a:gdLst>
                <a:gd name="T0" fmla="*/ 192 w 604"/>
                <a:gd name="T1" fmla="*/ 10 h 546"/>
                <a:gd name="T2" fmla="*/ 332 w 604"/>
                <a:gd name="T3" fmla="*/ 26 h 546"/>
                <a:gd name="T4" fmla="*/ 460 w 604"/>
                <a:gd name="T5" fmla="*/ 30 h 546"/>
                <a:gd name="T6" fmla="*/ 484 w 604"/>
                <a:gd name="T7" fmla="*/ 66 h 546"/>
                <a:gd name="T8" fmla="*/ 504 w 604"/>
                <a:gd name="T9" fmla="*/ 198 h 546"/>
                <a:gd name="T10" fmla="*/ 520 w 604"/>
                <a:gd name="T11" fmla="*/ 298 h 546"/>
                <a:gd name="T12" fmla="*/ 536 w 604"/>
                <a:gd name="T13" fmla="*/ 342 h 546"/>
                <a:gd name="T14" fmla="*/ 556 w 604"/>
                <a:gd name="T15" fmla="*/ 378 h 546"/>
                <a:gd name="T16" fmla="*/ 524 w 604"/>
                <a:gd name="T17" fmla="*/ 398 h 546"/>
                <a:gd name="T18" fmla="*/ 580 w 604"/>
                <a:gd name="T19" fmla="*/ 422 h 546"/>
                <a:gd name="T20" fmla="*/ 604 w 604"/>
                <a:gd name="T21" fmla="*/ 430 h 546"/>
                <a:gd name="T22" fmla="*/ 552 w 604"/>
                <a:gd name="T23" fmla="*/ 458 h 546"/>
                <a:gd name="T24" fmla="*/ 528 w 604"/>
                <a:gd name="T25" fmla="*/ 466 h 546"/>
                <a:gd name="T26" fmla="*/ 464 w 604"/>
                <a:gd name="T27" fmla="*/ 450 h 546"/>
                <a:gd name="T28" fmla="*/ 436 w 604"/>
                <a:gd name="T29" fmla="*/ 410 h 546"/>
                <a:gd name="T30" fmla="*/ 440 w 604"/>
                <a:gd name="T31" fmla="*/ 422 h 546"/>
                <a:gd name="T32" fmla="*/ 444 w 604"/>
                <a:gd name="T33" fmla="*/ 406 h 546"/>
                <a:gd name="T34" fmla="*/ 432 w 604"/>
                <a:gd name="T35" fmla="*/ 302 h 546"/>
                <a:gd name="T36" fmla="*/ 424 w 604"/>
                <a:gd name="T37" fmla="*/ 270 h 546"/>
                <a:gd name="T38" fmla="*/ 420 w 604"/>
                <a:gd name="T39" fmla="*/ 194 h 546"/>
                <a:gd name="T40" fmla="*/ 408 w 604"/>
                <a:gd name="T41" fmla="*/ 182 h 546"/>
                <a:gd name="T42" fmla="*/ 336 w 604"/>
                <a:gd name="T43" fmla="*/ 146 h 546"/>
                <a:gd name="T44" fmla="*/ 332 w 604"/>
                <a:gd name="T45" fmla="*/ 190 h 546"/>
                <a:gd name="T46" fmla="*/ 324 w 604"/>
                <a:gd name="T47" fmla="*/ 214 h 546"/>
                <a:gd name="T48" fmla="*/ 332 w 604"/>
                <a:gd name="T49" fmla="*/ 246 h 546"/>
                <a:gd name="T50" fmla="*/ 312 w 604"/>
                <a:gd name="T51" fmla="*/ 346 h 546"/>
                <a:gd name="T52" fmla="*/ 308 w 604"/>
                <a:gd name="T53" fmla="*/ 430 h 546"/>
                <a:gd name="T54" fmla="*/ 312 w 604"/>
                <a:gd name="T55" fmla="*/ 442 h 546"/>
                <a:gd name="T56" fmla="*/ 324 w 604"/>
                <a:gd name="T57" fmla="*/ 450 h 546"/>
                <a:gd name="T58" fmla="*/ 316 w 604"/>
                <a:gd name="T59" fmla="*/ 474 h 546"/>
                <a:gd name="T60" fmla="*/ 332 w 604"/>
                <a:gd name="T61" fmla="*/ 510 h 546"/>
                <a:gd name="T62" fmla="*/ 264 w 604"/>
                <a:gd name="T63" fmla="*/ 546 h 546"/>
                <a:gd name="T64" fmla="*/ 212 w 604"/>
                <a:gd name="T65" fmla="*/ 534 h 546"/>
                <a:gd name="T66" fmla="*/ 220 w 604"/>
                <a:gd name="T67" fmla="*/ 494 h 546"/>
                <a:gd name="T68" fmla="*/ 228 w 604"/>
                <a:gd name="T69" fmla="*/ 470 h 546"/>
                <a:gd name="T70" fmla="*/ 224 w 604"/>
                <a:gd name="T71" fmla="*/ 450 h 546"/>
                <a:gd name="T72" fmla="*/ 200 w 604"/>
                <a:gd name="T73" fmla="*/ 442 h 546"/>
                <a:gd name="T74" fmla="*/ 208 w 604"/>
                <a:gd name="T75" fmla="*/ 418 h 546"/>
                <a:gd name="T76" fmla="*/ 212 w 604"/>
                <a:gd name="T77" fmla="*/ 406 h 546"/>
                <a:gd name="T78" fmla="*/ 200 w 604"/>
                <a:gd name="T79" fmla="*/ 346 h 546"/>
                <a:gd name="T80" fmla="*/ 208 w 604"/>
                <a:gd name="T81" fmla="*/ 306 h 546"/>
                <a:gd name="T82" fmla="*/ 212 w 604"/>
                <a:gd name="T83" fmla="*/ 286 h 546"/>
                <a:gd name="T84" fmla="*/ 208 w 604"/>
                <a:gd name="T85" fmla="*/ 190 h 546"/>
                <a:gd name="T86" fmla="*/ 164 w 604"/>
                <a:gd name="T87" fmla="*/ 174 h 546"/>
                <a:gd name="T88" fmla="*/ 52 w 604"/>
                <a:gd name="T89" fmla="*/ 130 h 546"/>
                <a:gd name="T90" fmla="*/ 8 w 604"/>
                <a:gd name="T91" fmla="*/ 94 h 546"/>
                <a:gd name="T92" fmla="*/ 0 w 604"/>
                <a:gd name="T93" fmla="*/ 82 h 546"/>
                <a:gd name="T94" fmla="*/ 0 w 604"/>
                <a:gd name="T95" fmla="*/ 38 h 546"/>
                <a:gd name="T96" fmla="*/ 192 w 604"/>
                <a:gd name="T97" fmla="*/ 10 h 5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04"/>
                <a:gd name="T148" fmla="*/ 0 h 546"/>
                <a:gd name="T149" fmla="*/ 604 w 604"/>
                <a:gd name="T150" fmla="*/ 546 h 5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04" h="546">
                  <a:moveTo>
                    <a:pt x="192" y="10"/>
                  </a:moveTo>
                  <a:cubicBezTo>
                    <a:pt x="242" y="0"/>
                    <a:pt x="285" y="14"/>
                    <a:pt x="332" y="26"/>
                  </a:cubicBezTo>
                  <a:cubicBezTo>
                    <a:pt x="377" y="21"/>
                    <a:pt x="414" y="27"/>
                    <a:pt x="460" y="30"/>
                  </a:cubicBezTo>
                  <a:cubicBezTo>
                    <a:pt x="472" y="42"/>
                    <a:pt x="479" y="50"/>
                    <a:pt x="484" y="66"/>
                  </a:cubicBezTo>
                  <a:cubicBezTo>
                    <a:pt x="487" y="113"/>
                    <a:pt x="499" y="152"/>
                    <a:pt x="504" y="198"/>
                  </a:cubicBezTo>
                  <a:cubicBezTo>
                    <a:pt x="507" y="226"/>
                    <a:pt x="507" y="271"/>
                    <a:pt x="520" y="298"/>
                  </a:cubicBezTo>
                  <a:cubicBezTo>
                    <a:pt x="527" y="312"/>
                    <a:pt x="529" y="329"/>
                    <a:pt x="536" y="342"/>
                  </a:cubicBezTo>
                  <a:cubicBezTo>
                    <a:pt x="559" y="383"/>
                    <a:pt x="547" y="351"/>
                    <a:pt x="556" y="378"/>
                  </a:cubicBezTo>
                  <a:cubicBezTo>
                    <a:pt x="548" y="383"/>
                    <a:pt x="524" y="397"/>
                    <a:pt x="524" y="398"/>
                  </a:cubicBezTo>
                  <a:cubicBezTo>
                    <a:pt x="524" y="411"/>
                    <a:pt x="570" y="419"/>
                    <a:pt x="580" y="422"/>
                  </a:cubicBezTo>
                  <a:cubicBezTo>
                    <a:pt x="588" y="424"/>
                    <a:pt x="604" y="430"/>
                    <a:pt x="604" y="430"/>
                  </a:cubicBezTo>
                  <a:cubicBezTo>
                    <a:pt x="587" y="447"/>
                    <a:pt x="575" y="451"/>
                    <a:pt x="552" y="458"/>
                  </a:cubicBezTo>
                  <a:cubicBezTo>
                    <a:pt x="544" y="460"/>
                    <a:pt x="528" y="466"/>
                    <a:pt x="528" y="466"/>
                  </a:cubicBezTo>
                  <a:cubicBezTo>
                    <a:pt x="506" y="462"/>
                    <a:pt x="483" y="463"/>
                    <a:pt x="464" y="450"/>
                  </a:cubicBezTo>
                  <a:cubicBezTo>
                    <a:pt x="452" y="433"/>
                    <a:pt x="456" y="417"/>
                    <a:pt x="436" y="410"/>
                  </a:cubicBezTo>
                  <a:cubicBezTo>
                    <a:pt x="437" y="414"/>
                    <a:pt x="436" y="424"/>
                    <a:pt x="440" y="422"/>
                  </a:cubicBezTo>
                  <a:cubicBezTo>
                    <a:pt x="445" y="420"/>
                    <a:pt x="444" y="411"/>
                    <a:pt x="444" y="406"/>
                  </a:cubicBezTo>
                  <a:cubicBezTo>
                    <a:pt x="444" y="371"/>
                    <a:pt x="440" y="336"/>
                    <a:pt x="432" y="302"/>
                  </a:cubicBezTo>
                  <a:cubicBezTo>
                    <a:pt x="430" y="291"/>
                    <a:pt x="424" y="270"/>
                    <a:pt x="424" y="270"/>
                  </a:cubicBezTo>
                  <a:cubicBezTo>
                    <a:pt x="423" y="245"/>
                    <a:pt x="425" y="219"/>
                    <a:pt x="420" y="194"/>
                  </a:cubicBezTo>
                  <a:cubicBezTo>
                    <a:pt x="419" y="188"/>
                    <a:pt x="411" y="187"/>
                    <a:pt x="408" y="182"/>
                  </a:cubicBezTo>
                  <a:cubicBezTo>
                    <a:pt x="384" y="146"/>
                    <a:pt x="384" y="152"/>
                    <a:pt x="336" y="146"/>
                  </a:cubicBezTo>
                  <a:cubicBezTo>
                    <a:pt x="332" y="164"/>
                    <a:pt x="337" y="172"/>
                    <a:pt x="332" y="190"/>
                  </a:cubicBezTo>
                  <a:cubicBezTo>
                    <a:pt x="330" y="198"/>
                    <a:pt x="324" y="214"/>
                    <a:pt x="324" y="214"/>
                  </a:cubicBezTo>
                  <a:cubicBezTo>
                    <a:pt x="326" y="225"/>
                    <a:pt x="333" y="235"/>
                    <a:pt x="332" y="246"/>
                  </a:cubicBezTo>
                  <a:cubicBezTo>
                    <a:pt x="330" y="279"/>
                    <a:pt x="317" y="313"/>
                    <a:pt x="312" y="346"/>
                  </a:cubicBezTo>
                  <a:cubicBezTo>
                    <a:pt x="315" y="377"/>
                    <a:pt x="314" y="399"/>
                    <a:pt x="308" y="430"/>
                  </a:cubicBezTo>
                  <a:cubicBezTo>
                    <a:pt x="309" y="434"/>
                    <a:pt x="309" y="439"/>
                    <a:pt x="312" y="442"/>
                  </a:cubicBezTo>
                  <a:cubicBezTo>
                    <a:pt x="315" y="446"/>
                    <a:pt x="323" y="445"/>
                    <a:pt x="324" y="450"/>
                  </a:cubicBezTo>
                  <a:cubicBezTo>
                    <a:pt x="325" y="458"/>
                    <a:pt x="316" y="474"/>
                    <a:pt x="316" y="474"/>
                  </a:cubicBezTo>
                  <a:cubicBezTo>
                    <a:pt x="326" y="503"/>
                    <a:pt x="319" y="491"/>
                    <a:pt x="332" y="510"/>
                  </a:cubicBezTo>
                  <a:cubicBezTo>
                    <a:pt x="324" y="541"/>
                    <a:pt x="291" y="537"/>
                    <a:pt x="264" y="546"/>
                  </a:cubicBezTo>
                  <a:cubicBezTo>
                    <a:pt x="244" y="544"/>
                    <a:pt x="213" y="545"/>
                    <a:pt x="212" y="534"/>
                  </a:cubicBezTo>
                  <a:cubicBezTo>
                    <a:pt x="211" y="520"/>
                    <a:pt x="216" y="507"/>
                    <a:pt x="220" y="494"/>
                  </a:cubicBezTo>
                  <a:cubicBezTo>
                    <a:pt x="223" y="486"/>
                    <a:pt x="228" y="470"/>
                    <a:pt x="228" y="470"/>
                  </a:cubicBezTo>
                  <a:cubicBezTo>
                    <a:pt x="227" y="463"/>
                    <a:pt x="229" y="455"/>
                    <a:pt x="224" y="450"/>
                  </a:cubicBezTo>
                  <a:cubicBezTo>
                    <a:pt x="218" y="444"/>
                    <a:pt x="200" y="442"/>
                    <a:pt x="200" y="442"/>
                  </a:cubicBezTo>
                  <a:cubicBezTo>
                    <a:pt x="203" y="434"/>
                    <a:pt x="205" y="426"/>
                    <a:pt x="208" y="418"/>
                  </a:cubicBezTo>
                  <a:cubicBezTo>
                    <a:pt x="209" y="414"/>
                    <a:pt x="212" y="406"/>
                    <a:pt x="212" y="406"/>
                  </a:cubicBezTo>
                  <a:cubicBezTo>
                    <a:pt x="207" y="385"/>
                    <a:pt x="203" y="369"/>
                    <a:pt x="200" y="346"/>
                  </a:cubicBezTo>
                  <a:cubicBezTo>
                    <a:pt x="203" y="333"/>
                    <a:pt x="205" y="319"/>
                    <a:pt x="208" y="306"/>
                  </a:cubicBezTo>
                  <a:cubicBezTo>
                    <a:pt x="209" y="299"/>
                    <a:pt x="212" y="286"/>
                    <a:pt x="212" y="286"/>
                  </a:cubicBezTo>
                  <a:cubicBezTo>
                    <a:pt x="214" y="262"/>
                    <a:pt x="218" y="215"/>
                    <a:pt x="208" y="190"/>
                  </a:cubicBezTo>
                  <a:cubicBezTo>
                    <a:pt x="206" y="184"/>
                    <a:pt x="170" y="176"/>
                    <a:pt x="164" y="174"/>
                  </a:cubicBezTo>
                  <a:cubicBezTo>
                    <a:pt x="136" y="146"/>
                    <a:pt x="90" y="134"/>
                    <a:pt x="52" y="130"/>
                  </a:cubicBezTo>
                  <a:cubicBezTo>
                    <a:pt x="26" y="123"/>
                    <a:pt x="24" y="118"/>
                    <a:pt x="8" y="94"/>
                  </a:cubicBezTo>
                  <a:cubicBezTo>
                    <a:pt x="5" y="90"/>
                    <a:pt x="0" y="82"/>
                    <a:pt x="0" y="82"/>
                  </a:cubicBezTo>
                  <a:cubicBezTo>
                    <a:pt x="5" y="66"/>
                    <a:pt x="0" y="55"/>
                    <a:pt x="0" y="38"/>
                  </a:cubicBezTo>
                  <a:lnTo>
                    <a:pt x="192" y="1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9" name="Freeform 2824">
              <a:extLst>
                <a:ext uri="{FF2B5EF4-FFF2-40B4-BE49-F238E27FC236}">
                  <a16:creationId xmlns:a16="http://schemas.microsoft.com/office/drawing/2014/main" id="{0402D1DE-CCC6-FB48-B7F3-08AB35F9F9F2}"/>
                </a:ext>
              </a:extLst>
            </p:cNvPr>
            <p:cNvSpPr>
              <a:spLocks/>
            </p:cNvSpPr>
            <p:nvPr/>
          </p:nvSpPr>
          <p:spPr bwMode="auto">
            <a:xfrm>
              <a:off x="6855" y="1528"/>
              <a:ext cx="217" cy="243"/>
            </a:xfrm>
            <a:custGeom>
              <a:avLst/>
              <a:gdLst>
                <a:gd name="T0" fmla="*/ 89 w 217"/>
                <a:gd name="T1" fmla="*/ 24 h 243"/>
                <a:gd name="T2" fmla="*/ 113 w 217"/>
                <a:gd name="T3" fmla="*/ 0 h 243"/>
                <a:gd name="T4" fmla="*/ 149 w 217"/>
                <a:gd name="T5" fmla="*/ 12 h 243"/>
                <a:gd name="T6" fmla="*/ 217 w 217"/>
                <a:gd name="T7" fmla="*/ 56 h 243"/>
                <a:gd name="T8" fmla="*/ 213 w 217"/>
                <a:gd name="T9" fmla="*/ 72 h 243"/>
                <a:gd name="T10" fmla="*/ 201 w 217"/>
                <a:gd name="T11" fmla="*/ 80 h 243"/>
                <a:gd name="T12" fmla="*/ 217 w 217"/>
                <a:gd name="T13" fmla="*/ 104 h 243"/>
                <a:gd name="T14" fmla="*/ 169 w 217"/>
                <a:gd name="T15" fmla="*/ 200 h 243"/>
                <a:gd name="T16" fmla="*/ 141 w 217"/>
                <a:gd name="T17" fmla="*/ 228 h 243"/>
                <a:gd name="T18" fmla="*/ 133 w 217"/>
                <a:gd name="T19" fmla="*/ 240 h 243"/>
                <a:gd name="T20" fmla="*/ 69 w 217"/>
                <a:gd name="T21" fmla="*/ 212 h 243"/>
                <a:gd name="T22" fmla="*/ 41 w 217"/>
                <a:gd name="T23" fmla="*/ 160 h 243"/>
                <a:gd name="T24" fmla="*/ 17 w 217"/>
                <a:gd name="T25" fmla="*/ 152 h 243"/>
                <a:gd name="T26" fmla="*/ 21 w 217"/>
                <a:gd name="T27" fmla="*/ 108 h 243"/>
                <a:gd name="T28" fmla="*/ 29 w 217"/>
                <a:gd name="T29" fmla="*/ 96 h 243"/>
                <a:gd name="T30" fmla="*/ 21 w 217"/>
                <a:gd name="T31" fmla="*/ 72 h 243"/>
                <a:gd name="T32" fmla="*/ 49 w 217"/>
                <a:gd name="T33" fmla="*/ 32 h 243"/>
                <a:gd name="T34" fmla="*/ 89 w 217"/>
                <a:gd name="T35" fmla="*/ 24 h 24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7"/>
                <a:gd name="T55" fmla="*/ 0 h 243"/>
                <a:gd name="T56" fmla="*/ 217 w 217"/>
                <a:gd name="T57" fmla="*/ 243 h 24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7" h="243">
                  <a:moveTo>
                    <a:pt x="89" y="24"/>
                  </a:moveTo>
                  <a:cubicBezTo>
                    <a:pt x="82" y="4"/>
                    <a:pt x="96" y="6"/>
                    <a:pt x="113" y="0"/>
                  </a:cubicBezTo>
                  <a:cubicBezTo>
                    <a:pt x="138" y="8"/>
                    <a:pt x="120" y="19"/>
                    <a:pt x="149" y="12"/>
                  </a:cubicBezTo>
                  <a:cubicBezTo>
                    <a:pt x="181" y="34"/>
                    <a:pt x="191" y="17"/>
                    <a:pt x="217" y="56"/>
                  </a:cubicBezTo>
                  <a:cubicBezTo>
                    <a:pt x="216" y="61"/>
                    <a:pt x="216" y="67"/>
                    <a:pt x="213" y="72"/>
                  </a:cubicBezTo>
                  <a:cubicBezTo>
                    <a:pt x="210" y="76"/>
                    <a:pt x="200" y="75"/>
                    <a:pt x="201" y="80"/>
                  </a:cubicBezTo>
                  <a:cubicBezTo>
                    <a:pt x="202" y="90"/>
                    <a:pt x="217" y="104"/>
                    <a:pt x="217" y="104"/>
                  </a:cubicBezTo>
                  <a:cubicBezTo>
                    <a:pt x="187" y="124"/>
                    <a:pt x="179" y="167"/>
                    <a:pt x="169" y="200"/>
                  </a:cubicBezTo>
                  <a:cubicBezTo>
                    <a:pt x="165" y="213"/>
                    <a:pt x="141" y="228"/>
                    <a:pt x="141" y="228"/>
                  </a:cubicBezTo>
                  <a:cubicBezTo>
                    <a:pt x="138" y="232"/>
                    <a:pt x="138" y="238"/>
                    <a:pt x="133" y="240"/>
                  </a:cubicBezTo>
                  <a:cubicBezTo>
                    <a:pt x="123" y="243"/>
                    <a:pt x="78" y="218"/>
                    <a:pt x="69" y="212"/>
                  </a:cubicBezTo>
                  <a:cubicBezTo>
                    <a:pt x="61" y="200"/>
                    <a:pt x="53" y="168"/>
                    <a:pt x="41" y="160"/>
                  </a:cubicBezTo>
                  <a:cubicBezTo>
                    <a:pt x="34" y="156"/>
                    <a:pt x="17" y="152"/>
                    <a:pt x="17" y="152"/>
                  </a:cubicBezTo>
                  <a:cubicBezTo>
                    <a:pt x="4" y="133"/>
                    <a:pt x="0" y="122"/>
                    <a:pt x="21" y="108"/>
                  </a:cubicBezTo>
                  <a:cubicBezTo>
                    <a:pt x="24" y="104"/>
                    <a:pt x="29" y="101"/>
                    <a:pt x="29" y="96"/>
                  </a:cubicBezTo>
                  <a:cubicBezTo>
                    <a:pt x="29" y="88"/>
                    <a:pt x="21" y="72"/>
                    <a:pt x="21" y="72"/>
                  </a:cubicBezTo>
                  <a:cubicBezTo>
                    <a:pt x="28" y="51"/>
                    <a:pt x="28" y="39"/>
                    <a:pt x="49" y="32"/>
                  </a:cubicBezTo>
                  <a:cubicBezTo>
                    <a:pt x="57" y="9"/>
                    <a:pt x="70" y="18"/>
                    <a:pt x="89" y="24"/>
                  </a:cubicBez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10" name="Freeform 2825">
              <a:extLst>
                <a:ext uri="{FF2B5EF4-FFF2-40B4-BE49-F238E27FC236}">
                  <a16:creationId xmlns:a16="http://schemas.microsoft.com/office/drawing/2014/main" id="{A4A85068-4AE9-5A45-97AA-4D9CF18D0CF3}"/>
                </a:ext>
              </a:extLst>
            </p:cNvPr>
            <p:cNvSpPr>
              <a:spLocks/>
            </p:cNvSpPr>
            <p:nvPr/>
          </p:nvSpPr>
          <p:spPr bwMode="auto">
            <a:xfrm>
              <a:off x="6777" y="1680"/>
              <a:ext cx="351" cy="468"/>
            </a:xfrm>
            <a:custGeom>
              <a:avLst/>
              <a:gdLst>
                <a:gd name="T0" fmla="*/ 131 w 351"/>
                <a:gd name="T1" fmla="*/ 0 h 468"/>
                <a:gd name="T2" fmla="*/ 115 w 351"/>
                <a:gd name="T3" fmla="*/ 32 h 468"/>
                <a:gd name="T4" fmla="*/ 99 w 351"/>
                <a:gd name="T5" fmla="*/ 56 h 468"/>
                <a:gd name="T6" fmla="*/ 47 w 351"/>
                <a:gd name="T7" fmla="*/ 120 h 468"/>
                <a:gd name="T8" fmla="*/ 19 w 351"/>
                <a:gd name="T9" fmla="*/ 156 h 468"/>
                <a:gd name="T10" fmla="*/ 11 w 351"/>
                <a:gd name="T11" fmla="*/ 196 h 468"/>
                <a:gd name="T12" fmla="*/ 23 w 351"/>
                <a:gd name="T13" fmla="*/ 376 h 468"/>
                <a:gd name="T14" fmla="*/ 83 w 351"/>
                <a:gd name="T15" fmla="*/ 424 h 468"/>
                <a:gd name="T16" fmla="*/ 123 w 351"/>
                <a:gd name="T17" fmla="*/ 460 h 468"/>
                <a:gd name="T18" fmla="*/ 155 w 351"/>
                <a:gd name="T19" fmla="*/ 468 h 468"/>
                <a:gd name="T20" fmla="*/ 315 w 351"/>
                <a:gd name="T21" fmla="*/ 428 h 468"/>
                <a:gd name="T22" fmla="*/ 343 w 351"/>
                <a:gd name="T23" fmla="*/ 396 h 468"/>
                <a:gd name="T24" fmla="*/ 339 w 351"/>
                <a:gd name="T25" fmla="*/ 356 h 468"/>
                <a:gd name="T26" fmla="*/ 327 w 351"/>
                <a:gd name="T27" fmla="*/ 352 h 468"/>
                <a:gd name="T28" fmla="*/ 303 w 351"/>
                <a:gd name="T29" fmla="*/ 300 h 468"/>
                <a:gd name="T30" fmla="*/ 323 w 351"/>
                <a:gd name="T31" fmla="*/ 264 h 468"/>
                <a:gd name="T32" fmla="*/ 343 w 351"/>
                <a:gd name="T33" fmla="*/ 160 h 468"/>
                <a:gd name="T34" fmla="*/ 291 w 351"/>
                <a:gd name="T35" fmla="*/ 84 h 468"/>
                <a:gd name="T36" fmla="*/ 239 w 351"/>
                <a:gd name="T37" fmla="*/ 60 h 468"/>
                <a:gd name="T38" fmla="*/ 131 w 351"/>
                <a:gd name="T39" fmla="*/ 0 h 4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51"/>
                <a:gd name="T61" fmla="*/ 0 h 468"/>
                <a:gd name="T62" fmla="*/ 351 w 351"/>
                <a:gd name="T63" fmla="*/ 468 h 46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51" h="468">
                  <a:moveTo>
                    <a:pt x="131" y="0"/>
                  </a:moveTo>
                  <a:cubicBezTo>
                    <a:pt x="126" y="11"/>
                    <a:pt x="122" y="22"/>
                    <a:pt x="115" y="32"/>
                  </a:cubicBezTo>
                  <a:cubicBezTo>
                    <a:pt x="110" y="40"/>
                    <a:pt x="99" y="56"/>
                    <a:pt x="99" y="56"/>
                  </a:cubicBezTo>
                  <a:cubicBezTo>
                    <a:pt x="92" y="84"/>
                    <a:pt x="76" y="110"/>
                    <a:pt x="47" y="120"/>
                  </a:cubicBezTo>
                  <a:cubicBezTo>
                    <a:pt x="20" y="147"/>
                    <a:pt x="27" y="133"/>
                    <a:pt x="19" y="156"/>
                  </a:cubicBezTo>
                  <a:cubicBezTo>
                    <a:pt x="25" y="173"/>
                    <a:pt x="16" y="180"/>
                    <a:pt x="11" y="196"/>
                  </a:cubicBezTo>
                  <a:cubicBezTo>
                    <a:pt x="7" y="272"/>
                    <a:pt x="0" y="306"/>
                    <a:pt x="23" y="376"/>
                  </a:cubicBezTo>
                  <a:cubicBezTo>
                    <a:pt x="32" y="403"/>
                    <a:pt x="63" y="410"/>
                    <a:pt x="83" y="424"/>
                  </a:cubicBezTo>
                  <a:cubicBezTo>
                    <a:pt x="98" y="434"/>
                    <a:pt x="123" y="460"/>
                    <a:pt x="123" y="460"/>
                  </a:cubicBezTo>
                  <a:cubicBezTo>
                    <a:pt x="146" y="452"/>
                    <a:pt x="148" y="441"/>
                    <a:pt x="155" y="468"/>
                  </a:cubicBezTo>
                  <a:cubicBezTo>
                    <a:pt x="209" y="455"/>
                    <a:pt x="261" y="441"/>
                    <a:pt x="315" y="428"/>
                  </a:cubicBezTo>
                  <a:cubicBezTo>
                    <a:pt x="351" y="406"/>
                    <a:pt x="351" y="420"/>
                    <a:pt x="343" y="396"/>
                  </a:cubicBezTo>
                  <a:cubicBezTo>
                    <a:pt x="342" y="383"/>
                    <a:pt x="344" y="369"/>
                    <a:pt x="339" y="356"/>
                  </a:cubicBezTo>
                  <a:cubicBezTo>
                    <a:pt x="338" y="352"/>
                    <a:pt x="330" y="355"/>
                    <a:pt x="327" y="352"/>
                  </a:cubicBezTo>
                  <a:cubicBezTo>
                    <a:pt x="322" y="347"/>
                    <a:pt x="306" y="309"/>
                    <a:pt x="303" y="300"/>
                  </a:cubicBezTo>
                  <a:cubicBezTo>
                    <a:pt x="311" y="288"/>
                    <a:pt x="315" y="276"/>
                    <a:pt x="323" y="264"/>
                  </a:cubicBezTo>
                  <a:cubicBezTo>
                    <a:pt x="318" y="214"/>
                    <a:pt x="328" y="205"/>
                    <a:pt x="343" y="160"/>
                  </a:cubicBezTo>
                  <a:cubicBezTo>
                    <a:pt x="337" y="105"/>
                    <a:pt x="342" y="97"/>
                    <a:pt x="291" y="84"/>
                  </a:cubicBezTo>
                  <a:cubicBezTo>
                    <a:pt x="285" y="80"/>
                    <a:pt x="247" y="60"/>
                    <a:pt x="239" y="60"/>
                  </a:cubicBezTo>
                  <a:lnTo>
                    <a:pt x="131" y="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grpSp>
      <p:sp>
        <p:nvSpPr>
          <p:cNvPr id="13" name="テキスト ボックス 12">
            <a:extLst>
              <a:ext uri="{FF2B5EF4-FFF2-40B4-BE49-F238E27FC236}">
                <a16:creationId xmlns:a16="http://schemas.microsoft.com/office/drawing/2014/main" id="{6540D083-3181-F346-ACED-9CE48F204CDF}"/>
              </a:ext>
            </a:extLst>
          </p:cNvPr>
          <p:cNvSpPr txBox="1"/>
          <p:nvPr/>
        </p:nvSpPr>
        <p:spPr>
          <a:xfrm>
            <a:off x="2870210" y="5333821"/>
            <a:ext cx="852551" cy="523220"/>
          </a:xfrm>
          <a:prstGeom prst="rect">
            <a:avLst/>
          </a:prstGeom>
          <a:solidFill>
            <a:schemeClr val="bg1"/>
          </a:solidFill>
          <a:ln w="25400">
            <a:solidFill>
              <a:schemeClr val="tx1"/>
            </a:solidFill>
          </a:ln>
        </p:spPr>
        <p:txBody>
          <a:bodyPr wrap="square" rtlCol="0">
            <a:spAutoFit/>
          </a:bodyPr>
          <a:lstStyle/>
          <a:p>
            <a:r>
              <a:rPr kumimoji="1" lang="en-US" altLang="ja-JP" sz="2800" b="1" dirty="0"/>
              <a:t>IDS</a:t>
            </a:r>
            <a:endParaRPr kumimoji="1" lang="ja-JP" altLang="en-US" sz="2800" b="1"/>
          </a:p>
        </p:txBody>
      </p:sp>
      <p:cxnSp>
        <p:nvCxnSpPr>
          <p:cNvPr id="16" name="直線矢印コネクタ 15">
            <a:extLst>
              <a:ext uri="{FF2B5EF4-FFF2-40B4-BE49-F238E27FC236}">
                <a16:creationId xmlns:a16="http://schemas.microsoft.com/office/drawing/2014/main" id="{F826A82A-269F-5846-8F80-B9265FEF0EB6}"/>
              </a:ext>
            </a:extLst>
          </p:cNvPr>
          <p:cNvCxnSpPr>
            <a:cxnSpLocks/>
            <a:endCxn id="12" idx="1"/>
          </p:cNvCxnSpPr>
          <p:nvPr/>
        </p:nvCxnSpPr>
        <p:spPr>
          <a:xfrm>
            <a:off x="3737189" y="5586180"/>
            <a:ext cx="960138" cy="1"/>
          </a:xfrm>
          <a:prstGeom prst="straightConnector1">
            <a:avLst/>
          </a:prstGeom>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D480073F-28D0-A949-88AF-12F76171E928}"/>
              </a:ext>
            </a:extLst>
          </p:cNvPr>
          <p:cNvSpPr txBox="1"/>
          <p:nvPr/>
        </p:nvSpPr>
        <p:spPr>
          <a:xfrm>
            <a:off x="3814980" y="5133766"/>
            <a:ext cx="766020" cy="400110"/>
          </a:xfrm>
          <a:prstGeom prst="rect">
            <a:avLst/>
          </a:prstGeom>
          <a:noFill/>
        </p:spPr>
        <p:txBody>
          <a:bodyPr wrap="square" rtlCol="0">
            <a:spAutoFit/>
          </a:bodyPr>
          <a:lstStyle/>
          <a:p>
            <a:r>
              <a:rPr kumimoji="1" lang="ja-JP" altLang="en-US" sz="2000" b="1"/>
              <a:t>監視</a:t>
            </a:r>
          </a:p>
        </p:txBody>
      </p:sp>
      <p:sp>
        <p:nvSpPr>
          <p:cNvPr id="18" name="テキスト ボックス 17">
            <a:extLst>
              <a:ext uri="{FF2B5EF4-FFF2-40B4-BE49-F238E27FC236}">
                <a16:creationId xmlns:a16="http://schemas.microsoft.com/office/drawing/2014/main" id="{ECADBB20-D03E-3047-89ED-FAA55294B875}"/>
              </a:ext>
            </a:extLst>
          </p:cNvPr>
          <p:cNvSpPr txBox="1"/>
          <p:nvPr/>
        </p:nvSpPr>
        <p:spPr>
          <a:xfrm>
            <a:off x="7628675" y="4287011"/>
            <a:ext cx="1277022" cy="461665"/>
          </a:xfrm>
          <a:prstGeom prst="rect">
            <a:avLst/>
          </a:prstGeom>
          <a:noFill/>
        </p:spPr>
        <p:txBody>
          <a:bodyPr wrap="square" rtlCol="0">
            <a:spAutoFit/>
          </a:bodyPr>
          <a:lstStyle/>
          <a:p>
            <a:r>
              <a:rPr lang="ja-JP" altLang="en-US" sz="2400" b="1"/>
              <a:t>侵入</a:t>
            </a:r>
            <a:r>
              <a:rPr kumimoji="1" lang="ja-JP" altLang="en-US" sz="2400" b="1"/>
              <a:t>者</a:t>
            </a:r>
          </a:p>
        </p:txBody>
      </p:sp>
      <p:sp>
        <p:nvSpPr>
          <p:cNvPr id="20" name="爆発 2 19">
            <a:extLst>
              <a:ext uri="{FF2B5EF4-FFF2-40B4-BE49-F238E27FC236}">
                <a16:creationId xmlns:a16="http://schemas.microsoft.com/office/drawing/2014/main" id="{AE6FD5D4-87E8-904A-8BDC-0B0C53F956CB}"/>
              </a:ext>
            </a:extLst>
          </p:cNvPr>
          <p:cNvSpPr/>
          <p:nvPr/>
        </p:nvSpPr>
        <p:spPr>
          <a:xfrm rot="2349062">
            <a:off x="5124361" y="5187212"/>
            <a:ext cx="954700" cy="913811"/>
          </a:xfrm>
          <a:prstGeom prst="irregularSeal2">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solidFill>
                <a:srgbClr val="FF0000"/>
              </a:solidFill>
            </a:endParaRPr>
          </a:p>
        </p:txBody>
      </p:sp>
      <p:sp>
        <p:nvSpPr>
          <p:cNvPr id="21" name="テキスト ボックス 20">
            <a:extLst>
              <a:ext uri="{FF2B5EF4-FFF2-40B4-BE49-F238E27FC236}">
                <a16:creationId xmlns:a16="http://schemas.microsoft.com/office/drawing/2014/main" id="{BC5E387A-E342-3B48-933D-713E59AC4152}"/>
              </a:ext>
            </a:extLst>
          </p:cNvPr>
          <p:cNvSpPr txBox="1"/>
          <p:nvPr/>
        </p:nvSpPr>
        <p:spPr>
          <a:xfrm>
            <a:off x="5256201" y="5487709"/>
            <a:ext cx="646331" cy="369332"/>
          </a:xfrm>
          <a:prstGeom prst="rect">
            <a:avLst/>
          </a:prstGeom>
          <a:noFill/>
        </p:spPr>
        <p:txBody>
          <a:bodyPr wrap="none" rtlCol="0">
            <a:spAutoFit/>
          </a:bodyPr>
          <a:lstStyle/>
          <a:p>
            <a:r>
              <a:rPr kumimoji="1" lang="ja-JP" altLang="en-US" b="1"/>
              <a:t>検知</a:t>
            </a:r>
          </a:p>
        </p:txBody>
      </p:sp>
    </p:spTree>
    <p:extLst>
      <p:ext uri="{BB962C8B-B14F-4D97-AF65-F5344CB8AC3E}">
        <p14:creationId xmlns:p14="http://schemas.microsoft.com/office/powerpoint/2010/main" val="103749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1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p:bld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17712-E8A4-6843-82F4-002B59949AA1}"/>
              </a:ext>
            </a:extLst>
          </p:cNvPr>
          <p:cNvSpPr>
            <a:spLocks noGrp="1"/>
          </p:cNvSpPr>
          <p:nvPr>
            <p:ph type="title"/>
          </p:nvPr>
        </p:nvSpPr>
        <p:spPr/>
        <p:txBody>
          <a:bodyPr/>
          <a:lstStyle/>
          <a:p>
            <a:r>
              <a:rPr lang="ja-JP" altLang="en-US"/>
              <a:t>監視対象</a:t>
            </a:r>
            <a:r>
              <a:rPr lang="en-US" altLang="ja-JP" dirty="0"/>
              <a:t>VM</a:t>
            </a:r>
            <a:r>
              <a:rPr lang="ja-JP" altLang="en-US"/>
              <a:t>の</a:t>
            </a:r>
            <a:r>
              <a:rPr lang="en-US" altLang="ja-JP" dirty="0"/>
              <a:t>SEV</a:t>
            </a:r>
            <a:r>
              <a:rPr lang="ja-JP" altLang="en-US"/>
              <a:t>への対応</a:t>
            </a:r>
            <a:endParaRPr lang="en-JP" dirty="0"/>
          </a:p>
        </p:txBody>
      </p:sp>
      <p:sp>
        <p:nvSpPr>
          <p:cNvPr id="3" name="Content Placeholder 2">
            <a:extLst>
              <a:ext uri="{FF2B5EF4-FFF2-40B4-BE49-F238E27FC236}">
                <a16:creationId xmlns:a16="http://schemas.microsoft.com/office/drawing/2014/main" id="{8FC6EF61-C0E3-A849-B76F-AA3676154D05}"/>
              </a:ext>
            </a:extLst>
          </p:cNvPr>
          <p:cNvSpPr>
            <a:spLocks noGrp="1"/>
          </p:cNvSpPr>
          <p:nvPr>
            <p:ph idx="1"/>
          </p:nvPr>
        </p:nvSpPr>
        <p:spPr/>
        <p:txBody>
          <a:bodyPr/>
          <a:lstStyle/>
          <a:p>
            <a:r>
              <a:rPr lang="en-US" altLang="ja-JP" dirty="0" err="1"/>
              <a:t>BitVisor</a:t>
            </a:r>
            <a:r>
              <a:rPr lang="ja-JP" altLang="en-US"/>
              <a:t>を利用する場合，監視対象</a:t>
            </a:r>
            <a:r>
              <a:rPr lang="en-US" altLang="ja-JP" dirty="0"/>
              <a:t>VM</a:t>
            </a:r>
            <a:r>
              <a:rPr lang="ja-JP" altLang="en-US"/>
              <a:t>に</a:t>
            </a:r>
            <a:r>
              <a:rPr lang="en-US" altLang="ja-JP" dirty="0"/>
              <a:t>SEV</a:t>
            </a:r>
            <a:r>
              <a:rPr lang="ja-JP" altLang="en-US"/>
              <a:t>を適用できていない</a:t>
            </a:r>
            <a:endParaRPr lang="en-US" altLang="ja-JP" dirty="0"/>
          </a:p>
          <a:p>
            <a:pPr lvl="1"/>
            <a:r>
              <a:rPr lang="en-US" altLang="ja-JP" dirty="0" err="1"/>
              <a:t>BitVisor</a:t>
            </a:r>
            <a:r>
              <a:rPr lang="ja-JP" altLang="en-US"/>
              <a:t>が</a:t>
            </a:r>
            <a:r>
              <a:rPr lang="en-US" altLang="ja-JP" dirty="0"/>
              <a:t>SEV</a:t>
            </a:r>
            <a:r>
              <a:rPr lang="ja-JP" altLang="en-US"/>
              <a:t>に対応していない</a:t>
            </a:r>
            <a:endParaRPr lang="en-US" altLang="ja-JP" dirty="0"/>
          </a:p>
          <a:p>
            <a:pPr lvl="1"/>
            <a:r>
              <a:rPr lang="ja-JP" altLang="en-US"/>
              <a:t>メモリが暗号化されると</a:t>
            </a:r>
            <a:r>
              <a:rPr lang="en-US" altLang="ja-JP" dirty="0"/>
              <a:t>CPU</a:t>
            </a:r>
            <a:r>
              <a:rPr lang="ja-JP" altLang="en-US"/>
              <a:t>の仮想化支援をエミュレートできない</a:t>
            </a:r>
            <a:endParaRPr lang="en-US" altLang="ja-JP" dirty="0"/>
          </a:p>
          <a:p>
            <a:r>
              <a:rPr lang="ja-JP" altLang="en-US"/>
              <a:t>ソフトウェアのみで内部</a:t>
            </a:r>
            <a:r>
              <a:rPr lang="en-US" altLang="ja-JP" dirty="0"/>
              <a:t>VM</a:t>
            </a:r>
            <a:r>
              <a:rPr lang="ja-JP" altLang="en-US"/>
              <a:t>を作成することも検討</a:t>
            </a:r>
            <a:endParaRPr lang="en-US" altLang="ja-JP" dirty="0"/>
          </a:p>
          <a:p>
            <a:pPr lvl="1"/>
            <a:r>
              <a:rPr lang="en-US" altLang="ja-JP" dirty="0"/>
              <a:t>Xen</a:t>
            </a:r>
            <a:r>
              <a:rPr lang="ja-JP" altLang="en-US"/>
              <a:t>を用いて準仮想化</a:t>
            </a:r>
            <a:r>
              <a:rPr lang="en-US" altLang="ja-JP" dirty="0"/>
              <a:t>VM</a:t>
            </a:r>
            <a:r>
              <a:rPr lang="ja-JP" altLang="en-US"/>
              <a:t>を内部</a:t>
            </a:r>
            <a:r>
              <a:rPr lang="en-US" altLang="ja-JP" dirty="0"/>
              <a:t>VM</a:t>
            </a:r>
            <a:r>
              <a:rPr lang="ja-JP" altLang="en-US"/>
              <a:t>として作成</a:t>
            </a:r>
            <a:endParaRPr lang="en-US" altLang="ja-JP" dirty="0"/>
          </a:p>
        </p:txBody>
      </p:sp>
      <p:sp>
        <p:nvSpPr>
          <p:cNvPr id="4" name="Slide Number Placeholder 3">
            <a:extLst>
              <a:ext uri="{FF2B5EF4-FFF2-40B4-BE49-F238E27FC236}">
                <a16:creationId xmlns:a16="http://schemas.microsoft.com/office/drawing/2014/main" id="{538D18CD-B3D9-BA48-8C82-E740652EC48B}"/>
              </a:ext>
            </a:extLst>
          </p:cNvPr>
          <p:cNvSpPr>
            <a:spLocks noGrp="1"/>
          </p:cNvSpPr>
          <p:nvPr>
            <p:ph type="sldNum" sz="quarter" idx="12"/>
          </p:nvPr>
        </p:nvSpPr>
        <p:spPr/>
        <p:txBody>
          <a:bodyPr/>
          <a:lstStyle/>
          <a:p>
            <a:fld id="{3862EE38-F75A-9448-8243-6101B2857D65}" type="slidenum">
              <a:rPr lang="ja-JP" altLang="en-US" smtClean="0"/>
              <a:pPr/>
              <a:t>28</a:t>
            </a:fld>
            <a:endParaRPr lang="ja-JP" altLang="en-US" dirty="0"/>
          </a:p>
        </p:txBody>
      </p:sp>
      <p:sp>
        <p:nvSpPr>
          <p:cNvPr id="6" name="角丸四角形 5">
            <a:extLst>
              <a:ext uri="{FF2B5EF4-FFF2-40B4-BE49-F238E27FC236}">
                <a16:creationId xmlns:a16="http://schemas.microsoft.com/office/drawing/2014/main" id="{0C348ECF-5596-F441-97E5-154D679E66BB}"/>
              </a:ext>
            </a:extLst>
          </p:cNvPr>
          <p:cNvSpPr/>
          <p:nvPr/>
        </p:nvSpPr>
        <p:spPr>
          <a:xfrm>
            <a:off x="3902054" y="4623219"/>
            <a:ext cx="3301386" cy="2098256"/>
          </a:xfrm>
          <a:prstGeom prst="roundRect">
            <a:avLst/>
          </a:prstGeom>
          <a:pattFill prst="pct5">
            <a:fgClr>
              <a:schemeClr val="tx1"/>
            </a:fgClr>
            <a:bgClr>
              <a:schemeClr val="accent2">
                <a:lumMod val="60000"/>
                <a:lumOff val="40000"/>
              </a:schemeClr>
            </a:bgClr>
          </a:patt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7" name="テキスト ボックス 6">
            <a:extLst>
              <a:ext uri="{FF2B5EF4-FFF2-40B4-BE49-F238E27FC236}">
                <a16:creationId xmlns:a16="http://schemas.microsoft.com/office/drawing/2014/main" id="{18DE524E-A56B-654E-9B7F-310E247BBD91}"/>
              </a:ext>
            </a:extLst>
          </p:cNvPr>
          <p:cNvSpPr txBox="1"/>
          <p:nvPr/>
        </p:nvSpPr>
        <p:spPr>
          <a:xfrm>
            <a:off x="4549635" y="4231626"/>
            <a:ext cx="1746361" cy="400110"/>
          </a:xfrm>
          <a:prstGeom prst="rect">
            <a:avLst/>
          </a:prstGeom>
          <a:noFill/>
        </p:spPr>
        <p:txBody>
          <a:bodyPr wrap="square" rtlCol="0">
            <a:spAutoFit/>
          </a:bodyPr>
          <a:lstStyle/>
          <a:p>
            <a:pPr algn="ctr"/>
            <a:r>
              <a:rPr kumimoji="1" lang="ja-JP" altLang="en-US" sz="2000" b="1"/>
              <a:t>監視対象</a:t>
            </a:r>
            <a:r>
              <a:rPr kumimoji="1" lang="en-US" altLang="ja-JP" sz="2000" b="1" dirty="0"/>
              <a:t>VM</a:t>
            </a:r>
            <a:endParaRPr kumimoji="1" lang="ja-JP" altLang="en-US" sz="2000" b="1"/>
          </a:p>
        </p:txBody>
      </p:sp>
      <p:sp>
        <p:nvSpPr>
          <p:cNvPr id="12" name="角丸四角形 11">
            <a:extLst>
              <a:ext uri="{FF2B5EF4-FFF2-40B4-BE49-F238E27FC236}">
                <a16:creationId xmlns:a16="http://schemas.microsoft.com/office/drawing/2014/main" id="{9CAD8635-B367-665C-D877-94982B735EF8}"/>
              </a:ext>
            </a:extLst>
          </p:cNvPr>
          <p:cNvSpPr/>
          <p:nvPr/>
        </p:nvSpPr>
        <p:spPr>
          <a:xfrm>
            <a:off x="4231683" y="5935061"/>
            <a:ext cx="2746587" cy="671030"/>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9" name="角丸四角形 8">
            <a:extLst>
              <a:ext uri="{FF2B5EF4-FFF2-40B4-BE49-F238E27FC236}">
                <a16:creationId xmlns:a16="http://schemas.microsoft.com/office/drawing/2014/main" id="{8095653F-22E5-194E-A53E-FF8E3EC98444}"/>
              </a:ext>
            </a:extLst>
          </p:cNvPr>
          <p:cNvSpPr/>
          <p:nvPr/>
        </p:nvSpPr>
        <p:spPr>
          <a:xfrm>
            <a:off x="4703662" y="6132326"/>
            <a:ext cx="1818948" cy="372085"/>
          </a:xfrm>
          <a:prstGeom prst="roundRect">
            <a:avLst/>
          </a:prstGeom>
          <a:solidFill>
            <a:srgbClr val="92D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a:solidFill>
                  <a:schemeClr val="tx1"/>
                </a:solidFill>
              </a:rPr>
              <a:t>エージェント</a:t>
            </a:r>
            <a:endParaRPr lang="en-US" altLang="ja-JP" sz="2000" b="1" dirty="0">
              <a:solidFill>
                <a:schemeClr val="tx1"/>
              </a:solidFill>
            </a:endParaRPr>
          </a:p>
        </p:txBody>
      </p:sp>
      <p:sp>
        <p:nvSpPr>
          <p:cNvPr id="10" name="角丸四角形 9">
            <a:extLst>
              <a:ext uri="{FF2B5EF4-FFF2-40B4-BE49-F238E27FC236}">
                <a16:creationId xmlns:a16="http://schemas.microsoft.com/office/drawing/2014/main" id="{22CA8905-56FE-8647-95D9-3070CB24E45F}"/>
              </a:ext>
            </a:extLst>
          </p:cNvPr>
          <p:cNvSpPr/>
          <p:nvPr/>
        </p:nvSpPr>
        <p:spPr>
          <a:xfrm>
            <a:off x="4231684" y="4882648"/>
            <a:ext cx="2746587" cy="828527"/>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11" name="テキスト ボックス 10">
            <a:extLst>
              <a:ext uri="{FF2B5EF4-FFF2-40B4-BE49-F238E27FC236}">
                <a16:creationId xmlns:a16="http://schemas.microsoft.com/office/drawing/2014/main" id="{393444D6-5D8A-F643-9B14-19E00E45E302}"/>
              </a:ext>
            </a:extLst>
          </p:cNvPr>
          <p:cNvSpPr txBox="1"/>
          <p:nvPr/>
        </p:nvSpPr>
        <p:spPr>
          <a:xfrm>
            <a:off x="4377263" y="4685319"/>
            <a:ext cx="1235873" cy="369332"/>
          </a:xfrm>
          <a:prstGeom prst="rect">
            <a:avLst/>
          </a:prstGeom>
          <a:solidFill>
            <a:schemeClr val="bg1"/>
          </a:solidFill>
          <a:ln w="19050">
            <a:solidFill>
              <a:schemeClr val="tx1"/>
            </a:solidFill>
          </a:ln>
        </p:spPr>
        <p:txBody>
          <a:bodyPr wrap="square" rtlCol="0">
            <a:spAutoFit/>
          </a:bodyPr>
          <a:lstStyle/>
          <a:p>
            <a:r>
              <a:rPr kumimoji="1" lang="ja-JP" altLang="en-US" b="1"/>
              <a:t>内部</a:t>
            </a:r>
            <a:r>
              <a:rPr kumimoji="1" lang="en-US" altLang="ja-JP" b="1" dirty="0"/>
              <a:t>VM</a:t>
            </a:r>
            <a:endParaRPr kumimoji="1" lang="ja-JP" altLang="en-US" b="1"/>
          </a:p>
        </p:txBody>
      </p:sp>
      <p:sp>
        <p:nvSpPr>
          <p:cNvPr id="13" name="角丸四角形 12">
            <a:extLst>
              <a:ext uri="{FF2B5EF4-FFF2-40B4-BE49-F238E27FC236}">
                <a16:creationId xmlns:a16="http://schemas.microsoft.com/office/drawing/2014/main" id="{C14F520B-DE46-2249-BBDA-9954591D9E82}"/>
              </a:ext>
            </a:extLst>
          </p:cNvPr>
          <p:cNvSpPr/>
          <p:nvPr/>
        </p:nvSpPr>
        <p:spPr>
          <a:xfrm>
            <a:off x="4619171" y="5135000"/>
            <a:ext cx="1971610" cy="422578"/>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a:solidFill>
                  <a:schemeClr val="tx1"/>
                </a:solidFill>
              </a:rPr>
              <a:t>システム</a:t>
            </a:r>
            <a:endParaRPr kumimoji="1" lang="ja-JP" altLang="en-US" sz="2000" b="1">
              <a:solidFill>
                <a:schemeClr val="tx1"/>
              </a:solidFill>
            </a:endParaRPr>
          </a:p>
        </p:txBody>
      </p:sp>
      <p:cxnSp>
        <p:nvCxnSpPr>
          <p:cNvPr id="14" name="直線矢印コネクタ 13">
            <a:extLst>
              <a:ext uri="{FF2B5EF4-FFF2-40B4-BE49-F238E27FC236}">
                <a16:creationId xmlns:a16="http://schemas.microsoft.com/office/drawing/2014/main" id="{80F5448F-BF44-AE40-AC23-3E1C31AE5937}"/>
              </a:ext>
            </a:extLst>
          </p:cNvPr>
          <p:cNvCxnSpPr>
            <a:cxnSpLocks/>
          </p:cNvCxnSpPr>
          <p:nvPr/>
        </p:nvCxnSpPr>
        <p:spPr>
          <a:xfrm flipH="1" flipV="1">
            <a:off x="6047911" y="5582239"/>
            <a:ext cx="2719" cy="573938"/>
          </a:xfrm>
          <a:prstGeom prst="straightConnector1">
            <a:avLst/>
          </a:prstGeom>
          <a:ln w="666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8C137F0A-6E71-961A-B09B-0ED47AF462F7}"/>
              </a:ext>
            </a:extLst>
          </p:cNvPr>
          <p:cNvSpPr txBox="1"/>
          <p:nvPr/>
        </p:nvSpPr>
        <p:spPr>
          <a:xfrm>
            <a:off x="4006513" y="5767149"/>
            <a:ext cx="1818947" cy="307777"/>
          </a:xfrm>
          <a:prstGeom prst="rect">
            <a:avLst/>
          </a:prstGeom>
          <a:solidFill>
            <a:schemeClr val="accent1">
              <a:lumMod val="40000"/>
              <a:lumOff val="60000"/>
            </a:schemeClr>
          </a:solidFill>
          <a:ln w="19050">
            <a:solidFill>
              <a:schemeClr val="tx1"/>
            </a:solidFill>
          </a:ln>
        </p:spPr>
        <p:txBody>
          <a:bodyPr wrap="square" rtlCol="0">
            <a:spAutoFit/>
          </a:bodyPr>
          <a:lstStyle/>
          <a:p>
            <a:r>
              <a:rPr kumimoji="1" lang="en-US" altLang="ja-JP" sz="1400" b="1" dirty="0"/>
              <a:t>Xen</a:t>
            </a:r>
            <a:r>
              <a:rPr kumimoji="1" lang="ja-JP" altLang="en-US" sz="1400" b="1"/>
              <a:t>ハイパーバイザ</a:t>
            </a:r>
          </a:p>
        </p:txBody>
      </p:sp>
    </p:spTree>
    <p:extLst>
      <p:ext uri="{BB962C8B-B14F-4D97-AF65-F5344CB8AC3E}">
        <p14:creationId xmlns:p14="http://schemas.microsoft.com/office/powerpoint/2010/main" val="2191998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A1E27-C11A-EF4C-849A-A0ECF23ED79F}"/>
              </a:ext>
            </a:extLst>
          </p:cNvPr>
          <p:cNvSpPr>
            <a:spLocks noGrp="1"/>
          </p:cNvSpPr>
          <p:nvPr>
            <p:ph type="title"/>
          </p:nvPr>
        </p:nvSpPr>
        <p:spPr>
          <a:xfrm>
            <a:off x="688298" y="483858"/>
            <a:ext cx="10665502" cy="830588"/>
          </a:xfrm>
        </p:spPr>
        <p:txBody>
          <a:bodyPr>
            <a:normAutofit/>
          </a:bodyPr>
          <a:lstStyle/>
          <a:p>
            <a:r>
              <a:rPr lang="en-US" altLang="ja-JP" dirty="0"/>
              <a:t>OS</a:t>
            </a:r>
            <a:r>
              <a:rPr lang="ja-JP" altLang="en-US"/>
              <a:t>内エージェントの性能</a:t>
            </a:r>
            <a:endParaRPr lang="en-JP" dirty="0"/>
          </a:p>
        </p:txBody>
      </p:sp>
      <p:sp>
        <p:nvSpPr>
          <p:cNvPr id="3" name="Content Placeholder 2">
            <a:extLst>
              <a:ext uri="{FF2B5EF4-FFF2-40B4-BE49-F238E27FC236}">
                <a16:creationId xmlns:a16="http://schemas.microsoft.com/office/drawing/2014/main" id="{D554896B-3A88-3744-AFE5-01F31527E96E}"/>
              </a:ext>
            </a:extLst>
          </p:cNvPr>
          <p:cNvSpPr>
            <a:spLocks noGrp="1"/>
          </p:cNvSpPr>
          <p:nvPr>
            <p:ph idx="1"/>
          </p:nvPr>
        </p:nvSpPr>
        <p:spPr>
          <a:xfrm>
            <a:off x="688298" y="1525004"/>
            <a:ext cx="10515600" cy="4433844"/>
          </a:xfrm>
        </p:spPr>
        <p:txBody>
          <a:bodyPr>
            <a:normAutofit/>
          </a:bodyPr>
          <a:lstStyle/>
          <a:p>
            <a:r>
              <a:rPr lang="en-US" altLang="ja-JP" dirty="0"/>
              <a:t>VM</a:t>
            </a:r>
            <a:r>
              <a:rPr lang="ja-JP" altLang="en-US"/>
              <a:t>内の</a:t>
            </a:r>
            <a:r>
              <a:rPr lang="en-US" altLang="ja-JP" dirty="0"/>
              <a:t>OS</a:t>
            </a:r>
            <a:r>
              <a:rPr lang="ja-JP" altLang="en-US"/>
              <a:t>バージョンの取得性能を測定</a:t>
            </a:r>
            <a:endParaRPr lang="en-US" altLang="ja-JP" dirty="0"/>
          </a:p>
          <a:p>
            <a:pPr lvl="1"/>
            <a:r>
              <a:rPr lang="ja-JP" altLang="en-US"/>
              <a:t>仮想ネットワークを用いた場合は</a:t>
            </a:r>
            <a:r>
              <a:rPr lang="en-US" altLang="ja-JP" dirty="0"/>
              <a:t>SEV</a:t>
            </a:r>
            <a:r>
              <a:rPr lang="ja-JP" altLang="en-US"/>
              <a:t>の影響により性能が低下</a:t>
            </a:r>
            <a:endParaRPr lang="en-US" altLang="ja-JP" dirty="0"/>
          </a:p>
          <a:p>
            <a:pPr lvl="1"/>
            <a:r>
              <a:rPr lang="ja-JP" altLang="en-US"/>
              <a:t>共有メモリを用いると</a:t>
            </a:r>
            <a:r>
              <a:rPr lang="en-US" altLang="ja-JP" dirty="0"/>
              <a:t>SEV</a:t>
            </a:r>
            <a:r>
              <a:rPr lang="ja-JP" altLang="en-US"/>
              <a:t>の影響はなく、</a:t>
            </a:r>
            <a:r>
              <a:rPr lang="en-US" altLang="ja-JP" dirty="0"/>
              <a:t>0.1ms</a:t>
            </a:r>
            <a:r>
              <a:rPr lang="ja-JP" altLang="en-US"/>
              <a:t>高速化</a:t>
            </a:r>
            <a:endParaRPr lang="en-US" altLang="ja-JP" dirty="0"/>
          </a:p>
          <a:p>
            <a:r>
              <a:rPr lang="en-US" altLang="ja-JP" dirty="0"/>
              <a:t>VM</a:t>
            </a:r>
            <a:r>
              <a:rPr lang="ja-JP" altLang="en-US"/>
              <a:t>内のプロセス一覧の取得性能を測定</a:t>
            </a:r>
            <a:endParaRPr lang="en-US" altLang="ja-JP" dirty="0"/>
          </a:p>
          <a:p>
            <a:pPr lvl="1"/>
            <a:r>
              <a:rPr lang="en-US" altLang="ja-JP" dirty="0" err="1"/>
              <a:t>virtio</a:t>
            </a:r>
            <a:r>
              <a:rPr lang="ja-JP" altLang="en-US"/>
              <a:t>を用いてネットワーク通信を行った場合だけ</a:t>
            </a:r>
            <a:r>
              <a:rPr lang="en-US" altLang="ja-JP" dirty="0"/>
              <a:t>SEV</a:t>
            </a:r>
            <a:r>
              <a:rPr lang="ja-JP" altLang="en-US"/>
              <a:t>の影響が大きい</a:t>
            </a:r>
            <a:endParaRPr lang="en-US" altLang="ja-JP" dirty="0"/>
          </a:p>
          <a:p>
            <a:pPr lvl="1"/>
            <a:r>
              <a:rPr lang="ja-JP" altLang="en-US"/>
              <a:t>共有メモリを用いると</a:t>
            </a:r>
            <a:r>
              <a:rPr lang="en-US" altLang="ja-JP" dirty="0"/>
              <a:t>25%</a:t>
            </a:r>
            <a:r>
              <a:rPr lang="ja-JP" altLang="en-US"/>
              <a:t>高速化</a:t>
            </a:r>
            <a:endParaRPr lang="en-US" altLang="ja-JP" dirty="0"/>
          </a:p>
          <a:p>
            <a:pPr lvl="1"/>
            <a:endParaRPr lang="en-US" altLang="ja-JP" dirty="0"/>
          </a:p>
        </p:txBody>
      </p:sp>
      <p:sp>
        <p:nvSpPr>
          <p:cNvPr id="4" name="Slide Number Placeholder 3">
            <a:extLst>
              <a:ext uri="{FF2B5EF4-FFF2-40B4-BE49-F238E27FC236}">
                <a16:creationId xmlns:a16="http://schemas.microsoft.com/office/drawing/2014/main" id="{182FC12F-41CF-3B43-8264-DB259AE7037F}"/>
              </a:ext>
            </a:extLst>
          </p:cNvPr>
          <p:cNvSpPr>
            <a:spLocks noGrp="1"/>
          </p:cNvSpPr>
          <p:nvPr>
            <p:ph type="sldNum" sz="quarter" idx="12"/>
          </p:nvPr>
        </p:nvSpPr>
        <p:spPr>
          <a:xfrm>
            <a:off x="8610600" y="6356350"/>
            <a:ext cx="2743200" cy="365125"/>
          </a:xfrm>
        </p:spPr>
        <p:txBody>
          <a:bodyPr/>
          <a:lstStyle/>
          <a:p>
            <a:fld id="{3862EE38-F75A-9448-8243-6101B2857D65}" type="slidenum">
              <a:rPr lang="ja-JP" altLang="en-US" smtClean="0"/>
              <a:pPr/>
              <a:t>29</a:t>
            </a:fld>
            <a:endParaRPr lang="ja-JP" altLang="en-US" dirty="0"/>
          </a:p>
        </p:txBody>
      </p:sp>
      <p:graphicFrame>
        <p:nvGraphicFramePr>
          <p:cNvPr id="17" name="グラフ 16">
            <a:extLst>
              <a:ext uri="{FF2B5EF4-FFF2-40B4-BE49-F238E27FC236}">
                <a16:creationId xmlns:a16="http://schemas.microsoft.com/office/drawing/2014/main" id="{21324FBB-EC32-C270-DDE2-F699E1A34863}"/>
              </a:ext>
            </a:extLst>
          </p:cNvPr>
          <p:cNvGraphicFramePr>
            <a:graphicFrameLocks/>
          </p:cNvGraphicFramePr>
          <p:nvPr/>
        </p:nvGraphicFramePr>
        <p:xfrm>
          <a:off x="5754995" y="4254500"/>
          <a:ext cx="5272151" cy="24669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グラフ 17">
            <a:extLst>
              <a:ext uri="{FF2B5EF4-FFF2-40B4-BE49-F238E27FC236}">
                <a16:creationId xmlns:a16="http://schemas.microsoft.com/office/drawing/2014/main" id="{62B6A45B-DC36-BF5F-C109-C79678CC580C}"/>
              </a:ext>
            </a:extLst>
          </p:cNvPr>
          <p:cNvGraphicFramePr>
            <a:graphicFrameLocks/>
          </p:cNvGraphicFramePr>
          <p:nvPr/>
        </p:nvGraphicFramePr>
        <p:xfrm>
          <a:off x="482844" y="4239022"/>
          <a:ext cx="5272151" cy="2497932"/>
        </p:xfrm>
        <a:graphic>
          <a:graphicData uri="http://schemas.openxmlformats.org/drawingml/2006/chart">
            <c:chart xmlns:c="http://schemas.openxmlformats.org/drawingml/2006/chart" xmlns:r="http://schemas.openxmlformats.org/officeDocument/2006/relationships" r:id="rId4"/>
          </a:graphicData>
        </a:graphic>
      </p:graphicFrame>
      <p:sp>
        <p:nvSpPr>
          <p:cNvPr id="11" name="Oval 10">
            <a:extLst>
              <a:ext uri="{FF2B5EF4-FFF2-40B4-BE49-F238E27FC236}">
                <a16:creationId xmlns:a16="http://schemas.microsoft.com/office/drawing/2014/main" id="{1C6434FA-223D-A6BE-774A-291AF31CEF77}"/>
              </a:ext>
            </a:extLst>
          </p:cNvPr>
          <p:cNvSpPr/>
          <p:nvPr/>
        </p:nvSpPr>
        <p:spPr>
          <a:xfrm>
            <a:off x="1536030" y="4723201"/>
            <a:ext cx="922588" cy="622823"/>
          </a:xfrm>
          <a:prstGeom prst="ellipse">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JP">
              <a:solidFill>
                <a:srgbClr val="FF0000"/>
              </a:solidFill>
            </a:endParaRPr>
          </a:p>
        </p:txBody>
      </p:sp>
      <p:sp>
        <p:nvSpPr>
          <p:cNvPr id="12" name="Oval 11">
            <a:extLst>
              <a:ext uri="{FF2B5EF4-FFF2-40B4-BE49-F238E27FC236}">
                <a16:creationId xmlns:a16="http://schemas.microsoft.com/office/drawing/2014/main" id="{7E72C0EA-B547-F817-1A9E-41D0EE1910A1}"/>
              </a:ext>
            </a:extLst>
          </p:cNvPr>
          <p:cNvSpPr/>
          <p:nvPr/>
        </p:nvSpPr>
        <p:spPr>
          <a:xfrm>
            <a:off x="3450733" y="4555642"/>
            <a:ext cx="922588" cy="622823"/>
          </a:xfrm>
          <a:prstGeom prst="ellipse">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JP">
              <a:solidFill>
                <a:srgbClr val="FF0000"/>
              </a:solidFill>
            </a:endParaRPr>
          </a:p>
        </p:txBody>
      </p:sp>
      <p:cxnSp>
        <p:nvCxnSpPr>
          <p:cNvPr id="14" name="Straight Arrow Connector 13">
            <a:extLst>
              <a:ext uri="{FF2B5EF4-FFF2-40B4-BE49-F238E27FC236}">
                <a16:creationId xmlns:a16="http://schemas.microsoft.com/office/drawing/2014/main" id="{EF2BB03E-DA16-CA26-3574-856BCEFA666A}"/>
              </a:ext>
            </a:extLst>
          </p:cNvPr>
          <p:cNvCxnSpPr>
            <a:cxnSpLocks/>
          </p:cNvCxnSpPr>
          <p:nvPr/>
        </p:nvCxnSpPr>
        <p:spPr>
          <a:xfrm flipH="1">
            <a:off x="2635371" y="5291523"/>
            <a:ext cx="2007362" cy="0"/>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80FD79BE-3483-B503-B452-715FF1AF6CAA}"/>
              </a:ext>
            </a:extLst>
          </p:cNvPr>
          <p:cNvCxnSpPr>
            <a:cxnSpLocks/>
          </p:cNvCxnSpPr>
          <p:nvPr/>
        </p:nvCxnSpPr>
        <p:spPr>
          <a:xfrm flipV="1">
            <a:off x="2614281" y="4920396"/>
            <a:ext cx="713119" cy="7193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13">
            <a:extLst>
              <a:ext uri="{FF2B5EF4-FFF2-40B4-BE49-F238E27FC236}">
                <a16:creationId xmlns:a16="http://schemas.microsoft.com/office/drawing/2014/main" id="{100FDD7D-FA10-C0B4-0E78-8A5133A7DFC1}"/>
              </a:ext>
            </a:extLst>
          </p:cNvPr>
          <p:cNvCxnSpPr>
            <a:cxnSpLocks/>
          </p:cNvCxnSpPr>
          <p:nvPr/>
        </p:nvCxnSpPr>
        <p:spPr>
          <a:xfrm flipH="1">
            <a:off x="7427900" y="4920396"/>
            <a:ext cx="1984408" cy="371127"/>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13">
            <a:extLst>
              <a:ext uri="{FF2B5EF4-FFF2-40B4-BE49-F238E27FC236}">
                <a16:creationId xmlns:a16="http://schemas.microsoft.com/office/drawing/2014/main" id="{95EFA976-DBC2-8976-3309-AB065688FE89}"/>
              </a:ext>
            </a:extLst>
          </p:cNvPr>
          <p:cNvCxnSpPr>
            <a:cxnSpLocks/>
          </p:cNvCxnSpPr>
          <p:nvPr/>
        </p:nvCxnSpPr>
        <p:spPr>
          <a:xfrm flipH="1" flipV="1">
            <a:off x="7012346" y="4926769"/>
            <a:ext cx="870056" cy="419255"/>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13">
            <a:extLst>
              <a:ext uri="{FF2B5EF4-FFF2-40B4-BE49-F238E27FC236}">
                <a16:creationId xmlns:a16="http://schemas.microsoft.com/office/drawing/2014/main" id="{93944ACD-D388-88F7-DEDF-8D77A1F4AA25}"/>
              </a:ext>
            </a:extLst>
          </p:cNvPr>
          <p:cNvCxnSpPr>
            <a:cxnSpLocks/>
          </p:cNvCxnSpPr>
          <p:nvPr/>
        </p:nvCxnSpPr>
        <p:spPr>
          <a:xfrm flipH="1" flipV="1">
            <a:off x="8965462" y="4929649"/>
            <a:ext cx="862400" cy="416375"/>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673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10"/>
                                        <p:tgtEl>
                                          <p:spTgt spid="14"/>
                                        </p:tgtEl>
                                      </p:cBhvr>
                                    </p:animEffect>
                                  </p:childTnLst>
                                </p:cTn>
                              </p:par>
                              <p:par>
                                <p:cTn id="19" presetID="10" presetClass="exit" presetSubtype="0" fill="hold" grpId="1" nodeType="withEffect">
                                  <p:stCondLst>
                                    <p:cond delay="0"/>
                                  </p:stCondLst>
                                  <p:childTnLst>
                                    <p:animEffect transition="out" filter="fade">
                                      <p:cBhvr>
                                        <p:cTn id="20" dur="10"/>
                                        <p:tgtEl>
                                          <p:spTgt spid="11"/>
                                        </p:tgtEl>
                                      </p:cBhvr>
                                    </p:animEffect>
                                    <p:set>
                                      <p:cBhvr>
                                        <p:cTn id="21" dur="1" fill="hold">
                                          <p:stCondLst>
                                            <p:cond delay="9"/>
                                          </p:stCondLst>
                                        </p:cTn>
                                        <p:tgtEl>
                                          <p:spTgt spid="11"/>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10"/>
                                        <p:tgtEl>
                                          <p:spTgt spid="24"/>
                                        </p:tgtEl>
                                      </p:cBhvr>
                                    </p:animEffect>
                                    <p:set>
                                      <p:cBhvr>
                                        <p:cTn id="24" dur="1" fill="hold">
                                          <p:stCondLst>
                                            <p:cond delay="9"/>
                                          </p:stCondLst>
                                        </p:cTn>
                                        <p:tgtEl>
                                          <p:spTgt spid="24"/>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10"/>
                                        <p:tgtEl>
                                          <p:spTgt spid="12"/>
                                        </p:tgtEl>
                                      </p:cBhvr>
                                    </p:animEffect>
                                    <p:set>
                                      <p:cBhvr>
                                        <p:cTn id="27" dur="1" fill="hold">
                                          <p:stCondLst>
                                            <p:cond delay="9"/>
                                          </p:stCondLst>
                                        </p:cTn>
                                        <p:tgtEl>
                                          <p:spTgt spid="1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10"/>
                                        <p:tgtEl>
                                          <p:spTgt spid="26"/>
                                        </p:tgtEl>
                                      </p:cBhvr>
                                    </p:animEffect>
                                  </p:childTnLst>
                                </p:cTn>
                              </p:par>
                              <p:par>
                                <p:cTn id="33" presetID="10" presetClass="exit" presetSubtype="0" fill="hold" nodeType="withEffect">
                                  <p:stCondLst>
                                    <p:cond delay="0"/>
                                  </p:stCondLst>
                                  <p:childTnLst>
                                    <p:animEffect transition="out" filter="fade">
                                      <p:cBhvr>
                                        <p:cTn id="34" dur="10"/>
                                        <p:tgtEl>
                                          <p:spTgt spid="14"/>
                                        </p:tgtEl>
                                      </p:cBhvr>
                                    </p:animEffect>
                                    <p:set>
                                      <p:cBhvr>
                                        <p:cTn id="35" dur="1" fill="hold">
                                          <p:stCondLst>
                                            <p:cond delay="9"/>
                                          </p:stCondLst>
                                        </p:cTn>
                                        <p:tgtEl>
                                          <p:spTgt spid="14"/>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fade">
                                      <p:cBhvr>
                                        <p:cTn id="40" dur="10"/>
                                        <p:tgtEl>
                                          <p:spTgt spid="34"/>
                                        </p:tgtEl>
                                      </p:cBhvr>
                                    </p:animEffect>
                                  </p:childTnLst>
                                </p:cTn>
                              </p:par>
                              <p:par>
                                <p:cTn id="41" presetID="10" presetClass="entr" presetSubtype="0" fill="hold" nodeType="with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fade">
                                      <p:cBhvr>
                                        <p:cTn id="43" dur="10"/>
                                        <p:tgtEl>
                                          <p:spTgt spid="36"/>
                                        </p:tgtEl>
                                      </p:cBhvr>
                                    </p:animEffect>
                                  </p:childTnLst>
                                </p:cTn>
                              </p:par>
                              <p:par>
                                <p:cTn id="44" presetID="10" presetClass="exit" presetSubtype="0" fill="hold" nodeType="withEffect">
                                  <p:stCondLst>
                                    <p:cond delay="0"/>
                                  </p:stCondLst>
                                  <p:childTnLst>
                                    <p:animEffect transition="out" filter="fade">
                                      <p:cBhvr>
                                        <p:cTn id="45" dur="10"/>
                                        <p:tgtEl>
                                          <p:spTgt spid="26"/>
                                        </p:tgtEl>
                                      </p:cBhvr>
                                    </p:animEffect>
                                    <p:set>
                                      <p:cBhvr>
                                        <p:cTn id="46" dur="1" fill="hold">
                                          <p:stCondLst>
                                            <p:cond delay="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9C26C7-A19F-1447-B377-D229C332A0C8}"/>
              </a:ext>
            </a:extLst>
          </p:cNvPr>
          <p:cNvSpPr>
            <a:spLocks noGrp="1"/>
          </p:cNvSpPr>
          <p:nvPr>
            <p:ph type="title"/>
          </p:nvPr>
        </p:nvSpPr>
        <p:spPr/>
        <p:txBody>
          <a:bodyPr/>
          <a:lstStyle/>
          <a:p>
            <a:r>
              <a:rPr lang="en-US" altLang="ja-JP" dirty="0"/>
              <a:t>AMD SEV</a:t>
            </a:r>
            <a:r>
              <a:rPr lang="ja-JP" altLang="en-US"/>
              <a:t>を用いたメモリ暗号化</a:t>
            </a:r>
            <a:endParaRPr kumimoji="1" lang="ja-JP" altLang="en-US"/>
          </a:p>
        </p:txBody>
      </p:sp>
      <p:sp>
        <p:nvSpPr>
          <p:cNvPr id="3" name="コンテンツ プレースホルダー 2">
            <a:extLst>
              <a:ext uri="{FF2B5EF4-FFF2-40B4-BE49-F238E27FC236}">
                <a16:creationId xmlns:a16="http://schemas.microsoft.com/office/drawing/2014/main" id="{F9DEF989-D105-6740-9BC5-E954C49AE8DD}"/>
              </a:ext>
            </a:extLst>
          </p:cNvPr>
          <p:cNvSpPr>
            <a:spLocks noGrp="1"/>
          </p:cNvSpPr>
          <p:nvPr>
            <p:ph idx="1"/>
          </p:nvPr>
        </p:nvSpPr>
        <p:spPr/>
        <p:txBody>
          <a:bodyPr/>
          <a:lstStyle/>
          <a:p>
            <a:r>
              <a:rPr lang="en-US" altLang="ja-JP" dirty="0"/>
              <a:t>AMD</a:t>
            </a:r>
            <a:r>
              <a:rPr lang="ja-JP" altLang="en-US"/>
              <a:t>製</a:t>
            </a:r>
            <a:r>
              <a:rPr lang="en-US" altLang="ja-JP" dirty="0"/>
              <a:t>CPU</a:t>
            </a:r>
            <a:r>
              <a:rPr lang="ja-JP" altLang="en-US"/>
              <a:t>は</a:t>
            </a:r>
            <a:r>
              <a:rPr lang="en-US" altLang="ja-JP" dirty="0">
                <a:solidFill>
                  <a:srgbClr val="FF0000"/>
                </a:solidFill>
              </a:rPr>
              <a:t>SEV</a:t>
            </a:r>
            <a:r>
              <a:rPr lang="ja-JP" altLang="en-US"/>
              <a:t>と呼ばれるセキュリティ機構を提供</a:t>
            </a:r>
            <a:endParaRPr lang="en-US" altLang="ja-JP" dirty="0"/>
          </a:p>
          <a:p>
            <a:pPr lvl="1"/>
            <a:r>
              <a:rPr lang="en-US" altLang="ja-JP" dirty="0"/>
              <a:t>VM</a:t>
            </a:r>
            <a:r>
              <a:rPr lang="ja-JP" altLang="en-US"/>
              <a:t>のメモリを透過的に暗号化</a:t>
            </a:r>
            <a:endParaRPr lang="en-US" altLang="ja-JP" dirty="0"/>
          </a:p>
          <a:p>
            <a:pPr lvl="1"/>
            <a:r>
              <a:rPr lang="en-US" altLang="ja-JP" dirty="0"/>
              <a:t>VM</a:t>
            </a:r>
            <a:r>
              <a:rPr lang="ja-JP" altLang="en-US"/>
              <a:t>ごとに異なる暗号鍵を用いる</a:t>
            </a:r>
            <a:endParaRPr lang="en-US" altLang="ja-JP" dirty="0"/>
          </a:p>
          <a:p>
            <a:pPr lvl="1"/>
            <a:r>
              <a:rPr lang="en-US" altLang="ja-JP" dirty="0"/>
              <a:t>VM</a:t>
            </a:r>
            <a:r>
              <a:rPr lang="ja-JP" altLang="en-US"/>
              <a:t>内でデータが書き込まれる際に暗号化、読み込まれる際に復号化</a:t>
            </a:r>
            <a:endParaRPr lang="en-US" altLang="ja-JP" dirty="0"/>
          </a:p>
          <a:p>
            <a:r>
              <a:rPr lang="ja-JP" altLang="en-US"/>
              <a:t>クラウド内の内部犯でさえ</a:t>
            </a:r>
            <a:r>
              <a:rPr lang="en-US" altLang="ja-JP" dirty="0"/>
              <a:t>VM</a:t>
            </a:r>
            <a:r>
              <a:rPr lang="ja-JP" altLang="en-US"/>
              <a:t>のメモリを盗聴することはできない</a:t>
            </a:r>
            <a:endParaRPr lang="en-US" altLang="ja-JP" dirty="0"/>
          </a:p>
          <a:p>
            <a:pPr lvl="1"/>
            <a:r>
              <a:rPr lang="en-US" altLang="ja-JP" dirty="0"/>
              <a:t>CPU</a:t>
            </a:r>
            <a:r>
              <a:rPr lang="ja-JP" altLang="en-US"/>
              <a:t>内の暗号鍵は取り出せない</a:t>
            </a:r>
            <a:endParaRPr lang="en-US" altLang="ja-JP" dirty="0"/>
          </a:p>
          <a:p>
            <a:endParaRPr kumimoji="1" lang="ja-JP" altLang="en-US"/>
          </a:p>
        </p:txBody>
      </p:sp>
      <p:sp>
        <p:nvSpPr>
          <p:cNvPr id="4" name="スライド番号プレースホルダー 3">
            <a:extLst>
              <a:ext uri="{FF2B5EF4-FFF2-40B4-BE49-F238E27FC236}">
                <a16:creationId xmlns:a16="http://schemas.microsoft.com/office/drawing/2014/main" id="{23EE5783-B379-CB47-ABBD-231EC9E9506E}"/>
              </a:ext>
            </a:extLst>
          </p:cNvPr>
          <p:cNvSpPr>
            <a:spLocks noGrp="1"/>
          </p:cNvSpPr>
          <p:nvPr>
            <p:ph type="sldNum" sz="quarter" idx="12"/>
          </p:nvPr>
        </p:nvSpPr>
        <p:spPr/>
        <p:txBody>
          <a:bodyPr/>
          <a:lstStyle/>
          <a:p>
            <a:fld id="{3862EE38-F75A-9448-8243-6101B2857D65}" type="slidenum">
              <a:rPr lang="ja-JP" altLang="en-US" smtClean="0"/>
              <a:pPr/>
              <a:t>3</a:t>
            </a:fld>
            <a:endParaRPr lang="ja-JP" altLang="en-US" dirty="0"/>
          </a:p>
        </p:txBody>
      </p:sp>
      <p:sp>
        <p:nvSpPr>
          <p:cNvPr id="5" name="Cloud">
            <a:extLst>
              <a:ext uri="{FF2B5EF4-FFF2-40B4-BE49-F238E27FC236}">
                <a16:creationId xmlns:a16="http://schemas.microsoft.com/office/drawing/2014/main" id="{5528C167-FB1E-ED45-9614-B0E987EF924F}"/>
              </a:ext>
            </a:extLst>
          </p:cNvPr>
          <p:cNvSpPr>
            <a:spLocks noChangeAspect="1" noEditPoints="1" noChangeArrowheads="1"/>
          </p:cNvSpPr>
          <p:nvPr/>
        </p:nvSpPr>
        <p:spPr bwMode="auto">
          <a:xfrm>
            <a:off x="3245893" y="4354295"/>
            <a:ext cx="6736307" cy="254671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nchor="ctr"/>
          <a:lstStyle/>
          <a:p>
            <a:pPr algn="ctr">
              <a:defRPr/>
            </a:pPr>
            <a:endParaRPr lang="en-US" altLang="ja-JP" b="1" dirty="0">
              <a:latin typeface="Arial" charset="0"/>
              <a:ea typeface="ＭＳ Ｐゴシック" charset="-128"/>
            </a:endParaRPr>
          </a:p>
        </p:txBody>
      </p:sp>
      <p:pic>
        <p:nvPicPr>
          <p:cNvPr id="6" name="Picture 39" descr="F:\EndUser.pct">
            <a:extLst>
              <a:ext uri="{FF2B5EF4-FFF2-40B4-BE49-F238E27FC236}">
                <a16:creationId xmlns:a16="http://schemas.microsoft.com/office/drawing/2014/main" id="{1D023B97-785C-474D-9054-1A81D0DE10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8394" y="4939806"/>
            <a:ext cx="903014" cy="1199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6">
            <a:extLst>
              <a:ext uri="{FF2B5EF4-FFF2-40B4-BE49-F238E27FC236}">
                <a16:creationId xmlns:a16="http://schemas.microsoft.com/office/drawing/2014/main" id="{F5E531AA-974A-3849-B9B2-7822F56E362C}"/>
              </a:ext>
            </a:extLst>
          </p:cNvPr>
          <p:cNvSpPr txBox="1"/>
          <p:nvPr/>
        </p:nvSpPr>
        <p:spPr>
          <a:xfrm>
            <a:off x="1876250" y="4565820"/>
            <a:ext cx="915434" cy="369332"/>
          </a:xfrm>
          <a:prstGeom prst="rect">
            <a:avLst/>
          </a:prstGeom>
          <a:noFill/>
        </p:spPr>
        <p:txBody>
          <a:bodyPr wrap="square" rtlCol="0">
            <a:spAutoFit/>
          </a:bodyPr>
          <a:lstStyle/>
          <a:p>
            <a:r>
              <a:rPr kumimoji="1" lang="ja-JP" altLang="en-US" b="1"/>
              <a:t>ユーザ</a:t>
            </a:r>
          </a:p>
        </p:txBody>
      </p:sp>
      <p:sp>
        <p:nvSpPr>
          <p:cNvPr id="8" name="角丸四角形 7">
            <a:extLst>
              <a:ext uri="{FF2B5EF4-FFF2-40B4-BE49-F238E27FC236}">
                <a16:creationId xmlns:a16="http://schemas.microsoft.com/office/drawing/2014/main" id="{3F26AD42-A307-BB41-9EF2-5DDEC5195DD5}"/>
              </a:ext>
            </a:extLst>
          </p:cNvPr>
          <p:cNvSpPr/>
          <p:nvPr/>
        </p:nvSpPr>
        <p:spPr>
          <a:xfrm>
            <a:off x="4538921" y="5086766"/>
            <a:ext cx="1596071" cy="852079"/>
          </a:xfrm>
          <a:prstGeom prst="roundRect">
            <a:avLst/>
          </a:prstGeom>
          <a:solidFill>
            <a:schemeClr val="accent2">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9" name="テキスト ボックス 8">
            <a:extLst>
              <a:ext uri="{FF2B5EF4-FFF2-40B4-BE49-F238E27FC236}">
                <a16:creationId xmlns:a16="http://schemas.microsoft.com/office/drawing/2014/main" id="{0BDFE596-955E-2148-AB86-780F94ED22DE}"/>
              </a:ext>
            </a:extLst>
          </p:cNvPr>
          <p:cNvSpPr txBox="1"/>
          <p:nvPr/>
        </p:nvSpPr>
        <p:spPr>
          <a:xfrm>
            <a:off x="4962832" y="4638105"/>
            <a:ext cx="719701" cy="461665"/>
          </a:xfrm>
          <a:prstGeom prst="rect">
            <a:avLst/>
          </a:prstGeom>
          <a:noFill/>
        </p:spPr>
        <p:txBody>
          <a:bodyPr wrap="square" rtlCol="0">
            <a:spAutoFit/>
          </a:bodyPr>
          <a:lstStyle/>
          <a:p>
            <a:r>
              <a:rPr kumimoji="1" lang="en-US" altLang="ja-JP" sz="2400" b="1" dirty="0"/>
              <a:t>VM</a:t>
            </a:r>
            <a:endParaRPr kumimoji="1" lang="ja-JP" altLang="en-US" sz="2400" b="1"/>
          </a:p>
        </p:txBody>
      </p:sp>
      <p:sp>
        <p:nvSpPr>
          <p:cNvPr id="10" name="テキスト ボックス 9">
            <a:extLst>
              <a:ext uri="{FF2B5EF4-FFF2-40B4-BE49-F238E27FC236}">
                <a16:creationId xmlns:a16="http://schemas.microsoft.com/office/drawing/2014/main" id="{348B02BD-E2E3-9742-A155-1B3BAEB92471}"/>
              </a:ext>
            </a:extLst>
          </p:cNvPr>
          <p:cNvSpPr txBox="1"/>
          <p:nvPr/>
        </p:nvSpPr>
        <p:spPr>
          <a:xfrm>
            <a:off x="7268849" y="4363270"/>
            <a:ext cx="2925801" cy="369332"/>
          </a:xfrm>
          <a:prstGeom prst="rect">
            <a:avLst/>
          </a:prstGeom>
          <a:noFill/>
        </p:spPr>
        <p:txBody>
          <a:bodyPr wrap="none" rtlCol="0">
            <a:spAutoFit/>
          </a:bodyPr>
          <a:lstStyle/>
          <a:p>
            <a:r>
              <a:rPr kumimoji="1" lang="ja-JP" altLang="en-US" b="1"/>
              <a:t>内部犯</a:t>
            </a:r>
            <a:r>
              <a:rPr kumimoji="1" lang="en-US" altLang="ja-JP" b="1" dirty="0"/>
              <a:t>(</a:t>
            </a:r>
            <a:r>
              <a:rPr kumimoji="1" lang="ja-JP" altLang="en-US" b="1"/>
              <a:t>悪意のある管理者</a:t>
            </a:r>
            <a:r>
              <a:rPr kumimoji="1" lang="en-US" altLang="ja-JP" b="1" dirty="0"/>
              <a:t>)</a:t>
            </a:r>
            <a:endParaRPr kumimoji="1" lang="ja-JP" altLang="en-US" b="1"/>
          </a:p>
        </p:txBody>
      </p:sp>
      <p:cxnSp>
        <p:nvCxnSpPr>
          <p:cNvPr id="11" name="直線矢印コネクタ 10">
            <a:extLst>
              <a:ext uri="{FF2B5EF4-FFF2-40B4-BE49-F238E27FC236}">
                <a16:creationId xmlns:a16="http://schemas.microsoft.com/office/drawing/2014/main" id="{8790DF34-3C13-734C-BAA8-CD54E1D05E6B}"/>
              </a:ext>
            </a:extLst>
          </p:cNvPr>
          <p:cNvCxnSpPr>
            <a:cxnSpLocks/>
          </p:cNvCxnSpPr>
          <p:nvPr/>
        </p:nvCxnSpPr>
        <p:spPr>
          <a:xfrm>
            <a:off x="2902915" y="5530683"/>
            <a:ext cx="1534690" cy="17224"/>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2" name="Group 2822">
            <a:extLst>
              <a:ext uri="{FF2B5EF4-FFF2-40B4-BE49-F238E27FC236}">
                <a16:creationId xmlns:a16="http://schemas.microsoft.com/office/drawing/2014/main" id="{52D39E83-FD63-DC4D-9762-B6B381E54AF5}"/>
              </a:ext>
            </a:extLst>
          </p:cNvPr>
          <p:cNvGrpSpPr>
            <a:grpSpLocks/>
          </p:cNvGrpSpPr>
          <p:nvPr/>
        </p:nvGrpSpPr>
        <p:grpSpPr bwMode="auto">
          <a:xfrm flipH="1">
            <a:off x="7805223" y="4697659"/>
            <a:ext cx="1099178" cy="1500309"/>
            <a:chOff x="6777" y="1528"/>
            <a:chExt cx="719" cy="1064"/>
          </a:xfrm>
        </p:grpSpPr>
        <p:sp>
          <p:nvSpPr>
            <p:cNvPr id="13" name="Freeform 2823">
              <a:extLst>
                <a:ext uri="{FF2B5EF4-FFF2-40B4-BE49-F238E27FC236}">
                  <a16:creationId xmlns:a16="http://schemas.microsoft.com/office/drawing/2014/main" id="{35F6A732-3625-124F-896B-3FD76EB771F9}"/>
                </a:ext>
              </a:extLst>
            </p:cNvPr>
            <p:cNvSpPr>
              <a:spLocks/>
            </p:cNvSpPr>
            <p:nvPr/>
          </p:nvSpPr>
          <p:spPr bwMode="auto">
            <a:xfrm>
              <a:off x="6892" y="2046"/>
              <a:ext cx="604" cy="546"/>
            </a:xfrm>
            <a:custGeom>
              <a:avLst/>
              <a:gdLst>
                <a:gd name="T0" fmla="*/ 192 w 604"/>
                <a:gd name="T1" fmla="*/ 10 h 546"/>
                <a:gd name="T2" fmla="*/ 332 w 604"/>
                <a:gd name="T3" fmla="*/ 26 h 546"/>
                <a:gd name="T4" fmla="*/ 460 w 604"/>
                <a:gd name="T5" fmla="*/ 30 h 546"/>
                <a:gd name="T6" fmla="*/ 484 w 604"/>
                <a:gd name="T7" fmla="*/ 66 h 546"/>
                <a:gd name="T8" fmla="*/ 504 w 604"/>
                <a:gd name="T9" fmla="*/ 198 h 546"/>
                <a:gd name="T10" fmla="*/ 520 w 604"/>
                <a:gd name="T11" fmla="*/ 298 h 546"/>
                <a:gd name="T12" fmla="*/ 536 w 604"/>
                <a:gd name="T13" fmla="*/ 342 h 546"/>
                <a:gd name="T14" fmla="*/ 556 w 604"/>
                <a:gd name="T15" fmla="*/ 378 h 546"/>
                <a:gd name="T16" fmla="*/ 524 w 604"/>
                <a:gd name="T17" fmla="*/ 398 h 546"/>
                <a:gd name="T18" fmla="*/ 580 w 604"/>
                <a:gd name="T19" fmla="*/ 422 h 546"/>
                <a:gd name="T20" fmla="*/ 604 w 604"/>
                <a:gd name="T21" fmla="*/ 430 h 546"/>
                <a:gd name="T22" fmla="*/ 552 w 604"/>
                <a:gd name="T23" fmla="*/ 458 h 546"/>
                <a:gd name="T24" fmla="*/ 528 w 604"/>
                <a:gd name="T25" fmla="*/ 466 h 546"/>
                <a:gd name="T26" fmla="*/ 464 w 604"/>
                <a:gd name="T27" fmla="*/ 450 h 546"/>
                <a:gd name="T28" fmla="*/ 436 w 604"/>
                <a:gd name="T29" fmla="*/ 410 h 546"/>
                <a:gd name="T30" fmla="*/ 440 w 604"/>
                <a:gd name="T31" fmla="*/ 422 h 546"/>
                <a:gd name="T32" fmla="*/ 444 w 604"/>
                <a:gd name="T33" fmla="*/ 406 h 546"/>
                <a:gd name="T34" fmla="*/ 432 w 604"/>
                <a:gd name="T35" fmla="*/ 302 h 546"/>
                <a:gd name="T36" fmla="*/ 424 w 604"/>
                <a:gd name="T37" fmla="*/ 270 h 546"/>
                <a:gd name="T38" fmla="*/ 420 w 604"/>
                <a:gd name="T39" fmla="*/ 194 h 546"/>
                <a:gd name="T40" fmla="*/ 408 w 604"/>
                <a:gd name="T41" fmla="*/ 182 h 546"/>
                <a:gd name="T42" fmla="*/ 336 w 604"/>
                <a:gd name="T43" fmla="*/ 146 h 546"/>
                <a:gd name="T44" fmla="*/ 332 w 604"/>
                <a:gd name="T45" fmla="*/ 190 h 546"/>
                <a:gd name="T46" fmla="*/ 324 w 604"/>
                <a:gd name="T47" fmla="*/ 214 h 546"/>
                <a:gd name="T48" fmla="*/ 332 w 604"/>
                <a:gd name="T49" fmla="*/ 246 h 546"/>
                <a:gd name="T50" fmla="*/ 312 w 604"/>
                <a:gd name="T51" fmla="*/ 346 h 546"/>
                <a:gd name="T52" fmla="*/ 308 w 604"/>
                <a:gd name="T53" fmla="*/ 430 h 546"/>
                <a:gd name="T54" fmla="*/ 312 w 604"/>
                <a:gd name="T55" fmla="*/ 442 h 546"/>
                <a:gd name="T56" fmla="*/ 324 w 604"/>
                <a:gd name="T57" fmla="*/ 450 h 546"/>
                <a:gd name="T58" fmla="*/ 316 w 604"/>
                <a:gd name="T59" fmla="*/ 474 h 546"/>
                <a:gd name="T60" fmla="*/ 332 w 604"/>
                <a:gd name="T61" fmla="*/ 510 h 546"/>
                <a:gd name="T62" fmla="*/ 264 w 604"/>
                <a:gd name="T63" fmla="*/ 546 h 546"/>
                <a:gd name="T64" fmla="*/ 212 w 604"/>
                <a:gd name="T65" fmla="*/ 534 h 546"/>
                <a:gd name="T66" fmla="*/ 220 w 604"/>
                <a:gd name="T67" fmla="*/ 494 h 546"/>
                <a:gd name="T68" fmla="*/ 228 w 604"/>
                <a:gd name="T69" fmla="*/ 470 h 546"/>
                <a:gd name="T70" fmla="*/ 224 w 604"/>
                <a:gd name="T71" fmla="*/ 450 h 546"/>
                <a:gd name="T72" fmla="*/ 200 w 604"/>
                <a:gd name="T73" fmla="*/ 442 h 546"/>
                <a:gd name="T74" fmla="*/ 208 w 604"/>
                <a:gd name="T75" fmla="*/ 418 h 546"/>
                <a:gd name="T76" fmla="*/ 212 w 604"/>
                <a:gd name="T77" fmla="*/ 406 h 546"/>
                <a:gd name="T78" fmla="*/ 200 w 604"/>
                <a:gd name="T79" fmla="*/ 346 h 546"/>
                <a:gd name="T80" fmla="*/ 208 w 604"/>
                <a:gd name="T81" fmla="*/ 306 h 546"/>
                <a:gd name="T82" fmla="*/ 212 w 604"/>
                <a:gd name="T83" fmla="*/ 286 h 546"/>
                <a:gd name="T84" fmla="*/ 208 w 604"/>
                <a:gd name="T85" fmla="*/ 190 h 546"/>
                <a:gd name="T86" fmla="*/ 164 w 604"/>
                <a:gd name="T87" fmla="*/ 174 h 546"/>
                <a:gd name="T88" fmla="*/ 52 w 604"/>
                <a:gd name="T89" fmla="*/ 130 h 546"/>
                <a:gd name="T90" fmla="*/ 8 w 604"/>
                <a:gd name="T91" fmla="*/ 94 h 546"/>
                <a:gd name="T92" fmla="*/ 0 w 604"/>
                <a:gd name="T93" fmla="*/ 82 h 546"/>
                <a:gd name="T94" fmla="*/ 0 w 604"/>
                <a:gd name="T95" fmla="*/ 38 h 546"/>
                <a:gd name="T96" fmla="*/ 192 w 604"/>
                <a:gd name="T97" fmla="*/ 10 h 5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04"/>
                <a:gd name="T148" fmla="*/ 0 h 546"/>
                <a:gd name="T149" fmla="*/ 604 w 604"/>
                <a:gd name="T150" fmla="*/ 546 h 5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04" h="546">
                  <a:moveTo>
                    <a:pt x="192" y="10"/>
                  </a:moveTo>
                  <a:cubicBezTo>
                    <a:pt x="242" y="0"/>
                    <a:pt x="285" y="14"/>
                    <a:pt x="332" y="26"/>
                  </a:cubicBezTo>
                  <a:cubicBezTo>
                    <a:pt x="377" y="21"/>
                    <a:pt x="414" y="27"/>
                    <a:pt x="460" y="30"/>
                  </a:cubicBezTo>
                  <a:cubicBezTo>
                    <a:pt x="472" y="42"/>
                    <a:pt x="479" y="50"/>
                    <a:pt x="484" y="66"/>
                  </a:cubicBezTo>
                  <a:cubicBezTo>
                    <a:pt x="487" y="113"/>
                    <a:pt x="499" y="152"/>
                    <a:pt x="504" y="198"/>
                  </a:cubicBezTo>
                  <a:cubicBezTo>
                    <a:pt x="507" y="226"/>
                    <a:pt x="507" y="271"/>
                    <a:pt x="520" y="298"/>
                  </a:cubicBezTo>
                  <a:cubicBezTo>
                    <a:pt x="527" y="312"/>
                    <a:pt x="529" y="329"/>
                    <a:pt x="536" y="342"/>
                  </a:cubicBezTo>
                  <a:cubicBezTo>
                    <a:pt x="559" y="383"/>
                    <a:pt x="547" y="351"/>
                    <a:pt x="556" y="378"/>
                  </a:cubicBezTo>
                  <a:cubicBezTo>
                    <a:pt x="548" y="383"/>
                    <a:pt x="524" y="397"/>
                    <a:pt x="524" y="398"/>
                  </a:cubicBezTo>
                  <a:cubicBezTo>
                    <a:pt x="524" y="411"/>
                    <a:pt x="570" y="419"/>
                    <a:pt x="580" y="422"/>
                  </a:cubicBezTo>
                  <a:cubicBezTo>
                    <a:pt x="588" y="424"/>
                    <a:pt x="604" y="430"/>
                    <a:pt x="604" y="430"/>
                  </a:cubicBezTo>
                  <a:cubicBezTo>
                    <a:pt x="587" y="447"/>
                    <a:pt x="575" y="451"/>
                    <a:pt x="552" y="458"/>
                  </a:cubicBezTo>
                  <a:cubicBezTo>
                    <a:pt x="544" y="460"/>
                    <a:pt x="528" y="466"/>
                    <a:pt x="528" y="466"/>
                  </a:cubicBezTo>
                  <a:cubicBezTo>
                    <a:pt x="506" y="462"/>
                    <a:pt x="483" y="463"/>
                    <a:pt x="464" y="450"/>
                  </a:cubicBezTo>
                  <a:cubicBezTo>
                    <a:pt x="452" y="433"/>
                    <a:pt x="456" y="417"/>
                    <a:pt x="436" y="410"/>
                  </a:cubicBezTo>
                  <a:cubicBezTo>
                    <a:pt x="437" y="414"/>
                    <a:pt x="436" y="424"/>
                    <a:pt x="440" y="422"/>
                  </a:cubicBezTo>
                  <a:cubicBezTo>
                    <a:pt x="445" y="420"/>
                    <a:pt x="444" y="411"/>
                    <a:pt x="444" y="406"/>
                  </a:cubicBezTo>
                  <a:cubicBezTo>
                    <a:pt x="444" y="371"/>
                    <a:pt x="440" y="336"/>
                    <a:pt x="432" y="302"/>
                  </a:cubicBezTo>
                  <a:cubicBezTo>
                    <a:pt x="430" y="291"/>
                    <a:pt x="424" y="270"/>
                    <a:pt x="424" y="270"/>
                  </a:cubicBezTo>
                  <a:cubicBezTo>
                    <a:pt x="423" y="245"/>
                    <a:pt x="425" y="219"/>
                    <a:pt x="420" y="194"/>
                  </a:cubicBezTo>
                  <a:cubicBezTo>
                    <a:pt x="419" y="188"/>
                    <a:pt x="411" y="187"/>
                    <a:pt x="408" y="182"/>
                  </a:cubicBezTo>
                  <a:cubicBezTo>
                    <a:pt x="384" y="146"/>
                    <a:pt x="384" y="152"/>
                    <a:pt x="336" y="146"/>
                  </a:cubicBezTo>
                  <a:cubicBezTo>
                    <a:pt x="332" y="164"/>
                    <a:pt x="337" y="172"/>
                    <a:pt x="332" y="190"/>
                  </a:cubicBezTo>
                  <a:cubicBezTo>
                    <a:pt x="330" y="198"/>
                    <a:pt x="324" y="214"/>
                    <a:pt x="324" y="214"/>
                  </a:cubicBezTo>
                  <a:cubicBezTo>
                    <a:pt x="326" y="225"/>
                    <a:pt x="333" y="235"/>
                    <a:pt x="332" y="246"/>
                  </a:cubicBezTo>
                  <a:cubicBezTo>
                    <a:pt x="330" y="279"/>
                    <a:pt x="317" y="313"/>
                    <a:pt x="312" y="346"/>
                  </a:cubicBezTo>
                  <a:cubicBezTo>
                    <a:pt x="315" y="377"/>
                    <a:pt x="314" y="399"/>
                    <a:pt x="308" y="430"/>
                  </a:cubicBezTo>
                  <a:cubicBezTo>
                    <a:pt x="309" y="434"/>
                    <a:pt x="309" y="439"/>
                    <a:pt x="312" y="442"/>
                  </a:cubicBezTo>
                  <a:cubicBezTo>
                    <a:pt x="315" y="446"/>
                    <a:pt x="323" y="445"/>
                    <a:pt x="324" y="450"/>
                  </a:cubicBezTo>
                  <a:cubicBezTo>
                    <a:pt x="325" y="458"/>
                    <a:pt x="316" y="474"/>
                    <a:pt x="316" y="474"/>
                  </a:cubicBezTo>
                  <a:cubicBezTo>
                    <a:pt x="326" y="503"/>
                    <a:pt x="319" y="491"/>
                    <a:pt x="332" y="510"/>
                  </a:cubicBezTo>
                  <a:cubicBezTo>
                    <a:pt x="324" y="541"/>
                    <a:pt x="291" y="537"/>
                    <a:pt x="264" y="546"/>
                  </a:cubicBezTo>
                  <a:cubicBezTo>
                    <a:pt x="244" y="544"/>
                    <a:pt x="213" y="545"/>
                    <a:pt x="212" y="534"/>
                  </a:cubicBezTo>
                  <a:cubicBezTo>
                    <a:pt x="211" y="520"/>
                    <a:pt x="216" y="507"/>
                    <a:pt x="220" y="494"/>
                  </a:cubicBezTo>
                  <a:cubicBezTo>
                    <a:pt x="223" y="486"/>
                    <a:pt x="228" y="470"/>
                    <a:pt x="228" y="470"/>
                  </a:cubicBezTo>
                  <a:cubicBezTo>
                    <a:pt x="227" y="463"/>
                    <a:pt x="229" y="455"/>
                    <a:pt x="224" y="450"/>
                  </a:cubicBezTo>
                  <a:cubicBezTo>
                    <a:pt x="218" y="444"/>
                    <a:pt x="200" y="442"/>
                    <a:pt x="200" y="442"/>
                  </a:cubicBezTo>
                  <a:cubicBezTo>
                    <a:pt x="203" y="434"/>
                    <a:pt x="205" y="426"/>
                    <a:pt x="208" y="418"/>
                  </a:cubicBezTo>
                  <a:cubicBezTo>
                    <a:pt x="209" y="414"/>
                    <a:pt x="212" y="406"/>
                    <a:pt x="212" y="406"/>
                  </a:cubicBezTo>
                  <a:cubicBezTo>
                    <a:pt x="207" y="385"/>
                    <a:pt x="203" y="369"/>
                    <a:pt x="200" y="346"/>
                  </a:cubicBezTo>
                  <a:cubicBezTo>
                    <a:pt x="203" y="333"/>
                    <a:pt x="205" y="319"/>
                    <a:pt x="208" y="306"/>
                  </a:cubicBezTo>
                  <a:cubicBezTo>
                    <a:pt x="209" y="299"/>
                    <a:pt x="212" y="286"/>
                    <a:pt x="212" y="286"/>
                  </a:cubicBezTo>
                  <a:cubicBezTo>
                    <a:pt x="214" y="262"/>
                    <a:pt x="218" y="215"/>
                    <a:pt x="208" y="190"/>
                  </a:cubicBezTo>
                  <a:cubicBezTo>
                    <a:pt x="206" y="184"/>
                    <a:pt x="170" y="176"/>
                    <a:pt x="164" y="174"/>
                  </a:cubicBezTo>
                  <a:cubicBezTo>
                    <a:pt x="136" y="146"/>
                    <a:pt x="90" y="134"/>
                    <a:pt x="52" y="130"/>
                  </a:cubicBezTo>
                  <a:cubicBezTo>
                    <a:pt x="26" y="123"/>
                    <a:pt x="24" y="118"/>
                    <a:pt x="8" y="94"/>
                  </a:cubicBezTo>
                  <a:cubicBezTo>
                    <a:pt x="5" y="90"/>
                    <a:pt x="0" y="82"/>
                    <a:pt x="0" y="82"/>
                  </a:cubicBezTo>
                  <a:cubicBezTo>
                    <a:pt x="5" y="66"/>
                    <a:pt x="0" y="55"/>
                    <a:pt x="0" y="38"/>
                  </a:cubicBezTo>
                  <a:lnTo>
                    <a:pt x="192" y="1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14" name="Freeform 2824">
              <a:extLst>
                <a:ext uri="{FF2B5EF4-FFF2-40B4-BE49-F238E27FC236}">
                  <a16:creationId xmlns:a16="http://schemas.microsoft.com/office/drawing/2014/main" id="{9DAE595B-1732-F04E-8AFE-CF74865A0DA6}"/>
                </a:ext>
              </a:extLst>
            </p:cNvPr>
            <p:cNvSpPr>
              <a:spLocks/>
            </p:cNvSpPr>
            <p:nvPr/>
          </p:nvSpPr>
          <p:spPr bwMode="auto">
            <a:xfrm>
              <a:off x="6855" y="1528"/>
              <a:ext cx="217" cy="243"/>
            </a:xfrm>
            <a:custGeom>
              <a:avLst/>
              <a:gdLst>
                <a:gd name="T0" fmla="*/ 89 w 217"/>
                <a:gd name="T1" fmla="*/ 24 h 243"/>
                <a:gd name="T2" fmla="*/ 113 w 217"/>
                <a:gd name="T3" fmla="*/ 0 h 243"/>
                <a:gd name="T4" fmla="*/ 149 w 217"/>
                <a:gd name="T5" fmla="*/ 12 h 243"/>
                <a:gd name="T6" fmla="*/ 217 w 217"/>
                <a:gd name="T7" fmla="*/ 56 h 243"/>
                <a:gd name="T8" fmla="*/ 213 w 217"/>
                <a:gd name="T9" fmla="*/ 72 h 243"/>
                <a:gd name="T10" fmla="*/ 201 w 217"/>
                <a:gd name="T11" fmla="*/ 80 h 243"/>
                <a:gd name="T12" fmla="*/ 217 w 217"/>
                <a:gd name="T13" fmla="*/ 104 h 243"/>
                <a:gd name="T14" fmla="*/ 169 w 217"/>
                <a:gd name="T15" fmla="*/ 200 h 243"/>
                <a:gd name="T16" fmla="*/ 141 w 217"/>
                <a:gd name="T17" fmla="*/ 228 h 243"/>
                <a:gd name="T18" fmla="*/ 133 w 217"/>
                <a:gd name="T19" fmla="*/ 240 h 243"/>
                <a:gd name="T20" fmla="*/ 69 w 217"/>
                <a:gd name="T21" fmla="*/ 212 h 243"/>
                <a:gd name="T22" fmla="*/ 41 w 217"/>
                <a:gd name="T23" fmla="*/ 160 h 243"/>
                <a:gd name="T24" fmla="*/ 17 w 217"/>
                <a:gd name="T25" fmla="*/ 152 h 243"/>
                <a:gd name="T26" fmla="*/ 21 w 217"/>
                <a:gd name="T27" fmla="*/ 108 h 243"/>
                <a:gd name="T28" fmla="*/ 29 w 217"/>
                <a:gd name="T29" fmla="*/ 96 h 243"/>
                <a:gd name="T30" fmla="*/ 21 w 217"/>
                <a:gd name="T31" fmla="*/ 72 h 243"/>
                <a:gd name="T32" fmla="*/ 49 w 217"/>
                <a:gd name="T33" fmla="*/ 32 h 243"/>
                <a:gd name="T34" fmla="*/ 89 w 217"/>
                <a:gd name="T35" fmla="*/ 24 h 24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7"/>
                <a:gd name="T55" fmla="*/ 0 h 243"/>
                <a:gd name="T56" fmla="*/ 217 w 217"/>
                <a:gd name="T57" fmla="*/ 243 h 24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7" h="243">
                  <a:moveTo>
                    <a:pt x="89" y="24"/>
                  </a:moveTo>
                  <a:cubicBezTo>
                    <a:pt x="82" y="4"/>
                    <a:pt x="96" y="6"/>
                    <a:pt x="113" y="0"/>
                  </a:cubicBezTo>
                  <a:cubicBezTo>
                    <a:pt x="138" y="8"/>
                    <a:pt x="120" y="19"/>
                    <a:pt x="149" y="12"/>
                  </a:cubicBezTo>
                  <a:cubicBezTo>
                    <a:pt x="181" y="34"/>
                    <a:pt x="191" y="17"/>
                    <a:pt x="217" y="56"/>
                  </a:cubicBezTo>
                  <a:cubicBezTo>
                    <a:pt x="216" y="61"/>
                    <a:pt x="216" y="67"/>
                    <a:pt x="213" y="72"/>
                  </a:cubicBezTo>
                  <a:cubicBezTo>
                    <a:pt x="210" y="76"/>
                    <a:pt x="200" y="75"/>
                    <a:pt x="201" y="80"/>
                  </a:cubicBezTo>
                  <a:cubicBezTo>
                    <a:pt x="202" y="90"/>
                    <a:pt x="217" y="104"/>
                    <a:pt x="217" y="104"/>
                  </a:cubicBezTo>
                  <a:cubicBezTo>
                    <a:pt x="187" y="124"/>
                    <a:pt x="179" y="167"/>
                    <a:pt x="169" y="200"/>
                  </a:cubicBezTo>
                  <a:cubicBezTo>
                    <a:pt x="165" y="213"/>
                    <a:pt x="141" y="228"/>
                    <a:pt x="141" y="228"/>
                  </a:cubicBezTo>
                  <a:cubicBezTo>
                    <a:pt x="138" y="232"/>
                    <a:pt x="138" y="238"/>
                    <a:pt x="133" y="240"/>
                  </a:cubicBezTo>
                  <a:cubicBezTo>
                    <a:pt x="123" y="243"/>
                    <a:pt x="78" y="218"/>
                    <a:pt x="69" y="212"/>
                  </a:cubicBezTo>
                  <a:cubicBezTo>
                    <a:pt x="61" y="200"/>
                    <a:pt x="53" y="168"/>
                    <a:pt x="41" y="160"/>
                  </a:cubicBezTo>
                  <a:cubicBezTo>
                    <a:pt x="34" y="156"/>
                    <a:pt x="17" y="152"/>
                    <a:pt x="17" y="152"/>
                  </a:cubicBezTo>
                  <a:cubicBezTo>
                    <a:pt x="4" y="133"/>
                    <a:pt x="0" y="122"/>
                    <a:pt x="21" y="108"/>
                  </a:cubicBezTo>
                  <a:cubicBezTo>
                    <a:pt x="24" y="104"/>
                    <a:pt x="29" y="101"/>
                    <a:pt x="29" y="96"/>
                  </a:cubicBezTo>
                  <a:cubicBezTo>
                    <a:pt x="29" y="88"/>
                    <a:pt x="21" y="72"/>
                    <a:pt x="21" y="72"/>
                  </a:cubicBezTo>
                  <a:cubicBezTo>
                    <a:pt x="28" y="51"/>
                    <a:pt x="28" y="39"/>
                    <a:pt x="49" y="32"/>
                  </a:cubicBezTo>
                  <a:cubicBezTo>
                    <a:pt x="57" y="9"/>
                    <a:pt x="70" y="18"/>
                    <a:pt x="89" y="24"/>
                  </a:cubicBez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15" name="Freeform 2825">
              <a:extLst>
                <a:ext uri="{FF2B5EF4-FFF2-40B4-BE49-F238E27FC236}">
                  <a16:creationId xmlns:a16="http://schemas.microsoft.com/office/drawing/2014/main" id="{420AC0D6-539E-6B4D-9921-89A46DC29DC8}"/>
                </a:ext>
              </a:extLst>
            </p:cNvPr>
            <p:cNvSpPr>
              <a:spLocks/>
            </p:cNvSpPr>
            <p:nvPr/>
          </p:nvSpPr>
          <p:spPr bwMode="auto">
            <a:xfrm>
              <a:off x="6777" y="1680"/>
              <a:ext cx="351" cy="468"/>
            </a:xfrm>
            <a:custGeom>
              <a:avLst/>
              <a:gdLst>
                <a:gd name="T0" fmla="*/ 131 w 351"/>
                <a:gd name="T1" fmla="*/ 0 h 468"/>
                <a:gd name="T2" fmla="*/ 115 w 351"/>
                <a:gd name="T3" fmla="*/ 32 h 468"/>
                <a:gd name="T4" fmla="*/ 99 w 351"/>
                <a:gd name="T5" fmla="*/ 56 h 468"/>
                <a:gd name="T6" fmla="*/ 47 w 351"/>
                <a:gd name="T7" fmla="*/ 120 h 468"/>
                <a:gd name="T8" fmla="*/ 19 w 351"/>
                <a:gd name="T9" fmla="*/ 156 h 468"/>
                <a:gd name="T10" fmla="*/ 11 w 351"/>
                <a:gd name="T11" fmla="*/ 196 h 468"/>
                <a:gd name="T12" fmla="*/ 23 w 351"/>
                <a:gd name="T13" fmla="*/ 376 h 468"/>
                <a:gd name="T14" fmla="*/ 83 w 351"/>
                <a:gd name="T15" fmla="*/ 424 h 468"/>
                <a:gd name="T16" fmla="*/ 123 w 351"/>
                <a:gd name="T17" fmla="*/ 460 h 468"/>
                <a:gd name="T18" fmla="*/ 155 w 351"/>
                <a:gd name="T19" fmla="*/ 468 h 468"/>
                <a:gd name="T20" fmla="*/ 315 w 351"/>
                <a:gd name="T21" fmla="*/ 428 h 468"/>
                <a:gd name="T22" fmla="*/ 343 w 351"/>
                <a:gd name="T23" fmla="*/ 396 h 468"/>
                <a:gd name="T24" fmla="*/ 339 w 351"/>
                <a:gd name="T25" fmla="*/ 356 h 468"/>
                <a:gd name="T26" fmla="*/ 327 w 351"/>
                <a:gd name="T27" fmla="*/ 352 h 468"/>
                <a:gd name="T28" fmla="*/ 303 w 351"/>
                <a:gd name="T29" fmla="*/ 300 h 468"/>
                <a:gd name="T30" fmla="*/ 323 w 351"/>
                <a:gd name="T31" fmla="*/ 264 h 468"/>
                <a:gd name="T32" fmla="*/ 343 w 351"/>
                <a:gd name="T33" fmla="*/ 160 h 468"/>
                <a:gd name="T34" fmla="*/ 291 w 351"/>
                <a:gd name="T35" fmla="*/ 84 h 468"/>
                <a:gd name="T36" fmla="*/ 239 w 351"/>
                <a:gd name="T37" fmla="*/ 60 h 468"/>
                <a:gd name="T38" fmla="*/ 131 w 351"/>
                <a:gd name="T39" fmla="*/ 0 h 4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51"/>
                <a:gd name="T61" fmla="*/ 0 h 468"/>
                <a:gd name="T62" fmla="*/ 351 w 351"/>
                <a:gd name="T63" fmla="*/ 468 h 46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51" h="468">
                  <a:moveTo>
                    <a:pt x="131" y="0"/>
                  </a:moveTo>
                  <a:cubicBezTo>
                    <a:pt x="126" y="11"/>
                    <a:pt x="122" y="22"/>
                    <a:pt x="115" y="32"/>
                  </a:cubicBezTo>
                  <a:cubicBezTo>
                    <a:pt x="110" y="40"/>
                    <a:pt x="99" y="56"/>
                    <a:pt x="99" y="56"/>
                  </a:cubicBezTo>
                  <a:cubicBezTo>
                    <a:pt x="92" y="84"/>
                    <a:pt x="76" y="110"/>
                    <a:pt x="47" y="120"/>
                  </a:cubicBezTo>
                  <a:cubicBezTo>
                    <a:pt x="20" y="147"/>
                    <a:pt x="27" y="133"/>
                    <a:pt x="19" y="156"/>
                  </a:cubicBezTo>
                  <a:cubicBezTo>
                    <a:pt x="25" y="173"/>
                    <a:pt x="16" y="180"/>
                    <a:pt x="11" y="196"/>
                  </a:cubicBezTo>
                  <a:cubicBezTo>
                    <a:pt x="7" y="272"/>
                    <a:pt x="0" y="306"/>
                    <a:pt x="23" y="376"/>
                  </a:cubicBezTo>
                  <a:cubicBezTo>
                    <a:pt x="32" y="403"/>
                    <a:pt x="63" y="410"/>
                    <a:pt x="83" y="424"/>
                  </a:cubicBezTo>
                  <a:cubicBezTo>
                    <a:pt x="98" y="434"/>
                    <a:pt x="123" y="460"/>
                    <a:pt x="123" y="460"/>
                  </a:cubicBezTo>
                  <a:cubicBezTo>
                    <a:pt x="146" y="452"/>
                    <a:pt x="148" y="441"/>
                    <a:pt x="155" y="468"/>
                  </a:cubicBezTo>
                  <a:cubicBezTo>
                    <a:pt x="209" y="455"/>
                    <a:pt x="261" y="441"/>
                    <a:pt x="315" y="428"/>
                  </a:cubicBezTo>
                  <a:cubicBezTo>
                    <a:pt x="351" y="406"/>
                    <a:pt x="351" y="420"/>
                    <a:pt x="343" y="396"/>
                  </a:cubicBezTo>
                  <a:cubicBezTo>
                    <a:pt x="342" y="383"/>
                    <a:pt x="344" y="369"/>
                    <a:pt x="339" y="356"/>
                  </a:cubicBezTo>
                  <a:cubicBezTo>
                    <a:pt x="338" y="352"/>
                    <a:pt x="330" y="355"/>
                    <a:pt x="327" y="352"/>
                  </a:cubicBezTo>
                  <a:cubicBezTo>
                    <a:pt x="322" y="347"/>
                    <a:pt x="306" y="309"/>
                    <a:pt x="303" y="300"/>
                  </a:cubicBezTo>
                  <a:cubicBezTo>
                    <a:pt x="311" y="288"/>
                    <a:pt x="315" y="276"/>
                    <a:pt x="323" y="264"/>
                  </a:cubicBezTo>
                  <a:cubicBezTo>
                    <a:pt x="318" y="214"/>
                    <a:pt x="328" y="205"/>
                    <a:pt x="343" y="160"/>
                  </a:cubicBezTo>
                  <a:cubicBezTo>
                    <a:pt x="337" y="105"/>
                    <a:pt x="342" y="97"/>
                    <a:pt x="291" y="84"/>
                  </a:cubicBezTo>
                  <a:cubicBezTo>
                    <a:pt x="285" y="80"/>
                    <a:pt x="247" y="60"/>
                    <a:pt x="239" y="60"/>
                  </a:cubicBezTo>
                  <a:lnTo>
                    <a:pt x="131" y="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grpSp>
      <p:sp>
        <p:nvSpPr>
          <p:cNvPr id="16" name="角丸四角形 15">
            <a:extLst>
              <a:ext uri="{FF2B5EF4-FFF2-40B4-BE49-F238E27FC236}">
                <a16:creationId xmlns:a16="http://schemas.microsoft.com/office/drawing/2014/main" id="{CA552172-21B0-4F43-8F2E-75ECA50279F5}"/>
              </a:ext>
            </a:extLst>
          </p:cNvPr>
          <p:cNvSpPr/>
          <p:nvPr/>
        </p:nvSpPr>
        <p:spPr>
          <a:xfrm>
            <a:off x="4524648" y="5086766"/>
            <a:ext cx="1596071" cy="852079"/>
          </a:xfrm>
          <a:prstGeom prst="roundRect">
            <a:avLst/>
          </a:prstGeom>
          <a:pattFill prst="pct10">
            <a:fgClr>
              <a:schemeClr val="tx1"/>
            </a:fgClr>
            <a:bgClr>
              <a:schemeClr val="accent2">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7" name="テキスト ボックス 16">
            <a:extLst>
              <a:ext uri="{FF2B5EF4-FFF2-40B4-BE49-F238E27FC236}">
                <a16:creationId xmlns:a16="http://schemas.microsoft.com/office/drawing/2014/main" id="{1FE4A3FF-E70D-4240-8695-A970AC02B589}"/>
              </a:ext>
            </a:extLst>
          </p:cNvPr>
          <p:cNvSpPr txBox="1"/>
          <p:nvPr/>
        </p:nvSpPr>
        <p:spPr>
          <a:xfrm>
            <a:off x="6714467" y="5097617"/>
            <a:ext cx="674531" cy="369332"/>
          </a:xfrm>
          <a:prstGeom prst="rect">
            <a:avLst/>
          </a:prstGeom>
          <a:noFill/>
        </p:spPr>
        <p:txBody>
          <a:bodyPr wrap="square" rtlCol="0">
            <a:spAutoFit/>
          </a:bodyPr>
          <a:lstStyle/>
          <a:p>
            <a:r>
              <a:rPr kumimoji="1" lang="ja-JP" altLang="en-US" b="1"/>
              <a:t>攻撃</a:t>
            </a:r>
          </a:p>
        </p:txBody>
      </p:sp>
      <p:cxnSp>
        <p:nvCxnSpPr>
          <p:cNvPr id="18" name="直線矢印コネクタ 17">
            <a:extLst>
              <a:ext uri="{FF2B5EF4-FFF2-40B4-BE49-F238E27FC236}">
                <a16:creationId xmlns:a16="http://schemas.microsoft.com/office/drawing/2014/main" id="{BBD85DBD-1200-3046-B107-A4A6D8422485}"/>
              </a:ext>
            </a:extLst>
          </p:cNvPr>
          <p:cNvCxnSpPr>
            <a:cxnSpLocks/>
          </p:cNvCxnSpPr>
          <p:nvPr/>
        </p:nvCxnSpPr>
        <p:spPr>
          <a:xfrm flipH="1" flipV="1">
            <a:off x="6193020" y="5558652"/>
            <a:ext cx="1612204" cy="8612"/>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347F8539-7DF8-E34A-8E4D-5C35C73B0CC8}"/>
              </a:ext>
            </a:extLst>
          </p:cNvPr>
          <p:cNvSpPr txBox="1"/>
          <p:nvPr/>
        </p:nvSpPr>
        <p:spPr>
          <a:xfrm>
            <a:off x="6704045" y="5339646"/>
            <a:ext cx="697627" cy="707886"/>
          </a:xfrm>
          <a:prstGeom prst="rect">
            <a:avLst/>
          </a:prstGeom>
          <a:noFill/>
        </p:spPr>
        <p:txBody>
          <a:bodyPr wrap="none" rtlCol="0">
            <a:spAutoFit/>
          </a:bodyPr>
          <a:lstStyle/>
          <a:p>
            <a:r>
              <a:rPr kumimoji="1" lang="ja-JP" altLang="en-US" sz="4000" b="1"/>
              <a:t>✖️</a:t>
            </a:r>
          </a:p>
        </p:txBody>
      </p:sp>
      <p:sp>
        <p:nvSpPr>
          <p:cNvPr id="23" name="テキスト ボックス 22">
            <a:extLst>
              <a:ext uri="{FF2B5EF4-FFF2-40B4-BE49-F238E27FC236}">
                <a16:creationId xmlns:a16="http://schemas.microsoft.com/office/drawing/2014/main" id="{297850C7-9DFC-504E-BA9E-AB8A88B5D85E}"/>
              </a:ext>
            </a:extLst>
          </p:cNvPr>
          <p:cNvSpPr txBox="1"/>
          <p:nvPr/>
        </p:nvSpPr>
        <p:spPr>
          <a:xfrm>
            <a:off x="4502608" y="6102429"/>
            <a:ext cx="744114" cy="400110"/>
          </a:xfrm>
          <a:prstGeom prst="rect">
            <a:avLst/>
          </a:prstGeom>
          <a:noFill/>
        </p:spPr>
        <p:txBody>
          <a:bodyPr wrap="none" rtlCol="0">
            <a:spAutoFit/>
          </a:bodyPr>
          <a:lstStyle/>
          <a:p>
            <a:r>
              <a:rPr kumimoji="1" lang="en-US" altLang="ja-JP" sz="2000" b="1" dirty="0"/>
              <a:t>CPU</a:t>
            </a:r>
            <a:endParaRPr kumimoji="1" lang="ja-JP" altLang="en-US" sz="2000" b="1"/>
          </a:p>
        </p:txBody>
      </p:sp>
      <p:sp>
        <p:nvSpPr>
          <p:cNvPr id="24" name="正方形/長方形 22">
            <a:extLst>
              <a:ext uri="{FF2B5EF4-FFF2-40B4-BE49-F238E27FC236}">
                <a16:creationId xmlns:a16="http://schemas.microsoft.com/office/drawing/2014/main" id="{3EBFB345-9F66-0048-B996-CEA9061D059A}"/>
              </a:ext>
            </a:extLst>
          </p:cNvPr>
          <p:cNvSpPr/>
          <p:nvPr/>
        </p:nvSpPr>
        <p:spPr>
          <a:xfrm>
            <a:off x="5288140" y="6149029"/>
            <a:ext cx="753089" cy="38304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solidFill>
                  <a:schemeClr val="tx1"/>
                </a:solidFill>
              </a:rPr>
              <a:t>SEV</a:t>
            </a:r>
            <a:endParaRPr kumimoji="1" lang="ja-JP" altLang="en-US" sz="2000" b="1">
              <a:solidFill>
                <a:schemeClr val="tx1"/>
              </a:solidFill>
            </a:endParaRPr>
          </a:p>
        </p:txBody>
      </p:sp>
      <p:sp>
        <p:nvSpPr>
          <p:cNvPr id="25" name="角丸四角形 24">
            <a:extLst>
              <a:ext uri="{FF2B5EF4-FFF2-40B4-BE49-F238E27FC236}">
                <a16:creationId xmlns:a16="http://schemas.microsoft.com/office/drawing/2014/main" id="{8CC6EE78-C156-5D42-A18E-38A834C512BF}"/>
              </a:ext>
            </a:extLst>
          </p:cNvPr>
          <p:cNvSpPr/>
          <p:nvPr/>
        </p:nvSpPr>
        <p:spPr>
          <a:xfrm flipV="1">
            <a:off x="4524649" y="6071567"/>
            <a:ext cx="1610344" cy="658879"/>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900" b="1">
              <a:solidFill>
                <a:schemeClr val="tx1"/>
              </a:solidFill>
            </a:endParaRPr>
          </a:p>
        </p:txBody>
      </p:sp>
      <p:pic>
        <p:nvPicPr>
          <p:cNvPr id="26" name="Picture 11">
            <a:extLst>
              <a:ext uri="{FF2B5EF4-FFF2-40B4-BE49-F238E27FC236}">
                <a16:creationId xmlns:a16="http://schemas.microsoft.com/office/drawing/2014/main" id="{797C79CE-3D26-9F48-A204-B2879206052E}"/>
              </a:ext>
            </a:extLst>
          </p:cNvPr>
          <p:cNvPicPr>
            <a:picLocks noChangeArrowheads="1"/>
          </p:cNvPicPr>
          <p:nvPr/>
        </p:nvPicPr>
        <p:blipFill>
          <a:blip r:embed="rId4">
            <a:duotone>
              <a:schemeClr val="accent2">
                <a:shade val="45000"/>
                <a:satMod val="135000"/>
              </a:schemeClr>
              <a:prstClr val="white"/>
            </a:duotone>
            <a:lum contrast="12000"/>
            <a:extLst>
              <a:ext uri="{28A0092B-C50C-407E-A947-70E740481C1C}">
                <a14:useLocalDpi xmlns:a14="http://schemas.microsoft.com/office/drawing/2010/main" val="0"/>
              </a:ext>
            </a:extLst>
          </a:blip>
          <a:srcRect/>
          <a:stretch>
            <a:fillRect/>
          </a:stretch>
        </p:blipFill>
        <p:spPr bwMode="auto">
          <a:xfrm>
            <a:off x="5431664" y="6422008"/>
            <a:ext cx="658812" cy="302400"/>
          </a:xfrm>
          <a:prstGeom prst="rect">
            <a:avLst/>
          </a:prstGeom>
          <a:noFill/>
          <a:ln>
            <a:noFill/>
          </a:ln>
        </p:spPr>
      </p:pic>
      <p:sp>
        <p:nvSpPr>
          <p:cNvPr id="27" name="テキスト ボックス 30">
            <a:extLst>
              <a:ext uri="{FF2B5EF4-FFF2-40B4-BE49-F238E27FC236}">
                <a16:creationId xmlns:a16="http://schemas.microsoft.com/office/drawing/2014/main" id="{A82E24F1-BBFB-404B-92AF-59BB72880558}"/>
              </a:ext>
            </a:extLst>
          </p:cNvPr>
          <p:cNvSpPr txBox="1"/>
          <p:nvPr/>
        </p:nvSpPr>
        <p:spPr>
          <a:xfrm>
            <a:off x="6074407" y="6455746"/>
            <a:ext cx="877163" cy="369332"/>
          </a:xfrm>
          <a:prstGeom prst="rect">
            <a:avLst/>
          </a:prstGeom>
          <a:noFill/>
        </p:spPr>
        <p:txBody>
          <a:bodyPr wrap="none" rtlCol="0">
            <a:spAutoFit/>
          </a:bodyPr>
          <a:lstStyle/>
          <a:p>
            <a:r>
              <a:rPr kumimoji="1" lang="ja-JP" altLang="en-US" b="1"/>
              <a:t>暗号鍵</a:t>
            </a:r>
          </a:p>
        </p:txBody>
      </p:sp>
    </p:spTree>
    <p:extLst>
      <p:ext uri="{BB962C8B-B14F-4D97-AF65-F5344CB8AC3E}">
        <p14:creationId xmlns:p14="http://schemas.microsoft.com/office/powerpoint/2010/main" val="405101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9" name="グラフ 8">
            <a:extLst>
              <a:ext uri="{FF2B5EF4-FFF2-40B4-BE49-F238E27FC236}">
                <a16:creationId xmlns:a16="http://schemas.microsoft.com/office/drawing/2014/main" id="{37ADC845-8BE9-FACD-589D-E8CA8FC1E592}"/>
              </a:ext>
            </a:extLst>
          </p:cNvPr>
          <p:cNvGraphicFramePr>
            <a:graphicFrameLocks/>
          </p:cNvGraphicFramePr>
          <p:nvPr/>
        </p:nvGraphicFramePr>
        <p:xfrm>
          <a:off x="618653" y="4238607"/>
          <a:ext cx="5277400" cy="25778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a:extLst>
              <a:ext uri="{FF2B5EF4-FFF2-40B4-BE49-F238E27FC236}">
                <a16:creationId xmlns:a16="http://schemas.microsoft.com/office/drawing/2014/main" id="{33641088-65CA-BADC-A313-B59CA639BE3C}"/>
              </a:ext>
            </a:extLst>
          </p:cNvPr>
          <p:cNvGraphicFramePr>
            <a:graphicFrameLocks/>
          </p:cNvGraphicFramePr>
          <p:nvPr/>
        </p:nvGraphicFramePr>
        <p:xfrm>
          <a:off x="5896053" y="4091049"/>
          <a:ext cx="5429093" cy="2749138"/>
        </p:xfrm>
        <a:graphic>
          <a:graphicData uri="http://schemas.openxmlformats.org/drawingml/2006/chart">
            <c:chart xmlns:c="http://schemas.openxmlformats.org/drawingml/2006/chart" xmlns:r="http://schemas.openxmlformats.org/officeDocument/2006/relationships" r:id="rId4"/>
          </a:graphicData>
        </a:graphic>
      </p:graphicFrame>
      <p:sp>
        <p:nvSpPr>
          <p:cNvPr id="2" name="タイトル 1">
            <a:extLst>
              <a:ext uri="{FF2B5EF4-FFF2-40B4-BE49-F238E27FC236}">
                <a16:creationId xmlns:a16="http://schemas.microsoft.com/office/drawing/2014/main" id="{24B5098E-7BC8-1C46-BCBF-EFB2F3346B1A}"/>
              </a:ext>
            </a:extLst>
          </p:cNvPr>
          <p:cNvSpPr>
            <a:spLocks noGrp="1"/>
          </p:cNvSpPr>
          <p:nvPr>
            <p:ph type="title"/>
          </p:nvPr>
        </p:nvSpPr>
        <p:spPr/>
        <p:txBody>
          <a:bodyPr>
            <a:normAutofit/>
          </a:bodyPr>
          <a:lstStyle/>
          <a:p>
            <a:r>
              <a:rPr kumimoji="1" lang="ja-JP" altLang="en-US"/>
              <a:t>ハイパーバイザ内エージェントの性能</a:t>
            </a:r>
          </a:p>
        </p:txBody>
      </p:sp>
      <p:sp>
        <p:nvSpPr>
          <p:cNvPr id="3" name="コンテンツ プレースホルダー 2">
            <a:extLst>
              <a:ext uri="{FF2B5EF4-FFF2-40B4-BE49-F238E27FC236}">
                <a16:creationId xmlns:a16="http://schemas.microsoft.com/office/drawing/2014/main" id="{663E2B40-C6A4-4B42-9EE8-A5598802CBB1}"/>
              </a:ext>
            </a:extLst>
          </p:cNvPr>
          <p:cNvSpPr>
            <a:spLocks noGrp="1"/>
          </p:cNvSpPr>
          <p:nvPr>
            <p:ph idx="1"/>
          </p:nvPr>
        </p:nvSpPr>
        <p:spPr/>
        <p:txBody>
          <a:bodyPr/>
          <a:lstStyle/>
          <a:p>
            <a:r>
              <a:rPr lang="en-US" altLang="ja-JP" dirty="0"/>
              <a:t>VM</a:t>
            </a:r>
            <a:r>
              <a:rPr lang="ja-JP" altLang="en-US"/>
              <a:t>内の</a:t>
            </a:r>
            <a:r>
              <a:rPr lang="en-US" altLang="ja-JP" dirty="0"/>
              <a:t>OS</a:t>
            </a:r>
            <a:r>
              <a:rPr lang="ja-JP" altLang="en-US"/>
              <a:t>バージョンの取得性能を測定</a:t>
            </a:r>
            <a:endParaRPr lang="en-US" altLang="ja-JP" dirty="0"/>
          </a:p>
          <a:p>
            <a:pPr lvl="1"/>
            <a:r>
              <a:rPr lang="en-US" altLang="ja-JP" dirty="0" err="1"/>
              <a:t>BitVisor</a:t>
            </a:r>
            <a:r>
              <a:rPr lang="ja-JP" altLang="en-US"/>
              <a:t>を用いると</a:t>
            </a:r>
            <a:r>
              <a:rPr lang="en-US" altLang="ja-JP" dirty="0"/>
              <a:t>OS</a:t>
            </a:r>
            <a:r>
              <a:rPr lang="ja-JP" altLang="en-US"/>
              <a:t>内エージェントよりも</a:t>
            </a:r>
            <a:r>
              <a:rPr lang="en-US" altLang="ja-JP" dirty="0"/>
              <a:t>0.3ms</a:t>
            </a:r>
            <a:r>
              <a:rPr lang="ja-JP" altLang="en-US"/>
              <a:t>遅い</a:t>
            </a:r>
            <a:endParaRPr lang="en-US" altLang="ja-JP" dirty="0"/>
          </a:p>
          <a:p>
            <a:pPr lvl="1"/>
            <a:r>
              <a:rPr lang="en-US" altLang="ja-JP" dirty="0"/>
              <a:t>Xen</a:t>
            </a:r>
            <a:r>
              <a:rPr lang="ja-JP" altLang="en-US"/>
              <a:t>を用いると</a:t>
            </a:r>
            <a:r>
              <a:rPr lang="en-US" altLang="ja-JP" dirty="0" err="1"/>
              <a:t>BitVisor</a:t>
            </a:r>
            <a:r>
              <a:rPr lang="ja-JP" altLang="en-US"/>
              <a:t>よりやや高速</a:t>
            </a:r>
            <a:endParaRPr lang="en-US" altLang="ja-JP" dirty="0"/>
          </a:p>
          <a:p>
            <a:r>
              <a:rPr lang="en-US" altLang="ja-JP" dirty="0"/>
              <a:t>VM</a:t>
            </a:r>
            <a:r>
              <a:rPr lang="ja-JP" altLang="en-US"/>
              <a:t>内のプロセス一覧の取得性能を測定</a:t>
            </a:r>
            <a:endParaRPr lang="en-US" altLang="ja-JP" dirty="0"/>
          </a:p>
          <a:p>
            <a:pPr lvl="1"/>
            <a:r>
              <a:rPr lang="en-US" altLang="ja-JP" dirty="0" err="1"/>
              <a:t>BitVisor</a:t>
            </a:r>
            <a:r>
              <a:rPr lang="ja-JP" altLang="en-US"/>
              <a:t>を用いると</a:t>
            </a:r>
            <a:r>
              <a:rPr kumimoji="1" lang="en-US" altLang="ja-JP" dirty="0"/>
              <a:t>OS</a:t>
            </a:r>
            <a:r>
              <a:rPr kumimoji="1" lang="ja-JP" altLang="en-US"/>
              <a:t>内エージェントより</a:t>
            </a:r>
            <a:r>
              <a:rPr kumimoji="1" lang="en-US" altLang="ja-JP" dirty="0"/>
              <a:t>38%</a:t>
            </a:r>
            <a:r>
              <a:rPr kumimoji="1" lang="ja-JP" altLang="en-US"/>
              <a:t>遅くなった</a:t>
            </a:r>
            <a:endParaRPr kumimoji="1" lang="en-US" altLang="ja-JP" dirty="0"/>
          </a:p>
          <a:p>
            <a:pPr lvl="1"/>
            <a:r>
              <a:rPr lang="en-US" altLang="ja-JP" dirty="0"/>
              <a:t>Xen</a:t>
            </a:r>
            <a:r>
              <a:rPr lang="ja-JP" altLang="en-US"/>
              <a:t>と用いると</a:t>
            </a:r>
            <a:r>
              <a:rPr kumimoji="1" lang="en-US" altLang="ja-JP" dirty="0"/>
              <a:t>OS</a:t>
            </a:r>
            <a:r>
              <a:rPr kumimoji="1" lang="ja-JP" altLang="en-US"/>
              <a:t>内エージェントと</a:t>
            </a:r>
            <a:r>
              <a:rPr lang="ja-JP" altLang="en-US"/>
              <a:t>ほぼ同じ性能になった</a:t>
            </a:r>
            <a:endParaRPr kumimoji="1" lang="en-US" altLang="ja-JP" dirty="0"/>
          </a:p>
        </p:txBody>
      </p:sp>
      <p:cxnSp>
        <p:nvCxnSpPr>
          <p:cNvPr id="12" name="Straight Arrow Connector 13">
            <a:extLst>
              <a:ext uri="{FF2B5EF4-FFF2-40B4-BE49-F238E27FC236}">
                <a16:creationId xmlns:a16="http://schemas.microsoft.com/office/drawing/2014/main" id="{7E4BCC25-DBED-842E-92D4-5C27BB2CBEC9}"/>
              </a:ext>
            </a:extLst>
          </p:cNvPr>
          <p:cNvCxnSpPr>
            <a:cxnSpLocks/>
          </p:cNvCxnSpPr>
          <p:nvPr/>
        </p:nvCxnSpPr>
        <p:spPr>
          <a:xfrm flipH="1">
            <a:off x="1969968" y="5008368"/>
            <a:ext cx="1294851" cy="154172"/>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3">
            <a:extLst>
              <a:ext uri="{FF2B5EF4-FFF2-40B4-BE49-F238E27FC236}">
                <a16:creationId xmlns:a16="http://schemas.microsoft.com/office/drawing/2014/main" id="{F99C9C4F-EACC-8D13-B825-21F3FC74D713}"/>
              </a:ext>
            </a:extLst>
          </p:cNvPr>
          <p:cNvCxnSpPr>
            <a:cxnSpLocks/>
          </p:cNvCxnSpPr>
          <p:nvPr/>
        </p:nvCxnSpPr>
        <p:spPr>
          <a:xfrm flipH="1" flipV="1">
            <a:off x="3264819" y="5011199"/>
            <a:ext cx="1229498" cy="74255"/>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3">
            <a:extLst>
              <a:ext uri="{FF2B5EF4-FFF2-40B4-BE49-F238E27FC236}">
                <a16:creationId xmlns:a16="http://schemas.microsoft.com/office/drawing/2014/main" id="{B19B781E-7556-6ACC-6FF1-878A4DBB81A5}"/>
              </a:ext>
            </a:extLst>
          </p:cNvPr>
          <p:cNvCxnSpPr>
            <a:cxnSpLocks/>
          </p:cNvCxnSpPr>
          <p:nvPr/>
        </p:nvCxnSpPr>
        <p:spPr>
          <a:xfrm flipH="1">
            <a:off x="7298948" y="4613564"/>
            <a:ext cx="1461129" cy="503264"/>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13">
            <a:extLst>
              <a:ext uri="{FF2B5EF4-FFF2-40B4-BE49-F238E27FC236}">
                <a16:creationId xmlns:a16="http://schemas.microsoft.com/office/drawing/2014/main" id="{D6F6074F-7FA1-A257-A450-7C2C29F7015C}"/>
              </a:ext>
            </a:extLst>
          </p:cNvPr>
          <p:cNvCxnSpPr>
            <a:cxnSpLocks/>
          </p:cNvCxnSpPr>
          <p:nvPr/>
        </p:nvCxnSpPr>
        <p:spPr>
          <a:xfrm flipH="1">
            <a:off x="7298948" y="5054263"/>
            <a:ext cx="2934123" cy="62565"/>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a:extLst>
              <a:ext uri="{FF2B5EF4-FFF2-40B4-BE49-F238E27FC236}">
                <a16:creationId xmlns:a16="http://schemas.microsoft.com/office/drawing/2014/main" id="{3478EE3B-0FE6-214B-8FC0-CB745D39305E}"/>
              </a:ext>
            </a:extLst>
          </p:cNvPr>
          <p:cNvSpPr>
            <a:spLocks noGrp="1"/>
          </p:cNvSpPr>
          <p:nvPr>
            <p:ph type="sldNum" sz="quarter" idx="12"/>
          </p:nvPr>
        </p:nvSpPr>
        <p:spPr/>
        <p:txBody>
          <a:bodyPr/>
          <a:lstStyle/>
          <a:p>
            <a:fld id="{3862EE38-F75A-9448-8243-6101B2857D65}" type="slidenum">
              <a:rPr lang="ja-JP" altLang="en-US" smtClean="0"/>
              <a:pPr/>
              <a:t>30</a:t>
            </a:fld>
            <a:endParaRPr lang="ja-JP" altLang="en-US" dirty="0"/>
          </a:p>
        </p:txBody>
      </p:sp>
      <p:sp>
        <p:nvSpPr>
          <p:cNvPr id="5" name="TextBox 6">
            <a:extLst>
              <a:ext uri="{FF2B5EF4-FFF2-40B4-BE49-F238E27FC236}">
                <a16:creationId xmlns:a16="http://schemas.microsoft.com/office/drawing/2014/main" id="{AB792A9F-D51B-1A9F-E122-6D9447B59A88}"/>
              </a:ext>
            </a:extLst>
          </p:cNvPr>
          <p:cNvSpPr txBox="1"/>
          <p:nvPr/>
        </p:nvSpPr>
        <p:spPr>
          <a:xfrm>
            <a:off x="9472377" y="1920157"/>
            <a:ext cx="1980029" cy="923330"/>
          </a:xfrm>
          <a:prstGeom prst="rect">
            <a:avLst/>
          </a:prstGeom>
          <a:noFill/>
          <a:ln>
            <a:solidFill>
              <a:schemeClr val="tx1"/>
            </a:solidFill>
          </a:ln>
        </p:spPr>
        <p:txBody>
          <a:bodyPr wrap="none" rtlCol="0">
            <a:spAutoFit/>
          </a:bodyPr>
          <a:lstStyle/>
          <a:p>
            <a:r>
              <a:rPr lang="en-JP" dirty="0"/>
              <a:t>SEVなし</a:t>
            </a:r>
          </a:p>
          <a:p>
            <a:r>
              <a:rPr lang="en-JP" dirty="0"/>
              <a:t>暗号通信なし</a:t>
            </a:r>
          </a:p>
          <a:p>
            <a:r>
              <a:rPr lang="en-JP" dirty="0"/>
              <a:t>e1000による通信</a:t>
            </a:r>
          </a:p>
        </p:txBody>
      </p:sp>
    </p:spTree>
    <p:extLst>
      <p:ext uri="{BB962C8B-B14F-4D97-AF65-F5344CB8AC3E}">
        <p14:creationId xmlns:p14="http://schemas.microsoft.com/office/powerpoint/2010/main" val="221701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
                                        <p:tgtEl>
                                          <p:spTgt spid="17"/>
                                        </p:tgtEl>
                                      </p:cBhvr>
                                    </p:animEffect>
                                  </p:childTnLst>
                                </p:cTn>
                              </p:par>
                              <p:par>
                                <p:cTn id="13" presetID="10" presetClass="exit" presetSubtype="0" fill="hold" nodeType="withEffect">
                                  <p:stCondLst>
                                    <p:cond delay="0"/>
                                  </p:stCondLst>
                                  <p:childTnLst>
                                    <p:animEffect transition="out" filter="fade">
                                      <p:cBhvr>
                                        <p:cTn id="14" dur="10"/>
                                        <p:tgtEl>
                                          <p:spTgt spid="12"/>
                                        </p:tgtEl>
                                      </p:cBhvr>
                                    </p:animEffect>
                                    <p:set>
                                      <p:cBhvr>
                                        <p:cTn id="15" dur="1" fill="hold">
                                          <p:stCondLst>
                                            <p:cond delay="9"/>
                                          </p:stCondLst>
                                        </p:cTn>
                                        <p:tgtEl>
                                          <p:spTgt spid="12"/>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10"/>
                                        <p:tgtEl>
                                          <p:spTgt spid="19"/>
                                        </p:tgtEl>
                                      </p:cBhvr>
                                    </p:animEffect>
                                  </p:childTnLst>
                                </p:cTn>
                              </p:par>
                              <p:par>
                                <p:cTn id="21" presetID="10" presetClass="exit" presetSubtype="0" fill="hold" nodeType="withEffect">
                                  <p:stCondLst>
                                    <p:cond delay="0"/>
                                  </p:stCondLst>
                                  <p:childTnLst>
                                    <p:animEffect transition="out" filter="fade">
                                      <p:cBhvr>
                                        <p:cTn id="22" dur="10"/>
                                        <p:tgtEl>
                                          <p:spTgt spid="17"/>
                                        </p:tgtEl>
                                      </p:cBhvr>
                                    </p:animEffect>
                                    <p:set>
                                      <p:cBhvr>
                                        <p:cTn id="23" dur="1" fill="hold">
                                          <p:stCondLst>
                                            <p:cond delay="9"/>
                                          </p:stCondLst>
                                        </p:cTn>
                                        <p:tgtEl>
                                          <p:spTgt spid="1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10"/>
                                        <p:tgtEl>
                                          <p:spTgt spid="23"/>
                                        </p:tgtEl>
                                      </p:cBhvr>
                                    </p:animEffect>
                                  </p:childTnLst>
                                </p:cTn>
                              </p:par>
                              <p:par>
                                <p:cTn id="29" presetID="10" presetClass="exit" presetSubtype="0" fill="hold" nodeType="withEffect">
                                  <p:stCondLst>
                                    <p:cond delay="0"/>
                                  </p:stCondLst>
                                  <p:childTnLst>
                                    <p:animEffect transition="out" filter="fade">
                                      <p:cBhvr>
                                        <p:cTn id="30" dur="10"/>
                                        <p:tgtEl>
                                          <p:spTgt spid="19"/>
                                        </p:tgtEl>
                                      </p:cBhvr>
                                    </p:animEffect>
                                    <p:set>
                                      <p:cBhvr>
                                        <p:cTn id="31" dur="1" fill="hold">
                                          <p:stCondLst>
                                            <p:cond delay="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17712-E8A4-6843-82F4-002B59949AA1}"/>
              </a:ext>
            </a:extLst>
          </p:cNvPr>
          <p:cNvSpPr>
            <a:spLocks noGrp="1"/>
          </p:cNvSpPr>
          <p:nvPr>
            <p:ph type="title"/>
          </p:nvPr>
        </p:nvSpPr>
        <p:spPr/>
        <p:txBody>
          <a:bodyPr/>
          <a:lstStyle/>
          <a:p>
            <a:r>
              <a:rPr lang="en-JP" dirty="0"/>
              <a:t>BitVisor内での通信</a:t>
            </a:r>
          </a:p>
        </p:txBody>
      </p:sp>
      <p:sp>
        <p:nvSpPr>
          <p:cNvPr id="3" name="Content Placeholder 2">
            <a:extLst>
              <a:ext uri="{FF2B5EF4-FFF2-40B4-BE49-F238E27FC236}">
                <a16:creationId xmlns:a16="http://schemas.microsoft.com/office/drawing/2014/main" id="{8FC6EF61-C0E3-A849-B76F-AA3676154D05}"/>
              </a:ext>
            </a:extLst>
          </p:cNvPr>
          <p:cNvSpPr>
            <a:spLocks noGrp="1"/>
          </p:cNvSpPr>
          <p:nvPr>
            <p:ph idx="1"/>
          </p:nvPr>
        </p:nvSpPr>
        <p:spPr/>
        <p:txBody>
          <a:bodyPr/>
          <a:lstStyle/>
          <a:p>
            <a:r>
              <a:rPr lang="ja-JP" altLang="en-US"/>
              <a:t>エージェントは内部</a:t>
            </a:r>
            <a:r>
              <a:rPr lang="en-US" altLang="ja-JP" dirty="0"/>
              <a:t>VM</a:t>
            </a:r>
            <a:r>
              <a:rPr lang="ja-JP" altLang="en-US"/>
              <a:t>と仮想</a:t>
            </a:r>
            <a:r>
              <a:rPr lang="en-US" altLang="ja-JP" dirty="0"/>
              <a:t>NIC</a:t>
            </a:r>
            <a:r>
              <a:rPr lang="ja-JP" altLang="en-US"/>
              <a:t>を共有</a:t>
            </a:r>
            <a:endParaRPr lang="en-US" altLang="ja-JP" dirty="0"/>
          </a:p>
          <a:p>
            <a:pPr lvl="1"/>
            <a:r>
              <a:rPr lang="en-US" altLang="ja-JP" dirty="0" err="1"/>
              <a:t>BitVisor</a:t>
            </a:r>
            <a:r>
              <a:rPr lang="ja-JP" altLang="en-US"/>
              <a:t>は監視対象</a:t>
            </a:r>
            <a:r>
              <a:rPr lang="en-US" altLang="ja-JP" dirty="0"/>
              <a:t>VM</a:t>
            </a:r>
            <a:r>
              <a:rPr lang="ja-JP" altLang="en-US"/>
              <a:t>の</a:t>
            </a:r>
            <a:r>
              <a:rPr lang="en-US" altLang="ja-JP" dirty="0"/>
              <a:t>NIC</a:t>
            </a:r>
            <a:r>
              <a:rPr lang="ja-JP" altLang="en-US"/>
              <a:t>を仮想化せずに内部</a:t>
            </a:r>
            <a:r>
              <a:rPr lang="en-US" altLang="ja-JP" dirty="0"/>
              <a:t>VM</a:t>
            </a:r>
            <a:r>
              <a:rPr lang="ja-JP" altLang="en-US"/>
              <a:t>に割り当てるため、</a:t>
            </a:r>
            <a:r>
              <a:rPr lang="en-US" altLang="ja-JP" dirty="0" err="1"/>
              <a:t>BitVisor</a:t>
            </a:r>
            <a:r>
              <a:rPr lang="ja-JP" altLang="en-US"/>
              <a:t>が自由に使える</a:t>
            </a:r>
            <a:r>
              <a:rPr lang="en-US" altLang="ja-JP" dirty="0"/>
              <a:t>NIC</a:t>
            </a:r>
            <a:r>
              <a:rPr lang="ja-JP" altLang="en-US"/>
              <a:t>はない</a:t>
            </a:r>
            <a:endParaRPr lang="en-US" altLang="ja-JP" dirty="0"/>
          </a:p>
          <a:p>
            <a:pPr lvl="1"/>
            <a:r>
              <a:rPr lang="ja-JP" altLang="en-US"/>
              <a:t>仮想</a:t>
            </a:r>
            <a:r>
              <a:rPr lang="en-US" altLang="ja-JP" dirty="0"/>
              <a:t>NIC</a:t>
            </a:r>
            <a:r>
              <a:rPr lang="ja-JP" altLang="en-US"/>
              <a:t>に内部</a:t>
            </a:r>
            <a:r>
              <a:rPr lang="en-US" altLang="ja-JP" dirty="0"/>
              <a:t>VM</a:t>
            </a:r>
            <a:r>
              <a:rPr lang="ja-JP" altLang="en-US"/>
              <a:t>とは異なる</a:t>
            </a:r>
            <a:r>
              <a:rPr lang="en-US" altLang="ja-JP" dirty="0"/>
              <a:t>IP</a:t>
            </a:r>
            <a:r>
              <a:rPr lang="ja-JP" altLang="en-US"/>
              <a:t>アドレスを割り当てて別々に通信</a:t>
            </a:r>
            <a:endParaRPr lang="en-US" altLang="ja-JP" dirty="0"/>
          </a:p>
          <a:p>
            <a:r>
              <a:rPr lang="ja-JP" altLang="en-US"/>
              <a:t>軽量な</a:t>
            </a:r>
            <a:r>
              <a:rPr lang="en-US" altLang="ja-JP" dirty="0"/>
              <a:t>TCP/IP</a:t>
            </a:r>
            <a:r>
              <a:rPr lang="ja-JP" altLang="en-US"/>
              <a:t>スタックである</a:t>
            </a:r>
            <a:r>
              <a:rPr lang="en-US" altLang="ja-JP" dirty="0" err="1"/>
              <a:t>lwIP</a:t>
            </a:r>
            <a:r>
              <a:rPr lang="ja-JP" altLang="en-US"/>
              <a:t>を用いて</a:t>
            </a:r>
            <a:r>
              <a:rPr lang="en-US" altLang="ja-JP" dirty="0"/>
              <a:t>IDS</a:t>
            </a:r>
            <a:r>
              <a:rPr lang="ja-JP" altLang="en-US"/>
              <a:t>と通信</a:t>
            </a:r>
            <a:endParaRPr lang="en-US" altLang="ja-JP" dirty="0"/>
          </a:p>
        </p:txBody>
      </p:sp>
      <p:sp>
        <p:nvSpPr>
          <p:cNvPr id="4" name="Slide Number Placeholder 3">
            <a:extLst>
              <a:ext uri="{FF2B5EF4-FFF2-40B4-BE49-F238E27FC236}">
                <a16:creationId xmlns:a16="http://schemas.microsoft.com/office/drawing/2014/main" id="{538D18CD-B3D9-BA48-8C82-E740652EC48B}"/>
              </a:ext>
            </a:extLst>
          </p:cNvPr>
          <p:cNvSpPr>
            <a:spLocks noGrp="1"/>
          </p:cNvSpPr>
          <p:nvPr>
            <p:ph type="sldNum" sz="quarter" idx="12"/>
          </p:nvPr>
        </p:nvSpPr>
        <p:spPr/>
        <p:txBody>
          <a:bodyPr/>
          <a:lstStyle/>
          <a:p>
            <a:fld id="{3862EE38-F75A-9448-8243-6101B2857D65}" type="slidenum">
              <a:rPr lang="ja-JP" altLang="en-US" smtClean="0"/>
              <a:pPr/>
              <a:t>31</a:t>
            </a:fld>
            <a:endParaRPr lang="ja-JP" altLang="en-US" dirty="0"/>
          </a:p>
        </p:txBody>
      </p:sp>
      <p:sp>
        <p:nvSpPr>
          <p:cNvPr id="6" name="角丸四角形 5">
            <a:extLst>
              <a:ext uri="{FF2B5EF4-FFF2-40B4-BE49-F238E27FC236}">
                <a16:creationId xmlns:a16="http://schemas.microsoft.com/office/drawing/2014/main" id="{0C348ECF-5596-F441-97E5-154D679E66BB}"/>
              </a:ext>
            </a:extLst>
          </p:cNvPr>
          <p:cNvSpPr/>
          <p:nvPr/>
        </p:nvSpPr>
        <p:spPr>
          <a:xfrm>
            <a:off x="3752399" y="4386351"/>
            <a:ext cx="3851875" cy="2123835"/>
          </a:xfrm>
          <a:prstGeom prst="roundRect">
            <a:avLst/>
          </a:prstGeom>
          <a:pattFill prst="pct5">
            <a:fgClr>
              <a:schemeClr val="tx1"/>
            </a:fgClr>
            <a:bgClr>
              <a:schemeClr val="accent2">
                <a:lumMod val="60000"/>
                <a:lumOff val="40000"/>
              </a:schemeClr>
            </a:bgClr>
          </a:patt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7" name="テキスト ボックス 6">
            <a:extLst>
              <a:ext uri="{FF2B5EF4-FFF2-40B4-BE49-F238E27FC236}">
                <a16:creationId xmlns:a16="http://schemas.microsoft.com/office/drawing/2014/main" id="{18DE524E-A56B-654E-9B7F-310E247BBD91}"/>
              </a:ext>
            </a:extLst>
          </p:cNvPr>
          <p:cNvSpPr txBox="1"/>
          <p:nvPr/>
        </p:nvSpPr>
        <p:spPr>
          <a:xfrm>
            <a:off x="4142501" y="3993219"/>
            <a:ext cx="1746361" cy="400110"/>
          </a:xfrm>
          <a:prstGeom prst="rect">
            <a:avLst/>
          </a:prstGeom>
          <a:noFill/>
        </p:spPr>
        <p:txBody>
          <a:bodyPr wrap="square" rtlCol="0">
            <a:spAutoFit/>
          </a:bodyPr>
          <a:lstStyle/>
          <a:p>
            <a:pPr algn="ctr"/>
            <a:r>
              <a:rPr kumimoji="1" lang="ja-JP" altLang="en-US" sz="2000" b="1"/>
              <a:t>監視対象</a:t>
            </a:r>
            <a:r>
              <a:rPr kumimoji="1" lang="en-US" altLang="ja-JP" sz="2000" b="1" dirty="0"/>
              <a:t>VM</a:t>
            </a:r>
            <a:endParaRPr kumimoji="1" lang="ja-JP" altLang="en-US" sz="2000" b="1"/>
          </a:p>
        </p:txBody>
      </p:sp>
      <p:sp>
        <p:nvSpPr>
          <p:cNvPr id="8" name="角丸四角形 7">
            <a:extLst>
              <a:ext uri="{FF2B5EF4-FFF2-40B4-BE49-F238E27FC236}">
                <a16:creationId xmlns:a16="http://schemas.microsoft.com/office/drawing/2014/main" id="{A79DEED5-DA92-754F-9C5D-C28FCCF435E1}"/>
              </a:ext>
            </a:extLst>
          </p:cNvPr>
          <p:cNvSpPr/>
          <p:nvPr/>
        </p:nvSpPr>
        <p:spPr>
          <a:xfrm>
            <a:off x="3888991" y="5521961"/>
            <a:ext cx="2253385" cy="671030"/>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9" name="角丸四角形 8">
            <a:extLst>
              <a:ext uri="{FF2B5EF4-FFF2-40B4-BE49-F238E27FC236}">
                <a16:creationId xmlns:a16="http://schemas.microsoft.com/office/drawing/2014/main" id="{8095653F-22E5-194E-A53E-FF8E3EC98444}"/>
              </a:ext>
            </a:extLst>
          </p:cNvPr>
          <p:cNvSpPr/>
          <p:nvPr/>
        </p:nvSpPr>
        <p:spPr>
          <a:xfrm>
            <a:off x="4127544" y="5707805"/>
            <a:ext cx="1818948" cy="372085"/>
          </a:xfrm>
          <a:prstGeom prst="roundRect">
            <a:avLst/>
          </a:prstGeom>
          <a:solidFill>
            <a:srgbClr val="92D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a:solidFill>
                  <a:schemeClr val="tx1"/>
                </a:solidFill>
              </a:rPr>
              <a:t>エージェント</a:t>
            </a:r>
            <a:endParaRPr lang="en-US" altLang="ja-JP" sz="2000" b="1" dirty="0">
              <a:solidFill>
                <a:schemeClr val="tx1"/>
              </a:solidFill>
            </a:endParaRPr>
          </a:p>
        </p:txBody>
      </p:sp>
      <p:sp>
        <p:nvSpPr>
          <p:cNvPr id="10" name="角丸四角形 9">
            <a:extLst>
              <a:ext uri="{FF2B5EF4-FFF2-40B4-BE49-F238E27FC236}">
                <a16:creationId xmlns:a16="http://schemas.microsoft.com/office/drawing/2014/main" id="{22CA8905-56FE-8647-95D9-3070CB24E45F}"/>
              </a:ext>
            </a:extLst>
          </p:cNvPr>
          <p:cNvSpPr/>
          <p:nvPr/>
        </p:nvSpPr>
        <p:spPr>
          <a:xfrm>
            <a:off x="3910325" y="4561804"/>
            <a:ext cx="3230175" cy="726679"/>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a:solidFill>
                  <a:schemeClr val="tx1"/>
                </a:solidFill>
              </a:rPr>
              <a:t>　　</a:t>
            </a:r>
          </a:p>
        </p:txBody>
      </p:sp>
      <p:sp>
        <p:nvSpPr>
          <p:cNvPr id="11" name="テキスト ボックス 10">
            <a:extLst>
              <a:ext uri="{FF2B5EF4-FFF2-40B4-BE49-F238E27FC236}">
                <a16:creationId xmlns:a16="http://schemas.microsoft.com/office/drawing/2014/main" id="{393444D6-5D8A-F643-9B14-19E00E45E302}"/>
              </a:ext>
            </a:extLst>
          </p:cNvPr>
          <p:cNvSpPr txBox="1"/>
          <p:nvPr/>
        </p:nvSpPr>
        <p:spPr>
          <a:xfrm>
            <a:off x="4497662" y="4421499"/>
            <a:ext cx="1078703" cy="369332"/>
          </a:xfrm>
          <a:prstGeom prst="rect">
            <a:avLst/>
          </a:prstGeom>
          <a:solidFill>
            <a:schemeClr val="bg1"/>
          </a:solidFill>
        </p:spPr>
        <p:txBody>
          <a:bodyPr wrap="square" rtlCol="0">
            <a:spAutoFit/>
          </a:bodyPr>
          <a:lstStyle/>
          <a:p>
            <a:r>
              <a:rPr kumimoji="1" lang="ja-JP" altLang="en-US" b="1"/>
              <a:t>内部</a:t>
            </a:r>
            <a:r>
              <a:rPr kumimoji="1" lang="en-US" altLang="ja-JP" b="1" dirty="0"/>
              <a:t>VM</a:t>
            </a:r>
            <a:endParaRPr kumimoji="1" lang="ja-JP" altLang="en-US" b="1"/>
          </a:p>
        </p:txBody>
      </p:sp>
      <p:sp>
        <p:nvSpPr>
          <p:cNvPr id="12" name="テキスト ボックス 11">
            <a:extLst>
              <a:ext uri="{FF2B5EF4-FFF2-40B4-BE49-F238E27FC236}">
                <a16:creationId xmlns:a16="http://schemas.microsoft.com/office/drawing/2014/main" id="{9AAF6EA8-FC8F-9F46-A2CE-B597FBD1766C}"/>
              </a:ext>
            </a:extLst>
          </p:cNvPr>
          <p:cNvSpPr txBox="1"/>
          <p:nvPr/>
        </p:nvSpPr>
        <p:spPr>
          <a:xfrm>
            <a:off x="3918674" y="5322646"/>
            <a:ext cx="1070828" cy="369332"/>
          </a:xfrm>
          <a:prstGeom prst="rect">
            <a:avLst/>
          </a:prstGeom>
          <a:solidFill>
            <a:schemeClr val="bg1"/>
          </a:solidFill>
        </p:spPr>
        <p:txBody>
          <a:bodyPr wrap="square" rtlCol="0">
            <a:spAutoFit/>
          </a:bodyPr>
          <a:lstStyle/>
          <a:p>
            <a:r>
              <a:rPr lang="en-US" altLang="ja-JP" b="1" dirty="0" err="1"/>
              <a:t>BitVisor</a:t>
            </a:r>
            <a:endParaRPr kumimoji="1" lang="ja-JP" altLang="en-US" b="1"/>
          </a:p>
        </p:txBody>
      </p:sp>
      <p:sp>
        <p:nvSpPr>
          <p:cNvPr id="13" name="角丸四角形 12">
            <a:extLst>
              <a:ext uri="{FF2B5EF4-FFF2-40B4-BE49-F238E27FC236}">
                <a16:creationId xmlns:a16="http://schemas.microsoft.com/office/drawing/2014/main" id="{C14F520B-DE46-2249-BBDA-9954591D9E82}"/>
              </a:ext>
            </a:extLst>
          </p:cNvPr>
          <p:cNvSpPr/>
          <p:nvPr/>
        </p:nvSpPr>
        <p:spPr>
          <a:xfrm>
            <a:off x="4185054" y="4766500"/>
            <a:ext cx="1661257" cy="422578"/>
          </a:xfrm>
          <a:prstGeom prst="round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a:solidFill>
                  <a:schemeClr val="tx1"/>
                </a:solidFill>
              </a:rPr>
              <a:t>システム</a:t>
            </a:r>
            <a:endParaRPr kumimoji="1" lang="ja-JP" altLang="en-US" sz="2000" b="1">
              <a:solidFill>
                <a:schemeClr val="tx1"/>
              </a:solidFill>
            </a:endParaRPr>
          </a:p>
        </p:txBody>
      </p:sp>
      <p:sp>
        <p:nvSpPr>
          <p:cNvPr id="15" name="角丸四角形 14">
            <a:extLst>
              <a:ext uri="{FF2B5EF4-FFF2-40B4-BE49-F238E27FC236}">
                <a16:creationId xmlns:a16="http://schemas.microsoft.com/office/drawing/2014/main" id="{E867DCEE-898C-0A45-89E4-66129704E8E9}"/>
              </a:ext>
            </a:extLst>
          </p:cNvPr>
          <p:cNvSpPr/>
          <p:nvPr/>
        </p:nvSpPr>
        <p:spPr>
          <a:xfrm>
            <a:off x="5888862" y="6298897"/>
            <a:ext cx="1452175" cy="422578"/>
          </a:xfrm>
          <a:prstGeom prst="round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solidFill>
                  <a:schemeClr val="tx1"/>
                </a:solidFill>
              </a:rPr>
              <a:t>NIC</a:t>
            </a:r>
            <a:endParaRPr kumimoji="1" lang="ja-JP" altLang="en-US" sz="2000" b="1">
              <a:solidFill>
                <a:schemeClr val="tx1"/>
              </a:solidFill>
            </a:endParaRPr>
          </a:p>
        </p:txBody>
      </p:sp>
      <p:cxnSp>
        <p:nvCxnSpPr>
          <p:cNvPr id="14" name="直線矢印コネクタ 13">
            <a:extLst>
              <a:ext uri="{FF2B5EF4-FFF2-40B4-BE49-F238E27FC236}">
                <a16:creationId xmlns:a16="http://schemas.microsoft.com/office/drawing/2014/main" id="{80F5448F-BF44-AE40-AC23-3E1C31AE5937}"/>
              </a:ext>
            </a:extLst>
          </p:cNvPr>
          <p:cNvCxnSpPr>
            <a:cxnSpLocks/>
          </p:cNvCxnSpPr>
          <p:nvPr/>
        </p:nvCxnSpPr>
        <p:spPr>
          <a:xfrm>
            <a:off x="6824875" y="5288483"/>
            <a:ext cx="1" cy="1010414"/>
          </a:xfrm>
          <a:prstGeom prst="straightConnector1">
            <a:avLst/>
          </a:prstGeom>
          <a:ln w="666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20">
            <a:extLst>
              <a:ext uri="{FF2B5EF4-FFF2-40B4-BE49-F238E27FC236}">
                <a16:creationId xmlns:a16="http://schemas.microsoft.com/office/drawing/2014/main" id="{26944372-DC73-FF4A-BDBC-B5A1B6A5E40D}"/>
              </a:ext>
            </a:extLst>
          </p:cNvPr>
          <p:cNvCxnSpPr>
            <a:cxnSpLocks/>
            <a:stCxn id="9" idx="3"/>
          </p:cNvCxnSpPr>
          <p:nvPr/>
        </p:nvCxnSpPr>
        <p:spPr>
          <a:xfrm>
            <a:off x="5946492" y="5893848"/>
            <a:ext cx="537133" cy="413028"/>
          </a:xfrm>
          <a:prstGeom prst="bentConnector3">
            <a:avLst>
              <a:gd name="adj1" fmla="val 99008"/>
            </a:avLst>
          </a:prstGeom>
          <a:ln w="66675">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07088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A1E27-C11A-EF4C-849A-A0ECF23ED79F}"/>
              </a:ext>
            </a:extLst>
          </p:cNvPr>
          <p:cNvSpPr>
            <a:spLocks noGrp="1"/>
          </p:cNvSpPr>
          <p:nvPr>
            <p:ph type="title"/>
          </p:nvPr>
        </p:nvSpPr>
        <p:spPr>
          <a:xfrm>
            <a:off x="688298" y="483858"/>
            <a:ext cx="10665502" cy="830588"/>
          </a:xfrm>
        </p:spPr>
        <p:txBody>
          <a:bodyPr>
            <a:normAutofit/>
          </a:bodyPr>
          <a:lstStyle/>
          <a:p>
            <a:r>
              <a:rPr lang="en-JP" dirty="0"/>
              <a:t>OSバ</a:t>
            </a:r>
            <a:r>
              <a:rPr lang="en-JP"/>
              <a:t>ージョン情報の取得性能</a:t>
            </a:r>
            <a:endParaRPr lang="en-JP" dirty="0"/>
          </a:p>
        </p:txBody>
      </p:sp>
      <p:sp>
        <p:nvSpPr>
          <p:cNvPr id="3" name="Content Placeholder 2">
            <a:extLst>
              <a:ext uri="{FF2B5EF4-FFF2-40B4-BE49-F238E27FC236}">
                <a16:creationId xmlns:a16="http://schemas.microsoft.com/office/drawing/2014/main" id="{D554896B-3A88-3744-AFE5-01F31527E96E}"/>
              </a:ext>
            </a:extLst>
          </p:cNvPr>
          <p:cNvSpPr>
            <a:spLocks noGrp="1"/>
          </p:cNvSpPr>
          <p:nvPr>
            <p:ph idx="1"/>
          </p:nvPr>
        </p:nvSpPr>
        <p:spPr>
          <a:xfrm>
            <a:off x="688298" y="1525004"/>
            <a:ext cx="10515600" cy="4433844"/>
          </a:xfrm>
        </p:spPr>
        <p:txBody>
          <a:bodyPr>
            <a:normAutofit/>
          </a:bodyPr>
          <a:lstStyle/>
          <a:p>
            <a:r>
              <a:rPr lang="ja-JP" altLang="en-US"/>
              <a:t>エージェントに要求を</a:t>
            </a:r>
            <a:r>
              <a:rPr lang="en-US" altLang="ja-JP" dirty="0"/>
              <a:t>1</a:t>
            </a:r>
            <a:r>
              <a:rPr lang="ja-JP" altLang="en-US"/>
              <a:t>回送信し、</a:t>
            </a:r>
            <a:r>
              <a:rPr lang="en-US" altLang="ja-JP" dirty="0"/>
              <a:t>4KB</a:t>
            </a:r>
            <a:r>
              <a:rPr lang="ja-JP" altLang="en-US"/>
              <a:t>のメモリデータを取得</a:t>
            </a:r>
            <a:endParaRPr lang="en-US" altLang="ja-JP" dirty="0"/>
          </a:p>
          <a:p>
            <a:pPr lvl="1"/>
            <a:r>
              <a:rPr lang="ja-JP" altLang="en-US"/>
              <a:t>仮想ネットワークを用いた場合、</a:t>
            </a:r>
            <a:r>
              <a:rPr lang="en-US" altLang="ja-JP" dirty="0"/>
              <a:t>SEV</a:t>
            </a:r>
            <a:r>
              <a:rPr lang="ja-JP" altLang="en-US"/>
              <a:t>の影響を受けた</a:t>
            </a:r>
            <a:endParaRPr lang="en-US" altLang="ja-JP" dirty="0"/>
          </a:p>
          <a:p>
            <a:pPr lvl="2"/>
            <a:r>
              <a:rPr lang="ja-JP" altLang="en-US"/>
              <a:t>共有メモリの場合は影響を受けなかった</a:t>
            </a:r>
            <a:endParaRPr lang="en-US" altLang="ja-JP" dirty="0"/>
          </a:p>
          <a:p>
            <a:pPr lvl="1"/>
            <a:r>
              <a:rPr lang="ja-JP" altLang="en-US"/>
              <a:t>仮想ネットワークと比較し，共有メモリを用いた場合</a:t>
            </a:r>
            <a:r>
              <a:rPr lang="en-US" altLang="ja-JP" dirty="0"/>
              <a:t>1ms</a:t>
            </a:r>
            <a:r>
              <a:rPr lang="ja-JP" altLang="en-US"/>
              <a:t>高速化</a:t>
            </a:r>
            <a:endParaRPr lang="en-US" altLang="ja-JP" dirty="0"/>
          </a:p>
          <a:p>
            <a:pPr lvl="1"/>
            <a:r>
              <a:rPr lang="ja-JP" altLang="en-US"/>
              <a:t>ハイパーバイザ内と</a:t>
            </a:r>
            <a:r>
              <a:rPr lang="en-US" altLang="ja-JP" dirty="0"/>
              <a:t>SEV</a:t>
            </a:r>
            <a:r>
              <a:rPr lang="ja-JP" altLang="en-US"/>
              <a:t>を有効にした</a:t>
            </a:r>
            <a:r>
              <a:rPr lang="en-US" altLang="ja-JP" dirty="0"/>
              <a:t>OS</a:t>
            </a:r>
            <a:r>
              <a:rPr lang="ja-JP" altLang="en-US"/>
              <a:t>内はほぼ同じ性能</a:t>
            </a:r>
            <a:endParaRPr lang="en-US" altLang="ja-JP" dirty="0"/>
          </a:p>
        </p:txBody>
      </p:sp>
      <p:sp>
        <p:nvSpPr>
          <p:cNvPr id="4" name="Slide Number Placeholder 3">
            <a:extLst>
              <a:ext uri="{FF2B5EF4-FFF2-40B4-BE49-F238E27FC236}">
                <a16:creationId xmlns:a16="http://schemas.microsoft.com/office/drawing/2014/main" id="{182FC12F-41CF-3B43-8264-DB259AE7037F}"/>
              </a:ext>
            </a:extLst>
          </p:cNvPr>
          <p:cNvSpPr>
            <a:spLocks noGrp="1"/>
          </p:cNvSpPr>
          <p:nvPr>
            <p:ph type="sldNum" sz="quarter" idx="12"/>
          </p:nvPr>
        </p:nvSpPr>
        <p:spPr>
          <a:xfrm>
            <a:off x="8610600" y="6356350"/>
            <a:ext cx="2743200" cy="365125"/>
          </a:xfrm>
        </p:spPr>
        <p:txBody>
          <a:bodyPr/>
          <a:lstStyle/>
          <a:p>
            <a:fld id="{3862EE38-F75A-9448-8243-6101B2857D65}" type="slidenum">
              <a:rPr lang="ja-JP" altLang="en-US" smtClean="0"/>
              <a:pPr/>
              <a:t>32</a:t>
            </a:fld>
            <a:endParaRPr lang="ja-JP" altLang="en-US" dirty="0"/>
          </a:p>
        </p:txBody>
      </p:sp>
      <p:cxnSp>
        <p:nvCxnSpPr>
          <p:cNvPr id="9" name="直線矢印コネクタ 8">
            <a:extLst>
              <a:ext uri="{FF2B5EF4-FFF2-40B4-BE49-F238E27FC236}">
                <a16:creationId xmlns:a16="http://schemas.microsoft.com/office/drawing/2014/main" id="{F7DA26BF-64AC-CD4D-9BC0-A139AC33BCAD}"/>
              </a:ext>
            </a:extLst>
          </p:cNvPr>
          <p:cNvCxnSpPr>
            <a:cxnSpLocks/>
          </p:cNvCxnSpPr>
          <p:nvPr/>
        </p:nvCxnSpPr>
        <p:spPr>
          <a:xfrm>
            <a:off x="3168962" y="4978064"/>
            <a:ext cx="409433" cy="518615"/>
          </a:xfrm>
          <a:prstGeom prst="straightConnector1">
            <a:avLst/>
          </a:prstGeom>
          <a:ln w="76200">
            <a:solidFill>
              <a:srgbClr val="0070C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グラフ 9">
            <a:extLst>
              <a:ext uri="{FF2B5EF4-FFF2-40B4-BE49-F238E27FC236}">
                <a16:creationId xmlns:a16="http://schemas.microsoft.com/office/drawing/2014/main" id="{9EEA4CCD-E17B-1B69-47E5-1596F2320992}"/>
              </a:ext>
            </a:extLst>
          </p:cNvPr>
          <p:cNvGraphicFramePr>
            <a:graphicFrameLocks/>
          </p:cNvGraphicFramePr>
          <p:nvPr/>
        </p:nvGraphicFramePr>
        <p:xfrm>
          <a:off x="2372498" y="3731141"/>
          <a:ext cx="6141308" cy="2990334"/>
        </p:xfrm>
        <a:graphic>
          <a:graphicData uri="http://schemas.openxmlformats.org/drawingml/2006/chart">
            <c:chart xmlns:c="http://schemas.openxmlformats.org/drawingml/2006/chart" xmlns:r="http://schemas.openxmlformats.org/officeDocument/2006/relationships" r:id="rId3"/>
          </a:graphicData>
        </a:graphic>
      </p:graphicFrame>
      <p:sp>
        <p:nvSpPr>
          <p:cNvPr id="6" name="円/楕円 5">
            <a:extLst>
              <a:ext uri="{FF2B5EF4-FFF2-40B4-BE49-F238E27FC236}">
                <a16:creationId xmlns:a16="http://schemas.microsoft.com/office/drawing/2014/main" id="{A70DA2B7-14AD-392F-68F8-FEFEDAB7A0A9}"/>
              </a:ext>
            </a:extLst>
          </p:cNvPr>
          <p:cNvSpPr/>
          <p:nvPr/>
        </p:nvSpPr>
        <p:spPr>
          <a:xfrm>
            <a:off x="3578395" y="3961437"/>
            <a:ext cx="973285" cy="508000"/>
          </a:xfrm>
          <a:prstGeom prst="ellipse">
            <a:avLst/>
          </a:prstGeom>
          <a:noFill/>
          <a:ln w="28575">
            <a:solidFill>
              <a:schemeClr val="accent5"/>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solidFill>
                <a:srgbClr val="FF0000"/>
              </a:solidFill>
            </a:endParaRPr>
          </a:p>
        </p:txBody>
      </p:sp>
      <p:sp>
        <p:nvSpPr>
          <p:cNvPr id="11" name="円/楕円 10">
            <a:extLst>
              <a:ext uri="{FF2B5EF4-FFF2-40B4-BE49-F238E27FC236}">
                <a16:creationId xmlns:a16="http://schemas.microsoft.com/office/drawing/2014/main" id="{0929EDAB-88F4-682F-C13B-85D980554243}"/>
              </a:ext>
            </a:extLst>
          </p:cNvPr>
          <p:cNvSpPr/>
          <p:nvPr/>
        </p:nvSpPr>
        <p:spPr>
          <a:xfrm>
            <a:off x="5174552" y="4367837"/>
            <a:ext cx="973285" cy="508000"/>
          </a:xfrm>
          <a:prstGeom prst="ellipse">
            <a:avLst/>
          </a:prstGeom>
          <a:noFill/>
          <a:ln w="28575">
            <a:solidFill>
              <a:schemeClr val="accent5"/>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solidFill>
                <a:srgbClr val="FF0000"/>
              </a:solidFill>
            </a:endParaRPr>
          </a:p>
        </p:txBody>
      </p:sp>
      <p:cxnSp>
        <p:nvCxnSpPr>
          <p:cNvPr id="12" name="直線矢印コネクタ 11">
            <a:extLst>
              <a:ext uri="{FF2B5EF4-FFF2-40B4-BE49-F238E27FC236}">
                <a16:creationId xmlns:a16="http://schemas.microsoft.com/office/drawing/2014/main" id="{9194FABB-5C86-5E90-4F22-68EC4C16A412}"/>
              </a:ext>
            </a:extLst>
          </p:cNvPr>
          <p:cNvCxnSpPr>
            <a:cxnSpLocks/>
          </p:cNvCxnSpPr>
          <p:nvPr/>
        </p:nvCxnSpPr>
        <p:spPr>
          <a:xfrm>
            <a:off x="4554399" y="4314276"/>
            <a:ext cx="620153" cy="164358"/>
          </a:xfrm>
          <a:prstGeom prst="straightConnector1">
            <a:avLst/>
          </a:prstGeom>
          <a:ln w="66675">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2B6EA91B-5818-202D-668E-BDCE9D152852}"/>
              </a:ext>
            </a:extLst>
          </p:cNvPr>
          <p:cNvCxnSpPr>
            <a:cxnSpLocks/>
          </p:cNvCxnSpPr>
          <p:nvPr/>
        </p:nvCxnSpPr>
        <p:spPr>
          <a:xfrm>
            <a:off x="4551680" y="4957907"/>
            <a:ext cx="1701287" cy="0"/>
          </a:xfrm>
          <a:prstGeom prst="straightConnector1">
            <a:avLst/>
          </a:prstGeom>
          <a:ln w="666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26DE055F-2B6B-60D7-6CF7-51329F0E2B8A}"/>
              </a:ext>
            </a:extLst>
          </p:cNvPr>
          <p:cNvCxnSpPr>
            <a:cxnSpLocks/>
          </p:cNvCxnSpPr>
          <p:nvPr/>
        </p:nvCxnSpPr>
        <p:spPr>
          <a:xfrm>
            <a:off x="4418169" y="4457479"/>
            <a:ext cx="204631" cy="520585"/>
          </a:xfrm>
          <a:prstGeom prst="straightConnector1">
            <a:avLst/>
          </a:prstGeom>
          <a:ln w="66675">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F586184C-52BA-2697-2E4D-8D1BDD935320}"/>
              </a:ext>
            </a:extLst>
          </p:cNvPr>
          <p:cNvCxnSpPr>
            <a:cxnSpLocks/>
          </p:cNvCxnSpPr>
          <p:nvPr/>
        </p:nvCxnSpPr>
        <p:spPr>
          <a:xfrm>
            <a:off x="3812796" y="4124787"/>
            <a:ext cx="3370324" cy="0"/>
          </a:xfrm>
          <a:prstGeom prst="straightConnector1">
            <a:avLst/>
          </a:prstGeom>
          <a:ln w="666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156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1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1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100"/>
                                        <p:tgtEl>
                                          <p:spTgt spid="12"/>
                                        </p:tgtEl>
                                      </p:cBhvr>
                                    </p:animEffect>
                                    <p:set>
                                      <p:cBhvr>
                                        <p:cTn id="23" dur="1" fill="hold">
                                          <p:stCondLst>
                                            <p:cond delay="99"/>
                                          </p:stCondLst>
                                        </p:cTn>
                                        <p:tgtEl>
                                          <p:spTgt spid="12"/>
                                        </p:tgtEl>
                                        <p:attrNameLst>
                                          <p:attrName>style.visibility</p:attrName>
                                        </p:attrNameLst>
                                      </p:cBhvr>
                                      <p:to>
                                        <p:strVal val="hidden"/>
                                      </p:to>
                                    </p:set>
                                  </p:childTnLst>
                                </p:cTn>
                              </p:par>
                              <p:par>
                                <p:cTn id="24" presetID="10" presetClass="entr" presetSubtype="0"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
                                        <p:tgtEl>
                                          <p:spTgt spid="14"/>
                                        </p:tgtEl>
                                      </p:cBhvr>
                                    </p:animEffect>
                                  </p:childTnLst>
                                </p:cTn>
                              </p:par>
                              <p:par>
                                <p:cTn id="27" presetID="10" presetClass="exit" presetSubtype="0" fill="hold" nodeType="withEffect">
                                  <p:stCondLst>
                                    <p:cond delay="0"/>
                                  </p:stCondLst>
                                  <p:childTnLst>
                                    <p:animEffect transition="out" filter="fade">
                                      <p:cBhvr>
                                        <p:cTn id="28" dur="100"/>
                                        <p:tgtEl>
                                          <p:spTgt spid="13"/>
                                        </p:tgtEl>
                                      </p:cBhvr>
                                    </p:animEffect>
                                    <p:set>
                                      <p:cBhvr>
                                        <p:cTn id="29" dur="1" fill="hold">
                                          <p:stCondLst>
                                            <p:cond delay="99"/>
                                          </p:stCondLst>
                                        </p:cTn>
                                        <p:tgtEl>
                                          <p:spTgt spid="13"/>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100"/>
                                        <p:tgtEl>
                                          <p:spTgt spid="11"/>
                                        </p:tgtEl>
                                      </p:cBhvr>
                                    </p:animEffect>
                                    <p:set>
                                      <p:cBhvr>
                                        <p:cTn id="32" dur="1" fill="hold">
                                          <p:stCondLst>
                                            <p:cond delay="99"/>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
                                        <p:tgtEl>
                                          <p:spTgt spid="16"/>
                                        </p:tgtEl>
                                      </p:cBhvr>
                                    </p:animEffect>
                                  </p:childTnLst>
                                </p:cTn>
                              </p:par>
                              <p:par>
                                <p:cTn id="38" presetID="10" presetClass="exit" presetSubtype="0" fill="hold" nodeType="withEffect">
                                  <p:stCondLst>
                                    <p:cond delay="0"/>
                                  </p:stCondLst>
                                  <p:childTnLst>
                                    <p:animEffect transition="out" filter="fade">
                                      <p:cBhvr>
                                        <p:cTn id="39" dur="100"/>
                                        <p:tgtEl>
                                          <p:spTgt spid="14"/>
                                        </p:tgtEl>
                                      </p:cBhvr>
                                    </p:animEffect>
                                    <p:set>
                                      <p:cBhvr>
                                        <p:cTn id="40" dur="1" fill="hold">
                                          <p:stCondLst>
                                            <p:cond delay="99"/>
                                          </p:stCondLst>
                                        </p:cTn>
                                        <p:tgtEl>
                                          <p:spTgt spid="14"/>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100"/>
                                        <p:tgtEl>
                                          <p:spTgt spid="6"/>
                                        </p:tgtEl>
                                      </p:cBhvr>
                                    </p:animEffect>
                                    <p:set>
                                      <p:cBhvr>
                                        <p:cTn id="43" dur="1" fill="hold">
                                          <p:stCondLst>
                                            <p:cond delay="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1" grpId="0" animBg="1"/>
      <p:bldP spid="11" grpId="1" animBg="1"/>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B5098E-7BC8-1C46-BCBF-EFB2F3346B1A}"/>
              </a:ext>
            </a:extLst>
          </p:cNvPr>
          <p:cNvSpPr>
            <a:spLocks noGrp="1"/>
          </p:cNvSpPr>
          <p:nvPr>
            <p:ph type="title"/>
          </p:nvPr>
        </p:nvSpPr>
        <p:spPr/>
        <p:txBody>
          <a:bodyPr/>
          <a:lstStyle/>
          <a:p>
            <a:r>
              <a:rPr kumimoji="1" lang="ja-JP" altLang="en-US"/>
              <a:t>プロセス一覧の取得性能</a:t>
            </a:r>
          </a:p>
        </p:txBody>
      </p:sp>
      <p:sp>
        <p:nvSpPr>
          <p:cNvPr id="3" name="コンテンツ プレースホルダー 2">
            <a:extLst>
              <a:ext uri="{FF2B5EF4-FFF2-40B4-BE49-F238E27FC236}">
                <a16:creationId xmlns:a16="http://schemas.microsoft.com/office/drawing/2014/main" id="{663E2B40-C6A4-4B42-9EE8-A5598802CBB1}"/>
              </a:ext>
            </a:extLst>
          </p:cNvPr>
          <p:cNvSpPr>
            <a:spLocks noGrp="1"/>
          </p:cNvSpPr>
          <p:nvPr>
            <p:ph idx="1"/>
          </p:nvPr>
        </p:nvSpPr>
        <p:spPr/>
        <p:txBody>
          <a:bodyPr/>
          <a:lstStyle/>
          <a:p>
            <a:r>
              <a:rPr kumimoji="1" lang="ja-JP" altLang="en-US"/>
              <a:t>エージェントに要求を</a:t>
            </a:r>
            <a:r>
              <a:rPr kumimoji="1" lang="en-US" altLang="ja-JP" dirty="0"/>
              <a:t>119</a:t>
            </a:r>
            <a:r>
              <a:rPr lang="ja-JP" altLang="en-US"/>
              <a:t>回送信し、計</a:t>
            </a:r>
            <a:r>
              <a:rPr lang="en-US" altLang="ja-JP" dirty="0"/>
              <a:t>476KB</a:t>
            </a:r>
            <a:r>
              <a:rPr lang="ja-JP" altLang="en-US"/>
              <a:t>のデータを取得</a:t>
            </a:r>
            <a:endParaRPr lang="en-US" altLang="ja-JP" dirty="0"/>
          </a:p>
          <a:p>
            <a:pPr lvl="1"/>
            <a:r>
              <a:rPr lang="en-US" altLang="ja-JP" dirty="0"/>
              <a:t>OS</a:t>
            </a:r>
            <a:r>
              <a:rPr lang="ja-JP" altLang="en-US"/>
              <a:t>内エージェントは共有メモリを用いると</a:t>
            </a:r>
            <a:r>
              <a:rPr lang="en-US" altLang="ja-JP" dirty="0"/>
              <a:t>25%</a:t>
            </a:r>
            <a:r>
              <a:rPr lang="ja-JP" altLang="en-US"/>
              <a:t>高速になった</a:t>
            </a:r>
          </a:p>
          <a:p>
            <a:pPr lvl="2"/>
            <a:r>
              <a:rPr lang="ja-JP" altLang="en-US"/>
              <a:t>データチェック間隔を減らすとさらに高速化が図れる</a:t>
            </a:r>
            <a:endParaRPr lang="en-US" altLang="ja-JP" dirty="0"/>
          </a:p>
          <a:p>
            <a:pPr lvl="1"/>
            <a:r>
              <a:rPr kumimoji="1" lang="ja-JP" altLang="en-US"/>
              <a:t>ハイパーバイザ内エージェントは</a:t>
            </a:r>
            <a:r>
              <a:rPr kumimoji="1" lang="en-US" altLang="ja-JP" dirty="0"/>
              <a:t>OS</a:t>
            </a:r>
            <a:r>
              <a:rPr kumimoji="1" lang="ja-JP" altLang="en-US"/>
              <a:t>内より</a:t>
            </a:r>
            <a:r>
              <a:rPr kumimoji="1" lang="en-US" altLang="ja-JP" dirty="0"/>
              <a:t>50%</a:t>
            </a:r>
            <a:r>
              <a:rPr kumimoji="1" lang="ja-JP" altLang="en-US"/>
              <a:t>遅くなった</a:t>
            </a:r>
            <a:endParaRPr kumimoji="1" lang="en-US" altLang="ja-JP" dirty="0"/>
          </a:p>
          <a:p>
            <a:pPr lvl="2"/>
            <a:r>
              <a:rPr lang="ja-JP" altLang="en-US"/>
              <a:t>連続で通信することにより遅くなったと考えられる（原因は調査中）</a:t>
            </a:r>
            <a:endParaRPr lang="en-US" altLang="ja-JP" dirty="0"/>
          </a:p>
        </p:txBody>
      </p:sp>
      <p:sp>
        <p:nvSpPr>
          <p:cNvPr id="4" name="スライド番号プレースホルダー 3">
            <a:extLst>
              <a:ext uri="{FF2B5EF4-FFF2-40B4-BE49-F238E27FC236}">
                <a16:creationId xmlns:a16="http://schemas.microsoft.com/office/drawing/2014/main" id="{3478EE3B-0FE6-214B-8FC0-CB745D39305E}"/>
              </a:ext>
            </a:extLst>
          </p:cNvPr>
          <p:cNvSpPr>
            <a:spLocks noGrp="1"/>
          </p:cNvSpPr>
          <p:nvPr>
            <p:ph type="sldNum" sz="quarter" idx="12"/>
          </p:nvPr>
        </p:nvSpPr>
        <p:spPr/>
        <p:txBody>
          <a:bodyPr/>
          <a:lstStyle/>
          <a:p>
            <a:fld id="{3862EE38-F75A-9448-8243-6101B2857D65}" type="slidenum">
              <a:rPr lang="ja-JP" altLang="en-US" smtClean="0"/>
              <a:pPr/>
              <a:t>33</a:t>
            </a:fld>
            <a:endParaRPr lang="ja-JP" altLang="en-US" dirty="0"/>
          </a:p>
        </p:txBody>
      </p:sp>
      <p:graphicFrame>
        <p:nvGraphicFramePr>
          <p:cNvPr id="8" name="グラフ 7">
            <a:extLst>
              <a:ext uri="{FF2B5EF4-FFF2-40B4-BE49-F238E27FC236}">
                <a16:creationId xmlns:a16="http://schemas.microsoft.com/office/drawing/2014/main" id="{23D22912-BADA-0FDA-F11D-9E1D1B4E7C53}"/>
              </a:ext>
            </a:extLst>
          </p:cNvPr>
          <p:cNvGraphicFramePr>
            <a:graphicFrameLocks/>
          </p:cNvGraphicFramePr>
          <p:nvPr/>
        </p:nvGraphicFramePr>
        <p:xfrm>
          <a:off x="2890897" y="3978876"/>
          <a:ext cx="5719703" cy="2763820"/>
        </p:xfrm>
        <a:graphic>
          <a:graphicData uri="http://schemas.openxmlformats.org/drawingml/2006/chart">
            <c:chart xmlns:c="http://schemas.openxmlformats.org/drawingml/2006/chart" xmlns:r="http://schemas.openxmlformats.org/officeDocument/2006/relationships" r:id="rId3"/>
          </a:graphicData>
        </a:graphic>
      </p:graphicFrame>
      <p:sp>
        <p:nvSpPr>
          <p:cNvPr id="6" name="円/楕円 5">
            <a:extLst>
              <a:ext uri="{FF2B5EF4-FFF2-40B4-BE49-F238E27FC236}">
                <a16:creationId xmlns:a16="http://schemas.microsoft.com/office/drawing/2014/main" id="{F14A7B73-EC0F-8C54-0901-096FBAF19F53}"/>
              </a:ext>
            </a:extLst>
          </p:cNvPr>
          <p:cNvSpPr/>
          <p:nvPr/>
        </p:nvSpPr>
        <p:spPr>
          <a:xfrm>
            <a:off x="3931526" y="4829257"/>
            <a:ext cx="973285" cy="376547"/>
          </a:xfrm>
          <a:prstGeom prst="ellipse">
            <a:avLst/>
          </a:prstGeom>
          <a:noFill/>
          <a:ln w="28575">
            <a:solidFill>
              <a:schemeClr val="accent5"/>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solidFill>
                <a:srgbClr val="FF0000"/>
              </a:solidFill>
            </a:endParaRPr>
          </a:p>
        </p:txBody>
      </p:sp>
      <p:cxnSp>
        <p:nvCxnSpPr>
          <p:cNvPr id="7" name="直線矢印コネクタ 6">
            <a:extLst>
              <a:ext uri="{FF2B5EF4-FFF2-40B4-BE49-F238E27FC236}">
                <a16:creationId xmlns:a16="http://schemas.microsoft.com/office/drawing/2014/main" id="{79C8F617-808A-4309-4F54-486FB73A47FB}"/>
              </a:ext>
            </a:extLst>
          </p:cNvPr>
          <p:cNvCxnSpPr>
            <a:cxnSpLocks/>
          </p:cNvCxnSpPr>
          <p:nvPr/>
        </p:nvCxnSpPr>
        <p:spPr>
          <a:xfrm>
            <a:off x="4802495" y="5156069"/>
            <a:ext cx="175905" cy="340491"/>
          </a:xfrm>
          <a:prstGeom prst="straightConnector1">
            <a:avLst/>
          </a:prstGeom>
          <a:ln w="571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CBFF4405-A5EE-9919-A3AE-794CC6F939B0}"/>
              </a:ext>
            </a:extLst>
          </p:cNvPr>
          <p:cNvCxnSpPr>
            <a:cxnSpLocks/>
          </p:cNvCxnSpPr>
          <p:nvPr/>
        </p:nvCxnSpPr>
        <p:spPr>
          <a:xfrm flipV="1">
            <a:off x="4242263" y="4482350"/>
            <a:ext cx="3133897" cy="55320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817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
                                        <p:tgtEl>
                                          <p:spTgt spid="9"/>
                                        </p:tgtEl>
                                      </p:cBhvr>
                                    </p:animEffect>
                                  </p:childTnLst>
                                </p:cTn>
                              </p:par>
                              <p:par>
                                <p:cTn id="16" presetID="10" presetClass="exit" presetSubtype="0" fill="hold" nodeType="withEffect">
                                  <p:stCondLst>
                                    <p:cond delay="0"/>
                                  </p:stCondLst>
                                  <p:childTnLst>
                                    <p:animEffect transition="out" filter="fade">
                                      <p:cBhvr>
                                        <p:cTn id="17" dur="100"/>
                                        <p:tgtEl>
                                          <p:spTgt spid="7"/>
                                        </p:tgtEl>
                                      </p:cBhvr>
                                    </p:animEffect>
                                    <p:set>
                                      <p:cBhvr>
                                        <p:cTn id="18" dur="1" fill="hold">
                                          <p:stCondLst>
                                            <p:cond delay="99"/>
                                          </p:stCondLst>
                                        </p:cTn>
                                        <p:tgtEl>
                                          <p:spTgt spid="7"/>
                                        </p:tgtEl>
                                        <p:attrNameLst>
                                          <p:attrName>style.visibility</p:attrName>
                                        </p:attrNameLst>
                                      </p:cBhvr>
                                      <p:to>
                                        <p:strVal val="hidden"/>
                                      </p:to>
                                    </p:set>
                                  </p:childTnLst>
                                </p:cTn>
                              </p:par>
                              <p:par>
                                <p:cTn id="19" presetID="10" presetClass="exit" presetSubtype="0" fill="hold" grpId="1" nodeType="withEffect">
                                  <p:stCondLst>
                                    <p:cond delay="0"/>
                                  </p:stCondLst>
                                  <p:childTnLst>
                                    <p:animEffect transition="out" filter="fade">
                                      <p:cBhvr>
                                        <p:cTn id="20" dur="100"/>
                                        <p:tgtEl>
                                          <p:spTgt spid="6"/>
                                        </p:tgtEl>
                                      </p:cBhvr>
                                    </p:animEffect>
                                    <p:set>
                                      <p:cBhvr>
                                        <p:cTn id="21" dur="1" fill="hold">
                                          <p:stCondLst>
                                            <p:cond delay="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C42D3-6166-8140-BA22-9C45E2656361}"/>
              </a:ext>
            </a:extLst>
          </p:cNvPr>
          <p:cNvSpPr>
            <a:spLocks noGrp="1"/>
          </p:cNvSpPr>
          <p:nvPr>
            <p:ph type="title"/>
          </p:nvPr>
        </p:nvSpPr>
        <p:spPr/>
        <p:txBody>
          <a:bodyPr/>
          <a:lstStyle/>
          <a:p>
            <a:r>
              <a:rPr lang="en-JP" dirty="0"/>
              <a:t>IDSが取得する機密情報の保護</a:t>
            </a:r>
          </a:p>
        </p:txBody>
      </p:sp>
      <p:sp>
        <p:nvSpPr>
          <p:cNvPr id="3" name="Content Placeholder 2">
            <a:extLst>
              <a:ext uri="{FF2B5EF4-FFF2-40B4-BE49-F238E27FC236}">
                <a16:creationId xmlns:a16="http://schemas.microsoft.com/office/drawing/2014/main" id="{F3F1AECF-93CC-7E43-84DC-495DD3C953A5}"/>
              </a:ext>
            </a:extLst>
          </p:cNvPr>
          <p:cNvSpPr>
            <a:spLocks noGrp="1"/>
          </p:cNvSpPr>
          <p:nvPr>
            <p:ph idx="1"/>
          </p:nvPr>
        </p:nvSpPr>
        <p:spPr/>
        <p:txBody>
          <a:bodyPr/>
          <a:lstStyle/>
          <a:p>
            <a:r>
              <a:rPr lang="ja-JP" altLang="en-US"/>
              <a:t>オフロードした</a:t>
            </a:r>
            <a:r>
              <a:rPr lang="en-US" altLang="ja-JP" dirty="0"/>
              <a:t>IDS</a:t>
            </a:r>
            <a:r>
              <a:rPr lang="ja-JP" altLang="en-US"/>
              <a:t>も</a:t>
            </a:r>
            <a:r>
              <a:rPr lang="en-US" altLang="ja-JP" dirty="0"/>
              <a:t>SEV</a:t>
            </a:r>
            <a:r>
              <a:rPr lang="ja-JP" altLang="en-US"/>
              <a:t>を用いて暗号化された別の</a:t>
            </a:r>
            <a:r>
              <a:rPr lang="en-US" altLang="ja-JP" dirty="0"/>
              <a:t>VM</a:t>
            </a:r>
            <a:r>
              <a:rPr lang="ja-JP" altLang="en-US"/>
              <a:t>内で安全に実行</a:t>
            </a:r>
            <a:endParaRPr lang="en-US" altLang="ja-JP" dirty="0"/>
          </a:p>
          <a:p>
            <a:pPr lvl="1"/>
            <a:r>
              <a:rPr lang="en-US" altLang="ja-JP" dirty="0"/>
              <a:t>IDS</a:t>
            </a:r>
            <a:r>
              <a:rPr lang="ja-JP" altLang="en-US"/>
              <a:t>経由での内部犯への情報漏洩を防ぐ</a:t>
            </a:r>
            <a:endParaRPr lang="en-US" altLang="ja-JP" dirty="0"/>
          </a:p>
          <a:p>
            <a:r>
              <a:rPr lang="ja-JP" altLang="en-US"/>
              <a:t>暗号通信により送受信するデータの漏洩を防ぐ</a:t>
            </a:r>
            <a:endParaRPr lang="en-JP" altLang="ja-JP" dirty="0"/>
          </a:p>
          <a:p>
            <a:pPr lvl="1"/>
            <a:r>
              <a:rPr lang="ja-JP" altLang="en-US"/>
              <a:t>暗号通信を行うためのライブラリを</a:t>
            </a:r>
            <a:r>
              <a:rPr lang="en-US" altLang="ja-JP" dirty="0"/>
              <a:t>IDS</a:t>
            </a:r>
            <a:r>
              <a:rPr lang="ja-JP" altLang="en-US"/>
              <a:t>に提供</a:t>
            </a:r>
            <a:endParaRPr lang="en-US" altLang="ja-JP" dirty="0"/>
          </a:p>
          <a:p>
            <a:pPr lvl="1"/>
            <a:r>
              <a:rPr lang="en-JP" altLang="ja-JP" dirty="0"/>
              <a:t>VM</a:t>
            </a:r>
            <a:r>
              <a:rPr lang="ja-JP" altLang="en-JP"/>
              <a:t>の</a:t>
            </a:r>
            <a:r>
              <a:rPr lang="ja-JP" altLang="en-US"/>
              <a:t>メモリ暗号化によって内部犯への暗号鍵の漏洩も防ぐ</a:t>
            </a:r>
            <a:endParaRPr lang="en-US" altLang="ja-JP" dirty="0"/>
          </a:p>
        </p:txBody>
      </p:sp>
      <p:sp>
        <p:nvSpPr>
          <p:cNvPr id="4" name="Slide Number Placeholder 3">
            <a:extLst>
              <a:ext uri="{FF2B5EF4-FFF2-40B4-BE49-F238E27FC236}">
                <a16:creationId xmlns:a16="http://schemas.microsoft.com/office/drawing/2014/main" id="{86017B73-40C5-D741-B01F-22B0AEA71F0C}"/>
              </a:ext>
            </a:extLst>
          </p:cNvPr>
          <p:cNvSpPr>
            <a:spLocks noGrp="1"/>
          </p:cNvSpPr>
          <p:nvPr>
            <p:ph type="sldNum" sz="quarter" idx="12"/>
          </p:nvPr>
        </p:nvSpPr>
        <p:spPr/>
        <p:txBody>
          <a:bodyPr/>
          <a:lstStyle/>
          <a:p>
            <a:fld id="{3862EE38-F75A-9448-8243-6101B2857D65}" type="slidenum">
              <a:rPr lang="ja-JP" altLang="en-US" smtClean="0"/>
              <a:pPr/>
              <a:t>34</a:t>
            </a:fld>
            <a:endParaRPr lang="ja-JP" altLang="en-US" dirty="0"/>
          </a:p>
        </p:txBody>
      </p:sp>
      <p:sp>
        <p:nvSpPr>
          <p:cNvPr id="18" name="角丸四角形 22">
            <a:extLst>
              <a:ext uri="{FF2B5EF4-FFF2-40B4-BE49-F238E27FC236}">
                <a16:creationId xmlns:a16="http://schemas.microsoft.com/office/drawing/2014/main" id="{0E7F9BC3-2D2A-4446-8120-4BB1636B12FC}"/>
              </a:ext>
            </a:extLst>
          </p:cNvPr>
          <p:cNvSpPr/>
          <p:nvPr/>
        </p:nvSpPr>
        <p:spPr>
          <a:xfrm>
            <a:off x="3768173" y="4731460"/>
            <a:ext cx="2177410" cy="2117747"/>
          </a:xfrm>
          <a:prstGeom prst="roundRect">
            <a:avLst/>
          </a:prstGeom>
          <a:pattFill prst="pct10">
            <a:fgClr>
              <a:schemeClr val="tx1"/>
            </a:fgClr>
            <a:bgClr>
              <a:schemeClr val="accent5">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9" name="角丸四角形 5">
            <a:extLst>
              <a:ext uri="{FF2B5EF4-FFF2-40B4-BE49-F238E27FC236}">
                <a16:creationId xmlns:a16="http://schemas.microsoft.com/office/drawing/2014/main" id="{66AF9FE7-F4CA-8E4B-BAA9-99B7D010218C}"/>
              </a:ext>
            </a:extLst>
          </p:cNvPr>
          <p:cNvSpPr/>
          <p:nvPr/>
        </p:nvSpPr>
        <p:spPr>
          <a:xfrm>
            <a:off x="7339514" y="4972197"/>
            <a:ext cx="2542172" cy="1863804"/>
          </a:xfrm>
          <a:prstGeom prst="roundRect">
            <a:avLst/>
          </a:prstGeom>
          <a:pattFill prst="pct10">
            <a:fgClr>
              <a:schemeClr val="tx1"/>
            </a:fgClr>
            <a:bgClr>
              <a:schemeClr val="accent2">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0" name="テキスト ボックス 6">
            <a:extLst>
              <a:ext uri="{FF2B5EF4-FFF2-40B4-BE49-F238E27FC236}">
                <a16:creationId xmlns:a16="http://schemas.microsoft.com/office/drawing/2014/main" id="{33EA1058-AF2E-4C49-888C-A990CAFB5326}"/>
              </a:ext>
            </a:extLst>
          </p:cNvPr>
          <p:cNvSpPr txBox="1"/>
          <p:nvPr/>
        </p:nvSpPr>
        <p:spPr>
          <a:xfrm>
            <a:off x="7659627" y="4523194"/>
            <a:ext cx="1920719" cy="461665"/>
          </a:xfrm>
          <a:prstGeom prst="rect">
            <a:avLst/>
          </a:prstGeom>
          <a:noFill/>
        </p:spPr>
        <p:txBody>
          <a:bodyPr wrap="none" rtlCol="0">
            <a:spAutoFit/>
          </a:bodyPr>
          <a:lstStyle/>
          <a:p>
            <a:r>
              <a:rPr kumimoji="1" lang="ja-JP" altLang="en-US" sz="2400" b="1"/>
              <a:t>監視対象</a:t>
            </a:r>
            <a:r>
              <a:rPr kumimoji="1" lang="en-US" altLang="ja-JP" sz="2400" b="1" dirty="0"/>
              <a:t>VM</a:t>
            </a:r>
            <a:endParaRPr kumimoji="1" lang="ja-JP" altLang="en-US" sz="2400" b="1"/>
          </a:p>
        </p:txBody>
      </p:sp>
      <p:sp>
        <p:nvSpPr>
          <p:cNvPr id="21" name="テキスト ボックス 7">
            <a:extLst>
              <a:ext uri="{FF2B5EF4-FFF2-40B4-BE49-F238E27FC236}">
                <a16:creationId xmlns:a16="http://schemas.microsoft.com/office/drawing/2014/main" id="{29DA75E6-8DCD-C44A-AB34-9C8D083D9CB6}"/>
              </a:ext>
            </a:extLst>
          </p:cNvPr>
          <p:cNvSpPr txBox="1"/>
          <p:nvPr/>
        </p:nvSpPr>
        <p:spPr>
          <a:xfrm>
            <a:off x="4201945" y="4918765"/>
            <a:ext cx="1223985" cy="523220"/>
          </a:xfrm>
          <a:prstGeom prst="rect">
            <a:avLst/>
          </a:prstGeom>
          <a:solidFill>
            <a:schemeClr val="bg1"/>
          </a:solidFill>
          <a:ln w="25400">
            <a:solidFill>
              <a:schemeClr val="tx1"/>
            </a:solidFill>
          </a:ln>
        </p:spPr>
        <p:txBody>
          <a:bodyPr wrap="square" rtlCol="0">
            <a:spAutoFit/>
          </a:bodyPr>
          <a:lstStyle/>
          <a:p>
            <a:pPr algn="ctr"/>
            <a:r>
              <a:rPr kumimoji="1" lang="en-US" altLang="ja-JP" sz="2800" b="1" dirty="0"/>
              <a:t>IDS</a:t>
            </a:r>
            <a:endParaRPr kumimoji="1" lang="ja-JP" altLang="en-US" sz="2800" b="1"/>
          </a:p>
        </p:txBody>
      </p:sp>
      <p:sp>
        <p:nvSpPr>
          <p:cNvPr id="23" name="テキスト ボックス 8">
            <a:extLst>
              <a:ext uri="{FF2B5EF4-FFF2-40B4-BE49-F238E27FC236}">
                <a16:creationId xmlns:a16="http://schemas.microsoft.com/office/drawing/2014/main" id="{CD24C1A8-B8BE-C848-916D-7A7451485328}"/>
              </a:ext>
            </a:extLst>
          </p:cNvPr>
          <p:cNvSpPr txBox="1"/>
          <p:nvPr/>
        </p:nvSpPr>
        <p:spPr>
          <a:xfrm>
            <a:off x="7604323" y="5396426"/>
            <a:ext cx="2031325" cy="677108"/>
          </a:xfrm>
          <a:prstGeom prst="rect">
            <a:avLst/>
          </a:prstGeom>
          <a:solidFill>
            <a:srgbClr val="92D050"/>
          </a:solidFill>
          <a:ln w="22225">
            <a:solidFill>
              <a:schemeClr val="tx1"/>
            </a:solidFill>
          </a:ln>
        </p:spPr>
        <p:txBody>
          <a:bodyPr wrap="none" rtlCol="0">
            <a:spAutoFit/>
          </a:bodyPr>
          <a:lstStyle/>
          <a:p>
            <a:r>
              <a:rPr kumimoji="1" lang="ja-JP" altLang="en-US" sz="2400" b="1"/>
              <a:t>エージェント</a:t>
            </a:r>
            <a:endParaRPr kumimoji="1" lang="en-US" altLang="ja-JP" sz="2400" b="1" dirty="0"/>
          </a:p>
          <a:p>
            <a:endParaRPr kumimoji="1" lang="ja-JP" altLang="en-US" sz="1400" b="1"/>
          </a:p>
        </p:txBody>
      </p:sp>
      <p:cxnSp>
        <p:nvCxnSpPr>
          <p:cNvPr id="24" name="直線矢印コネクタ 11">
            <a:extLst>
              <a:ext uri="{FF2B5EF4-FFF2-40B4-BE49-F238E27FC236}">
                <a16:creationId xmlns:a16="http://schemas.microsoft.com/office/drawing/2014/main" id="{F7367ECF-4109-0446-A71B-43A58205D017}"/>
              </a:ext>
            </a:extLst>
          </p:cNvPr>
          <p:cNvCxnSpPr>
            <a:cxnSpLocks/>
          </p:cNvCxnSpPr>
          <p:nvPr/>
        </p:nvCxnSpPr>
        <p:spPr>
          <a:xfrm flipH="1">
            <a:off x="5683259" y="5754277"/>
            <a:ext cx="1921064" cy="342972"/>
          </a:xfrm>
          <a:prstGeom prst="straightConnector1">
            <a:avLst/>
          </a:prstGeom>
          <a:ln w="4762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12">
            <a:extLst>
              <a:ext uri="{FF2B5EF4-FFF2-40B4-BE49-F238E27FC236}">
                <a16:creationId xmlns:a16="http://schemas.microsoft.com/office/drawing/2014/main" id="{70A2006A-3FBF-2049-A542-145EA8AC3743}"/>
              </a:ext>
            </a:extLst>
          </p:cNvPr>
          <p:cNvCxnSpPr>
            <a:cxnSpLocks/>
          </p:cNvCxnSpPr>
          <p:nvPr/>
        </p:nvCxnSpPr>
        <p:spPr>
          <a:xfrm flipV="1">
            <a:off x="5683259" y="5519980"/>
            <a:ext cx="1921064" cy="338111"/>
          </a:xfrm>
          <a:prstGeom prst="straightConnector1">
            <a:avLst/>
          </a:prstGeom>
          <a:ln w="47625">
            <a:solidFill>
              <a:srgbClr val="002060"/>
            </a:solidFill>
            <a:tailEnd type="triangle"/>
          </a:ln>
        </p:spPr>
        <p:style>
          <a:lnRef idx="1">
            <a:schemeClr val="accent1"/>
          </a:lnRef>
          <a:fillRef idx="0">
            <a:schemeClr val="accent1"/>
          </a:fillRef>
          <a:effectRef idx="0">
            <a:schemeClr val="accent1"/>
          </a:effectRef>
          <a:fontRef idx="minor">
            <a:schemeClr val="tx1"/>
          </a:fontRef>
        </p:style>
      </p:cxnSp>
      <p:pic>
        <p:nvPicPr>
          <p:cNvPr id="27" name="Picture 11">
            <a:extLst>
              <a:ext uri="{FF2B5EF4-FFF2-40B4-BE49-F238E27FC236}">
                <a16:creationId xmlns:a16="http://schemas.microsoft.com/office/drawing/2014/main" id="{1F934BDD-61D5-D946-AED6-E60693AF0F1D}"/>
              </a:ext>
            </a:extLst>
          </p:cNvPr>
          <p:cNvPicPr>
            <a:picLocks noChangeArrowheads="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8931172" y="5771054"/>
            <a:ext cx="658812" cy="302400"/>
          </a:xfrm>
          <a:prstGeom prst="rect">
            <a:avLst/>
          </a:prstGeom>
          <a:noFill/>
          <a:ln>
            <a:noFill/>
          </a:ln>
        </p:spPr>
      </p:pic>
      <p:sp>
        <p:nvSpPr>
          <p:cNvPr id="28" name="テキスト ボックス 30">
            <a:extLst>
              <a:ext uri="{FF2B5EF4-FFF2-40B4-BE49-F238E27FC236}">
                <a16:creationId xmlns:a16="http://schemas.microsoft.com/office/drawing/2014/main" id="{7E102A53-F328-5C40-AEE0-65D65A837F34}"/>
              </a:ext>
            </a:extLst>
          </p:cNvPr>
          <p:cNvSpPr txBox="1"/>
          <p:nvPr/>
        </p:nvSpPr>
        <p:spPr>
          <a:xfrm>
            <a:off x="8821996" y="6139679"/>
            <a:ext cx="877163" cy="369332"/>
          </a:xfrm>
          <a:prstGeom prst="rect">
            <a:avLst/>
          </a:prstGeom>
          <a:noFill/>
        </p:spPr>
        <p:txBody>
          <a:bodyPr wrap="none" rtlCol="0">
            <a:spAutoFit/>
          </a:bodyPr>
          <a:lstStyle/>
          <a:p>
            <a:r>
              <a:rPr kumimoji="1" lang="ja-JP" altLang="en-US" b="1"/>
              <a:t>暗号鍵</a:t>
            </a:r>
          </a:p>
        </p:txBody>
      </p:sp>
      <p:grpSp>
        <p:nvGrpSpPr>
          <p:cNvPr id="35" name="Group 2822">
            <a:extLst>
              <a:ext uri="{FF2B5EF4-FFF2-40B4-BE49-F238E27FC236}">
                <a16:creationId xmlns:a16="http://schemas.microsoft.com/office/drawing/2014/main" id="{0E9FC146-A715-0B4D-B0DF-6D96B21A4AC2}"/>
              </a:ext>
            </a:extLst>
          </p:cNvPr>
          <p:cNvGrpSpPr>
            <a:grpSpLocks/>
          </p:cNvGrpSpPr>
          <p:nvPr/>
        </p:nvGrpSpPr>
        <p:grpSpPr bwMode="auto">
          <a:xfrm flipH="1">
            <a:off x="1857473" y="5222612"/>
            <a:ext cx="1051530" cy="1448836"/>
            <a:chOff x="6777" y="1528"/>
            <a:chExt cx="719" cy="1064"/>
          </a:xfrm>
        </p:grpSpPr>
        <p:sp>
          <p:nvSpPr>
            <p:cNvPr id="36" name="Freeform 2823">
              <a:extLst>
                <a:ext uri="{FF2B5EF4-FFF2-40B4-BE49-F238E27FC236}">
                  <a16:creationId xmlns:a16="http://schemas.microsoft.com/office/drawing/2014/main" id="{A5555D6B-3507-234D-959B-146A2EB2E57C}"/>
                </a:ext>
              </a:extLst>
            </p:cNvPr>
            <p:cNvSpPr>
              <a:spLocks/>
            </p:cNvSpPr>
            <p:nvPr/>
          </p:nvSpPr>
          <p:spPr bwMode="auto">
            <a:xfrm>
              <a:off x="6892" y="2046"/>
              <a:ext cx="604" cy="546"/>
            </a:xfrm>
            <a:custGeom>
              <a:avLst/>
              <a:gdLst>
                <a:gd name="T0" fmla="*/ 192 w 604"/>
                <a:gd name="T1" fmla="*/ 10 h 546"/>
                <a:gd name="T2" fmla="*/ 332 w 604"/>
                <a:gd name="T3" fmla="*/ 26 h 546"/>
                <a:gd name="T4" fmla="*/ 460 w 604"/>
                <a:gd name="T5" fmla="*/ 30 h 546"/>
                <a:gd name="T6" fmla="*/ 484 w 604"/>
                <a:gd name="T7" fmla="*/ 66 h 546"/>
                <a:gd name="T8" fmla="*/ 504 w 604"/>
                <a:gd name="T9" fmla="*/ 198 h 546"/>
                <a:gd name="T10" fmla="*/ 520 w 604"/>
                <a:gd name="T11" fmla="*/ 298 h 546"/>
                <a:gd name="T12" fmla="*/ 536 w 604"/>
                <a:gd name="T13" fmla="*/ 342 h 546"/>
                <a:gd name="T14" fmla="*/ 556 w 604"/>
                <a:gd name="T15" fmla="*/ 378 h 546"/>
                <a:gd name="T16" fmla="*/ 524 w 604"/>
                <a:gd name="T17" fmla="*/ 398 h 546"/>
                <a:gd name="T18" fmla="*/ 580 w 604"/>
                <a:gd name="T19" fmla="*/ 422 h 546"/>
                <a:gd name="T20" fmla="*/ 604 w 604"/>
                <a:gd name="T21" fmla="*/ 430 h 546"/>
                <a:gd name="T22" fmla="*/ 552 w 604"/>
                <a:gd name="T23" fmla="*/ 458 h 546"/>
                <a:gd name="T24" fmla="*/ 528 w 604"/>
                <a:gd name="T25" fmla="*/ 466 h 546"/>
                <a:gd name="T26" fmla="*/ 464 w 604"/>
                <a:gd name="T27" fmla="*/ 450 h 546"/>
                <a:gd name="T28" fmla="*/ 436 w 604"/>
                <a:gd name="T29" fmla="*/ 410 h 546"/>
                <a:gd name="T30" fmla="*/ 440 w 604"/>
                <a:gd name="T31" fmla="*/ 422 h 546"/>
                <a:gd name="T32" fmla="*/ 444 w 604"/>
                <a:gd name="T33" fmla="*/ 406 h 546"/>
                <a:gd name="T34" fmla="*/ 432 w 604"/>
                <a:gd name="T35" fmla="*/ 302 h 546"/>
                <a:gd name="T36" fmla="*/ 424 w 604"/>
                <a:gd name="T37" fmla="*/ 270 h 546"/>
                <a:gd name="T38" fmla="*/ 420 w 604"/>
                <a:gd name="T39" fmla="*/ 194 h 546"/>
                <a:gd name="T40" fmla="*/ 408 w 604"/>
                <a:gd name="T41" fmla="*/ 182 h 546"/>
                <a:gd name="T42" fmla="*/ 336 w 604"/>
                <a:gd name="T43" fmla="*/ 146 h 546"/>
                <a:gd name="T44" fmla="*/ 332 w 604"/>
                <a:gd name="T45" fmla="*/ 190 h 546"/>
                <a:gd name="T46" fmla="*/ 324 w 604"/>
                <a:gd name="T47" fmla="*/ 214 h 546"/>
                <a:gd name="T48" fmla="*/ 332 w 604"/>
                <a:gd name="T49" fmla="*/ 246 h 546"/>
                <a:gd name="T50" fmla="*/ 312 w 604"/>
                <a:gd name="T51" fmla="*/ 346 h 546"/>
                <a:gd name="T52" fmla="*/ 308 w 604"/>
                <a:gd name="T53" fmla="*/ 430 h 546"/>
                <a:gd name="T54" fmla="*/ 312 w 604"/>
                <a:gd name="T55" fmla="*/ 442 h 546"/>
                <a:gd name="T56" fmla="*/ 324 w 604"/>
                <a:gd name="T57" fmla="*/ 450 h 546"/>
                <a:gd name="T58" fmla="*/ 316 w 604"/>
                <a:gd name="T59" fmla="*/ 474 h 546"/>
                <a:gd name="T60" fmla="*/ 332 w 604"/>
                <a:gd name="T61" fmla="*/ 510 h 546"/>
                <a:gd name="T62" fmla="*/ 264 w 604"/>
                <a:gd name="T63" fmla="*/ 546 h 546"/>
                <a:gd name="T64" fmla="*/ 212 w 604"/>
                <a:gd name="T65" fmla="*/ 534 h 546"/>
                <a:gd name="T66" fmla="*/ 220 w 604"/>
                <a:gd name="T67" fmla="*/ 494 h 546"/>
                <a:gd name="T68" fmla="*/ 228 w 604"/>
                <a:gd name="T69" fmla="*/ 470 h 546"/>
                <a:gd name="T70" fmla="*/ 224 w 604"/>
                <a:gd name="T71" fmla="*/ 450 h 546"/>
                <a:gd name="T72" fmla="*/ 200 w 604"/>
                <a:gd name="T73" fmla="*/ 442 h 546"/>
                <a:gd name="T74" fmla="*/ 208 w 604"/>
                <a:gd name="T75" fmla="*/ 418 h 546"/>
                <a:gd name="T76" fmla="*/ 212 w 604"/>
                <a:gd name="T77" fmla="*/ 406 h 546"/>
                <a:gd name="T78" fmla="*/ 200 w 604"/>
                <a:gd name="T79" fmla="*/ 346 h 546"/>
                <a:gd name="T80" fmla="*/ 208 w 604"/>
                <a:gd name="T81" fmla="*/ 306 h 546"/>
                <a:gd name="T82" fmla="*/ 212 w 604"/>
                <a:gd name="T83" fmla="*/ 286 h 546"/>
                <a:gd name="T84" fmla="*/ 208 w 604"/>
                <a:gd name="T85" fmla="*/ 190 h 546"/>
                <a:gd name="T86" fmla="*/ 164 w 604"/>
                <a:gd name="T87" fmla="*/ 174 h 546"/>
                <a:gd name="T88" fmla="*/ 52 w 604"/>
                <a:gd name="T89" fmla="*/ 130 h 546"/>
                <a:gd name="T90" fmla="*/ 8 w 604"/>
                <a:gd name="T91" fmla="*/ 94 h 546"/>
                <a:gd name="T92" fmla="*/ 0 w 604"/>
                <a:gd name="T93" fmla="*/ 82 h 546"/>
                <a:gd name="T94" fmla="*/ 0 w 604"/>
                <a:gd name="T95" fmla="*/ 38 h 546"/>
                <a:gd name="T96" fmla="*/ 192 w 604"/>
                <a:gd name="T97" fmla="*/ 10 h 5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04"/>
                <a:gd name="T148" fmla="*/ 0 h 546"/>
                <a:gd name="T149" fmla="*/ 604 w 604"/>
                <a:gd name="T150" fmla="*/ 546 h 5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04" h="546">
                  <a:moveTo>
                    <a:pt x="192" y="10"/>
                  </a:moveTo>
                  <a:cubicBezTo>
                    <a:pt x="242" y="0"/>
                    <a:pt x="285" y="14"/>
                    <a:pt x="332" y="26"/>
                  </a:cubicBezTo>
                  <a:cubicBezTo>
                    <a:pt x="377" y="21"/>
                    <a:pt x="414" y="27"/>
                    <a:pt x="460" y="30"/>
                  </a:cubicBezTo>
                  <a:cubicBezTo>
                    <a:pt x="472" y="42"/>
                    <a:pt x="479" y="50"/>
                    <a:pt x="484" y="66"/>
                  </a:cubicBezTo>
                  <a:cubicBezTo>
                    <a:pt x="487" y="113"/>
                    <a:pt x="499" y="152"/>
                    <a:pt x="504" y="198"/>
                  </a:cubicBezTo>
                  <a:cubicBezTo>
                    <a:pt x="507" y="226"/>
                    <a:pt x="507" y="271"/>
                    <a:pt x="520" y="298"/>
                  </a:cubicBezTo>
                  <a:cubicBezTo>
                    <a:pt x="527" y="312"/>
                    <a:pt x="529" y="329"/>
                    <a:pt x="536" y="342"/>
                  </a:cubicBezTo>
                  <a:cubicBezTo>
                    <a:pt x="559" y="383"/>
                    <a:pt x="547" y="351"/>
                    <a:pt x="556" y="378"/>
                  </a:cubicBezTo>
                  <a:cubicBezTo>
                    <a:pt x="548" y="383"/>
                    <a:pt x="524" y="397"/>
                    <a:pt x="524" y="398"/>
                  </a:cubicBezTo>
                  <a:cubicBezTo>
                    <a:pt x="524" y="411"/>
                    <a:pt x="570" y="419"/>
                    <a:pt x="580" y="422"/>
                  </a:cubicBezTo>
                  <a:cubicBezTo>
                    <a:pt x="588" y="424"/>
                    <a:pt x="604" y="430"/>
                    <a:pt x="604" y="430"/>
                  </a:cubicBezTo>
                  <a:cubicBezTo>
                    <a:pt x="587" y="447"/>
                    <a:pt x="575" y="451"/>
                    <a:pt x="552" y="458"/>
                  </a:cubicBezTo>
                  <a:cubicBezTo>
                    <a:pt x="544" y="460"/>
                    <a:pt x="528" y="466"/>
                    <a:pt x="528" y="466"/>
                  </a:cubicBezTo>
                  <a:cubicBezTo>
                    <a:pt x="506" y="462"/>
                    <a:pt x="483" y="463"/>
                    <a:pt x="464" y="450"/>
                  </a:cubicBezTo>
                  <a:cubicBezTo>
                    <a:pt x="452" y="433"/>
                    <a:pt x="456" y="417"/>
                    <a:pt x="436" y="410"/>
                  </a:cubicBezTo>
                  <a:cubicBezTo>
                    <a:pt x="437" y="414"/>
                    <a:pt x="436" y="424"/>
                    <a:pt x="440" y="422"/>
                  </a:cubicBezTo>
                  <a:cubicBezTo>
                    <a:pt x="445" y="420"/>
                    <a:pt x="444" y="411"/>
                    <a:pt x="444" y="406"/>
                  </a:cubicBezTo>
                  <a:cubicBezTo>
                    <a:pt x="444" y="371"/>
                    <a:pt x="440" y="336"/>
                    <a:pt x="432" y="302"/>
                  </a:cubicBezTo>
                  <a:cubicBezTo>
                    <a:pt x="430" y="291"/>
                    <a:pt x="424" y="270"/>
                    <a:pt x="424" y="270"/>
                  </a:cubicBezTo>
                  <a:cubicBezTo>
                    <a:pt x="423" y="245"/>
                    <a:pt x="425" y="219"/>
                    <a:pt x="420" y="194"/>
                  </a:cubicBezTo>
                  <a:cubicBezTo>
                    <a:pt x="419" y="188"/>
                    <a:pt x="411" y="187"/>
                    <a:pt x="408" y="182"/>
                  </a:cubicBezTo>
                  <a:cubicBezTo>
                    <a:pt x="384" y="146"/>
                    <a:pt x="384" y="152"/>
                    <a:pt x="336" y="146"/>
                  </a:cubicBezTo>
                  <a:cubicBezTo>
                    <a:pt x="332" y="164"/>
                    <a:pt x="337" y="172"/>
                    <a:pt x="332" y="190"/>
                  </a:cubicBezTo>
                  <a:cubicBezTo>
                    <a:pt x="330" y="198"/>
                    <a:pt x="324" y="214"/>
                    <a:pt x="324" y="214"/>
                  </a:cubicBezTo>
                  <a:cubicBezTo>
                    <a:pt x="326" y="225"/>
                    <a:pt x="333" y="235"/>
                    <a:pt x="332" y="246"/>
                  </a:cubicBezTo>
                  <a:cubicBezTo>
                    <a:pt x="330" y="279"/>
                    <a:pt x="317" y="313"/>
                    <a:pt x="312" y="346"/>
                  </a:cubicBezTo>
                  <a:cubicBezTo>
                    <a:pt x="315" y="377"/>
                    <a:pt x="314" y="399"/>
                    <a:pt x="308" y="430"/>
                  </a:cubicBezTo>
                  <a:cubicBezTo>
                    <a:pt x="309" y="434"/>
                    <a:pt x="309" y="439"/>
                    <a:pt x="312" y="442"/>
                  </a:cubicBezTo>
                  <a:cubicBezTo>
                    <a:pt x="315" y="446"/>
                    <a:pt x="323" y="445"/>
                    <a:pt x="324" y="450"/>
                  </a:cubicBezTo>
                  <a:cubicBezTo>
                    <a:pt x="325" y="458"/>
                    <a:pt x="316" y="474"/>
                    <a:pt x="316" y="474"/>
                  </a:cubicBezTo>
                  <a:cubicBezTo>
                    <a:pt x="326" y="503"/>
                    <a:pt x="319" y="491"/>
                    <a:pt x="332" y="510"/>
                  </a:cubicBezTo>
                  <a:cubicBezTo>
                    <a:pt x="324" y="541"/>
                    <a:pt x="291" y="537"/>
                    <a:pt x="264" y="546"/>
                  </a:cubicBezTo>
                  <a:cubicBezTo>
                    <a:pt x="244" y="544"/>
                    <a:pt x="213" y="545"/>
                    <a:pt x="212" y="534"/>
                  </a:cubicBezTo>
                  <a:cubicBezTo>
                    <a:pt x="211" y="520"/>
                    <a:pt x="216" y="507"/>
                    <a:pt x="220" y="494"/>
                  </a:cubicBezTo>
                  <a:cubicBezTo>
                    <a:pt x="223" y="486"/>
                    <a:pt x="228" y="470"/>
                    <a:pt x="228" y="470"/>
                  </a:cubicBezTo>
                  <a:cubicBezTo>
                    <a:pt x="227" y="463"/>
                    <a:pt x="229" y="455"/>
                    <a:pt x="224" y="450"/>
                  </a:cubicBezTo>
                  <a:cubicBezTo>
                    <a:pt x="218" y="444"/>
                    <a:pt x="200" y="442"/>
                    <a:pt x="200" y="442"/>
                  </a:cubicBezTo>
                  <a:cubicBezTo>
                    <a:pt x="203" y="434"/>
                    <a:pt x="205" y="426"/>
                    <a:pt x="208" y="418"/>
                  </a:cubicBezTo>
                  <a:cubicBezTo>
                    <a:pt x="209" y="414"/>
                    <a:pt x="212" y="406"/>
                    <a:pt x="212" y="406"/>
                  </a:cubicBezTo>
                  <a:cubicBezTo>
                    <a:pt x="207" y="385"/>
                    <a:pt x="203" y="369"/>
                    <a:pt x="200" y="346"/>
                  </a:cubicBezTo>
                  <a:cubicBezTo>
                    <a:pt x="203" y="333"/>
                    <a:pt x="205" y="319"/>
                    <a:pt x="208" y="306"/>
                  </a:cubicBezTo>
                  <a:cubicBezTo>
                    <a:pt x="209" y="299"/>
                    <a:pt x="212" y="286"/>
                    <a:pt x="212" y="286"/>
                  </a:cubicBezTo>
                  <a:cubicBezTo>
                    <a:pt x="214" y="262"/>
                    <a:pt x="218" y="215"/>
                    <a:pt x="208" y="190"/>
                  </a:cubicBezTo>
                  <a:cubicBezTo>
                    <a:pt x="206" y="184"/>
                    <a:pt x="170" y="176"/>
                    <a:pt x="164" y="174"/>
                  </a:cubicBezTo>
                  <a:cubicBezTo>
                    <a:pt x="136" y="146"/>
                    <a:pt x="90" y="134"/>
                    <a:pt x="52" y="130"/>
                  </a:cubicBezTo>
                  <a:cubicBezTo>
                    <a:pt x="26" y="123"/>
                    <a:pt x="24" y="118"/>
                    <a:pt x="8" y="94"/>
                  </a:cubicBezTo>
                  <a:cubicBezTo>
                    <a:pt x="5" y="90"/>
                    <a:pt x="0" y="82"/>
                    <a:pt x="0" y="82"/>
                  </a:cubicBezTo>
                  <a:cubicBezTo>
                    <a:pt x="5" y="66"/>
                    <a:pt x="0" y="55"/>
                    <a:pt x="0" y="38"/>
                  </a:cubicBezTo>
                  <a:lnTo>
                    <a:pt x="192" y="1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37" name="Freeform 2824">
              <a:extLst>
                <a:ext uri="{FF2B5EF4-FFF2-40B4-BE49-F238E27FC236}">
                  <a16:creationId xmlns:a16="http://schemas.microsoft.com/office/drawing/2014/main" id="{508C1D69-E719-3C46-A4C2-2C142939CE8E}"/>
                </a:ext>
              </a:extLst>
            </p:cNvPr>
            <p:cNvSpPr>
              <a:spLocks/>
            </p:cNvSpPr>
            <p:nvPr/>
          </p:nvSpPr>
          <p:spPr bwMode="auto">
            <a:xfrm>
              <a:off x="6855" y="1528"/>
              <a:ext cx="217" cy="243"/>
            </a:xfrm>
            <a:custGeom>
              <a:avLst/>
              <a:gdLst>
                <a:gd name="T0" fmla="*/ 89 w 217"/>
                <a:gd name="T1" fmla="*/ 24 h 243"/>
                <a:gd name="T2" fmla="*/ 113 w 217"/>
                <a:gd name="T3" fmla="*/ 0 h 243"/>
                <a:gd name="T4" fmla="*/ 149 w 217"/>
                <a:gd name="T5" fmla="*/ 12 h 243"/>
                <a:gd name="T6" fmla="*/ 217 w 217"/>
                <a:gd name="T7" fmla="*/ 56 h 243"/>
                <a:gd name="T8" fmla="*/ 213 w 217"/>
                <a:gd name="T9" fmla="*/ 72 h 243"/>
                <a:gd name="T10" fmla="*/ 201 w 217"/>
                <a:gd name="T11" fmla="*/ 80 h 243"/>
                <a:gd name="T12" fmla="*/ 217 w 217"/>
                <a:gd name="T13" fmla="*/ 104 h 243"/>
                <a:gd name="T14" fmla="*/ 169 w 217"/>
                <a:gd name="T15" fmla="*/ 200 h 243"/>
                <a:gd name="T16" fmla="*/ 141 w 217"/>
                <a:gd name="T17" fmla="*/ 228 h 243"/>
                <a:gd name="T18" fmla="*/ 133 w 217"/>
                <a:gd name="T19" fmla="*/ 240 h 243"/>
                <a:gd name="T20" fmla="*/ 69 w 217"/>
                <a:gd name="T21" fmla="*/ 212 h 243"/>
                <a:gd name="T22" fmla="*/ 41 w 217"/>
                <a:gd name="T23" fmla="*/ 160 h 243"/>
                <a:gd name="T24" fmla="*/ 17 w 217"/>
                <a:gd name="T25" fmla="*/ 152 h 243"/>
                <a:gd name="T26" fmla="*/ 21 w 217"/>
                <a:gd name="T27" fmla="*/ 108 h 243"/>
                <a:gd name="T28" fmla="*/ 29 w 217"/>
                <a:gd name="T29" fmla="*/ 96 h 243"/>
                <a:gd name="T30" fmla="*/ 21 w 217"/>
                <a:gd name="T31" fmla="*/ 72 h 243"/>
                <a:gd name="T32" fmla="*/ 49 w 217"/>
                <a:gd name="T33" fmla="*/ 32 h 243"/>
                <a:gd name="T34" fmla="*/ 89 w 217"/>
                <a:gd name="T35" fmla="*/ 24 h 24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7"/>
                <a:gd name="T55" fmla="*/ 0 h 243"/>
                <a:gd name="T56" fmla="*/ 217 w 217"/>
                <a:gd name="T57" fmla="*/ 243 h 24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7" h="243">
                  <a:moveTo>
                    <a:pt x="89" y="24"/>
                  </a:moveTo>
                  <a:cubicBezTo>
                    <a:pt x="82" y="4"/>
                    <a:pt x="96" y="6"/>
                    <a:pt x="113" y="0"/>
                  </a:cubicBezTo>
                  <a:cubicBezTo>
                    <a:pt x="138" y="8"/>
                    <a:pt x="120" y="19"/>
                    <a:pt x="149" y="12"/>
                  </a:cubicBezTo>
                  <a:cubicBezTo>
                    <a:pt x="181" y="34"/>
                    <a:pt x="191" y="17"/>
                    <a:pt x="217" y="56"/>
                  </a:cubicBezTo>
                  <a:cubicBezTo>
                    <a:pt x="216" y="61"/>
                    <a:pt x="216" y="67"/>
                    <a:pt x="213" y="72"/>
                  </a:cubicBezTo>
                  <a:cubicBezTo>
                    <a:pt x="210" y="76"/>
                    <a:pt x="200" y="75"/>
                    <a:pt x="201" y="80"/>
                  </a:cubicBezTo>
                  <a:cubicBezTo>
                    <a:pt x="202" y="90"/>
                    <a:pt x="217" y="104"/>
                    <a:pt x="217" y="104"/>
                  </a:cubicBezTo>
                  <a:cubicBezTo>
                    <a:pt x="187" y="124"/>
                    <a:pt x="179" y="167"/>
                    <a:pt x="169" y="200"/>
                  </a:cubicBezTo>
                  <a:cubicBezTo>
                    <a:pt x="165" y="213"/>
                    <a:pt x="141" y="228"/>
                    <a:pt x="141" y="228"/>
                  </a:cubicBezTo>
                  <a:cubicBezTo>
                    <a:pt x="138" y="232"/>
                    <a:pt x="138" y="238"/>
                    <a:pt x="133" y="240"/>
                  </a:cubicBezTo>
                  <a:cubicBezTo>
                    <a:pt x="123" y="243"/>
                    <a:pt x="78" y="218"/>
                    <a:pt x="69" y="212"/>
                  </a:cubicBezTo>
                  <a:cubicBezTo>
                    <a:pt x="61" y="200"/>
                    <a:pt x="53" y="168"/>
                    <a:pt x="41" y="160"/>
                  </a:cubicBezTo>
                  <a:cubicBezTo>
                    <a:pt x="34" y="156"/>
                    <a:pt x="17" y="152"/>
                    <a:pt x="17" y="152"/>
                  </a:cubicBezTo>
                  <a:cubicBezTo>
                    <a:pt x="4" y="133"/>
                    <a:pt x="0" y="122"/>
                    <a:pt x="21" y="108"/>
                  </a:cubicBezTo>
                  <a:cubicBezTo>
                    <a:pt x="24" y="104"/>
                    <a:pt x="29" y="101"/>
                    <a:pt x="29" y="96"/>
                  </a:cubicBezTo>
                  <a:cubicBezTo>
                    <a:pt x="29" y="88"/>
                    <a:pt x="21" y="72"/>
                    <a:pt x="21" y="72"/>
                  </a:cubicBezTo>
                  <a:cubicBezTo>
                    <a:pt x="28" y="51"/>
                    <a:pt x="28" y="39"/>
                    <a:pt x="49" y="32"/>
                  </a:cubicBezTo>
                  <a:cubicBezTo>
                    <a:pt x="57" y="9"/>
                    <a:pt x="70" y="18"/>
                    <a:pt x="89" y="24"/>
                  </a:cubicBez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38" name="Freeform 2825">
              <a:extLst>
                <a:ext uri="{FF2B5EF4-FFF2-40B4-BE49-F238E27FC236}">
                  <a16:creationId xmlns:a16="http://schemas.microsoft.com/office/drawing/2014/main" id="{F9243419-05D3-774A-805B-7C83AE78B833}"/>
                </a:ext>
              </a:extLst>
            </p:cNvPr>
            <p:cNvSpPr>
              <a:spLocks/>
            </p:cNvSpPr>
            <p:nvPr/>
          </p:nvSpPr>
          <p:spPr bwMode="auto">
            <a:xfrm>
              <a:off x="6777" y="1680"/>
              <a:ext cx="351" cy="468"/>
            </a:xfrm>
            <a:custGeom>
              <a:avLst/>
              <a:gdLst>
                <a:gd name="T0" fmla="*/ 131 w 351"/>
                <a:gd name="T1" fmla="*/ 0 h 468"/>
                <a:gd name="T2" fmla="*/ 115 w 351"/>
                <a:gd name="T3" fmla="*/ 32 h 468"/>
                <a:gd name="T4" fmla="*/ 99 w 351"/>
                <a:gd name="T5" fmla="*/ 56 h 468"/>
                <a:gd name="T6" fmla="*/ 47 w 351"/>
                <a:gd name="T7" fmla="*/ 120 h 468"/>
                <a:gd name="T8" fmla="*/ 19 w 351"/>
                <a:gd name="T9" fmla="*/ 156 h 468"/>
                <a:gd name="T10" fmla="*/ 11 w 351"/>
                <a:gd name="T11" fmla="*/ 196 h 468"/>
                <a:gd name="T12" fmla="*/ 23 w 351"/>
                <a:gd name="T13" fmla="*/ 376 h 468"/>
                <a:gd name="T14" fmla="*/ 83 w 351"/>
                <a:gd name="T15" fmla="*/ 424 h 468"/>
                <a:gd name="T16" fmla="*/ 123 w 351"/>
                <a:gd name="T17" fmla="*/ 460 h 468"/>
                <a:gd name="T18" fmla="*/ 155 w 351"/>
                <a:gd name="T19" fmla="*/ 468 h 468"/>
                <a:gd name="T20" fmla="*/ 315 w 351"/>
                <a:gd name="T21" fmla="*/ 428 h 468"/>
                <a:gd name="T22" fmla="*/ 343 w 351"/>
                <a:gd name="T23" fmla="*/ 396 h 468"/>
                <a:gd name="T24" fmla="*/ 339 w 351"/>
                <a:gd name="T25" fmla="*/ 356 h 468"/>
                <a:gd name="T26" fmla="*/ 327 w 351"/>
                <a:gd name="T27" fmla="*/ 352 h 468"/>
                <a:gd name="T28" fmla="*/ 303 w 351"/>
                <a:gd name="T29" fmla="*/ 300 h 468"/>
                <a:gd name="T30" fmla="*/ 323 w 351"/>
                <a:gd name="T31" fmla="*/ 264 h 468"/>
                <a:gd name="T32" fmla="*/ 343 w 351"/>
                <a:gd name="T33" fmla="*/ 160 h 468"/>
                <a:gd name="T34" fmla="*/ 291 w 351"/>
                <a:gd name="T35" fmla="*/ 84 h 468"/>
                <a:gd name="T36" fmla="*/ 239 w 351"/>
                <a:gd name="T37" fmla="*/ 60 h 468"/>
                <a:gd name="T38" fmla="*/ 131 w 351"/>
                <a:gd name="T39" fmla="*/ 0 h 4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51"/>
                <a:gd name="T61" fmla="*/ 0 h 468"/>
                <a:gd name="T62" fmla="*/ 351 w 351"/>
                <a:gd name="T63" fmla="*/ 468 h 46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51" h="468">
                  <a:moveTo>
                    <a:pt x="131" y="0"/>
                  </a:moveTo>
                  <a:cubicBezTo>
                    <a:pt x="126" y="11"/>
                    <a:pt x="122" y="22"/>
                    <a:pt x="115" y="32"/>
                  </a:cubicBezTo>
                  <a:cubicBezTo>
                    <a:pt x="110" y="40"/>
                    <a:pt x="99" y="56"/>
                    <a:pt x="99" y="56"/>
                  </a:cubicBezTo>
                  <a:cubicBezTo>
                    <a:pt x="92" y="84"/>
                    <a:pt x="76" y="110"/>
                    <a:pt x="47" y="120"/>
                  </a:cubicBezTo>
                  <a:cubicBezTo>
                    <a:pt x="20" y="147"/>
                    <a:pt x="27" y="133"/>
                    <a:pt x="19" y="156"/>
                  </a:cubicBezTo>
                  <a:cubicBezTo>
                    <a:pt x="25" y="173"/>
                    <a:pt x="16" y="180"/>
                    <a:pt x="11" y="196"/>
                  </a:cubicBezTo>
                  <a:cubicBezTo>
                    <a:pt x="7" y="272"/>
                    <a:pt x="0" y="306"/>
                    <a:pt x="23" y="376"/>
                  </a:cubicBezTo>
                  <a:cubicBezTo>
                    <a:pt x="32" y="403"/>
                    <a:pt x="63" y="410"/>
                    <a:pt x="83" y="424"/>
                  </a:cubicBezTo>
                  <a:cubicBezTo>
                    <a:pt x="98" y="434"/>
                    <a:pt x="123" y="460"/>
                    <a:pt x="123" y="460"/>
                  </a:cubicBezTo>
                  <a:cubicBezTo>
                    <a:pt x="146" y="452"/>
                    <a:pt x="148" y="441"/>
                    <a:pt x="155" y="468"/>
                  </a:cubicBezTo>
                  <a:cubicBezTo>
                    <a:pt x="209" y="455"/>
                    <a:pt x="261" y="441"/>
                    <a:pt x="315" y="428"/>
                  </a:cubicBezTo>
                  <a:cubicBezTo>
                    <a:pt x="351" y="406"/>
                    <a:pt x="351" y="420"/>
                    <a:pt x="343" y="396"/>
                  </a:cubicBezTo>
                  <a:cubicBezTo>
                    <a:pt x="342" y="383"/>
                    <a:pt x="344" y="369"/>
                    <a:pt x="339" y="356"/>
                  </a:cubicBezTo>
                  <a:cubicBezTo>
                    <a:pt x="338" y="352"/>
                    <a:pt x="330" y="355"/>
                    <a:pt x="327" y="352"/>
                  </a:cubicBezTo>
                  <a:cubicBezTo>
                    <a:pt x="322" y="347"/>
                    <a:pt x="306" y="309"/>
                    <a:pt x="303" y="300"/>
                  </a:cubicBezTo>
                  <a:cubicBezTo>
                    <a:pt x="311" y="288"/>
                    <a:pt x="315" y="276"/>
                    <a:pt x="323" y="264"/>
                  </a:cubicBezTo>
                  <a:cubicBezTo>
                    <a:pt x="318" y="214"/>
                    <a:pt x="328" y="205"/>
                    <a:pt x="343" y="160"/>
                  </a:cubicBezTo>
                  <a:cubicBezTo>
                    <a:pt x="337" y="105"/>
                    <a:pt x="342" y="97"/>
                    <a:pt x="291" y="84"/>
                  </a:cubicBezTo>
                  <a:cubicBezTo>
                    <a:pt x="285" y="80"/>
                    <a:pt x="247" y="60"/>
                    <a:pt x="239" y="60"/>
                  </a:cubicBezTo>
                  <a:lnTo>
                    <a:pt x="131" y="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grpSp>
      <p:sp>
        <p:nvSpPr>
          <p:cNvPr id="39" name="テキスト ボックス 36">
            <a:extLst>
              <a:ext uri="{FF2B5EF4-FFF2-40B4-BE49-F238E27FC236}">
                <a16:creationId xmlns:a16="http://schemas.microsoft.com/office/drawing/2014/main" id="{ABCC1E32-EBDA-5F4E-B84C-BDE5C0BEB30A}"/>
              </a:ext>
            </a:extLst>
          </p:cNvPr>
          <p:cNvSpPr txBox="1"/>
          <p:nvPr/>
        </p:nvSpPr>
        <p:spPr>
          <a:xfrm>
            <a:off x="1954324" y="4731460"/>
            <a:ext cx="1192029" cy="461665"/>
          </a:xfrm>
          <a:prstGeom prst="rect">
            <a:avLst/>
          </a:prstGeom>
          <a:noFill/>
        </p:spPr>
        <p:txBody>
          <a:bodyPr wrap="square" rtlCol="0">
            <a:spAutoFit/>
          </a:bodyPr>
          <a:lstStyle/>
          <a:p>
            <a:pPr algn="ctr"/>
            <a:r>
              <a:rPr lang="ja-JP" altLang="en-US" sz="2400" b="1"/>
              <a:t>内部犯</a:t>
            </a:r>
            <a:endParaRPr kumimoji="1" lang="ja-JP" altLang="en-US" sz="2400" b="1"/>
          </a:p>
        </p:txBody>
      </p:sp>
      <p:sp>
        <p:nvSpPr>
          <p:cNvPr id="40" name="テキスト ボックス 37">
            <a:extLst>
              <a:ext uri="{FF2B5EF4-FFF2-40B4-BE49-F238E27FC236}">
                <a16:creationId xmlns:a16="http://schemas.microsoft.com/office/drawing/2014/main" id="{217FAA0E-A77E-5F43-B9D1-08FA6F79B750}"/>
              </a:ext>
            </a:extLst>
          </p:cNvPr>
          <p:cNvSpPr txBox="1"/>
          <p:nvPr/>
        </p:nvSpPr>
        <p:spPr>
          <a:xfrm>
            <a:off x="2960864" y="5321612"/>
            <a:ext cx="674531" cy="369332"/>
          </a:xfrm>
          <a:prstGeom prst="rect">
            <a:avLst/>
          </a:prstGeom>
          <a:noFill/>
        </p:spPr>
        <p:txBody>
          <a:bodyPr wrap="square" rtlCol="0">
            <a:spAutoFit/>
          </a:bodyPr>
          <a:lstStyle/>
          <a:p>
            <a:r>
              <a:rPr kumimoji="1" lang="ja-JP" altLang="en-US" b="1"/>
              <a:t>攻撃</a:t>
            </a:r>
          </a:p>
        </p:txBody>
      </p:sp>
      <p:cxnSp>
        <p:nvCxnSpPr>
          <p:cNvPr id="41" name="直線矢印コネクタ 38">
            <a:extLst>
              <a:ext uri="{FF2B5EF4-FFF2-40B4-BE49-F238E27FC236}">
                <a16:creationId xmlns:a16="http://schemas.microsoft.com/office/drawing/2014/main" id="{87F6A68D-4BBC-164F-930B-7B48DBFF2050}"/>
              </a:ext>
            </a:extLst>
          </p:cNvPr>
          <p:cNvCxnSpPr>
            <a:cxnSpLocks/>
          </p:cNvCxnSpPr>
          <p:nvPr/>
        </p:nvCxnSpPr>
        <p:spPr>
          <a:xfrm>
            <a:off x="2960864" y="5767604"/>
            <a:ext cx="728081" cy="1"/>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テキスト ボックス 21">
            <a:extLst>
              <a:ext uri="{FF2B5EF4-FFF2-40B4-BE49-F238E27FC236}">
                <a16:creationId xmlns:a16="http://schemas.microsoft.com/office/drawing/2014/main" id="{9FBD92DD-048A-2A4C-9A83-7C0A9EB23D7D}"/>
              </a:ext>
            </a:extLst>
          </p:cNvPr>
          <p:cNvSpPr txBox="1"/>
          <p:nvPr/>
        </p:nvSpPr>
        <p:spPr>
          <a:xfrm>
            <a:off x="4076974" y="4338026"/>
            <a:ext cx="1326015" cy="461665"/>
          </a:xfrm>
          <a:prstGeom prst="rect">
            <a:avLst/>
          </a:prstGeom>
          <a:noFill/>
        </p:spPr>
        <p:txBody>
          <a:bodyPr wrap="square" rtlCol="0">
            <a:spAutoFit/>
          </a:bodyPr>
          <a:lstStyle/>
          <a:p>
            <a:pPr algn="ctr"/>
            <a:r>
              <a:rPr kumimoji="1" lang="en-US" altLang="ja-JP" sz="2400" b="1" dirty="0"/>
              <a:t>IDS VM</a:t>
            </a:r>
            <a:endParaRPr kumimoji="1" lang="ja-JP" altLang="en-US" sz="2400" b="1"/>
          </a:p>
        </p:txBody>
      </p:sp>
      <p:sp>
        <p:nvSpPr>
          <p:cNvPr id="43" name="テキスト ボックス 13">
            <a:extLst>
              <a:ext uri="{FF2B5EF4-FFF2-40B4-BE49-F238E27FC236}">
                <a16:creationId xmlns:a16="http://schemas.microsoft.com/office/drawing/2014/main" id="{24EEDCCF-DBCD-CF4D-84A9-996FBBE720A9}"/>
              </a:ext>
            </a:extLst>
          </p:cNvPr>
          <p:cNvSpPr txBox="1"/>
          <p:nvPr/>
        </p:nvSpPr>
        <p:spPr>
          <a:xfrm>
            <a:off x="4027004" y="5617243"/>
            <a:ext cx="1656255" cy="846386"/>
          </a:xfrm>
          <a:prstGeom prst="rect">
            <a:avLst/>
          </a:prstGeom>
          <a:solidFill>
            <a:schemeClr val="bg1"/>
          </a:solidFill>
          <a:ln w="22225">
            <a:solidFill>
              <a:schemeClr val="tx1"/>
            </a:solidFill>
          </a:ln>
        </p:spPr>
        <p:txBody>
          <a:bodyPr wrap="square" rtlCol="0">
            <a:spAutoFit/>
          </a:bodyPr>
          <a:lstStyle/>
          <a:p>
            <a:pPr algn="ctr"/>
            <a:r>
              <a:rPr lang="en-US" altLang="ja-JP" sz="2000" b="1" dirty="0" err="1"/>
              <a:t>SEVmonitor</a:t>
            </a:r>
            <a:endParaRPr lang="en-US" altLang="ja-JP" sz="2000" b="1" dirty="0"/>
          </a:p>
          <a:p>
            <a:pPr algn="ctr"/>
            <a:r>
              <a:rPr lang="ja-JP" altLang="en-US" sz="2000" b="1"/>
              <a:t>ライブラリ</a:t>
            </a:r>
            <a:endParaRPr lang="en-US" altLang="ja-JP" sz="2000" b="1" dirty="0"/>
          </a:p>
          <a:p>
            <a:pPr algn="ctr"/>
            <a:endParaRPr kumimoji="1" lang="ja-JP" altLang="en-US" sz="900" b="1"/>
          </a:p>
        </p:txBody>
      </p:sp>
      <p:pic>
        <p:nvPicPr>
          <p:cNvPr id="44" name="Picture 11">
            <a:extLst>
              <a:ext uri="{FF2B5EF4-FFF2-40B4-BE49-F238E27FC236}">
                <a16:creationId xmlns:a16="http://schemas.microsoft.com/office/drawing/2014/main" id="{2B8D8764-5330-3A46-B2D2-F5AF5D5B1C12}"/>
              </a:ext>
            </a:extLst>
          </p:cNvPr>
          <p:cNvPicPr>
            <a:picLocks noChangeArrowheads="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4076974" y="6221211"/>
            <a:ext cx="658812" cy="302400"/>
          </a:xfrm>
          <a:prstGeom prst="rect">
            <a:avLst/>
          </a:prstGeom>
          <a:noFill/>
          <a:ln>
            <a:noFill/>
          </a:ln>
        </p:spPr>
      </p:pic>
      <p:sp>
        <p:nvSpPr>
          <p:cNvPr id="45" name="テキスト ボックス 10">
            <a:extLst>
              <a:ext uri="{FF2B5EF4-FFF2-40B4-BE49-F238E27FC236}">
                <a16:creationId xmlns:a16="http://schemas.microsoft.com/office/drawing/2014/main" id="{A5BEF0B2-73BA-9548-896D-E53EAD812D6D}"/>
              </a:ext>
            </a:extLst>
          </p:cNvPr>
          <p:cNvSpPr txBox="1"/>
          <p:nvPr/>
        </p:nvSpPr>
        <p:spPr>
          <a:xfrm>
            <a:off x="3977968" y="6488668"/>
            <a:ext cx="877163" cy="369332"/>
          </a:xfrm>
          <a:prstGeom prst="rect">
            <a:avLst/>
          </a:prstGeom>
          <a:noFill/>
        </p:spPr>
        <p:txBody>
          <a:bodyPr wrap="none" rtlCol="0">
            <a:spAutoFit/>
          </a:bodyPr>
          <a:lstStyle/>
          <a:p>
            <a:r>
              <a:rPr kumimoji="1" lang="ja-JP" altLang="en-US" b="1"/>
              <a:t>暗号鍵</a:t>
            </a:r>
          </a:p>
        </p:txBody>
      </p:sp>
      <p:sp>
        <p:nvSpPr>
          <p:cNvPr id="26" name="テキスト ボックス 25">
            <a:extLst>
              <a:ext uri="{FF2B5EF4-FFF2-40B4-BE49-F238E27FC236}">
                <a16:creationId xmlns:a16="http://schemas.microsoft.com/office/drawing/2014/main" id="{6180F963-49E6-8AA1-5B20-786C34A90207}"/>
              </a:ext>
            </a:extLst>
          </p:cNvPr>
          <p:cNvSpPr txBox="1"/>
          <p:nvPr/>
        </p:nvSpPr>
        <p:spPr>
          <a:xfrm>
            <a:off x="2947432" y="5521319"/>
            <a:ext cx="697627" cy="707886"/>
          </a:xfrm>
          <a:prstGeom prst="rect">
            <a:avLst/>
          </a:prstGeom>
          <a:noFill/>
        </p:spPr>
        <p:txBody>
          <a:bodyPr wrap="none" rtlCol="0">
            <a:spAutoFit/>
          </a:bodyPr>
          <a:lstStyle/>
          <a:p>
            <a:r>
              <a:rPr kumimoji="1" lang="ja-JP" altLang="en-US" sz="4000" b="1"/>
              <a:t>✖️</a:t>
            </a:r>
          </a:p>
        </p:txBody>
      </p:sp>
    </p:spTree>
    <p:extLst>
      <p:ext uri="{BB962C8B-B14F-4D97-AF65-F5344CB8AC3E}">
        <p14:creationId xmlns:p14="http://schemas.microsoft.com/office/powerpoint/2010/main" val="720232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1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5464D-BA79-B34E-A2DA-BD8F41C292B3}"/>
              </a:ext>
            </a:extLst>
          </p:cNvPr>
          <p:cNvSpPr>
            <a:spLocks noGrp="1"/>
          </p:cNvSpPr>
          <p:nvPr>
            <p:ph type="title"/>
          </p:nvPr>
        </p:nvSpPr>
        <p:spPr/>
        <p:txBody>
          <a:bodyPr/>
          <a:lstStyle/>
          <a:p>
            <a:r>
              <a:rPr lang="ja-JP" altLang="en-US"/>
              <a:t>共有メモリを用いた通信</a:t>
            </a:r>
            <a:endParaRPr lang="en-JP" dirty="0"/>
          </a:p>
        </p:txBody>
      </p:sp>
      <p:sp>
        <p:nvSpPr>
          <p:cNvPr id="3" name="Content Placeholder 2">
            <a:extLst>
              <a:ext uri="{FF2B5EF4-FFF2-40B4-BE49-F238E27FC236}">
                <a16:creationId xmlns:a16="http://schemas.microsoft.com/office/drawing/2014/main" id="{C96D4456-C803-C549-8062-26527054F251}"/>
              </a:ext>
            </a:extLst>
          </p:cNvPr>
          <p:cNvSpPr>
            <a:spLocks noGrp="1"/>
          </p:cNvSpPr>
          <p:nvPr>
            <p:ph idx="1"/>
          </p:nvPr>
        </p:nvSpPr>
        <p:spPr/>
        <p:txBody>
          <a:bodyPr/>
          <a:lstStyle/>
          <a:p>
            <a:r>
              <a:rPr lang="ja-JP" altLang="en-US"/>
              <a:t>通信用のメモリを監視対象</a:t>
            </a:r>
            <a:r>
              <a:rPr lang="en-US" altLang="ja-JP" dirty="0"/>
              <a:t>VM</a:t>
            </a:r>
            <a:r>
              <a:rPr lang="ja-JP" altLang="en-US"/>
              <a:t>と</a:t>
            </a:r>
            <a:r>
              <a:rPr lang="en-US" altLang="ja-JP" dirty="0"/>
              <a:t>IDS VM</a:t>
            </a:r>
            <a:r>
              <a:rPr lang="ja-JP" altLang="en-US"/>
              <a:t>間で共有</a:t>
            </a:r>
            <a:endParaRPr lang="en-US" altLang="ja-JP" dirty="0"/>
          </a:p>
          <a:p>
            <a:pPr lvl="1"/>
            <a:r>
              <a:rPr lang="en-US" altLang="ja-JP" dirty="0"/>
              <a:t>IDS</a:t>
            </a:r>
            <a:r>
              <a:rPr lang="ja-JP" altLang="en-US"/>
              <a:t>が</a:t>
            </a:r>
            <a:r>
              <a:rPr lang="en-JP" altLang="ja-JP" dirty="0"/>
              <a:t>OS</a:t>
            </a:r>
            <a:r>
              <a:rPr lang="ja-JP" altLang="en-JP"/>
              <a:t>データの</a:t>
            </a:r>
            <a:r>
              <a:rPr lang="ja-JP" altLang="en-US"/>
              <a:t>仮想アドレスを書き込み、エージェントが定期的に書き込みをチェック</a:t>
            </a:r>
            <a:endParaRPr lang="en-US" altLang="ja-JP" dirty="0"/>
          </a:p>
          <a:p>
            <a:pPr lvl="1"/>
            <a:r>
              <a:rPr lang="ja-JP" altLang="en-US"/>
              <a:t>エージェントがアドレスに対応するメモリデータを書き込み</a:t>
            </a:r>
            <a:endParaRPr lang="en-US" altLang="ja-JP" dirty="0"/>
          </a:p>
          <a:p>
            <a:r>
              <a:rPr lang="ja-JP" altLang="en-US"/>
              <a:t>共有メモリが</a:t>
            </a:r>
            <a:r>
              <a:rPr lang="en-US" altLang="ja-JP" dirty="0"/>
              <a:t>SEV</a:t>
            </a:r>
            <a:r>
              <a:rPr lang="ja-JP" altLang="en-US"/>
              <a:t>によって暗号化されないように設定</a:t>
            </a:r>
            <a:endParaRPr lang="en-US" altLang="ja-JP" dirty="0"/>
          </a:p>
          <a:p>
            <a:pPr lvl="1"/>
            <a:r>
              <a:rPr lang="ja-JP" altLang="en-US"/>
              <a:t>デフォルトでは共有メモリも</a:t>
            </a:r>
            <a:r>
              <a:rPr lang="en-US" altLang="ja-JP" dirty="0"/>
              <a:t>SEV</a:t>
            </a:r>
            <a:r>
              <a:rPr lang="ja-JP" altLang="en-US"/>
              <a:t>による暗号化の対象になる</a:t>
            </a:r>
            <a:endParaRPr lang="en-US" altLang="ja-JP" dirty="0"/>
          </a:p>
          <a:p>
            <a:pPr lvl="2"/>
            <a:r>
              <a:rPr lang="ja-JP" altLang="en-US"/>
              <a:t>一方の</a:t>
            </a:r>
            <a:r>
              <a:rPr lang="en-US" altLang="ja-JP" dirty="0"/>
              <a:t>VM</a:t>
            </a:r>
            <a:r>
              <a:rPr lang="ja-JP" altLang="en-US"/>
              <a:t>で書き込んだデータは他方の</a:t>
            </a:r>
            <a:r>
              <a:rPr lang="en-US" altLang="ja-JP" dirty="0"/>
              <a:t>VM</a:t>
            </a:r>
            <a:r>
              <a:rPr lang="ja-JP" altLang="en-US"/>
              <a:t>では復号できない</a:t>
            </a:r>
            <a:endParaRPr lang="en-US" altLang="ja-JP" dirty="0"/>
          </a:p>
          <a:p>
            <a:endParaRPr lang="en-JP" dirty="0"/>
          </a:p>
        </p:txBody>
      </p:sp>
      <p:sp>
        <p:nvSpPr>
          <p:cNvPr id="4" name="Slide Number Placeholder 3">
            <a:extLst>
              <a:ext uri="{FF2B5EF4-FFF2-40B4-BE49-F238E27FC236}">
                <a16:creationId xmlns:a16="http://schemas.microsoft.com/office/drawing/2014/main" id="{671ED253-C17C-B745-99F2-A6E0A06D8C36}"/>
              </a:ext>
            </a:extLst>
          </p:cNvPr>
          <p:cNvSpPr>
            <a:spLocks noGrp="1"/>
          </p:cNvSpPr>
          <p:nvPr>
            <p:ph type="sldNum" sz="quarter" idx="12"/>
          </p:nvPr>
        </p:nvSpPr>
        <p:spPr/>
        <p:txBody>
          <a:bodyPr/>
          <a:lstStyle/>
          <a:p>
            <a:fld id="{3862EE38-F75A-9448-8243-6101B2857D65}" type="slidenum">
              <a:rPr lang="ja-JP" altLang="en-US" smtClean="0"/>
              <a:pPr/>
              <a:t>35</a:t>
            </a:fld>
            <a:endParaRPr lang="ja-JP" altLang="en-US" dirty="0"/>
          </a:p>
        </p:txBody>
      </p:sp>
      <p:sp>
        <p:nvSpPr>
          <p:cNvPr id="6" name="角丸四角形 13">
            <a:extLst>
              <a:ext uri="{FF2B5EF4-FFF2-40B4-BE49-F238E27FC236}">
                <a16:creationId xmlns:a16="http://schemas.microsoft.com/office/drawing/2014/main" id="{3F1C8F55-A036-6141-A82C-B5A7F0EFC73E}"/>
              </a:ext>
            </a:extLst>
          </p:cNvPr>
          <p:cNvSpPr/>
          <p:nvPr/>
        </p:nvSpPr>
        <p:spPr>
          <a:xfrm>
            <a:off x="6763971" y="4825748"/>
            <a:ext cx="2332496" cy="1690990"/>
          </a:xfrm>
          <a:prstGeom prst="roundRect">
            <a:avLst/>
          </a:prstGeom>
          <a:pattFill prst="pct5">
            <a:fgClr>
              <a:schemeClr val="tx1"/>
            </a:fgClr>
            <a:bgClr>
              <a:schemeClr val="accent2">
                <a:lumMod val="60000"/>
                <a:lumOff val="40000"/>
              </a:schemeClr>
            </a:bgClr>
          </a:patt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900" b="1">
                <a:solidFill>
                  <a:schemeClr val="tx1"/>
                </a:solidFill>
              </a:rPr>
              <a:t>　　</a:t>
            </a:r>
          </a:p>
        </p:txBody>
      </p:sp>
      <p:sp>
        <p:nvSpPr>
          <p:cNvPr id="7" name="角丸四角形 15">
            <a:extLst>
              <a:ext uri="{FF2B5EF4-FFF2-40B4-BE49-F238E27FC236}">
                <a16:creationId xmlns:a16="http://schemas.microsoft.com/office/drawing/2014/main" id="{1F22BAC1-3CE1-BC4E-9EE8-D73C12F4076F}"/>
              </a:ext>
            </a:extLst>
          </p:cNvPr>
          <p:cNvSpPr/>
          <p:nvPr/>
        </p:nvSpPr>
        <p:spPr>
          <a:xfrm>
            <a:off x="2168536" y="4964148"/>
            <a:ext cx="1943642" cy="1585530"/>
          </a:xfrm>
          <a:prstGeom prst="roundRect">
            <a:avLst/>
          </a:prstGeom>
          <a:pattFill prst="pct10">
            <a:fgClr>
              <a:schemeClr val="tx1"/>
            </a:fgClr>
            <a:bgClr>
              <a:schemeClr val="accent5">
                <a:lumMod val="60000"/>
                <a:lumOff val="40000"/>
              </a:schemeClr>
            </a:bgClr>
          </a:patt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900" b="1">
                <a:solidFill>
                  <a:schemeClr val="tx1"/>
                </a:solidFill>
              </a:rPr>
              <a:t>　　</a:t>
            </a:r>
          </a:p>
        </p:txBody>
      </p:sp>
      <p:sp>
        <p:nvSpPr>
          <p:cNvPr id="8" name="正方形/長方形 9">
            <a:extLst>
              <a:ext uri="{FF2B5EF4-FFF2-40B4-BE49-F238E27FC236}">
                <a16:creationId xmlns:a16="http://schemas.microsoft.com/office/drawing/2014/main" id="{1DFC8F6D-D90D-8641-A525-AD480388E902}"/>
              </a:ext>
            </a:extLst>
          </p:cNvPr>
          <p:cNvSpPr/>
          <p:nvPr/>
        </p:nvSpPr>
        <p:spPr>
          <a:xfrm>
            <a:off x="4973097" y="6000396"/>
            <a:ext cx="1016559" cy="711907"/>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00" b="1">
                <a:solidFill>
                  <a:schemeClr val="tx1"/>
                </a:solidFill>
              </a:rPr>
              <a:t>共有</a:t>
            </a:r>
            <a:endParaRPr kumimoji="1" lang="en-US" altLang="ja-JP" sz="1900" b="1" dirty="0">
              <a:solidFill>
                <a:schemeClr val="tx1"/>
              </a:solidFill>
            </a:endParaRPr>
          </a:p>
          <a:p>
            <a:pPr algn="ctr"/>
            <a:r>
              <a:rPr kumimoji="1" lang="ja-JP" altLang="en-US" sz="1900" b="1">
                <a:solidFill>
                  <a:schemeClr val="tx1"/>
                </a:solidFill>
              </a:rPr>
              <a:t>メモリ</a:t>
            </a:r>
          </a:p>
        </p:txBody>
      </p:sp>
      <p:sp>
        <p:nvSpPr>
          <p:cNvPr id="9" name="テキスト ボックス 14">
            <a:extLst>
              <a:ext uri="{FF2B5EF4-FFF2-40B4-BE49-F238E27FC236}">
                <a16:creationId xmlns:a16="http://schemas.microsoft.com/office/drawing/2014/main" id="{26690846-5068-DF40-8E51-79CDA328ED07}"/>
              </a:ext>
            </a:extLst>
          </p:cNvPr>
          <p:cNvSpPr txBox="1"/>
          <p:nvPr/>
        </p:nvSpPr>
        <p:spPr>
          <a:xfrm>
            <a:off x="7167177" y="4500352"/>
            <a:ext cx="1566995" cy="384721"/>
          </a:xfrm>
          <a:prstGeom prst="rect">
            <a:avLst/>
          </a:prstGeom>
          <a:noFill/>
        </p:spPr>
        <p:txBody>
          <a:bodyPr wrap="square" rtlCol="0">
            <a:spAutoFit/>
          </a:bodyPr>
          <a:lstStyle/>
          <a:p>
            <a:r>
              <a:rPr kumimoji="1" lang="ja-JP" altLang="en-US" sz="1900" b="1"/>
              <a:t>監視対象</a:t>
            </a:r>
            <a:r>
              <a:rPr kumimoji="1" lang="en-US" altLang="ja-JP" sz="1900" b="1" dirty="0"/>
              <a:t>VM</a:t>
            </a:r>
            <a:endParaRPr kumimoji="1" lang="ja-JP" altLang="en-US" sz="1900" b="1"/>
          </a:p>
        </p:txBody>
      </p:sp>
      <p:sp>
        <p:nvSpPr>
          <p:cNvPr id="10" name="テキスト ボックス 16">
            <a:extLst>
              <a:ext uri="{FF2B5EF4-FFF2-40B4-BE49-F238E27FC236}">
                <a16:creationId xmlns:a16="http://schemas.microsoft.com/office/drawing/2014/main" id="{761B414F-E251-8046-B05B-E1FA0A738858}"/>
              </a:ext>
            </a:extLst>
          </p:cNvPr>
          <p:cNvSpPr txBox="1"/>
          <p:nvPr/>
        </p:nvSpPr>
        <p:spPr>
          <a:xfrm>
            <a:off x="2516157" y="4551658"/>
            <a:ext cx="1127628" cy="384721"/>
          </a:xfrm>
          <a:prstGeom prst="rect">
            <a:avLst/>
          </a:prstGeom>
          <a:noFill/>
        </p:spPr>
        <p:txBody>
          <a:bodyPr wrap="square" rtlCol="0">
            <a:spAutoFit/>
          </a:bodyPr>
          <a:lstStyle/>
          <a:p>
            <a:r>
              <a:rPr lang="en-US" altLang="ja-JP" sz="1900" b="1" dirty="0"/>
              <a:t>IDS </a:t>
            </a:r>
            <a:r>
              <a:rPr kumimoji="1" lang="en-US" altLang="ja-JP" sz="1900" b="1" dirty="0"/>
              <a:t>VM</a:t>
            </a:r>
            <a:endParaRPr kumimoji="1" lang="ja-JP" altLang="en-US" sz="1900" b="1"/>
          </a:p>
        </p:txBody>
      </p:sp>
      <p:sp>
        <p:nvSpPr>
          <p:cNvPr id="13" name="正方形/長方形 10">
            <a:extLst>
              <a:ext uri="{FF2B5EF4-FFF2-40B4-BE49-F238E27FC236}">
                <a16:creationId xmlns:a16="http://schemas.microsoft.com/office/drawing/2014/main" id="{5A7C5C82-8AFE-AB45-B9C6-CFAA4F57A48F}"/>
              </a:ext>
            </a:extLst>
          </p:cNvPr>
          <p:cNvSpPr/>
          <p:nvPr/>
        </p:nvSpPr>
        <p:spPr>
          <a:xfrm>
            <a:off x="6957494" y="4964148"/>
            <a:ext cx="1986363" cy="1392202"/>
          </a:xfrm>
          <a:prstGeom prst="rect">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endParaRPr>
          </a:p>
        </p:txBody>
      </p:sp>
      <p:sp>
        <p:nvSpPr>
          <p:cNvPr id="17" name="テキスト ボックス 14">
            <a:extLst>
              <a:ext uri="{FF2B5EF4-FFF2-40B4-BE49-F238E27FC236}">
                <a16:creationId xmlns:a16="http://schemas.microsoft.com/office/drawing/2014/main" id="{81B5DB06-6AA2-1847-BADB-F1DD038E0D66}"/>
              </a:ext>
            </a:extLst>
          </p:cNvPr>
          <p:cNvSpPr txBox="1"/>
          <p:nvPr/>
        </p:nvSpPr>
        <p:spPr>
          <a:xfrm>
            <a:off x="7080176" y="5383916"/>
            <a:ext cx="1725496" cy="400110"/>
          </a:xfrm>
          <a:prstGeom prst="rect">
            <a:avLst/>
          </a:prstGeom>
          <a:solidFill>
            <a:srgbClr val="92D050"/>
          </a:solidFill>
          <a:ln w="22225">
            <a:solidFill>
              <a:schemeClr val="tx1"/>
            </a:solidFill>
          </a:ln>
        </p:spPr>
        <p:txBody>
          <a:bodyPr wrap="square" rtlCol="0">
            <a:spAutoFit/>
          </a:bodyPr>
          <a:lstStyle/>
          <a:p>
            <a:r>
              <a:rPr kumimoji="1" lang="ja-JP" altLang="en-US" sz="2000" b="1"/>
              <a:t>エージェント</a:t>
            </a:r>
          </a:p>
        </p:txBody>
      </p:sp>
      <p:sp>
        <p:nvSpPr>
          <p:cNvPr id="18" name="テキスト ボックス 21">
            <a:extLst>
              <a:ext uri="{FF2B5EF4-FFF2-40B4-BE49-F238E27FC236}">
                <a16:creationId xmlns:a16="http://schemas.microsoft.com/office/drawing/2014/main" id="{4EE50E92-F5DB-134B-AA67-421D31B68E46}"/>
              </a:ext>
            </a:extLst>
          </p:cNvPr>
          <p:cNvSpPr txBox="1"/>
          <p:nvPr/>
        </p:nvSpPr>
        <p:spPr>
          <a:xfrm>
            <a:off x="7146720" y="4964148"/>
            <a:ext cx="1566995" cy="461665"/>
          </a:xfrm>
          <a:prstGeom prst="rect">
            <a:avLst/>
          </a:prstGeom>
          <a:noFill/>
        </p:spPr>
        <p:txBody>
          <a:bodyPr wrap="square" rtlCol="0">
            <a:spAutoFit/>
          </a:bodyPr>
          <a:lstStyle/>
          <a:p>
            <a:pPr algn="ctr"/>
            <a:r>
              <a:rPr lang="en-US" altLang="ja-JP" sz="2400" b="1" dirty="0"/>
              <a:t>OS</a:t>
            </a:r>
            <a:endParaRPr kumimoji="1" lang="ja-JP" altLang="en-US" sz="2400" b="1"/>
          </a:p>
        </p:txBody>
      </p:sp>
      <p:cxnSp>
        <p:nvCxnSpPr>
          <p:cNvPr id="19" name="Elbow Connector 18">
            <a:extLst>
              <a:ext uri="{FF2B5EF4-FFF2-40B4-BE49-F238E27FC236}">
                <a16:creationId xmlns:a16="http://schemas.microsoft.com/office/drawing/2014/main" id="{D4FC1374-D2F6-554D-811A-AC2084568AE1}"/>
              </a:ext>
            </a:extLst>
          </p:cNvPr>
          <p:cNvCxnSpPr>
            <a:cxnSpLocks/>
            <a:stCxn id="17" idx="1"/>
          </p:cNvCxnSpPr>
          <p:nvPr/>
        </p:nvCxnSpPr>
        <p:spPr>
          <a:xfrm rot="10800000" flipV="1">
            <a:off x="5818174" y="5583970"/>
            <a:ext cx="1262002" cy="410613"/>
          </a:xfrm>
          <a:prstGeom prst="bentConnector3">
            <a:avLst>
              <a:gd name="adj1" fmla="val 99746"/>
            </a:avLst>
          </a:prstGeom>
          <a:ln w="3810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34">
            <a:extLst>
              <a:ext uri="{FF2B5EF4-FFF2-40B4-BE49-F238E27FC236}">
                <a16:creationId xmlns:a16="http://schemas.microsoft.com/office/drawing/2014/main" id="{C58CE7BE-9082-8742-A8AB-4B9D2BFECB11}"/>
              </a:ext>
            </a:extLst>
          </p:cNvPr>
          <p:cNvSpPr txBox="1"/>
          <p:nvPr/>
        </p:nvSpPr>
        <p:spPr>
          <a:xfrm>
            <a:off x="2743857" y="5275607"/>
            <a:ext cx="820339" cy="523220"/>
          </a:xfrm>
          <a:prstGeom prst="rect">
            <a:avLst/>
          </a:prstGeom>
          <a:solidFill>
            <a:schemeClr val="bg1"/>
          </a:solidFill>
          <a:ln w="22225">
            <a:solidFill>
              <a:schemeClr val="tx1"/>
            </a:solidFill>
          </a:ln>
        </p:spPr>
        <p:txBody>
          <a:bodyPr wrap="square" rtlCol="0">
            <a:spAutoFit/>
          </a:bodyPr>
          <a:lstStyle/>
          <a:p>
            <a:r>
              <a:rPr kumimoji="1" lang="en-US" altLang="ja-JP" sz="2800" b="1" dirty="0"/>
              <a:t>IDS</a:t>
            </a:r>
            <a:endParaRPr kumimoji="1" lang="ja-JP" altLang="en-US" sz="2800" b="1"/>
          </a:p>
        </p:txBody>
      </p:sp>
      <p:cxnSp>
        <p:nvCxnSpPr>
          <p:cNvPr id="21" name="Elbow Connector 20">
            <a:extLst>
              <a:ext uri="{FF2B5EF4-FFF2-40B4-BE49-F238E27FC236}">
                <a16:creationId xmlns:a16="http://schemas.microsoft.com/office/drawing/2014/main" id="{1CF230B7-E052-D448-B7CF-00F22EE599B4}"/>
              </a:ext>
            </a:extLst>
          </p:cNvPr>
          <p:cNvCxnSpPr>
            <a:cxnSpLocks/>
            <a:stCxn id="20" idx="3"/>
          </p:cNvCxnSpPr>
          <p:nvPr/>
        </p:nvCxnSpPr>
        <p:spPr>
          <a:xfrm>
            <a:off x="3564196" y="5537217"/>
            <a:ext cx="1705995" cy="449400"/>
          </a:xfrm>
          <a:prstGeom prst="bentConnector3">
            <a:avLst>
              <a:gd name="adj1" fmla="val 100026"/>
            </a:avLst>
          </a:prstGeom>
          <a:ln w="3810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74A1871D-53C1-4340-AF74-1270537B8B30}"/>
              </a:ext>
            </a:extLst>
          </p:cNvPr>
          <p:cNvSpPr txBox="1"/>
          <p:nvPr/>
        </p:nvSpPr>
        <p:spPr>
          <a:xfrm>
            <a:off x="4199949" y="4785607"/>
            <a:ext cx="1107996" cy="646331"/>
          </a:xfrm>
          <a:prstGeom prst="rect">
            <a:avLst/>
          </a:prstGeom>
          <a:noFill/>
        </p:spPr>
        <p:txBody>
          <a:bodyPr wrap="none" rtlCol="0">
            <a:spAutoFit/>
          </a:bodyPr>
          <a:lstStyle/>
          <a:p>
            <a:pPr algn="ctr"/>
            <a:r>
              <a:rPr lang="en-JP" b="1" dirty="0"/>
              <a:t>仮想</a:t>
            </a:r>
          </a:p>
          <a:p>
            <a:pPr algn="ctr"/>
            <a:r>
              <a:rPr lang="en-JP" b="1" dirty="0"/>
              <a:t>アドレス</a:t>
            </a:r>
          </a:p>
        </p:txBody>
      </p:sp>
      <p:sp>
        <p:nvSpPr>
          <p:cNvPr id="22" name="TextBox 21">
            <a:extLst>
              <a:ext uri="{FF2B5EF4-FFF2-40B4-BE49-F238E27FC236}">
                <a16:creationId xmlns:a16="http://schemas.microsoft.com/office/drawing/2014/main" id="{C8E7515D-5F1F-FE47-962C-39B601E9EBDA}"/>
              </a:ext>
            </a:extLst>
          </p:cNvPr>
          <p:cNvSpPr txBox="1"/>
          <p:nvPr/>
        </p:nvSpPr>
        <p:spPr>
          <a:xfrm>
            <a:off x="5748623" y="4817598"/>
            <a:ext cx="877163" cy="646331"/>
          </a:xfrm>
          <a:prstGeom prst="rect">
            <a:avLst/>
          </a:prstGeom>
          <a:noFill/>
        </p:spPr>
        <p:txBody>
          <a:bodyPr wrap="none" rtlCol="0">
            <a:spAutoFit/>
          </a:bodyPr>
          <a:lstStyle/>
          <a:p>
            <a:pPr algn="ctr"/>
            <a:r>
              <a:rPr lang="en-JP" b="1" dirty="0"/>
              <a:t>メモリ</a:t>
            </a:r>
          </a:p>
          <a:p>
            <a:pPr algn="ctr"/>
            <a:r>
              <a:rPr lang="en-JP" b="1" dirty="0"/>
              <a:t>データ</a:t>
            </a:r>
          </a:p>
        </p:txBody>
      </p:sp>
    </p:spTree>
    <p:extLst>
      <p:ext uri="{BB962C8B-B14F-4D97-AF65-F5344CB8AC3E}">
        <p14:creationId xmlns:p14="http://schemas.microsoft.com/office/powerpoint/2010/main" val="34657041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 name="角丸四角形 13">
            <a:extLst>
              <a:ext uri="{FF2B5EF4-FFF2-40B4-BE49-F238E27FC236}">
                <a16:creationId xmlns:a16="http://schemas.microsoft.com/office/drawing/2014/main" id="{744C3801-6BF7-7541-ACF6-77A774D593FD}"/>
              </a:ext>
            </a:extLst>
          </p:cNvPr>
          <p:cNvSpPr/>
          <p:nvPr/>
        </p:nvSpPr>
        <p:spPr>
          <a:xfrm>
            <a:off x="6568899" y="4478416"/>
            <a:ext cx="2332496" cy="1895726"/>
          </a:xfrm>
          <a:prstGeom prst="roundRect">
            <a:avLst/>
          </a:prstGeom>
          <a:pattFill prst="pct5">
            <a:fgClr>
              <a:schemeClr val="tx1"/>
            </a:fgClr>
            <a:bgClr>
              <a:schemeClr val="accent2">
                <a:lumMod val="60000"/>
                <a:lumOff val="40000"/>
              </a:schemeClr>
            </a:bgClr>
          </a:patt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900" b="1">
                <a:solidFill>
                  <a:schemeClr val="tx1"/>
                </a:solidFill>
              </a:rPr>
              <a:t>　　</a:t>
            </a:r>
          </a:p>
        </p:txBody>
      </p:sp>
      <p:sp>
        <p:nvSpPr>
          <p:cNvPr id="16" name="角丸四角形 15">
            <a:extLst>
              <a:ext uri="{FF2B5EF4-FFF2-40B4-BE49-F238E27FC236}">
                <a16:creationId xmlns:a16="http://schemas.microsoft.com/office/drawing/2014/main" id="{BB193B0E-BBBC-D048-A979-053DD495E201}"/>
              </a:ext>
            </a:extLst>
          </p:cNvPr>
          <p:cNvSpPr/>
          <p:nvPr/>
        </p:nvSpPr>
        <p:spPr>
          <a:xfrm>
            <a:off x="2115749" y="4583876"/>
            <a:ext cx="2578571" cy="1790264"/>
          </a:xfrm>
          <a:prstGeom prst="roundRect">
            <a:avLst/>
          </a:prstGeom>
          <a:pattFill prst="pct10">
            <a:fgClr>
              <a:schemeClr val="tx1"/>
            </a:fgClr>
            <a:bgClr>
              <a:schemeClr val="accent5">
                <a:lumMod val="60000"/>
                <a:lumOff val="40000"/>
              </a:schemeClr>
            </a:bgClr>
          </a:patt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900" b="1">
                <a:solidFill>
                  <a:schemeClr val="tx1"/>
                </a:solidFill>
              </a:rPr>
              <a:t>　　</a:t>
            </a:r>
          </a:p>
        </p:txBody>
      </p:sp>
      <p:sp>
        <p:nvSpPr>
          <p:cNvPr id="2" name="タイトル 1">
            <a:extLst>
              <a:ext uri="{FF2B5EF4-FFF2-40B4-BE49-F238E27FC236}">
                <a16:creationId xmlns:a16="http://schemas.microsoft.com/office/drawing/2014/main" id="{3BEB4C19-1359-DE47-BB7F-60D3AC731042}"/>
              </a:ext>
            </a:extLst>
          </p:cNvPr>
          <p:cNvSpPr>
            <a:spLocks noGrp="1"/>
          </p:cNvSpPr>
          <p:nvPr>
            <p:ph type="title"/>
          </p:nvPr>
        </p:nvSpPr>
        <p:spPr/>
        <p:txBody>
          <a:bodyPr/>
          <a:lstStyle/>
          <a:p>
            <a:r>
              <a:rPr kumimoji="1" lang="ja-JP" altLang="en-US"/>
              <a:t>共有メモリを用いた通信</a:t>
            </a:r>
          </a:p>
        </p:txBody>
      </p:sp>
      <p:sp>
        <p:nvSpPr>
          <p:cNvPr id="3" name="コンテンツ プレースホルダー 2">
            <a:extLst>
              <a:ext uri="{FF2B5EF4-FFF2-40B4-BE49-F238E27FC236}">
                <a16:creationId xmlns:a16="http://schemas.microsoft.com/office/drawing/2014/main" id="{2C83600E-E6D5-3B40-9CE8-ECF0D8B61E38}"/>
              </a:ext>
            </a:extLst>
          </p:cNvPr>
          <p:cNvSpPr>
            <a:spLocks noGrp="1"/>
          </p:cNvSpPr>
          <p:nvPr>
            <p:ph idx="1"/>
          </p:nvPr>
        </p:nvSpPr>
        <p:spPr>
          <a:xfrm>
            <a:off x="688298" y="1525004"/>
            <a:ext cx="10839138" cy="4433844"/>
          </a:xfrm>
        </p:spPr>
        <p:txBody>
          <a:bodyPr/>
          <a:lstStyle/>
          <a:p>
            <a:r>
              <a:rPr lang="en-US" altLang="ja-JP" dirty="0"/>
              <a:t>QEMU</a:t>
            </a:r>
            <a:r>
              <a:rPr lang="ja-JP" altLang="en-US"/>
              <a:t>の</a:t>
            </a:r>
            <a:r>
              <a:rPr lang="en-US" altLang="ja-JP" dirty="0" err="1"/>
              <a:t>ivshmem</a:t>
            </a:r>
            <a:r>
              <a:rPr lang="ja-JP" altLang="en-US"/>
              <a:t>機能を用いて共有メモリ経由で暗号通信</a:t>
            </a:r>
            <a:endParaRPr lang="en-US" altLang="ja-JP" dirty="0"/>
          </a:p>
          <a:p>
            <a:pPr lvl="1"/>
            <a:r>
              <a:rPr kumimoji="1" lang="ja-JP" altLang="en-US"/>
              <a:t>ホスト</a:t>
            </a:r>
            <a:r>
              <a:rPr kumimoji="1" lang="en-US" altLang="ja-JP" dirty="0"/>
              <a:t>OS</a:t>
            </a:r>
            <a:r>
              <a:rPr kumimoji="1" lang="ja-JP" altLang="en-US"/>
              <a:t>のメモリを監視対象</a:t>
            </a:r>
            <a:r>
              <a:rPr lang="en-US" altLang="ja-JP" dirty="0"/>
              <a:t>VM</a:t>
            </a:r>
            <a:r>
              <a:rPr lang="ja-JP" altLang="en-US"/>
              <a:t>と</a:t>
            </a:r>
            <a:r>
              <a:rPr lang="en-US" altLang="ja-JP" dirty="0"/>
              <a:t>IDS VM</a:t>
            </a:r>
            <a:r>
              <a:rPr lang="ja-JP" altLang="en-US"/>
              <a:t>間で共有</a:t>
            </a:r>
            <a:endParaRPr kumimoji="1" lang="en-US" altLang="ja-JP" dirty="0"/>
          </a:p>
          <a:p>
            <a:pPr lvl="1"/>
            <a:r>
              <a:rPr lang="en-US" altLang="ja-JP" dirty="0"/>
              <a:t>VM</a:t>
            </a:r>
            <a:r>
              <a:rPr lang="ja-JP" altLang="en-US"/>
              <a:t>に対して仮想的な</a:t>
            </a:r>
            <a:r>
              <a:rPr lang="en-US" altLang="ja-JP" dirty="0"/>
              <a:t>PCI</a:t>
            </a:r>
            <a:r>
              <a:rPr lang="ja-JP" altLang="en-US"/>
              <a:t>デバイスを提供して共有メモリにアクセス</a:t>
            </a:r>
            <a:endParaRPr lang="en-US" altLang="ja-JP" dirty="0"/>
          </a:p>
          <a:p>
            <a:r>
              <a:rPr lang="en-US" altLang="ja-JP" dirty="0"/>
              <a:t>PCI</a:t>
            </a:r>
            <a:r>
              <a:rPr lang="ja-JP" altLang="en-US"/>
              <a:t>デバイスのメモリをカーネルアドレス空間にリマップ</a:t>
            </a:r>
            <a:endParaRPr lang="en-US" altLang="ja-JP" dirty="0"/>
          </a:p>
          <a:p>
            <a:pPr lvl="1"/>
            <a:r>
              <a:rPr kumimoji="1" lang="ja-JP" altLang="en-US"/>
              <a:t>エージェントが共有メモリを直接、読み書き可能</a:t>
            </a:r>
            <a:endParaRPr kumimoji="1" lang="en-US" altLang="ja-JP" dirty="0"/>
          </a:p>
          <a:p>
            <a:pPr lvl="1"/>
            <a:r>
              <a:rPr kumimoji="1" lang="en-US" altLang="ja-JP" dirty="0"/>
              <a:t>SEV</a:t>
            </a:r>
            <a:r>
              <a:rPr kumimoji="1" lang="ja-JP" altLang="en-US"/>
              <a:t>によるメモリ暗号化の対象外となり、</a:t>
            </a:r>
            <a:r>
              <a:rPr kumimoji="1" lang="en-US" altLang="ja-JP" dirty="0"/>
              <a:t>VM</a:t>
            </a:r>
            <a:r>
              <a:rPr kumimoji="1" lang="ja-JP" altLang="en-US"/>
              <a:t>間で共有可能</a:t>
            </a:r>
            <a:endParaRPr kumimoji="1" lang="en-US" altLang="ja-JP" dirty="0"/>
          </a:p>
        </p:txBody>
      </p:sp>
      <p:sp>
        <p:nvSpPr>
          <p:cNvPr id="4" name="スライド番号プレースホルダー 3">
            <a:extLst>
              <a:ext uri="{FF2B5EF4-FFF2-40B4-BE49-F238E27FC236}">
                <a16:creationId xmlns:a16="http://schemas.microsoft.com/office/drawing/2014/main" id="{C503E527-F599-1A4D-B46D-2CE063378BC9}"/>
              </a:ext>
            </a:extLst>
          </p:cNvPr>
          <p:cNvSpPr>
            <a:spLocks noGrp="1"/>
          </p:cNvSpPr>
          <p:nvPr>
            <p:ph type="sldNum" sz="quarter" idx="12"/>
          </p:nvPr>
        </p:nvSpPr>
        <p:spPr/>
        <p:txBody>
          <a:bodyPr/>
          <a:lstStyle/>
          <a:p>
            <a:fld id="{3862EE38-F75A-9448-8243-6101B2857D65}" type="slidenum">
              <a:rPr lang="ja-JP" altLang="en-US" smtClean="0"/>
              <a:pPr/>
              <a:t>36</a:t>
            </a:fld>
            <a:endParaRPr lang="ja-JP" altLang="en-US" dirty="0"/>
          </a:p>
        </p:txBody>
      </p:sp>
      <p:sp>
        <p:nvSpPr>
          <p:cNvPr id="10" name="正方形/長方形 9">
            <a:extLst>
              <a:ext uri="{FF2B5EF4-FFF2-40B4-BE49-F238E27FC236}">
                <a16:creationId xmlns:a16="http://schemas.microsoft.com/office/drawing/2014/main" id="{5EE07C63-FC0F-8448-BD28-743BDE6C7C19}"/>
              </a:ext>
            </a:extLst>
          </p:cNvPr>
          <p:cNvSpPr/>
          <p:nvPr/>
        </p:nvSpPr>
        <p:spPr>
          <a:xfrm>
            <a:off x="5157542" y="5591994"/>
            <a:ext cx="1016559" cy="711907"/>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00" b="1">
                <a:solidFill>
                  <a:schemeClr val="tx1"/>
                </a:solidFill>
              </a:rPr>
              <a:t>共有</a:t>
            </a:r>
            <a:endParaRPr kumimoji="1" lang="en-US" altLang="ja-JP" sz="1900" b="1" dirty="0">
              <a:solidFill>
                <a:schemeClr val="tx1"/>
              </a:solidFill>
            </a:endParaRPr>
          </a:p>
          <a:p>
            <a:pPr algn="ctr"/>
            <a:r>
              <a:rPr kumimoji="1" lang="ja-JP" altLang="en-US" sz="1900" b="1">
                <a:solidFill>
                  <a:schemeClr val="tx1"/>
                </a:solidFill>
              </a:rPr>
              <a:t>メモリ</a:t>
            </a:r>
          </a:p>
        </p:txBody>
      </p:sp>
      <p:sp>
        <p:nvSpPr>
          <p:cNvPr id="15" name="テキスト ボックス 14">
            <a:extLst>
              <a:ext uri="{FF2B5EF4-FFF2-40B4-BE49-F238E27FC236}">
                <a16:creationId xmlns:a16="http://schemas.microsoft.com/office/drawing/2014/main" id="{E9D6A130-F9E1-094E-B493-1D1EAEA23FC9}"/>
              </a:ext>
            </a:extLst>
          </p:cNvPr>
          <p:cNvSpPr txBox="1"/>
          <p:nvPr/>
        </p:nvSpPr>
        <p:spPr>
          <a:xfrm>
            <a:off x="6972105" y="4153020"/>
            <a:ext cx="1566995" cy="384721"/>
          </a:xfrm>
          <a:prstGeom prst="rect">
            <a:avLst/>
          </a:prstGeom>
          <a:noFill/>
        </p:spPr>
        <p:txBody>
          <a:bodyPr wrap="square" rtlCol="0">
            <a:spAutoFit/>
          </a:bodyPr>
          <a:lstStyle/>
          <a:p>
            <a:r>
              <a:rPr kumimoji="1" lang="ja-JP" altLang="en-US" sz="1900" b="1"/>
              <a:t>監視対象</a:t>
            </a:r>
            <a:r>
              <a:rPr kumimoji="1" lang="en-US" altLang="ja-JP" sz="1900" b="1" dirty="0"/>
              <a:t>VM</a:t>
            </a:r>
            <a:endParaRPr kumimoji="1" lang="ja-JP" altLang="en-US" sz="1900" b="1"/>
          </a:p>
        </p:txBody>
      </p:sp>
      <p:sp>
        <p:nvSpPr>
          <p:cNvPr id="17" name="テキスト ボックス 16">
            <a:extLst>
              <a:ext uri="{FF2B5EF4-FFF2-40B4-BE49-F238E27FC236}">
                <a16:creationId xmlns:a16="http://schemas.microsoft.com/office/drawing/2014/main" id="{DC0CCC5D-0E7B-654F-874D-CBA1411E9888}"/>
              </a:ext>
            </a:extLst>
          </p:cNvPr>
          <p:cNvSpPr txBox="1"/>
          <p:nvPr/>
        </p:nvSpPr>
        <p:spPr>
          <a:xfrm>
            <a:off x="2857533" y="4204326"/>
            <a:ext cx="1127628" cy="384721"/>
          </a:xfrm>
          <a:prstGeom prst="rect">
            <a:avLst/>
          </a:prstGeom>
          <a:noFill/>
        </p:spPr>
        <p:txBody>
          <a:bodyPr wrap="square" rtlCol="0">
            <a:spAutoFit/>
          </a:bodyPr>
          <a:lstStyle/>
          <a:p>
            <a:r>
              <a:rPr lang="en-US" altLang="ja-JP" sz="1900" b="1" dirty="0"/>
              <a:t>IDS </a:t>
            </a:r>
            <a:r>
              <a:rPr kumimoji="1" lang="en-US" altLang="ja-JP" sz="1900" b="1" dirty="0"/>
              <a:t>VM</a:t>
            </a:r>
            <a:endParaRPr kumimoji="1" lang="ja-JP" altLang="en-US" sz="1900" b="1"/>
          </a:p>
        </p:txBody>
      </p:sp>
      <p:cxnSp>
        <p:nvCxnSpPr>
          <p:cNvPr id="18" name="直線矢印コネクタ 17">
            <a:extLst>
              <a:ext uri="{FF2B5EF4-FFF2-40B4-BE49-F238E27FC236}">
                <a16:creationId xmlns:a16="http://schemas.microsoft.com/office/drawing/2014/main" id="{44DC0FEF-6318-5C42-B38F-2A26EBCFEA2A}"/>
              </a:ext>
            </a:extLst>
          </p:cNvPr>
          <p:cNvCxnSpPr>
            <a:cxnSpLocks/>
            <a:endCxn id="10" idx="1"/>
          </p:cNvCxnSpPr>
          <p:nvPr/>
        </p:nvCxnSpPr>
        <p:spPr>
          <a:xfrm>
            <a:off x="4322579" y="5941150"/>
            <a:ext cx="834963" cy="6798"/>
          </a:xfrm>
          <a:prstGeom prst="straightConnector1">
            <a:avLst/>
          </a:prstGeom>
          <a:ln w="476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角丸四角形 8">
            <a:extLst>
              <a:ext uri="{FF2B5EF4-FFF2-40B4-BE49-F238E27FC236}">
                <a16:creationId xmlns:a16="http://schemas.microsoft.com/office/drawing/2014/main" id="{B7E3A2BC-AC10-D34D-922C-79ED49DAF6B6}"/>
              </a:ext>
            </a:extLst>
          </p:cNvPr>
          <p:cNvSpPr/>
          <p:nvPr/>
        </p:nvSpPr>
        <p:spPr>
          <a:xfrm>
            <a:off x="2545656" y="5770807"/>
            <a:ext cx="1751382" cy="354282"/>
          </a:xfrm>
          <a:prstGeom prst="roundRect">
            <a:avLst/>
          </a:prstGeom>
          <a:solidFill>
            <a:schemeClr val="bg1">
              <a:lumMod val="9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900" b="1" dirty="0">
                <a:solidFill>
                  <a:schemeClr val="tx1"/>
                </a:solidFill>
              </a:rPr>
              <a:t>PCI</a:t>
            </a:r>
            <a:r>
              <a:rPr lang="ja-JP" altLang="en-US" sz="1900" b="1">
                <a:solidFill>
                  <a:schemeClr val="tx1"/>
                </a:solidFill>
              </a:rPr>
              <a:t>デバイス</a:t>
            </a:r>
            <a:endParaRPr lang="en-US" altLang="ja-JP" sz="1900" b="1" dirty="0">
              <a:solidFill>
                <a:schemeClr val="tx1"/>
              </a:solidFill>
            </a:endParaRPr>
          </a:p>
        </p:txBody>
      </p:sp>
      <p:sp>
        <p:nvSpPr>
          <p:cNvPr id="19" name="正方形/長方形 10">
            <a:extLst>
              <a:ext uri="{FF2B5EF4-FFF2-40B4-BE49-F238E27FC236}">
                <a16:creationId xmlns:a16="http://schemas.microsoft.com/office/drawing/2014/main" id="{D9342C83-160D-3245-A4F3-048FF8A1C307}"/>
              </a:ext>
            </a:extLst>
          </p:cNvPr>
          <p:cNvSpPr/>
          <p:nvPr/>
        </p:nvSpPr>
        <p:spPr>
          <a:xfrm>
            <a:off x="6762422" y="4616815"/>
            <a:ext cx="1986363" cy="1628295"/>
          </a:xfrm>
          <a:prstGeom prst="rect">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endParaRPr>
          </a:p>
        </p:txBody>
      </p:sp>
      <p:sp>
        <p:nvSpPr>
          <p:cNvPr id="9" name="角丸四角形 8">
            <a:extLst>
              <a:ext uri="{FF2B5EF4-FFF2-40B4-BE49-F238E27FC236}">
                <a16:creationId xmlns:a16="http://schemas.microsoft.com/office/drawing/2014/main" id="{01BB20C2-6B1B-404B-914A-206BCF4DCBCF}"/>
              </a:ext>
            </a:extLst>
          </p:cNvPr>
          <p:cNvSpPr/>
          <p:nvPr/>
        </p:nvSpPr>
        <p:spPr>
          <a:xfrm>
            <a:off x="6881967" y="5716659"/>
            <a:ext cx="1751382" cy="354282"/>
          </a:xfrm>
          <a:prstGeom prst="roundRect">
            <a:avLst/>
          </a:prstGeom>
          <a:solidFill>
            <a:schemeClr val="bg1">
              <a:lumMod val="9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900" b="1" dirty="0">
                <a:solidFill>
                  <a:schemeClr val="tx1"/>
                </a:solidFill>
              </a:rPr>
              <a:t>PCI</a:t>
            </a:r>
            <a:r>
              <a:rPr lang="ja-JP" altLang="en-US" sz="1900" b="1">
                <a:solidFill>
                  <a:schemeClr val="tx1"/>
                </a:solidFill>
              </a:rPr>
              <a:t>デバイス</a:t>
            </a:r>
            <a:endParaRPr lang="en-US" altLang="ja-JP" sz="1900" b="1" dirty="0">
              <a:solidFill>
                <a:schemeClr val="tx1"/>
              </a:solidFill>
            </a:endParaRPr>
          </a:p>
        </p:txBody>
      </p:sp>
      <p:cxnSp>
        <p:nvCxnSpPr>
          <p:cNvPr id="13" name="直線矢印コネクタ 12">
            <a:extLst>
              <a:ext uri="{FF2B5EF4-FFF2-40B4-BE49-F238E27FC236}">
                <a16:creationId xmlns:a16="http://schemas.microsoft.com/office/drawing/2014/main" id="{A3D3550A-018E-8547-86AF-5ABBF458A85D}"/>
              </a:ext>
            </a:extLst>
          </p:cNvPr>
          <p:cNvCxnSpPr>
            <a:cxnSpLocks/>
            <a:endCxn id="10" idx="3"/>
          </p:cNvCxnSpPr>
          <p:nvPr/>
        </p:nvCxnSpPr>
        <p:spPr>
          <a:xfrm flipH="1">
            <a:off x="6174101" y="5830150"/>
            <a:ext cx="693144" cy="117798"/>
          </a:xfrm>
          <a:prstGeom prst="straightConnector1">
            <a:avLst/>
          </a:prstGeom>
          <a:ln w="476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4C96B464-9934-FC4B-8527-593DAE723D7D}"/>
              </a:ext>
            </a:extLst>
          </p:cNvPr>
          <p:cNvCxnSpPr>
            <a:cxnSpLocks/>
            <a:endCxn id="9" idx="0"/>
          </p:cNvCxnSpPr>
          <p:nvPr/>
        </p:nvCxnSpPr>
        <p:spPr>
          <a:xfrm>
            <a:off x="7755604" y="5371085"/>
            <a:ext cx="2054" cy="345574"/>
          </a:xfrm>
          <a:prstGeom prst="straightConnector1">
            <a:avLst/>
          </a:prstGeom>
          <a:ln w="476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14">
            <a:extLst>
              <a:ext uri="{FF2B5EF4-FFF2-40B4-BE49-F238E27FC236}">
                <a16:creationId xmlns:a16="http://schemas.microsoft.com/office/drawing/2014/main" id="{9468916B-5C83-8C4D-BC3A-C42E0275A7CA}"/>
              </a:ext>
            </a:extLst>
          </p:cNvPr>
          <p:cNvSpPr txBox="1"/>
          <p:nvPr/>
        </p:nvSpPr>
        <p:spPr>
          <a:xfrm>
            <a:off x="6914570" y="4993951"/>
            <a:ext cx="1641152" cy="384721"/>
          </a:xfrm>
          <a:prstGeom prst="rect">
            <a:avLst/>
          </a:prstGeom>
          <a:solidFill>
            <a:srgbClr val="92D050"/>
          </a:solidFill>
          <a:ln w="22225">
            <a:solidFill>
              <a:schemeClr val="tx1"/>
            </a:solidFill>
          </a:ln>
        </p:spPr>
        <p:txBody>
          <a:bodyPr wrap="square" rtlCol="0">
            <a:spAutoFit/>
          </a:bodyPr>
          <a:lstStyle/>
          <a:p>
            <a:r>
              <a:rPr kumimoji="1" lang="ja-JP" altLang="en-US" sz="1900" b="1"/>
              <a:t>エージェント</a:t>
            </a:r>
          </a:p>
        </p:txBody>
      </p:sp>
      <p:sp>
        <p:nvSpPr>
          <p:cNvPr id="22" name="テキスト ボックス 21">
            <a:extLst>
              <a:ext uri="{FF2B5EF4-FFF2-40B4-BE49-F238E27FC236}">
                <a16:creationId xmlns:a16="http://schemas.microsoft.com/office/drawing/2014/main" id="{2A9374C5-631E-A842-B355-D6D5269DEA36}"/>
              </a:ext>
            </a:extLst>
          </p:cNvPr>
          <p:cNvSpPr txBox="1"/>
          <p:nvPr/>
        </p:nvSpPr>
        <p:spPr>
          <a:xfrm>
            <a:off x="6951648" y="4616816"/>
            <a:ext cx="1566995" cy="384721"/>
          </a:xfrm>
          <a:prstGeom prst="rect">
            <a:avLst/>
          </a:prstGeom>
          <a:noFill/>
        </p:spPr>
        <p:txBody>
          <a:bodyPr wrap="square" rtlCol="0">
            <a:spAutoFit/>
          </a:bodyPr>
          <a:lstStyle/>
          <a:p>
            <a:pPr algn="ctr"/>
            <a:r>
              <a:rPr lang="en-US" altLang="ja-JP" sz="1900" b="1" dirty="0"/>
              <a:t>OS</a:t>
            </a:r>
            <a:endParaRPr kumimoji="1" lang="ja-JP" altLang="en-US" sz="1900" b="1"/>
          </a:p>
        </p:txBody>
      </p:sp>
      <p:cxnSp>
        <p:nvCxnSpPr>
          <p:cNvPr id="6" name="Elbow Connector 5">
            <a:extLst>
              <a:ext uri="{FF2B5EF4-FFF2-40B4-BE49-F238E27FC236}">
                <a16:creationId xmlns:a16="http://schemas.microsoft.com/office/drawing/2014/main" id="{2B4818FC-05E2-2345-AE76-D856B3805364}"/>
              </a:ext>
            </a:extLst>
          </p:cNvPr>
          <p:cNvCxnSpPr>
            <a:stCxn id="34" idx="1"/>
            <a:endCxn id="10" idx="0"/>
          </p:cNvCxnSpPr>
          <p:nvPr/>
        </p:nvCxnSpPr>
        <p:spPr>
          <a:xfrm rot="10800000" flipV="1">
            <a:off x="5665822" y="5186312"/>
            <a:ext cx="1248748" cy="405682"/>
          </a:xfrm>
          <a:prstGeom prst="bentConnector2">
            <a:avLst/>
          </a:prstGeom>
          <a:ln w="3810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91856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 name="角丸四角形 28">
            <a:extLst>
              <a:ext uri="{FF2B5EF4-FFF2-40B4-BE49-F238E27FC236}">
                <a16:creationId xmlns:a16="http://schemas.microsoft.com/office/drawing/2014/main" id="{0B2D962A-63F1-A244-A1A6-7D23D558D4CF}"/>
              </a:ext>
            </a:extLst>
          </p:cNvPr>
          <p:cNvSpPr/>
          <p:nvPr/>
        </p:nvSpPr>
        <p:spPr>
          <a:xfrm>
            <a:off x="7299927" y="4583863"/>
            <a:ext cx="2332496" cy="1753639"/>
          </a:xfrm>
          <a:prstGeom prst="roundRect">
            <a:avLst/>
          </a:prstGeom>
          <a:pattFill prst="pct5">
            <a:fgClr>
              <a:schemeClr val="tx1"/>
            </a:fgClr>
            <a:bgClr>
              <a:schemeClr val="accent2">
                <a:lumMod val="60000"/>
                <a:lumOff val="40000"/>
              </a:schemeClr>
            </a:bgClr>
          </a:patt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900" b="1">
                <a:solidFill>
                  <a:schemeClr val="tx1"/>
                </a:solidFill>
              </a:rPr>
              <a:t>　　</a:t>
            </a:r>
          </a:p>
        </p:txBody>
      </p:sp>
      <p:sp>
        <p:nvSpPr>
          <p:cNvPr id="22" name="角丸四角形 21">
            <a:extLst>
              <a:ext uri="{FF2B5EF4-FFF2-40B4-BE49-F238E27FC236}">
                <a16:creationId xmlns:a16="http://schemas.microsoft.com/office/drawing/2014/main" id="{8AD27FB1-B2F5-F846-84B0-9F336F09A3C1}"/>
              </a:ext>
            </a:extLst>
          </p:cNvPr>
          <p:cNvSpPr/>
          <p:nvPr/>
        </p:nvSpPr>
        <p:spPr>
          <a:xfrm>
            <a:off x="2670048" y="4583863"/>
            <a:ext cx="2827953" cy="1753637"/>
          </a:xfrm>
          <a:prstGeom prst="roundRect">
            <a:avLst/>
          </a:prstGeom>
          <a:pattFill prst="pct10">
            <a:fgClr>
              <a:schemeClr val="tx1"/>
            </a:fgClr>
            <a:bgClr>
              <a:schemeClr val="accent5">
                <a:lumMod val="60000"/>
                <a:lumOff val="40000"/>
              </a:schemeClr>
            </a:bgClr>
          </a:patt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900" b="1">
                <a:solidFill>
                  <a:schemeClr val="tx1"/>
                </a:solidFill>
              </a:rPr>
              <a:t>　　</a:t>
            </a:r>
          </a:p>
        </p:txBody>
      </p:sp>
      <p:sp>
        <p:nvSpPr>
          <p:cNvPr id="2" name="タイトル 1">
            <a:extLst>
              <a:ext uri="{FF2B5EF4-FFF2-40B4-BE49-F238E27FC236}">
                <a16:creationId xmlns:a16="http://schemas.microsoft.com/office/drawing/2014/main" id="{3BEB4C19-1359-DE47-BB7F-60D3AC731042}"/>
              </a:ext>
            </a:extLst>
          </p:cNvPr>
          <p:cNvSpPr>
            <a:spLocks noGrp="1"/>
          </p:cNvSpPr>
          <p:nvPr>
            <p:ph type="title"/>
          </p:nvPr>
        </p:nvSpPr>
        <p:spPr/>
        <p:txBody>
          <a:bodyPr/>
          <a:lstStyle/>
          <a:p>
            <a:r>
              <a:rPr kumimoji="1" lang="en-US" altLang="ja-JP" dirty="0"/>
              <a:t>IDS</a:t>
            </a:r>
            <a:r>
              <a:rPr kumimoji="1" lang="ja-JP" altLang="en-US"/>
              <a:t>からの共有メモリの利用</a:t>
            </a:r>
          </a:p>
        </p:txBody>
      </p:sp>
      <p:sp>
        <p:nvSpPr>
          <p:cNvPr id="3" name="コンテンツ プレースホルダー 2">
            <a:extLst>
              <a:ext uri="{FF2B5EF4-FFF2-40B4-BE49-F238E27FC236}">
                <a16:creationId xmlns:a16="http://schemas.microsoft.com/office/drawing/2014/main" id="{2C83600E-E6D5-3B40-9CE8-ECF0D8B61E38}"/>
              </a:ext>
            </a:extLst>
          </p:cNvPr>
          <p:cNvSpPr>
            <a:spLocks noGrp="1"/>
          </p:cNvSpPr>
          <p:nvPr>
            <p:ph idx="1"/>
          </p:nvPr>
        </p:nvSpPr>
        <p:spPr>
          <a:xfrm>
            <a:off x="688298" y="1525004"/>
            <a:ext cx="10839138" cy="4433844"/>
          </a:xfrm>
        </p:spPr>
        <p:txBody>
          <a:bodyPr/>
          <a:lstStyle/>
          <a:p>
            <a:r>
              <a:rPr lang="en-US" altLang="ja-JP" dirty="0"/>
              <a:t>PCI</a:t>
            </a:r>
            <a:r>
              <a:rPr lang="ja-JP" altLang="en-US"/>
              <a:t>デバイスを</a:t>
            </a:r>
            <a:r>
              <a:rPr lang="en-US" altLang="ja-JP" dirty="0" err="1"/>
              <a:t>uio</a:t>
            </a:r>
            <a:r>
              <a:rPr lang="ja-JP" altLang="en-US"/>
              <a:t>デバイスとしてユーザ空間の</a:t>
            </a:r>
            <a:r>
              <a:rPr lang="en-US" altLang="ja-JP" dirty="0"/>
              <a:t>IDS</a:t>
            </a:r>
            <a:r>
              <a:rPr lang="ja-JP" altLang="en-US"/>
              <a:t>に提供</a:t>
            </a:r>
            <a:endParaRPr lang="en-US" altLang="ja-JP" dirty="0"/>
          </a:p>
          <a:p>
            <a:pPr lvl="1"/>
            <a:r>
              <a:rPr lang="en-US" altLang="ja-JP" dirty="0" err="1"/>
              <a:t>ivshmem-uio</a:t>
            </a:r>
            <a:r>
              <a:rPr lang="ja-JP" altLang="en-US"/>
              <a:t>ドライバを利用</a:t>
            </a:r>
            <a:endParaRPr lang="en-US" altLang="ja-JP" dirty="0"/>
          </a:p>
          <a:p>
            <a:pPr lvl="1"/>
            <a:r>
              <a:rPr lang="en-US" altLang="ja-JP" dirty="0"/>
              <a:t>read/write</a:t>
            </a:r>
            <a:r>
              <a:rPr lang="ja-JP" altLang="en-US"/>
              <a:t>しかサポートしていないためアクセスの効率が悪い</a:t>
            </a:r>
            <a:endParaRPr lang="en-US" altLang="ja-JP" dirty="0"/>
          </a:p>
          <a:p>
            <a:r>
              <a:rPr lang="ja-JP" altLang="en-US"/>
              <a:t>この</a:t>
            </a:r>
            <a:r>
              <a:rPr lang="en-US" altLang="ja-JP" dirty="0" err="1"/>
              <a:t>uio</a:t>
            </a:r>
            <a:r>
              <a:rPr lang="ja-JP" altLang="en-US"/>
              <a:t>デバイスを</a:t>
            </a:r>
            <a:r>
              <a:rPr lang="en-US" altLang="ja-JP" dirty="0" err="1"/>
              <a:t>mmap</a:t>
            </a:r>
            <a:r>
              <a:rPr lang="ja-JP" altLang="en-US"/>
              <a:t>できるようにドライバを拡張</a:t>
            </a:r>
            <a:endParaRPr lang="en-US" altLang="ja-JP" dirty="0"/>
          </a:p>
          <a:p>
            <a:pPr lvl="1"/>
            <a:r>
              <a:rPr lang="en-US" altLang="ja-JP" dirty="0"/>
              <a:t>PCI</a:t>
            </a:r>
            <a:r>
              <a:rPr lang="ja-JP" altLang="en-US"/>
              <a:t>デバイスのメモリをプロセスアドレス空間にリマップ</a:t>
            </a:r>
            <a:endParaRPr lang="en-US" altLang="ja-JP" dirty="0"/>
          </a:p>
          <a:p>
            <a:pPr lvl="1"/>
            <a:r>
              <a:rPr lang="en-US" altLang="ja-JP" dirty="0"/>
              <a:t>IDS</a:t>
            </a:r>
            <a:r>
              <a:rPr lang="ja-JP" altLang="en-US"/>
              <a:t>が共有メモリを直接、読み書き可能</a:t>
            </a:r>
            <a:endParaRPr lang="en-US" altLang="ja-JP" dirty="0"/>
          </a:p>
        </p:txBody>
      </p:sp>
      <p:sp>
        <p:nvSpPr>
          <p:cNvPr id="4" name="スライド番号プレースホルダー 3">
            <a:extLst>
              <a:ext uri="{FF2B5EF4-FFF2-40B4-BE49-F238E27FC236}">
                <a16:creationId xmlns:a16="http://schemas.microsoft.com/office/drawing/2014/main" id="{C503E527-F599-1A4D-B46D-2CE063378BC9}"/>
              </a:ext>
            </a:extLst>
          </p:cNvPr>
          <p:cNvSpPr>
            <a:spLocks noGrp="1"/>
          </p:cNvSpPr>
          <p:nvPr>
            <p:ph type="sldNum" sz="quarter" idx="12"/>
          </p:nvPr>
        </p:nvSpPr>
        <p:spPr/>
        <p:txBody>
          <a:bodyPr/>
          <a:lstStyle/>
          <a:p>
            <a:fld id="{3862EE38-F75A-9448-8243-6101B2857D65}" type="slidenum">
              <a:rPr lang="ja-JP" altLang="en-US" smtClean="0"/>
              <a:pPr/>
              <a:t>37</a:t>
            </a:fld>
            <a:endParaRPr lang="ja-JP" altLang="en-US" dirty="0"/>
          </a:p>
        </p:txBody>
      </p:sp>
      <p:sp>
        <p:nvSpPr>
          <p:cNvPr id="10" name="正方形/長方形 9">
            <a:extLst>
              <a:ext uri="{FF2B5EF4-FFF2-40B4-BE49-F238E27FC236}">
                <a16:creationId xmlns:a16="http://schemas.microsoft.com/office/drawing/2014/main" id="{5EE07C63-FC0F-8448-BD28-743BDE6C7C19}"/>
              </a:ext>
            </a:extLst>
          </p:cNvPr>
          <p:cNvSpPr/>
          <p:nvPr/>
        </p:nvSpPr>
        <p:spPr>
          <a:xfrm>
            <a:off x="5869785" y="5438098"/>
            <a:ext cx="1034667" cy="813742"/>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900" b="1">
                <a:solidFill>
                  <a:schemeClr val="tx1"/>
                </a:solidFill>
              </a:rPr>
              <a:t>共有</a:t>
            </a:r>
            <a:endParaRPr lang="en-US" altLang="ja-JP" sz="1900" b="1" dirty="0">
              <a:solidFill>
                <a:schemeClr val="tx1"/>
              </a:solidFill>
            </a:endParaRPr>
          </a:p>
          <a:p>
            <a:pPr algn="ctr"/>
            <a:r>
              <a:rPr lang="ja-JP" altLang="en-US" sz="1900" b="1">
                <a:solidFill>
                  <a:schemeClr val="tx1"/>
                </a:solidFill>
              </a:rPr>
              <a:t>メモリ</a:t>
            </a:r>
            <a:endParaRPr kumimoji="1" lang="ja-JP" altLang="en-US" sz="1900" b="1">
              <a:solidFill>
                <a:schemeClr val="tx1"/>
              </a:solidFill>
            </a:endParaRPr>
          </a:p>
        </p:txBody>
      </p:sp>
      <p:cxnSp>
        <p:nvCxnSpPr>
          <p:cNvPr id="13" name="直線矢印コネクタ 12">
            <a:extLst>
              <a:ext uri="{FF2B5EF4-FFF2-40B4-BE49-F238E27FC236}">
                <a16:creationId xmlns:a16="http://schemas.microsoft.com/office/drawing/2014/main" id="{A3D3550A-018E-8547-86AF-5ABBF458A85D}"/>
              </a:ext>
            </a:extLst>
          </p:cNvPr>
          <p:cNvCxnSpPr>
            <a:cxnSpLocks/>
            <a:endCxn id="10" idx="3"/>
          </p:cNvCxnSpPr>
          <p:nvPr/>
        </p:nvCxnSpPr>
        <p:spPr>
          <a:xfrm flipH="1">
            <a:off x="6904452" y="5811872"/>
            <a:ext cx="685036" cy="33097"/>
          </a:xfrm>
          <a:prstGeom prst="straightConnector1">
            <a:avLst/>
          </a:prstGeom>
          <a:ln w="476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E9D6A130-F9E1-094E-B493-1D1EAEA23FC9}"/>
              </a:ext>
            </a:extLst>
          </p:cNvPr>
          <p:cNvSpPr txBox="1"/>
          <p:nvPr/>
        </p:nvSpPr>
        <p:spPr>
          <a:xfrm>
            <a:off x="7682677" y="4234982"/>
            <a:ext cx="1566995" cy="384721"/>
          </a:xfrm>
          <a:prstGeom prst="rect">
            <a:avLst/>
          </a:prstGeom>
          <a:noFill/>
        </p:spPr>
        <p:txBody>
          <a:bodyPr wrap="square" rtlCol="0">
            <a:spAutoFit/>
          </a:bodyPr>
          <a:lstStyle/>
          <a:p>
            <a:r>
              <a:rPr kumimoji="1" lang="ja-JP" altLang="en-US" sz="1900" b="1"/>
              <a:t>監視対象</a:t>
            </a:r>
            <a:r>
              <a:rPr kumimoji="1" lang="en-US" altLang="ja-JP" sz="1900" b="1" dirty="0"/>
              <a:t>VM</a:t>
            </a:r>
            <a:endParaRPr kumimoji="1" lang="ja-JP" altLang="en-US" sz="1900" b="1"/>
          </a:p>
        </p:txBody>
      </p:sp>
      <p:sp>
        <p:nvSpPr>
          <p:cNvPr id="17" name="テキスト ボックス 16">
            <a:extLst>
              <a:ext uri="{FF2B5EF4-FFF2-40B4-BE49-F238E27FC236}">
                <a16:creationId xmlns:a16="http://schemas.microsoft.com/office/drawing/2014/main" id="{DC0CCC5D-0E7B-654F-874D-CBA1411E9888}"/>
              </a:ext>
            </a:extLst>
          </p:cNvPr>
          <p:cNvSpPr txBox="1"/>
          <p:nvPr/>
        </p:nvSpPr>
        <p:spPr>
          <a:xfrm>
            <a:off x="3490028" y="4248708"/>
            <a:ext cx="1127628" cy="384721"/>
          </a:xfrm>
          <a:prstGeom prst="rect">
            <a:avLst/>
          </a:prstGeom>
          <a:noFill/>
        </p:spPr>
        <p:txBody>
          <a:bodyPr wrap="square" rtlCol="0">
            <a:spAutoFit/>
          </a:bodyPr>
          <a:lstStyle/>
          <a:p>
            <a:r>
              <a:rPr lang="en-US" altLang="ja-JP" sz="1900" b="1" dirty="0"/>
              <a:t>IDS </a:t>
            </a:r>
            <a:r>
              <a:rPr kumimoji="1" lang="en-US" altLang="ja-JP" sz="1900" b="1" dirty="0"/>
              <a:t>VM</a:t>
            </a:r>
            <a:endParaRPr kumimoji="1" lang="ja-JP" altLang="en-US" sz="1900" b="1"/>
          </a:p>
        </p:txBody>
      </p:sp>
      <p:sp>
        <p:nvSpPr>
          <p:cNvPr id="35" name="テキスト ボックス 34">
            <a:extLst>
              <a:ext uri="{FF2B5EF4-FFF2-40B4-BE49-F238E27FC236}">
                <a16:creationId xmlns:a16="http://schemas.microsoft.com/office/drawing/2014/main" id="{A07C9A5E-B073-8E4F-91AB-1C36D8F5648C}"/>
              </a:ext>
            </a:extLst>
          </p:cNvPr>
          <p:cNvSpPr txBox="1"/>
          <p:nvPr/>
        </p:nvSpPr>
        <p:spPr>
          <a:xfrm>
            <a:off x="4696596" y="4696308"/>
            <a:ext cx="624546" cy="384721"/>
          </a:xfrm>
          <a:prstGeom prst="rect">
            <a:avLst/>
          </a:prstGeom>
          <a:solidFill>
            <a:schemeClr val="bg1"/>
          </a:solidFill>
          <a:ln w="22225">
            <a:solidFill>
              <a:schemeClr val="tx1"/>
            </a:solidFill>
          </a:ln>
        </p:spPr>
        <p:txBody>
          <a:bodyPr wrap="square" rtlCol="0">
            <a:spAutoFit/>
          </a:bodyPr>
          <a:lstStyle/>
          <a:p>
            <a:r>
              <a:rPr kumimoji="1" lang="en-US" altLang="ja-JP" sz="1900" b="1" dirty="0"/>
              <a:t>IDS</a:t>
            </a:r>
            <a:endParaRPr kumimoji="1" lang="ja-JP" altLang="en-US" sz="1900" b="1"/>
          </a:p>
        </p:txBody>
      </p:sp>
      <p:sp>
        <p:nvSpPr>
          <p:cNvPr id="25" name="テキスト ボックス 24">
            <a:extLst>
              <a:ext uri="{FF2B5EF4-FFF2-40B4-BE49-F238E27FC236}">
                <a16:creationId xmlns:a16="http://schemas.microsoft.com/office/drawing/2014/main" id="{4A7B9167-91F8-8945-A61E-C3C6D3800026}"/>
              </a:ext>
            </a:extLst>
          </p:cNvPr>
          <p:cNvSpPr txBox="1"/>
          <p:nvPr/>
        </p:nvSpPr>
        <p:spPr>
          <a:xfrm>
            <a:off x="2797280" y="4699669"/>
            <a:ext cx="1406972" cy="384721"/>
          </a:xfrm>
          <a:prstGeom prst="rect">
            <a:avLst/>
          </a:prstGeom>
          <a:solidFill>
            <a:schemeClr val="bg1"/>
          </a:solidFill>
          <a:ln w="22225">
            <a:solidFill>
              <a:schemeClr val="tx1"/>
            </a:solidFill>
          </a:ln>
        </p:spPr>
        <p:txBody>
          <a:bodyPr wrap="square" rtlCol="0">
            <a:spAutoFit/>
          </a:bodyPr>
          <a:lstStyle/>
          <a:p>
            <a:r>
              <a:rPr lang="ja-JP" altLang="en-US" sz="1900" b="1"/>
              <a:t>ライブラリ</a:t>
            </a:r>
            <a:endParaRPr kumimoji="1" lang="ja-JP" altLang="en-US" sz="1900" b="1"/>
          </a:p>
        </p:txBody>
      </p:sp>
      <p:sp>
        <p:nvSpPr>
          <p:cNvPr id="24" name="角丸四角形 8">
            <a:extLst>
              <a:ext uri="{FF2B5EF4-FFF2-40B4-BE49-F238E27FC236}">
                <a16:creationId xmlns:a16="http://schemas.microsoft.com/office/drawing/2014/main" id="{B37B4A49-3705-AD47-8A0B-C4F63E4F0E55}"/>
              </a:ext>
            </a:extLst>
          </p:cNvPr>
          <p:cNvSpPr/>
          <p:nvPr/>
        </p:nvSpPr>
        <p:spPr>
          <a:xfrm>
            <a:off x="7612995" y="5680020"/>
            <a:ext cx="1751382" cy="354282"/>
          </a:xfrm>
          <a:prstGeom prst="roundRect">
            <a:avLst/>
          </a:prstGeom>
          <a:solidFill>
            <a:schemeClr val="bg1">
              <a:lumMod val="9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900" b="1" dirty="0">
                <a:solidFill>
                  <a:schemeClr val="tx1"/>
                </a:solidFill>
              </a:rPr>
              <a:t>PCI</a:t>
            </a:r>
            <a:r>
              <a:rPr lang="ja-JP" altLang="en-US" sz="1900" b="1">
                <a:solidFill>
                  <a:schemeClr val="tx1"/>
                </a:solidFill>
              </a:rPr>
              <a:t>デバイス</a:t>
            </a:r>
            <a:endParaRPr lang="en-US" altLang="ja-JP" sz="1900" b="1" dirty="0">
              <a:solidFill>
                <a:schemeClr val="tx1"/>
              </a:solidFill>
            </a:endParaRPr>
          </a:p>
        </p:txBody>
      </p:sp>
      <p:sp>
        <p:nvSpPr>
          <p:cNvPr id="21" name="正方形/長方形 10">
            <a:extLst>
              <a:ext uri="{FF2B5EF4-FFF2-40B4-BE49-F238E27FC236}">
                <a16:creationId xmlns:a16="http://schemas.microsoft.com/office/drawing/2014/main" id="{2D71C01D-797D-7A46-952E-74FAFFA4229D}"/>
              </a:ext>
            </a:extLst>
          </p:cNvPr>
          <p:cNvSpPr/>
          <p:nvPr/>
        </p:nvSpPr>
        <p:spPr>
          <a:xfrm>
            <a:off x="2800779" y="5219005"/>
            <a:ext cx="2520363" cy="1022142"/>
          </a:xfrm>
          <a:prstGeom prst="rect">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endParaRPr>
          </a:p>
        </p:txBody>
      </p:sp>
      <p:sp>
        <p:nvSpPr>
          <p:cNvPr id="6" name="角丸四角形 5">
            <a:extLst>
              <a:ext uri="{FF2B5EF4-FFF2-40B4-BE49-F238E27FC236}">
                <a16:creationId xmlns:a16="http://schemas.microsoft.com/office/drawing/2014/main" id="{501EBAA4-6175-1C41-82D6-32ABEBFBF7B1}"/>
              </a:ext>
            </a:extLst>
          </p:cNvPr>
          <p:cNvSpPr/>
          <p:nvPr/>
        </p:nvSpPr>
        <p:spPr>
          <a:xfrm>
            <a:off x="3351911" y="5795237"/>
            <a:ext cx="1746234" cy="348880"/>
          </a:xfrm>
          <a:prstGeom prst="roundRect">
            <a:avLst/>
          </a:prstGeom>
          <a:solidFill>
            <a:schemeClr val="bg1">
              <a:lumMod val="9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900" b="1" dirty="0">
                <a:solidFill>
                  <a:schemeClr val="tx1"/>
                </a:solidFill>
              </a:rPr>
              <a:t>PCI</a:t>
            </a:r>
            <a:r>
              <a:rPr lang="ja-JP" altLang="en-US" sz="1900" b="1">
                <a:solidFill>
                  <a:schemeClr val="tx1"/>
                </a:solidFill>
              </a:rPr>
              <a:t>デバイス</a:t>
            </a:r>
            <a:endParaRPr lang="en-US" altLang="ja-JP" sz="1900" b="1" dirty="0">
              <a:solidFill>
                <a:schemeClr val="tx1"/>
              </a:solidFill>
            </a:endParaRPr>
          </a:p>
        </p:txBody>
      </p:sp>
      <p:cxnSp>
        <p:nvCxnSpPr>
          <p:cNvPr id="18" name="直線矢印コネクタ 17">
            <a:extLst>
              <a:ext uri="{FF2B5EF4-FFF2-40B4-BE49-F238E27FC236}">
                <a16:creationId xmlns:a16="http://schemas.microsoft.com/office/drawing/2014/main" id="{44DC0FEF-6318-5C42-B38F-2A26EBCFEA2A}"/>
              </a:ext>
            </a:extLst>
          </p:cNvPr>
          <p:cNvCxnSpPr>
            <a:cxnSpLocks/>
            <a:stCxn id="6" idx="3"/>
            <a:endCxn id="10" idx="1"/>
          </p:cNvCxnSpPr>
          <p:nvPr/>
        </p:nvCxnSpPr>
        <p:spPr>
          <a:xfrm flipV="1">
            <a:off x="5098145" y="5844969"/>
            <a:ext cx="771640" cy="124708"/>
          </a:xfrm>
          <a:prstGeom prst="straightConnector1">
            <a:avLst/>
          </a:prstGeom>
          <a:ln w="476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CC85D357-640B-A945-8521-C93EBE26E43A}"/>
              </a:ext>
            </a:extLst>
          </p:cNvPr>
          <p:cNvSpPr txBox="1"/>
          <p:nvPr/>
        </p:nvSpPr>
        <p:spPr>
          <a:xfrm>
            <a:off x="2962239" y="5254001"/>
            <a:ext cx="533768" cy="384721"/>
          </a:xfrm>
          <a:prstGeom prst="rect">
            <a:avLst/>
          </a:prstGeom>
          <a:noFill/>
        </p:spPr>
        <p:txBody>
          <a:bodyPr wrap="square" rtlCol="0">
            <a:spAutoFit/>
          </a:bodyPr>
          <a:lstStyle/>
          <a:p>
            <a:r>
              <a:rPr lang="en-US" altLang="ja-JP" sz="1900" b="1" dirty="0"/>
              <a:t>OS</a:t>
            </a:r>
            <a:endParaRPr kumimoji="1" lang="ja-JP" altLang="en-US" sz="1900" b="1"/>
          </a:p>
        </p:txBody>
      </p:sp>
      <p:cxnSp>
        <p:nvCxnSpPr>
          <p:cNvPr id="19" name="直線矢印コネクタ 18">
            <a:extLst>
              <a:ext uri="{FF2B5EF4-FFF2-40B4-BE49-F238E27FC236}">
                <a16:creationId xmlns:a16="http://schemas.microsoft.com/office/drawing/2014/main" id="{CCFA8941-751E-5346-BE32-6904C22B11FC}"/>
              </a:ext>
            </a:extLst>
          </p:cNvPr>
          <p:cNvCxnSpPr>
            <a:cxnSpLocks/>
          </p:cNvCxnSpPr>
          <p:nvPr/>
        </p:nvCxnSpPr>
        <p:spPr>
          <a:xfrm>
            <a:off x="3735843" y="5059444"/>
            <a:ext cx="167666" cy="388470"/>
          </a:xfrm>
          <a:prstGeom prst="straightConnector1">
            <a:avLst/>
          </a:prstGeom>
          <a:ln w="476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角丸四角形 10">
            <a:extLst>
              <a:ext uri="{FF2B5EF4-FFF2-40B4-BE49-F238E27FC236}">
                <a16:creationId xmlns:a16="http://schemas.microsoft.com/office/drawing/2014/main" id="{F9286EC3-9061-BE43-8D91-42875CC3A158}"/>
              </a:ext>
            </a:extLst>
          </p:cNvPr>
          <p:cNvSpPr/>
          <p:nvPr/>
        </p:nvSpPr>
        <p:spPr>
          <a:xfrm>
            <a:off x="3425986" y="5438098"/>
            <a:ext cx="1592637" cy="348881"/>
          </a:xfrm>
          <a:prstGeom prst="roundRect">
            <a:avLst/>
          </a:prstGeom>
          <a:solidFill>
            <a:schemeClr val="bg1">
              <a:lumMod val="9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900" b="1" dirty="0" err="1">
                <a:solidFill>
                  <a:schemeClr val="tx1"/>
                </a:solidFill>
              </a:rPr>
              <a:t>uio</a:t>
            </a:r>
            <a:r>
              <a:rPr lang="ja-JP" altLang="en-US" sz="1900" b="1">
                <a:solidFill>
                  <a:schemeClr val="tx1"/>
                </a:solidFill>
              </a:rPr>
              <a:t>デバイス</a:t>
            </a:r>
            <a:endParaRPr lang="en-US" altLang="ja-JP" sz="1900" b="1" dirty="0">
              <a:solidFill>
                <a:schemeClr val="tx1"/>
              </a:solidFill>
            </a:endParaRPr>
          </a:p>
        </p:txBody>
      </p:sp>
      <p:cxnSp>
        <p:nvCxnSpPr>
          <p:cNvPr id="28" name="直線矢印コネクタ 27">
            <a:extLst>
              <a:ext uri="{FF2B5EF4-FFF2-40B4-BE49-F238E27FC236}">
                <a16:creationId xmlns:a16="http://schemas.microsoft.com/office/drawing/2014/main" id="{E181C2C8-2FF5-424D-A233-711E58A1E491}"/>
              </a:ext>
            </a:extLst>
          </p:cNvPr>
          <p:cNvCxnSpPr>
            <a:cxnSpLocks/>
          </p:cNvCxnSpPr>
          <p:nvPr/>
        </p:nvCxnSpPr>
        <p:spPr>
          <a:xfrm flipV="1">
            <a:off x="4215844" y="4901433"/>
            <a:ext cx="479321" cy="1"/>
          </a:xfrm>
          <a:prstGeom prst="straightConnector1">
            <a:avLst/>
          </a:prstGeom>
          <a:ln w="476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Elbow Connector 26">
            <a:extLst>
              <a:ext uri="{FF2B5EF4-FFF2-40B4-BE49-F238E27FC236}">
                <a16:creationId xmlns:a16="http://schemas.microsoft.com/office/drawing/2014/main" id="{032A25F7-6BD4-BD45-AEAC-9C3733CFF3AE}"/>
              </a:ext>
            </a:extLst>
          </p:cNvPr>
          <p:cNvCxnSpPr>
            <a:cxnSpLocks/>
            <a:stCxn id="35" idx="3"/>
            <a:endCxn id="10" idx="0"/>
          </p:cNvCxnSpPr>
          <p:nvPr/>
        </p:nvCxnSpPr>
        <p:spPr>
          <a:xfrm>
            <a:off x="5321142" y="4888669"/>
            <a:ext cx="1065977" cy="549429"/>
          </a:xfrm>
          <a:prstGeom prst="bentConnector2">
            <a:avLst/>
          </a:prstGeom>
          <a:ln w="3810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91165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角丸四角形 8">
            <a:extLst>
              <a:ext uri="{FF2B5EF4-FFF2-40B4-BE49-F238E27FC236}">
                <a16:creationId xmlns:a16="http://schemas.microsoft.com/office/drawing/2014/main" id="{811A4D2A-9550-424B-83F3-963DFFEE5E0E}"/>
              </a:ext>
            </a:extLst>
          </p:cNvPr>
          <p:cNvSpPr/>
          <p:nvPr/>
        </p:nvSpPr>
        <p:spPr>
          <a:xfrm>
            <a:off x="7973433" y="4332599"/>
            <a:ext cx="3512024" cy="2000793"/>
          </a:xfrm>
          <a:prstGeom prst="roundRect">
            <a:avLst/>
          </a:prstGeom>
          <a:pattFill prst="pct10">
            <a:fgClr>
              <a:schemeClr val="tx1"/>
            </a:fgClr>
            <a:bgClr>
              <a:schemeClr val="accent2">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 name="Title 1">
            <a:extLst>
              <a:ext uri="{FF2B5EF4-FFF2-40B4-BE49-F238E27FC236}">
                <a16:creationId xmlns:a16="http://schemas.microsoft.com/office/drawing/2014/main" id="{C53B87D6-CEC9-A249-86E3-E08F6E1F61FA}"/>
              </a:ext>
            </a:extLst>
          </p:cNvPr>
          <p:cNvSpPr>
            <a:spLocks noGrp="1"/>
          </p:cNvSpPr>
          <p:nvPr>
            <p:ph type="title"/>
          </p:nvPr>
        </p:nvSpPr>
        <p:spPr/>
        <p:txBody>
          <a:bodyPr/>
          <a:lstStyle/>
          <a:p>
            <a:r>
              <a:rPr lang="en-JP" dirty="0"/>
              <a:t>配置3：OS管理外エージェント</a:t>
            </a:r>
          </a:p>
        </p:txBody>
      </p:sp>
      <p:sp>
        <p:nvSpPr>
          <p:cNvPr id="3" name="Content Placeholder 2">
            <a:extLst>
              <a:ext uri="{FF2B5EF4-FFF2-40B4-BE49-F238E27FC236}">
                <a16:creationId xmlns:a16="http://schemas.microsoft.com/office/drawing/2014/main" id="{AE3EE1AC-664E-514D-B59D-CC95CDAC9F3F}"/>
              </a:ext>
            </a:extLst>
          </p:cNvPr>
          <p:cNvSpPr>
            <a:spLocks noGrp="1"/>
          </p:cNvSpPr>
          <p:nvPr>
            <p:ph idx="1"/>
          </p:nvPr>
        </p:nvSpPr>
        <p:spPr/>
        <p:txBody>
          <a:bodyPr/>
          <a:lstStyle/>
          <a:p>
            <a:r>
              <a:rPr lang="ja-JP" altLang="en-US"/>
              <a:t>エージェントを監視対象システムの管理外に配置</a:t>
            </a:r>
            <a:endParaRPr lang="en-US" altLang="ja-JP" dirty="0"/>
          </a:p>
          <a:p>
            <a:pPr lvl="1"/>
            <a:r>
              <a:rPr lang="en-US" altLang="ja-JP" dirty="0"/>
              <a:t>OS</a:t>
            </a:r>
            <a:r>
              <a:rPr lang="ja-JP" altLang="en-US"/>
              <a:t>起動前にエージェントを実行し、</a:t>
            </a:r>
            <a:r>
              <a:rPr lang="en-US" altLang="ja-JP" dirty="0"/>
              <a:t>OS</a:t>
            </a:r>
            <a:r>
              <a:rPr lang="ja-JP" altLang="en-US"/>
              <a:t>から隠す</a:t>
            </a:r>
            <a:endParaRPr lang="en-US" altLang="ja-JP" dirty="0"/>
          </a:p>
          <a:p>
            <a:pPr lvl="1"/>
            <a:r>
              <a:rPr lang="ja-JP" altLang="en-US"/>
              <a:t>攻撃者がエージェントを見つけられないことを仮定</a:t>
            </a:r>
            <a:endParaRPr lang="en-US" altLang="ja-JP" dirty="0"/>
          </a:p>
          <a:p>
            <a:r>
              <a:rPr lang="ja-JP" altLang="en-US"/>
              <a:t>安全性と性能の両立が可能</a:t>
            </a:r>
            <a:endParaRPr lang="en-US" altLang="ja-JP" dirty="0"/>
          </a:p>
          <a:p>
            <a:pPr lvl="1"/>
            <a:r>
              <a:rPr lang="ja-JP" altLang="en-US"/>
              <a:t>エージェントを無効化されにくく、オーバヘッドが小さい</a:t>
            </a:r>
            <a:endParaRPr lang="en-US" altLang="ja-JP" dirty="0"/>
          </a:p>
          <a:p>
            <a:r>
              <a:rPr lang="ja-JP" altLang="en-US"/>
              <a:t>実装するのが難しい</a:t>
            </a:r>
            <a:endParaRPr lang="en-US" altLang="ja-JP" dirty="0"/>
          </a:p>
          <a:p>
            <a:pPr lvl="1"/>
            <a:r>
              <a:rPr lang="en-US" altLang="ja-JP" dirty="0"/>
              <a:t>OS</a:t>
            </a:r>
            <a:r>
              <a:rPr lang="ja-JP" altLang="en-US"/>
              <a:t>の機能を使わず、見つからないように実装</a:t>
            </a:r>
            <a:endParaRPr lang="en-US" altLang="ja-JP" dirty="0"/>
          </a:p>
        </p:txBody>
      </p:sp>
      <p:sp>
        <p:nvSpPr>
          <p:cNvPr id="4" name="Slide Number Placeholder 3">
            <a:extLst>
              <a:ext uri="{FF2B5EF4-FFF2-40B4-BE49-F238E27FC236}">
                <a16:creationId xmlns:a16="http://schemas.microsoft.com/office/drawing/2014/main" id="{688062EA-912C-8340-959B-8E4ECC96C417}"/>
              </a:ext>
            </a:extLst>
          </p:cNvPr>
          <p:cNvSpPr>
            <a:spLocks noGrp="1"/>
          </p:cNvSpPr>
          <p:nvPr>
            <p:ph type="sldNum" sz="quarter" idx="12"/>
          </p:nvPr>
        </p:nvSpPr>
        <p:spPr/>
        <p:txBody>
          <a:bodyPr/>
          <a:lstStyle/>
          <a:p>
            <a:fld id="{3862EE38-F75A-9448-8243-6101B2857D65}" type="slidenum">
              <a:rPr lang="ja-JP" altLang="en-US" smtClean="0"/>
              <a:pPr/>
              <a:t>38</a:t>
            </a:fld>
            <a:endParaRPr lang="ja-JP" altLang="en-US" dirty="0"/>
          </a:p>
        </p:txBody>
      </p:sp>
      <p:sp>
        <p:nvSpPr>
          <p:cNvPr id="6" name="テキスト ボックス 14">
            <a:extLst>
              <a:ext uri="{FF2B5EF4-FFF2-40B4-BE49-F238E27FC236}">
                <a16:creationId xmlns:a16="http://schemas.microsoft.com/office/drawing/2014/main" id="{9E2E4496-5E39-EE4E-A31B-B17A5BBA6E37}"/>
              </a:ext>
            </a:extLst>
          </p:cNvPr>
          <p:cNvSpPr txBox="1"/>
          <p:nvPr/>
        </p:nvSpPr>
        <p:spPr>
          <a:xfrm>
            <a:off x="8733472" y="3820140"/>
            <a:ext cx="1991946" cy="461665"/>
          </a:xfrm>
          <a:prstGeom prst="rect">
            <a:avLst/>
          </a:prstGeom>
          <a:noFill/>
        </p:spPr>
        <p:txBody>
          <a:bodyPr wrap="square" rtlCol="0">
            <a:spAutoFit/>
          </a:bodyPr>
          <a:lstStyle/>
          <a:p>
            <a:pPr algn="ctr"/>
            <a:r>
              <a:rPr kumimoji="1" lang="ja-JP" altLang="en-US" sz="2400" b="1"/>
              <a:t>監視対象</a:t>
            </a:r>
            <a:r>
              <a:rPr kumimoji="1" lang="en-US" altLang="ja-JP" sz="2400" b="1" dirty="0"/>
              <a:t>VM</a:t>
            </a:r>
            <a:endParaRPr kumimoji="1" lang="ja-JP" altLang="en-US" sz="2400" b="1"/>
          </a:p>
        </p:txBody>
      </p:sp>
      <p:sp>
        <p:nvSpPr>
          <p:cNvPr id="7" name="テキスト ボックス 17">
            <a:extLst>
              <a:ext uri="{FF2B5EF4-FFF2-40B4-BE49-F238E27FC236}">
                <a16:creationId xmlns:a16="http://schemas.microsoft.com/office/drawing/2014/main" id="{09CF206F-C9A8-084F-8AD9-C5231BAED3A8}"/>
              </a:ext>
            </a:extLst>
          </p:cNvPr>
          <p:cNvSpPr txBox="1"/>
          <p:nvPr/>
        </p:nvSpPr>
        <p:spPr>
          <a:xfrm>
            <a:off x="8485196" y="5476289"/>
            <a:ext cx="2560429" cy="461665"/>
          </a:xfrm>
          <a:prstGeom prst="rect">
            <a:avLst/>
          </a:prstGeom>
          <a:solidFill>
            <a:srgbClr val="92D050"/>
          </a:solidFill>
          <a:ln>
            <a:solidFill>
              <a:schemeClr val="tx1"/>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kumimoji="1" lang="ja-JP" altLang="en-US" sz="2400" b="1"/>
              <a:t>エージェント</a:t>
            </a:r>
          </a:p>
        </p:txBody>
      </p:sp>
      <p:sp>
        <p:nvSpPr>
          <p:cNvPr id="8" name="正方形/長方形 17">
            <a:extLst>
              <a:ext uri="{FF2B5EF4-FFF2-40B4-BE49-F238E27FC236}">
                <a16:creationId xmlns:a16="http://schemas.microsoft.com/office/drawing/2014/main" id="{141C6389-42A3-8744-A626-1BC0D0BEF98C}"/>
              </a:ext>
            </a:extLst>
          </p:cNvPr>
          <p:cNvSpPr/>
          <p:nvPr/>
        </p:nvSpPr>
        <p:spPr>
          <a:xfrm>
            <a:off x="8485196" y="4642833"/>
            <a:ext cx="2560430" cy="604159"/>
          </a:xfrm>
          <a:prstGeom prst="rect">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a:solidFill>
                  <a:schemeClr val="tx1"/>
                </a:solidFill>
              </a:rPr>
              <a:t>OS</a:t>
            </a:r>
            <a:endParaRPr kumimoji="1" lang="ja-JP" altLang="en-US" sz="2400" b="1">
              <a:solidFill>
                <a:schemeClr val="tx1"/>
              </a:solidFill>
            </a:endParaRPr>
          </a:p>
        </p:txBody>
      </p:sp>
      <p:graphicFrame>
        <p:nvGraphicFramePr>
          <p:cNvPr id="10" name="表 8">
            <a:extLst>
              <a:ext uri="{FF2B5EF4-FFF2-40B4-BE49-F238E27FC236}">
                <a16:creationId xmlns:a16="http://schemas.microsoft.com/office/drawing/2014/main" id="{4E15DD22-1E64-354B-8FF1-DF4B3E54935A}"/>
              </a:ext>
            </a:extLst>
          </p:cNvPr>
          <p:cNvGraphicFramePr>
            <a:graphicFrameLocks noGrp="1"/>
          </p:cNvGraphicFramePr>
          <p:nvPr>
            <p:extLst>
              <p:ext uri="{D42A27DB-BD31-4B8C-83A1-F6EECF244321}">
                <p14:modId xmlns:p14="http://schemas.microsoft.com/office/powerpoint/2010/main" val="1055874927"/>
              </p:ext>
            </p:extLst>
          </p:nvPr>
        </p:nvGraphicFramePr>
        <p:xfrm>
          <a:off x="482602" y="4857836"/>
          <a:ext cx="7209270" cy="1483360"/>
        </p:xfrm>
        <a:graphic>
          <a:graphicData uri="http://schemas.openxmlformats.org/drawingml/2006/table">
            <a:tbl>
              <a:tblPr firstRow="1" bandRow="1">
                <a:tableStyleId>{5C22544A-7EE6-4342-B048-85BDC9FD1C3A}</a:tableStyleId>
              </a:tblPr>
              <a:tblGrid>
                <a:gridCol w="1441854">
                  <a:extLst>
                    <a:ext uri="{9D8B030D-6E8A-4147-A177-3AD203B41FA5}">
                      <a16:colId xmlns:a16="http://schemas.microsoft.com/office/drawing/2014/main" val="1050972317"/>
                    </a:ext>
                  </a:extLst>
                </a:gridCol>
                <a:gridCol w="1255472">
                  <a:extLst>
                    <a:ext uri="{9D8B030D-6E8A-4147-A177-3AD203B41FA5}">
                      <a16:colId xmlns:a16="http://schemas.microsoft.com/office/drawing/2014/main" val="1761378430"/>
                    </a:ext>
                  </a:extLst>
                </a:gridCol>
                <a:gridCol w="1255594">
                  <a:extLst>
                    <a:ext uri="{9D8B030D-6E8A-4147-A177-3AD203B41FA5}">
                      <a16:colId xmlns:a16="http://schemas.microsoft.com/office/drawing/2014/main" val="122358318"/>
                    </a:ext>
                  </a:extLst>
                </a:gridCol>
                <a:gridCol w="1624084">
                  <a:extLst>
                    <a:ext uri="{9D8B030D-6E8A-4147-A177-3AD203B41FA5}">
                      <a16:colId xmlns:a16="http://schemas.microsoft.com/office/drawing/2014/main" val="1722005451"/>
                    </a:ext>
                  </a:extLst>
                </a:gridCol>
                <a:gridCol w="1632266">
                  <a:extLst>
                    <a:ext uri="{9D8B030D-6E8A-4147-A177-3AD203B41FA5}">
                      <a16:colId xmlns:a16="http://schemas.microsoft.com/office/drawing/2014/main" val="3143192233"/>
                    </a:ext>
                  </a:extLst>
                </a:gridCol>
              </a:tblGrid>
              <a:tr h="370840">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安全性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性能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管理コスト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実装の容易さ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99853"/>
                  </a:ext>
                </a:extLst>
              </a:tr>
              <a:tr h="370840">
                <a:tc>
                  <a:txBody>
                    <a:bodyPr/>
                    <a:lstStyle/>
                    <a:p>
                      <a:pPr algn="ctr"/>
                      <a:r>
                        <a:rPr kumimoji="1" lang="en-US" altLang="ja-JP" b="0" dirty="0">
                          <a:solidFill>
                            <a:schemeClr val="tx1"/>
                          </a:solidFill>
                        </a:rPr>
                        <a:t>OS</a:t>
                      </a:r>
                      <a:r>
                        <a:rPr kumimoji="1" lang="ja-JP" altLang="en-US" b="0">
                          <a:solidFill>
                            <a:schemeClr val="tx1"/>
                          </a:solidFill>
                        </a:rPr>
                        <a:t>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b="0" dirty="0">
                          <a:solidFill>
                            <a:schemeClr val="tx1"/>
                          </a:solidFill>
                        </a:rPr>
                        <a:t>◎</a:t>
                      </a: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0" dirty="0">
                          <a:solidFill>
                            <a:schemeClr val="tx1"/>
                          </a:solidFill>
                        </a:rPr>
                        <a:t>◎</a:t>
                      </a: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9044462"/>
                  </a:ext>
                </a:extLst>
              </a:tr>
              <a:tr h="370840">
                <a:tc>
                  <a:txBody>
                    <a:bodyPr/>
                    <a:lstStyle/>
                    <a:p>
                      <a:pPr algn="ctr"/>
                      <a:r>
                        <a:rPr kumimoji="1" lang="ja-JP" altLang="en-US" b="0">
                          <a:solidFill>
                            <a:schemeClr val="tx1"/>
                          </a:solidFill>
                        </a:rPr>
                        <a:t>システム外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0" dirty="0">
                          <a:solidFill>
                            <a:schemeClr val="tx1"/>
                          </a:solidFill>
                        </a:rPr>
                        <a:t>◎</a:t>
                      </a: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5137668"/>
                  </a:ext>
                </a:extLst>
              </a:tr>
              <a:tr h="370840">
                <a:tc>
                  <a:txBody>
                    <a:bodyPr/>
                    <a:lstStyle/>
                    <a:p>
                      <a:pPr algn="ctr"/>
                      <a:r>
                        <a:rPr kumimoji="1" lang="en-US" altLang="ja-JP" b="0" dirty="0">
                          <a:solidFill>
                            <a:schemeClr val="tx1"/>
                          </a:solidFill>
                        </a:rPr>
                        <a:t>OS</a:t>
                      </a:r>
                      <a:r>
                        <a:rPr kumimoji="1" lang="ja-JP" altLang="en-US" b="0">
                          <a:solidFill>
                            <a:schemeClr val="tx1"/>
                          </a:solidFill>
                        </a:rPr>
                        <a:t>管理外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91271152"/>
                  </a:ext>
                </a:extLst>
              </a:tr>
            </a:tbl>
          </a:graphicData>
        </a:graphic>
      </p:graphicFrame>
    </p:spTree>
    <p:extLst>
      <p:ext uri="{BB962C8B-B14F-4D97-AF65-F5344CB8AC3E}">
        <p14:creationId xmlns:p14="http://schemas.microsoft.com/office/powerpoint/2010/main" val="9367887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62D3CF-2CC0-6F44-8484-87CA276104F5}"/>
              </a:ext>
            </a:extLst>
          </p:cNvPr>
          <p:cNvSpPr>
            <a:spLocks noGrp="1"/>
          </p:cNvSpPr>
          <p:nvPr>
            <p:ph type="title"/>
          </p:nvPr>
        </p:nvSpPr>
        <p:spPr/>
        <p:txBody>
          <a:bodyPr/>
          <a:lstStyle/>
          <a:p>
            <a:r>
              <a:rPr kumimoji="1" lang="ja-JP" altLang="en-US"/>
              <a:t>共有メモリの暗号化の除外</a:t>
            </a:r>
          </a:p>
        </p:txBody>
      </p:sp>
      <p:sp>
        <p:nvSpPr>
          <p:cNvPr id="3" name="コンテンツ プレースホルダー 2">
            <a:extLst>
              <a:ext uri="{FF2B5EF4-FFF2-40B4-BE49-F238E27FC236}">
                <a16:creationId xmlns:a16="http://schemas.microsoft.com/office/drawing/2014/main" id="{CA2F6377-A57D-1C43-993F-988BC77B5493}"/>
              </a:ext>
            </a:extLst>
          </p:cNvPr>
          <p:cNvSpPr>
            <a:spLocks noGrp="1"/>
          </p:cNvSpPr>
          <p:nvPr>
            <p:ph idx="1"/>
          </p:nvPr>
        </p:nvSpPr>
        <p:spPr/>
        <p:txBody>
          <a:bodyPr/>
          <a:lstStyle/>
          <a:p>
            <a:r>
              <a:rPr lang="ja-JP" altLang="en-US"/>
              <a:t>プロセスのアドレス空間にリマップされた</a:t>
            </a:r>
            <a:r>
              <a:rPr lang="en-US" altLang="ja-JP" dirty="0"/>
              <a:t>PCI</a:t>
            </a:r>
            <a:r>
              <a:rPr lang="ja-JP" altLang="en-US"/>
              <a:t>デバイスのメモリは</a:t>
            </a:r>
            <a:r>
              <a:rPr lang="en-US" altLang="ja-JP" u="sng" dirty="0"/>
              <a:t>SEV</a:t>
            </a:r>
            <a:r>
              <a:rPr lang="ja-JP" altLang="en-US" u="sng"/>
              <a:t>のメモリ暗号化の対象になってしまう</a:t>
            </a:r>
            <a:endParaRPr lang="en-US" altLang="ja-JP" u="sng" dirty="0"/>
          </a:p>
          <a:p>
            <a:pPr lvl="1"/>
            <a:r>
              <a:rPr lang="ja-JP" altLang="en-US"/>
              <a:t>メモリを共有する監視対象</a:t>
            </a:r>
            <a:r>
              <a:rPr lang="en-US" altLang="ja-JP" dirty="0"/>
              <a:t>VM</a:t>
            </a:r>
            <a:r>
              <a:rPr lang="ja-JP" altLang="en-US"/>
              <a:t>では復号できない</a:t>
            </a:r>
            <a:endParaRPr lang="en-US" altLang="ja-JP" dirty="0"/>
          </a:p>
          <a:p>
            <a:r>
              <a:rPr kumimoji="1" lang="en-US" altLang="ja-JP" dirty="0"/>
              <a:t>SEV</a:t>
            </a:r>
            <a:r>
              <a:rPr kumimoji="1" lang="ja-JP" altLang="en-US"/>
              <a:t>によるメモリ暗号化が行われないように設定</a:t>
            </a:r>
            <a:endParaRPr kumimoji="1" lang="en-US" altLang="ja-JP" dirty="0"/>
          </a:p>
          <a:p>
            <a:pPr lvl="1"/>
            <a:r>
              <a:rPr lang="en-US" altLang="ja-JP" dirty="0"/>
              <a:t>SEV</a:t>
            </a:r>
            <a:r>
              <a:rPr lang="ja-JP" altLang="en-US"/>
              <a:t>は</a:t>
            </a:r>
            <a:r>
              <a:rPr kumimoji="1" lang="ja-JP" altLang="en-US"/>
              <a:t>ページテーブル</a:t>
            </a:r>
            <a:r>
              <a:rPr lang="ja-JP" altLang="en-US"/>
              <a:t>の</a:t>
            </a:r>
            <a:r>
              <a:rPr kumimoji="1" lang="en-US" altLang="ja-JP" dirty="0"/>
              <a:t>C</a:t>
            </a:r>
            <a:r>
              <a:rPr kumimoji="1" lang="ja-JP" altLang="en-US"/>
              <a:t>ビットが</a:t>
            </a:r>
            <a:r>
              <a:rPr kumimoji="1" lang="en-US" altLang="ja-JP" dirty="0"/>
              <a:t>1</a:t>
            </a:r>
            <a:r>
              <a:rPr kumimoji="1" lang="ja-JP" altLang="en-US"/>
              <a:t>の場合にメモリ暗号化を行う</a:t>
            </a:r>
            <a:endParaRPr kumimoji="1" lang="en-US" altLang="ja-JP" dirty="0"/>
          </a:p>
          <a:p>
            <a:pPr lvl="1"/>
            <a:r>
              <a:rPr lang="en-US" altLang="ja-JP" dirty="0"/>
              <a:t>IDS</a:t>
            </a:r>
            <a:r>
              <a:rPr lang="ja-JP" altLang="en-US"/>
              <a:t>プロセスの対応するページテーブルエントリの</a:t>
            </a:r>
            <a:r>
              <a:rPr lang="en-US" altLang="ja-JP" dirty="0"/>
              <a:t>C</a:t>
            </a:r>
            <a:r>
              <a:rPr lang="ja-JP" altLang="en-US"/>
              <a:t>ビットを</a:t>
            </a:r>
            <a:r>
              <a:rPr lang="en-US" altLang="ja-JP" dirty="0"/>
              <a:t>0</a:t>
            </a:r>
            <a:r>
              <a:rPr lang="ja-JP" altLang="en-US"/>
              <a:t>に設定</a:t>
            </a:r>
          </a:p>
          <a:p>
            <a:pPr lvl="1"/>
            <a:endParaRPr kumimoji="1" lang="ja-JP" altLang="en-US"/>
          </a:p>
        </p:txBody>
      </p:sp>
      <p:sp>
        <p:nvSpPr>
          <p:cNvPr id="4" name="スライド番号プレースホルダー 3">
            <a:extLst>
              <a:ext uri="{FF2B5EF4-FFF2-40B4-BE49-F238E27FC236}">
                <a16:creationId xmlns:a16="http://schemas.microsoft.com/office/drawing/2014/main" id="{1B14720D-1459-744B-8845-8E80438341EE}"/>
              </a:ext>
            </a:extLst>
          </p:cNvPr>
          <p:cNvSpPr>
            <a:spLocks noGrp="1"/>
          </p:cNvSpPr>
          <p:nvPr>
            <p:ph type="sldNum" sz="quarter" idx="12"/>
          </p:nvPr>
        </p:nvSpPr>
        <p:spPr/>
        <p:txBody>
          <a:bodyPr/>
          <a:lstStyle/>
          <a:p>
            <a:fld id="{3862EE38-F75A-9448-8243-6101B2857D65}" type="slidenum">
              <a:rPr lang="ja-JP" altLang="en-US" smtClean="0"/>
              <a:pPr/>
              <a:t>39</a:t>
            </a:fld>
            <a:endParaRPr lang="ja-JP" altLang="en-US" dirty="0"/>
          </a:p>
        </p:txBody>
      </p:sp>
      <p:sp>
        <p:nvSpPr>
          <p:cNvPr id="5" name="角丸四角形 4">
            <a:extLst>
              <a:ext uri="{FF2B5EF4-FFF2-40B4-BE49-F238E27FC236}">
                <a16:creationId xmlns:a16="http://schemas.microsoft.com/office/drawing/2014/main" id="{00CC7879-CA17-5D49-944B-670FA9DDA7EF}"/>
              </a:ext>
            </a:extLst>
          </p:cNvPr>
          <p:cNvSpPr/>
          <p:nvPr/>
        </p:nvSpPr>
        <p:spPr>
          <a:xfrm>
            <a:off x="2749336" y="4339629"/>
            <a:ext cx="6565021" cy="2170176"/>
          </a:xfrm>
          <a:prstGeom prst="roundRect">
            <a:avLst/>
          </a:prstGeom>
          <a:pattFill prst="pct10">
            <a:fgClr>
              <a:schemeClr val="tx1"/>
            </a:fgClr>
            <a:bgClr>
              <a:schemeClr val="accent5">
                <a:lumMod val="60000"/>
                <a:lumOff val="40000"/>
              </a:schemeClr>
            </a:bgClr>
          </a:patt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900" b="1">
                <a:solidFill>
                  <a:schemeClr val="tx1"/>
                </a:solidFill>
              </a:rPr>
              <a:t>　　</a:t>
            </a:r>
          </a:p>
        </p:txBody>
      </p:sp>
      <p:graphicFrame>
        <p:nvGraphicFramePr>
          <p:cNvPr id="19" name="表 5">
            <a:extLst>
              <a:ext uri="{FF2B5EF4-FFF2-40B4-BE49-F238E27FC236}">
                <a16:creationId xmlns:a16="http://schemas.microsoft.com/office/drawing/2014/main" id="{058CFE55-B841-3E45-8D73-4FA31F857BE2}"/>
              </a:ext>
            </a:extLst>
          </p:cNvPr>
          <p:cNvGraphicFramePr>
            <a:graphicFrameLocks noGrp="1"/>
          </p:cNvGraphicFramePr>
          <p:nvPr>
            <p:extLst>
              <p:ext uri="{D42A27DB-BD31-4B8C-83A1-F6EECF244321}">
                <p14:modId xmlns:p14="http://schemas.microsoft.com/office/powerpoint/2010/main" val="2688159771"/>
              </p:ext>
            </p:extLst>
          </p:nvPr>
        </p:nvGraphicFramePr>
        <p:xfrm>
          <a:off x="6364167" y="4915252"/>
          <a:ext cx="2578571" cy="1463040"/>
        </p:xfrm>
        <a:graphic>
          <a:graphicData uri="http://schemas.openxmlformats.org/drawingml/2006/table">
            <a:tbl>
              <a:tblPr firstRow="1" bandRow="1">
                <a:tableStyleId>{5C22544A-7EE6-4342-B048-85BDC9FD1C3A}</a:tableStyleId>
              </a:tblPr>
              <a:tblGrid>
                <a:gridCol w="879748">
                  <a:extLst>
                    <a:ext uri="{9D8B030D-6E8A-4147-A177-3AD203B41FA5}">
                      <a16:colId xmlns:a16="http://schemas.microsoft.com/office/drawing/2014/main" val="3261072633"/>
                    </a:ext>
                  </a:extLst>
                </a:gridCol>
                <a:gridCol w="1138264">
                  <a:extLst>
                    <a:ext uri="{9D8B030D-6E8A-4147-A177-3AD203B41FA5}">
                      <a16:colId xmlns:a16="http://schemas.microsoft.com/office/drawing/2014/main" val="736459013"/>
                    </a:ext>
                  </a:extLst>
                </a:gridCol>
                <a:gridCol w="560559">
                  <a:extLst>
                    <a:ext uri="{9D8B030D-6E8A-4147-A177-3AD203B41FA5}">
                      <a16:colId xmlns:a16="http://schemas.microsoft.com/office/drawing/2014/main" val="3734880067"/>
                    </a:ext>
                  </a:extLst>
                </a:gridCol>
              </a:tblGrid>
              <a:tr h="292735">
                <a:tc>
                  <a:txBody>
                    <a:bodyPr/>
                    <a:lstStyle/>
                    <a:p>
                      <a:r>
                        <a:rPr kumimoji="1" lang="ja-JP" altLang="en-US">
                          <a:solidFill>
                            <a:schemeClr val="tx1"/>
                          </a:solidFill>
                        </a:rPr>
                        <a:t>ページ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dirty="0">
                          <a:solidFill>
                            <a:schemeClr val="tx1"/>
                          </a:solidFill>
                        </a:rPr>
                        <a:t>C</a:t>
                      </a:r>
                      <a:r>
                        <a:rPr kumimoji="1" lang="ja-JP" altLang="en-US">
                          <a:solidFill>
                            <a:schemeClr val="tx1"/>
                          </a:solidFill>
                        </a:rPr>
                        <a:t>ビット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dirty="0">
                          <a:solidFill>
                            <a:schemeClr val="tx1"/>
                          </a:solidFill>
                        </a:rPr>
                        <a:t>…</a:t>
                      </a:r>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35602495"/>
                  </a:ext>
                </a:extLst>
              </a:tr>
              <a:tr h="2927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a:t>
                      </a:r>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a:t>
                      </a:r>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01016345"/>
                  </a:ext>
                </a:extLst>
              </a:tr>
              <a:tr h="292735">
                <a:tc>
                  <a:txBody>
                    <a:bodyPr/>
                    <a:lstStyle/>
                    <a:p>
                      <a:r>
                        <a:rPr kumimoji="1" lang="en-US" altLang="ja-JP" dirty="0">
                          <a:solidFill>
                            <a:schemeClr val="tx1"/>
                          </a:solidFill>
                        </a:rPr>
                        <a:t>46</a:t>
                      </a:r>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dirty="0">
                          <a:solidFill>
                            <a:srgbClr val="FF0000"/>
                          </a:solidFill>
                        </a:rPr>
                        <a:t>0</a:t>
                      </a:r>
                      <a:endParaRPr kumimoji="1" lang="ja-JP" altLang="en-US">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855048"/>
                  </a:ext>
                </a:extLst>
              </a:tr>
              <a:tr h="292735">
                <a:tc>
                  <a:txBody>
                    <a:bodyPr/>
                    <a:lstStyle/>
                    <a:p>
                      <a:r>
                        <a:rPr kumimoji="1" lang="en-US" altLang="ja-JP" dirty="0">
                          <a:solidFill>
                            <a:schemeClr val="tx1"/>
                          </a:solidFill>
                        </a:rPr>
                        <a:t>47</a:t>
                      </a:r>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dirty="0">
                          <a:solidFill>
                            <a:schemeClr val="tx1"/>
                          </a:solidFill>
                        </a:rPr>
                        <a:t>1</a:t>
                      </a:r>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14525002"/>
                  </a:ext>
                </a:extLst>
              </a:tr>
            </a:tbl>
          </a:graphicData>
        </a:graphic>
      </p:graphicFrame>
      <p:cxnSp>
        <p:nvCxnSpPr>
          <p:cNvPr id="21" name="直線矢印コネクタ 20">
            <a:extLst>
              <a:ext uri="{FF2B5EF4-FFF2-40B4-BE49-F238E27FC236}">
                <a16:creationId xmlns:a16="http://schemas.microsoft.com/office/drawing/2014/main" id="{D732019B-F450-5A4C-B1F8-6B4C673F8EDD}"/>
              </a:ext>
            </a:extLst>
          </p:cNvPr>
          <p:cNvCxnSpPr>
            <a:cxnSpLocks/>
            <a:stCxn id="22" idx="3"/>
          </p:cNvCxnSpPr>
          <p:nvPr/>
        </p:nvCxnSpPr>
        <p:spPr>
          <a:xfrm>
            <a:off x="5699527" y="5798447"/>
            <a:ext cx="664640" cy="0"/>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CF40E198-E627-AC4B-9867-46352452D061}"/>
              </a:ext>
            </a:extLst>
          </p:cNvPr>
          <p:cNvSpPr txBox="1"/>
          <p:nvPr/>
        </p:nvSpPr>
        <p:spPr>
          <a:xfrm>
            <a:off x="5669382" y="5246867"/>
            <a:ext cx="646331" cy="369332"/>
          </a:xfrm>
          <a:prstGeom prst="rect">
            <a:avLst/>
          </a:prstGeom>
          <a:noFill/>
        </p:spPr>
        <p:txBody>
          <a:bodyPr wrap="none" rtlCol="0">
            <a:spAutoFit/>
          </a:bodyPr>
          <a:lstStyle/>
          <a:p>
            <a:r>
              <a:rPr kumimoji="1" lang="ja-JP" altLang="en-US" b="1"/>
              <a:t>設定</a:t>
            </a:r>
          </a:p>
        </p:txBody>
      </p:sp>
      <p:sp>
        <p:nvSpPr>
          <p:cNvPr id="36" name="テキスト ボックス 35">
            <a:extLst>
              <a:ext uri="{FF2B5EF4-FFF2-40B4-BE49-F238E27FC236}">
                <a16:creationId xmlns:a16="http://schemas.microsoft.com/office/drawing/2014/main" id="{E8F4D516-EB8C-5C4A-86CB-65C321128191}"/>
              </a:ext>
            </a:extLst>
          </p:cNvPr>
          <p:cNvSpPr txBox="1"/>
          <p:nvPr/>
        </p:nvSpPr>
        <p:spPr>
          <a:xfrm>
            <a:off x="6291540" y="4485569"/>
            <a:ext cx="2723823" cy="369332"/>
          </a:xfrm>
          <a:prstGeom prst="rect">
            <a:avLst/>
          </a:prstGeom>
          <a:noFill/>
        </p:spPr>
        <p:txBody>
          <a:bodyPr wrap="none" rtlCol="0">
            <a:spAutoFit/>
          </a:bodyPr>
          <a:lstStyle/>
          <a:p>
            <a:r>
              <a:rPr kumimoji="1" lang="ja-JP" altLang="en-US" b="1"/>
              <a:t>プロセスページテーブル</a:t>
            </a:r>
          </a:p>
        </p:txBody>
      </p:sp>
      <p:sp>
        <p:nvSpPr>
          <p:cNvPr id="20" name="テキスト ボックス 34">
            <a:extLst>
              <a:ext uri="{FF2B5EF4-FFF2-40B4-BE49-F238E27FC236}">
                <a16:creationId xmlns:a16="http://schemas.microsoft.com/office/drawing/2014/main" id="{396B3F9B-D56F-6249-B3ED-90D70C37E50B}"/>
              </a:ext>
            </a:extLst>
          </p:cNvPr>
          <p:cNvSpPr txBox="1"/>
          <p:nvPr/>
        </p:nvSpPr>
        <p:spPr>
          <a:xfrm>
            <a:off x="3790564" y="4904358"/>
            <a:ext cx="1602074" cy="384721"/>
          </a:xfrm>
          <a:prstGeom prst="rect">
            <a:avLst/>
          </a:prstGeom>
          <a:solidFill>
            <a:schemeClr val="bg1"/>
          </a:solidFill>
          <a:ln w="22225">
            <a:solidFill>
              <a:schemeClr val="tx1"/>
            </a:solidFill>
          </a:ln>
        </p:spPr>
        <p:txBody>
          <a:bodyPr wrap="square" rtlCol="0">
            <a:spAutoFit/>
          </a:bodyPr>
          <a:lstStyle/>
          <a:p>
            <a:r>
              <a:rPr kumimoji="1" lang="en-US" altLang="ja-JP" sz="1900" b="1" dirty="0"/>
              <a:t>IDS</a:t>
            </a:r>
            <a:r>
              <a:rPr kumimoji="1" lang="ja-JP" altLang="en-US" sz="1900" b="1"/>
              <a:t>プロセス</a:t>
            </a:r>
          </a:p>
        </p:txBody>
      </p:sp>
      <p:sp>
        <p:nvSpPr>
          <p:cNvPr id="22" name="正方形/長方形 10">
            <a:extLst>
              <a:ext uri="{FF2B5EF4-FFF2-40B4-BE49-F238E27FC236}">
                <a16:creationId xmlns:a16="http://schemas.microsoft.com/office/drawing/2014/main" id="{724CDB57-2583-B74D-AE3C-024268F79232}"/>
              </a:ext>
            </a:extLst>
          </p:cNvPr>
          <p:cNvSpPr/>
          <p:nvPr/>
        </p:nvSpPr>
        <p:spPr>
          <a:xfrm>
            <a:off x="3603540" y="5573987"/>
            <a:ext cx="2095987" cy="448920"/>
          </a:xfrm>
          <a:prstGeom prst="rect">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OS</a:t>
            </a:r>
            <a:r>
              <a:rPr kumimoji="1" lang="ja-JP" altLang="en-US" b="1">
                <a:solidFill>
                  <a:schemeClr val="tx1"/>
                </a:solidFill>
              </a:rPr>
              <a:t>カーネル</a:t>
            </a:r>
          </a:p>
        </p:txBody>
      </p:sp>
      <p:sp>
        <p:nvSpPr>
          <p:cNvPr id="6" name="テキスト ボックス 5">
            <a:extLst>
              <a:ext uri="{FF2B5EF4-FFF2-40B4-BE49-F238E27FC236}">
                <a16:creationId xmlns:a16="http://schemas.microsoft.com/office/drawing/2014/main" id="{2ECAEF46-C9CF-02CF-E6AB-2BFB5DE783C3}"/>
              </a:ext>
            </a:extLst>
          </p:cNvPr>
          <p:cNvSpPr txBox="1"/>
          <p:nvPr/>
        </p:nvSpPr>
        <p:spPr>
          <a:xfrm>
            <a:off x="3124469" y="4122135"/>
            <a:ext cx="1384032" cy="461665"/>
          </a:xfrm>
          <a:prstGeom prst="rect">
            <a:avLst/>
          </a:prstGeom>
          <a:solidFill>
            <a:schemeClr val="bg1"/>
          </a:solidFill>
          <a:ln w="19050">
            <a:solidFill>
              <a:schemeClr val="tx1"/>
            </a:solidFill>
          </a:ln>
        </p:spPr>
        <p:txBody>
          <a:bodyPr wrap="square" rtlCol="0">
            <a:spAutoFit/>
          </a:bodyPr>
          <a:lstStyle/>
          <a:p>
            <a:pPr algn="ctr"/>
            <a:r>
              <a:rPr lang="en-US" altLang="ja-JP" sz="2400" b="1" dirty="0"/>
              <a:t>IDS </a:t>
            </a:r>
            <a:r>
              <a:rPr kumimoji="1" lang="en-US" altLang="ja-JP" sz="2400" b="1" dirty="0"/>
              <a:t>VM</a:t>
            </a:r>
            <a:endParaRPr kumimoji="1" lang="ja-JP" altLang="en-US" sz="2400" b="1"/>
          </a:p>
        </p:txBody>
      </p:sp>
    </p:spTree>
    <p:extLst>
      <p:ext uri="{BB962C8B-B14F-4D97-AF65-F5344CB8AC3E}">
        <p14:creationId xmlns:p14="http://schemas.microsoft.com/office/powerpoint/2010/main" val="871865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90C3E6-0314-0E40-9C8C-39AEBA4AC5F0}"/>
              </a:ext>
            </a:extLst>
          </p:cNvPr>
          <p:cNvSpPr>
            <a:spLocks noGrp="1"/>
          </p:cNvSpPr>
          <p:nvPr>
            <p:ph type="title"/>
          </p:nvPr>
        </p:nvSpPr>
        <p:spPr/>
        <p:txBody>
          <a:bodyPr/>
          <a:lstStyle/>
          <a:p>
            <a:r>
              <a:rPr lang="ja-JP" altLang="en-US"/>
              <a:t>侵入検知システム</a:t>
            </a:r>
            <a:r>
              <a:rPr lang="en-US" altLang="ja-JP" dirty="0"/>
              <a:t>(IDS)</a:t>
            </a:r>
            <a:r>
              <a:rPr lang="ja-JP" altLang="en-US"/>
              <a:t>の必要性</a:t>
            </a:r>
          </a:p>
        </p:txBody>
      </p:sp>
      <p:sp>
        <p:nvSpPr>
          <p:cNvPr id="3" name="コンテンツ プレースホルダー 2">
            <a:extLst>
              <a:ext uri="{FF2B5EF4-FFF2-40B4-BE49-F238E27FC236}">
                <a16:creationId xmlns:a16="http://schemas.microsoft.com/office/drawing/2014/main" id="{5B86A5EA-2B56-9B4D-8C3B-82E89FBA969A}"/>
              </a:ext>
            </a:extLst>
          </p:cNvPr>
          <p:cNvSpPr>
            <a:spLocks noGrp="1"/>
          </p:cNvSpPr>
          <p:nvPr>
            <p:ph idx="1"/>
          </p:nvPr>
        </p:nvSpPr>
        <p:spPr/>
        <p:txBody>
          <a:bodyPr>
            <a:normAutofit/>
          </a:bodyPr>
          <a:lstStyle/>
          <a:p>
            <a:r>
              <a:rPr lang="en-US" altLang="ja-JP" dirty="0"/>
              <a:t>SEV</a:t>
            </a:r>
            <a:r>
              <a:rPr lang="ja-JP" altLang="en-US"/>
              <a:t>によるメモリ暗号化は</a:t>
            </a:r>
            <a:r>
              <a:rPr lang="en-US" altLang="ja-JP" dirty="0"/>
              <a:t>VM</a:t>
            </a:r>
            <a:r>
              <a:rPr lang="ja-JP" altLang="en-US"/>
              <a:t>外からの攻撃に対してのみ有効</a:t>
            </a:r>
            <a:endParaRPr lang="en-US" altLang="ja-JP" dirty="0"/>
          </a:p>
          <a:p>
            <a:pPr lvl="1"/>
            <a:r>
              <a:rPr lang="en-US" altLang="ja-JP" dirty="0"/>
              <a:t>VM</a:t>
            </a:r>
            <a:r>
              <a:rPr lang="ja-JP" altLang="en-US"/>
              <a:t>内に侵入されるとメモリ上の機密情報にアクセスすることができる</a:t>
            </a:r>
            <a:endParaRPr lang="en-US" altLang="ja-JP" dirty="0"/>
          </a:p>
          <a:p>
            <a:r>
              <a:rPr lang="en-US" altLang="ja-JP" dirty="0"/>
              <a:t>IDS</a:t>
            </a:r>
            <a:r>
              <a:rPr lang="ja-JP" altLang="en-US"/>
              <a:t>を用いて</a:t>
            </a:r>
            <a:r>
              <a:rPr lang="en-US" altLang="ja-JP" dirty="0"/>
              <a:t>VM</a:t>
            </a:r>
            <a:r>
              <a:rPr lang="ja-JP" altLang="en-US"/>
              <a:t>を監視する必要</a:t>
            </a:r>
            <a:endParaRPr lang="en-US" altLang="ja-JP" dirty="0"/>
          </a:p>
          <a:p>
            <a:pPr lvl="1"/>
            <a:r>
              <a:rPr lang="ja-JP" altLang="en-US"/>
              <a:t>しかし、</a:t>
            </a:r>
            <a:r>
              <a:rPr lang="en-US" altLang="ja-JP" dirty="0"/>
              <a:t>VM</a:t>
            </a:r>
            <a:r>
              <a:rPr lang="ja-JP" altLang="en-US"/>
              <a:t>内で</a:t>
            </a:r>
            <a:r>
              <a:rPr lang="en-US" altLang="ja-JP" dirty="0"/>
              <a:t>IDS</a:t>
            </a:r>
            <a:r>
              <a:rPr lang="ja-JP" altLang="en-US"/>
              <a:t>を動作させると侵入時に無効化される恐れ</a:t>
            </a:r>
            <a:endParaRPr lang="en-US" altLang="ja-JP" dirty="0"/>
          </a:p>
          <a:p>
            <a:r>
              <a:rPr lang="en-US" altLang="ja-JP" dirty="0"/>
              <a:t>IDS</a:t>
            </a:r>
            <a:r>
              <a:rPr lang="ja-JP" altLang="en-US"/>
              <a:t>オフロード</a:t>
            </a:r>
            <a:r>
              <a:rPr lang="en-JP" altLang="ja-JP" sz="2000"/>
              <a:t>[</a:t>
            </a:r>
            <a:r>
              <a:rPr lang="en-JP" altLang="ja-JP" sz="2000" dirty="0"/>
              <a:t>Garfinkel</a:t>
            </a:r>
            <a:r>
              <a:rPr lang="en-US" altLang="ja-JP" sz="2000" dirty="0"/>
              <a:t>+</a:t>
            </a:r>
            <a:r>
              <a:rPr lang="en-JP" altLang="ja-JP" sz="2000" dirty="0"/>
              <a:t>, NDSS</a:t>
            </a:r>
            <a:r>
              <a:rPr lang="en-US" altLang="ja-JP" sz="2000" dirty="0"/>
              <a:t>’</a:t>
            </a:r>
            <a:r>
              <a:rPr lang="en-JP" altLang="ja-JP" sz="2000"/>
              <a:t>03]</a:t>
            </a:r>
            <a:r>
              <a:rPr lang="ja-JP" altLang="en-US"/>
              <a:t>を採用</a:t>
            </a:r>
            <a:endParaRPr lang="en-US" altLang="ja-JP" dirty="0"/>
          </a:p>
          <a:p>
            <a:pPr lvl="1"/>
            <a:r>
              <a:rPr lang="en-US" altLang="ja-JP" dirty="0"/>
              <a:t>VM</a:t>
            </a:r>
            <a:r>
              <a:rPr lang="ja-JP" altLang="en-US"/>
              <a:t>に侵入されても</a:t>
            </a:r>
            <a:r>
              <a:rPr lang="en-US" altLang="ja-JP" dirty="0"/>
              <a:t>IDS</a:t>
            </a:r>
            <a:r>
              <a:rPr lang="ja-JP" altLang="en-US"/>
              <a:t>を無効化されず侵入を検知できる</a:t>
            </a:r>
            <a:endParaRPr lang="en-US" altLang="ja-JP" dirty="0"/>
          </a:p>
        </p:txBody>
      </p:sp>
      <p:sp>
        <p:nvSpPr>
          <p:cNvPr id="5" name="スライド番号プレースホルダー 4"/>
          <p:cNvSpPr>
            <a:spLocks noGrp="1"/>
          </p:cNvSpPr>
          <p:nvPr>
            <p:ph type="sldNum" sz="quarter" idx="12"/>
          </p:nvPr>
        </p:nvSpPr>
        <p:spPr/>
        <p:txBody>
          <a:bodyPr/>
          <a:lstStyle/>
          <a:p>
            <a:fld id="{3862EE38-F75A-9448-8243-6101B2857D65}" type="slidenum">
              <a:rPr lang="ja-JP" altLang="en-US" smtClean="0"/>
              <a:pPr/>
              <a:t>4</a:t>
            </a:fld>
            <a:endParaRPr lang="ja-JP" altLang="en-US"/>
          </a:p>
        </p:txBody>
      </p:sp>
      <p:sp>
        <p:nvSpPr>
          <p:cNvPr id="4" name="Cloud">
            <a:extLst>
              <a:ext uri="{FF2B5EF4-FFF2-40B4-BE49-F238E27FC236}">
                <a16:creationId xmlns:a16="http://schemas.microsoft.com/office/drawing/2014/main" id="{1B117E8F-28EC-4145-B1B2-7FD82948C22B}"/>
              </a:ext>
            </a:extLst>
          </p:cNvPr>
          <p:cNvSpPr>
            <a:spLocks noChangeAspect="1" noEditPoints="1" noChangeArrowheads="1"/>
          </p:cNvSpPr>
          <p:nvPr/>
        </p:nvSpPr>
        <p:spPr bwMode="auto">
          <a:xfrm>
            <a:off x="2070419" y="4206078"/>
            <a:ext cx="5735728" cy="2543781"/>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nchor="ctr"/>
          <a:lstStyle/>
          <a:p>
            <a:pPr algn="ctr">
              <a:defRPr/>
            </a:pPr>
            <a:endParaRPr lang="en-US" altLang="ja-JP" dirty="0">
              <a:latin typeface="Arial" charset="0"/>
              <a:ea typeface="ＭＳ Ｐゴシック" charset="-128"/>
            </a:endParaRPr>
          </a:p>
        </p:txBody>
      </p:sp>
      <p:sp>
        <p:nvSpPr>
          <p:cNvPr id="8" name="テキスト ボックス 7">
            <a:extLst>
              <a:ext uri="{FF2B5EF4-FFF2-40B4-BE49-F238E27FC236}">
                <a16:creationId xmlns:a16="http://schemas.microsoft.com/office/drawing/2014/main" id="{DAEA0E10-543B-E947-A4FE-DB74EFE2CC95}"/>
              </a:ext>
            </a:extLst>
          </p:cNvPr>
          <p:cNvSpPr txBox="1"/>
          <p:nvPr/>
        </p:nvSpPr>
        <p:spPr>
          <a:xfrm>
            <a:off x="4987436" y="4648992"/>
            <a:ext cx="714631" cy="461665"/>
          </a:xfrm>
          <a:prstGeom prst="rect">
            <a:avLst/>
          </a:prstGeom>
          <a:noFill/>
        </p:spPr>
        <p:txBody>
          <a:bodyPr wrap="square" rtlCol="0">
            <a:spAutoFit/>
          </a:bodyPr>
          <a:lstStyle/>
          <a:p>
            <a:r>
              <a:rPr kumimoji="1" lang="en-US" altLang="ja-JP" sz="2400" b="1" dirty="0"/>
              <a:t>VM</a:t>
            </a:r>
            <a:endParaRPr kumimoji="1" lang="ja-JP" altLang="en-US" sz="2400" b="1"/>
          </a:p>
        </p:txBody>
      </p:sp>
      <p:grpSp>
        <p:nvGrpSpPr>
          <p:cNvPr id="15" name="Group 2822">
            <a:extLst>
              <a:ext uri="{FF2B5EF4-FFF2-40B4-BE49-F238E27FC236}">
                <a16:creationId xmlns:a16="http://schemas.microsoft.com/office/drawing/2014/main" id="{CB3ED729-166A-3948-9D63-73E5D61BB3A5}"/>
              </a:ext>
            </a:extLst>
          </p:cNvPr>
          <p:cNvGrpSpPr>
            <a:grpSpLocks/>
          </p:cNvGrpSpPr>
          <p:nvPr/>
        </p:nvGrpSpPr>
        <p:grpSpPr bwMode="auto">
          <a:xfrm flipH="1">
            <a:off x="8400387" y="4901144"/>
            <a:ext cx="911868" cy="1408695"/>
            <a:chOff x="6777" y="1528"/>
            <a:chExt cx="719" cy="1064"/>
          </a:xfrm>
        </p:grpSpPr>
        <p:sp>
          <p:nvSpPr>
            <p:cNvPr id="16" name="Freeform 2823">
              <a:extLst>
                <a:ext uri="{FF2B5EF4-FFF2-40B4-BE49-F238E27FC236}">
                  <a16:creationId xmlns:a16="http://schemas.microsoft.com/office/drawing/2014/main" id="{97780041-BC22-0F43-A366-B170DE7454BA}"/>
                </a:ext>
              </a:extLst>
            </p:cNvPr>
            <p:cNvSpPr>
              <a:spLocks/>
            </p:cNvSpPr>
            <p:nvPr/>
          </p:nvSpPr>
          <p:spPr bwMode="auto">
            <a:xfrm>
              <a:off x="6892" y="2046"/>
              <a:ext cx="604" cy="546"/>
            </a:xfrm>
            <a:custGeom>
              <a:avLst/>
              <a:gdLst>
                <a:gd name="T0" fmla="*/ 192 w 604"/>
                <a:gd name="T1" fmla="*/ 10 h 546"/>
                <a:gd name="T2" fmla="*/ 332 w 604"/>
                <a:gd name="T3" fmla="*/ 26 h 546"/>
                <a:gd name="T4" fmla="*/ 460 w 604"/>
                <a:gd name="T5" fmla="*/ 30 h 546"/>
                <a:gd name="T6" fmla="*/ 484 w 604"/>
                <a:gd name="T7" fmla="*/ 66 h 546"/>
                <a:gd name="T8" fmla="*/ 504 w 604"/>
                <a:gd name="T9" fmla="*/ 198 h 546"/>
                <a:gd name="T10" fmla="*/ 520 w 604"/>
                <a:gd name="T11" fmla="*/ 298 h 546"/>
                <a:gd name="T12" fmla="*/ 536 w 604"/>
                <a:gd name="T13" fmla="*/ 342 h 546"/>
                <a:gd name="T14" fmla="*/ 556 w 604"/>
                <a:gd name="T15" fmla="*/ 378 h 546"/>
                <a:gd name="T16" fmla="*/ 524 w 604"/>
                <a:gd name="T17" fmla="*/ 398 h 546"/>
                <a:gd name="T18" fmla="*/ 580 w 604"/>
                <a:gd name="T19" fmla="*/ 422 h 546"/>
                <a:gd name="T20" fmla="*/ 604 w 604"/>
                <a:gd name="T21" fmla="*/ 430 h 546"/>
                <a:gd name="T22" fmla="*/ 552 w 604"/>
                <a:gd name="T23" fmla="*/ 458 h 546"/>
                <a:gd name="T24" fmla="*/ 528 w 604"/>
                <a:gd name="T25" fmla="*/ 466 h 546"/>
                <a:gd name="T26" fmla="*/ 464 w 604"/>
                <a:gd name="T27" fmla="*/ 450 h 546"/>
                <a:gd name="T28" fmla="*/ 436 w 604"/>
                <a:gd name="T29" fmla="*/ 410 h 546"/>
                <a:gd name="T30" fmla="*/ 440 w 604"/>
                <a:gd name="T31" fmla="*/ 422 h 546"/>
                <a:gd name="T32" fmla="*/ 444 w 604"/>
                <a:gd name="T33" fmla="*/ 406 h 546"/>
                <a:gd name="T34" fmla="*/ 432 w 604"/>
                <a:gd name="T35" fmla="*/ 302 h 546"/>
                <a:gd name="T36" fmla="*/ 424 w 604"/>
                <a:gd name="T37" fmla="*/ 270 h 546"/>
                <a:gd name="T38" fmla="*/ 420 w 604"/>
                <a:gd name="T39" fmla="*/ 194 h 546"/>
                <a:gd name="T40" fmla="*/ 408 w 604"/>
                <a:gd name="T41" fmla="*/ 182 h 546"/>
                <a:gd name="T42" fmla="*/ 336 w 604"/>
                <a:gd name="T43" fmla="*/ 146 h 546"/>
                <a:gd name="T44" fmla="*/ 332 w 604"/>
                <a:gd name="T45" fmla="*/ 190 h 546"/>
                <a:gd name="T46" fmla="*/ 324 w 604"/>
                <a:gd name="T47" fmla="*/ 214 h 546"/>
                <a:gd name="T48" fmla="*/ 332 w 604"/>
                <a:gd name="T49" fmla="*/ 246 h 546"/>
                <a:gd name="T50" fmla="*/ 312 w 604"/>
                <a:gd name="T51" fmla="*/ 346 h 546"/>
                <a:gd name="T52" fmla="*/ 308 w 604"/>
                <a:gd name="T53" fmla="*/ 430 h 546"/>
                <a:gd name="T54" fmla="*/ 312 w 604"/>
                <a:gd name="T55" fmla="*/ 442 h 546"/>
                <a:gd name="T56" fmla="*/ 324 w 604"/>
                <a:gd name="T57" fmla="*/ 450 h 546"/>
                <a:gd name="T58" fmla="*/ 316 w 604"/>
                <a:gd name="T59" fmla="*/ 474 h 546"/>
                <a:gd name="T60" fmla="*/ 332 w 604"/>
                <a:gd name="T61" fmla="*/ 510 h 546"/>
                <a:gd name="T62" fmla="*/ 264 w 604"/>
                <a:gd name="T63" fmla="*/ 546 h 546"/>
                <a:gd name="T64" fmla="*/ 212 w 604"/>
                <a:gd name="T65" fmla="*/ 534 h 546"/>
                <a:gd name="T66" fmla="*/ 220 w 604"/>
                <a:gd name="T67" fmla="*/ 494 h 546"/>
                <a:gd name="T68" fmla="*/ 228 w 604"/>
                <a:gd name="T69" fmla="*/ 470 h 546"/>
                <a:gd name="T70" fmla="*/ 224 w 604"/>
                <a:gd name="T71" fmla="*/ 450 h 546"/>
                <a:gd name="T72" fmla="*/ 200 w 604"/>
                <a:gd name="T73" fmla="*/ 442 h 546"/>
                <a:gd name="T74" fmla="*/ 208 w 604"/>
                <a:gd name="T75" fmla="*/ 418 h 546"/>
                <a:gd name="T76" fmla="*/ 212 w 604"/>
                <a:gd name="T77" fmla="*/ 406 h 546"/>
                <a:gd name="T78" fmla="*/ 200 w 604"/>
                <a:gd name="T79" fmla="*/ 346 h 546"/>
                <a:gd name="T80" fmla="*/ 208 w 604"/>
                <a:gd name="T81" fmla="*/ 306 h 546"/>
                <a:gd name="T82" fmla="*/ 212 w 604"/>
                <a:gd name="T83" fmla="*/ 286 h 546"/>
                <a:gd name="T84" fmla="*/ 208 w 604"/>
                <a:gd name="T85" fmla="*/ 190 h 546"/>
                <a:gd name="T86" fmla="*/ 164 w 604"/>
                <a:gd name="T87" fmla="*/ 174 h 546"/>
                <a:gd name="T88" fmla="*/ 52 w 604"/>
                <a:gd name="T89" fmla="*/ 130 h 546"/>
                <a:gd name="T90" fmla="*/ 8 w 604"/>
                <a:gd name="T91" fmla="*/ 94 h 546"/>
                <a:gd name="T92" fmla="*/ 0 w 604"/>
                <a:gd name="T93" fmla="*/ 82 h 546"/>
                <a:gd name="T94" fmla="*/ 0 w 604"/>
                <a:gd name="T95" fmla="*/ 38 h 546"/>
                <a:gd name="T96" fmla="*/ 192 w 604"/>
                <a:gd name="T97" fmla="*/ 10 h 5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04"/>
                <a:gd name="T148" fmla="*/ 0 h 546"/>
                <a:gd name="T149" fmla="*/ 604 w 604"/>
                <a:gd name="T150" fmla="*/ 546 h 5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04" h="546">
                  <a:moveTo>
                    <a:pt x="192" y="10"/>
                  </a:moveTo>
                  <a:cubicBezTo>
                    <a:pt x="242" y="0"/>
                    <a:pt x="285" y="14"/>
                    <a:pt x="332" y="26"/>
                  </a:cubicBezTo>
                  <a:cubicBezTo>
                    <a:pt x="377" y="21"/>
                    <a:pt x="414" y="27"/>
                    <a:pt x="460" y="30"/>
                  </a:cubicBezTo>
                  <a:cubicBezTo>
                    <a:pt x="472" y="42"/>
                    <a:pt x="479" y="50"/>
                    <a:pt x="484" y="66"/>
                  </a:cubicBezTo>
                  <a:cubicBezTo>
                    <a:pt x="487" y="113"/>
                    <a:pt x="499" y="152"/>
                    <a:pt x="504" y="198"/>
                  </a:cubicBezTo>
                  <a:cubicBezTo>
                    <a:pt x="507" y="226"/>
                    <a:pt x="507" y="271"/>
                    <a:pt x="520" y="298"/>
                  </a:cubicBezTo>
                  <a:cubicBezTo>
                    <a:pt x="527" y="312"/>
                    <a:pt x="529" y="329"/>
                    <a:pt x="536" y="342"/>
                  </a:cubicBezTo>
                  <a:cubicBezTo>
                    <a:pt x="559" y="383"/>
                    <a:pt x="547" y="351"/>
                    <a:pt x="556" y="378"/>
                  </a:cubicBezTo>
                  <a:cubicBezTo>
                    <a:pt x="548" y="383"/>
                    <a:pt x="524" y="397"/>
                    <a:pt x="524" y="398"/>
                  </a:cubicBezTo>
                  <a:cubicBezTo>
                    <a:pt x="524" y="411"/>
                    <a:pt x="570" y="419"/>
                    <a:pt x="580" y="422"/>
                  </a:cubicBezTo>
                  <a:cubicBezTo>
                    <a:pt x="588" y="424"/>
                    <a:pt x="604" y="430"/>
                    <a:pt x="604" y="430"/>
                  </a:cubicBezTo>
                  <a:cubicBezTo>
                    <a:pt x="587" y="447"/>
                    <a:pt x="575" y="451"/>
                    <a:pt x="552" y="458"/>
                  </a:cubicBezTo>
                  <a:cubicBezTo>
                    <a:pt x="544" y="460"/>
                    <a:pt x="528" y="466"/>
                    <a:pt x="528" y="466"/>
                  </a:cubicBezTo>
                  <a:cubicBezTo>
                    <a:pt x="506" y="462"/>
                    <a:pt x="483" y="463"/>
                    <a:pt x="464" y="450"/>
                  </a:cubicBezTo>
                  <a:cubicBezTo>
                    <a:pt x="452" y="433"/>
                    <a:pt x="456" y="417"/>
                    <a:pt x="436" y="410"/>
                  </a:cubicBezTo>
                  <a:cubicBezTo>
                    <a:pt x="437" y="414"/>
                    <a:pt x="436" y="424"/>
                    <a:pt x="440" y="422"/>
                  </a:cubicBezTo>
                  <a:cubicBezTo>
                    <a:pt x="445" y="420"/>
                    <a:pt x="444" y="411"/>
                    <a:pt x="444" y="406"/>
                  </a:cubicBezTo>
                  <a:cubicBezTo>
                    <a:pt x="444" y="371"/>
                    <a:pt x="440" y="336"/>
                    <a:pt x="432" y="302"/>
                  </a:cubicBezTo>
                  <a:cubicBezTo>
                    <a:pt x="430" y="291"/>
                    <a:pt x="424" y="270"/>
                    <a:pt x="424" y="270"/>
                  </a:cubicBezTo>
                  <a:cubicBezTo>
                    <a:pt x="423" y="245"/>
                    <a:pt x="425" y="219"/>
                    <a:pt x="420" y="194"/>
                  </a:cubicBezTo>
                  <a:cubicBezTo>
                    <a:pt x="419" y="188"/>
                    <a:pt x="411" y="187"/>
                    <a:pt x="408" y="182"/>
                  </a:cubicBezTo>
                  <a:cubicBezTo>
                    <a:pt x="384" y="146"/>
                    <a:pt x="384" y="152"/>
                    <a:pt x="336" y="146"/>
                  </a:cubicBezTo>
                  <a:cubicBezTo>
                    <a:pt x="332" y="164"/>
                    <a:pt x="337" y="172"/>
                    <a:pt x="332" y="190"/>
                  </a:cubicBezTo>
                  <a:cubicBezTo>
                    <a:pt x="330" y="198"/>
                    <a:pt x="324" y="214"/>
                    <a:pt x="324" y="214"/>
                  </a:cubicBezTo>
                  <a:cubicBezTo>
                    <a:pt x="326" y="225"/>
                    <a:pt x="333" y="235"/>
                    <a:pt x="332" y="246"/>
                  </a:cubicBezTo>
                  <a:cubicBezTo>
                    <a:pt x="330" y="279"/>
                    <a:pt x="317" y="313"/>
                    <a:pt x="312" y="346"/>
                  </a:cubicBezTo>
                  <a:cubicBezTo>
                    <a:pt x="315" y="377"/>
                    <a:pt x="314" y="399"/>
                    <a:pt x="308" y="430"/>
                  </a:cubicBezTo>
                  <a:cubicBezTo>
                    <a:pt x="309" y="434"/>
                    <a:pt x="309" y="439"/>
                    <a:pt x="312" y="442"/>
                  </a:cubicBezTo>
                  <a:cubicBezTo>
                    <a:pt x="315" y="446"/>
                    <a:pt x="323" y="445"/>
                    <a:pt x="324" y="450"/>
                  </a:cubicBezTo>
                  <a:cubicBezTo>
                    <a:pt x="325" y="458"/>
                    <a:pt x="316" y="474"/>
                    <a:pt x="316" y="474"/>
                  </a:cubicBezTo>
                  <a:cubicBezTo>
                    <a:pt x="326" y="503"/>
                    <a:pt x="319" y="491"/>
                    <a:pt x="332" y="510"/>
                  </a:cubicBezTo>
                  <a:cubicBezTo>
                    <a:pt x="324" y="541"/>
                    <a:pt x="291" y="537"/>
                    <a:pt x="264" y="546"/>
                  </a:cubicBezTo>
                  <a:cubicBezTo>
                    <a:pt x="244" y="544"/>
                    <a:pt x="213" y="545"/>
                    <a:pt x="212" y="534"/>
                  </a:cubicBezTo>
                  <a:cubicBezTo>
                    <a:pt x="211" y="520"/>
                    <a:pt x="216" y="507"/>
                    <a:pt x="220" y="494"/>
                  </a:cubicBezTo>
                  <a:cubicBezTo>
                    <a:pt x="223" y="486"/>
                    <a:pt x="228" y="470"/>
                    <a:pt x="228" y="470"/>
                  </a:cubicBezTo>
                  <a:cubicBezTo>
                    <a:pt x="227" y="463"/>
                    <a:pt x="229" y="455"/>
                    <a:pt x="224" y="450"/>
                  </a:cubicBezTo>
                  <a:cubicBezTo>
                    <a:pt x="218" y="444"/>
                    <a:pt x="200" y="442"/>
                    <a:pt x="200" y="442"/>
                  </a:cubicBezTo>
                  <a:cubicBezTo>
                    <a:pt x="203" y="434"/>
                    <a:pt x="205" y="426"/>
                    <a:pt x="208" y="418"/>
                  </a:cubicBezTo>
                  <a:cubicBezTo>
                    <a:pt x="209" y="414"/>
                    <a:pt x="212" y="406"/>
                    <a:pt x="212" y="406"/>
                  </a:cubicBezTo>
                  <a:cubicBezTo>
                    <a:pt x="207" y="385"/>
                    <a:pt x="203" y="369"/>
                    <a:pt x="200" y="346"/>
                  </a:cubicBezTo>
                  <a:cubicBezTo>
                    <a:pt x="203" y="333"/>
                    <a:pt x="205" y="319"/>
                    <a:pt x="208" y="306"/>
                  </a:cubicBezTo>
                  <a:cubicBezTo>
                    <a:pt x="209" y="299"/>
                    <a:pt x="212" y="286"/>
                    <a:pt x="212" y="286"/>
                  </a:cubicBezTo>
                  <a:cubicBezTo>
                    <a:pt x="214" y="262"/>
                    <a:pt x="218" y="215"/>
                    <a:pt x="208" y="190"/>
                  </a:cubicBezTo>
                  <a:cubicBezTo>
                    <a:pt x="206" y="184"/>
                    <a:pt x="170" y="176"/>
                    <a:pt x="164" y="174"/>
                  </a:cubicBezTo>
                  <a:cubicBezTo>
                    <a:pt x="136" y="146"/>
                    <a:pt x="90" y="134"/>
                    <a:pt x="52" y="130"/>
                  </a:cubicBezTo>
                  <a:cubicBezTo>
                    <a:pt x="26" y="123"/>
                    <a:pt x="24" y="118"/>
                    <a:pt x="8" y="94"/>
                  </a:cubicBezTo>
                  <a:cubicBezTo>
                    <a:pt x="5" y="90"/>
                    <a:pt x="0" y="82"/>
                    <a:pt x="0" y="82"/>
                  </a:cubicBezTo>
                  <a:cubicBezTo>
                    <a:pt x="5" y="66"/>
                    <a:pt x="0" y="55"/>
                    <a:pt x="0" y="38"/>
                  </a:cubicBezTo>
                  <a:lnTo>
                    <a:pt x="192" y="1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17" name="Freeform 2824">
              <a:extLst>
                <a:ext uri="{FF2B5EF4-FFF2-40B4-BE49-F238E27FC236}">
                  <a16:creationId xmlns:a16="http://schemas.microsoft.com/office/drawing/2014/main" id="{A1DF2E42-49FA-6545-93AD-E7C3994A58A1}"/>
                </a:ext>
              </a:extLst>
            </p:cNvPr>
            <p:cNvSpPr>
              <a:spLocks/>
            </p:cNvSpPr>
            <p:nvPr/>
          </p:nvSpPr>
          <p:spPr bwMode="auto">
            <a:xfrm>
              <a:off x="6855" y="1528"/>
              <a:ext cx="217" cy="243"/>
            </a:xfrm>
            <a:custGeom>
              <a:avLst/>
              <a:gdLst>
                <a:gd name="T0" fmla="*/ 89 w 217"/>
                <a:gd name="T1" fmla="*/ 24 h 243"/>
                <a:gd name="T2" fmla="*/ 113 w 217"/>
                <a:gd name="T3" fmla="*/ 0 h 243"/>
                <a:gd name="T4" fmla="*/ 149 w 217"/>
                <a:gd name="T5" fmla="*/ 12 h 243"/>
                <a:gd name="T6" fmla="*/ 217 w 217"/>
                <a:gd name="T7" fmla="*/ 56 h 243"/>
                <a:gd name="T8" fmla="*/ 213 w 217"/>
                <a:gd name="T9" fmla="*/ 72 h 243"/>
                <a:gd name="T10" fmla="*/ 201 w 217"/>
                <a:gd name="T11" fmla="*/ 80 h 243"/>
                <a:gd name="T12" fmla="*/ 217 w 217"/>
                <a:gd name="T13" fmla="*/ 104 h 243"/>
                <a:gd name="T14" fmla="*/ 169 w 217"/>
                <a:gd name="T15" fmla="*/ 200 h 243"/>
                <a:gd name="T16" fmla="*/ 141 w 217"/>
                <a:gd name="T17" fmla="*/ 228 h 243"/>
                <a:gd name="T18" fmla="*/ 133 w 217"/>
                <a:gd name="T19" fmla="*/ 240 h 243"/>
                <a:gd name="T20" fmla="*/ 69 w 217"/>
                <a:gd name="T21" fmla="*/ 212 h 243"/>
                <a:gd name="T22" fmla="*/ 41 w 217"/>
                <a:gd name="T23" fmla="*/ 160 h 243"/>
                <a:gd name="T24" fmla="*/ 17 w 217"/>
                <a:gd name="T25" fmla="*/ 152 h 243"/>
                <a:gd name="T26" fmla="*/ 21 w 217"/>
                <a:gd name="T27" fmla="*/ 108 h 243"/>
                <a:gd name="T28" fmla="*/ 29 w 217"/>
                <a:gd name="T29" fmla="*/ 96 h 243"/>
                <a:gd name="T30" fmla="*/ 21 w 217"/>
                <a:gd name="T31" fmla="*/ 72 h 243"/>
                <a:gd name="T32" fmla="*/ 49 w 217"/>
                <a:gd name="T33" fmla="*/ 32 h 243"/>
                <a:gd name="T34" fmla="*/ 89 w 217"/>
                <a:gd name="T35" fmla="*/ 24 h 24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7"/>
                <a:gd name="T55" fmla="*/ 0 h 243"/>
                <a:gd name="T56" fmla="*/ 217 w 217"/>
                <a:gd name="T57" fmla="*/ 243 h 24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7" h="243">
                  <a:moveTo>
                    <a:pt x="89" y="24"/>
                  </a:moveTo>
                  <a:cubicBezTo>
                    <a:pt x="82" y="4"/>
                    <a:pt x="96" y="6"/>
                    <a:pt x="113" y="0"/>
                  </a:cubicBezTo>
                  <a:cubicBezTo>
                    <a:pt x="138" y="8"/>
                    <a:pt x="120" y="19"/>
                    <a:pt x="149" y="12"/>
                  </a:cubicBezTo>
                  <a:cubicBezTo>
                    <a:pt x="181" y="34"/>
                    <a:pt x="191" y="17"/>
                    <a:pt x="217" y="56"/>
                  </a:cubicBezTo>
                  <a:cubicBezTo>
                    <a:pt x="216" y="61"/>
                    <a:pt x="216" y="67"/>
                    <a:pt x="213" y="72"/>
                  </a:cubicBezTo>
                  <a:cubicBezTo>
                    <a:pt x="210" y="76"/>
                    <a:pt x="200" y="75"/>
                    <a:pt x="201" y="80"/>
                  </a:cubicBezTo>
                  <a:cubicBezTo>
                    <a:pt x="202" y="90"/>
                    <a:pt x="217" y="104"/>
                    <a:pt x="217" y="104"/>
                  </a:cubicBezTo>
                  <a:cubicBezTo>
                    <a:pt x="187" y="124"/>
                    <a:pt x="179" y="167"/>
                    <a:pt x="169" y="200"/>
                  </a:cubicBezTo>
                  <a:cubicBezTo>
                    <a:pt x="165" y="213"/>
                    <a:pt x="141" y="228"/>
                    <a:pt x="141" y="228"/>
                  </a:cubicBezTo>
                  <a:cubicBezTo>
                    <a:pt x="138" y="232"/>
                    <a:pt x="138" y="238"/>
                    <a:pt x="133" y="240"/>
                  </a:cubicBezTo>
                  <a:cubicBezTo>
                    <a:pt x="123" y="243"/>
                    <a:pt x="78" y="218"/>
                    <a:pt x="69" y="212"/>
                  </a:cubicBezTo>
                  <a:cubicBezTo>
                    <a:pt x="61" y="200"/>
                    <a:pt x="53" y="168"/>
                    <a:pt x="41" y="160"/>
                  </a:cubicBezTo>
                  <a:cubicBezTo>
                    <a:pt x="34" y="156"/>
                    <a:pt x="17" y="152"/>
                    <a:pt x="17" y="152"/>
                  </a:cubicBezTo>
                  <a:cubicBezTo>
                    <a:pt x="4" y="133"/>
                    <a:pt x="0" y="122"/>
                    <a:pt x="21" y="108"/>
                  </a:cubicBezTo>
                  <a:cubicBezTo>
                    <a:pt x="24" y="104"/>
                    <a:pt x="29" y="101"/>
                    <a:pt x="29" y="96"/>
                  </a:cubicBezTo>
                  <a:cubicBezTo>
                    <a:pt x="29" y="88"/>
                    <a:pt x="21" y="72"/>
                    <a:pt x="21" y="72"/>
                  </a:cubicBezTo>
                  <a:cubicBezTo>
                    <a:pt x="28" y="51"/>
                    <a:pt x="28" y="39"/>
                    <a:pt x="49" y="32"/>
                  </a:cubicBezTo>
                  <a:cubicBezTo>
                    <a:pt x="57" y="9"/>
                    <a:pt x="70" y="18"/>
                    <a:pt x="89" y="24"/>
                  </a:cubicBez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18" name="Freeform 2825">
              <a:extLst>
                <a:ext uri="{FF2B5EF4-FFF2-40B4-BE49-F238E27FC236}">
                  <a16:creationId xmlns:a16="http://schemas.microsoft.com/office/drawing/2014/main" id="{594124AE-93BC-4340-93C4-3120981B53A9}"/>
                </a:ext>
              </a:extLst>
            </p:cNvPr>
            <p:cNvSpPr>
              <a:spLocks/>
            </p:cNvSpPr>
            <p:nvPr/>
          </p:nvSpPr>
          <p:spPr bwMode="auto">
            <a:xfrm>
              <a:off x="6777" y="1680"/>
              <a:ext cx="351" cy="468"/>
            </a:xfrm>
            <a:custGeom>
              <a:avLst/>
              <a:gdLst>
                <a:gd name="T0" fmla="*/ 131 w 351"/>
                <a:gd name="T1" fmla="*/ 0 h 468"/>
                <a:gd name="T2" fmla="*/ 115 w 351"/>
                <a:gd name="T3" fmla="*/ 32 h 468"/>
                <a:gd name="T4" fmla="*/ 99 w 351"/>
                <a:gd name="T5" fmla="*/ 56 h 468"/>
                <a:gd name="T6" fmla="*/ 47 w 351"/>
                <a:gd name="T7" fmla="*/ 120 h 468"/>
                <a:gd name="T8" fmla="*/ 19 w 351"/>
                <a:gd name="T9" fmla="*/ 156 h 468"/>
                <a:gd name="T10" fmla="*/ 11 w 351"/>
                <a:gd name="T11" fmla="*/ 196 h 468"/>
                <a:gd name="T12" fmla="*/ 23 w 351"/>
                <a:gd name="T13" fmla="*/ 376 h 468"/>
                <a:gd name="T14" fmla="*/ 83 w 351"/>
                <a:gd name="T15" fmla="*/ 424 h 468"/>
                <a:gd name="T16" fmla="*/ 123 w 351"/>
                <a:gd name="T17" fmla="*/ 460 h 468"/>
                <a:gd name="T18" fmla="*/ 155 w 351"/>
                <a:gd name="T19" fmla="*/ 468 h 468"/>
                <a:gd name="T20" fmla="*/ 315 w 351"/>
                <a:gd name="T21" fmla="*/ 428 h 468"/>
                <a:gd name="T22" fmla="*/ 343 w 351"/>
                <a:gd name="T23" fmla="*/ 396 h 468"/>
                <a:gd name="T24" fmla="*/ 339 w 351"/>
                <a:gd name="T25" fmla="*/ 356 h 468"/>
                <a:gd name="T26" fmla="*/ 327 w 351"/>
                <a:gd name="T27" fmla="*/ 352 h 468"/>
                <a:gd name="T28" fmla="*/ 303 w 351"/>
                <a:gd name="T29" fmla="*/ 300 h 468"/>
                <a:gd name="T30" fmla="*/ 323 w 351"/>
                <a:gd name="T31" fmla="*/ 264 h 468"/>
                <a:gd name="T32" fmla="*/ 343 w 351"/>
                <a:gd name="T33" fmla="*/ 160 h 468"/>
                <a:gd name="T34" fmla="*/ 291 w 351"/>
                <a:gd name="T35" fmla="*/ 84 h 468"/>
                <a:gd name="T36" fmla="*/ 239 w 351"/>
                <a:gd name="T37" fmla="*/ 60 h 468"/>
                <a:gd name="T38" fmla="*/ 131 w 351"/>
                <a:gd name="T39" fmla="*/ 0 h 4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51"/>
                <a:gd name="T61" fmla="*/ 0 h 468"/>
                <a:gd name="T62" fmla="*/ 351 w 351"/>
                <a:gd name="T63" fmla="*/ 468 h 46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51" h="468">
                  <a:moveTo>
                    <a:pt x="131" y="0"/>
                  </a:moveTo>
                  <a:cubicBezTo>
                    <a:pt x="126" y="11"/>
                    <a:pt x="122" y="22"/>
                    <a:pt x="115" y="32"/>
                  </a:cubicBezTo>
                  <a:cubicBezTo>
                    <a:pt x="110" y="40"/>
                    <a:pt x="99" y="56"/>
                    <a:pt x="99" y="56"/>
                  </a:cubicBezTo>
                  <a:cubicBezTo>
                    <a:pt x="92" y="84"/>
                    <a:pt x="76" y="110"/>
                    <a:pt x="47" y="120"/>
                  </a:cubicBezTo>
                  <a:cubicBezTo>
                    <a:pt x="20" y="147"/>
                    <a:pt x="27" y="133"/>
                    <a:pt x="19" y="156"/>
                  </a:cubicBezTo>
                  <a:cubicBezTo>
                    <a:pt x="25" y="173"/>
                    <a:pt x="16" y="180"/>
                    <a:pt x="11" y="196"/>
                  </a:cubicBezTo>
                  <a:cubicBezTo>
                    <a:pt x="7" y="272"/>
                    <a:pt x="0" y="306"/>
                    <a:pt x="23" y="376"/>
                  </a:cubicBezTo>
                  <a:cubicBezTo>
                    <a:pt x="32" y="403"/>
                    <a:pt x="63" y="410"/>
                    <a:pt x="83" y="424"/>
                  </a:cubicBezTo>
                  <a:cubicBezTo>
                    <a:pt x="98" y="434"/>
                    <a:pt x="123" y="460"/>
                    <a:pt x="123" y="460"/>
                  </a:cubicBezTo>
                  <a:cubicBezTo>
                    <a:pt x="146" y="452"/>
                    <a:pt x="148" y="441"/>
                    <a:pt x="155" y="468"/>
                  </a:cubicBezTo>
                  <a:cubicBezTo>
                    <a:pt x="209" y="455"/>
                    <a:pt x="261" y="441"/>
                    <a:pt x="315" y="428"/>
                  </a:cubicBezTo>
                  <a:cubicBezTo>
                    <a:pt x="351" y="406"/>
                    <a:pt x="351" y="420"/>
                    <a:pt x="343" y="396"/>
                  </a:cubicBezTo>
                  <a:cubicBezTo>
                    <a:pt x="342" y="383"/>
                    <a:pt x="344" y="369"/>
                    <a:pt x="339" y="356"/>
                  </a:cubicBezTo>
                  <a:cubicBezTo>
                    <a:pt x="338" y="352"/>
                    <a:pt x="330" y="355"/>
                    <a:pt x="327" y="352"/>
                  </a:cubicBezTo>
                  <a:cubicBezTo>
                    <a:pt x="322" y="347"/>
                    <a:pt x="306" y="309"/>
                    <a:pt x="303" y="300"/>
                  </a:cubicBezTo>
                  <a:cubicBezTo>
                    <a:pt x="311" y="288"/>
                    <a:pt x="315" y="276"/>
                    <a:pt x="323" y="264"/>
                  </a:cubicBezTo>
                  <a:cubicBezTo>
                    <a:pt x="318" y="214"/>
                    <a:pt x="328" y="205"/>
                    <a:pt x="343" y="160"/>
                  </a:cubicBezTo>
                  <a:cubicBezTo>
                    <a:pt x="337" y="105"/>
                    <a:pt x="342" y="97"/>
                    <a:pt x="291" y="84"/>
                  </a:cubicBezTo>
                  <a:cubicBezTo>
                    <a:pt x="285" y="80"/>
                    <a:pt x="247" y="60"/>
                    <a:pt x="239" y="60"/>
                  </a:cubicBezTo>
                  <a:lnTo>
                    <a:pt x="131" y="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grpSp>
      <p:sp>
        <p:nvSpPr>
          <p:cNvPr id="19" name="テキスト ボックス 18">
            <a:extLst>
              <a:ext uri="{FF2B5EF4-FFF2-40B4-BE49-F238E27FC236}">
                <a16:creationId xmlns:a16="http://schemas.microsoft.com/office/drawing/2014/main" id="{580E187F-6434-DB45-B83E-1F30F928B3EC}"/>
              </a:ext>
            </a:extLst>
          </p:cNvPr>
          <p:cNvSpPr txBox="1"/>
          <p:nvPr/>
        </p:nvSpPr>
        <p:spPr>
          <a:xfrm>
            <a:off x="8451167" y="4425549"/>
            <a:ext cx="1277022" cy="461665"/>
          </a:xfrm>
          <a:prstGeom prst="rect">
            <a:avLst/>
          </a:prstGeom>
          <a:noFill/>
        </p:spPr>
        <p:txBody>
          <a:bodyPr wrap="square" rtlCol="0">
            <a:spAutoFit/>
          </a:bodyPr>
          <a:lstStyle/>
          <a:p>
            <a:r>
              <a:rPr kumimoji="1" lang="ja-JP" altLang="en-US" sz="2400" b="1"/>
              <a:t>攻撃者</a:t>
            </a:r>
          </a:p>
        </p:txBody>
      </p:sp>
      <p:sp>
        <p:nvSpPr>
          <p:cNvPr id="24" name="テキスト ボックス 23">
            <a:extLst>
              <a:ext uri="{FF2B5EF4-FFF2-40B4-BE49-F238E27FC236}">
                <a16:creationId xmlns:a16="http://schemas.microsoft.com/office/drawing/2014/main" id="{09E0BB45-8212-4B45-8FD3-C9C6083C8D9E}"/>
              </a:ext>
            </a:extLst>
          </p:cNvPr>
          <p:cNvSpPr txBox="1"/>
          <p:nvPr/>
        </p:nvSpPr>
        <p:spPr>
          <a:xfrm>
            <a:off x="6580231" y="5176040"/>
            <a:ext cx="766020" cy="400110"/>
          </a:xfrm>
          <a:prstGeom prst="rect">
            <a:avLst/>
          </a:prstGeom>
          <a:noFill/>
        </p:spPr>
        <p:txBody>
          <a:bodyPr wrap="square" rtlCol="0">
            <a:spAutoFit/>
          </a:bodyPr>
          <a:lstStyle/>
          <a:p>
            <a:r>
              <a:rPr lang="ja-JP" altLang="en-US" sz="2000" b="1"/>
              <a:t>侵入</a:t>
            </a:r>
            <a:endParaRPr kumimoji="1" lang="ja-JP" altLang="en-US" sz="2000" b="1"/>
          </a:p>
        </p:txBody>
      </p:sp>
      <p:sp>
        <p:nvSpPr>
          <p:cNvPr id="22" name="角丸四角形 21">
            <a:extLst>
              <a:ext uri="{FF2B5EF4-FFF2-40B4-BE49-F238E27FC236}">
                <a16:creationId xmlns:a16="http://schemas.microsoft.com/office/drawing/2014/main" id="{FA314DF3-2B13-4244-B411-C4E6D6A3B4B3}"/>
              </a:ext>
            </a:extLst>
          </p:cNvPr>
          <p:cNvSpPr/>
          <p:nvPr/>
        </p:nvSpPr>
        <p:spPr>
          <a:xfrm>
            <a:off x="4461719" y="5067951"/>
            <a:ext cx="1706647" cy="1109022"/>
          </a:xfrm>
          <a:prstGeom prst="roundRect">
            <a:avLst/>
          </a:prstGeom>
          <a:pattFill prst="pct10">
            <a:fgClr>
              <a:schemeClr val="tx1"/>
            </a:fgClr>
            <a:bgClr>
              <a:schemeClr val="accent2">
                <a:lumMod val="60000"/>
                <a:lumOff val="40000"/>
              </a:schemeClr>
            </a:bgClr>
          </a:pattFill>
          <a:ln w="57150"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4" name="テキスト ボックス 13">
            <a:extLst>
              <a:ext uri="{FF2B5EF4-FFF2-40B4-BE49-F238E27FC236}">
                <a16:creationId xmlns:a16="http://schemas.microsoft.com/office/drawing/2014/main" id="{03C925EF-0447-E54D-89C9-84BB4D4CB039}"/>
              </a:ext>
            </a:extLst>
          </p:cNvPr>
          <p:cNvSpPr txBox="1"/>
          <p:nvPr/>
        </p:nvSpPr>
        <p:spPr>
          <a:xfrm>
            <a:off x="4906678" y="5346833"/>
            <a:ext cx="852551" cy="523220"/>
          </a:xfrm>
          <a:prstGeom prst="rect">
            <a:avLst/>
          </a:prstGeom>
          <a:solidFill>
            <a:schemeClr val="bg1"/>
          </a:solidFill>
          <a:ln w="25400">
            <a:solidFill>
              <a:schemeClr val="tx1"/>
            </a:solidFill>
          </a:ln>
        </p:spPr>
        <p:txBody>
          <a:bodyPr wrap="square" rtlCol="0">
            <a:spAutoFit/>
          </a:bodyPr>
          <a:lstStyle/>
          <a:p>
            <a:r>
              <a:rPr kumimoji="1" lang="en-US" altLang="ja-JP" sz="2800" b="1" dirty="0"/>
              <a:t>IDS</a:t>
            </a:r>
            <a:endParaRPr kumimoji="1" lang="ja-JP" altLang="en-US" sz="2800" b="1"/>
          </a:p>
        </p:txBody>
      </p:sp>
      <p:sp>
        <p:nvSpPr>
          <p:cNvPr id="25" name="テキスト ボックス 24">
            <a:extLst>
              <a:ext uri="{FF2B5EF4-FFF2-40B4-BE49-F238E27FC236}">
                <a16:creationId xmlns:a16="http://schemas.microsoft.com/office/drawing/2014/main" id="{E8DE06C6-D038-134B-86BE-71A7D32EAA94}"/>
              </a:ext>
            </a:extLst>
          </p:cNvPr>
          <p:cNvSpPr txBox="1"/>
          <p:nvPr/>
        </p:nvSpPr>
        <p:spPr>
          <a:xfrm>
            <a:off x="5408782" y="5106677"/>
            <a:ext cx="611787" cy="707886"/>
          </a:xfrm>
          <a:prstGeom prst="rect">
            <a:avLst/>
          </a:prstGeom>
          <a:noFill/>
        </p:spPr>
        <p:txBody>
          <a:bodyPr wrap="square" rtlCol="0">
            <a:spAutoFit/>
          </a:bodyPr>
          <a:lstStyle/>
          <a:p>
            <a:r>
              <a:rPr kumimoji="1" lang="ja-JP" altLang="en-US" sz="4000">
                <a:solidFill>
                  <a:srgbClr val="7030A0"/>
                </a:solidFill>
              </a:rPr>
              <a:t>✖️</a:t>
            </a:r>
          </a:p>
        </p:txBody>
      </p:sp>
      <p:cxnSp>
        <p:nvCxnSpPr>
          <p:cNvPr id="20" name="直線矢印コネクタ 19">
            <a:extLst>
              <a:ext uri="{FF2B5EF4-FFF2-40B4-BE49-F238E27FC236}">
                <a16:creationId xmlns:a16="http://schemas.microsoft.com/office/drawing/2014/main" id="{6AE1EB2A-8448-3045-8240-025F4690FCA9}"/>
              </a:ext>
            </a:extLst>
          </p:cNvPr>
          <p:cNvCxnSpPr>
            <a:cxnSpLocks/>
          </p:cNvCxnSpPr>
          <p:nvPr/>
        </p:nvCxnSpPr>
        <p:spPr>
          <a:xfrm flipH="1">
            <a:off x="5853146" y="5586110"/>
            <a:ext cx="2550976" cy="7603"/>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9D6CCF30-7264-D3DC-C452-316BAF8349F5}"/>
              </a:ext>
            </a:extLst>
          </p:cNvPr>
          <p:cNvCxnSpPr>
            <a:cxnSpLocks/>
          </p:cNvCxnSpPr>
          <p:nvPr/>
        </p:nvCxnSpPr>
        <p:spPr>
          <a:xfrm>
            <a:off x="3483561" y="5612036"/>
            <a:ext cx="960138" cy="1"/>
          </a:xfrm>
          <a:prstGeom prst="straightConnector1">
            <a:avLst/>
          </a:prstGeom>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A5BCB6E0-0E7A-3186-8E66-951AB6C886C6}"/>
              </a:ext>
            </a:extLst>
          </p:cNvPr>
          <p:cNvSpPr txBox="1"/>
          <p:nvPr/>
        </p:nvSpPr>
        <p:spPr>
          <a:xfrm>
            <a:off x="3561352" y="5159622"/>
            <a:ext cx="766020" cy="400110"/>
          </a:xfrm>
          <a:prstGeom prst="rect">
            <a:avLst/>
          </a:prstGeom>
          <a:noFill/>
        </p:spPr>
        <p:txBody>
          <a:bodyPr wrap="square" rtlCol="0">
            <a:spAutoFit/>
          </a:bodyPr>
          <a:lstStyle/>
          <a:p>
            <a:r>
              <a:rPr kumimoji="1" lang="ja-JP" altLang="en-US" sz="2000" b="1"/>
              <a:t>監視</a:t>
            </a:r>
          </a:p>
        </p:txBody>
      </p:sp>
      <p:sp>
        <p:nvSpPr>
          <p:cNvPr id="10" name="爆発 2 9">
            <a:extLst>
              <a:ext uri="{FF2B5EF4-FFF2-40B4-BE49-F238E27FC236}">
                <a16:creationId xmlns:a16="http://schemas.microsoft.com/office/drawing/2014/main" id="{9D6B2F4A-2752-3423-D3D8-6B6A31AB7BA3}"/>
              </a:ext>
            </a:extLst>
          </p:cNvPr>
          <p:cNvSpPr/>
          <p:nvPr/>
        </p:nvSpPr>
        <p:spPr>
          <a:xfrm rot="1631280">
            <a:off x="4663861" y="5098998"/>
            <a:ext cx="1422128" cy="1069473"/>
          </a:xfrm>
          <a:prstGeom prst="irregularSeal2">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solidFill>
                <a:srgbClr val="FF0000"/>
              </a:solidFill>
            </a:endParaRPr>
          </a:p>
        </p:txBody>
      </p:sp>
      <p:sp>
        <p:nvSpPr>
          <p:cNvPr id="11" name="テキスト ボックス 10">
            <a:extLst>
              <a:ext uri="{FF2B5EF4-FFF2-40B4-BE49-F238E27FC236}">
                <a16:creationId xmlns:a16="http://schemas.microsoft.com/office/drawing/2014/main" id="{537F6E4F-9BA8-8679-B1BB-FFA324071324}"/>
              </a:ext>
            </a:extLst>
          </p:cNvPr>
          <p:cNvSpPr txBox="1"/>
          <p:nvPr/>
        </p:nvSpPr>
        <p:spPr>
          <a:xfrm>
            <a:off x="5017524" y="5453185"/>
            <a:ext cx="595035" cy="338554"/>
          </a:xfrm>
          <a:prstGeom prst="rect">
            <a:avLst/>
          </a:prstGeom>
          <a:noFill/>
        </p:spPr>
        <p:txBody>
          <a:bodyPr wrap="none" rtlCol="0">
            <a:spAutoFit/>
          </a:bodyPr>
          <a:lstStyle/>
          <a:p>
            <a:r>
              <a:rPr lang="ja-JP" altLang="en-US" sz="1600" b="1"/>
              <a:t>検知</a:t>
            </a:r>
            <a:endParaRPr kumimoji="1" lang="ja-JP" altLang="en-US" sz="1600" b="1"/>
          </a:p>
        </p:txBody>
      </p:sp>
    </p:spTree>
    <p:extLst>
      <p:ext uri="{BB962C8B-B14F-4D97-AF65-F5344CB8AC3E}">
        <p14:creationId xmlns:p14="http://schemas.microsoft.com/office/powerpoint/2010/main" val="96072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grpId="0" nodeType="clickEffect">
                                  <p:stCondLst>
                                    <p:cond delay="0"/>
                                  </p:stCondLst>
                                  <p:childTnLst>
                                    <p:animMotion origin="layout" path="M 2.08333E-7 -4.07407E-6 L -0.18685 -0.00208 " pathEditMode="relative" rAng="0" ptsTypes="AA">
                                      <p:cBhvr>
                                        <p:cTn id="11" dur="2000" fill="hold"/>
                                        <p:tgtEl>
                                          <p:spTgt spid="14"/>
                                        </p:tgtEl>
                                        <p:attrNameLst>
                                          <p:attrName>ppt_x</p:attrName>
                                          <p:attrName>ppt_y</p:attrName>
                                        </p:attrNameLst>
                                      </p:cBhvr>
                                      <p:rCtr x="-9349" y="-116"/>
                                    </p:animMotion>
                                  </p:childTnLst>
                                </p:cTn>
                              </p:par>
                              <p:par>
                                <p:cTn id="12" presetID="10" presetClass="exit" presetSubtype="0" fill="hold" grpId="1" nodeType="withEffect">
                                  <p:stCondLst>
                                    <p:cond delay="0"/>
                                  </p:stCondLst>
                                  <p:childTnLst>
                                    <p:animEffect transition="out" filter="fade">
                                      <p:cBhvr>
                                        <p:cTn id="13" dur="10"/>
                                        <p:tgtEl>
                                          <p:spTgt spid="25"/>
                                        </p:tgtEl>
                                      </p:cBhvr>
                                    </p:animEffect>
                                    <p:set>
                                      <p:cBhvr>
                                        <p:cTn id="14" dur="1" fill="hold">
                                          <p:stCondLst>
                                            <p:cond delay="9"/>
                                          </p:stCondLst>
                                        </p:cTn>
                                        <p:tgtEl>
                                          <p:spTgt spid="25"/>
                                        </p:tgtEl>
                                        <p:attrNameLst>
                                          <p:attrName>style.visibility</p:attrName>
                                        </p:attrNameLst>
                                      </p:cBhvr>
                                      <p:to>
                                        <p:strVal val="hidden"/>
                                      </p:to>
                                    </p:set>
                                  </p:childTnLst>
                                </p:cTn>
                              </p:par>
                            </p:childTnLst>
                          </p:cTn>
                        </p:par>
                        <p:par>
                          <p:cTn id="15" fill="hold">
                            <p:stCondLst>
                              <p:cond delay="2000"/>
                            </p:stCondLst>
                            <p:childTnLst>
                              <p:par>
                                <p:cTn id="16" presetID="22" presetClass="entr" presetSubtype="8"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500"/>
                                        <p:tgtEl>
                                          <p:spTgt spid="9"/>
                                        </p:tgtEl>
                                      </p:cBhvr>
                                    </p:animEffect>
                                  </p:childTnLst>
                                </p:cTn>
                              </p:par>
                              <p:par>
                                <p:cTn id="19" presetID="22" presetClass="entr" presetSubtype="8"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1"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
                                        <p:tgtEl>
                                          <p:spTgt spid="10"/>
                                        </p:tgtEl>
                                      </p:cBhvr>
                                    </p:animEffect>
                                  </p:childTnLst>
                                </p:cTn>
                              </p:par>
                              <p:par>
                                <p:cTn id="27" presetID="10" presetClass="entr" presetSubtype="0" fill="hold" grpId="1"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5" grpId="0"/>
      <p:bldP spid="25" grpId="1"/>
      <p:bldP spid="9" grpId="0"/>
      <p:bldP spid="10" grpId="1" animBg="1"/>
      <p:bldP spid="11" grpId="1"/>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394E20-E998-074F-B6D1-7910F99FF9AC}"/>
              </a:ext>
            </a:extLst>
          </p:cNvPr>
          <p:cNvSpPr>
            <a:spLocks noGrp="1"/>
          </p:cNvSpPr>
          <p:nvPr>
            <p:ph type="title"/>
          </p:nvPr>
        </p:nvSpPr>
        <p:spPr/>
        <p:txBody>
          <a:bodyPr/>
          <a:lstStyle/>
          <a:p>
            <a:r>
              <a:rPr kumimoji="1" lang="ja-JP" altLang="en-US"/>
              <a:t>仮想ネットワークを用いた通信</a:t>
            </a:r>
          </a:p>
        </p:txBody>
      </p:sp>
      <p:sp>
        <p:nvSpPr>
          <p:cNvPr id="3" name="コンテンツ プレースホルダー 2">
            <a:extLst>
              <a:ext uri="{FF2B5EF4-FFF2-40B4-BE49-F238E27FC236}">
                <a16:creationId xmlns:a16="http://schemas.microsoft.com/office/drawing/2014/main" id="{A464F26F-92EA-BB47-84E3-D0B131FCBD4B}"/>
              </a:ext>
            </a:extLst>
          </p:cNvPr>
          <p:cNvSpPr>
            <a:spLocks noGrp="1"/>
          </p:cNvSpPr>
          <p:nvPr>
            <p:ph idx="1"/>
          </p:nvPr>
        </p:nvSpPr>
        <p:spPr/>
        <p:txBody>
          <a:bodyPr>
            <a:normAutofit/>
          </a:bodyPr>
          <a:lstStyle/>
          <a:p>
            <a:r>
              <a:rPr kumimoji="1" lang="en-US" altLang="ja-JP" dirty="0"/>
              <a:t>TCP/IP</a:t>
            </a:r>
            <a:r>
              <a:rPr kumimoji="1" lang="ja-JP" altLang="en-US"/>
              <a:t>を用いて仮想</a:t>
            </a:r>
            <a:r>
              <a:rPr lang="ja-JP" altLang="en-US"/>
              <a:t>ネットワーク経由で</a:t>
            </a:r>
            <a:r>
              <a:rPr kumimoji="1" lang="ja-JP" altLang="en-US"/>
              <a:t>暗号通信</a:t>
            </a:r>
            <a:endParaRPr kumimoji="1" lang="en-US" altLang="ja-JP" dirty="0"/>
          </a:p>
          <a:p>
            <a:pPr lvl="1"/>
            <a:r>
              <a:rPr kumimoji="1" lang="en-US" altLang="ja-JP" dirty="0"/>
              <a:t>8</a:t>
            </a:r>
            <a:r>
              <a:rPr kumimoji="1" lang="ja-JP" altLang="en-US"/>
              <a:t>バイトの仮想アドレスを</a:t>
            </a:r>
            <a:r>
              <a:rPr lang="ja-JP" altLang="en-US"/>
              <a:t>受信</a:t>
            </a:r>
            <a:r>
              <a:rPr kumimoji="1" lang="ja-JP" altLang="en-US"/>
              <a:t>し，対応する</a:t>
            </a:r>
            <a:r>
              <a:rPr kumimoji="1" lang="en-US" altLang="ja-JP" dirty="0"/>
              <a:t>4KB</a:t>
            </a:r>
            <a:r>
              <a:rPr kumimoji="1" lang="ja-JP" altLang="en-US"/>
              <a:t>のメモリデータを返送</a:t>
            </a:r>
            <a:endParaRPr kumimoji="1" lang="en-US" altLang="ja-JP" dirty="0"/>
          </a:p>
          <a:p>
            <a:r>
              <a:rPr lang="en-US" altLang="ja-JP" dirty="0"/>
              <a:t>IDS</a:t>
            </a:r>
            <a:r>
              <a:rPr lang="ja-JP" altLang="en-US"/>
              <a:t>からの接続要求とメッセージの受信を待つ</a:t>
            </a:r>
            <a:endParaRPr lang="en-US" altLang="ja-JP" dirty="0"/>
          </a:p>
          <a:p>
            <a:pPr lvl="1"/>
            <a:r>
              <a:rPr lang="ja-JP" altLang="en-US"/>
              <a:t>ブロッキングモードを用いる場合、要求に対して即座に応答できる</a:t>
            </a:r>
            <a:endParaRPr lang="en-US" altLang="ja-JP" dirty="0"/>
          </a:p>
          <a:p>
            <a:pPr lvl="2"/>
            <a:r>
              <a:rPr lang="ja-JP" altLang="en-US"/>
              <a:t>ソケットのタイムアウトのタイミングでしか他の処理が行えない</a:t>
            </a:r>
            <a:endParaRPr lang="en-US" altLang="ja-JP" dirty="0"/>
          </a:p>
          <a:p>
            <a:pPr lvl="1"/>
            <a:r>
              <a:rPr lang="ja-JP" altLang="en-US"/>
              <a:t>ノンブロッキングモードを用いる場合、他の処理を行うのが容易</a:t>
            </a:r>
            <a:endParaRPr lang="en-US" altLang="ja-JP" dirty="0"/>
          </a:p>
          <a:p>
            <a:pPr lvl="2"/>
            <a:r>
              <a:rPr lang="ja-JP" altLang="en-US"/>
              <a:t>スリープを入れることでビジーループによる</a:t>
            </a:r>
            <a:r>
              <a:rPr lang="en-US" altLang="ja-JP" dirty="0"/>
              <a:t>CPU</a:t>
            </a:r>
            <a:r>
              <a:rPr lang="ja-JP" altLang="en-US"/>
              <a:t>占有を避ける必要</a:t>
            </a:r>
          </a:p>
          <a:p>
            <a:endParaRPr lang="en-US" altLang="ja-JP" dirty="0"/>
          </a:p>
        </p:txBody>
      </p:sp>
      <p:sp>
        <p:nvSpPr>
          <p:cNvPr id="4" name="スライド番号プレースホルダー 3">
            <a:extLst>
              <a:ext uri="{FF2B5EF4-FFF2-40B4-BE49-F238E27FC236}">
                <a16:creationId xmlns:a16="http://schemas.microsoft.com/office/drawing/2014/main" id="{6B07E8F5-6D65-6A47-9103-A6CA5D87403A}"/>
              </a:ext>
            </a:extLst>
          </p:cNvPr>
          <p:cNvSpPr>
            <a:spLocks noGrp="1"/>
          </p:cNvSpPr>
          <p:nvPr>
            <p:ph type="sldNum" sz="quarter" idx="12"/>
          </p:nvPr>
        </p:nvSpPr>
        <p:spPr/>
        <p:txBody>
          <a:bodyPr/>
          <a:lstStyle/>
          <a:p>
            <a:fld id="{3862EE38-F75A-9448-8243-6101B2857D65}" type="slidenum">
              <a:rPr lang="ja-JP" altLang="en-US" smtClean="0"/>
              <a:pPr/>
              <a:t>40</a:t>
            </a:fld>
            <a:endParaRPr lang="ja-JP" altLang="en-US" dirty="0"/>
          </a:p>
        </p:txBody>
      </p:sp>
      <p:sp>
        <p:nvSpPr>
          <p:cNvPr id="6" name="角丸四角形 22">
            <a:extLst>
              <a:ext uri="{FF2B5EF4-FFF2-40B4-BE49-F238E27FC236}">
                <a16:creationId xmlns:a16="http://schemas.microsoft.com/office/drawing/2014/main" id="{B15DA145-72A8-D04A-A1F3-66021D8EBFB0}"/>
              </a:ext>
            </a:extLst>
          </p:cNvPr>
          <p:cNvSpPr/>
          <p:nvPr/>
        </p:nvSpPr>
        <p:spPr>
          <a:xfrm>
            <a:off x="3104864" y="4990794"/>
            <a:ext cx="2104114" cy="1669238"/>
          </a:xfrm>
          <a:prstGeom prst="roundRect">
            <a:avLst/>
          </a:prstGeom>
          <a:pattFill prst="pct10">
            <a:fgClr>
              <a:schemeClr val="tx1"/>
            </a:fgClr>
            <a:bgClr>
              <a:schemeClr val="accent5">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7" name="角丸四角形 20">
            <a:extLst>
              <a:ext uri="{FF2B5EF4-FFF2-40B4-BE49-F238E27FC236}">
                <a16:creationId xmlns:a16="http://schemas.microsoft.com/office/drawing/2014/main" id="{9D62CA8A-50CE-D241-9F97-7D1CC7E85153}"/>
              </a:ext>
            </a:extLst>
          </p:cNvPr>
          <p:cNvSpPr/>
          <p:nvPr/>
        </p:nvSpPr>
        <p:spPr>
          <a:xfrm>
            <a:off x="6476870" y="4971947"/>
            <a:ext cx="2603716" cy="1664947"/>
          </a:xfrm>
          <a:prstGeom prst="roundRect">
            <a:avLst/>
          </a:prstGeom>
          <a:pattFill prst="pct10">
            <a:fgClr>
              <a:schemeClr val="tx1"/>
            </a:fgClr>
            <a:bgClr>
              <a:schemeClr val="accent2">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9" name="テキスト ボックス 12">
            <a:extLst>
              <a:ext uri="{FF2B5EF4-FFF2-40B4-BE49-F238E27FC236}">
                <a16:creationId xmlns:a16="http://schemas.microsoft.com/office/drawing/2014/main" id="{ABE60AEC-4B7A-FC41-A0CD-7E03E14078BD}"/>
              </a:ext>
            </a:extLst>
          </p:cNvPr>
          <p:cNvSpPr txBox="1"/>
          <p:nvPr/>
        </p:nvSpPr>
        <p:spPr>
          <a:xfrm>
            <a:off x="6806939" y="4560691"/>
            <a:ext cx="1920719" cy="461665"/>
          </a:xfrm>
          <a:prstGeom prst="rect">
            <a:avLst/>
          </a:prstGeom>
          <a:noFill/>
        </p:spPr>
        <p:txBody>
          <a:bodyPr wrap="square" rtlCol="0">
            <a:spAutoFit/>
          </a:bodyPr>
          <a:lstStyle/>
          <a:p>
            <a:r>
              <a:rPr kumimoji="1" lang="ja-JP" altLang="en-US" sz="2400" b="1"/>
              <a:t>監視対象</a:t>
            </a:r>
            <a:r>
              <a:rPr kumimoji="1" lang="en-US" altLang="ja-JP" sz="2400" b="1" dirty="0"/>
              <a:t>VM</a:t>
            </a:r>
            <a:endParaRPr kumimoji="1" lang="ja-JP" altLang="en-US" sz="2400" b="1"/>
          </a:p>
        </p:txBody>
      </p:sp>
      <p:sp>
        <p:nvSpPr>
          <p:cNvPr id="10" name="テキスト ボックス 13">
            <a:extLst>
              <a:ext uri="{FF2B5EF4-FFF2-40B4-BE49-F238E27FC236}">
                <a16:creationId xmlns:a16="http://schemas.microsoft.com/office/drawing/2014/main" id="{91D26739-9B2E-B548-97F2-44956F3AC12C}"/>
              </a:ext>
            </a:extLst>
          </p:cNvPr>
          <p:cNvSpPr txBox="1"/>
          <p:nvPr/>
        </p:nvSpPr>
        <p:spPr>
          <a:xfrm>
            <a:off x="3322826" y="5826045"/>
            <a:ext cx="1656255" cy="707886"/>
          </a:xfrm>
          <a:prstGeom prst="rect">
            <a:avLst/>
          </a:prstGeom>
          <a:solidFill>
            <a:schemeClr val="bg1"/>
          </a:solidFill>
          <a:ln w="22225">
            <a:solidFill>
              <a:schemeClr val="tx1"/>
            </a:solidFill>
          </a:ln>
        </p:spPr>
        <p:txBody>
          <a:bodyPr wrap="square" rtlCol="0">
            <a:spAutoFit/>
          </a:bodyPr>
          <a:lstStyle/>
          <a:p>
            <a:pPr algn="ctr"/>
            <a:r>
              <a:rPr lang="en-US" altLang="ja-JP" sz="2000" b="1" dirty="0" err="1"/>
              <a:t>SEVmonitor</a:t>
            </a:r>
            <a:endParaRPr lang="en-US" altLang="ja-JP" sz="2000" b="1" dirty="0"/>
          </a:p>
          <a:p>
            <a:pPr algn="ctr"/>
            <a:r>
              <a:rPr lang="ja-JP" altLang="en-US" sz="2000" b="1"/>
              <a:t>ライブラリ</a:t>
            </a:r>
            <a:endParaRPr kumimoji="1" lang="ja-JP" altLang="en-US" sz="2000" b="1"/>
          </a:p>
        </p:txBody>
      </p:sp>
      <p:sp>
        <p:nvSpPr>
          <p:cNvPr id="11" name="正方形/長方形 10">
            <a:extLst>
              <a:ext uri="{FF2B5EF4-FFF2-40B4-BE49-F238E27FC236}">
                <a16:creationId xmlns:a16="http://schemas.microsoft.com/office/drawing/2014/main" id="{2BB97D5E-5F01-2F48-BE1B-347A6AC10036}"/>
              </a:ext>
            </a:extLst>
          </p:cNvPr>
          <p:cNvSpPr/>
          <p:nvPr/>
        </p:nvSpPr>
        <p:spPr>
          <a:xfrm>
            <a:off x="6635335" y="5171074"/>
            <a:ext cx="2261459" cy="1199030"/>
          </a:xfrm>
          <a:prstGeom prst="rect">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endParaRPr>
          </a:p>
        </p:txBody>
      </p:sp>
      <p:sp>
        <p:nvSpPr>
          <p:cNvPr id="12" name="テキスト ボックス 11">
            <a:extLst>
              <a:ext uri="{FF2B5EF4-FFF2-40B4-BE49-F238E27FC236}">
                <a16:creationId xmlns:a16="http://schemas.microsoft.com/office/drawing/2014/main" id="{F046C0B1-7E59-5244-A4AE-20DA690442BD}"/>
              </a:ext>
            </a:extLst>
          </p:cNvPr>
          <p:cNvSpPr txBox="1"/>
          <p:nvPr/>
        </p:nvSpPr>
        <p:spPr>
          <a:xfrm>
            <a:off x="6931352" y="5942011"/>
            <a:ext cx="1669423" cy="400110"/>
          </a:xfrm>
          <a:prstGeom prst="rect">
            <a:avLst/>
          </a:prstGeom>
          <a:solidFill>
            <a:schemeClr val="bg1"/>
          </a:solidFill>
          <a:ln>
            <a:noFill/>
          </a:ln>
        </p:spPr>
        <p:txBody>
          <a:bodyPr wrap="square" rtlCol="0">
            <a:spAutoFit/>
          </a:bodyPr>
          <a:lstStyle/>
          <a:p>
            <a:pPr algn="ctr"/>
            <a:r>
              <a:rPr kumimoji="1" lang="en-US" altLang="ja-JP" sz="2000" b="1" dirty="0"/>
              <a:t>OS</a:t>
            </a:r>
            <a:r>
              <a:rPr kumimoji="1" lang="ja-JP" altLang="en-US" sz="2000" b="1"/>
              <a:t>カーネル</a:t>
            </a:r>
          </a:p>
        </p:txBody>
      </p:sp>
      <p:sp>
        <p:nvSpPr>
          <p:cNvPr id="13" name="テキスト ボックス 14">
            <a:extLst>
              <a:ext uri="{FF2B5EF4-FFF2-40B4-BE49-F238E27FC236}">
                <a16:creationId xmlns:a16="http://schemas.microsoft.com/office/drawing/2014/main" id="{74A8327C-9401-C34A-B655-EA47E46C7FA2}"/>
              </a:ext>
            </a:extLst>
          </p:cNvPr>
          <p:cNvSpPr txBox="1"/>
          <p:nvPr/>
        </p:nvSpPr>
        <p:spPr>
          <a:xfrm>
            <a:off x="6750401" y="5299922"/>
            <a:ext cx="2031325" cy="461665"/>
          </a:xfrm>
          <a:prstGeom prst="rect">
            <a:avLst/>
          </a:prstGeom>
          <a:solidFill>
            <a:srgbClr val="92D050"/>
          </a:solidFill>
          <a:ln w="22225">
            <a:solidFill>
              <a:schemeClr val="tx1"/>
            </a:solidFill>
          </a:ln>
        </p:spPr>
        <p:txBody>
          <a:bodyPr wrap="square" rtlCol="0">
            <a:spAutoFit/>
          </a:bodyPr>
          <a:lstStyle/>
          <a:p>
            <a:r>
              <a:rPr kumimoji="1" lang="ja-JP" altLang="en-US" sz="2400" b="1"/>
              <a:t>エージェント</a:t>
            </a:r>
          </a:p>
        </p:txBody>
      </p:sp>
      <p:cxnSp>
        <p:nvCxnSpPr>
          <p:cNvPr id="14" name="直線矢印コネクタ 18">
            <a:extLst>
              <a:ext uri="{FF2B5EF4-FFF2-40B4-BE49-F238E27FC236}">
                <a16:creationId xmlns:a16="http://schemas.microsoft.com/office/drawing/2014/main" id="{415954A3-0DE1-864A-B863-49FFA0E97BE3}"/>
              </a:ext>
            </a:extLst>
          </p:cNvPr>
          <p:cNvCxnSpPr>
            <a:cxnSpLocks/>
            <a:stCxn id="10" idx="3"/>
            <a:endCxn id="13" idx="1"/>
          </p:cNvCxnSpPr>
          <p:nvPr/>
        </p:nvCxnSpPr>
        <p:spPr>
          <a:xfrm flipV="1">
            <a:off x="4979081" y="5530755"/>
            <a:ext cx="1771320" cy="649233"/>
          </a:xfrm>
          <a:prstGeom prst="straightConnector1">
            <a:avLst/>
          </a:prstGeom>
          <a:ln w="47625">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21">
            <a:extLst>
              <a:ext uri="{FF2B5EF4-FFF2-40B4-BE49-F238E27FC236}">
                <a16:creationId xmlns:a16="http://schemas.microsoft.com/office/drawing/2014/main" id="{6A336D88-509C-D54C-8362-111C65237B69}"/>
              </a:ext>
            </a:extLst>
          </p:cNvPr>
          <p:cNvSpPr txBox="1"/>
          <p:nvPr/>
        </p:nvSpPr>
        <p:spPr>
          <a:xfrm>
            <a:off x="3487945" y="4576687"/>
            <a:ext cx="1326015" cy="461665"/>
          </a:xfrm>
          <a:prstGeom prst="rect">
            <a:avLst/>
          </a:prstGeom>
          <a:noFill/>
        </p:spPr>
        <p:txBody>
          <a:bodyPr wrap="square" rtlCol="0">
            <a:spAutoFit/>
          </a:bodyPr>
          <a:lstStyle/>
          <a:p>
            <a:pPr algn="ctr"/>
            <a:r>
              <a:rPr kumimoji="1" lang="en-US" altLang="ja-JP" sz="2400" b="1" dirty="0"/>
              <a:t>IDS VM</a:t>
            </a:r>
            <a:endParaRPr kumimoji="1" lang="ja-JP" altLang="en-US" sz="2400" b="1"/>
          </a:p>
        </p:txBody>
      </p:sp>
      <p:sp>
        <p:nvSpPr>
          <p:cNvPr id="16" name="テキスト ボックス 15">
            <a:extLst>
              <a:ext uri="{FF2B5EF4-FFF2-40B4-BE49-F238E27FC236}">
                <a16:creationId xmlns:a16="http://schemas.microsoft.com/office/drawing/2014/main" id="{0ABCE4F0-01B7-6A48-A4BD-FDC978CD6B83}"/>
              </a:ext>
            </a:extLst>
          </p:cNvPr>
          <p:cNvSpPr txBox="1"/>
          <p:nvPr/>
        </p:nvSpPr>
        <p:spPr>
          <a:xfrm>
            <a:off x="3743630" y="5171074"/>
            <a:ext cx="814647" cy="523220"/>
          </a:xfrm>
          <a:prstGeom prst="rect">
            <a:avLst/>
          </a:prstGeom>
          <a:solidFill>
            <a:schemeClr val="bg1"/>
          </a:solidFill>
          <a:ln w="22225">
            <a:solidFill>
              <a:schemeClr val="tx1"/>
            </a:solidFill>
          </a:ln>
        </p:spPr>
        <p:txBody>
          <a:bodyPr wrap="square" rtlCol="0">
            <a:spAutoFit/>
          </a:bodyPr>
          <a:lstStyle/>
          <a:p>
            <a:r>
              <a:rPr kumimoji="1" lang="en-US" altLang="ja-JP" sz="2800" b="1" dirty="0"/>
              <a:t>IDS</a:t>
            </a:r>
            <a:endParaRPr kumimoji="1" lang="ja-JP" altLang="en-US" sz="2800" b="1"/>
          </a:p>
        </p:txBody>
      </p:sp>
      <p:sp>
        <p:nvSpPr>
          <p:cNvPr id="17" name="テキスト ボックス 21">
            <a:extLst>
              <a:ext uri="{FF2B5EF4-FFF2-40B4-BE49-F238E27FC236}">
                <a16:creationId xmlns:a16="http://schemas.microsoft.com/office/drawing/2014/main" id="{BF0C26C5-DBFD-3046-9342-C8FF59086448}"/>
              </a:ext>
            </a:extLst>
          </p:cNvPr>
          <p:cNvSpPr txBox="1"/>
          <p:nvPr/>
        </p:nvSpPr>
        <p:spPr>
          <a:xfrm>
            <a:off x="5287081" y="5368130"/>
            <a:ext cx="1111685" cy="400110"/>
          </a:xfrm>
          <a:prstGeom prst="rect">
            <a:avLst/>
          </a:prstGeom>
          <a:noFill/>
        </p:spPr>
        <p:txBody>
          <a:bodyPr wrap="square" rtlCol="0">
            <a:spAutoFit/>
          </a:bodyPr>
          <a:lstStyle/>
          <a:p>
            <a:pPr algn="ctr"/>
            <a:r>
              <a:rPr lang="en-US" altLang="ja-JP" sz="2000" b="1" dirty="0"/>
              <a:t>TCP/IP</a:t>
            </a:r>
            <a:endParaRPr kumimoji="1" lang="ja-JP" altLang="en-US" sz="2000" b="1"/>
          </a:p>
        </p:txBody>
      </p:sp>
    </p:spTree>
    <p:extLst>
      <p:ext uri="{BB962C8B-B14F-4D97-AF65-F5344CB8AC3E}">
        <p14:creationId xmlns:p14="http://schemas.microsoft.com/office/powerpoint/2010/main" val="5522472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A1E27-C11A-EF4C-849A-A0ECF23ED79F}"/>
              </a:ext>
            </a:extLst>
          </p:cNvPr>
          <p:cNvSpPr>
            <a:spLocks noGrp="1"/>
          </p:cNvSpPr>
          <p:nvPr>
            <p:ph type="title"/>
          </p:nvPr>
        </p:nvSpPr>
        <p:spPr>
          <a:xfrm>
            <a:off x="688297" y="483858"/>
            <a:ext cx="11074211" cy="830588"/>
          </a:xfrm>
        </p:spPr>
        <p:txBody>
          <a:bodyPr>
            <a:normAutofit fontScale="90000"/>
          </a:bodyPr>
          <a:lstStyle/>
          <a:p>
            <a:r>
              <a:rPr lang="en-JP" dirty="0"/>
              <a:t>OSバージョン情報の取得性能 (</a:t>
            </a:r>
            <a:r>
              <a:rPr lang="en-US" dirty="0" err="1"/>
              <a:t>共有メモリ</a:t>
            </a:r>
            <a:r>
              <a:rPr lang="en-US" dirty="0"/>
              <a:t>)</a:t>
            </a:r>
            <a:endParaRPr lang="en-JP" dirty="0"/>
          </a:p>
        </p:txBody>
      </p:sp>
      <p:sp>
        <p:nvSpPr>
          <p:cNvPr id="3" name="Content Placeholder 2">
            <a:extLst>
              <a:ext uri="{FF2B5EF4-FFF2-40B4-BE49-F238E27FC236}">
                <a16:creationId xmlns:a16="http://schemas.microsoft.com/office/drawing/2014/main" id="{D554896B-3A88-3744-AFE5-01F31527E96E}"/>
              </a:ext>
            </a:extLst>
          </p:cNvPr>
          <p:cNvSpPr>
            <a:spLocks noGrp="1"/>
          </p:cNvSpPr>
          <p:nvPr>
            <p:ph idx="1"/>
          </p:nvPr>
        </p:nvSpPr>
        <p:spPr>
          <a:xfrm>
            <a:off x="688298" y="1525004"/>
            <a:ext cx="10515600" cy="4433844"/>
          </a:xfrm>
        </p:spPr>
        <p:txBody>
          <a:bodyPr>
            <a:normAutofit/>
          </a:bodyPr>
          <a:lstStyle/>
          <a:p>
            <a:r>
              <a:rPr lang="en-US" altLang="ja-JP" dirty="0"/>
              <a:t>TCP</a:t>
            </a:r>
            <a:r>
              <a:rPr lang="ja-JP" altLang="en-US"/>
              <a:t>通信のブロッキングモードよりも共有メモリの方がさらに</a:t>
            </a:r>
            <a:r>
              <a:rPr lang="en-US" altLang="ja-JP" dirty="0"/>
              <a:t>1.0 </a:t>
            </a:r>
            <a:r>
              <a:rPr lang="en-US" altLang="ja-JP" dirty="0" err="1"/>
              <a:t>ms</a:t>
            </a:r>
            <a:r>
              <a:rPr lang="ja-JP" altLang="en-US"/>
              <a:t>高速</a:t>
            </a:r>
          </a:p>
          <a:p>
            <a:pPr lvl="1"/>
            <a:r>
              <a:rPr lang="ja-JP" altLang="en-US"/>
              <a:t>スリープを入れたために</a:t>
            </a:r>
            <a:r>
              <a:rPr lang="en-US" altLang="ja-JP" dirty="0"/>
              <a:t>380μs</a:t>
            </a:r>
            <a:r>
              <a:rPr lang="ja-JP" altLang="en-US"/>
              <a:t>増加</a:t>
            </a:r>
            <a:endParaRPr lang="en-US" altLang="ja-JP" dirty="0"/>
          </a:p>
          <a:p>
            <a:pPr lvl="2"/>
            <a:r>
              <a:rPr lang="ja-JP" altLang="en-US"/>
              <a:t>相対的に影響が大きいが、</a:t>
            </a:r>
            <a:r>
              <a:rPr lang="en-US" altLang="ja-JP" dirty="0"/>
              <a:t>200μs</a:t>
            </a:r>
            <a:r>
              <a:rPr lang="ja-JP" altLang="en-US"/>
              <a:t>より短くすると</a:t>
            </a:r>
            <a:r>
              <a:rPr lang="en-US" altLang="ja-JP" dirty="0"/>
              <a:t>CPU</a:t>
            </a:r>
            <a:r>
              <a:rPr lang="ja-JP" altLang="en-US"/>
              <a:t>使用率が急激に上昇</a:t>
            </a:r>
            <a:endParaRPr lang="en-US" altLang="ja-JP" dirty="0"/>
          </a:p>
          <a:p>
            <a:pPr lvl="2"/>
            <a:r>
              <a:rPr lang="en-US" altLang="ja-JP" dirty="0" err="1"/>
              <a:t>ivshmem</a:t>
            </a:r>
            <a:r>
              <a:rPr lang="ja-JP" altLang="en-US"/>
              <a:t>の割り込み機能を利用できれば待ち時間を減らせる可能性</a:t>
            </a:r>
          </a:p>
          <a:p>
            <a:pPr lvl="1"/>
            <a:r>
              <a:rPr lang="ja-JP" altLang="en-US"/>
              <a:t>暗号化のオーバヘッドは</a:t>
            </a:r>
            <a:r>
              <a:rPr lang="en-US" altLang="ja-JP" dirty="0"/>
              <a:t>350μs</a:t>
            </a:r>
          </a:p>
        </p:txBody>
      </p:sp>
      <p:sp>
        <p:nvSpPr>
          <p:cNvPr id="4" name="Slide Number Placeholder 3">
            <a:extLst>
              <a:ext uri="{FF2B5EF4-FFF2-40B4-BE49-F238E27FC236}">
                <a16:creationId xmlns:a16="http://schemas.microsoft.com/office/drawing/2014/main" id="{182FC12F-41CF-3B43-8264-DB259AE7037F}"/>
              </a:ext>
            </a:extLst>
          </p:cNvPr>
          <p:cNvSpPr>
            <a:spLocks noGrp="1"/>
          </p:cNvSpPr>
          <p:nvPr>
            <p:ph type="sldNum" sz="quarter" idx="12"/>
          </p:nvPr>
        </p:nvSpPr>
        <p:spPr>
          <a:xfrm>
            <a:off x="8610600" y="6356350"/>
            <a:ext cx="2743200" cy="365125"/>
          </a:xfrm>
        </p:spPr>
        <p:txBody>
          <a:bodyPr/>
          <a:lstStyle/>
          <a:p>
            <a:fld id="{3862EE38-F75A-9448-8243-6101B2857D65}" type="slidenum">
              <a:rPr lang="ja-JP" altLang="en-US" smtClean="0"/>
              <a:pPr/>
              <a:t>41</a:t>
            </a:fld>
            <a:endParaRPr lang="ja-JP" altLang="en-US" dirty="0"/>
          </a:p>
        </p:txBody>
      </p:sp>
      <p:graphicFrame>
        <p:nvGraphicFramePr>
          <p:cNvPr id="12" name="グラフ 11">
            <a:extLst>
              <a:ext uri="{FF2B5EF4-FFF2-40B4-BE49-F238E27FC236}">
                <a16:creationId xmlns:a16="http://schemas.microsoft.com/office/drawing/2014/main" id="{A8BD8253-8A34-8B47-9283-8770C6D6AF21}"/>
              </a:ext>
            </a:extLst>
          </p:cNvPr>
          <p:cNvGraphicFramePr>
            <a:graphicFrameLocks/>
          </p:cNvGraphicFramePr>
          <p:nvPr>
            <p:extLst>
              <p:ext uri="{D42A27DB-BD31-4B8C-83A1-F6EECF244321}">
                <p14:modId xmlns:p14="http://schemas.microsoft.com/office/powerpoint/2010/main" val="249249712"/>
              </p:ext>
            </p:extLst>
          </p:nvPr>
        </p:nvGraphicFramePr>
        <p:xfrm>
          <a:off x="5448609" y="3867159"/>
          <a:ext cx="5418982" cy="29316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a:extLst>
              <a:ext uri="{FF2B5EF4-FFF2-40B4-BE49-F238E27FC236}">
                <a16:creationId xmlns:a16="http://schemas.microsoft.com/office/drawing/2014/main" id="{D820E21C-445D-A745-874D-69E2E55C8AF0}"/>
              </a:ext>
            </a:extLst>
          </p:cNvPr>
          <p:cNvGraphicFramePr>
            <a:graphicFrameLocks/>
          </p:cNvGraphicFramePr>
          <p:nvPr>
            <p:extLst>
              <p:ext uri="{D42A27DB-BD31-4B8C-83A1-F6EECF244321}">
                <p14:modId xmlns:p14="http://schemas.microsoft.com/office/powerpoint/2010/main" val="4064445664"/>
              </p:ext>
            </p:extLst>
          </p:nvPr>
        </p:nvGraphicFramePr>
        <p:xfrm>
          <a:off x="723401" y="3977987"/>
          <a:ext cx="4690106" cy="28770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63459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B5098E-7BC8-1C46-BCBF-EFB2F3346B1A}"/>
              </a:ext>
            </a:extLst>
          </p:cNvPr>
          <p:cNvSpPr>
            <a:spLocks noGrp="1"/>
          </p:cNvSpPr>
          <p:nvPr>
            <p:ph type="title"/>
          </p:nvPr>
        </p:nvSpPr>
        <p:spPr/>
        <p:txBody>
          <a:bodyPr>
            <a:normAutofit/>
          </a:bodyPr>
          <a:lstStyle/>
          <a:p>
            <a:r>
              <a:rPr kumimoji="1" lang="ja-JP" altLang="en-US"/>
              <a:t>プロセス一覧の取得性能</a:t>
            </a:r>
            <a:r>
              <a:rPr kumimoji="1" lang="en-US" altLang="ja-JP" dirty="0"/>
              <a:t> (</a:t>
            </a:r>
            <a:r>
              <a:rPr lang="ja-JP" altLang="en-US"/>
              <a:t>共有メモリ</a:t>
            </a:r>
            <a:r>
              <a:rPr lang="en-US" altLang="ja-JP" dirty="0"/>
              <a:t>)</a:t>
            </a:r>
            <a:endParaRPr kumimoji="1" lang="ja-JP" altLang="en-US"/>
          </a:p>
        </p:txBody>
      </p:sp>
      <p:sp>
        <p:nvSpPr>
          <p:cNvPr id="3" name="コンテンツ プレースホルダー 2">
            <a:extLst>
              <a:ext uri="{FF2B5EF4-FFF2-40B4-BE49-F238E27FC236}">
                <a16:creationId xmlns:a16="http://schemas.microsoft.com/office/drawing/2014/main" id="{663E2B40-C6A4-4B42-9EE8-A5598802CBB1}"/>
              </a:ext>
            </a:extLst>
          </p:cNvPr>
          <p:cNvSpPr>
            <a:spLocks noGrp="1"/>
          </p:cNvSpPr>
          <p:nvPr>
            <p:ph idx="1"/>
          </p:nvPr>
        </p:nvSpPr>
        <p:spPr>
          <a:xfrm>
            <a:off x="688298" y="1525004"/>
            <a:ext cx="11088066" cy="4433844"/>
          </a:xfrm>
        </p:spPr>
        <p:txBody>
          <a:bodyPr/>
          <a:lstStyle/>
          <a:p>
            <a:r>
              <a:rPr lang="en-US" altLang="ja-JP" dirty="0"/>
              <a:t>TCP</a:t>
            </a:r>
            <a:r>
              <a:rPr lang="ja-JP" altLang="en-US"/>
              <a:t>通信のブロッキングモードと比較して共有メモリはさらに</a:t>
            </a:r>
            <a:r>
              <a:rPr lang="en-US" altLang="ja-JP" dirty="0"/>
              <a:t>40%</a:t>
            </a:r>
            <a:r>
              <a:rPr lang="ja-JP" altLang="en-US"/>
              <a:t>高速</a:t>
            </a:r>
            <a:endParaRPr lang="en-US" altLang="ja-JP" dirty="0"/>
          </a:p>
          <a:p>
            <a:pPr lvl="1"/>
            <a:r>
              <a:rPr lang="ja-JP" altLang="en-US"/>
              <a:t>共有メモリを用いる効果が大きくなる</a:t>
            </a:r>
            <a:endParaRPr lang="en-US" altLang="ja-JP" dirty="0"/>
          </a:p>
          <a:p>
            <a:pPr lvl="1"/>
            <a:r>
              <a:rPr lang="ja-JP" altLang="en-US"/>
              <a:t>スリープを入れたために</a:t>
            </a:r>
            <a:r>
              <a:rPr lang="en-US" altLang="ja-JP" dirty="0"/>
              <a:t>72%</a:t>
            </a:r>
            <a:r>
              <a:rPr lang="ja-JP" altLang="en-US"/>
              <a:t>増加</a:t>
            </a:r>
            <a:endParaRPr lang="en-US" altLang="ja-JP" dirty="0"/>
          </a:p>
          <a:p>
            <a:pPr lvl="2"/>
            <a:r>
              <a:rPr lang="ja-JP" altLang="en-US"/>
              <a:t>スリープの影響が大きい</a:t>
            </a:r>
            <a:endParaRPr lang="en-US" altLang="ja-JP" dirty="0"/>
          </a:p>
          <a:p>
            <a:pPr lvl="1"/>
            <a:r>
              <a:rPr lang="ja-JP" altLang="en-US"/>
              <a:t>暗号化のオーバヘッドは</a:t>
            </a:r>
            <a:r>
              <a:rPr lang="en-US" altLang="ja-JP" dirty="0"/>
              <a:t>11%</a:t>
            </a:r>
          </a:p>
        </p:txBody>
      </p:sp>
      <p:sp>
        <p:nvSpPr>
          <p:cNvPr id="4" name="スライド番号プレースホルダー 3">
            <a:extLst>
              <a:ext uri="{FF2B5EF4-FFF2-40B4-BE49-F238E27FC236}">
                <a16:creationId xmlns:a16="http://schemas.microsoft.com/office/drawing/2014/main" id="{3478EE3B-0FE6-214B-8FC0-CB745D39305E}"/>
              </a:ext>
            </a:extLst>
          </p:cNvPr>
          <p:cNvSpPr>
            <a:spLocks noGrp="1"/>
          </p:cNvSpPr>
          <p:nvPr>
            <p:ph type="sldNum" sz="quarter" idx="12"/>
          </p:nvPr>
        </p:nvSpPr>
        <p:spPr/>
        <p:txBody>
          <a:bodyPr/>
          <a:lstStyle/>
          <a:p>
            <a:fld id="{3862EE38-F75A-9448-8243-6101B2857D65}" type="slidenum">
              <a:rPr lang="ja-JP" altLang="en-US" smtClean="0"/>
              <a:pPr/>
              <a:t>42</a:t>
            </a:fld>
            <a:endParaRPr lang="ja-JP" altLang="en-US" dirty="0"/>
          </a:p>
        </p:txBody>
      </p:sp>
      <p:graphicFrame>
        <p:nvGraphicFramePr>
          <p:cNvPr id="9" name="グラフ 8">
            <a:extLst>
              <a:ext uri="{FF2B5EF4-FFF2-40B4-BE49-F238E27FC236}">
                <a16:creationId xmlns:a16="http://schemas.microsoft.com/office/drawing/2014/main" id="{0572D91E-EDAA-A24F-94EE-E2A87424A7C5}"/>
              </a:ext>
            </a:extLst>
          </p:cNvPr>
          <p:cNvGraphicFramePr>
            <a:graphicFrameLocks/>
          </p:cNvGraphicFramePr>
          <p:nvPr>
            <p:extLst>
              <p:ext uri="{D42A27DB-BD31-4B8C-83A1-F6EECF244321}">
                <p14:modId xmlns:p14="http://schemas.microsoft.com/office/powerpoint/2010/main" val="1691393002"/>
              </p:ext>
            </p:extLst>
          </p:nvPr>
        </p:nvGraphicFramePr>
        <p:xfrm>
          <a:off x="6096000" y="3753134"/>
          <a:ext cx="4768921" cy="312184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グラフ 9">
            <a:extLst>
              <a:ext uri="{FF2B5EF4-FFF2-40B4-BE49-F238E27FC236}">
                <a16:creationId xmlns:a16="http://schemas.microsoft.com/office/drawing/2014/main" id="{C708D3EE-9B74-4F4E-B4FA-8D7BE21C9958}"/>
              </a:ext>
            </a:extLst>
          </p:cNvPr>
          <p:cNvGraphicFramePr>
            <a:graphicFrameLocks/>
          </p:cNvGraphicFramePr>
          <p:nvPr>
            <p:extLst>
              <p:ext uri="{D42A27DB-BD31-4B8C-83A1-F6EECF244321}">
                <p14:modId xmlns:p14="http://schemas.microsoft.com/office/powerpoint/2010/main" val="3088313120"/>
              </p:ext>
            </p:extLst>
          </p:nvPr>
        </p:nvGraphicFramePr>
        <p:xfrm>
          <a:off x="1209380" y="4058235"/>
          <a:ext cx="4584776" cy="279976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89949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F9F150-EACA-B845-9384-1B717AD65DAD}"/>
              </a:ext>
            </a:extLst>
          </p:cNvPr>
          <p:cNvSpPr>
            <a:spLocks noGrp="1"/>
          </p:cNvSpPr>
          <p:nvPr>
            <p:ph type="title"/>
          </p:nvPr>
        </p:nvSpPr>
        <p:spPr/>
        <p:txBody>
          <a:bodyPr/>
          <a:lstStyle/>
          <a:p>
            <a:r>
              <a:rPr kumimoji="1" lang="en-US" altLang="ja-JP" dirty="0"/>
              <a:t>SEV</a:t>
            </a:r>
            <a:r>
              <a:rPr kumimoji="1" lang="ja-JP" altLang="en-US"/>
              <a:t>を有効にした</a:t>
            </a:r>
            <a:r>
              <a:rPr kumimoji="1" lang="en-US" altLang="ja-JP" dirty="0"/>
              <a:t>VM</a:t>
            </a:r>
            <a:endParaRPr kumimoji="1" lang="ja-JP" altLang="en-US"/>
          </a:p>
        </p:txBody>
      </p:sp>
      <p:sp>
        <p:nvSpPr>
          <p:cNvPr id="3" name="コンテンツ プレースホルダー 2">
            <a:extLst>
              <a:ext uri="{FF2B5EF4-FFF2-40B4-BE49-F238E27FC236}">
                <a16:creationId xmlns:a16="http://schemas.microsoft.com/office/drawing/2014/main" id="{FB54BFE1-A226-6A42-A3D4-3C458BFEA6E6}"/>
              </a:ext>
            </a:extLst>
          </p:cNvPr>
          <p:cNvSpPr>
            <a:spLocks noGrp="1"/>
          </p:cNvSpPr>
          <p:nvPr>
            <p:ph idx="1"/>
          </p:nvPr>
        </p:nvSpPr>
        <p:spPr/>
        <p:txBody>
          <a:bodyPr/>
          <a:lstStyle/>
          <a:p>
            <a:r>
              <a:rPr kumimoji="1" lang="en-US" altLang="ja-JP" dirty="0"/>
              <a:t>Linux</a:t>
            </a:r>
            <a:r>
              <a:rPr kumimoji="1" lang="ja-JP" altLang="en-US"/>
              <a:t>の起動オプションで</a:t>
            </a:r>
            <a:r>
              <a:rPr kumimoji="1" lang="en-US" altLang="ja-JP" dirty="0"/>
              <a:t>SEV</a:t>
            </a:r>
            <a:r>
              <a:rPr kumimoji="1" lang="ja-JP" altLang="en-US"/>
              <a:t>の有効化を行う</a:t>
            </a:r>
            <a:endParaRPr kumimoji="1" lang="en-US" altLang="ja-JP" dirty="0"/>
          </a:p>
          <a:p>
            <a:pPr lvl="1"/>
            <a:r>
              <a:rPr kumimoji="1" lang="en-US" altLang="ja-JP" dirty="0"/>
              <a:t>UEFI BIOS</a:t>
            </a:r>
            <a:r>
              <a:rPr kumimoji="1" lang="ja-JP" altLang="en-US"/>
              <a:t>のみで動作</a:t>
            </a:r>
            <a:endParaRPr kumimoji="1" lang="en-US" altLang="ja-JP" dirty="0"/>
          </a:p>
          <a:p>
            <a:pPr lvl="1"/>
            <a:r>
              <a:rPr lang="ja-JP" altLang="en-US"/>
              <a:t>ホスト</a:t>
            </a:r>
            <a:r>
              <a:rPr lang="en-US" altLang="ja-JP" dirty="0"/>
              <a:t>OS</a:t>
            </a:r>
            <a:r>
              <a:rPr lang="ja-JP" altLang="en-US"/>
              <a:t>によってスワップアウトされないことを仮定</a:t>
            </a:r>
            <a:endParaRPr lang="en-US" altLang="ja-JP" dirty="0"/>
          </a:p>
          <a:p>
            <a:pPr lvl="2"/>
            <a:r>
              <a:rPr kumimoji="1" lang="ja-JP" altLang="en-US"/>
              <a:t>メモリページをホストのメモリにロック</a:t>
            </a:r>
            <a:endParaRPr kumimoji="1" lang="en-US" altLang="ja-JP" dirty="0"/>
          </a:p>
          <a:p>
            <a:r>
              <a:rPr lang="en-US" altLang="ja-JP" dirty="0"/>
              <a:t>SEV</a:t>
            </a:r>
            <a:r>
              <a:rPr lang="ja-JP" altLang="en-US"/>
              <a:t>による暗号化はページ単位で制御</a:t>
            </a:r>
            <a:endParaRPr lang="en-US" altLang="ja-JP" dirty="0"/>
          </a:p>
          <a:p>
            <a:pPr lvl="1"/>
            <a:r>
              <a:rPr lang="ja-JP" altLang="en-US"/>
              <a:t>ページテーブルエントリ</a:t>
            </a:r>
            <a:r>
              <a:rPr kumimoji="1" lang="ja-JP" altLang="en-US"/>
              <a:t>の</a:t>
            </a:r>
            <a:r>
              <a:rPr kumimoji="1" lang="en-US" altLang="ja-JP" dirty="0"/>
              <a:t>C</a:t>
            </a:r>
            <a:r>
              <a:rPr kumimoji="1" lang="ja-JP" altLang="en-US"/>
              <a:t>ビットを指定</a:t>
            </a:r>
          </a:p>
        </p:txBody>
      </p:sp>
      <p:sp>
        <p:nvSpPr>
          <p:cNvPr id="4" name="スライド番号プレースホルダー 3">
            <a:extLst>
              <a:ext uri="{FF2B5EF4-FFF2-40B4-BE49-F238E27FC236}">
                <a16:creationId xmlns:a16="http://schemas.microsoft.com/office/drawing/2014/main" id="{8E8A176F-A443-784C-BFC6-1B682EFAA097}"/>
              </a:ext>
            </a:extLst>
          </p:cNvPr>
          <p:cNvSpPr>
            <a:spLocks noGrp="1"/>
          </p:cNvSpPr>
          <p:nvPr>
            <p:ph type="sldNum" sz="quarter" idx="12"/>
          </p:nvPr>
        </p:nvSpPr>
        <p:spPr/>
        <p:txBody>
          <a:bodyPr/>
          <a:lstStyle/>
          <a:p>
            <a:fld id="{3862EE38-F75A-9448-8243-6101B2857D65}" type="slidenum">
              <a:rPr lang="ja-JP" altLang="en-US" smtClean="0"/>
              <a:pPr/>
              <a:t>43</a:t>
            </a:fld>
            <a:endParaRPr lang="ja-JP" altLang="en-US" dirty="0"/>
          </a:p>
        </p:txBody>
      </p:sp>
      <p:graphicFrame>
        <p:nvGraphicFramePr>
          <p:cNvPr id="5" name="表 5">
            <a:extLst>
              <a:ext uri="{FF2B5EF4-FFF2-40B4-BE49-F238E27FC236}">
                <a16:creationId xmlns:a16="http://schemas.microsoft.com/office/drawing/2014/main" id="{5032D367-4398-864F-8D9D-D4C5EEB7B0A0}"/>
              </a:ext>
            </a:extLst>
          </p:cNvPr>
          <p:cNvGraphicFramePr>
            <a:graphicFrameLocks noGrp="1"/>
          </p:cNvGraphicFramePr>
          <p:nvPr/>
        </p:nvGraphicFramePr>
        <p:xfrm>
          <a:off x="6062271" y="4625588"/>
          <a:ext cx="2548329" cy="1828800"/>
        </p:xfrm>
        <a:graphic>
          <a:graphicData uri="http://schemas.openxmlformats.org/drawingml/2006/table">
            <a:tbl>
              <a:tblPr firstRow="1" bandRow="1">
                <a:tableStyleId>{5C22544A-7EE6-4342-B048-85BDC9FD1C3A}</a:tableStyleId>
              </a:tblPr>
              <a:tblGrid>
                <a:gridCol w="869430">
                  <a:extLst>
                    <a:ext uri="{9D8B030D-6E8A-4147-A177-3AD203B41FA5}">
                      <a16:colId xmlns:a16="http://schemas.microsoft.com/office/drawing/2014/main" val="3261072633"/>
                    </a:ext>
                  </a:extLst>
                </a:gridCol>
                <a:gridCol w="1124914">
                  <a:extLst>
                    <a:ext uri="{9D8B030D-6E8A-4147-A177-3AD203B41FA5}">
                      <a16:colId xmlns:a16="http://schemas.microsoft.com/office/drawing/2014/main" val="736459013"/>
                    </a:ext>
                  </a:extLst>
                </a:gridCol>
                <a:gridCol w="553985">
                  <a:extLst>
                    <a:ext uri="{9D8B030D-6E8A-4147-A177-3AD203B41FA5}">
                      <a16:colId xmlns:a16="http://schemas.microsoft.com/office/drawing/2014/main" val="3734880067"/>
                    </a:ext>
                  </a:extLst>
                </a:gridCol>
              </a:tblGrid>
              <a:tr h="298635">
                <a:tc>
                  <a:txBody>
                    <a:bodyPr/>
                    <a:lstStyle/>
                    <a:p>
                      <a:r>
                        <a:rPr kumimoji="1" lang="ja-JP" altLang="en-US">
                          <a:solidFill>
                            <a:schemeClr val="tx1"/>
                          </a:solidFill>
                        </a:rPr>
                        <a:t>ページ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dirty="0">
                          <a:solidFill>
                            <a:schemeClr val="tx1"/>
                          </a:solidFill>
                        </a:rPr>
                        <a:t>C</a:t>
                      </a:r>
                      <a:r>
                        <a:rPr kumimoji="1" lang="ja-JP" altLang="en-US">
                          <a:solidFill>
                            <a:schemeClr val="tx1"/>
                          </a:solidFill>
                        </a:rPr>
                        <a:t>ビット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dirty="0">
                          <a:solidFill>
                            <a:schemeClr val="tx1"/>
                          </a:solidFill>
                        </a:rPr>
                        <a:t>…</a:t>
                      </a:r>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35602495"/>
                  </a:ext>
                </a:extLst>
              </a:tr>
              <a:tr h="298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a:t>
                      </a:r>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a:t>
                      </a:r>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1016345"/>
                  </a:ext>
                </a:extLst>
              </a:tr>
              <a:tr h="298635">
                <a:tc>
                  <a:txBody>
                    <a:bodyPr/>
                    <a:lstStyle/>
                    <a:p>
                      <a:r>
                        <a:rPr kumimoji="1" lang="en-US" altLang="ja-JP" dirty="0">
                          <a:solidFill>
                            <a:schemeClr val="tx1"/>
                          </a:solidFill>
                        </a:rPr>
                        <a:t>46</a:t>
                      </a:r>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dirty="0">
                          <a:solidFill>
                            <a:schemeClr val="tx1"/>
                          </a:solidFill>
                        </a:rPr>
                        <a:t>0</a:t>
                      </a:r>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855048"/>
                  </a:ext>
                </a:extLst>
              </a:tr>
              <a:tr h="298635">
                <a:tc>
                  <a:txBody>
                    <a:bodyPr/>
                    <a:lstStyle/>
                    <a:p>
                      <a:r>
                        <a:rPr kumimoji="1" lang="en-US" altLang="ja-JP" dirty="0">
                          <a:solidFill>
                            <a:schemeClr val="tx1"/>
                          </a:solidFill>
                        </a:rPr>
                        <a:t>47</a:t>
                      </a:r>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dirty="0">
                          <a:solidFill>
                            <a:schemeClr val="tx1"/>
                          </a:solidFill>
                        </a:rPr>
                        <a:t>1</a:t>
                      </a:r>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14525002"/>
                  </a:ext>
                </a:extLst>
              </a:tr>
              <a:tr h="298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a:t>
                      </a:r>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a:t>
                      </a:r>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0862777"/>
                  </a:ext>
                </a:extLst>
              </a:tr>
            </a:tbl>
          </a:graphicData>
        </a:graphic>
      </p:graphicFrame>
      <p:sp>
        <p:nvSpPr>
          <p:cNvPr id="7" name="角丸四角形 6">
            <a:extLst>
              <a:ext uri="{FF2B5EF4-FFF2-40B4-BE49-F238E27FC236}">
                <a16:creationId xmlns:a16="http://schemas.microsoft.com/office/drawing/2014/main" id="{56FCA791-94F8-5E48-8F69-9072B78E9B13}"/>
              </a:ext>
            </a:extLst>
          </p:cNvPr>
          <p:cNvSpPr/>
          <p:nvPr/>
        </p:nvSpPr>
        <p:spPr>
          <a:xfrm>
            <a:off x="2511943" y="4843843"/>
            <a:ext cx="2336286" cy="1325563"/>
          </a:xfrm>
          <a:prstGeom prst="roundRect">
            <a:avLst/>
          </a:prstGeom>
          <a:pattFill prst="pct10">
            <a:fgClr>
              <a:schemeClr val="tx1"/>
            </a:fgClr>
            <a:bgClr>
              <a:schemeClr val="accent2">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6" name="正方形/長方形 5">
            <a:extLst>
              <a:ext uri="{FF2B5EF4-FFF2-40B4-BE49-F238E27FC236}">
                <a16:creationId xmlns:a16="http://schemas.microsoft.com/office/drawing/2014/main" id="{52224650-DF93-114C-A38C-07EE07BCE09E}"/>
              </a:ext>
            </a:extLst>
          </p:cNvPr>
          <p:cNvSpPr/>
          <p:nvPr/>
        </p:nvSpPr>
        <p:spPr>
          <a:xfrm>
            <a:off x="2799992" y="5196719"/>
            <a:ext cx="1760188" cy="619810"/>
          </a:xfrm>
          <a:prstGeom prst="rect">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solidFill>
                  <a:schemeClr val="tx1"/>
                </a:solidFill>
              </a:rPr>
              <a:t>OS</a:t>
            </a:r>
            <a:r>
              <a:rPr kumimoji="1" lang="ja-JP" altLang="en-US" sz="2000" b="1">
                <a:solidFill>
                  <a:schemeClr val="tx1"/>
                </a:solidFill>
              </a:rPr>
              <a:t>カーネル</a:t>
            </a:r>
          </a:p>
        </p:txBody>
      </p:sp>
      <p:sp>
        <p:nvSpPr>
          <p:cNvPr id="8" name="テキスト ボックス 7">
            <a:extLst>
              <a:ext uri="{FF2B5EF4-FFF2-40B4-BE49-F238E27FC236}">
                <a16:creationId xmlns:a16="http://schemas.microsoft.com/office/drawing/2014/main" id="{181353C9-ABBE-3242-B6C0-5FA9238C9399}"/>
              </a:ext>
            </a:extLst>
          </p:cNvPr>
          <p:cNvSpPr txBox="1"/>
          <p:nvPr/>
        </p:nvSpPr>
        <p:spPr>
          <a:xfrm>
            <a:off x="3363995" y="4399107"/>
            <a:ext cx="604653" cy="400110"/>
          </a:xfrm>
          <a:prstGeom prst="rect">
            <a:avLst/>
          </a:prstGeom>
          <a:noFill/>
        </p:spPr>
        <p:txBody>
          <a:bodyPr wrap="none" rtlCol="0">
            <a:spAutoFit/>
          </a:bodyPr>
          <a:lstStyle/>
          <a:p>
            <a:r>
              <a:rPr lang="en-US" altLang="ja-JP" sz="2000" b="1" dirty="0"/>
              <a:t>VM</a:t>
            </a:r>
            <a:endParaRPr kumimoji="1" lang="ja-JP" altLang="en-US" sz="2000" b="1"/>
          </a:p>
        </p:txBody>
      </p:sp>
      <p:sp>
        <p:nvSpPr>
          <p:cNvPr id="9" name="テキスト ボックス 8">
            <a:extLst>
              <a:ext uri="{FF2B5EF4-FFF2-40B4-BE49-F238E27FC236}">
                <a16:creationId xmlns:a16="http://schemas.microsoft.com/office/drawing/2014/main" id="{B329FC51-166F-3943-A89F-B86944810BE1}"/>
              </a:ext>
            </a:extLst>
          </p:cNvPr>
          <p:cNvSpPr txBox="1"/>
          <p:nvPr/>
        </p:nvSpPr>
        <p:spPr>
          <a:xfrm>
            <a:off x="6346420" y="4206668"/>
            <a:ext cx="1980029" cy="400110"/>
          </a:xfrm>
          <a:prstGeom prst="rect">
            <a:avLst/>
          </a:prstGeom>
          <a:noFill/>
        </p:spPr>
        <p:txBody>
          <a:bodyPr wrap="none" rtlCol="0">
            <a:spAutoFit/>
          </a:bodyPr>
          <a:lstStyle/>
          <a:p>
            <a:r>
              <a:rPr kumimoji="1" lang="ja-JP" altLang="en-US" sz="2000" b="1"/>
              <a:t>ページテーブル</a:t>
            </a:r>
          </a:p>
        </p:txBody>
      </p:sp>
      <p:cxnSp>
        <p:nvCxnSpPr>
          <p:cNvPr id="10" name="直線矢印コネクタ 9">
            <a:extLst>
              <a:ext uri="{FF2B5EF4-FFF2-40B4-BE49-F238E27FC236}">
                <a16:creationId xmlns:a16="http://schemas.microsoft.com/office/drawing/2014/main" id="{974093C5-F70E-8944-A526-6F5AC7483416}"/>
              </a:ext>
            </a:extLst>
          </p:cNvPr>
          <p:cNvCxnSpPr>
            <a:cxnSpLocks/>
          </p:cNvCxnSpPr>
          <p:nvPr/>
        </p:nvCxnSpPr>
        <p:spPr>
          <a:xfrm>
            <a:off x="4560180" y="5539988"/>
            <a:ext cx="1385918" cy="0"/>
          </a:xfrm>
          <a:prstGeom prst="straightConnector1">
            <a:avLst/>
          </a:prstGeom>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69612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2FB555-6CCF-8947-86D0-4B363CFA9C5F}"/>
              </a:ext>
            </a:extLst>
          </p:cNvPr>
          <p:cNvSpPr>
            <a:spLocks noGrp="1"/>
          </p:cNvSpPr>
          <p:nvPr>
            <p:ph type="title"/>
          </p:nvPr>
        </p:nvSpPr>
        <p:spPr/>
        <p:txBody>
          <a:bodyPr/>
          <a:lstStyle/>
          <a:p>
            <a:r>
              <a:rPr kumimoji="1" lang="ja-JP" altLang="en-US"/>
              <a:t>共有メモリを用いた通信</a:t>
            </a:r>
          </a:p>
        </p:txBody>
      </p:sp>
      <p:sp>
        <p:nvSpPr>
          <p:cNvPr id="3" name="コンテンツ プレースホルダー 2">
            <a:extLst>
              <a:ext uri="{FF2B5EF4-FFF2-40B4-BE49-F238E27FC236}">
                <a16:creationId xmlns:a16="http://schemas.microsoft.com/office/drawing/2014/main" id="{9EEABE55-1BED-F14C-A2E1-F6299B6B81EB}"/>
              </a:ext>
            </a:extLst>
          </p:cNvPr>
          <p:cNvSpPr>
            <a:spLocks noGrp="1"/>
          </p:cNvSpPr>
          <p:nvPr>
            <p:ph idx="1"/>
          </p:nvPr>
        </p:nvSpPr>
        <p:spPr/>
        <p:txBody>
          <a:bodyPr/>
          <a:lstStyle/>
          <a:p>
            <a:r>
              <a:rPr kumimoji="1" lang="en-US" altLang="ja-JP" dirty="0" err="1"/>
              <a:t>SEVmonitor</a:t>
            </a:r>
            <a:r>
              <a:rPr kumimoji="1" lang="ja-JP" altLang="en-US"/>
              <a:t>ライブラリとエージェントは共有メモリを用いて通信を行う</a:t>
            </a:r>
            <a:endParaRPr kumimoji="1" lang="en-US" altLang="ja-JP" dirty="0"/>
          </a:p>
          <a:p>
            <a:pPr lvl="1"/>
            <a:r>
              <a:rPr kumimoji="1" lang="ja-JP" altLang="en-US"/>
              <a:t>共有メモリ上のフラグをスリープしながらループを行い監視</a:t>
            </a:r>
            <a:endParaRPr kumimoji="1" lang="en-US" altLang="ja-JP" dirty="0"/>
          </a:p>
          <a:p>
            <a:pPr lvl="2"/>
            <a:r>
              <a:rPr lang="ja-JP" altLang="en-US"/>
              <a:t>フラグ</a:t>
            </a:r>
            <a:r>
              <a:rPr lang="en-US" altLang="ja-JP" dirty="0"/>
              <a:t>1</a:t>
            </a:r>
            <a:r>
              <a:rPr lang="ja-JP" altLang="en-US"/>
              <a:t>：</a:t>
            </a:r>
            <a:r>
              <a:rPr lang="en-US" altLang="ja-JP" dirty="0" err="1"/>
              <a:t>SEVmonitor</a:t>
            </a:r>
            <a:r>
              <a:rPr lang="ja-JP" altLang="en-US"/>
              <a:t>用の書き込みフラグ</a:t>
            </a:r>
            <a:endParaRPr lang="en-US" altLang="ja-JP" dirty="0"/>
          </a:p>
          <a:p>
            <a:pPr lvl="2"/>
            <a:r>
              <a:rPr kumimoji="1" lang="ja-JP" altLang="en-US"/>
              <a:t>フラグ</a:t>
            </a:r>
            <a:r>
              <a:rPr kumimoji="1" lang="en-US" altLang="ja-JP" dirty="0"/>
              <a:t>2</a:t>
            </a:r>
            <a:r>
              <a:rPr kumimoji="1" lang="ja-JP" altLang="en-US"/>
              <a:t>：エージェント用の書き込みフラグ</a:t>
            </a:r>
            <a:endParaRPr kumimoji="1" lang="en-US" altLang="ja-JP" dirty="0"/>
          </a:p>
          <a:p>
            <a:r>
              <a:rPr kumimoji="1" lang="en-US" altLang="ja-JP" dirty="0"/>
              <a:t>AES</a:t>
            </a:r>
            <a:r>
              <a:rPr kumimoji="1" lang="ja-JP" altLang="en-US"/>
              <a:t>による暗号化により通信の安全性を高める</a:t>
            </a:r>
            <a:endParaRPr kumimoji="1" lang="en-US" altLang="ja-JP" dirty="0"/>
          </a:p>
          <a:p>
            <a:pPr lvl="1"/>
            <a:r>
              <a:rPr lang="ja-JP" altLang="en-US"/>
              <a:t>他の</a:t>
            </a:r>
            <a:r>
              <a:rPr lang="en-US" altLang="ja-JP" dirty="0"/>
              <a:t>VM</a:t>
            </a:r>
            <a:r>
              <a:rPr lang="ja-JP" altLang="en-US"/>
              <a:t>やホスト</a:t>
            </a:r>
            <a:r>
              <a:rPr lang="en-US" altLang="ja-JP" dirty="0"/>
              <a:t>OS</a:t>
            </a:r>
            <a:r>
              <a:rPr lang="ja-JP" altLang="en-US"/>
              <a:t>から盗聴される可能性</a:t>
            </a:r>
            <a:endParaRPr lang="en-US" altLang="ja-JP" dirty="0"/>
          </a:p>
          <a:p>
            <a:pPr lvl="1"/>
            <a:r>
              <a:rPr kumimoji="1" lang="ja-JP" altLang="en-US"/>
              <a:t>仮想アドレスとメモリデータを暗号化</a:t>
            </a:r>
            <a:endParaRPr kumimoji="1" lang="en-US" altLang="ja-JP" dirty="0"/>
          </a:p>
          <a:p>
            <a:pPr lvl="1"/>
            <a:r>
              <a:rPr lang="en-US" altLang="ja-JP" dirty="0"/>
              <a:t>16</a:t>
            </a:r>
            <a:r>
              <a:rPr lang="ja-JP" altLang="en-US"/>
              <a:t>バイト単位で暗号化が行われる</a:t>
            </a:r>
            <a:endParaRPr kumimoji="1" lang="ja-JP" altLang="en-US"/>
          </a:p>
        </p:txBody>
      </p:sp>
      <p:sp>
        <p:nvSpPr>
          <p:cNvPr id="4" name="スライド番号プレースホルダー 3">
            <a:extLst>
              <a:ext uri="{FF2B5EF4-FFF2-40B4-BE49-F238E27FC236}">
                <a16:creationId xmlns:a16="http://schemas.microsoft.com/office/drawing/2014/main" id="{28989E8C-BFEF-434B-BED5-1C7B4E0EFCF4}"/>
              </a:ext>
            </a:extLst>
          </p:cNvPr>
          <p:cNvSpPr>
            <a:spLocks noGrp="1"/>
          </p:cNvSpPr>
          <p:nvPr>
            <p:ph type="sldNum" sz="quarter" idx="12"/>
          </p:nvPr>
        </p:nvSpPr>
        <p:spPr/>
        <p:txBody>
          <a:bodyPr/>
          <a:lstStyle/>
          <a:p>
            <a:fld id="{3862EE38-F75A-9448-8243-6101B2857D65}" type="slidenum">
              <a:rPr lang="ja-JP" altLang="en-US" smtClean="0"/>
              <a:pPr/>
              <a:t>44</a:t>
            </a:fld>
            <a:endParaRPr lang="ja-JP" altLang="en-US" dirty="0"/>
          </a:p>
        </p:txBody>
      </p:sp>
      <p:graphicFrame>
        <p:nvGraphicFramePr>
          <p:cNvPr id="5" name="表 4">
            <a:extLst>
              <a:ext uri="{FF2B5EF4-FFF2-40B4-BE49-F238E27FC236}">
                <a16:creationId xmlns:a16="http://schemas.microsoft.com/office/drawing/2014/main" id="{F512BF9C-703D-D443-8A5D-698FA560E834}"/>
              </a:ext>
            </a:extLst>
          </p:cNvPr>
          <p:cNvGraphicFramePr>
            <a:graphicFrameLocks noGrp="1"/>
          </p:cNvGraphicFramePr>
          <p:nvPr/>
        </p:nvGraphicFramePr>
        <p:xfrm>
          <a:off x="1545861" y="5716270"/>
          <a:ext cx="8470691" cy="640080"/>
        </p:xfrm>
        <a:graphic>
          <a:graphicData uri="http://schemas.openxmlformats.org/drawingml/2006/table">
            <a:tbl>
              <a:tblPr firstRow="1" bandRow="1">
                <a:tableStyleId>{F5AB1C69-6EDB-4FF4-983F-18BD219EF322}</a:tableStyleId>
              </a:tblPr>
              <a:tblGrid>
                <a:gridCol w="885668">
                  <a:extLst>
                    <a:ext uri="{9D8B030D-6E8A-4147-A177-3AD203B41FA5}">
                      <a16:colId xmlns:a16="http://schemas.microsoft.com/office/drawing/2014/main" val="2316310102"/>
                    </a:ext>
                  </a:extLst>
                </a:gridCol>
                <a:gridCol w="869430">
                  <a:extLst>
                    <a:ext uri="{9D8B030D-6E8A-4147-A177-3AD203B41FA5}">
                      <a16:colId xmlns:a16="http://schemas.microsoft.com/office/drawing/2014/main" val="2225553254"/>
                    </a:ext>
                  </a:extLst>
                </a:gridCol>
                <a:gridCol w="884420">
                  <a:extLst>
                    <a:ext uri="{9D8B030D-6E8A-4147-A177-3AD203B41FA5}">
                      <a16:colId xmlns:a16="http://schemas.microsoft.com/office/drawing/2014/main" val="2828114291"/>
                    </a:ext>
                  </a:extLst>
                </a:gridCol>
                <a:gridCol w="1109272">
                  <a:extLst>
                    <a:ext uri="{9D8B030D-6E8A-4147-A177-3AD203B41FA5}">
                      <a16:colId xmlns:a16="http://schemas.microsoft.com/office/drawing/2014/main" val="4179400705"/>
                    </a:ext>
                  </a:extLst>
                </a:gridCol>
                <a:gridCol w="893383">
                  <a:extLst>
                    <a:ext uri="{9D8B030D-6E8A-4147-A177-3AD203B41FA5}">
                      <a16:colId xmlns:a16="http://schemas.microsoft.com/office/drawing/2014/main" val="3507816905"/>
                    </a:ext>
                  </a:extLst>
                </a:gridCol>
                <a:gridCol w="3828518">
                  <a:extLst>
                    <a:ext uri="{9D8B030D-6E8A-4147-A177-3AD203B41FA5}">
                      <a16:colId xmlns:a16="http://schemas.microsoft.com/office/drawing/2014/main" val="451213286"/>
                    </a:ext>
                  </a:extLst>
                </a:gridCol>
              </a:tblGrid>
              <a:tr h="521297">
                <a:tc>
                  <a:txBody>
                    <a:bodyPr/>
                    <a:lstStyle/>
                    <a:p>
                      <a:pPr algn="ctr"/>
                      <a:r>
                        <a:rPr kumimoji="1" lang="ja-JP" altLang="en-US">
                          <a:solidFill>
                            <a:schemeClr val="tx1"/>
                          </a:solidFill>
                        </a:rPr>
                        <a:t>フラグ</a:t>
                      </a:r>
                      <a:r>
                        <a:rPr kumimoji="1" lang="en-US" altLang="ja-JP" dirty="0">
                          <a:solidFill>
                            <a:schemeClr val="tx1"/>
                          </a:solidFill>
                        </a:rPr>
                        <a:t>1</a:t>
                      </a:r>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a:solidFill>
                            <a:schemeClr val="tx1"/>
                          </a:solidFill>
                        </a:rPr>
                        <a:t>フラグ２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a:solidFill>
                            <a:schemeClr val="tx1"/>
                          </a:solidFill>
                        </a:rPr>
                        <a:t>未使用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a:solidFill>
                            <a:schemeClr val="tx1"/>
                          </a:solidFill>
                        </a:rPr>
                        <a:t>仮想</a:t>
                      </a:r>
                      <a:endParaRPr kumimoji="1" lang="en-US" altLang="ja-JP" dirty="0">
                        <a:solidFill>
                          <a:schemeClr val="tx1"/>
                        </a:solidFill>
                      </a:endParaRPr>
                    </a:p>
                    <a:p>
                      <a:pPr algn="ctr"/>
                      <a:r>
                        <a:rPr kumimoji="1" lang="ja-JP" altLang="en-US">
                          <a:solidFill>
                            <a:schemeClr val="tx1"/>
                          </a:solidFill>
                        </a:rPr>
                        <a:t>アドレス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a:solidFill>
                            <a:schemeClr val="tx1"/>
                          </a:solidFill>
                        </a:rPr>
                        <a:t>未使用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kumimoji="1" lang="ja-JP" altLang="en-US">
                          <a:solidFill>
                            <a:schemeClr val="tx1"/>
                          </a:solidFill>
                        </a:rPr>
                        <a:t>メモリデータ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691961701"/>
                  </a:ext>
                </a:extLst>
              </a:tr>
            </a:tbl>
          </a:graphicData>
        </a:graphic>
      </p:graphicFrame>
      <p:sp>
        <p:nvSpPr>
          <p:cNvPr id="6" name="テキスト ボックス 5">
            <a:extLst>
              <a:ext uri="{FF2B5EF4-FFF2-40B4-BE49-F238E27FC236}">
                <a16:creationId xmlns:a16="http://schemas.microsoft.com/office/drawing/2014/main" id="{1586946A-BDA8-2D49-93D8-D6C01F1C842D}"/>
              </a:ext>
            </a:extLst>
          </p:cNvPr>
          <p:cNvSpPr txBox="1"/>
          <p:nvPr/>
        </p:nvSpPr>
        <p:spPr>
          <a:xfrm>
            <a:off x="1798821" y="6429875"/>
            <a:ext cx="415498" cy="369332"/>
          </a:xfrm>
          <a:prstGeom prst="rect">
            <a:avLst/>
          </a:prstGeom>
          <a:noFill/>
        </p:spPr>
        <p:txBody>
          <a:bodyPr wrap="none" rtlCol="0">
            <a:spAutoFit/>
          </a:bodyPr>
          <a:lstStyle/>
          <a:p>
            <a:r>
              <a:rPr kumimoji="1" lang="ja-JP" altLang="en-US"/>
              <a:t>１</a:t>
            </a:r>
          </a:p>
        </p:txBody>
      </p:sp>
      <p:sp>
        <p:nvSpPr>
          <p:cNvPr id="7" name="テキスト ボックス 6">
            <a:extLst>
              <a:ext uri="{FF2B5EF4-FFF2-40B4-BE49-F238E27FC236}">
                <a16:creationId xmlns:a16="http://schemas.microsoft.com/office/drawing/2014/main" id="{B24CF852-51F5-9240-BFFA-50A54E574181}"/>
              </a:ext>
            </a:extLst>
          </p:cNvPr>
          <p:cNvSpPr txBox="1"/>
          <p:nvPr/>
        </p:nvSpPr>
        <p:spPr>
          <a:xfrm>
            <a:off x="2710882" y="6425091"/>
            <a:ext cx="415498" cy="369332"/>
          </a:xfrm>
          <a:prstGeom prst="rect">
            <a:avLst/>
          </a:prstGeom>
          <a:noFill/>
        </p:spPr>
        <p:txBody>
          <a:bodyPr wrap="none" rtlCol="0">
            <a:spAutoFit/>
          </a:bodyPr>
          <a:lstStyle/>
          <a:p>
            <a:r>
              <a:rPr kumimoji="1" lang="ja-JP" altLang="en-US"/>
              <a:t>１</a:t>
            </a:r>
          </a:p>
        </p:txBody>
      </p:sp>
      <p:sp>
        <p:nvSpPr>
          <p:cNvPr id="8" name="テキスト ボックス 7">
            <a:extLst>
              <a:ext uri="{FF2B5EF4-FFF2-40B4-BE49-F238E27FC236}">
                <a16:creationId xmlns:a16="http://schemas.microsoft.com/office/drawing/2014/main" id="{1D59936A-2C7C-1D4B-B6B7-01624481EA93}"/>
              </a:ext>
            </a:extLst>
          </p:cNvPr>
          <p:cNvSpPr txBox="1"/>
          <p:nvPr/>
        </p:nvSpPr>
        <p:spPr>
          <a:xfrm>
            <a:off x="3568139" y="6434659"/>
            <a:ext cx="312906" cy="369332"/>
          </a:xfrm>
          <a:prstGeom prst="rect">
            <a:avLst/>
          </a:prstGeom>
          <a:noFill/>
        </p:spPr>
        <p:txBody>
          <a:bodyPr wrap="none" rtlCol="0">
            <a:spAutoFit/>
          </a:bodyPr>
          <a:lstStyle/>
          <a:p>
            <a:r>
              <a:rPr kumimoji="1" lang="en-US" altLang="ja-JP" dirty="0"/>
              <a:t>6</a:t>
            </a:r>
            <a:endParaRPr kumimoji="1" lang="ja-JP" altLang="en-US"/>
          </a:p>
        </p:txBody>
      </p:sp>
      <p:sp>
        <p:nvSpPr>
          <p:cNvPr id="9" name="テキスト ボックス 8">
            <a:extLst>
              <a:ext uri="{FF2B5EF4-FFF2-40B4-BE49-F238E27FC236}">
                <a16:creationId xmlns:a16="http://schemas.microsoft.com/office/drawing/2014/main" id="{F5C5C2AA-9979-7248-93E0-F83B376EB8AD}"/>
              </a:ext>
            </a:extLst>
          </p:cNvPr>
          <p:cNvSpPr txBox="1"/>
          <p:nvPr/>
        </p:nvSpPr>
        <p:spPr>
          <a:xfrm>
            <a:off x="4588785" y="6434659"/>
            <a:ext cx="312906" cy="369332"/>
          </a:xfrm>
          <a:prstGeom prst="rect">
            <a:avLst/>
          </a:prstGeom>
          <a:noFill/>
        </p:spPr>
        <p:txBody>
          <a:bodyPr wrap="none" rtlCol="0">
            <a:spAutoFit/>
          </a:bodyPr>
          <a:lstStyle/>
          <a:p>
            <a:r>
              <a:rPr kumimoji="1" lang="en-US" altLang="ja-JP" dirty="0"/>
              <a:t>8</a:t>
            </a:r>
            <a:endParaRPr kumimoji="1" lang="ja-JP" altLang="en-US"/>
          </a:p>
        </p:txBody>
      </p:sp>
      <p:sp>
        <p:nvSpPr>
          <p:cNvPr id="10" name="テキスト ボックス 9">
            <a:extLst>
              <a:ext uri="{FF2B5EF4-FFF2-40B4-BE49-F238E27FC236}">
                <a16:creationId xmlns:a16="http://schemas.microsoft.com/office/drawing/2014/main" id="{639A029F-E0C8-A143-8E23-4439479E3DF9}"/>
              </a:ext>
            </a:extLst>
          </p:cNvPr>
          <p:cNvSpPr txBox="1"/>
          <p:nvPr/>
        </p:nvSpPr>
        <p:spPr>
          <a:xfrm>
            <a:off x="5556641" y="6425091"/>
            <a:ext cx="312906" cy="369332"/>
          </a:xfrm>
          <a:prstGeom prst="rect">
            <a:avLst/>
          </a:prstGeom>
          <a:noFill/>
        </p:spPr>
        <p:txBody>
          <a:bodyPr wrap="none" rtlCol="0">
            <a:spAutoFit/>
          </a:bodyPr>
          <a:lstStyle/>
          <a:p>
            <a:r>
              <a:rPr kumimoji="1" lang="en-US" altLang="ja-JP" dirty="0"/>
              <a:t>8</a:t>
            </a:r>
            <a:endParaRPr kumimoji="1" lang="ja-JP" altLang="en-US"/>
          </a:p>
        </p:txBody>
      </p:sp>
      <p:sp>
        <p:nvSpPr>
          <p:cNvPr id="11" name="テキスト ボックス 10">
            <a:extLst>
              <a:ext uri="{FF2B5EF4-FFF2-40B4-BE49-F238E27FC236}">
                <a16:creationId xmlns:a16="http://schemas.microsoft.com/office/drawing/2014/main" id="{F60B3DBE-81C4-AC45-AAE4-2E8049BB2074}"/>
              </a:ext>
            </a:extLst>
          </p:cNvPr>
          <p:cNvSpPr txBox="1"/>
          <p:nvPr/>
        </p:nvSpPr>
        <p:spPr>
          <a:xfrm>
            <a:off x="7691044" y="6434659"/>
            <a:ext cx="697627" cy="369332"/>
          </a:xfrm>
          <a:prstGeom prst="rect">
            <a:avLst/>
          </a:prstGeom>
          <a:noFill/>
        </p:spPr>
        <p:txBody>
          <a:bodyPr wrap="none" rtlCol="0">
            <a:spAutoFit/>
          </a:bodyPr>
          <a:lstStyle/>
          <a:p>
            <a:r>
              <a:rPr kumimoji="1" lang="en-US" altLang="ja-JP" dirty="0"/>
              <a:t>4096</a:t>
            </a:r>
            <a:endParaRPr kumimoji="1" lang="ja-JP" altLang="en-US"/>
          </a:p>
        </p:txBody>
      </p:sp>
      <p:sp>
        <p:nvSpPr>
          <p:cNvPr id="12" name="テキスト ボックス 11">
            <a:extLst>
              <a:ext uri="{FF2B5EF4-FFF2-40B4-BE49-F238E27FC236}">
                <a16:creationId xmlns:a16="http://schemas.microsoft.com/office/drawing/2014/main" id="{71306FF4-537C-F84A-8DCB-5303172AF63E}"/>
              </a:ext>
            </a:extLst>
          </p:cNvPr>
          <p:cNvSpPr txBox="1"/>
          <p:nvPr/>
        </p:nvSpPr>
        <p:spPr>
          <a:xfrm>
            <a:off x="437865" y="6434659"/>
            <a:ext cx="1107996" cy="369332"/>
          </a:xfrm>
          <a:prstGeom prst="rect">
            <a:avLst/>
          </a:prstGeom>
          <a:noFill/>
        </p:spPr>
        <p:txBody>
          <a:bodyPr wrap="none" rtlCol="0">
            <a:spAutoFit/>
          </a:bodyPr>
          <a:lstStyle/>
          <a:p>
            <a:r>
              <a:rPr kumimoji="1" lang="ja-JP" altLang="en-US"/>
              <a:t>バイト数</a:t>
            </a:r>
          </a:p>
        </p:txBody>
      </p:sp>
    </p:spTree>
    <p:extLst>
      <p:ext uri="{BB962C8B-B14F-4D97-AF65-F5344CB8AC3E}">
        <p14:creationId xmlns:p14="http://schemas.microsoft.com/office/powerpoint/2010/main" val="39281571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E4E4DF-E652-3B44-B9B8-3F286FE526AA}"/>
              </a:ext>
            </a:extLst>
          </p:cNvPr>
          <p:cNvSpPr>
            <a:spLocks noGrp="1"/>
          </p:cNvSpPr>
          <p:nvPr>
            <p:ph type="title"/>
          </p:nvPr>
        </p:nvSpPr>
        <p:spPr/>
        <p:txBody>
          <a:bodyPr/>
          <a:lstStyle/>
          <a:p>
            <a:r>
              <a:rPr lang="en-US" altLang="ja-JP" dirty="0"/>
              <a:t>OS</a:t>
            </a:r>
            <a:r>
              <a:rPr lang="ja-JP" altLang="en-US"/>
              <a:t>カーネル内に配置</a:t>
            </a:r>
          </a:p>
        </p:txBody>
      </p:sp>
      <p:sp>
        <p:nvSpPr>
          <p:cNvPr id="3" name="コンテンツ プレースホルダー 2">
            <a:extLst>
              <a:ext uri="{FF2B5EF4-FFF2-40B4-BE49-F238E27FC236}">
                <a16:creationId xmlns:a16="http://schemas.microsoft.com/office/drawing/2014/main" id="{D93E605F-039F-8648-8BA4-CED16CDBCFE2}"/>
              </a:ext>
            </a:extLst>
          </p:cNvPr>
          <p:cNvSpPr>
            <a:spLocks noGrp="1"/>
          </p:cNvSpPr>
          <p:nvPr>
            <p:ph idx="1"/>
          </p:nvPr>
        </p:nvSpPr>
        <p:spPr/>
        <p:txBody>
          <a:bodyPr/>
          <a:lstStyle/>
          <a:p>
            <a:r>
              <a:rPr lang="ja-JP" altLang="en-US"/>
              <a:t>本研究では</a:t>
            </a:r>
            <a:r>
              <a:rPr lang="en-US" altLang="ja-JP" dirty="0"/>
              <a:t>OS</a:t>
            </a:r>
            <a:r>
              <a:rPr lang="ja-JP" altLang="en-US"/>
              <a:t>カーネル内にエージェントを配置</a:t>
            </a:r>
            <a:endParaRPr lang="en-US" altLang="ja-JP" dirty="0"/>
          </a:p>
          <a:p>
            <a:pPr lvl="1"/>
            <a:r>
              <a:rPr lang="en-US" altLang="ja-JP" dirty="0"/>
              <a:t>OS</a:t>
            </a:r>
            <a:r>
              <a:rPr lang="ja-JP" altLang="en-US"/>
              <a:t>カーネルには脆弱性がないことを仮定</a:t>
            </a:r>
            <a:endParaRPr lang="en-US" altLang="ja-JP" dirty="0"/>
          </a:p>
          <a:p>
            <a:r>
              <a:rPr lang="ja-JP" altLang="en-US"/>
              <a:t>エージェントは</a:t>
            </a:r>
            <a:r>
              <a:rPr lang="en-US" altLang="ja-JP" dirty="0"/>
              <a:t>OS</a:t>
            </a:r>
            <a:r>
              <a:rPr lang="ja-JP" altLang="en-US"/>
              <a:t>カーネルの権限や機能を利用可能</a:t>
            </a:r>
            <a:endParaRPr lang="en-US" altLang="ja-JP" dirty="0"/>
          </a:p>
          <a:p>
            <a:pPr lvl="1"/>
            <a:r>
              <a:rPr lang="en-US" altLang="ja-JP" dirty="0"/>
              <a:t>OS</a:t>
            </a:r>
            <a:r>
              <a:rPr lang="ja-JP" altLang="en-US"/>
              <a:t>データの仮想アドレスを変換することなくメモリ全体にアクセス可能</a:t>
            </a:r>
            <a:endParaRPr lang="en-US" altLang="ja-JP" dirty="0"/>
          </a:p>
          <a:p>
            <a:pPr lvl="1"/>
            <a:r>
              <a:rPr lang="en-US" altLang="ja-JP" dirty="0"/>
              <a:t>OS</a:t>
            </a:r>
            <a:r>
              <a:rPr lang="ja-JP" altLang="en-US"/>
              <a:t>内部で提供されるネットワーク機能を利用可能</a:t>
            </a:r>
            <a:endParaRPr lang="en-US" altLang="ja-JP" dirty="0"/>
          </a:p>
          <a:p>
            <a:endParaRPr lang="en-US" altLang="ja-JP" dirty="0"/>
          </a:p>
        </p:txBody>
      </p:sp>
      <p:sp>
        <p:nvSpPr>
          <p:cNvPr id="4" name="スライド番号プレースホルダー 3"/>
          <p:cNvSpPr>
            <a:spLocks noGrp="1"/>
          </p:cNvSpPr>
          <p:nvPr>
            <p:ph type="sldNum" sz="quarter" idx="12"/>
          </p:nvPr>
        </p:nvSpPr>
        <p:spPr/>
        <p:txBody>
          <a:bodyPr/>
          <a:lstStyle/>
          <a:p>
            <a:fld id="{3862EE38-F75A-9448-8243-6101B2857D65}" type="slidenum">
              <a:rPr lang="ja-JP" altLang="en-US" smtClean="0"/>
              <a:pPr/>
              <a:t>45</a:t>
            </a:fld>
            <a:endParaRPr lang="ja-JP" altLang="en-US"/>
          </a:p>
        </p:txBody>
      </p:sp>
      <p:sp>
        <p:nvSpPr>
          <p:cNvPr id="15" name="角丸四角形 20">
            <a:extLst>
              <a:ext uri="{FF2B5EF4-FFF2-40B4-BE49-F238E27FC236}">
                <a16:creationId xmlns:a16="http://schemas.microsoft.com/office/drawing/2014/main" id="{9CCA86C7-81D5-394E-AD37-F38F049437C5}"/>
              </a:ext>
            </a:extLst>
          </p:cNvPr>
          <p:cNvSpPr/>
          <p:nvPr/>
        </p:nvSpPr>
        <p:spPr>
          <a:xfrm>
            <a:off x="5240740" y="4620378"/>
            <a:ext cx="3125338" cy="1971491"/>
          </a:xfrm>
          <a:prstGeom prst="roundRect">
            <a:avLst/>
          </a:prstGeom>
          <a:pattFill prst="wdUpDiag">
            <a:fgClr>
              <a:schemeClr val="tx1"/>
            </a:fgClr>
            <a:bgClr>
              <a:schemeClr val="accent2"/>
            </a:bgClr>
          </a:patt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6" name="テキスト ボックス 12">
            <a:extLst>
              <a:ext uri="{FF2B5EF4-FFF2-40B4-BE49-F238E27FC236}">
                <a16:creationId xmlns:a16="http://schemas.microsoft.com/office/drawing/2014/main" id="{8EB37257-B0E3-B74F-B624-4ED33D8882F4}"/>
              </a:ext>
            </a:extLst>
          </p:cNvPr>
          <p:cNvSpPr txBox="1"/>
          <p:nvPr/>
        </p:nvSpPr>
        <p:spPr>
          <a:xfrm>
            <a:off x="5819790" y="4158713"/>
            <a:ext cx="1920719" cy="461665"/>
          </a:xfrm>
          <a:prstGeom prst="rect">
            <a:avLst/>
          </a:prstGeom>
          <a:noFill/>
        </p:spPr>
        <p:txBody>
          <a:bodyPr wrap="square" rtlCol="0">
            <a:spAutoFit/>
          </a:bodyPr>
          <a:lstStyle/>
          <a:p>
            <a:r>
              <a:rPr kumimoji="1" lang="ja-JP" altLang="en-US" sz="2400" b="1"/>
              <a:t>監視対象</a:t>
            </a:r>
            <a:r>
              <a:rPr kumimoji="1" lang="en-US" altLang="ja-JP" sz="2400" b="1" dirty="0"/>
              <a:t>VM</a:t>
            </a:r>
            <a:endParaRPr kumimoji="1" lang="ja-JP" altLang="en-US" sz="2400" b="1"/>
          </a:p>
        </p:txBody>
      </p:sp>
      <p:sp>
        <p:nvSpPr>
          <p:cNvPr id="17" name="テキスト ボックス 13">
            <a:extLst>
              <a:ext uri="{FF2B5EF4-FFF2-40B4-BE49-F238E27FC236}">
                <a16:creationId xmlns:a16="http://schemas.microsoft.com/office/drawing/2014/main" id="{D1DE5D03-A6DD-5C45-AF0E-52C18AAC57A1}"/>
              </a:ext>
            </a:extLst>
          </p:cNvPr>
          <p:cNvSpPr txBox="1"/>
          <p:nvPr/>
        </p:nvSpPr>
        <p:spPr>
          <a:xfrm>
            <a:off x="3717310" y="5141350"/>
            <a:ext cx="814647" cy="523220"/>
          </a:xfrm>
          <a:prstGeom prst="rect">
            <a:avLst/>
          </a:prstGeom>
          <a:solidFill>
            <a:schemeClr val="bg1"/>
          </a:solidFill>
          <a:ln w="22225">
            <a:solidFill>
              <a:schemeClr val="tx1"/>
            </a:solidFill>
          </a:ln>
        </p:spPr>
        <p:txBody>
          <a:bodyPr wrap="square" rtlCol="0">
            <a:spAutoFit/>
          </a:bodyPr>
          <a:lstStyle/>
          <a:p>
            <a:r>
              <a:rPr kumimoji="1" lang="en-US" altLang="ja-JP" sz="2800" b="1" dirty="0"/>
              <a:t>IDS</a:t>
            </a:r>
            <a:endParaRPr kumimoji="1" lang="ja-JP" altLang="en-US" sz="2800" b="1"/>
          </a:p>
        </p:txBody>
      </p:sp>
      <p:cxnSp>
        <p:nvCxnSpPr>
          <p:cNvPr id="19" name="直線矢印コネクタ 16">
            <a:extLst>
              <a:ext uri="{FF2B5EF4-FFF2-40B4-BE49-F238E27FC236}">
                <a16:creationId xmlns:a16="http://schemas.microsoft.com/office/drawing/2014/main" id="{890E9C96-D0F6-D644-AA4D-F66694D1BEF2}"/>
              </a:ext>
            </a:extLst>
          </p:cNvPr>
          <p:cNvCxnSpPr>
            <a:cxnSpLocks/>
            <a:stCxn id="18" idx="2"/>
            <a:endCxn id="24" idx="0"/>
          </p:cNvCxnSpPr>
          <p:nvPr/>
        </p:nvCxnSpPr>
        <p:spPr>
          <a:xfrm flipH="1">
            <a:off x="6857067" y="5535564"/>
            <a:ext cx="1" cy="368923"/>
          </a:xfrm>
          <a:prstGeom prst="straightConnector1">
            <a:avLst/>
          </a:prstGeom>
          <a:ln w="47625">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17">
            <a:extLst>
              <a:ext uri="{FF2B5EF4-FFF2-40B4-BE49-F238E27FC236}">
                <a16:creationId xmlns:a16="http://schemas.microsoft.com/office/drawing/2014/main" id="{B4AC56FA-B09C-FA4D-A8CD-ABDE37F0B07B}"/>
              </a:ext>
            </a:extLst>
          </p:cNvPr>
          <p:cNvSpPr txBox="1"/>
          <p:nvPr/>
        </p:nvSpPr>
        <p:spPr>
          <a:xfrm>
            <a:off x="6303069" y="5904487"/>
            <a:ext cx="1107996" cy="461665"/>
          </a:xfrm>
          <a:prstGeom prst="rect">
            <a:avLst/>
          </a:prstGeom>
          <a:solidFill>
            <a:schemeClr val="bg1"/>
          </a:solidFill>
          <a:ln w="22225">
            <a:solidFill>
              <a:schemeClr val="tx1"/>
            </a:solidFill>
          </a:ln>
        </p:spPr>
        <p:txBody>
          <a:bodyPr wrap="square" rtlCol="0">
            <a:spAutoFit/>
          </a:bodyPr>
          <a:lstStyle/>
          <a:p>
            <a:r>
              <a:rPr lang="ja-JP" altLang="en-US" sz="2400" b="1"/>
              <a:t>メモリ</a:t>
            </a:r>
            <a:endParaRPr kumimoji="1" lang="ja-JP" altLang="en-US" sz="2400" b="1"/>
          </a:p>
        </p:txBody>
      </p:sp>
      <p:sp>
        <p:nvSpPr>
          <p:cNvPr id="29" name="正方形/長方形 28">
            <a:extLst>
              <a:ext uri="{FF2B5EF4-FFF2-40B4-BE49-F238E27FC236}">
                <a16:creationId xmlns:a16="http://schemas.microsoft.com/office/drawing/2014/main" id="{301E63AE-77B3-994A-892F-9DE967FE627B}"/>
              </a:ext>
            </a:extLst>
          </p:cNvPr>
          <p:cNvSpPr/>
          <p:nvPr/>
        </p:nvSpPr>
        <p:spPr>
          <a:xfrm>
            <a:off x="5602147" y="4820177"/>
            <a:ext cx="2460885" cy="1672697"/>
          </a:xfrm>
          <a:prstGeom prst="rect">
            <a:avLst/>
          </a:prstGeom>
          <a:noFill/>
          <a:ln w="444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FFFF00"/>
              </a:solidFill>
            </a:endParaRPr>
          </a:p>
        </p:txBody>
      </p:sp>
      <p:sp>
        <p:nvSpPr>
          <p:cNvPr id="28" name="テキスト ボックス 27">
            <a:extLst>
              <a:ext uri="{FF2B5EF4-FFF2-40B4-BE49-F238E27FC236}">
                <a16:creationId xmlns:a16="http://schemas.microsoft.com/office/drawing/2014/main" id="{58C70645-A330-3247-BA8D-7CC3B342D5EC}"/>
              </a:ext>
            </a:extLst>
          </p:cNvPr>
          <p:cNvSpPr txBox="1"/>
          <p:nvPr/>
        </p:nvSpPr>
        <p:spPr>
          <a:xfrm>
            <a:off x="5451076" y="4707402"/>
            <a:ext cx="1224845" cy="400110"/>
          </a:xfrm>
          <a:prstGeom prst="rect">
            <a:avLst/>
          </a:prstGeom>
          <a:pattFill prst="wdUpDiag">
            <a:fgClr>
              <a:schemeClr val="tx1"/>
            </a:fgClr>
            <a:bgClr>
              <a:schemeClr val="accent2"/>
            </a:bgClr>
          </a:pattFill>
          <a:ln>
            <a:noFill/>
          </a:ln>
        </p:spPr>
        <p:txBody>
          <a:bodyPr wrap="square" rtlCol="0">
            <a:spAutoFit/>
          </a:bodyPr>
          <a:lstStyle/>
          <a:p>
            <a:r>
              <a:rPr kumimoji="1" lang="ja-JP" altLang="en-US" sz="2000" b="1">
                <a:solidFill>
                  <a:srgbClr val="FFFF00"/>
                </a:solidFill>
              </a:rPr>
              <a:t>カーネル</a:t>
            </a:r>
          </a:p>
        </p:txBody>
      </p:sp>
      <p:sp>
        <p:nvSpPr>
          <p:cNvPr id="18" name="テキスト ボックス 14">
            <a:extLst>
              <a:ext uri="{FF2B5EF4-FFF2-40B4-BE49-F238E27FC236}">
                <a16:creationId xmlns:a16="http://schemas.microsoft.com/office/drawing/2014/main" id="{61256817-C2DE-3848-80E8-3A4398E594BC}"/>
              </a:ext>
            </a:extLst>
          </p:cNvPr>
          <p:cNvSpPr txBox="1"/>
          <p:nvPr/>
        </p:nvSpPr>
        <p:spPr>
          <a:xfrm>
            <a:off x="5841405" y="5073899"/>
            <a:ext cx="2031325" cy="461665"/>
          </a:xfrm>
          <a:prstGeom prst="rect">
            <a:avLst/>
          </a:prstGeom>
          <a:solidFill>
            <a:schemeClr val="bg1"/>
          </a:solidFill>
          <a:ln w="22225">
            <a:solidFill>
              <a:schemeClr val="tx1"/>
            </a:solidFill>
          </a:ln>
        </p:spPr>
        <p:txBody>
          <a:bodyPr wrap="square" rtlCol="0">
            <a:spAutoFit/>
          </a:bodyPr>
          <a:lstStyle/>
          <a:p>
            <a:r>
              <a:rPr kumimoji="1" lang="ja-JP" altLang="en-US" sz="2400" b="1"/>
              <a:t>エージェント</a:t>
            </a:r>
          </a:p>
        </p:txBody>
      </p:sp>
      <p:cxnSp>
        <p:nvCxnSpPr>
          <p:cNvPr id="30" name="直線矢印コネクタ 18">
            <a:extLst>
              <a:ext uri="{FF2B5EF4-FFF2-40B4-BE49-F238E27FC236}">
                <a16:creationId xmlns:a16="http://schemas.microsoft.com/office/drawing/2014/main" id="{1EBCE4CF-E70A-9143-8392-7CEA709B8A5A}"/>
              </a:ext>
            </a:extLst>
          </p:cNvPr>
          <p:cNvCxnSpPr>
            <a:cxnSpLocks/>
            <a:stCxn id="17" idx="3"/>
            <a:endCxn id="18" idx="1"/>
          </p:cNvCxnSpPr>
          <p:nvPr/>
        </p:nvCxnSpPr>
        <p:spPr>
          <a:xfrm flipV="1">
            <a:off x="4531957" y="5304732"/>
            <a:ext cx="1309448" cy="98228"/>
          </a:xfrm>
          <a:prstGeom prst="straightConnector1">
            <a:avLst/>
          </a:prstGeom>
          <a:ln w="47625">
            <a:solidFill>
              <a:schemeClr val="accent4">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52371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C148EE-EE6A-344A-9659-E53889E5EA2C}"/>
              </a:ext>
            </a:extLst>
          </p:cNvPr>
          <p:cNvSpPr>
            <a:spLocks noGrp="1"/>
          </p:cNvSpPr>
          <p:nvPr>
            <p:ph type="title"/>
          </p:nvPr>
        </p:nvSpPr>
        <p:spPr/>
        <p:txBody>
          <a:bodyPr/>
          <a:lstStyle/>
          <a:p>
            <a:r>
              <a:rPr lang="en-US" altLang="ja-JP" dirty="0"/>
              <a:t>IDS</a:t>
            </a:r>
            <a:r>
              <a:rPr lang="ja-JP" altLang="en-US"/>
              <a:t>が取得したメモリデータの保護</a:t>
            </a:r>
          </a:p>
        </p:txBody>
      </p:sp>
      <p:sp>
        <p:nvSpPr>
          <p:cNvPr id="3" name="コンテンツ プレースホルダー 2">
            <a:extLst>
              <a:ext uri="{FF2B5EF4-FFF2-40B4-BE49-F238E27FC236}">
                <a16:creationId xmlns:a16="http://schemas.microsoft.com/office/drawing/2014/main" id="{1A8BCB8B-8253-264D-B3ED-B88565278B9F}"/>
              </a:ext>
            </a:extLst>
          </p:cNvPr>
          <p:cNvSpPr>
            <a:spLocks noGrp="1"/>
          </p:cNvSpPr>
          <p:nvPr>
            <p:ph idx="1"/>
          </p:nvPr>
        </p:nvSpPr>
        <p:spPr/>
        <p:txBody>
          <a:bodyPr/>
          <a:lstStyle/>
          <a:p>
            <a:r>
              <a:rPr lang="en-US" altLang="ja-JP" dirty="0"/>
              <a:t>IDS</a:t>
            </a:r>
            <a:r>
              <a:rPr lang="ja-JP" altLang="en-US"/>
              <a:t>は取得したメモリデータを復号して</a:t>
            </a:r>
            <a:r>
              <a:rPr lang="en-US" altLang="ja-JP" dirty="0"/>
              <a:t>OS</a:t>
            </a:r>
            <a:r>
              <a:rPr lang="ja-JP" altLang="en-US"/>
              <a:t>データを取得</a:t>
            </a:r>
            <a:endParaRPr lang="en-US" altLang="ja-JP" dirty="0"/>
          </a:p>
          <a:p>
            <a:pPr marL="622300" indent="-219075">
              <a:spcBef>
                <a:spcPts val="500"/>
              </a:spcBef>
              <a:buFont typeface="Helvetica" pitchFamily="2" charset="0"/>
              <a:buChar char="⁃"/>
            </a:pPr>
            <a:r>
              <a:rPr lang="ja-JP" altLang="en-US" sz="2400"/>
              <a:t>復号したメモリ</a:t>
            </a:r>
            <a:r>
              <a:rPr lang="ja-JP" altLang="en-JP" sz="2400"/>
              <a:t>データを</a:t>
            </a:r>
            <a:r>
              <a:rPr lang="ja-JP" altLang="en-US" sz="2400"/>
              <a:t>内部犯に盗聴される恐れがある</a:t>
            </a:r>
            <a:endParaRPr lang="en-US" altLang="ja-JP" sz="2400" dirty="0"/>
          </a:p>
          <a:p>
            <a:pPr marL="622800" indent="-219600">
              <a:spcBef>
                <a:spcPts val="500"/>
              </a:spcBef>
              <a:buFont typeface="Helvetica" pitchFamily="2" charset="0"/>
              <a:buChar char="⁃"/>
            </a:pPr>
            <a:r>
              <a:rPr lang="en-US" altLang="ja-JP" sz="2400" dirty="0"/>
              <a:t>IDS</a:t>
            </a:r>
            <a:r>
              <a:rPr lang="ja-JP" altLang="en-US" sz="2400"/>
              <a:t>が持つ暗号鍵を盗まれると</a:t>
            </a:r>
            <a:r>
              <a:rPr lang="en-US" altLang="ja-JP" sz="2400" dirty="0"/>
              <a:t>VM</a:t>
            </a:r>
            <a:r>
              <a:rPr lang="ja-JP" altLang="en-US" sz="2400"/>
              <a:t>内のすべてのメモリが盗聴可能になる</a:t>
            </a:r>
            <a:endParaRPr lang="en-US" altLang="ja-JP" sz="2400" dirty="0"/>
          </a:p>
          <a:p>
            <a:r>
              <a:rPr lang="en-US" altLang="ja-JP" dirty="0"/>
              <a:t>IDS</a:t>
            </a:r>
            <a:r>
              <a:rPr lang="ja-JP" altLang="en-US"/>
              <a:t>を別の</a:t>
            </a:r>
            <a:r>
              <a:rPr lang="en-US" altLang="ja-JP" dirty="0"/>
              <a:t>VM</a:t>
            </a:r>
            <a:r>
              <a:rPr lang="ja-JP" altLang="en-US"/>
              <a:t>上で動かし</a:t>
            </a:r>
            <a:r>
              <a:rPr lang="en-US" altLang="ja-JP" dirty="0"/>
              <a:t>SEV</a:t>
            </a:r>
            <a:r>
              <a:rPr lang="ja-JP" altLang="en-US"/>
              <a:t>でメモリを暗号化する</a:t>
            </a:r>
            <a:endParaRPr lang="en-US" altLang="ja-JP" dirty="0"/>
          </a:p>
          <a:p>
            <a:pPr lvl="1"/>
            <a:r>
              <a:rPr lang="ja-JP" altLang="en-US"/>
              <a:t>内部犯でも盗聴できない</a:t>
            </a:r>
          </a:p>
        </p:txBody>
      </p:sp>
      <p:sp>
        <p:nvSpPr>
          <p:cNvPr id="4" name="スライド番号プレースホルダー 3"/>
          <p:cNvSpPr>
            <a:spLocks noGrp="1"/>
          </p:cNvSpPr>
          <p:nvPr>
            <p:ph type="sldNum" sz="quarter" idx="12"/>
          </p:nvPr>
        </p:nvSpPr>
        <p:spPr/>
        <p:txBody>
          <a:bodyPr/>
          <a:lstStyle/>
          <a:p>
            <a:fld id="{3862EE38-F75A-9448-8243-6101B2857D65}" type="slidenum">
              <a:rPr lang="ja-JP" altLang="en-US" smtClean="0"/>
              <a:pPr/>
              <a:t>46</a:t>
            </a:fld>
            <a:endParaRPr lang="ja-JP" altLang="en-US"/>
          </a:p>
        </p:txBody>
      </p:sp>
      <p:sp>
        <p:nvSpPr>
          <p:cNvPr id="16" name="角丸四角形 22">
            <a:extLst>
              <a:ext uri="{FF2B5EF4-FFF2-40B4-BE49-F238E27FC236}">
                <a16:creationId xmlns:a16="http://schemas.microsoft.com/office/drawing/2014/main" id="{C2EF1B84-2D78-8947-A947-1D86B6BF288B}"/>
              </a:ext>
            </a:extLst>
          </p:cNvPr>
          <p:cNvSpPr/>
          <p:nvPr/>
        </p:nvSpPr>
        <p:spPr>
          <a:xfrm>
            <a:off x="4178546" y="4356548"/>
            <a:ext cx="1783523" cy="1669238"/>
          </a:xfrm>
          <a:prstGeom prst="roundRect">
            <a:avLst/>
          </a:prstGeom>
          <a:pattFill prst="wdUpDiag">
            <a:fgClr>
              <a:schemeClr val="tx1"/>
            </a:fgClr>
            <a:bgClr>
              <a:schemeClr val="accent2"/>
            </a:bgClr>
          </a:patt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0" name="角丸四角形 20">
            <a:extLst>
              <a:ext uri="{FF2B5EF4-FFF2-40B4-BE49-F238E27FC236}">
                <a16:creationId xmlns:a16="http://schemas.microsoft.com/office/drawing/2014/main" id="{06A807A8-089D-214E-B224-6A3601BA52F7}"/>
              </a:ext>
            </a:extLst>
          </p:cNvPr>
          <p:cNvSpPr/>
          <p:nvPr/>
        </p:nvSpPr>
        <p:spPr>
          <a:xfrm>
            <a:off x="6209871" y="4368008"/>
            <a:ext cx="2603716" cy="1664947"/>
          </a:xfrm>
          <a:prstGeom prst="roundRect">
            <a:avLst/>
          </a:prstGeom>
          <a:pattFill prst="wdUpDiag">
            <a:fgClr>
              <a:schemeClr val="tx1"/>
            </a:fgClr>
            <a:bgClr>
              <a:schemeClr val="accent2"/>
            </a:bgClr>
          </a:patt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4" name="テキスト ボックス 12">
            <a:extLst>
              <a:ext uri="{FF2B5EF4-FFF2-40B4-BE49-F238E27FC236}">
                <a16:creationId xmlns:a16="http://schemas.microsoft.com/office/drawing/2014/main" id="{4F87CDBF-C2D9-AB4F-ACEF-66A740CBC87A}"/>
              </a:ext>
            </a:extLst>
          </p:cNvPr>
          <p:cNvSpPr txBox="1"/>
          <p:nvPr/>
        </p:nvSpPr>
        <p:spPr>
          <a:xfrm>
            <a:off x="6539940" y="3956752"/>
            <a:ext cx="1920719" cy="461665"/>
          </a:xfrm>
          <a:prstGeom prst="rect">
            <a:avLst/>
          </a:prstGeom>
          <a:noFill/>
        </p:spPr>
        <p:txBody>
          <a:bodyPr wrap="square" rtlCol="0">
            <a:spAutoFit/>
          </a:bodyPr>
          <a:lstStyle/>
          <a:p>
            <a:r>
              <a:rPr kumimoji="1" lang="ja-JP" altLang="en-US" sz="2400" b="1"/>
              <a:t>監視対象</a:t>
            </a:r>
            <a:r>
              <a:rPr kumimoji="1" lang="en-US" altLang="ja-JP" sz="2400" b="1" dirty="0"/>
              <a:t>VM</a:t>
            </a:r>
            <a:endParaRPr kumimoji="1" lang="ja-JP" altLang="en-US" sz="2400" b="1"/>
          </a:p>
        </p:txBody>
      </p:sp>
      <p:sp>
        <p:nvSpPr>
          <p:cNvPr id="25" name="テキスト ボックス 13">
            <a:extLst>
              <a:ext uri="{FF2B5EF4-FFF2-40B4-BE49-F238E27FC236}">
                <a16:creationId xmlns:a16="http://schemas.microsoft.com/office/drawing/2014/main" id="{C5F66E8A-2968-4546-AC0A-794CF068034D}"/>
              </a:ext>
            </a:extLst>
          </p:cNvPr>
          <p:cNvSpPr txBox="1"/>
          <p:nvPr/>
        </p:nvSpPr>
        <p:spPr>
          <a:xfrm>
            <a:off x="4662983" y="4845993"/>
            <a:ext cx="814647" cy="523220"/>
          </a:xfrm>
          <a:prstGeom prst="rect">
            <a:avLst/>
          </a:prstGeom>
          <a:solidFill>
            <a:schemeClr val="bg1"/>
          </a:solidFill>
          <a:ln w="22225">
            <a:solidFill>
              <a:schemeClr val="tx1"/>
            </a:solidFill>
          </a:ln>
        </p:spPr>
        <p:txBody>
          <a:bodyPr wrap="square" rtlCol="0">
            <a:spAutoFit/>
          </a:bodyPr>
          <a:lstStyle/>
          <a:p>
            <a:r>
              <a:rPr kumimoji="1" lang="en-US" altLang="ja-JP" sz="2800" b="1" dirty="0"/>
              <a:t>IDS</a:t>
            </a:r>
            <a:endParaRPr kumimoji="1" lang="ja-JP" altLang="en-US" sz="2800" b="1"/>
          </a:p>
        </p:txBody>
      </p:sp>
      <p:sp>
        <p:nvSpPr>
          <p:cNvPr id="26" name="テキスト ボックス 14">
            <a:extLst>
              <a:ext uri="{FF2B5EF4-FFF2-40B4-BE49-F238E27FC236}">
                <a16:creationId xmlns:a16="http://schemas.microsoft.com/office/drawing/2014/main" id="{D31D36AC-D77F-7A48-8F32-6FD6C4AEC727}"/>
              </a:ext>
            </a:extLst>
          </p:cNvPr>
          <p:cNvSpPr txBox="1"/>
          <p:nvPr/>
        </p:nvSpPr>
        <p:spPr>
          <a:xfrm>
            <a:off x="6484636" y="4645938"/>
            <a:ext cx="2031325" cy="461665"/>
          </a:xfrm>
          <a:prstGeom prst="rect">
            <a:avLst/>
          </a:prstGeom>
          <a:solidFill>
            <a:schemeClr val="bg1"/>
          </a:solidFill>
          <a:ln w="22225">
            <a:solidFill>
              <a:schemeClr val="tx1"/>
            </a:solidFill>
          </a:ln>
        </p:spPr>
        <p:txBody>
          <a:bodyPr wrap="square" rtlCol="0">
            <a:spAutoFit/>
          </a:bodyPr>
          <a:lstStyle/>
          <a:p>
            <a:r>
              <a:rPr kumimoji="1" lang="ja-JP" altLang="en-US" sz="2400" b="1"/>
              <a:t>エージェント</a:t>
            </a:r>
          </a:p>
        </p:txBody>
      </p:sp>
      <p:cxnSp>
        <p:nvCxnSpPr>
          <p:cNvPr id="27" name="直線矢印コネクタ 16">
            <a:extLst>
              <a:ext uri="{FF2B5EF4-FFF2-40B4-BE49-F238E27FC236}">
                <a16:creationId xmlns:a16="http://schemas.microsoft.com/office/drawing/2014/main" id="{0B80A891-7172-F740-9724-72EE83F51A9B}"/>
              </a:ext>
            </a:extLst>
          </p:cNvPr>
          <p:cNvCxnSpPr>
            <a:cxnSpLocks/>
            <a:stCxn id="26" idx="2"/>
            <a:endCxn id="28" idx="0"/>
          </p:cNvCxnSpPr>
          <p:nvPr/>
        </p:nvCxnSpPr>
        <p:spPr>
          <a:xfrm>
            <a:off x="7500299" y="5107603"/>
            <a:ext cx="1" cy="355587"/>
          </a:xfrm>
          <a:prstGeom prst="straightConnector1">
            <a:avLst/>
          </a:prstGeom>
          <a:ln w="47625">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17">
            <a:extLst>
              <a:ext uri="{FF2B5EF4-FFF2-40B4-BE49-F238E27FC236}">
                <a16:creationId xmlns:a16="http://schemas.microsoft.com/office/drawing/2014/main" id="{946A5528-126E-774F-BF39-A6EFBD8F34F0}"/>
              </a:ext>
            </a:extLst>
          </p:cNvPr>
          <p:cNvSpPr txBox="1"/>
          <p:nvPr/>
        </p:nvSpPr>
        <p:spPr>
          <a:xfrm>
            <a:off x="6946302" y="5463190"/>
            <a:ext cx="1107996" cy="461665"/>
          </a:xfrm>
          <a:prstGeom prst="rect">
            <a:avLst/>
          </a:prstGeom>
          <a:solidFill>
            <a:schemeClr val="bg1"/>
          </a:solidFill>
          <a:ln w="22225">
            <a:solidFill>
              <a:schemeClr val="tx1"/>
            </a:solidFill>
          </a:ln>
        </p:spPr>
        <p:txBody>
          <a:bodyPr wrap="square" rtlCol="0">
            <a:spAutoFit/>
          </a:bodyPr>
          <a:lstStyle/>
          <a:p>
            <a:r>
              <a:rPr lang="ja-JP" altLang="en-US" sz="2400" b="1"/>
              <a:t>メモリ</a:t>
            </a:r>
            <a:endParaRPr kumimoji="1" lang="ja-JP" altLang="en-US" sz="2400" b="1"/>
          </a:p>
        </p:txBody>
      </p:sp>
      <p:cxnSp>
        <p:nvCxnSpPr>
          <p:cNvPr id="29" name="直線矢印コネクタ 18">
            <a:extLst>
              <a:ext uri="{FF2B5EF4-FFF2-40B4-BE49-F238E27FC236}">
                <a16:creationId xmlns:a16="http://schemas.microsoft.com/office/drawing/2014/main" id="{C967CDF9-0239-C74D-A946-7D05A50C9C68}"/>
              </a:ext>
            </a:extLst>
          </p:cNvPr>
          <p:cNvCxnSpPr>
            <a:stCxn id="25" idx="3"/>
            <a:endCxn id="26" idx="1"/>
          </p:cNvCxnSpPr>
          <p:nvPr/>
        </p:nvCxnSpPr>
        <p:spPr>
          <a:xfrm flipV="1">
            <a:off x="5477630" y="4876771"/>
            <a:ext cx="1007006" cy="230832"/>
          </a:xfrm>
          <a:prstGeom prst="straightConnector1">
            <a:avLst/>
          </a:prstGeom>
          <a:ln w="47625">
            <a:solidFill>
              <a:schemeClr val="accent4">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1">
            <a:extLst>
              <a:ext uri="{FF2B5EF4-FFF2-40B4-BE49-F238E27FC236}">
                <a16:creationId xmlns:a16="http://schemas.microsoft.com/office/drawing/2014/main" id="{FDF25034-5EB4-4A48-BE88-852AC283B63E}"/>
              </a:ext>
            </a:extLst>
          </p:cNvPr>
          <p:cNvSpPr txBox="1"/>
          <p:nvPr/>
        </p:nvSpPr>
        <p:spPr>
          <a:xfrm>
            <a:off x="4375111" y="3956752"/>
            <a:ext cx="1390389" cy="461665"/>
          </a:xfrm>
          <a:prstGeom prst="rect">
            <a:avLst/>
          </a:prstGeom>
          <a:noFill/>
        </p:spPr>
        <p:txBody>
          <a:bodyPr wrap="square" rtlCol="0">
            <a:spAutoFit/>
          </a:bodyPr>
          <a:lstStyle/>
          <a:p>
            <a:pPr algn="ctr"/>
            <a:r>
              <a:rPr kumimoji="1" lang="en-US" altLang="ja-JP" sz="2400" b="1" dirty="0"/>
              <a:t>IDS VM</a:t>
            </a:r>
            <a:endParaRPr kumimoji="1" lang="ja-JP" altLang="en-US" sz="2400" b="1"/>
          </a:p>
        </p:txBody>
      </p:sp>
    </p:spTree>
    <p:extLst>
      <p:ext uri="{BB962C8B-B14F-4D97-AF65-F5344CB8AC3E}">
        <p14:creationId xmlns:p14="http://schemas.microsoft.com/office/powerpoint/2010/main" val="27549017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テキスト ボックス 13">
            <a:extLst>
              <a:ext uri="{FF2B5EF4-FFF2-40B4-BE49-F238E27FC236}">
                <a16:creationId xmlns:a16="http://schemas.microsoft.com/office/drawing/2014/main" id="{09801472-F286-6B47-851C-E368F8872FB4}"/>
              </a:ext>
            </a:extLst>
          </p:cNvPr>
          <p:cNvSpPr txBox="1"/>
          <p:nvPr/>
        </p:nvSpPr>
        <p:spPr>
          <a:xfrm>
            <a:off x="4329012" y="4670575"/>
            <a:ext cx="2317174" cy="1622440"/>
          </a:xfrm>
          <a:prstGeom prst="rect">
            <a:avLst/>
          </a:prstGeom>
          <a:solidFill>
            <a:schemeClr val="bg1"/>
          </a:solidFill>
          <a:ln w="22225">
            <a:solidFill>
              <a:schemeClr val="tx1"/>
            </a:solidFill>
          </a:ln>
        </p:spPr>
        <p:txBody>
          <a:bodyPr wrap="square" rtlCol="0">
            <a:spAutoFit/>
          </a:bodyPr>
          <a:lstStyle/>
          <a:p>
            <a:pPr algn="just"/>
            <a:endParaRPr kumimoji="1" lang="ja-JP" altLang="en-US" sz="2800" b="1"/>
          </a:p>
        </p:txBody>
      </p:sp>
      <p:sp>
        <p:nvSpPr>
          <p:cNvPr id="2" name="Title 1">
            <a:extLst>
              <a:ext uri="{FF2B5EF4-FFF2-40B4-BE49-F238E27FC236}">
                <a16:creationId xmlns:a16="http://schemas.microsoft.com/office/drawing/2014/main" id="{DFF1735C-FC09-234D-9B62-F7209693875A}"/>
              </a:ext>
            </a:extLst>
          </p:cNvPr>
          <p:cNvSpPr>
            <a:spLocks noGrp="1"/>
          </p:cNvSpPr>
          <p:nvPr>
            <p:ph type="title"/>
          </p:nvPr>
        </p:nvSpPr>
        <p:spPr/>
        <p:txBody>
          <a:bodyPr/>
          <a:lstStyle/>
          <a:p>
            <a:r>
              <a:rPr lang="en-JP" dirty="0"/>
              <a:t>OSデータの解析</a:t>
            </a:r>
          </a:p>
        </p:txBody>
      </p:sp>
      <p:sp>
        <p:nvSpPr>
          <p:cNvPr id="3" name="Content Placeholder 2">
            <a:extLst>
              <a:ext uri="{FF2B5EF4-FFF2-40B4-BE49-F238E27FC236}">
                <a16:creationId xmlns:a16="http://schemas.microsoft.com/office/drawing/2014/main" id="{08DD4BE6-5E5D-EF4B-A63E-92A66270FD6B}"/>
              </a:ext>
            </a:extLst>
          </p:cNvPr>
          <p:cNvSpPr>
            <a:spLocks noGrp="1"/>
          </p:cNvSpPr>
          <p:nvPr>
            <p:ph idx="1"/>
          </p:nvPr>
        </p:nvSpPr>
        <p:spPr/>
        <p:txBody>
          <a:bodyPr/>
          <a:lstStyle/>
          <a:p>
            <a:r>
              <a:rPr lang="en-US" altLang="ja-JP" dirty="0"/>
              <a:t>IDS</a:t>
            </a:r>
            <a:r>
              <a:rPr lang="ja-JP" altLang="en-US"/>
              <a:t>は取得したメモリデータに含まれる</a:t>
            </a:r>
            <a:r>
              <a:rPr lang="en-US" altLang="ja-JP" dirty="0"/>
              <a:t>OS</a:t>
            </a:r>
            <a:r>
              <a:rPr lang="ja-JP" altLang="en-US"/>
              <a:t>データを解析</a:t>
            </a:r>
            <a:endParaRPr lang="en-US" altLang="ja-JP" dirty="0"/>
          </a:p>
          <a:p>
            <a:pPr lvl="1"/>
            <a:r>
              <a:rPr lang="ja-JP" altLang="en-US"/>
              <a:t>例：</a:t>
            </a:r>
            <a:r>
              <a:rPr lang="en-US" altLang="ja-JP" dirty="0"/>
              <a:t>VM</a:t>
            </a:r>
            <a:r>
              <a:rPr lang="ja-JP" altLang="en-US"/>
              <a:t>内で実行されているプロセスの情報</a:t>
            </a:r>
            <a:endParaRPr lang="en-US" altLang="ja-JP" dirty="0"/>
          </a:p>
          <a:p>
            <a:pPr lvl="1"/>
            <a:r>
              <a:rPr lang="ja-JP" altLang="en-US"/>
              <a:t>複雑な</a:t>
            </a:r>
            <a:r>
              <a:rPr lang="en-US" altLang="ja-JP" dirty="0"/>
              <a:t>OS</a:t>
            </a:r>
            <a:r>
              <a:rPr lang="ja-JP" altLang="en-US"/>
              <a:t>のデータ構造を解析する</a:t>
            </a:r>
            <a:r>
              <a:rPr lang="en-US" altLang="ja-JP" dirty="0"/>
              <a:t>IDS</a:t>
            </a:r>
            <a:r>
              <a:rPr lang="ja-JP" altLang="en-US"/>
              <a:t>の開発は容易ではない</a:t>
            </a:r>
            <a:endParaRPr lang="en-US" altLang="ja-JP" dirty="0"/>
          </a:p>
          <a:p>
            <a:r>
              <a:rPr lang="en-US" altLang="ja-JP" dirty="0" err="1"/>
              <a:t>LLView</a:t>
            </a:r>
            <a:r>
              <a:rPr lang="en-US" altLang="ja-JP" dirty="0"/>
              <a:t> [Ozaki et al.'19]</a:t>
            </a:r>
            <a:r>
              <a:rPr lang="ja-JP" altLang="en-US"/>
              <a:t>を</a:t>
            </a:r>
            <a:r>
              <a:rPr lang="en-US" altLang="ja-JP" dirty="0" err="1"/>
              <a:t>SEVmonitor</a:t>
            </a:r>
            <a:r>
              <a:rPr lang="ja-JP" altLang="en-US"/>
              <a:t>に対応させて利用</a:t>
            </a:r>
            <a:endParaRPr lang="en-US" altLang="ja-JP" dirty="0"/>
          </a:p>
          <a:p>
            <a:pPr lvl="1"/>
            <a:r>
              <a:rPr lang="en-US" altLang="ja-JP" dirty="0"/>
              <a:t>OS</a:t>
            </a:r>
            <a:r>
              <a:rPr lang="ja-JP" altLang="en-US"/>
              <a:t>のソースコードを用いてオフロード実行できる</a:t>
            </a:r>
            <a:r>
              <a:rPr lang="en-US" altLang="ja-JP" dirty="0"/>
              <a:t>IDS</a:t>
            </a:r>
            <a:r>
              <a:rPr lang="ja-JP" altLang="en-US"/>
              <a:t>を開発</a:t>
            </a:r>
            <a:endParaRPr lang="en-US" altLang="ja-JP" dirty="0"/>
          </a:p>
          <a:p>
            <a:pPr lvl="1"/>
            <a:r>
              <a:rPr lang="en-JP" dirty="0"/>
              <a:t>OSデータにアクセスする箇所をエージェントとの通信に置き換え</a:t>
            </a:r>
          </a:p>
        </p:txBody>
      </p:sp>
      <p:sp>
        <p:nvSpPr>
          <p:cNvPr id="4" name="Slide Number Placeholder 3">
            <a:extLst>
              <a:ext uri="{FF2B5EF4-FFF2-40B4-BE49-F238E27FC236}">
                <a16:creationId xmlns:a16="http://schemas.microsoft.com/office/drawing/2014/main" id="{0A696667-0092-B442-919F-D554AFA2E23A}"/>
              </a:ext>
            </a:extLst>
          </p:cNvPr>
          <p:cNvSpPr>
            <a:spLocks noGrp="1"/>
          </p:cNvSpPr>
          <p:nvPr>
            <p:ph type="sldNum" sz="quarter" idx="12"/>
          </p:nvPr>
        </p:nvSpPr>
        <p:spPr/>
        <p:txBody>
          <a:bodyPr/>
          <a:lstStyle/>
          <a:p>
            <a:fld id="{3862EE38-F75A-9448-8243-6101B2857D65}" type="slidenum">
              <a:rPr lang="ja-JP" altLang="en-US" smtClean="0"/>
              <a:pPr/>
              <a:t>47</a:t>
            </a:fld>
            <a:endParaRPr lang="ja-JP" altLang="en-US" dirty="0"/>
          </a:p>
        </p:txBody>
      </p:sp>
      <p:sp>
        <p:nvSpPr>
          <p:cNvPr id="5" name="テキスト ボックス 13">
            <a:extLst>
              <a:ext uri="{FF2B5EF4-FFF2-40B4-BE49-F238E27FC236}">
                <a16:creationId xmlns:a16="http://schemas.microsoft.com/office/drawing/2014/main" id="{27045352-65AC-7A47-A66D-0EFD98E665C9}"/>
              </a:ext>
            </a:extLst>
          </p:cNvPr>
          <p:cNvSpPr txBox="1"/>
          <p:nvPr/>
        </p:nvSpPr>
        <p:spPr>
          <a:xfrm>
            <a:off x="1509761" y="4881630"/>
            <a:ext cx="1770190" cy="1200329"/>
          </a:xfrm>
          <a:prstGeom prst="rect">
            <a:avLst/>
          </a:prstGeom>
          <a:solidFill>
            <a:schemeClr val="bg1"/>
          </a:solidFill>
          <a:ln w="22225">
            <a:solidFill>
              <a:schemeClr val="tx1"/>
            </a:solidFill>
          </a:ln>
        </p:spPr>
        <p:txBody>
          <a:bodyPr wrap="square" rtlCol="0">
            <a:spAutoFit/>
          </a:bodyPr>
          <a:lstStyle/>
          <a:p>
            <a:pPr algn="ctr"/>
            <a:r>
              <a:rPr kumimoji="1" lang="en-US" altLang="ja-JP" sz="2400" b="1" dirty="0"/>
              <a:t>OS</a:t>
            </a:r>
            <a:r>
              <a:rPr kumimoji="1" lang="ja-JP" altLang="en-US" sz="2400" b="1"/>
              <a:t>データを監視する</a:t>
            </a:r>
            <a:r>
              <a:rPr kumimoji="1" lang="en-US" altLang="ja-JP" sz="2400" b="1" dirty="0"/>
              <a:t>IDS</a:t>
            </a:r>
            <a:endParaRPr kumimoji="1" lang="ja-JP" altLang="en-US" sz="2400" b="1"/>
          </a:p>
        </p:txBody>
      </p:sp>
      <p:sp>
        <p:nvSpPr>
          <p:cNvPr id="7" name="テキスト ボックス 13">
            <a:extLst>
              <a:ext uri="{FF2B5EF4-FFF2-40B4-BE49-F238E27FC236}">
                <a16:creationId xmlns:a16="http://schemas.microsoft.com/office/drawing/2014/main" id="{E1E5C4F2-5999-8441-A918-3ABFA94247AF}"/>
              </a:ext>
            </a:extLst>
          </p:cNvPr>
          <p:cNvSpPr txBox="1"/>
          <p:nvPr/>
        </p:nvSpPr>
        <p:spPr>
          <a:xfrm>
            <a:off x="7622898" y="4881630"/>
            <a:ext cx="2174246" cy="1200329"/>
          </a:xfrm>
          <a:prstGeom prst="rect">
            <a:avLst/>
          </a:prstGeom>
          <a:solidFill>
            <a:schemeClr val="bg1"/>
          </a:solidFill>
          <a:ln w="22225">
            <a:solidFill>
              <a:schemeClr val="tx1"/>
            </a:solidFill>
          </a:ln>
        </p:spPr>
        <p:txBody>
          <a:bodyPr wrap="square" rtlCol="0">
            <a:spAutoFit/>
          </a:bodyPr>
          <a:lstStyle/>
          <a:p>
            <a:pPr algn="ctr"/>
            <a:r>
              <a:rPr kumimoji="1" lang="en-US" altLang="ja-JP" sz="2400" b="1" dirty="0"/>
              <a:t>VM</a:t>
            </a:r>
            <a:r>
              <a:rPr kumimoji="1" lang="ja-JP" altLang="en-US" sz="2400" b="1"/>
              <a:t>内の</a:t>
            </a:r>
            <a:r>
              <a:rPr kumimoji="1" lang="en-US" altLang="ja-JP" sz="2400" b="1" dirty="0"/>
              <a:t>OS</a:t>
            </a:r>
            <a:r>
              <a:rPr kumimoji="1" lang="ja-JP" altLang="en-US" sz="2400" b="1"/>
              <a:t>データにアクセスする</a:t>
            </a:r>
            <a:r>
              <a:rPr kumimoji="1" lang="en-US" altLang="ja-JP" sz="2400" b="1" dirty="0"/>
              <a:t>IDS</a:t>
            </a:r>
            <a:endParaRPr kumimoji="1" lang="ja-JP" altLang="en-US" sz="2400" b="1"/>
          </a:p>
        </p:txBody>
      </p:sp>
      <p:sp>
        <p:nvSpPr>
          <p:cNvPr id="10" name="テキスト ボックス 9">
            <a:extLst>
              <a:ext uri="{FF2B5EF4-FFF2-40B4-BE49-F238E27FC236}">
                <a16:creationId xmlns:a16="http://schemas.microsoft.com/office/drawing/2014/main" id="{F2EB0B60-2354-0A4B-9004-F80CEBD9C9B3}"/>
              </a:ext>
            </a:extLst>
          </p:cNvPr>
          <p:cNvSpPr txBox="1"/>
          <p:nvPr/>
        </p:nvSpPr>
        <p:spPr>
          <a:xfrm>
            <a:off x="4374902" y="4434528"/>
            <a:ext cx="1308371" cy="461665"/>
          </a:xfrm>
          <a:prstGeom prst="rect">
            <a:avLst/>
          </a:prstGeom>
          <a:solidFill>
            <a:schemeClr val="bg1"/>
          </a:solidFill>
        </p:spPr>
        <p:txBody>
          <a:bodyPr wrap="none" rtlCol="0">
            <a:spAutoFit/>
          </a:bodyPr>
          <a:lstStyle/>
          <a:p>
            <a:r>
              <a:rPr kumimoji="1" lang="en-US" altLang="ja-JP" sz="2400" b="1" dirty="0" err="1"/>
              <a:t>LLView</a:t>
            </a:r>
            <a:endParaRPr kumimoji="1" lang="ja-JP" altLang="en-US" sz="2400" b="1"/>
          </a:p>
        </p:txBody>
      </p:sp>
      <p:cxnSp>
        <p:nvCxnSpPr>
          <p:cNvPr id="12" name="直線矢印コネクタ 11">
            <a:extLst>
              <a:ext uri="{FF2B5EF4-FFF2-40B4-BE49-F238E27FC236}">
                <a16:creationId xmlns:a16="http://schemas.microsoft.com/office/drawing/2014/main" id="{FE0ECD4E-7529-EE41-9989-EE7F21781FF3}"/>
              </a:ext>
            </a:extLst>
          </p:cNvPr>
          <p:cNvCxnSpPr>
            <a:cxnSpLocks/>
            <a:stCxn id="5" idx="3"/>
            <a:endCxn id="9" idx="1"/>
          </p:cNvCxnSpPr>
          <p:nvPr/>
        </p:nvCxnSpPr>
        <p:spPr>
          <a:xfrm>
            <a:off x="3279951" y="5481795"/>
            <a:ext cx="1049061"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FE548AC8-D22D-B34A-975B-4DA94AB5E2A2}"/>
              </a:ext>
            </a:extLst>
          </p:cNvPr>
          <p:cNvCxnSpPr>
            <a:cxnSpLocks/>
            <a:stCxn id="9" idx="3"/>
            <a:endCxn id="7" idx="1"/>
          </p:cNvCxnSpPr>
          <p:nvPr/>
        </p:nvCxnSpPr>
        <p:spPr>
          <a:xfrm>
            <a:off x="6646186" y="5481795"/>
            <a:ext cx="976712"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8C8B0D08-1C27-0B45-8781-A7925582A061}"/>
              </a:ext>
            </a:extLst>
          </p:cNvPr>
          <p:cNvSpPr/>
          <p:nvPr/>
        </p:nvSpPr>
        <p:spPr>
          <a:xfrm>
            <a:off x="4848712" y="5127634"/>
            <a:ext cx="1367257" cy="811221"/>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JP" b="1" dirty="0">
                <a:solidFill>
                  <a:schemeClr val="tx1"/>
                </a:solidFill>
              </a:rPr>
              <a:t>プログラム</a:t>
            </a:r>
          </a:p>
          <a:p>
            <a:pPr algn="ctr"/>
            <a:r>
              <a:rPr lang="en-JP" b="1" dirty="0">
                <a:solidFill>
                  <a:schemeClr val="tx1"/>
                </a:solidFill>
              </a:rPr>
              <a:t>変換</a:t>
            </a:r>
          </a:p>
        </p:txBody>
      </p:sp>
    </p:spTree>
    <p:extLst>
      <p:ext uri="{BB962C8B-B14F-4D97-AF65-F5344CB8AC3E}">
        <p14:creationId xmlns:p14="http://schemas.microsoft.com/office/powerpoint/2010/main" val="38796861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A1E27-C11A-EF4C-849A-A0ECF23ED79F}"/>
              </a:ext>
            </a:extLst>
          </p:cNvPr>
          <p:cNvSpPr>
            <a:spLocks noGrp="1"/>
          </p:cNvSpPr>
          <p:nvPr>
            <p:ph type="title"/>
          </p:nvPr>
        </p:nvSpPr>
        <p:spPr>
          <a:xfrm>
            <a:off x="688297" y="483858"/>
            <a:ext cx="11074211" cy="830588"/>
          </a:xfrm>
        </p:spPr>
        <p:txBody>
          <a:bodyPr>
            <a:normAutofit fontScale="90000"/>
          </a:bodyPr>
          <a:lstStyle/>
          <a:p>
            <a:r>
              <a:rPr lang="en-JP" dirty="0"/>
              <a:t>OSバージョン情報の取得性能 (</a:t>
            </a:r>
            <a:r>
              <a:rPr lang="en-US" dirty="0" err="1"/>
              <a:t>共有メモリ</a:t>
            </a:r>
            <a:r>
              <a:rPr lang="en-US" dirty="0"/>
              <a:t>)</a:t>
            </a:r>
            <a:endParaRPr lang="en-JP" dirty="0"/>
          </a:p>
        </p:txBody>
      </p:sp>
      <p:sp>
        <p:nvSpPr>
          <p:cNvPr id="3" name="Content Placeholder 2">
            <a:extLst>
              <a:ext uri="{FF2B5EF4-FFF2-40B4-BE49-F238E27FC236}">
                <a16:creationId xmlns:a16="http://schemas.microsoft.com/office/drawing/2014/main" id="{D554896B-3A88-3744-AFE5-01F31527E96E}"/>
              </a:ext>
            </a:extLst>
          </p:cNvPr>
          <p:cNvSpPr>
            <a:spLocks noGrp="1"/>
          </p:cNvSpPr>
          <p:nvPr>
            <p:ph idx="1"/>
          </p:nvPr>
        </p:nvSpPr>
        <p:spPr>
          <a:xfrm>
            <a:off x="688298" y="1525004"/>
            <a:ext cx="10515600" cy="4433844"/>
          </a:xfrm>
        </p:spPr>
        <p:txBody>
          <a:bodyPr>
            <a:normAutofit/>
          </a:bodyPr>
          <a:lstStyle/>
          <a:p>
            <a:r>
              <a:rPr lang="en-US" altLang="ja-JP" dirty="0"/>
              <a:t>TCP</a:t>
            </a:r>
            <a:r>
              <a:rPr lang="ja-JP" altLang="en-US"/>
              <a:t>通信のブロッキングモードよりも共有メモリの方がさらに</a:t>
            </a:r>
            <a:r>
              <a:rPr lang="en-US" altLang="ja-JP" dirty="0"/>
              <a:t>1.0 </a:t>
            </a:r>
            <a:r>
              <a:rPr lang="en-US" altLang="ja-JP" dirty="0" err="1"/>
              <a:t>ms</a:t>
            </a:r>
            <a:r>
              <a:rPr lang="ja-JP" altLang="en-US"/>
              <a:t>高速</a:t>
            </a:r>
          </a:p>
          <a:p>
            <a:pPr lvl="1"/>
            <a:r>
              <a:rPr lang="ja-JP" altLang="en-US"/>
              <a:t>スリープを入れたために</a:t>
            </a:r>
            <a:r>
              <a:rPr lang="en-US" altLang="ja-JP" dirty="0"/>
              <a:t>380μs</a:t>
            </a:r>
            <a:r>
              <a:rPr lang="ja-JP" altLang="en-US"/>
              <a:t>増加</a:t>
            </a:r>
            <a:endParaRPr lang="en-US" altLang="ja-JP" dirty="0"/>
          </a:p>
          <a:p>
            <a:pPr lvl="2"/>
            <a:r>
              <a:rPr lang="ja-JP" altLang="en-US"/>
              <a:t>相対的に影響が大きいが、</a:t>
            </a:r>
            <a:r>
              <a:rPr lang="en-US" altLang="ja-JP" dirty="0"/>
              <a:t>200μs</a:t>
            </a:r>
            <a:r>
              <a:rPr lang="ja-JP" altLang="en-US"/>
              <a:t>より短くすると</a:t>
            </a:r>
            <a:r>
              <a:rPr lang="en-US" altLang="ja-JP" dirty="0"/>
              <a:t>CPU</a:t>
            </a:r>
            <a:r>
              <a:rPr lang="ja-JP" altLang="en-US"/>
              <a:t>使用率が急激に上昇</a:t>
            </a:r>
            <a:endParaRPr lang="en-US" altLang="ja-JP" dirty="0"/>
          </a:p>
          <a:p>
            <a:pPr lvl="2"/>
            <a:r>
              <a:rPr lang="en-US" altLang="ja-JP" dirty="0" err="1"/>
              <a:t>ivshmem</a:t>
            </a:r>
            <a:r>
              <a:rPr lang="ja-JP" altLang="en-US"/>
              <a:t>の割り込み機能を利用できれば待ち時間を減らせる可能性</a:t>
            </a:r>
          </a:p>
          <a:p>
            <a:pPr lvl="1"/>
            <a:r>
              <a:rPr lang="ja-JP" altLang="en-US"/>
              <a:t>暗号化のオーバヘッドは</a:t>
            </a:r>
            <a:r>
              <a:rPr lang="en-US" altLang="ja-JP" dirty="0"/>
              <a:t>350μs</a:t>
            </a:r>
          </a:p>
        </p:txBody>
      </p:sp>
      <p:sp>
        <p:nvSpPr>
          <p:cNvPr id="4" name="Slide Number Placeholder 3">
            <a:extLst>
              <a:ext uri="{FF2B5EF4-FFF2-40B4-BE49-F238E27FC236}">
                <a16:creationId xmlns:a16="http://schemas.microsoft.com/office/drawing/2014/main" id="{182FC12F-41CF-3B43-8264-DB259AE7037F}"/>
              </a:ext>
            </a:extLst>
          </p:cNvPr>
          <p:cNvSpPr>
            <a:spLocks noGrp="1"/>
          </p:cNvSpPr>
          <p:nvPr>
            <p:ph type="sldNum" sz="quarter" idx="12"/>
          </p:nvPr>
        </p:nvSpPr>
        <p:spPr>
          <a:xfrm>
            <a:off x="8610600" y="6356350"/>
            <a:ext cx="2743200" cy="365125"/>
          </a:xfrm>
        </p:spPr>
        <p:txBody>
          <a:bodyPr/>
          <a:lstStyle/>
          <a:p>
            <a:fld id="{3862EE38-F75A-9448-8243-6101B2857D65}" type="slidenum">
              <a:rPr lang="ja-JP" altLang="en-US" smtClean="0"/>
              <a:pPr/>
              <a:t>48</a:t>
            </a:fld>
            <a:endParaRPr lang="ja-JP" altLang="en-US" dirty="0"/>
          </a:p>
        </p:txBody>
      </p:sp>
      <p:graphicFrame>
        <p:nvGraphicFramePr>
          <p:cNvPr id="12" name="グラフ 11">
            <a:extLst>
              <a:ext uri="{FF2B5EF4-FFF2-40B4-BE49-F238E27FC236}">
                <a16:creationId xmlns:a16="http://schemas.microsoft.com/office/drawing/2014/main" id="{A8BD8253-8A34-8B47-9283-8770C6D6AF21}"/>
              </a:ext>
            </a:extLst>
          </p:cNvPr>
          <p:cNvGraphicFramePr>
            <a:graphicFrameLocks/>
          </p:cNvGraphicFramePr>
          <p:nvPr/>
        </p:nvGraphicFramePr>
        <p:xfrm>
          <a:off x="5448609" y="3867159"/>
          <a:ext cx="5418982" cy="29316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a:extLst>
              <a:ext uri="{FF2B5EF4-FFF2-40B4-BE49-F238E27FC236}">
                <a16:creationId xmlns:a16="http://schemas.microsoft.com/office/drawing/2014/main" id="{D820E21C-445D-A745-874D-69E2E55C8AF0}"/>
              </a:ext>
            </a:extLst>
          </p:cNvPr>
          <p:cNvGraphicFramePr>
            <a:graphicFrameLocks/>
          </p:cNvGraphicFramePr>
          <p:nvPr/>
        </p:nvGraphicFramePr>
        <p:xfrm>
          <a:off x="723401" y="3977987"/>
          <a:ext cx="4690106" cy="28770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900922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CF7ACA-1EFC-B74B-AABF-E839743E195C}"/>
              </a:ext>
            </a:extLst>
          </p:cNvPr>
          <p:cNvSpPr>
            <a:spLocks noGrp="1"/>
          </p:cNvSpPr>
          <p:nvPr>
            <p:ph type="title"/>
          </p:nvPr>
        </p:nvSpPr>
        <p:spPr/>
        <p:txBody>
          <a:bodyPr/>
          <a:lstStyle/>
          <a:p>
            <a:r>
              <a:rPr kumimoji="1" lang="en-US" altLang="ja-JP" dirty="0"/>
              <a:t>OS</a:t>
            </a:r>
            <a:r>
              <a:rPr kumimoji="1" lang="ja-JP" altLang="en-US"/>
              <a:t>のバージョン情報の取得の内訳</a:t>
            </a:r>
          </a:p>
        </p:txBody>
      </p:sp>
      <p:sp>
        <p:nvSpPr>
          <p:cNvPr id="3" name="コンテンツ プレースホルダー 2">
            <a:extLst>
              <a:ext uri="{FF2B5EF4-FFF2-40B4-BE49-F238E27FC236}">
                <a16:creationId xmlns:a16="http://schemas.microsoft.com/office/drawing/2014/main" id="{BE9DD350-47F1-0742-8337-9A720709CDE4}"/>
              </a:ext>
            </a:extLst>
          </p:cNvPr>
          <p:cNvSpPr>
            <a:spLocks noGrp="1"/>
          </p:cNvSpPr>
          <p:nvPr>
            <p:ph idx="1"/>
          </p:nvPr>
        </p:nvSpPr>
        <p:spPr/>
        <p:txBody>
          <a:bodyPr/>
          <a:lstStyle/>
          <a:p>
            <a:r>
              <a:rPr kumimoji="1" lang="ja-JP" altLang="en-US"/>
              <a:t>監視対象</a:t>
            </a:r>
            <a:r>
              <a:rPr kumimoji="1" lang="en-US" altLang="ja-JP" dirty="0"/>
              <a:t>VM</a:t>
            </a:r>
            <a:r>
              <a:rPr kumimoji="1" lang="ja-JP" altLang="en-US"/>
              <a:t>からバージョン情報を取得する際の時間の内訳</a:t>
            </a:r>
            <a:endParaRPr kumimoji="1" lang="en-US" altLang="ja-JP" dirty="0"/>
          </a:p>
          <a:p>
            <a:pPr lvl="1"/>
            <a:r>
              <a:rPr lang="ja-JP" altLang="en-US"/>
              <a:t>エージェントから受信したメモリデータを読み取るための</a:t>
            </a:r>
            <a:r>
              <a:rPr lang="en-US" altLang="ja-JP" dirty="0"/>
              <a:t>read</a:t>
            </a:r>
            <a:r>
              <a:rPr lang="ja-JP" altLang="en-US"/>
              <a:t>に</a:t>
            </a:r>
            <a:br>
              <a:rPr lang="en-US" altLang="ja-JP" dirty="0"/>
            </a:br>
            <a:r>
              <a:rPr lang="ja-JP" altLang="en-US"/>
              <a:t>時間がかかっている</a:t>
            </a:r>
            <a:endParaRPr lang="en-US" altLang="ja-JP" dirty="0"/>
          </a:p>
          <a:p>
            <a:pPr lvl="1"/>
            <a:r>
              <a:rPr lang="ja-JP" altLang="en-US"/>
              <a:t>エージェントの処理を待っている時間が大きい</a:t>
            </a:r>
            <a:endParaRPr kumimoji="1" lang="ja-JP" altLang="en-US"/>
          </a:p>
        </p:txBody>
      </p:sp>
      <p:sp>
        <p:nvSpPr>
          <p:cNvPr id="4" name="スライド番号プレースホルダー 3">
            <a:extLst>
              <a:ext uri="{FF2B5EF4-FFF2-40B4-BE49-F238E27FC236}">
                <a16:creationId xmlns:a16="http://schemas.microsoft.com/office/drawing/2014/main" id="{A46F9CE9-2A2A-1E43-8187-1D93D193FF98}"/>
              </a:ext>
            </a:extLst>
          </p:cNvPr>
          <p:cNvSpPr>
            <a:spLocks noGrp="1"/>
          </p:cNvSpPr>
          <p:nvPr>
            <p:ph type="sldNum" sz="quarter" idx="12"/>
          </p:nvPr>
        </p:nvSpPr>
        <p:spPr/>
        <p:txBody>
          <a:bodyPr/>
          <a:lstStyle/>
          <a:p>
            <a:fld id="{3862EE38-F75A-9448-8243-6101B2857D65}" type="slidenum">
              <a:rPr lang="ja-JP" altLang="en-US" smtClean="0"/>
              <a:pPr/>
              <a:t>49</a:t>
            </a:fld>
            <a:endParaRPr lang="ja-JP" altLang="en-US" dirty="0"/>
          </a:p>
        </p:txBody>
      </p:sp>
      <p:graphicFrame>
        <p:nvGraphicFramePr>
          <p:cNvPr id="5" name="グラフ 4">
            <a:extLst>
              <a:ext uri="{FF2B5EF4-FFF2-40B4-BE49-F238E27FC236}">
                <a16:creationId xmlns:a16="http://schemas.microsoft.com/office/drawing/2014/main" id="{DF3CEAFD-C26A-E94A-80D7-AEEBEFEE40BB}"/>
              </a:ext>
            </a:extLst>
          </p:cNvPr>
          <p:cNvGraphicFramePr>
            <a:graphicFrameLocks/>
          </p:cNvGraphicFramePr>
          <p:nvPr>
            <p:extLst>
              <p:ext uri="{D42A27DB-BD31-4B8C-83A1-F6EECF244321}">
                <p14:modId xmlns:p14="http://schemas.microsoft.com/office/powerpoint/2010/main" val="2663841730"/>
              </p:ext>
            </p:extLst>
          </p:nvPr>
        </p:nvGraphicFramePr>
        <p:xfrm>
          <a:off x="2206521" y="3312826"/>
          <a:ext cx="7342213" cy="34086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13132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A7FF79-6E7A-AD4E-8D8D-FE37C525935B}"/>
              </a:ext>
            </a:extLst>
          </p:cNvPr>
          <p:cNvSpPr>
            <a:spLocks noGrp="1"/>
          </p:cNvSpPr>
          <p:nvPr>
            <p:ph type="title"/>
          </p:nvPr>
        </p:nvSpPr>
        <p:spPr/>
        <p:txBody>
          <a:bodyPr/>
          <a:lstStyle/>
          <a:p>
            <a:r>
              <a:rPr lang="en-US" altLang="ja-JP"/>
              <a:t>SEV</a:t>
            </a:r>
            <a:r>
              <a:rPr lang="ja-JP" altLang="en-US"/>
              <a:t>で暗号化された</a:t>
            </a:r>
            <a:r>
              <a:rPr lang="en-US" altLang="ja-JP"/>
              <a:t>VM</a:t>
            </a:r>
            <a:r>
              <a:rPr lang="ja-JP" altLang="en-US"/>
              <a:t>の監視</a:t>
            </a:r>
          </a:p>
        </p:txBody>
      </p:sp>
      <p:sp>
        <p:nvSpPr>
          <p:cNvPr id="3" name="コンテンツ プレースホルダー 2">
            <a:extLst>
              <a:ext uri="{FF2B5EF4-FFF2-40B4-BE49-F238E27FC236}">
                <a16:creationId xmlns:a16="http://schemas.microsoft.com/office/drawing/2014/main" id="{1D458B89-39DB-FB44-88BE-93CC2441B3D2}"/>
              </a:ext>
            </a:extLst>
          </p:cNvPr>
          <p:cNvSpPr>
            <a:spLocks noGrp="1"/>
          </p:cNvSpPr>
          <p:nvPr>
            <p:ph idx="1"/>
          </p:nvPr>
        </p:nvSpPr>
        <p:spPr/>
        <p:txBody>
          <a:bodyPr/>
          <a:lstStyle/>
          <a:p>
            <a:r>
              <a:rPr lang="en-US" altLang="ja-JP" dirty="0"/>
              <a:t>SEV</a:t>
            </a:r>
            <a:r>
              <a:rPr lang="ja-JP" altLang="en-US"/>
              <a:t>によってメモリが暗号化された</a:t>
            </a:r>
            <a:r>
              <a:rPr lang="en-US" altLang="ja-JP" dirty="0"/>
              <a:t>VM</a:t>
            </a:r>
            <a:r>
              <a:rPr lang="ja-JP" altLang="en-US"/>
              <a:t>は外から監視できない</a:t>
            </a:r>
            <a:endParaRPr lang="en-US" altLang="ja-JP" dirty="0"/>
          </a:p>
          <a:p>
            <a:pPr lvl="1"/>
            <a:r>
              <a:rPr lang="ja-JP" altLang="en-US"/>
              <a:t>オフロードされた</a:t>
            </a:r>
            <a:r>
              <a:rPr lang="en-JP" altLang="ja-JP" dirty="0"/>
              <a:t>IDS</a:t>
            </a:r>
            <a:r>
              <a:rPr lang="ja-JP" altLang="en-US"/>
              <a:t>は</a:t>
            </a:r>
            <a:r>
              <a:rPr lang="en-US" altLang="ja-JP" dirty="0"/>
              <a:t>VM</a:t>
            </a:r>
            <a:r>
              <a:rPr lang="ja-JP" altLang="en-US"/>
              <a:t>のメモリを解析することができない</a:t>
            </a:r>
            <a:endParaRPr lang="en-US" altLang="ja-JP" dirty="0"/>
          </a:p>
          <a:p>
            <a:pPr lvl="1"/>
            <a:r>
              <a:rPr lang="ja-JP" altLang="en-US"/>
              <a:t>暗号化されたメモリを</a:t>
            </a:r>
            <a:r>
              <a:rPr lang="en-JP" altLang="ja-JP" dirty="0"/>
              <a:t>VM</a:t>
            </a:r>
            <a:r>
              <a:rPr lang="ja-JP" altLang="en-JP"/>
              <a:t>の</a:t>
            </a:r>
            <a:r>
              <a:rPr lang="ja-JP" altLang="en-US"/>
              <a:t>外で復号する手段はない</a:t>
            </a:r>
            <a:endParaRPr lang="en-US" altLang="ja-JP" dirty="0"/>
          </a:p>
          <a:p>
            <a:r>
              <a:rPr lang="ja-JP" altLang="en-US"/>
              <a:t>監視できたとしても</a:t>
            </a:r>
            <a:r>
              <a:rPr lang="en-US" altLang="ja-JP" dirty="0"/>
              <a:t>IDS</a:t>
            </a:r>
            <a:r>
              <a:rPr lang="ja-JP" altLang="en-US"/>
              <a:t>経由で機密情報が漏洩する恐れがある</a:t>
            </a:r>
            <a:endParaRPr lang="en-US" altLang="ja-JP" dirty="0"/>
          </a:p>
          <a:p>
            <a:pPr lvl="1"/>
            <a:r>
              <a:rPr lang="en-US" altLang="ja-JP" dirty="0"/>
              <a:t>IDS</a:t>
            </a:r>
            <a:r>
              <a:rPr lang="ja-JP" altLang="en-US"/>
              <a:t>は</a:t>
            </a:r>
            <a:r>
              <a:rPr lang="en-US" altLang="ja-JP" dirty="0"/>
              <a:t>VM</a:t>
            </a:r>
            <a:r>
              <a:rPr lang="ja-JP" altLang="en-US"/>
              <a:t>のメモリ上の機密情報を取得することがある</a:t>
            </a:r>
            <a:endParaRPr lang="en-US" altLang="ja-JP" dirty="0"/>
          </a:p>
          <a:p>
            <a:pPr lvl="1"/>
            <a:r>
              <a:rPr lang="ja-JP" altLang="en-US"/>
              <a:t>内部犯は</a:t>
            </a:r>
            <a:r>
              <a:rPr lang="en-US" altLang="ja-JP" dirty="0"/>
              <a:t>IDS</a:t>
            </a:r>
            <a:r>
              <a:rPr lang="ja-JP" altLang="en-US"/>
              <a:t>を攻撃することで、その機密情報を取得できる</a:t>
            </a:r>
            <a:endParaRPr lang="en-US" altLang="ja-JP" dirty="0"/>
          </a:p>
          <a:p>
            <a:endParaRPr lang="en-US" altLang="ja-JP" dirty="0"/>
          </a:p>
        </p:txBody>
      </p:sp>
      <p:sp>
        <p:nvSpPr>
          <p:cNvPr id="18" name="スライド番号プレースホルダー 17"/>
          <p:cNvSpPr>
            <a:spLocks noGrp="1"/>
          </p:cNvSpPr>
          <p:nvPr>
            <p:ph type="sldNum" sz="quarter" idx="12"/>
          </p:nvPr>
        </p:nvSpPr>
        <p:spPr/>
        <p:txBody>
          <a:bodyPr/>
          <a:lstStyle/>
          <a:p>
            <a:fld id="{3862EE38-F75A-9448-8243-6101B2857D65}" type="slidenum">
              <a:rPr lang="ja-JP" altLang="en-US" smtClean="0"/>
              <a:pPr/>
              <a:t>5</a:t>
            </a:fld>
            <a:endParaRPr lang="ja-JP" altLang="en-US"/>
          </a:p>
        </p:txBody>
      </p:sp>
      <p:sp>
        <p:nvSpPr>
          <p:cNvPr id="20" name="Cloud">
            <a:extLst>
              <a:ext uri="{FF2B5EF4-FFF2-40B4-BE49-F238E27FC236}">
                <a16:creationId xmlns:a16="http://schemas.microsoft.com/office/drawing/2014/main" id="{55B767E5-B77F-3448-BB89-530DFA62CC22}"/>
              </a:ext>
            </a:extLst>
          </p:cNvPr>
          <p:cNvSpPr>
            <a:spLocks noChangeAspect="1" noEditPoints="1" noChangeArrowheads="1"/>
          </p:cNvSpPr>
          <p:nvPr/>
        </p:nvSpPr>
        <p:spPr bwMode="auto">
          <a:xfrm>
            <a:off x="1964823" y="4289723"/>
            <a:ext cx="7683007" cy="256827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nchor="ctr"/>
          <a:lstStyle/>
          <a:p>
            <a:pPr algn="ctr">
              <a:defRPr/>
            </a:pPr>
            <a:endParaRPr lang="en-US" altLang="ja-JP" dirty="0">
              <a:latin typeface="Arial" charset="0"/>
              <a:ea typeface="ＭＳ Ｐゴシック" charset="-128"/>
            </a:endParaRPr>
          </a:p>
        </p:txBody>
      </p:sp>
      <p:sp>
        <p:nvSpPr>
          <p:cNvPr id="21" name="テキスト ボックス 20">
            <a:extLst>
              <a:ext uri="{FF2B5EF4-FFF2-40B4-BE49-F238E27FC236}">
                <a16:creationId xmlns:a16="http://schemas.microsoft.com/office/drawing/2014/main" id="{64B4F301-6F62-9540-8C9C-098A5C528A2C}"/>
              </a:ext>
            </a:extLst>
          </p:cNvPr>
          <p:cNvSpPr txBox="1"/>
          <p:nvPr/>
        </p:nvSpPr>
        <p:spPr>
          <a:xfrm>
            <a:off x="6896700" y="4721281"/>
            <a:ext cx="1948882" cy="461665"/>
          </a:xfrm>
          <a:prstGeom prst="rect">
            <a:avLst/>
          </a:prstGeom>
          <a:noFill/>
        </p:spPr>
        <p:txBody>
          <a:bodyPr wrap="square" rtlCol="0">
            <a:spAutoFit/>
          </a:bodyPr>
          <a:lstStyle/>
          <a:p>
            <a:r>
              <a:rPr kumimoji="1" lang="ja-JP" altLang="en-US" sz="2400" b="1"/>
              <a:t>監視対象</a:t>
            </a:r>
            <a:r>
              <a:rPr kumimoji="1" lang="en-US" altLang="ja-JP" sz="2400" b="1" dirty="0"/>
              <a:t>VM</a:t>
            </a:r>
            <a:endParaRPr kumimoji="1" lang="ja-JP" altLang="en-US" sz="2400" b="1"/>
          </a:p>
        </p:txBody>
      </p:sp>
      <p:sp>
        <p:nvSpPr>
          <p:cNvPr id="28" name="角丸四角形 27">
            <a:extLst>
              <a:ext uri="{FF2B5EF4-FFF2-40B4-BE49-F238E27FC236}">
                <a16:creationId xmlns:a16="http://schemas.microsoft.com/office/drawing/2014/main" id="{16B7C980-5011-C04A-A202-40F28F149691}"/>
              </a:ext>
            </a:extLst>
          </p:cNvPr>
          <p:cNvSpPr/>
          <p:nvPr/>
        </p:nvSpPr>
        <p:spPr>
          <a:xfrm>
            <a:off x="7102203" y="5185899"/>
            <a:ext cx="1477218" cy="999437"/>
          </a:xfrm>
          <a:prstGeom prst="roundRect">
            <a:avLst/>
          </a:prstGeom>
          <a:pattFill prst="pct10">
            <a:fgClr>
              <a:schemeClr val="tx1"/>
            </a:fgClr>
            <a:bgClr>
              <a:schemeClr val="accent2">
                <a:lumMod val="60000"/>
                <a:lumOff val="40000"/>
              </a:schemeClr>
            </a:bgClr>
          </a:pattFill>
          <a:ln w="57150"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9" name="テキスト ボックス 28">
            <a:extLst>
              <a:ext uri="{FF2B5EF4-FFF2-40B4-BE49-F238E27FC236}">
                <a16:creationId xmlns:a16="http://schemas.microsoft.com/office/drawing/2014/main" id="{449F82CD-08C3-0346-BEAA-663252DE5636}"/>
              </a:ext>
            </a:extLst>
          </p:cNvPr>
          <p:cNvSpPr txBox="1"/>
          <p:nvPr/>
        </p:nvSpPr>
        <p:spPr>
          <a:xfrm>
            <a:off x="5234318" y="5424007"/>
            <a:ext cx="852551" cy="523220"/>
          </a:xfrm>
          <a:prstGeom prst="rect">
            <a:avLst/>
          </a:prstGeom>
          <a:solidFill>
            <a:schemeClr val="bg1"/>
          </a:solidFill>
          <a:ln w="25400">
            <a:solidFill>
              <a:schemeClr val="tx1"/>
            </a:solidFill>
          </a:ln>
        </p:spPr>
        <p:txBody>
          <a:bodyPr wrap="square" rtlCol="0">
            <a:spAutoFit/>
          </a:bodyPr>
          <a:lstStyle/>
          <a:p>
            <a:r>
              <a:rPr kumimoji="1" lang="en-US" altLang="ja-JP" sz="2800" b="1" dirty="0"/>
              <a:t>IDS</a:t>
            </a:r>
            <a:endParaRPr kumimoji="1" lang="ja-JP" altLang="en-US" sz="2800" b="1"/>
          </a:p>
        </p:txBody>
      </p:sp>
      <p:cxnSp>
        <p:nvCxnSpPr>
          <p:cNvPr id="32" name="直線矢印コネクタ 31">
            <a:extLst>
              <a:ext uri="{FF2B5EF4-FFF2-40B4-BE49-F238E27FC236}">
                <a16:creationId xmlns:a16="http://schemas.microsoft.com/office/drawing/2014/main" id="{B30299BC-2D20-534C-B060-2AADFCA595F6}"/>
              </a:ext>
            </a:extLst>
          </p:cNvPr>
          <p:cNvCxnSpPr>
            <a:cxnSpLocks/>
            <a:stCxn id="29" idx="3"/>
            <a:endCxn id="28" idx="1"/>
          </p:cNvCxnSpPr>
          <p:nvPr/>
        </p:nvCxnSpPr>
        <p:spPr>
          <a:xfrm>
            <a:off x="6086869" y="5685617"/>
            <a:ext cx="1015334" cy="1"/>
          </a:xfrm>
          <a:prstGeom prst="straightConnector1">
            <a:avLst/>
          </a:prstGeom>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D032525F-F8E8-E145-8E47-32F1BB5B6F69}"/>
              </a:ext>
            </a:extLst>
          </p:cNvPr>
          <p:cNvSpPr txBox="1"/>
          <p:nvPr/>
        </p:nvSpPr>
        <p:spPr>
          <a:xfrm>
            <a:off x="6216940" y="5150776"/>
            <a:ext cx="766020" cy="400110"/>
          </a:xfrm>
          <a:prstGeom prst="rect">
            <a:avLst/>
          </a:prstGeom>
          <a:noFill/>
        </p:spPr>
        <p:txBody>
          <a:bodyPr wrap="square" rtlCol="0">
            <a:spAutoFit/>
          </a:bodyPr>
          <a:lstStyle/>
          <a:p>
            <a:r>
              <a:rPr kumimoji="1" lang="ja-JP" altLang="en-US" sz="2000" b="1"/>
              <a:t>監視</a:t>
            </a:r>
          </a:p>
        </p:txBody>
      </p:sp>
      <p:sp>
        <p:nvSpPr>
          <p:cNvPr id="34" name="テキスト ボックス 33">
            <a:extLst>
              <a:ext uri="{FF2B5EF4-FFF2-40B4-BE49-F238E27FC236}">
                <a16:creationId xmlns:a16="http://schemas.microsoft.com/office/drawing/2014/main" id="{CDEA5F0D-3CEE-C944-BB03-E6978540992B}"/>
              </a:ext>
            </a:extLst>
          </p:cNvPr>
          <p:cNvSpPr txBox="1"/>
          <p:nvPr/>
        </p:nvSpPr>
        <p:spPr>
          <a:xfrm>
            <a:off x="2802775" y="4578479"/>
            <a:ext cx="2925801" cy="369332"/>
          </a:xfrm>
          <a:prstGeom prst="rect">
            <a:avLst/>
          </a:prstGeom>
          <a:noFill/>
        </p:spPr>
        <p:txBody>
          <a:bodyPr wrap="none" rtlCol="0">
            <a:spAutoFit/>
          </a:bodyPr>
          <a:lstStyle/>
          <a:p>
            <a:r>
              <a:rPr kumimoji="1" lang="ja-JP" altLang="en-US" b="1"/>
              <a:t>内部犯</a:t>
            </a:r>
            <a:r>
              <a:rPr kumimoji="1" lang="en-US" altLang="ja-JP" b="1" dirty="0"/>
              <a:t>(</a:t>
            </a:r>
            <a:r>
              <a:rPr kumimoji="1" lang="ja-JP" altLang="en-US" b="1"/>
              <a:t>悪意のある管理者</a:t>
            </a:r>
            <a:r>
              <a:rPr kumimoji="1" lang="en-US" altLang="ja-JP" b="1" dirty="0"/>
              <a:t>)</a:t>
            </a:r>
            <a:endParaRPr kumimoji="1" lang="ja-JP" altLang="en-US" b="1"/>
          </a:p>
        </p:txBody>
      </p:sp>
      <p:grpSp>
        <p:nvGrpSpPr>
          <p:cNvPr id="35" name="Group 2822">
            <a:extLst>
              <a:ext uri="{FF2B5EF4-FFF2-40B4-BE49-F238E27FC236}">
                <a16:creationId xmlns:a16="http://schemas.microsoft.com/office/drawing/2014/main" id="{79101808-A5E0-6941-A8AA-ECCD5AA3B7F2}"/>
              </a:ext>
            </a:extLst>
          </p:cNvPr>
          <p:cNvGrpSpPr>
            <a:grpSpLocks/>
          </p:cNvGrpSpPr>
          <p:nvPr/>
        </p:nvGrpSpPr>
        <p:grpSpPr bwMode="auto">
          <a:xfrm flipH="1">
            <a:off x="3241445" y="4955204"/>
            <a:ext cx="1099178" cy="1500309"/>
            <a:chOff x="6777" y="1528"/>
            <a:chExt cx="719" cy="1064"/>
          </a:xfrm>
        </p:grpSpPr>
        <p:sp>
          <p:nvSpPr>
            <p:cNvPr id="36" name="Freeform 2823">
              <a:extLst>
                <a:ext uri="{FF2B5EF4-FFF2-40B4-BE49-F238E27FC236}">
                  <a16:creationId xmlns:a16="http://schemas.microsoft.com/office/drawing/2014/main" id="{E796C3EF-A7B1-3E42-B597-CAC29F919E17}"/>
                </a:ext>
              </a:extLst>
            </p:cNvPr>
            <p:cNvSpPr>
              <a:spLocks/>
            </p:cNvSpPr>
            <p:nvPr/>
          </p:nvSpPr>
          <p:spPr bwMode="auto">
            <a:xfrm>
              <a:off x="6892" y="2046"/>
              <a:ext cx="604" cy="546"/>
            </a:xfrm>
            <a:custGeom>
              <a:avLst/>
              <a:gdLst>
                <a:gd name="T0" fmla="*/ 192 w 604"/>
                <a:gd name="T1" fmla="*/ 10 h 546"/>
                <a:gd name="T2" fmla="*/ 332 w 604"/>
                <a:gd name="T3" fmla="*/ 26 h 546"/>
                <a:gd name="T4" fmla="*/ 460 w 604"/>
                <a:gd name="T5" fmla="*/ 30 h 546"/>
                <a:gd name="T6" fmla="*/ 484 w 604"/>
                <a:gd name="T7" fmla="*/ 66 h 546"/>
                <a:gd name="T8" fmla="*/ 504 w 604"/>
                <a:gd name="T9" fmla="*/ 198 h 546"/>
                <a:gd name="T10" fmla="*/ 520 w 604"/>
                <a:gd name="T11" fmla="*/ 298 h 546"/>
                <a:gd name="T12" fmla="*/ 536 w 604"/>
                <a:gd name="T13" fmla="*/ 342 h 546"/>
                <a:gd name="T14" fmla="*/ 556 w 604"/>
                <a:gd name="T15" fmla="*/ 378 h 546"/>
                <a:gd name="T16" fmla="*/ 524 w 604"/>
                <a:gd name="T17" fmla="*/ 398 h 546"/>
                <a:gd name="T18" fmla="*/ 580 w 604"/>
                <a:gd name="T19" fmla="*/ 422 h 546"/>
                <a:gd name="T20" fmla="*/ 604 w 604"/>
                <a:gd name="T21" fmla="*/ 430 h 546"/>
                <a:gd name="T22" fmla="*/ 552 w 604"/>
                <a:gd name="T23" fmla="*/ 458 h 546"/>
                <a:gd name="T24" fmla="*/ 528 w 604"/>
                <a:gd name="T25" fmla="*/ 466 h 546"/>
                <a:gd name="T26" fmla="*/ 464 w 604"/>
                <a:gd name="T27" fmla="*/ 450 h 546"/>
                <a:gd name="T28" fmla="*/ 436 w 604"/>
                <a:gd name="T29" fmla="*/ 410 h 546"/>
                <a:gd name="T30" fmla="*/ 440 w 604"/>
                <a:gd name="T31" fmla="*/ 422 h 546"/>
                <a:gd name="T32" fmla="*/ 444 w 604"/>
                <a:gd name="T33" fmla="*/ 406 h 546"/>
                <a:gd name="T34" fmla="*/ 432 w 604"/>
                <a:gd name="T35" fmla="*/ 302 h 546"/>
                <a:gd name="T36" fmla="*/ 424 w 604"/>
                <a:gd name="T37" fmla="*/ 270 h 546"/>
                <a:gd name="T38" fmla="*/ 420 w 604"/>
                <a:gd name="T39" fmla="*/ 194 h 546"/>
                <a:gd name="T40" fmla="*/ 408 w 604"/>
                <a:gd name="T41" fmla="*/ 182 h 546"/>
                <a:gd name="T42" fmla="*/ 336 w 604"/>
                <a:gd name="T43" fmla="*/ 146 h 546"/>
                <a:gd name="T44" fmla="*/ 332 w 604"/>
                <a:gd name="T45" fmla="*/ 190 h 546"/>
                <a:gd name="T46" fmla="*/ 324 w 604"/>
                <a:gd name="T47" fmla="*/ 214 h 546"/>
                <a:gd name="T48" fmla="*/ 332 w 604"/>
                <a:gd name="T49" fmla="*/ 246 h 546"/>
                <a:gd name="T50" fmla="*/ 312 w 604"/>
                <a:gd name="T51" fmla="*/ 346 h 546"/>
                <a:gd name="T52" fmla="*/ 308 w 604"/>
                <a:gd name="T53" fmla="*/ 430 h 546"/>
                <a:gd name="T54" fmla="*/ 312 w 604"/>
                <a:gd name="T55" fmla="*/ 442 h 546"/>
                <a:gd name="T56" fmla="*/ 324 w 604"/>
                <a:gd name="T57" fmla="*/ 450 h 546"/>
                <a:gd name="T58" fmla="*/ 316 w 604"/>
                <a:gd name="T59" fmla="*/ 474 h 546"/>
                <a:gd name="T60" fmla="*/ 332 w 604"/>
                <a:gd name="T61" fmla="*/ 510 h 546"/>
                <a:gd name="T62" fmla="*/ 264 w 604"/>
                <a:gd name="T63" fmla="*/ 546 h 546"/>
                <a:gd name="T64" fmla="*/ 212 w 604"/>
                <a:gd name="T65" fmla="*/ 534 h 546"/>
                <a:gd name="T66" fmla="*/ 220 w 604"/>
                <a:gd name="T67" fmla="*/ 494 h 546"/>
                <a:gd name="T68" fmla="*/ 228 w 604"/>
                <a:gd name="T69" fmla="*/ 470 h 546"/>
                <a:gd name="T70" fmla="*/ 224 w 604"/>
                <a:gd name="T71" fmla="*/ 450 h 546"/>
                <a:gd name="T72" fmla="*/ 200 w 604"/>
                <a:gd name="T73" fmla="*/ 442 h 546"/>
                <a:gd name="T74" fmla="*/ 208 w 604"/>
                <a:gd name="T75" fmla="*/ 418 h 546"/>
                <a:gd name="T76" fmla="*/ 212 w 604"/>
                <a:gd name="T77" fmla="*/ 406 h 546"/>
                <a:gd name="T78" fmla="*/ 200 w 604"/>
                <a:gd name="T79" fmla="*/ 346 h 546"/>
                <a:gd name="T80" fmla="*/ 208 w 604"/>
                <a:gd name="T81" fmla="*/ 306 h 546"/>
                <a:gd name="T82" fmla="*/ 212 w 604"/>
                <a:gd name="T83" fmla="*/ 286 h 546"/>
                <a:gd name="T84" fmla="*/ 208 w 604"/>
                <a:gd name="T85" fmla="*/ 190 h 546"/>
                <a:gd name="T86" fmla="*/ 164 w 604"/>
                <a:gd name="T87" fmla="*/ 174 h 546"/>
                <a:gd name="T88" fmla="*/ 52 w 604"/>
                <a:gd name="T89" fmla="*/ 130 h 546"/>
                <a:gd name="T90" fmla="*/ 8 w 604"/>
                <a:gd name="T91" fmla="*/ 94 h 546"/>
                <a:gd name="T92" fmla="*/ 0 w 604"/>
                <a:gd name="T93" fmla="*/ 82 h 546"/>
                <a:gd name="T94" fmla="*/ 0 w 604"/>
                <a:gd name="T95" fmla="*/ 38 h 546"/>
                <a:gd name="T96" fmla="*/ 192 w 604"/>
                <a:gd name="T97" fmla="*/ 10 h 5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04"/>
                <a:gd name="T148" fmla="*/ 0 h 546"/>
                <a:gd name="T149" fmla="*/ 604 w 604"/>
                <a:gd name="T150" fmla="*/ 546 h 5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04" h="546">
                  <a:moveTo>
                    <a:pt x="192" y="10"/>
                  </a:moveTo>
                  <a:cubicBezTo>
                    <a:pt x="242" y="0"/>
                    <a:pt x="285" y="14"/>
                    <a:pt x="332" y="26"/>
                  </a:cubicBezTo>
                  <a:cubicBezTo>
                    <a:pt x="377" y="21"/>
                    <a:pt x="414" y="27"/>
                    <a:pt x="460" y="30"/>
                  </a:cubicBezTo>
                  <a:cubicBezTo>
                    <a:pt x="472" y="42"/>
                    <a:pt x="479" y="50"/>
                    <a:pt x="484" y="66"/>
                  </a:cubicBezTo>
                  <a:cubicBezTo>
                    <a:pt x="487" y="113"/>
                    <a:pt x="499" y="152"/>
                    <a:pt x="504" y="198"/>
                  </a:cubicBezTo>
                  <a:cubicBezTo>
                    <a:pt x="507" y="226"/>
                    <a:pt x="507" y="271"/>
                    <a:pt x="520" y="298"/>
                  </a:cubicBezTo>
                  <a:cubicBezTo>
                    <a:pt x="527" y="312"/>
                    <a:pt x="529" y="329"/>
                    <a:pt x="536" y="342"/>
                  </a:cubicBezTo>
                  <a:cubicBezTo>
                    <a:pt x="559" y="383"/>
                    <a:pt x="547" y="351"/>
                    <a:pt x="556" y="378"/>
                  </a:cubicBezTo>
                  <a:cubicBezTo>
                    <a:pt x="548" y="383"/>
                    <a:pt x="524" y="397"/>
                    <a:pt x="524" y="398"/>
                  </a:cubicBezTo>
                  <a:cubicBezTo>
                    <a:pt x="524" y="411"/>
                    <a:pt x="570" y="419"/>
                    <a:pt x="580" y="422"/>
                  </a:cubicBezTo>
                  <a:cubicBezTo>
                    <a:pt x="588" y="424"/>
                    <a:pt x="604" y="430"/>
                    <a:pt x="604" y="430"/>
                  </a:cubicBezTo>
                  <a:cubicBezTo>
                    <a:pt x="587" y="447"/>
                    <a:pt x="575" y="451"/>
                    <a:pt x="552" y="458"/>
                  </a:cubicBezTo>
                  <a:cubicBezTo>
                    <a:pt x="544" y="460"/>
                    <a:pt x="528" y="466"/>
                    <a:pt x="528" y="466"/>
                  </a:cubicBezTo>
                  <a:cubicBezTo>
                    <a:pt x="506" y="462"/>
                    <a:pt x="483" y="463"/>
                    <a:pt x="464" y="450"/>
                  </a:cubicBezTo>
                  <a:cubicBezTo>
                    <a:pt x="452" y="433"/>
                    <a:pt x="456" y="417"/>
                    <a:pt x="436" y="410"/>
                  </a:cubicBezTo>
                  <a:cubicBezTo>
                    <a:pt x="437" y="414"/>
                    <a:pt x="436" y="424"/>
                    <a:pt x="440" y="422"/>
                  </a:cubicBezTo>
                  <a:cubicBezTo>
                    <a:pt x="445" y="420"/>
                    <a:pt x="444" y="411"/>
                    <a:pt x="444" y="406"/>
                  </a:cubicBezTo>
                  <a:cubicBezTo>
                    <a:pt x="444" y="371"/>
                    <a:pt x="440" y="336"/>
                    <a:pt x="432" y="302"/>
                  </a:cubicBezTo>
                  <a:cubicBezTo>
                    <a:pt x="430" y="291"/>
                    <a:pt x="424" y="270"/>
                    <a:pt x="424" y="270"/>
                  </a:cubicBezTo>
                  <a:cubicBezTo>
                    <a:pt x="423" y="245"/>
                    <a:pt x="425" y="219"/>
                    <a:pt x="420" y="194"/>
                  </a:cubicBezTo>
                  <a:cubicBezTo>
                    <a:pt x="419" y="188"/>
                    <a:pt x="411" y="187"/>
                    <a:pt x="408" y="182"/>
                  </a:cubicBezTo>
                  <a:cubicBezTo>
                    <a:pt x="384" y="146"/>
                    <a:pt x="384" y="152"/>
                    <a:pt x="336" y="146"/>
                  </a:cubicBezTo>
                  <a:cubicBezTo>
                    <a:pt x="332" y="164"/>
                    <a:pt x="337" y="172"/>
                    <a:pt x="332" y="190"/>
                  </a:cubicBezTo>
                  <a:cubicBezTo>
                    <a:pt x="330" y="198"/>
                    <a:pt x="324" y="214"/>
                    <a:pt x="324" y="214"/>
                  </a:cubicBezTo>
                  <a:cubicBezTo>
                    <a:pt x="326" y="225"/>
                    <a:pt x="333" y="235"/>
                    <a:pt x="332" y="246"/>
                  </a:cubicBezTo>
                  <a:cubicBezTo>
                    <a:pt x="330" y="279"/>
                    <a:pt x="317" y="313"/>
                    <a:pt x="312" y="346"/>
                  </a:cubicBezTo>
                  <a:cubicBezTo>
                    <a:pt x="315" y="377"/>
                    <a:pt x="314" y="399"/>
                    <a:pt x="308" y="430"/>
                  </a:cubicBezTo>
                  <a:cubicBezTo>
                    <a:pt x="309" y="434"/>
                    <a:pt x="309" y="439"/>
                    <a:pt x="312" y="442"/>
                  </a:cubicBezTo>
                  <a:cubicBezTo>
                    <a:pt x="315" y="446"/>
                    <a:pt x="323" y="445"/>
                    <a:pt x="324" y="450"/>
                  </a:cubicBezTo>
                  <a:cubicBezTo>
                    <a:pt x="325" y="458"/>
                    <a:pt x="316" y="474"/>
                    <a:pt x="316" y="474"/>
                  </a:cubicBezTo>
                  <a:cubicBezTo>
                    <a:pt x="326" y="503"/>
                    <a:pt x="319" y="491"/>
                    <a:pt x="332" y="510"/>
                  </a:cubicBezTo>
                  <a:cubicBezTo>
                    <a:pt x="324" y="541"/>
                    <a:pt x="291" y="537"/>
                    <a:pt x="264" y="546"/>
                  </a:cubicBezTo>
                  <a:cubicBezTo>
                    <a:pt x="244" y="544"/>
                    <a:pt x="213" y="545"/>
                    <a:pt x="212" y="534"/>
                  </a:cubicBezTo>
                  <a:cubicBezTo>
                    <a:pt x="211" y="520"/>
                    <a:pt x="216" y="507"/>
                    <a:pt x="220" y="494"/>
                  </a:cubicBezTo>
                  <a:cubicBezTo>
                    <a:pt x="223" y="486"/>
                    <a:pt x="228" y="470"/>
                    <a:pt x="228" y="470"/>
                  </a:cubicBezTo>
                  <a:cubicBezTo>
                    <a:pt x="227" y="463"/>
                    <a:pt x="229" y="455"/>
                    <a:pt x="224" y="450"/>
                  </a:cubicBezTo>
                  <a:cubicBezTo>
                    <a:pt x="218" y="444"/>
                    <a:pt x="200" y="442"/>
                    <a:pt x="200" y="442"/>
                  </a:cubicBezTo>
                  <a:cubicBezTo>
                    <a:pt x="203" y="434"/>
                    <a:pt x="205" y="426"/>
                    <a:pt x="208" y="418"/>
                  </a:cubicBezTo>
                  <a:cubicBezTo>
                    <a:pt x="209" y="414"/>
                    <a:pt x="212" y="406"/>
                    <a:pt x="212" y="406"/>
                  </a:cubicBezTo>
                  <a:cubicBezTo>
                    <a:pt x="207" y="385"/>
                    <a:pt x="203" y="369"/>
                    <a:pt x="200" y="346"/>
                  </a:cubicBezTo>
                  <a:cubicBezTo>
                    <a:pt x="203" y="333"/>
                    <a:pt x="205" y="319"/>
                    <a:pt x="208" y="306"/>
                  </a:cubicBezTo>
                  <a:cubicBezTo>
                    <a:pt x="209" y="299"/>
                    <a:pt x="212" y="286"/>
                    <a:pt x="212" y="286"/>
                  </a:cubicBezTo>
                  <a:cubicBezTo>
                    <a:pt x="214" y="262"/>
                    <a:pt x="218" y="215"/>
                    <a:pt x="208" y="190"/>
                  </a:cubicBezTo>
                  <a:cubicBezTo>
                    <a:pt x="206" y="184"/>
                    <a:pt x="170" y="176"/>
                    <a:pt x="164" y="174"/>
                  </a:cubicBezTo>
                  <a:cubicBezTo>
                    <a:pt x="136" y="146"/>
                    <a:pt x="90" y="134"/>
                    <a:pt x="52" y="130"/>
                  </a:cubicBezTo>
                  <a:cubicBezTo>
                    <a:pt x="26" y="123"/>
                    <a:pt x="24" y="118"/>
                    <a:pt x="8" y="94"/>
                  </a:cubicBezTo>
                  <a:cubicBezTo>
                    <a:pt x="5" y="90"/>
                    <a:pt x="0" y="82"/>
                    <a:pt x="0" y="82"/>
                  </a:cubicBezTo>
                  <a:cubicBezTo>
                    <a:pt x="5" y="66"/>
                    <a:pt x="0" y="55"/>
                    <a:pt x="0" y="38"/>
                  </a:cubicBezTo>
                  <a:lnTo>
                    <a:pt x="192" y="1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37" name="Freeform 2824">
              <a:extLst>
                <a:ext uri="{FF2B5EF4-FFF2-40B4-BE49-F238E27FC236}">
                  <a16:creationId xmlns:a16="http://schemas.microsoft.com/office/drawing/2014/main" id="{7820CE35-B17B-D543-BCD4-D18BF95A63DC}"/>
                </a:ext>
              </a:extLst>
            </p:cNvPr>
            <p:cNvSpPr>
              <a:spLocks/>
            </p:cNvSpPr>
            <p:nvPr/>
          </p:nvSpPr>
          <p:spPr bwMode="auto">
            <a:xfrm>
              <a:off x="6855" y="1528"/>
              <a:ext cx="217" cy="243"/>
            </a:xfrm>
            <a:custGeom>
              <a:avLst/>
              <a:gdLst>
                <a:gd name="T0" fmla="*/ 89 w 217"/>
                <a:gd name="T1" fmla="*/ 24 h 243"/>
                <a:gd name="T2" fmla="*/ 113 w 217"/>
                <a:gd name="T3" fmla="*/ 0 h 243"/>
                <a:gd name="T4" fmla="*/ 149 w 217"/>
                <a:gd name="T5" fmla="*/ 12 h 243"/>
                <a:gd name="T6" fmla="*/ 217 w 217"/>
                <a:gd name="T7" fmla="*/ 56 h 243"/>
                <a:gd name="T8" fmla="*/ 213 w 217"/>
                <a:gd name="T9" fmla="*/ 72 h 243"/>
                <a:gd name="T10" fmla="*/ 201 w 217"/>
                <a:gd name="T11" fmla="*/ 80 h 243"/>
                <a:gd name="T12" fmla="*/ 217 w 217"/>
                <a:gd name="T13" fmla="*/ 104 h 243"/>
                <a:gd name="T14" fmla="*/ 169 w 217"/>
                <a:gd name="T15" fmla="*/ 200 h 243"/>
                <a:gd name="T16" fmla="*/ 141 w 217"/>
                <a:gd name="T17" fmla="*/ 228 h 243"/>
                <a:gd name="T18" fmla="*/ 133 w 217"/>
                <a:gd name="T19" fmla="*/ 240 h 243"/>
                <a:gd name="T20" fmla="*/ 69 w 217"/>
                <a:gd name="T21" fmla="*/ 212 h 243"/>
                <a:gd name="T22" fmla="*/ 41 w 217"/>
                <a:gd name="T23" fmla="*/ 160 h 243"/>
                <a:gd name="T24" fmla="*/ 17 w 217"/>
                <a:gd name="T25" fmla="*/ 152 h 243"/>
                <a:gd name="T26" fmla="*/ 21 w 217"/>
                <a:gd name="T27" fmla="*/ 108 h 243"/>
                <a:gd name="T28" fmla="*/ 29 w 217"/>
                <a:gd name="T29" fmla="*/ 96 h 243"/>
                <a:gd name="T30" fmla="*/ 21 w 217"/>
                <a:gd name="T31" fmla="*/ 72 h 243"/>
                <a:gd name="T32" fmla="*/ 49 w 217"/>
                <a:gd name="T33" fmla="*/ 32 h 243"/>
                <a:gd name="T34" fmla="*/ 89 w 217"/>
                <a:gd name="T35" fmla="*/ 24 h 24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7"/>
                <a:gd name="T55" fmla="*/ 0 h 243"/>
                <a:gd name="T56" fmla="*/ 217 w 217"/>
                <a:gd name="T57" fmla="*/ 243 h 24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7" h="243">
                  <a:moveTo>
                    <a:pt x="89" y="24"/>
                  </a:moveTo>
                  <a:cubicBezTo>
                    <a:pt x="82" y="4"/>
                    <a:pt x="96" y="6"/>
                    <a:pt x="113" y="0"/>
                  </a:cubicBezTo>
                  <a:cubicBezTo>
                    <a:pt x="138" y="8"/>
                    <a:pt x="120" y="19"/>
                    <a:pt x="149" y="12"/>
                  </a:cubicBezTo>
                  <a:cubicBezTo>
                    <a:pt x="181" y="34"/>
                    <a:pt x="191" y="17"/>
                    <a:pt x="217" y="56"/>
                  </a:cubicBezTo>
                  <a:cubicBezTo>
                    <a:pt x="216" y="61"/>
                    <a:pt x="216" y="67"/>
                    <a:pt x="213" y="72"/>
                  </a:cubicBezTo>
                  <a:cubicBezTo>
                    <a:pt x="210" y="76"/>
                    <a:pt x="200" y="75"/>
                    <a:pt x="201" y="80"/>
                  </a:cubicBezTo>
                  <a:cubicBezTo>
                    <a:pt x="202" y="90"/>
                    <a:pt x="217" y="104"/>
                    <a:pt x="217" y="104"/>
                  </a:cubicBezTo>
                  <a:cubicBezTo>
                    <a:pt x="187" y="124"/>
                    <a:pt x="179" y="167"/>
                    <a:pt x="169" y="200"/>
                  </a:cubicBezTo>
                  <a:cubicBezTo>
                    <a:pt x="165" y="213"/>
                    <a:pt x="141" y="228"/>
                    <a:pt x="141" y="228"/>
                  </a:cubicBezTo>
                  <a:cubicBezTo>
                    <a:pt x="138" y="232"/>
                    <a:pt x="138" y="238"/>
                    <a:pt x="133" y="240"/>
                  </a:cubicBezTo>
                  <a:cubicBezTo>
                    <a:pt x="123" y="243"/>
                    <a:pt x="78" y="218"/>
                    <a:pt x="69" y="212"/>
                  </a:cubicBezTo>
                  <a:cubicBezTo>
                    <a:pt x="61" y="200"/>
                    <a:pt x="53" y="168"/>
                    <a:pt x="41" y="160"/>
                  </a:cubicBezTo>
                  <a:cubicBezTo>
                    <a:pt x="34" y="156"/>
                    <a:pt x="17" y="152"/>
                    <a:pt x="17" y="152"/>
                  </a:cubicBezTo>
                  <a:cubicBezTo>
                    <a:pt x="4" y="133"/>
                    <a:pt x="0" y="122"/>
                    <a:pt x="21" y="108"/>
                  </a:cubicBezTo>
                  <a:cubicBezTo>
                    <a:pt x="24" y="104"/>
                    <a:pt x="29" y="101"/>
                    <a:pt x="29" y="96"/>
                  </a:cubicBezTo>
                  <a:cubicBezTo>
                    <a:pt x="29" y="88"/>
                    <a:pt x="21" y="72"/>
                    <a:pt x="21" y="72"/>
                  </a:cubicBezTo>
                  <a:cubicBezTo>
                    <a:pt x="28" y="51"/>
                    <a:pt x="28" y="39"/>
                    <a:pt x="49" y="32"/>
                  </a:cubicBezTo>
                  <a:cubicBezTo>
                    <a:pt x="57" y="9"/>
                    <a:pt x="70" y="18"/>
                    <a:pt x="89" y="24"/>
                  </a:cubicBez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38" name="Freeform 2825">
              <a:extLst>
                <a:ext uri="{FF2B5EF4-FFF2-40B4-BE49-F238E27FC236}">
                  <a16:creationId xmlns:a16="http://schemas.microsoft.com/office/drawing/2014/main" id="{F4B4D0C0-4D96-634F-930D-A2EB78BE7605}"/>
                </a:ext>
              </a:extLst>
            </p:cNvPr>
            <p:cNvSpPr>
              <a:spLocks/>
            </p:cNvSpPr>
            <p:nvPr/>
          </p:nvSpPr>
          <p:spPr bwMode="auto">
            <a:xfrm>
              <a:off x="6777" y="1680"/>
              <a:ext cx="351" cy="468"/>
            </a:xfrm>
            <a:custGeom>
              <a:avLst/>
              <a:gdLst>
                <a:gd name="T0" fmla="*/ 131 w 351"/>
                <a:gd name="T1" fmla="*/ 0 h 468"/>
                <a:gd name="T2" fmla="*/ 115 w 351"/>
                <a:gd name="T3" fmla="*/ 32 h 468"/>
                <a:gd name="T4" fmla="*/ 99 w 351"/>
                <a:gd name="T5" fmla="*/ 56 h 468"/>
                <a:gd name="T6" fmla="*/ 47 w 351"/>
                <a:gd name="T7" fmla="*/ 120 h 468"/>
                <a:gd name="T8" fmla="*/ 19 w 351"/>
                <a:gd name="T9" fmla="*/ 156 h 468"/>
                <a:gd name="T10" fmla="*/ 11 w 351"/>
                <a:gd name="T11" fmla="*/ 196 h 468"/>
                <a:gd name="T12" fmla="*/ 23 w 351"/>
                <a:gd name="T13" fmla="*/ 376 h 468"/>
                <a:gd name="T14" fmla="*/ 83 w 351"/>
                <a:gd name="T15" fmla="*/ 424 h 468"/>
                <a:gd name="T16" fmla="*/ 123 w 351"/>
                <a:gd name="T17" fmla="*/ 460 h 468"/>
                <a:gd name="T18" fmla="*/ 155 w 351"/>
                <a:gd name="T19" fmla="*/ 468 h 468"/>
                <a:gd name="T20" fmla="*/ 315 w 351"/>
                <a:gd name="T21" fmla="*/ 428 h 468"/>
                <a:gd name="T22" fmla="*/ 343 w 351"/>
                <a:gd name="T23" fmla="*/ 396 h 468"/>
                <a:gd name="T24" fmla="*/ 339 w 351"/>
                <a:gd name="T25" fmla="*/ 356 h 468"/>
                <a:gd name="T26" fmla="*/ 327 w 351"/>
                <a:gd name="T27" fmla="*/ 352 h 468"/>
                <a:gd name="T28" fmla="*/ 303 w 351"/>
                <a:gd name="T29" fmla="*/ 300 h 468"/>
                <a:gd name="T30" fmla="*/ 323 w 351"/>
                <a:gd name="T31" fmla="*/ 264 h 468"/>
                <a:gd name="T32" fmla="*/ 343 w 351"/>
                <a:gd name="T33" fmla="*/ 160 h 468"/>
                <a:gd name="T34" fmla="*/ 291 w 351"/>
                <a:gd name="T35" fmla="*/ 84 h 468"/>
                <a:gd name="T36" fmla="*/ 239 w 351"/>
                <a:gd name="T37" fmla="*/ 60 h 468"/>
                <a:gd name="T38" fmla="*/ 131 w 351"/>
                <a:gd name="T39" fmla="*/ 0 h 4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51"/>
                <a:gd name="T61" fmla="*/ 0 h 468"/>
                <a:gd name="T62" fmla="*/ 351 w 351"/>
                <a:gd name="T63" fmla="*/ 468 h 46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51" h="468">
                  <a:moveTo>
                    <a:pt x="131" y="0"/>
                  </a:moveTo>
                  <a:cubicBezTo>
                    <a:pt x="126" y="11"/>
                    <a:pt x="122" y="22"/>
                    <a:pt x="115" y="32"/>
                  </a:cubicBezTo>
                  <a:cubicBezTo>
                    <a:pt x="110" y="40"/>
                    <a:pt x="99" y="56"/>
                    <a:pt x="99" y="56"/>
                  </a:cubicBezTo>
                  <a:cubicBezTo>
                    <a:pt x="92" y="84"/>
                    <a:pt x="76" y="110"/>
                    <a:pt x="47" y="120"/>
                  </a:cubicBezTo>
                  <a:cubicBezTo>
                    <a:pt x="20" y="147"/>
                    <a:pt x="27" y="133"/>
                    <a:pt x="19" y="156"/>
                  </a:cubicBezTo>
                  <a:cubicBezTo>
                    <a:pt x="25" y="173"/>
                    <a:pt x="16" y="180"/>
                    <a:pt x="11" y="196"/>
                  </a:cubicBezTo>
                  <a:cubicBezTo>
                    <a:pt x="7" y="272"/>
                    <a:pt x="0" y="306"/>
                    <a:pt x="23" y="376"/>
                  </a:cubicBezTo>
                  <a:cubicBezTo>
                    <a:pt x="32" y="403"/>
                    <a:pt x="63" y="410"/>
                    <a:pt x="83" y="424"/>
                  </a:cubicBezTo>
                  <a:cubicBezTo>
                    <a:pt x="98" y="434"/>
                    <a:pt x="123" y="460"/>
                    <a:pt x="123" y="460"/>
                  </a:cubicBezTo>
                  <a:cubicBezTo>
                    <a:pt x="146" y="452"/>
                    <a:pt x="148" y="441"/>
                    <a:pt x="155" y="468"/>
                  </a:cubicBezTo>
                  <a:cubicBezTo>
                    <a:pt x="209" y="455"/>
                    <a:pt x="261" y="441"/>
                    <a:pt x="315" y="428"/>
                  </a:cubicBezTo>
                  <a:cubicBezTo>
                    <a:pt x="351" y="406"/>
                    <a:pt x="351" y="420"/>
                    <a:pt x="343" y="396"/>
                  </a:cubicBezTo>
                  <a:cubicBezTo>
                    <a:pt x="342" y="383"/>
                    <a:pt x="344" y="369"/>
                    <a:pt x="339" y="356"/>
                  </a:cubicBezTo>
                  <a:cubicBezTo>
                    <a:pt x="338" y="352"/>
                    <a:pt x="330" y="355"/>
                    <a:pt x="327" y="352"/>
                  </a:cubicBezTo>
                  <a:cubicBezTo>
                    <a:pt x="322" y="347"/>
                    <a:pt x="306" y="309"/>
                    <a:pt x="303" y="300"/>
                  </a:cubicBezTo>
                  <a:cubicBezTo>
                    <a:pt x="311" y="288"/>
                    <a:pt x="315" y="276"/>
                    <a:pt x="323" y="264"/>
                  </a:cubicBezTo>
                  <a:cubicBezTo>
                    <a:pt x="318" y="214"/>
                    <a:pt x="328" y="205"/>
                    <a:pt x="343" y="160"/>
                  </a:cubicBezTo>
                  <a:cubicBezTo>
                    <a:pt x="337" y="105"/>
                    <a:pt x="342" y="97"/>
                    <a:pt x="291" y="84"/>
                  </a:cubicBezTo>
                  <a:cubicBezTo>
                    <a:pt x="285" y="80"/>
                    <a:pt x="247" y="60"/>
                    <a:pt x="239" y="60"/>
                  </a:cubicBezTo>
                  <a:lnTo>
                    <a:pt x="131" y="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grpSp>
      <p:sp>
        <p:nvSpPr>
          <p:cNvPr id="39" name="テキスト ボックス 38">
            <a:extLst>
              <a:ext uri="{FF2B5EF4-FFF2-40B4-BE49-F238E27FC236}">
                <a16:creationId xmlns:a16="http://schemas.microsoft.com/office/drawing/2014/main" id="{1F42C28F-831A-4443-844E-E9B94AE07DC8}"/>
              </a:ext>
            </a:extLst>
          </p:cNvPr>
          <p:cNvSpPr txBox="1"/>
          <p:nvPr/>
        </p:nvSpPr>
        <p:spPr>
          <a:xfrm>
            <a:off x="4417253" y="5276749"/>
            <a:ext cx="766020" cy="400110"/>
          </a:xfrm>
          <a:prstGeom prst="rect">
            <a:avLst/>
          </a:prstGeom>
          <a:noFill/>
        </p:spPr>
        <p:txBody>
          <a:bodyPr wrap="square" rtlCol="0">
            <a:spAutoFit/>
          </a:bodyPr>
          <a:lstStyle/>
          <a:p>
            <a:r>
              <a:rPr kumimoji="1" lang="ja-JP" altLang="en-US" sz="2000" b="1"/>
              <a:t>攻撃</a:t>
            </a:r>
          </a:p>
        </p:txBody>
      </p:sp>
      <p:cxnSp>
        <p:nvCxnSpPr>
          <p:cNvPr id="40" name="直線矢印コネクタ 39">
            <a:extLst>
              <a:ext uri="{FF2B5EF4-FFF2-40B4-BE49-F238E27FC236}">
                <a16:creationId xmlns:a16="http://schemas.microsoft.com/office/drawing/2014/main" id="{EF8F4CC4-DA0B-4B4D-91B9-1A97D5954467}"/>
              </a:ext>
            </a:extLst>
          </p:cNvPr>
          <p:cNvCxnSpPr>
            <a:cxnSpLocks/>
            <a:endCxn id="29" idx="1"/>
          </p:cNvCxnSpPr>
          <p:nvPr/>
        </p:nvCxnSpPr>
        <p:spPr>
          <a:xfrm>
            <a:off x="4367487" y="5685617"/>
            <a:ext cx="866831" cy="0"/>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785398FF-4768-6143-901C-011B2E6F3618}"/>
              </a:ext>
            </a:extLst>
          </p:cNvPr>
          <p:cNvSpPr txBox="1"/>
          <p:nvPr/>
        </p:nvSpPr>
        <p:spPr>
          <a:xfrm>
            <a:off x="6216940" y="5424007"/>
            <a:ext cx="611787" cy="707886"/>
          </a:xfrm>
          <a:prstGeom prst="rect">
            <a:avLst/>
          </a:prstGeom>
          <a:noFill/>
        </p:spPr>
        <p:txBody>
          <a:bodyPr wrap="square" rtlCol="0">
            <a:spAutoFit/>
          </a:bodyPr>
          <a:lstStyle/>
          <a:p>
            <a:r>
              <a:rPr kumimoji="1" lang="ja-JP" altLang="en-US" sz="4000">
                <a:solidFill>
                  <a:srgbClr val="7030A0"/>
                </a:solidFill>
              </a:rPr>
              <a:t>✖️</a:t>
            </a:r>
          </a:p>
        </p:txBody>
      </p:sp>
      <p:sp>
        <p:nvSpPr>
          <p:cNvPr id="41" name="テキスト ボックス 40">
            <a:extLst>
              <a:ext uri="{FF2B5EF4-FFF2-40B4-BE49-F238E27FC236}">
                <a16:creationId xmlns:a16="http://schemas.microsoft.com/office/drawing/2014/main" id="{0824CE0C-B300-E341-9C20-084181DB2101}"/>
              </a:ext>
            </a:extLst>
          </p:cNvPr>
          <p:cNvSpPr txBox="1"/>
          <p:nvPr/>
        </p:nvSpPr>
        <p:spPr>
          <a:xfrm>
            <a:off x="7304309" y="5502475"/>
            <a:ext cx="1011085" cy="338554"/>
          </a:xfrm>
          <a:prstGeom prst="rect">
            <a:avLst/>
          </a:prstGeom>
          <a:solidFill>
            <a:schemeClr val="bg1"/>
          </a:solidFill>
          <a:ln w="25400">
            <a:solidFill>
              <a:schemeClr val="tx1"/>
            </a:solidFill>
          </a:ln>
        </p:spPr>
        <p:txBody>
          <a:bodyPr wrap="square" rtlCol="0">
            <a:spAutoFit/>
          </a:bodyPr>
          <a:lstStyle/>
          <a:p>
            <a:r>
              <a:rPr lang="ja-JP" altLang="en-US" sz="1600" b="1"/>
              <a:t>機密情報</a:t>
            </a:r>
            <a:endParaRPr kumimoji="1" lang="ja-JP" altLang="en-US" sz="1600" b="1"/>
          </a:p>
        </p:txBody>
      </p:sp>
    </p:spTree>
    <p:extLst>
      <p:ext uri="{BB962C8B-B14F-4D97-AF65-F5344CB8AC3E}">
        <p14:creationId xmlns:p14="http://schemas.microsoft.com/office/powerpoint/2010/main" val="2382922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down)">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wipe(left)">
                                      <p:cBhvr>
                                        <p:cTn id="12" dur="500"/>
                                        <p:tgtEl>
                                          <p:spTgt spid="39"/>
                                        </p:tgtEl>
                                      </p:cBhvr>
                                    </p:animEffect>
                                  </p:childTnLst>
                                </p:cTn>
                              </p:par>
                              <p:par>
                                <p:cTn id="13" presetID="22" presetClass="entr" presetSubtype="8" fill="hold" nodeType="with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wipe(left)">
                                      <p:cBhvr>
                                        <p:cTn id="1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30" grpId="0"/>
    </p:bld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A1E27-C11A-EF4C-849A-A0ECF23ED79F}"/>
              </a:ext>
            </a:extLst>
          </p:cNvPr>
          <p:cNvSpPr>
            <a:spLocks noGrp="1"/>
          </p:cNvSpPr>
          <p:nvPr>
            <p:ph type="title"/>
          </p:nvPr>
        </p:nvSpPr>
        <p:spPr>
          <a:xfrm>
            <a:off x="838199" y="365125"/>
            <a:ext cx="10929079" cy="1325563"/>
          </a:xfrm>
        </p:spPr>
        <p:txBody>
          <a:bodyPr/>
          <a:lstStyle/>
          <a:p>
            <a:r>
              <a:rPr lang="en-JP" dirty="0"/>
              <a:t>OSのバ</a:t>
            </a:r>
            <a:r>
              <a:rPr lang="en-JP"/>
              <a:t>ージョン情報の取得</a:t>
            </a:r>
            <a:r>
              <a:rPr lang="en-US" dirty="0"/>
              <a:t>(</a:t>
            </a:r>
            <a:r>
              <a:rPr lang="en-US" dirty="0" err="1"/>
              <a:t>ブロッキングなし</a:t>
            </a:r>
            <a:r>
              <a:rPr lang="en-US" dirty="0"/>
              <a:t>)</a:t>
            </a:r>
            <a:endParaRPr lang="en-JP" dirty="0"/>
          </a:p>
        </p:txBody>
      </p:sp>
      <p:sp>
        <p:nvSpPr>
          <p:cNvPr id="3" name="Content Placeholder 2">
            <a:extLst>
              <a:ext uri="{FF2B5EF4-FFF2-40B4-BE49-F238E27FC236}">
                <a16:creationId xmlns:a16="http://schemas.microsoft.com/office/drawing/2014/main" id="{D554896B-3A88-3744-AFE5-01F31527E96E}"/>
              </a:ext>
            </a:extLst>
          </p:cNvPr>
          <p:cNvSpPr>
            <a:spLocks noGrp="1"/>
          </p:cNvSpPr>
          <p:nvPr>
            <p:ph idx="1"/>
          </p:nvPr>
        </p:nvSpPr>
        <p:spPr>
          <a:xfrm>
            <a:off x="838200" y="1829927"/>
            <a:ext cx="10731500" cy="4212000"/>
          </a:xfrm>
        </p:spPr>
        <p:txBody>
          <a:bodyPr/>
          <a:lstStyle/>
          <a:p>
            <a:r>
              <a:rPr lang="ja-JP" altLang="en-US"/>
              <a:t>取得時間を従来の</a:t>
            </a:r>
            <a:r>
              <a:rPr lang="en-US" altLang="ja-JP" dirty="0" err="1"/>
              <a:t>KVMonitor</a:t>
            </a:r>
            <a:r>
              <a:rPr lang="ja-JP" altLang="en-US"/>
              <a:t>と比較</a:t>
            </a:r>
            <a:endParaRPr lang="en-US" altLang="ja-JP" dirty="0"/>
          </a:p>
          <a:p>
            <a:pPr lvl="1"/>
            <a:r>
              <a:rPr lang="ja-JP" altLang="en-US"/>
              <a:t>文字列の取得時間は</a:t>
            </a:r>
            <a:r>
              <a:rPr lang="en-US" altLang="ja-JP" dirty="0"/>
              <a:t>10</a:t>
            </a:r>
            <a:r>
              <a:rPr lang="ja-JP" altLang="en-US"/>
              <a:t>倍に増加</a:t>
            </a:r>
            <a:endParaRPr lang="en-US" altLang="ja-JP" dirty="0"/>
          </a:p>
          <a:p>
            <a:pPr lvl="2"/>
            <a:r>
              <a:rPr lang="ja-JP" altLang="en-US"/>
              <a:t>最初に１回だけ行うネットワーク接続などのオーバヘッド</a:t>
            </a:r>
            <a:endParaRPr lang="en-US" altLang="ja-JP" dirty="0"/>
          </a:p>
          <a:p>
            <a:pPr lvl="2"/>
            <a:r>
              <a:rPr lang="ja-JP" altLang="en-US"/>
              <a:t>エージェントの処理を待っている時間</a:t>
            </a:r>
            <a:endParaRPr lang="en-US" altLang="ja-JP" dirty="0"/>
          </a:p>
          <a:p>
            <a:pPr lvl="2"/>
            <a:r>
              <a:rPr lang="ja-JP" altLang="en-US"/>
              <a:t>ビジーループにならないために</a:t>
            </a:r>
            <a:br>
              <a:rPr lang="en-US" altLang="ja-JP" dirty="0"/>
            </a:br>
            <a:r>
              <a:rPr lang="en-US" altLang="ja-JP" dirty="0" err="1"/>
              <a:t>wait_woken</a:t>
            </a:r>
            <a:r>
              <a:rPr lang="ja-JP" altLang="en-US"/>
              <a:t>関数で待っている時間</a:t>
            </a:r>
            <a:endParaRPr lang="en-US" altLang="ja-JP" dirty="0"/>
          </a:p>
          <a:p>
            <a:pPr lvl="1"/>
            <a:endParaRPr lang="en-US" altLang="ja-JP" dirty="0"/>
          </a:p>
          <a:p>
            <a:endParaRPr lang="en-JP" dirty="0"/>
          </a:p>
        </p:txBody>
      </p:sp>
      <p:sp>
        <p:nvSpPr>
          <p:cNvPr id="4" name="Slide Number Placeholder 3">
            <a:extLst>
              <a:ext uri="{FF2B5EF4-FFF2-40B4-BE49-F238E27FC236}">
                <a16:creationId xmlns:a16="http://schemas.microsoft.com/office/drawing/2014/main" id="{182FC12F-41CF-3B43-8264-DB259AE7037F}"/>
              </a:ext>
            </a:extLst>
          </p:cNvPr>
          <p:cNvSpPr>
            <a:spLocks noGrp="1"/>
          </p:cNvSpPr>
          <p:nvPr>
            <p:ph type="sldNum" sz="quarter" idx="12"/>
          </p:nvPr>
        </p:nvSpPr>
        <p:spPr/>
        <p:txBody>
          <a:bodyPr/>
          <a:lstStyle/>
          <a:p>
            <a:fld id="{3862EE38-F75A-9448-8243-6101B2857D65}" type="slidenum">
              <a:rPr lang="ja-JP" altLang="en-US" smtClean="0"/>
              <a:pPr/>
              <a:t>50</a:t>
            </a:fld>
            <a:endParaRPr lang="ja-JP" altLang="en-US" dirty="0"/>
          </a:p>
        </p:txBody>
      </p:sp>
      <p:graphicFrame>
        <p:nvGraphicFramePr>
          <p:cNvPr id="8" name="グラフ 7">
            <a:extLst>
              <a:ext uri="{FF2B5EF4-FFF2-40B4-BE49-F238E27FC236}">
                <a16:creationId xmlns:a16="http://schemas.microsoft.com/office/drawing/2014/main" id="{80AE4019-B4D3-C949-BDA4-0B589791E51F}"/>
              </a:ext>
            </a:extLst>
          </p:cNvPr>
          <p:cNvGraphicFramePr>
            <a:graphicFrameLocks/>
          </p:cNvGraphicFramePr>
          <p:nvPr>
            <p:extLst>
              <p:ext uri="{D42A27DB-BD31-4B8C-83A1-F6EECF244321}">
                <p14:modId xmlns:p14="http://schemas.microsoft.com/office/powerpoint/2010/main" val="2934747499"/>
              </p:ext>
            </p:extLst>
          </p:nvPr>
        </p:nvGraphicFramePr>
        <p:xfrm>
          <a:off x="6357990" y="3223739"/>
          <a:ext cx="4505220" cy="32177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282011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B5098E-7BC8-1C46-BCBF-EFB2F3346B1A}"/>
              </a:ext>
            </a:extLst>
          </p:cNvPr>
          <p:cNvSpPr>
            <a:spLocks noGrp="1"/>
          </p:cNvSpPr>
          <p:nvPr>
            <p:ph type="title"/>
          </p:nvPr>
        </p:nvSpPr>
        <p:spPr/>
        <p:txBody>
          <a:bodyPr/>
          <a:lstStyle/>
          <a:p>
            <a:r>
              <a:rPr kumimoji="1" lang="ja-JP" altLang="en-US"/>
              <a:t>プロセス一覧の取得</a:t>
            </a:r>
            <a:r>
              <a:rPr kumimoji="1" lang="en-US" altLang="ja-JP" dirty="0"/>
              <a:t>(</a:t>
            </a:r>
            <a:r>
              <a:rPr kumimoji="1" lang="ja-JP" altLang="en-US"/>
              <a:t>ブロッキングなし</a:t>
            </a:r>
            <a:r>
              <a:rPr kumimoji="1" lang="en-US" altLang="ja-JP" dirty="0"/>
              <a:t>)</a:t>
            </a:r>
            <a:endParaRPr kumimoji="1" lang="ja-JP" altLang="en-US"/>
          </a:p>
        </p:txBody>
      </p:sp>
      <p:sp>
        <p:nvSpPr>
          <p:cNvPr id="3" name="コンテンツ プレースホルダー 2">
            <a:extLst>
              <a:ext uri="{FF2B5EF4-FFF2-40B4-BE49-F238E27FC236}">
                <a16:creationId xmlns:a16="http://schemas.microsoft.com/office/drawing/2014/main" id="{663E2B40-C6A4-4B42-9EE8-A5598802CBB1}"/>
              </a:ext>
            </a:extLst>
          </p:cNvPr>
          <p:cNvSpPr>
            <a:spLocks noGrp="1"/>
          </p:cNvSpPr>
          <p:nvPr>
            <p:ph idx="1"/>
          </p:nvPr>
        </p:nvSpPr>
        <p:spPr/>
        <p:txBody>
          <a:bodyPr/>
          <a:lstStyle/>
          <a:p>
            <a:r>
              <a:rPr lang="ja-JP" altLang="en-US"/>
              <a:t>暗号化された</a:t>
            </a:r>
            <a:r>
              <a:rPr kumimoji="1" lang="en-US" altLang="ja-JP" dirty="0"/>
              <a:t>VM</a:t>
            </a:r>
            <a:r>
              <a:rPr kumimoji="1" lang="ja-JP" altLang="en-US"/>
              <a:t>のメモリを解析してプロセス情報を取得</a:t>
            </a:r>
            <a:endParaRPr kumimoji="1" lang="en-US" altLang="ja-JP" strike="sngStrike" dirty="0"/>
          </a:p>
          <a:p>
            <a:r>
              <a:rPr kumimoji="1" lang="ja-JP" altLang="en-US"/>
              <a:t>取得時間を従来の</a:t>
            </a:r>
            <a:r>
              <a:rPr kumimoji="1" lang="en-US" altLang="ja-JP" dirty="0" err="1"/>
              <a:t>KVMonitor</a:t>
            </a:r>
            <a:r>
              <a:rPr kumimoji="1" lang="ja-JP" altLang="en-US"/>
              <a:t>と比較</a:t>
            </a:r>
            <a:endParaRPr kumimoji="1" lang="en-US" altLang="ja-JP" dirty="0"/>
          </a:p>
          <a:p>
            <a:pPr lvl="1"/>
            <a:r>
              <a:rPr kumimoji="1" lang="ja-JP" altLang="en-US"/>
              <a:t>プロセス情報の取得時間は</a:t>
            </a:r>
            <a:r>
              <a:rPr lang="ja-JP" altLang="en-US"/>
              <a:t>約</a:t>
            </a:r>
            <a:r>
              <a:rPr lang="en-US" altLang="ja-JP" dirty="0"/>
              <a:t>56</a:t>
            </a:r>
            <a:r>
              <a:rPr kumimoji="1" lang="ja-JP" altLang="en-US"/>
              <a:t>倍に増加</a:t>
            </a:r>
            <a:endParaRPr kumimoji="1" lang="en-US" altLang="ja-JP" dirty="0"/>
          </a:p>
          <a:p>
            <a:pPr lvl="2"/>
            <a:r>
              <a:rPr kumimoji="1" lang="ja-JP" altLang="en-US"/>
              <a:t>プロセス数である</a:t>
            </a:r>
            <a:r>
              <a:rPr kumimoji="1" lang="en-US" altLang="ja-JP" dirty="0"/>
              <a:t>119</a:t>
            </a:r>
            <a:r>
              <a:rPr kumimoji="1" lang="ja-JP" altLang="en-US"/>
              <a:t>回の</a:t>
            </a:r>
            <a:br>
              <a:rPr kumimoji="1" lang="en-US" altLang="ja-JP" dirty="0"/>
            </a:br>
            <a:r>
              <a:rPr kumimoji="1" lang="ja-JP" altLang="en-US"/>
              <a:t>通信のオーバーヘッド</a:t>
            </a:r>
            <a:endParaRPr kumimoji="1" lang="en-US" altLang="ja-JP" dirty="0"/>
          </a:p>
          <a:p>
            <a:pPr lvl="2"/>
            <a:r>
              <a:rPr lang="ja-JP" altLang="en-US"/>
              <a:t>それに伴う</a:t>
            </a:r>
            <a:r>
              <a:rPr lang="en-US" altLang="ja-JP" dirty="0"/>
              <a:t>CPU</a:t>
            </a:r>
            <a:r>
              <a:rPr lang="ja-JP" altLang="en-US"/>
              <a:t>待機時間の増加</a:t>
            </a:r>
            <a:endParaRPr kumimoji="1" lang="ja-JP" altLang="en-US"/>
          </a:p>
        </p:txBody>
      </p:sp>
      <p:sp>
        <p:nvSpPr>
          <p:cNvPr id="4" name="スライド番号プレースホルダー 3">
            <a:extLst>
              <a:ext uri="{FF2B5EF4-FFF2-40B4-BE49-F238E27FC236}">
                <a16:creationId xmlns:a16="http://schemas.microsoft.com/office/drawing/2014/main" id="{3478EE3B-0FE6-214B-8FC0-CB745D39305E}"/>
              </a:ext>
            </a:extLst>
          </p:cNvPr>
          <p:cNvSpPr>
            <a:spLocks noGrp="1"/>
          </p:cNvSpPr>
          <p:nvPr>
            <p:ph type="sldNum" sz="quarter" idx="12"/>
          </p:nvPr>
        </p:nvSpPr>
        <p:spPr/>
        <p:txBody>
          <a:bodyPr/>
          <a:lstStyle/>
          <a:p>
            <a:fld id="{3862EE38-F75A-9448-8243-6101B2857D65}" type="slidenum">
              <a:rPr lang="ja-JP" altLang="en-US" smtClean="0"/>
              <a:pPr/>
              <a:t>51</a:t>
            </a:fld>
            <a:endParaRPr lang="ja-JP" altLang="en-US" dirty="0"/>
          </a:p>
        </p:txBody>
      </p:sp>
      <p:graphicFrame>
        <p:nvGraphicFramePr>
          <p:cNvPr id="9" name="グラフ 8">
            <a:extLst>
              <a:ext uri="{FF2B5EF4-FFF2-40B4-BE49-F238E27FC236}">
                <a16:creationId xmlns:a16="http://schemas.microsoft.com/office/drawing/2014/main" id="{E18E2828-4358-3144-A0C2-067B99C5FA5C}"/>
              </a:ext>
            </a:extLst>
          </p:cNvPr>
          <p:cNvGraphicFramePr>
            <a:graphicFrameLocks/>
          </p:cNvGraphicFramePr>
          <p:nvPr>
            <p:extLst>
              <p:ext uri="{D42A27DB-BD31-4B8C-83A1-F6EECF244321}">
                <p14:modId xmlns:p14="http://schemas.microsoft.com/office/powerpoint/2010/main" val="41582366"/>
              </p:ext>
            </p:extLst>
          </p:nvPr>
        </p:nvGraphicFramePr>
        <p:xfrm>
          <a:off x="6355830" y="3282846"/>
          <a:ext cx="4583169" cy="32100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550490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C93CD7-AE2E-6542-9EAE-C702548D324F}"/>
              </a:ext>
            </a:extLst>
          </p:cNvPr>
          <p:cNvSpPr>
            <a:spLocks noGrp="1"/>
          </p:cNvSpPr>
          <p:nvPr>
            <p:ph type="title"/>
          </p:nvPr>
        </p:nvSpPr>
        <p:spPr/>
        <p:txBody>
          <a:bodyPr/>
          <a:lstStyle/>
          <a:p>
            <a:r>
              <a:rPr kumimoji="1" lang="ja-JP" altLang="en-US"/>
              <a:t>関連研究</a:t>
            </a:r>
          </a:p>
        </p:txBody>
      </p:sp>
      <p:sp>
        <p:nvSpPr>
          <p:cNvPr id="3" name="コンテンツ プレースホルダー 2">
            <a:extLst>
              <a:ext uri="{FF2B5EF4-FFF2-40B4-BE49-F238E27FC236}">
                <a16:creationId xmlns:a16="http://schemas.microsoft.com/office/drawing/2014/main" id="{921E5673-F081-114F-BC35-97F4FB5B2CDC}"/>
              </a:ext>
            </a:extLst>
          </p:cNvPr>
          <p:cNvSpPr>
            <a:spLocks noGrp="1"/>
          </p:cNvSpPr>
          <p:nvPr>
            <p:ph idx="1"/>
          </p:nvPr>
        </p:nvSpPr>
        <p:spPr/>
        <p:txBody>
          <a:bodyPr>
            <a:normAutofit/>
          </a:bodyPr>
          <a:lstStyle/>
          <a:p>
            <a:r>
              <a:rPr lang="en-US" altLang="ja-JP" dirty="0" err="1"/>
              <a:t>RemoteTrans</a:t>
            </a:r>
            <a:r>
              <a:rPr lang="en-US" altLang="ja-JP" dirty="0"/>
              <a:t> [Kourai et al.‘16]</a:t>
            </a:r>
          </a:p>
          <a:p>
            <a:pPr marL="619200" indent="-219600">
              <a:spcBef>
                <a:spcPts val="500"/>
              </a:spcBef>
              <a:buFont typeface="Helvetica" pitchFamily="2" charset="0"/>
              <a:buChar char="⁃"/>
            </a:pPr>
            <a:r>
              <a:rPr lang="ja-JP" altLang="en-US" sz="2400"/>
              <a:t>クラウド外部の信頼できるホストに</a:t>
            </a:r>
            <a:r>
              <a:rPr lang="en-US" altLang="ja-JP" sz="2400" dirty="0"/>
              <a:t>IDS</a:t>
            </a:r>
            <a:r>
              <a:rPr lang="ja-JP" altLang="en-US" sz="2400"/>
              <a:t>をオフロードして</a:t>
            </a:r>
            <a:r>
              <a:rPr lang="en-US" altLang="ja-JP" sz="2400" dirty="0"/>
              <a:t>VM</a:t>
            </a:r>
            <a:r>
              <a:rPr lang="ja-JP" altLang="en-US" sz="2400"/>
              <a:t>を監視</a:t>
            </a:r>
            <a:endParaRPr lang="en-US" altLang="ja-JP" sz="2400" dirty="0"/>
          </a:p>
          <a:p>
            <a:pPr marL="619200" indent="-219600">
              <a:spcBef>
                <a:spcPts val="500"/>
              </a:spcBef>
              <a:buFont typeface="Helvetica" pitchFamily="2" charset="0"/>
              <a:buChar char="⁃"/>
            </a:pPr>
            <a:r>
              <a:rPr lang="ja-JP" altLang="en-US" sz="2400"/>
              <a:t>インターネット経由でメモリデータを取得するオーバヘッドが大きい</a:t>
            </a:r>
            <a:endParaRPr lang="en-US" altLang="ja-JP" sz="2400" dirty="0"/>
          </a:p>
          <a:p>
            <a:r>
              <a:rPr lang="en-US" altLang="ja-JP" dirty="0" err="1"/>
              <a:t>SGmonitor</a:t>
            </a:r>
            <a:r>
              <a:rPr lang="en-US" altLang="ja-JP" sz="2400" dirty="0"/>
              <a:t> </a:t>
            </a:r>
            <a:r>
              <a:rPr lang="en-US" altLang="ja-JP" dirty="0"/>
              <a:t>[</a:t>
            </a:r>
            <a:r>
              <a:rPr lang="ja-JP" altLang="en-US"/>
              <a:t>中野ら</a:t>
            </a:r>
            <a:r>
              <a:rPr lang="en-US" altLang="ja-JP" dirty="0"/>
              <a:t>‘19]</a:t>
            </a:r>
          </a:p>
          <a:p>
            <a:pPr marL="622800" indent="-219600">
              <a:spcBef>
                <a:spcPts val="500"/>
              </a:spcBef>
              <a:buFont typeface="Helvetica" pitchFamily="2" charset="0"/>
              <a:buChar char="⁃"/>
            </a:pPr>
            <a:r>
              <a:rPr lang="en-US" altLang="ja-JP" sz="2400" dirty="0"/>
              <a:t>Intel SGX</a:t>
            </a:r>
            <a:r>
              <a:rPr lang="ja-JP" altLang="en-US" sz="2400"/>
              <a:t>によって暗号化された保護領域に</a:t>
            </a:r>
            <a:r>
              <a:rPr lang="en-US" altLang="ja-JP" sz="2400" dirty="0"/>
              <a:t>IDS</a:t>
            </a:r>
            <a:r>
              <a:rPr lang="ja-JP" altLang="en-US" sz="2400"/>
              <a:t>をオフロード</a:t>
            </a:r>
            <a:endParaRPr lang="en-US" altLang="ja-JP" sz="2400" dirty="0"/>
          </a:p>
          <a:p>
            <a:pPr marL="622300" indent="-219075">
              <a:spcBef>
                <a:spcPts val="500"/>
              </a:spcBef>
              <a:buFont typeface="Helvetica" pitchFamily="2" charset="0"/>
              <a:buChar char="⁃"/>
            </a:pPr>
            <a:r>
              <a:rPr lang="ja-JP" altLang="en-US" sz="2400"/>
              <a:t>内部犯が管理するシステムの一部を信頼する必要が</a:t>
            </a:r>
            <a:r>
              <a:rPr lang="ja-JP" altLang="en-JP" sz="2400"/>
              <a:t>あ</a:t>
            </a:r>
            <a:r>
              <a:rPr lang="ja-JP" altLang="en-US" sz="2400"/>
              <a:t>る</a:t>
            </a:r>
            <a:endParaRPr kumimoji="1" lang="en-US" altLang="ja-JP" sz="2400" dirty="0"/>
          </a:p>
          <a:p>
            <a:r>
              <a:rPr kumimoji="1" lang="en-US" altLang="ja-JP" dirty="0"/>
              <a:t>Intel SGX</a:t>
            </a:r>
            <a:r>
              <a:rPr kumimoji="1" lang="ja-JP" altLang="en-US"/>
              <a:t>を用いる</a:t>
            </a:r>
            <a:r>
              <a:rPr kumimoji="1" lang="en-US" altLang="ja-JP" dirty="0"/>
              <a:t>VM</a:t>
            </a:r>
            <a:r>
              <a:rPr kumimoji="1" lang="ja-JP" altLang="en-US"/>
              <a:t>のマイグレーション</a:t>
            </a:r>
            <a:r>
              <a:rPr kumimoji="1" lang="en-US" altLang="ja-JP" dirty="0"/>
              <a:t> [Gu et al.‘17]</a:t>
            </a:r>
          </a:p>
          <a:p>
            <a:pPr marL="622800" indent="-219600">
              <a:spcBef>
                <a:spcPts val="500"/>
              </a:spcBef>
              <a:buFont typeface="Helvetica" pitchFamily="2" charset="0"/>
              <a:buChar char="⁃"/>
            </a:pPr>
            <a:r>
              <a:rPr kumimoji="1" lang="en-US" altLang="ja-JP" sz="2400" dirty="0"/>
              <a:t>SGX</a:t>
            </a:r>
            <a:r>
              <a:rPr kumimoji="1" lang="ja-JP" altLang="en-US" sz="2400"/>
              <a:t>保護領域のメモリは保護領域内で動くプログラムが保存・復元</a:t>
            </a:r>
            <a:endParaRPr kumimoji="1" lang="en-US" altLang="ja-JP" sz="2400" dirty="0"/>
          </a:p>
          <a:p>
            <a:pPr marL="622800" indent="-219600">
              <a:spcBef>
                <a:spcPts val="500"/>
              </a:spcBef>
              <a:buFont typeface="Helvetica" pitchFamily="2" charset="0"/>
              <a:buChar char="⁃"/>
            </a:pPr>
            <a:r>
              <a:rPr lang="ja-JP" altLang="en-US" sz="2400"/>
              <a:t>暗号化された</a:t>
            </a:r>
            <a:r>
              <a:rPr lang="en-US" altLang="ja-JP" sz="2400" dirty="0"/>
              <a:t>VM</a:t>
            </a:r>
            <a:r>
              <a:rPr lang="ja-JP" altLang="en-US" sz="2400"/>
              <a:t>内でエージェントを動かす本研究に似ている</a:t>
            </a:r>
            <a:endParaRPr lang="en-US" altLang="ja-JP" sz="2400" dirty="0"/>
          </a:p>
        </p:txBody>
      </p:sp>
      <p:sp>
        <p:nvSpPr>
          <p:cNvPr id="4" name="スライド番号プレースホルダー 3">
            <a:extLst>
              <a:ext uri="{FF2B5EF4-FFF2-40B4-BE49-F238E27FC236}">
                <a16:creationId xmlns:a16="http://schemas.microsoft.com/office/drawing/2014/main" id="{9F0FEA41-CA8C-304C-B16C-C6400224E936}"/>
              </a:ext>
            </a:extLst>
          </p:cNvPr>
          <p:cNvSpPr>
            <a:spLocks noGrp="1"/>
          </p:cNvSpPr>
          <p:nvPr>
            <p:ph type="sldNum" sz="quarter" idx="12"/>
          </p:nvPr>
        </p:nvSpPr>
        <p:spPr/>
        <p:txBody>
          <a:bodyPr/>
          <a:lstStyle/>
          <a:p>
            <a:fld id="{3862EE38-F75A-9448-8243-6101B2857D65}" type="slidenum">
              <a:rPr lang="ja-JP" altLang="en-US" smtClean="0"/>
              <a:pPr/>
              <a:t>52</a:t>
            </a:fld>
            <a:endParaRPr lang="ja-JP" altLang="en-US" dirty="0"/>
          </a:p>
        </p:txBody>
      </p:sp>
    </p:spTree>
    <p:extLst>
      <p:ext uri="{BB962C8B-B14F-4D97-AF65-F5344CB8AC3E}">
        <p14:creationId xmlns:p14="http://schemas.microsoft.com/office/powerpoint/2010/main" val="2898976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22">
            <a:extLst>
              <a:ext uri="{FF2B5EF4-FFF2-40B4-BE49-F238E27FC236}">
                <a16:creationId xmlns:a16="http://schemas.microsoft.com/office/drawing/2014/main" id="{E9E6ECA9-DA1B-0F61-B937-1BCDC2C9205D}"/>
              </a:ext>
            </a:extLst>
          </p:cNvPr>
          <p:cNvSpPr/>
          <p:nvPr/>
        </p:nvSpPr>
        <p:spPr>
          <a:xfrm>
            <a:off x="2607691" y="4852848"/>
            <a:ext cx="1599350" cy="1664947"/>
          </a:xfrm>
          <a:prstGeom prst="roundRect">
            <a:avLst/>
          </a:prstGeom>
          <a:pattFill prst="pct10">
            <a:fgClr>
              <a:schemeClr val="tx1"/>
            </a:fgClr>
            <a:bgClr>
              <a:schemeClr val="accent5">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6" name="テキスト ボックス 21">
            <a:extLst>
              <a:ext uri="{FF2B5EF4-FFF2-40B4-BE49-F238E27FC236}">
                <a16:creationId xmlns:a16="http://schemas.microsoft.com/office/drawing/2014/main" id="{7EEB65FC-1F05-8A25-C2F5-42BAAAE18D22}"/>
              </a:ext>
            </a:extLst>
          </p:cNvPr>
          <p:cNvSpPr txBox="1"/>
          <p:nvPr/>
        </p:nvSpPr>
        <p:spPr>
          <a:xfrm>
            <a:off x="2744358" y="4422947"/>
            <a:ext cx="1326015" cy="461665"/>
          </a:xfrm>
          <a:prstGeom prst="rect">
            <a:avLst/>
          </a:prstGeom>
          <a:noFill/>
        </p:spPr>
        <p:txBody>
          <a:bodyPr wrap="square" rtlCol="0">
            <a:spAutoFit/>
          </a:bodyPr>
          <a:lstStyle/>
          <a:p>
            <a:pPr algn="ctr"/>
            <a:r>
              <a:rPr kumimoji="1" lang="en-US" altLang="ja-JP" sz="2400" b="1" dirty="0"/>
              <a:t>IDS VM</a:t>
            </a:r>
            <a:endParaRPr kumimoji="1" lang="ja-JP" altLang="en-US" sz="2400" b="1"/>
          </a:p>
        </p:txBody>
      </p:sp>
      <p:sp>
        <p:nvSpPr>
          <p:cNvPr id="2" name="タイトル 1">
            <a:extLst>
              <a:ext uri="{FF2B5EF4-FFF2-40B4-BE49-F238E27FC236}">
                <a16:creationId xmlns:a16="http://schemas.microsoft.com/office/drawing/2014/main" id="{F65E5498-FFCA-7D43-A0C0-0123E42D5EDA}"/>
              </a:ext>
            </a:extLst>
          </p:cNvPr>
          <p:cNvSpPr>
            <a:spLocks noGrp="1"/>
          </p:cNvSpPr>
          <p:nvPr>
            <p:ph type="title"/>
          </p:nvPr>
        </p:nvSpPr>
        <p:spPr/>
        <p:txBody>
          <a:bodyPr/>
          <a:lstStyle/>
          <a:p>
            <a:r>
              <a:rPr lang="ja-JP" altLang="en-US"/>
              <a:t>提案：</a:t>
            </a:r>
            <a:r>
              <a:rPr lang="en-US" altLang="ja-JP" dirty="0" err="1"/>
              <a:t>SEVmonitor</a:t>
            </a:r>
            <a:endParaRPr lang="ja-JP" altLang="en-US"/>
          </a:p>
        </p:txBody>
      </p:sp>
      <p:sp>
        <p:nvSpPr>
          <p:cNvPr id="3" name="コンテンツ プレースホルダー 2">
            <a:extLst>
              <a:ext uri="{FF2B5EF4-FFF2-40B4-BE49-F238E27FC236}">
                <a16:creationId xmlns:a16="http://schemas.microsoft.com/office/drawing/2014/main" id="{5528C991-7AE3-4C42-9BD1-50BD5F8B6641}"/>
              </a:ext>
            </a:extLst>
          </p:cNvPr>
          <p:cNvSpPr>
            <a:spLocks noGrp="1"/>
          </p:cNvSpPr>
          <p:nvPr>
            <p:ph idx="1"/>
          </p:nvPr>
        </p:nvSpPr>
        <p:spPr>
          <a:xfrm>
            <a:off x="688298" y="1629935"/>
            <a:ext cx="10209551" cy="4433844"/>
          </a:xfrm>
        </p:spPr>
        <p:txBody>
          <a:bodyPr/>
          <a:lstStyle/>
          <a:p>
            <a:r>
              <a:rPr lang="en-US" altLang="ja-JP" dirty="0"/>
              <a:t>SEV</a:t>
            </a:r>
            <a:r>
              <a:rPr lang="ja-JP" altLang="en-US"/>
              <a:t>を用いてメモリが暗号化された</a:t>
            </a:r>
            <a:r>
              <a:rPr lang="en-US" altLang="ja-JP" dirty="0"/>
              <a:t>VM</a:t>
            </a:r>
            <a:r>
              <a:rPr lang="ja-JP" altLang="en-US"/>
              <a:t>に対して安全な</a:t>
            </a:r>
            <a:r>
              <a:rPr lang="en-US" altLang="ja-JP" dirty="0"/>
              <a:t>IDS</a:t>
            </a:r>
            <a:r>
              <a:rPr lang="ja-JP" altLang="en-US"/>
              <a:t>オフロードを実現</a:t>
            </a:r>
            <a:endParaRPr lang="en-US" altLang="ja-JP" dirty="0"/>
          </a:p>
          <a:p>
            <a:pPr lvl="1"/>
            <a:r>
              <a:rPr lang="en-US" altLang="ja-JP" dirty="0"/>
              <a:t>VM</a:t>
            </a:r>
            <a:r>
              <a:rPr lang="ja-JP" altLang="en-US"/>
              <a:t>内でメモリデータを取得するエージェントを安全に動作させる</a:t>
            </a:r>
            <a:endParaRPr lang="en-US" altLang="ja-JP" dirty="0"/>
          </a:p>
          <a:p>
            <a:pPr lvl="1"/>
            <a:r>
              <a:rPr lang="en-US" altLang="ja-JP" dirty="0"/>
              <a:t>IDS</a:t>
            </a:r>
            <a:r>
              <a:rPr lang="ja-JP" altLang="en-US"/>
              <a:t>は</a:t>
            </a:r>
            <a:r>
              <a:rPr lang="en-US" altLang="ja-JP" dirty="0"/>
              <a:t>OS</a:t>
            </a:r>
            <a:r>
              <a:rPr lang="ja-JP" altLang="en-US"/>
              <a:t>データのアドレスを送信し、メモリデータを取得</a:t>
            </a:r>
            <a:endParaRPr lang="en-US" altLang="ja-JP" dirty="0"/>
          </a:p>
          <a:p>
            <a:r>
              <a:rPr lang="en-US" altLang="ja-JP" dirty="0"/>
              <a:t>IDS</a:t>
            </a:r>
            <a:r>
              <a:rPr lang="ja-JP" altLang="en-US"/>
              <a:t>も</a:t>
            </a:r>
            <a:r>
              <a:rPr lang="en-US" altLang="ja-JP" dirty="0"/>
              <a:t>SEV</a:t>
            </a:r>
            <a:r>
              <a:rPr lang="ja-JP" altLang="en-US"/>
              <a:t>を用いて暗号化された別の</a:t>
            </a:r>
            <a:r>
              <a:rPr lang="en-US" altLang="ja-JP" dirty="0"/>
              <a:t>VM</a:t>
            </a:r>
            <a:r>
              <a:rPr lang="ja-JP" altLang="en-US"/>
              <a:t>内で安全に実行</a:t>
            </a:r>
            <a:endParaRPr lang="en-US" altLang="ja-JP" dirty="0"/>
          </a:p>
          <a:p>
            <a:pPr lvl="1"/>
            <a:r>
              <a:rPr lang="ja-JP" altLang="en-US"/>
              <a:t>暗号通信を用いることでメモリデータの漏洩を防ぐ</a:t>
            </a:r>
            <a:endParaRPr lang="en-JP" altLang="ja-JP" dirty="0"/>
          </a:p>
        </p:txBody>
      </p:sp>
      <p:sp>
        <p:nvSpPr>
          <p:cNvPr id="4" name="スライド番号プレースホルダー 3"/>
          <p:cNvSpPr>
            <a:spLocks noGrp="1"/>
          </p:cNvSpPr>
          <p:nvPr>
            <p:ph type="sldNum" sz="quarter" idx="12"/>
          </p:nvPr>
        </p:nvSpPr>
        <p:spPr/>
        <p:txBody>
          <a:bodyPr/>
          <a:lstStyle/>
          <a:p>
            <a:fld id="{3862EE38-F75A-9448-8243-6101B2857D65}" type="slidenum">
              <a:rPr lang="ja-JP" altLang="en-US" smtClean="0"/>
              <a:pPr/>
              <a:t>6</a:t>
            </a:fld>
            <a:endParaRPr lang="ja-JP" altLang="en-US"/>
          </a:p>
        </p:txBody>
      </p:sp>
      <p:sp>
        <p:nvSpPr>
          <p:cNvPr id="48" name="角丸四角形 20">
            <a:extLst>
              <a:ext uri="{FF2B5EF4-FFF2-40B4-BE49-F238E27FC236}">
                <a16:creationId xmlns:a16="http://schemas.microsoft.com/office/drawing/2014/main" id="{C862DDC3-816C-6D49-A8F6-7E371FDD1CAE}"/>
              </a:ext>
            </a:extLst>
          </p:cNvPr>
          <p:cNvSpPr/>
          <p:nvPr/>
        </p:nvSpPr>
        <p:spPr>
          <a:xfrm>
            <a:off x="5856759" y="4852848"/>
            <a:ext cx="2603716" cy="1664947"/>
          </a:xfrm>
          <a:prstGeom prst="roundRect">
            <a:avLst/>
          </a:prstGeom>
          <a:pattFill prst="pct10">
            <a:fgClr>
              <a:schemeClr val="tx1"/>
            </a:fgClr>
            <a:bgClr>
              <a:schemeClr val="accent2">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49" name="テキスト ボックス 12">
            <a:extLst>
              <a:ext uri="{FF2B5EF4-FFF2-40B4-BE49-F238E27FC236}">
                <a16:creationId xmlns:a16="http://schemas.microsoft.com/office/drawing/2014/main" id="{04D2A55B-F41B-754B-909B-57641806D768}"/>
              </a:ext>
            </a:extLst>
          </p:cNvPr>
          <p:cNvSpPr txBox="1"/>
          <p:nvPr/>
        </p:nvSpPr>
        <p:spPr>
          <a:xfrm>
            <a:off x="6186828" y="4441592"/>
            <a:ext cx="1920719" cy="461665"/>
          </a:xfrm>
          <a:prstGeom prst="rect">
            <a:avLst/>
          </a:prstGeom>
          <a:noFill/>
        </p:spPr>
        <p:txBody>
          <a:bodyPr wrap="square" rtlCol="0">
            <a:spAutoFit/>
          </a:bodyPr>
          <a:lstStyle/>
          <a:p>
            <a:r>
              <a:rPr kumimoji="1" lang="ja-JP" altLang="en-US" sz="2400" b="1"/>
              <a:t>監視対象</a:t>
            </a:r>
            <a:r>
              <a:rPr kumimoji="1" lang="en-US" altLang="ja-JP" sz="2400" b="1" dirty="0"/>
              <a:t>VM</a:t>
            </a:r>
            <a:endParaRPr kumimoji="1" lang="ja-JP" altLang="en-US" sz="2400" b="1"/>
          </a:p>
        </p:txBody>
      </p:sp>
      <p:sp>
        <p:nvSpPr>
          <p:cNvPr id="51" name="テキスト ボックス 14">
            <a:extLst>
              <a:ext uri="{FF2B5EF4-FFF2-40B4-BE49-F238E27FC236}">
                <a16:creationId xmlns:a16="http://schemas.microsoft.com/office/drawing/2014/main" id="{CED91687-168D-7E46-B682-EB03FFC38783}"/>
              </a:ext>
            </a:extLst>
          </p:cNvPr>
          <p:cNvSpPr txBox="1"/>
          <p:nvPr/>
        </p:nvSpPr>
        <p:spPr>
          <a:xfrm>
            <a:off x="6142954" y="5853831"/>
            <a:ext cx="2031325" cy="461665"/>
          </a:xfrm>
          <a:prstGeom prst="rect">
            <a:avLst/>
          </a:prstGeom>
          <a:solidFill>
            <a:srgbClr val="92D050"/>
          </a:solidFill>
          <a:ln w="22225">
            <a:solidFill>
              <a:schemeClr val="tx1"/>
            </a:solidFill>
          </a:ln>
        </p:spPr>
        <p:txBody>
          <a:bodyPr wrap="square" rtlCol="0">
            <a:spAutoFit/>
          </a:bodyPr>
          <a:lstStyle/>
          <a:p>
            <a:r>
              <a:rPr kumimoji="1" lang="ja-JP" altLang="en-US" sz="2400" b="1"/>
              <a:t>エージェント</a:t>
            </a:r>
          </a:p>
        </p:txBody>
      </p:sp>
      <p:cxnSp>
        <p:nvCxnSpPr>
          <p:cNvPr id="52" name="直線矢印コネクタ 16">
            <a:extLst>
              <a:ext uri="{FF2B5EF4-FFF2-40B4-BE49-F238E27FC236}">
                <a16:creationId xmlns:a16="http://schemas.microsoft.com/office/drawing/2014/main" id="{5FABA465-BB7D-C745-84F2-EB2838373DD3}"/>
              </a:ext>
            </a:extLst>
          </p:cNvPr>
          <p:cNvCxnSpPr>
            <a:cxnSpLocks/>
            <a:stCxn id="51" idx="0"/>
            <a:endCxn id="53" idx="2"/>
          </p:cNvCxnSpPr>
          <p:nvPr/>
        </p:nvCxnSpPr>
        <p:spPr>
          <a:xfrm flipH="1" flipV="1">
            <a:off x="7158616" y="5529264"/>
            <a:ext cx="1" cy="324567"/>
          </a:xfrm>
          <a:prstGeom prst="straightConnector1">
            <a:avLst/>
          </a:prstGeom>
          <a:ln w="476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53" name="テキスト ボックス 17">
            <a:extLst>
              <a:ext uri="{FF2B5EF4-FFF2-40B4-BE49-F238E27FC236}">
                <a16:creationId xmlns:a16="http://schemas.microsoft.com/office/drawing/2014/main" id="{5642C302-D99F-8243-B226-0594CCC348E8}"/>
              </a:ext>
            </a:extLst>
          </p:cNvPr>
          <p:cNvSpPr txBox="1"/>
          <p:nvPr/>
        </p:nvSpPr>
        <p:spPr>
          <a:xfrm>
            <a:off x="6454075" y="5067599"/>
            <a:ext cx="1409082" cy="461665"/>
          </a:xfrm>
          <a:prstGeom prst="rect">
            <a:avLst/>
          </a:prstGeom>
          <a:solidFill>
            <a:schemeClr val="bg1"/>
          </a:solidFill>
          <a:ln w="22225">
            <a:solidFill>
              <a:schemeClr val="tx1"/>
            </a:solidFill>
          </a:ln>
        </p:spPr>
        <p:txBody>
          <a:bodyPr wrap="square" rtlCol="0">
            <a:spAutoFit/>
          </a:bodyPr>
          <a:lstStyle/>
          <a:p>
            <a:r>
              <a:rPr kumimoji="1" lang="ja-JP" altLang="en-US" sz="2400" b="1"/>
              <a:t>システム</a:t>
            </a:r>
          </a:p>
        </p:txBody>
      </p:sp>
      <p:sp>
        <p:nvSpPr>
          <p:cNvPr id="55" name="テキスト ボックス 13">
            <a:extLst>
              <a:ext uri="{FF2B5EF4-FFF2-40B4-BE49-F238E27FC236}">
                <a16:creationId xmlns:a16="http://schemas.microsoft.com/office/drawing/2014/main" id="{BE78C702-1A5C-804C-88E2-4C0525759097}"/>
              </a:ext>
            </a:extLst>
          </p:cNvPr>
          <p:cNvSpPr txBox="1"/>
          <p:nvPr/>
        </p:nvSpPr>
        <p:spPr>
          <a:xfrm>
            <a:off x="3010051" y="5069223"/>
            <a:ext cx="814647" cy="523220"/>
          </a:xfrm>
          <a:prstGeom prst="rect">
            <a:avLst/>
          </a:prstGeom>
          <a:solidFill>
            <a:schemeClr val="bg1"/>
          </a:solidFill>
          <a:ln w="22225">
            <a:solidFill>
              <a:schemeClr val="tx1"/>
            </a:solidFill>
          </a:ln>
        </p:spPr>
        <p:txBody>
          <a:bodyPr wrap="square" rtlCol="0">
            <a:spAutoFit/>
          </a:bodyPr>
          <a:lstStyle/>
          <a:p>
            <a:r>
              <a:rPr kumimoji="1" lang="en-US" altLang="ja-JP" sz="2800" b="1" dirty="0"/>
              <a:t>IDS</a:t>
            </a:r>
            <a:endParaRPr kumimoji="1" lang="ja-JP" altLang="en-US" sz="2800" b="1"/>
          </a:p>
        </p:txBody>
      </p:sp>
      <p:cxnSp>
        <p:nvCxnSpPr>
          <p:cNvPr id="56" name="直線矢印コネクタ 11">
            <a:extLst>
              <a:ext uri="{FF2B5EF4-FFF2-40B4-BE49-F238E27FC236}">
                <a16:creationId xmlns:a16="http://schemas.microsoft.com/office/drawing/2014/main" id="{B298F0B4-1D84-1A4C-AEA2-86CBCE7343B5}"/>
              </a:ext>
            </a:extLst>
          </p:cNvPr>
          <p:cNvCxnSpPr>
            <a:cxnSpLocks/>
          </p:cNvCxnSpPr>
          <p:nvPr/>
        </p:nvCxnSpPr>
        <p:spPr>
          <a:xfrm flipH="1" flipV="1">
            <a:off x="3824698" y="5449305"/>
            <a:ext cx="2271302" cy="699268"/>
          </a:xfrm>
          <a:prstGeom prst="straightConnector1">
            <a:avLst/>
          </a:prstGeom>
          <a:ln w="4762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14">
            <a:extLst>
              <a:ext uri="{FF2B5EF4-FFF2-40B4-BE49-F238E27FC236}">
                <a16:creationId xmlns:a16="http://schemas.microsoft.com/office/drawing/2014/main" id="{3417FC6F-2985-D64B-95A8-9B2450578C52}"/>
              </a:ext>
            </a:extLst>
          </p:cNvPr>
          <p:cNvCxnSpPr>
            <a:cxnSpLocks/>
          </p:cNvCxnSpPr>
          <p:nvPr/>
        </p:nvCxnSpPr>
        <p:spPr>
          <a:xfrm>
            <a:off x="3824698" y="5222070"/>
            <a:ext cx="2301736" cy="725786"/>
          </a:xfrm>
          <a:prstGeom prst="straightConnector1">
            <a:avLst/>
          </a:prstGeom>
          <a:ln w="476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58" name="テキスト ボックス 19">
            <a:extLst>
              <a:ext uri="{FF2B5EF4-FFF2-40B4-BE49-F238E27FC236}">
                <a16:creationId xmlns:a16="http://schemas.microsoft.com/office/drawing/2014/main" id="{DB821908-CDB8-924C-A283-6F13DF62298B}"/>
              </a:ext>
            </a:extLst>
          </p:cNvPr>
          <p:cNvSpPr txBox="1"/>
          <p:nvPr/>
        </p:nvSpPr>
        <p:spPr>
          <a:xfrm>
            <a:off x="4296657" y="4768054"/>
            <a:ext cx="1572644" cy="646331"/>
          </a:xfrm>
          <a:prstGeom prst="rect">
            <a:avLst/>
          </a:prstGeom>
          <a:noFill/>
          <a:ln w="19050">
            <a:noFill/>
          </a:ln>
        </p:spPr>
        <p:txBody>
          <a:bodyPr wrap="square" rtlCol="0">
            <a:spAutoFit/>
          </a:bodyPr>
          <a:lstStyle/>
          <a:p>
            <a:pPr algn="ctr"/>
            <a:r>
              <a:rPr kumimoji="1" lang="en-JP" altLang="ja-JP" b="1" dirty="0"/>
              <a:t>OS</a:t>
            </a:r>
            <a:r>
              <a:rPr kumimoji="1" lang="ja-JP" altLang="en-JP" b="1"/>
              <a:t>データの</a:t>
            </a:r>
            <a:br>
              <a:rPr kumimoji="1" lang="en-US" altLang="ja-JP" b="1" dirty="0"/>
            </a:br>
            <a:r>
              <a:rPr kumimoji="1" lang="ja-JP" altLang="en-US" b="1"/>
              <a:t>アドレス</a:t>
            </a:r>
          </a:p>
        </p:txBody>
      </p:sp>
      <p:sp>
        <p:nvSpPr>
          <p:cNvPr id="59" name="テキスト ボックス 20">
            <a:extLst>
              <a:ext uri="{FF2B5EF4-FFF2-40B4-BE49-F238E27FC236}">
                <a16:creationId xmlns:a16="http://schemas.microsoft.com/office/drawing/2014/main" id="{FCB9590D-A17D-6C47-8910-B2495DEFAB04}"/>
              </a:ext>
            </a:extLst>
          </p:cNvPr>
          <p:cNvSpPr txBox="1"/>
          <p:nvPr/>
        </p:nvSpPr>
        <p:spPr>
          <a:xfrm>
            <a:off x="4521767" y="5914522"/>
            <a:ext cx="877163" cy="646331"/>
          </a:xfrm>
          <a:prstGeom prst="rect">
            <a:avLst/>
          </a:prstGeom>
          <a:noFill/>
          <a:ln w="19050">
            <a:noFill/>
          </a:ln>
        </p:spPr>
        <p:txBody>
          <a:bodyPr wrap="none" rtlCol="0">
            <a:spAutoFit/>
          </a:bodyPr>
          <a:lstStyle/>
          <a:p>
            <a:pPr algn="ctr"/>
            <a:r>
              <a:rPr kumimoji="1" lang="ja-JP" altLang="en-US" b="1"/>
              <a:t>メモリ</a:t>
            </a:r>
            <a:br>
              <a:rPr kumimoji="1" lang="en-US" altLang="ja-JP" b="1" dirty="0"/>
            </a:br>
            <a:r>
              <a:rPr kumimoji="1" lang="ja-JP" altLang="en-US" b="1"/>
              <a:t>データ</a:t>
            </a:r>
          </a:p>
        </p:txBody>
      </p:sp>
    </p:spTree>
    <p:extLst>
      <p:ext uri="{BB962C8B-B14F-4D97-AF65-F5344CB8AC3E}">
        <p14:creationId xmlns:p14="http://schemas.microsoft.com/office/powerpoint/2010/main" val="2927842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A523-414D-2D45-AF91-2AEC000E7430}"/>
              </a:ext>
            </a:extLst>
          </p:cNvPr>
          <p:cNvSpPr>
            <a:spLocks noGrp="1"/>
          </p:cNvSpPr>
          <p:nvPr>
            <p:ph type="title"/>
          </p:nvPr>
        </p:nvSpPr>
        <p:spPr/>
        <p:txBody>
          <a:bodyPr/>
          <a:lstStyle/>
          <a:p>
            <a:r>
              <a:rPr lang="en-JP" dirty="0"/>
              <a:t>エージェントの</a:t>
            </a:r>
            <a:r>
              <a:rPr lang="ja-JP" altLang="en-US"/>
              <a:t>保護</a:t>
            </a:r>
            <a:endParaRPr lang="en-JP" dirty="0"/>
          </a:p>
        </p:txBody>
      </p:sp>
      <p:sp>
        <p:nvSpPr>
          <p:cNvPr id="3" name="Content Placeholder 2">
            <a:extLst>
              <a:ext uri="{FF2B5EF4-FFF2-40B4-BE49-F238E27FC236}">
                <a16:creationId xmlns:a16="http://schemas.microsoft.com/office/drawing/2014/main" id="{C608E19A-EEC3-464F-8D41-31EA2209AB24}"/>
              </a:ext>
            </a:extLst>
          </p:cNvPr>
          <p:cNvSpPr>
            <a:spLocks noGrp="1"/>
          </p:cNvSpPr>
          <p:nvPr>
            <p:ph idx="1"/>
          </p:nvPr>
        </p:nvSpPr>
        <p:spPr/>
        <p:txBody>
          <a:bodyPr>
            <a:normAutofit/>
          </a:bodyPr>
          <a:lstStyle/>
          <a:p>
            <a:r>
              <a:rPr lang="en-JP" dirty="0"/>
              <a:t>監視対象VM内のエージェントが安全に動作し続ける必要</a:t>
            </a:r>
          </a:p>
          <a:p>
            <a:pPr lvl="1"/>
            <a:r>
              <a:rPr lang="ja-JP" altLang="en-US"/>
              <a:t>侵入者から</a:t>
            </a:r>
            <a:r>
              <a:rPr lang="en-JP" dirty="0"/>
              <a:t>攻撃を受けると正しくメモリデータが取得できない</a:t>
            </a:r>
            <a:endParaRPr lang="en-US" dirty="0"/>
          </a:p>
          <a:p>
            <a:r>
              <a:rPr lang="ja-JP" altLang="en-US"/>
              <a:t>監視対象</a:t>
            </a:r>
            <a:r>
              <a:rPr lang="en-US" altLang="ja-JP" dirty="0"/>
              <a:t>VM</a:t>
            </a:r>
            <a:r>
              <a:rPr lang="ja-JP" altLang="en-US"/>
              <a:t>内に隔離環境を作成</a:t>
            </a:r>
            <a:endParaRPr lang="en-US" altLang="ja-JP" dirty="0"/>
          </a:p>
          <a:p>
            <a:pPr lvl="1"/>
            <a:r>
              <a:rPr lang="ja-JP" altLang="en-US"/>
              <a:t>隔離環境に監視対象システムを閉じ込める</a:t>
            </a:r>
            <a:endParaRPr lang="en-US" altLang="ja-JP" dirty="0"/>
          </a:p>
          <a:p>
            <a:pPr lvl="1"/>
            <a:r>
              <a:rPr lang="ja-JP" altLang="en-US"/>
              <a:t>隔離環境の外側にエージェントを安全に配置</a:t>
            </a:r>
            <a:endParaRPr lang="en-JP" dirty="0"/>
          </a:p>
          <a:p>
            <a:r>
              <a:rPr lang="ja-JP" altLang="en-US"/>
              <a:t>隔離環境の種類によって</a:t>
            </a:r>
            <a:r>
              <a:rPr lang="en-JP" dirty="0"/>
              <a:t>様々なトレードオフがある</a:t>
            </a:r>
          </a:p>
          <a:p>
            <a:pPr lvl="1"/>
            <a:r>
              <a:rPr lang="en-JP" dirty="0"/>
              <a:t>安全性、性能、</a:t>
            </a:r>
            <a:r>
              <a:rPr lang="en-US" altLang="ja-JP" dirty="0"/>
              <a:t>…</a:t>
            </a:r>
            <a:endParaRPr lang="en-US" dirty="0"/>
          </a:p>
        </p:txBody>
      </p:sp>
      <p:sp>
        <p:nvSpPr>
          <p:cNvPr id="4" name="Slide Number Placeholder 3">
            <a:extLst>
              <a:ext uri="{FF2B5EF4-FFF2-40B4-BE49-F238E27FC236}">
                <a16:creationId xmlns:a16="http://schemas.microsoft.com/office/drawing/2014/main" id="{3B3F3919-3CDD-7B42-841A-FE694CD8EBC3}"/>
              </a:ext>
            </a:extLst>
          </p:cNvPr>
          <p:cNvSpPr>
            <a:spLocks noGrp="1"/>
          </p:cNvSpPr>
          <p:nvPr>
            <p:ph type="sldNum" sz="quarter" idx="12"/>
          </p:nvPr>
        </p:nvSpPr>
        <p:spPr/>
        <p:txBody>
          <a:bodyPr/>
          <a:lstStyle/>
          <a:p>
            <a:fld id="{3862EE38-F75A-9448-8243-6101B2857D65}" type="slidenum">
              <a:rPr lang="ja-JP" altLang="en-US" smtClean="0"/>
              <a:pPr/>
              <a:t>7</a:t>
            </a:fld>
            <a:endParaRPr lang="ja-JP" altLang="en-US" dirty="0"/>
          </a:p>
        </p:txBody>
      </p:sp>
      <p:sp>
        <p:nvSpPr>
          <p:cNvPr id="5" name="角丸四角形 5">
            <a:extLst>
              <a:ext uri="{FF2B5EF4-FFF2-40B4-BE49-F238E27FC236}">
                <a16:creationId xmlns:a16="http://schemas.microsoft.com/office/drawing/2014/main" id="{255C809E-1288-5945-8CBF-EAC0EC664AD9}"/>
              </a:ext>
            </a:extLst>
          </p:cNvPr>
          <p:cNvSpPr/>
          <p:nvPr/>
        </p:nvSpPr>
        <p:spPr>
          <a:xfrm>
            <a:off x="5893126" y="4857671"/>
            <a:ext cx="2542172" cy="1863804"/>
          </a:xfrm>
          <a:prstGeom prst="roundRect">
            <a:avLst/>
          </a:prstGeom>
          <a:pattFill prst="pct10">
            <a:fgClr>
              <a:schemeClr val="tx1"/>
            </a:fgClr>
            <a:bgClr>
              <a:schemeClr val="accent2">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6" name="テキスト ボックス 6">
            <a:extLst>
              <a:ext uri="{FF2B5EF4-FFF2-40B4-BE49-F238E27FC236}">
                <a16:creationId xmlns:a16="http://schemas.microsoft.com/office/drawing/2014/main" id="{F2B51E92-A1F3-4D40-A78B-60FF4D053CD0}"/>
              </a:ext>
            </a:extLst>
          </p:cNvPr>
          <p:cNvSpPr txBox="1"/>
          <p:nvPr/>
        </p:nvSpPr>
        <p:spPr>
          <a:xfrm>
            <a:off x="6213239" y="4408668"/>
            <a:ext cx="1920719" cy="461665"/>
          </a:xfrm>
          <a:prstGeom prst="rect">
            <a:avLst/>
          </a:prstGeom>
          <a:noFill/>
        </p:spPr>
        <p:txBody>
          <a:bodyPr wrap="none" rtlCol="0">
            <a:spAutoFit/>
          </a:bodyPr>
          <a:lstStyle/>
          <a:p>
            <a:r>
              <a:rPr kumimoji="1" lang="ja-JP" altLang="en-US" sz="2400" b="1"/>
              <a:t>監視対象</a:t>
            </a:r>
            <a:r>
              <a:rPr kumimoji="1" lang="en-US" altLang="ja-JP" sz="2400" b="1" dirty="0"/>
              <a:t>VM</a:t>
            </a:r>
            <a:endParaRPr kumimoji="1" lang="ja-JP" altLang="en-US" sz="2400" b="1"/>
          </a:p>
        </p:txBody>
      </p:sp>
      <p:sp>
        <p:nvSpPr>
          <p:cNvPr id="7" name="テキスト ボックス 8">
            <a:extLst>
              <a:ext uri="{FF2B5EF4-FFF2-40B4-BE49-F238E27FC236}">
                <a16:creationId xmlns:a16="http://schemas.microsoft.com/office/drawing/2014/main" id="{6AD211AC-FB5B-C647-8C5E-CB6DDFFB47E9}"/>
              </a:ext>
            </a:extLst>
          </p:cNvPr>
          <p:cNvSpPr txBox="1"/>
          <p:nvPr/>
        </p:nvSpPr>
        <p:spPr>
          <a:xfrm>
            <a:off x="6148549" y="6123862"/>
            <a:ext cx="2031325" cy="461665"/>
          </a:xfrm>
          <a:prstGeom prst="rect">
            <a:avLst/>
          </a:prstGeom>
          <a:solidFill>
            <a:srgbClr val="92D050"/>
          </a:solidFill>
          <a:ln w="22225">
            <a:solidFill>
              <a:schemeClr val="tx1"/>
            </a:solidFill>
          </a:ln>
        </p:spPr>
        <p:txBody>
          <a:bodyPr wrap="none" rtlCol="0">
            <a:spAutoFit/>
          </a:bodyPr>
          <a:lstStyle/>
          <a:p>
            <a:r>
              <a:rPr kumimoji="1" lang="ja-JP" altLang="en-US" sz="2400" b="1"/>
              <a:t>エージェント</a:t>
            </a:r>
          </a:p>
        </p:txBody>
      </p:sp>
      <p:sp>
        <p:nvSpPr>
          <p:cNvPr id="9" name="テキスト ボックス 17">
            <a:extLst>
              <a:ext uri="{FF2B5EF4-FFF2-40B4-BE49-F238E27FC236}">
                <a16:creationId xmlns:a16="http://schemas.microsoft.com/office/drawing/2014/main" id="{87A932D7-23C5-A875-EF5F-2564BB970398}"/>
              </a:ext>
            </a:extLst>
          </p:cNvPr>
          <p:cNvSpPr txBox="1"/>
          <p:nvPr/>
        </p:nvSpPr>
        <p:spPr>
          <a:xfrm>
            <a:off x="6148549" y="5030962"/>
            <a:ext cx="2031325" cy="969496"/>
          </a:xfrm>
          <a:prstGeom prst="rect">
            <a:avLst/>
          </a:prstGeom>
          <a:solidFill>
            <a:schemeClr val="bg1"/>
          </a:solidFill>
          <a:ln w="38100">
            <a:solidFill>
              <a:schemeClr val="tx1"/>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endParaRPr lang="en-US" altLang="ja-JP" sz="2400" b="1" dirty="0">
              <a:solidFill>
                <a:sysClr val="windowText" lastClr="000000"/>
              </a:solidFill>
            </a:endParaRPr>
          </a:p>
          <a:p>
            <a:pPr algn="ctr"/>
            <a:endParaRPr lang="en-US" altLang="ja-JP" sz="2400" b="1" dirty="0">
              <a:solidFill>
                <a:sysClr val="windowText" lastClr="000000"/>
              </a:solidFill>
            </a:endParaRPr>
          </a:p>
          <a:p>
            <a:pPr algn="ctr"/>
            <a:endParaRPr lang="en-US" altLang="ja-JP" sz="800" b="1" dirty="0">
              <a:solidFill>
                <a:sysClr val="windowText" lastClr="000000"/>
              </a:solidFill>
            </a:endParaRPr>
          </a:p>
        </p:txBody>
      </p:sp>
      <p:sp>
        <p:nvSpPr>
          <p:cNvPr id="11" name="正方形/長方形 22">
            <a:extLst>
              <a:ext uri="{FF2B5EF4-FFF2-40B4-BE49-F238E27FC236}">
                <a16:creationId xmlns:a16="http://schemas.microsoft.com/office/drawing/2014/main" id="{42F67DE1-6F37-3475-C73A-7B6E9D3069CB}"/>
              </a:ext>
            </a:extLst>
          </p:cNvPr>
          <p:cNvSpPr/>
          <p:nvPr/>
        </p:nvSpPr>
        <p:spPr>
          <a:xfrm>
            <a:off x="6284050" y="5432621"/>
            <a:ext cx="1760321" cy="409587"/>
          </a:xfrm>
          <a:prstGeom prst="rect">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a:solidFill>
                  <a:sysClr val="windowText" lastClr="000000"/>
                </a:solidFill>
              </a:rPr>
              <a:t>システム</a:t>
            </a:r>
          </a:p>
        </p:txBody>
      </p:sp>
      <p:sp>
        <p:nvSpPr>
          <p:cNvPr id="12" name="円形吹き出し 18">
            <a:extLst>
              <a:ext uri="{FF2B5EF4-FFF2-40B4-BE49-F238E27FC236}">
                <a16:creationId xmlns:a16="http://schemas.microsoft.com/office/drawing/2014/main" id="{24FD26C2-504F-CF89-8ADE-EDA5210CA618}"/>
              </a:ext>
            </a:extLst>
          </p:cNvPr>
          <p:cNvSpPr/>
          <p:nvPr/>
        </p:nvSpPr>
        <p:spPr>
          <a:xfrm>
            <a:off x="8454071" y="4592504"/>
            <a:ext cx="1243523" cy="1264419"/>
          </a:xfrm>
          <a:prstGeom prst="wedgeEllipseCallout">
            <a:avLst>
              <a:gd name="adj1" fmla="val -98971"/>
              <a:gd name="adj2" fmla="val 27081"/>
            </a:avLst>
          </a:prstGeom>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solidFill>
                <a:sysClr val="windowText" lastClr="000000"/>
              </a:solidFill>
            </a:endParaRPr>
          </a:p>
        </p:txBody>
      </p:sp>
      <p:sp>
        <p:nvSpPr>
          <p:cNvPr id="13" name="テキスト ボックス 17">
            <a:extLst>
              <a:ext uri="{FF2B5EF4-FFF2-40B4-BE49-F238E27FC236}">
                <a16:creationId xmlns:a16="http://schemas.microsoft.com/office/drawing/2014/main" id="{97CB99CA-9C71-BC6E-E1E4-07F36CBADBAA}"/>
              </a:ext>
            </a:extLst>
          </p:cNvPr>
          <p:cNvSpPr txBox="1"/>
          <p:nvPr/>
        </p:nvSpPr>
        <p:spPr>
          <a:xfrm>
            <a:off x="8576074" y="5800211"/>
            <a:ext cx="1243523" cy="461665"/>
          </a:xfrm>
          <a:prstGeom prst="rect">
            <a:avLst/>
          </a:prstGeom>
          <a:noFill/>
          <a:ln>
            <a:noFill/>
          </a:ln>
        </p:spPr>
        <p:txBody>
          <a:bodyPr wrap="square" rtlCol="0">
            <a:spAutoFit/>
          </a:bodyPr>
          <a:lstStyle/>
          <a:p>
            <a:r>
              <a:rPr lang="ja-JP" altLang="en-US" sz="2400" b="1">
                <a:solidFill>
                  <a:sysClr val="windowText" lastClr="000000"/>
                </a:solidFill>
              </a:rPr>
              <a:t>侵入</a:t>
            </a:r>
            <a:r>
              <a:rPr kumimoji="1" lang="ja-JP" altLang="en-US" sz="2400" b="1">
                <a:solidFill>
                  <a:sysClr val="windowText" lastClr="000000"/>
                </a:solidFill>
              </a:rPr>
              <a:t>者</a:t>
            </a:r>
          </a:p>
        </p:txBody>
      </p:sp>
      <p:sp>
        <p:nvSpPr>
          <p:cNvPr id="14" name="TextBox 7">
            <a:extLst>
              <a:ext uri="{FF2B5EF4-FFF2-40B4-BE49-F238E27FC236}">
                <a16:creationId xmlns:a16="http://schemas.microsoft.com/office/drawing/2014/main" id="{ACD9C7FC-909C-9365-FCB7-C3F1AC2ECC95}"/>
              </a:ext>
            </a:extLst>
          </p:cNvPr>
          <p:cNvSpPr txBox="1"/>
          <p:nvPr/>
        </p:nvSpPr>
        <p:spPr>
          <a:xfrm>
            <a:off x="6143274" y="5022825"/>
            <a:ext cx="1107996" cy="369332"/>
          </a:xfrm>
          <a:prstGeom prst="rect">
            <a:avLst/>
          </a:prstGeom>
          <a:noFill/>
          <a:ln>
            <a:noFill/>
          </a:ln>
        </p:spPr>
        <p:txBody>
          <a:bodyPr wrap="none" rtlCol="0">
            <a:spAutoFit/>
          </a:bodyPr>
          <a:lstStyle/>
          <a:p>
            <a:r>
              <a:rPr lang="en-JP" b="1" dirty="0">
                <a:solidFill>
                  <a:sysClr val="windowText" lastClr="000000"/>
                </a:solidFill>
              </a:rPr>
              <a:t>隔離環境</a:t>
            </a:r>
          </a:p>
        </p:txBody>
      </p:sp>
      <p:grpSp>
        <p:nvGrpSpPr>
          <p:cNvPr id="15" name="Group 2822">
            <a:extLst>
              <a:ext uri="{FF2B5EF4-FFF2-40B4-BE49-F238E27FC236}">
                <a16:creationId xmlns:a16="http://schemas.microsoft.com/office/drawing/2014/main" id="{78F50B94-CD27-7F85-8E1C-F9AE9A5700D2}"/>
              </a:ext>
            </a:extLst>
          </p:cNvPr>
          <p:cNvGrpSpPr>
            <a:grpSpLocks/>
          </p:cNvGrpSpPr>
          <p:nvPr/>
        </p:nvGrpSpPr>
        <p:grpSpPr bwMode="auto">
          <a:xfrm flipH="1">
            <a:off x="8784820" y="4882966"/>
            <a:ext cx="484984" cy="731125"/>
            <a:chOff x="6777" y="1528"/>
            <a:chExt cx="719" cy="1064"/>
          </a:xfrm>
        </p:grpSpPr>
        <p:sp>
          <p:nvSpPr>
            <p:cNvPr id="16" name="Freeform 2823">
              <a:extLst>
                <a:ext uri="{FF2B5EF4-FFF2-40B4-BE49-F238E27FC236}">
                  <a16:creationId xmlns:a16="http://schemas.microsoft.com/office/drawing/2014/main" id="{16E57445-1F82-5ACA-48A6-401A8FDE051C}"/>
                </a:ext>
              </a:extLst>
            </p:cNvPr>
            <p:cNvSpPr>
              <a:spLocks/>
            </p:cNvSpPr>
            <p:nvPr/>
          </p:nvSpPr>
          <p:spPr bwMode="auto">
            <a:xfrm>
              <a:off x="6892" y="2046"/>
              <a:ext cx="604" cy="546"/>
            </a:xfrm>
            <a:custGeom>
              <a:avLst/>
              <a:gdLst>
                <a:gd name="T0" fmla="*/ 192 w 604"/>
                <a:gd name="T1" fmla="*/ 10 h 546"/>
                <a:gd name="T2" fmla="*/ 332 w 604"/>
                <a:gd name="T3" fmla="*/ 26 h 546"/>
                <a:gd name="T4" fmla="*/ 460 w 604"/>
                <a:gd name="T5" fmla="*/ 30 h 546"/>
                <a:gd name="T6" fmla="*/ 484 w 604"/>
                <a:gd name="T7" fmla="*/ 66 h 546"/>
                <a:gd name="T8" fmla="*/ 504 w 604"/>
                <a:gd name="T9" fmla="*/ 198 h 546"/>
                <a:gd name="T10" fmla="*/ 520 w 604"/>
                <a:gd name="T11" fmla="*/ 298 h 546"/>
                <a:gd name="T12" fmla="*/ 536 w 604"/>
                <a:gd name="T13" fmla="*/ 342 h 546"/>
                <a:gd name="T14" fmla="*/ 556 w 604"/>
                <a:gd name="T15" fmla="*/ 378 h 546"/>
                <a:gd name="T16" fmla="*/ 524 w 604"/>
                <a:gd name="T17" fmla="*/ 398 h 546"/>
                <a:gd name="T18" fmla="*/ 580 w 604"/>
                <a:gd name="T19" fmla="*/ 422 h 546"/>
                <a:gd name="T20" fmla="*/ 604 w 604"/>
                <a:gd name="T21" fmla="*/ 430 h 546"/>
                <a:gd name="T22" fmla="*/ 552 w 604"/>
                <a:gd name="T23" fmla="*/ 458 h 546"/>
                <a:gd name="T24" fmla="*/ 528 w 604"/>
                <a:gd name="T25" fmla="*/ 466 h 546"/>
                <a:gd name="T26" fmla="*/ 464 w 604"/>
                <a:gd name="T27" fmla="*/ 450 h 546"/>
                <a:gd name="T28" fmla="*/ 436 w 604"/>
                <a:gd name="T29" fmla="*/ 410 h 546"/>
                <a:gd name="T30" fmla="*/ 440 w 604"/>
                <a:gd name="T31" fmla="*/ 422 h 546"/>
                <a:gd name="T32" fmla="*/ 444 w 604"/>
                <a:gd name="T33" fmla="*/ 406 h 546"/>
                <a:gd name="T34" fmla="*/ 432 w 604"/>
                <a:gd name="T35" fmla="*/ 302 h 546"/>
                <a:gd name="T36" fmla="*/ 424 w 604"/>
                <a:gd name="T37" fmla="*/ 270 h 546"/>
                <a:gd name="T38" fmla="*/ 420 w 604"/>
                <a:gd name="T39" fmla="*/ 194 h 546"/>
                <a:gd name="T40" fmla="*/ 408 w 604"/>
                <a:gd name="T41" fmla="*/ 182 h 546"/>
                <a:gd name="T42" fmla="*/ 336 w 604"/>
                <a:gd name="T43" fmla="*/ 146 h 546"/>
                <a:gd name="T44" fmla="*/ 332 w 604"/>
                <a:gd name="T45" fmla="*/ 190 h 546"/>
                <a:gd name="T46" fmla="*/ 324 w 604"/>
                <a:gd name="T47" fmla="*/ 214 h 546"/>
                <a:gd name="T48" fmla="*/ 332 w 604"/>
                <a:gd name="T49" fmla="*/ 246 h 546"/>
                <a:gd name="T50" fmla="*/ 312 w 604"/>
                <a:gd name="T51" fmla="*/ 346 h 546"/>
                <a:gd name="T52" fmla="*/ 308 w 604"/>
                <a:gd name="T53" fmla="*/ 430 h 546"/>
                <a:gd name="T54" fmla="*/ 312 w 604"/>
                <a:gd name="T55" fmla="*/ 442 h 546"/>
                <a:gd name="T56" fmla="*/ 324 w 604"/>
                <a:gd name="T57" fmla="*/ 450 h 546"/>
                <a:gd name="T58" fmla="*/ 316 w 604"/>
                <a:gd name="T59" fmla="*/ 474 h 546"/>
                <a:gd name="T60" fmla="*/ 332 w 604"/>
                <a:gd name="T61" fmla="*/ 510 h 546"/>
                <a:gd name="T62" fmla="*/ 264 w 604"/>
                <a:gd name="T63" fmla="*/ 546 h 546"/>
                <a:gd name="T64" fmla="*/ 212 w 604"/>
                <a:gd name="T65" fmla="*/ 534 h 546"/>
                <a:gd name="T66" fmla="*/ 220 w 604"/>
                <a:gd name="T67" fmla="*/ 494 h 546"/>
                <a:gd name="T68" fmla="*/ 228 w 604"/>
                <a:gd name="T69" fmla="*/ 470 h 546"/>
                <a:gd name="T70" fmla="*/ 224 w 604"/>
                <a:gd name="T71" fmla="*/ 450 h 546"/>
                <a:gd name="T72" fmla="*/ 200 w 604"/>
                <a:gd name="T73" fmla="*/ 442 h 546"/>
                <a:gd name="T74" fmla="*/ 208 w 604"/>
                <a:gd name="T75" fmla="*/ 418 h 546"/>
                <a:gd name="T76" fmla="*/ 212 w 604"/>
                <a:gd name="T77" fmla="*/ 406 h 546"/>
                <a:gd name="T78" fmla="*/ 200 w 604"/>
                <a:gd name="T79" fmla="*/ 346 h 546"/>
                <a:gd name="T80" fmla="*/ 208 w 604"/>
                <a:gd name="T81" fmla="*/ 306 h 546"/>
                <a:gd name="T82" fmla="*/ 212 w 604"/>
                <a:gd name="T83" fmla="*/ 286 h 546"/>
                <a:gd name="T84" fmla="*/ 208 w 604"/>
                <a:gd name="T85" fmla="*/ 190 h 546"/>
                <a:gd name="T86" fmla="*/ 164 w 604"/>
                <a:gd name="T87" fmla="*/ 174 h 546"/>
                <a:gd name="T88" fmla="*/ 52 w 604"/>
                <a:gd name="T89" fmla="*/ 130 h 546"/>
                <a:gd name="T90" fmla="*/ 8 w 604"/>
                <a:gd name="T91" fmla="*/ 94 h 546"/>
                <a:gd name="T92" fmla="*/ 0 w 604"/>
                <a:gd name="T93" fmla="*/ 82 h 546"/>
                <a:gd name="T94" fmla="*/ 0 w 604"/>
                <a:gd name="T95" fmla="*/ 38 h 546"/>
                <a:gd name="T96" fmla="*/ 192 w 604"/>
                <a:gd name="T97" fmla="*/ 10 h 5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04"/>
                <a:gd name="T148" fmla="*/ 0 h 546"/>
                <a:gd name="T149" fmla="*/ 604 w 604"/>
                <a:gd name="T150" fmla="*/ 546 h 5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04" h="546">
                  <a:moveTo>
                    <a:pt x="192" y="10"/>
                  </a:moveTo>
                  <a:cubicBezTo>
                    <a:pt x="242" y="0"/>
                    <a:pt x="285" y="14"/>
                    <a:pt x="332" y="26"/>
                  </a:cubicBezTo>
                  <a:cubicBezTo>
                    <a:pt x="377" y="21"/>
                    <a:pt x="414" y="27"/>
                    <a:pt x="460" y="30"/>
                  </a:cubicBezTo>
                  <a:cubicBezTo>
                    <a:pt x="472" y="42"/>
                    <a:pt x="479" y="50"/>
                    <a:pt x="484" y="66"/>
                  </a:cubicBezTo>
                  <a:cubicBezTo>
                    <a:pt x="487" y="113"/>
                    <a:pt x="499" y="152"/>
                    <a:pt x="504" y="198"/>
                  </a:cubicBezTo>
                  <a:cubicBezTo>
                    <a:pt x="507" y="226"/>
                    <a:pt x="507" y="271"/>
                    <a:pt x="520" y="298"/>
                  </a:cubicBezTo>
                  <a:cubicBezTo>
                    <a:pt x="527" y="312"/>
                    <a:pt x="529" y="329"/>
                    <a:pt x="536" y="342"/>
                  </a:cubicBezTo>
                  <a:cubicBezTo>
                    <a:pt x="559" y="383"/>
                    <a:pt x="547" y="351"/>
                    <a:pt x="556" y="378"/>
                  </a:cubicBezTo>
                  <a:cubicBezTo>
                    <a:pt x="548" y="383"/>
                    <a:pt x="524" y="397"/>
                    <a:pt x="524" y="398"/>
                  </a:cubicBezTo>
                  <a:cubicBezTo>
                    <a:pt x="524" y="411"/>
                    <a:pt x="570" y="419"/>
                    <a:pt x="580" y="422"/>
                  </a:cubicBezTo>
                  <a:cubicBezTo>
                    <a:pt x="588" y="424"/>
                    <a:pt x="604" y="430"/>
                    <a:pt x="604" y="430"/>
                  </a:cubicBezTo>
                  <a:cubicBezTo>
                    <a:pt x="587" y="447"/>
                    <a:pt x="575" y="451"/>
                    <a:pt x="552" y="458"/>
                  </a:cubicBezTo>
                  <a:cubicBezTo>
                    <a:pt x="544" y="460"/>
                    <a:pt x="528" y="466"/>
                    <a:pt x="528" y="466"/>
                  </a:cubicBezTo>
                  <a:cubicBezTo>
                    <a:pt x="506" y="462"/>
                    <a:pt x="483" y="463"/>
                    <a:pt x="464" y="450"/>
                  </a:cubicBezTo>
                  <a:cubicBezTo>
                    <a:pt x="452" y="433"/>
                    <a:pt x="456" y="417"/>
                    <a:pt x="436" y="410"/>
                  </a:cubicBezTo>
                  <a:cubicBezTo>
                    <a:pt x="437" y="414"/>
                    <a:pt x="436" y="424"/>
                    <a:pt x="440" y="422"/>
                  </a:cubicBezTo>
                  <a:cubicBezTo>
                    <a:pt x="445" y="420"/>
                    <a:pt x="444" y="411"/>
                    <a:pt x="444" y="406"/>
                  </a:cubicBezTo>
                  <a:cubicBezTo>
                    <a:pt x="444" y="371"/>
                    <a:pt x="440" y="336"/>
                    <a:pt x="432" y="302"/>
                  </a:cubicBezTo>
                  <a:cubicBezTo>
                    <a:pt x="430" y="291"/>
                    <a:pt x="424" y="270"/>
                    <a:pt x="424" y="270"/>
                  </a:cubicBezTo>
                  <a:cubicBezTo>
                    <a:pt x="423" y="245"/>
                    <a:pt x="425" y="219"/>
                    <a:pt x="420" y="194"/>
                  </a:cubicBezTo>
                  <a:cubicBezTo>
                    <a:pt x="419" y="188"/>
                    <a:pt x="411" y="187"/>
                    <a:pt x="408" y="182"/>
                  </a:cubicBezTo>
                  <a:cubicBezTo>
                    <a:pt x="384" y="146"/>
                    <a:pt x="384" y="152"/>
                    <a:pt x="336" y="146"/>
                  </a:cubicBezTo>
                  <a:cubicBezTo>
                    <a:pt x="332" y="164"/>
                    <a:pt x="337" y="172"/>
                    <a:pt x="332" y="190"/>
                  </a:cubicBezTo>
                  <a:cubicBezTo>
                    <a:pt x="330" y="198"/>
                    <a:pt x="324" y="214"/>
                    <a:pt x="324" y="214"/>
                  </a:cubicBezTo>
                  <a:cubicBezTo>
                    <a:pt x="326" y="225"/>
                    <a:pt x="333" y="235"/>
                    <a:pt x="332" y="246"/>
                  </a:cubicBezTo>
                  <a:cubicBezTo>
                    <a:pt x="330" y="279"/>
                    <a:pt x="317" y="313"/>
                    <a:pt x="312" y="346"/>
                  </a:cubicBezTo>
                  <a:cubicBezTo>
                    <a:pt x="315" y="377"/>
                    <a:pt x="314" y="399"/>
                    <a:pt x="308" y="430"/>
                  </a:cubicBezTo>
                  <a:cubicBezTo>
                    <a:pt x="309" y="434"/>
                    <a:pt x="309" y="439"/>
                    <a:pt x="312" y="442"/>
                  </a:cubicBezTo>
                  <a:cubicBezTo>
                    <a:pt x="315" y="446"/>
                    <a:pt x="323" y="445"/>
                    <a:pt x="324" y="450"/>
                  </a:cubicBezTo>
                  <a:cubicBezTo>
                    <a:pt x="325" y="458"/>
                    <a:pt x="316" y="474"/>
                    <a:pt x="316" y="474"/>
                  </a:cubicBezTo>
                  <a:cubicBezTo>
                    <a:pt x="326" y="503"/>
                    <a:pt x="319" y="491"/>
                    <a:pt x="332" y="510"/>
                  </a:cubicBezTo>
                  <a:cubicBezTo>
                    <a:pt x="324" y="541"/>
                    <a:pt x="291" y="537"/>
                    <a:pt x="264" y="546"/>
                  </a:cubicBezTo>
                  <a:cubicBezTo>
                    <a:pt x="244" y="544"/>
                    <a:pt x="213" y="545"/>
                    <a:pt x="212" y="534"/>
                  </a:cubicBezTo>
                  <a:cubicBezTo>
                    <a:pt x="211" y="520"/>
                    <a:pt x="216" y="507"/>
                    <a:pt x="220" y="494"/>
                  </a:cubicBezTo>
                  <a:cubicBezTo>
                    <a:pt x="223" y="486"/>
                    <a:pt x="228" y="470"/>
                    <a:pt x="228" y="470"/>
                  </a:cubicBezTo>
                  <a:cubicBezTo>
                    <a:pt x="227" y="463"/>
                    <a:pt x="229" y="455"/>
                    <a:pt x="224" y="450"/>
                  </a:cubicBezTo>
                  <a:cubicBezTo>
                    <a:pt x="218" y="444"/>
                    <a:pt x="200" y="442"/>
                    <a:pt x="200" y="442"/>
                  </a:cubicBezTo>
                  <a:cubicBezTo>
                    <a:pt x="203" y="434"/>
                    <a:pt x="205" y="426"/>
                    <a:pt x="208" y="418"/>
                  </a:cubicBezTo>
                  <a:cubicBezTo>
                    <a:pt x="209" y="414"/>
                    <a:pt x="212" y="406"/>
                    <a:pt x="212" y="406"/>
                  </a:cubicBezTo>
                  <a:cubicBezTo>
                    <a:pt x="207" y="385"/>
                    <a:pt x="203" y="369"/>
                    <a:pt x="200" y="346"/>
                  </a:cubicBezTo>
                  <a:cubicBezTo>
                    <a:pt x="203" y="333"/>
                    <a:pt x="205" y="319"/>
                    <a:pt x="208" y="306"/>
                  </a:cubicBezTo>
                  <a:cubicBezTo>
                    <a:pt x="209" y="299"/>
                    <a:pt x="212" y="286"/>
                    <a:pt x="212" y="286"/>
                  </a:cubicBezTo>
                  <a:cubicBezTo>
                    <a:pt x="214" y="262"/>
                    <a:pt x="218" y="215"/>
                    <a:pt x="208" y="190"/>
                  </a:cubicBezTo>
                  <a:cubicBezTo>
                    <a:pt x="206" y="184"/>
                    <a:pt x="170" y="176"/>
                    <a:pt x="164" y="174"/>
                  </a:cubicBezTo>
                  <a:cubicBezTo>
                    <a:pt x="136" y="146"/>
                    <a:pt x="90" y="134"/>
                    <a:pt x="52" y="130"/>
                  </a:cubicBezTo>
                  <a:cubicBezTo>
                    <a:pt x="26" y="123"/>
                    <a:pt x="24" y="118"/>
                    <a:pt x="8" y="94"/>
                  </a:cubicBezTo>
                  <a:cubicBezTo>
                    <a:pt x="5" y="90"/>
                    <a:pt x="0" y="82"/>
                    <a:pt x="0" y="82"/>
                  </a:cubicBezTo>
                  <a:cubicBezTo>
                    <a:pt x="5" y="66"/>
                    <a:pt x="0" y="55"/>
                    <a:pt x="0" y="38"/>
                  </a:cubicBezTo>
                  <a:lnTo>
                    <a:pt x="192" y="1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17" name="Freeform 2824">
              <a:extLst>
                <a:ext uri="{FF2B5EF4-FFF2-40B4-BE49-F238E27FC236}">
                  <a16:creationId xmlns:a16="http://schemas.microsoft.com/office/drawing/2014/main" id="{ECD10479-FE6E-55ED-D1FF-894795363573}"/>
                </a:ext>
              </a:extLst>
            </p:cNvPr>
            <p:cNvSpPr>
              <a:spLocks/>
            </p:cNvSpPr>
            <p:nvPr/>
          </p:nvSpPr>
          <p:spPr bwMode="auto">
            <a:xfrm>
              <a:off x="6855" y="1528"/>
              <a:ext cx="217" cy="243"/>
            </a:xfrm>
            <a:custGeom>
              <a:avLst/>
              <a:gdLst>
                <a:gd name="T0" fmla="*/ 89 w 217"/>
                <a:gd name="T1" fmla="*/ 24 h 243"/>
                <a:gd name="T2" fmla="*/ 113 w 217"/>
                <a:gd name="T3" fmla="*/ 0 h 243"/>
                <a:gd name="T4" fmla="*/ 149 w 217"/>
                <a:gd name="T5" fmla="*/ 12 h 243"/>
                <a:gd name="T6" fmla="*/ 217 w 217"/>
                <a:gd name="T7" fmla="*/ 56 h 243"/>
                <a:gd name="T8" fmla="*/ 213 w 217"/>
                <a:gd name="T9" fmla="*/ 72 h 243"/>
                <a:gd name="T10" fmla="*/ 201 w 217"/>
                <a:gd name="T11" fmla="*/ 80 h 243"/>
                <a:gd name="T12" fmla="*/ 217 w 217"/>
                <a:gd name="T13" fmla="*/ 104 h 243"/>
                <a:gd name="T14" fmla="*/ 169 w 217"/>
                <a:gd name="T15" fmla="*/ 200 h 243"/>
                <a:gd name="T16" fmla="*/ 141 w 217"/>
                <a:gd name="T17" fmla="*/ 228 h 243"/>
                <a:gd name="T18" fmla="*/ 133 w 217"/>
                <a:gd name="T19" fmla="*/ 240 h 243"/>
                <a:gd name="T20" fmla="*/ 69 w 217"/>
                <a:gd name="T21" fmla="*/ 212 h 243"/>
                <a:gd name="T22" fmla="*/ 41 w 217"/>
                <a:gd name="T23" fmla="*/ 160 h 243"/>
                <a:gd name="T24" fmla="*/ 17 w 217"/>
                <a:gd name="T25" fmla="*/ 152 h 243"/>
                <a:gd name="T26" fmla="*/ 21 w 217"/>
                <a:gd name="T27" fmla="*/ 108 h 243"/>
                <a:gd name="T28" fmla="*/ 29 w 217"/>
                <a:gd name="T29" fmla="*/ 96 h 243"/>
                <a:gd name="T30" fmla="*/ 21 w 217"/>
                <a:gd name="T31" fmla="*/ 72 h 243"/>
                <a:gd name="T32" fmla="*/ 49 w 217"/>
                <a:gd name="T33" fmla="*/ 32 h 243"/>
                <a:gd name="T34" fmla="*/ 89 w 217"/>
                <a:gd name="T35" fmla="*/ 24 h 24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7"/>
                <a:gd name="T55" fmla="*/ 0 h 243"/>
                <a:gd name="T56" fmla="*/ 217 w 217"/>
                <a:gd name="T57" fmla="*/ 243 h 24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7" h="243">
                  <a:moveTo>
                    <a:pt x="89" y="24"/>
                  </a:moveTo>
                  <a:cubicBezTo>
                    <a:pt x="82" y="4"/>
                    <a:pt x="96" y="6"/>
                    <a:pt x="113" y="0"/>
                  </a:cubicBezTo>
                  <a:cubicBezTo>
                    <a:pt x="138" y="8"/>
                    <a:pt x="120" y="19"/>
                    <a:pt x="149" y="12"/>
                  </a:cubicBezTo>
                  <a:cubicBezTo>
                    <a:pt x="181" y="34"/>
                    <a:pt x="191" y="17"/>
                    <a:pt x="217" y="56"/>
                  </a:cubicBezTo>
                  <a:cubicBezTo>
                    <a:pt x="216" y="61"/>
                    <a:pt x="216" y="67"/>
                    <a:pt x="213" y="72"/>
                  </a:cubicBezTo>
                  <a:cubicBezTo>
                    <a:pt x="210" y="76"/>
                    <a:pt x="200" y="75"/>
                    <a:pt x="201" y="80"/>
                  </a:cubicBezTo>
                  <a:cubicBezTo>
                    <a:pt x="202" y="90"/>
                    <a:pt x="217" y="104"/>
                    <a:pt x="217" y="104"/>
                  </a:cubicBezTo>
                  <a:cubicBezTo>
                    <a:pt x="187" y="124"/>
                    <a:pt x="179" y="167"/>
                    <a:pt x="169" y="200"/>
                  </a:cubicBezTo>
                  <a:cubicBezTo>
                    <a:pt x="165" y="213"/>
                    <a:pt x="141" y="228"/>
                    <a:pt x="141" y="228"/>
                  </a:cubicBezTo>
                  <a:cubicBezTo>
                    <a:pt x="138" y="232"/>
                    <a:pt x="138" y="238"/>
                    <a:pt x="133" y="240"/>
                  </a:cubicBezTo>
                  <a:cubicBezTo>
                    <a:pt x="123" y="243"/>
                    <a:pt x="78" y="218"/>
                    <a:pt x="69" y="212"/>
                  </a:cubicBezTo>
                  <a:cubicBezTo>
                    <a:pt x="61" y="200"/>
                    <a:pt x="53" y="168"/>
                    <a:pt x="41" y="160"/>
                  </a:cubicBezTo>
                  <a:cubicBezTo>
                    <a:pt x="34" y="156"/>
                    <a:pt x="17" y="152"/>
                    <a:pt x="17" y="152"/>
                  </a:cubicBezTo>
                  <a:cubicBezTo>
                    <a:pt x="4" y="133"/>
                    <a:pt x="0" y="122"/>
                    <a:pt x="21" y="108"/>
                  </a:cubicBezTo>
                  <a:cubicBezTo>
                    <a:pt x="24" y="104"/>
                    <a:pt x="29" y="101"/>
                    <a:pt x="29" y="96"/>
                  </a:cubicBezTo>
                  <a:cubicBezTo>
                    <a:pt x="29" y="88"/>
                    <a:pt x="21" y="72"/>
                    <a:pt x="21" y="72"/>
                  </a:cubicBezTo>
                  <a:cubicBezTo>
                    <a:pt x="28" y="51"/>
                    <a:pt x="28" y="39"/>
                    <a:pt x="49" y="32"/>
                  </a:cubicBezTo>
                  <a:cubicBezTo>
                    <a:pt x="57" y="9"/>
                    <a:pt x="70" y="18"/>
                    <a:pt x="89" y="24"/>
                  </a:cubicBez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sp>
          <p:nvSpPr>
            <p:cNvPr id="18" name="Freeform 2825">
              <a:extLst>
                <a:ext uri="{FF2B5EF4-FFF2-40B4-BE49-F238E27FC236}">
                  <a16:creationId xmlns:a16="http://schemas.microsoft.com/office/drawing/2014/main" id="{80BEB87E-D317-97EC-358F-686BDCDA8AF9}"/>
                </a:ext>
              </a:extLst>
            </p:cNvPr>
            <p:cNvSpPr>
              <a:spLocks/>
            </p:cNvSpPr>
            <p:nvPr/>
          </p:nvSpPr>
          <p:spPr bwMode="auto">
            <a:xfrm>
              <a:off x="6777" y="1680"/>
              <a:ext cx="351" cy="468"/>
            </a:xfrm>
            <a:custGeom>
              <a:avLst/>
              <a:gdLst>
                <a:gd name="T0" fmla="*/ 131 w 351"/>
                <a:gd name="T1" fmla="*/ 0 h 468"/>
                <a:gd name="T2" fmla="*/ 115 w 351"/>
                <a:gd name="T3" fmla="*/ 32 h 468"/>
                <a:gd name="T4" fmla="*/ 99 w 351"/>
                <a:gd name="T5" fmla="*/ 56 h 468"/>
                <a:gd name="T6" fmla="*/ 47 w 351"/>
                <a:gd name="T7" fmla="*/ 120 h 468"/>
                <a:gd name="T8" fmla="*/ 19 w 351"/>
                <a:gd name="T9" fmla="*/ 156 h 468"/>
                <a:gd name="T10" fmla="*/ 11 w 351"/>
                <a:gd name="T11" fmla="*/ 196 h 468"/>
                <a:gd name="T12" fmla="*/ 23 w 351"/>
                <a:gd name="T13" fmla="*/ 376 h 468"/>
                <a:gd name="T14" fmla="*/ 83 w 351"/>
                <a:gd name="T15" fmla="*/ 424 h 468"/>
                <a:gd name="T16" fmla="*/ 123 w 351"/>
                <a:gd name="T17" fmla="*/ 460 h 468"/>
                <a:gd name="T18" fmla="*/ 155 w 351"/>
                <a:gd name="T19" fmla="*/ 468 h 468"/>
                <a:gd name="T20" fmla="*/ 315 w 351"/>
                <a:gd name="T21" fmla="*/ 428 h 468"/>
                <a:gd name="T22" fmla="*/ 343 w 351"/>
                <a:gd name="T23" fmla="*/ 396 h 468"/>
                <a:gd name="T24" fmla="*/ 339 w 351"/>
                <a:gd name="T25" fmla="*/ 356 h 468"/>
                <a:gd name="T26" fmla="*/ 327 w 351"/>
                <a:gd name="T27" fmla="*/ 352 h 468"/>
                <a:gd name="T28" fmla="*/ 303 w 351"/>
                <a:gd name="T29" fmla="*/ 300 h 468"/>
                <a:gd name="T30" fmla="*/ 323 w 351"/>
                <a:gd name="T31" fmla="*/ 264 h 468"/>
                <a:gd name="T32" fmla="*/ 343 w 351"/>
                <a:gd name="T33" fmla="*/ 160 h 468"/>
                <a:gd name="T34" fmla="*/ 291 w 351"/>
                <a:gd name="T35" fmla="*/ 84 h 468"/>
                <a:gd name="T36" fmla="*/ 239 w 351"/>
                <a:gd name="T37" fmla="*/ 60 h 468"/>
                <a:gd name="T38" fmla="*/ 131 w 351"/>
                <a:gd name="T39" fmla="*/ 0 h 4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51"/>
                <a:gd name="T61" fmla="*/ 0 h 468"/>
                <a:gd name="T62" fmla="*/ 351 w 351"/>
                <a:gd name="T63" fmla="*/ 468 h 46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51" h="468">
                  <a:moveTo>
                    <a:pt x="131" y="0"/>
                  </a:moveTo>
                  <a:cubicBezTo>
                    <a:pt x="126" y="11"/>
                    <a:pt x="122" y="22"/>
                    <a:pt x="115" y="32"/>
                  </a:cubicBezTo>
                  <a:cubicBezTo>
                    <a:pt x="110" y="40"/>
                    <a:pt x="99" y="56"/>
                    <a:pt x="99" y="56"/>
                  </a:cubicBezTo>
                  <a:cubicBezTo>
                    <a:pt x="92" y="84"/>
                    <a:pt x="76" y="110"/>
                    <a:pt x="47" y="120"/>
                  </a:cubicBezTo>
                  <a:cubicBezTo>
                    <a:pt x="20" y="147"/>
                    <a:pt x="27" y="133"/>
                    <a:pt x="19" y="156"/>
                  </a:cubicBezTo>
                  <a:cubicBezTo>
                    <a:pt x="25" y="173"/>
                    <a:pt x="16" y="180"/>
                    <a:pt x="11" y="196"/>
                  </a:cubicBezTo>
                  <a:cubicBezTo>
                    <a:pt x="7" y="272"/>
                    <a:pt x="0" y="306"/>
                    <a:pt x="23" y="376"/>
                  </a:cubicBezTo>
                  <a:cubicBezTo>
                    <a:pt x="32" y="403"/>
                    <a:pt x="63" y="410"/>
                    <a:pt x="83" y="424"/>
                  </a:cubicBezTo>
                  <a:cubicBezTo>
                    <a:pt x="98" y="434"/>
                    <a:pt x="123" y="460"/>
                    <a:pt x="123" y="460"/>
                  </a:cubicBezTo>
                  <a:cubicBezTo>
                    <a:pt x="146" y="452"/>
                    <a:pt x="148" y="441"/>
                    <a:pt x="155" y="468"/>
                  </a:cubicBezTo>
                  <a:cubicBezTo>
                    <a:pt x="209" y="455"/>
                    <a:pt x="261" y="441"/>
                    <a:pt x="315" y="428"/>
                  </a:cubicBezTo>
                  <a:cubicBezTo>
                    <a:pt x="351" y="406"/>
                    <a:pt x="351" y="420"/>
                    <a:pt x="343" y="396"/>
                  </a:cubicBezTo>
                  <a:cubicBezTo>
                    <a:pt x="342" y="383"/>
                    <a:pt x="344" y="369"/>
                    <a:pt x="339" y="356"/>
                  </a:cubicBezTo>
                  <a:cubicBezTo>
                    <a:pt x="338" y="352"/>
                    <a:pt x="330" y="355"/>
                    <a:pt x="327" y="352"/>
                  </a:cubicBezTo>
                  <a:cubicBezTo>
                    <a:pt x="322" y="347"/>
                    <a:pt x="306" y="309"/>
                    <a:pt x="303" y="300"/>
                  </a:cubicBezTo>
                  <a:cubicBezTo>
                    <a:pt x="311" y="288"/>
                    <a:pt x="315" y="276"/>
                    <a:pt x="323" y="264"/>
                  </a:cubicBezTo>
                  <a:cubicBezTo>
                    <a:pt x="318" y="214"/>
                    <a:pt x="328" y="205"/>
                    <a:pt x="343" y="160"/>
                  </a:cubicBezTo>
                  <a:cubicBezTo>
                    <a:pt x="337" y="105"/>
                    <a:pt x="342" y="97"/>
                    <a:pt x="291" y="84"/>
                  </a:cubicBezTo>
                  <a:cubicBezTo>
                    <a:pt x="285" y="80"/>
                    <a:pt x="247" y="60"/>
                    <a:pt x="239" y="60"/>
                  </a:cubicBezTo>
                  <a:lnTo>
                    <a:pt x="131" y="0"/>
                  </a:lnTo>
                  <a:close/>
                </a:path>
              </a:pathLst>
            </a:custGeom>
            <a:solidFill>
              <a:schemeClr val="tx1"/>
            </a:solidFill>
            <a:ln w="9525">
              <a:solidFill>
                <a:schemeClr val="tx1"/>
              </a:solidFill>
              <a:round/>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endParaRPr lang="ja-JP" altLang="en-US" b="1"/>
            </a:p>
          </p:txBody>
        </p:sp>
      </p:grpSp>
    </p:spTree>
    <p:extLst>
      <p:ext uri="{BB962C8B-B14F-4D97-AF65-F5344CB8AC3E}">
        <p14:creationId xmlns:p14="http://schemas.microsoft.com/office/powerpoint/2010/main" val="1931322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3D588-03CD-FF4C-A9A5-099B13D0B876}"/>
              </a:ext>
            </a:extLst>
          </p:cNvPr>
          <p:cNvSpPr>
            <a:spLocks noGrp="1"/>
          </p:cNvSpPr>
          <p:nvPr>
            <p:ph type="title"/>
          </p:nvPr>
        </p:nvSpPr>
        <p:spPr/>
        <p:txBody>
          <a:bodyPr/>
          <a:lstStyle/>
          <a:p>
            <a:r>
              <a:rPr lang="ja-JP" altLang="en-US"/>
              <a:t>保護手法１</a:t>
            </a:r>
            <a:r>
              <a:rPr lang="en-JP" dirty="0"/>
              <a:t>：</a:t>
            </a:r>
            <a:r>
              <a:rPr lang="en-US" dirty="0" err="1"/>
              <a:t>コンテナによる隔離</a:t>
            </a:r>
            <a:endParaRPr lang="en-JP" strike="sngStrike" dirty="0"/>
          </a:p>
        </p:txBody>
      </p:sp>
      <p:sp>
        <p:nvSpPr>
          <p:cNvPr id="3" name="Content Placeholder 2">
            <a:extLst>
              <a:ext uri="{FF2B5EF4-FFF2-40B4-BE49-F238E27FC236}">
                <a16:creationId xmlns:a16="http://schemas.microsoft.com/office/drawing/2014/main" id="{A3149012-37A7-FE46-8F3F-3993F5A53EA9}"/>
              </a:ext>
            </a:extLst>
          </p:cNvPr>
          <p:cNvSpPr>
            <a:spLocks noGrp="1"/>
          </p:cNvSpPr>
          <p:nvPr>
            <p:ph idx="1"/>
          </p:nvPr>
        </p:nvSpPr>
        <p:spPr/>
        <p:txBody>
          <a:bodyPr/>
          <a:lstStyle/>
          <a:p>
            <a:r>
              <a:rPr lang="ja-JP" altLang="en-US"/>
              <a:t>監視対象システムを監視対象</a:t>
            </a:r>
            <a:r>
              <a:rPr lang="en-US" altLang="ja-JP" dirty="0"/>
              <a:t>VM</a:t>
            </a:r>
            <a:r>
              <a:rPr lang="ja-JP" altLang="en-US"/>
              <a:t>の内部に作成したコンテナ内で動かし、エージェントを</a:t>
            </a:r>
            <a:r>
              <a:rPr lang="en-JP" dirty="0"/>
              <a:t>OS内に配置</a:t>
            </a:r>
            <a:endParaRPr lang="en-US" dirty="0"/>
          </a:p>
          <a:p>
            <a:pPr lvl="1"/>
            <a:r>
              <a:rPr lang="ja-JP" altLang="en-US"/>
              <a:t>システム性能がほとんど低下しない</a:t>
            </a:r>
            <a:endParaRPr lang="en-US" altLang="ja-JP" dirty="0"/>
          </a:p>
          <a:p>
            <a:pPr lvl="1"/>
            <a:r>
              <a:rPr lang="ja-JP" altLang="en-US"/>
              <a:t>エージェントが</a:t>
            </a:r>
            <a:r>
              <a:rPr lang="en-US" altLang="ja-JP" dirty="0"/>
              <a:t>OS</a:t>
            </a:r>
            <a:r>
              <a:rPr lang="ja-JP" altLang="en-US"/>
              <a:t>の豊富な機能を使える</a:t>
            </a:r>
            <a:endParaRPr lang="en-US" altLang="ja-JP" dirty="0"/>
          </a:p>
          <a:p>
            <a:pPr lvl="1"/>
            <a:endParaRPr lang="en-US" altLang="ja-JP" dirty="0"/>
          </a:p>
          <a:p>
            <a:pPr lvl="1"/>
            <a:r>
              <a:rPr lang="ja-JP" altLang="en-US"/>
              <a:t>コンテナによる隔離は比較的弱い</a:t>
            </a:r>
            <a:endParaRPr lang="en-US" altLang="ja-JP" dirty="0"/>
          </a:p>
          <a:p>
            <a:pPr lvl="2"/>
            <a:r>
              <a:rPr lang="en-JP" altLang="ja-JP"/>
              <a:t>OS</a:t>
            </a:r>
            <a:r>
              <a:rPr lang="ja-JP" altLang="en-US"/>
              <a:t>内のエージェントが攻撃を受ける可能性</a:t>
            </a:r>
            <a:endParaRPr lang="en-US" altLang="ja-JP" dirty="0"/>
          </a:p>
          <a:p>
            <a:pPr lvl="1"/>
            <a:r>
              <a:rPr lang="ja-JP" altLang="en-US"/>
              <a:t>システムが使える</a:t>
            </a:r>
            <a:r>
              <a:rPr lang="en-US" altLang="ja-JP" dirty="0"/>
              <a:t>OS</a:t>
            </a:r>
            <a:r>
              <a:rPr lang="ja-JP" altLang="en-US"/>
              <a:t>の機能は制限される</a:t>
            </a:r>
            <a:endParaRPr lang="en-US" altLang="ja-JP" dirty="0"/>
          </a:p>
        </p:txBody>
      </p:sp>
      <p:sp>
        <p:nvSpPr>
          <p:cNvPr id="4" name="Slide Number Placeholder 3">
            <a:extLst>
              <a:ext uri="{FF2B5EF4-FFF2-40B4-BE49-F238E27FC236}">
                <a16:creationId xmlns:a16="http://schemas.microsoft.com/office/drawing/2014/main" id="{E9F3E5FF-5172-BB4A-9305-49CA14BF521E}"/>
              </a:ext>
            </a:extLst>
          </p:cNvPr>
          <p:cNvSpPr>
            <a:spLocks noGrp="1"/>
          </p:cNvSpPr>
          <p:nvPr>
            <p:ph type="sldNum" sz="quarter" idx="12"/>
          </p:nvPr>
        </p:nvSpPr>
        <p:spPr/>
        <p:txBody>
          <a:bodyPr/>
          <a:lstStyle/>
          <a:p>
            <a:fld id="{3862EE38-F75A-9448-8243-6101B2857D65}" type="slidenum">
              <a:rPr lang="ja-JP" altLang="en-US" smtClean="0"/>
              <a:pPr/>
              <a:t>8</a:t>
            </a:fld>
            <a:endParaRPr lang="ja-JP" altLang="en-US" dirty="0"/>
          </a:p>
        </p:txBody>
      </p:sp>
      <p:sp>
        <p:nvSpPr>
          <p:cNvPr id="5" name="角丸四角形 4">
            <a:extLst>
              <a:ext uri="{FF2B5EF4-FFF2-40B4-BE49-F238E27FC236}">
                <a16:creationId xmlns:a16="http://schemas.microsoft.com/office/drawing/2014/main" id="{74D26B4F-EEA8-3D41-B648-571A95391E17}"/>
              </a:ext>
            </a:extLst>
          </p:cNvPr>
          <p:cNvSpPr/>
          <p:nvPr/>
        </p:nvSpPr>
        <p:spPr>
          <a:xfrm>
            <a:off x="7991678" y="3860801"/>
            <a:ext cx="3512024" cy="2308606"/>
          </a:xfrm>
          <a:prstGeom prst="roundRect">
            <a:avLst/>
          </a:prstGeom>
          <a:pattFill prst="pct10">
            <a:fgClr>
              <a:schemeClr val="tx1"/>
            </a:fgClr>
            <a:bgClr>
              <a:schemeClr val="accent2">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6" name="テキスト ボックス 5">
            <a:extLst>
              <a:ext uri="{FF2B5EF4-FFF2-40B4-BE49-F238E27FC236}">
                <a16:creationId xmlns:a16="http://schemas.microsoft.com/office/drawing/2014/main" id="{2C0C9041-B10C-7D45-AF91-D3C344666BAE}"/>
              </a:ext>
            </a:extLst>
          </p:cNvPr>
          <p:cNvSpPr txBox="1"/>
          <p:nvPr/>
        </p:nvSpPr>
        <p:spPr>
          <a:xfrm>
            <a:off x="8656350" y="3378263"/>
            <a:ext cx="2110332" cy="461665"/>
          </a:xfrm>
          <a:prstGeom prst="rect">
            <a:avLst/>
          </a:prstGeom>
          <a:noFill/>
        </p:spPr>
        <p:txBody>
          <a:bodyPr wrap="square" rtlCol="0">
            <a:spAutoFit/>
          </a:bodyPr>
          <a:lstStyle/>
          <a:p>
            <a:pPr algn="ctr"/>
            <a:r>
              <a:rPr kumimoji="1" lang="ja-JP" altLang="en-US" sz="2400" b="1"/>
              <a:t>監視対象</a:t>
            </a:r>
            <a:r>
              <a:rPr kumimoji="1" lang="en-US" altLang="ja-JP" sz="2400" b="1" dirty="0"/>
              <a:t>VM</a:t>
            </a:r>
            <a:endParaRPr kumimoji="1" lang="ja-JP" altLang="en-US" sz="2400" b="1"/>
          </a:p>
        </p:txBody>
      </p:sp>
      <p:sp>
        <p:nvSpPr>
          <p:cNvPr id="12" name="正方形/長方形 11">
            <a:extLst>
              <a:ext uri="{FF2B5EF4-FFF2-40B4-BE49-F238E27FC236}">
                <a16:creationId xmlns:a16="http://schemas.microsoft.com/office/drawing/2014/main" id="{854CAD14-FB79-1948-AA42-5AB1F39EA634}"/>
              </a:ext>
            </a:extLst>
          </p:cNvPr>
          <p:cNvSpPr/>
          <p:nvPr/>
        </p:nvSpPr>
        <p:spPr>
          <a:xfrm>
            <a:off x="8248315" y="5071385"/>
            <a:ext cx="2955583" cy="992742"/>
          </a:xfrm>
          <a:prstGeom prst="rect">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endParaRPr>
          </a:p>
        </p:txBody>
      </p:sp>
      <p:sp>
        <p:nvSpPr>
          <p:cNvPr id="13" name="テキスト ボックス 12">
            <a:extLst>
              <a:ext uri="{FF2B5EF4-FFF2-40B4-BE49-F238E27FC236}">
                <a16:creationId xmlns:a16="http://schemas.microsoft.com/office/drawing/2014/main" id="{F2CC2259-F226-324E-8EA2-1158C92CD7F2}"/>
              </a:ext>
            </a:extLst>
          </p:cNvPr>
          <p:cNvSpPr txBox="1"/>
          <p:nvPr/>
        </p:nvSpPr>
        <p:spPr>
          <a:xfrm>
            <a:off x="8693012" y="5626106"/>
            <a:ext cx="2037009" cy="400110"/>
          </a:xfrm>
          <a:prstGeom prst="rect">
            <a:avLst/>
          </a:prstGeom>
          <a:solidFill>
            <a:schemeClr val="bg1"/>
          </a:solidFill>
          <a:ln>
            <a:noFill/>
          </a:ln>
        </p:spPr>
        <p:txBody>
          <a:bodyPr wrap="square" rtlCol="0">
            <a:spAutoFit/>
          </a:bodyPr>
          <a:lstStyle/>
          <a:p>
            <a:pPr algn="ctr"/>
            <a:r>
              <a:rPr kumimoji="1" lang="en-US" altLang="ja-JP" sz="2000" b="1" dirty="0"/>
              <a:t>OS</a:t>
            </a:r>
            <a:endParaRPr kumimoji="1" lang="ja-JP" altLang="en-US" sz="2000" b="1"/>
          </a:p>
        </p:txBody>
      </p:sp>
      <p:sp>
        <p:nvSpPr>
          <p:cNvPr id="7" name="テキスト ボックス 17">
            <a:extLst>
              <a:ext uri="{FF2B5EF4-FFF2-40B4-BE49-F238E27FC236}">
                <a16:creationId xmlns:a16="http://schemas.microsoft.com/office/drawing/2014/main" id="{D192E1E1-D137-6843-A56D-6919142AF1E6}"/>
              </a:ext>
            </a:extLst>
          </p:cNvPr>
          <p:cNvSpPr txBox="1"/>
          <p:nvPr/>
        </p:nvSpPr>
        <p:spPr>
          <a:xfrm>
            <a:off x="8596631" y="5173282"/>
            <a:ext cx="2302117" cy="461665"/>
          </a:xfrm>
          <a:prstGeom prst="rect">
            <a:avLst/>
          </a:prstGeom>
          <a:solidFill>
            <a:srgbClr val="92D050"/>
          </a:solidFill>
          <a:ln w="12700">
            <a:solidFill>
              <a:schemeClr val="tx1"/>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kumimoji="1" lang="ja-JP" altLang="en-US" sz="2400" b="1"/>
              <a:t>エージェント</a:t>
            </a:r>
          </a:p>
        </p:txBody>
      </p:sp>
      <p:graphicFrame>
        <p:nvGraphicFramePr>
          <p:cNvPr id="8" name="表 8">
            <a:extLst>
              <a:ext uri="{FF2B5EF4-FFF2-40B4-BE49-F238E27FC236}">
                <a16:creationId xmlns:a16="http://schemas.microsoft.com/office/drawing/2014/main" id="{7303BC8C-9720-884C-BADF-86BFD7D6FAD3}"/>
              </a:ext>
            </a:extLst>
          </p:cNvPr>
          <p:cNvGraphicFramePr>
            <a:graphicFrameLocks noGrp="1"/>
          </p:cNvGraphicFramePr>
          <p:nvPr>
            <p:extLst>
              <p:ext uri="{D42A27DB-BD31-4B8C-83A1-F6EECF244321}">
                <p14:modId xmlns:p14="http://schemas.microsoft.com/office/powerpoint/2010/main" val="308260373"/>
              </p:ext>
            </p:extLst>
          </p:nvPr>
        </p:nvGraphicFramePr>
        <p:xfrm>
          <a:off x="491645" y="5071385"/>
          <a:ext cx="7209270" cy="1010920"/>
        </p:xfrm>
        <a:graphic>
          <a:graphicData uri="http://schemas.openxmlformats.org/drawingml/2006/table">
            <a:tbl>
              <a:tblPr firstRow="1" bandRow="1">
                <a:tableStyleId>{5C22544A-7EE6-4342-B048-85BDC9FD1C3A}</a:tableStyleId>
              </a:tblPr>
              <a:tblGrid>
                <a:gridCol w="1441854">
                  <a:extLst>
                    <a:ext uri="{9D8B030D-6E8A-4147-A177-3AD203B41FA5}">
                      <a16:colId xmlns:a16="http://schemas.microsoft.com/office/drawing/2014/main" val="1050972317"/>
                    </a:ext>
                  </a:extLst>
                </a:gridCol>
                <a:gridCol w="1255472">
                  <a:extLst>
                    <a:ext uri="{9D8B030D-6E8A-4147-A177-3AD203B41FA5}">
                      <a16:colId xmlns:a16="http://schemas.microsoft.com/office/drawing/2014/main" val="1761378430"/>
                    </a:ext>
                  </a:extLst>
                </a:gridCol>
                <a:gridCol w="1255594">
                  <a:extLst>
                    <a:ext uri="{9D8B030D-6E8A-4147-A177-3AD203B41FA5}">
                      <a16:colId xmlns:a16="http://schemas.microsoft.com/office/drawing/2014/main" val="122358318"/>
                    </a:ext>
                  </a:extLst>
                </a:gridCol>
                <a:gridCol w="1624084">
                  <a:extLst>
                    <a:ext uri="{9D8B030D-6E8A-4147-A177-3AD203B41FA5}">
                      <a16:colId xmlns:a16="http://schemas.microsoft.com/office/drawing/2014/main" val="1722005451"/>
                    </a:ext>
                  </a:extLst>
                </a:gridCol>
                <a:gridCol w="1632266">
                  <a:extLst>
                    <a:ext uri="{9D8B030D-6E8A-4147-A177-3AD203B41FA5}">
                      <a16:colId xmlns:a16="http://schemas.microsoft.com/office/drawing/2014/main" val="3143192233"/>
                    </a:ext>
                  </a:extLst>
                </a:gridCol>
              </a:tblGrid>
              <a:tr h="370840">
                <a:tc>
                  <a:txBody>
                    <a:bodyPr/>
                    <a:lstStyle/>
                    <a:p>
                      <a:pPr algn="ctr"/>
                      <a:endParaRPr kumimoji="1" lang="ja-JP" altLang="en-US"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安全性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システム性能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システム</a:t>
                      </a:r>
                      <a:endParaRPr kumimoji="1" lang="en-US" altLang="ja-JP" b="0" dirty="0">
                        <a:solidFill>
                          <a:schemeClr val="tx1"/>
                        </a:solidFill>
                      </a:endParaRPr>
                    </a:p>
                    <a:p>
                      <a:pPr algn="ctr"/>
                      <a:r>
                        <a:rPr kumimoji="1" lang="ja-JP" altLang="en-US" b="0">
                          <a:solidFill>
                            <a:schemeClr val="tx1"/>
                          </a:solidFill>
                        </a:rPr>
                        <a:t>自由度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実装の容易さ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99853"/>
                  </a:ext>
                </a:extLst>
              </a:tr>
              <a:tr h="370840">
                <a:tc>
                  <a:txBody>
                    <a:bodyPr/>
                    <a:lstStyle/>
                    <a:p>
                      <a:pPr algn="ctr"/>
                      <a:r>
                        <a:rPr kumimoji="1" lang="ja-JP" altLang="en-US" b="0">
                          <a:solidFill>
                            <a:schemeClr val="tx1"/>
                          </a:solidFill>
                        </a:rPr>
                        <a:t>コンテナ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9044462"/>
                  </a:ext>
                </a:extLst>
              </a:tr>
            </a:tbl>
          </a:graphicData>
        </a:graphic>
      </p:graphicFrame>
      <p:sp>
        <p:nvSpPr>
          <p:cNvPr id="16" name="テキスト ボックス 17">
            <a:extLst>
              <a:ext uri="{FF2B5EF4-FFF2-40B4-BE49-F238E27FC236}">
                <a16:creationId xmlns:a16="http://schemas.microsoft.com/office/drawing/2014/main" id="{5781813D-C1A9-73D9-C5A4-9082D7FD3EC2}"/>
              </a:ext>
            </a:extLst>
          </p:cNvPr>
          <p:cNvSpPr txBox="1"/>
          <p:nvPr/>
        </p:nvSpPr>
        <p:spPr>
          <a:xfrm>
            <a:off x="8248315" y="3988342"/>
            <a:ext cx="2955581" cy="954107"/>
          </a:xfrm>
          <a:prstGeom prst="rect">
            <a:avLst/>
          </a:prstGeom>
          <a:solidFill>
            <a:schemeClr val="bg1"/>
          </a:solidFill>
          <a:ln w="38100">
            <a:solidFill>
              <a:schemeClr val="tx1"/>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endParaRPr lang="en-US" altLang="ja-JP" sz="800" b="1" dirty="0">
              <a:solidFill>
                <a:schemeClr val="tx1"/>
              </a:solidFill>
            </a:endParaRPr>
          </a:p>
          <a:p>
            <a:pPr algn="ctr"/>
            <a:endParaRPr lang="en-US" altLang="ja-JP" sz="2400" b="1" dirty="0">
              <a:solidFill>
                <a:schemeClr val="tx1"/>
              </a:solidFill>
            </a:endParaRPr>
          </a:p>
          <a:p>
            <a:pPr algn="ctr"/>
            <a:endParaRPr lang="en-US" altLang="ja-JP" sz="2400" b="1" dirty="0">
              <a:solidFill>
                <a:schemeClr val="tx1"/>
              </a:solidFill>
            </a:endParaRPr>
          </a:p>
        </p:txBody>
      </p:sp>
      <p:sp>
        <p:nvSpPr>
          <p:cNvPr id="17" name="TextBox 16">
            <a:extLst>
              <a:ext uri="{FF2B5EF4-FFF2-40B4-BE49-F238E27FC236}">
                <a16:creationId xmlns:a16="http://schemas.microsoft.com/office/drawing/2014/main" id="{6519C79B-C3A5-8B1D-A1DD-1A4DB35E4B59}"/>
              </a:ext>
            </a:extLst>
          </p:cNvPr>
          <p:cNvSpPr txBox="1"/>
          <p:nvPr/>
        </p:nvSpPr>
        <p:spPr>
          <a:xfrm>
            <a:off x="8248313" y="3983634"/>
            <a:ext cx="1107996" cy="369332"/>
          </a:xfrm>
          <a:prstGeom prst="rect">
            <a:avLst/>
          </a:prstGeom>
          <a:noFill/>
          <a:ln>
            <a:noFill/>
          </a:ln>
        </p:spPr>
        <p:txBody>
          <a:bodyPr wrap="none" rtlCol="0">
            <a:spAutoFit/>
          </a:bodyPr>
          <a:lstStyle/>
          <a:p>
            <a:r>
              <a:rPr lang="en-JP" b="1" dirty="0"/>
              <a:t>コンテナ</a:t>
            </a:r>
          </a:p>
        </p:txBody>
      </p:sp>
      <p:sp>
        <p:nvSpPr>
          <p:cNvPr id="11" name="テキスト ボックス 17">
            <a:extLst>
              <a:ext uri="{FF2B5EF4-FFF2-40B4-BE49-F238E27FC236}">
                <a16:creationId xmlns:a16="http://schemas.microsoft.com/office/drawing/2014/main" id="{E6481365-7D18-6278-37F6-8F5E69CB22CB}"/>
              </a:ext>
            </a:extLst>
          </p:cNvPr>
          <p:cNvSpPr txBox="1"/>
          <p:nvPr/>
        </p:nvSpPr>
        <p:spPr>
          <a:xfrm>
            <a:off x="9006996" y="4394712"/>
            <a:ext cx="1481385" cy="461665"/>
          </a:xfrm>
          <a:prstGeom prst="rect">
            <a:avLst/>
          </a:prstGeom>
          <a:solidFill>
            <a:schemeClr val="bg1"/>
          </a:solidFill>
          <a:ln w="38100">
            <a:solidFill>
              <a:schemeClr val="tx1"/>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ja-JP" altLang="en-US" sz="2400" b="1"/>
              <a:t>システム</a:t>
            </a:r>
            <a:endParaRPr lang="en-US" altLang="ja-JP" sz="2400" b="1" dirty="0"/>
          </a:p>
        </p:txBody>
      </p:sp>
      <p:cxnSp>
        <p:nvCxnSpPr>
          <p:cNvPr id="14" name="直線矢印コネクタ 12">
            <a:extLst>
              <a:ext uri="{FF2B5EF4-FFF2-40B4-BE49-F238E27FC236}">
                <a16:creationId xmlns:a16="http://schemas.microsoft.com/office/drawing/2014/main" id="{6C113C93-2DEF-7367-DBEA-4E5C141EE3C8}"/>
              </a:ext>
            </a:extLst>
          </p:cNvPr>
          <p:cNvCxnSpPr>
            <a:cxnSpLocks/>
            <a:stCxn id="7" idx="0"/>
            <a:endCxn id="11" idx="2"/>
          </p:cNvCxnSpPr>
          <p:nvPr/>
        </p:nvCxnSpPr>
        <p:spPr>
          <a:xfrm flipH="1" flipV="1">
            <a:off x="9747689" y="4856377"/>
            <a:ext cx="1" cy="316905"/>
          </a:xfrm>
          <a:prstGeom prst="straightConnector1">
            <a:avLst/>
          </a:prstGeom>
          <a:ln w="476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6065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3D089-8EDF-D141-BEAD-6C4380DC75C3}"/>
              </a:ext>
            </a:extLst>
          </p:cNvPr>
          <p:cNvSpPr>
            <a:spLocks noGrp="1"/>
          </p:cNvSpPr>
          <p:nvPr>
            <p:ph type="title"/>
          </p:nvPr>
        </p:nvSpPr>
        <p:spPr/>
        <p:txBody>
          <a:bodyPr/>
          <a:lstStyle/>
          <a:p>
            <a:r>
              <a:rPr lang="en-US" dirty="0"/>
              <a:t>OS</a:t>
            </a:r>
            <a:r>
              <a:rPr lang="en-JP"/>
              <a:t>内エ</a:t>
            </a:r>
            <a:r>
              <a:rPr lang="en-JP" dirty="0"/>
              <a:t>ージェント</a:t>
            </a:r>
          </a:p>
        </p:txBody>
      </p:sp>
      <p:sp>
        <p:nvSpPr>
          <p:cNvPr id="3" name="Content Placeholder 2">
            <a:extLst>
              <a:ext uri="{FF2B5EF4-FFF2-40B4-BE49-F238E27FC236}">
                <a16:creationId xmlns:a16="http://schemas.microsoft.com/office/drawing/2014/main" id="{98C69DBE-E0C4-3145-A8D6-09916A2CE862}"/>
              </a:ext>
            </a:extLst>
          </p:cNvPr>
          <p:cNvSpPr>
            <a:spLocks noGrp="1"/>
          </p:cNvSpPr>
          <p:nvPr>
            <p:ph idx="1"/>
          </p:nvPr>
        </p:nvSpPr>
        <p:spPr>
          <a:xfrm>
            <a:off x="688298" y="1525004"/>
            <a:ext cx="10515600" cy="4433844"/>
          </a:xfrm>
        </p:spPr>
        <p:txBody>
          <a:bodyPr/>
          <a:lstStyle/>
          <a:p>
            <a:r>
              <a:rPr lang="en-JP"/>
              <a:t>カ</a:t>
            </a:r>
            <a:r>
              <a:rPr lang="en-JP" dirty="0"/>
              <a:t>ーネルモジュールとしてOS内で動作</a:t>
            </a:r>
          </a:p>
          <a:p>
            <a:pPr lvl="1"/>
            <a:r>
              <a:rPr lang="ja-JP" altLang="en-US"/>
              <a:t>受信した</a:t>
            </a:r>
            <a:r>
              <a:rPr lang="en-US" altLang="ja-JP" dirty="0"/>
              <a:t>OS</a:t>
            </a:r>
            <a:r>
              <a:rPr lang="ja-JP" altLang="en-US"/>
              <a:t>の仮想アドレスをそのまま用いてメモリデータを取得</a:t>
            </a:r>
            <a:endParaRPr lang="en-US" altLang="ja-JP" dirty="0"/>
          </a:p>
          <a:p>
            <a:pPr lvl="2"/>
            <a:r>
              <a:rPr lang="ja-JP" altLang="en-US"/>
              <a:t>従来の</a:t>
            </a:r>
            <a:r>
              <a:rPr lang="en-US" altLang="ja-JP" dirty="0"/>
              <a:t>IDS</a:t>
            </a:r>
            <a:r>
              <a:rPr lang="ja-JP" altLang="en-US"/>
              <a:t>オフロードのような物理アドレスへの変換は不要</a:t>
            </a:r>
            <a:endParaRPr lang="en-JP" dirty="0"/>
          </a:p>
          <a:p>
            <a:r>
              <a:rPr lang="en-JP" dirty="0"/>
              <a:t>仮想ネットワークまたは共有メモリを用いてIDSと暗号通信</a:t>
            </a:r>
          </a:p>
          <a:p>
            <a:pPr lvl="1"/>
            <a:r>
              <a:rPr lang="en-JP" dirty="0"/>
              <a:t>OS内のTCP/IPスタックを直接利用</a:t>
            </a:r>
          </a:p>
          <a:p>
            <a:pPr lvl="1"/>
            <a:r>
              <a:rPr lang="en-JP" dirty="0"/>
              <a:t>共有メモリ領域はSEVによるメモリ暗号化の対象外とする</a:t>
            </a:r>
          </a:p>
        </p:txBody>
      </p:sp>
      <p:sp>
        <p:nvSpPr>
          <p:cNvPr id="4" name="Slide Number Placeholder 3">
            <a:extLst>
              <a:ext uri="{FF2B5EF4-FFF2-40B4-BE49-F238E27FC236}">
                <a16:creationId xmlns:a16="http://schemas.microsoft.com/office/drawing/2014/main" id="{813E4660-F6DE-5A46-A1D4-E21ADF49C9F3}"/>
              </a:ext>
            </a:extLst>
          </p:cNvPr>
          <p:cNvSpPr>
            <a:spLocks noGrp="1"/>
          </p:cNvSpPr>
          <p:nvPr>
            <p:ph type="sldNum" sz="quarter" idx="12"/>
          </p:nvPr>
        </p:nvSpPr>
        <p:spPr/>
        <p:txBody>
          <a:bodyPr/>
          <a:lstStyle/>
          <a:p>
            <a:fld id="{3862EE38-F75A-9448-8243-6101B2857D65}" type="slidenum">
              <a:rPr lang="ja-JP" altLang="en-US" smtClean="0"/>
              <a:pPr/>
              <a:t>9</a:t>
            </a:fld>
            <a:endParaRPr lang="ja-JP" altLang="en-US" dirty="0"/>
          </a:p>
        </p:txBody>
      </p:sp>
      <p:sp>
        <p:nvSpPr>
          <p:cNvPr id="10" name="角丸四角形 22">
            <a:extLst>
              <a:ext uri="{FF2B5EF4-FFF2-40B4-BE49-F238E27FC236}">
                <a16:creationId xmlns:a16="http://schemas.microsoft.com/office/drawing/2014/main" id="{26BEBD42-5A8E-4149-8723-F35F03BD9AD4}"/>
              </a:ext>
            </a:extLst>
          </p:cNvPr>
          <p:cNvSpPr/>
          <p:nvPr/>
        </p:nvSpPr>
        <p:spPr>
          <a:xfrm>
            <a:off x="2578941" y="4876456"/>
            <a:ext cx="2104114" cy="1669238"/>
          </a:xfrm>
          <a:prstGeom prst="roundRect">
            <a:avLst/>
          </a:prstGeom>
          <a:pattFill prst="pct10">
            <a:fgClr>
              <a:schemeClr val="tx1"/>
            </a:fgClr>
            <a:bgClr>
              <a:schemeClr val="accent5">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1" name="角丸四角形 20">
            <a:extLst>
              <a:ext uri="{FF2B5EF4-FFF2-40B4-BE49-F238E27FC236}">
                <a16:creationId xmlns:a16="http://schemas.microsoft.com/office/drawing/2014/main" id="{B27D241E-1FF3-DA4B-B211-77E3A73F34BB}"/>
              </a:ext>
            </a:extLst>
          </p:cNvPr>
          <p:cNvSpPr/>
          <p:nvPr/>
        </p:nvSpPr>
        <p:spPr>
          <a:xfrm>
            <a:off x="6839127" y="4876456"/>
            <a:ext cx="2603716" cy="1664947"/>
          </a:xfrm>
          <a:prstGeom prst="roundRect">
            <a:avLst/>
          </a:prstGeom>
          <a:pattFill prst="pct10">
            <a:fgClr>
              <a:schemeClr val="tx1"/>
            </a:fgClr>
            <a:bgClr>
              <a:schemeClr val="accent2">
                <a:lumMod val="60000"/>
                <a:lumOff val="40000"/>
              </a:schemeClr>
            </a:bgClr>
          </a:patt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2" name="テキスト ボックス 12">
            <a:extLst>
              <a:ext uri="{FF2B5EF4-FFF2-40B4-BE49-F238E27FC236}">
                <a16:creationId xmlns:a16="http://schemas.microsoft.com/office/drawing/2014/main" id="{AF0DA430-B54C-E440-9761-7142C5BF4371}"/>
              </a:ext>
            </a:extLst>
          </p:cNvPr>
          <p:cNvSpPr txBox="1"/>
          <p:nvPr/>
        </p:nvSpPr>
        <p:spPr>
          <a:xfrm>
            <a:off x="7169196" y="4465200"/>
            <a:ext cx="1920719" cy="461665"/>
          </a:xfrm>
          <a:prstGeom prst="rect">
            <a:avLst/>
          </a:prstGeom>
          <a:noFill/>
        </p:spPr>
        <p:txBody>
          <a:bodyPr wrap="square" rtlCol="0">
            <a:spAutoFit/>
          </a:bodyPr>
          <a:lstStyle/>
          <a:p>
            <a:r>
              <a:rPr kumimoji="1" lang="ja-JP" altLang="en-US" sz="2400" b="1"/>
              <a:t>監視対象</a:t>
            </a:r>
            <a:r>
              <a:rPr kumimoji="1" lang="en-US" altLang="ja-JP" sz="2400" b="1" dirty="0"/>
              <a:t>VM</a:t>
            </a:r>
            <a:endParaRPr kumimoji="1" lang="ja-JP" altLang="en-US" sz="2400" b="1"/>
          </a:p>
        </p:txBody>
      </p:sp>
      <p:sp>
        <p:nvSpPr>
          <p:cNvPr id="22" name="正方形/長方形 21">
            <a:extLst>
              <a:ext uri="{FF2B5EF4-FFF2-40B4-BE49-F238E27FC236}">
                <a16:creationId xmlns:a16="http://schemas.microsoft.com/office/drawing/2014/main" id="{1E562438-D6AB-D145-99BD-306B1D2FC8CC}"/>
              </a:ext>
            </a:extLst>
          </p:cNvPr>
          <p:cNvSpPr/>
          <p:nvPr/>
        </p:nvSpPr>
        <p:spPr>
          <a:xfrm>
            <a:off x="7004248" y="5523394"/>
            <a:ext cx="2261459" cy="914400"/>
          </a:xfrm>
          <a:prstGeom prst="rect">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endParaRPr>
          </a:p>
        </p:txBody>
      </p:sp>
      <p:sp>
        <p:nvSpPr>
          <p:cNvPr id="23" name="テキスト ボックス 22">
            <a:extLst>
              <a:ext uri="{FF2B5EF4-FFF2-40B4-BE49-F238E27FC236}">
                <a16:creationId xmlns:a16="http://schemas.microsoft.com/office/drawing/2014/main" id="{1A75D677-80F0-6447-BEE2-1A3490DC3878}"/>
              </a:ext>
            </a:extLst>
          </p:cNvPr>
          <p:cNvSpPr txBox="1"/>
          <p:nvPr/>
        </p:nvSpPr>
        <p:spPr>
          <a:xfrm>
            <a:off x="7294843" y="6072806"/>
            <a:ext cx="1669423" cy="400110"/>
          </a:xfrm>
          <a:prstGeom prst="rect">
            <a:avLst/>
          </a:prstGeom>
          <a:noFill/>
          <a:ln>
            <a:noFill/>
          </a:ln>
        </p:spPr>
        <p:txBody>
          <a:bodyPr wrap="square" rtlCol="0">
            <a:spAutoFit/>
          </a:bodyPr>
          <a:lstStyle/>
          <a:p>
            <a:pPr algn="ctr"/>
            <a:r>
              <a:rPr kumimoji="1" lang="en-US" altLang="ja-JP" sz="2000" b="1" dirty="0"/>
              <a:t>OS</a:t>
            </a:r>
            <a:endParaRPr kumimoji="1" lang="ja-JP" altLang="en-US" sz="2000" b="1"/>
          </a:p>
        </p:txBody>
      </p:sp>
      <p:sp>
        <p:nvSpPr>
          <p:cNvPr id="14" name="テキスト ボックス 14">
            <a:extLst>
              <a:ext uri="{FF2B5EF4-FFF2-40B4-BE49-F238E27FC236}">
                <a16:creationId xmlns:a16="http://schemas.microsoft.com/office/drawing/2014/main" id="{F62A9B1E-9AA2-0841-8B8E-D4DCD96BAA14}"/>
              </a:ext>
            </a:extLst>
          </p:cNvPr>
          <p:cNvSpPr txBox="1"/>
          <p:nvPr/>
        </p:nvSpPr>
        <p:spPr>
          <a:xfrm>
            <a:off x="7113892" y="5622832"/>
            <a:ext cx="2031325" cy="461665"/>
          </a:xfrm>
          <a:prstGeom prst="rect">
            <a:avLst/>
          </a:prstGeom>
          <a:solidFill>
            <a:srgbClr val="92D050"/>
          </a:solidFill>
          <a:ln w="22225">
            <a:solidFill>
              <a:schemeClr val="tx1"/>
            </a:solidFill>
          </a:ln>
        </p:spPr>
        <p:txBody>
          <a:bodyPr wrap="square" rtlCol="0">
            <a:spAutoFit/>
          </a:bodyPr>
          <a:lstStyle/>
          <a:p>
            <a:r>
              <a:rPr kumimoji="1" lang="ja-JP" altLang="en-US" sz="2400" b="1"/>
              <a:t>エージェント</a:t>
            </a:r>
          </a:p>
        </p:txBody>
      </p:sp>
      <p:cxnSp>
        <p:nvCxnSpPr>
          <p:cNvPr id="17" name="直線矢印コネクタ 18">
            <a:extLst>
              <a:ext uri="{FF2B5EF4-FFF2-40B4-BE49-F238E27FC236}">
                <a16:creationId xmlns:a16="http://schemas.microsoft.com/office/drawing/2014/main" id="{7B326990-8BC9-5146-A572-9181B64153AA}"/>
              </a:ext>
            </a:extLst>
          </p:cNvPr>
          <p:cNvCxnSpPr>
            <a:cxnSpLocks/>
            <a:stCxn id="19" idx="3"/>
            <a:endCxn id="14" idx="1"/>
          </p:cNvCxnSpPr>
          <p:nvPr/>
        </p:nvCxnSpPr>
        <p:spPr>
          <a:xfrm>
            <a:off x="4272207" y="5632816"/>
            <a:ext cx="2841685" cy="220849"/>
          </a:xfrm>
          <a:prstGeom prst="straightConnector1">
            <a:avLst/>
          </a:prstGeom>
          <a:ln w="47625">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21">
            <a:extLst>
              <a:ext uri="{FF2B5EF4-FFF2-40B4-BE49-F238E27FC236}">
                <a16:creationId xmlns:a16="http://schemas.microsoft.com/office/drawing/2014/main" id="{8A258013-B636-4F47-BF27-A2F6FC9037D5}"/>
              </a:ext>
            </a:extLst>
          </p:cNvPr>
          <p:cNvSpPr txBox="1"/>
          <p:nvPr/>
        </p:nvSpPr>
        <p:spPr>
          <a:xfrm>
            <a:off x="2962022" y="4462349"/>
            <a:ext cx="1326015" cy="461665"/>
          </a:xfrm>
          <a:prstGeom prst="rect">
            <a:avLst/>
          </a:prstGeom>
          <a:noFill/>
        </p:spPr>
        <p:txBody>
          <a:bodyPr wrap="square" rtlCol="0">
            <a:spAutoFit/>
          </a:bodyPr>
          <a:lstStyle/>
          <a:p>
            <a:pPr algn="ctr"/>
            <a:r>
              <a:rPr kumimoji="1" lang="en-US" altLang="ja-JP" sz="2400" b="1" dirty="0"/>
              <a:t>IDS VM</a:t>
            </a:r>
            <a:endParaRPr kumimoji="1" lang="ja-JP" altLang="en-US" sz="2400" b="1"/>
          </a:p>
        </p:txBody>
      </p:sp>
      <p:sp>
        <p:nvSpPr>
          <p:cNvPr id="19" name="テキスト ボックス 18">
            <a:extLst>
              <a:ext uri="{FF2B5EF4-FFF2-40B4-BE49-F238E27FC236}">
                <a16:creationId xmlns:a16="http://schemas.microsoft.com/office/drawing/2014/main" id="{591BF4D6-B11E-6F48-B284-45D7AA723A62}"/>
              </a:ext>
            </a:extLst>
          </p:cNvPr>
          <p:cNvSpPr txBox="1"/>
          <p:nvPr/>
        </p:nvSpPr>
        <p:spPr>
          <a:xfrm>
            <a:off x="3081564" y="5371206"/>
            <a:ext cx="1190643" cy="523220"/>
          </a:xfrm>
          <a:prstGeom prst="rect">
            <a:avLst/>
          </a:prstGeom>
          <a:solidFill>
            <a:schemeClr val="bg1"/>
          </a:solidFill>
          <a:ln w="22225">
            <a:solidFill>
              <a:schemeClr val="tx1"/>
            </a:solidFill>
          </a:ln>
        </p:spPr>
        <p:txBody>
          <a:bodyPr wrap="square" rtlCol="0">
            <a:spAutoFit/>
          </a:bodyPr>
          <a:lstStyle/>
          <a:p>
            <a:pPr algn="ctr"/>
            <a:r>
              <a:rPr kumimoji="1" lang="en-US" altLang="ja-JP" sz="2800" b="1" dirty="0"/>
              <a:t>IDS</a:t>
            </a:r>
            <a:endParaRPr kumimoji="1" lang="ja-JP" altLang="en-US" sz="2800" b="1"/>
          </a:p>
        </p:txBody>
      </p:sp>
      <p:sp>
        <p:nvSpPr>
          <p:cNvPr id="20" name="正方形/長方形 19">
            <a:extLst>
              <a:ext uri="{FF2B5EF4-FFF2-40B4-BE49-F238E27FC236}">
                <a16:creationId xmlns:a16="http://schemas.microsoft.com/office/drawing/2014/main" id="{F147E2B5-9644-3A43-63EF-C853757D54BE}"/>
              </a:ext>
            </a:extLst>
          </p:cNvPr>
          <p:cNvSpPr/>
          <p:nvPr/>
        </p:nvSpPr>
        <p:spPr>
          <a:xfrm>
            <a:off x="7010255" y="5003986"/>
            <a:ext cx="2261459" cy="434385"/>
          </a:xfrm>
          <a:prstGeom prst="rect">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コンテナ</a:t>
            </a:r>
          </a:p>
        </p:txBody>
      </p:sp>
      <p:sp>
        <p:nvSpPr>
          <p:cNvPr id="6" name="テキスト ボックス 5">
            <a:extLst>
              <a:ext uri="{FF2B5EF4-FFF2-40B4-BE49-F238E27FC236}">
                <a16:creationId xmlns:a16="http://schemas.microsoft.com/office/drawing/2014/main" id="{A56EA46C-2931-EC90-A6EE-1CD124008713}"/>
              </a:ext>
            </a:extLst>
          </p:cNvPr>
          <p:cNvSpPr txBox="1"/>
          <p:nvPr/>
        </p:nvSpPr>
        <p:spPr>
          <a:xfrm>
            <a:off x="4745428" y="5239500"/>
            <a:ext cx="2031325" cy="369332"/>
          </a:xfrm>
          <a:prstGeom prst="rect">
            <a:avLst/>
          </a:prstGeom>
          <a:noFill/>
        </p:spPr>
        <p:txBody>
          <a:bodyPr wrap="none" rtlCol="0">
            <a:spAutoFit/>
          </a:bodyPr>
          <a:lstStyle/>
          <a:p>
            <a:r>
              <a:rPr kumimoji="1" lang="ja-JP" altLang="en-US" b="1"/>
              <a:t>ネットワーク通信</a:t>
            </a:r>
          </a:p>
        </p:txBody>
      </p:sp>
      <p:sp>
        <p:nvSpPr>
          <p:cNvPr id="9" name="Rectangle 4">
            <a:extLst>
              <a:ext uri="{FF2B5EF4-FFF2-40B4-BE49-F238E27FC236}">
                <a16:creationId xmlns:a16="http://schemas.microsoft.com/office/drawing/2014/main" id="{60CB3461-2F88-A9FB-A0DB-04F5DCB04F46}"/>
              </a:ext>
            </a:extLst>
          </p:cNvPr>
          <p:cNvSpPr/>
          <p:nvPr/>
        </p:nvSpPr>
        <p:spPr>
          <a:xfrm>
            <a:off x="4988625" y="6247204"/>
            <a:ext cx="1360800" cy="444853"/>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JP" b="1" dirty="0">
                <a:solidFill>
                  <a:schemeClr val="tx1"/>
                </a:solidFill>
              </a:rPr>
              <a:t>共有メモリ</a:t>
            </a:r>
          </a:p>
        </p:txBody>
      </p:sp>
      <p:cxnSp>
        <p:nvCxnSpPr>
          <p:cNvPr id="15" name="直線矢印コネクタ 18">
            <a:extLst>
              <a:ext uri="{FF2B5EF4-FFF2-40B4-BE49-F238E27FC236}">
                <a16:creationId xmlns:a16="http://schemas.microsoft.com/office/drawing/2014/main" id="{B18364BD-A7D1-BEEE-3BF3-80C24278FD4F}"/>
              </a:ext>
            </a:extLst>
          </p:cNvPr>
          <p:cNvCxnSpPr>
            <a:cxnSpLocks/>
            <a:endCxn id="9" idx="1"/>
          </p:cNvCxnSpPr>
          <p:nvPr/>
        </p:nvCxnSpPr>
        <p:spPr>
          <a:xfrm>
            <a:off x="4288037" y="5812564"/>
            <a:ext cx="700588" cy="657067"/>
          </a:xfrm>
          <a:prstGeom prst="straightConnector1">
            <a:avLst/>
          </a:prstGeom>
          <a:ln w="476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8">
            <a:extLst>
              <a:ext uri="{FF2B5EF4-FFF2-40B4-BE49-F238E27FC236}">
                <a16:creationId xmlns:a16="http://schemas.microsoft.com/office/drawing/2014/main" id="{D971161C-A0EF-98F5-8190-D96D7C66C390}"/>
              </a:ext>
            </a:extLst>
          </p:cNvPr>
          <p:cNvCxnSpPr>
            <a:cxnSpLocks/>
            <a:stCxn id="9" idx="3"/>
          </p:cNvCxnSpPr>
          <p:nvPr/>
        </p:nvCxnSpPr>
        <p:spPr>
          <a:xfrm flipV="1">
            <a:off x="6349425" y="6043472"/>
            <a:ext cx="779971" cy="426159"/>
          </a:xfrm>
          <a:prstGeom prst="straightConnector1">
            <a:avLst/>
          </a:prstGeom>
          <a:ln w="476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52817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rgbClr val="FF0000"/>
          </a:solidFill>
        </a:ln>
      </a:spPr>
      <a:bodyPr rtlCol="0" anchor="ctr"/>
      <a:lstStyle>
        <a:defPPr algn="ctr">
          <a:defRPr>
            <a:solidFill>
              <a:srgbClr val="FF0000"/>
            </a:solidFill>
          </a:defRPr>
        </a:defPPr>
      </a:lstStyle>
      <a:style>
        <a:lnRef idx="2">
          <a:schemeClr val="accent2"/>
        </a:lnRef>
        <a:fillRef idx="1">
          <a:schemeClr val="lt1"/>
        </a:fillRef>
        <a:effectRef idx="0">
          <a:schemeClr val="accent2"/>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51020</TotalTime>
  <Words>13338</Words>
  <Application>Microsoft Macintosh PowerPoint</Application>
  <PresentationFormat>ワイド画面</PresentationFormat>
  <Paragraphs>1179</Paragraphs>
  <Slides>52</Slides>
  <Notes>44</Notes>
  <HiddenSlides>34</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52</vt:i4>
      </vt:variant>
    </vt:vector>
  </HeadingPairs>
  <TitlesOfParts>
    <vt:vector size="66" baseType="lpstr">
      <vt:lpstr>Arial Unicode MS</vt:lpstr>
      <vt:lpstr>CMR10</vt:lpstr>
      <vt:lpstr>HaranoAjiMincho-Regular-Identity-H</vt:lpstr>
      <vt:lpstr>MS PGothic</vt:lpstr>
      <vt:lpstr>NotoSansJP</vt:lpstr>
      <vt:lpstr>游ゴシック</vt:lpstr>
      <vt:lpstr>游ゴシック</vt:lpstr>
      <vt:lpstr>游ゴシック Medium</vt:lpstr>
      <vt:lpstr>游ゴシック Medium</vt:lpstr>
      <vt:lpstr>Yu Mincho Demibold</vt:lpstr>
      <vt:lpstr>Arial</vt:lpstr>
      <vt:lpstr>Helvetica</vt:lpstr>
      <vt:lpstr>Roboto</vt:lpstr>
      <vt:lpstr>Office テーマ</vt:lpstr>
      <vt:lpstr>AMD SEVで保護されたVMに対する VM内隔離環境を用いた安全な監視</vt:lpstr>
      <vt:lpstr>内部犯によるVMへの攻撃</vt:lpstr>
      <vt:lpstr>AMD SEVを用いたメモリ暗号化</vt:lpstr>
      <vt:lpstr>侵入検知システム(IDS)の必要性</vt:lpstr>
      <vt:lpstr>SEVで暗号化されたVMの監視</vt:lpstr>
      <vt:lpstr>提案：SEVmonitor</vt:lpstr>
      <vt:lpstr>エージェントの保護</vt:lpstr>
      <vt:lpstr>保護手法１：コンテナによる隔離</vt:lpstr>
      <vt:lpstr>OS内エージェント</vt:lpstr>
      <vt:lpstr>保護手法2：内部VMによる隔離</vt:lpstr>
      <vt:lpstr>BitVisorハイパーバイザ内エージェント</vt:lpstr>
      <vt:lpstr>Xenハイパーバイザ内エージェント</vt:lpstr>
      <vt:lpstr>実験</vt:lpstr>
      <vt:lpstr>OSバージョン情報の取得性能</vt:lpstr>
      <vt:lpstr>procファイルシステム情報の取得性能</vt:lpstr>
      <vt:lpstr>監視対象システムの隔離オーバヘッド</vt:lpstr>
      <vt:lpstr>まとめ</vt:lpstr>
      <vt:lpstr>PowerPoint プレゼンテーション</vt:lpstr>
      <vt:lpstr>ハイパーバイザ内エージェント(2種類)</vt:lpstr>
      <vt:lpstr>OSデータの取得確認</vt:lpstr>
      <vt:lpstr>VMのプロセス情報の取得性能</vt:lpstr>
      <vt:lpstr>関連研究</vt:lpstr>
      <vt:lpstr>OSデータの取得確認(1/2)</vt:lpstr>
      <vt:lpstr>OSデータの取得確認(2/2)</vt:lpstr>
      <vt:lpstr>OSバージョン情報の取得性能</vt:lpstr>
      <vt:lpstr>プロセス一覧の取得性能</vt:lpstr>
      <vt:lpstr>IDSオフロード [Garfinkel+, NDSS’03]</vt:lpstr>
      <vt:lpstr>監視対象VMのSEVへの対応</vt:lpstr>
      <vt:lpstr>OS内エージェントの性能</vt:lpstr>
      <vt:lpstr>ハイパーバイザ内エージェントの性能</vt:lpstr>
      <vt:lpstr>BitVisor内での通信</vt:lpstr>
      <vt:lpstr>OSバージョン情報の取得性能</vt:lpstr>
      <vt:lpstr>プロセス一覧の取得性能</vt:lpstr>
      <vt:lpstr>IDSが取得する機密情報の保護</vt:lpstr>
      <vt:lpstr>共有メモリを用いた通信</vt:lpstr>
      <vt:lpstr>共有メモリを用いた通信</vt:lpstr>
      <vt:lpstr>IDSからの共有メモリの利用</vt:lpstr>
      <vt:lpstr>配置3：OS管理外エージェント</vt:lpstr>
      <vt:lpstr>共有メモリの暗号化の除外</vt:lpstr>
      <vt:lpstr>仮想ネットワークを用いた通信</vt:lpstr>
      <vt:lpstr>OSバージョン情報の取得性能 (共有メモリ)</vt:lpstr>
      <vt:lpstr>プロセス一覧の取得性能 (共有メモリ)</vt:lpstr>
      <vt:lpstr>SEVを有効にしたVM</vt:lpstr>
      <vt:lpstr>共有メモリを用いた通信</vt:lpstr>
      <vt:lpstr>OSカーネル内に配置</vt:lpstr>
      <vt:lpstr>IDSが取得したメモリデータの保護</vt:lpstr>
      <vt:lpstr>OSデータの解析</vt:lpstr>
      <vt:lpstr>OSバージョン情報の取得性能 (共有メモリ)</vt:lpstr>
      <vt:lpstr>OSのバージョン情報の取得の内訳</vt:lpstr>
      <vt:lpstr>OSのバージョン情報の取得(ブロッキングなし)</vt:lpstr>
      <vt:lpstr>プロセス一覧の取得(ブロッキングなし)</vt:lpstr>
      <vt:lpstr>関連研究</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中間発表</dc:title>
  <dc:creator>NONO Tomoharu</dc:creator>
  <cp:lastModifiedBy>NONO Tomoharu</cp:lastModifiedBy>
  <cp:revision>1345</cp:revision>
  <dcterms:created xsi:type="dcterms:W3CDTF">2020-09-14T21:25:09Z</dcterms:created>
  <dcterms:modified xsi:type="dcterms:W3CDTF">2023-02-13T10:45:29Z</dcterms:modified>
</cp:coreProperties>
</file>