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Layouts/slideLayout15.xml" ContentType="application/vnd.openxmlformats-officedocument.presentationml.slideLayout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charts/chart4.xml" ContentType="application/vnd.openxmlformats-officedocument.drawingml.chart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16.xml" ContentType="application/vnd.openxmlformats-officedocument.presentationml.notes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notesSlides/notesSlide12.xml" ContentType="application/vnd.openxmlformats-officedocument.presentationml.notesSlide+xml"/>
  <Default Extension="jpeg" ContentType="image/jpeg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notesSlides/notesSlide5.xml" ContentType="application/vnd.openxmlformats-officedocument.presentationml.notesSlide+xml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ppt/charts/chart1.xml" ContentType="application/vnd.openxmlformats-officedocument.drawingml.chart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Default Extension="pdf" ContentType="application/pdf"/>
  <Override PartName="/ppt/slideLayouts/slideLayout17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slideLayouts/slideLayout13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charts/chart2.xml" ContentType="application/vnd.openxmlformats-officedocument.drawingml.chart+xml"/>
  <Override PartName="/ppt/presentation.xml" ContentType="application/vnd.openxmlformats-officedocument.presentationml.presentation.main+xml"/>
  <Default Extension="xlsx" ContentType="application/vnd.openxmlformats-officedocument.spreadsheetml.sheet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18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Layouts/slideLayout18.xml" ContentType="application/vnd.openxmlformats-officedocument.presentationml.slideLayout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17.xml" ContentType="application/vnd.openxmlformats-officedocument.presentationml.slide+xml"/>
  <Override PartName="/ppt/slideLayouts/slideLayout14.xml" ContentType="application/vnd.openxmlformats-officedocument.presentationml.slideLayout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1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13" r:id="rId1"/>
  </p:sldMasterIdLst>
  <p:notesMasterIdLst>
    <p:notesMasterId r:id="rId27"/>
  </p:notesMasterIdLst>
  <p:sldIdLst>
    <p:sldId id="256" r:id="rId2"/>
    <p:sldId id="257" r:id="rId3"/>
    <p:sldId id="259" r:id="rId4"/>
    <p:sldId id="276" r:id="rId5"/>
    <p:sldId id="260" r:id="rId6"/>
    <p:sldId id="258" r:id="rId7"/>
    <p:sldId id="261" r:id="rId8"/>
    <p:sldId id="262" r:id="rId9"/>
    <p:sldId id="263" r:id="rId10"/>
    <p:sldId id="264" r:id="rId11"/>
    <p:sldId id="265" r:id="rId12"/>
    <p:sldId id="278" r:id="rId13"/>
    <p:sldId id="279" r:id="rId14"/>
    <p:sldId id="281" r:id="rId15"/>
    <p:sldId id="267" r:id="rId16"/>
    <p:sldId id="282" r:id="rId17"/>
    <p:sldId id="283" r:id="rId18"/>
    <p:sldId id="269" r:id="rId19"/>
    <p:sldId id="270" r:id="rId20"/>
    <p:sldId id="280" r:id="rId21"/>
    <p:sldId id="271" r:id="rId22"/>
    <p:sldId id="272" r:id="rId23"/>
    <p:sldId id="273" r:id="rId24"/>
    <p:sldId id="274" r:id="rId25"/>
    <p:sldId id="275" r:id="rId26"/>
  </p:sldIdLst>
  <p:sldSz cx="9144000" cy="6858000" type="screen4x3"/>
  <p:notesSz cx="6858000" cy="9144000"/>
  <p:defaultTextStyle>
    <a:defPPr>
      <a:defRPr lang="ja-JP"/>
    </a:defPPr>
    <a:lvl1pPr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7B91A"/>
    <a:srgbClr val="F7BC1A"/>
    <a:srgbClr val="F7BB1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88673" autoAdjust="0"/>
  </p:normalViewPr>
  <p:slideViewPr>
    <p:cSldViewPr snapToObjects="1">
      <p:cViewPr varScale="1">
        <p:scale>
          <a:sx n="97" d="100"/>
          <a:sy n="97" d="100"/>
        </p:scale>
        <p:origin x="-4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style val="18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normal reboot</c:v>
                </c:pt>
              </c:strCache>
            </c:strRef>
          </c:tx>
          <c:spPr>
            <a:ln w="38100" cmpd="sng">
              <a:solidFill>
                <a:srgbClr val="0000FF"/>
              </a:solidFill>
            </a:ln>
          </c:spPr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1st</c:v>
                </c:pt>
                <c:pt idx="1">
                  <c:v>2nd</c:v>
                </c:pt>
                <c:pt idx="2">
                  <c:v>3rd</c:v>
                </c:pt>
                <c:pt idx="3">
                  <c:v>4th</c:v>
                </c:pt>
                <c:pt idx="4">
                  <c:v>5th</c:v>
                </c:pt>
                <c:pt idx="5">
                  <c:v>6th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115.0</c:v>
                </c:pt>
                <c:pt idx="1">
                  <c:v>1141.0</c:v>
                </c:pt>
                <c:pt idx="2">
                  <c:v>1202.0</c:v>
                </c:pt>
                <c:pt idx="3">
                  <c:v>115.0</c:v>
                </c:pt>
                <c:pt idx="4">
                  <c:v>996.0</c:v>
                </c:pt>
                <c:pt idx="5">
                  <c:v>1045.0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warm-cache reboot</c:v>
                </c:pt>
              </c:strCache>
            </c:strRef>
          </c:tx>
          <c:spPr>
            <a:ln w="38100" cmpd="sng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1st</c:v>
                </c:pt>
                <c:pt idx="1">
                  <c:v>2nd</c:v>
                </c:pt>
                <c:pt idx="2">
                  <c:v>3rd</c:v>
                </c:pt>
                <c:pt idx="3">
                  <c:v>4th</c:v>
                </c:pt>
                <c:pt idx="4">
                  <c:v>5th</c:v>
                </c:pt>
                <c:pt idx="5">
                  <c:v>6th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115.0</c:v>
                </c:pt>
                <c:pt idx="1">
                  <c:v>1141.0</c:v>
                </c:pt>
                <c:pt idx="2">
                  <c:v>1210.0</c:v>
                </c:pt>
                <c:pt idx="3">
                  <c:v>1016.0</c:v>
                </c:pt>
                <c:pt idx="4">
                  <c:v>1128.0</c:v>
                </c:pt>
                <c:pt idx="5">
                  <c:v>1193.0</c:v>
                </c:pt>
              </c:numCache>
            </c:numRef>
          </c:val>
        </c:ser>
        <c:marker val="1"/>
        <c:axId val="623556104"/>
        <c:axId val="623559208"/>
      </c:lineChart>
      <c:catAx>
        <c:axId val="623556104"/>
        <c:scaling>
          <c:orientation val="minMax"/>
        </c:scaling>
        <c:axPos val="b"/>
        <c:tickLblPos val="nextTo"/>
        <c:crossAx val="623559208"/>
        <c:crosses val="autoZero"/>
        <c:auto val="1"/>
        <c:lblAlgn val="ctr"/>
        <c:lblOffset val="100"/>
      </c:catAx>
      <c:valAx>
        <c:axId val="62355920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ja-JP"/>
                  <a:t>throughput (MB/s)</a:t>
                </a:r>
              </a:p>
            </c:rich>
          </c:tx>
          <c:layout/>
        </c:title>
        <c:numFmt formatCode="General" sourceLinked="1"/>
        <c:tickLblPos val="nextTo"/>
        <c:crossAx val="623556104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ja-JP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style val="18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normal reboot</c:v>
                </c:pt>
              </c:strCache>
            </c:strRef>
          </c:tx>
          <c:spPr>
            <a:ln w="38100" cmpd="sng">
              <a:solidFill>
                <a:srgbClr val="0000FF"/>
              </a:solidFill>
            </a:ln>
          </c:spPr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1st</c:v>
                </c:pt>
                <c:pt idx="1">
                  <c:v>2nd</c:v>
                </c:pt>
                <c:pt idx="2">
                  <c:v>3rd</c:v>
                </c:pt>
                <c:pt idx="3">
                  <c:v>4th</c:v>
                </c:pt>
                <c:pt idx="4">
                  <c:v>5th</c:v>
                </c:pt>
                <c:pt idx="5">
                  <c:v>6th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102.0</c:v>
                </c:pt>
                <c:pt idx="1">
                  <c:v>1163.0</c:v>
                </c:pt>
                <c:pt idx="2">
                  <c:v>1222.0</c:v>
                </c:pt>
                <c:pt idx="3">
                  <c:v>656.0</c:v>
                </c:pt>
                <c:pt idx="4">
                  <c:v>1006.0</c:v>
                </c:pt>
                <c:pt idx="5">
                  <c:v>1045.0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warm-cache reboot</c:v>
                </c:pt>
              </c:strCache>
            </c:strRef>
          </c:tx>
          <c:spPr>
            <a:ln w="38100" cmpd="sng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1st</c:v>
                </c:pt>
                <c:pt idx="1">
                  <c:v>2nd</c:v>
                </c:pt>
                <c:pt idx="2">
                  <c:v>3rd</c:v>
                </c:pt>
                <c:pt idx="3">
                  <c:v>4th</c:v>
                </c:pt>
                <c:pt idx="4">
                  <c:v>5th</c:v>
                </c:pt>
                <c:pt idx="5">
                  <c:v>6th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102.0</c:v>
                </c:pt>
                <c:pt idx="1">
                  <c:v>1159.0</c:v>
                </c:pt>
                <c:pt idx="2">
                  <c:v>1244.0</c:v>
                </c:pt>
                <c:pt idx="3">
                  <c:v>1024.0</c:v>
                </c:pt>
                <c:pt idx="4">
                  <c:v>1144.0</c:v>
                </c:pt>
                <c:pt idx="5">
                  <c:v>1217.0</c:v>
                </c:pt>
              </c:numCache>
            </c:numRef>
          </c:val>
        </c:ser>
        <c:marker val="1"/>
        <c:axId val="623723032"/>
        <c:axId val="623726088"/>
      </c:lineChart>
      <c:catAx>
        <c:axId val="623723032"/>
        <c:scaling>
          <c:orientation val="minMax"/>
        </c:scaling>
        <c:axPos val="b"/>
        <c:tickLblPos val="nextTo"/>
        <c:crossAx val="623726088"/>
        <c:crosses val="autoZero"/>
        <c:auto val="1"/>
        <c:lblAlgn val="ctr"/>
        <c:lblOffset val="100"/>
      </c:catAx>
      <c:valAx>
        <c:axId val="62372608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ja-JP"/>
                  <a:t>throughput (MB/s)</a:t>
                </a:r>
              </a:p>
            </c:rich>
          </c:tx>
          <c:layout/>
        </c:title>
        <c:numFmt formatCode="General" sourceLinked="1"/>
        <c:tickLblPos val="nextTo"/>
        <c:crossAx val="623723032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ja-JP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style val="18"/>
  <c:chart>
    <c:plotArea>
      <c:layout/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kernel crash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Sheet1!$A$2:$A$15</c:f>
              <c:strCache>
                <c:ptCount val="14"/>
                <c:pt idx="0">
                  <c:v>DST</c:v>
                </c:pt>
                <c:pt idx="1">
                  <c:v>PTR</c:v>
                </c:pt>
                <c:pt idx="2">
                  <c:v>INIT</c:v>
                </c:pt>
                <c:pt idx="3">
                  <c:v>I/F</c:v>
                </c:pt>
                <c:pt idx="4">
                  <c:v>BR</c:v>
                </c:pt>
                <c:pt idx="5">
                  <c:v>LOOP</c:v>
                </c:pt>
                <c:pt idx="6">
                  <c:v>PANIC</c:v>
                </c:pt>
                <c:pt idx="7">
                  <c:v>ALLOC</c:v>
                </c:pt>
                <c:pt idx="8">
                  <c:v>FREE</c:v>
                </c:pt>
                <c:pt idx="9">
                  <c:v>LEAK</c:v>
                </c:pt>
                <c:pt idx="10">
                  <c:v>COPY</c:v>
                </c:pt>
                <c:pt idx="11">
                  <c:v>TEXT</c:v>
                </c:pt>
                <c:pt idx="12">
                  <c:v>STACK</c:v>
                </c:pt>
                <c:pt idx="13">
                  <c:v>NOP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19.0</c:v>
                </c:pt>
                <c:pt idx="1">
                  <c:v>3.0</c:v>
                </c:pt>
                <c:pt idx="2">
                  <c:v>25.0</c:v>
                </c:pt>
                <c:pt idx="3">
                  <c:v>7.0</c:v>
                </c:pt>
                <c:pt idx="4">
                  <c:v>3.0</c:v>
                </c:pt>
                <c:pt idx="5">
                  <c:v>17.0</c:v>
                </c:pt>
                <c:pt idx="6">
                  <c:v>49.0</c:v>
                </c:pt>
                <c:pt idx="7">
                  <c:v>0.0</c:v>
                </c:pt>
                <c:pt idx="8">
                  <c:v>46.0</c:v>
                </c:pt>
                <c:pt idx="9">
                  <c:v>0.0</c:v>
                </c:pt>
                <c:pt idx="10">
                  <c:v>41.0</c:v>
                </c:pt>
                <c:pt idx="11">
                  <c:v>8.0</c:v>
                </c:pt>
                <c:pt idx="12">
                  <c:v>0.0</c:v>
                </c:pt>
                <c:pt idx="13">
                  <c:v>3.0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process crash</c:v>
                </c:pt>
              </c:strCache>
            </c:strRef>
          </c:tx>
          <c:spPr>
            <a:solidFill>
              <a:srgbClr val="0000FF"/>
            </a:solidFill>
          </c:spPr>
          <c:cat>
            <c:strRef>
              <c:f>Sheet1!$A$2:$A$15</c:f>
              <c:strCache>
                <c:ptCount val="14"/>
                <c:pt idx="0">
                  <c:v>DST</c:v>
                </c:pt>
                <c:pt idx="1">
                  <c:v>PTR</c:v>
                </c:pt>
                <c:pt idx="2">
                  <c:v>INIT</c:v>
                </c:pt>
                <c:pt idx="3">
                  <c:v>I/F</c:v>
                </c:pt>
                <c:pt idx="4">
                  <c:v>BR</c:v>
                </c:pt>
                <c:pt idx="5">
                  <c:v>LOOP</c:v>
                </c:pt>
                <c:pt idx="6">
                  <c:v>PANIC</c:v>
                </c:pt>
                <c:pt idx="7">
                  <c:v>ALLOC</c:v>
                </c:pt>
                <c:pt idx="8">
                  <c:v>FREE</c:v>
                </c:pt>
                <c:pt idx="9">
                  <c:v>LEAK</c:v>
                </c:pt>
                <c:pt idx="10">
                  <c:v>COPY</c:v>
                </c:pt>
                <c:pt idx="11">
                  <c:v>TEXT</c:v>
                </c:pt>
                <c:pt idx="12">
                  <c:v>STACK</c:v>
                </c:pt>
                <c:pt idx="13">
                  <c:v>NOP</c:v>
                </c:pt>
              </c:strCache>
            </c:strRef>
          </c:cat>
          <c:val>
            <c:numRef>
              <c:f>Sheet1!$C$2:$C$15</c:f>
              <c:numCache>
                <c:formatCode>General</c:formatCode>
                <c:ptCount val="14"/>
                <c:pt idx="0">
                  <c:v>15.0</c:v>
                </c:pt>
                <c:pt idx="1">
                  <c:v>34.0</c:v>
                </c:pt>
                <c:pt idx="2">
                  <c:v>0.0</c:v>
                </c:pt>
                <c:pt idx="3">
                  <c:v>27.0</c:v>
                </c:pt>
                <c:pt idx="4">
                  <c:v>8.0</c:v>
                </c:pt>
                <c:pt idx="5">
                  <c:v>8.0</c:v>
                </c:pt>
                <c:pt idx="6">
                  <c:v>0.0</c:v>
                </c:pt>
                <c:pt idx="7">
                  <c:v>0.0</c:v>
                </c:pt>
                <c:pt idx="8">
                  <c:v>31.0</c:v>
                </c:pt>
                <c:pt idx="9">
                  <c:v>0.0</c:v>
                </c:pt>
                <c:pt idx="10">
                  <c:v>5.0</c:v>
                </c:pt>
                <c:pt idx="11">
                  <c:v>34.0</c:v>
                </c:pt>
                <c:pt idx="12">
                  <c:v>0.0</c:v>
                </c:pt>
                <c:pt idx="13">
                  <c:v>17.0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 crash</c:v>
                </c:pt>
              </c:strCache>
            </c:strRef>
          </c:tx>
          <c:spPr>
            <a:solidFill>
              <a:srgbClr val="008000"/>
            </a:solidFill>
          </c:spPr>
          <c:cat>
            <c:strRef>
              <c:f>Sheet1!$A$2:$A$15</c:f>
              <c:strCache>
                <c:ptCount val="14"/>
                <c:pt idx="0">
                  <c:v>DST</c:v>
                </c:pt>
                <c:pt idx="1">
                  <c:v>PTR</c:v>
                </c:pt>
                <c:pt idx="2">
                  <c:v>INIT</c:v>
                </c:pt>
                <c:pt idx="3">
                  <c:v>I/F</c:v>
                </c:pt>
                <c:pt idx="4">
                  <c:v>BR</c:v>
                </c:pt>
                <c:pt idx="5">
                  <c:v>LOOP</c:v>
                </c:pt>
                <c:pt idx="6">
                  <c:v>PANIC</c:v>
                </c:pt>
                <c:pt idx="7">
                  <c:v>ALLOC</c:v>
                </c:pt>
                <c:pt idx="8">
                  <c:v>FREE</c:v>
                </c:pt>
                <c:pt idx="9">
                  <c:v>LEAK</c:v>
                </c:pt>
                <c:pt idx="10">
                  <c:v>COPY</c:v>
                </c:pt>
                <c:pt idx="11">
                  <c:v>TEXT</c:v>
                </c:pt>
                <c:pt idx="12">
                  <c:v>STACK</c:v>
                </c:pt>
                <c:pt idx="13">
                  <c:v>NOP</c:v>
                </c:pt>
              </c:strCache>
            </c:strRef>
          </c:cat>
          <c:val>
            <c:numRef>
              <c:f>Sheet1!$D$2:$D$15</c:f>
              <c:numCache>
                <c:formatCode>General</c:formatCode>
                <c:ptCount val="14"/>
                <c:pt idx="0">
                  <c:v>5.0</c:v>
                </c:pt>
                <c:pt idx="1">
                  <c:v>5.0</c:v>
                </c:pt>
                <c:pt idx="2">
                  <c:v>0.0</c:v>
                </c:pt>
                <c:pt idx="3">
                  <c:v>5.0</c:v>
                </c:pt>
                <c:pt idx="4">
                  <c:v>12.0</c:v>
                </c:pt>
                <c:pt idx="5">
                  <c:v>24.0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5.0</c:v>
                </c:pt>
                <c:pt idx="10">
                  <c:v>0.0</c:v>
                </c:pt>
                <c:pt idx="11">
                  <c:v>3.0</c:v>
                </c:pt>
                <c:pt idx="12">
                  <c:v>0.0</c:v>
                </c:pt>
                <c:pt idx="13">
                  <c:v>10.0</c:v>
                </c:pt>
              </c:numCache>
            </c:numRef>
          </c:val>
        </c:ser>
        <c:overlap val="100"/>
        <c:axId val="623832104"/>
        <c:axId val="623835160"/>
      </c:barChart>
      <c:catAx>
        <c:axId val="623832104"/>
        <c:scaling>
          <c:orientation val="minMax"/>
        </c:scaling>
        <c:axPos val="b"/>
        <c:tickLblPos val="nextTo"/>
        <c:crossAx val="623835160"/>
        <c:crosses val="autoZero"/>
        <c:auto val="1"/>
        <c:lblAlgn val="ctr"/>
        <c:lblOffset val="100"/>
      </c:catAx>
      <c:valAx>
        <c:axId val="623835160"/>
        <c:scaling>
          <c:orientation val="minMax"/>
          <c:max val="80.0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ja-JP"/>
                  <a:t>inconsistent reuse (%)</a:t>
                </a:r>
              </a:p>
            </c:rich>
          </c:tx>
          <c:layout/>
        </c:title>
        <c:numFmt formatCode="General" sourceLinked="1"/>
        <c:tickLblPos val="nextTo"/>
        <c:crossAx val="62383210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ja-JP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style val="18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disabled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Sheet1!$A$2</c:f>
              <c:strCache>
                <c:ptCount val="1"/>
                <c:pt idx="0">
                  <c:v>DST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39.0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enabled</c:v>
                </c:pt>
              </c:strCache>
            </c:strRef>
          </c:tx>
          <c:spPr>
            <a:solidFill>
              <a:srgbClr val="0000FF"/>
            </a:solidFill>
          </c:spPr>
          <c:cat>
            <c:strRef>
              <c:f>Sheet1!$A$2</c:f>
              <c:strCache>
                <c:ptCount val="1"/>
                <c:pt idx="0">
                  <c:v>DST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4.0</c:v>
                </c:pt>
              </c:numCache>
            </c:numRef>
          </c:val>
        </c:ser>
        <c:axId val="631256344"/>
        <c:axId val="631259400"/>
      </c:barChart>
      <c:catAx>
        <c:axId val="631256344"/>
        <c:scaling>
          <c:orientation val="minMax"/>
        </c:scaling>
        <c:axPos val="b"/>
        <c:tickLblPos val="nextTo"/>
        <c:crossAx val="631259400"/>
        <c:crosses val="autoZero"/>
        <c:auto val="1"/>
        <c:lblAlgn val="ctr"/>
        <c:lblOffset val="100"/>
      </c:catAx>
      <c:valAx>
        <c:axId val="63125940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ja-JP"/>
                  <a:t>inconsistent reuse (%)</a:t>
                </a:r>
              </a:p>
            </c:rich>
          </c:tx>
          <c:layout/>
        </c:title>
        <c:numFmt formatCode="General" sourceLinked="1"/>
        <c:tickLblPos val="nextTo"/>
        <c:crossAx val="63125634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ja-JP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DBD1759-A7A0-864F-B9FA-171DE8411E7A}" type="datetime1">
              <a:rPr lang="ja-JP" altLang="en-US"/>
              <a:pPr/>
              <a:t>10.7.19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78BA69F-3493-C14F-A4E4-F13DCD69B250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ＭＳ Ｐゴシック" pitchFamily="-29" charset="-128"/>
      </a:defRPr>
    </a:lvl1pPr>
    <a:lvl2pPr marL="457200" algn="l" defTabSz="45720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OS reboot is a final but powerful recovery technique.</a:t>
            </a:r>
          </a:p>
          <a:p>
            <a:r>
              <a:rPr lang="en-US" altLang="ja-JP" dirty="0" smtClean="0"/>
              <a:t>For example,</a:t>
            </a:r>
            <a:r>
              <a:rPr lang="en-US" altLang="ja-JP" baseline="0" dirty="0" smtClean="0"/>
              <a:t> it’s used for recovery from OS crashes due to </a:t>
            </a:r>
            <a:r>
              <a:rPr lang="en-US" altLang="ja-JP" baseline="0" dirty="0" err="1" smtClean="0"/>
              <a:t>Mandelbugs</a:t>
            </a:r>
            <a:r>
              <a:rPr lang="en-US" altLang="ja-JP" baseline="0" dirty="0" smtClean="0"/>
              <a:t>.</a:t>
            </a:r>
          </a:p>
          <a:p>
            <a:r>
              <a:rPr lang="en-US" altLang="ja-JP" baseline="0" dirty="0" err="1" smtClean="0"/>
              <a:t>Mandelbugs</a:t>
            </a:r>
            <a:r>
              <a:rPr lang="en-US" altLang="ja-JP" baseline="0" dirty="0" smtClean="0"/>
              <a:t> are bugs that cause failure after long delays by error propagation.</a:t>
            </a:r>
          </a:p>
          <a:p>
            <a:r>
              <a:rPr lang="en-US" altLang="ja-JP" baseline="0" dirty="0" smtClean="0"/>
              <a:t>Since the causes of </a:t>
            </a:r>
            <a:r>
              <a:rPr lang="en-US" altLang="ja-JP" baseline="0" dirty="0" err="1" smtClean="0"/>
              <a:t>Mandelbugs</a:t>
            </a:r>
            <a:r>
              <a:rPr lang="en-US" altLang="ja-JP" baseline="0" dirty="0" smtClean="0"/>
              <a:t> are so complex, a rebooted OS rarely crashes again.</a:t>
            </a:r>
          </a:p>
          <a:p>
            <a:endParaRPr lang="en-US" altLang="ja-JP" baseline="0" dirty="0" smtClean="0"/>
          </a:p>
          <a:p>
            <a:r>
              <a:rPr lang="en-US" altLang="ja-JP" baseline="0" dirty="0" smtClean="0"/>
              <a:t>Also, OS reboot is useful for software rejuvenation.</a:t>
            </a:r>
          </a:p>
          <a:p>
            <a:r>
              <a:rPr lang="en-US" altLang="ja-JP" baseline="0" dirty="0" smtClean="0"/>
              <a:t>Software rejuvenation is a proactive technique to counteract aging-related bugs, for example, memory leaks.</a:t>
            </a:r>
          </a:p>
          <a:p>
            <a:r>
              <a:rPr lang="en-US" altLang="ja-JP" baseline="0" dirty="0" smtClean="0"/>
              <a:t>OS reboot is a simple example and a rebooted OS restores its normal state.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2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The VMM makes a cache page non-reusable b</a:t>
            </a:r>
            <a:r>
              <a:rPr lang="en-US" altLang="ja-JP" dirty="0" smtClean="0"/>
              <a:t>efore an OS modifies</a:t>
            </a:r>
            <a:r>
              <a:rPr lang="en-US" altLang="ja-JP" baseline="0" dirty="0" smtClean="0"/>
              <a:t> the contents of the page.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Before an OS modifies the cache page, it must issue a modify request to the VMM because the page is protected.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At that time, the VMM </a:t>
            </a:r>
            <a:r>
              <a:rPr lang="en-US" altLang="ja-JP" baseline="0" dirty="0" err="1" smtClean="0"/>
              <a:t>unprotects</a:t>
            </a:r>
            <a:r>
              <a:rPr lang="en-US" altLang="ja-JP" baseline="0" dirty="0" smtClean="0"/>
              <a:t> that page to enable the OS itself to modify the page.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This cache page becomes inconsistent when the OS modifies it. 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 smtClean="0"/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/>
              <a:t>We</a:t>
            </a:r>
            <a:r>
              <a:rPr lang="en-US" altLang="ja-JP" baseline="0" dirty="0" smtClean="0"/>
              <a:t> do not reuse such file cache because we cannot distinguish between normal writes and data corruption.</a:t>
            </a:r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11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After the VMM writes data in a</a:t>
            </a:r>
            <a:r>
              <a:rPr lang="en-US" altLang="ja-JP" baseline="0" dirty="0" smtClean="0"/>
              <a:t> cache page to a disk, it makes the page reusable again.</a:t>
            </a:r>
          </a:p>
          <a:p>
            <a:r>
              <a:rPr lang="en-US" altLang="ja-JP" baseline="0" dirty="0" smtClean="0"/>
              <a:t>When an OS issues a write request, the VMM first protects the target cache page.</a:t>
            </a:r>
          </a:p>
          <a:p>
            <a:r>
              <a:rPr lang="en-US" altLang="ja-JP" baseline="0" dirty="0" smtClean="0"/>
              <a:t>This is done before the disk write to detect page corruption during the write.</a:t>
            </a:r>
          </a:p>
          <a:p>
            <a:r>
              <a:rPr lang="en-US" altLang="ja-JP" dirty="0" smtClean="0"/>
              <a:t>Finally, the cache page becomes reusable if it is guaranteed that the contents are not corrupted.</a:t>
            </a:r>
          </a:p>
          <a:p>
            <a:r>
              <a:rPr lang="en-US" altLang="ja-JP" dirty="0" smtClean="0"/>
              <a:t>This cache</a:t>
            </a:r>
            <a:r>
              <a:rPr lang="en-US" altLang="ja-JP" baseline="0" dirty="0" smtClean="0"/>
              <a:t> page is consistent.</a:t>
            </a:r>
            <a:endParaRPr lang="ja-JP" altLang="en-US" dirty="0" smtClean="0"/>
          </a:p>
          <a:p>
            <a:endParaRPr lang="en-US" altLang="ja-JP" dirty="0" smtClean="0"/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The written-back data may be already corrupted before the VMM protects the page.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However, we reuse it because the OS reads the same contents from a disk even if we do not use the warm-cache reboot.</a:t>
            </a:r>
          </a:p>
          <a:p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12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We have implemented a</a:t>
            </a:r>
            <a:r>
              <a:rPr lang="en-US" altLang="ja-JP" baseline="0" dirty="0" smtClean="0"/>
              <a:t> system enabling the warm-cache reboot, named CacheMind.</a:t>
            </a:r>
          </a:p>
          <a:p>
            <a:r>
              <a:rPr lang="en-US" altLang="ja-JP" baseline="0" dirty="0" smtClean="0"/>
              <a:t>CacheMind is based on Xen and Linux.</a:t>
            </a:r>
          </a:p>
          <a:p>
            <a:r>
              <a:rPr lang="en-US" altLang="ja-JP" baseline="0" dirty="0" smtClean="0"/>
              <a:t>Xen provides a normal VM called domain U and a privileged VM called domain 0.</a:t>
            </a:r>
          </a:p>
          <a:p>
            <a:r>
              <a:rPr lang="en-US" altLang="ja-JP" baseline="0" dirty="0" smtClean="0"/>
              <a:t>Domain U communicates with domain 0 and domain 0 accesses a disk.</a:t>
            </a:r>
          </a:p>
          <a:p>
            <a:r>
              <a:rPr lang="en-US" altLang="ja-JP" baseline="0" dirty="0" smtClean="0"/>
              <a:t>We modified the Linux kernel in domain U, the </a:t>
            </a:r>
            <a:r>
              <a:rPr lang="en-US" altLang="ja-JP" baseline="0" dirty="0" err="1" smtClean="0"/>
              <a:t>blkback</a:t>
            </a:r>
            <a:r>
              <a:rPr lang="en-US" altLang="ja-JP" baseline="0" dirty="0" smtClean="0"/>
              <a:t> device driver in domain0, and the VMM.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The VMM maintains per-VM data.</a:t>
            </a:r>
          </a:p>
          <a:p>
            <a:r>
              <a:rPr lang="en-US" altLang="ja-JP" dirty="0" smtClean="0"/>
              <a:t>The</a:t>
            </a:r>
            <a:r>
              <a:rPr lang="en-US" altLang="ja-JP" baseline="0" dirty="0" smtClean="0"/>
              <a:t> first is a hash table from file blocks to cache pages.</a:t>
            </a:r>
          </a:p>
          <a:p>
            <a:r>
              <a:rPr lang="en-US" altLang="ja-JP" baseline="0" dirty="0" smtClean="0"/>
              <a:t>Domain U adds and removes the entries for reusing cache pages.</a:t>
            </a:r>
            <a:endParaRPr lang="en-US" altLang="ja-JP" dirty="0" smtClean="0"/>
          </a:p>
          <a:p>
            <a:r>
              <a:rPr lang="en-US" altLang="ja-JP" dirty="0" smtClean="0"/>
              <a:t>The</a:t>
            </a:r>
            <a:r>
              <a:rPr lang="en-US" altLang="ja-JP" baseline="0" dirty="0" smtClean="0"/>
              <a:t> second is a bitmap for reusing cache pages.</a:t>
            </a:r>
          </a:p>
          <a:p>
            <a:r>
              <a:rPr lang="en-US" altLang="ja-JP" baseline="0" dirty="0" smtClean="0"/>
              <a:t>Only domain 0 and the VMM change the bits.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15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We conducted several experiments.</a:t>
            </a:r>
          </a:p>
          <a:p>
            <a:r>
              <a:rPr lang="en-US" altLang="ja-JP" dirty="0" smtClean="0"/>
              <a:t>One</a:t>
            </a:r>
            <a:r>
              <a:rPr lang="en-US" altLang="ja-JP" baseline="0" dirty="0" smtClean="0"/>
              <a:t> </a:t>
            </a:r>
            <a:r>
              <a:rPr lang="en-US" altLang="ja-JP" dirty="0" smtClean="0"/>
              <a:t>purpose</a:t>
            </a:r>
            <a:r>
              <a:rPr lang="en-US" altLang="ja-JP" baseline="0" dirty="0" smtClean="0"/>
              <a:t> of the experiments</a:t>
            </a:r>
            <a:r>
              <a:rPr lang="en-US" altLang="ja-JP" dirty="0" smtClean="0"/>
              <a:t> is to show the warm-cache reboot achieves fast performance recovery on OS reboot.</a:t>
            </a:r>
          </a:p>
          <a:p>
            <a:r>
              <a:rPr lang="en-US" altLang="ja-JP" dirty="0" smtClean="0"/>
              <a:t>For this purpose, we measured</a:t>
            </a:r>
            <a:r>
              <a:rPr lang="en-US" altLang="ja-JP" baseline="0" dirty="0" smtClean="0"/>
              <a:t> the performance of file accesses and a web server before and after OS reboot.</a:t>
            </a:r>
          </a:p>
          <a:p>
            <a:r>
              <a:rPr lang="en-US" altLang="ja-JP" baseline="0" dirty="0" smtClean="0"/>
              <a:t>We used our CacheMind and, for comparison, the original Xen and Linux.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The other purpose is to confirm the</a:t>
            </a:r>
            <a:r>
              <a:rPr lang="en-US" altLang="ja-JP" baseline="0" dirty="0" smtClean="0"/>
              <a:t> warm-cache reboot does not reuse inconsistent file cache.</a:t>
            </a:r>
          </a:p>
          <a:p>
            <a:r>
              <a:rPr lang="en-US" altLang="ja-JP" baseline="0" dirty="0" smtClean="0"/>
              <a:t>For this purpose, we performed fault injection into the OS kernel and examined the cache consistency.</a:t>
            </a:r>
          </a:p>
          <a:p>
            <a:endParaRPr lang="en-US" altLang="ja-JP" baseline="0" dirty="0" smtClean="0"/>
          </a:p>
          <a:p>
            <a:r>
              <a:rPr lang="en-US" altLang="ja-JP" baseline="0" dirty="0" smtClean="0"/>
              <a:t>The specs of server and client machines were here.</a:t>
            </a:r>
          </a:p>
          <a:p>
            <a:r>
              <a:rPr lang="en-US" altLang="ja-JP" baseline="0" dirty="0" smtClean="0"/>
              <a:t>The server machine had enough memory and high-performance disk.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18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We measured the read</a:t>
            </a:r>
            <a:r>
              <a:rPr lang="en-US" altLang="ja-JP" baseline="0" dirty="0" smtClean="0"/>
              <a:t> throughput of a 1-GB file.</a:t>
            </a:r>
          </a:p>
          <a:p>
            <a:r>
              <a:rPr lang="en-US" altLang="ja-JP" baseline="0" dirty="0" smtClean="0"/>
              <a:t>Since we allocated enough memory to a VM, all file blocks were on the file cache.</a:t>
            </a:r>
          </a:p>
          <a:p>
            <a:r>
              <a:rPr lang="en-US" altLang="ja-JP" baseline="0" dirty="0" smtClean="0"/>
              <a:t>The throughput of the first access was here.</a:t>
            </a:r>
          </a:p>
          <a:p>
            <a:r>
              <a:rPr lang="en-US" altLang="ja-JP" baseline="0" dirty="0" smtClean="0"/>
              <a:t>The second and third accesses improve the throughput thanks to the file cache.</a:t>
            </a:r>
          </a:p>
          <a:p>
            <a:endParaRPr lang="en-US" altLang="ja-JP" baseline="0" dirty="0" smtClean="0"/>
          </a:p>
          <a:p>
            <a:r>
              <a:rPr lang="en-US" altLang="ja-JP" baseline="0" dirty="0" smtClean="0"/>
              <a:t>After normal reboot of the OS, the throughput of the fourth access was degraded to the same level of the first.</a:t>
            </a:r>
          </a:p>
          <a:p>
            <a:r>
              <a:rPr lang="en-US" altLang="ja-JP" baseline="0" dirty="0" smtClean="0"/>
              <a:t>This is because the file cache is lost.</a:t>
            </a:r>
          </a:p>
          <a:p>
            <a:r>
              <a:rPr lang="en-US" altLang="ja-JP" baseline="0" dirty="0" smtClean="0"/>
              <a:t>In contrast, after the warm-cache reboot, the throughput was not degraded largely.</a:t>
            </a:r>
          </a:p>
          <a:p>
            <a:r>
              <a:rPr lang="en-US" altLang="ja-JP" baseline="0" dirty="0" smtClean="0"/>
              <a:t>The performance degradation was 16%.</a:t>
            </a:r>
          </a:p>
          <a:p>
            <a:r>
              <a:rPr lang="en-US" altLang="ja-JP" baseline="0" dirty="0" smtClean="0"/>
              <a:t>This is because the other cache in the OS was lost.</a:t>
            </a:r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19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Next, we measured the changes of the throughput</a:t>
            </a:r>
            <a:r>
              <a:rPr lang="en-US" altLang="ja-JP" baseline="0" dirty="0" smtClean="0"/>
              <a:t> of a web server during OS reboot.</a:t>
            </a:r>
          </a:p>
          <a:p>
            <a:r>
              <a:rPr lang="en-US" altLang="ja-JP" baseline="0" dirty="0" smtClean="0"/>
              <a:t>We prepared 4,000 files of 1MB and sent HTTP requests to the files one by one.</a:t>
            </a:r>
          </a:p>
          <a:p>
            <a:r>
              <a:rPr lang="en-US" altLang="ja-JP" baseline="0" dirty="0" smtClean="0"/>
              <a:t>All files were on the file cache.</a:t>
            </a:r>
          </a:p>
          <a:p>
            <a:endParaRPr lang="en-US" altLang="ja-JP" baseline="0" dirty="0" smtClean="0"/>
          </a:p>
          <a:p>
            <a:r>
              <a:rPr lang="en-US" altLang="ja-JP" baseline="0" dirty="0" smtClean="0"/>
              <a:t>The above is when we performed normal reboot.</a:t>
            </a:r>
          </a:p>
          <a:p>
            <a:r>
              <a:rPr lang="en-US" altLang="ja-JP" baseline="0" dirty="0" smtClean="0"/>
              <a:t>After we started to reboot the OS at 30 seconds, the web server was down for about 30 seconds.</a:t>
            </a:r>
          </a:p>
          <a:p>
            <a:r>
              <a:rPr lang="en-US" altLang="ja-JP" baseline="0" dirty="0" smtClean="0"/>
              <a:t>In addition, after the OS is booted, the performance was degraded by 60% for 90 seconds.</a:t>
            </a:r>
          </a:p>
          <a:p>
            <a:r>
              <a:rPr lang="en-US" altLang="ja-JP" baseline="0" dirty="0" smtClean="0"/>
              <a:t>On the other hand, when we performed the warm-cache reboot, the performance degradation was only 5% for 60 seconds.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21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Finally, we injected various types of faults into</a:t>
            </a:r>
            <a:r>
              <a:rPr lang="en-US" altLang="ja-JP" baseline="0" dirty="0" smtClean="0"/>
              <a:t> the OS kernel to examine the impact of faults to the file cache.</a:t>
            </a:r>
          </a:p>
          <a:p>
            <a:r>
              <a:rPr lang="en-US" altLang="ja-JP" baseline="0" dirty="0" smtClean="0"/>
              <a:t>For each fault type, we injected 10 faults and waited for 60 seconds.</a:t>
            </a:r>
          </a:p>
          <a:p>
            <a:r>
              <a:rPr lang="en-US" altLang="ja-JP" baseline="0" dirty="0" smtClean="0"/>
              <a:t>Then we rebooted the OS with the warm-cache reboot and compared the contents of the file cache with those of a disk.</a:t>
            </a:r>
          </a:p>
          <a:p>
            <a:r>
              <a:rPr lang="en-US" altLang="ja-JP" baseline="0" dirty="0" smtClean="0"/>
              <a:t>We tried this 50 times for each.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We measured the number of reboots that accidentally reused inconsistent file cache.</a:t>
            </a:r>
          </a:p>
          <a:p>
            <a:endParaRPr lang="en-US" altLang="ja-JP" baseline="0" dirty="0" smtClean="0"/>
          </a:p>
          <a:p>
            <a:r>
              <a:rPr lang="en-US" altLang="ja-JP" baseline="0" dirty="0" smtClean="0"/>
              <a:t>First, we disabled the cache consistency mechanism of the warm-cache reboot.</a:t>
            </a:r>
          </a:p>
          <a:p>
            <a:r>
              <a:rPr lang="en-US" altLang="ja-JP" baseline="0" dirty="0" smtClean="0"/>
              <a:t>Here is the ratio of inconsistent reuses.</a:t>
            </a:r>
          </a:p>
          <a:p>
            <a:r>
              <a:rPr lang="en-US" altLang="ja-JP" baseline="0" dirty="0" smtClean="0"/>
              <a:t>On average, 30% of reboots caused cache inconsistency.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22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Next, we enabled the cache consistency mechanism and examined the ratio.</a:t>
            </a:r>
          </a:p>
          <a:p>
            <a:r>
              <a:rPr lang="en-US" altLang="ja-JP" dirty="0" smtClean="0"/>
              <a:t>Most of reboots did not reuse inconsistent cache.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/>
              <a:t>However, </a:t>
            </a:r>
            <a:r>
              <a:rPr lang="en-US" altLang="ja-JP" baseline="0" dirty="0" smtClean="0"/>
              <a:t>only for one type of fault, </a:t>
            </a:r>
            <a:r>
              <a:rPr lang="en-US" altLang="ja-JP" dirty="0" smtClean="0"/>
              <a:t>reused file cache was inconsistent.</a:t>
            </a:r>
          </a:p>
          <a:p>
            <a:endParaRPr lang="en-US" altLang="ja-JP" baseline="0" dirty="0" smtClean="0"/>
          </a:p>
          <a:p>
            <a:r>
              <a:rPr lang="en-US" altLang="ja-JP" baseline="0" dirty="0" smtClean="0"/>
              <a:t>According to our deep inspection, faults were injected into the ext3 file system in Linux.</a:t>
            </a:r>
          </a:p>
          <a:p>
            <a:r>
              <a:rPr lang="en-US" altLang="ja-JP" baseline="0" dirty="0" smtClean="0"/>
              <a:t>As a result, ext3 failed to write back the file cache to the disk.</a:t>
            </a:r>
          </a:p>
          <a:p>
            <a:r>
              <a:rPr lang="en-US" altLang="ja-JP" dirty="0" smtClean="0"/>
              <a:t>In this case, the contents of the file cache and those</a:t>
            </a:r>
            <a:r>
              <a:rPr lang="en-US" altLang="ja-JP" baseline="0" dirty="0" smtClean="0"/>
              <a:t> of the disk were different, but the file cache was protected and it was not corrupted.</a:t>
            </a:r>
          </a:p>
          <a:p>
            <a:r>
              <a:rPr lang="en-US" altLang="ja-JP" baseline="0" dirty="0" smtClean="0"/>
              <a:t>If the write-back succeeded, the file cache should be consistent.</a:t>
            </a:r>
          </a:p>
          <a:p>
            <a:r>
              <a:rPr lang="en-US" altLang="ja-JP" baseline="0" dirty="0" smtClean="0"/>
              <a:t>So reusing it is correct.</a:t>
            </a:r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23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The Rio file cache enables reusing dirty file cache after OS crash.</a:t>
            </a:r>
          </a:p>
          <a:p>
            <a:r>
              <a:rPr lang="en-US" altLang="ja-JP" dirty="0" smtClean="0"/>
              <a:t>This is similar to CacheMind, but there</a:t>
            </a:r>
            <a:r>
              <a:rPr lang="en-US" altLang="ja-JP" baseline="0" dirty="0" smtClean="0"/>
              <a:t> are several important differences.</a:t>
            </a:r>
          </a:p>
          <a:p>
            <a:r>
              <a:rPr lang="en-US" altLang="ja-JP" baseline="0" dirty="0" smtClean="0"/>
              <a:t>The first difference is the purpose.</a:t>
            </a:r>
          </a:p>
          <a:p>
            <a:r>
              <a:rPr lang="en-US" altLang="ja-JP" baseline="0" dirty="0" smtClean="0"/>
              <a:t>Rio is for reliability, but CacheMind is for high performance.</a:t>
            </a:r>
          </a:p>
          <a:p>
            <a:r>
              <a:rPr lang="en-US" altLang="ja-JP" baseline="0" dirty="0" smtClean="0"/>
              <a:t>Rio reuses only dirty file cache and discards clean file cache.</a:t>
            </a:r>
          </a:p>
          <a:p>
            <a:r>
              <a:rPr lang="en-US" altLang="ja-JP" baseline="0" dirty="0" smtClean="0"/>
              <a:t>On the other hand, CacheMind reuses only clean file cache but discards dirty file cache.</a:t>
            </a:r>
          </a:p>
          <a:p>
            <a:r>
              <a:rPr lang="en-US" altLang="ja-JP" baseline="0" dirty="0" smtClean="0"/>
              <a:t>Second, Rio relies on an OS for reusing and protecting file cache, but CacheMind relies on the below layer, the VMM.</a:t>
            </a:r>
          </a:p>
          <a:p>
            <a:endParaRPr lang="en-US" altLang="ja-JP" baseline="0" dirty="0" smtClean="0"/>
          </a:p>
          <a:p>
            <a:r>
              <a:rPr lang="en-US" altLang="ja-JP" baseline="0" dirty="0" smtClean="0"/>
              <a:t>Our previous work, </a:t>
            </a:r>
            <a:r>
              <a:rPr lang="en-US" altLang="ja-JP" baseline="0" dirty="0" err="1" smtClean="0"/>
              <a:t>RootHammer</a:t>
            </a:r>
            <a:r>
              <a:rPr lang="en-US" altLang="ja-JP" baseline="0" dirty="0" smtClean="0"/>
              <a:t>, uses the similar idea, that is, preserving memory during reboot.</a:t>
            </a:r>
          </a:p>
          <a:p>
            <a:r>
              <a:rPr lang="en-US" altLang="ja-JP" baseline="0" dirty="0" err="1" smtClean="0"/>
              <a:t>RootHammer</a:t>
            </a:r>
            <a:r>
              <a:rPr lang="en-US" altLang="ja-JP" baseline="0" dirty="0" smtClean="0"/>
              <a:t> preserves VMs during rebooting the VMM.</a:t>
            </a:r>
          </a:p>
          <a:p>
            <a:r>
              <a:rPr lang="en-US" altLang="ja-JP" baseline="0" dirty="0" smtClean="0"/>
              <a:t>Our target in this work is OS reboot.</a:t>
            </a:r>
          </a:p>
          <a:p>
            <a:endParaRPr lang="en-US" altLang="ja-JP" baseline="0" dirty="0" smtClean="0"/>
          </a:p>
          <a:p>
            <a:r>
              <a:rPr lang="en-US" altLang="ja-JP" baseline="0" dirty="0" smtClean="0"/>
              <a:t>Recent hybrid hard drives and Turbo Memory include large non-volatile disk cache.</a:t>
            </a:r>
          </a:p>
          <a:p>
            <a:r>
              <a:rPr lang="en-US" altLang="ja-JP" baseline="0" dirty="0" smtClean="0"/>
              <a:t>That disk cache is preserved after OS reboot and helps performance recovery.</a:t>
            </a:r>
          </a:p>
          <a:p>
            <a:r>
              <a:rPr lang="en-US" altLang="ja-JP" baseline="0" dirty="0" smtClean="0"/>
              <a:t>But the cache size is smaller than that of the file cache in general, so the performance improvement is limited.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24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In</a:t>
            </a:r>
            <a:r>
              <a:rPr lang="en-US" altLang="ja-JP" baseline="0" dirty="0" smtClean="0"/>
              <a:t> conclusion, we proposed the warm-cache reboot.</a:t>
            </a:r>
          </a:p>
          <a:p>
            <a:r>
              <a:rPr lang="en-US" altLang="ja-JP" baseline="0" dirty="0" smtClean="0"/>
              <a:t>It achieves fast performance recovery by reusing the file cache after OS reboot.</a:t>
            </a:r>
          </a:p>
          <a:p>
            <a:r>
              <a:rPr lang="en-US" altLang="ja-JP" baseline="0" dirty="0" smtClean="0"/>
              <a:t>According to our experimental results, the performance degradation was reduced to 16% at maximum.</a:t>
            </a:r>
          </a:p>
          <a:p>
            <a:r>
              <a:rPr lang="en-US" altLang="ja-JP" baseline="0" dirty="0" smtClean="0"/>
              <a:t>In addition, the VMM maintains consistency of the file cache.</a:t>
            </a:r>
          </a:p>
          <a:p>
            <a:r>
              <a:rPr lang="en-US" altLang="ja-JP" baseline="0" dirty="0" smtClean="0"/>
              <a:t>In most cases, reused file cache was consistent.</a:t>
            </a:r>
          </a:p>
          <a:p>
            <a:r>
              <a:rPr lang="en-US" altLang="ja-JP" baseline="0" dirty="0" smtClean="0"/>
              <a:t>Even when file systems malfunctioned, the file cache was not corrupted at least.</a:t>
            </a:r>
          </a:p>
          <a:p>
            <a:endParaRPr lang="en-US" altLang="ja-JP" baseline="0" dirty="0" smtClean="0"/>
          </a:p>
          <a:p>
            <a:r>
              <a:rPr lang="en-US" altLang="ja-JP" baseline="0" dirty="0" smtClean="0"/>
              <a:t>Future work is the overhead measurement of the consistency mechanisms, for example, the cost of protecting and </a:t>
            </a:r>
            <a:r>
              <a:rPr lang="en-US" altLang="ja-JP" baseline="0" dirty="0" err="1" smtClean="0"/>
              <a:t>unprotecting</a:t>
            </a:r>
            <a:r>
              <a:rPr lang="en-US" altLang="ja-JP" baseline="0" dirty="0" smtClean="0"/>
              <a:t> </a:t>
            </a:r>
            <a:r>
              <a:rPr lang="en-US" altLang="ja-JP" baseline="0" smtClean="0"/>
              <a:t>cache pages.</a:t>
            </a:r>
            <a:endParaRPr lang="en-US" altLang="ja-JP" baseline="0" dirty="0" smtClean="0"/>
          </a:p>
          <a:p>
            <a:endParaRPr lang="en-US" altLang="ja-JP" baseline="0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25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However, OS reboot degrades the system performance,</a:t>
            </a:r>
            <a:r>
              <a:rPr lang="en-US" altLang="ja-JP" baseline="0" dirty="0" smtClean="0"/>
              <a:t> particularly, the performance of file accesses.</a:t>
            </a:r>
          </a:p>
          <a:p>
            <a:r>
              <a:rPr lang="en-US" altLang="ja-JP" baseline="0" dirty="0" smtClean="0"/>
              <a:t>This is because all the file cache on memory is lost.</a:t>
            </a:r>
          </a:p>
          <a:p>
            <a:r>
              <a:rPr lang="en-US" altLang="ja-JP" baseline="0" dirty="0" smtClean="0"/>
              <a:t>The file cache is used for speeding up file accesses.</a:t>
            </a:r>
          </a:p>
          <a:p>
            <a:r>
              <a:rPr lang="en-US" altLang="ja-JP" baseline="0" dirty="0" smtClean="0"/>
              <a:t>When an OS reads a file block from a disk, it stores the data in the file cache.</a:t>
            </a:r>
          </a:p>
          <a:p>
            <a:r>
              <a:rPr lang="en-US" altLang="ja-JP" baseline="0" dirty="0" smtClean="0"/>
              <a:t>OS reboot erases the memory contents and makes the file cache empty.</a:t>
            </a:r>
          </a:p>
          <a:p>
            <a:r>
              <a:rPr lang="en-US" altLang="ja-JP" baseline="0" dirty="0" smtClean="0"/>
              <a:t>As a result, disk access increases due to frequent cache misses.</a:t>
            </a:r>
          </a:p>
          <a:p>
            <a:endParaRPr lang="en-US" altLang="ja-JP" baseline="0" dirty="0" smtClean="0"/>
          </a:p>
          <a:p>
            <a:r>
              <a:rPr lang="en-US" altLang="ja-JP" baseline="0" dirty="0" smtClean="0"/>
              <a:t>In addition, filling the file cache takes long time due to slow disk and large amount of memory.</a:t>
            </a:r>
          </a:p>
          <a:p>
            <a:r>
              <a:rPr lang="en-US" altLang="ja-JP" baseline="0" dirty="0" smtClean="0"/>
              <a:t>Reading file blocks from a disk is slow, although SSD is faster than traditional hard disks.</a:t>
            </a:r>
          </a:p>
          <a:p>
            <a:r>
              <a:rPr lang="en-US" altLang="ja-JP" baseline="0" dirty="0" smtClean="0"/>
              <a:t>Moreover, most of free memory is used for the file cache in modern OSes.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3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baseline="0" dirty="0" smtClean="0"/>
              <a:t>If servers are consolidated using VMs, the situation is worse.</a:t>
            </a:r>
          </a:p>
          <a:p>
            <a:r>
              <a:rPr lang="en-US" altLang="ja-JP" baseline="0" dirty="0" smtClean="0"/>
              <a:t>S</a:t>
            </a:r>
            <a:r>
              <a:rPr lang="en-US" altLang="ja-JP" dirty="0" smtClean="0"/>
              <a:t>uch disk access</a:t>
            </a:r>
            <a:r>
              <a:rPr lang="en-US" altLang="ja-JP" baseline="0" dirty="0" smtClean="0"/>
              <a:t> degrades the performance of not only the rebooted VM but also the other VMs.</a:t>
            </a:r>
          </a:p>
          <a:p>
            <a:r>
              <a:rPr lang="en-US" altLang="ja-JP" dirty="0" smtClean="0"/>
              <a:t>In such an environment</a:t>
            </a:r>
            <a:r>
              <a:rPr lang="en-US" altLang="ja-JP" baseline="0" dirty="0" smtClean="0"/>
              <a:t>, many VMs run on one physical machine and share only one or several physical disks.</a:t>
            </a:r>
          </a:p>
          <a:p>
            <a:r>
              <a:rPr lang="en-US" altLang="ja-JP" baseline="0" dirty="0" smtClean="0"/>
              <a:t>Frequent disk access by the rebooted VM occupies the disk bandwidth and affects the performance of the other VMs.</a:t>
            </a:r>
          </a:p>
          <a:p>
            <a:endParaRPr lang="en-US" altLang="ja-JP" baseline="0" dirty="0" smtClean="0"/>
          </a:p>
          <a:p>
            <a:r>
              <a:rPr lang="en-US" altLang="ja-JP" baseline="0" dirty="0" smtClean="0"/>
              <a:t>Prefetching makes the situation much worse.</a:t>
            </a:r>
          </a:p>
          <a:p>
            <a:r>
              <a:rPr lang="en-US" altLang="ja-JP" baseline="0" dirty="0" smtClean="0"/>
              <a:t>Prefetching is used to fill the file cache before applications access files and improves the performance after OS reboot.</a:t>
            </a:r>
          </a:p>
          <a:p>
            <a:r>
              <a:rPr lang="en-US" altLang="ja-JP" baseline="0" dirty="0" smtClean="0"/>
              <a:t>However, it causes burst of disk access and affects the performance of the other VMs largely.</a:t>
            </a:r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4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baseline="0" dirty="0" smtClean="0"/>
              <a:t>To reduce the impact of such performance degradation, fast performance recovery is needed.</a:t>
            </a:r>
          </a:p>
          <a:p>
            <a:r>
              <a:rPr lang="en-US" altLang="ja-JP" baseline="0" dirty="0" smtClean="0"/>
              <a:t>We claim OS recovery does not complete until the performance is also recovered.</a:t>
            </a:r>
          </a:p>
          <a:p>
            <a:r>
              <a:rPr lang="en-US" altLang="ja-JP" dirty="0" smtClean="0"/>
              <a:t>Traditional</a:t>
            </a:r>
            <a:r>
              <a:rPr lang="en-US" altLang="ja-JP" baseline="0" dirty="0" smtClean="0"/>
              <a:t> OS reboot restores only the functionalities, although fast reboot techniques have been proposed such as </a:t>
            </a:r>
            <a:r>
              <a:rPr lang="en-US" altLang="ja-JP" baseline="0" dirty="0" err="1" smtClean="0"/>
              <a:t>kexec</a:t>
            </a:r>
            <a:r>
              <a:rPr lang="en-US" altLang="ja-JP" baseline="0" dirty="0" smtClean="0"/>
              <a:t> and snapshot boot.</a:t>
            </a:r>
          </a:p>
          <a:p>
            <a:endParaRPr lang="en-US" altLang="ja-JP" baseline="0" dirty="0" smtClean="0"/>
          </a:p>
          <a:p>
            <a:r>
              <a:rPr lang="en-US" altLang="ja-JP" baseline="0" dirty="0" smtClean="0"/>
              <a:t>This is a typical example of changes of server throughput.</a:t>
            </a:r>
          </a:p>
          <a:p>
            <a:r>
              <a:rPr lang="en-US" altLang="ja-JP" baseline="0" dirty="0" smtClean="0"/>
              <a:t>In this period, the system is rebooted.</a:t>
            </a:r>
          </a:p>
          <a:p>
            <a:r>
              <a:rPr lang="en-US" altLang="ja-JP" baseline="0" dirty="0" smtClean="0"/>
              <a:t>This period is critical because it becomes downtime, so shortening this period is important.</a:t>
            </a:r>
          </a:p>
          <a:p>
            <a:r>
              <a:rPr lang="en-US" altLang="ja-JP" baseline="0" dirty="0" smtClean="0"/>
              <a:t>In addition, in this period, the throughput is degraded due to file cache misses.</a:t>
            </a:r>
          </a:p>
          <a:p>
            <a:r>
              <a:rPr lang="en-US" altLang="ja-JP" baseline="0" dirty="0" smtClean="0"/>
              <a:t>Shortening this period and improving the performance are also important.  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5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For</a:t>
            </a:r>
            <a:r>
              <a:rPr lang="en-US" altLang="ja-JP" baseline="0" dirty="0" smtClean="0"/>
              <a:t> fast performance recovery, we propose a new OS recovery mechanism called the warm-cache reboot.</a:t>
            </a:r>
          </a:p>
          <a:p>
            <a:r>
              <a:rPr lang="en-US" altLang="ja-JP" baseline="0" dirty="0" smtClean="0"/>
              <a:t>The warm-cache reboot preserves the file cache on memory during OS reboot and enables an OS to restore it after the reboot.</a:t>
            </a:r>
          </a:p>
          <a:p>
            <a:r>
              <a:rPr lang="en-US" altLang="ja-JP" baseline="0" dirty="0" smtClean="0"/>
              <a:t>A rebooted OS can reuse the file cache and recover the performance of file accesses.</a:t>
            </a:r>
          </a:p>
          <a:p>
            <a:endParaRPr lang="en-US" altLang="ja-JP" baseline="0" dirty="0" smtClean="0"/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In addition, the warm-cache reboot guarantees the consistency of the file cache by using the VMM.</a:t>
            </a:r>
            <a:endParaRPr lang="ja-JP" altLang="en-US" dirty="0" smtClean="0"/>
          </a:p>
          <a:p>
            <a:r>
              <a:rPr lang="en-US" altLang="ja-JP" baseline="0" dirty="0" smtClean="0"/>
              <a:t>An OS should not reuse the file cache corrupted by its bugs.</a:t>
            </a:r>
          </a:p>
          <a:p>
            <a:r>
              <a:rPr lang="en-US" altLang="ja-JP" baseline="0" dirty="0" smtClean="0"/>
              <a:t>Rather, it should read file blocks even from slow disks.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The VMM is a software layer underlying VMs.</a:t>
            </a:r>
          </a:p>
          <a:p>
            <a:r>
              <a:rPr lang="en-US" altLang="ja-JP" baseline="0" dirty="0" smtClean="0"/>
              <a:t>It provides a consistency mechanism and makes an OS discard corrupted file cache.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6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Reusing the file cache is achieved by the collaboration between an OS and the VMM.</a:t>
            </a:r>
          </a:p>
          <a:p>
            <a:r>
              <a:rPr lang="en-US" altLang="ja-JP" dirty="0" smtClean="0"/>
              <a:t>When</a:t>
            </a:r>
            <a:r>
              <a:rPr lang="en-US" altLang="ja-JP" baseline="0" dirty="0" smtClean="0"/>
              <a:t> an OS is rebooted, the VM is destroyed and its memory is </a:t>
            </a:r>
            <a:r>
              <a:rPr lang="en-US" altLang="ja-JP" baseline="0" dirty="0" err="1" smtClean="0"/>
              <a:t>deallocated</a:t>
            </a:r>
            <a:r>
              <a:rPr lang="en-US" altLang="ja-JP" baseline="0" dirty="0" smtClean="0"/>
              <a:t>.</a:t>
            </a:r>
          </a:p>
          <a:p>
            <a:r>
              <a:rPr lang="en-US" altLang="ja-JP" baseline="0" dirty="0" smtClean="0"/>
              <a:t>When a new VM is created just after that, the VMM re-allocates the same physical memory to the VM.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The VMM preserves the memory contents until the re-allocation.</a:t>
            </a:r>
          </a:p>
          <a:p>
            <a:r>
              <a:rPr lang="en-US" altLang="ja-JP" baseline="0" dirty="0" smtClean="0"/>
              <a:t>Normally, it erases the memory contents before re-allocation for security, so that sensitive information is not stolen by another OS. 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In case of the warm-cache reboot, preserving the contents is secure because the same OS is loaded.</a:t>
            </a:r>
          </a:p>
          <a:p>
            <a:endParaRPr lang="en-US" altLang="ja-JP" baseline="0" dirty="0" smtClean="0"/>
          </a:p>
          <a:p>
            <a:r>
              <a:rPr lang="en-US" altLang="ja-JP" baseline="0" dirty="0" smtClean="0"/>
              <a:t>Next, a rebooted OS reserves the memory pages used for the file cache.</a:t>
            </a:r>
          </a:p>
          <a:p>
            <a:r>
              <a:rPr lang="en-US" altLang="ja-JP" baseline="0" dirty="0" smtClean="0"/>
              <a:t>It obtains the meta data for the file cache from the VMM.</a:t>
            </a:r>
          </a:p>
          <a:p>
            <a:r>
              <a:rPr lang="en-US" altLang="ja-JP" baseline="0" dirty="0" smtClean="0"/>
              <a:t>The VMM maintains such meta data during the entire life cycle of each OS.</a:t>
            </a:r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7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As I said before, the warm-cache reboot considers consistency of the file cache.</a:t>
            </a:r>
          </a:p>
          <a:p>
            <a:r>
              <a:rPr lang="en-US" altLang="ja-JP" dirty="0" smtClean="0"/>
              <a:t>Our definition of cache consistency is this.</a:t>
            </a:r>
          </a:p>
          <a:p>
            <a:r>
              <a:rPr lang="en-US" altLang="ja-JP" dirty="0" smtClean="0"/>
              <a:t>The file cache is consistent if those contents are the same as those of disks.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For example, when a file block is read from a disk,</a:t>
            </a:r>
            <a:r>
              <a:rPr lang="en-US" altLang="ja-JP" baseline="0" dirty="0" smtClean="0"/>
              <a:t> the file cache is consistent because the contents are the same.</a:t>
            </a:r>
          </a:p>
          <a:p>
            <a:r>
              <a:rPr lang="en-US" altLang="ja-JP" baseline="0" dirty="0" smtClean="0"/>
              <a:t>When the file cache is modified by an OS, it becomes inconsistent because the contents become different.</a:t>
            </a:r>
          </a:p>
          <a:p>
            <a:r>
              <a:rPr lang="en-US" altLang="ja-JP" baseline="0" dirty="0" smtClean="0"/>
              <a:t>At last, when the file cache is written back to a disk, it becomes consistent again because the contents become the same.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8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baseline="0" dirty="0" smtClean="0"/>
              <a:t>The warm-cache reboot allows an OS to reuse only consistent file cache after OS reboot.</a:t>
            </a:r>
            <a:endParaRPr lang="en-US" altLang="ja-JP" dirty="0" smtClean="0"/>
          </a:p>
          <a:p>
            <a:r>
              <a:rPr lang="en-US" altLang="ja-JP" dirty="0" smtClean="0"/>
              <a:t>The</a:t>
            </a:r>
            <a:r>
              <a:rPr lang="en-US" altLang="ja-JP" baseline="0" dirty="0" smtClean="0"/>
              <a:t> VMM is suitable for maintaining cache reusability, that is, whether each cache page is reusable or not.</a:t>
            </a:r>
          </a:p>
          <a:p>
            <a:r>
              <a:rPr lang="en-US" altLang="ja-JP" baseline="0" dirty="0" smtClean="0"/>
              <a:t>A cache page is a unit of cache management.</a:t>
            </a:r>
          </a:p>
          <a:p>
            <a:endParaRPr lang="en-US" altLang="ja-JP" baseline="0" dirty="0" smtClean="0"/>
          </a:p>
          <a:p>
            <a:r>
              <a:rPr lang="en-US" altLang="ja-JP" baseline="0" dirty="0" smtClean="0"/>
              <a:t>First, it is isolated from an OS, so it is reliable even when an OS becomes unreliable due to bugs.</a:t>
            </a:r>
          </a:p>
          <a:p>
            <a:r>
              <a:rPr lang="en-US" altLang="ja-JP" baseline="0" dirty="0" smtClean="0"/>
              <a:t>Second, it can mediate all disk accesses.  </a:t>
            </a:r>
          </a:p>
          <a:p>
            <a:r>
              <a:rPr lang="en-US" altLang="ja-JP" dirty="0" smtClean="0"/>
              <a:t>When an OS reads </a:t>
            </a:r>
            <a:r>
              <a:rPr lang="en-US" altLang="ja-JP" baseline="0" dirty="0" smtClean="0"/>
              <a:t>file blocks, the VMM reads data in a disk to cache pages.</a:t>
            </a:r>
          </a:p>
          <a:p>
            <a:r>
              <a:rPr lang="en-US" altLang="ja-JP" baseline="0" dirty="0" smtClean="0"/>
              <a:t>In contrast, when an OS writes back data, the VMM writes data in cache pages to a disk.</a:t>
            </a:r>
            <a:br>
              <a:rPr lang="en-US" altLang="ja-JP" baseline="0" dirty="0" smtClean="0"/>
            </a:br>
            <a:r>
              <a:rPr lang="en-US" altLang="ja-JP" baseline="0" dirty="0" smtClean="0"/>
              <a:t>Third, the VMM can track all modification to cache pages by protecting them.</a:t>
            </a:r>
          </a:p>
          <a:p>
            <a:endParaRPr lang="en-US" altLang="ja-JP" baseline="0" dirty="0" smtClean="0"/>
          </a:p>
          <a:p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9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We</a:t>
            </a:r>
            <a:r>
              <a:rPr lang="en-US" altLang="ja-JP" baseline="0" dirty="0" smtClean="0"/>
              <a:t>’ll explain the details of reusability management.</a:t>
            </a:r>
          </a:p>
          <a:p>
            <a:endParaRPr lang="en-US" altLang="ja-JP" baseline="0" dirty="0" smtClean="0"/>
          </a:p>
          <a:p>
            <a:r>
              <a:rPr lang="en-US" altLang="ja-JP" baseline="0" dirty="0" smtClean="0"/>
              <a:t>After the VMM reads data from a disk, it makes a cache page reusable.</a:t>
            </a:r>
          </a:p>
          <a:p>
            <a:r>
              <a:rPr lang="en-US" altLang="ja-JP" baseline="0" dirty="0" smtClean="0"/>
              <a:t>When an OS issues a read request, the VMM first protects the target cache page.</a:t>
            </a:r>
          </a:p>
          <a:p>
            <a:r>
              <a:rPr lang="en-US" altLang="ja-JP" baseline="0" dirty="0" smtClean="0"/>
              <a:t>This is done before the disk read to detect accidental page corruption by an OS during the read.</a:t>
            </a:r>
          </a:p>
          <a:p>
            <a:r>
              <a:rPr lang="en-US" altLang="ja-JP" baseline="0" dirty="0" smtClean="0"/>
              <a:t>Since the protection is applied only to the OS, the VMM itself can still write data read from a disk to the cache page.</a:t>
            </a:r>
          </a:p>
          <a:p>
            <a:r>
              <a:rPr lang="en-US" altLang="ja-JP" dirty="0" smtClean="0"/>
              <a:t>Finally, the cache page becomes reusable if it is guaranteed that the contents are not corrupted.</a:t>
            </a:r>
          </a:p>
          <a:p>
            <a:r>
              <a:rPr lang="en-US" altLang="ja-JP" dirty="0" smtClean="0"/>
              <a:t>This cache</a:t>
            </a:r>
            <a:r>
              <a:rPr lang="en-US" altLang="ja-JP" baseline="0" dirty="0" smtClean="0"/>
              <a:t> page is consistent.</a:t>
            </a:r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10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268288" y="268288"/>
            <a:ext cx="184150" cy="3886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973568" cy="2478088"/>
          </a:xfrm>
        </p:spPr>
        <p:txBody>
          <a:bodyPr rtlCol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Tahoma"/>
                <a:ea typeface="+mj-ea"/>
                <a:cs typeface="Tahoma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4636008"/>
            <a:ext cx="5458968" cy="621792"/>
          </a:xfrm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2400" kern="1200">
                <a:solidFill>
                  <a:schemeClr val="tx2"/>
                </a:solidFill>
                <a:latin typeface="Tahoma"/>
                <a:ea typeface="+mn-ea"/>
                <a:cs typeface="Tahom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9450" y="6356350"/>
            <a:ext cx="4735513" cy="365125"/>
          </a:xfrm>
        </p:spPr>
        <p:txBody>
          <a:bodyPr/>
          <a:lstStyle>
            <a:lvl1pPr>
              <a:defRPr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endParaRPr lang="ja-JP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588" y="6356350"/>
            <a:ext cx="685800" cy="365125"/>
          </a:xfrm>
        </p:spPr>
        <p:txBody>
          <a:bodyPr/>
          <a:lstStyle>
            <a:lvl1pPr>
              <a:defRPr sz="1100">
                <a:solidFill>
                  <a:srgbClr val="858585"/>
                </a:solidFill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fld id="{44D342DC-2780-1D4A-ADF3-A3A1ABD3AFB1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8E76552F-1F6C-FB4B-A415-6CE0C8D219E1}" type="datetime1">
              <a:rPr lang="ja-JP" altLang="en-US"/>
              <a:pPr/>
              <a:t>10.7.19</a:t>
            </a:fld>
            <a:endParaRPr lang="ja-JP" alt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AEACF88A-125B-C34E-B335-B54661FE0B99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F4FB541F-7816-EE40-8E5E-60EA43E4E8F4}" type="datetime1">
              <a:rPr lang="ja-JP" altLang="en-US"/>
              <a:pPr/>
              <a:t>10.7.19</a:t>
            </a:fld>
            <a:endParaRPr lang="ja-JP" alt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4D3BA1AE-7EA2-0441-AC1A-655D9FBDE7EF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877112-94FB-CE4F-BF7D-DB2C118C2546}" type="datetime1">
              <a:rPr lang="ja-JP" altLang="en-US"/>
              <a:pPr/>
              <a:t>10.7.19</a:t>
            </a:fld>
            <a:endParaRPr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17BB7F-544A-014B-9D77-8C285252A9D5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4FCB86-5EE0-364F-BAA8-C91865E32CDB}" type="datetime1">
              <a:rPr lang="ja-JP" altLang="en-US"/>
              <a:pPr/>
              <a:t>10.7.19</a:t>
            </a:fld>
            <a:endParaRPr lang="ja-JP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88C024-38FB-524E-B8DA-2354169334F6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4B29C2-0949-FD4C-988F-34CC4D901361}" type="datetime1">
              <a:rPr lang="ja-JP" altLang="en-US"/>
              <a:pPr/>
              <a:t>10.7.19</a:t>
            </a:fld>
            <a:endParaRPr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E0BAAA-A576-9F4A-BA15-3105FEE05921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4746625" y="268288"/>
            <a:ext cx="4114800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noProof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>
          <a:xfrm>
            <a:off x="161925" y="6124575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A3C4696C-8F39-6048-BADD-BF13EEBEB12F}" type="datetime1">
              <a:rPr lang="ja-JP" altLang="en-US"/>
              <a:pPr/>
              <a:t>10.7.19</a:t>
            </a:fld>
            <a:endParaRPr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>
          <a:xfrm>
            <a:off x="174625" y="6356350"/>
            <a:ext cx="3863975" cy="365125"/>
          </a:xfrm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FC524269-0C97-454C-BC2D-FDF857FFDBBE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タイトルの上に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7216775" y="268288"/>
            <a:ext cx="1639888" cy="36385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82B204-8A23-8140-9687-13C119651010}" type="datetime1">
              <a:rPr lang="ja-JP" altLang="en-US"/>
              <a:pPr/>
              <a:t>10.7.19</a:t>
            </a:fld>
            <a:endParaRPr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3802AC-21AE-FC41-9611-CF000F74229A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タイトル付き 4 つ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938" y="268288"/>
            <a:ext cx="720725" cy="36385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noProof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noProof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E0EB6B80-2C9E-8842-9759-5634496B3248}" type="datetime1">
              <a:rPr lang="ja-JP" altLang="en-US"/>
              <a:pPr/>
              <a:t>10.7.19</a:t>
            </a:fld>
            <a:endParaRPr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D714373B-7CA6-E845-93FF-1E75D9F0E4B4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212013" y="268288"/>
            <a:ext cx="16462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67360FE-63ED-6A4D-AA23-FB34C6E23FA3}" type="datetime1">
              <a:rPr lang="ja-JP" altLang="en-US"/>
              <a:pPr/>
              <a:t>10.7.19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0B93E0-4995-6F46-B945-26090AAE5068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/>
          <a:lstStyle/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379544-A481-A04A-BE1C-6F2532B846E4}" type="datetime1">
              <a:rPr lang="ja-JP" altLang="en-US"/>
              <a:pPr/>
              <a:t>10.7.19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47AED5-B7E4-E346-A567-461EB1576572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8256588" y="268289"/>
            <a:ext cx="601662" cy="1103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96200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013" y="6356350"/>
            <a:ext cx="1752600" cy="365125"/>
          </a:xfrm>
        </p:spPr>
        <p:txBody>
          <a:bodyPr/>
          <a:lstStyle>
            <a:lvl1pPr>
              <a:defRPr/>
            </a:lvl1pPr>
          </a:lstStyle>
          <a:p>
            <a:fld id="{25592C0E-E0E9-BB45-81D8-EA581D0B3840}" type="datetime1">
              <a:rPr lang="ja-JP" altLang="en-US"/>
              <a:pPr/>
              <a:t>10.7.19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CB5FFF-911E-2348-904D-6568B33CF3FB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図付き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3187700" y="268288"/>
            <a:ext cx="5668963" cy="25606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Rectangle 9"/>
          <p:cNvSpPr/>
          <p:nvPr/>
        </p:nvSpPr>
        <p:spPr>
          <a:xfrm>
            <a:off x="268288" y="268288"/>
            <a:ext cx="184150" cy="3886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noProof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>
          <a:xfrm>
            <a:off x="3276600" y="390525"/>
            <a:ext cx="5499100" cy="365125"/>
          </a:xfrm>
        </p:spPr>
        <p:txBody>
          <a:bodyPr/>
          <a:lstStyle>
            <a:lvl1pPr>
              <a:defRPr sz="2200" b="0">
                <a:solidFill>
                  <a:schemeClr val="bg1"/>
                </a:solidFill>
              </a:defRPr>
            </a:lvl1pPr>
          </a:lstStyle>
          <a:p>
            <a:fld id="{8D91DE9E-940A-5E4A-B45F-0C08319610D2}" type="datetime1">
              <a:rPr lang="ja-JP" altLang="en-US"/>
              <a:pPr/>
              <a:t>10.7.19</a:t>
            </a:fld>
            <a:endParaRPr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3213100" y="6356350"/>
            <a:ext cx="4735513" cy="365125"/>
          </a:xfrm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266113" y="6356350"/>
            <a:ext cx="685800" cy="365125"/>
          </a:xfrm>
        </p:spPr>
        <p:txBody>
          <a:bodyPr/>
          <a:lstStyle>
            <a:lvl1pPr>
              <a:defRPr sz="1100">
                <a:solidFill>
                  <a:srgbClr val="858585"/>
                </a:solidFill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fld id="{09CD138F-E287-3E4B-AF0F-85B13D12E148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タイトル、コンテンツ、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269875" y="268288"/>
            <a:ext cx="1646238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noProof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>
          <a:xfrm>
            <a:off x="7212013" y="6356350"/>
            <a:ext cx="1752600" cy="365125"/>
          </a:xfrm>
        </p:spPr>
        <p:txBody>
          <a:bodyPr/>
          <a:lstStyle>
            <a:lvl1pPr>
              <a:defRPr/>
            </a:lvl1pPr>
          </a:lstStyle>
          <a:p>
            <a:fld id="{35039B5C-2922-E84D-8201-829083648AB7}" type="datetime1">
              <a:rPr lang="ja-JP" altLang="en-US"/>
              <a:pPr/>
              <a:t>10.7.19</a:t>
            </a:fld>
            <a:endParaRPr lang="ja-JP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2178050" y="6356350"/>
            <a:ext cx="4927600" cy="365125"/>
          </a:xfrm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331788" y="360363"/>
            <a:ext cx="506412" cy="365125"/>
          </a:xfrm>
        </p:spPr>
        <p:txBody>
          <a:bodyPr/>
          <a:lstStyle>
            <a:lvl1pPr>
              <a:defRPr/>
            </a:lvl1pPr>
          </a:lstStyle>
          <a:p>
            <a:fld id="{B52BFCB9-B09F-1C4D-85DF-162341FB2CE2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759700" y="268288"/>
            <a:ext cx="1098550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/>
          <a:lstStyle>
            <a:lvl1pPr algn="r">
              <a:defRPr sz="4600" b="0" cap="none" baseline="0"/>
            </a:lvl1pPr>
          </a:lstStyle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>
            <a:normAutofit/>
          </a:bodyPr>
          <a:lstStyle>
            <a:lvl1pPr marL="0" indent="0" algn="r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425" cy="365125"/>
          </a:xfrm>
        </p:spPr>
        <p:txBody>
          <a:bodyPr/>
          <a:lstStyle>
            <a:lvl1pPr>
              <a:defRPr/>
            </a:lvl1pPr>
          </a:lstStyle>
          <a:p>
            <a:fld id="{5605CC70-77B1-BD49-AC4C-A76ACEA0857A}" type="datetime1">
              <a:rPr lang="ja-JP" altLang="en-US"/>
              <a:pPr/>
              <a:t>10.7.19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625" y="6356350"/>
            <a:ext cx="5311775" cy="365125"/>
          </a:xfrm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44A6CE-739F-DD41-8576-61BC46C55F11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図付きセク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269875" y="4773613"/>
            <a:ext cx="2971800" cy="18446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/>
          <a:lstStyle>
            <a:lvl1pPr algn="r">
              <a:defRPr sz="4600" b="0" cap="none" baseline="0"/>
            </a:lvl1pPr>
          </a:lstStyle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>
            <a:normAutofit/>
          </a:bodyPr>
          <a:lstStyle>
            <a:lvl1pPr marL="0" indent="0" algn="r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350838" y="6105525"/>
            <a:ext cx="506412" cy="365125"/>
          </a:xfrm>
        </p:spPr>
        <p:txBody>
          <a:bodyPr/>
          <a:lstStyle>
            <a:lvl1pPr>
              <a:defRPr/>
            </a:lvl1pPr>
          </a:lstStyle>
          <a:p>
            <a:fld id="{4817CB45-68FC-1149-A47D-1946A6D16E51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582CF0-45D4-894E-98E0-6C1AA890BD42}" type="datetime1">
              <a:rPr lang="ja-JP" altLang="en-US"/>
              <a:pPr/>
              <a:t>10.7.19</a:t>
            </a:fld>
            <a:endParaRPr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09DCB9-2C57-FF45-80EB-6188F4CC9BEF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A7FD19-3FD5-4641-AA1F-D841CB15648D}" type="datetime1">
              <a:rPr lang="ja-JP" altLang="en-US"/>
              <a:pPr/>
              <a:t>10.7.19</a:t>
            </a:fld>
            <a:endParaRPr lang="ja-JP" alt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B68411-9212-1740-948A-8E020733802B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つの上下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0B610A09-700B-8B44-A62B-2DF0B8653020}" type="datetime1">
              <a:rPr lang="ja-JP" altLang="en-US"/>
              <a:pPr/>
              <a:t>10.7.19</a:t>
            </a:fld>
            <a:endParaRPr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8538E853-3B36-374E-90C3-1937B72C9FD4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6508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524000"/>
            <a:ext cx="8153400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altLang="ja-JP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9313" y="6356350"/>
            <a:ext cx="1752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100" b="1">
                <a:solidFill>
                  <a:srgbClr val="858585"/>
                </a:solidFill>
              </a:defRPr>
            </a:lvl1pPr>
          </a:lstStyle>
          <a:p>
            <a:fld id="{940CED42-EA76-D841-8024-AE06009F2D10}" type="datetime1">
              <a:rPr lang="ja-JP" altLang="en-US"/>
              <a:pPr/>
              <a:t>10.7.19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625" y="6356350"/>
            <a:ext cx="6007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100" b="1">
                <a:solidFill>
                  <a:srgbClr val="858585"/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588" y="360363"/>
            <a:ext cx="5064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13FA3385-6A6B-8345-A0CB-3A99617A7522}" type="slidenum">
              <a:rPr lang="ja-JP" altLang="en-US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6" r:id="rId1"/>
    <p:sldLayoutId id="2147484057" r:id="rId2"/>
    <p:sldLayoutId id="2147484058" r:id="rId3"/>
    <p:sldLayoutId id="2147484059" r:id="rId4"/>
    <p:sldLayoutId id="2147484060" r:id="rId5"/>
    <p:sldLayoutId id="2147484061" r:id="rId6"/>
    <p:sldLayoutId id="2147484062" r:id="rId7"/>
    <p:sldLayoutId id="2147484063" r:id="rId8"/>
    <p:sldLayoutId id="2147484064" r:id="rId9"/>
    <p:sldLayoutId id="2147484065" r:id="rId10"/>
    <p:sldLayoutId id="2147484066" r:id="rId11"/>
    <p:sldLayoutId id="2147484067" r:id="rId12"/>
    <p:sldLayoutId id="2147484068" r:id="rId13"/>
    <p:sldLayoutId id="2147484069" r:id="rId14"/>
    <p:sldLayoutId id="2147484070" r:id="rId15"/>
    <p:sldLayoutId id="2147484071" r:id="rId16"/>
    <p:sldLayoutId id="2147484072" r:id="rId17"/>
    <p:sldLayoutId id="2147484073" r:id="rId18"/>
    <p:sldLayoutId id="2147484074" r:id="rId19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4000" kern="1200">
          <a:solidFill>
            <a:schemeClr val="accent1"/>
          </a:solidFill>
          <a:latin typeface="Tahoma"/>
          <a:ea typeface="+mj-ea"/>
          <a:cs typeface="Tahoma"/>
        </a:defRPr>
      </a:lvl1pPr>
      <a:lvl2pPr algn="l" rtl="0" fontAlgn="base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9pPr>
    </p:titleStyle>
    <p:bodyStyle>
      <a:lvl1pPr marL="228600" indent="-228600" algn="l" rtl="0" fontAlgn="base">
        <a:spcBef>
          <a:spcPts val="1800"/>
        </a:spcBef>
        <a:spcAft>
          <a:spcPct val="0"/>
        </a:spcAft>
        <a:buClr>
          <a:schemeClr val="accent1"/>
        </a:buClr>
        <a:buSzPct val="100000"/>
        <a:buFont typeface="Wingdings 2" charset="2"/>
        <a:buChar char="¡"/>
        <a:defRPr kumimoji="1" sz="2800" kern="1200">
          <a:solidFill>
            <a:schemeClr val="tx2"/>
          </a:solidFill>
          <a:latin typeface="Tahoma"/>
          <a:ea typeface="+mn-ea"/>
          <a:cs typeface="Tahoma"/>
        </a:defRPr>
      </a:lvl1pPr>
      <a:lvl2pPr marL="457200" indent="-228600" algn="l" rtl="0" fontAlgn="base">
        <a:spcBef>
          <a:spcPts val="600"/>
        </a:spcBef>
        <a:spcAft>
          <a:spcPct val="0"/>
        </a:spcAft>
        <a:buClr>
          <a:srgbClr val="4D0000"/>
        </a:buClr>
        <a:buSzPct val="100000"/>
        <a:buFont typeface="Wingdings 2" charset="2"/>
        <a:buChar char="¡"/>
        <a:defRPr kumimoji="1" sz="2600" kern="1200">
          <a:solidFill>
            <a:schemeClr val="tx2"/>
          </a:solidFill>
          <a:latin typeface="Tahoma"/>
          <a:ea typeface="+mn-ea"/>
          <a:cs typeface="Tahoma"/>
        </a:defRPr>
      </a:lvl2pPr>
      <a:lvl3pPr marL="685800" indent="-228600" algn="l" rtl="0" fontAlgn="base">
        <a:spcBef>
          <a:spcPts val="600"/>
        </a:spcBef>
        <a:spcAft>
          <a:spcPct val="0"/>
        </a:spcAft>
        <a:buClr>
          <a:schemeClr val="accent1"/>
        </a:buClr>
        <a:buSzPct val="100000"/>
        <a:buFont typeface="Wingdings 2" charset="2"/>
        <a:buChar char="¡"/>
        <a:defRPr kumimoji="1" sz="2400" kern="1200">
          <a:solidFill>
            <a:schemeClr val="tx2"/>
          </a:solidFill>
          <a:latin typeface="Tahoma"/>
          <a:ea typeface="+mn-ea"/>
          <a:cs typeface="Tahoma"/>
        </a:defRPr>
      </a:lvl3pPr>
      <a:lvl4pPr marL="914400" indent="-228600" algn="l" rtl="0" fontAlgn="base">
        <a:spcBef>
          <a:spcPts val="600"/>
        </a:spcBef>
        <a:spcAft>
          <a:spcPct val="0"/>
        </a:spcAft>
        <a:buClr>
          <a:srgbClr val="4D0000"/>
        </a:buClr>
        <a:buSzPct val="100000"/>
        <a:buFont typeface="Wingdings 2" charset="2"/>
        <a:buChar char="¡"/>
        <a:defRPr kumimoji="1" sz="2200" kern="1200">
          <a:solidFill>
            <a:schemeClr val="tx2"/>
          </a:solidFill>
          <a:latin typeface="Tahoma"/>
          <a:ea typeface="+mn-ea"/>
          <a:cs typeface="Tahoma"/>
        </a:defRPr>
      </a:lvl4pPr>
      <a:lvl5pPr marL="1143000" indent="-228600" algn="l" rtl="0" fontAlgn="base">
        <a:spcBef>
          <a:spcPts val="600"/>
        </a:spcBef>
        <a:spcAft>
          <a:spcPct val="0"/>
        </a:spcAft>
        <a:buClr>
          <a:schemeClr val="accent1"/>
        </a:buClr>
        <a:buSzPct val="100000"/>
        <a:buFont typeface="Wingdings 2" charset="2"/>
        <a:buChar char="¡"/>
        <a:defRPr kumimoji="1" sz="2000" kern="1200">
          <a:solidFill>
            <a:schemeClr val="tx2"/>
          </a:solidFill>
          <a:latin typeface="Tahoma"/>
          <a:ea typeface="+mn-ea"/>
          <a:cs typeface="Tahoma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df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chart" Target="../charts/char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chart" Target="../charts/char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df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タイトル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973568" cy="2935288"/>
          </a:xfrm>
        </p:spPr>
        <p:txBody>
          <a:bodyPr/>
          <a:lstStyle/>
          <a:p>
            <a:r>
              <a:rPr lang="en-US" altLang="ja-JP" dirty="0" smtClean="0"/>
              <a:t>Fast and Safe Performance Recovery on OS Reboot</a:t>
            </a:r>
            <a:endParaRPr lang="ja-JP" altLang="en-US" dirty="0" smtClean="0"/>
          </a:p>
        </p:txBody>
      </p:sp>
      <p:sp>
        <p:nvSpPr>
          <p:cNvPr id="22531" name="サブタイトル 2"/>
          <p:cNvSpPr>
            <a:spLocks noGrp="1"/>
          </p:cNvSpPr>
          <p:nvPr>
            <p:ph type="subTitle" idx="1"/>
          </p:nvPr>
        </p:nvSpPr>
        <p:spPr>
          <a:xfrm>
            <a:off x="2819400" y="4636008"/>
            <a:ext cx="5839968" cy="926592"/>
          </a:xfrm>
        </p:spPr>
        <p:txBody>
          <a:bodyPr/>
          <a:lstStyle/>
          <a:p>
            <a:r>
              <a:rPr lang="en-US" altLang="ja-JP" dirty="0" smtClean="0"/>
              <a:t>Kenichi Kourai</a:t>
            </a:r>
          </a:p>
          <a:p>
            <a:r>
              <a:rPr lang="en-US" altLang="ja-JP" dirty="0" smtClean="0"/>
              <a:t>Kyushu Institute of Technology</a:t>
            </a:r>
            <a:endParaRPr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Reusability Management (1/3)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The VMM makes a cache page reusable </a:t>
            </a:r>
            <a:r>
              <a:rPr lang="en-US" altLang="ja-JP" dirty="0" smtClean="0">
                <a:solidFill>
                  <a:srgbClr val="FF0000"/>
                </a:solidFill>
              </a:rPr>
              <a:t>after</a:t>
            </a:r>
            <a:r>
              <a:rPr lang="en-US" altLang="ja-JP" dirty="0" smtClean="0"/>
              <a:t> it reads data from a disk</a:t>
            </a:r>
          </a:p>
          <a:p>
            <a:pPr lvl="1"/>
            <a:r>
              <a:rPr lang="en-US" altLang="ja-JP" dirty="0" smtClean="0"/>
              <a:t>It protects the page </a:t>
            </a:r>
            <a:r>
              <a:rPr lang="en-US" altLang="ja-JP" dirty="0" smtClean="0">
                <a:solidFill>
                  <a:srgbClr val="FF0000"/>
                </a:solidFill>
              </a:rPr>
              <a:t>before</a:t>
            </a:r>
            <a:r>
              <a:rPr lang="en-US" altLang="ja-JP" dirty="0" smtClean="0"/>
              <a:t> the read</a:t>
            </a:r>
          </a:p>
          <a:p>
            <a:pPr lvl="2"/>
            <a:r>
              <a:rPr lang="en-US" altLang="ja-JP" dirty="0" smtClean="0"/>
              <a:t>To detect page corruption by an OS </a:t>
            </a:r>
            <a:r>
              <a:rPr lang="en-US" altLang="ja-JP" dirty="0" smtClean="0">
                <a:solidFill>
                  <a:srgbClr val="FF0000"/>
                </a:solidFill>
              </a:rPr>
              <a:t>during</a:t>
            </a:r>
            <a:r>
              <a:rPr lang="en-US" altLang="ja-JP" dirty="0" smtClean="0"/>
              <a:t> the read</a:t>
            </a:r>
          </a:p>
          <a:p>
            <a:pPr lvl="2"/>
            <a:r>
              <a:rPr lang="en-US" altLang="ja-JP" dirty="0" smtClean="0"/>
              <a:t>The VMM can still write data to the page</a:t>
            </a:r>
          </a:p>
          <a:p>
            <a:pPr lvl="1"/>
            <a:endParaRPr lang="en-US" altLang="ja-JP" dirty="0" smtClean="0"/>
          </a:p>
          <a:p>
            <a:pPr lvl="1"/>
            <a:endParaRPr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1525783" y="5334794"/>
            <a:ext cx="2209800" cy="4572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+mj-ea"/>
                <a:ea typeface="+mj-ea"/>
              </a:rPr>
              <a:t>VMM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601983" y="4121428"/>
            <a:ext cx="1219200" cy="79426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1982983" y="4306094"/>
            <a:ext cx="381000" cy="3810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柱 7"/>
          <p:cNvSpPr/>
          <p:nvPr/>
        </p:nvSpPr>
        <p:spPr>
          <a:xfrm>
            <a:off x="2440183" y="5943878"/>
            <a:ext cx="381000" cy="457200"/>
          </a:xfrm>
          <a:prstGeom prst="can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5" name="図形グループ 34"/>
          <p:cNvGrpSpPr/>
          <p:nvPr/>
        </p:nvGrpSpPr>
        <p:grpSpPr>
          <a:xfrm>
            <a:off x="2363983" y="4496594"/>
            <a:ext cx="1601983" cy="1675884"/>
            <a:chOff x="2363983" y="4496594"/>
            <a:chExt cx="1601983" cy="1675884"/>
          </a:xfrm>
        </p:grpSpPr>
        <p:cxnSp>
          <p:nvCxnSpPr>
            <p:cNvPr id="9" name="カギ線コネクタ 8"/>
            <p:cNvCxnSpPr>
              <a:stCxn id="7" idx="3"/>
            </p:cNvCxnSpPr>
            <p:nvPr/>
          </p:nvCxnSpPr>
          <p:spPr>
            <a:xfrm>
              <a:off x="2363983" y="4496594"/>
              <a:ext cx="914400" cy="838200"/>
            </a:xfrm>
            <a:prstGeom prst="bentConnector3">
              <a:avLst>
                <a:gd name="adj1" fmla="val 100124"/>
              </a:avLst>
            </a:prstGeom>
            <a:ln>
              <a:solidFill>
                <a:srgbClr val="000000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カギ線コネクタ 15"/>
            <p:cNvCxnSpPr>
              <a:endCxn id="8" idx="4"/>
            </p:cNvCxnSpPr>
            <p:nvPr/>
          </p:nvCxnSpPr>
          <p:spPr>
            <a:xfrm rot="5400000">
              <a:off x="2538608" y="5432703"/>
              <a:ext cx="1022350" cy="457200"/>
            </a:xfrm>
            <a:prstGeom prst="bentConnector2">
              <a:avLst/>
            </a:prstGeom>
            <a:ln>
              <a:solidFill>
                <a:srgbClr val="000000"/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テキスト ボックス 11"/>
            <p:cNvSpPr txBox="1"/>
            <p:nvPr/>
          </p:nvSpPr>
          <p:spPr>
            <a:xfrm>
              <a:off x="3278383" y="5803146"/>
              <a:ext cx="6875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+mn-ea"/>
                  <a:ea typeface="+mn-ea"/>
                </a:rPr>
                <a:t>read</a:t>
              </a:r>
              <a:endParaRPr kumimoji="1" lang="ja-JP" altLang="en-US" dirty="0" smtClean="0">
                <a:latin typeface="+mn-ea"/>
                <a:ea typeface="+mn-ea"/>
              </a:endParaRPr>
            </a:p>
          </p:txBody>
        </p:sp>
      </p:grpSp>
      <p:sp>
        <p:nvSpPr>
          <p:cNvPr id="17" name="テキスト ボックス 16"/>
          <p:cNvSpPr txBox="1"/>
          <p:nvPr/>
        </p:nvSpPr>
        <p:spPr>
          <a:xfrm>
            <a:off x="1034460" y="4127262"/>
            <a:ext cx="533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VM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grpSp>
        <p:nvGrpSpPr>
          <p:cNvPr id="34" name="図形グループ 33"/>
          <p:cNvGrpSpPr/>
          <p:nvPr/>
        </p:nvGrpSpPr>
        <p:grpSpPr>
          <a:xfrm>
            <a:off x="591420" y="4916488"/>
            <a:ext cx="1620957" cy="419100"/>
            <a:chOff x="591420" y="4916488"/>
            <a:chExt cx="1620957" cy="419100"/>
          </a:xfrm>
        </p:grpSpPr>
        <p:cxnSp>
          <p:nvCxnSpPr>
            <p:cNvPr id="19" name="直線矢印コネクタ 18"/>
            <p:cNvCxnSpPr/>
            <p:nvPr/>
          </p:nvCxnSpPr>
          <p:spPr>
            <a:xfrm rot="5400000">
              <a:off x="2002033" y="5125244"/>
              <a:ext cx="4191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テキスト ボックス 19"/>
            <p:cNvSpPr txBox="1"/>
            <p:nvPr/>
          </p:nvSpPr>
          <p:spPr>
            <a:xfrm>
              <a:off x="591420" y="4921846"/>
              <a:ext cx="16209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+mn-ea"/>
                  <a:ea typeface="+mn-ea"/>
                </a:rPr>
                <a:t>read request</a:t>
              </a:r>
              <a:endParaRPr kumimoji="1" lang="ja-JP" altLang="en-US" dirty="0" smtClean="0">
                <a:latin typeface="+mn-ea"/>
                <a:ea typeface="+mn-ea"/>
              </a:endParaRPr>
            </a:p>
          </p:txBody>
        </p:sp>
      </p:grpSp>
      <p:sp>
        <p:nvSpPr>
          <p:cNvPr id="38" name="正方形/長方形 37"/>
          <p:cNvSpPr/>
          <p:nvPr/>
        </p:nvSpPr>
        <p:spPr>
          <a:xfrm>
            <a:off x="4572000" y="4004746"/>
            <a:ext cx="4038600" cy="2396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4876800" y="5359836"/>
            <a:ext cx="3429000" cy="1588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40" name="図形グループ 39"/>
          <p:cNvGrpSpPr/>
          <p:nvPr/>
        </p:nvGrpSpPr>
        <p:grpSpPr>
          <a:xfrm>
            <a:off x="4953801" y="4464267"/>
            <a:ext cx="1032028" cy="878901"/>
            <a:chOff x="4953801" y="4464267"/>
            <a:chExt cx="1032028" cy="878901"/>
          </a:xfrm>
        </p:grpSpPr>
        <p:sp>
          <p:nvSpPr>
            <p:cNvPr id="22" name="テキスト ボックス 21"/>
            <p:cNvSpPr txBox="1"/>
            <p:nvPr/>
          </p:nvSpPr>
          <p:spPr>
            <a:xfrm>
              <a:off x="4953801" y="4464267"/>
              <a:ext cx="103202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dirty="0" smtClean="0">
                  <a:latin typeface="+mn-ea"/>
                  <a:ea typeface="+mn-ea"/>
                </a:rPr>
                <a:t>read</a:t>
              </a:r>
            </a:p>
            <a:p>
              <a:pPr algn="ctr"/>
              <a:r>
                <a:rPr kumimoji="1" lang="en-US" altLang="ja-JP" dirty="0" smtClean="0">
                  <a:latin typeface="+mn-ea"/>
                  <a:ea typeface="+mn-ea"/>
                </a:rPr>
                <a:t>request</a:t>
              </a:r>
            </a:p>
          </p:txBody>
        </p:sp>
        <p:cxnSp>
          <p:nvCxnSpPr>
            <p:cNvPr id="24" name="直線矢印コネクタ 23"/>
            <p:cNvCxnSpPr/>
            <p:nvPr/>
          </p:nvCxnSpPr>
          <p:spPr>
            <a:xfrm rot="5400000">
              <a:off x="5318131" y="5217755"/>
              <a:ext cx="24923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図形グループ 40"/>
          <p:cNvGrpSpPr/>
          <p:nvPr/>
        </p:nvGrpSpPr>
        <p:grpSpPr>
          <a:xfrm>
            <a:off x="4953801" y="5343167"/>
            <a:ext cx="982661" cy="652701"/>
            <a:chOff x="4953801" y="5343167"/>
            <a:chExt cx="982661" cy="652701"/>
          </a:xfrm>
        </p:grpSpPr>
        <p:sp>
          <p:nvSpPr>
            <p:cNvPr id="13" name="テキスト ボックス 12"/>
            <p:cNvSpPr txBox="1"/>
            <p:nvPr/>
          </p:nvSpPr>
          <p:spPr>
            <a:xfrm>
              <a:off x="4953801" y="5626536"/>
              <a:ext cx="98266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dirty="0" smtClean="0">
                  <a:latin typeface="+mn-ea"/>
                  <a:ea typeface="+mn-ea"/>
                </a:rPr>
                <a:t>protect</a:t>
              </a:r>
              <a:endParaRPr kumimoji="1" lang="ja-JP" altLang="en-US" dirty="0" smtClean="0">
                <a:latin typeface="+mn-ea"/>
                <a:ea typeface="+mn-ea"/>
              </a:endParaRPr>
            </a:p>
          </p:txBody>
        </p:sp>
        <p:cxnSp>
          <p:nvCxnSpPr>
            <p:cNvPr id="30" name="直線矢印コネクタ 29"/>
            <p:cNvCxnSpPr/>
            <p:nvPr/>
          </p:nvCxnSpPr>
          <p:spPr>
            <a:xfrm rot="16200000" flipV="1">
              <a:off x="5302654" y="5484057"/>
              <a:ext cx="28336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図形グループ 27"/>
          <p:cNvGrpSpPr/>
          <p:nvPr/>
        </p:nvGrpSpPr>
        <p:grpSpPr>
          <a:xfrm>
            <a:off x="5611948" y="5436829"/>
            <a:ext cx="1855651" cy="559039"/>
            <a:chOff x="5611948" y="5436829"/>
            <a:chExt cx="1855651" cy="559039"/>
          </a:xfrm>
        </p:grpSpPr>
        <p:sp>
          <p:nvSpPr>
            <p:cNvPr id="14" name="テキスト ボックス 13"/>
            <p:cNvSpPr txBox="1"/>
            <p:nvPr/>
          </p:nvSpPr>
          <p:spPr>
            <a:xfrm>
              <a:off x="6172200" y="5626536"/>
              <a:ext cx="6875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dirty="0" smtClean="0">
                  <a:latin typeface="+mn-ea"/>
                  <a:ea typeface="+mn-ea"/>
                </a:rPr>
                <a:t>read</a:t>
              </a:r>
            </a:p>
          </p:txBody>
        </p:sp>
        <p:sp>
          <p:nvSpPr>
            <p:cNvPr id="32" name="左中かっこ 31"/>
            <p:cNvSpPr/>
            <p:nvPr/>
          </p:nvSpPr>
          <p:spPr>
            <a:xfrm rot="16200000">
              <a:off x="6444921" y="4603856"/>
              <a:ext cx="189705" cy="1855651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1" name="図形グループ 30"/>
          <p:cNvGrpSpPr/>
          <p:nvPr/>
        </p:nvGrpSpPr>
        <p:grpSpPr>
          <a:xfrm>
            <a:off x="7168725" y="5371346"/>
            <a:ext cx="1137075" cy="624522"/>
            <a:chOff x="7168725" y="5371346"/>
            <a:chExt cx="1137075" cy="624522"/>
          </a:xfrm>
        </p:grpSpPr>
        <p:sp>
          <p:nvSpPr>
            <p:cNvPr id="15" name="テキスト ボックス 14"/>
            <p:cNvSpPr txBox="1"/>
            <p:nvPr/>
          </p:nvSpPr>
          <p:spPr>
            <a:xfrm>
              <a:off x="7168725" y="5626536"/>
              <a:ext cx="11370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dirty="0" smtClean="0">
                  <a:latin typeface="+mn-ea"/>
                  <a:ea typeface="+mn-ea"/>
                </a:rPr>
                <a:t>reusable</a:t>
              </a:r>
            </a:p>
          </p:txBody>
        </p:sp>
        <p:cxnSp>
          <p:nvCxnSpPr>
            <p:cNvPr id="33" name="直線矢印コネクタ 32"/>
            <p:cNvCxnSpPr/>
            <p:nvPr/>
          </p:nvCxnSpPr>
          <p:spPr>
            <a:xfrm rot="16200000" flipV="1">
              <a:off x="7555310" y="5512236"/>
              <a:ext cx="28336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図形グループ 28"/>
          <p:cNvGrpSpPr/>
          <p:nvPr/>
        </p:nvGrpSpPr>
        <p:grpSpPr>
          <a:xfrm>
            <a:off x="6499536" y="4225418"/>
            <a:ext cx="1338377" cy="1134418"/>
            <a:chOff x="6499536" y="4225418"/>
            <a:chExt cx="1338377" cy="1134418"/>
          </a:xfrm>
        </p:grpSpPr>
        <p:sp>
          <p:nvSpPr>
            <p:cNvPr id="36" name="稲妻 35"/>
            <p:cNvSpPr/>
            <p:nvPr/>
          </p:nvSpPr>
          <p:spPr>
            <a:xfrm flipH="1">
              <a:off x="6711524" y="4940736"/>
              <a:ext cx="457201" cy="419100"/>
            </a:xfrm>
            <a:prstGeom prst="lightningBol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6499536" y="4225418"/>
              <a:ext cx="133837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dirty="0" smtClean="0">
                  <a:latin typeface="+mn-ea"/>
                  <a:ea typeface="+mn-ea"/>
                </a:rPr>
                <a:t>possible</a:t>
              </a:r>
            </a:p>
            <a:p>
              <a:pPr algn="ctr"/>
              <a:r>
                <a:rPr lang="en-US" altLang="ja-JP" dirty="0" smtClean="0">
                  <a:latin typeface="+mn-ea"/>
                  <a:ea typeface="+mn-ea"/>
                </a:rPr>
                <a:t>corruption</a:t>
              </a:r>
              <a:endParaRPr kumimoji="1" lang="ja-JP" altLang="en-US" dirty="0" smtClean="0">
                <a:latin typeface="+mn-ea"/>
                <a:ea typeface="+mn-ea"/>
              </a:endParaRPr>
            </a:p>
          </p:txBody>
        </p:sp>
      </p:grpSp>
      <p:sp>
        <p:nvSpPr>
          <p:cNvPr id="39" name="テキスト ボックス 38"/>
          <p:cNvSpPr txBox="1"/>
          <p:nvPr/>
        </p:nvSpPr>
        <p:spPr>
          <a:xfrm>
            <a:off x="1814253" y="5987018"/>
            <a:ext cx="625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disk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Reusability Management (2/3)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The VMM makes a cache page non-reusable </a:t>
            </a:r>
            <a:r>
              <a:rPr lang="en-US" altLang="ja-JP" dirty="0" smtClean="0">
                <a:solidFill>
                  <a:srgbClr val="FF0000"/>
                </a:solidFill>
              </a:rPr>
              <a:t>before</a:t>
            </a:r>
            <a:r>
              <a:rPr lang="en-US" altLang="ja-JP" dirty="0" smtClean="0"/>
              <a:t> an OS modifies its contents</a:t>
            </a:r>
          </a:p>
          <a:p>
            <a:pPr lvl="1"/>
            <a:r>
              <a:rPr lang="en-US" altLang="ja-JP" dirty="0" smtClean="0"/>
              <a:t>It </a:t>
            </a:r>
            <a:r>
              <a:rPr lang="en-US" altLang="ja-JP" dirty="0" err="1" smtClean="0"/>
              <a:t>unprotects</a:t>
            </a:r>
            <a:r>
              <a:rPr lang="en-US" altLang="ja-JP" dirty="0" smtClean="0"/>
              <a:t> the page </a:t>
            </a:r>
            <a:r>
              <a:rPr lang="en-US" altLang="ja-JP" dirty="0" smtClean="0">
                <a:solidFill>
                  <a:srgbClr val="FF0000"/>
                </a:solidFill>
              </a:rPr>
              <a:t>at the same time</a:t>
            </a:r>
          </a:p>
          <a:p>
            <a:pPr lvl="2"/>
            <a:r>
              <a:rPr lang="en-US" altLang="ja-JP" dirty="0" smtClean="0"/>
              <a:t>To enable the OS to modify the page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</p:txBody>
      </p:sp>
      <p:sp>
        <p:nvSpPr>
          <p:cNvPr id="5" name="正方形/長方形 4"/>
          <p:cNvSpPr/>
          <p:nvPr/>
        </p:nvSpPr>
        <p:spPr>
          <a:xfrm>
            <a:off x="1691472" y="5211008"/>
            <a:ext cx="2209800" cy="4572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+mj-ea"/>
                <a:ea typeface="+mj-ea"/>
              </a:rPr>
              <a:t>VMM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767672" y="3997642"/>
            <a:ext cx="1219200" cy="79426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2148672" y="4182308"/>
            <a:ext cx="381000" cy="3810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200149" y="4003476"/>
            <a:ext cx="533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VM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grpSp>
        <p:nvGrpSpPr>
          <p:cNvPr id="25" name="図形グループ 24"/>
          <p:cNvGrpSpPr/>
          <p:nvPr/>
        </p:nvGrpSpPr>
        <p:grpSpPr>
          <a:xfrm>
            <a:off x="499041" y="4792702"/>
            <a:ext cx="1879025" cy="392152"/>
            <a:chOff x="499041" y="4792702"/>
            <a:chExt cx="1879025" cy="392152"/>
          </a:xfrm>
        </p:grpSpPr>
        <p:cxnSp>
          <p:nvCxnSpPr>
            <p:cNvPr id="28" name="直線矢印コネクタ 27"/>
            <p:cNvCxnSpPr>
              <a:stCxn id="6" idx="2"/>
            </p:cNvCxnSpPr>
            <p:nvPr/>
          </p:nvCxnSpPr>
          <p:spPr>
            <a:xfrm rot="5400000">
              <a:off x="2181196" y="4987984"/>
              <a:ext cx="39215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テキスト ボックス 28"/>
            <p:cNvSpPr txBox="1"/>
            <p:nvPr/>
          </p:nvSpPr>
          <p:spPr>
            <a:xfrm>
              <a:off x="499041" y="4798060"/>
              <a:ext cx="18774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>
                  <a:latin typeface="+mn-ea"/>
                  <a:ea typeface="+mn-ea"/>
                </a:rPr>
                <a:t>modify request</a:t>
              </a:r>
              <a:endParaRPr kumimoji="1" lang="ja-JP" altLang="en-US" dirty="0" smtClean="0">
                <a:latin typeface="+mn-ea"/>
                <a:ea typeface="+mn-ea"/>
              </a:endParaRPr>
            </a:p>
          </p:txBody>
        </p:sp>
      </p:grpSp>
      <p:grpSp>
        <p:nvGrpSpPr>
          <p:cNvPr id="33" name="図形グループ 32"/>
          <p:cNvGrpSpPr/>
          <p:nvPr/>
        </p:nvGrpSpPr>
        <p:grpSpPr>
          <a:xfrm>
            <a:off x="2529672" y="4004270"/>
            <a:ext cx="1758868" cy="1207532"/>
            <a:chOff x="2529672" y="4004270"/>
            <a:chExt cx="1758868" cy="1207532"/>
          </a:xfrm>
        </p:grpSpPr>
        <p:cxnSp>
          <p:nvCxnSpPr>
            <p:cNvPr id="30" name="カギ線コネクタ 29"/>
            <p:cNvCxnSpPr/>
            <p:nvPr/>
          </p:nvCxnSpPr>
          <p:spPr>
            <a:xfrm>
              <a:off x="2529672" y="4373602"/>
              <a:ext cx="914400" cy="838200"/>
            </a:xfrm>
            <a:prstGeom prst="bentConnector3">
              <a:avLst>
                <a:gd name="adj1" fmla="val 100124"/>
              </a:avLst>
            </a:prstGeom>
            <a:ln>
              <a:solidFill>
                <a:srgbClr val="000000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テキスト ボックス 30"/>
            <p:cNvSpPr txBox="1"/>
            <p:nvPr/>
          </p:nvSpPr>
          <p:spPr>
            <a:xfrm>
              <a:off x="3013832" y="4004270"/>
              <a:ext cx="12747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+mn-ea"/>
                  <a:ea typeface="+mn-ea"/>
                </a:rPr>
                <a:t>unprotect</a:t>
              </a:r>
              <a:endParaRPr kumimoji="1" lang="ja-JP" altLang="en-US" dirty="0" smtClean="0">
                <a:latin typeface="+mn-ea"/>
                <a:ea typeface="+mn-ea"/>
              </a:endParaRPr>
            </a:p>
          </p:txBody>
        </p:sp>
      </p:grpSp>
      <p:sp>
        <p:nvSpPr>
          <p:cNvPr id="32" name="正方形/長方形 31"/>
          <p:cNvSpPr/>
          <p:nvPr/>
        </p:nvSpPr>
        <p:spPr>
          <a:xfrm>
            <a:off x="4572000" y="3842980"/>
            <a:ext cx="4038600" cy="2396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4876800" y="5057816"/>
            <a:ext cx="3429000" cy="1588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37" name="図形グループ 36"/>
          <p:cNvGrpSpPr/>
          <p:nvPr/>
        </p:nvGrpSpPr>
        <p:grpSpPr>
          <a:xfrm>
            <a:off x="5157019" y="4145577"/>
            <a:ext cx="1032028" cy="895569"/>
            <a:chOff x="5157019" y="4145577"/>
            <a:chExt cx="1032028" cy="895569"/>
          </a:xfrm>
        </p:grpSpPr>
        <p:sp>
          <p:nvSpPr>
            <p:cNvPr id="18" name="テキスト ボックス 17"/>
            <p:cNvSpPr txBox="1"/>
            <p:nvPr/>
          </p:nvSpPr>
          <p:spPr>
            <a:xfrm>
              <a:off x="5157019" y="4145577"/>
              <a:ext cx="103202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dirty="0" smtClean="0">
                  <a:latin typeface="+mn-ea"/>
                  <a:ea typeface="+mn-ea"/>
                </a:rPr>
                <a:t>modify</a:t>
              </a:r>
            </a:p>
            <a:p>
              <a:pPr algn="ctr"/>
              <a:r>
                <a:rPr lang="en-US" altLang="ja-JP" dirty="0" smtClean="0">
                  <a:latin typeface="+mn-ea"/>
                  <a:ea typeface="+mn-ea"/>
                </a:rPr>
                <a:t>request</a:t>
              </a:r>
              <a:endParaRPr kumimoji="1" lang="en-US" altLang="ja-JP" dirty="0" smtClean="0">
                <a:latin typeface="+mn-ea"/>
                <a:ea typeface="+mn-ea"/>
              </a:endParaRPr>
            </a:p>
          </p:txBody>
        </p:sp>
        <p:cxnSp>
          <p:nvCxnSpPr>
            <p:cNvPr id="19" name="直線矢印コネクタ 18"/>
            <p:cNvCxnSpPr/>
            <p:nvPr/>
          </p:nvCxnSpPr>
          <p:spPr>
            <a:xfrm rot="5400000">
              <a:off x="5546032" y="4915733"/>
              <a:ext cx="24923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図形グループ 37"/>
          <p:cNvGrpSpPr/>
          <p:nvPr/>
        </p:nvGrpSpPr>
        <p:grpSpPr>
          <a:xfrm>
            <a:off x="4715079" y="5041145"/>
            <a:ext cx="1915909" cy="929700"/>
            <a:chOff x="4715079" y="5041145"/>
            <a:chExt cx="1915909" cy="929700"/>
          </a:xfrm>
        </p:grpSpPr>
        <p:sp>
          <p:nvSpPr>
            <p:cNvPr id="12" name="テキスト ボックス 11"/>
            <p:cNvSpPr txBox="1"/>
            <p:nvPr/>
          </p:nvSpPr>
          <p:spPr>
            <a:xfrm>
              <a:off x="4715079" y="5324514"/>
              <a:ext cx="191590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dirty="0" smtClean="0">
                  <a:latin typeface="+mn-ea"/>
                  <a:ea typeface="+mn-ea"/>
                </a:rPr>
                <a:t>non-reusable &amp;</a:t>
              </a:r>
            </a:p>
            <a:p>
              <a:pPr algn="ctr"/>
              <a:r>
                <a:rPr kumimoji="1" lang="en-US" altLang="ja-JP" dirty="0" smtClean="0">
                  <a:latin typeface="+mn-ea"/>
                  <a:ea typeface="+mn-ea"/>
                </a:rPr>
                <a:t>unprotect</a:t>
              </a:r>
              <a:endParaRPr kumimoji="1" lang="ja-JP" altLang="en-US" dirty="0" smtClean="0">
                <a:latin typeface="+mn-ea"/>
                <a:ea typeface="+mn-ea"/>
              </a:endParaRPr>
            </a:p>
          </p:txBody>
        </p:sp>
        <p:cxnSp>
          <p:nvCxnSpPr>
            <p:cNvPr id="20" name="直線矢印コネクタ 19"/>
            <p:cNvCxnSpPr/>
            <p:nvPr/>
          </p:nvCxnSpPr>
          <p:spPr>
            <a:xfrm rot="16200000" flipV="1">
              <a:off x="5530555" y="5182035"/>
              <a:ext cx="28336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図形グループ 35"/>
          <p:cNvGrpSpPr/>
          <p:nvPr/>
        </p:nvGrpSpPr>
        <p:grpSpPr>
          <a:xfrm>
            <a:off x="7044143" y="3904525"/>
            <a:ext cx="1338377" cy="1121293"/>
            <a:chOff x="7044143" y="3904525"/>
            <a:chExt cx="1338377" cy="1121293"/>
          </a:xfrm>
        </p:grpSpPr>
        <p:sp>
          <p:nvSpPr>
            <p:cNvPr id="22" name="稲妻 21"/>
            <p:cNvSpPr/>
            <p:nvPr/>
          </p:nvSpPr>
          <p:spPr>
            <a:xfrm flipH="1">
              <a:off x="7391398" y="4606718"/>
              <a:ext cx="457201" cy="419100"/>
            </a:xfrm>
            <a:prstGeom prst="lightningBol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7044143" y="3904525"/>
              <a:ext cx="133837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dirty="0" smtClean="0">
                  <a:latin typeface="+mn-ea"/>
                  <a:ea typeface="+mn-ea"/>
                </a:rPr>
                <a:t>possible</a:t>
              </a:r>
            </a:p>
            <a:p>
              <a:pPr algn="ctr"/>
              <a:r>
                <a:rPr lang="en-US" altLang="ja-JP" dirty="0" smtClean="0">
                  <a:latin typeface="+mn-ea"/>
                  <a:ea typeface="+mn-ea"/>
                </a:rPr>
                <a:t>corruption</a:t>
              </a:r>
              <a:endParaRPr kumimoji="1" lang="ja-JP" altLang="en-US" dirty="0" smtClean="0">
                <a:latin typeface="+mn-ea"/>
                <a:ea typeface="+mn-ea"/>
              </a:endParaRPr>
            </a:p>
          </p:txBody>
        </p:sp>
      </p:grpSp>
      <p:grpSp>
        <p:nvGrpSpPr>
          <p:cNvPr id="35" name="図形グループ 34"/>
          <p:cNvGrpSpPr/>
          <p:nvPr/>
        </p:nvGrpSpPr>
        <p:grpSpPr>
          <a:xfrm>
            <a:off x="6255186" y="4440836"/>
            <a:ext cx="751603" cy="618568"/>
            <a:chOff x="6255186" y="4440836"/>
            <a:chExt cx="751603" cy="618568"/>
          </a:xfrm>
        </p:grpSpPr>
        <p:sp>
          <p:nvSpPr>
            <p:cNvPr id="26" name="テキスト ボックス 25"/>
            <p:cNvSpPr txBox="1"/>
            <p:nvPr/>
          </p:nvSpPr>
          <p:spPr>
            <a:xfrm>
              <a:off x="6255186" y="4440836"/>
              <a:ext cx="7516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dirty="0" smtClean="0">
                  <a:latin typeface="+mn-ea"/>
                  <a:ea typeface="+mn-ea"/>
                </a:rPr>
                <a:t>write</a:t>
              </a:r>
              <a:endParaRPr kumimoji="1" lang="en-US" altLang="ja-JP" dirty="0" smtClean="0">
                <a:latin typeface="+mn-ea"/>
                <a:ea typeface="+mn-ea"/>
              </a:endParaRPr>
            </a:p>
          </p:txBody>
        </p:sp>
        <p:cxnSp>
          <p:nvCxnSpPr>
            <p:cNvPr id="24" name="直線矢印コネクタ 23"/>
            <p:cNvCxnSpPr/>
            <p:nvPr/>
          </p:nvCxnSpPr>
          <p:spPr>
            <a:xfrm rot="5400000">
              <a:off x="6357675" y="4933991"/>
              <a:ext cx="24923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矢印コネクタ 26"/>
            <p:cNvCxnSpPr/>
            <p:nvPr/>
          </p:nvCxnSpPr>
          <p:spPr>
            <a:xfrm rot="5400000">
              <a:off x="6659563" y="4933991"/>
              <a:ext cx="24923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Reusability Management (3/3)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The VMM makes a cache page reusable again </a:t>
            </a:r>
            <a:r>
              <a:rPr lang="en-US" altLang="ja-JP" dirty="0" smtClean="0">
                <a:solidFill>
                  <a:srgbClr val="FF0000"/>
                </a:solidFill>
              </a:rPr>
              <a:t>after</a:t>
            </a:r>
            <a:r>
              <a:rPr lang="en-US" altLang="ja-JP" dirty="0" smtClean="0"/>
              <a:t> it writes data in the page to a disk</a:t>
            </a:r>
          </a:p>
          <a:p>
            <a:pPr lvl="1"/>
            <a:r>
              <a:rPr lang="en-US" altLang="ja-JP" dirty="0" smtClean="0"/>
              <a:t>It protects the page </a:t>
            </a:r>
            <a:r>
              <a:rPr lang="en-US" altLang="ja-JP" dirty="0" smtClean="0">
                <a:solidFill>
                  <a:srgbClr val="FF0000"/>
                </a:solidFill>
              </a:rPr>
              <a:t>before</a:t>
            </a:r>
            <a:r>
              <a:rPr lang="en-US" altLang="ja-JP" dirty="0" smtClean="0"/>
              <a:t> the write</a:t>
            </a:r>
          </a:p>
          <a:p>
            <a:pPr lvl="2"/>
            <a:r>
              <a:rPr lang="en-US" altLang="ja-JP" dirty="0" smtClean="0"/>
              <a:t>To detect page corruption </a:t>
            </a:r>
            <a:r>
              <a:rPr lang="en-US" altLang="ja-JP" dirty="0" smtClean="0">
                <a:solidFill>
                  <a:srgbClr val="FF0000"/>
                </a:solidFill>
              </a:rPr>
              <a:t>during</a:t>
            </a:r>
            <a:r>
              <a:rPr lang="en-US" altLang="ja-JP" dirty="0" smtClean="0"/>
              <a:t> the write</a:t>
            </a:r>
            <a:endParaRPr lang="ja-JP" altLang="en-US" dirty="0" smtClean="0"/>
          </a:p>
        </p:txBody>
      </p:sp>
      <p:sp>
        <p:nvSpPr>
          <p:cNvPr id="6" name="正方形/長方形 5"/>
          <p:cNvSpPr/>
          <p:nvPr/>
        </p:nvSpPr>
        <p:spPr>
          <a:xfrm>
            <a:off x="1562100" y="5184776"/>
            <a:ext cx="2209800" cy="4572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+mj-ea"/>
                <a:ea typeface="+mj-ea"/>
              </a:rPr>
              <a:t>VMM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638300" y="3933090"/>
            <a:ext cx="1219200" cy="83258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019300" y="4156076"/>
            <a:ext cx="381000" cy="3810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柱 8"/>
          <p:cNvSpPr/>
          <p:nvPr/>
        </p:nvSpPr>
        <p:spPr>
          <a:xfrm>
            <a:off x="2476500" y="5827714"/>
            <a:ext cx="381000" cy="457200"/>
          </a:xfrm>
          <a:prstGeom prst="can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104342" y="3933090"/>
            <a:ext cx="533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VM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grpSp>
        <p:nvGrpSpPr>
          <p:cNvPr id="27" name="図形グループ 26"/>
          <p:cNvGrpSpPr/>
          <p:nvPr/>
        </p:nvGrpSpPr>
        <p:grpSpPr>
          <a:xfrm>
            <a:off x="563618" y="4765675"/>
            <a:ext cx="1685077" cy="419894"/>
            <a:chOff x="563618" y="4765675"/>
            <a:chExt cx="1685077" cy="419894"/>
          </a:xfrm>
        </p:grpSpPr>
        <p:cxnSp>
          <p:nvCxnSpPr>
            <p:cNvPr id="31" name="直線矢印コネクタ 30"/>
            <p:cNvCxnSpPr>
              <a:stCxn id="7" idx="2"/>
            </p:cNvCxnSpPr>
            <p:nvPr/>
          </p:nvCxnSpPr>
          <p:spPr>
            <a:xfrm rot="5400000">
              <a:off x="2038350" y="4975225"/>
              <a:ext cx="41910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テキスト ボックス 31"/>
            <p:cNvSpPr txBox="1"/>
            <p:nvPr/>
          </p:nvSpPr>
          <p:spPr>
            <a:xfrm>
              <a:off x="563618" y="4765675"/>
              <a:ext cx="16850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+mn-ea"/>
                  <a:ea typeface="+mn-ea"/>
                </a:rPr>
                <a:t>write request</a:t>
              </a:r>
              <a:endParaRPr kumimoji="1" lang="ja-JP" altLang="en-US" dirty="0" smtClean="0">
                <a:latin typeface="+mn-ea"/>
                <a:ea typeface="+mn-ea"/>
              </a:endParaRPr>
            </a:p>
          </p:txBody>
        </p:sp>
      </p:grpSp>
      <p:sp>
        <p:nvSpPr>
          <p:cNvPr id="45" name="正方形/長方形 44"/>
          <p:cNvSpPr/>
          <p:nvPr/>
        </p:nvSpPr>
        <p:spPr>
          <a:xfrm>
            <a:off x="4572000" y="3810000"/>
            <a:ext cx="4038600" cy="2396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cxnSp>
        <p:nvCxnSpPr>
          <p:cNvPr id="33" name="直線コネクタ 32"/>
          <p:cNvCxnSpPr/>
          <p:nvPr/>
        </p:nvCxnSpPr>
        <p:spPr>
          <a:xfrm>
            <a:off x="4876800" y="5157034"/>
            <a:ext cx="3429000" cy="1588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28" name="図形グループ 27"/>
          <p:cNvGrpSpPr/>
          <p:nvPr/>
        </p:nvGrpSpPr>
        <p:grpSpPr>
          <a:xfrm>
            <a:off x="2400300" y="4346576"/>
            <a:ext cx="1666003" cy="1709738"/>
            <a:chOff x="2400300" y="4346576"/>
            <a:chExt cx="1666003" cy="1709738"/>
          </a:xfrm>
        </p:grpSpPr>
        <p:cxnSp>
          <p:nvCxnSpPr>
            <p:cNvPr id="11" name="カギ線コネクタ 10"/>
            <p:cNvCxnSpPr>
              <a:stCxn id="8" idx="3"/>
            </p:cNvCxnSpPr>
            <p:nvPr/>
          </p:nvCxnSpPr>
          <p:spPr>
            <a:xfrm>
              <a:off x="2400300" y="4346576"/>
              <a:ext cx="914400" cy="838200"/>
            </a:xfrm>
            <a:prstGeom prst="bentConnector3">
              <a:avLst>
                <a:gd name="adj1" fmla="val 100124"/>
              </a:avLst>
            </a:prstGeom>
            <a:ln>
              <a:solidFill>
                <a:srgbClr val="000000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カギ線コネクタ 15"/>
            <p:cNvCxnSpPr>
              <a:endCxn id="9" idx="4"/>
            </p:cNvCxnSpPr>
            <p:nvPr/>
          </p:nvCxnSpPr>
          <p:spPr>
            <a:xfrm rot="5400000">
              <a:off x="2574925" y="5316539"/>
              <a:ext cx="1022350" cy="457200"/>
            </a:xfrm>
            <a:prstGeom prst="bentConnector2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テキスト ボックス 20"/>
            <p:cNvSpPr txBox="1"/>
            <p:nvPr/>
          </p:nvSpPr>
          <p:spPr>
            <a:xfrm>
              <a:off x="3314700" y="5686982"/>
              <a:ext cx="7516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+mn-ea"/>
                  <a:ea typeface="+mn-ea"/>
                </a:rPr>
                <a:t>write</a:t>
              </a:r>
              <a:endParaRPr kumimoji="1" lang="ja-JP" altLang="en-US" dirty="0" smtClean="0">
                <a:latin typeface="+mn-ea"/>
                <a:ea typeface="+mn-ea"/>
              </a:endParaRPr>
            </a:p>
          </p:txBody>
        </p:sp>
      </p:grpSp>
      <p:grpSp>
        <p:nvGrpSpPr>
          <p:cNvPr id="30" name="図形グループ 29"/>
          <p:cNvGrpSpPr/>
          <p:nvPr/>
        </p:nvGrpSpPr>
        <p:grpSpPr>
          <a:xfrm>
            <a:off x="4953801" y="4261465"/>
            <a:ext cx="1032028" cy="878901"/>
            <a:chOff x="4953801" y="4261465"/>
            <a:chExt cx="1032028" cy="878901"/>
          </a:xfrm>
        </p:grpSpPr>
        <p:sp>
          <p:nvSpPr>
            <p:cNvPr id="37" name="テキスト ボックス 36"/>
            <p:cNvSpPr txBox="1"/>
            <p:nvPr/>
          </p:nvSpPr>
          <p:spPr>
            <a:xfrm>
              <a:off x="4953801" y="4261465"/>
              <a:ext cx="103202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dirty="0" smtClean="0">
                  <a:latin typeface="+mn-ea"/>
                  <a:ea typeface="+mn-ea"/>
                </a:rPr>
                <a:t>write</a:t>
              </a:r>
            </a:p>
            <a:p>
              <a:pPr algn="ctr"/>
              <a:r>
                <a:rPr kumimoji="1" lang="en-US" altLang="ja-JP" dirty="0" smtClean="0">
                  <a:latin typeface="+mn-ea"/>
                  <a:ea typeface="+mn-ea"/>
                </a:rPr>
                <a:t>request</a:t>
              </a:r>
            </a:p>
          </p:txBody>
        </p:sp>
        <p:cxnSp>
          <p:nvCxnSpPr>
            <p:cNvPr id="38" name="直線矢印コネクタ 37"/>
            <p:cNvCxnSpPr/>
            <p:nvPr/>
          </p:nvCxnSpPr>
          <p:spPr>
            <a:xfrm rot="5400000">
              <a:off x="5318131" y="5014953"/>
              <a:ext cx="24923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図形グループ 43"/>
          <p:cNvGrpSpPr/>
          <p:nvPr/>
        </p:nvGrpSpPr>
        <p:grpSpPr>
          <a:xfrm>
            <a:off x="4953801" y="5140365"/>
            <a:ext cx="982661" cy="652701"/>
            <a:chOff x="4953801" y="5140365"/>
            <a:chExt cx="982661" cy="652701"/>
          </a:xfrm>
        </p:grpSpPr>
        <p:sp>
          <p:nvSpPr>
            <p:cNvPr id="34" name="テキスト ボックス 33"/>
            <p:cNvSpPr txBox="1"/>
            <p:nvPr/>
          </p:nvSpPr>
          <p:spPr>
            <a:xfrm>
              <a:off x="4953801" y="5423734"/>
              <a:ext cx="98266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dirty="0" smtClean="0">
                  <a:latin typeface="+mn-ea"/>
                  <a:ea typeface="+mn-ea"/>
                </a:rPr>
                <a:t>protect</a:t>
              </a:r>
              <a:endParaRPr kumimoji="1" lang="ja-JP" altLang="en-US" dirty="0" smtClean="0">
                <a:latin typeface="+mn-ea"/>
                <a:ea typeface="+mn-ea"/>
              </a:endParaRPr>
            </a:p>
          </p:txBody>
        </p:sp>
        <p:cxnSp>
          <p:nvCxnSpPr>
            <p:cNvPr id="39" name="直線矢印コネクタ 38"/>
            <p:cNvCxnSpPr/>
            <p:nvPr/>
          </p:nvCxnSpPr>
          <p:spPr>
            <a:xfrm rot="16200000" flipV="1">
              <a:off x="5302654" y="5281255"/>
              <a:ext cx="28336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図形グループ 46"/>
          <p:cNvGrpSpPr/>
          <p:nvPr/>
        </p:nvGrpSpPr>
        <p:grpSpPr>
          <a:xfrm>
            <a:off x="5611948" y="5234027"/>
            <a:ext cx="1855651" cy="559039"/>
            <a:chOff x="5611948" y="5234027"/>
            <a:chExt cx="1855651" cy="559039"/>
          </a:xfrm>
        </p:grpSpPr>
        <p:sp>
          <p:nvSpPr>
            <p:cNvPr id="35" name="テキスト ボックス 34"/>
            <p:cNvSpPr txBox="1"/>
            <p:nvPr/>
          </p:nvSpPr>
          <p:spPr>
            <a:xfrm>
              <a:off x="6140190" y="5423734"/>
              <a:ext cx="7516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dirty="0" smtClean="0">
                  <a:latin typeface="+mn-ea"/>
                  <a:ea typeface="+mn-ea"/>
                </a:rPr>
                <a:t>write</a:t>
              </a:r>
            </a:p>
          </p:txBody>
        </p:sp>
        <p:sp>
          <p:nvSpPr>
            <p:cNvPr id="40" name="左中かっこ 39"/>
            <p:cNvSpPr/>
            <p:nvPr/>
          </p:nvSpPr>
          <p:spPr>
            <a:xfrm rot="16200000">
              <a:off x="6444921" y="4401054"/>
              <a:ext cx="189705" cy="1855651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9" name="図形グループ 48"/>
          <p:cNvGrpSpPr/>
          <p:nvPr/>
        </p:nvGrpSpPr>
        <p:grpSpPr>
          <a:xfrm>
            <a:off x="7168725" y="5168544"/>
            <a:ext cx="1137075" cy="624522"/>
            <a:chOff x="7168725" y="5168544"/>
            <a:chExt cx="1137075" cy="624522"/>
          </a:xfrm>
        </p:grpSpPr>
        <p:sp>
          <p:nvSpPr>
            <p:cNvPr id="36" name="テキスト ボックス 35"/>
            <p:cNvSpPr txBox="1"/>
            <p:nvPr/>
          </p:nvSpPr>
          <p:spPr>
            <a:xfrm>
              <a:off x="7168725" y="5423734"/>
              <a:ext cx="11370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dirty="0" smtClean="0">
                  <a:latin typeface="+mn-ea"/>
                  <a:ea typeface="+mn-ea"/>
                </a:rPr>
                <a:t>reusable</a:t>
              </a:r>
            </a:p>
          </p:txBody>
        </p:sp>
        <p:cxnSp>
          <p:nvCxnSpPr>
            <p:cNvPr id="41" name="直線矢印コネクタ 40"/>
            <p:cNvCxnSpPr/>
            <p:nvPr/>
          </p:nvCxnSpPr>
          <p:spPr>
            <a:xfrm rot="16200000" flipV="1">
              <a:off x="7555310" y="5309434"/>
              <a:ext cx="28336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図形グループ 47"/>
          <p:cNvGrpSpPr/>
          <p:nvPr/>
        </p:nvGrpSpPr>
        <p:grpSpPr>
          <a:xfrm>
            <a:off x="6499536" y="4022616"/>
            <a:ext cx="1338377" cy="1134418"/>
            <a:chOff x="6499536" y="4022616"/>
            <a:chExt cx="1338377" cy="1134418"/>
          </a:xfrm>
        </p:grpSpPr>
        <p:sp>
          <p:nvSpPr>
            <p:cNvPr id="42" name="稲妻 41"/>
            <p:cNvSpPr/>
            <p:nvPr/>
          </p:nvSpPr>
          <p:spPr>
            <a:xfrm flipH="1">
              <a:off x="6711524" y="4737934"/>
              <a:ext cx="457201" cy="419100"/>
            </a:xfrm>
            <a:prstGeom prst="lightningBol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6499536" y="4022616"/>
              <a:ext cx="133837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dirty="0" smtClean="0">
                  <a:latin typeface="+mn-ea"/>
                  <a:ea typeface="+mn-ea"/>
                </a:rPr>
                <a:t>possible</a:t>
              </a:r>
            </a:p>
            <a:p>
              <a:pPr algn="ctr"/>
              <a:r>
                <a:rPr lang="en-US" altLang="ja-JP" dirty="0" smtClean="0">
                  <a:latin typeface="+mn-ea"/>
                  <a:ea typeface="+mn-ea"/>
                </a:rPr>
                <a:t>corruption</a:t>
              </a:r>
              <a:endParaRPr kumimoji="1" lang="ja-JP" altLang="en-US" dirty="0" smtClean="0">
                <a:latin typeface="+mn-ea"/>
                <a:ea typeface="+mn-ea"/>
              </a:endParaRPr>
            </a:p>
          </p:txBody>
        </p:sp>
      </p:grpSp>
      <p:sp>
        <p:nvSpPr>
          <p:cNvPr id="46" name="テキスト ボックス 45"/>
          <p:cNvSpPr txBox="1"/>
          <p:nvPr/>
        </p:nvSpPr>
        <p:spPr>
          <a:xfrm>
            <a:off x="1850570" y="5871648"/>
            <a:ext cx="625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disk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File Cache and Metadata (1/2)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Consistent</a:t>
            </a:r>
          </a:p>
          <a:p>
            <a:pPr lvl="1"/>
            <a:r>
              <a:rPr lang="en-US" altLang="ja-JP" dirty="0" smtClean="0"/>
              <a:t>When data and metadata are written back, or both are not</a:t>
            </a:r>
          </a:p>
          <a:p>
            <a:pPr lvl="1"/>
            <a:r>
              <a:rPr lang="en-US" altLang="ja-JP" dirty="0" smtClean="0"/>
              <a:t>When only metadata are written back</a:t>
            </a:r>
          </a:p>
          <a:p>
            <a:pPr lvl="2"/>
            <a:r>
              <a:rPr lang="en-US" altLang="ja-JP" dirty="0" smtClean="0"/>
              <a:t>E.g. Ext3 </a:t>
            </a:r>
            <a:r>
              <a:rPr lang="en-US" altLang="ja-JP" dirty="0" err="1" smtClean="0"/>
              <a:t>writeback</a:t>
            </a:r>
            <a:r>
              <a:rPr lang="en-US" altLang="ja-JP" dirty="0" smtClean="0"/>
              <a:t> mode, Ext2</a:t>
            </a:r>
          </a:p>
        </p:txBody>
      </p:sp>
      <p:sp>
        <p:nvSpPr>
          <p:cNvPr id="37" name="正方形/長方形 36"/>
          <p:cNvSpPr/>
          <p:nvPr/>
        </p:nvSpPr>
        <p:spPr>
          <a:xfrm>
            <a:off x="2059640" y="4168705"/>
            <a:ext cx="2476500" cy="1905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38" name="円柱 37"/>
          <p:cNvSpPr/>
          <p:nvPr/>
        </p:nvSpPr>
        <p:spPr>
          <a:xfrm>
            <a:off x="5183840" y="4170632"/>
            <a:ext cx="1981200" cy="1905000"/>
          </a:xfrm>
          <a:prstGeom prst="can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grpSp>
        <p:nvGrpSpPr>
          <p:cNvPr id="20" name="図形グループ 19"/>
          <p:cNvGrpSpPr/>
          <p:nvPr/>
        </p:nvGrpSpPr>
        <p:grpSpPr>
          <a:xfrm>
            <a:off x="2577283" y="4551632"/>
            <a:ext cx="1447623" cy="1066800"/>
            <a:chOff x="2577283" y="4551632"/>
            <a:chExt cx="1447623" cy="1066800"/>
          </a:xfrm>
        </p:grpSpPr>
        <p:sp>
          <p:nvSpPr>
            <p:cNvPr id="41" name="角丸四角形 40"/>
            <p:cNvSpPr/>
            <p:nvPr/>
          </p:nvSpPr>
          <p:spPr>
            <a:xfrm>
              <a:off x="2577283" y="4551632"/>
              <a:ext cx="1447623" cy="38814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latin typeface="+mj-ea"/>
                  <a:ea typeface="+mj-ea"/>
                </a:rPr>
                <a:t>metadata</a:t>
              </a:r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42" name="角丸四角形 41"/>
            <p:cNvSpPr/>
            <p:nvPr/>
          </p:nvSpPr>
          <p:spPr>
            <a:xfrm>
              <a:off x="2577283" y="5237432"/>
              <a:ext cx="1447623" cy="3810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 smtClean="0">
                  <a:latin typeface="+mj-ea"/>
                  <a:ea typeface="+mj-ea"/>
                </a:rPr>
                <a:t>f</a:t>
              </a:r>
              <a:r>
                <a:rPr kumimoji="1" lang="en-US" altLang="ja-JP" dirty="0" smtClean="0">
                  <a:latin typeface="+mj-ea"/>
                  <a:ea typeface="+mj-ea"/>
                </a:rPr>
                <a:t>ile cache</a:t>
              </a:r>
              <a:endParaRPr kumimoji="1" lang="ja-JP" altLang="en-US" dirty="0" smtClean="0">
                <a:latin typeface="+mj-ea"/>
                <a:ea typeface="+mj-ea"/>
              </a:endParaRPr>
            </a:p>
          </p:txBody>
        </p:sp>
      </p:grpSp>
      <p:sp>
        <p:nvSpPr>
          <p:cNvPr id="43" name="角丸四角形 42"/>
          <p:cNvSpPr/>
          <p:nvPr/>
        </p:nvSpPr>
        <p:spPr>
          <a:xfrm>
            <a:off x="5454169" y="5427932"/>
            <a:ext cx="1447800" cy="381000"/>
          </a:xfrm>
          <a:prstGeom prst="roundRect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+mj-ea"/>
                <a:ea typeface="+mj-ea"/>
              </a:rPr>
              <a:t>data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44" name="角丸四角形 43"/>
          <p:cNvSpPr/>
          <p:nvPr/>
        </p:nvSpPr>
        <p:spPr>
          <a:xfrm>
            <a:off x="5454169" y="4827064"/>
            <a:ext cx="1447800" cy="410368"/>
          </a:xfrm>
          <a:prstGeom prst="roundRect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+mj-ea"/>
                <a:ea typeface="+mj-ea"/>
              </a:rPr>
              <a:t>metadata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cxnSp>
        <p:nvCxnSpPr>
          <p:cNvPr id="45" name="直線矢印コネクタ 44"/>
          <p:cNvCxnSpPr>
            <a:stCxn id="37" idx="3"/>
            <a:endCxn id="38" idx="2"/>
          </p:cNvCxnSpPr>
          <p:nvPr/>
        </p:nvCxnSpPr>
        <p:spPr>
          <a:xfrm>
            <a:off x="4536140" y="5121205"/>
            <a:ext cx="647700" cy="19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2757516" y="6062408"/>
            <a:ext cx="1127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memory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5871880" y="6073705"/>
            <a:ext cx="625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disk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5454169" y="4827064"/>
            <a:ext cx="1447800" cy="41036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+mj-ea"/>
                <a:ea typeface="+mj-ea"/>
              </a:rPr>
              <a:t>metadata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File Cache and Metadata (2/2)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Maybe inconsistent</a:t>
            </a:r>
          </a:p>
          <a:p>
            <a:pPr lvl="1"/>
            <a:r>
              <a:rPr lang="en-US" altLang="ja-JP" dirty="0" smtClean="0"/>
              <a:t>When only data is written back, and</a:t>
            </a:r>
          </a:p>
          <a:p>
            <a:pPr lvl="2"/>
            <a:r>
              <a:rPr lang="en-US" altLang="ja-JP" dirty="0" smtClean="0"/>
              <a:t>When the file size is changed, or</a:t>
            </a:r>
          </a:p>
          <a:p>
            <a:pPr lvl="2"/>
            <a:r>
              <a:rPr lang="en-US" altLang="ja-JP" dirty="0" smtClean="0"/>
              <a:t>When the </a:t>
            </a:r>
            <a:r>
              <a:rPr lang="en-US" altLang="ja-JP" dirty="0" err="1" smtClean="0"/>
              <a:t>i</a:t>
            </a:r>
            <a:r>
              <a:rPr lang="en-US" altLang="ja-JP" dirty="0" smtClean="0"/>
              <a:t>-node pointers are changed</a:t>
            </a:r>
          </a:p>
          <a:p>
            <a:pPr lvl="1"/>
            <a:r>
              <a:rPr lang="en-US" altLang="ja-JP" dirty="0" smtClean="0"/>
              <a:t>E.g. Ext3 ordered mode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1253672" y="4114800"/>
            <a:ext cx="2743200" cy="1905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5" name="円柱 4"/>
          <p:cNvSpPr/>
          <p:nvPr/>
        </p:nvSpPr>
        <p:spPr>
          <a:xfrm>
            <a:off x="4724400" y="3962400"/>
            <a:ext cx="2819400" cy="2286000"/>
          </a:xfrm>
          <a:prstGeom prst="can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825670" y="6248400"/>
            <a:ext cx="625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disk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105400" y="4648200"/>
            <a:ext cx="762000" cy="381000"/>
          </a:xfrm>
          <a:prstGeom prst="rect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105400" y="5029200"/>
            <a:ext cx="7620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752600" y="4687888"/>
            <a:ext cx="762000" cy="381000"/>
          </a:xfrm>
          <a:prstGeom prst="rect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752600" y="5068888"/>
            <a:ext cx="762000" cy="3048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5334000" y="5638800"/>
            <a:ext cx="1752600" cy="381000"/>
          </a:xfrm>
          <a:prstGeom prst="roundRect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+mj-ea"/>
                <a:ea typeface="+mj-ea"/>
              </a:rPr>
              <a:t>old metadata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6451600" y="4648200"/>
            <a:ext cx="762000" cy="6858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819400" y="4687094"/>
            <a:ext cx="762000" cy="6858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016488" y="6026300"/>
            <a:ext cx="1127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memory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grpSp>
        <p:nvGrpSpPr>
          <p:cNvPr id="32" name="図形グループ 31"/>
          <p:cNvGrpSpPr/>
          <p:nvPr/>
        </p:nvGrpSpPr>
        <p:grpSpPr>
          <a:xfrm>
            <a:off x="1600200" y="4648200"/>
            <a:ext cx="4419600" cy="724694"/>
            <a:chOff x="1600200" y="4648200"/>
            <a:chExt cx="4419600" cy="724694"/>
          </a:xfrm>
        </p:grpSpPr>
        <p:sp>
          <p:nvSpPr>
            <p:cNvPr id="14" name="右中かっこ 13"/>
            <p:cNvSpPr/>
            <p:nvPr/>
          </p:nvSpPr>
          <p:spPr>
            <a:xfrm>
              <a:off x="5867400" y="4648200"/>
              <a:ext cx="152400" cy="381000"/>
            </a:xfrm>
            <a:prstGeom prst="righ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右中かっこ 24"/>
            <p:cNvSpPr/>
            <p:nvPr/>
          </p:nvSpPr>
          <p:spPr>
            <a:xfrm flipH="1">
              <a:off x="1600200" y="4687888"/>
              <a:ext cx="152400" cy="685006"/>
            </a:xfrm>
            <a:prstGeom prst="righ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26" name="直線矢印コネクタ 25"/>
          <p:cNvCxnSpPr/>
          <p:nvPr/>
        </p:nvCxnSpPr>
        <p:spPr>
          <a:xfrm rot="5400000" flipH="1" flipV="1">
            <a:off x="6578997" y="5385197"/>
            <a:ext cx="304006" cy="203200"/>
          </a:xfrm>
          <a:prstGeom prst="straightConnector1">
            <a:avLst/>
          </a:prstGeom>
          <a:ln w="25400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正方形/長方形 20"/>
          <p:cNvSpPr/>
          <p:nvPr/>
        </p:nvSpPr>
        <p:spPr>
          <a:xfrm>
            <a:off x="5105400" y="5029994"/>
            <a:ext cx="762000" cy="3048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cxnSp>
        <p:nvCxnSpPr>
          <p:cNvPr id="29" name="直線矢印コネクタ 28"/>
          <p:cNvCxnSpPr/>
          <p:nvPr/>
        </p:nvCxnSpPr>
        <p:spPr>
          <a:xfrm rot="10800000">
            <a:off x="5562600" y="5334794"/>
            <a:ext cx="304800" cy="30400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3" grpId="0" animBg="1"/>
      <p:bldP spid="2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Implementation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CacheMind</a:t>
            </a:r>
          </a:p>
          <a:p>
            <a:pPr lvl="1"/>
            <a:r>
              <a:rPr lang="en-US" altLang="ja-JP" dirty="0" smtClean="0"/>
              <a:t>Based on Xen/Linux</a:t>
            </a:r>
          </a:p>
          <a:p>
            <a:pPr lvl="2"/>
            <a:endParaRPr lang="en-US" altLang="ja-JP" dirty="0" smtClean="0"/>
          </a:p>
          <a:p>
            <a:pPr lvl="1"/>
            <a:r>
              <a:rPr lang="en-US" altLang="ja-JP" dirty="0" smtClean="0"/>
              <a:t>The VMM maintains</a:t>
            </a:r>
            <a:br>
              <a:rPr lang="en-US" altLang="ja-JP" dirty="0" smtClean="0"/>
            </a:br>
            <a:r>
              <a:rPr lang="en-US" altLang="ja-JP" dirty="0" smtClean="0"/>
              <a:t>VM memory</a:t>
            </a:r>
          </a:p>
          <a:p>
            <a:pPr lvl="2"/>
            <a:r>
              <a:rPr lang="en-US" altLang="ja-JP" dirty="0" smtClean="0"/>
              <a:t>P2M-mapping table</a:t>
            </a:r>
          </a:p>
          <a:p>
            <a:pPr lvl="1"/>
            <a:r>
              <a:rPr lang="en-US" altLang="ja-JP" dirty="0" smtClean="0"/>
              <a:t>The VMM maintains</a:t>
            </a:r>
            <a:br>
              <a:rPr lang="en-US" altLang="ja-JP" dirty="0" smtClean="0"/>
            </a:br>
            <a:r>
              <a:rPr lang="en-US" altLang="ja-JP" dirty="0" smtClean="0"/>
              <a:t>per-VM data</a:t>
            </a:r>
          </a:p>
          <a:p>
            <a:pPr lvl="2"/>
            <a:r>
              <a:rPr lang="en-US" altLang="ja-JP" dirty="0" smtClean="0"/>
              <a:t>Cache-mapping table</a:t>
            </a:r>
          </a:p>
          <a:p>
            <a:pPr lvl="2"/>
            <a:r>
              <a:rPr lang="en-US" altLang="ja-JP" dirty="0" smtClean="0"/>
              <a:t>Reuse bitmap</a:t>
            </a:r>
          </a:p>
          <a:p>
            <a:pPr lvl="1"/>
            <a:endParaRPr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5087503" y="4191000"/>
            <a:ext cx="3193178" cy="12954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5087503" y="2161143"/>
            <a:ext cx="1447800" cy="15240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6832881" y="2161143"/>
            <a:ext cx="1447800" cy="15240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5239905" y="3048000"/>
            <a:ext cx="1143000" cy="381000"/>
          </a:xfrm>
          <a:prstGeom prst="rect">
            <a:avLst/>
          </a:prstGeom>
          <a:solidFill>
            <a:srgbClr val="CCFFCC"/>
          </a:solidFill>
          <a:ln>
            <a:solidFill>
              <a:srgbClr val="008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>
                <a:latin typeface="+mj-ea"/>
                <a:ea typeface="+mj-ea"/>
              </a:rPr>
              <a:t>blkback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6985283" y="3048000"/>
            <a:ext cx="1143000" cy="381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>
                <a:latin typeface="+mj-ea"/>
                <a:ea typeface="+mj-ea"/>
              </a:rPr>
              <a:t>blkfront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cxnSp>
        <p:nvCxnSpPr>
          <p:cNvPr id="15" name="直線矢印コネクタ 14"/>
          <p:cNvCxnSpPr>
            <a:stCxn id="13" idx="1"/>
            <a:endCxn id="12" idx="3"/>
          </p:cNvCxnSpPr>
          <p:nvPr/>
        </p:nvCxnSpPr>
        <p:spPr>
          <a:xfrm rot="10800000">
            <a:off x="6382905" y="3238500"/>
            <a:ext cx="602378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円柱 16"/>
          <p:cNvSpPr/>
          <p:nvPr/>
        </p:nvSpPr>
        <p:spPr>
          <a:xfrm>
            <a:off x="5601856" y="5931932"/>
            <a:ext cx="419100" cy="501650"/>
          </a:xfrm>
          <a:prstGeom prst="can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191074" y="1791811"/>
            <a:ext cx="1240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domain 0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887624" y="1791811"/>
            <a:ext cx="1265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domain U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555002" y="5486400"/>
            <a:ext cx="725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VMM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6020956" y="6009164"/>
            <a:ext cx="625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disk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6832881" y="4419600"/>
            <a:ext cx="1143000" cy="762000"/>
          </a:xfrm>
          <a:prstGeom prst="roundRect">
            <a:avLst/>
          </a:prstGeom>
          <a:solidFill>
            <a:srgbClr val="CCFFCC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+mj-ea"/>
                <a:ea typeface="+mj-ea"/>
              </a:rPr>
              <a:t>Per-VM</a:t>
            </a:r>
          </a:p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+mj-ea"/>
                <a:ea typeface="+mj-ea"/>
              </a:rPr>
              <a:t>data</a:t>
            </a:r>
            <a:endParaRPr kumimoji="1" lang="ja-JP" altLang="en-US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cxnSp>
        <p:nvCxnSpPr>
          <p:cNvPr id="42" name="直線矢印コネクタ 41"/>
          <p:cNvCxnSpPr>
            <a:stCxn id="12" idx="2"/>
            <a:endCxn id="17" idx="1"/>
          </p:cNvCxnSpPr>
          <p:nvPr/>
        </p:nvCxnSpPr>
        <p:spPr>
          <a:xfrm rot="16200000" flipH="1">
            <a:off x="4559939" y="4680465"/>
            <a:ext cx="2502932" cy="1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/>
          <p:cNvCxnSpPr>
            <a:stCxn id="6" idx="2"/>
          </p:cNvCxnSpPr>
          <p:nvPr/>
        </p:nvCxnSpPr>
        <p:spPr>
          <a:xfrm rot="16200000" flipH="1">
            <a:off x="7189552" y="4052371"/>
            <a:ext cx="734459" cy="1"/>
          </a:xfrm>
          <a:prstGeom prst="straightConnector1">
            <a:avLst/>
          </a:prstGeom>
          <a:ln w="25400" cap="flat" cmpd="sng" algn="ctr">
            <a:solidFill>
              <a:srgbClr val="000000"/>
            </a:solidFill>
            <a:prstDash val="sysDash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直線矢印コネクタ 59"/>
          <p:cNvCxnSpPr/>
          <p:nvPr/>
        </p:nvCxnSpPr>
        <p:spPr>
          <a:xfrm>
            <a:off x="6020956" y="3428998"/>
            <a:ext cx="1065646" cy="990601"/>
          </a:xfrm>
          <a:prstGeom prst="straightConnector1">
            <a:avLst/>
          </a:prstGeom>
          <a:ln w="25400" cap="flat" cmpd="sng" algn="ctr">
            <a:solidFill>
              <a:srgbClr val="000000"/>
            </a:solidFill>
            <a:prstDash val="sysDash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角丸四角形 29"/>
          <p:cNvSpPr/>
          <p:nvPr/>
        </p:nvSpPr>
        <p:spPr>
          <a:xfrm>
            <a:off x="7086602" y="2362200"/>
            <a:ext cx="893353" cy="381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+mj-ea"/>
                <a:ea typeface="+mj-ea"/>
              </a:rPr>
              <a:t>cache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Cache-mapping Table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A hash table from file blocks</a:t>
            </a:r>
            <a:br>
              <a:rPr lang="en-US" altLang="ja-JP" dirty="0" smtClean="0"/>
            </a:br>
            <a:r>
              <a:rPr lang="en-US" altLang="ja-JP" dirty="0" smtClean="0"/>
              <a:t>to cache pages</a:t>
            </a:r>
          </a:p>
          <a:p>
            <a:pPr lvl="1"/>
            <a:r>
              <a:rPr lang="en-US" altLang="ja-JP" dirty="0" smtClean="0"/>
              <a:t>Domain U adds and</a:t>
            </a:r>
            <a:br>
              <a:rPr lang="en-US" altLang="ja-JP" dirty="0" smtClean="0"/>
            </a:br>
            <a:r>
              <a:rPr lang="en-US" altLang="ja-JP" dirty="0" smtClean="0"/>
              <a:t>removes its entries</a:t>
            </a:r>
          </a:p>
          <a:p>
            <a:pPr lvl="1"/>
            <a:r>
              <a:rPr lang="en-US" altLang="ja-JP" dirty="0" smtClean="0"/>
              <a:t>It looks up matching</a:t>
            </a:r>
            <a:br>
              <a:rPr lang="en-US" altLang="ja-JP" dirty="0" smtClean="0"/>
            </a:br>
            <a:r>
              <a:rPr lang="en-US" altLang="ja-JP" dirty="0" smtClean="0"/>
              <a:t>entries after OS reboot</a:t>
            </a:r>
          </a:p>
          <a:p>
            <a:pPr lvl="2"/>
            <a:r>
              <a:rPr lang="en-US" altLang="ja-JP" dirty="0" smtClean="0"/>
              <a:t>Using </a:t>
            </a:r>
            <a:r>
              <a:rPr lang="en-US" altLang="ja-JP" dirty="0" err="1" smtClean="0"/>
              <a:t>hypercalls</a:t>
            </a:r>
            <a:endParaRPr lang="en-US" altLang="ja-JP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5238374" y="4471557"/>
            <a:ext cx="3193178" cy="12954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6983752" y="2441700"/>
            <a:ext cx="1447800" cy="15240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038495" y="2072368"/>
            <a:ext cx="1265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domain U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705873" y="5766957"/>
            <a:ext cx="725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VMM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6119592" y="4700157"/>
            <a:ext cx="2032281" cy="762000"/>
          </a:xfrm>
          <a:prstGeom prst="roundRect">
            <a:avLst/>
          </a:prstGeom>
          <a:solidFill>
            <a:srgbClr val="CCFFCC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+mj-ea"/>
                <a:ea typeface="+mj-ea"/>
              </a:rPr>
              <a:t>cache-mapping</a:t>
            </a:r>
          </a:p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+mj-ea"/>
                <a:ea typeface="+mj-ea"/>
              </a:rPr>
              <a:t>table</a:t>
            </a:r>
            <a:endParaRPr kumimoji="1" lang="ja-JP" altLang="en-US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grpSp>
        <p:nvGrpSpPr>
          <p:cNvPr id="15" name="図形グループ 14"/>
          <p:cNvGrpSpPr/>
          <p:nvPr/>
        </p:nvGrpSpPr>
        <p:grpSpPr>
          <a:xfrm>
            <a:off x="6274507" y="3965700"/>
            <a:ext cx="1194872" cy="734457"/>
            <a:chOff x="6274507" y="3965700"/>
            <a:chExt cx="1194872" cy="734457"/>
          </a:xfrm>
        </p:grpSpPr>
        <p:cxnSp>
          <p:nvCxnSpPr>
            <p:cNvPr id="26" name="直線矢印コネクタ 25"/>
            <p:cNvCxnSpPr/>
            <p:nvPr/>
          </p:nvCxnSpPr>
          <p:spPr>
            <a:xfrm rot="5400000">
              <a:off x="7101261" y="4332039"/>
              <a:ext cx="734457" cy="1779"/>
            </a:xfrm>
            <a:prstGeom prst="straightConnector1">
              <a:avLst/>
            </a:prstGeom>
            <a:ln w="254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テキスト ボックス 28"/>
            <p:cNvSpPr txBox="1"/>
            <p:nvPr/>
          </p:nvSpPr>
          <p:spPr>
            <a:xfrm>
              <a:off x="6274507" y="4045200"/>
              <a:ext cx="11930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err="1" smtClean="0">
                  <a:latin typeface="+mn-ea"/>
                  <a:ea typeface="+mn-ea"/>
                </a:rPr>
                <a:t>hypercall</a:t>
              </a:r>
              <a:endParaRPr kumimoji="1" lang="ja-JP" altLang="en-US" dirty="0" smtClean="0">
                <a:latin typeface="+mn-ea"/>
                <a:ea typeface="+mn-ea"/>
              </a:endParaRPr>
            </a:p>
          </p:txBody>
        </p:sp>
      </p:grpSp>
      <p:sp>
        <p:nvSpPr>
          <p:cNvPr id="31" name="角丸四角形 30"/>
          <p:cNvSpPr/>
          <p:nvPr/>
        </p:nvSpPr>
        <p:spPr>
          <a:xfrm>
            <a:off x="7258520" y="2743200"/>
            <a:ext cx="893353" cy="381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+mj-ea"/>
                <a:ea typeface="+mj-ea"/>
              </a:rPr>
              <a:t>cache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cxnSp>
        <p:nvCxnSpPr>
          <p:cNvPr id="14" name="直線矢印コネクタ 13"/>
          <p:cNvCxnSpPr/>
          <p:nvPr/>
        </p:nvCxnSpPr>
        <p:spPr>
          <a:xfrm rot="5400000">
            <a:off x="7558461" y="4332039"/>
            <a:ext cx="734457" cy="1779"/>
          </a:xfrm>
          <a:prstGeom prst="straightConnector1">
            <a:avLst/>
          </a:prstGeom>
          <a:ln w="25400" cap="flat" cmpd="sng" algn="ctr">
            <a:solidFill>
              <a:schemeClr val="tx1"/>
            </a:solidFill>
            <a:prstDash val="sysDash"/>
            <a:round/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Reuse Bitmap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A bitmap for </a:t>
            </a:r>
            <a:r>
              <a:rPr lang="en-US" altLang="ja-JP" dirty="0" err="1" smtClean="0"/>
              <a:t>reuseable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cache pages</a:t>
            </a:r>
          </a:p>
          <a:p>
            <a:pPr lvl="1"/>
            <a:r>
              <a:rPr lang="en-US" altLang="ja-JP" dirty="0" smtClean="0"/>
              <a:t>Domain 0 sets and clears</a:t>
            </a:r>
            <a:br>
              <a:rPr lang="en-US" altLang="ja-JP" dirty="0" smtClean="0"/>
            </a:br>
            <a:r>
              <a:rPr lang="en-US" altLang="ja-JP" dirty="0" smtClean="0"/>
              <a:t>its bits</a:t>
            </a:r>
          </a:p>
          <a:p>
            <a:pPr lvl="2"/>
            <a:r>
              <a:rPr lang="en-US" altLang="ja-JP" dirty="0" smtClean="0"/>
              <a:t>Using </a:t>
            </a:r>
            <a:r>
              <a:rPr lang="en-US" altLang="ja-JP" dirty="0" err="1" smtClean="0"/>
              <a:t>hypercalls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The VMM clears its bits</a:t>
            </a:r>
          </a:p>
          <a:p>
            <a:pPr lvl="2"/>
            <a:r>
              <a:rPr lang="en-US" altLang="ja-JP" dirty="0" smtClean="0"/>
              <a:t>When cache pages are</a:t>
            </a:r>
            <a:br>
              <a:rPr lang="en-US" altLang="ja-JP" dirty="0" smtClean="0"/>
            </a:br>
            <a:r>
              <a:rPr lang="en-US" altLang="ja-JP" dirty="0" smtClean="0"/>
              <a:t>unprotected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5365865" y="4202714"/>
            <a:ext cx="3193178" cy="12954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5365865" y="2172857"/>
            <a:ext cx="1447800" cy="15240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7111243" y="2172857"/>
            <a:ext cx="1447800" cy="15240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469436" y="1803525"/>
            <a:ext cx="1240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domain 0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165986" y="1803525"/>
            <a:ext cx="1265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domain U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833364" y="5498114"/>
            <a:ext cx="725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VMM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5693953" y="4431314"/>
            <a:ext cx="1316448" cy="762000"/>
          </a:xfrm>
          <a:prstGeom prst="roundRect">
            <a:avLst/>
          </a:prstGeom>
          <a:solidFill>
            <a:srgbClr val="CCFFCC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+mj-ea"/>
                <a:ea typeface="+mj-ea"/>
              </a:rPr>
              <a:t>reuse bitmap</a:t>
            </a:r>
            <a:endParaRPr kumimoji="1" lang="ja-JP" altLang="en-US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grpSp>
        <p:nvGrpSpPr>
          <p:cNvPr id="27" name="図形グループ 26"/>
          <p:cNvGrpSpPr/>
          <p:nvPr/>
        </p:nvGrpSpPr>
        <p:grpSpPr>
          <a:xfrm>
            <a:off x="6088971" y="3697650"/>
            <a:ext cx="1193093" cy="734457"/>
            <a:chOff x="6088971" y="3697650"/>
            <a:chExt cx="1193093" cy="734457"/>
          </a:xfrm>
        </p:grpSpPr>
        <p:cxnSp>
          <p:nvCxnSpPr>
            <p:cNvPr id="26" name="直線矢印コネクタ 25"/>
            <p:cNvCxnSpPr>
              <a:stCxn id="5" idx="2"/>
            </p:cNvCxnSpPr>
            <p:nvPr/>
          </p:nvCxnSpPr>
          <p:spPr>
            <a:xfrm rot="5400000">
              <a:off x="5722537" y="4064085"/>
              <a:ext cx="734457" cy="1588"/>
            </a:xfrm>
            <a:prstGeom prst="straightConnector1">
              <a:avLst/>
            </a:prstGeom>
            <a:ln w="254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テキスト ボックス 28"/>
            <p:cNvSpPr txBox="1"/>
            <p:nvPr/>
          </p:nvSpPr>
          <p:spPr>
            <a:xfrm>
              <a:off x="6088971" y="3776357"/>
              <a:ext cx="11930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err="1" smtClean="0">
                  <a:latin typeface="+mn-ea"/>
                  <a:ea typeface="+mn-ea"/>
                </a:rPr>
                <a:t>hypercall</a:t>
              </a:r>
              <a:endParaRPr kumimoji="1" lang="ja-JP" altLang="en-US" dirty="0" smtClean="0">
                <a:latin typeface="+mn-ea"/>
                <a:ea typeface="+mn-ea"/>
              </a:endParaRPr>
            </a:p>
          </p:txBody>
        </p:sp>
      </p:grpSp>
      <p:sp>
        <p:nvSpPr>
          <p:cNvPr id="20" name="正方形/長方形 19"/>
          <p:cNvSpPr/>
          <p:nvPr/>
        </p:nvSpPr>
        <p:spPr>
          <a:xfrm>
            <a:off x="5517470" y="3161745"/>
            <a:ext cx="1143000" cy="381000"/>
          </a:xfrm>
          <a:prstGeom prst="rect">
            <a:avLst/>
          </a:prstGeom>
          <a:solidFill>
            <a:srgbClr val="CCFFCC"/>
          </a:solidFill>
          <a:ln>
            <a:solidFill>
              <a:srgbClr val="008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>
                <a:latin typeface="+mj-ea"/>
                <a:ea typeface="+mj-ea"/>
              </a:rPr>
              <a:t>blkback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7262848" y="3161745"/>
            <a:ext cx="1143000" cy="381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>
                <a:latin typeface="+mj-ea"/>
                <a:ea typeface="+mj-ea"/>
              </a:rPr>
              <a:t>blkfront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23" name="円柱 22"/>
          <p:cNvSpPr/>
          <p:nvPr/>
        </p:nvSpPr>
        <p:spPr>
          <a:xfrm>
            <a:off x="5665063" y="5681584"/>
            <a:ext cx="419100" cy="501650"/>
          </a:xfrm>
          <a:prstGeom prst="can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084163" y="5758816"/>
            <a:ext cx="625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disk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grpSp>
        <p:nvGrpSpPr>
          <p:cNvPr id="25" name="図形グループ 24"/>
          <p:cNvGrpSpPr/>
          <p:nvPr/>
        </p:nvGrpSpPr>
        <p:grpSpPr>
          <a:xfrm>
            <a:off x="5105400" y="3352245"/>
            <a:ext cx="2157448" cy="2562146"/>
            <a:chOff x="5105400" y="3352245"/>
            <a:chExt cx="2157448" cy="2562146"/>
          </a:xfrm>
        </p:grpSpPr>
        <p:cxnSp>
          <p:nvCxnSpPr>
            <p:cNvPr id="22" name="直線矢印コネクタ 21"/>
            <p:cNvCxnSpPr>
              <a:stCxn id="21" idx="1"/>
              <a:endCxn id="20" idx="3"/>
            </p:cNvCxnSpPr>
            <p:nvPr/>
          </p:nvCxnSpPr>
          <p:spPr>
            <a:xfrm rot="10800000">
              <a:off x="6660470" y="3352245"/>
              <a:ext cx="602378" cy="1588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hape 27"/>
            <p:cNvCxnSpPr>
              <a:stCxn id="20" idx="1"/>
            </p:cNvCxnSpPr>
            <p:nvPr/>
          </p:nvCxnSpPr>
          <p:spPr>
            <a:xfrm rot="10800000" flipV="1">
              <a:off x="5105400" y="3352245"/>
              <a:ext cx="412070" cy="2562146"/>
            </a:xfrm>
            <a:prstGeom prst="bentConnector2">
              <a:avLst/>
            </a:prstGeom>
            <a:ln w="25400" cap="flat" cmpd="sng" algn="ctr">
              <a:solidFill>
                <a:srgbClr val="000000"/>
              </a:solidFill>
              <a:prstDash val="solid"/>
              <a:round/>
              <a:headEnd type="arrow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矢印コネクタ 30"/>
            <p:cNvCxnSpPr/>
            <p:nvPr/>
          </p:nvCxnSpPr>
          <p:spPr>
            <a:xfrm>
              <a:off x="5105400" y="5912803"/>
              <a:ext cx="559663" cy="1588"/>
            </a:xfrm>
            <a:prstGeom prst="straightConnector1">
              <a:avLst/>
            </a:pr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角丸四角形 33"/>
          <p:cNvSpPr/>
          <p:nvPr/>
        </p:nvSpPr>
        <p:spPr>
          <a:xfrm>
            <a:off x="7386687" y="2552700"/>
            <a:ext cx="893353" cy="381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+mj-ea"/>
                <a:ea typeface="+mj-ea"/>
              </a:rPr>
              <a:t>cache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grpSp>
        <p:nvGrpSpPr>
          <p:cNvPr id="30" name="図形グループ 29"/>
          <p:cNvGrpSpPr/>
          <p:nvPr/>
        </p:nvGrpSpPr>
        <p:grpSpPr>
          <a:xfrm>
            <a:off x="7010401" y="3697653"/>
            <a:ext cx="1906993" cy="1114662"/>
            <a:chOff x="7010401" y="3697653"/>
            <a:chExt cx="1906993" cy="1114662"/>
          </a:xfrm>
        </p:grpSpPr>
        <p:cxnSp>
          <p:nvCxnSpPr>
            <p:cNvPr id="41" name="カギ線コネクタ 40"/>
            <p:cNvCxnSpPr>
              <a:endCxn id="16" idx="3"/>
            </p:cNvCxnSpPr>
            <p:nvPr/>
          </p:nvCxnSpPr>
          <p:spPr>
            <a:xfrm rot="5400000">
              <a:off x="6769213" y="3938841"/>
              <a:ext cx="1114662" cy="632285"/>
            </a:xfrm>
            <a:prstGeom prst="bentConnector2">
              <a:avLst/>
            </a:prstGeom>
            <a:ln w="25400" cap="flat" cmpd="sng" algn="ctr">
              <a:solidFill>
                <a:srgbClr val="000000"/>
              </a:solidFill>
              <a:prstDash val="sysDash"/>
              <a:round/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テキスト ボックス 46"/>
            <p:cNvSpPr txBox="1"/>
            <p:nvPr/>
          </p:nvSpPr>
          <p:spPr>
            <a:xfrm>
              <a:off x="7642686" y="3776357"/>
              <a:ext cx="12747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+mn-ea"/>
                  <a:ea typeface="+mn-ea"/>
                </a:rPr>
                <a:t>unprotect</a:t>
              </a:r>
              <a:endParaRPr kumimoji="1" lang="ja-JP" altLang="en-US" dirty="0" smtClean="0">
                <a:latin typeface="+mn-ea"/>
                <a:ea typeface="+mn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Experiments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Purposes</a:t>
            </a:r>
          </a:p>
          <a:p>
            <a:pPr lvl="1"/>
            <a:r>
              <a:rPr lang="en-US" altLang="ja-JP" dirty="0" smtClean="0"/>
              <a:t>To show that the warm-cache reboot achieves fast performance recovery</a:t>
            </a:r>
          </a:p>
          <a:p>
            <a:pPr lvl="2"/>
            <a:r>
              <a:rPr lang="en-US" altLang="ja-JP" dirty="0" smtClean="0"/>
              <a:t>File access, web server</a:t>
            </a:r>
          </a:p>
          <a:p>
            <a:pPr lvl="1"/>
            <a:r>
              <a:rPr lang="en-US" altLang="ja-JP" dirty="0" smtClean="0"/>
              <a:t>To confirm that it does not reuse inconsistent file cache</a:t>
            </a:r>
          </a:p>
          <a:p>
            <a:pPr lvl="2"/>
            <a:r>
              <a:rPr lang="en-US" altLang="ja-JP" dirty="0" smtClean="0"/>
              <a:t>fault injection</a:t>
            </a:r>
            <a:endParaRPr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47800" y="4879022"/>
            <a:ext cx="3095431" cy="1477328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u="sng" dirty="0" smtClean="0">
                <a:latin typeface="+mn-ea"/>
                <a:ea typeface="+mn-ea"/>
              </a:rPr>
              <a:t>Server</a:t>
            </a:r>
          </a:p>
          <a:p>
            <a:r>
              <a:rPr kumimoji="1" lang="en-US" altLang="ja-JP" dirty="0" smtClean="0">
                <a:latin typeface="+mn-ea"/>
                <a:ea typeface="+mn-ea"/>
              </a:rPr>
              <a:t>CPU: 2 dual-core </a:t>
            </a:r>
            <a:r>
              <a:rPr lang="en-US" altLang="ja-JP" dirty="0" err="1" smtClean="0">
                <a:latin typeface="+mn-ea"/>
                <a:ea typeface="+mn-ea"/>
              </a:rPr>
              <a:t>Opteron</a:t>
            </a:r>
            <a:endParaRPr lang="en-US" altLang="ja-JP" dirty="0" smtClean="0">
              <a:latin typeface="+mn-ea"/>
              <a:ea typeface="+mn-ea"/>
            </a:endParaRPr>
          </a:p>
          <a:p>
            <a:r>
              <a:rPr kumimoji="1" lang="en-US" altLang="ja-JP" dirty="0" smtClean="0">
                <a:latin typeface="+mn-ea"/>
                <a:ea typeface="+mn-ea"/>
              </a:rPr>
              <a:t>Memory: 12 GB</a:t>
            </a:r>
          </a:p>
          <a:p>
            <a:r>
              <a:rPr lang="en-US" altLang="ja-JP" dirty="0" smtClean="0">
                <a:latin typeface="+mn-ea"/>
                <a:ea typeface="+mn-ea"/>
              </a:rPr>
              <a:t>Disk: Ultra 320 SCSI</a:t>
            </a:r>
          </a:p>
          <a:p>
            <a:r>
              <a:rPr kumimoji="1" lang="en-US" altLang="ja-JP" dirty="0" smtClean="0">
                <a:latin typeface="+mn-ea"/>
                <a:ea typeface="+mn-ea"/>
              </a:rPr>
              <a:t>NIC: Gigabit Ethernet 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105400" y="4879022"/>
            <a:ext cx="2612013" cy="1200329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u="sng" dirty="0" smtClean="0">
                <a:latin typeface="+mn-ea"/>
                <a:ea typeface="+mn-ea"/>
              </a:rPr>
              <a:t>Client</a:t>
            </a:r>
            <a:endParaRPr kumimoji="1" lang="en-US" altLang="ja-JP" u="sng" dirty="0" smtClean="0">
              <a:latin typeface="+mn-ea"/>
              <a:ea typeface="+mn-ea"/>
            </a:endParaRPr>
          </a:p>
          <a:p>
            <a:r>
              <a:rPr kumimoji="1" lang="en-US" altLang="ja-JP" dirty="0" smtClean="0">
                <a:latin typeface="+mn-ea"/>
                <a:ea typeface="+mn-ea"/>
              </a:rPr>
              <a:t>CPU: 2 </a:t>
            </a:r>
            <a:r>
              <a:rPr lang="en-US" altLang="ja-JP" dirty="0" smtClean="0">
                <a:latin typeface="+mn-ea"/>
                <a:ea typeface="+mn-ea"/>
              </a:rPr>
              <a:t>Core 2 Quad</a:t>
            </a:r>
          </a:p>
          <a:p>
            <a:r>
              <a:rPr kumimoji="1" lang="en-US" altLang="ja-JP" dirty="0" smtClean="0">
                <a:latin typeface="+mn-ea"/>
                <a:ea typeface="+mn-ea"/>
              </a:rPr>
              <a:t>Memory: 4 GB</a:t>
            </a:r>
            <a:endParaRPr lang="en-US" altLang="ja-JP" dirty="0" smtClean="0">
              <a:latin typeface="+mn-ea"/>
              <a:ea typeface="+mn-ea"/>
            </a:endParaRPr>
          </a:p>
          <a:p>
            <a:r>
              <a:rPr kumimoji="1" lang="en-US" altLang="ja-JP" dirty="0" smtClean="0">
                <a:latin typeface="+mn-ea"/>
                <a:ea typeface="+mn-ea"/>
              </a:rPr>
              <a:t>NIC: Gigabit Ethernet 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Throughput of File Reads (1/2)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We measured the read throughput of a 1-GB file</a:t>
            </a:r>
          </a:p>
          <a:p>
            <a:pPr lvl="1"/>
            <a:r>
              <a:rPr lang="en-US" altLang="ja-JP" dirty="0" smtClean="0"/>
              <a:t>All file blocks were on the file cache</a:t>
            </a:r>
          </a:p>
          <a:p>
            <a:pPr lvl="1"/>
            <a:endParaRPr lang="en-US" altLang="ja-JP" dirty="0" smtClean="0"/>
          </a:p>
        </p:txBody>
      </p:sp>
      <p:graphicFrame>
        <p:nvGraphicFramePr>
          <p:cNvPr id="4" name="グラフ 3"/>
          <p:cNvGraphicFramePr/>
          <p:nvPr/>
        </p:nvGraphicFramePr>
        <p:xfrm>
          <a:off x="304800" y="2710419"/>
          <a:ext cx="51816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1676399" y="6139419"/>
            <a:ext cx="1710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before reboot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657599" y="6139419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after reboot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7" name="左中かっこ 6"/>
          <p:cNvSpPr/>
          <p:nvPr/>
        </p:nvSpPr>
        <p:spPr>
          <a:xfrm rot="16200000">
            <a:off x="2455562" y="5207856"/>
            <a:ext cx="152400" cy="1710725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左中かっこ 7"/>
          <p:cNvSpPr/>
          <p:nvPr/>
        </p:nvSpPr>
        <p:spPr>
          <a:xfrm rot="16200000">
            <a:off x="4318688" y="5207857"/>
            <a:ext cx="152400" cy="1710725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715000" y="3352800"/>
            <a:ext cx="2474055" cy="646331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Our reboot achieved</a:t>
            </a:r>
          </a:p>
          <a:p>
            <a:r>
              <a:rPr lang="en-US" altLang="ja-JP" dirty="0" smtClean="0">
                <a:latin typeface="+mn-ea"/>
                <a:ea typeface="+mn-ea"/>
              </a:rPr>
              <a:t>better performance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715000" y="4495800"/>
            <a:ext cx="2128031" cy="646331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16% degradation</a:t>
            </a:r>
          </a:p>
          <a:p>
            <a:r>
              <a:rPr lang="en-US" altLang="ja-JP" dirty="0" smtClean="0">
                <a:latin typeface="+mn-ea"/>
                <a:ea typeface="+mn-ea"/>
              </a:rPr>
              <a:t>at maximum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OS Recovery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OS reboot is a final but powerful recovery technique</a:t>
            </a:r>
          </a:p>
          <a:p>
            <a:pPr lvl="1"/>
            <a:r>
              <a:rPr lang="en-US" altLang="ja-JP" dirty="0" smtClean="0"/>
              <a:t>For recovery from OS crashes</a:t>
            </a:r>
          </a:p>
          <a:p>
            <a:pPr lvl="2"/>
            <a:r>
              <a:rPr lang="en-US" altLang="ja-JP" dirty="0" smtClean="0"/>
              <a:t>Against </a:t>
            </a:r>
            <a:r>
              <a:rPr lang="en-US" altLang="ja-JP" dirty="0" err="1" smtClean="0"/>
              <a:t>Mandelbugs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A rebooted OS rarely crashes again</a:t>
            </a:r>
          </a:p>
          <a:p>
            <a:pPr lvl="1"/>
            <a:r>
              <a:rPr lang="en-US" altLang="ja-JP" dirty="0" smtClean="0"/>
              <a:t>For software rejuvenation</a:t>
            </a:r>
          </a:p>
          <a:p>
            <a:pPr lvl="2"/>
            <a:r>
              <a:rPr lang="en-US" altLang="ja-JP" dirty="0" smtClean="0"/>
              <a:t>Against aging-related bugs</a:t>
            </a:r>
            <a:endParaRPr lang="ja-JP" altLang="en-US" dirty="0" smtClean="0"/>
          </a:p>
          <a:p>
            <a:pPr lvl="2"/>
            <a:r>
              <a:rPr lang="en-US" altLang="ja-JP" dirty="0" smtClean="0"/>
              <a:t>A rebooted OS restores</a:t>
            </a:r>
            <a:br>
              <a:rPr lang="en-US" altLang="ja-JP" dirty="0" smtClean="0"/>
            </a:br>
            <a:r>
              <a:rPr lang="en-US" altLang="ja-JP" dirty="0" smtClean="0"/>
              <a:t>its normal state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6934200" y="3352800"/>
            <a:ext cx="1524000" cy="9906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191000" y="5365750"/>
            <a:ext cx="1524000" cy="9906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6934200" y="5365750"/>
            <a:ext cx="1524000" cy="9906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+mj-ea"/>
                <a:ea typeface="+mj-ea"/>
              </a:rPr>
              <a:t>recovered</a:t>
            </a:r>
            <a:br>
              <a:rPr kumimoji="1" lang="en-US" altLang="ja-JP" dirty="0" smtClean="0">
                <a:solidFill>
                  <a:schemeClr val="tx1"/>
                </a:solidFill>
                <a:latin typeface="+mj-ea"/>
                <a:ea typeface="+mj-ea"/>
              </a:rPr>
            </a:br>
            <a:r>
              <a:rPr kumimoji="1" lang="en-US" altLang="ja-JP" dirty="0" smtClean="0">
                <a:solidFill>
                  <a:schemeClr val="tx1"/>
                </a:solidFill>
                <a:latin typeface="+mj-ea"/>
                <a:ea typeface="+mj-ea"/>
              </a:rPr>
              <a:t>OS</a:t>
            </a:r>
            <a:endParaRPr kumimoji="1" lang="ja-JP" altLang="en-US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7" name="爆発 2 6"/>
          <p:cNvSpPr/>
          <p:nvPr/>
        </p:nvSpPr>
        <p:spPr>
          <a:xfrm>
            <a:off x="7162800" y="3505200"/>
            <a:ext cx="609600" cy="533400"/>
          </a:xfrm>
          <a:prstGeom prst="irregularSeal2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9" name="右矢印 8"/>
          <p:cNvSpPr/>
          <p:nvPr/>
        </p:nvSpPr>
        <p:spPr>
          <a:xfrm>
            <a:off x="6172200" y="5486400"/>
            <a:ext cx="381000" cy="685800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10" name="下矢印 9"/>
          <p:cNvSpPr/>
          <p:nvPr/>
        </p:nvSpPr>
        <p:spPr>
          <a:xfrm>
            <a:off x="7162800" y="4724400"/>
            <a:ext cx="990600" cy="304800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867400" y="6172200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reboot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939636" y="4455748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reboot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13" name="環状矢印 12"/>
          <p:cNvSpPr/>
          <p:nvPr/>
        </p:nvSpPr>
        <p:spPr>
          <a:xfrm rot="5400000">
            <a:off x="8242130" y="3076679"/>
            <a:ext cx="469819" cy="469819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5321099"/>
              <a:gd name="adj5" fmla="val 12500"/>
            </a:avLst>
          </a:prstGeom>
          <a:solidFill>
            <a:srgbClr val="CCFFCC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4" name="環状矢印 13"/>
          <p:cNvSpPr/>
          <p:nvPr/>
        </p:nvSpPr>
        <p:spPr>
          <a:xfrm rot="5400000">
            <a:off x="5516156" y="5079790"/>
            <a:ext cx="469819" cy="469819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5321099"/>
              <a:gd name="adj5" fmla="val 12500"/>
            </a:avLst>
          </a:prstGeom>
          <a:solidFill>
            <a:srgbClr val="CCFFCC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4295581" y="5525480"/>
            <a:ext cx="1295400" cy="67413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+mj-ea"/>
                <a:ea typeface="+mj-ea"/>
              </a:rPr>
              <a:t>memory</a:t>
            </a:r>
          </a:p>
          <a:p>
            <a:pPr algn="ctr"/>
            <a:r>
              <a:rPr lang="en-US" altLang="ja-JP" dirty="0" smtClean="0">
                <a:latin typeface="+mj-ea"/>
                <a:ea typeface="+mj-ea"/>
              </a:rPr>
              <a:t>leak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546984" y="3853934"/>
            <a:ext cx="785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crash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Throughput of File Reads (2/2)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Next, we used a file-backed virtual disk</a:t>
            </a:r>
          </a:p>
          <a:p>
            <a:pPr lvl="1"/>
            <a:r>
              <a:rPr lang="en-US" altLang="ja-JP" dirty="0" smtClean="0"/>
              <a:t>Disk blocks are cached on domain 0</a:t>
            </a:r>
            <a:endParaRPr lang="ja-JP" altLang="en-US" dirty="0"/>
          </a:p>
        </p:txBody>
      </p:sp>
      <p:graphicFrame>
        <p:nvGraphicFramePr>
          <p:cNvPr id="4" name="グラフ 3"/>
          <p:cNvGraphicFramePr/>
          <p:nvPr/>
        </p:nvGraphicFramePr>
        <p:xfrm>
          <a:off x="304800" y="2710419"/>
          <a:ext cx="51816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1676399" y="6139419"/>
            <a:ext cx="1710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before reboot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657599" y="6139419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after reboot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7" name="左中かっこ 6"/>
          <p:cNvSpPr/>
          <p:nvPr/>
        </p:nvSpPr>
        <p:spPr>
          <a:xfrm rot="16200000">
            <a:off x="2455562" y="5207856"/>
            <a:ext cx="152400" cy="1710725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左中かっこ 7"/>
          <p:cNvSpPr/>
          <p:nvPr/>
        </p:nvSpPr>
        <p:spPr>
          <a:xfrm rot="16200000">
            <a:off x="4318688" y="5207857"/>
            <a:ext cx="152400" cy="1710725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661919" y="3526303"/>
            <a:ext cx="2948681" cy="646331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+mn-ea"/>
                <a:ea typeface="+mn-ea"/>
              </a:rPr>
              <a:t>D</a:t>
            </a:r>
            <a:r>
              <a:rPr kumimoji="1" lang="en-US" altLang="ja-JP" dirty="0" smtClean="0">
                <a:latin typeface="+mn-ea"/>
                <a:ea typeface="+mn-ea"/>
              </a:rPr>
              <a:t>egradation is mitigated</a:t>
            </a:r>
            <a:br>
              <a:rPr kumimoji="1" lang="en-US" altLang="ja-JP" dirty="0" smtClean="0">
                <a:latin typeface="+mn-ea"/>
                <a:ea typeface="+mn-ea"/>
              </a:rPr>
            </a:br>
            <a:r>
              <a:rPr kumimoji="1" lang="en-US" altLang="ja-JP" dirty="0" smtClean="0">
                <a:latin typeface="+mn-ea"/>
                <a:ea typeface="+mn-ea"/>
              </a:rPr>
              <a:t>from 90% to 46%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Throughput of a Web Server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We measured the changes of the throughput during OS reboot</a:t>
            </a:r>
            <a:endParaRPr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482569" y="2971800"/>
            <a:ext cx="2128031" cy="646331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60% degradation</a:t>
            </a:r>
          </a:p>
          <a:p>
            <a:r>
              <a:rPr lang="en-US" altLang="ja-JP" dirty="0" smtClean="0">
                <a:latin typeface="+mn-ea"/>
                <a:ea typeface="+mn-ea"/>
              </a:rPr>
              <a:t>for 90 seconds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482569" y="4800600"/>
            <a:ext cx="1984663" cy="646331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5% degradation</a:t>
            </a:r>
          </a:p>
          <a:p>
            <a:r>
              <a:rPr lang="en-US" altLang="ja-JP" dirty="0" smtClean="0">
                <a:latin typeface="+mn-ea"/>
                <a:ea typeface="+mn-ea"/>
              </a:rPr>
              <a:t>for 60 seconds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pic>
        <p:nvPicPr>
          <p:cNvPr id="9" name="図 8" descr="web_change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299230" y="1952651"/>
            <a:ext cx="6348099" cy="4905349"/>
          </a:xfrm>
          <a:prstGeom prst="rect">
            <a:avLst/>
          </a:prstGeom>
        </p:spPr>
      </p:pic>
      <p:grpSp>
        <p:nvGrpSpPr>
          <p:cNvPr id="10" name="図形グループ 9"/>
          <p:cNvGrpSpPr/>
          <p:nvPr/>
        </p:nvGrpSpPr>
        <p:grpSpPr>
          <a:xfrm>
            <a:off x="2420112" y="3124200"/>
            <a:ext cx="2456688" cy="1584286"/>
            <a:chOff x="2420112" y="3124200"/>
            <a:chExt cx="2456688" cy="1584286"/>
          </a:xfrm>
        </p:grpSpPr>
        <p:cxnSp>
          <p:nvCxnSpPr>
            <p:cNvPr id="11" name="直線矢印コネクタ 10"/>
            <p:cNvCxnSpPr/>
            <p:nvPr/>
          </p:nvCxnSpPr>
          <p:spPr>
            <a:xfrm>
              <a:off x="2667000" y="3124200"/>
              <a:ext cx="2209800" cy="158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矢印コネクタ 11"/>
            <p:cNvCxnSpPr/>
            <p:nvPr/>
          </p:nvCxnSpPr>
          <p:spPr>
            <a:xfrm>
              <a:off x="2420112" y="4706898"/>
              <a:ext cx="1542288" cy="158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Fault Injection (1/2)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We measured inconsistent cache reuses</a:t>
            </a:r>
          </a:p>
          <a:p>
            <a:pPr lvl="1"/>
            <a:r>
              <a:rPr lang="en-US" altLang="ja-JP" dirty="0" smtClean="0"/>
              <a:t>We injected various faults into the OS kernel</a:t>
            </a:r>
          </a:p>
          <a:p>
            <a:pPr lvl="1"/>
            <a:r>
              <a:rPr lang="en-US" altLang="ja-JP" dirty="0" smtClean="0"/>
              <a:t>First, we disabled the consistency mechanism</a:t>
            </a:r>
            <a:endParaRPr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/>
          </p:cNvGraphicFramePr>
          <p:nvPr/>
        </p:nvGraphicFramePr>
        <p:xfrm>
          <a:off x="457200" y="3048000"/>
          <a:ext cx="7848600" cy="36046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6553200" y="3200400"/>
            <a:ext cx="199300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The file cache is</a:t>
            </a:r>
          </a:p>
          <a:p>
            <a:r>
              <a:rPr lang="en-US" altLang="ja-JP" dirty="0" smtClean="0">
                <a:latin typeface="+mn-ea"/>
                <a:ea typeface="+mn-ea"/>
              </a:rPr>
              <a:t>often corrupted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Fault Injection (2/2)</a:t>
            </a:r>
            <a:endParaRPr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Next, we enabled the consistency mechanism</a:t>
            </a:r>
          </a:p>
          <a:p>
            <a:pPr lvl="1"/>
            <a:r>
              <a:rPr lang="en-US" altLang="ja-JP" dirty="0" smtClean="0"/>
              <a:t>Most of reboots did not reuse inconsistent cache</a:t>
            </a:r>
          </a:p>
          <a:p>
            <a:pPr lvl="1"/>
            <a:r>
              <a:rPr lang="en-US" altLang="ja-JP" dirty="0" smtClean="0"/>
              <a:t>Reused file cache was inconsistent only for DST</a:t>
            </a:r>
          </a:p>
          <a:p>
            <a:pPr lvl="2"/>
            <a:r>
              <a:rPr lang="en-US" altLang="ja-JP" dirty="0" smtClean="0"/>
              <a:t>Ext3 failed to write back</a:t>
            </a:r>
          </a:p>
          <a:p>
            <a:pPr lvl="3"/>
            <a:r>
              <a:rPr lang="en-US" altLang="ja-JP" dirty="0" smtClean="0"/>
              <a:t>Faults were injected</a:t>
            </a:r>
            <a:br>
              <a:rPr lang="en-US" altLang="ja-JP" dirty="0" smtClean="0"/>
            </a:br>
            <a:r>
              <a:rPr lang="en-US" altLang="ja-JP" dirty="0" smtClean="0"/>
              <a:t>into ext3</a:t>
            </a:r>
          </a:p>
          <a:p>
            <a:pPr lvl="2"/>
            <a:r>
              <a:rPr lang="en-US" altLang="ja-JP" dirty="0" smtClean="0"/>
              <a:t>The file cache was not</a:t>
            </a:r>
            <a:br>
              <a:rPr lang="en-US" altLang="ja-JP" dirty="0" smtClean="0"/>
            </a:br>
            <a:r>
              <a:rPr lang="en-US" altLang="ja-JP" dirty="0" smtClean="0"/>
              <a:t>corrupted</a:t>
            </a:r>
          </a:p>
          <a:p>
            <a:pPr lvl="3"/>
            <a:r>
              <a:rPr lang="en-US" altLang="ja-JP" dirty="0" smtClean="0"/>
              <a:t>Reusing it is correct</a:t>
            </a:r>
            <a:endParaRPr lang="ja-JP" altLang="en-US" dirty="0"/>
          </a:p>
        </p:txBody>
      </p:sp>
      <p:graphicFrame>
        <p:nvGraphicFramePr>
          <p:cNvPr id="7" name="グラフ 6"/>
          <p:cNvGraphicFramePr/>
          <p:nvPr/>
        </p:nvGraphicFramePr>
        <p:xfrm>
          <a:off x="5029200" y="3124200"/>
          <a:ext cx="3810000" cy="360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Related Work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Rio File Cache [Chen et al.’96]</a:t>
            </a:r>
          </a:p>
          <a:p>
            <a:pPr lvl="1"/>
            <a:r>
              <a:rPr lang="en-US" altLang="ja-JP" dirty="0" smtClean="0"/>
              <a:t>Reusing dirty file cache after OS crash</a:t>
            </a:r>
          </a:p>
          <a:p>
            <a:pPr lvl="1"/>
            <a:r>
              <a:rPr lang="en-US" altLang="ja-JP" dirty="0" smtClean="0"/>
              <a:t>Relying on an OS</a:t>
            </a:r>
          </a:p>
          <a:p>
            <a:r>
              <a:rPr lang="en-US" altLang="ja-JP" dirty="0" err="1" smtClean="0"/>
              <a:t>RootHammer</a:t>
            </a:r>
            <a:r>
              <a:rPr lang="en-US" altLang="ja-JP" dirty="0" smtClean="0"/>
              <a:t> [Kourai et al.’07]</a:t>
            </a:r>
          </a:p>
          <a:p>
            <a:pPr lvl="1"/>
            <a:r>
              <a:rPr lang="en-US" altLang="ja-JP" dirty="0" smtClean="0"/>
              <a:t>Preserving VMs during VMM reboot</a:t>
            </a:r>
          </a:p>
          <a:p>
            <a:r>
              <a:rPr lang="en-US" altLang="ja-JP" dirty="0" smtClean="0"/>
              <a:t>Hybrid Hard Drive [</a:t>
            </a:r>
            <a:r>
              <a:rPr lang="en-US" altLang="ja-JP" dirty="0" err="1" smtClean="0"/>
              <a:t>Samsung&amp;Microsoft</a:t>
            </a:r>
            <a:r>
              <a:rPr lang="en-US" altLang="ja-JP" dirty="0" smtClean="0"/>
              <a:t>],</a:t>
            </a:r>
            <a:br>
              <a:rPr lang="en-US" altLang="ja-JP" dirty="0" smtClean="0"/>
            </a:br>
            <a:r>
              <a:rPr lang="en-US" altLang="ja-JP" dirty="0" smtClean="0"/>
              <a:t>Turbo Memory [Intel]</a:t>
            </a:r>
          </a:p>
          <a:p>
            <a:pPr lvl="1"/>
            <a:r>
              <a:rPr lang="en-US" altLang="ja-JP" dirty="0" smtClean="0"/>
              <a:t>Including large non-volatile disk cache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Conclusion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We proposed the warm-cache reboot</a:t>
            </a:r>
          </a:p>
          <a:p>
            <a:pPr lvl="1"/>
            <a:r>
              <a:rPr lang="en-US" altLang="ja-JP" dirty="0" smtClean="0"/>
              <a:t>It achieves fast performance recovery by reusing the file cache</a:t>
            </a:r>
          </a:p>
          <a:p>
            <a:pPr lvl="2"/>
            <a:r>
              <a:rPr lang="en-US" altLang="ja-JP" dirty="0" smtClean="0"/>
              <a:t>16% degradation at maximum</a:t>
            </a:r>
          </a:p>
          <a:p>
            <a:pPr lvl="1"/>
            <a:r>
              <a:rPr lang="en-US" altLang="ja-JP" dirty="0" smtClean="0"/>
              <a:t>The VMM maintains consistency of the file cache</a:t>
            </a:r>
          </a:p>
          <a:p>
            <a:pPr lvl="2"/>
            <a:r>
              <a:rPr lang="en-US" altLang="ja-JP" dirty="0" smtClean="0"/>
              <a:t>Consistent, or not-corrupted at least</a:t>
            </a:r>
          </a:p>
          <a:p>
            <a:r>
              <a:rPr lang="en-US" altLang="ja-JP" dirty="0" smtClean="0"/>
              <a:t>Future work</a:t>
            </a:r>
          </a:p>
          <a:p>
            <a:pPr lvl="1"/>
            <a:r>
              <a:rPr lang="en-US" altLang="ja-JP" dirty="0" smtClean="0"/>
              <a:t>Reducing overheads of protecting cache pages</a:t>
            </a:r>
          </a:p>
          <a:p>
            <a:pPr lvl="2"/>
            <a:r>
              <a:rPr lang="en-US" altLang="ja-JP" dirty="0" smtClean="0"/>
              <a:t>Impact on write performance is large</a:t>
            </a:r>
          </a:p>
          <a:p>
            <a:endParaRPr lang="en-US" altLang="ja-JP" dirty="0" smtClean="0"/>
          </a:p>
          <a:p>
            <a:pPr lvl="2"/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Performance Degradation (1/2)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OS reboot degrades the performance of file accesses</a:t>
            </a:r>
          </a:p>
          <a:p>
            <a:pPr lvl="1"/>
            <a:r>
              <a:rPr lang="en-US" altLang="ja-JP" dirty="0" smtClean="0"/>
              <a:t>The file cache on memory is lost</a:t>
            </a:r>
          </a:p>
          <a:p>
            <a:pPr lvl="2"/>
            <a:r>
              <a:rPr lang="en-US" altLang="ja-JP" dirty="0" smtClean="0"/>
              <a:t>Disk access increases due to frequent cache misses</a:t>
            </a:r>
          </a:p>
          <a:p>
            <a:pPr lvl="1"/>
            <a:r>
              <a:rPr lang="en-US" altLang="ja-JP" dirty="0" smtClean="0"/>
              <a:t>It takes long time to fill the file cache</a:t>
            </a:r>
          </a:p>
          <a:p>
            <a:pPr lvl="2"/>
            <a:r>
              <a:rPr lang="en-US" altLang="ja-JP" dirty="0" smtClean="0"/>
              <a:t>Reading file blocks from a disk is slow</a:t>
            </a:r>
          </a:p>
          <a:p>
            <a:pPr lvl="2"/>
            <a:r>
              <a:rPr lang="en-US" altLang="ja-JP" dirty="0" smtClean="0"/>
              <a:t>Most of free memory is used for the file cache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1905000" y="5068328"/>
            <a:ext cx="1524000" cy="12573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953000" y="5068328"/>
            <a:ext cx="1524000" cy="12573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057400" y="5455678"/>
            <a:ext cx="1219200" cy="6858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+mj-ea"/>
                <a:ea typeface="+mj-ea"/>
              </a:rPr>
              <a:t>file cache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7" name="右矢印 6"/>
          <p:cNvSpPr/>
          <p:nvPr/>
        </p:nvSpPr>
        <p:spPr>
          <a:xfrm>
            <a:off x="3886200" y="5366260"/>
            <a:ext cx="609600" cy="685800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657600" y="6052060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reboot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105400" y="5455678"/>
            <a:ext cx="1219200" cy="685800"/>
          </a:xfrm>
          <a:prstGeom prst="rect">
            <a:avLst/>
          </a:prstGeom>
          <a:noFill/>
          <a:ln w="12700" cap="flat" cmpd="sng" algn="ctr">
            <a:solidFill>
              <a:schemeClr val="accent6">
                <a:shade val="95000"/>
                <a:satMod val="105000"/>
              </a:schemeClr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10" name="円柱 9"/>
          <p:cNvSpPr/>
          <p:nvPr/>
        </p:nvSpPr>
        <p:spPr>
          <a:xfrm>
            <a:off x="7086600" y="5376325"/>
            <a:ext cx="457200" cy="533400"/>
          </a:xfrm>
          <a:prstGeom prst="can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781800" y="5956296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slow disk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grpSp>
        <p:nvGrpSpPr>
          <p:cNvPr id="18" name="図形グループ 17"/>
          <p:cNvGrpSpPr/>
          <p:nvPr/>
        </p:nvGrpSpPr>
        <p:grpSpPr>
          <a:xfrm>
            <a:off x="5257800" y="5082462"/>
            <a:ext cx="1979963" cy="931498"/>
            <a:chOff x="5257800" y="5082462"/>
            <a:chExt cx="1979963" cy="931498"/>
          </a:xfrm>
        </p:grpSpPr>
        <p:sp>
          <p:nvSpPr>
            <p:cNvPr id="13" name="正方形/長方形 12"/>
            <p:cNvSpPr/>
            <p:nvPr/>
          </p:nvSpPr>
          <p:spPr>
            <a:xfrm>
              <a:off x="5257800" y="5709160"/>
              <a:ext cx="228600" cy="1524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5600700" y="5861560"/>
              <a:ext cx="228600" cy="1524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5943600" y="5709160"/>
              <a:ext cx="228600" cy="1524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16" name="フリーフォーム 15"/>
            <p:cNvSpPr/>
            <p:nvPr/>
          </p:nvSpPr>
          <p:spPr>
            <a:xfrm>
              <a:off x="6184622" y="5082462"/>
              <a:ext cx="1053141" cy="505897"/>
            </a:xfrm>
            <a:custGeom>
              <a:avLst/>
              <a:gdLst>
                <a:gd name="connsiteX0" fmla="*/ 1053141 w 1053141"/>
                <a:gd name="connsiteY0" fmla="*/ 196164 h 505897"/>
                <a:gd name="connsiteX1" fmla="*/ 536896 w 1053141"/>
                <a:gd name="connsiteY1" fmla="*/ 51622 h 505897"/>
                <a:gd name="connsiteX2" fmla="*/ 0 w 1053141"/>
                <a:gd name="connsiteY2" fmla="*/ 505897 h 505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53141" h="505897">
                  <a:moveTo>
                    <a:pt x="1053141" y="196164"/>
                  </a:moveTo>
                  <a:cubicBezTo>
                    <a:pt x="882780" y="98082"/>
                    <a:pt x="712419" y="0"/>
                    <a:pt x="536896" y="51622"/>
                  </a:cubicBezTo>
                  <a:cubicBezTo>
                    <a:pt x="361373" y="103244"/>
                    <a:pt x="180686" y="304570"/>
                    <a:pt x="0" y="505897"/>
                  </a:cubicBez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7" name="環状矢印 16"/>
          <p:cNvSpPr/>
          <p:nvPr/>
        </p:nvSpPr>
        <p:spPr>
          <a:xfrm rot="5400000">
            <a:off x="3240078" y="4783053"/>
            <a:ext cx="469819" cy="469819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5321099"/>
              <a:gd name="adj5" fmla="val 12500"/>
            </a:avLst>
          </a:prstGeom>
          <a:solidFill>
            <a:srgbClr val="CCFFCC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Performance Degradation (2/2)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Disk access also degrades the performance of the other virtual machines (VMs)</a:t>
            </a:r>
          </a:p>
          <a:p>
            <a:pPr lvl="1"/>
            <a:r>
              <a:rPr lang="en-US" altLang="ja-JP" dirty="0" smtClean="0"/>
              <a:t>VMs share a physical disk</a:t>
            </a:r>
          </a:p>
          <a:p>
            <a:pPr lvl="2"/>
            <a:r>
              <a:rPr lang="en-US" altLang="ja-JP" dirty="0" smtClean="0"/>
              <a:t>Frequent disk access occupies the bandwidth</a:t>
            </a:r>
          </a:p>
          <a:p>
            <a:pPr lvl="1"/>
            <a:r>
              <a:rPr lang="en-US" altLang="ja-JP" dirty="0" smtClean="0"/>
              <a:t>Prefetching makes the situation worse</a:t>
            </a:r>
          </a:p>
          <a:p>
            <a:pPr lvl="2"/>
            <a:r>
              <a:rPr lang="en-US" altLang="ja-JP" dirty="0" smtClean="0"/>
              <a:t>Burst of disk access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2061592" y="4572794"/>
            <a:ext cx="1295400" cy="8382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000000"/>
                </a:solidFill>
                <a:latin typeface="+mj-ea"/>
                <a:ea typeface="+mj-ea"/>
              </a:rPr>
              <a:t>VM</a:t>
            </a:r>
            <a:endParaRPr kumimoji="1" lang="ja-JP" altLang="en-US" dirty="0" smtClean="0">
              <a:solidFill>
                <a:srgbClr val="000000"/>
              </a:solidFill>
              <a:latin typeface="+mj-ea"/>
              <a:ea typeface="+mj-e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610711" y="4572794"/>
            <a:ext cx="1295400" cy="8382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000000"/>
                </a:solidFill>
                <a:latin typeface="+mj-ea"/>
                <a:ea typeface="+mj-ea"/>
              </a:rPr>
              <a:t>VM</a:t>
            </a:r>
            <a:endParaRPr kumimoji="1" lang="ja-JP" altLang="en-US" dirty="0" smtClean="0">
              <a:solidFill>
                <a:srgbClr val="000000"/>
              </a:solidFill>
              <a:latin typeface="+mj-ea"/>
              <a:ea typeface="+mj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172811" y="4573588"/>
            <a:ext cx="1295400" cy="8382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rgbClr val="000000"/>
              </a:solidFill>
              <a:latin typeface="+mj-ea"/>
              <a:ea typeface="+mj-ea"/>
            </a:endParaRPr>
          </a:p>
        </p:txBody>
      </p:sp>
      <p:sp>
        <p:nvSpPr>
          <p:cNvPr id="7" name="円柱 6"/>
          <p:cNvSpPr/>
          <p:nvPr/>
        </p:nvSpPr>
        <p:spPr>
          <a:xfrm>
            <a:off x="4029811" y="5823744"/>
            <a:ext cx="457200" cy="533400"/>
          </a:xfrm>
          <a:prstGeom prst="can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356992" y="5957988"/>
            <a:ext cx="625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disk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9" name="環状矢印 8"/>
          <p:cNvSpPr/>
          <p:nvPr/>
        </p:nvSpPr>
        <p:spPr>
          <a:xfrm rot="5400000">
            <a:off x="6288726" y="4286224"/>
            <a:ext cx="469819" cy="469819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5321099"/>
              <a:gd name="adj5" fmla="val 12500"/>
            </a:avLst>
          </a:prstGeom>
          <a:solidFill>
            <a:srgbClr val="CCFFCC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cxnSp>
        <p:nvCxnSpPr>
          <p:cNvPr id="11" name="直線矢印コネクタ 10"/>
          <p:cNvCxnSpPr>
            <a:stCxn id="4" idx="2"/>
          </p:cNvCxnSpPr>
          <p:nvPr/>
        </p:nvCxnSpPr>
        <p:spPr>
          <a:xfrm rot="16200000" flipH="1">
            <a:off x="3064715" y="5055570"/>
            <a:ext cx="495372" cy="12062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>
            <a:stCxn id="5" idx="2"/>
            <a:endCxn id="7" idx="1"/>
          </p:cNvCxnSpPr>
          <p:nvPr/>
        </p:nvCxnSpPr>
        <p:spPr>
          <a:xfrm rot="5400000">
            <a:off x="4052036" y="5617369"/>
            <a:ext cx="41275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>
            <a:stCxn id="6" idx="2"/>
          </p:cNvCxnSpPr>
          <p:nvPr/>
        </p:nvCxnSpPr>
        <p:spPr>
          <a:xfrm rot="5400000">
            <a:off x="4963225" y="5049874"/>
            <a:ext cx="495372" cy="1219200"/>
          </a:xfrm>
          <a:prstGeom prst="straightConnector1">
            <a:avLst/>
          </a:prstGeom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6468211" y="4765457"/>
            <a:ext cx="11889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+mn-ea"/>
                <a:ea typeface="+mn-ea"/>
              </a:rPr>
              <a:t>rebooted</a:t>
            </a:r>
          </a:p>
          <a:p>
            <a:pPr algn="ctr"/>
            <a:r>
              <a:rPr lang="en-US" altLang="ja-JP" dirty="0" smtClean="0">
                <a:latin typeface="+mn-ea"/>
                <a:ea typeface="+mn-ea"/>
              </a:rPr>
              <a:t>VM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5401411" y="4765457"/>
            <a:ext cx="838200" cy="42464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+mj-ea"/>
                <a:ea typeface="+mj-ea"/>
              </a:rPr>
              <a:t>OS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 descr="web_deg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609600" y="3124200"/>
            <a:ext cx="8001000" cy="6182591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Performance Recovery is Needed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OS recovery does not complete until the performance is also recovered</a:t>
            </a:r>
          </a:p>
          <a:p>
            <a:pPr lvl="1"/>
            <a:r>
              <a:rPr lang="en-US" altLang="ja-JP" dirty="0" smtClean="0"/>
              <a:t>Traditional OS reboot restores only the functionalities</a:t>
            </a:r>
          </a:p>
          <a:p>
            <a:pPr lvl="2"/>
            <a:r>
              <a:rPr lang="en-US" altLang="ja-JP" dirty="0" smtClean="0"/>
              <a:t>Fast reboot techniques have been proposed</a:t>
            </a:r>
            <a:endParaRPr lang="ja-JP" altLang="en-US" dirty="0"/>
          </a:p>
        </p:txBody>
      </p:sp>
      <p:cxnSp>
        <p:nvCxnSpPr>
          <p:cNvPr id="7" name="直線矢印コネクタ 6"/>
          <p:cNvCxnSpPr/>
          <p:nvPr/>
        </p:nvCxnSpPr>
        <p:spPr>
          <a:xfrm>
            <a:off x="2667000" y="4419600"/>
            <a:ext cx="8382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V="1">
            <a:off x="3657600" y="4419600"/>
            <a:ext cx="28194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Warm-cache Reboot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A new OS recovery mechanism with fast performance recovery</a:t>
            </a:r>
          </a:p>
          <a:p>
            <a:pPr lvl="1"/>
            <a:r>
              <a:rPr lang="en-US" altLang="ja-JP" dirty="0" smtClean="0"/>
              <a:t>It preserves the file cache during OS reboot</a:t>
            </a:r>
          </a:p>
          <a:p>
            <a:pPr lvl="2"/>
            <a:r>
              <a:rPr lang="en-US" altLang="ja-JP" dirty="0" smtClean="0"/>
              <a:t>An OS can reuse it after the reboot</a:t>
            </a:r>
          </a:p>
          <a:p>
            <a:pPr lvl="1"/>
            <a:r>
              <a:rPr lang="en-US" altLang="ja-JP" dirty="0" smtClean="0"/>
              <a:t>It guarantees the consistency of the file cache</a:t>
            </a:r>
          </a:p>
          <a:p>
            <a:pPr lvl="2"/>
            <a:r>
              <a:rPr lang="en-US" altLang="ja-JP" dirty="0" smtClean="0"/>
              <a:t>Using the virtual machine monitor (VMM)</a:t>
            </a:r>
            <a:endParaRPr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747998" y="4605929"/>
            <a:ext cx="1524000" cy="12573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900398" y="4993279"/>
            <a:ext cx="1219200" cy="6858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+mj-ea"/>
                <a:ea typeface="+mj-ea"/>
              </a:rPr>
              <a:t>file</a:t>
            </a:r>
          </a:p>
          <a:p>
            <a:pPr algn="ctr"/>
            <a:r>
              <a:rPr kumimoji="1" lang="en-US" altLang="ja-JP" dirty="0" smtClean="0">
                <a:latin typeface="+mj-ea"/>
                <a:ea typeface="+mj-ea"/>
              </a:rPr>
              <a:t>cache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16" name="環状矢印 15"/>
          <p:cNvSpPr/>
          <p:nvPr/>
        </p:nvSpPr>
        <p:spPr>
          <a:xfrm rot="5400000">
            <a:off x="3083076" y="4320654"/>
            <a:ext cx="469819" cy="469819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5321099"/>
              <a:gd name="adj5" fmla="val 12500"/>
            </a:avLst>
          </a:prstGeom>
          <a:solidFill>
            <a:srgbClr val="CCFFCC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7" name="爆発 2 16"/>
          <p:cNvSpPr/>
          <p:nvPr/>
        </p:nvSpPr>
        <p:spPr>
          <a:xfrm>
            <a:off x="2662398" y="4605929"/>
            <a:ext cx="609600" cy="533400"/>
          </a:xfrm>
          <a:prstGeom prst="irregularSeal2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grpSp>
        <p:nvGrpSpPr>
          <p:cNvPr id="26" name="図形グループ 25"/>
          <p:cNvGrpSpPr/>
          <p:nvPr/>
        </p:nvGrpSpPr>
        <p:grpSpPr>
          <a:xfrm>
            <a:off x="3500598" y="4605807"/>
            <a:ext cx="2819400" cy="1353186"/>
            <a:chOff x="3500598" y="4605807"/>
            <a:chExt cx="2819400" cy="1353186"/>
          </a:xfrm>
        </p:grpSpPr>
        <p:sp>
          <p:nvSpPr>
            <p:cNvPr id="5" name="正方形/長方形 4"/>
            <p:cNvSpPr/>
            <p:nvPr/>
          </p:nvSpPr>
          <p:spPr>
            <a:xfrm>
              <a:off x="4795998" y="4605807"/>
              <a:ext cx="1524000" cy="12573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7" name="右矢印 6"/>
            <p:cNvSpPr/>
            <p:nvPr/>
          </p:nvSpPr>
          <p:spPr>
            <a:xfrm>
              <a:off x="3729198" y="4903861"/>
              <a:ext cx="609600" cy="685800"/>
            </a:xfrm>
            <a:prstGeom prst="rightArrow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3500598" y="5589661"/>
              <a:ext cx="9156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+mn-ea"/>
                  <a:ea typeface="+mn-ea"/>
                </a:rPr>
                <a:t>reboot</a:t>
              </a:r>
              <a:endParaRPr kumimoji="1" lang="ja-JP" altLang="en-US" dirty="0" smtClean="0">
                <a:latin typeface="+mn-ea"/>
                <a:ea typeface="+mn-ea"/>
              </a:endParaRPr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5938998" y="4993157"/>
              <a:ext cx="228600" cy="685800"/>
            </a:xfrm>
            <a:prstGeom prst="rect">
              <a:avLst/>
            </a:prstGeom>
            <a:noFill/>
            <a:ln w="12700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4948398" y="4993157"/>
              <a:ext cx="990600" cy="6858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latin typeface="+mj-ea"/>
                  <a:ea typeface="+mj-ea"/>
                </a:rPr>
                <a:t>file</a:t>
              </a:r>
            </a:p>
            <a:p>
              <a:pPr algn="ctr"/>
              <a:r>
                <a:rPr kumimoji="1" lang="en-US" altLang="ja-JP" dirty="0" smtClean="0">
                  <a:latin typeface="+mj-ea"/>
                  <a:ea typeface="+mj-ea"/>
                </a:rPr>
                <a:t>cache</a:t>
              </a:r>
              <a:endParaRPr kumimoji="1" lang="ja-JP" altLang="en-US" dirty="0" smtClean="0">
                <a:latin typeface="+mj-ea"/>
                <a:ea typeface="+mj-ea"/>
              </a:endParaRPr>
            </a:p>
          </p:txBody>
        </p:sp>
      </p:grpSp>
      <p:sp>
        <p:nvSpPr>
          <p:cNvPr id="21" name="正方形/長方形 20"/>
          <p:cNvSpPr/>
          <p:nvPr/>
        </p:nvSpPr>
        <p:spPr>
          <a:xfrm>
            <a:off x="1747998" y="6056666"/>
            <a:ext cx="4572000" cy="43664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+mj-ea"/>
                <a:ea typeface="+mj-ea"/>
              </a:rPr>
              <a:t>VMM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214040" y="4605685"/>
            <a:ext cx="533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+mn-ea"/>
                <a:ea typeface="+mn-ea"/>
              </a:rPr>
              <a:t>VM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grpSp>
        <p:nvGrpSpPr>
          <p:cNvPr id="23" name="図形グループ 22"/>
          <p:cNvGrpSpPr/>
          <p:nvPr/>
        </p:nvGrpSpPr>
        <p:grpSpPr>
          <a:xfrm>
            <a:off x="6040144" y="4605685"/>
            <a:ext cx="2201235" cy="1450981"/>
            <a:chOff x="6040144" y="4605685"/>
            <a:chExt cx="2201235" cy="1450981"/>
          </a:xfrm>
        </p:grpSpPr>
        <p:cxnSp>
          <p:nvCxnSpPr>
            <p:cNvPr id="24" name="直線矢印コネクタ 23"/>
            <p:cNvCxnSpPr/>
            <p:nvPr/>
          </p:nvCxnSpPr>
          <p:spPr>
            <a:xfrm rot="5400000" flipH="1" flipV="1">
              <a:off x="5852144" y="5866746"/>
              <a:ext cx="377587" cy="1588"/>
            </a:xfrm>
            <a:prstGeom prst="straightConnector1">
              <a:avLst/>
            </a:prstGeom>
            <a:ln w="25400" cap="flat" cmpd="sng" algn="ctr">
              <a:solidFill>
                <a:schemeClr val="accent1"/>
              </a:solidFill>
              <a:prstDash val="sysDash"/>
              <a:round/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正方形/長方形 24"/>
            <p:cNvSpPr/>
            <p:nvPr/>
          </p:nvSpPr>
          <p:spPr>
            <a:xfrm>
              <a:off x="6739098" y="5246639"/>
              <a:ext cx="2286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27" name="フリーフォーム 26"/>
            <p:cNvSpPr/>
            <p:nvPr/>
          </p:nvSpPr>
          <p:spPr>
            <a:xfrm>
              <a:off x="6050997" y="4868352"/>
              <a:ext cx="694721" cy="287673"/>
            </a:xfrm>
            <a:custGeom>
              <a:avLst/>
              <a:gdLst>
                <a:gd name="connsiteX0" fmla="*/ 0 w 694721"/>
                <a:gd name="connsiteY0" fmla="*/ 255106 h 287673"/>
                <a:gd name="connsiteX1" fmla="*/ 379926 w 694721"/>
                <a:gd name="connsiteY1" fmla="*/ 5428 h 287673"/>
                <a:gd name="connsiteX2" fmla="*/ 694721 w 694721"/>
                <a:gd name="connsiteY2" fmla="*/ 287673 h 2876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94721" h="287673">
                  <a:moveTo>
                    <a:pt x="0" y="255106"/>
                  </a:moveTo>
                  <a:cubicBezTo>
                    <a:pt x="132069" y="127553"/>
                    <a:pt x="264139" y="0"/>
                    <a:pt x="379926" y="5428"/>
                  </a:cubicBezTo>
                  <a:cubicBezTo>
                    <a:pt x="495713" y="10856"/>
                    <a:pt x="694721" y="287673"/>
                    <a:pt x="694721" y="287673"/>
                  </a:cubicBezTo>
                </a:path>
              </a:pathLst>
            </a:custGeom>
            <a:ln w="25400" cap="flat" cmpd="sng" algn="ctr">
              <a:solidFill>
                <a:schemeClr val="accent1"/>
              </a:solidFill>
              <a:prstDash val="sysDash"/>
              <a:round/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6475015" y="4605685"/>
              <a:ext cx="9853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+mn-ea"/>
                  <a:ea typeface="+mn-ea"/>
                </a:rPr>
                <a:t>discard</a:t>
              </a:r>
              <a:endParaRPr kumimoji="1" lang="ja-JP" altLang="en-US" dirty="0" smtClean="0">
                <a:latin typeface="+mn-ea"/>
                <a:ea typeface="+mn-ea"/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6967698" y="5410335"/>
              <a:ext cx="127368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dirty="0" smtClean="0">
                  <a:latin typeface="+mn-ea"/>
                  <a:ea typeface="+mn-ea"/>
                </a:rPr>
                <a:t>corrupted</a:t>
              </a:r>
            </a:p>
            <a:p>
              <a:pPr algn="ctr"/>
              <a:r>
                <a:rPr lang="en-US" altLang="ja-JP" dirty="0" smtClean="0">
                  <a:latin typeface="+mn-ea"/>
                  <a:ea typeface="+mn-ea"/>
                </a:rPr>
                <a:t>cache</a:t>
              </a:r>
              <a:endParaRPr kumimoji="1" lang="ja-JP" altLang="en-US" dirty="0" smtClean="0">
                <a:latin typeface="+mn-ea"/>
                <a:ea typeface="+mn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Reusing the File Cache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Collaboration between an OS and the VMM</a:t>
            </a:r>
          </a:p>
          <a:p>
            <a:pPr lvl="1"/>
            <a:r>
              <a:rPr lang="en-US" altLang="ja-JP" dirty="0" smtClean="0"/>
              <a:t>The VMM re-allocates the same physical memory to a rebooted VM</a:t>
            </a:r>
          </a:p>
          <a:p>
            <a:pPr lvl="1"/>
            <a:r>
              <a:rPr lang="en-US" altLang="ja-JP" dirty="0" smtClean="0"/>
              <a:t>A rebooted OS reserves the memory pages used for the file cache</a:t>
            </a:r>
          </a:p>
          <a:p>
            <a:pPr lvl="2"/>
            <a:r>
              <a:rPr lang="en-US" altLang="ja-JP" dirty="0" smtClean="0"/>
              <a:t>Obtaining meta data from the VMM</a:t>
            </a:r>
          </a:p>
          <a:p>
            <a:pPr lvl="2"/>
            <a:endParaRPr lang="en-US" altLang="ja-JP" dirty="0" smtClean="0"/>
          </a:p>
          <a:p>
            <a:pPr lvl="1"/>
            <a:endParaRPr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900397" y="4430157"/>
            <a:ext cx="1524000" cy="12573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052797" y="4817507"/>
            <a:ext cx="1219200" cy="6858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+mj-ea"/>
                <a:ea typeface="+mj-ea"/>
              </a:rPr>
              <a:t>file</a:t>
            </a:r>
          </a:p>
          <a:p>
            <a:pPr algn="ctr"/>
            <a:r>
              <a:rPr kumimoji="1" lang="en-US" altLang="ja-JP" dirty="0" smtClean="0">
                <a:latin typeface="+mj-ea"/>
                <a:ea typeface="+mj-ea"/>
              </a:rPr>
              <a:t>cache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900397" y="6065044"/>
            <a:ext cx="4536201" cy="43664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+mj-ea"/>
                <a:ea typeface="+mj-ea"/>
              </a:rPr>
              <a:t>VMM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grpSp>
        <p:nvGrpSpPr>
          <p:cNvPr id="29" name="図形グループ 28"/>
          <p:cNvGrpSpPr/>
          <p:nvPr/>
        </p:nvGrpSpPr>
        <p:grpSpPr>
          <a:xfrm>
            <a:off x="3652997" y="4430157"/>
            <a:ext cx="2959190" cy="1634888"/>
            <a:chOff x="3652997" y="4430157"/>
            <a:chExt cx="2959190" cy="1634888"/>
          </a:xfrm>
        </p:grpSpPr>
        <p:sp>
          <p:nvSpPr>
            <p:cNvPr id="7" name="正方形/長方形 6"/>
            <p:cNvSpPr/>
            <p:nvPr/>
          </p:nvSpPr>
          <p:spPr>
            <a:xfrm>
              <a:off x="4912598" y="4430157"/>
              <a:ext cx="1524000" cy="12573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8" name="右矢印 7"/>
            <p:cNvSpPr/>
            <p:nvPr/>
          </p:nvSpPr>
          <p:spPr>
            <a:xfrm>
              <a:off x="3881597" y="4728089"/>
              <a:ext cx="609600" cy="685800"/>
            </a:xfrm>
            <a:prstGeom prst="rightArrow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3652997" y="5413889"/>
              <a:ext cx="9156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+mn-ea"/>
                  <a:ea typeface="+mn-ea"/>
                </a:rPr>
                <a:t>reboot</a:t>
              </a:r>
              <a:endParaRPr kumimoji="1" lang="ja-JP" altLang="en-US" dirty="0" smtClean="0">
                <a:latin typeface="+mn-ea"/>
                <a:ea typeface="+mn-ea"/>
              </a:endParaRPr>
            </a:p>
          </p:txBody>
        </p:sp>
        <p:cxnSp>
          <p:nvCxnSpPr>
            <p:cNvPr id="13" name="直線矢印コネクタ 12"/>
            <p:cNvCxnSpPr/>
            <p:nvPr/>
          </p:nvCxnSpPr>
          <p:spPr>
            <a:xfrm rot="5400000" flipH="1" flipV="1">
              <a:off x="4990505" y="5761951"/>
              <a:ext cx="377587" cy="22860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テキスト ボックス 13"/>
            <p:cNvSpPr txBox="1"/>
            <p:nvPr/>
          </p:nvSpPr>
          <p:spPr>
            <a:xfrm>
              <a:off x="5239771" y="5695713"/>
              <a:ext cx="13724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+mn-ea"/>
                  <a:ea typeface="+mn-ea"/>
                </a:rPr>
                <a:t>re-allocate</a:t>
              </a:r>
              <a:endParaRPr kumimoji="1" lang="ja-JP" altLang="en-US" dirty="0" smtClean="0">
                <a:latin typeface="+mn-ea"/>
                <a:ea typeface="+mn-ea"/>
              </a:endParaRPr>
            </a:p>
          </p:txBody>
        </p:sp>
      </p:grpSp>
      <p:grpSp>
        <p:nvGrpSpPr>
          <p:cNvPr id="21" name="図形グループ 20"/>
          <p:cNvGrpSpPr/>
          <p:nvPr/>
        </p:nvGrpSpPr>
        <p:grpSpPr>
          <a:xfrm>
            <a:off x="1729910" y="5687458"/>
            <a:ext cx="1542086" cy="369332"/>
            <a:chOff x="1729910" y="5687458"/>
            <a:chExt cx="1542086" cy="369332"/>
          </a:xfrm>
        </p:grpSpPr>
        <p:sp>
          <p:nvSpPr>
            <p:cNvPr id="24" name="テキスト ボックス 23"/>
            <p:cNvSpPr txBox="1"/>
            <p:nvPr/>
          </p:nvSpPr>
          <p:spPr>
            <a:xfrm>
              <a:off x="1729910" y="5687458"/>
              <a:ext cx="13180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err="1" smtClean="0">
                  <a:latin typeface="+mn-ea"/>
                  <a:ea typeface="+mn-ea"/>
                </a:rPr>
                <a:t>deallocate</a:t>
              </a:r>
              <a:endParaRPr kumimoji="1" lang="ja-JP" altLang="en-US" dirty="0" smtClean="0">
                <a:latin typeface="+mn-ea"/>
                <a:ea typeface="+mn-ea"/>
              </a:endParaRPr>
            </a:p>
          </p:txBody>
        </p:sp>
        <p:cxnSp>
          <p:nvCxnSpPr>
            <p:cNvPr id="26" name="直線矢印コネクタ 25"/>
            <p:cNvCxnSpPr/>
            <p:nvPr/>
          </p:nvCxnSpPr>
          <p:spPr>
            <a:xfrm rot="16200000" flipH="1">
              <a:off x="2979460" y="5764252"/>
              <a:ext cx="361076" cy="22399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テキスト ボックス 26"/>
          <p:cNvSpPr txBox="1"/>
          <p:nvPr/>
        </p:nvSpPr>
        <p:spPr>
          <a:xfrm>
            <a:off x="1366439" y="4421141"/>
            <a:ext cx="533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+mn-ea"/>
                <a:ea typeface="+mn-ea"/>
              </a:rPr>
              <a:t>VM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grpSp>
        <p:nvGrpSpPr>
          <p:cNvPr id="28" name="図形グループ 27"/>
          <p:cNvGrpSpPr/>
          <p:nvPr/>
        </p:nvGrpSpPr>
        <p:grpSpPr>
          <a:xfrm>
            <a:off x="5064998" y="4728089"/>
            <a:ext cx="2774711" cy="1555279"/>
            <a:chOff x="5064998" y="4728089"/>
            <a:chExt cx="2774711" cy="1555279"/>
          </a:xfrm>
        </p:grpSpPr>
        <p:sp>
          <p:nvSpPr>
            <p:cNvPr id="10" name="正方形/長方形 9"/>
            <p:cNvSpPr/>
            <p:nvPr/>
          </p:nvSpPr>
          <p:spPr>
            <a:xfrm>
              <a:off x="5064998" y="4817507"/>
              <a:ext cx="1219200" cy="6858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latin typeface="+mj-ea"/>
                  <a:ea typeface="+mj-ea"/>
                </a:rPr>
                <a:t>file</a:t>
              </a:r>
            </a:p>
            <a:p>
              <a:pPr algn="ctr"/>
              <a:r>
                <a:rPr kumimoji="1" lang="en-US" altLang="ja-JP" dirty="0" smtClean="0">
                  <a:latin typeface="+mj-ea"/>
                  <a:ea typeface="+mj-ea"/>
                </a:rPr>
                <a:t>cache</a:t>
              </a:r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15" name="右中かっこ 14"/>
            <p:cNvSpPr/>
            <p:nvPr/>
          </p:nvSpPr>
          <p:spPr>
            <a:xfrm>
              <a:off x="6588999" y="4817507"/>
              <a:ext cx="228600" cy="685800"/>
            </a:xfrm>
            <a:prstGeom prst="righ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0" name="Shape 19"/>
            <p:cNvCxnSpPr>
              <a:stCxn id="6" idx="3"/>
            </p:cNvCxnSpPr>
            <p:nvPr/>
          </p:nvCxnSpPr>
          <p:spPr>
            <a:xfrm flipV="1">
              <a:off x="6436598" y="5189856"/>
              <a:ext cx="762001" cy="1093512"/>
            </a:xfrm>
            <a:prstGeom prst="bentConnector2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矢印コネクタ 21"/>
            <p:cNvCxnSpPr/>
            <p:nvPr/>
          </p:nvCxnSpPr>
          <p:spPr>
            <a:xfrm rot="10800000">
              <a:off x="6817599" y="5189856"/>
              <a:ext cx="381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テキスト ボックス 22"/>
            <p:cNvSpPr txBox="1"/>
            <p:nvPr/>
          </p:nvSpPr>
          <p:spPr>
            <a:xfrm>
              <a:off x="6817599" y="4728089"/>
              <a:ext cx="10221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+mn-ea"/>
                  <a:ea typeface="+mn-ea"/>
                </a:rPr>
                <a:t>reserve</a:t>
              </a:r>
              <a:endParaRPr kumimoji="1" lang="ja-JP" altLang="en-US" dirty="0" smtClean="0">
                <a:latin typeface="+mn-ea"/>
                <a:ea typeface="+mn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Cache Consistency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Our definition</a:t>
            </a:r>
          </a:p>
          <a:p>
            <a:pPr lvl="1"/>
            <a:r>
              <a:rPr lang="en-US" altLang="ja-JP" dirty="0" smtClean="0"/>
              <a:t>Consistent if the contents of the file cache are the same as those of disks</a:t>
            </a:r>
          </a:p>
          <a:p>
            <a:pPr lvl="2"/>
            <a:r>
              <a:rPr lang="en-US" altLang="ja-JP" dirty="0" smtClean="0">
                <a:solidFill>
                  <a:srgbClr val="FF0000"/>
                </a:solidFill>
              </a:rPr>
              <a:t>Consistent</a:t>
            </a:r>
            <a:r>
              <a:rPr lang="en-US" altLang="ja-JP" dirty="0" smtClean="0"/>
              <a:t> when a file block is </a:t>
            </a:r>
            <a:r>
              <a:rPr lang="en-US" altLang="ja-JP" dirty="0" smtClean="0">
                <a:solidFill>
                  <a:srgbClr val="FF0000"/>
                </a:solidFill>
              </a:rPr>
              <a:t>read</a:t>
            </a:r>
            <a:r>
              <a:rPr lang="en-US" altLang="ja-JP" dirty="0" smtClean="0"/>
              <a:t> from a disk</a:t>
            </a:r>
          </a:p>
          <a:p>
            <a:pPr lvl="2"/>
            <a:r>
              <a:rPr lang="en-US" altLang="ja-JP" dirty="0" smtClean="0">
                <a:solidFill>
                  <a:srgbClr val="FF0000"/>
                </a:solidFill>
              </a:rPr>
              <a:t>Inconsistent</a:t>
            </a:r>
            <a:r>
              <a:rPr lang="en-US" altLang="ja-JP" dirty="0" smtClean="0"/>
              <a:t> when the file cache is </a:t>
            </a:r>
            <a:r>
              <a:rPr lang="en-US" altLang="ja-JP" dirty="0" smtClean="0">
                <a:solidFill>
                  <a:srgbClr val="FF0000"/>
                </a:solidFill>
              </a:rPr>
              <a:t>modified</a:t>
            </a:r>
          </a:p>
          <a:p>
            <a:pPr lvl="2"/>
            <a:r>
              <a:rPr lang="en-US" altLang="ja-JP" dirty="0" smtClean="0">
                <a:solidFill>
                  <a:srgbClr val="FF0000"/>
                </a:solidFill>
              </a:rPr>
              <a:t>Consistent</a:t>
            </a:r>
            <a:r>
              <a:rPr lang="en-US" altLang="ja-JP" dirty="0" smtClean="0"/>
              <a:t> when it is </a:t>
            </a:r>
            <a:r>
              <a:rPr lang="en-US" altLang="ja-JP" dirty="0" smtClean="0">
                <a:solidFill>
                  <a:srgbClr val="FF0000"/>
                </a:solidFill>
              </a:rPr>
              <a:t>written back</a:t>
            </a:r>
            <a:r>
              <a:rPr lang="en-US" altLang="ja-JP" dirty="0" smtClean="0"/>
              <a:t> to a disk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1727482" y="4419598"/>
            <a:ext cx="2819399" cy="2089149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082046" y="4724398"/>
            <a:ext cx="1219200" cy="1415017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7" name="円柱 6"/>
          <p:cNvSpPr/>
          <p:nvPr/>
        </p:nvSpPr>
        <p:spPr>
          <a:xfrm>
            <a:off x="6451882" y="4571997"/>
            <a:ext cx="1041681" cy="1567418"/>
          </a:xfrm>
          <a:prstGeom prst="can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655364" y="6139414"/>
            <a:ext cx="625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disk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065010" y="6139416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file cache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556282" y="5304993"/>
            <a:ext cx="304800" cy="228600"/>
          </a:xfrm>
          <a:prstGeom prst="rect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556282" y="5685993"/>
            <a:ext cx="304800" cy="2286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6807764" y="5304991"/>
            <a:ext cx="304800" cy="228600"/>
          </a:xfrm>
          <a:prstGeom prst="rect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6807764" y="4952997"/>
            <a:ext cx="304800" cy="228600"/>
          </a:xfrm>
          <a:prstGeom prst="rect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grpSp>
        <p:nvGrpSpPr>
          <p:cNvPr id="24" name="図形グループ 23"/>
          <p:cNvGrpSpPr/>
          <p:nvPr/>
        </p:nvGrpSpPr>
        <p:grpSpPr>
          <a:xfrm>
            <a:off x="3556282" y="4697965"/>
            <a:ext cx="3251482" cy="483634"/>
            <a:chOff x="3556282" y="4697965"/>
            <a:chExt cx="3251482" cy="483634"/>
          </a:xfrm>
        </p:grpSpPr>
        <p:sp>
          <p:nvSpPr>
            <p:cNvPr id="12" name="正方形/長方形 11"/>
            <p:cNvSpPr/>
            <p:nvPr/>
          </p:nvSpPr>
          <p:spPr>
            <a:xfrm>
              <a:off x="3556282" y="4952999"/>
              <a:ext cx="304800" cy="228600"/>
            </a:xfrm>
            <a:prstGeom prst="rect">
              <a:avLst/>
            </a:prstGeom>
            <a:solidFill>
              <a:srgbClr val="3366FF"/>
            </a:solidFill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cxnSp>
          <p:nvCxnSpPr>
            <p:cNvPr id="17" name="直線矢印コネクタ 16"/>
            <p:cNvCxnSpPr>
              <a:stCxn id="15" idx="1"/>
              <a:endCxn id="12" idx="3"/>
            </p:cNvCxnSpPr>
            <p:nvPr/>
          </p:nvCxnSpPr>
          <p:spPr>
            <a:xfrm rot="10800000" flipV="1">
              <a:off x="3861082" y="5067297"/>
              <a:ext cx="2946682" cy="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テキスト ボックス 22"/>
            <p:cNvSpPr txBox="1"/>
            <p:nvPr/>
          </p:nvSpPr>
          <p:spPr>
            <a:xfrm>
              <a:off x="5029200" y="4697965"/>
              <a:ext cx="6875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+mn-ea"/>
                  <a:ea typeface="+mn-ea"/>
                </a:rPr>
                <a:t>read</a:t>
              </a:r>
              <a:endParaRPr kumimoji="1" lang="ja-JP" altLang="en-US" dirty="0" smtClean="0">
                <a:latin typeface="+mn-ea"/>
                <a:ea typeface="+mn-ea"/>
              </a:endParaRPr>
            </a:p>
          </p:txBody>
        </p:sp>
      </p:grpSp>
      <p:sp>
        <p:nvSpPr>
          <p:cNvPr id="14" name="正方形/長方形 13"/>
          <p:cNvSpPr/>
          <p:nvPr/>
        </p:nvSpPr>
        <p:spPr>
          <a:xfrm>
            <a:off x="6807764" y="5685991"/>
            <a:ext cx="304800" cy="228600"/>
          </a:xfrm>
          <a:prstGeom prst="rect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193524" y="6139414"/>
            <a:ext cx="533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VM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grpSp>
        <p:nvGrpSpPr>
          <p:cNvPr id="29" name="図形グループ 28"/>
          <p:cNvGrpSpPr/>
          <p:nvPr/>
        </p:nvGrpSpPr>
        <p:grpSpPr>
          <a:xfrm>
            <a:off x="1844871" y="5234627"/>
            <a:ext cx="2016211" cy="369332"/>
            <a:chOff x="1844871" y="5234627"/>
            <a:chExt cx="2016211" cy="369332"/>
          </a:xfrm>
        </p:grpSpPr>
        <p:cxnSp>
          <p:nvCxnSpPr>
            <p:cNvPr id="20" name="直線矢印コネクタ 19"/>
            <p:cNvCxnSpPr>
              <a:endCxn id="10" idx="1"/>
            </p:cNvCxnSpPr>
            <p:nvPr/>
          </p:nvCxnSpPr>
          <p:spPr>
            <a:xfrm>
              <a:off x="2794282" y="5419293"/>
              <a:ext cx="762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テキスト ボックス 21"/>
            <p:cNvSpPr txBox="1"/>
            <p:nvPr/>
          </p:nvSpPr>
          <p:spPr>
            <a:xfrm>
              <a:off x="1844871" y="5234627"/>
              <a:ext cx="9494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+mn-ea"/>
                  <a:ea typeface="+mn-ea"/>
                </a:rPr>
                <a:t>modify</a:t>
              </a:r>
              <a:endParaRPr kumimoji="1" lang="ja-JP" altLang="en-US" dirty="0" smtClean="0">
                <a:latin typeface="+mn-ea"/>
                <a:ea typeface="+mn-ea"/>
              </a:endParaRPr>
            </a:p>
          </p:txBody>
        </p:sp>
        <p:sp>
          <p:nvSpPr>
            <p:cNvPr id="26" name="正方形/長方形 25"/>
            <p:cNvSpPr/>
            <p:nvPr/>
          </p:nvSpPr>
          <p:spPr>
            <a:xfrm>
              <a:off x="3556282" y="5304991"/>
              <a:ext cx="3048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</p:grpSp>
      <p:grpSp>
        <p:nvGrpSpPr>
          <p:cNvPr id="33" name="図形グループ 32"/>
          <p:cNvGrpSpPr/>
          <p:nvPr/>
        </p:nvGrpSpPr>
        <p:grpSpPr>
          <a:xfrm>
            <a:off x="3861082" y="5687579"/>
            <a:ext cx="3251482" cy="483632"/>
            <a:chOff x="3861082" y="5687579"/>
            <a:chExt cx="3251482" cy="483632"/>
          </a:xfrm>
        </p:grpSpPr>
        <p:cxnSp>
          <p:nvCxnSpPr>
            <p:cNvPr id="25" name="直線矢印コネクタ 24"/>
            <p:cNvCxnSpPr>
              <a:stCxn id="11" idx="3"/>
              <a:endCxn id="14" idx="1"/>
            </p:cNvCxnSpPr>
            <p:nvPr/>
          </p:nvCxnSpPr>
          <p:spPr>
            <a:xfrm flipV="1">
              <a:off x="3861082" y="5800291"/>
              <a:ext cx="2946682" cy="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テキスト ボックス 26"/>
            <p:cNvSpPr txBox="1"/>
            <p:nvPr/>
          </p:nvSpPr>
          <p:spPr>
            <a:xfrm>
              <a:off x="4775482" y="5801879"/>
              <a:ext cx="13516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+mn-ea"/>
                  <a:ea typeface="+mn-ea"/>
                </a:rPr>
                <a:t>write back</a:t>
              </a:r>
              <a:endParaRPr kumimoji="1" lang="ja-JP" altLang="en-US" dirty="0" smtClean="0">
                <a:latin typeface="+mn-ea"/>
                <a:ea typeface="+mn-ea"/>
              </a:endParaRPr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6807764" y="5687579"/>
              <a:ext cx="304800" cy="228600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Maintaining Cache Reusability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The warm-cache reboot allows an OS to </a:t>
            </a:r>
            <a:r>
              <a:rPr lang="en-US" altLang="ja-JP" dirty="0" smtClean="0">
                <a:solidFill>
                  <a:srgbClr val="FF0000"/>
                </a:solidFill>
              </a:rPr>
              <a:t>reuse only consistent file cache</a:t>
            </a:r>
          </a:p>
          <a:p>
            <a:pPr lvl="1"/>
            <a:r>
              <a:rPr lang="en-US" altLang="ja-JP" dirty="0" smtClean="0"/>
              <a:t>The VMM is suitable for maintaining the reusability</a:t>
            </a:r>
          </a:p>
          <a:p>
            <a:pPr lvl="2"/>
            <a:r>
              <a:rPr lang="en-US" altLang="ja-JP" dirty="0" smtClean="0"/>
              <a:t>It is isolated from an OS</a:t>
            </a:r>
          </a:p>
          <a:p>
            <a:pPr lvl="2"/>
            <a:r>
              <a:rPr lang="en-US" altLang="ja-JP" dirty="0" smtClean="0"/>
              <a:t>It can mediate all disk accesses</a:t>
            </a:r>
          </a:p>
          <a:p>
            <a:pPr lvl="2"/>
            <a:r>
              <a:rPr lang="en-US" altLang="ja-JP" dirty="0" smtClean="0"/>
              <a:t>It can track all modification to cache pages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2177953" y="4381361"/>
            <a:ext cx="3937541" cy="146696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177953" y="6084066"/>
            <a:ext cx="3937541" cy="43664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+mj-ea"/>
                <a:ea typeface="+mj-ea"/>
              </a:rPr>
              <a:t>VMM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115494" y="5478989"/>
            <a:ext cx="533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+mn-ea"/>
                <a:ea typeface="+mn-ea"/>
              </a:rPr>
              <a:t>VM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16" name="円柱 15"/>
          <p:cNvSpPr/>
          <p:nvPr/>
        </p:nvSpPr>
        <p:spPr>
          <a:xfrm>
            <a:off x="6798999" y="6035690"/>
            <a:ext cx="457200" cy="533400"/>
          </a:xfrm>
          <a:prstGeom prst="can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256199" y="6117725"/>
            <a:ext cx="625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disk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cxnSp>
        <p:nvCxnSpPr>
          <p:cNvPr id="19" name="直線矢印コネクタ 18"/>
          <p:cNvCxnSpPr>
            <a:stCxn id="6" idx="3"/>
            <a:endCxn id="16" idx="2"/>
          </p:cNvCxnSpPr>
          <p:nvPr/>
        </p:nvCxnSpPr>
        <p:spPr>
          <a:xfrm>
            <a:off x="6115494" y="6302390"/>
            <a:ext cx="683505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>
            <a:stCxn id="34" idx="3"/>
            <a:endCxn id="29" idx="1"/>
          </p:cNvCxnSpPr>
          <p:nvPr/>
        </p:nvCxnSpPr>
        <p:spPr>
          <a:xfrm>
            <a:off x="3279764" y="4933054"/>
            <a:ext cx="32342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2330353" y="4748388"/>
            <a:ext cx="949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modify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3603189" y="4601091"/>
            <a:ext cx="2263967" cy="102209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3757178" y="4771802"/>
            <a:ext cx="304800" cy="228600"/>
          </a:xfrm>
          <a:prstGeom prst="rect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4061978" y="4771802"/>
            <a:ext cx="304800" cy="228600"/>
          </a:xfrm>
          <a:prstGeom prst="rect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4366778" y="4771802"/>
            <a:ext cx="304800" cy="2286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4671578" y="4771802"/>
            <a:ext cx="304800" cy="228600"/>
          </a:xfrm>
          <a:prstGeom prst="rect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757178" y="5000402"/>
            <a:ext cx="304800" cy="228600"/>
          </a:xfrm>
          <a:prstGeom prst="rect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4061978" y="5000402"/>
            <a:ext cx="304800" cy="2286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4366778" y="5000402"/>
            <a:ext cx="304800" cy="228600"/>
          </a:xfrm>
          <a:prstGeom prst="rect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4671578" y="5000402"/>
            <a:ext cx="304800" cy="228600"/>
          </a:xfrm>
          <a:prstGeom prst="rect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3757178" y="5229002"/>
            <a:ext cx="304800" cy="228600"/>
          </a:xfrm>
          <a:prstGeom prst="rect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4061978" y="5229002"/>
            <a:ext cx="304800" cy="228600"/>
          </a:xfrm>
          <a:prstGeom prst="rect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4366778" y="5229002"/>
            <a:ext cx="304800" cy="228600"/>
          </a:xfrm>
          <a:prstGeom prst="rect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4671578" y="5229002"/>
            <a:ext cx="304800" cy="228600"/>
          </a:xfrm>
          <a:prstGeom prst="rect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976378" y="4775905"/>
            <a:ext cx="851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cache</a:t>
            </a:r>
          </a:p>
          <a:p>
            <a:r>
              <a:rPr kumimoji="1" lang="en-US" altLang="ja-JP" dirty="0" smtClean="0">
                <a:latin typeface="+mn-ea"/>
                <a:ea typeface="+mn-ea"/>
              </a:rPr>
              <a:t>pages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29" name="爆発 2 28"/>
          <p:cNvSpPr/>
          <p:nvPr/>
        </p:nvSpPr>
        <p:spPr>
          <a:xfrm>
            <a:off x="3603189" y="4795970"/>
            <a:ext cx="304800" cy="229946"/>
          </a:xfrm>
          <a:prstGeom prst="irregularSeal2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2366953" y="5422236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file cache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cxnSp>
        <p:nvCxnSpPr>
          <p:cNvPr id="21" name="直線矢印コネクタ 20"/>
          <p:cNvCxnSpPr/>
          <p:nvPr/>
        </p:nvCxnSpPr>
        <p:spPr>
          <a:xfrm rot="16200000" flipH="1">
            <a:off x="4055998" y="5768381"/>
            <a:ext cx="621562" cy="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プラザ">
  <a:themeElements>
    <a:clrScheme name="プラザ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プラザ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プラザ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 dirty="0" smtClean="0">
            <a:latin typeface="+mj-ea"/>
            <a:ea typeface="+mj-ea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+mn-ea"/>
            <a:ea typeface="+mn-ea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プラザ.thmx</Template>
  <TotalTime>9082</TotalTime>
  <Words>3535</Words>
  <Application>Microsoft Macintosh PowerPoint</Application>
  <PresentationFormat>画面に合わせる (4:3)</PresentationFormat>
  <Paragraphs>474</Paragraphs>
  <Slides>25</Slides>
  <Notes>19</Notes>
  <HiddenSlides>0</HiddenSlides>
  <MMClips>0</MMClips>
  <ScaleCrop>false</ScaleCrop>
  <HeadingPairs>
    <vt:vector size="4" baseType="variant"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25</vt:i4>
      </vt:variant>
    </vt:vector>
  </HeadingPairs>
  <TitlesOfParts>
    <vt:vector size="26" baseType="lpstr">
      <vt:lpstr>プラザ</vt:lpstr>
      <vt:lpstr>Fast and Safe Performance Recovery on OS Reboot</vt:lpstr>
      <vt:lpstr>OS Recovery</vt:lpstr>
      <vt:lpstr>Performance Degradation (1/2)</vt:lpstr>
      <vt:lpstr>Performance Degradation (2/2)</vt:lpstr>
      <vt:lpstr>Performance Recovery is Needed</vt:lpstr>
      <vt:lpstr>Warm-cache Reboot</vt:lpstr>
      <vt:lpstr>Reusing the File Cache</vt:lpstr>
      <vt:lpstr>Cache Consistency</vt:lpstr>
      <vt:lpstr>Maintaining Cache Reusability</vt:lpstr>
      <vt:lpstr>Reusability Management (1/3)</vt:lpstr>
      <vt:lpstr>Reusability Management (2/3)</vt:lpstr>
      <vt:lpstr>Reusability Management (3/3)</vt:lpstr>
      <vt:lpstr>File Cache and Metadata (1/2)</vt:lpstr>
      <vt:lpstr>File Cache and Metadata (2/2)</vt:lpstr>
      <vt:lpstr>Implementation</vt:lpstr>
      <vt:lpstr>Cache-mapping Table</vt:lpstr>
      <vt:lpstr>Reuse Bitmap</vt:lpstr>
      <vt:lpstr>Experiments</vt:lpstr>
      <vt:lpstr>Throughput of File Reads (1/2)</vt:lpstr>
      <vt:lpstr>Throughput of File Reads (2/2)</vt:lpstr>
      <vt:lpstr>Throughput of a Web Server</vt:lpstr>
      <vt:lpstr>Fault Injection (1/2)</vt:lpstr>
      <vt:lpstr>Fault Injection (2/2)</vt:lpstr>
      <vt:lpstr>Related Work</vt:lpstr>
      <vt:lpstr>Conclusion</vt:lpstr>
    </vt:vector>
  </TitlesOfParts>
  <Company>Kyushu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Kourai Kenichi</dc:creator>
  <cp:lastModifiedBy>Kourai Kenichi</cp:lastModifiedBy>
  <cp:revision>249</cp:revision>
  <dcterms:created xsi:type="dcterms:W3CDTF">2010-07-19T06:07:23Z</dcterms:created>
  <dcterms:modified xsi:type="dcterms:W3CDTF">2010-07-20T00:21:39Z</dcterms:modified>
</cp:coreProperties>
</file>