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charts/chart1.xml" ContentType="application/vnd.openxmlformats-officedocument.drawingml.chart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Default Extension="pdf" ContentType="application/pdf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18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13" r:id="rId1"/>
  </p:sldMasterIdLst>
  <p:notesMasterIdLst>
    <p:notesMasterId r:id="rId22"/>
  </p:notesMasterIdLst>
  <p:sldIdLst>
    <p:sldId id="256" r:id="rId2"/>
    <p:sldId id="257" r:id="rId3"/>
    <p:sldId id="259" r:id="rId4"/>
    <p:sldId id="276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7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7B91A"/>
    <a:srgbClr val="F7BC1A"/>
    <a:srgbClr val="F7BB1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78516" autoAdjust="0"/>
  </p:normalViewPr>
  <p:slideViewPr>
    <p:cSldViewPr snapToObjects="1">
      <p:cViewPr varScale="1">
        <p:scale>
          <a:sx n="107" d="100"/>
          <a:sy n="107" d="100"/>
        </p:scale>
        <p:origin x="-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normal reboot</c:v>
                </c:pt>
              </c:strCache>
            </c:strRef>
          </c:tx>
          <c:spPr>
            <a:ln w="38100" cmpd="sng">
              <a:solidFill>
                <a:srgbClr val="0000FF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115.0</c:v>
                </c:pt>
                <c:pt idx="1">
                  <c:v>1141.0</c:v>
                </c:pt>
                <c:pt idx="2">
                  <c:v>1202.0</c:v>
                </c:pt>
                <c:pt idx="3">
                  <c:v>115.0</c:v>
                </c:pt>
                <c:pt idx="4">
                  <c:v>996.0</c:v>
                </c:pt>
                <c:pt idx="5">
                  <c:v>1045.0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warm-cache reboot</c:v>
                </c:pt>
              </c:strCache>
            </c:strRef>
          </c:tx>
          <c:spPr>
            <a:ln w="38100" cmpd="sng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  <c:pt idx="4">
                  <c:v>5th</c:v>
                </c:pt>
                <c:pt idx="5">
                  <c:v>6th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115.0</c:v>
                </c:pt>
                <c:pt idx="1">
                  <c:v>1141.0</c:v>
                </c:pt>
                <c:pt idx="2">
                  <c:v>1210.0</c:v>
                </c:pt>
                <c:pt idx="3">
                  <c:v>1016.0</c:v>
                </c:pt>
                <c:pt idx="4">
                  <c:v>1128.0</c:v>
                </c:pt>
                <c:pt idx="5">
                  <c:v>1193.0</c:v>
                </c:pt>
              </c:numCache>
            </c:numRef>
          </c:val>
        </c:ser>
        <c:marker val="1"/>
        <c:axId val="612346152"/>
        <c:axId val="612326504"/>
      </c:lineChart>
      <c:catAx>
        <c:axId val="612346152"/>
        <c:scaling>
          <c:orientation val="minMax"/>
        </c:scaling>
        <c:axPos val="b"/>
        <c:tickLblPos val="nextTo"/>
        <c:crossAx val="612326504"/>
        <c:crosses val="autoZero"/>
        <c:auto val="1"/>
        <c:lblAlgn val="ctr"/>
        <c:lblOffset val="100"/>
      </c:catAx>
      <c:valAx>
        <c:axId val="6123265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throughput (MB/s)</a:t>
                </a:r>
              </a:p>
            </c:rich>
          </c:tx>
          <c:layout/>
        </c:title>
        <c:numFmt formatCode="General" sourceLinked="1"/>
        <c:tickLblPos val="nextTo"/>
        <c:crossAx val="61234615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kernel crash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19.0</c:v>
                </c:pt>
                <c:pt idx="1">
                  <c:v>3.0</c:v>
                </c:pt>
                <c:pt idx="2">
                  <c:v>25.0</c:v>
                </c:pt>
                <c:pt idx="3">
                  <c:v>7.0</c:v>
                </c:pt>
                <c:pt idx="4">
                  <c:v>3.0</c:v>
                </c:pt>
                <c:pt idx="5">
                  <c:v>17.0</c:v>
                </c:pt>
                <c:pt idx="6">
                  <c:v>49.0</c:v>
                </c:pt>
                <c:pt idx="7">
                  <c:v>0.0</c:v>
                </c:pt>
                <c:pt idx="8">
                  <c:v>46.0</c:v>
                </c:pt>
                <c:pt idx="9">
                  <c:v>0.0</c:v>
                </c:pt>
                <c:pt idx="10">
                  <c:v>41.0</c:v>
                </c:pt>
                <c:pt idx="11">
                  <c:v>8.0</c:v>
                </c:pt>
                <c:pt idx="12">
                  <c:v>0.0</c:v>
                </c:pt>
                <c:pt idx="13">
                  <c:v>3.0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process crash</c:v>
                </c:pt>
              </c:strCache>
            </c:strRef>
          </c:tx>
          <c:spPr>
            <a:solidFill>
              <a:srgbClr val="0000FF"/>
            </a:solidFill>
          </c:spPr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15.0</c:v>
                </c:pt>
                <c:pt idx="1">
                  <c:v>34.0</c:v>
                </c:pt>
                <c:pt idx="2">
                  <c:v>0.0</c:v>
                </c:pt>
                <c:pt idx="3">
                  <c:v>27.0</c:v>
                </c:pt>
                <c:pt idx="4">
                  <c:v>8.0</c:v>
                </c:pt>
                <c:pt idx="5">
                  <c:v>8.0</c:v>
                </c:pt>
                <c:pt idx="6">
                  <c:v>0.0</c:v>
                </c:pt>
                <c:pt idx="7">
                  <c:v>0.0</c:v>
                </c:pt>
                <c:pt idx="8">
                  <c:v>31.0</c:v>
                </c:pt>
                <c:pt idx="9">
                  <c:v>0.0</c:v>
                </c:pt>
                <c:pt idx="10">
                  <c:v>5.0</c:v>
                </c:pt>
                <c:pt idx="11">
                  <c:v>34.0</c:v>
                </c:pt>
                <c:pt idx="12">
                  <c:v>0.0</c:v>
                </c:pt>
                <c:pt idx="13">
                  <c:v>17.0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crash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Sheet1!$A$2:$A$15</c:f>
              <c:strCache>
                <c:ptCount val="14"/>
                <c:pt idx="0">
                  <c:v>DST</c:v>
                </c:pt>
                <c:pt idx="1">
                  <c:v>PTR</c:v>
                </c:pt>
                <c:pt idx="2">
                  <c:v>INIT</c:v>
                </c:pt>
                <c:pt idx="3">
                  <c:v>I/F</c:v>
                </c:pt>
                <c:pt idx="4">
                  <c:v>BR</c:v>
                </c:pt>
                <c:pt idx="5">
                  <c:v>LOOP</c:v>
                </c:pt>
                <c:pt idx="6">
                  <c:v>PANIC</c:v>
                </c:pt>
                <c:pt idx="7">
                  <c:v>ALLOC</c:v>
                </c:pt>
                <c:pt idx="8">
                  <c:v>FREE</c:v>
                </c:pt>
                <c:pt idx="9">
                  <c:v>LEAK</c:v>
                </c:pt>
                <c:pt idx="10">
                  <c:v>COPY</c:v>
                </c:pt>
                <c:pt idx="11">
                  <c:v>TEXT</c:v>
                </c:pt>
                <c:pt idx="12">
                  <c:v>STACK</c:v>
                </c:pt>
                <c:pt idx="13">
                  <c:v>NOP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5.0</c:v>
                </c:pt>
                <c:pt idx="1">
                  <c:v>5.0</c:v>
                </c:pt>
                <c:pt idx="2">
                  <c:v>0.0</c:v>
                </c:pt>
                <c:pt idx="3">
                  <c:v>5.0</c:v>
                </c:pt>
                <c:pt idx="4">
                  <c:v>12.0</c:v>
                </c:pt>
                <c:pt idx="5">
                  <c:v>24.0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5.0</c:v>
                </c:pt>
                <c:pt idx="10">
                  <c:v>0.0</c:v>
                </c:pt>
                <c:pt idx="11">
                  <c:v>3.0</c:v>
                </c:pt>
                <c:pt idx="12">
                  <c:v>0.0</c:v>
                </c:pt>
                <c:pt idx="13">
                  <c:v>10.0</c:v>
                </c:pt>
              </c:numCache>
            </c:numRef>
          </c:val>
        </c:ser>
        <c:overlap val="100"/>
        <c:axId val="613826744"/>
        <c:axId val="613829800"/>
      </c:barChart>
      <c:catAx>
        <c:axId val="613826744"/>
        <c:scaling>
          <c:orientation val="minMax"/>
        </c:scaling>
        <c:axPos val="b"/>
        <c:tickLblPos val="nextTo"/>
        <c:crossAx val="613829800"/>
        <c:crosses val="autoZero"/>
        <c:auto val="1"/>
        <c:lblAlgn val="ctr"/>
        <c:lblOffset val="100"/>
      </c:catAx>
      <c:valAx>
        <c:axId val="613829800"/>
        <c:scaling>
          <c:orientation val="minMax"/>
          <c:max val="80.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inconsistent reuse (%)</a:t>
                </a:r>
              </a:p>
            </c:rich>
          </c:tx>
          <c:layout/>
        </c:title>
        <c:numFmt formatCode="General" sourceLinked="1"/>
        <c:tickLblPos val="nextTo"/>
        <c:crossAx val="6138267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Sheet1!$A$2</c:f>
              <c:strCache>
                <c:ptCount val="1"/>
                <c:pt idx="0">
                  <c:v>DST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39.0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enabled</c:v>
                </c:pt>
              </c:strCache>
            </c:strRef>
          </c:tx>
          <c:spPr>
            <a:solidFill>
              <a:srgbClr val="0000FF"/>
            </a:solidFill>
          </c:spPr>
          <c:cat>
            <c:strRef>
              <c:f>Sheet1!$A$2</c:f>
              <c:strCache>
                <c:ptCount val="1"/>
                <c:pt idx="0">
                  <c:v>DST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4.0</c:v>
                </c:pt>
              </c:numCache>
            </c:numRef>
          </c:val>
        </c:ser>
        <c:axId val="613875144"/>
        <c:axId val="613816552"/>
      </c:barChart>
      <c:catAx>
        <c:axId val="613875144"/>
        <c:scaling>
          <c:orientation val="minMax"/>
        </c:scaling>
        <c:axPos val="b"/>
        <c:tickLblPos val="nextTo"/>
        <c:crossAx val="613816552"/>
        <c:crosses val="autoZero"/>
        <c:auto val="1"/>
        <c:lblAlgn val="ctr"/>
        <c:lblOffset val="100"/>
      </c:catAx>
      <c:valAx>
        <c:axId val="6138165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inconsistent reuse (%)</a:t>
                </a:r>
              </a:p>
            </c:rich>
          </c:tx>
          <c:layout/>
        </c:title>
        <c:numFmt formatCode="General" sourceLinked="1"/>
        <c:tickLblPos val="nextTo"/>
        <c:crossAx val="6138751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BD1759-A7A0-864F-B9FA-171DE8411E7A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8BA69F-3493-C14F-A4E4-F13DCD69B25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pitchFamily="-29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OS reboot is a final but powerful recovery technique.</a:t>
            </a:r>
          </a:p>
          <a:p>
            <a:r>
              <a:rPr lang="en-US" altLang="ja-JP" dirty="0" smtClean="0"/>
              <a:t>For example,</a:t>
            </a:r>
            <a:r>
              <a:rPr lang="en-US" altLang="ja-JP" baseline="0" dirty="0" smtClean="0"/>
              <a:t> it’s used for recovery from OS crashes due to </a:t>
            </a:r>
            <a:r>
              <a:rPr lang="en-US" altLang="ja-JP" baseline="0" dirty="0" err="1" smtClean="0"/>
              <a:t>Mandelbugs</a:t>
            </a:r>
            <a:r>
              <a:rPr lang="en-US" altLang="ja-JP" baseline="0" dirty="0" smtClean="0"/>
              <a:t>.</a:t>
            </a:r>
          </a:p>
          <a:p>
            <a:r>
              <a:rPr lang="en-US" altLang="ja-JP" baseline="0" dirty="0" err="1" smtClean="0"/>
              <a:t>Mandelbugs</a:t>
            </a:r>
            <a:r>
              <a:rPr lang="en-US" altLang="ja-JP" baseline="0" dirty="0" smtClean="0"/>
              <a:t> are bugs that cause failure after long delays by error propagation.</a:t>
            </a:r>
          </a:p>
          <a:p>
            <a:r>
              <a:rPr lang="en-US" altLang="ja-JP" baseline="0" dirty="0" smtClean="0"/>
              <a:t>Since the causes of </a:t>
            </a:r>
            <a:r>
              <a:rPr lang="en-US" altLang="ja-JP" baseline="0" dirty="0" err="1" smtClean="0"/>
              <a:t>Mandelbugs</a:t>
            </a:r>
            <a:r>
              <a:rPr lang="en-US" altLang="ja-JP" baseline="0" dirty="0" smtClean="0"/>
              <a:t> are so complex, a rebooted OS rarely crashes again.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Also, OS reboot is useful for software rejuvenation.</a:t>
            </a:r>
          </a:p>
          <a:p>
            <a:r>
              <a:rPr lang="en-US" altLang="ja-JP" baseline="0" dirty="0" smtClean="0"/>
              <a:t>Software rejuvenation is a proactive technique to counteract aging-related bugs, for example, memory leaks.</a:t>
            </a:r>
          </a:p>
          <a:p>
            <a:r>
              <a:rPr lang="en-US" altLang="ja-JP" baseline="0" dirty="0" smtClean="0"/>
              <a:t>OS reboot is a simple example and a rebooted OS restores its normal state.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VMM makes a cache page non-reusable b</a:t>
            </a:r>
            <a:r>
              <a:rPr lang="en-US" altLang="ja-JP" dirty="0" smtClean="0"/>
              <a:t>efore an OS modifies</a:t>
            </a:r>
            <a:r>
              <a:rPr lang="en-US" altLang="ja-JP" baseline="0" dirty="0" smtClean="0"/>
              <a:t> the contents of the page.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Before an OS modifies the cache page, it must issue a modify request to the VMM because the page is protected.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At that time, the VMM </a:t>
            </a:r>
            <a:r>
              <a:rPr lang="en-US" altLang="ja-JP" baseline="0" dirty="0" err="1" smtClean="0"/>
              <a:t>unprotects</a:t>
            </a:r>
            <a:r>
              <a:rPr lang="en-US" altLang="ja-JP" baseline="0" dirty="0" smtClean="0"/>
              <a:t> that page to enable the OS itself to modify the page.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This cache page becomes inconsistent when the OS modifies it. 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We</a:t>
            </a:r>
            <a:r>
              <a:rPr lang="en-US" altLang="ja-JP" baseline="0" dirty="0" smtClean="0"/>
              <a:t> do not reuse such file cache because we cannot distinguish between normal writes and data corruption.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After the VMM writes data in a</a:t>
            </a:r>
            <a:r>
              <a:rPr lang="en-US" altLang="ja-JP" baseline="0" dirty="0" smtClean="0"/>
              <a:t> cache page to a disk, it makes the page reusable again.</a:t>
            </a:r>
          </a:p>
          <a:p>
            <a:r>
              <a:rPr lang="en-US" altLang="ja-JP" baseline="0" dirty="0" smtClean="0"/>
              <a:t>When an OS issues a write request, the VMM first protects the target cache page.</a:t>
            </a:r>
          </a:p>
          <a:p>
            <a:r>
              <a:rPr lang="en-US" altLang="ja-JP" baseline="0" dirty="0" smtClean="0"/>
              <a:t>This is done before the disk write to detect page corruption during the write.</a:t>
            </a:r>
          </a:p>
          <a:p>
            <a:r>
              <a:rPr lang="en-US" altLang="ja-JP" dirty="0" smtClean="0"/>
              <a:t>Finally, the cache page becomes reusable if it is guaranteed that the contents are not corrupted.</a:t>
            </a:r>
          </a:p>
          <a:p>
            <a:r>
              <a:rPr lang="en-US" altLang="ja-JP" dirty="0" smtClean="0"/>
              <a:t>This cache</a:t>
            </a:r>
            <a:r>
              <a:rPr lang="en-US" altLang="ja-JP" baseline="0" dirty="0" smtClean="0"/>
              <a:t> page is consistent.</a:t>
            </a:r>
            <a:endParaRPr lang="ja-JP" altLang="en-US" dirty="0" smtClean="0"/>
          </a:p>
          <a:p>
            <a:endParaRPr lang="en-US" altLang="ja-JP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written-back data may be already corrupted before the VMM protects the page.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However, we reuse it because the OS reads the same contents from a disk even if we do not use the warm-cache reboot.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We have implemented a</a:t>
            </a:r>
            <a:r>
              <a:rPr lang="en-US" altLang="ja-JP" baseline="0" dirty="0" smtClean="0"/>
              <a:t> system enabling the warm-cache reboot, named CacheMind.</a:t>
            </a:r>
          </a:p>
          <a:p>
            <a:r>
              <a:rPr lang="en-US" altLang="ja-JP" baseline="0" dirty="0" smtClean="0"/>
              <a:t>CacheMind is based on Xen and Linux.</a:t>
            </a:r>
          </a:p>
          <a:p>
            <a:r>
              <a:rPr lang="en-US" altLang="ja-JP" baseline="0" dirty="0" smtClean="0"/>
              <a:t>Xen provides a normal VM called domain U and a privileged VM called domain 0.</a:t>
            </a:r>
            <a:endParaRPr lang="en-US" altLang="ja-JP" baseline="0" dirty="0" smtClean="0"/>
          </a:p>
          <a:p>
            <a:r>
              <a:rPr lang="en-US" altLang="ja-JP" baseline="0" dirty="0" smtClean="0"/>
              <a:t>Domain U communicates with domain 0 and domain </a:t>
            </a:r>
            <a:r>
              <a:rPr lang="en-US" altLang="ja-JP" baseline="0" dirty="0" smtClean="0"/>
              <a:t>0 accesses a disk.</a:t>
            </a:r>
          </a:p>
          <a:p>
            <a:r>
              <a:rPr lang="en-US" altLang="ja-JP" baseline="0" dirty="0" smtClean="0"/>
              <a:t>We modified the Linux kernel in domain U, the </a:t>
            </a:r>
            <a:r>
              <a:rPr lang="en-US" altLang="ja-JP" baseline="0" dirty="0" err="1" smtClean="0"/>
              <a:t>blkback</a:t>
            </a:r>
            <a:r>
              <a:rPr lang="en-US" altLang="ja-JP" baseline="0" dirty="0" smtClean="0"/>
              <a:t> device driver in domain0, and the VMM.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The VMM maintains per-VM data.</a:t>
            </a:r>
          </a:p>
          <a:p>
            <a:r>
              <a:rPr lang="en-US" altLang="ja-JP" dirty="0" smtClean="0"/>
              <a:t>The</a:t>
            </a:r>
            <a:r>
              <a:rPr lang="en-US" altLang="ja-JP" baseline="0" dirty="0" smtClean="0"/>
              <a:t> first is a hash table from file blocks to cache pages.</a:t>
            </a:r>
          </a:p>
          <a:p>
            <a:r>
              <a:rPr lang="en-US" altLang="ja-JP" baseline="0" dirty="0" smtClean="0"/>
              <a:t>Domain U adds and removes the entries for reusing cache pages.</a:t>
            </a:r>
            <a:endParaRPr lang="en-US" altLang="ja-JP" dirty="0" smtClean="0"/>
          </a:p>
          <a:p>
            <a:r>
              <a:rPr lang="en-US" altLang="ja-JP" dirty="0" smtClean="0"/>
              <a:t>The</a:t>
            </a:r>
            <a:r>
              <a:rPr lang="en-US" altLang="ja-JP" baseline="0" dirty="0" smtClean="0"/>
              <a:t> second is a bitmap for reusing cache pages.</a:t>
            </a:r>
          </a:p>
          <a:p>
            <a:r>
              <a:rPr lang="en-US" altLang="ja-JP" baseline="0" dirty="0" smtClean="0"/>
              <a:t>Only domain 0 and the VMM change the bits.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We conducted several experiments.</a:t>
            </a:r>
          </a:p>
          <a:p>
            <a:r>
              <a:rPr lang="en-US" altLang="ja-JP" dirty="0" smtClean="0"/>
              <a:t>One</a:t>
            </a:r>
            <a:r>
              <a:rPr lang="en-US" altLang="ja-JP" baseline="0" dirty="0" smtClean="0"/>
              <a:t> </a:t>
            </a:r>
            <a:r>
              <a:rPr lang="en-US" altLang="ja-JP" dirty="0" smtClean="0"/>
              <a:t>purpose</a:t>
            </a:r>
            <a:r>
              <a:rPr lang="en-US" altLang="ja-JP" baseline="0" dirty="0" smtClean="0"/>
              <a:t> of the experiments</a:t>
            </a:r>
            <a:r>
              <a:rPr lang="en-US" altLang="ja-JP" dirty="0" smtClean="0"/>
              <a:t> is to show the warm-cache reboot achieves fast performance recovery on OS reboot.</a:t>
            </a:r>
          </a:p>
          <a:p>
            <a:r>
              <a:rPr lang="en-US" altLang="ja-JP" dirty="0" smtClean="0"/>
              <a:t>For this purpose, we measured</a:t>
            </a:r>
            <a:r>
              <a:rPr lang="en-US" altLang="ja-JP" baseline="0" dirty="0" smtClean="0"/>
              <a:t> the performance of file accesses and a web server before and after OS reboot.</a:t>
            </a:r>
          </a:p>
          <a:p>
            <a:r>
              <a:rPr lang="en-US" altLang="ja-JP" baseline="0" dirty="0" smtClean="0"/>
              <a:t>We used our CacheMind and, for comparison, the original Xen and Linux.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The other purpose is to confirm the</a:t>
            </a:r>
            <a:r>
              <a:rPr lang="en-US" altLang="ja-JP" baseline="0" dirty="0" smtClean="0"/>
              <a:t> warm-cache reboot does not reuse inconsistent file cache.</a:t>
            </a:r>
          </a:p>
          <a:p>
            <a:r>
              <a:rPr lang="en-US" altLang="ja-JP" baseline="0" dirty="0" smtClean="0"/>
              <a:t>For this purpose, we performed fault injection into the OS kernel and examined the cache consistency.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The specs of server and client machines were here.</a:t>
            </a:r>
          </a:p>
          <a:p>
            <a:r>
              <a:rPr lang="en-US" altLang="ja-JP" baseline="0" dirty="0" smtClean="0"/>
              <a:t>The server machine had enough memory and high-performance disk.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We measured the read</a:t>
            </a:r>
            <a:r>
              <a:rPr lang="en-US" altLang="ja-JP" baseline="0" dirty="0" smtClean="0"/>
              <a:t> throughput of a 1-GB file.</a:t>
            </a:r>
          </a:p>
          <a:p>
            <a:r>
              <a:rPr lang="en-US" altLang="ja-JP" baseline="0" dirty="0" smtClean="0"/>
              <a:t>Since we allocated enough memory to a VM, all file blocks were on the file cache.</a:t>
            </a:r>
          </a:p>
          <a:p>
            <a:r>
              <a:rPr lang="en-US" altLang="ja-JP" baseline="0" dirty="0" smtClean="0"/>
              <a:t>The throughput of the first access was here.</a:t>
            </a:r>
          </a:p>
          <a:p>
            <a:r>
              <a:rPr lang="en-US" altLang="ja-JP" baseline="0" dirty="0" smtClean="0"/>
              <a:t>The second and third accesses improve</a:t>
            </a:r>
            <a:r>
              <a:rPr lang="en-US" altLang="ja-JP" baseline="0" dirty="0" smtClean="0"/>
              <a:t> the throughput thanks </a:t>
            </a:r>
            <a:r>
              <a:rPr lang="en-US" altLang="ja-JP" baseline="0" dirty="0" smtClean="0"/>
              <a:t>to the file cache.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After normal reboot of the OS, the throughput of the fourth access was degraded to the same level of the first.</a:t>
            </a:r>
          </a:p>
          <a:p>
            <a:r>
              <a:rPr lang="en-US" altLang="ja-JP" baseline="0" dirty="0" smtClean="0"/>
              <a:t>This is because the file cache is lost.</a:t>
            </a:r>
          </a:p>
          <a:p>
            <a:r>
              <a:rPr lang="en-US" altLang="ja-JP" baseline="0" dirty="0" smtClean="0"/>
              <a:t>In contrast, after the warm-cache reboot, the throughput was not degraded largely.</a:t>
            </a:r>
          </a:p>
          <a:p>
            <a:r>
              <a:rPr lang="en-US" altLang="ja-JP" baseline="0" dirty="0" smtClean="0"/>
              <a:t>The performance degradation was 16%.</a:t>
            </a:r>
          </a:p>
          <a:p>
            <a:r>
              <a:rPr lang="en-US" altLang="ja-JP" baseline="0" dirty="0" smtClean="0"/>
              <a:t>This is because the other cache in the OS was lost.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Next, we measured the changes of the throughput</a:t>
            </a:r>
            <a:r>
              <a:rPr lang="en-US" altLang="ja-JP" baseline="0" dirty="0" smtClean="0"/>
              <a:t> of a web server during OS reboot.</a:t>
            </a:r>
          </a:p>
          <a:p>
            <a:r>
              <a:rPr lang="en-US" altLang="ja-JP" baseline="0" dirty="0" smtClean="0"/>
              <a:t>We prepared 4,000 files of 1MB and sent HTTP requests to the files one by one.</a:t>
            </a:r>
          </a:p>
          <a:p>
            <a:r>
              <a:rPr lang="en-US" altLang="ja-JP" baseline="0" dirty="0" smtClean="0"/>
              <a:t>All files were on the file cache.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The above is when we performed normal reboot.</a:t>
            </a:r>
          </a:p>
          <a:p>
            <a:r>
              <a:rPr lang="en-US" altLang="ja-JP" baseline="0" dirty="0" smtClean="0"/>
              <a:t>After we started to reboot the OS at 30 seconds, the web server was down for about 30 seconds.</a:t>
            </a:r>
          </a:p>
          <a:p>
            <a:r>
              <a:rPr lang="en-US" altLang="ja-JP" baseline="0" dirty="0" smtClean="0"/>
              <a:t>In addition, after the OS is booted, the performance was degraded by 60% for 90 seconds.</a:t>
            </a:r>
          </a:p>
          <a:p>
            <a:r>
              <a:rPr lang="en-US" altLang="ja-JP" baseline="0" dirty="0" smtClean="0"/>
              <a:t>On the other hand, when we performed the warm-cache reboot, the performance degradation was only 5% for 60 seconds.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Finally, we injected various types of faults into</a:t>
            </a:r>
            <a:r>
              <a:rPr lang="en-US" altLang="ja-JP" baseline="0" dirty="0" smtClean="0"/>
              <a:t> the OS kernel to examine the impact of faults to the file cache.</a:t>
            </a:r>
          </a:p>
          <a:p>
            <a:r>
              <a:rPr lang="en-US" altLang="ja-JP" baseline="0" dirty="0" smtClean="0"/>
              <a:t>For each fault type, we injected 10 faults and waited for 60 seconds.</a:t>
            </a:r>
          </a:p>
          <a:p>
            <a:r>
              <a:rPr lang="en-US" altLang="ja-JP" baseline="0" dirty="0" smtClean="0"/>
              <a:t>Then we rebooted the OS with the warm-cache reboot and compared the contents of the file cache with those of a disk.</a:t>
            </a:r>
          </a:p>
          <a:p>
            <a:r>
              <a:rPr lang="en-US" altLang="ja-JP" baseline="0" dirty="0" smtClean="0"/>
              <a:t>We tried this 50 times for each.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We measured the number of reboots that accidentally reused inconsistent file cache.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First, we disabled the cache consistency mechanism of the warm-cache reboot.</a:t>
            </a:r>
          </a:p>
          <a:p>
            <a:r>
              <a:rPr lang="en-US" altLang="ja-JP" baseline="0" dirty="0" smtClean="0"/>
              <a:t>Here is the ratio of inconsistent reuses.</a:t>
            </a:r>
          </a:p>
          <a:p>
            <a:r>
              <a:rPr lang="en-US" altLang="ja-JP" baseline="0" dirty="0" smtClean="0"/>
              <a:t>On average, 30% of reboots caused cache inconsistency.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Next, we enabled the cache consistency mechanism and examined the ratio.</a:t>
            </a:r>
          </a:p>
          <a:p>
            <a:r>
              <a:rPr lang="en-US" altLang="ja-JP" dirty="0" smtClean="0"/>
              <a:t>Most of reboots did not reuse inconsistent cache.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However, </a:t>
            </a:r>
            <a:r>
              <a:rPr lang="en-US" altLang="ja-JP" baseline="0" dirty="0" smtClean="0"/>
              <a:t>only for one type of fault, </a:t>
            </a:r>
            <a:r>
              <a:rPr lang="en-US" altLang="ja-JP" dirty="0" smtClean="0"/>
              <a:t>reused file cache was inconsistent.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According to our deep inspection, faults were injected into the ext3 file system in Linux.</a:t>
            </a:r>
          </a:p>
          <a:p>
            <a:r>
              <a:rPr lang="en-US" altLang="ja-JP" baseline="0" dirty="0" smtClean="0"/>
              <a:t>As a result, ext3 failed to write back the file cache to the disk.</a:t>
            </a:r>
          </a:p>
          <a:p>
            <a:r>
              <a:rPr lang="en-US" altLang="ja-JP" dirty="0" smtClean="0"/>
              <a:t>In this case, the contents of the file cache and those</a:t>
            </a:r>
            <a:r>
              <a:rPr lang="en-US" altLang="ja-JP" baseline="0" dirty="0" smtClean="0"/>
              <a:t> of the disk were different, but the file cache was protected and it was not corrupted.</a:t>
            </a:r>
          </a:p>
          <a:p>
            <a:r>
              <a:rPr lang="en-US" altLang="ja-JP" baseline="0" dirty="0" smtClean="0"/>
              <a:t>If the write-back succeeded, the file cache should be consistent.</a:t>
            </a:r>
          </a:p>
          <a:p>
            <a:r>
              <a:rPr lang="en-US" altLang="ja-JP" baseline="0" dirty="0" smtClean="0"/>
              <a:t>So reusing it is correct.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The Rio file cache enables reusing dirty file cache after OS crash.</a:t>
            </a:r>
          </a:p>
          <a:p>
            <a:r>
              <a:rPr lang="en-US" altLang="ja-JP" dirty="0" smtClean="0"/>
              <a:t>This is similar to CacheMind, but there</a:t>
            </a:r>
            <a:r>
              <a:rPr lang="en-US" altLang="ja-JP" baseline="0" dirty="0" smtClean="0"/>
              <a:t> are several important differences.</a:t>
            </a:r>
          </a:p>
          <a:p>
            <a:r>
              <a:rPr lang="en-US" altLang="ja-JP" baseline="0" dirty="0" smtClean="0"/>
              <a:t>The first difference is the purpose.</a:t>
            </a:r>
          </a:p>
          <a:p>
            <a:r>
              <a:rPr lang="en-US" altLang="ja-JP" baseline="0" dirty="0" smtClean="0"/>
              <a:t>Rio is for reliability, but CacheMind is for high performance.</a:t>
            </a:r>
          </a:p>
          <a:p>
            <a:r>
              <a:rPr lang="en-US" altLang="ja-JP" baseline="0" dirty="0" smtClean="0"/>
              <a:t>Rio reuses only dirty file cache and discards clean file cache.</a:t>
            </a:r>
          </a:p>
          <a:p>
            <a:r>
              <a:rPr lang="en-US" altLang="ja-JP" baseline="0" dirty="0" smtClean="0"/>
              <a:t>On the other hand, CacheMind reuses only clean file cache but discards dirty file cache.</a:t>
            </a:r>
          </a:p>
          <a:p>
            <a:r>
              <a:rPr lang="en-US" altLang="ja-JP" baseline="0" dirty="0" smtClean="0"/>
              <a:t>Second, Rio relies on an OS for reusing and protecting file cache, but CacheMind relies on the below layer, the VMM.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Our previous work, </a:t>
            </a:r>
            <a:r>
              <a:rPr lang="en-US" altLang="ja-JP" baseline="0" dirty="0" err="1" smtClean="0"/>
              <a:t>RootHammer</a:t>
            </a:r>
            <a:r>
              <a:rPr lang="en-US" altLang="ja-JP" baseline="0" dirty="0" smtClean="0"/>
              <a:t>, uses the similar idea, that is, preserving memory during reboot.</a:t>
            </a:r>
          </a:p>
          <a:p>
            <a:r>
              <a:rPr lang="en-US" altLang="ja-JP" baseline="0" dirty="0" err="1" smtClean="0"/>
              <a:t>RootHammer</a:t>
            </a:r>
            <a:r>
              <a:rPr lang="en-US" altLang="ja-JP" baseline="0" dirty="0" smtClean="0"/>
              <a:t> preserves VMs during rebooting the VMM.</a:t>
            </a:r>
          </a:p>
          <a:p>
            <a:r>
              <a:rPr lang="en-US" altLang="ja-JP" baseline="0" dirty="0" smtClean="0"/>
              <a:t>Our target in this work is OS reboot.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Recent hybrid hard drives and Turbo Memory include large non-volatile disk cache.</a:t>
            </a:r>
          </a:p>
          <a:p>
            <a:r>
              <a:rPr lang="en-US" altLang="ja-JP" baseline="0" dirty="0" smtClean="0"/>
              <a:t>That disk cache is preserved after OS reboot and helps performance recovery.</a:t>
            </a:r>
          </a:p>
          <a:p>
            <a:r>
              <a:rPr lang="en-US" altLang="ja-JP" baseline="0" dirty="0" smtClean="0"/>
              <a:t>But the cache size is smaller than that of the file cache in general, so the performance improvement is limited.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In</a:t>
            </a:r>
            <a:r>
              <a:rPr lang="en-US" altLang="ja-JP" baseline="0" dirty="0" smtClean="0"/>
              <a:t> conclusion, we proposed the warm-cache reboot.</a:t>
            </a:r>
          </a:p>
          <a:p>
            <a:r>
              <a:rPr lang="en-US" altLang="ja-JP" baseline="0" dirty="0" smtClean="0"/>
              <a:t>It achieves fast performance recovery by reusing the file cache after OS reboot.</a:t>
            </a:r>
          </a:p>
          <a:p>
            <a:r>
              <a:rPr lang="en-US" altLang="ja-JP" baseline="0" dirty="0" smtClean="0"/>
              <a:t>According to our experimental results, the performance degradation was reduced to 16% at maximum.</a:t>
            </a:r>
          </a:p>
          <a:p>
            <a:r>
              <a:rPr lang="en-US" altLang="ja-JP" baseline="0" dirty="0" smtClean="0"/>
              <a:t>In addition, the VMM maintains consistency of the file cache.</a:t>
            </a:r>
          </a:p>
          <a:p>
            <a:r>
              <a:rPr lang="en-US" altLang="ja-JP" baseline="0" dirty="0" smtClean="0"/>
              <a:t>In most cases, reused file cache was consistent.</a:t>
            </a:r>
          </a:p>
          <a:p>
            <a:r>
              <a:rPr lang="en-US" altLang="ja-JP" baseline="0" dirty="0" smtClean="0"/>
              <a:t>Even when file systems malfunctioned, the file cache was not corrupted at least.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Future work is the overhead measurement of the consistency mechanisms, for example, the cost of protecting and </a:t>
            </a:r>
            <a:r>
              <a:rPr lang="en-US" altLang="ja-JP" baseline="0" dirty="0" err="1" smtClean="0"/>
              <a:t>unprotecting</a:t>
            </a:r>
            <a:r>
              <a:rPr lang="en-US" altLang="ja-JP" baseline="0" dirty="0" smtClean="0"/>
              <a:t> </a:t>
            </a:r>
            <a:r>
              <a:rPr lang="en-US" altLang="ja-JP" baseline="0" smtClean="0"/>
              <a:t>cache pages.</a:t>
            </a:r>
            <a:endParaRPr lang="en-US" altLang="ja-JP" baseline="0" dirty="0" smtClean="0"/>
          </a:p>
          <a:p>
            <a:endParaRPr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However, OS reboot degrades the system performance,</a:t>
            </a:r>
            <a:r>
              <a:rPr lang="en-US" altLang="ja-JP" baseline="0" dirty="0" smtClean="0"/>
              <a:t> particularly, the performance of file accesses.</a:t>
            </a:r>
          </a:p>
          <a:p>
            <a:r>
              <a:rPr lang="en-US" altLang="ja-JP" baseline="0" dirty="0" smtClean="0"/>
              <a:t>This is because all the file cache on memory is lost.</a:t>
            </a:r>
          </a:p>
          <a:p>
            <a:r>
              <a:rPr lang="en-US" altLang="ja-JP" baseline="0" dirty="0" smtClean="0"/>
              <a:t>The file cache is used for speeding up file accesses.</a:t>
            </a:r>
          </a:p>
          <a:p>
            <a:r>
              <a:rPr lang="en-US" altLang="ja-JP" baseline="0" dirty="0" smtClean="0"/>
              <a:t>When an OS reads a file block from a disk, it stores the data in the file cache.</a:t>
            </a:r>
          </a:p>
          <a:p>
            <a:r>
              <a:rPr lang="en-US" altLang="ja-JP" baseline="0" dirty="0" smtClean="0"/>
              <a:t>OS reboot erases the memory contents and makes the file cache empty.</a:t>
            </a:r>
          </a:p>
          <a:p>
            <a:r>
              <a:rPr lang="en-US" altLang="ja-JP" baseline="0" dirty="0" smtClean="0"/>
              <a:t>As a result, disk access increases due to frequent cache misses.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In addition, filling the file cache takes long time due to slow disk and large amount of memory.</a:t>
            </a:r>
          </a:p>
          <a:p>
            <a:r>
              <a:rPr lang="en-US" altLang="ja-JP" baseline="0" dirty="0" smtClean="0"/>
              <a:t>Reading file blocks from a disk is slow, although SSD is faster than traditional hard disks.</a:t>
            </a:r>
          </a:p>
          <a:p>
            <a:r>
              <a:rPr lang="en-US" altLang="ja-JP" baseline="0" dirty="0" smtClean="0"/>
              <a:t>Moreover, most of free memory is used for the file cache in modern OSes.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If servers are consolidated using VMs, the situation is worse.</a:t>
            </a:r>
          </a:p>
          <a:p>
            <a:r>
              <a:rPr lang="en-US" altLang="ja-JP" baseline="0" dirty="0" smtClean="0"/>
              <a:t>S</a:t>
            </a:r>
            <a:r>
              <a:rPr lang="en-US" altLang="ja-JP" dirty="0" smtClean="0"/>
              <a:t>uch disk access</a:t>
            </a:r>
            <a:r>
              <a:rPr lang="en-US" altLang="ja-JP" baseline="0" dirty="0" smtClean="0"/>
              <a:t> degrades the performance of not only the rebooted VM but also the other VMs.</a:t>
            </a:r>
          </a:p>
          <a:p>
            <a:r>
              <a:rPr lang="en-US" altLang="ja-JP" dirty="0" smtClean="0"/>
              <a:t>In such an environment</a:t>
            </a:r>
            <a:r>
              <a:rPr lang="en-US" altLang="ja-JP" baseline="0" dirty="0" smtClean="0"/>
              <a:t>, many VMs run on one physical machine and share only one or several physical disks.</a:t>
            </a:r>
          </a:p>
          <a:p>
            <a:r>
              <a:rPr lang="en-US" altLang="ja-JP" baseline="0" dirty="0" smtClean="0"/>
              <a:t>Frequent disk access by the rebooted VM occupies the disk bandwidth and affects the performance of the other VMs.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Prefetching makes the situation much worse.</a:t>
            </a:r>
          </a:p>
          <a:p>
            <a:r>
              <a:rPr lang="en-US" altLang="ja-JP" baseline="0" dirty="0" smtClean="0"/>
              <a:t>Prefetching is used to fill the file cache before applications access files and improves the performance after OS reboot.</a:t>
            </a:r>
          </a:p>
          <a:p>
            <a:r>
              <a:rPr lang="en-US" altLang="ja-JP" baseline="0" dirty="0" smtClean="0"/>
              <a:t>However, it causes burst of disk access and affects the performance of the other VMs largely.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To reduce the impact of such performance degradation, fast performance recovery is needed.</a:t>
            </a:r>
          </a:p>
          <a:p>
            <a:r>
              <a:rPr lang="en-US" altLang="ja-JP" baseline="0" dirty="0" smtClean="0"/>
              <a:t>We claim OS recovery does not complete until the performance is also recovered.</a:t>
            </a:r>
          </a:p>
          <a:p>
            <a:r>
              <a:rPr lang="en-US" altLang="ja-JP" dirty="0" smtClean="0"/>
              <a:t>Traditional</a:t>
            </a:r>
            <a:r>
              <a:rPr lang="en-US" altLang="ja-JP" baseline="0" dirty="0" smtClean="0"/>
              <a:t> OS reboot restores only the functionalities, although fast reboot techniques have been proposed such as </a:t>
            </a:r>
            <a:r>
              <a:rPr lang="en-US" altLang="ja-JP" baseline="0" dirty="0" err="1" smtClean="0"/>
              <a:t>kexec</a:t>
            </a:r>
            <a:r>
              <a:rPr lang="en-US" altLang="ja-JP" baseline="0" dirty="0" smtClean="0"/>
              <a:t> and snapshot boot.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This is a typical example of changes of server throughput.</a:t>
            </a:r>
          </a:p>
          <a:p>
            <a:r>
              <a:rPr lang="en-US" altLang="ja-JP" baseline="0" dirty="0" smtClean="0"/>
              <a:t>In this period, the system is rebooted.</a:t>
            </a:r>
          </a:p>
          <a:p>
            <a:r>
              <a:rPr lang="en-US" altLang="ja-JP" baseline="0" dirty="0" smtClean="0"/>
              <a:t>This period is critical because it becomes downtime, so shortening this period is important.</a:t>
            </a:r>
          </a:p>
          <a:p>
            <a:r>
              <a:rPr lang="en-US" altLang="ja-JP" baseline="0" dirty="0" smtClean="0"/>
              <a:t>In addition, in this period, the throughput is degraded due to file cache misses.</a:t>
            </a:r>
          </a:p>
          <a:p>
            <a:r>
              <a:rPr lang="en-US" altLang="ja-JP" baseline="0" dirty="0" smtClean="0"/>
              <a:t>Shortening this period and improving the performance are also important. 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For</a:t>
            </a:r>
            <a:r>
              <a:rPr lang="en-US" altLang="ja-JP" baseline="0" dirty="0" smtClean="0"/>
              <a:t> fast performance recovery, we propose a new OS recovery mechanism called the warm-cache reboot.</a:t>
            </a:r>
          </a:p>
          <a:p>
            <a:r>
              <a:rPr lang="en-US" altLang="ja-JP" baseline="0" dirty="0" smtClean="0"/>
              <a:t>The warm-cache reboot preserves the file cache on memory during OS reboot and enables an OS to restore it after the reboot.</a:t>
            </a:r>
          </a:p>
          <a:p>
            <a:r>
              <a:rPr lang="en-US" altLang="ja-JP" baseline="0" dirty="0" smtClean="0"/>
              <a:t>A rebooted OS can reuse the file cache and recover the performance of file accesses.</a:t>
            </a:r>
          </a:p>
          <a:p>
            <a:endParaRPr lang="en-US" altLang="ja-JP" baseline="0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In addition, the warm-cache reboot guarantees the consistency of the file cache by using the VMM.</a:t>
            </a:r>
            <a:endParaRPr lang="ja-JP" altLang="en-US" dirty="0" smtClean="0"/>
          </a:p>
          <a:p>
            <a:r>
              <a:rPr lang="en-US" altLang="ja-JP" baseline="0" dirty="0" smtClean="0"/>
              <a:t>An OS should not reuse the file cache corrupted by its bugs.</a:t>
            </a:r>
          </a:p>
          <a:p>
            <a:r>
              <a:rPr lang="en-US" altLang="ja-JP" baseline="0" dirty="0" smtClean="0"/>
              <a:t>Rather, it should read file blocks even from slow disks.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VMM is a software layer underlying VMs.</a:t>
            </a:r>
          </a:p>
          <a:p>
            <a:r>
              <a:rPr lang="en-US" altLang="ja-JP" baseline="0" dirty="0" smtClean="0"/>
              <a:t>It provides a consistency mechanism and makes an OS discard corrupted file cache.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Reusing the file cache is achieved by the collaboration between an OS and the VMM.</a:t>
            </a:r>
          </a:p>
          <a:p>
            <a:r>
              <a:rPr lang="en-US" altLang="ja-JP" dirty="0" smtClean="0"/>
              <a:t>When</a:t>
            </a:r>
            <a:r>
              <a:rPr lang="en-US" altLang="ja-JP" baseline="0" dirty="0" smtClean="0"/>
              <a:t> an OS is rebooted, the VM is destroyed and its memory is </a:t>
            </a:r>
            <a:r>
              <a:rPr lang="en-US" altLang="ja-JP" baseline="0" dirty="0" err="1" smtClean="0"/>
              <a:t>deallocated</a:t>
            </a:r>
            <a:r>
              <a:rPr lang="en-US" altLang="ja-JP" baseline="0" dirty="0" smtClean="0"/>
              <a:t>.</a:t>
            </a:r>
          </a:p>
          <a:p>
            <a:r>
              <a:rPr lang="en-US" altLang="ja-JP" baseline="0" dirty="0" smtClean="0"/>
              <a:t>When a new VM is created just after that, the VMM re-allocates the same physical memory to the VM.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The VMM preserves the memory contents until the re-allocation.</a:t>
            </a:r>
          </a:p>
          <a:p>
            <a:r>
              <a:rPr lang="en-US" altLang="ja-JP" baseline="0" dirty="0" smtClean="0"/>
              <a:t>Normally, it erases the memory contents before re-allocation for security, so that sensitive information is not stolen by another OS. 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In case of the warm-cache reboot, preserving the contents is secure because the same OS is loaded.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Next, a rebooted OS reserves the memory pages used for the file cache.</a:t>
            </a:r>
          </a:p>
          <a:p>
            <a:r>
              <a:rPr lang="en-US" altLang="ja-JP" baseline="0" dirty="0" smtClean="0"/>
              <a:t>It obtains the meta data for the file cache from the VMM.</a:t>
            </a:r>
          </a:p>
          <a:p>
            <a:r>
              <a:rPr lang="en-US" altLang="ja-JP" baseline="0" dirty="0" smtClean="0"/>
              <a:t>The VMM maintains such meta data during the entire life cycle of each OS.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As I said before, the warm-cache reboot considers consistency of the file cache.</a:t>
            </a:r>
          </a:p>
          <a:p>
            <a:r>
              <a:rPr lang="en-US" altLang="ja-JP" dirty="0" smtClean="0"/>
              <a:t>Our definition of cache consistency is this.</a:t>
            </a:r>
          </a:p>
          <a:p>
            <a:r>
              <a:rPr lang="en-US" altLang="ja-JP" dirty="0" smtClean="0"/>
              <a:t>The file cache is consistent if those contents are the same as those of disks.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For example, when a file block is read from a disk,</a:t>
            </a:r>
            <a:r>
              <a:rPr lang="en-US" altLang="ja-JP" baseline="0" dirty="0" smtClean="0"/>
              <a:t> the file cache is consistent because the contents are the same.</a:t>
            </a:r>
          </a:p>
          <a:p>
            <a:r>
              <a:rPr lang="en-US" altLang="ja-JP" baseline="0" dirty="0" smtClean="0"/>
              <a:t>When the file cache is modified by an OS, it becomes inconsistent because the contents become different.</a:t>
            </a:r>
          </a:p>
          <a:p>
            <a:r>
              <a:rPr lang="en-US" altLang="ja-JP" baseline="0" dirty="0" smtClean="0"/>
              <a:t>At last, when the file cache is written back to a disk, it becomes consistent again because the contents become the same.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The warm-cache reboot allows an OS to reuse only consistent file cache after OS reboot.</a:t>
            </a:r>
            <a:endParaRPr lang="en-US" altLang="ja-JP" dirty="0" smtClean="0"/>
          </a:p>
          <a:p>
            <a:r>
              <a:rPr lang="en-US" altLang="ja-JP" dirty="0" smtClean="0"/>
              <a:t>The</a:t>
            </a:r>
            <a:r>
              <a:rPr lang="en-US" altLang="ja-JP" baseline="0" dirty="0" smtClean="0"/>
              <a:t> VMM is suitable for maintaining cache reusability, that is, whether each cache page is reusable or not.</a:t>
            </a:r>
          </a:p>
          <a:p>
            <a:r>
              <a:rPr lang="en-US" altLang="ja-JP" baseline="0" dirty="0" smtClean="0"/>
              <a:t>A cache page is a unit of cache management.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First, it is isolated from an OS, so it is reliable even when an OS becomes unreliable due to bugs.</a:t>
            </a:r>
          </a:p>
          <a:p>
            <a:r>
              <a:rPr lang="en-US" altLang="ja-JP" baseline="0" dirty="0" smtClean="0"/>
              <a:t>Second, it can mediate all disk accesses.  </a:t>
            </a:r>
          </a:p>
          <a:p>
            <a:r>
              <a:rPr lang="en-US" altLang="ja-JP" dirty="0" smtClean="0"/>
              <a:t>When an OS reads </a:t>
            </a:r>
            <a:r>
              <a:rPr lang="en-US" altLang="ja-JP" baseline="0" dirty="0" smtClean="0"/>
              <a:t>file blocks, the VMM reads data in a disk to cache pages.</a:t>
            </a:r>
          </a:p>
          <a:p>
            <a:r>
              <a:rPr lang="en-US" altLang="ja-JP" baseline="0" dirty="0" smtClean="0"/>
              <a:t>In contrast, when an OS writes back data, the VMM writes data in cache pages to a disk.</a:t>
            </a:r>
            <a:br>
              <a:rPr lang="en-US" altLang="ja-JP" baseline="0" dirty="0" smtClean="0"/>
            </a:br>
            <a:r>
              <a:rPr lang="en-US" altLang="ja-JP" baseline="0" dirty="0" smtClean="0"/>
              <a:t>Third, the VMM can track all modification to cache pages by protecting them.</a:t>
            </a:r>
          </a:p>
          <a:p>
            <a:endParaRPr lang="en-US" altLang="ja-JP" baseline="0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We</a:t>
            </a:r>
            <a:r>
              <a:rPr lang="en-US" altLang="ja-JP" baseline="0" dirty="0" smtClean="0"/>
              <a:t>’ll explain the details of reusability management.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After the VMM reads data from a disk, it makes a cache page reusable.</a:t>
            </a:r>
          </a:p>
          <a:p>
            <a:r>
              <a:rPr lang="en-US" altLang="ja-JP" baseline="0" dirty="0" smtClean="0"/>
              <a:t>When an OS issues a read request, the VMM first protects the target cache page.</a:t>
            </a:r>
          </a:p>
          <a:p>
            <a:r>
              <a:rPr lang="en-US" altLang="ja-JP" baseline="0" dirty="0" smtClean="0"/>
              <a:t>This is done before the disk read to detect accidental page corruption by an OS during the read.</a:t>
            </a:r>
          </a:p>
          <a:p>
            <a:r>
              <a:rPr lang="en-US" altLang="ja-JP" baseline="0" dirty="0" smtClean="0"/>
              <a:t>Since the protection is applied only to the OS, the VMM itself can still write data read from a disk to the cache page.</a:t>
            </a:r>
          </a:p>
          <a:p>
            <a:r>
              <a:rPr lang="en-US" altLang="ja-JP" dirty="0" smtClean="0"/>
              <a:t>Finally, the cache page becomes reusable if it is guaranteed that the contents are not corrupted.</a:t>
            </a:r>
          </a:p>
          <a:p>
            <a:r>
              <a:rPr lang="en-US" altLang="ja-JP" dirty="0" smtClean="0"/>
              <a:t>This cache</a:t>
            </a:r>
            <a:r>
              <a:rPr lang="en-US" altLang="ja-JP" baseline="0" dirty="0" smtClean="0"/>
              <a:t> page is consistent.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A69F-3493-C14F-A4E4-F13DCD69B250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kern="1200">
                <a:solidFill>
                  <a:schemeClr val="tx2"/>
                </a:solidFill>
                <a:latin typeface="Tahoma"/>
                <a:ea typeface="+mn-ea"/>
                <a:cs typeface="Tahom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44D342DC-2780-1D4A-ADF3-A3A1ABD3AFB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8E76552F-1F6C-FB4B-A415-6CE0C8D219E1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EACF88A-125B-C34E-B335-B54661FE0B9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4FB541F-7816-EE40-8E5E-60EA43E4E8F4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4D3BA1AE-7EA2-0441-AC1A-655D9FBDE7E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877112-94FB-CE4F-BF7D-DB2C118C2546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7BB7F-544A-014B-9D77-8C285252A9D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FCB86-5EE0-364F-BAA8-C91865E32CDB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8C024-38FB-524E-B8DA-2354169334F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4B29C2-0949-FD4C-988F-34CC4D901361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0BAAA-A576-9F4A-BA15-3105FEE0592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A3C4696C-8F39-6048-BADD-BF13EEBEB12F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C524269-0C97-454C-BC2D-FDF857FFDBB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82B204-8A23-8140-9687-13C119651010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802AC-21AE-FC41-9611-CF000F74229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E0EB6B80-2C9E-8842-9759-5634496B3248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D714373B-7CA6-E845-93FF-1E75D9F0E4B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7360FE-63ED-6A4D-AA23-FB34C6E23FA3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B93E0-4995-6F46-B945-26090AAE506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379544-A481-A04A-BE1C-6F2532B846E4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7AED5-B7E4-E346-A567-461EB157657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25592C0E-E0E9-BB45-81D8-EA581D0B3840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B5FFF-911E-2348-904D-6568B33CF3F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8D91DE9E-940A-5E4A-B45F-0C08319610D2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9CD138F-E287-3E4B-AF0F-85B13D12E14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35039B5C-2922-E84D-8201-829083648AB7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B52BFCB9-B09F-1C4D-85DF-162341FB2CE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5605CC70-77B1-BD49-AC4C-A76ACEA0857A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4A6CE-739F-DD41-8576-61BC46C55F1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4817CB45-68FC-1149-A47D-1946A6D16E5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582CF0-45D4-894E-98E0-6C1AA890BD42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9DCB9-2C57-FF45-80EB-6188F4CC9BE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A7FD19-3FD5-4641-AA1F-D841CB15648D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68411-9212-1740-948A-8E020733802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0B610A09-700B-8B44-A62B-2DF0B8653020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538E853-3B36-374E-90C3-1937B72C9FD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940CED42-EA76-D841-8024-AE06009F2D10}" type="datetime1">
              <a:rPr lang="ja-JP" altLang="en-US"/>
              <a:pPr/>
              <a:t>10.6.26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13FA3385-6A6B-8345-A0CB-3A99617A7522}" type="slidenum">
              <a:rPr lang="ja-JP" altLang="en-US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67" r:id="rId12"/>
    <p:sldLayoutId id="2147484068" r:id="rId13"/>
    <p:sldLayoutId id="2147484069" r:id="rId14"/>
    <p:sldLayoutId id="2147484070" r:id="rId15"/>
    <p:sldLayoutId id="2147484071" r:id="rId16"/>
    <p:sldLayoutId id="2147484072" r:id="rId17"/>
    <p:sldLayoutId id="2147484073" r:id="rId18"/>
    <p:sldLayoutId id="2147484074" r:id="rId19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Tahoma"/>
          <a:ea typeface="+mj-ea"/>
          <a:cs typeface="Tahoma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fontAlgn="base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Tahoma"/>
          <a:ea typeface="+mn-ea"/>
          <a:cs typeface="Tahoma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600" kern="1200">
          <a:solidFill>
            <a:schemeClr val="tx2"/>
          </a:solidFill>
          <a:latin typeface="Tahoma"/>
          <a:ea typeface="+mn-ea"/>
          <a:cs typeface="Tahoma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Tahoma"/>
          <a:ea typeface="+mn-ea"/>
          <a:cs typeface="Tahoma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Tahoma"/>
          <a:ea typeface="+mn-ea"/>
          <a:cs typeface="Tahoma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Tahoma"/>
          <a:ea typeface="+mn-ea"/>
          <a:cs typeface="Tahom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973568" cy="2935288"/>
          </a:xfrm>
        </p:spPr>
        <p:txBody>
          <a:bodyPr/>
          <a:lstStyle/>
          <a:p>
            <a:r>
              <a:rPr lang="en-US" altLang="ja-JP" dirty="0" smtClean="0"/>
              <a:t>CacheMind:</a:t>
            </a:r>
            <a:br>
              <a:rPr lang="en-US" altLang="ja-JP" dirty="0" smtClean="0"/>
            </a:br>
            <a:r>
              <a:rPr lang="en-US" altLang="ja-JP" dirty="0" smtClean="0"/>
              <a:t>Fast Performance Recovery</a:t>
            </a:r>
            <a:br>
              <a:rPr lang="en-US" altLang="ja-JP" dirty="0" smtClean="0"/>
            </a:br>
            <a:r>
              <a:rPr lang="en-US" altLang="ja-JP" dirty="0" smtClean="0"/>
              <a:t>Using a Virtual Machine Monitor</a:t>
            </a:r>
            <a:endParaRPr lang="ja-JP" altLang="en-US" dirty="0" smtClean="0"/>
          </a:p>
        </p:txBody>
      </p:sp>
      <p:sp>
        <p:nvSpPr>
          <p:cNvPr id="22531" name="サブタイトル 2"/>
          <p:cNvSpPr>
            <a:spLocks noGrp="1"/>
          </p:cNvSpPr>
          <p:nvPr>
            <p:ph type="subTitle" idx="1"/>
          </p:nvPr>
        </p:nvSpPr>
        <p:spPr>
          <a:xfrm>
            <a:off x="2819400" y="4636008"/>
            <a:ext cx="5839968" cy="926592"/>
          </a:xfrm>
        </p:spPr>
        <p:txBody>
          <a:bodyPr/>
          <a:lstStyle/>
          <a:p>
            <a:r>
              <a:rPr lang="en-US" altLang="ja-JP" dirty="0" smtClean="0"/>
              <a:t>Kenichi Kourai</a:t>
            </a:r>
          </a:p>
          <a:p>
            <a:r>
              <a:rPr lang="en-US" altLang="ja-JP" dirty="0" smtClean="0"/>
              <a:t>Kyushu Institute of Technology, Japan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Reusability Management (1/3)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VMM makes a cache page reusable </a:t>
            </a:r>
            <a:r>
              <a:rPr lang="en-US" altLang="ja-JP" dirty="0" smtClean="0">
                <a:solidFill>
                  <a:srgbClr val="FF0000"/>
                </a:solidFill>
              </a:rPr>
              <a:t>after</a:t>
            </a:r>
            <a:r>
              <a:rPr lang="en-US" altLang="ja-JP" dirty="0" smtClean="0"/>
              <a:t> it reads data from a disk</a:t>
            </a:r>
          </a:p>
          <a:p>
            <a:pPr lvl="1"/>
            <a:r>
              <a:rPr lang="en-US" altLang="ja-JP" dirty="0" smtClean="0"/>
              <a:t>It protects the page </a:t>
            </a:r>
            <a:r>
              <a:rPr lang="en-US" altLang="ja-JP" dirty="0" smtClean="0">
                <a:solidFill>
                  <a:srgbClr val="FF0000"/>
                </a:solidFill>
              </a:rPr>
              <a:t>before</a:t>
            </a:r>
            <a:r>
              <a:rPr lang="en-US" altLang="ja-JP" dirty="0" smtClean="0"/>
              <a:t> the read</a:t>
            </a:r>
          </a:p>
          <a:p>
            <a:pPr lvl="2"/>
            <a:r>
              <a:rPr lang="en-US" altLang="ja-JP" dirty="0" smtClean="0"/>
              <a:t>To detect page corruption by an OS </a:t>
            </a:r>
            <a:r>
              <a:rPr lang="en-US" altLang="ja-JP" dirty="0" smtClean="0">
                <a:solidFill>
                  <a:srgbClr val="FF0000"/>
                </a:solidFill>
              </a:rPr>
              <a:t>during</a:t>
            </a:r>
            <a:r>
              <a:rPr lang="en-US" altLang="ja-JP" dirty="0" smtClean="0"/>
              <a:t> the read</a:t>
            </a:r>
          </a:p>
          <a:p>
            <a:pPr lvl="2"/>
            <a:r>
              <a:rPr lang="en-US" altLang="ja-JP" dirty="0" smtClean="0"/>
              <a:t>The VMM can still write data to the page</a:t>
            </a:r>
          </a:p>
          <a:p>
            <a:pPr lvl="1"/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525783" y="5334794"/>
            <a:ext cx="22098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01983" y="4121428"/>
            <a:ext cx="1219200" cy="7942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982983" y="4306094"/>
            <a:ext cx="3810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柱 7"/>
          <p:cNvSpPr/>
          <p:nvPr/>
        </p:nvSpPr>
        <p:spPr>
          <a:xfrm>
            <a:off x="2440183" y="5943878"/>
            <a:ext cx="381000" cy="4572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カギ線コネクタ 8"/>
          <p:cNvCxnSpPr>
            <a:stCxn id="7" idx="3"/>
          </p:cNvCxnSpPr>
          <p:nvPr/>
        </p:nvCxnSpPr>
        <p:spPr>
          <a:xfrm>
            <a:off x="2363983" y="4496594"/>
            <a:ext cx="914400" cy="838200"/>
          </a:xfrm>
          <a:prstGeom prst="bentConnector3">
            <a:avLst>
              <a:gd name="adj1" fmla="val 100124"/>
            </a:avLst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カギ線コネクタ 15"/>
          <p:cNvCxnSpPr>
            <a:endCxn id="8" idx="4"/>
          </p:cNvCxnSpPr>
          <p:nvPr/>
        </p:nvCxnSpPr>
        <p:spPr>
          <a:xfrm rot="5400000">
            <a:off x="2538608" y="5432703"/>
            <a:ext cx="1022350" cy="457200"/>
          </a:xfrm>
          <a:prstGeom prst="bentConnector2">
            <a:avLst/>
          </a:prstGeom>
          <a:ln>
            <a:solidFill>
              <a:srgbClr val="000000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278383" y="5803146"/>
            <a:ext cx="687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read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34460" y="4127262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 rot="5400000">
            <a:off x="2002033" y="5125244"/>
            <a:ext cx="4191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91420" y="4921846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read request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572000" y="4004746"/>
            <a:ext cx="4038600" cy="2396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4876800" y="5359836"/>
            <a:ext cx="34290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953801" y="5626536"/>
            <a:ext cx="98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protect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72200" y="5626536"/>
            <a:ext cx="687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read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68725" y="5626536"/>
            <a:ext cx="113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reusable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53801" y="4464267"/>
            <a:ext cx="103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read</a:t>
            </a:r>
          </a:p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request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rot="5400000">
            <a:off x="5318131" y="5217755"/>
            <a:ext cx="2492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16200000" flipV="1">
            <a:off x="5302654" y="5484057"/>
            <a:ext cx="2833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左中かっこ 31"/>
          <p:cNvSpPr/>
          <p:nvPr/>
        </p:nvSpPr>
        <p:spPr>
          <a:xfrm rot="16200000">
            <a:off x="6444921" y="4603856"/>
            <a:ext cx="189705" cy="185565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矢印コネクタ 32"/>
          <p:cNvCxnSpPr/>
          <p:nvPr/>
        </p:nvCxnSpPr>
        <p:spPr>
          <a:xfrm rot="16200000" flipV="1">
            <a:off x="7555310" y="5512236"/>
            <a:ext cx="2833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稲妻 35"/>
          <p:cNvSpPr/>
          <p:nvPr/>
        </p:nvSpPr>
        <p:spPr>
          <a:xfrm flipH="1">
            <a:off x="6711524" y="4940736"/>
            <a:ext cx="457201" cy="419100"/>
          </a:xfrm>
          <a:prstGeom prst="lightningBol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499536" y="4225418"/>
            <a:ext cx="1338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possible</a:t>
            </a:r>
          </a:p>
          <a:p>
            <a:pPr algn="ctr"/>
            <a:r>
              <a:rPr lang="en-US" altLang="ja-JP" dirty="0" smtClean="0">
                <a:latin typeface="+mn-ea"/>
                <a:ea typeface="+mn-ea"/>
              </a:rPr>
              <a:t>corruption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814253" y="5987018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Reusability Management (2/3)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VMM makes a cache page non-reusable </a:t>
            </a:r>
            <a:r>
              <a:rPr lang="en-US" altLang="ja-JP" dirty="0" smtClean="0">
                <a:solidFill>
                  <a:srgbClr val="FF0000"/>
                </a:solidFill>
              </a:rPr>
              <a:t>before</a:t>
            </a:r>
            <a:r>
              <a:rPr lang="en-US" altLang="ja-JP" dirty="0" smtClean="0"/>
              <a:t> an OS modifies its contents</a:t>
            </a:r>
          </a:p>
          <a:p>
            <a:pPr lvl="1"/>
            <a:r>
              <a:rPr lang="en-US" altLang="ja-JP" dirty="0" smtClean="0"/>
              <a:t>It </a:t>
            </a:r>
            <a:r>
              <a:rPr lang="en-US" altLang="ja-JP" dirty="0" err="1" smtClean="0"/>
              <a:t>unprotects</a:t>
            </a:r>
            <a:r>
              <a:rPr lang="en-US" altLang="ja-JP" dirty="0" smtClean="0"/>
              <a:t> the page </a:t>
            </a:r>
            <a:r>
              <a:rPr lang="en-US" altLang="ja-JP" dirty="0" smtClean="0">
                <a:solidFill>
                  <a:srgbClr val="FF0000"/>
                </a:solidFill>
              </a:rPr>
              <a:t>at the same time</a:t>
            </a:r>
          </a:p>
          <a:p>
            <a:pPr lvl="2"/>
            <a:r>
              <a:rPr lang="en-US" altLang="ja-JP" dirty="0" smtClean="0"/>
              <a:t>To enable the OS to modify the page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691472" y="5211008"/>
            <a:ext cx="22098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67672" y="3997642"/>
            <a:ext cx="1219200" cy="7942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148672" y="4182308"/>
            <a:ext cx="3810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00149" y="4003476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28" name="直線矢印コネクタ 27"/>
          <p:cNvCxnSpPr>
            <a:stCxn id="6" idx="2"/>
          </p:cNvCxnSpPr>
          <p:nvPr/>
        </p:nvCxnSpPr>
        <p:spPr>
          <a:xfrm rot="5400000">
            <a:off x="2181196" y="4987984"/>
            <a:ext cx="3921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499041" y="4798060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modify request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30" name="カギ線コネクタ 29"/>
          <p:cNvCxnSpPr/>
          <p:nvPr/>
        </p:nvCxnSpPr>
        <p:spPr>
          <a:xfrm>
            <a:off x="2529672" y="4373602"/>
            <a:ext cx="914400" cy="838200"/>
          </a:xfrm>
          <a:prstGeom prst="bentConnector3">
            <a:avLst>
              <a:gd name="adj1" fmla="val 100124"/>
            </a:avLst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3013832" y="400427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unprotect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572000" y="3842980"/>
            <a:ext cx="4038600" cy="2396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4876800" y="5057816"/>
            <a:ext cx="34290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715079" y="5324514"/>
            <a:ext cx="1915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non-reusable &amp;</a:t>
            </a:r>
          </a:p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unprotect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57019" y="4145577"/>
            <a:ext cx="103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latin typeface="+mn-ea"/>
                <a:ea typeface="+mn-ea"/>
              </a:rPr>
              <a:t>modify</a:t>
            </a:r>
          </a:p>
          <a:p>
            <a:pPr algn="ctr"/>
            <a:r>
              <a:rPr lang="en-US" altLang="ja-JP" dirty="0" smtClean="0">
                <a:latin typeface="+mn-ea"/>
                <a:ea typeface="+mn-ea"/>
              </a:rPr>
              <a:t>request</a:t>
            </a:r>
            <a:endParaRPr kumimoji="1" lang="en-US" altLang="ja-JP" dirty="0" smtClean="0">
              <a:latin typeface="+mn-ea"/>
              <a:ea typeface="+mn-ea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 rot="5400000">
            <a:off x="5546032" y="4915733"/>
            <a:ext cx="2492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rot="16200000" flipV="1">
            <a:off x="5530555" y="5182035"/>
            <a:ext cx="2833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255186" y="4440836"/>
            <a:ext cx="751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latin typeface="+mn-ea"/>
                <a:ea typeface="+mn-ea"/>
              </a:rPr>
              <a:t>write</a:t>
            </a:r>
            <a:endParaRPr kumimoji="1" lang="en-US" altLang="ja-JP" dirty="0" smtClean="0">
              <a:latin typeface="+mn-ea"/>
              <a:ea typeface="+mn-ea"/>
            </a:endParaRPr>
          </a:p>
        </p:txBody>
      </p:sp>
      <p:sp>
        <p:nvSpPr>
          <p:cNvPr id="22" name="稲妻 21"/>
          <p:cNvSpPr/>
          <p:nvPr/>
        </p:nvSpPr>
        <p:spPr>
          <a:xfrm flipH="1">
            <a:off x="7391398" y="4606718"/>
            <a:ext cx="457201" cy="419100"/>
          </a:xfrm>
          <a:prstGeom prst="lightningBol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044143" y="3904525"/>
            <a:ext cx="1338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possible</a:t>
            </a:r>
          </a:p>
          <a:p>
            <a:pPr algn="ctr"/>
            <a:r>
              <a:rPr lang="en-US" altLang="ja-JP" dirty="0" smtClean="0">
                <a:latin typeface="+mn-ea"/>
                <a:ea typeface="+mn-ea"/>
              </a:rPr>
              <a:t>corruption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rot="5400000">
            <a:off x="6357675" y="4933991"/>
            <a:ext cx="2492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rot="5400000">
            <a:off x="6659563" y="4933991"/>
            <a:ext cx="2492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Reusability Management (3/3)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VMM makes a cache page reusable again </a:t>
            </a:r>
            <a:r>
              <a:rPr lang="en-US" altLang="ja-JP" dirty="0" smtClean="0">
                <a:solidFill>
                  <a:srgbClr val="FF0000"/>
                </a:solidFill>
              </a:rPr>
              <a:t>after</a:t>
            </a:r>
            <a:r>
              <a:rPr lang="en-US" altLang="ja-JP" dirty="0" smtClean="0"/>
              <a:t> it writes data in the page to a disk</a:t>
            </a:r>
          </a:p>
          <a:p>
            <a:pPr lvl="1"/>
            <a:r>
              <a:rPr lang="en-US" altLang="ja-JP" dirty="0" smtClean="0"/>
              <a:t>It protects the page </a:t>
            </a:r>
            <a:r>
              <a:rPr lang="en-US" altLang="ja-JP" dirty="0" smtClean="0">
                <a:solidFill>
                  <a:srgbClr val="FF0000"/>
                </a:solidFill>
              </a:rPr>
              <a:t>before</a:t>
            </a:r>
            <a:r>
              <a:rPr lang="en-US" altLang="ja-JP" dirty="0" smtClean="0"/>
              <a:t> the write</a:t>
            </a:r>
          </a:p>
          <a:p>
            <a:pPr lvl="2"/>
            <a:r>
              <a:rPr lang="en-US" altLang="ja-JP" dirty="0" smtClean="0"/>
              <a:t>To detect page corruption </a:t>
            </a:r>
            <a:r>
              <a:rPr lang="en-US" altLang="ja-JP" dirty="0" smtClean="0">
                <a:solidFill>
                  <a:srgbClr val="FF0000"/>
                </a:solidFill>
              </a:rPr>
              <a:t>during</a:t>
            </a:r>
            <a:r>
              <a:rPr lang="en-US" altLang="ja-JP" dirty="0" smtClean="0"/>
              <a:t> the write</a:t>
            </a:r>
            <a:endParaRPr lang="ja-JP" altLang="en-US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1562100" y="5184776"/>
            <a:ext cx="22098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638300" y="3933090"/>
            <a:ext cx="1219200" cy="83258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019300" y="4156076"/>
            <a:ext cx="3810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柱 8"/>
          <p:cNvSpPr/>
          <p:nvPr/>
        </p:nvSpPr>
        <p:spPr>
          <a:xfrm>
            <a:off x="2476500" y="5827714"/>
            <a:ext cx="381000" cy="4572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カギ線コネクタ 10"/>
          <p:cNvCxnSpPr>
            <a:stCxn id="8" idx="3"/>
          </p:cNvCxnSpPr>
          <p:nvPr/>
        </p:nvCxnSpPr>
        <p:spPr>
          <a:xfrm>
            <a:off x="2400300" y="4346576"/>
            <a:ext cx="914400" cy="838200"/>
          </a:xfrm>
          <a:prstGeom prst="bentConnector3">
            <a:avLst>
              <a:gd name="adj1" fmla="val 100124"/>
            </a:avLst>
          </a:prstGeom>
          <a:ln>
            <a:solidFill>
              <a:srgbClr val="00000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endCxn id="9" idx="4"/>
          </p:cNvCxnSpPr>
          <p:nvPr/>
        </p:nvCxnSpPr>
        <p:spPr>
          <a:xfrm rot="5400000">
            <a:off x="2574925" y="5316539"/>
            <a:ext cx="1022350" cy="457200"/>
          </a:xfrm>
          <a:prstGeom prst="bentConnector2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314700" y="5686982"/>
            <a:ext cx="751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write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104342" y="3933090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31" name="直線矢印コネクタ 30"/>
          <p:cNvCxnSpPr>
            <a:stCxn id="7" idx="2"/>
          </p:cNvCxnSpPr>
          <p:nvPr/>
        </p:nvCxnSpPr>
        <p:spPr>
          <a:xfrm rot="5400000">
            <a:off x="2038350" y="4975225"/>
            <a:ext cx="4191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63618" y="476567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write request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572000" y="3810000"/>
            <a:ext cx="4038600" cy="2396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4876800" y="5157034"/>
            <a:ext cx="34290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953801" y="5423734"/>
            <a:ext cx="98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protect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140190" y="5423734"/>
            <a:ext cx="751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write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168725" y="5423734"/>
            <a:ext cx="113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reusable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953801" y="4261465"/>
            <a:ext cx="103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write</a:t>
            </a:r>
          </a:p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request</a:t>
            </a:r>
          </a:p>
        </p:txBody>
      </p:sp>
      <p:cxnSp>
        <p:nvCxnSpPr>
          <p:cNvPr id="38" name="直線矢印コネクタ 37"/>
          <p:cNvCxnSpPr/>
          <p:nvPr/>
        </p:nvCxnSpPr>
        <p:spPr>
          <a:xfrm rot="5400000">
            <a:off x="5318131" y="5014953"/>
            <a:ext cx="2492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rot="16200000" flipV="1">
            <a:off x="5302654" y="5281255"/>
            <a:ext cx="2833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左中かっこ 39"/>
          <p:cNvSpPr/>
          <p:nvPr/>
        </p:nvSpPr>
        <p:spPr>
          <a:xfrm rot="16200000">
            <a:off x="6444921" y="4401054"/>
            <a:ext cx="189705" cy="185565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矢印コネクタ 40"/>
          <p:cNvCxnSpPr/>
          <p:nvPr/>
        </p:nvCxnSpPr>
        <p:spPr>
          <a:xfrm rot="16200000" flipV="1">
            <a:off x="7555310" y="5309434"/>
            <a:ext cx="2833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稲妻 41"/>
          <p:cNvSpPr/>
          <p:nvPr/>
        </p:nvSpPr>
        <p:spPr>
          <a:xfrm flipH="1">
            <a:off x="6711524" y="4737934"/>
            <a:ext cx="457201" cy="419100"/>
          </a:xfrm>
          <a:prstGeom prst="lightningBol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499536" y="4022616"/>
            <a:ext cx="1338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possible</a:t>
            </a:r>
          </a:p>
          <a:p>
            <a:pPr algn="ctr"/>
            <a:r>
              <a:rPr lang="en-US" altLang="ja-JP" dirty="0" smtClean="0">
                <a:latin typeface="+mn-ea"/>
                <a:ea typeface="+mn-ea"/>
              </a:rPr>
              <a:t>corruption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850570" y="5871648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Implementation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CacheMind</a:t>
            </a:r>
          </a:p>
          <a:p>
            <a:pPr lvl="1"/>
            <a:r>
              <a:rPr lang="en-US" altLang="ja-JP" dirty="0" smtClean="0"/>
              <a:t>Based on Xen/Linux</a:t>
            </a:r>
          </a:p>
          <a:p>
            <a:pPr lvl="1"/>
            <a:r>
              <a:rPr lang="en-US" altLang="ja-JP" dirty="0" smtClean="0"/>
              <a:t>Per-VM data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H</a:t>
            </a:r>
            <a:r>
              <a:rPr lang="en-US" altLang="ja-JP" dirty="0" smtClean="0"/>
              <a:t>ash table from f</a:t>
            </a:r>
            <a:r>
              <a:rPr lang="en-US" altLang="ja-JP" dirty="0" smtClean="0"/>
              <a:t>ile blocks</a:t>
            </a:r>
            <a:br>
              <a:rPr lang="en-US" altLang="ja-JP" dirty="0" smtClean="0"/>
            </a:br>
            <a:r>
              <a:rPr lang="en-US" altLang="ja-JP" dirty="0" smtClean="0"/>
              <a:t>to </a:t>
            </a:r>
            <a:r>
              <a:rPr lang="en-US" altLang="ja-JP" dirty="0" smtClean="0"/>
              <a:t>cache pages</a:t>
            </a:r>
          </a:p>
          <a:p>
            <a:pPr lvl="3"/>
            <a:r>
              <a:rPr lang="en-US" altLang="ja-JP" dirty="0" smtClean="0"/>
              <a:t>Domain U adds/removes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Bitmap for reusing</a:t>
            </a:r>
            <a:br>
              <a:rPr lang="en-US" altLang="ja-JP" dirty="0" smtClean="0"/>
            </a:br>
            <a:r>
              <a:rPr lang="en-US" altLang="ja-JP" dirty="0" smtClean="0"/>
              <a:t>cache </a:t>
            </a:r>
            <a:r>
              <a:rPr lang="en-US" altLang="ja-JP" dirty="0" smtClean="0"/>
              <a:t>pages</a:t>
            </a:r>
          </a:p>
          <a:p>
            <a:pPr lvl="3"/>
            <a:r>
              <a:rPr lang="en-US" altLang="ja-JP" dirty="0" smtClean="0"/>
              <a:t>Domain 0/VMM change</a:t>
            </a:r>
          </a:p>
          <a:p>
            <a:pPr lvl="1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239901" y="4191000"/>
            <a:ext cx="3193178" cy="1295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239901" y="2161143"/>
            <a:ext cx="1447800" cy="1524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985279" y="2161143"/>
            <a:ext cx="1447800" cy="1524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5392303" y="3048000"/>
            <a:ext cx="1143000" cy="381000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latin typeface="+mj-ea"/>
                <a:ea typeface="+mj-ea"/>
              </a:rPr>
              <a:t>blkback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137681" y="3048000"/>
            <a:ext cx="11430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latin typeface="+mj-ea"/>
                <a:ea typeface="+mj-ea"/>
              </a:rPr>
              <a:t>blkfront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15" name="直線矢印コネクタ 14"/>
          <p:cNvCxnSpPr>
            <a:stCxn id="13" idx="1"/>
            <a:endCxn id="12" idx="3"/>
          </p:cNvCxnSpPr>
          <p:nvPr/>
        </p:nvCxnSpPr>
        <p:spPr>
          <a:xfrm rot="10800000">
            <a:off x="6535303" y="3238500"/>
            <a:ext cx="60237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円柱 16"/>
          <p:cNvSpPr/>
          <p:nvPr/>
        </p:nvSpPr>
        <p:spPr>
          <a:xfrm>
            <a:off x="5754254" y="5931932"/>
            <a:ext cx="419100" cy="50165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343472" y="1791811"/>
            <a:ext cx="124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domain 0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040022" y="1791811"/>
            <a:ext cx="1265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domain U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707400" y="5486400"/>
            <a:ext cx="725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173354" y="6009164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7144901" y="2438400"/>
            <a:ext cx="1135780" cy="304800"/>
          </a:xfrm>
          <a:prstGeom prst="round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7137681" y="4419600"/>
            <a:ext cx="1143000" cy="762000"/>
          </a:xfrm>
          <a:prstGeom prst="round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Per-VM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data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cxnSp>
        <p:nvCxnSpPr>
          <p:cNvPr id="42" name="直線矢印コネクタ 41"/>
          <p:cNvCxnSpPr>
            <a:stCxn id="12" idx="2"/>
            <a:endCxn id="17" idx="1"/>
          </p:cNvCxnSpPr>
          <p:nvPr/>
        </p:nvCxnSpPr>
        <p:spPr>
          <a:xfrm rot="16200000" flipH="1">
            <a:off x="4712337" y="4680465"/>
            <a:ext cx="2502932" cy="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カギ線コネクタ 51"/>
          <p:cNvCxnSpPr>
            <a:stCxn id="36" idx="3"/>
          </p:cNvCxnSpPr>
          <p:nvPr/>
        </p:nvCxnSpPr>
        <p:spPr>
          <a:xfrm>
            <a:off x="8280681" y="2590800"/>
            <a:ext cx="387072" cy="2211389"/>
          </a:xfrm>
          <a:prstGeom prst="bentConnector2">
            <a:avLst/>
          </a:prstGeom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>
            <a:endCxn id="40" idx="3"/>
          </p:cNvCxnSpPr>
          <p:nvPr/>
        </p:nvCxnSpPr>
        <p:spPr>
          <a:xfrm rot="10800000">
            <a:off x="8280681" y="4800600"/>
            <a:ext cx="387072" cy="1588"/>
          </a:xfrm>
          <a:prstGeom prst="straightConnector1">
            <a:avLst/>
          </a:prstGeom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 rot="16200000" flipH="1">
            <a:off x="6163827" y="3438525"/>
            <a:ext cx="990601" cy="971547"/>
          </a:xfrm>
          <a:prstGeom prst="straightConnector1">
            <a:avLst/>
          </a:prstGeom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Experiments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Purposes</a:t>
            </a:r>
          </a:p>
          <a:p>
            <a:pPr lvl="1"/>
            <a:r>
              <a:rPr lang="en-US" altLang="ja-JP" dirty="0" smtClean="0"/>
              <a:t>To show that the warm-cache reboot achieves fast performance recovery</a:t>
            </a:r>
          </a:p>
          <a:p>
            <a:pPr lvl="2"/>
            <a:r>
              <a:rPr lang="en-US" altLang="ja-JP" dirty="0" smtClean="0"/>
              <a:t>File access, web server</a:t>
            </a:r>
          </a:p>
          <a:p>
            <a:pPr lvl="1"/>
            <a:r>
              <a:rPr lang="en-US" altLang="ja-JP" dirty="0" smtClean="0"/>
              <a:t>To confirm that it does not reuse inconsistent file cache</a:t>
            </a:r>
          </a:p>
          <a:p>
            <a:pPr lvl="2"/>
            <a:r>
              <a:rPr lang="en-US" altLang="ja-JP" dirty="0" smtClean="0"/>
              <a:t>fault injection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7800" y="4879022"/>
            <a:ext cx="3095431" cy="1477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+mn-ea"/>
                <a:ea typeface="+mn-ea"/>
              </a:rPr>
              <a:t>Server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CPU: 2 dual-core </a:t>
            </a:r>
            <a:r>
              <a:rPr lang="en-US" altLang="ja-JP" dirty="0" err="1" smtClean="0">
                <a:latin typeface="+mn-ea"/>
                <a:ea typeface="+mn-ea"/>
              </a:rPr>
              <a:t>Opteron</a:t>
            </a:r>
            <a:endParaRPr lang="en-US" altLang="ja-JP" dirty="0" smtClean="0">
              <a:latin typeface="+mn-ea"/>
              <a:ea typeface="+mn-ea"/>
            </a:endParaRPr>
          </a:p>
          <a:p>
            <a:r>
              <a:rPr kumimoji="1" lang="en-US" altLang="ja-JP" dirty="0" smtClean="0">
                <a:latin typeface="+mn-ea"/>
                <a:ea typeface="+mn-ea"/>
              </a:rPr>
              <a:t>Memory: 12 GB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Disk: Ultra 320 SCSI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NIC: Gigabit Ethernet 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05400" y="4879022"/>
            <a:ext cx="2612013" cy="1200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latin typeface="+mn-ea"/>
                <a:ea typeface="+mn-ea"/>
              </a:rPr>
              <a:t>Client</a:t>
            </a:r>
            <a:endParaRPr kumimoji="1" lang="en-US" altLang="ja-JP" u="sng" dirty="0" smtClean="0">
              <a:latin typeface="+mn-ea"/>
              <a:ea typeface="+mn-ea"/>
            </a:endParaRPr>
          </a:p>
          <a:p>
            <a:r>
              <a:rPr kumimoji="1" lang="en-US" altLang="ja-JP" dirty="0" smtClean="0">
                <a:latin typeface="+mn-ea"/>
                <a:ea typeface="+mn-ea"/>
              </a:rPr>
              <a:t>CPU: 2 </a:t>
            </a:r>
            <a:r>
              <a:rPr lang="en-US" altLang="ja-JP" dirty="0" smtClean="0">
                <a:latin typeface="+mn-ea"/>
                <a:ea typeface="+mn-ea"/>
              </a:rPr>
              <a:t>Core 2 Quad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Memory: 4 GB</a:t>
            </a:r>
            <a:endParaRPr lang="en-US" altLang="ja-JP" dirty="0" smtClean="0">
              <a:latin typeface="+mn-ea"/>
              <a:ea typeface="+mn-ea"/>
            </a:endParaRPr>
          </a:p>
          <a:p>
            <a:r>
              <a:rPr kumimoji="1" lang="en-US" altLang="ja-JP" dirty="0" smtClean="0">
                <a:latin typeface="+mn-ea"/>
                <a:ea typeface="+mn-ea"/>
              </a:rPr>
              <a:t>NIC: Gigabit Ethernet 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Throughput of File Reads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read throughput of a 1-GB file</a:t>
            </a:r>
          </a:p>
          <a:p>
            <a:pPr lvl="1"/>
            <a:r>
              <a:rPr lang="en-US" altLang="ja-JP" dirty="0" smtClean="0"/>
              <a:t>All file blocks were on the file cache</a:t>
            </a:r>
          </a:p>
          <a:p>
            <a:pPr lvl="1"/>
            <a:endParaRPr lang="en-US" altLang="ja-JP" dirty="0" smtClean="0"/>
          </a:p>
        </p:txBody>
      </p:sp>
      <p:graphicFrame>
        <p:nvGraphicFramePr>
          <p:cNvPr id="4" name="グラフ 3"/>
          <p:cNvGraphicFramePr/>
          <p:nvPr/>
        </p:nvGraphicFramePr>
        <p:xfrm>
          <a:off x="304800" y="2710419"/>
          <a:ext cx="5181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676399" y="6139419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before 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57599" y="6139419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after 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7" name="左中かっこ 6"/>
          <p:cNvSpPr/>
          <p:nvPr/>
        </p:nvSpPr>
        <p:spPr>
          <a:xfrm rot="16200000">
            <a:off x="2455562" y="5207856"/>
            <a:ext cx="152400" cy="171072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左中かっこ 7"/>
          <p:cNvSpPr/>
          <p:nvPr/>
        </p:nvSpPr>
        <p:spPr>
          <a:xfrm rot="16200000">
            <a:off x="4318688" y="5207857"/>
            <a:ext cx="152400" cy="171072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15000" y="3352800"/>
            <a:ext cx="2474055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Our reboot achieved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better performance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15000" y="4495800"/>
            <a:ext cx="2128031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16% degradation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at maximum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Throughput of a Web Server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changes of the throughput during OS reboot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82569" y="2971800"/>
            <a:ext cx="2128031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60% degradation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for 90 seconds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82569" y="4800600"/>
            <a:ext cx="1984663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5% degradation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for 60 seconds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pic>
        <p:nvPicPr>
          <p:cNvPr id="9" name="図 8" descr="web_chang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99230" y="1952651"/>
            <a:ext cx="6348099" cy="4905349"/>
          </a:xfrm>
          <a:prstGeom prst="rect">
            <a:avLst/>
          </a:prstGeom>
        </p:spPr>
      </p:pic>
      <p:cxnSp>
        <p:nvCxnSpPr>
          <p:cNvPr id="11" name="直線矢印コネクタ 10"/>
          <p:cNvCxnSpPr/>
          <p:nvPr/>
        </p:nvCxnSpPr>
        <p:spPr>
          <a:xfrm>
            <a:off x="2667000" y="3124200"/>
            <a:ext cx="2209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2420112" y="4706898"/>
            <a:ext cx="154228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Fault Injection (1/2)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inconsistent cache reuses</a:t>
            </a:r>
          </a:p>
          <a:p>
            <a:pPr lvl="1"/>
            <a:r>
              <a:rPr lang="en-US" altLang="ja-JP" dirty="0" smtClean="0"/>
              <a:t>We injected various faults into the OS kernel</a:t>
            </a:r>
          </a:p>
          <a:p>
            <a:pPr lvl="1"/>
            <a:r>
              <a:rPr lang="en-US" altLang="ja-JP" dirty="0" smtClean="0"/>
              <a:t>First, we disabled the consistency mechanism</a:t>
            </a:r>
            <a:endParaRPr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/>
        </p:nvGraphicFramePr>
        <p:xfrm>
          <a:off x="457200" y="3048000"/>
          <a:ext cx="7848600" cy="3604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553200" y="3200400"/>
            <a:ext cx="19930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The file cache is</a:t>
            </a:r>
          </a:p>
          <a:p>
            <a:r>
              <a:rPr lang="en-US" altLang="ja-JP" dirty="0" smtClean="0">
                <a:latin typeface="+mn-ea"/>
                <a:ea typeface="+mn-ea"/>
              </a:rPr>
              <a:t>often corrupted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Fault Injection (2/2)</a:t>
            </a:r>
            <a:endParaRPr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Next, we enabled the consistency mechanism</a:t>
            </a:r>
          </a:p>
          <a:p>
            <a:pPr lvl="1"/>
            <a:r>
              <a:rPr lang="en-US" altLang="ja-JP" dirty="0" smtClean="0"/>
              <a:t>Most of reboots did not reuse inconsistent cache</a:t>
            </a:r>
          </a:p>
          <a:p>
            <a:pPr lvl="1"/>
            <a:r>
              <a:rPr lang="en-US" altLang="ja-JP" dirty="0" smtClean="0"/>
              <a:t>Reused file cache was inconsistent only for DST</a:t>
            </a:r>
          </a:p>
          <a:p>
            <a:pPr lvl="2"/>
            <a:r>
              <a:rPr lang="en-US" altLang="ja-JP" dirty="0" smtClean="0"/>
              <a:t>Ext3 failed to write back</a:t>
            </a:r>
          </a:p>
          <a:p>
            <a:pPr lvl="3"/>
            <a:r>
              <a:rPr lang="en-US" altLang="ja-JP" dirty="0" smtClean="0"/>
              <a:t>Faults were injected</a:t>
            </a:r>
            <a:br>
              <a:rPr lang="en-US" altLang="ja-JP" dirty="0" smtClean="0"/>
            </a:br>
            <a:r>
              <a:rPr lang="en-US" altLang="ja-JP" dirty="0" smtClean="0"/>
              <a:t>into ext3</a:t>
            </a:r>
          </a:p>
          <a:p>
            <a:pPr lvl="2"/>
            <a:r>
              <a:rPr lang="en-US" altLang="ja-JP" dirty="0" smtClean="0"/>
              <a:t>The file cache was not</a:t>
            </a:r>
            <a:br>
              <a:rPr lang="en-US" altLang="ja-JP" dirty="0" smtClean="0"/>
            </a:br>
            <a:r>
              <a:rPr lang="en-US" altLang="ja-JP" dirty="0" smtClean="0"/>
              <a:t>corrupted</a:t>
            </a:r>
          </a:p>
          <a:p>
            <a:pPr lvl="3"/>
            <a:r>
              <a:rPr lang="en-US" altLang="ja-JP" dirty="0" smtClean="0"/>
              <a:t>Reusing it is correct</a:t>
            </a:r>
            <a:endParaRPr lang="ja-JP" altLang="en-US" dirty="0"/>
          </a:p>
        </p:txBody>
      </p:sp>
      <p:graphicFrame>
        <p:nvGraphicFramePr>
          <p:cNvPr id="7" name="グラフ 6"/>
          <p:cNvGraphicFramePr/>
          <p:nvPr/>
        </p:nvGraphicFramePr>
        <p:xfrm>
          <a:off x="5029200" y="3124200"/>
          <a:ext cx="3810000" cy="36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Related Work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Rio File Cache [Chen et al.’96]</a:t>
            </a:r>
          </a:p>
          <a:p>
            <a:pPr lvl="1"/>
            <a:r>
              <a:rPr lang="en-US" altLang="ja-JP" dirty="0" smtClean="0"/>
              <a:t>Reusing dirty file cache after OS crash</a:t>
            </a:r>
          </a:p>
          <a:p>
            <a:pPr lvl="1"/>
            <a:r>
              <a:rPr lang="en-US" altLang="ja-JP" dirty="0" smtClean="0"/>
              <a:t>Relying on an OS</a:t>
            </a:r>
          </a:p>
          <a:p>
            <a:r>
              <a:rPr lang="en-US" altLang="ja-JP" dirty="0" err="1" smtClean="0"/>
              <a:t>RootHammer</a:t>
            </a:r>
            <a:r>
              <a:rPr lang="en-US" altLang="ja-JP" dirty="0" smtClean="0"/>
              <a:t> [Kourai et al.’07]</a:t>
            </a:r>
          </a:p>
          <a:p>
            <a:pPr lvl="1"/>
            <a:r>
              <a:rPr lang="en-US" altLang="ja-JP" dirty="0" smtClean="0"/>
              <a:t>Preserving VMs during VMM reboot</a:t>
            </a:r>
          </a:p>
          <a:p>
            <a:r>
              <a:rPr lang="en-US" altLang="ja-JP" dirty="0" smtClean="0"/>
              <a:t>Hybrid Hard Drive [</a:t>
            </a:r>
            <a:r>
              <a:rPr lang="en-US" altLang="ja-JP" dirty="0" err="1" smtClean="0"/>
              <a:t>Samsung&amp;Microsoft</a:t>
            </a:r>
            <a:r>
              <a:rPr lang="en-US" altLang="ja-JP" dirty="0" smtClean="0"/>
              <a:t>],</a:t>
            </a:r>
            <a:br>
              <a:rPr lang="en-US" altLang="ja-JP" dirty="0" smtClean="0"/>
            </a:br>
            <a:r>
              <a:rPr lang="en-US" altLang="ja-JP" dirty="0" smtClean="0"/>
              <a:t>Turbo Memory [Intel]</a:t>
            </a:r>
          </a:p>
          <a:p>
            <a:pPr lvl="1"/>
            <a:r>
              <a:rPr lang="en-US" altLang="ja-JP" dirty="0" smtClean="0"/>
              <a:t>Including large non-volatile disk cache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OS Recovery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 reboot is a final but powerful recovery technique</a:t>
            </a:r>
          </a:p>
          <a:p>
            <a:pPr lvl="1"/>
            <a:r>
              <a:rPr lang="en-US" altLang="ja-JP" dirty="0" smtClean="0"/>
              <a:t>For recovery from OS crashes</a:t>
            </a:r>
          </a:p>
          <a:p>
            <a:pPr lvl="2"/>
            <a:r>
              <a:rPr lang="en-US" altLang="ja-JP" dirty="0" smtClean="0"/>
              <a:t>Against </a:t>
            </a:r>
            <a:r>
              <a:rPr lang="en-US" altLang="ja-JP" dirty="0" err="1" smtClean="0"/>
              <a:t>Mandelbugs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A rebooted OS rarely crashes again</a:t>
            </a:r>
          </a:p>
          <a:p>
            <a:pPr lvl="1"/>
            <a:r>
              <a:rPr lang="en-US" altLang="ja-JP" dirty="0" smtClean="0"/>
              <a:t>For software rejuvenation</a:t>
            </a:r>
          </a:p>
          <a:p>
            <a:pPr lvl="2"/>
            <a:r>
              <a:rPr lang="en-US" altLang="ja-JP" dirty="0" smtClean="0"/>
              <a:t>Against aging-related bugs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A rebooted OS restores</a:t>
            </a:r>
            <a:br>
              <a:rPr lang="en-US" altLang="ja-JP" dirty="0" smtClean="0"/>
            </a:br>
            <a:r>
              <a:rPr lang="en-US" altLang="ja-JP" dirty="0" smtClean="0"/>
              <a:t>its normal state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934200" y="3352800"/>
            <a:ext cx="1524000" cy="990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191000" y="5365750"/>
            <a:ext cx="1524000" cy="990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934200" y="5365750"/>
            <a:ext cx="1524000" cy="990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recovered</a:t>
            </a:r>
            <a:b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</a:br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OS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爆発 2 6"/>
          <p:cNvSpPr/>
          <p:nvPr/>
        </p:nvSpPr>
        <p:spPr>
          <a:xfrm>
            <a:off x="7162800" y="3505200"/>
            <a:ext cx="609600" cy="533400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6172200" y="5486400"/>
            <a:ext cx="381000" cy="6858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7162800" y="4724400"/>
            <a:ext cx="990600" cy="30480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867400" y="617220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939636" y="4455748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3" name="環状矢印 12"/>
          <p:cNvSpPr/>
          <p:nvPr/>
        </p:nvSpPr>
        <p:spPr>
          <a:xfrm rot="5400000">
            <a:off x="8242130" y="3076679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環状矢印 13"/>
          <p:cNvSpPr/>
          <p:nvPr/>
        </p:nvSpPr>
        <p:spPr>
          <a:xfrm rot="5400000">
            <a:off x="5516156" y="5079790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295581" y="5525480"/>
            <a:ext cx="1295400" cy="674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memory</a:t>
            </a:r>
          </a:p>
          <a:p>
            <a:pPr algn="ctr"/>
            <a:r>
              <a:rPr lang="en-US" altLang="ja-JP" dirty="0" smtClean="0">
                <a:latin typeface="+mj-ea"/>
                <a:ea typeface="+mj-ea"/>
              </a:rPr>
              <a:t>leak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46984" y="3853934"/>
            <a:ext cx="78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crash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proposed the warm-cache reboot</a:t>
            </a:r>
          </a:p>
          <a:p>
            <a:pPr lvl="1"/>
            <a:r>
              <a:rPr lang="en-US" altLang="ja-JP" dirty="0" smtClean="0"/>
              <a:t>It achieves fast performance recovery by reusing the file cache</a:t>
            </a:r>
          </a:p>
          <a:p>
            <a:pPr lvl="2"/>
            <a:r>
              <a:rPr lang="en-US" altLang="ja-JP" dirty="0" smtClean="0"/>
              <a:t>16% degradation at maximum</a:t>
            </a:r>
          </a:p>
          <a:p>
            <a:pPr lvl="1"/>
            <a:r>
              <a:rPr lang="en-US" altLang="ja-JP" dirty="0" smtClean="0"/>
              <a:t>The VMM maintains consistency of the file cache</a:t>
            </a:r>
          </a:p>
          <a:p>
            <a:pPr lvl="2"/>
            <a:r>
              <a:rPr lang="en-US" altLang="ja-JP" dirty="0" smtClean="0"/>
              <a:t>Consistent, or not-corrupted at least</a:t>
            </a:r>
          </a:p>
          <a:p>
            <a:r>
              <a:rPr lang="en-US" altLang="ja-JP" dirty="0" smtClean="0"/>
              <a:t>Future work</a:t>
            </a:r>
          </a:p>
          <a:p>
            <a:pPr lvl="1"/>
            <a:r>
              <a:rPr lang="en-US" altLang="ja-JP" dirty="0" smtClean="0"/>
              <a:t>Overhead measurement of the consistency mechanism</a:t>
            </a:r>
          </a:p>
          <a:p>
            <a:endParaRPr lang="en-US" altLang="ja-JP" dirty="0" smtClean="0"/>
          </a:p>
          <a:p>
            <a:pPr lvl="2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Performance Degradation (1/2)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 reboot degrades the performance of file accesses</a:t>
            </a:r>
          </a:p>
          <a:p>
            <a:pPr lvl="1"/>
            <a:r>
              <a:rPr lang="en-US" altLang="ja-JP" dirty="0" smtClean="0"/>
              <a:t>The file cache on memory is lost</a:t>
            </a:r>
          </a:p>
          <a:p>
            <a:pPr lvl="2"/>
            <a:r>
              <a:rPr lang="en-US" altLang="ja-JP" dirty="0" smtClean="0"/>
              <a:t>Disk access increases due to frequent cache misses</a:t>
            </a:r>
          </a:p>
          <a:p>
            <a:pPr lvl="1"/>
            <a:r>
              <a:rPr lang="en-US" altLang="ja-JP" dirty="0" smtClean="0"/>
              <a:t>It takes long time to fill the file cache</a:t>
            </a:r>
          </a:p>
          <a:p>
            <a:pPr lvl="2"/>
            <a:r>
              <a:rPr lang="en-US" altLang="ja-JP" dirty="0" smtClean="0"/>
              <a:t>Reading file blocks from a disk is slow</a:t>
            </a:r>
          </a:p>
          <a:p>
            <a:pPr lvl="2"/>
            <a:r>
              <a:rPr lang="en-US" altLang="ja-JP" dirty="0" smtClean="0"/>
              <a:t>Most of free memory is used for the file cache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905000" y="5068328"/>
            <a:ext cx="1524000" cy="1257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53000" y="5068328"/>
            <a:ext cx="1524000" cy="1257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57400" y="5455678"/>
            <a:ext cx="1219200" cy="685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file 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3886200" y="5366260"/>
            <a:ext cx="609600" cy="6858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57600" y="605206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105400" y="5455678"/>
            <a:ext cx="1219200" cy="685800"/>
          </a:xfrm>
          <a:prstGeom prst="rect">
            <a:avLst/>
          </a:prstGeom>
          <a:noFill/>
          <a:ln w="12700" cap="flat" cmpd="sng" algn="ctr">
            <a:solidFill>
              <a:schemeClr val="accent6">
                <a:shade val="95000"/>
                <a:satMod val="105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0" name="円柱 9"/>
          <p:cNvSpPr/>
          <p:nvPr/>
        </p:nvSpPr>
        <p:spPr>
          <a:xfrm>
            <a:off x="7086600" y="5376325"/>
            <a:ext cx="457200" cy="5334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81800" y="595629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slow 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257800" y="5709160"/>
            <a:ext cx="228600" cy="152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600700" y="5861560"/>
            <a:ext cx="228600" cy="152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943600" y="5709160"/>
            <a:ext cx="228600" cy="152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6" name="フリーフォーム 15"/>
          <p:cNvSpPr/>
          <p:nvPr/>
        </p:nvSpPr>
        <p:spPr>
          <a:xfrm>
            <a:off x="6184622" y="5082462"/>
            <a:ext cx="1053141" cy="505897"/>
          </a:xfrm>
          <a:custGeom>
            <a:avLst/>
            <a:gdLst>
              <a:gd name="connsiteX0" fmla="*/ 1053141 w 1053141"/>
              <a:gd name="connsiteY0" fmla="*/ 196164 h 505897"/>
              <a:gd name="connsiteX1" fmla="*/ 536896 w 1053141"/>
              <a:gd name="connsiteY1" fmla="*/ 51622 h 505897"/>
              <a:gd name="connsiteX2" fmla="*/ 0 w 1053141"/>
              <a:gd name="connsiteY2" fmla="*/ 505897 h 505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3141" h="505897">
                <a:moveTo>
                  <a:pt x="1053141" y="196164"/>
                </a:moveTo>
                <a:cubicBezTo>
                  <a:pt x="882780" y="98082"/>
                  <a:pt x="712419" y="0"/>
                  <a:pt x="536896" y="51622"/>
                </a:cubicBezTo>
                <a:cubicBezTo>
                  <a:pt x="361373" y="103244"/>
                  <a:pt x="180686" y="304570"/>
                  <a:pt x="0" y="505897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環状矢印 16"/>
          <p:cNvSpPr/>
          <p:nvPr/>
        </p:nvSpPr>
        <p:spPr>
          <a:xfrm rot="5400000">
            <a:off x="3240078" y="4783053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Performance Degradation (2/2)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Disk access also degrades the performance of the other virtual machines (VMs)</a:t>
            </a:r>
          </a:p>
          <a:p>
            <a:pPr lvl="1"/>
            <a:r>
              <a:rPr lang="en-US" altLang="ja-JP" dirty="0" smtClean="0"/>
              <a:t>VMs share a physical disk</a:t>
            </a:r>
          </a:p>
          <a:p>
            <a:pPr lvl="2"/>
            <a:r>
              <a:rPr lang="en-US" altLang="ja-JP" dirty="0" smtClean="0"/>
              <a:t>Frequent disk access occupies the bandwidth</a:t>
            </a:r>
          </a:p>
          <a:p>
            <a:pPr lvl="1"/>
            <a:r>
              <a:rPr lang="en-US" altLang="ja-JP" dirty="0" smtClean="0"/>
              <a:t>Prefetching makes the situation worse</a:t>
            </a:r>
          </a:p>
          <a:p>
            <a:pPr lvl="2"/>
            <a:r>
              <a:rPr lang="en-US" altLang="ja-JP" dirty="0" smtClean="0"/>
              <a:t>Burst of disk access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061592" y="4572794"/>
            <a:ext cx="1295400" cy="838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VM</a:t>
            </a:r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610711" y="4572794"/>
            <a:ext cx="1295400" cy="838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  <a:latin typeface="+mj-ea"/>
                <a:ea typeface="+mj-ea"/>
              </a:rPr>
              <a:t>VM</a:t>
            </a:r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172811" y="4573588"/>
            <a:ext cx="1295400" cy="838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7" name="円柱 6"/>
          <p:cNvSpPr/>
          <p:nvPr/>
        </p:nvSpPr>
        <p:spPr>
          <a:xfrm>
            <a:off x="4029811" y="5823744"/>
            <a:ext cx="457200" cy="5334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56992" y="5957988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9" name="環状矢印 8"/>
          <p:cNvSpPr/>
          <p:nvPr/>
        </p:nvSpPr>
        <p:spPr>
          <a:xfrm rot="5400000">
            <a:off x="6288726" y="4286224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cxnSp>
        <p:nvCxnSpPr>
          <p:cNvPr id="11" name="直線矢印コネクタ 10"/>
          <p:cNvCxnSpPr>
            <a:stCxn id="4" idx="2"/>
          </p:cNvCxnSpPr>
          <p:nvPr/>
        </p:nvCxnSpPr>
        <p:spPr>
          <a:xfrm rot="16200000" flipH="1">
            <a:off x="3064715" y="5055570"/>
            <a:ext cx="495372" cy="1206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stCxn id="5" idx="2"/>
            <a:endCxn id="7" idx="1"/>
          </p:cNvCxnSpPr>
          <p:nvPr/>
        </p:nvCxnSpPr>
        <p:spPr>
          <a:xfrm rot="5400000">
            <a:off x="4052036" y="5617369"/>
            <a:ext cx="4127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6" idx="2"/>
          </p:cNvCxnSpPr>
          <p:nvPr/>
        </p:nvCxnSpPr>
        <p:spPr>
          <a:xfrm rot="5400000">
            <a:off x="4963225" y="5049874"/>
            <a:ext cx="495372" cy="1219200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6468211" y="4765457"/>
            <a:ext cx="1188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rebooted</a:t>
            </a:r>
          </a:p>
          <a:p>
            <a:pPr algn="ctr"/>
            <a:r>
              <a:rPr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401411" y="4765457"/>
            <a:ext cx="838200" cy="4246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OS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web_de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09600" y="3124200"/>
            <a:ext cx="8001000" cy="618259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Performance Recovery is Needed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OS recovery does not complete until the performance is also recovered</a:t>
            </a:r>
          </a:p>
          <a:p>
            <a:pPr lvl="1"/>
            <a:r>
              <a:rPr lang="en-US" altLang="ja-JP" dirty="0" smtClean="0"/>
              <a:t>Traditional OS reboot restores only the functionalities</a:t>
            </a:r>
          </a:p>
          <a:p>
            <a:pPr lvl="2"/>
            <a:r>
              <a:rPr lang="en-US" altLang="ja-JP" dirty="0" smtClean="0"/>
              <a:t>Fast reboot techniques have been proposed</a:t>
            </a:r>
            <a:endParaRPr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2667000" y="4419600"/>
            <a:ext cx="838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3657600" y="4419600"/>
            <a:ext cx="2819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Warm-cache Reboot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new OS recovery mechanism with fast performance recovery</a:t>
            </a:r>
          </a:p>
          <a:p>
            <a:pPr lvl="1"/>
            <a:r>
              <a:rPr lang="en-US" altLang="ja-JP" dirty="0" smtClean="0"/>
              <a:t>It preserves the file cache during OS reboot</a:t>
            </a:r>
          </a:p>
          <a:p>
            <a:pPr lvl="2"/>
            <a:r>
              <a:rPr lang="en-US" altLang="ja-JP" dirty="0" smtClean="0"/>
              <a:t>An OS can reuse it after the reboot</a:t>
            </a:r>
          </a:p>
          <a:p>
            <a:pPr lvl="1"/>
            <a:r>
              <a:rPr lang="en-US" altLang="ja-JP" dirty="0" smtClean="0"/>
              <a:t>It guarantees the consistency of the file cache</a:t>
            </a:r>
          </a:p>
          <a:p>
            <a:pPr lvl="2"/>
            <a:r>
              <a:rPr lang="en-US" altLang="ja-JP" dirty="0" smtClean="0"/>
              <a:t>Using the virtual machine monitor (VMM)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47998" y="4605929"/>
            <a:ext cx="1524000" cy="1257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795998" y="4605807"/>
            <a:ext cx="1524000" cy="1257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00398" y="4993279"/>
            <a:ext cx="1219200" cy="685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file</a:t>
            </a:r>
          </a:p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3729198" y="4903861"/>
            <a:ext cx="609600" cy="6858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00598" y="558966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6" name="環状矢印 15"/>
          <p:cNvSpPr/>
          <p:nvPr/>
        </p:nvSpPr>
        <p:spPr>
          <a:xfrm rot="5400000">
            <a:off x="3083076" y="4320654"/>
            <a:ext cx="469819" cy="4698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5321099"/>
              <a:gd name="adj5" fmla="val 12500"/>
            </a:avLst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爆発 2 16"/>
          <p:cNvSpPr/>
          <p:nvPr/>
        </p:nvSpPr>
        <p:spPr>
          <a:xfrm>
            <a:off x="2662398" y="4605929"/>
            <a:ext cx="609600" cy="533400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938998" y="4993157"/>
            <a:ext cx="228600" cy="685800"/>
          </a:xfrm>
          <a:prstGeom prst="rect">
            <a:avLst/>
          </a:prstGeom>
          <a:noFill/>
          <a:ln w="12700" cap="flat" cmpd="sng" algn="ctr">
            <a:solidFill>
              <a:schemeClr val="accent6">
                <a:shade val="95000"/>
                <a:satMod val="105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48398" y="4993157"/>
            <a:ext cx="990600" cy="685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file</a:t>
            </a:r>
          </a:p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47998" y="6056666"/>
            <a:ext cx="4572000" cy="43664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rot="5400000" flipH="1" flipV="1">
            <a:off x="5852144" y="5866746"/>
            <a:ext cx="377587" cy="1588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6739098" y="5246639"/>
            <a:ext cx="2286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7" name="フリーフォーム 26"/>
          <p:cNvSpPr/>
          <p:nvPr/>
        </p:nvSpPr>
        <p:spPr>
          <a:xfrm>
            <a:off x="6050997" y="4868352"/>
            <a:ext cx="694721" cy="287673"/>
          </a:xfrm>
          <a:custGeom>
            <a:avLst/>
            <a:gdLst>
              <a:gd name="connsiteX0" fmla="*/ 0 w 694721"/>
              <a:gd name="connsiteY0" fmla="*/ 255106 h 287673"/>
              <a:gd name="connsiteX1" fmla="*/ 379926 w 694721"/>
              <a:gd name="connsiteY1" fmla="*/ 5428 h 287673"/>
              <a:gd name="connsiteX2" fmla="*/ 694721 w 694721"/>
              <a:gd name="connsiteY2" fmla="*/ 287673 h 287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4721" h="287673">
                <a:moveTo>
                  <a:pt x="0" y="255106"/>
                </a:moveTo>
                <a:cubicBezTo>
                  <a:pt x="132069" y="127553"/>
                  <a:pt x="264139" y="0"/>
                  <a:pt x="379926" y="5428"/>
                </a:cubicBezTo>
                <a:cubicBezTo>
                  <a:pt x="495713" y="10856"/>
                  <a:pt x="694721" y="287673"/>
                  <a:pt x="694721" y="287673"/>
                </a:cubicBezTo>
              </a:path>
            </a:pathLst>
          </a:cu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475015" y="4605685"/>
            <a:ext cx="98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discard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4040" y="4605685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67698" y="5410335"/>
            <a:ext cx="1273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  <a:ea typeface="+mn-ea"/>
              </a:rPr>
              <a:t>corrupted</a:t>
            </a:r>
          </a:p>
          <a:p>
            <a:pPr algn="ctr"/>
            <a:r>
              <a:rPr lang="en-US" altLang="ja-JP" dirty="0" smtClean="0">
                <a:latin typeface="+mn-ea"/>
                <a:ea typeface="+mn-ea"/>
              </a:rPr>
              <a:t>cache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Reusing the File Cache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Collaboration between an OS and the VMM</a:t>
            </a:r>
          </a:p>
          <a:p>
            <a:pPr lvl="1"/>
            <a:r>
              <a:rPr lang="en-US" altLang="ja-JP" dirty="0" smtClean="0"/>
              <a:t>The VMM re-allocates the same physical memory to a rebooted VM</a:t>
            </a:r>
          </a:p>
          <a:p>
            <a:pPr lvl="1"/>
            <a:r>
              <a:rPr lang="en-US" altLang="ja-JP" dirty="0" smtClean="0"/>
              <a:t>A rebooted OS reserves the memory pages used for the file cache</a:t>
            </a:r>
          </a:p>
          <a:p>
            <a:pPr lvl="2"/>
            <a:r>
              <a:rPr lang="en-US" altLang="ja-JP" dirty="0" smtClean="0"/>
              <a:t>Obtaining meta data from the VMM</a:t>
            </a:r>
          </a:p>
          <a:p>
            <a:pPr lvl="2"/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900397" y="4430157"/>
            <a:ext cx="1524000" cy="1257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052797" y="4817507"/>
            <a:ext cx="1219200" cy="685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file</a:t>
            </a:r>
          </a:p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00397" y="6065044"/>
            <a:ext cx="4536201" cy="43664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912598" y="4430157"/>
            <a:ext cx="1524000" cy="12573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3881597" y="4728089"/>
            <a:ext cx="609600" cy="6858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52997" y="5413889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reboot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064998" y="4817507"/>
            <a:ext cx="1219200" cy="6858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file</a:t>
            </a:r>
          </a:p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cache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rot="5400000" flipH="1" flipV="1">
            <a:off x="4990505" y="5761951"/>
            <a:ext cx="377587" cy="2286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239771" y="5695713"/>
            <a:ext cx="137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re-allocate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5" name="右中かっこ 14"/>
          <p:cNvSpPr/>
          <p:nvPr/>
        </p:nvSpPr>
        <p:spPr>
          <a:xfrm>
            <a:off x="6588999" y="4817507"/>
            <a:ext cx="228600" cy="685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Shape 19"/>
          <p:cNvCxnSpPr>
            <a:stCxn id="6" idx="3"/>
          </p:cNvCxnSpPr>
          <p:nvPr/>
        </p:nvCxnSpPr>
        <p:spPr>
          <a:xfrm flipV="1">
            <a:off x="6436598" y="5189856"/>
            <a:ext cx="762001" cy="1093512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rot="10800000">
            <a:off x="6817599" y="518985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817599" y="4728089"/>
            <a:ext cx="102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reserve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29910" y="5687458"/>
            <a:ext cx="1318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+mn-ea"/>
                <a:ea typeface="+mn-ea"/>
              </a:rPr>
              <a:t>deallocate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rot="16200000" flipH="1">
            <a:off x="2979460" y="5764252"/>
            <a:ext cx="361076" cy="223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1366439" y="4421141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Cache Consistency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Our definition</a:t>
            </a:r>
          </a:p>
          <a:p>
            <a:pPr lvl="1"/>
            <a:r>
              <a:rPr lang="en-US" altLang="ja-JP" dirty="0" smtClean="0"/>
              <a:t>Consistent if the contents of the file cache are the same as those of disks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Consistent</a:t>
            </a:r>
            <a:r>
              <a:rPr lang="en-US" altLang="ja-JP" dirty="0" smtClean="0"/>
              <a:t> when a file block is </a:t>
            </a:r>
            <a:r>
              <a:rPr lang="en-US" altLang="ja-JP" dirty="0" smtClean="0">
                <a:solidFill>
                  <a:srgbClr val="FF0000"/>
                </a:solidFill>
              </a:rPr>
              <a:t>read</a:t>
            </a:r>
            <a:r>
              <a:rPr lang="en-US" altLang="ja-JP" dirty="0" smtClean="0"/>
              <a:t> from a disk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Inconsistent</a:t>
            </a:r>
            <a:r>
              <a:rPr lang="en-US" altLang="ja-JP" dirty="0" smtClean="0"/>
              <a:t> when the file cache is </a:t>
            </a:r>
            <a:r>
              <a:rPr lang="en-US" altLang="ja-JP" dirty="0" smtClean="0">
                <a:solidFill>
                  <a:srgbClr val="FF0000"/>
                </a:solidFill>
              </a:rPr>
              <a:t>modified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Consistent</a:t>
            </a:r>
            <a:r>
              <a:rPr lang="en-US" altLang="ja-JP" dirty="0" smtClean="0"/>
              <a:t> when it is </a:t>
            </a:r>
            <a:r>
              <a:rPr lang="en-US" altLang="ja-JP" dirty="0" smtClean="0">
                <a:solidFill>
                  <a:srgbClr val="FF0000"/>
                </a:solidFill>
              </a:rPr>
              <a:t>written back</a:t>
            </a:r>
            <a:r>
              <a:rPr lang="en-US" altLang="ja-JP" dirty="0" smtClean="0"/>
              <a:t> to a disk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727482" y="4419598"/>
            <a:ext cx="2819399" cy="208914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82046" y="4724398"/>
            <a:ext cx="1219200" cy="141501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" name="円柱 6"/>
          <p:cNvSpPr/>
          <p:nvPr/>
        </p:nvSpPr>
        <p:spPr>
          <a:xfrm>
            <a:off x="6451882" y="4571997"/>
            <a:ext cx="1041681" cy="1567418"/>
          </a:xfrm>
          <a:prstGeom prst="ca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55364" y="6139414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65010" y="613941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file cache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556282" y="5304993"/>
            <a:ext cx="3048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556282" y="5685993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556282" y="4952999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807764" y="5304991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807764" y="5685991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07764" y="4952997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cxnSp>
        <p:nvCxnSpPr>
          <p:cNvPr id="17" name="直線矢印コネクタ 16"/>
          <p:cNvCxnSpPr>
            <a:stCxn id="15" idx="1"/>
            <a:endCxn id="12" idx="3"/>
          </p:cNvCxnSpPr>
          <p:nvPr/>
        </p:nvCxnSpPr>
        <p:spPr>
          <a:xfrm rot="10800000" flipV="1">
            <a:off x="3861082" y="5067297"/>
            <a:ext cx="2946682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endCxn id="10" idx="1"/>
          </p:cNvCxnSpPr>
          <p:nvPr/>
        </p:nvCxnSpPr>
        <p:spPr>
          <a:xfrm>
            <a:off x="2794282" y="5419293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844871" y="5234627"/>
            <a:ext cx="949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modify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9200" y="4697965"/>
            <a:ext cx="687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read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25" name="直線矢印コネクタ 24"/>
          <p:cNvCxnSpPr>
            <a:stCxn id="11" idx="3"/>
            <a:endCxn id="14" idx="1"/>
          </p:cNvCxnSpPr>
          <p:nvPr/>
        </p:nvCxnSpPr>
        <p:spPr>
          <a:xfrm flipV="1">
            <a:off x="3861082" y="5800291"/>
            <a:ext cx="2946682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775482" y="5801879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write back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93524" y="6139414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Maintaining Cache Reusability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warm-cache reboot allows an OS to </a:t>
            </a:r>
            <a:r>
              <a:rPr lang="en-US" altLang="ja-JP" dirty="0" smtClean="0">
                <a:solidFill>
                  <a:srgbClr val="FF0000"/>
                </a:solidFill>
              </a:rPr>
              <a:t>reuse only consistent file cache</a:t>
            </a:r>
          </a:p>
          <a:p>
            <a:pPr lvl="1"/>
            <a:r>
              <a:rPr lang="en-US" altLang="ja-JP" dirty="0" smtClean="0"/>
              <a:t>The VMM is suitable for maintaining the reusability</a:t>
            </a:r>
          </a:p>
          <a:p>
            <a:pPr lvl="2"/>
            <a:r>
              <a:rPr lang="en-US" altLang="ja-JP" dirty="0" smtClean="0"/>
              <a:t>It is isolated from an OS</a:t>
            </a:r>
          </a:p>
          <a:p>
            <a:pPr lvl="2"/>
            <a:r>
              <a:rPr lang="en-US" altLang="ja-JP" dirty="0" smtClean="0"/>
              <a:t>It can mediate all disk accesses</a:t>
            </a:r>
          </a:p>
          <a:p>
            <a:pPr lvl="2"/>
            <a:r>
              <a:rPr lang="en-US" altLang="ja-JP" dirty="0" smtClean="0"/>
              <a:t>It can track all modification to cache pages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177953" y="4381361"/>
            <a:ext cx="3937541" cy="146696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77953" y="6084066"/>
            <a:ext cx="3937541" cy="43664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VMM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15494" y="5478989"/>
            <a:ext cx="53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6" name="円柱 15"/>
          <p:cNvSpPr/>
          <p:nvPr/>
        </p:nvSpPr>
        <p:spPr>
          <a:xfrm>
            <a:off x="6798999" y="6035690"/>
            <a:ext cx="457200" cy="533400"/>
          </a:xfrm>
          <a:prstGeom prst="ca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56199" y="6117725"/>
            <a:ext cx="62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disk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19" name="直線矢印コネクタ 18"/>
          <p:cNvCxnSpPr>
            <a:stCxn id="6" idx="3"/>
            <a:endCxn id="16" idx="2"/>
          </p:cNvCxnSpPr>
          <p:nvPr/>
        </p:nvCxnSpPr>
        <p:spPr>
          <a:xfrm>
            <a:off x="6115494" y="6302390"/>
            <a:ext cx="683505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34" idx="3"/>
            <a:endCxn id="29" idx="1"/>
          </p:cNvCxnSpPr>
          <p:nvPr/>
        </p:nvCxnSpPr>
        <p:spPr>
          <a:xfrm>
            <a:off x="3279764" y="4933054"/>
            <a:ext cx="3234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330353" y="4748388"/>
            <a:ext cx="949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modify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603189" y="4601091"/>
            <a:ext cx="2263967" cy="102209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57178" y="47718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061978" y="47718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366778" y="4771802"/>
            <a:ext cx="304800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671578" y="47718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757178" y="50004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061978" y="5000402"/>
            <a:ext cx="304800" cy="22860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366778" y="50004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71578" y="50004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757178" y="52290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061978" y="52290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366778" y="52290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671578" y="5229002"/>
            <a:ext cx="304800" cy="228600"/>
          </a:xfrm>
          <a:prstGeom prst="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976378" y="4775905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cache</a:t>
            </a:r>
          </a:p>
          <a:p>
            <a:r>
              <a:rPr kumimoji="1" lang="en-US" altLang="ja-JP" dirty="0" smtClean="0">
                <a:latin typeface="+mn-ea"/>
                <a:ea typeface="+mn-ea"/>
              </a:rPr>
              <a:t>pages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29" name="爆発 2 28"/>
          <p:cNvSpPr/>
          <p:nvPr/>
        </p:nvSpPr>
        <p:spPr>
          <a:xfrm>
            <a:off x="3603189" y="4795970"/>
            <a:ext cx="304800" cy="229946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366953" y="542223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file cache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rot="16200000" flipH="1">
            <a:off x="4055998" y="5768381"/>
            <a:ext cx="621562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ラザ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ea"/>
            <a:ea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プラザ.thmx</Template>
  <TotalTime>6337</TotalTime>
  <Words>3316</Words>
  <Application>Microsoft Macintosh PowerPoint</Application>
  <PresentationFormat>画面に合わせる (4:3)</PresentationFormat>
  <Paragraphs>416</Paragraphs>
  <Slides>20</Slides>
  <Notes>19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プラザ</vt:lpstr>
      <vt:lpstr>CacheMind: Fast Performance Recovery Using a Virtual Machine Monitor</vt:lpstr>
      <vt:lpstr>OS Recovery</vt:lpstr>
      <vt:lpstr>Performance Degradation (1/2)</vt:lpstr>
      <vt:lpstr>Performance Degradation (2/2)</vt:lpstr>
      <vt:lpstr>Performance Recovery is Needed</vt:lpstr>
      <vt:lpstr>Warm-cache Reboot</vt:lpstr>
      <vt:lpstr>Reusing the File Cache</vt:lpstr>
      <vt:lpstr>Cache Consistency</vt:lpstr>
      <vt:lpstr>Maintaining Cache Reusability</vt:lpstr>
      <vt:lpstr>Reusability Management (1/3)</vt:lpstr>
      <vt:lpstr>Reusability Management (2/3)</vt:lpstr>
      <vt:lpstr>Reusability Management (3/3)</vt:lpstr>
      <vt:lpstr>Implementation</vt:lpstr>
      <vt:lpstr>Experiments</vt:lpstr>
      <vt:lpstr>Throughput of File Reads</vt:lpstr>
      <vt:lpstr>Throughput of a Web Server</vt:lpstr>
      <vt:lpstr>Fault Injection (1/2)</vt:lpstr>
      <vt:lpstr>Fault Injection (2/2)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Kourai Kenichi</dc:creator>
  <cp:lastModifiedBy>Kourai Kenichi</cp:lastModifiedBy>
  <cp:revision>233</cp:revision>
  <dcterms:created xsi:type="dcterms:W3CDTF">2010-06-26T09:15:50Z</dcterms:created>
  <dcterms:modified xsi:type="dcterms:W3CDTF">2010-06-26T09:48:07Z</dcterms:modified>
</cp:coreProperties>
</file>