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0888" cy="10231438"/>
  <p:defaultTextStyle>
    <a:defPPr>
      <a:defRPr lang="ja-JP"/>
    </a:defPPr>
    <a:lvl1pPr marL="0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08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3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000"/>
    <a:srgbClr val="00A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39" autoAdjust="0"/>
    <p:restoredTop sz="98287" autoAdjust="0"/>
  </p:normalViewPr>
  <p:slideViewPr>
    <p:cSldViewPr>
      <p:cViewPr varScale="1">
        <p:scale>
          <a:sx n="140" d="100"/>
          <a:sy n="140" d="100"/>
        </p:scale>
        <p:origin x="-385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51" cy="511572"/>
          </a:xfrm>
          <a:prstGeom prst="rect">
            <a:avLst/>
          </a:prstGeom>
        </p:spPr>
        <p:txBody>
          <a:bodyPr vert="horz" lIns="99031" tIns="49515" rIns="99031" bIns="495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195" y="0"/>
            <a:ext cx="3077051" cy="511572"/>
          </a:xfrm>
          <a:prstGeom prst="rect">
            <a:avLst/>
          </a:prstGeom>
        </p:spPr>
        <p:txBody>
          <a:bodyPr vert="horz" lIns="99031" tIns="49515" rIns="99031" bIns="49515" rtlCol="0"/>
          <a:lstStyle>
            <a:lvl1pPr algn="r">
              <a:defRPr sz="1300"/>
            </a:lvl1pPr>
          </a:lstStyle>
          <a:p>
            <a:fld id="{937885F7-0CCA-4DDE-B63B-1AA9085D5506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6763"/>
            <a:ext cx="2878138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1" tIns="49515" rIns="99031" bIns="4951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090" y="4859933"/>
            <a:ext cx="5680710" cy="4604147"/>
          </a:xfrm>
          <a:prstGeom prst="rect">
            <a:avLst/>
          </a:prstGeom>
        </p:spPr>
        <p:txBody>
          <a:bodyPr vert="horz" lIns="99031" tIns="49515" rIns="99031" bIns="495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051" cy="511572"/>
          </a:xfrm>
          <a:prstGeom prst="rect">
            <a:avLst/>
          </a:prstGeom>
        </p:spPr>
        <p:txBody>
          <a:bodyPr vert="horz" lIns="99031" tIns="49515" rIns="99031" bIns="495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195" y="9718090"/>
            <a:ext cx="3077051" cy="511572"/>
          </a:xfrm>
          <a:prstGeom prst="rect">
            <a:avLst/>
          </a:prstGeom>
        </p:spPr>
        <p:txBody>
          <a:bodyPr vert="horz" lIns="99031" tIns="49515" rIns="99031" bIns="49515" rtlCol="0" anchor="b"/>
          <a:lstStyle>
            <a:lvl1pPr algn="r">
              <a:defRPr sz="1300"/>
            </a:lvl1pPr>
          </a:lstStyle>
          <a:p>
            <a:fld id="{9DCC11AC-C56C-4E14-9692-0DD11C2CA16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08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3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69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C11AC-C56C-4E14-9692-0DD11C2CA16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1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5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8" indent="0">
              <a:buNone/>
              <a:defRPr sz="1600" b="1"/>
            </a:lvl7pPr>
            <a:lvl8pPr marL="3199943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5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3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8" indent="0">
              <a:buNone/>
              <a:defRPr sz="1600" b="1"/>
            </a:lvl7pPr>
            <a:lvl8pPr marL="3199943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64069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1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8" indent="0">
              <a:buNone/>
              <a:defRPr sz="900"/>
            </a:lvl7pPr>
            <a:lvl8pPr marL="3199943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3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8" indent="0">
              <a:buNone/>
              <a:defRPr sz="2000"/>
            </a:lvl7pPr>
            <a:lvl8pPr marL="3199943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4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8" indent="0">
              <a:buNone/>
              <a:defRPr sz="900"/>
            </a:lvl7pPr>
            <a:lvl8pPr marL="3199943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27" tIns="45714" rIns="91427" bIns="45714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6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1" indent="-342851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4" indent="-285709" algn="l" defTabSz="914269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7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2" indent="-228568" algn="l" defTabSz="914269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6" indent="-228568" algn="l" defTabSz="914269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5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8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3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正方形/長方形 103"/>
          <p:cNvSpPr/>
          <p:nvPr/>
        </p:nvSpPr>
        <p:spPr>
          <a:xfrm>
            <a:off x="-24" y="6786578"/>
            <a:ext cx="3429024" cy="2357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3429024" y="5429256"/>
            <a:ext cx="3429000" cy="3714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0" y="3643306"/>
            <a:ext cx="3429000" cy="3143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3429000" y="928662"/>
            <a:ext cx="3429000" cy="271464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0" y="928664"/>
            <a:ext cx="3429000" cy="1285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-24" y="2214546"/>
            <a:ext cx="342902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3429000" y="3643306"/>
            <a:ext cx="3429000" cy="1785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7" tIns="45714" rIns="91427" bIns="45714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3" name="グループ化 162"/>
          <p:cNvGrpSpPr/>
          <p:nvPr/>
        </p:nvGrpSpPr>
        <p:grpSpPr>
          <a:xfrm>
            <a:off x="3500442" y="1187118"/>
            <a:ext cx="3243871" cy="2299664"/>
            <a:chOff x="3558252" y="986452"/>
            <a:chExt cx="3243871" cy="2299664"/>
          </a:xfrm>
        </p:grpSpPr>
        <p:sp>
          <p:nvSpPr>
            <p:cNvPr id="51" name="正方形/長方形 50"/>
            <p:cNvSpPr/>
            <p:nvPr/>
          </p:nvSpPr>
          <p:spPr>
            <a:xfrm>
              <a:off x="3714776" y="2625750"/>
              <a:ext cx="3035870" cy="470445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ja-JP" sz="1200" dirty="0" smtClean="0"/>
                <a:t/>
              </a:r>
              <a:br>
                <a:rPr lang="en-US" altLang="ja-JP" sz="1200" dirty="0" smtClean="0"/>
              </a:br>
              <a:r>
                <a:rPr lang="en-US" altLang="ja-JP" sz="1200" dirty="0" err="1" smtClean="0"/>
                <a:t>Xen</a:t>
              </a:r>
              <a:r>
                <a:rPr lang="en-US" altLang="ja-JP" sz="1200" dirty="0" smtClean="0"/>
                <a:t> VMM</a:t>
              </a:r>
              <a:endParaRPr lang="ja-JP" altLang="en-US" sz="1200" dirty="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3714776" y="1261459"/>
              <a:ext cx="976774" cy="13172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00" dirty="0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4743028" y="1261459"/>
              <a:ext cx="1389889" cy="13172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00" dirty="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6184394" y="1261459"/>
              <a:ext cx="332001" cy="13172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00" dirty="0"/>
            </a:p>
          </p:txBody>
        </p:sp>
        <p:sp>
          <p:nvSpPr>
            <p:cNvPr id="55" name="角丸四角形 54"/>
            <p:cNvSpPr/>
            <p:nvPr/>
          </p:nvSpPr>
          <p:spPr>
            <a:xfrm>
              <a:off x="3786214" y="1873038"/>
              <a:ext cx="833584" cy="37635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Monarch Scheduler</a:t>
              </a:r>
              <a:endParaRPr lang="ja-JP" altLang="en-US" sz="1200" dirty="0"/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4824917" y="2061216"/>
              <a:ext cx="1235457" cy="36764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ja-JP" sz="1200" dirty="0" smtClean="0"/>
                <a:t/>
              </a:r>
              <a:br>
                <a:rPr lang="en-US" altLang="ja-JP" sz="1200" dirty="0" smtClean="0"/>
              </a:br>
              <a:r>
                <a:rPr lang="en-US" altLang="ja-JP" sz="1200" dirty="0" smtClean="0"/>
                <a:t>run queue</a:t>
              </a:r>
              <a:endParaRPr lang="ja-JP" altLang="en-US" sz="1200" dirty="0"/>
            </a:p>
          </p:txBody>
        </p:sp>
        <p:grpSp>
          <p:nvGrpSpPr>
            <p:cNvPr id="57" name="グループ化 21"/>
            <p:cNvGrpSpPr/>
            <p:nvPr/>
          </p:nvGrpSpPr>
          <p:grpSpPr>
            <a:xfrm>
              <a:off x="4897461" y="2108260"/>
              <a:ext cx="1081026" cy="141134"/>
              <a:chOff x="785794" y="3714744"/>
              <a:chExt cx="2286016" cy="357190"/>
            </a:xfrm>
          </p:grpSpPr>
          <p:sp>
            <p:nvSpPr>
              <p:cNvPr id="68" name="円/楕円 9"/>
              <p:cNvSpPr/>
              <p:nvPr/>
            </p:nvSpPr>
            <p:spPr>
              <a:xfrm>
                <a:off x="785794" y="3714744"/>
                <a:ext cx="571504" cy="35719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 dirty="0"/>
              </a:p>
            </p:txBody>
          </p:sp>
          <p:sp>
            <p:nvSpPr>
              <p:cNvPr id="69" name="円/楕円 68"/>
              <p:cNvSpPr/>
              <p:nvPr/>
            </p:nvSpPr>
            <p:spPr>
              <a:xfrm>
                <a:off x="1643050" y="3714744"/>
                <a:ext cx="571504" cy="357190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 dirty="0"/>
              </a:p>
            </p:txBody>
          </p:sp>
          <p:cxnSp>
            <p:nvCxnSpPr>
              <p:cNvPr id="70" name="直線コネクタ 69"/>
              <p:cNvCxnSpPr/>
              <p:nvPr/>
            </p:nvCxnSpPr>
            <p:spPr>
              <a:xfrm>
                <a:off x="1357298" y="3893339"/>
                <a:ext cx="28575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1" name="円/楕円 70"/>
              <p:cNvSpPr/>
              <p:nvPr/>
            </p:nvSpPr>
            <p:spPr>
              <a:xfrm>
                <a:off x="2500306" y="3714744"/>
                <a:ext cx="571504" cy="357190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200" dirty="0"/>
              </a:p>
            </p:txBody>
          </p:sp>
          <p:cxnSp>
            <p:nvCxnSpPr>
              <p:cNvPr id="72" name="直線コネクタ 71"/>
              <p:cNvCxnSpPr>
                <a:stCxn id="69" idx="6"/>
              </p:cNvCxnSpPr>
              <p:nvPr/>
            </p:nvCxnSpPr>
            <p:spPr>
              <a:xfrm>
                <a:off x="2214554" y="3893339"/>
                <a:ext cx="28575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曲線コネクタ 59"/>
            <p:cNvCxnSpPr>
              <a:stCxn id="156" idx="2"/>
              <a:endCxn id="69" idx="0"/>
            </p:cNvCxnSpPr>
            <p:nvPr/>
          </p:nvCxnSpPr>
          <p:spPr>
            <a:xfrm rot="16200000" flipH="1">
              <a:off x="5102707" y="1772991"/>
              <a:ext cx="402533" cy="268004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曲線コネクタ 60"/>
            <p:cNvCxnSpPr>
              <a:stCxn id="159" idx="2"/>
              <a:endCxn id="71" idx="0"/>
            </p:cNvCxnSpPr>
            <p:nvPr/>
          </p:nvCxnSpPr>
          <p:spPr>
            <a:xfrm rot="16200000" flipH="1">
              <a:off x="5698308" y="1963207"/>
              <a:ext cx="188219" cy="101885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テキスト ボックス 62"/>
            <p:cNvSpPr txBox="1"/>
            <p:nvPr/>
          </p:nvSpPr>
          <p:spPr>
            <a:xfrm>
              <a:off x="4692491" y="1214414"/>
              <a:ext cx="808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Domain U</a:t>
              </a:r>
              <a:endParaRPr lang="ja-JP" altLang="en-US" sz="1200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3657298" y="1214414"/>
              <a:ext cx="7873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Domain 0</a:t>
              </a:r>
              <a:endParaRPr lang="ja-JP" altLang="en-US" sz="1200" dirty="0"/>
            </a:p>
          </p:txBody>
        </p:sp>
        <p:cxnSp>
          <p:nvCxnSpPr>
            <p:cNvPr id="65" name="図形 50"/>
            <p:cNvCxnSpPr>
              <a:stCxn id="55" idx="2"/>
              <a:endCxn id="53" idx="2"/>
            </p:cNvCxnSpPr>
            <p:nvPr/>
          </p:nvCxnSpPr>
          <p:spPr>
            <a:xfrm rot="16200000" flipH="1">
              <a:off x="4655833" y="1796566"/>
              <a:ext cx="329312" cy="1234967"/>
            </a:xfrm>
            <a:prstGeom prst="bentConnector3">
              <a:avLst>
                <a:gd name="adj1" fmla="val 169417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図形 56"/>
            <p:cNvCxnSpPr>
              <a:stCxn id="55" idx="2"/>
              <a:endCxn id="54" idx="2"/>
            </p:cNvCxnSpPr>
            <p:nvPr/>
          </p:nvCxnSpPr>
          <p:spPr>
            <a:xfrm rot="16200000" flipH="1">
              <a:off x="5112044" y="1340355"/>
              <a:ext cx="329312" cy="2147389"/>
            </a:xfrm>
            <a:prstGeom prst="bentConnector3">
              <a:avLst>
                <a:gd name="adj1" fmla="val 169417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四角形吹き出し 66"/>
            <p:cNvSpPr/>
            <p:nvPr/>
          </p:nvSpPr>
          <p:spPr>
            <a:xfrm>
              <a:off x="5230511" y="2885366"/>
              <a:ext cx="1492844" cy="400750"/>
            </a:xfrm>
            <a:prstGeom prst="wedgeRectCallout">
              <a:avLst>
                <a:gd name="adj1" fmla="val -66673"/>
                <a:gd name="adj2" fmla="val -57034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Directly modifies</a:t>
              </a:r>
              <a:br>
                <a:rPr lang="en-US" altLang="ja-JP" sz="1200" dirty="0" smtClean="0"/>
              </a:br>
              <a:r>
                <a:rPr lang="en-US" altLang="ja-JP" sz="1200" dirty="0" smtClean="0"/>
                <a:t>the kernel memory</a:t>
              </a:r>
              <a:endParaRPr lang="ja-JP" altLang="en-US" sz="1200" dirty="0"/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6458759" y="221454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…</a:t>
              </a:r>
              <a:endParaRPr kumimoji="1" lang="ja-JP" altLang="en-US" dirty="0"/>
            </a:p>
          </p:txBody>
        </p:sp>
        <p:cxnSp>
          <p:nvCxnSpPr>
            <p:cNvPr id="88" name="カギ線コネクタ 87"/>
            <p:cNvCxnSpPr>
              <a:stCxn id="55" idx="2"/>
              <a:endCxn id="84" idx="2"/>
            </p:cNvCxnSpPr>
            <p:nvPr/>
          </p:nvCxnSpPr>
          <p:spPr>
            <a:xfrm rot="16200000" flipH="1">
              <a:off x="5249481" y="1202918"/>
              <a:ext cx="334484" cy="2427435"/>
            </a:xfrm>
            <a:prstGeom prst="bentConnector3">
              <a:avLst>
                <a:gd name="adj1" fmla="val 168344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テキスト ボックス 91"/>
            <p:cNvSpPr txBox="1"/>
            <p:nvPr/>
          </p:nvSpPr>
          <p:spPr>
            <a:xfrm>
              <a:off x="3558252" y="986452"/>
              <a:ext cx="24152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 smtClean="0">
                  <a:solidFill>
                    <a:srgbClr val="C00000"/>
                  </a:solidFill>
                </a:rPr>
                <a:t>System Architecture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grpSp>
          <p:nvGrpSpPr>
            <p:cNvPr id="154" name="グループ化 153"/>
            <p:cNvGrpSpPr/>
            <p:nvPr/>
          </p:nvGrpSpPr>
          <p:grpSpPr>
            <a:xfrm>
              <a:off x="4786322" y="1428728"/>
              <a:ext cx="772161" cy="282267"/>
              <a:chOff x="3571876" y="1921814"/>
              <a:chExt cx="772161" cy="282267"/>
            </a:xfrm>
          </p:grpSpPr>
          <p:sp>
            <p:nvSpPr>
              <p:cNvPr id="155" name="円/楕円 154"/>
              <p:cNvSpPr/>
              <p:nvPr/>
            </p:nvSpPr>
            <p:spPr>
              <a:xfrm>
                <a:off x="3571876" y="1921814"/>
                <a:ext cx="772161" cy="28226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900" dirty="0"/>
              </a:p>
            </p:txBody>
          </p:sp>
          <p:sp>
            <p:nvSpPr>
              <p:cNvPr id="156" name="テキスト ボックス 155"/>
              <p:cNvSpPr txBox="1"/>
              <p:nvPr/>
            </p:nvSpPr>
            <p:spPr>
              <a:xfrm>
                <a:off x="3624793" y="1921814"/>
                <a:ext cx="6614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dirty="0" smtClean="0"/>
                  <a:t>process</a:t>
                </a:r>
                <a:endParaRPr lang="ja-JP" altLang="en-US" sz="1200" dirty="0"/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5344178" y="1643042"/>
              <a:ext cx="772161" cy="289091"/>
              <a:chOff x="3558228" y="1921814"/>
              <a:chExt cx="772161" cy="289091"/>
            </a:xfrm>
          </p:grpSpPr>
          <p:sp>
            <p:nvSpPr>
              <p:cNvPr id="158" name="円/楕円 157"/>
              <p:cNvSpPr/>
              <p:nvPr/>
            </p:nvSpPr>
            <p:spPr>
              <a:xfrm>
                <a:off x="3558228" y="1928638"/>
                <a:ext cx="772161" cy="28226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900" dirty="0"/>
              </a:p>
            </p:txBody>
          </p:sp>
          <p:sp>
            <p:nvSpPr>
              <p:cNvPr id="159" name="テキスト ボックス 158"/>
              <p:cNvSpPr txBox="1"/>
              <p:nvPr/>
            </p:nvSpPr>
            <p:spPr>
              <a:xfrm>
                <a:off x="3624793" y="1921814"/>
                <a:ext cx="6614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dirty="0" smtClean="0"/>
                  <a:t>process</a:t>
                </a:r>
                <a:endParaRPr lang="ja-JP" altLang="en-US" sz="1200" dirty="0"/>
              </a:p>
            </p:txBody>
          </p:sp>
        </p:grpSp>
      </p:grpSp>
      <p:sp>
        <p:nvSpPr>
          <p:cNvPr id="5" name="テキスト ボックス 4"/>
          <p:cNvSpPr txBox="1"/>
          <p:nvPr/>
        </p:nvSpPr>
        <p:spPr>
          <a:xfrm>
            <a:off x="0" y="5331"/>
            <a:ext cx="6858000" cy="923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Accurate and Efficient Process Scheduling among Virtual Machines</a:t>
            </a:r>
            <a:r>
              <a:rPr lang="en-US" altLang="ja-JP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1600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en-US" altLang="ja-JP" sz="1200" dirty="0" err="1" smtClean="0"/>
              <a:t>Hidekazu</a:t>
            </a:r>
            <a:r>
              <a:rPr lang="en-US" altLang="ja-JP" sz="1200" dirty="0" smtClean="0"/>
              <a:t> Tadokoro</a:t>
            </a:r>
            <a:r>
              <a:rPr lang="en-US" altLang="ja-JP" sz="1200" dirty="0" smtClean="0">
                <a:solidFill>
                  <a:srgbClr val="C00000"/>
                </a:solidFill>
              </a:rPr>
              <a:t>*</a:t>
            </a:r>
            <a:r>
              <a:rPr lang="en-US" altLang="ja-JP" sz="1200" dirty="0" smtClean="0"/>
              <a:t>	Kenichi </a:t>
            </a:r>
            <a:r>
              <a:rPr lang="en-US" altLang="ja-JP" sz="1200" dirty="0" err="1" smtClean="0"/>
              <a:t>Kourai</a:t>
            </a:r>
            <a:r>
              <a:rPr lang="en-US" altLang="ja-JP" sz="1200" dirty="0" smtClean="0">
                <a:solidFill>
                  <a:srgbClr val="C00000"/>
                </a:solidFill>
              </a:rPr>
              <a:t>**</a:t>
            </a:r>
            <a:r>
              <a:rPr lang="en-US" altLang="ja-JP" sz="1200" dirty="0" smtClean="0"/>
              <a:t>	Shigeru Chiba</a:t>
            </a:r>
            <a:r>
              <a:rPr lang="en-US" altLang="ja-JP" sz="1200" dirty="0" smtClean="0">
                <a:solidFill>
                  <a:srgbClr val="C00000"/>
                </a:solidFill>
              </a:rPr>
              <a:t>*</a:t>
            </a:r>
          </a:p>
          <a:p>
            <a:pPr algn="ctr"/>
            <a:r>
              <a:rPr lang="en-US" altLang="ja-JP" sz="1200" dirty="0" smtClean="0">
                <a:solidFill>
                  <a:srgbClr val="C00000"/>
                </a:solidFill>
              </a:rPr>
              <a:t>*</a:t>
            </a:r>
            <a:r>
              <a:rPr lang="en-US" altLang="ja-JP" sz="1200" dirty="0" smtClean="0"/>
              <a:t> Tokyo Institute of Technology</a:t>
            </a:r>
          </a:p>
          <a:p>
            <a:pPr algn="ctr"/>
            <a:r>
              <a:rPr lang="en-US" altLang="ja-JP" sz="1200" dirty="0" smtClean="0">
                <a:solidFill>
                  <a:srgbClr val="C00000"/>
                </a:solidFill>
              </a:rPr>
              <a:t>**</a:t>
            </a:r>
            <a:r>
              <a:rPr lang="en-US" altLang="ja-JP" sz="1200" dirty="0" smtClean="0"/>
              <a:t> Kyushu Institute of Technology</a:t>
            </a:r>
            <a:r>
              <a:rPr lang="en-US" altLang="ja-JP" sz="1200" dirty="0" smtClean="0">
                <a:solidFill>
                  <a:srgbClr val="C00000"/>
                </a:solidFill>
              </a:rPr>
              <a:t>,</a:t>
            </a:r>
            <a:r>
              <a:rPr lang="en-US" altLang="ja-JP" sz="1200" dirty="0" smtClean="0"/>
              <a:t> JST CREST</a:t>
            </a:r>
            <a:endParaRPr lang="ja-JP" altLang="en-US" sz="1200" dirty="0" smtClean="0"/>
          </a:p>
        </p:txBody>
      </p:sp>
      <p:grpSp>
        <p:nvGrpSpPr>
          <p:cNvPr id="86" name="グループ化 85"/>
          <p:cNvGrpSpPr/>
          <p:nvPr/>
        </p:nvGrpSpPr>
        <p:grpSpPr>
          <a:xfrm>
            <a:off x="0" y="2245793"/>
            <a:ext cx="3429000" cy="1356569"/>
            <a:chOff x="0" y="2170404"/>
            <a:chExt cx="3429000" cy="135656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0" y="2357422"/>
              <a:ext cx="34290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62" indent="-92062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A process scheduler among </a:t>
              </a:r>
              <a:r>
                <a:rPr lang="en-US" altLang="ja-JP" sz="1000" dirty="0" err="1" smtClean="0"/>
                <a:t>VMs</a:t>
              </a:r>
              <a:endParaRPr lang="en-US" altLang="ja-JP" sz="1000" dirty="0" smtClean="0"/>
            </a:p>
            <a:p>
              <a:pPr marL="266662" lvl="1" indent="-8571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Achieves a custom scheduling policy in the whole system</a:t>
              </a:r>
            </a:p>
            <a:p>
              <a:pPr marL="266662" lvl="1" indent="-825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Monitors the execution of processes</a:t>
              </a:r>
            </a:p>
            <a:p>
              <a:pPr marL="446088" lvl="1" indent="-8096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Using virtual machine Introspection (VMI)</a:t>
              </a:r>
            </a:p>
            <a:p>
              <a:pPr marL="266662" lvl="1" indent="-825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Changes the scheduling behavior of each guest </a:t>
              </a:r>
              <a:r>
                <a:rPr lang="en-US" altLang="ja-JP" sz="1000" dirty="0" err="1" smtClean="0"/>
                <a:t>Oses</a:t>
              </a:r>
              <a:endParaRPr lang="en-US" altLang="ja-JP" sz="1000" dirty="0" smtClean="0"/>
            </a:p>
            <a:p>
              <a:pPr marL="446088" lvl="1" indent="-8096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Using direct kernel object manipulation (DKOM)</a:t>
              </a:r>
            </a:p>
            <a:p>
              <a:pPr marL="92062" lvl="1" indent="-92062">
                <a:buClr>
                  <a:srgbClr val="C00000"/>
                </a:buClr>
                <a:buFont typeface="Wingdings" pitchFamily="2" charset="2"/>
                <a:buChar char="n"/>
                <a:tabLst>
                  <a:tab pos="180949" algn="l"/>
                </a:tabLst>
              </a:pPr>
              <a:r>
                <a:rPr lang="en-US" altLang="ja-JP" sz="1000" dirty="0" smtClean="0"/>
                <a:t>Supported guest </a:t>
              </a:r>
              <a:r>
                <a:rPr lang="en-US" altLang="ja-JP" sz="1000" dirty="0" err="1" smtClean="0"/>
                <a:t>OSes</a:t>
              </a:r>
              <a:r>
                <a:rPr lang="en-US" altLang="ja-JP" sz="1000" dirty="0" smtClean="0"/>
                <a:t> are Linux and Windows Vista (x64)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0" y="2170404"/>
              <a:ext cx="3429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 smtClean="0">
                  <a:solidFill>
                    <a:srgbClr val="C00000"/>
                  </a:solidFill>
                </a:rPr>
                <a:t>Monarch Scheduler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-23" y="3660154"/>
            <a:ext cx="3429024" cy="1682889"/>
            <a:chOff x="-23" y="3571867"/>
            <a:chExt cx="3359044" cy="1682889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1" y="3777428"/>
              <a:ext cx="335902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0488" lvl="1" indent="-841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To suspend a process</a:t>
              </a:r>
            </a:p>
            <a:p>
              <a:pPr marL="265113" lvl="1" indent="-84138">
                <a:buClr>
                  <a:srgbClr val="C00000"/>
                </a:buClr>
                <a:buFont typeface="Wingdings" pitchFamily="2" charset="2"/>
                <a:buChar char="n"/>
                <a:tabLst>
                  <a:tab pos="265113" algn="l"/>
                </a:tabLst>
              </a:pPr>
              <a:r>
                <a:rPr lang="en-US" altLang="ja-JP" sz="1000" dirty="0" smtClean="0"/>
                <a:t>The Monarch scheduler removes it from a run queue</a:t>
              </a:r>
              <a:br>
                <a:rPr lang="en-US" altLang="ja-JP" sz="1000" dirty="0" smtClean="0"/>
              </a:br>
              <a:r>
                <a:rPr lang="en-US" altLang="ja-JP" sz="1000" dirty="0" smtClean="0"/>
                <a:t>if it is ready</a:t>
              </a:r>
            </a:p>
            <a:p>
              <a:pPr marL="266662" lvl="1" indent="-8571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Monarch scheduler changes the process state</a:t>
              </a:r>
              <a:br>
                <a:rPr lang="en-US" altLang="ja-JP" sz="1000" dirty="0" smtClean="0"/>
              </a:br>
              <a:r>
                <a:rPr lang="en-US" altLang="ja-JP" sz="1000" dirty="0" smtClean="0"/>
                <a:t>if it is waiting for an event or currently running</a:t>
              </a:r>
            </a:p>
            <a:p>
              <a:pPr marL="449199" lvl="2" indent="-93650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process stops spontaneously</a:t>
              </a:r>
            </a:p>
            <a:p>
              <a:pPr marL="92075" lvl="1" indent="-92075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To resume a suspended process</a:t>
              </a:r>
            </a:p>
            <a:p>
              <a:pPr marL="266700" lvl="2" indent="-92075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Monarch scheduler changes the process state and inserts it into a run queue</a:t>
              </a:r>
              <a:endParaRPr lang="ja-JP" altLang="en-US" sz="10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-23" y="3571867"/>
              <a:ext cx="33590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 smtClean="0">
                  <a:solidFill>
                    <a:srgbClr val="C00000"/>
                  </a:solidFill>
                </a:rPr>
                <a:t>How to change scheduling policies in guest </a:t>
              </a:r>
              <a:r>
                <a:rPr lang="en-US" altLang="ja-JP" sz="1200" b="1" dirty="0" err="1" smtClean="0">
                  <a:solidFill>
                    <a:srgbClr val="C00000"/>
                  </a:solidFill>
                </a:rPr>
                <a:t>OSes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429000" y="3664206"/>
            <a:ext cx="3429000" cy="1691642"/>
            <a:chOff x="3429000" y="3571868"/>
            <a:chExt cx="3429000" cy="1691642"/>
          </a:xfrm>
        </p:grpSpPr>
        <p:sp>
          <p:nvSpPr>
            <p:cNvPr id="18" name="正方形/長方形 17"/>
            <p:cNvSpPr/>
            <p:nvPr/>
          </p:nvSpPr>
          <p:spPr>
            <a:xfrm>
              <a:off x="3429000" y="3786182"/>
              <a:ext cx="342900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2062" indent="-92062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Process CPU times accounted in guest </a:t>
              </a:r>
              <a:r>
                <a:rPr lang="en-US" altLang="ja-JP" sz="1000" dirty="0" err="1" smtClean="0"/>
                <a:t>OSes</a:t>
              </a:r>
              <a:r>
                <a:rPr lang="en-US" altLang="ja-JP" sz="1000" dirty="0" smtClean="0"/>
                <a:t> are inaccurate</a:t>
              </a:r>
            </a:p>
            <a:p>
              <a:pPr marL="266662" lvl="1" indent="-8571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CPU times account depends on timer interrupts</a:t>
              </a:r>
            </a:p>
            <a:p>
              <a:pPr marL="266662" lvl="1" indent="-825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Timer interrupts are not always triggered regularly in </a:t>
              </a:r>
              <a:r>
                <a:rPr lang="en-US" altLang="ja-JP" sz="1000" dirty="0" err="1" smtClean="0"/>
                <a:t>VMs</a:t>
              </a:r>
              <a:endParaRPr lang="en-US" altLang="ja-JP" sz="1000" dirty="0" smtClean="0"/>
            </a:p>
            <a:p>
              <a:pPr marL="446088" lvl="1" indent="-8096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Because of virtualization</a:t>
              </a:r>
            </a:p>
            <a:p>
              <a:pPr marL="92062" indent="-92062">
                <a:buClr>
                  <a:srgbClr val="C00000"/>
                </a:buClr>
                <a:buFont typeface="Wingdings" pitchFamily="2" charset="2"/>
                <a:buChar char="n"/>
                <a:tabLst>
                  <a:tab pos="92062" algn="l"/>
                </a:tabLst>
              </a:pPr>
              <a:r>
                <a:rPr lang="en-US" altLang="ja-JP" sz="1000" dirty="0" smtClean="0"/>
                <a:t>Accessing the memory from Domain 0 is inefficient</a:t>
              </a:r>
            </a:p>
            <a:p>
              <a:pPr marL="266662" lvl="1" indent="-825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Monarch scheduler needs to map many memory pages in Domain U</a:t>
              </a:r>
            </a:p>
            <a:p>
              <a:pPr marL="449199" lvl="2" indent="-93650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With modifying a page table and flushing a TLB</a:t>
              </a:r>
              <a:endParaRPr lang="ja-JP" altLang="en-US" sz="1000" dirty="0" smtClean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429000" y="3571868"/>
              <a:ext cx="3429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 smtClean="0">
                  <a:solidFill>
                    <a:srgbClr val="C00000"/>
                  </a:solidFill>
                </a:rPr>
                <a:t>Challenging issues: Accuracy and Efficiency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0" name="グループ化 89"/>
          <p:cNvGrpSpPr/>
          <p:nvPr/>
        </p:nvGrpSpPr>
        <p:grpSpPr>
          <a:xfrm>
            <a:off x="3428976" y="5417504"/>
            <a:ext cx="3429024" cy="2297769"/>
            <a:chOff x="3428976" y="5680244"/>
            <a:chExt cx="3429024" cy="2297769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29000" y="5885132"/>
              <a:ext cx="34290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92062" indent="-92062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VMM accounts process times for accuracy</a:t>
              </a:r>
            </a:p>
            <a:p>
              <a:pPr marL="266662" lvl="1" indent="-8571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Using VMI with a technique called </a:t>
              </a:r>
              <a:r>
                <a:rPr lang="en-US" altLang="ja-JP" sz="1000" dirty="0" err="1" smtClean="0"/>
                <a:t>Antfarm</a:t>
              </a:r>
              <a:r>
                <a:rPr lang="en-US" altLang="ja-JP" sz="1000" dirty="0" smtClean="0"/>
                <a:t>.</a:t>
              </a:r>
            </a:p>
            <a:p>
              <a:pPr marL="446088" lvl="1" indent="-841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err="1" smtClean="0"/>
                <a:t>Antfarm</a:t>
              </a:r>
              <a:r>
                <a:rPr lang="en-US" altLang="ja-JP" sz="1000" dirty="0" smtClean="0"/>
                <a:t> enables recognizing the context switches of processes based on the CR3 register</a:t>
              </a:r>
            </a:p>
            <a:p>
              <a:pPr marL="446088" lvl="1" indent="-841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VMI enables associating the value of CR3 register to a specific process</a:t>
              </a:r>
            </a:p>
            <a:p>
              <a:pPr marL="92062" indent="-92062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Monarch scheduler is implemented in the VMM for efficiency</a:t>
              </a:r>
            </a:p>
            <a:p>
              <a:pPr marL="266662" lvl="1" indent="-85713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VMM does not need to map memory pages of Domain U</a:t>
              </a:r>
            </a:p>
            <a:p>
              <a:pPr marL="446088" lvl="1" indent="-84138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It can directly access the memory pages</a:t>
              </a:r>
            </a:p>
            <a:p>
              <a:pPr marL="266700" lvl="1" indent="-88900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Provides API of strongly typed languages</a:t>
              </a:r>
            </a:p>
            <a:p>
              <a:pPr marL="450850" lvl="2" indent="-88900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To prevent the whole system being crashed</a:t>
              </a:r>
              <a:endParaRPr lang="ja-JP" altLang="en-US" sz="1000" dirty="0" smtClean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28976" y="5680244"/>
              <a:ext cx="3429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 smtClean="0">
                  <a:solidFill>
                    <a:srgbClr val="C00000"/>
                  </a:solidFill>
                </a:rPr>
                <a:t>Re-design for accuracy and efficiency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0" y="6800804"/>
            <a:ext cx="3429024" cy="2271790"/>
            <a:chOff x="0" y="6830724"/>
            <a:chExt cx="3429024" cy="2271790"/>
          </a:xfrm>
        </p:grpSpPr>
        <p:sp>
          <p:nvSpPr>
            <p:cNvPr id="96" name="テキスト ボックス 95"/>
            <p:cNvSpPr txBox="1"/>
            <p:nvPr/>
          </p:nvSpPr>
          <p:spPr>
            <a:xfrm>
              <a:off x="186394" y="7286644"/>
              <a:ext cx="3000396" cy="181587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91427" tIns="45714" rIns="91427" bIns="45714" rtlCol="0">
              <a:spAutoFit/>
            </a:bodyPr>
            <a:lstStyle/>
            <a:p>
              <a:r>
                <a:rPr lang="en-US" altLang="ja-JP" sz="800" b="1" dirty="0" smtClean="0">
                  <a:solidFill>
                    <a:srgbClr val="00AC00"/>
                  </a:solidFill>
                  <a:latin typeface="Consolas" pitchFamily="49" charset="0"/>
                </a:rPr>
                <a:t>void</a:t>
              </a:r>
              <a:r>
                <a:rPr lang="en-US" altLang="ja-JP" sz="800" dirty="0" smtClean="0">
                  <a:latin typeface="Consolas" pitchFamily="49" charset="0"/>
                </a:rPr>
                <a:t> </a:t>
              </a:r>
              <a:r>
                <a:rPr lang="en-US" altLang="ja-JP" sz="800" dirty="0" smtClean="0">
                  <a:solidFill>
                    <a:srgbClr val="0070C0"/>
                  </a:solidFill>
                  <a:latin typeface="Consolas" pitchFamily="49" charset="0"/>
                </a:rPr>
                <a:t>init</a:t>
              </a:r>
              <a:r>
                <a:rPr lang="en-US" altLang="ja-JP" sz="800" dirty="0" smtClean="0">
                  <a:latin typeface="Consolas" pitchFamily="49" charset="0"/>
                </a:rPr>
                <a:t>() {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dirty="0" err="1" smtClean="0">
                  <a:solidFill>
                    <a:srgbClr val="ACA000"/>
                  </a:solidFill>
                  <a:latin typeface="Consolas" pitchFamily="49" charset="0"/>
                </a:rPr>
                <a:t>d_all</a:t>
              </a:r>
              <a:r>
                <a:rPr lang="en-US" altLang="ja-JP" sz="800" dirty="0" smtClean="0">
                  <a:latin typeface="Consolas" pitchFamily="49" charset="0"/>
                </a:rPr>
                <a:t> = </a:t>
              </a:r>
              <a:r>
                <a:rPr lang="en-US" altLang="ja-JP" sz="800" dirty="0" err="1" smtClean="0">
                  <a:latin typeface="Consolas" pitchFamily="49" charset="0"/>
                </a:rPr>
                <a:t>get_domain_by_name</a:t>
              </a:r>
              <a:r>
                <a:rPr lang="en-US" altLang="ja-JP" sz="800" dirty="0" smtClean="0">
                  <a:latin typeface="Consolas" pitchFamily="49" charset="0"/>
                </a:rPr>
                <a:t>(</a:t>
              </a:r>
              <a:r>
                <a:rPr lang="en-US" altLang="ja-JP" sz="800" dirty="0" smtClean="0">
                  <a:solidFill>
                    <a:srgbClr val="002060"/>
                  </a:solidFill>
                  <a:latin typeface="Consolas" pitchFamily="49" charset="0"/>
                </a:rPr>
                <a:t>“.*”</a:t>
              </a:r>
              <a:r>
                <a:rPr lang="en-US" altLang="ja-JP" sz="800" dirty="0" smtClean="0">
                  <a:latin typeface="Consolas" pitchFamily="49" charset="0"/>
                </a:rPr>
                <a:t>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dirty="0" err="1" smtClean="0">
                  <a:solidFill>
                    <a:srgbClr val="ACA000"/>
                  </a:solidFill>
                  <a:latin typeface="Consolas" pitchFamily="49" charset="0"/>
                </a:rPr>
                <a:t>p_all</a:t>
              </a:r>
              <a:r>
                <a:rPr lang="en-US" altLang="ja-JP" sz="800" dirty="0" smtClean="0">
                  <a:latin typeface="Consolas" pitchFamily="49" charset="0"/>
                </a:rPr>
                <a:t> = </a:t>
              </a:r>
              <a:r>
                <a:rPr lang="en-US" altLang="ja-JP" sz="800" dirty="0" err="1" smtClean="0">
                  <a:latin typeface="Consolas" pitchFamily="49" charset="0"/>
                </a:rPr>
                <a:t>get_task_by_name</a:t>
              </a:r>
              <a:r>
                <a:rPr lang="en-US" altLang="ja-JP" sz="800" dirty="0" smtClean="0">
                  <a:latin typeface="Consolas" pitchFamily="49" charset="0"/>
                </a:rPr>
                <a:t>(</a:t>
              </a:r>
              <a:r>
                <a:rPr lang="en-US" altLang="ja-JP" sz="800" dirty="0" err="1" smtClean="0">
                  <a:latin typeface="Consolas" pitchFamily="49" charset="0"/>
                </a:rPr>
                <a:t>d_all</a:t>
              </a:r>
              <a:r>
                <a:rPr lang="en-US" altLang="ja-JP" sz="800" dirty="0" smtClean="0">
                  <a:latin typeface="Consolas" pitchFamily="49" charset="0"/>
                </a:rPr>
                <a:t>, </a:t>
              </a:r>
              <a:r>
                <a:rPr lang="en-US" altLang="ja-JP" sz="800" dirty="0" smtClean="0">
                  <a:solidFill>
                    <a:srgbClr val="002060"/>
                  </a:solidFill>
                  <a:latin typeface="Consolas" pitchFamily="49" charset="0"/>
                </a:rPr>
                <a:t>“.*”</a:t>
              </a:r>
              <a:r>
                <a:rPr lang="en-US" altLang="ja-JP" sz="800" dirty="0" smtClean="0">
                  <a:latin typeface="Consolas" pitchFamily="49" charset="0"/>
                </a:rPr>
                <a:t>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dirty="0" err="1" smtClean="0">
                  <a:solidFill>
                    <a:srgbClr val="ACA000"/>
                  </a:solidFill>
                  <a:latin typeface="Consolas" pitchFamily="49" charset="0"/>
                </a:rPr>
                <a:t>p_si</a:t>
              </a:r>
              <a:r>
                <a:rPr lang="en-US" altLang="ja-JP" sz="800" dirty="0" smtClean="0">
                  <a:solidFill>
                    <a:srgbClr val="ACA000"/>
                  </a:solidFill>
                  <a:latin typeface="Consolas" pitchFamily="49" charset="0"/>
                </a:rPr>
                <a:t> </a:t>
              </a:r>
              <a:r>
                <a:rPr lang="en-US" altLang="ja-JP" sz="800" dirty="0" smtClean="0">
                  <a:latin typeface="Consolas" pitchFamily="49" charset="0"/>
                </a:rPr>
                <a:t>= </a:t>
              </a:r>
              <a:r>
                <a:rPr lang="en-US" altLang="ja-JP" sz="800" dirty="0" err="1" smtClean="0">
                  <a:latin typeface="Consolas" pitchFamily="49" charset="0"/>
                </a:rPr>
                <a:t>get_task_by_name</a:t>
              </a:r>
              <a:r>
                <a:rPr lang="en-US" altLang="ja-JP" sz="800" dirty="0" smtClean="0">
                  <a:latin typeface="Consolas" pitchFamily="49" charset="0"/>
                </a:rPr>
                <a:t>(</a:t>
              </a:r>
              <a:r>
                <a:rPr lang="en-US" altLang="ja-JP" sz="800" dirty="0" err="1" smtClean="0">
                  <a:latin typeface="Consolas" pitchFamily="49" charset="0"/>
                </a:rPr>
                <a:t>d_all</a:t>
              </a:r>
              <a:r>
                <a:rPr lang="en-US" altLang="ja-JP" sz="800" dirty="0" smtClean="0">
                  <a:latin typeface="Consolas" pitchFamily="49" charset="0"/>
                </a:rPr>
                <a:t>, </a:t>
              </a:r>
              <a:r>
                <a:rPr lang="en-US" altLang="ja-JP" sz="800" dirty="0" smtClean="0">
                  <a:solidFill>
                    <a:srgbClr val="002060"/>
                  </a:solidFill>
                  <a:latin typeface="Consolas" pitchFamily="49" charset="0"/>
                </a:rPr>
                <a:t>“</a:t>
              </a:r>
              <a:r>
                <a:rPr lang="en-US" altLang="ja-JP" sz="800" dirty="0" err="1" smtClean="0">
                  <a:solidFill>
                    <a:srgbClr val="002060"/>
                  </a:solidFill>
                  <a:latin typeface="Consolas" pitchFamily="49" charset="0"/>
                </a:rPr>
                <a:t>SearchIndexer</a:t>
              </a:r>
              <a:r>
                <a:rPr lang="en-US" altLang="ja-JP" sz="800" dirty="0" smtClean="0">
                  <a:solidFill>
                    <a:srgbClr val="002060"/>
                  </a:solidFill>
                  <a:latin typeface="Consolas" pitchFamily="49" charset="0"/>
                </a:rPr>
                <a:t>”</a:t>
              </a:r>
              <a:r>
                <a:rPr lang="en-US" altLang="ja-JP" sz="800" dirty="0" smtClean="0">
                  <a:latin typeface="Consolas" pitchFamily="49" charset="0"/>
                </a:rPr>
                <a:t>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dirty="0" err="1" smtClean="0">
                  <a:latin typeface="Consolas" pitchFamily="49" charset="0"/>
                </a:rPr>
                <a:t>set_period</a:t>
              </a:r>
              <a:r>
                <a:rPr lang="en-US" altLang="ja-JP" sz="800" dirty="0" smtClean="0">
                  <a:latin typeface="Consolas" pitchFamily="49" charset="0"/>
                </a:rPr>
                <a:t>(P);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}</a:t>
              </a:r>
            </a:p>
            <a:p>
              <a:r>
                <a:rPr lang="en-US" altLang="ja-JP" sz="800" b="1" dirty="0" smtClean="0">
                  <a:solidFill>
                    <a:srgbClr val="00AC00"/>
                  </a:solidFill>
                  <a:latin typeface="Consolas" pitchFamily="49" charset="0"/>
                </a:rPr>
                <a:t>void</a:t>
              </a:r>
              <a:r>
                <a:rPr lang="en-US" altLang="ja-JP" sz="800" dirty="0" smtClean="0">
                  <a:latin typeface="Consolas" pitchFamily="49" charset="0"/>
                </a:rPr>
                <a:t> </a:t>
              </a:r>
              <a:r>
                <a:rPr lang="en-US" altLang="ja-JP" sz="800" dirty="0" smtClean="0">
                  <a:solidFill>
                    <a:srgbClr val="0070C0"/>
                  </a:solidFill>
                  <a:latin typeface="Consolas" pitchFamily="49" charset="0"/>
                </a:rPr>
                <a:t>scheduler</a:t>
              </a:r>
              <a:r>
                <a:rPr lang="en-US" altLang="ja-JP" sz="800" dirty="0" smtClean="0">
                  <a:latin typeface="Consolas" pitchFamily="49" charset="0"/>
                </a:rPr>
                <a:t>() {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dirty="0" err="1" smtClean="0">
                  <a:solidFill>
                    <a:srgbClr val="ACA000"/>
                  </a:solidFill>
                  <a:latin typeface="Consolas" pitchFamily="49" charset="0"/>
                </a:rPr>
                <a:t>t_all</a:t>
              </a:r>
              <a:r>
                <a:rPr lang="en-US" altLang="ja-JP" sz="800" dirty="0" smtClean="0">
                  <a:latin typeface="Consolas" pitchFamily="49" charset="0"/>
                </a:rPr>
                <a:t> = </a:t>
              </a:r>
              <a:r>
                <a:rPr lang="en-US" altLang="ja-JP" sz="800" dirty="0" err="1" smtClean="0">
                  <a:latin typeface="Consolas" pitchFamily="49" charset="0"/>
                </a:rPr>
                <a:t>get_time</a:t>
              </a:r>
              <a:r>
                <a:rPr lang="en-US" altLang="ja-JP" sz="800" dirty="0" smtClean="0">
                  <a:latin typeface="Consolas" pitchFamily="49" charset="0"/>
                </a:rPr>
                <a:t>(</a:t>
              </a:r>
              <a:r>
                <a:rPr lang="en-US" altLang="ja-JP" sz="800" dirty="0" err="1" smtClean="0">
                  <a:latin typeface="Consolas" pitchFamily="49" charset="0"/>
                </a:rPr>
                <a:t>p_all</a:t>
              </a:r>
              <a:r>
                <a:rPr lang="en-US" altLang="ja-JP" sz="800" dirty="0" smtClean="0">
                  <a:latin typeface="Consolas" pitchFamily="49" charset="0"/>
                </a:rPr>
                <a:t>, P);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dirty="0" err="1" smtClean="0">
                  <a:solidFill>
                    <a:srgbClr val="ACA000"/>
                  </a:solidFill>
                  <a:latin typeface="Consolas" pitchFamily="49" charset="0"/>
                </a:rPr>
                <a:t>t_si</a:t>
              </a:r>
              <a:r>
                <a:rPr lang="en-US" altLang="ja-JP" sz="800" dirty="0" smtClean="0">
                  <a:latin typeface="Consolas" pitchFamily="49" charset="0"/>
                </a:rPr>
                <a:t> = </a:t>
              </a:r>
              <a:r>
                <a:rPr lang="en-US" altLang="ja-JP" sz="800" dirty="0" err="1" smtClean="0">
                  <a:latin typeface="Consolas" pitchFamily="49" charset="0"/>
                </a:rPr>
                <a:t>get_time</a:t>
              </a:r>
              <a:r>
                <a:rPr lang="en-US" altLang="ja-JP" sz="800" dirty="0" smtClean="0">
                  <a:latin typeface="Consolas" pitchFamily="49" charset="0"/>
                </a:rPr>
                <a:t>(</a:t>
              </a:r>
              <a:r>
                <a:rPr lang="en-US" altLang="ja-JP" sz="800" dirty="0" err="1" smtClean="0">
                  <a:latin typeface="Consolas" pitchFamily="49" charset="0"/>
                </a:rPr>
                <a:t>p_si</a:t>
              </a:r>
              <a:r>
                <a:rPr lang="en-US" altLang="ja-JP" sz="800" dirty="0" smtClean="0">
                  <a:latin typeface="Consolas" pitchFamily="49" charset="0"/>
                </a:rPr>
                <a:t>, P);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b="1" dirty="0" smtClean="0">
                  <a:solidFill>
                    <a:srgbClr val="7030A0"/>
                  </a:solidFill>
                  <a:latin typeface="Consolas" pitchFamily="49" charset="0"/>
                </a:rPr>
                <a:t>if</a:t>
              </a:r>
              <a:r>
                <a:rPr lang="en-US" altLang="ja-JP" sz="800" dirty="0" smtClean="0">
                  <a:latin typeface="Consolas" pitchFamily="49" charset="0"/>
                </a:rPr>
                <a:t> (</a:t>
              </a:r>
              <a:r>
                <a:rPr lang="en-US" altLang="ja-JP" sz="800" dirty="0" err="1" smtClean="0">
                  <a:latin typeface="Consolas" pitchFamily="49" charset="0"/>
                </a:rPr>
                <a:t>t_all</a:t>
              </a:r>
              <a:r>
                <a:rPr lang="en-US" altLang="ja-JP" sz="800" dirty="0" smtClean="0">
                  <a:latin typeface="Consolas" pitchFamily="49" charset="0"/>
                </a:rPr>
                <a:t> – </a:t>
              </a:r>
              <a:r>
                <a:rPr lang="en-US" altLang="ja-JP" sz="800" dirty="0" err="1" smtClean="0">
                  <a:latin typeface="Consolas" pitchFamily="49" charset="0"/>
                </a:rPr>
                <a:t>t_si</a:t>
              </a:r>
              <a:r>
                <a:rPr lang="en-US" altLang="ja-JP" sz="800" dirty="0" smtClean="0">
                  <a:latin typeface="Consolas" pitchFamily="49" charset="0"/>
                </a:rPr>
                <a:t> &gt; 0)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  suspend(</a:t>
              </a:r>
              <a:r>
                <a:rPr lang="en-US" altLang="ja-JP" sz="800" dirty="0" err="1" smtClean="0">
                  <a:latin typeface="Consolas" pitchFamily="49" charset="0"/>
                </a:rPr>
                <a:t>p_si</a:t>
              </a:r>
              <a:r>
                <a:rPr lang="en-US" altLang="ja-JP" sz="800" dirty="0" smtClean="0">
                  <a:latin typeface="Consolas" pitchFamily="49" charset="0"/>
                </a:rPr>
                <a:t>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</a:t>
              </a:r>
              <a:r>
                <a:rPr lang="en-US" altLang="ja-JP" sz="800" b="1" dirty="0" smtClean="0">
                  <a:solidFill>
                    <a:srgbClr val="7030A0"/>
                  </a:solidFill>
                  <a:latin typeface="Consolas" pitchFamily="49" charset="0"/>
                </a:rPr>
                <a:t>else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    resume(</a:t>
              </a:r>
              <a:r>
                <a:rPr lang="en-US" altLang="ja-JP" sz="800" dirty="0" err="1" smtClean="0">
                  <a:latin typeface="Consolas" pitchFamily="49" charset="0"/>
                </a:rPr>
                <a:t>p_si</a:t>
              </a:r>
              <a:r>
                <a:rPr lang="en-US" altLang="ja-JP" sz="800" dirty="0" smtClean="0">
                  <a:latin typeface="Consolas" pitchFamily="49" charset="0"/>
                </a:rPr>
                <a:t>);</a:t>
              </a:r>
            </a:p>
            <a:p>
              <a:r>
                <a:rPr lang="en-US" altLang="ja-JP" sz="800" dirty="0" smtClean="0">
                  <a:latin typeface="Consolas" pitchFamily="49" charset="0"/>
                </a:rPr>
                <a:t>}</a:t>
              </a: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0" y="6830724"/>
              <a:ext cx="3429024" cy="276987"/>
            </a:xfrm>
            <a:prstGeom prst="rect">
              <a:avLst/>
            </a:prstGeom>
            <a:noFill/>
          </p:spPr>
          <p:txBody>
            <a:bodyPr wrap="square" lIns="91427" tIns="45714" rIns="91427" bIns="45714" rtlCol="0">
              <a:spAutoFit/>
            </a:bodyPr>
            <a:lstStyle/>
            <a:p>
              <a:r>
                <a:rPr lang="en-US" altLang="ja-JP" sz="1200" b="1" dirty="0" smtClean="0">
                  <a:solidFill>
                    <a:srgbClr val="C00000"/>
                  </a:solidFill>
                </a:rPr>
                <a:t>Policy example: Idle-time scheduling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65" name="テキスト ボックス 164"/>
            <p:cNvSpPr txBox="1"/>
            <p:nvPr/>
          </p:nvSpPr>
          <p:spPr>
            <a:xfrm>
              <a:off x="0" y="7023114"/>
              <a:ext cx="3429024" cy="246209"/>
            </a:xfrm>
            <a:prstGeom prst="rect">
              <a:avLst/>
            </a:prstGeom>
            <a:noFill/>
          </p:spPr>
          <p:txBody>
            <a:bodyPr wrap="square" lIns="91427" tIns="45714" rIns="91427" bIns="45714" rtlCol="0">
              <a:spAutoFit/>
            </a:bodyPr>
            <a:lstStyle/>
            <a:p>
              <a:pPr marL="88887" indent="-88887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Runs the indexing service only if the whole system is idle</a:t>
              </a:r>
              <a:endParaRPr lang="ja-JP" altLang="en-US" sz="1000" dirty="0"/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357168" y="5929322"/>
            <a:ext cx="2571771" cy="769275"/>
            <a:chOff x="5786413" y="2214554"/>
            <a:chExt cx="3357587" cy="1385543"/>
          </a:xfrm>
        </p:grpSpPr>
        <p:sp>
          <p:nvSpPr>
            <p:cNvPr id="177" name="円/楕円 176"/>
            <p:cNvSpPr/>
            <p:nvPr/>
          </p:nvSpPr>
          <p:spPr>
            <a:xfrm>
              <a:off x="6857984" y="2214554"/>
              <a:ext cx="1285884" cy="45684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running</a:t>
              </a:r>
              <a:endParaRPr lang="ja-JP" altLang="en-US" sz="1200" dirty="0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5786413" y="3143248"/>
              <a:ext cx="1285884" cy="456849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ready</a:t>
              </a:r>
              <a:endParaRPr lang="ja-JP" altLang="en-US" sz="1200" dirty="0"/>
            </a:p>
          </p:txBody>
        </p:sp>
        <p:sp>
          <p:nvSpPr>
            <p:cNvPr id="179" name="円/楕円 178"/>
            <p:cNvSpPr/>
            <p:nvPr/>
          </p:nvSpPr>
          <p:spPr>
            <a:xfrm>
              <a:off x="7858116" y="3143248"/>
              <a:ext cx="1285884" cy="45684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blocked</a:t>
              </a:r>
              <a:endParaRPr lang="ja-JP" altLang="en-US" sz="1200" dirty="0"/>
            </a:p>
          </p:txBody>
        </p:sp>
        <p:cxnSp>
          <p:nvCxnSpPr>
            <p:cNvPr id="180" name="図形 179"/>
            <p:cNvCxnSpPr>
              <a:stCxn id="178" idx="0"/>
              <a:endCxn id="177" idx="2"/>
            </p:cNvCxnSpPr>
            <p:nvPr/>
          </p:nvCxnSpPr>
          <p:spPr>
            <a:xfrm rot="5400000" flipH="1" flipV="1">
              <a:off x="6293536" y="2578800"/>
              <a:ext cx="700269" cy="428628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図形 180"/>
            <p:cNvCxnSpPr>
              <a:stCxn id="177" idx="6"/>
              <a:endCxn id="179" idx="0"/>
            </p:cNvCxnSpPr>
            <p:nvPr/>
          </p:nvCxnSpPr>
          <p:spPr>
            <a:xfrm>
              <a:off x="8143868" y="2442979"/>
              <a:ext cx="357190" cy="700269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直線矢印コネクタ 181"/>
            <p:cNvCxnSpPr>
              <a:stCxn id="179" idx="2"/>
              <a:endCxn id="178" idx="6"/>
            </p:cNvCxnSpPr>
            <p:nvPr/>
          </p:nvCxnSpPr>
          <p:spPr>
            <a:xfrm rot="10800000">
              <a:off x="7072298" y="33716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3" name="テキスト ボックス 182"/>
            <p:cNvSpPr txBox="1"/>
            <p:nvPr/>
          </p:nvSpPr>
          <p:spPr>
            <a:xfrm>
              <a:off x="6634106" y="2729223"/>
              <a:ext cx="1670478" cy="415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900" dirty="0" smtClean="0"/>
                <a:t>Process state transition</a:t>
              </a:r>
              <a:endParaRPr lang="ja-JP" altLang="en-US" sz="900" dirty="0"/>
            </a:p>
          </p:txBody>
        </p:sp>
      </p:grpSp>
      <p:grpSp>
        <p:nvGrpSpPr>
          <p:cNvPr id="192" name="グループ化 191"/>
          <p:cNvGrpSpPr/>
          <p:nvPr/>
        </p:nvGrpSpPr>
        <p:grpSpPr>
          <a:xfrm>
            <a:off x="80032" y="5435124"/>
            <a:ext cx="3249610" cy="451862"/>
            <a:chOff x="1500166" y="5232715"/>
            <a:chExt cx="4461962" cy="693925"/>
          </a:xfrm>
        </p:grpSpPr>
        <p:sp>
          <p:nvSpPr>
            <p:cNvPr id="193" name="円/楕円 192"/>
            <p:cNvSpPr/>
            <p:nvPr/>
          </p:nvSpPr>
          <p:spPr>
            <a:xfrm>
              <a:off x="2917003" y="5235191"/>
              <a:ext cx="928694" cy="385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円/楕円 193"/>
            <p:cNvSpPr/>
            <p:nvPr/>
          </p:nvSpPr>
          <p:spPr>
            <a:xfrm>
              <a:off x="3966628" y="5235191"/>
              <a:ext cx="928694" cy="38541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5" name="直線コネクタ 194"/>
            <p:cNvCxnSpPr>
              <a:stCxn id="193" idx="6"/>
              <a:endCxn id="194" idx="2"/>
            </p:cNvCxnSpPr>
            <p:nvPr/>
          </p:nvCxnSpPr>
          <p:spPr>
            <a:xfrm>
              <a:off x="3845697" y="5427896"/>
              <a:ext cx="120931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6" name="円/楕円 195"/>
            <p:cNvSpPr/>
            <p:nvPr/>
          </p:nvSpPr>
          <p:spPr>
            <a:xfrm>
              <a:off x="5033433" y="5232715"/>
              <a:ext cx="928694" cy="38541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7" name="直線コネクタ 196"/>
            <p:cNvCxnSpPr>
              <a:stCxn id="194" idx="6"/>
              <a:endCxn id="196" idx="2"/>
            </p:cNvCxnSpPr>
            <p:nvPr/>
          </p:nvCxnSpPr>
          <p:spPr>
            <a:xfrm flipV="1">
              <a:off x="4895322" y="5425421"/>
              <a:ext cx="138111" cy="24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8" name="テキスト ボックス 197"/>
            <p:cNvSpPr txBox="1"/>
            <p:nvPr/>
          </p:nvSpPr>
          <p:spPr>
            <a:xfrm>
              <a:off x="4063420" y="5572144"/>
              <a:ext cx="1898708" cy="354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 smtClean="0"/>
                <a:t>Processes waiting for CPU</a:t>
              </a:r>
              <a:endParaRPr lang="ja-JP" altLang="en-US" sz="900" dirty="0"/>
            </a:p>
          </p:txBody>
        </p:sp>
        <p:sp>
          <p:nvSpPr>
            <p:cNvPr id="199" name="テキスト ボックス 198"/>
            <p:cNvSpPr txBox="1"/>
            <p:nvPr/>
          </p:nvSpPr>
          <p:spPr>
            <a:xfrm>
              <a:off x="2734327" y="5572151"/>
              <a:ext cx="1591501" cy="354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 smtClean="0"/>
                <a:t>Running on CPU</a:t>
              </a:r>
              <a:endParaRPr lang="ja-JP" altLang="en-US" sz="900" dirty="0"/>
            </a:p>
          </p:txBody>
        </p:sp>
        <p:sp>
          <p:nvSpPr>
            <p:cNvPr id="200" name="角丸四角形 199"/>
            <p:cNvSpPr/>
            <p:nvPr/>
          </p:nvSpPr>
          <p:spPr>
            <a:xfrm>
              <a:off x="1500166" y="5251040"/>
              <a:ext cx="1285884" cy="35719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run queue</a:t>
              </a:r>
              <a:endParaRPr lang="ja-JP" altLang="en-US" sz="1200" dirty="0"/>
            </a:p>
          </p:txBody>
        </p:sp>
        <p:cxnSp>
          <p:nvCxnSpPr>
            <p:cNvPr id="201" name="直線コネクタ 200"/>
            <p:cNvCxnSpPr>
              <a:stCxn id="200" idx="3"/>
              <a:endCxn id="193" idx="2"/>
            </p:cNvCxnSpPr>
            <p:nvPr/>
          </p:nvCxnSpPr>
          <p:spPr>
            <a:xfrm flipV="1">
              <a:off x="2786050" y="5427897"/>
              <a:ext cx="130953" cy="17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グループ化 84"/>
          <p:cNvGrpSpPr/>
          <p:nvPr/>
        </p:nvGrpSpPr>
        <p:grpSpPr>
          <a:xfrm>
            <a:off x="-24" y="937151"/>
            <a:ext cx="3429024" cy="1226431"/>
            <a:chOff x="-24" y="994893"/>
            <a:chExt cx="3501982" cy="1226431"/>
          </a:xfrm>
        </p:grpSpPr>
        <p:sp>
          <p:nvSpPr>
            <p:cNvPr id="82" name="テキスト ボックス 81"/>
            <p:cNvSpPr txBox="1"/>
            <p:nvPr/>
          </p:nvSpPr>
          <p:spPr>
            <a:xfrm>
              <a:off x="-1" y="1205661"/>
              <a:ext cx="3501959" cy="1015663"/>
            </a:xfrm>
            <a:prstGeom prst="rect">
              <a:avLst/>
            </a:prstGeom>
            <a:noFill/>
          </p:spPr>
          <p:txBody>
            <a:bodyPr wrap="square" lIns="90000" rtlCol="0">
              <a:spAutoFit/>
            </a:bodyPr>
            <a:lstStyle/>
            <a:p>
              <a:pPr marL="92062" indent="-92062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A process scheduler should consider all processes in all VMs</a:t>
              </a:r>
            </a:p>
            <a:p>
              <a:pPr marL="266662" lvl="1" indent="-85713">
                <a:buClr>
                  <a:srgbClr val="C00000"/>
                </a:buClr>
                <a:buFont typeface="Wingdings" pitchFamily="2" charset="2"/>
                <a:buChar char="n"/>
                <a:tabLst>
                  <a:tab pos="266662" algn="l"/>
                </a:tabLst>
              </a:pPr>
              <a:r>
                <a:rPr lang="en-US" altLang="ja-JP" sz="1000" dirty="0" smtClean="0"/>
                <a:t>Each process competes with the other processes</a:t>
              </a:r>
            </a:p>
            <a:p>
              <a:pPr marL="265113" lvl="1" indent="-84138">
                <a:buClr>
                  <a:srgbClr val="C00000"/>
                </a:buClr>
                <a:buFont typeface="Wingdings" pitchFamily="2" charset="2"/>
                <a:buChar char="n"/>
                <a:tabLst>
                  <a:tab pos="265113" algn="l"/>
                </a:tabLst>
              </a:pPr>
              <a:r>
                <a:rPr lang="en-US" altLang="ja-JP" sz="1000" dirty="0" smtClean="0"/>
                <a:t>E.g. Low-importance processes should not run</a:t>
              </a:r>
              <a:br>
                <a:rPr lang="en-US" altLang="ja-JP" sz="1000" dirty="0" smtClean="0"/>
              </a:br>
              <a:r>
                <a:rPr lang="en-US" altLang="ja-JP" sz="1000" dirty="0" smtClean="0"/>
                <a:t>if high-importance processes are running in other </a:t>
              </a:r>
              <a:r>
                <a:rPr lang="en-US" altLang="ja-JP" sz="1000" dirty="0" err="1" smtClean="0"/>
                <a:t>VMs</a:t>
              </a:r>
              <a:endParaRPr lang="en-US" altLang="ja-JP" sz="1000" dirty="0" smtClean="0"/>
            </a:p>
            <a:p>
              <a:pPr marL="92075" lvl="2" indent="-92075" defTabSz="360312">
                <a:buClr>
                  <a:srgbClr val="C00000"/>
                </a:buClr>
                <a:buFont typeface="Wingdings" pitchFamily="2" charset="2"/>
                <a:buChar char="n"/>
                <a:tabLst>
                  <a:tab pos="90488" algn="l"/>
                </a:tabLst>
              </a:pPr>
              <a:r>
                <a:rPr lang="en-US" altLang="ja-JP" sz="1000" dirty="0" smtClean="0"/>
                <a:t>However, a guest OS is not aware of the other </a:t>
              </a:r>
              <a:r>
                <a:rPr lang="en-US" altLang="ja-JP" sz="1000" dirty="0" err="1" smtClean="0"/>
                <a:t>OSes</a:t>
              </a:r>
              <a:endParaRPr lang="en-US" altLang="ja-JP" sz="1000" dirty="0" smtClean="0"/>
            </a:p>
            <a:p>
              <a:pPr marL="266700" lvl="2" indent="-92075" defTabSz="360312">
                <a:buClr>
                  <a:srgbClr val="C00000"/>
                </a:buClr>
                <a:buFont typeface="Wingdings" pitchFamily="2" charset="2"/>
                <a:buChar char="n"/>
              </a:pPr>
              <a:r>
                <a:rPr lang="en-US" altLang="ja-JP" sz="1000" dirty="0" smtClean="0"/>
                <a:t>The VMM is not aware of processes</a:t>
              </a:r>
              <a:endParaRPr lang="ja-JP" altLang="en-US" sz="1000" dirty="0" smtClean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-24" y="994893"/>
              <a:ext cx="35019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tx1"/>
                </a:buClr>
                <a:buSzPct val="100000"/>
              </a:pPr>
              <a:r>
                <a:rPr lang="en-US" altLang="ja-JP" sz="1200" b="1" dirty="0" smtClean="0">
                  <a:solidFill>
                    <a:srgbClr val="C00000"/>
                  </a:solidFill>
                </a:rPr>
                <a:t>Why system-wide process scheduling?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6" name="グループ化 135"/>
          <p:cNvGrpSpPr/>
          <p:nvPr/>
        </p:nvGrpSpPr>
        <p:grpSpPr>
          <a:xfrm>
            <a:off x="2871144" y="7628917"/>
            <a:ext cx="4000528" cy="1491445"/>
            <a:chOff x="1285859" y="3080555"/>
            <a:chExt cx="4000528" cy="1491445"/>
          </a:xfrm>
        </p:grpSpPr>
        <p:sp>
          <p:nvSpPr>
            <p:cNvPr id="137" name="正方形/長方形 136"/>
            <p:cNvSpPr/>
            <p:nvPr/>
          </p:nvSpPr>
          <p:spPr>
            <a:xfrm>
              <a:off x="2500305" y="4115452"/>
              <a:ext cx="2714645" cy="42862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ja-JP" sz="1200" dirty="0" smtClean="0"/>
                <a:t/>
              </a:r>
              <a:br>
                <a:rPr lang="en-US" altLang="ja-JP" sz="1200" dirty="0" smtClean="0"/>
              </a:br>
              <a:r>
                <a:rPr lang="en-US" altLang="ja-JP" sz="1200" dirty="0" err="1" smtClean="0"/>
                <a:t>Xen</a:t>
              </a:r>
              <a:r>
                <a:rPr lang="en-US" altLang="ja-JP" sz="1200" dirty="0" smtClean="0"/>
                <a:t> VMM</a:t>
              </a:r>
              <a:endParaRPr lang="ja-JP" altLang="en-US" sz="1200" dirty="0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3429000" y="3143240"/>
              <a:ext cx="1389889" cy="93566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200" dirty="0"/>
            </a:p>
          </p:txBody>
        </p:sp>
        <p:sp>
          <p:nvSpPr>
            <p:cNvPr id="139" name="角丸四角形 138"/>
            <p:cNvSpPr/>
            <p:nvPr/>
          </p:nvSpPr>
          <p:spPr>
            <a:xfrm>
              <a:off x="3350837" y="4143372"/>
              <a:ext cx="967672" cy="37635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Monarch Scheduler</a:t>
              </a:r>
              <a:endParaRPr lang="ja-JP" altLang="en-US" sz="1200" dirty="0"/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3371522" y="3080555"/>
              <a:ext cx="8082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/>
                <a:t>Domain U</a:t>
              </a:r>
              <a:endParaRPr lang="ja-JP" altLang="en-US" sz="1200" dirty="0"/>
            </a:p>
          </p:txBody>
        </p:sp>
        <p:sp>
          <p:nvSpPr>
            <p:cNvPr id="141" name="四角形吹き出し 140"/>
            <p:cNvSpPr/>
            <p:nvPr/>
          </p:nvSpPr>
          <p:spPr>
            <a:xfrm>
              <a:off x="1285859" y="3643306"/>
              <a:ext cx="2071702" cy="428628"/>
            </a:xfrm>
            <a:prstGeom prst="wedgeRectCallout">
              <a:avLst>
                <a:gd name="adj1" fmla="val 72377"/>
                <a:gd name="adj2" fmla="val 38775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Track CPU times based on CR3</a:t>
              </a:r>
            </a:p>
            <a:p>
              <a:pPr algn="ctr"/>
              <a:r>
                <a:rPr lang="en-US" altLang="ja-JP" sz="1200" dirty="0" smtClean="0"/>
                <a:t>Associate the CR3 to a process</a:t>
              </a:r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4374958" y="3846509"/>
              <a:ext cx="428628" cy="21431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smtClean="0"/>
                <a:t>CR3</a:t>
              </a:r>
              <a:endParaRPr lang="ja-JP" altLang="en-US" sz="1200" dirty="0"/>
            </a:p>
          </p:txBody>
        </p:sp>
        <p:cxnSp>
          <p:nvCxnSpPr>
            <p:cNvPr id="143" name="直線矢印コネクタ 142"/>
            <p:cNvCxnSpPr>
              <a:stCxn id="139" idx="0"/>
              <a:endCxn id="142" idx="1"/>
            </p:cNvCxnSpPr>
            <p:nvPr/>
          </p:nvCxnSpPr>
          <p:spPr>
            <a:xfrm rot="5400000" flipH="1" flipV="1">
              <a:off x="4009962" y="3778377"/>
              <a:ext cx="189706" cy="5402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曲線コネクタ 143"/>
            <p:cNvCxnSpPr>
              <a:stCxn id="142" idx="0"/>
              <a:endCxn id="149" idx="4"/>
            </p:cNvCxnSpPr>
            <p:nvPr/>
          </p:nvCxnSpPr>
          <p:spPr>
            <a:xfrm rot="16200000" flipV="1">
              <a:off x="4314890" y="3572126"/>
              <a:ext cx="346079" cy="202687"/>
            </a:xfrm>
            <a:prstGeom prst="curvedConnector3">
              <a:avLst>
                <a:gd name="adj1" fmla="val 50000"/>
              </a:avLst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直線矢印コネクタ 144"/>
            <p:cNvCxnSpPr>
              <a:stCxn id="139" idx="0"/>
            </p:cNvCxnSpPr>
            <p:nvPr/>
          </p:nvCxnSpPr>
          <p:spPr>
            <a:xfrm rot="5400000" flipH="1" flipV="1">
              <a:off x="3907503" y="3628466"/>
              <a:ext cx="442076" cy="5877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46" name="グループ化 118"/>
            <p:cNvGrpSpPr/>
            <p:nvPr/>
          </p:nvGrpSpPr>
          <p:grpSpPr>
            <a:xfrm>
              <a:off x="3429000" y="3500430"/>
              <a:ext cx="772161" cy="289247"/>
              <a:chOff x="3571876" y="1921814"/>
              <a:chExt cx="772161" cy="289247"/>
            </a:xfrm>
          </p:grpSpPr>
          <p:sp>
            <p:nvSpPr>
              <p:cNvPr id="151" name="円/楕円 150"/>
              <p:cNvSpPr/>
              <p:nvPr/>
            </p:nvSpPr>
            <p:spPr>
              <a:xfrm>
                <a:off x="3571876" y="1928794"/>
                <a:ext cx="772161" cy="28226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900" dirty="0"/>
              </a:p>
            </p:txBody>
          </p:sp>
          <p:sp>
            <p:nvSpPr>
              <p:cNvPr id="152" name="テキスト ボックス 151"/>
              <p:cNvSpPr txBox="1"/>
              <p:nvPr/>
            </p:nvSpPr>
            <p:spPr>
              <a:xfrm>
                <a:off x="3585836" y="1921814"/>
                <a:ext cx="7400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dirty="0" smtClean="0"/>
                  <a:t>process1</a:t>
                </a:r>
                <a:endParaRPr lang="ja-JP" altLang="en-US" sz="1200" dirty="0"/>
              </a:p>
            </p:txBody>
          </p:sp>
        </p:grpSp>
        <p:grpSp>
          <p:nvGrpSpPr>
            <p:cNvPr id="147" name="グループ化 119"/>
            <p:cNvGrpSpPr/>
            <p:nvPr/>
          </p:nvGrpSpPr>
          <p:grpSpPr>
            <a:xfrm>
              <a:off x="4000504" y="3211183"/>
              <a:ext cx="772161" cy="289247"/>
              <a:chOff x="3571876" y="1921814"/>
              <a:chExt cx="772161" cy="289247"/>
            </a:xfrm>
          </p:grpSpPr>
          <p:sp>
            <p:nvSpPr>
              <p:cNvPr id="149" name="円/楕円 148"/>
              <p:cNvSpPr/>
              <p:nvPr/>
            </p:nvSpPr>
            <p:spPr>
              <a:xfrm>
                <a:off x="3571876" y="1928794"/>
                <a:ext cx="772161" cy="282267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900" dirty="0"/>
              </a:p>
            </p:txBody>
          </p:sp>
          <p:sp>
            <p:nvSpPr>
              <p:cNvPr id="150" name="テキスト ボックス 149"/>
              <p:cNvSpPr txBox="1"/>
              <p:nvPr/>
            </p:nvSpPr>
            <p:spPr>
              <a:xfrm>
                <a:off x="3585836" y="1921814"/>
                <a:ext cx="7400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dirty="0" smtClean="0"/>
                  <a:t>process2</a:t>
                </a:r>
                <a:endParaRPr lang="ja-JP" altLang="en-US" sz="1200" dirty="0"/>
              </a:p>
            </p:txBody>
          </p:sp>
        </p:grpSp>
        <p:sp>
          <p:nvSpPr>
            <p:cNvPr id="148" name="テキスト ボックス 147"/>
            <p:cNvSpPr txBox="1"/>
            <p:nvPr/>
          </p:nvSpPr>
          <p:spPr>
            <a:xfrm>
              <a:off x="4286256" y="4110335"/>
              <a:ext cx="10001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b="1" dirty="0" smtClean="0"/>
                <a:t>process1: 100 </a:t>
              </a:r>
              <a:r>
                <a:rPr lang="en-US" altLang="ja-JP" sz="800" b="1" dirty="0" err="1" smtClean="0"/>
                <a:t>msec</a:t>
              </a:r>
              <a:endParaRPr lang="en-US" altLang="ja-JP" sz="800" b="1" dirty="0" smtClean="0"/>
            </a:p>
            <a:p>
              <a:r>
                <a:rPr lang="en-US" altLang="ja-JP" sz="800" b="1" dirty="0" smtClean="0"/>
                <a:t>process2: 560 </a:t>
              </a:r>
              <a:r>
                <a:rPr lang="en-US" altLang="ja-JP" sz="800" b="1" dirty="0" err="1" smtClean="0"/>
                <a:t>msec</a:t>
              </a:r>
              <a:endParaRPr lang="en-US" altLang="ja-JP" sz="800" b="1" dirty="0" smtClean="0"/>
            </a:p>
            <a:p>
              <a:r>
                <a:rPr lang="en-US" altLang="ja-JP" sz="800" b="1" dirty="0" smtClean="0"/>
                <a:t>…</a:t>
              </a:r>
              <a:endParaRPr lang="ja-JP" altLang="en-US" sz="8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7691</TotalTime>
  <Words>399</Words>
  <Application>Microsoft Office PowerPoint</Application>
  <PresentationFormat>画面に合わせる (4:3)</PresentationFormat>
  <Paragraphs>87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tadokoro</cp:lastModifiedBy>
  <cp:revision>782</cp:revision>
  <dcterms:created xsi:type="dcterms:W3CDTF">2010-03-04T06:44:35Z</dcterms:created>
  <dcterms:modified xsi:type="dcterms:W3CDTF">2010-03-08T05:55:27Z</dcterms:modified>
</cp:coreProperties>
</file>