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30279975" cy="42808525"/>
  <p:notesSz cx="29818013" cy="42344975"/>
  <p:defaultTextStyle>
    <a:defPPr>
      <a:defRPr lang="ja-JP"/>
    </a:defPPr>
    <a:lvl1pPr marL="0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22" d="100"/>
          <a:sy n="22" d="100"/>
        </p:scale>
        <p:origin x="-1728" y="-108"/>
      </p:cViewPr>
      <p:guideLst>
        <p:guide orient="horz" pos="13483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2550" y="-78"/>
      </p:cViewPr>
      <p:guideLst>
        <p:guide orient="horz" pos="13337"/>
        <p:guide pos="939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\home\tadokoro\doc\comsys2010\wi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/>
      <c:scatterChart>
        <c:scatterStyle val="lineMarker"/>
        <c:ser>
          <c:idx val="0"/>
          <c:order val="0"/>
          <c:tx>
            <c:strRef>
              <c:f>Sheet1!$D$14</c:f>
              <c:strCache>
                <c:ptCount val="1"/>
                <c:pt idx="0">
                  <c:v>サスペンド：暗号化なし</c:v>
                </c:pt>
              </c:strCache>
            </c:strRef>
          </c:tx>
          <c:xVal>
            <c:numRef>
              <c:f>Sheet1!$C$15:$C$18</c:f>
              <c:numCache>
                <c:formatCode>General</c:formatCode>
                <c:ptCount val="4"/>
                <c:pt idx="0">
                  <c:v>64</c:v>
                </c:pt>
                <c:pt idx="1">
                  <c:v>96</c:v>
                </c:pt>
                <c:pt idx="2">
                  <c:v>128</c:v>
                </c:pt>
                <c:pt idx="3">
                  <c:v>192</c:v>
                </c:pt>
              </c:numCache>
            </c:numRef>
          </c:xVal>
          <c:yVal>
            <c:numRef>
              <c:f>Sheet1!$D$15:$D$18</c:f>
              <c:numCache>
                <c:formatCode>General</c:formatCode>
                <c:ptCount val="4"/>
                <c:pt idx="0">
                  <c:v>1.151</c:v>
                </c:pt>
                <c:pt idx="1">
                  <c:v>1.6990000000000001</c:v>
                </c:pt>
                <c:pt idx="2">
                  <c:v>2.5499999999999998</c:v>
                </c:pt>
                <c:pt idx="3">
                  <c:v>3.2909999999999999</c:v>
                </c:pt>
              </c:numCache>
            </c:numRef>
          </c:yVal>
        </c:ser>
        <c:ser>
          <c:idx val="1"/>
          <c:order val="1"/>
          <c:tx>
            <c:strRef>
              <c:f>Sheet1!$E$14</c:f>
              <c:strCache>
                <c:ptCount val="1"/>
                <c:pt idx="0">
                  <c:v>サスペンド：暗号化あり</c:v>
                </c:pt>
              </c:strCache>
            </c:strRef>
          </c:tx>
          <c:xVal>
            <c:numRef>
              <c:f>Sheet1!$C$15:$C$18</c:f>
              <c:numCache>
                <c:formatCode>General</c:formatCode>
                <c:ptCount val="4"/>
                <c:pt idx="0">
                  <c:v>64</c:v>
                </c:pt>
                <c:pt idx="1">
                  <c:v>96</c:v>
                </c:pt>
                <c:pt idx="2">
                  <c:v>128</c:v>
                </c:pt>
                <c:pt idx="3">
                  <c:v>192</c:v>
                </c:pt>
              </c:numCache>
            </c:numRef>
          </c:xVal>
          <c:yVal>
            <c:numRef>
              <c:f>Sheet1!$E$15:$E$18</c:f>
              <c:numCache>
                <c:formatCode>General</c:formatCode>
                <c:ptCount val="4"/>
                <c:pt idx="0">
                  <c:v>7.6689999999999934</c:v>
                </c:pt>
                <c:pt idx="1">
                  <c:v>15.157</c:v>
                </c:pt>
                <c:pt idx="2">
                  <c:v>24.7</c:v>
                </c:pt>
                <c:pt idx="3">
                  <c:v>52.075000000000003</c:v>
                </c:pt>
              </c:numCache>
            </c:numRef>
          </c:yVal>
        </c:ser>
        <c:ser>
          <c:idx val="2"/>
          <c:order val="2"/>
          <c:tx>
            <c:strRef>
              <c:f>Sheet1!$F$14</c:f>
              <c:strCache>
                <c:ptCount val="1"/>
                <c:pt idx="0">
                  <c:v>レジューム：暗号化なし</c:v>
                </c:pt>
              </c:strCache>
            </c:strRef>
          </c:tx>
          <c:xVal>
            <c:numRef>
              <c:f>Sheet1!$C$15:$C$18</c:f>
              <c:numCache>
                <c:formatCode>General</c:formatCode>
                <c:ptCount val="4"/>
                <c:pt idx="0">
                  <c:v>64</c:v>
                </c:pt>
                <c:pt idx="1">
                  <c:v>96</c:v>
                </c:pt>
                <c:pt idx="2">
                  <c:v>128</c:v>
                </c:pt>
                <c:pt idx="3">
                  <c:v>192</c:v>
                </c:pt>
              </c:numCache>
            </c:numRef>
          </c:xVal>
          <c:yVal>
            <c:numRef>
              <c:f>Sheet1!$F$15:$F$18</c:f>
              <c:numCache>
                <c:formatCode>General</c:formatCode>
                <c:ptCount val="4"/>
                <c:pt idx="0">
                  <c:v>1.212</c:v>
                </c:pt>
                <c:pt idx="1">
                  <c:v>1.6990000000000001</c:v>
                </c:pt>
                <c:pt idx="2">
                  <c:v>1.9500000000000006</c:v>
                </c:pt>
                <c:pt idx="3">
                  <c:v>2.4279999999999999</c:v>
                </c:pt>
              </c:numCache>
            </c:numRef>
          </c:yVal>
        </c:ser>
        <c:ser>
          <c:idx val="3"/>
          <c:order val="3"/>
          <c:tx>
            <c:strRef>
              <c:f>Sheet1!$G$14</c:f>
              <c:strCache>
                <c:ptCount val="1"/>
                <c:pt idx="0">
                  <c:v>レジューム：暗号化あり</c:v>
                </c:pt>
              </c:strCache>
            </c:strRef>
          </c:tx>
          <c:xVal>
            <c:numRef>
              <c:f>Sheet1!$C$15:$C$18</c:f>
              <c:numCache>
                <c:formatCode>General</c:formatCode>
                <c:ptCount val="4"/>
                <c:pt idx="0">
                  <c:v>64</c:v>
                </c:pt>
                <c:pt idx="1">
                  <c:v>96</c:v>
                </c:pt>
                <c:pt idx="2">
                  <c:v>128</c:v>
                </c:pt>
                <c:pt idx="3">
                  <c:v>192</c:v>
                </c:pt>
              </c:numCache>
            </c:numRef>
          </c:xVal>
          <c:yVal>
            <c:numRef>
              <c:f>Sheet1!$G$15:$G$18</c:f>
              <c:numCache>
                <c:formatCode>General</c:formatCode>
                <c:ptCount val="4"/>
                <c:pt idx="0">
                  <c:v>1.3320000000000001</c:v>
                </c:pt>
                <c:pt idx="1">
                  <c:v>1.7900000000000009</c:v>
                </c:pt>
                <c:pt idx="2">
                  <c:v>2.36</c:v>
                </c:pt>
                <c:pt idx="3">
                  <c:v>3.222</c:v>
                </c:pt>
              </c:numCache>
            </c:numRef>
          </c:yVal>
        </c:ser>
        <c:axId val="137800704"/>
        <c:axId val="137811072"/>
      </c:scatterChart>
      <c:valAx>
        <c:axId val="137800704"/>
        <c:scaling>
          <c:orientation val="minMax"/>
          <c:max val="200"/>
          <c:min val="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メモリ割り当て（</a:t>
                </a:r>
                <a:r>
                  <a:rPr lang="en-US"/>
                  <a:t>Mb</a:t>
                </a:r>
                <a:r>
                  <a:rPr lang="ja-JP"/>
                  <a:t>）</a:t>
                </a:r>
              </a:p>
            </c:rich>
          </c:tx>
          <c:layout/>
        </c:title>
        <c:numFmt formatCode="General" sourceLinked="1"/>
        <c:tickLblPos val="nextTo"/>
        <c:crossAx val="137811072"/>
        <c:crosses val="autoZero"/>
        <c:crossBetween val="midCat"/>
      </c:valAx>
      <c:valAx>
        <c:axId val="13781107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ja-JP"/>
                  <a:t>実行時間（秒）</a:t>
                </a:r>
              </a:p>
            </c:rich>
          </c:tx>
          <c:layout/>
        </c:title>
        <c:numFmt formatCode="General" sourceLinked="1"/>
        <c:tickLblPos val="nextTo"/>
        <c:crossAx val="137800704"/>
        <c:crosses val="autoZero"/>
        <c:crossBetween val="midCat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ja-JP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2921139" cy="2117249"/>
          </a:xfrm>
          <a:prstGeom prst="rect">
            <a:avLst/>
          </a:prstGeom>
        </p:spPr>
        <p:txBody>
          <a:bodyPr vert="horz" lIns="412358" tIns="206179" rIns="412358" bIns="206179" rtlCol="0"/>
          <a:lstStyle>
            <a:lvl1pPr algn="l">
              <a:defRPr sz="54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16889974" y="0"/>
            <a:ext cx="12921139" cy="2117249"/>
          </a:xfrm>
          <a:prstGeom prst="rect">
            <a:avLst/>
          </a:prstGeom>
        </p:spPr>
        <p:txBody>
          <a:bodyPr vert="horz" lIns="412358" tIns="206179" rIns="412358" bIns="206179" rtlCol="0"/>
          <a:lstStyle>
            <a:lvl1pPr algn="r">
              <a:defRPr sz="5400"/>
            </a:lvl1pPr>
          </a:lstStyle>
          <a:p>
            <a:fld id="{769D54AB-8A37-4A49-A1C9-D597B1A2167E}" type="datetimeFigureOut">
              <a:rPr kumimoji="1" lang="ja-JP" altLang="en-US" smtClean="0"/>
              <a:pPr/>
              <a:t>2010/11/26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40220377"/>
            <a:ext cx="12921139" cy="2117249"/>
          </a:xfrm>
          <a:prstGeom prst="rect">
            <a:avLst/>
          </a:prstGeom>
        </p:spPr>
        <p:txBody>
          <a:bodyPr vert="horz" lIns="412358" tIns="206179" rIns="412358" bIns="206179" rtlCol="0" anchor="b"/>
          <a:lstStyle>
            <a:lvl1pPr algn="l">
              <a:defRPr sz="54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16889974" y="40220377"/>
            <a:ext cx="12921139" cy="2117249"/>
          </a:xfrm>
          <a:prstGeom prst="rect">
            <a:avLst/>
          </a:prstGeom>
        </p:spPr>
        <p:txBody>
          <a:bodyPr vert="horz" lIns="412358" tIns="206179" rIns="412358" bIns="206179" rtlCol="0" anchor="b"/>
          <a:lstStyle>
            <a:lvl1pPr algn="r">
              <a:defRPr sz="5400"/>
            </a:lvl1pPr>
          </a:lstStyle>
          <a:p>
            <a:fld id="{F01884E6-E970-4D92-9E49-234C3AD5AE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2921139" cy="2117249"/>
          </a:xfrm>
          <a:prstGeom prst="rect">
            <a:avLst/>
          </a:prstGeom>
        </p:spPr>
        <p:txBody>
          <a:bodyPr vert="horz" lIns="412358" tIns="206179" rIns="412358" bIns="206179" rtlCol="0"/>
          <a:lstStyle>
            <a:lvl1pPr algn="l">
              <a:defRPr sz="54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16889974" y="0"/>
            <a:ext cx="12921139" cy="2117249"/>
          </a:xfrm>
          <a:prstGeom prst="rect">
            <a:avLst/>
          </a:prstGeom>
        </p:spPr>
        <p:txBody>
          <a:bodyPr vert="horz" lIns="412358" tIns="206179" rIns="412358" bIns="206179" rtlCol="0"/>
          <a:lstStyle>
            <a:lvl1pPr algn="r">
              <a:defRPr sz="5400"/>
            </a:lvl1pPr>
          </a:lstStyle>
          <a:p>
            <a:fld id="{9D78C995-DCE9-4084-94CD-4818B9CA4E0D}" type="datetimeFigureOut">
              <a:rPr kumimoji="1" lang="ja-JP" altLang="en-US" smtClean="0"/>
              <a:pPr/>
              <a:t>2010/11/26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94813" y="3176588"/>
            <a:ext cx="11228387" cy="15878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12358" tIns="206179" rIns="412358" bIns="206179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981802" y="20113863"/>
            <a:ext cx="23854410" cy="19055239"/>
          </a:xfrm>
          <a:prstGeom prst="rect">
            <a:avLst/>
          </a:prstGeom>
        </p:spPr>
        <p:txBody>
          <a:bodyPr vert="horz" lIns="412358" tIns="206179" rIns="412358" bIns="206179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40220377"/>
            <a:ext cx="12921139" cy="2117249"/>
          </a:xfrm>
          <a:prstGeom prst="rect">
            <a:avLst/>
          </a:prstGeom>
        </p:spPr>
        <p:txBody>
          <a:bodyPr vert="horz" lIns="412358" tIns="206179" rIns="412358" bIns="206179" rtlCol="0" anchor="b"/>
          <a:lstStyle>
            <a:lvl1pPr algn="l">
              <a:defRPr sz="54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16889974" y="40220377"/>
            <a:ext cx="12921139" cy="2117249"/>
          </a:xfrm>
          <a:prstGeom prst="rect">
            <a:avLst/>
          </a:prstGeom>
        </p:spPr>
        <p:txBody>
          <a:bodyPr vert="horz" lIns="412358" tIns="206179" rIns="412358" bIns="206179" rtlCol="0" anchor="b"/>
          <a:lstStyle>
            <a:lvl1pPr algn="r">
              <a:defRPr sz="5400"/>
            </a:lvl1pPr>
          </a:lstStyle>
          <a:p>
            <a:fld id="{28E2DF50-8A8D-40A8-A7E9-0F9FEACC1A1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2DF50-8A8D-40A8-A7E9-0F9FEACC1A1B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70998" y="13298398"/>
            <a:ext cx="25737979" cy="917608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2112-1702-4E8D-BAF4-913E68498C59}" type="datetimeFigureOut">
              <a:rPr kumimoji="1" lang="ja-JP" altLang="en-US" smtClean="0"/>
              <a:pPr/>
              <a:t>2010/11/26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0487-B4FB-4A27-B8F3-597577EEB4B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2112-1702-4E8D-BAF4-913E68498C59}" type="datetimeFigureOut">
              <a:rPr kumimoji="1" lang="ja-JP" altLang="en-US" smtClean="0"/>
              <a:pPr/>
              <a:t>2010/11/26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0487-B4FB-4A27-B8F3-597577EEB4B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1952982" y="1714333"/>
            <a:ext cx="6812994" cy="36525976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513999" y="1714333"/>
            <a:ext cx="19934317" cy="36525976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2112-1702-4E8D-BAF4-913E68498C59}" type="datetimeFigureOut">
              <a:rPr kumimoji="1" lang="ja-JP" altLang="en-US" smtClean="0"/>
              <a:pPr/>
              <a:t>2010/11/26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0487-B4FB-4A27-B8F3-597577EEB4B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72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609600" indent="-609600">
              <a:defRPr sz="6000"/>
            </a:lvl1pPr>
            <a:lvl2pPr marL="1524000" indent="-723900">
              <a:buClr>
                <a:srgbClr val="C00000"/>
              </a:buClr>
              <a:buFont typeface="Wingdings" pitchFamily="2" charset="2"/>
              <a:buChar char="n"/>
              <a:defRPr sz="6000"/>
            </a:lvl2pPr>
            <a:lvl3pPr marL="2324100" indent="-609600">
              <a:buClr>
                <a:srgbClr val="C00000"/>
              </a:buClr>
              <a:buFont typeface="Wingdings" pitchFamily="2" charset="2"/>
              <a:buChar char="n"/>
              <a:tabLst>
                <a:tab pos="3238500" algn="l"/>
              </a:tabLst>
              <a:defRPr sz="6000"/>
            </a:lvl3pPr>
            <a:lvl4pPr marL="3048000" indent="-533400">
              <a:buClr>
                <a:srgbClr val="C00000"/>
              </a:buClr>
              <a:buFont typeface="Wingdings" pitchFamily="2" charset="2"/>
              <a:buChar char="n"/>
              <a:defRPr sz="6000"/>
            </a:lvl4pPr>
            <a:lvl5pPr>
              <a:buClr>
                <a:srgbClr val="C00000"/>
              </a:buClr>
              <a:buFont typeface="Wingdings" pitchFamily="2" charset="2"/>
              <a:buChar char="n"/>
              <a:defRPr sz="6000"/>
            </a:lvl5pPr>
          </a:lstStyle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2112-1702-4E8D-BAF4-913E68498C59}" type="datetimeFigureOut">
              <a:rPr kumimoji="1" lang="ja-JP" altLang="en-US" smtClean="0"/>
              <a:pPr/>
              <a:t>2010/11/26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0487-B4FB-4A27-B8F3-597577EEB4B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91910" y="27508442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91910" y="18144085"/>
            <a:ext cx="25737979" cy="9364360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2112-1702-4E8D-BAF4-913E68498C59}" type="datetimeFigureOut">
              <a:rPr kumimoji="1" lang="ja-JP" altLang="en-US" smtClean="0"/>
              <a:pPr/>
              <a:t>2010/11/26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0487-B4FB-4A27-B8F3-597577EEB4B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513999" y="9988663"/>
            <a:ext cx="13373656" cy="28251646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392320" y="9988663"/>
            <a:ext cx="13373656" cy="28251646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2112-1702-4E8D-BAF4-913E68498C59}" type="datetimeFigureOut">
              <a:rPr kumimoji="1" lang="ja-JP" altLang="en-US" smtClean="0"/>
              <a:pPr/>
              <a:t>2010/11/26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0487-B4FB-4A27-B8F3-597577EEB4B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4001" y="9582373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14001" y="13575850"/>
            <a:ext cx="13378914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5381810" y="9582373"/>
            <a:ext cx="13384168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15381810" y="13575850"/>
            <a:ext cx="13384168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2112-1702-4E8D-BAF4-913E68498C59}" type="datetimeFigureOut">
              <a:rPr kumimoji="1" lang="ja-JP" altLang="en-US" smtClean="0"/>
              <a:pPr/>
              <a:t>2010/11/26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0487-B4FB-4A27-B8F3-597577EEB4B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2112-1702-4E8D-BAF4-913E68498C59}" type="datetimeFigureOut">
              <a:rPr kumimoji="1" lang="ja-JP" altLang="en-US" smtClean="0"/>
              <a:pPr/>
              <a:t>2010/11/26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0487-B4FB-4A27-B8F3-597577EEB4B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2112-1702-4E8D-BAF4-913E68498C59}" type="datetimeFigureOut">
              <a:rPr kumimoji="1" lang="ja-JP" altLang="en-US" smtClean="0"/>
              <a:pPr/>
              <a:t>2010/11/26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0487-B4FB-4A27-B8F3-597577EEB4B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4001" y="1704415"/>
            <a:ext cx="9961904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9" cy="36535892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14001" y="8958084"/>
            <a:ext cx="9961904" cy="29282225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2112-1702-4E8D-BAF4-913E68498C59}" type="datetimeFigureOut">
              <a:rPr kumimoji="1" lang="ja-JP" altLang="en-US" smtClean="0"/>
              <a:pPr/>
              <a:t>2010/11/26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0487-B4FB-4A27-B8F3-597577EEB4B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35087" y="29965970"/>
            <a:ext cx="18167985" cy="3537654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935087" y="3825019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935087" y="33503624"/>
            <a:ext cx="18167985" cy="5024051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2112-1702-4E8D-BAF4-913E68498C59}" type="datetimeFigureOut">
              <a:rPr kumimoji="1" lang="ja-JP" altLang="en-US" smtClean="0"/>
              <a:pPr/>
              <a:t>2010/11/26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0487-B4FB-4A27-B8F3-597577EEB4B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3999" y="9988663"/>
            <a:ext cx="27251978" cy="28251646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513998" y="39677166"/>
            <a:ext cx="7065328" cy="2279156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92112-1702-4E8D-BAF4-913E68498C59}" type="datetimeFigureOut">
              <a:rPr kumimoji="1" lang="ja-JP" altLang="en-US" smtClean="0"/>
              <a:pPr/>
              <a:t>2010/11/26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10345658" y="39677166"/>
            <a:ext cx="9588659" cy="2279156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1700649" y="39677166"/>
            <a:ext cx="7065328" cy="2279156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80487-B4FB-4A27-B8F3-597577EEB4B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0" hangingPunct="1">
        <a:spcBef>
          <a:spcPct val="0"/>
        </a:spcBef>
        <a:buNone/>
        <a:defRPr kumimoji="1" sz="20100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Clr>
          <a:srgbClr val="C00000"/>
        </a:buClr>
        <a:buFont typeface="Wingdings" pitchFamily="2" charset="2"/>
        <a:buChar char="n"/>
        <a:defRPr kumimoji="1"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kumimoji="1"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正方形/長方形 167"/>
          <p:cNvSpPr/>
          <p:nvPr/>
        </p:nvSpPr>
        <p:spPr>
          <a:xfrm>
            <a:off x="15139988" y="37174014"/>
            <a:ext cx="15139987" cy="5634511"/>
          </a:xfrm>
          <a:prstGeom prst="rect">
            <a:avLst/>
          </a:prstGeom>
          <a:ln w="1016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7" name="正方形/長方形 166"/>
          <p:cNvSpPr/>
          <p:nvPr/>
        </p:nvSpPr>
        <p:spPr>
          <a:xfrm>
            <a:off x="15139987" y="30477269"/>
            <a:ext cx="15139987" cy="6696745"/>
          </a:xfrm>
          <a:prstGeom prst="rect">
            <a:avLst/>
          </a:prstGeom>
          <a:ln w="1016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正方形/長方形 165"/>
          <p:cNvSpPr/>
          <p:nvPr/>
        </p:nvSpPr>
        <p:spPr>
          <a:xfrm>
            <a:off x="15139988" y="13411374"/>
            <a:ext cx="15139987" cy="17065896"/>
          </a:xfrm>
          <a:prstGeom prst="rect">
            <a:avLst/>
          </a:prstGeom>
          <a:ln w="1016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5" name="正方形/長方形 164"/>
          <p:cNvSpPr/>
          <p:nvPr/>
        </p:nvSpPr>
        <p:spPr>
          <a:xfrm>
            <a:off x="15139988" y="2322142"/>
            <a:ext cx="15139987" cy="11089232"/>
          </a:xfrm>
          <a:prstGeom prst="rect">
            <a:avLst/>
          </a:prstGeom>
          <a:ln w="1016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8" name="正方形/長方形 157"/>
          <p:cNvSpPr/>
          <p:nvPr/>
        </p:nvSpPr>
        <p:spPr>
          <a:xfrm>
            <a:off x="0" y="30477270"/>
            <a:ext cx="15139987" cy="12331254"/>
          </a:xfrm>
          <a:prstGeom prst="rect">
            <a:avLst/>
          </a:prstGeom>
          <a:ln w="1016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" name="正方形/長方形 156"/>
          <p:cNvSpPr/>
          <p:nvPr/>
        </p:nvSpPr>
        <p:spPr>
          <a:xfrm>
            <a:off x="0" y="19316030"/>
            <a:ext cx="15139987" cy="11161240"/>
          </a:xfrm>
          <a:prstGeom prst="rect">
            <a:avLst/>
          </a:prstGeom>
          <a:ln w="1016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" name="正方形/長方形 155"/>
          <p:cNvSpPr/>
          <p:nvPr/>
        </p:nvSpPr>
        <p:spPr>
          <a:xfrm>
            <a:off x="0" y="8658846"/>
            <a:ext cx="15139987" cy="10657184"/>
          </a:xfrm>
          <a:prstGeom prst="rect">
            <a:avLst/>
          </a:prstGeom>
          <a:ln w="1016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" name="正方形/長方形 154"/>
          <p:cNvSpPr/>
          <p:nvPr/>
        </p:nvSpPr>
        <p:spPr>
          <a:xfrm>
            <a:off x="0" y="2322142"/>
            <a:ext cx="15139987" cy="6336704"/>
          </a:xfrm>
          <a:prstGeom prst="rect">
            <a:avLst/>
          </a:prstGeom>
          <a:ln w="1016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" y="24958"/>
            <a:ext cx="30279975" cy="2329852"/>
          </a:xfrm>
          <a:prstGeom prst="rect">
            <a:avLst/>
          </a:prstGeom>
          <a:ln w="1016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17556" tIns="208780" rIns="417556" bIns="208780" rtlCol="0">
            <a:spAutoFit/>
          </a:bodyPr>
          <a:lstStyle/>
          <a:p>
            <a:pPr algn="ctr"/>
            <a:r>
              <a:rPr lang="en-US" altLang="ja-JP" sz="8000" dirty="0" smtClean="0">
                <a:solidFill>
                  <a:srgbClr val="C00000"/>
                </a:solidFill>
                <a:latin typeface="+mj-ea"/>
                <a:ea typeface="+mj-ea"/>
              </a:rPr>
              <a:t>VM</a:t>
            </a:r>
            <a:r>
              <a:rPr lang="ja-JP" altLang="en-US" sz="8000" dirty="0" smtClean="0">
                <a:solidFill>
                  <a:srgbClr val="C00000"/>
                </a:solidFill>
                <a:latin typeface="+mj-ea"/>
                <a:ea typeface="+mj-ea"/>
              </a:rPr>
              <a:t>のメモリ暗号化によるクラウド管理者への情報漏洩の防止</a:t>
            </a:r>
            <a:endParaRPr lang="en-US" altLang="ja-JP" sz="8000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pPr algn="ctr"/>
            <a:r>
              <a:rPr lang="ja-JP" altLang="en-US" sz="4400" dirty="0" smtClean="0"/>
              <a:t>田所 秀和（東工大）  内田 昴志（九工大）  光来 健一（九工大</a:t>
            </a:r>
            <a:r>
              <a:rPr lang="en-US" altLang="ja-JP" sz="4400" dirty="0" smtClean="0"/>
              <a:t>/JST CREST</a:t>
            </a:r>
            <a:r>
              <a:rPr lang="ja-JP" altLang="en-US" sz="4400" dirty="0" smtClean="0"/>
              <a:t>）  千葉 滋（東工大）</a:t>
            </a:r>
            <a:endParaRPr lang="en-US" altLang="ja-JP" sz="4400" dirty="0" smtClean="0"/>
          </a:p>
        </p:txBody>
      </p:sp>
      <p:sp>
        <p:nvSpPr>
          <p:cNvPr id="10" name="コンテンツ プレースホルダ 2"/>
          <p:cNvSpPr>
            <a:spLocks noGrp="1"/>
          </p:cNvSpPr>
          <p:nvPr>
            <p:ph idx="1"/>
          </p:nvPr>
        </p:nvSpPr>
        <p:spPr>
          <a:xfrm>
            <a:off x="0" y="3258246"/>
            <a:ext cx="15139987" cy="5472608"/>
          </a:xfrm>
        </p:spPr>
        <p:txBody>
          <a:bodyPr>
            <a:noAutofit/>
          </a:bodyPr>
          <a:lstStyle/>
          <a:p>
            <a:r>
              <a:rPr lang="ja-JP" altLang="en-US" sz="4000" dirty="0" smtClean="0"/>
              <a:t>ネットワークを通して計算機やソフトウェアなどのサービスを提供</a:t>
            </a:r>
            <a:endParaRPr lang="en-US" altLang="ja-JP" sz="4000" dirty="0" smtClean="0"/>
          </a:p>
          <a:p>
            <a:pPr lvl="1"/>
            <a:r>
              <a:rPr lang="en-US" altLang="ja-JP" sz="4000" dirty="0" smtClean="0"/>
              <a:t>Infrastructure as a Service (</a:t>
            </a:r>
            <a:r>
              <a:rPr lang="en-US" altLang="ja-JP" sz="4000" dirty="0" err="1" smtClean="0"/>
              <a:t>Iaas</a:t>
            </a:r>
            <a:r>
              <a:rPr lang="en-US" altLang="ja-JP" sz="4000" dirty="0" smtClean="0"/>
              <a:t>)</a:t>
            </a:r>
          </a:p>
          <a:p>
            <a:pPr lvl="2"/>
            <a:r>
              <a:rPr lang="ja-JP" altLang="en-US" sz="4000" dirty="0" smtClean="0"/>
              <a:t>仮想マシン</a:t>
            </a:r>
            <a:r>
              <a:rPr lang="en-US" altLang="ja-JP" sz="4000" dirty="0" smtClean="0"/>
              <a:t>(VM)</a:t>
            </a:r>
            <a:r>
              <a:rPr lang="ja-JP" altLang="en-US" sz="4000" dirty="0" smtClean="0"/>
              <a:t>を提供</a:t>
            </a:r>
            <a:endParaRPr lang="en-US" altLang="ja-JP" sz="4000" dirty="0" smtClean="0"/>
          </a:p>
          <a:p>
            <a:pPr lvl="1"/>
            <a:r>
              <a:rPr kumimoji="1" lang="ja-JP" altLang="en-US" sz="4000" dirty="0" smtClean="0"/>
              <a:t>クラウド管理</a:t>
            </a:r>
            <a:r>
              <a:rPr kumimoji="1" lang="ja-JP" altLang="en-US" sz="4000" dirty="0" smtClean="0"/>
              <a:t>者と</a:t>
            </a:r>
            <a:r>
              <a:rPr lang="ja-JP" altLang="en-US" sz="4000" dirty="0" smtClean="0"/>
              <a:t>ゲスト</a:t>
            </a:r>
            <a:r>
              <a:rPr lang="en-US" altLang="ja-JP" sz="4000" dirty="0" smtClean="0"/>
              <a:t>OS</a:t>
            </a:r>
            <a:r>
              <a:rPr lang="ja-JP" altLang="en-US" sz="4000" dirty="0" smtClean="0"/>
              <a:t>の</a:t>
            </a:r>
            <a:r>
              <a:rPr kumimoji="1" lang="ja-JP" altLang="en-US" sz="4000" dirty="0" smtClean="0"/>
              <a:t>管理者</a:t>
            </a:r>
            <a:r>
              <a:rPr kumimoji="1" lang="ja-JP" altLang="en-US" sz="4000" dirty="0" smtClean="0"/>
              <a:t>は異なる</a:t>
            </a:r>
            <a:endParaRPr kumimoji="1" lang="en-US" altLang="ja-JP" sz="4000" dirty="0" smtClean="0"/>
          </a:p>
          <a:p>
            <a:pPr lvl="2"/>
            <a:r>
              <a:rPr lang="ja-JP" altLang="en-US" sz="4000" dirty="0" smtClean="0"/>
              <a:t>クラウド管理者が信用できるとは限らない</a:t>
            </a:r>
            <a:endParaRPr kumimoji="1" lang="en-US" altLang="ja-JP" sz="4000" dirty="0" smtClean="0"/>
          </a:p>
          <a:p>
            <a:pPr lvl="2"/>
            <a:r>
              <a:rPr lang="ja-JP" altLang="en-US" sz="4000" dirty="0" smtClean="0"/>
              <a:t>従来はマシンの管理者と</a:t>
            </a:r>
            <a:r>
              <a:rPr lang="en-US" altLang="ja-JP" sz="4000" dirty="0" smtClean="0"/>
              <a:t>OS</a:t>
            </a:r>
            <a:r>
              <a:rPr lang="ja-JP" altLang="en-US" sz="4000" dirty="0" smtClean="0"/>
              <a:t>の管理者は同じ</a:t>
            </a:r>
            <a:endParaRPr kumimoji="1" lang="en-US" altLang="ja-JP" sz="4000" dirty="0" smtClean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-1" y="2394150"/>
            <a:ext cx="15139988" cy="1296144"/>
          </a:xfrm>
        </p:spPr>
        <p:txBody>
          <a:bodyPr>
            <a:noAutofit/>
          </a:bodyPr>
          <a:lstStyle/>
          <a:p>
            <a:pPr algn="l"/>
            <a:r>
              <a:rPr lang="ja-JP" altLang="en-US" sz="4800" dirty="0" smtClean="0"/>
              <a:t>クラウドコンピューティングの普及</a:t>
            </a:r>
            <a:endParaRPr kumimoji="1" lang="ja-JP" altLang="en-US" sz="4800" dirty="0"/>
          </a:p>
        </p:txBody>
      </p:sp>
      <p:grpSp>
        <p:nvGrpSpPr>
          <p:cNvPr id="118" name="グループ化 117"/>
          <p:cNvGrpSpPr/>
          <p:nvPr/>
        </p:nvGrpSpPr>
        <p:grpSpPr>
          <a:xfrm>
            <a:off x="-1" y="19604062"/>
            <a:ext cx="15139989" cy="10369152"/>
            <a:chOff x="-1" y="19604062"/>
            <a:chExt cx="15139989" cy="10369152"/>
          </a:xfrm>
        </p:grpSpPr>
        <p:sp>
          <p:nvSpPr>
            <p:cNvPr id="25" name="タイトル 1"/>
            <p:cNvSpPr txBox="1">
              <a:spLocks/>
            </p:cNvSpPr>
            <p:nvPr/>
          </p:nvSpPr>
          <p:spPr>
            <a:xfrm>
              <a:off x="0" y="19604062"/>
              <a:ext cx="15139988" cy="1008112"/>
            </a:xfrm>
            <a:prstGeom prst="rect">
              <a:avLst/>
            </a:prstGeom>
          </p:spPr>
          <p:txBody>
            <a:bodyPr vert="horz" lIns="417643" tIns="208822" rIns="417643" bIns="208822" rtlCol="0" anchor="ctr">
              <a:noAutofit/>
            </a:bodyPr>
            <a:lstStyle/>
            <a:p>
              <a:pPr marL="0" marR="0" lvl="0" indent="0" defTabSz="4176431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48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VMCrypt</a:t>
              </a:r>
              <a:r>
                <a:rPr kumimoji="1" lang="en-US" altLang="ja-JP" sz="4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: VM</a:t>
              </a:r>
              <a:r>
                <a:rPr kumimoji="1" lang="ja-JP" altLang="en-US" sz="4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メモリの暗号化</a:t>
              </a:r>
              <a:endPara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6" name="コンテンツ プレースホルダ 2"/>
            <p:cNvSpPr txBox="1">
              <a:spLocks/>
            </p:cNvSpPr>
            <p:nvPr/>
          </p:nvSpPr>
          <p:spPr>
            <a:xfrm>
              <a:off x="-1" y="20828198"/>
              <a:ext cx="15139988" cy="5112568"/>
            </a:xfrm>
            <a:prstGeom prst="rect">
              <a:avLst/>
            </a:prstGeom>
          </p:spPr>
          <p:txBody>
            <a:bodyPr vert="horz" lIns="417643" tIns="208822" rIns="417643" bIns="208822" rtlCol="0">
              <a:normAutofit/>
            </a:bodyPr>
            <a:lstStyle/>
            <a:p>
              <a:pPr marL="609600" marR="0" lvl="0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特権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によるアクセス時に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VMM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がユーザ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</a:t>
              </a:r>
              <a:r>
                <a:rPr kumimoji="1" lang="ja-JP" altLang="en-US" sz="40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のメ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モリを暗号化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1524000" marR="0" lvl="1" indent="-7239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ユーザ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のメモリ内容を特権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</a:t>
              </a:r>
              <a:r>
                <a:rPr kumimoji="1" lang="ja-JP" altLang="en-US" sz="40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に漏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洩させない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609600" marR="0" lvl="0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特権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がアクセスする必要があるページは暗号化しない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1524000" marR="0" lvl="1" indent="-7239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特権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がユーザ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のサスペンドなどに利用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2324100" marR="0" lvl="2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>
                  <a:tab pos="3238500" algn="l"/>
                </a:tabLst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漏えいして困る情報ではない</a:t>
              </a:r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234331" y="25652734"/>
              <a:ext cx="14905656" cy="4320480"/>
              <a:chOff x="1043608" y="4941168"/>
              <a:chExt cx="7398967" cy="1860238"/>
            </a:xfrm>
          </p:grpSpPr>
          <p:sp>
            <p:nvSpPr>
              <p:cNvPr id="28" name="フローチャート : 代替処理 27"/>
              <p:cNvSpPr/>
              <p:nvPr/>
            </p:nvSpPr>
            <p:spPr>
              <a:xfrm>
                <a:off x="2685542" y="5013176"/>
                <a:ext cx="1571636" cy="1284174"/>
              </a:xfrm>
              <a:prstGeom prst="flowChartAlternateProcess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rtlCol="0" anchor="t" anchorCtr="0"/>
              <a:lstStyle/>
              <a:p>
                <a:pPr algn="ctr"/>
                <a:r>
                  <a:rPr kumimoji="1" lang="ja-JP" altLang="en-US" sz="4000" dirty="0" smtClean="0"/>
                  <a:t>特権</a:t>
                </a:r>
                <a:r>
                  <a:rPr kumimoji="1" lang="en-US" altLang="ja-JP" sz="4000" dirty="0" smtClean="0"/>
                  <a:t>VM</a:t>
                </a:r>
                <a:endParaRPr kumimoji="1" lang="ja-JP" altLang="en-US" sz="4000" dirty="0"/>
              </a:p>
            </p:txBody>
          </p:sp>
          <p:sp>
            <p:nvSpPr>
              <p:cNvPr id="29" name="フローチャート : 磁気ディスク 28"/>
              <p:cNvSpPr/>
              <p:nvPr/>
            </p:nvSpPr>
            <p:spPr>
              <a:xfrm>
                <a:off x="1321514" y="6158488"/>
                <a:ext cx="1234262" cy="642918"/>
              </a:xfrm>
              <a:prstGeom prst="flowChartMagneticDisk">
                <a:avLst/>
              </a:prstGeom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tIns="108000" bIns="0" rtlCol="0" anchor="ctr" anchorCtr="1">
                <a:normAutofit/>
              </a:bodyPr>
              <a:lstStyle/>
              <a:p>
                <a:pPr algn="ctr"/>
                <a:r>
                  <a:rPr lang="ja-JP" altLang="en-US" sz="4000" dirty="0" smtClean="0"/>
                  <a:t>ディスク</a:t>
                </a:r>
                <a:endParaRPr kumimoji="1" lang="en-US" altLang="ja-JP" sz="4000" dirty="0" smtClean="0"/>
              </a:p>
            </p:txBody>
          </p:sp>
          <p:sp>
            <p:nvSpPr>
              <p:cNvPr id="30" name="フローチャート : 代替処理 29"/>
              <p:cNvSpPr/>
              <p:nvPr/>
            </p:nvSpPr>
            <p:spPr>
              <a:xfrm>
                <a:off x="5736668" y="5013176"/>
                <a:ext cx="1571636" cy="1284174"/>
              </a:xfrm>
              <a:prstGeom prst="flowChartAlternateProcess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t" anchorCtr="1">
                <a:normAutofit/>
              </a:bodyPr>
              <a:lstStyle/>
              <a:p>
                <a:pPr algn="ctr"/>
                <a:r>
                  <a:rPr kumimoji="1" lang="ja-JP" altLang="en-US" sz="4000" dirty="0" smtClean="0"/>
                  <a:t>ユーザ</a:t>
                </a:r>
                <a:r>
                  <a:rPr kumimoji="1" lang="en-US" altLang="ja-JP" sz="4000" dirty="0" smtClean="0"/>
                  <a:t>VM</a:t>
                </a:r>
                <a:endParaRPr kumimoji="1" lang="ja-JP" altLang="en-US" sz="4000" dirty="0"/>
              </a:p>
            </p:txBody>
          </p:sp>
          <p:sp>
            <p:nvSpPr>
              <p:cNvPr id="31" name="テキスト ボックス 30"/>
              <p:cNvSpPr txBox="1"/>
              <p:nvPr/>
            </p:nvSpPr>
            <p:spPr>
              <a:xfrm>
                <a:off x="1043608" y="5733256"/>
                <a:ext cx="712670" cy="198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4000" dirty="0" smtClean="0"/>
                  <a:t>保存</a:t>
                </a:r>
                <a:endParaRPr kumimoji="1" lang="ja-JP" altLang="en-US" sz="4000" dirty="0"/>
              </a:p>
            </p:txBody>
          </p:sp>
          <p:sp>
            <p:nvSpPr>
              <p:cNvPr id="32" name="フローチャート : 代替処理 31"/>
              <p:cNvSpPr/>
              <p:nvPr/>
            </p:nvSpPr>
            <p:spPr>
              <a:xfrm>
                <a:off x="2685542" y="6381328"/>
                <a:ext cx="4622762" cy="323560"/>
              </a:xfrm>
              <a:prstGeom prst="flowChartAlternateProcess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4000" dirty="0" err="1" smtClean="0"/>
                  <a:t>VMCrypt</a:t>
                </a:r>
                <a:r>
                  <a:rPr lang="en-US" altLang="ja-JP" sz="4000" dirty="0" smtClean="0"/>
                  <a:t> VMM</a:t>
                </a:r>
                <a:endParaRPr kumimoji="1" lang="ja-JP" altLang="en-US" sz="4000" dirty="0"/>
              </a:p>
            </p:txBody>
          </p:sp>
          <p:sp>
            <p:nvSpPr>
              <p:cNvPr id="33" name="曲折矢印 32"/>
              <p:cNvSpPr/>
              <p:nvPr/>
            </p:nvSpPr>
            <p:spPr>
              <a:xfrm rot="16200000" flipH="1">
                <a:off x="1831991" y="5592945"/>
                <a:ext cx="576064" cy="856686"/>
              </a:xfrm>
              <a:prstGeom prst="bentArrow">
                <a:avLst>
                  <a:gd name="adj1" fmla="val 33872"/>
                  <a:gd name="adj2" fmla="val 39574"/>
                  <a:gd name="adj3" fmla="val 35139"/>
                  <a:gd name="adj4" fmla="val 20938"/>
                </a:avLst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右矢印 33"/>
              <p:cNvSpPr/>
              <p:nvPr/>
            </p:nvSpPr>
            <p:spPr>
              <a:xfrm rot="10800000" flipV="1">
                <a:off x="4346921" y="5648137"/>
                <a:ext cx="1296143" cy="445159"/>
              </a:xfrm>
              <a:prstGeom prst="rightArrow">
                <a:avLst>
                  <a:gd name="adj1" fmla="val 46810"/>
                  <a:gd name="adj2" fmla="val 54540"/>
                </a:avLst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 dirty="0"/>
              </a:p>
            </p:txBody>
          </p:sp>
          <p:pic>
            <p:nvPicPr>
              <p:cNvPr id="35" name="Picture 5" descr="C:\Program Files\Microsoft Office\MEDIA\CAGCAT10\j0292020.wmf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flipH="1">
                <a:off x="7380312" y="4941168"/>
                <a:ext cx="1062263" cy="1008112"/>
              </a:xfrm>
              <a:prstGeom prst="rect">
                <a:avLst/>
              </a:prstGeom>
              <a:noFill/>
            </p:spPr>
          </p:pic>
          <p:pic>
            <p:nvPicPr>
              <p:cNvPr id="36" name="Picture 10" descr="C:\Users\taka\AppData\Local\Microsoft\Windows\Temporary Internet Files\Content.IE5\J4H89X9M\MCj00905630000[1].wmf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619672" y="4941168"/>
                <a:ext cx="976258" cy="714380"/>
              </a:xfrm>
              <a:prstGeom prst="rect">
                <a:avLst/>
              </a:prstGeom>
              <a:noFill/>
            </p:spPr>
          </p:pic>
          <p:sp>
            <p:nvSpPr>
              <p:cNvPr id="37" name="円/楕円 36"/>
              <p:cNvSpPr/>
              <p:nvPr/>
            </p:nvSpPr>
            <p:spPr>
              <a:xfrm>
                <a:off x="2771800" y="5445224"/>
                <a:ext cx="1368152" cy="792088"/>
              </a:xfrm>
              <a:prstGeom prst="ellipse">
                <a:avLst/>
              </a:prstGeom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4000" dirty="0" smtClean="0"/>
                  <a:t>暗号化メモリ</a:t>
                </a:r>
                <a:endParaRPr kumimoji="1" lang="ja-JP" altLang="en-US" sz="4000" dirty="0"/>
              </a:p>
            </p:txBody>
          </p:sp>
          <p:sp>
            <p:nvSpPr>
              <p:cNvPr id="38" name="円/楕円 37"/>
              <p:cNvSpPr/>
              <p:nvPr/>
            </p:nvSpPr>
            <p:spPr>
              <a:xfrm>
                <a:off x="5841510" y="5445224"/>
                <a:ext cx="1368152" cy="792088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4000" dirty="0" smtClean="0"/>
                  <a:t>メモリ</a:t>
                </a:r>
                <a:endParaRPr kumimoji="1" lang="ja-JP" altLang="en-US" sz="4000" dirty="0"/>
              </a:p>
            </p:txBody>
          </p:sp>
          <p:sp>
            <p:nvSpPr>
              <p:cNvPr id="39" name="Lock"/>
              <p:cNvSpPr>
                <a:spLocks noEditPoints="1" noChangeArrowheads="1"/>
              </p:cNvSpPr>
              <p:nvPr/>
            </p:nvSpPr>
            <p:spPr bwMode="auto">
              <a:xfrm>
                <a:off x="4842276" y="5517232"/>
                <a:ext cx="504056" cy="720080"/>
              </a:xfrm>
              <a:custGeom>
                <a:avLst/>
                <a:gdLst>
                  <a:gd name="T0" fmla="*/ 10800 w 21600"/>
                  <a:gd name="T1" fmla="*/ 0 h 21600"/>
                  <a:gd name="T2" fmla="*/ 21600 w 21600"/>
                  <a:gd name="T3" fmla="*/ 9606 h 21600"/>
                  <a:gd name="T4" fmla="*/ 10800 w 21600"/>
                  <a:gd name="T5" fmla="*/ 21600 h 21600"/>
                  <a:gd name="T6" fmla="*/ 0 w 21600"/>
                  <a:gd name="T7" fmla="*/ 9606 h 21600"/>
                  <a:gd name="T8" fmla="*/ 744 w 21600"/>
                  <a:gd name="T9" fmla="*/ 9904 h 21600"/>
                  <a:gd name="T10" fmla="*/ 21134 w 21600"/>
                  <a:gd name="T11" fmla="*/ 15335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 extrusionOk="0">
                    <a:moveTo>
                      <a:pt x="93" y="9606"/>
                    </a:moveTo>
                    <a:lnTo>
                      <a:pt x="2048" y="9606"/>
                    </a:lnTo>
                    <a:lnTo>
                      <a:pt x="2048" y="4713"/>
                    </a:lnTo>
                    <a:lnTo>
                      <a:pt x="2420" y="3818"/>
                    </a:lnTo>
                    <a:lnTo>
                      <a:pt x="2979" y="3028"/>
                    </a:lnTo>
                    <a:lnTo>
                      <a:pt x="3537" y="2446"/>
                    </a:lnTo>
                    <a:lnTo>
                      <a:pt x="3956" y="1998"/>
                    </a:lnTo>
                    <a:lnTo>
                      <a:pt x="4492" y="1581"/>
                    </a:lnTo>
                    <a:lnTo>
                      <a:pt x="5143" y="1238"/>
                    </a:lnTo>
                    <a:lnTo>
                      <a:pt x="5912" y="880"/>
                    </a:lnTo>
                    <a:lnTo>
                      <a:pt x="6587" y="641"/>
                    </a:lnTo>
                    <a:lnTo>
                      <a:pt x="7518" y="372"/>
                    </a:lnTo>
                    <a:lnTo>
                      <a:pt x="8425" y="208"/>
                    </a:lnTo>
                    <a:lnTo>
                      <a:pt x="9496" y="59"/>
                    </a:lnTo>
                    <a:lnTo>
                      <a:pt x="10637" y="14"/>
                    </a:lnTo>
                    <a:lnTo>
                      <a:pt x="11614" y="59"/>
                    </a:lnTo>
                    <a:lnTo>
                      <a:pt x="12382" y="119"/>
                    </a:lnTo>
                    <a:lnTo>
                      <a:pt x="13034" y="253"/>
                    </a:lnTo>
                    <a:lnTo>
                      <a:pt x="13779" y="417"/>
                    </a:lnTo>
                    <a:lnTo>
                      <a:pt x="14500" y="611"/>
                    </a:lnTo>
                    <a:lnTo>
                      <a:pt x="14733" y="686"/>
                    </a:lnTo>
                    <a:lnTo>
                      <a:pt x="14989" y="790"/>
                    </a:lnTo>
                    <a:lnTo>
                      <a:pt x="15175" y="865"/>
                    </a:lnTo>
                    <a:lnTo>
                      <a:pt x="15385" y="954"/>
                    </a:lnTo>
                    <a:lnTo>
                      <a:pt x="15431" y="969"/>
                    </a:lnTo>
                    <a:lnTo>
                      <a:pt x="15594" y="1059"/>
                    </a:lnTo>
                    <a:lnTo>
                      <a:pt x="15757" y="1148"/>
                    </a:lnTo>
                    <a:lnTo>
                      <a:pt x="15920" y="1267"/>
                    </a:lnTo>
                    <a:lnTo>
                      <a:pt x="16106" y="1372"/>
                    </a:lnTo>
                    <a:lnTo>
                      <a:pt x="16665" y="1730"/>
                    </a:lnTo>
                    <a:lnTo>
                      <a:pt x="17014" y="1998"/>
                    </a:lnTo>
                    <a:lnTo>
                      <a:pt x="17480" y="2356"/>
                    </a:lnTo>
                    <a:lnTo>
                      <a:pt x="17852" y="2804"/>
                    </a:lnTo>
                    <a:lnTo>
                      <a:pt x="18178" y="3192"/>
                    </a:lnTo>
                    <a:lnTo>
                      <a:pt x="18527" y="3639"/>
                    </a:lnTo>
                    <a:lnTo>
                      <a:pt x="18806" y="4132"/>
                    </a:lnTo>
                    <a:lnTo>
                      <a:pt x="19086" y="4713"/>
                    </a:lnTo>
                    <a:lnTo>
                      <a:pt x="19272" y="5191"/>
                    </a:lnTo>
                    <a:lnTo>
                      <a:pt x="19295" y="9606"/>
                    </a:lnTo>
                    <a:lnTo>
                      <a:pt x="21600" y="9606"/>
                    </a:lnTo>
                    <a:lnTo>
                      <a:pt x="21600" y="16289"/>
                    </a:lnTo>
                    <a:lnTo>
                      <a:pt x="21413" y="17184"/>
                    </a:lnTo>
                    <a:lnTo>
                      <a:pt x="21041" y="17900"/>
                    </a:lnTo>
                    <a:lnTo>
                      <a:pt x="20668" y="18377"/>
                    </a:lnTo>
                    <a:lnTo>
                      <a:pt x="20343" y="18855"/>
                    </a:lnTo>
                    <a:lnTo>
                      <a:pt x="19924" y="19332"/>
                    </a:lnTo>
                    <a:lnTo>
                      <a:pt x="19388" y="19809"/>
                    </a:lnTo>
                    <a:lnTo>
                      <a:pt x="18806" y="20242"/>
                    </a:lnTo>
                    <a:lnTo>
                      <a:pt x="18062" y="20585"/>
                    </a:lnTo>
                    <a:lnTo>
                      <a:pt x="17270" y="20883"/>
                    </a:lnTo>
                    <a:lnTo>
                      <a:pt x="16525" y="21182"/>
                    </a:lnTo>
                    <a:lnTo>
                      <a:pt x="15548" y="21420"/>
                    </a:lnTo>
                    <a:lnTo>
                      <a:pt x="14803" y="21540"/>
                    </a:lnTo>
                    <a:lnTo>
                      <a:pt x="13662" y="21674"/>
                    </a:lnTo>
                    <a:lnTo>
                      <a:pt x="8379" y="21659"/>
                    </a:lnTo>
                    <a:lnTo>
                      <a:pt x="7168" y="21540"/>
                    </a:lnTo>
                    <a:lnTo>
                      <a:pt x="6098" y="21331"/>
                    </a:lnTo>
                    <a:lnTo>
                      <a:pt x="5050" y="21092"/>
                    </a:lnTo>
                    <a:lnTo>
                      <a:pt x="4003" y="20764"/>
                    </a:lnTo>
                    <a:lnTo>
                      <a:pt x="3258" y="20391"/>
                    </a:lnTo>
                    <a:lnTo>
                      <a:pt x="2769" y="20123"/>
                    </a:lnTo>
                    <a:lnTo>
                      <a:pt x="2281" y="19720"/>
                    </a:lnTo>
                    <a:lnTo>
                      <a:pt x="1862" y="19407"/>
                    </a:lnTo>
                    <a:lnTo>
                      <a:pt x="1489" y="19079"/>
                    </a:lnTo>
                    <a:lnTo>
                      <a:pt x="1070" y="18676"/>
                    </a:lnTo>
                    <a:lnTo>
                      <a:pt x="744" y="18258"/>
                    </a:lnTo>
                    <a:lnTo>
                      <a:pt x="325" y="17661"/>
                    </a:lnTo>
                    <a:lnTo>
                      <a:pt x="162" y="17035"/>
                    </a:lnTo>
                    <a:lnTo>
                      <a:pt x="93" y="16468"/>
                    </a:lnTo>
                    <a:lnTo>
                      <a:pt x="93" y="9606"/>
                    </a:lnTo>
                    <a:close/>
                    <a:moveTo>
                      <a:pt x="6098" y="9591"/>
                    </a:moveTo>
                    <a:lnTo>
                      <a:pt x="6098" y="5220"/>
                    </a:lnTo>
                    <a:lnTo>
                      <a:pt x="6191" y="4907"/>
                    </a:lnTo>
                    <a:lnTo>
                      <a:pt x="6307" y="4639"/>
                    </a:lnTo>
                    <a:lnTo>
                      <a:pt x="6517" y="4370"/>
                    </a:lnTo>
                    <a:lnTo>
                      <a:pt x="6680" y="4087"/>
                    </a:lnTo>
                    <a:lnTo>
                      <a:pt x="6889" y="3878"/>
                    </a:lnTo>
                    <a:lnTo>
                      <a:pt x="7308" y="3520"/>
                    </a:lnTo>
                    <a:lnTo>
                      <a:pt x="7843" y="3281"/>
                    </a:lnTo>
                    <a:lnTo>
                      <a:pt x="8402" y="3013"/>
                    </a:lnTo>
                    <a:lnTo>
                      <a:pt x="9031" y="2834"/>
                    </a:lnTo>
                    <a:lnTo>
                      <a:pt x="9659" y="2700"/>
                    </a:lnTo>
                    <a:lnTo>
                      <a:pt x="10497" y="2625"/>
                    </a:lnTo>
                    <a:lnTo>
                      <a:pt x="11125" y="2655"/>
                    </a:lnTo>
                    <a:lnTo>
                      <a:pt x="11987" y="2789"/>
                    </a:lnTo>
                    <a:lnTo>
                      <a:pt x="12522" y="2893"/>
                    </a:lnTo>
                    <a:lnTo>
                      <a:pt x="13011" y="3028"/>
                    </a:lnTo>
                    <a:lnTo>
                      <a:pt x="13290" y="3192"/>
                    </a:lnTo>
                    <a:lnTo>
                      <a:pt x="13709" y="3371"/>
                    </a:lnTo>
                    <a:lnTo>
                      <a:pt x="13872" y="3505"/>
                    </a:lnTo>
                    <a:lnTo>
                      <a:pt x="14058" y="3639"/>
                    </a:lnTo>
                    <a:lnTo>
                      <a:pt x="14291" y="3788"/>
                    </a:lnTo>
                    <a:lnTo>
                      <a:pt x="14431" y="3953"/>
                    </a:lnTo>
                    <a:lnTo>
                      <a:pt x="14617" y="4102"/>
                    </a:lnTo>
                    <a:lnTo>
                      <a:pt x="14826" y="4311"/>
                    </a:lnTo>
                    <a:lnTo>
                      <a:pt x="14919" y="4534"/>
                    </a:lnTo>
                    <a:lnTo>
                      <a:pt x="15036" y="4773"/>
                    </a:lnTo>
                    <a:lnTo>
                      <a:pt x="15175" y="5027"/>
                    </a:lnTo>
                    <a:lnTo>
                      <a:pt x="15245" y="5220"/>
                    </a:lnTo>
                    <a:lnTo>
                      <a:pt x="15245" y="9591"/>
                    </a:lnTo>
                    <a:lnTo>
                      <a:pt x="6098" y="9591"/>
                    </a:lnTo>
                    <a:close/>
                  </a:path>
                  <a:path w="21600" h="21600" extrusionOk="0">
                    <a:moveTo>
                      <a:pt x="93" y="9606"/>
                    </a:moveTo>
                    <a:lnTo>
                      <a:pt x="21600" y="9606"/>
                    </a:lnTo>
                    <a:close/>
                  </a:path>
                  <a:path w="21600" h="21600" extrusionOk="0">
                    <a:moveTo>
                      <a:pt x="11684" y="17109"/>
                    </a:moveTo>
                    <a:lnTo>
                      <a:pt x="12266" y="19317"/>
                    </a:lnTo>
                    <a:lnTo>
                      <a:pt x="9659" y="19317"/>
                    </a:lnTo>
                    <a:lnTo>
                      <a:pt x="10287" y="17124"/>
                    </a:lnTo>
                    <a:lnTo>
                      <a:pt x="10008" y="16975"/>
                    </a:lnTo>
                    <a:lnTo>
                      <a:pt x="9799" y="16722"/>
                    </a:lnTo>
                    <a:lnTo>
                      <a:pt x="9752" y="16408"/>
                    </a:lnTo>
                    <a:lnTo>
                      <a:pt x="9822" y="16170"/>
                    </a:lnTo>
                    <a:lnTo>
                      <a:pt x="10008" y="16006"/>
                    </a:lnTo>
                    <a:lnTo>
                      <a:pt x="10148" y="15871"/>
                    </a:lnTo>
                    <a:lnTo>
                      <a:pt x="10381" y="15782"/>
                    </a:lnTo>
                    <a:lnTo>
                      <a:pt x="10660" y="15692"/>
                    </a:lnTo>
                    <a:lnTo>
                      <a:pt x="11009" y="15677"/>
                    </a:lnTo>
                    <a:lnTo>
                      <a:pt x="11288" y="15722"/>
                    </a:lnTo>
                    <a:lnTo>
                      <a:pt x="11614" y="15782"/>
                    </a:lnTo>
                    <a:lnTo>
                      <a:pt x="11893" y="15946"/>
                    </a:lnTo>
                    <a:lnTo>
                      <a:pt x="12033" y="16080"/>
                    </a:lnTo>
                    <a:lnTo>
                      <a:pt x="12173" y="16229"/>
                    </a:lnTo>
                    <a:lnTo>
                      <a:pt x="12196" y="16408"/>
                    </a:lnTo>
                    <a:lnTo>
                      <a:pt x="12103" y="16722"/>
                    </a:lnTo>
                    <a:lnTo>
                      <a:pt x="11987" y="16856"/>
                    </a:lnTo>
                    <a:lnTo>
                      <a:pt x="11847" y="16975"/>
                    </a:lnTo>
                    <a:lnTo>
                      <a:pt x="11684" y="17109"/>
                    </a:lnTo>
                  </a:path>
                </a:pathLst>
              </a:custGeom>
              <a:solidFill>
                <a:schemeClr val="bg1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altLang="ja-JP" sz="4000" dirty="0" smtClean="0"/>
              </a:p>
            </p:txBody>
          </p:sp>
          <p:sp>
            <p:nvSpPr>
              <p:cNvPr id="40" name="テキスト ボックス 39"/>
              <p:cNvSpPr txBox="1"/>
              <p:nvPr/>
            </p:nvSpPr>
            <p:spPr>
              <a:xfrm>
                <a:off x="4644008" y="5157192"/>
                <a:ext cx="842305" cy="1987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4000" dirty="0" smtClean="0"/>
                  <a:t>暗号化</a:t>
                </a:r>
                <a:endParaRPr kumimoji="1" lang="ja-JP" altLang="en-US" sz="4000" dirty="0"/>
              </a:p>
            </p:txBody>
          </p:sp>
        </p:grpSp>
      </p:grpSp>
      <p:grpSp>
        <p:nvGrpSpPr>
          <p:cNvPr id="119" name="グループ化 118"/>
          <p:cNvGrpSpPr/>
          <p:nvPr/>
        </p:nvGrpSpPr>
        <p:grpSpPr>
          <a:xfrm>
            <a:off x="-1" y="8811990"/>
            <a:ext cx="15139988" cy="11066308"/>
            <a:chOff x="-1" y="8811990"/>
            <a:chExt cx="15139988" cy="11066308"/>
          </a:xfrm>
        </p:grpSpPr>
        <p:sp>
          <p:nvSpPr>
            <p:cNvPr id="23" name="コンテンツ プレースホルダ 2"/>
            <p:cNvSpPr txBox="1">
              <a:spLocks/>
            </p:cNvSpPr>
            <p:nvPr/>
          </p:nvSpPr>
          <p:spPr>
            <a:xfrm>
              <a:off x="-1" y="9954990"/>
              <a:ext cx="15139988" cy="4525963"/>
            </a:xfrm>
            <a:prstGeom prst="rect">
              <a:avLst/>
            </a:prstGeom>
          </p:spPr>
          <p:txBody>
            <a:bodyPr vert="horz" lIns="417643" tIns="208822" rIns="417643" bIns="208822" rtlCol="0">
              <a:noAutofit/>
            </a:bodyPr>
            <a:lstStyle/>
            <a:p>
              <a:pPr marL="609600" marR="0" lvl="0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クラウド管理者はユーザ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のメモリから情報を盗むことが可能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1524000" marR="0" lvl="1" indent="-7239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例：パスワード、ファイルキャッシュの内容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1524000" marR="0" lvl="1" indent="-7239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ハイパーバイザ型の場合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2324100" marR="0" lvl="2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>
                  <a:tab pos="3238500" algn="l"/>
                </a:tabLst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クラウド管理者は特権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を使いユーザ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を管理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2324100" marR="0" lvl="2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>
                  <a:tab pos="3238500" algn="l"/>
                </a:tabLst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特権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はユーザ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</a:t>
              </a:r>
              <a:r>
                <a:rPr kumimoji="1" lang="ja-JP" altLang="en-US" sz="40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のメ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モリを読み書き可能</a:t>
              </a:r>
            </a:p>
          </p:txBody>
        </p:sp>
        <p:sp>
          <p:nvSpPr>
            <p:cNvPr id="24" name="タイトル 1"/>
            <p:cNvSpPr txBox="1">
              <a:spLocks/>
            </p:cNvSpPr>
            <p:nvPr/>
          </p:nvSpPr>
          <p:spPr>
            <a:xfrm>
              <a:off x="-1" y="8811990"/>
              <a:ext cx="15139987" cy="1143000"/>
            </a:xfrm>
            <a:prstGeom prst="rect">
              <a:avLst/>
            </a:prstGeom>
          </p:spPr>
          <p:txBody>
            <a:bodyPr vert="horz" lIns="417643" tIns="208822" rIns="417643" bIns="208822" rtlCol="0" anchor="ctr">
              <a:noAutofit/>
            </a:bodyPr>
            <a:lstStyle/>
            <a:p>
              <a:pPr marL="0" marR="0" lvl="0" indent="0" defTabSz="4176431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クラウド管理者への情報漏洩</a:t>
              </a:r>
              <a:endPara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grpSp>
          <p:nvGrpSpPr>
            <p:cNvPr id="41" name="グループ化 40"/>
            <p:cNvGrpSpPr/>
            <p:nvPr/>
          </p:nvGrpSpPr>
          <p:grpSpPr>
            <a:xfrm>
              <a:off x="234331" y="14563503"/>
              <a:ext cx="14833648" cy="5314795"/>
              <a:chOff x="985277" y="4693121"/>
              <a:chExt cx="7457298" cy="2363574"/>
            </a:xfrm>
          </p:grpSpPr>
          <p:sp>
            <p:nvSpPr>
              <p:cNvPr id="42" name="フローチャート : 代替処理 41"/>
              <p:cNvSpPr/>
              <p:nvPr/>
            </p:nvSpPr>
            <p:spPr>
              <a:xfrm>
                <a:off x="2685542" y="5013176"/>
                <a:ext cx="1571636" cy="1284174"/>
              </a:xfrm>
              <a:prstGeom prst="flowChartAlternateProcess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rtlCol="0" anchor="t" anchorCtr="0"/>
              <a:lstStyle/>
              <a:p>
                <a:pPr algn="ctr"/>
                <a:r>
                  <a:rPr kumimoji="1" lang="ja-JP" altLang="en-US" sz="4000" dirty="0" smtClean="0"/>
                  <a:t>特権</a:t>
                </a:r>
                <a:r>
                  <a:rPr kumimoji="1" lang="en-US" altLang="ja-JP" sz="4000" dirty="0" smtClean="0"/>
                  <a:t>VM</a:t>
                </a:r>
                <a:endParaRPr kumimoji="1" lang="ja-JP" altLang="en-US" sz="4000" dirty="0"/>
              </a:p>
            </p:txBody>
          </p:sp>
          <p:sp>
            <p:nvSpPr>
              <p:cNvPr id="43" name="フローチャート : 磁気ディスク 42"/>
              <p:cNvSpPr/>
              <p:nvPr/>
            </p:nvSpPr>
            <p:spPr>
              <a:xfrm>
                <a:off x="1321514" y="6158488"/>
                <a:ext cx="1234262" cy="642918"/>
              </a:xfrm>
              <a:prstGeom prst="flowChartMagneticDisk">
                <a:avLst/>
              </a:prstGeom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tIns="108000" bIns="0" rtlCol="0" anchor="ctr" anchorCtr="1">
                <a:normAutofit/>
              </a:bodyPr>
              <a:lstStyle/>
              <a:p>
                <a:pPr algn="ctr"/>
                <a:r>
                  <a:rPr lang="ja-JP" altLang="en-US" sz="4000" dirty="0" smtClean="0"/>
                  <a:t>ディスク</a:t>
                </a:r>
                <a:endParaRPr kumimoji="1" lang="en-US" altLang="ja-JP" sz="4000" dirty="0" smtClean="0"/>
              </a:p>
            </p:txBody>
          </p:sp>
          <p:sp>
            <p:nvSpPr>
              <p:cNvPr id="44" name="フローチャート : 代替処理 43"/>
              <p:cNvSpPr/>
              <p:nvPr/>
            </p:nvSpPr>
            <p:spPr>
              <a:xfrm>
                <a:off x="5736668" y="5013176"/>
                <a:ext cx="1571636" cy="1284174"/>
              </a:xfrm>
              <a:prstGeom prst="flowChartAlternateProcess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t" anchorCtr="1">
                <a:noAutofit/>
              </a:bodyPr>
              <a:lstStyle/>
              <a:p>
                <a:pPr algn="ctr"/>
                <a:r>
                  <a:rPr kumimoji="1" lang="ja-JP" altLang="en-US" sz="4000" dirty="0" smtClean="0"/>
                  <a:t>ユーザ</a:t>
                </a:r>
                <a:r>
                  <a:rPr kumimoji="1" lang="en-US" altLang="ja-JP" sz="4000" dirty="0" smtClean="0"/>
                  <a:t>VM</a:t>
                </a:r>
                <a:endParaRPr kumimoji="1" lang="ja-JP" altLang="en-US" sz="4000" dirty="0"/>
              </a:p>
            </p:txBody>
          </p:sp>
          <p:sp>
            <p:nvSpPr>
              <p:cNvPr id="45" name="テキスト ボックス 44"/>
              <p:cNvSpPr txBox="1"/>
              <p:nvPr/>
            </p:nvSpPr>
            <p:spPr>
              <a:xfrm>
                <a:off x="1043608" y="5733256"/>
                <a:ext cx="712670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4000" dirty="0" smtClean="0"/>
                  <a:t>保存</a:t>
                </a:r>
                <a:endParaRPr kumimoji="1" lang="ja-JP" altLang="en-US" sz="4000" dirty="0"/>
              </a:p>
            </p:txBody>
          </p:sp>
          <p:sp>
            <p:nvSpPr>
              <p:cNvPr id="46" name="フローチャート : 代替処理 45"/>
              <p:cNvSpPr/>
              <p:nvPr/>
            </p:nvSpPr>
            <p:spPr>
              <a:xfrm>
                <a:off x="2685542" y="6381328"/>
                <a:ext cx="4622762" cy="323560"/>
              </a:xfrm>
              <a:prstGeom prst="flowChartAlternateProcess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4000" dirty="0" smtClean="0"/>
                  <a:t>仮想マシンモニタ</a:t>
                </a:r>
                <a:endParaRPr kumimoji="1" lang="ja-JP" altLang="en-US" sz="4000" dirty="0"/>
              </a:p>
            </p:txBody>
          </p:sp>
          <p:sp>
            <p:nvSpPr>
              <p:cNvPr id="47" name="曲折矢印 46"/>
              <p:cNvSpPr/>
              <p:nvPr/>
            </p:nvSpPr>
            <p:spPr>
              <a:xfrm rot="16200000" flipH="1">
                <a:off x="1831991" y="5592945"/>
                <a:ext cx="576064" cy="856686"/>
              </a:xfrm>
              <a:prstGeom prst="bentArrow">
                <a:avLst>
                  <a:gd name="adj1" fmla="val 33872"/>
                  <a:gd name="adj2" fmla="val 39574"/>
                  <a:gd name="adj3" fmla="val 35139"/>
                  <a:gd name="adj4" fmla="val 20938"/>
                </a:avLst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テキスト ボックス 47"/>
              <p:cNvSpPr txBox="1"/>
              <p:nvPr/>
            </p:nvSpPr>
            <p:spPr>
              <a:xfrm>
                <a:off x="4036708" y="5365606"/>
                <a:ext cx="2062187" cy="2874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dirty="0" smtClean="0"/>
                  <a:t>メモリ読み込み</a:t>
                </a:r>
                <a:endParaRPr kumimoji="1" lang="ja-JP" altLang="en-US" sz="3600" dirty="0"/>
              </a:p>
            </p:txBody>
          </p:sp>
          <p:sp>
            <p:nvSpPr>
              <p:cNvPr id="49" name="右矢印 48"/>
              <p:cNvSpPr/>
              <p:nvPr/>
            </p:nvSpPr>
            <p:spPr>
              <a:xfrm rot="10800000" flipV="1">
                <a:off x="4346921" y="5648137"/>
                <a:ext cx="1296143" cy="445159"/>
              </a:xfrm>
              <a:prstGeom prst="rightArrow">
                <a:avLst>
                  <a:gd name="adj1" fmla="val 46810"/>
                  <a:gd name="adj2" fmla="val 54540"/>
                </a:avLst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/>
              </a:p>
            </p:txBody>
          </p:sp>
          <p:pic>
            <p:nvPicPr>
              <p:cNvPr id="50" name="Picture 5" descr="C:\Program Files\Microsoft Office\MEDIA\CAGCAT10\j0292020.wmf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flipH="1">
                <a:off x="7380312" y="4941168"/>
                <a:ext cx="1062263" cy="1008112"/>
              </a:xfrm>
              <a:prstGeom prst="rect">
                <a:avLst/>
              </a:prstGeom>
              <a:noFill/>
            </p:spPr>
          </p:pic>
          <p:pic>
            <p:nvPicPr>
              <p:cNvPr id="51" name="Picture 10" descr="C:\Users\taka\AppData\Local\Microsoft\Windows\Temporary Internet Files\Content.IE5\J4H89X9M\MCj00905630000[1].wmf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619672" y="4941168"/>
                <a:ext cx="976258" cy="714380"/>
              </a:xfrm>
              <a:prstGeom prst="rect">
                <a:avLst/>
              </a:prstGeom>
              <a:noFill/>
            </p:spPr>
          </p:pic>
          <p:sp>
            <p:nvSpPr>
              <p:cNvPr id="52" name="爆発 2 51"/>
              <p:cNvSpPr/>
              <p:nvPr/>
            </p:nvSpPr>
            <p:spPr>
              <a:xfrm>
                <a:off x="2555776" y="5445224"/>
                <a:ext cx="1944216" cy="936104"/>
              </a:xfrm>
              <a:prstGeom prst="irregularSeal2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4000" dirty="0" smtClean="0"/>
                  <a:t>漏洩</a:t>
                </a:r>
                <a:endParaRPr kumimoji="1" lang="ja-JP" altLang="en-US" sz="4000" dirty="0"/>
              </a:p>
            </p:txBody>
          </p:sp>
          <p:sp>
            <p:nvSpPr>
              <p:cNvPr id="53" name="円/楕円 52"/>
              <p:cNvSpPr/>
              <p:nvPr/>
            </p:nvSpPr>
            <p:spPr>
              <a:xfrm>
                <a:off x="5841510" y="5445224"/>
                <a:ext cx="1368152" cy="792088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4000" dirty="0" smtClean="0"/>
                  <a:t>メモリ</a:t>
                </a:r>
                <a:endParaRPr kumimoji="1" lang="ja-JP" altLang="en-US" sz="4000" dirty="0"/>
              </a:p>
            </p:txBody>
          </p:sp>
          <p:sp>
            <p:nvSpPr>
              <p:cNvPr id="54" name="テキスト ボックス 53"/>
              <p:cNvSpPr txBox="1"/>
              <p:nvPr/>
            </p:nvSpPr>
            <p:spPr>
              <a:xfrm>
                <a:off x="985277" y="4693121"/>
                <a:ext cx="1826975" cy="3148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4000" u="sng" dirty="0" smtClean="0">
                    <a:latin typeface="+mj-ea"/>
                    <a:ea typeface="+mj-ea"/>
                  </a:rPr>
                  <a:t>サスペンド</a:t>
                </a:r>
                <a:endParaRPr kumimoji="1" lang="ja-JP" altLang="en-US" sz="4000" u="sng" dirty="0">
                  <a:latin typeface="+mj-ea"/>
                  <a:ea typeface="+mj-ea"/>
                </a:endParaRPr>
              </a:p>
            </p:txBody>
          </p:sp>
        </p:grpSp>
      </p:grpSp>
      <p:grpSp>
        <p:nvGrpSpPr>
          <p:cNvPr id="135" name="グループ化 134"/>
          <p:cNvGrpSpPr/>
          <p:nvPr/>
        </p:nvGrpSpPr>
        <p:grpSpPr>
          <a:xfrm>
            <a:off x="15139987" y="2394150"/>
            <a:ext cx="15139988" cy="10657184"/>
            <a:chOff x="15139987" y="2394150"/>
            <a:chExt cx="15139988" cy="10657184"/>
          </a:xfrm>
        </p:grpSpPr>
        <p:sp>
          <p:nvSpPr>
            <p:cNvPr id="82" name="タイトル 1"/>
            <p:cNvSpPr txBox="1">
              <a:spLocks/>
            </p:cNvSpPr>
            <p:nvPr/>
          </p:nvSpPr>
          <p:spPr>
            <a:xfrm>
              <a:off x="15139987" y="2394150"/>
              <a:ext cx="15139988" cy="1143000"/>
            </a:xfrm>
            <a:prstGeom prst="rect">
              <a:avLst/>
            </a:prstGeom>
          </p:spPr>
          <p:txBody>
            <a:bodyPr vert="horz" lIns="417643" tIns="208822" rIns="417643" bIns="208822" rtlCol="0" anchor="ctr">
              <a:noAutofit/>
            </a:bodyPr>
            <a:lstStyle/>
            <a:p>
              <a:pPr marL="0" marR="0" lvl="0" indent="0" defTabSz="4176431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4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VM</a:t>
              </a:r>
              <a:r>
                <a:rPr kumimoji="1" lang="ja-JP" altLang="en-US" sz="4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メモリの暗号化・復号化</a:t>
              </a:r>
              <a:endPara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83" name="コンテンツ プレースホルダ 2"/>
            <p:cNvSpPr txBox="1">
              <a:spLocks/>
            </p:cNvSpPr>
            <p:nvPr/>
          </p:nvSpPr>
          <p:spPr>
            <a:xfrm>
              <a:off x="15139987" y="3114230"/>
              <a:ext cx="15139988" cy="5976664"/>
            </a:xfrm>
            <a:prstGeom prst="rect">
              <a:avLst/>
            </a:prstGeom>
          </p:spPr>
          <p:txBody>
            <a:bodyPr vert="horz" lIns="417643" tIns="208822" rIns="417643" bIns="208822" rtlCol="0">
              <a:noAutofit/>
            </a:bodyPr>
            <a:lstStyle/>
            <a:p>
              <a:pPr marL="609600" marR="0" lvl="0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ドメイン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0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によるメモリマップ時に暗号化、アンマップ時に復号化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1524000" marR="0" lvl="1" indent="-7239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VMM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がページテーブルの変更を検出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2324100" marR="0" lvl="2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>
                  <a:tab pos="3238500" algn="l"/>
                </a:tabLst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ハイパーコール（マップ時）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2324100" marR="0" lvl="2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>
                  <a:tab pos="3238500" algn="l"/>
                </a:tabLst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ページフォールト（アンマップ時）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1524000" marR="0" lvl="1" indent="-7239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ドメイン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U</a:t>
              </a:r>
              <a:r>
                <a:rPr kumimoji="1" lang="ja-JP" altLang="en-US" sz="40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のメ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モリを上書きして暗号化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2324100" marR="0" lvl="2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>
                  <a:tab pos="3238500" algn="l"/>
                </a:tabLst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暗号化鍵は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VMM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内に保持</a:t>
              </a:r>
            </a:p>
            <a:p>
              <a:pPr marL="2324100" marR="0" lvl="2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>
                  <a:tab pos="3238500" algn="l"/>
                </a:tabLst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ドメイン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U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の停止中に行う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92" name="グループ化 91"/>
            <p:cNvGrpSpPr/>
            <p:nvPr/>
          </p:nvGrpSpPr>
          <p:grpSpPr>
            <a:xfrm>
              <a:off x="17084203" y="9090894"/>
              <a:ext cx="12241360" cy="3960440"/>
              <a:chOff x="1907704" y="5085184"/>
              <a:chExt cx="5400600" cy="1619704"/>
            </a:xfrm>
          </p:grpSpPr>
          <p:sp>
            <p:nvSpPr>
              <p:cNvPr id="93" name="フローチャート : 代替処理 92"/>
              <p:cNvSpPr/>
              <p:nvPr/>
            </p:nvSpPr>
            <p:spPr>
              <a:xfrm>
                <a:off x="1907704" y="5085184"/>
                <a:ext cx="1571636" cy="1212166"/>
              </a:xfrm>
              <a:prstGeom prst="flowChartAlternateProcess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rtlCol="0" anchor="t" anchorCtr="0"/>
              <a:lstStyle/>
              <a:p>
                <a:pPr algn="ctr"/>
                <a:r>
                  <a:rPr kumimoji="1" lang="ja-JP" altLang="en-US" sz="4000" dirty="0" smtClean="0"/>
                  <a:t>ドメイン</a:t>
                </a:r>
                <a:r>
                  <a:rPr kumimoji="1" lang="en-US" altLang="ja-JP" sz="4000" dirty="0" smtClean="0"/>
                  <a:t>0</a:t>
                </a:r>
                <a:endParaRPr kumimoji="1" lang="ja-JP" altLang="en-US" sz="4000" dirty="0"/>
              </a:p>
            </p:txBody>
          </p:sp>
          <p:sp>
            <p:nvSpPr>
              <p:cNvPr id="94" name="フローチャート : 代替処理 93"/>
              <p:cNvSpPr/>
              <p:nvPr/>
            </p:nvSpPr>
            <p:spPr>
              <a:xfrm>
                <a:off x="5736668" y="5085184"/>
                <a:ext cx="1571636" cy="1212166"/>
              </a:xfrm>
              <a:prstGeom prst="flowChartAlternateProcess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t" anchorCtr="1">
                <a:normAutofit/>
              </a:bodyPr>
              <a:lstStyle/>
              <a:p>
                <a:pPr algn="ctr"/>
                <a:r>
                  <a:rPr kumimoji="1" lang="ja-JP" altLang="en-US" sz="4000" dirty="0" smtClean="0"/>
                  <a:t>ドメイン</a:t>
                </a:r>
                <a:r>
                  <a:rPr kumimoji="1" lang="en-US" altLang="ja-JP" sz="4000" dirty="0" smtClean="0"/>
                  <a:t>U</a:t>
                </a:r>
                <a:endParaRPr kumimoji="1" lang="ja-JP" altLang="en-US" sz="4000" dirty="0"/>
              </a:p>
            </p:txBody>
          </p:sp>
          <p:sp>
            <p:nvSpPr>
              <p:cNvPr id="95" name="フローチャート : 代替処理 94"/>
              <p:cNvSpPr/>
              <p:nvPr/>
            </p:nvSpPr>
            <p:spPr>
              <a:xfrm>
                <a:off x="1907704" y="6381328"/>
                <a:ext cx="5400600" cy="323560"/>
              </a:xfrm>
              <a:prstGeom prst="flowChartAlternateProcess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4000" dirty="0" err="1" smtClean="0"/>
                  <a:t>VMCrypt</a:t>
                </a:r>
                <a:r>
                  <a:rPr lang="en-US" altLang="ja-JP" sz="4000" dirty="0" smtClean="0"/>
                  <a:t> VMM</a:t>
                </a:r>
                <a:endParaRPr kumimoji="1" lang="ja-JP" altLang="en-US" sz="4000" dirty="0"/>
              </a:p>
            </p:txBody>
          </p:sp>
          <p:cxnSp>
            <p:nvCxnSpPr>
              <p:cNvPr id="96" name="直線コネクタ 95"/>
              <p:cNvCxnSpPr>
                <a:stCxn id="99" idx="0"/>
                <a:endCxn id="98" idx="0"/>
              </p:cNvCxnSpPr>
              <p:nvPr/>
            </p:nvCxnSpPr>
            <p:spPr>
              <a:xfrm rot="5400000" flipH="1" flipV="1">
                <a:off x="5400092" y="4689140"/>
                <a:ext cx="360040" cy="1872208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7" name="直線コネクタ 96"/>
              <p:cNvCxnSpPr>
                <a:stCxn id="99" idx="2"/>
                <a:endCxn id="98" idx="2"/>
              </p:cNvCxnSpPr>
              <p:nvPr/>
            </p:nvCxnSpPr>
            <p:spPr>
              <a:xfrm rot="5400000" flipH="1" flipV="1">
                <a:off x="5400092" y="5193196"/>
                <a:ext cx="360040" cy="1872208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8" name="角丸四角形 97"/>
              <p:cNvSpPr/>
              <p:nvPr/>
            </p:nvSpPr>
            <p:spPr>
              <a:xfrm>
                <a:off x="6012160" y="5445224"/>
                <a:ext cx="1008112" cy="504056"/>
              </a:xfrm>
              <a:prstGeom prst="roundRect">
                <a:avLst/>
              </a:prstGeom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 dirty="0"/>
              </a:p>
            </p:txBody>
          </p:sp>
          <p:sp>
            <p:nvSpPr>
              <p:cNvPr id="99" name="角丸四角形 98"/>
              <p:cNvSpPr/>
              <p:nvPr/>
            </p:nvSpPr>
            <p:spPr>
              <a:xfrm>
                <a:off x="4139952" y="5805264"/>
                <a:ext cx="1008112" cy="504056"/>
              </a:xfrm>
              <a:prstGeom prst="roundRect">
                <a:avLst/>
              </a:prstGeom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4000" dirty="0" smtClean="0"/>
                  <a:t>マシンページ</a:t>
                </a:r>
                <a:endParaRPr kumimoji="1" lang="ja-JP" altLang="en-US" sz="4000" dirty="0"/>
              </a:p>
            </p:txBody>
          </p:sp>
          <p:cxnSp>
            <p:nvCxnSpPr>
              <p:cNvPr id="100" name="直線コネクタ 99"/>
              <p:cNvCxnSpPr>
                <a:stCxn id="99" idx="2"/>
                <a:endCxn id="102" idx="2"/>
              </p:cNvCxnSpPr>
              <p:nvPr/>
            </p:nvCxnSpPr>
            <p:spPr>
              <a:xfrm rot="5400000">
                <a:off x="3671900" y="5337212"/>
                <a:ext cx="0" cy="1944216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/>
              <p:cNvCxnSpPr>
                <a:stCxn id="99" idx="0"/>
                <a:endCxn id="102" idx="0"/>
              </p:cNvCxnSpPr>
              <p:nvPr/>
            </p:nvCxnSpPr>
            <p:spPr>
              <a:xfrm rot="16200000" flipV="1">
                <a:off x="3671900" y="4833156"/>
                <a:ext cx="0" cy="1944216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2" name="角丸四角形 101"/>
              <p:cNvSpPr/>
              <p:nvPr/>
            </p:nvSpPr>
            <p:spPr>
              <a:xfrm>
                <a:off x="2195736" y="5805264"/>
                <a:ext cx="1008112" cy="504056"/>
              </a:xfrm>
              <a:prstGeom prst="roundRect">
                <a:avLst/>
              </a:prstGeom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 dirty="0"/>
              </a:p>
            </p:txBody>
          </p:sp>
          <p:sp>
            <p:nvSpPr>
              <p:cNvPr id="103" name="テキスト ボックス 102"/>
              <p:cNvSpPr txBox="1"/>
              <p:nvPr/>
            </p:nvSpPr>
            <p:spPr>
              <a:xfrm>
                <a:off x="3554098" y="5359288"/>
                <a:ext cx="2175998" cy="2449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4000" dirty="0" smtClean="0"/>
                  <a:t>マップ時に暗号化</a:t>
                </a:r>
                <a:endParaRPr kumimoji="1" lang="ja-JP" altLang="en-US" sz="4000" dirty="0"/>
              </a:p>
            </p:txBody>
          </p:sp>
        </p:grpSp>
      </p:grpSp>
      <p:grpSp>
        <p:nvGrpSpPr>
          <p:cNvPr id="113" name="グループ化 112"/>
          <p:cNvGrpSpPr/>
          <p:nvPr/>
        </p:nvGrpSpPr>
        <p:grpSpPr>
          <a:xfrm>
            <a:off x="15139987" y="13636526"/>
            <a:ext cx="15139988" cy="16480704"/>
            <a:chOff x="15139987" y="16516846"/>
            <a:chExt cx="15139988" cy="16480704"/>
          </a:xfrm>
        </p:grpSpPr>
        <p:sp>
          <p:nvSpPr>
            <p:cNvPr id="104" name="タイトル 1"/>
            <p:cNvSpPr txBox="1">
              <a:spLocks/>
            </p:cNvSpPr>
            <p:nvPr/>
          </p:nvSpPr>
          <p:spPr>
            <a:xfrm>
              <a:off x="15139987" y="16516846"/>
              <a:ext cx="15139988" cy="1143000"/>
            </a:xfrm>
            <a:prstGeom prst="rect">
              <a:avLst/>
            </a:prstGeom>
          </p:spPr>
          <p:txBody>
            <a:bodyPr vert="horz" lIns="417643" tIns="208822" rIns="417643" bIns="208822" rtlCol="0" anchor="ctr">
              <a:noAutofit/>
            </a:bodyPr>
            <a:lstStyle/>
            <a:p>
              <a:pPr marL="0" marR="0" lvl="0" indent="0" defTabSz="4176431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非暗号化ページの識別</a:t>
              </a:r>
              <a:endPara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05" name="コンテンツ プレースホルダ 2"/>
            <p:cNvSpPr txBox="1">
              <a:spLocks/>
            </p:cNvSpPr>
            <p:nvPr/>
          </p:nvSpPr>
          <p:spPr>
            <a:xfrm>
              <a:off x="15139987" y="17371814"/>
              <a:ext cx="15139988" cy="15625736"/>
            </a:xfrm>
            <a:prstGeom prst="rect">
              <a:avLst/>
            </a:prstGeom>
          </p:spPr>
          <p:txBody>
            <a:bodyPr vert="horz" lIns="417643" tIns="208822" rIns="417643" bIns="208822" rtlCol="0">
              <a:noAutofit/>
            </a:bodyPr>
            <a:lstStyle/>
            <a:p>
              <a:pPr marL="609600" marR="0" lvl="0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en-US" altLang="ja-JP" sz="40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ea"/>
                  <a:ea typeface="+mj-ea"/>
                  <a:cs typeface="+mn-cs"/>
                </a:rPr>
                <a:t>shared_info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ea"/>
                  <a:ea typeface="+mj-ea"/>
                  <a:cs typeface="+mn-cs"/>
                </a:rPr>
                <a:t>ページ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endParaRPr>
            </a:p>
            <a:p>
              <a:pPr marL="1524000" marR="0" lvl="1" indent="-7239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VMM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とドメイン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U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の情報共有に使用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1524000" marR="0" lvl="1" indent="-7239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VMM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が確保するので容易に識別可能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609600" marR="0" lvl="0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en-US" altLang="ja-JP" sz="40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ea"/>
                  <a:ea typeface="+mj-ea"/>
                  <a:cs typeface="+mn-cs"/>
                </a:rPr>
                <a:t>start_info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ea"/>
                  <a:ea typeface="+mj-ea"/>
                  <a:cs typeface="+mn-cs"/>
                </a:rPr>
                <a:t>ページ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endParaRPr>
            </a:p>
            <a:p>
              <a:pPr marL="1524000" marR="0" lvl="1" indent="-7239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ドメイン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0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とドメイン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U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の情報共有に使用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1524000" marR="0" lvl="1" indent="-7239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ドメイン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U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を開始するハイパーコールで仮想レジスタを監視</a:t>
              </a:r>
              <a:endParaRPr lang="en-US" altLang="ja-JP" sz="4000" dirty="0" smtClean="0"/>
            </a:p>
            <a:p>
              <a:pPr marL="2324100" marR="0" lvl="2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>
                  <a:tab pos="3238500" algn="l"/>
                </a:tabLst>
                <a:defRPr/>
              </a:pP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2324100" marR="0" lvl="2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>
                  <a:tab pos="3238500" algn="l"/>
                </a:tabLst>
                <a:defRPr/>
              </a:pP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609600" lvl="0" indent="-60960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n"/>
                <a:defRPr/>
              </a:pPr>
              <a:endParaRPr lang="en-US" altLang="ja-JP" sz="4000" dirty="0" smtClean="0"/>
            </a:p>
            <a:p>
              <a:pPr marL="609600" lvl="0" indent="-60960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n"/>
                <a:defRPr/>
              </a:pPr>
              <a:endParaRPr lang="en-US" altLang="ja-JP" sz="4000" dirty="0" smtClean="0"/>
            </a:p>
            <a:p>
              <a:pPr marL="609600" lvl="0" indent="-60960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n"/>
                <a:defRPr/>
              </a:pPr>
              <a:r>
                <a:rPr lang="en-US" altLang="ja-JP" sz="4000" dirty="0" smtClean="0">
                  <a:latin typeface="+mj-ea"/>
                  <a:ea typeface="+mj-ea"/>
                </a:rPr>
                <a:t>P2M(Physical to Machine)</a:t>
              </a:r>
              <a:r>
                <a:rPr lang="ja-JP" altLang="en-US" sz="4000" dirty="0" smtClean="0">
                  <a:latin typeface="+mj-ea"/>
                  <a:ea typeface="+mj-ea"/>
                </a:rPr>
                <a:t>テーブル</a:t>
              </a:r>
              <a:endParaRPr lang="en-US" altLang="ja-JP" sz="4000" dirty="0" smtClean="0">
                <a:latin typeface="+mj-ea"/>
                <a:ea typeface="+mj-ea"/>
              </a:endParaRPr>
            </a:p>
            <a:p>
              <a:pPr marL="1524000" lvl="1" indent="-72390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n"/>
                <a:defRPr/>
              </a:pPr>
              <a:r>
                <a:rPr lang="ja-JP" altLang="en-US" sz="4000" dirty="0" smtClean="0"/>
                <a:t>サスペンド時は</a:t>
              </a:r>
              <a:r>
                <a:rPr lang="en-US" altLang="ja-JP" sz="4000" dirty="0" err="1" smtClean="0"/>
                <a:t>shared_info</a:t>
              </a:r>
              <a:r>
                <a:rPr lang="ja-JP" altLang="en-US" sz="4000" dirty="0" smtClean="0"/>
                <a:t>からテーブルをたどれる</a:t>
              </a:r>
              <a:endParaRPr lang="en-US" altLang="ja-JP" sz="4000" dirty="0" smtClean="0"/>
            </a:p>
            <a:p>
              <a:pPr marL="1524000" lvl="1" indent="-72390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n"/>
                <a:defRPr/>
              </a:pPr>
              <a:r>
                <a:rPr lang="ja-JP" altLang="en-US" sz="4000" dirty="0" smtClean="0"/>
                <a:t>レジューム時に識別するためにテーブル情報を保存</a:t>
              </a:r>
              <a:endParaRPr lang="en-US" altLang="ja-JP" sz="4000" dirty="0" smtClean="0"/>
            </a:p>
            <a:p>
              <a:pPr marL="2324100" lvl="2" indent="-60960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n"/>
                <a:tabLst>
                  <a:tab pos="3238500" algn="l"/>
                </a:tabLst>
                <a:defRPr/>
              </a:pPr>
              <a:r>
                <a:rPr lang="ja-JP" altLang="en-US" sz="4000" dirty="0" smtClean="0"/>
                <a:t>暗号化してドメイン</a:t>
              </a:r>
              <a:r>
                <a:rPr lang="en-US" altLang="ja-JP" sz="4000" dirty="0" smtClean="0"/>
                <a:t>U</a:t>
              </a:r>
              <a:r>
                <a:rPr lang="ja-JP" altLang="en-US" sz="4000" dirty="0" smtClean="0"/>
                <a:t>の空きメモリに保存</a:t>
              </a:r>
              <a:endParaRPr lang="en-US" altLang="ja-JP" sz="4000" dirty="0" smtClean="0"/>
            </a:p>
            <a:p>
              <a:pPr marL="609600" lvl="0" indent="-60960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n"/>
                <a:defRPr/>
              </a:pPr>
              <a:r>
                <a:rPr lang="ja-JP" altLang="en-US" sz="4000" dirty="0" smtClean="0">
                  <a:latin typeface="+mj-ea"/>
                  <a:ea typeface="+mj-ea"/>
                </a:rPr>
                <a:t>ページテーブル</a:t>
              </a:r>
              <a:endParaRPr lang="en-US" altLang="ja-JP" sz="4000" dirty="0" smtClean="0">
                <a:latin typeface="+mj-ea"/>
                <a:ea typeface="+mj-ea"/>
              </a:endParaRPr>
            </a:p>
            <a:p>
              <a:pPr marL="1524000" lvl="1" indent="-72390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n"/>
                <a:defRPr/>
              </a:pPr>
              <a:r>
                <a:rPr lang="ja-JP" altLang="en-US" sz="4000" dirty="0" smtClean="0"/>
                <a:t>サスペンド時は</a:t>
              </a:r>
              <a:r>
                <a:rPr lang="en-US" altLang="ja-JP" sz="4000" dirty="0" smtClean="0"/>
                <a:t>VMM</a:t>
              </a:r>
              <a:r>
                <a:rPr lang="ja-JP" altLang="en-US" sz="4000" dirty="0" smtClean="0"/>
                <a:t>が管</a:t>
              </a:r>
              <a:r>
                <a:rPr lang="en-US" altLang="ja-JP" sz="4000" dirty="0" smtClean="0"/>
                <a:t/>
              </a:r>
              <a:br>
                <a:rPr lang="en-US" altLang="ja-JP" sz="4000" dirty="0" smtClean="0"/>
              </a:br>
              <a:r>
                <a:rPr lang="ja-JP" altLang="en-US" sz="4000" dirty="0" smtClean="0"/>
                <a:t>理するページタイプで識別</a:t>
              </a:r>
              <a:endParaRPr lang="en-US" altLang="ja-JP" sz="4000" dirty="0" smtClean="0"/>
            </a:p>
            <a:p>
              <a:pPr marL="1524000" lvl="1" indent="-72390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n"/>
                <a:defRPr/>
              </a:pPr>
              <a:r>
                <a:rPr lang="ja-JP" altLang="en-US" sz="4000" dirty="0" smtClean="0"/>
                <a:t>レジューム時は</a:t>
              </a:r>
              <a:r>
                <a:rPr lang="en-US" altLang="ja-JP" sz="4000" dirty="0" smtClean="0"/>
                <a:t>P2M</a:t>
              </a:r>
              <a:r>
                <a:rPr lang="ja-JP" altLang="en-US" sz="4000" dirty="0" smtClean="0"/>
                <a:t>テー</a:t>
              </a:r>
              <a:r>
                <a:rPr lang="en-US" altLang="ja-JP" sz="4000" dirty="0" smtClean="0"/>
                <a:t/>
              </a:r>
              <a:br>
                <a:rPr lang="en-US" altLang="ja-JP" sz="4000" dirty="0" smtClean="0"/>
              </a:br>
              <a:r>
                <a:rPr lang="ja-JP" altLang="en-US" sz="4000" dirty="0" smtClean="0"/>
                <a:t>ブルと同様に実装予定</a:t>
              </a:r>
              <a:endParaRPr lang="en-US" altLang="ja-JP" sz="4000" dirty="0" smtClean="0"/>
            </a:p>
            <a:p>
              <a:pPr marL="2324100" lvl="2" indent="-60960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n"/>
                <a:tabLst>
                  <a:tab pos="3238500" algn="l"/>
                </a:tabLst>
                <a:defRPr/>
              </a:pPr>
              <a:r>
                <a:rPr lang="ja-JP" altLang="en-US" sz="4000" dirty="0" smtClean="0"/>
                <a:t>現在はドメイン０から</a:t>
              </a:r>
              <a:r>
                <a:rPr lang="en-US" altLang="ja-JP" sz="4000" dirty="0" smtClean="0"/>
                <a:t/>
              </a:r>
              <a:br>
                <a:rPr lang="en-US" altLang="ja-JP" sz="4000" dirty="0" smtClean="0"/>
              </a:br>
              <a:r>
                <a:rPr lang="ja-JP" altLang="en-US" sz="4000" dirty="0" smtClean="0"/>
                <a:t>通知</a:t>
              </a:r>
              <a:endParaRPr lang="en-US" altLang="ja-JP" sz="4000" dirty="0" smtClean="0"/>
            </a:p>
          </p:txBody>
        </p:sp>
      </p:grpSp>
      <p:grpSp>
        <p:nvGrpSpPr>
          <p:cNvPr id="115" name="グループ化 114"/>
          <p:cNvGrpSpPr/>
          <p:nvPr/>
        </p:nvGrpSpPr>
        <p:grpSpPr>
          <a:xfrm>
            <a:off x="15139987" y="30693294"/>
            <a:ext cx="15139988" cy="6552728"/>
            <a:chOff x="15139987" y="29109118"/>
            <a:chExt cx="15139988" cy="6552728"/>
          </a:xfrm>
        </p:grpSpPr>
        <p:sp>
          <p:nvSpPr>
            <p:cNvPr id="108" name="コンテンツ プレースホルダ 2"/>
            <p:cNvSpPr txBox="1">
              <a:spLocks/>
            </p:cNvSpPr>
            <p:nvPr/>
          </p:nvSpPr>
          <p:spPr>
            <a:xfrm>
              <a:off x="15139987" y="30045222"/>
              <a:ext cx="15139988" cy="5544616"/>
            </a:xfrm>
            <a:prstGeom prst="rect">
              <a:avLst/>
            </a:prstGeom>
          </p:spPr>
          <p:txBody>
            <a:bodyPr vert="horz" lIns="417643" tIns="208822" rIns="417643" bIns="208822" rtlCol="0">
              <a:noAutofit/>
            </a:bodyPr>
            <a:lstStyle/>
            <a:p>
              <a:pPr marL="609600" marR="0" lvl="0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暗号化サスペンドに時間がかかる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1524000" marR="0" lvl="1" indent="-7239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非暗号化ページの判定が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/>
              </a:r>
              <a:b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</a:b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ページ数の２乗の計算量</a:t>
              </a:r>
            </a:p>
            <a:p>
              <a:pPr marL="620713" marR="0" lvl="1" indent="-620713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メモリ割り当て量を変化</a:t>
              </a:r>
            </a:p>
            <a:p>
              <a:pPr marL="719138" marR="0" lvl="1" indent="-719138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XOR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で暗号化・復号化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9" name="タイトル 1"/>
            <p:cNvSpPr txBox="1">
              <a:spLocks/>
            </p:cNvSpPr>
            <p:nvPr/>
          </p:nvSpPr>
          <p:spPr>
            <a:xfrm>
              <a:off x="15139987" y="29109118"/>
              <a:ext cx="15139988" cy="1143000"/>
            </a:xfrm>
            <a:prstGeom prst="rect">
              <a:avLst/>
            </a:prstGeom>
          </p:spPr>
          <p:txBody>
            <a:bodyPr vert="horz" lIns="417643" tIns="208822" rIns="417643" bIns="208822" rtlCol="0" anchor="ctr">
              <a:noAutofit/>
            </a:bodyPr>
            <a:lstStyle/>
            <a:p>
              <a:pPr marL="0" marR="0" lvl="0" indent="0" defTabSz="4176431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実験：サスペンド・レジュームの実行時間</a:t>
              </a:r>
              <a:endPara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graphicFrame>
          <p:nvGraphicFramePr>
            <p:cNvPr id="110" name="グラフ 109"/>
            <p:cNvGraphicFramePr/>
            <p:nvPr/>
          </p:nvGraphicFramePr>
          <p:xfrm>
            <a:off x="22988859" y="29973214"/>
            <a:ext cx="7291116" cy="568863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grpSp>
        <p:nvGrpSpPr>
          <p:cNvPr id="116" name="グループ化 115"/>
          <p:cNvGrpSpPr/>
          <p:nvPr/>
        </p:nvGrpSpPr>
        <p:grpSpPr>
          <a:xfrm>
            <a:off x="15067979" y="37165255"/>
            <a:ext cx="15211996" cy="5049319"/>
            <a:chOff x="15067979" y="36247038"/>
            <a:chExt cx="15211996" cy="5049319"/>
          </a:xfrm>
        </p:grpSpPr>
        <p:sp>
          <p:nvSpPr>
            <p:cNvPr id="111" name="コンテンツ プレースホルダ 2"/>
            <p:cNvSpPr txBox="1">
              <a:spLocks/>
            </p:cNvSpPr>
            <p:nvPr/>
          </p:nvSpPr>
          <p:spPr>
            <a:xfrm>
              <a:off x="15139987" y="37407925"/>
              <a:ext cx="15139988" cy="3888432"/>
            </a:xfrm>
            <a:prstGeom prst="rect">
              <a:avLst/>
            </a:prstGeom>
          </p:spPr>
          <p:txBody>
            <a:bodyPr vert="horz" lIns="417643" tIns="208822" rIns="417643" bIns="208822" rtlCol="0">
              <a:noAutofit/>
            </a:bodyPr>
            <a:lstStyle/>
            <a:p>
              <a:pPr marL="609600" indent="-60960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n"/>
              </a:pPr>
              <a:r>
                <a:rPr lang="ja-JP" altLang="en-US" sz="4000" dirty="0" smtClean="0"/>
                <a:t>非暗号化ページ識別の実装を完成させる</a:t>
              </a:r>
              <a:endParaRPr lang="en-US" altLang="ja-JP" sz="4000" dirty="0" smtClean="0"/>
            </a:p>
            <a:p>
              <a:pPr marL="609600" indent="-60960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n"/>
              </a:pPr>
              <a:r>
                <a:rPr lang="ja-JP" altLang="en-US" sz="4000" dirty="0" smtClean="0"/>
                <a:t>ライブマイグレーションへの対応</a:t>
              </a:r>
              <a:endParaRPr lang="en-US" altLang="ja-JP" sz="4000" dirty="0" smtClean="0"/>
            </a:p>
            <a:p>
              <a:pPr marL="1524000" lvl="1" indent="-72390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n"/>
              </a:pPr>
              <a:r>
                <a:rPr lang="ja-JP" altLang="en-US" sz="4000" dirty="0" smtClean="0"/>
                <a:t>ドメインを動かしたままメモリアクセス</a:t>
              </a:r>
            </a:p>
            <a:p>
              <a:pPr marL="235884" lvl="1" indent="-60960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n"/>
                <a:tabLst>
                  <a:tab pos="3238500" algn="l"/>
                </a:tabLst>
              </a:pPr>
              <a:r>
                <a:rPr lang="ja-JP" altLang="en-US" sz="4000" dirty="0" smtClean="0"/>
                <a:t>完全仮想化に対応</a:t>
              </a:r>
              <a:endParaRPr lang="en-US" altLang="ja-JP" sz="4000" dirty="0" smtClean="0"/>
            </a:p>
            <a:p>
              <a:pPr marL="1524000" lvl="1" indent="-72390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n"/>
              </a:pPr>
              <a:r>
                <a:rPr lang="en-US" altLang="ja-JP" sz="4000" dirty="0" smtClean="0"/>
                <a:t>VRAM</a:t>
              </a:r>
              <a:r>
                <a:rPr lang="ja-JP" altLang="en-US" sz="4000" dirty="0" smtClean="0"/>
                <a:t>など多くのメモリにドメイン</a:t>
              </a:r>
              <a:r>
                <a:rPr lang="en-US" altLang="ja-JP" sz="4000" dirty="0" smtClean="0"/>
                <a:t>0</a:t>
              </a:r>
              <a:r>
                <a:rPr lang="ja-JP" altLang="en-US" sz="4000" dirty="0" smtClean="0"/>
                <a:t>がアクセス</a:t>
              </a:r>
              <a:endParaRPr lang="en-US" altLang="ja-JP" sz="4000" dirty="0" smtClean="0"/>
            </a:p>
            <a:p>
              <a:pPr marL="235884" lvl="1" indent="-60960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n"/>
                <a:tabLst>
                  <a:tab pos="3238500" algn="l"/>
                </a:tabLst>
              </a:pP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2" name="タイトル 1"/>
            <p:cNvSpPr txBox="1">
              <a:spLocks/>
            </p:cNvSpPr>
            <p:nvPr/>
          </p:nvSpPr>
          <p:spPr>
            <a:xfrm>
              <a:off x="15067979" y="36247038"/>
              <a:ext cx="15211996" cy="1143000"/>
            </a:xfrm>
            <a:prstGeom prst="rect">
              <a:avLst/>
            </a:prstGeom>
          </p:spPr>
          <p:txBody>
            <a:bodyPr vert="horz" lIns="417643" tIns="208822" rIns="417643" bIns="208822" rtlCol="0" anchor="ctr">
              <a:noAutofit/>
            </a:bodyPr>
            <a:lstStyle/>
            <a:p>
              <a:pPr marL="0" marR="0" lvl="0" indent="0" defTabSz="4176431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今後の課題</a:t>
              </a:r>
              <a:endPara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120" name="グループ化 119"/>
          <p:cNvGrpSpPr/>
          <p:nvPr/>
        </p:nvGrpSpPr>
        <p:grpSpPr>
          <a:xfrm>
            <a:off x="18812395" y="19172013"/>
            <a:ext cx="9793090" cy="2520282"/>
            <a:chOff x="3831918" y="5558813"/>
            <a:chExt cx="4556507" cy="1299187"/>
          </a:xfrm>
        </p:grpSpPr>
        <p:sp>
          <p:nvSpPr>
            <p:cNvPr id="121" name="フローチャート : 代替処理 120"/>
            <p:cNvSpPr/>
            <p:nvPr/>
          </p:nvSpPr>
          <p:spPr>
            <a:xfrm>
              <a:off x="6804248" y="5558814"/>
              <a:ext cx="1571636" cy="891648"/>
            </a:xfrm>
            <a:prstGeom prst="flowChartAlternateProcess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t" anchorCtr="1">
              <a:normAutofit/>
            </a:bodyPr>
            <a:lstStyle/>
            <a:p>
              <a:pPr algn="ctr"/>
              <a:r>
                <a:rPr kumimoji="1" lang="ja-JP" altLang="en-US" sz="4000" dirty="0" smtClean="0"/>
                <a:t>ドメイン</a:t>
              </a:r>
              <a:r>
                <a:rPr kumimoji="1" lang="en-US" altLang="ja-JP" sz="4000" dirty="0" smtClean="0"/>
                <a:t>U</a:t>
              </a:r>
              <a:endParaRPr kumimoji="1" lang="ja-JP" altLang="en-US" sz="4000" dirty="0"/>
            </a:p>
          </p:txBody>
        </p:sp>
        <p:sp>
          <p:nvSpPr>
            <p:cNvPr id="122" name="フローチャート : 代替処理 121"/>
            <p:cNvSpPr/>
            <p:nvPr/>
          </p:nvSpPr>
          <p:spPr>
            <a:xfrm>
              <a:off x="3865422" y="6598163"/>
              <a:ext cx="4523003" cy="259837"/>
            </a:xfrm>
            <a:prstGeom prst="flowChartAlternateProcess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4000" dirty="0" smtClean="0"/>
                <a:t>VMM</a:t>
              </a:r>
              <a:endParaRPr kumimoji="1" lang="ja-JP" altLang="en-US" sz="4000" dirty="0"/>
            </a:p>
          </p:txBody>
        </p:sp>
        <p:cxnSp>
          <p:nvCxnSpPr>
            <p:cNvPr id="123" name="直線コネクタ 122"/>
            <p:cNvCxnSpPr>
              <a:stCxn id="134" idx="3"/>
              <a:endCxn id="133" idx="3"/>
            </p:cNvCxnSpPr>
            <p:nvPr/>
          </p:nvCxnSpPr>
          <p:spPr>
            <a:xfrm flipH="1" flipV="1">
              <a:off x="8244408" y="6237312"/>
              <a:ext cx="72008" cy="432048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4" name="フローチャート : 代替処理 123"/>
            <p:cNvSpPr/>
            <p:nvPr/>
          </p:nvSpPr>
          <p:spPr>
            <a:xfrm>
              <a:off x="3831918" y="5558813"/>
              <a:ext cx="1303606" cy="965110"/>
            </a:xfrm>
            <a:prstGeom prst="flowChartAlternateProcess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72000" rtlCol="0" anchor="t" anchorCtr="0"/>
            <a:lstStyle/>
            <a:p>
              <a:pPr algn="ctr"/>
              <a:r>
                <a:rPr kumimoji="1" lang="ja-JP" altLang="en-US" sz="4000" dirty="0" smtClean="0"/>
                <a:t>ドメイン</a:t>
              </a:r>
              <a:r>
                <a:rPr kumimoji="1" lang="en-US" altLang="ja-JP" sz="4000" dirty="0" smtClean="0"/>
                <a:t>0</a:t>
              </a:r>
              <a:endParaRPr kumimoji="1" lang="ja-JP" altLang="en-US" sz="4000" dirty="0"/>
            </a:p>
          </p:txBody>
        </p:sp>
        <p:cxnSp>
          <p:nvCxnSpPr>
            <p:cNvPr id="125" name="直線コネクタ 124"/>
            <p:cNvCxnSpPr>
              <a:stCxn id="130" idx="0"/>
              <a:endCxn id="127" idx="0"/>
            </p:cNvCxnSpPr>
            <p:nvPr/>
          </p:nvCxnSpPr>
          <p:spPr>
            <a:xfrm rot="16200000" flipH="1">
              <a:off x="6462210" y="5355214"/>
              <a:ext cx="216024" cy="1260140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直線コネクタ 125"/>
            <p:cNvCxnSpPr>
              <a:stCxn id="130" idx="2"/>
              <a:endCxn id="127" idx="2"/>
            </p:cNvCxnSpPr>
            <p:nvPr/>
          </p:nvCxnSpPr>
          <p:spPr>
            <a:xfrm rot="16200000" flipH="1">
              <a:off x="6462210" y="5643246"/>
              <a:ext cx="216024" cy="1260140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7" name="角丸四角形 126"/>
            <p:cNvSpPr/>
            <p:nvPr/>
          </p:nvSpPr>
          <p:spPr>
            <a:xfrm>
              <a:off x="6948264" y="6093296"/>
              <a:ext cx="504056" cy="28803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4000" dirty="0"/>
            </a:p>
          </p:txBody>
        </p:sp>
        <p:cxnSp>
          <p:nvCxnSpPr>
            <p:cNvPr id="128" name="直線コネクタ 127"/>
            <p:cNvCxnSpPr>
              <a:stCxn id="131" idx="0"/>
              <a:endCxn id="130" idx="0"/>
            </p:cNvCxnSpPr>
            <p:nvPr/>
          </p:nvCxnSpPr>
          <p:spPr>
            <a:xfrm rot="5400000" flipH="1" flipV="1">
              <a:off x="5202070" y="5139190"/>
              <a:ext cx="0" cy="1476164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>
              <a:stCxn id="131" idx="2"/>
              <a:endCxn id="130" idx="2"/>
            </p:cNvCxnSpPr>
            <p:nvPr/>
          </p:nvCxnSpPr>
          <p:spPr>
            <a:xfrm rot="16200000" flipH="1">
              <a:off x="5202070" y="5427222"/>
              <a:ext cx="0" cy="1476164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0" name="角丸四角形 129"/>
            <p:cNvSpPr/>
            <p:nvPr/>
          </p:nvSpPr>
          <p:spPr>
            <a:xfrm>
              <a:off x="5292080" y="5877272"/>
              <a:ext cx="1296144" cy="28803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4000" dirty="0" err="1" smtClean="0"/>
                <a:t>start_info</a:t>
              </a:r>
              <a:endParaRPr kumimoji="1" lang="ja-JP" altLang="en-US" sz="4000" dirty="0"/>
            </a:p>
          </p:txBody>
        </p:sp>
        <p:sp>
          <p:nvSpPr>
            <p:cNvPr id="131" name="角丸四角形 130"/>
            <p:cNvSpPr/>
            <p:nvPr/>
          </p:nvSpPr>
          <p:spPr>
            <a:xfrm>
              <a:off x="4211960" y="5877272"/>
              <a:ext cx="504056" cy="28803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4000" dirty="0"/>
            </a:p>
          </p:txBody>
        </p:sp>
        <p:cxnSp>
          <p:nvCxnSpPr>
            <p:cNvPr id="132" name="直線コネクタ 131"/>
            <p:cNvCxnSpPr>
              <a:stCxn id="134" idx="1"/>
              <a:endCxn id="133" idx="1"/>
            </p:cNvCxnSpPr>
            <p:nvPr/>
          </p:nvCxnSpPr>
          <p:spPr>
            <a:xfrm rot="10800000" flipH="1">
              <a:off x="6732240" y="6237312"/>
              <a:ext cx="1008112" cy="432048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3" name="角丸四角形 132"/>
            <p:cNvSpPr/>
            <p:nvPr/>
          </p:nvSpPr>
          <p:spPr>
            <a:xfrm>
              <a:off x="7740352" y="6093296"/>
              <a:ext cx="504056" cy="28803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4000" dirty="0"/>
            </a:p>
          </p:txBody>
        </p:sp>
        <p:sp>
          <p:nvSpPr>
            <p:cNvPr id="134" name="角丸四角形 133"/>
            <p:cNvSpPr/>
            <p:nvPr/>
          </p:nvSpPr>
          <p:spPr>
            <a:xfrm>
              <a:off x="6732240" y="6525344"/>
              <a:ext cx="1584176" cy="28803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4000" dirty="0" err="1" smtClean="0"/>
                <a:t>shared_info</a:t>
              </a:r>
              <a:endParaRPr kumimoji="1" lang="ja-JP" altLang="en-US" sz="4000" dirty="0"/>
            </a:p>
          </p:txBody>
        </p:sp>
      </p:grpSp>
      <p:grpSp>
        <p:nvGrpSpPr>
          <p:cNvPr id="136" name="グループ化 135"/>
          <p:cNvGrpSpPr/>
          <p:nvPr/>
        </p:nvGrpSpPr>
        <p:grpSpPr>
          <a:xfrm>
            <a:off x="23636931" y="26228798"/>
            <a:ext cx="6480720" cy="2925590"/>
            <a:chOff x="5837196" y="5373216"/>
            <a:chExt cx="2385458" cy="1340768"/>
          </a:xfrm>
        </p:grpSpPr>
        <p:sp>
          <p:nvSpPr>
            <p:cNvPr id="137" name="フローチャート : 代替処理 136"/>
            <p:cNvSpPr/>
            <p:nvPr/>
          </p:nvSpPr>
          <p:spPr>
            <a:xfrm>
              <a:off x="6976915" y="5373216"/>
              <a:ext cx="1219234" cy="933230"/>
            </a:xfrm>
            <a:prstGeom prst="flowChartAlternateProcess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t" anchorCtr="1">
              <a:normAutofit/>
            </a:bodyPr>
            <a:lstStyle/>
            <a:p>
              <a:pPr algn="ctr"/>
              <a:r>
                <a:rPr kumimoji="1" lang="ja-JP" altLang="en-US" sz="4000" dirty="0" smtClean="0"/>
                <a:t>ドメイン</a:t>
              </a:r>
              <a:r>
                <a:rPr kumimoji="1" lang="en-US" altLang="ja-JP" sz="4000" dirty="0" smtClean="0"/>
                <a:t>U</a:t>
              </a:r>
              <a:endParaRPr kumimoji="1" lang="ja-JP" altLang="en-US" sz="4000" dirty="0"/>
            </a:p>
          </p:txBody>
        </p:sp>
        <p:sp>
          <p:nvSpPr>
            <p:cNvPr id="138" name="フローチャート : 代替処理 137"/>
            <p:cNvSpPr/>
            <p:nvPr/>
          </p:nvSpPr>
          <p:spPr>
            <a:xfrm>
              <a:off x="5837196" y="6454755"/>
              <a:ext cx="2385458" cy="259229"/>
            </a:xfrm>
            <a:prstGeom prst="flowChartAlternateProcess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4000" dirty="0"/>
            </a:p>
          </p:txBody>
        </p:sp>
        <p:sp>
          <p:nvSpPr>
            <p:cNvPr id="139" name="フローチャート : 代替処理 138"/>
            <p:cNvSpPr/>
            <p:nvPr/>
          </p:nvSpPr>
          <p:spPr>
            <a:xfrm>
              <a:off x="5855865" y="5373216"/>
              <a:ext cx="1041534" cy="933230"/>
            </a:xfrm>
            <a:prstGeom prst="flowChartAlternateProcess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72000" rtlCol="0" anchor="t" anchorCtr="0"/>
            <a:lstStyle/>
            <a:p>
              <a:pPr algn="ctr"/>
              <a:r>
                <a:rPr kumimoji="1" lang="ja-JP" altLang="en-US" sz="4000" dirty="0" smtClean="0"/>
                <a:t>ドメイン</a:t>
              </a:r>
              <a:r>
                <a:rPr kumimoji="1" lang="en-US" altLang="ja-JP" sz="4000" dirty="0" smtClean="0"/>
                <a:t>0</a:t>
              </a:r>
              <a:endParaRPr kumimoji="1" lang="ja-JP" altLang="en-US" sz="4000" dirty="0"/>
            </a:p>
          </p:txBody>
        </p:sp>
        <p:sp>
          <p:nvSpPr>
            <p:cNvPr id="140" name="角丸四角形 139"/>
            <p:cNvSpPr/>
            <p:nvPr/>
          </p:nvSpPr>
          <p:spPr>
            <a:xfrm>
              <a:off x="7380312" y="5733256"/>
              <a:ext cx="792088" cy="28803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4000" dirty="0" smtClean="0"/>
                <a:t>P2M</a:t>
              </a:r>
              <a:endParaRPr kumimoji="1" lang="ja-JP" altLang="en-US" sz="4000" dirty="0"/>
            </a:p>
          </p:txBody>
        </p:sp>
        <p:sp>
          <p:nvSpPr>
            <p:cNvPr id="141" name="角丸四角形 140"/>
            <p:cNvSpPr/>
            <p:nvPr/>
          </p:nvSpPr>
          <p:spPr>
            <a:xfrm>
              <a:off x="6153879" y="6093296"/>
              <a:ext cx="1512168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4000" dirty="0" smtClean="0"/>
                <a:t>ページテーブル</a:t>
              </a:r>
              <a:endParaRPr kumimoji="1" lang="ja-JP" altLang="en-US" sz="4000" dirty="0"/>
            </a:p>
          </p:txBody>
        </p:sp>
        <p:sp>
          <p:nvSpPr>
            <p:cNvPr id="142" name="角丸四角形 141"/>
            <p:cNvSpPr/>
            <p:nvPr/>
          </p:nvSpPr>
          <p:spPr>
            <a:xfrm>
              <a:off x="6685359" y="6394669"/>
              <a:ext cx="1510790" cy="27469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4000" dirty="0" err="1" smtClean="0"/>
                <a:t>shared_info</a:t>
              </a:r>
              <a:endParaRPr kumimoji="1" lang="ja-JP" altLang="en-US" sz="4000" dirty="0"/>
            </a:p>
          </p:txBody>
        </p:sp>
        <p:cxnSp>
          <p:nvCxnSpPr>
            <p:cNvPr id="143" name="直線矢印コネクタ 142"/>
            <p:cNvCxnSpPr>
              <a:endCxn id="140" idx="2"/>
            </p:cNvCxnSpPr>
            <p:nvPr/>
          </p:nvCxnSpPr>
          <p:spPr>
            <a:xfrm rot="5400000" flipH="1" flipV="1">
              <a:off x="7602544" y="6190813"/>
              <a:ext cx="343339" cy="4287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4" name="グループ化 163"/>
          <p:cNvGrpSpPr/>
          <p:nvPr/>
        </p:nvGrpSpPr>
        <p:grpSpPr>
          <a:xfrm>
            <a:off x="-1" y="30549278"/>
            <a:ext cx="15211996" cy="11530039"/>
            <a:chOff x="-1" y="30549278"/>
            <a:chExt cx="15211996" cy="11530039"/>
          </a:xfrm>
        </p:grpSpPr>
        <p:sp>
          <p:nvSpPr>
            <p:cNvPr id="55" name="タイトル 1"/>
            <p:cNvSpPr txBox="1">
              <a:spLocks/>
            </p:cNvSpPr>
            <p:nvPr/>
          </p:nvSpPr>
          <p:spPr>
            <a:xfrm>
              <a:off x="0" y="30549278"/>
              <a:ext cx="15139987" cy="1143000"/>
            </a:xfrm>
            <a:prstGeom prst="rect">
              <a:avLst/>
            </a:prstGeom>
          </p:spPr>
          <p:txBody>
            <a:bodyPr vert="horz" lIns="417643" tIns="208822" rIns="417643" bIns="208822" rtlCol="0" anchor="ctr">
              <a:noAutofit/>
            </a:bodyPr>
            <a:lstStyle/>
            <a:p>
              <a:pPr marL="0" marR="0" lvl="0" indent="0" defTabSz="4176431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安全なサスペンド・レジューム</a:t>
              </a:r>
              <a:endPara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6" name="コンテンツ プレースホルダ 2"/>
            <p:cNvSpPr txBox="1">
              <a:spLocks/>
            </p:cNvSpPr>
            <p:nvPr/>
          </p:nvSpPr>
          <p:spPr>
            <a:xfrm>
              <a:off x="-1" y="31548263"/>
              <a:ext cx="15067980" cy="2736304"/>
            </a:xfrm>
            <a:prstGeom prst="rect">
              <a:avLst/>
            </a:prstGeom>
          </p:spPr>
          <p:txBody>
            <a:bodyPr vert="horz" lIns="417643" tIns="208822" rIns="417643" bIns="208822" rtlCol="0">
              <a:normAutofit/>
            </a:bodyPr>
            <a:lstStyle/>
            <a:p>
              <a:pPr marL="609600" marR="0" lvl="0" indent="-6096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en-US" altLang="ja-JP" sz="40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Xen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上の準仮想化</a:t>
              </a: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Linux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の場合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1524000" marR="0" lvl="1" indent="-723900" algn="l" defTabSz="4176431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00000"/>
                </a:buClr>
                <a:buSzTx/>
                <a:buFont typeface="Wingdings" pitchFamily="2" charset="2"/>
                <a:buChar char="n"/>
                <a:tabLst/>
                <a:defRPr/>
              </a:pPr>
              <a:r>
                <a:rPr kumimoji="1" lang="en-US" altLang="ja-JP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4</a:t>
              </a:r>
              <a:r>
                <a:rPr kumimoji="1" lang="ja-JP" altLang="en-US" sz="4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種類の非暗号化ページ</a:t>
              </a:r>
              <a:endPara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58" name="直線矢印コネクタ 57"/>
            <p:cNvCxnSpPr>
              <a:stCxn id="60" idx="3"/>
            </p:cNvCxnSpPr>
            <p:nvPr/>
          </p:nvCxnSpPr>
          <p:spPr>
            <a:xfrm>
              <a:off x="9667379" y="35743944"/>
              <a:ext cx="1654926" cy="193412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直線矢印コネクタ 58"/>
            <p:cNvCxnSpPr>
              <a:stCxn id="60" idx="1"/>
            </p:cNvCxnSpPr>
            <p:nvPr/>
          </p:nvCxnSpPr>
          <p:spPr>
            <a:xfrm rot="10800000" flipV="1">
              <a:off x="5418907" y="35743944"/>
              <a:ext cx="1222878" cy="229416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フローチャート : 代替処理 59"/>
            <p:cNvSpPr/>
            <p:nvPr/>
          </p:nvSpPr>
          <p:spPr>
            <a:xfrm>
              <a:off x="6641785" y="34303273"/>
              <a:ext cx="3025594" cy="2881341"/>
            </a:xfrm>
            <a:prstGeom prst="flowChartAlternateProcess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72000" rtlCol="0" anchor="t" anchorCtr="0"/>
            <a:lstStyle/>
            <a:p>
              <a:pPr algn="ctr"/>
              <a:r>
                <a:rPr kumimoji="1" lang="ja-JP" altLang="en-US" sz="4000" dirty="0" smtClean="0"/>
                <a:t>ドメイン</a:t>
              </a:r>
              <a:r>
                <a:rPr lang="en-US" altLang="ja-JP" sz="4000" dirty="0" smtClean="0"/>
                <a:t>0</a:t>
              </a:r>
              <a:endParaRPr kumimoji="1" lang="ja-JP" altLang="en-US" sz="4000" dirty="0"/>
            </a:p>
          </p:txBody>
        </p:sp>
        <p:grpSp>
          <p:nvGrpSpPr>
            <p:cNvPr id="61" name="グループ化 43"/>
            <p:cNvGrpSpPr/>
            <p:nvPr/>
          </p:nvGrpSpPr>
          <p:grpSpPr>
            <a:xfrm>
              <a:off x="1244351" y="33213574"/>
              <a:ext cx="4318571" cy="8844894"/>
              <a:chOff x="551915" y="2655304"/>
              <a:chExt cx="2243268" cy="3942048"/>
            </a:xfrm>
          </p:grpSpPr>
          <p:sp>
            <p:nvSpPr>
              <p:cNvPr id="76" name="正方形/長方形 75"/>
              <p:cNvSpPr/>
              <p:nvPr/>
            </p:nvSpPr>
            <p:spPr>
              <a:xfrm>
                <a:off x="899592" y="3212976"/>
                <a:ext cx="1512168" cy="36004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3200" dirty="0" err="1" smtClean="0"/>
                  <a:t>s</a:t>
                </a:r>
                <a:r>
                  <a:rPr kumimoji="1" lang="en-US" altLang="ja-JP" sz="3200" dirty="0" err="1" smtClean="0"/>
                  <a:t>hared_info</a:t>
                </a:r>
                <a:endParaRPr kumimoji="1" lang="ja-JP" altLang="en-US" sz="3200" dirty="0"/>
              </a:p>
            </p:txBody>
          </p:sp>
          <p:sp>
            <p:nvSpPr>
              <p:cNvPr id="77" name="正方形/長方形 76"/>
              <p:cNvSpPr/>
              <p:nvPr/>
            </p:nvSpPr>
            <p:spPr>
              <a:xfrm>
                <a:off x="899592" y="3573016"/>
                <a:ext cx="1512168" cy="36004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3200" dirty="0" err="1" smtClean="0"/>
                  <a:t>start_info</a:t>
                </a:r>
                <a:endParaRPr kumimoji="1" lang="ja-JP" altLang="en-US" sz="3200" dirty="0"/>
              </a:p>
            </p:txBody>
          </p:sp>
          <p:sp>
            <p:nvSpPr>
              <p:cNvPr id="78" name="正方形/長方形 77"/>
              <p:cNvSpPr/>
              <p:nvPr/>
            </p:nvSpPr>
            <p:spPr>
              <a:xfrm>
                <a:off x="899592" y="3933056"/>
                <a:ext cx="1512168" cy="504056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3200" dirty="0" smtClean="0"/>
                  <a:t>page table</a:t>
                </a:r>
                <a:endParaRPr kumimoji="1" lang="ja-JP" altLang="en-US" sz="3200" dirty="0"/>
              </a:p>
            </p:txBody>
          </p:sp>
          <p:sp>
            <p:nvSpPr>
              <p:cNvPr id="79" name="正方形/長方形 78"/>
              <p:cNvSpPr/>
              <p:nvPr/>
            </p:nvSpPr>
            <p:spPr>
              <a:xfrm>
                <a:off x="899592" y="4437112"/>
                <a:ext cx="1512168" cy="504056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3200" dirty="0" smtClean="0"/>
                  <a:t>P2M table</a:t>
                </a:r>
                <a:endParaRPr kumimoji="1" lang="ja-JP" altLang="en-US" sz="3200" dirty="0"/>
              </a:p>
            </p:txBody>
          </p:sp>
          <p:sp>
            <p:nvSpPr>
              <p:cNvPr id="80" name="正方形/長方形 79"/>
              <p:cNvSpPr/>
              <p:nvPr/>
            </p:nvSpPr>
            <p:spPr>
              <a:xfrm>
                <a:off x="899592" y="4941168"/>
                <a:ext cx="1512168" cy="1656184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4000" dirty="0" smtClean="0"/>
                  <a:t>暗号化</a:t>
                </a:r>
                <a:r>
                  <a:rPr kumimoji="1" lang="en-US" altLang="ja-JP" sz="4000" dirty="0" smtClean="0"/>
                  <a:t/>
                </a:r>
                <a:br>
                  <a:rPr kumimoji="1" lang="en-US" altLang="ja-JP" sz="4000" dirty="0" smtClean="0"/>
                </a:br>
                <a:r>
                  <a:rPr kumimoji="1" lang="ja-JP" altLang="en-US" sz="4000" dirty="0" smtClean="0"/>
                  <a:t>メモリ</a:t>
                </a:r>
                <a:endParaRPr kumimoji="1" lang="ja-JP" altLang="en-US" sz="4000" dirty="0"/>
              </a:p>
            </p:txBody>
          </p:sp>
          <p:sp>
            <p:nvSpPr>
              <p:cNvPr id="81" name="テキスト ボックス 80"/>
              <p:cNvSpPr txBox="1"/>
              <p:nvPr/>
            </p:nvSpPr>
            <p:spPr>
              <a:xfrm>
                <a:off x="551915" y="2655304"/>
                <a:ext cx="2243268" cy="5898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4000" dirty="0" smtClean="0"/>
                  <a:t>サスペンド</a:t>
                </a:r>
                <a:r>
                  <a:rPr lang="ja-JP" altLang="en-US" sz="4000" dirty="0" smtClean="0"/>
                  <a:t>される</a:t>
                </a:r>
                <a:r>
                  <a:rPr lang="en-US" altLang="ja-JP" sz="4000" dirty="0" smtClean="0"/>
                  <a:t/>
                </a:r>
                <a:br>
                  <a:rPr lang="en-US" altLang="ja-JP" sz="4000" dirty="0" smtClean="0"/>
                </a:br>
                <a:r>
                  <a:rPr lang="ja-JP" altLang="en-US" sz="4000" dirty="0" smtClean="0"/>
                  <a:t>ドメイン</a:t>
                </a:r>
                <a:r>
                  <a:rPr lang="en-US" altLang="ja-JP" sz="4000" dirty="0" smtClean="0"/>
                  <a:t>U</a:t>
                </a:r>
                <a:endParaRPr kumimoji="1" lang="ja-JP" altLang="en-US" sz="4000" dirty="0"/>
              </a:p>
            </p:txBody>
          </p:sp>
        </p:grpSp>
        <p:grpSp>
          <p:nvGrpSpPr>
            <p:cNvPr id="62" name="グループ化 44"/>
            <p:cNvGrpSpPr/>
            <p:nvPr/>
          </p:nvGrpSpPr>
          <p:grpSpPr>
            <a:xfrm>
              <a:off x="10696175" y="33042263"/>
              <a:ext cx="4515820" cy="9037054"/>
              <a:chOff x="147045" y="2569661"/>
              <a:chExt cx="2345729" cy="4027691"/>
            </a:xfrm>
          </p:grpSpPr>
          <p:sp>
            <p:nvSpPr>
              <p:cNvPr id="70" name="正方形/長方形 69"/>
              <p:cNvSpPr/>
              <p:nvPr/>
            </p:nvSpPr>
            <p:spPr>
              <a:xfrm>
                <a:off x="734771" y="3212976"/>
                <a:ext cx="1512168" cy="36004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3200" dirty="0" err="1" smtClean="0"/>
                  <a:t>s</a:t>
                </a:r>
                <a:r>
                  <a:rPr kumimoji="1" lang="en-US" altLang="ja-JP" sz="3200" dirty="0" err="1" smtClean="0"/>
                  <a:t>hared_info</a:t>
                </a:r>
                <a:endParaRPr kumimoji="1" lang="ja-JP" altLang="en-US" sz="3200" dirty="0"/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734771" y="3933056"/>
                <a:ext cx="1512167" cy="504056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3200" dirty="0" smtClean="0"/>
                  <a:t>page table</a:t>
                </a:r>
                <a:endParaRPr kumimoji="1" lang="ja-JP" altLang="en-US" sz="3200" dirty="0"/>
              </a:p>
            </p:txBody>
          </p:sp>
          <p:sp>
            <p:nvSpPr>
              <p:cNvPr id="73" name="正方形/長方形 72"/>
              <p:cNvSpPr/>
              <p:nvPr/>
            </p:nvSpPr>
            <p:spPr>
              <a:xfrm>
                <a:off x="734772" y="4437112"/>
                <a:ext cx="1512168" cy="504056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3200" dirty="0" smtClean="0"/>
                  <a:t>P2M table</a:t>
                </a:r>
                <a:endParaRPr kumimoji="1" lang="ja-JP" altLang="en-US" sz="3200" dirty="0"/>
              </a:p>
            </p:txBody>
          </p:sp>
          <p:sp>
            <p:nvSpPr>
              <p:cNvPr id="74" name="正方形/長方形 73"/>
              <p:cNvSpPr/>
              <p:nvPr/>
            </p:nvSpPr>
            <p:spPr>
              <a:xfrm>
                <a:off x="734772" y="4941168"/>
                <a:ext cx="1512168" cy="1656184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4000" dirty="0" smtClean="0"/>
                  <a:t>暗号化</a:t>
                </a:r>
                <a:r>
                  <a:rPr kumimoji="1" lang="en-US" altLang="ja-JP" sz="4000" dirty="0" smtClean="0"/>
                  <a:t/>
                </a:r>
                <a:br>
                  <a:rPr kumimoji="1" lang="en-US" altLang="ja-JP" sz="4000" dirty="0" smtClean="0"/>
                </a:br>
                <a:r>
                  <a:rPr kumimoji="1" lang="ja-JP" altLang="en-US" sz="4000" dirty="0" smtClean="0"/>
                  <a:t>メモリ</a:t>
                </a:r>
                <a:endParaRPr kumimoji="1" lang="ja-JP" altLang="en-US" sz="4000" dirty="0"/>
              </a:p>
            </p:txBody>
          </p:sp>
          <p:sp>
            <p:nvSpPr>
              <p:cNvPr id="75" name="テキスト ボックス 74"/>
              <p:cNvSpPr txBox="1"/>
              <p:nvPr/>
            </p:nvSpPr>
            <p:spPr>
              <a:xfrm>
                <a:off x="147045" y="2569661"/>
                <a:ext cx="2345729" cy="5898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4000" dirty="0" smtClean="0"/>
                  <a:t>レジュームされた</a:t>
                </a:r>
                <a:r>
                  <a:rPr lang="en-US" altLang="ja-JP" sz="4000" dirty="0" smtClean="0"/>
                  <a:t/>
                </a:r>
                <a:br>
                  <a:rPr lang="en-US" altLang="ja-JP" sz="4000" dirty="0" smtClean="0"/>
                </a:br>
                <a:r>
                  <a:rPr lang="ja-JP" altLang="en-US" sz="4000" dirty="0" smtClean="0"/>
                  <a:t>ドメイン</a:t>
                </a:r>
                <a:r>
                  <a:rPr lang="en-US" altLang="ja-JP" sz="4000" dirty="0" smtClean="0"/>
                  <a:t>U</a:t>
                </a:r>
                <a:endParaRPr kumimoji="1" lang="ja-JP" altLang="en-US" sz="4000" dirty="0"/>
              </a:p>
            </p:txBody>
          </p:sp>
        </p:grpSp>
        <p:sp>
          <p:nvSpPr>
            <p:cNvPr id="63" name="フローチャート : 磁気ディスク 62"/>
            <p:cNvSpPr/>
            <p:nvPr/>
          </p:nvSpPr>
          <p:spPr>
            <a:xfrm>
              <a:off x="7219106" y="38342436"/>
              <a:ext cx="2376108" cy="1442535"/>
            </a:xfrm>
            <a:prstGeom prst="flowChartMagneticDisk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tIns="108000" bIns="0" rtlCol="0" anchor="ctr" anchorCtr="1">
              <a:normAutofit/>
            </a:bodyPr>
            <a:lstStyle/>
            <a:p>
              <a:pPr algn="ctr"/>
              <a:r>
                <a:rPr lang="ja-JP" altLang="en-US" sz="4000" dirty="0" smtClean="0"/>
                <a:t>ディスク</a:t>
              </a:r>
              <a:endParaRPr kumimoji="1" lang="en-US" altLang="ja-JP" sz="4000" dirty="0" smtClean="0"/>
            </a:p>
          </p:txBody>
        </p:sp>
        <p:sp>
          <p:nvSpPr>
            <p:cNvPr id="64" name="右矢印 63"/>
            <p:cNvSpPr/>
            <p:nvPr/>
          </p:nvSpPr>
          <p:spPr>
            <a:xfrm>
              <a:off x="5418907" y="37318030"/>
              <a:ext cx="1247619" cy="3554464"/>
            </a:xfrm>
            <a:prstGeom prst="rightArrow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4000" dirty="0" smtClean="0"/>
                <a:t>保存</a:t>
              </a:r>
              <a:endParaRPr kumimoji="1" lang="ja-JP" altLang="en-US" sz="4000" dirty="0"/>
            </a:p>
          </p:txBody>
        </p:sp>
        <p:sp>
          <p:nvSpPr>
            <p:cNvPr id="65" name="右矢印 64"/>
            <p:cNvSpPr/>
            <p:nvPr/>
          </p:nvSpPr>
          <p:spPr>
            <a:xfrm>
              <a:off x="10099427" y="37373037"/>
              <a:ext cx="1247619" cy="3554464"/>
            </a:xfrm>
            <a:prstGeom prst="rightArrow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4000" dirty="0" smtClean="0"/>
                <a:t>復元</a:t>
              </a:r>
              <a:endParaRPr kumimoji="1" lang="ja-JP" altLang="en-US" sz="4000" dirty="0"/>
            </a:p>
          </p:txBody>
        </p:sp>
        <p:cxnSp>
          <p:nvCxnSpPr>
            <p:cNvPr id="66" name="直線矢印コネクタ 65"/>
            <p:cNvCxnSpPr>
              <a:stCxn id="60" idx="1"/>
            </p:cNvCxnSpPr>
            <p:nvPr/>
          </p:nvCxnSpPr>
          <p:spPr>
            <a:xfrm rot="10800000" flipV="1">
              <a:off x="5418907" y="35743944"/>
              <a:ext cx="1222878" cy="34995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直線矢印コネクタ 66"/>
            <p:cNvCxnSpPr>
              <a:stCxn id="60" idx="3"/>
            </p:cNvCxnSpPr>
            <p:nvPr/>
          </p:nvCxnSpPr>
          <p:spPr>
            <a:xfrm>
              <a:off x="9667379" y="35743944"/>
              <a:ext cx="1438902" cy="13392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左中かっこ 67"/>
            <p:cNvSpPr/>
            <p:nvPr/>
          </p:nvSpPr>
          <p:spPr>
            <a:xfrm>
              <a:off x="1152220" y="34464839"/>
              <a:ext cx="693122" cy="3877597"/>
            </a:xfrm>
            <a:prstGeom prst="leftBrace">
              <a:avLst>
                <a:gd name="adj1" fmla="val 61546"/>
                <a:gd name="adj2" fmla="val 50000"/>
              </a:avLst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sz="4000" dirty="0"/>
            </a:p>
          </p:txBody>
        </p:sp>
        <p:sp>
          <p:nvSpPr>
            <p:cNvPr id="69" name="テキスト ボックス 68"/>
            <p:cNvSpPr txBox="1"/>
            <p:nvPr/>
          </p:nvSpPr>
          <p:spPr>
            <a:xfrm>
              <a:off x="450356" y="34500591"/>
              <a:ext cx="719538" cy="4177483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>
                <a:tabLst>
                  <a:tab pos="1079500" algn="l"/>
                </a:tabLst>
              </a:pPr>
              <a:r>
                <a:rPr kumimoji="1" lang="ja-JP" altLang="en-US" sz="4000" dirty="0" smtClean="0"/>
                <a:t>非暗号化ページ</a:t>
              </a:r>
              <a:endParaRPr kumimoji="1" lang="ja-JP" altLang="en-US" sz="4000" dirty="0"/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1827619" y="35301806"/>
              <a:ext cx="2911112" cy="80783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3200" dirty="0" err="1" smtClean="0"/>
                <a:t>s</a:t>
              </a:r>
              <a:r>
                <a:rPr kumimoji="1" lang="en-US" altLang="ja-JP" sz="3200" dirty="0" err="1" smtClean="0"/>
                <a:t>hared_info</a:t>
              </a:r>
              <a:endParaRPr kumimoji="1" lang="ja-JP" altLang="en-US" sz="3200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ヒラギノ角ゴ Pro W6"/>
        <a:ea typeface="ヒラギノ角ゴ Pro W6"/>
        <a:cs typeface=""/>
      </a:majorFont>
      <a:minorFont>
        <a:latin typeface="ヒラギノ角ゴ Pro W3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511</Words>
  <Application>Microsoft Office PowerPoint</Application>
  <PresentationFormat>ユーザー設定</PresentationFormat>
  <Paragraphs>114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クラウドコンピューティングの普及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tadokoro</dc:creator>
  <cp:lastModifiedBy>tadokoro</cp:lastModifiedBy>
  <cp:revision>158</cp:revision>
  <dcterms:created xsi:type="dcterms:W3CDTF">2010-11-24T07:20:16Z</dcterms:created>
  <dcterms:modified xsi:type="dcterms:W3CDTF">2010-11-26T06:45:14Z</dcterms:modified>
</cp:coreProperties>
</file>