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70" r:id="rId9"/>
    <p:sldId id="262" r:id="rId10"/>
    <p:sldId id="263" r:id="rId11"/>
    <p:sldId id="271" r:id="rId12"/>
    <p:sldId id="264" r:id="rId13"/>
    <p:sldId id="265" r:id="rId14"/>
    <p:sldId id="266" r:id="rId1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home\tadokoro\doc\comsys2010\wi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scatterChart>
        <c:scatterStyle val="lineMarker"/>
        <c:ser>
          <c:idx val="0"/>
          <c:order val="0"/>
          <c:tx>
            <c:strRef>
              <c:f>Sheet1!$D$14</c:f>
              <c:strCache>
                <c:ptCount val="1"/>
                <c:pt idx="0">
                  <c:v>サスペンド：暗号化なし</c:v>
                </c:pt>
              </c:strCache>
            </c:strRef>
          </c:tx>
          <c:xVal>
            <c:numRef>
              <c:f>Sheet1!$C$15:$C$18</c:f>
              <c:numCache>
                <c:formatCode>General</c:formatCode>
                <c:ptCount val="4"/>
                <c:pt idx="0">
                  <c:v>64</c:v>
                </c:pt>
                <c:pt idx="1">
                  <c:v>96</c:v>
                </c:pt>
                <c:pt idx="2">
                  <c:v>128</c:v>
                </c:pt>
                <c:pt idx="3">
                  <c:v>192</c:v>
                </c:pt>
              </c:numCache>
            </c:numRef>
          </c:xVal>
          <c:yVal>
            <c:numRef>
              <c:f>Sheet1!$D$15:$D$18</c:f>
              <c:numCache>
                <c:formatCode>General</c:formatCode>
                <c:ptCount val="4"/>
                <c:pt idx="0">
                  <c:v>1.151</c:v>
                </c:pt>
                <c:pt idx="1">
                  <c:v>1.6990000000000001</c:v>
                </c:pt>
                <c:pt idx="2">
                  <c:v>2.5499999999999998</c:v>
                </c:pt>
                <c:pt idx="3">
                  <c:v>3.2909999999999999</c:v>
                </c:pt>
              </c:numCache>
            </c:numRef>
          </c:yVal>
        </c:ser>
        <c:ser>
          <c:idx val="1"/>
          <c:order val="1"/>
          <c:tx>
            <c:strRef>
              <c:f>Sheet1!$E$14</c:f>
              <c:strCache>
                <c:ptCount val="1"/>
                <c:pt idx="0">
                  <c:v>サスペンド：暗号化あり</c:v>
                </c:pt>
              </c:strCache>
            </c:strRef>
          </c:tx>
          <c:xVal>
            <c:numRef>
              <c:f>Sheet1!$C$15:$C$18</c:f>
              <c:numCache>
                <c:formatCode>General</c:formatCode>
                <c:ptCount val="4"/>
                <c:pt idx="0">
                  <c:v>64</c:v>
                </c:pt>
                <c:pt idx="1">
                  <c:v>96</c:v>
                </c:pt>
                <c:pt idx="2">
                  <c:v>128</c:v>
                </c:pt>
                <c:pt idx="3">
                  <c:v>192</c:v>
                </c:pt>
              </c:numCache>
            </c:numRef>
          </c:xVal>
          <c:yVal>
            <c:numRef>
              <c:f>Sheet1!$E$15:$E$18</c:f>
              <c:numCache>
                <c:formatCode>General</c:formatCode>
                <c:ptCount val="4"/>
                <c:pt idx="0">
                  <c:v>7.6689999999999934</c:v>
                </c:pt>
                <c:pt idx="1">
                  <c:v>15.157</c:v>
                </c:pt>
                <c:pt idx="2">
                  <c:v>24.7</c:v>
                </c:pt>
                <c:pt idx="3">
                  <c:v>52.075000000000003</c:v>
                </c:pt>
              </c:numCache>
            </c:numRef>
          </c:yVal>
        </c:ser>
        <c:ser>
          <c:idx val="2"/>
          <c:order val="2"/>
          <c:tx>
            <c:strRef>
              <c:f>Sheet1!$F$14</c:f>
              <c:strCache>
                <c:ptCount val="1"/>
                <c:pt idx="0">
                  <c:v>レジューム：暗号化なし</c:v>
                </c:pt>
              </c:strCache>
            </c:strRef>
          </c:tx>
          <c:xVal>
            <c:numRef>
              <c:f>Sheet1!$C$15:$C$18</c:f>
              <c:numCache>
                <c:formatCode>General</c:formatCode>
                <c:ptCount val="4"/>
                <c:pt idx="0">
                  <c:v>64</c:v>
                </c:pt>
                <c:pt idx="1">
                  <c:v>96</c:v>
                </c:pt>
                <c:pt idx="2">
                  <c:v>128</c:v>
                </c:pt>
                <c:pt idx="3">
                  <c:v>192</c:v>
                </c:pt>
              </c:numCache>
            </c:numRef>
          </c:xVal>
          <c:yVal>
            <c:numRef>
              <c:f>Sheet1!$F$15:$F$18</c:f>
              <c:numCache>
                <c:formatCode>General</c:formatCode>
                <c:ptCount val="4"/>
                <c:pt idx="0">
                  <c:v>1.212</c:v>
                </c:pt>
                <c:pt idx="1">
                  <c:v>1.6990000000000001</c:v>
                </c:pt>
                <c:pt idx="2">
                  <c:v>1.9500000000000006</c:v>
                </c:pt>
                <c:pt idx="3">
                  <c:v>2.4279999999999999</c:v>
                </c:pt>
              </c:numCache>
            </c:numRef>
          </c:yVal>
        </c:ser>
        <c:ser>
          <c:idx val="3"/>
          <c:order val="3"/>
          <c:tx>
            <c:strRef>
              <c:f>Sheet1!$G$14</c:f>
              <c:strCache>
                <c:ptCount val="1"/>
                <c:pt idx="0">
                  <c:v>レジューム：暗号化あり</c:v>
                </c:pt>
              </c:strCache>
            </c:strRef>
          </c:tx>
          <c:xVal>
            <c:numRef>
              <c:f>Sheet1!$C$15:$C$18</c:f>
              <c:numCache>
                <c:formatCode>General</c:formatCode>
                <c:ptCount val="4"/>
                <c:pt idx="0">
                  <c:v>64</c:v>
                </c:pt>
                <c:pt idx="1">
                  <c:v>96</c:v>
                </c:pt>
                <c:pt idx="2">
                  <c:v>128</c:v>
                </c:pt>
                <c:pt idx="3">
                  <c:v>192</c:v>
                </c:pt>
              </c:numCache>
            </c:numRef>
          </c:xVal>
          <c:yVal>
            <c:numRef>
              <c:f>Sheet1!$G$15:$G$18</c:f>
              <c:numCache>
                <c:formatCode>General</c:formatCode>
                <c:ptCount val="4"/>
                <c:pt idx="0">
                  <c:v>1.3320000000000001</c:v>
                </c:pt>
                <c:pt idx="1">
                  <c:v>1.7900000000000009</c:v>
                </c:pt>
                <c:pt idx="2">
                  <c:v>2.36</c:v>
                </c:pt>
                <c:pt idx="3">
                  <c:v>3.222</c:v>
                </c:pt>
              </c:numCache>
            </c:numRef>
          </c:yVal>
        </c:ser>
        <c:axId val="100305536"/>
        <c:axId val="100320000"/>
      </c:scatterChart>
      <c:valAx>
        <c:axId val="100305536"/>
        <c:scaling>
          <c:orientation val="minMax"/>
          <c:max val="20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dirty="0" smtClean="0"/>
                  <a:t>メモリ割り当て（</a:t>
                </a:r>
                <a:r>
                  <a:rPr lang="en-US" altLang="ja-JP" dirty="0"/>
                  <a:t>Mb</a:t>
                </a:r>
                <a:r>
                  <a:rPr lang="ja-JP" altLang="en-US" dirty="0"/>
                  <a:t>）</a:t>
                </a:r>
              </a:p>
            </c:rich>
          </c:tx>
          <c:layout/>
        </c:title>
        <c:numFmt formatCode="General" sourceLinked="1"/>
        <c:tickLblPos val="nextTo"/>
        <c:crossAx val="100320000"/>
        <c:crosses val="autoZero"/>
        <c:crossBetween val="midCat"/>
      </c:valAx>
      <c:valAx>
        <c:axId val="1003200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dirty="0" smtClean="0"/>
                  <a:t>実行時間</a:t>
                </a:r>
                <a:r>
                  <a:rPr lang="ja-JP" altLang="en-US" dirty="0"/>
                  <a:t>（秒）</a:t>
                </a:r>
              </a:p>
            </c:rich>
          </c:tx>
          <c:layout/>
        </c:title>
        <c:numFmt formatCode="General" sourceLinked="1"/>
        <c:tickLblPos val="nextTo"/>
        <c:crossAx val="100305536"/>
        <c:crosses val="autoZero"/>
        <c:crossBetween val="midCat"/>
      </c:valAx>
    </c:plotArea>
    <c:legend>
      <c:legendPos val="t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91113-21CC-4F1E-BAF0-78F2A2E24A46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E1DCA-7CDA-4C6D-81B4-9F0E4B8E305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059D5-0E90-4928-B405-77EB6E54C974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408A6-C273-493F-BAE2-60CDBEF44CB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408A6-C273-493F-BAE2-60CDBEF44CB2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7F6E-1DE3-4ED3-9E98-1CA62EBB3BFB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C48D9-E653-4FFB-BCE7-3EDE4EB43B34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7D13-0237-4F76-A389-92D0BB0443C0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65DB-8025-4169-933F-B6BE5F627156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6051-B3A4-4B9F-8AC8-DF1F3FA32338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70E9-DD10-445E-943F-7864D28504D0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973D7-BBFF-447C-91D8-C89AF9941DB1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B025-EDED-4413-8B68-57E44732A62A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B7F0-C683-4397-A7DF-D14AC3641D68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ADDB-00C3-4CC6-B089-894AF444FBF3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18AB-2146-414D-941F-38CED1A8119C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18ED-0A9D-4E62-8F6E-3A3B693D963D}" type="datetime1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EB9BA-DB37-4004-9F11-4BEFDF064B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628801"/>
            <a:ext cx="9144000" cy="197165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のメモリ暗号化による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クラウド管理者への情報漏洩の防止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7744" y="3861048"/>
            <a:ext cx="5976664" cy="2423120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/>
              <a:t>田所 秀和</a:t>
            </a:r>
            <a:r>
              <a:rPr lang="en-US" altLang="ja-JP" dirty="0" smtClean="0"/>
              <a:t>	</a:t>
            </a:r>
            <a:r>
              <a:rPr lang="ja-JP" altLang="en-US" dirty="0" smtClean="0"/>
              <a:t>（東工大）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内田 昴志</a:t>
            </a:r>
            <a:r>
              <a:rPr lang="en-US" altLang="ja-JP" dirty="0" smtClean="0"/>
              <a:t>	</a:t>
            </a:r>
            <a:r>
              <a:rPr lang="ja-JP" altLang="en-US" dirty="0" smtClean="0"/>
              <a:t>（九工大）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光来 健一</a:t>
            </a:r>
            <a:r>
              <a:rPr lang="en-US" altLang="ja-JP" dirty="0" smtClean="0"/>
              <a:t>	</a:t>
            </a:r>
            <a:r>
              <a:rPr lang="ja-JP" altLang="en-US" dirty="0" smtClean="0"/>
              <a:t>（九工大</a:t>
            </a:r>
            <a:r>
              <a:rPr lang="en-US" altLang="ja-JP" dirty="0" smtClean="0"/>
              <a:t>/JST CREST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千葉 滋</a:t>
            </a:r>
            <a:r>
              <a:rPr lang="en-US" altLang="ja-JP" dirty="0" smtClean="0"/>
              <a:t>	</a:t>
            </a:r>
            <a:r>
              <a:rPr lang="ja-JP" altLang="en-US" dirty="0" smtClean="0"/>
              <a:t>（東工大）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非暗号化ページの識別</a:t>
            </a:r>
            <a:r>
              <a:rPr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P2M(Physical to Machine)</a:t>
            </a:r>
            <a:r>
              <a:rPr lang="ja-JP" altLang="en-US" dirty="0" smtClean="0"/>
              <a:t>テーブル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サスペンド時は</a:t>
            </a:r>
            <a:r>
              <a:rPr lang="en-US" altLang="ja-JP" dirty="0" err="1" smtClean="0"/>
              <a:t>shared_info</a:t>
            </a:r>
            <a:r>
              <a:rPr lang="ja-JP" altLang="en-US" dirty="0" smtClean="0"/>
              <a:t>からテーブルをたどれる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レジューム時に識別するためにテーブル情報を保存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暗号化してドメイン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の空きメモリに保存</a:t>
            </a:r>
            <a:endParaRPr lang="en-US" altLang="ja-JP" dirty="0" smtClean="0"/>
          </a:p>
          <a:p>
            <a:r>
              <a:rPr lang="ja-JP" altLang="en-US" dirty="0" smtClean="0"/>
              <a:t>ページテーブル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サスペンド時は</a:t>
            </a:r>
            <a:r>
              <a:rPr lang="en-US" altLang="ja-JP" dirty="0" smtClean="0"/>
              <a:t>VMM</a:t>
            </a:r>
            <a:r>
              <a:rPr lang="ja-JP" altLang="en-US" dirty="0" smtClean="0"/>
              <a:t>が管理するページタイプで識別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レジューム時は</a:t>
            </a:r>
            <a:r>
              <a:rPr lang="en-US" altLang="ja-JP" dirty="0" smtClean="0"/>
              <a:t>P2M</a:t>
            </a:r>
            <a:r>
              <a:rPr lang="ja-JP" altLang="en-US" dirty="0" smtClean="0"/>
              <a:t>テーブルと同様に実装予定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現在はドメイン０から通知</a:t>
            </a:r>
            <a:endParaRPr lang="en-US" altLang="ja-JP" dirty="0" smtClean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grpSp>
        <p:nvGrpSpPr>
          <p:cNvPr id="69" name="グループ化 68"/>
          <p:cNvGrpSpPr/>
          <p:nvPr/>
        </p:nvGrpSpPr>
        <p:grpSpPr>
          <a:xfrm>
            <a:off x="4932040" y="5157192"/>
            <a:ext cx="3240360" cy="1340768"/>
            <a:chOff x="5148064" y="5373216"/>
            <a:chExt cx="3240360" cy="1340768"/>
          </a:xfrm>
        </p:grpSpPr>
        <p:sp>
          <p:nvSpPr>
            <p:cNvPr id="37" name="フローチャート : 代替処理 36"/>
            <p:cNvSpPr/>
            <p:nvPr/>
          </p:nvSpPr>
          <p:spPr>
            <a:xfrm>
              <a:off x="6804248" y="5373216"/>
              <a:ext cx="1571636" cy="933230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38" name="フローチャート : 代替処理 37"/>
            <p:cNvSpPr/>
            <p:nvPr/>
          </p:nvSpPr>
          <p:spPr>
            <a:xfrm>
              <a:off x="5148064" y="6390424"/>
              <a:ext cx="3240360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フローチャート : 代替処理 39"/>
            <p:cNvSpPr/>
            <p:nvPr/>
          </p:nvSpPr>
          <p:spPr>
            <a:xfrm>
              <a:off x="5148064" y="5373216"/>
              <a:ext cx="1571636" cy="933230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7380312" y="5733256"/>
              <a:ext cx="792088" cy="28803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P2M</a:t>
              </a:r>
              <a:endParaRPr kumimoji="1" lang="ja-JP" altLang="en-US" dirty="0"/>
            </a:p>
          </p:txBody>
        </p:sp>
        <p:sp>
          <p:nvSpPr>
            <p:cNvPr id="49" name="角丸四角形 48"/>
            <p:cNvSpPr/>
            <p:nvPr/>
          </p:nvSpPr>
          <p:spPr>
            <a:xfrm>
              <a:off x="6012160" y="6093296"/>
              <a:ext cx="1512168" cy="288032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ページテーブル</a:t>
              </a:r>
              <a:endParaRPr kumimoji="1" lang="ja-JP" altLang="en-US" sz="1400" dirty="0"/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6804248" y="6381328"/>
              <a:ext cx="1584176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/>
                <a:t>shared_info</a:t>
              </a:r>
              <a:endParaRPr kumimoji="1" lang="ja-JP" altLang="en-US" dirty="0"/>
            </a:p>
          </p:txBody>
        </p:sp>
        <p:cxnSp>
          <p:nvCxnSpPr>
            <p:cNvPr id="67" name="直線矢印コネクタ 66"/>
            <p:cNvCxnSpPr>
              <a:stCxn id="65" idx="0"/>
              <a:endCxn id="46" idx="2"/>
            </p:cNvCxnSpPr>
            <p:nvPr/>
          </p:nvCxnSpPr>
          <p:spPr>
            <a:xfrm rot="5400000" flipH="1" flipV="1">
              <a:off x="7506326" y="6111298"/>
              <a:ext cx="360040" cy="18002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再設計：非暗号化ページの識別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非暗号化ページを識別するビットマップを管理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の空きメモリ上に用意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VMM</a:t>
            </a:r>
            <a:r>
              <a:rPr lang="ja-JP" altLang="en-US" dirty="0" smtClean="0"/>
              <a:t>により暗号化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ブート時に</a:t>
            </a:r>
            <a:r>
              <a:rPr lang="en-US" altLang="ja-JP" dirty="0" smtClean="0"/>
              <a:t>VMM</a:t>
            </a:r>
            <a:r>
              <a:rPr lang="ja-JP" altLang="en-US" dirty="0" smtClean="0"/>
              <a:t>がビットマップを作成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ページテーブルは</a:t>
            </a:r>
            <a:r>
              <a:rPr lang="en-US" altLang="ja-JP" dirty="0" smtClean="0"/>
              <a:t>CR3</a:t>
            </a:r>
            <a:r>
              <a:rPr lang="ja-JP" altLang="en-US" dirty="0" smtClean="0"/>
              <a:t>レジスタからたどる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実行時にビットマップを更新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例：ページテーブルの拡張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に監視させたいページも登録可能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サスペンド・レジューム時の識別の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単純化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これまではマップ時</a:t>
            </a:r>
            <a:r>
              <a:rPr lang="ja-JP" altLang="en-US" dirty="0" smtClean="0"/>
              <a:t>に毎回</a:t>
            </a:r>
            <a:r>
              <a:rPr lang="ja-JP" altLang="en-US" dirty="0" smtClean="0"/>
              <a:t>非暗号化判定</a:t>
            </a:r>
            <a:endParaRPr lang="en-US" altLang="ja-JP" dirty="0" smtClean="0"/>
          </a:p>
          <a:p>
            <a:pPr lvl="2"/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858000" y="4648200"/>
            <a:ext cx="1524000" cy="1524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暗号化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ページ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86600" y="5410200"/>
            <a:ext cx="1066800" cy="533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ビット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マップ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858000" y="2514600"/>
            <a:ext cx="1524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shared_info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6858000" y="3048000"/>
            <a:ext cx="1524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start_info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6858000" y="3581400"/>
            <a:ext cx="1524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page table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6858000" y="4114800"/>
            <a:ext cx="1524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p2m table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サスペンド・レジュームの実行時間を測定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メモリ割り当て量を変化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XOR</a:t>
            </a:r>
            <a:r>
              <a:rPr lang="ja-JP" altLang="en-US" dirty="0" smtClean="0"/>
              <a:t>で暗号化・復号化</a:t>
            </a:r>
            <a:endParaRPr lang="en-US" altLang="ja-JP" dirty="0" smtClean="0"/>
          </a:p>
          <a:p>
            <a:r>
              <a:rPr lang="ja-JP" altLang="en-US" dirty="0" smtClean="0"/>
              <a:t>暗号化サスペンドに時間がかかる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非暗号化ページの判定が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ページ数の２乗の計算量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ビットマップを作ることで</a:t>
            </a:r>
            <a:br>
              <a:rPr lang="ja-JP" altLang="en-US" dirty="0" smtClean="0"/>
            </a:br>
            <a:r>
              <a:rPr lang="ja-JP" altLang="en-US" dirty="0" smtClean="0"/>
              <a:t>改善できる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5013176"/>
            <a:ext cx="324036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CPU: Xeon 2.67GHz 8</a:t>
            </a:r>
            <a:r>
              <a:rPr lang="ja-JP" altLang="en-US" dirty="0" smtClean="0"/>
              <a:t>コア</a:t>
            </a:r>
            <a:endParaRPr lang="en-US" altLang="ja-JP" dirty="0" smtClean="0"/>
          </a:p>
          <a:p>
            <a:r>
              <a:rPr lang="ja-JP" altLang="en-US" dirty="0" smtClean="0"/>
              <a:t>メモリ</a:t>
            </a:r>
            <a:r>
              <a:rPr lang="en-US" altLang="ja-JP" dirty="0" smtClean="0"/>
              <a:t>: 12Gb</a:t>
            </a:r>
          </a:p>
          <a:p>
            <a:r>
              <a:rPr lang="en-US" altLang="ja-JP" dirty="0" smtClean="0"/>
              <a:t>VMM: </a:t>
            </a:r>
            <a:r>
              <a:rPr lang="en-US" altLang="ja-JP" dirty="0" err="1" smtClean="0"/>
              <a:t>Xen</a:t>
            </a:r>
            <a:r>
              <a:rPr lang="en-US" altLang="ja-JP" dirty="0" smtClean="0"/>
              <a:t> 4.0.1</a:t>
            </a:r>
          </a:p>
          <a:p>
            <a:r>
              <a:rPr kumimoji="1" lang="en-US" altLang="ja-JP" dirty="0" smtClean="0"/>
              <a:t>Dom0: Linux 2.6.32.24</a:t>
            </a:r>
          </a:p>
          <a:p>
            <a:r>
              <a:rPr lang="en-US" altLang="ja-JP" dirty="0" err="1" smtClean="0"/>
              <a:t>DomU</a:t>
            </a:r>
            <a:r>
              <a:rPr lang="en-US" altLang="ja-JP" dirty="0" smtClean="0"/>
              <a:t>: Linux 2.6.32.25</a:t>
            </a:r>
            <a:endParaRPr kumimoji="1" lang="ja-JP" altLang="en-US" dirty="0"/>
          </a:p>
        </p:txBody>
      </p:sp>
      <p:graphicFrame>
        <p:nvGraphicFramePr>
          <p:cNvPr id="8" name="グラフ 7"/>
          <p:cNvGraphicFramePr/>
          <p:nvPr/>
        </p:nvGraphicFramePr>
        <p:xfrm>
          <a:off x="4716016" y="3645024"/>
          <a:ext cx="4427984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5313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Trusted Cloud Computing</a:t>
            </a:r>
            <a:r>
              <a:rPr lang="ja-JP" altLang="en-US" dirty="0" smtClean="0"/>
              <a:t> </a:t>
            </a:r>
            <a:r>
              <a:rPr lang="en-US" altLang="ja-JP" sz="2000" dirty="0" smtClean="0"/>
              <a:t>[Santos et al. HotCloud'09]</a:t>
            </a:r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を管理者が信頼できるサイトにだけ移動させる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信頼できないサイトでは動かせない</a:t>
            </a:r>
            <a:endParaRPr lang="en-US" altLang="ja-JP" dirty="0" smtClean="0"/>
          </a:p>
          <a:p>
            <a:r>
              <a:rPr lang="fr-FR" altLang="ja-JP" dirty="0" smtClean="0"/>
              <a:t>Domain Disaggregation </a:t>
            </a:r>
            <a:r>
              <a:rPr lang="fr-FR" altLang="ja-JP" sz="2000" dirty="0" smtClean="0"/>
              <a:t>[Murray et al. VEE'08]</a:t>
            </a:r>
          </a:p>
          <a:p>
            <a:pPr lvl="1"/>
            <a:r>
              <a:rPr lang="ja-JP" altLang="en-US" dirty="0" smtClean="0"/>
              <a:t>ドメイン作成専用のドメイン</a:t>
            </a:r>
            <a:r>
              <a:rPr lang="en-US" altLang="ja-JP" dirty="0" smtClean="0"/>
              <a:t>B</a:t>
            </a:r>
            <a:r>
              <a:rPr lang="ja-JP" altLang="en-US" dirty="0" smtClean="0"/>
              <a:t>を用意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管理者はドメイン</a:t>
            </a:r>
            <a:r>
              <a:rPr lang="en-US" altLang="ja-JP" dirty="0" smtClean="0"/>
              <a:t>B</a:t>
            </a:r>
            <a:r>
              <a:rPr lang="ja-JP" altLang="en-US" dirty="0" smtClean="0"/>
              <a:t>から情報を盗める</a:t>
            </a:r>
            <a:endParaRPr lang="en-US" altLang="ja-JP" dirty="0" smtClean="0"/>
          </a:p>
          <a:p>
            <a:r>
              <a:rPr lang="da-DK" altLang="ja-JP" dirty="0" smtClean="0"/>
              <a:t>Bitvisor </a:t>
            </a:r>
            <a:r>
              <a:rPr lang="da-DK" altLang="ja-JP" sz="2000" dirty="0" smtClean="0"/>
              <a:t>[Shinagawa et al. VEE'09]</a:t>
            </a:r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がディスクやネットワークを暗号化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メモリは暗号化しない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まとめと今後の課題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ja-JP" altLang="en-US" dirty="0" smtClean="0"/>
              <a:t>クラウド管理者への情報漏洩を防ぐ</a:t>
            </a:r>
            <a:r>
              <a:rPr lang="en-US" altLang="ja-JP" dirty="0" err="1" smtClean="0"/>
              <a:t>VMCrypt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のアクセス時に</a:t>
            </a:r>
            <a:r>
              <a:rPr lang="en-US" altLang="ja-JP" dirty="0" smtClean="0"/>
              <a:t>VMM</a:t>
            </a:r>
            <a:r>
              <a:rPr lang="ja-JP" altLang="en-US" dirty="0" smtClean="0"/>
              <a:t>が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モリを暗号化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が非暗号化ページを識別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Xen</a:t>
            </a:r>
            <a:r>
              <a:rPr lang="ja-JP" altLang="en-US" dirty="0" smtClean="0"/>
              <a:t>へプロトタイプ実装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非暗号化ページ識別の実装を完成させる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ライブマイグレーションへの対応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ドメインを動かしたままメモリアクセス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完全仮想化に対応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VRAM</a:t>
            </a:r>
            <a:r>
              <a:rPr lang="ja-JP" altLang="en-US" dirty="0" smtClean="0"/>
              <a:t>など多くのメモリにドメイン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がアクセス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クラウドコンピューティングの普及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ネットワークを通して計算機やソフトウェアなどのサービスを提供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Infrastructure as a Service (</a:t>
            </a:r>
            <a:r>
              <a:rPr lang="en-US" altLang="ja-JP" dirty="0" err="1" smtClean="0"/>
              <a:t>Iaas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仮想マシン</a:t>
            </a:r>
            <a:r>
              <a:rPr lang="en-US" altLang="ja-JP" dirty="0" smtClean="0"/>
              <a:t>(VM)</a:t>
            </a:r>
            <a:r>
              <a:rPr lang="ja-JP" altLang="en-US" dirty="0" smtClean="0"/>
              <a:t>を提供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クラウド管理者と</a:t>
            </a:r>
            <a:r>
              <a:rPr lang="ja-JP" altLang="en-US" dirty="0" smtClean="0"/>
              <a:t>ゲスト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管理者は異なる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クラウド管理者が信用できるとは限らない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従来はマシンの管理者と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の管理者は同じ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611560" y="4797152"/>
            <a:ext cx="7056784" cy="2016224"/>
            <a:chOff x="611560" y="4797152"/>
            <a:chExt cx="7056784" cy="2016224"/>
          </a:xfrm>
        </p:grpSpPr>
        <p:sp>
          <p:nvSpPr>
            <p:cNvPr id="5" name="雲 4"/>
            <p:cNvSpPr/>
            <p:nvPr/>
          </p:nvSpPr>
          <p:spPr>
            <a:xfrm>
              <a:off x="3563888" y="5013176"/>
              <a:ext cx="4104456" cy="1656184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右矢印 6"/>
            <p:cNvSpPr/>
            <p:nvPr/>
          </p:nvSpPr>
          <p:spPr>
            <a:xfrm rot="856652" flipH="1">
              <a:off x="2185796" y="5009321"/>
              <a:ext cx="1217952" cy="655887"/>
            </a:xfrm>
            <a:prstGeom prst="rightArrow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" name="Picture 3" descr="C:\Users\taka\AppData\Local\Microsoft\Windows\Temporary Internet Files\Content.IE5\3EKFIRTB\MCj0428969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4008" y="4798212"/>
              <a:ext cx="710860" cy="1007052"/>
            </a:xfrm>
            <a:prstGeom prst="rect">
              <a:avLst/>
            </a:prstGeom>
            <a:noFill/>
          </p:spPr>
        </p:pic>
        <p:pic>
          <p:nvPicPr>
            <p:cNvPr id="9" name="Picture 4" descr="C:\Users\taka\AppData\Local\Microsoft\Windows\Temporary Internet Files\Content.IE5\3EKFIRTB\MCj0428969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84168" y="4930620"/>
              <a:ext cx="719054" cy="1018660"/>
            </a:xfrm>
            <a:prstGeom prst="rect">
              <a:avLst/>
            </a:prstGeom>
            <a:noFill/>
          </p:spPr>
        </p:pic>
        <p:sp>
          <p:nvSpPr>
            <p:cNvPr id="12" name="テキスト ボックス 11"/>
            <p:cNvSpPr txBox="1"/>
            <p:nvPr/>
          </p:nvSpPr>
          <p:spPr>
            <a:xfrm>
              <a:off x="1763688" y="5631631"/>
              <a:ext cx="16653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サービス</a:t>
              </a:r>
              <a:endParaRPr kumimoji="1" lang="ja-JP" altLang="en-US" sz="2400" dirty="0"/>
            </a:p>
          </p:txBody>
        </p:sp>
        <p:pic>
          <p:nvPicPr>
            <p:cNvPr id="21" name="Picture 7" descr="C:\Users\tadokoro\AppData\Local\Microsoft\Windows\Temporary Internet Files\Content.IE5\38615833\MC900433050[1]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611560" y="5733256"/>
              <a:ext cx="1080120" cy="1080120"/>
            </a:xfrm>
            <a:prstGeom prst="rect">
              <a:avLst/>
            </a:prstGeom>
            <a:noFill/>
          </p:spPr>
        </p:pic>
        <p:pic>
          <p:nvPicPr>
            <p:cNvPr id="22" name="Picture 4" descr="C:\Users\taka\AppData\Local\Microsoft\Windows\Temporary Internet Files\Content.IE5\3EKFIRTB\MCj0428969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2080" y="5373216"/>
              <a:ext cx="719054" cy="1018660"/>
            </a:xfrm>
            <a:prstGeom prst="rect">
              <a:avLst/>
            </a:prstGeom>
            <a:noFill/>
          </p:spPr>
        </p:pic>
        <p:sp>
          <p:nvSpPr>
            <p:cNvPr id="23" name="右矢印 22"/>
            <p:cNvSpPr/>
            <p:nvPr/>
          </p:nvSpPr>
          <p:spPr>
            <a:xfrm rot="20221571" flipH="1">
              <a:off x="2194230" y="6017818"/>
              <a:ext cx="1217952" cy="655887"/>
            </a:xfrm>
            <a:prstGeom prst="rightArrow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" name="Picture 7" descr="C:\Users\tadokoro\AppData\Local\Microsoft\Windows\Temporary Internet Files\Content.IE5\38615833\MC900433050[1]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683568" y="4797152"/>
              <a:ext cx="1080120" cy="108012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クラウド管理者への情報漏洩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ja-JP" altLang="en-US" dirty="0" smtClean="0"/>
              <a:t>クラウド管理者はユーザ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のメモリから情報を盗むことが可能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例：パスワード、ファイルキャッシュの内容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ハイパーバイザ型の</a:t>
            </a:r>
            <a:r>
              <a:rPr lang="ja-JP" altLang="en-US" dirty="0" smtClean="0"/>
              <a:t>場合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クラウド管理者は特権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を使いユーザ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はユーザ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モリを読み書き可能</a:t>
            </a:r>
            <a:endParaRPr lang="ja-JP" altLang="en-US" sz="28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392800" y="4725144"/>
            <a:ext cx="8049775" cy="2076262"/>
            <a:chOff x="392800" y="4725144"/>
            <a:chExt cx="8049775" cy="2076262"/>
          </a:xfrm>
        </p:grpSpPr>
        <p:sp>
          <p:nvSpPr>
            <p:cNvPr id="25" name="フローチャート : 代替処理 24"/>
            <p:cNvSpPr/>
            <p:nvPr/>
          </p:nvSpPr>
          <p:spPr>
            <a:xfrm>
              <a:off x="2685542" y="5013176"/>
              <a:ext cx="1571636" cy="1284174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特権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26" name="フローチャート : 磁気ディスク 25"/>
            <p:cNvSpPr/>
            <p:nvPr/>
          </p:nvSpPr>
          <p:spPr>
            <a:xfrm>
              <a:off x="1321514" y="6158488"/>
              <a:ext cx="1234262" cy="642918"/>
            </a:xfrm>
            <a:prstGeom prst="flowChartMagneticDisk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27" name="フローチャート : 代替処理 26"/>
            <p:cNvSpPr/>
            <p:nvPr/>
          </p:nvSpPr>
          <p:spPr>
            <a:xfrm>
              <a:off x="5736668" y="5013176"/>
              <a:ext cx="1571636" cy="1284174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ユーザ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043608" y="5733256"/>
              <a:ext cx="712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/>
                <a:t>保存</a:t>
              </a:r>
              <a:endParaRPr kumimoji="1" lang="ja-JP" altLang="en-US" sz="2000" dirty="0"/>
            </a:p>
          </p:txBody>
        </p:sp>
        <p:sp>
          <p:nvSpPr>
            <p:cNvPr id="29" name="フローチャート : 代替処理 28"/>
            <p:cNvSpPr/>
            <p:nvPr/>
          </p:nvSpPr>
          <p:spPr>
            <a:xfrm>
              <a:off x="2685542" y="6381328"/>
              <a:ext cx="4622762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/>
                <a:t>仮想マシンモニタ</a:t>
              </a:r>
              <a:endParaRPr kumimoji="1" lang="ja-JP" altLang="en-US" dirty="0"/>
            </a:p>
          </p:txBody>
        </p:sp>
        <p:sp>
          <p:nvSpPr>
            <p:cNvPr id="30" name="曲折矢印 29"/>
            <p:cNvSpPr/>
            <p:nvPr/>
          </p:nvSpPr>
          <p:spPr>
            <a:xfrm rot="16200000" flipH="1">
              <a:off x="1831991" y="5592945"/>
              <a:ext cx="576064" cy="856686"/>
            </a:xfrm>
            <a:prstGeom prst="bentArrow">
              <a:avLst>
                <a:gd name="adj1" fmla="val 33872"/>
                <a:gd name="adj2" fmla="val 39574"/>
                <a:gd name="adj3" fmla="val 35139"/>
                <a:gd name="adj4" fmla="val 20938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067944" y="5219908"/>
              <a:ext cx="1872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/>
                <a:t>メモリ読み込み</a:t>
              </a:r>
              <a:endParaRPr kumimoji="1" lang="ja-JP" altLang="en-US" sz="1600" dirty="0"/>
            </a:p>
          </p:txBody>
        </p:sp>
        <p:sp>
          <p:nvSpPr>
            <p:cNvPr id="32" name="右矢印 31"/>
            <p:cNvSpPr/>
            <p:nvPr/>
          </p:nvSpPr>
          <p:spPr>
            <a:xfrm rot="10800000" flipV="1">
              <a:off x="4346921" y="5648137"/>
              <a:ext cx="1296143" cy="445159"/>
            </a:xfrm>
            <a:prstGeom prst="rightArrow">
              <a:avLst>
                <a:gd name="adj1" fmla="val 46810"/>
                <a:gd name="adj2" fmla="val 5454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3" name="Picture 5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7380312" y="4941168"/>
              <a:ext cx="1062263" cy="1008112"/>
            </a:xfrm>
            <a:prstGeom prst="rect">
              <a:avLst/>
            </a:prstGeom>
            <a:noFill/>
          </p:spPr>
        </p:pic>
        <p:pic>
          <p:nvPicPr>
            <p:cNvPr id="34" name="Picture 10" descr="C:\Users\taka\AppData\Local\Microsoft\Windows\Temporary Internet Files\Content.IE5\J4H89X9M\MCj009056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9672" y="4941168"/>
              <a:ext cx="976258" cy="714380"/>
            </a:xfrm>
            <a:prstGeom prst="rect">
              <a:avLst/>
            </a:prstGeom>
            <a:noFill/>
          </p:spPr>
        </p:pic>
        <p:sp>
          <p:nvSpPr>
            <p:cNvPr id="36" name="爆発 2 35"/>
            <p:cNvSpPr/>
            <p:nvPr/>
          </p:nvSpPr>
          <p:spPr>
            <a:xfrm>
              <a:off x="2555776" y="5445224"/>
              <a:ext cx="1944216" cy="936104"/>
            </a:xfrm>
            <a:prstGeom prst="irregularSeal2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漏洩</a:t>
              </a:r>
              <a:endParaRPr kumimoji="1" lang="ja-JP" altLang="en-US" dirty="0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5841510" y="5445224"/>
              <a:ext cx="1368152" cy="7920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メモリ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92800" y="4725144"/>
              <a:ext cx="1370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j-ea"/>
                  <a:ea typeface="+mj-ea"/>
                </a:rPr>
                <a:t>サスペンド</a:t>
              </a:r>
              <a:endParaRPr kumimoji="1" lang="ja-JP" altLang="en-US" u="sng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VMCrypt</a:t>
            </a:r>
            <a:r>
              <a:rPr lang="en-US" altLang="ja-JP" dirty="0" smtClean="0"/>
              <a:t>: VM</a:t>
            </a:r>
            <a:r>
              <a:rPr lang="ja-JP" altLang="en-US" dirty="0" smtClean="0"/>
              <a:t>メモリの暗号化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1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によるアクセス時に</a:t>
            </a:r>
            <a:r>
              <a:rPr lang="en-US" altLang="ja-JP" dirty="0" smtClean="0"/>
              <a:t>VMM</a:t>
            </a:r>
            <a:r>
              <a:rPr lang="ja-JP" altLang="en-US" dirty="0" smtClean="0"/>
              <a:t>がユーザ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のメモリ内容を特権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に漏</a:t>
            </a:r>
            <a:r>
              <a:rPr lang="ja-JP" altLang="en-US" dirty="0" smtClean="0"/>
              <a:t>洩させない</a:t>
            </a:r>
            <a:endParaRPr lang="en-US" altLang="ja-JP" dirty="0" smtClean="0"/>
          </a:p>
          <a:p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がアクセスする必要があるページは暗号化しない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がユーザ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のサスペンドなどに利用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漏えいして困る情報ではない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392800" y="4725144"/>
            <a:ext cx="8049775" cy="2076262"/>
            <a:chOff x="392800" y="4725144"/>
            <a:chExt cx="8049775" cy="2076262"/>
          </a:xfrm>
        </p:grpSpPr>
        <p:sp>
          <p:nvSpPr>
            <p:cNvPr id="19" name="フローチャート : 代替処理 18"/>
            <p:cNvSpPr/>
            <p:nvPr/>
          </p:nvSpPr>
          <p:spPr>
            <a:xfrm>
              <a:off x="2685542" y="5013176"/>
              <a:ext cx="1571636" cy="1284174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特権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20" name="フローチャート : 磁気ディスク 19"/>
            <p:cNvSpPr/>
            <p:nvPr/>
          </p:nvSpPr>
          <p:spPr>
            <a:xfrm>
              <a:off x="1321514" y="6158488"/>
              <a:ext cx="1234262" cy="642918"/>
            </a:xfrm>
            <a:prstGeom prst="flowChartMagneticDisk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21" name="フローチャート : 代替処理 20"/>
            <p:cNvSpPr/>
            <p:nvPr/>
          </p:nvSpPr>
          <p:spPr>
            <a:xfrm>
              <a:off x="5736668" y="5013176"/>
              <a:ext cx="1571636" cy="1284174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ユーザ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043608" y="5733256"/>
              <a:ext cx="712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/>
                <a:t>保存</a:t>
              </a:r>
              <a:endParaRPr kumimoji="1" lang="ja-JP" altLang="en-US" sz="2000" dirty="0"/>
            </a:p>
          </p:txBody>
        </p:sp>
        <p:sp>
          <p:nvSpPr>
            <p:cNvPr id="23" name="フローチャート : 代替処理 22"/>
            <p:cNvSpPr/>
            <p:nvPr/>
          </p:nvSpPr>
          <p:spPr>
            <a:xfrm>
              <a:off x="2685542" y="6381328"/>
              <a:ext cx="4622762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VMCrypt</a:t>
              </a:r>
              <a:r>
                <a:rPr lang="en-US" altLang="ja-JP" dirty="0" smtClean="0"/>
                <a:t> VMM</a:t>
              </a:r>
              <a:endParaRPr kumimoji="1" lang="ja-JP" altLang="en-US" dirty="0"/>
            </a:p>
          </p:txBody>
        </p:sp>
        <p:sp>
          <p:nvSpPr>
            <p:cNvPr id="24" name="曲折矢印 23"/>
            <p:cNvSpPr/>
            <p:nvPr/>
          </p:nvSpPr>
          <p:spPr>
            <a:xfrm rot="16200000" flipH="1">
              <a:off x="1831991" y="5592945"/>
              <a:ext cx="576064" cy="856686"/>
            </a:xfrm>
            <a:prstGeom prst="bentArrow">
              <a:avLst>
                <a:gd name="adj1" fmla="val 33872"/>
                <a:gd name="adj2" fmla="val 39574"/>
                <a:gd name="adj3" fmla="val 35139"/>
                <a:gd name="adj4" fmla="val 20938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右矢印 25"/>
            <p:cNvSpPr/>
            <p:nvPr/>
          </p:nvSpPr>
          <p:spPr>
            <a:xfrm rot="10800000" flipV="1">
              <a:off x="4346921" y="5648137"/>
              <a:ext cx="1296143" cy="445159"/>
            </a:xfrm>
            <a:prstGeom prst="rightArrow">
              <a:avLst>
                <a:gd name="adj1" fmla="val 46810"/>
                <a:gd name="adj2" fmla="val 5454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27" name="Picture 5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380312" y="4941168"/>
              <a:ext cx="1062263" cy="1008112"/>
            </a:xfrm>
            <a:prstGeom prst="rect">
              <a:avLst/>
            </a:prstGeom>
            <a:noFill/>
          </p:spPr>
        </p:pic>
        <p:pic>
          <p:nvPicPr>
            <p:cNvPr id="28" name="Picture 10" descr="C:\Users\taka\AppData\Local\Microsoft\Windows\Temporary Internet Files\Content.IE5\J4H89X9M\MCj0090563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19672" y="4941168"/>
              <a:ext cx="976258" cy="714380"/>
            </a:xfrm>
            <a:prstGeom prst="rect">
              <a:avLst/>
            </a:prstGeom>
            <a:noFill/>
          </p:spPr>
        </p:pic>
        <p:sp>
          <p:nvSpPr>
            <p:cNvPr id="33" name="円/楕円 32"/>
            <p:cNvSpPr/>
            <p:nvPr/>
          </p:nvSpPr>
          <p:spPr>
            <a:xfrm>
              <a:off x="2771800" y="5445224"/>
              <a:ext cx="1368152" cy="792088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暗号化メモリ</a:t>
              </a:r>
              <a:endParaRPr kumimoji="1" lang="ja-JP" altLang="en-US" dirty="0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5841510" y="5445224"/>
              <a:ext cx="1368152" cy="7920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メモリ</a:t>
              </a:r>
              <a:endParaRPr kumimoji="1" lang="ja-JP" altLang="en-US" dirty="0"/>
            </a:p>
          </p:txBody>
        </p:sp>
        <p:sp>
          <p:nvSpPr>
            <p:cNvPr id="1026" name="Lock"/>
            <p:cNvSpPr>
              <a:spLocks noEditPoints="1" noChangeArrowheads="1"/>
            </p:cNvSpPr>
            <p:nvPr/>
          </p:nvSpPr>
          <p:spPr bwMode="auto">
            <a:xfrm>
              <a:off x="4842276" y="5517232"/>
              <a:ext cx="504056" cy="720080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9606 h 21600"/>
                <a:gd name="T4" fmla="*/ 10800 w 21600"/>
                <a:gd name="T5" fmla="*/ 21600 h 21600"/>
                <a:gd name="T6" fmla="*/ 0 w 21600"/>
                <a:gd name="T7" fmla="*/ 9606 h 21600"/>
                <a:gd name="T8" fmla="*/ 744 w 21600"/>
                <a:gd name="T9" fmla="*/ 9904 h 21600"/>
                <a:gd name="T10" fmla="*/ 21134 w 21600"/>
                <a:gd name="T11" fmla="*/ 153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93" y="9606"/>
                  </a:moveTo>
                  <a:lnTo>
                    <a:pt x="2048" y="9606"/>
                  </a:lnTo>
                  <a:lnTo>
                    <a:pt x="2048" y="4713"/>
                  </a:lnTo>
                  <a:lnTo>
                    <a:pt x="2420" y="3818"/>
                  </a:lnTo>
                  <a:lnTo>
                    <a:pt x="2979" y="3028"/>
                  </a:lnTo>
                  <a:lnTo>
                    <a:pt x="3537" y="2446"/>
                  </a:lnTo>
                  <a:lnTo>
                    <a:pt x="3956" y="1998"/>
                  </a:lnTo>
                  <a:lnTo>
                    <a:pt x="4492" y="1581"/>
                  </a:lnTo>
                  <a:lnTo>
                    <a:pt x="5143" y="1238"/>
                  </a:lnTo>
                  <a:lnTo>
                    <a:pt x="5912" y="880"/>
                  </a:lnTo>
                  <a:lnTo>
                    <a:pt x="6587" y="641"/>
                  </a:lnTo>
                  <a:lnTo>
                    <a:pt x="7518" y="372"/>
                  </a:lnTo>
                  <a:lnTo>
                    <a:pt x="8425" y="208"/>
                  </a:lnTo>
                  <a:lnTo>
                    <a:pt x="9496" y="59"/>
                  </a:lnTo>
                  <a:lnTo>
                    <a:pt x="10637" y="14"/>
                  </a:lnTo>
                  <a:lnTo>
                    <a:pt x="11614" y="59"/>
                  </a:lnTo>
                  <a:lnTo>
                    <a:pt x="12382" y="119"/>
                  </a:lnTo>
                  <a:lnTo>
                    <a:pt x="13034" y="253"/>
                  </a:lnTo>
                  <a:lnTo>
                    <a:pt x="13779" y="417"/>
                  </a:lnTo>
                  <a:lnTo>
                    <a:pt x="14500" y="611"/>
                  </a:lnTo>
                  <a:lnTo>
                    <a:pt x="14733" y="686"/>
                  </a:lnTo>
                  <a:lnTo>
                    <a:pt x="14989" y="790"/>
                  </a:lnTo>
                  <a:lnTo>
                    <a:pt x="15175" y="865"/>
                  </a:lnTo>
                  <a:lnTo>
                    <a:pt x="15385" y="954"/>
                  </a:lnTo>
                  <a:lnTo>
                    <a:pt x="15431" y="969"/>
                  </a:lnTo>
                  <a:lnTo>
                    <a:pt x="15594" y="1059"/>
                  </a:lnTo>
                  <a:lnTo>
                    <a:pt x="15757" y="1148"/>
                  </a:lnTo>
                  <a:lnTo>
                    <a:pt x="15920" y="1267"/>
                  </a:lnTo>
                  <a:lnTo>
                    <a:pt x="16106" y="1372"/>
                  </a:lnTo>
                  <a:lnTo>
                    <a:pt x="16665" y="1730"/>
                  </a:lnTo>
                  <a:lnTo>
                    <a:pt x="17014" y="1998"/>
                  </a:lnTo>
                  <a:lnTo>
                    <a:pt x="17480" y="2356"/>
                  </a:lnTo>
                  <a:lnTo>
                    <a:pt x="17852" y="2804"/>
                  </a:lnTo>
                  <a:lnTo>
                    <a:pt x="18178" y="3192"/>
                  </a:lnTo>
                  <a:lnTo>
                    <a:pt x="18527" y="3639"/>
                  </a:lnTo>
                  <a:lnTo>
                    <a:pt x="18806" y="4132"/>
                  </a:lnTo>
                  <a:lnTo>
                    <a:pt x="19086" y="4713"/>
                  </a:lnTo>
                  <a:lnTo>
                    <a:pt x="19272" y="5191"/>
                  </a:lnTo>
                  <a:lnTo>
                    <a:pt x="19295" y="9606"/>
                  </a:lnTo>
                  <a:lnTo>
                    <a:pt x="21600" y="9606"/>
                  </a:lnTo>
                  <a:lnTo>
                    <a:pt x="21600" y="16289"/>
                  </a:lnTo>
                  <a:lnTo>
                    <a:pt x="21413" y="17184"/>
                  </a:lnTo>
                  <a:lnTo>
                    <a:pt x="21041" y="17900"/>
                  </a:lnTo>
                  <a:lnTo>
                    <a:pt x="20668" y="18377"/>
                  </a:lnTo>
                  <a:lnTo>
                    <a:pt x="20343" y="18855"/>
                  </a:lnTo>
                  <a:lnTo>
                    <a:pt x="19924" y="19332"/>
                  </a:lnTo>
                  <a:lnTo>
                    <a:pt x="19388" y="19809"/>
                  </a:lnTo>
                  <a:lnTo>
                    <a:pt x="18806" y="20242"/>
                  </a:lnTo>
                  <a:lnTo>
                    <a:pt x="18062" y="20585"/>
                  </a:lnTo>
                  <a:lnTo>
                    <a:pt x="17270" y="20883"/>
                  </a:lnTo>
                  <a:lnTo>
                    <a:pt x="16525" y="21182"/>
                  </a:lnTo>
                  <a:lnTo>
                    <a:pt x="15548" y="21420"/>
                  </a:lnTo>
                  <a:lnTo>
                    <a:pt x="14803" y="21540"/>
                  </a:lnTo>
                  <a:lnTo>
                    <a:pt x="13662" y="21674"/>
                  </a:lnTo>
                  <a:lnTo>
                    <a:pt x="8379" y="21659"/>
                  </a:lnTo>
                  <a:lnTo>
                    <a:pt x="7168" y="21540"/>
                  </a:lnTo>
                  <a:lnTo>
                    <a:pt x="6098" y="21331"/>
                  </a:lnTo>
                  <a:lnTo>
                    <a:pt x="5050" y="21092"/>
                  </a:lnTo>
                  <a:lnTo>
                    <a:pt x="4003" y="20764"/>
                  </a:lnTo>
                  <a:lnTo>
                    <a:pt x="3258" y="20391"/>
                  </a:lnTo>
                  <a:lnTo>
                    <a:pt x="2769" y="20123"/>
                  </a:lnTo>
                  <a:lnTo>
                    <a:pt x="2281" y="19720"/>
                  </a:lnTo>
                  <a:lnTo>
                    <a:pt x="1862" y="19407"/>
                  </a:lnTo>
                  <a:lnTo>
                    <a:pt x="1489" y="19079"/>
                  </a:lnTo>
                  <a:lnTo>
                    <a:pt x="1070" y="18676"/>
                  </a:lnTo>
                  <a:lnTo>
                    <a:pt x="744" y="18258"/>
                  </a:lnTo>
                  <a:lnTo>
                    <a:pt x="325" y="17661"/>
                  </a:lnTo>
                  <a:lnTo>
                    <a:pt x="162" y="17035"/>
                  </a:lnTo>
                  <a:lnTo>
                    <a:pt x="93" y="16468"/>
                  </a:lnTo>
                  <a:lnTo>
                    <a:pt x="93" y="9606"/>
                  </a:lnTo>
                  <a:close/>
                  <a:moveTo>
                    <a:pt x="6098" y="9591"/>
                  </a:moveTo>
                  <a:lnTo>
                    <a:pt x="6098" y="5220"/>
                  </a:lnTo>
                  <a:lnTo>
                    <a:pt x="6191" y="4907"/>
                  </a:lnTo>
                  <a:lnTo>
                    <a:pt x="6307" y="4639"/>
                  </a:lnTo>
                  <a:lnTo>
                    <a:pt x="6517" y="4370"/>
                  </a:lnTo>
                  <a:lnTo>
                    <a:pt x="6680" y="4087"/>
                  </a:lnTo>
                  <a:lnTo>
                    <a:pt x="6889" y="3878"/>
                  </a:lnTo>
                  <a:lnTo>
                    <a:pt x="7308" y="3520"/>
                  </a:lnTo>
                  <a:lnTo>
                    <a:pt x="7843" y="3281"/>
                  </a:lnTo>
                  <a:lnTo>
                    <a:pt x="8402" y="3013"/>
                  </a:lnTo>
                  <a:lnTo>
                    <a:pt x="9031" y="2834"/>
                  </a:lnTo>
                  <a:lnTo>
                    <a:pt x="9659" y="2700"/>
                  </a:lnTo>
                  <a:lnTo>
                    <a:pt x="10497" y="2625"/>
                  </a:lnTo>
                  <a:lnTo>
                    <a:pt x="11125" y="2655"/>
                  </a:lnTo>
                  <a:lnTo>
                    <a:pt x="11987" y="2789"/>
                  </a:lnTo>
                  <a:lnTo>
                    <a:pt x="12522" y="2893"/>
                  </a:lnTo>
                  <a:lnTo>
                    <a:pt x="13011" y="3028"/>
                  </a:lnTo>
                  <a:lnTo>
                    <a:pt x="13290" y="3192"/>
                  </a:lnTo>
                  <a:lnTo>
                    <a:pt x="13709" y="3371"/>
                  </a:lnTo>
                  <a:lnTo>
                    <a:pt x="13872" y="3505"/>
                  </a:lnTo>
                  <a:lnTo>
                    <a:pt x="14058" y="3639"/>
                  </a:lnTo>
                  <a:lnTo>
                    <a:pt x="14291" y="3788"/>
                  </a:lnTo>
                  <a:lnTo>
                    <a:pt x="14431" y="3953"/>
                  </a:lnTo>
                  <a:lnTo>
                    <a:pt x="14617" y="4102"/>
                  </a:lnTo>
                  <a:lnTo>
                    <a:pt x="14826" y="4311"/>
                  </a:lnTo>
                  <a:lnTo>
                    <a:pt x="14919" y="4534"/>
                  </a:lnTo>
                  <a:lnTo>
                    <a:pt x="15036" y="4773"/>
                  </a:lnTo>
                  <a:lnTo>
                    <a:pt x="15175" y="5027"/>
                  </a:lnTo>
                  <a:lnTo>
                    <a:pt x="15245" y="5220"/>
                  </a:lnTo>
                  <a:lnTo>
                    <a:pt x="15245" y="9591"/>
                  </a:lnTo>
                  <a:lnTo>
                    <a:pt x="6098" y="9591"/>
                  </a:lnTo>
                  <a:close/>
                </a:path>
                <a:path w="21600" h="21600" extrusionOk="0">
                  <a:moveTo>
                    <a:pt x="93" y="9606"/>
                  </a:moveTo>
                  <a:lnTo>
                    <a:pt x="21600" y="9606"/>
                  </a:lnTo>
                  <a:close/>
                </a:path>
                <a:path w="21600" h="21600" extrusionOk="0">
                  <a:moveTo>
                    <a:pt x="11684" y="17109"/>
                  </a:moveTo>
                  <a:lnTo>
                    <a:pt x="12266" y="19317"/>
                  </a:lnTo>
                  <a:lnTo>
                    <a:pt x="9659" y="19317"/>
                  </a:lnTo>
                  <a:lnTo>
                    <a:pt x="10287" y="17124"/>
                  </a:lnTo>
                  <a:lnTo>
                    <a:pt x="10008" y="16975"/>
                  </a:lnTo>
                  <a:lnTo>
                    <a:pt x="9799" y="16722"/>
                  </a:lnTo>
                  <a:lnTo>
                    <a:pt x="9752" y="16408"/>
                  </a:lnTo>
                  <a:lnTo>
                    <a:pt x="9822" y="16170"/>
                  </a:lnTo>
                  <a:lnTo>
                    <a:pt x="10008" y="16006"/>
                  </a:lnTo>
                  <a:lnTo>
                    <a:pt x="10148" y="15871"/>
                  </a:lnTo>
                  <a:lnTo>
                    <a:pt x="10381" y="15782"/>
                  </a:lnTo>
                  <a:lnTo>
                    <a:pt x="10660" y="15692"/>
                  </a:lnTo>
                  <a:lnTo>
                    <a:pt x="11009" y="15677"/>
                  </a:lnTo>
                  <a:lnTo>
                    <a:pt x="11288" y="15722"/>
                  </a:lnTo>
                  <a:lnTo>
                    <a:pt x="11614" y="15782"/>
                  </a:lnTo>
                  <a:lnTo>
                    <a:pt x="11893" y="15946"/>
                  </a:lnTo>
                  <a:lnTo>
                    <a:pt x="12033" y="16080"/>
                  </a:lnTo>
                  <a:lnTo>
                    <a:pt x="12173" y="16229"/>
                  </a:lnTo>
                  <a:lnTo>
                    <a:pt x="12196" y="16408"/>
                  </a:lnTo>
                  <a:lnTo>
                    <a:pt x="12103" y="16722"/>
                  </a:lnTo>
                  <a:lnTo>
                    <a:pt x="11987" y="16856"/>
                  </a:lnTo>
                  <a:lnTo>
                    <a:pt x="11847" y="16975"/>
                  </a:lnTo>
                  <a:lnTo>
                    <a:pt x="11684" y="17109"/>
                  </a:lnTo>
                </a:path>
              </a:pathLst>
            </a:cu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ja-JP" dirty="0" smtClean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644008" y="515719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暗号化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2800" y="4725144"/>
              <a:ext cx="1370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j-ea"/>
                  <a:ea typeface="+mj-ea"/>
                </a:rPr>
                <a:t>サスペンド</a:t>
              </a:r>
              <a:endParaRPr kumimoji="1" lang="ja-JP" altLang="en-US" u="sng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安全なサスペンド・レジューム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Xen</a:t>
            </a:r>
            <a:r>
              <a:rPr lang="ja-JP" altLang="en-US" dirty="0" smtClean="0"/>
              <a:t>上の準仮想化</a:t>
            </a:r>
            <a:r>
              <a:rPr lang="en-US" altLang="ja-JP" dirty="0" smtClean="0"/>
              <a:t>Linux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4</a:t>
            </a:r>
            <a:r>
              <a:rPr lang="ja-JP" altLang="en-US" dirty="0" smtClean="0"/>
              <a:t>種類の非暗号化ページ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grpSp>
        <p:nvGrpSpPr>
          <p:cNvPr id="88" name="グループ化 87"/>
          <p:cNvGrpSpPr/>
          <p:nvPr/>
        </p:nvGrpSpPr>
        <p:grpSpPr>
          <a:xfrm>
            <a:off x="221903" y="2771636"/>
            <a:ext cx="8670310" cy="3835008"/>
            <a:chOff x="114399" y="2771636"/>
            <a:chExt cx="8670310" cy="3835008"/>
          </a:xfrm>
        </p:grpSpPr>
        <p:cxnSp>
          <p:nvCxnSpPr>
            <p:cNvPr id="77" name="直線矢印コネクタ 76"/>
            <p:cNvCxnSpPr>
              <a:stCxn id="20" idx="3"/>
            </p:cNvCxnSpPr>
            <p:nvPr/>
          </p:nvCxnSpPr>
          <p:spPr>
            <a:xfrm>
              <a:off x="5135524" y="3783055"/>
              <a:ext cx="1236676" cy="137413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>
              <a:stCxn id="20" idx="1"/>
            </p:cNvCxnSpPr>
            <p:nvPr/>
          </p:nvCxnSpPr>
          <p:spPr>
            <a:xfrm rot="10800000" flipV="1">
              <a:off x="2699792" y="3783054"/>
              <a:ext cx="864096" cy="130212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フローチャート : 代替処理 19"/>
            <p:cNvSpPr/>
            <p:nvPr/>
          </p:nvSpPr>
          <p:spPr>
            <a:xfrm>
              <a:off x="3563888" y="3140968"/>
              <a:ext cx="1571636" cy="1284174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lang="en-US" altLang="ja-JP" dirty="0" smtClean="0"/>
                <a:t>0</a:t>
              </a:r>
              <a:endParaRPr kumimoji="1" lang="ja-JP" altLang="en-US" dirty="0"/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215275" y="2771636"/>
              <a:ext cx="3132589" cy="3825716"/>
              <a:chOff x="215275" y="2771636"/>
              <a:chExt cx="3132589" cy="3825716"/>
            </a:xfrm>
          </p:grpSpPr>
          <p:sp>
            <p:nvSpPr>
              <p:cNvPr id="33" name="正方形/長方形 32"/>
              <p:cNvSpPr/>
              <p:nvPr/>
            </p:nvSpPr>
            <p:spPr>
              <a:xfrm>
                <a:off x="899592" y="3212976"/>
                <a:ext cx="1512168" cy="3600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/>
                  <a:t>s</a:t>
                </a:r>
                <a:r>
                  <a:rPr kumimoji="1" lang="en-US" altLang="ja-JP" dirty="0" err="1" smtClean="0"/>
                  <a:t>hared_info</a:t>
                </a:r>
                <a:endParaRPr kumimoji="1" lang="ja-JP" altLang="en-US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899592" y="3573016"/>
                <a:ext cx="1512168" cy="3600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err="1" smtClean="0"/>
                  <a:t>start_info</a:t>
                </a:r>
                <a:endParaRPr kumimoji="1" lang="ja-JP" altLang="en-US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899592" y="3933056"/>
                <a:ext cx="1512168" cy="50405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page table</a:t>
                </a:r>
                <a:endParaRPr kumimoji="1" lang="ja-JP" altLang="en-US" dirty="0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899592" y="4437112"/>
                <a:ext cx="1512168" cy="50405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P2M table</a:t>
                </a:r>
                <a:endParaRPr kumimoji="1" lang="ja-JP" altLang="en-US" dirty="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899592" y="4941168"/>
                <a:ext cx="1512168" cy="165618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暗号化</a:t>
                </a:r>
                <a:r>
                  <a:rPr kumimoji="1" lang="en-US" altLang="ja-JP" dirty="0" smtClean="0"/>
                  <a:t/>
                </a:r>
                <a:br>
                  <a:rPr kumimoji="1" lang="en-US" altLang="ja-JP" dirty="0" smtClean="0"/>
                </a:br>
                <a:r>
                  <a:rPr kumimoji="1" lang="ja-JP" altLang="en-US" dirty="0" smtClean="0"/>
                  <a:t>メモリ</a:t>
                </a:r>
                <a:endParaRPr kumimoji="1" lang="ja-JP" altLang="en-US" dirty="0"/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215275" y="2771636"/>
                <a:ext cx="3132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u="sng" dirty="0" smtClean="0"/>
                  <a:t>サスペンド</a:t>
                </a:r>
                <a:r>
                  <a:rPr lang="ja-JP" altLang="en-US" u="sng" dirty="0" smtClean="0"/>
                  <a:t>されるドメイン</a:t>
                </a:r>
                <a:r>
                  <a:rPr lang="en-US" altLang="ja-JP" u="sng" dirty="0" smtClean="0"/>
                  <a:t>U</a:t>
                </a:r>
                <a:endParaRPr kumimoji="1" lang="ja-JP" altLang="en-US" u="sng" dirty="0"/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5652120" y="2780928"/>
              <a:ext cx="3132589" cy="3825716"/>
              <a:chOff x="-36512" y="2771636"/>
              <a:chExt cx="3132589" cy="3825716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899592" y="3212976"/>
                <a:ext cx="1512168" cy="3600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err="1" smtClean="0"/>
                  <a:t>s</a:t>
                </a:r>
                <a:r>
                  <a:rPr kumimoji="1" lang="en-US" altLang="ja-JP" dirty="0" err="1" smtClean="0"/>
                  <a:t>hared_info</a:t>
                </a:r>
                <a:endParaRPr kumimoji="1" lang="ja-JP" altLang="en-US" dirty="0"/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899592" y="3573016"/>
                <a:ext cx="1512168" cy="3600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err="1" smtClean="0"/>
                  <a:t>start_info</a:t>
                </a:r>
                <a:endParaRPr kumimoji="1" lang="ja-JP" altLang="en-US" dirty="0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899592" y="3933056"/>
                <a:ext cx="1512168" cy="50405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page table</a:t>
                </a:r>
                <a:endParaRPr kumimoji="1" lang="ja-JP" altLang="en-US" dirty="0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899592" y="4437112"/>
                <a:ext cx="1512168" cy="50405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/>
                  <a:t>P2M table</a:t>
                </a:r>
                <a:endParaRPr kumimoji="1" lang="ja-JP" altLang="en-US" dirty="0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899592" y="4941168"/>
                <a:ext cx="1512168" cy="165618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暗号化</a:t>
                </a:r>
                <a:r>
                  <a:rPr kumimoji="1" lang="en-US" altLang="ja-JP" dirty="0" smtClean="0"/>
                  <a:t/>
                </a:r>
                <a:br>
                  <a:rPr kumimoji="1" lang="en-US" altLang="ja-JP" dirty="0" smtClean="0"/>
                </a:br>
                <a:r>
                  <a:rPr kumimoji="1" lang="ja-JP" altLang="en-US" dirty="0" smtClean="0"/>
                  <a:t>メモリ</a:t>
                </a:r>
                <a:endParaRPr kumimoji="1" lang="ja-JP" altLang="en-US" dirty="0"/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-36512" y="2771636"/>
                <a:ext cx="3132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u="sng" dirty="0" smtClean="0"/>
                  <a:t>レジュームされたドメイン</a:t>
                </a:r>
                <a:r>
                  <a:rPr lang="en-US" altLang="ja-JP" u="sng" dirty="0" smtClean="0"/>
                  <a:t>U</a:t>
                </a:r>
                <a:endParaRPr kumimoji="1" lang="ja-JP" altLang="en-US" u="sng" dirty="0"/>
              </a:p>
            </p:txBody>
          </p:sp>
        </p:grpSp>
        <p:sp>
          <p:nvSpPr>
            <p:cNvPr id="52" name="フローチャート : 磁気ディスク 51"/>
            <p:cNvSpPr/>
            <p:nvPr/>
          </p:nvSpPr>
          <p:spPr>
            <a:xfrm>
              <a:off x="3707904" y="4941168"/>
              <a:ext cx="1234262" cy="642918"/>
            </a:xfrm>
            <a:prstGeom prst="flowChartMagneticDisk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54" name="右矢印 53"/>
            <p:cNvSpPr/>
            <p:nvPr/>
          </p:nvSpPr>
          <p:spPr>
            <a:xfrm>
              <a:off x="2915816" y="4509120"/>
              <a:ext cx="648072" cy="1584176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保存</a:t>
              </a:r>
              <a:endParaRPr kumimoji="1" lang="ja-JP" altLang="en-US" dirty="0"/>
            </a:p>
          </p:txBody>
        </p:sp>
        <p:sp>
          <p:nvSpPr>
            <p:cNvPr id="56" name="右矢印 55"/>
            <p:cNvSpPr/>
            <p:nvPr/>
          </p:nvSpPr>
          <p:spPr>
            <a:xfrm>
              <a:off x="5364088" y="4509120"/>
              <a:ext cx="648072" cy="1584176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復元</a:t>
              </a:r>
              <a:endParaRPr kumimoji="1" lang="ja-JP" altLang="en-US" dirty="0"/>
            </a:p>
          </p:txBody>
        </p:sp>
        <p:cxnSp>
          <p:nvCxnSpPr>
            <p:cNvPr id="58" name="直線矢印コネクタ 57"/>
            <p:cNvCxnSpPr>
              <a:stCxn id="20" idx="1"/>
            </p:cNvCxnSpPr>
            <p:nvPr/>
          </p:nvCxnSpPr>
          <p:spPr>
            <a:xfrm rot="10800000" flipV="1">
              <a:off x="2555776" y="3783054"/>
              <a:ext cx="1008112" cy="15000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20" idx="3"/>
            </p:cNvCxnSpPr>
            <p:nvPr/>
          </p:nvCxnSpPr>
          <p:spPr>
            <a:xfrm>
              <a:off x="5135524" y="3783055"/>
              <a:ext cx="1164668" cy="22200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左中かっこ 69"/>
            <p:cNvSpPr/>
            <p:nvPr/>
          </p:nvSpPr>
          <p:spPr>
            <a:xfrm>
              <a:off x="504056" y="3212976"/>
              <a:ext cx="360040" cy="1728192"/>
            </a:xfrm>
            <a:prstGeom prst="leftBrace">
              <a:avLst>
                <a:gd name="adj1" fmla="val 61546"/>
                <a:gd name="adj2" fmla="val 5000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114399" y="3356992"/>
              <a:ext cx="461665" cy="170816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>
                <a:tabLst>
                  <a:tab pos="1079500" algn="l"/>
                </a:tabLst>
              </a:pPr>
              <a:r>
                <a:rPr kumimoji="1" lang="ja-JP" altLang="en-US" dirty="0" smtClean="0"/>
                <a:t>非暗号化ページ</a:t>
              </a:r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メモリの暗号化・復号化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によるメモリマップ時に暗号化、アンマップ時に復号化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がページテーブルの変更を検出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ハイパーコール（マップ時）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ページフォールト（アンマップ時）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モリを上書きして暗号化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暗号化鍵</a:t>
            </a:r>
            <a:r>
              <a:rPr lang="ja-JP" altLang="en-US" dirty="0" smtClean="0"/>
              <a:t>は</a:t>
            </a:r>
            <a:r>
              <a:rPr lang="en-US" altLang="ja-JP" dirty="0" smtClean="0"/>
              <a:t>VMM</a:t>
            </a:r>
            <a:r>
              <a:rPr lang="ja-JP" altLang="en-US" dirty="0" smtClean="0"/>
              <a:t>内に保持</a:t>
            </a:r>
            <a:endParaRPr kumimoji="1" lang="ja-JP" altLang="en-US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の停止中に行う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1907704" y="5085184"/>
            <a:ext cx="5400600" cy="1619704"/>
            <a:chOff x="1907704" y="5085184"/>
            <a:chExt cx="5400600" cy="1619704"/>
          </a:xfrm>
        </p:grpSpPr>
        <p:sp>
          <p:nvSpPr>
            <p:cNvPr id="6" name="フローチャート : 代替処理 5"/>
            <p:cNvSpPr/>
            <p:nvPr/>
          </p:nvSpPr>
          <p:spPr>
            <a:xfrm>
              <a:off x="1907704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8" name="フローチャート : 代替処理 7"/>
            <p:cNvSpPr/>
            <p:nvPr/>
          </p:nvSpPr>
          <p:spPr>
            <a:xfrm>
              <a:off x="5736668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10" name="フローチャート : 代替処理 9"/>
            <p:cNvSpPr/>
            <p:nvPr/>
          </p:nvSpPr>
          <p:spPr>
            <a:xfrm>
              <a:off x="1907704" y="6381328"/>
              <a:ext cx="5400600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VMCrypt</a:t>
              </a:r>
              <a:r>
                <a:rPr lang="en-US" altLang="ja-JP" dirty="0" smtClean="0"/>
                <a:t> VMM</a:t>
              </a:r>
              <a:endParaRPr kumimoji="1" lang="ja-JP" altLang="en-US" dirty="0"/>
            </a:p>
          </p:txBody>
        </p:sp>
        <p:cxnSp>
          <p:nvCxnSpPr>
            <p:cNvPr id="22" name="直線コネクタ 21"/>
            <p:cNvCxnSpPr>
              <a:stCxn id="47" idx="0"/>
              <a:endCxn id="44" idx="0"/>
            </p:cNvCxnSpPr>
            <p:nvPr/>
          </p:nvCxnSpPr>
          <p:spPr>
            <a:xfrm rot="5400000" flipH="1" flipV="1">
              <a:off x="5400092" y="4689140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47" idx="2"/>
              <a:endCxn id="44" idx="2"/>
            </p:cNvCxnSpPr>
            <p:nvPr/>
          </p:nvCxnSpPr>
          <p:spPr>
            <a:xfrm rot="5400000" flipH="1" flipV="1">
              <a:off x="5400092" y="5193196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角丸四角形 43"/>
            <p:cNvSpPr/>
            <p:nvPr/>
          </p:nvSpPr>
          <p:spPr>
            <a:xfrm>
              <a:off x="6012160" y="5445224"/>
              <a:ext cx="1008112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4139952" y="5805264"/>
              <a:ext cx="1008112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マシンページ</a:t>
              </a:r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メモリの暗号化・復号化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1907704" y="5085184"/>
            <a:ext cx="5400600" cy="1619704"/>
            <a:chOff x="1907704" y="5085184"/>
            <a:chExt cx="5400600" cy="1619704"/>
          </a:xfrm>
        </p:grpSpPr>
        <p:sp>
          <p:nvSpPr>
            <p:cNvPr id="48" name="フローチャート : 代替処理 47"/>
            <p:cNvSpPr/>
            <p:nvPr/>
          </p:nvSpPr>
          <p:spPr>
            <a:xfrm>
              <a:off x="1907704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49" name="フローチャート : 代替処理 48"/>
            <p:cNvSpPr/>
            <p:nvPr/>
          </p:nvSpPr>
          <p:spPr>
            <a:xfrm>
              <a:off x="5736668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50" name="フローチャート : 代替処理 49"/>
            <p:cNvSpPr/>
            <p:nvPr/>
          </p:nvSpPr>
          <p:spPr>
            <a:xfrm>
              <a:off x="1907704" y="6381328"/>
              <a:ext cx="5400600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VMCrypt</a:t>
              </a:r>
              <a:r>
                <a:rPr lang="en-US" altLang="ja-JP" dirty="0" smtClean="0"/>
                <a:t> VMM</a:t>
              </a:r>
              <a:endParaRPr kumimoji="1" lang="ja-JP" altLang="en-US" dirty="0"/>
            </a:p>
          </p:txBody>
        </p:sp>
        <p:cxnSp>
          <p:nvCxnSpPr>
            <p:cNvPr id="51" name="直線コネクタ 50"/>
            <p:cNvCxnSpPr>
              <a:stCxn id="54" idx="0"/>
              <a:endCxn id="53" idx="0"/>
            </p:cNvCxnSpPr>
            <p:nvPr/>
          </p:nvCxnSpPr>
          <p:spPr>
            <a:xfrm rot="5400000" flipH="1" flipV="1">
              <a:off x="5400092" y="4689140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54" idx="2"/>
              <a:endCxn id="53" idx="2"/>
            </p:cNvCxnSpPr>
            <p:nvPr/>
          </p:nvCxnSpPr>
          <p:spPr>
            <a:xfrm rot="5400000" flipH="1" flipV="1">
              <a:off x="5400092" y="5193196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角丸四角形 52"/>
            <p:cNvSpPr/>
            <p:nvPr/>
          </p:nvSpPr>
          <p:spPr>
            <a:xfrm>
              <a:off x="6012160" y="5445224"/>
              <a:ext cx="1008112" cy="504056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4139952" y="5805264"/>
              <a:ext cx="1008112" cy="504056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マシンページ</a:t>
              </a:r>
              <a:endParaRPr kumimoji="1" lang="ja-JP" altLang="en-US" dirty="0"/>
            </a:p>
          </p:txBody>
        </p:sp>
        <p:cxnSp>
          <p:nvCxnSpPr>
            <p:cNvPr id="60" name="直線コネクタ 59"/>
            <p:cNvCxnSpPr>
              <a:stCxn id="54" idx="2"/>
              <a:endCxn id="55" idx="2"/>
            </p:cNvCxnSpPr>
            <p:nvPr/>
          </p:nvCxnSpPr>
          <p:spPr>
            <a:xfrm rot="5400000">
              <a:off x="3671900" y="5337212"/>
              <a:ext cx="0" cy="1944216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>
              <a:stCxn id="54" idx="0"/>
              <a:endCxn id="55" idx="0"/>
            </p:cNvCxnSpPr>
            <p:nvPr/>
          </p:nvCxnSpPr>
          <p:spPr>
            <a:xfrm rot="16200000" flipV="1">
              <a:off x="3671900" y="4833156"/>
              <a:ext cx="0" cy="1944216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角丸四角形 54"/>
            <p:cNvSpPr/>
            <p:nvPr/>
          </p:nvSpPr>
          <p:spPr>
            <a:xfrm>
              <a:off x="2195736" y="5805264"/>
              <a:ext cx="1008112" cy="504056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3707904" y="5085184"/>
              <a:ext cx="1907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マップ時に暗号化</a:t>
              </a:r>
              <a:endParaRPr kumimoji="1" lang="ja-JP" altLang="en-US" dirty="0"/>
            </a:p>
          </p:txBody>
        </p:sp>
      </p:grpSp>
      <p:sp>
        <p:nvSpPr>
          <p:cNvPr id="1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によるメモリマップ時に暗号化、アンマップ時に復号化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がページテーブルの変更を検出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ハイパーコール（マップ時）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ページフォールト（アンマップ時）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モリを上書きして暗号化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暗号化鍵</a:t>
            </a:r>
            <a:r>
              <a:rPr lang="ja-JP" altLang="en-US" dirty="0" smtClean="0"/>
              <a:t>は</a:t>
            </a:r>
            <a:r>
              <a:rPr lang="en-US" altLang="ja-JP" dirty="0" smtClean="0"/>
              <a:t>VMM</a:t>
            </a:r>
            <a:r>
              <a:rPr lang="ja-JP" altLang="en-US" dirty="0" smtClean="0"/>
              <a:t>内に保持</a:t>
            </a:r>
            <a:endParaRPr kumimoji="1" lang="ja-JP" altLang="en-US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の停止中に行う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メモリの暗号化・復号化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grpSp>
        <p:nvGrpSpPr>
          <p:cNvPr id="5" name="グループ化 46"/>
          <p:cNvGrpSpPr/>
          <p:nvPr/>
        </p:nvGrpSpPr>
        <p:grpSpPr>
          <a:xfrm>
            <a:off x="1907704" y="5085184"/>
            <a:ext cx="5400600" cy="1619704"/>
            <a:chOff x="1907704" y="5085184"/>
            <a:chExt cx="5400600" cy="1619704"/>
          </a:xfrm>
        </p:grpSpPr>
        <p:sp>
          <p:nvSpPr>
            <p:cNvPr id="48" name="フローチャート : 代替処理 47"/>
            <p:cNvSpPr/>
            <p:nvPr/>
          </p:nvSpPr>
          <p:spPr>
            <a:xfrm>
              <a:off x="1907704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49" name="フローチャート : 代替処理 48"/>
            <p:cNvSpPr/>
            <p:nvPr/>
          </p:nvSpPr>
          <p:spPr>
            <a:xfrm>
              <a:off x="5736668" y="5085184"/>
              <a:ext cx="1571636" cy="1212166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50" name="フローチャート : 代替処理 49"/>
            <p:cNvSpPr/>
            <p:nvPr/>
          </p:nvSpPr>
          <p:spPr>
            <a:xfrm>
              <a:off x="1907704" y="6381328"/>
              <a:ext cx="5400600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VMCrypt</a:t>
              </a:r>
              <a:r>
                <a:rPr lang="en-US" altLang="ja-JP" dirty="0" smtClean="0"/>
                <a:t> VMM</a:t>
              </a:r>
              <a:endParaRPr kumimoji="1" lang="ja-JP" altLang="en-US" dirty="0"/>
            </a:p>
          </p:txBody>
        </p:sp>
        <p:cxnSp>
          <p:nvCxnSpPr>
            <p:cNvPr id="51" name="直線コネクタ 50"/>
            <p:cNvCxnSpPr>
              <a:stCxn id="54" idx="0"/>
              <a:endCxn id="53" idx="0"/>
            </p:cNvCxnSpPr>
            <p:nvPr/>
          </p:nvCxnSpPr>
          <p:spPr>
            <a:xfrm rot="5400000" flipH="1" flipV="1">
              <a:off x="5400092" y="4689140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54" idx="2"/>
              <a:endCxn id="53" idx="2"/>
            </p:cNvCxnSpPr>
            <p:nvPr/>
          </p:nvCxnSpPr>
          <p:spPr>
            <a:xfrm rot="5400000" flipH="1" flipV="1">
              <a:off x="5400092" y="5193196"/>
              <a:ext cx="360040" cy="187220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角丸四角形 52"/>
            <p:cNvSpPr/>
            <p:nvPr/>
          </p:nvSpPr>
          <p:spPr>
            <a:xfrm>
              <a:off x="6012160" y="5445224"/>
              <a:ext cx="1008112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4139952" y="5805264"/>
              <a:ext cx="1008112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マシンページ</a:t>
              </a:r>
              <a:endParaRPr kumimoji="1" lang="ja-JP" altLang="en-US" dirty="0"/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2195736" y="5805264"/>
            <a:ext cx="1008112" cy="50405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10674" y="5085184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アンマップ時に復号化</a:t>
            </a:r>
            <a:endParaRPr kumimoji="1" lang="ja-JP" altLang="en-US" dirty="0"/>
          </a:p>
        </p:txBody>
      </p:sp>
      <p:sp>
        <p:nvSpPr>
          <p:cNvPr id="1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によるメモリマップ時に暗号化、アンマップ時に復号化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がページテーブルの変更を検出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ハイパーコール（マップ時）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ページフォールト（アンマップ時）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モリを上書きして暗号化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暗号化鍵</a:t>
            </a:r>
            <a:r>
              <a:rPr lang="ja-JP" altLang="en-US" dirty="0" smtClean="0"/>
              <a:t>は</a:t>
            </a:r>
            <a:r>
              <a:rPr lang="en-US" altLang="ja-JP" dirty="0" smtClean="0"/>
              <a:t>VMM</a:t>
            </a:r>
            <a:r>
              <a:rPr lang="ja-JP" altLang="en-US" dirty="0" smtClean="0"/>
              <a:t>内に保持</a:t>
            </a:r>
            <a:endParaRPr kumimoji="1" lang="ja-JP" altLang="en-US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の停止中に行う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非暗号化ページの識別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shared_info</a:t>
            </a:r>
            <a:r>
              <a:rPr lang="ja-JP" altLang="en-US" dirty="0" smtClean="0"/>
              <a:t>ページ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とドメイン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の情報共有に使用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が確保するので容易に識別可能</a:t>
            </a:r>
            <a:endParaRPr lang="en-US" altLang="ja-JP" dirty="0" smtClean="0"/>
          </a:p>
          <a:p>
            <a:r>
              <a:rPr lang="en-US" altLang="ja-JP" dirty="0" err="1" smtClean="0"/>
              <a:t>start_info</a:t>
            </a:r>
            <a:r>
              <a:rPr lang="ja-JP" altLang="en-US" dirty="0" smtClean="0"/>
              <a:t>ページ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とドメイン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の情報共有に使用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を開始するハイパーコールで仮想レジスタを監視</a:t>
            </a:r>
          </a:p>
          <a:p>
            <a:pPr lvl="2"/>
            <a:r>
              <a:rPr lang="ja-JP" altLang="en-US" dirty="0" smtClean="0"/>
              <a:t>ブート時は</a:t>
            </a:r>
            <a:r>
              <a:rPr lang="en-US" altLang="ja-JP" dirty="0" err="1" smtClean="0"/>
              <a:t>rsi</a:t>
            </a:r>
            <a:r>
              <a:rPr lang="ja-JP" altLang="en-US" dirty="0" smtClean="0"/>
              <a:t>レジスタ、レジューム時は</a:t>
            </a:r>
            <a:r>
              <a:rPr lang="en-US" altLang="ja-JP" dirty="0" err="1" smtClean="0"/>
              <a:t>edx</a:t>
            </a:r>
            <a:r>
              <a:rPr lang="ja-JP" altLang="en-US" dirty="0" smtClean="0"/>
              <a:t>レジスタ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EB9BA-DB37-4004-9F11-4BEFDF064B91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grpSp>
        <p:nvGrpSpPr>
          <p:cNvPr id="245" name="グループ化 244"/>
          <p:cNvGrpSpPr/>
          <p:nvPr/>
        </p:nvGrpSpPr>
        <p:grpSpPr>
          <a:xfrm>
            <a:off x="3419872" y="5229200"/>
            <a:ext cx="4824536" cy="1484784"/>
            <a:chOff x="3563888" y="5373216"/>
            <a:chExt cx="4824536" cy="1484784"/>
          </a:xfrm>
        </p:grpSpPr>
        <p:sp>
          <p:nvSpPr>
            <p:cNvPr id="246" name="フローチャート : 代替処理 245"/>
            <p:cNvSpPr/>
            <p:nvPr/>
          </p:nvSpPr>
          <p:spPr>
            <a:xfrm>
              <a:off x="6804248" y="5373216"/>
              <a:ext cx="1571636" cy="1077246"/>
            </a:xfrm>
            <a:prstGeom prst="flowChartAlternateProcess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247" name="フローチャート : 代替処理 246"/>
            <p:cNvSpPr/>
            <p:nvPr/>
          </p:nvSpPr>
          <p:spPr>
            <a:xfrm>
              <a:off x="3563888" y="6534440"/>
              <a:ext cx="4824536" cy="323560"/>
            </a:xfrm>
            <a:prstGeom prst="flowChartAlternateProces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VMM</a:t>
              </a:r>
              <a:endParaRPr kumimoji="1" lang="ja-JP" altLang="en-US" dirty="0"/>
            </a:p>
          </p:txBody>
        </p:sp>
        <p:cxnSp>
          <p:nvCxnSpPr>
            <p:cNvPr id="248" name="直線コネクタ 247"/>
            <p:cNvCxnSpPr>
              <a:stCxn id="259" idx="3"/>
              <a:endCxn id="258" idx="3"/>
            </p:cNvCxnSpPr>
            <p:nvPr/>
          </p:nvCxnSpPr>
          <p:spPr>
            <a:xfrm flipH="1" flipV="1">
              <a:off x="8244408" y="6237312"/>
              <a:ext cx="72008" cy="43204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9" name="フローチャート : 代替処理 248"/>
            <p:cNvSpPr/>
            <p:nvPr/>
          </p:nvSpPr>
          <p:spPr>
            <a:xfrm>
              <a:off x="3563888" y="5445224"/>
              <a:ext cx="1571636" cy="1005238"/>
            </a:xfrm>
            <a:prstGeom prst="flowChartAlternateProcess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cxnSp>
          <p:nvCxnSpPr>
            <p:cNvPr id="250" name="直線コネクタ 249"/>
            <p:cNvCxnSpPr>
              <a:stCxn id="255" idx="0"/>
              <a:endCxn id="252" idx="0"/>
            </p:cNvCxnSpPr>
            <p:nvPr/>
          </p:nvCxnSpPr>
          <p:spPr>
            <a:xfrm rot="16200000" flipH="1">
              <a:off x="6462210" y="5355214"/>
              <a:ext cx="216024" cy="126014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1" name="直線コネクタ 250"/>
            <p:cNvCxnSpPr>
              <a:stCxn id="255" idx="2"/>
              <a:endCxn id="252" idx="2"/>
            </p:cNvCxnSpPr>
            <p:nvPr/>
          </p:nvCxnSpPr>
          <p:spPr>
            <a:xfrm rot="16200000" flipH="1">
              <a:off x="6462210" y="5643246"/>
              <a:ext cx="216024" cy="126014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2" name="角丸四角形 251"/>
            <p:cNvSpPr/>
            <p:nvPr/>
          </p:nvSpPr>
          <p:spPr>
            <a:xfrm>
              <a:off x="6948264" y="6093296"/>
              <a:ext cx="504056" cy="2880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53" name="直線コネクタ 252"/>
            <p:cNvCxnSpPr>
              <a:stCxn id="256" idx="0"/>
              <a:endCxn id="255" idx="0"/>
            </p:cNvCxnSpPr>
            <p:nvPr/>
          </p:nvCxnSpPr>
          <p:spPr>
            <a:xfrm rot="5400000" flipH="1" flipV="1">
              <a:off x="5202070" y="5139190"/>
              <a:ext cx="0" cy="1476164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4" name="直線コネクタ 253"/>
            <p:cNvCxnSpPr>
              <a:stCxn id="256" idx="2"/>
              <a:endCxn id="255" idx="2"/>
            </p:cNvCxnSpPr>
            <p:nvPr/>
          </p:nvCxnSpPr>
          <p:spPr>
            <a:xfrm rot="16200000" flipH="1">
              <a:off x="5202070" y="5427222"/>
              <a:ext cx="0" cy="1476164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5" name="角丸四角形 254"/>
            <p:cNvSpPr/>
            <p:nvPr/>
          </p:nvSpPr>
          <p:spPr>
            <a:xfrm>
              <a:off x="5292080" y="5877272"/>
              <a:ext cx="1296144" cy="2880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/>
                <a:t>start_info</a:t>
              </a:r>
              <a:endParaRPr kumimoji="1" lang="ja-JP" altLang="en-US" dirty="0"/>
            </a:p>
          </p:txBody>
        </p:sp>
        <p:sp>
          <p:nvSpPr>
            <p:cNvPr id="256" name="角丸四角形 255"/>
            <p:cNvSpPr/>
            <p:nvPr/>
          </p:nvSpPr>
          <p:spPr>
            <a:xfrm>
              <a:off x="4211960" y="5877272"/>
              <a:ext cx="504056" cy="28803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57" name="直線コネクタ 256"/>
            <p:cNvCxnSpPr>
              <a:stCxn id="259" idx="1"/>
              <a:endCxn id="258" idx="1"/>
            </p:cNvCxnSpPr>
            <p:nvPr/>
          </p:nvCxnSpPr>
          <p:spPr>
            <a:xfrm rot="10800000" flipH="1">
              <a:off x="6732240" y="6237312"/>
              <a:ext cx="1008112" cy="43204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8" name="角丸四角形 257"/>
            <p:cNvSpPr/>
            <p:nvPr/>
          </p:nvSpPr>
          <p:spPr>
            <a:xfrm>
              <a:off x="7740352" y="6093296"/>
              <a:ext cx="504056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9" name="角丸四角形 258"/>
            <p:cNvSpPr/>
            <p:nvPr/>
          </p:nvSpPr>
          <p:spPr>
            <a:xfrm>
              <a:off x="6732240" y="6525344"/>
              <a:ext cx="1584176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/>
                <a:t>shared_info</a:t>
              </a:r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ヒラギノ角ゴ Pro W6"/>
        <a:ea typeface="ヒラギノ角ゴ Pro W6"/>
        <a:cs typeface=""/>
      </a:majorFont>
      <a:minorFont>
        <a:latin typeface="ヒラギノ角ゴ Pro W3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7146</TotalTime>
  <Words>897</Words>
  <Application>Microsoft Office PowerPoint</Application>
  <PresentationFormat>画面に合わせる (4:3)</PresentationFormat>
  <Paragraphs>200</Paragraphs>
  <Slides>14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VMのメモリ暗号化による クラウド管理者への情報漏洩の防止</vt:lpstr>
      <vt:lpstr>クラウドコンピューティングの普及</vt:lpstr>
      <vt:lpstr>クラウド管理者への情報漏洩</vt:lpstr>
      <vt:lpstr>VMCrypt: VMメモリの暗号化</vt:lpstr>
      <vt:lpstr>安全なサスペンド・レジューム</vt:lpstr>
      <vt:lpstr>VMメモリの暗号化・復号化</vt:lpstr>
      <vt:lpstr>VMメモリの暗号化・復号化</vt:lpstr>
      <vt:lpstr>VMメモリの暗号化・復号化</vt:lpstr>
      <vt:lpstr>非暗号化ページの識別(1/2)</vt:lpstr>
      <vt:lpstr>非暗号化ページの識別(2/2)</vt:lpstr>
      <vt:lpstr>再設計：非暗号化ページの識別</vt:lpstr>
      <vt:lpstr>実験</vt:lpstr>
      <vt:lpstr>関連研究</vt:lpstr>
      <vt:lpstr>まとめと今後の課題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tadokoro</cp:lastModifiedBy>
  <cp:revision>642</cp:revision>
  <dcterms:created xsi:type="dcterms:W3CDTF">2010-11-19T06:51:18Z</dcterms:created>
  <dcterms:modified xsi:type="dcterms:W3CDTF">2010-11-26T08:06:48Z</dcterms:modified>
</cp:coreProperties>
</file>