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charts/chart7.xml" ContentType="application/vnd.openxmlformats-officedocument.drawingml.chart+xml"/>
  <Override PartName="/ppt/notesSlides/notesSlide21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charts/chart3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charts/chart8.xml" ContentType="application/vnd.openxmlformats-officedocument.drawingml.chart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charts/chart6.xml" ContentType="application/vnd.openxmlformats-officedocument.drawingml.chart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4.xml" ContentType="application/vnd.openxmlformats-officedocument.drawingml.char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75" autoAdjust="0"/>
    <p:restoredTop sz="42258" autoAdjust="0"/>
  </p:normalViewPr>
  <p:slideViewPr>
    <p:cSldViewPr>
      <p:cViewPr varScale="1">
        <p:scale>
          <a:sx n="36" d="100"/>
          <a:sy n="36" d="100"/>
        </p:scale>
        <p:origin x="-293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NULL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NULL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NULL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NULL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NULL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NULL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NULL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NULL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ja-JP"/>
  <c:chart>
    <c:autoTitleDeleted val="1"/>
    <c:plotArea>
      <c:layout>
        <c:manualLayout>
          <c:layoutTarget val="inner"/>
          <c:xMode val="edge"/>
          <c:yMode val="edge"/>
          <c:x val="0.21397090630591872"/>
          <c:y val="6.8513755933387432E-2"/>
          <c:w val="0.70071558242937604"/>
          <c:h val="0.74860524960026065"/>
        </c:manualLayout>
      </c:layout>
      <c:scatterChart>
        <c:scatterStyle val="lineMarker"/>
        <c:ser>
          <c:idx val="0"/>
          <c:order val="0"/>
          <c:tx>
            <c:v>列 C</c:v>
          </c:tx>
          <c:xVal>
            <c:numLit>
              <c:formatCode>General</c:formatCode>
              <c:ptCount val="9"/>
              <c:pt idx="0">
                <c:v>36</c:v>
              </c:pt>
              <c:pt idx="1">
                <c:v>100</c:v>
              </c:pt>
              <c:pt idx="2">
                <c:v>200</c:v>
              </c:pt>
              <c:pt idx="3">
                <c:v>400</c:v>
              </c:pt>
              <c:pt idx="4">
                <c:v>800</c:v>
              </c:pt>
              <c:pt idx="5">
                <c:v>1600</c:v>
              </c:pt>
              <c:pt idx="6">
                <c:v>3200</c:v>
              </c:pt>
              <c:pt idx="7">
                <c:v>4800</c:v>
              </c:pt>
              <c:pt idx="8">
                <c:v>6000</c:v>
              </c:pt>
            </c:numLit>
          </c:xVal>
          <c:yVal>
            <c:numLit>
              <c:formatCode>General</c:formatCode>
              <c:ptCount val="9"/>
              <c:pt idx="0">
                <c:v>1.7854222857142892</c:v>
              </c:pt>
              <c:pt idx="1">
                <c:v>4.0388925714285699</c:v>
              </c:pt>
              <c:pt idx="2">
                <c:v>8.0333197142857102</c:v>
              </c:pt>
              <c:pt idx="3">
                <c:v>15.140968428571341</c:v>
              </c:pt>
              <c:pt idx="4">
                <c:v>29.071915571428601</c:v>
              </c:pt>
              <c:pt idx="5">
                <c:v>56.487972875000004</c:v>
              </c:pt>
              <c:pt idx="6">
                <c:v>111.19489871428573</c:v>
              </c:pt>
              <c:pt idx="7">
                <c:v>165.76120316666695</c:v>
              </c:pt>
              <c:pt idx="8">
                <c:v>216.39502033333372</c:v>
              </c:pt>
            </c:numLit>
          </c:yVal>
        </c:ser>
        <c:axId val="159090176"/>
        <c:axId val="158870912"/>
      </c:scatterChart>
      <c:valAx>
        <c:axId val="158870912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 sz="1400"/>
                </a:pPr>
                <a:r>
                  <a:rPr lang="ja-JP" sz="1400"/>
                  <a:t>execution time (usec)</a:t>
                </a:r>
              </a:p>
            </c:rich>
          </c:tx>
          <c:layout>
            <c:manualLayout>
              <c:xMode val="edge"/>
              <c:yMode val="edge"/>
              <c:x val="1.130453806725849E-2"/>
              <c:y val="8.5897588544395248E-2"/>
            </c:manualLayout>
          </c:layout>
        </c:title>
        <c:numFmt formatCode="General" sourceLinked="0"/>
        <c:majorTickMark val="none"/>
        <c:tickLblPos val="nextTo"/>
        <c:crossAx val="159090176"/>
        <c:crosses val="autoZero"/>
        <c:crossBetween val="midCat"/>
      </c:valAx>
      <c:valAx>
        <c:axId val="159090176"/>
        <c:scaling>
          <c:orientation val="minMax"/>
          <c:max val="6000"/>
          <c:min val="0"/>
        </c:scaling>
        <c:axPos val="b"/>
        <c:title>
          <c:tx>
            <c:rich>
              <a:bodyPr/>
              <a:lstStyle/>
              <a:p>
                <a:pPr>
                  <a:defRPr sz="1400"/>
                </a:pPr>
                <a:r>
                  <a:rPr lang="ja-JP" sz="1400"/>
                  <a:t>total number of processes</a:t>
                </a:r>
              </a:p>
            </c:rich>
          </c:tx>
          <c:layout>
            <c:manualLayout>
              <c:xMode val="edge"/>
              <c:yMode val="edge"/>
              <c:x val="0.262125"/>
              <c:y val="0.92700000000000005"/>
            </c:manualLayout>
          </c:layout>
        </c:title>
        <c:numFmt formatCode="General" sourceLinked="0"/>
        <c:majorTickMark val="none"/>
        <c:tickLblPos val="nextTo"/>
        <c:crossAx val="158870912"/>
        <c:crosses val="autoZero"/>
        <c:crossBetween val="midCat"/>
      </c:valAx>
    </c:plotArea>
    <c:plotVisOnly val="1"/>
  </c:chart>
  <c:txPr>
    <a:bodyPr/>
    <a:lstStyle/>
    <a:p>
      <a:pPr>
        <a:defRPr sz="1200">
          <a:latin typeface="Tahoma" pitchFamily="34" charset="0"/>
          <a:ea typeface="Tahoma" pitchFamily="34" charset="0"/>
          <a:cs typeface="Tahoma" pitchFamily="34" charset="0"/>
        </a:defRPr>
      </a:pPr>
      <a:endParaRPr lang="ja-JP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ja-JP"/>
  <c:chart>
    <c:autoTitleDeleted val="1"/>
    <c:plotArea>
      <c:layout>
        <c:manualLayout>
          <c:layoutTarget val="inner"/>
          <c:xMode val="edge"/>
          <c:yMode val="edge"/>
          <c:x val="0.20041743553377087"/>
          <c:y val="6.7556079439919994E-2"/>
          <c:w val="0.74909671120477694"/>
          <c:h val="0.74794991711579073"/>
        </c:manualLayout>
      </c:layout>
      <c:scatterChart>
        <c:scatterStyle val="lineMarker"/>
        <c:ser>
          <c:idx val="0"/>
          <c:order val="0"/>
          <c:tx>
            <c:v>列 B</c:v>
          </c:tx>
          <c:xVal>
            <c:numLit>
              <c:formatCode>General</c:formatCode>
              <c:ptCount val="5"/>
              <c:pt idx="0">
                <c:v>1</c:v>
              </c:pt>
              <c:pt idx="1">
                <c:v>2</c:v>
              </c:pt>
              <c:pt idx="2">
                <c:v>3</c:v>
              </c:pt>
              <c:pt idx="3">
                <c:v>4</c:v>
              </c:pt>
              <c:pt idx="4">
                <c:v>5</c:v>
              </c:pt>
            </c:numLit>
          </c:xVal>
          <c:yVal>
            <c:numLit>
              <c:formatCode>General</c:formatCode>
              <c:ptCount val="5"/>
              <c:pt idx="0">
                <c:v>11.852856000000056</c:v>
              </c:pt>
              <c:pt idx="1">
                <c:v>13.407693</c:v>
              </c:pt>
              <c:pt idx="2">
                <c:v>14.261657</c:v>
              </c:pt>
              <c:pt idx="3">
                <c:v>15.086007</c:v>
              </c:pt>
              <c:pt idx="4">
                <c:v>16.22728500000003</c:v>
              </c:pt>
            </c:numLit>
          </c:yVal>
        </c:ser>
        <c:axId val="159107712"/>
        <c:axId val="159105792"/>
      </c:scatterChart>
      <c:valAx>
        <c:axId val="159105792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 sz="1400"/>
                </a:pPr>
                <a:r>
                  <a:rPr lang="ja-JP" sz="1400"/>
                  <a:t>execution time (usec)</a:t>
                </a:r>
              </a:p>
            </c:rich>
          </c:tx>
          <c:layout>
            <c:manualLayout>
              <c:xMode val="edge"/>
              <c:yMode val="edge"/>
              <c:x val="2.0125085080079482E-2"/>
              <c:y val="8.589758854439522E-2"/>
            </c:manualLayout>
          </c:layout>
        </c:title>
        <c:numFmt formatCode="General" sourceLinked="0"/>
        <c:majorTickMark val="none"/>
        <c:tickLblPos val="nextTo"/>
        <c:crossAx val="159107712"/>
        <c:crosses val="autoZero"/>
        <c:crossBetween val="midCat"/>
      </c:valAx>
      <c:valAx>
        <c:axId val="159107712"/>
        <c:scaling>
          <c:orientation val="minMax"/>
          <c:max val="5"/>
          <c:min val="0"/>
        </c:scaling>
        <c:axPos val="b"/>
        <c:title>
          <c:tx>
            <c:rich>
              <a:bodyPr/>
              <a:lstStyle/>
              <a:p>
                <a:pPr>
                  <a:defRPr sz="1400"/>
                </a:pPr>
                <a:r>
                  <a:rPr lang="ja-JP" sz="1400"/>
                  <a:t>total number of VMs</a:t>
                </a:r>
              </a:p>
            </c:rich>
          </c:tx>
          <c:layout>
            <c:manualLayout>
              <c:xMode val="edge"/>
              <c:yMode val="edge"/>
              <c:x val="0.32812500000000105"/>
              <c:y val="0.92700000000000005"/>
            </c:manualLayout>
          </c:layout>
        </c:title>
        <c:numFmt formatCode="General" sourceLinked="0"/>
        <c:majorTickMark val="none"/>
        <c:tickLblPos val="nextTo"/>
        <c:crossAx val="159105792"/>
        <c:crosses val="autoZero"/>
        <c:crossBetween val="midCat"/>
        <c:majorUnit val="1"/>
      </c:valAx>
    </c:plotArea>
    <c:plotVisOnly val="1"/>
  </c:chart>
  <c:txPr>
    <a:bodyPr/>
    <a:lstStyle/>
    <a:p>
      <a:pPr>
        <a:defRPr sz="1200">
          <a:latin typeface="Tahoma" pitchFamily="34" charset="0"/>
          <a:ea typeface="Tahoma" pitchFamily="34" charset="0"/>
          <a:cs typeface="Tahoma" pitchFamily="34" charset="0"/>
        </a:defRPr>
      </a:pPr>
      <a:endParaRPr lang="ja-JP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ja-JP"/>
  <c:chart>
    <c:autoTitleDeleted val="1"/>
    <c:plotArea>
      <c:layout>
        <c:manualLayout>
          <c:layoutTarget val="inner"/>
          <c:xMode val="edge"/>
          <c:yMode val="edge"/>
          <c:x val="0.19596388197304124"/>
          <c:y val="0.1272366634447207"/>
          <c:w val="0.75163984511739235"/>
          <c:h val="0.61623673823989811"/>
        </c:manualLayout>
      </c:layout>
      <c:scatterChart>
        <c:scatterStyle val="lineMarker"/>
        <c:ser>
          <c:idx val="0"/>
          <c:order val="0"/>
          <c:tx>
            <c:v>36 processes</c:v>
          </c:tx>
          <c:xVal>
            <c:numLit>
              <c:formatCode>General</c:formatCode>
              <c:ptCount val="9"/>
              <c:pt idx="0">
                <c:v>100</c:v>
              </c:pt>
              <c:pt idx="1">
                <c:v>30</c:v>
              </c:pt>
              <c:pt idx="2">
                <c:v>10</c:v>
              </c:pt>
              <c:pt idx="3">
                <c:v>3</c:v>
              </c:pt>
              <c:pt idx="4">
                <c:v>1</c:v>
              </c:pt>
              <c:pt idx="5">
                <c:v>0.30000000000000032</c:v>
              </c:pt>
              <c:pt idx="6">
                <c:v>0.1</c:v>
              </c:pt>
              <c:pt idx="7">
                <c:v>0</c:v>
              </c:pt>
              <c:pt idx="8">
                <c:v>0</c:v>
              </c:pt>
            </c:numLit>
          </c:xVal>
          <c:yVal>
            <c:numLit>
              <c:formatCode>General</c:formatCode>
              <c:ptCount val="9"/>
              <c:pt idx="0">
                <c:v>19295.07</c:v>
              </c:pt>
              <c:pt idx="1">
                <c:v>19277.47</c:v>
              </c:pt>
              <c:pt idx="2">
                <c:v>19288.12</c:v>
              </c:pt>
              <c:pt idx="3">
                <c:v>19264.009999999933</c:v>
              </c:pt>
              <c:pt idx="4">
                <c:v>19243.809999999914</c:v>
              </c:pt>
              <c:pt idx="5">
                <c:v>19161.37</c:v>
              </c:pt>
              <c:pt idx="6">
                <c:v>18899.009999999933</c:v>
              </c:pt>
              <c:pt idx="7">
                <c:v>0</c:v>
              </c:pt>
              <c:pt idx="8">
                <c:v>19288.68</c:v>
              </c:pt>
            </c:numLit>
          </c:yVal>
        </c:ser>
        <c:ser>
          <c:idx val="1"/>
          <c:order val="1"/>
          <c:tx>
            <c:v>500 processes</c:v>
          </c:tx>
          <c:xVal>
            <c:numLit>
              <c:formatCode>General</c:formatCode>
              <c:ptCount val="9"/>
              <c:pt idx="0">
                <c:v>100</c:v>
              </c:pt>
              <c:pt idx="1">
                <c:v>30</c:v>
              </c:pt>
              <c:pt idx="2">
                <c:v>10</c:v>
              </c:pt>
              <c:pt idx="3">
                <c:v>3</c:v>
              </c:pt>
              <c:pt idx="4">
                <c:v>1</c:v>
              </c:pt>
              <c:pt idx="5">
                <c:v>0.30000000000000032</c:v>
              </c:pt>
              <c:pt idx="6">
                <c:v>0.1</c:v>
              </c:pt>
              <c:pt idx="7">
                <c:v>0</c:v>
              </c:pt>
              <c:pt idx="8">
                <c:v>0</c:v>
              </c:pt>
            </c:numLit>
          </c:xVal>
          <c:yVal>
            <c:numLit>
              <c:formatCode>General</c:formatCode>
              <c:ptCount val="9"/>
              <c:pt idx="0">
                <c:v>19241.68</c:v>
              </c:pt>
              <c:pt idx="1">
                <c:v>19247.940000000021</c:v>
              </c:pt>
              <c:pt idx="2">
                <c:v>19218.980000000021</c:v>
              </c:pt>
              <c:pt idx="3">
                <c:v>19159.45</c:v>
              </c:pt>
              <c:pt idx="4">
                <c:v>19073.260000000009</c:v>
              </c:pt>
              <c:pt idx="5">
                <c:v>18794.280000000021</c:v>
              </c:pt>
              <c:pt idx="6">
                <c:v>18175.920000000009</c:v>
              </c:pt>
              <c:pt idx="7">
                <c:v>0</c:v>
              </c:pt>
              <c:pt idx="8">
                <c:v>19280.980000000021</c:v>
              </c:pt>
            </c:numLit>
          </c:yVal>
        </c:ser>
        <c:ser>
          <c:idx val="2"/>
          <c:order val="2"/>
          <c:tx>
            <c:v>2000 processes</c:v>
          </c:tx>
          <c:xVal>
            <c:numLit>
              <c:formatCode>General</c:formatCode>
              <c:ptCount val="9"/>
              <c:pt idx="0">
                <c:v>100</c:v>
              </c:pt>
              <c:pt idx="1">
                <c:v>30</c:v>
              </c:pt>
              <c:pt idx="2">
                <c:v>10</c:v>
              </c:pt>
              <c:pt idx="3">
                <c:v>3</c:v>
              </c:pt>
              <c:pt idx="4">
                <c:v>1</c:v>
              </c:pt>
              <c:pt idx="5">
                <c:v>0.30000000000000032</c:v>
              </c:pt>
              <c:pt idx="6">
                <c:v>0.1</c:v>
              </c:pt>
              <c:pt idx="7">
                <c:v>0</c:v>
              </c:pt>
              <c:pt idx="8">
                <c:v>0</c:v>
              </c:pt>
            </c:numLit>
          </c:xVal>
          <c:yVal>
            <c:numLit>
              <c:formatCode>General</c:formatCode>
              <c:ptCount val="9"/>
              <c:pt idx="0">
                <c:v>19230.940000000021</c:v>
              </c:pt>
              <c:pt idx="1">
                <c:v>19106.23</c:v>
              </c:pt>
              <c:pt idx="2">
                <c:v>18996.23</c:v>
              </c:pt>
              <c:pt idx="3">
                <c:v>18619.55</c:v>
              </c:pt>
              <c:pt idx="4">
                <c:v>17602.809999999914</c:v>
              </c:pt>
              <c:pt idx="5">
                <c:v>16555.809999999914</c:v>
              </c:pt>
              <c:pt idx="6">
                <c:v>13680.349999999968</c:v>
              </c:pt>
              <c:pt idx="7">
                <c:v>0</c:v>
              </c:pt>
              <c:pt idx="8">
                <c:v>19284.41</c:v>
              </c:pt>
            </c:numLit>
          </c:yVal>
        </c:ser>
        <c:axId val="163358592"/>
        <c:axId val="163356672"/>
      </c:scatterChart>
      <c:valAx>
        <c:axId val="163356672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 sz="1400"/>
                </a:pPr>
                <a:r>
                  <a:rPr lang="ja-JP" sz="1400"/>
                  <a:t>throughput</a:t>
                </a:r>
                <a:r>
                  <a:rPr lang="en-US" sz="1400"/>
                  <a:t> </a:t>
                </a:r>
                <a:r>
                  <a:rPr lang="ja-JP" sz="1400"/>
                  <a:t>(req</a:t>
                </a:r>
                <a:r>
                  <a:rPr lang="en-US" sz="1400"/>
                  <a:t>/sec</a:t>
                </a:r>
                <a:r>
                  <a:rPr lang="ja-JP" sz="1400"/>
                  <a:t>)</a:t>
                </a:r>
              </a:p>
            </c:rich>
          </c:tx>
          <c:layout>
            <c:manualLayout>
              <c:xMode val="edge"/>
              <c:yMode val="edge"/>
              <c:x val="2.488111521306386E-3"/>
              <c:y val="0.15109632468010697"/>
            </c:manualLayout>
          </c:layout>
        </c:title>
        <c:numFmt formatCode="General" sourceLinked="0"/>
        <c:majorTickMark val="none"/>
        <c:tickLblPos val="nextTo"/>
        <c:crossAx val="163358592"/>
        <c:crossesAt val="0.1"/>
        <c:crossBetween val="midCat"/>
      </c:valAx>
      <c:valAx>
        <c:axId val="163358592"/>
        <c:scaling>
          <c:logBase val="10"/>
          <c:orientation val="minMax"/>
        </c:scaling>
        <c:axPos val="b"/>
        <c:title>
          <c:tx>
            <c:rich>
              <a:bodyPr/>
              <a:lstStyle/>
              <a:p>
                <a:pPr>
                  <a:defRPr sz="1400"/>
                </a:pPr>
                <a:r>
                  <a:rPr lang="ja-JP" sz="1400" dirty="0"/>
                  <a:t>scheduling interval (msec)</a:t>
                </a:r>
              </a:p>
            </c:rich>
          </c:tx>
          <c:layout>
            <c:manualLayout>
              <c:xMode val="edge"/>
              <c:yMode val="edge"/>
              <c:x val="0.28004811851506484"/>
              <c:y val="0.85735517064807276"/>
            </c:manualLayout>
          </c:layout>
        </c:title>
        <c:numFmt formatCode="General" sourceLinked="0"/>
        <c:majorTickMark val="none"/>
        <c:tickLblPos val="nextTo"/>
        <c:crossAx val="163356672"/>
        <c:crosses val="autoZero"/>
        <c:crossBetween val="midCat"/>
      </c:valAx>
    </c:plotArea>
    <c:legend>
      <c:legendPos val="t"/>
      <c:layout>
        <c:manualLayout>
          <c:xMode val="edge"/>
          <c:yMode val="edge"/>
          <c:x val="3.2363070769914563E-2"/>
          <c:y val="0"/>
          <c:w val="0.93233437025515697"/>
          <c:h val="8.3191654009021468E-2"/>
        </c:manualLayout>
      </c:layout>
    </c:legend>
    <c:plotVisOnly val="1"/>
  </c:chart>
  <c:txPr>
    <a:bodyPr/>
    <a:lstStyle/>
    <a:p>
      <a:pPr>
        <a:defRPr sz="1200">
          <a:latin typeface="Tahoma" pitchFamily="34" charset="0"/>
          <a:ea typeface="Tahoma" pitchFamily="34" charset="0"/>
          <a:cs typeface="Tahoma" pitchFamily="34" charset="0"/>
        </a:defRPr>
      </a:pPr>
      <a:endParaRPr lang="ja-JP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ja-JP"/>
  <c:chart>
    <c:autoTitleDeleted val="1"/>
    <c:plotArea>
      <c:layout>
        <c:manualLayout>
          <c:layoutTarget val="inner"/>
          <c:xMode val="edge"/>
          <c:yMode val="edge"/>
          <c:x val="0.16616510202570084"/>
          <c:y val="0.12756389234097396"/>
          <c:w val="0.77718309076769243"/>
          <c:h val="0.61887003187425205"/>
        </c:manualLayout>
      </c:layout>
      <c:scatterChart>
        <c:scatterStyle val="lineMarker"/>
        <c:ser>
          <c:idx val="0"/>
          <c:order val="0"/>
          <c:tx>
            <c:v>36 processes</c:v>
          </c:tx>
          <c:xVal>
            <c:numLit>
              <c:formatCode>General</c:formatCode>
              <c:ptCount val="7"/>
              <c:pt idx="0">
                <c:v>100</c:v>
              </c:pt>
              <c:pt idx="1">
                <c:v>30</c:v>
              </c:pt>
              <c:pt idx="2">
                <c:v>10</c:v>
              </c:pt>
              <c:pt idx="3">
                <c:v>3</c:v>
              </c:pt>
              <c:pt idx="4">
                <c:v>1</c:v>
              </c:pt>
              <c:pt idx="5">
                <c:v>0.30000000000000032</c:v>
              </c:pt>
              <c:pt idx="6">
                <c:v>0.1</c:v>
              </c:pt>
            </c:numLit>
          </c:xVal>
          <c:yVal>
            <c:numLit>
              <c:formatCode>General</c:formatCode>
              <c:ptCount val="7"/>
              <c:pt idx="0">
                <c:v>0.51800000000000002</c:v>
              </c:pt>
              <c:pt idx="1">
                <c:v>0.51900000000000002</c:v>
              </c:pt>
              <c:pt idx="2">
                <c:v>0.51800000000000002</c:v>
              </c:pt>
              <c:pt idx="3">
                <c:v>0.51900000000000002</c:v>
              </c:pt>
              <c:pt idx="4">
                <c:v>0.52</c:v>
              </c:pt>
              <c:pt idx="5">
                <c:v>0.52200000000000002</c:v>
              </c:pt>
              <c:pt idx="6">
                <c:v>0.52900000000000003</c:v>
              </c:pt>
            </c:numLit>
          </c:yVal>
        </c:ser>
        <c:ser>
          <c:idx val="1"/>
          <c:order val="1"/>
          <c:tx>
            <c:v>500 processes</c:v>
          </c:tx>
          <c:xVal>
            <c:numLit>
              <c:formatCode>General</c:formatCode>
              <c:ptCount val="7"/>
              <c:pt idx="0">
                <c:v>100</c:v>
              </c:pt>
              <c:pt idx="1">
                <c:v>30</c:v>
              </c:pt>
              <c:pt idx="2">
                <c:v>10</c:v>
              </c:pt>
              <c:pt idx="3">
                <c:v>3</c:v>
              </c:pt>
              <c:pt idx="4">
                <c:v>1</c:v>
              </c:pt>
              <c:pt idx="5">
                <c:v>0.30000000000000032</c:v>
              </c:pt>
              <c:pt idx="6">
                <c:v>0.1</c:v>
              </c:pt>
            </c:numLit>
          </c:xVal>
          <c:yVal>
            <c:numLit>
              <c:formatCode>General</c:formatCode>
              <c:ptCount val="7"/>
              <c:pt idx="0">
                <c:v>0.52</c:v>
              </c:pt>
              <c:pt idx="1">
                <c:v>0.52</c:v>
              </c:pt>
              <c:pt idx="2">
                <c:v>0.52</c:v>
              </c:pt>
              <c:pt idx="3">
                <c:v>0.52200000000000002</c:v>
              </c:pt>
              <c:pt idx="4">
                <c:v>0.52400000000000002</c:v>
              </c:pt>
              <c:pt idx="5">
                <c:v>0.53200000000000003</c:v>
              </c:pt>
              <c:pt idx="6">
                <c:v>0.55000000000000004</c:v>
              </c:pt>
            </c:numLit>
          </c:yVal>
        </c:ser>
        <c:ser>
          <c:idx val="2"/>
          <c:order val="2"/>
          <c:tx>
            <c:v>2000 processes</c:v>
          </c:tx>
          <c:xVal>
            <c:numLit>
              <c:formatCode>General</c:formatCode>
              <c:ptCount val="7"/>
              <c:pt idx="0">
                <c:v>100</c:v>
              </c:pt>
              <c:pt idx="1">
                <c:v>30</c:v>
              </c:pt>
              <c:pt idx="2">
                <c:v>10</c:v>
              </c:pt>
              <c:pt idx="3">
                <c:v>3</c:v>
              </c:pt>
              <c:pt idx="4">
                <c:v>1</c:v>
              </c:pt>
              <c:pt idx="5">
                <c:v>0.30000000000000032</c:v>
              </c:pt>
              <c:pt idx="6">
                <c:v>0.1</c:v>
              </c:pt>
            </c:numLit>
          </c:xVal>
          <c:yVal>
            <c:numLit>
              <c:formatCode>General</c:formatCode>
              <c:ptCount val="7"/>
              <c:pt idx="0">
                <c:v>0.52</c:v>
              </c:pt>
              <c:pt idx="1">
                <c:v>0.52300000000000002</c:v>
              </c:pt>
              <c:pt idx="2">
                <c:v>0.52600000000000002</c:v>
              </c:pt>
              <c:pt idx="3">
                <c:v>0.53700000000000003</c:v>
              </c:pt>
              <c:pt idx="4">
                <c:v>0.56800000000000062</c:v>
              </c:pt>
              <c:pt idx="5">
                <c:v>0.60400000000000065</c:v>
              </c:pt>
              <c:pt idx="6">
                <c:v>0.73100000000000065</c:v>
              </c:pt>
            </c:numLit>
          </c:yVal>
        </c:ser>
        <c:axId val="163452032"/>
        <c:axId val="163449856"/>
      </c:scatterChart>
      <c:valAx>
        <c:axId val="163449856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 sz="1400"/>
                </a:pPr>
                <a:r>
                  <a:rPr lang="ja-JP" sz="1400"/>
                  <a:t>response time (msec)</a:t>
                </a:r>
              </a:p>
            </c:rich>
          </c:tx>
          <c:layout>
            <c:manualLayout>
              <c:xMode val="edge"/>
              <c:yMode val="edge"/>
              <c:x val="1.7901714624301002E-2"/>
              <c:y val="0.14699050101261171"/>
            </c:manualLayout>
          </c:layout>
        </c:title>
        <c:numFmt formatCode="General" sourceLinked="0"/>
        <c:majorTickMark val="none"/>
        <c:tickLblPos val="nextTo"/>
        <c:crossAx val="163452032"/>
        <c:crossesAt val="0.1"/>
        <c:crossBetween val="midCat"/>
      </c:valAx>
      <c:valAx>
        <c:axId val="163452032"/>
        <c:scaling>
          <c:logBase val="10"/>
          <c:orientation val="minMax"/>
        </c:scaling>
        <c:axPos val="b"/>
        <c:title>
          <c:tx>
            <c:rich>
              <a:bodyPr/>
              <a:lstStyle/>
              <a:p>
                <a:pPr>
                  <a:defRPr sz="1400"/>
                </a:pPr>
                <a:r>
                  <a:rPr lang="ja-JP" sz="1400" dirty="0"/>
                  <a:t>scheduling interval (msec)</a:t>
                </a:r>
              </a:p>
            </c:rich>
          </c:tx>
          <c:layout>
            <c:manualLayout>
              <c:xMode val="edge"/>
              <c:yMode val="edge"/>
              <c:x val="0.25181970521793917"/>
              <c:y val="0.85735517064807276"/>
            </c:manualLayout>
          </c:layout>
        </c:title>
        <c:numFmt formatCode="General" sourceLinked="0"/>
        <c:majorTickMark val="none"/>
        <c:tickLblPos val="nextTo"/>
        <c:crossAx val="163449856"/>
        <c:crosses val="autoZero"/>
        <c:crossBetween val="midCat"/>
      </c:valAx>
    </c:plotArea>
    <c:legend>
      <c:legendPos val="t"/>
      <c:layout>
        <c:manualLayout>
          <c:xMode val="edge"/>
          <c:yMode val="edge"/>
          <c:x val="0"/>
          <c:y val="2.8414975144987601E-3"/>
          <c:w val="1"/>
          <c:h val="7.751036060361513E-2"/>
        </c:manualLayout>
      </c:layout>
    </c:legend>
    <c:plotVisOnly val="1"/>
  </c:chart>
  <c:txPr>
    <a:bodyPr/>
    <a:lstStyle/>
    <a:p>
      <a:pPr>
        <a:defRPr sz="1200">
          <a:latin typeface="Tahoma" pitchFamily="34" charset="0"/>
          <a:ea typeface="Tahoma" pitchFamily="34" charset="0"/>
          <a:cs typeface="Tahoma" pitchFamily="34" charset="0"/>
        </a:defRPr>
      </a:pPr>
      <a:endParaRPr lang="ja-JP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ja-JP"/>
  <c:chart>
    <c:autoTitleDeleted val="1"/>
    <c:plotArea>
      <c:layout>
        <c:manualLayout>
          <c:layoutTarget val="inner"/>
          <c:xMode val="edge"/>
          <c:yMode val="edge"/>
          <c:x val="0.22884392530914988"/>
          <c:y val="0.18251059675191694"/>
          <c:w val="0.70991937357038792"/>
          <c:h val="0.57104387928434264"/>
        </c:manualLayout>
      </c:layout>
      <c:scatterChart>
        <c:scatterStyle val="lineMarker"/>
        <c:ser>
          <c:idx val="0"/>
          <c:order val="0"/>
          <c:tx>
            <c:v>Hyper Estraier</c:v>
          </c:tx>
          <c:spPr>
            <a:ln>
              <a:solidFill>
                <a:schemeClr val="accent3"/>
              </a:solidFill>
            </a:ln>
          </c:spPr>
          <c:marker>
            <c:symbol val="none"/>
          </c:marker>
          <c:xVal>
            <c:numLit>
              <c:formatCode>General</c:formatCode>
              <c:ptCount val="101"/>
              <c:pt idx="0">
                <c:v>0</c:v>
              </c:pt>
              <c:pt idx="1">
                <c:v>0.71199999999998964</c:v>
              </c:pt>
              <c:pt idx="2">
                <c:v>1.423999999999972</c:v>
              </c:pt>
              <c:pt idx="3">
                <c:v>2.1359999999999997</c:v>
              </c:pt>
              <c:pt idx="4">
                <c:v>2.8479999999999799</c:v>
              </c:pt>
              <c:pt idx="5">
                <c:v>3.5579999999999901</c:v>
              </c:pt>
              <c:pt idx="6">
                <c:v>4.2679999999999945</c:v>
              </c:pt>
              <c:pt idx="7">
                <c:v>4.9789999999999903</c:v>
              </c:pt>
              <c:pt idx="8">
                <c:v>5.6889999999999885</c:v>
              </c:pt>
              <c:pt idx="9">
                <c:v>6.399</c:v>
              </c:pt>
              <c:pt idx="10">
                <c:v>7.1089999999999796</c:v>
              </c:pt>
              <c:pt idx="11">
                <c:v>7.8189999999999875</c:v>
              </c:pt>
              <c:pt idx="12">
                <c:v>8.5290000000000017</c:v>
              </c:pt>
              <c:pt idx="13">
                <c:v>9.2389999999999759</c:v>
              </c:pt>
              <c:pt idx="14">
                <c:v>9.9489999999999803</c:v>
              </c:pt>
              <c:pt idx="15">
                <c:v>10.66</c:v>
              </c:pt>
              <c:pt idx="16">
                <c:v>11.370000000000006</c:v>
              </c:pt>
              <c:pt idx="17">
                <c:v>12.08</c:v>
              </c:pt>
              <c:pt idx="18">
                <c:v>12.79</c:v>
              </c:pt>
              <c:pt idx="19">
                <c:v>13.5</c:v>
              </c:pt>
              <c:pt idx="20">
                <c:v>14.21</c:v>
              </c:pt>
              <c:pt idx="21">
                <c:v>14.92</c:v>
              </c:pt>
              <c:pt idx="22">
                <c:v>15.63</c:v>
              </c:pt>
              <c:pt idx="23">
                <c:v>16.34</c:v>
              </c:pt>
              <c:pt idx="24">
                <c:v>17.051000000000005</c:v>
              </c:pt>
              <c:pt idx="25">
                <c:v>17.760999999999989</c:v>
              </c:pt>
              <c:pt idx="26">
                <c:v>18.471</c:v>
              </c:pt>
              <c:pt idx="27">
                <c:v>19.181000000000001</c:v>
              </c:pt>
              <c:pt idx="28">
                <c:v>19.891000000000005</c:v>
              </c:pt>
              <c:pt idx="29">
                <c:v>20.601000000000031</c:v>
              </c:pt>
              <c:pt idx="30">
                <c:v>21.311000000000035</c:v>
              </c:pt>
              <c:pt idx="31">
                <c:v>22.021999999999988</c:v>
              </c:pt>
              <c:pt idx="32">
                <c:v>22.731999999999999</c:v>
              </c:pt>
              <c:pt idx="33">
                <c:v>23.441999999999986</c:v>
              </c:pt>
              <c:pt idx="34">
                <c:v>24.152000000000001</c:v>
              </c:pt>
              <c:pt idx="35">
                <c:v>24.861999999999988</c:v>
              </c:pt>
              <c:pt idx="36">
                <c:v>25.571999999999999</c:v>
              </c:pt>
              <c:pt idx="37">
                <c:v>26.281999999999989</c:v>
              </c:pt>
              <c:pt idx="38">
                <c:v>26.991999999999987</c:v>
              </c:pt>
              <c:pt idx="39">
                <c:v>27.702999999999989</c:v>
              </c:pt>
              <c:pt idx="40">
                <c:v>28.413</c:v>
              </c:pt>
              <c:pt idx="41">
                <c:v>29.123000000000001</c:v>
              </c:pt>
              <c:pt idx="42">
                <c:v>29.83300000000003</c:v>
              </c:pt>
              <c:pt idx="43">
                <c:v>30.542999999999989</c:v>
              </c:pt>
              <c:pt idx="44">
                <c:v>31.253</c:v>
              </c:pt>
              <c:pt idx="45">
                <c:v>31.962999999999909</c:v>
              </c:pt>
              <c:pt idx="46">
                <c:v>32.674000000000007</c:v>
              </c:pt>
              <c:pt idx="47">
                <c:v>33.383999999999993</c:v>
              </c:pt>
              <c:pt idx="48">
                <c:v>34.094000000000001</c:v>
              </c:pt>
              <c:pt idx="49">
                <c:v>34.804000000000002</c:v>
              </c:pt>
              <c:pt idx="50">
                <c:v>35.514000000000003</c:v>
              </c:pt>
              <c:pt idx="51">
                <c:v>36.225000000000144</c:v>
              </c:pt>
              <c:pt idx="52">
                <c:v>36.935000000000002</c:v>
              </c:pt>
              <c:pt idx="53">
                <c:v>37.645000000000003</c:v>
              </c:pt>
              <c:pt idx="54">
                <c:v>38.354999999999997</c:v>
              </c:pt>
              <c:pt idx="55">
                <c:v>39.066000000000003</c:v>
              </c:pt>
              <c:pt idx="56">
                <c:v>39.776000000000003</c:v>
              </c:pt>
              <c:pt idx="57">
                <c:v>40.486000000000004</c:v>
              </c:pt>
              <c:pt idx="58">
                <c:v>41.196000000000012</c:v>
              </c:pt>
              <c:pt idx="59">
                <c:v>41.906000000000006</c:v>
              </c:pt>
              <c:pt idx="60">
                <c:v>42.617000000000004</c:v>
              </c:pt>
              <c:pt idx="61">
                <c:v>43.327000000000005</c:v>
              </c:pt>
              <c:pt idx="62">
                <c:v>44.037000000000006</c:v>
              </c:pt>
              <c:pt idx="63">
                <c:v>44.747</c:v>
              </c:pt>
              <c:pt idx="64">
                <c:v>45.459000000000003</c:v>
              </c:pt>
              <c:pt idx="65">
                <c:v>46.172000000000011</c:v>
              </c:pt>
              <c:pt idx="66">
                <c:v>46.881999999999998</c:v>
              </c:pt>
              <c:pt idx="67">
                <c:v>47.592000000000013</c:v>
              </c:pt>
              <c:pt idx="68">
                <c:v>48.302</c:v>
              </c:pt>
              <c:pt idx="69">
                <c:v>49.012</c:v>
              </c:pt>
              <c:pt idx="70">
                <c:v>49.722000000000143</c:v>
              </c:pt>
              <c:pt idx="71">
                <c:v>50.433</c:v>
              </c:pt>
              <c:pt idx="72">
                <c:v>51.143000000000001</c:v>
              </c:pt>
              <c:pt idx="73">
                <c:v>51.853000000000002</c:v>
              </c:pt>
              <c:pt idx="74">
                <c:v>52.563000000000002</c:v>
              </c:pt>
              <c:pt idx="75">
                <c:v>53.273000000000003</c:v>
              </c:pt>
              <c:pt idx="76">
                <c:v>53.983000000000004</c:v>
              </c:pt>
              <c:pt idx="77">
                <c:v>54.694000000000003</c:v>
              </c:pt>
              <c:pt idx="78">
                <c:v>55.404000000000003</c:v>
              </c:pt>
              <c:pt idx="79">
                <c:v>56.114000000000004</c:v>
              </c:pt>
              <c:pt idx="80">
                <c:v>56.824000000000005</c:v>
              </c:pt>
              <c:pt idx="81">
                <c:v>57.534000000000006</c:v>
              </c:pt>
              <c:pt idx="82">
                <c:v>58.244</c:v>
              </c:pt>
              <c:pt idx="83">
                <c:v>58.954999999999998</c:v>
              </c:pt>
              <c:pt idx="84">
                <c:v>59.665000000000013</c:v>
              </c:pt>
              <c:pt idx="85">
                <c:v>60.375</c:v>
              </c:pt>
              <c:pt idx="86">
                <c:v>61.085000000000001</c:v>
              </c:pt>
              <c:pt idx="87">
                <c:v>61.795000000000144</c:v>
              </c:pt>
              <c:pt idx="88">
                <c:v>62.505000000000003</c:v>
              </c:pt>
              <c:pt idx="89">
                <c:v>63.215000000000003</c:v>
              </c:pt>
              <c:pt idx="90">
                <c:v>63.925000000000011</c:v>
              </c:pt>
              <c:pt idx="91">
                <c:v>64.634999999999991</c:v>
              </c:pt>
              <c:pt idx="92">
                <c:v>65.345000000000013</c:v>
              </c:pt>
              <c:pt idx="93">
                <c:v>66.054999999999993</c:v>
              </c:pt>
              <c:pt idx="94">
                <c:v>66.765000000000001</c:v>
              </c:pt>
              <c:pt idx="95">
                <c:v>67.475999999999999</c:v>
              </c:pt>
              <c:pt idx="96">
                <c:v>68.185999999999979</c:v>
              </c:pt>
              <c:pt idx="97">
                <c:v>68.896000000000001</c:v>
              </c:pt>
              <c:pt idx="98">
                <c:v>69.60599999999998</c:v>
              </c:pt>
              <c:pt idx="99">
                <c:v>70.316000000000003</c:v>
              </c:pt>
              <c:pt idx="100">
                <c:v>71.025999999999982</c:v>
              </c:pt>
            </c:numLit>
          </c:xVal>
          <c:yVal>
            <c:numLit>
              <c:formatCode>General</c:formatCode>
              <c:ptCount val="101"/>
              <c:pt idx="0">
                <c:v>0</c:v>
              </c:pt>
              <c:pt idx="1">
                <c:v>64.31</c:v>
              </c:pt>
              <c:pt idx="2">
                <c:v>93.649999999999991</c:v>
              </c:pt>
              <c:pt idx="3">
                <c:v>99.3</c:v>
              </c:pt>
              <c:pt idx="4">
                <c:v>98.84</c:v>
              </c:pt>
              <c:pt idx="5">
                <c:v>96.7</c:v>
              </c:pt>
              <c:pt idx="6">
                <c:v>99.960000000000022</c:v>
              </c:pt>
              <c:pt idx="7">
                <c:v>92.679999999999978</c:v>
              </c:pt>
              <c:pt idx="8">
                <c:v>97.169999999999987</c:v>
              </c:pt>
              <c:pt idx="9">
                <c:v>95.16</c:v>
              </c:pt>
              <c:pt idx="10">
                <c:v>95.710000000000022</c:v>
              </c:pt>
              <c:pt idx="11">
                <c:v>95.39</c:v>
              </c:pt>
              <c:pt idx="12">
                <c:v>97.83</c:v>
              </c:pt>
              <c:pt idx="13">
                <c:v>100.04</c:v>
              </c:pt>
              <c:pt idx="14">
                <c:v>98.83</c:v>
              </c:pt>
              <c:pt idx="15">
                <c:v>99.990000000000023</c:v>
              </c:pt>
              <c:pt idx="16">
                <c:v>96.73</c:v>
              </c:pt>
              <c:pt idx="17">
                <c:v>98.740000000000023</c:v>
              </c:pt>
              <c:pt idx="18">
                <c:v>99.84</c:v>
              </c:pt>
              <c:pt idx="19">
                <c:v>100.13</c:v>
              </c:pt>
              <c:pt idx="20">
                <c:v>99.27</c:v>
              </c:pt>
              <c:pt idx="21">
                <c:v>100.51</c:v>
              </c:pt>
              <c:pt idx="22">
                <c:v>98.7</c:v>
              </c:pt>
              <c:pt idx="23">
                <c:v>99.01</c:v>
              </c:pt>
              <c:pt idx="24">
                <c:v>99.16</c:v>
              </c:pt>
              <c:pt idx="25">
                <c:v>99.27</c:v>
              </c:pt>
              <c:pt idx="26">
                <c:v>97.85</c:v>
              </c:pt>
              <c:pt idx="27">
                <c:v>99.5</c:v>
              </c:pt>
              <c:pt idx="28">
                <c:v>99.34</c:v>
              </c:pt>
              <c:pt idx="29">
                <c:v>99.210000000000022</c:v>
              </c:pt>
              <c:pt idx="30">
                <c:v>97.710000000000022</c:v>
              </c:pt>
              <c:pt idx="31">
                <c:v>98.78</c:v>
              </c:pt>
              <c:pt idx="32">
                <c:v>98.42</c:v>
              </c:pt>
              <c:pt idx="33">
                <c:v>97.77</c:v>
              </c:pt>
              <c:pt idx="34">
                <c:v>100.04</c:v>
              </c:pt>
              <c:pt idx="35">
                <c:v>100.03</c:v>
              </c:pt>
              <c:pt idx="36">
                <c:v>98.179999999999978</c:v>
              </c:pt>
              <c:pt idx="37">
                <c:v>98.14</c:v>
              </c:pt>
              <c:pt idx="38">
                <c:v>100.17999999999998</c:v>
              </c:pt>
              <c:pt idx="39">
                <c:v>99.04</c:v>
              </c:pt>
              <c:pt idx="40">
                <c:v>98.79</c:v>
              </c:pt>
              <c:pt idx="41">
                <c:v>83.97</c:v>
              </c:pt>
              <c:pt idx="42">
                <c:v>13.15</c:v>
              </c:pt>
              <c:pt idx="43">
                <c:v>0</c:v>
              </c:pt>
              <c:pt idx="44">
                <c:v>0</c:v>
              </c:pt>
              <c:pt idx="45">
                <c:v>0</c:v>
              </c:pt>
              <c:pt idx="46">
                <c:v>0</c:v>
              </c:pt>
              <c:pt idx="47">
                <c:v>0</c:v>
              </c:pt>
              <c:pt idx="48">
                <c:v>0</c:v>
              </c:pt>
              <c:pt idx="49">
                <c:v>0</c:v>
              </c:pt>
              <c:pt idx="50">
                <c:v>0</c:v>
              </c:pt>
              <c:pt idx="51">
                <c:v>0</c:v>
              </c:pt>
              <c:pt idx="52">
                <c:v>0</c:v>
              </c:pt>
              <c:pt idx="53">
                <c:v>0</c:v>
              </c:pt>
              <c:pt idx="54">
                <c:v>0</c:v>
              </c:pt>
              <c:pt idx="55">
                <c:v>0</c:v>
              </c:pt>
              <c:pt idx="56">
                <c:v>0</c:v>
              </c:pt>
              <c:pt idx="57">
                <c:v>0</c:v>
              </c:pt>
              <c:pt idx="58">
                <c:v>0</c:v>
              </c:pt>
              <c:pt idx="59">
                <c:v>0</c:v>
              </c:pt>
              <c:pt idx="60">
                <c:v>0</c:v>
              </c:pt>
              <c:pt idx="61">
                <c:v>0</c:v>
              </c:pt>
              <c:pt idx="62">
                <c:v>0</c:v>
              </c:pt>
              <c:pt idx="63">
                <c:v>0</c:v>
              </c:pt>
              <c:pt idx="64">
                <c:v>0</c:v>
              </c:pt>
              <c:pt idx="65">
                <c:v>0</c:v>
              </c:pt>
              <c:pt idx="66">
                <c:v>80.2</c:v>
              </c:pt>
              <c:pt idx="67">
                <c:v>98.710000000000022</c:v>
              </c:pt>
              <c:pt idx="68">
                <c:v>97.61999999999999</c:v>
              </c:pt>
              <c:pt idx="69">
                <c:v>100.41000000000012</c:v>
              </c:pt>
              <c:pt idx="70">
                <c:v>99.92</c:v>
              </c:pt>
              <c:pt idx="71">
                <c:v>99.97</c:v>
              </c:pt>
              <c:pt idx="72">
                <c:v>100.13</c:v>
              </c:pt>
              <c:pt idx="73">
                <c:v>96.51</c:v>
              </c:pt>
              <c:pt idx="74">
                <c:v>97.4</c:v>
              </c:pt>
              <c:pt idx="75">
                <c:v>99.8</c:v>
              </c:pt>
              <c:pt idx="76">
                <c:v>99.93</c:v>
              </c:pt>
              <c:pt idx="77">
                <c:v>98.75</c:v>
              </c:pt>
              <c:pt idx="78">
                <c:v>100.19</c:v>
              </c:pt>
              <c:pt idx="79">
                <c:v>98.53</c:v>
              </c:pt>
              <c:pt idx="80">
                <c:v>99.36999999999999</c:v>
              </c:pt>
              <c:pt idx="81">
                <c:v>97.940000000000026</c:v>
              </c:pt>
              <c:pt idx="82">
                <c:v>99.57</c:v>
              </c:pt>
              <c:pt idx="83">
                <c:v>98.93</c:v>
              </c:pt>
              <c:pt idx="84">
                <c:v>98.84</c:v>
              </c:pt>
              <c:pt idx="85">
                <c:v>98.66</c:v>
              </c:pt>
              <c:pt idx="86">
                <c:v>99.73</c:v>
              </c:pt>
              <c:pt idx="87">
                <c:v>99.210000000000022</c:v>
              </c:pt>
              <c:pt idx="88">
                <c:v>97.440000000000026</c:v>
              </c:pt>
              <c:pt idx="89">
                <c:v>98.51</c:v>
              </c:pt>
              <c:pt idx="90">
                <c:v>100.64999999999999</c:v>
              </c:pt>
              <c:pt idx="91">
                <c:v>100.74000000000002</c:v>
              </c:pt>
              <c:pt idx="92">
                <c:v>98.33</c:v>
              </c:pt>
              <c:pt idx="93">
                <c:v>98.48</c:v>
              </c:pt>
              <c:pt idx="94">
                <c:v>99.19</c:v>
              </c:pt>
              <c:pt idx="95">
                <c:v>98.169999999999987</c:v>
              </c:pt>
              <c:pt idx="96">
                <c:v>100.14</c:v>
              </c:pt>
              <c:pt idx="97">
                <c:v>100.72</c:v>
              </c:pt>
              <c:pt idx="98">
                <c:v>100.49000000000002</c:v>
              </c:pt>
              <c:pt idx="99">
                <c:v>98.53</c:v>
              </c:pt>
              <c:pt idx="100">
                <c:v>97.649999999999991</c:v>
              </c:pt>
            </c:numLit>
          </c:yVal>
        </c:ser>
        <c:ser>
          <c:idx val="1"/>
          <c:order val="1"/>
          <c:tx>
            <c:v>lighttpd</c:v>
          </c:tx>
          <c:marker>
            <c:symbol val="none"/>
          </c:marker>
          <c:xVal>
            <c:numLit>
              <c:formatCode>General</c:formatCode>
              <c:ptCount val="101"/>
              <c:pt idx="0">
                <c:v>0</c:v>
              </c:pt>
              <c:pt idx="1">
                <c:v>0.71199999999998964</c:v>
              </c:pt>
              <c:pt idx="2">
                <c:v>1.423999999999972</c:v>
              </c:pt>
              <c:pt idx="3">
                <c:v>2.1359999999999997</c:v>
              </c:pt>
              <c:pt idx="4">
                <c:v>2.8479999999999799</c:v>
              </c:pt>
              <c:pt idx="5">
                <c:v>3.5579999999999901</c:v>
              </c:pt>
              <c:pt idx="6">
                <c:v>4.2679999999999945</c:v>
              </c:pt>
              <c:pt idx="7">
                <c:v>4.9789999999999903</c:v>
              </c:pt>
              <c:pt idx="8">
                <c:v>5.6889999999999885</c:v>
              </c:pt>
              <c:pt idx="9">
                <c:v>6.399</c:v>
              </c:pt>
              <c:pt idx="10">
                <c:v>7.1089999999999796</c:v>
              </c:pt>
              <c:pt idx="11">
                <c:v>7.8189999999999875</c:v>
              </c:pt>
              <c:pt idx="12">
                <c:v>8.5290000000000017</c:v>
              </c:pt>
              <c:pt idx="13">
                <c:v>9.2389999999999759</c:v>
              </c:pt>
              <c:pt idx="14">
                <c:v>9.9489999999999803</c:v>
              </c:pt>
              <c:pt idx="15">
                <c:v>10.66</c:v>
              </c:pt>
              <c:pt idx="16">
                <c:v>11.370000000000006</c:v>
              </c:pt>
              <c:pt idx="17">
                <c:v>12.08</c:v>
              </c:pt>
              <c:pt idx="18">
                <c:v>12.79</c:v>
              </c:pt>
              <c:pt idx="19">
                <c:v>13.5</c:v>
              </c:pt>
              <c:pt idx="20">
                <c:v>14.21</c:v>
              </c:pt>
              <c:pt idx="21">
                <c:v>14.92</c:v>
              </c:pt>
              <c:pt idx="22">
                <c:v>15.63</c:v>
              </c:pt>
              <c:pt idx="23">
                <c:v>16.34</c:v>
              </c:pt>
              <c:pt idx="24">
                <c:v>17.051000000000005</c:v>
              </c:pt>
              <c:pt idx="25">
                <c:v>17.760999999999989</c:v>
              </c:pt>
              <c:pt idx="26">
                <c:v>18.471</c:v>
              </c:pt>
              <c:pt idx="27">
                <c:v>19.181000000000001</c:v>
              </c:pt>
              <c:pt idx="28">
                <c:v>19.891000000000005</c:v>
              </c:pt>
              <c:pt idx="29">
                <c:v>20.601000000000031</c:v>
              </c:pt>
              <c:pt idx="30">
                <c:v>21.311000000000035</c:v>
              </c:pt>
              <c:pt idx="31">
                <c:v>22.021999999999988</c:v>
              </c:pt>
              <c:pt idx="32">
                <c:v>22.731999999999999</c:v>
              </c:pt>
              <c:pt idx="33">
                <c:v>23.441999999999986</c:v>
              </c:pt>
              <c:pt idx="34">
                <c:v>24.152000000000001</c:v>
              </c:pt>
              <c:pt idx="35">
                <c:v>24.861999999999988</c:v>
              </c:pt>
              <c:pt idx="36">
                <c:v>25.571999999999999</c:v>
              </c:pt>
              <c:pt idx="37">
                <c:v>26.281999999999989</c:v>
              </c:pt>
              <c:pt idx="38">
                <c:v>26.991999999999987</c:v>
              </c:pt>
              <c:pt idx="39">
                <c:v>27.702999999999989</c:v>
              </c:pt>
              <c:pt idx="40">
                <c:v>28.413</c:v>
              </c:pt>
              <c:pt idx="41">
                <c:v>29.123000000000001</c:v>
              </c:pt>
              <c:pt idx="42">
                <c:v>29.83300000000003</c:v>
              </c:pt>
              <c:pt idx="43">
                <c:v>30.542999999999989</c:v>
              </c:pt>
              <c:pt idx="44">
                <c:v>31.253</c:v>
              </c:pt>
              <c:pt idx="45">
                <c:v>31.962999999999909</c:v>
              </c:pt>
              <c:pt idx="46">
                <c:v>32.674000000000007</c:v>
              </c:pt>
              <c:pt idx="47">
                <c:v>33.383999999999993</c:v>
              </c:pt>
              <c:pt idx="48">
                <c:v>34.094000000000001</c:v>
              </c:pt>
              <c:pt idx="49">
                <c:v>34.804000000000002</c:v>
              </c:pt>
              <c:pt idx="50">
                <c:v>35.514000000000003</c:v>
              </c:pt>
              <c:pt idx="51">
                <c:v>36.225000000000144</c:v>
              </c:pt>
              <c:pt idx="52">
                <c:v>36.935000000000002</c:v>
              </c:pt>
              <c:pt idx="53">
                <c:v>37.645000000000003</c:v>
              </c:pt>
              <c:pt idx="54">
                <c:v>38.354999999999997</c:v>
              </c:pt>
              <c:pt idx="55">
                <c:v>39.066000000000003</c:v>
              </c:pt>
              <c:pt idx="56">
                <c:v>39.776000000000003</c:v>
              </c:pt>
              <c:pt idx="57">
                <c:v>40.486000000000004</c:v>
              </c:pt>
              <c:pt idx="58">
                <c:v>41.196000000000012</c:v>
              </c:pt>
              <c:pt idx="59">
                <c:v>41.906000000000006</c:v>
              </c:pt>
              <c:pt idx="60">
                <c:v>42.617000000000004</c:v>
              </c:pt>
              <c:pt idx="61">
                <c:v>43.327000000000005</c:v>
              </c:pt>
              <c:pt idx="62">
                <c:v>44.037000000000006</c:v>
              </c:pt>
              <c:pt idx="63">
                <c:v>44.747</c:v>
              </c:pt>
              <c:pt idx="64">
                <c:v>45.459000000000003</c:v>
              </c:pt>
              <c:pt idx="65">
                <c:v>46.172000000000011</c:v>
              </c:pt>
              <c:pt idx="66">
                <c:v>46.881999999999998</c:v>
              </c:pt>
              <c:pt idx="67">
                <c:v>47.592000000000013</c:v>
              </c:pt>
              <c:pt idx="68">
                <c:v>48.302</c:v>
              </c:pt>
              <c:pt idx="69">
                <c:v>49.012</c:v>
              </c:pt>
              <c:pt idx="70">
                <c:v>49.722000000000143</c:v>
              </c:pt>
              <c:pt idx="71">
                <c:v>50.433</c:v>
              </c:pt>
              <c:pt idx="72">
                <c:v>51.143000000000001</c:v>
              </c:pt>
              <c:pt idx="73">
                <c:v>51.853000000000002</c:v>
              </c:pt>
              <c:pt idx="74">
                <c:v>52.563000000000002</c:v>
              </c:pt>
              <c:pt idx="75">
                <c:v>53.273000000000003</c:v>
              </c:pt>
              <c:pt idx="76">
                <c:v>53.983000000000004</c:v>
              </c:pt>
              <c:pt idx="77">
                <c:v>54.694000000000003</c:v>
              </c:pt>
              <c:pt idx="78">
                <c:v>55.404000000000003</c:v>
              </c:pt>
              <c:pt idx="79">
                <c:v>56.114000000000004</c:v>
              </c:pt>
              <c:pt idx="80">
                <c:v>56.824000000000005</c:v>
              </c:pt>
              <c:pt idx="81">
                <c:v>57.534000000000006</c:v>
              </c:pt>
              <c:pt idx="82">
                <c:v>58.244</c:v>
              </c:pt>
              <c:pt idx="83">
                <c:v>58.954999999999998</c:v>
              </c:pt>
              <c:pt idx="84">
                <c:v>59.665000000000013</c:v>
              </c:pt>
              <c:pt idx="85">
                <c:v>60.375</c:v>
              </c:pt>
              <c:pt idx="86">
                <c:v>61.085000000000001</c:v>
              </c:pt>
              <c:pt idx="87">
                <c:v>61.795000000000144</c:v>
              </c:pt>
              <c:pt idx="88">
                <c:v>62.505000000000003</c:v>
              </c:pt>
              <c:pt idx="89">
                <c:v>63.215000000000003</c:v>
              </c:pt>
              <c:pt idx="90">
                <c:v>63.925000000000011</c:v>
              </c:pt>
              <c:pt idx="91">
                <c:v>64.634999999999991</c:v>
              </c:pt>
              <c:pt idx="92">
                <c:v>65.345000000000013</c:v>
              </c:pt>
              <c:pt idx="93">
                <c:v>66.054999999999993</c:v>
              </c:pt>
              <c:pt idx="94">
                <c:v>66.765000000000001</c:v>
              </c:pt>
              <c:pt idx="95">
                <c:v>67.475999999999999</c:v>
              </c:pt>
              <c:pt idx="96">
                <c:v>68.185999999999979</c:v>
              </c:pt>
              <c:pt idx="97">
                <c:v>68.896000000000001</c:v>
              </c:pt>
              <c:pt idx="98">
                <c:v>69.60599999999998</c:v>
              </c:pt>
              <c:pt idx="99">
                <c:v>70.316000000000003</c:v>
              </c:pt>
              <c:pt idx="100">
                <c:v>71.025999999999982</c:v>
              </c:pt>
            </c:numLit>
          </c:xVal>
          <c:yVal>
            <c:numLit>
              <c:formatCode>General</c:formatCode>
              <c:ptCount val="101"/>
              <c:pt idx="0">
                <c:v>0</c:v>
              </c:pt>
              <c:pt idx="1">
                <c:v>0</c:v>
              </c:pt>
              <c:pt idx="2">
                <c:v>0</c:v>
              </c:pt>
              <c:pt idx="3">
                <c:v>0</c:v>
              </c:pt>
              <c:pt idx="4">
                <c:v>0</c:v>
              </c:pt>
              <c:pt idx="5">
                <c:v>0</c:v>
              </c:pt>
              <c:pt idx="6">
                <c:v>0</c:v>
              </c:pt>
              <c:pt idx="7">
                <c:v>0</c:v>
              </c:pt>
              <c:pt idx="8">
                <c:v>0</c:v>
              </c:pt>
              <c:pt idx="9">
                <c:v>0</c:v>
              </c:pt>
              <c:pt idx="10">
                <c:v>0</c:v>
              </c:pt>
              <c:pt idx="11">
                <c:v>0</c:v>
              </c:pt>
              <c:pt idx="12">
                <c:v>0</c:v>
              </c:pt>
              <c:pt idx="13">
                <c:v>0</c:v>
              </c:pt>
              <c:pt idx="14">
                <c:v>0</c:v>
              </c:pt>
              <c:pt idx="15">
                <c:v>0</c:v>
              </c:pt>
              <c:pt idx="16">
                <c:v>0</c:v>
              </c:pt>
              <c:pt idx="17">
                <c:v>0</c:v>
              </c:pt>
              <c:pt idx="18">
                <c:v>0</c:v>
              </c:pt>
              <c:pt idx="19">
                <c:v>0</c:v>
              </c:pt>
              <c:pt idx="20">
                <c:v>0</c:v>
              </c:pt>
              <c:pt idx="21">
                <c:v>0</c:v>
              </c:pt>
              <c:pt idx="22">
                <c:v>0</c:v>
              </c:pt>
              <c:pt idx="23">
                <c:v>0</c:v>
              </c:pt>
              <c:pt idx="24">
                <c:v>0</c:v>
              </c:pt>
              <c:pt idx="25">
                <c:v>0</c:v>
              </c:pt>
              <c:pt idx="26">
                <c:v>0</c:v>
              </c:pt>
              <c:pt idx="27">
                <c:v>0</c:v>
              </c:pt>
              <c:pt idx="28">
                <c:v>0</c:v>
              </c:pt>
              <c:pt idx="29">
                <c:v>0</c:v>
              </c:pt>
              <c:pt idx="30">
                <c:v>0</c:v>
              </c:pt>
              <c:pt idx="31">
                <c:v>0</c:v>
              </c:pt>
              <c:pt idx="32">
                <c:v>0</c:v>
              </c:pt>
              <c:pt idx="33">
                <c:v>0</c:v>
              </c:pt>
              <c:pt idx="34">
                <c:v>0</c:v>
              </c:pt>
              <c:pt idx="35">
                <c:v>0</c:v>
              </c:pt>
              <c:pt idx="36">
                <c:v>0</c:v>
              </c:pt>
              <c:pt idx="37">
                <c:v>0</c:v>
              </c:pt>
              <c:pt idx="38">
                <c:v>0</c:v>
              </c:pt>
              <c:pt idx="39">
                <c:v>0</c:v>
              </c:pt>
              <c:pt idx="40">
                <c:v>0</c:v>
              </c:pt>
              <c:pt idx="41">
                <c:v>16.16</c:v>
              </c:pt>
              <c:pt idx="42">
                <c:v>84.45</c:v>
              </c:pt>
              <c:pt idx="43">
                <c:v>96.86999999999999</c:v>
              </c:pt>
              <c:pt idx="44">
                <c:v>97.35</c:v>
              </c:pt>
              <c:pt idx="45">
                <c:v>96.940000000000026</c:v>
              </c:pt>
              <c:pt idx="46">
                <c:v>97.4</c:v>
              </c:pt>
              <c:pt idx="47">
                <c:v>96.77</c:v>
              </c:pt>
              <c:pt idx="48">
                <c:v>96.32</c:v>
              </c:pt>
              <c:pt idx="49">
                <c:v>95.77</c:v>
              </c:pt>
              <c:pt idx="50">
                <c:v>95.32</c:v>
              </c:pt>
              <c:pt idx="51">
                <c:v>95.33</c:v>
              </c:pt>
              <c:pt idx="52">
                <c:v>96.39</c:v>
              </c:pt>
              <c:pt idx="53">
                <c:v>96.410000000000025</c:v>
              </c:pt>
              <c:pt idx="54">
                <c:v>95.93</c:v>
              </c:pt>
              <c:pt idx="55">
                <c:v>96</c:v>
              </c:pt>
              <c:pt idx="56">
                <c:v>95.16</c:v>
              </c:pt>
              <c:pt idx="57">
                <c:v>96.63</c:v>
              </c:pt>
              <c:pt idx="58">
                <c:v>95.940000000000026</c:v>
              </c:pt>
              <c:pt idx="59">
                <c:v>94.86</c:v>
              </c:pt>
              <c:pt idx="60">
                <c:v>94.86999999999999</c:v>
              </c:pt>
              <c:pt idx="61">
                <c:v>91.460000000000022</c:v>
              </c:pt>
              <c:pt idx="62">
                <c:v>94.55</c:v>
              </c:pt>
              <c:pt idx="63">
                <c:v>94.6</c:v>
              </c:pt>
              <c:pt idx="64">
                <c:v>31.939999999999987</c:v>
              </c:pt>
              <c:pt idx="65">
                <c:v>0</c:v>
              </c:pt>
              <c:pt idx="66">
                <c:v>0</c:v>
              </c:pt>
              <c:pt idx="67">
                <c:v>0</c:v>
              </c:pt>
              <c:pt idx="68">
                <c:v>0</c:v>
              </c:pt>
              <c:pt idx="69">
                <c:v>0</c:v>
              </c:pt>
              <c:pt idx="70">
                <c:v>0</c:v>
              </c:pt>
              <c:pt idx="71">
                <c:v>0</c:v>
              </c:pt>
              <c:pt idx="72">
                <c:v>0</c:v>
              </c:pt>
              <c:pt idx="73">
                <c:v>0</c:v>
              </c:pt>
              <c:pt idx="74">
                <c:v>0</c:v>
              </c:pt>
              <c:pt idx="75">
                <c:v>0</c:v>
              </c:pt>
              <c:pt idx="76">
                <c:v>0</c:v>
              </c:pt>
              <c:pt idx="77">
                <c:v>0</c:v>
              </c:pt>
              <c:pt idx="78">
                <c:v>0</c:v>
              </c:pt>
              <c:pt idx="79">
                <c:v>0</c:v>
              </c:pt>
              <c:pt idx="80">
                <c:v>0</c:v>
              </c:pt>
              <c:pt idx="81">
                <c:v>0</c:v>
              </c:pt>
              <c:pt idx="82">
                <c:v>0</c:v>
              </c:pt>
              <c:pt idx="83">
                <c:v>0</c:v>
              </c:pt>
              <c:pt idx="84">
                <c:v>0</c:v>
              </c:pt>
              <c:pt idx="85">
                <c:v>0</c:v>
              </c:pt>
              <c:pt idx="86">
                <c:v>0</c:v>
              </c:pt>
              <c:pt idx="87">
                <c:v>0</c:v>
              </c:pt>
              <c:pt idx="88">
                <c:v>0</c:v>
              </c:pt>
              <c:pt idx="89">
                <c:v>0</c:v>
              </c:pt>
              <c:pt idx="90">
                <c:v>0</c:v>
              </c:pt>
              <c:pt idx="91">
                <c:v>0</c:v>
              </c:pt>
              <c:pt idx="92">
                <c:v>0</c:v>
              </c:pt>
              <c:pt idx="93">
                <c:v>0</c:v>
              </c:pt>
              <c:pt idx="94">
                <c:v>0</c:v>
              </c:pt>
              <c:pt idx="95">
                <c:v>0</c:v>
              </c:pt>
              <c:pt idx="96">
                <c:v>0</c:v>
              </c:pt>
              <c:pt idx="97">
                <c:v>0</c:v>
              </c:pt>
              <c:pt idx="98">
                <c:v>0</c:v>
              </c:pt>
              <c:pt idx="99">
                <c:v>0</c:v>
              </c:pt>
              <c:pt idx="100">
                <c:v>0</c:v>
              </c:pt>
            </c:numLit>
          </c:yVal>
        </c:ser>
        <c:axId val="168239872"/>
        <c:axId val="167099008"/>
      </c:scatterChart>
      <c:valAx>
        <c:axId val="167099008"/>
        <c:scaling>
          <c:orientation val="minMax"/>
          <c:max val="100"/>
          <c:min val="0"/>
        </c:scaling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ja-JP"/>
                  <a:t>CPU utilization (%)</a:t>
                </a:r>
              </a:p>
            </c:rich>
          </c:tx>
          <c:layout>
            <c:manualLayout>
              <c:xMode val="edge"/>
              <c:yMode val="edge"/>
              <c:x val="4.0079679665527175E-3"/>
              <c:y val="0.14487029893159339"/>
            </c:manualLayout>
          </c:layout>
        </c:title>
        <c:numFmt formatCode="General" sourceLinked="0"/>
        <c:majorTickMark val="none"/>
        <c:tickLblPos val="nextTo"/>
        <c:crossAx val="168239872"/>
        <c:crosses val="autoZero"/>
        <c:crossBetween val="midCat"/>
      </c:valAx>
      <c:valAx>
        <c:axId val="168239872"/>
        <c:scaling>
          <c:orientation val="minMax"/>
          <c:max val="70"/>
          <c:min val="0"/>
        </c:scaling>
        <c:axPos val="b"/>
        <c:title>
          <c:tx>
            <c:rich>
              <a:bodyPr/>
              <a:lstStyle/>
              <a:p>
                <a:pPr>
                  <a:defRPr sz="1400"/>
                </a:pPr>
                <a:r>
                  <a:rPr lang="ja-JP" sz="1400" dirty="0"/>
                  <a:t>elapsed time (sec)</a:t>
                </a:r>
              </a:p>
            </c:rich>
          </c:tx>
          <c:layout>
            <c:manualLayout>
              <c:xMode val="edge"/>
              <c:yMode val="edge"/>
              <c:x val="0.30606926273587115"/>
              <c:y val="0.8672914221439767"/>
            </c:manualLayout>
          </c:layout>
        </c:title>
        <c:numFmt formatCode="General" sourceLinked="0"/>
        <c:majorTickMark val="none"/>
        <c:tickLblPos val="nextTo"/>
        <c:crossAx val="167099008"/>
        <c:crosses val="autoZero"/>
        <c:crossBetween val="midCat"/>
      </c:valAx>
    </c:plotArea>
    <c:legend>
      <c:legendPos val="t"/>
      <c:layout>
        <c:manualLayout>
          <c:xMode val="edge"/>
          <c:yMode val="edge"/>
          <c:x val="6.2023777664446729E-2"/>
          <c:y val="5.4801850317591834E-2"/>
          <c:w val="0.89999993688239499"/>
          <c:h val="0.10550363044278756"/>
        </c:manualLayout>
      </c:layout>
    </c:legend>
    <c:plotVisOnly val="1"/>
  </c:chart>
  <c:txPr>
    <a:bodyPr/>
    <a:lstStyle/>
    <a:p>
      <a:pPr>
        <a:defRPr sz="1200">
          <a:latin typeface="Tahoma" pitchFamily="34" charset="0"/>
          <a:ea typeface="Tahoma" pitchFamily="34" charset="0"/>
          <a:cs typeface="Tahoma" pitchFamily="34" charset="0"/>
        </a:defRPr>
      </a:pPr>
      <a:endParaRPr lang="ja-JP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ja-JP"/>
  <c:chart>
    <c:autoTitleDeleted val="1"/>
    <c:plotArea>
      <c:layout>
        <c:manualLayout>
          <c:layoutTarget val="inner"/>
          <c:xMode val="edge"/>
          <c:yMode val="edge"/>
          <c:x val="0.22801191281776803"/>
          <c:y val="0.18251059675191694"/>
          <c:w val="0.71075183565462596"/>
          <c:h val="0.57104387928434264"/>
        </c:manualLayout>
      </c:layout>
      <c:scatterChart>
        <c:scatterStyle val="lineMarker"/>
        <c:ser>
          <c:idx val="0"/>
          <c:order val="0"/>
          <c:tx>
            <c:v>Hyper Estraier</c:v>
          </c:tx>
          <c:spPr>
            <a:ln>
              <a:solidFill>
                <a:schemeClr val="accent3"/>
              </a:solidFill>
            </a:ln>
          </c:spPr>
          <c:marker>
            <c:symbol val="none"/>
          </c:marker>
          <c:xVal>
            <c:numLit>
              <c:formatCode>General</c:formatCode>
              <c:ptCount val="107"/>
              <c:pt idx="0">
                <c:v>0</c:v>
              </c:pt>
              <c:pt idx="1">
                <c:v>0.71099999999978758</c:v>
              </c:pt>
              <c:pt idx="2">
                <c:v>1.420999999999816</c:v>
              </c:pt>
              <c:pt idx="3">
                <c:v>2.1309999999998577</c:v>
              </c:pt>
              <c:pt idx="4">
                <c:v>2.8420000000000987</c:v>
              </c:pt>
              <c:pt idx="5">
                <c:v>3.5520000000001222</c:v>
              </c:pt>
              <c:pt idx="6">
                <c:v>4.2620000000001701</c:v>
              </c:pt>
              <c:pt idx="7">
                <c:v>4.97200000000021</c:v>
              </c:pt>
              <c:pt idx="8">
                <c:v>5.6819999999997899</c:v>
              </c:pt>
              <c:pt idx="9">
                <c:v>6.3919999999998334</c:v>
              </c:pt>
              <c:pt idx="10">
                <c:v>7.1019999999998724</c:v>
              </c:pt>
              <c:pt idx="11">
                <c:v>7.8130000000001001</c:v>
              </c:pt>
              <c:pt idx="12">
                <c:v>8.52300000000014</c:v>
              </c:pt>
              <c:pt idx="13">
                <c:v>9.233000000000148</c:v>
              </c:pt>
              <c:pt idx="14">
                <c:v>9.9430000000002128</c:v>
              </c:pt>
              <c:pt idx="15">
                <c:v>10.652999999999826</c:v>
              </c:pt>
              <c:pt idx="16">
                <c:v>11.362999999999845</c:v>
              </c:pt>
              <c:pt idx="17">
                <c:v>12.072999999999954</c:v>
              </c:pt>
              <c:pt idx="18">
                <c:v>12.782999999999936</c:v>
              </c:pt>
              <c:pt idx="19">
                <c:v>13.492999999999952</c:v>
              </c:pt>
              <c:pt idx="20">
                <c:v>14.203000000000001</c:v>
              </c:pt>
              <c:pt idx="21">
                <c:v>14.9140000000002</c:v>
              </c:pt>
              <c:pt idx="22">
                <c:v>15.6239999999998</c:v>
              </c:pt>
              <c:pt idx="23">
                <c:v>16.333999999999801</c:v>
              </c:pt>
              <c:pt idx="24">
                <c:v>17.043999999999887</c:v>
              </c:pt>
              <c:pt idx="25">
                <c:v>17.753999999999888</c:v>
              </c:pt>
              <c:pt idx="26">
                <c:v>18.463999999999889</c:v>
              </c:pt>
              <c:pt idx="27">
                <c:v>19.174000000000031</c:v>
              </c:pt>
              <c:pt idx="28">
                <c:v>19.884</c:v>
              </c:pt>
              <c:pt idx="29">
                <c:v>20.5949999999998</c:v>
              </c:pt>
              <c:pt idx="30">
                <c:v>21.304999999999801</c:v>
              </c:pt>
              <c:pt idx="31">
                <c:v>22.014999999999901</c:v>
              </c:pt>
              <c:pt idx="32">
                <c:v>22.724999999999888</c:v>
              </c:pt>
              <c:pt idx="33">
                <c:v>23.434999999999899</c:v>
              </c:pt>
              <c:pt idx="34">
                <c:v>24.145</c:v>
              </c:pt>
              <c:pt idx="35">
                <c:v>24.855</c:v>
              </c:pt>
              <c:pt idx="36">
                <c:v>25.565000000000087</c:v>
              </c:pt>
              <c:pt idx="37">
                <c:v>26.275000000000087</c:v>
              </c:pt>
              <c:pt idx="38">
                <c:v>26.985999999999816</c:v>
              </c:pt>
              <c:pt idx="39">
                <c:v>27.695999999999888</c:v>
              </c:pt>
              <c:pt idx="40">
                <c:v>28.405999999999889</c:v>
              </c:pt>
              <c:pt idx="41">
                <c:v>29.116000000000035</c:v>
              </c:pt>
              <c:pt idx="42">
                <c:v>29.826000000000001</c:v>
              </c:pt>
              <c:pt idx="43">
                <c:v>30.536000000000101</c:v>
              </c:pt>
              <c:pt idx="44">
                <c:v>31.246000000000087</c:v>
              </c:pt>
              <c:pt idx="45">
                <c:v>31.956999999999887</c:v>
              </c:pt>
              <c:pt idx="46">
                <c:v>32.667000000000009</c:v>
              </c:pt>
              <c:pt idx="47">
                <c:v>33.377000000000002</c:v>
              </c:pt>
              <c:pt idx="48">
                <c:v>34.087000000000003</c:v>
              </c:pt>
              <c:pt idx="49">
                <c:v>34.797000000000011</c:v>
              </c:pt>
              <c:pt idx="50">
                <c:v>35.507000000000097</c:v>
              </c:pt>
              <c:pt idx="51">
                <c:v>36.217000000000098</c:v>
              </c:pt>
              <c:pt idx="52">
                <c:v>36.927999999999912</c:v>
              </c:pt>
              <c:pt idx="53">
                <c:v>37.637999999999913</c:v>
              </c:pt>
              <c:pt idx="54">
                <c:v>38.347999999999999</c:v>
              </c:pt>
              <c:pt idx="55">
                <c:v>39.058</c:v>
              </c:pt>
              <c:pt idx="56">
                <c:v>39.768000000000129</c:v>
              </c:pt>
              <c:pt idx="57">
                <c:v>40.478000000000101</c:v>
              </c:pt>
              <c:pt idx="58">
                <c:v>41.188000000000102</c:v>
              </c:pt>
              <c:pt idx="59">
                <c:v>41.899000000000008</c:v>
              </c:pt>
              <c:pt idx="60">
                <c:v>42.609000000000009</c:v>
              </c:pt>
              <c:pt idx="61">
                <c:v>43.319000000000003</c:v>
              </c:pt>
              <c:pt idx="62">
                <c:v>44.029000000000003</c:v>
              </c:pt>
              <c:pt idx="63">
                <c:v>44.739000000000011</c:v>
              </c:pt>
              <c:pt idx="64">
                <c:v>45.449000000000098</c:v>
              </c:pt>
              <c:pt idx="65">
                <c:v>46.159000000000098</c:v>
              </c:pt>
              <c:pt idx="66">
                <c:v>46.869999999999912</c:v>
              </c:pt>
              <c:pt idx="67">
                <c:v>47.579999999999913</c:v>
              </c:pt>
              <c:pt idx="68">
                <c:v>48.290000000000013</c:v>
              </c:pt>
              <c:pt idx="69">
                <c:v>49</c:v>
              </c:pt>
              <c:pt idx="70">
                <c:v>49.71</c:v>
              </c:pt>
              <c:pt idx="71">
                <c:v>50.420000000000101</c:v>
              </c:pt>
              <c:pt idx="72">
                <c:v>51.130000000000102</c:v>
              </c:pt>
              <c:pt idx="73">
                <c:v>51.840999999999902</c:v>
              </c:pt>
              <c:pt idx="74">
                <c:v>52.550999999999902</c:v>
              </c:pt>
              <c:pt idx="75">
                <c:v>53.261000000000003</c:v>
              </c:pt>
              <c:pt idx="76">
                <c:v>53.971000000000004</c:v>
              </c:pt>
              <c:pt idx="77">
                <c:v>54.681000000000004</c:v>
              </c:pt>
              <c:pt idx="78">
                <c:v>55.391000000000098</c:v>
              </c:pt>
              <c:pt idx="79">
                <c:v>56.101000000000099</c:v>
              </c:pt>
              <c:pt idx="80">
                <c:v>56.811999999999898</c:v>
              </c:pt>
              <c:pt idx="81">
                <c:v>57.521999999999913</c:v>
              </c:pt>
              <c:pt idx="82">
                <c:v>58.232000000000063</c:v>
              </c:pt>
              <c:pt idx="83">
                <c:v>58.942</c:v>
              </c:pt>
              <c:pt idx="84">
                <c:v>59.6520000000001</c:v>
              </c:pt>
              <c:pt idx="85">
                <c:v>60.362000000000101</c:v>
              </c:pt>
              <c:pt idx="86">
                <c:v>61.072000000000102</c:v>
              </c:pt>
              <c:pt idx="87">
                <c:v>61.782000000000203</c:v>
              </c:pt>
              <c:pt idx="88">
                <c:v>62.492000000000203</c:v>
              </c:pt>
              <c:pt idx="89">
                <c:v>63.202000000000211</c:v>
              </c:pt>
              <c:pt idx="90">
                <c:v>63.9119999999998</c:v>
              </c:pt>
              <c:pt idx="91">
                <c:v>64.622999999999948</c:v>
              </c:pt>
              <c:pt idx="92">
                <c:v>65.333000000000098</c:v>
              </c:pt>
              <c:pt idx="93">
                <c:v>66.043000000000106</c:v>
              </c:pt>
              <c:pt idx="94">
                <c:v>66.753000000000199</c:v>
              </c:pt>
              <c:pt idx="95">
                <c:v>67.463000000000207</c:v>
              </c:pt>
              <c:pt idx="96">
                <c:v>68.173000000000158</c:v>
              </c:pt>
              <c:pt idx="97">
                <c:v>68.882999999999782</c:v>
              </c:pt>
              <c:pt idx="98">
                <c:v>69.592999999999904</c:v>
              </c:pt>
              <c:pt idx="99">
                <c:v>70.302999999999898</c:v>
              </c:pt>
              <c:pt idx="100">
                <c:v>71.012999999999906</c:v>
              </c:pt>
              <c:pt idx="101">
                <c:v>71.722999999999999</c:v>
              </c:pt>
              <c:pt idx="102">
                <c:v>72.434000000000225</c:v>
              </c:pt>
              <c:pt idx="103">
                <c:v>73.144000000000204</c:v>
              </c:pt>
              <c:pt idx="104">
                <c:v>73.8539999999998</c:v>
              </c:pt>
              <c:pt idx="105">
                <c:v>74.563999999999922</c:v>
              </c:pt>
              <c:pt idx="106">
                <c:v>75.273999999999901</c:v>
              </c:pt>
            </c:numLit>
          </c:xVal>
          <c:yVal>
            <c:numLit>
              <c:formatCode>General</c:formatCode>
              <c:ptCount val="107"/>
              <c:pt idx="0">
                <c:v>0</c:v>
              </c:pt>
              <c:pt idx="1">
                <c:v>39.28</c:v>
              </c:pt>
              <c:pt idx="2">
                <c:v>84.710000000000022</c:v>
              </c:pt>
              <c:pt idx="3">
                <c:v>99.3</c:v>
              </c:pt>
              <c:pt idx="4">
                <c:v>98.19</c:v>
              </c:pt>
              <c:pt idx="5">
                <c:v>99.56</c:v>
              </c:pt>
              <c:pt idx="6">
                <c:v>98.76</c:v>
              </c:pt>
              <c:pt idx="7">
                <c:v>90.61999999999999</c:v>
              </c:pt>
              <c:pt idx="8">
                <c:v>96.53</c:v>
              </c:pt>
              <c:pt idx="9">
                <c:v>99.66</c:v>
              </c:pt>
              <c:pt idx="10">
                <c:v>95.29</c:v>
              </c:pt>
              <c:pt idx="11">
                <c:v>96.240000000000023</c:v>
              </c:pt>
              <c:pt idx="12">
                <c:v>99.34</c:v>
              </c:pt>
              <c:pt idx="13">
                <c:v>96.61999999999999</c:v>
              </c:pt>
              <c:pt idx="14">
                <c:v>97.11</c:v>
              </c:pt>
              <c:pt idx="15">
                <c:v>95.85</c:v>
              </c:pt>
              <c:pt idx="16">
                <c:v>99.8</c:v>
              </c:pt>
              <c:pt idx="17">
                <c:v>99.2</c:v>
              </c:pt>
              <c:pt idx="18">
                <c:v>95.64</c:v>
              </c:pt>
              <c:pt idx="19">
                <c:v>101.21000000000002</c:v>
              </c:pt>
              <c:pt idx="20">
                <c:v>100.32</c:v>
              </c:pt>
              <c:pt idx="21">
                <c:v>99.48</c:v>
              </c:pt>
              <c:pt idx="22">
                <c:v>92.83</c:v>
              </c:pt>
              <c:pt idx="23">
                <c:v>97.990000000000023</c:v>
              </c:pt>
              <c:pt idx="24">
                <c:v>98.54</c:v>
              </c:pt>
              <c:pt idx="25">
                <c:v>99.88</c:v>
              </c:pt>
              <c:pt idx="26">
                <c:v>100.82</c:v>
              </c:pt>
              <c:pt idx="27">
                <c:v>97.85</c:v>
              </c:pt>
              <c:pt idx="28">
                <c:v>98.710000000000022</c:v>
              </c:pt>
              <c:pt idx="29">
                <c:v>99.76</c:v>
              </c:pt>
              <c:pt idx="30">
                <c:v>99.95</c:v>
              </c:pt>
              <c:pt idx="31">
                <c:v>95.02</c:v>
              </c:pt>
              <c:pt idx="32">
                <c:v>97.52</c:v>
              </c:pt>
              <c:pt idx="33">
                <c:v>99.92</c:v>
              </c:pt>
              <c:pt idx="34">
                <c:v>100.71000000000002</c:v>
              </c:pt>
              <c:pt idx="35">
                <c:v>98.61</c:v>
              </c:pt>
              <c:pt idx="36">
                <c:v>99.56</c:v>
              </c:pt>
              <c:pt idx="37">
                <c:v>98.29</c:v>
              </c:pt>
              <c:pt idx="38">
                <c:v>96.5</c:v>
              </c:pt>
              <c:pt idx="39">
                <c:v>98.240000000000023</c:v>
              </c:pt>
              <c:pt idx="40">
                <c:v>100.66</c:v>
              </c:pt>
              <c:pt idx="41">
                <c:v>100.05</c:v>
              </c:pt>
              <c:pt idx="42">
                <c:v>97.960000000000022</c:v>
              </c:pt>
              <c:pt idx="43">
                <c:v>98.210000000000022</c:v>
              </c:pt>
              <c:pt idx="44">
                <c:v>99.960000000000022</c:v>
              </c:pt>
              <c:pt idx="45">
                <c:v>83.19</c:v>
              </c:pt>
              <c:pt idx="46">
                <c:v>50.34</c:v>
              </c:pt>
              <c:pt idx="47">
                <c:v>54.54</c:v>
              </c:pt>
              <c:pt idx="48">
                <c:v>64.66</c:v>
              </c:pt>
              <c:pt idx="49">
                <c:v>68.900000000000006</c:v>
              </c:pt>
              <c:pt idx="50">
                <c:v>33.700000000000003</c:v>
              </c:pt>
              <c:pt idx="51">
                <c:v>79.760000000000005</c:v>
              </c:pt>
              <c:pt idx="52">
                <c:v>62.74</c:v>
              </c:pt>
              <c:pt idx="53">
                <c:v>74.23</c:v>
              </c:pt>
              <c:pt idx="54">
                <c:v>46.15</c:v>
              </c:pt>
              <c:pt idx="55">
                <c:v>25.759999999999987</c:v>
              </c:pt>
              <c:pt idx="56">
                <c:v>61.54</c:v>
              </c:pt>
              <c:pt idx="57">
                <c:v>44.620000000000012</c:v>
              </c:pt>
              <c:pt idx="58">
                <c:v>29.71</c:v>
              </c:pt>
              <c:pt idx="59">
                <c:v>33.020000000000003</c:v>
              </c:pt>
              <c:pt idx="60">
                <c:v>55.08</c:v>
              </c:pt>
              <c:pt idx="61">
                <c:v>28.959999999999987</c:v>
              </c:pt>
              <c:pt idx="62">
                <c:v>25.01</c:v>
              </c:pt>
              <c:pt idx="63">
                <c:v>40.760000000000012</c:v>
              </c:pt>
              <c:pt idx="64">
                <c:v>32.89</c:v>
              </c:pt>
              <c:pt idx="65">
                <c:v>33.28</c:v>
              </c:pt>
              <c:pt idx="66">
                <c:v>25.03</c:v>
              </c:pt>
              <c:pt idx="67">
                <c:v>13.94</c:v>
              </c:pt>
              <c:pt idx="68">
                <c:v>7.18</c:v>
              </c:pt>
              <c:pt idx="69">
                <c:v>53.64</c:v>
              </c:pt>
              <c:pt idx="70">
                <c:v>54.1</c:v>
              </c:pt>
              <c:pt idx="71">
                <c:v>29.85</c:v>
              </c:pt>
              <c:pt idx="72">
                <c:v>8.93</c:v>
              </c:pt>
              <c:pt idx="73">
                <c:v>5.24</c:v>
              </c:pt>
              <c:pt idx="74">
                <c:v>48.71</c:v>
              </c:pt>
              <c:pt idx="75">
                <c:v>34.54</c:v>
              </c:pt>
              <c:pt idx="76">
                <c:v>45.44</c:v>
              </c:pt>
              <c:pt idx="77">
                <c:v>16.68</c:v>
              </c:pt>
              <c:pt idx="78">
                <c:v>44.230000000000011</c:v>
              </c:pt>
              <c:pt idx="79">
                <c:v>26.7</c:v>
              </c:pt>
              <c:pt idx="80">
                <c:v>35.760000000000012</c:v>
              </c:pt>
              <c:pt idx="81">
                <c:v>62.34</c:v>
              </c:pt>
              <c:pt idx="82">
                <c:v>45.620000000000012</c:v>
              </c:pt>
              <c:pt idx="83">
                <c:v>89.42</c:v>
              </c:pt>
              <c:pt idx="84">
                <c:v>100.22</c:v>
              </c:pt>
              <c:pt idx="85">
                <c:v>99.5</c:v>
              </c:pt>
              <c:pt idx="86">
                <c:v>100.04</c:v>
              </c:pt>
              <c:pt idx="87">
                <c:v>94.93</c:v>
              </c:pt>
              <c:pt idx="88">
                <c:v>98.58</c:v>
              </c:pt>
              <c:pt idx="89">
                <c:v>96.440000000000026</c:v>
              </c:pt>
              <c:pt idx="90">
                <c:v>100.26</c:v>
              </c:pt>
              <c:pt idx="91">
                <c:v>98.08</c:v>
              </c:pt>
              <c:pt idx="92">
                <c:v>99.82</c:v>
              </c:pt>
              <c:pt idx="93">
                <c:v>98.57</c:v>
              </c:pt>
              <c:pt idx="94">
                <c:v>100.49000000000002</c:v>
              </c:pt>
              <c:pt idx="95">
                <c:v>97.84</c:v>
              </c:pt>
              <c:pt idx="96">
                <c:v>98.85</c:v>
              </c:pt>
              <c:pt idx="97">
                <c:v>99.04</c:v>
              </c:pt>
              <c:pt idx="98">
                <c:v>94.47</c:v>
              </c:pt>
              <c:pt idx="99">
                <c:v>98.81</c:v>
              </c:pt>
              <c:pt idx="100">
                <c:v>99.86</c:v>
              </c:pt>
              <c:pt idx="101">
                <c:v>99.8</c:v>
              </c:pt>
              <c:pt idx="102">
                <c:v>96.35</c:v>
              </c:pt>
              <c:pt idx="103">
                <c:v>99.81</c:v>
              </c:pt>
              <c:pt idx="104">
                <c:v>98.8</c:v>
              </c:pt>
              <c:pt idx="105">
                <c:v>99.679999999999978</c:v>
              </c:pt>
              <c:pt idx="106">
                <c:v>96.59</c:v>
              </c:pt>
            </c:numLit>
          </c:yVal>
        </c:ser>
        <c:ser>
          <c:idx val="1"/>
          <c:order val="1"/>
          <c:tx>
            <c:v>lighttpd</c:v>
          </c:tx>
          <c:marker>
            <c:symbol val="none"/>
          </c:marker>
          <c:xVal>
            <c:numLit>
              <c:formatCode>General</c:formatCode>
              <c:ptCount val="107"/>
              <c:pt idx="0">
                <c:v>0</c:v>
              </c:pt>
              <c:pt idx="1">
                <c:v>0.71099999999978758</c:v>
              </c:pt>
              <c:pt idx="2">
                <c:v>1.420999999999816</c:v>
              </c:pt>
              <c:pt idx="3">
                <c:v>2.1309999999998577</c:v>
              </c:pt>
              <c:pt idx="4">
                <c:v>2.8420000000000987</c:v>
              </c:pt>
              <c:pt idx="5">
                <c:v>3.5520000000001222</c:v>
              </c:pt>
              <c:pt idx="6">
                <c:v>4.2620000000001701</c:v>
              </c:pt>
              <c:pt idx="7">
                <c:v>4.97200000000021</c:v>
              </c:pt>
              <c:pt idx="8">
                <c:v>5.6819999999997899</c:v>
              </c:pt>
              <c:pt idx="9">
                <c:v>6.3919999999998334</c:v>
              </c:pt>
              <c:pt idx="10">
                <c:v>7.1019999999998724</c:v>
              </c:pt>
              <c:pt idx="11">
                <c:v>7.8130000000001001</c:v>
              </c:pt>
              <c:pt idx="12">
                <c:v>8.52300000000014</c:v>
              </c:pt>
              <c:pt idx="13">
                <c:v>9.233000000000148</c:v>
              </c:pt>
              <c:pt idx="14">
                <c:v>9.9430000000002128</c:v>
              </c:pt>
              <c:pt idx="15">
                <c:v>10.652999999999826</c:v>
              </c:pt>
              <c:pt idx="16">
                <c:v>11.362999999999845</c:v>
              </c:pt>
              <c:pt idx="17">
                <c:v>12.072999999999954</c:v>
              </c:pt>
              <c:pt idx="18">
                <c:v>12.782999999999936</c:v>
              </c:pt>
              <c:pt idx="19">
                <c:v>13.492999999999952</c:v>
              </c:pt>
              <c:pt idx="20">
                <c:v>14.203000000000001</c:v>
              </c:pt>
              <c:pt idx="21">
                <c:v>14.9140000000002</c:v>
              </c:pt>
              <c:pt idx="22">
                <c:v>15.6239999999998</c:v>
              </c:pt>
              <c:pt idx="23">
                <c:v>16.333999999999801</c:v>
              </c:pt>
              <c:pt idx="24">
                <c:v>17.043999999999887</c:v>
              </c:pt>
              <c:pt idx="25">
                <c:v>17.753999999999888</c:v>
              </c:pt>
              <c:pt idx="26">
                <c:v>18.463999999999889</c:v>
              </c:pt>
              <c:pt idx="27">
                <c:v>19.174000000000031</c:v>
              </c:pt>
              <c:pt idx="28">
                <c:v>19.884</c:v>
              </c:pt>
              <c:pt idx="29">
                <c:v>20.5949999999998</c:v>
              </c:pt>
              <c:pt idx="30">
                <c:v>21.304999999999801</c:v>
              </c:pt>
              <c:pt idx="31">
                <c:v>22.014999999999901</c:v>
              </c:pt>
              <c:pt idx="32">
                <c:v>22.724999999999888</c:v>
              </c:pt>
              <c:pt idx="33">
                <c:v>23.434999999999899</c:v>
              </c:pt>
              <c:pt idx="34">
                <c:v>24.145</c:v>
              </c:pt>
              <c:pt idx="35">
                <c:v>24.855</c:v>
              </c:pt>
              <c:pt idx="36">
                <c:v>25.565000000000087</c:v>
              </c:pt>
              <c:pt idx="37">
                <c:v>26.275000000000087</c:v>
              </c:pt>
              <c:pt idx="38">
                <c:v>26.985999999999816</c:v>
              </c:pt>
              <c:pt idx="39">
                <c:v>27.695999999999888</c:v>
              </c:pt>
              <c:pt idx="40">
                <c:v>28.405999999999889</c:v>
              </c:pt>
              <c:pt idx="41">
                <c:v>29.116000000000035</c:v>
              </c:pt>
              <c:pt idx="42">
                <c:v>29.826000000000001</c:v>
              </c:pt>
              <c:pt idx="43">
                <c:v>30.536000000000101</c:v>
              </c:pt>
              <c:pt idx="44">
                <c:v>31.246000000000087</c:v>
              </c:pt>
              <c:pt idx="45">
                <c:v>31.956999999999887</c:v>
              </c:pt>
              <c:pt idx="46">
                <c:v>32.667000000000009</c:v>
              </c:pt>
              <c:pt idx="47">
                <c:v>33.377000000000002</c:v>
              </c:pt>
              <c:pt idx="48">
                <c:v>34.087000000000003</c:v>
              </c:pt>
              <c:pt idx="49">
                <c:v>34.797000000000011</c:v>
              </c:pt>
              <c:pt idx="50">
                <c:v>35.507000000000097</c:v>
              </c:pt>
              <c:pt idx="51">
                <c:v>36.217000000000098</c:v>
              </c:pt>
              <c:pt idx="52">
                <c:v>36.927999999999912</c:v>
              </c:pt>
              <c:pt idx="53">
                <c:v>37.637999999999913</c:v>
              </c:pt>
              <c:pt idx="54">
                <c:v>38.347999999999999</c:v>
              </c:pt>
              <c:pt idx="55">
                <c:v>39.058</c:v>
              </c:pt>
              <c:pt idx="56">
                <c:v>39.768000000000129</c:v>
              </c:pt>
              <c:pt idx="57">
                <c:v>40.478000000000101</c:v>
              </c:pt>
              <c:pt idx="58">
                <c:v>41.188000000000102</c:v>
              </c:pt>
              <c:pt idx="59">
                <c:v>41.899000000000008</c:v>
              </c:pt>
              <c:pt idx="60">
                <c:v>42.609000000000009</c:v>
              </c:pt>
              <c:pt idx="61">
                <c:v>43.319000000000003</c:v>
              </c:pt>
              <c:pt idx="62">
                <c:v>44.029000000000003</c:v>
              </c:pt>
              <c:pt idx="63">
                <c:v>44.739000000000011</c:v>
              </c:pt>
              <c:pt idx="64">
                <c:v>45.449000000000098</c:v>
              </c:pt>
              <c:pt idx="65">
                <c:v>46.159000000000098</c:v>
              </c:pt>
              <c:pt idx="66">
                <c:v>46.869999999999912</c:v>
              </c:pt>
              <c:pt idx="67">
                <c:v>47.579999999999913</c:v>
              </c:pt>
              <c:pt idx="68">
                <c:v>48.290000000000013</c:v>
              </c:pt>
              <c:pt idx="69">
                <c:v>49</c:v>
              </c:pt>
              <c:pt idx="70">
                <c:v>49.71</c:v>
              </c:pt>
              <c:pt idx="71">
                <c:v>50.420000000000101</c:v>
              </c:pt>
              <c:pt idx="72">
                <c:v>51.130000000000102</c:v>
              </c:pt>
              <c:pt idx="73">
                <c:v>51.840999999999902</c:v>
              </c:pt>
              <c:pt idx="74">
                <c:v>52.550999999999902</c:v>
              </c:pt>
              <c:pt idx="75">
                <c:v>53.261000000000003</c:v>
              </c:pt>
              <c:pt idx="76">
                <c:v>53.971000000000004</c:v>
              </c:pt>
              <c:pt idx="77">
                <c:v>54.681000000000004</c:v>
              </c:pt>
              <c:pt idx="78">
                <c:v>55.391000000000098</c:v>
              </c:pt>
              <c:pt idx="79">
                <c:v>56.101000000000099</c:v>
              </c:pt>
              <c:pt idx="80">
                <c:v>56.811999999999898</c:v>
              </c:pt>
              <c:pt idx="81">
                <c:v>57.521999999999913</c:v>
              </c:pt>
              <c:pt idx="82">
                <c:v>58.232000000000063</c:v>
              </c:pt>
              <c:pt idx="83">
                <c:v>58.942</c:v>
              </c:pt>
              <c:pt idx="84">
                <c:v>59.6520000000001</c:v>
              </c:pt>
              <c:pt idx="85">
                <c:v>60.362000000000101</c:v>
              </c:pt>
              <c:pt idx="86">
                <c:v>61.072000000000102</c:v>
              </c:pt>
              <c:pt idx="87">
                <c:v>61.782000000000203</c:v>
              </c:pt>
              <c:pt idx="88">
                <c:v>62.492000000000203</c:v>
              </c:pt>
              <c:pt idx="89">
                <c:v>63.202000000000211</c:v>
              </c:pt>
              <c:pt idx="90">
                <c:v>63.9119999999998</c:v>
              </c:pt>
              <c:pt idx="91">
                <c:v>64.622999999999948</c:v>
              </c:pt>
              <c:pt idx="92">
                <c:v>65.333000000000098</c:v>
              </c:pt>
              <c:pt idx="93">
                <c:v>66.043000000000106</c:v>
              </c:pt>
              <c:pt idx="94">
                <c:v>66.753000000000199</c:v>
              </c:pt>
              <c:pt idx="95">
                <c:v>67.463000000000207</c:v>
              </c:pt>
              <c:pt idx="96">
                <c:v>68.173000000000158</c:v>
              </c:pt>
              <c:pt idx="97">
                <c:v>68.882999999999782</c:v>
              </c:pt>
              <c:pt idx="98">
                <c:v>69.592999999999904</c:v>
              </c:pt>
              <c:pt idx="99">
                <c:v>70.302999999999898</c:v>
              </c:pt>
              <c:pt idx="100">
                <c:v>71.012999999999906</c:v>
              </c:pt>
              <c:pt idx="101">
                <c:v>71.722999999999999</c:v>
              </c:pt>
              <c:pt idx="102">
                <c:v>72.434000000000225</c:v>
              </c:pt>
              <c:pt idx="103">
                <c:v>73.144000000000204</c:v>
              </c:pt>
              <c:pt idx="104">
                <c:v>73.8539999999998</c:v>
              </c:pt>
              <c:pt idx="105">
                <c:v>74.563999999999922</c:v>
              </c:pt>
              <c:pt idx="106">
                <c:v>75.273999999999901</c:v>
              </c:pt>
            </c:numLit>
          </c:xVal>
          <c:yVal>
            <c:numLit>
              <c:formatCode>General</c:formatCode>
              <c:ptCount val="107"/>
              <c:pt idx="0">
                <c:v>0</c:v>
              </c:pt>
              <c:pt idx="1">
                <c:v>0</c:v>
              </c:pt>
              <c:pt idx="2">
                <c:v>0</c:v>
              </c:pt>
              <c:pt idx="3">
                <c:v>0</c:v>
              </c:pt>
              <c:pt idx="4">
                <c:v>0</c:v>
              </c:pt>
              <c:pt idx="5">
                <c:v>0</c:v>
              </c:pt>
              <c:pt idx="6">
                <c:v>0</c:v>
              </c:pt>
              <c:pt idx="7">
                <c:v>0</c:v>
              </c:pt>
              <c:pt idx="8">
                <c:v>0</c:v>
              </c:pt>
              <c:pt idx="9">
                <c:v>0</c:v>
              </c:pt>
              <c:pt idx="10">
                <c:v>0</c:v>
              </c:pt>
              <c:pt idx="11">
                <c:v>0</c:v>
              </c:pt>
              <c:pt idx="12">
                <c:v>0</c:v>
              </c:pt>
              <c:pt idx="13">
                <c:v>0</c:v>
              </c:pt>
              <c:pt idx="14">
                <c:v>0</c:v>
              </c:pt>
              <c:pt idx="15">
                <c:v>0</c:v>
              </c:pt>
              <c:pt idx="16">
                <c:v>0</c:v>
              </c:pt>
              <c:pt idx="17">
                <c:v>0</c:v>
              </c:pt>
              <c:pt idx="18">
                <c:v>0</c:v>
              </c:pt>
              <c:pt idx="19">
                <c:v>0</c:v>
              </c:pt>
              <c:pt idx="20">
                <c:v>0</c:v>
              </c:pt>
              <c:pt idx="21">
                <c:v>0</c:v>
              </c:pt>
              <c:pt idx="22">
                <c:v>0</c:v>
              </c:pt>
              <c:pt idx="23">
                <c:v>0</c:v>
              </c:pt>
              <c:pt idx="24">
                <c:v>0</c:v>
              </c:pt>
              <c:pt idx="25">
                <c:v>0</c:v>
              </c:pt>
              <c:pt idx="26">
                <c:v>0</c:v>
              </c:pt>
              <c:pt idx="27">
                <c:v>0</c:v>
              </c:pt>
              <c:pt idx="28">
                <c:v>0</c:v>
              </c:pt>
              <c:pt idx="29">
                <c:v>0</c:v>
              </c:pt>
              <c:pt idx="30">
                <c:v>0</c:v>
              </c:pt>
              <c:pt idx="31">
                <c:v>0</c:v>
              </c:pt>
              <c:pt idx="32">
                <c:v>0</c:v>
              </c:pt>
              <c:pt idx="33">
                <c:v>0</c:v>
              </c:pt>
              <c:pt idx="34">
                <c:v>0</c:v>
              </c:pt>
              <c:pt idx="35">
                <c:v>0</c:v>
              </c:pt>
              <c:pt idx="36">
                <c:v>0</c:v>
              </c:pt>
              <c:pt idx="37">
                <c:v>0</c:v>
              </c:pt>
              <c:pt idx="38">
                <c:v>0</c:v>
              </c:pt>
              <c:pt idx="39">
                <c:v>0</c:v>
              </c:pt>
              <c:pt idx="40">
                <c:v>0</c:v>
              </c:pt>
              <c:pt idx="41">
                <c:v>0</c:v>
              </c:pt>
              <c:pt idx="42">
                <c:v>0</c:v>
              </c:pt>
              <c:pt idx="43">
                <c:v>0</c:v>
              </c:pt>
              <c:pt idx="44">
                <c:v>0</c:v>
              </c:pt>
              <c:pt idx="45">
                <c:v>15.24</c:v>
              </c:pt>
              <c:pt idx="46">
                <c:v>48.11</c:v>
              </c:pt>
              <c:pt idx="47">
                <c:v>45.25</c:v>
              </c:pt>
              <c:pt idx="48">
                <c:v>32.83</c:v>
              </c:pt>
              <c:pt idx="49">
                <c:v>29.73</c:v>
              </c:pt>
              <c:pt idx="50">
                <c:v>65.099999999999994</c:v>
              </c:pt>
              <c:pt idx="51">
                <c:v>17.66</c:v>
              </c:pt>
              <c:pt idx="52">
                <c:v>37.94</c:v>
              </c:pt>
              <c:pt idx="53">
                <c:v>26.04</c:v>
              </c:pt>
              <c:pt idx="54">
                <c:v>53.99</c:v>
              </c:pt>
              <c:pt idx="55">
                <c:v>74.149999999999991</c:v>
              </c:pt>
              <c:pt idx="56">
                <c:v>36.120000000000012</c:v>
              </c:pt>
              <c:pt idx="57">
                <c:v>56.2</c:v>
              </c:pt>
              <c:pt idx="58">
                <c:v>70.940000000000026</c:v>
              </c:pt>
              <c:pt idx="59">
                <c:v>67.56</c:v>
              </c:pt>
              <c:pt idx="60">
                <c:v>44.120000000000012</c:v>
              </c:pt>
              <c:pt idx="61">
                <c:v>71.72</c:v>
              </c:pt>
              <c:pt idx="62">
                <c:v>74.03</c:v>
              </c:pt>
              <c:pt idx="63">
                <c:v>58.720000000000013</c:v>
              </c:pt>
              <c:pt idx="64">
                <c:v>67.22</c:v>
              </c:pt>
              <c:pt idx="65">
                <c:v>66.33</c:v>
              </c:pt>
              <c:pt idx="66">
                <c:v>74.540000000000006</c:v>
              </c:pt>
              <c:pt idx="67">
                <c:v>86.149999999999991</c:v>
              </c:pt>
              <c:pt idx="68">
                <c:v>93.26</c:v>
              </c:pt>
              <c:pt idx="69">
                <c:v>46.54</c:v>
              </c:pt>
              <c:pt idx="70">
                <c:v>46.01</c:v>
              </c:pt>
              <c:pt idx="71">
                <c:v>69.940000000000026</c:v>
              </c:pt>
              <c:pt idx="72">
                <c:v>91.149999999999991</c:v>
              </c:pt>
              <c:pt idx="73">
                <c:v>95.240000000000023</c:v>
              </c:pt>
              <c:pt idx="74">
                <c:v>51.67</c:v>
              </c:pt>
              <c:pt idx="75">
                <c:v>65.36999999999999</c:v>
              </c:pt>
              <c:pt idx="76">
                <c:v>53.56</c:v>
              </c:pt>
              <c:pt idx="77">
                <c:v>83.58</c:v>
              </c:pt>
              <c:pt idx="78">
                <c:v>55.91</c:v>
              </c:pt>
              <c:pt idx="79">
                <c:v>73.36999999999999</c:v>
              </c:pt>
              <c:pt idx="80">
                <c:v>64.45</c:v>
              </c:pt>
              <c:pt idx="81">
                <c:v>37.47</c:v>
              </c:pt>
              <c:pt idx="82">
                <c:v>53.07</c:v>
              </c:pt>
              <c:pt idx="83">
                <c:v>9.5300000000000011</c:v>
              </c:pt>
              <c:pt idx="84">
                <c:v>0</c:v>
              </c:pt>
              <c:pt idx="85">
                <c:v>0</c:v>
              </c:pt>
              <c:pt idx="86">
                <c:v>0</c:v>
              </c:pt>
              <c:pt idx="87">
                <c:v>0</c:v>
              </c:pt>
              <c:pt idx="88">
                <c:v>0</c:v>
              </c:pt>
              <c:pt idx="89">
                <c:v>0</c:v>
              </c:pt>
              <c:pt idx="90">
                <c:v>0</c:v>
              </c:pt>
              <c:pt idx="91">
                <c:v>0</c:v>
              </c:pt>
              <c:pt idx="92">
                <c:v>0</c:v>
              </c:pt>
              <c:pt idx="93">
                <c:v>0</c:v>
              </c:pt>
              <c:pt idx="94">
                <c:v>0</c:v>
              </c:pt>
              <c:pt idx="95">
                <c:v>0</c:v>
              </c:pt>
              <c:pt idx="96">
                <c:v>0</c:v>
              </c:pt>
              <c:pt idx="97">
                <c:v>0</c:v>
              </c:pt>
              <c:pt idx="98">
                <c:v>0</c:v>
              </c:pt>
              <c:pt idx="99">
                <c:v>0</c:v>
              </c:pt>
              <c:pt idx="100">
                <c:v>0</c:v>
              </c:pt>
              <c:pt idx="101">
                <c:v>0</c:v>
              </c:pt>
              <c:pt idx="102">
                <c:v>0</c:v>
              </c:pt>
              <c:pt idx="103">
                <c:v>0</c:v>
              </c:pt>
              <c:pt idx="104">
                <c:v>0</c:v>
              </c:pt>
              <c:pt idx="105">
                <c:v>0</c:v>
              </c:pt>
              <c:pt idx="106">
                <c:v>0</c:v>
              </c:pt>
            </c:numLit>
          </c:yVal>
        </c:ser>
        <c:axId val="168262656"/>
        <c:axId val="168260736"/>
      </c:scatterChart>
      <c:valAx>
        <c:axId val="168260736"/>
        <c:scaling>
          <c:orientation val="minMax"/>
          <c:max val="100"/>
          <c:min val="0"/>
        </c:scaling>
        <c:axPos val="l"/>
        <c:majorGridlines/>
        <c:title>
          <c:tx>
            <c:rich>
              <a:bodyPr/>
              <a:lstStyle/>
              <a:p>
                <a:pPr>
                  <a:defRPr sz="1400"/>
                </a:pPr>
                <a:r>
                  <a:rPr lang="ja-JP" sz="1400"/>
                  <a:t>CPU utilization (%)</a:t>
                </a:r>
              </a:p>
            </c:rich>
          </c:tx>
          <c:layout>
            <c:manualLayout>
              <c:xMode val="edge"/>
              <c:yMode val="edge"/>
              <c:x val="8.0997944672814223E-3"/>
              <c:y val="0.11966828594561164"/>
            </c:manualLayout>
          </c:layout>
        </c:title>
        <c:numFmt formatCode="General" sourceLinked="0"/>
        <c:majorTickMark val="none"/>
        <c:tickLblPos val="nextTo"/>
        <c:crossAx val="168262656"/>
        <c:crosses val="autoZero"/>
        <c:crossBetween val="midCat"/>
      </c:valAx>
      <c:valAx>
        <c:axId val="168262656"/>
        <c:scaling>
          <c:orientation val="minMax"/>
          <c:max val="70"/>
          <c:min val="0"/>
        </c:scaling>
        <c:axPos val="b"/>
        <c:title>
          <c:tx>
            <c:rich>
              <a:bodyPr/>
              <a:lstStyle/>
              <a:p>
                <a:pPr>
                  <a:defRPr sz="1400"/>
                </a:pPr>
                <a:r>
                  <a:rPr lang="ja-JP" sz="1400"/>
                  <a:t>elapsed time (sec)</a:t>
                </a:r>
              </a:p>
            </c:rich>
          </c:tx>
          <c:layout>
            <c:manualLayout>
              <c:xMode val="edge"/>
              <c:yMode val="edge"/>
              <c:x val="0.29442214753916285"/>
              <c:y val="0.86648881236767128"/>
            </c:manualLayout>
          </c:layout>
        </c:title>
        <c:numFmt formatCode="General" sourceLinked="0"/>
        <c:majorTickMark val="none"/>
        <c:tickLblPos val="nextTo"/>
        <c:crossAx val="168260736"/>
        <c:crosses val="autoZero"/>
        <c:crossBetween val="midCat"/>
      </c:valAx>
    </c:plotArea>
    <c:legend>
      <c:legendPos val="t"/>
      <c:layout>
        <c:manualLayout>
          <c:xMode val="edge"/>
          <c:yMode val="edge"/>
          <c:x val="8.607566331013726E-2"/>
          <c:y val="5.4801850317591834E-2"/>
          <c:w val="0.89999974750280354"/>
          <c:h val="0.10550363044278756"/>
        </c:manualLayout>
      </c:layout>
    </c:legend>
    <c:plotVisOnly val="1"/>
  </c:chart>
  <c:txPr>
    <a:bodyPr/>
    <a:lstStyle/>
    <a:p>
      <a:pPr>
        <a:defRPr sz="1200">
          <a:latin typeface="Tahoma" pitchFamily="34" charset="0"/>
          <a:ea typeface="Tahoma" pitchFamily="34" charset="0"/>
          <a:cs typeface="Tahoma" pitchFamily="34" charset="0"/>
        </a:defRPr>
      </a:pPr>
      <a:endParaRPr lang="ja-JP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ja-JP"/>
  <c:chart>
    <c:autoTitleDeleted val="1"/>
    <c:plotArea>
      <c:layout>
        <c:manualLayout>
          <c:layoutTarget val="inner"/>
          <c:xMode val="edge"/>
          <c:yMode val="edge"/>
          <c:x val="0.18712533098174294"/>
          <c:y val="6.8513755933387321E-2"/>
          <c:w val="0.71426178341295321"/>
          <c:h val="0.68504072010287265"/>
        </c:manualLayout>
      </c:layout>
      <c:scatterChart>
        <c:scatterStyle val="lineMarker"/>
        <c:ser>
          <c:idx val="0"/>
          <c:order val="0"/>
          <c:tx>
            <c:v>列 G</c:v>
          </c:tx>
          <c:xVal>
            <c:numLit>
              <c:formatCode>General</c:formatCode>
              <c:ptCount val="8"/>
              <c:pt idx="0">
                <c:v>100</c:v>
              </c:pt>
              <c:pt idx="1">
                <c:v>90</c:v>
              </c:pt>
              <c:pt idx="2">
                <c:v>80</c:v>
              </c:pt>
              <c:pt idx="3">
                <c:v>70</c:v>
              </c:pt>
              <c:pt idx="4">
                <c:v>50</c:v>
              </c:pt>
              <c:pt idx="5">
                <c:v>30</c:v>
              </c:pt>
              <c:pt idx="6">
                <c:v>10</c:v>
              </c:pt>
              <c:pt idx="7">
                <c:v>0</c:v>
              </c:pt>
            </c:numLit>
          </c:xVal>
          <c:yVal>
            <c:numLit>
              <c:formatCode>General</c:formatCode>
              <c:ptCount val="8"/>
              <c:pt idx="0">
                <c:v>41.4</c:v>
              </c:pt>
              <c:pt idx="1">
                <c:v>22.97</c:v>
              </c:pt>
              <c:pt idx="2">
                <c:v>9.98</c:v>
              </c:pt>
              <c:pt idx="3">
                <c:v>6.1599999999999975</c:v>
              </c:pt>
              <c:pt idx="4">
                <c:v>5.17</c:v>
              </c:pt>
              <c:pt idx="5">
                <c:v>3.8099999999999987</c:v>
              </c:pt>
              <c:pt idx="6">
                <c:v>1.45</c:v>
              </c:pt>
              <c:pt idx="7">
                <c:v>0</c:v>
              </c:pt>
            </c:numLit>
          </c:yVal>
        </c:ser>
        <c:axId val="163408128"/>
        <c:axId val="163406208"/>
      </c:scatterChart>
      <c:valAx>
        <c:axId val="163406208"/>
        <c:scaling>
          <c:orientation val="minMax"/>
          <c:max val="50"/>
        </c:scaling>
        <c:axPos val="l"/>
        <c:majorGridlines/>
        <c:title>
          <c:tx>
            <c:rich>
              <a:bodyPr/>
              <a:lstStyle/>
              <a:p>
                <a:pPr>
                  <a:defRPr sz="1400"/>
                </a:pPr>
                <a:r>
                  <a:rPr lang="ja-JP" sz="1400"/>
                  <a:t>CPU utilization (%)</a:t>
                </a:r>
              </a:p>
            </c:rich>
          </c:tx>
          <c:layout>
            <c:manualLayout>
              <c:xMode val="edge"/>
              <c:yMode val="edge"/>
              <c:x val="2.0125167716407592E-2"/>
              <c:y val="0.12974909114000446"/>
            </c:manualLayout>
          </c:layout>
        </c:title>
        <c:numFmt formatCode="General" sourceLinked="0"/>
        <c:majorTickMark val="none"/>
        <c:tickLblPos val="nextTo"/>
        <c:crossAx val="163408128"/>
        <c:crosses val="autoZero"/>
        <c:crossBetween val="midCat"/>
        <c:majorUnit val="10"/>
      </c:valAx>
      <c:valAx>
        <c:axId val="163408128"/>
        <c:scaling>
          <c:orientation val="minMax"/>
          <c:max val="100"/>
        </c:scaling>
        <c:axPos val="b"/>
        <c:title>
          <c:tx>
            <c:rich>
              <a:bodyPr/>
              <a:lstStyle/>
              <a:p>
                <a:pPr algn="ctr">
                  <a:defRPr sz="1400">
                    <a:latin typeface="+mj-lt"/>
                  </a:defRPr>
                </a:pPr>
                <a:r>
                  <a:rPr lang="ja-JP" sz="1400" dirty="0">
                    <a:latin typeface="+mj-lt"/>
                  </a:rPr>
                  <a:t>ratio of </a:t>
                </a:r>
                <a:r>
                  <a:rPr lang="ja-JP" sz="1400" dirty="0" smtClean="0">
                    <a:latin typeface="+mj-lt"/>
                  </a:rPr>
                  <a:t>autonomous</a:t>
                </a:r>
                <a:r>
                  <a:rPr lang="en-US" altLang="ja-JP" sz="1400" dirty="0" smtClean="0">
                    <a:latin typeface="+mj-lt"/>
                  </a:rPr>
                  <a:t> </a:t>
                </a:r>
                <a:r>
                  <a:rPr lang="ja-JP" sz="1400" dirty="0" smtClean="0">
                    <a:latin typeface="+mj-lt"/>
                  </a:rPr>
                  <a:t>mode</a:t>
                </a:r>
                <a:r>
                  <a:rPr lang="en-US" altLang="ja-JP" sz="1400" dirty="0" smtClean="0">
                    <a:latin typeface="+mj-lt"/>
                  </a:rPr>
                  <a:t> (%)</a:t>
                </a:r>
                <a:endParaRPr lang="ja-JP" sz="1400" dirty="0">
                  <a:latin typeface="+mj-lt"/>
                </a:endParaRPr>
              </a:p>
            </c:rich>
          </c:tx>
          <c:layout>
            <c:manualLayout>
              <c:xMode val="edge"/>
              <c:yMode val="edge"/>
              <c:x val="0.15654777674275527"/>
              <c:y val="0.89523503357622514"/>
            </c:manualLayout>
          </c:layout>
        </c:title>
        <c:numFmt formatCode="General" sourceLinked="0"/>
        <c:majorTickMark val="none"/>
        <c:tickLblPos val="nextTo"/>
        <c:crossAx val="163406208"/>
        <c:crosses val="autoZero"/>
        <c:crossBetween val="midCat"/>
      </c:valAx>
    </c:plotArea>
    <c:plotVisOnly val="1"/>
  </c:chart>
  <c:txPr>
    <a:bodyPr/>
    <a:lstStyle/>
    <a:p>
      <a:pPr>
        <a:defRPr sz="1200" i="0" baseline="0">
          <a:latin typeface="+mj-lt"/>
        </a:defRPr>
      </a:pPr>
      <a:endParaRPr lang="ja-JP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ja-JP"/>
  <c:chart>
    <c:autoTitleDeleted val="1"/>
    <c:plotArea>
      <c:layout>
        <c:manualLayout>
          <c:layoutTarget val="inner"/>
          <c:xMode val="edge"/>
          <c:yMode val="edge"/>
          <c:x val="0.20742683418359889"/>
          <c:y val="0.1875509993491134"/>
          <c:w val="0.73133664850258795"/>
          <c:h val="0.54080146370116366"/>
        </c:manualLayout>
      </c:layout>
      <c:scatterChart>
        <c:scatterStyle val="lineMarker"/>
        <c:ser>
          <c:idx val="0"/>
          <c:order val="0"/>
          <c:tx>
            <c:v>Hyper Estraier</c:v>
          </c:tx>
          <c:spPr>
            <a:ln>
              <a:solidFill>
                <a:schemeClr val="accent3"/>
              </a:solidFill>
            </a:ln>
          </c:spPr>
          <c:marker>
            <c:symbol val="none"/>
          </c:marker>
          <c:xVal>
            <c:numLit>
              <c:formatCode>General</c:formatCode>
              <c:ptCount val="99"/>
              <c:pt idx="0">
                <c:v>0</c:v>
              </c:pt>
              <c:pt idx="1">
                <c:v>0.71000000000640362</c:v>
              </c:pt>
              <c:pt idx="2">
                <c:v>1.4200000000055299</c:v>
              </c:pt>
              <c:pt idx="3">
                <c:v>2.1300000000046597</c:v>
              </c:pt>
              <c:pt idx="4">
                <c:v>2.8400000000037777</c:v>
              </c:pt>
              <c:pt idx="5">
                <c:v>3.5500000000029179</c:v>
              </c:pt>
              <c:pt idx="6">
                <c:v>4.2600000000020399</c:v>
              </c:pt>
              <c:pt idx="7">
                <c:v>4.9700000000011828</c:v>
              </c:pt>
              <c:pt idx="8">
                <c:v>5.6800000000002875</c:v>
              </c:pt>
              <c:pt idx="9">
                <c:v>6.3900000000066886</c:v>
              </c:pt>
              <c:pt idx="10">
                <c:v>7.1000000000058145</c:v>
              </c:pt>
              <c:pt idx="11">
                <c:v>7.8110000000015098</c:v>
              </c:pt>
              <c:pt idx="12">
                <c:v>8.5210000000006403</c:v>
              </c:pt>
              <c:pt idx="13">
                <c:v>9.2310000000070289</c:v>
              </c:pt>
              <c:pt idx="14">
                <c:v>9.9410000000061682</c:v>
              </c:pt>
              <c:pt idx="15">
                <c:v>10.6510000000053</c:v>
              </c:pt>
              <c:pt idx="16">
                <c:v>11.361000000004402</c:v>
              </c:pt>
              <c:pt idx="17">
                <c:v>12.0710000000036</c:v>
              </c:pt>
              <c:pt idx="18">
                <c:v>12.781000000002699</c:v>
              </c:pt>
              <c:pt idx="19">
                <c:v>13.492000000005635</c:v>
              </c:pt>
              <c:pt idx="20">
                <c:v>14.2020000000048</c:v>
              </c:pt>
              <c:pt idx="21">
                <c:v>14.912000000003935</c:v>
              </c:pt>
              <c:pt idx="22">
                <c:v>15.622000000003</c:v>
              </c:pt>
              <c:pt idx="23">
                <c:v>16.3320000000022</c:v>
              </c:pt>
              <c:pt idx="24">
                <c:v>17.04200000000122</c:v>
              </c:pt>
              <c:pt idx="25">
                <c:v>17.7520000000004</c:v>
              </c:pt>
              <c:pt idx="26">
                <c:v>18.462000000006789</c:v>
              </c:pt>
              <c:pt idx="27">
                <c:v>19.173000000002531</c:v>
              </c:pt>
              <c:pt idx="28">
                <c:v>19.883000000001587</c:v>
              </c:pt>
              <c:pt idx="29">
                <c:v>20.593000000000799</c:v>
              </c:pt>
              <c:pt idx="30">
                <c:v>21.302999999999887</c:v>
              </c:pt>
              <c:pt idx="31">
                <c:v>22.013000000006301</c:v>
              </c:pt>
              <c:pt idx="32">
                <c:v>22.723000000005339</c:v>
              </c:pt>
              <c:pt idx="33">
                <c:v>23.433000000004501</c:v>
              </c:pt>
              <c:pt idx="34">
                <c:v>24.143000000003699</c:v>
              </c:pt>
              <c:pt idx="35">
                <c:v>24.854000000006668</c:v>
              </c:pt>
              <c:pt idx="36">
                <c:v>25.564000000005787</c:v>
              </c:pt>
              <c:pt idx="37">
                <c:v>26.2740000000049</c:v>
              </c:pt>
              <c:pt idx="38">
                <c:v>26.984000000003924</c:v>
              </c:pt>
              <c:pt idx="39">
                <c:v>27.694000000003101</c:v>
              </c:pt>
              <c:pt idx="40">
                <c:v>28.404000000002299</c:v>
              </c:pt>
              <c:pt idx="41">
                <c:v>29.114000000001472</c:v>
              </c:pt>
              <c:pt idx="42">
                <c:v>29.825000000004401</c:v>
              </c:pt>
              <c:pt idx="43">
                <c:v>30.5350000000035</c:v>
              </c:pt>
              <c:pt idx="44">
                <c:v>31.245000000002587</c:v>
              </c:pt>
              <c:pt idx="45">
                <c:v>31.955000000001689</c:v>
              </c:pt>
              <c:pt idx="46">
                <c:v>32.665000000001044</c:v>
              </c:pt>
              <c:pt idx="47">
                <c:v>33.375</c:v>
              </c:pt>
              <c:pt idx="48">
                <c:v>34.086000000002997</c:v>
              </c:pt>
              <c:pt idx="49">
                <c:v>34.796000000002103</c:v>
              </c:pt>
              <c:pt idx="50">
                <c:v>35.510000000002002</c:v>
              </c:pt>
              <c:pt idx="51">
                <c:v>36.220000000001313</c:v>
              </c:pt>
              <c:pt idx="52">
                <c:v>36.930000000000298</c:v>
              </c:pt>
              <c:pt idx="53">
                <c:v>37.641000000003295</c:v>
              </c:pt>
              <c:pt idx="54">
                <c:v>38.351000000002173</c:v>
              </c:pt>
              <c:pt idx="55">
                <c:v>39.061000000001499</c:v>
              </c:pt>
              <c:pt idx="56">
                <c:v>39.771000000000598</c:v>
              </c:pt>
              <c:pt idx="57">
                <c:v>40.481000000006944</c:v>
              </c:pt>
              <c:pt idx="58">
                <c:v>41.191000000006198</c:v>
              </c:pt>
              <c:pt idx="59">
                <c:v>41.902000000001912</c:v>
              </c:pt>
              <c:pt idx="60">
                <c:v>42.612000000001011</c:v>
              </c:pt>
              <c:pt idx="61">
                <c:v>43.322000000000102</c:v>
              </c:pt>
              <c:pt idx="62">
                <c:v>44.032000000006498</c:v>
              </c:pt>
              <c:pt idx="63">
                <c:v>44.742000000005611</c:v>
              </c:pt>
              <c:pt idx="64">
                <c:v>45.452000000004801</c:v>
              </c:pt>
              <c:pt idx="65">
                <c:v>46.162000000004028</c:v>
              </c:pt>
              <c:pt idx="66">
                <c:v>46.873000000006897</c:v>
              </c:pt>
              <c:pt idx="67">
                <c:v>47.583000000006002</c:v>
              </c:pt>
              <c:pt idx="68">
                <c:v>48.293000000005236</c:v>
              </c:pt>
              <c:pt idx="69">
                <c:v>49.003000000004299</c:v>
              </c:pt>
              <c:pt idx="70">
                <c:v>49.713000000003397</c:v>
              </c:pt>
              <c:pt idx="71">
                <c:v>50.423000000002496</c:v>
              </c:pt>
              <c:pt idx="72">
                <c:v>51.1340000000055</c:v>
              </c:pt>
              <c:pt idx="73">
                <c:v>51.844000000004449</c:v>
              </c:pt>
              <c:pt idx="74">
                <c:v>52.554000000003533</c:v>
              </c:pt>
              <c:pt idx="75">
                <c:v>53.264000000002902</c:v>
              </c:pt>
              <c:pt idx="76">
                <c:v>53.975000000005863</c:v>
              </c:pt>
              <c:pt idx="77">
                <c:v>54.685000000004912</c:v>
              </c:pt>
              <c:pt idx="78">
                <c:v>55.395000000004103</c:v>
              </c:pt>
              <c:pt idx="79">
                <c:v>56.105000000003201</c:v>
              </c:pt>
              <c:pt idx="80">
                <c:v>56.815000000002172</c:v>
              </c:pt>
              <c:pt idx="81">
                <c:v>57.525000000001512</c:v>
              </c:pt>
              <c:pt idx="82">
                <c:v>58.235000000000603</c:v>
              </c:pt>
              <c:pt idx="83">
                <c:v>58.945000000006999</c:v>
              </c:pt>
              <c:pt idx="84">
                <c:v>59.655000000006098</c:v>
              </c:pt>
              <c:pt idx="85">
                <c:v>60.365000000005203</c:v>
              </c:pt>
              <c:pt idx="86">
                <c:v>61.076000000000903</c:v>
              </c:pt>
              <c:pt idx="87">
                <c:v>61.786000000000101</c:v>
              </c:pt>
              <c:pt idx="88">
                <c:v>62.496000000006497</c:v>
              </c:pt>
              <c:pt idx="89">
                <c:v>63.206000000005602</c:v>
              </c:pt>
              <c:pt idx="90">
                <c:v>63.916000000004701</c:v>
              </c:pt>
              <c:pt idx="91">
                <c:v>64.626000000003543</c:v>
              </c:pt>
              <c:pt idx="92">
                <c:v>65.336000000002983</c:v>
              </c:pt>
              <c:pt idx="93">
                <c:v>66.046000000002124</c:v>
              </c:pt>
              <c:pt idx="94">
                <c:v>66.75600000000118</c:v>
              </c:pt>
              <c:pt idx="95">
                <c:v>67.466000000000307</c:v>
              </c:pt>
              <c:pt idx="96">
                <c:v>68.177000000003289</c:v>
              </c:pt>
              <c:pt idx="97">
                <c:v>69</c:v>
              </c:pt>
              <c:pt idx="98">
                <c:v>70</c:v>
              </c:pt>
            </c:numLit>
          </c:xVal>
          <c:yVal>
            <c:numLit>
              <c:formatCode>General</c:formatCode>
              <c:ptCount val="99"/>
              <c:pt idx="0">
                <c:v>65.64</c:v>
              </c:pt>
              <c:pt idx="1">
                <c:v>98.86</c:v>
              </c:pt>
              <c:pt idx="2">
                <c:v>100</c:v>
              </c:pt>
              <c:pt idx="3">
                <c:v>94.19</c:v>
              </c:pt>
              <c:pt idx="4">
                <c:v>98.910000000000025</c:v>
              </c:pt>
              <c:pt idx="5">
                <c:v>97.32</c:v>
              </c:pt>
              <c:pt idx="6">
                <c:v>100</c:v>
              </c:pt>
              <c:pt idx="7">
                <c:v>100</c:v>
              </c:pt>
              <c:pt idx="8">
                <c:v>97.240000000000023</c:v>
              </c:pt>
              <c:pt idx="9">
                <c:v>99</c:v>
              </c:pt>
              <c:pt idx="10">
                <c:v>98.84</c:v>
              </c:pt>
              <c:pt idx="11">
                <c:v>98.69</c:v>
              </c:pt>
              <c:pt idx="12">
                <c:v>100</c:v>
              </c:pt>
              <c:pt idx="13">
                <c:v>98.7</c:v>
              </c:pt>
              <c:pt idx="14">
                <c:v>97.75</c:v>
              </c:pt>
              <c:pt idx="15">
                <c:v>99.57</c:v>
              </c:pt>
              <c:pt idx="16">
                <c:v>97.460000000000022</c:v>
              </c:pt>
              <c:pt idx="17">
                <c:v>99.34</c:v>
              </c:pt>
              <c:pt idx="18">
                <c:v>98.93</c:v>
              </c:pt>
              <c:pt idx="19">
                <c:v>99.11</c:v>
              </c:pt>
              <c:pt idx="20">
                <c:v>100</c:v>
              </c:pt>
              <c:pt idx="21">
                <c:v>97.38</c:v>
              </c:pt>
              <c:pt idx="22">
                <c:v>100</c:v>
              </c:pt>
              <c:pt idx="23">
                <c:v>100</c:v>
              </c:pt>
              <c:pt idx="24">
                <c:v>96.06</c:v>
              </c:pt>
              <c:pt idx="25">
                <c:v>99.13</c:v>
              </c:pt>
              <c:pt idx="26">
                <c:v>100</c:v>
              </c:pt>
              <c:pt idx="27">
                <c:v>100</c:v>
              </c:pt>
              <c:pt idx="28">
                <c:v>99.05</c:v>
              </c:pt>
              <c:pt idx="29">
                <c:v>94.16</c:v>
              </c:pt>
              <c:pt idx="30">
                <c:v>98.83</c:v>
              </c:pt>
              <c:pt idx="31">
                <c:v>99.83</c:v>
              </c:pt>
              <c:pt idx="32">
                <c:v>100</c:v>
              </c:pt>
              <c:pt idx="33">
                <c:v>98.88</c:v>
              </c:pt>
              <c:pt idx="34">
                <c:v>100</c:v>
              </c:pt>
              <c:pt idx="35">
                <c:v>99.64</c:v>
              </c:pt>
              <c:pt idx="36">
                <c:v>98.53</c:v>
              </c:pt>
              <c:pt idx="37">
                <c:v>100</c:v>
              </c:pt>
              <c:pt idx="38">
                <c:v>100</c:v>
              </c:pt>
              <c:pt idx="39">
                <c:v>100</c:v>
              </c:pt>
              <c:pt idx="40">
                <c:v>100</c:v>
              </c:pt>
              <c:pt idx="41">
                <c:v>100</c:v>
              </c:pt>
              <c:pt idx="42">
                <c:v>98.910000000000025</c:v>
              </c:pt>
              <c:pt idx="43">
                <c:v>99.2</c:v>
              </c:pt>
              <c:pt idx="44">
                <c:v>96.02</c:v>
              </c:pt>
              <c:pt idx="45">
                <c:v>100</c:v>
              </c:pt>
              <c:pt idx="46">
                <c:v>98.82</c:v>
              </c:pt>
              <c:pt idx="47">
                <c:v>57.64</c:v>
              </c:pt>
              <c:pt idx="48">
                <c:v>4.13</c:v>
              </c:pt>
              <c:pt idx="49">
                <c:v>13.92</c:v>
              </c:pt>
              <c:pt idx="50">
                <c:v>5.24</c:v>
              </c:pt>
              <c:pt idx="51">
                <c:v>0</c:v>
              </c:pt>
              <c:pt idx="52">
                <c:v>8.34</c:v>
              </c:pt>
              <c:pt idx="53">
                <c:v>2.52</c:v>
              </c:pt>
              <c:pt idx="54">
                <c:v>0</c:v>
              </c:pt>
              <c:pt idx="55">
                <c:v>4.96</c:v>
              </c:pt>
              <c:pt idx="56">
                <c:v>0.8</c:v>
              </c:pt>
              <c:pt idx="57">
                <c:v>0</c:v>
              </c:pt>
              <c:pt idx="58">
                <c:v>8.0300000000000011</c:v>
              </c:pt>
              <c:pt idx="59">
                <c:v>10.33</c:v>
              </c:pt>
              <c:pt idx="60">
                <c:v>4.42</c:v>
              </c:pt>
              <c:pt idx="61">
                <c:v>5.13</c:v>
              </c:pt>
              <c:pt idx="62">
                <c:v>0</c:v>
              </c:pt>
              <c:pt idx="63">
                <c:v>7.09</c:v>
              </c:pt>
              <c:pt idx="64">
                <c:v>2.8099999999999987</c:v>
              </c:pt>
              <c:pt idx="65">
                <c:v>0</c:v>
              </c:pt>
              <c:pt idx="66">
                <c:v>14.3</c:v>
              </c:pt>
              <c:pt idx="67">
                <c:v>4.8899999999999997</c:v>
              </c:pt>
              <c:pt idx="68">
                <c:v>0</c:v>
              </c:pt>
              <c:pt idx="69">
                <c:v>7.8</c:v>
              </c:pt>
              <c:pt idx="70">
                <c:v>1.81</c:v>
              </c:pt>
              <c:pt idx="71">
                <c:v>0</c:v>
              </c:pt>
              <c:pt idx="72">
                <c:v>3.8699999999999997</c:v>
              </c:pt>
              <c:pt idx="73">
                <c:v>33.980000000000004</c:v>
              </c:pt>
              <c:pt idx="74">
                <c:v>92.04</c:v>
              </c:pt>
              <c:pt idx="75">
                <c:v>97.57</c:v>
              </c:pt>
              <c:pt idx="76">
                <c:v>100</c:v>
              </c:pt>
              <c:pt idx="77">
                <c:v>98.88</c:v>
              </c:pt>
              <c:pt idx="78">
                <c:v>100</c:v>
              </c:pt>
              <c:pt idx="79">
                <c:v>99.05</c:v>
              </c:pt>
              <c:pt idx="80">
                <c:v>99.08</c:v>
              </c:pt>
              <c:pt idx="81">
                <c:v>100</c:v>
              </c:pt>
              <c:pt idx="82">
                <c:v>100</c:v>
              </c:pt>
              <c:pt idx="83">
                <c:v>100</c:v>
              </c:pt>
              <c:pt idx="84">
                <c:v>100</c:v>
              </c:pt>
              <c:pt idx="85">
                <c:v>100</c:v>
              </c:pt>
              <c:pt idx="86">
                <c:v>99.08</c:v>
              </c:pt>
              <c:pt idx="87">
                <c:v>100</c:v>
              </c:pt>
              <c:pt idx="88">
                <c:v>97.75</c:v>
              </c:pt>
              <c:pt idx="89">
                <c:v>100</c:v>
              </c:pt>
              <c:pt idx="90">
                <c:v>100</c:v>
              </c:pt>
              <c:pt idx="91">
                <c:v>100</c:v>
              </c:pt>
              <c:pt idx="92">
                <c:v>99.240000000000023</c:v>
              </c:pt>
              <c:pt idx="93">
                <c:v>100</c:v>
              </c:pt>
              <c:pt idx="94">
                <c:v>100</c:v>
              </c:pt>
              <c:pt idx="95">
                <c:v>99.26</c:v>
              </c:pt>
              <c:pt idx="96">
                <c:v>100</c:v>
              </c:pt>
              <c:pt idx="97">
                <c:v>100</c:v>
              </c:pt>
              <c:pt idx="98">
                <c:v>99.990000000000023</c:v>
              </c:pt>
            </c:numLit>
          </c:yVal>
        </c:ser>
        <c:ser>
          <c:idx val="1"/>
          <c:order val="1"/>
          <c:tx>
            <c:v>lighttpd</c:v>
          </c:tx>
          <c:marker>
            <c:symbol val="none"/>
          </c:marker>
          <c:xVal>
            <c:numLit>
              <c:formatCode>General</c:formatCode>
              <c:ptCount val="99"/>
              <c:pt idx="0">
                <c:v>0</c:v>
              </c:pt>
              <c:pt idx="1">
                <c:v>0.71000000000640362</c:v>
              </c:pt>
              <c:pt idx="2">
                <c:v>1.4200000000055299</c:v>
              </c:pt>
              <c:pt idx="3">
                <c:v>2.1300000000046597</c:v>
              </c:pt>
              <c:pt idx="4">
                <c:v>2.8400000000037777</c:v>
              </c:pt>
              <c:pt idx="5">
                <c:v>3.5500000000029179</c:v>
              </c:pt>
              <c:pt idx="6">
                <c:v>4.2600000000020399</c:v>
              </c:pt>
              <c:pt idx="7">
                <c:v>4.9700000000011828</c:v>
              </c:pt>
              <c:pt idx="8">
                <c:v>5.6800000000002875</c:v>
              </c:pt>
              <c:pt idx="9">
                <c:v>6.3900000000066886</c:v>
              </c:pt>
              <c:pt idx="10">
                <c:v>7.1000000000058145</c:v>
              </c:pt>
              <c:pt idx="11">
                <c:v>7.8110000000015098</c:v>
              </c:pt>
              <c:pt idx="12">
                <c:v>8.5210000000006403</c:v>
              </c:pt>
              <c:pt idx="13">
                <c:v>9.2310000000070289</c:v>
              </c:pt>
              <c:pt idx="14">
                <c:v>9.9410000000061682</c:v>
              </c:pt>
              <c:pt idx="15">
                <c:v>10.6510000000053</c:v>
              </c:pt>
              <c:pt idx="16">
                <c:v>11.361000000004402</c:v>
              </c:pt>
              <c:pt idx="17">
                <c:v>12.0710000000036</c:v>
              </c:pt>
              <c:pt idx="18">
                <c:v>12.781000000002699</c:v>
              </c:pt>
              <c:pt idx="19">
                <c:v>13.492000000005635</c:v>
              </c:pt>
              <c:pt idx="20">
                <c:v>14.2020000000048</c:v>
              </c:pt>
              <c:pt idx="21">
                <c:v>14.912000000003935</c:v>
              </c:pt>
              <c:pt idx="22">
                <c:v>15.622000000003</c:v>
              </c:pt>
              <c:pt idx="23">
                <c:v>16.3320000000022</c:v>
              </c:pt>
              <c:pt idx="24">
                <c:v>17.04200000000122</c:v>
              </c:pt>
              <c:pt idx="25">
                <c:v>17.7520000000004</c:v>
              </c:pt>
              <c:pt idx="26">
                <c:v>18.462000000006789</c:v>
              </c:pt>
              <c:pt idx="27">
                <c:v>19.173000000002531</c:v>
              </c:pt>
              <c:pt idx="28">
                <c:v>19.883000000001587</c:v>
              </c:pt>
              <c:pt idx="29">
                <c:v>20.593000000000799</c:v>
              </c:pt>
              <c:pt idx="30">
                <c:v>21.302999999999887</c:v>
              </c:pt>
              <c:pt idx="31">
                <c:v>22.013000000006301</c:v>
              </c:pt>
              <c:pt idx="32">
                <c:v>22.723000000005339</c:v>
              </c:pt>
              <c:pt idx="33">
                <c:v>23.433000000004501</c:v>
              </c:pt>
              <c:pt idx="34">
                <c:v>24.143000000003699</c:v>
              </c:pt>
              <c:pt idx="35">
                <c:v>24.854000000006668</c:v>
              </c:pt>
              <c:pt idx="36">
                <c:v>25.564000000005787</c:v>
              </c:pt>
              <c:pt idx="37">
                <c:v>26.2740000000049</c:v>
              </c:pt>
              <c:pt idx="38">
                <c:v>26.984000000003924</c:v>
              </c:pt>
              <c:pt idx="39">
                <c:v>27.694000000003101</c:v>
              </c:pt>
              <c:pt idx="40">
                <c:v>28.404000000002299</c:v>
              </c:pt>
              <c:pt idx="41">
                <c:v>29.114000000001472</c:v>
              </c:pt>
              <c:pt idx="42">
                <c:v>29.825000000004401</c:v>
              </c:pt>
              <c:pt idx="43">
                <c:v>30.5350000000035</c:v>
              </c:pt>
              <c:pt idx="44">
                <c:v>31.245000000002587</c:v>
              </c:pt>
              <c:pt idx="45">
                <c:v>31.955000000001689</c:v>
              </c:pt>
              <c:pt idx="46">
                <c:v>32.665000000001044</c:v>
              </c:pt>
              <c:pt idx="47">
                <c:v>33.375</c:v>
              </c:pt>
              <c:pt idx="48">
                <c:v>34.086000000002997</c:v>
              </c:pt>
              <c:pt idx="49">
                <c:v>34.796000000002103</c:v>
              </c:pt>
              <c:pt idx="50">
                <c:v>35.510000000002002</c:v>
              </c:pt>
              <c:pt idx="51">
                <c:v>36.220000000001313</c:v>
              </c:pt>
              <c:pt idx="52">
                <c:v>36.930000000000298</c:v>
              </c:pt>
              <c:pt idx="53">
                <c:v>37.641000000003295</c:v>
              </c:pt>
              <c:pt idx="54">
                <c:v>38.351000000002173</c:v>
              </c:pt>
              <c:pt idx="55">
                <c:v>39.061000000001499</c:v>
              </c:pt>
              <c:pt idx="56">
                <c:v>39.771000000000598</c:v>
              </c:pt>
              <c:pt idx="57">
                <c:v>40.481000000006944</c:v>
              </c:pt>
              <c:pt idx="58">
                <c:v>41.191000000006198</c:v>
              </c:pt>
              <c:pt idx="59">
                <c:v>41.902000000001912</c:v>
              </c:pt>
              <c:pt idx="60">
                <c:v>42.612000000001011</c:v>
              </c:pt>
              <c:pt idx="61">
                <c:v>43.322000000000102</c:v>
              </c:pt>
              <c:pt idx="62">
                <c:v>44.032000000006498</c:v>
              </c:pt>
              <c:pt idx="63">
                <c:v>44.742000000005611</c:v>
              </c:pt>
              <c:pt idx="64">
                <c:v>45.452000000004801</c:v>
              </c:pt>
              <c:pt idx="65">
                <c:v>46.162000000004028</c:v>
              </c:pt>
              <c:pt idx="66">
                <c:v>46.873000000006897</c:v>
              </c:pt>
              <c:pt idx="67">
                <c:v>47.583000000006002</c:v>
              </c:pt>
              <c:pt idx="68">
                <c:v>48.293000000005236</c:v>
              </c:pt>
              <c:pt idx="69">
                <c:v>49.003000000004299</c:v>
              </c:pt>
              <c:pt idx="70">
                <c:v>49.713000000003397</c:v>
              </c:pt>
              <c:pt idx="71">
                <c:v>50.423000000002496</c:v>
              </c:pt>
              <c:pt idx="72">
                <c:v>51.1340000000055</c:v>
              </c:pt>
              <c:pt idx="73">
                <c:v>51.844000000004449</c:v>
              </c:pt>
              <c:pt idx="74">
                <c:v>52.554000000003533</c:v>
              </c:pt>
              <c:pt idx="75">
                <c:v>53.264000000002902</c:v>
              </c:pt>
              <c:pt idx="76">
                <c:v>53.975000000005863</c:v>
              </c:pt>
              <c:pt idx="77">
                <c:v>54.685000000004912</c:v>
              </c:pt>
              <c:pt idx="78">
                <c:v>55.395000000004103</c:v>
              </c:pt>
              <c:pt idx="79">
                <c:v>56.105000000003201</c:v>
              </c:pt>
              <c:pt idx="80">
                <c:v>56.815000000002172</c:v>
              </c:pt>
              <c:pt idx="81">
                <c:v>57.525000000001512</c:v>
              </c:pt>
              <c:pt idx="82">
                <c:v>58.235000000000603</c:v>
              </c:pt>
              <c:pt idx="83">
                <c:v>58.945000000006999</c:v>
              </c:pt>
              <c:pt idx="84">
                <c:v>59.655000000006098</c:v>
              </c:pt>
              <c:pt idx="85">
                <c:v>60.365000000005203</c:v>
              </c:pt>
              <c:pt idx="86">
                <c:v>61.076000000000903</c:v>
              </c:pt>
              <c:pt idx="87">
                <c:v>61.786000000000101</c:v>
              </c:pt>
              <c:pt idx="88">
                <c:v>62.496000000006497</c:v>
              </c:pt>
              <c:pt idx="89">
                <c:v>63.206000000005602</c:v>
              </c:pt>
              <c:pt idx="90">
                <c:v>63.916000000004701</c:v>
              </c:pt>
              <c:pt idx="91">
                <c:v>64.626000000003543</c:v>
              </c:pt>
              <c:pt idx="92">
                <c:v>65.336000000002983</c:v>
              </c:pt>
              <c:pt idx="93">
                <c:v>66.046000000002124</c:v>
              </c:pt>
              <c:pt idx="94">
                <c:v>66.75600000000118</c:v>
              </c:pt>
              <c:pt idx="95">
                <c:v>67.466000000000307</c:v>
              </c:pt>
              <c:pt idx="96">
                <c:v>68.177000000003289</c:v>
              </c:pt>
              <c:pt idx="97">
                <c:v>69</c:v>
              </c:pt>
              <c:pt idx="98">
                <c:v>70</c:v>
              </c:pt>
            </c:numLit>
          </c:xVal>
          <c:yVal>
            <c:numLit>
              <c:formatCode>General</c:formatCode>
              <c:ptCount val="99"/>
              <c:pt idx="0">
                <c:v>0</c:v>
              </c:pt>
              <c:pt idx="1">
                <c:v>0</c:v>
              </c:pt>
              <c:pt idx="2">
                <c:v>0</c:v>
              </c:pt>
              <c:pt idx="3">
                <c:v>0</c:v>
              </c:pt>
              <c:pt idx="4">
                <c:v>0</c:v>
              </c:pt>
              <c:pt idx="5">
                <c:v>0</c:v>
              </c:pt>
              <c:pt idx="6">
                <c:v>0</c:v>
              </c:pt>
              <c:pt idx="7">
                <c:v>0</c:v>
              </c:pt>
              <c:pt idx="8">
                <c:v>0</c:v>
              </c:pt>
              <c:pt idx="9">
                <c:v>0</c:v>
              </c:pt>
              <c:pt idx="10">
                <c:v>0</c:v>
              </c:pt>
              <c:pt idx="11">
                <c:v>0</c:v>
              </c:pt>
              <c:pt idx="12">
                <c:v>0</c:v>
              </c:pt>
              <c:pt idx="13">
                <c:v>0</c:v>
              </c:pt>
              <c:pt idx="14">
                <c:v>0</c:v>
              </c:pt>
              <c:pt idx="15">
                <c:v>0</c:v>
              </c:pt>
              <c:pt idx="16">
                <c:v>0</c:v>
              </c:pt>
              <c:pt idx="17">
                <c:v>0</c:v>
              </c:pt>
              <c:pt idx="18">
                <c:v>0</c:v>
              </c:pt>
              <c:pt idx="19">
                <c:v>0</c:v>
              </c:pt>
              <c:pt idx="20">
                <c:v>0</c:v>
              </c:pt>
              <c:pt idx="21">
                <c:v>0</c:v>
              </c:pt>
              <c:pt idx="22">
                <c:v>0</c:v>
              </c:pt>
              <c:pt idx="23">
                <c:v>0</c:v>
              </c:pt>
              <c:pt idx="24">
                <c:v>0</c:v>
              </c:pt>
              <c:pt idx="25">
                <c:v>0</c:v>
              </c:pt>
              <c:pt idx="26">
                <c:v>0</c:v>
              </c:pt>
              <c:pt idx="27">
                <c:v>0</c:v>
              </c:pt>
              <c:pt idx="28">
                <c:v>0</c:v>
              </c:pt>
              <c:pt idx="29">
                <c:v>0</c:v>
              </c:pt>
              <c:pt idx="30">
                <c:v>0</c:v>
              </c:pt>
              <c:pt idx="31">
                <c:v>0</c:v>
              </c:pt>
              <c:pt idx="32">
                <c:v>0</c:v>
              </c:pt>
              <c:pt idx="33">
                <c:v>0</c:v>
              </c:pt>
              <c:pt idx="34">
                <c:v>0</c:v>
              </c:pt>
              <c:pt idx="35">
                <c:v>0</c:v>
              </c:pt>
              <c:pt idx="36">
                <c:v>0</c:v>
              </c:pt>
              <c:pt idx="37">
                <c:v>0</c:v>
              </c:pt>
              <c:pt idx="38">
                <c:v>0</c:v>
              </c:pt>
              <c:pt idx="39">
                <c:v>0</c:v>
              </c:pt>
              <c:pt idx="40">
                <c:v>0</c:v>
              </c:pt>
              <c:pt idx="41">
                <c:v>0</c:v>
              </c:pt>
              <c:pt idx="42">
                <c:v>0</c:v>
              </c:pt>
              <c:pt idx="43">
                <c:v>0</c:v>
              </c:pt>
              <c:pt idx="44">
                <c:v>0</c:v>
              </c:pt>
              <c:pt idx="45">
                <c:v>0</c:v>
              </c:pt>
              <c:pt idx="46">
                <c:v>0</c:v>
              </c:pt>
              <c:pt idx="47">
                <c:v>31.66</c:v>
              </c:pt>
              <c:pt idx="48">
                <c:v>69.069999999999993</c:v>
              </c:pt>
              <c:pt idx="49">
                <c:v>61.68</c:v>
              </c:pt>
              <c:pt idx="50">
                <c:v>67.910000000000025</c:v>
              </c:pt>
              <c:pt idx="51">
                <c:v>77.940000000000026</c:v>
              </c:pt>
              <c:pt idx="52">
                <c:v>85.82</c:v>
              </c:pt>
              <c:pt idx="53">
                <c:v>93.4</c:v>
              </c:pt>
              <c:pt idx="54">
                <c:v>95.03</c:v>
              </c:pt>
              <c:pt idx="55">
                <c:v>90.460000000000022</c:v>
              </c:pt>
              <c:pt idx="56">
                <c:v>94.64</c:v>
              </c:pt>
              <c:pt idx="57">
                <c:v>94.7</c:v>
              </c:pt>
              <c:pt idx="58">
                <c:v>87.51</c:v>
              </c:pt>
              <c:pt idx="59">
                <c:v>86.179999999999978</c:v>
              </c:pt>
              <c:pt idx="60">
                <c:v>91.3</c:v>
              </c:pt>
              <c:pt idx="61">
                <c:v>90.76</c:v>
              </c:pt>
              <c:pt idx="62">
                <c:v>95.410000000000025</c:v>
              </c:pt>
              <c:pt idx="63">
                <c:v>88.54</c:v>
              </c:pt>
              <c:pt idx="64">
                <c:v>91.52</c:v>
              </c:pt>
              <c:pt idx="65">
                <c:v>95.29</c:v>
              </c:pt>
              <c:pt idx="66">
                <c:v>81.679999999999978</c:v>
              </c:pt>
              <c:pt idx="67">
                <c:v>90.79</c:v>
              </c:pt>
              <c:pt idx="68">
                <c:v>94.9</c:v>
              </c:pt>
              <c:pt idx="69">
                <c:v>87.8</c:v>
              </c:pt>
              <c:pt idx="70">
                <c:v>93.11999999999999</c:v>
              </c:pt>
              <c:pt idx="71">
                <c:v>94.08</c:v>
              </c:pt>
              <c:pt idx="72">
                <c:v>91.3</c:v>
              </c:pt>
              <c:pt idx="73">
                <c:v>35.790000000000013</c:v>
              </c:pt>
              <c:pt idx="74">
                <c:v>0.36000000000000032</c:v>
              </c:pt>
              <c:pt idx="75">
                <c:v>0</c:v>
              </c:pt>
              <c:pt idx="76">
                <c:v>0</c:v>
              </c:pt>
              <c:pt idx="77">
                <c:v>0</c:v>
              </c:pt>
              <c:pt idx="78">
                <c:v>0</c:v>
              </c:pt>
              <c:pt idx="79">
                <c:v>0</c:v>
              </c:pt>
              <c:pt idx="80">
                <c:v>0</c:v>
              </c:pt>
              <c:pt idx="81">
                <c:v>0</c:v>
              </c:pt>
              <c:pt idx="82">
                <c:v>0</c:v>
              </c:pt>
              <c:pt idx="83">
                <c:v>0</c:v>
              </c:pt>
              <c:pt idx="84">
                <c:v>0</c:v>
              </c:pt>
              <c:pt idx="85">
                <c:v>0</c:v>
              </c:pt>
              <c:pt idx="86">
                <c:v>0</c:v>
              </c:pt>
              <c:pt idx="87">
                <c:v>0</c:v>
              </c:pt>
              <c:pt idx="88">
                <c:v>0</c:v>
              </c:pt>
              <c:pt idx="89">
                <c:v>0</c:v>
              </c:pt>
              <c:pt idx="90">
                <c:v>0</c:v>
              </c:pt>
              <c:pt idx="91">
                <c:v>0</c:v>
              </c:pt>
              <c:pt idx="92">
                <c:v>0</c:v>
              </c:pt>
              <c:pt idx="93">
                <c:v>0</c:v>
              </c:pt>
              <c:pt idx="94">
                <c:v>0</c:v>
              </c:pt>
              <c:pt idx="95">
                <c:v>0</c:v>
              </c:pt>
              <c:pt idx="96">
                <c:v>0</c:v>
              </c:pt>
              <c:pt idx="97">
                <c:v>0</c:v>
              </c:pt>
              <c:pt idx="98">
                <c:v>0</c:v>
              </c:pt>
            </c:numLit>
          </c:yVal>
        </c:ser>
        <c:axId val="163438976"/>
        <c:axId val="163436800"/>
      </c:scatterChart>
      <c:valAx>
        <c:axId val="163436800"/>
        <c:scaling>
          <c:orientation val="minMax"/>
          <c:max val="100"/>
        </c:scaling>
        <c:axPos val="l"/>
        <c:majorGridlines/>
        <c:title>
          <c:tx>
            <c:rich>
              <a:bodyPr/>
              <a:lstStyle/>
              <a:p>
                <a:pPr>
                  <a:defRPr sz="1400"/>
                </a:pPr>
                <a:r>
                  <a:rPr lang="ja-JP" sz="1400"/>
                  <a:t>CPU utilization (%)</a:t>
                </a:r>
              </a:p>
            </c:rich>
          </c:tx>
          <c:layout>
            <c:manualLayout>
              <c:xMode val="edge"/>
              <c:yMode val="edge"/>
              <c:x val="2.4839910544373783E-3"/>
              <c:y val="0.13478949373720131"/>
            </c:manualLayout>
          </c:layout>
        </c:title>
        <c:numFmt formatCode="General" sourceLinked="0"/>
        <c:majorTickMark val="none"/>
        <c:tickLblPos val="nextTo"/>
        <c:crossAx val="163438976"/>
        <c:crosses val="autoZero"/>
        <c:crossBetween val="midCat"/>
      </c:valAx>
      <c:valAx>
        <c:axId val="163438976"/>
        <c:scaling>
          <c:orientation val="minMax"/>
          <c:max val="70"/>
          <c:min val="0"/>
        </c:scaling>
        <c:axPos val="b"/>
        <c:title>
          <c:tx>
            <c:rich>
              <a:bodyPr/>
              <a:lstStyle/>
              <a:p>
                <a:pPr>
                  <a:defRPr sz="1400"/>
                </a:pPr>
                <a:r>
                  <a:rPr lang="ja-JP" sz="1400"/>
                  <a:t>elapsed time (sec)</a:t>
                </a:r>
              </a:p>
            </c:rich>
          </c:tx>
          <c:layout>
            <c:manualLayout>
              <c:xMode val="edge"/>
              <c:yMode val="edge"/>
              <c:x val="0.29358747760926029"/>
              <c:y val="0.89674715435538488"/>
            </c:manualLayout>
          </c:layout>
        </c:title>
        <c:numFmt formatCode="General" sourceLinked="0"/>
        <c:majorTickMark val="none"/>
        <c:tickLblPos val="nextTo"/>
        <c:crossAx val="163436800"/>
        <c:crosses val="autoZero"/>
        <c:crossBetween val="midCat"/>
      </c:valAx>
    </c:plotArea>
    <c:legend>
      <c:legendPos val="t"/>
      <c:layout/>
      <c:txPr>
        <a:bodyPr/>
        <a:lstStyle/>
        <a:p>
          <a:pPr>
            <a:defRPr sz="1400">
              <a:latin typeface="+mj-lt"/>
            </a:defRPr>
          </a:pPr>
          <a:endParaRPr lang="ja-JP"/>
        </a:p>
      </c:txPr>
    </c:legend>
    <c:plotVisOnly val="1"/>
  </c:chart>
  <c:txPr>
    <a:bodyPr/>
    <a:lstStyle/>
    <a:p>
      <a:pPr>
        <a:defRPr sz="1200">
          <a:latin typeface="+mj-lt"/>
        </a:defRPr>
      </a:pPr>
      <a:endParaRPr lang="ja-JP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D604A6-1163-44ED-BAFF-7CEFDD630D59}" type="datetimeFigureOut">
              <a:rPr kumimoji="1" lang="ja-JP" altLang="en-US" smtClean="0"/>
              <a:pPr/>
              <a:t>2010/12/12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A6F8DD-6557-4C31-952E-A7BB5765995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ja-JP" dirty="0" smtClean="0"/>
              <a:t>I</a:t>
            </a:r>
            <a:r>
              <a:rPr lang="en-US" altLang="ja-JP" baseline="0" dirty="0" smtClean="0"/>
              <a:t> a</a:t>
            </a:r>
            <a:r>
              <a:rPr lang="en-US" altLang="ja-JP" dirty="0" smtClean="0"/>
              <a:t>m </a:t>
            </a:r>
            <a:r>
              <a:rPr lang="en-US" altLang="ja-JP" dirty="0" err="1" smtClean="0"/>
              <a:t>Hidekazu</a:t>
            </a:r>
            <a:r>
              <a:rPr lang="en-US" altLang="ja-JP" dirty="0" smtClean="0"/>
              <a:t> Tadokoro from Tokyo Institute of Technology.</a:t>
            </a:r>
          </a:p>
          <a:p>
            <a:r>
              <a:rPr lang="en-US" altLang="ja-JP" dirty="0" smtClean="0"/>
              <a:t>I will be talking about</a:t>
            </a:r>
            <a:r>
              <a:rPr kumimoji="1" lang="ja-JP" altLang="en-US" baseline="0" dirty="0" smtClean="0"/>
              <a:t> </a:t>
            </a:r>
            <a:r>
              <a:rPr kumimoji="1" lang="en-US" altLang="ja-JP" baseline="0" dirty="0" smtClean="0"/>
              <a:t>“A Secure System-wide Process Scheduling across Virtual Machines”.</a:t>
            </a:r>
            <a:endParaRPr lang="en-US" altLang="ja-JP" dirty="0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A6F8DD-6557-4C31-952E-A7BB5765995C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To access the internal data structure</a:t>
            </a:r>
            <a:r>
              <a:rPr kumimoji="1" lang="en-US" altLang="ja-JP" baseline="0" dirty="0" smtClean="0"/>
              <a:t> of guest </a:t>
            </a:r>
            <a:r>
              <a:rPr kumimoji="1" lang="en-US" altLang="ja-JP" baseline="0" dirty="0" err="1" smtClean="0"/>
              <a:t>Oses</a:t>
            </a:r>
            <a:r>
              <a:rPr kumimoji="1" lang="en-US" altLang="ja-JP" baseline="0" dirty="0" smtClean="0"/>
              <a:t>, the Monarch scheduler uses information of guest </a:t>
            </a:r>
            <a:r>
              <a:rPr kumimoji="1" lang="en-US" altLang="ja-JP" baseline="0" dirty="0" err="1" smtClean="0"/>
              <a:t>Oses</a:t>
            </a:r>
            <a:endParaRPr kumimoji="1" lang="en-US" altLang="ja-JP" baseline="0" dirty="0" smtClean="0"/>
          </a:p>
          <a:p>
            <a:r>
              <a:rPr kumimoji="1" lang="en-US" altLang="ja-JP" baseline="0" dirty="0" smtClean="0"/>
              <a:t>The Monarch scheduler obtains debug information from the kernel image in advance,</a:t>
            </a:r>
          </a:p>
          <a:p>
            <a:r>
              <a:rPr kumimoji="1" lang="en-US" altLang="ja-JP" baseline="0" dirty="0" smtClean="0"/>
              <a:t>For example, the Monarch scheduler needs the data structure of a run queue and the virtual address of some symbol images.</a:t>
            </a:r>
          </a:p>
          <a:p>
            <a:endParaRPr kumimoji="1" lang="en-US" altLang="ja-JP" dirty="0" smtClean="0"/>
          </a:p>
          <a:p>
            <a:r>
              <a:rPr kumimoji="1" lang="en-US" altLang="ja-JP" baseline="0" dirty="0" smtClean="0"/>
              <a:t>At run time, the Monarch scheduler accesses the virtual address of guest OS memory through machine address of the VMM.</a:t>
            </a:r>
          </a:p>
          <a:p>
            <a:r>
              <a:rPr kumimoji="1" lang="en-US" altLang="ja-JP" baseline="0" dirty="0" smtClean="0"/>
              <a:t>The Monarch scheduler translates the virtual address into the pseudo physical address with the page table,</a:t>
            </a:r>
          </a:p>
          <a:p>
            <a:r>
              <a:rPr kumimoji="1" lang="en-US" altLang="ja-JP" baseline="0" dirty="0" smtClean="0"/>
              <a:t>and the pseudo physical address into the machine address with P2M table.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A6F8DD-6557-4C31-952E-A7BB5765995C}" type="slidenum">
              <a:rPr kumimoji="1" lang="ja-JP" altLang="en-US" smtClean="0"/>
              <a:pPr/>
              <a:t>10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baseline="0" dirty="0" smtClean="0"/>
              <a:t>The addresses of process structures is unknown in advance because process structures are dynamically allocated at run time.</a:t>
            </a:r>
            <a:r>
              <a:rPr kumimoji="1" lang="en-US" altLang="ja-JP" dirty="0" smtClean="0"/>
              <a:t>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dirty="0" smtClean="0"/>
              <a:t>To</a:t>
            </a:r>
            <a:r>
              <a:rPr kumimoji="1" lang="en-US" altLang="ja-JP" baseline="0" dirty="0" smtClean="0"/>
              <a:t> access every process of a guest OS, the Monarch scheduler traverses a process list in the guest OS.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baseline="0" dirty="0" smtClean="0"/>
              <a:t>The process list is a circular list of every process in a guest OS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baseline="0" dirty="0" smtClean="0"/>
          </a:p>
          <a:p>
            <a:r>
              <a:rPr kumimoji="1" lang="en-US" altLang="ja-JP" baseline="0" dirty="0" smtClean="0"/>
              <a:t>To access the process list, the Monarch scheduler uses the </a:t>
            </a:r>
            <a:r>
              <a:rPr kumimoji="1" lang="en-US" altLang="ja-JP" baseline="0" dirty="0" err="1" smtClean="0"/>
              <a:t>init_task</a:t>
            </a:r>
            <a:r>
              <a:rPr kumimoji="1" lang="en-US" altLang="ja-JP" baseline="0" dirty="0" smtClean="0"/>
              <a:t> variable, which is a head of the list.</a:t>
            </a:r>
          </a:p>
          <a:p>
            <a:r>
              <a:rPr kumimoji="1" lang="en-US" altLang="ja-JP" baseline="0" dirty="0" smtClean="0"/>
              <a:t>The address of </a:t>
            </a:r>
            <a:r>
              <a:rPr kumimoji="1" lang="en-US" altLang="ja-JP" baseline="0" dirty="0" err="1" smtClean="0"/>
              <a:t>init_task</a:t>
            </a:r>
            <a:r>
              <a:rPr kumimoji="1" lang="en-US" altLang="ja-JP" baseline="0" dirty="0" smtClean="0"/>
              <a:t> can be obtained in advance because its address is invariant in each kernel image and stored in the symbol table of debug information</a:t>
            </a: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A6F8DD-6557-4C31-952E-A7BB5765995C}" type="slidenum">
              <a:rPr kumimoji="1" lang="ja-JP" altLang="en-US" smtClean="0"/>
              <a:pPr/>
              <a:t>11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On the other hand, it is not so straightforward to find all run queues in a</a:t>
            </a:r>
            <a:r>
              <a:rPr kumimoji="1" lang="en-US" altLang="ja-JP" baseline="0" dirty="0" smtClean="0"/>
              <a:t> guest OS.</a:t>
            </a:r>
          </a:p>
          <a:p>
            <a:r>
              <a:rPr kumimoji="1" lang="en-US" altLang="ja-JP" baseline="0" dirty="0" smtClean="0"/>
              <a:t>In Linux, a run queue is created for each virtual CPU.</a:t>
            </a:r>
          </a:p>
          <a:p>
            <a:r>
              <a:rPr kumimoji="1" lang="en-US" altLang="ja-JP" baseline="0" dirty="0" smtClean="0"/>
              <a:t>Since the number of virtual CPUs is not determined until a VM is created, the address of each run queue changes according to the number.</a:t>
            </a:r>
          </a:p>
          <a:p>
            <a:endParaRPr kumimoji="1" lang="en-US" altLang="ja-JP" baseline="0" dirty="0" smtClean="0"/>
          </a:p>
          <a:p>
            <a:r>
              <a:rPr kumimoji="1" lang="en-US" altLang="ja-JP" baseline="0" dirty="0" smtClean="0"/>
              <a:t>Therefore the Monarch scheduler obtains the address of a run queue by starting from the GS base register of a virtual CPU at run time.</a:t>
            </a:r>
          </a:p>
          <a:p>
            <a:r>
              <a:rPr kumimoji="1" lang="en-US" altLang="ja-JP" baseline="0" dirty="0" smtClean="0"/>
              <a:t>The GS register  points to per CPU specific data structure named x8664_pda, which contains a pointer to a run queue.</a:t>
            </a: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A6F8DD-6557-4C31-952E-A7BB5765995C}" type="slidenum">
              <a:rPr kumimoji="1" lang="ja-JP" altLang="en-US" smtClean="0"/>
              <a:pPr/>
              <a:t>12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The Monarch scheduler guarantees to consistently access kernel data in guest </a:t>
            </a:r>
            <a:r>
              <a:rPr kumimoji="1" lang="en-US" altLang="ja-JP" dirty="0" err="1" smtClean="0"/>
              <a:t>Oses</a:t>
            </a:r>
            <a:r>
              <a:rPr kumimoji="1" lang="en-US" altLang="ja-JP" dirty="0" smtClean="0"/>
              <a:t>.</a:t>
            </a:r>
          </a:p>
          <a:p>
            <a:r>
              <a:rPr kumimoji="1" lang="en-US" altLang="ja-JP" dirty="0" smtClean="0"/>
              <a:t>If the</a:t>
            </a:r>
            <a:r>
              <a:rPr kumimoji="1" lang="en-US" altLang="ja-JP" baseline="0" dirty="0" smtClean="0"/>
              <a:t> Monarch scheduler inspects a run queue while a guest OS is modifying it at the same time, </a:t>
            </a:r>
          </a:p>
          <a:p>
            <a:r>
              <a:rPr kumimoji="1" lang="en-US" altLang="ja-JP" baseline="0" dirty="0" smtClean="0"/>
              <a:t>The Monarch scheduler or the guest OS may crash.</a:t>
            </a:r>
          </a:p>
          <a:p>
            <a:endParaRPr kumimoji="1" lang="en-US" altLang="ja-JP" baseline="0" dirty="0" smtClean="0"/>
          </a:p>
          <a:p>
            <a:r>
              <a:rPr kumimoji="1" lang="en-US" altLang="ja-JP" baseline="0" dirty="0" smtClean="0"/>
              <a:t>To prevent this situation, the Monarch scheduler checks locks for kernel data.</a:t>
            </a:r>
          </a:p>
          <a:p>
            <a:r>
              <a:rPr kumimoji="1" lang="en-US" altLang="ja-JP" dirty="0" smtClean="0"/>
              <a:t>Linux uses spinlocks for mutual exclusion of accessing run queues and process list,</a:t>
            </a:r>
            <a:r>
              <a:rPr kumimoji="1" lang="en-US" altLang="ja-JP" baseline="0" dirty="0" smtClean="0"/>
              <a:t> respectively.</a:t>
            </a:r>
          </a:p>
          <a:p>
            <a:r>
              <a:rPr kumimoji="1" lang="en-US" altLang="ja-JP" baseline="0" dirty="0" smtClean="0"/>
              <a:t>Before the Monarch scheduler accesses such kernel data, it checks whether the corresponding spinlock is acquired by a guest OS or not.</a:t>
            </a:r>
          </a:p>
          <a:p>
            <a:r>
              <a:rPr kumimoji="1" lang="en-US" altLang="ja-JP" baseline="0" dirty="0" smtClean="0"/>
              <a:t>If the spinlock is not acquired, the Monarch scheduler can safely manipulate kernel data.</a:t>
            </a:r>
          </a:p>
          <a:p>
            <a:r>
              <a:rPr kumimoji="1" lang="en-US" altLang="ja-JP" baseline="0" dirty="0" smtClean="0"/>
              <a:t>The Monarch scheduler does not need acquire the spinlock because it pauses the domain U.</a:t>
            </a: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A6F8DD-6557-4C31-952E-A7BB5765995C}" type="slidenum">
              <a:rPr kumimoji="1" lang="ja-JP" altLang="en-US" smtClean="0"/>
              <a:pPr/>
              <a:t>13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To record the execution time of each process, the Monarch scheduler measures the CPU time used for the execution in the context of the corresponding virtual address space.</a:t>
            </a:r>
          </a:p>
          <a:p>
            <a:r>
              <a:rPr kumimoji="1" lang="en-US" altLang="ja-JP" dirty="0" smtClean="0"/>
              <a:t>A virtual address space is uniquely identified by the machine address of the page directory in a page table.</a:t>
            </a:r>
          </a:p>
          <a:p>
            <a:r>
              <a:rPr kumimoji="1" lang="en-US" altLang="ja-JP" dirty="0" smtClean="0"/>
              <a:t>When a guest OS sets the address to the CR3 register in a virtual CPU for the context</a:t>
            </a:r>
            <a:r>
              <a:rPr kumimoji="1" lang="en-US" altLang="ja-JP" baseline="0" dirty="0" smtClean="0"/>
              <a:t> switch,</a:t>
            </a:r>
          </a:p>
          <a:p>
            <a:r>
              <a:rPr kumimoji="1" lang="en-US" altLang="ja-JP" baseline="0" dirty="0" smtClean="0"/>
              <a:t>the Monarch scheduler can check the address.</a:t>
            </a:r>
          </a:p>
          <a:p>
            <a:r>
              <a:rPr kumimoji="1" lang="en-US" altLang="ja-JP" baseline="0" dirty="0" smtClean="0"/>
              <a:t>The instruction for changing CR3 is privileged and trapped by the VMM. </a:t>
            </a:r>
          </a:p>
          <a:p>
            <a:endParaRPr kumimoji="1" lang="en-US" altLang="ja-JP" baseline="0" dirty="0" smtClean="0"/>
          </a:p>
          <a:p>
            <a:r>
              <a:rPr kumimoji="1" lang="en-US" altLang="ja-JP" dirty="0" smtClean="0"/>
              <a:t>The Monarch scheduler binds virtual address spaces</a:t>
            </a:r>
            <a:r>
              <a:rPr kumimoji="1" lang="en-US" altLang="ja-JP" baseline="0" dirty="0" smtClean="0"/>
              <a:t> to actual processes by using process information in guest </a:t>
            </a:r>
            <a:r>
              <a:rPr kumimoji="1" lang="en-US" altLang="ja-JP" baseline="0" dirty="0" err="1" smtClean="0"/>
              <a:t>Oses</a:t>
            </a:r>
            <a:r>
              <a:rPr kumimoji="1" lang="en-US" altLang="ja-JP" baseline="0" dirty="0" smtClean="0"/>
              <a:t>.</a:t>
            </a:r>
          </a:p>
          <a:p>
            <a:r>
              <a:rPr kumimoji="1" lang="en-US" altLang="ja-JP" baseline="0" dirty="0" smtClean="0"/>
              <a:t>In Linux, the address of the page directory is stored in the process structure.</a:t>
            </a:r>
          </a:p>
          <a:p>
            <a:endParaRPr kumimoji="1" lang="en-US" altLang="ja-JP" baseline="0" dirty="0" smtClean="0"/>
          </a:p>
          <a:p>
            <a:r>
              <a:rPr kumimoji="1" lang="en-US" altLang="ja-JP" baseline="0" dirty="0" smtClean="0"/>
              <a:t>The Monarch scheduler does not use execution time recorded by guest </a:t>
            </a:r>
            <a:r>
              <a:rPr kumimoji="1" lang="en-US" altLang="ja-JP" baseline="0" dirty="0" err="1" smtClean="0"/>
              <a:t>Oses</a:t>
            </a:r>
            <a:r>
              <a:rPr kumimoji="1" lang="en-US" altLang="ja-JP" baseline="0" dirty="0" smtClean="0"/>
              <a:t> because it is inaccurate.</a:t>
            </a: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A6F8DD-6557-4C31-952E-A7BB5765995C}" type="slidenum">
              <a:rPr kumimoji="1" lang="ja-JP" altLang="en-US" smtClean="0"/>
              <a:pPr/>
              <a:t>14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We conducted 6 experiments</a:t>
            </a:r>
          </a:p>
          <a:p>
            <a:r>
              <a:rPr kumimoji="1" lang="en-US" altLang="ja-JP" dirty="0" smtClean="0"/>
              <a:t>The</a:t>
            </a:r>
            <a:r>
              <a:rPr kumimoji="1" lang="en-US" altLang="ja-JP" baseline="0" dirty="0" smtClean="0"/>
              <a:t> purpose of t</a:t>
            </a:r>
            <a:r>
              <a:rPr kumimoji="1" lang="en-US" altLang="ja-JP" dirty="0" smtClean="0"/>
              <a:t>he first three</a:t>
            </a:r>
            <a:r>
              <a:rPr kumimoji="1" lang="en-US" altLang="ja-JP" baseline="0" dirty="0" smtClean="0"/>
              <a:t> experiments is to examine overheads</a:t>
            </a:r>
          </a:p>
          <a:p>
            <a:r>
              <a:rPr kumimoji="1" lang="en-US" altLang="ja-JP" baseline="0" dirty="0" smtClean="0"/>
              <a:t>The purpose of the next two experiments is to examine the scheduling ability of the Monarch scheduler</a:t>
            </a:r>
          </a:p>
          <a:p>
            <a:r>
              <a:rPr kumimoji="1" lang="en-US" altLang="ja-JP" baseline="0" dirty="0" smtClean="0"/>
              <a:t>The purpose of the last experiment is to measure the impact of updating the guest OS on the Monarch scheduler.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A6F8DD-6557-4C31-952E-A7BB5765995C}" type="slidenum">
              <a:rPr kumimoji="1" lang="ja-JP" altLang="en-US" smtClean="0"/>
              <a:pPr/>
              <a:t>15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ja-JP" dirty="0" smtClean="0"/>
              <a:t>To examine the overheads of running the Monarch scheduler,</a:t>
            </a:r>
            <a:r>
              <a:rPr kumimoji="1" lang="en-US" altLang="ja-JP" baseline="0" dirty="0" smtClean="0"/>
              <a:t> we measured the time needed for traversing the process list in the guest Os.</a:t>
            </a:r>
          </a:p>
          <a:p>
            <a:endParaRPr kumimoji="1" lang="en-US" altLang="ja-JP" dirty="0" smtClean="0"/>
          </a:p>
          <a:p>
            <a:r>
              <a:rPr kumimoji="1" lang="en-US" altLang="ja-JP" dirty="0" smtClean="0"/>
              <a:t>First, we changed the number of processes in one VM between 36 and 6000.</a:t>
            </a:r>
            <a:endParaRPr kumimoji="1" lang="en-US" altLang="ja-JP" baseline="0" dirty="0" smtClean="0"/>
          </a:p>
          <a:p>
            <a:endParaRPr kumimoji="1" lang="en-US" altLang="ja-JP" dirty="0" smtClean="0"/>
          </a:p>
          <a:p>
            <a:r>
              <a:rPr kumimoji="1" lang="en-US" altLang="ja-JP" dirty="0" smtClean="0"/>
              <a:t>As in the</a:t>
            </a:r>
            <a:r>
              <a:rPr kumimoji="1" lang="en-US" altLang="ja-JP" baseline="0" dirty="0" smtClean="0"/>
              <a:t> left figure, the traversal time is proportional to the number of processes, and 36 </a:t>
            </a:r>
            <a:r>
              <a:rPr kumimoji="1" lang="en-US" altLang="ja-JP" baseline="0" dirty="0" err="1" smtClean="0"/>
              <a:t>nano</a:t>
            </a:r>
            <a:r>
              <a:rPr kumimoji="1" lang="en-US" altLang="ja-JP" baseline="0" dirty="0" smtClean="0"/>
              <a:t> seconds per one process.</a:t>
            </a:r>
          </a:p>
          <a:p>
            <a:r>
              <a:rPr kumimoji="1" lang="en-US" altLang="ja-JP" dirty="0" smtClean="0"/>
              <a:t>For traversing 6000 processes, it takes 220</a:t>
            </a:r>
            <a:r>
              <a:rPr kumimoji="1" lang="en-US" altLang="ja-JP" baseline="0" dirty="0" smtClean="0"/>
              <a:t> micro seconds and the overhead is 2.2% when the scheduling interval is 10ms</a:t>
            </a:r>
          </a:p>
          <a:p>
            <a:r>
              <a:rPr kumimoji="1" lang="en-US" altLang="ja-JP" baseline="0" dirty="0" smtClean="0"/>
              <a:t>In realistic situation such as 400 processes, it takes 15 micro seconds and the overhead is 0.15%</a:t>
            </a:r>
          </a:p>
          <a:p>
            <a:endParaRPr kumimoji="1" lang="en-US" altLang="ja-JP" baseline="0" dirty="0" smtClean="0"/>
          </a:p>
          <a:p>
            <a:r>
              <a:rPr kumimoji="1" lang="en-US" altLang="ja-JP" dirty="0" smtClean="0"/>
              <a:t>Second, we changed the number of VMs between one and</a:t>
            </a:r>
            <a:r>
              <a:rPr kumimoji="1" lang="en-US" altLang="ja-JP" baseline="0" dirty="0" smtClean="0"/>
              <a:t> five.</a:t>
            </a:r>
          </a:p>
          <a:p>
            <a:r>
              <a:rPr kumimoji="1" lang="en-US" altLang="ja-JP" baseline="0" dirty="0" smtClean="0"/>
              <a:t>We fixed the total number of processes in the whole system to 300, because the purpose of this experiment is to clarify the overheads of inspecting multiple VMs.</a:t>
            </a:r>
          </a:p>
          <a:p>
            <a:endParaRPr kumimoji="1" lang="en-US" altLang="ja-JP" baseline="0" dirty="0" smtClean="0"/>
          </a:p>
          <a:p>
            <a:r>
              <a:rPr kumimoji="1" lang="en-US" altLang="ja-JP" baseline="0" dirty="0" smtClean="0"/>
              <a:t>The right figure shows that the time depends on the number of VMs </a:t>
            </a:r>
          </a:p>
          <a:p>
            <a:r>
              <a:rPr kumimoji="1" lang="en-US" altLang="ja-JP" baseline="0" dirty="0" smtClean="0"/>
              <a:t>The time increases only 880 </a:t>
            </a:r>
            <a:r>
              <a:rPr kumimoji="1" lang="en-US" altLang="ja-JP" baseline="0" dirty="0" err="1" smtClean="0"/>
              <a:t>nano</a:t>
            </a:r>
            <a:r>
              <a:rPr kumimoji="1" lang="en-US" altLang="ja-JP" baseline="0" dirty="0" smtClean="0"/>
              <a:t> seconds per one VM.</a:t>
            </a:r>
          </a:p>
          <a:p>
            <a:r>
              <a:rPr kumimoji="1" lang="en-US" altLang="ja-JP" baseline="0" dirty="0" smtClean="0"/>
              <a:t>This overhead comes from increasing the number of </a:t>
            </a:r>
            <a:r>
              <a:rPr kumimoji="1" lang="en-US" altLang="ja-JP" baseline="0" smtClean="0"/>
              <a:t>pausing VM </a:t>
            </a:r>
            <a:r>
              <a:rPr kumimoji="1" lang="en-US" altLang="ja-JP" baseline="0" dirty="0" smtClean="0"/>
              <a:t>and checking locks of kernel data.</a:t>
            </a:r>
          </a:p>
          <a:p>
            <a:r>
              <a:rPr kumimoji="1" lang="en-US" altLang="ja-JP" baseline="0" dirty="0" smtClean="0"/>
              <a:t>However, the Monarch scheduler stops VMs in order, not at once. therefore the number of VMs does not affect the stopped time of each VM.</a:t>
            </a: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A6F8DD-6557-4C31-952E-A7BB5765995C}" type="slidenum">
              <a:rPr kumimoji="1" lang="ja-JP" altLang="en-US" smtClean="0"/>
              <a:pPr/>
              <a:t>16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To examine the overheads of monitoring process execution in the VMM</a:t>
            </a:r>
          </a:p>
          <a:p>
            <a:r>
              <a:rPr kumimoji="1" lang="en-US" altLang="ja-JP" dirty="0" smtClean="0"/>
              <a:t>We measured the time for recoding</a:t>
            </a:r>
            <a:r>
              <a:rPr kumimoji="1" lang="en-US" altLang="ja-JP" baseline="0" dirty="0" smtClean="0"/>
              <a:t> the CPU time at the context switch  </a:t>
            </a:r>
            <a:r>
              <a:rPr kumimoji="1" lang="en-US" altLang="ja-JP" dirty="0" smtClean="0"/>
              <a:t>and the number of context switches per second.</a:t>
            </a:r>
          </a:p>
          <a:p>
            <a:r>
              <a:rPr kumimoji="1" lang="en-US" altLang="ja-JP" dirty="0" smtClean="0"/>
              <a:t>We</a:t>
            </a:r>
            <a:r>
              <a:rPr kumimoji="1" lang="en-US" altLang="ja-JP" baseline="0" dirty="0" smtClean="0"/>
              <a:t> performed this experiment at the VM boot time and in a steady state.</a:t>
            </a:r>
          </a:p>
          <a:p>
            <a:endParaRPr kumimoji="1" lang="en-US" altLang="ja-JP" baseline="0" dirty="0" smtClean="0"/>
          </a:p>
          <a:p>
            <a:r>
              <a:rPr kumimoji="1" lang="en-US" altLang="ja-JP" baseline="0" dirty="0" smtClean="0"/>
              <a:t>The table shows the result.</a:t>
            </a:r>
          </a:p>
          <a:p>
            <a:r>
              <a:rPr kumimoji="1" lang="en-US" altLang="ja-JP" baseline="0" dirty="0" smtClean="0"/>
              <a:t>At the VM boot time, it took 0.26 micro seconds per context switch, and context switches occurred 1467 times per second on average.</a:t>
            </a:r>
          </a:p>
          <a:p>
            <a:r>
              <a:rPr kumimoji="1" lang="en-US" altLang="ja-JP" baseline="0" dirty="0" smtClean="0"/>
              <a:t>From these results, the overhead of process monitoring is 0.04%.</a:t>
            </a:r>
          </a:p>
          <a:p>
            <a:endParaRPr kumimoji="1" lang="en-US" altLang="ja-JP" baseline="0" dirty="0" smtClean="0"/>
          </a:p>
          <a:p>
            <a:r>
              <a:rPr kumimoji="1" lang="en-US" altLang="ja-JP" baseline="0" dirty="0" smtClean="0"/>
              <a:t>In a steady time, it took 0.20 micro seconds per context switch, and context switches occurred 129 times per second on average.</a:t>
            </a:r>
          </a:p>
          <a:p>
            <a:r>
              <a:rPr kumimoji="1" lang="en-US" altLang="ja-JP" baseline="0" dirty="0" smtClean="0"/>
              <a:t>From these results, the overhead of process monitoring is 0.003%</a:t>
            </a:r>
          </a:p>
          <a:p>
            <a:endParaRPr kumimoji="1" lang="en-US" altLang="ja-JP" baseline="0" dirty="0" smtClean="0"/>
          </a:p>
          <a:p>
            <a:r>
              <a:rPr kumimoji="1" lang="en-US" altLang="ja-JP" baseline="0" dirty="0" smtClean="0"/>
              <a:t>The reason why it takes more time at the boot time is that newly created processes need to allocate new recording area.</a:t>
            </a:r>
          </a:p>
          <a:p>
            <a:r>
              <a:rPr kumimoji="1" lang="en-US" altLang="ja-JP" baseline="0" dirty="0" smtClean="0"/>
              <a:t>In any cases, this overhead is negligible.</a:t>
            </a:r>
          </a:p>
          <a:p>
            <a:endParaRPr kumimoji="1" lang="en-US" altLang="ja-JP" baseline="0" dirty="0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A6F8DD-6557-4C31-952E-A7BB5765995C}" type="slidenum">
              <a:rPr kumimoji="1" lang="ja-JP" altLang="en-US" smtClean="0"/>
              <a:pPr/>
              <a:t>17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To examine</a:t>
            </a:r>
            <a:r>
              <a:rPr kumimoji="1" lang="en-US" altLang="ja-JP" baseline="0" dirty="0" smtClean="0"/>
              <a:t> the performance degradation due to the scheduling and monitoring overheads, </a:t>
            </a:r>
          </a:p>
          <a:p>
            <a:r>
              <a:rPr kumimoji="1" lang="en-US" altLang="ja-JP" dirty="0" smtClean="0"/>
              <a:t>we measured the throughput and response time of the </a:t>
            </a:r>
            <a:r>
              <a:rPr kumimoji="1" lang="en-US" altLang="ja-JP" dirty="0" err="1" smtClean="0"/>
              <a:t>lighttpd</a:t>
            </a:r>
            <a:r>
              <a:rPr kumimoji="1" lang="en-US" altLang="ja-JP" baseline="0" dirty="0" smtClean="0"/>
              <a:t> web server.</a:t>
            </a:r>
          </a:p>
          <a:p>
            <a:r>
              <a:rPr kumimoji="1" lang="en-US" altLang="ja-JP" baseline="0" dirty="0" smtClean="0"/>
              <a:t>In this experiment, we created one VM and ran the </a:t>
            </a:r>
            <a:r>
              <a:rPr kumimoji="1" lang="en-US" altLang="ja-JP" baseline="0" dirty="0" err="1" smtClean="0"/>
              <a:t>lighttpd</a:t>
            </a:r>
            <a:r>
              <a:rPr kumimoji="1" lang="en-US" altLang="ja-JP" baseline="0" dirty="0" smtClean="0"/>
              <a:t> process and the dummy processes.</a:t>
            </a:r>
          </a:p>
          <a:p>
            <a:r>
              <a:rPr kumimoji="1" lang="en-US" altLang="ja-JP" baseline="0" dirty="0" smtClean="0"/>
              <a:t>The Monarch scheduler only traversed the process list and did not change the process scheduling.</a:t>
            </a:r>
          </a:p>
          <a:p>
            <a:endParaRPr kumimoji="1" lang="en-US" altLang="ja-JP" baseline="0" dirty="0" smtClean="0"/>
          </a:p>
          <a:p>
            <a:r>
              <a:rPr kumimoji="1" lang="en-US" altLang="ja-JP" baseline="0" dirty="0" smtClean="0"/>
              <a:t>We changed scheduling interval of the Monarch scheduler between 0.1 and 100 </a:t>
            </a:r>
            <a:r>
              <a:rPr kumimoji="1" lang="en-US" altLang="ja-JP" baseline="0" dirty="0" err="1" smtClean="0"/>
              <a:t>milli</a:t>
            </a:r>
            <a:r>
              <a:rPr kumimoji="1" lang="en-US" altLang="ja-JP" baseline="0" dirty="0" smtClean="0"/>
              <a:t> seconds.</a:t>
            </a:r>
          </a:p>
          <a:p>
            <a:r>
              <a:rPr kumimoji="1" lang="en-US" altLang="ja-JP" baseline="0" dirty="0" smtClean="0"/>
              <a:t>And the number of process was 36, 500, and 2000.</a:t>
            </a:r>
          </a:p>
          <a:p>
            <a:endParaRPr kumimoji="1" lang="en-US" altLang="ja-JP" baseline="0" dirty="0" smtClean="0"/>
          </a:p>
          <a:p>
            <a:r>
              <a:rPr kumimoji="1" lang="en-US" altLang="ja-JP" baseline="0" dirty="0" smtClean="0"/>
              <a:t>The figures show the result. and the left shows throughput and the right shows response time.</a:t>
            </a:r>
          </a:p>
          <a:p>
            <a:r>
              <a:rPr kumimoji="1" lang="en-US" altLang="ja-JP" baseline="0" dirty="0" smtClean="0"/>
              <a:t>The performance was degraded largely when the interval was 0.1 </a:t>
            </a:r>
            <a:r>
              <a:rPr kumimoji="1" lang="en-US" altLang="ja-JP" baseline="0" dirty="0" err="1" smtClean="0"/>
              <a:t>milli</a:t>
            </a:r>
            <a:r>
              <a:rPr kumimoji="1" lang="en-US" altLang="ja-JP" baseline="0" dirty="0" smtClean="0"/>
              <a:t> seconds and the number of processes was 2000.</a:t>
            </a:r>
          </a:p>
          <a:p>
            <a:r>
              <a:rPr kumimoji="1" lang="en-US" altLang="ja-JP" baseline="0" dirty="0" smtClean="0"/>
              <a:t>However, this interval is too short and the number of process is also too large.</a:t>
            </a:r>
          </a:p>
          <a:p>
            <a:r>
              <a:rPr kumimoji="1" lang="en-US" altLang="ja-JP" baseline="0" dirty="0" smtClean="0"/>
              <a:t>In a realistic situation such as 10 </a:t>
            </a:r>
            <a:r>
              <a:rPr kumimoji="1" lang="en-US" altLang="ja-JP" baseline="0" dirty="0" err="1" smtClean="0"/>
              <a:t>milli</a:t>
            </a:r>
            <a:r>
              <a:rPr kumimoji="1" lang="en-US" altLang="ja-JP" baseline="0" dirty="0" smtClean="0"/>
              <a:t> seconds and 500 processes, the degradation was less than 0.3%</a:t>
            </a: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A6F8DD-6557-4C31-952E-A7BB5765995C}" type="slidenum">
              <a:rPr kumimoji="1" lang="ja-JP" altLang="en-US" smtClean="0"/>
              <a:pPr/>
              <a:t>18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We examined the effectiveness of idle time scheduling by</a:t>
            </a:r>
            <a:r>
              <a:rPr kumimoji="1" lang="en-US" altLang="ja-JP" baseline="0" dirty="0" smtClean="0"/>
              <a:t> the Monarch scheduler.</a:t>
            </a:r>
          </a:p>
          <a:p>
            <a:r>
              <a:rPr kumimoji="1" lang="en-US" altLang="ja-JP" dirty="0" smtClean="0"/>
              <a:t>We</a:t>
            </a:r>
            <a:r>
              <a:rPr kumimoji="1" lang="en-US" altLang="ja-JP" baseline="0" dirty="0" smtClean="0"/>
              <a:t> </a:t>
            </a:r>
            <a:r>
              <a:rPr kumimoji="1" lang="en-US" altLang="ja-JP" dirty="0" smtClean="0"/>
              <a:t>ran </a:t>
            </a:r>
            <a:r>
              <a:rPr kumimoji="1" lang="en-US" altLang="ja-JP" dirty="0" err="1" smtClean="0"/>
              <a:t>lighttpd</a:t>
            </a:r>
            <a:r>
              <a:rPr kumimoji="1" lang="en-US" altLang="ja-JP" dirty="0" smtClean="0"/>
              <a:t> in VM2 and the file indexing in Hyper </a:t>
            </a:r>
            <a:r>
              <a:rPr kumimoji="1" lang="en-US" altLang="ja-JP" dirty="0" err="1" smtClean="0"/>
              <a:t>Estraier</a:t>
            </a:r>
            <a:r>
              <a:rPr kumimoji="1" lang="en-US" altLang="ja-JP" dirty="0" smtClean="0"/>
              <a:t> in VM1.</a:t>
            </a:r>
          </a:p>
          <a:p>
            <a:r>
              <a:rPr kumimoji="1" lang="en-US" altLang="ja-JP" dirty="0" smtClean="0"/>
              <a:t>Hyper </a:t>
            </a:r>
            <a:r>
              <a:rPr kumimoji="1" lang="en-US" altLang="ja-JP" dirty="0" err="1" smtClean="0"/>
              <a:t>Estraier</a:t>
            </a:r>
            <a:r>
              <a:rPr kumimoji="1" lang="en-US" altLang="ja-JP" dirty="0" smtClean="0"/>
              <a:t> is a text</a:t>
            </a:r>
            <a:r>
              <a:rPr kumimoji="1" lang="en-US" altLang="ja-JP" baseline="0" dirty="0" smtClean="0"/>
              <a:t> search engine</a:t>
            </a:r>
          </a:p>
          <a:p>
            <a:endParaRPr kumimoji="1" lang="en-US" altLang="ja-JP" baseline="0" dirty="0" smtClean="0"/>
          </a:p>
          <a:p>
            <a:r>
              <a:rPr kumimoji="1" lang="en-US" altLang="ja-JP" baseline="0" dirty="0" smtClean="0"/>
              <a:t>First, we monitored the activities of these two processes without the Monarch scheduler.</a:t>
            </a:r>
          </a:p>
          <a:p>
            <a:r>
              <a:rPr kumimoji="1" lang="en-US" altLang="ja-JP" baseline="0" dirty="0" smtClean="0"/>
              <a:t>The left figure shows the changes of the CPU utilization of these two processes.</a:t>
            </a:r>
          </a:p>
          <a:p>
            <a:r>
              <a:rPr kumimoji="1" lang="en-US" altLang="ja-JP" baseline="0" dirty="0" smtClean="0"/>
              <a:t>While </a:t>
            </a:r>
            <a:r>
              <a:rPr kumimoji="1" lang="en-US" altLang="ja-JP" baseline="0" dirty="0" err="1" smtClean="0"/>
              <a:t>lighttpd</a:t>
            </a:r>
            <a:r>
              <a:rPr kumimoji="1" lang="en-US" altLang="ja-JP" baseline="0" dirty="0" smtClean="0"/>
              <a:t> was running in VM2, the file indexing was also running because it was only an active process in VM1</a:t>
            </a:r>
          </a:p>
          <a:p>
            <a:r>
              <a:rPr kumimoji="1" lang="en-US" altLang="ja-JP" baseline="0" dirty="0" smtClean="0"/>
              <a:t>Therefore  the file indexing largely affected the execution of </a:t>
            </a:r>
            <a:r>
              <a:rPr kumimoji="1" lang="en-US" altLang="ja-JP" baseline="0" dirty="0" err="1" smtClean="0"/>
              <a:t>lighttpd</a:t>
            </a:r>
            <a:endParaRPr kumimoji="1" lang="en-US" altLang="ja-JP" baseline="0" dirty="0" smtClean="0"/>
          </a:p>
          <a:p>
            <a:endParaRPr kumimoji="1" lang="en-US" altLang="ja-JP" baseline="0" dirty="0" smtClean="0"/>
          </a:p>
          <a:p>
            <a:r>
              <a:rPr kumimoji="1" lang="en-US" altLang="ja-JP" baseline="0" dirty="0" smtClean="0"/>
              <a:t>Second, we used the Monarch scheduler to execute the file indexing only at idle time in the whole system.</a:t>
            </a:r>
          </a:p>
          <a:p>
            <a:r>
              <a:rPr kumimoji="1" lang="en-US" altLang="ja-JP" baseline="0" dirty="0" smtClean="0"/>
              <a:t>The right figure shows the results of this system wide process scheduling.</a:t>
            </a:r>
          </a:p>
          <a:p>
            <a:r>
              <a:rPr kumimoji="1" lang="en-US" altLang="ja-JP" baseline="0" dirty="0" smtClean="0"/>
              <a:t>When </a:t>
            </a:r>
            <a:r>
              <a:rPr kumimoji="1" lang="en-US" altLang="ja-JP" baseline="0" dirty="0" err="1" smtClean="0"/>
              <a:t>lighttpd</a:t>
            </a:r>
            <a:r>
              <a:rPr kumimoji="1" lang="en-US" altLang="ja-JP" baseline="0" dirty="0" smtClean="0"/>
              <a:t> started running in VM2, the file indexing stopped immediately in VM1.</a:t>
            </a: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A6F8DD-6557-4C31-952E-A7BB5765995C}" type="slidenum">
              <a:rPr kumimoji="1" lang="ja-JP" altLang="en-US" smtClean="0"/>
              <a:pPr/>
              <a:t>19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Server consolidation using virtual machines</a:t>
            </a:r>
            <a:r>
              <a:rPr kumimoji="1" lang="en-US" altLang="ja-JP" baseline="0" dirty="0" smtClean="0"/>
              <a:t> is widely applied to improve the resource utilization.</a:t>
            </a:r>
          </a:p>
          <a:p>
            <a:endParaRPr kumimoji="1" lang="en-US" altLang="ja-JP" baseline="0" dirty="0" smtClean="0"/>
          </a:p>
          <a:p>
            <a:r>
              <a:rPr kumimoji="1" lang="en-US" altLang="ja-JP" baseline="0" dirty="0" smtClean="0"/>
              <a:t>However, There is one drawback of using VMs.</a:t>
            </a:r>
          </a:p>
          <a:p>
            <a:r>
              <a:rPr kumimoji="1" lang="en-US" altLang="ja-JP" baseline="0" dirty="0" smtClean="0"/>
              <a:t>It is difficult to execute processes as the administrators intend.</a:t>
            </a:r>
          </a:p>
          <a:p>
            <a:r>
              <a:rPr kumimoji="1" lang="en-US" altLang="ja-JP" baseline="0" dirty="0" smtClean="0"/>
              <a:t>The execution of process in a VM affects other processes in other VMs</a:t>
            </a:r>
          </a:p>
          <a:p>
            <a:r>
              <a:rPr kumimoji="1" lang="en-US" altLang="ja-JP" baseline="0" dirty="0" smtClean="0"/>
              <a:t>because the guest OS does not consider other guest </a:t>
            </a:r>
            <a:r>
              <a:rPr kumimoji="1" lang="en-US" altLang="ja-JP" baseline="0" dirty="0" err="1" smtClean="0"/>
              <a:t>OSes</a:t>
            </a:r>
            <a:r>
              <a:rPr kumimoji="1" lang="en-US" altLang="ja-JP" baseline="0" dirty="0" smtClean="0"/>
              <a:t> although they share physical processors.</a:t>
            </a:r>
          </a:p>
          <a:p>
            <a:endParaRPr kumimoji="1" lang="en-US" altLang="ja-JP" baseline="0" dirty="0" smtClean="0"/>
          </a:p>
          <a:p>
            <a:r>
              <a:rPr kumimoji="1" lang="en-US" altLang="ja-JP" baseline="0" dirty="0" smtClean="0"/>
              <a:t>For example, consider that the indexing process is configured to run only at idle time.</a:t>
            </a:r>
          </a:p>
          <a:p>
            <a:r>
              <a:rPr kumimoji="1" lang="en-US" altLang="ja-JP" baseline="0" dirty="0" smtClean="0"/>
              <a:t>The indexing process is used by search engines, and often executed at idle time because it is less important.</a:t>
            </a:r>
          </a:p>
          <a:p>
            <a:endParaRPr kumimoji="1" lang="en-US" altLang="ja-JP" baseline="0" dirty="0" smtClean="0"/>
          </a:p>
          <a:p>
            <a:r>
              <a:rPr kumimoji="1" lang="en-US" altLang="ja-JP" baseline="0" dirty="0" smtClean="0"/>
              <a:t>But  the index process may run even if more important processes, such as web servers, are running in other VMs.</a:t>
            </a:r>
          </a:p>
          <a:p>
            <a:endParaRPr kumimoji="1" lang="en-US" altLang="ja-JP" baseline="0" dirty="0" smtClean="0"/>
          </a:p>
          <a:p>
            <a:r>
              <a:rPr kumimoji="1" lang="en-US" altLang="ja-JP" baseline="0" dirty="0" smtClean="0"/>
              <a:t>The reason is that a process scheduler in each guest OS is not aware of processes in the other VMs.</a:t>
            </a:r>
          </a:p>
          <a:p>
            <a:r>
              <a:rPr kumimoji="1" lang="en-US" altLang="ja-JP" baseline="0" dirty="0" smtClean="0"/>
              <a:t>As a result, less important processes in one VM can prevent the execution of more important processes in other VMs</a:t>
            </a:r>
          </a:p>
          <a:p>
            <a:endParaRPr kumimoji="1" lang="en-US" altLang="ja-JP" baseline="0" dirty="0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A6F8DD-6557-4C31-952E-A7BB5765995C}" type="slidenum">
              <a:rPr kumimoji="1" lang="ja-JP" altLang="en-US" smtClean="0"/>
              <a:pPr/>
              <a:t>2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Third, we enabled</a:t>
            </a:r>
            <a:r>
              <a:rPr kumimoji="1" lang="en-US" altLang="ja-JP" baseline="0" dirty="0" smtClean="0"/>
              <a:t> the hybrid scheduling of the Monarch scheduler</a:t>
            </a:r>
          </a:p>
          <a:p>
            <a:r>
              <a:rPr kumimoji="1" lang="en-US" altLang="ja-JP" baseline="0" dirty="0" smtClean="0"/>
              <a:t>Without hybrid scheduling, the attackers can completely prevent the execution of the file indexing by making </a:t>
            </a:r>
            <a:r>
              <a:rPr kumimoji="1" lang="en-US" altLang="ja-JP" baseline="0" dirty="0" err="1" smtClean="0"/>
              <a:t>lighttpd</a:t>
            </a:r>
            <a:r>
              <a:rPr kumimoji="1" lang="en-US" altLang="ja-JP" baseline="0" dirty="0" smtClean="0"/>
              <a:t> always busy.</a:t>
            </a:r>
          </a:p>
          <a:p>
            <a:endParaRPr kumimoji="1" lang="en-US" altLang="ja-JP" baseline="0" dirty="0" smtClean="0"/>
          </a:p>
          <a:p>
            <a:r>
              <a:rPr kumimoji="1" lang="en-US" altLang="ja-JP" baseline="0" dirty="0" smtClean="0"/>
              <a:t>The left figure shows the changes of the CPU utilization of two processes when the ratio is 50%.</a:t>
            </a:r>
          </a:p>
          <a:p>
            <a:r>
              <a:rPr kumimoji="1" lang="en-US" altLang="ja-JP" baseline="0" dirty="0" smtClean="0"/>
              <a:t>The indexing process was executed according to the ratio of autonomous mode</a:t>
            </a:r>
          </a:p>
          <a:p>
            <a:endParaRPr kumimoji="1" lang="en-US" altLang="ja-JP" baseline="0" dirty="0" smtClean="0"/>
          </a:p>
          <a:p>
            <a:r>
              <a:rPr kumimoji="1" lang="en-US" altLang="ja-JP" baseline="0" dirty="0" smtClean="0"/>
              <a:t>Next, we changed the ratio of the controlled mode and the autonomous mode.</a:t>
            </a:r>
          </a:p>
          <a:p>
            <a:r>
              <a:rPr kumimoji="1" lang="en-US" altLang="ja-JP" baseline="0" dirty="0" smtClean="0"/>
              <a:t>The right figure shows the CPU utilization of the file indexing for the various ratio of the autonomous mode.</a:t>
            </a:r>
          </a:p>
          <a:p>
            <a:r>
              <a:rPr kumimoji="1" lang="en-US" altLang="ja-JP" baseline="0" dirty="0" smtClean="0"/>
              <a:t>As the ratio becomes larger, the file indexing runs more.</a:t>
            </a: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A6F8DD-6557-4C31-952E-A7BB5765995C}" type="slidenum">
              <a:rPr kumimoji="1" lang="ja-JP" altLang="en-US" smtClean="0"/>
              <a:pPr/>
              <a:t>20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ja-JP" dirty="0" smtClean="0"/>
              <a:t>The Monarch scheduler depends on the internal structures of guest </a:t>
            </a:r>
            <a:r>
              <a:rPr kumimoji="1" lang="en-US" altLang="ja-JP" dirty="0" err="1" smtClean="0"/>
              <a:t>Oses</a:t>
            </a:r>
            <a:r>
              <a:rPr kumimoji="1" lang="en-US" altLang="ja-JP" dirty="0" smtClean="0"/>
              <a:t> because it directly</a:t>
            </a:r>
            <a:r>
              <a:rPr kumimoji="1" lang="en-US" altLang="ja-JP" baseline="0" dirty="0" smtClean="0"/>
              <a:t> manipulates the kernel data.</a:t>
            </a:r>
          </a:p>
          <a:p>
            <a:endParaRPr kumimoji="1" lang="en-US" altLang="ja-JP" baseline="0" dirty="0" smtClean="0"/>
          </a:p>
          <a:p>
            <a:r>
              <a:rPr kumimoji="1" lang="en-US" altLang="ja-JP" baseline="0" dirty="0" smtClean="0"/>
              <a:t>To examine how the Monarch scheduler has to be modified when the Linux kernel is updated,</a:t>
            </a:r>
          </a:p>
          <a:p>
            <a:r>
              <a:rPr kumimoji="1" lang="en-US" altLang="ja-JP" baseline="0" dirty="0" smtClean="0"/>
              <a:t>We inspected 33 versions of the Linux 2.6.</a:t>
            </a:r>
          </a:p>
          <a:p>
            <a:endParaRPr kumimoji="1" lang="en-US" altLang="ja-JP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kumimoji="1" lang="en-US" altLang="ja-JP" dirty="0" smtClean="0"/>
              <a:t>There are several small</a:t>
            </a:r>
            <a:r>
              <a:rPr kumimoji="1" lang="en-US" altLang="ja-JP" baseline="0" dirty="0" smtClean="0"/>
              <a:t> changes that we have to modify.</a:t>
            </a:r>
          </a:p>
          <a:p>
            <a:r>
              <a:rPr kumimoji="1" lang="en-US" altLang="ja-JP" baseline="0" dirty="0" smtClean="0"/>
              <a:t>In 2.6.14, a field of the spinlock structure was changed.</a:t>
            </a:r>
          </a:p>
          <a:p>
            <a:r>
              <a:rPr kumimoji="1" lang="en-US" altLang="ja-JP" baseline="0" dirty="0" smtClean="0"/>
              <a:t>In 2.6.18, the run queue  structure was simply renamed to </a:t>
            </a:r>
            <a:r>
              <a:rPr kumimoji="1" lang="en-US" altLang="ja-JP" baseline="0" dirty="0" err="1" smtClean="0"/>
              <a:t>rq</a:t>
            </a:r>
            <a:r>
              <a:rPr kumimoji="1" lang="en-US" altLang="ja-JP" baseline="0" dirty="0" smtClean="0"/>
              <a:t>.</a:t>
            </a:r>
          </a:p>
          <a:p>
            <a:r>
              <a:rPr kumimoji="1" lang="en-US" altLang="ja-JP" baseline="0" dirty="0" smtClean="0"/>
              <a:t>In 2.6.30 the calculation of the address of a run queue was changed.</a:t>
            </a:r>
          </a:p>
          <a:p>
            <a:r>
              <a:rPr kumimoji="1" lang="en-US" altLang="ja-JP" baseline="0" dirty="0" smtClean="0"/>
              <a:t>These changes are easy to adapt</a:t>
            </a:r>
          </a:p>
          <a:p>
            <a:endParaRPr kumimoji="1" lang="en-US" altLang="ja-JP" baseline="0" dirty="0" smtClean="0"/>
          </a:p>
          <a:p>
            <a:r>
              <a:rPr kumimoji="1" lang="en-US" altLang="ja-JP" baseline="0" dirty="0" smtClean="0"/>
              <a:t>On the other hand, in 2.6.23, the scheduler algorithm was changed from the O(1) scheduler to the completely fair scheduler, CFS.</a:t>
            </a:r>
          </a:p>
          <a:p>
            <a:r>
              <a:rPr kumimoji="1" lang="en-US" altLang="ja-JP" baseline="0" dirty="0" smtClean="0"/>
              <a:t>The O(1) scheduler uses double linked lists of processes as a run queue while CFS uses a red black tree.</a:t>
            </a:r>
          </a:p>
          <a:p>
            <a:r>
              <a:rPr kumimoji="1" lang="en-US" altLang="ja-JP" baseline="0" dirty="0" smtClean="0"/>
              <a:t>the Monarch scheduler has to be modified largely, but we think it is possible.</a:t>
            </a: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A6F8DD-6557-4C31-952E-A7BB5765995C}" type="slidenum">
              <a:rPr kumimoji="1" lang="ja-JP" altLang="en-US" smtClean="0"/>
              <a:pPr/>
              <a:t>21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ja-JP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Several researchers have proposed VM scheduling mechanisms that can give global priorities to processes across VMs.</a:t>
            </a:r>
          </a:p>
          <a:p>
            <a:endParaRPr kumimoji="1" lang="en-US" altLang="ja-JP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kumimoji="1" lang="en-US" altLang="ja-JP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guest-aware VM scheduling , each guest OS notifies the VMM of the highest priority among processes. </a:t>
            </a:r>
          </a:p>
          <a:p>
            <a:r>
              <a:rPr kumimoji="1" lang="en-US" altLang="ja-JP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 notify the VMM of priorities, unlike the Monarch scheduler, it is necessary to modify guest </a:t>
            </a:r>
            <a:r>
              <a:rPr kumimoji="1" lang="en-US" altLang="ja-JP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OSes</a:t>
            </a:r>
            <a:endParaRPr kumimoji="1" lang="en-US" altLang="ja-JP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kumimoji="1" lang="en-US" altLang="ja-JP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kumimoji="1" lang="en-US" altLang="ja-JP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task grain scheduling, each guest OS notifies the hypervisor, the L4 microkernel, of the priorities of all processes. </a:t>
            </a:r>
          </a:p>
          <a:p>
            <a:r>
              <a:rPr kumimoji="1" lang="en-US" altLang="ja-JP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Whenever a context switch occurs, the hypervisor schedules the guest OS running the process with the globally highest priority at that time. </a:t>
            </a:r>
          </a:p>
          <a:p>
            <a:r>
              <a:rPr kumimoji="1" lang="en-US" altLang="ja-JP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 regular VMMs such as </a:t>
            </a:r>
            <a:r>
              <a:rPr kumimoji="1" lang="en-US" altLang="ja-JP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Xen</a:t>
            </a:r>
            <a:r>
              <a:rPr kumimoji="1" lang="en-US" altLang="ja-JP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switching VMs so frequently causes large overheads. </a:t>
            </a:r>
          </a:p>
          <a:p>
            <a:endParaRPr kumimoji="1" lang="en-US" altLang="ja-JP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kumimoji="1" lang="en-US" altLang="ja-JP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task-aware VM scheduling, the VM scheduler preferentially schedules VMs that execute I/O-bound processes without modifying guest </a:t>
            </a:r>
            <a:r>
              <a:rPr kumimoji="1" lang="en-US" altLang="ja-JP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OSes</a:t>
            </a:r>
            <a:r>
              <a:rPr kumimoji="1" lang="en-US" altLang="ja-JP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</a:p>
          <a:p>
            <a:r>
              <a:rPr kumimoji="1" lang="en-US" altLang="ja-JP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scheduler detects I/O-bound processes in VMs by using gray-box knowledge. </a:t>
            </a:r>
          </a:p>
          <a:p>
            <a:r>
              <a:rPr kumimoji="1" lang="en-US" altLang="ja-JP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This mechanism is for better VM scheduling, not for process scheduling.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A6F8DD-6557-4C31-952E-A7BB5765995C}" type="slidenum">
              <a:rPr kumimoji="1" lang="ja-JP" altLang="en-US" smtClean="0"/>
              <a:pPr/>
              <a:t>22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We proposed the Monarch scheduler for secure</a:t>
            </a:r>
            <a:r>
              <a:rPr kumimoji="1" lang="en-US" altLang="ja-JP" baseline="0" dirty="0" smtClean="0"/>
              <a:t> system-wide process scheduling across VMs</a:t>
            </a:r>
          </a:p>
          <a:p>
            <a:r>
              <a:rPr kumimoji="1" lang="en-US" altLang="ja-JP" baseline="0" dirty="0" smtClean="0"/>
              <a:t>It monitors the execution of processes</a:t>
            </a:r>
          </a:p>
          <a:p>
            <a:r>
              <a:rPr kumimoji="1" lang="en-US" altLang="ja-JP" baseline="0" dirty="0" smtClean="0"/>
              <a:t>and changes the scheduling behavior of each guest OS</a:t>
            </a:r>
          </a:p>
          <a:p>
            <a:r>
              <a:rPr kumimoji="1" lang="en-US" altLang="ja-JP" baseline="0" dirty="0" smtClean="0"/>
              <a:t>and provides hybrid scheduling to mitigate a </a:t>
            </a:r>
            <a:r>
              <a:rPr kumimoji="1" lang="en-US" altLang="ja-JP" baseline="0" dirty="0" err="1" smtClean="0"/>
              <a:t>DoS</a:t>
            </a:r>
            <a:r>
              <a:rPr kumimoji="1" lang="en-US" altLang="ja-JP" baseline="0" dirty="0" smtClean="0"/>
              <a:t> attack</a:t>
            </a:r>
          </a:p>
          <a:p>
            <a:endParaRPr kumimoji="1" lang="en-US" altLang="ja-JP" baseline="0" dirty="0" smtClean="0"/>
          </a:p>
          <a:p>
            <a:r>
              <a:rPr kumimoji="1" lang="en-US" altLang="ja-JP" baseline="0" dirty="0" smtClean="0"/>
              <a:t>Future work is the completion of the support for Windows guest OS.</a:t>
            </a:r>
          </a:p>
          <a:p>
            <a:r>
              <a:rPr kumimoji="1" lang="en-US" altLang="ja-JP" baseline="0" dirty="0" smtClean="0"/>
              <a:t>We have implemented the a run queue manipulation to suspend and resume the process on a run queue.</a:t>
            </a:r>
          </a:p>
          <a:p>
            <a:r>
              <a:rPr kumimoji="1" lang="en-US" altLang="ja-JP" baseline="0" dirty="0" smtClean="0"/>
              <a:t>We are now implementing the rest.</a:t>
            </a: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A6F8DD-6557-4C31-952E-A7BB5765995C}" type="slidenum">
              <a:rPr kumimoji="1" lang="ja-JP" altLang="en-US" smtClean="0"/>
              <a:pPr/>
              <a:t>23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To solve this problem, system wide process scheduling is necessary.</a:t>
            </a:r>
          </a:p>
          <a:p>
            <a:r>
              <a:rPr kumimoji="1" lang="en-US" altLang="ja-JP" dirty="0" smtClean="0"/>
              <a:t>The</a:t>
            </a:r>
            <a:r>
              <a:rPr kumimoji="1" lang="en-US" altLang="ja-JP" baseline="0" dirty="0" smtClean="0"/>
              <a:t> s</a:t>
            </a:r>
            <a:r>
              <a:rPr kumimoji="1" lang="en-US" altLang="ja-JP" dirty="0" smtClean="0"/>
              <a:t>ystem</a:t>
            </a:r>
            <a:r>
              <a:rPr kumimoji="1" lang="en-US" altLang="ja-JP" baseline="0" dirty="0" smtClean="0"/>
              <a:t> wide process scheduler </a:t>
            </a:r>
            <a:r>
              <a:rPr kumimoji="1" lang="en-US" altLang="ja-JP" dirty="0" smtClean="0"/>
              <a:t>can</a:t>
            </a:r>
            <a:r>
              <a:rPr kumimoji="1" lang="en-US" altLang="ja-JP" baseline="0" dirty="0" smtClean="0"/>
              <a:t> schedule processes across VMs.</a:t>
            </a:r>
          </a:p>
          <a:p>
            <a:r>
              <a:rPr kumimoji="1" lang="en-US" altLang="ja-JP" baseline="0" dirty="0" smtClean="0"/>
              <a:t>So, it can suppress the execution of less important processes because it knows everything  about processes</a:t>
            </a:r>
          </a:p>
          <a:p>
            <a:endParaRPr kumimoji="1" lang="en-US" altLang="ja-JP" baseline="0" dirty="0" smtClean="0"/>
          </a:p>
          <a:p>
            <a:r>
              <a:rPr kumimoji="1" lang="en-US" altLang="ja-JP" baseline="0" dirty="0" smtClean="0"/>
              <a:t>For example, the system wide-process scheduler can execute the file indexing process only when all VMs are idle.</a:t>
            </a:r>
          </a:p>
          <a:p>
            <a:r>
              <a:rPr kumimoji="1" lang="en-US" altLang="ja-JP" baseline="0" dirty="0" smtClean="0"/>
              <a:t>To accomplish such a scheduling policy, it has to monitor and control the execution of all processes in all VMs</a:t>
            </a:r>
            <a:endParaRPr kumimoji="1" lang="en-US" altLang="ja-JP" dirty="0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A6F8DD-6557-4C31-952E-A7BB5765995C}" type="slidenum">
              <a:rPr kumimoji="1" lang="ja-JP" altLang="en-US" smtClean="0"/>
              <a:pPr/>
              <a:t>3</a:t>
            </a:fld>
            <a:endParaRPr kumimoji="1" lang="ja-JP" alt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In</a:t>
            </a:r>
            <a:r>
              <a:rPr kumimoji="1" lang="en-US" altLang="ja-JP" baseline="0" dirty="0" smtClean="0"/>
              <a:t> a virtual machine environment, the VMM is a possible place such a system wide process scheduler.</a:t>
            </a:r>
          </a:p>
          <a:p>
            <a:r>
              <a:rPr kumimoji="1" lang="en-US" altLang="ja-JP" baseline="0" dirty="0" smtClean="0"/>
              <a:t>It is difficult, however, for the VMM to schedule processes because the process is abstraction of </a:t>
            </a:r>
            <a:r>
              <a:rPr kumimoji="1" lang="en-US" altLang="ja-JP" baseline="0" dirty="0" err="1" smtClean="0"/>
              <a:t>Oses</a:t>
            </a:r>
            <a:r>
              <a:rPr kumimoji="1" lang="en-US" altLang="ja-JP" baseline="0" dirty="0" smtClean="0"/>
              <a:t> and the VMM cannot recognize the process.</a:t>
            </a:r>
          </a:p>
          <a:p>
            <a:endParaRPr kumimoji="1" lang="en-US" altLang="ja-JP" baseline="0" dirty="0" smtClean="0"/>
          </a:p>
          <a:p>
            <a:r>
              <a:rPr kumimoji="1" lang="en-US" altLang="ja-JP" baseline="0" dirty="0" smtClean="0"/>
              <a:t>To allow the VMM to consider processes in guest </a:t>
            </a:r>
            <a:r>
              <a:rPr kumimoji="1" lang="en-US" altLang="ja-JP" baseline="0" dirty="0" err="1" smtClean="0"/>
              <a:t>OSes</a:t>
            </a:r>
            <a:r>
              <a:rPr kumimoji="1" lang="en-US" altLang="ja-JP" baseline="0" dirty="0" smtClean="0"/>
              <a:t>, some VM schedulers have been proposed, yet they require the modification of guest </a:t>
            </a:r>
            <a:r>
              <a:rPr kumimoji="1" lang="en-US" altLang="ja-JP" baseline="0" dirty="0" err="1" smtClean="0"/>
              <a:t>Oses</a:t>
            </a:r>
            <a:r>
              <a:rPr kumimoji="1" lang="en-US" altLang="ja-JP" baseline="0" dirty="0" smtClean="0"/>
              <a:t> to pass information to the VMM.</a:t>
            </a:r>
          </a:p>
          <a:p>
            <a:r>
              <a:rPr kumimoji="1" lang="en-US" altLang="ja-JP" baseline="0" dirty="0" smtClean="0"/>
              <a:t>When legacy </a:t>
            </a:r>
            <a:r>
              <a:rPr kumimoji="1" lang="en-US" altLang="ja-JP" baseline="0" dirty="0" err="1" smtClean="0"/>
              <a:t>Oses</a:t>
            </a:r>
            <a:r>
              <a:rPr kumimoji="1" lang="en-US" altLang="ja-JP" baseline="0" dirty="0" smtClean="0"/>
              <a:t> are used in consolidated servers, modification of these </a:t>
            </a:r>
            <a:r>
              <a:rPr kumimoji="1" lang="en-US" altLang="ja-JP" baseline="0" dirty="0" err="1" smtClean="0"/>
              <a:t>Oses</a:t>
            </a:r>
            <a:r>
              <a:rPr kumimoji="1" lang="en-US" altLang="ja-JP" baseline="0" dirty="0" smtClean="0"/>
              <a:t> is not acceptable</a:t>
            </a: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A6F8DD-6557-4C31-952E-A7BB5765995C}" type="slidenum">
              <a:rPr kumimoji="1" lang="ja-JP" altLang="en-US" smtClean="0"/>
              <a:pPr/>
              <a:t>4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In addition,</a:t>
            </a:r>
            <a:r>
              <a:rPr kumimoji="1" lang="en-US" altLang="ja-JP" baseline="0" dirty="0" smtClean="0"/>
              <a:t> the system wide process scheduler has a security issue.</a:t>
            </a:r>
          </a:p>
          <a:p>
            <a:r>
              <a:rPr kumimoji="1" lang="en-US" altLang="ja-JP" baseline="0" dirty="0" smtClean="0"/>
              <a:t>Let us consider that the attackers compromise a VM and intrude it.</a:t>
            </a:r>
          </a:p>
          <a:p>
            <a:r>
              <a:rPr kumimoji="1" lang="en-US" altLang="ja-JP" baseline="0" dirty="0" smtClean="0"/>
              <a:t>The attackers may be able to perform </a:t>
            </a:r>
            <a:r>
              <a:rPr kumimoji="1" lang="en-US" altLang="ja-JP" baseline="0" dirty="0" err="1" smtClean="0"/>
              <a:t>DoS</a:t>
            </a:r>
            <a:r>
              <a:rPr kumimoji="1" lang="en-US" altLang="ja-JP" baseline="0" dirty="0" smtClean="0"/>
              <a:t> attacks against processes in other VMs only by running specific processes</a:t>
            </a:r>
          </a:p>
          <a:p>
            <a:endParaRPr kumimoji="1" lang="en-US" altLang="ja-JP" baseline="0" dirty="0" smtClean="0"/>
          </a:p>
          <a:p>
            <a:r>
              <a:rPr kumimoji="1" lang="en-US" altLang="ja-JP" baseline="0" dirty="0" smtClean="0"/>
              <a:t>For example, they can prevent the execution of the file indexing process by running one process with a busy loop.</a:t>
            </a:r>
          </a:p>
          <a:p>
            <a:r>
              <a:rPr kumimoji="1" lang="en-US" altLang="ja-JP" baseline="0" dirty="0" smtClean="0"/>
              <a:t>The system wide process scheduler stops the file indexing due to the process running in the compromised VM.</a:t>
            </a:r>
          </a:p>
          <a:p>
            <a:endParaRPr kumimoji="1" lang="en-US" altLang="ja-JP" baseline="0" dirty="0" smtClean="0"/>
          </a:p>
          <a:p>
            <a:r>
              <a:rPr kumimoji="1" lang="en-US" altLang="ja-JP" baseline="0" dirty="0" smtClean="0"/>
              <a:t>Of cause, administrators can elaborate scheduling policies to tolerate this </a:t>
            </a:r>
            <a:r>
              <a:rPr kumimoji="1" lang="en-US" altLang="ja-JP" baseline="0" dirty="0" err="1" smtClean="0"/>
              <a:t>DoS</a:t>
            </a:r>
            <a:r>
              <a:rPr kumimoji="1" lang="en-US" altLang="ja-JP" baseline="0" dirty="0" smtClean="0"/>
              <a:t> attacks.</a:t>
            </a:r>
          </a:p>
          <a:p>
            <a:r>
              <a:rPr kumimoji="1" lang="en-US" altLang="ja-JP" baseline="0" dirty="0" smtClean="0"/>
              <a:t>But such policies become generally complicated and error-prone.</a:t>
            </a: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A6F8DD-6557-4C31-952E-A7BB5765995C}" type="slidenum">
              <a:rPr kumimoji="1" lang="ja-JP" altLang="en-US" smtClean="0"/>
              <a:pPr/>
              <a:t>5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To address the problems mentioned previous slides, we</a:t>
            </a:r>
            <a:r>
              <a:rPr kumimoji="1" lang="en-US" altLang="ja-JP" baseline="0" dirty="0" smtClean="0"/>
              <a:t> propose Monarch scheduler,</a:t>
            </a:r>
          </a:p>
          <a:p>
            <a:r>
              <a:rPr kumimoji="1" lang="en-US" altLang="ja-JP" baseline="0" dirty="0" smtClean="0"/>
              <a:t>which is a system wide process scheduler running in the VMM.</a:t>
            </a:r>
          </a:p>
          <a:p>
            <a:r>
              <a:rPr kumimoji="1" lang="en-US" altLang="ja-JP" baseline="0" dirty="0" smtClean="0"/>
              <a:t>It recognizes and schedules processes of each guest OS by means of changing internal data structures in the guest OS.</a:t>
            </a:r>
          </a:p>
          <a:p>
            <a:r>
              <a:rPr kumimoji="1" lang="en-US" altLang="ja-JP" dirty="0" smtClean="0"/>
              <a:t>To understand guest </a:t>
            </a:r>
            <a:r>
              <a:rPr kumimoji="1" lang="en-US" altLang="ja-JP" dirty="0" err="1" smtClean="0"/>
              <a:t>OSes</a:t>
            </a:r>
            <a:r>
              <a:rPr kumimoji="1" lang="en-US" altLang="ja-JP" dirty="0" smtClean="0"/>
              <a:t>, the Monarch scheduler analyzes the memory of VMs using information on kernel data.</a:t>
            </a:r>
          </a:p>
          <a:p>
            <a:r>
              <a:rPr kumimoji="1" lang="en-US" altLang="ja-JP" dirty="0" smtClean="0"/>
              <a:t>It is not necessary to</a:t>
            </a:r>
            <a:r>
              <a:rPr kumimoji="1" lang="en-US" altLang="ja-JP" baseline="0" dirty="0" smtClean="0"/>
              <a:t> modify guest </a:t>
            </a:r>
            <a:r>
              <a:rPr kumimoji="1" lang="en-US" altLang="ja-JP" baseline="0" dirty="0" err="1" smtClean="0"/>
              <a:t>OSes</a:t>
            </a:r>
            <a:r>
              <a:rPr kumimoji="1" lang="en-US" altLang="ja-JP" baseline="0" dirty="0" smtClean="0"/>
              <a:t> to corporate with the Monarch scheduler.</a:t>
            </a:r>
            <a:endParaRPr kumimoji="1" lang="en-US" altLang="ja-JP" dirty="0" smtClean="0"/>
          </a:p>
          <a:p>
            <a:endParaRPr kumimoji="1" lang="en-US" altLang="ja-JP" dirty="0" smtClean="0"/>
          </a:p>
          <a:p>
            <a:r>
              <a:rPr kumimoji="1" lang="en-US" altLang="ja-JP" dirty="0" smtClean="0"/>
              <a:t>To mitigate the </a:t>
            </a:r>
            <a:r>
              <a:rPr kumimoji="1" lang="en-US" altLang="ja-JP" baseline="0" dirty="0" err="1" smtClean="0"/>
              <a:t>DoS</a:t>
            </a:r>
            <a:r>
              <a:rPr kumimoji="1" lang="en-US" altLang="ja-JP" baseline="0" dirty="0" smtClean="0"/>
              <a:t> attack mentioned previously, the Monarch scheduler provides hybrid scheduling.</a:t>
            </a:r>
          </a:p>
          <a:p>
            <a:r>
              <a:rPr kumimoji="1" lang="en-US" altLang="ja-JP" baseline="0" dirty="0" smtClean="0"/>
              <a:t>The hybrid scheduling periodically switches between the system-wide process scheduling and the original scheduling</a:t>
            </a:r>
          </a:p>
          <a:p>
            <a:r>
              <a:rPr kumimoji="1" lang="en-US" altLang="ja-JP" baseline="0" dirty="0" smtClean="0"/>
              <a:t>The original scheduling guarantees some CPU time to any processes</a:t>
            </a: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A6F8DD-6557-4C31-952E-A7BB5765995C}" type="slidenum">
              <a:rPr kumimoji="1" lang="ja-JP" altLang="en-US" smtClean="0"/>
              <a:pPr/>
              <a:t>6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The Monarch scheduler changes the process scheduling in guest </a:t>
            </a:r>
            <a:r>
              <a:rPr kumimoji="1" lang="en-US" altLang="ja-JP" dirty="0" err="1" smtClean="0"/>
              <a:t>Oses</a:t>
            </a:r>
            <a:r>
              <a:rPr kumimoji="1" lang="en-US" altLang="ja-JP" dirty="0" smtClean="0"/>
              <a:t> by suspending and resuming processes.</a:t>
            </a:r>
          </a:p>
          <a:p>
            <a:r>
              <a:rPr kumimoji="1" lang="en-US" altLang="ja-JP" dirty="0" smtClean="0"/>
              <a:t>For this</a:t>
            </a:r>
            <a:r>
              <a:rPr kumimoji="1" lang="en-US" altLang="ja-JP" baseline="0" dirty="0" smtClean="0"/>
              <a:t> adjustment, the Monarch scheduler directly manipulates run queues and process structures in guest </a:t>
            </a:r>
            <a:r>
              <a:rPr kumimoji="1" lang="en-US" altLang="ja-JP" baseline="0" dirty="0" err="1" smtClean="0"/>
              <a:t>Oses</a:t>
            </a:r>
            <a:r>
              <a:rPr kumimoji="1" lang="en-US" altLang="ja-JP" baseline="0" dirty="0" smtClean="0"/>
              <a:t>.</a:t>
            </a:r>
          </a:p>
          <a:p>
            <a:endParaRPr kumimoji="1" lang="en-US" altLang="ja-JP" dirty="0" smtClean="0"/>
          </a:p>
          <a:p>
            <a:r>
              <a:rPr kumimoji="1" lang="en-US" altLang="ja-JP" dirty="0" smtClean="0"/>
              <a:t>To suspend the process that is ready to run, the Monarch scheduler removes it from a run queue.</a:t>
            </a:r>
          </a:p>
          <a:p>
            <a:r>
              <a:rPr kumimoji="1" lang="en-US" altLang="ja-JP" dirty="0" smtClean="0"/>
              <a:t>Since</a:t>
            </a:r>
            <a:r>
              <a:rPr kumimoji="1" lang="en-US" altLang="ja-JP" baseline="0" dirty="0" smtClean="0"/>
              <a:t> a guest OS schedules only processes in run queues, any CPU time is not allocated to the removed process.</a:t>
            </a:r>
          </a:p>
          <a:p>
            <a:endParaRPr kumimoji="1" lang="en-US" altLang="ja-JP" dirty="0" smtClean="0"/>
          </a:p>
          <a:p>
            <a:r>
              <a:rPr kumimoji="1" lang="en-US" altLang="ja-JP" dirty="0" smtClean="0"/>
              <a:t>For the process that is blocked or currently running, the Monarch scheduler rewrites its state.</a:t>
            </a:r>
          </a:p>
          <a:p>
            <a:r>
              <a:rPr kumimoji="1" lang="en-US" altLang="ja-JP" dirty="0" smtClean="0"/>
              <a:t>Consequently</a:t>
            </a:r>
            <a:r>
              <a:rPr kumimoji="1" lang="en-US" altLang="ja-JP" baseline="0" dirty="0" smtClean="0"/>
              <a:t> it stops spontaneously because a guest OS does not schedule it later.</a:t>
            </a:r>
            <a:endParaRPr kumimoji="1" lang="en-US" altLang="ja-JP" dirty="0" smtClean="0"/>
          </a:p>
          <a:p>
            <a:endParaRPr kumimoji="1" lang="en-US" altLang="ja-JP" baseline="0" dirty="0" smtClean="0"/>
          </a:p>
          <a:p>
            <a:r>
              <a:rPr kumimoji="1" lang="en-US" altLang="ja-JP" baseline="0" dirty="0" smtClean="0"/>
              <a:t>To resume the suspended process, the Monarch scheduler rewrites the process state and inserts it into a run queue</a:t>
            </a:r>
            <a:endParaRPr kumimoji="1" lang="en-US" altLang="ja-JP" dirty="0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A6F8DD-6557-4C31-952E-A7BB5765995C}" type="slidenum">
              <a:rPr kumimoji="1" lang="ja-JP" altLang="en-US" smtClean="0"/>
              <a:pPr/>
              <a:t>7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To mitigate the </a:t>
            </a:r>
            <a:r>
              <a:rPr kumimoji="1" lang="en-US" altLang="ja-JP" baseline="0" dirty="0" err="1" smtClean="0"/>
              <a:t>DoS</a:t>
            </a:r>
            <a:r>
              <a:rPr kumimoji="1" lang="en-US" altLang="ja-JP" baseline="0" dirty="0" smtClean="0"/>
              <a:t> attack , the Monarch scheduler provides hybrid scheduling</a:t>
            </a:r>
          </a:p>
          <a:p>
            <a:r>
              <a:rPr kumimoji="1" lang="en-US" altLang="ja-JP" baseline="0" dirty="0" smtClean="0"/>
              <a:t>The hybrid scheduling periodically switches between two modes, controlled mode and autonomous mode</a:t>
            </a:r>
          </a:p>
          <a:p>
            <a:r>
              <a:rPr kumimoji="1" lang="en-US" altLang="ja-JP" baseline="0" dirty="0" smtClean="0"/>
              <a:t>In the controlled mode, the Monarch scheduler performs system wide process scheduling</a:t>
            </a:r>
          </a:p>
          <a:p>
            <a:r>
              <a:rPr kumimoji="1" lang="en-US" altLang="ja-JP" baseline="0" dirty="0" smtClean="0"/>
              <a:t>In the autonomous mode, the Monarch scheduler stops system wide process scheduling, and allows the VMM and guest </a:t>
            </a:r>
            <a:r>
              <a:rPr kumimoji="1" lang="en-US" altLang="ja-JP" baseline="0" dirty="0" err="1" smtClean="0"/>
              <a:t>OSes</a:t>
            </a:r>
            <a:r>
              <a:rPr kumimoji="1" lang="en-US" altLang="ja-JP" baseline="0" dirty="0" smtClean="0"/>
              <a:t> to perform their own original scheduling.</a:t>
            </a:r>
          </a:p>
          <a:p>
            <a:endParaRPr kumimoji="1" lang="en-US" altLang="ja-JP" baseline="0" dirty="0" smtClean="0"/>
          </a:p>
          <a:p>
            <a:r>
              <a:rPr kumimoji="1" lang="en-US" altLang="ja-JP" baseline="0" dirty="0" smtClean="0"/>
              <a:t>Even if the attackers in compromised VMs run malicious processes,</a:t>
            </a:r>
          </a:p>
          <a:p>
            <a:r>
              <a:rPr kumimoji="1" lang="en-US" altLang="ja-JP" baseline="0" dirty="0" smtClean="0"/>
              <a:t>the </a:t>
            </a:r>
            <a:r>
              <a:rPr kumimoji="1" lang="en-US" altLang="ja-JP" baseline="0" dirty="0" err="1" smtClean="0"/>
              <a:t>DoS</a:t>
            </a:r>
            <a:r>
              <a:rPr kumimoji="1" lang="en-US" altLang="ja-JP" baseline="0" dirty="0" smtClean="0"/>
              <a:t> attack will be mitigated thanks to the autonomous mode.</a:t>
            </a: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A6F8DD-6557-4C31-952E-A7BB5765995C}" type="slidenum">
              <a:rPr kumimoji="1" lang="ja-JP" altLang="en-US" smtClean="0"/>
              <a:pPr/>
              <a:t>8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We implemented the Monarch scheduler in </a:t>
            </a:r>
            <a:r>
              <a:rPr kumimoji="1" lang="en-US" altLang="ja-JP" dirty="0" err="1" smtClean="0"/>
              <a:t>Xen</a:t>
            </a:r>
            <a:r>
              <a:rPr kumimoji="1" lang="en-US" altLang="ja-JP" dirty="0" smtClean="0"/>
              <a:t> 3.4.2</a:t>
            </a:r>
          </a:p>
          <a:p>
            <a:r>
              <a:rPr kumimoji="1" lang="en-US" altLang="ja-JP" baseline="0" dirty="0" smtClean="0"/>
              <a:t>In the current implementation, the Monarch scheduler supports the Linux 2.6 for x64 architecture.</a:t>
            </a:r>
          </a:p>
          <a:p>
            <a:endParaRPr kumimoji="1" lang="en-US" altLang="ja-JP" baseline="0" dirty="0" smtClean="0"/>
          </a:p>
          <a:p>
            <a:r>
              <a:rPr kumimoji="1" lang="en-US" altLang="ja-JP" baseline="0" dirty="0" smtClean="0"/>
              <a:t>The Monarch’s scheduling is periodically invoked by timer interrupts in </a:t>
            </a:r>
            <a:r>
              <a:rPr kumimoji="1" lang="en-US" altLang="ja-JP" baseline="0" dirty="0" err="1" smtClean="0"/>
              <a:t>Xen</a:t>
            </a:r>
            <a:r>
              <a:rPr kumimoji="1" lang="en-US" altLang="ja-JP" baseline="0" dirty="0" smtClean="0"/>
              <a:t> VMM</a:t>
            </a:r>
          </a:p>
          <a:p>
            <a:r>
              <a:rPr kumimoji="1" lang="en-US" altLang="ja-JP" dirty="0" smtClean="0"/>
              <a:t>Firstly, the Monarch scheduler pauses all virtual CPUs of </a:t>
            </a:r>
            <a:r>
              <a:rPr kumimoji="1" lang="en-US" altLang="ja-JP" baseline="0" dirty="0" smtClean="0"/>
              <a:t> a domain U to prevent conflict between the Monarch scheduler and the guest OS</a:t>
            </a:r>
            <a:endParaRPr kumimoji="1" lang="en-US" altLang="ja-JP" dirty="0" smtClean="0"/>
          </a:p>
          <a:p>
            <a:r>
              <a:rPr kumimoji="1" lang="en-US" altLang="ja-JP" dirty="0" smtClean="0"/>
              <a:t>Secondly, the Monarch scheduler obtains the execution time of all</a:t>
            </a:r>
            <a:r>
              <a:rPr kumimoji="1" lang="en-US" altLang="ja-JP" baseline="0" dirty="0" smtClean="0"/>
              <a:t> processes.</a:t>
            </a:r>
            <a:endParaRPr kumimoji="1" lang="en-US" altLang="ja-JP" dirty="0" smtClean="0"/>
          </a:p>
          <a:p>
            <a:r>
              <a:rPr kumimoji="1" lang="en-US" altLang="ja-JP" dirty="0" smtClean="0"/>
              <a:t>Thirdly, the Monarch scheduler modifies the guest OS to schedule processes</a:t>
            </a:r>
            <a:r>
              <a:rPr kumimoji="1" lang="en-US" altLang="ja-JP" baseline="0" dirty="0" smtClean="0"/>
              <a:t> i</a:t>
            </a:r>
            <a:r>
              <a:rPr kumimoji="1" lang="en-US" altLang="ja-JP" dirty="0" smtClean="0"/>
              <a:t>f in</a:t>
            </a:r>
            <a:r>
              <a:rPr kumimoji="1" lang="en-US" altLang="ja-JP" baseline="0" dirty="0" smtClean="0"/>
              <a:t> the controlled mode</a:t>
            </a:r>
            <a:endParaRPr kumimoji="1" lang="en-US" altLang="ja-JP" dirty="0" smtClean="0"/>
          </a:p>
          <a:p>
            <a:r>
              <a:rPr kumimoji="1" lang="en-US" altLang="ja-JP" dirty="0" smtClean="0"/>
              <a:t>Finally,</a:t>
            </a:r>
            <a:r>
              <a:rPr kumimoji="1" lang="en-US" altLang="ja-JP" baseline="0" dirty="0" smtClean="0"/>
              <a:t> the Monarch scheduler un-pause the domain U.</a:t>
            </a:r>
            <a:endParaRPr kumimoji="1" lang="en-US" altLang="ja-JP" dirty="0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A6F8DD-6557-4C31-952E-A7BB5765995C}" type="slidenum">
              <a:rPr kumimoji="1" lang="ja-JP" altLang="en-US" smtClean="0"/>
              <a:pPr/>
              <a:t>9</a:t>
            </a:fld>
            <a:endParaRPr kumimoji="1"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268288" y="268288"/>
            <a:ext cx="184150" cy="3886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76400"/>
            <a:ext cx="7973568" cy="2478088"/>
          </a:xfrm>
        </p:spPr>
        <p:txBody>
          <a:bodyPr rtlCol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Tahoma"/>
                <a:ea typeface="+mj-ea"/>
                <a:cs typeface="Tahoma"/>
              </a:defRPr>
            </a:lvl1pPr>
          </a:lstStyle>
          <a:p>
            <a:r>
              <a:rPr lang="ja-JP" altLang="en-US" dirty="0" smtClean="0"/>
              <a:t>マスタ タイトルの書式設定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0" y="4636008"/>
            <a:ext cx="5458968" cy="621792"/>
          </a:xfrm>
        </p:spPr>
        <p:txBody>
          <a:bodyPr rtlCol="0">
            <a:norm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buClr>
                <a:schemeClr val="accent1"/>
              </a:buClr>
              <a:buSzPct val="100000"/>
              <a:buFont typeface="Wingdings 2" pitchFamily="18" charset="2"/>
              <a:buNone/>
              <a:defRPr sz="2400" kern="1200">
                <a:solidFill>
                  <a:schemeClr val="tx2"/>
                </a:solidFill>
                <a:latin typeface="Tahoma"/>
                <a:ea typeface="+mn-ea"/>
                <a:cs typeface="Tahom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19450" y="6356350"/>
            <a:ext cx="4735513" cy="365125"/>
          </a:xfrm>
        </p:spPr>
        <p:txBody>
          <a:bodyPr/>
          <a:lstStyle>
            <a:lvl1pPr>
              <a:defRPr>
                <a:latin typeface="Century Gothic" charset="0"/>
                <a:ea typeface="メイリオ" charset="-128"/>
                <a:cs typeface="メイリオ" charset="-128"/>
              </a:defRPr>
            </a:lvl1pPr>
          </a:lstStyle>
          <a:p>
            <a:endParaRPr kumimoji="1" lang="ja-JP" alt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6588" y="6356350"/>
            <a:ext cx="685800" cy="365125"/>
          </a:xfrm>
        </p:spPr>
        <p:txBody>
          <a:bodyPr/>
          <a:lstStyle>
            <a:lvl1pPr>
              <a:defRPr sz="1100">
                <a:solidFill>
                  <a:srgbClr val="858585"/>
                </a:solidFill>
                <a:latin typeface="Century Gothic" charset="0"/>
                <a:ea typeface="メイリオ" charset="-128"/>
                <a:cs typeface="メイリオ" charset="-128"/>
              </a:defRPr>
            </a:lvl1pPr>
          </a:lstStyle>
          <a:p>
            <a:fld id="{6514D670-8726-4EAB-9C8E-929B6CF3F803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/>
          <p:nvPr/>
        </p:nvSpPr>
        <p:spPr>
          <a:xfrm>
            <a:off x="8148638" y="268288"/>
            <a:ext cx="719137" cy="16462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8244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28244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45720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fld id="{6514D670-8726-4EAB-9C8E-929B6CF3F803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/>
          <p:nvPr/>
        </p:nvSpPr>
        <p:spPr>
          <a:xfrm>
            <a:off x="8148638" y="268288"/>
            <a:ext cx="719137" cy="16462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8244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28244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5720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5720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fld id="{6514D670-8726-4EAB-9C8E-929B6CF3F803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/>
          <p:nvPr/>
        </p:nvSpPr>
        <p:spPr>
          <a:xfrm>
            <a:off x="8148638" y="268288"/>
            <a:ext cx="719137" cy="16462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14D670-8726-4EAB-9C8E-929B6CF3F803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/>
          <p:nvPr/>
        </p:nvSpPr>
        <p:spPr>
          <a:xfrm>
            <a:off x="8148638" y="268288"/>
            <a:ext cx="719137" cy="5667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14D670-8726-4EAB-9C8E-929B6CF3F803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8148638" y="268288"/>
            <a:ext cx="719137" cy="5667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95082"/>
            <a:ext cx="3566160" cy="1035424"/>
          </a:xfrm>
        </p:spPr>
        <p:txBody>
          <a:bodyPr/>
          <a:lstStyle>
            <a:lvl1pPr algn="l">
              <a:defRPr sz="2800" b="0"/>
            </a:lvl1pPr>
          </a:lstStyle>
          <a:p>
            <a:r>
              <a:rPr lang="ja-JP" altLang="en-US" smtClean="0"/>
              <a:t>マスタ タイトルの書式設定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2052" y="990600"/>
            <a:ext cx="3566160" cy="51355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057400"/>
            <a:ext cx="3566160" cy="3657601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14D670-8726-4EAB-9C8E-929B6CF3F803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4746625" y="268288"/>
            <a:ext cx="4114800" cy="5667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95082"/>
            <a:ext cx="3566160" cy="1035424"/>
          </a:xfrm>
        </p:spPr>
        <p:txBody>
          <a:bodyPr/>
          <a:lstStyle>
            <a:lvl1pPr algn="l">
              <a:defRPr sz="2800" b="0"/>
            </a:lvl1pPr>
          </a:lstStyle>
          <a:p>
            <a:r>
              <a:rPr lang="ja-JP" altLang="en-US" smtClean="0"/>
              <a:t>マスタ タイトルの書式設定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057400"/>
            <a:ext cx="3566160" cy="3657601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4760258" y="990600"/>
            <a:ext cx="4096512" cy="5611813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ja-JP" altLang="en-US" noProof="0" smtClean="0"/>
              <a:t>アイコンをクリックして図を追加</a:t>
            </a:r>
            <a:endParaRPr noProof="0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4"/>
          </p:nvPr>
        </p:nvSpPr>
        <p:spPr>
          <a:xfrm>
            <a:off x="161925" y="6124575"/>
            <a:ext cx="1752600" cy="365125"/>
          </a:xfrm>
        </p:spPr>
        <p:txBody>
          <a:bodyPr/>
          <a:lstStyle>
            <a:lvl1pPr algn="l">
              <a:defRPr/>
            </a:lvl1pPr>
          </a:lstStyle>
          <a:p>
            <a:endParaRPr kumimoji="1" lang="ja-JP" alt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5"/>
          </p:nvPr>
        </p:nvSpPr>
        <p:spPr>
          <a:xfrm>
            <a:off x="174625" y="6356350"/>
            <a:ext cx="3863975" cy="365125"/>
          </a:xfrm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6514D670-8726-4EAB-9C8E-929B6CF3F803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の上に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7216775" y="268288"/>
            <a:ext cx="1639888" cy="363855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4267200"/>
            <a:ext cx="6477000" cy="566738"/>
          </a:xfrm>
        </p:spPr>
        <p:txBody>
          <a:bodyPr/>
          <a:lstStyle>
            <a:lvl1pPr algn="l">
              <a:defRPr sz="2800" b="0"/>
            </a:lvl1pPr>
          </a:lstStyle>
          <a:p>
            <a:r>
              <a:rPr lang="ja-JP" altLang="en-US" smtClean="0"/>
              <a:t>マスタ タイトルの書式設定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69874" y="268288"/>
            <a:ext cx="6858000" cy="363931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アイコンをクリックして図を追加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8788" y="4840941"/>
            <a:ext cx="6475412" cy="1304271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14D670-8726-4EAB-9C8E-929B6CF3F803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 4 つ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35938" y="268288"/>
            <a:ext cx="720725" cy="363855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4267200"/>
            <a:ext cx="6477000" cy="566738"/>
          </a:xfrm>
        </p:spPr>
        <p:txBody>
          <a:bodyPr/>
          <a:lstStyle>
            <a:lvl1pPr algn="l">
              <a:defRPr sz="2800" b="0"/>
            </a:lvl1pPr>
          </a:lstStyle>
          <a:p>
            <a:r>
              <a:rPr lang="ja-JP" altLang="en-US" smtClean="0"/>
              <a:t>マスタ タイトルの書式設定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69874" y="268288"/>
            <a:ext cx="3006726" cy="363931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アイコンをクリックして図を追加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8788" y="4840941"/>
            <a:ext cx="6475412" cy="1304271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10" name="Picture Placeholder 2"/>
          <p:cNvSpPr>
            <a:spLocks noGrp="1"/>
          </p:cNvSpPr>
          <p:nvPr>
            <p:ph type="pic" idx="13"/>
          </p:nvPr>
        </p:nvSpPr>
        <p:spPr>
          <a:xfrm>
            <a:off x="3352800" y="268288"/>
            <a:ext cx="4701988" cy="177566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アイコンをクリックして図を追加</a:t>
            </a:r>
            <a:endParaRPr noProof="0"/>
          </a:p>
        </p:txBody>
      </p:sp>
      <p:sp>
        <p:nvSpPr>
          <p:cNvPr id="11" name="Picture Placeholder 2"/>
          <p:cNvSpPr>
            <a:spLocks noGrp="1"/>
          </p:cNvSpPr>
          <p:nvPr>
            <p:ph type="pic" idx="14"/>
          </p:nvPr>
        </p:nvSpPr>
        <p:spPr>
          <a:xfrm>
            <a:off x="3352800" y="2131935"/>
            <a:ext cx="2304288" cy="177566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アイコンをクリックして図を追加</a:t>
            </a:r>
            <a:endParaRPr noProof="0"/>
          </a:p>
        </p:txBody>
      </p:sp>
      <p:sp>
        <p:nvSpPr>
          <p:cNvPr id="12" name="Picture Placeholder 2"/>
          <p:cNvSpPr>
            <a:spLocks noGrp="1"/>
          </p:cNvSpPr>
          <p:nvPr>
            <p:ph type="pic" idx="15"/>
          </p:nvPr>
        </p:nvSpPr>
        <p:spPr>
          <a:xfrm>
            <a:off x="5750500" y="2131935"/>
            <a:ext cx="2304288" cy="177566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アイコンをクリックして図を追加</a:t>
            </a:r>
            <a:endParaRPr noProof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fld id="{6514D670-8726-4EAB-9C8E-929B6CF3F803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7212013" y="268288"/>
            <a:ext cx="1646237" cy="16462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14D670-8726-4EAB-9C8E-929B6CF3F803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/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8148638" y="268288"/>
            <a:ext cx="719137" cy="5667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43799" y="1035424"/>
            <a:ext cx="1322295" cy="5090739"/>
          </a:xfrm>
        </p:spPr>
        <p:txBody>
          <a:bodyPr vert="eaVert" anchor="t"/>
          <a:lstStyle/>
          <a:p>
            <a:r>
              <a:rPr lang="ja-JP" altLang="en-US" smtClean="0"/>
              <a:t>マスタ タイトルの書式設定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035424"/>
            <a:ext cx="6019800" cy="5109789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14D670-8726-4EAB-9C8E-929B6CF3F803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8256588" y="268289"/>
            <a:ext cx="601662" cy="11033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7696200" cy="1143000"/>
          </a:xfrm>
        </p:spPr>
        <p:txBody>
          <a:bodyPr/>
          <a:lstStyle/>
          <a:p>
            <a:r>
              <a:rPr lang="ja-JP" altLang="en-US" dirty="0" smtClean="0"/>
              <a:t>マスタ タイトルの書式設定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7212013" y="6356350"/>
            <a:ext cx="1752600" cy="365125"/>
          </a:xfrm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28384" y="360363"/>
            <a:ext cx="864096" cy="365125"/>
          </a:xfrm>
        </p:spPr>
        <p:txBody>
          <a:bodyPr/>
          <a:lstStyle>
            <a:lvl1pPr>
              <a:defRPr>
                <a:latin typeface="Tahoma" pitchFamily="34" charset="0"/>
                <a:cs typeface="Tahoma" pitchFamily="34" charset="0"/>
              </a:defRPr>
            </a:lvl1pPr>
          </a:lstStyle>
          <a:p>
            <a:fld id="{6514D670-8726-4EAB-9C8E-929B6CF3F803}" type="slidenum">
              <a:rPr lang="ja-JP" altLang="en-US" smtClean="0"/>
              <a:pPr/>
              <a:t>&lt;#&gt;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図付き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/>
          <p:nvPr/>
        </p:nvSpPr>
        <p:spPr>
          <a:xfrm>
            <a:off x="3187700" y="268288"/>
            <a:ext cx="5668963" cy="25606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6" name="Rectangle 9"/>
          <p:cNvSpPr/>
          <p:nvPr/>
        </p:nvSpPr>
        <p:spPr>
          <a:xfrm>
            <a:off x="268288" y="268288"/>
            <a:ext cx="184150" cy="3886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0399" y="4171950"/>
            <a:ext cx="5457919" cy="1085850"/>
          </a:xfrm>
        </p:spPr>
        <p:txBody>
          <a:bodyPr>
            <a:normAutofit/>
          </a:bodyPr>
          <a:lstStyle>
            <a:lvl1pPr>
              <a:defRPr sz="4600"/>
            </a:lvl1pPr>
          </a:lstStyle>
          <a:p>
            <a:r>
              <a:rPr lang="ja-JP" altLang="en-US" smtClean="0"/>
              <a:t>マスタ タイトルの書式設定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1" y="5257799"/>
            <a:ext cx="5457918" cy="618565"/>
          </a:xfrm>
        </p:spPr>
        <p:txBody>
          <a:bodyPr>
            <a:normAutofit/>
          </a:bodyPr>
          <a:lstStyle>
            <a:lvl1pPr marL="0" indent="0" algn="l">
              <a:spcBef>
                <a:spcPct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 algn="ctr">
              <a:spcBef>
                <a:spcPct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3200400" y="2877671"/>
            <a:ext cx="5646867" cy="1280160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ja-JP" altLang="en-US" noProof="0" smtClean="0"/>
              <a:t>アイコンをクリックして図を追加</a:t>
            </a:r>
            <a:endParaRPr noProof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>
          <a:xfrm>
            <a:off x="3276600" y="390525"/>
            <a:ext cx="5499100" cy="365125"/>
          </a:xfrm>
        </p:spPr>
        <p:txBody>
          <a:bodyPr/>
          <a:lstStyle>
            <a:lvl1pPr>
              <a:defRPr sz="2200" b="0">
                <a:solidFill>
                  <a:schemeClr val="bg1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>
          <a:xfrm>
            <a:off x="3213100" y="6356350"/>
            <a:ext cx="4735513" cy="365125"/>
          </a:xfrm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6"/>
          </p:nvPr>
        </p:nvSpPr>
        <p:spPr>
          <a:xfrm>
            <a:off x="8266113" y="6356350"/>
            <a:ext cx="685800" cy="365125"/>
          </a:xfrm>
        </p:spPr>
        <p:txBody>
          <a:bodyPr/>
          <a:lstStyle>
            <a:lvl1pPr>
              <a:defRPr sz="1100">
                <a:solidFill>
                  <a:srgbClr val="858585"/>
                </a:solidFill>
                <a:latin typeface="Century Gothic" charset="0"/>
                <a:ea typeface="メイリオ" charset="-128"/>
                <a:cs typeface="メイリオ" charset="-128"/>
              </a:defRPr>
            </a:lvl1pPr>
          </a:lstStyle>
          <a:p>
            <a:fld id="{6514D670-8726-4EAB-9C8E-929B6CF3F803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、コンテンツ、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/>
          <p:nvPr/>
        </p:nvSpPr>
        <p:spPr>
          <a:xfrm>
            <a:off x="269875" y="268288"/>
            <a:ext cx="1646238" cy="16462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8423" y="914400"/>
            <a:ext cx="6508377" cy="1143000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8423" y="2209800"/>
            <a:ext cx="6508377" cy="3916363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69875" y="1976718"/>
            <a:ext cx="1645920" cy="4625788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ja-JP" altLang="en-US" noProof="0" smtClean="0"/>
              <a:t>アイコンをクリックして図を追加</a:t>
            </a:r>
            <a:endParaRPr noProof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4"/>
          </p:nvPr>
        </p:nvSpPr>
        <p:spPr>
          <a:xfrm>
            <a:off x="7212013" y="6356350"/>
            <a:ext cx="1752600" cy="365125"/>
          </a:xfrm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5"/>
          </p:nvPr>
        </p:nvSpPr>
        <p:spPr>
          <a:xfrm>
            <a:off x="2178050" y="6356350"/>
            <a:ext cx="4927600" cy="365125"/>
          </a:xfrm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6"/>
          </p:nvPr>
        </p:nvSpPr>
        <p:spPr>
          <a:xfrm>
            <a:off x="331788" y="360363"/>
            <a:ext cx="506412" cy="365125"/>
          </a:xfrm>
        </p:spPr>
        <p:txBody>
          <a:bodyPr/>
          <a:lstStyle>
            <a:lvl1pPr>
              <a:defRPr/>
            </a:lvl1pPr>
          </a:lstStyle>
          <a:p>
            <a:fld id="{6514D670-8726-4EAB-9C8E-929B6CF3F803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 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7759700" y="268288"/>
            <a:ext cx="1098550" cy="6350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3429000"/>
            <a:ext cx="4966446" cy="1398494"/>
          </a:xfrm>
        </p:spPr>
        <p:txBody>
          <a:bodyPr/>
          <a:lstStyle>
            <a:lvl1pPr algn="r">
              <a:defRPr sz="4600" b="0" cap="none" baseline="0"/>
            </a:lvl1pPr>
          </a:lstStyle>
          <a:p>
            <a:r>
              <a:rPr lang="ja-JP" altLang="en-US" smtClean="0"/>
              <a:t>マスタ タイトルの書式設定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9801" y="4824414"/>
            <a:ext cx="4966446" cy="1320800"/>
          </a:xfrm>
        </p:spPr>
        <p:txBody>
          <a:bodyPr>
            <a:normAutofit/>
          </a:bodyPr>
          <a:lstStyle>
            <a:lvl1pPr marL="0" indent="0" algn="r"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562600" y="6356350"/>
            <a:ext cx="1622425" cy="365125"/>
          </a:xfrm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4625" y="6356350"/>
            <a:ext cx="5311775" cy="365125"/>
          </a:xfrm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14D670-8726-4EAB-9C8E-929B6CF3F803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図付きセク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/>
          <p:nvPr/>
        </p:nvSpPr>
        <p:spPr>
          <a:xfrm>
            <a:off x="269875" y="4773613"/>
            <a:ext cx="2971800" cy="18446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354" y="3429001"/>
            <a:ext cx="4966446" cy="1398494"/>
          </a:xfrm>
        </p:spPr>
        <p:txBody>
          <a:bodyPr/>
          <a:lstStyle>
            <a:lvl1pPr algn="r">
              <a:defRPr sz="4600" b="0" cap="none" baseline="0"/>
            </a:lvl1pPr>
          </a:lstStyle>
          <a:p>
            <a:r>
              <a:rPr lang="ja-JP" altLang="en-US" smtClean="0"/>
              <a:t>マスタ タイトルの書式設定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20354" y="4824414"/>
            <a:ext cx="4966446" cy="1320800"/>
          </a:xfrm>
        </p:spPr>
        <p:txBody>
          <a:bodyPr>
            <a:normAutofit/>
          </a:bodyPr>
          <a:lstStyle>
            <a:lvl1pPr marL="0" indent="0" algn="r"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69874" y="268288"/>
            <a:ext cx="2971800" cy="4438650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ja-JP" altLang="en-US" noProof="0" smtClean="0"/>
              <a:t>アイコンをクリックして図を追加</a:t>
            </a:r>
            <a:endParaRPr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4"/>
          </p:nvPr>
        </p:nvSpPr>
        <p:spPr>
          <a:xfrm>
            <a:off x="350838" y="6105525"/>
            <a:ext cx="506412" cy="365125"/>
          </a:xfrm>
        </p:spPr>
        <p:txBody>
          <a:bodyPr/>
          <a:lstStyle>
            <a:lvl1pPr>
              <a:defRPr/>
            </a:lvl1pPr>
          </a:lstStyle>
          <a:p>
            <a:fld id="{6514D670-8726-4EAB-9C8E-929B6CF3F803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8148638" y="268288"/>
            <a:ext cx="719137" cy="16462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8244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14D670-8726-4EAB-9C8E-929B6CF3F803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/>
          <p:nvPr/>
        </p:nvSpPr>
        <p:spPr>
          <a:xfrm>
            <a:off x="8148638" y="268288"/>
            <a:ext cx="719137" cy="16462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88352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54132"/>
            <a:ext cx="3566160" cy="639762"/>
          </a:xfrm>
        </p:spPr>
        <p:txBody>
          <a:bodyPr anchor="b">
            <a:noAutofit/>
          </a:bodyPr>
          <a:lstStyle>
            <a:lvl1pPr marL="0" indent="0" algn="ctr">
              <a:spcBef>
                <a:spcPct val="0"/>
              </a:spcBef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689411"/>
            <a:ext cx="3566160" cy="343675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79391" y="2054132"/>
            <a:ext cx="3566160" cy="639762"/>
          </a:xfrm>
        </p:spPr>
        <p:txBody>
          <a:bodyPr anchor="b">
            <a:noAutofit/>
          </a:bodyPr>
          <a:lstStyle>
            <a:lvl1pPr marL="0" indent="0" algn="ctr">
              <a:spcBef>
                <a:spcPct val="0"/>
              </a:spcBef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79391" y="2689411"/>
            <a:ext cx="3566160" cy="343675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9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10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14D670-8726-4EAB-9C8E-929B6CF3F803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つの上下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8148638" y="268288"/>
            <a:ext cx="719137" cy="16462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199" y="2214562"/>
            <a:ext cx="7396163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57199" y="4224973"/>
            <a:ext cx="7396163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6514D670-8726-4EAB-9C8E-929B6CF3F803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28600"/>
            <a:ext cx="65087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タイトルの書式設定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524000"/>
            <a:ext cx="8153400" cy="483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altLang="ja-JP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99313" y="6356350"/>
            <a:ext cx="1752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100" b="1">
                <a:solidFill>
                  <a:srgbClr val="858585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4625" y="6356350"/>
            <a:ext cx="6007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100" b="1">
                <a:solidFill>
                  <a:srgbClr val="858585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56588" y="360363"/>
            <a:ext cx="506412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800" b="1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</a:lstStyle>
          <a:p>
            <a:fld id="{6514D670-8726-4EAB-9C8E-929B6CF3F803}" type="slidenum">
              <a:rPr lang="ja-JP" altLang="en-US" smtClean="0"/>
              <a:pPr/>
              <a:t>&lt;#&gt;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4000" kern="1200">
          <a:solidFill>
            <a:schemeClr val="accent1"/>
          </a:solidFill>
          <a:latin typeface="Tahoma"/>
          <a:ea typeface="+mj-ea"/>
          <a:cs typeface="Tahoma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4000">
          <a:solidFill>
            <a:schemeClr val="accent1"/>
          </a:solidFill>
          <a:latin typeface="Century Gothic" pitchFamily="-29" charset="0"/>
          <a:ea typeface="メイリオ" pitchFamily="-29" charset="-128"/>
          <a:cs typeface="メイリオ" pitchFamily="-29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4000">
          <a:solidFill>
            <a:schemeClr val="accent1"/>
          </a:solidFill>
          <a:latin typeface="Century Gothic" pitchFamily="-29" charset="0"/>
          <a:ea typeface="メイリオ" pitchFamily="-29" charset="-128"/>
          <a:cs typeface="メイリオ" pitchFamily="-29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4000">
          <a:solidFill>
            <a:schemeClr val="accent1"/>
          </a:solidFill>
          <a:latin typeface="Century Gothic" pitchFamily="-29" charset="0"/>
          <a:ea typeface="メイリオ" pitchFamily="-29" charset="-128"/>
          <a:cs typeface="メイリオ" pitchFamily="-29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4000">
          <a:solidFill>
            <a:schemeClr val="accent1"/>
          </a:solidFill>
          <a:latin typeface="Century Gothic" pitchFamily="-29" charset="0"/>
          <a:ea typeface="メイリオ" pitchFamily="-29" charset="-128"/>
          <a:cs typeface="メイリオ" pitchFamily="-29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4000">
          <a:solidFill>
            <a:schemeClr val="accent1"/>
          </a:solidFill>
          <a:latin typeface="Century Gothic" pitchFamily="-29" charset="0"/>
          <a:ea typeface="メイリオ" pitchFamily="-29" charset="-128"/>
          <a:cs typeface="メイリオ" pitchFamily="-29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4000">
          <a:solidFill>
            <a:schemeClr val="accent1"/>
          </a:solidFill>
          <a:latin typeface="Century Gothic" pitchFamily="-29" charset="0"/>
          <a:ea typeface="メイリオ" pitchFamily="-29" charset="-128"/>
          <a:cs typeface="メイリオ" pitchFamily="-29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4000">
          <a:solidFill>
            <a:schemeClr val="accent1"/>
          </a:solidFill>
          <a:latin typeface="Century Gothic" pitchFamily="-29" charset="0"/>
          <a:ea typeface="メイリオ" pitchFamily="-29" charset="-128"/>
          <a:cs typeface="メイリオ" pitchFamily="-29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4000">
          <a:solidFill>
            <a:schemeClr val="accent1"/>
          </a:solidFill>
          <a:latin typeface="Century Gothic" pitchFamily="-29" charset="0"/>
          <a:ea typeface="メイリオ" pitchFamily="-29" charset="-128"/>
          <a:cs typeface="メイリオ" pitchFamily="-29" charset="-128"/>
        </a:defRPr>
      </a:lvl9pPr>
    </p:titleStyle>
    <p:bodyStyle>
      <a:lvl1pPr marL="228600" indent="-228600" algn="l" rtl="0" eaLnBrk="1" fontAlgn="base" hangingPunct="1">
        <a:spcBef>
          <a:spcPts val="1800"/>
        </a:spcBef>
        <a:spcAft>
          <a:spcPct val="0"/>
        </a:spcAft>
        <a:buClr>
          <a:schemeClr val="accent1"/>
        </a:buClr>
        <a:buSzPct val="100000"/>
        <a:buFont typeface="Wingdings 2" charset="2"/>
        <a:buChar char="¡"/>
        <a:defRPr kumimoji="1" sz="2800" kern="1200">
          <a:solidFill>
            <a:schemeClr val="tx2"/>
          </a:solidFill>
          <a:latin typeface="Tahoma"/>
          <a:ea typeface="+mn-ea"/>
          <a:cs typeface="Tahoma"/>
        </a:defRPr>
      </a:lvl1pPr>
      <a:lvl2pPr marL="457200" indent="-228600" algn="l" rtl="0" eaLnBrk="1" fontAlgn="base" hangingPunct="1">
        <a:spcBef>
          <a:spcPts val="600"/>
        </a:spcBef>
        <a:spcAft>
          <a:spcPct val="0"/>
        </a:spcAft>
        <a:buClr>
          <a:srgbClr val="4D0000"/>
        </a:buClr>
        <a:buSzPct val="100000"/>
        <a:buFont typeface="Wingdings 2" charset="2"/>
        <a:buChar char="¡"/>
        <a:defRPr kumimoji="1" sz="2600" kern="1200">
          <a:solidFill>
            <a:schemeClr val="tx2"/>
          </a:solidFill>
          <a:latin typeface="Tahoma"/>
          <a:ea typeface="+mn-ea"/>
          <a:cs typeface="Tahoma"/>
        </a:defRPr>
      </a:lvl2pPr>
      <a:lvl3pPr marL="685800" indent="-228600" algn="l" rtl="0" eaLnBrk="1" fontAlgn="base" hangingPunct="1">
        <a:spcBef>
          <a:spcPts val="600"/>
        </a:spcBef>
        <a:spcAft>
          <a:spcPct val="0"/>
        </a:spcAft>
        <a:buClr>
          <a:schemeClr val="accent1"/>
        </a:buClr>
        <a:buSzPct val="100000"/>
        <a:buFont typeface="Wingdings 2" charset="2"/>
        <a:buChar char="¡"/>
        <a:defRPr kumimoji="1" sz="2400" kern="1200">
          <a:solidFill>
            <a:schemeClr val="tx2"/>
          </a:solidFill>
          <a:latin typeface="Tahoma"/>
          <a:ea typeface="+mn-ea"/>
          <a:cs typeface="Tahoma"/>
        </a:defRPr>
      </a:lvl3pPr>
      <a:lvl4pPr marL="914400" indent="-228600" algn="l" rtl="0" eaLnBrk="1" fontAlgn="base" hangingPunct="1">
        <a:spcBef>
          <a:spcPts val="600"/>
        </a:spcBef>
        <a:spcAft>
          <a:spcPct val="0"/>
        </a:spcAft>
        <a:buClr>
          <a:srgbClr val="4D0000"/>
        </a:buClr>
        <a:buSzPct val="100000"/>
        <a:buFont typeface="Wingdings 2" charset="2"/>
        <a:buChar char="¡"/>
        <a:defRPr kumimoji="1" sz="2200" kern="1200">
          <a:solidFill>
            <a:schemeClr val="tx2"/>
          </a:solidFill>
          <a:latin typeface="Tahoma"/>
          <a:ea typeface="+mn-ea"/>
          <a:cs typeface="Tahoma"/>
        </a:defRPr>
      </a:lvl4pPr>
      <a:lvl5pPr marL="1143000" indent="-228600" algn="l" rtl="0" eaLnBrk="1" fontAlgn="base" hangingPunct="1">
        <a:spcBef>
          <a:spcPts val="600"/>
        </a:spcBef>
        <a:spcAft>
          <a:spcPct val="0"/>
        </a:spcAft>
        <a:buClr>
          <a:schemeClr val="accent1"/>
        </a:buClr>
        <a:buSzPct val="100000"/>
        <a:buFont typeface="Wingdings 2" charset="2"/>
        <a:buChar char="¡"/>
        <a:defRPr kumimoji="1" sz="2000" kern="1200">
          <a:solidFill>
            <a:schemeClr val="tx2"/>
          </a:solidFill>
          <a:latin typeface="Tahoma"/>
          <a:ea typeface="+mn-ea"/>
          <a:cs typeface="Tahoma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8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1676400"/>
            <a:ext cx="8458200" cy="2478088"/>
          </a:xfrm>
        </p:spPr>
        <p:txBody>
          <a:bodyPr/>
          <a:lstStyle/>
          <a:p>
            <a:r>
              <a:rPr kumimoji="1" lang="en-US" altLang="ja-JP" dirty="0" smtClean="0"/>
              <a:t>A Secure System-wide Process Scheduling across Virtual Machines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3203848" y="4636008"/>
            <a:ext cx="5544616" cy="1025240"/>
          </a:xfrm>
        </p:spPr>
        <p:txBody>
          <a:bodyPr>
            <a:normAutofit/>
          </a:bodyPr>
          <a:lstStyle/>
          <a:p>
            <a:r>
              <a:rPr kumimoji="1" lang="en-US" altLang="ja-JP" sz="1800" dirty="0" err="1" smtClean="0"/>
              <a:t>Hidekazu</a:t>
            </a:r>
            <a:r>
              <a:rPr kumimoji="1" lang="en-US" altLang="ja-JP" sz="1800" dirty="0" smtClean="0"/>
              <a:t> Tadokoro  (</a:t>
            </a:r>
            <a:r>
              <a:rPr lang="en-US" altLang="ja-JP" sz="1800" dirty="0" smtClean="0"/>
              <a:t>Tokyo Institute of Technology</a:t>
            </a:r>
            <a:r>
              <a:rPr kumimoji="1" lang="en-US" altLang="ja-JP" sz="1800" dirty="0" smtClean="0"/>
              <a:t>)</a:t>
            </a:r>
          </a:p>
          <a:p>
            <a:r>
              <a:rPr lang="en-US" altLang="ja-JP" sz="1800" dirty="0" smtClean="0"/>
              <a:t>Kenichi </a:t>
            </a:r>
            <a:r>
              <a:rPr lang="en-US" altLang="ja-JP" sz="1800" dirty="0" err="1" smtClean="0"/>
              <a:t>Kourai</a:t>
            </a:r>
            <a:r>
              <a:rPr lang="en-US" altLang="ja-JP" sz="1800" dirty="0" smtClean="0"/>
              <a:t>	   (Kyushu Institute of Technology)</a:t>
            </a:r>
          </a:p>
          <a:p>
            <a:r>
              <a:rPr kumimoji="1" lang="en-US" altLang="ja-JP" sz="1800" dirty="0" smtClean="0"/>
              <a:t>Shigeru Chiba	   (</a:t>
            </a:r>
            <a:r>
              <a:rPr lang="en-US" altLang="ja-JP" sz="1800" dirty="0" smtClean="0"/>
              <a:t>Tokyo Institute of Technology</a:t>
            </a:r>
            <a:r>
              <a:rPr kumimoji="1" lang="en-US" altLang="ja-JP" sz="1800" dirty="0" smtClean="0"/>
              <a:t>)</a:t>
            </a:r>
            <a:endParaRPr kumimoji="1" lang="ja-JP" altLang="en-US" sz="1800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4D670-8726-4EAB-9C8E-929B6CF3F803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Accessing Kernel Data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The Monarch scheduler accesses the internal data of guest </a:t>
            </a:r>
            <a:r>
              <a:rPr lang="en-US" altLang="ja-JP" dirty="0" err="1" smtClean="0"/>
              <a:t>OSes</a:t>
            </a:r>
            <a:r>
              <a:rPr lang="en-US" altLang="ja-JP" dirty="0" smtClean="0"/>
              <a:t> based on their information</a:t>
            </a:r>
          </a:p>
          <a:p>
            <a:pPr lvl="1"/>
            <a:r>
              <a:rPr lang="en-US" altLang="ja-JP" dirty="0" smtClean="0"/>
              <a:t>Obtain debug information from kernel image in advance</a:t>
            </a:r>
          </a:p>
          <a:p>
            <a:pPr lvl="1"/>
            <a:r>
              <a:rPr lang="en-US" altLang="ja-JP" dirty="0" smtClean="0"/>
              <a:t>Translate virtual addresses of </a:t>
            </a:r>
            <a:r>
              <a:rPr lang="en-US" altLang="ja-JP" dirty="0" err="1" smtClean="0"/>
              <a:t>domainU</a:t>
            </a:r>
            <a:r>
              <a:rPr lang="en-US" altLang="ja-JP" dirty="0" smtClean="0"/>
              <a:t> into machine addresses of the VMM at run time</a:t>
            </a:r>
          </a:p>
          <a:p>
            <a:pPr lvl="2"/>
            <a:r>
              <a:rPr lang="en-US" altLang="ja-JP" dirty="0" smtClean="0"/>
              <a:t>Page tables of guest </a:t>
            </a:r>
            <a:r>
              <a:rPr lang="en-US" altLang="ja-JP" dirty="0" err="1" smtClean="0"/>
              <a:t>OSes</a:t>
            </a:r>
            <a:endParaRPr lang="en-US" altLang="ja-JP" dirty="0" smtClean="0"/>
          </a:p>
          <a:p>
            <a:pPr lvl="2"/>
            <a:r>
              <a:rPr lang="en-US" altLang="ja-JP" dirty="0" smtClean="0"/>
              <a:t>P2M tables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4D670-8726-4EAB-9C8E-929B6CF3F803}" type="slidenum">
              <a:rPr kumimoji="1" lang="ja-JP" altLang="en-US" smtClean="0"/>
              <a:pPr/>
              <a:t>10</a:t>
            </a:fld>
            <a:endParaRPr kumimoji="1" lang="ja-JP" altLang="en-US"/>
          </a:p>
        </p:txBody>
      </p:sp>
      <p:grpSp>
        <p:nvGrpSpPr>
          <p:cNvPr id="41" name="グループ化 40"/>
          <p:cNvGrpSpPr/>
          <p:nvPr/>
        </p:nvGrpSpPr>
        <p:grpSpPr>
          <a:xfrm>
            <a:off x="539552" y="4653136"/>
            <a:ext cx="8207857" cy="2016224"/>
            <a:chOff x="539552" y="4653136"/>
            <a:chExt cx="8207857" cy="2016224"/>
          </a:xfrm>
        </p:grpSpPr>
        <p:sp>
          <p:nvSpPr>
            <p:cNvPr id="13" name="テキスト ボックス 12"/>
            <p:cNvSpPr txBox="1"/>
            <p:nvPr/>
          </p:nvSpPr>
          <p:spPr>
            <a:xfrm>
              <a:off x="2411760" y="5569290"/>
              <a:ext cx="1839286" cy="40011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kumimoji="1" lang="en-US" altLang="ja-JP" sz="2000" dirty="0" smtClean="0">
                  <a:latin typeface="+mj-lt"/>
                </a:rPr>
                <a:t>virtual address</a:t>
              </a:r>
              <a:endParaRPr kumimoji="1" lang="ja-JP" altLang="en-US" sz="2000" dirty="0">
                <a:latin typeface="+mj-lt"/>
              </a:endParaRPr>
            </a:p>
          </p:txBody>
        </p:sp>
        <p:sp>
          <p:nvSpPr>
            <p:cNvPr id="18" name="正方形/長方形 17"/>
            <p:cNvSpPr/>
            <p:nvPr/>
          </p:nvSpPr>
          <p:spPr>
            <a:xfrm>
              <a:off x="539552" y="6371068"/>
              <a:ext cx="7776863" cy="298292"/>
            </a:xfrm>
            <a:prstGeom prst="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dirty="0" err="1" smtClean="0">
                  <a:latin typeface="+mj-lt"/>
                </a:rPr>
                <a:t>Xen</a:t>
              </a:r>
              <a:r>
                <a:rPr kumimoji="1" lang="en-US" altLang="ja-JP" dirty="0" smtClean="0">
                  <a:latin typeface="+mj-lt"/>
                </a:rPr>
                <a:t> VMM</a:t>
              </a:r>
              <a:endParaRPr kumimoji="1" lang="ja-JP" altLang="en-US" dirty="0">
                <a:latin typeface="+mj-lt"/>
              </a:endParaRPr>
            </a:p>
          </p:txBody>
        </p:sp>
        <p:grpSp>
          <p:nvGrpSpPr>
            <p:cNvPr id="49" name="グループ化 48"/>
            <p:cNvGrpSpPr/>
            <p:nvPr/>
          </p:nvGrpSpPr>
          <p:grpSpPr>
            <a:xfrm>
              <a:off x="4644429" y="5013176"/>
              <a:ext cx="2088231" cy="1285884"/>
              <a:chOff x="6742313" y="2357430"/>
              <a:chExt cx="2088231" cy="1285884"/>
            </a:xfrm>
          </p:grpSpPr>
          <p:sp>
            <p:nvSpPr>
              <p:cNvPr id="16" name="正方形/長方形 15"/>
              <p:cNvSpPr/>
              <p:nvPr/>
            </p:nvSpPr>
            <p:spPr>
              <a:xfrm>
                <a:off x="6742313" y="2779218"/>
                <a:ext cx="2088231" cy="864096"/>
              </a:xfrm>
              <a:prstGeom prst="rect">
                <a:avLst/>
              </a:prstGeom>
              <a:ln/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latin typeface="+mj-lt"/>
                </a:endParaRPr>
              </a:p>
            </p:txBody>
          </p:sp>
          <p:sp>
            <p:nvSpPr>
              <p:cNvPr id="40" name="テキスト ボックス 39"/>
              <p:cNvSpPr txBox="1"/>
              <p:nvPr/>
            </p:nvSpPr>
            <p:spPr>
              <a:xfrm>
                <a:off x="7317956" y="2357430"/>
                <a:ext cx="81144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dirty="0" err="1" smtClean="0">
                    <a:latin typeface="+mj-lt"/>
                  </a:rPr>
                  <a:t>DomU</a:t>
                </a:r>
                <a:endParaRPr kumimoji="1" lang="ja-JP" altLang="en-US" dirty="0">
                  <a:latin typeface="+mj-lt"/>
                </a:endParaRPr>
              </a:p>
            </p:txBody>
          </p:sp>
        </p:grpSp>
        <p:grpSp>
          <p:nvGrpSpPr>
            <p:cNvPr id="48" name="グループ化 47"/>
            <p:cNvGrpSpPr/>
            <p:nvPr/>
          </p:nvGrpSpPr>
          <p:grpSpPr>
            <a:xfrm>
              <a:off x="5737936" y="5517232"/>
              <a:ext cx="1189749" cy="869142"/>
              <a:chOff x="7514915" y="4368490"/>
              <a:chExt cx="1189749" cy="869142"/>
            </a:xfrm>
          </p:grpSpPr>
          <p:sp>
            <p:nvSpPr>
              <p:cNvPr id="23" name="正方形/長方形 22"/>
              <p:cNvSpPr/>
              <p:nvPr/>
            </p:nvSpPr>
            <p:spPr>
              <a:xfrm>
                <a:off x="7827668" y="4368490"/>
                <a:ext cx="285752" cy="142876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latin typeface="+mj-lt"/>
                </a:endParaRPr>
              </a:p>
            </p:txBody>
          </p:sp>
          <p:sp>
            <p:nvSpPr>
              <p:cNvPr id="24" name="正方形/長方形 23"/>
              <p:cNvSpPr/>
              <p:nvPr/>
            </p:nvSpPr>
            <p:spPr>
              <a:xfrm>
                <a:off x="8113420" y="4368490"/>
                <a:ext cx="285752" cy="142876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latin typeface="+mj-lt"/>
                </a:endParaRPr>
              </a:p>
            </p:txBody>
          </p:sp>
          <p:sp>
            <p:nvSpPr>
              <p:cNvPr id="25" name="正方形/長方形 24"/>
              <p:cNvSpPr/>
              <p:nvPr/>
            </p:nvSpPr>
            <p:spPr>
              <a:xfrm>
                <a:off x="7827668" y="4510730"/>
                <a:ext cx="285752" cy="142876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latin typeface="+mj-lt"/>
                </a:endParaRPr>
              </a:p>
            </p:txBody>
          </p:sp>
          <p:sp>
            <p:nvSpPr>
              <p:cNvPr id="26" name="正方形/長方形 25"/>
              <p:cNvSpPr/>
              <p:nvPr/>
            </p:nvSpPr>
            <p:spPr>
              <a:xfrm>
                <a:off x="8113420" y="4510730"/>
                <a:ext cx="285752" cy="142876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latin typeface="+mj-lt"/>
                </a:endParaRPr>
              </a:p>
            </p:txBody>
          </p:sp>
          <p:sp>
            <p:nvSpPr>
              <p:cNvPr id="27" name="正方形/長方形 26"/>
              <p:cNvSpPr/>
              <p:nvPr/>
            </p:nvSpPr>
            <p:spPr>
              <a:xfrm>
                <a:off x="7827668" y="4644082"/>
                <a:ext cx="285752" cy="142876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latin typeface="+mj-lt"/>
                </a:endParaRPr>
              </a:p>
            </p:txBody>
          </p:sp>
          <p:sp>
            <p:nvSpPr>
              <p:cNvPr id="28" name="正方形/長方形 27"/>
              <p:cNvSpPr/>
              <p:nvPr/>
            </p:nvSpPr>
            <p:spPr>
              <a:xfrm>
                <a:off x="8113420" y="4644082"/>
                <a:ext cx="285752" cy="142876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latin typeface="+mj-lt"/>
                </a:endParaRPr>
              </a:p>
            </p:txBody>
          </p:sp>
          <p:sp>
            <p:nvSpPr>
              <p:cNvPr id="29" name="正方形/長方形 28"/>
              <p:cNvSpPr/>
              <p:nvPr/>
            </p:nvSpPr>
            <p:spPr>
              <a:xfrm>
                <a:off x="7827668" y="4786322"/>
                <a:ext cx="285752" cy="142876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latin typeface="+mj-lt"/>
                </a:endParaRPr>
              </a:p>
            </p:txBody>
          </p:sp>
          <p:sp>
            <p:nvSpPr>
              <p:cNvPr id="30" name="正方形/長方形 29"/>
              <p:cNvSpPr/>
              <p:nvPr/>
            </p:nvSpPr>
            <p:spPr>
              <a:xfrm>
                <a:off x="8113420" y="4786322"/>
                <a:ext cx="285752" cy="142876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latin typeface="+mj-lt"/>
                </a:endParaRPr>
              </a:p>
            </p:txBody>
          </p:sp>
          <p:sp>
            <p:nvSpPr>
              <p:cNvPr id="37" name="テキスト ボックス 36"/>
              <p:cNvSpPr txBox="1"/>
              <p:nvPr/>
            </p:nvSpPr>
            <p:spPr>
              <a:xfrm>
                <a:off x="7514915" y="4868300"/>
                <a:ext cx="118974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dirty="0" smtClean="0">
                    <a:latin typeface="+mj-lt"/>
                  </a:rPr>
                  <a:t>P2M table</a:t>
                </a:r>
                <a:endParaRPr kumimoji="1" lang="ja-JP" altLang="en-US" dirty="0">
                  <a:latin typeface="+mj-lt"/>
                </a:endParaRPr>
              </a:p>
            </p:txBody>
          </p:sp>
        </p:grpSp>
        <p:cxnSp>
          <p:nvCxnSpPr>
            <p:cNvPr id="38" name="直線矢印コネクタ 37"/>
            <p:cNvCxnSpPr>
              <a:stCxn id="13" idx="3"/>
              <a:endCxn id="5" idx="1"/>
            </p:cNvCxnSpPr>
            <p:nvPr/>
          </p:nvCxnSpPr>
          <p:spPr>
            <a:xfrm flipV="1">
              <a:off x="4251046" y="5743084"/>
              <a:ext cx="756579" cy="26261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grpSp>
          <p:nvGrpSpPr>
            <p:cNvPr id="50" name="グループ化 49"/>
            <p:cNvGrpSpPr/>
            <p:nvPr/>
          </p:nvGrpSpPr>
          <p:grpSpPr>
            <a:xfrm>
              <a:off x="6804248" y="4653136"/>
              <a:ext cx="1943161" cy="1583778"/>
              <a:chOff x="6155755" y="4845618"/>
              <a:chExt cx="1943161" cy="1583778"/>
            </a:xfrm>
          </p:grpSpPr>
          <p:sp>
            <p:nvSpPr>
              <p:cNvPr id="19" name="正方形/長方形 18"/>
              <p:cNvSpPr/>
              <p:nvPr/>
            </p:nvSpPr>
            <p:spPr>
              <a:xfrm>
                <a:off x="6929454" y="5214950"/>
                <a:ext cx="642942" cy="428628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latin typeface="+mj-lt"/>
                </a:endParaRPr>
              </a:p>
            </p:txBody>
          </p:sp>
          <p:sp>
            <p:nvSpPr>
              <p:cNvPr id="20" name="正方形/長方形 19"/>
              <p:cNvSpPr/>
              <p:nvPr/>
            </p:nvSpPr>
            <p:spPr>
              <a:xfrm>
                <a:off x="6929454" y="5643578"/>
                <a:ext cx="642942" cy="142876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latin typeface="+mj-lt"/>
                </a:endParaRPr>
              </a:p>
            </p:txBody>
          </p:sp>
          <p:sp>
            <p:nvSpPr>
              <p:cNvPr id="21" name="正方形/長方形 20"/>
              <p:cNvSpPr/>
              <p:nvPr/>
            </p:nvSpPr>
            <p:spPr>
              <a:xfrm>
                <a:off x="6929454" y="5786454"/>
                <a:ext cx="642942" cy="642942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latin typeface="+mj-lt"/>
                </a:endParaRPr>
              </a:p>
            </p:txBody>
          </p:sp>
          <p:sp>
            <p:nvSpPr>
              <p:cNvPr id="39" name="テキスト ボックス 38"/>
              <p:cNvSpPr txBox="1"/>
              <p:nvPr/>
            </p:nvSpPr>
            <p:spPr>
              <a:xfrm>
                <a:off x="6155755" y="4845618"/>
                <a:ext cx="194316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dirty="0" smtClean="0">
                    <a:latin typeface="+mj-lt"/>
                  </a:rPr>
                  <a:t>machine memory</a:t>
                </a:r>
                <a:endParaRPr kumimoji="1" lang="ja-JP" altLang="en-US" dirty="0">
                  <a:latin typeface="+mj-lt"/>
                </a:endParaRPr>
              </a:p>
            </p:txBody>
          </p:sp>
        </p:grpSp>
        <p:grpSp>
          <p:nvGrpSpPr>
            <p:cNvPr id="46" name="グループ化 45"/>
            <p:cNvGrpSpPr/>
            <p:nvPr/>
          </p:nvGrpSpPr>
          <p:grpSpPr>
            <a:xfrm>
              <a:off x="4572421" y="5362956"/>
              <a:ext cx="1258678" cy="869398"/>
              <a:chOff x="7072330" y="1345156"/>
              <a:chExt cx="1258678" cy="869398"/>
            </a:xfrm>
          </p:grpSpPr>
          <p:sp>
            <p:nvSpPr>
              <p:cNvPr id="5" name="正方形/長方形 4"/>
              <p:cNvSpPr/>
              <p:nvPr/>
            </p:nvSpPr>
            <p:spPr>
              <a:xfrm>
                <a:off x="7507534" y="1653846"/>
                <a:ext cx="285752" cy="142876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latin typeface="+mj-lt"/>
                </a:endParaRPr>
              </a:p>
            </p:txBody>
          </p:sp>
          <p:sp>
            <p:nvSpPr>
              <p:cNvPr id="6" name="正方形/長方形 5"/>
              <p:cNvSpPr/>
              <p:nvPr/>
            </p:nvSpPr>
            <p:spPr>
              <a:xfrm>
                <a:off x="7793286" y="1653846"/>
                <a:ext cx="285752" cy="142876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latin typeface="+mj-lt"/>
                </a:endParaRPr>
              </a:p>
            </p:txBody>
          </p:sp>
          <p:sp>
            <p:nvSpPr>
              <p:cNvPr id="7" name="正方形/長方形 6"/>
              <p:cNvSpPr/>
              <p:nvPr/>
            </p:nvSpPr>
            <p:spPr>
              <a:xfrm>
                <a:off x="7507534" y="1796086"/>
                <a:ext cx="285752" cy="142876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latin typeface="+mj-lt"/>
                </a:endParaRPr>
              </a:p>
            </p:txBody>
          </p:sp>
          <p:sp>
            <p:nvSpPr>
              <p:cNvPr id="8" name="正方形/長方形 7"/>
              <p:cNvSpPr/>
              <p:nvPr/>
            </p:nvSpPr>
            <p:spPr>
              <a:xfrm>
                <a:off x="7793286" y="1796086"/>
                <a:ext cx="285752" cy="142876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latin typeface="+mj-lt"/>
                </a:endParaRPr>
              </a:p>
            </p:txBody>
          </p:sp>
          <p:sp>
            <p:nvSpPr>
              <p:cNvPr id="9" name="正方形/長方形 8"/>
              <p:cNvSpPr/>
              <p:nvPr/>
            </p:nvSpPr>
            <p:spPr>
              <a:xfrm>
                <a:off x="7507534" y="1929438"/>
                <a:ext cx="285752" cy="142876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latin typeface="+mj-lt"/>
                </a:endParaRPr>
              </a:p>
            </p:txBody>
          </p:sp>
          <p:sp>
            <p:nvSpPr>
              <p:cNvPr id="10" name="正方形/長方形 9"/>
              <p:cNvSpPr/>
              <p:nvPr/>
            </p:nvSpPr>
            <p:spPr>
              <a:xfrm>
                <a:off x="7793286" y="1929438"/>
                <a:ext cx="285752" cy="142876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latin typeface="+mj-lt"/>
                </a:endParaRPr>
              </a:p>
            </p:txBody>
          </p:sp>
          <p:sp>
            <p:nvSpPr>
              <p:cNvPr id="11" name="正方形/長方形 10"/>
              <p:cNvSpPr/>
              <p:nvPr/>
            </p:nvSpPr>
            <p:spPr>
              <a:xfrm>
                <a:off x="7507534" y="2071678"/>
                <a:ext cx="285752" cy="142876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latin typeface="+mj-lt"/>
                </a:endParaRPr>
              </a:p>
            </p:txBody>
          </p:sp>
          <p:sp>
            <p:nvSpPr>
              <p:cNvPr id="12" name="正方形/長方形 11"/>
              <p:cNvSpPr/>
              <p:nvPr/>
            </p:nvSpPr>
            <p:spPr>
              <a:xfrm>
                <a:off x="7793286" y="2071678"/>
                <a:ext cx="285752" cy="142876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latin typeface="+mj-lt"/>
                </a:endParaRPr>
              </a:p>
            </p:txBody>
          </p:sp>
          <p:sp>
            <p:nvSpPr>
              <p:cNvPr id="22" name="テキスト ボックス 21"/>
              <p:cNvSpPr txBox="1"/>
              <p:nvPr/>
            </p:nvSpPr>
            <p:spPr>
              <a:xfrm>
                <a:off x="7072330" y="1345156"/>
                <a:ext cx="125867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dirty="0" smtClean="0">
                    <a:latin typeface="+mj-lt"/>
                  </a:rPr>
                  <a:t>page table</a:t>
                </a:r>
                <a:endParaRPr kumimoji="1" lang="ja-JP" altLang="en-US" dirty="0">
                  <a:latin typeface="+mj-lt"/>
                </a:endParaRPr>
              </a:p>
            </p:txBody>
          </p:sp>
        </p:grpSp>
        <p:cxnSp>
          <p:nvCxnSpPr>
            <p:cNvPr id="31" name="図形 30"/>
            <p:cNvCxnSpPr>
              <a:stCxn id="6" idx="3"/>
              <a:endCxn id="25" idx="1"/>
            </p:cNvCxnSpPr>
            <p:nvPr/>
          </p:nvCxnSpPr>
          <p:spPr>
            <a:xfrm flipV="1">
              <a:off x="5579129" y="5730910"/>
              <a:ext cx="471560" cy="12174"/>
            </a:xfrm>
            <a:prstGeom prst="curvedConnector3">
              <a:avLst>
                <a:gd name="adj1" fmla="val 50000"/>
              </a:avLst>
            </a:prstGeom>
            <a:ln>
              <a:prstDash val="sysDash"/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図形 81"/>
            <p:cNvCxnSpPr>
              <a:stCxn id="26" idx="3"/>
              <a:endCxn id="20" idx="1"/>
            </p:cNvCxnSpPr>
            <p:nvPr/>
          </p:nvCxnSpPr>
          <p:spPr>
            <a:xfrm flipV="1">
              <a:off x="6622193" y="5522534"/>
              <a:ext cx="955754" cy="208376"/>
            </a:xfrm>
            <a:prstGeom prst="curvedConnector3">
              <a:avLst>
                <a:gd name="adj1" fmla="val 50000"/>
              </a:avLst>
            </a:prstGeom>
            <a:ln>
              <a:prstDash val="sysDot"/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80" name="正方形/長方形 79"/>
            <p:cNvSpPr/>
            <p:nvPr/>
          </p:nvSpPr>
          <p:spPr>
            <a:xfrm>
              <a:off x="539552" y="5536282"/>
              <a:ext cx="1368152" cy="70103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2000" dirty="0" smtClean="0">
                  <a:latin typeface="+mj-lt"/>
                  <a:ea typeface="+mj-ea"/>
                </a:rPr>
                <a:t>kernel image</a:t>
              </a:r>
              <a:endParaRPr kumimoji="1" lang="ja-JP" altLang="en-US" sz="2000" dirty="0" smtClean="0">
                <a:latin typeface="+mj-lt"/>
                <a:ea typeface="+mj-ea"/>
              </a:endParaRPr>
            </a:p>
          </p:txBody>
        </p:sp>
        <p:cxnSp>
          <p:nvCxnSpPr>
            <p:cNvPr id="82" name="直線矢印コネクタ 81"/>
            <p:cNvCxnSpPr>
              <a:stCxn id="80" idx="3"/>
              <a:endCxn id="13" idx="1"/>
            </p:cNvCxnSpPr>
            <p:nvPr/>
          </p:nvCxnSpPr>
          <p:spPr>
            <a:xfrm flipV="1">
              <a:off x="1907704" y="5769345"/>
              <a:ext cx="504056" cy="117452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Finding process structures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ja-JP" dirty="0" smtClean="0"/>
              <a:t>The Monarch scheduler traverses a process list</a:t>
            </a:r>
          </a:p>
          <a:p>
            <a:pPr lvl="1"/>
            <a:r>
              <a:rPr lang="en-US" altLang="ja-JP" dirty="0" smtClean="0"/>
              <a:t>Every process structure is linked to the list</a:t>
            </a:r>
          </a:p>
          <a:p>
            <a:r>
              <a:rPr lang="en-US" altLang="ja-JP" dirty="0" smtClean="0"/>
              <a:t>The starting point is </a:t>
            </a:r>
            <a:r>
              <a:rPr lang="en-US" altLang="ja-JP" dirty="0" err="1" smtClean="0"/>
              <a:t>init_task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The address of </a:t>
            </a:r>
            <a:r>
              <a:rPr lang="en-US" altLang="ja-JP" dirty="0" err="1" smtClean="0"/>
              <a:t>init_task</a:t>
            </a:r>
            <a:r>
              <a:rPr lang="en-US" altLang="ja-JP" dirty="0" smtClean="0"/>
              <a:t> is invariant in each kernel image</a:t>
            </a: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4D670-8726-4EAB-9C8E-929B6CF3F803}" type="slidenum">
              <a:rPr kumimoji="1" lang="ja-JP" altLang="en-US" smtClean="0"/>
              <a:pPr/>
              <a:t>11</a:t>
            </a:fld>
            <a:endParaRPr kumimoji="1" lang="ja-JP" altLang="en-US" dirty="0"/>
          </a:p>
        </p:txBody>
      </p:sp>
      <p:grpSp>
        <p:nvGrpSpPr>
          <p:cNvPr id="17" name="グループ化 16"/>
          <p:cNvGrpSpPr/>
          <p:nvPr/>
        </p:nvGrpSpPr>
        <p:grpSpPr>
          <a:xfrm>
            <a:off x="4910764" y="4365104"/>
            <a:ext cx="3570943" cy="2376263"/>
            <a:chOff x="4034419" y="4019208"/>
            <a:chExt cx="3266107" cy="2373859"/>
          </a:xfrm>
        </p:grpSpPr>
        <p:sp>
          <p:nvSpPr>
            <p:cNvPr id="18" name="角丸四角形 17"/>
            <p:cNvSpPr/>
            <p:nvPr/>
          </p:nvSpPr>
          <p:spPr>
            <a:xfrm>
              <a:off x="4034419" y="4091143"/>
              <a:ext cx="3180787" cy="2301924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>
                <a:latin typeface="+mj-lt"/>
              </a:endParaRPr>
            </a:p>
          </p:txBody>
        </p:sp>
        <p:sp>
          <p:nvSpPr>
            <p:cNvPr id="19" name="円/楕円 18"/>
            <p:cNvSpPr/>
            <p:nvPr/>
          </p:nvSpPr>
          <p:spPr>
            <a:xfrm>
              <a:off x="4586103" y="5746292"/>
              <a:ext cx="260854" cy="14921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+mj-lt"/>
              </a:endParaRPr>
            </a:p>
          </p:txBody>
        </p:sp>
        <p:sp>
          <p:nvSpPr>
            <p:cNvPr id="20" name="円/楕円 19"/>
            <p:cNvSpPr/>
            <p:nvPr/>
          </p:nvSpPr>
          <p:spPr>
            <a:xfrm>
              <a:off x="5944935" y="5745861"/>
              <a:ext cx="260854" cy="14921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+mj-lt"/>
              </a:endParaRPr>
            </a:p>
          </p:txBody>
        </p:sp>
        <p:sp>
          <p:nvSpPr>
            <p:cNvPr id="21" name="円/楕円 20"/>
            <p:cNvSpPr/>
            <p:nvPr/>
          </p:nvSpPr>
          <p:spPr>
            <a:xfrm>
              <a:off x="6716834" y="5746292"/>
              <a:ext cx="260854" cy="14921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+mj-lt"/>
              </a:endParaRPr>
            </a:p>
          </p:txBody>
        </p:sp>
        <p:sp>
          <p:nvSpPr>
            <p:cNvPr id="22" name="円/楕円 21"/>
            <p:cNvSpPr/>
            <p:nvPr/>
          </p:nvSpPr>
          <p:spPr>
            <a:xfrm>
              <a:off x="5246080" y="5746292"/>
              <a:ext cx="260854" cy="14921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+mj-lt"/>
              </a:endParaRPr>
            </a:p>
          </p:txBody>
        </p:sp>
        <p:cxnSp>
          <p:nvCxnSpPr>
            <p:cNvPr id="23" name="直線矢印コネクタ 99"/>
            <p:cNvCxnSpPr>
              <a:stCxn id="21" idx="0"/>
              <a:endCxn id="30" idx="4"/>
            </p:cNvCxnSpPr>
            <p:nvPr/>
          </p:nvCxnSpPr>
          <p:spPr>
            <a:xfrm rot="16200000" flipV="1">
              <a:off x="6580423" y="5479454"/>
              <a:ext cx="533107" cy="571"/>
            </a:xfrm>
            <a:prstGeom prst="bentConnector3">
              <a:avLst>
                <a:gd name="adj1" fmla="val 50000"/>
              </a:avLst>
            </a:prstGeom>
            <a:ln>
              <a:headEnd type="arrow"/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4" name="直線矢印コネクタ 99"/>
            <p:cNvCxnSpPr>
              <a:stCxn id="36" idx="4"/>
              <a:endCxn id="21" idx="4"/>
            </p:cNvCxnSpPr>
            <p:nvPr/>
          </p:nvCxnSpPr>
          <p:spPr>
            <a:xfrm rot="16200000" flipH="1">
              <a:off x="6647134" y="5695373"/>
              <a:ext cx="4133" cy="396124"/>
            </a:xfrm>
            <a:prstGeom prst="bentConnector3">
              <a:avLst>
                <a:gd name="adj1" fmla="val 7300000"/>
              </a:avLst>
            </a:prstGeom>
            <a:ln>
              <a:headEnd type="arrow"/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25" name="正方形/長方形 24"/>
            <p:cNvSpPr/>
            <p:nvPr/>
          </p:nvSpPr>
          <p:spPr>
            <a:xfrm>
              <a:off x="4193118" y="4347358"/>
              <a:ext cx="1048283" cy="278960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ja-JP" sz="1600" dirty="0" err="1" smtClean="0">
                  <a:latin typeface="+mj-lt"/>
                  <a:ea typeface="+mj-ea"/>
                </a:rPr>
                <a:t>init_task</a:t>
              </a:r>
              <a:endParaRPr kumimoji="1" lang="ja-JP" altLang="en-US" sz="1600" dirty="0">
                <a:latin typeface="+mj-lt"/>
                <a:ea typeface="+mj-ea"/>
              </a:endParaRPr>
            </a:p>
          </p:txBody>
        </p:sp>
        <p:cxnSp>
          <p:nvCxnSpPr>
            <p:cNvPr id="26" name="直線矢印コネクタ 99"/>
            <p:cNvCxnSpPr>
              <a:stCxn id="22" idx="0"/>
              <a:endCxn id="20" idx="4"/>
            </p:cNvCxnSpPr>
            <p:nvPr/>
          </p:nvCxnSpPr>
          <p:spPr>
            <a:xfrm rot="16200000" flipH="1">
              <a:off x="5651544" y="5471253"/>
              <a:ext cx="148779" cy="698855"/>
            </a:xfrm>
            <a:prstGeom prst="bentConnector5">
              <a:avLst>
                <a:gd name="adj1" fmla="val -199998"/>
                <a:gd name="adj2" fmla="val 50000"/>
                <a:gd name="adj3" fmla="val 299998"/>
              </a:avLst>
            </a:prstGeom>
            <a:ln>
              <a:headEnd type="arrow"/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直線矢印コネクタ 99"/>
            <p:cNvCxnSpPr>
              <a:stCxn id="22" idx="4"/>
              <a:endCxn id="19" idx="4"/>
            </p:cNvCxnSpPr>
            <p:nvPr/>
          </p:nvCxnSpPr>
          <p:spPr>
            <a:xfrm rot="5400000">
              <a:off x="5046781" y="5565514"/>
              <a:ext cx="2067" cy="659977"/>
            </a:xfrm>
            <a:prstGeom prst="bentConnector3">
              <a:avLst>
                <a:gd name="adj1" fmla="val 14395466"/>
              </a:avLst>
            </a:prstGeom>
            <a:ln>
              <a:headEnd type="arrow"/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直線矢印コネクタ 99"/>
            <p:cNvCxnSpPr>
              <a:stCxn id="19" idx="0"/>
              <a:endCxn id="33" idx="4"/>
            </p:cNvCxnSpPr>
            <p:nvPr/>
          </p:nvCxnSpPr>
          <p:spPr>
            <a:xfrm rot="5400000" flipH="1" flipV="1">
              <a:off x="4449487" y="5477749"/>
              <a:ext cx="535586" cy="1500"/>
            </a:xfrm>
            <a:prstGeom prst="bentConnector3">
              <a:avLst>
                <a:gd name="adj1" fmla="val 50000"/>
              </a:avLst>
            </a:prstGeom>
            <a:ln>
              <a:headEnd type="arrow"/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直線矢印コネクタ 99"/>
            <p:cNvCxnSpPr>
              <a:stCxn id="33" idx="0"/>
              <a:endCxn id="25" idx="2"/>
            </p:cNvCxnSpPr>
            <p:nvPr/>
          </p:nvCxnSpPr>
          <p:spPr>
            <a:xfrm rot="16200000" flipV="1">
              <a:off x="4500057" y="4843522"/>
              <a:ext cx="435177" cy="769"/>
            </a:xfrm>
            <a:prstGeom prst="bentConnector3">
              <a:avLst>
                <a:gd name="adj1" fmla="val 50000"/>
              </a:avLst>
            </a:prstGeom>
            <a:ln>
              <a:headEnd type="arrow"/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30" name="円/楕円 29"/>
            <p:cNvSpPr/>
            <p:nvPr/>
          </p:nvSpPr>
          <p:spPr>
            <a:xfrm>
              <a:off x="6716263" y="5063975"/>
              <a:ext cx="260854" cy="14921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+mj-lt"/>
              </a:endParaRPr>
            </a:p>
          </p:txBody>
        </p:sp>
        <p:cxnSp>
          <p:nvCxnSpPr>
            <p:cNvPr id="31" name="直線矢印コネクタ 99"/>
            <p:cNvCxnSpPr>
              <a:stCxn id="30" idx="0"/>
              <a:endCxn id="25" idx="3"/>
            </p:cNvCxnSpPr>
            <p:nvPr/>
          </p:nvCxnSpPr>
          <p:spPr>
            <a:xfrm rot="16200000" flipV="1">
              <a:off x="5755478" y="3972763"/>
              <a:ext cx="577136" cy="1605288"/>
            </a:xfrm>
            <a:prstGeom prst="bentConnector2">
              <a:avLst/>
            </a:prstGeom>
            <a:ln>
              <a:headEnd type="arrow"/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32" name="コンテンツ プレースホルダ 2"/>
            <p:cNvSpPr txBox="1">
              <a:spLocks/>
            </p:cNvSpPr>
            <p:nvPr/>
          </p:nvSpPr>
          <p:spPr>
            <a:xfrm>
              <a:off x="5502820" y="4019208"/>
              <a:ext cx="1797706" cy="436735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0" lvl="1">
                <a:spcBef>
                  <a:spcPct val="20000"/>
                </a:spcBef>
              </a:pPr>
              <a:r>
                <a:rPr kumimoji="1" lang="en-US" altLang="ja-JP" sz="200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j-lt"/>
                  <a:ea typeface="+mj-ea"/>
                  <a:cs typeface="+mn-cs"/>
                </a:rPr>
                <a:t>Linux kernel</a:t>
              </a:r>
            </a:p>
          </p:txBody>
        </p:sp>
        <p:sp>
          <p:nvSpPr>
            <p:cNvPr id="33" name="円/楕円 32"/>
            <p:cNvSpPr/>
            <p:nvPr/>
          </p:nvSpPr>
          <p:spPr>
            <a:xfrm>
              <a:off x="4587603" y="5061496"/>
              <a:ext cx="260854" cy="14921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>
                <a:latin typeface="+mj-lt"/>
              </a:endParaRPr>
            </a:p>
          </p:txBody>
        </p:sp>
        <p:sp>
          <p:nvSpPr>
            <p:cNvPr id="34" name="円/楕円 33"/>
            <p:cNvSpPr/>
            <p:nvPr/>
          </p:nvSpPr>
          <p:spPr>
            <a:xfrm>
              <a:off x="6320710" y="5047858"/>
              <a:ext cx="260854" cy="14921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+mj-lt"/>
              </a:endParaRPr>
            </a:p>
          </p:txBody>
        </p:sp>
        <p:cxnSp>
          <p:nvCxnSpPr>
            <p:cNvPr id="35" name="直線矢印コネクタ 99"/>
            <p:cNvCxnSpPr>
              <a:stCxn id="34" idx="0"/>
              <a:endCxn id="38" idx="0"/>
            </p:cNvCxnSpPr>
            <p:nvPr/>
          </p:nvCxnSpPr>
          <p:spPr>
            <a:xfrm rot="16200000" flipH="1" flipV="1">
              <a:off x="6263448" y="4861272"/>
              <a:ext cx="1104" cy="374276"/>
            </a:xfrm>
            <a:prstGeom prst="bentConnector3">
              <a:avLst>
                <a:gd name="adj1" fmla="val -20706522"/>
              </a:avLst>
            </a:prstGeom>
            <a:ln>
              <a:headEnd type="arrow"/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36" name="円/楕円 35"/>
            <p:cNvSpPr/>
            <p:nvPr/>
          </p:nvSpPr>
          <p:spPr>
            <a:xfrm>
              <a:off x="6320710" y="5742159"/>
              <a:ext cx="260854" cy="14921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+mj-lt"/>
              </a:endParaRPr>
            </a:p>
          </p:txBody>
        </p:sp>
        <p:cxnSp>
          <p:nvCxnSpPr>
            <p:cNvPr id="37" name="直線矢印コネクタ 99"/>
            <p:cNvCxnSpPr>
              <a:stCxn id="36" idx="0"/>
              <a:endCxn id="34" idx="4"/>
            </p:cNvCxnSpPr>
            <p:nvPr/>
          </p:nvCxnSpPr>
          <p:spPr>
            <a:xfrm rot="5400000" flipH="1" flipV="1">
              <a:off x="6178592" y="5469352"/>
              <a:ext cx="545091" cy="2589"/>
            </a:xfrm>
            <a:prstGeom prst="bentConnector3">
              <a:avLst>
                <a:gd name="adj1" fmla="val 50000"/>
              </a:avLst>
            </a:prstGeom>
            <a:ln>
              <a:headEnd type="arrow"/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38" name="円/楕円 37"/>
            <p:cNvSpPr/>
            <p:nvPr/>
          </p:nvSpPr>
          <p:spPr>
            <a:xfrm>
              <a:off x="5946435" y="5048962"/>
              <a:ext cx="260854" cy="14921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+mj-lt"/>
              </a:endParaRPr>
            </a:p>
          </p:txBody>
        </p:sp>
        <p:cxnSp>
          <p:nvCxnSpPr>
            <p:cNvPr id="39" name="直線矢印コネクタ 99"/>
            <p:cNvCxnSpPr>
              <a:stCxn id="20" idx="0"/>
              <a:endCxn id="38" idx="4"/>
            </p:cNvCxnSpPr>
            <p:nvPr/>
          </p:nvCxnSpPr>
          <p:spPr>
            <a:xfrm rot="5400000" flipH="1" flipV="1">
              <a:off x="5802268" y="5471268"/>
              <a:ext cx="547690" cy="1500"/>
            </a:xfrm>
            <a:prstGeom prst="bentConnector3">
              <a:avLst>
                <a:gd name="adj1" fmla="val 50000"/>
              </a:avLst>
            </a:prstGeom>
            <a:ln>
              <a:headEnd type="arrow"/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7" name="右矢印 56"/>
          <p:cNvSpPr/>
          <p:nvPr/>
        </p:nvSpPr>
        <p:spPr>
          <a:xfrm>
            <a:off x="3347864" y="4509120"/>
            <a:ext cx="1656184" cy="648072"/>
          </a:xfrm>
          <a:prstGeom prst="rightArrow">
            <a:avLst>
              <a:gd name="adj1" fmla="val 50000"/>
              <a:gd name="adj2" fmla="val 53883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latin typeface="+mj-ea"/>
              <a:ea typeface="+mj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Finding Run Queues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The Monarch scheduler finds a run queue for each v-CPU</a:t>
            </a:r>
          </a:p>
          <a:p>
            <a:pPr lvl="1"/>
            <a:r>
              <a:rPr lang="en-US" altLang="ja-JP" dirty="0" smtClean="0"/>
              <a:t>The address is unknown until boot of the guest OS</a:t>
            </a:r>
          </a:p>
          <a:p>
            <a:pPr lvl="2"/>
            <a:r>
              <a:rPr lang="en-US" altLang="ja-JP" dirty="0" smtClean="0"/>
              <a:t>The number of v-CPUs is not determined until boot</a:t>
            </a:r>
          </a:p>
          <a:p>
            <a:r>
              <a:rPr lang="en-US" altLang="ja-JP" dirty="0" smtClean="0"/>
              <a:t>The starting point is GS register of each v-CPU</a:t>
            </a:r>
          </a:p>
          <a:p>
            <a:pPr lvl="1"/>
            <a:r>
              <a:rPr lang="en-US" altLang="ja-JP" dirty="0" smtClean="0"/>
              <a:t>The GS points x8664_pda, which contains a pointer to a run queue</a:t>
            </a:r>
            <a:endParaRPr lang="ja-JP" altLang="en-US" dirty="0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4D670-8726-4EAB-9C8E-929B6CF3F803}" type="slidenum">
              <a:rPr kumimoji="1" lang="ja-JP" altLang="en-US" smtClean="0"/>
              <a:pPr/>
              <a:t>12</a:t>
            </a:fld>
            <a:endParaRPr kumimoji="1" lang="ja-JP" altLang="en-US" dirty="0"/>
          </a:p>
        </p:txBody>
      </p:sp>
      <p:grpSp>
        <p:nvGrpSpPr>
          <p:cNvPr id="5" name="グループ化 4"/>
          <p:cNvGrpSpPr/>
          <p:nvPr/>
        </p:nvGrpSpPr>
        <p:grpSpPr>
          <a:xfrm>
            <a:off x="683568" y="4714088"/>
            <a:ext cx="7560841" cy="2143912"/>
            <a:chOff x="1227293" y="4500570"/>
            <a:chExt cx="7383543" cy="2143912"/>
          </a:xfrm>
        </p:grpSpPr>
        <p:sp>
          <p:nvSpPr>
            <p:cNvPr id="6" name="テキスト ボックス 5"/>
            <p:cNvSpPr txBox="1"/>
            <p:nvPr/>
          </p:nvSpPr>
          <p:spPr>
            <a:xfrm>
              <a:off x="5725537" y="4500570"/>
              <a:ext cx="2885299" cy="1200329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altLang="ja-JP" dirty="0" err="1">
                  <a:latin typeface="Consolas" pitchFamily="49" charset="0"/>
                </a:rPr>
                <a:t>s</a:t>
              </a:r>
              <a:r>
                <a:rPr kumimoji="1" lang="en-US" altLang="ja-JP" dirty="0" err="1" smtClean="0">
                  <a:latin typeface="Consolas" pitchFamily="49" charset="0"/>
                </a:rPr>
                <a:t>truct</a:t>
              </a:r>
              <a:r>
                <a:rPr kumimoji="1" lang="en-US" altLang="ja-JP" dirty="0" smtClean="0">
                  <a:latin typeface="Consolas" pitchFamily="49" charset="0"/>
                </a:rPr>
                <a:t> </a:t>
              </a:r>
              <a:r>
                <a:rPr kumimoji="1" lang="en-US" altLang="ja-JP" b="1" dirty="0" smtClean="0">
                  <a:latin typeface="Consolas" pitchFamily="49" charset="0"/>
                </a:rPr>
                <a:t>x8664_pda</a:t>
              </a:r>
              <a:r>
                <a:rPr kumimoji="1" lang="en-US" altLang="ja-JP" dirty="0" smtClean="0">
                  <a:latin typeface="Consolas" pitchFamily="49" charset="0"/>
                </a:rPr>
                <a:t> {</a:t>
              </a:r>
            </a:p>
            <a:p>
              <a:r>
                <a:rPr lang="en-US" altLang="ja-JP" dirty="0">
                  <a:latin typeface="Consolas" pitchFamily="49" charset="0"/>
                </a:rPr>
                <a:t> </a:t>
              </a:r>
              <a:r>
                <a:rPr lang="en-US" altLang="ja-JP" dirty="0" smtClean="0">
                  <a:latin typeface="Consolas" pitchFamily="49" charset="0"/>
                </a:rPr>
                <a:t> </a:t>
              </a:r>
              <a:r>
                <a:rPr lang="en-US" altLang="ja-JP" dirty="0" err="1" smtClean="0">
                  <a:latin typeface="Consolas" pitchFamily="49" charset="0"/>
                </a:rPr>
                <a:t>task_t</a:t>
              </a:r>
              <a:r>
                <a:rPr lang="en-US" altLang="ja-JP" dirty="0" smtClean="0">
                  <a:latin typeface="Consolas" pitchFamily="49" charset="0"/>
                </a:rPr>
                <a:t>* current;</a:t>
              </a:r>
            </a:p>
            <a:p>
              <a:r>
                <a:rPr kumimoji="1" lang="en-US" altLang="ja-JP" dirty="0" smtClean="0">
                  <a:latin typeface="Consolas" pitchFamily="49" charset="0"/>
                </a:rPr>
                <a:t>  </a:t>
              </a:r>
              <a:r>
                <a:rPr kumimoji="1" lang="en-US" altLang="ja-JP" dirty="0" err="1" smtClean="0">
                  <a:latin typeface="Consolas" pitchFamily="49" charset="0"/>
                </a:rPr>
                <a:t>ulong</a:t>
              </a:r>
              <a:r>
                <a:rPr lang="en-US" altLang="ja-JP" dirty="0">
                  <a:latin typeface="Consolas" pitchFamily="49" charset="0"/>
                </a:rPr>
                <a:t> </a:t>
              </a:r>
              <a:r>
                <a:rPr lang="en-US" altLang="ja-JP" dirty="0" smtClean="0">
                  <a:latin typeface="Consolas" pitchFamily="49" charset="0"/>
                </a:rPr>
                <a:t>  </a:t>
              </a:r>
              <a:r>
                <a:rPr lang="en-US" altLang="ja-JP" b="1" dirty="0" err="1" smtClean="0">
                  <a:latin typeface="Consolas" pitchFamily="49" charset="0"/>
                </a:rPr>
                <a:t>d</a:t>
              </a:r>
              <a:r>
                <a:rPr kumimoji="1" lang="en-US" altLang="ja-JP" b="1" dirty="0" err="1" smtClean="0">
                  <a:latin typeface="Consolas" pitchFamily="49" charset="0"/>
                </a:rPr>
                <a:t>ata_offset</a:t>
              </a:r>
              <a:r>
                <a:rPr kumimoji="1" lang="en-US" altLang="ja-JP" dirty="0" smtClean="0">
                  <a:latin typeface="Consolas" pitchFamily="49" charset="0"/>
                </a:rPr>
                <a:t>;</a:t>
              </a:r>
            </a:p>
            <a:p>
              <a:r>
                <a:rPr lang="en-US" altLang="ja-JP" dirty="0" smtClean="0">
                  <a:latin typeface="Consolas" pitchFamily="49" charset="0"/>
                </a:rPr>
                <a:t>…};</a:t>
              </a:r>
              <a:endParaRPr kumimoji="1" lang="ja-JP" altLang="en-US" dirty="0">
                <a:latin typeface="Consolas" pitchFamily="49" charset="0"/>
              </a:endParaRPr>
            </a:p>
          </p:txBody>
        </p:sp>
        <p:sp>
          <p:nvSpPr>
            <p:cNvPr id="7" name="正方形/長方形 6"/>
            <p:cNvSpPr/>
            <p:nvPr/>
          </p:nvSpPr>
          <p:spPr>
            <a:xfrm>
              <a:off x="3295640" y="4869902"/>
              <a:ext cx="1428760" cy="14287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" name="正方形/長方形 7"/>
            <p:cNvSpPr/>
            <p:nvPr/>
          </p:nvSpPr>
          <p:spPr>
            <a:xfrm>
              <a:off x="3295640" y="5012778"/>
              <a:ext cx="1428760" cy="357190"/>
            </a:xfrm>
            <a:prstGeom prst="rect">
              <a:avLst/>
            </a:prstGeom>
            <a:solidFill>
              <a:schemeClr val="accent1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ja-JP" dirty="0" smtClean="0">
                  <a:solidFill>
                    <a:schemeClr val="bg1"/>
                  </a:solidFill>
                </a:rPr>
                <a:t>x</a:t>
              </a:r>
              <a:r>
                <a:rPr kumimoji="1" lang="en-US" altLang="ja-JP" dirty="0" smtClean="0">
                  <a:solidFill>
                    <a:schemeClr val="bg1"/>
                  </a:solidFill>
                </a:rPr>
                <a:t>8664_pda</a:t>
              </a:r>
              <a:endParaRPr kumimoji="1" lang="ja-JP" altLang="en-US" dirty="0">
                <a:solidFill>
                  <a:schemeClr val="bg1"/>
                </a:solidFill>
              </a:endParaRPr>
            </a:p>
          </p:txBody>
        </p:sp>
        <p:sp>
          <p:nvSpPr>
            <p:cNvPr id="9" name="正方形/長方形 8"/>
            <p:cNvSpPr/>
            <p:nvPr/>
          </p:nvSpPr>
          <p:spPr>
            <a:xfrm>
              <a:off x="3295640" y="5369968"/>
              <a:ext cx="1428760" cy="642942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0" name="正方形/長方形 9"/>
            <p:cNvSpPr/>
            <p:nvPr/>
          </p:nvSpPr>
          <p:spPr>
            <a:xfrm>
              <a:off x="3295640" y="6012910"/>
              <a:ext cx="1428760" cy="357190"/>
            </a:xfrm>
            <a:prstGeom prst="rect">
              <a:avLst/>
            </a:prstGeom>
            <a:solidFill>
              <a:schemeClr val="accent1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dirty="0" smtClean="0">
                  <a:solidFill>
                    <a:schemeClr val="bg1"/>
                  </a:solidFill>
                </a:rPr>
                <a:t>run queue</a:t>
              </a:r>
              <a:endParaRPr kumimoji="1" lang="ja-JP" altLang="en-US" dirty="0">
                <a:solidFill>
                  <a:schemeClr val="bg1"/>
                </a:solidFill>
              </a:endParaRPr>
            </a:p>
          </p:txBody>
        </p:sp>
        <p:cxnSp>
          <p:nvCxnSpPr>
            <p:cNvPr id="11" name="直線矢印コネクタ 10"/>
            <p:cNvCxnSpPr>
              <a:stCxn id="16" idx="3"/>
            </p:cNvCxnSpPr>
            <p:nvPr/>
          </p:nvCxnSpPr>
          <p:spPr>
            <a:xfrm flipV="1">
              <a:off x="2724134" y="5010978"/>
              <a:ext cx="571504" cy="1800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2" name="正方形/長方形 11"/>
            <p:cNvSpPr/>
            <p:nvPr/>
          </p:nvSpPr>
          <p:spPr>
            <a:xfrm>
              <a:off x="3295640" y="6370100"/>
              <a:ext cx="1428760" cy="212604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" name="テキスト ボックス 12"/>
            <p:cNvSpPr txBox="1"/>
            <p:nvPr/>
          </p:nvSpPr>
          <p:spPr>
            <a:xfrm>
              <a:off x="3117361" y="4574342"/>
              <a:ext cx="175983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ja-JP" dirty="0" smtClean="0"/>
                <a:t>Linux memory</a:t>
              </a:r>
              <a:endParaRPr kumimoji="1" lang="ja-JP" altLang="en-US" dirty="0"/>
            </a:p>
          </p:txBody>
        </p:sp>
        <p:cxnSp>
          <p:nvCxnSpPr>
            <p:cNvPr id="14" name="図形 13"/>
            <p:cNvCxnSpPr>
              <a:stCxn id="8" idx="3"/>
            </p:cNvCxnSpPr>
            <p:nvPr/>
          </p:nvCxnSpPr>
          <p:spPr>
            <a:xfrm>
              <a:off x="4724400" y="5191373"/>
              <a:ext cx="1588" cy="818148"/>
            </a:xfrm>
            <a:prstGeom prst="bentConnector4">
              <a:avLst>
                <a:gd name="adj1" fmla="val 30390438"/>
                <a:gd name="adj2" fmla="val 99412"/>
              </a:avLst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5" name="角丸四角形吹き出し 14"/>
            <p:cNvSpPr/>
            <p:nvPr/>
          </p:nvSpPr>
          <p:spPr>
            <a:xfrm>
              <a:off x="5581623" y="5790616"/>
              <a:ext cx="2941847" cy="853866"/>
            </a:xfrm>
            <a:prstGeom prst="wedgeRoundRectCallout">
              <a:avLst>
                <a:gd name="adj1" fmla="val -61694"/>
                <a:gd name="adj2" fmla="val -56334"/>
                <a:gd name="adj3" fmla="val 16667"/>
              </a:avLst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ja-JP" sz="1600" dirty="0" err="1" smtClean="0"/>
                <a:t>data_offset</a:t>
              </a:r>
              <a:r>
                <a:rPr lang="en-US" altLang="ja-JP" sz="1600" dirty="0" smtClean="0"/>
                <a:t> </a:t>
              </a:r>
              <a:br>
                <a:rPr lang="en-US" altLang="ja-JP" sz="1600" dirty="0" smtClean="0"/>
              </a:br>
              <a:r>
                <a:rPr lang="en-US" altLang="ja-JP" sz="1600" dirty="0" smtClean="0"/>
                <a:t>+</a:t>
              </a:r>
              <a:br>
                <a:rPr lang="en-US" altLang="ja-JP" sz="1600" dirty="0" smtClean="0"/>
              </a:br>
              <a:r>
                <a:rPr lang="en-US" altLang="ja-JP" sz="1600" dirty="0" smtClean="0"/>
                <a:t>PER_CPU_RUNQUEUES </a:t>
              </a:r>
              <a:endParaRPr lang="ja-JP" altLang="en-US" sz="1600" dirty="0"/>
            </a:p>
          </p:txBody>
        </p:sp>
        <p:sp>
          <p:nvSpPr>
            <p:cNvPr id="16" name="角丸四角形 15"/>
            <p:cNvSpPr/>
            <p:nvPr/>
          </p:nvSpPr>
          <p:spPr>
            <a:xfrm>
              <a:off x="1227293" y="4727026"/>
              <a:ext cx="1496842" cy="571504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dirty="0" smtClean="0"/>
                <a:t>GS register</a:t>
              </a:r>
              <a:endParaRPr kumimoji="1" lang="ja-JP" altLang="en-US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Guaranteeing Consistency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The Monarch scheduler checks a lock of the data structure</a:t>
            </a:r>
          </a:p>
          <a:p>
            <a:pPr lvl="1"/>
            <a:r>
              <a:rPr lang="en-US" altLang="ja-JP" dirty="0" smtClean="0"/>
              <a:t>To guarantee that the guest is not accessing the data whenever the Monarch scheduler accesses it</a:t>
            </a:r>
          </a:p>
          <a:p>
            <a:pPr lvl="1"/>
            <a:r>
              <a:rPr lang="en-US" altLang="ja-JP" dirty="0" smtClean="0"/>
              <a:t>Acquiring the lock is not needed</a:t>
            </a:r>
          </a:p>
          <a:p>
            <a:pPr lvl="2"/>
            <a:r>
              <a:rPr lang="en-US" altLang="ja-JP" dirty="0" smtClean="0"/>
              <a:t>The domain is paused</a:t>
            </a: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4D670-8726-4EAB-9C8E-929B6CF3F803}" type="slidenum">
              <a:rPr lang="ja-JP" altLang="en-US" smtClean="0"/>
              <a:pPr/>
              <a:t>13</a:t>
            </a:fld>
            <a:endParaRPr lang="ja-JP" altLang="en-US" dirty="0"/>
          </a:p>
        </p:txBody>
      </p:sp>
      <p:grpSp>
        <p:nvGrpSpPr>
          <p:cNvPr id="45" name="グループ化 44"/>
          <p:cNvGrpSpPr/>
          <p:nvPr/>
        </p:nvGrpSpPr>
        <p:grpSpPr>
          <a:xfrm>
            <a:off x="251520" y="4685074"/>
            <a:ext cx="8712968" cy="1660833"/>
            <a:chOff x="251520" y="4685074"/>
            <a:chExt cx="8712968" cy="1660833"/>
          </a:xfrm>
        </p:grpSpPr>
        <p:sp>
          <p:nvSpPr>
            <p:cNvPr id="6" name="テキスト ボックス 5"/>
            <p:cNvSpPr txBox="1"/>
            <p:nvPr/>
          </p:nvSpPr>
          <p:spPr>
            <a:xfrm>
              <a:off x="251520" y="5022468"/>
              <a:ext cx="3240360" cy="1323439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altLang="ja-JP" sz="1600" dirty="0" smtClean="0">
                  <a:latin typeface="Consolas" pitchFamily="49" charset="0"/>
                </a:rPr>
                <a:t>s</a:t>
              </a:r>
              <a:r>
                <a:rPr kumimoji="1" lang="en-US" altLang="ja-JP" sz="1600" dirty="0" smtClean="0">
                  <a:latin typeface="Consolas" pitchFamily="49" charset="0"/>
                </a:rPr>
                <a:t>chedule() {</a:t>
              </a:r>
            </a:p>
            <a:p>
              <a:r>
                <a:rPr lang="en-US" altLang="ja-JP" sz="1600" dirty="0" smtClean="0">
                  <a:latin typeface="Consolas" pitchFamily="49" charset="0"/>
                </a:rPr>
                <a:t>     </a:t>
              </a:r>
              <a:r>
                <a:rPr lang="en-US" altLang="ja-JP" sz="1600" dirty="0" err="1" smtClean="0">
                  <a:latin typeface="Consolas" pitchFamily="49" charset="0"/>
                </a:rPr>
                <a:t>spin_lock</a:t>
              </a:r>
              <a:r>
                <a:rPr lang="en-US" altLang="ja-JP" sz="1600" dirty="0" smtClean="0">
                  <a:latin typeface="Consolas" pitchFamily="49" charset="0"/>
                </a:rPr>
                <a:t>(</a:t>
              </a:r>
              <a:r>
                <a:rPr lang="en-US" altLang="ja-JP" sz="1600" dirty="0" err="1" smtClean="0">
                  <a:latin typeface="Consolas" pitchFamily="49" charset="0"/>
                </a:rPr>
                <a:t>runqueue</a:t>
              </a:r>
              <a:r>
                <a:rPr lang="en-US" altLang="ja-JP" sz="1600" dirty="0" smtClean="0">
                  <a:latin typeface="Consolas" pitchFamily="49" charset="0"/>
                </a:rPr>
                <a:t>);</a:t>
              </a:r>
            </a:p>
            <a:p>
              <a:r>
                <a:rPr kumimoji="1" lang="en-US" altLang="ja-JP" sz="1600" dirty="0" smtClean="0">
                  <a:latin typeface="Consolas" pitchFamily="49" charset="0"/>
                </a:rPr>
                <a:t>     </a:t>
              </a:r>
              <a:r>
                <a:rPr lang="en-US" altLang="ja-JP" sz="1600" i="1" dirty="0" smtClean="0">
                  <a:latin typeface="Consolas" pitchFamily="49" charset="0"/>
                </a:rPr>
                <a:t>RUN QUEUE OPERATION</a:t>
              </a:r>
              <a:endParaRPr kumimoji="1" lang="en-US" altLang="ja-JP" sz="1600" i="1" dirty="0" smtClean="0">
                <a:latin typeface="Consolas" pitchFamily="49" charset="0"/>
              </a:endParaRPr>
            </a:p>
            <a:p>
              <a:r>
                <a:rPr lang="en-US" altLang="ja-JP" sz="1600" dirty="0" smtClean="0">
                  <a:latin typeface="Consolas" pitchFamily="49" charset="0"/>
                </a:rPr>
                <a:t>     </a:t>
              </a:r>
              <a:r>
                <a:rPr lang="en-US" altLang="ja-JP" sz="1600" dirty="0" err="1" smtClean="0">
                  <a:latin typeface="Consolas" pitchFamily="49" charset="0"/>
                </a:rPr>
                <a:t>spin_unlock</a:t>
              </a:r>
              <a:r>
                <a:rPr lang="en-US" altLang="ja-JP" sz="1600" dirty="0" smtClean="0">
                  <a:latin typeface="Consolas" pitchFamily="49" charset="0"/>
                </a:rPr>
                <a:t>(</a:t>
              </a:r>
              <a:r>
                <a:rPr lang="en-US" altLang="ja-JP" sz="1600" dirty="0" err="1" smtClean="0">
                  <a:latin typeface="Consolas" pitchFamily="49" charset="0"/>
                </a:rPr>
                <a:t>runqueue</a:t>
              </a:r>
              <a:r>
                <a:rPr lang="en-US" altLang="ja-JP" sz="1600" dirty="0" smtClean="0">
                  <a:latin typeface="Consolas" pitchFamily="49" charset="0"/>
                </a:rPr>
                <a:t>);</a:t>
              </a:r>
            </a:p>
            <a:p>
              <a:r>
                <a:rPr lang="en-US" altLang="ja-JP" sz="1600" dirty="0" smtClean="0">
                  <a:latin typeface="Consolas" pitchFamily="49" charset="0"/>
                </a:rPr>
                <a:t>}</a:t>
              </a:r>
              <a:endParaRPr kumimoji="1" lang="ja-JP" altLang="en-US" sz="1600" dirty="0">
                <a:latin typeface="Consolas" pitchFamily="49" charset="0"/>
              </a:endParaRPr>
            </a:p>
          </p:txBody>
        </p:sp>
        <p:sp>
          <p:nvSpPr>
            <p:cNvPr id="7" name="テキスト ボックス 6"/>
            <p:cNvSpPr txBox="1"/>
            <p:nvPr/>
          </p:nvSpPr>
          <p:spPr>
            <a:xfrm>
              <a:off x="409748" y="4685074"/>
              <a:ext cx="265008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000" dirty="0" smtClean="0">
                  <a:latin typeface="+mj-lt"/>
                  <a:ea typeface="+mn-ea"/>
                </a:rPr>
                <a:t>scheduler of Linux OS</a:t>
              </a:r>
              <a:endParaRPr kumimoji="1" lang="ja-JP" altLang="en-US" sz="2000" dirty="0" smtClean="0">
                <a:latin typeface="+mj-lt"/>
                <a:ea typeface="+mn-ea"/>
              </a:endParaRPr>
            </a:p>
          </p:txBody>
        </p:sp>
        <p:sp>
          <p:nvSpPr>
            <p:cNvPr id="8" name="角丸四角形 7"/>
            <p:cNvSpPr/>
            <p:nvPr/>
          </p:nvSpPr>
          <p:spPr>
            <a:xfrm>
              <a:off x="6948264" y="5094476"/>
              <a:ext cx="2016224" cy="936104"/>
            </a:xfrm>
            <a:prstGeom prst="round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2400" dirty="0" smtClean="0">
                  <a:latin typeface="+mj-lt"/>
                  <a:ea typeface="+mj-ea"/>
                </a:rPr>
                <a:t>Monarch Scheduler</a:t>
              </a:r>
              <a:endParaRPr kumimoji="1" lang="ja-JP" altLang="en-US" sz="2400" dirty="0">
                <a:latin typeface="+mj-lt"/>
                <a:ea typeface="+mj-ea"/>
              </a:endParaRPr>
            </a:p>
          </p:txBody>
        </p:sp>
        <p:grpSp>
          <p:nvGrpSpPr>
            <p:cNvPr id="11" name="グループ化 10"/>
            <p:cNvGrpSpPr/>
            <p:nvPr/>
          </p:nvGrpSpPr>
          <p:grpSpPr>
            <a:xfrm>
              <a:off x="4355976" y="4806444"/>
              <a:ext cx="1800200" cy="936104"/>
              <a:chOff x="5004048" y="4365104"/>
              <a:chExt cx="1800200" cy="936104"/>
            </a:xfrm>
          </p:grpSpPr>
          <p:sp>
            <p:nvSpPr>
              <p:cNvPr id="9" name="正方形/長方形 8"/>
              <p:cNvSpPr/>
              <p:nvPr/>
            </p:nvSpPr>
            <p:spPr>
              <a:xfrm>
                <a:off x="5004048" y="4365104"/>
                <a:ext cx="1800200" cy="936104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2400" dirty="0" err="1" smtClean="0">
                    <a:latin typeface="+mj-lt"/>
                    <a:ea typeface="+mj-ea"/>
                  </a:rPr>
                  <a:t>runqueue</a:t>
                </a:r>
                <a:r>
                  <a:rPr kumimoji="1" lang="en-US" altLang="ja-JP" sz="2400" dirty="0" smtClean="0">
                    <a:latin typeface="+mj-lt"/>
                    <a:ea typeface="+mj-ea"/>
                  </a:rPr>
                  <a:t/>
                </a:r>
                <a:br>
                  <a:rPr kumimoji="1" lang="en-US" altLang="ja-JP" sz="2400" dirty="0" smtClean="0">
                    <a:latin typeface="+mj-lt"/>
                    <a:ea typeface="+mj-ea"/>
                  </a:rPr>
                </a:br>
                <a:endParaRPr kumimoji="1" lang="ja-JP" altLang="en-US" sz="2400" dirty="0" smtClean="0">
                  <a:latin typeface="+mj-lt"/>
                  <a:ea typeface="+mj-ea"/>
                </a:endParaRPr>
              </a:p>
            </p:txBody>
          </p:sp>
          <p:sp>
            <p:nvSpPr>
              <p:cNvPr id="10" name="正方形/長方形 9"/>
              <p:cNvSpPr/>
              <p:nvPr/>
            </p:nvSpPr>
            <p:spPr>
              <a:xfrm>
                <a:off x="5292080" y="4941168"/>
                <a:ext cx="1296143" cy="36004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2400" dirty="0" smtClean="0">
                    <a:latin typeface="+mj-lt"/>
                    <a:ea typeface="+mj-ea"/>
                  </a:rPr>
                  <a:t>spinlock</a:t>
                </a:r>
                <a:endParaRPr kumimoji="1" lang="ja-JP" altLang="en-US" sz="2400" dirty="0" smtClean="0">
                  <a:latin typeface="+mj-lt"/>
                  <a:ea typeface="+mj-ea"/>
                </a:endParaRPr>
              </a:p>
            </p:txBody>
          </p:sp>
        </p:grpSp>
        <p:cxnSp>
          <p:nvCxnSpPr>
            <p:cNvPr id="13" name="直線矢印コネクタ 12"/>
            <p:cNvCxnSpPr/>
            <p:nvPr/>
          </p:nvCxnSpPr>
          <p:spPr>
            <a:xfrm>
              <a:off x="3131840" y="5454516"/>
              <a:ext cx="1512168" cy="72008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直線矢印コネクタ 14"/>
            <p:cNvCxnSpPr/>
            <p:nvPr/>
          </p:nvCxnSpPr>
          <p:spPr>
            <a:xfrm flipV="1">
              <a:off x="3131840" y="5670540"/>
              <a:ext cx="1512168" cy="288032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0" name="直線矢印コネクタ 19"/>
            <p:cNvCxnSpPr>
              <a:stCxn id="8" idx="1"/>
            </p:cNvCxnSpPr>
            <p:nvPr/>
          </p:nvCxnSpPr>
          <p:spPr>
            <a:xfrm rot="10800000">
              <a:off x="5940152" y="5562528"/>
              <a:ext cx="1008113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42" name="テキスト ボックス 41"/>
            <p:cNvSpPr txBox="1"/>
            <p:nvPr/>
          </p:nvSpPr>
          <p:spPr>
            <a:xfrm>
              <a:off x="3491880" y="5742548"/>
              <a:ext cx="84029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smtClean="0">
                  <a:latin typeface="+mj-lt"/>
                  <a:ea typeface="+mn-ea"/>
                </a:rPr>
                <a:t>unlock</a:t>
              </a:r>
              <a:endParaRPr kumimoji="1" lang="ja-JP" altLang="en-US" dirty="0" smtClean="0">
                <a:latin typeface="+mj-lt"/>
                <a:ea typeface="+mn-ea"/>
              </a:endParaRPr>
            </a:p>
          </p:txBody>
        </p:sp>
        <p:sp>
          <p:nvSpPr>
            <p:cNvPr id="43" name="テキスト ボックス 42"/>
            <p:cNvSpPr txBox="1"/>
            <p:nvPr/>
          </p:nvSpPr>
          <p:spPr>
            <a:xfrm>
              <a:off x="6124900" y="5166484"/>
              <a:ext cx="76174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smtClean="0">
                  <a:latin typeface="+mj-lt"/>
                  <a:ea typeface="+mn-ea"/>
                </a:rPr>
                <a:t>check</a:t>
              </a:r>
              <a:endParaRPr kumimoji="1" lang="ja-JP" altLang="en-US" dirty="0" smtClean="0">
                <a:latin typeface="+mj-lt"/>
                <a:ea typeface="+mn-ea"/>
              </a:endParaRPr>
            </a:p>
          </p:txBody>
        </p:sp>
        <p:sp>
          <p:nvSpPr>
            <p:cNvPr id="44" name="テキスト ボックス 43"/>
            <p:cNvSpPr txBox="1"/>
            <p:nvPr/>
          </p:nvSpPr>
          <p:spPr>
            <a:xfrm>
              <a:off x="3563888" y="5166484"/>
              <a:ext cx="58381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smtClean="0">
                  <a:latin typeface="+mj-lt"/>
                  <a:ea typeface="+mn-ea"/>
                </a:rPr>
                <a:t>lock</a:t>
              </a:r>
              <a:endParaRPr kumimoji="1" lang="ja-JP" altLang="en-US" dirty="0" smtClean="0">
                <a:latin typeface="+mj-lt"/>
                <a:ea typeface="+mn-ea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Monitoring Process Time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The Monarch scheduler records the execution time of each process</a:t>
            </a:r>
          </a:p>
          <a:p>
            <a:pPr lvl="1"/>
            <a:r>
              <a:rPr lang="en-US" altLang="ja-JP" dirty="0" smtClean="0"/>
              <a:t>It tracks the switches of virtual address spaces</a:t>
            </a:r>
          </a:p>
          <a:p>
            <a:pPr lvl="2"/>
            <a:r>
              <a:rPr lang="en-US" altLang="ja-JP" dirty="0" smtClean="0"/>
              <a:t>By trapping modification of the CR3 register</a:t>
            </a:r>
          </a:p>
          <a:p>
            <a:pPr lvl="1"/>
            <a:r>
              <a:rPr lang="en-US" altLang="ja-JP" dirty="0" smtClean="0"/>
              <a:t>It binds virtual address spaces to processes</a:t>
            </a:r>
          </a:p>
          <a:p>
            <a:pPr lvl="2"/>
            <a:r>
              <a:rPr lang="en-US" altLang="ja-JP" dirty="0" smtClean="0"/>
              <a:t>By using process information in guest </a:t>
            </a:r>
            <a:r>
              <a:rPr lang="en-US" altLang="ja-JP" dirty="0" err="1" smtClean="0"/>
              <a:t>Oses</a:t>
            </a:r>
            <a:endParaRPr lang="en-US" altLang="ja-JP" dirty="0" smtClean="0"/>
          </a:p>
          <a:p>
            <a:pPr lvl="1"/>
            <a:r>
              <a:rPr kumimoji="1" lang="en-US" altLang="ja-JP" dirty="0" smtClean="0"/>
              <a:t>Time recorded by guest </a:t>
            </a:r>
            <a:r>
              <a:rPr kumimoji="1" lang="en-US" altLang="ja-JP" dirty="0" err="1" smtClean="0"/>
              <a:t>OSes</a:t>
            </a:r>
            <a:r>
              <a:rPr kumimoji="1" lang="en-US" altLang="ja-JP" dirty="0" smtClean="0"/>
              <a:t> is inaccurate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4D670-8726-4EAB-9C8E-929B6CF3F803}" type="slidenum">
              <a:rPr lang="ja-JP" altLang="en-US" smtClean="0"/>
              <a:pPr/>
              <a:t>14</a:t>
            </a:fld>
            <a:endParaRPr lang="ja-JP" altLang="en-US" dirty="0"/>
          </a:p>
        </p:txBody>
      </p:sp>
      <p:grpSp>
        <p:nvGrpSpPr>
          <p:cNvPr id="5" name="グループ化 4"/>
          <p:cNvGrpSpPr/>
          <p:nvPr/>
        </p:nvGrpSpPr>
        <p:grpSpPr>
          <a:xfrm>
            <a:off x="3381090" y="4666792"/>
            <a:ext cx="4863318" cy="2191208"/>
            <a:chOff x="3563888" y="4166750"/>
            <a:chExt cx="4863318" cy="2191208"/>
          </a:xfrm>
        </p:grpSpPr>
        <p:sp>
          <p:nvSpPr>
            <p:cNvPr id="6" name="正方形/長方形 5"/>
            <p:cNvSpPr/>
            <p:nvPr/>
          </p:nvSpPr>
          <p:spPr>
            <a:xfrm>
              <a:off x="6800662" y="4166750"/>
              <a:ext cx="1626544" cy="1350482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numCol="1" rtlCol="0" anchor="ctr"/>
            <a:lstStyle/>
            <a:p>
              <a:pPr marL="342900" indent="-342900" algn="ctr"/>
              <a:endParaRPr kumimoji="1" lang="ja-JP" altLang="en-US" dirty="0">
                <a:latin typeface="+mj-lt"/>
              </a:endParaRPr>
            </a:p>
          </p:txBody>
        </p:sp>
        <p:sp>
          <p:nvSpPr>
            <p:cNvPr id="7" name="正方形/長方形 6"/>
            <p:cNvSpPr/>
            <p:nvPr/>
          </p:nvSpPr>
          <p:spPr>
            <a:xfrm>
              <a:off x="6648262" y="4293096"/>
              <a:ext cx="1626544" cy="1350482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numCol="1" rtlCol="0" anchor="ctr"/>
            <a:lstStyle/>
            <a:p>
              <a:pPr marL="342900" indent="-342900" algn="ctr"/>
              <a:endParaRPr kumimoji="1" lang="ja-JP" altLang="en-US" dirty="0">
                <a:latin typeface="+mj-lt"/>
              </a:endParaRPr>
            </a:p>
          </p:txBody>
        </p:sp>
        <p:sp>
          <p:nvSpPr>
            <p:cNvPr id="8" name="角丸四角形 7"/>
            <p:cNvSpPr/>
            <p:nvPr/>
          </p:nvSpPr>
          <p:spPr>
            <a:xfrm>
              <a:off x="6936294" y="4449082"/>
              <a:ext cx="1152128" cy="348070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600" dirty="0">
                <a:latin typeface="+mj-lt"/>
              </a:endParaRPr>
            </a:p>
          </p:txBody>
        </p:sp>
        <p:sp>
          <p:nvSpPr>
            <p:cNvPr id="10" name="正方形/長方形 9"/>
            <p:cNvSpPr/>
            <p:nvPr/>
          </p:nvSpPr>
          <p:spPr>
            <a:xfrm>
              <a:off x="5703038" y="5727158"/>
              <a:ext cx="2724168" cy="630800"/>
            </a:xfrm>
            <a:prstGeom prst="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>
                <a:latin typeface="+mj-lt"/>
              </a:endParaRPr>
            </a:p>
          </p:txBody>
        </p:sp>
        <p:sp>
          <p:nvSpPr>
            <p:cNvPr id="11" name="角丸四角形 10"/>
            <p:cNvSpPr/>
            <p:nvPr/>
          </p:nvSpPr>
          <p:spPr>
            <a:xfrm>
              <a:off x="6432238" y="5786454"/>
              <a:ext cx="1285884" cy="500066"/>
            </a:xfrm>
            <a:prstGeom prst="round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400" dirty="0" smtClean="0">
                  <a:latin typeface="+mj-lt"/>
                  <a:ea typeface="+mj-ea"/>
                </a:rPr>
                <a:t>Monarch Scheduler</a:t>
              </a:r>
              <a:endParaRPr kumimoji="1" lang="ja-JP" altLang="en-US" sz="1400" dirty="0">
                <a:latin typeface="+mj-lt"/>
                <a:ea typeface="+mj-ea"/>
              </a:endParaRPr>
            </a:p>
          </p:txBody>
        </p:sp>
        <p:cxnSp>
          <p:nvCxnSpPr>
            <p:cNvPr id="12" name="直線矢印コネクタ 11"/>
            <p:cNvCxnSpPr>
              <a:stCxn id="11" idx="0"/>
            </p:cNvCxnSpPr>
            <p:nvPr/>
          </p:nvCxnSpPr>
          <p:spPr>
            <a:xfrm rot="5400000" flipH="1" flipV="1">
              <a:off x="6871126" y="5289238"/>
              <a:ext cx="701270" cy="293162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3" name="正方形/長方形 12"/>
            <p:cNvSpPr/>
            <p:nvPr/>
          </p:nvSpPr>
          <p:spPr>
            <a:xfrm>
              <a:off x="7584366" y="5301208"/>
              <a:ext cx="690584" cy="330544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dirty="0" smtClean="0">
                  <a:latin typeface="+mj-lt"/>
                </a:rPr>
                <a:t>CR3</a:t>
              </a:r>
              <a:endParaRPr kumimoji="1" lang="ja-JP" altLang="en-US" dirty="0">
                <a:latin typeface="+mj-lt"/>
              </a:endParaRPr>
            </a:p>
          </p:txBody>
        </p:sp>
        <p:sp>
          <p:nvSpPr>
            <p:cNvPr id="14" name="角丸四角形 13"/>
            <p:cNvSpPr/>
            <p:nvPr/>
          </p:nvSpPr>
          <p:spPr>
            <a:xfrm>
              <a:off x="6864286" y="4521090"/>
              <a:ext cx="1152128" cy="348070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600" dirty="0">
                <a:latin typeface="+mj-lt"/>
              </a:endParaRPr>
            </a:p>
          </p:txBody>
        </p:sp>
        <p:cxnSp>
          <p:nvCxnSpPr>
            <p:cNvPr id="15" name="直線矢印コネクタ 14"/>
            <p:cNvCxnSpPr>
              <a:stCxn id="11" idx="0"/>
              <a:endCxn id="13" idx="1"/>
            </p:cNvCxnSpPr>
            <p:nvPr/>
          </p:nvCxnSpPr>
          <p:spPr>
            <a:xfrm rot="5400000" flipH="1" flipV="1">
              <a:off x="7169786" y="5371874"/>
              <a:ext cx="319974" cy="509186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6" name="曲線コネクタ 15"/>
            <p:cNvCxnSpPr>
              <a:stCxn id="17" idx="2"/>
              <a:endCxn id="13" idx="0"/>
            </p:cNvCxnSpPr>
            <p:nvPr/>
          </p:nvCxnSpPr>
          <p:spPr>
            <a:xfrm rot="16200000" flipH="1">
              <a:off x="7468980" y="4840530"/>
              <a:ext cx="360040" cy="561316"/>
            </a:xfrm>
            <a:prstGeom prst="curvedConnector3">
              <a:avLst>
                <a:gd name="adj1" fmla="val 50000"/>
              </a:avLst>
            </a:prstGeom>
            <a:ln>
              <a:prstDash val="sysDot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7" name="角丸四角形 16"/>
            <p:cNvSpPr/>
            <p:nvPr/>
          </p:nvSpPr>
          <p:spPr>
            <a:xfrm>
              <a:off x="6792278" y="4593098"/>
              <a:ext cx="1152128" cy="348070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1600" dirty="0" smtClean="0">
                  <a:latin typeface="+mj-lt"/>
                </a:rPr>
                <a:t>process</a:t>
              </a:r>
              <a:endParaRPr kumimoji="1" lang="ja-JP" altLang="en-US" sz="1600" dirty="0">
                <a:latin typeface="+mj-lt"/>
              </a:endParaRPr>
            </a:p>
          </p:txBody>
        </p:sp>
        <p:sp>
          <p:nvSpPr>
            <p:cNvPr id="18" name="角丸四角形吹き出し 17"/>
            <p:cNvSpPr/>
            <p:nvPr/>
          </p:nvSpPr>
          <p:spPr>
            <a:xfrm>
              <a:off x="3563888" y="5346996"/>
              <a:ext cx="2952328" cy="602284"/>
            </a:xfrm>
            <a:prstGeom prst="wedgeRoundRectCallout">
              <a:avLst>
                <a:gd name="adj1" fmla="val 63124"/>
                <a:gd name="adj2" fmla="val -11318"/>
                <a:gd name="adj3" fmla="val 16667"/>
              </a:avLst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dirty="0" smtClean="0">
                  <a:latin typeface="+mj-lt"/>
                </a:rPr>
                <a:t>track change of CR3</a:t>
              </a:r>
            </a:p>
            <a:p>
              <a:pPr algn="ctr"/>
              <a:r>
                <a:rPr kumimoji="1" lang="en-US" altLang="ja-JP" dirty="0" smtClean="0">
                  <a:latin typeface="+mj-lt"/>
                </a:rPr>
                <a:t>bind CR3 to process</a:t>
              </a:r>
              <a:endParaRPr kumimoji="1" lang="ja-JP" altLang="en-US" dirty="0">
                <a:latin typeface="+mj-lt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Experiments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Examining overheads</a:t>
            </a:r>
          </a:p>
          <a:p>
            <a:pPr lvl="1"/>
            <a:r>
              <a:rPr lang="en-US" altLang="ja-JP" dirty="0" smtClean="0"/>
              <a:t>Scheduling overheads</a:t>
            </a:r>
          </a:p>
          <a:p>
            <a:pPr lvl="1"/>
            <a:r>
              <a:rPr lang="en-US" altLang="ja-JP" dirty="0" smtClean="0"/>
              <a:t>Monitoring overheads</a:t>
            </a:r>
          </a:p>
          <a:p>
            <a:pPr lvl="1"/>
            <a:r>
              <a:rPr lang="en-US" altLang="ja-JP" dirty="0" smtClean="0"/>
              <a:t>Performance degradation</a:t>
            </a:r>
          </a:p>
          <a:p>
            <a:r>
              <a:rPr lang="en-US" altLang="ja-JP" dirty="0" smtClean="0"/>
              <a:t>Examining the scheduling behavior</a:t>
            </a:r>
          </a:p>
          <a:p>
            <a:pPr lvl="1"/>
            <a:r>
              <a:rPr lang="en-US" altLang="ja-JP" dirty="0" smtClean="0"/>
              <a:t>System-wide idle-time scheduling</a:t>
            </a:r>
          </a:p>
          <a:p>
            <a:pPr lvl="1"/>
            <a:r>
              <a:rPr lang="en-US" altLang="ja-JP" dirty="0" smtClean="0"/>
              <a:t>Hybrid scheduling with the idle-time scheduling</a:t>
            </a:r>
          </a:p>
          <a:p>
            <a:r>
              <a:rPr lang="en-US" altLang="ja-JP" dirty="0" smtClean="0"/>
              <a:t>Examining the impact of update the guest OS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4D670-8726-4EAB-9C8E-929B6CF3F803}" type="slidenum">
              <a:rPr lang="ja-JP" altLang="en-US" smtClean="0"/>
              <a:pPr/>
              <a:t>15</a:t>
            </a:fld>
            <a:endParaRPr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860032" y="1556792"/>
            <a:ext cx="3744416" cy="120032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ja-JP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Core 2 Duo 2.4 GHz Memory 6GB</a:t>
            </a:r>
          </a:p>
          <a:p>
            <a:r>
              <a:rPr kumimoji="1" lang="en-US" altLang="ja-JP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Xen</a:t>
            </a:r>
            <a:r>
              <a:rPr kumimoji="1" lang="en-US" altLang="ja-JP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3.4.2</a:t>
            </a:r>
          </a:p>
          <a:p>
            <a:r>
              <a:rPr lang="en-US" altLang="ja-JP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Dom0: Linux 2.6.18.8</a:t>
            </a:r>
          </a:p>
          <a:p>
            <a:r>
              <a:rPr kumimoji="1" lang="en-US" altLang="ja-JP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DomU</a:t>
            </a:r>
            <a:r>
              <a:rPr kumimoji="1" lang="en-US" altLang="ja-JP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: Linux 2.6.16.33 (1GB)</a:t>
            </a:r>
            <a:endParaRPr lang="en-US" altLang="ja-JP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Scheduling Overheads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Time for traversing the process list</a:t>
            </a:r>
          </a:p>
          <a:p>
            <a:pPr lvl="1"/>
            <a:r>
              <a:rPr lang="en-US" altLang="ja-JP" dirty="0" smtClean="0"/>
              <a:t>C</a:t>
            </a:r>
            <a:r>
              <a:rPr kumimoji="1" lang="en-US" altLang="ja-JP" dirty="0" smtClean="0"/>
              <a:t>hange the number of processes in one VM</a:t>
            </a:r>
          </a:p>
          <a:p>
            <a:pPr lvl="1"/>
            <a:r>
              <a:rPr lang="en-US" altLang="ja-JP" dirty="0" smtClean="0"/>
              <a:t>Change the number of VMs with fixed number of processes</a:t>
            </a:r>
          </a:p>
          <a:p>
            <a:r>
              <a:rPr lang="en-US" altLang="ja-JP" dirty="0" smtClean="0"/>
              <a:t>Traversing time is negligible in the schedule</a:t>
            </a:r>
          </a:p>
          <a:p>
            <a:pPr lvl="1"/>
            <a:r>
              <a:rPr lang="en-US" altLang="ja-JP" dirty="0" smtClean="0"/>
              <a:t>36ns/proc</a:t>
            </a:r>
          </a:p>
          <a:p>
            <a:pPr lvl="1"/>
            <a:r>
              <a:rPr lang="en-US" altLang="ja-JP" dirty="0" smtClean="0"/>
              <a:t>880ns/VM</a:t>
            </a:r>
          </a:p>
          <a:p>
            <a:pPr lvl="1"/>
            <a:endParaRPr kumimoji="1" lang="en-US" altLang="ja-JP" dirty="0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4D670-8726-4EAB-9C8E-929B6CF3F803}" type="slidenum">
              <a:rPr lang="ja-JP" altLang="en-US" smtClean="0"/>
              <a:pPr/>
              <a:t>16</a:t>
            </a:fld>
            <a:endParaRPr lang="ja-JP" altLang="en-US" dirty="0"/>
          </a:p>
        </p:txBody>
      </p:sp>
      <p:graphicFrame>
        <p:nvGraphicFramePr>
          <p:cNvPr id="7" name="グラフ 6"/>
          <p:cNvGraphicFramePr/>
          <p:nvPr/>
        </p:nvGraphicFramePr>
        <p:xfrm>
          <a:off x="2699792" y="3861048"/>
          <a:ext cx="3384376" cy="29969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グラフ 7"/>
          <p:cNvGraphicFramePr/>
          <p:nvPr/>
        </p:nvGraphicFramePr>
        <p:xfrm>
          <a:off x="5940152" y="3861048"/>
          <a:ext cx="3203848" cy="29969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Monitoring Overheads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4D670-8726-4EAB-9C8E-929B6CF3F803}" type="slidenum">
              <a:rPr lang="ja-JP" altLang="en-US" smtClean="0"/>
              <a:pPr/>
              <a:t>17</a:t>
            </a:fld>
            <a:endParaRPr lang="ja-JP" altLang="en-US" dirty="0"/>
          </a:p>
        </p:txBody>
      </p:sp>
      <p:sp>
        <p:nvSpPr>
          <p:cNvPr id="10" name="コンテンツ プレースホルダ 9"/>
          <p:cNvSpPr>
            <a:spLocks noGrp="1"/>
          </p:cNvSpPr>
          <p:nvPr>
            <p:ph idx="1"/>
          </p:nvPr>
        </p:nvSpPr>
        <p:spPr>
          <a:xfrm>
            <a:off x="457200" y="1523811"/>
            <a:ext cx="8153400" cy="4832350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Time for recording the execution time of processes with CR3</a:t>
            </a:r>
          </a:p>
          <a:p>
            <a:pPr lvl="1"/>
            <a:r>
              <a:rPr lang="en-US" altLang="ja-JP" dirty="0" smtClean="0"/>
              <a:t>The total number of context switches per second</a:t>
            </a:r>
          </a:p>
          <a:p>
            <a:r>
              <a:rPr lang="en-US" altLang="ja-JP" dirty="0" smtClean="0"/>
              <a:t>Overhead is negligible</a:t>
            </a:r>
            <a:endParaRPr lang="ja-JP" altLang="en-US" dirty="0"/>
          </a:p>
        </p:txBody>
      </p:sp>
      <p:graphicFrame>
        <p:nvGraphicFramePr>
          <p:cNvPr id="12" name="表 11"/>
          <p:cNvGraphicFramePr>
            <a:graphicFrameLocks noGrp="1"/>
          </p:cNvGraphicFramePr>
          <p:nvPr/>
        </p:nvGraphicFramePr>
        <p:xfrm>
          <a:off x="395537" y="4077072"/>
          <a:ext cx="8496943" cy="15628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11488"/>
                <a:gridCol w="2387073"/>
                <a:gridCol w="2641907"/>
                <a:gridCol w="1856475"/>
              </a:tblGrid>
              <a:tr h="461388">
                <a:tc>
                  <a:txBody>
                    <a:bodyPr/>
                    <a:lstStyle/>
                    <a:p>
                      <a:endParaRPr kumimoji="1" lang="ja-JP" altLang="en-US" b="0" dirty="0"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b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Time</a:t>
                      </a:r>
                      <a:r>
                        <a:rPr kumimoji="1" lang="en-US" altLang="ja-JP" b="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to record (</a:t>
                      </a:r>
                      <a:r>
                        <a:rPr kumimoji="1" lang="en-US" altLang="ja-JP" b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us/context switch)</a:t>
                      </a:r>
                      <a:endParaRPr kumimoji="1" lang="ja-JP" altLang="en-US" b="0" dirty="0"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b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Number of context switches (/sec)</a:t>
                      </a:r>
                      <a:endParaRPr kumimoji="1" lang="ja-JP" altLang="en-US" b="0" dirty="0"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b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Overhead(%)</a:t>
                      </a:r>
                      <a:endParaRPr kumimoji="1" lang="ja-JP" altLang="en-US" b="0" dirty="0"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  <a:tr h="461388"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Boot time</a:t>
                      </a:r>
                      <a:endParaRPr kumimoji="1" lang="ja-JP" altLang="en-US" dirty="0"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0.26</a:t>
                      </a:r>
                      <a:endParaRPr kumimoji="1" lang="ja-JP" altLang="en-US" dirty="0"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1467</a:t>
                      </a:r>
                      <a:endParaRPr kumimoji="1" lang="ja-JP" altLang="en-US" dirty="0"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0.04</a:t>
                      </a:r>
                      <a:endParaRPr kumimoji="1" lang="ja-JP" altLang="en-US" dirty="0"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  <a:tr h="461388"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Steady state</a:t>
                      </a:r>
                      <a:endParaRPr kumimoji="1" lang="ja-JP" altLang="en-US" dirty="0"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0.20</a:t>
                      </a:r>
                      <a:endParaRPr kumimoji="1" lang="ja-JP" altLang="en-US" dirty="0"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129</a:t>
                      </a:r>
                      <a:endParaRPr kumimoji="1" lang="ja-JP" altLang="en-US" dirty="0"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0.003</a:t>
                      </a:r>
                      <a:endParaRPr kumimoji="1" lang="ja-JP" altLang="en-US" dirty="0"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Performance Degradation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T</a:t>
            </a:r>
            <a:r>
              <a:rPr kumimoji="1" lang="en-US" altLang="ja-JP" dirty="0" smtClean="0"/>
              <a:t>hroughput and response time of </a:t>
            </a:r>
            <a:r>
              <a:rPr kumimoji="1" lang="en-US" altLang="ja-JP" dirty="0" err="1" smtClean="0"/>
              <a:t>lighttpd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Changing scheduling interval</a:t>
            </a:r>
          </a:p>
          <a:p>
            <a:pPr lvl="2"/>
            <a:r>
              <a:rPr lang="en-US" altLang="ja-JP" dirty="0" smtClean="0"/>
              <a:t>O</a:t>
            </a:r>
            <a:r>
              <a:rPr kumimoji="1" lang="en-US" altLang="ja-JP" dirty="0" smtClean="0"/>
              <a:t>nly traversing the process list</a:t>
            </a:r>
          </a:p>
          <a:p>
            <a:pPr lvl="1"/>
            <a:r>
              <a:rPr lang="en-US" altLang="ja-JP" dirty="0" smtClean="0"/>
              <a:t>Changing the number of processes</a:t>
            </a:r>
          </a:p>
          <a:p>
            <a:r>
              <a:rPr lang="en-US" altLang="ja-JP" dirty="0" smtClean="0"/>
              <a:t>S</a:t>
            </a:r>
            <a:r>
              <a:rPr kumimoji="1" lang="en-US" altLang="ja-JP" dirty="0" smtClean="0"/>
              <a:t>lightly degraded when the interval is 10ms</a:t>
            </a: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4D670-8726-4EAB-9C8E-929B6CF3F803}" type="slidenum">
              <a:rPr lang="ja-JP" altLang="en-US" smtClean="0"/>
              <a:pPr/>
              <a:t>18</a:t>
            </a:fld>
            <a:endParaRPr lang="ja-JP" altLang="en-US" dirty="0"/>
          </a:p>
        </p:txBody>
      </p:sp>
      <p:graphicFrame>
        <p:nvGraphicFramePr>
          <p:cNvPr id="11" name="グラフ 10"/>
          <p:cNvGraphicFramePr/>
          <p:nvPr/>
        </p:nvGraphicFramePr>
        <p:xfrm>
          <a:off x="179512" y="4077072"/>
          <a:ext cx="4392488" cy="27809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2" name="グラフ 11"/>
          <p:cNvGraphicFramePr/>
          <p:nvPr/>
        </p:nvGraphicFramePr>
        <p:xfrm>
          <a:off x="4572000" y="4077072"/>
          <a:ext cx="4320480" cy="27809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テキスト ボックス 6"/>
          <p:cNvSpPr txBox="1"/>
          <p:nvPr/>
        </p:nvSpPr>
        <p:spPr>
          <a:xfrm>
            <a:off x="2843808" y="5661248"/>
            <a:ext cx="17685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</a:t>
            </a:r>
            <a:r>
              <a:rPr kumimoji="1" lang="en-US" altLang="ja-JP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hroughput</a:t>
            </a:r>
            <a:endParaRPr kumimoji="1" lang="ja-JP" altLang="en-US" sz="2400" dirty="0" smtClean="0">
              <a:latin typeface="Tahoma" pitchFamily="34" charset="0"/>
              <a:ea typeface="+mj-ea"/>
              <a:cs typeface="Tahoma" pitchFamily="34" charset="0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6660232" y="5733256"/>
            <a:ext cx="21668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Response time</a:t>
            </a:r>
            <a:endParaRPr kumimoji="1" lang="ja-JP" altLang="en-US" sz="2400" dirty="0" smtClean="0">
              <a:latin typeface="Tahoma" pitchFamily="34" charset="0"/>
              <a:ea typeface="+mj-ea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7787208" cy="1143000"/>
          </a:xfrm>
        </p:spPr>
        <p:txBody>
          <a:bodyPr/>
          <a:lstStyle/>
          <a:p>
            <a:r>
              <a:rPr lang="en-US" altLang="ja-JP" dirty="0" smtClean="0"/>
              <a:t>System-wide Idle-time Scheduling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Examining that the Monarch scheduler correctly archives the idle-time scheduling</a:t>
            </a:r>
          </a:p>
          <a:p>
            <a:pPr lvl="1"/>
            <a:r>
              <a:rPr lang="en-US" altLang="ja-JP" dirty="0" smtClean="0"/>
              <a:t>Stop </a:t>
            </a:r>
            <a:r>
              <a:rPr lang="en-US" altLang="ja-JP" dirty="0" err="1" smtClean="0"/>
              <a:t>HyperEstraier</a:t>
            </a:r>
            <a:r>
              <a:rPr lang="en-US" altLang="ja-JP" dirty="0" smtClean="0"/>
              <a:t> whenever </a:t>
            </a:r>
            <a:r>
              <a:rPr lang="en-US" altLang="ja-JP" dirty="0" err="1" smtClean="0"/>
              <a:t>lighttpd</a:t>
            </a:r>
            <a:r>
              <a:rPr lang="en-US" altLang="ja-JP" dirty="0" smtClean="0"/>
              <a:t> runs</a:t>
            </a:r>
          </a:p>
          <a:p>
            <a:r>
              <a:rPr lang="en-US" altLang="ja-JP" dirty="0" smtClean="0"/>
              <a:t>The Monarch scheduler archived the policy</a:t>
            </a:r>
          </a:p>
          <a:p>
            <a:pPr lvl="1"/>
            <a:r>
              <a:rPr lang="en-US" altLang="ja-JP" dirty="0" err="1" smtClean="0"/>
              <a:t>HyperEstraier</a:t>
            </a:r>
            <a:r>
              <a:rPr lang="en-US" altLang="ja-JP" dirty="0" smtClean="0"/>
              <a:t> degrades </a:t>
            </a:r>
            <a:r>
              <a:rPr lang="en-US" altLang="ja-JP" dirty="0" err="1" smtClean="0"/>
              <a:t>lighttpd</a:t>
            </a:r>
            <a:r>
              <a:rPr lang="en-US" altLang="ja-JP" dirty="0" smtClean="0"/>
              <a:t> without scheduling</a:t>
            </a: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4D670-8726-4EAB-9C8E-929B6CF3F803}" type="slidenum">
              <a:rPr lang="ja-JP" altLang="en-US" smtClean="0"/>
              <a:pPr/>
              <a:t>19</a:t>
            </a:fld>
            <a:endParaRPr lang="ja-JP" altLang="en-US" dirty="0"/>
          </a:p>
        </p:txBody>
      </p:sp>
      <p:grpSp>
        <p:nvGrpSpPr>
          <p:cNvPr id="18" name="グループ化 17"/>
          <p:cNvGrpSpPr/>
          <p:nvPr/>
        </p:nvGrpSpPr>
        <p:grpSpPr>
          <a:xfrm>
            <a:off x="107504" y="4437112"/>
            <a:ext cx="2880320" cy="2268832"/>
            <a:chOff x="395536" y="4293096"/>
            <a:chExt cx="2880320" cy="2268832"/>
          </a:xfrm>
        </p:grpSpPr>
        <p:sp>
          <p:nvSpPr>
            <p:cNvPr id="9" name="正方形/長方形 8"/>
            <p:cNvSpPr/>
            <p:nvPr/>
          </p:nvSpPr>
          <p:spPr>
            <a:xfrm>
              <a:off x="2006502" y="4293096"/>
              <a:ext cx="1269354" cy="1500218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numCol="1" rtlCol="0" anchor="ctr"/>
            <a:lstStyle/>
            <a:p>
              <a:pPr marL="342900" indent="-342900" algn="ctr"/>
              <a:endParaRPr kumimoji="1" lang="ja-JP" altLang="en-US" dirty="0">
                <a:cs typeface="Tahoma" pitchFamily="34" charset="0"/>
              </a:endParaRPr>
            </a:p>
          </p:txBody>
        </p:sp>
        <p:grpSp>
          <p:nvGrpSpPr>
            <p:cNvPr id="10" name="グループ化 9"/>
            <p:cNvGrpSpPr/>
            <p:nvPr/>
          </p:nvGrpSpPr>
          <p:grpSpPr>
            <a:xfrm>
              <a:off x="638350" y="4293096"/>
              <a:ext cx="2637506" cy="1778560"/>
              <a:chOff x="1214414" y="4579398"/>
              <a:chExt cx="2637506" cy="1778560"/>
            </a:xfrm>
          </p:grpSpPr>
          <p:sp>
            <p:nvSpPr>
              <p:cNvPr id="11" name="正方形/長方形 10"/>
              <p:cNvSpPr/>
              <p:nvPr/>
            </p:nvSpPr>
            <p:spPr>
              <a:xfrm>
                <a:off x="1214414" y="6114642"/>
                <a:ext cx="2637506" cy="243316"/>
              </a:xfrm>
              <a:prstGeom prst="rect">
                <a:avLst/>
              </a:prstGeom>
            </p:spPr>
            <p:style>
              <a:lnRef idx="1">
                <a:schemeClr val="accent6"/>
              </a:lnRef>
              <a:fillRef idx="3">
                <a:schemeClr val="accent6"/>
              </a:fillRef>
              <a:effectRef idx="2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dirty="0" err="1" smtClean="0">
                    <a:ea typeface="Tahoma" pitchFamily="34" charset="0"/>
                    <a:cs typeface="Tahoma" pitchFamily="34" charset="0"/>
                  </a:rPr>
                  <a:t>Xen</a:t>
                </a:r>
                <a:r>
                  <a:rPr kumimoji="1" lang="en-US" altLang="ja-JP" dirty="0" smtClean="0">
                    <a:ea typeface="Tahoma" pitchFamily="34" charset="0"/>
                    <a:cs typeface="Tahoma" pitchFamily="34" charset="0"/>
                  </a:rPr>
                  <a:t> VMM</a:t>
                </a:r>
                <a:endParaRPr kumimoji="1" lang="ja-JP" altLang="en-US" dirty="0">
                  <a:cs typeface="Tahoma" pitchFamily="34" charset="0"/>
                </a:endParaRPr>
              </a:p>
            </p:txBody>
          </p:sp>
          <p:sp>
            <p:nvSpPr>
              <p:cNvPr id="12" name="正方形/長方形 11"/>
              <p:cNvSpPr/>
              <p:nvPr/>
            </p:nvSpPr>
            <p:spPr>
              <a:xfrm>
                <a:off x="1214414" y="4579398"/>
                <a:ext cx="1269354" cy="1492808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numCol="1" rtlCol="0" anchor="ctr"/>
              <a:lstStyle/>
              <a:p>
                <a:pPr marL="342900" indent="-342900" algn="ctr"/>
                <a:endParaRPr kumimoji="1" lang="ja-JP" altLang="en-US" dirty="0">
                  <a:cs typeface="Tahoma" pitchFamily="34" charset="0"/>
                </a:endParaRPr>
              </a:p>
            </p:txBody>
          </p:sp>
          <p:sp>
            <p:nvSpPr>
              <p:cNvPr id="13" name="角丸四角形 12"/>
              <p:cNvSpPr/>
              <p:nvPr/>
            </p:nvSpPr>
            <p:spPr>
              <a:xfrm>
                <a:off x="2627784" y="5011446"/>
                <a:ext cx="1152128" cy="428628"/>
              </a:xfrm>
              <a:prstGeom prst="round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dirty="0" err="1" smtClean="0">
                    <a:ea typeface="Tahoma" pitchFamily="34" charset="0"/>
                    <a:cs typeface="Tahoma" pitchFamily="34" charset="0"/>
                  </a:rPr>
                  <a:t>lighttpd</a:t>
                </a:r>
                <a:endParaRPr kumimoji="1" lang="ja-JP" altLang="en-US" dirty="0">
                  <a:cs typeface="Tahoma" pitchFamily="34" charset="0"/>
                </a:endParaRPr>
              </a:p>
            </p:txBody>
          </p:sp>
          <p:sp>
            <p:nvSpPr>
              <p:cNvPr id="14" name="角丸四角形 13"/>
              <p:cNvSpPr/>
              <p:nvPr/>
            </p:nvSpPr>
            <p:spPr>
              <a:xfrm>
                <a:off x="1274872" y="5371486"/>
                <a:ext cx="1148350" cy="599690"/>
              </a:xfrm>
              <a:prstGeom prst="round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dirty="0" smtClean="0">
                    <a:ea typeface="Tahoma" pitchFamily="34" charset="0"/>
                    <a:cs typeface="Tahoma" pitchFamily="34" charset="0"/>
                  </a:rPr>
                  <a:t>Hyper</a:t>
                </a:r>
                <a:br>
                  <a:rPr kumimoji="1" lang="en-US" altLang="ja-JP" dirty="0" smtClean="0">
                    <a:ea typeface="Tahoma" pitchFamily="34" charset="0"/>
                    <a:cs typeface="Tahoma" pitchFamily="34" charset="0"/>
                  </a:rPr>
                </a:br>
                <a:r>
                  <a:rPr kumimoji="1" lang="en-US" altLang="ja-JP" dirty="0" err="1" smtClean="0">
                    <a:ea typeface="Tahoma" pitchFamily="34" charset="0"/>
                    <a:cs typeface="Tahoma" pitchFamily="34" charset="0"/>
                  </a:rPr>
                  <a:t>Estraier</a:t>
                </a:r>
                <a:endParaRPr kumimoji="1" lang="ja-JP" altLang="en-US" dirty="0">
                  <a:cs typeface="Tahoma" pitchFamily="34" charset="0"/>
                </a:endParaRPr>
              </a:p>
            </p:txBody>
          </p:sp>
          <p:sp>
            <p:nvSpPr>
              <p:cNvPr id="15" name="テキスト ボックス 14"/>
              <p:cNvSpPr txBox="1"/>
              <p:nvPr/>
            </p:nvSpPr>
            <p:spPr>
              <a:xfrm>
                <a:off x="2627784" y="4631661"/>
                <a:ext cx="52770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ja-JP" sz="1400" dirty="0" smtClean="0">
                    <a:ea typeface="Tahoma" pitchFamily="34" charset="0"/>
                    <a:cs typeface="Tahoma" pitchFamily="34" charset="0"/>
                  </a:rPr>
                  <a:t>VM2</a:t>
                </a:r>
                <a:endParaRPr kumimoji="1" lang="ja-JP" altLang="en-US" sz="1400" dirty="0">
                  <a:cs typeface="Tahoma" pitchFamily="34" charset="0"/>
                </a:endParaRPr>
              </a:p>
            </p:txBody>
          </p:sp>
          <p:sp>
            <p:nvSpPr>
              <p:cNvPr id="16" name="テキスト ボックス 15"/>
              <p:cNvSpPr txBox="1"/>
              <p:nvPr/>
            </p:nvSpPr>
            <p:spPr>
              <a:xfrm>
                <a:off x="1259632" y="4631661"/>
                <a:ext cx="52770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400" dirty="0" smtClean="0">
                    <a:ea typeface="Tahoma" pitchFamily="34" charset="0"/>
                    <a:cs typeface="Tahoma" pitchFamily="34" charset="0"/>
                  </a:rPr>
                  <a:t>VM1</a:t>
                </a:r>
                <a:endParaRPr kumimoji="1" lang="ja-JP" altLang="en-US" sz="1400" dirty="0">
                  <a:cs typeface="Tahoma" pitchFamily="34" charset="0"/>
                </a:endParaRPr>
              </a:p>
            </p:txBody>
          </p:sp>
        </p:grpSp>
        <p:sp>
          <p:nvSpPr>
            <p:cNvPr id="17" name="四角形吹き出し 16"/>
            <p:cNvSpPr/>
            <p:nvPr/>
          </p:nvSpPr>
          <p:spPr>
            <a:xfrm>
              <a:off x="395536" y="6165304"/>
              <a:ext cx="2088232" cy="396624"/>
            </a:xfrm>
            <a:prstGeom prst="wedgeRectCallout">
              <a:avLst>
                <a:gd name="adj1" fmla="val -20434"/>
                <a:gd name="adj2" fmla="val -167176"/>
              </a:avLst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600" dirty="0" smtClean="0">
                  <a:ea typeface="Tahoma" pitchFamily="34" charset="0"/>
                  <a:cs typeface="Tahoma" pitchFamily="34" charset="0"/>
                </a:rPr>
                <a:t>run only at idle time</a:t>
              </a:r>
              <a:endParaRPr kumimoji="1" lang="ja-JP" altLang="en-US" sz="1600" dirty="0">
                <a:cs typeface="Tahoma" pitchFamily="34" charset="0"/>
              </a:endParaRPr>
            </a:p>
          </p:txBody>
        </p:sp>
      </p:grpSp>
      <p:graphicFrame>
        <p:nvGraphicFramePr>
          <p:cNvPr id="19" name="グラフ 18"/>
          <p:cNvGraphicFramePr/>
          <p:nvPr/>
        </p:nvGraphicFramePr>
        <p:xfrm>
          <a:off x="5975312" y="4221088"/>
          <a:ext cx="3168688" cy="27809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0" name="グラフ 19"/>
          <p:cNvGraphicFramePr/>
          <p:nvPr/>
        </p:nvGraphicFramePr>
        <p:xfrm>
          <a:off x="3059832" y="4221088"/>
          <a:ext cx="3168352" cy="27809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1" name="テキスト ボックス 20"/>
          <p:cNvSpPr txBox="1"/>
          <p:nvPr/>
        </p:nvSpPr>
        <p:spPr>
          <a:xfrm>
            <a:off x="3059832" y="4109010"/>
            <a:ext cx="219374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without scheduler</a:t>
            </a:r>
            <a:endParaRPr kumimoji="1" lang="ja-JP" altLang="en-US" sz="2000" dirty="0" smtClean="0">
              <a:latin typeface="Tahoma" pitchFamily="34" charset="0"/>
              <a:ea typeface="+mj-ea"/>
              <a:cs typeface="Tahoma" pitchFamily="34" charset="0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6084168" y="4077072"/>
            <a:ext cx="18250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with scheduler</a:t>
            </a:r>
            <a:endParaRPr kumimoji="1" lang="ja-JP" altLang="en-US" sz="2000" dirty="0" smtClean="0">
              <a:latin typeface="Tahoma" pitchFamily="34" charset="0"/>
              <a:ea typeface="+mj-ea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Scheduling Problem across VMs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Server consolidation using virtual machines(VMs)</a:t>
            </a:r>
          </a:p>
          <a:p>
            <a:pPr lvl="1"/>
            <a:r>
              <a:rPr lang="en-US" altLang="ja-JP" dirty="0" smtClean="0"/>
              <a:t>To improve the resource utilization</a:t>
            </a:r>
          </a:p>
          <a:p>
            <a:r>
              <a:rPr lang="en-US" altLang="ja-JP" dirty="0" smtClean="0"/>
              <a:t>VMs make it difficult to execute processes as administrators intend</a:t>
            </a:r>
          </a:p>
          <a:p>
            <a:pPr lvl="1"/>
            <a:r>
              <a:rPr lang="en-US" altLang="ja-JP" dirty="0" smtClean="0"/>
              <a:t>Guest </a:t>
            </a:r>
            <a:r>
              <a:rPr lang="en-US" altLang="ja-JP" dirty="0" err="1" smtClean="0"/>
              <a:t>OSes</a:t>
            </a:r>
            <a:r>
              <a:rPr lang="en-US" altLang="ja-JP" dirty="0" smtClean="0"/>
              <a:t> schedule only their processes </a:t>
            </a:r>
          </a:p>
          <a:p>
            <a:pPr lvl="2"/>
            <a:r>
              <a:rPr lang="en-US" altLang="ja-JP" dirty="0" smtClean="0"/>
              <a:t>A low-priority process in a VM may interfere with a high-priority in other VMs</a:t>
            </a: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4D670-8726-4EAB-9C8E-929B6CF3F803}" type="slidenum">
              <a:rPr kumimoji="1" lang="ja-JP" altLang="en-US" smtClean="0"/>
              <a:pPr/>
              <a:t>2</a:t>
            </a:fld>
            <a:endParaRPr kumimoji="1" lang="ja-JP" altLang="en-US" dirty="0"/>
          </a:p>
        </p:txBody>
      </p:sp>
      <p:grpSp>
        <p:nvGrpSpPr>
          <p:cNvPr id="34" name="グループ化 33"/>
          <p:cNvGrpSpPr/>
          <p:nvPr/>
        </p:nvGrpSpPr>
        <p:grpSpPr>
          <a:xfrm>
            <a:off x="4139952" y="5013176"/>
            <a:ext cx="3600400" cy="1656184"/>
            <a:chOff x="4283968" y="5085184"/>
            <a:chExt cx="3600400" cy="1656184"/>
          </a:xfrm>
        </p:grpSpPr>
        <p:sp>
          <p:nvSpPr>
            <p:cNvPr id="23" name="正方形/長方形 22"/>
            <p:cNvSpPr/>
            <p:nvPr/>
          </p:nvSpPr>
          <p:spPr>
            <a:xfrm>
              <a:off x="4283968" y="5085184"/>
              <a:ext cx="2070198" cy="1001100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0" name="正方形/長方形 19"/>
            <p:cNvSpPr/>
            <p:nvPr/>
          </p:nvSpPr>
          <p:spPr>
            <a:xfrm>
              <a:off x="6453732" y="5085184"/>
              <a:ext cx="1430635" cy="1001100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numCol="1" rtlCol="0" anchor="ctr"/>
            <a:lstStyle/>
            <a:p>
              <a:pPr marL="342900" indent="-342900" algn="ctr"/>
              <a:endParaRPr kumimoji="1" lang="ja-JP" altLang="en-US" dirty="0"/>
            </a:p>
          </p:txBody>
        </p:sp>
        <p:sp>
          <p:nvSpPr>
            <p:cNvPr id="21" name="正方形/長方形 20"/>
            <p:cNvSpPr/>
            <p:nvPr/>
          </p:nvSpPr>
          <p:spPr>
            <a:xfrm>
              <a:off x="4283968" y="6480720"/>
              <a:ext cx="3600400" cy="260648"/>
            </a:xfrm>
            <a:prstGeom prst="rect">
              <a:avLst/>
            </a:prstGeom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dirty="0" smtClean="0"/>
                <a:t>Hardware</a:t>
              </a:r>
              <a:endParaRPr kumimoji="1" lang="ja-JP" altLang="en-US" dirty="0"/>
            </a:p>
          </p:txBody>
        </p:sp>
        <p:sp>
          <p:nvSpPr>
            <p:cNvPr id="22" name="正方形/長方形 21"/>
            <p:cNvSpPr/>
            <p:nvPr/>
          </p:nvSpPr>
          <p:spPr>
            <a:xfrm>
              <a:off x="4283968" y="6165304"/>
              <a:ext cx="3600400" cy="218874"/>
            </a:xfrm>
            <a:prstGeom prst="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dirty="0" smtClean="0"/>
                <a:t>VMM</a:t>
              </a:r>
              <a:endParaRPr kumimoji="1" lang="ja-JP" altLang="en-US" dirty="0"/>
            </a:p>
          </p:txBody>
        </p:sp>
        <p:sp>
          <p:nvSpPr>
            <p:cNvPr id="25" name="テキスト ボックス 24"/>
            <p:cNvSpPr txBox="1"/>
            <p:nvPr/>
          </p:nvSpPr>
          <p:spPr>
            <a:xfrm>
              <a:off x="4283968" y="5085184"/>
              <a:ext cx="71438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400" dirty="0" smtClean="0"/>
                <a:t>VM</a:t>
              </a:r>
              <a:endParaRPr kumimoji="1" lang="ja-JP" altLang="en-US" sz="1400" dirty="0"/>
            </a:p>
          </p:txBody>
        </p:sp>
        <p:sp>
          <p:nvSpPr>
            <p:cNvPr id="26" name="テキスト ボックス 25"/>
            <p:cNvSpPr txBox="1"/>
            <p:nvPr/>
          </p:nvSpPr>
          <p:spPr>
            <a:xfrm>
              <a:off x="6444208" y="5085184"/>
              <a:ext cx="71438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400" dirty="0" smtClean="0"/>
                <a:t>VM</a:t>
              </a:r>
              <a:endParaRPr kumimoji="1" lang="ja-JP" altLang="en-US" sz="1400" dirty="0"/>
            </a:p>
          </p:txBody>
        </p:sp>
        <p:sp>
          <p:nvSpPr>
            <p:cNvPr id="27" name="正方形/長方形 26"/>
            <p:cNvSpPr/>
            <p:nvPr/>
          </p:nvSpPr>
          <p:spPr>
            <a:xfrm>
              <a:off x="4355976" y="5373216"/>
              <a:ext cx="1944216" cy="72008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 smtClean="0">
                <a:latin typeface="+mj-ea"/>
                <a:ea typeface="+mj-ea"/>
              </a:endParaRPr>
            </a:p>
          </p:txBody>
        </p:sp>
        <p:sp>
          <p:nvSpPr>
            <p:cNvPr id="29" name="テキスト ボックス 28"/>
            <p:cNvSpPr txBox="1"/>
            <p:nvPr/>
          </p:nvSpPr>
          <p:spPr>
            <a:xfrm>
              <a:off x="5940152" y="5301208"/>
              <a:ext cx="43204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400" dirty="0" smtClean="0"/>
                <a:t>OS</a:t>
              </a:r>
              <a:endParaRPr kumimoji="1" lang="ja-JP" altLang="en-US" sz="1400" dirty="0"/>
            </a:p>
          </p:txBody>
        </p:sp>
        <p:sp>
          <p:nvSpPr>
            <p:cNvPr id="24" name="角丸四角形 23"/>
            <p:cNvSpPr/>
            <p:nvPr/>
          </p:nvSpPr>
          <p:spPr>
            <a:xfrm>
              <a:off x="4427984" y="5589240"/>
              <a:ext cx="1152128" cy="428628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dirty="0" smtClean="0"/>
                <a:t>Indexing</a:t>
              </a:r>
              <a:endParaRPr kumimoji="1" lang="ja-JP" altLang="en-US" sz="1600" dirty="0"/>
            </a:p>
          </p:txBody>
        </p:sp>
        <p:sp>
          <p:nvSpPr>
            <p:cNvPr id="17" name="角丸四角形 16"/>
            <p:cNvSpPr/>
            <p:nvPr/>
          </p:nvSpPr>
          <p:spPr>
            <a:xfrm>
              <a:off x="5652120" y="5589240"/>
              <a:ext cx="576064" cy="428628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2" name="正方形/長方形 31"/>
            <p:cNvSpPr/>
            <p:nvPr/>
          </p:nvSpPr>
          <p:spPr>
            <a:xfrm>
              <a:off x="6516216" y="5373216"/>
              <a:ext cx="1296144" cy="72008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 smtClean="0">
                <a:latin typeface="+mj-ea"/>
                <a:ea typeface="+mj-ea"/>
              </a:endParaRPr>
            </a:p>
          </p:txBody>
        </p:sp>
        <p:sp>
          <p:nvSpPr>
            <p:cNvPr id="28" name="角丸四角形 27"/>
            <p:cNvSpPr/>
            <p:nvPr/>
          </p:nvSpPr>
          <p:spPr>
            <a:xfrm>
              <a:off x="6732240" y="5592660"/>
              <a:ext cx="785818" cy="428628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dirty="0" smtClean="0"/>
                <a:t>WEB</a:t>
              </a:r>
              <a:endParaRPr kumimoji="1" lang="ja-JP" altLang="en-US" dirty="0"/>
            </a:p>
          </p:txBody>
        </p:sp>
        <p:sp>
          <p:nvSpPr>
            <p:cNvPr id="33" name="テキスト ボックス 32"/>
            <p:cNvSpPr txBox="1"/>
            <p:nvPr/>
          </p:nvSpPr>
          <p:spPr>
            <a:xfrm>
              <a:off x="7452320" y="5301208"/>
              <a:ext cx="43204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400" dirty="0" smtClean="0"/>
                <a:t>OS</a:t>
              </a:r>
              <a:endParaRPr kumimoji="1" lang="ja-JP" altLang="en-US" sz="14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Hybrid Scheduling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Examining the effectiveness of hybrid scheduling</a:t>
            </a:r>
          </a:p>
          <a:p>
            <a:pPr lvl="1"/>
            <a:r>
              <a:rPr lang="en-US" altLang="ja-JP" dirty="0" smtClean="0"/>
              <a:t>C</a:t>
            </a:r>
            <a:r>
              <a:rPr kumimoji="1" lang="en-US" altLang="ja-JP" dirty="0" smtClean="0"/>
              <a:t>hanging the ratio of the autonomous mode</a:t>
            </a:r>
          </a:p>
          <a:p>
            <a:r>
              <a:rPr lang="en-US" altLang="ja-JP" dirty="0" smtClean="0"/>
              <a:t>The indexing process was executed according to the ratio of autonomous mode</a:t>
            </a:r>
          </a:p>
          <a:p>
            <a:pPr lvl="1"/>
            <a:r>
              <a:rPr lang="en-US" altLang="ja-JP" dirty="0" smtClean="0"/>
              <a:t>A steep rise of CPU utilization when more than 80%</a:t>
            </a: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4D670-8726-4EAB-9C8E-929B6CF3F803}" type="slidenum">
              <a:rPr lang="ja-JP" altLang="en-US" smtClean="0"/>
              <a:pPr/>
              <a:t>20</a:t>
            </a:fld>
            <a:endParaRPr lang="ja-JP" altLang="en-US" dirty="0"/>
          </a:p>
        </p:txBody>
      </p:sp>
      <p:graphicFrame>
        <p:nvGraphicFramePr>
          <p:cNvPr id="7" name="グラフ 6"/>
          <p:cNvGraphicFramePr/>
          <p:nvPr/>
        </p:nvGraphicFramePr>
        <p:xfrm>
          <a:off x="5004048" y="4338360"/>
          <a:ext cx="3744416" cy="25196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グラフ 8"/>
          <p:cNvGraphicFramePr/>
          <p:nvPr/>
        </p:nvGraphicFramePr>
        <p:xfrm>
          <a:off x="1403648" y="4338360"/>
          <a:ext cx="3446179" cy="25196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Impact of Updating the Guest OS 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H</a:t>
            </a:r>
            <a:r>
              <a:rPr kumimoji="1" lang="en-US" altLang="ja-JP" dirty="0" smtClean="0"/>
              <a:t>ow much the Monarch scheduler has to be modified when the Linux kernel is updated</a:t>
            </a:r>
          </a:p>
          <a:p>
            <a:pPr lvl="1"/>
            <a:r>
              <a:rPr lang="en-US" altLang="ja-JP" dirty="0" smtClean="0"/>
              <a:t>Inspected 33 versions of the Linux kernel 2.6</a:t>
            </a: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4D670-8726-4EAB-9C8E-929B6CF3F803}" type="slidenum">
              <a:rPr lang="ja-JP" altLang="en-US" smtClean="0"/>
              <a:pPr/>
              <a:t>21</a:t>
            </a:fld>
            <a:endParaRPr lang="ja-JP" altLang="en-US" dirty="0"/>
          </a:p>
        </p:txBody>
      </p:sp>
      <p:graphicFrame>
        <p:nvGraphicFramePr>
          <p:cNvPr id="7" name="表 6"/>
          <p:cNvGraphicFramePr>
            <a:graphicFrameLocks noGrp="1"/>
          </p:cNvGraphicFramePr>
          <p:nvPr/>
        </p:nvGraphicFramePr>
        <p:xfrm>
          <a:off x="1115616" y="3573016"/>
          <a:ext cx="6696744" cy="2392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9946"/>
                <a:gridCol w="3818605"/>
                <a:gridCol w="1728193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en-US" altLang="ja-JP" b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Version</a:t>
                      </a:r>
                      <a:endParaRPr kumimoji="1" lang="ja-JP" altLang="en-US" b="0" dirty="0">
                        <a:latin typeface="Tahoma" pitchFamily="34" charset="0"/>
                        <a:ea typeface="+mj-ea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b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Change</a:t>
                      </a:r>
                      <a:endParaRPr kumimoji="1" lang="ja-JP" altLang="en-US" b="0" dirty="0">
                        <a:latin typeface="Tahoma" pitchFamily="34" charset="0"/>
                        <a:ea typeface="+mj-ea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b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Difficulty</a:t>
                      </a:r>
                      <a:endParaRPr kumimoji="1" lang="ja-JP" altLang="en-US" b="0" dirty="0">
                        <a:latin typeface="Tahoma" pitchFamily="34" charset="0"/>
                        <a:ea typeface="+mj-ea"/>
                        <a:cs typeface="Tahoma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2.6.14</a:t>
                      </a:r>
                      <a:endParaRPr kumimoji="1" lang="ja-JP" altLang="en-US" dirty="0">
                        <a:latin typeface="Tahoma" pitchFamily="34" charset="0"/>
                        <a:ea typeface="+mn-ea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Internal structure of </a:t>
                      </a:r>
                      <a:r>
                        <a:rPr kumimoji="1" lang="en-US" altLang="ja-JP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spinlock_t</a:t>
                      </a:r>
                      <a:endParaRPr kumimoji="1" lang="ja-JP" altLang="en-US" dirty="0">
                        <a:latin typeface="Tahoma" pitchFamily="34" charset="0"/>
                        <a:ea typeface="+mn-ea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Easy</a:t>
                      </a:r>
                      <a:endParaRPr kumimoji="1" lang="ja-JP" altLang="en-US" dirty="0">
                        <a:latin typeface="Tahoma" pitchFamily="34" charset="0"/>
                        <a:ea typeface="+mn-ea"/>
                        <a:cs typeface="Tahoma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2.6.18</a:t>
                      </a:r>
                      <a:endParaRPr kumimoji="1" lang="ja-JP" altLang="en-US" dirty="0">
                        <a:latin typeface="Tahoma" pitchFamily="34" charset="0"/>
                        <a:ea typeface="+mn-ea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runqueue</a:t>
                      </a:r>
                      <a:r>
                        <a:rPr kumimoji="1" lang="en-US" altLang="ja-JP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is renamed</a:t>
                      </a:r>
                      <a:r>
                        <a:rPr kumimoji="1" lang="en-US" altLang="ja-JP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to </a:t>
                      </a:r>
                      <a:r>
                        <a:rPr kumimoji="1" lang="en-US" altLang="ja-JP" baseline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rq</a:t>
                      </a:r>
                      <a:endParaRPr kumimoji="1" lang="ja-JP" altLang="en-US" dirty="0">
                        <a:latin typeface="Tahoma" pitchFamily="34" charset="0"/>
                        <a:ea typeface="+mn-ea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Easy</a:t>
                      </a:r>
                      <a:endParaRPr kumimoji="1" lang="ja-JP" altLang="en-US" dirty="0">
                        <a:latin typeface="Tahoma" pitchFamily="34" charset="0"/>
                        <a:ea typeface="+mn-ea"/>
                        <a:cs typeface="Tahoma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2.6.23</a:t>
                      </a:r>
                      <a:endParaRPr kumimoji="1" lang="ja-JP" altLang="en-US" dirty="0">
                        <a:latin typeface="Tahoma" pitchFamily="34" charset="0"/>
                        <a:ea typeface="+mn-ea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Process scheduler changed from</a:t>
                      </a:r>
                      <a:r>
                        <a:rPr kumimoji="1" lang="en-US" altLang="ja-JP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O(1) to CFS</a:t>
                      </a:r>
                      <a:endParaRPr kumimoji="1" lang="ja-JP" altLang="en-US" dirty="0">
                        <a:latin typeface="Tahoma" pitchFamily="34" charset="0"/>
                        <a:ea typeface="+mn-ea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Hard</a:t>
                      </a:r>
                      <a:br>
                        <a:rPr kumimoji="1" lang="en-US" altLang="ja-JP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</a:br>
                      <a:r>
                        <a:rPr kumimoji="1" lang="en-US" altLang="ja-JP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but possible</a:t>
                      </a:r>
                      <a:endParaRPr kumimoji="1" lang="ja-JP" altLang="en-US" dirty="0">
                        <a:latin typeface="Tahoma" pitchFamily="34" charset="0"/>
                        <a:ea typeface="+mn-ea"/>
                        <a:cs typeface="Tahoma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2.6.30</a:t>
                      </a:r>
                      <a:endParaRPr kumimoji="1" lang="ja-JP" altLang="en-US" dirty="0">
                        <a:latin typeface="Tahoma" pitchFamily="34" charset="0"/>
                        <a:ea typeface="+mn-ea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The way</a:t>
                      </a:r>
                      <a:r>
                        <a:rPr kumimoji="1" lang="en-US" altLang="ja-JP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to calculate</a:t>
                      </a:r>
                      <a:r>
                        <a:rPr kumimoji="1" lang="en-US" altLang="ja-JP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the address of a run queue</a:t>
                      </a:r>
                      <a:endParaRPr kumimoji="1" lang="ja-JP" altLang="en-US" dirty="0">
                        <a:latin typeface="Tahoma" pitchFamily="34" charset="0"/>
                        <a:ea typeface="+mn-ea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Easy</a:t>
                      </a:r>
                      <a:endParaRPr kumimoji="1" lang="ja-JP" altLang="en-US" dirty="0">
                        <a:latin typeface="Tahoma" pitchFamily="34" charset="0"/>
                        <a:ea typeface="+mn-ea"/>
                        <a:cs typeface="Tahoma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Related Work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Guest-aware VM scheduling </a:t>
            </a:r>
            <a:r>
              <a:rPr lang="en-US" altLang="ja-JP" sz="2400" dirty="0" smtClean="0"/>
              <a:t>[Euro-Par’08 Kim et al.]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Guest </a:t>
            </a:r>
            <a:r>
              <a:rPr lang="en-US" altLang="ja-JP" dirty="0" err="1" smtClean="0"/>
              <a:t>OSes</a:t>
            </a:r>
            <a:r>
              <a:rPr lang="en-US" altLang="ja-JP" dirty="0" smtClean="0"/>
              <a:t> notify the VMM of their highest priority</a:t>
            </a:r>
          </a:p>
          <a:p>
            <a:pPr lvl="1"/>
            <a:r>
              <a:rPr lang="en-US" altLang="ja-JP" dirty="0" smtClean="0"/>
              <a:t>Modification of guest </a:t>
            </a:r>
            <a:r>
              <a:rPr lang="en-US" altLang="ja-JP" dirty="0" err="1" smtClean="0"/>
              <a:t>OSes</a:t>
            </a:r>
            <a:r>
              <a:rPr lang="en-US" altLang="ja-JP" dirty="0" smtClean="0"/>
              <a:t> is required</a:t>
            </a:r>
          </a:p>
          <a:p>
            <a:r>
              <a:rPr lang="en-US" altLang="ja-JP" dirty="0" smtClean="0"/>
              <a:t>Task grain scheduling </a:t>
            </a:r>
            <a:r>
              <a:rPr lang="en-US" altLang="ja-JP" sz="2400" dirty="0" smtClean="0"/>
              <a:t>[HPCC’08 </a:t>
            </a:r>
            <a:r>
              <a:rPr lang="en-US" altLang="ja-JP" sz="2400" dirty="0" err="1" smtClean="0"/>
              <a:t>Kinebuchi</a:t>
            </a:r>
            <a:r>
              <a:rPr lang="en-US" altLang="ja-JP" sz="2400" dirty="0" smtClean="0"/>
              <a:t> et al.]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Guest </a:t>
            </a:r>
            <a:r>
              <a:rPr lang="en-US" altLang="ja-JP" dirty="0" err="1" smtClean="0"/>
              <a:t>OSes</a:t>
            </a:r>
            <a:r>
              <a:rPr lang="en-US" altLang="ja-JP" dirty="0" smtClean="0"/>
              <a:t> notify L4 of priorities of all processes</a:t>
            </a:r>
          </a:p>
          <a:p>
            <a:pPr lvl="1"/>
            <a:r>
              <a:rPr lang="en-US" altLang="ja-JP" dirty="0" smtClean="0"/>
              <a:t>Not suitable for </a:t>
            </a:r>
            <a:r>
              <a:rPr lang="en-US" altLang="ja-JP" dirty="0" err="1" smtClean="0"/>
              <a:t>Xen</a:t>
            </a:r>
            <a:r>
              <a:rPr lang="en-US" altLang="ja-JP" dirty="0" smtClean="0"/>
              <a:t> due to frequent VM switches</a:t>
            </a:r>
            <a:endParaRPr kumimoji="1" lang="ja-JP" altLang="en-US" dirty="0" smtClean="0"/>
          </a:p>
          <a:p>
            <a:r>
              <a:rPr lang="en-US" altLang="ja-JP" dirty="0" smtClean="0"/>
              <a:t>Task-aware VM scheduling </a:t>
            </a:r>
            <a:r>
              <a:rPr lang="en-US" altLang="ja-JP" sz="2400" dirty="0" smtClean="0"/>
              <a:t>[VEE’09 Kim et al.]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Using gray-box knowledge</a:t>
            </a:r>
          </a:p>
          <a:p>
            <a:pPr lvl="1"/>
            <a:r>
              <a:rPr lang="en-US" altLang="ja-JP" dirty="0" smtClean="0"/>
              <a:t>Not for process scheduling</a:t>
            </a: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4D670-8726-4EAB-9C8E-929B6CF3F803}" type="slidenum">
              <a:rPr lang="ja-JP" altLang="en-US" smtClean="0"/>
              <a:pPr/>
              <a:t>22</a:t>
            </a:fld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Conclusion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Monarch scheduler</a:t>
            </a:r>
          </a:p>
          <a:p>
            <a:pPr lvl="1"/>
            <a:r>
              <a:rPr lang="en-US" altLang="ja-JP" dirty="0" smtClean="0"/>
              <a:t>A secure system-wide process scheduler running in the VMM</a:t>
            </a:r>
          </a:p>
          <a:p>
            <a:pPr lvl="2"/>
            <a:r>
              <a:rPr lang="en-US" altLang="ja-JP" dirty="0" smtClean="0"/>
              <a:t>monitor the execution of processes</a:t>
            </a:r>
          </a:p>
          <a:p>
            <a:pPr lvl="2"/>
            <a:r>
              <a:rPr lang="en-US" altLang="ja-JP" dirty="0" smtClean="0"/>
              <a:t>change the scheduling behavior of each guest OS</a:t>
            </a:r>
          </a:p>
          <a:p>
            <a:pPr lvl="2"/>
            <a:r>
              <a:rPr lang="en-US" altLang="ja-JP" dirty="0" smtClean="0"/>
              <a:t>provide hybrid scheduling to mitigate a </a:t>
            </a:r>
            <a:r>
              <a:rPr lang="en-US" altLang="ja-JP" dirty="0" err="1" smtClean="0"/>
              <a:t>DoS</a:t>
            </a:r>
            <a:r>
              <a:rPr lang="en-US" altLang="ja-JP" dirty="0" smtClean="0"/>
              <a:t> attack</a:t>
            </a:r>
          </a:p>
          <a:p>
            <a:r>
              <a:rPr lang="en-US" altLang="ja-JP" dirty="0" smtClean="0"/>
              <a:t>Future work</a:t>
            </a:r>
          </a:p>
          <a:p>
            <a:pPr lvl="1"/>
            <a:r>
              <a:rPr lang="en-US" altLang="ja-JP" dirty="0" smtClean="0"/>
              <a:t>Completion of the support for </a:t>
            </a:r>
            <a:r>
              <a:rPr kumimoji="1" lang="en-US" altLang="ja-JP" dirty="0" smtClean="0"/>
              <a:t>Windows guest OS</a:t>
            </a: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4D670-8726-4EAB-9C8E-929B6CF3F803}" type="slidenum">
              <a:rPr lang="ja-JP" altLang="en-US" smtClean="0"/>
              <a:pPr/>
              <a:t>23</a:t>
            </a:fld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System-wide Process Scheduler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Necessary for scheduling processes across VMs</a:t>
            </a:r>
          </a:p>
          <a:p>
            <a:pPr lvl="1"/>
            <a:r>
              <a:rPr lang="en-US" altLang="ja-JP" dirty="0" smtClean="0"/>
              <a:t>It can suppress the execution of less important process</a:t>
            </a:r>
          </a:p>
          <a:p>
            <a:pPr lvl="2"/>
            <a:r>
              <a:rPr lang="en-US" altLang="ja-JP" dirty="0" smtClean="0"/>
              <a:t>Because it knows important processes among all VMs</a:t>
            </a:r>
          </a:p>
          <a:p>
            <a:pPr lvl="1"/>
            <a:r>
              <a:rPr lang="en-US" altLang="ja-JP" dirty="0" smtClean="0"/>
              <a:t>E.g. it can run the file indexing process only when the whole system is idle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4D670-8726-4EAB-9C8E-929B6CF3F803}" type="slidenum">
              <a:rPr kumimoji="1" lang="ja-JP" altLang="en-US" smtClean="0"/>
              <a:pPr/>
              <a:t>3</a:t>
            </a:fld>
            <a:endParaRPr kumimoji="1" lang="ja-JP" altLang="en-US" dirty="0"/>
          </a:p>
        </p:txBody>
      </p:sp>
      <p:grpSp>
        <p:nvGrpSpPr>
          <p:cNvPr id="21" name="グループ化 20"/>
          <p:cNvGrpSpPr/>
          <p:nvPr/>
        </p:nvGrpSpPr>
        <p:grpSpPr>
          <a:xfrm>
            <a:off x="3203848" y="4653136"/>
            <a:ext cx="5457888" cy="2091082"/>
            <a:chOff x="2987824" y="4365104"/>
            <a:chExt cx="5457888" cy="2091082"/>
          </a:xfrm>
        </p:grpSpPr>
        <p:grpSp>
          <p:nvGrpSpPr>
            <p:cNvPr id="6" name="グループ化 4"/>
            <p:cNvGrpSpPr/>
            <p:nvPr/>
          </p:nvGrpSpPr>
          <p:grpSpPr>
            <a:xfrm>
              <a:off x="3635896" y="5445224"/>
              <a:ext cx="1728192" cy="713068"/>
              <a:chOff x="5704178" y="4942652"/>
              <a:chExt cx="1728192" cy="713068"/>
            </a:xfrm>
          </p:grpSpPr>
          <p:sp>
            <p:nvSpPr>
              <p:cNvPr id="15" name="正方形/長方形 14"/>
              <p:cNvSpPr/>
              <p:nvPr/>
            </p:nvSpPr>
            <p:spPr>
              <a:xfrm>
                <a:off x="5704178" y="4942652"/>
                <a:ext cx="1728192" cy="713068"/>
              </a:xfrm>
              <a:prstGeom prst="rect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17" name="角丸四角形 16"/>
              <p:cNvSpPr/>
              <p:nvPr/>
            </p:nvSpPr>
            <p:spPr>
              <a:xfrm>
                <a:off x="6064218" y="5086668"/>
                <a:ext cx="1152128" cy="428628"/>
              </a:xfrm>
              <a:prstGeom prst="round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ja-JP" dirty="0" smtClean="0"/>
                  <a:t>Indexing</a:t>
                </a:r>
                <a:endParaRPr kumimoji="1" lang="ja-JP" altLang="en-US" dirty="0"/>
              </a:p>
            </p:txBody>
          </p:sp>
        </p:grpSp>
        <p:sp>
          <p:nvSpPr>
            <p:cNvPr id="13" name="正方形/長方形 12"/>
            <p:cNvSpPr/>
            <p:nvPr/>
          </p:nvSpPr>
          <p:spPr>
            <a:xfrm>
              <a:off x="5456192" y="5445224"/>
              <a:ext cx="1275624" cy="713068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numCol="1" rtlCol="0" anchor="ctr"/>
            <a:lstStyle/>
            <a:p>
              <a:pPr marL="342900" indent="-342900" algn="ctr"/>
              <a:endParaRPr kumimoji="1" lang="ja-JP" altLang="en-US" dirty="0"/>
            </a:p>
          </p:txBody>
        </p:sp>
        <p:sp>
          <p:nvSpPr>
            <p:cNvPr id="11" name="正方形/長方形 10"/>
            <p:cNvSpPr/>
            <p:nvPr/>
          </p:nvSpPr>
          <p:spPr>
            <a:xfrm>
              <a:off x="3635896" y="6237312"/>
              <a:ext cx="3600400" cy="218874"/>
            </a:xfrm>
            <a:prstGeom prst="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dirty="0" smtClean="0"/>
                <a:t>VMM</a:t>
              </a:r>
              <a:endParaRPr kumimoji="1" lang="ja-JP" altLang="en-US" dirty="0"/>
            </a:p>
          </p:txBody>
        </p:sp>
        <p:sp>
          <p:nvSpPr>
            <p:cNvPr id="18" name="角丸四角形 17"/>
            <p:cNvSpPr/>
            <p:nvPr/>
          </p:nvSpPr>
          <p:spPr>
            <a:xfrm>
              <a:off x="4427984" y="4365104"/>
              <a:ext cx="1872208" cy="576064"/>
            </a:xfrm>
            <a:prstGeom prst="round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dirty="0" smtClean="0">
                  <a:latin typeface="+mj-ea"/>
                  <a:ea typeface="+mj-ea"/>
                </a:rPr>
                <a:t>system-wide scheduler</a:t>
              </a:r>
              <a:endParaRPr kumimoji="1" lang="ja-JP" altLang="en-US" dirty="0" smtClean="0">
                <a:latin typeface="+mj-ea"/>
                <a:ea typeface="+mj-ea"/>
              </a:endParaRPr>
            </a:p>
          </p:txBody>
        </p:sp>
        <p:sp>
          <p:nvSpPr>
            <p:cNvPr id="19" name="正方形/長方形 18"/>
            <p:cNvSpPr/>
            <p:nvPr/>
          </p:nvSpPr>
          <p:spPr>
            <a:xfrm>
              <a:off x="6804248" y="5445224"/>
              <a:ext cx="432048" cy="713068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numCol="1" rtlCol="0" anchor="ctr"/>
            <a:lstStyle/>
            <a:p>
              <a:pPr marL="342900" indent="-342900" algn="ctr"/>
              <a:endParaRPr kumimoji="1" lang="ja-JP" altLang="en-US" dirty="0"/>
            </a:p>
          </p:txBody>
        </p:sp>
        <p:sp>
          <p:nvSpPr>
            <p:cNvPr id="20" name="右矢印 19"/>
            <p:cNvSpPr/>
            <p:nvPr/>
          </p:nvSpPr>
          <p:spPr>
            <a:xfrm rot="6811618">
              <a:off x="4481465" y="4978377"/>
              <a:ext cx="554316" cy="479898"/>
            </a:xfrm>
            <a:prstGeom prst="rightArrow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 smtClean="0">
                <a:latin typeface="+mj-ea"/>
                <a:ea typeface="+mj-ea"/>
              </a:endParaRPr>
            </a:p>
          </p:txBody>
        </p:sp>
        <p:cxnSp>
          <p:nvCxnSpPr>
            <p:cNvPr id="22" name="直線矢印コネクタ 21"/>
            <p:cNvCxnSpPr>
              <a:endCxn id="13" idx="0"/>
            </p:cNvCxnSpPr>
            <p:nvPr/>
          </p:nvCxnSpPr>
          <p:spPr>
            <a:xfrm rot="16200000" flipH="1">
              <a:off x="5693042" y="5044262"/>
              <a:ext cx="504056" cy="297868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32" name="テキスト ボックス 31"/>
            <p:cNvSpPr txBox="1"/>
            <p:nvPr/>
          </p:nvSpPr>
          <p:spPr>
            <a:xfrm>
              <a:off x="6084168" y="4941168"/>
              <a:ext cx="236154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smtClean="0">
                  <a:latin typeface="+mn-ea"/>
                  <a:ea typeface="+mn-ea"/>
                </a:rPr>
                <a:t>check VMs are idle</a:t>
              </a:r>
              <a:endParaRPr kumimoji="1" lang="ja-JP" altLang="en-US" dirty="0" smtClean="0">
                <a:latin typeface="+mn-ea"/>
                <a:ea typeface="+mn-ea"/>
              </a:endParaRPr>
            </a:p>
          </p:txBody>
        </p:sp>
        <p:sp>
          <p:nvSpPr>
            <p:cNvPr id="39" name="テキスト ボックス 38"/>
            <p:cNvSpPr txBox="1"/>
            <p:nvPr/>
          </p:nvSpPr>
          <p:spPr>
            <a:xfrm>
              <a:off x="2987824" y="4941168"/>
              <a:ext cx="159691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smtClean="0">
                  <a:latin typeface="+mn-ea"/>
                  <a:ea typeface="+mn-ea"/>
                </a:rPr>
                <a:t>run indexing</a:t>
              </a:r>
              <a:endParaRPr kumimoji="1" lang="ja-JP" altLang="en-US" dirty="0" smtClean="0">
                <a:latin typeface="+mn-ea"/>
                <a:ea typeface="+mn-ea"/>
              </a:endParaRPr>
            </a:p>
          </p:txBody>
        </p:sp>
        <p:sp>
          <p:nvSpPr>
            <p:cNvPr id="40" name="テキスト ボックス 39"/>
            <p:cNvSpPr txBox="1"/>
            <p:nvPr/>
          </p:nvSpPr>
          <p:spPr>
            <a:xfrm>
              <a:off x="3563888" y="5373216"/>
              <a:ext cx="71438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400" dirty="0" smtClean="0"/>
                <a:t>VM</a:t>
              </a:r>
              <a:endParaRPr kumimoji="1" lang="ja-JP" altLang="en-US" sz="1400" dirty="0"/>
            </a:p>
          </p:txBody>
        </p:sp>
        <p:sp>
          <p:nvSpPr>
            <p:cNvPr id="41" name="テキスト ボックス 40"/>
            <p:cNvSpPr txBox="1"/>
            <p:nvPr/>
          </p:nvSpPr>
          <p:spPr>
            <a:xfrm>
              <a:off x="5364088" y="5373216"/>
              <a:ext cx="71438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400" dirty="0" smtClean="0"/>
                <a:t>VM</a:t>
              </a:r>
              <a:endParaRPr kumimoji="1" lang="ja-JP" altLang="en-US" sz="14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Issue: Difficult to Implement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Implementing a system-wide process scheduler in the VMM is unsuitable</a:t>
            </a:r>
          </a:p>
          <a:p>
            <a:pPr lvl="1"/>
            <a:r>
              <a:rPr lang="en-US" altLang="ja-JP" dirty="0" smtClean="0"/>
              <a:t>VMM cannot recognize the process</a:t>
            </a:r>
          </a:p>
          <a:p>
            <a:pPr lvl="2"/>
            <a:r>
              <a:rPr lang="en-US" altLang="ja-JP" dirty="0" smtClean="0"/>
              <a:t>Processes are abstraction of </a:t>
            </a:r>
            <a:r>
              <a:rPr lang="en-US" altLang="ja-JP" dirty="0" err="1" smtClean="0"/>
              <a:t>OSes</a:t>
            </a:r>
            <a:endParaRPr lang="en-US" altLang="ja-JP" dirty="0" smtClean="0"/>
          </a:p>
          <a:p>
            <a:r>
              <a:rPr lang="en-US" altLang="ja-JP" dirty="0" smtClean="0"/>
              <a:t>Passing information of processes to VMM requires modification of guest </a:t>
            </a:r>
            <a:r>
              <a:rPr lang="en-US" altLang="ja-JP" dirty="0" err="1" smtClean="0"/>
              <a:t>Oses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Modification of guest </a:t>
            </a:r>
            <a:r>
              <a:rPr lang="en-US" altLang="ja-JP" dirty="0" err="1" smtClean="0"/>
              <a:t>OSes</a:t>
            </a:r>
            <a:r>
              <a:rPr lang="en-US" altLang="ja-JP" dirty="0" smtClean="0"/>
              <a:t> is often unacceptable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4D670-8726-4EAB-9C8E-929B6CF3F803}" type="slidenum">
              <a:rPr kumimoji="1" lang="ja-JP" altLang="en-US" smtClean="0"/>
              <a:pPr/>
              <a:t>4</a:t>
            </a:fld>
            <a:endParaRPr kumimoji="1" lang="ja-JP" altLang="en-US"/>
          </a:p>
        </p:txBody>
      </p:sp>
      <p:grpSp>
        <p:nvGrpSpPr>
          <p:cNvPr id="20" name="グループ化 19"/>
          <p:cNvGrpSpPr/>
          <p:nvPr/>
        </p:nvGrpSpPr>
        <p:grpSpPr>
          <a:xfrm>
            <a:off x="2123728" y="5157192"/>
            <a:ext cx="6912768" cy="1587026"/>
            <a:chOff x="1043608" y="4941168"/>
            <a:chExt cx="6912768" cy="1587026"/>
          </a:xfrm>
        </p:grpSpPr>
        <p:grpSp>
          <p:nvGrpSpPr>
            <p:cNvPr id="6" name="グループ化 4"/>
            <p:cNvGrpSpPr/>
            <p:nvPr/>
          </p:nvGrpSpPr>
          <p:grpSpPr>
            <a:xfrm>
              <a:off x="3635896" y="5039933"/>
              <a:ext cx="1728192" cy="713068"/>
              <a:chOff x="5704178" y="5185433"/>
              <a:chExt cx="1728192" cy="713068"/>
            </a:xfrm>
          </p:grpSpPr>
          <p:sp>
            <p:nvSpPr>
              <p:cNvPr id="10" name="正方形/長方形 9"/>
              <p:cNvSpPr/>
              <p:nvPr/>
            </p:nvSpPr>
            <p:spPr>
              <a:xfrm>
                <a:off x="5704178" y="5185433"/>
                <a:ext cx="1728192" cy="713068"/>
              </a:xfrm>
              <a:prstGeom prst="rect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1" name="角丸四角形 10"/>
              <p:cNvSpPr/>
              <p:nvPr/>
            </p:nvSpPr>
            <p:spPr>
              <a:xfrm>
                <a:off x="6064218" y="5329449"/>
                <a:ext cx="1080120" cy="428628"/>
              </a:xfrm>
              <a:prstGeom prst="round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ja-JP" dirty="0" smtClean="0"/>
                  <a:t>????</a:t>
                </a:r>
                <a:endParaRPr kumimoji="1" lang="ja-JP" altLang="en-US" dirty="0"/>
              </a:p>
            </p:txBody>
          </p:sp>
        </p:grpSp>
        <p:sp>
          <p:nvSpPr>
            <p:cNvPr id="7" name="正方形/長方形 6"/>
            <p:cNvSpPr/>
            <p:nvPr/>
          </p:nvSpPr>
          <p:spPr>
            <a:xfrm>
              <a:off x="5456192" y="5039933"/>
              <a:ext cx="1275624" cy="713068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numCol="1" rtlCol="0" anchor="ctr"/>
            <a:lstStyle/>
            <a:p>
              <a:pPr marL="342900" indent="-342900" algn="ctr"/>
              <a:endParaRPr kumimoji="1" lang="ja-JP" altLang="en-US" dirty="0"/>
            </a:p>
          </p:txBody>
        </p:sp>
        <p:sp>
          <p:nvSpPr>
            <p:cNvPr id="9" name="正方形/長方形 8"/>
            <p:cNvSpPr/>
            <p:nvPr/>
          </p:nvSpPr>
          <p:spPr>
            <a:xfrm>
              <a:off x="3635896" y="6309320"/>
              <a:ext cx="3600400" cy="218874"/>
            </a:xfrm>
            <a:prstGeom prst="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dirty="0" smtClean="0"/>
                <a:t>VMM</a:t>
              </a:r>
              <a:endParaRPr kumimoji="1" lang="ja-JP" altLang="en-US" dirty="0"/>
            </a:p>
          </p:txBody>
        </p:sp>
        <p:sp>
          <p:nvSpPr>
            <p:cNvPr id="13" name="正方形/長方形 12"/>
            <p:cNvSpPr/>
            <p:nvPr/>
          </p:nvSpPr>
          <p:spPr>
            <a:xfrm>
              <a:off x="6804248" y="5039933"/>
              <a:ext cx="432048" cy="713068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numCol="1" rtlCol="0" anchor="ctr"/>
            <a:lstStyle/>
            <a:p>
              <a:pPr marL="342900" indent="-342900" algn="ctr"/>
              <a:endParaRPr kumimoji="1" lang="ja-JP" altLang="en-US" dirty="0"/>
            </a:p>
          </p:txBody>
        </p:sp>
        <p:sp>
          <p:nvSpPr>
            <p:cNvPr id="19" name="角丸四角形 18"/>
            <p:cNvSpPr/>
            <p:nvPr/>
          </p:nvSpPr>
          <p:spPr>
            <a:xfrm>
              <a:off x="5796136" y="5180357"/>
              <a:ext cx="720080" cy="428628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dirty="0" smtClean="0"/>
                <a:t>????</a:t>
              </a:r>
              <a:endParaRPr kumimoji="1" lang="ja-JP" altLang="en-US" dirty="0"/>
            </a:p>
          </p:txBody>
        </p:sp>
        <p:cxnSp>
          <p:nvCxnSpPr>
            <p:cNvPr id="21" name="直線コネクタ 20"/>
            <p:cNvCxnSpPr/>
            <p:nvPr/>
          </p:nvCxnSpPr>
          <p:spPr>
            <a:xfrm>
              <a:off x="2915816" y="5949280"/>
              <a:ext cx="5040560" cy="0"/>
            </a:xfrm>
            <a:prstGeom prst="line">
              <a:avLst/>
            </a:prstGeom>
            <a:ln>
              <a:prstDash val="lgDash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22" name="テキスト ボックス 21"/>
            <p:cNvSpPr txBox="1"/>
            <p:nvPr/>
          </p:nvSpPr>
          <p:spPr>
            <a:xfrm>
              <a:off x="1043608" y="5661248"/>
              <a:ext cx="184217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smtClean="0">
                  <a:latin typeface="+mn-ea"/>
                  <a:ea typeface="+mn-ea"/>
                </a:rPr>
                <a:t>semantics gap</a:t>
              </a:r>
              <a:endParaRPr kumimoji="1" lang="ja-JP" altLang="en-US" dirty="0" smtClean="0">
                <a:latin typeface="+mn-ea"/>
                <a:ea typeface="+mn-ea"/>
              </a:endParaRPr>
            </a:p>
          </p:txBody>
        </p:sp>
        <p:sp>
          <p:nvSpPr>
            <p:cNvPr id="25" name="上矢印 24"/>
            <p:cNvSpPr/>
            <p:nvPr/>
          </p:nvSpPr>
          <p:spPr>
            <a:xfrm>
              <a:off x="4211960" y="5589240"/>
              <a:ext cx="606101" cy="648072"/>
            </a:xfrm>
            <a:prstGeom prst="upArrow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 smtClean="0">
                <a:latin typeface="+mj-ea"/>
                <a:ea typeface="+mj-ea"/>
              </a:endParaRPr>
            </a:p>
          </p:txBody>
        </p:sp>
        <p:sp>
          <p:nvSpPr>
            <p:cNvPr id="28" name="テキスト ボックス 27"/>
            <p:cNvSpPr txBox="1"/>
            <p:nvPr/>
          </p:nvSpPr>
          <p:spPr>
            <a:xfrm>
              <a:off x="4860032" y="5920938"/>
              <a:ext cx="304923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smtClean="0">
                  <a:latin typeface="+mn-ea"/>
                  <a:ea typeface="+mn-ea"/>
                </a:rPr>
                <a:t>what process is running?</a:t>
              </a:r>
              <a:endParaRPr kumimoji="1" lang="ja-JP" altLang="en-US" dirty="0" smtClean="0">
                <a:latin typeface="+mn-ea"/>
                <a:ea typeface="+mn-ea"/>
              </a:endParaRPr>
            </a:p>
          </p:txBody>
        </p:sp>
        <p:sp>
          <p:nvSpPr>
            <p:cNvPr id="31" name="テキスト ボックス 30"/>
            <p:cNvSpPr txBox="1"/>
            <p:nvPr/>
          </p:nvSpPr>
          <p:spPr>
            <a:xfrm>
              <a:off x="3563888" y="4967925"/>
              <a:ext cx="71438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400" dirty="0" smtClean="0"/>
                <a:t>VM</a:t>
              </a:r>
              <a:endParaRPr kumimoji="1" lang="ja-JP" altLang="en-US" sz="1400" dirty="0"/>
            </a:p>
          </p:txBody>
        </p:sp>
        <p:sp>
          <p:nvSpPr>
            <p:cNvPr id="32" name="テキスト ボックス 31"/>
            <p:cNvSpPr txBox="1"/>
            <p:nvPr/>
          </p:nvSpPr>
          <p:spPr>
            <a:xfrm>
              <a:off x="5364088" y="4941168"/>
              <a:ext cx="71438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400" dirty="0" smtClean="0"/>
                <a:t>VM</a:t>
              </a:r>
              <a:endParaRPr kumimoji="1" lang="ja-JP" altLang="en-US" sz="1400" dirty="0"/>
            </a:p>
          </p:txBody>
        </p:sp>
      </p:grpSp>
      <p:sp>
        <p:nvSpPr>
          <p:cNvPr id="23" name="正方形/長方形 22"/>
          <p:cNvSpPr/>
          <p:nvPr/>
        </p:nvSpPr>
        <p:spPr>
          <a:xfrm>
            <a:off x="107504" y="6309320"/>
            <a:ext cx="3960440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28600" indent="-228600"/>
            <a:r>
              <a:rPr lang="en-US" altLang="ja-JP" sz="1200" dirty="0" smtClean="0"/>
              <a:t>1) Guest-aware VM scheduling [Euro-Par’08 Kim et al.]</a:t>
            </a:r>
          </a:p>
          <a:p>
            <a:pPr marL="228600" indent="-228600"/>
            <a:r>
              <a:rPr lang="en-US" altLang="ja-JP" sz="1200" dirty="0" smtClean="0"/>
              <a:t>2) ask grain scheduling [HPCC’08 </a:t>
            </a:r>
            <a:r>
              <a:rPr lang="en-US" altLang="ja-JP" sz="1200" dirty="0" err="1" smtClean="0"/>
              <a:t>Kinebuchi</a:t>
            </a:r>
            <a:r>
              <a:rPr lang="en-US" altLang="ja-JP" sz="1200" dirty="0" smtClean="0"/>
              <a:t> et al.]</a:t>
            </a: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6228184" y="4005064"/>
            <a:ext cx="56457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>
                <a:latin typeface="+mj-lt"/>
                <a:ea typeface="+mn-ea"/>
              </a:rPr>
              <a:t>1), 2)</a:t>
            </a:r>
            <a:endParaRPr kumimoji="1" lang="ja-JP" altLang="en-US" sz="1200" dirty="0" smtClean="0">
              <a:latin typeface="+mj-lt"/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Issue: Vulnerable to a </a:t>
            </a:r>
            <a:r>
              <a:rPr lang="en-US" altLang="ja-JP" dirty="0" err="1" smtClean="0"/>
              <a:t>DoS</a:t>
            </a:r>
            <a:r>
              <a:rPr lang="en-US" altLang="ja-JP" dirty="0" smtClean="0"/>
              <a:t> Attack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A process in a compromised VM can prevent processes in other VMs through the scheduler</a:t>
            </a:r>
          </a:p>
          <a:p>
            <a:pPr lvl="1"/>
            <a:r>
              <a:rPr lang="en-US" altLang="ja-JP" dirty="0" smtClean="0"/>
              <a:t>E.g. a busy loop process can easily stop the file indexing process in other VMs</a:t>
            </a:r>
          </a:p>
          <a:p>
            <a:pPr lvl="2"/>
            <a:r>
              <a:rPr lang="en-US" altLang="ja-JP" dirty="0" smtClean="0"/>
              <a:t>The indexing is configured to run at idle time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4D670-8726-4EAB-9C8E-929B6CF3F803}" type="slidenum">
              <a:rPr kumimoji="1" lang="ja-JP" altLang="en-US" smtClean="0"/>
              <a:pPr/>
              <a:t>5</a:t>
            </a:fld>
            <a:endParaRPr kumimoji="1" lang="ja-JP" altLang="en-US"/>
          </a:p>
        </p:txBody>
      </p:sp>
      <p:grpSp>
        <p:nvGrpSpPr>
          <p:cNvPr id="21" name="グループ化 20"/>
          <p:cNvGrpSpPr/>
          <p:nvPr/>
        </p:nvGrpSpPr>
        <p:grpSpPr>
          <a:xfrm>
            <a:off x="1835696" y="4221088"/>
            <a:ext cx="4972242" cy="2379114"/>
            <a:chOff x="2277959" y="3861048"/>
            <a:chExt cx="4972242" cy="2379114"/>
          </a:xfrm>
        </p:grpSpPr>
        <p:grpSp>
          <p:nvGrpSpPr>
            <p:cNvPr id="5" name="グループ化 4"/>
            <p:cNvGrpSpPr/>
            <p:nvPr/>
          </p:nvGrpSpPr>
          <p:grpSpPr>
            <a:xfrm>
              <a:off x="2627784" y="5157192"/>
              <a:ext cx="3672408" cy="1082970"/>
              <a:chOff x="3563888" y="5373216"/>
              <a:chExt cx="3672408" cy="1082970"/>
            </a:xfrm>
          </p:grpSpPr>
          <p:grpSp>
            <p:nvGrpSpPr>
              <p:cNvPr id="6" name="グループ化 4"/>
              <p:cNvGrpSpPr/>
              <p:nvPr/>
            </p:nvGrpSpPr>
            <p:grpSpPr>
              <a:xfrm>
                <a:off x="3635896" y="5445224"/>
                <a:ext cx="1728192" cy="713068"/>
                <a:chOff x="5704178" y="4942652"/>
                <a:chExt cx="1728192" cy="713068"/>
              </a:xfrm>
            </p:grpSpPr>
            <p:sp>
              <p:nvSpPr>
                <p:cNvPr id="14" name="正方形/長方形 13"/>
                <p:cNvSpPr/>
                <p:nvPr/>
              </p:nvSpPr>
              <p:spPr>
                <a:xfrm>
                  <a:off x="5704178" y="4942652"/>
                  <a:ext cx="1728192" cy="713068"/>
                </a:xfrm>
                <a:prstGeom prst="rect">
                  <a:avLst/>
                </a:prstGeom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>
                    <a:latin typeface="+mj-lt"/>
                  </a:endParaRPr>
                </a:p>
              </p:txBody>
            </p:sp>
            <p:sp>
              <p:nvSpPr>
                <p:cNvPr id="15" name="角丸四角形 14"/>
                <p:cNvSpPr/>
                <p:nvPr/>
              </p:nvSpPr>
              <p:spPr>
                <a:xfrm>
                  <a:off x="6064217" y="5162096"/>
                  <a:ext cx="1162343" cy="428628"/>
                </a:xfrm>
                <a:prstGeom prst="roundRect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altLang="ja-JP" dirty="0" smtClean="0">
                      <a:latin typeface="+mj-lt"/>
                    </a:rPr>
                    <a:t>Indexing</a:t>
                  </a:r>
                  <a:endParaRPr kumimoji="1" lang="ja-JP" altLang="en-US" dirty="0">
                    <a:latin typeface="+mj-lt"/>
                  </a:endParaRPr>
                </a:p>
              </p:txBody>
            </p:sp>
          </p:grpSp>
          <p:sp>
            <p:nvSpPr>
              <p:cNvPr id="7" name="正方形/長方形 6"/>
              <p:cNvSpPr/>
              <p:nvPr/>
            </p:nvSpPr>
            <p:spPr>
              <a:xfrm>
                <a:off x="5446311" y="5445224"/>
                <a:ext cx="1769465" cy="713068"/>
              </a:xfrm>
              <a:prstGeom prst="rect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numCol="1" rtlCol="0" anchor="ctr"/>
              <a:lstStyle/>
              <a:p>
                <a:pPr marL="342900" indent="-342900" algn="ctr"/>
                <a:endParaRPr kumimoji="1" lang="ja-JP" altLang="en-US" dirty="0">
                  <a:latin typeface="+mj-lt"/>
                </a:endParaRPr>
              </a:p>
            </p:txBody>
          </p:sp>
          <p:sp>
            <p:nvSpPr>
              <p:cNvPr id="9" name="正方形/長方形 8"/>
              <p:cNvSpPr/>
              <p:nvPr/>
            </p:nvSpPr>
            <p:spPr>
              <a:xfrm>
                <a:off x="3635896" y="6237312"/>
                <a:ext cx="3600400" cy="218874"/>
              </a:xfrm>
              <a:prstGeom prst="rect">
                <a:avLst/>
              </a:prstGeom>
            </p:spPr>
            <p:style>
              <a:lnRef idx="1">
                <a:schemeClr val="accent6"/>
              </a:lnRef>
              <a:fillRef idx="3">
                <a:schemeClr val="accent6"/>
              </a:fillRef>
              <a:effectRef idx="2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dirty="0" smtClean="0">
                    <a:latin typeface="+mj-lt"/>
                  </a:rPr>
                  <a:t>VMM</a:t>
                </a:r>
                <a:endParaRPr kumimoji="1" lang="ja-JP" altLang="en-US" dirty="0">
                  <a:latin typeface="+mj-lt"/>
                </a:endParaRPr>
              </a:p>
            </p:txBody>
          </p:sp>
          <p:sp>
            <p:nvSpPr>
              <p:cNvPr id="10" name="テキスト ボックス 9"/>
              <p:cNvSpPr txBox="1"/>
              <p:nvPr/>
            </p:nvSpPr>
            <p:spPr>
              <a:xfrm>
                <a:off x="3563888" y="5373216"/>
                <a:ext cx="71438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ja-JP" sz="1400" dirty="0" smtClean="0">
                    <a:latin typeface="+mj-lt"/>
                  </a:rPr>
                  <a:t>VM</a:t>
                </a:r>
                <a:endParaRPr kumimoji="1" lang="ja-JP" altLang="en-US" sz="1400" dirty="0">
                  <a:latin typeface="+mj-lt"/>
                </a:endParaRPr>
              </a:p>
            </p:txBody>
          </p:sp>
          <p:sp>
            <p:nvSpPr>
              <p:cNvPr id="11" name="テキスト ボックス 10"/>
              <p:cNvSpPr txBox="1"/>
              <p:nvPr/>
            </p:nvSpPr>
            <p:spPr>
              <a:xfrm>
                <a:off x="5374303" y="5373216"/>
                <a:ext cx="71438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ja-JP" sz="1400" dirty="0" smtClean="0">
                    <a:latin typeface="+mj-lt"/>
                  </a:rPr>
                  <a:t>VM</a:t>
                </a:r>
                <a:endParaRPr kumimoji="1" lang="ja-JP" altLang="en-US" sz="1400" dirty="0">
                  <a:latin typeface="+mj-lt"/>
                </a:endParaRPr>
              </a:p>
            </p:txBody>
          </p:sp>
          <p:sp>
            <p:nvSpPr>
              <p:cNvPr id="13" name="角丸四角形 12"/>
              <p:cNvSpPr/>
              <p:nvPr/>
            </p:nvSpPr>
            <p:spPr>
              <a:xfrm>
                <a:off x="5518319" y="5661248"/>
                <a:ext cx="1656184" cy="432048"/>
              </a:xfrm>
              <a:prstGeom prst="round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ja-JP" dirty="0" smtClean="0">
                    <a:latin typeface="+mj-lt"/>
                  </a:rPr>
                  <a:t>malicious loop</a:t>
                </a:r>
                <a:endParaRPr kumimoji="1" lang="ja-JP" altLang="en-US" dirty="0">
                  <a:latin typeface="+mj-lt"/>
                </a:endParaRPr>
              </a:p>
            </p:txBody>
          </p:sp>
        </p:grpSp>
        <p:sp>
          <p:nvSpPr>
            <p:cNvPr id="16" name="角丸四角形 15"/>
            <p:cNvSpPr/>
            <p:nvPr/>
          </p:nvSpPr>
          <p:spPr>
            <a:xfrm>
              <a:off x="3430087" y="3861048"/>
              <a:ext cx="1872208" cy="576064"/>
            </a:xfrm>
            <a:prstGeom prst="round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dirty="0" smtClean="0">
                  <a:latin typeface="+mj-lt"/>
                  <a:ea typeface="+mj-ea"/>
                </a:rPr>
                <a:t>system-wide scheduler</a:t>
              </a:r>
              <a:endParaRPr kumimoji="1" lang="ja-JP" altLang="en-US" dirty="0" smtClean="0">
                <a:latin typeface="+mj-lt"/>
                <a:ea typeface="+mj-ea"/>
              </a:endParaRPr>
            </a:p>
          </p:txBody>
        </p:sp>
        <p:sp>
          <p:nvSpPr>
            <p:cNvPr id="17" name="右矢印 16"/>
            <p:cNvSpPr/>
            <p:nvPr/>
          </p:nvSpPr>
          <p:spPr>
            <a:xfrm rot="3190639">
              <a:off x="4627131" y="4562986"/>
              <a:ext cx="734595" cy="479898"/>
            </a:xfrm>
            <a:prstGeom prst="rightArrow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 smtClean="0">
                <a:latin typeface="+mj-lt"/>
                <a:ea typeface="+mj-ea"/>
              </a:endParaRPr>
            </a:p>
          </p:txBody>
        </p:sp>
        <p:sp>
          <p:nvSpPr>
            <p:cNvPr id="18" name="テキスト ボックス 17"/>
            <p:cNvSpPr txBox="1"/>
            <p:nvPr/>
          </p:nvSpPr>
          <p:spPr>
            <a:xfrm>
              <a:off x="2277959" y="4643844"/>
              <a:ext cx="116551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smtClean="0">
                  <a:latin typeface="+mj-lt"/>
                  <a:ea typeface="+mn-ea"/>
                </a:rPr>
                <a:t>never run</a:t>
              </a:r>
              <a:endParaRPr kumimoji="1" lang="ja-JP" altLang="en-US" dirty="0" smtClean="0">
                <a:latin typeface="+mj-lt"/>
                <a:ea typeface="+mn-ea"/>
              </a:endParaRPr>
            </a:p>
          </p:txBody>
        </p:sp>
        <p:cxnSp>
          <p:nvCxnSpPr>
            <p:cNvPr id="19" name="直線矢印コネクタ 18"/>
            <p:cNvCxnSpPr/>
            <p:nvPr/>
          </p:nvCxnSpPr>
          <p:spPr>
            <a:xfrm rot="5400000">
              <a:off x="3502095" y="4655986"/>
              <a:ext cx="576064" cy="288032"/>
            </a:xfrm>
            <a:prstGeom prst="straightConnector1">
              <a:avLst/>
            </a:prstGeom>
            <a:ln w="38100">
              <a:prstDash val="sysDash"/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20" name="テキスト ボックス 19"/>
            <p:cNvSpPr txBox="1"/>
            <p:nvPr/>
          </p:nvSpPr>
          <p:spPr>
            <a:xfrm>
              <a:off x="5302295" y="4581128"/>
              <a:ext cx="1947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smtClean="0">
                  <a:latin typeface="+mj-lt"/>
                  <a:ea typeface="+mn-ea"/>
                </a:rPr>
                <a:t>VMs are NOT idle</a:t>
              </a:r>
              <a:endParaRPr kumimoji="1" lang="ja-JP" altLang="en-US" dirty="0" smtClean="0">
                <a:latin typeface="+mj-lt"/>
                <a:ea typeface="+mn-ea"/>
              </a:endParaRPr>
            </a:p>
          </p:txBody>
        </p:sp>
      </p:grpSp>
      <p:pic>
        <p:nvPicPr>
          <p:cNvPr id="1033" name="Picture 9" descr="C:\Users\tadokoro\AppData\Local\Microsoft\Windows\Temporary Internet Files\Content.IE5\T23CZOBE\MC900287504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68144" y="5205717"/>
            <a:ext cx="1368152" cy="165228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Monarch Scheduler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A system-wide process scheduler in the VMM</a:t>
            </a:r>
          </a:p>
          <a:p>
            <a:pPr lvl="1"/>
            <a:r>
              <a:rPr lang="en-US" altLang="ja-JP" dirty="0" smtClean="0"/>
              <a:t>manipulate internal data in guest </a:t>
            </a:r>
            <a:r>
              <a:rPr lang="en-US" altLang="ja-JP" dirty="0" err="1" smtClean="0"/>
              <a:t>OSes</a:t>
            </a:r>
            <a:r>
              <a:rPr lang="en-US" altLang="ja-JP" dirty="0" smtClean="0"/>
              <a:t> for process scheduling</a:t>
            </a:r>
          </a:p>
          <a:p>
            <a:pPr lvl="1"/>
            <a:r>
              <a:rPr lang="en-US" altLang="ja-JP" dirty="0" smtClean="0"/>
              <a:t>recognize the process</a:t>
            </a:r>
          </a:p>
          <a:p>
            <a:r>
              <a:rPr lang="en-US" altLang="ja-JP" dirty="0" smtClean="0"/>
              <a:t>Hybrid scheduling to mitigate a </a:t>
            </a:r>
            <a:r>
              <a:rPr lang="en-US" altLang="ja-JP" dirty="0" err="1" smtClean="0"/>
              <a:t>DoS</a:t>
            </a:r>
            <a:r>
              <a:rPr lang="en-US" altLang="ja-JP" dirty="0" smtClean="0"/>
              <a:t> attack</a:t>
            </a:r>
          </a:p>
          <a:p>
            <a:pPr lvl="1"/>
            <a:r>
              <a:rPr lang="en-US" altLang="ja-JP" dirty="0" smtClean="0"/>
              <a:t>Periodically switches between system-wide process scheduling and original scheduling</a:t>
            </a: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4D670-8726-4EAB-9C8E-929B6CF3F803}" type="slidenum">
              <a:rPr kumimoji="1" lang="ja-JP" altLang="en-US" smtClean="0"/>
              <a:pPr/>
              <a:t>6</a:t>
            </a:fld>
            <a:endParaRPr kumimoji="1" lang="ja-JP" altLang="en-US"/>
          </a:p>
        </p:txBody>
      </p:sp>
      <p:grpSp>
        <p:nvGrpSpPr>
          <p:cNvPr id="42" name="グループ化 41"/>
          <p:cNvGrpSpPr/>
          <p:nvPr/>
        </p:nvGrpSpPr>
        <p:grpSpPr>
          <a:xfrm>
            <a:off x="3347864" y="4853920"/>
            <a:ext cx="4896544" cy="1944216"/>
            <a:chOff x="2627784" y="4509120"/>
            <a:chExt cx="4896544" cy="1944216"/>
          </a:xfrm>
        </p:grpSpPr>
        <p:sp>
          <p:nvSpPr>
            <p:cNvPr id="14" name="正方形/長方形 13"/>
            <p:cNvSpPr/>
            <p:nvPr/>
          </p:nvSpPr>
          <p:spPr>
            <a:xfrm>
              <a:off x="2699792" y="4581128"/>
              <a:ext cx="1872208" cy="1008112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15" name="角丸四角形 14"/>
            <p:cNvSpPr/>
            <p:nvPr/>
          </p:nvSpPr>
          <p:spPr>
            <a:xfrm>
              <a:off x="2771800" y="4800572"/>
              <a:ext cx="1152128" cy="428628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dirty="0" smtClean="0">
                  <a:latin typeface="Tahoma" pitchFamily="34" charset="0"/>
                  <a:ea typeface="Tahoma" pitchFamily="34" charset="0"/>
                  <a:cs typeface="Tahoma" pitchFamily="34" charset="0"/>
                </a:rPr>
                <a:t>Indexing</a:t>
              </a:r>
              <a:endParaRPr kumimoji="1" lang="ja-JP" altLang="en-US" dirty="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8" name="正方形/長方形 7"/>
            <p:cNvSpPr/>
            <p:nvPr/>
          </p:nvSpPr>
          <p:spPr>
            <a:xfrm>
              <a:off x="4644008" y="4581128"/>
              <a:ext cx="1635664" cy="1008112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numCol="1" rtlCol="0" anchor="ctr"/>
            <a:lstStyle/>
            <a:p>
              <a:pPr marL="342900" indent="-342900" algn="ctr"/>
              <a:endParaRPr kumimoji="1" lang="ja-JP" altLang="en-US" dirty="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10" name="正方形/長方形 9"/>
            <p:cNvSpPr/>
            <p:nvPr/>
          </p:nvSpPr>
          <p:spPr>
            <a:xfrm>
              <a:off x="2699792" y="5661248"/>
              <a:ext cx="3600400" cy="792088"/>
            </a:xfrm>
            <a:prstGeom prst="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en-US" altLang="ja-JP" dirty="0" smtClean="0">
                  <a:latin typeface="Tahoma" pitchFamily="34" charset="0"/>
                  <a:ea typeface="Tahoma" pitchFamily="34" charset="0"/>
                  <a:cs typeface="Tahoma" pitchFamily="34" charset="0"/>
                </a:rPr>
                <a:t>VMM</a:t>
              </a:r>
              <a:endParaRPr kumimoji="1" lang="ja-JP" altLang="en-US" dirty="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11" name="テキスト ボックス 10"/>
            <p:cNvSpPr txBox="1"/>
            <p:nvPr/>
          </p:nvSpPr>
          <p:spPr>
            <a:xfrm>
              <a:off x="2627784" y="4509120"/>
              <a:ext cx="71438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400" dirty="0" smtClean="0">
                  <a:latin typeface="Tahoma" pitchFamily="34" charset="0"/>
                  <a:ea typeface="Tahoma" pitchFamily="34" charset="0"/>
                  <a:cs typeface="Tahoma" pitchFamily="34" charset="0"/>
                </a:rPr>
                <a:t>VM</a:t>
              </a:r>
              <a:endParaRPr kumimoji="1" lang="ja-JP" altLang="en-US" sz="1400" dirty="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12" name="テキスト ボックス 11"/>
            <p:cNvSpPr txBox="1"/>
            <p:nvPr/>
          </p:nvSpPr>
          <p:spPr>
            <a:xfrm>
              <a:off x="4577700" y="4509120"/>
              <a:ext cx="71438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400" dirty="0" smtClean="0">
                  <a:latin typeface="Tahoma" pitchFamily="34" charset="0"/>
                  <a:ea typeface="Tahoma" pitchFamily="34" charset="0"/>
                  <a:cs typeface="Tahoma" pitchFamily="34" charset="0"/>
                </a:rPr>
                <a:t>VM</a:t>
              </a:r>
              <a:endParaRPr kumimoji="1" lang="ja-JP" altLang="en-US" sz="1400" dirty="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13" name="角丸四角形 12"/>
            <p:cNvSpPr/>
            <p:nvPr/>
          </p:nvSpPr>
          <p:spPr>
            <a:xfrm>
              <a:off x="5020674" y="4800572"/>
              <a:ext cx="785818" cy="428628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dirty="0" smtClean="0">
                  <a:latin typeface="Tahoma" pitchFamily="34" charset="0"/>
                  <a:ea typeface="Tahoma" pitchFamily="34" charset="0"/>
                  <a:cs typeface="Tahoma" pitchFamily="34" charset="0"/>
                </a:rPr>
                <a:t>WEB</a:t>
              </a:r>
              <a:endParaRPr kumimoji="1" lang="ja-JP" altLang="en-US" dirty="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16" name="角丸四角形 15"/>
            <p:cNvSpPr/>
            <p:nvPr/>
          </p:nvSpPr>
          <p:spPr>
            <a:xfrm>
              <a:off x="3757782" y="5838516"/>
              <a:ext cx="1728192" cy="614820"/>
            </a:xfrm>
            <a:prstGeom prst="round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dirty="0" smtClean="0">
                  <a:latin typeface="Tahoma" pitchFamily="34" charset="0"/>
                  <a:ea typeface="Tahoma" pitchFamily="34" charset="0"/>
                  <a:cs typeface="Tahoma" pitchFamily="34" charset="0"/>
                </a:rPr>
                <a:t>Monarch Scheduler</a:t>
              </a:r>
              <a:endParaRPr kumimoji="1" lang="ja-JP" altLang="en-US" dirty="0" smtClean="0">
                <a:latin typeface="Tahoma" pitchFamily="34" charset="0"/>
                <a:ea typeface="+mj-ea"/>
                <a:cs typeface="Tahoma" pitchFamily="34" charset="0"/>
              </a:endParaRPr>
            </a:p>
          </p:txBody>
        </p:sp>
        <p:sp>
          <p:nvSpPr>
            <p:cNvPr id="17" name="角丸四角形 16"/>
            <p:cNvSpPr/>
            <p:nvPr/>
          </p:nvSpPr>
          <p:spPr>
            <a:xfrm>
              <a:off x="3982684" y="4797152"/>
              <a:ext cx="576064" cy="428628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>
                <a:latin typeface="Tahoma" pitchFamily="34" charset="0"/>
                <a:cs typeface="Tahoma" pitchFamily="34" charset="0"/>
              </a:endParaRPr>
            </a:p>
          </p:txBody>
        </p:sp>
        <p:cxnSp>
          <p:nvCxnSpPr>
            <p:cNvPr id="19" name="直線矢印コネクタ 18"/>
            <p:cNvCxnSpPr>
              <a:stCxn id="16" idx="0"/>
              <a:endCxn id="13" idx="2"/>
            </p:cNvCxnSpPr>
            <p:nvPr/>
          </p:nvCxnSpPr>
          <p:spPr>
            <a:xfrm rot="5400000" flipH="1" flipV="1">
              <a:off x="4713072" y="5138006"/>
              <a:ext cx="609316" cy="791705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1" name="直線矢印コネクタ 20"/>
            <p:cNvCxnSpPr>
              <a:stCxn id="16" idx="0"/>
              <a:endCxn id="17" idx="2"/>
            </p:cNvCxnSpPr>
            <p:nvPr/>
          </p:nvCxnSpPr>
          <p:spPr>
            <a:xfrm rot="16200000" flipV="1">
              <a:off x="4139929" y="5356567"/>
              <a:ext cx="612736" cy="351162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3" name="直線矢印コネクタ 22"/>
            <p:cNvCxnSpPr>
              <a:stCxn id="16" idx="0"/>
              <a:endCxn id="15" idx="2"/>
            </p:cNvCxnSpPr>
            <p:nvPr/>
          </p:nvCxnSpPr>
          <p:spPr>
            <a:xfrm rot="16200000" flipV="1">
              <a:off x="3680213" y="4896851"/>
              <a:ext cx="609316" cy="1274014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38" name="テキスト ボックス 37"/>
            <p:cNvSpPr txBox="1"/>
            <p:nvPr/>
          </p:nvSpPr>
          <p:spPr>
            <a:xfrm>
              <a:off x="5436096" y="5373216"/>
              <a:ext cx="2088232" cy="369332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kumimoji="1" lang="en-US" altLang="ja-JP" dirty="0" smtClean="0">
                  <a:latin typeface="Tahoma" pitchFamily="34" charset="0"/>
                  <a:ea typeface="Tahoma" pitchFamily="34" charset="0"/>
                  <a:cs typeface="Tahoma" pitchFamily="34" charset="0"/>
                </a:rPr>
                <a:t>change scheduling</a:t>
              </a:r>
              <a:endParaRPr kumimoji="1" lang="ja-JP" altLang="en-US" dirty="0" smtClean="0">
                <a:latin typeface="Tahoma" pitchFamily="34" charset="0"/>
                <a:cs typeface="Tahoma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Process Scheduling by the VMM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VMM monitors and manipulates the run queue and the process structure in guest </a:t>
            </a:r>
            <a:r>
              <a:rPr lang="en-US" altLang="ja-JP" dirty="0" err="1" smtClean="0"/>
              <a:t>OSes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Suspending a process</a:t>
            </a:r>
          </a:p>
          <a:p>
            <a:pPr lvl="2"/>
            <a:r>
              <a:rPr lang="en-US" altLang="ja-JP" dirty="0" smtClean="0"/>
              <a:t>Remove from the run queue</a:t>
            </a:r>
          </a:p>
          <a:p>
            <a:pPr lvl="2"/>
            <a:r>
              <a:rPr lang="en-US" altLang="ja-JP" dirty="0" smtClean="0"/>
              <a:t>Rewrite its state to stop spontaneously</a:t>
            </a:r>
          </a:p>
          <a:p>
            <a:pPr lvl="1"/>
            <a:r>
              <a:rPr lang="en-US" altLang="ja-JP" dirty="0" smtClean="0"/>
              <a:t>Resuming a process</a:t>
            </a:r>
          </a:p>
          <a:p>
            <a:pPr lvl="2"/>
            <a:r>
              <a:rPr lang="en-US" altLang="ja-JP" dirty="0" smtClean="0"/>
              <a:t>Insert it into a run queue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4D670-8726-4EAB-9C8E-929B6CF3F803}" type="slidenum">
              <a:rPr kumimoji="1" lang="ja-JP" altLang="en-US" smtClean="0"/>
              <a:pPr/>
              <a:t>7</a:t>
            </a:fld>
            <a:endParaRPr kumimoji="1" lang="ja-JP" altLang="en-US"/>
          </a:p>
        </p:txBody>
      </p:sp>
      <p:grpSp>
        <p:nvGrpSpPr>
          <p:cNvPr id="20" name="グループ化 19"/>
          <p:cNvGrpSpPr/>
          <p:nvPr/>
        </p:nvGrpSpPr>
        <p:grpSpPr>
          <a:xfrm>
            <a:off x="4355976" y="4031284"/>
            <a:ext cx="4104456" cy="2208878"/>
            <a:chOff x="4355976" y="4149080"/>
            <a:chExt cx="4104456" cy="2208878"/>
          </a:xfrm>
        </p:grpSpPr>
        <p:sp>
          <p:nvSpPr>
            <p:cNvPr id="21" name="正方形/長方形 20"/>
            <p:cNvSpPr/>
            <p:nvPr/>
          </p:nvSpPr>
          <p:spPr>
            <a:xfrm>
              <a:off x="6164560" y="4149080"/>
              <a:ext cx="2262646" cy="1350482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numCol="1" rtlCol="0" anchor="ctr"/>
            <a:lstStyle/>
            <a:p>
              <a:pPr marL="342900" indent="-342900" algn="ctr"/>
              <a:endParaRPr kumimoji="1" lang="ja-JP" altLang="en-US" dirty="0">
                <a:latin typeface="+mj-lt"/>
              </a:endParaRPr>
            </a:p>
          </p:txBody>
        </p:sp>
        <p:sp>
          <p:nvSpPr>
            <p:cNvPr id="22" name="正方形/長方形 21"/>
            <p:cNvSpPr/>
            <p:nvPr/>
          </p:nvSpPr>
          <p:spPr>
            <a:xfrm>
              <a:off x="6012160" y="4293096"/>
              <a:ext cx="2262646" cy="1350482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numCol="1" rtlCol="0" anchor="ctr"/>
            <a:lstStyle/>
            <a:p>
              <a:pPr marL="342900" indent="-342900" algn="ctr"/>
              <a:endParaRPr kumimoji="1" lang="ja-JP" altLang="en-US" dirty="0">
                <a:latin typeface="+mj-lt"/>
              </a:endParaRPr>
            </a:p>
          </p:txBody>
        </p:sp>
        <p:sp>
          <p:nvSpPr>
            <p:cNvPr id="23" name="角丸四角形 22"/>
            <p:cNvSpPr/>
            <p:nvPr/>
          </p:nvSpPr>
          <p:spPr>
            <a:xfrm>
              <a:off x="6228184" y="4449082"/>
              <a:ext cx="1152128" cy="348070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600" dirty="0">
                <a:latin typeface="+mj-lt"/>
              </a:endParaRPr>
            </a:p>
          </p:txBody>
        </p:sp>
        <p:sp>
          <p:nvSpPr>
            <p:cNvPr id="25" name="正方形/長方形 24"/>
            <p:cNvSpPr/>
            <p:nvPr/>
          </p:nvSpPr>
          <p:spPr>
            <a:xfrm>
              <a:off x="5888664" y="5727158"/>
              <a:ext cx="2571768" cy="630800"/>
            </a:xfrm>
            <a:prstGeom prst="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>
                <a:latin typeface="+mj-lt"/>
              </a:endParaRPr>
            </a:p>
          </p:txBody>
        </p:sp>
        <p:sp>
          <p:nvSpPr>
            <p:cNvPr id="26" name="角丸四角形 25"/>
            <p:cNvSpPr/>
            <p:nvPr/>
          </p:nvSpPr>
          <p:spPr>
            <a:xfrm>
              <a:off x="6444208" y="5786454"/>
              <a:ext cx="1656184" cy="522866"/>
            </a:xfrm>
            <a:prstGeom prst="round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dirty="0" smtClean="0">
                  <a:latin typeface="+mj-lt"/>
                  <a:ea typeface="+mj-ea"/>
                </a:rPr>
                <a:t>Monarch Scheduler</a:t>
              </a:r>
              <a:endParaRPr kumimoji="1" lang="ja-JP" altLang="en-US" dirty="0">
                <a:latin typeface="+mj-lt"/>
                <a:ea typeface="+mj-ea"/>
              </a:endParaRPr>
            </a:p>
          </p:txBody>
        </p:sp>
        <p:sp>
          <p:nvSpPr>
            <p:cNvPr id="27" name="角丸四角形 26"/>
            <p:cNvSpPr/>
            <p:nvPr/>
          </p:nvSpPr>
          <p:spPr>
            <a:xfrm>
              <a:off x="6156176" y="4521090"/>
              <a:ext cx="1152128" cy="348070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600" dirty="0">
                <a:latin typeface="+mj-lt"/>
              </a:endParaRPr>
            </a:p>
          </p:txBody>
        </p:sp>
        <p:sp>
          <p:nvSpPr>
            <p:cNvPr id="28" name="角丸四角形 27"/>
            <p:cNvSpPr/>
            <p:nvPr/>
          </p:nvSpPr>
          <p:spPr>
            <a:xfrm>
              <a:off x="6084168" y="4593098"/>
              <a:ext cx="1152128" cy="348070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1600" dirty="0" smtClean="0">
                  <a:latin typeface="+mj-lt"/>
                </a:rPr>
                <a:t>process</a:t>
              </a:r>
              <a:endParaRPr kumimoji="1" lang="ja-JP" altLang="en-US" sz="1600" dirty="0">
                <a:latin typeface="+mj-lt"/>
              </a:endParaRPr>
            </a:p>
          </p:txBody>
        </p:sp>
        <p:sp>
          <p:nvSpPr>
            <p:cNvPr id="29" name="角丸四角形吹き出し 28"/>
            <p:cNvSpPr/>
            <p:nvPr/>
          </p:nvSpPr>
          <p:spPr>
            <a:xfrm>
              <a:off x="4355976" y="5563020"/>
              <a:ext cx="2076262" cy="391984"/>
            </a:xfrm>
            <a:prstGeom prst="wedgeRoundRectCallout">
              <a:avLst>
                <a:gd name="adj1" fmla="val 70557"/>
                <a:gd name="adj2" fmla="val -56995"/>
                <a:gd name="adj3" fmla="val 16667"/>
              </a:avLst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ja-JP" sz="2000" dirty="0" smtClean="0">
                  <a:latin typeface="+mj-lt"/>
                </a:rPr>
                <a:t>modify memory</a:t>
              </a:r>
              <a:endParaRPr kumimoji="1" lang="ja-JP" altLang="en-US" sz="2000" dirty="0">
                <a:latin typeface="+mj-lt"/>
              </a:endParaRPr>
            </a:p>
          </p:txBody>
        </p:sp>
        <p:cxnSp>
          <p:nvCxnSpPr>
            <p:cNvPr id="30" name="直線矢印コネクタ 29"/>
            <p:cNvCxnSpPr>
              <a:stCxn id="26" idx="0"/>
              <a:endCxn id="36" idx="2"/>
            </p:cNvCxnSpPr>
            <p:nvPr/>
          </p:nvCxnSpPr>
          <p:spPr>
            <a:xfrm rot="5400000" flipH="1" flipV="1">
              <a:off x="7282313" y="5553007"/>
              <a:ext cx="223434" cy="243461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直線矢印コネクタ 30"/>
            <p:cNvCxnSpPr>
              <a:stCxn id="26" idx="0"/>
            </p:cNvCxnSpPr>
            <p:nvPr/>
          </p:nvCxnSpPr>
          <p:spPr>
            <a:xfrm rot="16200000" flipV="1">
              <a:off x="6579627" y="5093781"/>
              <a:ext cx="773278" cy="612068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grpSp>
          <p:nvGrpSpPr>
            <p:cNvPr id="32" name="グループ化 94"/>
            <p:cNvGrpSpPr/>
            <p:nvPr/>
          </p:nvGrpSpPr>
          <p:grpSpPr>
            <a:xfrm>
              <a:off x="7020272" y="5085184"/>
              <a:ext cx="1152128" cy="477836"/>
              <a:chOff x="7020272" y="3573016"/>
              <a:chExt cx="1152128" cy="477836"/>
            </a:xfrm>
          </p:grpSpPr>
          <p:sp>
            <p:nvSpPr>
              <p:cNvPr id="35" name="角丸四角形 34"/>
              <p:cNvSpPr/>
              <p:nvPr/>
            </p:nvSpPr>
            <p:spPr>
              <a:xfrm>
                <a:off x="7020272" y="3573016"/>
                <a:ext cx="1152128" cy="432048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endParaRPr kumimoji="1" lang="ja-JP" altLang="en-US" sz="1000" dirty="0">
                  <a:latin typeface="+mj-lt"/>
                </a:endParaRPr>
              </a:p>
            </p:txBody>
          </p:sp>
          <p:sp>
            <p:nvSpPr>
              <p:cNvPr id="36" name="テキスト ボックス 35"/>
              <p:cNvSpPr txBox="1"/>
              <p:nvPr/>
            </p:nvSpPr>
            <p:spPr>
              <a:xfrm>
                <a:off x="7020272" y="3743075"/>
                <a:ext cx="99097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ja-JP" sz="1400" dirty="0" smtClean="0">
                    <a:latin typeface="+mj-lt"/>
                  </a:rPr>
                  <a:t>r</a:t>
                </a:r>
                <a:r>
                  <a:rPr kumimoji="1" lang="en-US" altLang="ja-JP" sz="1400" dirty="0" smtClean="0">
                    <a:latin typeface="+mj-lt"/>
                  </a:rPr>
                  <a:t>un queue</a:t>
                </a:r>
                <a:endParaRPr kumimoji="1" lang="ja-JP" altLang="en-US" sz="1400" dirty="0">
                  <a:latin typeface="+mj-lt"/>
                </a:endParaRPr>
              </a:p>
            </p:txBody>
          </p:sp>
          <p:grpSp>
            <p:nvGrpSpPr>
              <p:cNvPr id="37" name="グループ化 86"/>
              <p:cNvGrpSpPr/>
              <p:nvPr/>
            </p:nvGrpSpPr>
            <p:grpSpPr>
              <a:xfrm>
                <a:off x="7308304" y="3645024"/>
                <a:ext cx="792088" cy="144016"/>
                <a:chOff x="2339752" y="4869160"/>
                <a:chExt cx="792088" cy="144016"/>
              </a:xfrm>
            </p:grpSpPr>
            <p:sp>
              <p:nvSpPr>
                <p:cNvPr id="38" name="円/楕円 37"/>
                <p:cNvSpPr/>
                <p:nvPr/>
              </p:nvSpPr>
              <p:spPr>
                <a:xfrm>
                  <a:off x="2339752" y="4869160"/>
                  <a:ext cx="216024" cy="144016"/>
                </a:xfrm>
                <a:prstGeom prst="ellipse">
                  <a:avLst/>
                </a:prstGeom>
              </p:spPr>
              <p:style>
                <a:lnRef idx="1">
                  <a:schemeClr val="accent2"/>
                </a:lnRef>
                <a:fillRef idx="2">
                  <a:schemeClr val="accent2"/>
                </a:fillRef>
                <a:effectRef idx="1">
                  <a:schemeClr val="accent2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>
                    <a:latin typeface="+mj-lt"/>
                  </a:endParaRPr>
                </a:p>
              </p:txBody>
            </p:sp>
            <p:sp>
              <p:nvSpPr>
                <p:cNvPr id="39" name="円/楕円 38"/>
                <p:cNvSpPr/>
                <p:nvPr/>
              </p:nvSpPr>
              <p:spPr>
                <a:xfrm>
                  <a:off x="2627784" y="4869160"/>
                  <a:ext cx="216024" cy="144016"/>
                </a:xfrm>
                <a:prstGeom prst="ellipse">
                  <a:avLst/>
                </a:prstGeom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>
                    <a:latin typeface="+mj-lt"/>
                  </a:endParaRPr>
                </a:p>
              </p:txBody>
            </p:sp>
            <p:cxnSp>
              <p:nvCxnSpPr>
                <p:cNvPr id="40" name="直線コネクタ 39"/>
                <p:cNvCxnSpPr>
                  <a:stCxn id="38" idx="6"/>
                  <a:endCxn id="39" idx="2"/>
                </p:cNvCxnSpPr>
                <p:nvPr/>
              </p:nvCxnSpPr>
              <p:spPr>
                <a:xfrm>
                  <a:off x="2555776" y="4941168"/>
                  <a:ext cx="72008" cy="0"/>
                </a:xfrm>
                <a:prstGeom prst="line">
                  <a:avLst/>
                </a:prstGeom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</p:cxnSp>
            <p:sp>
              <p:nvSpPr>
                <p:cNvPr id="41" name="円/楕円 40"/>
                <p:cNvSpPr/>
                <p:nvPr/>
              </p:nvSpPr>
              <p:spPr>
                <a:xfrm>
                  <a:off x="2915816" y="4869160"/>
                  <a:ext cx="216024" cy="144016"/>
                </a:xfrm>
                <a:prstGeom prst="ellipse">
                  <a:avLst/>
                </a:prstGeom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>
                    <a:latin typeface="+mj-lt"/>
                  </a:endParaRPr>
                </a:p>
              </p:txBody>
            </p:sp>
            <p:cxnSp>
              <p:nvCxnSpPr>
                <p:cNvPr id="42" name="直線コネクタ 41"/>
                <p:cNvCxnSpPr>
                  <a:stCxn id="39" idx="6"/>
                  <a:endCxn id="41" idx="2"/>
                </p:cNvCxnSpPr>
                <p:nvPr/>
              </p:nvCxnSpPr>
              <p:spPr>
                <a:xfrm>
                  <a:off x="2843808" y="4941168"/>
                  <a:ext cx="72008" cy="0"/>
                </a:xfrm>
                <a:prstGeom prst="line">
                  <a:avLst/>
                </a:prstGeom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</p:cxnSp>
          </p:grpSp>
        </p:grpSp>
        <p:cxnSp>
          <p:nvCxnSpPr>
            <p:cNvPr id="33" name="曲線コネクタ 32"/>
            <p:cNvCxnSpPr>
              <a:stCxn id="28" idx="2"/>
              <a:endCxn id="38" idx="0"/>
            </p:cNvCxnSpPr>
            <p:nvPr/>
          </p:nvCxnSpPr>
          <p:spPr>
            <a:xfrm rot="16200000" flipH="1">
              <a:off x="6930262" y="4671138"/>
              <a:ext cx="216024" cy="756084"/>
            </a:xfrm>
            <a:prstGeom prst="curvedConnector3">
              <a:avLst>
                <a:gd name="adj1" fmla="val 50000"/>
              </a:avLst>
            </a:prstGeom>
            <a:ln>
              <a:prstDash val="sysDot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34" name="テキスト ボックス 33"/>
            <p:cNvSpPr txBox="1"/>
            <p:nvPr/>
          </p:nvSpPr>
          <p:spPr>
            <a:xfrm>
              <a:off x="7668344" y="4293096"/>
              <a:ext cx="50045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smtClean="0">
                  <a:latin typeface="+mj-lt"/>
                </a:rPr>
                <a:t>VM</a:t>
              </a:r>
              <a:endParaRPr kumimoji="1" lang="ja-JP" altLang="en-US" dirty="0">
                <a:latin typeface="+mj-lt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Hybrid Scheduling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To guarantee some CPU time to every process</a:t>
            </a:r>
            <a:endParaRPr kumimoji="1" lang="ja-JP" altLang="en-US" dirty="0" smtClean="0"/>
          </a:p>
          <a:p>
            <a:r>
              <a:rPr lang="en-US" altLang="ja-JP" dirty="0" smtClean="0"/>
              <a:t>Periodically switches two modes</a:t>
            </a:r>
          </a:p>
          <a:p>
            <a:pPr lvl="1"/>
            <a:r>
              <a:rPr lang="en-US" altLang="ja-JP" dirty="0" smtClean="0"/>
              <a:t>Controlled mode: performs system-wide scheduling</a:t>
            </a:r>
          </a:p>
          <a:p>
            <a:pPr lvl="1"/>
            <a:r>
              <a:rPr lang="en-US" altLang="ja-JP" dirty="0" smtClean="0"/>
              <a:t>Autonomous mode: stops system-wide scheduling</a:t>
            </a:r>
          </a:p>
          <a:p>
            <a:pPr lvl="2"/>
            <a:r>
              <a:rPr lang="en-US" altLang="ja-JP" dirty="0" smtClean="0"/>
              <a:t>VMM and guest </a:t>
            </a:r>
            <a:r>
              <a:rPr lang="en-US" altLang="ja-JP" dirty="0" err="1" smtClean="0"/>
              <a:t>OSes</a:t>
            </a:r>
            <a:r>
              <a:rPr lang="en-US" altLang="ja-JP" dirty="0" smtClean="0"/>
              <a:t> are perform their own original scheduling</a:t>
            </a: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4D670-8726-4EAB-9C8E-929B6CF3F803}" type="slidenum">
              <a:rPr kumimoji="1" lang="ja-JP" altLang="en-US" smtClean="0"/>
              <a:pPr/>
              <a:t>8</a:t>
            </a:fld>
            <a:endParaRPr kumimoji="1" lang="ja-JP" altLang="en-US"/>
          </a:p>
        </p:txBody>
      </p:sp>
      <p:sp>
        <p:nvSpPr>
          <p:cNvPr id="52" name="左右矢印 51"/>
          <p:cNvSpPr/>
          <p:nvPr/>
        </p:nvSpPr>
        <p:spPr>
          <a:xfrm>
            <a:off x="3635896" y="5301208"/>
            <a:ext cx="1800200" cy="720080"/>
          </a:xfrm>
          <a:prstGeom prst="left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400" dirty="0" smtClean="0">
                <a:latin typeface="+mj-lt"/>
                <a:ea typeface="+mj-ea"/>
              </a:rPr>
              <a:t>switch</a:t>
            </a:r>
            <a:endParaRPr kumimoji="1" lang="ja-JP" altLang="en-US" sz="2400" dirty="0" smtClean="0">
              <a:latin typeface="+mj-lt"/>
              <a:ea typeface="+mj-ea"/>
            </a:endParaRPr>
          </a:p>
        </p:txBody>
      </p:sp>
      <p:grpSp>
        <p:nvGrpSpPr>
          <p:cNvPr id="79" name="グループ化 78"/>
          <p:cNvGrpSpPr/>
          <p:nvPr/>
        </p:nvGrpSpPr>
        <p:grpSpPr>
          <a:xfrm>
            <a:off x="111653" y="4509120"/>
            <a:ext cx="4172315" cy="2276872"/>
            <a:chOff x="111653" y="4509120"/>
            <a:chExt cx="4172315" cy="2276872"/>
          </a:xfrm>
        </p:grpSpPr>
        <p:sp>
          <p:nvSpPr>
            <p:cNvPr id="57" name="正方形/長方形 56"/>
            <p:cNvSpPr/>
            <p:nvPr/>
          </p:nvSpPr>
          <p:spPr>
            <a:xfrm>
              <a:off x="111653" y="4725144"/>
              <a:ext cx="1728192" cy="720080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numCol="1" rtlCol="0" anchor="ctr"/>
            <a:lstStyle/>
            <a:p>
              <a:pPr marL="342900" indent="-342900" algn="ctr"/>
              <a:endParaRPr kumimoji="1" lang="ja-JP" altLang="en-US" dirty="0">
                <a:latin typeface="+mj-lt"/>
              </a:endParaRPr>
            </a:p>
          </p:txBody>
        </p:sp>
        <p:sp>
          <p:nvSpPr>
            <p:cNvPr id="8" name="正方形/長方形 7"/>
            <p:cNvSpPr/>
            <p:nvPr/>
          </p:nvSpPr>
          <p:spPr>
            <a:xfrm>
              <a:off x="1875341" y="4725144"/>
              <a:ext cx="1728192" cy="720080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numCol="1" rtlCol="0" anchor="ctr"/>
            <a:lstStyle/>
            <a:p>
              <a:pPr marL="342900" indent="-342900" algn="ctr"/>
              <a:endParaRPr kumimoji="1" lang="ja-JP" altLang="en-US" dirty="0">
                <a:latin typeface="+mj-lt"/>
              </a:endParaRPr>
            </a:p>
          </p:txBody>
        </p:sp>
        <p:sp>
          <p:nvSpPr>
            <p:cNvPr id="11" name="正方形/長方形 10"/>
            <p:cNvSpPr/>
            <p:nvPr/>
          </p:nvSpPr>
          <p:spPr>
            <a:xfrm>
              <a:off x="111653" y="6155192"/>
              <a:ext cx="3491880" cy="630800"/>
            </a:xfrm>
            <a:prstGeom prst="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>
                <a:latin typeface="+mj-lt"/>
              </a:endParaRPr>
            </a:p>
          </p:txBody>
        </p:sp>
        <p:sp>
          <p:nvSpPr>
            <p:cNvPr id="12" name="角丸四角形 11"/>
            <p:cNvSpPr/>
            <p:nvPr/>
          </p:nvSpPr>
          <p:spPr>
            <a:xfrm>
              <a:off x="1032027" y="6216530"/>
              <a:ext cx="1656184" cy="522866"/>
            </a:xfrm>
            <a:prstGeom prst="round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dirty="0" smtClean="0">
                  <a:latin typeface="+mj-lt"/>
                  <a:ea typeface="+mj-ea"/>
                </a:rPr>
                <a:t>Monarch Scheduler</a:t>
              </a:r>
              <a:endParaRPr kumimoji="1" lang="ja-JP" altLang="en-US" dirty="0">
                <a:latin typeface="+mj-lt"/>
                <a:ea typeface="+mj-ea"/>
              </a:endParaRPr>
            </a:p>
          </p:txBody>
        </p:sp>
        <p:sp>
          <p:nvSpPr>
            <p:cNvPr id="13" name="角丸四角形 12"/>
            <p:cNvSpPr/>
            <p:nvPr/>
          </p:nvSpPr>
          <p:spPr>
            <a:xfrm>
              <a:off x="1934208" y="4941168"/>
              <a:ext cx="1669435" cy="348070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dirty="0" smtClean="0">
                  <a:latin typeface="+mj-lt"/>
                </a:rPr>
                <a:t>m</a:t>
              </a:r>
              <a:r>
                <a:rPr kumimoji="1" lang="en-US" altLang="ja-JP" dirty="0" smtClean="0">
                  <a:latin typeface="+mj-lt"/>
                </a:rPr>
                <a:t>alicious loop</a:t>
              </a:r>
              <a:endParaRPr kumimoji="1" lang="ja-JP" altLang="en-US" dirty="0">
                <a:latin typeface="+mj-lt"/>
              </a:endParaRPr>
            </a:p>
          </p:txBody>
        </p:sp>
        <p:sp>
          <p:nvSpPr>
            <p:cNvPr id="14" name="角丸四角形 13"/>
            <p:cNvSpPr/>
            <p:nvPr/>
          </p:nvSpPr>
          <p:spPr>
            <a:xfrm>
              <a:off x="363173" y="4953138"/>
              <a:ext cx="1152128" cy="348070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dirty="0" smtClean="0">
                  <a:latin typeface="+mj-lt"/>
                </a:rPr>
                <a:t>indexing</a:t>
              </a:r>
              <a:endParaRPr kumimoji="1" lang="ja-JP" altLang="en-US" dirty="0">
                <a:latin typeface="+mj-lt"/>
              </a:endParaRPr>
            </a:p>
          </p:txBody>
        </p:sp>
        <p:sp>
          <p:nvSpPr>
            <p:cNvPr id="20" name="テキスト ボックス 19"/>
            <p:cNvSpPr txBox="1"/>
            <p:nvPr/>
          </p:nvSpPr>
          <p:spPr>
            <a:xfrm>
              <a:off x="3202658" y="4653136"/>
              <a:ext cx="50045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smtClean="0">
                  <a:latin typeface="+mj-lt"/>
                </a:rPr>
                <a:t>VM</a:t>
              </a:r>
              <a:endParaRPr kumimoji="1" lang="ja-JP" altLang="en-US" dirty="0">
                <a:latin typeface="+mj-lt"/>
              </a:endParaRPr>
            </a:p>
          </p:txBody>
        </p:sp>
        <p:sp>
          <p:nvSpPr>
            <p:cNvPr id="55" name="テキスト ボックス 54"/>
            <p:cNvSpPr txBox="1"/>
            <p:nvPr/>
          </p:nvSpPr>
          <p:spPr>
            <a:xfrm>
              <a:off x="3099477" y="4509120"/>
              <a:ext cx="1184491" cy="369332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kumimoji="1" lang="en-US" altLang="ja-JP" dirty="0" smtClean="0">
                  <a:latin typeface="+mj-lt"/>
                  <a:ea typeface="+mn-ea"/>
                </a:rPr>
                <a:t>controlled</a:t>
              </a:r>
              <a:endParaRPr kumimoji="1" lang="ja-JP" altLang="en-US" dirty="0" smtClean="0">
                <a:latin typeface="+mj-lt"/>
                <a:ea typeface="+mn-ea"/>
              </a:endParaRPr>
            </a:p>
          </p:txBody>
        </p:sp>
        <p:sp>
          <p:nvSpPr>
            <p:cNvPr id="58" name="右矢印 57"/>
            <p:cNvSpPr/>
            <p:nvPr/>
          </p:nvSpPr>
          <p:spPr>
            <a:xfrm rot="17910446">
              <a:off x="2110226" y="5570553"/>
              <a:ext cx="734595" cy="479898"/>
            </a:xfrm>
            <a:prstGeom prst="rightArrow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 smtClean="0">
                <a:latin typeface="+mj-lt"/>
                <a:ea typeface="+mj-ea"/>
              </a:endParaRPr>
            </a:p>
          </p:txBody>
        </p:sp>
        <p:sp>
          <p:nvSpPr>
            <p:cNvPr id="59" name="テキスト ボックス 58"/>
            <p:cNvSpPr txBox="1"/>
            <p:nvPr/>
          </p:nvSpPr>
          <p:spPr>
            <a:xfrm>
              <a:off x="1446891" y="4653136"/>
              <a:ext cx="50045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smtClean="0">
                  <a:latin typeface="+mj-lt"/>
                </a:rPr>
                <a:t>VM</a:t>
              </a:r>
              <a:endParaRPr kumimoji="1" lang="ja-JP" altLang="en-US" dirty="0">
                <a:latin typeface="+mj-lt"/>
              </a:endParaRPr>
            </a:p>
          </p:txBody>
        </p:sp>
        <p:cxnSp>
          <p:nvCxnSpPr>
            <p:cNvPr id="60" name="直線矢印コネクタ 59"/>
            <p:cNvCxnSpPr/>
            <p:nvPr/>
          </p:nvCxnSpPr>
          <p:spPr>
            <a:xfrm rot="16200000" flipV="1">
              <a:off x="903233" y="5625244"/>
              <a:ext cx="576064" cy="360040"/>
            </a:xfrm>
            <a:prstGeom prst="straightConnector1">
              <a:avLst/>
            </a:prstGeom>
            <a:ln w="38100">
              <a:prstDash val="sysDash"/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77" name="テキスト ボックス 76"/>
            <p:cNvSpPr txBox="1"/>
            <p:nvPr/>
          </p:nvSpPr>
          <p:spPr>
            <a:xfrm>
              <a:off x="683568" y="5805264"/>
              <a:ext cx="61747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smtClean="0">
                  <a:latin typeface="+mj-lt"/>
                  <a:ea typeface="+mn-ea"/>
                </a:rPr>
                <a:t>stop</a:t>
              </a:r>
              <a:endParaRPr kumimoji="1" lang="ja-JP" altLang="en-US" dirty="0" smtClean="0">
                <a:latin typeface="+mj-lt"/>
                <a:ea typeface="+mn-ea"/>
              </a:endParaRPr>
            </a:p>
          </p:txBody>
        </p:sp>
      </p:grpSp>
      <p:grpSp>
        <p:nvGrpSpPr>
          <p:cNvPr id="80" name="グループ化 79"/>
          <p:cNvGrpSpPr/>
          <p:nvPr/>
        </p:nvGrpSpPr>
        <p:grpSpPr>
          <a:xfrm>
            <a:off x="4716016" y="4509120"/>
            <a:ext cx="4392488" cy="2276872"/>
            <a:chOff x="4716016" y="4509120"/>
            <a:chExt cx="4392488" cy="2276872"/>
          </a:xfrm>
        </p:grpSpPr>
        <p:sp>
          <p:nvSpPr>
            <p:cNvPr id="64" name="正方形/長方形 63"/>
            <p:cNvSpPr/>
            <p:nvPr/>
          </p:nvSpPr>
          <p:spPr>
            <a:xfrm>
              <a:off x="5517041" y="4725144"/>
              <a:ext cx="1728192" cy="720080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numCol="1" rtlCol="0" anchor="ctr"/>
            <a:lstStyle/>
            <a:p>
              <a:pPr marL="342900" indent="-342900" algn="ctr"/>
              <a:endParaRPr kumimoji="1" lang="ja-JP" altLang="en-US" dirty="0">
                <a:latin typeface="+mj-lt"/>
              </a:endParaRPr>
            </a:p>
          </p:txBody>
        </p:sp>
        <p:sp>
          <p:nvSpPr>
            <p:cNvPr id="65" name="正方形/長方形 64"/>
            <p:cNvSpPr/>
            <p:nvPr/>
          </p:nvSpPr>
          <p:spPr>
            <a:xfrm>
              <a:off x="7280729" y="4725144"/>
              <a:ext cx="1728192" cy="720080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numCol="1" rtlCol="0" anchor="ctr"/>
            <a:lstStyle/>
            <a:p>
              <a:pPr marL="342900" indent="-342900" algn="ctr"/>
              <a:endParaRPr kumimoji="1" lang="ja-JP" altLang="en-US" dirty="0">
                <a:latin typeface="+mj-lt"/>
              </a:endParaRPr>
            </a:p>
          </p:txBody>
        </p:sp>
        <p:sp>
          <p:nvSpPr>
            <p:cNvPr id="66" name="正方形/長方形 65"/>
            <p:cNvSpPr/>
            <p:nvPr/>
          </p:nvSpPr>
          <p:spPr>
            <a:xfrm>
              <a:off x="5517041" y="6155192"/>
              <a:ext cx="3491880" cy="630800"/>
            </a:xfrm>
            <a:prstGeom prst="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>
                <a:latin typeface="+mj-lt"/>
              </a:endParaRPr>
            </a:p>
          </p:txBody>
        </p:sp>
        <p:sp>
          <p:nvSpPr>
            <p:cNvPr id="67" name="角丸四角形 66"/>
            <p:cNvSpPr/>
            <p:nvPr/>
          </p:nvSpPr>
          <p:spPr>
            <a:xfrm>
              <a:off x="6474652" y="6221562"/>
              <a:ext cx="1656184" cy="522866"/>
            </a:xfrm>
            <a:prstGeom prst="round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dirty="0" smtClean="0">
                  <a:latin typeface="+mj-lt"/>
                  <a:ea typeface="+mj-ea"/>
                </a:rPr>
                <a:t>Monarch Scheduler</a:t>
              </a:r>
              <a:endParaRPr kumimoji="1" lang="ja-JP" altLang="en-US" dirty="0">
                <a:latin typeface="+mj-lt"/>
                <a:ea typeface="+mj-ea"/>
              </a:endParaRPr>
            </a:p>
          </p:txBody>
        </p:sp>
        <p:sp>
          <p:nvSpPr>
            <p:cNvPr id="68" name="角丸四角形 67"/>
            <p:cNvSpPr/>
            <p:nvPr/>
          </p:nvSpPr>
          <p:spPr>
            <a:xfrm>
              <a:off x="7308304" y="4941168"/>
              <a:ext cx="1691680" cy="348070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dirty="0" smtClean="0">
                  <a:latin typeface="+mj-lt"/>
                </a:rPr>
                <a:t>m</a:t>
              </a:r>
              <a:r>
                <a:rPr kumimoji="1" lang="en-US" altLang="ja-JP" dirty="0" smtClean="0">
                  <a:latin typeface="+mj-lt"/>
                </a:rPr>
                <a:t>alicious loop</a:t>
              </a:r>
              <a:endParaRPr kumimoji="1" lang="ja-JP" altLang="en-US" dirty="0">
                <a:latin typeface="+mj-lt"/>
              </a:endParaRPr>
            </a:p>
          </p:txBody>
        </p:sp>
        <p:sp>
          <p:nvSpPr>
            <p:cNvPr id="69" name="角丸四角形 68"/>
            <p:cNvSpPr/>
            <p:nvPr/>
          </p:nvSpPr>
          <p:spPr>
            <a:xfrm>
              <a:off x="5768561" y="4953138"/>
              <a:ext cx="1152128" cy="348070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dirty="0" smtClean="0">
                  <a:latin typeface="+mj-lt"/>
                </a:rPr>
                <a:t>indexing</a:t>
              </a:r>
              <a:endParaRPr kumimoji="1" lang="ja-JP" altLang="en-US" dirty="0">
                <a:latin typeface="+mj-lt"/>
              </a:endParaRPr>
            </a:p>
          </p:txBody>
        </p:sp>
        <p:sp>
          <p:nvSpPr>
            <p:cNvPr id="70" name="テキスト ボックス 69"/>
            <p:cNvSpPr txBox="1"/>
            <p:nvPr/>
          </p:nvSpPr>
          <p:spPr>
            <a:xfrm>
              <a:off x="8608046" y="4653136"/>
              <a:ext cx="50045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smtClean="0">
                  <a:latin typeface="+mj-lt"/>
                </a:rPr>
                <a:t>VM</a:t>
              </a:r>
              <a:endParaRPr kumimoji="1" lang="ja-JP" altLang="en-US" dirty="0">
                <a:latin typeface="+mj-lt"/>
              </a:endParaRPr>
            </a:p>
          </p:txBody>
        </p:sp>
        <p:sp>
          <p:nvSpPr>
            <p:cNvPr id="71" name="右矢印 70"/>
            <p:cNvSpPr/>
            <p:nvPr/>
          </p:nvSpPr>
          <p:spPr>
            <a:xfrm rot="17910446">
              <a:off x="7498586" y="5639918"/>
              <a:ext cx="734595" cy="214498"/>
            </a:xfrm>
            <a:prstGeom prst="rightArrow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 smtClean="0">
                <a:latin typeface="+mj-lt"/>
                <a:ea typeface="+mj-ea"/>
              </a:endParaRPr>
            </a:p>
          </p:txBody>
        </p:sp>
        <p:sp>
          <p:nvSpPr>
            <p:cNvPr id="72" name="テキスト ボックス 71"/>
            <p:cNvSpPr txBox="1"/>
            <p:nvPr/>
          </p:nvSpPr>
          <p:spPr>
            <a:xfrm>
              <a:off x="6852279" y="4653136"/>
              <a:ext cx="50045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smtClean="0">
                  <a:latin typeface="+mj-lt"/>
                </a:rPr>
                <a:t>VM</a:t>
              </a:r>
              <a:endParaRPr kumimoji="1" lang="ja-JP" altLang="en-US" dirty="0">
                <a:latin typeface="+mj-lt"/>
              </a:endParaRPr>
            </a:p>
          </p:txBody>
        </p:sp>
        <p:sp>
          <p:nvSpPr>
            <p:cNvPr id="74" name="右矢印 73"/>
            <p:cNvSpPr/>
            <p:nvPr/>
          </p:nvSpPr>
          <p:spPr>
            <a:xfrm rot="14136678">
              <a:off x="6372867" y="5650427"/>
              <a:ext cx="734595" cy="214498"/>
            </a:xfrm>
            <a:prstGeom prst="rightArrow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 smtClean="0">
                <a:latin typeface="+mj-lt"/>
                <a:ea typeface="+mj-ea"/>
              </a:endParaRPr>
            </a:p>
          </p:txBody>
        </p:sp>
        <p:sp>
          <p:nvSpPr>
            <p:cNvPr id="56" name="テキスト ボックス 55"/>
            <p:cNvSpPr txBox="1"/>
            <p:nvPr/>
          </p:nvSpPr>
          <p:spPr>
            <a:xfrm>
              <a:off x="4716016" y="4509120"/>
              <a:ext cx="1439818" cy="369332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kumimoji="1" lang="en-US" altLang="ja-JP" dirty="0" smtClean="0">
                  <a:latin typeface="+mj-lt"/>
                  <a:ea typeface="+mn-ea"/>
                </a:rPr>
                <a:t>autonomous</a:t>
              </a:r>
              <a:endParaRPr kumimoji="1" lang="ja-JP" altLang="en-US" dirty="0" smtClean="0">
                <a:latin typeface="+mj-lt"/>
                <a:ea typeface="+mn-ea"/>
              </a:endParaRPr>
            </a:p>
          </p:txBody>
        </p:sp>
        <p:sp>
          <p:nvSpPr>
            <p:cNvPr id="78" name="テキスト ボックス 77"/>
            <p:cNvSpPr txBox="1"/>
            <p:nvPr/>
          </p:nvSpPr>
          <p:spPr>
            <a:xfrm>
              <a:off x="5724128" y="5805264"/>
              <a:ext cx="116339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smtClean="0">
                  <a:latin typeface="+mj-lt"/>
                  <a:ea typeface="+mn-ea"/>
                </a:rPr>
                <a:t>run freely</a:t>
              </a:r>
              <a:endParaRPr kumimoji="1" lang="ja-JP" altLang="en-US" dirty="0" smtClean="0">
                <a:latin typeface="+mj-lt"/>
                <a:ea typeface="+mn-ea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Implementation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altLang="ja-JP" dirty="0" smtClean="0"/>
              <a:t>We implemented in Xen 3.4.2</a:t>
            </a:r>
          </a:p>
          <a:p>
            <a:pPr lvl="1"/>
            <a:r>
              <a:rPr lang="sv-SE" altLang="ja-JP" dirty="0" smtClean="0"/>
              <a:t>Supported guest OS is Linux 2.6 (x86_64)</a:t>
            </a:r>
          </a:p>
          <a:p>
            <a:r>
              <a:rPr lang="en-US" altLang="ja-JP" dirty="0" smtClean="0"/>
              <a:t>Scheduler is invoked by timer interrupts in VMM</a:t>
            </a:r>
          </a:p>
          <a:p>
            <a:pPr lvl="1"/>
            <a:r>
              <a:rPr lang="en-US" altLang="ja-JP" dirty="0" smtClean="0"/>
              <a:t>Pause a </a:t>
            </a:r>
            <a:r>
              <a:rPr lang="en-US" altLang="ja-JP" dirty="0" err="1" smtClean="0"/>
              <a:t>DomainU</a:t>
            </a:r>
            <a:endParaRPr lang="en-US" altLang="ja-JP" dirty="0" smtClean="0"/>
          </a:p>
          <a:p>
            <a:pPr lvl="2"/>
            <a:r>
              <a:rPr lang="en-US" altLang="ja-JP" dirty="0" smtClean="0"/>
              <a:t>To prevent conflict between the Monarch scheduler and the guest OS</a:t>
            </a:r>
          </a:p>
          <a:p>
            <a:pPr lvl="1"/>
            <a:r>
              <a:rPr lang="en-US" altLang="ja-JP" dirty="0" smtClean="0"/>
              <a:t>Get the CPU time of each process</a:t>
            </a:r>
          </a:p>
          <a:p>
            <a:pPr lvl="1"/>
            <a:r>
              <a:rPr lang="en-US" altLang="ja-JP" dirty="0" smtClean="0"/>
              <a:t>Schedule when the controlled mode</a:t>
            </a: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4D670-8726-4EAB-9C8E-929B6CF3F803}" type="slidenum">
              <a:rPr kumimoji="1" lang="ja-JP" altLang="en-US" smtClean="0"/>
              <a:pPr/>
              <a:t>9</a:t>
            </a:fld>
            <a:endParaRPr kumimoji="1" lang="ja-JP" altLang="en-US"/>
          </a:p>
        </p:txBody>
      </p:sp>
      <p:grpSp>
        <p:nvGrpSpPr>
          <p:cNvPr id="29" name="グループ化 28"/>
          <p:cNvGrpSpPr/>
          <p:nvPr/>
        </p:nvGrpSpPr>
        <p:grpSpPr>
          <a:xfrm>
            <a:off x="4932040" y="4382774"/>
            <a:ext cx="4098669" cy="2358594"/>
            <a:chOff x="4932040" y="4382774"/>
            <a:chExt cx="4098669" cy="2358594"/>
          </a:xfrm>
        </p:grpSpPr>
        <p:sp>
          <p:nvSpPr>
            <p:cNvPr id="6" name="正方形/長方形 5"/>
            <p:cNvSpPr/>
            <p:nvPr/>
          </p:nvSpPr>
          <p:spPr>
            <a:xfrm>
              <a:off x="6596608" y="4382774"/>
              <a:ext cx="2262646" cy="1350482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numCol="1" rtlCol="0" anchor="ctr"/>
            <a:lstStyle/>
            <a:p>
              <a:pPr marL="342900" indent="-342900" algn="ctr"/>
              <a:endParaRPr kumimoji="1" lang="ja-JP" altLang="en-US" dirty="0">
                <a:latin typeface="+mj-lt"/>
              </a:endParaRPr>
            </a:p>
          </p:txBody>
        </p:sp>
        <p:sp>
          <p:nvSpPr>
            <p:cNvPr id="7" name="正方形/長方形 6"/>
            <p:cNvSpPr/>
            <p:nvPr/>
          </p:nvSpPr>
          <p:spPr>
            <a:xfrm>
              <a:off x="6444208" y="4526790"/>
              <a:ext cx="2262646" cy="1350482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numCol="1" rtlCol="0" anchor="ctr"/>
            <a:lstStyle/>
            <a:p>
              <a:pPr marL="342900" indent="-342900" algn="ctr"/>
              <a:endParaRPr kumimoji="1" lang="ja-JP" altLang="en-US" dirty="0">
                <a:latin typeface="+mj-lt"/>
              </a:endParaRPr>
            </a:p>
          </p:txBody>
        </p:sp>
        <p:sp>
          <p:nvSpPr>
            <p:cNvPr id="8" name="角丸四角形 7"/>
            <p:cNvSpPr/>
            <p:nvPr/>
          </p:nvSpPr>
          <p:spPr>
            <a:xfrm>
              <a:off x="6660232" y="4682776"/>
              <a:ext cx="1152128" cy="348070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600" dirty="0">
                <a:latin typeface="+mj-lt"/>
              </a:endParaRPr>
            </a:p>
          </p:txBody>
        </p:sp>
        <p:sp>
          <p:nvSpPr>
            <p:cNvPr id="9" name="正方形/長方形 8"/>
            <p:cNvSpPr/>
            <p:nvPr/>
          </p:nvSpPr>
          <p:spPr>
            <a:xfrm>
              <a:off x="5652120" y="6110568"/>
              <a:ext cx="3312368" cy="630800"/>
            </a:xfrm>
            <a:prstGeom prst="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en-US" altLang="ja-JP" dirty="0" err="1" smtClean="0">
                  <a:latin typeface="+mj-lt"/>
                </a:rPr>
                <a:t>Xen</a:t>
              </a:r>
              <a:endParaRPr kumimoji="1" lang="ja-JP" altLang="en-US" dirty="0">
                <a:latin typeface="+mj-lt"/>
              </a:endParaRPr>
            </a:p>
          </p:txBody>
        </p:sp>
        <p:sp>
          <p:nvSpPr>
            <p:cNvPr id="10" name="角丸四角形 9"/>
            <p:cNvSpPr/>
            <p:nvPr/>
          </p:nvSpPr>
          <p:spPr>
            <a:xfrm>
              <a:off x="6588224" y="6169864"/>
              <a:ext cx="2016224" cy="522866"/>
            </a:xfrm>
            <a:prstGeom prst="round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dirty="0" smtClean="0">
                  <a:latin typeface="+mj-lt"/>
                  <a:ea typeface="+mj-ea"/>
                </a:rPr>
                <a:t>Monarch Scheduler</a:t>
              </a:r>
              <a:endParaRPr kumimoji="1" lang="ja-JP" altLang="en-US" dirty="0">
                <a:latin typeface="+mj-lt"/>
                <a:ea typeface="+mj-ea"/>
              </a:endParaRPr>
            </a:p>
          </p:txBody>
        </p:sp>
        <p:sp>
          <p:nvSpPr>
            <p:cNvPr id="11" name="角丸四角形 10"/>
            <p:cNvSpPr/>
            <p:nvPr/>
          </p:nvSpPr>
          <p:spPr>
            <a:xfrm>
              <a:off x="6588224" y="4754784"/>
              <a:ext cx="1152128" cy="348070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600" dirty="0">
                <a:latin typeface="+mj-lt"/>
              </a:endParaRPr>
            </a:p>
          </p:txBody>
        </p:sp>
        <p:sp>
          <p:nvSpPr>
            <p:cNvPr id="12" name="角丸四角形 11"/>
            <p:cNvSpPr/>
            <p:nvPr/>
          </p:nvSpPr>
          <p:spPr>
            <a:xfrm>
              <a:off x="6516216" y="4826792"/>
              <a:ext cx="1152128" cy="348070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1600" dirty="0" smtClean="0">
                  <a:latin typeface="+mj-lt"/>
                </a:rPr>
                <a:t>process</a:t>
              </a:r>
              <a:endParaRPr kumimoji="1" lang="ja-JP" altLang="en-US" sz="1600" dirty="0">
                <a:latin typeface="+mj-lt"/>
              </a:endParaRPr>
            </a:p>
          </p:txBody>
        </p:sp>
        <p:cxnSp>
          <p:nvCxnSpPr>
            <p:cNvPr id="14" name="直線矢印コネクタ 13"/>
            <p:cNvCxnSpPr>
              <a:stCxn id="10" idx="0"/>
              <a:endCxn id="20" idx="2"/>
            </p:cNvCxnSpPr>
            <p:nvPr/>
          </p:nvCxnSpPr>
          <p:spPr>
            <a:xfrm rot="5400000" flipH="1" flipV="1">
              <a:off x="7611661" y="5812607"/>
              <a:ext cx="341933" cy="372583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直線矢印コネクタ 14"/>
            <p:cNvCxnSpPr>
              <a:stCxn id="10" idx="0"/>
              <a:endCxn id="12" idx="2"/>
            </p:cNvCxnSpPr>
            <p:nvPr/>
          </p:nvCxnSpPr>
          <p:spPr>
            <a:xfrm rot="16200000" flipV="1">
              <a:off x="6846807" y="5420335"/>
              <a:ext cx="995002" cy="504056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grpSp>
          <p:nvGrpSpPr>
            <p:cNvPr id="16" name="グループ化 94"/>
            <p:cNvGrpSpPr/>
            <p:nvPr/>
          </p:nvGrpSpPr>
          <p:grpSpPr>
            <a:xfrm>
              <a:off x="7452320" y="5318878"/>
              <a:ext cx="1152128" cy="509053"/>
              <a:chOff x="7020272" y="3573016"/>
              <a:chExt cx="1152128" cy="509053"/>
            </a:xfrm>
          </p:grpSpPr>
          <p:sp>
            <p:nvSpPr>
              <p:cNvPr id="19" name="角丸四角形 18"/>
              <p:cNvSpPr/>
              <p:nvPr/>
            </p:nvSpPr>
            <p:spPr>
              <a:xfrm>
                <a:off x="7020272" y="3573016"/>
                <a:ext cx="1152128" cy="432048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endParaRPr kumimoji="1" lang="ja-JP" altLang="en-US" sz="1000" dirty="0">
                  <a:latin typeface="+mj-lt"/>
                </a:endParaRPr>
              </a:p>
            </p:txBody>
          </p:sp>
          <p:sp>
            <p:nvSpPr>
              <p:cNvPr id="20" name="テキスト ボックス 19"/>
              <p:cNvSpPr txBox="1"/>
              <p:nvPr/>
            </p:nvSpPr>
            <p:spPr>
              <a:xfrm>
                <a:off x="7078251" y="3774292"/>
                <a:ext cx="91723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ja-JP" sz="1400" dirty="0" smtClean="0">
                    <a:latin typeface="+mj-lt"/>
                  </a:rPr>
                  <a:t>r</a:t>
                </a:r>
                <a:r>
                  <a:rPr kumimoji="1" lang="en-US" altLang="ja-JP" sz="1400" dirty="0" smtClean="0">
                    <a:latin typeface="+mj-lt"/>
                  </a:rPr>
                  <a:t>un</a:t>
                </a:r>
                <a:r>
                  <a:rPr kumimoji="1" lang="en-US" altLang="ja-JP" sz="1200" dirty="0" smtClean="0">
                    <a:latin typeface="+mj-lt"/>
                  </a:rPr>
                  <a:t> queue</a:t>
                </a:r>
                <a:endParaRPr kumimoji="1" lang="ja-JP" altLang="en-US" sz="1200" dirty="0">
                  <a:latin typeface="+mj-lt"/>
                </a:endParaRPr>
              </a:p>
            </p:txBody>
          </p:sp>
          <p:grpSp>
            <p:nvGrpSpPr>
              <p:cNvPr id="21" name="グループ化 86"/>
              <p:cNvGrpSpPr/>
              <p:nvPr/>
            </p:nvGrpSpPr>
            <p:grpSpPr>
              <a:xfrm>
                <a:off x="7308304" y="3645024"/>
                <a:ext cx="792088" cy="144016"/>
                <a:chOff x="2339752" y="4869160"/>
                <a:chExt cx="792088" cy="144016"/>
              </a:xfrm>
            </p:grpSpPr>
            <p:sp>
              <p:nvSpPr>
                <p:cNvPr id="22" name="円/楕円 21"/>
                <p:cNvSpPr/>
                <p:nvPr/>
              </p:nvSpPr>
              <p:spPr>
                <a:xfrm>
                  <a:off x="2339752" y="4869160"/>
                  <a:ext cx="216024" cy="144016"/>
                </a:xfrm>
                <a:prstGeom prst="ellipse">
                  <a:avLst/>
                </a:prstGeom>
              </p:spPr>
              <p:style>
                <a:lnRef idx="1">
                  <a:schemeClr val="accent2"/>
                </a:lnRef>
                <a:fillRef idx="2">
                  <a:schemeClr val="accent2"/>
                </a:fillRef>
                <a:effectRef idx="1">
                  <a:schemeClr val="accent2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>
                    <a:latin typeface="+mj-lt"/>
                  </a:endParaRPr>
                </a:p>
              </p:txBody>
            </p:sp>
            <p:sp>
              <p:nvSpPr>
                <p:cNvPr id="23" name="円/楕円 22"/>
                <p:cNvSpPr/>
                <p:nvPr/>
              </p:nvSpPr>
              <p:spPr>
                <a:xfrm>
                  <a:off x="2627784" y="4869160"/>
                  <a:ext cx="216024" cy="144016"/>
                </a:xfrm>
                <a:prstGeom prst="ellipse">
                  <a:avLst/>
                </a:prstGeom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>
                    <a:latin typeface="+mj-lt"/>
                  </a:endParaRPr>
                </a:p>
              </p:txBody>
            </p:sp>
            <p:cxnSp>
              <p:nvCxnSpPr>
                <p:cNvPr id="24" name="直線コネクタ 23"/>
                <p:cNvCxnSpPr>
                  <a:stCxn id="22" idx="6"/>
                  <a:endCxn id="23" idx="2"/>
                </p:cNvCxnSpPr>
                <p:nvPr/>
              </p:nvCxnSpPr>
              <p:spPr>
                <a:xfrm>
                  <a:off x="2555776" y="4941168"/>
                  <a:ext cx="72008" cy="0"/>
                </a:xfrm>
                <a:prstGeom prst="line">
                  <a:avLst/>
                </a:prstGeom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</p:cxnSp>
            <p:sp>
              <p:nvSpPr>
                <p:cNvPr id="25" name="円/楕円 24"/>
                <p:cNvSpPr/>
                <p:nvPr/>
              </p:nvSpPr>
              <p:spPr>
                <a:xfrm>
                  <a:off x="2915816" y="4869160"/>
                  <a:ext cx="216024" cy="144016"/>
                </a:xfrm>
                <a:prstGeom prst="ellipse">
                  <a:avLst/>
                </a:prstGeom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>
                    <a:latin typeface="+mj-lt"/>
                  </a:endParaRPr>
                </a:p>
              </p:txBody>
            </p:sp>
            <p:cxnSp>
              <p:nvCxnSpPr>
                <p:cNvPr id="26" name="直線コネクタ 25"/>
                <p:cNvCxnSpPr>
                  <a:stCxn id="23" idx="6"/>
                  <a:endCxn id="25" idx="2"/>
                </p:cNvCxnSpPr>
                <p:nvPr/>
              </p:nvCxnSpPr>
              <p:spPr>
                <a:xfrm>
                  <a:off x="2843808" y="4941168"/>
                  <a:ext cx="72008" cy="0"/>
                </a:xfrm>
                <a:prstGeom prst="line">
                  <a:avLst/>
                </a:prstGeom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</p:cxnSp>
          </p:grpSp>
        </p:grpSp>
        <p:cxnSp>
          <p:nvCxnSpPr>
            <p:cNvPr id="17" name="曲線コネクタ 16"/>
            <p:cNvCxnSpPr>
              <a:stCxn id="12" idx="2"/>
            </p:cNvCxnSpPr>
            <p:nvPr/>
          </p:nvCxnSpPr>
          <p:spPr>
            <a:xfrm rot="16200000" flipH="1">
              <a:off x="7362310" y="4904832"/>
              <a:ext cx="216024" cy="756084"/>
            </a:xfrm>
            <a:prstGeom prst="curvedConnector3">
              <a:avLst>
                <a:gd name="adj1" fmla="val 50000"/>
              </a:avLst>
            </a:prstGeom>
            <a:ln>
              <a:prstDash val="sysDot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8" name="テキスト ボックス 17"/>
            <p:cNvSpPr txBox="1"/>
            <p:nvPr/>
          </p:nvSpPr>
          <p:spPr>
            <a:xfrm>
              <a:off x="7596336" y="4437112"/>
              <a:ext cx="11144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err="1" smtClean="0">
                  <a:latin typeface="+mj-lt"/>
                </a:rPr>
                <a:t>DomainU</a:t>
              </a:r>
              <a:endParaRPr kumimoji="1" lang="ja-JP" altLang="en-US" dirty="0">
                <a:latin typeface="+mj-lt"/>
              </a:endParaRPr>
            </a:p>
          </p:txBody>
        </p:sp>
        <p:sp>
          <p:nvSpPr>
            <p:cNvPr id="28" name="稲妻 27"/>
            <p:cNvSpPr/>
            <p:nvPr/>
          </p:nvSpPr>
          <p:spPr>
            <a:xfrm>
              <a:off x="5940152" y="5972650"/>
              <a:ext cx="671677" cy="458497"/>
            </a:xfrm>
            <a:prstGeom prst="lightningBol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 smtClean="0">
                <a:latin typeface="+mj-lt"/>
                <a:ea typeface="+mj-ea"/>
              </a:endParaRPr>
            </a:p>
          </p:txBody>
        </p:sp>
        <p:sp>
          <p:nvSpPr>
            <p:cNvPr id="36" name="テキスト ボックス 35"/>
            <p:cNvSpPr txBox="1"/>
            <p:nvPr/>
          </p:nvSpPr>
          <p:spPr>
            <a:xfrm>
              <a:off x="4932040" y="5795972"/>
              <a:ext cx="106471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smtClean="0">
                  <a:latin typeface="+mj-lt"/>
                  <a:ea typeface="+mn-ea"/>
                </a:rPr>
                <a:t>interrupt</a:t>
              </a:r>
              <a:endParaRPr kumimoji="1" lang="ja-JP" altLang="en-US" dirty="0" smtClean="0">
                <a:latin typeface="+mj-lt"/>
                <a:ea typeface="+mn-ea"/>
              </a:endParaRPr>
            </a:p>
          </p:txBody>
        </p:sp>
        <p:sp>
          <p:nvSpPr>
            <p:cNvPr id="27" name="テキスト ボックス 26"/>
            <p:cNvSpPr txBox="1"/>
            <p:nvPr/>
          </p:nvSpPr>
          <p:spPr>
            <a:xfrm>
              <a:off x="7956376" y="5795972"/>
              <a:ext cx="107433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smtClean="0">
                  <a:latin typeface="+mj-lt"/>
                  <a:ea typeface="+mn-ea"/>
                </a:rPr>
                <a:t>schedule</a:t>
              </a:r>
              <a:endParaRPr kumimoji="1" lang="ja-JP" altLang="en-US" dirty="0" smtClean="0">
                <a:latin typeface="+mj-lt"/>
                <a:ea typeface="+mn-ea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sl">
  <a:themeElements>
    <a:clrScheme name="プラザ">
      <a:dk1>
        <a:sysClr val="windowText" lastClr="000000"/>
      </a:dk1>
      <a:lt1>
        <a:sysClr val="window" lastClr="FFFFFF"/>
      </a:lt1>
      <a:dk2>
        <a:srgbClr val="333333"/>
      </a:dk2>
      <a:lt2>
        <a:srgbClr val="CCCCCC"/>
      </a:lt2>
      <a:accent1>
        <a:srgbClr val="990000"/>
      </a:accent1>
      <a:accent2>
        <a:srgbClr val="580101"/>
      </a:accent2>
      <a:accent3>
        <a:srgbClr val="E94A00"/>
      </a:accent3>
      <a:accent4>
        <a:srgbClr val="EB8F00"/>
      </a:accent4>
      <a:accent5>
        <a:srgbClr val="A4A4A4"/>
      </a:accent5>
      <a:accent6>
        <a:srgbClr val="666666"/>
      </a:accent6>
      <a:hlink>
        <a:srgbClr val="D01010"/>
      </a:hlink>
      <a:folHlink>
        <a:srgbClr val="E6682E"/>
      </a:folHlink>
    </a:clrScheme>
    <a:fontScheme name="ユーザー定義 2">
      <a:majorFont>
        <a:latin typeface="Tahoma"/>
        <a:ea typeface="Tahoma"/>
        <a:cs typeface=""/>
      </a:majorFont>
      <a:minorFont>
        <a:latin typeface="Tahoma"/>
        <a:ea typeface="Tahoma"/>
        <a:cs typeface=""/>
      </a:minorFont>
    </a:fontScheme>
    <a:fmtScheme name="プラザ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60000"/>
                <a:satMod val="135000"/>
              </a:schemeClr>
            </a:gs>
            <a:gs pos="100000">
              <a:schemeClr val="phClr">
                <a:tint val="10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0000"/>
                <a:satMod val="120000"/>
              </a:schemeClr>
            </a:gs>
            <a:gs pos="35000">
              <a:schemeClr val="phClr">
                <a:shade val="100000"/>
                <a:satMod val="150000"/>
              </a:schemeClr>
            </a:gs>
            <a:gs pos="70000">
              <a:schemeClr val="phClr">
                <a:tint val="100000"/>
                <a:shade val="100000"/>
                <a:satMod val="200000"/>
                <a:greenMod val="100000"/>
              </a:schemeClr>
            </a:gs>
            <a:gs pos="100000">
              <a:schemeClr val="phClr">
                <a:tint val="100000"/>
                <a:shade val="100000"/>
                <a:satMod val="250000"/>
                <a:greenMod val="100000"/>
              </a:schemeClr>
            </a:gs>
          </a:gsLst>
          <a:lin ang="162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190500" dist="63500" dir="5400000">
              <a:srgbClr val="FFFFFF">
                <a:alpha val="65000"/>
              </a:srgbClr>
            </a:innerShdw>
          </a:effectLst>
          <a:scene3d>
            <a:camera prst="orthographicFront">
              <a:rot lat="0" lon="0" rev="0"/>
            </a:camera>
            <a:lightRig rig="twoPt" dir="r">
              <a:rot lat="0" lon="0" rev="6000000"/>
            </a:lightRig>
          </a:scene3d>
          <a:sp3d prstMaterial="matte">
            <a:bevelT w="0" h="0" prst="relaxedInset"/>
          </a:sp3d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88900" dist="38100" dir="6600000" sx="101000" sy="101000" rotWithShape="0">
              <a:srgbClr val="000000">
                <a:alpha val="50000"/>
              </a:srgbClr>
            </a:outerShdw>
          </a:effectLst>
          <a:scene3d>
            <a:camera prst="perspectiveFront" fov="3000000"/>
            <a:lightRig rig="morning" dir="tl">
              <a:rot lat="0" lon="0" rev="1800000"/>
            </a:lightRig>
          </a:scene3d>
          <a:sp3d contourW="38100" prstMaterial="softEdge">
            <a:bevelT w="25400" h="38100"/>
            <a:contourClr>
              <a:schemeClr val="phClr">
                <a:tint val="6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kumimoji="1" dirty="0" smtClean="0">
            <a:latin typeface="+mj-ea"/>
            <a:ea typeface="+mj-ea"/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dirty="0" smtClean="0">
            <a:latin typeface="+mn-ea"/>
            <a:ea typeface="+mn-ea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ksl</Template>
  <TotalTime>9106</TotalTime>
  <Words>4076</Words>
  <Application>Microsoft Office PowerPoint</Application>
  <PresentationFormat>画面に合わせる (4:3)</PresentationFormat>
  <Paragraphs>549</Paragraphs>
  <Slides>23</Slides>
  <Notes>23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23</vt:i4>
      </vt:variant>
    </vt:vector>
  </HeadingPairs>
  <TitlesOfParts>
    <vt:vector size="24" baseType="lpstr">
      <vt:lpstr>ksl</vt:lpstr>
      <vt:lpstr>A Secure System-wide Process Scheduling across Virtual Machines</vt:lpstr>
      <vt:lpstr>Scheduling Problem across VMs</vt:lpstr>
      <vt:lpstr>System-wide Process Scheduler</vt:lpstr>
      <vt:lpstr>Issue: Difficult to Implement</vt:lpstr>
      <vt:lpstr>Issue: Vulnerable to a DoS Attack</vt:lpstr>
      <vt:lpstr>Monarch Scheduler</vt:lpstr>
      <vt:lpstr>Process Scheduling by the VMM</vt:lpstr>
      <vt:lpstr>Hybrid Scheduling</vt:lpstr>
      <vt:lpstr>Implementation</vt:lpstr>
      <vt:lpstr>Accessing Kernel Data</vt:lpstr>
      <vt:lpstr>Finding process structures</vt:lpstr>
      <vt:lpstr>Finding Run Queues</vt:lpstr>
      <vt:lpstr>Guaranteeing Consistency</vt:lpstr>
      <vt:lpstr>Monitoring Process Time</vt:lpstr>
      <vt:lpstr>Experiments</vt:lpstr>
      <vt:lpstr>Scheduling Overheads</vt:lpstr>
      <vt:lpstr>Monitoring Overheads</vt:lpstr>
      <vt:lpstr>Performance Degradation</vt:lpstr>
      <vt:lpstr>System-wide Idle-time Scheduling</vt:lpstr>
      <vt:lpstr>Hybrid Scheduling</vt:lpstr>
      <vt:lpstr>Impact of Updating the Guest OS </vt:lpstr>
      <vt:lpstr>Related Work</vt:lpstr>
      <vt:lpstr>Conclusion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system wide process scheduler across virtual machines</dc:title>
  <dc:creator>tadokoro</dc:creator>
  <cp:lastModifiedBy>tadokoro</cp:lastModifiedBy>
  <cp:revision>1583</cp:revision>
  <dcterms:created xsi:type="dcterms:W3CDTF">2010-12-03T09:13:31Z</dcterms:created>
  <dcterms:modified xsi:type="dcterms:W3CDTF">2010-12-12T13:13:58Z</dcterms:modified>
</cp:coreProperties>
</file>