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Override PartName="/ppt/tags/tag2.xml" ContentType="application/vnd.openxmlformats-officedocument.presentationml.tags+xml"/>
  <Override PartName="/ppt/tags/tag3.xml" ContentType="application/vnd.openxmlformats-officedocument.presentationml.tags+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tags/tag1.xml" ContentType="application/vnd.openxmlformats-officedocument.presentationml.tags+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5"/>
  </p:notesMasterIdLst>
  <p:handoutMasterIdLst>
    <p:handoutMasterId r:id="rId16"/>
  </p:handoutMasterIdLst>
  <p:sldIdLst>
    <p:sldId id="256" r:id="rId2"/>
    <p:sldId id="257" r:id="rId3"/>
    <p:sldId id="296" r:id="rId4"/>
    <p:sldId id="268" r:id="rId5"/>
    <p:sldId id="261" r:id="rId6"/>
    <p:sldId id="262" r:id="rId7"/>
    <p:sldId id="279" r:id="rId8"/>
    <p:sldId id="294" r:id="rId9"/>
    <p:sldId id="286" r:id="rId10"/>
    <p:sldId id="289" r:id="rId11"/>
    <p:sldId id="292" r:id="rId12"/>
    <p:sldId id="291" r:id="rId13"/>
    <p:sldId id="297" r:id="rId14"/>
  </p:sldIdLst>
  <p:sldSz cx="9144000" cy="6858000" type="screen4x3"/>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showPr>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34635" autoAdjust="0"/>
    <p:restoredTop sz="83163" autoAdjust="0"/>
  </p:normalViewPr>
  <p:slideViewPr>
    <p:cSldViewPr>
      <p:cViewPr varScale="1">
        <p:scale>
          <a:sx n="82" d="100"/>
          <a:sy n="82" d="100"/>
        </p:scale>
        <p:origin x="-810" y="-102"/>
      </p:cViewPr>
      <p:guideLst>
        <p:guide orient="horz" pos="2160"/>
        <p:guide pos="2880"/>
      </p:guideLst>
    </p:cSldViewPr>
  </p:slideViewPr>
  <p:outlineViewPr>
    <p:cViewPr>
      <p:scale>
        <a:sx n="33" d="100"/>
        <a:sy n="33" d="100"/>
      </p:scale>
      <p:origin x="0" y="1878"/>
    </p:cViewPr>
  </p:outlineViewPr>
  <p:notesTextViewPr>
    <p:cViewPr>
      <p:scale>
        <a:sx n="100" d="100"/>
        <a:sy n="100" d="100"/>
      </p:scale>
      <p:origin x="0" y="0"/>
    </p:cViewPr>
  </p:notesTextViewPr>
  <p:sorterViewPr>
    <p:cViewPr>
      <p:scale>
        <a:sx n="93" d="100"/>
        <a:sy n="93"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19413" cy="49371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 2"/>
          <p:cNvSpPr>
            <a:spLocks noGrp="1"/>
          </p:cNvSpPr>
          <p:nvPr>
            <p:ph type="dt" sz="quarter" idx="1"/>
          </p:nvPr>
        </p:nvSpPr>
        <p:spPr>
          <a:xfrm>
            <a:off x="3814763" y="0"/>
            <a:ext cx="2919412" cy="493713"/>
          </a:xfrm>
          <a:prstGeom prst="rect">
            <a:avLst/>
          </a:prstGeom>
        </p:spPr>
        <p:txBody>
          <a:bodyPr vert="horz" lIns="91440" tIns="45720" rIns="91440" bIns="45720" rtlCol="0"/>
          <a:lstStyle>
            <a:lvl1pPr algn="r">
              <a:defRPr sz="1200"/>
            </a:lvl1pPr>
          </a:lstStyle>
          <a:p>
            <a:fld id="{0FE15506-6953-4534-89FC-DDCEAE05E56A}" type="datetimeFigureOut">
              <a:rPr kumimoji="1" lang="ja-JP" altLang="en-US" smtClean="0"/>
              <a:pPr/>
              <a:t>2010/2/23</a:t>
            </a:fld>
            <a:endParaRPr kumimoji="1" lang="ja-JP" altLang="en-US"/>
          </a:p>
        </p:txBody>
      </p:sp>
      <p:sp>
        <p:nvSpPr>
          <p:cNvPr id="4" name="フッター プレースホルダ 3"/>
          <p:cNvSpPr>
            <a:spLocks noGrp="1"/>
          </p:cNvSpPr>
          <p:nvPr>
            <p:ph type="ftr" sz="quarter" idx="2"/>
          </p:nvPr>
        </p:nvSpPr>
        <p:spPr>
          <a:xfrm>
            <a:off x="0" y="9371013"/>
            <a:ext cx="2919413" cy="493712"/>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 4"/>
          <p:cNvSpPr>
            <a:spLocks noGrp="1"/>
          </p:cNvSpPr>
          <p:nvPr>
            <p:ph type="sldNum" sz="quarter" idx="3"/>
          </p:nvPr>
        </p:nvSpPr>
        <p:spPr>
          <a:xfrm>
            <a:off x="3814763" y="9371013"/>
            <a:ext cx="2919412" cy="493712"/>
          </a:xfrm>
          <a:prstGeom prst="rect">
            <a:avLst/>
          </a:prstGeom>
        </p:spPr>
        <p:txBody>
          <a:bodyPr vert="horz" lIns="91440" tIns="45720" rIns="91440" bIns="45720" rtlCol="0" anchor="b"/>
          <a:lstStyle>
            <a:lvl1pPr algn="r">
              <a:defRPr sz="1200"/>
            </a:lvl1pPr>
          </a:lstStyle>
          <a:p>
            <a:fld id="{5885D07D-109F-44A9-BC6D-62BA5ACDAB0B}" type="slidenum">
              <a:rPr kumimoji="1" lang="ja-JP" altLang="en-US" smtClean="0"/>
              <a:pPr/>
              <a:t>&lt;#&gt;</a:t>
            </a:fld>
            <a:endParaRPr kumimoji="1" lang="ja-JP"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18831" cy="493316"/>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 2"/>
          <p:cNvSpPr>
            <a:spLocks noGrp="1"/>
          </p:cNvSpPr>
          <p:nvPr>
            <p:ph type="dt" idx="1"/>
          </p:nvPr>
        </p:nvSpPr>
        <p:spPr>
          <a:xfrm>
            <a:off x="3815373" y="0"/>
            <a:ext cx="2918831" cy="493316"/>
          </a:xfrm>
          <a:prstGeom prst="rect">
            <a:avLst/>
          </a:prstGeom>
        </p:spPr>
        <p:txBody>
          <a:bodyPr vert="horz" lIns="91440" tIns="45720" rIns="91440" bIns="45720" rtlCol="0"/>
          <a:lstStyle>
            <a:lvl1pPr algn="r">
              <a:defRPr sz="1200"/>
            </a:lvl1pPr>
          </a:lstStyle>
          <a:p>
            <a:fld id="{62E6CE90-7CFF-4626-88A5-E8A96D871311}" type="datetimeFigureOut">
              <a:rPr kumimoji="1" lang="ja-JP" altLang="en-US" smtClean="0"/>
              <a:pPr/>
              <a:t>2010/2/23</a:t>
            </a:fld>
            <a:endParaRPr kumimoji="1" lang="ja-JP" altLang="en-US"/>
          </a:p>
        </p:txBody>
      </p:sp>
      <p:sp>
        <p:nvSpPr>
          <p:cNvPr id="4" name="スライド イメージ プレースホルダ 3"/>
          <p:cNvSpPr>
            <a:spLocks noGrp="1" noRot="1" noChangeAspect="1"/>
          </p:cNvSpPr>
          <p:nvPr>
            <p:ph type="sldImg" idx="2"/>
          </p:nvPr>
        </p:nvSpPr>
        <p:spPr>
          <a:xfrm>
            <a:off x="901700" y="739775"/>
            <a:ext cx="4932363" cy="37004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 4"/>
          <p:cNvSpPr>
            <a:spLocks noGrp="1"/>
          </p:cNvSpPr>
          <p:nvPr>
            <p:ph type="body" sz="quarter" idx="3"/>
          </p:nvPr>
        </p:nvSpPr>
        <p:spPr>
          <a:xfrm>
            <a:off x="673577" y="4686499"/>
            <a:ext cx="5388610" cy="4439841"/>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 5"/>
          <p:cNvSpPr>
            <a:spLocks noGrp="1"/>
          </p:cNvSpPr>
          <p:nvPr>
            <p:ph type="ftr" sz="quarter" idx="4"/>
          </p:nvPr>
        </p:nvSpPr>
        <p:spPr>
          <a:xfrm>
            <a:off x="0" y="9371285"/>
            <a:ext cx="2918831" cy="493316"/>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 6"/>
          <p:cNvSpPr>
            <a:spLocks noGrp="1"/>
          </p:cNvSpPr>
          <p:nvPr>
            <p:ph type="sldNum" sz="quarter" idx="5"/>
          </p:nvPr>
        </p:nvSpPr>
        <p:spPr>
          <a:xfrm>
            <a:off x="3815373" y="9371285"/>
            <a:ext cx="2918831" cy="493316"/>
          </a:xfrm>
          <a:prstGeom prst="rect">
            <a:avLst/>
          </a:prstGeom>
        </p:spPr>
        <p:txBody>
          <a:bodyPr vert="horz" lIns="91440" tIns="45720" rIns="91440" bIns="45720" rtlCol="0" anchor="b"/>
          <a:lstStyle>
            <a:lvl1pPr algn="r">
              <a:defRPr sz="1200"/>
            </a:lvl1pPr>
          </a:lstStyle>
          <a:p>
            <a:fld id="{DA90F102-2801-4403-9B2F-0E76ED2444EB}" type="slidenum">
              <a:rPr kumimoji="1" lang="ja-JP" altLang="en-US" smtClean="0"/>
              <a:pPr/>
              <a:t>&lt;#&gt;</a:t>
            </a:fld>
            <a:endParaRPr kumimoji="1" lang="ja-JP"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DA90F102-2801-4403-9B2F-0E76ED2444EB}" type="slidenum">
              <a:rPr kumimoji="1" lang="ja-JP" altLang="en-US" smtClean="0"/>
              <a:pPr/>
              <a:t>1</a:t>
            </a:fld>
            <a:endParaRPr kumimoji="1" lang="ja-JP"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今回行った実験ではドメイン</a:t>
            </a:r>
            <a:r>
              <a:rPr kumimoji="1" lang="en-US" altLang="ja-JP" dirty="0" smtClean="0"/>
              <a:t>U</a:t>
            </a:r>
            <a:r>
              <a:rPr kumimoji="1" lang="ja-JP" altLang="en-US" dirty="0" smtClean="0"/>
              <a:t>のメモリ割り当て量を変化させ、各割当量ごとにサスペンドにかかる時間を計測した。</a:t>
            </a:r>
            <a:endParaRPr kumimoji="1" lang="en-US" altLang="ja-JP" dirty="0" smtClean="0"/>
          </a:p>
          <a:p>
            <a:r>
              <a:rPr kumimoji="1" lang="ja-JP" altLang="en-US" dirty="0" smtClean="0"/>
              <a:t>マシン構成は以下のようになっている。</a:t>
            </a:r>
            <a:endParaRPr kumimoji="1" lang="en-US" altLang="ja-JP" dirty="0" smtClean="0"/>
          </a:p>
          <a:p>
            <a:r>
              <a:rPr kumimoji="1" lang="ja-JP" altLang="en-US" dirty="0" smtClean="0"/>
              <a:t>実験結果は右下のグラフになっている。赤のグラフが暗号化を行ったとき、青のグラフが暗号化を行わなかった場合である。</a:t>
            </a:r>
            <a:endParaRPr kumimoji="1" lang="en-US" altLang="ja-JP" dirty="0" smtClean="0"/>
          </a:p>
          <a:p>
            <a:r>
              <a:rPr kumimoji="1" lang="ja-JP" altLang="en-US" dirty="0" smtClean="0"/>
              <a:t>グラフを見れば分かる通り非暗号化時よりも暗号化時のほうが時間が余計にかかっている。</a:t>
            </a:r>
            <a:endParaRPr kumimoji="1" lang="en-US" altLang="ja-JP" dirty="0" smtClean="0"/>
          </a:p>
          <a:p>
            <a:r>
              <a:rPr kumimoji="1" lang="ja-JP" altLang="en-US" dirty="0" smtClean="0"/>
              <a:t>ドメイン</a:t>
            </a:r>
            <a:r>
              <a:rPr kumimoji="1" lang="en-US" altLang="ja-JP" dirty="0" smtClean="0"/>
              <a:t>U</a:t>
            </a:r>
            <a:r>
              <a:rPr kumimoji="1" lang="ja-JP" altLang="en-US" dirty="0" smtClean="0"/>
              <a:t>に割り当てたメモリ量が増えるほどに暗号化と非暗号化の差は大きくなる傾向があった。</a:t>
            </a:r>
            <a:endParaRPr kumimoji="1" lang="ja-JP" altLang="en-US" dirty="0"/>
          </a:p>
        </p:txBody>
      </p:sp>
      <p:sp>
        <p:nvSpPr>
          <p:cNvPr id="4" name="スライド番号プレースホルダ 3"/>
          <p:cNvSpPr>
            <a:spLocks noGrp="1"/>
          </p:cNvSpPr>
          <p:nvPr>
            <p:ph type="sldNum" sz="quarter" idx="10"/>
          </p:nvPr>
        </p:nvSpPr>
        <p:spPr/>
        <p:txBody>
          <a:bodyPr/>
          <a:lstStyle/>
          <a:p>
            <a:fld id="{DA90F102-2801-4403-9B2F-0E76ED2444EB}" type="slidenum">
              <a:rPr kumimoji="1" lang="ja-JP" altLang="en-US" smtClean="0"/>
              <a:pPr/>
              <a:t>10</a:t>
            </a:fld>
            <a:endParaRPr kumimoji="1" lang="ja-JP"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関連研究を二つ紹介する。</a:t>
            </a:r>
            <a:endParaRPr kumimoji="1" lang="en-US" altLang="ja-JP" dirty="0" smtClean="0"/>
          </a:p>
          <a:p>
            <a:r>
              <a:rPr kumimoji="1" lang="ja-JP" altLang="en-US" dirty="0" smtClean="0"/>
              <a:t>一つ目は仮想マシンの技術を利用してストレージやネットワークの暗号化や</a:t>
            </a:r>
            <a:r>
              <a:rPr kumimoji="1" lang="en-US" altLang="ja-JP" dirty="0" smtClean="0"/>
              <a:t>ID</a:t>
            </a:r>
            <a:r>
              <a:rPr kumimoji="1" lang="ja-JP" altLang="en-US" dirty="0" smtClean="0"/>
              <a:t>管理を行う</a:t>
            </a:r>
            <a:r>
              <a:rPr kumimoji="1" lang="en-US" altLang="ja-JP" dirty="0" err="1" smtClean="0"/>
              <a:t>Bitvisor</a:t>
            </a:r>
            <a:r>
              <a:rPr kumimoji="1" lang="ja-JP" altLang="en-US" dirty="0" smtClean="0"/>
              <a:t>である。</a:t>
            </a:r>
            <a:r>
              <a:rPr kumimoji="1" lang="en-US" altLang="ja-JP" dirty="0" err="1" smtClean="0"/>
              <a:t>Bitvisor</a:t>
            </a:r>
            <a:r>
              <a:rPr kumimoji="1" lang="ja-JP" altLang="en-US" dirty="0" smtClean="0"/>
              <a:t>では既存の仮想マシンモニタではなく独自に開発した仮想マシンモニタを利用している。本研究とは仮想マシンモニタを用いたセキュリティの構築という点で共通している。</a:t>
            </a:r>
            <a:endParaRPr kumimoji="1" lang="en-US" altLang="ja-JP" dirty="0" smtClean="0"/>
          </a:p>
          <a:p>
            <a:r>
              <a:rPr kumimoji="1" lang="ja-JP" altLang="en-US" dirty="0" smtClean="0"/>
              <a:t>二つ目は</a:t>
            </a:r>
            <a:r>
              <a:rPr kumimoji="1" lang="en-US" altLang="ja-JP" dirty="0" smtClean="0"/>
              <a:t>Trusted Cloud Computing</a:t>
            </a:r>
            <a:r>
              <a:rPr kumimoji="1" lang="ja-JP" altLang="en-US" dirty="0" smtClean="0"/>
              <a:t>というもので仮想マシンのマイグレーションに際して信頼できるマシンでののみ復元を行うことができるようにするというものである。</a:t>
            </a:r>
            <a:endParaRPr kumimoji="1" lang="en-US" altLang="ja-JP" dirty="0" smtClean="0"/>
          </a:p>
          <a:p>
            <a:r>
              <a:rPr kumimoji="1" lang="ja-JP" altLang="en-US" dirty="0" smtClean="0"/>
              <a:t>本研究では管理者は信頼できないという前提があるが</a:t>
            </a:r>
            <a:r>
              <a:rPr kumimoji="1" lang="en-US" altLang="ja-JP" dirty="0" smtClean="0"/>
              <a:t>TCC</a:t>
            </a:r>
            <a:r>
              <a:rPr kumimoji="1" lang="ja-JP" altLang="en-US" dirty="0" smtClean="0"/>
              <a:t>では信頼ができるような仕組みを構築している。</a:t>
            </a:r>
            <a:endParaRPr kumimoji="1" lang="en-US" altLang="ja-JP" dirty="0" smtClean="0"/>
          </a:p>
        </p:txBody>
      </p:sp>
      <p:sp>
        <p:nvSpPr>
          <p:cNvPr id="4" name="スライド番号プレースホルダ 3"/>
          <p:cNvSpPr>
            <a:spLocks noGrp="1"/>
          </p:cNvSpPr>
          <p:nvPr>
            <p:ph type="sldNum" sz="quarter" idx="10"/>
          </p:nvPr>
        </p:nvSpPr>
        <p:spPr/>
        <p:txBody>
          <a:bodyPr/>
          <a:lstStyle/>
          <a:p>
            <a:fld id="{DA90F102-2801-4403-9B2F-0E76ED2444EB}" type="slidenum">
              <a:rPr kumimoji="1" lang="ja-JP" altLang="en-US" smtClean="0"/>
              <a:pPr/>
              <a:t>11</a:t>
            </a:fld>
            <a:endParaRPr kumimoji="1" lang="ja-JP"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DA90F102-2801-4403-9B2F-0E76ED2444EB}" type="slidenum">
              <a:rPr kumimoji="1" lang="ja-JP" altLang="en-US" smtClean="0"/>
              <a:pPr/>
              <a:t>12</a:t>
            </a:fld>
            <a:endParaRPr kumimoji="1" lang="ja-JP" alt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DA90F102-2801-4403-9B2F-0E76ED2444EB}" type="slidenum">
              <a:rPr kumimoji="1" lang="ja-JP" altLang="en-US" smtClean="0"/>
              <a:pPr/>
              <a:t>13</a:t>
            </a:fld>
            <a:endParaRPr kumimoji="1" lang="ja-JP"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クラウドコンピューティングという手法が普及してきている。</a:t>
            </a:r>
            <a:endParaRPr kumimoji="1" lang="en-US" altLang="ja-JP" dirty="0" smtClean="0"/>
          </a:p>
          <a:p>
            <a:r>
              <a:rPr kumimoji="1" lang="ja-JP" altLang="en-US" dirty="0" smtClean="0"/>
              <a:t>従来ユーザーが管理していたマシンやソフトウェアをネットワーク上から提供する。</a:t>
            </a:r>
            <a:endParaRPr kumimoji="1" lang="en-US" altLang="ja-JP" dirty="0" smtClean="0"/>
          </a:p>
          <a:p>
            <a:r>
              <a:rPr kumimoji="1" lang="ja-JP" altLang="en-US" dirty="0" smtClean="0"/>
              <a:t>ソフトウェアを提供する</a:t>
            </a:r>
            <a:r>
              <a:rPr kumimoji="1" lang="en-US" altLang="ja-JP" dirty="0" err="1" smtClean="0"/>
              <a:t>SaaS</a:t>
            </a:r>
            <a:r>
              <a:rPr kumimoji="1" lang="ja-JP" altLang="en-US" dirty="0" err="1" smtClean="0"/>
              <a:t>、</a:t>
            </a:r>
            <a:r>
              <a:rPr kumimoji="1" lang="ja-JP" altLang="en-US" dirty="0" smtClean="0"/>
              <a:t>マシンの実行環境を提供する</a:t>
            </a:r>
            <a:r>
              <a:rPr kumimoji="1" lang="en-US" altLang="ja-JP" dirty="0" err="1" smtClean="0"/>
              <a:t>PaaS</a:t>
            </a:r>
            <a:r>
              <a:rPr kumimoji="1" lang="ja-JP" altLang="en-US" dirty="0" smtClean="0"/>
              <a:t>などの種類があり、今回想定するのは</a:t>
            </a:r>
            <a:r>
              <a:rPr kumimoji="1" lang="en-US" altLang="ja-JP" dirty="0" err="1" smtClean="0"/>
              <a:t>IaaS</a:t>
            </a:r>
            <a:r>
              <a:rPr kumimoji="1" lang="ja-JP" altLang="en-US" dirty="0" smtClean="0"/>
              <a:t>という形態。</a:t>
            </a:r>
            <a:endParaRPr kumimoji="1" lang="en-US" altLang="ja-JP" dirty="0" smtClean="0"/>
          </a:p>
          <a:p>
            <a:r>
              <a:rPr kumimoji="1" lang="en-US" altLang="ja-JP" dirty="0" err="1" smtClean="0"/>
              <a:t>IaaS</a:t>
            </a:r>
            <a:r>
              <a:rPr kumimoji="1" lang="ja-JP" altLang="en-US" dirty="0" smtClean="0"/>
              <a:t>ではサービスとして仮想マシンを提供。</a:t>
            </a:r>
            <a:endParaRPr kumimoji="1" lang="en-US" altLang="ja-JP" dirty="0" smtClean="0"/>
          </a:p>
          <a:p>
            <a:r>
              <a:rPr kumimoji="1" lang="ja-JP" altLang="en-US" dirty="0" smtClean="0"/>
              <a:t>仮想マシンとは</a:t>
            </a:r>
            <a:r>
              <a:rPr kumimoji="1" lang="en-US" altLang="ja-JP" dirty="0" smtClean="0"/>
              <a:t>HD</a:t>
            </a:r>
            <a:r>
              <a:rPr kumimoji="1" lang="ja-JP" altLang="en-US" dirty="0" smtClean="0"/>
              <a:t>や</a:t>
            </a:r>
            <a:r>
              <a:rPr kumimoji="1" lang="en-US" altLang="ja-JP" dirty="0" smtClean="0"/>
              <a:t>CPU</a:t>
            </a:r>
            <a:r>
              <a:rPr kumimoji="1" lang="ja-JP" altLang="en-US" dirty="0" smtClean="0"/>
              <a:t>等のリソースを仮想化しマシン上で別のマシンをエミュレートする。リソースを分割することで同時に複数のマシンを動作させることもできる。</a:t>
            </a:r>
            <a:endParaRPr kumimoji="1" lang="en-US" altLang="ja-JP" dirty="0" smtClean="0"/>
          </a:p>
          <a:p>
            <a:endParaRPr kumimoji="1" lang="ja-JP" altLang="en-US" dirty="0"/>
          </a:p>
        </p:txBody>
      </p:sp>
      <p:sp>
        <p:nvSpPr>
          <p:cNvPr id="4" name="スライド番号プレースホルダ 3"/>
          <p:cNvSpPr>
            <a:spLocks noGrp="1"/>
          </p:cNvSpPr>
          <p:nvPr>
            <p:ph type="sldNum" sz="quarter" idx="10"/>
          </p:nvPr>
        </p:nvSpPr>
        <p:spPr/>
        <p:txBody>
          <a:bodyPr/>
          <a:lstStyle/>
          <a:p>
            <a:fld id="{DA90F102-2801-4403-9B2F-0E76ED2444EB}" type="slidenum">
              <a:rPr kumimoji="1" lang="ja-JP" altLang="en-US" smtClean="0"/>
              <a:pPr/>
              <a:t>2</a:t>
            </a:fld>
            <a:endParaRPr kumimoji="1" lang="ja-JP"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これを見てもらえるとわかるように仮想マシンを使うと</a:t>
            </a:r>
            <a:r>
              <a:rPr kumimoji="1" lang="en-US" altLang="ja-JP" dirty="0" smtClean="0"/>
              <a:t>Windows</a:t>
            </a:r>
            <a:r>
              <a:rPr kumimoji="1" lang="ja-JP" altLang="en-US" dirty="0" smtClean="0"/>
              <a:t>の上で</a:t>
            </a:r>
            <a:r>
              <a:rPr kumimoji="1" lang="en-US" altLang="ja-JP" dirty="0" smtClean="0"/>
              <a:t>Linux</a:t>
            </a:r>
            <a:r>
              <a:rPr kumimoji="1" lang="ja-JP" altLang="en-US" dirty="0" smtClean="0"/>
              <a:t>を動作させることができる</a:t>
            </a:r>
            <a:endParaRPr kumimoji="1" lang="ja-JP" altLang="en-US" dirty="0"/>
          </a:p>
        </p:txBody>
      </p:sp>
      <p:sp>
        <p:nvSpPr>
          <p:cNvPr id="4" name="スライド番号プレースホルダ 3"/>
          <p:cNvSpPr>
            <a:spLocks noGrp="1"/>
          </p:cNvSpPr>
          <p:nvPr>
            <p:ph type="sldNum" sz="quarter" idx="10"/>
          </p:nvPr>
        </p:nvSpPr>
        <p:spPr/>
        <p:txBody>
          <a:bodyPr/>
          <a:lstStyle/>
          <a:p>
            <a:fld id="{DA90F102-2801-4403-9B2F-0E76ED2444EB}" type="slidenum">
              <a:rPr kumimoji="1" lang="ja-JP" altLang="en-US" smtClean="0"/>
              <a:pPr/>
              <a:t>3</a:t>
            </a:fld>
            <a:endParaRPr kumimoji="1" lang="ja-JP"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クラウドにもセキュリティの問題がある。</a:t>
            </a:r>
            <a:endParaRPr kumimoji="1" lang="en-US" altLang="ja-JP" dirty="0" smtClean="0"/>
          </a:p>
          <a:p>
            <a:r>
              <a:rPr kumimoji="1" lang="ja-JP" altLang="en-US" dirty="0" smtClean="0"/>
              <a:t>仮想マシンはマシンをまたいで自由に移動させることができるのでどこで稼働しているかはわからず、もしそこの管理者がセキュリティ意識が低い場合、権限を悪用し利用者の個人情報を盗むという恐れがある。</a:t>
            </a:r>
            <a:endParaRPr kumimoji="1" lang="ja-JP" altLang="en-US" dirty="0"/>
          </a:p>
        </p:txBody>
      </p:sp>
      <p:sp>
        <p:nvSpPr>
          <p:cNvPr id="4" name="スライド番号プレースホルダ 3"/>
          <p:cNvSpPr>
            <a:spLocks noGrp="1"/>
          </p:cNvSpPr>
          <p:nvPr>
            <p:ph type="sldNum" sz="quarter" idx="10"/>
          </p:nvPr>
        </p:nvSpPr>
        <p:spPr/>
        <p:txBody>
          <a:bodyPr/>
          <a:lstStyle/>
          <a:p>
            <a:fld id="{DA90F102-2801-4403-9B2F-0E76ED2444EB}" type="slidenum">
              <a:rPr kumimoji="1" lang="ja-JP" altLang="en-US" smtClean="0"/>
              <a:pPr/>
              <a:t>4</a:t>
            </a:fld>
            <a:endParaRPr kumimoji="1" lang="ja-JP"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管理者からの情報漏洩の中でも今回は特にメモリからの漏洩を想定し、特にサスペンドに着目した。</a:t>
            </a:r>
            <a:endParaRPr kumimoji="1" lang="en-US" altLang="ja-JP" dirty="0" smtClean="0"/>
          </a:p>
          <a:p>
            <a:r>
              <a:rPr kumimoji="1" lang="ja-JP" altLang="en-US" dirty="0" smtClean="0"/>
              <a:t>サスペンドとは仮想マシンのある時点での状態を保存する機能であり、メモリイメージをディスクに保存する。</a:t>
            </a:r>
            <a:endParaRPr kumimoji="1" lang="en-US" altLang="ja-JP" dirty="0" smtClean="0"/>
          </a:p>
          <a:p>
            <a:r>
              <a:rPr kumimoji="1" lang="ja-JP" altLang="en-US" dirty="0" smtClean="0"/>
              <a:t>仮想化環境としては</a:t>
            </a:r>
            <a:r>
              <a:rPr kumimoji="1" lang="en-US" altLang="ja-JP" dirty="0" err="1" smtClean="0"/>
              <a:t>Xen</a:t>
            </a:r>
            <a:r>
              <a:rPr kumimoji="1" lang="ja-JP" altLang="en-US" dirty="0" smtClean="0"/>
              <a:t>を用いている。</a:t>
            </a:r>
            <a:r>
              <a:rPr kumimoji="1" lang="en-US" altLang="ja-JP" dirty="0" err="1" smtClean="0"/>
              <a:t>Xen</a:t>
            </a:r>
            <a:r>
              <a:rPr kumimoji="1" lang="ja-JP" altLang="en-US" dirty="0" smtClean="0"/>
              <a:t>とは仮想化ソフトウェアの一種でドメイン</a:t>
            </a:r>
            <a:r>
              <a:rPr kumimoji="1" lang="en-US" altLang="ja-JP" dirty="0" smtClean="0"/>
              <a:t>U</a:t>
            </a:r>
            <a:r>
              <a:rPr kumimoji="1" lang="ja-JP" altLang="en-US" dirty="0" smtClean="0"/>
              <a:t>と特権を持ちドメイン</a:t>
            </a:r>
            <a:r>
              <a:rPr kumimoji="1" lang="en-US" altLang="ja-JP" dirty="0" smtClean="0"/>
              <a:t>U</a:t>
            </a:r>
            <a:r>
              <a:rPr kumimoji="1" lang="ja-JP" altLang="en-US" dirty="0" smtClean="0"/>
              <a:t>の管理を行うドメイン</a:t>
            </a:r>
            <a:r>
              <a:rPr kumimoji="1" lang="en-US" altLang="ja-JP" dirty="0" smtClean="0"/>
              <a:t>0</a:t>
            </a:r>
            <a:r>
              <a:rPr kumimoji="1" lang="ja-JP" altLang="en-US" dirty="0" smtClean="0"/>
              <a:t>で構成され仮想マシンモニタの上で動作する。</a:t>
            </a:r>
            <a:endParaRPr kumimoji="1" lang="en-US" altLang="ja-JP" dirty="0" smtClean="0"/>
          </a:p>
          <a:p>
            <a:r>
              <a:rPr kumimoji="1" lang="en-US" altLang="ja-JP" dirty="0" err="1" smtClean="0"/>
              <a:t>Xen</a:t>
            </a:r>
            <a:r>
              <a:rPr kumimoji="1" lang="ja-JP" altLang="en-US" dirty="0" smtClean="0"/>
              <a:t>におけるサスペンドはドメイン</a:t>
            </a:r>
            <a:r>
              <a:rPr kumimoji="1" lang="en-US" altLang="ja-JP" dirty="0" smtClean="0"/>
              <a:t>U</a:t>
            </a:r>
            <a:r>
              <a:rPr kumimoji="1" lang="ja-JP" altLang="en-US" dirty="0" err="1" smtClean="0"/>
              <a:t>のメ</a:t>
            </a:r>
            <a:r>
              <a:rPr kumimoji="1" lang="ja-JP" altLang="en-US" dirty="0" smtClean="0"/>
              <a:t>モリの内容をドメイン</a:t>
            </a:r>
            <a:r>
              <a:rPr kumimoji="1" lang="en-US" altLang="ja-JP" dirty="0" smtClean="0"/>
              <a:t>0</a:t>
            </a:r>
            <a:r>
              <a:rPr kumimoji="1" lang="ja-JP" altLang="en-US" dirty="0" smtClean="0"/>
              <a:t>が見られるようにしてドメイン０が参照したドメイン</a:t>
            </a:r>
            <a:r>
              <a:rPr kumimoji="1" lang="en-US" altLang="ja-JP" dirty="0" smtClean="0"/>
              <a:t>U</a:t>
            </a:r>
            <a:r>
              <a:rPr kumimoji="1" lang="ja-JP" altLang="en-US" dirty="0" smtClean="0"/>
              <a:t>のメモリ内容をディスクに保存する。</a:t>
            </a:r>
            <a:endParaRPr kumimoji="1" lang="en-US" altLang="ja-JP" dirty="0" smtClean="0"/>
          </a:p>
        </p:txBody>
      </p:sp>
      <p:sp>
        <p:nvSpPr>
          <p:cNvPr id="4" name="スライド番号プレースホルダ 3"/>
          <p:cNvSpPr>
            <a:spLocks noGrp="1"/>
          </p:cNvSpPr>
          <p:nvPr>
            <p:ph type="sldNum" sz="quarter" idx="10"/>
          </p:nvPr>
        </p:nvSpPr>
        <p:spPr/>
        <p:txBody>
          <a:bodyPr/>
          <a:lstStyle/>
          <a:p>
            <a:fld id="{DA90F102-2801-4403-9B2F-0E76ED2444EB}" type="slidenum">
              <a:rPr kumimoji="1" lang="ja-JP" altLang="en-US" smtClean="0"/>
              <a:pPr/>
              <a:t>5</a:t>
            </a:fld>
            <a:endParaRPr kumimoji="1" lang="ja-JP"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本研究ではサスペンドのさいにドメイン</a:t>
            </a:r>
            <a:r>
              <a:rPr kumimoji="1" lang="en-US" altLang="ja-JP" dirty="0" smtClean="0"/>
              <a:t>U</a:t>
            </a:r>
            <a:r>
              <a:rPr kumimoji="1" lang="ja-JP" altLang="en-US" dirty="0" err="1" smtClean="0"/>
              <a:t>のメ</a:t>
            </a:r>
            <a:r>
              <a:rPr kumimoji="1" lang="ja-JP" altLang="en-US" dirty="0" smtClean="0"/>
              <a:t>モリを暗号化してからドメイン</a:t>
            </a:r>
            <a:r>
              <a:rPr kumimoji="1" lang="en-US" altLang="ja-JP" dirty="0" smtClean="0"/>
              <a:t>U</a:t>
            </a:r>
            <a:r>
              <a:rPr kumimoji="1" lang="ja-JP" altLang="en-US" dirty="0" smtClean="0"/>
              <a:t>に見せる</a:t>
            </a:r>
            <a:r>
              <a:rPr kumimoji="1" lang="en-US" altLang="ja-JP" dirty="0" smtClean="0"/>
              <a:t>Secure Suspend</a:t>
            </a:r>
            <a:r>
              <a:rPr kumimoji="1" lang="ja-JP" altLang="en-US" dirty="0" smtClean="0"/>
              <a:t>を提案する。</a:t>
            </a:r>
            <a:endParaRPr kumimoji="1" lang="en-US" altLang="ja-JP" dirty="0" smtClean="0"/>
          </a:p>
          <a:p>
            <a:r>
              <a:rPr kumimoji="1" lang="ja-JP" altLang="en-US" dirty="0" smtClean="0"/>
              <a:t>メモリの暗号化は仮想マシンモニタで行う。仮想マシンモニタとは仮想マシンを実現するためのソフトウェアでハードウェアにより改ざんされているかどうかをチェックすることにより安全性を確保している。</a:t>
            </a:r>
            <a:endParaRPr kumimoji="1" lang="en-US" altLang="ja-JP" dirty="0" smtClean="0"/>
          </a:p>
          <a:p>
            <a:r>
              <a:rPr kumimoji="1" lang="ja-JP" altLang="en-US" dirty="0" smtClean="0"/>
              <a:t>ドメイン０はディスクに保存する際にメモリの内容までは見ないので暗号化したものを保存しても何も問題はない。</a:t>
            </a:r>
            <a:endParaRPr kumimoji="1" lang="en-US" altLang="ja-JP" dirty="0" smtClean="0"/>
          </a:p>
          <a:p>
            <a:endParaRPr kumimoji="1" lang="en-US" altLang="ja-JP" dirty="0" smtClean="0"/>
          </a:p>
        </p:txBody>
      </p:sp>
      <p:sp>
        <p:nvSpPr>
          <p:cNvPr id="4" name="スライド番号プレースホルダ 3"/>
          <p:cNvSpPr>
            <a:spLocks noGrp="1"/>
          </p:cNvSpPr>
          <p:nvPr>
            <p:ph type="sldNum" sz="quarter" idx="10"/>
          </p:nvPr>
        </p:nvSpPr>
        <p:spPr/>
        <p:txBody>
          <a:bodyPr/>
          <a:lstStyle/>
          <a:p>
            <a:fld id="{DA90F102-2801-4403-9B2F-0E76ED2444EB}" type="slidenum">
              <a:rPr kumimoji="1" lang="ja-JP" altLang="en-US" smtClean="0"/>
              <a:pPr/>
              <a:t>6</a:t>
            </a:fld>
            <a:endParaRPr kumimoji="1" lang="ja-JP"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サスペンド時の暗号化はドメイン</a:t>
            </a:r>
            <a:r>
              <a:rPr kumimoji="1" lang="en-US" altLang="ja-JP" dirty="0" smtClean="0"/>
              <a:t>U</a:t>
            </a:r>
            <a:r>
              <a:rPr kumimoji="1" lang="ja-JP" altLang="en-US" dirty="0" err="1" smtClean="0"/>
              <a:t>のメ</a:t>
            </a:r>
            <a:r>
              <a:rPr kumimoji="1" lang="ja-JP" altLang="en-US" dirty="0" smtClean="0"/>
              <a:t>モリを参照するためのマップという作業を行うハイパーコール内で行う。</a:t>
            </a:r>
            <a:endParaRPr kumimoji="1" lang="en-US" altLang="ja-JP" dirty="0" smtClean="0"/>
          </a:p>
          <a:p>
            <a:r>
              <a:rPr kumimoji="1" lang="ja-JP" altLang="en-US" dirty="0" smtClean="0"/>
              <a:t>ハイパーコールとはドメインが</a:t>
            </a:r>
            <a:r>
              <a:rPr kumimoji="1" lang="en-US" altLang="ja-JP" dirty="0" err="1" smtClean="0"/>
              <a:t>Xen</a:t>
            </a:r>
            <a:r>
              <a:rPr kumimoji="1" lang="ja-JP" altLang="en-US" dirty="0" smtClean="0"/>
              <a:t>の機能を呼び出す際に利用されるものである。</a:t>
            </a:r>
            <a:endParaRPr kumimoji="1" lang="en-US" altLang="ja-JP" dirty="0" smtClean="0"/>
          </a:p>
          <a:p>
            <a:r>
              <a:rPr kumimoji="1" lang="ja-JP" altLang="en-US" dirty="0" smtClean="0"/>
              <a:t>ドメイン</a:t>
            </a:r>
            <a:r>
              <a:rPr kumimoji="1" lang="en-US" altLang="ja-JP" dirty="0" smtClean="0"/>
              <a:t>U</a:t>
            </a:r>
            <a:r>
              <a:rPr kumimoji="1" lang="ja-JP" altLang="en-US" dirty="0" err="1" smtClean="0"/>
              <a:t>のメ</a:t>
            </a:r>
            <a:r>
              <a:rPr kumimoji="1" lang="ja-JP" altLang="en-US" dirty="0" smtClean="0"/>
              <a:t>モリを仮想マシンモニタへとマップを行い仮想マシンモニタ内にある鍵を用いて暗号化を行う。</a:t>
            </a:r>
            <a:endParaRPr kumimoji="1" lang="en-US" altLang="ja-JP" dirty="0" smtClean="0"/>
          </a:p>
          <a:p>
            <a:r>
              <a:rPr kumimoji="1" lang="ja-JP" altLang="en-US" dirty="0" smtClean="0"/>
              <a:t>暗号化した後通常通りメモリをドメイン０へとマップする。</a:t>
            </a:r>
            <a:endParaRPr kumimoji="1" lang="en-US" altLang="ja-JP" dirty="0" smtClean="0"/>
          </a:p>
          <a:p>
            <a:r>
              <a:rPr kumimoji="1" lang="ja-JP" altLang="en-US" dirty="0" smtClean="0"/>
              <a:t>これでドメイン０がマップしたドメイン</a:t>
            </a:r>
            <a:r>
              <a:rPr kumimoji="1" lang="en-US" altLang="ja-JP" dirty="0" smtClean="0"/>
              <a:t>U</a:t>
            </a:r>
            <a:r>
              <a:rPr kumimoji="1" lang="ja-JP" altLang="en-US" dirty="0" err="1" smtClean="0"/>
              <a:t>のメ</a:t>
            </a:r>
            <a:r>
              <a:rPr kumimoji="1" lang="ja-JP" altLang="en-US" dirty="0" smtClean="0"/>
              <a:t>モリの内容を見ようとしても暗号化して</a:t>
            </a:r>
            <a:r>
              <a:rPr kumimoji="1" lang="ja-JP" altLang="en-US" dirty="0" err="1" smtClean="0"/>
              <a:t>あるの</a:t>
            </a:r>
            <a:r>
              <a:rPr kumimoji="1" lang="ja-JP" altLang="en-US" dirty="0" smtClean="0"/>
              <a:t>０で内容を理解することはできない。</a:t>
            </a:r>
            <a:endParaRPr kumimoji="1" lang="en-US" altLang="ja-JP" dirty="0" smtClean="0"/>
          </a:p>
        </p:txBody>
      </p:sp>
      <p:sp>
        <p:nvSpPr>
          <p:cNvPr id="4" name="スライド番号プレースホルダ 3"/>
          <p:cNvSpPr>
            <a:spLocks noGrp="1"/>
          </p:cNvSpPr>
          <p:nvPr>
            <p:ph type="sldNum" sz="quarter" idx="10"/>
          </p:nvPr>
        </p:nvSpPr>
        <p:spPr/>
        <p:txBody>
          <a:bodyPr/>
          <a:lstStyle/>
          <a:p>
            <a:fld id="{DA90F102-2801-4403-9B2F-0E76ED2444EB}" type="slidenum">
              <a:rPr kumimoji="1" lang="ja-JP" altLang="en-US" smtClean="0"/>
              <a:pPr/>
              <a:t>7</a:t>
            </a:fld>
            <a:endParaRPr kumimoji="1" lang="ja-JP"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サスペンドで保存したイメージはレジュームという機能を用いて復元を行い、仮想マシンを再開する。レジュームではまずドメイン</a:t>
            </a:r>
            <a:r>
              <a:rPr kumimoji="1" lang="en-US" altLang="ja-JP" dirty="0" smtClean="0"/>
              <a:t>U</a:t>
            </a:r>
            <a:r>
              <a:rPr kumimoji="1" lang="ja-JP" altLang="en-US" dirty="0" err="1" smtClean="0"/>
              <a:t>のメ</a:t>
            </a:r>
            <a:r>
              <a:rPr kumimoji="1" lang="ja-JP" altLang="en-US" dirty="0" smtClean="0"/>
              <a:t>モリをドメイン０にマップし、そこにディスクに保存していたイメージを読み出しハイパーコールを使いメモリにイメージを書き込む。</a:t>
            </a:r>
            <a:endParaRPr kumimoji="1" lang="en-US" altLang="ja-JP" dirty="0" smtClean="0"/>
          </a:p>
          <a:p>
            <a:r>
              <a:rPr kumimoji="1" lang="ja-JP" altLang="en-US" dirty="0" smtClean="0"/>
              <a:t>その後ドメイン０にあるドメイン</a:t>
            </a:r>
            <a:r>
              <a:rPr kumimoji="1" lang="en-US" altLang="ja-JP" dirty="0" smtClean="0"/>
              <a:t>U</a:t>
            </a:r>
            <a:r>
              <a:rPr kumimoji="1" lang="ja-JP" altLang="en-US" dirty="0" err="1" smtClean="0"/>
              <a:t>のメ</a:t>
            </a:r>
            <a:r>
              <a:rPr kumimoji="1" lang="ja-JP" altLang="en-US" dirty="0" smtClean="0"/>
              <a:t>モリのマップを解除するアンマップという動作を行う。</a:t>
            </a:r>
            <a:endParaRPr kumimoji="1" lang="en-US" altLang="ja-JP" dirty="0" smtClean="0"/>
          </a:p>
          <a:p>
            <a:r>
              <a:rPr kumimoji="1" lang="ja-JP" altLang="en-US" dirty="0" smtClean="0"/>
              <a:t>これでドメインを再開することができる。</a:t>
            </a:r>
            <a:endParaRPr kumimoji="1" lang="ja-JP" altLang="en-US" dirty="0"/>
          </a:p>
        </p:txBody>
      </p:sp>
      <p:sp>
        <p:nvSpPr>
          <p:cNvPr id="4" name="スライド番号プレースホルダ 3"/>
          <p:cNvSpPr>
            <a:spLocks noGrp="1"/>
          </p:cNvSpPr>
          <p:nvPr>
            <p:ph type="sldNum" sz="quarter" idx="10"/>
          </p:nvPr>
        </p:nvSpPr>
        <p:spPr/>
        <p:txBody>
          <a:bodyPr/>
          <a:lstStyle/>
          <a:p>
            <a:fld id="{DA90F102-2801-4403-9B2F-0E76ED2444EB}" type="slidenum">
              <a:rPr kumimoji="1" lang="ja-JP" altLang="en-US" smtClean="0"/>
              <a:pPr/>
              <a:t>8</a:t>
            </a:fld>
            <a:endParaRPr kumimoji="1" lang="ja-JP"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復号化も暗号化と同様に仮想マシンモニタで行う。</a:t>
            </a:r>
            <a:endParaRPr kumimoji="1" lang="en-US" altLang="ja-JP" dirty="0" smtClean="0"/>
          </a:p>
          <a:p>
            <a:r>
              <a:rPr kumimoji="1" lang="ja-JP" altLang="en-US" dirty="0" smtClean="0"/>
              <a:t>始めにドメイン</a:t>
            </a:r>
            <a:r>
              <a:rPr kumimoji="1" lang="en-US" altLang="ja-JP" dirty="0" smtClean="0"/>
              <a:t>U</a:t>
            </a:r>
            <a:r>
              <a:rPr kumimoji="1" lang="ja-JP" altLang="en-US" dirty="0" err="1" smtClean="0"/>
              <a:t>のメ</a:t>
            </a:r>
            <a:r>
              <a:rPr kumimoji="1" lang="ja-JP" altLang="en-US" dirty="0" smtClean="0"/>
              <a:t>モリをドメイン０にマップし、ディスクから読み出したイメージを書き込む。</a:t>
            </a:r>
            <a:endParaRPr kumimoji="1" lang="en-US" altLang="ja-JP" dirty="0" smtClean="0"/>
          </a:p>
          <a:p>
            <a:r>
              <a:rPr kumimoji="1" lang="ja-JP" altLang="en-US" dirty="0" smtClean="0"/>
              <a:t>その後ドメイン０にマップしたメモリをアンマップし、仮想マシンモニタにマップする。</a:t>
            </a:r>
            <a:endParaRPr kumimoji="1" lang="en-US" altLang="ja-JP" dirty="0" smtClean="0"/>
          </a:p>
          <a:p>
            <a:r>
              <a:rPr kumimoji="1" lang="ja-JP" altLang="en-US" dirty="0" smtClean="0"/>
              <a:t>そこで仮想マシンモニタの持つ鍵を使い復号化を行う。</a:t>
            </a:r>
            <a:endParaRPr kumimoji="1" lang="en-US" altLang="ja-JP" dirty="0" smtClean="0"/>
          </a:p>
          <a:p>
            <a:r>
              <a:rPr kumimoji="1" lang="ja-JP" altLang="en-US" dirty="0" smtClean="0"/>
              <a:t>復号化を行った後仮想マシンモニタにマップしていたメモリもアンマップする。</a:t>
            </a:r>
            <a:endParaRPr kumimoji="1" lang="ja-JP" altLang="en-US" dirty="0"/>
          </a:p>
        </p:txBody>
      </p:sp>
      <p:sp>
        <p:nvSpPr>
          <p:cNvPr id="4" name="スライド番号プレースホルダ 3"/>
          <p:cNvSpPr>
            <a:spLocks noGrp="1"/>
          </p:cNvSpPr>
          <p:nvPr>
            <p:ph type="sldNum" sz="quarter" idx="10"/>
          </p:nvPr>
        </p:nvSpPr>
        <p:spPr/>
        <p:txBody>
          <a:bodyPr/>
          <a:lstStyle/>
          <a:p>
            <a:fld id="{DA90F102-2801-4403-9B2F-0E76ED2444EB}" type="slidenum">
              <a:rPr kumimoji="1" lang="ja-JP" altLang="en-US" smtClean="0"/>
              <a:pPr/>
              <a:t>9</a:t>
            </a:fld>
            <a:endParaRPr kumimoji="1" lang="ja-JP"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14" name="タイトル 13"/>
          <p:cNvSpPr>
            <a:spLocks noGrp="1"/>
          </p:cNvSpPr>
          <p:nvPr>
            <p:ph type="ctrTitle"/>
          </p:nvPr>
        </p:nvSpPr>
        <p:spPr>
          <a:xfrm>
            <a:off x="1432560" y="359898"/>
            <a:ext cx="7406640" cy="1472184"/>
          </a:xfrm>
        </p:spPr>
        <p:txBody>
          <a:bodyPr anchor="b"/>
          <a:lstStyle>
            <a:lvl1pPr algn="l">
              <a:defRPr/>
            </a:lvl1pPr>
            <a:extLst/>
          </a:lstStyle>
          <a:p>
            <a:r>
              <a:rPr kumimoji="0" lang="ja-JP" altLang="en-US" smtClean="0"/>
              <a:t>マスタ タイトルの書式設定</a:t>
            </a:r>
            <a:endParaRPr kumimoji="0" lang="en-US"/>
          </a:p>
        </p:txBody>
      </p:sp>
      <p:sp>
        <p:nvSpPr>
          <p:cNvPr id="22" name="サブタイトル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ja-JP" altLang="en-US" smtClean="0"/>
              <a:t>マスタ サブタイトルの書式設定</a:t>
            </a:r>
            <a:endParaRPr kumimoji="0" lang="en-US"/>
          </a:p>
        </p:txBody>
      </p:sp>
      <p:sp>
        <p:nvSpPr>
          <p:cNvPr id="7" name="日付プレースホルダ 6"/>
          <p:cNvSpPr>
            <a:spLocks noGrp="1"/>
          </p:cNvSpPr>
          <p:nvPr>
            <p:ph type="dt" sz="half" idx="10"/>
          </p:nvPr>
        </p:nvSpPr>
        <p:spPr/>
        <p:txBody>
          <a:bodyPr/>
          <a:lstStyle>
            <a:extLst/>
          </a:lstStyle>
          <a:p>
            <a:fld id="{2694C78B-CD76-464E-AD44-5DCE3BEB8502}" type="datetimeFigureOut">
              <a:rPr kumimoji="1" lang="ja-JP" altLang="en-US" smtClean="0"/>
              <a:pPr/>
              <a:t>2010/2/23</a:t>
            </a:fld>
            <a:endParaRPr kumimoji="1" lang="ja-JP" altLang="en-US"/>
          </a:p>
        </p:txBody>
      </p:sp>
      <p:sp>
        <p:nvSpPr>
          <p:cNvPr id="20" name="フッター プレースホルダ 19"/>
          <p:cNvSpPr>
            <a:spLocks noGrp="1"/>
          </p:cNvSpPr>
          <p:nvPr>
            <p:ph type="ftr" sz="quarter" idx="11"/>
          </p:nvPr>
        </p:nvSpPr>
        <p:spPr/>
        <p:txBody>
          <a:bodyPr/>
          <a:lstStyle>
            <a:extLst/>
          </a:lstStyle>
          <a:p>
            <a:endParaRPr kumimoji="1" lang="ja-JP" altLang="en-US"/>
          </a:p>
        </p:txBody>
      </p:sp>
      <p:sp>
        <p:nvSpPr>
          <p:cNvPr id="10" name="スライド番号プレースホルダ 9"/>
          <p:cNvSpPr>
            <a:spLocks noGrp="1"/>
          </p:cNvSpPr>
          <p:nvPr>
            <p:ph type="sldNum" sz="quarter" idx="12"/>
          </p:nvPr>
        </p:nvSpPr>
        <p:spPr/>
        <p:txBody>
          <a:bodyPr/>
          <a:lstStyle>
            <a:extLst/>
          </a:lstStyle>
          <a:p>
            <a:fld id="{EA22B34D-7EEE-4F45-ACB4-7B61F510F055}" type="slidenum">
              <a:rPr kumimoji="1" lang="ja-JP" altLang="en-US" smtClean="0"/>
              <a:pPr/>
              <a:t>&lt;#&gt;</a:t>
            </a:fld>
            <a:endParaRPr kumimoji="1" lang="ja-JP" altLang="en-US"/>
          </a:p>
        </p:txBody>
      </p:sp>
      <p:sp>
        <p:nvSpPr>
          <p:cNvPr id="8" name="円/楕円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円/楕円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extLst/>
          </a:lstStyle>
          <a:p>
            <a:r>
              <a:rPr kumimoji="0" lang="ja-JP" altLang="en-US" smtClean="0"/>
              <a:t>マスタ タイトルの書式設定</a:t>
            </a:r>
            <a:endParaRPr kumimoji="0" lang="en-US"/>
          </a:p>
        </p:txBody>
      </p:sp>
      <p:sp>
        <p:nvSpPr>
          <p:cNvPr id="3" name="縦書きテキスト プレースホルダ 2"/>
          <p:cNvSpPr>
            <a:spLocks noGrp="1"/>
          </p:cNvSpPr>
          <p:nvPr>
            <p:ph type="body" orient="vert" idx="1"/>
          </p:nvPr>
        </p:nvSpPr>
        <p:spPr/>
        <p:txBody>
          <a:bodyPr vert="eaVert"/>
          <a:lstStyle>
            <a:extLst/>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日付プレースホルダ 3"/>
          <p:cNvSpPr>
            <a:spLocks noGrp="1"/>
          </p:cNvSpPr>
          <p:nvPr>
            <p:ph type="dt" sz="half" idx="10"/>
          </p:nvPr>
        </p:nvSpPr>
        <p:spPr/>
        <p:txBody>
          <a:bodyPr/>
          <a:lstStyle>
            <a:extLst/>
          </a:lstStyle>
          <a:p>
            <a:fld id="{2694C78B-CD76-464E-AD44-5DCE3BEB8502}" type="datetimeFigureOut">
              <a:rPr kumimoji="1" lang="ja-JP" altLang="en-US" smtClean="0"/>
              <a:pPr/>
              <a:t>2010/2/23</a:t>
            </a:fld>
            <a:endParaRPr kumimoji="1" lang="ja-JP" altLang="en-US"/>
          </a:p>
        </p:txBody>
      </p:sp>
      <p:sp>
        <p:nvSpPr>
          <p:cNvPr id="5" name="フッター プレースホルダ 4"/>
          <p:cNvSpPr>
            <a:spLocks noGrp="1"/>
          </p:cNvSpPr>
          <p:nvPr>
            <p:ph type="ftr" sz="quarter" idx="11"/>
          </p:nvPr>
        </p:nvSpPr>
        <p:spPr/>
        <p:txBody>
          <a:bodyPr/>
          <a:lstStyle>
            <a:extLst/>
          </a:lstStyle>
          <a:p>
            <a:endParaRPr kumimoji="1" lang="ja-JP" altLang="en-US"/>
          </a:p>
        </p:txBody>
      </p:sp>
      <p:sp>
        <p:nvSpPr>
          <p:cNvPr id="6" name="スライド番号プレースホルダ 5"/>
          <p:cNvSpPr>
            <a:spLocks noGrp="1"/>
          </p:cNvSpPr>
          <p:nvPr>
            <p:ph type="sldNum" sz="quarter" idx="12"/>
          </p:nvPr>
        </p:nvSpPr>
        <p:spPr/>
        <p:txBody>
          <a:bodyPr/>
          <a:lstStyle>
            <a:extLst/>
          </a:lstStyle>
          <a:p>
            <a:fld id="{EA22B34D-7EEE-4F45-ACB4-7B61F510F055}" type="slidenum">
              <a:rPr kumimoji="1" lang="ja-JP" altLang="en-US" smtClean="0"/>
              <a:pPr/>
              <a:t>&lt;#&gt;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858000" y="274639"/>
            <a:ext cx="1828800" cy="5851525"/>
          </a:xfrm>
        </p:spPr>
        <p:txBody>
          <a:bodyPr vert="eaVert"/>
          <a:lstStyle>
            <a:extLst/>
          </a:lstStyle>
          <a:p>
            <a:r>
              <a:rPr kumimoji="0" lang="ja-JP" altLang="en-US" smtClean="0"/>
              <a:t>マスタ タイトルの書式設定</a:t>
            </a:r>
            <a:endParaRPr kumimoji="0" lang="en-US"/>
          </a:p>
        </p:txBody>
      </p:sp>
      <p:sp>
        <p:nvSpPr>
          <p:cNvPr id="3" name="縦書きテキスト プレースホルダ 2"/>
          <p:cNvSpPr>
            <a:spLocks noGrp="1"/>
          </p:cNvSpPr>
          <p:nvPr>
            <p:ph type="body" orient="vert" idx="1"/>
          </p:nvPr>
        </p:nvSpPr>
        <p:spPr>
          <a:xfrm>
            <a:off x="1143000" y="274640"/>
            <a:ext cx="5562600" cy="5851525"/>
          </a:xfrm>
        </p:spPr>
        <p:txBody>
          <a:bodyPr vert="eaVert"/>
          <a:lstStyle>
            <a:extLst/>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日付プレースホルダ 3"/>
          <p:cNvSpPr>
            <a:spLocks noGrp="1"/>
          </p:cNvSpPr>
          <p:nvPr>
            <p:ph type="dt" sz="half" idx="10"/>
          </p:nvPr>
        </p:nvSpPr>
        <p:spPr/>
        <p:txBody>
          <a:bodyPr/>
          <a:lstStyle>
            <a:extLst/>
          </a:lstStyle>
          <a:p>
            <a:fld id="{2694C78B-CD76-464E-AD44-5DCE3BEB8502}" type="datetimeFigureOut">
              <a:rPr kumimoji="1" lang="ja-JP" altLang="en-US" smtClean="0"/>
              <a:pPr/>
              <a:t>2010/2/23</a:t>
            </a:fld>
            <a:endParaRPr kumimoji="1" lang="ja-JP" altLang="en-US"/>
          </a:p>
        </p:txBody>
      </p:sp>
      <p:sp>
        <p:nvSpPr>
          <p:cNvPr id="5" name="フッター プレースホルダ 4"/>
          <p:cNvSpPr>
            <a:spLocks noGrp="1"/>
          </p:cNvSpPr>
          <p:nvPr>
            <p:ph type="ftr" sz="quarter" idx="11"/>
          </p:nvPr>
        </p:nvSpPr>
        <p:spPr/>
        <p:txBody>
          <a:bodyPr/>
          <a:lstStyle>
            <a:extLst/>
          </a:lstStyle>
          <a:p>
            <a:endParaRPr kumimoji="1" lang="ja-JP" altLang="en-US"/>
          </a:p>
        </p:txBody>
      </p:sp>
      <p:sp>
        <p:nvSpPr>
          <p:cNvPr id="6" name="スライド番号プレースホルダ 5"/>
          <p:cNvSpPr>
            <a:spLocks noGrp="1"/>
          </p:cNvSpPr>
          <p:nvPr>
            <p:ph type="sldNum" sz="quarter" idx="12"/>
          </p:nvPr>
        </p:nvSpPr>
        <p:spPr/>
        <p:txBody>
          <a:bodyPr/>
          <a:lstStyle>
            <a:extLst/>
          </a:lstStyle>
          <a:p>
            <a:fld id="{EA22B34D-7EEE-4F45-ACB4-7B61F510F055}" type="slidenum">
              <a:rPr kumimoji="1" lang="ja-JP" altLang="en-US" smtClean="0"/>
              <a:pPr/>
              <a:t>&lt;#&gt;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extLst/>
          </a:lstStyle>
          <a:p>
            <a:r>
              <a:rPr kumimoji="0" lang="ja-JP" altLang="en-US" smtClean="0"/>
              <a:t>マスタ タイトルの書式設定</a:t>
            </a:r>
            <a:endParaRPr kumimoji="0" lang="en-US"/>
          </a:p>
        </p:txBody>
      </p:sp>
      <p:sp>
        <p:nvSpPr>
          <p:cNvPr id="3" name="コンテンツ プレースホルダ 2"/>
          <p:cNvSpPr>
            <a:spLocks noGrp="1"/>
          </p:cNvSpPr>
          <p:nvPr>
            <p:ph idx="1"/>
          </p:nvPr>
        </p:nvSpPr>
        <p:spPr/>
        <p:txBody>
          <a:bodyPr>
            <a:normAutofit/>
          </a:bodyPr>
          <a:lstStyle>
            <a:lvl1pPr>
              <a:defRPr sz="2800"/>
            </a:lvl1pPr>
            <a:lvl2pPr>
              <a:defRPr sz="2400"/>
            </a:lvl2pPr>
            <a:lvl3pPr>
              <a:defRPr sz="2000"/>
            </a:lvl3pPr>
            <a:lvl4pPr>
              <a:defRPr sz="1800"/>
            </a:lvl4pPr>
            <a:lvl5pPr>
              <a:defRPr sz="1800"/>
            </a:lvl5pPr>
            <a:extLst/>
          </a:lstStyle>
          <a:p>
            <a:pPr lvl="0" eaLnBrk="1" latinLnBrk="0" hangingPunct="1"/>
            <a:r>
              <a:rPr lang="ja-JP" altLang="en-US" dirty="0" smtClean="0"/>
              <a:t>マスタ テキストの書式設定</a:t>
            </a:r>
          </a:p>
          <a:p>
            <a:pPr lvl="1" eaLnBrk="1" latinLnBrk="0" hangingPunct="1"/>
            <a:r>
              <a:rPr lang="ja-JP" altLang="en-US" dirty="0" smtClean="0"/>
              <a:t>第 </a:t>
            </a:r>
            <a:r>
              <a:rPr lang="en-US" altLang="ja-JP" dirty="0" smtClean="0"/>
              <a:t>2 </a:t>
            </a:r>
            <a:r>
              <a:rPr lang="ja-JP" altLang="en-US" dirty="0" smtClean="0"/>
              <a:t>レベル</a:t>
            </a:r>
          </a:p>
          <a:p>
            <a:pPr lvl="2" eaLnBrk="1" latinLnBrk="0" hangingPunct="1"/>
            <a:r>
              <a:rPr lang="ja-JP" altLang="en-US" dirty="0" smtClean="0"/>
              <a:t>第 </a:t>
            </a:r>
            <a:r>
              <a:rPr lang="en-US" altLang="ja-JP" dirty="0" smtClean="0"/>
              <a:t>3 </a:t>
            </a:r>
            <a:r>
              <a:rPr lang="ja-JP" altLang="en-US" dirty="0" smtClean="0"/>
              <a:t>レベル</a:t>
            </a:r>
          </a:p>
          <a:p>
            <a:pPr lvl="3" eaLnBrk="1" latinLnBrk="0" hangingPunct="1"/>
            <a:r>
              <a:rPr lang="ja-JP" altLang="en-US" dirty="0" smtClean="0"/>
              <a:t>第 </a:t>
            </a:r>
            <a:r>
              <a:rPr lang="en-US" altLang="ja-JP" dirty="0" smtClean="0"/>
              <a:t>4 </a:t>
            </a:r>
            <a:r>
              <a:rPr lang="ja-JP" altLang="en-US" dirty="0" smtClean="0"/>
              <a:t>レベル</a:t>
            </a:r>
          </a:p>
          <a:p>
            <a:pPr lvl="4" eaLnBrk="1" latinLnBrk="0" hangingPunct="1"/>
            <a:r>
              <a:rPr lang="ja-JP" altLang="en-US" dirty="0" smtClean="0"/>
              <a:t>第 </a:t>
            </a:r>
            <a:r>
              <a:rPr lang="en-US" altLang="ja-JP" dirty="0" smtClean="0"/>
              <a:t>5 </a:t>
            </a:r>
            <a:r>
              <a:rPr lang="ja-JP" altLang="en-US" dirty="0" smtClean="0"/>
              <a:t>レベル</a:t>
            </a:r>
            <a:endParaRPr kumimoji="0" lang="en-US" dirty="0"/>
          </a:p>
        </p:txBody>
      </p:sp>
      <p:sp>
        <p:nvSpPr>
          <p:cNvPr id="4" name="日付プレースホルダ 3"/>
          <p:cNvSpPr>
            <a:spLocks noGrp="1"/>
          </p:cNvSpPr>
          <p:nvPr>
            <p:ph type="dt" sz="half" idx="10"/>
          </p:nvPr>
        </p:nvSpPr>
        <p:spPr/>
        <p:txBody>
          <a:bodyPr/>
          <a:lstStyle>
            <a:extLst/>
          </a:lstStyle>
          <a:p>
            <a:fld id="{2694C78B-CD76-464E-AD44-5DCE3BEB8502}" type="datetimeFigureOut">
              <a:rPr kumimoji="1" lang="ja-JP" altLang="en-US" smtClean="0"/>
              <a:pPr/>
              <a:t>2010/2/23</a:t>
            </a:fld>
            <a:endParaRPr kumimoji="1" lang="ja-JP" altLang="en-US"/>
          </a:p>
        </p:txBody>
      </p:sp>
      <p:sp>
        <p:nvSpPr>
          <p:cNvPr id="5" name="フッター プレースホルダ 4"/>
          <p:cNvSpPr>
            <a:spLocks noGrp="1"/>
          </p:cNvSpPr>
          <p:nvPr>
            <p:ph type="ftr" sz="quarter" idx="11"/>
          </p:nvPr>
        </p:nvSpPr>
        <p:spPr/>
        <p:txBody>
          <a:bodyPr/>
          <a:lstStyle>
            <a:extLst/>
          </a:lstStyle>
          <a:p>
            <a:endParaRPr kumimoji="1" lang="ja-JP" altLang="en-US"/>
          </a:p>
        </p:txBody>
      </p:sp>
      <p:sp>
        <p:nvSpPr>
          <p:cNvPr id="6" name="スライド番号プレースホルダ 5"/>
          <p:cNvSpPr>
            <a:spLocks noGrp="1"/>
          </p:cNvSpPr>
          <p:nvPr>
            <p:ph type="sldNum" sz="quarter" idx="12"/>
          </p:nvPr>
        </p:nvSpPr>
        <p:spPr/>
        <p:txBody>
          <a:bodyPr/>
          <a:lstStyle>
            <a:extLst/>
          </a:lstStyle>
          <a:p>
            <a:fld id="{EA22B34D-7EEE-4F45-ACB4-7B61F510F055}" type="slidenum">
              <a:rPr kumimoji="1" lang="ja-JP" altLang="en-US" smtClean="0"/>
              <a:pPr/>
              <a:t>&lt;#&gt;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セクション見出し">
    <p:spTree>
      <p:nvGrpSpPr>
        <p:cNvPr id="1" name=""/>
        <p:cNvGrpSpPr/>
        <p:nvPr/>
      </p:nvGrpSpPr>
      <p:grpSpPr>
        <a:xfrm>
          <a:off x="0" y="0"/>
          <a:ext cx="0" cy="0"/>
          <a:chOff x="0" y="0"/>
          <a:chExt cx="0" cy="0"/>
        </a:xfrm>
      </p:grpSpPr>
      <p:sp>
        <p:nvSpPr>
          <p:cNvPr id="7" name="正方形/長方形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タイトル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ja-JP" altLang="en-US" smtClean="0"/>
              <a:t>マスタ タイトルの書式設定</a:t>
            </a:r>
            <a:endParaRPr kumimoji="0" lang="en-US"/>
          </a:p>
        </p:txBody>
      </p:sp>
      <p:sp>
        <p:nvSpPr>
          <p:cNvPr id="3" name="テキスト プレースホルダ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ja-JP" altLang="en-US" smtClean="0"/>
              <a:t>マスタ テキストの書式設定</a:t>
            </a:r>
          </a:p>
        </p:txBody>
      </p:sp>
      <p:sp>
        <p:nvSpPr>
          <p:cNvPr id="4" name="日付プレースホルダ 3"/>
          <p:cNvSpPr>
            <a:spLocks noGrp="1"/>
          </p:cNvSpPr>
          <p:nvPr>
            <p:ph type="dt" sz="half" idx="10"/>
          </p:nvPr>
        </p:nvSpPr>
        <p:spPr/>
        <p:txBody>
          <a:bodyPr/>
          <a:lstStyle>
            <a:extLst/>
          </a:lstStyle>
          <a:p>
            <a:fld id="{2694C78B-CD76-464E-AD44-5DCE3BEB8502}" type="datetimeFigureOut">
              <a:rPr kumimoji="1" lang="ja-JP" altLang="en-US" smtClean="0"/>
              <a:pPr/>
              <a:t>2010/2/23</a:t>
            </a:fld>
            <a:endParaRPr kumimoji="1" lang="ja-JP" altLang="en-US"/>
          </a:p>
        </p:txBody>
      </p:sp>
      <p:sp>
        <p:nvSpPr>
          <p:cNvPr id="5" name="フッター プレースホルダ 4"/>
          <p:cNvSpPr>
            <a:spLocks noGrp="1"/>
          </p:cNvSpPr>
          <p:nvPr>
            <p:ph type="ftr" sz="quarter" idx="11"/>
          </p:nvPr>
        </p:nvSpPr>
        <p:spPr/>
        <p:txBody>
          <a:bodyPr/>
          <a:lstStyle>
            <a:extLst/>
          </a:lstStyle>
          <a:p>
            <a:endParaRPr kumimoji="1" lang="ja-JP" altLang="en-US"/>
          </a:p>
        </p:txBody>
      </p:sp>
      <p:sp>
        <p:nvSpPr>
          <p:cNvPr id="6" name="スライド番号プレースホルダ 5"/>
          <p:cNvSpPr>
            <a:spLocks noGrp="1"/>
          </p:cNvSpPr>
          <p:nvPr>
            <p:ph type="sldNum" sz="quarter" idx="12"/>
          </p:nvPr>
        </p:nvSpPr>
        <p:spPr/>
        <p:txBody>
          <a:bodyPr/>
          <a:lstStyle>
            <a:extLst/>
          </a:lstStyle>
          <a:p>
            <a:fld id="{EA22B34D-7EEE-4F45-ACB4-7B61F510F055}" type="slidenum">
              <a:rPr kumimoji="1" lang="ja-JP" altLang="en-US" smtClean="0"/>
              <a:pPr/>
              <a:t>&lt;#&gt;</a:t>
            </a:fld>
            <a:endParaRPr kumimoji="1" lang="ja-JP" altLang="en-US"/>
          </a:p>
        </p:txBody>
      </p:sp>
      <p:sp>
        <p:nvSpPr>
          <p:cNvPr id="10" name="正方形/長方形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円/楕円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円/楕円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1435608" y="274320"/>
            <a:ext cx="7498080" cy="1143000"/>
          </a:xfrm>
        </p:spPr>
        <p:txBody>
          <a:bodyPr/>
          <a:lstStyle>
            <a:extLst/>
          </a:lstStyle>
          <a:p>
            <a:r>
              <a:rPr kumimoji="0" lang="ja-JP" altLang="en-US" smtClean="0"/>
              <a:t>マスタ タイトルの書式設定</a:t>
            </a:r>
            <a:endParaRPr kumimoji="0" lang="en-US"/>
          </a:p>
        </p:txBody>
      </p:sp>
      <p:sp>
        <p:nvSpPr>
          <p:cNvPr id="3" name="コンテンツ プレースホルダ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コンテンツ プレースホルダ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5" name="日付プレースホルダ 4"/>
          <p:cNvSpPr>
            <a:spLocks noGrp="1"/>
          </p:cNvSpPr>
          <p:nvPr>
            <p:ph type="dt" sz="half" idx="10"/>
          </p:nvPr>
        </p:nvSpPr>
        <p:spPr/>
        <p:txBody>
          <a:bodyPr/>
          <a:lstStyle>
            <a:extLst/>
          </a:lstStyle>
          <a:p>
            <a:fld id="{2694C78B-CD76-464E-AD44-5DCE3BEB8502}" type="datetimeFigureOut">
              <a:rPr kumimoji="1" lang="ja-JP" altLang="en-US" smtClean="0"/>
              <a:pPr/>
              <a:t>2010/2/23</a:t>
            </a:fld>
            <a:endParaRPr kumimoji="1" lang="ja-JP" altLang="en-US"/>
          </a:p>
        </p:txBody>
      </p:sp>
      <p:sp>
        <p:nvSpPr>
          <p:cNvPr id="6" name="フッター プレースホルダ 5"/>
          <p:cNvSpPr>
            <a:spLocks noGrp="1"/>
          </p:cNvSpPr>
          <p:nvPr>
            <p:ph type="ftr" sz="quarter" idx="11"/>
          </p:nvPr>
        </p:nvSpPr>
        <p:spPr/>
        <p:txBody>
          <a:bodyPr/>
          <a:lstStyle>
            <a:extLst/>
          </a:lstStyle>
          <a:p>
            <a:endParaRPr kumimoji="1" lang="ja-JP" altLang="en-US"/>
          </a:p>
        </p:txBody>
      </p:sp>
      <p:sp>
        <p:nvSpPr>
          <p:cNvPr id="7" name="スライド番号プレースホルダ 6"/>
          <p:cNvSpPr>
            <a:spLocks noGrp="1"/>
          </p:cNvSpPr>
          <p:nvPr>
            <p:ph type="sldNum" sz="quarter" idx="12"/>
          </p:nvPr>
        </p:nvSpPr>
        <p:spPr/>
        <p:txBody>
          <a:bodyPr/>
          <a:lstStyle>
            <a:extLst/>
          </a:lstStyle>
          <a:p>
            <a:fld id="{EA22B34D-7EEE-4F45-ACB4-7B61F510F055}" type="slidenum">
              <a:rPr kumimoji="1" lang="ja-JP" altLang="en-US" smtClean="0"/>
              <a:pPr/>
              <a:t>&lt;#&gt;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ja-JP" altLang="en-US" smtClean="0"/>
              <a:t>マスタ タイトルの書式設定</a:t>
            </a:r>
            <a:endParaRPr kumimoji="0" lang="en-US"/>
          </a:p>
        </p:txBody>
      </p:sp>
      <p:sp>
        <p:nvSpPr>
          <p:cNvPr id="3" name="テキスト プレースホルダ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ja-JP" altLang="en-US" smtClean="0"/>
              <a:t>マスタ テキストの書式設定</a:t>
            </a:r>
          </a:p>
        </p:txBody>
      </p:sp>
      <p:sp>
        <p:nvSpPr>
          <p:cNvPr id="4" name="テキスト プレースホルダ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ja-JP" altLang="en-US" smtClean="0"/>
              <a:t>マスタ テキストの書式設定</a:t>
            </a:r>
          </a:p>
        </p:txBody>
      </p:sp>
      <p:sp>
        <p:nvSpPr>
          <p:cNvPr id="5" name="コンテンツ プレースホルダ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6" name="コンテンツ プレースホルダ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7" name="日付プレースホルダ 6"/>
          <p:cNvSpPr>
            <a:spLocks noGrp="1"/>
          </p:cNvSpPr>
          <p:nvPr>
            <p:ph type="dt" sz="half" idx="10"/>
          </p:nvPr>
        </p:nvSpPr>
        <p:spPr/>
        <p:txBody>
          <a:bodyPr/>
          <a:lstStyle>
            <a:extLst/>
          </a:lstStyle>
          <a:p>
            <a:fld id="{2694C78B-CD76-464E-AD44-5DCE3BEB8502}" type="datetimeFigureOut">
              <a:rPr kumimoji="1" lang="ja-JP" altLang="en-US" smtClean="0"/>
              <a:pPr/>
              <a:t>2010/2/23</a:t>
            </a:fld>
            <a:endParaRPr kumimoji="1" lang="ja-JP" altLang="en-US"/>
          </a:p>
        </p:txBody>
      </p:sp>
      <p:sp>
        <p:nvSpPr>
          <p:cNvPr id="8" name="フッター プレースホルダ 7"/>
          <p:cNvSpPr>
            <a:spLocks noGrp="1"/>
          </p:cNvSpPr>
          <p:nvPr>
            <p:ph type="ftr" sz="quarter" idx="11"/>
          </p:nvPr>
        </p:nvSpPr>
        <p:spPr/>
        <p:txBody>
          <a:bodyPr/>
          <a:lstStyle>
            <a:extLst/>
          </a:lstStyle>
          <a:p>
            <a:endParaRPr kumimoji="1" lang="ja-JP" altLang="en-US"/>
          </a:p>
        </p:txBody>
      </p:sp>
      <p:sp>
        <p:nvSpPr>
          <p:cNvPr id="9" name="スライド番号プレースホルダ 8"/>
          <p:cNvSpPr>
            <a:spLocks noGrp="1"/>
          </p:cNvSpPr>
          <p:nvPr>
            <p:ph type="sldNum" sz="quarter" idx="12"/>
          </p:nvPr>
        </p:nvSpPr>
        <p:spPr/>
        <p:txBody>
          <a:bodyPr/>
          <a:lstStyle>
            <a:extLst/>
          </a:lstStyle>
          <a:p>
            <a:fld id="{EA22B34D-7EEE-4F45-ACB4-7B61F510F055}" type="slidenum">
              <a:rPr kumimoji="1" lang="ja-JP" altLang="en-US" smtClean="0"/>
              <a:pPr/>
              <a:t>&lt;#&gt;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a:xfrm>
            <a:off x="1435608" y="274320"/>
            <a:ext cx="7498080" cy="1143000"/>
          </a:xfrm>
        </p:spPr>
        <p:txBody>
          <a:bodyPr anchor="ctr"/>
          <a:lstStyle>
            <a:extLst/>
          </a:lstStyle>
          <a:p>
            <a:r>
              <a:rPr kumimoji="0" lang="ja-JP" altLang="en-US" smtClean="0"/>
              <a:t>マスタ タイトルの書式設定</a:t>
            </a:r>
            <a:endParaRPr kumimoji="0" lang="en-US"/>
          </a:p>
        </p:txBody>
      </p:sp>
      <p:sp>
        <p:nvSpPr>
          <p:cNvPr id="3" name="日付プレースホルダ 2"/>
          <p:cNvSpPr>
            <a:spLocks noGrp="1"/>
          </p:cNvSpPr>
          <p:nvPr>
            <p:ph type="dt" sz="half" idx="10"/>
          </p:nvPr>
        </p:nvSpPr>
        <p:spPr/>
        <p:txBody>
          <a:bodyPr/>
          <a:lstStyle>
            <a:extLst/>
          </a:lstStyle>
          <a:p>
            <a:fld id="{2694C78B-CD76-464E-AD44-5DCE3BEB8502}" type="datetimeFigureOut">
              <a:rPr kumimoji="1" lang="ja-JP" altLang="en-US" smtClean="0"/>
              <a:pPr/>
              <a:t>2010/2/23</a:t>
            </a:fld>
            <a:endParaRPr kumimoji="1" lang="ja-JP" altLang="en-US"/>
          </a:p>
        </p:txBody>
      </p:sp>
      <p:sp>
        <p:nvSpPr>
          <p:cNvPr id="4" name="フッター プレースホルダ 3"/>
          <p:cNvSpPr>
            <a:spLocks noGrp="1"/>
          </p:cNvSpPr>
          <p:nvPr>
            <p:ph type="ftr" sz="quarter" idx="11"/>
          </p:nvPr>
        </p:nvSpPr>
        <p:spPr/>
        <p:txBody>
          <a:bodyPr/>
          <a:lstStyle>
            <a:extLst/>
          </a:lstStyle>
          <a:p>
            <a:endParaRPr kumimoji="1" lang="ja-JP" altLang="en-US"/>
          </a:p>
        </p:txBody>
      </p:sp>
      <p:sp>
        <p:nvSpPr>
          <p:cNvPr id="5" name="スライド番号プレースホルダ 4"/>
          <p:cNvSpPr>
            <a:spLocks noGrp="1"/>
          </p:cNvSpPr>
          <p:nvPr>
            <p:ph type="sldNum" sz="quarter" idx="12"/>
          </p:nvPr>
        </p:nvSpPr>
        <p:spPr/>
        <p:txBody>
          <a:bodyPr/>
          <a:lstStyle>
            <a:extLst/>
          </a:lstStyle>
          <a:p>
            <a:fld id="{EA22B34D-7EEE-4F45-ACB4-7B61F510F055}" type="slidenum">
              <a:rPr kumimoji="1" lang="ja-JP" altLang="en-US" smtClean="0"/>
              <a:pPr/>
              <a:t>&lt;#&gt;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白紙">
    <p:spTree>
      <p:nvGrpSpPr>
        <p:cNvPr id="1" name=""/>
        <p:cNvGrpSpPr/>
        <p:nvPr/>
      </p:nvGrpSpPr>
      <p:grpSpPr>
        <a:xfrm>
          <a:off x="0" y="0"/>
          <a:ext cx="0" cy="0"/>
          <a:chOff x="0" y="0"/>
          <a:chExt cx="0" cy="0"/>
        </a:xfrm>
      </p:grpSpPr>
      <p:sp>
        <p:nvSpPr>
          <p:cNvPr id="5" name="正方形/長方形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日付プレースホルダ 1"/>
          <p:cNvSpPr>
            <a:spLocks noGrp="1"/>
          </p:cNvSpPr>
          <p:nvPr>
            <p:ph type="dt" sz="half" idx="10"/>
          </p:nvPr>
        </p:nvSpPr>
        <p:spPr/>
        <p:txBody>
          <a:bodyPr/>
          <a:lstStyle>
            <a:extLst/>
          </a:lstStyle>
          <a:p>
            <a:fld id="{2694C78B-CD76-464E-AD44-5DCE3BEB8502}" type="datetimeFigureOut">
              <a:rPr kumimoji="1" lang="ja-JP" altLang="en-US" smtClean="0"/>
              <a:pPr/>
              <a:t>2010/2/23</a:t>
            </a:fld>
            <a:endParaRPr kumimoji="1" lang="ja-JP" altLang="en-US"/>
          </a:p>
        </p:txBody>
      </p:sp>
      <p:sp>
        <p:nvSpPr>
          <p:cNvPr id="3" name="フッター プレースホルダ 2"/>
          <p:cNvSpPr>
            <a:spLocks noGrp="1"/>
          </p:cNvSpPr>
          <p:nvPr>
            <p:ph type="ftr" sz="quarter" idx="11"/>
          </p:nvPr>
        </p:nvSpPr>
        <p:spPr/>
        <p:txBody>
          <a:bodyPr/>
          <a:lstStyle>
            <a:extLst/>
          </a:lstStyle>
          <a:p>
            <a:endParaRPr kumimoji="1" lang="ja-JP" altLang="en-US"/>
          </a:p>
        </p:txBody>
      </p:sp>
      <p:sp>
        <p:nvSpPr>
          <p:cNvPr id="4" name="スライド番号プレースホルダ 3"/>
          <p:cNvSpPr>
            <a:spLocks noGrp="1"/>
          </p:cNvSpPr>
          <p:nvPr>
            <p:ph type="sldNum" sz="quarter" idx="12"/>
          </p:nvPr>
        </p:nvSpPr>
        <p:spPr/>
        <p:txBody>
          <a:bodyPr/>
          <a:lstStyle>
            <a:extLst/>
          </a:lstStyle>
          <a:p>
            <a:fld id="{EA22B34D-7EEE-4F45-ACB4-7B61F510F055}" type="slidenum">
              <a:rPr kumimoji="1" lang="ja-JP" altLang="en-US" smtClean="0"/>
              <a:pPr/>
              <a:t>&lt;#&gt;</a:t>
            </a:fld>
            <a:endParaRPr kumimoji="1" lang="ja-JP" altLang="en-US"/>
          </a:p>
        </p:txBody>
      </p:sp>
      <p:sp>
        <p:nvSpPr>
          <p:cNvPr id="6" name="正方形/長方形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ja-JP" altLang="en-US" smtClean="0"/>
              <a:t>マスタ タイトルの書式設定</a:t>
            </a:r>
            <a:endParaRPr kumimoji="0" lang="en-US"/>
          </a:p>
        </p:txBody>
      </p:sp>
      <p:sp>
        <p:nvSpPr>
          <p:cNvPr id="3" name="テキスト プレースホルダ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ja-JP" altLang="en-US" smtClean="0"/>
              <a:t>マスタ テキストの書式設定</a:t>
            </a:r>
          </a:p>
        </p:txBody>
      </p:sp>
      <p:sp>
        <p:nvSpPr>
          <p:cNvPr id="4" name="コンテンツ プレースホルダ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5" name="日付プレースホルダ 4"/>
          <p:cNvSpPr>
            <a:spLocks noGrp="1"/>
          </p:cNvSpPr>
          <p:nvPr>
            <p:ph type="dt" sz="half" idx="10"/>
          </p:nvPr>
        </p:nvSpPr>
        <p:spPr/>
        <p:txBody>
          <a:bodyPr/>
          <a:lstStyle>
            <a:extLst/>
          </a:lstStyle>
          <a:p>
            <a:fld id="{2694C78B-CD76-464E-AD44-5DCE3BEB8502}" type="datetimeFigureOut">
              <a:rPr kumimoji="1" lang="ja-JP" altLang="en-US" smtClean="0"/>
              <a:pPr/>
              <a:t>2010/2/23</a:t>
            </a:fld>
            <a:endParaRPr kumimoji="1" lang="ja-JP" altLang="en-US"/>
          </a:p>
        </p:txBody>
      </p:sp>
      <p:sp>
        <p:nvSpPr>
          <p:cNvPr id="6" name="フッター プレースホルダ 5"/>
          <p:cNvSpPr>
            <a:spLocks noGrp="1"/>
          </p:cNvSpPr>
          <p:nvPr>
            <p:ph type="ftr" sz="quarter" idx="11"/>
          </p:nvPr>
        </p:nvSpPr>
        <p:spPr/>
        <p:txBody>
          <a:bodyPr/>
          <a:lstStyle>
            <a:extLst/>
          </a:lstStyle>
          <a:p>
            <a:endParaRPr kumimoji="1" lang="ja-JP" altLang="en-US"/>
          </a:p>
        </p:txBody>
      </p:sp>
      <p:sp>
        <p:nvSpPr>
          <p:cNvPr id="7" name="スライド番号プレースホルダ 6"/>
          <p:cNvSpPr>
            <a:spLocks noGrp="1"/>
          </p:cNvSpPr>
          <p:nvPr>
            <p:ph type="sldNum" sz="quarter" idx="12"/>
          </p:nvPr>
        </p:nvSpPr>
        <p:spPr/>
        <p:txBody>
          <a:bodyPr/>
          <a:lstStyle>
            <a:extLst/>
          </a:lstStyle>
          <a:p>
            <a:fld id="{EA22B34D-7EEE-4F45-ACB4-7B61F510F055}" type="slidenum">
              <a:rPr kumimoji="1" lang="ja-JP" altLang="en-US" smtClean="0"/>
              <a:pPr/>
              <a:t>&lt;#&gt;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ja-JP" altLang="en-US" smtClean="0"/>
              <a:t>マスタ タイトルの書式設定</a:t>
            </a:r>
            <a:endParaRPr kumimoji="0" lang="en-US"/>
          </a:p>
        </p:txBody>
      </p:sp>
      <p:sp>
        <p:nvSpPr>
          <p:cNvPr id="5" name="日付プレースホルダ 4"/>
          <p:cNvSpPr>
            <a:spLocks noGrp="1"/>
          </p:cNvSpPr>
          <p:nvPr>
            <p:ph type="dt" sz="half" idx="10"/>
          </p:nvPr>
        </p:nvSpPr>
        <p:spPr/>
        <p:txBody>
          <a:bodyPr/>
          <a:lstStyle>
            <a:extLst/>
          </a:lstStyle>
          <a:p>
            <a:fld id="{2694C78B-CD76-464E-AD44-5DCE3BEB8502}" type="datetimeFigureOut">
              <a:rPr kumimoji="1" lang="ja-JP" altLang="en-US" smtClean="0"/>
              <a:pPr/>
              <a:t>2010/2/23</a:t>
            </a:fld>
            <a:endParaRPr kumimoji="1" lang="ja-JP" altLang="en-US"/>
          </a:p>
        </p:txBody>
      </p:sp>
      <p:sp>
        <p:nvSpPr>
          <p:cNvPr id="6" name="フッター プレースホルダ 5"/>
          <p:cNvSpPr>
            <a:spLocks noGrp="1"/>
          </p:cNvSpPr>
          <p:nvPr>
            <p:ph type="ftr" sz="quarter" idx="11"/>
          </p:nvPr>
        </p:nvSpPr>
        <p:spPr/>
        <p:txBody>
          <a:bodyPr/>
          <a:lstStyle>
            <a:extLst/>
          </a:lstStyle>
          <a:p>
            <a:endParaRPr kumimoji="1" lang="ja-JP" altLang="en-US"/>
          </a:p>
        </p:txBody>
      </p:sp>
      <p:sp>
        <p:nvSpPr>
          <p:cNvPr id="7" name="スライド番号プレースホルダ 6"/>
          <p:cNvSpPr>
            <a:spLocks noGrp="1"/>
          </p:cNvSpPr>
          <p:nvPr>
            <p:ph type="sldNum" sz="quarter" idx="12"/>
          </p:nvPr>
        </p:nvSpPr>
        <p:spPr/>
        <p:txBody>
          <a:bodyPr/>
          <a:lstStyle>
            <a:extLst/>
          </a:lstStyle>
          <a:p>
            <a:fld id="{EA22B34D-7EEE-4F45-ACB4-7B61F510F055}" type="slidenum">
              <a:rPr kumimoji="1" lang="ja-JP" altLang="en-US" smtClean="0"/>
              <a:pPr/>
              <a:t>&lt;#&gt;</a:t>
            </a:fld>
            <a:endParaRPr kumimoji="1" lang="ja-JP" altLang="en-US"/>
          </a:p>
        </p:txBody>
      </p:sp>
      <p:sp>
        <p:nvSpPr>
          <p:cNvPr id="8" name="正方形/長方形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図プレースホルダ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ja-JP" altLang="en-US" smtClean="0"/>
              <a:t>アイコンをクリックして図を追加</a:t>
            </a:r>
            <a:endParaRPr kumimoji="0" lang="en-US" dirty="0"/>
          </a:p>
        </p:txBody>
      </p:sp>
      <p:sp>
        <p:nvSpPr>
          <p:cNvPr id="9" name="フローチャート: 処理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フローチャート: 処理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テキスト プレースホルダ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ja-JP" altLang="en-US" smtClean="0"/>
              <a:t>マスタ テキストの書式設定</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パイ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円/楕円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ドーナツ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正方形/長方形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タイトル プレースホルダ 4"/>
          <p:cNvSpPr>
            <a:spLocks noGrp="1"/>
          </p:cNvSpPr>
          <p:nvPr>
            <p:ph type="title"/>
          </p:nvPr>
        </p:nvSpPr>
        <p:spPr>
          <a:xfrm>
            <a:off x="1435608" y="274638"/>
            <a:ext cx="7498080" cy="1143000"/>
          </a:xfrm>
          <a:prstGeom prst="rect">
            <a:avLst/>
          </a:prstGeom>
        </p:spPr>
        <p:txBody>
          <a:bodyPr anchor="ctr">
            <a:normAutofit/>
          </a:bodyPr>
          <a:lstStyle>
            <a:extLst/>
          </a:lstStyle>
          <a:p>
            <a:r>
              <a:rPr kumimoji="0" lang="ja-JP" altLang="en-US" smtClean="0"/>
              <a:t>マスタ タイトルの書式設定</a:t>
            </a:r>
            <a:endParaRPr kumimoji="0" lang="en-US"/>
          </a:p>
        </p:txBody>
      </p:sp>
      <p:sp>
        <p:nvSpPr>
          <p:cNvPr id="9" name="テキスト プレースホルダ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ja-JP" altLang="en-US" smtClean="0"/>
              <a:t>マスタ テキストの書式設定</a:t>
            </a:r>
          </a:p>
          <a:p>
            <a:pPr lvl="1" eaLnBrk="1" latinLnBrk="0" hangingPunct="1"/>
            <a:r>
              <a:rPr kumimoji="0" lang="ja-JP" altLang="en-US" smtClean="0"/>
              <a:t>第 </a:t>
            </a:r>
            <a:r>
              <a:rPr kumimoji="0" lang="en-US" altLang="ja-JP" smtClean="0"/>
              <a:t>2 </a:t>
            </a:r>
            <a:r>
              <a:rPr kumimoji="0" lang="ja-JP" altLang="en-US" smtClean="0"/>
              <a:t>レベル</a:t>
            </a:r>
          </a:p>
          <a:p>
            <a:pPr lvl="2" eaLnBrk="1" latinLnBrk="0" hangingPunct="1"/>
            <a:r>
              <a:rPr kumimoji="0" lang="ja-JP" altLang="en-US" smtClean="0"/>
              <a:t>第 </a:t>
            </a:r>
            <a:r>
              <a:rPr kumimoji="0" lang="en-US" altLang="ja-JP" smtClean="0"/>
              <a:t>3 </a:t>
            </a:r>
            <a:r>
              <a:rPr kumimoji="0" lang="ja-JP" altLang="en-US" smtClean="0"/>
              <a:t>レベル</a:t>
            </a:r>
          </a:p>
          <a:p>
            <a:pPr lvl="3" eaLnBrk="1" latinLnBrk="0" hangingPunct="1"/>
            <a:r>
              <a:rPr kumimoji="0" lang="ja-JP" altLang="en-US" smtClean="0"/>
              <a:t>第 </a:t>
            </a:r>
            <a:r>
              <a:rPr kumimoji="0" lang="en-US" altLang="ja-JP" smtClean="0"/>
              <a:t>4 </a:t>
            </a:r>
            <a:r>
              <a:rPr kumimoji="0" lang="ja-JP" altLang="en-US" smtClean="0"/>
              <a:t>レベル</a:t>
            </a:r>
          </a:p>
          <a:p>
            <a:pPr lvl="4" eaLnBrk="1" latinLnBrk="0" hangingPunct="1"/>
            <a:r>
              <a:rPr kumimoji="0" lang="ja-JP" altLang="en-US" smtClean="0"/>
              <a:t>第 </a:t>
            </a:r>
            <a:r>
              <a:rPr kumimoji="0" lang="en-US" altLang="ja-JP" smtClean="0"/>
              <a:t>5 </a:t>
            </a:r>
            <a:r>
              <a:rPr kumimoji="0" lang="ja-JP" altLang="en-US" smtClean="0"/>
              <a:t>レベル</a:t>
            </a:r>
            <a:endParaRPr kumimoji="0" lang="en-US"/>
          </a:p>
        </p:txBody>
      </p:sp>
      <p:sp>
        <p:nvSpPr>
          <p:cNvPr id="24" name="日付プレースホルダ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2694C78B-CD76-464E-AD44-5DCE3BEB8502}" type="datetimeFigureOut">
              <a:rPr kumimoji="1" lang="ja-JP" altLang="en-US" smtClean="0"/>
              <a:pPr/>
              <a:t>2010/2/23</a:t>
            </a:fld>
            <a:endParaRPr kumimoji="1" lang="ja-JP" altLang="en-US"/>
          </a:p>
        </p:txBody>
      </p:sp>
      <p:sp>
        <p:nvSpPr>
          <p:cNvPr id="10" name="フッター プレースホルダ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kumimoji="1" lang="ja-JP" altLang="en-US"/>
          </a:p>
        </p:txBody>
      </p:sp>
      <p:sp>
        <p:nvSpPr>
          <p:cNvPr id="22" name="スライド番号プレースホルダ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EA22B34D-7EEE-4F45-ACB4-7B61F510F055}" type="slidenum">
              <a:rPr kumimoji="1" lang="ja-JP" altLang="en-US" smtClean="0"/>
              <a:pPr/>
              <a:t>&lt;#&gt;</a:t>
            </a:fld>
            <a:endParaRPr kumimoji="1" lang="ja-JP" altLang="en-US"/>
          </a:p>
        </p:txBody>
      </p:sp>
      <p:sp>
        <p:nvSpPr>
          <p:cNvPr id="15" name="正方形/長方形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1"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1"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1"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1"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1"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1"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1"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1"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1"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1" sz="2000" kern="1200">
          <a:solidFill>
            <a:schemeClr val="tx1"/>
          </a:solidFill>
          <a:latin typeface="+mn-lt"/>
          <a:ea typeface="+mn-ea"/>
          <a:cs typeface="+mn-cs"/>
        </a:defRPr>
      </a:lvl9pPr>
      <a:extLst/>
    </p:bodyStyle>
    <p:otherStyle>
      <a:lvl1pPr marL="0" algn="l" rtl="0" eaLnBrk="1" latinLnBrk="0" hangingPunct="1">
        <a:defRPr kumimoji="1" kern="1200">
          <a:solidFill>
            <a:schemeClr val="tx1"/>
          </a:solidFill>
          <a:latin typeface="+mn-lt"/>
          <a:ea typeface="+mn-ea"/>
          <a:cs typeface="+mn-cs"/>
        </a:defRPr>
      </a:lvl1pPr>
      <a:lvl2pPr marL="457200" algn="l" rtl="0" eaLnBrk="1" latinLnBrk="0" hangingPunct="1">
        <a:defRPr kumimoji="1" kern="1200">
          <a:solidFill>
            <a:schemeClr val="tx1"/>
          </a:solidFill>
          <a:latin typeface="+mn-lt"/>
          <a:ea typeface="+mn-ea"/>
          <a:cs typeface="+mn-cs"/>
        </a:defRPr>
      </a:lvl2pPr>
      <a:lvl3pPr marL="914400" algn="l" rtl="0" eaLnBrk="1" latinLnBrk="0" hangingPunct="1">
        <a:defRPr kumimoji="1" kern="1200">
          <a:solidFill>
            <a:schemeClr val="tx1"/>
          </a:solidFill>
          <a:latin typeface="+mn-lt"/>
          <a:ea typeface="+mn-ea"/>
          <a:cs typeface="+mn-cs"/>
        </a:defRPr>
      </a:lvl3pPr>
      <a:lvl4pPr marL="1371600" algn="l" rtl="0" eaLnBrk="1" latinLnBrk="0" hangingPunct="1">
        <a:defRPr kumimoji="1" kern="1200">
          <a:solidFill>
            <a:schemeClr val="tx1"/>
          </a:solidFill>
          <a:latin typeface="+mn-lt"/>
          <a:ea typeface="+mn-ea"/>
          <a:cs typeface="+mn-cs"/>
        </a:defRPr>
      </a:lvl4pPr>
      <a:lvl5pPr marL="1828800" algn="l" rtl="0" eaLnBrk="1" latinLnBrk="0" hangingPunct="1">
        <a:defRPr kumimoji="1" kern="1200">
          <a:solidFill>
            <a:schemeClr val="tx1"/>
          </a:solidFill>
          <a:latin typeface="+mn-lt"/>
          <a:ea typeface="+mn-ea"/>
          <a:cs typeface="+mn-cs"/>
        </a:defRPr>
      </a:lvl5pPr>
      <a:lvl6pPr marL="2286000" algn="l" rtl="0" eaLnBrk="1" latinLnBrk="0" hangingPunct="1">
        <a:defRPr kumimoji="1" kern="1200">
          <a:solidFill>
            <a:schemeClr val="tx1"/>
          </a:solidFill>
          <a:latin typeface="+mn-lt"/>
          <a:ea typeface="+mn-ea"/>
          <a:cs typeface="+mn-cs"/>
        </a:defRPr>
      </a:lvl6pPr>
      <a:lvl7pPr marL="2743200" algn="l" rtl="0" eaLnBrk="1" latinLnBrk="0" hangingPunct="1">
        <a:defRPr kumimoji="1" kern="1200">
          <a:solidFill>
            <a:schemeClr val="tx1"/>
          </a:solidFill>
          <a:latin typeface="+mn-lt"/>
          <a:ea typeface="+mn-ea"/>
          <a:cs typeface="+mn-cs"/>
        </a:defRPr>
      </a:lvl7pPr>
      <a:lvl8pPr marL="3200400" algn="l" rtl="0" eaLnBrk="1" latinLnBrk="0" hangingPunct="1">
        <a:defRPr kumimoji="1" kern="1200">
          <a:solidFill>
            <a:schemeClr val="tx1"/>
          </a:solidFill>
          <a:latin typeface="+mn-lt"/>
          <a:ea typeface="+mn-ea"/>
          <a:cs typeface="+mn-cs"/>
        </a:defRPr>
      </a:lvl8pPr>
      <a:lvl9pPr marL="3657600" algn="l" rtl="0" eaLnBrk="1" latinLnBrk="0" hangingPunct="1">
        <a:defRPr kumimoji="1"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3.wmf"/></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3.wmf"/></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7.wmf"/></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tags" Target="../tags/tag1.xml"/><Relationship Id="rId5" Type="http://schemas.openxmlformats.org/officeDocument/2006/relationships/image" Target="../media/image7.wmf"/><Relationship Id="rId4" Type="http://schemas.openxmlformats.org/officeDocument/2006/relationships/image" Target="../media/image6.wmf"/></Relationships>
</file>

<file path=ppt/slides/_rels/slide7.x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7.wmf"/></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2.xml"/><Relationship Id="rId1" Type="http://schemas.openxmlformats.org/officeDocument/2006/relationships/tags" Target="../tags/tag2.xml"/><Relationship Id="rId5" Type="http://schemas.openxmlformats.org/officeDocument/2006/relationships/image" Target="../media/image7.wmf"/><Relationship Id="rId4" Type="http://schemas.openxmlformats.org/officeDocument/2006/relationships/image" Target="../media/image6.wmf"/></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2.xml"/><Relationship Id="rId1" Type="http://schemas.openxmlformats.org/officeDocument/2006/relationships/tags" Target="../tags/tag3.xml"/><Relationship Id="rId5" Type="http://schemas.openxmlformats.org/officeDocument/2006/relationships/image" Target="../media/image7.wmf"/><Relationship Id="rId4" Type="http://schemas.openxmlformats.org/officeDocument/2006/relationships/image" Target="../media/image6.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1071538" y="1928802"/>
            <a:ext cx="8072462" cy="1472184"/>
          </a:xfrm>
        </p:spPr>
        <p:txBody>
          <a:bodyPr>
            <a:normAutofit/>
          </a:bodyPr>
          <a:lstStyle/>
          <a:p>
            <a:r>
              <a:rPr kumimoji="1" lang="en-US" altLang="ja-JP" sz="3600" dirty="0" err="1" smtClean="0"/>
              <a:t>Xen</a:t>
            </a:r>
            <a:r>
              <a:rPr kumimoji="1" lang="ja-JP" altLang="en-US" sz="3600" dirty="0" smtClean="0"/>
              <a:t>を用いたクラウドコンピュー</a:t>
            </a:r>
            <a:r>
              <a:rPr kumimoji="1" lang="en-US" altLang="ja-JP" sz="3600" dirty="0" smtClean="0"/>
              <a:t/>
            </a:r>
            <a:br>
              <a:rPr kumimoji="1" lang="en-US" altLang="ja-JP" sz="3600" dirty="0" smtClean="0"/>
            </a:br>
            <a:r>
              <a:rPr kumimoji="1" lang="ja-JP" altLang="en-US" sz="3600" dirty="0" smtClean="0"/>
              <a:t>ティングにおける情報</a:t>
            </a:r>
            <a:r>
              <a:rPr lang="ja-JP" altLang="en-US" sz="3600" dirty="0" smtClean="0"/>
              <a:t>漏洩</a:t>
            </a:r>
            <a:r>
              <a:rPr kumimoji="1" lang="ja-JP" altLang="en-US" sz="3600" dirty="0" smtClean="0"/>
              <a:t>の防止</a:t>
            </a:r>
            <a:endParaRPr kumimoji="1" lang="ja-JP" altLang="en-US" sz="3600" dirty="0"/>
          </a:p>
        </p:txBody>
      </p:sp>
      <p:sp>
        <p:nvSpPr>
          <p:cNvPr id="3" name="サブタイトル 2"/>
          <p:cNvSpPr>
            <a:spLocks noGrp="1"/>
          </p:cNvSpPr>
          <p:nvPr>
            <p:ph type="subTitle" idx="1"/>
          </p:nvPr>
        </p:nvSpPr>
        <p:spPr>
          <a:xfrm>
            <a:off x="1428728" y="4286256"/>
            <a:ext cx="7406640" cy="1752600"/>
          </a:xfrm>
        </p:spPr>
        <p:txBody>
          <a:bodyPr>
            <a:normAutofit lnSpcReduction="10000"/>
          </a:bodyPr>
          <a:lstStyle/>
          <a:p>
            <a:pPr lvl="0"/>
            <a:r>
              <a:rPr lang="ja-JP" altLang="en-US" dirty="0" smtClean="0"/>
              <a:t>九州工業大学　情報工学部</a:t>
            </a:r>
            <a:endParaRPr lang="en-US" altLang="ja-JP" dirty="0" smtClean="0"/>
          </a:p>
          <a:p>
            <a:pPr lvl="0"/>
            <a:r>
              <a:rPr lang="ja-JP" altLang="en-US" dirty="0" smtClean="0"/>
              <a:t>機械</a:t>
            </a:r>
            <a:r>
              <a:rPr kumimoji="1" lang="ja-JP" altLang="en-US" dirty="0" smtClean="0"/>
              <a:t>情報工学科</a:t>
            </a:r>
            <a:endParaRPr kumimoji="1" lang="en-US" altLang="ja-JP" dirty="0" smtClean="0"/>
          </a:p>
          <a:p>
            <a:pPr lvl="0"/>
            <a:r>
              <a:rPr kumimoji="1" lang="ja-JP" altLang="en-US" dirty="0" smtClean="0"/>
              <a:t>光来研究室</a:t>
            </a:r>
            <a:endParaRPr kumimoji="1" lang="en-US" altLang="ja-JP" dirty="0" smtClean="0"/>
          </a:p>
          <a:p>
            <a:pPr lvl="0"/>
            <a:r>
              <a:rPr kumimoji="1" lang="en-US" altLang="ja-JP" dirty="0" smtClean="0"/>
              <a:t>06237014</a:t>
            </a:r>
            <a:r>
              <a:rPr kumimoji="1" lang="ja-JP" altLang="en-US" dirty="0" smtClean="0"/>
              <a:t>　内田昂志</a:t>
            </a:r>
            <a:endParaRPr kumimoji="1" lang="en-US" altLang="ja-JP" dirty="0" smtClean="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2" descr="C:\Users\taka\卒研\図\アブスト5.jpg"/>
          <p:cNvPicPr>
            <a:picLocks noChangeAspect="1" noChangeArrowheads="1"/>
          </p:cNvPicPr>
          <p:nvPr/>
        </p:nvPicPr>
        <p:blipFill>
          <a:blip r:embed="rId3" cstate="print"/>
          <a:srcRect/>
          <a:stretch>
            <a:fillRect/>
          </a:stretch>
        </p:blipFill>
        <p:spPr bwMode="auto">
          <a:xfrm>
            <a:off x="5072066" y="3436663"/>
            <a:ext cx="4071934" cy="3421336"/>
          </a:xfrm>
          <a:prstGeom prst="rect">
            <a:avLst/>
          </a:prstGeom>
          <a:noFill/>
        </p:spPr>
      </p:pic>
      <p:sp>
        <p:nvSpPr>
          <p:cNvPr id="2" name="タイトル 1"/>
          <p:cNvSpPr>
            <a:spLocks noGrp="1"/>
          </p:cNvSpPr>
          <p:nvPr>
            <p:ph type="title"/>
          </p:nvPr>
        </p:nvSpPr>
        <p:spPr/>
        <p:txBody>
          <a:bodyPr/>
          <a:lstStyle/>
          <a:p>
            <a:r>
              <a:rPr lang="ja-JP" altLang="en-US" smtClean="0"/>
              <a:t>実験</a:t>
            </a:r>
            <a:endParaRPr lang="ja-JP" altLang="en-US" dirty="0"/>
          </a:p>
        </p:txBody>
      </p:sp>
      <p:sp>
        <p:nvSpPr>
          <p:cNvPr id="3" name="コンテンツ プレースホルダ 2"/>
          <p:cNvSpPr>
            <a:spLocks noGrp="1"/>
          </p:cNvSpPr>
          <p:nvPr>
            <p:ph idx="1"/>
          </p:nvPr>
        </p:nvSpPr>
        <p:spPr/>
        <p:txBody>
          <a:bodyPr/>
          <a:lstStyle/>
          <a:p>
            <a:r>
              <a:rPr lang="ja-JP" altLang="en-US" dirty="0" smtClean="0"/>
              <a:t>ドメイン</a:t>
            </a:r>
            <a:r>
              <a:rPr lang="en-US" altLang="ja-JP" dirty="0" smtClean="0"/>
              <a:t>U</a:t>
            </a:r>
            <a:r>
              <a:rPr lang="ja-JP" altLang="en-US" dirty="0" smtClean="0"/>
              <a:t>のメモリ割当量を変化させ、サスペンドにかかる時間を計測</a:t>
            </a:r>
            <a:endParaRPr lang="en-US" altLang="ja-JP" dirty="0" smtClean="0"/>
          </a:p>
          <a:p>
            <a:pPr lvl="1"/>
            <a:r>
              <a:rPr lang="ja-JP" altLang="en-US" dirty="0" smtClean="0"/>
              <a:t>非暗号化時よりも暗号化時の方が時間がかかった</a:t>
            </a:r>
            <a:endParaRPr lang="en-US" altLang="ja-JP" dirty="0" smtClean="0"/>
          </a:p>
          <a:p>
            <a:pPr lvl="2"/>
            <a:r>
              <a:rPr lang="ja-JP" altLang="en-US" dirty="0" smtClean="0"/>
              <a:t>ドメイン</a:t>
            </a:r>
            <a:r>
              <a:rPr lang="en-US" altLang="ja-JP" dirty="0" smtClean="0"/>
              <a:t>U</a:t>
            </a:r>
            <a:r>
              <a:rPr lang="ja-JP" altLang="en-US" dirty="0" smtClean="0"/>
              <a:t>のメモリ量が増えるほど時間の差が大きくなる傾向にあった</a:t>
            </a:r>
          </a:p>
          <a:p>
            <a:endParaRPr lang="ja-JP" altLang="en-US" dirty="0" smtClean="0"/>
          </a:p>
        </p:txBody>
      </p:sp>
      <p:sp>
        <p:nvSpPr>
          <p:cNvPr id="5" name="テキスト ボックス 4"/>
          <p:cNvSpPr txBox="1"/>
          <p:nvPr/>
        </p:nvSpPr>
        <p:spPr>
          <a:xfrm>
            <a:off x="1142976" y="4429132"/>
            <a:ext cx="3500430" cy="2123658"/>
          </a:xfrm>
          <a:prstGeom prst="rect">
            <a:avLst/>
          </a:prstGeom>
          <a:noFill/>
        </p:spPr>
        <p:txBody>
          <a:bodyPr wrap="square" rtlCol="0">
            <a:spAutoFit/>
          </a:bodyPr>
          <a:lstStyle/>
          <a:p>
            <a:r>
              <a:rPr lang="ja-JP" altLang="en-US" sz="2400" dirty="0" smtClean="0"/>
              <a:t>マシン構成</a:t>
            </a:r>
            <a:endParaRPr lang="en-US" altLang="ja-JP" sz="2400" dirty="0" smtClean="0"/>
          </a:p>
          <a:p>
            <a:r>
              <a:rPr lang="en-US" altLang="ja-JP" dirty="0" smtClean="0"/>
              <a:t>CPU</a:t>
            </a:r>
            <a:r>
              <a:rPr lang="ja-JP" altLang="en-US" dirty="0" smtClean="0"/>
              <a:t>：</a:t>
            </a:r>
            <a:r>
              <a:rPr lang="en-US" altLang="ja-JP" dirty="0" smtClean="0"/>
              <a:t>Intel Core 2 Quad</a:t>
            </a:r>
            <a:r>
              <a:rPr lang="ja-JP" altLang="en-US" dirty="0" smtClean="0"/>
              <a:t> </a:t>
            </a:r>
            <a:r>
              <a:rPr lang="en-US" altLang="ja-JP" dirty="0" smtClean="0"/>
              <a:t>2.83GHz</a:t>
            </a:r>
          </a:p>
          <a:p>
            <a:r>
              <a:rPr lang="ja-JP" altLang="en-US" dirty="0" smtClean="0"/>
              <a:t>メモリ：</a:t>
            </a:r>
            <a:r>
              <a:rPr lang="en-US" altLang="ja-JP" dirty="0" smtClean="0"/>
              <a:t>4Gbyte</a:t>
            </a:r>
          </a:p>
          <a:p>
            <a:r>
              <a:rPr lang="ja-JP" altLang="en-US" dirty="0" smtClean="0"/>
              <a:t>ドメイン</a:t>
            </a:r>
            <a:r>
              <a:rPr lang="en-US" altLang="ja-JP" dirty="0" smtClean="0"/>
              <a:t>0</a:t>
            </a:r>
            <a:r>
              <a:rPr lang="ja-JP" altLang="en-US" dirty="0" smtClean="0"/>
              <a:t>：</a:t>
            </a:r>
            <a:r>
              <a:rPr lang="en-US" altLang="ja-JP" dirty="0" smtClean="0"/>
              <a:t>Linux 2.6.18.8</a:t>
            </a:r>
          </a:p>
          <a:p>
            <a:r>
              <a:rPr lang="ja-JP" altLang="en-US" dirty="0" smtClean="0"/>
              <a:t>ドメイン</a:t>
            </a:r>
            <a:r>
              <a:rPr lang="en-US" altLang="ja-JP" dirty="0" smtClean="0"/>
              <a:t>U</a:t>
            </a:r>
            <a:r>
              <a:rPr lang="ja-JP" altLang="en-US" dirty="0" smtClean="0"/>
              <a:t>：</a:t>
            </a:r>
            <a:r>
              <a:rPr lang="en-US" altLang="ja-JP" dirty="0" smtClean="0"/>
              <a:t>Linux 2.6.27.5-117</a:t>
            </a:r>
          </a:p>
          <a:p>
            <a:r>
              <a:rPr lang="ja-JP" altLang="en-US" dirty="0" smtClean="0"/>
              <a:t>仮想化ソフトウェア：</a:t>
            </a:r>
            <a:r>
              <a:rPr lang="en-US" altLang="ja-JP" dirty="0" err="1" smtClean="0"/>
              <a:t>Xen</a:t>
            </a:r>
            <a:r>
              <a:rPr lang="en-US" altLang="ja-JP" dirty="0" smtClean="0"/>
              <a:t> 3.4.0</a:t>
            </a:r>
          </a:p>
          <a:p>
            <a:endParaRPr kumimoji="1" lang="ja-JP" alt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関連研究</a:t>
            </a:r>
            <a:endParaRPr kumimoji="1" lang="ja-JP" altLang="en-US" dirty="0"/>
          </a:p>
        </p:txBody>
      </p:sp>
      <p:sp>
        <p:nvSpPr>
          <p:cNvPr id="3" name="コンテンツ プレースホルダ 2"/>
          <p:cNvSpPr>
            <a:spLocks noGrp="1"/>
          </p:cNvSpPr>
          <p:nvPr>
            <p:ph idx="1"/>
          </p:nvPr>
        </p:nvSpPr>
        <p:spPr/>
        <p:txBody>
          <a:bodyPr/>
          <a:lstStyle/>
          <a:p>
            <a:r>
              <a:rPr kumimoji="1" lang="en-US" altLang="ja-JP" sz="2800" dirty="0" err="1" smtClean="0"/>
              <a:t>Bitvisor</a:t>
            </a:r>
            <a:r>
              <a:rPr kumimoji="1" lang="en-US" altLang="ja-JP" sz="2800" dirty="0" smtClean="0"/>
              <a:t>[Shinagawa et al.  ‘09]</a:t>
            </a:r>
          </a:p>
          <a:p>
            <a:pPr lvl="1"/>
            <a:r>
              <a:rPr lang="ja-JP" altLang="en-US" sz="2400" dirty="0" smtClean="0"/>
              <a:t>仮想マシンモニタでディスクやネットワークの暗号化を行う</a:t>
            </a:r>
            <a:endParaRPr lang="en-US" altLang="ja-JP" sz="2400" dirty="0" smtClean="0"/>
          </a:p>
          <a:p>
            <a:pPr lvl="1"/>
            <a:r>
              <a:rPr lang="ja-JP" altLang="en-US" dirty="0" smtClean="0"/>
              <a:t>メモリの暗号化は行っていない</a:t>
            </a:r>
            <a:endParaRPr lang="en-US" altLang="ja-JP" sz="2400" dirty="0" smtClean="0">
              <a:latin typeface="+mn-ea"/>
            </a:endParaRPr>
          </a:p>
          <a:p>
            <a:r>
              <a:rPr lang="en-US" altLang="ja-JP" sz="2800" dirty="0" smtClean="0"/>
              <a:t>Trusted Cloud Computing[N Santos et al. ‘09]</a:t>
            </a:r>
          </a:p>
          <a:p>
            <a:pPr lvl="1"/>
            <a:r>
              <a:rPr kumimoji="1" lang="ja-JP" altLang="en-US" sz="2400" dirty="0" smtClean="0"/>
              <a:t>仮想マシンを管理者が</a:t>
            </a:r>
            <a:r>
              <a:rPr lang="ja-JP" altLang="en-US" dirty="0" smtClean="0"/>
              <a:t>信用</a:t>
            </a:r>
            <a:r>
              <a:rPr kumimoji="1" lang="ja-JP" altLang="en-US" sz="2400" dirty="0" smtClean="0"/>
              <a:t>できるマシン</a:t>
            </a:r>
            <a:r>
              <a:rPr lang="ja-JP" altLang="en-US" dirty="0" smtClean="0"/>
              <a:t>にだけ移動させられる</a:t>
            </a:r>
            <a:r>
              <a:rPr kumimoji="1" lang="ja-JP" altLang="en-US" sz="2400" dirty="0" smtClean="0"/>
              <a:t>ようにする</a:t>
            </a:r>
            <a:endParaRPr kumimoji="1" lang="en-US" altLang="ja-JP" sz="2400" dirty="0" smtClean="0"/>
          </a:p>
          <a:p>
            <a:pPr lvl="1"/>
            <a:r>
              <a:rPr lang="ja-JP" altLang="en-US" dirty="0" smtClean="0"/>
              <a:t>本研究では管理者は信用できるとは限らない</a:t>
            </a:r>
            <a:endParaRPr kumimoji="1" lang="en-US" altLang="ja-JP" sz="2400" dirty="0" smtClean="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まとめ</a:t>
            </a:r>
            <a:endParaRPr kumimoji="1" lang="ja-JP" altLang="en-US" dirty="0"/>
          </a:p>
        </p:txBody>
      </p:sp>
      <p:sp>
        <p:nvSpPr>
          <p:cNvPr id="3" name="コンテンツ プレースホルダ 2"/>
          <p:cNvSpPr>
            <a:spLocks noGrp="1"/>
          </p:cNvSpPr>
          <p:nvPr>
            <p:ph idx="1"/>
          </p:nvPr>
        </p:nvSpPr>
        <p:spPr/>
        <p:txBody>
          <a:bodyPr>
            <a:normAutofit/>
          </a:bodyPr>
          <a:lstStyle/>
          <a:p>
            <a:r>
              <a:rPr lang="ja-JP" altLang="en-US" dirty="0" smtClean="0"/>
              <a:t>ドメイン</a:t>
            </a:r>
            <a:r>
              <a:rPr lang="en-US" altLang="ja-JP" dirty="0" smtClean="0"/>
              <a:t>U</a:t>
            </a:r>
            <a:r>
              <a:rPr lang="ja-JP" altLang="en-US" dirty="0" smtClean="0"/>
              <a:t>のメモリからの情報漏洩を防ぐ</a:t>
            </a:r>
            <a:r>
              <a:rPr lang="en-US" altLang="ja-JP" sz="2800" dirty="0" smtClean="0"/>
              <a:t>Secure Suspend</a:t>
            </a:r>
            <a:r>
              <a:rPr lang="ja-JP" altLang="en-US" sz="2800" dirty="0" smtClean="0"/>
              <a:t>を提案</a:t>
            </a:r>
            <a:endParaRPr kumimoji="1" lang="en-US" altLang="ja-JP" sz="2800" dirty="0" smtClean="0"/>
          </a:p>
          <a:p>
            <a:pPr lvl="1"/>
            <a:r>
              <a:rPr kumimoji="1" lang="ja-JP" altLang="en-US" sz="2400" dirty="0" smtClean="0"/>
              <a:t>サスペンド時にドメイン</a:t>
            </a:r>
            <a:r>
              <a:rPr kumimoji="1" lang="en-US" altLang="ja-JP" sz="2400" dirty="0" smtClean="0"/>
              <a:t>U</a:t>
            </a:r>
            <a:r>
              <a:rPr kumimoji="1" lang="ja-JP" altLang="en-US" sz="2400" dirty="0" err="1" smtClean="0"/>
              <a:t>のメ</a:t>
            </a:r>
            <a:r>
              <a:rPr kumimoji="1" lang="ja-JP" altLang="en-US" sz="2400" dirty="0" smtClean="0"/>
              <a:t>モリを自動的に暗号化</a:t>
            </a:r>
            <a:endParaRPr kumimoji="1" lang="en-US" altLang="ja-JP" sz="2400" dirty="0" smtClean="0"/>
          </a:p>
          <a:p>
            <a:pPr lvl="2"/>
            <a:r>
              <a:rPr lang="ja-JP" altLang="en-US" sz="2000" dirty="0" smtClean="0"/>
              <a:t>レジューム時に</a:t>
            </a:r>
            <a:r>
              <a:rPr lang="ja-JP" altLang="en-US" dirty="0" smtClean="0"/>
              <a:t>自動的に</a:t>
            </a:r>
            <a:r>
              <a:rPr lang="ja-JP" altLang="en-US" sz="2000" dirty="0" smtClean="0"/>
              <a:t>復号化</a:t>
            </a:r>
            <a:endParaRPr kumimoji="1" lang="en-US" altLang="ja-JP" dirty="0" smtClean="0"/>
          </a:p>
          <a:p>
            <a:r>
              <a:rPr lang="ja-JP" altLang="en-US" sz="2800" dirty="0" smtClean="0"/>
              <a:t>今後の課題</a:t>
            </a:r>
            <a:endParaRPr lang="en-US" altLang="ja-JP" sz="2800" dirty="0" smtClean="0"/>
          </a:p>
          <a:p>
            <a:pPr lvl="1"/>
            <a:r>
              <a:rPr kumimoji="1" lang="ja-JP" altLang="en-US" sz="2400" dirty="0" smtClean="0"/>
              <a:t>レジュームする際の復号化の実装を完成させる</a:t>
            </a:r>
            <a:endParaRPr kumimoji="1" lang="en-US" altLang="ja-JP" sz="2400" dirty="0" smtClean="0"/>
          </a:p>
          <a:p>
            <a:pPr lvl="1"/>
            <a:r>
              <a:rPr kumimoji="1" lang="ja-JP" altLang="en-US" sz="2400" smtClean="0"/>
              <a:t>より強力な暗号方式</a:t>
            </a:r>
            <a:r>
              <a:rPr lang="ja-JP" altLang="en-US" dirty="0" smtClean="0"/>
              <a:t>に</a:t>
            </a:r>
            <a:r>
              <a:rPr kumimoji="1" lang="ja-JP" altLang="en-US" sz="2400" smtClean="0"/>
              <a:t>変更</a:t>
            </a:r>
            <a:endParaRPr kumimoji="1" lang="ja-JP" altLang="en-US" sz="2400"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endParaRPr kumimoji="1" lang="ja-JP" altLang="en-US"/>
          </a:p>
        </p:txBody>
      </p:sp>
      <p:sp>
        <p:nvSpPr>
          <p:cNvPr id="3" name="コンテンツ プレースホルダ 2"/>
          <p:cNvSpPr>
            <a:spLocks noGrp="1"/>
          </p:cNvSpPr>
          <p:nvPr>
            <p:ph idx="1"/>
          </p:nvPr>
        </p:nvSpPr>
        <p:spPr>
          <a:xfrm>
            <a:off x="1285852" y="2928934"/>
            <a:ext cx="7572428" cy="1714512"/>
          </a:xfrm>
        </p:spPr>
        <p:txBody>
          <a:bodyPr>
            <a:normAutofit/>
          </a:bodyPr>
          <a:lstStyle/>
          <a:p>
            <a:pPr>
              <a:buNone/>
            </a:pPr>
            <a:r>
              <a:rPr kumimoji="1" lang="ja-JP" altLang="en-US" sz="4000" dirty="0" smtClean="0"/>
              <a:t>ご清聴ありがとうございました</a:t>
            </a:r>
            <a:endParaRPr kumimoji="1" lang="ja-JP" altLang="en-US" sz="40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 2"/>
          <p:cNvSpPr>
            <a:spLocks noGrp="1"/>
          </p:cNvSpPr>
          <p:nvPr>
            <p:ph idx="1"/>
          </p:nvPr>
        </p:nvSpPr>
        <p:spPr>
          <a:xfrm>
            <a:off x="1142976" y="1428736"/>
            <a:ext cx="7786742" cy="4800600"/>
          </a:xfrm>
        </p:spPr>
        <p:txBody>
          <a:bodyPr>
            <a:normAutofit/>
          </a:bodyPr>
          <a:lstStyle/>
          <a:p>
            <a:r>
              <a:rPr kumimoji="1" lang="ja-JP" altLang="en-US" sz="2800" dirty="0" smtClean="0"/>
              <a:t>近年クラウドコンピューティングという手法が普及してきている</a:t>
            </a:r>
            <a:endParaRPr kumimoji="1" lang="en-US" altLang="ja-JP" sz="2800" dirty="0" smtClean="0"/>
          </a:p>
          <a:p>
            <a:pPr lvl="1"/>
            <a:r>
              <a:rPr lang="ja-JP" altLang="en-US" sz="2400" dirty="0" smtClean="0"/>
              <a:t>従来ユーザーが管理していた計算機やソフトウェアをネットワーク上から提供する</a:t>
            </a:r>
            <a:endParaRPr kumimoji="1" lang="en-US" altLang="ja-JP" sz="2400" dirty="0" smtClean="0"/>
          </a:p>
          <a:p>
            <a:pPr lvl="1"/>
            <a:r>
              <a:rPr lang="en-US" altLang="ja-JP" sz="2400" dirty="0" smtClean="0"/>
              <a:t>Infrastructure as a Service</a:t>
            </a:r>
            <a:r>
              <a:rPr lang="ja-JP" altLang="en-US" sz="2400" dirty="0" smtClean="0"/>
              <a:t>（</a:t>
            </a:r>
            <a:r>
              <a:rPr lang="en-US" altLang="ja-JP" sz="2400" dirty="0" err="1" smtClean="0"/>
              <a:t>IaaS</a:t>
            </a:r>
            <a:r>
              <a:rPr lang="ja-JP" altLang="en-US" sz="2400" dirty="0" smtClean="0"/>
              <a:t>）</a:t>
            </a:r>
            <a:endParaRPr lang="en-US" altLang="ja-JP" sz="2400" dirty="0" smtClean="0"/>
          </a:p>
          <a:p>
            <a:pPr lvl="2"/>
            <a:r>
              <a:rPr kumimoji="1" lang="ja-JP" altLang="en-US" dirty="0" smtClean="0"/>
              <a:t>サービスとして仮想マシンを提供する</a:t>
            </a:r>
            <a:endParaRPr lang="en-US" altLang="ja-JP" dirty="0" smtClean="0"/>
          </a:p>
          <a:p>
            <a:pPr lvl="1"/>
            <a:endParaRPr kumimoji="1" lang="en-US" altLang="ja-JP" sz="2600" dirty="0" smtClean="0"/>
          </a:p>
        </p:txBody>
      </p:sp>
      <p:sp>
        <p:nvSpPr>
          <p:cNvPr id="2" name="タイトル 1"/>
          <p:cNvSpPr>
            <a:spLocks noGrp="1"/>
          </p:cNvSpPr>
          <p:nvPr>
            <p:ph type="title"/>
          </p:nvPr>
        </p:nvSpPr>
        <p:spPr/>
        <p:txBody>
          <a:bodyPr/>
          <a:lstStyle/>
          <a:p>
            <a:r>
              <a:rPr lang="ja-JP" altLang="en-US" dirty="0" smtClean="0"/>
              <a:t>クラウドコンピューティング</a:t>
            </a:r>
            <a:endParaRPr kumimoji="1" lang="ja-JP" altLang="en-US" dirty="0"/>
          </a:p>
        </p:txBody>
      </p:sp>
      <p:sp>
        <p:nvSpPr>
          <p:cNvPr id="4" name="雲 3"/>
          <p:cNvSpPr/>
          <p:nvPr/>
        </p:nvSpPr>
        <p:spPr>
          <a:xfrm>
            <a:off x="4380004" y="4672848"/>
            <a:ext cx="3192360" cy="1877194"/>
          </a:xfrm>
          <a:prstGeom prst="cloud">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5" name="Picture 3" descr="C:\Users\taka\AppData\Local\Microsoft\Windows\Temporary Internet Files\Content.IE5\3EKFIRTB\MCj04289450000[1].wmf"/>
          <p:cNvPicPr>
            <a:picLocks noChangeAspect="1" noChangeArrowheads="1"/>
          </p:cNvPicPr>
          <p:nvPr/>
        </p:nvPicPr>
        <p:blipFill>
          <a:blip r:embed="rId3" cstate="print"/>
          <a:srcRect/>
          <a:stretch>
            <a:fillRect/>
          </a:stretch>
        </p:blipFill>
        <p:spPr bwMode="auto">
          <a:xfrm>
            <a:off x="1928794" y="4714884"/>
            <a:ext cx="947813" cy="693763"/>
          </a:xfrm>
          <a:prstGeom prst="rect">
            <a:avLst/>
          </a:prstGeom>
          <a:noFill/>
        </p:spPr>
      </p:pic>
      <p:sp>
        <p:nvSpPr>
          <p:cNvPr id="6" name="右矢印 5"/>
          <p:cNvSpPr/>
          <p:nvPr/>
        </p:nvSpPr>
        <p:spPr>
          <a:xfrm rot="856652" flipH="1">
            <a:off x="3093900" y="5189071"/>
            <a:ext cx="986737" cy="302777"/>
          </a:xfrm>
          <a:prstGeom prst="rightArrow">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7" name="Picture 3" descr="C:\Users\taka\AppData\Local\Microsoft\Windows\Temporary Internet Files\Content.IE5\3EKFIRTB\MCj04289690000[1].wmf"/>
          <p:cNvPicPr>
            <a:picLocks noChangeAspect="1" noChangeArrowheads="1"/>
          </p:cNvPicPr>
          <p:nvPr/>
        </p:nvPicPr>
        <p:blipFill>
          <a:blip r:embed="rId4" cstate="print"/>
          <a:srcRect/>
          <a:stretch>
            <a:fillRect/>
          </a:stretch>
        </p:blipFill>
        <p:spPr bwMode="auto">
          <a:xfrm>
            <a:off x="5214942" y="5000636"/>
            <a:ext cx="710860" cy="1007052"/>
          </a:xfrm>
          <a:prstGeom prst="rect">
            <a:avLst/>
          </a:prstGeom>
          <a:noFill/>
        </p:spPr>
      </p:pic>
      <p:pic>
        <p:nvPicPr>
          <p:cNvPr id="8" name="Picture 4" descr="C:\Users\taka\AppData\Local\Microsoft\Windows\Temporary Internet Files\Content.IE5\3EKFIRTB\MCj04289690000[1].wmf"/>
          <p:cNvPicPr>
            <a:picLocks noChangeAspect="1" noChangeArrowheads="1"/>
          </p:cNvPicPr>
          <p:nvPr/>
        </p:nvPicPr>
        <p:blipFill>
          <a:blip r:embed="rId4" cstate="print"/>
          <a:srcRect/>
          <a:stretch>
            <a:fillRect/>
          </a:stretch>
        </p:blipFill>
        <p:spPr bwMode="auto">
          <a:xfrm>
            <a:off x="6072198" y="5214950"/>
            <a:ext cx="719054" cy="1018660"/>
          </a:xfrm>
          <a:prstGeom prst="rect">
            <a:avLst/>
          </a:prstGeom>
          <a:noFill/>
        </p:spPr>
      </p:pic>
      <p:pic>
        <p:nvPicPr>
          <p:cNvPr id="9" name="Picture 3" descr="C:\Users\taka\AppData\Local\Microsoft\Windows\Temporary Internet Files\Content.IE5\3EKFIRTB\MCj04289450000[1].wmf"/>
          <p:cNvPicPr>
            <a:picLocks noChangeAspect="1" noChangeArrowheads="1"/>
          </p:cNvPicPr>
          <p:nvPr/>
        </p:nvPicPr>
        <p:blipFill>
          <a:blip r:embed="rId3" cstate="print"/>
          <a:srcRect/>
          <a:stretch>
            <a:fillRect/>
          </a:stretch>
        </p:blipFill>
        <p:spPr bwMode="auto">
          <a:xfrm>
            <a:off x="1857356" y="5857892"/>
            <a:ext cx="947813" cy="693763"/>
          </a:xfrm>
          <a:prstGeom prst="rect">
            <a:avLst/>
          </a:prstGeom>
          <a:noFill/>
        </p:spPr>
      </p:pic>
      <p:sp>
        <p:nvSpPr>
          <p:cNvPr id="10" name="右矢印 9"/>
          <p:cNvSpPr/>
          <p:nvPr/>
        </p:nvSpPr>
        <p:spPr>
          <a:xfrm rot="20822704" flipH="1">
            <a:off x="3093183" y="5893206"/>
            <a:ext cx="986737" cy="302777"/>
          </a:xfrm>
          <a:prstGeom prst="rightArrow">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テキスト ボックス 10"/>
          <p:cNvSpPr txBox="1"/>
          <p:nvPr/>
        </p:nvSpPr>
        <p:spPr>
          <a:xfrm>
            <a:off x="3000364" y="5500702"/>
            <a:ext cx="1160868" cy="369332"/>
          </a:xfrm>
          <a:prstGeom prst="rect">
            <a:avLst/>
          </a:prstGeom>
          <a:noFill/>
        </p:spPr>
        <p:txBody>
          <a:bodyPr wrap="square" rtlCol="0">
            <a:spAutoFit/>
          </a:bodyPr>
          <a:lstStyle/>
          <a:p>
            <a:r>
              <a:rPr kumimoji="1" lang="ja-JP" altLang="en-US" dirty="0" smtClean="0"/>
              <a:t>サービス</a:t>
            </a:r>
            <a:endParaRPr kumimoji="1" lang="ja-JP" alt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ja-JP" altLang="en-US" sz="4400" dirty="0" smtClean="0"/>
              <a:t>仮想マシンとは？</a:t>
            </a:r>
            <a:endParaRPr kumimoji="1" lang="ja-JP" altLang="en-US" dirty="0"/>
          </a:p>
        </p:txBody>
      </p:sp>
      <p:sp>
        <p:nvSpPr>
          <p:cNvPr id="3" name="コンテンツ プレースホルダ 2"/>
          <p:cNvSpPr>
            <a:spLocks noGrp="1"/>
          </p:cNvSpPr>
          <p:nvPr>
            <p:ph idx="1"/>
          </p:nvPr>
        </p:nvSpPr>
        <p:spPr>
          <a:xfrm>
            <a:off x="1428728" y="1428736"/>
            <a:ext cx="7498080" cy="4800600"/>
          </a:xfrm>
        </p:spPr>
        <p:txBody>
          <a:bodyPr/>
          <a:lstStyle/>
          <a:p>
            <a:r>
              <a:rPr lang="en-US" altLang="ja-JP" sz="2800" dirty="0" smtClean="0"/>
              <a:t>HDD</a:t>
            </a:r>
            <a:r>
              <a:rPr lang="ja-JP" altLang="en-US" sz="2800" dirty="0" smtClean="0"/>
              <a:t>や</a:t>
            </a:r>
            <a:r>
              <a:rPr lang="en-US" altLang="ja-JP" sz="2800" dirty="0" smtClean="0"/>
              <a:t>CPU</a:t>
            </a:r>
            <a:r>
              <a:rPr lang="ja-JP" altLang="en-US" sz="2800" dirty="0" smtClean="0"/>
              <a:t>などを仮想化し、計算機上で別の計算機をエミュレートする技術</a:t>
            </a:r>
            <a:endParaRPr lang="en-US" altLang="ja-JP" sz="2800" dirty="0" smtClean="0"/>
          </a:p>
          <a:p>
            <a:pPr lvl="1"/>
            <a:r>
              <a:rPr lang="ja-JP" altLang="en-US" sz="2400" dirty="0" smtClean="0"/>
              <a:t>仮想化したリソースを分割することで複数の</a:t>
            </a:r>
            <a:r>
              <a:rPr lang="ja-JP" altLang="en-US" dirty="0" smtClean="0"/>
              <a:t>計算機</a:t>
            </a:r>
            <a:r>
              <a:rPr lang="ja-JP" altLang="en-US" sz="2400" dirty="0" smtClean="0"/>
              <a:t>を稼働させることもできる</a:t>
            </a:r>
            <a:endParaRPr lang="en-US" altLang="ja-JP" sz="2400" dirty="0" smtClean="0"/>
          </a:p>
          <a:p>
            <a:endParaRPr kumimoji="1" lang="ja-JP" altLang="en-US" dirty="0"/>
          </a:p>
        </p:txBody>
      </p:sp>
      <p:pic>
        <p:nvPicPr>
          <p:cNvPr id="4" name="Picture 3" descr="C:\Users\taka\卒研\図\発表.jpg"/>
          <p:cNvPicPr>
            <a:picLocks noChangeAspect="1" noChangeArrowheads="1"/>
          </p:cNvPicPr>
          <p:nvPr/>
        </p:nvPicPr>
        <p:blipFill>
          <a:blip r:embed="rId3" cstate="print"/>
          <a:srcRect/>
          <a:stretch>
            <a:fillRect/>
          </a:stretch>
        </p:blipFill>
        <p:spPr bwMode="auto">
          <a:xfrm>
            <a:off x="1071538" y="3286124"/>
            <a:ext cx="4143372" cy="3095891"/>
          </a:xfrm>
          <a:prstGeom prst="rect">
            <a:avLst/>
          </a:prstGeom>
          <a:noFill/>
        </p:spPr>
      </p:pic>
      <p:sp>
        <p:nvSpPr>
          <p:cNvPr id="5" name="雲 4"/>
          <p:cNvSpPr/>
          <p:nvPr/>
        </p:nvSpPr>
        <p:spPr>
          <a:xfrm>
            <a:off x="5929322" y="3857628"/>
            <a:ext cx="3049484" cy="1877194"/>
          </a:xfrm>
          <a:prstGeom prst="cloud">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8" name="Picture 3" descr="C:\Users\taka\AppData\Local\Microsoft\Windows\Temporary Internet Files\Content.IE5\3EKFIRTB\MCj04289690000[1].wmf"/>
          <p:cNvPicPr>
            <a:picLocks noChangeAspect="1" noChangeArrowheads="1"/>
          </p:cNvPicPr>
          <p:nvPr/>
        </p:nvPicPr>
        <p:blipFill>
          <a:blip r:embed="rId4" cstate="print"/>
          <a:srcRect/>
          <a:stretch>
            <a:fillRect/>
          </a:stretch>
        </p:blipFill>
        <p:spPr bwMode="auto">
          <a:xfrm>
            <a:off x="6621384" y="4185416"/>
            <a:ext cx="710860" cy="1007052"/>
          </a:xfrm>
          <a:prstGeom prst="rect">
            <a:avLst/>
          </a:prstGeom>
          <a:noFill/>
        </p:spPr>
      </p:pic>
      <p:pic>
        <p:nvPicPr>
          <p:cNvPr id="9" name="Picture 4" descr="C:\Users\taka\AppData\Local\Microsoft\Windows\Temporary Internet Files\Content.IE5\3EKFIRTB\MCj04289690000[1].wmf"/>
          <p:cNvPicPr>
            <a:picLocks noChangeAspect="1" noChangeArrowheads="1"/>
          </p:cNvPicPr>
          <p:nvPr/>
        </p:nvPicPr>
        <p:blipFill>
          <a:blip r:embed="rId4" cstate="print"/>
          <a:srcRect/>
          <a:stretch>
            <a:fillRect/>
          </a:stretch>
        </p:blipFill>
        <p:spPr bwMode="auto">
          <a:xfrm>
            <a:off x="7500958" y="4357694"/>
            <a:ext cx="719054" cy="1018660"/>
          </a:xfrm>
          <a:prstGeom prst="rect">
            <a:avLst/>
          </a:prstGeom>
          <a:noFill/>
        </p:spPr>
      </p:pic>
      <p:sp>
        <p:nvSpPr>
          <p:cNvPr id="22" name="右矢印 21"/>
          <p:cNvSpPr/>
          <p:nvPr/>
        </p:nvSpPr>
        <p:spPr>
          <a:xfrm flipH="1">
            <a:off x="5286380" y="4714884"/>
            <a:ext cx="500066" cy="35719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 2"/>
          <p:cNvSpPr>
            <a:spLocks noGrp="1"/>
          </p:cNvSpPr>
          <p:nvPr>
            <p:ph idx="1"/>
          </p:nvPr>
        </p:nvSpPr>
        <p:spPr>
          <a:xfrm>
            <a:off x="1285852" y="1428736"/>
            <a:ext cx="7643866" cy="4800600"/>
          </a:xfrm>
        </p:spPr>
        <p:txBody>
          <a:bodyPr>
            <a:normAutofit/>
          </a:bodyPr>
          <a:lstStyle/>
          <a:p>
            <a:r>
              <a:rPr lang="ja-JP" altLang="en-US" sz="2800" dirty="0" smtClean="0"/>
              <a:t>クラウド管理者による仮想マシンからの情報漏洩</a:t>
            </a:r>
            <a:endParaRPr lang="en-US" altLang="ja-JP" sz="2800" dirty="0" smtClean="0"/>
          </a:p>
          <a:p>
            <a:pPr lvl="1"/>
            <a:r>
              <a:rPr lang="ja-JP" altLang="en-US" sz="2400" dirty="0" smtClean="0"/>
              <a:t>仮想マシン内のディスクやメモリから情報が盗まれる恐れがある</a:t>
            </a:r>
            <a:endParaRPr lang="en-US" altLang="ja-JP" sz="2400" dirty="0" smtClean="0"/>
          </a:p>
          <a:p>
            <a:pPr lvl="1"/>
            <a:r>
              <a:rPr lang="ja-JP" altLang="en-US" dirty="0" smtClean="0"/>
              <a:t>クラウド管理者が信用できるとは限らない</a:t>
            </a:r>
            <a:endParaRPr lang="en-US" altLang="ja-JP" dirty="0" smtClean="0"/>
          </a:p>
          <a:p>
            <a:pPr lvl="2"/>
            <a:r>
              <a:rPr lang="ja-JP" altLang="en-US" sz="2000" dirty="0" smtClean="0"/>
              <a:t>仮想マシンは自由に移動させられるのでどこで稼働しているかは分からない</a:t>
            </a:r>
            <a:endParaRPr lang="en-US" altLang="ja-JP" sz="2000" dirty="0" smtClean="0"/>
          </a:p>
          <a:p>
            <a:pPr lvl="2"/>
            <a:endParaRPr kumimoji="1" lang="en-US" altLang="ja-JP" sz="2000" dirty="0" smtClean="0"/>
          </a:p>
          <a:p>
            <a:pPr lvl="1"/>
            <a:endParaRPr kumimoji="1" lang="en-US" altLang="ja-JP" sz="2000" dirty="0" smtClean="0"/>
          </a:p>
        </p:txBody>
      </p:sp>
      <p:sp>
        <p:nvSpPr>
          <p:cNvPr id="2" name="タイトル 1"/>
          <p:cNvSpPr>
            <a:spLocks noGrp="1"/>
          </p:cNvSpPr>
          <p:nvPr>
            <p:ph type="title"/>
          </p:nvPr>
        </p:nvSpPr>
        <p:spPr>
          <a:xfrm>
            <a:off x="1142976" y="274638"/>
            <a:ext cx="8001024" cy="1143000"/>
          </a:xfrm>
        </p:spPr>
        <p:txBody>
          <a:bodyPr>
            <a:normAutofit/>
          </a:bodyPr>
          <a:lstStyle/>
          <a:p>
            <a:r>
              <a:rPr lang="ja-JP" altLang="en-US" dirty="0" smtClean="0"/>
              <a:t>セキュリティへの懸念</a:t>
            </a:r>
            <a:endParaRPr kumimoji="1" lang="ja-JP" altLang="en-US" dirty="0"/>
          </a:p>
        </p:txBody>
      </p:sp>
      <p:pic>
        <p:nvPicPr>
          <p:cNvPr id="1028" name="Picture 4" descr="G:\世界地図.jpg"/>
          <p:cNvPicPr>
            <a:picLocks noChangeAspect="1" noChangeArrowheads="1"/>
          </p:cNvPicPr>
          <p:nvPr/>
        </p:nvPicPr>
        <p:blipFill>
          <a:blip r:embed="rId3" cstate="print"/>
          <a:srcRect/>
          <a:stretch>
            <a:fillRect/>
          </a:stretch>
        </p:blipFill>
        <p:spPr bwMode="auto">
          <a:xfrm>
            <a:off x="3143240" y="4214818"/>
            <a:ext cx="4000528" cy="2628366"/>
          </a:xfrm>
          <a:prstGeom prst="rect">
            <a:avLst/>
          </a:prstGeom>
          <a:noFill/>
        </p:spPr>
      </p:pic>
      <p:sp>
        <p:nvSpPr>
          <p:cNvPr id="7" name="フローチャート : 結合子 6"/>
          <p:cNvSpPr/>
          <p:nvPr/>
        </p:nvSpPr>
        <p:spPr>
          <a:xfrm>
            <a:off x="3571868" y="5286388"/>
            <a:ext cx="45719" cy="45719"/>
          </a:xfrm>
          <a:prstGeom prst="flowChartConnector">
            <a:avLst/>
          </a:prstGeom>
        </p:spPr>
        <p:style>
          <a:lnRef idx="1">
            <a:schemeClr val="accent3"/>
          </a:lnRef>
          <a:fillRef idx="3">
            <a:schemeClr val="accent3"/>
          </a:fillRef>
          <a:effectRef idx="2">
            <a:schemeClr val="accent3"/>
          </a:effectRef>
          <a:fontRef idx="minor">
            <a:schemeClr val="lt1"/>
          </a:fontRef>
        </p:style>
        <p:txBody>
          <a:bodyPr rtlCol="0" anchor="ctr"/>
          <a:lstStyle/>
          <a:p>
            <a:pPr algn="ctr"/>
            <a:endParaRPr kumimoji="1" lang="ja-JP" altLang="en-US"/>
          </a:p>
        </p:txBody>
      </p:sp>
      <p:sp>
        <p:nvSpPr>
          <p:cNvPr id="8" name="フローチャート : 結合子 7"/>
          <p:cNvSpPr/>
          <p:nvPr/>
        </p:nvSpPr>
        <p:spPr>
          <a:xfrm flipH="1" flipV="1">
            <a:off x="4812032" y="5500700"/>
            <a:ext cx="45719" cy="45719"/>
          </a:xfrm>
          <a:prstGeom prst="flowChartConnector">
            <a:avLst/>
          </a:prstGeom>
        </p:spPr>
        <p:style>
          <a:lnRef idx="1">
            <a:schemeClr val="accent3"/>
          </a:lnRef>
          <a:fillRef idx="3">
            <a:schemeClr val="accent3"/>
          </a:fillRef>
          <a:effectRef idx="2">
            <a:schemeClr val="accent3"/>
          </a:effectRef>
          <a:fontRef idx="minor">
            <a:schemeClr val="lt1"/>
          </a:fontRef>
        </p:style>
        <p:txBody>
          <a:bodyPr rtlCol="0" anchor="ctr"/>
          <a:lstStyle/>
          <a:p>
            <a:pPr algn="ctr"/>
            <a:endParaRPr kumimoji="1" lang="ja-JP" altLang="en-US"/>
          </a:p>
        </p:txBody>
      </p:sp>
      <p:sp>
        <p:nvSpPr>
          <p:cNvPr id="10" name="フローチャート : 結合子 9"/>
          <p:cNvSpPr/>
          <p:nvPr/>
        </p:nvSpPr>
        <p:spPr>
          <a:xfrm flipH="1" flipV="1">
            <a:off x="4572000" y="5572140"/>
            <a:ext cx="45719" cy="45719"/>
          </a:xfrm>
          <a:prstGeom prst="flowChartConnector">
            <a:avLst/>
          </a:prstGeom>
        </p:spPr>
        <p:style>
          <a:lnRef idx="1">
            <a:schemeClr val="accent3"/>
          </a:lnRef>
          <a:fillRef idx="3">
            <a:schemeClr val="accent3"/>
          </a:fillRef>
          <a:effectRef idx="2">
            <a:schemeClr val="accent3"/>
          </a:effectRef>
          <a:fontRef idx="minor">
            <a:schemeClr val="lt1"/>
          </a:fontRef>
        </p:style>
        <p:txBody>
          <a:bodyPr rtlCol="0" anchor="ctr"/>
          <a:lstStyle/>
          <a:p>
            <a:pPr algn="ctr"/>
            <a:endParaRPr kumimoji="1" lang="ja-JP" altLang="en-US"/>
          </a:p>
        </p:txBody>
      </p:sp>
      <p:sp>
        <p:nvSpPr>
          <p:cNvPr id="12" name="フローチャート : 結合子 11"/>
          <p:cNvSpPr/>
          <p:nvPr/>
        </p:nvSpPr>
        <p:spPr>
          <a:xfrm flipH="1" flipV="1">
            <a:off x="5929322" y="5429264"/>
            <a:ext cx="45719" cy="45719"/>
          </a:xfrm>
          <a:prstGeom prst="flowChartConnector">
            <a:avLst/>
          </a:prstGeom>
        </p:spPr>
        <p:style>
          <a:lnRef idx="1">
            <a:schemeClr val="accent3"/>
          </a:lnRef>
          <a:fillRef idx="3">
            <a:schemeClr val="accent3"/>
          </a:fillRef>
          <a:effectRef idx="2">
            <a:schemeClr val="accent3"/>
          </a:effectRef>
          <a:fontRef idx="minor">
            <a:schemeClr val="lt1"/>
          </a:fontRef>
        </p:style>
        <p:txBody>
          <a:bodyPr rtlCol="0" anchor="ctr"/>
          <a:lstStyle/>
          <a:p>
            <a:pPr algn="ctr"/>
            <a:endParaRPr kumimoji="1" lang="ja-JP" altLang="en-US"/>
          </a:p>
        </p:txBody>
      </p:sp>
      <p:cxnSp>
        <p:nvCxnSpPr>
          <p:cNvPr id="14" name="直線矢印コネクタ 13"/>
          <p:cNvCxnSpPr>
            <a:stCxn id="8" idx="2"/>
            <a:endCxn id="12" idx="6"/>
          </p:cNvCxnSpPr>
          <p:nvPr/>
        </p:nvCxnSpPr>
        <p:spPr>
          <a:xfrm flipV="1">
            <a:off x="4857751" y="5452123"/>
            <a:ext cx="1071571" cy="71436"/>
          </a:xfrm>
          <a:prstGeom prst="straightConnector1">
            <a:avLst/>
          </a:prstGeom>
          <a:ln w="28575">
            <a:solidFill>
              <a:srgbClr val="FFFF00"/>
            </a:solidFill>
            <a:headEnd type="triangle" w="sm" len="sm"/>
            <a:tailEnd type="triangle" w="sm" len="sm"/>
          </a:ln>
        </p:spPr>
        <p:style>
          <a:lnRef idx="1">
            <a:schemeClr val="accent1"/>
          </a:lnRef>
          <a:fillRef idx="0">
            <a:schemeClr val="accent1"/>
          </a:fillRef>
          <a:effectRef idx="0">
            <a:schemeClr val="accent1"/>
          </a:effectRef>
          <a:fontRef idx="minor">
            <a:schemeClr val="tx1"/>
          </a:fontRef>
        </p:style>
      </p:cxnSp>
      <p:cxnSp>
        <p:nvCxnSpPr>
          <p:cNvPr id="18" name="直線矢印コネクタ 17"/>
          <p:cNvCxnSpPr>
            <a:stCxn id="8" idx="6"/>
            <a:endCxn id="10" idx="3"/>
          </p:cNvCxnSpPr>
          <p:nvPr/>
        </p:nvCxnSpPr>
        <p:spPr>
          <a:xfrm rot="10800000" flipV="1">
            <a:off x="4611024" y="5523559"/>
            <a:ext cx="201008" cy="55276"/>
          </a:xfrm>
          <a:prstGeom prst="straightConnector1">
            <a:avLst/>
          </a:prstGeom>
          <a:ln w="28575">
            <a:solidFill>
              <a:srgbClr val="FFFF00"/>
            </a:solidFill>
            <a:headEnd type="triangle" w="sm" len="sm"/>
            <a:tailEnd type="triangle" w="sm" len="sm"/>
          </a:ln>
        </p:spPr>
        <p:style>
          <a:lnRef idx="1">
            <a:schemeClr val="accent1"/>
          </a:lnRef>
          <a:fillRef idx="0">
            <a:schemeClr val="accent1"/>
          </a:fillRef>
          <a:effectRef idx="0">
            <a:schemeClr val="accent1"/>
          </a:effectRef>
          <a:fontRef idx="minor">
            <a:schemeClr val="tx1"/>
          </a:fontRef>
        </p:style>
      </p:cxnSp>
      <p:cxnSp>
        <p:nvCxnSpPr>
          <p:cNvPr id="21" name="直線矢印コネクタ 20"/>
          <p:cNvCxnSpPr>
            <a:endCxn id="7" idx="6"/>
          </p:cNvCxnSpPr>
          <p:nvPr/>
        </p:nvCxnSpPr>
        <p:spPr>
          <a:xfrm rot="10800000">
            <a:off x="3617588" y="5309248"/>
            <a:ext cx="1168727" cy="191454"/>
          </a:xfrm>
          <a:prstGeom prst="straightConnector1">
            <a:avLst/>
          </a:prstGeom>
          <a:ln w="28575">
            <a:solidFill>
              <a:srgbClr val="FFFF00"/>
            </a:solidFill>
            <a:headEnd type="triangle" w="sm" len="sm"/>
            <a:tailEnd type="triangle" w="sm" len="sm"/>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 name="コンテンツ プレースホルダ 34"/>
          <p:cNvSpPr>
            <a:spLocks noGrp="1"/>
          </p:cNvSpPr>
          <p:nvPr>
            <p:ph idx="1"/>
          </p:nvPr>
        </p:nvSpPr>
        <p:spPr>
          <a:xfrm>
            <a:off x="1428728" y="1428736"/>
            <a:ext cx="7498080" cy="4800600"/>
          </a:xfrm>
        </p:spPr>
        <p:txBody>
          <a:bodyPr>
            <a:normAutofit/>
          </a:bodyPr>
          <a:lstStyle/>
          <a:p>
            <a:r>
              <a:rPr lang="ja-JP" altLang="en-US" sz="2800" dirty="0" smtClean="0"/>
              <a:t>仮想マシンをサスペンドするだけでメモリの内容をまるごと盗める</a:t>
            </a:r>
            <a:endParaRPr lang="en-US" altLang="ja-JP" sz="2800" dirty="0" smtClean="0"/>
          </a:p>
          <a:p>
            <a:pPr lvl="1"/>
            <a:r>
              <a:rPr lang="ja-JP" altLang="en-US" sz="2400" dirty="0" smtClean="0"/>
              <a:t>サスペンドとは仮想マシンを後で再開できるように一時停止させる機能</a:t>
            </a:r>
            <a:endParaRPr lang="en-US" altLang="ja-JP" sz="2400" dirty="0" smtClean="0"/>
          </a:p>
          <a:p>
            <a:pPr lvl="1"/>
            <a:r>
              <a:rPr lang="en-US" altLang="ja-JP" dirty="0" err="1" smtClean="0"/>
              <a:t>Xen</a:t>
            </a:r>
            <a:r>
              <a:rPr lang="ja-JP" altLang="en-US" dirty="0" smtClean="0"/>
              <a:t>ではドメイン</a:t>
            </a:r>
            <a:r>
              <a:rPr lang="en-US" altLang="ja-JP" dirty="0" smtClean="0"/>
              <a:t>0</a:t>
            </a:r>
            <a:r>
              <a:rPr lang="ja-JP" altLang="en-US" dirty="0" smtClean="0"/>
              <a:t>でサスペンドを行う</a:t>
            </a:r>
            <a:endParaRPr lang="en-US" altLang="ja-JP" dirty="0" smtClean="0"/>
          </a:p>
          <a:p>
            <a:pPr lvl="2"/>
            <a:r>
              <a:rPr kumimoji="1" lang="ja-JP" altLang="en-US" sz="2000" dirty="0" smtClean="0"/>
              <a:t>クラウド管理者はドメイン０で管理</a:t>
            </a:r>
            <a:endParaRPr kumimoji="1" lang="en-US" altLang="ja-JP" sz="2000" dirty="0" smtClean="0"/>
          </a:p>
        </p:txBody>
      </p:sp>
      <p:sp>
        <p:nvSpPr>
          <p:cNvPr id="2" name="タイトル 1"/>
          <p:cNvSpPr>
            <a:spLocks noGrp="1"/>
          </p:cNvSpPr>
          <p:nvPr>
            <p:ph type="title"/>
          </p:nvPr>
        </p:nvSpPr>
        <p:spPr/>
        <p:txBody>
          <a:bodyPr>
            <a:normAutofit/>
          </a:bodyPr>
          <a:lstStyle/>
          <a:p>
            <a:r>
              <a:rPr lang="ja-JP" altLang="en-US" dirty="0" smtClean="0"/>
              <a:t>サスペンドによる情報漏洩</a:t>
            </a:r>
            <a:endParaRPr kumimoji="1" lang="ja-JP" altLang="en-US" dirty="0"/>
          </a:p>
        </p:txBody>
      </p:sp>
      <p:sp>
        <p:nvSpPr>
          <p:cNvPr id="23" name="フローチャート : 代替処理 22"/>
          <p:cNvSpPr/>
          <p:nvPr/>
        </p:nvSpPr>
        <p:spPr>
          <a:xfrm>
            <a:off x="3214678" y="4286256"/>
            <a:ext cx="1571636" cy="1500198"/>
          </a:xfrm>
          <a:prstGeom prst="flowChartAlternateProcess">
            <a:avLst/>
          </a:prstGeom>
          <a:ln/>
        </p:spPr>
        <p:style>
          <a:lnRef idx="1">
            <a:schemeClr val="accent2"/>
          </a:lnRef>
          <a:fillRef idx="2">
            <a:schemeClr val="accent2"/>
          </a:fillRef>
          <a:effectRef idx="1">
            <a:schemeClr val="accent2"/>
          </a:effectRef>
          <a:fontRef idx="minor">
            <a:schemeClr val="dk1"/>
          </a:fontRef>
        </p:style>
        <p:txBody>
          <a:bodyPr lIns="72000" rIns="72000" rtlCol="0" anchor="t" anchorCtr="0"/>
          <a:lstStyle/>
          <a:p>
            <a:pPr algn="ctr"/>
            <a:r>
              <a:rPr kumimoji="1" lang="ja-JP" altLang="en-US" dirty="0" smtClean="0"/>
              <a:t>ドメイン</a:t>
            </a:r>
            <a:r>
              <a:rPr kumimoji="1" lang="en-US" altLang="ja-JP" dirty="0" smtClean="0"/>
              <a:t>0</a:t>
            </a:r>
            <a:endParaRPr kumimoji="1" lang="ja-JP" altLang="en-US" dirty="0"/>
          </a:p>
        </p:txBody>
      </p:sp>
      <p:sp>
        <p:nvSpPr>
          <p:cNvPr id="29" name="フローチャート : 磁気ディスク 28"/>
          <p:cNvSpPr/>
          <p:nvPr/>
        </p:nvSpPr>
        <p:spPr>
          <a:xfrm>
            <a:off x="1928794" y="5929330"/>
            <a:ext cx="1000132" cy="642918"/>
          </a:xfrm>
          <a:prstGeom prst="flowChartMagneticDisk">
            <a:avLst/>
          </a:prstGeom>
        </p:spPr>
        <p:style>
          <a:lnRef idx="1">
            <a:schemeClr val="accent4"/>
          </a:lnRef>
          <a:fillRef idx="2">
            <a:schemeClr val="accent4"/>
          </a:fillRef>
          <a:effectRef idx="1">
            <a:schemeClr val="accent4"/>
          </a:effectRef>
          <a:fontRef idx="minor">
            <a:schemeClr val="dk1"/>
          </a:fontRef>
        </p:style>
        <p:txBody>
          <a:bodyPr tIns="108000" bIns="0" rtlCol="0" anchor="ctr" anchorCtr="1">
            <a:normAutofit fontScale="85000" lnSpcReduction="10000"/>
          </a:bodyPr>
          <a:lstStyle/>
          <a:p>
            <a:pPr algn="ctr"/>
            <a:r>
              <a:rPr lang="ja-JP" altLang="en-US" dirty="0" smtClean="0"/>
              <a:t>ディスク</a:t>
            </a:r>
            <a:endParaRPr kumimoji="1" lang="en-US" altLang="ja-JP" dirty="0" smtClean="0"/>
          </a:p>
        </p:txBody>
      </p:sp>
      <p:sp>
        <p:nvSpPr>
          <p:cNvPr id="36" name="フローチャート : 代替処理 35"/>
          <p:cNvSpPr/>
          <p:nvPr/>
        </p:nvSpPr>
        <p:spPr>
          <a:xfrm>
            <a:off x="6000760" y="4286256"/>
            <a:ext cx="1571636" cy="1500198"/>
          </a:xfrm>
          <a:prstGeom prst="flowChartAlternateProcess">
            <a:avLst/>
          </a:prstGeom>
          <a:ln/>
        </p:spPr>
        <p:style>
          <a:lnRef idx="1">
            <a:schemeClr val="accent2"/>
          </a:lnRef>
          <a:fillRef idx="2">
            <a:schemeClr val="accent2"/>
          </a:fillRef>
          <a:effectRef idx="1">
            <a:schemeClr val="accent2"/>
          </a:effectRef>
          <a:fontRef idx="minor">
            <a:schemeClr val="dk1"/>
          </a:fontRef>
        </p:style>
        <p:txBody>
          <a:bodyPr rtlCol="0" anchor="t" anchorCtr="1">
            <a:normAutofit/>
          </a:bodyPr>
          <a:lstStyle/>
          <a:p>
            <a:pPr algn="ctr"/>
            <a:r>
              <a:rPr kumimoji="1" lang="ja-JP" altLang="en-US" dirty="0" smtClean="0"/>
              <a:t>ドメインＵ </a:t>
            </a:r>
            <a:endParaRPr kumimoji="1" lang="ja-JP" altLang="en-US" dirty="0"/>
          </a:p>
        </p:txBody>
      </p:sp>
      <p:sp>
        <p:nvSpPr>
          <p:cNvPr id="21" name="円/楕円 20"/>
          <p:cNvSpPr/>
          <p:nvPr/>
        </p:nvSpPr>
        <p:spPr>
          <a:xfrm>
            <a:off x="6143636" y="4929198"/>
            <a:ext cx="1285884" cy="500066"/>
          </a:xfrm>
          <a:prstGeom prst="ellipse">
            <a:avLst/>
          </a:prstGeom>
        </p:spPr>
        <p:style>
          <a:lnRef idx="1">
            <a:schemeClr val="accent3"/>
          </a:lnRef>
          <a:fillRef idx="2">
            <a:schemeClr val="accent3"/>
          </a:fillRef>
          <a:effectRef idx="1">
            <a:schemeClr val="accent3"/>
          </a:effectRef>
          <a:fontRef idx="minor">
            <a:schemeClr val="dk1"/>
          </a:fontRef>
        </p:style>
        <p:txBody>
          <a:bodyPr rtlCol="0" anchor="ctr" anchorCtr="1">
            <a:normAutofit lnSpcReduction="10000"/>
          </a:bodyPr>
          <a:lstStyle/>
          <a:p>
            <a:pPr algn="ctr"/>
            <a:r>
              <a:rPr kumimoji="1" lang="ja-JP" altLang="en-US" dirty="0" smtClean="0"/>
              <a:t>メモリ</a:t>
            </a:r>
            <a:endParaRPr kumimoji="1" lang="ja-JP" altLang="en-US" dirty="0"/>
          </a:p>
        </p:txBody>
      </p:sp>
      <p:sp>
        <p:nvSpPr>
          <p:cNvPr id="18" name="テキスト ボックス 17"/>
          <p:cNvSpPr txBox="1"/>
          <p:nvPr/>
        </p:nvSpPr>
        <p:spPr>
          <a:xfrm>
            <a:off x="1428728" y="5429264"/>
            <a:ext cx="928694" cy="400110"/>
          </a:xfrm>
          <a:prstGeom prst="rect">
            <a:avLst/>
          </a:prstGeom>
          <a:noFill/>
        </p:spPr>
        <p:txBody>
          <a:bodyPr wrap="square" rtlCol="0">
            <a:spAutoFit/>
          </a:bodyPr>
          <a:lstStyle/>
          <a:p>
            <a:pPr algn="ctr"/>
            <a:r>
              <a:rPr kumimoji="1" lang="ja-JP" altLang="en-US" sz="2000" dirty="0" smtClean="0"/>
              <a:t>保存</a:t>
            </a:r>
            <a:endParaRPr kumimoji="1" lang="ja-JP" altLang="en-US" sz="2000" dirty="0"/>
          </a:p>
        </p:txBody>
      </p:sp>
      <p:sp>
        <p:nvSpPr>
          <p:cNvPr id="22" name="フローチャート : 代替処理 21"/>
          <p:cNvSpPr/>
          <p:nvPr/>
        </p:nvSpPr>
        <p:spPr>
          <a:xfrm>
            <a:off x="3214678" y="5929330"/>
            <a:ext cx="4357718" cy="571504"/>
          </a:xfrm>
          <a:prstGeom prst="flowChartAlternateProcess">
            <a:avLst/>
          </a:prstGeom>
          <a:ln/>
        </p:spPr>
        <p:style>
          <a:lnRef idx="1">
            <a:schemeClr val="accent6"/>
          </a:lnRef>
          <a:fillRef idx="2">
            <a:schemeClr val="accent6"/>
          </a:fillRef>
          <a:effectRef idx="1">
            <a:schemeClr val="accent6"/>
          </a:effectRef>
          <a:fontRef idx="minor">
            <a:schemeClr val="dk1"/>
          </a:fontRef>
        </p:style>
        <p:txBody>
          <a:bodyPr rtlCol="0" anchor="ctr"/>
          <a:lstStyle/>
          <a:p>
            <a:pPr algn="ctr"/>
            <a:r>
              <a:rPr kumimoji="1" lang="ja-JP" altLang="en-US" dirty="0" smtClean="0"/>
              <a:t>仮想マシンモニタ</a:t>
            </a:r>
            <a:endParaRPr kumimoji="1" lang="ja-JP" altLang="en-US" dirty="0"/>
          </a:p>
        </p:txBody>
      </p:sp>
      <p:sp>
        <p:nvSpPr>
          <p:cNvPr id="27" name="曲折矢印 26"/>
          <p:cNvSpPr/>
          <p:nvPr/>
        </p:nvSpPr>
        <p:spPr>
          <a:xfrm rot="16200000" flipH="1">
            <a:off x="2321703" y="4964917"/>
            <a:ext cx="714380" cy="928694"/>
          </a:xfrm>
          <a:prstGeom prst="bentArrow">
            <a:avLst/>
          </a:prstGeom>
          <a:ln/>
        </p:spPr>
        <p:style>
          <a:lnRef idx="3">
            <a:schemeClr val="lt1"/>
          </a:lnRef>
          <a:fillRef idx="1">
            <a:schemeClr val="accent2"/>
          </a:fillRef>
          <a:effectRef idx="1">
            <a:schemeClr val="accent2"/>
          </a:effectRef>
          <a:fontRef idx="minor">
            <a:schemeClr val="lt1"/>
          </a:fontRef>
        </p:style>
        <p:txBody>
          <a:bodyPr rtlCol="0" anchor="ctr"/>
          <a:lstStyle/>
          <a:p>
            <a:pPr algn="ctr"/>
            <a:endParaRPr kumimoji="1" lang="ja-JP" altLang="en-US">
              <a:solidFill>
                <a:schemeClr val="tx1"/>
              </a:solidFill>
            </a:endParaRPr>
          </a:p>
        </p:txBody>
      </p:sp>
      <p:sp>
        <p:nvSpPr>
          <p:cNvPr id="25" name="テキスト ボックス 24"/>
          <p:cNvSpPr txBox="1"/>
          <p:nvPr/>
        </p:nvSpPr>
        <p:spPr>
          <a:xfrm>
            <a:off x="4857752" y="4714884"/>
            <a:ext cx="1143008" cy="369332"/>
          </a:xfrm>
          <a:prstGeom prst="rect">
            <a:avLst/>
          </a:prstGeom>
          <a:noFill/>
        </p:spPr>
        <p:txBody>
          <a:bodyPr wrap="square" rtlCol="0">
            <a:spAutoFit/>
          </a:bodyPr>
          <a:lstStyle/>
          <a:p>
            <a:pPr algn="ctr"/>
            <a:r>
              <a:rPr lang="ja-JP" altLang="en-US" dirty="0" smtClean="0"/>
              <a:t>読み取り</a:t>
            </a:r>
            <a:endParaRPr kumimoji="1" lang="ja-JP" altLang="en-US" dirty="0"/>
          </a:p>
        </p:txBody>
      </p:sp>
      <p:sp>
        <p:nvSpPr>
          <p:cNvPr id="30" name="右矢印 29"/>
          <p:cNvSpPr/>
          <p:nvPr/>
        </p:nvSpPr>
        <p:spPr>
          <a:xfrm flipV="1">
            <a:off x="4929190" y="5072074"/>
            <a:ext cx="1000132" cy="285752"/>
          </a:xfrm>
          <a:prstGeom prst="rightArrow">
            <a:avLst/>
          </a:prstGeom>
        </p:spPr>
        <p:style>
          <a:lnRef idx="3">
            <a:schemeClr val="lt1"/>
          </a:lnRef>
          <a:fillRef idx="1">
            <a:schemeClr val="accent1"/>
          </a:fillRef>
          <a:effectRef idx="1">
            <a:schemeClr val="accent1"/>
          </a:effectRef>
          <a:fontRef idx="minor">
            <a:schemeClr val="lt1"/>
          </a:fontRef>
        </p:style>
        <p:txBody>
          <a:bodyPr rtlCol="0" anchor="ctr"/>
          <a:lstStyle/>
          <a:p>
            <a:pPr algn="ctr"/>
            <a:endParaRPr kumimoji="1" lang="ja-JP" altLang="en-US"/>
          </a:p>
        </p:txBody>
      </p:sp>
      <p:pic>
        <p:nvPicPr>
          <p:cNvPr id="1029" name="Picture 5" descr="C:\Program Files\Microsoft Office\MEDIA\CAGCAT10\j0292020.wmf"/>
          <p:cNvPicPr>
            <a:picLocks noChangeAspect="1" noChangeArrowheads="1"/>
          </p:cNvPicPr>
          <p:nvPr/>
        </p:nvPicPr>
        <p:blipFill>
          <a:blip r:embed="rId3" cstate="print"/>
          <a:srcRect/>
          <a:stretch>
            <a:fillRect/>
          </a:stretch>
        </p:blipFill>
        <p:spPr bwMode="auto">
          <a:xfrm>
            <a:off x="7643834" y="4143380"/>
            <a:ext cx="978579" cy="928694"/>
          </a:xfrm>
          <a:prstGeom prst="rect">
            <a:avLst/>
          </a:prstGeom>
          <a:noFill/>
        </p:spPr>
      </p:pic>
      <p:pic>
        <p:nvPicPr>
          <p:cNvPr id="1034" name="Picture 10" descr="C:\Users\taka\AppData\Local\Microsoft\Windows\Temporary Internet Files\Content.IE5\J4H89X9M\MCj00905630000[1].wmf"/>
          <p:cNvPicPr>
            <a:picLocks noChangeAspect="1" noChangeArrowheads="1"/>
          </p:cNvPicPr>
          <p:nvPr/>
        </p:nvPicPr>
        <p:blipFill>
          <a:blip r:embed="rId4" cstate="print"/>
          <a:srcRect/>
          <a:stretch>
            <a:fillRect/>
          </a:stretch>
        </p:blipFill>
        <p:spPr bwMode="auto">
          <a:xfrm>
            <a:off x="2214546" y="4214818"/>
            <a:ext cx="976258" cy="714380"/>
          </a:xfrm>
          <a:prstGeom prst="rect">
            <a:avLst/>
          </a:prstGeom>
          <a:noFill/>
        </p:spPr>
      </p:pic>
      <p:sp>
        <p:nvSpPr>
          <p:cNvPr id="32" name="円/楕円 31"/>
          <p:cNvSpPr/>
          <p:nvPr/>
        </p:nvSpPr>
        <p:spPr>
          <a:xfrm>
            <a:off x="3500430" y="5000636"/>
            <a:ext cx="1071570" cy="428628"/>
          </a:xfrm>
          <a:prstGeom prst="ellipse">
            <a:avLst/>
          </a:prstGeom>
        </p:spPr>
        <p:style>
          <a:lnRef idx="1">
            <a:schemeClr val="accent1"/>
          </a:lnRef>
          <a:fillRef idx="2">
            <a:schemeClr val="accent1"/>
          </a:fillRef>
          <a:effectRef idx="1">
            <a:schemeClr val="accent1"/>
          </a:effectRef>
          <a:fontRef idx="minor">
            <a:schemeClr val="dk1"/>
          </a:fontRef>
        </p:style>
        <p:txBody>
          <a:bodyPr rtlCol="0" anchor="ctr">
            <a:normAutofit fontScale="92500" lnSpcReduction="20000"/>
          </a:bodyPr>
          <a:lstStyle/>
          <a:p>
            <a:pPr algn="ctr"/>
            <a:r>
              <a:rPr lang="en-US" altLang="ja-JP" dirty="0" smtClean="0"/>
              <a:t>XM</a:t>
            </a:r>
            <a:endParaRPr kumimoji="1" lang="ja-JP" alt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提案：</a:t>
            </a:r>
            <a:r>
              <a:rPr lang="en-US" altLang="ja-JP" dirty="0" smtClean="0"/>
              <a:t>Secure Suspend</a:t>
            </a:r>
            <a:endParaRPr kumimoji="1" lang="ja-JP" altLang="en-US" dirty="0"/>
          </a:p>
        </p:txBody>
      </p:sp>
      <p:sp>
        <p:nvSpPr>
          <p:cNvPr id="3" name="コンテンツ プレースホルダ 2"/>
          <p:cNvSpPr>
            <a:spLocks noGrp="1"/>
          </p:cNvSpPr>
          <p:nvPr>
            <p:ph idx="1"/>
          </p:nvPr>
        </p:nvSpPr>
        <p:spPr>
          <a:xfrm>
            <a:off x="1357290" y="1428736"/>
            <a:ext cx="7500990" cy="4800600"/>
          </a:xfrm>
        </p:spPr>
        <p:txBody>
          <a:bodyPr>
            <a:normAutofit/>
          </a:bodyPr>
          <a:lstStyle/>
          <a:p>
            <a:r>
              <a:rPr lang="ja-JP" altLang="en-US" sz="2800" dirty="0" smtClean="0"/>
              <a:t>サスペンド時にドメイン</a:t>
            </a:r>
            <a:r>
              <a:rPr lang="en-US" altLang="ja-JP" sz="2800" dirty="0" smtClean="0"/>
              <a:t>U</a:t>
            </a:r>
            <a:r>
              <a:rPr lang="ja-JP" altLang="en-US" sz="2800" dirty="0" err="1" smtClean="0"/>
              <a:t>のメ</a:t>
            </a:r>
            <a:r>
              <a:rPr lang="ja-JP" altLang="en-US" sz="2800" dirty="0" smtClean="0"/>
              <a:t>モリを</a:t>
            </a:r>
            <a:r>
              <a:rPr lang="ja-JP" altLang="en-US" dirty="0" smtClean="0"/>
              <a:t>自動的に暗号化する</a:t>
            </a:r>
            <a:endParaRPr lang="en-US" altLang="ja-JP" sz="2800" dirty="0" smtClean="0"/>
          </a:p>
          <a:p>
            <a:pPr lvl="1"/>
            <a:r>
              <a:rPr lang="ja-JP" altLang="en-US" sz="2400" dirty="0" smtClean="0"/>
              <a:t>仮想マシンモニタ</a:t>
            </a:r>
            <a:r>
              <a:rPr lang="ja-JP" altLang="en-US" dirty="0" smtClean="0"/>
              <a:t>が暗号化</a:t>
            </a:r>
            <a:endParaRPr lang="en-US" altLang="ja-JP" sz="2400" dirty="0" smtClean="0"/>
          </a:p>
          <a:p>
            <a:pPr lvl="2"/>
            <a:r>
              <a:rPr lang="ja-JP" altLang="en-US" sz="2000" dirty="0" smtClean="0"/>
              <a:t>仮想マシンを実現するソフトウェア</a:t>
            </a:r>
            <a:endParaRPr lang="en-US" altLang="ja-JP" sz="2000" dirty="0" smtClean="0"/>
          </a:p>
          <a:p>
            <a:pPr lvl="2"/>
            <a:r>
              <a:rPr lang="ja-JP" altLang="en-US" sz="2000" dirty="0" smtClean="0"/>
              <a:t>ハードウェアのチェックを利用することでクラウド管理者による改竄を防げる</a:t>
            </a:r>
          </a:p>
          <a:p>
            <a:pPr lvl="1"/>
            <a:r>
              <a:rPr lang="ja-JP" altLang="en-US" dirty="0" smtClean="0"/>
              <a:t>メモリを暗号化しても正常にサスペンドできる</a:t>
            </a:r>
            <a:endParaRPr lang="en-US" altLang="ja-JP" sz="2400" dirty="0" smtClean="0"/>
          </a:p>
        </p:txBody>
      </p:sp>
      <p:sp>
        <p:nvSpPr>
          <p:cNvPr id="5" name="フローチャート : 代替処理 4"/>
          <p:cNvSpPr/>
          <p:nvPr/>
        </p:nvSpPr>
        <p:spPr>
          <a:xfrm>
            <a:off x="2928926" y="5857892"/>
            <a:ext cx="4071966" cy="571504"/>
          </a:xfrm>
          <a:prstGeom prst="flowChartAlternateProcess">
            <a:avLst/>
          </a:prstGeom>
          <a:ln/>
        </p:spPr>
        <p:style>
          <a:lnRef idx="1">
            <a:schemeClr val="accent6"/>
          </a:lnRef>
          <a:fillRef idx="2">
            <a:schemeClr val="accent6"/>
          </a:fillRef>
          <a:effectRef idx="1">
            <a:schemeClr val="accent6"/>
          </a:effectRef>
          <a:fontRef idx="minor">
            <a:schemeClr val="dk1"/>
          </a:fontRef>
        </p:style>
        <p:txBody>
          <a:bodyPr rtlCol="0" anchor="ctr"/>
          <a:lstStyle/>
          <a:p>
            <a:pPr algn="ctr"/>
            <a:r>
              <a:rPr kumimoji="1" lang="ja-JP" altLang="en-US" dirty="0" smtClean="0"/>
              <a:t>仮想マシンモニタ</a:t>
            </a:r>
            <a:endParaRPr kumimoji="1" lang="ja-JP" altLang="en-US" dirty="0"/>
          </a:p>
        </p:txBody>
      </p:sp>
      <p:sp>
        <p:nvSpPr>
          <p:cNvPr id="6" name="フローチャート : 代替処理 5"/>
          <p:cNvSpPr/>
          <p:nvPr/>
        </p:nvSpPr>
        <p:spPr>
          <a:xfrm>
            <a:off x="2928926" y="4500570"/>
            <a:ext cx="1428760" cy="1214446"/>
          </a:xfrm>
          <a:prstGeom prst="flowChartAlternateProcess">
            <a:avLst/>
          </a:prstGeom>
          <a:ln/>
        </p:spPr>
        <p:style>
          <a:lnRef idx="1">
            <a:schemeClr val="accent2"/>
          </a:lnRef>
          <a:fillRef idx="2">
            <a:schemeClr val="accent2"/>
          </a:fillRef>
          <a:effectRef idx="1">
            <a:schemeClr val="accent2"/>
          </a:effectRef>
          <a:fontRef idx="minor">
            <a:schemeClr val="dk1"/>
          </a:fontRef>
        </p:style>
        <p:txBody>
          <a:bodyPr rtlCol="0" anchor="ctr"/>
          <a:lstStyle/>
          <a:p>
            <a:pPr algn="ctr"/>
            <a:endParaRPr kumimoji="1" lang="ja-JP" altLang="en-US"/>
          </a:p>
        </p:txBody>
      </p:sp>
      <p:sp>
        <p:nvSpPr>
          <p:cNvPr id="8" name="テキスト ボックス 7"/>
          <p:cNvSpPr txBox="1"/>
          <p:nvPr/>
        </p:nvSpPr>
        <p:spPr>
          <a:xfrm>
            <a:off x="2786050" y="4643446"/>
            <a:ext cx="1643074" cy="400110"/>
          </a:xfrm>
          <a:prstGeom prst="rect">
            <a:avLst/>
          </a:prstGeom>
          <a:noFill/>
        </p:spPr>
        <p:txBody>
          <a:bodyPr wrap="square" rtlCol="0">
            <a:spAutoFit/>
          </a:bodyPr>
          <a:lstStyle/>
          <a:p>
            <a:pPr algn="ctr"/>
            <a:r>
              <a:rPr lang="ja-JP" altLang="en-US" sz="2000" dirty="0" smtClean="0"/>
              <a:t>ドメイン</a:t>
            </a:r>
            <a:r>
              <a:rPr lang="en-US" altLang="ja-JP" sz="2000" dirty="0" smtClean="0"/>
              <a:t>0</a:t>
            </a:r>
            <a:endParaRPr kumimoji="1" lang="ja-JP" altLang="en-US" sz="2000" dirty="0"/>
          </a:p>
        </p:txBody>
      </p:sp>
      <p:sp>
        <p:nvSpPr>
          <p:cNvPr id="10" name="フローチャート : 磁気ディスク 9"/>
          <p:cNvSpPr/>
          <p:nvPr/>
        </p:nvSpPr>
        <p:spPr>
          <a:xfrm>
            <a:off x="1571604" y="5929330"/>
            <a:ext cx="1000132" cy="642942"/>
          </a:xfrm>
          <a:prstGeom prst="flowChartMagneticDisk">
            <a:avLst/>
          </a:prstGeom>
        </p:spPr>
        <p:style>
          <a:lnRef idx="1">
            <a:schemeClr val="accent4"/>
          </a:lnRef>
          <a:fillRef idx="2">
            <a:schemeClr val="accent4"/>
          </a:fillRef>
          <a:effectRef idx="1">
            <a:schemeClr val="accent4"/>
          </a:effectRef>
          <a:fontRef idx="minor">
            <a:schemeClr val="dk1"/>
          </a:fontRef>
        </p:style>
        <p:txBody>
          <a:bodyPr tIns="72000" bIns="0" rtlCol="0" anchor="ctr">
            <a:normAutofit fontScale="85000" lnSpcReduction="10000"/>
          </a:bodyPr>
          <a:lstStyle/>
          <a:p>
            <a:pPr algn="ctr"/>
            <a:r>
              <a:rPr kumimoji="1" lang="ja-JP" altLang="en-US" dirty="0" smtClean="0"/>
              <a:t>ディスク</a:t>
            </a:r>
            <a:endParaRPr kumimoji="1" lang="ja-JP" altLang="en-US" dirty="0"/>
          </a:p>
        </p:txBody>
      </p:sp>
      <p:sp>
        <p:nvSpPr>
          <p:cNvPr id="13" name="フローチャート : 代替処理 12"/>
          <p:cNvSpPr/>
          <p:nvPr/>
        </p:nvSpPr>
        <p:spPr>
          <a:xfrm>
            <a:off x="5643570" y="4500570"/>
            <a:ext cx="1357322" cy="1214446"/>
          </a:xfrm>
          <a:prstGeom prst="flowChartAlternateProcess">
            <a:avLst/>
          </a:prstGeom>
          <a:ln/>
        </p:spPr>
        <p:style>
          <a:lnRef idx="1">
            <a:schemeClr val="accent2"/>
          </a:lnRef>
          <a:fillRef idx="2">
            <a:schemeClr val="accent2"/>
          </a:fillRef>
          <a:effectRef idx="1">
            <a:schemeClr val="accent2"/>
          </a:effectRef>
          <a:fontRef idx="minor">
            <a:schemeClr val="dk1"/>
          </a:fontRef>
        </p:style>
        <p:txBody>
          <a:bodyPr rtlCol="0" anchor="ctr"/>
          <a:lstStyle/>
          <a:p>
            <a:pPr algn="ctr"/>
            <a:endParaRPr kumimoji="1" lang="ja-JP" altLang="en-US"/>
          </a:p>
        </p:txBody>
      </p:sp>
      <p:sp>
        <p:nvSpPr>
          <p:cNvPr id="14" name="テキスト ボックス 13"/>
          <p:cNvSpPr txBox="1"/>
          <p:nvPr/>
        </p:nvSpPr>
        <p:spPr>
          <a:xfrm>
            <a:off x="5500694" y="4643446"/>
            <a:ext cx="1714512" cy="400110"/>
          </a:xfrm>
          <a:prstGeom prst="rect">
            <a:avLst/>
          </a:prstGeom>
          <a:noFill/>
        </p:spPr>
        <p:txBody>
          <a:bodyPr wrap="square" rtlCol="0">
            <a:spAutoFit/>
          </a:bodyPr>
          <a:lstStyle/>
          <a:p>
            <a:pPr algn="ctr"/>
            <a:r>
              <a:rPr kumimoji="1" lang="ja-JP" altLang="en-US" sz="2000" dirty="0" smtClean="0"/>
              <a:t>ドメイン</a:t>
            </a:r>
            <a:r>
              <a:rPr kumimoji="1" lang="en-US" altLang="ja-JP" sz="2000" dirty="0" smtClean="0"/>
              <a:t>U</a:t>
            </a:r>
            <a:endParaRPr kumimoji="1" lang="ja-JP" altLang="en-US" sz="2000" dirty="0"/>
          </a:p>
        </p:txBody>
      </p:sp>
      <p:sp>
        <p:nvSpPr>
          <p:cNvPr id="19" name="テキスト ボックス 18"/>
          <p:cNvSpPr txBox="1"/>
          <p:nvPr/>
        </p:nvSpPr>
        <p:spPr>
          <a:xfrm>
            <a:off x="857224" y="5429264"/>
            <a:ext cx="1285884" cy="400110"/>
          </a:xfrm>
          <a:prstGeom prst="rect">
            <a:avLst/>
          </a:prstGeom>
          <a:noFill/>
        </p:spPr>
        <p:txBody>
          <a:bodyPr wrap="square" rtlCol="0">
            <a:spAutoFit/>
          </a:bodyPr>
          <a:lstStyle/>
          <a:p>
            <a:pPr algn="ctr"/>
            <a:r>
              <a:rPr kumimoji="1" lang="ja-JP" altLang="en-US" sz="2000" dirty="0" smtClean="0"/>
              <a:t>保存</a:t>
            </a:r>
            <a:endParaRPr kumimoji="1" lang="ja-JP" altLang="en-US" sz="2000" dirty="0"/>
          </a:p>
        </p:txBody>
      </p:sp>
      <p:sp>
        <p:nvSpPr>
          <p:cNvPr id="32" name="右矢印 31"/>
          <p:cNvSpPr/>
          <p:nvPr/>
        </p:nvSpPr>
        <p:spPr>
          <a:xfrm>
            <a:off x="4500562" y="5143512"/>
            <a:ext cx="1071570" cy="285752"/>
          </a:xfrm>
          <a:prstGeom prst="rightArrow">
            <a:avLst/>
          </a:prstGeom>
        </p:spPr>
        <p:style>
          <a:lnRef idx="3">
            <a:schemeClr val="lt1"/>
          </a:lnRef>
          <a:fillRef idx="1">
            <a:schemeClr val="accent1"/>
          </a:fillRef>
          <a:effectRef idx="1">
            <a:schemeClr val="accent1"/>
          </a:effectRef>
          <a:fontRef idx="minor">
            <a:schemeClr val="lt1"/>
          </a:fontRef>
        </p:style>
        <p:txBody>
          <a:bodyPr rtlCol="0" anchor="ctr"/>
          <a:lstStyle/>
          <a:p>
            <a:pPr algn="ctr"/>
            <a:endParaRPr kumimoji="1" lang="ja-JP" altLang="en-US"/>
          </a:p>
        </p:txBody>
      </p:sp>
      <p:sp>
        <p:nvSpPr>
          <p:cNvPr id="21" name="曲折矢印 20"/>
          <p:cNvSpPr/>
          <p:nvPr/>
        </p:nvSpPr>
        <p:spPr>
          <a:xfrm rot="16200000" flipH="1">
            <a:off x="2089532" y="5125654"/>
            <a:ext cx="571504" cy="892975"/>
          </a:xfrm>
          <a:prstGeom prst="bentArrow">
            <a:avLst/>
          </a:prstGeom>
        </p:spPr>
        <p:style>
          <a:lnRef idx="3">
            <a:schemeClr val="lt1"/>
          </a:lnRef>
          <a:fillRef idx="1">
            <a:schemeClr val="accent2"/>
          </a:fillRef>
          <a:effectRef idx="1">
            <a:schemeClr val="accent2"/>
          </a:effectRef>
          <a:fontRef idx="minor">
            <a:schemeClr val="lt1"/>
          </a:fontRef>
        </p:style>
        <p:txBody>
          <a:bodyPr rtlCol="0" anchor="ctr"/>
          <a:lstStyle/>
          <a:p>
            <a:pPr algn="ctr"/>
            <a:endParaRPr kumimoji="1" lang="ja-JP" altLang="en-US">
              <a:solidFill>
                <a:schemeClr val="tx1"/>
              </a:solidFill>
            </a:endParaRPr>
          </a:p>
        </p:txBody>
      </p:sp>
      <p:sp>
        <p:nvSpPr>
          <p:cNvPr id="25" name="円/楕円 24"/>
          <p:cNvSpPr/>
          <p:nvPr/>
        </p:nvSpPr>
        <p:spPr>
          <a:xfrm>
            <a:off x="5715008" y="5072074"/>
            <a:ext cx="1214446" cy="428628"/>
          </a:xfrm>
          <a:prstGeom prst="ellipse">
            <a:avLst/>
          </a:prstGeom>
        </p:spPr>
        <p:style>
          <a:lnRef idx="1">
            <a:schemeClr val="accent3"/>
          </a:lnRef>
          <a:fillRef idx="2">
            <a:schemeClr val="accent3"/>
          </a:fillRef>
          <a:effectRef idx="1">
            <a:schemeClr val="accent3"/>
          </a:effectRef>
          <a:fontRef idx="minor">
            <a:schemeClr val="dk1"/>
          </a:fontRef>
        </p:style>
        <p:txBody>
          <a:bodyPr tIns="72000" bIns="0" rtlCol="0" anchor="ctr" anchorCtr="1">
            <a:normAutofit fontScale="92500" lnSpcReduction="20000"/>
          </a:bodyPr>
          <a:lstStyle/>
          <a:p>
            <a:pPr algn="ctr"/>
            <a:r>
              <a:rPr kumimoji="1" lang="ja-JP" altLang="en-US" dirty="0" smtClean="0"/>
              <a:t>メモリ</a:t>
            </a:r>
            <a:endParaRPr kumimoji="1" lang="ja-JP" altLang="en-US" dirty="0"/>
          </a:p>
        </p:txBody>
      </p:sp>
      <p:sp>
        <p:nvSpPr>
          <p:cNvPr id="18" name="テキスト ボックス 17"/>
          <p:cNvSpPr txBox="1"/>
          <p:nvPr/>
        </p:nvSpPr>
        <p:spPr>
          <a:xfrm>
            <a:off x="4429124" y="4786322"/>
            <a:ext cx="1143008" cy="369332"/>
          </a:xfrm>
          <a:prstGeom prst="rect">
            <a:avLst/>
          </a:prstGeom>
          <a:noFill/>
        </p:spPr>
        <p:txBody>
          <a:bodyPr wrap="square" rtlCol="0">
            <a:spAutoFit/>
          </a:bodyPr>
          <a:lstStyle/>
          <a:p>
            <a:pPr algn="ctr"/>
            <a:r>
              <a:rPr lang="ja-JP" altLang="en-US" dirty="0" smtClean="0"/>
              <a:t>読み取り</a:t>
            </a:r>
            <a:endParaRPr kumimoji="1" lang="ja-JP" altLang="en-US" dirty="0"/>
          </a:p>
        </p:txBody>
      </p:sp>
      <p:sp>
        <p:nvSpPr>
          <p:cNvPr id="17" name="爆発 2 16"/>
          <p:cNvSpPr/>
          <p:nvPr/>
        </p:nvSpPr>
        <p:spPr>
          <a:xfrm rot="17663352">
            <a:off x="4369313" y="4630717"/>
            <a:ext cx="1322280" cy="877858"/>
          </a:xfrm>
          <a:prstGeom prst="irregularSeal2">
            <a:avLst/>
          </a:prstGeom>
        </p:spPr>
        <p:style>
          <a:lnRef idx="1">
            <a:schemeClr val="accent3"/>
          </a:lnRef>
          <a:fillRef idx="2">
            <a:schemeClr val="accent3"/>
          </a:fillRef>
          <a:effectRef idx="1">
            <a:schemeClr val="accent3"/>
          </a:effectRef>
          <a:fontRef idx="minor">
            <a:schemeClr val="dk1"/>
          </a:fontRef>
        </p:style>
        <p:txBody>
          <a:bodyPr vert="horz" rtlCol="0" anchor="ctr" anchorCtr="1"/>
          <a:lstStyle/>
          <a:p>
            <a:pPr algn="ctr"/>
            <a:endParaRPr kumimoji="1" lang="ja-JP" altLang="en-US" dirty="0"/>
          </a:p>
        </p:txBody>
      </p:sp>
      <p:sp>
        <p:nvSpPr>
          <p:cNvPr id="20" name="テキスト ボックス 19"/>
          <p:cNvSpPr txBox="1"/>
          <p:nvPr/>
        </p:nvSpPr>
        <p:spPr>
          <a:xfrm>
            <a:off x="4786316" y="4714885"/>
            <a:ext cx="461665" cy="1071570"/>
          </a:xfrm>
          <a:prstGeom prst="rect">
            <a:avLst/>
          </a:prstGeom>
          <a:noFill/>
        </p:spPr>
        <p:txBody>
          <a:bodyPr vert="eaVert" wrap="square" rtlCol="0">
            <a:spAutoFit/>
          </a:bodyPr>
          <a:lstStyle/>
          <a:p>
            <a:r>
              <a:rPr kumimoji="1" lang="ja-JP" altLang="en-US" dirty="0" smtClean="0"/>
              <a:t>暗号化</a:t>
            </a:r>
            <a:endParaRPr kumimoji="1" lang="ja-JP" altLang="en-US" dirty="0"/>
          </a:p>
        </p:txBody>
      </p:sp>
      <p:pic>
        <p:nvPicPr>
          <p:cNvPr id="22" name="Picture 5" descr="C:\Program Files\Microsoft Office\MEDIA\CAGCAT10\j0292020.wmf"/>
          <p:cNvPicPr>
            <a:picLocks noChangeAspect="1" noChangeArrowheads="1"/>
          </p:cNvPicPr>
          <p:nvPr/>
        </p:nvPicPr>
        <p:blipFill>
          <a:blip r:embed="rId4" cstate="print"/>
          <a:srcRect/>
          <a:stretch>
            <a:fillRect/>
          </a:stretch>
        </p:blipFill>
        <p:spPr bwMode="auto">
          <a:xfrm>
            <a:off x="7189018" y="4357694"/>
            <a:ext cx="978579" cy="928694"/>
          </a:xfrm>
          <a:prstGeom prst="rect">
            <a:avLst/>
          </a:prstGeom>
          <a:noFill/>
        </p:spPr>
      </p:pic>
      <p:pic>
        <p:nvPicPr>
          <p:cNvPr id="24" name="Picture 10" descr="C:\Users\taka\AppData\Local\Microsoft\Windows\Temporary Internet Files\Content.IE5\J4H89X9M\MCj00905630000[1].wmf"/>
          <p:cNvPicPr>
            <a:picLocks noChangeAspect="1" noChangeArrowheads="1"/>
          </p:cNvPicPr>
          <p:nvPr/>
        </p:nvPicPr>
        <p:blipFill>
          <a:blip r:embed="rId5" cstate="print"/>
          <a:srcRect/>
          <a:stretch>
            <a:fillRect/>
          </a:stretch>
        </p:blipFill>
        <p:spPr bwMode="auto">
          <a:xfrm>
            <a:off x="1857356" y="4500570"/>
            <a:ext cx="976258" cy="714380"/>
          </a:xfrm>
          <a:prstGeom prst="rect">
            <a:avLst/>
          </a:prstGeom>
          <a:noFill/>
        </p:spPr>
      </p:pic>
      <p:sp>
        <p:nvSpPr>
          <p:cNvPr id="27" name="円/楕円 26"/>
          <p:cNvSpPr/>
          <p:nvPr/>
        </p:nvSpPr>
        <p:spPr>
          <a:xfrm>
            <a:off x="3143240" y="5143512"/>
            <a:ext cx="1071570" cy="428628"/>
          </a:xfrm>
          <a:prstGeom prst="ellipse">
            <a:avLst/>
          </a:prstGeom>
        </p:spPr>
        <p:style>
          <a:lnRef idx="1">
            <a:schemeClr val="accent1"/>
          </a:lnRef>
          <a:fillRef idx="2">
            <a:schemeClr val="accent1"/>
          </a:fillRef>
          <a:effectRef idx="1">
            <a:schemeClr val="accent1"/>
          </a:effectRef>
          <a:fontRef idx="minor">
            <a:schemeClr val="dk1"/>
          </a:fontRef>
        </p:style>
        <p:txBody>
          <a:bodyPr rtlCol="0" anchor="ctr">
            <a:normAutofit fontScale="92500" lnSpcReduction="20000"/>
          </a:bodyPr>
          <a:lstStyle/>
          <a:p>
            <a:pPr algn="ctr"/>
            <a:r>
              <a:rPr lang="en-US" altLang="ja-JP" dirty="0" smtClean="0"/>
              <a:t>XM</a:t>
            </a:r>
            <a:endParaRPr kumimoji="1" lang="ja-JP" altLang="en-US" dirty="0"/>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0"/>
                                        </p:tgtEl>
                                        <p:attrNameLst>
                                          <p:attrName>style.visibility</p:attrName>
                                        </p:attrNameLst>
                                      </p:cBhvr>
                                      <p:to>
                                        <p:strVal val="visible"/>
                                      </p:to>
                                    </p:set>
                                    <p:animEffect transition="in" filter="blinds(horizontal)">
                                      <p:cBhvr>
                                        <p:cTn id="7" dur="1000"/>
                                        <p:tgtEl>
                                          <p:spTgt spid="20"/>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17"/>
                                        </p:tgtEl>
                                        <p:attrNameLst>
                                          <p:attrName>style.visibility</p:attrName>
                                        </p:attrNameLst>
                                      </p:cBhvr>
                                      <p:to>
                                        <p:strVal val="visible"/>
                                      </p:to>
                                    </p:set>
                                    <p:animEffect transition="in" filter="blinds(horizontal)">
                                      <p:cBhvr>
                                        <p:cTn id="10" dur="10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animBg="1"/>
      <p:bldP spid="20"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サスペンド時の暗号化</a:t>
            </a:r>
            <a:endParaRPr lang="ja-JP" altLang="en-US" dirty="0"/>
          </a:p>
        </p:txBody>
      </p:sp>
      <p:sp>
        <p:nvSpPr>
          <p:cNvPr id="3" name="コンテンツ プレースホルダ 2"/>
          <p:cNvSpPr>
            <a:spLocks noGrp="1"/>
          </p:cNvSpPr>
          <p:nvPr>
            <p:ph idx="1"/>
          </p:nvPr>
        </p:nvSpPr>
        <p:spPr/>
        <p:txBody>
          <a:bodyPr/>
          <a:lstStyle/>
          <a:p>
            <a:r>
              <a:rPr lang="ja-JP" altLang="en-US" dirty="0" smtClean="0"/>
              <a:t>ドメイン０がメモリをマップする際に暗号化</a:t>
            </a:r>
            <a:endParaRPr lang="en-US" altLang="ja-JP" dirty="0" smtClean="0"/>
          </a:p>
          <a:p>
            <a:pPr lvl="1"/>
            <a:r>
              <a:rPr lang="ja-JP" altLang="en-US" dirty="0" smtClean="0"/>
              <a:t>ハイパーコールを使ってドメイン</a:t>
            </a:r>
            <a:r>
              <a:rPr lang="en-US" altLang="ja-JP" dirty="0" smtClean="0"/>
              <a:t>U</a:t>
            </a:r>
            <a:r>
              <a:rPr lang="ja-JP" altLang="en-US" dirty="0" err="1" smtClean="0"/>
              <a:t>のメ</a:t>
            </a:r>
            <a:r>
              <a:rPr lang="ja-JP" altLang="en-US" dirty="0" smtClean="0"/>
              <a:t>モリをマップ</a:t>
            </a:r>
            <a:endParaRPr lang="en-US" altLang="ja-JP" dirty="0" smtClean="0"/>
          </a:p>
          <a:p>
            <a:pPr lvl="1"/>
            <a:r>
              <a:rPr lang="ja-JP" altLang="en-US" dirty="0" smtClean="0"/>
              <a:t>その前にメモリの内容を暗号化</a:t>
            </a:r>
            <a:endParaRPr lang="en-US" altLang="ja-JP" dirty="0" smtClean="0"/>
          </a:p>
          <a:p>
            <a:pPr lvl="2"/>
            <a:r>
              <a:rPr lang="ja-JP" altLang="en-US" dirty="0" smtClean="0"/>
              <a:t>仮想マシンモニタ内の暗号鍵を使用</a:t>
            </a:r>
            <a:endParaRPr lang="en-US" altLang="ja-JP" dirty="0" smtClean="0"/>
          </a:p>
          <a:p>
            <a:endParaRPr lang="en-US" altLang="ja-JP" dirty="0" smtClean="0"/>
          </a:p>
        </p:txBody>
      </p:sp>
      <p:sp>
        <p:nvSpPr>
          <p:cNvPr id="19" name="フローチャート : 代替処理 18"/>
          <p:cNvSpPr/>
          <p:nvPr/>
        </p:nvSpPr>
        <p:spPr>
          <a:xfrm>
            <a:off x="3286116" y="6072206"/>
            <a:ext cx="4214842" cy="571504"/>
          </a:xfrm>
          <a:prstGeom prst="flowChartAlternateProcess">
            <a:avLst/>
          </a:prstGeom>
          <a:ln/>
        </p:spPr>
        <p:style>
          <a:lnRef idx="1">
            <a:schemeClr val="accent6"/>
          </a:lnRef>
          <a:fillRef idx="2">
            <a:schemeClr val="accent6"/>
          </a:fillRef>
          <a:effectRef idx="1">
            <a:schemeClr val="accent6"/>
          </a:effectRef>
          <a:fontRef idx="minor">
            <a:schemeClr val="dk1"/>
          </a:fontRef>
        </p:style>
        <p:txBody>
          <a:bodyPr rtlCol="0" anchor="ctr"/>
          <a:lstStyle/>
          <a:p>
            <a:pPr algn="ctr"/>
            <a:r>
              <a:rPr kumimoji="1" lang="ja-JP" altLang="en-US" dirty="0" smtClean="0"/>
              <a:t>仮想マシンモニタ</a:t>
            </a:r>
            <a:endParaRPr kumimoji="1" lang="ja-JP" altLang="en-US" dirty="0"/>
          </a:p>
        </p:txBody>
      </p:sp>
      <p:sp>
        <p:nvSpPr>
          <p:cNvPr id="20" name="フローチャート : 代替処理 19"/>
          <p:cNvSpPr/>
          <p:nvPr/>
        </p:nvSpPr>
        <p:spPr>
          <a:xfrm>
            <a:off x="3286116" y="4071942"/>
            <a:ext cx="1500198" cy="1857388"/>
          </a:xfrm>
          <a:prstGeom prst="flowChartAlternateProcess">
            <a:avLst/>
          </a:prstGeom>
          <a:ln/>
        </p:spPr>
        <p:style>
          <a:lnRef idx="1">
            <a:schemeClr val="accent2"/>
          </a:lnRef>
          <a:fillRef idx="2">
            <a:schemeClr val="accent2"/>
          </a:fillRef>
          <a:effectRef idx="1">
            <a:schemeClr val="accent2"/>
          </a:effectRef>
          <a:fontRef idx="minor">
            <a:schemeClr val="dk1"/>
          </a:fontRef>
        </p:style>
        <p:txBody>
          <a:bodyPr rtlCol="0" anchor="t" anchorCtr="1"/>
          <a:lstStyle/>
          <a:p>
            <a:pPr algn="ctr"/>
            <a:r>
              <a:rPr kumimoji="1" lang="ja-JP" altLang="en-US" dirty="0" smtClean="0"/>
              <a:t>ドメイン</a:t>
            </a:r>
            <a:r>
              <a:rPr kumimoji="1" lang="en-US" altLang="ja-JP" dirty="0" smtClean="0"/>
              <a:t>0</a:t>
            </a:r>
            <a:endParaRPr kumimoji="1" lang="ja-JP" altLang="en-US" dirty="0"/>
          </a:p>
        </p:txBody>
      </p:sp>
      <p:sp>
        <p:nvSpPr>
          <p:cNvPr id="24" name="フローチャート : 磁気ディスク 23"/>
          <p:cNvSpPr/>
          <p:nvPr/>
        </p:nvSpPr>
        <p:spPr>
          <a:xfrm>
            <a:off x="1357290" y="6072206"/>
            <a:ext cx="857256" cy="571480"/>
          </a:xfrm>
          <a:prstGeom prst="flowChartMagneticDisk">
            <a:avLst/>
          </a:prstGeom>
        </p:spPr>
        <p:style>
          <a:lnRef idx="1">
            <a:schemeClr val="accent4"/>
          </a:lnRef>
          <a:fillRef idx="2">
            <a:schemeClr val="accent4"/>
          </a:fillRef>
          <a:effectRef idx="1">
            <a:schemeClr val="accent4"/>
          </a:effectRef>
          <a:fontRef idx="minor">
            <a:schemeClr val="dk1"/>
          </a:fontRef>
        </p:style>
        <p:txBody>
          <a:bodyPr tIns="72000" bIns="0" rtlCol="0" anchor="ctr">
            <a:normAutofit fontScale="70000" lnSpcReduction="20000"/>
          </a:bodyPr>
          <a:lstStyle/>
          <a:p>
            <a:pPr algn="ctr"/>
            <a:r>
              <a:rPr kumimoji="1" lang="ja-JP" altLang="en-US" dirty="0" smtClean="0"/>
              <a:t>ディスク</a:t>
            </a:r>
            <a:endParaRPr kumimoji="1" lang="ja-JP" altLang="en-US" dirty="0"/>
          </a:p>
        </p:txBody>
      </p:sp>
      <p:sp>
        <p:nvSpPr>
          <p:cNvPr id="30" name="フローチャート : 代替処理 29"/>
          <p:cNvSpPr/>
          <p:nvPr/>
        </p:nvSpPr>
        <p:spPr>
          <a:xfrm>
            <a:off x="6000760" y="4071942"/>
            <a:ext cx="1500198" cy="1857388"/>
          </a:xfrm>
          <a:prstGeom prst="flowChartAlternateProcess">
            <a:avLst/>
          </a:prstGeom>
          <a:ln/>
        </p:spPr>
        <p:style>
          <a:lnRef idx="1">
            <a:schemeClr val="accent2"/>
          </a:lnRef>
          <a:fillRef idx="2">
            <a:schemeClr val="accent2"/>
          </a:fillRef>
          <a:effectRef idx="1">
            <a:schemeClr val="accent2"/>
          </a:effectRef>
          <a:fontRef idx="minor">
            <a:schemeClr val="dk1"/>
          </a:fontRef>
        </p:style>
        <p:txBody>
          <a:bodyPr rtlCol="0" anchor="t" anchorCtr="0"/>
          <a:lstStyle/>
          <a:p>
            <a:pPr algn="ctr"/>
            <a:r>
              <a:rPr kumimoji="1" lang="ja-JP" altLang="en-US" dirty="0" smtClean="0"/>
              <a:t>ドメインＵ </a:t>
            </a:r>
            <a:endParaRPr kumimoji="1" lang="ja-JP" altLang="en-US" dirty="0"/>
          </a:p>
        </p:txBody>
      </p:sp>
      <p:sp>
        <p:nvSpPr>
          <p:cNvPr id="34" name="テキスト ボックス 33"/>
          <p:cNvSpPr txBox="1"/>
          <p:nvPr/>
        </p:nvSpPr>
        <p:spPr>
          <a:xfrm>
            <a:off x="642910" y="5500702"/>
            <a:ext cx="1285884" cy="400110"/>
          </a:xfrm>
          <a:prstGeom prst="rect">
            <a:avLst/>
          </a:prstGeom>
          <a:noFill/>
        </p:spPr>
        <p:txBody>
          <a:bodyPr wrap="square" rtlCol="0">
            <a:spAutoFit/>
          </a:bodyPr>
          <a:lstStyle/>
          <a:p>
            <a:pPr algn="ctr"/>
            <a:r>
              <a:rPr kumimoji="1" lang="ja-JP" altLang="en-US" sz="2000" dirty="0" smtClean="0"/>
              <a:t>保存</a:t>
            </a:r>
            <a:endParaRPr kumimoji="1" lang="ja-JP" altLang="en-US" sz="2000" dirty="0"/>
          </a:p>
        </p:txBody>
      </p:sp>
      <p:sp>
        <p:nvSpPr>
          <p:cNvPr id="42" name="円/楕円 41"/>
          <p:cNvSpPr/>
          <p:nvPr/>
        </p:nvSpPr>
        <p:spPr>
          <a:xfrm>
            <a:off x="6143636" y="4643446"/>
            <a:ext cx="1214446" cy="428628"/>
          </a:xfrm>
          <a:prstGeom prst="ellipse">
            <a:avLst/>
          </a:prstGeom>
        </p:spPr>
        <p:style>
          <a:lnRef idx="1">
            <a:schemeClr val="accent3"/>
          </a:lnRef>
          <a:fillRef idx="2">
            <a:schemeClr val="accent3"/>
          </a:fillRef>
          <a:effectRef idx="1">
            <a:schemeClr val="accent3"/>
          </a:effectRef>
          <a:fontRef idx="minor">
            <a:schemeClr val="dk1"/>
          </a:fontRef>
        </p:style>
        <p:txBody>
          <a:bodyPr tIns="72000" bIns="0" rtlCol="0" anchor="ctr" anchorCtr="1">
            <a:normAutofit fontScale="92500" lnSpcReduction="20000"/>
          </a:bodyPr>
          <a:lstStyle/>
          <a:p>
            <a:pPr algn="ctr"/>
            <a:r>
              <a:rPr kumimoji="1" lang="ja-JP" altLang="en-US" dirty="0" smtClean="0"/>
              <a:t>メモリ</a:t>
            </a:r>
            <a:endParaRPr kumimoji="1" lang="ja-JP" altLang="en-US" dirty="0"/>
          </a:p>
        </p:txBody>
      </p:sp>
      <p:sp>
        <p:nvSpPr>
          <p:cNvPr id="44" name="円/楕円 43"/>
          <p:cNvSpPr/>
          <p:nvPr/>
        </p:nvSpPr>
        <p:spPr>
          <a:xfrm>
            <a:off x="6143636" y="4643446"/>
            <a:ext cx="1214446" cy="428628"/>
          </a:xfrm>
          <a:prstGeom prst="ellipse">
            <a:avLst/>
          </a:prstGeom>
        </p:spPr>
        <p:style>
          <a:lnRef idx="1">
            <a:schemeClr val="dk1"/>
          </a:lnRef>
          <a:fillRef idx="2">
            <a:schemeClr val="dk1"/>
          </a:fillRef>
          <a:effectRef idx="1">
            <a:schemeClr val="dk1"/>
          </a:effectRef>
          <a:fontRef idx="minor">
            <a:schemeClr val="dk1"/>
          </a:fontRef>
        </p:style>
        <p:txBody>
          <a:bodyPr tIns="72000" bIns="0" rtlCol="0" anchor="ctr" anchorCtr="1">
            <a:normAutofit fontScale="92500" lnSpcReduction="20000"/>
          </a:bodyPr>
          <a:lstStyle/>
          <a:p>
            <a:pPr algn="ctr"/>
            <a:r>
              <a:rPr kumimoji="1" lang="ja-JP" altLang="en-US" dirty="0" smtClean="0"/>
              <a:t>メモリ</a:t>
            </a:r>
            <a:endParaRPr kumimoji="1" lang="ja-JP" altLang="en-US" dirty="0"/>
          </a:p>
        </p:txBody>
      </p:sp>
      <p:sp>
        <p:nvSpPr>
          <p:cNvPr id="50" name="下矢印 49"/>
          <p:cNvSpPr/>
          <p:nvPr/>
        </p:nvSpPr>
        <p:spPr>
          <a:xfrm flipV="1">
            <a:off x="6572264" y="5214950"/>
            <a:ext cx="357190" cy="785818"/>
          </a:xfrm>
          <a:prstGeom prst="downArrow">
            <a:avLst/>
          </a:prstGeom>
        </p:spPr>
        <p:style>
          <a:lnRef idx="3">
            <a:schemeClr val="lt1"/>
          </a:lnRef>
          <a:fillRef idx="1">
            <a:schemeClr val="accent3"/>
          </a:fillRef>
          <a:effectRef idx="1">
            <a:schemeClr val="accent3"/>
          </a:effectRef>
          <a:fontRef idx="minor">
            <a:schemeClr val="lt1"/>
          </a:fontRef>
        </p:style>
        <p:txBody>
          <a:bodyPr rtlCol="0" anchor="ctr"/>
          <a:lstStyle/>
          <a:p>
            <a:pPr algn="ctr"/>
            <a:endParaRPr kumimoji="1" lang="ja-JP" altLang="en-US"/>
          </a:p>
        </p:txBody>
      </p:sp>
      <p:sp>
        <p:nvSpPr>
          <p:cNvPr id="47" name="爆発 1 46"/>
          <p:cNvSpPr/>
          <p:nvPr/>
        </p:nvSpPr>
        <p:spPr>
          <a:xfrm>
            <a:off x="6572264" y="5357826"/>
            <a:ext cx="1571636" cy="785818"/>
          </a:xfrm>
          <a:prstGeom prst="irregularSeal1">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kumimoji="1" lang="ja-JP" altLang="en-US" dirty="0" smtClean="0"/>
              <a:t>暗号化</a:t>
            </a:r>
            <a:endParaRPr kumimoji="1" lang="ja-JP" altLang="en-US" dirty="0"/>
          </a:p>
        </p:txBody>
      </p:sp>
      <p:sp>
        <p:nvSpPr>
          <p:cNvPr id="51" name="円/楕円 50"/>
          <p:cNvSpPr/>
          <p:nvPr/>
        </p:nvSpPr>
        <p:spPr>
          <a:xfrm>
            <a:off x="3571868" y="5286388"/>
            <a:ext cx="928694" cy="500066"/>
          </a:xfrm>
          <a:prstGeom prst="ellipse">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kumimoji="1" lang="en-US" altLang="ja-JP" dirty="0" smtClean="0"/>
              <a:t>XM</a:t>
            </a:r>
            <a:endParaRPr kumimoji="1" lang="ja-JP" altLang="en-US" dirty="0"/>
          </a:p>
        </p:txBody>
      </p:sp>
      <p:sp>
        <p:nvSpPr>
          <p:cNvPr id="53" name="下矢印 52"/>
          <p:cNvSpPr/>
          <p:nvPr/>
        </p:nvSpPr>
        <p:spPr>
          <a:xfrm>
            <a:off x="3929058" y="5857892"/>
            <a:ext cx="285752" cy="357190"/>
          </a:xfrm>
          <a:prstGeom prst="downArrow">
            <a:avLst/>
          </a:prstGeom>
        </p:spPr>
        <p:style>
          <a:lnRef idx="3">
            <a:schemeClr val="lt1"/>
          </a:lnRef>
          <a:fillRef idx="1">
            <a:schemeClr val="accent3"/>
          </a:fillRef>
          <a:effectRef idx="1">
            <a:schemeClr val="accent3"/>
          </a:effectRef>
          <a:fontRef idx="minor">
            <a:schemeClr val="lt1"/>
          </a:fontRef>
        </p:style>
        <p:txBody>
          <a:bodyPr rtlCol="0" anchor="ctr"/>
          <a:lstStyle/>
          <a:p>
            <a:pPr algn="ctr"/>
            <a:endParaRPr kumimoji="1" lang="ja-JP" altLang="en-US"/>
          </a:p>
        </p:txBody>
      </p:sp>
      <p:sp>
        <p:nvSpPr>
          <p:cNvPr id="54" name="曲折矢印 53"/>
          <p:cNvSpPr/>
          <p:nvPr/>
        </p:nvSpPr>
        <p:spPr>
          <a:xfrm rot="5400000" flipV="1">
            <a:off x="2285984" y="4786322"/>
            <a:ext cx="500066" cy="1928826"/>
          </a:xfrm>
          <a:prstGeom prst="bentArrow">
            <a:avLst/>
          </a:prstGeom>
        </p:spPr>
        <p:style>
          <a:lnRef idx="3">
            <a:schemeClr val="lt1"/>
          </a:lnRef>
          <a:fillRef idx="1">
            <a:schemeClr val="accent2"/>
          </a:fillRef>
          <a:effectRef idx="1">
            <a:schemeClr val="accent2"/>
          </a:effectRef>
          <a:fontRef idx="minor">
            <a:schemeClr val="lt1"/>
          </a:fontRef>
        </p:style>
        <p:txBody>
          <a:bodyPr rtlCol="0" anchor="ctr"/>
          <a:lstStyle/>
          <a:p>
            <a:pPr algn="ctr"/>
            <a:endParaRPr kumimoji="1" lang="ja-JP" altLang="en-US">
              <a:solidFill>
                <a:schemeClr val="tx1"/>
              </a:solidFill>
            </a:endParaRPr>
          </a:p>
        </p:txBody>
      </p:sp>
      <p:sp>
        <p:nvSpPr>
          <p:cNvPr id="55" name="テキスト ボックス 54"/>
          <p:cNvSpPr txBox="1"/>
          <p:nvPr/>
        </p:nvSpPr>
        <p:spPr>
          <a:xfrm>
            <a:off x="2071670" y="5715016"/>
            <a:ext cx="2000264" cy="369332"/>
          </a:xfrm>
          <a:prstGeom prst="rect">
            <a:avLst/>
          </a:prstGeom>
          <a:noFill/>
        </p:spPr>
        <p:txBody>
          <a:bodyPr wrap="square" rtlCol="0">
            <a:spAutoFit/>
          </a:bodyPr>
          <a:lstStyle/>
          <a:p>
            <a:r>
              <a:rPr kumimoji="1" lang="ja-JP" altLang="en-US" dirty="0" smtClean="0"/>
              <a:t>ハイパーコール</a:t>
            </a:r>
            <a:endParaRPr kumimoji="1" lang="ja-JP" altLang="en-US" dirty="0"/>
          </a:p>
        </p:txBody>
      </p:sp>
      <p:sp>
        <p:nvSpPr>
          <p:cNvPr id="22" name="曲折矢印 21"/>
          <p:cNvSpPr/>
          <p:nvPr/>
        </p:nvSpPr>
        <p:spPr>
          <a:xfrm>
            <a:off x="4000496" y="4786322"/>
            <a:ext cx="714380" cy="428628"/>
          </a:xfrm>
          <a:prstGeom prst="bentArrow">
            <a:avLst/>
          </a:prstGeom>
        </p:spPr>
        <p:style>
          <a:lnRef idx="3">
            <a:schemeClr val="lt1"/>
          </a:lnRef>
          <a:fillRef idx="1">
            <a:schemeClr val="accent1"/>
          </a:fillRef>
          <a:effectRef idx="1">
            <a:schemeClr val="accent1"/>
          </a:effectRef>
          <a:fontRef idx="minor">
            <a:schemeClr val="lt1"/>
          </a:fontRef>
        </p:style>
        <p:txBody>
          <a:bodyPr rtlCol="0" anchor="ctr"/>
          <a:lstStyle/>
          <a:p>
            <a:pPr algn="ctr"/>
            <a:endParaRPr kumimoji="1" lang="ja-JP" altLang="en-US">
              <a:solidFill>
                <a:schemeClr val="tx1"/>
              </a:solidFill>
            </a:endParaRPr>
          </a:p>
        </p:txBody>
      </p:sp>
      <p:sp>
        <p:nvSpPr>
          <p:cNvPr id="23" name="テキスト ボックス 22"/>
          <p:cNvSpPr txBox="1"/>
          <p:nvPr/>
        </p:nvSpPr>
        <p:spPr>
          <a:xfrm>
            <a:off x="2928926" y="4857760"/>
            <a:ext cx="1214446" cy="369332"/>
          </a:xfrm>
          <a:prstGeom prst="rect">
            <a:avLst/>
          </a:prstGeom>
          <a:noFill/>
        </p:spPr>
        <p:txBody>
          <a:bodyPr wrap="square" rtlCol="0">
            <a:spAutoFit/>
          </a:bodyPr>
          <a:lstStyle/>
          <a:p>
            <a:r>
              <a:rPr kumimoji="1" lang="ja-JP" altLang="en-US" dirty="0" smtClean="0"/>
              <a:t>読み取り</a:t>
            </a:r>
            <a:endParaRPr kumimoji="1" lang="ja-JP" altLang="en-US" dirty="0"/>
          </a:p>
        </p:txBody>
      </p:sp>
      <p:sp>
        <p:nvSpPr>
          <p:cNvPr id="25" name="テキスト ボックス 24"/>
          <p:cNvSpPr txBox="1"/>
          <p:nvPr/>
        </p:nvSpPr>
        <p:spPr>
          <a:xfrm>
            <a:off x="5072066" y="4143380"/>
            <a:ext cx="642942" cy="369332"/>
          </a:xfrm>
          <a:prstGeom prst="rect">
            <a:avLst/>
          </a:prstGeom>
          <a:noFill/>
        </p:spPr>
        <p:txBody>
          <a:bodyPr wrap="square" rtlCol="0">
            <a:spAutoFit/>
          </a:bodyPr>
          <a:lstStyle/>
          <a:p>
            <a:r>
              <a:rPr kumimoji="1" lang="ja-JP" altLang="en-US" dirty="0" smtClean="0"/>
              <a:t>共有</a:t>
            </a:r>
            <a:endParaRPr kumimoji="1" lang="ja-JP" altLang="en-US" dirty="0"/>
          </a:p>
        </p:txBody>
      </p:sp>
      <p:pic>
        <p:nvPicPr>
          <p:cNvPr id="26" name="Picture 5" descr="C:\Program Files\Microsoft Office\MEDIA\CAGCAT10\j0292020.wmf"/>
          <p:cNvPicPr>
            <a:picLocks noChangeAspect="1" noChangeArrowheads="1"/>
          </p:cNvPicPr>
          <p:nvPr/>
        </p:nvPicPr>
        <p:blipFill>
          <a:blip r:embed="rId3" cstate="print"/>
          <a:srcRect/>
          <a:stretch>
            <a:fillRect/>
          </a:stretch>
        </p:blipFill>
        <p:spPr bwMode="auto">
          <a:xfrm>
            <a:off x="7572396" y="4143380"/>
            <a:ext cx="978579" cy="928694"/>
          </a:xfrm>
          <a:prstGeom prst="rect">
            <a:avLst/>
          </a:prstGeom>
          <a:noFill/>
        </p:spPr>
      </p:pic>
      <p:pic>
        <p:nvPicPr>
          <p:cNvPr id="28" name="Picture 10" descr="C:\Users\taka\AppData\Local\Microsoft\Windows\Temporary Internet Files\Content.IE5\J4H89X9M\MCj00905630000[1].wmf"/>
          <p:cNvPicPr>
            <a:picLocks noChangeAspect="1" noChangeArrowheads="1"/>
          </p:cNvPicPr>
          <p:nvPr/>
        </p:nvPicPr>
        <p:blipFill>
          <a:blip r:embed="rId4" cstate="print"/>
          <a:srcRect/>
          <a:stretch>
            <a:fillRect/>
          </a:stretch>
        </p:blipFill>
        <p:spPr bwMode="auto">
          <a:xfrm>
            <a:off x="2143108" y="4143380"/>
            <a:ext cx="976258" cy="714380"/>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53"/>
                                        </p:tgtEl>
                                        <p:attrNameLst>
                                          <p:attrName>style.visibility</p:attrName>
                                        </p:attrNameLst>
                                      </p:cBhvr>
                                      <p:to>
                                        <p:strVal val="visible"/>
                                      </p:to>
                                    </p:set>
                                    <p:animEffect transition="in" filter="blinds(horizontal)">
                                      <p:cBhvr>
                                        <p:cTn id="7" dur="1000"/>
                                        <p:tgtEl>
                                          <p:spTgt spid="53"/>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55"/>
                                        </p:tgtEl>
                                        <p:attrNameLst>
                                          <p:attrName>style.visibility</p:attrName>
                                        </p:attrNameLst>
                                      </p:cBhvr>
                                      <p:to>
                                        <p:strVal val="visible"/>
                                      </p:to>
                                    </p:set>
                                    <p:animEffect transition="in" filter="blinds(horizontal)">
                                      <p:cBhvr>
                                        <p:cTn id="10" dur="1000"/>
                                        <p:tgtEl>
                                          <p:spTgt spid="55"/>
                                        </p:tgtEl>
                                      </p:cBhvr>
                                    </p:animEffect>
                                  </p:childTnLst>
                                </p:cTn>
                              </p:par>
                            </p:childTnLst>
                          </p:cTn>
                        </p:par>
                      </p:childTnLst>
                    </p:cTn>
                  </p:par>
                  <p:par>
                    <p:cTn id="11" fill="hold">
                      <p:stCondLst>
                        <p:cond delay="indefinite"/>
                      </p:stCondLst>
                      <p:childTnLst>
                        <p:par>
                          <p:cTn id="12" fill="hold">
                            <p:stCondLst>
                              <p:cond delay="0"/>
                            </p:stCondLst>
                            <p:childTnLst>
                              <p:par>
                                <p:cTn id="13" presetID="3" presetClass="entr" presetSubtype="10" fill="hold" grpId="0" nodeType="clickEffect">
                                  <p:stCondLst>
                                    <p:cond delay="0"/>
                                  </p:stCondLst>
                                  <p:childTnLst>
                                    <p:set>
                                      <p:cBhvr>
                                        <p:cTn id="14" dur="1" fill="hold">
                                          <p:stCondLst>
                                            <p:cond delay="0"/>
                                          </p:stCondLst>
                                        </p:cTn>
                                        <p:tgtEl>
                                          <p:spTgt spid="47"/>
                                        </p:tgtEl>
                                        <p:attrNameLst>
                                          <p:attrName>style.visibility</p:attrName>
                                        </p:attrNameLst>
                                      </p:cBhvr>
                                      <p:to>
                                        <p:strVal val="visible"/>
                                      </p:to>
                                    </p:set>
                                    <p:animEffect transition="in" filter="blinds(horizontal)">
                                      <p:cBhvr>
                                        <p:cTn id="15" dur="1000"/>
                                        <p:tgtEl>
                                          <p:spTgt spid="47"/>
                                        </p:tgtEl>
                                      </p:cBhvr>
                                    </p:animEffect>
                                  </p:childTnLst>
                                </p:cTn>
                              </p:par>
                              <p:par>
                                <p:cTn id="16" presetID="3" presetClass="entr" presetSubtype="10" fill="hold" grpId="0" nodeType="withEffect">
                                  <p:stCondLst>
                                    <p:cond delay="0"/>
                                  </p:stCondLst>
                                  <p:childTnLst>
                                    <p:set>
                                      <p:cBhvr>
                                        <p:cTn id="17" dur="1" fill="hold">
                                          <p:stCondLst>
                                            <p:cond delay="0"/>
                                          </p:stCondLst>
                                        </p:cTn>
                                        <p:tgtEl>
                                          <p:spTgt spid="50"/>
                                        </p:tgtEl>
                                        <p:attrNameLst>
                                          <p:attrName>style.visibility</p:attrName>
                                        </p:attrNameLst>
                                      </p:cBhvr>
                                      <p:to>
                                        <p:strVal val="visible"/>
                                      </p:to>
                                    </p:set>
                                    <p:animEffect transition="in" filter="blinds(horizontal)">
                                      <p:cBhvr>
                                        <p:cTn id="18" dur="1000"/>
                                        <p:tgtEl>
                                          <p:spTgt spid="50"/>
                                        </p:tgtEl>
                                      </p:cBhvr>
                                    </p:animEffect>
                                  </p:childTnLst>
                                </p:cTn>
                              </p:par>
                              <p:par>
                                <p:cTn id="19" presetID="3" presetClass="exit" presetSubtype="10" fill="hold" grpId="1" nodeType="withEffect">
                                  <p:stCondLst>
                                    <p:cond delay="0"/>
                                  </p:stCondLst>
                                  <p:childTnLst>
                                    <p:animEffect transition="out" filter="blinds(horizontal)">
                                      <p:cBhvr>
                                        <p:cTn id="20" dur="1000"/>
                                        <p:tgtEl>
                                          <p:spTgt spid="42"/>
                                        </p:tgtEl>
                                      </p:cBhvr>
                                    </p:animEffect>
                                    <p:set>
                                      <p:cBhvr>
                                        <p:cTn id="21" dur="1" fill="hold">
                                          <p:stCondLst>
                                            <p:cond delay="999"/>
                                          </p:stCondLst>
                                        </p:cTn>
                                        <p:tgtEl>
                                          <p:spTgt spid="42"/>
                                        </p:tgtEl>
                                        <p:attrNameLst>
                                          <p:attrName>style.visibility</p:attrName>
                                        </p:attrNameLst>
                                      </p:cBhvr>
                                      <p:to>
                                        <p:strVal val="hidden"/>
                                      </p:to>
                                    </p:set>
                                  </p:childTnLst>
                                </p:cTn>
                              </p:par>
                              <p:par>
                                <p:cTn id="22" presetID="3" presetClass="entr" presetSubtype="10" fill="hold" grpId="1" nodeType="withEffect">
                                  <p:stCondLst>
                                    <p:cond delay="0"/>
                                  </p:stCondLst>
                                  <p:childTnLst>
                                    <p:set>
                                      <p:cBhvr>
                                        <p:cTn id="23" dur="1" fill="hold">
                                          <p:stCondLst>
                                            <p:cond delay="0"/>
                                          </p:stCondLst>
                                        </p:cTn>
                                        <p:tgtEl>
                                          <p:spTgt spid="44"/>
                                        </p:tgtEl>
                                        <p:attrNameLst>
                                          <p:attrName>style.visibility</p:attrName>
                                        </p:attrNameLst>
                                      </p:cBhvr>
                                      <p:to>
                                        <p:strVal val="visible"/>
                                      </p:to>
                                    </p:set>
                                    <p:animEffect transition="in" filter="blinds(horizontal)">
                                      <p:cBhvr>
                                        <p:cTn id="24" dur="1000"/>
                                        <p:tgtEl>
                                          <p:spTgt spid="44"/>
                                        </p:tgtEl>
                                      </p:cBhvr>
                                    </p:animEffect>
                                  </p:childTnLst>
                                </p:cTn>
                              </p:par>
                            </p:childTnLst>
                          </p:cTn>
                        </p:par>
                      </p:childTnLst>
                    </p:cTn>
                  </p:par>
                  <p:par>
                    <p:cTn id="25" fill="hold">
                      <p:stCondLst>
                        <p:cond delay="indefinite"/>
                      </p:stCondLst>
                      <p:childTnLst>
                        <p:par>
                          <p:cTn id="26" fill="hold">
                            <p:stCondLst>
                              <p:cond delay="0"/>
                            </p:stCondLst>
                            <p:childTnLst>
                              <p:par>
                                <p:cTn id="27" presetID="35" presetClass="path" presetSubtype="0" accel="50000" decel="50000" fill="hold" grpId="0" nodeType="clickEffect">
                                  <p:stCondLst>
                                    <p:cond delay="0"/>
                                  </p:stCondLst>
                                  <p:childTnLst>
                                    <p:animMotion origin="layout" path="M -0.00348 0.00254 L -0.14861 0.00416 " pathEditMode="relative" rAng="0" ptsTypes="AA">
                                      <p:cBhvr>
                                        <p:cTn id="28" dur="2000" fill="hold"/>
                                        <p:tgtEl>
                                          <p:spTgt spid="44"/>
                                        </p:tgtEl>
                                        <p:attrNameLst>
                                          <p:attrName>ppt_x</p:attrName>
                                          <p:attrName>ppt_y</p:attrName>
                                        </p:attrNameLst>
                                      </p:cBhvr>
                                      <p:rCtr x="-73" y="1"/>
                                    </p:animMotion>
                                  </p:childTnLst>
                                </p:cTn>
                              </p:par>
                              <p:par>
                                <p:cTn id="29" presetID="3" presetClass="entr" presetSubtype="10" fill="hold" grpId="0" nodeType="withEffect">
                                  <p:stCondLst>
                                    <p:cond delay="0"/>
                                  </p:stCondLst>
                                  <p:childTnLst>
                                    <p:set>
                                      <p:cBhvr>
                                        <p:cTn id="30" dur="1" fill="hold">
                                          <p:stCondLst>
                                            <p:cond delay="0"/>
                                          </p:stCondLst>
                                        </p:cTn>
                                        <p:tgtEl>
                                          <p:spTgt spid="25"/>
                                        </p:tgtEl>
                                        <p:attrNameLst>
                                          <p:attrName>style.visibility</p:attrName>
                                        </p:attrNameLst>
                                      </p:cBhvr>
                                      <p:to>
                                        <p:strVal val="visible"/>
                                      </p:to>
                                    </p:set>
                                    <p:animEffect transition="in" filter="blinds(horizontal)">
                                      <p:cBhvr>
                                        <p:cTn id="31" dur="1000"/>
                                        <p:tgtEl>
                                          <p:spTgt spid="25"/>
                                        </p:tgtEl>
                                      </p:cBhvr>
                                    </p:animEffect>
                                  </p:childTnLst>
                                </p:cTn>
                              </p:par>
                            </p:childTnLst>
                          </p:cTn>
                        </p:par>
                      </p:childTnLst>
                    </p:cTn>
                  </p:par>
                  <p:par>
                    <p:cTn id="32" fill="hold">
                      <p:stCondLst>
                        <p:cond delay="indefinite"/>
                      </p:stCondLst>
                      <p:childTnLst>
                        <p:par>
                          <p:cTn id="33" fill="hold">
                            <p:stCondLst>
                              <p:cond delay="0"/>
                            </p:stCondLst>
                            <p:childTnLst>
                              <p:par>
                                <p:cTn id="34" presetID="3" presetClass="entr" presetSubtype="10" fill="hold" grpId="0" nodeType="clickEffect">
                                  <p:stCondLst>
                                    <p:cond delay="0"/>
                                  </p:stCondLst>
                                  <p:childTnLst>
                                    <p:set>
                                      <p:cBhvr>
                                        <p:cTn id="35" dur="1" fill="hold">
                                          <p:stCondLst>
                                            <p:cond delay="0"/>
                                          </p:stCondLst>
                                        </p:cTn>
                                        <p:tgtEl>
                                          <p:spTgt spid="22"/>
                                        </p:tgtEl>
                                        <p:attrNameLst>
                                          <p:attrName>style.visibility</p:attrName>
                                        </p:attrNameLst>
                                      </p:cBhvr>
                                      <p:to>
                                        <p:strVal val="visible"/>
                                      </p:to>
                                    </p:set>
                                    <p:animEffect transition="in" filter="blinds(horizontal)">
                                      <p:cBhvr>
                                        <p:cTn id="36" dur="1000"/>
                                        <p:tgtEl>
                                          <p:spTgt spid="22"/>
                                        </p:tgtEl>
                                      </p:cBhvr>
                                    </p:animEffect>
                                  </p:childTnLst>
                                </p:cTn>
                              </p:par>
                              <p:par>
                                <p:cTn id="37" presetID="3" presetClass="entr" presetSubtype="10" fill="hold" grpId="0" nodeType="withEffect">
                                  <p:stCondLst>
                                    <p:cond delay="0"/>
                                  </p:stCondLst>
                                  <p:childTnLst>
                                    <p:set>
                                      <p:cBhvr>
                                        <p:cTn id="38" dur="1" fill="hold">
                                          <p:stCondLst>
                                            <p:cond delay="0"/>
                                          </p:stCondLst>
                                        </p:cTn>
                                        <p:tgtEl>
                                          <p:spTgt spid="23"/>
                                        </p:tgtEl>
                                        <p:attrNameLst>
                                          <p:attrName>style.visibility</p:attrName>
                                        </p:attrNameLst>
                                      </p:cBhvr>
                                      <p:to>
                                        <p:strVal val="visible"/>
                                      </p:to>
                                    </p:set>
                                    <p:animEffect transition="in" filter="blinds(horizontal)">
                                      <p:cBhvr>
                                        <p:cTn id="39" dur="1000"/>
                                        <p:tgtEl>
                                          <p:spTgt spid="23"/>
                                        </p:tgtEl>
                                      </p:cBhvr>
                                    </p:animEffect>
                                  </p:childTnLst>
                                </p:cTn>
                              </p:par>
                            </p:childTnLst>
                          </p:cTn>
                        </p:par>
                      </p:childTnLst>
                    </p:cTn>
                  </p:par>
                  <p:par>
                    <p:cTn id="40" fill="hold">
                      <p:stCondLst>
                        <p:cond delay="indefinite"/>
                      </p:stCondLst>
                      <p:childTnLst>
                        <p:par>
                          <p:cTn id="41" fill="hold">
                            <p:stCondLst>
                              <p:cond delay="0"/>
                            </p:stCondLst>
                            <p:childTnLst>
                              <p:par>
                                <p:cTn id="42" presetID="3" presetClass="entr" presetSubtype="10" fill="hold" grpId="0" nodeType="clickEffect">
                                  <p:stCondLst>
                                    <p:cond delay="0"/>
                                  </p:stCondLst>
                                  <p:childTnLst>
                                    <p:set>
                                      <p:cBhvr>
                                        <p:cTn id="43" dur="1" fill="hold">
                                          <p:stCondLst>
                                            <p:cond delay="0"/>
                                          </p:stCondLst>
                                        </p:cTn>
                                        <p:tgtEl>
                                          <p:spTgt spid="54"/>
                                        </p:tgtEl>
                                        <p:attrNameLst>
                                          <p:attrName>style.visibility</p:attrName>
                                        </p:attrNameLst>
                                      </p:cBhvr>
                                      <p:to>
                                        <p:strVal val="visible"/>
                                      </p:to>
                                    </p:set>
                                    <p:animEffect transition="in" filter="blinds(horizontal)">
                                      <p:cBhvr>
                                        <p:cTn id="44" dur="1000"/>
                                        <p:tgtEl>
                                          <p:spTgt spid="54"/>
                                        </p:tgtEl>
                                      </p:cBhvr>
                                    </p:animEffect>
                                  </p:childTnLst>
                                </p:cTn>
                              </p:par>
                              <p:par>
                                <p:cTn id="45" presetID="3" presetClass="entr" presetSubtype="10" fill="hold" grpId="1" nodeType="withEffect">
                                  <p:stCondLst>
                                    <p:cond delay="0"/>
                                  </p:stCondLst>
                                  <p:childTnLst>
                                    <p:set>
                                      <p:cBhvr>
                                        <p:cTn id="46" dur="1" fill="hold">
                                          <p:stCondLst>
                                            <p:cond delay="0"/>
                                          </p:stCondLst>
                                        </p:cTn>
                                        <p:tgtEl>
                                          <p:spTgt spid="34"/>
                                        </p:tgtEl>
                                        <p:attrNameLst>
                                          <p:attrName>style.visibility</p:attrName>
                                        </p:attrNameLst>
                                      </p:cBhvr>
                                      <p:to>
                                        <p:strVal val="visible"/>
                                      </p:to>
                                    </p:set>
                                    <p:animEffect transition="in" filter="blinds(horizontal)">
                                      <p:cBhvr>
                                        <p:cTn id="47" dur="1000"/>
                                        <p:tgtEl>
                                          <p:spTgt spid="3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 grpId="1"/>
      <p:bldP spid="42" grpId="1" animBg="1"/>
      <p:bldP spid="44" grpId="0" animBg="1"/>
      <p:bldP spid="44" grpId="1" animBg="1"/>
      <p:bldP spid="50" grpId="0" animBg="1"/>
      <p:bldP spid="47" grpId="0" animBg="1"/>
      <p:bldP spid="53" grpId="0" animBg="1"/>
      <p:bldP spid="54" grpId="0" animBg="1"/>
      <p:bldP spid="55" grpId="0"/>
      <p:bldP spid="22" grpId="0" animBg="1"/>
      <p:bldP spid="23" grpId="0"/>
      <p:bldP spid="25"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ドメイン</a:t>
            </a:r>
            <a:r>
              <a:rPr kumimoji="1" lang="en-US" altLang="ja-JP" dirty="0" smtClean="0"/>
              <a:t>U</a:t>
            </a:r>
            <a:r>
              <a:rPr kumimoji="1" lang="ja-JP" altLang="en-US" dirty="0" smtClean="0"/>
              <a:t>のレジューム</a:t>
            </a:r>
            <a:endParaRPr kumimoji="1" lang="ja-JP" altLang="en-US" dirty="0"/>
          </a:p>
        </p:txBody>
      </p:sp>
      <p:sp>
        <p:nvSpPr>
          <p:cNvPr id="3" name="コンテンツ プレースホルダ 2"/>
          <p:cNvSpPr>
            <a:spLocks noGrp="1"/>
          </p:cNvSpPr>
          <p:nvPr>
            <p:ph idx="1"/>
          </p:nvPr>
        </p:nvSpPr>
        <p:spPr/>
        <p:txBody>
          <a:bodyPr>
            <a:normAutofit/>
          </a:bodyPr>
          <a:lstStyle/>
          <a:p>
            <a:r>
              <a:rPr kumimoji="1" lang="ja-JP" altLang="en-US" sz="2800" dirty="0" smtClean="0"/>
              <a:t>サスペンドで保存したイメージを復元し仮想マシンを再開する機能</a:t>
            </a:r>
            <a:endParaRPr kumimoji="1" lang="en-US" altLang="ja-JP" sz="2800" dirty="0" smtClean="0"/>
          </a:p>
          <a:p>
            <a:pPr lvl="1"/>
            <a:r>
              <a:rPr kumimoji="1" lang="ja-JP" altLang="en-US" sz="2400" dirty="0" smtClean="0"/>
              <a:t>ディスクからメモリイメージを読み込む</a:t>
            </a:r>
            <a:endParaRPr kumimoji="1" lang="en-US" altLang="ja-JP" sz="2400" dirty="0" smtClean="0"/>
          </a:p>
          <a:p>
            <a:pPr lvl="1"/>
            <a:r>
              <a:rPr lang="ja-JP" altLang="en-US" dirty="0" smtClean="0"/>
              <a:t>ドメイン</a:t>
            </a:r>
            <a:r>
              <a:rPr lang="en-US" altLang="ja-JP" dirty="0" smtClean="0"/>
              <a:t>U</a:t>
            </a:r>
            <a:r>
              <a:rPr lang="ja-JP" altLang="en-US" dirty="0" err="1" smtClean="0"/>
              <a:t>のメ</a:t>
            </a:r>
            <a:r>
              <a:rPr lang="ja-JP" altLang="en-US" dirty="0" smtClean="0"/>
              <a:t>モリをマップ</a:t>
            </a:r>
            <a:endParaRPr kumimoji="1" lang="en-US" altLang="ja-JP" sz="2400" dirty="0" smtClean="0"/>
          </a:p>
          <a:p>
            <a:pPr lvl="1"/>
            <a:r>
              <a:rPr kumimoji="1" lang="ja-JP" altLang="en-US" sz="2400" dirty="0" smtClean="0"/>
              <a:t>ドメイン</a:t>
            </a:r>
            <a:r>
              <a:rPr kumimoji="1" lang="en-US" altLang="ja-JP" sz="2400" dirty="0" smtClean="0"/>
              <a:t>U</a:t>
            </a:r>
            <a:r>
              <a:rPr kumimoji="1" lang="ja-JP" altLang="en-US" sz="2400" dirty="0" err="1" smtClean="0"/>
              <a:t>のメ</a:t>
            </a:r>
            <a:r>
              <a:rPr kumimoji="1" lang="ja-JP" altLang="en-US" sz="2400" dirty="0" smtClean="0"/>
              <a:t>モリにイメージを書き込む</a:t>
            </a:r>
            <a:endParaRPr kumimoji="1" lang="en-US" altLang="ja-JP" sz="2400" dirty="0" smtClean="0"/>
          </a:p>
          <a:p>
            <a:pPr lvl="1"/>
            <a:r>
              <a:rPr kumimoji="1" lang="ja-JP" altLang="en-US" sz="2400" dirty="0" smtClean="0"/>
              <a:t>マップしたメモリをアンマップして再開</a:t>
            </a:r>
            <a:endParaRPr kumimoji="1" lang="ja-JP" altLang="en-US" sz="2400" dirty="0"/>
          </a:p>
        </p:txBody>
      </p:sp>
      <p:sp>
        <p:nvSpPr>
          <p:cNvPr id="4" name="フローチャート : 代替処理 3"/>
          <p:cNvSpPr/>
          <p:nvPr/>
        </p:nvSpPr>
        <p:spPr>
          <a:xfrm>
            <a:off x="3143240" y="6100700"/>
            <a:ext cx="4286280" cy="571504"/>
          </a:xfrm>
          <a:prstGeom prst="flowChartAlternateProcess">
            <a:avLst/>
          </a:prstGeom>
          <a:ln/>
        </p:spPr>
        <p:style>
          <a:lnRef idx="1">
            <a:schemeClr val="accent6"/>
          </a:lnRef>
          <a:fillRef idx="2">
            <a:schemeClr val="accent6"/>
          </a:fillRef>
          <a:effectRef idx="1">
            <a:schemeClr val="accent6"/>
          </a:effectRef>
          <a:fontRef idx="minor">
            <a:schemeClr val="dk1"/>
          </a:fontRef>
        </p:style>
        <p:txBody>
          <a:bodyPr rtlCol="0" anchor="ctr"/>
          <a:lstStyle/>
          <a:p>
            <a:pPr algn="ctr"/>
            <a:r>
              <a:rPr kumimoji="1" lang="ja-JP" altLang="en-US" dirty="0" smtClean="0"/>
              <a:t>仮想マシンモニタ</a:t>
            </a:r>
            <a:endParaRPr kumimoji="1" lang="ja-JP" altLang="en-US" dirty="0"/>
          </a:p>
        </p:txBody>
      </p:sp>
      <p:sp>
        <p:nvSpPr>
          <p:cNvPr id="5" name="フローチャート : 代替処理 4"/>
          <p:cNvSpPr/>
          <p:nvPr/>
        </p:nvSpPr>
        <p:spPr>
          <a:xfrm>
            <a:off x="3143240" y="4171874"/>
            <a:ext cx="1500198" cy="1785950"/>
          </a:xfrm>
          <a:prstGeom prst="flowChartAlternateProcess">
            <a:avLst/>
          </a:prstGeom>
          <a:ln/>
        </p:spPr>
        <p:style>
          <a:lnRef idx="1">
            <a:schemeClr val="accent2"/>
          </a:lnRef>
          <a:fillRef idx="2">
            <a:schemeClr val="accent2"/>
          </a:fillRef>
          <a:effectRef idx="1">
            <a:schemeClr val="accent2"/>
          </a:effectRef>
          <a:fontRef idx="minor">
            <a:schemeClr val="dk1"/>
          </a:fontRef>
        </p:style>
        <p:txBody>
          <a:bodyPr rtlCol="0" anchor="t" anchorCtr="1">
            <a:normAutofit/>
          </a:bodyPr>
          <a:lstStyle/>
          <a:p>
            <a:pPr algn="ctr"/>
            <a:r>
              <a:rPr kumimoji="1" lang="ja-JP" altLang="en-US" dirty="0" smtClean="0"/>
              <a:t>ドメイン</a:t>
            </a:r>
            <a:r>
              <a:rPr kumimoji="1" lang="en-US" altLang="ja-JP" dirty="0" smtClean="0"/>
              <a:t>0</a:t>
            </a:r>
            <a:endParaRPr kumimoji="1" lang="ja-JP" altLang="en-US" dirty="0"/>
          </a:p>
        </p:txBody>
      </p:sp>
      <p:sp>
        <p:nvSpPr>
          <p:cNvPr id="9" name="フローチャート : 代替処理 8"/>
          <p:cNvSpPr/>
          <p:nvPr/>
        </p:nvSpPr>
        <p:spPr>
          <a:xfrm>
            <a:off x="5857884" y="4171874"/>
            <a:ext cx="1571636" cy="1785950"/>
          </a:xfrm>
          <a:prstGeom prst="flowChartAlternateProcess">
            <a:avLst/>
          </a:prstGeom>
          <a:ln/>
        </p:spPr>
        <p:style>
          <a:lnRef idx="1">
            <a:schemeClr val="accent2"/>
          </a:lnRef>
          <a:fillRef idx="2">
            <a:schemeClr val="accent2"/>
          </a:fillRef>
          <a:effectRef idx="1">
            <a:schemeClr val="accent2"/>
          </a:effectRef>
          <a:fontRef idx="minor">
            <a:schemeClr val="dk1"/>
          </a:fontRef>
        </p:style>
        <p:txBody>
          <a:bodyPr rtlCol="0" anchor="t" anchorCtr="1">
            <a:normAutofit/>
          </a:bodyPr>
          <a:lstStyle/>
          <a:p>
            <a:pPr algn="ctr"/>
            <a:r>
              <a:rPr kumimoji="1" lang="ja-JP" altLang="en-US" dirty="0" smtClean="0"/>
              <a:t>ドメインＵ </a:t>
            </a:r>
            <a:endParaRPr kumimoji="1" lang="ja-JP" altLang="en-US" dirty="0"/>
          </a:p>
        </p:txBody>
      </p:sp>
      <p:sp>
        <p:nvSpPr>
          <p:cNvPr id="11" name="円/楕円 10"/>
          <p:cNvSpPr/>
          <p:nvPr/>
        </p:nvSpPr>
        <p:spPr>
          <a:xfrm>
            <a:off x="3357554" y="5429264"/>
            <a:ext cx="1071570" cy="428628"/>
          </a:xfrm>
          <a:prstGeom prst="ellipse">
            <a:avLst/>
          </a:prstGeom>
        </p:spPr>
        <p:style>
          <a:lnRef idx="1">
            <a:schemeClr val="accent1"/>
          </a:lnRef>
          <a:fillRef idx="2">
            <a:schemeClr val="accent1"/>
          </a:fillRef>
          <a:effectRef idx="1">
            <a:schemeClr val="accent1"/>
          </a:effectRef>
          <a:fontRef idx="minor">
            <a:schemeClr val="dk1"/>
          </a:fontRef>
        </p:style>
        <p:txBody>
          <a:bodyPr rtlCol="0" anchor="ctr">
            <a:normAutofit fontScale="92500" lnSpcReduction="20000"/>
          </a:bodyPr>
          <a:lstStyle/>
          <a:p>
            <a:pPr algn="ctr"/>
            <a:r>
              <a:rPr lang="en-US" altLang="ja-JP" dirty="0" smtClean="0"/>
              <a:t>XM</a:t>
            </a:r>
            <a:endParaRPr kumimoji="1" lang="ja-JP" altLang="en-US" dirty="0"/>
          </a:p>
        </p:txBody>
      </p:sp>
      <p:sp>
        <p:nvSpPr>
          <p:cNvPr id="24" name="テキスト ボックス 23"/>
          <p:cNvSpPr txBox="1"/>
          <p:nvPr/>
        </p:nvSpPr>
        <p:spPr>
          <a:xfrm>
            <a:off x="2643174" y="4929198"/>
            <a:ext cx="1214446" cy="369332"/>
          </a:xfrm>
          <a:prstGeom prst="rect">
            <a:avLst/>
          </a:prstGeom>
          <a:noFill/>
        </p:spPr>
        <p:txBody>
          <a:bodyPr wrap="square" rtlCol="0">
            <a:spAutoFit/>
          </a:bodyPr>
          <a:lstStyle/>
          <a:p>
            <a:r>
              <a:rPr kumimoji="1" lang="ja-JP" altLang="en-US" dirty="0" smtClean="0"/>
              <a:t>書き込み</a:t>
            </a:r>
            <a:endParaRPr kumimoji="1" lang="ja-JP" altLang="en-US" dirty="0"/>
          </a:p>
        </p:txBody>
      </p:sp>
      <p:sp>
        <p:nvSpPr>
          <p:cNvPr id="25" name="フローチャート : 磁気ディスク 24"/>
          <p:cNvSpPr/>
          <p:nvPr/>
        </p:nvSpPr>
        <p:spPr>
          <a:xfrm>
            <a:off x="1428728" y="6143644"/>
            <a:ext cx="857256" cy="571480"/>
          </a:xfrm>
          <a:prstGeom prst="flowChartMagneticDisk">
            <a:avLst/>
          </a:prstGeom>
        </p:spPr>
        <p:style>
          <a:lnRef idx="1">
            <a:schemeClr val="accent4"/>
          </a:lnRef>
          <a:fillRef idx="2">
            <a:schemeClr val="accent4"/>
          </a:fillRef>
          <a:effectRef idx="1">
            <a:schemeClr val="accent4"/>
          </a:effectRef>
          <a:fontRef idx="minor">
            <a:schemeClr val="dk1"/>
          </a:fontRef>
        </p:style>
        <p:txBody>
          <a:bodyPr rtlCol="0" anchor="ctr" anchorCtr="1">
            <a:normAutofit fontScale="70000" lnSpcReduction="20000"/>
          </a:bodyPr>
          <a:lstStyle/>
          <a:p>
            <a:pPr algn="ctr"/>
            <a:r>
              <a:rPr kumimoji="1" lang="ja-JP" altLang="en-US" dirty="0" smtClean="0"/>
              <a:t>ディスク</a:t>
            </a:r>
            <a:endParaRPr kumimoji="1" lang="ja-JP" altLang="en-US" dirty="0"/>
          </a:p>
        </p:txBody>
      </p:sp>
      <p:sp>
        <p:nvSpPr>
          <p:cNvPr id="27" name="曲折矢印 26"/>
          <p:cNvSpPr/>
          <p:nvPr/>
        </p:nvSpPr>
        <p:spPr>
          <a:xfrm>
            <a:off x="1777982" y="5500702"/>
            <a:ext cx="1285884" cy="500066"/>
          </a:xfrm>
          <a:prstGeom prst="bentArrow">
            <a:avLst/>
          </a:prstGeom>
        </p:spPr>
        <p:style>
          <a:lnRef idx="3">
            <a:schemeClr val="lt1"/>
          </a:lnRef>
          <a:fillRef idx="1">
            <a:schemeClr val="accent2"/>
          </a:fillRef>
          <a:effectRef idx="1">
            <a:schemeClr val="accent2"/>
          </a:effectRef>
          <a:fontRef idx="minor">
            <a:schemeClr val="lt1"/>
          </a:fontRef>
        </p:style>
        <p:txBody>
          <a:bodyPr rtlCol="0" anchor="ctr"/>
          <a:lstStyle/>
          <a:p>
            <a:pPr algn="ctr"/>
            <a:endParaRPr kumimoji="1" lang="ja-JP" altLang="en-US">
              <a:solidFill>
                <a:schemeClr val="tx1"/>
              </a:solidFill>
            </a:endParaRPr>
          </a:p>
        </p:txBody>
      </p:sp>
      <p:sp>
        <p:nvSpPr>
          <p:cNvPr id="28" name="テキスト ボックス 27"/>
          <p:cNvSpPr txBox="1"/>
          <p:nvPr/>
        </p:nvSpPr>
        <p:spPr>
          <a:xfrm>
            <a:off x="1928794" y="5786454"/>
            <a:ext cx="1143008" cy="369332"/>
          </a:xfrm>
          <a:prstGeom prst="rect">
            <a:avLst/>
          </a:prstGeom>
          <a:noFill/>
        </p:spPr>
        <p:txBody>
          <a:bodyPr wrap="square" rtlCol="0">
            <a:spAutoFit/>
          </a:bodyPr>
          <a:lstStyle/>
          <a:p>
            <a:r>
              <a:rPr kumimoji="1" lang="ja-JP" altLang="en-US" dirty="0" smtClean="0"/>
              <a:t>読み出し</a:t>
            </a:r>
            <a:endParaRPr kumimoji="1" lang="ja-JP" altLang="en-US" dirty="0"/>
          </a:p>
        </p:txBody>
      </p:sp>
      <p:sp>
        <p:nvSpPr>
          <p:cNvPr id="18" name="テキスト ボックス 17"/>
          <p:cNvSpPr txBox="1"/>
          <p:nvPr/>
        </p:nvSpPr>
        <p:spPr>
          <a:xfrm>
            <a:off x="4929190" y="4357694"/>
            <a:ext cx="642942" cy="369332"/>
          </a:xfrm>
          <a:prstGeom prst="rect">
            <a:avLst/>
          </a:prstGeom>
          <a:noFill/>
        </p:spPr>
        <p:txBody>
          <a:bodyPr wrap="square" rtlCol="0">
            <a:spAutoFit/>
          </a:bodyPr>
          <a:lstStyle/>
          <a:p>
            <a:r>
              <a:rPr kumimoji="1" lang="ja-JP" altLang="en-US" dirty="0" smtClean="0"/>
              <a:t>共有</a:t>
            </a:r>
            <a:endParaRPr kumimoji="1" lang="ja-JP" altLang="en-US" dirty="0"/>
          </a:p>
        </p:txBody>
      </p:sp>
      <p:sp>
        <p:nvSpPr>
          <p:cNvPr id="20" name="曲折矢印 19"/>
          <p:cNvSpPr/>
          <p:nvPr/>
        </p:nvSpPr>
        <p:spPr>
          <a:xfrm>
            <a:off x="3786182" y="4786322"/>
            <a:ext cx="857256" cy="571504"/>
          </a:xfrm>
          <a:prstGeom prst="bentArrow">
            <a:avLst/>
          </a:prstGeom>
        </p:spPr>
        <p:style>
          <a:lnRef idx="3">
            <a:schemeClr val="lt1"/>
          </a:lnRef>
          <a:fillRef idx="1">
            <a:schemeClr val="accent1"/>
          </a:fillRef>
          <a:effectRef idx="1">
            <a:schemeClr val="accent1"/>
          </a:effectRef>
          <a:fontRef idx="minor">
            <a:schemeClr val="lt1"/>
          </a:fontRef>
        </p:style>
        <p:txBody>
          <a:bodyPr rtlCol="0" anchor="ctr"/>
          <a:lstStyle/>
          <a:p>
            <a:pPr algn="ctr"/>
            <a:endParaRPr kumimoji="1" lang="ja-JP" altLang="en-US">
              <a:solidFill>
                <a:schemeClr val="tx1"/>
              </a:solidFill>
            </a:endParaRPr>
          </a:p>
        </p:txBody>
      </p:sp>
      <p:sp>
        <p:nvSpPr>
          <p:cNvPr id="21" name="円/楕円 20"/>
          <p:cNvSpPr/>
          <p:nvPr/>
        </p:nvSpPr>
        <p:spPr>
          <a:xfrm>
            <a:off x="6072198" y="4714884"/>
            <a:ext cx="1143008" cy="428628"/>
          </a:xfrm>
          <a:prstGeom prst="ellipse">
            <a:avLst/>
          </a:prstGeom>
        </p:spPr>
        <p:style>
          <a:lnRef idx="1">
            <a:schemeClr val="accent1"/>
          </a:lnRef>
          <a:fillRef idx="2">
            <a:schemeClr val="accent1"/>
          </a:fillRef>
          <a:effectRef idx="1">
            <a:schemeClr val="accent1"/>
          </a:effectRef>
          <a:fontRef idx="minor">
            <a:schemeClr val="dk1"/>
          </a:fontRef>
        </p:style>
        <p:txBody>
          <a:bodyPr rtlCol="0" anchor="ctr">
            <a:normAutofit fontScale="92500" lnSpcReduction="20000"/>
          </a:bodyPr>
          <a:lstStyle/>
          <a:p>
            <a:pPr algn="ctr"/>
            <a:endParaRPr kumimoji="1" lang="ja-JP" altLang="en-US" dirty="0"/>
          </a:p>
        </p:txBody>
      </p:sp>
      <p:sp>
        <p:nvSpPr>
          <p:cNvPr id="30" name="円/楕円 29"/>
          <p:cNvSpPr/>
          <p:nvPr/>
        </p:nvSpPr>
        <p:spPr>
          <a:xfrm>
            <a:off x="4714876" y="4714884"/>
            <a:ext cx="1143008" cy="428628"/>
          </a:xfrm>
          <a:prstGeom prst="ellipse">
            <a:avLst/>
          </a:prstGeom>
        </p:spPr>
        <p:style>
          <a:lnRef idx="1">
            <a:schemeClr val="accent3"/>
          </a:lnRef>
          <a:fillRef idx="2">
            <a:schemeClr val="accent3"/>
          </a:fillRef>
          <a:effectRef idx="1">
            <a:schemeClr val="accent3"/>
          </a:effectRef>
          <a:fontRef idx="minor">
            <a:schemeClr val="dk1"/>
          </a:fontRef>
        </p:style>
        <p:txBody>
          <a:bodyPr rtlCol="0" anchor="ctr">
            <a:normAutofit fontScale="85000" lnSpcReduction="10000"/>
          </a:bodyPr>
          <a:lstStyle/>
          <a:p>
            <a:pPr algn="ctr"/>
            <a:r>
              <a:rPr kumimoji="1" lang="ja-JP" altLang="en-US" dirty="0" smtClean="0"/>
              <a:t>メモリ</a:t>
            </a:r>
            <a:endParaRPr kumimoji="1" lang="ja-JP" altLang="en-US" dirty="0"/>
          </a:p>
        </p:txBody>
      </p:sp>
      <p:pic>
        <p:nvPicPr>
          <p:cNvPr id="23" name="Picture 5" descr="C:\Program Files\Microsoft Office\MEDIA\CAGCAT10\j0292020.wmf"/>
          <p:cNvPicPr>
            <a:picLocks noChangeAspect="1" noChangeArrowheads="1"/>
          </p:cNvPicPr>
          <p:nvPr/>
        </p:nvPicPr>
        <p:blipFill>
          <a:blip r:embed="rId4" cstate="print"/>
          <a:srcRect/>
          <a:stretch>
            <a:fillRect/>
          </a:stretch>
        </p:blipFill>
        <p:spPr bwMode="auto">
          <a:xfrm>
            <a:off x="7572396" y="4286256"/>
            <a:ext cx="978579" cy="928694"/>
          </a:xfrm>
          <a:prstGeom prst="rect">
            <a:avLst/>
          </a:prstGeom>
          <a:noFill/>
        </p:spPr>
      </p:pic>
      <p:pic>
        <p:nvPicPr>
          <p:cNvPr id="31" name="Picture 10" descr="C:\Users\taka\AppData\Local\Microsoft\Windows\Temporary Internet Files\Content.IE5\J4H89X9M\MCj00905630000[1].wmf"/>
          <p:cNvPicPr>
            <a:picLocks noChangeAspect="1" noChangeArrowheads="1"/>
          </p:cNvPicPr>
          <p:nvPr/>
        </p:nvPicPr>
        <p:blipFill>
          <a:blip r:embed="rId5" cstate="print"/>
          <a:srcRect/>
          <a:stretch>
            <a:fillRect/>
          </a:stretch>
        </p:blipFill>
        <p:spPr bwMode="auto">
          <a:xfrm>
            <a:off x="2000232" y="4214818"/>
            <a:ext cx="976258" cy="714380"/>
          </a:xfrm>
          <a:prstGeom prst="rect">
            <a:avLst/>
          </a:prstGeom>
          <a:noFill/>
        </p:spPr>
      </p:pic>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8"/>
                                        </p:tgtEl>
                                        <p:attrNameLst>
                                          <p:attrName>style.visibility</p:attrName>
                                        </p:attrNameLst>
                                      </p:cBhvr>
                                      <p:to>
                                        <p:strVal val="visible"/>
                                      </p:to>
                                    </p:set>
                                    <p:animEffect transition="in" filter="blinds(horizontal)">
                                      <p:cBhvr>
                                        <p:cTn id="7" dur="1000"/>
                                        <p:tgtEl>
                                          <p:spTgt spid="18"/>
                                        </p:tgtEl>
                                      </p:cBhvr>
                                    </p:animEffect>
                                  </p:childTnLst>
                                </p:cTn>
                              </p:par>
                              <p:par>
                                <p:cTn id="8" presetID="35" presetClass="path" presetSubtype="0" accel="50000" decel="50000" fill="hold" grpId="0" nodeType="withEffect">
                                  <p:stCondLst>
                                    <p:cond delay="0"/>
                                  </p:stCondLst>
                                  <p:childTnLst>
                                    <p:animMotion origin="layout" path="M -2.5E-6 4.89362E-6 L -0.14774 0.00185 " pathEditMode="relative" rAng="0" ptsTypes="AA">
                                      <p:cBhvr>
                                        <p:cTn id="9" dur="2000" fill="hold"/>
                                        <p:tgtEl>
                                          <p:spTgt spid="21"/>
                                        </p:tgtEl>
                                        <p:attrNameLst>
                                          <p:attrName>ppt_x</p:attrName>
                                          <p:attrName>ppt_y</p:attrName>
                                        </p:attrNameLst>
                                      </p:cBhvr>
                                      <p:rCtr x="-74" y="1"/>
                                    </p:animMotion>
                                  </p:childTnLst>
                                </p:cTn>
                              </p:par>
                            </p:childTnLst>
                          </p:cTn>
                        </p:par>
                      </p:childTnLst>
                    </p:cTn>
                  </p:par>
                  <p:par>
                    <p:cTn id="10" fill="hold">
                      <p:stCondLst>
                        <p:cond delay="indefinite"/>
                      </p:stCondLst>
                      <p:childTnLst>
                        <p:par>
                          <p:cTn id="11" fill="hold">
                            <p:stCondLst>
                              <p:cond delay="0"/>
                            </p:stCondLst>
                            <p:childTnLst>
                              <p:par>
                                <p:cTn id="12" presetID="3" presetClass="entr" presetSubtype="10" fill="hold" grpId="0" nodeType="clickEffect">
                                  <p:stCondLst>
                                    <p:cond delay="0"/>
                                  </p:stCondLst>
                                  <p:childTnLst>
                                    <p:set>
                                      <p:cBhvr>
                                        <p:cTn id="13" dur="1" fill="hold">
                                          <p:stCondLst>
                                            <p:cond delay="0"/>
                                          </p:stCondLst>
                                        </p:cTn>
                                        <p:tgtEl>
                                          <p:spTgt spid="20"/>
                                        </p:tgtEl>
                                        <p:attrNameLst>
                                          <p:attrName>style.visibility</p:attrName>
                                        </p:attrNameLst>
                                      </p:cBhvr>
                                      <p:to>
                                        <p:strVal val="visible"/>
                                      </p:to>
                                    </p:set>
                                    <p:animEffect transition="in" filter="blinds(horizontal)">
                                      <p:cBhvr>
                                        <p:cTn id="14" dur="1000"/>
                                        <p:tgtEl>
                                          <p:spTgt spid="20"/>
                                        </p:tgtEl>
                                      </p:cBhvr>
                                    </p:animEffect>
                                  </p:childTnLst>
                                </p:cTn>
                              </p:par>
                              <p:par>
                                <p:cTn id="15" presetID="3" presetClass="entr" presetSubtype="10" fill="hold" grpId="0" nodeType="withEffect">
                                  <p:stCondLst>
                                    <p:cond delay="0"/>
                                  </p:stCondLst>
                                  <p:childTnLst>
                                    <p:set>
                                      <p:cBhvr>
                                        <p:cTn id="16" dur="1" fill="hold">
                                          <p:stCondLst>
                                            <p:cond delay="0"/>
                                          </p:stCondLst>
                                        </p:cTn>
                                        <p:tgtEl>
                                          <p:spTgt spid="24"/>
                                        </p:tgtEl>
                                        <p:attrNameLst>
                                          <p:attrName>style.visibility</p:attrName>
                                        </p:attrNameLst>
                                      </p:cBhvr>
                                      <p:to>
                                        <p:strVal val="visible"/>
                                      </p:to>
                                    </p:set>
                                    <p:animEffect transition="in" filter="blinds(horizontal)">
                                      <p:cBhvr>
                                        <p:cTn id="17" dur="1000"/>
                                        <p:tgtEl>
                                          <p:spTgt spid="24"/>
                                        </p:tgtEl>
                                      </p:cBhvr>
                                    </p:animEffect>
                                  </p:childTnLst>
                                </p:cTn>
                              </p:par>
                              <p:par>
                                <p:cTn id="18" presetID="3" presetClass="entr" presetSubtype="10" fill="hold" grpId="0" nodeType="withEffect">
                                  <p:stCondLst>
                                    <p:cond delay="0"/>
                                  </p:stCondLst>
                                  <p:childTnLst>
                                    <p:set>
                                      <p:cBhvr>
                                        <p:cTn id="19" dur="1" fill="hold">
                                          <p:stCondLst>
                                            <p:cond delay="0"/>
                                          </p:stCondLst>
                                        </p:cTn>
                                        <p:tgtEl>
                                          <p:spTgt spid="30"/>
                                        </p:tgtEl>
                                        <p:attrNameLst>
                                          <p:attrName>style.visibility</p:attrName>
                                        </p:attrNameLst>
                                      </p:cBhvr>
                                      <p:to>
                                        <p:strVal val="visible"/>
                                      </p:to>
                                    </p:set>
                                    <p:animEffect transition="in" filter="blinds(horizontal)">
                                      <p:cBhvr>
                                        <p:cTn id="20" dur="1000"/>
                                        <p:tgtEl>
                                          <p:spTgt spid="30"/>
                                        </p:tgtEl>
                                      </p:cBhvr>
                                    </p:animEffect>
                                  </p:childTnLst>
                                </p:cTn>
                              </p:par>
                            </p:childTnLst>
                          </p:cTn>
                        </p:par>
                      </p:childTnLst>
                    </p:cTn>
                  </p:par>
                  <p:par>
                    <p:cTn id="21" fill="hold">
                      <p:stCondLst>
                        <p:cond delay="indefinite"/>
                      </p:stCondLst>
                      <p:childTnLst>
                        <p:par>
                          <p:cTn id="22" fill="hold">
                            <p:stCondLst>
                              <p:cond delay="0"/>
                            </p:stCondLst>
                            <p:childTnLst>
                              <p:par>
                                <p:cTn id="23" presetID="3" presetClass="exit" presetSubtype="10" fill="hold" grpId="1" nodeType="clickEffect">
                                  <p:stCondLst>
                                    <p:cond delay="0"/>
                                  </p:stCondLst>
                                  <p:childTnLst>
                                    <p:animEffect transition="out" filter="blinds(horizontal)">
                                      <p:cBhvr>
                                        <p:cTn id="24" dur="1000"/>
                                        <p:tgtEl>
                                          <p:spTgt spid="18"/>
                                        </p:tgtEl>
                                      </p:cBhvr>
                                    </p:animEffect>
                                    <p:set>
                                      <p:cBhvr>
                                        <p:cTn id="25" dur="1" fill="hold">
                                          <p:stCondLst>
                                            <p:cond delay="999"/>
                                          </p:stCondLst>
                                        </p:cTn>
                                        <p:tgtEl>
                                          <p:spTgt spid="18"/>
                                        </p:tgtEl>
                                        <p:attrNameLst>
                                          <p:attrName>style.visibility</p:attrName>
                                        </p:attrNameLst>
                                      </p:cBhvr>
                                      <p:to>
                                        <p:strVal val="hidden"/>
                                      </p:to>
                                    </p:set>
                                  </p:childTnLst>
                                </p:cTn>
                              </p:par>
                              <p:par>
                                <p:cTn id="26" presetID="3" presetClass="exit" presetSubtype="10" fill="hold" grpId="1" nodeType="withEffect">
                                  <p:stCondLst>
                                    <p:cond delay="0"/>
                                  </p:stCondLst>
                                  <p:childTnLst>
                                    <p:animEffect transition="out" filter="blinds(horizontal)">
                                      <p:cBhvr>
                                        <p:cTn id="27" dur="1000"/>
                                        <p:tgtEl>
                                          <p:spTgt spid="21"/>
                                        </p:tgtEl>
                                      </p:cBhvr>
                                    </p:animEffect>
                                    <p:set>
                                      <p:cBhvr>
                                        <p:cTn id="28" dur="1" fill="hold">
                                          <p:stCondLst>
                                            <p:cond delay="999"/>
                                          </p:stCondLst>
                                        </p:cTn>
                                        <p:tgtEl>
                                          <p:spTgt spid="21"/>
                                        </p:tgtEl>
                                        <p:attrNameLst>
                                          <p:attrName>style.visibility</p:attrName>
                                        </p:attrNameLst>
                                      </p:cBhvr>
                                      <p:to>
                                        <p:strVal val="hidden"/>
                                      </p:to>
                                    </p:set>
                                  </p:childTnLst>
                                </p:cTn>
                              </p:par>
                              <p:par>
                                <p:cTn id="29" presetID="3" presetClass="exit" presetSubtype="10" fill="hold" grpId="1" nodeType="withEffect">
                                  <p:stCondLst>
                                    <p:cond delay="0"/>
                                  </p:stCondLst>
                                  <p:childTnLst>
                                    <p:animEffect transition="out" filter="blinds(horizontal)">
                                      <p:cBhvr>
                                        <p:cTn id="30" dur="1000"/>
                                        <p:tgtEl>
                                          <p:spTgt spid="20"/>
                                        </p:tgtEl>
                                      </p:cBhvr>
                                    </p:animEffect>
                                    <p:set>
                                      <p:cBhvr>
                                        <p:cTn id="31" dur="1" fill="hold">
                                          <p:stCondLst>
                                            <p:cond delay="999"/>
                                          </p:stCondLst>
                                        </p:cTn>
                                        <p:tgtEl>
                                          <p:spTgt spid="20"/>
                                        </p:tgtEl>
                                        <p:attrNameLst>
                                          <p:attrName>style.visibility</p:attrName>
                                        </p:attrNameLst>
                                      </p:cBhvr>
                                      <p:to>
                                        <p:strVal val="hidden"/>
                                      </p:to>
                                    </p:set>
                                  </p:childTnLst>
                                </p:cTn>
                              </p:par>
                              <p:par>
                                <p:cTn id="32" presetID="3" presetClass="exit" presetSubtype="10" fill="hold" grpId="1" nodeType="withEffect">
                                  <p:stCondLst>
                                    <p:cond delay="0"/>
                                  </p:stCondLst>
                                  <p:childTnLst>
                                    <p:animEffect transition="out" filter="blinds(horizontal)">
                                      <p:cBhvr>
                                        <p:cTn id="33" dur="1000"/>
                                        <p:tgtEl>
                                          <p:spTgt spid="24"/>
                                        </p:tgtEl>
                                      </p:cBhvr>
                                    </p:animEffect>
                                    <p:set>
                                      <p:cBhvr>
                                        <p:cTn id="34" dur="1" fill="hold">
                                          <p:stCondLst>
                                            <p:cond delay="999"/>
                                          </p:stCondLst>
                                        </p:cTn>
                                        <p:tgtEl>
                                          <p:spTgt spid="24"/>
                                        </p:tgtEl>
                                        <p:attrNameLst>
                                          <p:attrName>style.visibility</p:attrName>
                                        </p:attrNameLst>
                                      </p:cBhvr>
                                      <p:to>
                                        <p:strVal val="hidden"/>
                                      </p:to>
                                    </p:set>
                                  </p:childTnLst>
                                </p:cTn>
                              </p:par>
                              <p:par>
                                <p:cTn id="35" presetID="63" presetClass="path" presetSubtype="0" accel="50000" decel="50000" fill="hold" grpId="1" nodeType="withEffect">
                                  <p:stCondLst>
                                    <p:cond delay="0"/>
                                  </p:stCondLst>
                                  <p:childTnLst>
                                    <p:animMotion origin="layout" path="M 5.55556E-7 4.75486E-6 L 0.14948 4.75486E-6 " pathEditMode="relative" rAng="0" ptsTypes="AA">
                                      <p:cBhvr>
                                        <p:cTn id="36" dur="2000" fill="hold"/>
                                        <p:tgtEl>
                                          <p:spTgt spid="30"/>
                                        </p:tgtEl>
                                        <p:attrNameLst>
                                          <p:attrName>ppt_x</p:attrName>
                                          <p:attrName>ppt_y</p:attrName>
                                        </p:attrNameLst>
                                      </p:cBhvr>
                                      <p:rCtr x="75" y="0"/>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p:bldP spid="24" grpId="1"/>
      <p:bldP spid="18" grpId="0"/>
      <p:bldP spid="18" grpId="1"/>
      <p:bldP spid="20" grpId="0" animBg="1"/>
      <p:bldP spid="20" grpId="1" animBg="1"/>
      <p:bldP spid="21" grpId="0" animBg="1"/>
      <p:bldP spid="21" grpId="1" animBg="1"/>
      <p:bldP spid="30" grpId="0" animBg="1"/>
      <p:bldP spid="30" grpId="1"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レジューム時の復号化</a:t>
            </a:r>
            <a:endParaRPr lang="ja-JP" altLang="en-US" dirty="0"/>
          </a:p>
        </p:txBody>
      </p:sp>
      <p:sp>
        <p:nvSpPr>
          <p:cNvPr id="3" name="コンテンツ プレースホルダ 2"/>
          <p:cNvSpPr>
            <a:spLocks noGrp="1"/>
          </p:cNvSpPr>
          <p:nvPr>
            <p:ph idx="1"/>
          </p:nvPr>
        </p:nvSpPr>
        <p:spPr/>
        <p:txBody>
          <a:bodyPr/>
          <a:lstStyle/>
          <a:p>
            <a:r>
              <a:rPr lang="ja-JP" altLang="en-US" dirty="0" smtClean="0"/>
              <a:t>ドメイン</a:t>
            </a:r>
            <a:r>
              <a:rPr lang="en-US" altLang="ja-JP" dirty="0" smtClean="0"/>
              <a:t>U</a:t>
            </a:r>
            <a:r>
              <a:rPr lang="ja-JP" altLang="en-US" dirty="0" err="1" smtClean="0"/>
              <a:t>のメ</a:t>
            </a:r>
            <a:r>
              <a:rPr lang="ja-JP" altLang="en-US" dirty="0" smtClean="0"/>
              <a:t>モリをアンマップする際に復号化</a:t>
            </a:r>
            <a:endParaRPr lang="en-US" altLang="ja-JP" dirty="0" smtClean="0"/>
          </a:p>
          <a:p>
            <a:pPr lvl="1"/>
            <a:r>
              <a:rPr lang="ja-JP" altLang="en-US" dirty="0" smtClean="0"/>
              <a:t>ハイパーコールを使ってドメイン</a:t>
            </a:r>
            <a:r>
              <a:rPr lang="en-US" altLang="ja-JP" dirty="0" smtClean="0"/>
              <a:t>U</a:t>
            </a:r>
            <a:r>
              <a:rPr lang="ja-JP" altLang="en-US" dirty="0" err="1" smtClean="0"/>
              <a:t>のメ</a:t>
            </a:r>
            <a:r>
              <a:rPr lang="ja-JP" altLang="en-US" dirty="0" smtClean="0"/>
              <a:t>モリをアンマップ</a:t>
            </a:r>
            <a:endParaRPr lang="en-US" altLang="ja-JP" dirty="0" smtClean="0"/>
          </a:p>
          <a:p>
            <a:pPr lvl="1"/>
            <a:r>
              <a:rPr lang="ja-JP" altLang="en-US" dirty="0" smtClean="0"/>
              <a:t>その後で仮想マシンモニタ内の暗号鍵を使い復号化する</a:t>
            </a:r>
            <a:endParaRPr lang="en-US" altLang="ja-JP" dirty="0" smtClean="0"/>
          </a:p>
          <a:p>
            <a:endParaRPr lang="ja-JP" altLang="en-US" dirty="0"/>
          </a:p>
        </p:txBody>
      </p:sp>
      <p:sp>
        <p:nvSpPr>
          <p:cNvPr id="39" name="フローチャート : 代替処理 38"/>
          <p:cNvSpPr/>
          <p:nvPr/>
        </p:nvSpPr>
        <p:spPr>
          <a:xfrm>
            <a:off x="3143240" y="6100700"/>
            <a:ext cx="4286280" cy="571504"/>
          </a:xfrm>
          <a:prstGeom prst="flowChartAlternateProcess">
            <a:avLst/>
          </a:prstGeom>
          <a:ln/>
        </p:spPr>
        <p:style>
          <a:lnRef idx="1">
            <a:schemeClr val="accent6"/>
          </a:lnRef>
          <a:fillRef idx="2">
            <a:schemeClr val="accent6"/>
          </a:fillRef>
          <a:effectRef idx="1">
            <a:schemeClr val="accent6"/>
          </a:effectRef>
          <a:fontRef idx="minor">
            <a:schemeClr val="dk1"/>
          </a:fontRef>
        </p:style>
        <p:txBody>
          <a:bodyPr rtlCol="0" anchor="ctr"/>
          <a:lstStyle/>
          <a:p>
            <a:pPr algn="ctr"/>
            <a:r>
              <a:rPr kumimoji="1" lang="ja-JP" altLang="en-US" dirty="0" smtClean="0"/>
              <a:t>仮想マシンモニタ</a:t>
            </a:r>
            <a:endParaRPr kumimoji="1" lang="ja-JP" altLang="en-US" dirty="0"/>
          </a:p>
        </p:txBody>
      </p:sp>
      <p:sp>
        <p:nvSpPr>
          <p:cNvPr id="41" name="フローチャート : 代替処理 40"/>
          <p:cNvSpPr/>
          <p:nvPr/>
        </p:nvSpPr>
        <p:spPr>
          <a:xfrm>
            <a:off x="3143240" y="4171874"/>
            <a:ext cx="1500198" cy="1785950"/>
          </a:xfrm>
          <a:prstGeom prst="flowChartAlternateProcess">
            <a:avLst/>
          </a:prstGeom>
          <a:ln/>
        </p:spPr>
        <p:style>
          <a:lnRef idx="1">
            <a:schemeClr val="accent2"/>
          </a:lnRef>
          <a:fillRef idx="2">
            <a:schemeClr val="accent2"/>
          </a:fillRef>
          <a:effectRef idx="1">
            <a:schemeClr val="accent2"/>
          </a:effectRef>
          <a:fontRef idx="minor">
            <a:schemeClr val="dk1"/>
          </a:fontRef>
        </p:style>
        <p:txBody>
          <a:bodyPr rtlCol="0" anchor="t" anchorCtr="1">
            <a:normAutofit/>
          </a:bodyPr>
          <a:lstStyle/>
          <a:p>
            <a:pPr algn="ctr"/>
            <a:r>
              <a:rPr kumimoji="1" lang="ja-JP" altLang="en-US" dirty="0" smtClean="0"/>
              <a:t>ドメイン</a:t>
            </a:r>
            <a:r>
              <a:rPr kumimoji="1" lang="en-US" altLang="ja-JP" dirty="0" smtClean="0"/>
              <a:t>0</a:t>
            </a:r>
            <a:endParaRPr kumimoji="1" lang="ja-JP" altLang="en-US" dirty="0"/>
          </a:p>
        </p:txBody>
      </p:sp>
      <p:sp>
        <p:nvSpPr>
          <p:cNvPr id="43" name="フローチャート : 代替処理 42"/>
          <p:cNvSpPr/>
          <p:nvPr/>
        </p:nvSpPr>
        <p:spPr>
          <a:xfrm>
            <a:off x="5929322" y="4214818"/>
            <a:ext cx="1500198" cy="1785950"/>
          </a:xfrm>
          <a:prstGeom prst="flowChartAlternateProcess">
            <a:avLst/>
          </a:prstGeom>
          <a:ln/>
        </p:spPr>
        <p:style>
          <a:lnRef idx="1">
            <a:schemeClr val="accent2"/>
          </a:lnRef>
          <a:fillRef idx="2">
            <a:schemeClr val="accent2"/>
          </a:fillRef>
          <a:effectRef idx="1">
            <a:schemeClr val="accent2"/>
          </a:effectRef>
          <a:fontRef idx="minor">
            <a:schemeClr val="dk1"/>
          </a:fontRef>
        </p:style>
        <p:txBody>
          <a:bodyPr rtlCol="0" anchor="t" anchorCtr="1">
            <a:normAutofit/>
          </a:bodyPr>
          <a:lstStyle/>
          <a:p>
            <a:pPr algn="ctr"/>
            <a:r>
              <a:rPr kumimoji="1" lang="ja-JP" altLang="en-US" dirty="0" smtClean="0"/>
              <a:t>ドメインＵ </a:t>
            </a:r>
            <a:endParaRPr kumimoji="1" lang="ja-JP" altLang="en-US" dirty="0"/>
          </a:p>
        </p:txBody>
      </p:sp>
      <p:sp>
        <p:nvSpPr>
          <p:cNvPr id="46" name="円/楕円 45"/>
          <p:cNvSpPr/>
          <p:nvPr/>
        </p:nvSpPr>
        <p:spPr>
          <a:xfrm>
            <a:off x="3357554" y="5429264"/>
            <a:ext cx="1071570" cy="428628"/>
          </a:xfrm>
          <a:prstGeom prst="ellipse">
            <a:avLst/>
          </a:prstGeom>
        </p:spPr>
        <p:style>
          <a:lnRef idx="1">
            <a:schemeClr val="accent1"/>
          </a:lnRef>
          <a:fillRef idx="2">
            <a:schemeClr val="accent1"/>
          </a:fillRef>
          <a:effectRef idx="1">
            <a:schemeClr val="accent1"/>
          </a:effectRef>
          <a:fontRef idx="minor">
            <a:schemeClr val="dk1"/>
          </a:fontRef>
        </p:style>
        <p:txBody>
          <a:bodyPr rtlCol="0" anchor="ctr">
            <a:normAutofit fontScale="92500" lnSpcReduction="20000"/>
          </a:bodyPr>
          <a:lstStyle/>
          <a:p>
            <a:pPr algn="ctr"/>
            <a:r>
              <a:rPr lang="en-US" altLang="ja-JP" dirty="0" smtClean="0"/>
              <a:t>XM</a:t>
            </a:r>
            <a:endParaRPr kumimoji="1" lang="ja-JP" altLang="en-US" dirty="0"/>
          </a:p>
        </p:txBody>
      </p:sp>
      <p:sp>
        <p:nvSpPr>
          <p:cNvPr id="54" name="テキスト ボックス 53"/>
          <p:cNvSpPr txBox="1"/>
          <p:nvPr/>
        </p:nvSpPr>
        <p:spPr>
          <a:xfrm>
            <a:off x="2714612" y="5000636"/>
            <a:ext cx="1214446" cy="369332"/>
          </a:xfrm>
          <a:prstGeom prst="rect">
            <a:avLst/>
          </a:prstGeom>
          <a:noFill/>
        </p:spPr>
        <p:txBody>
          <a:bodyPr wrap="square" rtlCol="0">
            <a:spAutoFit/>
          </a:bodyPr>
          <a:lstStyle/>
          <a:p>
            <a:r>
              <a:rPr kumimoji="1" lang="ja-JP" altLang="en-US" dirty="0" smtClean="0"/>
              <a:t>書き込み</a:t>
            </a:r>
            <a:endParaRPr kumimoji="1" lang="ja-JP" altLang="en-US" dirty="0"/>
          </a:p>
        </p:txBody>
      </p:sp>
      <p:sp>
        <p:nvSpPr>
          <p:cNvPr id="55" name="フローチャート : 磁気ディスク 54"/>
          <p:cNvSpPr/>
          <p:nvPr/>
        </p:nvSpPr>
        <p:spPr>
          <a:xfrm>
            <a:off x="1428728" y="6143644"/>
            <a:ext cx="857256" cy="571480"/>
          </a:xfrm>
          <a:prstGeom prst="flowChartMagneticDisk">
            <a:avLst/>
          </a:prstGeom>
        </p:spPr>
        <p:style>
          <a:lnRef idx="1">
            <a:schemeClr val="accent4"/>
          </a:lnRef>
          <a:fillRef idx="2">
            <a:schemeClr val="accent4"/>
          </a:fillRef>
          <a:effectRef idx="1">
            <a:schemeClr val="accent4"/>
          </a:effectRef>
          <a:fontRef idx="minor">
            <a:schemeClr val="dk1"/>
          </a:fontRef>
        </p:style>
        <p:txBody>
          <a:bodyPr rtlCol="0" anchor="ctr" anchorCtr="1">
            <a:normAutofit fontScale="70000" lnSpcReduction="20000"/>
          </a:bodyPr>
          <a:lstStyle/>
          <a:p>
            <a:pPr algn="ctr"/>
            <a:r>
              <a:rPr kumimoji="1" lang="ja-JP" altLang="en-US" dirty="0" smtClean="0"/>
              <a:t>ディスク</a:t>
            </a:r>
            <a:endParaRPr kumimoji="1" lang="ja-JP" altLang="en-US" dirty="0"/>
          </a:p>
        </p:txBody>
      </p:sp>
      <p:sp>
        <p:nvSpPr>
          <p:cNvPr id="57" name="曲折矢印 56"/>
          <p:cNvSpPr/>
          <p:nvPr/>
        </p:nvSpPr>
        <p:spPr>
          <a:xfrm>
            <a:off x="1777982" y="5500702"/>
            <a:ext cx="1285884" cy="500066"/>
          </a:xfrm>
          <a:prstGeom prst="bentArrow">
            <a:avLst/>
          </a:prstGeom>
        </p:spPr>
        <p:style>
          <a:lnRef idx="3">
            <a:schemeClr val="lt1"/>
          </a:lnRef>
          <a:fillRef idx="1">
            <a:schemeClr val="accent2"/>
          </a:fillRef>
          <a:effectRef idx="1">
            <a:schemeClr val="accent2"/>
          </a:effectRef>
          <a:fontRef idx="minor">
            <a:schemeClr val="lt1"/>
          </a:fontRef>
        </p:style>
        <p:txBody>
          <a:bodyPr rtlCol="0" anchor="ctr"/>
          <a:lstStyle/>
          <a:p>
            <a:pPr algn="ctr"/>
            <a:endParaRPr kumimoji="1" lang="ja-JP" altLang="en-US">
              <a:solidFill>
                <a:schemeClr val="tx1"/>
              </a:solidFill>
            </a:endParaRPr>
          </a:p>
        </p:txBody>
      </p:sp>
      <p:sp>
        <p:nvSpPr>
          <p:cNvPr id="58" name="テキスト ボックス 57"/>
          <p:cNvSpPr txBox="1"/>
          <p:nvPr/>
        </p:nvSpPr>
        <p:spPr>
          <a:xfrm>
            <a:off x="1000100" y="5214950"/>
            <a:ext cx="1143008" cy="369332"/>
          </a:xfrm>
          <a:prstGeom prst="rect">
            <a:avLst/>
          </a:prstGeom>
          <a:noFill/>
        </p:spPr>
        <p:txBody>
          <a:bodyPr wrap="square" rtlCol="0">
            <a:spAutoFit/>
          </a:bodyPr>
          <a:lstStyle/>
          <a:p>
            <a:r>
              <a:rPr kumimoji="1" lang="ja-JP" altLang="en-US" dirty="0" smtClean="0"/>
              <a:t>読み出し</a:t>
            </a:r>
            <a:endParaRPr kumimoji="1" lang="ja-JP" altLang="en-US" dirty="0"/>
          </a:p>
        </p:txBody>
      </p:sp>
      <p:sp>
        <p:nvSpPr>
          <p:cNvPr id="60" name="円/楕円 59"/>
          <p:cNvSpPr/>
          <p:nvPr/>
        </p:nvSpPr>
        <p:spPr>
          <a:xfrm>
            <a:off x="6072198" y="4643446"/>
            <a:ext cx="1143008" cy="428628"/>
          </a:xfrm>
          <a:prstGeom prst="ellipse">
            <a:avLst/>
          </a:prstGeom>
        </p:spPr>
        <p:style>
          <a:lnRef idx="1">
            <a:schemeClr val="accent1"/>
          </a:lnRef>
          <a:fillRef idx="2">
            <a:schemeClr val="accent1"/>
          </a:fillRef>
          <a:effectRef idx="1">
            <a:schemeClr val="accent1"/>
          </a:effectRef>
          <a:fontRef idx="minor">
            <a:schemeClr val="dk1"/>
          </a:fontRef>
        </p:style>
        <p:txBody>
          <a:bodyPr rtlCol="0" anchor="ctr">
            <a:normAutofit fontScale="92500" lnSpcReduction="20000"/>
          </a:bodyPr>
          <a:lstStyle/>
          <a:p>
            <a:pPr algn="ctr"/>
            <a:endParaRPr kumimoji="1" lang="ja-JP" altLang="en-US" dirty="0"/>
          </a:p>
        </p:txBody>
      </p:sp>
      <p:sp>
        <p:nvSpPr>
          <p:cNvPr id="65" name="下矢印 64"/>
          <p:cNvSpPr/>
          <p:nvPr/>
        </p:nvSpPr>
        <p:spPr>
          <a:xfrm flipV="1">
            <a:off x="6500826" y="5214950"/>
            <a:ext cx="357190" cy="785818"/>
          </a:xfrm>
          <a:prstGeom prst="downArrow">
            <a:avLst/>
          </a:prstGeom>
        </p:spPr>
        <p:style>
          <a:lnRef idx="3">
            <a:schemeClr val="lt1"/>
          </a:lnRef>
          <a:fillRef idx="1">
            <a:schemeClr val="accent3"/>
          </a:fillRef>
          <a:effectRef idx="1">
            <a:schemeClr val="accent3"/>
          </a:effectRef>
          <a:fontRef idx="minor">
            <a:schemeClr val="lt1"/>
          </a:fontRef>
        </p:style>
        <p:txBody>
          <a:bodyPr rtlCol="0" anchor="ctr"/>
          <a:lstStyle/>
          <a:p>
            <a:pPr algn="ctr"/>
            <a:endParaRPr kumimoji="1" lang="ja-JP" altLang="en-US"/>
          </a:p>
        </p:txBody>
      </p:sp>
      <p:sp>
        <p:nvSpPr>
          <p:cNvPr id="66" name="下矢印 65"/>
          <p:cNvSpPr/>
          <p:nvPr/>
        </p:nvSpPr>
        <p:spPr>
          <a:xfrm>
            <a:off x="3786182" y="5929330"/>
            <a:ext cx="285752" cy="285752"/>
          </a:xfrm>
          <a:prstGeom prst="downArrow">
            <a:avLst/>
          </a:prstGeom>
        </p:spPr>
        <p:style>
          <a:lnRef idx="3">
            <a:schemeClr val="lt1"/>
          </a:lnRef>
          <a:fillRef idx="1">
            <a:schemeClr val="accent3"/>
          </a:fillRef>
          <a:effectRef idx="1">
            <a:schemeClr val="accent3"/>
          </a:effectRef>
          <a:fontRef idx="minor">
            <a:schemeClr val="lt1"/>
          </a:fontRef>
        </p:style>
        <p:txBody>
          <a:bodyPr rtlCol="0" anchor="ctr"/>
          <a:lstStyle/>
          <a:p>
            <a:pPr algn="ctr"/>
            <a:endParaRPr kumimoji="1" lang="ja-JP" altLang="en-US"/>
          </a:p>
        </p:txBody>
      </p:sp>
      <p:sp>
        <p:nvSpPr>
          <p:cNvPr id="67" name="テキスト ボックス 66"/>
          <p:cNvSpPr txBox="1"/>
          <p:nvPr/>
        </p:nvSpPr>
        <p:spPr>
          <a:xfrm>
            <a:off x="2000232" y="5786454"/>
            <a:ext cx="2000264" cy="369332"/>
          </a:xfrm>
          <a:prstGeom prst="rect">
            <a:avLst/>
          </a:prstGeom>
          <a:noFill/>
        </p:spPr>
        <p:txBody>
          <a:bodyPr wrap="square" rtlCol="0">
            <a:spAutoFit/>
          </a:bodyPr>
          <a:lstStyle/>
          <a:p>
            <a:r>
              <a:rPr kumimoji="1" lang="ja-JP" altLang="en-US" dirty="0" smtClean="0"/>
              <a:t>ハイパーコール</a:t>
            </a:r>
            <a:endParaRPr kumimoji="1" lang="ja-JP" altLang="en-US" dirty="0"/>
          </a:p>
        </p:txBody>
      </p:sp>
      <p:sp>
        <p:nvSpPr>
          <p:cNvPr id="69" name="爆発 1 68"/>
          <p:cNvSpPr/>
          <p:nvPr/>
        </p:nvSpPr>
        <p:spPr>
          <a:xfrm>
            <a:off x="6715140" y="5286388"/>
            <a:ext cx="1571636" cy="785818"/>
          </a:xfrm>
          <a:prstGeom prst="irregularSeal1">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ja-JP" altLang="en-US" dirty="0" smtClean="0"/>
              <a:t>復号化</a:t>
            </a:r>
            <a:endParaRPr kumimoji="1" lang="ja-JP" altLang="en-US" dirty="0"/>
          </a:p>
        </p:txBody>
      </p:sp>
      <p:sp>
        <p:nvSpPr>
          <p:cNvPr id="24" name="曲折矢印 23"/>
          <p:cNvSpPr/>
          <p:nvPr/>
        </p:nvSpPr>
        <p:spPr>
          <a:xfrm>
            <a:off x="3857620" y="4714884"/>
            <a:ext cx="714380" cy="642942"/>
          </a:xfrm>
          <a:prstGeom prst="bentArrow">
            <a:avLst/>
          </a:prstGeom>
        </p:spPr>
        <p:style>
          <a:lnRef idx="3">
            <a:schemeClr val="lt1"/>
          </a:lnRef>
          <a:fillRef idx="1">
            <a:schemeClr val="accent1"/>
          </a:fillRef>
          <a:effectRef idx="1">
            <a:schemeClr val="accent1"/>
          </a:effectRef>
          <a:fontRef idx="minor">
            <a:schemeClr val="lt1"/>
          </a:fontRef>
        </p:style>
        <p:txBody>
          <a:bodyPr rtlCol="0" anchor="ctr"/>
          <a:lstStyle/>
          <a:p>
            <a:pPr algn="ctr"/>
            <a:endParaRPr kumimoji="1" lang="ja-JP" altLang="en-US">
              <a:solidFill>
                <a:schemeClr val="tx1"/>
              </a:solidFill>
            </a:endParaRPr>
          </a:p>
        </p:txBody>
      </p:sp>
      <p:sp>
        <p:nvSpPr>
          <p:cNvPr id="25" name="テキスト ボックス 24"/>
          <p:cNvSpPr txBox="1"/>
          <p:nvPr/>
        </p:nvSpPr>
        <p:spPr>
          <a:xfrm>
            <a:off x="4929190" y="4286256"/>
            <a:ext cx="928694" cy="369332"/>
          </a:xfrm>
          <a:prstGeom prst="rect">
            <a:avLst/>
          </a:prstGeom>
          <a:noFill/>
        </p:spPr>
        <p:txBody>
          <a:bodyPr wrap="square" rtlCol="0">
            <a:spAutoFit/>
          </a:bodyPr>
          <a:lstStyle/>
          <a:p>
            <a:r>
              <a:rPr kumimoji="1" lang="ja-JP" altLang="en-US" dirty="0" smtClean="0"/>
              <a:t>共有</a:t>
            </a:r>
            <a:endParaRPr kumimoji="1" lang="ja-JP" altLang="en-US" dirty="0"/>
          </a:p>
        </p:txBody>
      </p:sp>
      <p:sp>
        <p:nvSpPr>
          <p:cNvPr id="59" name="円/楕円 58"/>
          <p:cNvSpPr/>
          <p:nvPr/>
        </p:nvSpPr>
        <p:spPr>
          <a:xfrm>
            <a:off x="4714876" y="4643446"/>
            <a:ext cx="1143008" cy="428628"/>
          </a:xfrm>
          <a:prstGeom prst="ellipse">
            <a:avLst/>
          </a:prstGeom>
        </p:spPr>
        <p:style>
          <a:lnRef idx="1">
            <a:schemeClr val="dk1"/>
          </a:lnRef>
          <a:fillRef idx="2">
            <a:schemeClr val="dk1"/>
          </a:fillRef>
          <a:effectRef idx="1">
            <a:schemeClr val="dk1"/>
          </a:effectRef>
          <a:fontRef idx="minor">
            <a:schemeClr val="dk1"/>
          </a:fontRef>
        </p:style>
        <p:txBody>
          <a:bodyPr rtlCol="0" anchor="ctr">
            <a:normAutofit fontScale="85000" lnSpcReduction="10000"/>
          </a:bodyPr>
          <a:lstStyle/>
          <a:p>
            <a:pPr algn="ctr"/>
            <a:r>
              <a:rPr kumimoji="1" lang="ja-JP" altLang="en-US" dirty="0" smtClean="0"/>
              <a:t>メモリ</a:t>
            </a:r>
            <a:endParaRPr kumimoji="1" lang="ja-JP" altLang="en-US" dirty="0"/>
          </a:p>
        </p:txBody>
      </p:sp>
      <p:sp>
        <p:nvSpPr>
          <p:cNvPr id="68" name="円/楕円 67"/>
          <p:cNvSpPr/>
          <p:nvPr/>
        </p:nvSpPr>
        <p:spPr>
          <a:xfrm>
            <a:off x="6072198" y="4643446"/>
            <a:ext cx="1143008" cy="428628"/>
          </a:xfrm>
          <a:prstGeom prst="ellipse">
            <a:avLst/>
          </a:prstGeom>
        </p:spPr>
        <p:style>
          <a:lnRef idx="1">
            <a:schemeClr val="accent3"/>
          </a:lnRef>
          <a:fillRef idx="2">
            <a:schemeClr val="accent3"/>
          </a:fillRef>
          <a:effectRef idx="1">
            <a:schemeClr val="accent3"/>
          </a:effectRef>
          <a:fontRef idx="minor">
            <a:schemeClr val="dk1"/>
          </a:fontRef>
        </p:style>
        <p:txBody>
          <a:bodyPr rtlCol="0" anchor="ctr">
            <a:normAutofit fontScale="85000" lnSpcReduction="10000"/>
          </a:bodyPr>
          <a:lstStyle/>
          <a:p>
            <a:pPr algn="ctr"/>
            <a:r>
              <a:rPr kumimoji="1" lang="ja-JP" altLang="en-US" dirty="0" smtClean="0"/>
              <a:t>メモリ</a:t>
            </a:r>
            <a:endParaRPr kumimoji="1" lang="ja-JP" altLang="en-US" dirty="0"/>
          </a:p>
        </p:txBody>
      </p:sp>
      <p:pic>
        <p:nvPicPr>
          <p:cNvPr id="26" name="Picture 5" descr="C:\Program Files\Microsoft Office\MEDIA\CAGCAT10\j0292020.wmf"/>
          <p:cNvPicPr>
            <a:picLocks noChangeAspect="1" noChangeArrowheads="1"/>
          </p:cNvPicPr>
          <p:nvPr/>
        </p:nvPicPr>
        <p:blipFill>
          <a:blip r:embed="rId4" cstate="print"/>
          <a:srcRect/>
          <a:stretch>
            <a:fillRect/>
          </a:stretch>
        </p:blipFill>
        <p:spPr bwMode="auto">
          <a:xfrm>
            <a:off x="7572396" y="4143380"/>
            <a:ext cx="978579" cy="928694"/>
          </a:xfrm>
          <a:prstGeom prst="rect">
            <a:avLst/>
          </a:prstGeom>
          <a:noFill/>
        </p:spPr>
      </p:pic>
      <p:pic>
        <p:nvPicPr>
          <p:cNvPr id="28" name="Picture 10" descr="C:\Users\taka\AppData\Local\Microsoft\Windows\Temporary Internet Files\Content.IE5\J4H89X9M\MCj00905630000[1].wmf"/>
          <p:cNvPicPr>
            <a:picLocks noChangeAspect="1" noChangeArrowheads="1"/>
          </p:cNvPicPr>
          <p:nvPr/>
        </p:nvPicPr>
        <p:blipFill>
          <a:blip r:embed="rId5" cstate="print"/>
          <a:srcRect/>
          <a:stretch>
            <a:fillRect/>
          </a:stretch>
        </p:blipFill>
        <p:spPr bwMode="auto">
          <a:xfrm>
            <a:off x="2071670" y="4143380"/>
            <a:ext cx="976258" cy="714380"/>
          </a:xfrm>
          <a:prstGeom prst="rect">
            <a:avLst/>
          </a:prstGeom>
          <a:noFill/>
        </p:spPr>
      </p:pic>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5" presetClass="path" presetSubtype="0" accel="50000" decel="50000" fill="hold" grpId="0" nodeType="clickEffect">
                                  <p:stCondLst>
                                    <p:cond delay="0"/>
                                  </p:stCondLst>
                                  <p:childTnLst>
                                    <p:animMotion origin="layout" path="M -2.5E-6 1.92414E-6 L -0.14774 0.00162 " pathEditMode="relative" rAng="0" ptsTypes="AA">
                                      <p:cBhvr>
                                        <p:cTn id="6" dur="2000" fill="hold"/>
                                        <p:tgtEl>
                                          <p:spTgt spid="60"/>
                                        </p:tgtEl>
                                        <p:attrNameLst>
                                          <p:attrName>ppt_x</p:attrName>
                                          <p:attrName>ppt_y</p:attrName>
                                        </p:attrNameLst>
                                      </p:cBhvr>
                                      <p:rCtr x="-74" y="1"/>
                                    </p:animMotion>
                                  </p:childTnLst>
                                </p:cTn>
                              </p:par>
                              <p:par>
                                <p:cTn id="7" presetID="3" presetClass="entr" presetSubtype="10" fill="hold" grpId="0" nodeType="withEffect">
                                  <p:stCondLst>
                                    <p:cond delay="0"/>
                                  </p:stCondLst>
                                  <p:childTnLst>
                                    <p:set>
                                      <p:cBhvr>
                                        <p:cTn id="8" dur="1" fill="hold">
                                          <p:stCondLst>
                                            <p:cond delay="0"/>
                                          </p:stCondLst>
                                        </p:cTn>
                                        <p:tgtEl>
                                          <p:spTgt spid="25"/>
                                        </p:tgtEl>
                                        <p:attrNameLst>
                                          <p:attrName>style.visibility</p:attrName>
                                        </p:attrNameLst>
                                      </p:cBhvr>
                                      <p:to>
                                        <p:strVal val="visible"/>
                                      </p:to>
                                    </p:set>
                                    <p:animEffect transition="in" filter="blinds(horizontal)">
                                      <p:cBhvr>
                                        <p:cTn id="9" dur="1000"/>
                                        <p:tgtEl>
                                          <p:spTgt spid="25"/>
                                        </p:tgtEl>
                                      </p:cBhvr>
                                    </p:animEffect>
                                  </p:childTnLst>
                                </p:cTn>
                              </p:par>
                            </p:childTnLst>
                          </p:cTn>
                        </p:par>
                      </p:childTnLst>
                    </p:cTn>
                  </p:par>
                  <p:par>
                    <p:cTn id="10" fill="hold">
                      <p:stCondLst>
                        <p:cond delay="indefinite"/>
                      </p:stCondLst>
                      <p:childTnLst>
                        <p:par>
                          <p:cTn id="11" fill="hold">
                            <p:stCondLst>
                              <p:cond delay="0"/>
                            </p:stCondLst>
                            <p:childTnLst>
                              <p:par>
                                <p:cTn id="12" presetID="3" presetClass="entr" presetSubtype="10" fill="hold" grpId="0" nodeType="clickEffect">
                                  <p:stCondLst>
                                    <p:cond delay="0"/>
                                  </p:stCondLst>
                                  <p:childTnLst>
                                    <p:set>
                                      <p:cBhvr>
                                        <p:cTn id="13" dur="1" fill="hold">
                                          <p:stCondLst>
                                            <p:cond delay="0"/>
                                          </p:stCondLst>
                                        </p:cTn>
                                        <p:tgtEl>
                                          <p:spTgt spid="24"/>
                                        </p:tgtEl>
                                        <p:attrNameLst>
                                          <p:attrName>style.visibility</p:attrName>
                                        </p:attrNameLst>
                                      </p:cBhvr>
                                      <p:to>
                                        <p:strVal val="visible"/>
                                      </p:to>
                                    </p:set>
                                    <p:animEffect transition="in" filter="blinds(horizontal)">
                                      <p:cBhvr>
                                        <p:cTn id="14" dur="1000"/>
                                        <p:tgtEl>
                                          <p:spTgt spid="24"/>
                                        </p:tgtEl>
                                      </p:cBhvr>
                                    </p:animEffect>
                                  </p:childTnLst>
                                </p:cTn>
                              </p:par>
                              <p:par>
                                <p:cTn id="15" presetID="3" presetClass="entr" presetSubtype="10" fill="hold" grpId="0" nodeType="withEffect">
                                  <p:stCondLst>
                                    <p:cond delay="0"/>
                                  </p:stCondLst>
                                  <p:childTnLst>
                                    <p:set>
                                      <p:cBhvr>
                                        <p:cTn id="16" dur="1" fill="hold">
                                          <p:stCondLst>
                                            <p:cond delay="0"/>
                                          </p:stCondLst>
                                        </p:cTn>
                                        <p:tgtEl>
                                          <p:spTgt spid="54"/>
                                        </p:tgtEl>
                                        <p:attrNameLst>
                                          <p:attrName>style.visibility</p:attrName>
                                        </p:attrNameLst>
                                      </p:cBhvr>
                                      <p:to>
                                        <p:strVal val="visible"/>
                                      </p:to>
                                    </p:set>
                                    <p:animEffect transition="in" filter="blinds(horizontal)">
                                      <p:cBhvr>
                                        <p:cTn id="17" dur="1000"/>
                                        <p:tgtEl>
                                          <p:spTgt spid="54"/>
                                        </p:tgtEl>
                                      </p:cBhvr>
                                    </p:animEffect>
                                  </p:childTnLst>
                                </p:cTn>
                              </p:par>
                              <p:par>
                                <p:cTn id="18" presetID="3" presetClass="entr" presetSubtype="10" fill="hold" grpId="0" nodeType="withEffect">
                                  <p:stCondLst>
                                    <p:cond delay="0"/>
                                  </p:stCondLst>
                                  <p:childTnLst>
                                    <p:set>
                                      <p:cBhvr>
                                        <p:cTn id="19" dur="1" fill="hold">
                                          <p:stCondLst>
                                            <p:cond delay="0"/>
                                          </p:stCondLst>
                                        </p:cTn>
                                        <p:tgtEl>
                                          <p:spTgt spid="59"/>
                                        </p:tgtEl>
                                        <p:attrNameLst>
                                          <p:attrName>style.visibility</p:attrName>
                                        </p:attrNameLst>
                                      </p:cBhvr>
                                      <p:to>
                                        <p:strVal val="visible"/>
                                      </p:to>
                                    </p:set>
                                    <p:animEffect transition="in" filter="blinds(horizontal)">
                                      <p:cBhvr>
                                        <p:cTn id="20" dur="1000"/>
                                        <p:tgtEl>
                                          <p:spTgt spid="59"/>
                                        </p:tgtEl>
                                      </p:cBhvr>
                                    </p:animEffect>
                                  </p:childTnLst>
                                </p:cTn>
                              </p:par>
                            </p:childTnLst>
                          </p:cTn>
                        </p:par>
                      </p:childTnLst>
                    </p:cTn>
                  </p:par>
                  <p:par>
                    <p:cTn id="21" fill="hold">
                      <p:stCondLst>
                        <p:cond delay="indefinite"/>
                      </p:stCondLst>
                      <p:childTnLst>
                        <p:par>
                          <p:cTn id="22" fill="hold">
                            <p:stCondLst>
                              <p:cond delay="0"/>
                            </p:stCondLst>
                            <p:childTnLst>
                              <p:par>
                                <p:cTn id="23" presetID="3" presetClass="entr" presetSubtype="10" fill="hold" grpId="0" nodeType="clickEffect">
                                  <p:stCondLst>
                                    <p:cond delay="0"/>
                                  </p:stCondLst>
                                  <p:childTnLst>
                                    <p:set>
                                      <p:cBhvr>
                                        <p:cTn id="24" dur="1" fill="hold">
                                          <p:stCondLst>
                                            <p:cond delay="0"/>
                                          </p:stCondLst>
                                        </p:cTn>
                                        <p:tgtEl>
                                          <p:spTgt spid="66"/>
                                        </p:tgtEl>
                                        <p:attrNameLst>
                                          <p:attrName>style.visibility</p:attrName>
                                        </p:attrNameLst>
                                      </p:cBhvr>
                                      <p:to>
                                        <p:strVal val="visible"/>
                                      </p:to>
                                    </p:set>
                                    <p:animEffect transition="in" filter="blinds(horizontal)">
                                      <p:cBhvr>
                                        <p:cTn id="25" dur="1000"/>
                                        <p:tgtEl>
                                          <p:spTgt spid="66"/>
                                        </p:tgtEl>
                                      </p:cBhvr>
                                    </p:animEffect>
                                  </p:childTnLst>
                                </p:cTn>
                              </p:par>
                              <p:par>
                                <p:cTn id="26" presetID="3" presetClass="entr" presetSubtype="10" fill="hold" grpId="0" nodeType="withEffect">
                                  <p:stCondLst>
                                    <p:cond delay="0"/>
                                  </p:stCondLst>
                                  <p:childTnLst>
                                    <p:set>
                                      <p:cBhvr>
                                        <p:cTn id="27" dur="1" fill="hold">
                                          <p:stCondLst>
                                            <p:cond delay="0"/>
                                          </p:stCondLst>
                                        </p:cTn>
                                        <p:tgtEl>
                                          <p:spTgt spid="67"/>
                                        </p:tgtEl>
                                        <p:attrNameLst>
                                          <p:attrName>style.visibility</p:attrName>
                                        </p:attrNameLst>
                                      </p:cBhvr>
                                      <p:to>
                                        <p:strVal val="visible"/>
                                      </p:to>
                                    </p:set>
                                    <p:animEffect transition="in" filter="blinds(horizontal)">
                                      <p:cBhvr>
                                        <p:cTn id="28" dur="1000"/>
                                        <p:tgtEl>
                                          <p:spTgt spid="67"/>
                                        </p:tgtEl>
                                      </p:cBhvr>
                                    </p:animEffect>
                                  </p:childTnLst>
                                </p:cTn>
                              </p:par>
                            </p:childTnLst>
                          </p:cTn>
                        </p:par>
                      </p:childTnLst>
                    </p:cTn>
                  </p:par>
                  <p:par>
                    <p:cTn id="29" fill="hold">
                      <p:stCondLst>
                        <p:cond delay="indefinite"/>
                      </p:stCondLst>
                      <p:childTnLst>
                        <p:par>
                          <p:cTn id="30" fill="hold">
                            <p:stCondLst>
                              <p:cond delay="0"/>
                            </p:stCondLst>
                            <p:childTnLst>
                              <p:par>
                                <p:cTn id="31" presetID="63" presetClass="path" presetSubtype="0" accel="50000" decel="50000" fill="hold" grpId="1" nodeType="clickEffect">
                                  <p:stCondLst>
                                    <p:cond delay="0"/>
                                  </p:stCondLst>
                                  <p:childTnLst>
                                    <p:animMotion origin="layout" path="M 5.55556E-7 3.05273E-6 L 0.14948 3.05273E-6 " pathEditMode="relative" rAng="0" ptsTypes="AA">
                                      <p:cBhvr>
                                        <p:cTn id="32" dur="2000" fill="hold"/>
                                        <p:tgtEl>
                                          <p:spTgt spid="59"/>
                                        </p:tgtEl>
                                        <p:attrNameLst>
                                          <p:attrName>ppt_x</p:attrName>
                                          <p:attrName>ppt_y</p:attrName>
                                        </p:attrNameLst>
                                      </p:cBhvr>
                                      <p:rCtr x="75" y="0"/>
                                    </p:animMotion>
                                  </p:childTnLst>
                                </p:cTn>
                              </p:par>
                              <p:par>
                                <p:cTn id="33" presetID="3" presetClass="exit" presetSubtype="10" fill="hold" grpId="1" nodeType="withEffect">
                                  <p:stCondLst>
                                    <p:cond delay="0"/>
                                  </p:stCondLst>
                                  <p:childTnLst>
                                    <p:animEffect transition="out" filter="blinds(horizontal)">
                                      <p:cBhvr>
                                        <p:cTn id="34" dur="500"/>
                                        <p:tgtEl>
                                          <p:spTgt spid="60"/>
                                        </p:tgtEl>
                                      </p:cBhvr>
                                    </p:animEffect>
                                    <p:set>
                                      <p:cBhvr>
                                        <p:cTn id="35" dur="1" fill="hold">
                                          <p:stCondLst>
                                            <p:cond delay="499"/>
                                          </p:stCondLst>
                                        </p:cTn>
                                        <p:tgtEl>
                                          <p:spTgt spid="60"/>
                                        </p:tgtEl>
                                        <p:attrNameLst>
                                          <p:attrName>style.visibility</p:attrName>
                                        </p:attrNameLst>
                                      </p:cBhvr>
                                      <p:to>
                                        <p:strVal val="hidden"/>
                                      </p:to>
                                    </p:set>
                                  </p:childTnLst>
                                </p:cTn>
                              </p:par>
                              <p:par>
                                <p:cTn id="36" presetID="3" presetClass="exit" presetSubtype="10" fill="hold" grpId="1" nodeType="withEffect">
                                  <p:stCondLst>
                                    <p:cond delay="0"/>
                                  </p:stCondLst>
                                  <p:childTnLst>
                                    <p:animEffect transition="out" filter="blinds(horizontal)">
                                      <p:cBhvr>
                                        <p:cTn id="37" dur="1000"/>
                                        <p:tgtEl>
                                          <p:spTgt spid="24"/>
                                        </p:tgtEl>
                                      </p:cBhvr>
                                    </p:animEffect>
                                    <p:set>
                                      <p:cBhvr>
                                        <p:cTn id="38" dur="1" fill="hold">
                                          <p:stCondLst>
                                            <p:cond delay="999"/>
                                          </p:stCondLst>
                                        </p:cTn>
                                        <p:tgtEl>
                                          <p:spTgt spid="24"/>
                                        </p:tgtEl>
                                        <p:attrNameLst>
                                          <p:attrName>style.visibility</p:attrName>
                                        </p:attrNameLst>
                                      </p:cBhvr>
                                      <p:to>
                                        <p:strVal val="hidden"/>
                                      </p:to>
                                    </p:set>
                                  </p:childTnLst>
                                </p:cTn>
                              </p:par>
                              <p:par>
                                <p:cTn id="39" presetID="3" presetClass="exit" presetSubtype="10" fill="hold" grpId="1" nodeType="withEffect">
                                  <p:stCondLst>
                                    <p:cond delay="0"/>
                                  </p:stCondLst>
                                  <p:childTnLst>
                                    <p:animEffect transition="out" filter="blinds(horizontal)">
                                      <p:cBhvr>
                                        <p:cTn id="40" dur="1000"/>
                                        <p:tgtEl>
                                          <p:spTgt spid="54"/>
                                        </p:tgtEl>
                                      </p:cBhvr>
                                    </p:animEffect>
                                    <p:set>
                                      <p:cBhvr>
                                        <p:cTn id="41" dur="1" fill="hold">
                                          <p:stCondLst>
                                            <p:cond delay="999"/>
                                          </p:stCondLst>
                                        </p:cTn>
                                        <p:tgtEl>
                                          <p:spTgt spid="54"/>
                                        </p:tgtEl>
                                        <p:attrNameLst>
                                          <p:attrName>style.visibility</p:attrName>
                                        </p:attrNameLst>
                                      </p:cBhvr>
                                      <p:to>
                                        <p:strVal val="hidden"/>
                                      </p:to>
                                    </p:set>
                                  </p:childTnLst>
                                </p:cTn>
                              </p:par>
                              <p:par>
                                <p:cTn id="42" presetID="3" presetClass="exit" presetSubtype="10" fill="hold" grpId="1" nodeType="withEffect">
                                  <p:stCondLst>
                                    <p:cond delay="0"/>
                                  </p:stCondLst>
                                  <p:childTnLst>
                                    <p:animEffect transition="out" filter="blinds(horizontal)">
                                      <p:cBhvr>
                                        <p:cTn id="43" dur="1000"/>
                                        <p:tgtEl>
                                          <p:spTgt spid="25"/>
                                        </p:tgtEl>
                                      </p:cBhvr>
                                    </p:animEffect>
                                    <p:set>
                                      <p:cBhvr>
                                        <p:cTn id="44" dur="1" fill="hold">
                                          <p:stCondLst>
                                            <p:cond delay="999"/>
                                          </p:stCondLst>
                                        </p:cTn>
                                        <p:tgtEl>
                                          <p:spTgt spid="25"/>
                                        </p:tgtEl>
                                        <p:attrNameLst>
                                          <p:attrName>style.visibility</p:attrName>
                                        </p:attrNameLst>
                                      </p:cBhvr>
                                      <p:to>
                                        <p:strVal val="hidden"/>
                                      </p:to>
                                    </p:set>
                                  </p:childTnLst>
                                </p:cTn>
                              </p:par>
                            </p:childTnLst>
                          </p:cTn>
                        </p:par>
                      </p:childTnLst>
                    </p:cTn>
                  </p:par>
                  <p:par>
                    <p:cTn id="45" fill="hold">
                      <p:stCondLst>
                        <p:cond delay="indefinite"/>
                      </p:stCondLst>
                      <p:childTnLst>
                        <p:par>
                          <p:cTn id="46" fill="hold">
                            <p:stCondLst>
                              <p:cond delay="0"/>
                            </p:stCondLst>
                            <p:childTnLst>
                              <p:par>
                                <p:cTn id="47" presetID="3" presetClass="entr" presetSubtype="10" fill="hold" grpId="1" nodeType="clickEffect">
                                  <p:stCondLst>
                                    <p:cond delay="0"/>
                                  </p:stCondLst>
                                  <p:childTnLst>
                                    <p:set>
                                      <p:cBhvr>
                                        <p:cTn id="48" dur="1" fill="hold">
                                          <p:stCondLst>
                                            <p:cond delay="0"/>
                                          </p:stCondLst>
                                        </p:cTn>
                                        <p:tgtEl>
                                          <p:spTgt spid="68"/>
                                        </p:tgtEl>
                                        <p:attrNameLst>
                                          <p:attrName>style.visibility</p:attrName>
                                        </p:attrNameLst>
                                      </p:cBhvr>
                                      <p:to>
                                        <p:strVal val="visible"/>
                                      </p:to>
                                    </p:set>
                                    <p:animEffect transition="in" filter="blinds(horizontal)">
                                      <p:cBhvr>
                                        <p:cTn id="49" dur="500"/>
                                        <p:tgtEl>
                                          <p:spTgt spid="68"/>
                                        </p:tgtEl>
                                      </p:cBhvr>
                                    </p:animEffect>
                                  </p:childTnLst>
                                </p:cTn>
                              </p:par>
                              <p:par>
                                <p:cTn id="50" presetID="3" presetClass="entr" presetSubtype="10" fill="hold" grpId="0" nodeType="withEffect">
                                  <p:stCondLst>
                                    <p:cond delay="0"/>
                                  </p:stCondLst>
                                  <p:childTnLst>
                                    <p:set>
                                      <p:cBhvr>
                                        <p:cTn id="51" dur="1" fill="hold">
                                          <p:stCondLst>
                                            <p:cond delay="0"/>
                                          </p:stCondLst>
                                        </p:cTn>
                                        <p:tgtEl>
                                          <p:spTgt spid="69"/>
                                        </p:tgtEl>
                                        <p:attrNameLst>
                                          <p:attrName>style.visibility</p:attrName>
                                        </p:attrNameLst>
                                      </p:cBhvr>
                                      <p:to>
                                        <p:strVal val="visible"/>
                                      </p:to>
                                    </p:set>
                                    <p:animEffect transition="in" filter="blinds(horizontal)">
                                      <p:cBhvr>
                                        <p:cTn id="52" dur="500"/>
                                        <p:tgtEl>
                                          <p:spTgt spid="69"/>
                                        </p:tgtEl>
                                      </p:cBhvr>
                                    </p:animEffect>
                                  </p:childTnLst>
                                </p:cTn>
                              </p:par>
                              <p:par>
                                <p:cTn id="53" presetID="3" presetClass="entr" presetSubtype="10" fill="hold" grpId="0" nodeType="withEffect">
                                  <p:stCondLst>
                                    <p:cond delay="0"/>
                                  </p:stCondLst>
                                  <p:childTnLst>
                                    <p:set>
                                      <p:cBhvr>
                                        <p:cTn id="54" dur="1" fill="hold">
                                          <p:stCondLst>
                                            <p:cond delay="0"/>
                                          </p:stCondLst>
                                        </p:cTn>
                                        <p:tgtEl>
                                          <p:spTgt spid="65"/>
                                        </p:tgtEl>
                                        <p:attrNameLst>
                                          <p:attrName>style.visibility</p:attrName>
                                        </p:attrNameLst>
                                      </p:cBhvr>
                                      <p:to>
                                        <p:strVal val="visible"/>
                                      </p:to>
                                    </p:set>
                                    <p:animEffect transition="in" filter="blinds(horizontal)">
                                      <p:cBhvr>
                                        <p:cTn id="55" dur="500"/>
                                        <p:tgtEl>
                                          <p:spTgt spid="6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4" grpId="0"/>
      <p:bldP spid="54" grpId="1"/>
      <p:bldP spid="60" grpId="0" animBg="1"/>
      <p:bldP spid="60" grpId="1" animBg="1"/>
      <p:bldP spid="65" grpId="0" animBg="1"/>
      <p:bldP spid="66" grpId="0" animBg="1"/>
      <p:bldP spid="67" grpId="0"/>
      <p:bldP spid="69" grpId="0" animBg="1"/>
      <p:bldP spid="24" grpId="0" animBg="1"/>
      <p:bldP spid="24" grpId="1" animBg="1"/>
      <p:bldP spid="25" grpId="0"/>
      <p:bldP spid="25" grpId="1"/>
      <p:bldP spid="59" grpId="0" animBg="1"/>
      <p:bldP spid="59" grpId="1" animBg="1"/>
      <p:bldP spid="68" grpId="1" animBg="1"/>
    </p:bldLst>
  </p:timing>
</p:sld>
</file>

<file path=ppt/tags/tag1.xml><?xml version="1.0" encoding="utf-8"?>
<p:tagLst xmlns:a="http://schemas.openxmlformats.org/drawingml/2006/main" xmlns:r="http://schemas.openxmlformats.org/officeDocument/2006/relationships" xmlns:p="http://schemas.openxmlformats.org/presentationml/2006/main">
  <p:tag name="TIMING" val="|17.4"/>
</p:tagLst>
</file>

<file path=ppt/tags/tag2.xml><?xml version="1.0" encoding="utf-8"?>
<p:tagLst xmlns:a="http://schemas.openxmlformats.org/drawingml/2006/main" xmlns:r="http://schemas.openxmlformats.org/officeDocument/2006/relationships" xmlns:p="http://schemas.openxmlformats.org/presentationml/2006/main">
  <p:tag name="TIMING" val="|31.6|9.3|10.3"/>
</p:tagLst>
</file>

<file path=ppt/tags/tag3.xml><?xml version="1.0" encoding="utf-8"?>
<p:tagLst xmlns:a="http://schemas.openxmlformats.org/drawingml/2006/main" xmlns:r="http://schemas.openxmlformats.org/officeDocument/2006/relationships" xmlns:p="http://schemas.openxmlformats.org/presentationml/2006/main">
  <p:tag name="TIMING" val="|26.3|3.8|4.6|4.5|14.5"/>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フレッシュ">
  <a:themeElements>
    <a:clrScheme name="フレッシュ">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フレッシュ">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フレッシュ">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8609</TotalTime>
  <Words>1559</Words>
  <Application>Microsoft Office PowerPoint</Application>
  <PresentationFormat>画面に合わせる (4:3)</PresentationFormat>
  <Paragraphs>170</Paragraphs>
  <Slides>13</Slides>
  <Notes>13</Notes>
  <HiddenSlides>0</HiddenSlides>
  <MMClips>0</MMClips>
  <ScaleCrop>false</ScaleCrop>
  <HeadingPairs>
    <vt:vector size="4" baseType="variant">
      <vt:variant>
        <vt:lpstr>テーマ</vt:lpstr>
      </vt:variant>
      <vt:variant>
        <vt:i4>1</vt:i4>
      </vt:variant>
      <vt:variant>
        <vt:lpstr>スライド タイトル</vt:lpstr>
      </vt:variant>
      <vt:variant>
        <vt:i4>13</vt:i4>
      </vt:variant>
    </vt:vector>
  </HeadingPairs>
  <TitlesOfParts>
    <vt:vector size="14" baseType="lpstr">
      <vt:lpstr>フレッシュ</vt:lpstr>
      <vt:lpstr>Xenを用いたクラウドコンピュー ティングにおける情報漏洩の防止</vt:lpstr>
      <vt:lpstr>クラウドコンピューティング</vt:lpstr>
      <vt:lpstr>仮想マシンとは？</vt:lpstr>
      <vt:lpstr>セキュリティへの懸念</vt:lpstr>
      <vt:lpstr>サスペンドによる情報漏洩</vt:lpstr>
      <vt:lpstr>提案：Secure Suspend</vt:lpstr>
      <vt:lpstr>サスペンド時の暗号化</vt:lpstr>
      <vt:lpstr>ドメインUのレジューム</vt:lpstr>
      <vt:lpstr>レジューム時の復号化</vt:lpstr>
      <vt:lpstr>実験</vt:lpstr>
      <vt:lpstr>関連研究</vt:lpstr>
      <vt:lpstr>まとめ</vt:lpstr>
      <vt:lpstr>スライド 13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taka</dc:creator>
  <cp:lastModifiedBy>taka</cp:lastModifiedBy>
  <cp:revision>726</cp:revision>
  <dcterms:created xsi:type="dcterms:W3CDTF">2009-09-18T04:41:26Z</dcterms:created>
  <dcterms:modified xsi:type="dcterms:W3CDTF">2010-02-23T07:39:53Z</dcterms:modified>
</cp:coreProperties>
</file>