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313" r:id="rId3"/>
    <p:sldId id="304" r:id="rId4"/>
    <p:sldId id="324" r:id="rId5"/>
    <p:sldId id="321" r:id="rId6"/>
    <p:sldId id="317" r:id="rId7"/>
    <p:sldId id="322" r:id="rId8"/>
    <p:sldId id="327" r:id="rId9"/>
    <p:sldId id="309" r:id="rId10"/>
    <p:sldId id="325" r:id="rId11"/>
    <p:sldId id="326" r:id="rId12"/>
    <p:sldId id="298" r:id="rId13"/>
    <p:sldId id="296" r:id="rId1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709" autoAdjust="0"/>
  </p:normalViewPr>
  <p:slideViewPr>
    <p:cSldViewPr>
      <p:cViewPr varScale="1">
        <p:scale>
          <a:sx n="70" d="100"/>
          <a:sy n="70" d="100"/>
        </p:scale>
        <p:origin x="-510" y="-102"/>
      </p:cViewPr>
      <p:guideLst>
        <p:guide orient="horz" pos="2160"/>
        <p:guide pos="2880"/>
      </p:guideLst>
    </p:cSldViewPr>
  </p:slideViewPr>
  <p:outlineViewPr>
    <p:cViewPr>
      <p:scale>
        <a:sx n="33" d="100"/>
        <a:sy n="33" d="100"/>
      </p:scale>
      <p:origin x="0" y="6024"/>
    </p:cViewPr>
  </p:outlineViewPr>
  <p:notesTextViewPr>
    <p:cViewPr>
      <p:scale>
        <a:sx n="100" d="100"/>
        <a:sy n="100" d="100"/>
      </p:scale>
      <p:origin x="0" y="0"/>
    </p:cViewPr>
  </p:notesTextViewPr>
  <p:sorterViewPr>
    <p:cViewPr>
      <p:scale>
        <a:sx n="150" d="100"/>
        <a:sy n="1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fld id="{F4EE373A-882E-4705-AD55-26B676729795}" type="datetimeFigureOut">
              <a:rPr lang="ja-JP" altLang="en-US"/>
              <a:pPr>
                <a:defRPr/>
              </a:pPr>
              <a:t>2010/2/23</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BADED0C8-2E06-4B7E-A137-84C437BA9F5C}"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cs typeface="+mn-cs"/>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fld id="{D1F3B97E-C914-4857-AAEC-340E2493F7BD}" type="datetime1">
              <a:rPr lang="ja-JP" altLang="en-US"/>
              <a:pPr>
                <a:defRPr/>
              </a:pPr>
              <a:t>2010/2/23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cs typeface="+mn-cs"/>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EB34A99F-618E-47FC-8336-1AF7AB5CEDC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3F920A-F164-47FB-8B0C-270468DEE28F}" type="datetime1">
              <a:rPr lang="ja-JP" altLang="en-US"/>
              <a:pPr>
                <a:defRPr/>
              </a:pPr>
              <a:t>2010/2/23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0E503F2-C163-49AE-8F74-792998130B25}"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D9520B9-1F1B-40C6-984B-3AD474171A47}" type="datetime1">
              <a:rPr lang="ja-JP" altLang="en-US"/>
              <a:pPr>
                <a:defRPr/>
              </a:pPr>
              <a:t>2010/2/23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0667280-7D2D-4BE3-B605-286EBD7E8851}"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7389C55-D4A0-45E1-99DC-4CF3391A43A2}" type="datetime1">
              <a:rPr lang="ja-JP" altLang="en-US"/>
              <a:pPr>
                <a:defRPr/>
              </a:pPr>
              <a:t>2010/2/23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6D224A0-A8DA-4F6E-8996-796964D4435E}"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B443588-FA27-4F13-940E-FE411B779513}" type="datetime1">
              <a:rPr lang="ja-JP" altLang="en-US"/>
              <a:pPr>
                <a:defRPr/>
              </a:pPr>
              <a:t>2010/2/23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A2D110-3D85-4798-8854-948BCC5C8694}"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97C5A3C3-D7AF-465C-B35F-546C713529CD}" type="datetime1">
              <a:rPr lang="ja-JP" altLang="en-US"/>
              <a:pPr>
                <a:defRPr/>
              </a:pPr>
              <a:t>2010/2/23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15A5FF8-68F1-465D-BB7C-F4C816A47F57}"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0CDA40A-9CAD-430D-97E3-568EA3726374}" type="datetime1">
              <a:rPr lang="ja-JP" altLang="en-US"/>
              <a:pPr>
                <a:defRPr/>
              </a:pPr>
              <a:t>2010/2/23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5318D55-A199-4972-A396-95688F78AC9C}"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AB7CB68-71DE-4452-9D40-A8326D22CD38}" type="datetime1">
              <a:rPr lang="ja-JP" altLang="en-US"/>
              <a:pPr>
                <a:defRPr/>
              </a:pPr>
              <a:t>2010/2/23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A64E5B7-E107-4CBA-BCD7-5A2E091C76E9}"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C8623FA2-EC4D-48CF-9DFC-0BE7F1721505}" type="datetime1">
              <a:rPr lang="ja-JP" altLang="en-US"/>
              <a:pPr>
                <a:defRPr/>
              </a:pPr>
              <a:t>2010/2/23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FF0B29E-3FA0-436D-BFA5-544775ECDFE0}"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3257A66-9A83-49A2-A857-EE84BC519491}" type="datetime1">
              <a:rPr lang="ja-JP" altLang="en-US"/>
              <a:pPr>
                <a:defRPr/>
              </a:pPr>
              <a:t>2010/2/23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6F497D8F-A75C-4D01-A285-9F055ECD6FDF}"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44A3C64-99F6-402F-BB43-A52B1AA74C24}" type="datetime1">
              <a:rPr lang="ja-JP" altLang="en-US"/>
              <a:pPr>
                <a:defRPr/>
              </a:pPr>
              <a:t>2010/2/23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3573687-BCB4-4F55-96D9-9B10FAFC07ED}"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7B2258B-1ED8-410A-A462-26E4BCF44271}" type="datetime1">
              <a:rPr lang="ja-JP" altLang="en-US"/>
              <a:pPr>
                <a:defRPr/>
              </a:pPr>
              <a:t>2010/2/23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5CEF0E2-1F93-4EF6-AF52-A8BAB6282551}"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408BE6B9-CD7C-49C5-AE0E-7E1C85CAA2D1}" type="datetime1">
              <a:rPr lang="ja-JP" altLang="en-US"/>
              <a:pPr>
                <a:defRPr/>
              </a:pPr>
              <a:t>2010/2/23</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defRPr>
            </a:lvl1pPr>
          </a:lstStyle>
          <a:p>
            <a:pPr>
              <a:defRPr/>
            </a:pPr>
            <a:fld id="{EA64C880-DDC8-4A57-B2D8-E9724C0325F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ＭＳ Ｐゴシック" charset="-128"/>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ＭＳ Ｐゴシック"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mages.google.co.jp/imgres?imgurl=http://www.up-lock.com/u9.jpg&amp;imgrefurl=http://www.up-lock.com/kurasi6.htm&amp;usg=__y10jof3xYAQPWwjTQYu5S-BGB6w=&amp;h=800&amp;w=600&amp;sz=32&amp;hl=ja&amp;start=3&amp;um=1&amp;itbs=1&amp;tbnid=P9aI-vTPUHwSnM:&amp;tbnh=143&amp;tbnw=107&amp;prev=/images?q=%E9%8D%B5&amp;hl=ja&amp;lr=&amp;sa=N&amp;um=1" TargetMode="Externa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en-US" altLang="ja-JP" smtClean="0"/>
              <a:t>Cell/B.E.</a:t>
            </a:r>
            <a:r>
              <a:rPr lang="ja-JP" altLang="en-US" smtClean="0"/>
              <a:t>の</a:t>
            </a:r>
            <a:r>
              <a:rPr lang="en-US" altLang="ja-JP" smtClean="0"/>
              <a:t>SPE Isolation</a:t>
            </a:r>
            <a:r>
              <a:rPr lang="ja-JP" altLang="en-US" smtClean="0"/>
              <a:t>モードを用いた監視システム</a:t>
            </a:r>
          </a:p>
        </p:txBody>
      </p:sp>
      <p:sp>
        <p:nvSpPr>
          <p:cNvPr id="2051" name="サブタイトル 2"/>
          <p:cNvSpPr>
            <a:spLocks noGrp="1"/>
          </p:cNvSpPr>
          <p:nvPr>
            <p:ph type="subTitle" idx="1"/>
          </p:nvPr>
        </p:nvSpPr>
        <p:spPr>
          <a:xfrm>
            <a:off x="1371600" y="3886200"/>
            <a:ext cx="6400800" cy="2400300"/>
          </a:xfrm>
        </p:spPr>
        <p:txBody>
          <a:bodyPr/>
          <a:lstStyle/>
          <a:p>
            <a:pPr eaLnBrk="1" hangingPunct="1"/>
            <a:r>
              <a:rPr lang="ja-JP" altLang="en-US" smtClean="0">
                <a:solidFill>
                  <a:schemeClr val="tx1"/>
                </a:solidFill>
              </a:rPr>
              <a:t>機械情報工学科</a:t>
            </a:r>
            <a:endParaRPr lang="en-US" altLang="ja-JP" smtClean="0">
              <a:solidFill>
                <a:schemeClr val="tx1"/>
              </a:solidFill>
            </a:endParaRPr>
          </a:p>
          <a:p>
            <a:pPr eaLnBrk="1" hangingPunct="1"/>
            <a:r>
              <a:rPr lang="ja-JP" altLang="en-US" smtClean="0">
                <a:solidFill>
                  <a:schemeClr val="tx1"/>
                </a:solidFill>
              </a:rPr>
              <a:t>光来研究室</a:t>
            </a:r>
            <a:endParaRPr lang="en-US" altLang="ja-JP" smtClean="0">
              <a:solidFill>
                <a:schemeClr val="tx1"/>
              </a:solidFill>
            </a:endParaRPr>
          </a:p>
          <a:p>
            <a:pPr eaLnBrk="1" hangingPunct="1"/>
            <a:r>
              <a:rPr lang="en-US" altLang="ja-JP" smtClean="0">
                <a:solidFill>
                  <a:schemeClr val="tx1"/>
                </a:solidFill>
              </a:rPr>
              <a:t>06237054</a:t>
            </a:r>
          </a:p>
          <a:p>
            <a:pPr eaLnBrk="1" hangingPunct="1"/>
            <a:r>
              <a:rPr lang="ja-JP" altLang="en-US" smtClean="0">
                <a:solidFill>
                  <a:schemeClr val="tx1"/>
                </a:solidFill>
              </a:rPr>
              <a:t>永田卓也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mtClean="0"/>
              <a:t>実験、メモリアクセス速度</a:t>
            </a:r>
          </a:p>
        </p:txBody>
      </p:sp>
      <p:sp>
        <p:nvSpPr>
          <p:cNvPr id="11267" name="コンテンツ プレースホルダ 2"/>
          <p:cNvSpPr>
            <a:spLocks noGrp="1"/>
          </p:cNvSpPr>
          <p:nvPr>
            <p:ph idx="1"/>
          </p:nvPr>
        </p:nvSpPr>
        <p:spPr/>
        <p:txBody>
          <a:bodyPr/>
          <a:lstStyle/>
          <a:p>
            <a:r>
              <a:rPr lang="ja-JP" altLang="en-US" dirty="0" smtClean="0"/>
              <a:t>カーネルメモリと同サイズの１２</a:t>
            </a:r>
            <a:r>
              <a:rPr lang="en-US" altLang="ja-JP" dirty="0" smtClean="0"/>
              <a:t>MB</a:t>
            </a:r>
            <a:r>
              <a:rPr lang="ja-JP" altLang="en-US" dirty="0" smtClean="0"/>
              <a:t>分のメモリ読み込み速度比較</a:t>
            </a:r>
            <a:endParaRPr lang="en-US" altLang="ja-JP" dirty="0" smtClean="0"/>
          </a:p>
          <a:p>
            <a:pPr lvl="1"/>
            <a:r>
              <a:rPr lang="en-US" altLang="ja-JP" dirty="0" smtClean="0"/>
              <a:t>PPE</a:t>
            </a:r>
            <a:r>
              <a:rPr lang="ja-JP" altLang="en-US" dirty="0" err="1" smtClean="0"/>
              <a:t>はメインメ</a:t>
            </a:r>
            <a:r>
              <a:rPr lang="ja-JP" altLang="en-US" dirty="0" smtClean="0"/>
              <a:t>モリを直接１ワードずつチェック</a:t>
            </a:r>
            <a:endParaRPr lang="en-US" altLang="ja-JP" dirty="0" smtClean="0"/>
          </a:p>
          <a:p>
            <a:pPr lvl="1"/>
            <a:r>
              <a:rPr lang="en-US" altLang="ja-JP" dirty="0" smtClean="0"/>
              <a:t>SPE</a:t>
            </a:r>
            <a:r>
              <a:rPr lang="ja-JP" altLang="en-US" dirty="0" smtClean="0"/>
              <a:t>は</a:t>
            </a:r>
            <a:r>
              <a:rPr lang="en-US" altLang="ja-JP" dirty="0" smtClean="0"/>
              <a:t>DMA</a:t>
            </a:r>
            <a:r>
              <a:rPr lang="ja-JP" altLang="en-US" dirty="0" smtClean="0"/>
              <a:t>転送し、１配列ごとにチェック</a:t>
            </a:r>
          </a:p>
        </p:txBody>
      </p:sp>
      <p:sp>
        <p:nvSpPr>
          <p:cNvPr id="11268" name="テキスト ボックス 3"/>
          <p:cNvSpPr txBox="1">
            <a:spLocks noChangeArrowheads="1"/>
          </p:cNvSpPr>
          <p:nvPr/>
        </p:nvSpPr>
        <p:spPr bwMode="auto">
          <a:xfrm>
            <a:off x="285750" y="3857625"/>
            <a:ext cx="2786063" cy="1754188"/>
          </a:xfrm>
          <a:prstGeom prst="rect">
            <a:avLst/>
          </a:prstGeom>
          <a:noFill/>
          <a:ln w="9525">
            <a:noFill/>
            <a:miter lim="800000"/>
            <a:headEnd/>
            <a:tailEnd/>
          </a:ln>
        </p:spPr>
        <p:txBody>
          <a:bodyPr>
            <a:spAutoFit/>
          </a:bodyPr>
          <a:lstStyle/>
          <a:p>
            <a:pPr algn="ctr"/>
            <a:r>
              <a:rPr lang="ja-JP" altLang="en-US" dirty="0"/>
              <a:t>実験環境</a:t>
            </a:r>
            <a:endParaRPr lang="en-US" altLang="ja-JP" dirty="0"/>
          </a:p>
          <a:p>
            <a:pPr algn="ctr"/>
            <a:r>
              <a:rPr lang="en-US" altLang="ja-JP" dirty="0"/>
              <a:t>PLAYSTATION3</a:t>
            </a:r>
            <a:r>
              <a:rPr lang="ja-JP" altLang="en-US" dirty="0"/>
              <a:t>　</a:t>
            </a:r>
            <a:endParaRPr lang="en-US" altLang="ja-JP" dirty="0"/>
          </a:p>
          <a:p>
            <a:pPr algn="ctr"/>
            <a:r>
              <a:rPr lang="ja-JP" altLang="en-US" dirty="0"/>
              <a:t>８０</a:t>
            </a:r>
            <a:r>
              <a:rPr lang="en-US" altLang="ja-JP" dirty="0"/>
              <a:t>GB</a:t>
            </a:r>
            <a:r>
              <a:rPr lang="ja-JP" altLang="en-US" dirty="0"/>
              <a:t>モデル</a:t>
            </a:r>
            <a:endParaRPr lang="en-US" altLang="ja-JP" dirty="0"/>
          </a:p>
          <a:p>
            <a:pPr algn="ctr"/>
            <a:endParaRPr lang="en-US" altLang="ja-JP" dirty="0"/>
          </a:p>
          <a:p>
            <a:pPr algn="ctr"/>
            <a:r>
              <a:rPr lang="en-US" altLang="ja-JP" dirty="0"/>
              <a:t>Fedora9 </a:t>
            </a:r>
          </a:p>
          <a:p>
            <a:pPr algn="ctr"/>
            <a:r>
              <a:rPr lang="en-US" altLang="ja-JP" dirty="0" smtClean="0"/>
              <a:t>Linux-2.6.27</a:t>
            </a:r>
            <a:endParaRPr lang="ja-JP" altLang="en-US" dirty="0"/>
          </a:p>
        </p:txBody>
      </p:sp>
      <p:sp>
        <p:nvSpPr>
          <p:cNvPr id="8" name="正方形/長方形 7"/>
          <p:cNvSpPr/>
          <p:nvPr/>
        </p:nvSpPr>
        <p:spPr>
          <a:xfrm>
            <a:off x="3428992" y="435769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428992" y="457200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428992" y="478632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428992" y="500063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428992" y="521495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428992" y="542926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428992" y="564357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3428992" y="585789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643438" y="5786454"/>
            <a:ext cx="128588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PPE</a:t>
            </a:r>
            <a:endParaRPr kumimoji="1" lang="ja-JP" altLang="en-US" dirty="0">
              <a:solidFill>
                <a:schemeClr val="tx1"/>
              </a:solidFill>
            </a:endParaRPr>
          </a:p>
        </p:txBody>
      </p:sp>
      <p:sp>
        <p:nvSpPr>
          <p:cNvPr id="17" name="正方形/長方形 16"/>
          <p:cNvSpPr/>
          <p:nvPr/>
        </p:nvSpPr>
        <p:spPr>
          <a:xfrm>
            <a:off x="5929322" y="4214818"/>
            <a:ext cx="1285884"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3428992" y="435769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28992" y="457200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428992" y="478632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000760" y="4214818"/>
            <a:ext cx="1071570" cy="369332"/>
          </a:xfrm>
          <a:prstGeom prst="rect">
            <a:avLst/>
          </a:prstGeom>
          <a:noFill/>
        </p:spPr>
        <p:txBody>
          <a:bodyPr wrap="square" rtlCol="0">
            <a:spAutoFit/>
          </a:bodyPr>
          <a:lstStyle/>
          <a:p>
            <a:pPr algn="ctr"/>
            <a:r>
              <a:rPr kumimoji="1" lang="en-US" altLang="ja-JP" dirty="0" smtClean="0">
                <a:solidFill>
                  <a:schemeClr val="bg1"/>
                </a:solidFill>
              </a:rPr>
              <a:t>SPE</a:t>
            </a:r>
            <a:endParaRPr kumimoji="1" lang="ja-JP" altLang="en-US" dirty="0">
              <a:solidFill>
                <a:schemeClr val="bg1"/>
              </a:solidFill>
            </a:endParaRPr>
          </a:p>
        </p:txBody>
      </p:sp>
      <p:cxnSp>
        <p:nvCxnSpPr>
          <p:cNvPr id="32" name="直線矢印コネクタ 31"/>
          <p:cNvCxnSpPr>
            <a:stCxn id="17" idx="1"/>
            <a:endCxn id="24" idx="3"/>
          </p:cNvCxnSpPr>
          <p:nvPr/>
        </p:nvCxnSpPr>
        <p:spPr>
          <a:xfrm rot="10800000">
            <a:off x="4343392" y="4464852"/>
            <a:ext cx="1585930" cy="10715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図形 33"/>
          <p:cNvCxnSpPr>
            <a:stCxn id="16" idx="0"/>
            <a:endCxn id="12" idx="3"/>
          </p:cNvCxnSpPr>
          <p:nvPr/>
        </p:nvCxnSpPr>
        <p:spPr>
          <a:xfrm rot="16200000" flipV="1">
            <a:off x="4582713" y="5082787"/>
            <a:ext cx="464347" cy="942988"/>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4572000" y="4071942"/>
            <a:ext cx="1214446" cy="369332"/>
          </a:xfrm>
          <a:prstGeom prst="rect">
            <a:avLst/>
          </a:prstGeom>
          <a:noFill/>
        </p:spPr>
        <p:txBody>
          <a:bodyPr wrap="square" rtlCol="0">
            <a:spAutoFit/>
          </a:bodyPr>
          <a:lstStyle/>
          <a:p>
            <a:pPr algn="ctr"/>
            <a:r>
              <a:rPr kumimoji="1" lang="en-US" altLang="ja-JP" dirty="0" smtClean="0"/>
              <a:t>DMA</a:t>
            </a:r>
            <a:r>
              <a:rPr kumimoji="1" lang="ja-JP" altLang="en-US" dirty="0" smtClean="0"/>
              <a:t>転送</a:t>
            </a:r>
            <a:endParaRPr kumimoji="1" lang="ja-JP" altLang="en-US" dirty="0"/>
          </a:p>
        </p:txBody>
      </p:sp>
      <p:sp>
        <p:nvSpPr>
          <p:cNvPr id="36" name="テキスト ボックス 35"/>
          <p:cNvSpPr txBox="1"/>
          <p:nvPr/>
        </p:nvSpPr>
        <p:spPr>
          <a:xfrm>
            <a:off x="5357818" y="5357826"/>
            <a:ext cx="1500198" cy="369332"/>
          </a:xfrm>
          <a:prstGeom prst="rect">
            <a:avLst/>
          </a:prstGeom>
          <a:noFill/>
        </p:spPr>
        <p:txBody>
          <a:bodyPr wrap="square" rtlCol="0">
            <a:spAutoFit/>
          </a:bodyPr>
          <a:lstStyle/>
          <a:p>
            <a:r>
              <a:rPr kumimoji="1" lang="ja-JP" altLang="en-US" dirty="0" smtClean="0"/>
              <a:t>直接アクセス</a:t>
            </a:r>
            <a:endParaRPr kumimoji="1" lang="ja-JP" altLang="en-US" dirty="0"/>
          </a:p>
        </p:txBody>
      </p:sp>
      <p:graphicFrame>
        <p:nvGraphicFramePr>
          <p:cNvPr id="6" name="表 5"/>
          <p:cNvGraphicFramePr>
            <a:graphicFrameLocks noGrp="1"/>
          </p:cNvGraphicFramePr>
          <p:nvPr/>
        </p:nvGraphicFramePr>
        <p:xfrm>
          <a:off x="3214678" y="3857628"/>
          <a:ext cx="4429156" cy="2514608"/>
        </p:xfrm>
        <a:graphic>
          <a:graphicData uri="http://schemas.openxmlformats.org/drawingml/2006/table">
            <a:tbl>
              <a:tblPr firstRow="1" bandRow="1">
                <a:tableStyleId>{5C22544A-7EE6-4342-B048-85BDC9FD1C3A}</a:tableStyleId>
              </a:tblPr>
              <a:tblGrid>
                <a:gridCol w="1534171"/>
                <a:gridCol w="2894985"/>
              </a:tblGrid>
              <a:tr h="1173484">
                <a:tc>
                  <a:txBody>
                    <a:bodyPr/>
                    <a:lstStyle/>
                    <a:p>
                      <a:pPr algn="ctr"/>
                      <a:r>
                        <a:rPr kumimoji="1" lang="ja-JP" altLang="en-US" dirty="0" smtClean="0"/>
                        <a:t>処理コア</a:t>
                      </a:r>
                      <a:endParaRPr kumimoji="1" lang="ja-JP" altLang="en-US" dirty="0"/>
                    </a:p>
                  </a:txBody>
                  <a:tcPr/>
                </a:tc>
                <a:tc>
                  <a:txBody>
                    <a:bodyPr/>
                    <a:lstStyle/>
                    <a:p>
                      <a:pPr algn="ctr"/>
                      <a:r>
                        <a:rPr kumimoji="1" lang="ja-JP" altLang="en-US" dirty="0" smtClean="0"/>
                        <a:t>メモリアクセス時間</a:t>
                      </a:r>
                      <a:endParaRPr kumimoji="1" lang="en-US" altLang="ja-JP" dirty="0" smtClean="0"/>
                    </a:p>
                    <a:p>
                      <a:pPr algn="ctr"/>
                      <a:r>
                        <a:rPr kumimoji="1" lang="ja-JP" altLang="en-US" dirty="0" smtClean="0"/>
                        <a:t>（</a:t>
                      </a:r>
                      <a:r>
                        <a:rPr kumimoji="1" lang="en-US" altLang="ja-JP" dirty="0" err="1" smtClean="0"/>
                        <a:t>msec</a:t>
                      </a:r>
                      <a:r>
                        <a:rPr kumimoji="1" lang="ja-JP" altLang="en-US" dirty="0" smtClean="0"/>
                        <a:t>）</a:t>
                      </a:r>
                      <a:endParaRPr kumimoji="1" lang="ja-JP" altLang="en-US" dirty="0"/>
                    </a:p>
                  </a:txBody>
                  <a:tcPr/>
                </a:tc>
              </a:tr>
              <a:tr h="670562">
                <a:tc>
                  <a:txBody>
                    <a:bodyPr/>
                    <a:lstStyle/>
                    <a:p>
                      <a:pPr algn="ctr"/>
                      <a:r>
                        <a:rPr kumimoji="1" lang="en-US" altLang="ja-JP" dirty="0" smtClean="0"/>
                        <a:t>PPE</a:t>
                      </a:r>
                      <a:endParaRPr kumimoji="1" lang="ja-JP" altLang="en-US" dirty="0"/>
                    </a:p>
                  </a:txBody>
                  <a:tcPr/>
                </a:tc>
                <a:tc>
                  <a:txBody>
                    <a:bodyPr/>
                    <a:lstStyle/>
                    <a:p>
                      <a:pPr algn="ctr"/>
                      <a:r>
                        <a:rPr kumimoji="1" lang="ja-JP" altLang="en-US" dirty="0" smtClean="0"/>
                        <a:t>７１</a:t>
                      </a:r>
                      <a:endParaRPr kumimoji="1" lang="en-US" altLang="ja-JP" dirty="0" smtClean="0"/>
                    </a:p>
                  </a:txBody>
                  <a:tcPr/>
                </a:tc>
              </a:tr>
              <a:tr h="670562">
                <a:tc>
                  <a:txBody>
                    <a:bodyPr/>
                    <a:lstStyle/>
                    <a:p>
                      <a:pPr algn="ctr"/>
                      <a:r>
                        <a:rPr kumimoji="1" lang="en-US" altLang="ja-JP" dirty="0" smtClean="0"/>
                        <a:t>SPE</a:t>
                      </a:r>
                      <a:endParaRPr kumimoji="1" lang="ja-JP" altLang="en-US" dirty="0"/>
                    </a:p>
                  </a:txBody>
                  <a:tcPr/>
                </a:tc>
                <a:tc>
                  <a:txBody>
                    <a:bodyPr/>
                    <a:lstStyle/>
                    <a:p>
                      <a:pPr algn="ctr"/>
                      <a:r>
                        <a:rPr kumimoji="1" lang="en-US" altLang="ja-JP" dirty="0" smtClean="0"/>
                        <a:t>1</a:t>
                      </a:r>
                      <a:endParaRPr kumimoji="1" lang="ja-JP" alt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mtClean="0"/>
              <a:t>実験、整合性チェック</a:t>
            </a:r>
          </a:p>
        </p:txBody>
      </p:sp>
      <p:sp>
        <p:nvSpPr>
          <p:cNvPr id="12291" name="コンテンツ プレースホルダ 2"/>
          <p:cNvSpPr>
            <a:spLocks noGrp="1"/>
          </p:cNvSpPr>
          <p:nvPr>
            <p:ph idx="1"/>
          </p:nvPr>
        </p:nvSpPr>
        <p:spPr>
          <a:xfrm>
            <a:off x="457200" y="1600200"/>
            <a:ext cx="8229600" cy="4900634"/>
          </a:xfrm>
        </p:spPr>
        <p:txBody>
          <a:bodyPr/>
          <a:lstStyle/>
          <a:p>
            <a:r>
              <a:rPr lang="ja-JP" altLang="en-US" dirty="0" smtClean="0"/>
              <a:t>カーネルメモリの内容を比較</a:t>
            </a:r>
            <a:endParaRPr lang="en-US" altLang="ja-JP" dirty="0" smtClean="0"/>
          </a:p>
          <a:p>
            <a:pPr lvl="1"/>
            <a:r>
              <a:rPr lang="ja-JP" altLang="en-US" dirty="0" smtClean="0"/>
              <a:t>起動直後のメモリの内容</a:t>
            </a:r>
            <a:endParaRPr lang="en-US" altLang="ja-JP" dirty="0" smtClean="0"/>
          </a:p>
          <a:p>
            <a:pPr lvl="1"/>
            <a:r>
              <a:rPr lang="ja-JP" altLang="en-US" dirty="0" smtClean="0"/>
              <a:t>実験時のメモリの内容</a:t>
            </a:r>
            <a:endParaRPr lang="en-US" altLang="ja-JP" dirty="0" smtClean="0"/>
          </a:p>
          <a:p>
            <a:r>
              <a:rPr lang="ja-JP" altLang="en-US" dirty="0" smtClean="0"/>
              <a:t>前提</a:t>
            </a:r>
            <a:endParaRPr lang="en-US" altLang="ja-JP" dirty="0" smtClean="0"/>
          </a:p>
          <a:p>
            <a:pPr lvl="1"/>
            <a:r>
              <a:rPr lang="ja-JP" altLang="en-US" dirty="0" smtClean="0"/>
              <a:t>コード領域、読み取り専用データ</a:t>
            </a:r>
            <a:r>
              <a:rPr lang="en-US" altLang="ja-JP" dirty="0" smtClean="0"/>
              <a:t/>
            </a:r>
            <a:br>
              <a:rPr lang="en-US" altLang="ja-JP" dirty="0" smtClean="0"/>
            </a:br>
            <a:r>
              <a:rPr lang="ja-JP" altLang="en-US" dirty="0" smtClean="0"/>
              <a:t>領域は変化しない</a:t>
            </a:r>
            <a:endParaRPr lang="en-US" altLang="ja-JP" dirty="0" smtClean="0"/>
          </a:p>
          <a:p>
            <a:pPr lvl="1"/>
            <a:r>
              <a:rPr lang="ja-JP" altLang="en-US" dirty="0" smtClean="0"/>
              <a:t>その他のデータ領域は変化する</a:t>
            </a:r>
            <a:endParaRPr lang="en-US" altLang="ja-JP" dirty="0" smtClean="0"/>
          </a:p>
          <a:p>
            <a:r>
              <a:rPr lang="ja-JP" altLang="en-US" dirty="0" smtClean="0"/>
              <a:t>実験結果も同様になった</a:t>
            </a:r>
            <a:endParaRPr lang="en-US" altLang="ja-JP" dirty="0" smtClean="0"/>
          </a:p>
          <a:p>
            <a:pPr lvl="1"/>
            <a:r>
              <a:rPr lang="ja-JP" altLang="en-US" dirty="0" smtClean="0"/>
              <a:t>提案手法の妥当性を確認</a:t>
            </a:r>
            <a:endParaRPr lang="en-US" altLang="ja-JP" dirty="0" smtClean="0"/>
          </a:p>
        </p:txBody>
      </p:sp>
      <p:sp>
        <p:nvSpPr>
          <p:cNvPr id="4" name="正方形/長方形 3"/>
          <p:cNvSpPr/>
          <p:nvPr/>
        </p:nvSpPr>
        <p:spPr>
          <a:xfrm>
            <a:off x="6500813" y="2143125"/>
            <a:ext cx="2214562" cy="107156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a:t>コード領域</a:t>
            </a:r>
          </a:p>
        </p:txBody>
      </p:sp>
      <p:sp>
        <p:nvSpPr>
          <p:cNvPr id="5" name="正方形/長方形 4"/>
          <p:cNvSpPr/>
          <p:nvPr/>
        </p:nvSpPr>
        <p:spPr>
          <a:xfrm>
            <a:off x="6500813" y="3357563"/>
            <a:ext cx="221456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t>Read  Only</a:t>
            </a:r>
            <a:endParaRPr lang="ja-JP" altLang="en-US" b="1" dirty="0"/>
          </a:p>
        </p:txBody>
      </p:sp>
      <p:sp>
        <p:nvSpPr>
          <p:cNvPr id="8" name="正方形/長方形 7"/>
          <p:cNvSpPr/>
          <p:nvPr/>
        </p:nvSpPr>
        <p:spPr>
          <a:xfrm>
            <a:off x="6500813" y="3929066"/>
            <a:ext cx="2214562" cy="221455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a:t>データ領域</a:t>
            </a:r>
          </a:p>
        </p:txBody>
      </p:sp>
      <p:grpSp>
        <p:nvGrpSpPr>
          <p:cNvPr id="13" name="グループ化 12"/>
          <p:cNvGrpSpPr/>
          <p:nvPr/>
        </p:nvGrpSpPr>
        <p:grpSpPr>
          <a:xfrm>
            <a:off x="6143604" y="1857364"/>
            <a:ext cx="3000396" cy="4500570"/>
            <a:chOff x="3286116" y="1071546"/>
            <a:chExt cx="3000396" cy="4500570"/>
          </a:xfrm>
        </p:grpSpPr>
        <p:sp>
          <p:nvSpPr>
            <p:cNvPr id="14" name="正方形/長方形 13"/>
            <p:cNvSpPr/>
            <p:nvPr/>
          </p:nvSpPr>
          <p:spPr>
            <a:xfrm>
              <a:off x="3428992" y="1142984"/>
              <a:ext cx="2714644" cy="42148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descr="図1.png"/>
            <p:cNvPicPr>
              <a:picLocks noChangeAspect="1"/>
            </p:cNvPicPr>
            <p:nvPr/>
          </p:nvPicPr>
          <p:blipFill>
            <a:blip r:embed="rId2" cstate="print"/>
            <a:stretch>
              <a:fillRect/>
            </a:stretch>
          </p:blipFill>
          <p:spPr>
            <a:xfrm>
              <a:off x="3286116" y="1071546"/>
              <a:ext cx="3000396" cy="4500570"/>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関連研究</a:t>
            </a:r>
          </a:p>
        </p:txBody>
      </p:sp>
      <p:sp>
        <p:nvSpPr>
          <p:cNvPr id="13315" name="コンテンツ プレースホルダ 2"/>
          <p:cNvSpPr>
            <a:spLocks noGrp="1"/>
          </p:cNvSpPr>
          <p:nvPr>
            <p:ph idx="1"/>
          </p:nvPr>
        </p:nvSpPr>
        <p:spPr/>
        <p:txBody>
          <a:bodyPr/>
          <a:lstStyle/>
          <a:p>
            <a:r>
              <a:rPr lang="en-US" altLang="ja-JP" sz="2800" dirty="0" smtClean="0"/>
              <a:t> Livewire [</a:t>
            </a:r>
            <a:r>
              <a:rPr lang="en-US" altLang="ja-JP" sz="2800" dirty="0" err="1" smtClean="0"/>
              <a:t>Garfinkel</a:t>
            </a:r>
            <a:r>
              <a:rPr lang="en-US" altLang="ja-JP" sz="2800" dirty="0" smtClean="0"/>
              <a:t> et al.'03] </a:t>
            </a:r>
          </a:p>
          <a:p>
            <a:pPr lvl="1"/>
            <a:r>
              <a:rPr lang="en-US" altLang="ja-JP" sz="2400" dirty="0" smtClean="0"/>
              <a:t> OS </a:t>
            </a:r>
            <a:r>
              <a:rPr lang="ja-JP" altLang="en-US" sz="2400" dirty="0" smtClean="0"/>
              <a:t>を </a:t>
            </a:r>
            <a:r>
              <a:rPr lang="en-US" altLang="ja-JP" sz="2400" dirty="0" smtClean="0"/>
              <a:t>VM </a:t>
            </a:r>
            <a:r>
              <a:rPr lang="ja-JP" altLang="en-US" sz="2400" dirty="0" smtClean="0"/>
              <a:t>内で動かし、外側</a:t>
            </a:r>
            <a:r>
              <a:rPr lang="en-US" altLang="ja-JP" sz="2400" dirty="0" smtClean="0"/>
              <a:t> </a:t>
            </a:r>
            <a:r>
              <a:rPr lang="ja-JP" altLang="en-US" sz="2400" dirty="0" smtClean="0"/>
              <a:t>から安全に監視</a:t>
            </a:r>
            <a:endParaRPr lang="en-US" altLang="ja-JP" sz="2400" dirty="0" smtClean="0"/>
          </a:p>
          <a:p>
            <a:pPr lvl="1"/>
            <a:r>
              <a:rPr lang="en-US" altLang="ja-JP" sz="2400" dirty="0" smtClean="0"/>
              <a:t>VM</a:t>
            </a:r>
            <a:r>
              <a:rPr lang="ja-JP" altLang="en-US" sz="2400" dirty="0" smtClean="0"/>
              <a:t>を動かすオーバーヘッドがかかる</a:t>
            </a:r>
          </a:p>
          <a:p>
            <a:r>
              <a:rPr lang="en-US" altLang="ja-JP" sz="2800" dirty="0" smtClean="0"/>
              <a:t>SPE </a:t>
            </a:r>
            <a:r>
              <a:rPr lang="ja-JP" altLang="en-US" sz="2800" dirty="0" smtClean="0"/>
              <a:t>で安全なデータ解析 </a:t>
            </a:r>
            <a:r>
              <a:rPr lang="en-US" altLang="ja-JP" sz="2800" dirty="0" smtClean="0"/>
              <a:t>[Wang et al.'08] </a:t>
            </a:r>
          </a:p>
          <a:p>
            <a:pPr lvl="1"/>
            <a:r>
              <a:rPr lang="en-US" altLang="ja-JP" sz="2400" dirty="0" smtClean="0"/>
              <a:t> Isolation </a:t>
            </a:r>
            <a:r>
              <a:rPr lang="ja-JP" altLang="en-US" sz="2400" dirty="0" smtClean="0"/>
              <a:t>モードで動作する </a:t>
            </a:r>
            <a:r>
              <a:rPr lang="en-US" altLang="ja-JP" sz="2400" dirty="0" smtClean="0"/>
              <a:t>SPE </a:t>
            </a:r>
            <a:r>
              <a:rPr lang="ja-JP" altLang="en-US" sz="2400" dirty="0" smtClean="0"/>
              <a:t>で</a:t>
            </a:r>
            <a:r>
              <a:rPr lang="en-US" altLang="ja-JP" sz="2400" dirty="0" smtClean="0"/>
              <a:t/>
            </a:r>
            <a:br>
              <a:rPr lang="en-US" altLang="ja-JP" sz="2400" dirty="0" smtClean="0"/>
            </a:br>
            <a:r>
              <a:rPr lang="ja-JP" altLang="en-US" sz="2400" dirty="0" smtClean="0"/>
              <a:t>データを復号して、データ解析を行う </a:t>
            </a:r>
            <a:endParaRPr lang="en-US" altLang="ja-JP" sz="2400" dirty="0" smtClean="0"/>
          </a:p>
          <a:p>
            <a:pPr lvl="1"/>
            <a:r>
              <a:rPr lang="en-US" altLang="ja-JP" sz="2400" dirty="0" smtClean="0"/>
              <a:t> SPE </a:t>
            </a:r>
            <a:r>
              <a:rPr lang="ja-JP" altLang="en-US" sz="2400" dirty="0" smtClean="0"/>
              <a:t>しかデータを復号できないので、</a:t>
            </a:r>
            <a:r>
              <a:rPr lang="en-US" altLang="ja-JP" sz="2400" dirty="0" smtClean="0"/>
              <a:t/>
            </a:r>
            <a:br>
              <a:rPr lang="en-US" altLang="ja-JP" sz="2400" dirty="0" smtClean="0"/>
            </a:br>
            <a:r>
              <a:rPr lang="ja-JP" altLang="en-US" sz="2400" dirty="0" smtClean="0"/>
              <a:t>データのプライバシが守られる </a:t>
            </a:r>
            <a:endParaRPr lang="en-US" altLang="ja-JP" sz="2400" dirty="0" smtClean="0"/>
          </a:p>
          <a:p>
            <a:pPr>
              <a:buFont typeface="Arial" charset="0"/>
              <a:buNone/>
            </a:pPr>
            <a:endParaRPr lang="en-US" altLang="ja-JP" sz="2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まとめ</a:t>
            </a:r>
          </a:p>
        </p:txBody>
      </p:sp>
      <p:sp>
        <p:nvSpPr>
          <p:cNvPr id="14339" name="コンテンツ プレースホルダ 2"/>
          <p:cNvSpPr>
            <a:spLocks noGrp="1"/>
          </p:cNvSpPr>
          <p:nvPr>
            <p:ph idx="1"/>
          </p:nvPr>
        </p:nvSpPr>
        <p:spPr/>
        <p:txBody>
          <a:bodyPr/>
          <a:lstStyle/>
          <a:p>
            <a:r>
              <a:rPr lang="en-US" altLang="ja-JP" smtClean="0"/>
              <a:t>SPE Observer</a:t>
            </a:r>
            <a:r>
              <a:rPr lang="ja-JP" altLang="en-US" smtClean="0"/>
              <a:t>の提案</a:t>
            </a:r>
            <a:endParaRPr lang="en-US" altLang="ja-JP" smtClean="0"/>
          </a:p>
          <a:p>
            <a:pPr lvl="1"/>
            <a:r>
              <a:rPr lang="en-US" altLang="ja-JP" smtClean="0"/>
              <a:t>SPE</a:t>
            </a:r>
            <a:r>
              <a:rPr lang="ja-JP" altLang="en-US" smtClean="0"/>
              <a:t>　</a:t>
            </a:r>
            <a:r>
              <a:rPr lang="en-US" altLang="ja-JP" smtClean="0"/>
              <a:t>Isolation</a:t>
            </a:r>
            <a:r>
              <a:rPr lang="ja-JP" altLang="en-US" smtClean="0"/>
              <a:t>モードを用い、</a:t>
            </a:r>
            <a:r>
              <a:rPr lang="en-US" altLang="ja-JP" smtClean="0"/>
              <a:t>OS</a:t>
            </a:r>
            <a:r>
              <a:rPr lang="ja-JP" altLang="en-US" smtClean="0"/>
              <a:t>カーネルを安全に監視することが出来る</a:t>
            </a:r>
            <a:endParaRPr lang="en-US" altLang="ja-JP" smtClean="0"/>
          </a:p>
          <a:p>
            <a:pPr lvl="1"/>
            <a:r>
              <a:rPr lang="ja-JP" altLang="en-US" smtClean="0"/>
              <a:t>ハートビートにより、監視プログラムの動作を確認</a:t>
            </a:r>
            <a:endParaRPr lang="en-US" altLang="ja-JP" smtClean="0"/>
          </a:p>
          <a:p>
            <a:r>
              <a:rPr lang="ja-JP" altLang="en-US" smtClean="0"/>
              <a:t>今後の課題</a:t>
            </a:r>
            <a:endParaRPr lang="en-US" altLang="ja-JP" smtClean="0"/>
          </a:p>
          <a:p>
            <a:pPr lvl="1"/>
            <a:r>
              <a:rPr lang="ja-JP" altLang="en-US" smtClean="0"/>
              <a:t>暗号の強化</a:t>
            </a:r>
            <a:endParaRPr lang="en-US" altLang="ja-JP" smtClean="0"/>
          </a:p>
          <a:p>
            <a:pPr lvl="1"/>
            <a:r>
              <a:rPr lang="en-US" altLang="ja-JP" smtClean="0"/>
              <a:t>SPE</a:t>
            </a:r>
            <a:r>
              <a:rPr lang="ja-JP" altLang="en-US" smtClean="0"/>
              <a:t>単体でのハートビート処理</a:t>
            </a:r>
            <a:endParaRPr lang="en-US" altLang="ja-JP" smtClean="0"/>
          </a:p>
          <a:p>
            <a:pPr lvl="1"/>
            <a:endParaRPr lang="en-US" altLang="ja-JP"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mtClean="0"/>
              <a:t>従来のセキュリティ対策</a:t>
            </a:r>
          </a:p>
        </p:txBody>
      </p:sp>
      <p:sp>
        <p:nvSpPr>
          <p:cNvPr id="3075" name="コンテンツ プレースホルダ 2"/>
          <p:cNvSpPr>
            <a:spLocks noGrp="1"/>
          </p:cNvSpPr>
          <p:nvPr>
            <p:ph idx="1"/>
          </p:nvPr>
        </p:nvSpPr>
        <p:spPr/>
        <p:txBody>
          <a:bodyPr/>
          <a:lstStyle/>
          <a:p>
            <a:r>
              <a:rPr lang="ja-JP" altLang="en-US" smtClean="0"/>
              <a:t>コンピューターをネットワークに接続すると、外部からの攻撃に晒される</a:t>
            </a:r>
            <a:endParaRPr lang="en-US" altLang="ja-JP" smtClean="0"/>
          </a:p>
          <a:p>
            <a:pPr lvl="1"/>
            <a:r>
              <a:rPr lang="ja-JP" altLang="en-US" smtClean="0"/>
              <a:t>ウィルス</a:t>
            </a:r>
            <a:endParaRPr lang="en-US" altLang="ja-JP" smtClean="0"/>
          </a:p>
          <a:p>
            <a:pPr lvl="1"/>
            <a:r>
              <a:rPr lang="ja-JP" altLang="en-US" smtClean="0"/>
              <a:t>侵入によるデータの流出</a:t>
            </a:r>
            <a:endParaRPr lang="en-US" altLang="ja-JP" smtClean="0"/>
          </a:p>
          <a:p>
            <a:r>
              <a:rPr lang="ja-JP" altLang="en-US" smtClean="0"/>
              <a:t>一般にセキュリティ対策ソフトを</a:t>
            </a:r>
            <a:r>
              <a:rPr lang="en-US" altLang="ja-JP" smtClean="0"/>
              <a:t/>
            </a:r>
            <a:br>
              <a:rPr lang="en-US" altLang="ja-JP" smtClean="0"/>
            </a:br>
            <a:r>
              <a:rPr lang="ja-JP" altLang="en-US" smtClean="0"/>
              <a:t>使用し攻撃に備えている</a:t>
            </a:r>
            <a:endParaRPr lang="en-US" altLang="ja-JP" smtClean="0"/>
          </a:p>
          <a:p>
            <a:pPr lvl="1"/>
            <a:r>
              <a:rPr lang="ja-JP" altLang="en-US" smtClean="0"/>
              <a:t>ウィルススキャンソフト</a:t>
            </a:r>
            <a:endParaRPr lang="en-US" altLang="ja-JP" smtClean="0"/>
          </a:p>
          <a:p>
            <a:pPr lvl="1"/>
            <a:r>
              <a:rPr lang="ja-JP" altLang="en-US" smtClean="0"/>
              <a:t>ファイアーウォール</a:t>
            </a:r>
          </a:p>
        </p:txBody>
      </p:sp>
      <p:pic>
        <p:nvPicPr>
          <p:cNvPr id="3076" name="Picture 4"/>
          <p:cNvPicPr>
            <a:picLocks noChangeAspect="1" noChangeArrowheads="1"/>
          </p:cNvPicPr>
          <p:nvPr/>
        </p:nvPicPr>
        <p:blipFill>
          <a:blip r:embed="rId2" cstate="print"/>
          <a:srcRect/>
          <a:stretch>
            <a:fillRect/>
          </a:stretch>
        </p:blipFill>
        <p:spPr bwMode="auto">
          <a:xfrm>
            <a:off x="6572250" y="5408613"/>
            <a:ext cx="1428750" cy="1203325"/>
          </a:xfrm>
          <a:prstGeom prst="rect">
            <a:avLst/>
          </a:prstGeom>
          <a:noFill/>
          <a:ln w="9525">
            <a:noFill/>
            <a:miter lim="800000"/>
            <a:headEnd/>
            <a:tailEnd/>
          </a:ln>
        </p:spPr>
      </p:pic>
      <p:sp>
        <p:nvSpPr>
          <p:cNvPr id="5" name="円/楕円 4"/>
          <p:cNvSpPr/>
          <p:nvPr/>
        </p:nvSpPr>
        <p:spPr>
          <a:xfrm>
            <a:off x="6286500" y="4000500"/>
            <a:ext cx="2000250" cy="7143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ネットワーク</a:t>
            </a:r>
          </a:p>
        </p:txBody>
      </p:sp>
      <p:cxnSp>
        <p:nvCxnSpPr>
          <p:cNvPr id="7" name="直線コネクタ 6"/>
          <p:cNvCxnSpPr>
            <a:stCxn id="3076" idx="0"/>
            <a:endCxn id="5" idx="4"/>
          </p:cNvCxnSpPr>
          <p:nvPr/>
        </p:nvCxnSpPr>
        <p:spPr>
          <a:xfrm rot="5400000" flipH="1" flipV="1">
            <a:off x="6939756" y="5061744"/>
            <a:ext cx="69373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079" name="Picture 5"/>
          <p:cNvPicPr>
            <a:picLocks noChangeAspect="1" noChangeArrowheads="1"/>
          </p:cNvPicPr>
          <p:nvPr/>
        </p:nvPicPr>
        <p:blipFill>
          <a:blip r:embed="rId3" cstate="print"/>
          <a:srcRect/>
          <a:stretch>
            <a:fillRect/>
          </a:stretch>
        </p:blipFill>
        <p:spPr bwMode="auto">
          <a:xfrm>
            <a:off x="6858000" y="2714625"/>
            <a:ext cx="917575" cy="928688"/>
          </a:xfrm>
          <a:prstGeom prst="rect">
            <a:avLst/>
          </a:prstGeom>
          <a:noFill/>
          <a:ln w="9525">
            <a:noFill/>
            <a:miter lim="800000"/>
            <a:headEnd/>
            <a:tailEnd/>
          </a:ln>
        </p:spPr>
      </p:pic>
      <p:cxnSp>
        <p:nvCxnSpPr>
          <p:cNvPr id="12" name="直線コネクタ 11"/>
          <p:cNvCxnSpPr>
            <a:stCxn id="5" idx="0"/>
            <a:endCxn id="3077" idx="2"/>
          </p:cNvCxnSpPr>
          <p:nvPr/>
        </p:nvCxnSpPr>
        <p:spPr>
          <a:xfrm rot="5400000" flipH="1" flipV="1">
            <a:off x="7123113" y="3806825"/>
            <a:ext cx="357187" cy="30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81" name="テキスト ボックス 23"/>
          <p:cNvSpPr txBox="1">
            <a:spLocks noChangeArrowheads="1"/>
          </p:cNvSpPr>
          <p:nvPr/>
        </p:nvSpPr>
        <p:spPr bwMode="auto">
          <a:xfrm>
            <a:off x="6643688" y="2357438"/>
            <a:ext cx="1285875" cy="369887"/>
          </a:xfrm>
          <a:prstGeom prst="rect">
            <a:avLst/>
          </a:prstGeom>
          <a:noFill/>
          <a:ln w="9525">
            <a:noFill/>
            <a:miter lim="800000"/>
            <a:headEnd/>
            <a:tailEnd/>
          </a:ln>
        </p:spPr>
        <p:txBody>
          <a:bodyPr>
            <a:spAutoFit/>
          </a:bodyPr>
          <a:lstStyle/>
          <a:p>
            <a:pPr algn="ctr"/>
            <a:r>
              <a:rPr lang="ja-JP" altLang="en-US"/>
              <a:t>攻撃者</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en-US" altLang="ja-JP" smtClean="0"/>
              <a:t>OS</a:t>
            </a:r>
            <a:r>
              <a:rPr lang="ja-JP" altLang="en-US" smtClean="0"/>
              <a:t>への攻撃が問題に</a:t>
            </a:r>
          </a:p>
        </p:txBody>
      </p:sp>
      <p:sp>
        <p:nvSpPr>
          <p:cNvPr id="4099" name="コンテンツ プレースホルダ 2"/>
          <p:cNvSpPr>
            <a:spLocks noGrp="1"/>
          </p:cNvSpPr>
          <p:nvPr>
            <p:ph idx="1"/>
          </p:nvPr>
        </p:nvSpPr>
        <p:spPr>
          <a:xfrm>
            <a:off x="457200" y="1600200"/>
            <a:ext cx="8229600" cy="5043510"/>
          </a:xfrm>
        </p:spPr>
        <p:txBody>
          <a:bodyPr/>
          <a:lstStyle/>
          <a:p>
            <a:r>
              <a:rPr lang="en-US" altLang="ja-JP" dirty="0" smtClean="0"/>
              <a:t>OS</a:t>
            </a:r>
            <a:r>
              <a:rPr lang="ja-JP" altLang="en-US" dirty="0" smtClean="0"/>
              <a:t>が改ざんされたら、セキュリティ対策ソフトは正常に動かなくなる</a:t>
            </a:r>
            <a:endParaRPr lang="en-US" altLang="ja-JP" dirty="0" smtClean="0"/>
          </a:p>
          <a:p>
            <a:pPr lvl="1"/>
            <a:r>
              <a:rPr lang="ja-JP" altLang="en-US" dirty="0" smtClean="0"/>
              <a:t>セキュリティ対策ソフトは</a:t>
            </a:r>
            <a:r>
              <a:rPr lang="en-US" altLang="ja-JP" dirty="0" smtClean="0"/>
              <a:t>OS</a:t>
            </a:r>
            <a:r>
              <a:rPr lang="ja-JP" altLang="en-US" dirty="0" smtClean="0"/>
              <a:t>の機能を使用</a:t>
            </a:r>
            <a:endParaRPr lang="en-US" altLang="ja-JP" dirty="0" smtClean="0"/>
          </a:p>
          <a:p>
            <a:pPr lvl="2"/>
            <a:r>
              <a:rPr lang="ja-JP" altLang="en-US" dirty="0" smtClean="0"/>
              <a:t>チェックするファイルを「</a:t>
            </a:r>
            <a:r>
              <a:rPr lang="ja-JP" altLang="en-US" dirty="0" smtClean="0">
                <a:solidFill>
                  <a:srgbClr val="FF0000"/>
                </a:solidFill>
              </a:rPr>
              <a:t>開く</a:t>
            </a:r>
            <a:r>
              <a:rPr lang="ja-JP" altLang="en-US" dirty="0" smtClean="0"/>
              <a:t>」</a:t>
            </a:r>
            <a:endParaRPr lang="en-US" altLang="ja-JP" dirty="0" smtClean="0"/>
          </a:p>
          <a:p>
            <a:pPr lvl="2"/>
            <a:r>
              <a:rPr lang="ja-JP" altLang="en-US" dirty="0" smtClean="0"/>
              <a:t>ファイルの内容を「</a:t>
            </a:r>
            <a:r>
              <a:rPr lang="ja-JP" altLang="en-US" dirty="0" smtClean="0">
                <a:solidFill>
                  <a:srgbClr val="FF0000"/>
                </a:solidFill>
              </a:rPr>
              <a:t>読み出す</a:t>
            </a:r>
            <a:r>
              <a:rPr lang="ja-JP" altLang="en-US" dirty="0" smtClean="0"/>
              <a:t>」</a:t>
            </a:r>
            <a:endParaRPr lang="en-US" altLang="ja-JP" dirty="0" smtClean="0"/>
          </a:p>
          <a:p>
            <a:pPr lvl="2"/>
            <a:r>
              <a:rPr lang="ja-JP" altLang="en-US" dirty="0" smtClean="0"/>
              <a:t>チェックした結果を「</a:t>
            </a:r>
            <a:r>
              <a:rPr lang="ja-JP" altLang="en-US" dirty="0" smtClean="0">
                <a:solidFill>
                  <a:srgbClr val="FF0000"/>
                </a:solidFill>
              </a:rPr>
              <a:t>ログに出力する</a:t>
            </a:r>
            <a:r>
              <a:rPr lang="ja-JP" altLang="en-US" dirty="0" smtClean="0"/>
              <a:t>」</a:t>
            </a:r>
            <a:endParaRPr lang="en-US" altLang="ja-JP" dirty="0" smtClean="0"/>
          </a:p>
          <a:p>
            <a:pPr lvl="1"/>
            <a:r>
              <a:rPr lang="ja-JP" altLang="en-US" dirty="0" smtClean="0"/>
              <a:t>改ざんされた場合・・・</a:t>
            </a:r>
            <a:endParaRPr lang="en-US" altLang="ja-JP" dirty="0" smtClean="0"/>
          </a:p>
          <a:p>
            <a:pPr lvl="2"/>
            <a:r>
              <a:rPr lang="ja-JP" altLang="en-US" dirty="0" smtClean="0"/>
              <a:t>ファイルが「</a:t>
            </a:r>
            <a:r>
              <a:rPr lang="ja-JP" altLang="en-US" dirty="0" smtClean="0">
                <a:solidFill>
                  <a:srgbClr val="FF0000"/>
                </a:solidFill>
              </a:rPr>
              <a:t>開けない</a:t>
            </a:r>
            <a:r>
              <a:rPr lang="ja-JP" altLang="en-US" dirty="0" smtClean="0"/>
              <a:t>」</a:t>
            </a:r>
            <a:endParaRPr lang="en-US" altLang="ja-JP" dirty="0" smtClean="0"/>
          </a:p>
          <a:p>
            <a:pPr lvl="2"/>
            <a:r>
              <a:rPr lang="ja-JP" altLang="en-US" dirty="0" smtClean="0"/>
              <a:t>ファイル内容を「</a:t>
            </a:r>
            <a:r>
              <a:rPr lang="ja-JP" altLang="en-US" dirty="0" smtClean="0">
                <a:solidFill>
                  <a:srgbClr val="FF0000"/>
                </a:solidFill>
              </a:rPr>
              <a:t>読みだせない</a:t>
            </a:r>
            <a:r>
              <a:rPr lang="ja-JP" altLang="en-US" dirty="0" smtClean="0"/>
              <a:t>」</a:t>
            </a:r>
            <a:endParaRPr lang="en-US" altLang="ja-JP" dirty="0" smtClean="0"/>
          </a:p>
          <a:p>
            <a:pPr lvl="2"/>
            <a:r>
              <a:rPr lang="ja-JP" altLang="en-US" dirty="0" smtClean="0"/>
              <a:t>チェック結果を「</a:t>
            </a:r>
            <a:r>
              <a:rPr lang="ja-JP" altLang="en-US" dirty="0" smtClean="0">
                <a:solidFill>
                  <a:srgbClr val="FF0000"/>
                </a:solidFill>
              </a:rPr>
              <a:t>ログに出力出来ない</a:t>
            </a:r>
            <a:r>
              <a:rPr lang="ja-JP" altLang="en-US" dirty="0" smtClean="0"/>
              <a:t>」</a:t>
            </a:r>
            <a:endParaRPr lang="en-US" altLang="ja-JP" dirty="0" smtClean="0"/>
          </a:p>
        </p:txBody>
      </p:sp>
      <p:sp>
        <p:nvSpPr>
          <p:cNvPr id="4" name="正方形/長方形 3"/>
          <p:cNvSpPr/>
          <p:nvPr/>
        </p:nvSpPr>
        <p:spPr>
          <a:xfrm>
            <a:off x="6572250" y="6072188"/>
            <a:ext cx="1928813" cy="571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ハードウェア</a:t>
            </a:r>
          </a:p>
        </p:txBody>
      </p:sp>
      <p:sp>
        <p:nvSpPr>
          <p:cNvPr id="5" name="正方形/長方形 4"/>
          <p:cNvSpPr/>
          <p:nvPr/>
        </p:nvSpPr>
        <p:spPr>
          <a:xfrm>
            <a:off x="6572250" y="5286375"/>
            <a:ext cx="192881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6" name="正方形/長方形 5"/>
          <p:cNvSpPr/>
          <p:nvPr/>
        </p:nvSpPr>
        <p:spPr>
          <a:xfrm>
            <a:off x="6572250" y="3643313"/>
            <a:ext cx="1928813" cy="15001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セキュリティ</a:t>
            </a:r>
            <a:endParaRPr lang="en-US" altLang="ja-JP" dirty="0" smtClean="0">
              <a:solidFill>
                <a:schemeClr val="tx1"/>
              </a:solidFill>
            </a:endParaRPr>
          </a:p>
          <a:p>
            <a:pPr algn="ctr">
              <a:defRPr/>
            </a:pPr>
            <a:r>
              <a:rPr lang="ja-JP" altLang="en-US" dirty="0" smtClean="0">
                <a:solidFill>
                  <a:schemeClr val="tx1"/>
                </a:solidFill>
              </a:rPr>
              <a:t>対策ソフト</a:t>
            </a:r>
            <a:endParaRPr lang="ja-JP" altLang="en-US" dirty="0">
              <a:solidFill>
                <a:schemeClr val="tx1"/>
              </a:solidFill>
            </a:endParaRPr>
          </a:p>
        </p:txBody>
      </p:sp>
      <p:sp>
        <p:nvSpPr>
          <p:cNvPr id="7" name="下矢印 6"/>
          <p:cNvSpPr/>
          <p:nvPr/>
        </p:nvSpPr>
        <p:spPr>
          <a:xfrm>
            <a:off x="7072313" y="5000625"/>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下矢印 8"/>
          <p:cNvSpPr/>
          <p:nvPr/>
        </p:nvSpPr>
        <p:spPr>
          <a:xfrm rot="10800000">
            <a:off x="7858125" y="5000625"/>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下矢印 9"/>
          <p:cNvSpPr/>
          <p:nvPr/>
        </p:nvSpPr>
        <p:spPr>
          <a:xfrm>
            <a:off x="7072313" y="5715000"/>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下矢印 10"/>
          <p:cNvSpPr/>
          <p:nvPr/>
        </p:nvSpPr>
        <p:spPr>
          <a:xfrm rot="10800000">
            <a:off x="7858125" y="5715000"/>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下矢印 11"/>
          <p:cNvSpPr/>
          <p:nvPr/>
        </p:nvSpPr>
        <p:spPr>
          <a:xfrm>
            <a:off x="7072313" y="5715000"/>
            <a:ext cx="214312"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下矢印 14"/>
          <p:cNvSpPr/>
          <p:nvPr/>
        </p:nvSpPr>
        <p:spPr>
          <a:xfrm rot="10800000">
            <a:off x="7858125" y="5000625"/>
            <a:ext cx="214313"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13" name="Picture 5"/>
          <p:cNvPicPr>
            <a:picLocks noChangeAspect="1" noChangeArrowheads="1"/>
          </p:cNvPicPr>
          <p:nvPr/>
        </p:nvPicPr>
        <p:blipFill>
          <a:blip r:embed="rId3" cstate="print"/>
          <a:srcRect/>
          <a:stretch>
            <a:fillRect/>
          </a:stretch>
        </p:blipFill>
        <p:spPr bwMode="auto">
          <a:xfrm>
            <a:off x="7358083" y="5424072"/>
            <a:ext cx="428628" cy="433819"/>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par>
                                <p:cTn id="11" presetID="9"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dissolv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4099">
                                            <p:txEl>
                                              <p:pRg st="6" end="6"/>
                                            </p:txEl>
                                          </p:spTgt>
                                        </p:tgtEl>
                                        <p:attrNameLst>
                                          <p:attrName>style.visibility</p:attrName>
                                        </p:attrNameLst>
                                      </p:cBhvr>
                                      <p:to>
                                        <p:strVal val="visible"/>
                                      </p:to>
                                    </p:set>
                                    <p:animEffect transition="in" filter="dissolve">
                                      <p:cBhvr>
                                        <p:cTn id="18" dur="500"/>
                                        <p:tgtEl>
                                          <p:spTgt spid="4099">
                                            <p:txEl>
                                              <p:pRg st="6" end="6"/>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4099">
                                            <p:txEl>
                                              <p:pRg st="7" end="7"/>
                                            </p:txEl>
                                          </p:spTgt>
                                        </p:tgtEl>
                                        <p:attrNameLst>
                                          <p:attrName>style.visibility</p:attrName>
                                        </p:attrNameLst>
                                      </p:cBhvr>
                                      <p:to>
                                        <p:strVal val="visible"/>
                                      </p:to>
                                    </p:set>
                                    <p:animEffect transition="in" filter="dissolve">
                                      <p:cBhvr>
                                        <p:cTn id="21" dur="500"/>
                                        <p:tgtEl>
                                          <p:spTgt spid="4099">
                                            <p:txEl>
                                              <p:pRg st="7" end="7"/>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4099">
                                            <p:txEl>
                                              <p:pRg st="8" end="8"/>
                                            </p:txEl>
                                          </p:spTgt>
                                        </p:tgtEl>
                                        <p:attrNameLst>
                                          <p:attrName>style.visibility</p:attrName>
                                        </p:attrNameLst>
                                      </p:cBhvr>
                                      <p:to>
                                        <p:strVal val="visible"/>
                                      </p:to>
                                    </p:set>
                                    <p:animEffect transition="in" filter="dissolve">
                                      <p:cBhvr>
                                        <p:cTn id="24" dur="500"/>
                                        <p:tgtEl>
                                          <p:spTgt spid="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en-US" altLang="ja-JP" smtClean="0"/>
              <a:t>OS</a:t>
            </a:r>
            <a:r>
              <a:rPr lang="ja-JP" altLang="en-US" smtClean="0"/>
              <a:t>のセキュリティ対策の問題点</a:t>
            </a:r>
          </a:p>
        </p:txBody>
      </p:sp>
      <p:sp>
        <p:nvSpPr>
          <p:cNvPr id="5123" name="コンテンツ プレースホルダ 2"/>
          <p:cNvSpPr>
            <a:spLocks noGrp="1"/>
          </p:cNvSpPr>
          <p:nvPr>
            <p:ph idx="1"/>
          </p:nvPr>
        </p:nvSpPr>
        <p:spPr/>
        <p:txBody>
          <a:bodyPr/>
          <a:lstStyle/>
          <a:p>
            <a:r>
              <a:rPr lang="en-US" altLang="ja-JP" smtClean="0"/>
              <a:t>OS</a:t>
            </a:r>
            <a:r>
              <a:rPr lang="ja-JP" altLang="en-US" smtClean="0"/>
              <a:t>が改ざんされていないことを</a:t>
            </a:r>
            <a:r>
              <a:rPr lang="en-US" altLang="ja-JP" smtClean="0"/>
              <a:t/>
            </a:r>
            <a:br>
              <a:rPr lang="en-US" altLang="ja-JP" smtClean="0"/>
            </a:br>
            <a:r>
              <a:rPr lang="ja-JP" altLang="en-US" smtClean="0"/>
              <a:t>保証するのは難しい</a:t>
            </a:r>
            <a:endParaRPr lang="en-US" altLang="ja-JP" smtClean="0"/>
          </a:p>
          <a:p>
            <a:pPr lvl="1"/>
            <a:r>
              <a:rPr lang="ja-JP" altLang="en-US" smtClean="0"/>
              <a:t>監視プログラムが</a:t>
            </a:r>
            <a:r>
              <a:rPr lang="en-US" altLang="ja-JP" smtClean="0"/>
              <a:t>OS</a:t>
            </a:r>
            <a:r>
              <a:rPr lang="ja-JP" altLang="en-US" smtClean="0"/>
              <a:t>の整合性を</a:t>
            </a:r>
            <a:r>
              <a:rPr lang="en-US" altLang="ja-JP" smtClean="0"/>
              <a:t/>
            </a:r>
            <a:br>
              <a:rPr lang="en-US" altLang="ja-JP" smtClean="0"/>
            </a:br>
            <a:r>
              <a:rPr lang="ja-JP" altLang="en-US" smtClean="0"/>
              <a:t>チェックする必要がある</a:t>
            </a:r>
            <a:endParaRPr lang="en-US" altLang="ja-JP" smtClean="0"/>
          </a:p>
          <a:p>
            <a:pPr lvl="1"/>
            <a:r>
              <a:rPr lang="en-US" altLang="ja-JP" smtClean="0"/>
              <a:t>OS</a:t>
            </a:r>
            <a:r>
              <a:rPr lang="ja-JP" altLang="en-US" smtClean="0"/>
              <a:t>が攻撃を受けると</a:t>
            </a:r>
            <a:r>
              <a:rPr lang="en-US" altLang="ja-JP" smtClean="0"/>
              <a:t/>
            </a:r>
            <a:br>
              <a:rPr lang="en-US" altLang="ja-JP" smtClean="0"/>
            </a:br>
            <a:r>
              <a:rPr lang="ja-JP" altLang="en-US" smtClean="0"/>
              <a:t>監視プログラムは正常に動かない</a:t>
            </a:r>
            <a:endParaRPr lang="en-US" altLang="ja-JP" smtClean="0"/>
          </a:p>
          <a:p>
            <a:pPr lvl="2"/>
            <a:r>
              <a:rPr lang="ja-JP" altLang="en-US" smtClean="0"/>
              <a:t>監視プログラムも改ざんされた</a:t>
            </a:r>
            <a:r>
              <a:rPr lang="en-US" altLang="ja-JP" smtClean="0"/>
              <a:t>OS</a:t>
            </a:r>
            <a:r>
              <a:rPr lang="ja-JP" altLang="en-US" smtClean="0"/>
              <a:t>上で動く</a:t>
            </a:r>
            <a:endParaRPr lang="en-US" altLang="ja-JP" smtClean="0"/>
          </a:p>
        </p:txBody>
      </p:sp>
      <p:sp>
        <p:nvSpPr>
          <p:cNvPr id="7" name="正方形/長方形 6"/>
          <p:cNvSpPr/>
          <p:nvPr/>
        </p:nvSpPr>
        <p:spPr>
          <a:xfrm>
            <a:off x="6929438" y="4000500"/>
            <a:ext cx="1928812" cy="571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ハードウェア</a:t>
            </a:r>
          </a:p>
        </p:txBody>
      </p:sp>
      <p:sp>
        <p:nvSpPr>
          <p:cNvPr id="8" name="正方形/長方形 7"/>
          <p:cNvSpPr/>
          <p:nvPr/>
        </p:nvSpPr>
        <p:spPr>
          <a:xfrm>
            <a:off x="6929438" y="3214688"/>
            <a:ext cx="1928812"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9" name="正方形/長方形 8"/>
          <p:cNvSpPr/>
          <p:nvPr/>
        </p:nvSpPr>
        <p:spPr>
          <a:xfrm>
            <a:off x="6929438" y="1571625"/>
            <a:ext cx="785834" cy="15001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対策</a:t>
            </a:r>
            <a:endParaRPr lang="en-US" altLang="ja-JP" dirty="0" smtClean="0">
              <a:solidFill>
                <a:schemeClr val="tx1"/>
              </a:solidFill>
            </a:endParaRPr>
          </a:p>
          <a:p>
            <a:pPr algn="ctr">
              <a:defRPr/>
            </a:pPr>
            <a:r>
              <a:rPr lang="ja-JP" altLang="en-US" dirty="0" smtClean="0">
                <a:solidFill>
                  <a:schemeClr val="tx1"/>
                </a:solidFill>
              </a:rPr>
              <a:t>ソフト</a:t>
            </a:r>
            <a:endParaRPr lang="ja-JP" altLang="en-US" dirty="0">
              <a:solidFill>
                <a:schemeClr val="tx1"/>
              </a:solidFill>
            </a:endParaRPr>
          </a:p>
        </p:txBody>
      </p:sp>
      <p:sp>
        <p:nvSpPr>
          <p:cNvPr id="16" name="正方形/長方形 15"/>
          <p:cNvSpPr/>
          <p:nvPr/>
        </p:nvSpPr>
        <p:spPr>
          <a:xfrm>
            <a:off x="7858148" y="1571612"/>
            <a:ext cx="1000132" cy="15001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r>
              <a:rPr kumimoji="1" lang="ja-JP" altLang="en-US" dirty="0" smtClean="0">
                <a:solidFill>
                  <a:schemeClr val="tx1"/>
                </a:solidFill>
              </a:rPr>
              <a:t>監視</a:t>
            </a:r>
            <a:endParaRPr kumimoji="1" lang="en-US" altLang="ja-JP" dirty="0" smtClean="0">
              <a:solidFill>
                <a:schemeClr val="tx1"/>
              </a:solidFill>
            </a:endParaRPr>
          </a:p>
          <a:p>
            <a:pPr algn="ctr"/>
            <a:r>
              <a:rPr lang="ja-JP" altLang="en-US" dirty="0" smtClean="0">
                <a:solidFill>
                  <a:schemeClr val="tx1"/>
                </a:solidFill>
              </a:rPr>
              <a:t>ソフト</a:t>
            </a:r>
            <a:endParaRPr kumimoji="1" lang="ja-JP" altLang="en-US" dirty="0">
              <a:solidFill>
                <a:schemeClr val="tx1"/>
              </a:solidFill>
            </a:endParaRPr>
          </a:p>
        </p:txBody>
      </p:sp>
      <p:sp>
        <p:nvSpPr>
          <p:cNvPr id="10" name="下矢印 9"/>
          <p:cNvSpPr/>
          <p:nvPr/>
        </p:nvSpPr>
        <p:spPr>
          <a:xfrm>
            <a:off x="8072462" y="2714620"/>
            <a:ext cx="642942" cy="1000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11" name="Picture 5"/>
          <p:cNvPicPr>
            <a:picLocks noChangeAspect="1" noChangeArrowheads="1"/>
          </p:cNvPicPr>
          <p:nvPr/>
        </p:nvPicPr>
        <p:blipFill>
          <a:blip r:embed="rId2" cstate="print"/>
          <a:srcRect/>
          <a:stretch>
            <a:fillRect/>
          </a:stretch>
        </p:blipFill>
        <p:spPr bwMode="auto">
          <a:xfrm>
            <a:off x="7072330" y="3286124"/>
            <a:ext cx="428644" cy="4338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smtClean="0"/>
              <a:t>提案： </a:t>
            </a:r>
            <a:r>
              <a:rPr lang="en-US" altLang="ja-JP" smtClean="0"/>
              <a:t>SPE Observer</a:t>
            </a:r>
            <a:endParaRPr lang="ja-JP" altLang="en-US" smtClean="0"/>
          </a:p>
        </p:txBody>
      </p:sp>
      <p:sp>
        <p:nvSpPr>
          <p:cNvPr id="6147" name="コンテンツ プレースホルダ 2"/>
          <p:cNvSpPr>
            <a:spLocks noGrp="1"/>
          </p:cNvSpPr>
          <p:nvPr>
            <p:ph idx="1"/>
          </p:nvPr>
        </p:nvSpPr>
        <p:spPr>
          <a:xfrm>
            <a:off x="428625" y="1500188"/>
            <a:ext cx="8229600" cy="4525962"/>
          </a:xfrm>
        </p:spPr>
        <p:txBody>
          <a:bodyPr/>
          <a:lstStyle/>
          <a:p>
            <a:r>
              <a:rPr lang="en-US" altLang="ja-JP" smtClean="0"/>
              <a:t>Cell/B.E.</a:t>
            </a:r>
            <a:r>
              <a:rPr lang="ja-JP" altLang="en-US" smtClean="0"/>
              <a:t>の</a:t>
            </a:r>
            <a:r>
              <a:rPr lang="en-US" altLang="ja-JP" smtClean="0"/>
              <a:t>SPE</a:t>
            </a:r>
            <a:r>
              <a:rPr lang="ja-JP" altLang="en-US" smtClean="0"/>
              <a:t>上で監視プログラムを動作</a:t>
            </a:r>
            <a:endParaRPr lang="en-US" altLang="ja-JP" smtClean="0"/>
          </a:p>
          <a:p>
            <a:pPr lvl="1"/>
            <a:r>
              <a:rPr lang="en-US" altLang="ja-JP" smtClean="0"/>
              <a:t>OS</a:t>
            </a:r>
            <a:r>
              <a:rPr lang="ja-JP" altLang="en-US" smtClean="0"/>
              <a:t>が動く</a:t>
            </a:r>
            <a:r>
              <a:rPr lang="en-US" altLang="ja-JP" smtClean="0"/>
              <a:t>PPE</a:t>
            </a:r>
            <a:r>
              <a:rPr lang="ja-JP" altLang="en-US" smtClean="0"/>
              <a:t>とは別のコア上で動く</a:t>
            </a:r>
            <a:endParaRPr lang="en-US" altLang="ja-JP" smtClean="0"/>
          </a:p>
          <a:p>
            <a:pPr lvl="1"/>
            <a:r>
              <a:rPr lang="en-US" altLang="ja-JP" smtClean="0"/>
              <a:t>SPE Isolation</a:t>
            </a:r>
            <a:r>
              <a:rPr lang="ja-JP" altLang="en-US" smtClean="0"/>
              <a:t>モードにより安全に実行</a:t>
            </a:r>
            <a:endParaRPr lang="en-US" altLang="ja-JP" smtClean="0"/>
          </a:p>
          <a:p>
            <a:pPr lvl="1"/>
            <a:r>
              <a:rPr lang="ja-JP" altLang="en-US" smtClean="0"/>
              <a:t>外部から監視プログラムの動作状況を監視</a:t>
            </a:r>
            <a:endParaRPr lang="en-US" altLang="ja-JP" smtClean="0"/>
          </a:p>
        </p:txBody>
      </p:sp>
      <p:sp>
        <p:nvSpPr>
          <p:cNvPr id="13" name="正方形/長方形 12"/>
          <p:cNvSpPr/>
          <p:nvPr/>
        </p:nvSpPr>
        <p:spPr bwMode="auto">
          <a:xfrm>
            <a:off x="714348" y="3857628"/>
            <a:ext cx="4405340" cy="22399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正方形/長方形 3"/>
          <p:cNvSpPr/>
          <p:nvPr/>
        </p:nvSpPr>
        <p:spPr bwMode="auto">
          <a:xfrm>
            <a:off x="2786050" y="5500702"/>
            <a:ext cx="1214437" cy="404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5" name="正方形/長方形 4"/>
          <p:cNvSpPr/>
          <p:nvPr/>
        </p:nvSpPr>
        <p:spPr bwMode="auto">
          <a:xfrm>
            <a:off x="2786050" y="4643446"/>
            <a:ext cx="1214437" cy="742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監視</a:t>
            </a:r>
            <a:endParaRPr lang="en-US" altLang="ja-JP" dirty="0">
              <a:solidFill>
                <a:schemeClr val="tx1"/>
              </a:solidFill>
            </a:endParaRPr>
          </a:p>
          <a:p>
            <a:pPr algn="ctr">
              <a:defRPr/>
            </a:pPr>
            <a:r>
              <a:rPr lang="ja-JP" altLang="en-US" dirty="0">
                <a:solidFill>
                  <a:schemeClr val="tx1"/>
                </a:solidFill>
              </a:rPr>
              <a:t>プログラム</a:t>
            </a:r>
          </a:p>
        </p:txBody>
      </p:sp>
      <p:sp>
        <p:nvSpPr>
          <p:cNvPr id="6" name="正方形/長方形 5"/>
          <p:cNvSpPr/>
          <p:nvPr/>
        </p:nvSpPr>
        <p:spPr bwMode="auto">
          <a:xfrm>
            <a:off x="857224" y="5572140"/>
            <a:ext cx="1333500" cy="40481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PPE</a:t>
            </a:r>
            <a:endParaRPr lang="ja-JP" altLang="en-US" dirty="0"/>
          </a:p>
        </p:txBody>
      </p:sp>
      <p:sp>
        <p:nvSpPr>
          <p:cNvPr id="7" name="正方形/長方形 6"/>
          <p:cNvSpPr/>
          <p:nvPr/>
        </p:nvSpPr>
        <p:spPr bwMode="auto">
          <a:xfrm>
            <a:off x="857224" y="4000504"/>
            <a:ext cx="1333500" cy="148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11" name="直線矢印コネクタ 10"/>
          <p:cNvCxnSpPr>
            <a:stCxn id="5" idx="1"/>
            <a:endCxn id="7" idx="3"/>
          </p:cNvCxnSpPr>
          <p:nvPr/>
        </p:nvCxnSpPr>
        <p:spPr bwMode="auto">
          <a:xfrm rot="10800000">
            <a:off x="2190724" y="4743455"/>
            <a:ext cx="595326" cy="27146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54" name="テキスト ボックス 11"/>
          <p:cNvSpPr txBox="1">
            <a:spLocks noChangeArrowheads="1"/>
          </p:cNvSpPr>
          <p:nvPr/>
        </p:nvSpPr>
        <p:spPr bwMode="auto">
          <a:xfrm>
            <a:off x="2285984" y="4286256"/>
            <a:ext cx="709612" cy="349250"/>
          </a:xfrm>
          <a:prstGeom prst="rect">
            <a:avLst/>
          </a:prstGeom>
          <a:noFill/>
          <a:ln w="9525">
            <a:noFill/>
            <a:miter lim="800000"/>
            <a:headEnd/>
            <a:tailEnd/>
          </a:ln>
        </p:spPr>
        <p:txBody>
          <a:bodyPr>
            <a:spAutoFit/>
          </a:bodyPr>
          <a:lstStyle/>
          <a:p>
            <a:pPr algn="ctr"/>
            <a:r>
              <a:rPr lang="ja-JP" altLang="en-US" dirty="0"/>
              <a:t>監視</a:t>
            </a:r>
          </a:p>
        </p:txBody>
      </p:sp>
      <p:sp>
        <p:nvSpPr>
          <p:cNvPr id="6155" name="テキスト ボックス 13"/>
          <p:cNvSpPr txBox="1">
            <a:spLocks noChangeArrowheads="1"/>
          </p:cNvSpPr>
          <p:nvPr/>
        </p:nvSpPr>
        <p:spPr bwMode="auto">
          <a:xfrm>
            <a:off x="2285984" y="4000504"/>
            <a:ext cx="1643063" cy="369887"/>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sp>
        <p:nvSpPr>
          <p:cNvPr id="15" name="正方形/長方形 14"/>
          <p:cNvSpPr/>
          <p:nvPr/>
        </p:nvSpPr>
        <p:spPr bwMode="auto">
          <a:xfrm>
            <a:off x="5929322" y="4714884"/>
            <a:ext cx="1098550" cy="742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Security</a:t>
            </a:r>
          </a:p>
          <a:p>
            <a:pPr algn="ctr">
              <a:defRPr/>
            </a:pPr>
            <a:r>
              <a:rPr lang="en-US" altLang="ja-JP" dirty="0">
                <a:solidFill>
                  <a:schemeClr val="tx1"/>
                </a:solidFill>
              </a:rPr>
              <a:t>Proxy</a:t>
            </a:r>
            <a:endParaRPr lang="ja-JP" altLang="en-US" dirty="0">
              <a:solidFill>
                <a:schemeClr val="tx1"/>
              </a:solidFill>
            </a:endParaRPr>
          </a:p>
        </p:txBody>
      </p:sp>
      <p:cxnSp>
        <p:nvCxnSpPr>
          <p:cNvPr id="17" name="直線矢印コネクタ 16"/>
          <p:cNvCxnSpPr>
            <a:stCxn id="15" idx="1"/>
            <a:endCxn id="5" idx="3"/>
          </p:cNvCxnSpPr>
          <p:nvPr/>
        </p:nvCxnSpPr>
        <p:spPr bwMode="auto">
          <a:xfrm rot="10800000">
            <a:off x="4000488" y="5014921"/>
            <a:ext cx="1928835" cy="714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58" name="テキスト ボックス 17"/>
          <p:cNvSpPr txBox="1">
            <a:spLocks noChangeArrowheads="1"/>
          </p:cNvSpPr>
          <p:nvPr/>
        </p:nvSpPr>
        <p:spPr bwMode="auto">
          <a:xfrm>
            <a:off x="5143504" y="4500570"/>
            <a:ext cx="709613" cy="349250"/>
          </a:xfrm>
          <a:prstGeom prst="rect">
            <a:avLst/>
          </a:prstGeom>
          <a:noFill/>
          <a:ln w="9525">
            <a:noFill/>
            <a:miter lim="800000"/>
            <a:headEnd/>
            <a:tailEnd/>
          </a:ln>
        </p:spPr>
        <p:txBody>
          <a:bodyPr>
            <a:spAutoFit/>
          </a:bodyPr>
          <a:lstStyle/>
          <a:p>
            <a:pPr algn="ctr"/>
            <a:r>
              <a:rPr lang="ja-JP" altLang="en-US" dirty="0"/>
              <a:t>監視</a:t>
            </a:r>
          </a:p>
        </p:txBody>
      </p:sp>
      <p:cxnSp>
        <p:nvCxnSpPr>
          <p:cNvPr id="21" name="直線コネクタ 20"/>
          <p:cNvCxnSpPr>
            <a:stCxn id="15" idx="3"/>
          </p:cNvCxnSpPr>
          <p:nvPr/>
        </p:nvCxnSpPr>
        <p:spPr>
          <a:xfrm flipV="1">
            <a:off x="7027872" y="5083184"/>
            <a:ext cx="857250" cy="31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4214810" y="5643578"/>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9" name="正方形/長方形 18"/>
          <p:cNvSpPr/>
          <p:nvPr/>
        </p:nvSpPr>
        <p:spPr>
          <a:xfrm>
            <a:off x="4214810" y="4500570"/>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0" name="正方形/長方形 19"/>
          <p:cNvSpPr/>
          <p:nvPr/>
        </p:nvSpPr>
        <p:spPr>
          <a:xfrm>
            <a:off x="4214810" y="4000504"/>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6" name="正方形/長方形 25"/>
          <p:cNvSpPr/>
          <p:nvPr/>
        </p:nvSpPr>
        <p:spPr>
          <a:xfrm>
            <a:off x="4214810" y="5143512"/>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428625" y="214313"/>
            <a:ext cx="8229600" cy="1143000"/>
          </a:xfrm>
        </p:spPr>
        <p:txBody>
          <a:bodyPr/>
          <a:lstStyle/>
          <a:p>
            <a:r>
              <a:rPr lang="en-US" altLang="ja-JP" smtClean="0"/>
              <a:t>Isolation</a:t>
            </a:r>
            <a:r>
              <a:rPr lang="ja-JP" altLang="en-US" smtClean="0"/>
              <a:t>モードによる安全な実行</a:t>
            </a:r>
          </a:p>
        </p:txBody>
      </p:sp>
      <p:sp>
        <p:nvSpPr>
          <p:cNvPr id="7171" name="コンテンツ プレースホルダ 2"/>
          <p:cNvSpPr>
            <a:spLocks noGrp="1"/>
          </p:cNvSpPr>
          <p:nvPr>
            <p:ph idx="1"/>
          </p:nvPr>
        </p:nvSpPr>
        <p:spPr/>
        <p:txBody>
          <a:bodyPr/>
          <a:lstStyle/>
          <a:p>
            <a:r>
              <a:rPr lang="en-US" altLang="ja-JP" dirty="0" smtClean="0"/>
              <a:t>PPE</a:t>
            </a:r>
            <a:r>
              <a:rPr lang="ja-JP" altLang="en-US" dirty="0" smtClean="0"/>
              <a:t>から</a:t>
            </a:r>
            <a:r>
              <a:rPr lang="en-US" altLang="ja-JP" dirty="0" smtClean="0"/>
              <a:t>SPE</a:t>
            </a:r>
            <a:r>
              <a:rPr lang="ja-JP" altLang="en-US" dirty="0" smtClean="0"/>
              <a:t>上の監視プログラムへの干渉を防ぐ</a:t>
            </a:r>
            <a:endParaRPr lang="en-US" altLang="ja-JP" dirty="0" smtClean="0"/>
          </a:p>
          <a:p>
            <a:pPr lvl="1"/>
            <a:r>
              <a:rPr lang="en-US" altLang="ja-JP" dirty="0" smtClean="0"/>
              <a:t>Isolation</a:t>
            </a:r>
            <a:r>
              <a:rPr lang="ja-JP" altLang="en-US" dirty="0" smtClean="0"/>
              <a:t>モードでは外部から</a:t>
            </a:r>
            <a:r>
              <a:rPr lang="en-US" altLang="ja-JP" dirty="0" smtClean="0"/>
              <a:t/>
            </a:r>
            <a:br>
              <a:rPr lang="en-US" altLang="ja-JP" dirty="0" smtClean="0"/>
            </a:br>
            <a:r>
              <a:rPr lang="en-US" altLang="ja-JP" dirty="0" smtClean="0"/>
              <a:t>LS</a:t>
            </a:r>
            <a:r>
              <a:rPr lang="ja-JP" altLang="en-US" dirty="0" smtClean="0"/>
              <a:t>にアクセス出来ない</a:t>
            </a:r>
            <a:endParaRPr lang="en-US" altLang="ja-JP" dirty="0" smtClean="0"/>
          </a:p>
          <a:p>
            <a:pPr lvl="2"/>
            <a:r>
              <a:rPr lang="ja-JP" altLang="en-US" dirty="0" smtClean="0"/>
              <a:t>監視プログラムは</a:t>
            </a:r>
            <a:r>
              <a:rPr lang="en-US" altLang="ja-JP" dirty="0" smtClean="0"/>
              <a:t>LS</a:t>
            </a:r>
            <a:r>
              <a:rPr lang="ja-JP" altLang="en-US" dirty="0" smtClean="0"/>
              <a:t>と呼ばれるメモリにおかれる</a:t>
            </a:r>
            <a:endParaRPr lang="en-US" altLang="ja-JP" dirty="0" smtClean="0"/>
          </a:p>
          <a:p>
            <a:pPr lvl="1"/>
            <a:r>
              <a:rPr lang="en-US" altLang="ja-JP" dirty="0" smtClean="0"/>
              <a:t>LS</a:t>
            </a:r>
            <a:r>
              <a:rPr lang="ja-JP" altLang="en-US" dirty="0" smtClean="0"/>
              <a:t>上のプログラム改ざんを防ぐ</a:t>
            </a:r>
            <a:endParaRPr lang="en-US" altLang="ja-JP" dirty="0" smtClean="0"/>
          </a:p>
          <a:p>
            <a:pPr lvl="1"/>
            <a:r>
              <a:rPr lang="en-US" altLang="ja-JP" dirty="0" smtClean="0"/>
              <a:t>LS</a:t>
            </a:r>
            <a:r>
              <a:rPr lang="ja-JP" altLang="en-US" dirty="0" smtClean="0"/>
              <a:t>上の情報漏えいを防ぐ</a:t>
            </a:r>
            <a:endParaRPr lang="en-US" altLang="ja-JP" dirty="0" smtClean="0"/>
          </a:p>
          <a:p>
            <a:endParaRPr lang="en-US" altLang="ja-JP" dirty="0" smtClean="0"/>
          </a:p>
        </p:txBody>
      </p:sp>
      <p:sp>
        <p:nvSpPr>
          <p:cNvPr id="17" name="正方形/長方形 16"/>
          <p:cNvSpPr/>
          <p:nvPr/>
        </p:nvSpPr>
        <p:spPr bwMode="auto">
          <a:xfrm>
            <a:off x="7072313" y="4357688"/>
            <a:ext cx="1571625" cy="2143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p:cNvSpPr/>
          <p:nvPr/>
        </p:nvSpPr>
        <p:spPr bwMode="auto">
          <a:xfrm>
            <a:off x="7286625" y="4786322"/>
            <a:ext cx="1214438" cy="16430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LS</a:t>
            </a:r>
            <a:endParaRPr lang="ja-JP" altLang="en-US" dirty="0">
              <a:solidFill>
                <a:schemeClr val="tx1"/>
              </a:solidFill>
            </a:endParaRPr>
          </a:p>
        </p:txBody>
      </p:sp>
      <p:sp>
        <p:nvSpPr>
          <p:cNvPr id="7175" name="テキスト ボックス 18"/>
          <p:cNvSpPr txBox="1">
            <a:spLocks noChangeArrowheads="1"/>
          </p:cNvSpPr>
          <p:nvPr/>
        </p:nvSpPr>
        <p:spPr bwMode="auto">
          <a:xfrm>
            <a:off x="7143751" y="3929063"/>
            <a:ext cx="1428750" cy="369887"/>
          </a:xfrm>
          <a:prstGeom prst="rect">
            <a:avLst/>
          </a:prstGeom>
          <a:noFill/>
          <a:ln w="9525">
            <a:noFill/>
            <a:miter lim="800000"/>
            <a:headEnd/>
            <a:tailEnd/>
          </a:ln>
        </p:spPr>
        <p:txBody>
          <a:bodyPr>
            <a:spAutoFit/>
          </a:bodyPr>
          <a:lstStyle/>
          <a:p>
            <a:pPr algn="ctr"/>
            <a:r>
              <a:rPr lang="en-US" altLang="ja-JP"/>
              <a:t>SPE</a:t>
            </a:r>
            <a:endParaRPr lang="ja-JP" altLang="en-US"/>
          </a:p>
        </p:txBody>
      </p:sp>
      <p:sp>
        <p:nvSpPr>
          <p:cNvPr id="7" name="四角形吹き出し 6"/>
          <p:cNvSpPr/>
          <p:nvPr/>
        </p:nvSpPr>
        <p:spPr bwMode="auto">
          <a:xfrm>
            <a:off x="5857884" y="4143380"/>
            <a:ext cx="1571625" cy="785812"/>
          </a:xfrm>
          <a:prstGeom prst="wedgeRectCallout">
            <a:avLst>
              <a:gd name="adj1" fmla="val 53839"/>
              <a:gd name="adj2" fmla="val 13297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アクセス不可</a:t>
            </a:r>
            <a:endParaRPr lang="en-US" altLang="ja-JP" dirty="0">
              <a:solidFill>
                <a:schemeClr val="tx1"/>
              </a:solidFill>
            </a:endParaRPr>
          </a:p>
        </p:txBody>
      </p:sp>
      <p:grpSp>
        <p:nvGrpSpPr>
          <p:cNvPr id="14" name="グループ化 13"/>
          <p:cNvGrpSpPr/>
          <p:nvPr/>
        </p:nvGrpSpPr>
        <p:grpSpPr>
          <a:xfrm>
            <a:off x="4572000" y="5214950"/>
            <a:ext cx="1285884" cy="1428760"/>
            <a:chOff x="4572000" y="5214950"/>
            <a:chExt cx="1285884" cy="1428760"/>
          </a:xfrm>
        </p:grpSpPr>
        <p:sp>
          <p:nvSpPr>
            <p:cNvPr id="9" name="正方形/長方形 8"/>
            <p:cNvSpPr/>
            <p:nvPr/>
          </p:nvSpPr>
          <p:spPr>
            <a:xfrm>
              <a:off x="4643438" y="5500702"/>
              <a:ext cx="1143008" cy="11430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Picture 5"/>
            <p:cNvPicPr>
              <a:picLocks noChangeAspect="1" noChangeArrowheads="1"/>
            </p:cNvPicPr>
            <p:nvPr/>
          </p:nvPicPr>
          <p:blipFill>
            <a:blip r:embed="rId2" cstate="print"/>
            <a:srcRect/>
            <a:stretch>
              <a:fillRect/>
            </a:stretch>
          </p:blipFill>
          <p:spPr bwMode="auto">
            <a:xfrm>
              <a:off x="4714876" y="5572140"/>
              <a:ext cx="917575" cy="928688"/>
            </a:xfrm>
            <a:prstGeom prst="rect">
              <a:avLst/>
            </a:prstGeom>
            <a:noFill/>
            <a:ln w="9525">
              <a:noFill/>
              <a:miter lim="800000"/>
              <a:headEnd/>
              <a:tailEnd/>
            </a:ln>
          </p:spPr>
        </p:pic>
        <p:sp>
          <p:nvSpPr>
            <p:cNvPr id="11" name="テキスト ボックス 10"/>
            <p:cNvSpPr txBox="1"/>
            <p:nvPr/>
          </p:nvSpPr>
          <p:spPr>
            <a:xfrm>
              <a:off x="4572000" y="5214950"/>
              <a:ext cx="1285884" cy="369332"/>
            </a:xfrm>
            <a:prstGeom prst="rect">
              <a:avLst/>
            </a:prstGeom>
            <a:noFill/>
          </p:spPr>
          <p:txBody>
            <a:bodyPr wrap="square" rtlCol="0">
              <a:spAutoFit/>
            </a:bodyPr>
            <a:lstStyle/>
            <a:p>
              <a:pPr algn="ctr"/>
              <a:r>
                <a:rPr kumimoji="1" lang="en-US" altLang="ja-JP" dirty="0" smtClean="0"/>
                <a:t>PPE</a:t>
              </a:r>
              <a:endParaRPr kumimoji="1" lang="ja-JP" altLang="en-US" dirty="0"/>
            </a:p>
          </p:txBody>
        </p:sp>
      </p:grpSp>
      <p:sp>
        <p:nvSpPr>
          <p:cNvPr id="12" name="右矢印 11"/>
          <p:cNvSpPr/>
          <p:nvPr/>
        </p:nvSpPr>
        <p:spPr>
          <a:xfrm>
            <a:off x="5786446" y="5857892"/>
            <a:ext cx="1857388" cy="428628"/>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乗算記号 12"/>
          <p:cNvSpPr/>
          <p:nvPr/>
        </p:nvSpPr>
        <p:spPr>
          <a:xfrm>
            <a:off x="6143636" y="5500702"/>
            <a:ext cx="785818" cy="121444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358082" y="4929198"/>
            <a:ext cx="1071570" cy="2857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Program</a:t>
            </a:r>
            <a:endParaRPr kumimoji="1" lang="ja-JP" altLang="en-US" dirty="0">
              <a:solidFill>
                <a:schemeClr val="tx1"/>
              </a:solidFill>
            </a:endParaRPr>
          </a:p>
        </p:txBody>
      </p:sp>
      <p:sp>
        <p:nvSpPr>
          <p:cNvPr id="16" name="正方形/長方形 15"/>
          <p:cNvSpPr/>
          <p:nvPr/>
        </p:nvSpPr>
        <p:spPr>
          <a:xfrm>
            <a:off x="7715272" y="5857892"/>
            <a:ext cx="642942" cy="4286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data</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Righ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857489" y="3786187"/>
            <a:ext cx="1643063" cy="228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194" name="タイトル 1"/>
          <p:cNvSpPr>
            <a:spLocks noGrp="1"/>
          </p:cNvSpPr>
          <p:nvPr>
            <p:ph type="title"/>
          </p:nvPr>
        </p:nvSpPr>
        <p:spPr/>
        <p:txBody>
          <a:bodyPr/>
          <a:lstStyle/>
          <a:p>
            <a:r>
              <a:rPr lang="en-US" altLang="ja-JP" smtClean="0"/>
              <a:t>Secure Loader</a:t>
            </a:r>
            <a:endParaRPr lang="ja-JP" altLang="en-US" smtClean="0"/>
          </a:p>
        </p:txBody>
      </p:sp>
      <p:sp>
        <p:nvSpPr>
          <p:cNvPr id="8195" name="コンテンツ プレースホルダ 2"/>
          <p:cNvSpPr>
            <a:spLocks noGrp="1"/>
          </p:cNvSpPr>
          <p:nvPr>
            <p:ph idx="1"/>
          </p:nvPr>
        </p:nvSpPr>
        <p:spPr/>
        <p:txBody>
          <a:bodyPr/>
          <a:lstStyle/>
          <a:p>
            <a:r>
              <a:rPr lang="ja-JP" altLang="en-US" smtClean="0"/>
              <a:t>監視プログラムを安全に</a:t>
            </a:r>
            <a:r>
              <a:rPr lang="en-US" altLang="ja-JP" smtClean="0"/>
              <a:t>SPE</a:t>
            </a:r>
            <a:r>
              <a:rPr lang="ja-JP" altLang="en-US" smtClean="0"/>
              <a:t>にロード</a:t>
            </a:r>
            <a:endParaRPr lang="en-US" altLang="ja-JP" smtClean="0"/>
          </a:p>
          <a:p>
            <a:pPr lvl="1"/>
            <a:r>
              <a:rPr lang="ja-JP" altLang="en-US" smtClean="0"/>
              <a:t>暗号化によりプログラムの内容を知られない</a:t>
            </a:r>
            <a:endParaRPr lang="en-US" altLang="ja-JP" smtClean="0"/>
          </a:p>
          <a:p>
            <a:pPr lvl="1"/>
            <a:r>
              <a:rPr lang="ja-JP" altLang="en-US" smtClean="0"/>
              <a:t>プログラムの改ざんを実行前にチェック</a:t>
            </a:r>
          </a:p>
        </p:txBody>
      </p:sp>
      <p:sp>
        <p:nvSpPr>
          <p:cNvPr id="4" name="フローチャート : 磁気ディスク 3"/>
          <p:cNvSpPr/>
          <p:nvPr/>
        </p:nvSpPr>
        <p:spPr>
          <a:xfrm>
            <a:off x="928688" y="4286250"/>
            <a:ext cx="1071562" cy="1571625"/>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5357820" y="3857625"/>
            <a:ext cx="1571625" cy="22145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8198" name="テキスト ボックス 7"/>
          <p:cNvSpPr txBox="1">
            <a:spLocks noChangeArrowheads="1"/>
          </p:cNvSpPr>
          <p:nvPr/>
        </p:nvSpPr>
        <p:spPr bwMode="auto">
          <a:xfrm>
            <a:off x="5643570" y="3500438"/>
            <a:ext cx="928688" cy="369887"/>
          </a:xfrm>
          <a:prstGeom prst="rect">
            <a:avLst/>
          </a:prstGeom>
          <a:noFill/>
          <a:ln w="9525">
            <a:noFill/>
            <a:miter lim="800000"/>
            <a:headEnd/>
            <a:tailEnd/>
          </a:ln>
        </p:spPr>
        <p:txBody>
          <a:bodyPr>
            <a:spAutoFit/>
          </a:bodyPr>
          <a:lstStyle/>
          <a:p>
            <a:pPr algn="ctr"/>
            <a:r>
              <a:rPr lang="en-US" altLang="ja-JP"/>
              <a:t>SPE</a:t>
            </a:r>
            <a:endParaRPr lang="ja-JP" altLang="en-US"/>
          </a:p>
        </p:txBody>
      </p:sp>
      <p:sp>
        <p:nvSpPr>
          <p:cNvPr id="5" name="正方形/長方形 4"/>
          <p:cNvSpPr/>
          <p:nvPr/>
        </p:nvSpPr>
        <p:spPr>
          <a:xfrm>
            <a:off x="857250" y="5286375"/>
            <a:ext cx="1000125"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Secure</a:t>
            </a:r>
          </a:p>
          <a:p>
            <a:pPr algn="ctr">
              <a:defRPr/>
            </a:pPr>
            <a:r>
              <a:rPr lang="en-US" altLang="ja-JP" dirty="0">
                <a:solidFill>
                  <a:schemeClr val="tx1"/>
                </a:solidFill>
              </a:rPr>
              <a:t>Loader</a:t>
            </a:r>
            <a:endParaRPr lang="ja-JP" altLang="en-US" dirty="0">
              <a:solidFill>
                <a:schemeClr val="tx1"/>
              </a:solidFill>
            </a:endParaRPr>
          </a:p>
        </p:txBody>
      </p:sp>
      <p:sp>
        <p:nvSpPr>
          <p:cNvPr id="6" name="正方形/長方形 5"/>
          <p:cNvSpPr/>
          <p:nvPr/>
        </p:nvSpPr>
        <p:spPr>
          <a:xfrm>
            <a:off x="857250" y="4786313"/>
            <a:ext cx="1143000" cy="428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Program</a:t>
            </a:r>
            <a:endParaRPr lang="ja-JP" altLang="en-US" dirty="0">
              <a:solidFill>
                <a:schemeClr val="tx1"/>
              </a:solidFill>
            </a:endParaRPr>
          </a:p>
        </p:txBody>
      </p:sp>
      <p:sp>
        <p:nvSpPr>
          <p:cNvPr id="8203" name="テキスト ボックス 10"/>
          <p:cNvSpPr txBox="1">
            <a:spLocks noChangeArrowheads="1"/>
          </p:cNvSpPr>
          <p:nvPr/>
        </p:nvSpPr>
        <p:spPr bwMode="auto">
          <a:xfrm>
            <a:off x="3000364" y="3429000"/>
            <a:ext cx="1214438" cy="369887"/>
          </a:xfrm>
          <a:prstGeom prst="rect">
            <a:avLst/>
          </a:prstGeom>
          <a:noFill/>
          <a:ln w="9525">
            <a:noFill/>
            <a:miter lim="800000"/>
            <a:headEnd/>
            <a:tailEnd/>
          </a:ln>
        </p:spPr>
        <p:txBody>
          <a:bodyPr>
            <a:spAutoFit/>
          </a:bodyPr>
          <a:lstStyle/>
          <a:p>
            <a:pPr algn="ctr"/>
            <a:r>
              <a:rPr lang="en-US" altLang="ja-JP"/>
              <a:t>PPE</a:t>
            </a:r>
            <a:endParaRPr lang="ja-JP" altLang="en-US"/>
          </a:p>
        </p:txBody>
      </p:sp>
      <p:sp>
        <p:nvSpPr>
          <p:cNvPr id="9" name="正方形/長方形 8"/>
          <p:cNvSpPr/>
          <p:nvPr/>
        </p:nvSpPr>
        <p:spPr>
          <a:xfrm>
            <a:off x="5643570" y="5429250"/>
            <a:ext cx="1071563"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Program</a:t>
            </a: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77778E-7 -2.96296E-6 L 0.53003 -0.00254 " pathEditMode="relative" rAng="0" ptsTypes="AA">
                                      <p:cBhvr>
                                        <p:cTn id="6" dur="500" fill="hold"/>
                                        <p:tgtEl>
                                          <p:spTgt spid="5"/>
                                        </p:tgtEl>
                                        <p:attrNameLst>
                                          <p:attrName>ppt_x</p:attrName>
                                          <p:attrName>ppt_y</p:attrName>
                                        </p:attrNameLst>
                                      </p:cBhvr>
                                      <p:rCtr x="265" y="-1"/>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66667E-6 1.48148E-6 L 0.51423 0.0919 " pathEditMode="relative" rAng="0" ptsTypes="AA">
                                      <p:cBhvr>
                                        <p:cTn id="10" dur="500" fill="hold"/>
                                        <p:tgtEl>
                                          <p:spTgt spid="6"/>
                                        </p:tgtEl>
                                        <p:attrNameLst>
                                          <p:attrName>ppt_x</p:attrName>
                                          <p:attrName>ppt_y</p:attrName>
                                        </p:attrNameLst>
                                      </p:cBhvr>
                                      <p:rCtr x="257" y="46"/>
                                    </p:animMotion>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grpId="1" nodeType="clickEffect">
                                  <p:stCondLst>
                                    <p:cond delay="0"/>
                                  </p:stCondLst>
                                  <p:childTnLst>
                                    <p:animEffect transition="out" filter="dissolv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64" presetClass="path" presetSubtype="0" accel="50000" decel="50000" fill="hold" grpId="1" nodeType="clickEffect">
                                  <p:stCondLst>
                                    <p:cond delay="0"/>
                                  </p:stCondLst>
                                  <p:childTnLst>
                                    <p:animMotion origin="layout" path="M 3.33333E-6 -2.59259E-6 L 0.00139 -0.18102 " pathEditMode="relative" rAng="0" ptsTypes="AA">
                                      <p:cBhvr>
                                        <p:cTn id="24" dur="500" fill="hold"/>
                                        <p:tgtEl>
                                          <p:spTgt spid="9"/>
                                        </p:tgtEl>
                                        <p:attrNameLst>
                                          <p:attrName>ppt_x</p:attrName>
                                          <p:attrName>ppt_y</p:attrName>
                                        </p:attrNameLst>
                                      </p:cBhvr>
                                      <p:rCtr x="1" y="-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6" grpId="1" animBg="1"/>
      <p:bldP spid="9" grpId="0" animBg="1"/>
      <p:bldP spid="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a:off x="2643174" y="4071942"/>
            <a:ext cx="3714776" cy="22860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カーネルメモリの監視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メインメモリ上の</a:t>
            </a:r>
            <a:r>
              <a:rPr kumimoji="1" lang="en-US" altLang="ja-JP" dirty="0" smtClean="0"/>
              <a:t>OS</a:t>
            </a:r>
            <a:r>
              <a:rPr lang="ja-JP" altLang="en-US" dirty="0" smtClean="0"/>
              <a:t>カーネルの整合性をチェック</a:t>
            </a:r>
            <a:endParaRPr lang="en-US" altLang="ja-JP" dirty="0" smtClean="0"/>
          </a:p>
          <a:p>
            <a:pPr lvl="1"/>
            <a:r>
              <a:rPr kumimoji="1" lang="en-US" altLang="ja-JP" dirty="0" smtClean="0"/>
              <a:t>SPE</a:t>
            </a:r>
            <a:r>
              <a:rPr kumimoji="1" lang="ja-JP" altLang="en-US" dirty="0" smtClean="0"/>
              <a:t>は</a:t>
            </a:r>
            <a:r>
              <a:rPr kumimoji="1" lang="en-US" altLang="ja-JP" dirty="0" smtClean="0"/>
              <a:t>DMA</a:t>
            </a:r>
            <a:r>
              <a:rPr kumimoji="1" lang="ja-JP" altLang="en-US" dirty="0" smtClean="0"/>
              <a:t>転送により取得する</a:t>
            </a:r>
            <a:endParaRPr kumimoji="1" lang="en-US" altLang="ja-JP" dirty="0" smtClean="0"/>
          </a:p>
          <a:p>
            <a:pPr lvl="1"/>
            <a:r>
              <a:rPr lang="ja-JP" altLang="en-US" dirty="0" smtClean="0"/>
              <a:t>ダブルバッファリングにより高速化</a:t>
            </a:r>
            <a:endParaRPr kumimoji="1" lang="en-US" altLang="ja-JP" dirty="0" smtClean="0"/>
          </a:p>
          <a:p>
            <a:pPr lvl="1"/>
            <a:endParaRPr kumimoji="1" lang="ja-JP" altLang="en-US" dirty="0"/>
          </a:p>
        </p:txBody>
      </p:sp>
      <p:grpSp>
        <p:nvGrpSpPr>
          <p:cNvPr id="5" name="グループ化 4"/>
          <p:cNvGrpSpPr/>
          <p:nvPr/>
        </p:nvGrpSpPr>
        <p:grpSpPr>
          <a:xfrm>
            <a:off x="3071802" y="4572008"/>
            <a:ext cx="914400" cy="642942"/>
            <a:chOff x="1428728" y="2071678"/>
            <a:chExt cx="914400" cy="642942"/>
          </a:xfrm>
        </p:grpSpPr>
        <p:sp>
          <p:nvSpPr>
            <p:cNvPr id="6" name="正方形/長方形 5"/>
            <p:cNvSpPr/>
            <p:nvPr/>
          </p:nvSpPr>
          <p:spPr>
            <a:xfrm>
              <a:off x="1428728" y="2071678"/>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428728" y="2285992"/>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428728" y="2500306"/>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正方形/長方形 13"/>
          <p:cNvSpPr/>
          <p:nvPr/>
        </p:nvSpPr>
        <p:spPr>
          <a:xfrm>
            <a:off x="1214414" y="457200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214414" y="478632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214414" y="500063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214414" y="521495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214414" y="542926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214414" y="564357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214414" y="585789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214414" y="607220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4929190" y="5072074"/>
            <a:ext cx="1285884"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監視</a:t>
            </a:r>
            <a:endParaRPr kumimoji="1" lang="en-US" altLang="ja-JP" b="1" dirty="0" smtClean="0">
              <a:solidFill>
                <a:schemeClr val="tx1"/>
              </a:solidFill>
            </a:endParaRPr>
          </a:p>
          <a:p>
            <a:pPr algn="ctr"/>
            <a:r>
              <a:rPr kumimoji="1" lang="ja-JP" altLang="en-US" b="1" dirty="0" smtClean="0">
                <a:solidFill>
                  <a:schemeClr val="tx1"/>
                </a:solidFill>
              </a:rPr>
              <a:t>プログラム</a:t>
            </a:r>
            <a:endParaRPr kumimoji="1" lang="ja-JP" altLang="en-US" b="1" dirty="0">
              <a:solidFill>
                <a:schemeClr val="tx1"/>
              </a:solidFill>
            </a:endParaRPr>
          </a:p>
        </p:txBody>
      </p:sp>
      <p:cxnSp>
        <p:nvCxnSpPr>
          <p:cNvPr id="23" name="直線矢印コネクタ 22"/>
          <p:cNvCxnSpPr>
            <a:stCxn id="22" idx="1"/>
          </p:cNvCxnSpPr>
          <p:nvPr/>
        </p:nvCxnSpPr>
        <p:spPr>
          <a:xfrm rot="10800000">
            <a:off x="3986202" y="4893480"/>
            <a:ext cx="942988" cy="63579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22" idx="1"/>
          </p:cNvCxnSpPr>
          <p:nvPr/>
        </p:nvCxnSpPr>
        <p:spPr>
          <a:xfrm rot="10800000" flipV="1">
            <a:off x="3986202" y="5529273"/>
            <a:ext cx="942988" cy="3643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1000100" y="4071942"/>
            <a:ext cx="1285884" cy="369332"/>
          </a:xfrm>
          <a:prstGeom prst="rect">
            <a:avLst/>
          </a:prstGeom>
          <a:noFill/>
        </p:spPr>
        <p:txBody>
          <a:bodyPr wrap="square" rtlCol="0">
            <a:spAutoFit/>
          </a:bodyPr>
          <a:lstStyle/>
          <a:p>
            <a:pPr algn="ctr"/>
            <a:r>
              <a:rPr kumimoji="1" lang="ja-JP" altLang="en-US" dirty="0" smtClean="0"/>
              <a:t>カーネル</a:t>
            </a:r>
            <a:endParaRPr kumimoji="1" lang="ja-JP" altLang="en-US" dirty="0"/>
          </a:p>
        </p:txBody>
      </p:sp>
      <p:sp>
        <p:nvSpPr>
          <p:cNvPr id="26" name="テキスト ボックス 25"/>
          <p:cNvSpPr txBox="1"/>
          <p:nvPr/>
        </p:nvSpPr>
        <p:spPr>
          <a:xfrm>
            <a:off x="3071802" y="4143380"/>
            <a:ext cx="857256" cy="369332"/>
          </a:xfrm>
          <a:prstGeom prst="rect">
            <a:avLst/>
          </a:prstGeom>
          <a:noFill/>
        </p:spPr>
        <p:txBody>
          <a:bodyPr wrap="square" rtlCol="0">
            <a:spAutoFit/>
          </a:bodyPr>
          <a:lstStyle/>
          <a:p>
            <a:pPr algn="ctr"/>
            <a:r>
              <a:rPr kumimoji="1" lang="en-US" altLang="ja-JP" dirty="0" smtClean="0">
                <a:solidFill>
                  <a:schemeClr val="bg1"/>
                </a:solidFill>
              </a:rPr>
              <a:t>LS</a:t>
            </a:r>
            <a:endParaRPr kumimoji="1" lang="ja-JP" altLang="en-US" dirty="0">
              <a:solidFill>
                <a:schemeClr val="bg1"/>
              </a:solidFill>
            </a:endParaRPr>
          </a:p>
        </p:txBody>
      </p:sp>
      <p:grpSp>
        <p:nvGrpSpPr>
          <p:cNvPr id="27" name="グループ化 26"/>
          <p:cNvGrpSpPr/>
          <p:nvPr/>
        </p:nvGrpSpPr>
        <p:grpSpPr>
          <a:xfrm>
            <a:off x="1214414" y="4572008"/>
            <a:ext cx="914400" cy="642942"/>
            <a:chOff x="1428728" y="2071678"/>
            <a:chExt cx="914400" cy="642942"/>
          </a:xfrm>
          <a:solidFill>
            <a:schemeClr val="bg1">
              <a:lumMod val="50000"/>
            </a:schemeClr>
          </a:solidFill>
        </p:grpSpPr>
        <p:sp>
          <p:nvSpPr>
            <p:cNvPr id="28" name="正方形/長方形 27"/>
            <p:cNvSpPr/>
            <p:nvPr/>
          </p:nvSpPr>
          <p:spPr>
            <a:xfrm>
              <a:off x="1428728" y="2071678"/>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428728" y="2285992"/>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428728" y="2500306"/>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p:cNvGrpSpPr/>
          <p:nvPr/>
        </p:nvGrpSpPr>
        <p:grpSpPr>
          <a:xfrm>
            <a:off x="2714612" y="4572008"/>
            <a:ext cx="1271590" cy="642942"/>
            <a:chOff x="2071670" y="928670"/>
            <a:chExt cx="1271590" cy="642942"/>
          </a:xfrm>
        </p:grpSpPr>
        <p:sp>
          <p:nvSpPr>
            <p:cNvPr id="32" name="正方形/長方形 31"/>
            <p:cNvSpPr/>
            <p:nvPr/>
          </p:nvSpPr>
          <p:spPr>
            <a:xfrm>
              <a:off x="2428860" y="92867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214546" y="114298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071670" y="135729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p:cNvGrpSpPr/>
          <p:nvPr/>
        </p:nvGrpSpPr>
        <p:grpSpPr>
          <a:xfrm>
            <a:off x="2714612" y="5572140"/>
            <a:ext cx="1271590" cy="642942"/>
            <a:chOff x="2714612" y="5572140"/>
            <a:chExt cx="1271590" cy="642942"/>
          </a:xfrm>
        </p:grpSpPr>
        <p:grpSp>
          <p:nvGrpSpPr>
            <p:cNvPr id="36" name="グループ化 39"/>
            <p:cNvGrpSpPr/>
            <p:nvPr/>
          </p:nvGrpSpPr>
          <p:grpSpPr>
            <a:xfrm>
              <a:off x="3071802" y="5572140"/>
              <a:ext cx="914400" cy="642942"/>
              <a:chOff x="1428728" y="2071678"/>
              <a:chExt cx="914400" cy="642942"/>
            </a:xfrm>
            <a:solidFill>
              <a:schemeClr val="bg1"/>
            </a:solidFill>
          </p:grpSpPr>
          <p:sp>
            <p:nvSpPr>
              <p:cNvPr id="41" name="正方形/長方形 40"/>
              <p:cNvSpPr/>
              <p:nvPr/>
            </p:nvSpPr>
            <p:spPr>
              <a:xfrm>
                <a:off x="1428728" y="2071678"/>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1428728" y="2285992"/>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428728" y="2500306"/>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8"/>
            <p:cNvGrpSpPr/>
            <p:nvPr/>
          </p:nvGrpSpPr>
          <p:grpSpPr>
            <a:xfrm>
              <a:off x="2714612" y="5572140"/>
              <a:ext cx="1271590" cy="642942"/>
              <a:chOff x="2071670" y="928670"/>
              <a:chExt cx="1271590" cy="642942"/>
            </a:xfrm>
          </p:grpSpPr>
          <p:sp>
            <p:nvSpPr>
              <p:cNvPr id="38" name="正方形/長方形 37"/>
              <p:cNvSpPr/>
              <p:nvPr/>
            </p:nvSpPr>
            <p:spPr>
              <a:xfrm>
                <a:off x="2428860" y="92867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214546" y="114298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071670" y="135729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4" name="グループ化 43"/>
          <p:cNvGrpSpPr/>
          <p:nvPr/>
        </p:nvGrpSpPr>
        <p:grpSpPr>
          <a:xfrm>
            <a:off x="3071802" y="5572140"/>
            <a:ext cx="914400" cy="642942"/>
            <a:chOff x="1428728" y="2071678"/>
            <a:chExt cx="914400" cy="642942"/>
          </a:xfrm>
          <a:solidFill>
            <a:schemeClr val="bg1">
              <a:lumMod val="50000"/>
            </a:schemeClr>
          </a:solidFill>
        </p:grpSpPr>
        <p:sp>
          <p:nvSpPr>
            <p:cNvPr id="45" name="正方形/長方形 44"/>
            <p:cNvSpPr/>
            <p:nvPr/>
          </p:nvSpPr>
          <p:spPr>
            <a:xfrm>
              <a:off x="1428728" y="2071678"/>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428728" y="2285992"/>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428728" y="2500306"/>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 name="グループ化 47"/>
          <p:cNvGrpSpPr/>
          <p:nvPr/>
        </p:nvGrpSpPr>
        <p:grpSpPr>
          <a:xfrm>
            <a:off x="3071802" y="4572008"/>
            <a:ext cx="914400" cy="642942"/>
            <a:chOff x="1428728" y="2071678"/>
            <a:chExt cx="914400" cy="642942"/>
          </a:xfrm>
          <a:solidFill>
            <a:schemeClr val="bg1">
              <a:lumMod val="50000"/>
            </a:schemeClr>
          </a:solidFill>
        </p:grpSpPr>
        <p:sp>
          <p:nvSpPr>
            <p:cNvPr id="49" name="正方形/長方形 48"/>
            <p:cNvSpPr/>
            <p:nvPr/>
          </p:nvSpPr>
          <p:spPr>
            <a:xfrm>
              <a:off x="1428728" y="2071678"/>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1428728" y="2285992"/>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1428728" y="2500306"/>
              <a:ext cx="914400" cy="21431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 name="テキスト ボックス 52"/>
          <p:cNvSpPr txBox="1"/>
          <p:nvPr/>
        </p:nvSpPr>
        <p:spPr>
          <a:xfrm>
            <a:off x="4286248" y="3714752"/>
            <a:ext cx="714380" cy="369332"/>
          </a:xfrm>
          <a:prstGeom prst="rect">
            <a:avLst/>
          </a:prstGeom>
          <a:noFill/>
        </p:spPr>
        <p:txBody>
          <a:bodyPr wrap="square" rtlCol="0">
            <a:spAutoFit/>
          </a:bodyPr>
          <a:lstStyle/>
          <a:p>
            <a:r>
              <a:rPr kumimoji="1" lang="en-US" altLang="ja-JP" dirty="0" smtClean="0"/>
              <a:t>SPE</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5.55556E-7 -3.7037E-6 L 0.21059 -3.7037E-6 " pathEditMode="relative" rAng="0" ptsTypes="AA">
                                      <p:cBhvr>
                                        <p:cTn id="6" dur="500" fill="hold"/>
                                        <p:tgtEl>
                                          <p:spTgt spid="27"/>
                                        </p:tgtEl>
                                        <p:attrNameLst>
                                          <p:attrName>ppt_x</p:attrName>
                                          <p:attrName>ppt_y</p:attrName>
                                        </p:attrNameLst>
                                      </p:cBhvr>
                                      <p:rCtr x="105" y="0"/>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500"/>
                                        <p:tgtEl>
                                          <p:spTgt spid="31"/>
                                        </p:tgtEl>
                                      </p:cBhvr>
                                    </p:animEffect>
                                  </p:childTnLst>
                                </p:cTn>
                              </p:par>
                              <p:par>
                                <p:cTn id="12" presetID="9" presetClass="exit" presetSubtype="0" fill="hold" nodeType="withEffect">
                                  <p:stCondLst>
                                    <p:cond delay="0"/>
                                  </p:stCondLst>
                                  <p:childTnLst>
                                    <p:animEffect transition="out" filter="dissolve">
                                      <p:cBhvr>
                                        <p:cTn id="13" dur="500"/>
                                        <p:tgtEl>
                                          <p:spTgt spid="27"/>
                                        </p:tgtEl>
                                      </p:cBhvr>
                                    </p:animEffect>
                                    <p:set>
                                      <p:cBhvr>
                                        <p:cTn id="14" dur="1" fill="hold">
                                          <p:stCondLst>
                                            <p:cond delay="499"/>
                                          </p:stCondLst>
                                        </p:cTn>
                                        <p:tgtEl>
                                          <p:spTgt spid="2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dissolve">
                                      <p:cBhvr>
                                        <p:cTn id="19" dur="500"/>
                                        <p:tgtEl>
                                          <p:spTgt spid="44"/>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dissolve">
                                      <p:cBhvr>
                                        <p:cTn id="24" dur="500"/>
                                        <p:tgtEl>
                                          <p:spTgt spid="24"/>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dissolve">
                                      <p:cBhvr>
                                        <p:cTn id="29" dur="500"/>
                                        <p:tgtEl>
                                          <p:spTgt spid="48"/>
                                        </p:tgtEl>
                                      </p:cBhvr>
                                    </p:animEffect>
                                  </p:childTnLst>
                                </p:cTn>
                              </p:par>
                              <p:par>
                                <p:cTn id="30" presetID="9" presetClass="exit" presetSubtype="0" fill="hold" nodeType="withEffect">
                                  <p:stCondLst>
                                    <p:cond delay="0"/>
                                  </p:stCondLst>
                                  <p:childTnLst>
                                    <p:animEffect transition="out" filter="dissolve">
                                      <p:cBhvr>
                                        <p:cTn id="31" dur="500"/>
                                        <p:tgtEl>
                                          <p:spTgt spid="31"/>
                                        </p:tgtEl>
                                      </p:cBhvr>
                                    </p:animEffect>
                                    <p:set>
                                      <p:cBhvr>
                                        <p:cTn id="32" dur="1" fill="hold">
                                          <p:stCondLst>
                                            <p:cond delay="499"/>
                                          </p:stCondLst>
                                        </p:cTn>
                                        <p:tgtEl>
                                          <p:spTgt spid="31"/>
                                        </p:tgtEl>
                                        <p:attrNameLst>
                                          <p:attrName>style.visibility</p:attrName>
                                        </p:attrNameLst>
                                      </p:cBhvr>
                                      <p:to>
                                        <p:strVal val="hidden"/>
                                      </p:to>
                                    </p:set>
                                  </p:childTnLst>
                                </p:cTn>
                              </p:par>
                              <p:par>
                                <p:cTn id="33" presetID="9" presetClass="exit" presetSubtype="0" fill="hold" nodeType="withEffect">
                                  <p:stCondLst>
                                    <p:cond delay="0"/>
                                  </p:stCondLst>
                                  <p:childTnLst>
                                    <p:animEffect transition="out" filter="dissolve">
                                      <p:cBhvr>
                                        <p:cTn id="34" dur="500"/>
                                        <p:tgtEl>
                                          <p:spTgt spid="44"/>
                                        </p:tgtEl>
                                      </p:cBhvr>
                                    </p:animEffect>
                                    <p:set>
                                      <p:cBhvr>
                                        <p:cTn id="35" dur="1" fill="hold">
                                          <p:stCondLst>
                                            <p:cond delay="499"/>
                                          </p:stCondLst>
                                        </p:cTn>
                                        <p:tgtEl>
                                          <p:spTgt spid="44"/>
                                        </p:tgtEl>
                                        <p:attrNameLst>
                                          <p:attrName>style.visibility</p:attrName>
                                        </p:attrNameLst>
                                      </p:cBhvr>
                                      <p:to>
                                        <p:strVal val="hidden"/>
                                      </p:to>
                                    </p:set>
                                  </p:childTnLst>
                                </p:cTn>
                              </p:par>
                              <p:par>
                                <p:cTn id="36" presetID="9" presetClass="entr" presetSubtype="0" fill="hold" nodeType="with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dissolve">
                                      <p:cBhvr>
                                        <p:cTn id="38" dur="500"/>
                                        <p:tgtEl>
                                          <p:spTgt spid="35"/>
                                        </p:tgtEl>
                                      </p:cBhvr>
                                    </p:animEffect>
                                  </p:childTnLst>
                                </p:cTn>
                              </p:par>
                              <p:par>
                                <p:cTn id="39" presetID="9" presetClass="exit" presetSubtype="0" fill="hold" nodeType="withEffect">
                                  <p:stCondLst>
                                    <p:cond delay="0"/>
                                  </p:stCondLst>
                                  <p:childTnLst>
                                    <p:animEffect transition="out" filter="dissolve">
                                      <p:cBhvr>
                                        <p:cTn id="40" dur="500"/>
                                        <p:tgtEl>
                                          <p:spTgt spid="24"/>
                                        </p:tgtEl>
                                      </p:cBhvr>
                                    </p:animEffect>
                                    <p:set>
                                      <p:cBhvr>
                                        <p:cTn id="41" dur="1" fill="hold">
                                          <p:stCondLst>
                                            <p:cond delay="499"/>
                                          </p:stCondLst>
                                        </p:cTn>
                                        <p:tgtEl>
                                          <p:spTgt spid="2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dissolve">
                                      <p:cBhvr>
                                        <p:cTn id="4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mtClean="0"/>
              <a:t>セキュリティプロキシによる監視</a:t>
            </a:r>
          </a:p>
        </p:txBody>
      </p:sp>
      <p:sp>
        <p:nvSpPr>
          <p:cNvPr id="10243" name="コンテンツ プレースホルダ 2"/>
          <p:cNvSpPr>
            <a:spLocks noGrp="1"/>
          </p:cNvSpPr>
          <p:nvPr>
            <p:ph idx="1"/>
          </p:nvPr>
        </p:nvSpPr>
        <p:spPr/>
        <p:txBody>
          <a:bodyPr/>
          <a:lstStyle/>
          <a:p>
            <a:r>
              <a:rPr lang="ja-JP" altLang="en-US" smtClean="0"/>
              <a:t>外部のセキュリティプロキシから監視プログラムの動作状況を監視</a:t>
            </a:r>
            <a:endParaRPr lang="en-US" altLang="ja-JP" smtClean="0"/>
          </a:p>
          <a:p>
            <a:pPr lvl="1"/>
            <a:r>
              <a:rPr lang="en-US" altLang="ja-JP" smtClean="0"/>
              <a:t>PPE</a:t>
            </a:r>
            <a:r>
              <a:rPr lang="ja-JP" altLang="en-US" smtClean="0"/>
              <a:t>から</a:t>
            </a:r>
            <a:r>
              <a:rPr lang="en-US" altLang="ja-JP" smtClean="0"/>
              <a:t>SPE</a:t>
            </a:r>
            <a:r>
              <a:rPr lang="ja-JP" altLang="en-US" smtClean="0"/>
              <a:t>上の監視プログラムの停止は可能</a:t>
            </a:r>
            <a:endParaRPr lang="en-US" altLang="ja-JP" smtClean="0"/>
          </a:p>
          <a:p>
            <a:pPr lvl="1"/>
            <a:r>
              <a:rPr lang="ja-JP" altLang="en-US" smtClean="0"/>
              <a:t>監視プログラムに定期的にハートビートを送る</a:t>
            </a:r>
            <a:endParaRPr lang="en-US" altLang="ja-JP" smtClean="0"/>
          </a:p>
          <a:p>
            <a:pPr lvl="2"/>
            <a:r>
              <a:rPr lang="ja-JP" altLang="en-US" smtClean="0"/>
              <a:t>暗号鍵を持った</a:t>
            </a:r>
            <a:r>
              <a:rPr lang="en-US" altLang="ja-JP" smtClean="0"/>
              <a:t>SPE</a:t>
            </a:r>
            <a:r>
              <a:rPr lang="ja-JP" altLang="en-US" smtClean="0"/>
              <a:t>しか応答出来ない</a:t>
            </a:r>
          </a:p>
          <a:p>
            <a:pPr lvl="1"/>
            <a:endParaRPr lang="ja-JP" altLang="en-US" smtClean="0"/>
          </a:p>
        </p:txBody>
      </p:sp>
      <p:sp>
        <p:nvSpPr>
          <p:cNvPr id="9" name="正方形/長方形 8"/>
          <p:cNvSpPr/>
          <p:nvPr/>
        </p:nvSpPr>
        <p:spPr>
          <a:xfrm>
            <a:off x="4000500" y="4286250"/>
            <a:ext cx="4500563" cy="1928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正方形/長方形 9"/>
          <p:cNvSpPr/>
          <p:nvPr/>
        </p:nvSpPr>
        <p:spPr>
          <a:xfrm>
            <a:off x="4424363" y="4714875"/>
            <a:ext cx="1079500" cy="11779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11" name="正方形/長方形 10"/>
          <p:cNvSpPr/>
          <p:nvPr/>
        </p:nvSpPr>
        <p:spPr>
          <a:xfrm>
            <a:off x="7332663" y="4714875"/>
            <a:ext cx="1081087" cy="11779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12" name="正方形/長方形 11"/>
          <p:cNvSpPr/>
          <p:nvPr/>
        </p:nvSpPr>
        <p:spPr>
          <a:xfrm>
            <a:off x="1016000" y="4624388"/>
            <a:ext cx="1579563" cy="1358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cxnSp>
        <p:nvCxnSpPr>
          <p:cNvPr id="13" name="直線矢印コネクタ 12"/>
          <p:cNvCxnSpPr>
            <a:stCxn id="10" idx="1"/>
            <a:endCxn id="12" idx="3"/>
          </p:cNvCxnSpPr>
          <p:nvPr/>
        </p:nvCxnSpPr>
        <p:spPr>
          <a:xfrm rot="10800000">
            <a:off x="2595563" y="5303838"/>
            <a:ext cx="1828800"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249" name="テキスト ボックス 9"/>
          <p:cNvSpPr txBox="1">
            <a:spLocks noChangeArrowheads="1"/>
          </p:cNvSpPr>
          <p:nvPr/>
        </p:nvSpPr>
        <p:spPr bwMode="auto">
          <a:xfrm>
            <a:off x="3076575" y="4352925"/>
            <a:ext cx="928688" cy="369888"/>
          </a:xfrm>
          <a:prstGeom prst="rect">
            <a:avLst/>
          </a:prstGeom>
          <a:noFill/>
          <a:ln w="9525">
            <a:noFill/>
            <a:miter lim="800000"/>
            <a:headEnd/>
            <a:tailEnd/>
          </a:ln>
        </p:spPr>
        <p:txBody>
          <a:bodyPr>
            <a:spAutoFit/>
          </a:bodyPr>
          <a:lstStyle/>
          <a:p>
            <a:pPr algn="ctr"/>
            <a:r>
              <a:rPr lang="en-US" altLang="ja-JP"/>
              <a:t>TCP/IP</a:t>
            </a:r>
            <a:endParaRPr lang="ja-JP" altLang="en-US"/>
          </a:p>
        </p:txBody>
      </p:sp>
      <p:cxnSp>
        <p:nvCxnSpPr>
          <p:cNvPr id="15" name="直線矢印コネクタ 14"/>
          <p:cNvCxnSpPr>
            <a:stCxn id="10" idx="3"/>
            <a:endCxn id="11" idx="1"/>
          </p:cNvCxnSpPr>
          <p:nvPr/>
        </p:nvCxnSpPr>
        <p:spPr>
          <a:xfrm>
            <a:off x="5503863" y="5303838"/>
            <a:ext cx="1828800"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251" name="テキスト ボックス 11"/>
          <p:cNvSpPr txBox="1">
            <a:spLocks noChangeArrowheads="1"/>
          </p:cNvSpPr>
          <p:nvPr/>
        </p:nvSpPr>
        <p:spPr bwMode="auto">
          <a:xfrm>
            <a:off x="5670550" y="4443413"/>
            <a:ext cx="1579563" cy="369887"/>
          </a:xfrm>
          <a:prstGeom prst="rect">
            <a:avLst/>
          </a:prstGeom>
          <a:noFill/>
          <a:ln w="9525">
            <a:noFill/>
            <a:miter lim="800000"/>
            <a:headEnd/>
            <a:tailEnd/>
          </a:ln>
        </p:spPr>
        <p:txBody>
          <a:bodyPr>
            <a:spAutoFit/>
          </a:bodyPr>
          <a:lstStyle/>
          <a:p>
            <a:pPr algn="ctr"/>
            <a:r>
              <a:rPr lang="en-US" altLang="ja-JP"/>
              <a:t>Mailbox</a:t>
            </a:r>
          </a:p>
        </p:txBody>
      </p:sp>
      <p:sp>
        <p:nvSpPr>
          <p:cNvPr id="17" name="正方形/長方形 16"/>
          <p:cNvSpPr/>
          <p:nvPr/>
        </p:nvSpPr>
        <p:spPr>
          <a:xfrm>
            <a:off x="1277938" y="483393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暗号</a:t>
            </a:r>
          </a:p>
        </p:txBody>
      </p:sp>
      <p:sp>
        <p:nvSpPr>
          <p:cNvPr id="10254" name="テキスト ボックス 18"/>
          <p:cNvSpPr txBox="1">
            <a:spLocks noChangeArrowheads="1"/>
          </p:cNvSpPr>
          <p:nvPr/>
        </p:nvSpPr>
        <p:spPr bwMode="auto">
          <a:xfrm>
            <a:off x="857250" y="4214813"/>
            <a:ext cx="2428875" cy="369887"/>
          </a:xfrm>
          <a:prstGeom prst="rect">
            <a:avLst/>
          </a:prstGeom>
          <a:noFill/>
          <a:ln w="9525">
            <a:noFill/>
            <a:miter lim="800000"/>
            <a:headEnd/>
            <a:tailEnd/>
          </a:ln>
        </p:spPr>
        <p:txBody>
          <a:bodyPr>
            <a:spAutoFit/>
          </a:bodyPr>
          <a:lstStyle/>
          <a:p>
            <a:r>
              <a:rPr lang="en-US" altLang="ja-JP"/>
              <a:t>Security Proxy</a:t>
            </a:r>
            <a:endParaRPr lang="ja-JP" altLang="en-US"/>
          </a:p>
        </p:txBody>
      </p:sp>
      <p:sp>
        <p:nvSpPr>
          <p:cNvPr id="10255" name="テキスト ボックス 19"/>
          <p:cNvSpPr txBox="1">
            <a:spLocks noChangeArrowheads="1"/>
          </p:cNvSpPr>
          <p:nvPr/>
        </p:nvSpPr>
        <p:spPr bwMode="auto">
          <a:xfrm>
            <a:off x="4492625" y="4405313"/>
            <a:ext cx="928688" cy="369887"/>
          </a:xfrm>
          <a:prstGeom prst="rect">
            <a:avLst/>
          </a:prstGeom>
          <a:noFill/>
          <a:ln w="9525">
            <a:noFill/>
            <a:miter lim="800000"/>
            <a:headEnd/>
            <a:tailEnd/>
          </a:ln>
        </p:spPr>
        <p:txBody>
          <a:bodyPr>
            <a:spAutoFit/>
          </a:bodyPr>
          <a:lstStyle/>
          <a:p>
            <a:pPr algn="ctr"/>
            <a:r>
              <a:rPr lang="en-US" altLang="ja-JP"/>
              <a:t>PPE</a:t>
            </a:r>
            <a:endParaRPr lang="ja-JP" altLang="en-US"/>
          </a:p>
        </p:txBody>
      </p:sp>
      <p:sp>
        <p:nvSpPr>
          <p:cNvPr id="10256" name="テキスト ボックス 20"/>
          <p:cNvSpPr txBox="1">
            <a:spLocks noChangeArrowheads="1"/>
          </p:cNvSpPr>
          <p:nvPr/>
        </p:nvSpPr>
        <p:spPr bwMode="auto">
          <a:xfrm>
            <a:off x="7421563" y="4333875"/>
            <a:ext cx="857250" cy="369888"/>
          </a:xfrm>
          <a:prstGeom prst="rect">
            <a:avLst/>
          </a:prstGeom>
          <a:noFill/>
          <a:ln w="9525">
            <a:noFill/>
            <a:miter lim="800000"/>
            <a:headEnd/>
            <a:tailEnd/>
          </a:ln>
        </p:spPr>
        <p:txBody>
          <a:bodyPr>
            <a:spAutoFit/>
          </a:bodyPr>
          <a:lstStyle/>
          <a:p>
            <a:pPr algn="ctr"/>
            <a:r>
              <a:rPr lang="en-US" altLang="ja-JP"/>
              <a:t>SPE</a:t>
            </a:r>
            <a:endParaRPr lang="ja-JP" altLang="en-US"/>
          </a:p>
        </p:txBody>
      </p:sp>
      <p:sp>
        <p:nvSpPr>
          <p:cNvPr id="26" name="乗算記号 25"/>
          <p:cNvSpPr/>
          <p:nvPr/>
        </p:nvSpPr>
        <p:spPr>
          <a:xfrm>
            <a:off x="6072188" y="4500563"/>
            <a:ext cx="928687" cy="16430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27" name="Picture 2" descr="http://t0.gstatic.com/images?q=tbn:P9aI-vTPUHwSnM:http://www.up-lock.com/u9.jpg">
            <a:hlinkClick r:id="rId3"/>
          </p:cNvPr>
          <p:cNvPicPr>
            <a:picLocks noChangeAspect="1" noChangeArrowheads="1"/>
          </p:cNvPicPr>
          <p:nvPr/>
        </p:nvPicPr>
        <p:blipFill>
          <a:blip r:embed="rId4" cstate="print"/>
          <a:srcRect/>
          <a:stretch>
            <a:fillRect/>
          </a:stretch>
        </p:blipFill>
        <p:spPr bwMode="auto">
          <a:xfrm>
            <a:off x="7429500" y="4929188"/>
            <a:ext cx="928688" cy="857250"/>
          </a:xfrm>
          <a:prstGeom prst="rect">
            <a:avLst/>
          </a:prstGeom>
          <a:noFill/>
          <a:ln w="9525">
            <a:noFill/>
            <a:miter lim="800000"/>
            <a:headEnd/>
            <a:tailEnd/>
          </a:ln>
        </p:spPr>
      </p:pic>
      <p:sp>
        <p:nvSpPr>
          <p:cNvPr id="18" name="正方形/長方形 17"/>
          <p:cNvSpPr/>
          <p:nvPr/>
        </p:nvSpPr>
        <p:spPr>
          <a:xfrm>
            <a:off x="7421563" y="4833938"/>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応答</a:t>
            </a:r>
          </a:p>
        </p:txBody>
      </p:sp>
      <p:cxnSp>
        <p:nvCxnSpPr>
          <p:cNvPr id="23" name="図形 22"/>
          <p:cNvCxnSpPr>
            <a:stCxn id="12" idx="1"/>
          </p:cNvCxnSpPr>
          <p:nvPr/>
        </p:nvCxnSpPr>
        <p:spPr>
          <a:xfrm rot="10800000">
            <a:off x="571500" y="4286250"/>
            <a:ext cx="444500" cy="1017588"/>
          </a:xfrm>
          <a:prstGeom prst="bentConnector2">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4429125" y="4857750"/>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応答</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3"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63" presetClass="path" presetSubtype="0" accel="50000" decel="50000" fill="hold" grpId="0" nodeType="clickEffect">
                                  <p:stCondLst>
                                    <p:cond delay="0"/>
                                  </p:stCondLst>
                                  <p:childTnLst>
                                    <p:animMotion origin="layout" path="M -3.33333E-6 -4.44444E-6 L 0.35243 -4.44444E-6 " pathEditMode="relative" rAng="0" ptsTypes="AA">
                                      <p:cBhvr>
                                        <p:cTn id="12" dur="1000" fill="hold"/>
                                        <p:tgtEl>
                                          <p:spTgt spid="17"/>
                                        </p:tgtEl>
                                        <p:attrNameLst>
                                          <p:attrName>ppt_x</p:attrName>
                                          <p:attrName>ppt_y</p:attrName>
                                        </p:attrNameLst>
                                      </p:cBhvr>
                                      <p:rCtr x="176" y="0"/>
                                    </p:animMotion>
                                  </p:childTnLst>
                                </p:cTn>
                              </p:par>
                            </p:childTnLst>
                          </p:cTn>
                        </p:par>
                      </p:childTnLst>
                    </p:cTn>
                  </p:par>
                  <p:par>
                    <p:cTn id="13" fill="hold">
                      <p:stCondLst>
                        <p:cond delay="indefinite"/>
                      </p:stCondLst>
                      <p:childTnLst>
                        <p:par>
                          <p:cTn id="14" fill="hold">
                            <p:stCondLst>
                              <p:cond delay="0"/>
                            </p:stCondLst>
                            <p:childTnLst>
                              <p:par>
                                <p:cTn id="15" presetID="63" presetClass="path" presetSubtype="0" accel="50000" decel="50000" fill="hold" grpId="1" nodeType="clickEffect">
                                  <p:stCondLst>
                                    <p:cond delay="0"/>
                                  </p:stCondLst>
                                  <p:childTnLst>
                                    <p:animMotion origin="layout" path="M 0.35243 -2.59259E-6 L 0.66892 -0.00023 " pathEditMode="relative" rAng="0" ptsTypes="AA">
                                      <p:cBhvr>
                                        <p:cTn id="16" dur="1000" fill="hold"/>
                                        <p:tgtEl>
                                          <p:spTgt spid="17"/>
                                        </p:tgtEl>
                                        <p:attrNameLst>
                                          <p:attrName>ppt_x</p:attrName>
                                          <p:attrName>ppt_y</p:attrName>
                                        </p:attrNameLst>
                                      </p:cBhvr>
                                      <p:rCtr x="158" y="0"/>
                                    </p:animMotion>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2" nodeType="clickEffect">
                                  <p:stCondLst>
                                    <p:cond delay="0"/>
                                  </p:stCondLst>
                                  <p:childTnLst>
                                    <p:animEffect transition="out" filter="dissolve">
                                      <p:cBhvr>
                                        <p:cTn id="20" dur="500"/>
                                        <p:tgtEl>
                                          <p:spTgt spid="17"/>
                                        </p:tgtEl>
                                      </p:cBhvr>
                                    </p:animEffect>
                                    <p:set>
                                      <p:cBhvr>
                                        <p:cTn id="21" dur="1" fill="hold">
                                          <p:stCondLst>
                                            <p:cond delay="499"/>
                                          </p:stCondLst>
                                        </p:cTn>
                                        <p:tgtEl>
                                          <p:spTgt spid="1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p:cTn id="26" dur="500" fill="hold"/>
                                        <p:tgtEl>
                                          <p:spTgt spid="18"/>
                                        </p:tgtEl>
                                        <p:attrNameLst>
                                          <p:attrName>ppt_w</p:attrName>
                                        </p:attrNameLst>
                                      </p:cBhvr>
                                      <p:tavLst>
                                        <p:tav tm="0">
                                          <p:val>
                                            <p:fltVal val="0"/>
                                          </p:val>
                                        </p:tav>
                                        <p:tav tm="100000">
                                          <p:val>
                                            <p:strVal val="#ppt_w"/>
                                          </p:val>
                                        </p:tav>
                                      </p:tavLst>
                                    </p:anim>
                                    <p:anim calcmode="lin" valueType="num">
                                      <p:cBhvr>
                                        <p:cTn id="27"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35" presetClass="path" presetSubtype="0" accel="50000" decel="50000" fill="hold" grpId="1" nodeType="clickEffect">
                                  <p:stCondLst>
                                    <p:cond delay="0"/>
                                  </p:stCondLst>
                                  <p:childTnLst>
                                    <p:animMotion origin="layout" path="M 2.22222E-6 -4.44444E-6 L -0.67153 0.00348 " pathEditMode="relative" rAng="0" ptsTypes="AA">
                                      <p:cBhvr>
                                        <p:cTn id="31" dur="1000" fill="hold"/>
                                        <p:tgtEl>
                                          <p:spTgt spid="18"/>
                                        </p:tgtEl>
                                        <p:attrNameLst>
                                          <p:attrName>ppt_x</p:attrName>
                                          <p:attrName>ppt_y</p:attrName>
                                        </p:attrNameLst>
                                      </p:cBhvr>
                                      <p:rCtr x="-336" y="2"/>
                                    </p:animMotion>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strVal val="#ppt_w*0.70"/>
                                          </p:val>
                                        </p:tav>
                                        <p:tav tm="100000">
                                          <p:val>
                                            <p:strVal val="#ppt_w"/>
                                          </p:val>
                                        </p:tav>
                                      </p:tavLst>
                                    </p:anim>
                                    <p:anim calcmode="lin" valueType="num">
                                      <p:cBhvr>
                                        <p:cTn id="37" dur="500" fill="hold"/>
                                        <p:tgtEl>
                                          <p:spTgt spid="26"/>
                                        </p:tgtEl>
                                        <p:attrNameLst>
                                          <p:attrName>ppt_h</p:attrName>
                                        </p:attrNameLst>
                                      </p:cBhvr>
                                      <p:tavLst>
                                        <p:tav tm="0">
                                          <p:val>
                                            <p:strVal val="#ppt_h"/>
                                          </p:val>
                                        </p:tav>
                                        <p:tav tm="100000">
                                          <p:val>
                                            <p:strVal val="#ppt_h"/>
                                          </p:val>
                                        </p:tav>
                                      </p:tavLst>
                                    </p:anim>
                                    <p:animEffect transition="in" filter="fade">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dissolve">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1"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dissolve">
                                      <p:cBhvr>
                                        <p:cTn id="48" dur="500"/>
                                        <p:tgtEl>
                                          <p:spTgt spid="25"/>
                                        </p:tgtEl>
                                      </p:cBhvr>
                                    </p:animEffect>
                                  </p:childTnLst>
                                </p:cTn>
                              </p:par>
                            </p:childTnLst>
                          </p:cTn>
                        </p:par>
                      </p:childTnLst>
                    </p:cTn>
                  </p:par>
                  <p:par>
                    <p:cTn id="49" fill="hold">
                      <p:stCondLst>
                        <p:cond delay="indefinite"/>
                      </p:stCondLst>
                      <p:childTnLst>
                        <p:par>
                          <p:cTn id="50" fill="hold">
                            <p:stCondLst>
                              <p:cond delay="0"/>
                            </p:stCondLst>
                            <p:childTnLst>
                              <p:par>
                                <p:cTn id="51" presetID="35" presetClass="path" presetSubtype="0" accel="50000" decel="50000" fill="hold" grpId="0" nodeType="clickEffect">
                                  <p:stCondLst>
                                    <p:cond delay="0"/>
                                  </p:stCondLst>
                                  <p:childTnLst>
                                    <p:animMotion origin="layout" path="M -1.11111E-6 -4.44444E-6 L -0.34861 0.00348 " pathEditMode="relative" rAng="0" ptsTypes="AA">
                                      <p:cBhvr>
                                        <p:cTn id="52" dur="500" fill="hold"/>
                                        <p:tgtEl>
                                          <p:spTgt spid="25"/>
                                        </p:tgtEl>
                                        <p:attrNameLst>
                                          <p:attrName>ppt_x</p:attrName>
                                          <p:attrName>ppt_y</p:attrName>
                                        </p:attrNameLst>
                                      </p:cBhvr>
                                      <p:rCtr x="-174" y="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7" grpId="2" animBg="1"/>
      <p:bldP spid="17" grpId="3" animBg="1"/>
      <p:bldP spid="18" grpId="0" animBg="1"/>
      <p:bldP spid="18" grpId="1" animBg="1"/>
      <p:bldP spid="25" grpId="0" animBg="1"/>
      <p:bldP spid="25"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2.7"/>
</p:tagLst>
</file>

<file path=ppt/tags/tag2.xml><?xml version="1.0" encoding="utf-8"?>
<p:tagLst xmlns:a="http://schemas.openxmlformats.org/drawingml/2006/main" xmlns:r="http://schemas.openxmlformats.org/officeDocument/2006/relationships" xmlns:p="http://schemas.openxmlformats.org/presentationml/2006/main">
  <p:tag name="TIMING" val="|53.8|4.4|18.8|4.5|2.5|3.6|10.9|5.8|8.3|4.8"/>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1763</TotalTime>
  <Words>501</Words>
  <Application>Microsoft Office PowerPoint</Application>
  <PresentationFormat>画面に合わせる (4:3)</PresentationFormat>
  <Paragraphs>149</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Cell/B.E.のSPE Isolationモードを用いた監視システム</vt:lpstr>
      <vt:lpstr>従来のセキュリティ対策</vt:lpstr>
      <vt:lpstr>OSへの攻撃が問題に</vt:lpstr>
      <vt:lpstr>OSのセキュリティ対策の問題点</vt:lpstr>
      <vt:lpstr>提案： SPE Observer</vt:lpstr>
      <vt:lpstr>Isolationモードによる安全な実行</vt:lpstr>
      <vt:lpstr>Secure Loader</vt:lpstr>
      <vt:lpstr>カーネルメモリの監視</vt:lpstr>
      <vt:lpstr>セキュリティプロキシによる監視</vt:lpstr>
      <vt:lpstr>実験、メモリアクセス速度</vt:lpstr>
      <vt:lpstr>実験、整合性チェック</vt:lpstr>
      <vt:lpstr>関連研究</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SPE_ISOLATIONモードを用いたPPEの監視システム</dc:title>
  <dc:creator>takuya</dc:creator>
  <cp:lastModifiedBy>takuya</cp:lastModifiedBy>
  <cp:revision>243</cp:revision>
  <dcterms:created xsi:type="dcterms:W3CDTF">2009-09-25T07:30:17Z</dcterms:created>
  <dcterms:modified xsi:type="dcterms:W3CDTF">2010-02-23T00:25:57Z</dcterms:modified>
</cp:coreProperties>
</file>