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304" r:id="rId3"/>
    <p:sldId id="324" r:id="rId4"/>
    <p:sldId id="328" r:id="rId5"/>
    <p:sldId id="335" r:id="rId6"/>
    <p:sldId id="321" r:id="rId7"/>
    <p:sldId id="338" r:id="rId8"/>
    <p:sldId id="341" r:id="rId9"/>
    <p:sldId id="342" r:id="rId10"/>
    <p:sldId id="322" r:id="rId11"/>
    <p:sldId id="331" r:id="rId12"/>
    <p:sldId id="309" r:id="rId13"/>
    <p:sldId id="336" r:id="rId14"/>
    <p:sldId id="340" r:id="rId15"/>
    <p:sldId id="339" r:id="rId16"/>
    <p:sldId id="345" r:id="rId17"/>
    <p:sldId id="326" r:id="rId18"/>
    <p:sldId id="325" r:id="rId19"/>
    <p:sldId id="333" r:id="rId20"/>
    <p:sldId id="334" r:id="rId21"/>
    <p:sldId id="344" r:id="rId22"/>
    <p:sldId id="298" r:id="rId23"/>
    <p:sldId id="296" r:id="rId2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89418" autoAdjust="0"/>
  </p:normalViewPr>
  <p:slideViewPr>
    <p:cSldViewPr>
      <p:cViewPr varScale="1">
        <p:scale>
          <a:sx n="66" d="100"/>
          <a:sy n="66" d="100"/>
        </p:scale>
        <p:origin x="-636" y="-102"/>
      </p:cViewPr>
      <p:guideLst>
        <p:guide orient="horz" pos="2160"/>
        <p:guide pos="2880"/>
      </p:guideLst>
    </p:cSldViewPr>
  </p:slideViewPr>
  <p:outlineViewPr>
    <p:cViewPr>
      <p:scale>
        <a:sx n="33" d="100"/>
        <a:sy n="33" d="100"/>
      </p:scale>
      <p:origin x="0" y="6024"/>
    </p:cViewPr>
  </p:outlineViewPr>
  <p:notesTextViewPr>
    <p:cViewPr>
      <p:scale>
        <a:sx n="100" d="100"/>
        <a:sy n="100" d="100"/>
      </p:scale>
      <p:origin x="0" y="18"/>
    </p:cViewPr>
  </p:notesTextViewPr>
  <p:sorterViewPr>
    <p:cViewPr>
      <p:scale>
        <a:sx n="150" d="100"/>
        <a:sy n="1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akuya\Desktop\&#23455;&#39443;&#32080;&#265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autoTitleDeleted val="1"/>
    <c:plotArea>
      <c:layout/>
      <c:scatterChart>
        <c:scatterStyle val="lineMarker"/>
        <c:ser>
          <c:idx val="0"/>
          <c:order val="0"/>
          <c:tx>
            <c:v>監視起動時</c:v>
          </c:tx>
          <c:xVal>
            <c:numRef>
              <c:f>Sheet3!$A$3:$A$7</c:f>
              <c:numCache>
                <c:formatCode>General</c:formatCode>
                <c:ptCount val="5"/>
                <c:pt idx="0">
                  <c:v>1</c:v>
                </c:pt>
                <c:pt idx="1">
                  <c:v>2</c:v>
                </c:pt>
                <c:pt idx="2">
                  <c:v>3</c:v>
                </c:pt>
                <c:pt idx="3">
                  <c:v>4</c:v>
                </c:pt>
                <c:pt idx="4">
                  <c:v>5</c:v>
                </c:pt>
              </c:numCache>
            </c:numRef>
          </c:xVal>
          <c:yVal>
            <c:numRef>
              <c:f>Sheet3!$B$4:$B$8</c:f>
              <c:numCache>
                <c:formatCode>General</c:formatCode>
                <c:ptCount val="5"/>
                <c:pt idx="0">
                  <c:v>2.4</c:v>
                </c:pt>
                <c:pt idx="1">
                  <c:v>3.03</c:v>
                </c:pt>
                <c:pt idx="2">
                  <c:v>3.9499999999999997</c:v>
                </c:pt>
                <c:pt idx="3">
                  <c:v>4.9300000000000015</c:v>
                </c:pt>
                <c:pt idx="4">
                  <c:v>5.92</c:v>
                </c:pt>
              </c:numCache>
            </c:numRef>
          </c:yVal>
        </c:ser>
        <c:ser>
          <c:idx val="1"/>
          <c:order val="1"/>
          <c:tx>
            <c:v>監視非起動時</c:v>
          </c:tx>
          <c:xVal>
            <c:numRef>
              <c:f>Sheet3!$A$3:$A$7</c:f>
              <c:numCache>
                <c:formatCode>General</c:formatCode>
                <c:ptCount val="5"/>
                <c:pt idx="0">
                  <c:v>1</c:v>
                </c:pt>
                <c:pt idx="1">
                  <c:v>2</c:v>
                </c:pt>
                <c:pt idx="2">
                  <c:v>3</c:v>
                </c:pt>
                <c:pt idx="3">
                  <c:v>4</c:v>
                </c:pt>
                <c:pt idx="4">
                  <c:v>5</c:v>
                </c:pt>
              </c:numCache>
            </c:numRef>
          </c:xVal>
          <c:yVal>
            <c:numRef>
              <c:f>Sheet3!$B$3:$B$7</c:f>
              <c:numCache>
                <c:formatCode>General</c:formatCode>
                <c:ptCount val="5"/>
                <c:pt idx="0">
                  <c:v>2.0499999999999998</c:v>
                </c:pt>
                <c:pt idx="1">
                  <c:v>2.4</c:v>
                </c:pt>
                <c:pt idx="2">
                  <c:v>3.03</c:v>
                </c:pt>
                <c:pt idx="3">
                  <c:v>3.9499999999999997</c:v>
                </c:pt>
                <c:pt idx="4">
                  <c:v>4.9300000000000015</c:v>
                </c:pt>
              </c:numCache>
            </c:numRef>
          </c:yVal>
        </c:ser>
        <c:axId val="145048320"/>
        <c:axId val="145050240"/>
      </c:scatterChart>
      <c:valAx>
        <c:axId val="145048320"/>
        <c:scaling>
          <c:orientation val="minMax"/>
          <c:max val="5"/>
          <c:min val="1"/>
        </c:scaling>
        <c:axPos val="b"/>
        <c:title>
          <c:tx>
            <c:rich>
              <a:bodyPr/>
              <a:lstStyle/>
              <a:p>
                <a:pPr>
                  <a:defRPr/>
                </a:pPr>
                <a:r>
                  <a:rPr lang="ja-JP" altLang="en-US"/>
                  <a:t>使用</a:t>
                </a:r>
                <a:r>
                  <a:rPr lang="en-US" altLang="ja-JP"/>
                  <a:t>SPE</a:t>
                </a:r>
                <a:r>
                  <a:rPr lang="ja-JP" altLang="en-US"/>
                  <a:t>数</a:t>
                </a:r>
              </a:p>
            </c:rich>
          </c:tx>
          <c:layout/>
        </c:title>
        <c:numFmt formatCode="General" sourceLinked="1"/>
        <c:majorTickMark val="none"/>
        <c:tickLblPos val="nextTo"/>
        <c:crossAx val="145050240"/>
        <c:crosses val="autoZero"/>
        <c:crossBetween val="midCat"/>
      </c:valAx>
      <c:valAx>
        <c:axId val="145050240"/>
        <c:scaling>
          <c:orientation val="minMax"/>
          <c:max val="6"/>
          <c:min val="1.5"/>
        </c:scaling>
        <c:axPos val="l"/>
        <c:majorGridlines/>
        <c:title>
          <c:tx>
            <c:rich>
              <a:bodyPr/>
              <a:lstStyle/>
              <a:p>
                <a:pPr>
                  <a:defRPr/>
                </a:pPr>
                <a:r>
                  <a:rPr lang="ja-JP" altLang="en-US"/>
                  <a:t>実行時間（秒）</a:t>
                </a:r>
              </a:p>
            </c:rich>
          </c:tx>
          <c:layout/>
        </c:title>
        <c:numFmt formatCode="General" sourceLinked="1"/>
        <c:majorTickMark val="none"/>
        <c:tickLblPos val="nextTo"/>
        <c:crossAx val="145048320"/>
        <c:crosses val="autoZero"/>
        <c:crossBetween val="midCat"/>
      </c:valAx>
    </c:plotArea>
    <c:legend>
      <c:legendPos val="r"/>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ea typeface="ＭＳ Ｐゴシック" charset="-128"/>
              </a:defRPr>
            </a:lvl1pPr>
          </a:lstStyle>
          <a:p>
            <a:pPr>
              <a:defRPr/>
            </a:pPr>
            <a:fld id="{F4EE373A-882E-4705-AD55-26B676729795}" type="datetimeFigureOut">
              <a:rPr lang="ja-JP" altLang="en-US"/>
              <a:pPr>
                <a:defRPr/>
              </a:pPr>
              <a:t>2010/9/12</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BADED0C8-2E06-4B7E-A137-84C437BA9F5C}"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cs typeface="+mn-cs"/>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fld id="{D1F3B97E-C914-4857-AAEC-340E2493F7BD}" type="datetime1">
              <a:rPr lang="ja-JP" altLang="en-US"/>
              <a:pPr>
                <a:defRPr/>
              </a:pPr>
              <a:t>2010/9/12</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cs typeface="+mn-cs"/>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EB34A99F-618E-47FC-8336-1AF7AB5CEDC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チェック時にどこの値と比較？</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6</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Secure Loader</a:t>
            </a:r>
            <a:r>
              <a:rPr kumimoji="1" lang="ja-JP" altLang="en-US" dirty="0" smtClean="0"/>
              <a:t>の安全性は？</a:t>
            </a:r>
            <a:endParaRPr kumimoji="1" lang="en-US" altLang="ja-JP" dirty="0" smtClean="0"/>
          </a:p>
          <a:p>
            <a:r>
              <a:rPr kumimoji="1" lang="ja-JP" altLang="en-US" dirty="0" smtClean="0"/>
              <a:t>ハードウェア内部の鍵が公開されているなら</a:t>
            </a:r>
            <a:r>
              <a:rPr kumimoji="1" lang="en-US" altLang="ja-JP" dirty="0" smtClean="0"/>
              <a:t>Secure Loader</a:t>
            </a:r>
            <a:r>
              <a:rPr kumimoji="1" lang="ja-JP" altLang="en-US" dirty="0" smtClean="0"/>
              <a:t>の承認を行う第３者機関の倫理観に委ねるしか</a:t>
            </a:r>
            <a:r>
              <a:rPr kumimoji="1" lang="ja-JP" altLang="en-US" dirty="0" smtClean="0"/>
              <a:t>ない</a:t>
            </a:r>
            <a:endParaRPr kumimoji="1" lang="en-US" altLang="ja-JP" dirty="0" smtClean="0"/>
          </a:p>
          <a:p>
            <a:r>
              <a:rPr kumimoji="1" lang="en-US" altLang="ja-JP" dirty="0" smtClean="0"/>
              <a:t>Secure Loader</a:t>
            </a:r>
            <a:r>
              <a:rPr kumimoji="1" lang="ja-JP" altLang="en-US" dirty="0" smtClean="0"/>
              <a:t>は社会的にしか守ること</a:t>
            </a:r>
            <a:r>
              <a:rPr kumimoji="1" lang="ja-JP" altLang="en-US" smtClean="0"/>
              <a:t>が</a:t>
            </a:r>
            <a:r>
              <a:rPr kumimoji="1" lang="ja-JP" altLang="en-US" smtClean="0"/>
              <a:t>出来ない</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10</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11</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19</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3F920A-F164-47FB-8B0C-270468DEE28F}" type="datetime1">
              <a:rPr lang="ja-JP" altLang="en-US"/>
              <a:pPr>
                <a:defRPr/>
              </a:pPr>
              <a:t>2010/9/12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0E503F2-C163-49AE-8F74-792998130B25}"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D9520B9-1F1B-40C6-984B-3AD474171A47}" type="datetime1">
              <a:rPr lang="ja-JP" altLang="en-US"/>
              <a:pPr>
                <a:defRPr/>
              </a:pPr>
              <a:t>2010/9/12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0667280-7D2D-4BE3-B605-286EBD7E8851}"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7389C55-D4A0-45E1-99DC-4CF3391A43A2}" type="datetime1">
              <a:rPr lang="ja-JP" altLang="en-US"/>
              <a:pPr>
                <a:defRPr/>
              </a:pPr>
              <a:t>2010/9/12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6D224A0-A8DA-4F6E-8996-796964D4435E}"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B443588-FA27-4F13-940E-FE411B779513}" type="datetime1">
              <a:rPr lang="ja-JP" altLang="en-US"/>
              <a:pPr>
                <a:defRPr/>
              </a:pPr>
              <a:t>2010/9/12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A2D110-3D85-4798-8854-948BCC5C8694}"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97C5A3C3-D7AF-465C-B35F-546C713529CD}" type="datetime1">
              <a:rPr lang="ja-JP" altLang="en-US"/>
              <a:pPr>
                <a:defRPr/>
              </a:pPr>
              <a:t>2010/9/12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15A5FF8-68F1-465D-BB7C-F4C816A47F57}"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0CDA40A-9CAD-430D-97E3-568EA3726374}" type="datetime1">
              <a:rPr lang="ja-JP" altLang="en-US"/>
              <a:pPr>
                <a:defRPr/>
              </a:pPr>
              <a:t>2010/9/12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5318D55-A199-4972-A396-95688F78AC9C}"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AB7CB68-71DE-4452-9D40-A8326D22CD38}" type="datetime1">
              <a:rPr lang="ja-JP" altLang="en-US"/>
              <a:pPr>
                <a:defRPr/>
              </a:pPr>
              <a:t>2010/9/12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A64E5B7-E107-4CBA-BCD7-5A2E091C76E9}"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C8623FA2-EC4D-48CF-9DFC-0BE7F1721505}" type="datetime1">
              <a:rPr lang="ja-JP" altLang="en-US"/>
              <a:pPr>
                <a:defRPr/>
              </a:pPr>
              <a:t>2010/9/12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FF0B29E-3FA0-436D-BFA5-544775ECDFE0}"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3257A66-9A83-49A2-A857-EE84BC519491}" type="datetime1">
              <a:rPr lang="ja-JP" altLang="en-US"/>
              <a:pPr>
                <a:defRPr/>
              </a:pPr>
              <a:t>2010/9/12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6F497D8F-A75C-4D01-A285-9F055ECD6FDF}"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44A3C64-99F6-402F-BB43-A52B1AA74C24}" type="datetime1">
              <a:rPr lang="ja-JP" altLang="en-US"/>
              <a:pPr>
                <a:defRPr/>
              </a:pPr>
              <a:t>2010/9/12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3573687-BCB4-4F55-96D9-9B10FAFC07ED}"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7B2258B-1ED8-410A-A462-26E4BCF44271}" type="datetime1">
              <a:rPr lang="ja-JP" altLang="en-US"/>
              <a:pPr>
                <a:defRPr/>
              </a:pPr>
              <a:t>2010/9/12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5CEF0E2-1F93-4EF6-AF52-A8BAB6282551}"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408BE6B9-CD7C-49C5-AE0E-7E1C85CAA2D1}" type="datetime1">
              <a:rPr lang="ja-JP" altLang="en-US"/>
              <a:pPr>
                <a:defRPr/>
              </a:pPr>
              <a:t>2010/9/12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defRPr>
            </a:lvl1pPr>
          </a:lstStyle>
          <a:p>
            <a:pPr>
              <a:defRPr/>
            </a:pPr>
            <a:fld id="{EA64C880-DDC8-4A57-B2D8-E9724C0325FB}"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ＭＳ Ｐゴシック" charset="-128"/>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ＭＳ Ｐゴシック"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mages.google.co.jp/imgres?imgurl=http://www.up-lock.com/u9.jpg&amp;imgrefurl=http://www.up-lock.com/kurasi6.htm&amp;usg=__y10jof3xYAQPWwjTQYu5S-BGB6w=&amp;h=800&amp;w=600&amp;sz=32&amp;hl=ja&amp;start=3&amp;um=1&amp;itbs=1&amp;tbnid=P9aI-vTPUHwSnM:&amp;tbnh=143&amp;tbnw=107&amp;prev=/images?q=%E9%8D%B5&amp;hl=ja&amp;lr=&amp;sa=N&amp;um=1"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r>
              <a:rPr lang="en-US" altLang="ja-JP" dirty="0" smtClean="0"/>
              <a:t>Cell/B.E. </a:t>
            </a:r>
            <a:r>
              <a:rPr lang="ja-JP" altLang="en-US" dirty="0" smtClean="0"/>
              <a:t>の</a:t>
            </a:r>
            <a:r>
              <a:rPr lang="en-US" altLang="ja-JP" dirty="0" smtClean="0"/>
              <a:t>SPE</a:t>
            </a:r>
            <a:r>
              <a:rPr lang="ja-JP" altLang="en-US" dirty="0" smtClean="0"/>
              <a:t>上で動作する</a:t>
            </a:r>
            <a:r>
              <a:rPr lang="en-US" altLang="ja-JP" dirty="0" smtClean="0"/>
              <a:t/>
            </a:r>
            <a:br>
              <a:rPr lang="en-US" altLang="ja-JP" dirty="0" smtClean="0"/>
            </a:br>
            <a:r>
              <a:rPr lang="ja-JP" altLang="en-US" dirty="0" smtClean="0"/>
              <a:t>安全な</a:t>
            </a:r>
            <a:r>
              <a:rPr lang="en-US" altLang="ja-JP" dirty="0" smtClean="0"/>
              <a:t>OS</a:t>
            </a:r>
            <a:r>
              <a:rPr lang="ja-JP" altLang="en-US" dirty="0" smtClean="0"/>
              <a:t>監視システム</a:t>
            </a:r>
          </a:p>
        </p:txBody>
      </p:sp>
      <p:sp>
        <p:nvSpPr>
          <p:cNvPr id="2051" name="サブタイトル 2"/>
          <p:cNvSpPr>
            <a:spLocks noGrp="1"/>
          </p:cNvSpPr>
          <p:nvPr>
            <p:ph type="subTitle" idx="1"/>
          </p:nvPr>
        </p:nvSpPr>
        <p:spPr>
          <a:xfrm>
            <a:off x="1371600" y="3886200"/>
            <a:ext cx="6400800" cy="2400300"/>
          </a:xfrm>
        </p:spPr>
        <p:txBody>
          <a:bodyPr/>
          <a:lstStyle/>
          <a:p>
            <a:pPr eaLnBrk="1" hangingPunct="1"/>
            <a:r>
              <a:rPr lang="ja-JP" altLang="en-US" dirty="0" smtClean="0">
                <a:solidFill>
                  <a:schemeClr val="tx1"/>
                </a:solidFill>
              </a:rPr>
              <a:t>九州工業大学</a:t>
            </a:r>
            <a:endParaRPr lang="en-US" altLang="ja-JP" dirty="0" smtClean="0">
              <a:solidFill>
                <a:schemeClr val="tx1"/>
              </a:solidFill>
            </a:endParaRPr>
          </a:p>
          <a:p>
            <a:pPr eaLnBrk="1" hangingPunct="1"/>
            <a:r>
              <a:rPr lang="ja-JP" altLang="en-US" dirty="0" smtClean="0">
                <a:solidFill>
                  <a:schemeClr val="tx1"/>
                </a:solidFill>
              </a:rPr>
              <a:t>永田卓也　光来健一</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ja-JP" dirty="0" smtClean="0"/>
              <a:t>Secure Loader</a:t>
            </a:r>
            <a:r>
              <a:rPr lang="ja-JP" altLang="en-US" dirty="0" smtClean="0"/>
              <a:t>による安全なロード</a:t>
            </a:r>
          </a:p>
        </p:txBody>
      </p:sp>
      <p:sp>
        <p:nvSpPr>
          <p:cNvPr id="8195" name="コンテンツ プレースホルダ 2"/>
          <p:cNvSpPr>
            <a:spLocks noGrp="1"/>
          </p:cNvSpPr>
          <p:nvPr>
            <p:ph idx="1"/>
          </p:nvPr>
        </p:nvSpPr>
        <p:spPr/>
        <p:txBody>
          <a:bodyPr/>
          <a:lstStyle/>
          <a:p>
            <a:r>
              <a:rPr lang="en-US" altLang="ja-JP" dirty="0" smtClean="0"/>
              <a:t>Secure Loader</a:t>
            </a:r>
            <a:r>
              <a:rPr lang="ja-JP" altLang="en-US" dirty="0" smtClean="0"/>
              <a:t>が暗号化された</a:t>
            </a:r>
            <a:r>
              <a:rPr lang="en-US" altLang="ja-JP" dirty="0" smtClean="0"/>
              <a:t>OS</a:t>
            </a:r>
            <a:r>
              <a:rPr lang="ja-JP" altLang="en-US" dirty="0" smtClean="0"/>
              <a:t>監視システムを</a:t>
            </a:r>
            <a:r>
              <a:rPr lang="en-US" altLang="ja-JP" dirty="0" smtClean="0"/>
              <a:t>SPE</a:t>
            </a:r>
            <a:r>
              <a:rPr lang="ja-JP" altLang="en-US" dirty="0" smtClean="0"/>
              <a:t>にロードする</a:t>
            </a:r>
            <a:endParaRPr lang="en-US" altLang="ja-JP" dirty="0" smtClean="0"/>
          </a:p>
          <a:p>
            <a:pPr lvl="1"/>
            <a:r>
              <a:rPr lang="en-US" altLang="ja-JP" dirty="0" smtClean="0"/>
              <a:t>PPE</a:t>
            </a:r>
            <a:r>
              <a:rPr lang="ja-JP" altLang="en-US" dirty="0" smtClean="0"/>
              <a:t>が暗号化された</a:t>
            </a:r>
            <a:r>
              <a:rPr lang="en-US" altLang="ja-JP" dirty="0" smtClean="0"/>
              <a:t>Secure Loader</a:t>
            </a:r>
            <a:r>
              <a:rPr lang="ja-JP" altLang="en-US" dirty="0" smtClean="0"/>
              <a:t>を</a:t>
            </a:r>
            <a:r>
              <a:rPr lang="en-US" altLang="ja-JP" dirty="0" smtClean="0"/>
              <a:t>SPE</a:t>
            </a:r>
            <a:r>
              <a:rPr lang="ja-JP" altLang="en-US" dirty="0" smtClean="0"/>
              <a:t>にロード</a:t>
            </a:r>
            <a:endParaRPr lang="en-US" altLang="ja-JP" dirty="0" smtClean="0"/>
          </a:p>
          <a:p>
            <a:pPr lvl="2"/>
            <a:r>
              <a:rPr lang="ja-JP" altLang="en-US" dirty="0" smtClean="0"/>
              <a:t>ハードウェアによる認証と復号化</a:t>
            </a:r>
            <a:endParaRPr lang="en-US" altLang="ja-JP" dirty="0" smtClean="0"/>
          </a:p>
          <a:p>
            <a:pPr lvl="1"/>
            <a:r>
              <a:rPr lang="en-US" altLang="ja-JP" dirty="0" smtClean="0"/>
              <a:t>OS</a:t>
            </a:r>
            <a:r>
              <a:rPr lang="ja-JP" altLang="en-US" dirty="0" smtClean="0"/>
              <a:t>監視システムの完全性・機密性が保たれる</a:t>
            </a:r>
            <a:endParaRPr lang="en-US" altLang="ja-JP" dirty="0" smtClean="0"/>
          </a:p>
        </p:txBody>
      </p:sp>
      <p:sp>
        <p:nvSpPr>
          <p:cNvPr id="7" name="正方形/長方形 6"/>
          <p:cNvSpPr/>
          <p:nvPr/>
        </p:nvSpPr>
        <p:spPr>
          <a:xfrm>
            <a:off x="6110858" y="4554214"/>
            <a:ext cx="1571625" cy="20892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14" name="正方形/長方形 13"/>
          <p:cNvSpPr/>
          <p:nvPr/>
        </p:nvSpPr>
        <p:spPr>
          <a:xfrm>
            <a:off x="6252592" y="5354547"/>
            <a:ext cx="1296144" cy="1166163"/>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6405158" y="5846049"/>
            <a:ext cx="1000125" cy="548017"/>
          </a:xfrm>
          <a:prstGeom prst="rect">
            <a:avLst/>
          </a:prstGeom>
          <a:solidFill>
            <a:schemeClr val="tx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solidFill>
              </a:rPr>
              <a:t>Secure</a:t>
            </a:r>
          </a:p>
          <a:p>
            <a:pPr algn="ctr">
              <a:defRPr/>
            </a:pPr>
            <a:r>
              <a:rPr lang="en-US" altLang="ja-JP" dirty="0">
                <a:solidFill>
                  <a:schemeClr val="bg1"/>
                </a:solidFill>
              </a:rPr>
              <a:t>Loader</a:t>
            </a:r>
            <a:endParaRPr lang="ja-JP" altLang="en-US" dirty="0">
              <a:solidFill>
                <a:schemeClr val="bg1"/>
              </a:solidFill>
            </a:endParaRPr>
          </a:p>
        </p:txBody>
      </p:sp>
      <p:sp>
        <p:nvSpPr>
          <p:cNvPr id="10" name="正方形/長方形 9"/>
          <p:cNvSpPr/>
          <p:nvPr/>
        </p:nvSpPr>
        <p:spPr>
          <a:xfrm>
            <a:off x="3610527" y="4493323"/>
            <a:ext cx="1643063" cy="19485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フローチャート : 磁気ディスク 3"/>
          <p:cNvSpPr/>
          <p:nvPr/>
        </p:nvSpPr>
        <p:spPr>
          <a:xfrm>
            <a:off x="1681726" y="4919559"/>
            <a:ext cx="1071562" cy="133959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198" name="テキスト ボックス 7"/>
          <p:cNvSpPr txBox="1">
            <a:spLocks noChangeArrowheads="1"/>
          </p:cNvSpPr>
          <p:nvPr/>
        </p:nvSpPr>
        <p:spPr bwMode="auto">
          <a:xfrm>
            <a:off x="6396608" y="4249761"/>
            <a:ext cx="928688" cy="315278"/>
          </a:xfrm>
          <a:prstGeom prst="rect">
            <a:avLst/>
          </a:prstGeom>
          <a:noFill/>
          <a:ln w="9525">
            <a:noFill/>
            <a:miter lim="800000"/>
            <a:headEnd/>
            <a:tailEnd/>
          </a:ln>
        </p:spPr>
        <p:txBody>
          <a:bodyPr>
            <a:spAutoFit/>
          </a:bodyPr>
          <a:lstStyle/>
          <a:p>
            <a:pPr algn="ctr"/>
            <a:r>
              <a:rPr lang="en-US" altLang="ja-JP"/>
              <a:t>SPE</a:t>
            </a:r>
            <a:endParaRPr lang="ja-JP" altLang="en-US"/>
          </a:p>
        </p:txBody>
      </p:sp>
      <p:sp>
        <p:nvSpPr>
          <p:cNvPr id="5" name="正方形/長方形 4"/>
          <p:cNvSpPr/>
          <p:nvPr/>
        </p:nvSpPr>
        <p:spPr>
          <a:xfrm>
            <a:off x="1610288" y="5772029"/>
            <a:ext cx="1000125" cy="5480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Secure</a:t>
            </a:r>
          </a:p>
          <a:p>
            <a:pPr algn="ctr">
              <a:defRPr/>
            </a:pPr>
            <a:r>
              <a:rPr lang="en-US" altLang="ja-JP" dirty="0">
                <a:solidFill>
                  <a:schemeClr val="tx1"/>
                </a:solidFill>
              </a:rPr>
              <a:t>Loader</a:t>
            </a:r>
            <a:endParaRPr lang="ja-JP" altLang="en-US" dirty="0">
              <a:solidFill>
                <a:schemeClr val="tx1"/>
              </a:solidFill>
            </a:endParaRPr>
          </a:p>
        </p:txBody>
      </p:sp>
      <p:sp>
        <p:nvSpPr>
          <p:cNvPr id="6" name="正方形/長方形 5"/>
          <p:cNvSpPr/>
          <p:nvPr/>
        </p:nvSpPr>
        <p:spPr>
          <a:xfrm>
            <a:off x="1619672" y="5157192"/>
            <a:ext cx="1133616" cy="5539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ja-JP" altLang="en-US" dirty="0">
              <a:solidFill>
                <a:schemeClr val="tx1"/>
              </a:solidFill>
            </a:endParaRPr>
          </a:p>
        </p:txBody>
      </p:sp>
      <p:sp>
        <p:nvSpPr>
          <p:cNvPr id="8203" name="テキスト ボックス 10"/>
          <p:cNvSpPr txBox="1">
            <a:spLocks noChangeArrowheads="1"/>
          </p:cNvSpPr>
          <p:nvPr/>
        </p:nvSpPr>
        <p:spPr bwMode="auto">
          <a:xfrm>
            <a:off x="3753402" y="4188870"/>
            <a:ext cx="1214438" cy="315278"/>
          </a:xfrm>
          <a:prstGeom prst="rect">
            <a:avLst/>
          </a:prstGeom>
          <a:noFill/>
          <a:ln w="9525">
            <a:noFill/>
            <a:miter lim="800000"/>
            <a:headEnd/>
            <a:tailEnd/>
          </a:ln>
        </p:spPr>
        <p:txBody>
          <a:bodyPr>
            <a:spAutoFit/>
          </a:bodyPr>
          <a:lstStyle/>
          <a:p>
            <a:pPr algn="ctr"/>
            <a:r>
              <a:rPr lang="en-US" altLang="ja-JP"/>
              <a:t>PPE</a:t>
            </a:r>
            <a:endParaRPr lang="ja-JP" altLang="en-US"/>
          </a:p>
        </p:txBody>
      </p:sp>
      <p:sp>
        <p:nvSpPr>
          <p:cNvPr id="13" name="正方形/長方形 12"/>
          <p:cNvSpPr/>
          <p:nvPr/>
        </p:nvSpPr>
        <p:spPr>
          <a:xfrm>
            <a:off x="6324600" y="4618023"/>
            <a:ext cx="1152128" cy="30688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SPU</a:t>
            </a:r>
            <a:endParaRPr kumimoji="1" lang="ja-JP" altLang="en-US" dirty="0">
              <a:solidFill>
                <a:schemeClr val="tx1"/>
              </a:solidFill>
            </a:endParaRPr>
          </a:p>
        </p:txBody>
      </p:sp>
      <p:sp>
        <p:nvSpPr>
          <p:cNvPr id="15" name="テキスト ボックス 14"/>
          <p:cNvSpPr txBox="1"/>
          <p:nvPr/>
        </p:nvSpPr>
        <p:spPr>
          <a:xfrm>
            <a:off x="6300192" y="5373216"/>
            <a:ext cx="1152128" cy="369332"/>
          </a:xfrm>
          <a:prstGeom prst="rect">
            <a:avLst/>
          </a:prstGeom>
          <a:noFill/>
        </p:spPr>
        <p:txBody>
          <a:bodyPr wrap="square" rtlCol="0">
            <a:spAutoFit/>
          </a:bodyPr>
          <a:lstStyle/>
          <a:p>
            <a:pPr algn="ctr"/>
            <a:r>
              <a:rPr kumimoji="1" lang="en-US" altLang="ja-JP" dirty="0" smtClean="0"/>
              <a:t>LS</a:t>
            </a:r>
            <a:endParaRPr kumimoji="1" lang="ja-JP" altLang="en-US" dirty="0"/>
          </a:p>
        </p:txBody>
      </p:sp>
      <p:sp>
        <p:nvSpPr>
          <p:cNvPr id="9" name="正方形/長方形 8"/>
          <p:cNvSpPr/>
          <p:nvPr/>
        </p:nvSpPr>
        <p:spPr>
          <a:xfrm>
            <a:off x="6396608" y="5733256"/>
            <a:ext cx="1071563" cy="525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t>OS</a:t>
            </a:r>
            <a:r>
              <a:rPr lang="ja-JP" altLang="en-US" dirty="0" smtClean="0"/>
              <a:t>監視</a:t>
            </a:r>
            <a:endParaRPr lang="en-US" altLang="ja-JP" dirty="0" smtClean="0"/>
          </a:p>
          <a:p>
            <a:pPr algn="ctr">
              <a:defRPr/>
            </a:pPr>
            <a:r>
              <a:rPr lang="ja-JP" altLang="en-US" dirty="0" smtClean="0"/>
              <a:t>システム</a:t>
            </a:r>
            <a:endParaRPr lang="ja-JP" altLang="en-US" dirty="0"/>
          </a:p>
        </p:txBody>
      </p:sp>
      <p:pic>
        <p:nvPicPr>
          <p:cNvPr id="16" name="Picture 3" descr="C:\Users\takuya\AppData\Local\Microsoft\Windows\Temporary Internet Files\Content.IE5\8MJ4IBT7\MC900389182[1].wmf"/>
          <p:cNvPicPr>
            <a:picLocks noChangeAspect="1" noChangeArrowheads="1"/>
          </p:cNvPicPr>
          <p:nvPr/>
        </p:nvPicPr>
        <p:blipFill>
          <a:blip r:embed="rId3" cstate="print"/>
          <a:srcRect/>
          <a:stretch>
            <a:fillRect/>
          </a:stretch>
        </p:blipFill>
        <p:spPr bwMode="auto">
          <a:xfrm flipH="1">
            <a:off x="4042575" y="5229847"/>
            <a:ext cx="720080" cy="859046"/>
          </a:xfrm>
          <a:prstGeom prst="rect">
            <a:avLst/>
          </a:prstGeom>
          <a:noFill/>
        </p:spPr>
      </p:pic>
      <p:sp>
        <p:nvSpPr>
          <p:cNvPr id="17" name="正方形/長方形 16"/>
          <p:cNvSpPr/>
          <p:nvPr/>
        </p:nvSpPr>
        <p:spPr>
          <a:xfrm>
            <a:off x="1619672" y="5805264"/>
            <a:ext cx="1000125" cy="5480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Secure</a:t>
            </a:r>
          </a:p>
          <a:p>
            <a:pPr algn="ctr">
              <a:defRPr/>
            </a:pPr>
            <a:r>
              <a:rPr lang="en-US" altLang="ja-JP" dirty="0">
                <a:solidFill>
                  <a:schemeClr val="tx1"/>
                </a:solidFill>
              </a:rPr>
              <a:t>Loader</a:t>
            </a:r>
            <a:endParaRPr lang="ja-JP" altLang="en-US" dirty="0">
              <a:solidFill>
                <a:schemeClr val="tx1"/>
              </a:solidFill>
            </a:endParaRPr>
          </a:p>
        </p:txBody>
      </p:sp>
      <p:sp>
        <p:nvSpPr>
          <p:cNvPr id="19" name="U ターン矢印 18"/>
          <p:cNvSpPr/>
          <p:nvPr/>
        </p:nvSpPr>
        <p:spPr>
          <a:xfrm flipH="1" flipV="1">
            <a:off x="2098359" y="5904994"/>
            <a:ext cx="2376264" cy="713183"/>
          </a:xfrm>
          <a:prstGeom prst="utur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正方形/長方形 19"/>
          <p:cNvSpPr/>
          <p:nvPr/>
        </p:nvSpPr>
        <p:spPr>
          <a:xfrm>
            <a:off x="1619672" y="5157192"/>
            <a:ext cx="1143000" cy="5713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ja-JP" altLang="en-US" dirty="0">
              <a:solidFill>
                <a:schemeClr val="tx1"/>
              </a:solidFill>
            </a:endParaRPr>
          </a:p>
        </p:txBody>
      </p:sp>
      <p:sp>
        <p:nvSpPr>
          <p:cNvPr id="21" name="U ターン矢印 20"/>
          <p:cNvSpPr/>
          <p:nvPr/>
        </p:nvSpPr>
        <p:spPr>
          <a:xfrm flipH="1">
            <a:off x="2026351" y="4554700"/>
            <a:ext cx="2376264" cy="736524"/>
          </a:xfrm>
          <a:prstGeom prst="uturnArrow">
            <a:avLst>
              <a:gd name="adj1" fmla="val 26764"/>
              <a:gd name="adj2" fmla="val 25000"/>
              <a:gd name="adj3" fmla="val 25000"/>
              <a:gd name="adj4" fmla="val 43750"/>
              <a:gd name="adj5" fmla="val 10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乗算記号 21"/>
          <p:cNvSpPr/>
          <p:nvPr/>
        </p:nvSpPr>
        <p:spPr>
          <a:xfrm>
            <a:off x="2771800" y="4149080"/>
            <a:ext cx="720080" cy="1104786"/>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乗算記号 22"/>
          <p:cNvSpPr/>
          <p:nvPr/>
        </p:nvSpPr>
        <p:spPr>
          <a:xfrm>
            <a:off x="2771800" y="5877272"/>
            <a:ext cx="648072" cy="1152128"/>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8.33333E-7 -1.48148E-6 L 0.51337 -0.00347 " pathEditMode="relative" rAng="0" ptsTypes="AA">
                                      <p:cBhvr>
                                        <p:cTn id="6" dur="500" fill="hold"/>
                                        <p:tgtEl>
                                          <p:spTgt spid="5"/>
                                        </p:tgtEl>
                                        <p:attrNameLst>
                                          <p:attrName>ppt_x</p:attrName>
                                          <p:attrName>ppt_y</p:attrName>
                                        </p:attrNameLst>
                                      </p:cBhvr>
                                      <p:rCtr x="257" y="-2"/>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ssolve">
                                      <p:cBhvr>
                                        <p:cTn id="11" dur="500"/>
                                        <p:tgtEl>
                                          <p:spTgt spid="12"/>
                                        </p:tgtEl>
                                      </p:cBhvr>
                                    </p:animEffect>
                                  </p:childTnLst>
                                </p:cTn>
                              </p:par>
                              <p:par>
                                <p:cTn id="12" presetID="9" presetClass="exit" presetSubtype="0" fill="hold" grpId="1" nodeType="withEffect">
                                  <p:stCondLst>
                                    <p:cond delay="0"/>
                                  </p:stCondLst>
                                  <p:childTnLst>
                                    <p:animEffect transition="out" filter="dissolve">
                                      <p:cBhvr>
                                        <p:cTn id="13" dur="500"/>
                                        <p:tgtEl>
                                          <p:spTgt spid="5"/>
                                        </p:tgtEl>
                                      </p:cBhvr>
                                    </p:animEffect>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2.5E-6 -1.11111E-6 L 0.51302 0.09607 " pathEditMode="relative" rAng="0" ptsTypes="AA">
                                      <p:cBhvr>
                                        <p:cTn id="18" dur="500" fill="hold"/>
                                        <p:tgtEl>
                                          <p:spTgt spid="6"/>
                                        </p:tgtEl>
                                        <p:attrNameLst>
                                          <p:attrName>ppt_x</p:attrName>
                                          <p:attrName>ppt_y</p:attrName>
                                        </p:attrNameLst>
                                      </p:cBhvr>
                                      <p:rCtr x="256" y="48"/>
                                    </p:animMotion>
                                  </p:childTnLst>
                                </p:cTn>
                              </p:par>
                            </p:childTnLst>
                          </p:cTn>
                        </p:par>
                      </p:childTnLst>
                    </p:cTn>
                  </p:par>
                  <p:par>
                    <p:cTn id="19" fill="hold">
                      <p:stCondLst>
                        <p:cond delay="indefinite"/>
                      </p:stCondLst>
                      <p:childTnLst>
                        <p:par>
                          <p:cTn id="20" fill="hold">
                            <p:stCondLst>
                              <p:cond delay="0"/>
                            </p:stCondLst>
                            <p:childTnLst>
                              <p:par>
                                <p:cTn id="21" presetID="9" presetClass="exit" presetSubtype="0" fill="hold" grpId="1" nodeType="clickEffect">
                                  <p:stCondLst>
                                    <p:cond delay="0"/>
                                  </p:stCondLst>
                                  <p:childTnLst>
                                    <p:animEffect transition="out" filter="dissolve">
                                      <p:cBhvr>
                                        <p:cTn id="22" dur="500"/>
                                        <p:tgtEl>
                                          <p:spTgt spid="6"/>
                                        </p:tgtEl>
                                      </p:cBhvr>
                                    </p:animEffect>
                                    <p:set>
                                      <p:cBhvr>
                                        <p:cTn id="23" dur="1" fill="hold">
                                          <p:stCondLst>
                                            <p:cond delay="499"/>
                                          </p:stCondLst>
                                        </p:cTn>
                                        <p:tgtEl>
                                          <p:spTgt spid="6"/>
                                        </p:tgtEl>
                                        <p:attrNameLst>
                                          <p:attrName>style.visibility</p:attrName>
                                        </p:attrNameLst>
                                      </p:cBhvr>
                                      <p:to>
                                        <p:strVal val="hidden"/>
                                      </p:to>
                                    </p:set>
                                  </p:childTnLst>
                                </p:cTn>
                              </p:par>
                              <p:par>
                                <p:cTn id="24" presetID="9"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dissolv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dissolve">
                                      <p:cBhvr>
                                        <p:cTn id="31" dur="500"/>
                                        <p:tgtEl>
                                          <p:spTgt spid="17"/>
                                        </p:tgtEl>
                                      </p:cBhvr>
                                    </p:animEffect>
                                  </p:childTnLst>
                                </p:cTn>
                              </p:par>
                              <p:par>
                                <p:cTn id="32" presetID="9" presetClass="entr" presetSubtype="0" fill="hold"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dissolve">
                                      <p:cBhvr>
                                        <p:cTn id="34" dur="500"/>
                                        <p:tgtEl>
                                          <p:spTgt spid="16"/>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right)">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wipe(right)">
                                      <p:cBhvr>
                                        <p:cTn id="53" dur="500"/>
                                        <p:tgtEl>
                                          <p:spTgt spid="21"/>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grpId="0" nodeType="clickEffect">
                                  <p:stCondLst>
                                    <p:cond delay="0"/>
                                  </p:stCondLst>
                                  <p:childTnLst>
                                    <p:set>
                                      <p:cBhvr>
                                        <p:cTn id="57" dur="1" fill="hold">
                                          <p:stCondLst>
                                            <p:cond delay="0"/>
                                          </p:stCondLst>
                                        </p:cTn>
                                        <p:tgtEl>
                                          <p:spTgt spid="22"/>
                                        </p:tgtEl>
                                        <p:attrNameLst>
                                          <p:attrName>style.visibility</p:attrName>
                                        </p:attrNameLst>
                                      </p:cBhvr>
                                      <p:to>
                                        <p:strVal val="visible"/>
                                      </p:to>
                                    </p:set>
                                    <p:anim calcmode="lin" valueType="num">
                                      <p:cBhvr>
                                        <p:cTn id="58" dur="1000" fill="hold"/>
                                        <p:tgtEl>
                                          <p:spTgt spid="22"/>
                                        </p:tgtEl>
                                        <p:attrNameLst>
                                          <p:attrName>ppt_w</p:attrName>
                                        </p:attrNameLst>
                                      </p:cBhvr>
                                      <p:tavLst>
                                        <p:tav tm="0">
                                          <p:val>
                                            <p:strVal val="#ppt_w*0.70"/>
                                          </p:val>
                                        </p:tav>
                                        <p:tav tm="100000">
                                          <p:val>
                                            <p:strVal val="#ppt_w"/>
                                          </p:val>
                                        </p:tav>
                                      </p:tavLst>
                                    </p:anim>
                                    <p:anim calcmode="lin" valueType="num">
                                      <p:cBhvr>
                                        <p:cTn id="59" dur="1000" fill="hold"/>
                                        <p:tgtEl>
                                          <p:spTgt spid="22"/>
                                        </p:tgtEl>
                                        <p:attrNameLst>
                                          <p:attrName>ppt_h</p:attrName>
                                        </p:attrNameLst>
                                      </p:cBhvr>
                                      <p:tavLst>
                                        <p:tav tm="0">
                                          <p:val>
                                            <p:strVal val="#ppt_h"/>
                                          </p:val>
                                        </p:tav>
                                        <p:tav tm="100000">
                                          <p:val>
                                            <p:strVal val="#ppt_h"/>
                                          </p:val>
                                        </p:tav>
                                      </p:tavLst>
                                    </p:anim>
                                    <p:animEffect transition="in" filter="fade">
                                      <p:cBhvr>
                                        <p:cTn id="6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animBg="1"/>
      <p:bldP spid="5" grpId="1" animBg="1"/>
      <p:bldP spid="6" grpId="0" animBg="1"/>
      <p:bldP spid="6" grpId="1" animBg="1"/>
      <p:bldP spid="9" grpId="0" animBg="1"/>
      <p:bldP spid="17" grpId="0" animBg="1"/>
      <p:bldP spid="19" grpId="0" animBg="1"/>
      <p:bldP spid="20" grpId="0" animBg="1"/>
      <p:bldP spid="21" grpId="0" animBg="1"/>
      <p:bldP spid="22"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セキュリティプロキシ</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OS</a:t>
            </a:r>
            <a:r>
              <a:rPr lang="ja-JP" altLang="en-US" dirty="0" smtClean="0"/>
              <a:t>監視システム</a:t>
            </a:r>
            <a:r>
              <a:rPr kumimoji="1" lang="ja-JP" altLang="en-US" dirty="0" smtClean="0"/>
              <a:t>の可用性を向上させる</a:t>
            </a:r>
            <a:endParaRPr kumimoji="1" lang="en-US" altLang="ja-JP" dirty="0" smtClean="0"/>
          </a:p>
          <a:p>
            <a:pPr lvl="1"/>
            <a:r>
              <a:rPr lang="en-US" altLang="ja-JP" dirty="0" smtClean="0"/>
              <a:t>PPE</a:t>
            </a:r>
            <a:r>
              <a:rPr lang="ja-JP" altLang="en-US" dirty="0" smtClean="0"/>
              <a:t>は</a:t>
            </a:r>
            <a:r>
              <a:rPr lang="en-US" altLang="ja-JP" dirty="0" smtClean="0"/>
              <a:t>SPE</a:t>
            </a:r>
            <a:r>
              <a:rPr lang="ja-JP" altLang="en-US" dirty="0" smtClean="0"/>
              <a:t>上の</a:t>
            </a:r>
            <a:r>
              <a:rPr lang="en-US" altLang="ja-JP" dirty="0" smtClean="0"/>
              <a:t>OS</a:t>
            </a:r>
            <a:r>
              <a:rPr lang="ja-JP" altLang="en-US" dirty="0" smtClean="0"/>
              <a:t>監視システムを停止させられる</a:t>
            </a:r>
            <a:endParaRPr lang="en-US" altLang="ja-JP" dirty="0" smtClean="0"/>
          </a:p>
          <a:p>
            <a:pPr lvl="2"/>
            <a:r>
              <a:rPr lang="en-US" altLang="ja-JP" dirty="0" smtClean="0"/>
              <a:t>Isolation</a:t>
            </a:r>
            <a:r>
              <a:rPr lang="ja-JP" altLang="en-US" dirty="0" smtClean="0"/>
              <a:t>モードであっても</a:t>
            </a:r>
            <a:endParaRPr lang="en-US" altLang="ja-JP" dirty="0" smtClean="0"/>
          </a:p>
          <a:p>
            <a:pPr lvl="1"/>
            <a:r>
              <a:rPr lang="en-US" altLang="ja-JP" dirty="0" smtClean="0"/>
              <a:t>OS</a:t>
            </a:r>
            <a:r>
              <a:rPr lang="ja-JP" altLang="en-US" dirty="0" smtClean="0"/>
              <a:t>監視システムに定期的にハートビートを送る</a:t>
            </a:r>
            <a:endParaRPr lang="en-US" altLang="ja-JP" dirty="0" smtClean="0"/>
          </a:p>
          <a:p>
            <a:pPr lvl="2"/>
            <a:r>
              <a:rPr kumimoji="1" lang="en-US" altLang="ja-JP" dirty="0" smtClean="0"/>
              <a:t>OS</a:t>
            </a:r>
            <a:r>
              <a:rPr kumimoji="1" lang="ja-JP" altLang="en-US" dirty="0" smtClean="0"/>
              <a:t>監視システムが動いていること</a:t>
            </a:r>
            <a:r>
              <a:rPr lang="ja-JP" altLang="en-US" dirty="0" smtClean="0"/>
              <a:t>を確認</a:t>
            </a:r>
            <a:endParaRPr kumimoji="1" lang="en-US" altLang="ja-JP" dirty="0" smtClean="0"/>
          </a:p>
          <a:p>
            <a:pPr lvl="1"/>
            <a:r>
              <a:rPr lang="ja-JP" altLang="en-US" dirty="0" smtClean="0"/>
              <a:t>応答がなくなったら、ネットワークを遮断</a:t>
            </a:r>
            <a:endParaRPr lang="en-US" altLang="ja-JP" dirty="0" smtClean="0"/>
          </a:p>
          <a:p>
            <a:pPr lvl="2"/>
            <a:r>
              <a:rPr lang="ja-JP" altLang="en-US" dirty="0" smtClean="0"/>
              <a:t>感染マシンを隔離</a:t>
            </a:r>
            <a:endParaRPr kumimoji="1" lang="ja-JP" altLang="en-US" dirty="0" smtClean="0"/>
          </a:p>
        </p:txBody>
      </p:sp>
      <p:sp>
        <p:nvSpPr>
          <p:cNvPr id="16" name="正方形/長方形 15"/>
          <p:cNvSpPr/>
          <p:nvPr/>
        </p:nvSpPr>
        <p:spPr bwMode="auto">
          <a:xfrm>
            <a:off x="786356" y="5114965"/>
            <a:ext cx="3677124" cy="17430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 name="正方形/長方形 16"/>
          <p:cNvSpPr/>
          <p:nvPr/>
        </p:nvSpPr>
        <p:spPr bwMode="auto">
          <a:xfrm>
            <a:off x="2858058" y="6393518"/>
            <a:ext cx="1214437" cy="3150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sp>
        <p:nvSpPr>
          <p:cNvPr id="19" name="正方形/長方形 18"/>
          <p:cNvSpPr/>
          <p:nvPr/>
        </p:nvSpPr>
        <p:spPr bwMode="auto">
          <a:xfrm>
            <a:off x="2858058" y="5726447"/>
            <a:ext cx="1214437" cy="5781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20" name="正方形/長方形 19"/>
          <p:cNvSpPr/>
          <p:nvPr/>
        </p:nvSpPr>
        <p:spPr bwMode="auto">
          <a:xfrm>
            <a:off x="929232" y="6449107"/>
            <a:ext cx="1333500" cy="31500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PPE</a:t>
            </a:r>
            <a:endParaRPr lang="ja-JP" altLang="en-US" dirty="0">
              <a:solidFill>
                <a:schemeClr val="tx1"/>
              </a:solidFill>
            </a:endParaRPr>
          </a:p>
        </p:txBody>
      </p:sp>
      <p:sp>
        <p:nvSpPr>
          <p:cNvPr id="22" name="正方形/長方形 21"/>
          <p:cNvSpPr/>
          <p:nvPr/>
        </p:nvSpPr>
        <p:spPr bwMode="auto">
          <a:xfrm>
            <a:off x="929232" y="5226143"/>
            <a:ext cx="1333500" cy="11562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cxnSp>
        <p:nvCxnSpPr>
          <p:cNvPr id="23" name="直線矢印コネクタ 22"/>
          <p:cNvCxnSpPr>
            <a:stCxn id="19" idx="1"/>
            <a:endCxn id="22" idx="3"/>
          </p:cNvCxnSpPr>
          <p:nvPr/>
        </p:nvCxnSpPr>
        <p:spPr bwMode="auto">
          <a:xfrm rot="10800000">
            <a:off x="2262732" y="5804268"/>
            <a:ext cx="595326" cy="21124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11"/>
          <p:cNvSpPr txBox="1">
            <a:spLocks noChangeArrowheads="1"/>
          </p:cNvSpPr>
          <p:nvPr/>
        </p:nvSpPr>
        <p:spPr bwMode="auto">
          <a:xfrm>
            <a:off x="2357992" y="5448500"/>
            <a:ext cx="709612" cy="271768"/>
          </a:xfrm>
          <a:prstGeom prst="rect">
            <a:avLst/>
          </a:prstGeom>
          <a:noFill/>
          <a:ln w="9525">
            <a:noFill/>
            <a:miter lim="800000"/>
            <a:headEnd/>
            <a:tailEnd/>
          </a:ln>
        </p:spPr>
        <p:txBody>
          <a:bodyPr>
            <a:spAutoFit/>
          </a:bodyPr>
          <a:lstStyle/>
          <a:p>
            <a:pPr algn="ctr"/>
            <a:r>
              <a:rPr lang="ja-JP" altLang="en-US" dirty="0"/>
              <a:t>監視</a:t>
            </a:r>
          </a:p>
        </p:txBody>
      </p:sp>
      <p:sp>
        <p:nvSpPr>
          <p:cNvPr id="25" name="テキスト ボックス 13"/>
          <p:cNvSpPr txBox="1">
            <a:spLocks noChangeArrowheads="1"/>
          </p:cNvSpPr>
          <p:nvPr/>
        </p:nvSpPr>
        <p:spPr bwMode="auto">
          <a:xfrm>
            <a:off x="0" y="4797152"/>
            <a:ext cx="1643063" cy="287826"/>
          </a:xfrm>
          <a:prstGeom prst="rect">
            <a:avLst/>
          </a:prstGeom>
          <a:noFill/>
          <a:ln w="9525">
            <a:noFill/>
            <a:miter lim="800000"/>
            <a:headEnd/>
            <a:tailEnd/>
          </a:ln>
        </p:spPr>
        <p:txBody>
          <a:bodyPr>
            <a:spAutoFit/>
          </a:bodyPr>
          <a:lstStyle/>
          <a:p>
            <a:pPr algn="ctr"/>
            <a:r>
              <a:rPr lang="en-US" altLang="ja-JP" dirty="0"/>
              <a:t>Cell/B.E.</a:t>
            </a:r>
            <a:endParaRPr lang="ja-JP" altLang="en-US" dirty="0"/>
          </a:p>
        </p:txBody>
      </p:sp>
      <p:cxnSp>
        <p:nvCxnSpPr>
          <p:cNvPr id="26" name="直線矢印コネクタ 25"/>
          <p:cNvCxnSpPr>
            <a:endCxn id="19" idx="3"/>
          </p:cNvCxnSpPr>
          <p:nvPr/>
        </p:nvCxnSpPr>
        <p:spPr bwMode="auto">
          <a:xfrm rot="10800000">
            <a:off x="4072496" y="6015508"/>
            <a:ext cx="1928835" cy="5558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17"/>
          <p:cNvSpPr txBox="1">
            <a:spLocks noChangeArrowheads="1"/>
          </p:cNvSpPr>
          <p:nvPr/>
        </p:nvSpPr>
        <p:spPr bwMode="auto">
          <a:xfrm>
            <a:off x="4572000" y="5661248"/>
            <a:ext cx="709613" cy="271768"/>
          </a:xfrm>
          <a:prstGeom prst="rect">
            <a:avLst/>
          </a:prstGeom>
          <a:noFill/>
          <a:ln w="9525">
            <a:noFill/>
            <a:miter lim="800000"/>
            <a:headEnd/>
            <a:tailEnd/>
          </a:ln>
        </p:spPr>
        <p:txBody>
          <a:bodyPr>
            <a:spAutoFit/>
          </a:bodyPr>
          <a:lstStyle/>
          <a:p>
            <a:pPr algn="ctr"/>
            <a:r>
              <a:rPr lang="ja-JP" altLang="en-US" dirty="0"/>
              <a:t>監視</a:t>
            </a:r>
          </a:p>
        </p:txBody>
      </p:sp>
      <p:cxnSp>
        <p:nvCxnSpPr>
          <p:cNvPr id="28" name="直線コネクタ 27"/>
          <p:cNvCxnSpPr/>
          <p:nvPr/>
        </p:nvCxnSpPr>
        <p:spPr>
          <a:xfrm flipV="1">
            <a:off x="6273028" y="6529260"/>
            <a:ext cx="857250" cy="24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5364088" y="5013176"/>
            <a:ext cx="1152128" cy="502940"/>
          </a:xfrm>
          <a:prstGeom prst="rect">
            <a:avLst/>
          </a:prstGeom>
          <a:noFill/>
        </p:spPr>
        <p:txBody>
          <a:bodyPr wrap="square" rtlCol="0">
            <a:spAutoFit/>
          </a:bodyPr>
          <a:lstStyle/>
          <a:p>
            <a:pPr algn="ctr"/>
            <a:r>
              <a:rPr kumimoji="1" lang="en-US" altLang="ja-JP" dirty="0" smtClean="0"/>
              <a:t>Security</a:t>
            </a:r>
          </a:p>
          <a:p>
            <a:pPr algn="ctr"/>
            <a:r>
              <a:rPr lang="en-US" altLang="ja-JP" dirty="0" smtClean="0"/>
              <a:t>Proxy</a:t>
            </a:r>
            <a:endParaRPr kumimoji="1" lang="ja-JP" altLang="en-US" dirty="0"/>
          </a:p>
        </p:txBody>
      </p:sp>
      <p:sp>
        <p:nvSpPr>
          <p:cNvPr id="34" name="テキスト ボックス 33"/>
          <p:cNvSpPr txBox="1"/>
          <p:nvPr/>
        </p:nvSpPr>
        <p:spPr>
          <a:xfrm>
            <a:off x="7164288" y="6381328"/>
            <a:ext cx="1377300" cy="287395"/>
          </a:xfrm>
          <a:prstGeom prst="rect">
            <a:avLst/>
          </a:prstGeom>
          <a:noFill/>
        </p:spPr>
        <p:txBody>
          <a:bodyPr wrap="none" rtlCol="0">
            <a:spAutoFit/>
          </a:bodyPr>
          <a:lstStyle/>
          <a:p>
            <a:r>
              <a:rPr lang="ja-JP" altLang="en-US" dirty="0" smtClean="0"/>
              <a:t>ネットワーク</a:t>
            </a:r>
            <a:endParaRPr kumimoji="1" lang="ja-JP" altLang="en-US" dirty="0"/>
          </a:p>
        </p:txBody>
      </p:sp>
      <p:cxnSp>
        <p:nvCxnSpPr>
          <p:cNvPr id="35" name="直線コネクタ 34"/>
          <p:cNvCxnSpPr/>
          <p:nvPr/>
        </p:nvCxnSpPr>
        <p:spPr>
          <a:xfrm>
            <a:off x="4427984" y="6525344"/>
            <a:ext cx="1311644" cy="39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5400000" flipH="1" flipV="1">
            <a:off x="5621038" y="6410493"/>
            <a:ext cx="237179"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rot="5400000" flipH="1" flipV="1">
            <a:off x="6155232" y="6409874"/>
            <a:ext cx="237179"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server"/>
          <p:cNvSpPr>
            <a:spLocks noEditPoints="1" noChangeArrowheads="1"/>
          </p:cNvSpPr>
          <p:nvPr/>
        </p:nvSpPr>
        <p:spPr bwMode="auto">
          <a:xfrm>
            <a:off x="5503388" y="5627368"/>
            <a:ext cx="864096" cy="67982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dirty="0" smtClean="0"/>
              <a:t>セキュリティプロキシの実装</a:t>
            </a:r>
          </a:p>
        </p:txBody>
      </p:sp>
      <p:sp>
        <p:nvSpPr>
          <p:cNvPr id="10243" name="コンテンツ プレースホルダ 2"/>
          <p:cNvSpPr>
            <a:spLocks noGrp="1"/>
          </p:cNvSpPr>
          <p:nvPr>
            <p:ph idx="1"/>
          </p:nvPr>
        </p:nvSpPr>
        <p:spPr/>
        <p:txBody>
          <a:bodyPr/>
          <a:lstStyle/>
          <a:p>
            <a:r>
              <a:rPr lang="en-US" altLang="ja-JP" dirty="0" smtClean="0"/>
              <a:t>PPE</a:t>
            </a:r>
            <a:r>
              <a:rPr lang="ja-JP" altLang="en-US" dirty="0" smtClean="0"/>
              <a:t>上のリレープロセスがハートビートを中継</a:t>
            </a:r>
            <a:endParaRPr lang="en-US" altLang="ja-JP" dirty="0" smtClean="0"/>
          </a:p>
          <a:p>
            <a:pPr lvl="1"/>
            <a:r>
              <a:rPr lang="en-US" altLang="ja-JP" dirty="0" smtClean="0"/>
              <a:t>SPE</a:t>
            </a:r>
            <a:r>
              <a:rPr lang="ja-JP" altLang="en-US" dirty="0" smtClean="0"/>
              <a:t>が直接通信することもできるが、</a:t>
            </a:r>
            <a:r>
              <a:rPr lang="en-US" altLang="ja-JP" dirty="0" smtClean="0"/>
              <a:t>TCP/IP</a:t>
            </a:r>
            <a:r>
              <a:rPr lang="ja-JP" altLang="en-US" dirty="0" smtClean="0"/>
              <a:t>の実装が必要</a:t>
            </a:r>
            <a:endParaRPr lang="en-US" altLang="ja-JP" dirty="0" smtClean="0"/>
          </a:p>
          <a:p>
            <a:pPr lvl="1"/>
            <a:r>
              <a:rPr lang="ja-JP" altLang="en-US" dirty="0" smtClean="0"/>
              <a:t>セキュリティプロキシが暗号化メッセージを送る</a:t>
            </a:r>
            <a:endParaRPr lang="en-US" altLang="ja-JP" dirty="0" smtClean="0"/>
          </a:p>
          <a:p>
            <a:pPr lvl="1"/>
            <a:r>
              <a:rPr lang="ja-JP" altLang="en-US" dirty="0" smtClean="0"/>
              <a:t>共通の暗号鍵を持っている</a:t>
            </a:r>
            <a:r>
              <a:rPr lang="en-US" altLang="ja-JP" dirty="0" smtClean="0"/>
              <a:t>SPE</a:t>
            </a:r>
            <a:r>
              <a:rPr lang="ja-JP" altLang="en-US" dirty="0" smtClean="0"/>
              <a:t>だけが正しい応答を作成できる</a:t>
            </a:r>
          </a:p>
        </p:txBody>
      </p:sp>
      <p:sp>
        <p:nvSpPr>
          <p:cNvPr id="45" name="正方形/長方形 44"/>
          <p:cNvSpPr/>
          <p:nvPr/>
        </p:nvSpPr>
        <p:spPr>
          <a:xfrm>
            <a:off x="3995936" y="4509120"/>
            <a:ext cx="3096344" cy="20882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server"/>
          <p:cNvSpPr>
            <a:spLocks noEditPoints="1" noChangeArrowheads="1"/>
          </p:cNvSpPr>
          <p:nvPr/>
        </p:nvSpPr>
        <p:spPr bwMode="auto">
          <a:xfrm>
            <a:off x="1979712" y="5085184"/>
            <a:ext cx="1080120" cy="1008112"/>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 name="正方形/長方形 46"/>
          <p:cNvSpPr/>
          <p:nvPr/>
        </p:nvSpPr>
        <p:spPr>
          <a:xfrm>
            <a:off x="4139952" y="5157192"/>
            <a:ext cx="936104" cy="9361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6084168" y="5157192"/>
            <a:ext cx="936104" cy="9361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9"/>
          <p:cNvSpPr txBox="1">
            <a:spLocks noChangeArrowheads="1"/>
          </p:cNvSpPr>
          <p:nvPr/>
        </p:nvSpPr>
        <p:spPr bwMode="auto">
          <a:xfrm>
            <a:off x="3131840" y="5157192"/>
            <a:ext cx="928688" cy="369888"/>
          </a:xfrm>
          <a:prstGeom prst="rect">
            <a:avLst/>
          </a:prstGeom>
          <a:noFill/>
          <a:ln w="9525">
            <a:noFill/>
            <a:miter lim="800000"/>
            <a:headEnd/>
            <a:tailEnd/>
          </a:ln>
        </p:spPr>
        <p:txBody>
          <a:bodyPr>
            <a:spAutoFit/>
          </a:bodyPr>
          <a:lstStyle/>
          <a:p>
            <a:pPr algn="ctr"/>
            <a:r>
              <a:rPr lang="en-US" altLang="ja-JP" dirty="0"/>
              <a:t>TCP/IP</a:t>
            </a:r>
            <a:endParaRPr lang="ja-JP" altLang="en-US" dirty="0"/>
          </a:p>
        </p:txBody>
      </p:sp>
      <p:sp>
        <p:nvSpPr>
          <p:cNvPr id="50" name="テキスト ボックス 18"/>
          <p:cNvSpPr txBox="1">
            <a:spLocks noChangeArrowheads="1"/>
          </p:cNvSpPr>
          <p:nvPr/>
        </p:nvSpPr>
        <p:spPr bwMode="auto">
          <a:xfrm>
            <a:off x="1691680" y="4653136"/>
            <a:ext cx="1698525" cy="369332"/>
          </a:xfrm>
          <a:prstGeom prst="rect">
            <a:avLst/>
          </a:prstGeom>
          <a:noFill/>
          <a:ln w="9525">
            <a:noFill/>
            <a:miter lim="800000"/>
            <a:headEnd/>
            <a:tailEnd/>
          </a:ln>
        </p:spPr>
        <p:txBody>
          <a:bodyPr wrap="square">
            <a:spAutoFit/>
          </a:bodyPr>
          <a:lstStyle/>
          <a:p>
            <a:r>
              <a:rPr lang="en-US" altLang="ja-JP" dirty="0"/>
              <a:t>Security Proxy</a:t>
            </a:r>
            <a:endParaRPr lang="ja-JP" altLang="en-US" dirty="0"/>
          </a:p>
        </p:txBody>
      </p:sp>
      <p:sp>
        <p:nvSpPr>
          <p:cNvPr id="51" name="テキスト ボックス 19"/>
          <p:cNvSpPr txBox="1">
            <a:spLocks noChangeArrowheads="1"/>
          </p:cNvSpPr>
          <p:nvPr/>
        </p:nvSpPr>
        <p:spPr bwMode="auto">
          <a:xfrm>
            <a:off x="4067944" y="4509120"/>
            <a:ext cx="1224135" cy="646331"/>
          </a:xfrm>
          <a:prstGeom prst="rect">
            <a:avLst/>
          </a:prstGeom>
          <a:noFill/>
          <a:ln w="9525">
            <a:noFill/>
            <a:miter lim="800000"/>
            <a:headEnd/>
            <a:tailEnd/>
          </a:ln>
        </p:spPr>
        <p:txBody>
          <a:bodyPr wrap="square">
            <a:spAutoFit/>
          </a:bodyPr>
          <a:lstStyle/>
          <a:p>
            <a:pPr algn="ctr"/>
            <a:r>
              <a:rPr lang="ja-JP" altLang="en-US" dirty="0" smtClean="0"/>
              <a:t>リレー</a:t>
            </a:r>
            <a:endParaRPr lang="en-US" altLang="ja-JP" dirty="0" smtClean="0"/>
          </a:p>
          <a:p>
            <a:pPr algn="ctr"/>
            <a:r>
              <a:rPr lang="ja-JP" altLang="en-US" dirty="0" smtClean="0"/>
              <a:t>プロセス</a:t>
            </a:r>
            <a:endParaRPr lang="ja-JP" altLang="en-US" dirty="0"/>
          </a:p>
        </p:txBody>
      </p:sp>
      <p:pic>
        <p:nvPicPr>
          <p:cNvPr id="52" name="Picture 2" descr="http://t0.gstatic.com/images?q=tbn:P9aI-vTPUHwSnM:http://www.up-lock.com/u9.jpg">
            <a:hlinkClick r:id="rId3"/>
          </p:cNvPr>
          <p:cNvPicPr>
            <a:picLocks noChangeAspect="1" noChangeArrowheads="1"/>
          </p:cNvPicPr>
          <p:nvPr/>
        </p:nvPicPr>
        <p:blipFill>
          <a:blip r:embed="rId4" cstate="print"/>
          <a:srcRect/>
          <a:stretch>
            <a:fillRect/>
          </a:stretch>
        </p:blipFill>
        <p:spPr bwMode="auto">
          <a:xfrm>
            <a:off x="6156176" y="5229200"/>
            <a:ext cx="792088" cy="731158"/>
          </a:xfrm>
          <a:prstGeom prst="rect">
            <a:avLst/>
          </a:prstGeom>
          <a:noFill/>
          <a:ln w="9525">
            <a:noFill/>
            <a:miter lim="800000"/>
            <a:headEnd/>
            <a:tailEnd/>
          </a:ln>
        </p:spPr>
      </p:pic>
      <p:sp>
        <p:nvSpPr>
          <p:cNvPr id="53" name="テキスト ボックス 52"/>
          <p:cNvSpPr txBox="1"/>
          <p:nvPr/>
        </p:nvSpPr>
        <p:spPr>
          <a:xfrm>
            <a:off x="3995936" y="4149080"/>
            <a:ext cx="1080120" cy="369332"/>
          </a:xfrm>
          <a:prstGeom prst="rect">
            <a:avLst/>
          </a:prstGeom>
          <a:noFill/>
        </p:spPr>
        <p:txBody>
          <a:bodyPr wrap="square" rtlCol="0">
            <a:spAutoFit/>
          </a:bodyPr>
          <a:lstStyle/>
          <a:p>
            <a:pPr algn="ctr"/>
            <a:r>
              <a:rPr kumimoji="1" lang="en-US" altLang="ja-JP" dirty="0" smtClean="0"/>
              <a:t>Cell/B.E.</a:t>
            </a:r>
            <a:endParaRPr kumimoji="1" lang="ja-JP" altLang="en-US" dirty="0"/>
          </a:p>
        </p:txBody>
      </p:sp>
      <p:sp>
        <p:nvSpPr>
          <p:cNvPr id="54" name="正方形/長方形 53"/>
          <p:cNvSpPr/>
          <p:nvPr/>
        </p:nvSpPr>
        <p:spPr>
          <a:xfrm>
            <a:off x="2123728" y="5229200"/>
            <a:ext cx="79208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暗号</a:t>
            </a:r>
            <a:endParaRPr kumimoji="1" lang="ja-JP" altLang="en-US" dirty="0"/>
          </a:p>
        </p:txBody>
      </p:sp>
      <p:sp>
        <p:nvSpPr>
          <p:cNvPr id="56" name="正方形/長方形 55"/>
          <p:cNvSpPr/>
          <p:nvPr/>
        </p:nvSpPr>
        <p:spPr>
          <a:xfrm>
            <a:off x="6156176" y="5229200"/>
            <a:ext cx="792088" cy="7920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応答</a:t>
            </a:r>
            <a:endParaRPr kumimoji="1" lang="ja-JP" altLang="en-US" dirty="0"/>
          </a:p>
        </p:txBody>
      </p:sp>
      <p:sp>
        <p:nvSpPr>
          <p:cNvPr id="57" name="テキスト ボックス 56"/>
          <p:cNvSpPr txBox="1"/>
          <p:nvPr/>
        </p:nvSpPr>
        <p:spPr>
          <a:xfrm>
            <a:off x="6012160" y="4509120"/>
            <a:ext cx="1080120" cy="646331"/>
          </a:xfrm>
          <a:prstGeom prst="rect">
            <a:avLst/>
          </a:prstGeom>
          <a:noFill/>
        </p:spPr>
        <p:txBody>
          <a:bodyPr wrap="square" rtlCol="0">
            <a:spAutoFit/>
          </a:bodyPr>
          <a:lstStyle/>
          <a:p>
            <a:pPr algn="ctr"/>
            <a:r>
              <a:rPr kumimoji="1" lang="en-US" altLang="ja-JP" dirty="0" smtClean="0"/>
              <a:t>OS</a:t>
            </a:r>
            <a:r>
              <a:rPr kumimoji="1" lang="ja-JP" altLang="en-US" dirty="0" smtClean="0"/>
              <a:t>監視</a:t>
            </a:r>
            <a:endParaRPr kumimoji="1" lang="en-US" altLang="ja-JP" dirty="0" smtClean="0"/>
          </a:p>
          <a:p>
            <a:pPr algn="ctr"/>
            <a:r>
              <a:rPr lang="ja-JP" altLang="en-US" dirty="0" smtClean="0"/>
              <a:t>システム</a:t>
            </a:r>
            <a:endParaRPr kumimoji="1" lang="ja-JP" altLang="en-US" dirty="0"/>
          </a:p>
        </p:txBody>
      </p:sp>
      <p:sp>
        <p:nvSpPr>
          <p:cNvPr id="58" name="正方形/長方形 57"/>
          <p:cNvSpPr/>
          <p:nvPr/>
        </p:nvSpPr>
        <p:spPr>
          <a:xfrm>
            <a:off x="6084168" y="6165304"/>
            <a:ext cx="936104" cy="288032"/>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59" name="正方形/長方形 58"/>
          <p:cNvSpPr/>
          <p:nvPr/>
        </p:nvSpPr>
        <p:spPr>
          <a:xfrm>
            <a:off x="4139952" y="6165304"/>
            <a:ext cx="936104" cy="28803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PPE</a:t>
            </a:r>
            <a:endParaRPr kumimoji="1" lang="ja-JP" altLang="en-US" dirty="0"/>
          </a:p>
        </p:txBody>
      </p:sp>
      <p:cxnSp>
        <p:nvCxnSpPr>
          <p:cNvPr id="60" name="カギ線コネクタ 59"/>
          <p:cNvCxnSpPr>
            <a:stCxn id="55" idx="1"/>
            <a:endCxn id="54" idx="3"/>
          </p:cNvCxnSpPr>
          <p:nvPr/>
        </p:nvCxnSpPr>
        <p:spPr>
          <a:xfrm rot="10800000">
            <a:off x="2915816" y="5625244"/>
            <a:ext cx="1296144" cy="1588"/>
          </a:xfrm>
          <a:prstGeom prst="bentConnector3">
            <a:avLst>
              <a:gd name="adj1" fmla="val 50000"/>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カギ線コネクタ 60"/>
          <p:cNvCxnSpPr>
            <a:stCxn id="56" idx="1"/>
            <a:endCxn id="55" idx="3"/>
          </p:cNvCxnSpPr>
          <p:nvPr/>
        </p:nvCxnSpPr>
        <p:spPr>
          <a:xfrm rot="10800000">
            <a:off x="5004048" y="5625244"/>
            <a:ext cx="1152128" cy="1588"/>
          </a:xfrm>
          <a:prstGeom prst="bentConnector3">
            <a:avLst>
              <a:gd name="adj1" fmla="val 50000"/>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乗算記号 61"/>
          <p:cNvSpPr/>
          <p:nvPr/>
        </p:nvSpPr>
        <p:spPr>
          <a:xfrm>
            <a:off x="5148064" y="5085184"/>
            <a:ext cx="928687" cy="113044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3" name="テキスト ボックス 11"/>
          <p:cNvSpPr txBox="1">
            <a:spLocks noChangeArrowheads="1"/>
          </p:cNvSpPr>
          <p:nvPr/>
        </p:nvSpPr>
        <p:spPr bwMode="auto">
          <a:xfrm>
            <a:off x="5076056" y="5157192"/>
            <a:ext cx="1008111" cy="369332"/>
          </a:xfrm>
          <a:prstGeom prst="rect">
            <a:avLst/>
          </a:prstGeom>
          <a:noFill/>
          <a:ln w="9525">
            <a:noFill/>
            <a:miter lim="800000"/>
            <a:headEnd/>
            <a:tailEnd/>
          </a:ln>
        </p:spPr>
        <p:txBody>
          <a:bodyPr wrap="square">
            <a:spAutoFit/>
          </a:bodyPr>
          <a:lstStyle/>
          <a:p>
            <a:pPr algn="ctr"/>
            <a:r>
              <a:rPr lang="en-US" altLang="ja-JP" dirty="0"/>
              <a:t>Mailbox</a:t>
            </a:r>
          </a:p>
        </p:txBody>
      </p:sp>
      <p:sp>
        <p:nvSpPr>
          <p:cNvPr id="55" name="正方形/長方形 54"/>
          <p:cNvSpPr/>
          <p:nvPr/>
        </p:nvSpPr>
        <p:spPr>
          <a:xfrm>
            <a:off x="4211960" y="5229200"/>
            <a:ext cx="792088" cy="79208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応答</a:t>
            </a:r>
            <a:endParaRPr kumimoji="1" lang="ja-JP" altLang="en-US" dirty="0"/>
          </a:p>
        </p:txBody>
      </p:sp>
      <p:sp>
        <p:nvSpPr>
          <p:cNvPr id="72" name="テキスト ボックス 71"/>
          <p:cNvSpPr txBox="1"/>
          <p:nvPr/>
        </p:nvSpPr>
        <p:spPr>
          <a:xfrm>
            <a:off x="323528" y="4869160"/>
            <a:ext cx="1368152" cy="369332"/>
          </a:xfrm>
          <a:prstGeom prst="rect">
            <a:avLst/>
          </a:prstGeom>
          <a:noFill/>
        </p:spPr>
        <p:txBody>
          <a:bodyPr wrap="square" rtlCol="0">
            <a:spAutoFit/>
          </a:bodyPr>
          <a:lstStyle/>
          <a:p>
            <a:pPr algn="ctr"/>
            <a:r>
              <a:rPr kumimoji="1" lang="ja-JP" altLang="en-US" dirty="0" smtClean="0"/>
              <a:t>ネットワーク</a:t>
            </a:r>
            <a:endParaRPr kumimoji="1" lang="ja-JP" altLang="en-US" dirty="0"/>
          </a:p>
        </p:txBody>
      </p:sp>
      <p:cxnSp>
        <p:nvCxnSpPr>
          <p:cNvPr id="74" name="図形 73"/>
          <p:cNvCxnSpPr>
            <a:stCxn id="46" idx="7"/>
            <a:endCxn id="72" idx="2"/>
          </p:cNvCxnSpPr>
          <p:nvPr/>
        </p:nvCxnSpPr>
        <p:spPr>
          <a:xfrm flipH="1" flipV="1">
            <a:off x="1007604" y="5238492"/>
            <a:ext cx="972108" cy="350748"/>
          </a:xfrm>
          <a:prstGeom prst="bentConnector4">
            <a:avLst>
              <a:gd name="adj1" fmla="val -1253"/>
              <a:gd name="adj2" fmla="val -2659"/>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p:cTn id="7" dur="500" fill="hold"/>
                                        <p:tgtEl>
                                          <p:spTgt spid="54"/>
                                        </p:tgtEl>
                                        <p:attrNameLst>
                                          <p:attrName>ppt_w</p:attrName>
                                        </p:attrNameLst>
                                      </p:cBhvr>
                                      <p:tavLst>
                                        <p:tav tm="0">
                                          <p:val>
                                            <p:strVal val="#ppt_w*0.70"/>
                                          </p:val>
                                        </p:tav>
                                        <p:tav tm="100000">
                                          <p:val>
                                            <p:strVal val="#ppt_w"/>
                                          </p:val>
                                        </p:tav>
                                      </p:tavLst>
                                    </p:anim>
                                    <p:anim calcmode="lin" valueType="num">
                                      <p:cBhvr>
                                        <p:cTn id="8" dur="500" fill="hold"/>
                                        <p:tgtEl>
                                          <p:spTgt spid="54"/>
                                        </p:tgtEl>
                                        <p:attrNameLst>
                                          <p:attrName>ppt_h</p:attrName>
                                        </p:attrNameLst>
                                      </p:cBhvr>
                                      <p:tavLst>
                                        <p:tav tm="0">
                                          <p:val>
                                            <p:strVal val="#ppt_h"/>
                                          </p:val>
                                        </p:tav>
                                        <p:tav tm="100000">
                                          <p:val>
                                            <p:strVal val="#ppt_h"/>
                                          </p:val>
                                        </p:tav>
                                      </p:tavLst>
                                    </p:anim>
                                    <p:animEffect transition="in" filter="fade">
                                      <p:cBhvr>
                                        <p:cTn id="9" dur="500"/>
                                        <p:tgtEl>
                                          <p:spTgt spid="54"/>
                                        </p:tgtEl>
                                      </p:cBhvr>
                                    </p:animEffect>
                                  </p:childTnLst>
                                </p:cTn>
                              </p:par>
                            </p:childTnLst>
                          </p:cTn>
                        </p:par>
                      </p:childTnLst>
                    </p:cTn>
                  </p:par>
                  <p:par>
                    <p:cTn id="10" fill="hold">
                      <p:stCondLst>
                        <p:cond delay="indefinite"/>
                      </p:stCondLst>
                      <p:childTnLst>
                        <p:par>
                          <p:cTn id="11" fill="hold">
                            <p:stCondLst>
                              <p:cond delay="0"/>
                            </p:stCondLst>
                            <p:childTnLst>
                              <p:par>
                                <p:cTn id="12" presetID="63" presetClass="path" presetSubtype="0" accel="50000" decel="50000" fill="hold" grpId="1" nodeType="clickEffect">
                                  <p:stCondLst>
                                    <p:cond delay="0"/>
                                  </p:stCondLst>
                                  <p:childTnLst>
                                    <p:animMotion origin="layout" path="M -8.33333E-7 1.11111E-6 L 0.23229 0.00532 " pathEditMode="relative" rAng="0" ptsTypes="AA">
                                      <p:cBhvr>
                                        <p:cTn id="13" dur="500" fill="hold"/>
                                        <p:tgtEl>
                                          <p:spTgt spid="54"/>
                                        </p:tgtEl>
                                        <p:attrNameLst>
                                          <p:attrName>ppt_x</p:attrName>
                                          <p:attrName>ppt_y</p:attrName>
                                        </p:attrNameLst>
                                      </p:cBhvr>
                                      <p:rCtr x="116" y="3"/>
                                    </p:animMotion>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grpId="2" nodeType="clickEffect">
                                  <p:stCondLst>
                                    <p:cond delay="0"/>
                                  </p:stCondLst>
                                  <p:childTnLst>
                                    <p:animMotion origin="layout" path="M 0.23229 0.00532 L 0.43715 0.00532 " pathEditMode="relative" rAng="0" ptsTypes="AA">
                                      <p:cBhvr>
                                        <p:cTn id="17" dur="500" fill="hold"/>
                                        <p:tgtEl>
                                          <p:spTgt spid="54"/>
                                        </p:tgtEl>
                                        <p:attrNameLst>
                                          <p:attrName>ppt_x</p:attrName>
                                          <p:attrName>ppt_y</p:attrName>
                                        </p:attrNameLst>
                                      </p:cBhvr>
                                      <p:rCtr x="102" y="0"/>
                                    </p:animMotion>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56"/>
                                        </p:tgtEl>
                                        <p:attrNameLst>
                                          <p:attrName>style.visibility</p:attrName>
                                        </p:attrNameLst>
                                      </p:cBhvr>
                                      <p:to>
                                        <p:strVal val="visible"/>
                                      </p:to>
                                    </p:set>
                                    <p:anim calcmode="lin" valueType="num">
                                      <p:cBhvr>
                                        <p:cTn id="22" dur="500" fill="hold"/>
                                        <p:tgtEl>
                                          <p:spTgt spid="56"/>
                                        </p:tgtEl>
                                        <p:attrNameLst>
                                          <p:attrName>ppt_w</p:attrName>
                                        </p:attrNameLst>
                                      </p:cBhvr>
                                      <p:tavLst>
                                        <p:tav tm="0">
                                          <p:val>
                                            <p:strVal val="#ppt_w*0.70"/>
                                          </p:val>
                                        </p:tav>
                                        <p:tav tm="100000">
                                          <p:val>
                                            <p:strVal val="#ppt_w"/>
                                          </p:val>
                                        </p:tav>
                                      </p:tavLst>
                                    </p:anim>
                                    <p:anim calcmode="lin" valueType="num">
                                      <p:cBhvr>
                                        <p:cTn id="23" dur="500" fill="hold"/>
                                        <p:tgtEl>
                                          <p:spTgt spid="56"/>
                                        </p:tgtEl>
                                        <p:attrNameLst>
                                          <p:attrName>ppt_h</p:attrName>
                                        </p:attrNameLst>
                                      </p:cBhvr>
                                      <p:tavLst>
                                        <p:tav tm="0">
                                          <p:val>
                                            <p:strVal val="#ppt_h"/>
                                          </p:val>
                                        </p:tav>
                                        <p:tav tm="100000">
                                          <p:val>
                                            <p:strVal val="#ppt_h"/>
                                          </p:val>
                                        </p:tav>
                                      </p:tavLst>
                                    </p:anim>
                                    <p:animEffect transition="in" filter="fade">
                                      <p:cBhvr>
                                        <p:cTn id="24" dur="500"/>
                                        <p:tgtEl>
                                          <p:spTgt spid="56"/>
                                        </p:tgtEl>
                                      </p:cBhvr>
                                    </p:animEffect>
                                  </p:childTnLst>
                                </p:cTn>
                              </p:par>
                              <p:par>
                                <p:cTn id="25" presetID="9" presetClass="exit" presetSubtype="0" fill="hold" grpId="3" nodeType="withEffect">
                                  <p:stCondLst>
                                    <p:cond delay="0"/>
                                  </p:stCondLst>
                                  <p:childTnLst>
                                    <p:animEffect transition="out" filter="dissolve">
                                      <p:cBhvr>
                                        <p:cTn id="26" dur="500"/>
                                        <p:tgtEl>
                                          <p:spTgt spid="54"/>
                                        </p:tgtEl>
                                      </p:cBhvr>
                                    </p:animEffect>
                                    <p:set>
                                      <p:cBhvr>
                                        <p:cTn id="27" dur="1" fill="hold">
                                          <p:stCondLst>
                                            <p:cond delay="499"/>
                                          </p:stCondLst>
                                        </p:cTn>
                                        <p:tgtEl>
                                          <p:spTgt spid="5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5" presetClass="path" presetSubtype="0" accel="50000" decel="50000" fill="hold" grpId="1" nodeType="clickEffect">
                                  <p:stCondLst>
                                    <p:cond delay="0"/>
                                  </p:stCondLst>
                                  <p:childTnLst>
                                    <p:animMotion origin="layout" path="M -0.00382 0.00533 L -0.4408 0.01065 " pathEditMode="relative" rAng="0" ptsTypes="AA">
                                      <p:cBhvr>
                                        <p:cTn id="31" dur="500" fill="hold"/>
                                        <p:tgtEl>
                                          <p:spTgt spid="56"/>
                                        </p:tgtEl>
                                        <p:attrNameLst>
                                          <p:attrName>ppt_x</p:attrName>
                                          <p:attrName>ppt_y</p:attrName>
                                        </p:attrNameLst>
                                      </p:cBhvr>
                                      <p:rCtr x="-219" y="3"/>
                                    </p:animMotion>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62"/>
                                        </p:tgtEl>
                                        <p:attrNameLst>
                                          <p:attrName>style.visibility</p:attrName>
                                        </p:attrNameLst>
                                      </p:cBhvr>
                                      <p:to>
                                        <p:strVal val="visible"/>
                                      </p:to>
                                    </p:set>
                                    <p:anim calcmode="lin" valueType="num">
                                      <p:cBhvr>
                                        <p:cTn id="36" dur="500" fill="hold"/>
                                        <p:tgtEl>
                                          <p:spTgt spid="62"/>
                                        </p:tgtEl>
                                        <p:attrNameLst>
                                          <p:attrName>ppt_w</p:attrName>
                                        </p:attrNameLst>
                                      </p:cBhvr>
                                      <p:tavLst>
                                        <p:tav tm="0">
                                          <p:val>
                                            <p:strVal val="#ppt_w*0.70"/>
                                          </p:val>
                                        </p:tav>
                                        <p:tav tm="100000">
                                          <p:val>
                                            <p:strVal val="#ppt_w"/>
                                          </p:val>
                                        </p:tav>
                                      </p:tavLst>
                                    </p:anim>
                                    <p:anim calcmode="lin" valueType="num">
                                      <p:cBhvr>
                                        <p:cTn id="37" dur="500" fill="hold"/>
                                        <p:tgtEl>
                                          <p:spTgt spid="62"/>
                                        </p:tgtEl>
                                        <p:attrNameLst>
                                          <p:attrName>ppt_h</p:attrName>
                                        </p:attrNameLst>
                                      </p:cBhvr>
                                      <p:tavLst>
                                        <p:tav tm="0">
                                          <p:val>
                                            <p:strVal val="#ppt_h"/>
                                          </p:val>
                                        </p:tav>
                                        <p:tav tm="100000">
                                          <p:val>
                                            <p:strVal val="#ppt_h"/>
                                          </p:val>
                                        </p:tav>
                                      </p:tavLst>
                                    </p:anim>
                                    <p:animEffect transition="in" filter="fade">
                                      <p:cBhvr>
                                        <p:cTn id="38" dur="500"/>
                                        <p:tgtEl>
                                          <p:spTgt spid="62"/>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dissolve">
                                      <p:cBhvr>
                                        <p:cTn id="43" dur="500"/>
                                        <p:tgtEl>
                                          <p:spTgt spid="52"/>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55"/>
                                        </p:tgtEl>
                                        <p:attrNameLst>
                                          <p:attrName>style.visibility</p:attrName>
                                        </p:attrNameLst>
                                      </p:cBhvr>
                                      <p:to>
                                        <p:strVal val="visible"/>
                                      </p:to>
                                    </p:set>
                                    <p:anim calcmode="lin" valueType="num">
                                      <p:cBhvr>
                                        <p:cTn id="48" dur="500" fill="hold"/>
                                        <p:tgtEl>
                                          <p:spTgt spid="55"/>
                                        </p:tgtEl>
                                        <p:attrNameLst>
                                          <p:attrName>ppt_w</p:attrName>
                                        </p:attrNameLst>
                                      </p:cBhvr>
                                      <p:tavLst>
                                        <p:tav tm="0">
                                          <p:val>
                                            <p:strVal val="#ppt_w*0.70"/>
                                          </p:val>
                                        </p:tav>
                                        <p:tav tm="100000">
                                          <p:val>
                                            <p:strVal val="#ppt_w"/>
                                          </p:val>
                                        </p:tav>
                                      </p:tavLst>
                                    </p:anim>
                                    <p:anim calcmode="lin" valueType="num">
                                      <p:cBhvr>
                                        <p:cTn id="49" dur="500" fill="hold"/>
                                        <p:tgtEl>
                                          <p:spTgt spid="55"/>
                                        </p:tgtEl>
                                        <p:attrNameLst>
                                          <p:attrName>ppt_h</p:attrName>
                                        </p:attrNameLst>
                                      </p:cBhvr>
                                      <p:tavLst>
                                        <p:tav tm="0">
                                          <p:val>
                                            <p:strVal val="#ppt_h"/>
                                          </p:val>
                                        </p:tav>
                                        <p:tav tm="100000">
                                          <p:val>
                                            <p:strVal val="#ppt_h"/>
                                          </p:val>
                                        </p:tav>
                                      </p:tavLst>
                                    </p:anim>
                                    <p:animEffect transition="in" filter="fade">
                                      <p:cBhvr>
                                        <p:cTn id="5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4" grpId="1" animBg="1"/>
      <p:bldP spid="54" grpId="2" animBg="1"/>
      <p:bldP spid="54" grpId="3" animBg="1"/>
      <p:bldP spid="56" grpId="0" animBg="1"/>
      <p:bldP spid="56" grpId="1" animBg="1"/>
      <p:bldP spid="62" grpId="0" animBg="1"/>
      <p:bldP spid="5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監視システムの実装</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DMA</a:t>
            </a:r>
            <a:r>
              <a:rPr lang="ja-JP" altLang="en-US" dirty="0" smtClean="0"/>
              <a:t>によりカーネルメモリの内容を取得</a:t>
            </a:r>
            <a:endParaRPr lang="en-US" altLang="ja-JP" dirty="0" smtClean="0"/>
          </a:p>
          <a:p>
            <a:pPr lvl="1"/>
            <a:r>
              <a:rPr lang="en-US" altLang="ja-JP" dirty="0" smtClean="0"/>
              <a:t>MFC</a:t>
            </a:r>
            <a:r>
              <a:rPr lang="ja-JP" altLang="en-US" dirty="0" smtClean="0"/>
              <a:t>状態レジスタ１の</a:t>
            </a:r>
            <a:r>
              <a:rPr lang="en-US" altLang="ja-JP" dirty="0" smtClean="0"/>
              <a:t>Problem-State</a:t>
            </a:r>
            <a:r>
              <a:rPr lang="ja-JP" altLang="en-US" dirty="0" smtClean="0"/>
              <a:t>をクリア</a:t>
            </a:r>
            <a:endParaRPr lang="en-US" altLang="ja-JP" dirty="0" smtClean="0"/>
          </a:p>
          <a:p>
            <a:pPr lvl="2"/>
            <a:r>
              <a:rPr lang="en-US" altLang="ja-JP" dirty="0" smtClean="0"/>
              <a:t>SPE</a:t>
            </a:r>
            <a:r>
              <a:rPr lang="ja-JP" altLang="en-US" dirty="0" smtClean="0"/>
              <a:t>にカーネルメモリへのアクセス権限を与える</a:t>
            </a:r>
            <a:endParaRPr lang="en-US" altLang="ja-JP" dirty="0" smtClean="0"/>
          </a:p>
          <a:p>
            <a:pPr lvl="1"/>
            <a:r>
              <a:rPr lang="en-US" altLang="ja-JP" dirty="0" smtClean="0"/>
              <a:t>SPE</a:t>
            </a:r>
            <a:r>
              <a:rPr lang="ja-JP" altLang="en-US" dirty="0" smtClean="0"/>
              <a:t>の</a:t>
            </a:r>
            <a:r>
              <a:rPr lang="en-US" altLang="ja-JP" dirty="0" smtClean="0"/>
              <a:t>SLB</a:t>
            </a:r>
            <a:r>
              <a:rPr lang="ja-JP" altLang="en-US" dirty="0" smtClean="0"/>
              <a:t>にカーネルメモリ用のエントリを追加</a:t>
            </a:r>
            <a:endParaRPr lang="en-US" altLang="ja-JP" dirty="0" smtClean="0"/>
          </a:p>
          <a:p>
            <a:pPr lvl="2"/>
            <a:r>
              <a:rPr lang="ja-JP" altLang="en-US" dirty="0" smtClean="0"/>
              <a:t>実効アドレスと仮想アドレスの変換テーブル</a:t>
            </a:r>
            <a:endParaRPr lang="en-US" altLang="ja-JP" dirty="0" smtClean="0"/>
          </a:p>
          <a:p>
            <a:pPr lvl="1"/>
            <a:r>
              <a:rPr lang="ja-JP" altLang="en-US" dirty="0" smtClean="0"/>
              <a:t>チェックサムを比較して、改ざんの有無をチェック</a:t>
            </a:r>
            <a:endParaRPr lang="en-US" altLang="ja-JP" dirty="0" smtClean="0"/>
          </a:p>
          <a:p>
            <a:pPr lvl="2"/>
            <a:r>
              <a:rPr lang="ja-JP" altLang="en-US" dirty="0" smtClean="0"/>
              <a:t>ダブルバッファリング</a:t>
            </a:r>
            <a:endParaRPr lang="en-US" altLang="ja-JP" dirty="0" smtClean="0"/>
          </a:p>
          <a:p>
            <a:pPr>
              <a:buNone/>
            </a:pPr>
            <a:endParaRPr lang="en-US" altLang="ja-JP" dirty="0" smtClean="0"/>
          </a:p>
        </p:txBody>
      </p:sp>
      <p:grpSp>
        <p:nvGrpSpPr>
          <p:cNvPr id="4" name="グループ化 3"/>
          <p:cNvGrpSpPr/>
          <p:nvPr/>
        </p:nvGrpSpPr>
        <p:grpSpPr>
          <a:xfrm>
            <a:off x="6019800" y="4876800"/>
            <a:ext cx="1944216" cy="1642120"/>
            <a:chOff x="1403648" y="2238400"/>
            <a:chExt cx="1944216" cy="1642120"/>
          </a:xfrm>
        </p:grpSpPr>
        <p:sp>
          <p:nvSpPr>
            <p:cNvPr id="5" name="正方形/長方形 4"/>
            <p:cNvSpPr/>
            <p:nvPr/>
          </p:nvSpPr>
          <p:spPr>
            <a:xfrm>
              <a:off x="1403648" y="2619400"/>
              <a:ext cx="1944216" cy="126112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619672" y="3284984"/>
              <a:ext cx="720080" cy="4431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SLB</a:t>
              </a:r>
              <a:endParaRPr kumimoji="1" lang="en-US" altLang="ja-JP" dirty="0" smtClean="0">
                <a:solidFill>
                  <a:schemeClr val="tx1"/>
                </a:solidFill>
              </a:endParaRPr>
            </a:p>
          </p:txBody>
        </p:sp>
        <p:sp>
          <p:nvSpPr>
            <p:cNvPr id="7" name="正方形/長方形 6"/>
            <p:cNvSpPr/>
            <p:nvPr/>
          </p:nvSpPr>
          <p:spPr>
            <a:xfrm>
              <a:off x="2411760" y="3284984"/>
              <a:ext cx="720080" cy="4431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8" name="正方形/長方形 7"/>
            <p:cNvSpPr/>
            <p:nvPr/>
          </p:nvSpPr>
          <p:spPr>
            <a:xfrm>
              <a:off x="1619672" y="2771800"/>
              <a:ext cx="1512168" cy="441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SPU</a:t>
              </a:r>
              <a:endParaRPr kumimoji="1" lang="ja-JP" altLang="en-US" dirty="0"/>
            </a:p>
          </p:txBody>
        </p:sp>
        <p:sp>
          <p:nvSpPr>
            <p:cNvPr id="11" name="テキスト ボックス 10"/>
            <p:cNvSpPr txBox="1"/>
            <p:nvPr/>
          </p:nvSpPr>
          <p:spPr>
            <a:xfrm>
              <a:off x="1403648" y="2238400"/>
              <a:ext cx="1944216" cy="369332"/>
            </a:xfrm>
            <a:prstGeom prst="rect">
              <a:avLst/>
            </a:prstGeom>
            <a:noFill/>
          </p:spPr>
          <p:txBody>
            <a:bodyPr wrap="square" rtlCol="0">
              <a:spAutoFit/>
            </a:bodyPr>
            <a:lstStyle/>
            <a:p>
              <a:pPr algn="ctr"/>
              <a:r>
                <a:rPr kumimoji="1" lang="en-US" altLang="ja-JP" dirty="0" smtClean="0"/>
                <a:t>SPE</a:t>
              </a:r>
              <a:endParaRPr kumimoji="1" lang="ja-JP" altLang="en-US" dirty="0"/>
            </a:p>
          </p:txBody>
        </p:sp>
      </p:grpSp>
      <p:sp>
        <p:nvSpPr>
          <p:cNvPr id="12" name="テキスト ボックス 11"/>
          <p:cNvSpPr txBox="1"/>
          <p:nvPr/>
        </p:nvSpPr>
        <p:spPr>
          <a:xfrm>
            <a:off x="1835696" y="5445224"/>
            <a:ext cx="648072" cy="369332"/>
          </a:xfrm>
          <a:prstGeom prst="rect">
            <a:avLst/>
          </a:prstGeom>
          <a:noFill/>
        </p:spPr>
        <p:txBody>
          <a:bodyPr wrap="square" rtlCol="0">
            <a:spAutoFit/>
          </a:bodyPr>
          <a:lstStyle/>
          <a:p>
            <a:pPr algn="ctr"/>
            <a:r>
              <a:rPr kumimoji="1" lang="en-US" altLang="ja-JP" dirty="0" smtClean="0"/>
              <a:t>SLB</a:t>
            </a:r>
            <a:endParaRPr kumimoji="1" lang="ja-JP" altLang="en-US" dirty="0"/>
          </a:p>
        </p:txBody>
      </p:sp>
      <p:sp>
        <p:nvSpPr>
          <p:cNvPr id="13" name="テキスト ボックス 12"/>
          <p:cNvSpPr txBox="1"/>
          <p:nvPr/>
        </p:nvSpPr>
        <p:spPr>
          <a:xfrm>
            <a:off x="3275856" y="5445224"/>
            <a:ext cx="792088" cy="369332"/>
          </a:xfrm>
          <a:prstGeom prst="rect">
            <a:avLst/>
          </a:prstGeom>
          <a:noFill/>
        </p:spPr>
        <p:txBody>
          <a:bodyPr wrap="square" rtlCol="0">
            <a:spAutoFit/>
          </a:bodyPr>
          <a:lstStyle/>
          <a:p>
            <a:pPr algn="ctr"/>
            <a:r>
              <a:rPr kumimoji="1" lang="en-US" altLang="ja-JP" dirty="0" smtClean="0"/>
              <a:t>TLB</a:t>
            </a:r>
            <a:endParaRPr kumimoji="1" lang="ja-JP" altLang="en-US" dirty="0"/>
          </a:p>
        </p:txBody>
      </p:sp>
      <p:sp>
        <p:nvSpPr>
          <p:cNvPr id="14" name="正方形/長方形 13"/>
          <p:cNvSpPr/>
          <p:nvPr/>
        </p:nvSpPr>
        <p:spPr>
          <a:xfrm>
            <a:off x="1115616" y="5877272"/>
            <a:ext cx="64807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115616" y="6021288"/>
            <a:ext cx="64807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115616" y="6165304"/>
            <a:ext cx="64807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555776" y="5877272"/>
            <a:ext cx="648072" cy="1440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555776" y="6021288"/>
            <a:ext cx="648072" cy="1440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2555776" y="6165304"/>
            <a:ext cx="648072" cy="1440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矢印コネクタ 24"/>
          <p:cNvCxnSpPr>
            <a:stCxn id="16" idx="3"/>
            <a:endCxn id="22" idx="1"/>
          </p:cNvCxnSpPr>
          <p:nvPr/>
        </p:nvCxnSpPr>
        <p:spPr>
          <a:xfrm flipV="1">
            <a:off x="1763688" y="6093296"/>
            <a:ext cx="792088" cy="14401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067944" y="5877272"/>
            <a:ext cx="648072" cy="14401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067944" y="6021288"/>
            <a:ext cx="648072" cy="14401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067944" y="6165304"/>
            <a:ext cx="648072" cy="14401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p:cNvCxnSpPr>
            <a:stCxn id="21" idx="3"/>
            <a:endCxn id="28" idx="1"/>
          </p:cNvCxnSpPr>
          <p:nvPr/>
        </p:nvCxnSpPr>
        <p:spPr>
          <a:xfrm>
            <a:off x="3203848" y="5949280"/>
            <a:ext cx="864096"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監視システムのスケジューリング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２種類のスケジューリングを提供</a:t>
            </a:r>
            <a:endParaRPr kumimoji="1" lang="en-US" altLang="ja-JP" dirty="0" smtClean="0"/>
          </a:p>
          <a:p>
            <a:pPr lvl="1"/>
            <a:r>
              <a:rPr kumimoji="1" lang="ja-JP" altLang="en-US" dirty="0" smtClean="0"/>
              <a:t>常時起動し、</a:t>
            </a:r>
            <a:r>
              <a:rPr kumimoji="1" lang="en-US" altLang="ja-JP" dirty="0" smtClean="0"/>
              <a:t>SPE</a:t>
            </a:r>
            <a:r>
              <a:rPr kumimoji="1" lang="ja-JP" altLang="en-US" dirty="0" smtClean="0"/>
              <a:t>を１つ占有</a:t>
            </a:r>
            <a:endParaRPr kumimoji="1" lang="en-US" altLang="ja-JP" dirty="0" smtClean="0"/>
          </a:p>
          <a:p>
            <a:pPr lvl="2"/>
            <a:r>
              <a:rPr lang="ja-JP" altLang="en-US" dirty="0" smtClean="0"/>
              <a:t>起動のオーバーヘッドは１回で済む</a:t>
            </a:r>
            <a:endParaRPr lang="en-US" altLang="ja-JP" dirty="0" smtClean="0"/>
          </a:p>
          <a:p>
            <a:pPr lvl="2"/>
            <a:r>
              <a:rPr lang="en-US" altLang="ja-JP" dirty="0" smtClean="0"/>
              <a:t>SPE</a:t>
            </a:r>
            <a:r>
              <a:rPr lang="ja-JP" altLang="en-US" dirty="0" smtClean="0"/>
              <a:t>１つ分、マシン性能が低下する</a:t>
            </a:r>
            <a:endParaRPr kumimoji="1" lang="en-US" altLang="ja-JP" dirty="0" smtClean="0"/>
          </a:p>
          <a:p>
            <a:pPr lvl="1"/>
            <a:r>
              <a:rPr lang="ja-JP" altLang="en-US" dirty="0" smtClean="0"/>
              <a:t>定期的に起動し、未使用時は</a:t>
            </a:r>
            <a:r>
              <a:rPr lang="en-US" altLang="ja-JP" dirty="0" smtClean="0"/>
              <a:t>SPE</a:t>
            </a:r>
            <a:r>
              <a:rPr lang="ja-JP" altLang="en-US" dirty="0" smtClean="0"/>
              <a:t>を開放</a:t>
            </a:r>
            <a:endParaRPr lang="en-US" altLang="ja-JP" dirty="0" smtClean="0"/>
          </a:p>
          <a:p>
            <a:pPr lvl="2"/>
            <a:r>
              <a:rPr kumimoji="1" lang="ja-JP" altLang="en-US" dirty="0" smtClean="0"/>
              <a:t>マシン性能の低下を抑えられる</a:t>
            </a:r>
            <a:endParaRPr kumimoji="1" lang="en-US" altLang="ja-JP" dirty="0" smtClean="0"/>
          </a:p>
          <a:p>
            <a:pPr lvl="2"/>
            <a:r>
              <a:rPr kumimoji="1" lang="ja-JP" altLang="en-US" dirty="0" smtClean="0"/>
              <a:t>起動時のオーバーヘッド</a:t>
            </a:r>
            <a:r>
              <a:rPr lang="ja-JP" altLang="en-US" dirty="0" smtClean="0"/>
              <a:t>が毎回生じる</a:t>
            </a:r>
            <a:endParaRPr kumimoji="1"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実装状況</a:t>
            </a:r>
            <a:endParaRPr lang="ja-JP" altLang="en-US" dirty="0"/>
          </a:p>
        </p:txBody>
      </p:sp>
      <p:sp>
        <p:nvSpPr>
          <p:cNvPr id="3" name="コンテンツ プレースホルダ 2"/>
          <p:cNvSpPr>
            <a:spLocks noGrp="1"/>
          </p:cNvSpPr>
          <p:nvPr>
            <p:ph idx="1"/>
          </p:nvPr>
        </p:nvSpPr>
        <p:spPr/>
        <p:txBody>
          <a:bodyPr/>
          <a:lstStyle/>
          <a:p>
            <a:r>
              <a:rPr lang="en-US" altLang="ja-JP" dirty="0" smtClean="0"/>
              <a:t>IBM</a:t>
            </a:r>
            <a:r>
              <a:rPr lang="ja-JP" altLang="en-US" dirty="0" smtClean="0"/>
              <a:t>が提供する</a:t>
            </a:r>
            <a:r>
              <a:rPr lang="en-US" altLang="ja-JP" dirty="0" smtClean="0"/>
              <a:t>Security SDK</a:t>
            </a:r>
            <a:r>
              <a:rPr lang="ja-JP" altLang="en-US" dirty="0" smtClean="0"/>
              <a:t>を使用</a:t>
            </a:r>
            <a:endParaRPr lang="en-US" altLang="ja-JP" dirty="0" smtClean="0"/>
          </a:p>
          <a:p>
            <a:pPr lvl="1"/>
            <a:r>
              <a:rPr lang="en-US" altLang="ja-JP" dirty="0" smtClean="0"/>
              <a:t>Isolation</a:t>
            </a:r>
            <a:r>
              <a:rPr lang="ja-JP" altLang="en-US" dirty="0" smtClean="0"/>
              <a:t>モードのエミュレーション</a:t>
            </a:r>
            <a:endParaRPr lang="en-US" altLang="ja-JP" dirty="0" smtClean="0"/>
          </a:p>
          <a:p>
            <a:pPr lvl="1"/>
            <a:r>
              <a:rPr lang="ja-JP" altLang="en-US" dirty="0" smtClean="0"/>
              <a:t>エミュレーション用の</a:t>
            </a:r>
            <a:r>
              <a:rPr lang="en-US" altLang="ja-JP" dirty="0" smtClean="0"/>
              <a:t>Secure Loader</a:t>
            </a:r>
          </a:p>
          <a:p>
            <a:pPr lvl="2"/>
            <a:r>
              <a:rPr lang="ja-JP" altLang="en-US" dirty="0" smtClean="0"/>
              <a:t>ハードウェアによるチェックは行われない</a:t>
            </a:r>
            <a:endParaRPr lang="en-US" altLang="ja-JP" dirty="0" smtClean="0"/>
          </a:p>
          <a:p>
            <a:r>
              <a:rPr lang="en-US" altLang="ja-JP" dirty="0" smtClean="0"/>
              <a:t>PS3</a:t>
            </a:r>
            <a:r>
              <a:rPr lang="ja-JP" altLang="en-US" dirty="0" smtClean="0"/>
              <a:t>に</a:t>
            </a:r>
            <a:r>
              <a:rPr lang="en-US" altLang="ja-JP" dirty="0" smtClean="0"/>
              <a:t>SPE Observer</a:t>
            </a:r>
            <a:r>
              <a:rPr lang="ja-JP" altLang="en-US" dirty="0" smtClean="0"/>
              <a:t>を実装</a:t>
            </a:r>
            <a:endParaRPr lang="en-US" altLang="ja-JP" dirty="0" smtClean="0"/>
          </a:p>
          <a:p>
            <a:pPr lvl="1"/>
            <a:r>
              <a:rPr lang="ja-JP" altLang="en-US" dirty="0" smtClean="0"/>
              <a:t>現状ではハードウェアが提供する</a:t>
            </a:r>
            <a:r>
              <a:rPr lang="en-US" altLang="ja-JP" dirty="0" smtClean="0"/>
              <a:t>Isolation</a:t>
            </a:r>
            <a:r>
              <a:rPr lang="ja-JP" altLang="en-US" dirty="0" smtClean="0"/>
              <a:t>モードを使用できていない</a:t>
            </a:r>
            <a:endParaRPr lang="en-US" altLang="ja-JP" dirty="0" smtClean="0"/>
          </a:p>
          <a:p>
            <a:pPr lvl="1"/>
            <a:r>
              <a:rPr lang="en-US" altLang="ja-JP" dirty="0" smtClean="0"/>
              <a:t>OS</a:t>
            </a:r>
            <a:r>
              <a:rPr lang="ja-JP" altLang="en-US" dirty="0" smtClean="0"/>
              <a:t>監視システムを実行する</a:t>
            </a:r>
            <a:r>
              <a:rPr lang="en-US" altLang="ja-JP" dirty="0" smtClean="0"/>
              <a:t>SPE</a:t>
            </a:r>
            <a:r>
              <a:rPr lang="ja-JP" altLang="en-US" dirty="0" smtClean="0"/>
              <a:t>はスケジュールされないように設定</a:t>
            </a:r>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dirty="0"/>
          </a:p>
        </p:txBody>
      </p:sp>
      <p:sp>
        <p:nvSpPr>
          <p:cNvPr id="3" name="コンテンツ プレースホルダ 2"/>
          <p:cNvSpPr>
            <a:spLocks noGrp="1"/>
          </p:cNvSpPr>
          <p:nvPr>
            <p:ph idx="1"/>
          </p:nvPr>
        </p:nvSpPr>
        <p:spPr/>
        <p:txBody>
          <a:bodyPr/>
          <a:lstStyle/>
          <a:p>
            <a:r>
              <a:rPr lang="ja-JP" altLang="en-US" dirty="0" smtClean="0"/>
              <a:t>実験の目的</a:t>
            </a:r>
            <a:endParaRPr lang="en-US" altLang="ja-JP" dirty="0" smtClean="0"/>
          </a:p>
          <a:p>
            <a:pPr lvl="1"/>
            <a:r>
              <a:rPr lang="en-US" altLang="ja-JP" dirty="0" smtClean="0"/>
              <a:t>OS</a:t>
            </a:r>
            <a:r>
              <a:rPr lang="ja-JP" altLang="en-US" dirty="0" smtClean="0"/>
              <a:t>の改ざんを検知できるかの評価</a:t>
            </a:r>
            <a:endParaRPr lang="en-US" altLang="ja-JP" dirty="0" smtClean="0"/>
          </a:p>
          <a:p>
            <a:pPr lvl="1"/>
            <a:r>
              <a:rPr lang="en-US" altLang="ja-JP" dirty="0" smtClean="0"/>
              <a:t>SPE Observer</a:t>
            </a:r>
            <a:r>
              <a:rPr lang="ja-JP" altLang="en-US" dirty="0" smtClean="0"/>
              <a:t>の性能評価</a:t>
            </a:r>
            <a:endParaRPr lang="en-US" altLang="ja-JP" dirty="0" smtClean="0"/>
          </a:p>
          <a:p>
            <a:pPr lvl="1"/>
            <a:r>
              <a:rPr lang="en-US" altLang="ja-JP" dirty="0" smtClean="0"/>
              <a:t>SPE Observer</a:t>
            </a:r>
            <a:r>
              <a:rPr lang="ja-JP" altLang="en-US" dirty="0" smtClean="0"/>
              <a:t>の実行がシステム性能に及ぼす影響の評価</a:t>
            </a:r>
            <a:endParaRPr lang="en-US" altLang="ja-JP" dirty="0" smtClean="0"/>
          </a:p>
          <a:p>
            <a:r>
              <a:rPr lang="ja-JP" altLang="en-US" dirty="0" smtClean="0"/>
              <a:t>実験環境</a:t>
            </a:r>
            <a:endParaRPr lang="en-US" altLang="ja-JP" dirty="0" smtClean="0"/>
          </a:p>
          <a:p>
            <a:pPr lvl="1"/>
            <a:r>
              <a:rPr lang="en-US" altLang="ja-JP" dirty="0" smtClean="0"/>
              <a:t>PS3</a:t>
            </a:r>
          </a:p>
          <a:p>
            <a:pPr lvl="1"/>
            <a:r>
              <a:rPr lang="en-US" altLang="ja-JP" dirty="0" smtClean="0"/>
              <a:t>Fedora 9 (Linux 2.6.27)</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dirty="0" smtClean="0"/>
              <a:t>OS</a:t>
            </a:r>
            <a:r>
              <a:rPr lang="ja-JP" altLang="en-US" dirty="0" smtClean="0"/>
              <a:t>改ざんの検知</a:t>
            </a:r>
          </a:p>
        </p:txBody>
      </p:sp>
      <p:sp>
        <p:nvSpPr>
          <p:cNvPr id="12291" name="コンテンツ プレースホルダ 2"/>
          <p:cNvSpPr>
            <a:spLocks noGrp="1"/>
          </p:cNvSpPr>
          <p:nvPr>
            <p:ph idx="1"/>
          </p:nvPr>
        </p:nvSpPr>
        <p:spPr>
          <a:xfrm>
            <a:off x="457200" y="1600200"/>
            <a:ext cx="8229600" cy="4900634"/>
          </a:xfrm>
        </p:spPr>
        <p:txBody>
          <a:bodyPr/>
          <a:lstStyle/>
          <a:p>
            <a:r>
              <a:rPr lang="ja-JP" altLang="en-US" dirty="0" smtClean="0"/>
              <a:t>以下の</a:t>
            </a:r>
            <a:r>
              <a:rPr lang="en-US" altLang="ja-JP" dirty="0" smtClean="0"/>
              <a:t>OS</a:t>
            </a:r>
            <a:r>
              <a:rPr lang="ja-JP" altLang="en-US" dirty="0" smtClean="0"/>
              <a:t>カーネルのチェックサムを計算し、事前に計算した値と比較</a:t>
            </a:r>
            <a:endParaRPr lang="en-US" altLang="ja-JP" dirty="0" smtClean="0"/>
          </a:p>
          <a:p>
            <a:pPr lvl="1"/>
            <a:r>
              <a:rPr lang="ja-JP" altLang="en-US" dirty="0" smtClean="0"/>
              <a:t>同一のカーネル</a:t>
            </a:r>
            <a:endParaRPr lang="en-US" altLang="ja-JP" dirty="0" smtClean="0"/>
          </a:p>
          <a:p>
            <a:pPr lvl="1"/>
            <a:r>
              <a:rPr lang="ja-JP" altLang="en-US" dirty="0" smtClean="0"/>
              <a:t>バージョン番号を改ざんしたカーネル</a:t>
            </a:r>
            <a:endParaRPr lang="en-US" altLang="ja-JP" dirty="0" smtClean="0"/>
          </a:p>
          <a:p>
            <a:pPr lvl="1"/>
            <a:r>
              <a:rPr lang="ja-JP" altLang="en-US" dirty="0" smtClean="0"/>
              <a:t>システムコールテーブルを改ざんしたカーネル</a:t>
            </a:r>
            <a:endParaRPr lang="en-US" altLang="ja-JP" dirty="0" smtClean="0"/>
          </a:p>
          <a:p>
            <a:r>
              <a:rPr lang="ja-JP" altLang="en-US" dirty="0" smtClean="0"/>
              <a:t>実験結果</a:t>
            </a:r>
            <a:endParaRPr lang="en-US" altLang="ja-JP" dirty="0" smtClean="0"/>
          </a:p>
          <a:p>
            <a:pPr lvl="1"/>
            <a:r>
              <a:rPr lang="ja-JP" altLang="en-US" dirty="0" smtClean="0"/>
              <a:t>同一のカーネル以外は改ざんを検知することができた</a:t>
            </a:r>
            <a:endParaRPr lang="en-US" altLang="ja-JP"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smtClean="0"/>
              <a:t>OS</a:t>
            </a:r>
            <a:r>
              <a:rPr lang="ja-JP" altLang="en-US" dirty="0" smtClean="0"/>
              <a:t>監視の実行時間</a:t>
            </a:r>
          </a:p>
        </p:txBody>
      </p:sp>
      <p:sp>
        <p:nvSpPr>
          <p:cNvPr id="11267" name="コンテンツ プレースホルダ 2"/>
          <p:cNvSpPr>
            <a:spLocks noGrp="1"/>
          </p:cNvSpPr>
          <p:nvPr>
            <p:ph idx="1"/>
          </p:nvPr>
        </p:nvSpPr>
        <p:spPr/>
        <p:txBody>
          <a:bodyPr/>
          <a:lstStyle/>
          <a:p>
            <a:r>
              <a:rPr lang="ja-JP" altLang="en-US" dirty="0" smtClean="0"/>
              <a:t>カーネルサイズと同一の</a:t>
            </a:r>
            <a:r>
              <a:rPr lang="en-US" altLang="ja-JP" dirty="0" smtClean="0"/>
              <a:t>12MB</a:t>
            </a:r>
            <a:r>
              <a:rPr lang="ja-JP" altLang="en-US" dirty="0" smtClean="0"/>
              <a:t>のメモリをチェックするのにかかる時間を測定</a:t>
            </a:r>
            <a:endParaRPr lang="en-US" altLang="ja-JP" dirty="0" smtClean="0"/>
          </a:p>
          <a:p>
            <a:pPr lvl="1"/>
            <a:r>
              <a:rPr lang="en-US" altLang="ja-JP" dirty="0" smtClean="0"/>
              <a:t>SPE</a:t>
            </a:r>
            <a:r>
              <a:rPr lang="ja-JP" altLang="en-US" dirty="0" smtClean="0"/>
              <a:t>から</a:t>
            </a:r>
            <a:r>
              <a:rPr lang="en-US" altLang="ja-JP" dirty="0" smtClean="0"/>
              <a:t>16KB</a:t>
            </a:r>
            <a:r>
              <a:rPr lang="ja-JP" altLang="en-US" dirty="0" smtClean="0"/>
              <a:t>単位で</a:t>
            </a:r>
            <a:r>
              <a:rPr lang="en-US" altLang="ja-JP" dirty="0" smtClean="0"/>
              <a:t>DMA</a:t>
            </a:r>
            <a:r>
              <a:rPr lang="ja-JP" altLang="en-US" dirty="0" smtClean="0"/>
              <a:t>転送してチェック</a:t>
            </a:r>
          </a:p>
          <a:p>
            <a:pPr lvl="1"/>
            <a:r>
              <a:rPr lang="en-US" altLang="ja-JP" dirty="0" smtClean="0"/>
              <a:t>PPE</a:t>
            </a:r>
            <a:r>
              <a:rPr lang="ja-JP" altLang="en-US" dirty="0" smtClean="0"/>
              <a:t>から</a:t>
            </a:r>
            <a:r>
              <a:rPr lang="en-US" altLang="ja-JP" dirty="0" smtClean="0"/>
              <a:t>1</a:t>
            </a:r>
            <a:r>
              <a:rPr lang="ja-JP" altLang="en-US" dirty="0" smtClean="0"/>
              <a:t>ワード単位で取得してチェック</a:t>
            </a:r>
            <a:endParaRPr lang="en-US" altLang="ja-JP" dirty="0" smtClean="0"/>
          </a:p>
        </p:txBody>
      </p:sp>
      <p:sp>
        <p:nvSpPr>
          <p:cNvPr id="8" name="正方形/長方形 7"/>
          <p:cNvSpPr/>
          <p:nvPr/>
        </p:nvSpPr>
        <p:spPr>
          <a:xfrm>
            <a:off x="539552" y="429309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39552" y="450741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39552" y="472172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539552" y="493603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39552" y="515035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39552" y="536466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39552" y="557898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39552" y="579329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753998" y="5721856"/>
            <a:ext cx="128588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PPE</a:t>
            </a:r>
            <a:endParaRPr kumimoji="1" lang="ja-JP" altLang="en-US" dirty="0">
              <a:solidFill>
                <a:schemeClr val="tx1"/>
              </a:solidFill>
            </a:endParaRPr>
          </a:p>
        </p:txBody>
      </p:sp>
      <p:sp>
        <p:nvSpPr>
          <p:cNvPr id="17" name="正方形/長方形 16"/>
          <p:cNvSpPr/>
          <p:nvPr/>
        </p:nvSpPr>
        <p:spPr>
          <a:xfrm>
            <a:off x="3039882" y="4150220"/>
            <a:ext cx="1285884"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539552" y="429309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539552" y="450741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539552" y="472172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3111320" y="4150220"/>
            <a:ext cx="1071570" cy="369332"/>
          </a:xfrm>
          <a:prstGeom prst="rect">
            <a:avLst/>
          </a:prstGeom>
          <a:noFill/>
        </p:spPr>
        <p:txBody>
          <a:bodyPr wrap="square" rtlCol="0">
            <a:spAutoFit/>
          </a:bodyPr>
          <a:lstStyle/>
          <a:p>
            <a:pPr algn="ctr"/>
            <a:r>
              <a:rPr kumimoji="1" lang="en-US" altLang="ja-JP" dirty="0" smtClean="0">
                <a:solidFill>
                  <a:schemeClr val="bg1"/>
                </a:solidFill>
              </a:rPr>
              <a:t>SPE</a:t>
            </a:r>
            <a:endParaRPr kumimoji="1" lang="ja-JP" altLang="en-US" dirty="0">
              <a:solidFill>
                <a:schemeClr val="bg1"/>
              </a:solidFill>
            </a:endParaRPr>
          </a:p>
        </p:txBody>
      </p:sp>
      <p:cxnSp>
        <p:nvCxnSpPr>
          <p:cNvPr id="32" name="直線矢印コネクタ 31"/>
          <p:cNvCxnSpPr>
            <a:stCxn id="17" idx="1"/>
            <a:endCxn id="24" idx="3"/>
          </p:cNvCxnSpPr>
          <p:nvPr/>
        </p:nvCxnSpPr>
        <p:spPr>
          <a:xfrm rot="10800000">
            <a:off x="1453952" y="4400254"/>
            <a:ext cx="1585930" cy="10715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図形 33"/>
          <p:cNvCxnSpPr>
            <a:stCxn id="16" idx="0"/>
            <a:endCxn id="12" idx="3"/>
          </p:cNvCxnSpPr>
          <p:nvPr/>
        </p:nvCxnSpPr>
        <p:spPr>
          <a:xfrm rot="16200000" flipV="1">
            <a:off x="1693273" y="5018189"/>
            <a:ext cx="464347" cy="942988"/>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1682560" y="4007344"/>
            <a:ext cx="1214446" cy="369332"/>
          </a:xfrm>
          <a:prstGeom prst="rect">
            <a:avLst/>
          </a:prstGeom>
          <a:noFill/>
        </p:spPr>
        <p:txBody>
          <a:bodyPr wrap="square" rtlCol="0">
            <a:spAutoFit/>
          </a:bodyPr>
          <a:lstStyle/>
          <a:p>
            <a:pPr algn="ctr"/>
            <a:r>
              <a:rPr kumimoji="1" lang="en-US" altLang="ja-JP" dirty="0" smtClean="0"/>
              <a:t>DMA</a:t>
            </a:r>
            <a:r>
              <a:rPr kumimoji="1" lang="ja-JP" altLang="en-US" dirty="0" smtClean="0"/>
              <a:t>転送</a:t>
            </a:r>
            <a:endParaRPr kumimoji="1" lang="ja-JP" altLang="en-US" dirty="0"/>
          </a:p>
        </p:txBody>
      </p:sp>
      <p:sp>
        <p:nvSpPr>
          <p:cNvPr id="36" name="テキスト ボックス 35"/>
          <p:cNvSpPr txBox="1"/>
          <p:nvPr/>
        </p:nvSpPr>
        <p:spPr>
          <a:xfrm>
            <a:off x="2468378" y="5293228"/>
            <a:ext cx="1500198" cy="369332"/>
          </a:xfrm>
          <a:prstGeom prst="rect">
            <a:avLst/>
          </a:prstGeom>
          <a:noFill/>
        </p:spPr>
        <p:txBody>
          <a:bodyPr wrap="square" rtlCol="0">
            <a:spAutoFit/>
          </a:bodyPr>
          <a:lstStyle/>
          <a:p>
            <a:r>
              <a:rPr kumimoji="1" lang="ja-JP" altLang="en-US" dirty="0" smtClean="0"/>
              <a:t>直接アクセス</a:t>
            </a:r>
            <a:endParaRPr kumimoji="1" lang="ja-JP" altLang="en-US" dirty="0"/>
          </a:p>
        </p:txBody>
      </p:sp>
      <p:graphicFrame>
        <p:nvGraphicFramePr>
          <p:cNvPr id="6" name="表 5"/>
          <p:cNvGraphicFramePr>
            <a:graphicFrameLocks noGrp="1"/>
          </p:cNvGraphicFramePr>
          <p:nvPr/>
        </p:nvGraphicFramePr>
        <p:xfrm>
          <a:off x="4716016" y="4221088"/>
          <a:ext cx="4032448" cy="2088232"/>
        </p:xfrm>
        <a:graphic>
          <a:graphicData uri="http://schemas.openxmlformats.org/drawingml/2006/table">
            <a:tbl>
              <a:tblPr firstRow="1" bandRow="1">
                <a:tableStyleId>{5C22544A-7EE6-4342-B048-85BDC9FD1C3A}</a:tableStyleId>
              </a:tblPr>
              <a:tblGrid>
                <a:gridCol w="1750965"/>
                <a:gridCol w="2281483"/>
              </a:tblGrid>
              <a:tr h="554871">
                <a:tc>
                  <a:txBody>
                    <a:bodyPr/>
                    <a:lstStyle/>
                    <a:p>
                      <a:pPr algn="ctr"/>
                      <a:r>
                        <a:rPr kumimoji="1" lang="ja-JP" altLang="en-US" dirty="0" smtClean="0"/>
                        <a:t>動作コア</a:t>
                      </a:r>
                      <a:endParaRPr kumimoji="1" lang="ja-JP" altLang="en-US" dirty="0"/>
                    </a:p>
                  </a:txBody>
                  <a:tcPr/>
                </a:tc>
                <a:tc>
                  <a:txBody>
                    <a:bodyPr/>
                    <a:lstStyle/>
                    <a:p>
                      <a:pPr algn="ctr"/>
                      <a:r>
                        <a:rPr kumimoji="1" lang="ja-JP" altLang="en-US" dirty="0" smtClean="0"/>
                        <a:t>時間（</a:t>
                      </a:r>
                      <a:r>
                        <a:rPr kumimoji="1" lang="en-US" altLang="ja-JP" dirty="0" err="1" smtClean="0"/>
                        <a:t>msec</a:t>
                      </a:r>
                      <a:r>
                        <a:rPr kumimoji="1" lang="ja-JP" altLang="en-US" dirty="0" smtClean="0"/>
                        <a:t>）</a:t>
                      </a:r>
                      <a:endParaRPr kumimoji="1" lang="ja-JP" altLang="en-US" dirty="0"/>
                    </a:p>
                  </a:txBody>
                  <a:tcPr/>
                </a:tc>
              </a:tr>
              <a:tr h="678936">
                <a:tc>
                  <a:txBody>
                    <a:bodyPr/>
                    <a:lstStyle/>
                    <a:p>
                      <a:pPr algn="ctr"/>
                      <a:r>
                        <a:rPr kumimoji="1" lang="en-US" altLang="ja-JP" dirty="0" smtClean="0"/>
                        <a:t>SPE</a:t>
                      </a:r>
                      <a:endParaRPr kumimoji="1" lang="ja-JP" altLang="en-US" dirty="0"/>
                    </a:p>
                  </a:txBody>
                  <a:tcPr/>
                </a:tc>
                <a:tc>
                  <a:txBody>
                    <a:bodyPr/>
                    <a:lstStyle/>
                    <a:p>
                      <a:pPr algn="ctr"/>
                      <a:r>
                        <a:rPr kumimoji="1" lang="en-US" altLang="ja-JP" dirty="0" smtClean="0"/>
                        <a:t>80.3</a:t>
                      </a:r>
                    </a:p>
                  </a:txBody>
                  <a:tcPr/>
                </a:tc>
              </a:tr>
              <a:tr h="854425">
                <a:tc>
                  <a:txBody>
                    <a:bodyPr/>
                    <a:lstStyle/>
                    <a:p>
                      <a:pPr algn="ctr"/>
                      <a:r>
                        <a:rPr kumimoji="1" lang="en-US" altLang="ja-JP" dirty="0" smtClean="0"/>
                        <a:t>PPE</a:t>
                      </a:r>
                      <a:endParaRPr kumimoji="1" lang="ja-JP" altLang="en-US" dirty="0"/>
                    </a:p>
                  </a:txBody>
                  <a:tcPr/>
                </a:tc>
                <a:tc>
                  <a:txBody>
                    <a:bodyPr/>
                    <a:lstStyle/>
                    <a:p>
                      <a:pPr algn="ctr"/>
                      <a:r>
                        <a:rPr kumimoji="1" lang="en-US" altLang="ja-JP" dirty="0" smtClean="0"/>
                        <a:t>26.0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監視がバス</a:t>
            </a:r>
            <a:r>
              <a:rPr lang="ja-JP" altLang="en-US" dirty="0" smtClean="0"/>
              <a:t>に及ぼす影響</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DMA</a:t>
            </a:r>
            <a:r>
              <a:rPr lang="ja-JP" altLang="en-US" dirty="0" smtClean="0"/>
              <a:t>転送にかかる時間の変化を測定</a:t>
            </a:r>
            <a:endParaRPr kumimoji="1" lang="en-US" altLang="ja-JP" dirty="0" smtClean="0"/>
          </a:p>
          <a:p>
            <a:pPr lvl="1"/>
            <a:r>
              <a:rPr kumimoji="1" lang="ja-JP" altLang="en-US" dirty="0" smtClean="0"/>
              <a:t>最大転送容量の</a:t>
            </a:r>
            <a:r>
              <a:rPr kumimoji="1" lang="en-US" altLang="ja-JP" dirty="0" smtClean="0"/>
              <a:t>16KB</a:t>
            </a:r>
            <a:r>
              <a:rPr lang="ja-JP" altLang="en-US" dirty="0" smtClean="0"/>
              <a:t>単位で</a:t>
            </a:r>
            <a:r>
              <a:rPr kumimoji="1" lang="ja-JP" altLang="en-US" dirty="0" smtClean="0"/>
              <a:t>取得するプログラムを動かし、バスに負荷をかけた</a:t>
            </a:r>
            <a:endParaRPr kumimoji="1" lang="en-US" altLang="ja-JP" dirty="0" smtClean="0"/>
          </a:p>
          <a:p>
            <a:pPr lvl="1"/>
            <a:r>
              <a:rPr kumimoji="1" lang="en-US" altLang="ja-JP" dirty="0" smtClean="0"/>
              <a:t>12MB</a:t>
            </a:r>
            <a:r>
              <a:rPr kumimoji="1" lang="ja-JP" altLang="en-US" dirty="0" smtClean="0"/>
              <a:t>取得を</a:t>
            </a:r>
            <a:r>
              <a:rPr lang="en-US" altLang="ja-JP" dirty="0" smtClean="0"/>
              <a:t>1000</a:t>
            </a:r>
            <a:r>
              <a:rPr kumimoji="1" lang="ja-JP" altLang="en-US" dirty="0" smtClean="0"/>
              <a:t>回ループ</a:t>
            </a:r>
            <a:endParaRPr kumimoji="1" lang="en-US" altLang="ja-JP" dirty="0" smtClean="0"/>
          </a:p>
          <a:p>
            <a:r>
              <a:rPr kumimoji="1" lang="ja-JP" altLang="en-US" dirty="0" smtClean="0"/>
              <a:t>実験結果</a:t>
            </a:r>
            <a:endParaRPr kumimoji="1" lang="en-US" altLang="ja-JP" dirty="0" smtClean="0"/>
          </a:p>
          <a:p>
            <a:pPr lvl="1"/>
            <a:r>
              <a:rPr kumimoji="1" lang="en-US" altLang="ja-JP" dirty="0" smtClean="0"/>
              <a:t>OS</a:t>
            </a:r>
            <a:r>
              <a:rPr kumimoji="1" lang="ja-JP" altLang="en-US" dirty="0" smtClean="0"/>
              <a:t>監視によりメモリアクセス</a:t>
            </a:r>
            <a:r>
              <a:rPr kumimoji="1" lang="en-US" altLang="ja-JP" dirty="0" smtClean="0"/>
              <a:t/>
            </a:r>
            <a:br>
              <a:rPr kumimoji="1" lang="en-US" altLang="ja-JP" dirty="0" smtClean="0"/>
            </a:br>
            <a:r>
              <a:rPr lang="ja-JP" altLang="en-US" dirty="0" smtClean="0"/>
              <a:t>が混雑</a:t>
            </a:r>
            <a:endParaRPr kumimoji="1" lang="en-US" altLang="ja-JP" dirty="0" smtClean="0"/>
          </a:p>
        </p:txBody>
      </p:sp>
      <p:grpSp>
        <p:nvGrpSpPr>
          <p:cNvPr id="5" name="グループ化 4"/>
          <p:cNvGrpSpPr/>
          <p:nvPr/>
        </p:nvGrpSpPr>
        <p:grpSpPr>
          <a:xfrm>
            <a:off x="251520" y="5201816"/>
            <a:ext cx="3240360" cy="1656184"/>
            <a:chOff x="1403648" y="2492896"/>
            <a:chExt cx="3240360" cy="1656184"/>
          </a:xfrm>
        </p:grpSpPr>
        <p:sp>
          <p:nvSpPr>
            <p:cNvPr id="6" name="正方形/長方形 5"/>
            <p:cNvSpPr/>
            <p:nvPr/>
          </p:nvSpPr>
          <p:spPr>
            <a:xfrm>
              <a:off x="2627784" y="249289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7" name="正方形/長方形 6"/>
            <p:cNvSpPr/>
            <p:nvPr/>
          </p:nvSpPr>
          <p:spPr>
            <a:xfrm>
              <a:off x="1403648" y="2996952"/>
              <a:ext cx="1008112"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Main</a:t>
              </a:r>
            </a:p>
            <a:p>
              <a:pPr algn="ctr"/>
              <a:r>
                <a:rPr lang="en-US" altLang="ja-JP" dirty="0" smtClean="0">
                  <a:solidFill>
                    <a:schemeClr val="tx1"/>
                  </a:solidFill>
                </a:rPr>
                <a:t>Memory</a:t>
              </a:r>
              <a:endParaRPr kumimoji="1" lang="ja-JP" altLang="en-US" dirty="0">
                <a:solidFill>
                  <a:schemeClr val="tx1"/>
                </a:solidFill>
              </a:endParaRPr>
            </a:p>
          </p:txBody>
        </p:sp>
        <p:sp>
          <p:nvSpPr>
            <p:cNvPr id="8" name="正方形/長方形 7"/>
            <p:cNvSpPr/>
            <p:nvPr/>
          </p:nvSpPr>
          <p:spPr>
            <a:xfrm>
              <a:off x="3347864" y="249289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9" name="正方形/長方形 8"/>
            <p:cNvSpPr/>
            <p:nvPr/>
          </p:nvSpPr>
          <p:spPr>
            <a:xfrm>
              <a:off x="4067944" y="249289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0" name="正方形/長方形 9"/>
            <p:cNvSpPr/>
            <p:nvPr/>
          </p:nvSpPr>
          <p:spPr>
            <a:xfrm>
              <a:off x="2627784" y="3717032"/>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1" name="正方形/長方形 10"/>
            <p:cNvSpPr/>
            <p:nvPr/>
          </p:nvSpPr>
          <p:spPr>
            <a:xfrm>
              <a:off x="3347864" y="3717032"/>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2" name="正方形/長方形 11"/>
            <p:cNvSpPr/>
            <p:nvPr/>
          </p:nvSpPr>
          <p:spPr>
            <a:xfrm>
              <a:off x="4067944" y="3717032"/>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cxnSp>
          <p:nvCxnSpPr>
            <p:cNvPr id="13" name="直線コネクタ 12"/>
            <p:cNvCxnSpPr>
              <a:stCxn id="6" idx="2"/>
              <a:endCxn id="10" idx="0"/>
            </p:cNvCxnSpPr>
            <p:nvPr/>
          </p:nvCxnSpPr>
          <p:spPr>
            <a:xfrm rot="5400000">
              <a:off x="2519772" y="3320988"/>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8" idx="2"/>
              <a:endCxn id="11" idx="0"/>
            </p:cNvCxnSpPr>
            <p:nvPr/>
          </p:nvCxnSpPr>
          <p:spPr>
            <a:xfrm rot="5400000">
              <a:off x="3239852" y="3320988"/>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9" idx="2"/>
              <a:endCxn id="12" idx="0"/>
            </p:cNvCxnSpPr>
            <p:nvPr/>
          </p:nvCxnSpPr>
          <p:spPr>
            <a:xfrm rot="5400000">
              <a:off x="3959932" y="3320988"/>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2627784" y="3068960"/>
              <a:ext cx="2016224"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EIB</a:t>
              </a:r>
              <a:endParaRPr kumimoji="1" lang="ja-JP" altLang="en-US" dirty="0">
                <a:solidFill>
                  <a:schemeClr val="tx1"/>
                </a:solidFill>
              </a:endParaRPr>
            </a:p>
          </p:txBody>
        </p:sp>
        <p:cxnSp>
          <p:nvCxnSpPr>
            <p:cNvPr id="17" name="直線コネクタ 16"/>
            <p:cNvCxnSpPr>
              <a:stCxn id="7" idx="3"/>
              <a:endCxn id="16" idx="1"/>
            </p:cNvCxnSpPr>
            <p:nvPr/>
          </p:nvCxnSpPr>
          <p:spPr>
            <a:xfrm>
              <a:off x="2411760" y="3320988"/>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aphicFrame>
        <p:nvGraphicFramePr>
          <p:cNvPr id="19" name="グラフ 18"/>
          <p:cNvGraphicFramePr/>
          <p:nvPr/>
        </p:nvGraphicFramePr>
        <p:xfrm>
          <a:off x="5364088" y="3068960"/>
          <a:ext cx="3779912" cy="378904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en-US" altLang="ja-JP" dirty="0" smtClean="0"/>
              <a:t>OS</a:t>
            </a:r>
            <a:r>
              <a:rPr lang="ja-JP" altLang="en-US" dirty="0" smtClean="0"/>
              <a:t>に対する攻撃</a:t>
            </a:r>
          </a:p>
        </p:txBody>
      </p:sp>
      <p:sp>
        <p:nvSpPr>
          <p:cNvPr id="4099" name="コンテンツ プレースホルダ 2"/>
          <p:cNvSpPr>
            <a:spLocks noGrp="1"/>
          </p:cNvSpPr>
          <p:nvPr>
            <p:ph idx="1"/>
          </p:nvPr>
        </p:nvSpPr>
        <p:spPr>
          <a:xfrm>
            <a:off x="457200" y="1600200"/>
            <a:ext cx="8229600" cy="5043510"/>
          </a:xfrm>
        </p:spPr>
        <p:txBody>
          <a:bodyPr/>
          <a:lstStyle/>
          <a:p>
            <a:r>
              <a:rPr lang="en-US" altLang="ja-JP" dirty="0" smtClean="0"/>
              <a:t>OS</a:t>
            </a:r>
            <a:r>
              <a:rPr lang="ja-JP" altLang="en-US" dirty="0" smtClean="0"/>
              <a:t>への攻撃が増加している</a:t>
            </a:r>
            <a:endParaRPr lang="en-US" altLang="ja-JP" dirty="0" smtClean="0"/>
          </a:p>
          <a:p>
            <a:pPr lvl="1"/>
            <a:r>
              <a:rPr lang="ja-JP" altLang="en-US" dirty="0" smtClean="0"/>
              <a:t>カーネルルートキット</a:t>
            </a:r>
            <a:endParaRPr lang="en-US" altLang="ja-JP" dirty="0" smtClean="0"/>
          </a:p>
          <a:p>
            <a:r>
              <a:rPr lang="en-US" altLang="ja-JP" dirty="0" smtClean="0"/>
              <a:t>OS</a:t>
            </a:r>
            <a:r>
              <a:rPr lang="ja-JP" altLang="en-US" dirty="0" smtClean="0"/>
              <a:t>が改ざんされるとセキュリティ対策ソフトも正常に動作しなくなる</a:t>
            </a:r>
            <a:endParaRPr lang="en-US" altLang="ja-JP" dirty="0" smtClean="0"/>
          </a:p>
          <a:p>
            <a:pPr lvl="1"/>
            <a:r>
              <a:rPr lang="ja-JP" altLang="en-US" dirty="0" smtClean="0"/>
              <a:t>セキュリティ対策ソフトも</a:t>
            </a:r>
            <a:r>
              <a:rPr lang="en-US" altLang="ja-JP" dirty="0" smtClean="0"/>
              <a:t/>
            </a:r>
            <a:br>
              <a:rPr lang="en-US" altLang="ja-JP" dirty="0" smtClean="0"/>
            </a:br>
            <a:r>
              <a:rPr lang="en-US" altLang="ja-JP" dirty="0" smtClean="0"/>
              <a:t>OS</a:t>
            </a:r>
            <a:r>
              <a:rPr lang="ja-JP" altLang="en-US" dirty="0" smtClean="0"/>
              <a:t>の機能を使用</a:t>
            </a:r>
            <a:endParaRPr lang="en-US" altLang="ja-JP" dirty="0" smtClean="0"/>
          </a:p>
          <a:p>
            <a:pPr lvl="2"/>
            <a:r>
              <a:rPr lang="ja-JP" altLang="en-US" dirty="0" smtClean="0"/>
              <a:t>例：異常を検知してもそれが</a:t>
            </a:r>
            <a:r>
              <a:rPr lang="en-US" altLang="ja-JP" dirty="0" smtClean="0"/>
              <a:t/>
            </a:r>
            <a:br>
              <a:rPr lang="en-US" altLang="ja-JP" dirty="0" smtClean="0"/>
            </a:br>
            <a:r>
              <a:rPr lang="ja-JP" altLang="en-US" dirty="0" smtClean="0"/>
              <a:t>ログに出力されない</a:t>
            </a:r>
            <a:endParaRPr lang="en-US" altLang="ja-JP" dirty="0" smtClean="0"/>
          </a:p>
        </p:txBody>
      </p:sp>
      <p:sp>
        <p:nvSpPr>
          <p:cNvPr id="4" name="正方形/長方形 3"/>
          <p:cNvSpPr/>
          <p:nvPr/>
        </p:nvSpPr>
        <p:spPr>
          <a:xfrm>
            <a:off x="6019800" y="5705475"/>
            <a:ext cx="1928813" cy="571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ハードウェア</a:t>
            </a:r>
          </a:p>
        </p:txBody>
      </p:sp>
      <p:sp>
        <p:nvSpPr>
          <p:cNvPr id="5" name="正方形/長方形 4"/>
          <p:cNvSpPr/>
          <p:nvPr/>
        </p:nvSpPr>
        <p:spPr>
          <a:xfrm>
            <a:off x="6019800" y="4919662"/>
            <a:ext cx="192881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6" name="正方形/長方形 5"/>
          <p:cNvSpPr/>
          <p:nvPr/>
        </p:nvSpPr>
        <p:spPr>
          <a:xfrm>
            <a:off x="6019800" y="3581400"/>
            <a:ext cx="1928813" cy="11953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セキュリティ</a:t>
            </a:r>
            <a:endParaRPr lang="en-US" altLang="ja-JP" dirty="0" smtClean="0">
              <a:solidFill>
                <a:schemeClr val="tx1"/>
              </a:solidFill>
            </a:endParaRPr>
          </a:p>
          <a:p>
            <a:pPr algn="ctr">
              <a:defRPr/>
            </a:pPr>
            <a:r>
              <a:rPr lang="ja-JP" altLang="en-US" dirty="0" smtClean="0">
                <a:solidFill>
                  <a:schemeClr val="tx1"/>
                </a:solidFill>
              </a:rPr>
              <a:t>対策ソフト</a:t>
            </a:r>
            <a:endParaRPr lang="ja-JP" altLang="en-US" dirty="0">
              <a:solidFill>
                <a:schemeClr val="tx1"/>
              </a:solidFill>
            </a:endParaRPr>
          </a:p>
        </p:txBody>
      </p:sp>
      <p:sp>
        <p:nvSpPr>
          <p:cNvPr id="7" name="下矢印 6"/>
          <p:cNvSpPr/>
          <p:nvPr/>
        </p:nvSpPr>
        <p:spPr>
          <a:xfrm>
            <a:off x="6519863" y="4633912"/>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下矢印 8"/>
          <p:cNvSpPr/>
          <p:nvPr/>
        </p:nvSpPr>
        <p:spPr>
          <a:xfrm rot="10800000">
            <a:off x="7305675" y="4633912"/>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下矢印 9"/>
          <p:cNvSpPr/>
          <p:nvPr/>
        </p:nvSpPr>
        <p:spPr>
          <a:xfrm>
            <a:off x="6519863" y="5348287"/>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下矢印 10"/>
          <p:cNvSpPr/>
          <p:nvPr/>
        </p:nvSpPr>
        <p:spPr>
          <a:xfrm rot="10800000">
            <a:off x="7305675" y="5348287"/>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下矢印 11"/>
          <p:cNvSpPr/>
          <p:nvPr/>
        </p:nvSpPr>
        <p:spPr>
          <a:xfrm>
            <a:off x="6519863" y="5348287"/>
            <a:ext cx="214312"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下矢印 14"/>
          <p:cNvSpPr/>
          <p:nvPr/>
        </p:nvSpPr>
        <p:spPr>
          <a:xfrm rot="10800000">
            <a:off x="7305675" y="4633912"/>
            <a:ext cx="214313"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14" name="Picture 3" descr="C:\Users\takuya\AppData\Local\Microsoft\Windows\Temporary Internet Files\Content.IE5\8MJ4IBT7\MC900389182[1].wmf"/>
          <p:cNvPicPr>
            <a:picLocks noChangeAspect="1" noChangeArrowheads="1"/>
          </p:cNvPicPr>
          <p:nvPr/>
        </p:nvPicPr>
        <p:blipFill>
          <a:blip r:embed="rId2" cstate="print"/>
          <a:srcRect/>
          <a:stretch>
            <a:fillRect/>
          </a:stretch>
        </p:blipFill>
        <p:spPr bwMode="auto">
          <a:xfrm>
            <a:off x="6667872" y="5004792"/>
            <a:ext cx="504056" cy="542683"/>
          </a:xfrm>
          <a:prstGeom prst="rect">
            <a:avLst/>
          </a:prstGeom>
          <a:noFill/>
        </p:spPr>
      </p:pic>
      <p:sp>
        <p:nvSpPr>
          <p:cNvPr id="16" name="テキスト ボックス 15"/>
          <p:cNvSpPr txBox="1"/>
          <p:nvPr/>
        </p:nvSpPr>
        <p:spPr>
          <a:xfrm>
            <a:off x="8001000" y="5105400"/>
            <a:ext cx="518178" cy="369332"/>
          </a:xfrm>
          <a:prstGeom prst="rect">
            <a:avLst/>
          </a:prstGeom>
          <a:noFill/>
        </p:spPr>
        <p:txBody>
          <a:bodyPr wrap="none" rtlCol="0">
            <a:spAutoFit/>
          </a:bodyPr>
          <a:lstStyle/>
          <a:p>
            <a:r>
              <a:rPr kumimoji="1" lang="en-US" altLang="ja-JP" dirty="0" smtClean="0"/>
              <a:t>OS</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500"/>
                                        <p:tgtEl>
                                          <p:spTgt spid="15"/>
                                        </p:tgtEl>
                                      </p:cBhvr>
                                    </p:animEffect>
                                  </p:childTnLst>
                                </p:cTn>
                              </p:par>
                              <p:par>
                                <p:cTn id="11" presetID="9"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dissolv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OS</a:t>
            </a:r>
            <a:r>
              <a:rPr lang="ja-JP" altLang="en-US" dirty="0" smtClean="0"/>
              <a:t>監視用に</a:t>
            </a:r>
            <a:r>
              <a:rPr kumimoji="1" lang="en-US" altLang="ja-JP" dirty="0" smtClean="0"/>
              <a:t>SPE</a:t>
            </a:r>
            <a:r>
              <a:rPr lang="ja-JP" altLang="en-US" dirty="0" smtClean="0"/>
              <a:t>を</a:t>
            </a:r>
            <a:r>
              <a:rPr kumimoji="1" lang="ja-JP" altLang="en-US" dirty="0" smtClean="0"/>
              <a:t>占有</a:t>
            </a:r>
            <a:r>
              <a:rPr lang="ja-JP" altLang="en-US" dirty="0" smtClean="0"/>
              <a:t>する</a:t>
            </a:r>
            <a:r>
              <a:rPr kumimoji="1" lang="ja-JP" altLang="en-US" dirty="0" smtClean="0"/>
              <a:t>影響</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６並列のアプリケーションの実行時間を測定</a:t>
            </a:r>
            <a:endParaRPr lang="en-US" altLang="ja-JP" dirty="0" smtClean="0"/>
          </a:p>
          <a:p>
            <a:pPr lvl="1"/>
            <a:r>
              <a:rPr lang="ja-JP" altLang="en-US" dirty="0" smtClean="0"/>
              <a:t>１つの</a:t>
            </a:r>
            <a:r>
              <a:rPr lang="en-US" altLang="ja-JP" dirty="0" smtClean="0"/>
              <a:t>SPE</a:t>
            </a:r>
            <a:r>
              <a:rPr lang="ja-JP" altLang="en-US" dirty="0" smtClean="0"/>
              <a:t>を</a:t>
            </a:r>
            <a:r>
              <a:rPr lang="en-US" altLang="ja-JP" dirty="0" smtClean="0"/>
              <a:t>OS</a:t>
            </a:r>
            <a:r>
              <a:rPr lang="ja-JP" altLang="en-US" dirty="0" smtClean="0"/>
              <a:t>監視用に占有した場合</a:t>
            </a:r>
            <a:endParaRPr lang="en-US" altLang="ja-JP" dirty="0" smtClean="0"/>
          </a:p>
          <a:p>
            <a:pPr lvl="1"/>
            <a:r>
              <a:rPr lang="en-US" altLang="ja-JP" dirty="0" smtClean="0"/>
              <a:t>OS</a:t>
            </a:r>
            <a:r>
              <a:rPr lang="ja-JP" altLang="en-US" dirty="0" smtClean="0"/>
              <a:t>監視を行わなかった場合</a:t>
            </a:r>
            <a:endParaRPr lang="en-US" altLang="ja-JP" dirty="0" smtClean="0"/>
          </a:p>
          <a:p>
            <a:r>
              <a:rPr lang="ja-JP" altLang="en-US" dirty="0" smtClean="0"/>
              <a:t>実験結果</a:t>
            </a:r>
            <a:endParaRPr lang="en-US" altLang="ja-JP" dirty="0" smtClean="0"/>
          </a:p>
          <a:p>
            <a:pPr lvl="1"/>
            <a:r>
              <a:rPr lang="ja-JP" altLang="en-US" dirty="0" smtClean="0"/>
              <a:t>コア１つ分の性能低下</a:t>
            </a:r>
            <a:endParaRPr lang="en-US" altLang="ja-JP" dirty="0" smtClean="0"/>
          </a:p>
        </p:txBody>
      </p:sp>
      <p:graphicFrame>
        <p:nvGraphicFramePr>
          <p:cNvPr id="4" name="表 3"/>
          <p:cNvGraphicFramePr>
            <a:graphicFrameLocks noGrp="1"/>
          </p:cNvGraphicFramePr>
          <p:nvPr/>
        </p:nvGraphicFramePr>
        <p:xfrm>
          <a:off x="6019800" y="4419600"/>
          <a:ext cx="2721496" cy="1525776"/>
        </p:xfrm>
        <a:graphic>
          <a:graphicData uri="http://schemas.openxmlformats.org/drawingml/2006/table">
            <a:tbl>
              <a:tblPr firstRow="1" bandRow="1">
                <a:tableStyleId>{5C22544A-7EE6-4342-B048-85BDC9FD1C3A}</a:tableStyleId>
              </a:tblPr>
              <a:tblGrid>
                <a:gridCol w="1563496"/>
                <a:gridCol w="1158000"/>
              </a:tblGrid>
              <a:tr h="442848">
                <a:tc>
                  <a:txBody>
                    <a:bodyPr/>
                    <a:lstStyle/>
                    <a:p>
                      <a:pPr algn="ctr"/>
                      <a:endParaRPr kumimoji="1" lang="ja-JP" altLang="en-US" dirty="0"/>
                    </a:p>
                  </a:txBody>
                  <a:tcPr/>
                </a:tc>
                <a:tc>
                  <a:txBody>
                    <a:bodyPr/>
                    <a:lstStyle/>
                    <a:p>
                      <a:pPr algn="ctr"/>
                      <a:r>
                        <a:rPr kumimoji="1" lang="ja-JP" altLang="en-US" dirty="0" smtClean="0"/>
                        <a:t>実行時間（秒）</a:t>
                      </a:r>
                      <a:endParaRPr kumimoji="1" lang="ja-JP" altLang="en-US" dirty="0"/>
                    </a:p>
                  </a:txBody>
                  <a:tcPr/>
                </a:tc>
              </a:tr>
              <a:tr h="442848">
                <a:tc>
                  <a:txBody>
                    <a:bodyPr/>
                    <a:lstStyle/>
                    <a:p>
                      <a:pPr algn="ctr"/>
                      <a:r>
                        <a:rPr kumimoji="1" lang="en-US" altLang="ja-JP" dirty="0" smtClean="0"/>
                        <a:t>OS</a:t>
                      </a:r>
                      <a:r>
                        <a:rPr kumimoji="1" lang="ja-JP" altLang="en-US" dirty="0" smtClean="0"/>
                        <a:t>監視あり</a:t>
                      </a:r>
                      <a:endParaRPr kumimoji="1" lang="ja-JP" altLang="en-US" dirty="0"/>
                    </a:p>
                  </a:txBody>
                  <a:tcPr/>
                </a:tc>
                <a:tc>
                  <a:txBody>
                    <a:bodyPr/>
                    <a:lstStyle/>
                    <a:p>
                      <a:pPr algn="ctr"/>
                      <a:r>
                        <a:rPr kumimoji="1" lang="en-US" altLang="ja-JP" smtClean="0"/>
                        <a:t>96.7</a:t>
                      </a:r>
                      <a:endParaRPr kumimoji="1" lang="ja-JP" altLang="en-US" dirty="0"/>
                    </a:p>
                  </a:txBody>
                  <a:tcPr/>
                </a:tc>
              </a:tr>
              <a:tr h="442848">
                <a:tc>
                  <a:txBody>
                    <a:bodyPr/>
                    <a:lstStyle/>
                    <a:p>
                      <a:pPr algn="ctr"/>
                      <a:r>
                        <a:rPr kumimoji="1" lang="en-US" altLang="ja-JP" dirty="0" smtClean="0"/>
                        <a:t>OS</a:t>
                      </a:r>
                      <a:r>
                        <a:rPr kumimoji="1" lang="ja-JP" altLang="en-US" dirty="0" smtClean="0"/>
                        <a:t>監視なし</a:t>
                      </a:r>
                      <a:endParaRPr kumimoji="1" lang="ja-JP" altLang="en-US" dirty="0"/>
                    </a:p>
                  </a:txBody>
                  <a:tcPr/>
                </a:tc>
                <a:tc>
                  <a:txBody>
                    <a:bodyPr/>
                    <a:lstStyle/>
                    <a:p>
                      <a:pPr algn="ctr"/>
                      <a:r>
                        <a:rPr kumimoji="1" lang="en-US" altLang="ja-JP" dirty="0" smtClean="0"/>
                        <a:t>80.3</a:t>
                      </a:r>
                      <a:endParaRPr kumimoji="1" lang="ja-JP" altLang="en-US" dirty="0"/>
                    </a:p>
                  </a:txBody>
                  <a:tcPr/>
                </a:tc>
              </a:tr>
            </a:tbl>
          </a:graphicData>
        </a:graphic>
      </p:graphicFrame>
      <p:sp>
        <p:nvSpPr>
          <p:cNvPr id="42" name="正方形/長方形 3"/>
          <p:cNvSpPr/>
          <p:nvPr/>
        </p:nvSpPr>
        <p:spPr>
          <a:xfrm>
            <a:off x="1560240" y="6134472"/>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grpSp>
        <p:nvGrpSpPr>
          <p:cNvPr id="56" name="グループ化 55"/>
          <p:cNvGrpSpPr/>
          <p:nvPr/>
        </p:nvGrpSpPr>
        <p:grpSpPr>
          <a:xfrm>
            <a:off x="1560240" y="5342384"/>
            <a:ext cx="576064" cy="720080"/>
            <a:chOff x="1331640" y="5229200"/>
            <a:chExt cx="576064" cy="720080"/>
          </a:xfrm>
        </p:grpSpPr>
        <p:sp>
          <p:nvSpPr>
            <p:cNvPr id="43" name="正方形/長方形 5"/>
            <p:cNvSpPr/>
            <p:nvPr/>
          </p:nvSpPr>
          <p:spPr>
            <a:xfrm>
              <a:off x="1331640" y="58052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正方形/長方形 6"/>
            <p:cNvSpPr/>
            <p:nvPr/>
          </p:nvSpPr>
          <p:spPr>
            <a:xfrm>
              <a:off x="1331640" y="56612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7"/>
            <p:cNvSpPr/>
            <p:nvPr/>
          </p:nvSpPr>
          <p:spPr>
            <a:xfrm>
              <a:off x="1331640" y="55172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正方形/長方形 8"/>
            <p:cNvSpPr/>
            <p:nvPr/>
          </p:nvSpPr>
          <p:spPr>
            <a:xfrm>
              <a:off x="1331640" y="537321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正方形/長方形 9"/>
            <p:cNvSpPr/>
            <p:nvPr/>
          </p:nvSpPr>
          <p:spPr>
            <a:xfrm>
              <a:off x="1331640" y="522920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7" name="グループ化 12"/>
          <p:cNvGrpSpPr/>
          <p:nvPr/>
        </p:nvGrpSpPr>
        <p:grpSpPr>
          <a:xfrm>
            <a:off x="2208312" y="5342384"/>
            <a:ext cx="576064" cy="1152128"/>
            <a:chOff x="1907704" y="3717032"/>
            <a:chExt cx="576064" cy="1152128"/>
          </a:xfrm>
        </p:grpSpPr>
        <p:sp>
          <p:nvSpPr>
            <p:cNvPr id="36" name="正方形/長方形 35"/>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37" name="正方形/長方形 36"/>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8" name="グループ化 19"/>
          <p:cNvGrpSpPr/>
          <p:nvPr/>
        </p:nvGrpSpPr>
        <p:grpSpPr>
          <a:xfrm>
            <a:off x="2856384" y="5342384"/>
            <a:ext cx="576064" cy="1152128"/>
            <a:chOff x="1907704" y="3717032"/>
            <a:chExt cx="576064" cy="1152128"/>
          </a:xfrm>
        </p:grpSpPr>
        <p:sp>
          <p:nvSpPr>
            <p:cNvPr id="30" name="正方形/長方形 29"/>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31" name="正方形/長方形 30"/>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正方形/長方形 32"/>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9" name="グループ化 26"/>
          <p:cNvGrpSpPr/>
          <p:nvPr/>
        </p:nvGrpSpPr>
        <p:grpSpPr>
          <a:xfrm>
            <a:off x="3504456" y="5342384"/>
            <a:ext cx="576064" cy="1152128"/>
            <a:chOff x="1907704" y="3717032"/>
            <a:chExt cx="576064" cy="1152128"/>
          </a:xfrm>
        </p:grpSpPr>
        <p:sp>
          <p:nvSpPr>
            <p:cNvPr id="24" name="正方形/長方形 23"/>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5" name="正方形/長方形 24"/>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6"/>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正方形/長方形 27"/>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0" name="グループ化 33"/>
          <p:cNvGrpSpPr/>
          <p:nvPr/>
        </p:nvGrpSpPr>
        <p:grpSpPr>
          <a:xfrm>
            <a:off x="4152528" y="5342384"/>
            <a:ext cx="576064" cy="1152128"/>
            <a:chOff x="1907704" y="3717032"/>
            <a:chExt cx="576064" cy="1152128"/>
          </a:xfrm>
        </p:grpSpPr>
        <p:sp>
          <p:nvSpPr>
            <p:cNvPr id="18" name="正方形/長方形 17"/>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9" name="正方形/長方形 18"/>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2" name="正方形/長方形 11"/>
          <p:cNvSpPr/>
          <p:nvPr/>
        </p:nvSpPr>
        <p:spPr>
          <a:xfrm>
            <a:off x="4800600" y="6134472"/>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grpSp>
        <p:nvGrpSpPr>
          <p:cNvPr id="48" name="グループ化 47"/>
          <p:cNvGrpSpPr/>
          <p:nvPr/>
        </p:nvGrpSpPr>
        <p:grpSpPr>
          <a:xfrm>
            <a:off x="4800600" y="5342384"/>
            <a:ext cx="576064" cy="720080"/>
            <a:chOff x="4572000" y="5229200"/>
            <a:chExt cx="576064" cy="720080"/>
          </a:xfrm>
        </p:grpSpPr>
        <p:sp>
          <p:nvSpPr>
            <p:cNvPr id="13" name="正方形/長方形 12"/>
            <p:cNvSpPr/>
            <p:nvPr/>
          </p:nvSpPr>
          <p:spPr>
            <a:xfrm>
              <a:off x="4572000" y="58052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4572000" y="56612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4572000" y="55172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4572000" y="537321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4572000" y="522920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0" name="正方形/長方形 49"/>
          <p:cNvSpPr/>
          <p:nvPr/>
        </p:nvSpPr>
        <p:spPr>
          <a:xfrm>
            <a:off x="1560240" y="5198368"/>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正方形/長方形 50"/>
          <p:cNvSpPr/>
          <p:nvPr/>
        </p:nvSpPr>
        <p:spPr>
          <a:xfrm>
            <a:off x="2208312" y="5198368"/>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正方形/長方形 51"/>
          <p:cNvSpPr/>
          <p:nvPr/>
        </p:nvSpPr>
        <p:spPr>
          <a:xfrm>
            <a:off x="2856384" y="5198368"/>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正方形/長方形 52"/>
          <p:cNvSpPr/>
          <p:nvPr/>
        </p:nvSpPr>
        <p:spPr>
          <a:xfrm>
            <a:off x="3504456" y="5198368"/>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4" name="正方形/長方形 53"/>
          <p:cNvSpPr/>
          <p:nvPr/>
        </p:nvSpPr>
        <p:spPr>
          <a:xfrm>
            <a:off x="4152528" y="5198368"/>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p:cNvSpPr/>
          <p:nvPr/>
        </p:nvSpPr>
        <p:spPr>
          <a:xfrm>
            <a:off x="4800600" y="5486400"/>
            <a:ext cx="5760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監視</a:t>
            </a:r>
            <a:endParaRPr kumimoji="1" lang="ja-JP" altLang="en-US" dirty="0"/>
          </a:p>
        </p:txBody>
      </p:sp>
      <p:sp>
        <p:nvSpPr>
          <p:cNvPr id="57" name="左中かっこ 56"/>
          <p:cNvSpPr/>
          <p:nvPr/>
        </p:nvSpPr>
        <p:spPr>
          <a:xfrm>
            <a:off x="1128192" y="5342384"/>
            <a:ext cx="360040" cy="720080"/>
          </a:xfrm>
          <a:prstGeom prst="leftBrace">
            <a:avLst>
              <a:gd name="adj1" fmla="val 392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8" name="テキスト ボックス 57"/>
          <p:cNvSpPr txBox="1"/>
          <p:nvPr/>
        </p:nvSpPr>
        <p:spPr>
          <a:xfrm>
            <a:off x="408112" y="5486400"/>
            <a:ext cx="720080" cy="369332"/>
          </a:xfrm>
          <a:prstGeom prst="rect">
            <a:avLst/>
          </a:prstGeom>
          <a:noFill/>
        </p:spPr>
        <p:txBody>
          <a:bodyPr wrap="square" rtlCol="0">
            <a:spAutoFit/>
          </a:bodyPr>
          <a:lstStyle/>
          <a:p>
            <a:pPr algn="ctr"/>
            <a:r>
              <a:rPr lang="en-US" altLang="ja-JP" dirty="0" smtClean="0"/>
              <a:t>80.3</a:t>
            </a:r>
            <a:endParaRPr kumimoji="1" lang="ja-JP" altLang="en-US" dirty="0"/>
          </a:p>
        </p:txBody>
      </p:sp>
      <p:grpSp>
        <p:nvGrpSpPr>
          <p:cNvPr id="59" name="グループ化 58"/>
          <p:cNvGrpSpPr/>
          <p:nvPr/>
        </p:nvGrpSpPr>
        <p:grpSpPr>
          <a:xfrm>
            <a:off x="4872608" y="4046240"/>
            <a:ext cx="576064" cy="720080"/>
            <a:chOff x="1331640" y="5229200"/>
            <a:chExt cx="576064" cy="720080"/>
          </a:xfrm>
          <a:solidFill>
            <a:srgbClr val="FF0000"/>
          </a:solidFill>
        </p:grpSpPr>
        <p:sp>
          <p:nvSpPr>
            <p:cNvPr id="60" name="正方形/長方形 5"/>
            <p:cNvSpPr/>
            <p:nvPr/>
          </p:nvSpPr>
          <p:spPr>
            <a:xfrm>
              <a:off x="1331640" y="5805264"/>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1" name="正方形/長方形 6"/>
            <p:cNvSpPr/>
            <p:nvPr/>
          </p:nvSpPr>
          <p:spPr>
            <a:xfrm>
              <a:off x="1331640" y="5661248"/>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正方形/長方形 7"/>
            <p:cNvSpPr/>
            <p:nvPr/>
          </p:nvSpPr>
          <p:spPr>
            <a:xfrm>
              <a:off x="1331640" y="5517232"/>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正方形/長方形 8"/>
            <p:cNvSpPr/>
            <p:nvPr/>
          </p:nvSpPr>
          <p:spPr>
            <a:xfrm>
              <a:off x="1331640" y="5373216"/>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正方形/長方形 9"/>
            <p:cNvSpPr/>
            <p:nvPr/>
          </p:nvSpPr>
          <p:spPr>
            <a:xfrm>
              <a:off x="1331640" y="5229200"/>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cxnSp>
        <p:nvCxnSpPr>
          <p:cNvPr id="66" name="直線コネクタ 65"/>
          <p:cNvCxnSpPr/>
          <p:nvPr/>
        </p:nvCxnSpPr>
        <p:spPr>
          <a:xfrm rot="16200000" flipV="1">
            <a:off x="1308212" y="4874332"/>
            <a:ext cx="576064" cy="2160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768152" y="4406280"/>
            <a:ext cx="1152128" cy="369332"/>
          </a:xfrm>
          <a:prstGeom prst="rect">
            <a:avLst/>
          </a:prstGeom>
          <a:noFill/>
        </p:spPr>
        <p:txBody>
          <a:bodyPr wrap="square" rtlCol="0">
            <a:spAutoFit/>
          </a:bodyPr>
          <a:lstStyle/>
          <a:p>
            <a:pPr algn="ctr"/>
            <a:r>
              <a:rPr lang="en-US" altLang="ja-JP" dirty="0" smtClean="0"/>
              <a:t>16.1</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00799 3.7037E-6 L 0.00799 -0.18912 " pathEditMode="relative" rAng="0" ptsTypes="AA">
                                      <p:cBhvr>
                                        <p:cTn id="6" dur="500" fill="hold"/>
                                        <p:tgtEl>
                                          <p:spTgt spid="48"/>
                                        </p:tgtEl>
                                        <p:attrNameLst>
                                          <p:attrName>ppt_x</p:attrName>
                                          <p:attrName>ppt_y</p:attrName>
                                        </p:attrNameLst>
                                      </p:cBhvr>
                                      <p:rCtr x="0" y="-95"/>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dissolve">
                                      <p:cBhvr>
                                        <p:cTn id="11" dur="500"/>
                                        <p:tgtEl>
                                          <p:spTgt spid="5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dissolve">
                                      <p:cBhvr>
                                        <p:cTn id="16" dur="500"/>
                                        <p:tgtEl>
                                          <p:spTgt spid="5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7"/>
                                        </p:tgtEl>
                                        <p:attrNameLst>
                                          <p:attrName>style.visibility</p:attrName>
                                        </p:attrNameLst>
                                      </p:cBhvr>
                                      <p:to>
                                        <p:strVal val="visible"/>
                                      </p:to>
                                    </p:set>
                                    <p:animEffect transition="in" filter="dissolve">
                                      <p:cBhvr>
                                        <p:cTn id="21" dur="500"/>
                                        <p:tgtEl>
                                          <p:spTgt spid="57"/>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dissolve">
                                      <p:cBhvr>
                                        <p:cTn id="24" dur="500"/>
                                        <p:tgtEl>
                                          <p:spTgt spid="58"/>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xit" presetSubtype="0" fill="hold" nodeType="clickEffect">
                                  <p:stCondLst>
                                    <p:cond delay="0"/>
                                  </p:stCondLst>
                                  <p:childTnLst>
                                    <p:animEffect transition="out" filter="dissolve">
                                      <p:cBhvr>
                                        <p:cTn id="28" dur="500"/>
                                        <p:tgtEl>
                                          <p:spTgt spid="48"/>
                                        </p:tgtEl>
                                      </p:cBhvr>
                                    </p:animEffect>
                                    <p:set>
                                      <p:cBhvr>
                                        <p:cTn id="29" dur="1" fill="hold">
                                          <p:stCondLst>
                                            <p:cond delay="499"/>
                                          </p:stCondLst>
                                        </p:cTn>
                                        <p:tgtEl>
                                          <p:spTgt spid="48"/>
                                        </p:tgtEl>
                                        <p:attrNameLst>
                                          <p:attrName>style.visibility</p:attrName>
                                        </p:attrNameLst>
                                      </p:cBhvr>
                                      <p:to>
                                        <p:strVal val="hidden"/>
                                      </p:to>
                                    </p:set>
                                  </p:childTnLst>
                                </p:cTn>
                              </p:par>
                              <p:par>
                                <p:cTn id="30" presetID="9" presetClass="entr" presetSubtype="0" fill="hold" grpId="0" nodeType="with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dissolve">
                                      <p:cBhvr>
                                        <p:cTn id="32" dur="500"/>
                                        <p:tgtEl>
                                          <p:spTgt spid="54"/>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dissolve">
                                      <p:cBhvr>
                                        <p:cTn id="35" dur="500"/>
                                        <p:tgtEl>
                                          <p:spTgt spid="50"/>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51"/>
                                        </p:tgtEl>
                                        <p:attrNameLst>
                                          <p:attrName>style.visibility</p:attrName>
                                        </p:attrNameLst>
                                      </p:cBhvr>
                                      <p:to>
                                        <p:strVal val="visible"/>
                                      </p:to>
                                    </p:set>
                                    <p:animEffect transition="in" filter="dissolve">
                                      <p:cBhvr>
                                        <p:cTn id="38" dur="500"/>
                                        <p:tgtEl>
                                          <p:spTgt spid="51"/>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dissolve">
                                      <p:cBhvr>
                                        <p:cTn id="41" dur="500"/>
                                        <p:tgtEl>
                                          <p:spTgt spid="52"/>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53"/>
                                        </p:tgtEl>
                                        <p:attrNameLst>
                                          <p:attrName>style.visibility</p:attrName>
                                        </p:attrNameLst>
                                      </p:cBhvr>
                                      <p:to>
                                        <p:strVal val="visible"/>
                                      </p:to>
                                    </p:set>
                                    <p:animEffect transition="in" filter="dissolve">
                                      <p:cBhvr>
                                        <p:cTn id="44" dur="500"/>
                                        <p:tgtEl>
                                          <p:spTgt spid="53"/>
                                        </p:tgtEl>
                                      </p:cBhvr>
                                    </p:animEffect>
                                  </p:childTnLst>
                                </p:cTn>
                              </p:par>
                              <p:par>
                                <p:cTn id="45" presetID="9" presetClass="exit" presetSubtype="0" fill="hold" nodeType="withEffect">
                                  <p:stCondLst>
                                    <p:cond delay="0"/>
                                  </p:stCondLst>
                                  <p:childTnLst>
                                    <p:animEffect transition="out" filter="dissolve">
                                      <p:cBhvr>
                                        <p:cTn id="46" dur="500"/>
                                        <p:tgtEl>
                                          <p:spTgt spid="59"/>
                                        </p:tgtEl>
                                      </p:cBhvr>
                                    </p:animEffect>
                                    <p:set>
                                      <p:cBhvr>
                                        <p:cTn id="47" dur="1" fill="hold">
                                          <p:stCondLst>
                                            <p:cond delay="499"/>
                                          </p:stCondLst>
                                        </p:cTn>
                                        <p:tgtEl>
                                          <p:spTgt spid="59"/>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7"/>
                                        </p:tgtEl>
                                        <p:attrNameLst>
                                          <p:attrName>style.visibility</p:attrName>
                                        </p:attrNameLst>
                                      </p:cBhvr>
                                      <p:to>
                                        <p:strVal val="visible"/>
                                      </p:to>
                                    </p:set>
                                    <p:animEffect transition="in" filter="dissolve">
                                      <p:cBhvr>
                                        <p:cTn id="52" dur="500"/>
                                        <p:tgtEl>
                                          <p:spTgt spid="67"/>
                                        </p:tgtEl>
                                      </p:cBhvr>
                                    </p:animEffect>
                                  </p:childTnLst>
                                </p:cTn>
                              </p:par>
                              <p:par>
                                <p:cTn id="53" presetID="9" presetClass="entr" presetSubtype="0" fill="hold" nodeType="withEffect">
                                  <p:stCondLst>
                                    <p:cond delay="0"/>
                                  </p:stCondLst>
                                  <p:childTnLst>
                                    <p:set>
                                      <p:cBhvr>
                                        <p:cTn id="54" dur="1" fill="hold">
                                          <p:stCondLst>
                                            <p:cond delay="0"/>
                                          </p:stCondLst>
                                        </p:cTn>
                                        <p:tgtEl>
                                          <p:spTgt spid="66"/>
                                        </p:tgtEl>
                                        <p:attrNameLst>
                                          <p:attrName>style.visibility</p:attrName>
                                        </p:attrNameLst>
                                      </p:cBhvr>
                                      <p:to>
                                        <p:strVal val="visible"/>
                                      </p:to>
                                    </p:set>
                                    <p:animEffect transition="in" filter="dissolve">
                                      <p:cBhvr>
                                        <p:cTn id="55"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animBg="1"/>
      <p:bldP spid="54" grpId="0" animBg="1"/>
      <p:bldP spid="55" grpId="0" animBg="1"/>
      <p:bldP spid="57" grpId="0" animBg="1"/>
      <p:bldP spid="58" grpId="0"/>
      <p:bldP spid="6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関連研究（１）</a:t>
            </a:r>
            <a:endParaRPr lang="ja-JP" altLang="en-US" dirty="0"/>
          </a:p>
        </p:txBody>
      </p:sp>
      <p:sp>
        <p:nvSpPr>
          <p:cNvPr id="3" name="コンテンツ プレースホルダ 2"/>
          <p:cNvSpPr>
            <a:spLocks noGrp="1"/>
          </p:cNvSpPr>
          <p:nvPr>
            <p:ph idx="1"/>
          </p:nvPr>
        </p:nvSpPr>
        <p:spPr/>
        <p:txBody>
          <a:bodyPr/>
          <a:lstStyle/>
          <a:p>
            <a:r>
              <a:rPr lang="ja-JP" altLang="en-US" dirty="0" smtClean="0"/>
              <a:t>ハードウェアを用いた安全なコード実行</a:t>
            </a:r>
            <a:endParaRPr lang="en-US" altLang="ja-JP" dirty="0" smtClean="0"/>
          </a:p>
          <a:p>
            <a:pPr lvl="1"/>
            <a:r>
              <a:rPr lang="en-US" altLang="ja-JP" dirty="0" smtClean="0"/>
              <a:t>Flicker [McCune et al.’08]</a:t>
            </a:r>
          </a:p>
          <a:p>
            <a:pPr lvl="2"/>
            <a:r>
              <a:rPr lang="en-US" altLang="ja-JP" dirty="0" smtClean="0"/>
              <a:t>AMD SVM</a:t>
            </a:r>
            <a:r>
              <a:rPr lang="ja-JP" altLang="en-US" dirty="0" smtClean="0"/>
              <a:t>を用いて安全にコードを実行</a:t>
            </a:r>
            <a:endParaRPr lang="en-US" altLang="ja-JP" dirty="0" smtClean="0"/>
          </a:p>
          <a:p>
            <a:pPr lvl="2"/>
            <a:r>
              <a:rPr lang="en-US" altLang="ja-JP" dirty="0" smtClean="0"/>
              <a:t>CPU</a:t>
            </a:r>
            <a:r>
              <a:rPr lang="ja-JP" altLang="en-US" dirty="0" smtClean="0"/>
              <a:t>の</a:t>
            </a:r>
            <a:r>
              <a:rPr lang="en-US" altLang="ja-JP" dirty="0" smtClean="0"/>
              <a:t>SMM</a:t>
            </a:r>
            <a:r>
              <a:rPr lang="ja-JP" altLang="en-US" dirty="0" smtClean="0"/>
              <a:t>モードを悪用した攻撃がまだ可能</a:t>
            </a:r>
            <a:endParaRPr lang="en-US" altLang="ja-JP" dirty="0" smtClean="0"/>
          </a:p>
          <a:p>
            <a:pPr lvl="1"/>
            <a:r>
              <a:rPr lang="en-US" altLang="ja-JP" dirty="0" err="1" smtClean="0"/>
              <a:t>HyperGuard</a:t>
            </a:r>
            <a:r>
              <a:rPr lang="en-US" altLang="ja-JP" dirty="0" smtClean="0"/>
              <a:t> [</a:t>
            </a:r>
            <a:r>
              <a:rPr lang="en-US" altLang="ja-JP" dirty="0" err="1" smtClean="0"/>
              <a:t>Rutkowska</a:t>
            </a:r>
            <a:r>
              <a:rPr lang="en-US" altLang="ja-JP" dirty="0" smtClean="0"/>
              <a:t> et al.’08], </a:t>
            </a:r>
            <a:r>
              <a:rPr lang="en-US" altLang="ja-JP" dirty="0" err="1" smtClean="0"/>
              <a:t>HyperCheck</a:t>
            </a:r>
            <a:r>
              <a:rPr lang="en-US" altLang="ja-JP" dirty="0" smtClean="0"/>
              <a:t> [Wang et al.’10], </a:t>
            </a:r>
            <a:r>
              <a:rPr lang="en-US" altLang="ja-JP" dirty="0" err="1" smtClean="0"/>
              <a:t>HyperSentry</a:t>
            </a:r>
            <a:r>
              <a:rPr lang="en-US" altLang="ja-JP" dirty="0" smtClean="0"/>
              <a:t> [</a:t>
            </a:r>
            <a:r>
              <a:rPr lang="en-US" altLang="ja-JP" dirty="0" err="1" smtClean="0"/>
              <a:t>Azab</a:t>
            </a:r>
            <a:r>
              <a:rPr lang="en-US" altLang="ja-JP" dirty="0" smtClean="0"/>
              <a:t> et al.’10]</a:t>
            </a:r>
          </a:p>
          <a:p>
            <a:pPr lvl="2"/>
            <a:r>
              <a:rPr lang="en-US" altLang="ja-JP" dirty="0" smtClean="0"/>
              <a:t>SMM</a:t>
            </a:r>
            <a:r>
              <a:rPr lang="ja-JP" altLang="en-US" dirty="0" smtClean="0"/>
              <a:t>モードを用いて安全にコードを実行</a:t>
            </a:r>
            <a:endParaRPr lang="en-US" altLang="ja-JP" dirty="0" smtClean="0"/>
          </a:p>
          <a:p>
            <a:pPr lvl="2"/>
            <a:r>
              <a:rPr lang="en-US" altLang="ja-JP" dirty="0" smtClean="0"/>
              <a:t>OS</a:t>
            </a:r>
            <a:r>
              <a:rPr lang="ja-JP" altLang="en-US" dirty="0" smtClean="0"/>
              <a:t>、他のコア、割り込み等をすべて停止してから実行するため、応答時間への影響が大きい</a:t>
            </a:r>
            <a:endParaRPr lang="en-US" altLang="ja-JP" dirty="0" smtClean="0"/>
          </a:p>
          <a:p>
            <a:endParaRPr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mtClean="0"/>
              <a:t>関連研究（２）</a:t>
            </a:r>
            <a:endParaRPr lang="ja-JP" altLang="en-US" dirty="0" smtClean="0"/>
          </a:p>
        </p:txBody>
      </p:sp>
      <p:sp>
        <p:nvSpPr>
          <p:cNvPr id="13315" name="コンテンツ プレースホルダ 2"/>
          <p:cNvSpPr>
            <a:spLocks noGrp="1"/>
          </p:cNvSpPr>
          <p:nvPr>
            <p:ph idx="1"/>
          </p:nvPr>
        </p:nvSpPr>
        <p:spPr/>
        <p:txBody>
          <a:bodyPr/>
          <a:lstStyle/>
          <a:p>
            <a:r>
              <a:rPr lang="en-US" altLang="ja-JP" dirty="0" smtClean="0"/>
              <a:t>SPE Isolation</a:t>
            </a:r>
            <a:r>
              <a:rPr lang="ja-JP" altLang="en-US" dirty="0" smtClean="0"/>
              <a:t>モードの利用</a:t>
            </a:r>
            <a:endParaRPr lang="en-US" altLang="ja-JP" dirty="0" smtClean="0"/>
          </a:p>
          <a:p>
            <a:pPr lvl="1"/>
            <a:r>
              <a:rPr lang="en-US" altLang="ja-JP" dirty="0" smtClean="0"/>
              <a:t>Code Verification Service [</a:t>
            </a:r>
            <a:r>
              <a:rPr lang="en-US" altLang="ja-JP" dirty="0" err="1" smtClean="0"/>
              <a:t>Murase</a:t>
            </a:r>
            <a:r>
              <a:rPr lang="en-US" altLang="ja-JP" dirty="0" smtClean="0"/>
              <a:t> et al.’09]</a:t>
            </a:r>
          </a:p>
          <a:p>
            <a:pPr lvl="2"/>
            <a:r>
              <a:rPr lang="en-US" altLang="ja-JP" dirty="0" smtClean="0"/>
              <a:t>PPE</a:t>
            </a:r>
            <a:r>
              <a:rPr lang="ja-JP" altLang="en-US" dirty="0" smtClean="0"/>
              <a:t>アプリケーションを実行する前に完全性をチェック</a:t>
            </a:r>
            <a:endParaRPr lang="en-US" altLang="ja-JP" dirty="0" smtClean="0"/>
          </a:p>
          <a:p>
            <a:pPr lvl="2"/>
            <a:r>
              <a:rPr lang="ja-JP" altLang="en-US" dirty="0" smtClean="0"/>
              <a:t>チェック後の改ざんは検知できない</a:t>
            </a:r>
            <a:endParaRPr lang="en-US" altLang="ja-JP" dirty="0" smtClean="0"/>
          </a:p>
          <a:p>
            <a:pPr lvl="1"/>
            <a:r>
              <a:rPr lang="en-US" altLang="ja-JP" dirty="0" smtClean="0"/>
              <a:t>SPE</a:t>
            </a:r>
            <a:r>
              <a:rPr lang="ja-JP" altLang="en-US" dirty="0" smtClean="0"/>
              <a:t>を用いた安全なデータ解析 </a:t>
            </a:r>
            <a:r>
              <a:rPr lang="en-US" altLang="ja-JP" dirty="0" smtClean="0"/>
              <a:t>[Wang et al.'08] </a:t>
            </a:r>
          </a:p>
          <a:p>
            <a:pPr lvl="2"/>
            <a:r>
              <a:rPr lang="en-US" altLang="ja-JP" dirty="0" smtClean="0"/>
              <a:t>SPE</a:t>
            </a:r>
            <a:r>
              <a:rPr lang="ja-JP" altLang="en-US" dirty="0" smtClean="0"/>
              <a:t>でデータを復号して、データ解析を行う </a:t>
            </a:r>
            <a:endParaRPr lang="en-US" altLang="ja-JP" dirty="0" smtClean="0"/>
          </a:p>
          <a:p>
            <a:pPr lvl="2"/>
            <a:r>
              <a:rPr lang="en-US" altLang="ja-JP" dirty="0" smtClean="0"/>
              <a:t>SPE</a:t>
            </a:r>
            <a:r>
              <a:rPr lang="ja-JP" altLang="en-US" dirty="0" smtClean="0"/>
              <a:t>内部でしかデータが復号されないのでデータのプライバシが守られる </a:t>
            </a:r>
            <a:endParaRPr lang="en-US" altLang="ja-JP"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mtClean="0"/>
              <a:t>まとめ</a:t>
            </a:r>
          </a:p>
        </p:txBody>
      </p:sp>
      <p:sp>
        <p:nvSpPr>
          <p:cNvPr id="14339" name="コンテンツ プレースホルダ 2"/>
          <p:cNvSpPr>
            <a:spLocks noGrp="1"/>
          </p:cNvSpPr>
          <p:nvPr>
            <p:ph idx="1"/>
          </p:nvPr>
        </p:nvSpPr>
        <p:spPr/>
        <p:txBody>
          <a:bodyPr/>
          <a:lstStyle/>
          <a:p>
            <a:r>
              <a:rPr lang="ja-JP" altLang="en-US" dirty="0" smtClean="0"/>
              <a:t>安全な</a:t>
            </a:r>
            <a:r>
              <a:rPr lang="en-US" altLang="ja-JP" dirty="0" smtClean="0"/>
              <a:t>OS</a:t>
            </a:r>
            <a:r>
              <a:rPr lang="ja-JP" altLang="en-US" dirty="0" smtClean="0"/>
              <a:t>監視のための</a:t>
            </a:r>
            <a:r>
              <a:rPr lang="en-US" altLang="ja-JP" dirty="0" smtClean="0"/>
              <a:t>SPE Observer</a:t>
            </a:r>
            <a:r>
              <a:rPr lang="ja-JP" altLang="en-US" dirty="0" smtClean="0"/>
              <a:t>を提案</a:t>
            </a:r>
            <a:endParaRPr lang="en-US" altLang="ja-JP" dirty="0" smtClean="0"/>
          </a:p>
          <a:p>
            <a:pPr lvl="1"/>
            <a:r>
              <a:rPr lang="en-US" altLang="ja-JP" dirty="0" smtClean="0"/>
              <a:t>SPE Isolation</a:t>
            </a:r>
            <a:r>
              <a:rPr lang="ja-JP" altLang="en-US" dirty="0" smtClean="0"/>
              <a:t>モードにより</a:t>
            </a:r>
            <a:r>
              <a:rPr lang="en-US" altLang="ja-JP" dirty="0" smtClean="0"/>
              <a:t>OS</a:t>
            </a:r>
            <a:r>
              <a:rPr lang="ja-JP" altLang="en-US" dirty="0" smtClean="0"/>
              <a:t>監視システムの完全性と機密性を保証</a:t>
            </a:r>
            <a:endParaRPr lang="en-US" altLang="ja-JP" dirty="0" smtClean="0"/>
          </a:p>
          <a:p>
            <a:pPr lvl="1"/>
            <a:r>
              <a:rPr lang="ja-JP" altLang="en-US" dirty="0" smtClean="0"/>
              <a:t>セキュリティプロキシにより可用性を向上</a:t>
            </a:r>
            <a:endParaRPr lang="en-US" altLang="ja-JP" dirty="0" smtClean="0"/>
          </a:p>
          <a:p>
            <a:pPr lvl="1"/>
            <a:r>
              <a:rPr lang="ja-JP" altLang="en-US" dirty="0" smtClean="0"/>
              <a:t>実験結果より、メモリ転送に影響はあるが、</a:t>
            </a:r>
            <a:r>
              <a:rPr lang="en-US" altLang="ja-JP" dirty="0" smtClean="0"/>
              <a:t/>
            </a:r>
            <a:br>
              <a:rPr lang="en-US" altLang="ja-JP" dirty="0" smtClean="0"/>
            </a:br>
            <a:r>
              <a:rPr lang="ja-JP" altLang="en-US" dirty="0" smtClean="0"/>
              <a:t>システム全体の性能低下はコア１つ分である</a:t>
            </a:r>
            <a:endParaRPr lang="en-US" altLang="ja-JP" dirty="0" smtClean="0"/>
          </a:p>
          <a:p>
            <a:r>
              <a:rPr lang="ja-JP" altLang="en-US" dirty="0" smtClean="0"/>
              <a:t>今後の課題</a:t>
            </a:r>
            <a:endParaRPr lang="en-US" altLang="ja-JP" dirty="0" smtClean="0"/>
          </a:p>
          <a:p>
            <a:pPr lvl="1"/>
            <a:r>
              <a:rPr lang="ja-JP" altLang="en-US" dirty="0" smtClean="0"/>
              <a:t>ハードウェアの</a:t>
            </a:r>
            <a:r>
              <a:rPr lang="en-US" altLang="ja-JP" dirty="0" smtClean="0"/>
              <a:t>Isolation</a:t>
            </a:r>
            <a:r>
              <a:rPr lang="ja-JP" altLang="en-US" dirty="0" smtClean="0"/>
              <a:t>モードの利用</a:t>
            </a:r>
            <a:endParaRPr lang="en-US" altLang="ja-JP" dirty="0" smtClean="0"/>
          </a:p>
          <a:p>
            <a:pPr lvl="1"/>
            <a:r>
              <a:rPr lang="en-US" altLang="ja-JP" dirty="0" smtClean="0"/>
              <a:t>OS</a:t>
            </a:r>
            <a:r>
              <a:rPr lang="ja-JP" altLang="en-US" dirty="0" smtClean="0"/>
              <a:t>監視システムのスケジューリングの実装・評価</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ja-JP" altLang="en-US" dirty="0" smtClean="0"/>
              <a:t>従来の</a:t>
            </a:r>
            <a:r>
              <a:rPr lang="en-US" altLang="ja-JP" dirty="0" smtClean="0"/>
              <a:t>OS</a:t>
            </a:r>
            <a:r>
              <a:rPr lang="ja-JP" altLang="en-US" dirty="0" smtClean="0"/>
              <a:t>監視の問題</a:t>
            </a:r>
          </a:p>
        </p:txBody>
      </p:sp>
      <p:sp>
        <p:nvSpPr>
          <p:cNvPr id="5123" name="コンテンツ プレースホルダ 2"/>
          <p:cNvSpPr>
            <a:spLocks noGrp="1"/>
          </p:cNvSpPr>
          <p:nvPr>
            <p:ph idx="1"/>
          </p:nvPr>
        </p:nvSpPr>
        <p:spPr/>
        <p:txBody>
          <a:bodyPr/>
          <a:lstStyle/>
          <a:p>
            <a:r>
              <a:rPr lang="en-US" altLang="ja-JP" dirty="0" smtClean="0"/>
              <a:t>OS</a:t>
            </a:r>
            <a:r>
              <a:rPr lang="ja-JP" altLang="en-US" dirty="0" smtClean="0"/>
              <a:t>が改ざんされていないことを</a:t>
            </a:r>
            <a:r>
              <a:rPr lang="en-US" altLang="ja-JP" dirty="0" smtClean="0"/>
              <a:t/>
            </a:r>
            <a:br>
              <a:rPr lang="en-US" altLang="ja-JP" dirty="0" smtClean="0"/>
            </a:br>
            <a:r>
              <a:rPr lang="ja-JP" altLang="en-US" dirty="0" smtClean="0"/>
              <a:t>安全に監視するのは難しい</a:t>
            </a:r>
            <a:endParaRPr lang="en-US" altLang="ja-JP" dirty="0" smtClean="0"/>
          </a:p>
          <a:p>
            <a:pPr lvl="1"/>
            <a:r>
              <a:rPr lang="en-US" altLang="ja-JP" dirty="0" smtClean="0"/>
              <a:t>OS</a:t>
            </a:r>
            <a:r>
              <a:rPr lang="ja-JP" altLang="en-US" dirty="0" smtClean="0"/>
              <a:t>が改ざんされると</a:t>
            </a:r>
            <a:r>
              <a:rPr lang="en-US" altLang="ja-JP" dirty="0" smtClean="0"/>
              <a:t>OS</a:t>
            </a:r>
            <a:r>
              <a:rPr lang="ja-JP" altLang="en-US" dirty="0" smtClean="0"/>
              <a:t>監視</a:t>
            </a:r>
            <a:r>
              <a:rPr lang="en-US" altLang="ja-JP" dirty="0" smtClean="0"/>
              <a:t/>
            </a:r>
            <a:br>
              <a:rPr lang="en-US" altLang="ja-JP" dirty="0" smtClean="0"/>
            </a:br>
            <a:r>
              <a:rPr lang="ja-JP" altLang="en-US" dirty="0" smtClean="0"/>
              <a:t>システムも正常に動かなくなる</a:t>
            </a:r>
            <a:endParaRPr lang="en-US" altLang="ja-JP" dirty="0" smtClean="0"/>
          </a:p>
          <a:p>
            <a:pPr lvl="1"/>
            <a:r>
              <a:rPr lang="en-US" altLang="ja-JP" dirty="0" smtClean="0"/>
              <a:t>OS</a:t>
            </a:r>
            <a:r>
              <a:rPr lang="ja-JP" altLang="en-US" dirty="0" smtClean="0"/>
              <a:t>の上で動く場合</a:t>
            </a:r>
            <a:endParaRPr lang="en-US" altLang="ja-JP" dirty="0" smtClean="0"/>
          </a:p>
          <a:p>
            <a:pPr lvl="2"/>
            <a:r>
              <a:rPr lang="ja-JP" altLang="en-US" dirty="0" smtClean="0"/>
              <a:t>監視システムも改ざんされた</a:t>
            </a:r>
            <a:r>
              <a:rPr lang="en-US" altLang="ja-JP" dirty="0" smtClean="0"/>
              <a:t/>
            </a:r>
            <a:br>
              <a:rPr lang="en-US" altLang="ja-JP" dirty="0" smtClean="0"/>
            </a:br>
            <a:r>
              <a:rPr lang="en-US" altLang="ja-JP" dirty="0" smtClean="0"/>
              <a:t>OS</a:t>
            </a:r>
            <a:r>
              <a:rPr lang="ja-JP" altLang="en-US" dirty="0" smtClean="0"/>
              <a:t>上で動く</a:t>
            </a:r>
            <a:endParaRPr lang="en-US" altLang="ja-JP" dirty="0" smtClean="0"/>
          </a:p>
          <a:p>
            <a:pPr lvl="1"/>
            <a:r>
              <a:rPr lang="en-US" altLang="ja-JP" dirty="0" smtClean="0"/>
              <a:t>OS</a:t>
            </a:r>
            <a:r>
              <a:rPr lang="ja-JP" altLang="en-US" dirty="0" smtClean="0"/>
              <a:t>内部で動く場合</a:t>
            </a:r>
            <a:endParaRPr lang="en-US" altLang="ja-JP" dirty="0" smtClean="0"/>
          </a:p>
          <a:p>
            <a:pPr lvl="2"/>
            <a:r>
              <a:rPr lang="en-US" altLang="ja-JP" dirty="0" smtClean="0"/>
              <a:t>OS</a:t>
            </a:r>
            <a:r>
              <a:rPr lang="ja-JP" altLang="en-US" dirty="0" smtClean="0"/>
              <a:t>と同様に攻撃される恐れがある</a:t>
            </a:r>
            <a:endParaRPr lang="en-US" altLang="ja-JP" dirty="0" smtClean="0"/>
          </a:p>
        </p:txBody>
      </p:sp>
      <p:sp>
        <p:nvSpPr>
          <p:cNvPr id="8" name="正方形/長方形 7"/>
          <p:cNvSpPr/>
          <p:nvPr/>
        </p:nvSpPr>
        <p:spPr>
          <a:xfrm>
            <a:off x="6580486" y="3700476"/>
            <a:ext cx="1928812"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16" name="正方形/長方形 15"/>
          <p:cNvSpPr/>
          <p:nvPr/>
        </p:nvSpPr>
        <p:spPr>
          <a:xfrm>
            <a:off x="7391400" y="2057400"/>
            <a:ext cx="1117928" cy="15001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OS</a:t>
            </a:r>
            <a:r>
              <a:rPr kumimoji="1" lang="ja-JP" altLang="en-US" dirty="0" smtClean="0">
                <a:solidFill>
                  <a:schemeClr val="tx1"/>
                </a:solidFill>
              </a:rPr>
              <a:t>監視</a:t>
            </a:r>
            <a:endParaRPr kumimoji="1" lang="en-US" altLang="ja-JP" dirty="0" smtClean="0">
              <a:solidFill>
                <a:schemeClr val="tx1"/>
              </a:solidFill>
            </a:endParaRPr>
          </a:p>
          <a:p>
            <a:pPr algn="ctr"/>
            <a:r>
              <a:rPr kumimoji="1" lang="ja-JP" altLang="en-US" dirty="0" smtClean="0">
                <a:solidFill>
                  <a:schemeClr val="tx1"/>
                </a:solidFill>
              </a:rPr>
              <a:t>システム</a:t>
            </a:r>
            <a:endParaRPr kumimoji="1" lang="ja-JP" altLang="en-US" dirty="0">
              <a:solidFill>
                <a:schemeClr val="tx1"/>
              </a:solidFill>
            </a:endParaRPr>
          </a:p>
        </p:txBody>
      </p:sp>
      <p:sp>
        <p:nvSpPr>
          <p:cNvPr id="10" name="下矢印 9"/>
          <p:cNvSpPr/>
          <p:nvPr/>
        </p:nvSpPr>
        <p:spPr>
          <a:xfrm>
            <a:off x="7723510" y="3200408"/>
            <a:ext cx="642942" cy="1000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曲折矢印 8"/>
          <p:cNvSpPr/>
          <p:nvPr/>
        </p:nvSpPr>
        <p:spPr>
          <a:xfrm>
            <a:off x="6743328" y="2618644"/>
            <a:ext cx="648072" cy="1152128"/>
          </a:xfrm>
          <a:prstGeom prst="ben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正方形/長方形 12"/>
          <p:cNvSpPr/>
          <p:nvPr/>
        </p:nvSpPr>
        <p:spPr>
          <a:xfrm>
            <a:off x="6580486" y="5500676"/>
            <a:ext cx="1928812"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12" name="正方形/長方形 11"/>
          <p:cNvSpPr/>
          <p:nvPr/>
        </p:nvSpPr>
        <p:spPr>
          <a:xfrm>
            <a:off x="7732614" y="5644692"/>
            <a:ext cx="64807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a:t>
            </a:r>
            <a:endParaRPr kumimoji="1" lang="ja-JP" altLang="en-US" dirty="0">
              <a:solidFill>
                <a:schemeClr val="tx1"/>
              </a:solidFill>
            </a:endParaRPr>
          </a:p>
        </p:txBody>
      </p:sp>
      <p:sp>
        <p:nvSpPr>
          <p:cNvPr id="15" name="U ターン矢印 14"/>
          <p:cNvSpPr/>
          <p:nvPr/>
        </p:nvSpPr>
        <p:spPr>
          <a:xfrm>
            <a:off x="6940526" y="4924612"/>
            <a:ext cx="1296144" cy="720080"/>
          </a:xfrm>
          <a:prstGeom prst="uturnArrow">
            <a:avLst>
              <a:gd name="adj1" fmla="val 23105"/>
              <a:gd name="adj2" fmla="val 25000"/>
              <a:gd name="adj3" fmla="val 31318"/>
              <a:gd name="adj4" fmla="val 43750"/>
              <a:gd name="adj5" fmla="val 100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7" name="Picture 3" descr="C:\Users\takuya\AppData\Local\Microsoft\Windows\Temporary Internet Files\Content.IE5\8MJ4IBT7\MC900389182[1].wmf"/>
          <p:cNvPicPr>
            <a:picLocks noChangeAspect="1" noChangeArrowheads="1"/>
          </p:cNvPicPr>
          <p:nvPr/>
        </p:nvPicPr>
        <p:blipFill>
          <a:blip r:embed="rId2" cstate="print"/>
          <a:srcRect/>
          <a:stretch>
            <a:fillRect/>
          </a:stretch>
        </p:blipFill>
        <p:spPr bwMode="auto">
          <a:xfrm>
            <a:off x="6652494" y="3772484"/>
            <a:ext cx="504056" cy="542683"/>
          </a:xfrm>
          <a:prstGeom prst="rect">
            <a:avLst/>
          </a:prstGeom>
          <a:noFill/>
        </p:spPr>
      </p:pic>
      <p:pic>
        <p:nvPicPr>
          <p:cNvPr id="18" name="Picture 3" descr="C:\Users\takuya\AppData\Local\Microsoft\Windows\Temporary Internet Files\Content.IE5\8MJ4IBT7\MC900389182[1].wmf"/>
          <p:cNvPicPr>
            <a:picLocks noChangeAspect="1" noChangeArrowheads="1"/>
          </p:cNvPicPr>
          <p:nvPr/>
        </p:nvPicPr>
        <p:blipFill>
          <a:blip r:embed="rId2" cstate="print"/>
          <a:srcRect/>
          <a:stretch>
            <a:fillRect/>
          </a:stretch>
        </p:blipFill>
        <p:spPr bwMode="auto">
          <a:xfrm>
            <a:off x="6652494" y="5644692"/>
            <a:ext cx="504056" cy="54268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OS</a:t>
            </a:r>
            <a:r>
              <a:rPr lang="ja-JP" altLang="en-US" dirty="0" smtClean="0"/>
              <a:t>のトラステッドブート</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Intel TXT</a:t>
            </a:r>
            <a:r>
              <a:rPr lang="ja-JP" altLang="en-US" dirty="0" smtClean="0"/>
              <a:t>等のハードウェアを用いて起動時に</a:t>
            </a:r>
            <a:r>
              <a:rPr lang="en-US" altLang="ja-JP" dirty="0" smtClean="0"/>
              <a:t>OS</a:t>
            </a:r>
            <a:r>
              <a:rPr lang="ja-JP" altLang="en-US" dirty="0" smtClean="0"/>
              <a:t>の改ざんを検知</a:t>
            </a:r>
            <a:endParaRPr lang="en-US" altLang="ja-JP" dirty="0" smtClean="0"/>
          </a:p>
          <a:p>
            <a:pPr lvl="1"/>
            <a:r>
              <a:rPr lang="en-US" altLang="ja-JP" dirty="0" smtClean="0"/>
              <a:t>OS</a:t>
            </a:r>
            <a:r>
              <a:rPr lang="ja-JP" altLang="en-US" dirty="0" smtClean="0"/>
              <a:t>をディスクからロードする時にハッシュ値のチェックを行う</a:t>
            </a:r>
            <a:endParaRPr lang="en-US" altLang="ja-JP" dirty="0" smtClean="0"/>
          </a:p>
          <a:p>
            <a:pPr lvl="1"/>
            <a:r>
              <a:rPr lang="ja-JP" altLang="en-US" dirty="0" smtClean="0"/>
              <a:t>物理的なハードウェアは改ざんされない</a:t>
            </a:r>
            <a:endParaRPr lang="en-US" altLang="ja-JP" dirty="0" smtClean="0"/>
          </a:p>
          <a:p>
            <a:pPr lvl="1"/>
            <a:endParaRPr kumimoji="1" lang="en-US" altLang="ja-JP" dirty="0" smtClean="0"/>
          </a:p>
          <a:p>
            <a:pPr lvl="1"/>
            <a:r>
              <a:rPr kumimoji="1" lang="ja-JP" altLang="en-US" dirty="0" smtClean="0"/>
              <a:t>常時監視ができない</a:t>
            </a:r>
            <a:endParaRPr kumimoji="1" lang="en-US" altLang="ja-JP" dirty="0" smtClean="0"/>
          </a:p>
          <a:p>
            <a:pPr lvl="2"/>
            <a:r>
              <a:rPr lang="ja-JP" altLang="en-US" dirty="0" smtClean="0"/>
              <a:t>カーネルルートキットは</a:t>
            </a:r>
            <a:r>
              <a:rPr lang="en-US" altLang="ja-JP" dirty="0" smtClean="0"/>
              <a:t/>
            </a:r>
            <a:br>
              <a:rPr lang="en-US" altLang="ja-JP" dirty="0" smtClean="0"/>
            </a:br>
            <a:r>
              <a:rPr lang="ja-JP" altLang="en-US" dirty="0" smtClean="0"/>
              <a:t>起動後にインストールされる</a:t>
            </a:r>
            <a:endParaRPr kumimoji="1" lang="en-US" altLang="ja-JP" dirty="0" smtClean="0"/>
          </a:p>
        </p:txBody>
      </p:sp>
      <p:sp>
        <p:nvSpPr>
          <p:cNvPr id="4" name="正方形/長方形 3"/>
          <p:cNvSpPr/>
          <p:nvPr/>
        </p:nvSpPr>
        <p:spPr>
          <a:xfrm>
            <a:off x="6553200" y="5711552"/>
            <a:ext cx="1656184" cy="3600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ハードウェア</a:t>
            </a:r>
            <a:endParaRPr kumimoji="1" lang="ja-JP" altLang="en-US" dirty="0">
              <a:solidFill>
                <a:schemeClr val="tx1"/>
              </a:solidFill>
            </a:endParaRPr>
          </a:p>
        </p:txBody>
      </p:sp>
      <p:sp>
        <p:nvSpPr>
          <p:cNvPr id="5" name="正方形/長方形 4"/>
          <p:cNvSpPr/>
          <p:nvPr/>
        </p:nvSpPr>
        <p:spPr>
          <a:xfrm>
            <a:off x="6553200" y="4343400"/>
            <a:ext cx="1656184" cy="12961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上矢印 5"/>
          <p:cNvSpPr/>
          <p:nvPr/>
        </p:nvSpPr>
        <p:spPr>
          <a:xfrm>
            <a:off x="6985248" y="5063480"/>
            <a:ext cx="720080" cy="720080"/>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53200" y="4415408"/>
            <a:ext cx="1656184" cy="369332"/>
          </a:xfrm>
          <a:prstGeom prst="rect">
            <a:avLst/>
          </a:prstGeom>
          <a:noFill/>
        </p:spPr>
        <p:txBody>
          <a:bodyPr wrap="square" rtlCol="0">
            <a:spAutoFit/>
          </a:bodyPr>
          <a:lstStyle/>
          <a:p>
            <a:pPr algn="ctr"/>
            <a:r>
              <a:rPr kumimoji="1" lang="en-US" altLang="ja-JP" dirty="0" smtClean="0"/>
              <a:t>OS</a:t>
            </a:r>
            <a:endParaRPr kumimoji="1" lang="ja-JP" altLang="en-US" dirty="0"/>
          </a:p>
        </p:txBody>
      </p:sp>
      <p:sp>
        <p:nvSpPr>
          <p:cNvPr id="8" name="円柱 7"/>
          <p:cNvSpPr/>
          <p:nvPr/>
        </p:nvSpPr>
        <p:spPr>
          <a:xfrm>
            <a:off x="5867400" y="5562600"/>
            <a:ext cx="457200" cy="533400"/>
          </a:xfrm>
          <a:prstGeom prst="ca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仮想マシンモニタからの監視</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OS</a:t>
            </a:r>
            <a:r>
              <a:rPr lang="ja-JP" altLang="en-US" dirty="0" smtClean="0"/>
              <a:t>を仮想マシン上で動かし、仮想マシンモニタ（</a:t>
            </a:r>
            <a:r>
              <a:rPr lang="en-US" altLang="ja-JP" dirty="0" smtClean="0"/>
              <a:t>VMM</a:t>
            </a:r>
            <a:r>
              <a:rPr lang="ja-JP" altLang="en-US" dirty="0" smtClean="0"/>
              <a:t>）が</a:t>
            </a:r>
            <a:r>
              <a:rPr lang="en-US" altLang="ja-JP" dirty="0" smtClean="0"/>
              <a:t>OS</a:t>
            </a:r>
            <a:r>
              <a:rPr lang="ja-JP" altLang="en-US" dirty="0" smtClean="0"/>
              <a:t>の改ざんをチェック</a:t>
            </a:r>
            <a:endParaRPr lang="en-US" altLang="ja-JP" dirty="0" smtClean="0"/>
          </a:p>
          <a:p>
            <a:pPr lvl="1"/>
            <a:r>
              <a:rPr lang="en-US" altLang="ja-JP" dirty="0" smtClean="0"/>
              <a:t>OS</a:t>
            </a:r>
            <a:r>
              <a:rPr lang="ja-JP" altLang="en-US" dirty="0" smtClean="0"/>
              <a:t>のメモリや</a:t>
            </a:r>
            <a:r>
              <a:rPr lang="en-US" altLang="ja-JP" dirty="0" smtClean="0"/>
              <a:t>I/O</a:t>
            </a:r>
            <a:r>
              <a:rPr lang="ja-JP" altLang="en-US" dirty="0" smtClean="0"/>
              <a:t>等を監視する</a:t>
            </a:r>
            <a:endParaRPr lang="en-US" altLang="ja-JP" dirty="0" smtClean="0"/>
          </a:p>
          <a:p>
            <a:pPr lvl="1"/>
            <a:r>
              <a:rPr lang="ja-JP" altLang="en-US" dirty="0" smtClean="0"/>
              <a:t>常時監視が可能</a:t>
            </a:r>
            <a:endParaRPr lang="en-US" altLang="ja-JP" dirty="0" smtClean="0"/>
          </a:p>
          <a:p>
            <a:pPr lvl="1"/>
            <a:endParaRPr kumimoji="1" lang="en-US" altLang="ja-JP" dirty="0" smtClean="0"/>
          </a:p>
          <a:p>
            <a:pPr lvl="1"/>
            <a:r>
              <a:rPr kumimoji="1" lang="en-US" altLang="ja-JP" dirty="0" smtClean="0"/>
              <a:t>VMM</a:t>
            </a:r>
            <a:r>
              <a:rPr lang="ja-JP" altLang="en-US" dirty="0" smtClean="0"/>
              <a:t>も</a:t>
            </a:r>
            <a:r>
              <a:rPr kumimoji="1" lang="ja-JP" altLang="en-US" dirty="0" smtClean="0"/>
              <a:t>ソフトウェアなので</a:t>
            </a:r>
            <a:r>
              <a:rPr kumimoji="1" lang="en-US" altLang="ja-JP" dirty="0" smtClean="0"/>
              <a:t/>
            </a:r>
            <a:br>
              <a:rPr kumimoji="1" lang="en-US" altLang="ja-JP" dirty="0" smtClean="0"/>
            </a:br>
            <a:r>
              <a:rPr kumimoji="1" lang="ja-JP" altLang="en-US" dirty="0" smtClean="0"/>
              <a:t>改ざんされる危険性がある</a:t>
            </a:r>
          </a:p>
          <a:p>
            <a:pPr lvl="1"/>
            <a:r>
              <a:rPr lang="ja-JP" altLang="en-US" dirty="0" smtClean="0"/>
              <a:t>仮想化によるオーバーヘッドが</a:t>
            </a:r>
            <a:r>
              <a:rPr lang="en-US" altLang="ja-JP" dirty="0" smtClean="0"/>
              <a:t/>
            </a:r>
            <a:br>
              <a:rPr lang="en-US" altLang="ja-JP" dirty="0" smtClean="0"/>
            </a:br>
            <a:r>
              <a:rPr lang="ja-JP" altLang="en-US" dirty="0" smtClean="0"/>
              <a:t>存在する</a:t>
            </a:r>
            <a:endParaRPr lang="en-US" altLang="ja-JP" dirty="0" smtClean="0"/>
          </a:p>
        </p:txBody>
      </p:sp>
      <p:sp>
        <p:nvSpPr>
          <p:cNvPr id="4" name="正方形/長方形 3"/>
          <p:cNvSpPr/>
          <p:nvPr/>
        </p:nvSpPr>
        <p:spPr>
          <a:xfrm>
            <a:off x="6629400" y="3737992"/>
            <a:ext cx="1584176" cy="90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629400" y="4718720"/>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VMM</a:t>
            </a:r>
            <a:endParaRPr kumimoji="1" lang="ja-JP" altLang="en-US" dirty="0"/>
          </a:p>
        </p:txBody>
      </p:sp>
      <p:sp>
        <p:nvSpPr>
          <p:cNvPr id="6" name="上矢印 5"/>
          <p:cNvSpPr/>
          <p:nvPr/>
        </p:nvSpPr>
        <p:spPr>
          <a:xfrm>
            <a:off x="7061448" y="4170040"/>
            <a:ext cx="720080" cy="620688"/>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629400" y="3810000"/>
            <a:ext cx="1584176" cy="369332"/>
          </a:xfrm>
          <a:prstGeom prst="rect">
            <a:avLst/>
          </a:prstGeom>
          <a:noFill/>
        </p:spPr>
        <p:txBody>
          <a:bodyPr wrap="square" rtlCol="0">
            <a:spAutoFit/>
          </a:bodyPr>
          <a:lstStyle/>
          <a:p>
            <a:pPr algn="ctr"/>
            <a:r>
              <a:rPr kumimoji="1" lang="ja-JP" altLang="en-US" dirty="0" smtClean="0"/>
              <a:t>ゲスト</a:t>
            </a:r>
            <a:r>
              <a:rPr kumimoji="1" lang="en-US" altLang="ja-JP" dirty="0" smtClean="0"/>
              <a:t>OS</a:t>
            </a:r>
            <a:endParaRPr kumimoji="1" lang="ja-JP" altLang="en-US" dirty="0"/>
          </a:p>
        </p:txBody>
      </p:sp>
      <p:sp>
        <p:nvSpPr>
          <p:cNvPr id="9" name="正方形/長方形 8"/>
          <p:cNvSpPr/>
          <p:nvPr/>
        </p:nvSpPr>
        <p:spPr>
          <a:xfrm>
            <a:off x="6629400" y="5294784"/>
            <a:ext cx="1584176" cy="3600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ハードウェア</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dirty="0" smtClean="0"/>
              <a:t> 提案：</a:t>
            </a:r>
            <a:r>
              <a:rPr lang="en-US" altLang="ja-JP" dirty="0" smtClean="0"/>
              <a:t>SPE Observer</a:t>
            </a:r>
            <a:endParaRPr lang="ja-JP" altLang="en-US" dirty="0" smtClean="0"/>
          </a:p>
        </p:txBody>
      </p:sp>
      <p:sp>
        <p:nvSpPr>
          <p:cNvPr id="6147" name="コンテンツ プレースホルダ 2"/>
          <p:cNvSpPr>
            <a:spLocks noGrp="1"/>
          </p:cNvSpPr>
          <p:nvPr>
            <p:ph idx="1"/>
          </p:nvPr>
        </p:nvSpPr>
        <p:spPr>
          <a:xfrm>
            <a:off x="428625" y="1500188"/>
            <a:ext cx="8229600" cy="4525962"/>
          </a:xfrm>
        </p:spPr>
        <p:txBody>
          <a:bodyPr/>
          <a:lstStyle/>
          <a:p>
            <a:r>
              <a:rPr lang="en-US" altLang="ja-JP" dirty="0" smtClean="0"/>
              <a:t>Cell/B.E.</a:t>
            </a:r>
            <a:r>
              <a:rPr lang="ja-JP" altLang="en-US" dirty="0" smtClean="0"/>
              <a:t>の</a:t>
            </a:r>
            <a:r>
              <a:rPr lang="en-US" altLang="ja-JP" dirty="0" smtClean="0"/>
              <a:t>SPE</a:t>
            </a:r>
            <a:r>
              <a:rPr lang="ja-JP" altLang="en-US" dirty="0" smtClean="0"/>
              <a:t>上で</a:t>
            </a:r>
            <a:r>
              <a:rPr lang="en-US" altLang="ja-JP" dirty="0" smtClean="0"/>
              <a:t>OS</a:t>
            </a:r>
            <a:r>
              <a:rPr lang="ja-JP" altLang="en-US" dirty="0" smtClean="0"/>
              <a:t>監視システムを動かす</a:t>
            </a:r>
            <a:endParaRPr lang="en-US" altLang="ja-JP" dirty="0" smtClean="0"/>
          </a:p>
          <a:p>
            <a:pPr lvl="1"/>
            <a:r>
              <a:rPr lang="en-US" altLang="ja-JP" dirty="0" smtClean="0"/>
              <a:t>OS</a:t>
            </a:r>
            <a:r>
              <a:rPr lang="ja-JP" altLang="en-US" dirty="0" smtClean="0"/>
              <a:t>が動く</a:t>
            </a:r>
            <a:r>
              <a:rPr lang="en-US" altLang="ja-JP" dirty="0" smtClean="0"/>
              <a:t>PPE</a:t>
            </a:r>
            <a:r>
              <a:rPr lang="ja-JP" altLang="en-US" dirty="0" smtClean="0"/>
              <a:t>から隔離されたコア上で動作</a:t>
            </a:r>
            <a:endParaRPr lang="en-US" altLang="ja-JP" dirty="0" smtClean="0"/>
          </a:p>
          <a:p>
            <a:pPr lvl="1"/>
            <a:r>
              <a:rPr lang="en-US" altLang="ja-JP" dirty="0" smtClean="0"/>
              <a:t>SPE Isolation</a:t>
            </a:r>
            <a:r>
              <a:rPr lang="ja-JP" altLang="en-US" dirty="0" smtClean="0"/>
              <a:t>モードを用いて安全に実行</a:t>
            </a:r>
            <a:endParaRPr lang="en-US" altLang="ja-JP" dirty="0" smtClean="0"/>
          </a:p>
          <a:p>
            <a:pPr lvl="2"/>
            <a:r>
              <a:rPr lang="ja-JP" altLang="en-US" dirty="0" smtClean="0"/>
              <a:t>セキュリティプロキシにより実行を監視</a:t>
            </a:r>
            <a:endParaRPr lang="en-US" altLang="ja-JP" dirty="0" smtClean="0"/>
          </a:p>
        </p:txBody>
      </p:sp>
      <p:grpSp>
        <p:nvGrpSpPr>
          <p:cNvPr id="27" name="グループ化 26"/>
          <p:cNvGrpSpPr/>
          <p:nvPr/>
        </p:nvGrpSpPr>
        <p:grpSpPr>
          <a:xfrm>
            <a:off x="580780" y="3720452"/>
            <a:ext cx="8035520" cy="2596601"/>
            <a:chOff x="580780" y="3720452"/>
            <a:chExt cx="8035520" cy="2596601"/>
          </a:xfrm>
        </p:grpSpPr>
        <p:sp>
          <p:nvSpPr>
            <p:cNvPr id="13" name="正方形/長方形 12"/>
            <p:cNvSpPr/>
            <p:nvPr/>
          </p:nvSpPr>
          <p:spPr bwMode="auto">
            <a:xfrm>
              <a:off x="755576" y="4077072"/>
              <a:ext cx="4405340" cy="22399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正方形/長方形 3"/>
            <p:cNvSpPr/>
            <p:nvPr/>
          </p:nvSpPr>
          <p:spPr bwMode="auto">
            <a:xfrm>
              <a:off x="2827278" y="5720146"/>
              <a:ext cx="1214437" cy="404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sp>
          <p:nvSpPr>
            <p:cNvPr id="5" name="正方形/長方形 4"/>
            <p:cNvSpPr/>
            <p:nvPr/>
          </p:nvSpPr>
          <p:spPr bwMode="auto">
            <a:xfrm>
              <a:off x="2827278" y="4862890"/>
              <a:ext cx="1214437" cy="742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6" name="正方形/長方形 5"/>
            <p:cNvSpPr/>
            <p:nvPr/>
          </p:nvSpPr>
          <p:spPr bwMode="auto">
            <a:xfrm>
              <a:off x="898452" y="5791584"/>
              <a:ext cx="1333500" cy="40481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PPE</a:t>
              </a:r>
              <a:endParaRPr lang="ja-JP" altLang="en-US" dirty="0">
                <a:solidFill>
                  <a:schemeClr val="tx1"/>
                </a:solidFill>
              </a:endParaRPr>
            </a:p>
          </p:txBody>
        </p:sp>
        <p:sp>
          <p:nvSpPr>
            <p:cNvPr id="7" name="正方形/長方形 6"/>
            <p:cNvSpPr/>
            <p:nvPr/>
          </p:nvSpPr>
          <p:spPr bwMode="auto">
            <a:xfrm>
              <a:off x="898452" y="4219948"/>
              <a:ext cx="1333500" cy="148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cxnSp>
          <p:nvCxnSpPr>
            <p:cNvPr id="11" name="直線矢印コネクタ 10"/>
            <p:cNvCxnSpPr>
              <a:stCxn id="5" idx="1"/>
              <a:endCxn id="7" idx="3"/>
            </p:cNvCxnSpPr>
            <p:nvPr/>
          </p:nvCxnSpPr>
          <p:spPr bwMode="auto">
            <a:xfrm rot="10800000">
              <a:off x="2231952" y="4962899"/>
              <a:ext cx="595326" cy="27146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54" name="テキスト ボックス 11"/>
            <p:cNvSpPr txBox="1">
              <a:spLocks noChangeArrowheads="1"/>
            </p:cNvSpPr>
            <p:nvPr/>
          </p:nvSpPr>
          <p:spPr bwMode="auto">
            <a:xfrm>
              <a:off x="2327212" y="4505700"/>
              <a:ext cx="709612" cy="349250"/>
            </a:xfrm>
            <a:prstGeom prst="rect">
              <a:avLst/>
            </a:prstGeom>
            <a:noFill/>
            <a:ln w="9525">
              <a:noFill/>
              <a:miter lim="800000"/>
              <a:headEnd/>
              <a:tailEnd/>
            </a:ln>
          </p:spPr>
          <p:txBody>
            <a:bodyPr>
              <a:spAutoFit/>
            </a:bodyPr>
            <a:lstStyle/>
            <a:p>
              <a:pPr algn="ctr"/>
              <a:r>
                <a:rPr lang="ja-JP" altLang="en-US" dirty="0"/>
                <a:t>監視</a:t>
              </a:r>
            </a:p>
          </p:txBody>
        </p:sp>
        <p:sp>
          <p:nvSpPr>
            <p:cNvPr id="6155" name="テキスト ボックス 13"/>
            <p:cNvSpPr txBox="1">
              <a:spLocks noChangeArrowheads="1"/>
            </p:cNvSpPr>
            <p:nvPr/>
          </p:nvSpPr>
          <p:spPr bwMode="auto">
            <a:xfrm>
              <a:off x="580780" y="3720452"/>
              <a:ext cx="1643063" cy="369887"/>
            </a:xfrm>
            <a:prstGeom prst="rect">
              <a:avLst/>
            </a:prstGeom>
            <a:noFill/>
            <a:ln w="9525">
              <a:noFill/>
              <a:miter lim="800000"/>
              <a:headEnd/>
              <a:tailEnd/>
            </a:ln>
          </p:spPr>
          <p:txBody>
            <a:bodyPr>
              <a:spAutoFit/>
            </a:bodyPr>
            <a:lstStyle/>
            <a:p>
              <a:pPr algn="ctr"/>
              <a:r>
                <a:rPr lang="en-US" altLang="ja-JP" dirty="0"/>
                <a:t>Cell/B.E.</a:t>
              </a:r>
              <a:endParaRPr lang="ja-JP" altLang="en-US" dirty="0"/>
            </a:p>
          </p:txBody>
        </p:sp>
        <p:cxnSp>
          <p:nvCxnSpPr>
            <p:cNvPr id="17" name="直線矢印コネクタ 16"/>
            <p:cNvCxnSpPr>
              <a:endCxn id="5" idx="3"/>
            </p:cNvCxnSpPr>
            <p:nvPr/>
          </p:nvCxnSpPr>
          <p:spPr bwMode="auto">
            <a:xfrm rot="10800000">
              <a:off x="4041716" y="5234365"/>
              <a:ext cx="1928835" cy="714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58" name="テキスト ボックス 17"/>
            <p:cNvSpPr txBox="1">
              <a:spLocks noChangeArrowheads="1"/>
            </p:cNvSpPr>
            <p:nvPr/>
          </p:nvSpPr>
          <p:spPr bwMode="auto">
            <a:xfrm>
              <a:off x="5184732" y="4720014"/>
              <a:ext cx="709613" cy="349250"/>
            </a:xfrm>
            <a:prstGeom prst="rect">
              <a:avLst/>
            </a:prstGeom>
            <a:noFill/>
            <a:ln w="9525">
              <a:noFill/>
              <a:miter lim="800000"/>
              <a:headEnd/>
              <a:tailEnd/>
            </a:ln>
          </p:spPr>
          <p:txBody>
            <a:bodyPr>
              <a:spAutoFit/>
            </a:bodyPr>
            <a:lstStyle/>
            <a:p>
              <a:pPr algn="ctr"/>
              <a:r>
                <a:rPr lang="ja-JP" altLang="en-US" dirty="0"/>
                <a:t>監視</a:t>
              </a:r>
            </a:p>
          </p:txBody>
        </p:sp>
        <p:cxnSp>
          <p:nvCxnSpPr>
            <p:cNvPr id="21" name="直線コネクタ 20"/>
            <p:cNvCxnSpPr/>
            <p:nvPr/>
          </p:nvCxnSpPr>
          <p:spPr>
            <a:xfrm flipV="1">
              <a:off x="6781800" y="6172200"/>
              <a:ext cx="857250" cy="31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4256038" y="5863022"/>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9" name="正方形/長方形 18"/>
            <p:cNvSpPr/>
            <p:nvPr/>
          </p:nvSpPr>
          <p:spPr>
            <a:xfrm>
              <a:off x="4256038" y="4720014"/>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0" name="正方形/長方形 19"/>
            <p:cNvSpPr/>
            <p:nvPr/>
          </p:nvSpPr>
          <p:spPr>
            <a:xfrm>
              <a:off x="4256038" y="4219948"/>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6" name="正方形/長方形 25"/>
            <p:cNvSpPr/>
            <p:nvPr/>
          </p:nvSpPr>
          <p:spPr>
            <a:xfrm>
              <a:off x="4256038" y="5362956"/>
              <a:ext cx="571504" cy="414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3" name="テキスト ボックス 22"/>
            <p:cNvSpPr txBox="1"/>
            <p:nvPr/>
          </p:nvSpPr>
          <p:spPr>
            <a:xfrm>
              <a:off x="5940152" y="4365104"/>
              <a:ext cx="1152128" cy="646331"/>
            </a:xfrm>
            <a:prstGeom prst="rect">
              <a:avLst/>
            </a:prstGeom>
            <a:noFill/>
          </p:spPr>
          <p:txBody>
            <a:bodyPr wrap="square" rtlCol="0">
              <a:spAutoFit/>
            </a:bodyPr>
            <a:lstStyle/>
            <a:p>
              <a:pPr algn="ctr"/>
              <a:r>
                <a:rPr kumimoji="1" lang="en-US" altLang="ja-JP" dirty="0" smtClean="0"/>
                <a:t>Security</a:t>
              </a:r>
            </a:p>
            <a:p>
              <a:pPr algn="ctr"/>
              <a:r>
                <a:rPr lang="en-US" altLang="ja-JP" dirty="0" smtClean="0"/>
                <a:t>Proxy</a:t>
              </a:r>
              <a:endParaRPr kumimoji="1" lang="ja-JP" altLang="en-US" dirty="0"/>
            </a:p>
          </p:txBody>
        </p:sp>
        <p:sp>
          <p:nvSpPr>
            <p:cNvPr id="25" name="テキスト ボックス 24"/>
            <p:cNvSpPr txBox="1"/>
            <p:nvPr/>
          </p:nvSpPr>
          <p:spPr>
            <a:xfrm>
              <a:off x="7239000" y="5791200"/>
              <a:ext cx="1377300" cy="369332"/>
            </a:xfrm>
            <a:prstGeom prst="rect">
              <a:avLst/>
            </a:prstGeom>
            <a:noFill/>
          </p:spPr>
          <p:txBody>
            <a:bodyPr wrap="none" rtlCol="0">
              <a:spAutoFit/>
            </a:bodyPr>
            <a:lstStyle/>
            <a:p>
              <a:r>
                <a:rPr lang="ja-JP" altLang="en-US" dirty="0" smtClean="0"/>
                <a:t>ネットワーク</a:t>
              </a:r>
              <a:endParaRPr kumimoji="1" lang="ja-JP" altLang="en-US" dirty="0"/>
            </a:p>
          </p:txBody>
        </p:sp>
        <p:cxnSp>
          <p:nvCxnSpPr>
            <p:cNvPr id="30" name="直線コネクタ 29"/>
            <p:cNvCxnSpPr/>
            <p:nvPr/>
          </p:nvCxnSpPr>
          <p:spPr>
            <a:xfrm flipV="1">
              <a:off x="5181600" y="6172200"/>
              <a:ext cx="1066800" cy="31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rot="5400000" flipH="1" flipV="1">
              <a:off x="6096000" y="6019800"/>
              <a:ext cx="3048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5400000" flipH="1" flipV="1">
              <a:off x="6630194" y="6019006"/>
              <a:ext cx="3048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26" name="server"/>
            <p:cNvSpPr>
              <a:spLocks noEditPoints="1" noChangeArrowheads="1"/>
            </p:cNvSpPr>
            <p:nvPr/>
          </p:nvSpPr>
          <p:spPr bwMode="auto">
            <a:xfrm>
              <a:off x="6012160" y="5013176"/>
              <a:ext cx="864096" cy="873646"/>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1763688" y="4437112"/>
            <a:ext cx="3312368"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Cell/B.E.</a:t>
            </a:r>
            <a:r>
              <a:rPr kumimoji="1" lang="ja-JP" altLang="en-US" dirty="0" smtClean="0"/>
              <a:t>のアーキテクチャ</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ヘテロジニアス型マルチコアプロセッサ</a:t>
            </a:r>
            <a:endParaRPr lang="en-US" altLang="ja-JP" dirty="0" smtClean="0"/>
          </a:p>
          <a:p>
            <a:pPr lvl="1"/>
            <a:r>
              <a:rPr lang="ja-JP" altLang="en-US" dirty="0" smtClean="0"/>
              <a:t>制御系</a:t>
            </a:r>
            <a:r>
              <a:rPr lang="en-US" altLang="ja-JP" dirty="0" smtClean="0"/>
              <a:t>CPU</a:t>
            </a:r>
            <a:r>
              <a:rPr lang="ja-JP" altLang="en-US" dirty="0" smtClean="0"/>
              <a:t>の</a:t>
            </a:r>
            <a:r>
              <a:rPr lang="en-US" altLang="ja-JP" dirty="0" smtClean="0"/>
              <a:t>PPE</a:t>
            </a:r>
            <a:r>
              <a:rPr lang="ja-JP" altLang="en-US" dirty="0" smtClean="0"/>
              <a:t>と演算系</a:t>
            </a:r>
            <a:r>
              <a:rPr lang="en-US" altLang="ja-JP" dirty="0" smtClean="0"/>
              <a:t>CPU</a:t>
            </a:r>
            <a:r>
              <a:rPr lang="ja-JP" altLang="en-US" dirty="0" smtClean="0"/>
              <a:t>の</a:t>
            </a:r>
            <a:r>
              <a:rPr lang="en-US" altLang="ja-JP" dirty="0" smtClean="0"/>
              <a:t>SPE</a:t>
            </a:r>
          </a:p>
          <a:p>
            <a:pPr lvl="1"/>
            <a:r>
              <a:rPr lang="en-US" altLang="ja-JP" dirty="0" smtClean="0"/>
              <a:t>SPE</a:t>
            </a:r>
            <a:r>
              <a:rPr lang="ja-JP" altLang="en-US" dirty="0" smtClean="0"/>
              <a:t>は</a:t>
            </a:r>
            <a:r>
              <a:rPr lang="en-US" altLang="ja-JP" dirty="0" smtClean="0"/>
              <a:t>Local </a:t>
            </a:r>
            <a:r>
              <a:rPr lang="en-US" altLang="ja-JP" dirty="0" err="1" smtClean="0"/>
              <a:t>Store(LS</a:t>
            </a:r>
            <a:r>
              <a:rPr lang="en-US" altLang="ja-JP" dirty="0" smtClean="0"/>
              <a:t>)</a:t>
            </a:r>
            <a:r>
              <a:rPr lang="ja-JP" altLang="en-US" dirty="0" smtClean="0"/>
              <a:t>と呼ばれるメモリを持つ</a:t>
            </a:r>
            <a:endParaRPr lang="en-US" altLang="ja-JP" dirty="0" smtClean="0"/>
          </a:p>
          <a:p>
            <a:pPr lvl="1"/>
            <a:r>
              <a:rPr lang="en-US" altLang="ja-JP" dirty="0" smtClean="0"/>
              <a:t>DMA</a:t>
            </a:r>
            <a:r>
              <a:rPr lang="ja-JP" altLang="en-US" dirty="0" smtClean="0"/>
              <a:t>を使ってメインメモリにアクセスする</a:t>
            </a:r>
            <a:endParaRPr lang="en-US" altLang="ja-JP" dirty="0" smtClean="0"/>
          </a:p>
        </p:txBody>
      </p:sp>
      <p:grpSp>
        <p:nvGrpSpPr>
          <p:cNvPr id="42" name="グループ化 41"/>
          <p:cNvGrpSpPr/>
          <p:nvPr/>
        </p:nvGrpSpPr>
        <p:grpSpPr>
          <a:xfrm>
            <a:off x="5364088" y="3861048"/>
            <a:ext cx="1080120" cy="1872208"/>
            <a:chOff x="4644008" y="3717032"/>
            <a:chExt cx="1080120" cy="1872208"/>
          </a:xfrm>
        </p:grpSpPr>
        <p:sp>
          <p:nvSpPr>
            <p:cNvPr id="34" name="正方形/長方形 33"/>
            <p:cNvSpPr/>
            <p:nvPr/>
          </p:nvSpPr>
          <p:spPr>
            <a:xfrm>
              <a:off x="4644008" y="3717032"/>
              <a:ext cx="108012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716016" y="5085184"/>
              <a:ext cx="936104"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36" name="正方形/長方形 35"/>
            <p:cNvSpPr/>
            <p:nvPr/>
          </p:nvSpPr>
          <p:spPr>
            <a:xfrm>
              <a:off x="4716016" y="3789040"/>
              <a:ext cx="936104" cy="122413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正方形/長方形 36"/>
            <p:cNvSpPr/>
            <p:nvPr/>
          </p:nvSpPr>
          <p:spPr>
            <a:xfrm>
              <a:off x="4788024" y="4365104"/>
              <a:ext cx="792088"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Local</a:t>
              </a:r>
            </a:p>
            <a:p>
              <a:pPr algn="ctr"/>
              <a:r>
                <a:rPr lang="en-US" altLang="ja-JP" dirty="0" smtClean="0">
                  <a:solidFill>
                    <a:schemeClr val="tx1"/>
                  </a:solidFill>
                </a:rPr>
                <a:t>Store</a:t>
              </a:r>
              <a:endParaRPr kumimoji="1" lang="ja-JP" altLang="en-US" dirty="0">
                <a:solidFill>
                  <a:schemeClr val="tx1"/>
                </a:solidFill>
              </a:endParaRPr>
            </a:p>
          </p:txBody>
        </p:sp>
        <p:sp>
          <p:nvSpPr>
            <p:cNvPr id="38" name="テキスト ボックス 37"/>
            <p:cNvSpPr txBox="1"/>
            <p:nvPr/>
          </p:nvSpPr>
          <p:spPr>
            <a:xfrm>
              <a:off x="4716016" y="3861048"/>
              <a:ext cx="936104" cy="369332"/>
            </a:xfrm>
            <a:prstGeom prst="rect">
              <a:avLst/>
            </a:prstGeom>
            <a:noFill/>
          </p:spPr>
          <p:txBody>
            <a:bodyPr wrap="square" rtlCol="0">
              <a:spAutoFit/>
            </a:bodyPr>
            <a:lstStyle/>
            <a:p>
              <a:pPr algn="ctr"/>
              <a:r>
                <a:rPr kumimoji="1" lang="en-US" altLang="ja-JP" dirty="0" smtClean="0"/>
                <a:t>SPU</a:t>
              </a:r>
            </a:p>
          </p:txBody>
        </p:sp>
      </p:grpSp>
      <p:sp>
        <p:nvSpPr>
          <p:cNvPr id="39" name="四角形吹き出し 38"/>
          <p:cNvSpPr/>
          <p:nvPr/>
        </p:nvSpPr>
        <p:spPr>
          <a:xfrm>
            <a:off x="6948264" y="4077072"/>
            <a:ext cx="2016224" cy="720080"/>
          </a:xfrm>
          <a:prstGeom prst="wedgeRectCallout">
            <a:avLst>
              <a:gd name="adj1" fmla="val -86492"/>
              <a:gd name="adj2" fmla="val 5112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256kb</a:t>
            </a:r>
            <a:r>
              <a:rPr kumimoji="1" lang="ja-JP" altLang="en-US" dirty="0" smtClean="0">
                <a:solidFill>
                  <a:schemeClr val="tx1"/>
                </a:solidFill>
              </a:rPr>
              <a:t>の内部メモリ</a:t>
            </a:r>
            <a:endParaRPr kumimoji="1" lang="ja-JP" altLang="en-US" dirty="0">
              <a:solidFill>
                <a:schemeClr val="tx1"/>
              </a:solidFill>
            </a:endParaRPr>
          </a:p>
        </p:txBody>
      </p:sp>
      <p:sp>
        <p:nvSpPr>
          <p:cNvPr id="40" name="四角形吹き出し 39"/>
          <p:cNvSpPr/>
          <p:nvPr/>
        </p:nvSpPr>
        <p:spPr>
          <a:xfrm>
            <a:off x="6804248" y="5589240"/>
            <a:ext cx="1872208" cy="648072"/>
          </a:xfrm>
          <a:prstGeom prst="wedgeRectCallout">
            <a:avLst>
              <a:gd name="adj1" fmla="val -76234"/>
              <a:gd name="adj2" fmla="val -680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実際に</a:t>
            </a:r>
            <a:r>
              <a:rPr kumimoji="1" lang="en-US" altLang="ja-JP" dirty="0" smtClean="0">
                <a:solidFill>
                  <a:schemeClr val="tx1"/>
                </a:solidFill>
              </a:rPr>
              <a:t>DMA</a:t>
            </a:r>
            <a:r>
              <a:rPr kumimoji="1" lang="ja-JP" altLang="en-US" dirty="0" smtClean="0">
                <a:solidFill>
                  <a:schemeClr val="tx1"/>
                </a:solidFill>
              </a:rPr>
              <a:t>転送を行う部分</a:t>
            </a:r>
            <a:endParaRPr kumimoji="1" lang="ja-JP" altLang="en-US" dirty="0">
              <a:solidFill>
                <a:schemeClr val="tx1"/>
              </a:solidFill>
            </a:endParaRPr>
          </a:p>
        </p:txBody>
      </p:sp>
      <p:cxnSp>
        <p:nvCxnSpPr>
          <p:cNvPr id="14" name="直線コネクタ 13"/>
          <p:cNvCxnSpPr/>
          <p:nvPr/>
        </p:nvCxnSpPr>
        <p:spPr>
          <a:xfrm rot="5400000">
            <a:off x="4644380" y="3915916"/>
            <a:ext cx="762000" cy="685800"/>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rot="16200000" flipV="1">
            <a:off x="4606280" y="4944616"/>
            <a:ext cx="838200" cy="685800"/>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58" name="グループ化 57"/>
          <p:cNvGrpSpPr/>
          <p:nvPr/>
        </p:nvGrpSpPr>
        <p:grpSpPr>
          <a:xfrm>
            <a:off x="1835696" y="4581128"/>
            <a:ext cx="2920280" cy="1656184"/>
            <a:chOff x="1691680" y="4953000"/>
            <a:chExt cx="2920280" cy="1656184"/>
          </a:xfrm>
        </p:grpSpPr>
        <p:cxnSp>
          <p:nvCxnSpPr>
            <p:cNvPr id="57" name="直線コネクタ 56"/>
            <p:cNvCxnSpPr/>
            <p:nvPr/>
          </p:nvCxnSpPr>
          <p:spPr>
            <a:xfrm>
              <a:off x="2051720" y="5805264"/>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259573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9" name="正方形/長方形 18"/>
            <p:cNvSpPr/>
            <p:nvPr/>
          </p:nvSpPr>
          <p:spPr>
            <a:xfrm>
              <a:off x="331581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0" name="正方形/長方形 19"/>
            <p:cNvSpPr/>
            <p:nvPr/>
          </p:nvSpPr>
          <p:spPr>
            <a:xfrm>
              <a:off x="403589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1" name="正方形/長方形 20"/>
            <p:cNvSpPr/>
            <p:nvPr/>
          </p:nvSpPr>
          <p:spPr>
            <a:xfrm>
              <a:off x="259573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2" name="正方形/長方形 21"/>
            <p:cNvSpPr/>
            <p:nvPr/>
          </p:nvSpPr>
          <p:spPr>
            <a:xfrm>
              <a:off x="331581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3" name="正方形/長方形 22"/>
            <p:cNvSpPr/>
            <p:nvPr/>
          </p:nvSpPr>
          <p:spPr>
            <a:xfrm>
              <a:off x="403589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cxnSp>
          <p:nvCxnSpPr>
            <p:cNvPr id="24" name="直線コネクタ 23"/>
            <p:cNvCxnSpPr>
              <a:stCxn id="17" idx="2"/>
              <a:endCxn id="21" idx="0"/>
            </p:cNvCxnSpPr>
            <p:nvPr/>
          </p:nvCxnSpPr>
          <p:spPr>
            <a:xfrm rot="5400000">
              <a:off x="248772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19" idx="2"/>
              <a:endCxn id="22" idx="0"/>
            </p:cNvCxnSpPr>
            <p:nvPr/>
          </p:nvCxnSpPr>
          <p:spPr>
            <a:xfrm rot="5400000">
              <a:off x="320780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20" idx="2"/>
              <a:endCxn id="23" idx="0"/>
            </p:cNvCxnSpPr>
            <p:nvPr/>
          </p:nvCxnSpPr>
          <p:spPr>
            <a:xfrm rot="5400000">
              <a:off x="392788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2595736" y="5529064"/>
              <a:ext cx="2016224"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EIB</a:t>
              </a:r>
              <a:endParaRPr kumimoji="1" lang="ja-JP" altLang="en-US" dirty="0">
                <a:solidFill>
                  <a:schemeClr val="tx1"/>
                </a:solidFill>
              </a:endParaRPr>
            </a:p>
          </p:txBody>
        </p:sp>
        <p:sp>
          <p:nvSpPr>
            <p:cNvPr id="48" name="正方形/長方形 47"/>
            <p:cNvSpPr/>
            <p:nvPr/>
          </p:nvSpPr>
          <p:spPr>
            <a:xfrm>
              <a:off x="1691680" y="5517232"/>
              <a:ext cx="576064"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PPE</a:t>
              </a:r>
              <a:endParaRPr kumimoji="1" lang="ja-JP" altLang="en-US" dirty="0"/>
            </a:p>
          </p:txBody>
        </p:sp>
      </p:grpSp>
      <p:sp>
        <p:nvSpPr>
          <p:cNvPr id="63" name="テキスト ボックス 62"/>
          <p:cNvSpPr txBox="1"/>
          <p:nvPr/>
        </p:nvSpPr>
        <p:spPr>
          <a:xfrm>
            <a:off x="1331640" y="4077072"/>
            <a:ext cx="1368152" cy="369332"/>
          </a:xfrm>
          <a:prstGeom prst="rect">
            <a:avLst/>
          </a:prstGeom>
          <a:noFill/>
        </p:spPr>
        <p:txBody>
          <a:bodyPr wrap="square" rtlCol="0">
            <a:spAutoFit/>
          </a:bodyPr>
          <a:lstStyle/>
          <a:p>
            <a:pPr algn="ctr"/>
            <a:r>
              <a:rPr kumimoji="1" lang="en-US" altLang="ja-JP" dirty="0" smtClean="0"/>
              <a:t>Cell/B.E.</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Isolation</a:t>
            </a:r>
            <a:r>
              <a:rPr kumimoji="1" lang="ja-JP" altLang="en-US" dirty="0" smtClean="0"/>
              <a:t>モードによる完全性保証</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OS</a:t>
            </a:r>
            <a:r>
              <a:rPr kumimoji="1" lang="ja-JP" altLang="en-US" dirty="0" smtClean="0"/>
              <a:t>監視システムのコードやデータの完全性を保証する</a:t>
            </a:r>
            <a:endParaRPr kumimoji="1" lang="en-US" altLang="ja-JP" dirty="0" smtClean="0"/>
          </a:p>
          <a:p>
            <a:pPr lvl="1"/>
            <a:r>
              <a:rPr lang="en-US" altLang="ja-JP" dirty="0" smtClean="0"/>
              <a:t>Isolation</a:t>
            </a:r>
            <a:r>
              <a:rPr lang="ja-JP" altLang="en-US" dirty="0" smtClean="0"/>
              <a:t>モードとは</a:t>
            </a:r>
            <a:r>
              <a:rPr lang="en-US" altLang="ja-JP" dirty="0" smtClean="0"/>
              <a:t>...</a:t>
            </a:r>
          </a:p>
          <a:p>
            <a:pPr lvl="2"/>
            <a:r>
              <a:rPr kumimoji="1" lang="en-US" altLang="ja-JP" dirty="0" smtClean="0"/>
              <a:t>SPE</a:t>
            </a:r>
            <a:r>
              <a:rPr kumimoji="1" lang="ja-JP" altLang="en-US" dirty="0" smtClean="0"/>
              <a:t>が持つ特殊な</a:t>
            </a:r>
            <a:r>
              <a:rPr kumimoji="1" lang="en-US" altLang="ja-JP" dirty="0" smtClean="0"/>
              <a:t>CPU</a:t>
            </a:r>
            <a:r>
              <a:rPr kumimoji="1" lang="ja-JP" altLang="en-US" dirty="0" smtClean="0"/>
              <a:t>モード</a:t>
            </a:r>
            <a:endParaRPr kumimoji="1" lang="en-US" altLang="ja-JP" dirty="0" smtClean="0"/>
          </a:p>
          <a:p>
            <a:pPr lvl="2"/>
            <a:r>
              <a:rPr lang="ja-JP" altLang="en-US" dirty="0" smtClean="0"/>
              <a:t>外部から</a:t>
            </a:r>
            <a:r>
              <a:rPr lang="en-US" altLang="ja-JP" dirty="0" smtClean="0"/>
              <a:t>SPE</a:t>
            </a:r>
            <a:r>
              <a:rPr lang="ja-JP" altLang="en-US" dirty="0" smtClean="0"/>
              <a:t>の</a:t>
            </a:r>
            <a:r>
              <a:rPr lang="en-US" altLang="ja-JP" dirty="0" smtClean="0"/>
              <a:t>LS</a:t>
            </a:r>
            <a:r>
              <a:rPr lang="ja-JP" altLang="en-US" dirty="0" smtClean="0"/>
              <a:t>にアクセスできない</a:t>
            </a:r>
            <a:endParaRPr lang="en-US" altLang="ja-JP" dirty="0" smtClean="0"/>
          </a:p>
          <a:p>
            <a:pPr lvl="1"/>
            <a:r>
              <a:rPr kumimoji="1" lang="ja-JP" altLang="en-US" dirty="0" smtClean="0"/>
              <a:t>攻撃者からの</a:t>
            </a:r>
            <a:r>
              <a:rPr kumimoji="1" lang="en-US" altLang="ja-JP" dirty="0" smtClean="0"/>
              <a:t>LS</a:t>
            </a:r>
            <a:r>
              <a:rPr kumimoji="1" lang="ja-JP" altLang="en-US" dirty="0" smtClean="0"/>
              <a:t>上のコードや</a:t>
            </a:r>
            <a:r>
              <a:rPr kumimoji="1" lang="en-US" altLang="ja-JP" dirty="0" smtClean="0"/>
              <a:t/>
            </a:r>
            <a:br>
              <a:rPr kumimoji="1" lang="en-US" altLang="ja-JP" dirty="0" smtClean="0"/>
            </a:br>
            <a:r>
              <a:rPr kumimoji="1" lang="ja-JP" altLang="en-US" dirty="0" smtClean="0"/>
              <a:t>データの改ざんを防げる</a:t>
            </a:r>
            <a:endParaRPr kumimoji="1" lang="en-US" altLang="ja-JP" dirty="0" smtClean="0"/>
          </a:p>
        </p:txBody>
      </p:sp>
      <p:sp>
        <p:nvSpPr>
          <p:cNvPr id="7" name="正方形/長方形 6"/>
          <p:cNvSpPr/>
          <p:nvPr/>
        </p:nvSpPr>
        <p:spPr>
          <a:xfrm>
            <a:off x="6516216" y="3717032"/>
            <a:ext cx="2016224" cy="2794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650631" y="5759526"/>
            <a:ext cx="1747394" cy="644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9" name="正方形/長方形 8"/>
          <p:cNvSpPr/>
          <p:nvPr/>
        </p:nvSpPr>
        <p:spPr>
          <a:xfrm>
            <a:off x="6650631" y="3824532"/>
            <a:ext cx="1747394" cy="182749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正方形/長方形 9"/>
          <p:cNvSpPr/>
          <p:nvPr/>
        </p:nvSpPr>
        <p:spPr>
          <a:xfrm>
            <a:off x="6785046" y="4365104"/>
            <a:ext cx="1478564" cy="11794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テキスト ボックス 10"/>
          <p:cNvSpPr txBox="1"/>
          <p:nvPr/>
        </p:nvSpPr>
        <p:spPr>
          <a:xfrm>
            <a:off x="6650631" y="3932031"/>
            <a:ext cx="1747394" cy="551370"/>
          </a:xfrm>
          <a:prstGeom prst="rect">
            <a:avLst/>
          </a:prstGeom>
          <a:noFill/>
        </p:spPr>
        <p:txBody>
          <a:bodyPr wrap="square" rtlCol="0">
            <a:spAutoFit/>
          </a:bodyPr>
          <a:lstStyle/>
          <a:p>
            <a:pPr algn="ctr"/>
            <a:r>
              <a:rPr kumimoji="1" lang="en-US" altLang="ja-JP" dirty="0" smtClean="0"/>
              <a:t>SPU</a:t>
            </a:r>
          </a:p>
        </p:txBody>
      </p:sp>
      <p:pic>
        <p:nvPicPr>
          <p:cNvPr id="12" name="Picture 3" descr="C:\Users\takuya\AppData\Local\Microsoft\Windows\Temporary Internet Files\Content.IE5\8MJ4IBT7\MC900389182[1].wmf"/>
          <p:cNvPicPr>
            <a:picLocks noChangeAspect="1" noChangeArrowheads="1"/>
          </p:cNvPicPr>
          <p:nvPr/>
        </p:nvPicPr>
        <p:blipFill>
          <a:blip r:embed="rId2" cstate="print"/>
          <a:srcRect/>
          <a:stretch>
            <a:fillRect/>
          </a:stretch>
        </p:blipFill>
        <p:spPr bwMode="auto">
          <a:xfrm>
            <a:off x="4716016" y="4941168"/>
            <a:ext cx="856850" cy="922512"/>
          </a:xfrm>
          <a:prstGeom prst="rect">
            <a:avLst/>
          </a:prstGeom>
          <a:noFill/>
        </p:spPr>
      </p:pic>
      <p:sp>
        <p:nvSpPr>
          <p:cNvPr id="13" name="右矢印 12"/>
          <p:cNvSpPr/>
          <p:nvPr/>
        </p:nvSpPr>
        <p:spPr>
          <a:xfrm>
            <a:off x="5508104" y="5073493"/>
            <a:ext cx="1491108" cy="46823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乗算記号 13"/>
          <p:cNvSpPr/>
          <p:nvPr/>
        </p:nvSpPr>
        <p:spPr>
          <a:xfrm>
            <a:off x="5580112" y="4653136"/>
            <a:ext cx="1076912" cy="1248635"/>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bwMode="auto">
          <a:xfrm>
            <a:off x="6948264" y="4869160"/>
            <a:ext cx="1152128" cy="598934"/>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17" name="テキスト ボックス 16"/>
          <p:cNvSpPr txBox="1"/>
          <p:nvPr/>
        </p:nvSpPr>
        <p:spPr>
          <a:xfrm>
            <a:off x="6804248" y="4365104"/>
            <a:ext cx="1440160" cy="369332"/>
          </a:xfrm>
          <a:prstGeom prst="rect">
            <a:avLst/>
          </a:prstGeom>
          <a:noFill/>
        </p:spPr>
        <p:txBody>
          <a:bodyPr wrap="square" rtlCol="0">
            <a:spAutoFit/>
          </a:bodyPr>
          <a:lstStyle/>
          <a:p>
            <a:pPr algn="ctr"/>
            <a:r>
              <a:rPr kumimoji="1" lang="en-US" altLang="ja-JP" dirty="0" smtClean="0"/>
              <a:t>LS</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Isolation</a:t>
            </a:r>
            <a:r>
              <a:rPr lang="ja-JP" altLang="en-US" dirty="0" smtClean="0"/>
              <a:t>モード</a:t>
            </a:r>
            <a:r>
              <a:rPr kumimoji="1" lang="ja-JP" altLang="en-US" dirty="0" smtClean="0"/>
              <a:t>による機密性保証</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OS</a:t>
            </a:r>
            <a:r>
              <a:rPr kumimoji="1" lang="ja-JP" altLang="en-US" dirty="0" smtClean="0"/>
              <a:t>監視システムのコードやデータの機密性を保証する</a:t>
            </a:r>
            <a:endParaRPr lang="en-US" altLang="ja-JP" dirty="0" smtClean="0"/>
          </a:p>
          <a:p>
            <a:pPr lvl="1"/>
            <a:r>
              <a:rPr lang="ja-JP" altLang="en-US" dirty="0" smtClean="0"/>
              <a:t>システム実行中の機密性</a:t>
            </a:r>
            <a:endParaRPr lang="en-US" altLang="ja-JP" dirty="0" smtClean="0"/>
          </a:p>
          <a:p>
            <a:pPr lvl="2"/>
            <a:r>
              <a:rPr lang="ja-JP" altLang="en-US" dirty="0" smtClean="0"/>
              <a:t>攻撃者は</a:t>
            </a:r>
            <a:r>
              <a:rPr lang="en-US" altLang="ja-JP" dirty="0" smtClean="0"/>
              <a:t>LS</a:t>
            </a:r>
            <a:r>
              <a:rPr lang="ja-JP" altLang="en-US" dirty="0" smtClean="0"/>
              <a:t>上の暗号鍵などを取得できない</a:t>
            </a:r>
            <a:endParaRPr lang="en-US" altLang="ja-JP" dirty="0" smtClean="0"/>
          </a:p>
          <a:p>
            <a:pPr lvl="2"/>
            <a:r>
              <a:rPr lang="ja-JP" altLang="en-US" dirty="0" smtClean="0"/>
              <a:t>監視システムのコードも解析できない</a:t>
            </a:r>
            <a:endParaRPr lang="en-US" altLang="ja-JP" dirty="0" smtClean="0"/>
          </a:p>
          <a:p>
            <a:pPr lvl="1"/>
            <a:r>
              <a:rPr kumimoji="1" lang="ja-JP" altLang="en-US" dirty="0" smtClean="0"/>
              <a:t>システム実行後の機密性</a:t>
            </a:r>
            <a:endParaRPr kumimoji="1" lang="en-US" altLang="ja-JP" dirty="0" smtClean="0"/>
          </a:p>
          <a:p>
            <a:pPr lvl="2"/>
            <a:r>
              <a:rPr lang="ja-JP" altLang="en-US" dirty="0" smtClean="0"/>
              <a:t>実行の終了時や中断時には</a:t>
            </a:r>
            <a:r>
              <a:rPr lang="en-US" altLang="ja-JP" dirty="0" smtClean="0"/>
              <a:t/>
            </a:r>
            <a:br>
              <a:rPr lang="en-US" altLang="ja-JP" dirty="0" smtClean="0"/>
            </a:br>
            <a:r>
              <a:rPr lang="en-US" altLang="ja-JP" dirty="0" smtClean="0"/>
              <a:t>LS</a:t>
            </a:r>
            <a:r>
              <a:rPr lang="ja-JP" altLang="en-US" dirty="0" smtClean="0"/>
              <a:t>の内容は消去される</a:t>
            </a:r>
            <a:endParaRPr kumimoji="1" lang="ja-JP" altLang="en-US" dirty="0"/>
          </a:p>
        </p:txBody>
      </p:sp>
      <p:sp>
        <p:nvSpPr>
          <p:cNvPr id="14" name="正方形/長方形 13"/>
          <p:cNvSpPr/>
          <p:nvPr/>
        </p:nvSpPr>
        <p:spPr>
          <a:xfrm>
            <a:off x="6804248" y="3789040"/>
            <a:ext cx="2016224" cy="2794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6938663" y="5831534"/>
            <a:ext cx="1747394" cy="644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16" name="正方形/長方形 15"/>
          <p:cNvSpPr/>
          <p:nvPr/>
        </p:nvSpPr>
        <p:spPr>
          <a:xfrm>
            <a:off x="6938663" y="3896540"/>
            <a:ext cx="1747394" cy="182749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7" name="正方形/長方形 16"/>
          <p:cNvSpPr/>
          <p:nvPr/>
        </p:nvSpPr>
        <p:spPr>
          <a:xfrm>
            <a:off x="7073078" y="4437112"/>
            <a:ext cx="1478564" cy="11794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8" name="テキスト ボックス 17"/>
          <p:cNvSpPr txBox="1"/>
          <p:nvPr/>
        </p:nvSpPr>
        <p:spPr>
          <a:xfrm>
            <a:off x="6938663" y="4004039"/>
            <a:ext cx="1747394" cy="551370"/>
          </a:xfrm>
          <a:prstGeom prst="rect">
            <a:avLst/>
          </a:prstGeom>
          <a:noFill/>
        </p:spPr>
        <p:txBody>
          <a:bodyPr wrap="square" rtlCol="0">
            <a:spAutoFit/>
          </a:bodyPr>
          <a:lstStyle/>
          <a:p>
            <a:pPr algn="ctr"/>
            <a:r>
              <a:rPr kumimoji="1" lang="en-US" altLang="ja-JP" dirty="0" smtClean="0"/>
              <a:t>SPU</a:t>
            </a:r>
          </a:p>
        </p:txBody>
      </p:sp>
      <p:pic>
        <p:nvPicPr>
          <p:cNvPr id="19" name="Picture 3" descr="C:\Users\takuya\AppData\Local\Microsoft\Windows\Temporary Internet Files\Content.IE5\8MJ4IBT7\MC900389182[1].wmf"/>
          <p:cNvPicPr>
            <a:picLocks noChangeAspect="1" noChangeArrowheads="1"/>
          </p:cNvPicPr>
          <p:nvPr/>
        </p:nvPicPr>
        <p:blipFill>
          <a:blip r:embed="rId2" cstate="print"/>
          <a:srcRect/>
          <a:stretch>
            <a:fillRect/>
          </a:stretch>
        </p:blipFill>
        <p:spPr bwMode="auto">
          <a:xfrm>
            <a:off x="5004048" y="5013176"/>
            <a:ext cx="856850" cy="922512"/>
          </a:xfrm>
          <a:prstGeom prst="rect">
            <a:avLst/>
          </a:prstGeom>
          <a:noFill/>
        </p:spPr>
      </p:pic>
      <p:sp>
        <p:nvSpPr>
          <p:cNvPr id="20" name="右矢印 19"/>
          <p:cNvSpPr/>
          <p:nvPr/>
        </p:nvSpPr>
        <p:spPr>
          <a:xfrm rot="10800000">
            <a:off x="5796136" y="5145501"/>
            <a:ext cx="1491108" cy="46823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乗算記号 20"/>
          <p:cNvSpPr/>
          <p:nvPr/>
        </p:nvSpPr>
        <p:spPr>
          <a:xfrm>
            <a:off x="6084168" y="4725144"/>
            <a:ext cx="1076912" cy="1248635"/>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bwMode="auto">
          <a:xfrm>
            <a:off x="7236296" y="4941168"/>
            <a:ext cx="1152128" cy="598934"/>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23" name="テキスト ボックス 22"/>
          <p:cNvSpPr txBox="1"/>
          <p:nvPr/>
        </p:nvSpPr>
        <p:spPr>
          <a:xfrm>
            <a:off x="7092280" y="4437112"/>
            <a:ext cx="1440160" cy="369332"/>
          </a:xfrm>
          <a:prstGeom prst="rect">
            <a:avLst/>
          </a:prstGeom>
          <a:noFill/>
        </p:spPr>
        <p:txBody>
          <a:bodyPr wrap="square" rtlCol="0">
            <a:spAutoFit/>
          </a:bodyPr>
          <a:lstStyle/>
          <a:p>
            <a:pPr algn="ctr"/>
            <a:r>
              <a:rPr kumimoji="1" lang="en-US" altLang="ja-JP" dirty="0" smtClean="0"/>
              <a:t>LS</a:t>
            </a:r>
            <a:endParaRPr kumimoji="1" lang="ja-JP" alt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3.8|4.4|18.8|4.5|2.5|3.6|10.9|5.8|8.3|4.8"/>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3479</TotalTime>
  <Words>1292</Words>
  <Application>Microsoft Office PowerPoint</Application>
  <PresentationFormat>画面に合わせる (4:3)</PresentationFormat>
  <Paragraphs>296</Paragraphs>
  <Slides>23</Slides>
  <Notes>5</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Office テーマ</vt:lpstr>
      <vt:lpstr>Cell/B.E. のSPE上で動作する 安全なOS監視システム</vt:lpstr>
      <vt:lpstr>OSに対する攻撃</vt:lpstr>
      <vt:lpstr>従来のOS監視の問題</vt:lpstr>
      <vt:lpstr>OSのトラステッドブート</vt:lpstr>
      <vt:lpstr>仮想マシンモニタからの監視</vt:lpstr>
      <vt:lpstr> 提案：SPE Observer</vt:lpstr>
      <vt:lpstr>Cell/B.E.のアーキテクチャ</vt:lpstr>
      <vt:lpstr>Isolationモードによる完全性保証</vt:lpstr>
      <vt:lpstr>Isolationモードによる機密性保証</vt:lpstr>
      <vt:lpstr>Secure Loaderによる安全なロード</vt:lpstr>
      <vt:lpstr>セキュリティプロキシ</vt:lpstr>
      <vt:lpstr>セキュリティプロキシの実装</vt:lpstr>
      <vt:lpstr>OS監視システムの実装</vt:lpstr>
      <vt:lpstr>監視システムのスケジューリング</vt:lpstr>
      <vt:lpstr>実装状況</vt:lpstr>
      <vt:lpstr>実験</vt:lpstr>
      <vt:lpstr>OS改ざんの検知</vt:lpstr>
      <vt:lpstr>OS監視の実行時間</vt:lpstr>
      <vt:lpstr>OS監視がバスに及ぼす影響</vt:lpstr>
      <vt:lpstr>OS監視用にSPEを占有する影響</vt:lpstr>
      <vt:lpstr>関連研究（１）</vt:lpstr>
      <vt:lpstr>関連研究（２）</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SPE_ISOLATIONモードを用いたPPEの監視システム</dc:title>
  <dc:creator>takuya</dc:creator>
  <cp:lastModifiedBy>takuya</cp:lastModifiedBy>
  <cp:revision>435</cp:revision>
  <dcterms:created xsi:type="dcterms:W3CDTF">2010-09-08T00:54:17Z</dcterms:created>
  <dcterms:modified xsi:type="dcterms:W3CDTF">2010-09-12T13:59:02Z</dcterms:modified>
</cp:coreProperties>
</file>