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7100888" cy="10231438"/>
  <p:defaultTextStyle>
    <a:defPPr>
      <a:defRPr lang="ja-JP"/>
    </a:defPPr>
    <a:lvl1pPr algn="l" defTabSz="912813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5613" indent="1588" algn="l" defTabSz="912813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2813" indent="1588" algn="l" defTabSz="912813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0013" indent="1588" algn="l" defTabSz="912813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7213" indent="1588" algn="l" defTabSz="912813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0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0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0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0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AC00"/>
    <a:srgbClr val="006600"/>
    <a:srgbClr val="FF0000"/>
    <a:srgbClr val="ACA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239" autoAdjust="0"/>
    <p:restoredTop sz="98287" autoAdjust="0"/>
  </p:normalViewPr>
  <p:slideViewPr>
    <p:cSldViewPr>
      <p:cViewPr>
        <p:scale>
          <a:sx n="100" d="100"/>
          <a:sy n="100" d="100"/>
        </p:scale>
        <p:origin x="-204" y="-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uya\Desktop\&#26032;&#35215;%20Microsoft%20Office%20Excel%20&#12527;&#12540;&#12463;&#12471;&#12540;&#12488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>
        <c:manualLayout>
          <c:layoutTarget val="inner"/>
          <c:xMode val="edge"/>
          <c:yMode val="edge"/>
          <c:x val="0.1426460127537949"/>
          <c:y val="9.4540530136383666E-2"/>
          <c:w val="0.81691672432159368"/>
          <c:h val="0.22012608486981569"/>
        </c:manualLayout>
      </c:layout>
      <c:barChart>
        <c:barDir val="bar"/>
        <c:grouping val="clustered"/>
        <c:ser>
          <c:idx val="0"/>
          <c:order val="0"/>
          <c:tx>
            <c:v>１回あたりのチェック時間（msec）</c:v>
          </c:tx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</c:dLbls>
          <c:cat>
            <c:strRef>
              <c:f>Sheet3!$B$1:$C$1</c:f>
              <c:strCache>
                <c:ptCount val="2"/>
                <c:pt idx="0">
                  <c:v>PPE</c:v>
                </c:pt>
                <c:pt idx="1">
                  <c:v>SPE</c:v>
                </c:pt>
              </c:strCache>
            </c:strRef>
          </c:cat>
          <c:val>
            <c:numRef>
              <c:f>Sheet3!$B$2:$C$2</c:f>
              <c:numCache>
                <c:formatCode>General</c:formatCode>
                <c:ptCount val="2"/>
                <c:pt idx="0">
                  <c:v>72</c:v>
                </c:pt>
                <c:pt idx="1">
                  <c:v>1</c:v>
                </c:pt>
              </c:numCache>
            </c:numRef>
          </c:val>
        </c:ser>
        <c:axId val="123116160"/>
        <c:axId val="123130240"/>
      </c:barChart>
      <c:catAx>
        <c:axId val="123116160"/>
        <c:scaling>
          <c:orientation val="minMax"/>
        </c:scaling>
        <c:axPos val="l"/>
        <c:tickLblPos val="nextTo"/>
        <c:crossAx val="123130240"/>
        <c:crosses val="autoZero"/>
        <c:auto val="1"/>
        <c:lblAlgn val="ctr"/>
        <c:lblOffset val="100"/>
      </c:catAx>
      <c:valAx>
        <c:axId val="123130240"/>
        <c:scaling>
          <c:orientation val="minMax"/>
        </c:scaling>
        <c:axPos val="b"/>
        <c:majorGridlines/>
        <c:numFmt formatCode="General" sourceLinked="1"/>
        <c:tickLblPos val="nextTo"/>
        <c:crossAx val="12311616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8212125867010887E-2"/>
          <c:y val="0.4914029066512019"/>
          <c:w val="0.82486205368440746"/>
          <c:h val="0.14351590309162912"/>
        </c:manualLayout>
      </c:layout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31" tIns="49515" rIns="99031" bIns="49515" rtlCol="0"/>
          <a:lstStyle>
            <a:lvl1pPr algn="l" defTabSz="914269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6575" cy="511175"/>
          </a:xfrm>
          <a:prstGeom prst="rect">
            <a:avLst/>
          </a:prstGeom>
        </p:spPr>
        <p:txBody>
          <a:bodyPr vert="horz" lIns="99031" tIns="49515" rIns="99031" bIns="49515" rtlCol="0"/>
          <a:lstStyle>
            <a:lvl1pPr algn="r" defTabSz="914269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846DE962-8F18-40A1-8F4B-BAEC365BCD22}" type="datetimeFigureOut">
              <a:rPr lang="ja-JP" altLang="en-US"/>
              <a:pPr>
                <a:defRPr/>
              </a:pPr>
              <a:t>2010/5/26</a:t>
            </a:fld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66763"/>
            <a:ext cx="2878138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1" tIns="49515" rIns="99031" bIns="49515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09613" y="4859338"/>
            <a:ext cx="5681662" cy="4605337"/>
          </a:xfrm>
          <a:prstGeom prst="rect">
            <a:avLst/>
          </a:prstGeom>
        </p:spPr>
        <p:txBody>
          <a:bodyPr vert="horz" lIns="99031" tIns="49515" rIns="99031" bIns="49515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718675"/>
            <a:ext cx="3076575" cy="511175"/>
          </a:xfrm>
          <a:prstGeom prst="rect">
            <a:avLst/>
          </a:prstGeom>
        </p:spPr>
        <p:txBody>
          <a:bodyPr vert="horz" lIns="99031" tIns="49515" rIns="99031" bIns="49515" rtlCol="0" anchor="b"/>
          <a:lstStyle>
            <a:lvl1pPr algn="l" defTabSz="914269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2725" y="9718675"/>
            <a:ext cx="3076575" cy="511175"/>
          </a:xfrm>
          <a:prstGeom prst="rect">
            <a:avLst/>
          </a:prstGeom>
        </p:spPr>
        <p:txBody>
          <a:bodyPr vert="horz" lIns="99031" tIns="49515" rIns="99031" bIns="49515" rtlCol="0" anchor="b"/>
          <a:lstStyle>
            <a:lvl1pPr algn="r" defTabSz="914269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10D702FB-1848-4B60-8557-59435B5EADB5}" type="slidenum">
              <a:rPr lang="ja-JP" altLang="en-US"/>
              <a:pPr>
                <a:defRPr/>
              </a:pPr>
              <a:t>&lt;#&gt;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674" algn="l" defTabSz="91426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08" algn="l" defTabSz="91426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943" algn="l" defTabSz="91426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078" algn="l" defTabSz="91426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71"/>
            <a:ext cx="5829300" cy="1960033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906D8-902C-4BD8-AA57-6B152D2BDF03}" type="datetimeFigureOut">
              <a:rPr lang="ja-JP" altLang="en-US"/>
              <a:pPr>
                <a:defRPr/>
              </a:pPr>
              <a:t>2010/5/26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EFE74-1315-4028-96C4-98F121789CEE}" type="slidenum">
              <a:rPr lang="ja-JP" altLang="en-US"/>
              <a:pPr>
                <a:defRPr/>
              </a:pPr>
              <a:t>&lt;#&gt;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F9061-1E53-4BE7-AB7F-EBD6B528F583}" type="datetimeFigureOut">
              <a:rPr lang="ja-JP" altLang="en-US"/>
              <a:pPr>
                <a:defRPr/>
              </a:pPr>
              <a:t>2010/5/26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6C62F-68FC-4E47-BBDD-6DB810AEE9E9}" type="slidenum">
              <a:rPr lang="ja-JP" altLang="en-US"/>
              <a:pPr>
                <a:defRPr/>
              </a:pPr>
              <a:t>&lt;#&gt;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AD76C-E8D0-4D82-895C-9EC0159F0E7E}" type="datetimeFigureOut">
              <a:rPr lang="ja-JP" altLang="en-US"/>
              <a:pPr>
                <a:defRPr/>
              </a:pPr>
              <a:t>2010/5/26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78812-53D2-4779-9B15-50FC94D89D87}" type="slidenum">
              <a:rPr lang="ja-JP" altLang="en-US"/>
              <a:pPr>
                <a:defRPr/>
              </a:pPr>
              <a:t>&lt;#&gt;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0C46D-1848-4636-AA8A-335833E9F819}" type="datetimeFigureOut">
              <a:rPr lang="ja-JP" altLang="en-US"/>
              <a:pPr>
                <a:defRPr/>
              </a:pPr>
              <a:t>2010/5/26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365EA-82F0-436C-B1DD-DE6CD6409A92}" type="slidenum">
              <a:rPr lang="ja-JP" altLang="en-US"/>
              <a:pPr>
                <a:defRPr/>
              </a:pPr>
              <a:t>&lt;#&gt;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0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74B92-9AD8-4096-BFFD-48B8E2E113FD}" type="datetimeFigureOut">
              <a:rPr lang="ja-JP" altLang="en-US"/>
              <a:pPr>
                <a:defRPr/>
              </a:pPr>
              <a:t>2010/5/26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126E5-8994-4144-B81E-1B5162AC1840}" type="slidenum">
              <a:rPr lang="ja-JP" altLang="en-US"/>
              <a:pPr>
                <a:defRPr/>
              </a:pPr>
              <a:t>&lt;#&gt;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3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3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0BD8B-6B54-4903-83E2-136B46737A31}" type="datetimeFigureOut">
              <a:rPr lang="ja-JP" altLang="en-US"/>
              <a:pPr>
                <a:defRPr/>
              </a:pPr>
              <a:t>2010/5/26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F49E4-3297-473A-A313-0C7CB03ED87B}" type="slidenum">
              <a:rPr lang="ja-JP" altLang="en-US"/>
              <a:pPr>
                <a:defRPr/>
              </a:pPr>
              <a:t>&lt;#&gt;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5" y="2046818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4" indent="0">
              <a:buNone/>
              <a:defRPr sz="1600" b="1"/>
            </a:lvl4pPr>
            <a:lvl5pPr marL="1828539" indent="0">
              <a:buNone/>
              <a:defRPr sz="1600" b="1"/>
            </a:lvl5pPr>
            <a:lvl6pPr marL="2285674" indent="0">
              <a:buNone/>
              <a:defRPr sz="1600" b="1"/>
            </a:lvl6pPr>
            <a:lvl7pPr marL="2742808" indent="0">
              <a:buNone/>
              <a:defRPr sz="1600" b="1"/>
            </a:lvl7pPr>
            <a:lvl8pPr marL="3199943" indent="0">
              <a:buNone/>
              <a:defRPr sz="1600" b="1"/>
            </a:lvl8pPr>
            <a:lvl9pPr marL="3657078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5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3" y="2046818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4" indent="0">
              <a:buNone/>
              <a:defRPr sz="1600" b="1"/>
            </a:lvl4pPr>
            <a:lvl5pPr marL="1828539" indent="0">
              <a:buNone/>
              <a:defRPr sz="1600" b="1"/>
            </a:lvl5pPr>
            <a:lvl6pPr marL="2285674" indent="0">
              <a:buNone/>
              <a:defRPr sz="1600" b="1"/>
            </a:lvl6pPr>
            <a:lvl7pPr marL="2742808" indent="0">
              <a:buNone/>
              <a:defRPr sz="1600" b="1"/>
            </a:lvl7pPr>
            <a:lvl8pPr marL="3199943" indent="0">
              <a:buNone/>
              <a:defRPr sz="1600" b="1"/>
            </a:lvl8pPr>
            <a:lvl9pPr marL="3657078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3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9C525-EB23-4261-AAFB-143C7FF72307}" type="datetimeFigureOut">
              <a:rPr lang="ja-JP" altLang="en-US"/>
              <a:pPr>
                <a:defRPr/>
              </a:pPr>
              <a:t>2010/5/26</a:t>
            </a:fld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BAFA2-17EB-4D1B-8C5B-2D1CB7F95A25}" type="slidenum">
              <a:rPr lang="ja-JP" altLang="en-US"/>
              <a:pPr>
                <a:defRPr/>
              </a:pPr>
              <a:t>&lt;#&gt;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61B7F-95BD-422B-9FCA-B8A66FFB1CA9}" type="datetimeFigureOut">
              <a:rPr lang="ja-JP" altLang="en-US"/>
              <a:pPr>
                <a:defRPr/>
              </a:pPr>
              <a:t>2010/5/26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469BD-3511-4904-9BD5-74C5A29544D0}" type="slidenum">
              <a:rPr lang="ja-JP" altLang="en-US"/>
              <a:pPr>
                <a:defRPr/>
              </a:pPr>
              <a:t>&lt;#&gt;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7B838-6A1D-458E-A91B-26723C212507}" type="datetimeFigureOut">
              <a:rPr lang="ja-JP" altLang="en-US"/>
              <a:pPr>
                <a:defRPr/>
              </a:pPr>
              <a:t>2010/5/26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2E202-B7F5-4F0F-AF91-2E49877DBD01}" type="slidenum">
              <a:rPr lang="ja-JP" altLang="en-US"/>
              <a:pPr>
                <a:defRPr/>
              </a:pPr>
              <a:t>&lt;#&gt;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5" y="364069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91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5" y="1913468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135" indent="0">
              <a:buNone/>
              <a:defRPr sz="1200"/>
            </a:lvl2pPr>
            <a:lvl3pPr marL="914269" indent="0">
              <a:buNone/>
              <a:defRPr sz="1000"/>
            </a:lvl3pPr>
            <a:lvl4pPr marL="1371404" indent="0">
              <a:buNone/>
              <a:defRPr sz="900"/>
            </a:lvl4pPr>
            <a:lvl5pPr marL="1828539" indent="0">
              <a:buNone/>
              <a:defRPr sz="900"/>
            </a:lvl5pPr>
            <a:lvl6pPr marL="2285674" indent="0">
              <a:buNone/>
              <a:defRPr sz="900"/>
            </a:lvl6pPr>
            <a:lvl7pPr marL="2742808" indent="0">
              <a:buNone/>
              <a:defRPr sz="900"/>
            </a:lvl7pPr>
            <a:lvl8pPr marL="3199943" indent="0">
              <a:buNone/>
              <a:defRPr sz="900"/>
            </a:lvl8pPr>
            <a:lvl9pPr marL="3657078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F6004-4AB9-485C-9D89-89826F63326A}" type="datetimeFigureOut">
              <a:rPr lang="ja-JP" altLang="en-US"/>
              <a:pPr>
                <a:defRPr/>
              </a:pPr>
              <a:t>2010/5/26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00451-A8FB-4737-BD6B-1708D6398C9F}" type="slidenum">
              <a:rPr lang="ja-JP" altLang="en-US"/>
              <a:pPr>
                <a:defRPr/>
              </a:pPr>
              <a:t>&lt;#&gt;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3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35" indent="0">
              <a:buNone/>
              <a:defRPr sz="2800"/>
            </a:lvl2pPr>
            <a:lvl3pPr marL="914269" indent="0">
              <a:buNone/>
              <a:defRPr sz="2400"/>
            </a:lvl3pPr>
            <a:lvl4pPr marL="1371404" indent="0">
              <a:buNone/>
              <a:defRPr sz="2000"/>
            </a:lvl4pPr>
            <a:lvl5pPr marL="1828539" indent="0">
              <a:buNone/>
              <a:defRPr sz="2000"/>
            </a:lvl5pPr>
            <a:lvl6pPr marL="2285674" indent="0">
              <a:buNone/>
              <a:defRPr sz="2000"/>
            </a:lvl6pPr>
            <a:lvl7pPr marL="2742808" indent="0">
              <a:buNone/>
              <a:defRPr sz="2000"/>
            </a:lvl7pPr>
            <a:lvl8pPr marL="3199943" indent="0">
              <a:buNone/>
              <a:defRPr sz="2000"/>
            </a:lvl8pPr>
            <a:lvl9pPr marL="3657078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4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135" indent="0">
              <a:buNone/>
              <a:defRPr sz="1200"/>
            </a:lvl2pPr>
            <a:lvl3pPr marL="914269" indent="0">
              <a:buNone/>
              <a:defRPr sz="1000"/>
            </a:lvl3pPr>
            <a:lvl4pPr marL="1371404" indent="0">
              <a:buNone/>
              <a:defRPr sz="900"/>
            </a:lvl4pPr>
            <a:lvl5pPr marL="1828539" indent="0">
              <a:buNone/>
              <a:defRPr sz="900"/>
            </a:lvl5pPr>
            <a:lvl6pPr marL="2285674" indent="0">
              <a:buNone/>
              <a:defRPr sz="900"/>
            </a:lvl6pPr>
            <a:lvl7pPr marL="2742808" indent="0">
              <a:buNone/>
              <a:defRPr sz="900"/>
            </a:lvl7pPr>
            <a:lvl8pPr marL="3199943" indent="0">
              <a:buNone/>
              <a:defRPr sz="900"/>
            </a:lvl8pPr>
            <a:lvl9pPr marL="3657078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B7E0B-E491-4953-9879-EC81B7E239AA}" type="datetimeFigureOut">
              <a:rPr lang="ja-JP" altLang="en-US"/>
              <a:pPr>
                <a:defRPr/>
              </a:pPr>
              <a:t>2010/5/26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A3371-A811-4125-A19D-375EFA060AAA}" type="slidenum">
              <a:rPr lang="ja-JP" altLang="en-US"/>
              <a:pPr>
                <a:defRPr/>
              </a:pPr>
              <a:t>&lt;#&gt;</a:t>
            </a:fld>
            <a:endParaRPr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4" rIns="91427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27" tIns="45714" rIns="91427" bIns="45714" rtlCol="0" anchor="ctr"/>
          <a:lstStyle>
            <a:lvl1pPr algn="l" defTabSz="914269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C97F14A-EA37-4117-92DB-4443CB58B5EF}" type="datetimeFigureOut">
              <a:rPr lang="ja-JP" altLang="en-US"/>
              <a:pPr>
                <a:defRPr/>
              </a:pPr>
              <a:t>2010/5/26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27" tIns="45714" rIns="91427" bIns="45714" rtlCol="0" anchor="ctr"/>
          <a:lstStyle>
            <a:lvl1pPr algn="ctr" defTabSz="914269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27" tIns="45714" rIns="91427" bIns="45714" rtlCol="0" anchor="ctr"/>
          <a:lstStyle>
            <a:lvl1pPr algn="r" defTabSz="914269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AD674CA-CF7A-4C89-9A6E-479839F7074C}" type="slidenum">
              <a:rPr lang="ja-JP" altLang="en-US"/>
              <a:pPr>
                <a:defRPr/>
              </a:pPr>
              <a:t>&lt;#&gt;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1313" indent="-3413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1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6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1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5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6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4" algn="l" defTabSz="91426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9" algn="l" defTabSz="91426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4" algn="l" defTabSz="91426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8" algn="l" defTabSz="91426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3" algn="l" defTabSz="91426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8" algn="l" defTabSz="91426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.jp/imgres?imgurl=http://www.up-lock.com/u9.jpg&amp;imgrefurl=http://www.up-lock.com/kurasi6.htm&amp;usg=__y10jof3xYAQPWwjTQYu5S-BGB6w=&amp;h=800&amp;w=600&amp;sz=32&amp;hl=ja&amp;start=3&amp;um=1&amp;itbs=1&amp;tbnid=P9aI-vTPUHwSnM:&amp;tbnh=143&amp;tbnw=107&amp;prev=/images?q=%E9%8D%B5&amp;hl=ja&amp;lr=&amp;sa=N&amp;um=1" TargetMode="External"/><Relationship Id="rId7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正方形/長方形 47"/>
          <p:cNvSpPr/>
          <p:nvPr/>
        </p:nvSpPr>
        <p:spPr>
          <a:xfrm>
            <a:off x="3429000" y="3786188"/>
            <a:ext cx="3429000" cy="53578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 dirty="0"/>
          </a:p>
        </p:txBody>
      </p:sp>
      <p:sp>
        <p:nvSpPr>
          <p:cNvPr id="2" name="正方形/長方形 21"/>
          <p:cNvSpPr/>
          <p:nvPr/>
        </p:nvSpPr>
        <p:spPr>
          <a:xfrm>
            <a:off x="3429000" y="857225"/>
            <a:ext cx="3429000" cy="30003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/>
          </a:p>
        </p:txBody>
      </p:sp>
      <p:sp>
        <p:nvSpPr>
          <p:cNvPr id="3" name="正方形/長方形 21"/>
          <p:cNvSpPr/>
          <p:nvPr/>
        </p:nvSpPr>
        <p:spPr>
          <a:xfrm>
            <a:off x="0" y="857224"/>
            <a:ext cx="3429000" cy="23875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/>
          </a:p>
        </p:txBody>
      </p:sp>
      <p:sp>
        <p:nvSpPr>
          <p:cNvPr id="2056" name="テキスト ボックス 6"/>
          <p:cNvSpPr txBox="1">
            <a:spLocks noChangeArrowheads="1"/>
          </p:cNvSpPr>
          <p:nvPr/>
        </p:nvSpPr>
        <p:spPr bwMode="auto">
          <a:xfrm>
            <a:off x="0" y="857224"/>
            <a:ext cx="350043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400" b="1" dirty="0">
                <a:solidFill>
                  <a:srgbClr val="376092"/>
                </a:solidFill>
                <a:latin typeface="ＭＳ Ｐゴシック" pitchFamily="50" charset="-128"/>
              </a:rPr>
              <a:t>OS</a:t>
            </a:r>
            <a:r>
              <a:rPr lang="ja-JP" altLang="en-US" sz="1400" b="1" dirty="0">
                <a:solidFill>
                  <a:srgbClr val="376092"/>
                </a:solidFill>
                <a:latin typeface="ＭＳ Ｐゴシック" pitchFamily="50" charset="-128"/>
              </a:rPr>
              <a:t>監視の</a:t>
            </a:r>
            <a:r>
              <a:rPr lang="ja-JP" altLang="en-US" sz="1400" b="1" dirty="0" smtClean="0">
                <a:solidFill>
                  <a:srgbClr val="376092"/>
                </a:solidFill>
                <a:latin typeface="ＭＳ Ｐゴシック" pitchFamily="50" charset="-128"/>
              </a:rPr>
              <a:t>必要性</a:t>
            </a:r>
            <a:endParaRPr lang="en-US" altLang="ja-JP" sz="1100" b="1" dirty="0" smtClean="0">
              <a:solidFill>
                <a:srgbClr val="376092"/>
              </a:solidFill>
              <a:latin typeface="ＭＳ Ｐゴシック" pitchFamily="50" charset="-128"/>
            </a:endParaRPr>
          </a:p>
          <a:p>
            <a:endParaRPr lang="ja-JP" altLang="en-US" dirty="0">
              <a:latin typeface="ＭＳ Ｐゴシック" pitchFamily="50" charset="-128"/>
            </a:endParaRPr>
          </a:p>
          <a:p>
            <a:r>
              <a:rPr lang="ja-JP" altLang="en-US" sz="1100" dirty="0" smtClean="0"/>
              <a:t>・</a:t>
            </a:r>
            <a:r>
              <a:rPr lang="en-US" altLang="ja-JP" sz="1100" dirty="0" smtClean="0">
                <a:solidFill>
                  <a:srgbClr val="FF0000"/>
                </a:solidFill>
              </a:rPr>
              <a:t>OS</a:t>
            </a:r>
            <a:r>
              <a:rPr lang="ja-JP" altLang="en-US" sz="1100" dirty="0" smtClean="0">
                <a:solidFill>
                  <a:srgbClr val="FF0000"/>
                </a:solidFill>
              </a:rPr>
              <a:t>が改ざんされていない事を監視する必要がある</a:t>
            </a:r>
            <a:endParaRPr lang="en-US" altLang="ja-JP" sz="1100" dirty="0" smtClean="0">
              <a:solidFill>
                <a:srgbClr val="FF0000"/>
              </a:solidFill>
            </a:endParaRPr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・セキュリティソフトも</a:t>
            </a:r>
            <a:r>
              <a:rPr lang="en-US" altLang="ja-JP" sz="1100" dirty="0" smtClean="0"/>
              <a:t>OS</a:t>
            </a:r>
            <a:r>
              <a:rPr lang="ja-JP" altLang="en-US" sz="1100" dirty="0" smtClean="0"/>
              <a:t>の機能を使用している</a:t>
            </a:r>
            <a:endParaRPr lang="en-US" altLang="ja-JP" sz="1100" dirty="0" smtClean="0"/>
          </a:p>
          <a:p>
            <a:r>
              <a:rPr lang="ja-JP" altLang="en-US" sz="1100" dirty="0" smtClean="0"/>
              <a:t>・</a:t>
            </a:r>
            <a:r>
              <a:rPr lang="ja-JP" altLang="en-US" sz="1100" dirty="0" smtClean="0">
                <a:solidFill>
                  <a:srgbClr val="FF0000"/>
                </a:solidFill>
              </a:rPr>
              <a:t>監視プログラムも改ざ</a:t>
            </a:r>
            <a:r>
              <a:rPr lang="ja-JP" altLang="en-US" sz="1100" dirty="0">
                <a:solidFill>
                  <a:srgbClr val="FF0000"/>
                </a:solidFill>
              </a:rPr>
              <a:t>ん</a:t>
            </a:r>
            <a:r>
              <a:rPr lang="ja-JP" altLang="en-US" sz="1100" dirty="0" smtClean="0">
                <a:solidFill>
                  <a:srgbClr val="FF0000"/>
                </a:solidFill>
              </a:rPr>
              <a:t>された</a:t>
            </a:r>
            <a:r>
              <a:rPr lang="en-US" altLang="ja-JP" sz="1100" dirty="0" smtClean="0">
                <a:solidFill>
                  <a:srgbClr val="FF0000"/>
                </a:solidFill>
              </a:rPr>
              <a:t>OS</a:t>
            </a:r>
            <a:r>
              <a:rPr lang="ja-JP" altLang="en-US" sz="1100" dirty="0" smtClean="0">
                <a:solidFill>
                  <a:srgbClr val="FF0000"/>
                </a:solidFill>
              </a:rPr>
              <a:t>の上か中で動く</a:t>
            </a:r>
            <a:endParaRPr lang="en-US" altLang="ja-JP" sz="1100" dirty="0" smtClean="0">
              <a:solidFill>
                <a:srgbClr val="FF0000"/>
              </a:solidFill>
            </a:endParaRPr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・</a:t>
            </a:r>
            <a:r>
              <a:rPr lang="en-US" altLang="ja-JP" sz="1100" dirty="0" smtClean="0"/>
              <a:t>VM</a:t>
            </a:r>
            <a:r>
              <a:rPr lang="ja-JP" altLang="en-US" sz="1100" dirty="0" smtClean="0"/>
              <a:t>を</a:t>
            </a:r>
            <a:r>
              <a:rPr lang="ja-JP" altLang="en-US" sz="1100" dirty="0" smtClean="0"/>
              <a:t>用いた解決策も</a:t>
            </a:r>
            <a:r>
              <a:rPr lang="ja-JP" altLang="en-US" sz="1100" dirty="0" smtClean="0"/>
              <a:t>あるが、オーバーヘッドが大きい</a:t>
            </a:r>
            <a:endParaRPr lang="ja-JP" altLang="en-US" sz="1100" dirty="0"/>
          </a:p>
        </p:txBody>
      </p:sp>
      <p:grpSp>
        <p:nvGrpSpPr>
          <p:cNvPr id="64" name="グループ化 63"/>
          <p:cNvGrpSpPr/>
          <p:nvPr/>
        </p:nvGrpSpPr>
        <p:grpSpPr>
          <a:xfrm>
            <a:off x="785794" y="1958930"/>
            <a:ext cx="1357313" cy="1143000"/>
            <a:chOff x="758825" y="1908175"/>
            <a:chExt cx="1357313" cy="1143000"/>
          </a:xfrm>
        </p:grpSpPr>
        <p:sp>
          <p:nvSpPr>
            <p:cNvPr id="4" name="正方形/長方形 15"/>
            <p:cNvSpPr/>
            <p:nvPr/>
          </p:nvSpPr>
          <p:spPr>
            <a:xfrm>
              <a:off x="758825" y="2833688"/>
              <a:ext cx="1357313" cy="21748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dirty="0">
                  <a:solidFill>
                    <a:schemeClr val="tx1"/>
                  </a:solidFill>
                </a:rPr>
                <a:t>ハードウェア</a:t>
              </a:r>
            </a:p>
          </p:txBody>
        </p:sp>
        <p:sp>
          <p:nvSpPr>
            <p:cNvPr id="5" name="正方形/長方形 16"/>
            <p:cNvSpPr/>
            <p:nvPr/>
          </p:nvSpPr>
          <p:spPr>
            <a:xfrm>
              <a:off x="758825" y="2535238"/>
              <a:ext cx="1357313" cy="24447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ja-JP" sz="1800" dirty="0">
                  <a:solidFill>
                    <a:schemeClr val="bg1"/>
                  </a:solidFill>
                </a:rPr>
                <a:t>OS</a:t>
              </a:r>
              <a:endParaRPr lang="ja-JP" altLang="en-US" sz="1800" dirty="0">
                <a:solidFill>
                  <a:schemeClr val="bg1"/>
                </a:solidFill>
              </a:endParaRPr>
            </a:p>
          </p:txBody>
        </p:sp>
        <p:sp>
          <p:nvSpPr>
            <p:cNvPr id="25" name="正方形/長方形 17"/>
            <p:cNvSpPr/>
            <p:nvPr/>
          </p:nvSpPr>
          <p:spPr>
            <a:xfrm>
              <a:off x="758825" y="1908175"/>
              <a:ext cx="552450" cy="5715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sz="1050" dirty="0">
                  <a:solidFill>
                    <a:schemeClr val="tx1"/>
                  </a:solidFill>
                </a:rPr>
                <a:t>対策ソフト</a:t>
              </a:r>
            </a:p>
          </p:txBody>
        </p:sp>
        <p:sp>
          <p:nvSpPr>
            <p:cNvPr id="3137" name="正方形/長方形 18"/>
            <p:cNvSpPr/>
            <p:nvPr/>
          </p:nvSpPr>
          <p:spPr>
            <a:xfrm>
              <a:off x="1412875" y="1908175"/>
              <a:ext cx="703263" cy="5715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ja-JP" sz="1050" dirty="0">
                  <a:solidFill>
                    <a:schemeClr val="tx1"/>
                  </a:solidFill>
                </a:rPr>
                <a:t>OS</a:t>
              </a:r>
              <a:r>
                <a:rPr lang="ja-JP" altLang="en-US" sz="1050" dirty="0">
                  <a:solidFill>
                    <a:schemeClr val="tx1"/>
                  </a:solidFill>
                </a:rPr>
                <a:t>監視ソフト</a:t>
              </a:r>
            </a:p>
          </p:txBody>
        </p:sp>
      </p:grpSp>
      <p:sp>
        <p:nvSpPr>
          <p:cNvPr id="3139" name="正方形/長方形 47"/>
          <p:cNvSpPr/>
          <p:nvPr/>
        </p:nvSpPr>
        <p:spPr>
          <a:xfrm>
            <a:off x="0" y="3135313"/>
            <a:ext cx="3429000" cy="22939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/>
          </a:p>
        </p:txBody>
      </p:sp>
      <p:sp>
        <p:nvSpPr>
          <p:cNvPr id="2059" name="テキスト ボックス 23"/>
          <p:cNvSpPr txBox="1">
            <a:spLocks noChangeArrowheads="1"/>
          </p:cNvSpPr>
          <p:nvPr/>
        </p:nvSpPr>
        <p:spPr bwMode="auto">
          <a:xfrm>
            <a:off x="0" y="3143250"/>
            <a:ext cx="3286125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400" b="1" dirty="0">
                <a:solidFill>
                  <a:srgbClr val="376092"/>
                </a:solidFill>
                <a:latin typeface="ＭＳ Ｐゴシック" pitchFamily="50" charset="-128"/>
              </a:rPr>
              <a:t>提案：</a:t>
            </a:r>
            <a:r>
              <a:rPr lang="en-US" altLang="ja-JP" sz="1400" b="1" dirty="0" smtClean="0">
                <a:solidFill>
                  <a:srgbClr val="376092"/>
                </a:solidFill>
                <a:latin typeface="ＭＳ Ｐゴシック" pitchFamily="50" charset="-128"/>
              </a:rPr>
              <a:t>SPE</a:t>
            </a:r>
            <a:r>
              <a:rPr lang="ja-JP" altLang="en-US" sz="1400" b="1" dirty="0" smtClean="0">
                <a:solidFill>
                  <a:srgbClr val="376092"/>
                </a:solidFill>
                <a:latin typeface="ＭＳ Ｐゴシック" pitchFamily="50" charset="-128"/>
              </a:rPr>
              <a:t> </a:t>
            </a:r>
            <a:r>
              <a:rPr lang="en-US" altLang="ja-JP" sz="1400" b="1" dirty="0" smtClean="0">
                <a:solidFill>
                  <a:srgbClr val="376092"/>
                </a:solidFill>
                <a:latin typeface="ＭＳ Ｐゴシック" pitchFamily="50" charset="-128"/>
              </a:rPr>
              <a:t>Observer</a:t>
            </a:r>
            <a:endParaRPr lang="en-US" altLang="ja-JP" b="1" dirty="0" smtClean="0">
              <a:solidFill>
                <a:srgbClr val="376092"/>
              </a:solidFill>
              <a:latin typeface="ＭＳ Ｐゴシック" pitchFamily="50" charset="-128"/>
            </a:endParaRPr>
          </a:p>
          <a:p>
            <a:endParaRPr lang="en-US" altLang="ja-JP" b="1" dirty="0">
              <a:solidFill>
                <a:srgbClr val="376092"/>
              </a:solidFill>
              <a:latin typeface="ＭＳ Ｐゴシック" pitchFamily="50" charset="-128"/>
            </a:endParaRPr>
          </a:p>
          <a:p>
            <a:r>
              <a:rPr lang="ja-JP" altLang="en-US" sz="1100" dirty="0">
                <a:latin typeface="ＭＳ Ｐゴシック" pitchFamily="50" charset="-128"/>
              </a:rPr>
              <a:t>・</a:t>
            </a:r>
            <a:r>
              <a:rPr lang="en-US" altLang="ja-JP" sz="1100" b="1" dirty="0">
                <a:solidFill>
                  <a:srgbClr val="FF0000"/>
                </a:solidFill>
                <a:latin typeface="ＭＳ Ｐゴシック" pitchFamily="50" charset="-128"/>
              </a:rPr>
              <a:t>Cell/B.E.</a:t>
            </a:r>
            <a:r>
              <a:rPr lang="ja-JP" altLang="en-US" sz="1100" b="1" dirty="0">
                <a:solidFill>
                  <a:srgbClr val="FF0000"/>
                </a:solidFill>
                <a:latin typeface="ＭＳ Ｐゴシック" pitchFamily="50" charset="-128"/>
              </a:rPr>
              <a:t>の</a:t>
            </a:r>
            <a:r>
              <a:rPr lang="en-US" altLang="ja-JP" sz="1100" b="1" dirty="0">
                <a:solidFill>
                  <a:srgbClr val="FF0000"/>
                </a:solidFill>
                <a:latin typeface="ＭＳ Ｐゴシック" pitchFamily="50" charset="-128"/>
              </a:rPr>
              <a:t>SPE</a:t>
            </a:r>
            <a:r>
              <a:rPr lang="ja-JP" altLang="en-US" sz="1100" b="1" dirty="0">
                <a:solidFill>
                  <a:srgbClr val="FF0000"/>
                </a:solidFill>
                <a:latin typeface="ＭＳ Ｐゴシック" pitchFamily="50" charset="-128"/>
              </a:rPr>
              <a:t>上でＯＳの監視を行う</a:t>
            </a:r>
            <a:endParaRPr lang="en-US" altLang="ja-JP" sz="1100" b="1" dirty="0">
              <a:solidFill>
                <a:srgbClr val="FF0000"/>
              </a:solidFill>
              <a:latin typeface="ＭＳ Ｐゴシック" pitchFamily="50" charset="-128"/>
            </a:endParaRPr>
          </a:p>
          <a:p>
            <a:r>
              <a:rPr lang="ja-JP" altLang="en-US" sz="1100" dirty="0">
                <a:latin typeface="ＭＳ Ｐゴシック" pitchFamily="50" charset="-128"/>
              </a:rPr>
              <a:t>　　・</a:t>
            </a:r>
            <a:r>
              <a:rPr lang="en-US" altLang="ja-JP" sz="1100" dirty="0">
                <a:latin typeface="ＭＳ Ｐゴシック" pitchFamily="50" charset="-128"/>
              </a:rPr>
              <a:t>OS</a:t>
            </a:r>
            <a:r>
              <a:rPr lang="ja-JP" altLang="en-US" sz="1100" dirty="0">
                <a:latin typeface="ＭＳ Ｐゴシック" pitchFamily="50" charset="-128"/>
              </a:rPr>
              <a:t>の動く</a:t>
            </a:r>
            <a:r>
              <a:rPr lang="en-US" altLang="ja-JP" sz="1100" dirty="0">
                <a:latin typeface="ＭＳ Ｐゴシック" pitchFamily="50" charset="-128"/>
              </a:rPr>
              <a:t>PPE</a:t>
            </a:r>
            <a:r>
              <a:rPr lang="ja-JP" altLang="en-US" sz="1100" dirty="0">
                <a:latin typeface="ＭＳ Ｐゴシック" pitchFamily="50" charset="-128"/>
              </a:rPr>
              <a:t>とは</a:t>
            </a:r>
            <a:r>
              <a:rPr lang="ja-JP" altLang="en-US" sz="1100" dirty="0">
                <a:solidFill>
                  <a:srgbClr val="00AC00"/>
                </a:solidFill>
                <a:latin typeface="ＭＳ Ｐゴシック" pitchFamily="50" charset="-128"/>
              </a:rPr>
              <a:t>別のコア</a:t>
            </a:r>
            <a:r>
              <a:rPr lang="ja-JP" altLang="en-US" sz="1100" dirty="0">
                <a:latin typeface="ＭＳ Ｐゴシック" pitchFamily="50" charset="-128"/>
              </a:rPr>
              <a:t>で監視する</a:t>
            </a:r>
            <a:endParaRPr lang="en-US" altLang="ja-JP" sz="1100" dirty="0">
              <a:latin typeface="ＭＳ Ｐゴシック" pitchFamily="50" charset="-128"/>
            </a:endParaRPr>
          </a:p>
          <a:p>
            <a:r>
              <a:rPr lang="ja-JP" altLang="en-US" sz="1100" dirty="0">
                <a:latin typeface="ＭＳ Ｐゴシック" pitchFamily="50" charset="-128"/>
              </a:rPr>
              <a:t>　　・</a:t>
            </a:r>
            <a:r>
              <a:rPr lang="en-US" altLang="ja-JP" sz="1100" dirty="0">
                <a:solidFill>
                  <a:srgbClr val="00AC00"/>
                </a:solidFill>
                <a:latin typeface="ＭＳ Ｐゴシック" pitchFamily="50" charset="-128"/>
              </a:rPr>
              <a:t>SPE Isolation</a:t>
            </a:r>
            <a:r>
              <a:rPr lang="ja-JP" altLang="en-US" sz="1100" dirty="0">
                <a:solidFill>
                  <a:srgbClr val="00AC00"/>
                </a:solidFill>
                <a:latin typeface="ＭＳ Ｐゴシック" pitchFamily="50" charset="-128"/>
              </a:rPr>
              <a:t>モード</a:t>
            </a:r>
            <a:r>
              <a:rPr lang="ja-JP" altLang="en-US" sz="1100" dirty="0">
                <a:latin typeface="ＭＳ Ｐゴシック" pitchFamily="50" charset="-128"/>
              </a:rPr>
              <a:t>により安全に動く</a:t>
            </a:r>
            <a:endParaRPr lang="en-US" altLang="ja-JP" sz="1100" dirty="0">
              <a:latin typeface="ＭＳ Ｐゴシック" pitchFamily="50" charset="-128"/>
            </a:endParaRPr>
          </a:p>
          <a:p>
            <a:r>
              <a:rPr lang="ja-JP" altLang="en-US" sz="1100" dirty="0">
                <a:latin typeface="ＭＳ Ｐゴシック" pitchFamily="50" charset="-128"/>
              </a:rPr>
              <a:t>　　・監視プログラムの</a:t>
            </a:r>
            <a:r>
              <a:rPr lang="ja-JP" altLang="en-US" sz="1100" dirty="0">
                <a:solidFill>
                  <a:srgbClr val="00AC00"/>
                </a:solidFill>
                <a:latin typeface="ＭＳ Ｐゴシック" pitchFamily="50" charset="-128"/>
              </a:rPr>
              <a:t>動作状態を外部から監視</a:t>
            </a:r>
            <a:r>
              <a:rPr lang="ja-JP" altLang="en-US" sz="1100" dirty="0">
                <a:latin typeface="ＭＳ Ｐゴシック" pitchFamily="50" charset="-128"/>
              </a:rPr>
              <a:t>する</a:t>
            </a:r>
          </a:p>
        </p:txBody>
      </p:sp>
      <p:grpSp>
        <p:nvGrpSpPr>
          <p:cNvPr id="65" name="グループ化 64"/>
          <p:cNvGrpSpPr/>
          <p:nvPr/>
        </p:nvGrpSpPr>
        <p:grpSpPr>
          <a:xfrm>
            <a:off x="142852" y="4357686"/>
            <a:ext cx="3232150" cy="936624"/>
            <a:chOff x="115888" y="4284663"/>
            <a:chExt cx="3232150" cy="1079500"/>
          </a:xfrm>
        </p:grpSpPr>
        <p:sp>
          <p:nvSpPr>
            <p:cNvPr id="26" name="正方形/長方形 25"/>
            <p:cNvSpPr/>
            <p:nvPr/>
          </p:nvSpPr>
          <p:spPr bwMode="auto">
            <a:xfrm>
              <a:off x="115888" y="4284663"/>
              <a:ext cx="2205037" cy="10795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800"/>
            </a:p>
          </p:txBody>
        </p:sp>
        <p:sp>
          <p:nvSpPr>
            <p:cNvPr id="27" name="正方形/長方形 26"/>
            <p:cNvSpPr/>
            <p:nvPr/>
          </p:nvSpPr>
          <p:spPr bwMode="auto">
            <a:xfrm>
              <a:off x="1330325" y="5075238"/>
              <a:ext cx="750888" cy="195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ja-JP" sz="1400" dirty="0"/>
                <a:t>SPE</a:t>
              </a:r>
              <a:endParaRPr lang="ja-JP" altLang="en-US" sz="1400" dirty="0"/>
            </a:p>
          </p:txBody>
        </p:sp>
        <p:sp>
          <p:nvSpPr>
            <p:cNvPr id="28" name="正方形/長方形 27"/>
            <p:cNvSpPr/>
            <p:nvPr/>
          </p:nvSpPr>
          <p:spPr bwMode="auto">
            <a:xfrm>
              <a:off x="1330325" y="4614005"/>
              <a:ext cx="785813" cy="4247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dirty="0">
                  <a:solidFill>
                    <a:schemeClr val="tx1"/>
                  </a:solidFill>
                </a:rPr>
                <a:t>監視</a:t>
              </a:r>
              <a:endParaRPr lang="en-US" altLang="ja-JP" dirty="0">
                <a:solidFill>
                  <a:schemeClr val="tx1"/>
                </a:solidFill>
              </a:endParaRPr>
            </a:p>
            <a:p>
              <a:pPr algn="ctr">
                <a:defRPr/>
              </a:pPr>
              <a:r>
                <a:rPr lang="ja-JP" altLang="en-US" dirty="0">
                  <a:solidFill>
                    <a:schemeClr val="tx1"/>
                  </a:solidFill>
                </a:rPr>
                <a:t>プログラム</a:t>
              </a:r>
            </a:p>
          </p:txBody>
        </p:sp>
        <p:sp>
          <p:nvSpPr>
            <p:cNvPr id="29" name="正方形/長方形 28"/>
            <p:cNvSpPr/>
            <p:nvPr/>
          </p:nvSpPr>
          <p:spPr bwMode="auto">
            <a:xfrm>
              <a:off x="187325" y="5075238"/>
              <a:ext cx="823913" cy="195262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ja-JP" sz="1400" dirty="0"/>
                <a:t>PPE</a:t>
              </a:r>
              <a:endParaRPr lang="ja-JP" altLang="en-US" sz="1400" dirty="0"/>
            </a:p>
          </p:txBody>
        </p:sp>
        <p:sp>
          <p:nvSpPr>
            <p:cNvPr id="30" name="正方形/長方形 29"/>
            <p:cNvSpPr/>
            <p:nvPr/>
          </p:nvSpPr>
          <p:spPr bwMode="auto">
            <a:xfrm>
              <a:off x="187325" y="4341813"/>
              <a:ext cx="823913" cy="71596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ja-JP" sz="1400" dirty="0">
                  <a:solidFill>
                    <a:schemeClr val="tx1"/>
                  </a:solidFill>
                </a:rPr>
                <a:t>OS</a:t>
              </a: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直線矢印コネクタ 30"/>
            <p:cNvCxnSpPr>
              <a:stCxn id="28" idx="1"/>
              <a:endCxn id="30" idx="3"/>
            </p:cNvCxnSpPr>
            <p:nvPr/>
          </p:nvCxnSpPr>
          <p:spPr bwMode="auto">
            <a:xfrm rot="10800000">
              <a:off x="1011239" y="4699795"/>
              <a:ext cx="319087" cy="12657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88" name="テキスト ボックス 13"/>
            <p:cNvSpPr txBox="1">
              <a:spLocks noChangeArrowheads="1"/>
            </p:cNvSpPr>
            <p:nvPr/>
          </p:nvSpPr>
          <p:spPr bwMode="auto">
            <a:xfrm>
              <a:off x="1401763" y="4294188"/>
              <a:ext cx="642937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ja-JP" dirty="0"/>
                <a:t>Cell/B.E</a:t>
              </a:r>
              <a:r>
                <a:rPr lang="en-US" altLang="ja-JP" sz="1800" dirty="0"/>
                <a:t>.</a:t>
              </a:r>
              <a:endParaRPr lang="ja-JP" altLang="en-US" sz="1800" dirty="0"/>
            </a:p>
          </p:txBody>
        </p:sp>
        <p:sp>
          <p:nvSpPr>
            <p:cNvPr id="34" name="正方形/長方形 33"/>
            <p:cNvSpPr/>
            <p:nvPr/>
          </p:nvSpPr>
          <p:spPr bwMode="auto">
            <a:xfrm>
              <a:off x="2465388" y="4689475"/>
              <a:ext cx="677862" cy="3587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ja-JP" dirty="0">
                  <a:solidFill>
                    <a:schemeClr val="tx1"/>
                  </a:solidFill>
                </a:rPr>
                <a:t>Security</a:t>
              </a:r>
            </a:p>
            <a:p>
              <a:pPr algn="ctr">
                <a:defRPr/>
              </a:pPr>
              <a:r>
                <a:rPr lang="en-US" altLang="ja-JP" dirty="0">
                  <a:solidFill>
                    <a:schemeClr val="tx1"/>
                  </a:solidFill>
                </a:rPr>
                <a:t>Proxy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090" name="直線矢印コネクタ 34"/>
            <p:cNvCxnSpPr>
              <a:cxnSpLocks noChangeShapeType="1"/>
              <a:stCxn id="34" idx="1"/>
              <a:endCxn id="28" idx="3"/>
            </p:cNvCxnSpPr>
            <p:nvPr/>
          </p:nvCxnSpPr>
          <p:spPr bwMode="auto">
            <a:xfrm rot="10800000">
              <a:off x="2116138" y="4826367"/>
              <a:ext cx="349250" cy="42498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37" name="直線コネクタ 36"/>
            <p:cNvCxnSpPr>
              <a:stCxn id="34" idx="3"/>
            </p:cNvCxnSpPr>
            <p:nvPr/>
          </p:nvCxnSpPr>
          <p:spPr>
            <a:xfrm flipV="1">
              <a:off x="3155950" y="4860925"/>
              <a:ext cx="192088" cy="793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40" name="正方形/長方形 61"/>
          <p:cNvSpPr/>
          <p:nvPr/>
        </p:nvSpPr>
        <p:spPr>
          <a:xfrm>
            <a:off x="0" y="5429257"/>
            <a:ext cx="3429000" cy="37147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/>
          </a:p>
        </p:txBody>
      </p:sp>
      <p:sp>
        <p:nvSpPr>
          <p:cNvPr id="2062" name="テキスト ボックス 49"/>
          <p:cNvSpPr txBox="1">
            <a:spLocks noChangeArrowheads="1"/>
          </p:cNvSpPr>
          <p:nvPr/>
        </p:nvSpPr>
        <p:spPr bwMode="auto">
          <a:xfrm>
            <a:off x="0" y="5429256"/>
            <a:ext cx="3500438" cy="170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>
                <a:solidFill>
                  <a:srgbClr val="376092"/>
                </a:solidFill>
                <a:latin typeface="ＭＳ Ｐゴシック" pitchFamily="50" charset="-128"/>
              </a:rPr>
              <a:t>SPE Isolation </a:t>
            </a:r>
            <a:r>
              <a:rPr lang="en-US" altLang="ja-JP" sz="1400" b="1" dirty="0" smtClean="0">
                <a:solidFill>
                  <a:srgbClr val="376092"/>
                </a:solidFill>
                <a:latin typeface="ＭＳ Ｐゴシック" pitchFamily="50" charset="-128"/>
              </a:rPr>
              <a:t>Mode</a:t>
            </a:r>
            <a:r>
              <a:rPr lang="ja-JP" altLang="en-US" sz="1400" b="1" dirty="0" smtClean="0">
                <a:solidFill>
                  <a:srgbClr val="376092"/>
                </a:solidFill>
                <a:latin typeface="ＭＳ Ｐゴシック" pitchFamily="50" charset="-128"/>
              </a:rPr>
              <a:t>による保護</a:t>
            </a:r>
            <a:endParaRPr lang="en-US" altLang="ja-JP" sz="1400" b="1" dirty="0" smtClean="0">
              <a:solidFill>
                <a:srgbClr val="376092"/>
              </a:solidFill>
              <a:latin typeface="ＭＳ Ｐゴシック" pitchFamily="50" charset="-128"/>
            </a:endParaRPr>
          </a:p>
          <a:p>
            <a:endParaRPr lang="ja-JP" altLang="en-US" b="1" dirty="0">
              <a:latin typeface="ＭＳ Ｐゴシック" pitchFamily="50" charset="-128"/>
            </a:endParaRPr>
          </a:p>
          <a:p>
            <a:r>
              <a:rPr lang="ja-JP" altLang="en-US" sz="1100" dirty="0" smtClean="0">
                <a:solidFill>
                  <a:srgbClr val="FF0000"/>
                </a:solidFill>
                <a:latin typeface="ＭＳ Ｐゴシック" pitchFamily="50" charset="-128"/>
              </a:rPr>
              <a:t>・実行前の監視プログラムの改ざん、情報漏洩を防ぐ</a:t>
            </a:r>
            <a:endParaRPr lang="en-US" altLang="ja-JP" sz="1100" dirty="0" smtClean="0">
              <a:solidFill>
                <a:srgbClr val="FF0000"/>
              </a:solidFill>
              <a:latin typeface="ＭＳ Ｐゴシック" pitchFamily="50" charset="-128"/>
            </a:endParaRPr>
          </a:p>
          <a:p>
            <a:r>
              <a:rPr lang="ja-JP" altLang="en-US" sz="1100" dirty="0"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latin typeface="ＭＳ Ｐゴシック" pitchFamily="50" charset="-128"/>
              </a:rPr>
              <a:t>・プログラムは</a:t>
            </a:r>
            <a:r>
              <a:rPr lang="ja-JP" altLang="en-US" sz="1100" dirty="0" smtClean="0">
                <a:solidFill>
                  <a:srgbClr val="00CC00"/>
                </a:solidFill>
                <a:latin typeface="ＭＳ Ｐゴシック" pitchFamily="50" charset="-128"/>
              </a:rPr>
              <a:t>暗号化</a:t>
            </a:r>
            <a:r>
              <a:rPr lang="ja-JP" altLang="en-US" sz="1100" dirty="0" smtClean="0">
                <a:latin typeface="ＭＳ Ｐゴシック" pitchFamily="50" charset="-128"/>
              </a:rPr>
              <a:t>されており、</a:t>
            </a:r>
            <a:r>
              <a:rPr lang="en-US" altLang="ja-JP" sz="1100" dirty="0" smtClean="0">
                <a:solidFill>
                  <a:srgbClr val="00CC00"/>
                </a:solidFill>
                <a:latin typeface="ＭＳ Ｐゴシック" pitchFamily="50" charset="-128"/>
              </a:rPr>
              <a:t>Secure Loader</a:t>
            </a:r>
            <a:r>
              <a:rPr lang="ja-JP" altLang="en-US" sz="1100" dirty="0" err="1" smtClean="0">
                <a:latin typeface="ＭＳ Ｐゴシック" pitchFamily="50" charset="-128"/>
              </a:rPr>
              <a:t>だけ</a:t>
            </a:r>
            <a:r>
              <a:rPr lang="ja-JP" altLang="en-US" sz="1100" dirty="0" smtClean="0">
                <a:latin typeface="ＭＳ Ｐゴシック" pitchFamily="50" charset="-128"/>
              </a:rPr>
              <a:t>が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r>
              <a:rPr lang="ja-JP" altLang="en-US" sz="1100" dirty="0">
                <a:solidFill>
                  <a:srgbClr val="00CC00"/>
                </a:solidFill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solidFill>
                  <a:srgbClr val="00CC00"/>
                </a:solidFill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latin typeface="ＭＳ Ｐゴシック" pitchFamily="50" charset="-128"/>
              </a:rPr>
              <a:t>復号化可能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r>
              <a:rPr lang="ja-JP" altLang="en-US" sz="1100" dirty="0" smtClean="0">
                <a:solidFill>
                  <a:srgbClr val="FF0000"/>
                </a:solidFill>
                <a:latin typeface="ＭＳ Ｐゴシック" pitchFamily="50" charset="-128"/>
              </a:rPr>
              <a:t>・実行時の改ざんや情報漏洩を防ぐ</a:t>
            </a:r>
            <a:endParaRPr lang="en-US" altLang="ja-JP" sz="1100" dirty="0" smtClean="0">
              <a:solidFill>
                <a:srgbClr val="FF0000"/>
              </a:solidFill>
              <a:latin typeface="ＭＳ Ｐゴシック" pitchFamily="50" charset="-128"/>
            </a:endParaRPr>
          </a:p>
          <a:p>
            <a:r>
              <a:rPr lang="ja-JP" altLang="en-US" sz="1100" dirty="0"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latin typeface="ＭＳ Ｐゴシック" pitchFamily="50" charset="-128"/>
              </a:rPr>
              <a:t>・</a:t>
            </a:r>
            <a:r>
              <a:rPr lang="en-US" altLang="ja-JP" sz="1100" dirty="0" smtClean="0">
                <a:latin typeface="ＭＳ Ｐゴシック" pitchFamily="50" charset="-128"/>
              </a:rPr>
              <a:t>PPE</a:t>
            </a:r>
            <a:r>
              <a:rPr lang="ja-JP" altLang="en-US" sz="1100" dirty="0" smtClean="0">
                <a:latin typeface="ＭＳ Ｐゴシック" pitchFamily="50" charset="-128"/>
              </a:rPr>
              <a:t>等</a:t>
            </a:r>
            <a:r>
              <a:rPr lang="ja-JP" altLang="en-US" sz="1100" dirty="0" smtClean="0">
                <a:solidFill>
                  <a:srgbClr val="00CC00"/>
                </a:solidFill>
                <a:latin typeface="ＭＳ Ｐゴシック" pitchFamily="50" charset="-128"/>
              </a:rPr>
              <a:t>外部から</a:t>
            </a:r>
            <a:r>
              <a:rPr lang="en-US" altLang="ja-JP" sz="1100" dirty="0" smtClean="0">
                <a:solidFill>
                  <a:srgbClr val="00CC00"/>
                </a:solidFill>
                <a:latin typeface="ＭＳ Ｐゴシック" pitchFamily="50" charset="-128"/>
              </a:rPr>
              <a:t>SPE</a:t>
            </a:r>
            <a:r>
              <a:rPr lang="ja-JP" altLang="en-US" sz="1100" dirty="0" smtClean="0">
                <a:solidFill>
                  <a:srgbClr val="00CC00"/>
                </a:solidFill>
                <a:latin typeface="ＭＳ Ｐゴシック" pitchFamily="50" charset="-128"/>
              </a:rPr>
              <a:t>の</a:t>
            </a:r>
            <a:r>
              <a:rPr lang="en-US" altLang="ja-JP" sz="1100" dirty="0" smtClean="0">
                <a:solidFill>
                  <a:srgbClr val="00CC00"/>
                </a:solidFill>
                <a:latin typeface="ＭＳ Ｐゴシック" pitchFamily="50" charset="-128"/>
              </a:rPr>
              <a:t>LS</a:t>
            </a:r>
            <a:r>
              <a:rPr lang="ja-JP" altLang="en-US" sz="1100" dirty="0" smtClean="0">
                <a:solidFill>
                  <a:srgbClr val="00CC00"/>
                </a:solidFill>
                <a:latin typeface="ＭＳ Ｐゴシック" pitchFamily="50" charset="-128"/>
              </a:rPr>
              <a:t>にアクセスは禁止</a:t>
            </a:r>
            <a:r>
              <a:rPr lang="ja-JP" altLang="en-US" sz="1100" dirty="0" smtClean="0">
                <a:latin typeface="ＭＳ Ｐゴシック" pitchFamily="50" charset="-128"/>
              </a:rPr>
              <a:t>される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r>
              <a:rPr lang="ja-JP" altLang="en-US" sz="1100" dirty="0" smtClean="0">
                <a:solidFill>
                  <a:srgbClr val="FF0000"/>
                </a:solidFill>
                <a:latin typeface="ＭＳ Ｐゴシック" pitchFamily="50" charset="-128"/>
              </a:rPr>
              <a:t>・実行後の情報漏洩を防ぐ</a:t>
            </a:r>
            <a:endParaRPr lang="en-US" altLang="ja-JP" sz="1100" dirty="0" smtClean="0">
              <a:solidFill>
                <a:srgbClr val="FF0000"/>
              </a:solidFill>
              <a:latin typeface="ＭＳ Ｐゴシック" pitchFamily="50" charset="-128"/>
            </a:endParaRPr>
          </a:p>
          <a:p>
            <a:r>
              <a:rPr lang="ja-JP" altLang="en-US" sz="1100" dirty="0"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latin typeface="ＭＳ Ｐゴシック" pitchFamily="50" charset="-128"/>
              </a:rPr>
              <a:t>・プログラム停止時には</a:t>
            </a:r>
            <a:r>
              <a:rPr lang="en-US" altLang="ja-JP" sz="1100" dirty="0" smtClean="0">
                <a:solidFill>
                  <a:srgbClr val="00CC00"/>
                </a:solidFill>
                <a:latin typeface="ＭＳ Ｐゴシック" pitchFamily="50" charset="-128"/>
              </a:rPr>
              <a:t>LS</a:t>
            </a:r>
            <a:r>
              <a:rPr lang="ja-JP" altLang="en-US" sz="1100" dirty="0" smtClean="0">
                <a:solidFill>
                  <a:srgbClr val="00CC00"/>
                </a:solidFill>
                <a:latin typeface="ＭＳ Ｐゴシック" pitchFamily="50" charset="-128"/>
              </a:rPr>
              <a:t>の中身を削除</a:t>
            </a:r>
            <a:endParaRPr lang="ja-JP" altLang="en-US" sz="1100" dirty="0">
              <a:solidFill>
                <a:srgbClr val="00CC00"/>
              </a:solidFill>
              <a:latin typeface="ＭＳ Ｐゴシック" pitchFamily="50" charset="-128"/>
            </a:endParaRPr>
          </a:p>
        </p:txBody>
      </p:sp>
      <p:sp>
        <p:nvSpPr>
          <p:cNvPr id="2063" name="Text Box 31"/>
          <p:cNvSpPr txBox="1">
            <a:spLocks noChangeArrowheads="1"/>
          </p:cNvSpPr>
          <p:nvPr/>
        </p:nvSpPr>
        <p:spPr bwMode="auto">
          <a:xfrm>
            <a:off x="3644900" y="898527"/>
            <a:ext cx="2663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endParaRPr lang="ja-JP" altLang="en-US" sz="1800"/>
          </a:p>
        </p:txBody>
      </p:sp>
      <p:sp>
        <p:nvSpPr>
          <p:cNvPr id="2064" name="テキスト ボックス 6"/>
          <p:cNvSpPr txBox="1">
            <a:spLocks noChangeArrowheads="1"/>
          </p:cNvSpPr>
          <p:nvPr/>
        </p:nvSpPr>
        <p:spPr bwMode="auto">
          <a:xfrm>
            <a:off x="3475038" y="827089"/>
            <a:ext cx="3382962" cy="13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400" b="1" dirty="0">
                <a:solidFill>
                  <a:srgbClr val="376092"/>
                </a:solidFill>
                <a:latin typeface="ＭＳ Ｐゴシック" pitchFamily="50" charset="-128"/>
              </a:rPr>
              <a:t>セキュリティプロキシによる</a:t>
            </a:r>
            <a:r>
              <a:rPr lang="ja-JP" altLang="en-US" sz="1400" b="1" dirty="0" smtClean="0">
                <a:solidFill>
                  <a:srgbClr val="376092"/>
                </a:solidFill>
                <a:latin typeface="ＭＳ Ｐゴシック" pitchFamily="50" charset="-128"/>
              </a:rPr>
              <a:t>監視</a:t>
            </a:r>
            <a:endParaRPr lang="en-US" altLang="ja-JP" sz="1400" b="1" dirty="0" smtClean="0">
              <a:solidFill>
                <a:srgbClr val="376092"/>
              </a:solidFill>
              <a:latin typeface="ＭＳ Ｐゴシック" pitchFamily="50" charset="-128"/>
            </a:endParaRPr>
          </a:p>
          <a:p>
            <a:endParaRPr lang="ja-JP" altLang="en-US" b="1" dirty="0">
              <a:solidFill>
                <a:srgbClr val="376092"/>
              </a:solidFill>
              <a:latin typeface="ＭＳ Ｐゴシック" pitchFamily="50" charset="-128"/>
            </a:endParaRPr>
          </a:p>
          <a:p>
            <a:r>
              <a:rPr lang="ja-JP" altLang="en-US" sz="1100" b="1" dirty="0" smtClean="0">
                <a:solidFill>
                  <a:srgbClr val="FF0000"/>
                </a:solidFill>
                <a:latin typeface="ＭＳ Ｐゴシック" pitchFamily="50" charset="-128"/>
              </a:rPr>
              <a:t>・</a:t>
            </a:r>
            <a:r>
              <a:rPr lang="en-US" altLang="ja-JP" sz="1100" b="1" dirty="0" smtClean="0">
                <a:solidFill>
                  <a:srgbClr val="FF0000"/>
                </a:solidFill>
                <a:latin typeface="ＭＳ Ｐゴシック" pitchFamily="50" charset="-128"/>
              </a:rPr>
              <a:t>SPE</a:t>
            </a:r>
            <a:r>
              <a:rPr lang="ja-JP" altLang="en-US" sz="1100" b="1" dirty="0" smtClean="0">
                <a:solidFill>
                  <a:srgbClr val="FF0000"/>
                </a:solidFill>
                <a:latin typeface="ＭＳ Ｐゴシック" pitchFamily="50" charset="-128"/>
              </a:rPr>
              <a:t>に定期的にハートビートを送る</a:t>
            </a:r>
            <a:endParaRPr lang="en-US" altLang="ja-JP" sz="1100" b="1" dirty="0" smtClean="0">
              <a:solidFill>
                <a:srgbClr val="FF0000"/>
              </a:solidFill>
              <a:latin typeface="ＭＳ Ｐゴシック" pitchFamily="50" charset="-128"/>
            </a:endParaRPr>
          </a:p>
          <a:p>
            <a:r>
              <a:rPr lang="ja-JP" altLang="en-US" sz="1100" dirty="0" smtClean="0">
                <a:latin typeface="ＭＳ Ｐゴシック" pitchFamily="50" charset="-128"/>
              </a:rPr>
              <a:t>　・</a:t>
            </a:r>
            <a:r>
              <a:rPr lang="en-US" altLang="ja-JP" sz="1100" dirty="0" smtClean="0">
                <a:latin typeface="ＭＳ Ｐゴシック" pitchFamily="50" charset="-128"/>
              </a:rPr>
              <a:t>PPE</a:t>
            </a:r>
            <a:r>
              <a:rPr lang="ja-JP" altLang="en-US" sz="1100" dirty="0" smtClean="0">
                <a:latin typeface="ＭＳ Ｐゴシック" pitchFamily="50" charset="-128"/>
              </a:rPr>
              <a:t>を中継するので通信を暗号化</a:t>
            </a:r>
            <a:endParaRPr lang="en-US" altLang="ja-JP" sz="1100" dirty="0">
              <a:latin typeface="ＭＳ Ｐゴシック" pitchFamily="50" charset="-128"/>
            </a:endParaRPr>
          </a:p>
          <a:p>
            <a:r>
              <a:rPr lang="ja-JP" altLang="en-US" sz="1100" dirty="0" smtClean="0">
                <a:latin typeface="ＭＳ Ｐゴシック" pitchFamily="50" charset="-128"/>
              </a:rPr>
              <a:t>　・</a:t>
            </a:r>
            <a:r>
              <a:rPr lang="ja-JP" altLang="en-US" sz="1100" dirty="0" smtClean="0">
                <a:latin typeface="ＭＳ Ｐゴシック" pitchFamily="50" charset="-128"/>
              </a:rPr>
              <a:t>応答の復号化に失敗した時は監視プログラム</a:t>
            </a:r>
            <a:r>
              <a:rPr lang="ja-JP" altLang="en-US" sz="1100" dirty="0" smtClean="0">
                <a:latin typeface="ＭＳ Ｐゴシック" pitchFamily="50" charset="-128"/>
              </a:rPr>
              <a:t>が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r>
              <a:rPr lang="ja-JP" altLang="en-US" sz="1100" dirty="0" smtClean="0"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latin typeface="ＭＳ Ｐゴシック" pitchFamily="50" charset="-128"/>
              </a:rPr>
              <a:t>停止させられた</a:t>
            </a:r>
            <a:r>
              <a:rPr lang="ja-JP" altLang="en-US" sz="1100" dirty="0" smtClean="0">
                <a:latin typeface="ＭＳ Ｐゴシック" pitchFamily="50" charset="-128"/>
              </a:rPr>
              <a:t>と判断する</a:t>
            </a:r>
            <a:endParaRPr lang="ja-JP" altLang="en-US" sz="1100" dirty="0">
              <a:latin typeface="ＭＳ Ｐゴシック" pitchFamily="50" charset="-128"/>
            </a:endParaRPr>
          </a:p>
          <a:p>
            <a:r>
              <a:rPr lang="ja-JP" altLang="en-US" sz="1100" dirty="0">
                <a:solidFill>
                  <a:srgbClr val="00AC00"/>
                </a:solidFill>
                <a:latin typeface="ＭＳ Ｐゴシック" pitchFamily="50" charset="-128"/>
              </a:rPr>
              <a:t>　　</a:t>
            </a:r>
            <a:r>
              <a:rPr lang="ja-JP" altLang="en-US" sz="1100" dirty="0" smtClean="0">
                <a:latin typeface="ＭＳ Ｐゴシック" pitchFamily="50" charset="-128"/>
              </a:rPr>
              <a:t>・監視対象をネットワークから遮断する</a:t>
            </a:r>
            <a:endParaRPr lang="ja-JP" altLang="en-US" sz="1100" dirty="0">
              <a:latin typeface="ＭＳ Ｐゴシック" pitchFamily="50" charset="-128"/>
            </a:endParaRPr>
          </a:p>
        </p:txBody>
      </p:sp>
      <p:sp>
        <p:nvSpPr>
          <p:cNvPr id="2065" name="テキスト ボックス 49"/>
          <p:cNvSpPr txBox="1">
            <a:spLocks noChangeArrowheads="1"/>
          </p:cNvSpPr>
          <p:nvPr/>
        </p:nvSpPr>
        <p:spPr bwMode="auto">
          <a:xfrm>
            <a:off x="3429000" y="3857620"/>
            <a:ext cx="3241675" cy="3216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>
                <a:solidFill>
                  <a:srgbClr val="376092"/>
                </a:solidFill>
                <a:latin typeface="ＭＳ Ｐゴシック" pitchFamily="50" charset="-128"/>
              </a:rPr>
              <a:t>OS</a:t>
            </a:r>
            <a:r>
              <a:rPr lang="ja-JP" altLang="en-US" sz="1400" b="1" dirty="0">
                <a:solidFill>
                  <a:srgbClr val="376092"/>
                </a:solidFill>
                <a:latin typeface="ＭＳ Ｐゴシック" pitchFamily="50" charset="-128"/>
              </a:rPr>
              <a:t>カーネルの</a:t>
            </a:r>
            <a:r>
              <a:rPr lang="ja-JP" altLang="en-US" sz="1400" b="1" dirty="0" smtClean="0">
                <a:solidFill>
                  <a:srgbClr val="376092"/>
                </a:solidFill>
                <a:latin typeface="ＭＳ Ｐゴシック" pitchFamily="50" charset="-128"/>
              </a:rPr>
              <a:t>監視</a:t>
            </a:r>
            <a:endParaRPr lang="en-US" altLang="ja-JP" sz="1400" b="1" dirty="0" smtClean="0">
              <a:solidFill>
                <a:srgbClr val="376092"/>
              </a:solidFill>
              <a:latin typeface="ＭＳ Ｐゴシック" pitchFamily="50" charset="-128"/>
            </a:endParaRPr>
          </a:p>
          <a:p>
            <a:endParaRPr lang="en-US" altLang="ja-JP" b="1" dirty="0" smtClean="0">
              <a:solidFill>
                <a:srgbClr val="376092"/>
              </a:solidFill>
              <a:latin typeface="ＭＳ Ｐゴシック" pitchFamily="50" charset="-128"/>
            </a:endParaRPr>
          </a:p>
          <a:p>
            <a:r>
              <a:rPr lang="ja-JP" altLang="en-US" sz="1100" b="1" dirty="0" smtClean="0">
                <a:latin typeface="ＭＳ Ｐゴシック" pitchFamily="50" charset="-128"/>
              </a:rPr>
              <a:t>・</a:t>
            </a:r>
            <a:r>
              <a:rPr lang="ja-JP" altLang="en-US" sz="1100" dirty="0" smtClean="0">
                <a:solidFill>
                  <a:srgbClr val="FF0000"/>
                </a:solidFill>
                <a:latin typeface="ＭＳ Ｐゴシック" pitchFamily="50" charset="-128"/>
              </a:rPr>
              <a:t>カーネルの整合性をチェックする</a:t>
            </a:r>
            <a:endParaRPr lang="en-US" altLang="ja-JP" sz="1100" dirty="0" smtClean="0">
              <a:solidFill>
                <a:srgbClr val="FF0000"/>
              </a:solidFill>
              <a:latin typeface="ＭＳ Ｐゴシック" pitchFamily="50" charset="-128"/>
            </a:endParaRPr>
          </a:p>
          <a:p>
            <a:r>
              <a:rPr lang="ja-JP" altLang="en-US" sz="1100" dirty="0"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latin typeface="ＭＳ Ｐゴシック" pitchFamily="50" charset="-128"/>
              </a:rPr>
              <a:t>・オリジナルのカーネルと比較を行う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r>
              <a:rPr lang="ja-JP" altLang="en-US" sz="1100" dirty="0" smtClean="0">
                <a:latin typeface="ＭＳ Ｐゴシック" pitchFamily="50" charset="-128"/>
              </a:rPr>
              <a:t>・</a:t>
            </a:r>
            <a:r>
              <a:rPr lang="en-US" altLang="ja-JP" sz="1100" dirty="0" smtClean="0">
                <a:solidFill>
                  <a:srgbClr val="FF0000"/>
                </a:solidFill>
                <a:latin typeface="ＭＳ Ｐゴシック" pitchFamily="50" charset="-128"/>
              </a:rPr>
              <a:t>SLB</a:t>
            </a:r>
            <a:r>
              <a:rPr lang="ja-JP" altLang="en-US" sz="1100" dirty="0" smtClean="0">
                <a:solidFill>
                  <a:srgbClr val="FF0000"/>
                </a:solidFill>
                <a:latin typeface="ＭＳ Ｐゴシック" pitchFamily="50" charset="-128"/>
              </a:rPr>
              <a:t>にエントリを追加</a:t>
            </a:r>
            <a:endParaRPr lang="en-US" altLang="ja-JP" sz="1100" dirty="0" smtClean="0">
              <a:solidFill>
                <a:srgbClr val="FF0000"/>
              </a:solidFill>
              <a:latin typeface="ＭＳ Ｐゴシック" pitchFamily="50" charset="-128"/>
            </a:endParaRPr>
          </a:p>
          <a:p>
            <a:r>
              <a:rPr lang="ja-JP" altLang="en-US" sz="1100" dirty="0"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latin typeface="ＭＳ Ｐゴシック" pitchFamily="50" charset="-128"/>
              </a:rPr>
              <a:t>・実効アドレスと仮想アドレスをマッピング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r>
              <a:rPr lang="ja-JP" altLang="en-US" sz="1100" dirty="0" smtClean="0">
                <a:latin typeface="ＭＳ Ｐゴシック" pitchFamily="50" charset="-128"/>
              </a:rPr>
              <a:t>・</a:t>
            </a:r>
            <a:r>
              <a:rPr lang="en-US" altLang="ja-JP" sz="1100" dirty="0" smtClean="0">
                <a:solidFill>
                  <a:srgbClr val="FF0000"/>
                </a:solidFill>
                <a:latin typeface="ＭＳ Ｐゴシック" pitchFamily="50" charset="-128"/>
              </a:rPr>
              <a:t>MFC</a:t>
            </a:r>
            <a:r>
              <a:rPr lang="ja-JP" altLang="en-US" sz="1100" dirty="0" smtClean="0">
                <a:solidFill>
                  <a:srgbClr val="FF0000"/>
                </a:solidFill>
                <a:latin typeface="ＭＳ Ｐゴシック" pitchFamily="50" charset="-128"/>
              </a:rPr>
              <a:t>の状態を変更</a:t>
            </a:r>
            <a:endParaRPr lang="en-US" altLang="ja-JP" sz="1100" dirty="0" smtClean="0">
              <a:solidFill>
                <a:srgbClr val="FF0000"/>
              </a:solidFill>
              <a:latin typeface="ＭＳ Ｐゴシック" pitchFamily="50" charset="-128"/>
            </a:endParaRPr>
          </a:p>
          <a:p>
            <a:r>
              <a:rPr lang="ja-JP" altLang="en-US" sz="1100" dirty="0">
                <a:solidFill>
                  <a:srgbClr val="FF0000"/>
                </a:solidFill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latin typeface="ＭＳ Ｐゴシック" pitchFamily="50" charset="-128"/>
              </a:rPr>
              <a:t>・</a:t>
            </a:r>
            <a:r>
              <a:rPr lang="en-US" altLang="ja-JP" sz="1100" dirty="0" smtClean="0">
                <a:latin typeface="ＭＳ Ｐゴシック" pitchFamily="50" charset="-128"/>
              </a:rPr>
              <a:t>SPE</a:t>
            </a:r>
            <a:r>
              <a:rPr lang="ja-JP" altLang="en-US" sz="1100" dirty="0" smtClean="0">
                <a:latin typeface="ＭＳ Ｐゴシック" pitchFamily="50" charset="-128"/>
              </a:rPr>
              <a:t>にカーネルメモリへのアクセスを許可する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r>
              <a:rPr lang="ja-JP" altLang="en-US" sz="1100" dirty="0" smtClean="0">
                <a:latin typeface="ＭＳ Ｐゴシック" pitchFamily="50" charset="-128"/>
              </a:rPr>
              <a:t>・</a:t>
            </a:r>
            <a:r>
              <a:rPr lang="ja-JP" altLang="en-US" sz="1100" dirty="0" smtClean="0">
                <a:solidFill>
                  <a:srgbClr val="FF0000"/>
                </a:solidFill>
                <a:latin typeface="ＭＳ Ｐゴシック" pitchFamily="50" charset="-128"/>
              </a:rPr>
              <a:t>ダブルバッファリングによる高速化</a:t>
            </a:r>
            <a:endParaRPr lang="en-US" altLang="ja-JP" sz="1100" dirty="0" smtClean="0">
              <a:solidFill>
                <a:srgbClr val="FF0000"/>
              </a:solidFill>
              <a:latin typeface="ＭＳ Ｐゴシック" pitchFamily="50" charset="-128"/>
            </a:endParaRPr>
          </a:p>
          <a:p>
            <a:r>
              <a:rPr lang="ja-JP" altLang="en-US" sz="1100" dirty="0"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latin typeface="ＭＳ Ｐゴシック" pitchFamily="50" charset="-128"/>
              </a:rPr>
              <a:t>・</a:t>
            </a:r>
            <a:r>
              <a:rPr lang="en-US" altLang="ja-JP" sz="1100" dirty="0" smtClean="0">
                <a:latin typeface="ＭＳ Ｐゴシック" pitchFamily="50" charset="-128"/>
              </a:rPr>
              <a:t>DMA</a:t>
            </a:r>
            <a:r>
              <a:rPr lang="ja-JP" altLang="en-US" sz="1100" dirty="0" smtClean="0">
                <a:latin typeface="ＭＳ Ｐゴシック" pitchFamily="50" charset="-128"/>
              </a:rPr>
              <a:t>転送と整合性チェックのオーバーラップ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endParaRPr lang="en-US" altLang="ja-JP" sz="1100" dirty="0" smtClean="0">
              <a:latin typeface="ＭＳ Ｐゴシック" pitchFamily="50" charset="-128"/>
            </a:endParaRPr>
          </a:p>
          <a:p>
            <a:endParaRPr lang="en-US" altLang="ja-JP" sz="1100" dirty="0" smtClean="0">
              <a:latin typeface="ＭＳ Ｐゴシック" pitchFamily="50" charset="-128"/>
            </a:endParaRPr>
          </a:p>
          <a:p>
            <a:endParaRPr lang="en-US" altLang="ja-JP" sz="1100" dirty="0" smtClean="0">
              <a:latin typeface="ＭＳ Ｐゴシック" pitchFamily="50" charset="-128"/>
            </a:endParaRPr>
          </a:p>
          <a:p>
            <a:endParaRPr lang="en-US" altLang="ja-JP" sz="1100" dirty="0" smtClean="0">
              <a:latin typeface="ＭＳ Ｐゴシック" pitchFamily="50" charset="-128"/>
            </a:endParaRPr>
          </a:p>
          <a:p>
            <a:endParaRPr lang="en-US" altLang="ja-JP" sz="1100" dirty="0" smtClean="0">
              <a:latin typeface="ＭＳ Ｐゴシック" pitchFamily="50" charset="-128"/>
            </a:endParaRPr>
          </a:p>
          <a:p>
            <a:endParaRPr lang="en-US" altLang="ja-JP" sz="1100" dirty="0" smtClean="0">
              <a:latin typeface="ＭＳ Ｐゴシック" pitchFamily="50" charset="-128"/>
            </a:endParaRPr>
          </a:p>
          <a:p>
            <a:endParaRPr lang="en-US" altLang="ja-JP" sz="1100" dirty="0" smtClean="0">
              <a:latin typeface="ＭＳ Ｐゴシック" pitchFamily="50" charset="-128"/>
            </a:endParaRPr>
          </a:p>
          <a:p>
            <a:r>
              <a:rPr lang="ja-JP" altLang="en-US" sz="1400" b="1" dirty="0" smtClean="0">
                <a:solidFill>
                  <a:srgbClr val="002060"/>
                </a:solidFill>
                <a:latin typeface="ＭＳ Ｐゴシック" pitchFamily="50" charset="-128"/>
              </a:rPr>
              <a:t>実験</a:t>
            </a:r>
            <a:endParaRPr lang="ja-JP" altLang="en-US" sz="1400" b="1" dirty="0">
              <a:solidFill>
                <a:srgbClr val="002060"/>
              </a:solidFill>
              <a:latin typeface="ＭＳ Ｐゴシック" pitchFamily="50" charset="-128"/>
            </a:endParaRPr>
          </a:p>
        </p:txBody>
      </p:sp>
      <p:grpSp>
        <p:nvGrpSpPr>
          <p:cNvPr id="83" name="グループ化 82"/>
          <p:cNvGrpSpPr/>
          <p:nvPr/>
        </p:nvGrpSpPr>
        <p:grpSpPr>
          <a:xfrm>
            <a:off x="142852" y="7072330"/>
            <a:ext cx="3241675" cy="1757362"/>
            <a:chOff x="115888" y="7386638"/>
            <a:chExt cx="3241675" cy="1757362"/>
          </a:xfrm>
        </p:grpSpPr>
        <p:sp>
          <p:nvSpPr>
            <p:cNvPr id="8" name="正方形/長方形 9"/>
            <p:cNvSpPr/>
            <p:nvPr/>
          </p:nvSpPr>
          <p:spPr>
            <a:xfrm>
              <a:off x="1125538" y="7602538"/>
              <a:ext cx="792162" cy="7207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ja-JP" altLang="en-US" sz="1800"/>
            </a:p>
          </p:txBody>
        </p:sp>
        <p:sp>
          <p:nvSpPr>
            <p:cNvPr id="13" name="フローチャート : 磁気ディスク 3"/>
            <p:cNvSpPr/>
            <p:nvPr/>
          </p:nvSpPr>
          <p:spPr>
            <a:xfrm>
              <a:off x="115888" y="8027988"/>
              <a:ext cx="936625" cy="857250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ja-JP" altLang="en-US" sz="1800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2276475" y="8101018"/>
              <a:ext cx="1081088" cy="99059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ja-JP" alt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2101" name="テキスト ボックス 7"/>
            <p:cNvSpPr txBox="1">
              <a:spLocks noChangeArrowheads="1"/>
            </p:cNvSpPr>
            <p:nvPr/>
          </p:nvSpPr>
          <p:spPr bwMode="auto">
            <a:xfrm>
              <a:off x="2473342" y="7743828"/>
              <a:ext cx="544513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/>
              <a:r>
                <a:rPr lang="en-US" altLang="ja-JP" dirty="0"/>
                <a:t>SPE</a:t>
              </a:r>
              <a:endParaRPr lang="ja-JP" altLang="en-US" dirty="0"/>
            </a:p>
          </p:txBody>
        </p:sp>
        <p:sp>
          <p:nvSpPr>
            <p:cNvPr id="14" name="正方形/長方形 4"/>
            <p:cNvSpPr>
              <a:spLocks noChangeArrowheads="1"/>
            </p:cNvSpPr>
            <p:nvPr/>
          </p:nvSpPr>
          <p:spPr bwMode="auto">
            <a:xfrm>
              <a:off x="2420938" y="8683625"/>
              <a:ext cx="720725" cy="360363"/>
            </a:xfrm>
            <a:prstGeom prst="rect">
              <a:avLst/>
            </a:prstGeom>
            <a:solidFill>
              <a:srgbClr val="00AC00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defTabSz="914400"/>
              <a:r>
                <a:rPr lang="en-US" altLang="ja-JP" sz="1200" b="1">
                  <a:solidFill>
                    <a:schemeClr val="bg1"/>
                  </a:solidFill>
                  <a:latin typeface="Calibri" pitchFamily="34" charset="0"/>
                </a:rPr>
                <a:t>Secure</a:t>
              </a:r>
            </a:p>
            <a:p>
              <a:pPr algn="ctr" defTabSz="914400"/>
              <a:r>
                <a:rPr lang="en-US" altLang="ja-JP" sz="1200" b="1">
                  <a:solidFill>
                    <a:schemeClr val="bg1"/>
                  </a:solidFill>
                  <a:latin typeface="Calibri" pitchFamily="34" charset="0"/>
                </a:rPr>
                <a:t>Loader</a:t>
              </a:r>
              <a:endParaRPr lang="ja-JP" altLang="en-US" sz="1200" b="1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115888" y="8459788"/>
              <a:ext cx="936625" cy="49848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/>
              <a:r>
                <a:rPr lang="ja-JP" altLang="en-US" dirty="0">
                  <a:solidFill>
                    <a:schemeClr val="tx1"/>
                  </a:solidFill>
                </a:rPr>
                <a:t>暗号化された</a:t>
              </a:r>
            </a:p>
            <a:p>
              <a:pPr algn="ctr" defTabSz="914400"/>
              <a:r>
                <a:rPr lang="en-US" altLang="ja-JP" dirty="0">
                  <a:solidFill>
                    <a:schemeClr val="tx1"/>
                  </a:solidFill>
                </a:rPr>
                <a:t>Program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104" name="テキスト ボックス 10"/>
            <p:cNvSpPr txBox="1">
              <a:spLocks noChangeArrowheads="1"/>
            </p:cNvSpPr>
            <p:nvPr/>
          </p:nvSpPr>
          <p:spPr bwMode="auto">
            <a:xfrm>
              <a:off x="1125538" y="7386638"/>
              <a:ext cx="48895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/>
              <a:r>
                <a:rPr lang="en-US" altLang="ja-JP"/>
                <a:t>PPE</a:t>
              </a:r>
              <a:endParaRPr lang="ja-JP" altLang="en-US"/>
            </a:p>
          </p:txBody>
        </p:sp>
        <p:sp>
          <p:nvSpPr>
            <p:cNvPr id="15" name="正方形/長方形 8"/>
            <p:cNvSpPr/>
            <p:nvPr/>
          </p:nvSpPr>
          <p:spPr>
            <a:xfrm>
              <a:off x="2349500" y="8172456"/>
              <a:ext cx="935038" cy="4429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/>
              <a:r>
                <a:rPr lang="ja-JP" altLang="en-US" b="1" dirty="0">
                  <a:solidFill>
                    <a:srgbClr val="FFFFFF"/>
                  </a:solidFill>
                </a:rPr>
                <a:t>復号化された</a:t>
              </a:r>
            </a:p>
            <a:p>
              <a:pPr algn="ctr" defTabSz="914400"/>
              <a:r>
                <a:rPr lang="en-US" altLang="ja-JP" b="1" dirty="0">
                  <a:solidFill>
                    <a:srgbClr val="FFFFFF"/>
                  </a:solidFill>
                </a:rPr>
                <a:t>Program</a:t>
              </a:r>
              <a:endParaRPr lang="ja-JP" altLang="en-US" b="1" dirty="0">
                <a:solidFill>
                  <a:srgbClr val="FFFFFF"/>
                </a:solidFill>
              </a:endParaRPr>
            </a:p>
          </p:txBody>
        </p:sp>
        <p:pic>
          <p:nvPicPr>
            <p:cNvPr id="2106" name="Picture 5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96975" y="7675563"/>
              <a:ext cx="647700" cy="619125"/>
            </a:xfrm>
            <a:prstGeom prst="rect">
              <a:avLst/>
            </a:prstGeom>
            <a:noFill/>
          </p:spPr>
        </p:pic>
        <p:cxnSp>
          <p:nvCxnSpPr>
            <p:cNvPr id="16" name="直線矢印コネクタ 30"/>
            <p:cNvCxnSpPr>
              <a:cxnSpLocks noChangeShapeType="1"/>
              <a:stCxn id="8" idx="1"/>
            </p:cNvCxnSpPr>
            <p:nvPr/>
          </p:nvCxnSpPr>
          <p:spPr bwMode="auto">
            <a:xfrm rot="10800000" flipV="1">
              <a:off x="584202" y="7962901"/>
              <a:ext cx="541337" cy="484188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2119" name="Text Box 71"/>
            <p:cNvSpPr txBox="1">
              <a:spLocks noChangeArrowheads="1"/>
            </p:cNvSpPr>
            <p:nvPr/>
          </p:nvSpPr>
          <p:spPr bwMode="auto">
            <a:xfrm>
              <a:off x="544516" y="7958142"/>
              <a:ext cx="360363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defTabSz="914400">
                <a:spcBef>
                  <a:spcPct val="50000"/>
                </a:spcBef>
              </a:pPr>
              <a:r>
                <a:rPr lang="ja-JP" altLang="en-US" sz="1800" dirty="0"/>
                <a:t>？</a:t>
              </a:r>
            </a:p>
          </p:txBody>
        </p:sp>
        <p:cxnSp>
          <p:nvCxnSpPr>
            <p:cNvPr id="17" name="直線矢印コネクタ 30"/>
            <p:cNvCxnSpPr>
              <a:cxnSpLocks noChangeShapeType="1"/>
              <a:stCxn id="8" idx="3"/>
            </p:cNvCxnSpPr>
            <p:nvPr/>
          </p:nvCxnSpPr>
          <p:spPr bwMode="auto">
            <a:xfrm>
              <a:off x="1917700" y="7962901"/>
              <a:ext cx="419100" cy="506412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2121" name="Text Box 73"/>
            <p:cNvSpPr txBox="1">
              <a:spLocks noChangeArrowheads="1"/>
            </p:cNvSpPr>
            <p:nvPr/>
          </p:nvSpPr>
          <p:spPr bwMode="auto">
            <a:xfrm>
              <a:off x="1916113" y="7675563"/>
              <a:ext cx="504825" cy="579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defTabSz="914400">
                <a:spcBef>
                  <a:spcPct val="50000"/>
                </a:spcBef>
              </a:pPr>
              <a:r>
                <a:rPr lang="en-US" altLang="ja-JP" sz="3200" b="1">
                  <a:solidFill>
                    <a:srgbClr val="FF0000"/>
                  </a:solidFill>
                </a:rPr>
                <a:t>×</a:t>
              </a:r>
            </a:p>
          </p:txBody>
        </p:sp>
        <p:cxnSp>
          <p:nvCxnSpPr>
            <p:cNvPr id="18" name="直線矢印コネクタ 30"/>
            <p:cNvCxnSpPr>
              <a:cxnSpLocks noChangeShapeType="1"/>
              <a:stCxn id="6" idx="3"/>
            </p:cNvCxnSpPr>
            <p:nvPr/>
          </p:nvCxnSpPr>
          <p:spPr bwMode="auto">
            <a:xfrm>
              <a:off x="1052513" y="8709031"/>
              <a:ext cx="1355725" cy="155569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2127" name="Text Box 79"/>
            <p:cNvSpPr txBox="1">
              <a:spLocks noChangeArrowheads="1"/>
            </p:cNvSpPr>
            <p:nvPr/>
          </p:nvSpPr>
          <p:spPr bwMode="auto">
            <a:xfrm>
              <a:off x="908050" y="8899525"/>
              <a:ext cx="1419225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defTabSz="914400"/>
              <a:r>
                <a:rPr lang="ja-JP" altLang="en-US" b="1"/>
                <a:t>ロード・チェック・復号化</a:t>
              </a:r>
            </a:p>
          </p:txBody>
        </p:sp>
      </p:grpSp>
      <p:sp>
        <p:nvSpPr>
          <p:cNvPr id="2131" name="テキスト ボックス 49"/>
          <p:cNvSpPr txBox="1">
            <a:spLocks noChangeArrowheads="1"/>
          </p:cNvSpPr>
          <p:nvPr/>
        </p:nvSpPr>
        <p:spPr bwMode="auto">
          <a:xfrm>
            <a:off x="3500438" y="8072462"/>
            <a:ext cx="3168650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100" dirty="0" smtClean="0">
                <a:latin typeface="ＭＳ Ｐゴシック" pitchFamily="50" charset="-128"/>
              </a:rPr>
              <a:t>・サイズ</a:t>
            </a:r>
            <a:r>
              <a:rPr lang="en-US" altLang="ja-JP" sz="1100" dirty="0" smtClean="0">
                <a:latin typeface="ＭＳ Ｐゴシック" pitchFamily="50" charset="-128"/>
              </a:rPr>
              <a:t>12MB</a:t>
            </a:r>
            <a:r>
              <a:rPr lang="ja-JP" altLang="en-US" sz="1100" dirty="0" smtClean="0">
                <a:latin typeface="ＭＳ Ｐゴシック" pitchFamily="50" charset="-128"/>
              </a:rPr>
              <a:t>のカーネルの整合性チェックに</a:t>
            </a:r>
            <a:r>
              <a:rPr lang="ja-JP" altLang="en-US" sz="1100" dirty="0" err="1" smtClean="0">
                <a:latin typeface="ＭＳ Ｐゴシック" pitchFamily="50" charset="-128"/>
              </a:rPr>
              <a:t>かか</a:t>
            </a:r>
            <a:r>
              <a:rPr lang="ja-JP" altLang="en-US" sz="1100" dirty="0" smtClean="0">
                <a:latin typeface="ＭＳ Ｐゴシック" pitchFamily="50" charset="-128"/>
              </a:rPr>
              <a:t>　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r>
              <a:rPr lang="ja-JP" altLang="en-US" sz="1100" dirty="0" smtClean="0">
                <a:latin typeface="ＭＳ Ｐゴシック" pitchFamily="50" charset="-128"/>
              </a:rPr>
              <a:t>　る時間を測定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r>
              <a:rPr lang="ja-JP" altLang="en-US" sz="1100" dirty="0"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latin typeface="ＭＳ Ｐゴシック" pitchFamily="50" charset="-128"/>
              </a:rPr>
              <a:t>・</a:t>
            </a:r>
            <a:r>
              <a:rPr lang="en-US" altLang="ja-JP" sz="1100" dirty="0" smtClean="0">
                <a:solidFill>
                  <a:srgbClr val="FF0000"/>
                </a:solidFill>
                <a:latin typeface="ＭＳ Ｐゴシック" pitchFamily="50" charset="-128"/>
              </a:rPr>
              <a:t>SPE</a:t>
            </a:r>
            <a:r>
              <a:rPr lang="ja-JP" altLang="en-US" sz="1100" dirty="0" smtClean="0">
                <a:solidFill>
                  <a:srgbClr val="FF0000"/>
                </a:solidFill>
                <a:latin typeface="ＭＳ Ｐゴシック" pitchFamily="50" charset="-128"/>
              </a:rPr>
              <a:t>の方が</a:t>
            </a:r>
            <a:r>
              <a:rPr lang="en-US" altLang="ja-JP" sz="1100" dirty="0" smtClean="0">
                <a:solidFill>
                  <a:srgbClr val="FF0000"/>
                </a:solidFill>
                <a:latin typeface="ＭＳ Ｐゴシック" pitchFamily="50" charset="-128"/>
              </a:rPr>
              <a:t>PPE</a:t>
            </a:r>
            <a:r>
              <a:rPr lang="ja-JP" altLang="en-US" sz="1100" dirty="0" smtClean="0">
                <a:solidFill>
                  <a:srgbClr val="FF0000"/>
                </a:solidFill>
                <a:latin typeface="ＭＳ Ｐゴシック" pitchFamily="50" charset="-128"/>
              </a:rPr>
              <a:t>よりも高速に処理</a:t>
            </a:r>
            <a:r>
              <a:rPr lang="ja-JP" altLang="en-US" sz="1100" dirty="0" smtClean="0">
                <a:latin typeface="ＭＳ Ｐゴシック" pitchFamily="50" charset="-128"/>
              </a:rPr>
              <a:t>できる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r>
              <a:rPr lang="ja-JP" altLang="en-US" sz="1100" dirty="0" smtClean="0">
                <a:latin typeface="ＭＳ Ｐゴシック" pitchFamily="50" charset="-128"/>
              </a:rPr>
              <a:t>・</a:t>
            </a:r>
            <a:r>
              <a:rPr lang="ja-JP" altLang="en-US" sz="1100" dirty="0" smtClean="0">
                <a:solidFill>
                  <a:srgbClr val="FF0000"/>
                </a:solidFill>
                <a:latin typeface="ＭＳ Ｐゴシック" pitchFamily="50" charset="-128"/>
              </a:rPr>
              <a:t>異なるカーネルでは整合性チェックに失敗</a:t>
            </a:r>
            <a:r>
              <a:rPr lang="ja-JP" altLang="en-US" sz="1100" dirty="0" smtClean="0">
                <a:latin typeface="ＭＳ Ｐゴシック" pitchFamily="50" charset="-128"/>
              </a:rPr>
              <a:t>する事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r>
              <a:rPr lang="ja-JP" altLang="en-US" sz="1100" dirty="0"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latin typeface="ＭＳ Ｐゴシック" pitchFamily="50" charset="-128"/>
              </a:rPr>
              <a:t>を</a:t>
            </a:r>
            <a:r>
              <a:rPr lang="ja-JP" altLang="en-US" sz="1100" dirty="0">
                <a:latin typeface="ＭＳ Ｐゴシック" pitchFamily="50" charset="-128"/>
              </a:rPr>
              <a:t>確認</a:t>
            </a:r>
            <a:r>
              <a:rPr lang="ja-JP" altLang="en-US" sz="1100" dirty="0" smtClean="0">
                <a:latin typeface="ＭＳ Ｐゴシック" pitchFamily="50" charset="-128"/>
              </a:rPr>
              <a:t>した</a:t>
            </a:r>
            <a:endParaRPr lang="ja-JP" altLang="en-US" sz="1100" dirty="0">
              <a:latin typeface="ＭＳ Ｐゴシック" pitchFamily="50" charset="-128"/>
            </a:endParaRPr>
          </a:p>
        </p:txBody>
      </p:sp>
      <p:grpSp>
        <p:nvGrpSpPr>
          <p:cNvPr id="66" name="グループ化 65"/>
          <p:cNvGrpSpPr/>
          <p:nvPr/>
        </p:nvGrpSpPr>
        <p:grpSpPr>
          <a:xfrm>
            <a:off x="3571876" y="2143108"/>
            <a:ext cx="2812661" cy="1714513"/>
            <a:chOff x="2214554" y="911126"/>
            <a:chExt cx="3023607" cy="2134084"/>
          </a:xfrm>
        </p:grpSpPr>
        <p:sp>
          <p:nvSpPr>
            <p:cNvPr id="67" name="正方形/長方形 66"/>
            <p:cNvSpPr/>
            <p:nvPr/>
          </p:nvSpPr>
          <p:spPr>
            <a:xfrm>
              <a:off x="2214554" y="1500166"/>
              <a:ext cx="2071702" cy="10318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ja-JP" altLang="en-US" sz="1800"/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3429000" y="1857356"/>
              <a:ext cx="619125" cy="56038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ja-JP" alt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2285992" y="1857356"/>
              <a:ext cx="619125" cy="5715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ja-JP" alt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4643446" y="1857356"/>
              <a:ext cx="571500" cy="57626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ja-JP" altLang="en-US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71" name="直線矢印コネクタ 12"/>
            <p:cNvCxnSpPr>
              <a:cxnSpLocks noChangeShapeType="1"/>
              <a:stCxn id="70" idx="1"/>
              <a:endCxn id="68" idx="3"/>
            </p:cNvCxnSpPr>
            <p:nvPr/>
          </p:nvCxnSpPr>
          <p:spPr bwMode="auto">
            <a:xfrm rot="10800000">
              <a:off x="4048126" y="2137551"/>
              <a:ext cx="595321" cy="7937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cxnSp>
          <p:nvCxnSpPr>
            <p:cNvPr id="72" name="直線矢印コネクタ 14"/>
            <p:cNvCxnSpPr>
              <a:cxnSpLocks noChangeShapeType="1"/>
              <a:stCxn id="69" idx="3"/>
              <a:endCxn id="68" idx="1"/>
            </p:cNvCxnSpPr>
            <p:nvPr/>
          </p:nvCxnSpPr>
          <p:spPr bwMode="auto">
            <a:xfrm flipV="1">
              <a:off x="2905117" y="2137550"/>
              <a:ext cx="523883" cy="5556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73" name="テキスト ボックス 11"/>
            <p:cNvSpPr txBox="1">
              <a:spLocks noChangeArrowheads="1"/>
            </p:cNvSpPr>
            <p:nvPr/>
          </p:nvSpPr>
          <p:spPr bwMode="auto">
            <a:xfrm>
              <a:off x="2857496" y="1857356"/>
              <a:ext cx="647700" cy="259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/>
              <a:r>
                <a:rPr lang="en-US" altLang="ja-JP" sz="900" dirty="0"/>
                <a:t>Mailbox</a:t>
              </a:r>
            </a:p>
          </p:txBody>
        </p:sp>
        <p:sp>
          <p:nvSpPr>
            <p:cNvPr id="74" name="テキスト ボックス 18"/>
            <p:cNvSpPr txBox="1">
              <a:spLocks noChangeArrowheads="1"/>
            </p:cNvSpPr>
            <p:nvPr/>
          </p:nvSpPr>
          <p:spPr bwMode="auto">
            <a:xfrm>
              <a:off x="4518427" y="1392360"/>
              <a:ext cx="719734" cy="4146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/>
              <a:r>
                <a:rPr lang="en-US" altLang="ja-JP" sz="900" dirty="0"/>
                <a:t>Security Proxy</a:t>
              </a:r>
              <a:endParaRPr lang="ja-JP" altLang="en-US" sz="900" dirty="0"/>
            </a:p>
          </p:txBody>
        </p:sp>
        <p:sp>
          <p:nvSpPr>
            <p:cNvPr id="75" name="テキスト ボックス 19"/>
            <p:cNvSpPr txBox="1">
              <a:spLocks noChangeArrowheads="1"/>
            </p:cNvSpPr>
            <p:nvPr/>
          </p:nvSpPr>
          <p:spPr bwMode="auto">
            <a:xfrm>
              <a:off x="3500438" y="1571604"/>
              <a:ext cx="531813" cy="259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/>
              <a:r>
                <a:rPr lang="en-US" altLang="ja-JP" sz="900" dirty="0"/>
                <a:t>PPE</a:t>
              </a:r>
              <a:endParaRPr lang="ja-JP" altLang="en-US" sz="900" dirty="0"/>
            </a:p>
          </p:txBody>
        </p:sp>
        <p:sp>
          <p:nvSpPr>
            <p:cNvPr id="76" name="テキスト ボックス 20"/>
            <p:cNvSpPr txBox="1">
              <a:spLocks noChangeArrowheads="1"/>
            </p:cNvSpPr>
            <p:nvPr/>
          </p:nvSpPr>
          <p:spPr bwMode="auto">
            <a:xfrm>
              <a:off x="2357430" y="1571604"/>
              <a:ext cx="492125" cy="259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/>
              <a:r>
                <a:rPr lang="en-US" altLang="ja-JP" sz="900" dirty="0"/>
                <a:t>SPE</a:t>
              </a:r>
              <a:endParaRPr lang="ja-JP" altLang="en-US" sz="900" dirty="0"/>
            </a:p>
          </p:txBody>
        </p:sp>
        <p:pic>
          <p:nvPicPr>
            <p:cNvPr id="77" name="Picture 2" descr="http://t0.gstatic.com/images?q=tbn:P9aI-vTPUHwSnM:http://www.up-lock.com/u9.jp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28868" y="1928794"/>
              <a:ext cx="379412" cy="414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8" name="正方形/長方形 9"/>
            <p:cNvSpPr/>
            <p:nvPr/>
          </p:nvSpPr>
          <p:spPr>
            <a:xfrm>
              <a:off x="4057652" y="911126"/>
              <a:ext cx="1152525" cy="36754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r>
                <a:rPr lang="ja-JP" altLang="en-US" sz="900" dirty="0" smtClean="0">
                  <a:solidFill>
                    <a:schemeClr val="tx1"/>
                  </a:solidFill>
                </a:rPr>
                <a:t>外部</a:t>
              </a:r>
              <a:endParaRPr lang="en-US" altLang="ja-JP" sz="900" dirty="0" smtClean="0">
                <a:solidFill>
                  <a:schemeClr val="tx1"/>
                </a:solidFill>
              </a:endParaRPr>
            </a:p>
            <a:p>
              <a:pPr algn="ctr" defTabSz="914400">
                <a:defRPr/>
              </a:pPr>
              <a:r>
                <a:rPr lang="ja-JP" altLang="en-US" sz="900" dirty="0" smtClean="0">
                  <a:solidFill>
                    <a:schemeClr val="tx1"/>
                  </a:solidFill>
                </a:rPr>
                <a:t>ネットワーク</a:t>
              </a:r>
              <a:endParaRPr lang="ja-JP" altLang="en-US" sz="900" dirty="0">
                <a:solidFill>
                  <a:schemeClr val="tx1"/>
                </a:solidFill>
              </a:endParaRPr>
            </a:p>
          </p:txBody>
        </p:sp>
        <p:pic>
          <p:nvPicPr>
            <p:cNvPr id="79" name="Picture 2" descr="http://t0.gstatic.com/images?q=tbn:P9aI-vTPUHwSnM:http://www.up-lock.com/u9.jp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714884" y="1928794"/>
              <a:ext cx="379412" cy="414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80" name="カギ線コネクタ 79"/>
            <p:cNvCxnSpPr>
              <a:stCxn id="70" idx="3"/>
              <a:endCxn id="78" idx="3"/>
            </p:cNvCxnSpPr>
            <p:nvPr/>
          </p:nvCxnSpPr>
          <p:spPr>
            <a:xfrm flipH="1" flipV="1">
              <a:off x="5210177" y="1094900"/>
              <a:ext cx="4769" cy="1050588"/>
            </a:xfrm>
            <a:prstGeom prst="bentConnector3">
              <a:avLst>
                <a:gd name="adj1" fmla="val -5153291"/>
              </a:avLst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カギ線コネクタ 80"/>
            <p:cNvCxnSpPr>
              <a:stCxn id="69" idx="2"/>
              <a:endCxn id="70" idx="2"/>
            </p:cNvCxnSpPr>
            <p:nvPr/>
          </p:nvCxnSpPr>
          <p:spPr>
            <a:xfrm rot="16200000" flipH="1">
              <a:off x="3759994" y="1264416"/>
              <a:ext cx="4762" cy="2333641"/>
            </a:xfrm>
            <a:prstGeom prst="bentConnector3">
              <a:avLst>
                <a:gd name="adj1" fmla="val 6300695"/>
              </a:avLst>
            </a:prstGeom>
            <a:ln w="25400">
              <a:solidFill>
                <a:srgbClr val="00B0F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テキスト ボックス 118"/>
            <p:cNvSpPr txBox="1">
              <a:spLocks noChangeArrowheads="1"/>
            </p:cNvSpPr>
            <p:nvPr/>
          </p:nvSpPr>
          <p:spPr bwMode="auto">
            <a:xfrm>
              <a:off x="3143249" y="2786049"/>
              <a:ext cx="1285875" cy="259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ja-JP" altLang="en-US" sz="900" dirty="0"/>
                <a:t>暗号通信</a:t>
              </a:r>
            </a:p>
          </p:txBody>
        </p:sp>
      </p:grpSp>
      <p:sp>
        <p:nvSpPr>
          <p:cNvPr id="85" name="角丸四角形 84"/>
          <p:cNvSpPr/>
          <p:nvPr/>
        </p:nvSpPr>
        <p:spPr>
          <a:xfrm>
            <a:off x="0" y="0"/>
            <a:ext cx="6858000" cy="7857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/>
              <a:t>Cell/B.E.</a:t>
            </a:r>
            <a:r>
              <a:rPr lang="ja-JP" altLang="en-US" sz="2000" i="1" dirty="0" smtClean="0"/>
              <a:t>の</a:t>
            </a:r>
            <a:r>
              <a:rPr lang="en-US" altLang="ja-JP" sz="2000" i="1" dirty="0" smtClean="0"/>
              <a:t>SPE Isolation</a:t>
            </a:r>
            <a:r>
              <a:rPr lang="ja-JP" altLang="en-US" sz="2000" i="1" dirty="0" smtClean="0"/>
              <a:t>モードを用いた</a:t>
            </a:r>
            <a:r>
              <a:rPr lang="en-US" altLang="ja-JP" sz="2000" i="1" dirty="0" smtClean="0"/>
              <a:t>OS</a:t>
            </a:r>
            <a:r>
              <a:rPr lang="ja-JP" altLang="en-US" sz="2000" i="1" dirty="0" smtClean="0"/>
              <a:t>カーネル監視</a:t>
            </a:r>
            <a:endParaRPr lang="en-US" altLang="ja-JP" sz="2000" i="1" dirty="0" smtClean="0"/>
          </a:p>
          <a:p>
            <a:pPr algn="ctr"/>
            <a:r>
              <a:rPr lang="ja-JP" altLang="en-US" sz="1100" dirty="0" smtClean="0"/>
              <a:t>永田　卓也　　光来　健一</a:t>
            </a:r>
            <a:endParaRPr lang="en-US" altLang="ja-JP" sz="1100" dirty="0" smtClean="0"/>
          </a:p>
          <a:p>
            <a:pPr algn="ctr"/>
            <a:r>
              <a:rPr lang="ja-JP" altLang="en-US" sz="1100" dirty="0" smtClean="0"/>
              <a:t>九州工業大学　情報工学府</a:t>
            </a:r>
            <a:endParaRPr kumimoji="1" lang="ja-JP" altLang="en-US" sz="1100" dirty="0"/>
          </a:p>
        </p:txBody>
      </p:sp>
      <p:sp>
        <p:nvSpPr>
          <p:cNvPr id="91" name="正方形/長方形 90"/>
          <p:cNvSpPr/>
          <p:nvPr/>
        </p:nvSpPr>
        <p:spPr bwMode="auto">
          <a:xfrm>
            <a:off x="4429132" y="5786446"/>
            <a:ext cx="2071702" cy="895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ja-JP" altLang="en-US" sz="1200">
              <a:solidFill>
                <a:srgbClr val="FFFFFF"/>
              </a:solidFill>
            </a:endParaRPr>
          </a:p>
        </p:txBody>
      </p:sp>
      <p:sp>
        <p:nvSpPr>
          <p:cNvPr id="92" name="正方形/長方形 91"/>
          <p:cNvSpPr/>
          <p:nvPr/>
        </p:nvSpPr>
        <p:spPr bwMode="auto">
          <a:xfrm>
            <a:off x="3700464" y="5862805"/>
            <a:ext cx="549275" cy="9445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ja-JP" altLang="en-US" sz="1200">
              <a:solidFill>
                <a:srgbClr val="FFFFFF"/>
              </a:solidFill>
            </a:endParaRPr>
          </a:p>
        </p:txBody>
      </p:sp>
      <p:sp>
        <p:nvSpPr>
          <p:cNvPr id="93" name="正方形/長方形 14"/>
          <p:cNvSpPr/>
          <p:nvPr/>
        </p:nvSpPr>
        <p:spPr bwMode="auto">
          <a:xfrm>
            <a:off x="3700464" y="5957263"/>
            <a:ext cx="549275" cy="9445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ja-JP" altLang="en-US" sz="1200">
              <a:solidFill>
                <a:srgbClr val="FFFFFF"/>
              </a:solidFill>
            </a:endParaRPr>
          </a:p>
        </p:txBody>
      </p:sp>
      <p:sp>
        <p:nvSpPr>
          <p:cNvPr id="94" name="正方形/長方形 93"/>
          <p:cNvSpPr/>
          <p:nvPr/>
        </p:nvSpPr>
        <p:spPr bwMode="auto">
          <a:xfrm>
            <a:off x="3700464" y="6051721"/>
            <a:ext cx="549275" cy="9329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ja-JP" altLang="en-US" sz="1200">
              <a:solidFill>
                <a:srgbClr val="FFFFFF"/>
              </a:solidFill>
            </a:endParaRPr>
          </a:p>
        </p:txBody>
      </p:sp>
      <p:sp>
        <p:nvSpPr>
          <p:cNvPr id="95" name="正方形/長方形 16"/>
          <p:cNvSpPr/>
          <p:nvPr/>
        </p:nvSpPr>
        <p:spPr bwMode="auto">
          <a:xfrm>
            <a:off x="3700464" y="6145013"/>
            <a:ext cx="549275" cy="9445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ja-JP" altLang="en-US" sz="1200">
              <a:solidFill>
                <a:srgbClr val="FFFFFF"/>
              </a:solidFill>
            </a:endParaRPr>
          </a:p>
        </p:txBody>
      </p:sp>
      <p:sp>
        <p:nvSpPr>
          <p:cNvPr id="96" name="正方形/長方形 17"/>
          <p:cNvSpPr/>
          <p:nvPr/>
        </p:nvSpPr>
        <p:spPr bwMode="auto">
          <a:xfrm>
            <a:off x="3700464" y="6239470"/>
            <a:ext cx="549275" cy="9329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ja-JP" altLang="en-US" sz="1200">
              <a:solidFill>
                <a:srgbClr val="FFFFFF"/>
              </a:solidFill>
            </a:endParaRPr>
          </a:p>
        </p:txBody>
      </p:sp>
      <p:sp>
        <p:nvSpPr>
          <p:cNvPr id="97" name="正方形/長方形 96"/>
          <p:cNvSpPr/>
          <p:nvPr/>
        </p:nvSpPr>
        <p:spPr bwMode="auto">
          <a:xfrm>
            <a:off x="3700464" y="6332762"/>
            <a:ext cx="549275" cy="9445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ja-JP" altLang="en-US" sz="1200">
              <a:solidFill>
                <a:srgbClr val="FFFFFF"/>
              </a:solidFill>
            </a:endParaRPr>
          </a:p>
        </p:txBody>
      </p:sp>
      <p:sp>
        <p:nvSpPr>
          <p:cNvPr id="98" name="正方形/長方形 97"/>
          <p:cNvSpPr/>
          <p:nvPr/>
        </p:nvSpPr>
        <p:spPr bwMode="auto">
          <a:xfrm>
            <a:off x="3700464" y="6427220"/>
            <a:ext cx="549275" cy="9445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ja-JP" altLang="en-US" sz="1200">
              <a:solidFill>
                <a:srgbClr val="FFFFFF"/>
              </a:solidFill>
            </a:endParaRPr>
          </a:p>
        </p:txBody>
      </p:sp>
      <p:sp>
        <p:nvSpPr>
          <p:cNvPr id="99" name="正方形/長方形 98"/>
          <p:cNvSpPr/>
          <p:nvPr/>
        </p:nvSpPr>
        <p:spPr bwMode="auto">
          <a:xfrm>
            <a:off x="3700464" y="6521677"/>
            <a:ext cx="549275" cy="9329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ja-JP" altLang="en-US" sz="1200">
              <a:solidFill>
                <a:srgbClr val="FFFFFF"/>
              </a:solidFill>
            </a:endParaRPr>
          </a:p>
        </p:txBody>
      </p:sp>
      <p:sp>
        <p:nvSpPr>
          <p:cNvPr id="100" name="正方形/長方形 21"/>
          <p:cNvSpPr/>
          <p:nvPr/>
        </p:nvSpPr>
        <p:spPr bwMode="auto">
          <a:xfrm>
            <a:off x="5715016" y="6072198"/>
            <a:ext cx="698519" cy="2962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r>
              <a:rPr lang="ja-JP" altLang="en-US" sz="900" dirty="0" smtClean="0">
                <a:solidFill>
                  <a:schemeClr val="tx1"/>
                </a:solidFill>
              </a:rPr>
              <a:t>監視</a:t>
            </a:r>
            <a:endParaRPr lang="en-US" altLang="ja-JP" sz="900" dirty="0" smtClean="0">
              <a:solidFill>
                <a:schemeClr val="tx1"/>
              </a:solidFill>
            </a:endParaRPr>
          </a:p>
          <a:p>
            <a:pPr algn="ctr" defTabSz="914400"/>
            <a:r>
              <a:rPr lang="ja-JP" altLang="en-US" sz="900" dirty="0" smtClean="0">
                <a:solidFill>
                  <a:schemeClr val="tx1"/>
                </a:solidFill>
              </a:rPr>
              <a:t>システム</a:t>
            </a:r>
            <a:endParaRPr lang="en-US" altLang="ja-JP" sz="900" dirty="0">
              <a:solidFill>
                <a:schemeClr val="tx1"/>
              </a:solidFill>
            </a:endParaRPr>
          </a:p>
        </p:txBody>
      </p:sp>
      <p:sp>
        <p:nvSpPr>
          <p:cNvPr id="102" name="テキスト ボックス 24"/>
          <p:cNvSpPr txBox="1">
            <a:spLocks noChangeArrowheads="1"/>
          </p:cNvSpPr>
          <p:nvPr/>
        </p:nvSpPr>
        <p:spPr bwMode="auto">
          <a:xfrm>
            <a:off x="3571876" y="5643570"/>
            <a:ext cx="773113" cy="179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/>
            <a:r>
              <a:rPr lang="ja-JP" altLang="en-US" sz="1000"/>
              <a:t>カーネル</a:t>
            </a:r>
          </a:p>
        </p:txBody>
      </p:sp>
      <p:grpSp>
        <p:nvGrpSpPr>
          <p:cNvPr id="103" name="グループ化 27"/>
          <p:cNvGrpSpPr/>
          <p:nvPr/>
        </p:nvGrpSpPr>
        <p:grpSpPr>
          <a:xfrm>
            <a:off x="5072074" y="5857884"/>
            <a:ext cx="357190" cy="282207"/>
            <a:chOff x="2643182" y="5214942"/>
            <a:chExt cx="625475" cy="384175"/>
          </a:xfrm>
        </p:grpSpPr>
        <p:grpSp>
          <p:nvGrpSpPr>
            <p:cNvPr id="111" name="グループ化 4"/>
            <p:cNvGrpSpPr>
              <a:grpSpLocks/>
            </p:cNvGrpSpPr>
            <p:nvPr/>
          </p:nvGrpSpPr>
          <p:grpSpPr bwMode="auto">
            <a:xfrm>
              <a:off x="2857496" y="5214942"/>
              <a:ext cx="409575" cy="384175"/>
              <a:chOff x="1428728" y="2071678"/>
              <a:chExt cx="914400" cy="642942"/>
            </a:xfrm>
          </p:grpSpPr>
          <p:sp>
            <p:nvSpPr>
              <p:cNvPr id="116" name="正方形/長方形 115"/>
              <p:cNvSpPr/>
              <p:nvPr/>
            </p:nvSpPr>
            <p:spPr>
              <a:xfrm>
                <a:off x="1428728" y="2071678"/>
                <a:ext cx="914400" cy="2151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00"/>
                <a:endParaRPr lang="ja-JP" altLang="en-US" sz="1200">
                  <a:solidFill>
                    <a:srgbClr val="FFFFFF"/>
                  </a:solidFill>
                </a:endParaRPr>
              </a:p>
            </p:txBody>
          </p:sp>
          <p:sp>
            <p:nvSpPr>
              <p:cNvPr id="117" name="正方形/長方形 116"/>
              <p:cNvSpPr/>
              <p:nvPr/>
            </p:nvSpPr>
            <p:spPr>
              <a:xfrm>
                <a:off x="1428728" y="2286877"/>
                <a:ext cx="914400" cy="21254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00"/>
                <a:endParaRPr lang="ja-JP" altLang="en-US" sz="1200">
                  <a:solidFill>
                    <a:srgbClr val="FFFFFF"/>
                  </a:solidFill>
                </a:endParaRPr>
              </a:p>
            </p:txBody>
          </p:sp>
          <p:sp>
            <p:nvSpPr>
              <p:cNvPr id="118" name="正方形/長方形 117"/>
              <p:cNvSpPr/>
              <p:nvPr/>
            </p:nvSpPr>
            <p:spPr>
              <a:xfrm>
                <a:off x="1428728" y="2499420"/>
                <a:ext cx="914400" cy="215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00"/>
                <a:endParaRPr lang="ja-JP" altLang="en-US" sz="12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12" name="グループ化 30"/>
            <p:cNvGrpSpPr>
              <a:grpSpLocks/>
            </p:cNvGrpSpPr>
            <p:nvPr/>
          </p:nvGrpSpPr>
          <p:grpSpPr bwMode="auto">
            <a:xfrm>
              <a:off x="2643182" y="5214942"/>
              <a:ext cx="625475" cy="384175"/>
              <a:chOff x="2071670" y="928670"/>
              <a:chExt cx="1271590" cy="642942"/>
            </a:xfrm>
          </p:grpSpPr>
          <p:sp>
            <p:nvSpPr>
              <p:cNvPr id="113" name="正方形/長方形 112"/>
              <p:cNvSpPr/>
              <p:nvPr/>
            </p:nvSpPr>
            <p:spPr>
              <a:xfrm>
                <a:off x="2429909" y="928670"/>
                <a:ext cx="913351" cy="215199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00"/>
                <a:endParaRPr lang="ja-JP" altLang="en-US" sz="1200">
                  <a:solidFill>
                    <a:srgbClr val="FFFFFF"/>
                  </a:solidFill>
                </a:endParaRPr>
              </a:p>
            </p:txBody>
          </p:sp>
          <p:sp>
            <p:nvSpPr>
              <p:cNvPr id="114" name="正方形/長方形 22"/>
              <p:cNvSpPr/>
              <p:nvPr/>
            </p:nvSpPr>
            <p:spPr>
              <a:xfrm>
                <a:off x="2213675" y="1143869"/>
                <a:ext cx="916578" cy="212543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00"/>
                <a:endParaRPr lang="ja-JP" altLang="en-US" sz="1200">
                  <a:solidFill>
                    <a:srgbClr val="FFFFFF"/>
                  </a:solidFill>
                </a:endParaRPr>
              </a:p>
            </p:txBody>
          </p:sp>
          <p:sp>
            <p:nvSpPr>
              <p:cNvPr id="115" name="正方形/長方形 33"/>
              <p:cNvSpPr/>
              <p:nvPr/>
            </p:nvSpPr>
            <p:spPr>
              <a:xfrm>
                <a:off x="2071670" y="1356412"/>
                <a:ext cx="913349" cy="2152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00"/>
                <a:endParaRPr lang="ja-JP" altLang="en-US" sz="12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04" name="グループ化 43"/>
          <p:cNvGrpSpPr/>
          <p:nvPr/>
        </p:nvGrpSpPr>
        <p:grpSpPr bwMode="auto">
          <a:xfrm>
            <a:off x="5072074" y="6215074"/>
            <a:ext cx="357190" cy="283373"/>
            <a:chOff x="1428728" y="2071685"/>
            <a:chExt cx="914412" cy="642935"/>
          </a:xfrm>
          <a:solidFill>
            <a:schemeClr val="bg1">
              <a:lumMod val="50000"/>
            </a:schemeClr>
          </a:solidFill>
        </p:grpSpPr>
        <p:sp>
          <p:nvSpPr>
            <p:cNvPr id="108" name="正方形/長方形 107"/>
            <p:cNvSpPr/>
            <p:nvPr/>
          </p:nvSpPr>
          <p:spPr>
            <a:xfrm>
              <a:off x="1428728" y="2071685"/>
              <a:ext cx="914412" cy="21431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ja-JP" altLang="en-US"/>
            </a:p>
          </p:txBody>
        </p:sp>
        <p:sp>
          <p:nvSpPr>
            <p:cNvPr id="109" name="正方形/長方形 108"/>
            <p:cNvSpPr/>
            <p:nvPr/>
          </p:nvSpPr>
          <p:spPr>
            <a:xfrm>
              <a:off x="1428728" y="2285992"/>
              <a:ext cx="914400" cy="21431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ja-JP" altLang="en-US"/>
            </a:p>
          </p:txBody>
        </p:sp>
        <p:sp>
          <p:nvSpPr>
            <p:cNvPr id="110" name="正方形/長方形 109"/>
            <p:cNvSpPr/>
            <p:nvPr/>
          </p:nvSpPr>
          <p:spPr>
            <a:xfrm>
              <a:off x="1428728" y="2500306"/>
              <a:ext cx="914400" cy="21431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ja-JP" altLang="en-US"/>
            </a:p>
          </p:txBody>
        </p:sp>
      </p:grpSp>
      <p:sp>
        <p:nvSpPr>
          <p:cNvPr id="105" name="テキスト ボックス 52"/>
          <p:cNvSpPr txBox="1">
            <a:spLocks noChangeArrowheads="1"/>
          </p:cNvSpPr>
          <p:nvPr/>
        </p:nvSpPr>
        <p:spPr bwMode="auto">
          <a:xfrm>
            <a:off x="6500834" y="5929322"/>
            <a:ext cx="21431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altLang="ja-JP" sz="1000" dirty="0" smtClean="0"/>
              <a:t>S</a:t>
            </a:r>
          </a:p>
          <a:p>
            <a:pPr defTabSz="914400"/>
            <a:r>
              <a:rPr lang="en-US" altLang="ja-JP" sz="1000" dirty="0" smtClean="0"/>
              <a:t>P</a:t>
            </a:r>
            <a:endParaRPr lang="en-US" altLang="ja-JP" dirty="0" smtClean="0"/>
          </a:p>
          <a:p>
            <a:pPr defTabSz="914400"/>
            <a:r>
              <a:rPr lang="en-US" altLang="ja-JP" sz="1000" dirty="0" smtClean="0"/>
              <a:t>E</a:t>
            </a:r>
            <a:endParaRPr lang="ja-JP" altLang="en-US" sz="1000" dirty="0"/>
          </a:p>
        </p:txBody>
      </p:sp>
      <p:cxnSp>
        <p:nvCxnSpPr>
          <p:cNvPr id="106" name="直線矢印コネクタ 105"/>
          <p:cNvCxnSpPr>
            <a:stCxn id="93" idx="3"/>
            <a:endCxn id="114" idx="1"/>
          </p:cNvCxnSpPr>
          <p:nvPr/>
        </p:nvCxnSpPr>
        <p:spPr>
          <a:xfrm flipV="1">
            <a:off x="4249739" y="5998987"/>
            <a:ext cx="862224" cy="550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正方形/長方形 106"/>
          <p:cNvSpPr/>
          <p:nvPr/>
        </p:nvSpPr>
        <p:spPr>
          <a:xfrm>
            <a:off x="4572008" y="5854644"/>
            <a:ext cx="285752" cy="734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M</a:t>
            </a:r>
          </a:p>
          <a:p>
            <a:pPr algn="ctr"/>
            <a:r>
              <a:rPr lang="en-US" altLang="ja-JP" dirty="0" smtClean="0"/>
              <a:t>F</a:t>
            </a:r>
          </a:p>
          <a:p>
            <a:pPr algn="ctr"/>
            <a:r>
              <a:rPr kumimoji="1" lang="en-US" altLang="ja-JP" dirty="0" smtClean="0"/>
              <a:t>C</a:t>
            </a:r>
            <a:endParaRPr kumimoji="1" lang="ja-JP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3467" y="8358215"/>
            <a:ext cx="183698" cy="285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43248" y="8072462"/>
            <a:ext cx="1238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4" name="グラフ 123"/>
          <p:cNvGraphicFramePr/>
          <p:nvPr/>
        </p:nvGraphicFramePr>
        <p:xfrm>
          <a:off x="3571876" y="7000892"/>
          <a:ext cx="2714643" cy="1600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25" name="テキスト ボックス 124"/>
          <p:cNvSpPr txBox="1"/>
          <p:nvPr/>
        </p:nvSpPr>
        <p:spPr>
          <a:xfrm>
            <a:off x="5500702" y="6429388"/>
            <a:ext cx="6429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チェック</a:t>
            </a:r>
            <a:endParaRPr kumimoji="1" lang="ja-JP" altLang="en-US" sz="900" dirty="0"/>
          </a:p>
        </p:txBody>
      </p:sp>
      <p:cxnSp>
        <p:nvCxnSpPr>
          <p:cNvPr id="128" name="カギ線コネクタ 127"/>
          <p:cNvCxnSpPr>
            <a:stCxn id="100" idx="2"/>
            <a:endCxn id="110" idx="2"/>
          </p:cNvCxnSpPr>
          <p:nvPr/>
        </p:nvCxnSpPr>
        <p:spPr>
          <a:xfrm rot="5400000">
            <a:off x="5592448" y="6026619"/>
            <a:ext cx="130048" cy="813609"/>
          </a:xfrm>
          <a:prstGeom prst="bentConnector3">
            <a:avLst>
              <a:gd name="adj1" fmla="val 341699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8106</TotalTime>
  <Words>150</Words>
  <Application>Microsoft Office PowerPoint</Application>
  <PresentationFormat>画面に合わせる (4:3)</PresentationFormat>
  <Paragraphs>96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tadokoro</dc:creator>
  <cp:lastModifiedBy>takuya</cp:lastModifiedBy>
  <cp:revision>832</cp:revision>
  <dcterms:created xsi:type="dcterms:W3CDTF">2010-03-04T06:44:35Z</dcterms:created>
  <dcterms:modified xsi:type="dcterms:W3CDTF">2010-05-26T06:38:57Z</dcterms:modified>
</cp:coreProperties>
</file>