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1" r:id="rId6"/>
    <p:sldId id="260" r:id="rId7"/>
    <p:sldId id="271" r:id="rId8"/>
    <p:sldId id="263" r:id="rId9"/>
    <p:sldId id="264" r:id="rId10"/>
    <p:sldId id="265" r:id="rId11"/>
    <p:sldId id="266" r:id="rId12"/>
    <p:sldId id="268" r:id="rId13"/>
    <p:sldId id="270" r:id="rId1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5485" autoAdjust="0"/>
  </p:normalViewPr>
  <p:slideViewPr>
    <p:cSldViewPr>
      <p:cViewPr varScale="1">
        <p:scale>
          <a:sx n="114" d="100"/>
          <a:sy n="114" d="100"/>
        </p:scale>
        <p:origin x="-5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95DAF-A629-40E0-ADB7-2555CDD57E35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36FFC-FA52-4276-8E71-73C704F17A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A0053-DB12-4564-85F7-6123AE30D2FC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F3FBE-CFEA-415C-A1C1-20EEBA50B8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3FBE-CFEA-415C-A1C1-20EEBA50B8C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3FBE-CFEA-415C-A1C1-20EEBA50B8CA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3FBE-CFEA-415C-A1C1-20EEBA50B8CA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4BECFD-3618-4BD3-AA1C-1CFBB4EDD294}" type="datetimeFigureOut">
              <a:rPr kumimoji="1" lang="ja-JP" altLang="en-US" smtClean="0"/>
              <a:pPr/>
              <a:t>2010/2/22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C2D84FC-888F-4966-BCBF-5BD78A6A81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______2.xls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4400" dirty="0" smtClean="0"/>
              <a:t>仮想マシンを用いた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ja-JP" altLang="en-US" sz="4400" dirty="0" smtClean="0"/>
              <a:t>既存ソフトウェアのオフロード手法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機械情報工学科</a:t>
            </a:r>
            <a:endParaRPr lang="en-US" altLang="ja-JP" dirty="0" smtClean="0"/>
          </a:p>
          <a:p>
            <a:r>
              <a:rPr lang="ja-JP" altLang="en-US" dirty="0" smtClean="0"/>
              <a:t>光来研究室</a:t>
            </a:r>
            <a:endParaRPr lang="en-US" altLang="ja-JP" dirty="0" smtClean="0"/>
          </a:p>
          <a:p>
            <a:r>
              <a:rPr kumimoji="1" lang="en-US" altLang="ja-JP" dirty="0" smtClean="0"/>
              <a:t>06237005</a:t>
            </a:r>
          </a:p>
          <a:p>
            <a:r>
              <a:rPr lang="ja-JP" altLang="en-US" dirty="0" smtClean="0"/>
              <a:t>飯田貴大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Transcall</a:t>
            </a:r>
            <a:r>
              <a:rPr kumimoji="1" lang="ja-JP" altLang="en-US" dirty="0" smtClean="0"/>
              <a:t>を用い</a:t>
            </a:r>
            <a:r>
              <a:rPr lang="ja-JP" altLang="en-US" dirty="0" smtClean="0"/>
              <a:t>た</a:t>
            </a:r>
            <a:r>
              <a:rPr kumimoji="1" lang="en-US" altLang="ja-JP" dirty="0" err="1" smtClean="0"/>
              <a:t>ps</a:t>
            </a:r>
            <a:r>
              <a:rPr kumimoji="1" lang="ja-JP" altLang="en-US" dirty="0" smtClean="0"/>
              <a:t>コマンドの実行時間を測定した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chkrootkit</a:t>
            </a:r>
            <a:r>
              <a:rPr kumimoji="1" lang="ja-JP" altLang="en-US" dirty="0" smtClean="0"/>
              <a:t>が使う</a:t>
            </a:r>
            <a:r>
              <a:rPr kumimoji="1" lang="en-US" altLang="ja-JP" dirty="0" err="1" smtClean="0"/>
              <a:t>ps</a:t>
            </a:r>
            <a:r>
              <a:rPr kumimoji="1" lang="ja-JP" altLang="en-US" dirty="0" smtClean="0"/>
              <a:t>コマンドについてのみ修正なしにオフロード可能となっている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実験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：</a:t>
            </a:r>
            <a:r>
              <a:rPr kumimoji="1" lang="en-US" altLang="ja-JP" dirty="0" err="1" smtClean="0"/>
              <a:t>Transcall</a:t>
            </a:r>
            <a:r>
              <a:rPr kumimoji="1" lang="ja-JP" altLang="en-US" dirty="0" smtClean="0"/>
              <a:t>によるオーバヘッド</a:t>
            </a:r>
            <a:endParaRPr kumimoji="1" lang="ja-JP" altLang="en-US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1071538" y="2928934"/>
            <a:ext cx="3929090" cy="1740600"/>
            <a:chOff x="928662" y="3071810"/>
            <a:chExt cx="4214842" cy="1684891"/>
          </a:xfrm>
        </p:grpSpPr>
        <p:graphicFrame>
          <p:nvGraphicFramePr>
            <p:cNvPr id="4" name="コンテンツ プレースホルダ 5"/>
            <p:cNvGraphicFramePr>
              <a:graphicFrameLocks/>
            </p:cNvGraphicFramePr>
            <p:nvPr/>
          </p:nvGraphicFramePr>
          <p:xfrm>
            <a:off x="928662" y="3429000"/>
            <a:ext cx="4214842" cy="1327701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731463"/>
                  <a:gridCol w="2197627"/>
                </a:tblGrid>
                <a:tr h="327562">
                  <a:tc>
                    <a:txBody>
                      <a:bodyPr/>
                      <a:lstStyle/>
                      <a:p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ja-JP" altLang="en-US" dirty="0" smtClean="0">
                            <a:solidFill>
                              <a:sysClr val="windowText" lastClr="000000"/>
                            </a:solidFill>
                          </a:rPr>
                          <a:t>実行時間（ミリ秒）</a:t>
                        </a:r>
                        <a:endParaRPr kumimoji="1" lang="ja-JP" altLang="en-US" dirty="0">
                          <a:solidFill>
                            <a:sysClr val="windowText" lastClr="000000"/>
                          </a:solidFill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  <a:tr h="327562">
                  <a:tc>
                    <a:txBody>
                      <a:bodyPr/>
                      <a:lstStyle/>
                      <a:p>
                        <a:r>
                          <a:rPr kumimoji="1" lang="en-US" altLang="ja-JP" dirty="0" err="1" smtClean="0"/>
                          <a:t>ps</a:t>
                        </a:r>
                        <a:r>
                          <a:rPr kumimoji="1" lang="en-US" altLang="ja-JP" dirty="0" smtClean="0"/>
                          <a:t>(</a:t>
                        </a:r>
                        <a:r>
                          <a:rPr kumimoji="1" lang="ja-JP" altLang="en-US" dirty="0" smtClean="0"/>
                          <a:t>ドメイン</a:t>
                        </a:r>
                        <a:r>
                          <a:rPr kumimoji="1" lang="en-US" altLang="ja-JP" dirty="0" smtClean="0"/>
                          <a:t>U)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/>
                          <a:t>19.9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  <a:tr h="402148">
                  <a:tc>
                    <a:txBody>
                      <a:bodyPr/>
                      <a:lstStyle/>
                      <a:p>
                        <a:r>
                          <a:rPr kumimoji="1" lang="en-US" altLang="ja-JP" dirty="0" err="1" smtClean="0"/>
                          <a:t>Transcall+</a:t>
                        </a:r>
                        <a:r>
                          <a:rPr kumimoji="1" lang="en-US" altLang="ja-JP" baseline="0" dirty="0" err="1" smtClean="0"/>
                          <a:t>ps</a:t>
                        </a:r>
                        <a:r>
                          <a:rPr kumimoji="1" lang="en-US" altLang="ja-JP" baseline="0" dirty="0" smtClean="0"/>
                          <a:t/>
                        </a:r>
                        <a:br>
                          <a:rPr kumimoji="1" lang="en-US" altLang="ja-JP" baseline="0" dirty="0" smtClean="0"/>
                        </a:br>
                        <a:r>
                          <a:rPr kumimoji="1" lang="en-US" altLang="ja-JP" baseline="0" dirty="0" smtClean="0"/>
                          <a:t>(</a:t>
                        </a:r>
                        <a:r>
                          <a:rPr kumimoji="1" lang="ja-JP" altLang="en-US" baseline="0" dirty="0" smtClean="0"/>
                          <a:t>ドメイン</a:t>
                        </a:r>
                        <a:r>
                          <a:rPr kumimoji="1" lang="en-US" altLang="ja-JP" baseline="0" dirty="0" smtClean="0"/>
                          <a:t>0)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kumimoji="1" lang="en-US" altLang="ja-JP" dirty="0" smtClean="0"/>
                          <a:t>65.6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5" name="テキスト ボックス 4"/>
            <p:cNvSpPr txBox="1"/>
            <p:nvPr/>
          </p:nvSpPr>
          <p:spPr>
            <a:xfrm>
              <a:off x="928662" y="3071810"/>
              <a:ext cx="42148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表１　実行速度比較</a:t>
              </a:r>
              <a:endParaRPr kumimoji="1" lang="ja-JP" altLang="en-US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572132" y="2928934"/>
            <a:ext cx="307186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実験環境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CPU Intel Quad 2.83GHz</a:t>
            </a:r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メモリ</a:t>
            </a:r>
            <a:r>
              <a:rPr lang="en-US" altLang="ja-JP" dirty="0" smtClean="0"/>
              <a:t> 4GB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Xen3.4.0</a:t>
            </a:r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 </a:t>
            </a:r>
            <a:r>
              <a:rPr lang="en-US" altLang="ja-JP" dirty="0" smtClean="0"/>
              <a:t>Linux2.6.18.8</a:t>
            </a:r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ドメイン</a:t>
            </a:r>
            <a:r>
              <a:rPr lang="en-US" altLang="ja-JP" dirty="0" smtClean="0"/>
              <a:t>U Linux2.6.27.35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6643702" y="5214950"/>
            <a:ext cx="1285820" cy="1500198"/>
          </a:xfrm>
          <a:prstGeom prst="roundRect">
            <a:avLst/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4714812" y="5214950"/>
            <a:ext cx="1428824" cy="150019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86250" y="485776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72200" y="485776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143440" y="5429264"/>
            <a:ext cx="619394" cy="3571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4857688" y="6215082"/>
            <a:ext cx="1214446" cy="35719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dirty="0" err="1" smtClean="0"/>
              <a:t>Transcall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>
            <a:stCxn id="12" idx="2"/>
            <a:endCxn id="13" idx="0"/>
          </p:cNvCxnSpPr>
          <p:nvPr/>
        </p:nvCxnSpPr>
        <p:spPr>
          <a:xfrm rot="16200000" flipH="1">
            <a:off x="5244710" y="5994881"/>
            <a:ext cx="428628" cy="1177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6765545" y="5953384"/>
            <a:ext cx="1071570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の情報</a:t>
            </a:r>
            <a:endParaRPr kumimoji="1" lang="ja-JP" altLang="en-US" dirty="0"/>
          </a:p>
        </p:txBody>
      </p:sp>
      <p:cxnSp>
        <p:nvCxnSpPr>
          <p:cNvPr id="24" name="直線矢印コネクタ 23"/>
          <p:cNvCxnSpPr>
            <a:stCxn id="13" idx="3"/>
            <a:endCxn id="19" idx="1"/>
          </p:cNvCxnSpPr>
          <p:nvPr/>
        </p:nvCxnSpPr>
        <p:spPr>
          <a:xfrm flipV="1">
            <a:off x="6072134" y="6274855"/>
            <a:ext cx="693411" cy="11882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32"/>
          <p:cNvSpPr/>
          <p:nvPr/>
        </p:nvSpPr>
        <p:spPr>
          <a:xfrm>
            <a:off x="2000232" y="5214950"/>
            <a:ext cx="1285820" cy="1500198"/>
          </a:xfrm>
          <a:prstGeom prst="roundRect">
            <a:avLst/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28794" y="485776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2357422" y="5715016"/>
            <a:ext cx="619394" cy="3571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Transcall</a:t>
            </a:r>
            <a:r>
              <a:rPr kumimoji="1" lang="ja-JP" altLang="en-US" dirty="0" smtClean="0"/>
              <a:t>を用いて隠しプロセスの発見ができるかどうかの実験を行った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では</a:t>
            </a:r>
            <a:r>
              <a:rPr lang="en-US" altLang="ja-JP" dirty="0" smtClean="0"/>
              <a:t>Init</a:t>
            </a:r>
            <a:r>
              <a:rPr lang="ja-JP" altLang="en-US" dirty="0" smtClean="0"/>
              <a:t>プロセスを隠ぺいする改ざんされた</a:t>
            </a:r>
            <a:r>
              <a:rPr lang="en-US" altLang="ja-JP" dirty="0" err="1" smtClean="0"/>
              <a:t>ps</a:t>
            </a:r>
            <a:r>
              <a:rPr lang="ja-JP" altLang="en-US" dirty="0" smtClean="0"/>
              <a:t>コマンドを実行した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：隠しプロセスの発見</a:t>
            </a:r>
            <a:endParaRPr kumimoji="1" lang="ja-JP" altLang="en-US" dirty="0"/>
          </a:p>
        </p:txBody>
      </p:sp>
      <p:graphicFrame>
        <p:nvGraphicFramePr>
          <p:cNvPr id="26" name="オブジェクト 25"/>
          <p:cNvGraphicFramePr>
            <a:graphicFrameLocks noChangeAspect="1"/>
          </p:cNvGraphicFramePr>
          <p:nvPr/>
        </p:nvGraphicFramePr>
        <p:xfrm>
          <a:off x="428596" y="3714752"/>
          <a:ext cx="4067175" cy="2495550"/>
        </p:xfrm>
        <a:graphic>
          <a:graphicData uri="http://schemas.openxmlformats.org/presentationml/2006/ole">
            <p:oleObj spid="_x0000_s1028" name="ワークシート" r:id="rId3" imgW="4067243" imgH="2495685" progId="Excel.Sheet.12">
              <p:embed/>
            </p:oleObj>
          </a:graphicData>
        </a:graphic>
      </p:graphicFrame>
      <p:graphicFrame>
        <p:nvGraphicFramePr>
          <p:cNvPr id="27" name="オブジェクト 26"/>
          <p:cNvGraphicFramePr>
            <a:graphicFrameLocks noChangeAspect="1"/>
          </p:cNvGraphicFramePr>
          <p:nvPr/>
        </p:nvGraphicFramePr>
        <p:xfrm>
          <a:off x="4643438" y="3714752"/>
          <a:ext cx="4200525" cy="2552700"/>
        </p:xfrm>
        <a:graphic>
          <a:graphicData uri="http://schemas.openxmlformats.org/presentationml/2006/ole">
            <p:oleObj spid="_x0000_s1029" name="ワークシート" r:id="rId4" imgW="4200457" imgH="255270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Livewire [</a:t>
            </a:r>
            <a:r>
              <a:rPr lang="en-US" altLang="ja-JP" dirty="0" err="1" smtClean="0"/>
              <a:t>Garfinkel</a:t>
            </a:r>
            <a:r>
              <a:rPr lang="en-US" altLang="ja-JP" dirty="0" smtClean="0"/>
              <a:t> et al.’03]</a:t>
            </a:r>
          </a:p>
          <a:p>
            <a:pPr lvl="1"/>
            <a:r>
              <a:rPr lang="ja-JP" altLang="en-US" dirty="0" smtClean="0"/>
              <a:t>仮想マシン外で</a:t>
            </a:r>
            <a:r>
              <a:rPr lang="en-US" altLang="ja-JP" dirty="0" smtClean="0"/>
              <a:t>IDS</a:t>
            </a:r>
            <a:r>
              <a:rPr lang="ja-JP" altLang="en-US" dirty="0" smtClean="0"/>
              <a:t>を動かし、仮想マシン内の</a:t>
            </a:r>
            <a:r>
              <a:rPr lang="en-US" altLang="ja-JP" dirty="0" smtClean="0"/>
              <a:t>OS</a:t>
            </a:r>
            <a:r>
              <a:rPr lang="ja-JP" altLang="en-US" dirty="0" err="1" smtClean="0"/>
              <a:t>を監</a:t>
            </a:r>
            <a:r>
              <a:rPr lang="ja-JP" altLang="en-US" dirty="0" smtClean="0"/>
              <a:t>視 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専用</a:t>
            </a:r>
            <a:r>
              <a:rPr lang="en-US" altLang="ja-JP" dirty="0" smtClean="0"/>
              <a:t>IDS</a:t>
            </a:r>
            <a:r>
              <a:rPr lang="ja-JP" altLang="en-US" dirty="0" smtClean="0"/>
              <a:t>を開発する必要がある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0"/>
            <a:r>
              <a:rPr lang="en-US" altLang="ja-JP" dirty="0" err="1" smtClean="0"/>
              <a:t>HyperSpector</a:t>
            </a:r>
            <a:r>
              <a:rPr lang="en-US" altLang="ja-JP" dirty="0" smtClean="0"/>
              <a:t> [</a:t>
            </a:r>
            <a:r>
              <a:rPr lang="en-US" altLang="ja-JP" dirty="0" err="1" smtClean="0"/>
              <a:t>Kourai</a:t>
            </a:r>
            <a:r>
              <a:rPr lang="en-US" altLang="ja-JP" dirty="0" smtClean="0"/>
              <a:t> et al.’05] </a:t>
            </a:r>
          </a:p>
          <a:p>
            <a:pPr lvl="1"/>
            <a:r>
              <a:rPr lang="en-US" altLang="ja-JP" dirty="0" smtClean="0"/>
              <a:t>IDS</a:t>
            </a:r>
            <a:r>
              <a:rPr lang="ja-JP" altLang="en-US" dirty="0" smtClean="0"/>
              <a:t>専用の仮想マシンを作り、そこから監視対象の</a:t>
            </a:r>
            <a:r>
              <a:rPr lang="ja-JP" altLang="en-US" dirty="0" smtClean="0"/>
              <a:t>サーバ仮想マシンを</a:t>
            </a:r>
            <a:r>
              <a:rPr lang="ja-JP" altLang="en-US" dirty="0" smtClean="0"/>
              <a:t>監視する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OS</a:t>
            </a:r>
            <a:r>
              <a:rPr lang="ja-JP" altLang="en-US" dirty="0" smtClean="0"/>
              <a:t>の仮想化機能を利用して実現しているため、</a:t>
            </a:r>
            <a:r>
              <a:rPr lang="en-US" altLang="ja-JP" dirty="0" smtClean="0"/>
              <a:t>IDS</a:t>
            </a:r>
            <a:r>
              <a:rPr lang="ja-JP" altLang="en-US" dirty="0" smtClean="0"/>
              <a:t>を変更せずに</a:t>
            </a:r>
            <a:r>
              <a:rPr lang="ja-JP" altLang="en-US" dirty="0" smtClean="0"/>
              <a:t>動作させるのは比較的容易である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関連研究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既存の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を変更することなく、仮想マシンを用いてオフロード出来るようにするシステム</a:t>
            </a:r>
            <a:r>
              <a:rPr kumimoji="1" lang="en-US" altLang="ja-JP" dirty="0" err="1" smtClean="0"/>
              <a:t>Transcall</a:t>
            </a:r>
            <a:r>
              <a:rPr kumimoji="1" lang="ja-JP" altLang="en-US" dirty="0" smtClean="0"/>
              <a:t>を提案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システムコールの制御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疑似</a:t>
            </a:r>
            <a:r>
              <a:rPr kumimoji="1" lang="en-US" altLang="ja-JP" dirty="0" smtClean="0"/>
              <a:t>proc</a:t>
            </a:r>
            <a:r>
              <a:rPr kumimoji="1" lang="ja-JP" altLang="en-US" dirty="0" smtClean="0"/>
              <a:t>ファイルシステム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からの情報取得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0"/>
            <a:r>
              <a:rPr kumimoji="1" lang="ja-JP" altLang="en-US" dirty="0" smtClean="0"/>
              <a:t>今後の課題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chkrootkit</a:t>
            </a:r>
            <a:r>
              <a:rPr kumimoji="1" lang="ja-JP" altLang="en-US" dirty="0" smtClean="0"/>
              <a:t>で使用されている様々な外部コマンドに対応し、</a:t>
            </a:r>
            <a:r>
              <a:rPr lang="en-US" altLang="ja-JP" dirty="0" err="1" smtClean="0"/>
              <a:t>chkrootkit</a:t>
            </a:r>
            <a:r>
              <a:rPr kumimoji="1" lang="ja-JP" altLang="en-US" dirty="0" smtClean="0"/>
              <a:t>全体をオフロードできるようにすることである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は攻撃者の侵入を検知するために用いられる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ファイル、ネットワーク、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などを監視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例：</a:t>
            </a:r>
            <a:r>
              <a:rPr kumimoji="1" lang="en-US" altLang="ja-JP" dirty="0" err="1" smtClean="0"/>
              <a:t>chkrootkit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攻撃者によって仕込まれた</a:t>
            </a:r>
            <a:r>
              <a:rPr kumimoji="1" lang="en-US" altLang="ja-JP" dirty="0" err="1" smtClean="0"/>
              <a:t>rootkit</a:t>
            </a:r>
            <a:r>
              <a:rPr kumimoji="1" lang="ja-JP" altLang="en-US" dirty="0" smtClean="0"/>
              <a:t>を発見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rootkit</a:t>
            </a:r>
            <a:r>
              <a:rPr lang="ja-JP" altLang="en-US" dirty="0" smtClean="0"/>
              <a:t>はファイルの改ざん等を行う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攻撃者用ツール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が攻撃され停止させられることがある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侵入検知システム（</a:t>
            </a:r>
            <a:r>
              <a:rPr lang="en-US" altLang="ja-JP" dirty="0" smtClean="0"/>
              <a:t>IDS)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214678" y="4929198"/>
            <a:ext cx="1714512" cy="15716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428992" y="5429264"/>
            <a:ext cx="1285884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chkrootkit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3504" y="464344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攻撃者</a:t>
            </a:r>
            <a:endParaRPr kumimoji="1" lang="ja-JP" altLang="en-US" dirty="0"/>
          </a:p>
        </p:txBody>
      </p:sp>
      <p:sp>
        <p:nvSpPr>
          <p:cNvPr id="10" name="曲折矢印 9"/>
          <p:cNvSpPr/>
          <p:nvPr/>
        </p:nvSpPr>
        <p:spPr>
          <a:xfrm rot="10800000">
            <a:off x="4643438" y="5000636"/>
            <a:ext cx="1143008" cy="1500198"/>
          </a:xfrm>
          <a:prstGeom prst="bentArrow">
            <a:avLst>
              <a:gd name="adj1" fmla="val 25000"/>
              <a:gd name="adj2" fmla="val 21000"/>
              <a:gd name="adj3" fmla="val 25000"/>
              <a:gd name="adj4" fmla="val 4375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571868" y="6072206"/>
            <a:ext cx="1000132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rootkit</a:t>
            </a:r>
            <a:endParaRPr kumimoji="1" lang="ja-JP" altLang="en-US" sz="1600" dirty="0"/>
          </a:p>
        </p:txBody>
      </p:sp>
      <p:sp>
        <p:nvSpPr>
          <p:cNvPr id="13" name="下矢印 12"/>
          <p:cNvSpPr/>
          <p:nvPr/>
        </p:nvSpPr>
        <p:spPr>
          <a:xfrm>
            <a:off x="3857620" y="5715016"/>
            <a:ext cx="357190" cy="35719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357554" y="5000636"/>
            <a:ext cx="142876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12" name="下矢印 11"/>
          <p:cNvSpPr/>
          <p:nvPr/>
        </p:nvSpPr>
        <p:spPr>
          <a:xfrm flipV="1">
            <a:off x="3857620" y="5715016"/>
            <a:ext cx="357190" cy="35719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428992" y="5429264"/>
            <a:ext cx="1285884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停止</a:t>
            </a:r>
            <a:endParaRPr kumimoji="1" lang="ja-JP" altLang="en-US" sz="1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13" grpId="0" animBg="1"/>
      <p:bldP spid="13" grpId="1" animBg="1"/>
      <p:bldP spid="12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サーバを仮想マシンで動かし、</a:t>
            </a:r>
            <a:r>
              <a:rPr kumimoji="1" lang="en-US" altLang="ja-JP" dirty="0" smtClean="0"/>
              <a:t>IDS</a:t>
            </a:r>
            <a:r>
              <a:rPr kumimoji="1" lang="ja-JP" altLang="en-US" dirty="0" err="1" smtClean="0"/>
              <a:t>だけ</a:t>
            </a:r>
            <a:r>
              <a:rPr kumimoji="1" lang="ja-JP" altLang="en-US" dirty="0" smtClean="0"/>
              <a:t>別の仮想マシンで動かす手法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仮想マシンとは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計算機のハードウェア資源（</a:t>
            </a:r>
            <a:r>
              <a:rPr kumimoji="1" lang="en-US" altLang="ja-JP" dirty="0" smtClean="0"/>
              <a:t>HDD,</a:t>
            </a:r>
            <a:r>
              <a:rPr kumimoji="1" lang="ja-JP" altLang="en-US" dirty="0" smtClean="0"/>
              <a:t>メモリ</a:t>
            </a:r>
            <a:r>
              <a:rPr kumimoji="1" lang="en-US" altLang="ja-JP" dirty="0" smtClean="0"/>
              <a:t>,CPU</a:t>
            </a:r>
            <a:r>
              <a:rPr kumimoji="1" lang="ja-JP" altLang="en-US" dirty="0" smtClean="0"/>
              <a:t>など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を仮想化したもの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各仮想マシンは独立し、互いに影響を与えない</a:t>
            </a:r>
            <a:endParaRPr kumimoji="1" lang="ja-JP" altLang="en-US" dirty="0" smtClean="0"/>
          </a:p>
          <a:p>
            <a:pPr lvl="1"/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が攻撃の影響を受けにくくなる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仮想マシンを用いた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のオフロード</a:t>
            </a:r>
            <a:endParaRPr kumimoji="1" lang="ja-JP" altLang="en-US" dirty="0"/>
          </a:p>
        </p:txBody>
      </p:sp>
      <p:pic>
        <p:nvPicPr>
          <p:cNvPr id="4" name="Picture 3" descr="F:\KIT\卒研\発表会資料\ubunt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4345" y="4071942"/>
            <a:ext cx="3604577" cy="2703434"/>
          </a:xfrm>
          <a:prstGeom prst="rect">
            <a:avLst/>
          </a:prstGeom>
          <a:noFill/>
        </p:spPr>
      </p:pic>
      <p:sp>
        <p:nvSpPr>
          <p:cNvPr id="5" name="角丸四角形 4"/>
          <p:cNvSpPr/>
          <p:nvPr/>
        </p:nvSpPr>
        <p:spPr>
          <a:xfrm>
            <a:off x="2285984" y="4929198"/>
            <a:ext cx="1571636" cy="1571636"/>
          </a:xfrm>
          <a:prstGeom prst="roundRect">
            <a:avLst/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28596" y="4929198"/>
            <a:ext cx="1571636" cy="1571636"/>
          </a:xfrm>
          <a:prstGeom prst="roundRect">
            <a:avLst/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0034" y="457200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仮想マシン</a:t>
            </a:r>
            <a:endParaRPr kumimoji="1"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57422" y="457200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仮想マシン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14810" y="457200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攻撃者</a:t>
            </a:r>
            <a:endParaRPr kumimoji="1" lang="ja-JP" altLang="en-US" dirty="0"/>
          </a:p>
        </p:txBody>
      </p:sp>
      <p:sp>
        <p:nvSpPr>
          <p:cNvPr id="13" name="曲折矢印 12"/>
          <p:cNvSpPr/>
          <p:nvPr/>
        </p:nvSpPr>
        <p:spPr>
          <a:xfrm rot="10800000">
            <a:off x="3714744" y="4929198"/>
            <a:ext cx="1143008" cy="1500198"/>
          </a:xfrm>
          <a:prstGeom prst="bentArrow">
            <a:avLst>
              <a:gd name="adj1" fmla="val 25000"/>
              <a:gd name="adj2" fmla="val 21000"/>
              <a:gd name="adj3" fmla="val 25000"/>
              <a:gd name="adj4" fmla="val 4375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2643174" y="5929330"/>
            <a:ext cx="857256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2357422" y="5072074"/>
            <a:ext cx="142876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786050" y="5929330"/>
            <a:ext cx="64294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侵入</a:t>
            </a:r>
            <a:endParaRPr kumimoji="1" lang="ja-JP" altLang="en-US" dirty="0"/>
          </a:p>
        </p:txBody>
      </p:sp>
      <p:sp>
        <p:nvSpPr>
          <p:cNvPr id="18" name="右矢印 17"/>
          <p:cNvSpPr/>
          <p:nvPr/>
        </p:nvSpPr>
        <p:spPr>
          <a:xfrm>
            <a:off x="1643042" y="6000768"/>
            <a:ext cx="1143008" cy="28575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20625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ドメイン０で</a:t>
            </a:r>
            <a:r>
              <a:rPr lang="en-US" altLang="ja-JP" dirty="0" smtClean="0"/>
              <a:t>IDS</a:t>
            </a:r>
            <a:r>
              <a:rPr lang="ja-JP" altLang="en-US" dirty="0" smtClean="0"/>
              <a:t>を動かし、ドメイン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でサーバを動かす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</a:p>
          <a:p>
            <a:pPr lvl="2"/>
            <a:r>
              <a:rPr kumimoji="1" lang="ja-JP" altLang="en-US" dirty="0" smtClean="0"/>
              <a:t>特権を持った仮想マシン</a:t>
            </a:r>
            <a:endParaRPr kumimoji="1" lang="en-US" altLang="ja-JP" baseline="0" dirty="0" smtClean="0"/>
          </a:p>
          <a:p>
            <a:pPr lvl="1"/>
            <a:r>
              <a:rPr kumimoji="1" lang="ja-JP" altLang="en-US" baseline="0" dirty="0" smtClean="0"/>
              <a:t>ドメイン</a:t>
            </a:r>
            <a:r>
              <a:rPr kumimoji="1" lang="en-US" altLang="ja-JP" baseline="0" dirty="0" smtClean="0"/>
              <a:t>U</a:t>
            </a:r>
            <a:endParaRPr lang="en-US" altLang="ja-JP" dirty="0" smtClean="0"/>
          </a:p>
          <a:p>
            <a:pPr lvl="2"/>
            <a:r>
              <a:rPr kumimoji="1" lang="ja-JP" altLang="en-US" baseline="0" dirty="0" smtClean="0"/>
              <a:t>通常の仮想マシン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ドメイン０からはドメイン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を監視することができる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Xen</a:t>
            </a:r>
            <a:r>
              <a:rPr kumimoji="1" lang="ja-JP" altLang="en-US" dirty="0" smtClean="0"/>
              <a:t>におけるオフロードの構成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4714876" y="4786322"/>
            <a:ext cx="1571636" cy="1571636"/>
          </a:xfrm>
          <a:prstGeom prst="roundRect">
            <a:avLst/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2857488" y="4786322"/>
            <a:ext cx="1571636" cy="15716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28926" y="44291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86314" y="44291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3071802" y="5214950"/>
            <a:ext cx="1285884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chkrootkit</a:t>
            </a:r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000628" y="5929330"/>
            <a:ext cx="1000132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rootkit</a:t>
            </a:r>
            <a:endParaRPr kumimoji="1" lang="ja-JP" altLang="en-US" sz="1600" dirty="0"/>
          </a:p>
        </p:txBody>
      </p:sp>
      <p:sp>
        <p:nvSpPr>
          <p:cNvPr id="20" name="屈折矢印 19"/>
          <p:cNvSpPr/>
          <p:nvPr/>
        </p:nvSpPr>
        <p:spPr>
          <a:xfrm rot="5400000">
            <a:off x="3929058" y="5214950"/>
            <a:ext cx="642942" cy="1357322"/>
          </a:xfrm>
          <a:prstGeom prst="bentUpArrow">
            <a:avLst>
              <a:gd name="adj1" fmla="val 25000"/>
              <a:gd name="adj2" fmla="val 19191"/>
              <a:gd name="adj3" fmla="val 2288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4786314" y="5286388"/>
            <a:ext cx="142876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の書き換えが必要となる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をドメイン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に単純にオフロードするとドメイン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の監視を行ってしまう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例：</a:t>
            </a:r>
            <a:r>
              <a:rPr kumimoji="1" lang="en-US" altLang="ja-JP" dirty="0" err="1" smtClean="0"/>
              <a:t>ps</a:t>
            </a:r>
            <a:r>
              <a:rPr kumimoji="1" lang="ja-JP" altLang="en-US" dirty="0" smtClean="0"/>
              <a:t>コマンド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上で動作させてもドメイン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のプロセス情報を取得できることはない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を監視するには特殊なアクセス方法を用いる必要がある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例：ドメイン</a:t>
            </a:r>
            <a:r>
              <a:rPr lang="en-US" altLang="ja-JP" dirty="0" smtClean="0"/>
              <a:t>U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モリを覗く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オフロードを行う際の難点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072330" y="4929198"/>
            <a:ext cx="1571636" cy="1571636"/>
          </a:xfrm>
          <a:prstGeom prst="roundRect">
            <a:avLst/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214942" y="4929198"/>
            <a:ext cx="1571636" cy="15716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86380" y="457200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43768" y="457200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572396" y="5214950"/>
            <a:ext cx="64294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5715008" y="5214950"/>
            <a:ext cx="64294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</a:t>
            </a:r>
            <a:endParaRPr kumimoji="1" lang="ja-JP" altLang="en-US" dirty="0"/>
          </a:p>
        </p:txBody>
      </p:sp>
      <p:sp>
        <p:nvSpPr>
          <p:cNvPr id="15" name="左矢印 14"/>
          <p:cNvSpPr/>
          <p:nvPr/>
        </p:nvSpPr>
        <p:spPr>
          <a:xfrm>
            <a:off x="6429388" y="5286388"/>
            <a:ext cx="1071570" cy="28575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吹き出し 15"/>
          <p:cNvSpPr/>
          <p:nvPr/>
        </p:nvSpPr>
        <p:spPr>
          <a:xfrm>
            <a:off x="7186604" y="5823560"/>
            <a:ext cx="1571636" cy="714380"/>
          </a:xfrm>
          <a:prstGeom prst="wedgeRectCallout">
            <a:avLst>
              <a:gd name="adj1" fmla="val -11379"/>
              <a:gd name="adj2" fmla="val -7669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プロセス情報</a:t>
            </a:r>
            <a:endParaRPr kumimoji="1" lang="ja-JP" altLang="en-US" dirty="0"/>
          </a:p>
        </p:txBody>
      </p:sp>
      <p:sp>
        <p:nvSpPr>
          <p:cNvPr id="17" name="四角形吹き出し 16"/>
          <p:cNvSpPr/>
          <p:nvPr/>
        </p:nvSpPr>
        <p:spPr>
          <a:xfrm>
            <a:off x="5387302" y="5818778"/>
            <a:ext cx="1571636" cy="714380"/>
          </a:xfrm>
          <a:prstGeom prst="wedgeRectCallout">
            <a:avLst>
              <a:gd name="adj1" fmla="val -11379"/>
              <a:gd name="adj2" fmla="val -7669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プロセス情報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に修正を加えることなくオフロードを可能にするシステム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Transcall</a:t>
            </a:r>
            <a:r>
              <a:rPr kumimoji="1" lang="ja-JP" altLang="en-US" dirty="0" smtClean="0"/>
              <a:t>がドメイン０上の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の監視先をドメイン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に変更する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例：プロセス、ファイル、ネットワークなど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提案：</a:t>
            </a:r>
            <a:r>
              <a:rPr kumimoji="1" lang="en-US" altLang="ja-JP" dirty="0" err="1" smtClean="0"/>
              <a:t>Transcall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786050" y="4071942"/>
            <a:ext cx="1857388" cy="242889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7488" y="371475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ドメイン０</a:t>
            </a:r>
            <a:endParaRPr kumimoji="1" lang="en-US" altLang="ja-JP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3428992" y="4286256"/>
            <a:ext cx="619394" cy="3571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000364" y="5000636"/>
            <a:ext cx="1500198" cy="12858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4" name="カギ線コネクタ 13"/>
          <p:cNvCxnSpPr>
            <a:stCxn id="9" idx="3"/>
          </p:cNvCxnSpPr>
          <p:nvPr/>
        </p:nvCxnSpPr>
        <p:spPr>
          <a:xfrm>
            <a:off x="4500562" y="5643578"/>
            <a:ext cx="428628" cy="1071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グループ化 22"/>
          <p:cNvGrpSpPr/>
          <p:nvPr/>
        </p:nvGrpSpPr>
        <p:grpSpPr>
          <a:xfrm>
            <a:off x="4929190" y="4643446"/>
            <a:ext cx="1571636" cy="1857388"/>
            <a:chOff x="4929190" y="4500570"/>
            <a:chExt cx="1571636" cy="1857388"/>
          </a:xfrm>
        </p:grpSpPr>
        <p:sp>
          <p:nvSpPr>
            <p:cNvPr id="4" name="角丸四角形 3"/>
            <p:cNvSpPr/>
            <p:nvPr/>
          </p:nvSpPr>
          <p:spPr>
            <a:xfrm>
              <a:off x="4929190" y="4857760"/>
              <a:ext cx="1571636" cy="1500198"/>
            </a:xfrm>
            <a:prstGeom prst="roundRect">
              <a:avLst/>
            </a:prstGeom>
            <a:gradFill flip="none" rotWithShape="1">
              <a:gsLst>
                <a:gs pos="0">
                  <a:srgbClr val="FAFA00">
                    <a:tint val="66000"/>
                    <a:satMod val="160000"/>
                  </a:srgbClr>
                </a:gs>
                <a:gs pos="50000">
                  <a:srgbClr val="FAFA00">
                    <a:tint val="44500"/>
                    <a:satMod val="160000"/>
                  </a:srgbClr>
                </a:gs>
                <a:gs pos="100000">
                  <a:srgbClr val="FAFA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FF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5000628" y="4500570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U</a:t>
              </a:r>
              <a:endParaRPr kumimoji="1" lang="ja-JP" altLang="en-US" dirty="0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5000628" y="5000636"/>
              <a:ext cx="142876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サーバ</a:t>
              </a:r>
              <a:endParaRPr kumimoji="1" lang="ja-JP" altLang="en-US" dirty="0"/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3071802" y="5857892"/>
            <a:ext cx="1357322" cy="3571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疑似</a:t>
            </a:r>
            <a:r>
              <a:rPr kumimoji="1" lang="en-US" altLang="ja-JP" dirty="0" err="1" smtClean="0"/>
              <a:t>procfs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3071802" y="5072074"/>
            <a:ext cx="1357322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システムコール制御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>
            <a:stCxn id="18" idx="2"/>
            <a:endCxn id="17" idx="0"/>
          </p:cNvCxnSpPr>
          <p:nvPr/>
        </p:nvCxnSpPr>
        <p:spPr>
          <a:xfrm rot="5400000">
            <a:off x="3607587" y="5715016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8" idx="2"/>
            <a:endCxn id="9" idx="0"/>
          </p:cNvCxnSpPr>
          <p:nvPr/>
        </p:nvCxnSpPr>
        <p:spPr>
          <a:xfrm rot="16200000" flipH="1">
            <a:off x="3565981" y="4816154"/>
            <a:ext cx="357190" cy="1177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3000364" y="628652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Transcall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が発行したシステムコールに対してドメイン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の情報を返す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システムコールとは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OS</a:t>
            </a:r>
            <a:r>
              <a:rPr kumimoji="1" lang="ja-JP" altLang="en-US" dirty="0" smtClean="0"/>
              <a:t>の機能を使うときに呼び出す</a:t>
            </a:r>
          </a:p>
          <a:p>
            <a:pPr lvl="1"/>
            <a:r>
              <a:rPr kumimoji="1" lang="en-US" altLang="ja-JP" dirty="0" err="1" smtClean="0"/>
              <a:t>Transcall</a:t>
            </a:r>
            <a:r>
              <a:rPr kumimoji="1" lang="ja-JP" altLang="en-US" dirty="0" smtClean="0"/>
              <a:t>がシステムコールを横取りする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必要に応じてドメイン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から情報を取得する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ログの出力などはドメイン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に対して行う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システムコールの制御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357686" y="5072074"/>
            <a:ext cx="1571636" cy="1571636"/>
          </a:xfrm>
          <a:prstGeom prst="roundRect">
            <a:avLst/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500298" y="4714884"/>
            <a:ext cx="1571636" cy="192882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71736" y="435769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29124" y="471488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3000364" y="4929198"/>
            <a:ext cx="619394" cy="3571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714612" y="5643578"/>
            <a:ext cx="1214446" cy="642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cxnSp>
        <p:nvCxnSpPr>
          <p:cNvPr id="27" name="直線矢印コネクタ 26"/>
          <p:cNvCxnSpPr>
            <a:stCxn id="16" idx="2"/>
            <a:endCxn id="17" idx="0"/>
          </p:cNvCxnSpPr>
          <p:nvPr/>
        </p:nvCxnSpPr>
        <p:spPr>
          <a:xfrm rot="16200000" flipH="1">
            <a:off x="3137353" y="5459096"/>
            <a:ext cx="357190" cy="1177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2786050" y="5715016"/>
            <a:ext cx="107157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システム</a:t>
            </a:r>
            <a:r>
              <a:rPr kumimoji="1" lang="en-US" altLang="ja-JP" sz="1200" dirty="0" smtClean="0"/>
              <a:t/>
            </a:r>
            <a:br>
              <a:rPr kumimoji="1" lang="en-US" altLang="ja-JP" sz="1200" dirty="0" smtClean="0"/>
            </a:br>
            <a:r>
              <a:rPr kumimoji="1" lang="ja-JP" altLang="en-US" sz="1200" dirty="0" smtClean="0"/>
              <a:t>コール制御</a:t>
            </a:r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43174" y="628652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 smtClean="0"/>
              <a:t>Transcall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2714612" y="4929198"/>
            <a:ext cx="114300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情報取得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3000364" y="5000636"/>
            <a:ext cx="64294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ログ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4643438" y="5929330"/>
            <a:ext cx="1071570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の情報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43702" y="2357430"/>
            <a:ext cx="221457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システムコールが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呼び出される動作例</a:t>
            </a: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ファイルを開く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ファイル</a:t>
            </a:r>
            <a:r>
              <a:rPr lang="ja-JP" altLang="en-US" dirty="0" smtClean="0"/>
              <a:t>の</a:t>
            </a:r>
            <a:r>
              <a:rPr lang="ja-JP" altLang="en-US" dirty="0" smtClean="0"/>
              <a:t>読み書き</a:t>
            </a:r>
            <a:endParaRPr lang="en-US" altLang="ja-JP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00087 0.117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0.19982 -0.03889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781 -0.03889 L -0.20781 -0.154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-0.00087 0.1187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0.11875 L -0.00035 0.1796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5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29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のプロセス情報を返すファイルシステム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Linux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proc</a:t>
            </a:r>
            <a:r>
              <a:rPr kumimoji="1" lang="ja-JP" altLang="en-US" dirty="0" smtClean="0"/>
              <a:t>ファイルシステムと同じインターフェースを提供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/proc/</a:t>
            </a:r>
            <a:r>
              <a:rPr kumimoji="1" lang="en-US" altLang="ja-JP" dirty="0" err="1" smtClean="0"/>
              <a:t>pid</a:t>
            </a:r>
            <a:r>
              <a:rPr kumimoji="1" lang="en-US" altLang="ja-JP" dirty="0" smtClean="0"/>
              <a:t>/stat</a:t>
            </a:r>
            <a:r>
              <a:rPr kumimoji="1" lang="ja-JP" altLang="en-US" dirty="0" smtClean="0"/>
              <a:t>を読むと</a:t>
            </a:r>
            <a:r>
              <a:rPr kumimoji="1" lang="en-US" altLang="ja-JP" dirty="0" err="1" smtClean="0"/>
              <a:t>pid</a:t>
            </a:r>
            <a:r>
              <a:rPr kumimoji="1" lang="ja-JP" altLang="en-US" dirty="0" smtClean="0"/>
              <a:t>のプロセス情報が読める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/proc</a:t>
            </a:r>
            <a:r>
              <a:rPr kumimoji="1" lang="ja-JP" altLang="en-US" dirty="0" smtClean="0"/>
              <a:t>にアクセスするとシステムコールの制御により疑似</a:t>
            </a:r>
            <a:r>
              <a:rPr kumimoji="1" lang="en-US" altLang="ja-JP" dirty="0" smtClean="0"/>
              <a:t>proc</a:t>
            </a:r>
            <a:r>
              <a:rPr kumimoji="1" lang="ja-JP" altLang="en-US" dirty="0" smtClean="0"/>
              <a:t>ファイルシステムへと転送する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各プロセス情報はドメイン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か</a:t>
            </a:r>
            <a:r>
              <a:rPr lang="ja-JP" altLang="en-US" dirty="0" smtClean="0"/>
              <a:t>ら取得する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疑似</a:t>
            </a:r>
            <a:r>
              <a:rPr kumimoji="1" lang="en-US" altLang="ja-JP" dirty="0" smtClean="0"/>
              <a:t>proc</a:t>
            </a:r>
            <a:r>
              <a:rPr kumimoji="1" lang="ja-JP" altLang="en-US" dirty="0" smtClean="0"/>
              <a:t>ファイルシステム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286380" y="4786322"/>
            <a:ext cx="1500198" cy="1571636"/>
          </a:xfrm>
          <a:prstGeom prst="roundRect">
            <a:avLst/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57818" y="44291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U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5500694" y="5572140"/>
            <a:ext cx="1071570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プロセス情報</a:t>
            </a:r>
            <a:endParaRPr kumimoji="1" lang="ja-JP" altLang="en-US" dirty="0"/>
          </a:p>
        </p:txBody>
      </p:sp>
      <p:grpSp>
        <p:nvGrpSpPr>
          <p:cNvPr id="37" name="グループ化 36"/>
          <p:cNvGrpSpPr/>
          <p:nvPr/>
        </p:nvGrpSpPr>
        <p:grpSpPr>
          <a:xfrm>
            <a:off x="3071802" y="4929198"/>
            <a:ext cx="1643074" cy="1798092"/>
            <a:chOff x="3071802" y="4786322"/>
            <a:chExt cx="1643074" cy="1798092"/>
          </a:xfrm>
        </p:grpSpPr>
        <p:grpSp>
          <p:nvGrpSpPr>
            <p:cNvPr id="32" name="グループ化 31"/>
            <p:cNvGrpSpPr/>
            <p:nvPr/>
          </p:nvGrpSpPr>
          <p:grpSpPr>
            <a:xfrm>
              <a:off x="3071802" y="4786322"/>
              <a:ext cx="1643074" cy="1428760"/>
              <a:chOff x="3071802" y="4929198"/>
              <a:chExt cx="1643074" cy="1428760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3071802" y="4929198"/>
                <a:ext cx="1643074" cy="142876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3214678" y="5857892"/>
                <a:ext cx="1357322" cy="35719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/>
                  <a:t>疑似</a:t>
                </a:r>
                <a:r>
                  <a:rPr kumimoji="1" lang="en-US" altLang="ja-JP" dirty="0" err="1" smtClean="0"/>
                  <a:t>procfs</a:t>
                </a:r>
                <a:endParaRPr kumimoji="1" lang="ja-JP" altLang="en-US" dirty="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3214678" y="5072074"/>
                <a:ext cx="1357322" cy="50006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/>
                  <a:t>システムコール制御</a:t>
                </a:r>
                <a:endParaRPr kumimoji="1" lang="ja-JP" altLang="en-US" dirty="0"/>
              </a:p>
            </p:txBody>
          </p:sp>
          <p:cxnSp>
            <p:nvCxnSpPr>
              <p:cNvPr id="24" name="直線矢印コネクタ 23"/>
              <p:cNvCxnSpPr>
                <a:stCxn id="22" idx="2"/>
                <a:endCxn id="10" idx="0"/>
              </p:cNvCxnSpPr>
              <p:nvPr/>
            </p:nvCxnSpPr>
            <p:spPr>
              <a:xfrm rot="5400000">
                <a:off x="3750463" y="5715016"/>
                <a:ext cx="28575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テキスト ボックス 35"/>
            <p:cNvSpPr txBox="1"/>
            <p:nvPr/>
          </p:nvSpPr>
          <p:spPr>
            <a:xfrm>
              <a:off x="3071802" y="6215082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Transcall</a:t>
              </a:r>
              <a:endParaRPr kumimoji="1" lang="ja-JP" altLang="en-US" dirty="0"/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2885289" y="4139738"/>
            <a:ext cx="2000264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/proc</a:t>
            </a:r>
            <a:r>
              <a:rPr kumimoji="1" lang="ja-JP" altLang="en-US" dirty="0" smtClean="0"/>
              <a:t>を参照するシステムコール</a:t>
            </a:r>
            <a:endParaRPr kumimoji="1" lang="ja-JP" altLang="en-US" dirty="0"/>
          </a:p>
        </p:txBody>
      </p:sp>
      <p:cxnSp>
        <p:nvCxnSpPr>
          <p:cNvPr id="40" name="直線矢印コネクタ 39"/>
          <p:cNvCxnSpPr>
            <a:stCxn id="38" idx="2"/>
            <a:endCxn id="22" idx="0"/>
          </p:cNvCxnSpPr>
          <p:nvPr/>
        </p:nvCxnSpPr>
        <p:spPr>
          <a:xfrm rot="16200000" flipH="1">
            <a:off x="3744683" y="4923418"/>
            <a:ext cx="289394" cy="7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カギ線コネクタ 13"/>
          <p:cNvCxnSpPr>
            <a:stCxn id="10" idx="3"/>
            <a:endCxn id="11" idx="1"/>
          </p:cNvCxnSpPr>
          <p:nvPr/>
        </p:nvCxnSpPr>
        <p:spPr>
          <a:xfrm flipV="1">
            <a:off x="4572000" y="5893611"/>
            <a:ext cx="928694" cy="14287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のメモリ上にある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の情報を取得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の内部データ構造を元にメモリを解析する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からはドメイン</a:t>
            </a:r>
            <a:r>
              <a:rPr lang="en-US" altLang="ja-JP" dirty="0" smtClean="0"/>
              <a:t>U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モリのどこに必要な情報があるかそのままでは分らない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プロセスのデータ構造を辿ることによってドメイン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のプロセス情報を取得する</a:t>
            </a:r>
            <a:endParaRPr kumimoji="1"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からの情報取得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142976" y="4000504"/>
            <a:ext cx="107157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ysClr val="windowText" lastClr="000000"/>
                </a:solidFill>
              </a:rPr>
              <a:t>state=1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42976" y="4357694"/>
            <a:ext cx="107157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ysClr val="windowText" lastClr="000000"/>
                </a:solidFill>
              </a:rPr>
              <a:t>pid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>=1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142976" y="4714884"/>
            <a:ext cx="107157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ysClr val="windowText" lastClr="000000"/>
                </a:solidFill>
              </a:rPr>
              <a:t>*next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142976" y="5572140"/>
            <a:ext cx="1071570" cy="92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・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・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・</a:t>
            </a:r>
            <a:endParaRPr lang="en-US" altLang="ja-JP" dirty="0" smtClean="0">
              <a:solidFill>
                <a:sysClr val="windowText" lastClr="000000"/>
              </a:solidFill>
            </a:endParaRPr>
          </a:p>
          <a:p>
            <a:pPr algn="ctr"/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928926" y="4000504"/>
            <a:ext cx="157163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ysClr val="windowText" lastClr="000000"/>
                </a:solidFill>
              </a:rPr>
              <a:t>state=1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928926" y="4357694"/>
            <a:ext cx="157163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ysClr val="windowText" lastClr="000000"/>
                </a:solidFill>
              </a:rPr>
              <a:t>pid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>=2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928926" y="4714884"/>
            <a:ext cx="157163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ysClr val="windowText" lastClr="000000"/>
                </a:solidFill>
              </a:rPr>
              <a:t>*next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928926" y="5572140"/>
            <a:ext cx="1571636" cy="92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・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・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・</a:t>
            </a:r>
            <a:endParaRPr lang="en-US" altLang="ja-JP" dirty="0" smtClean="0">
              <a:solidFill>
                <a:sysClr val="windowText" lastClr="000000"/>
              </a:solidFill>
            </a:endParaRPr>
          </a:p>
          <a:p>
            <a:pPr algn="ctr"/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カギ線コネクタ 19"/>
          <p:cNvCxnSpPr>
            <a:stCxn id="13" idx="3"/>
            <a:endCxn id="15" idx="1"/>
          </p:cNvCxnSpPr>
          <p:nvPr/>
        </p:nvCxnSpPr>
        <p:spPr>
          <a:xfrm flipV="1">
            <a:off x="2214546" y="4179099"/>
            <a:ext cx="714380" cy="7143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5000628" y="4000504"/>
            <a:ext cx="200026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ysClr val="windowText" lastClr="000000"/>
                </a:solidFill>
              </a:rPr>
              <a:t>state=1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000628" y="4357694"/>
            <a:ext cx="200026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ysClr val="windowText" lastClr="000000"/>
                </a:solidFill>
              </a:rPr>
              <a:t>pid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>=3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000628" y="4714884"/>
            <a:ext cx="200026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ysClr val="windowText" lastClr="000000"/>
                </a:solidFill>
              </a:rPr>
              <a:t>*next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000628" y="5572140"/>
            <a:ext cx="2000264" cy="92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・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・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・</a:t>
            </a:r>
            <a:endParaRPr lang="en-US" altLang="ja-JP" dirty="0" smtClean="0">
              <a:solidFill>
                <a:sysClr val="windowText" lastClr="000000"/>
              </a:solidFill>
            </a:endParaRPr>
          </a:p>
          <a:p>
            <a:pPr algn="ctr"/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26" name="カギ線コネクタ 25"/>
          <p:cNvCxnSpPr>
            <a:stCxn id="17" idx="3"/>
            <a:endCxn id="21" idx="1"/>
          </p:cNvCxnSpPr>
          <p:nvPr/>
        </p:nvCxnSpPr>
        <p:spPr>
          <a:xfrm flipV="1">
            <a:off x="4500562" y="4179099"/>
            <a:ext cx="500066" cy="7143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7643834" y="514351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cxnSp>
        <p:nvCxnSpPr>
          <p:cNvPr id="19" name="カギ線コネクタ 18"/>
          <p:cNvCxnSpPr>
            <a:stCxn id="23" idx="3"/>
            <a:endCxn id="38" idx="1"/>
          </p:cNvCxnSpPr>
          <p:nvPr/>
        </p:nvCxnSpPr>
        <p:spPr>
          <a:xfrm flipV="1">
            <a:off x="7000892" y="4179099"/>
            <a:ext cx="357158" cy="7143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7358050" y="4000504"/>
            <a:ext cx="107157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142976" y="5072074"/>
            <a:ext cx="1071570" cy="5000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ysClr val="windowText" lastClr="000000"/>
                </a:solidFill>
              </a:rPr>
              <a:t>comm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en-US" altLang="ja-JP" dirty="0" smtClean="0">
                <a:solidFill>
                  <a:sysClr val="windowText" lastClr="000000"/>
                </a:solidFill>
              </a:rPr>
              <a:t>=“init”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928926" y="5072074"/>
            <a:ext cx="1571636" cy="5000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ysClr val="windowText" lastClr="000000"/>
                </a:solidFill>
              </a:rPr>
              <a:t>comm</a:t>
            </a:r>
            <a:r>
              <a:rPr kumimoji="1"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kumimoji="1" lang="en-US" altLang="ja-JP" dirty="0" smtClean="0">
                <a:solidFill>
                  <a:sysClr val="windowText" lastClr="000000"/>
                </a:solidFill>
              </a:rPr>
            </a:br>
            <a:r>
              <a:rPr kumimoji="1" lang="en-US" altLang="ja-JP" dirty="0" smtClean="0">
                <a:solidFill>
                  <a:sysClr val="windowText" lastClr="000000"/>
                </a:solidFill>
              </a:rPr>
              <a:t>=“</a:t>
            </a:r>
            <a:r>
              <a:rPr kumimoji="1" lang="en-US" altLang="ja-JP" dirty="0" err="1" smtClean="0">
                <a:solidFill>
                  <a:sysClr val="windowText" lastClr="000000"/>
                </a:solidFill>
              </a:rPr>
              <a:t>kthreadd</a:t>
            </a:r>
            <a:r>
              <a:rPr kumimoji="1" lang="en-US" altLang="ja-JP" dirty="0" smtClean="0">
                <a:solidFill>
                  <a:sysClr val="windowText" lastClr="000000"/>
                </a:solidFill>
              </a:rPr>
              <a:t>”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000628" y="5072074"/>
            <a:ext cx="2000264" cy="5000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ysClr val="windowText" lastClr="000000"/>
                </a:solidFill>
              </a:rPr>
              <a:t>comm</a:t>
            </a:r>
            <a:r>
              <a:rPr kumimoji="1"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kumimoji="1" lang="en-US" altLang="ja-JP" dirty="0" smtClean="0">
                <a:solidFill>
                  <a:sysClr val="windowText" lastClr="000000"/>
                </a:solidFill>
              </a:rPr>
            </a:br>
            <a:r>
              <a:rPr kumimoji="1" lang="en-US" altLang="ja-JP" dirty="0" smtClean="0">
                <a:solidFill>
                  <a:sysClr val="windowText" lastClr="000000"/>
                </a:solidFill>
              </a:rPr>
              <a:t>=“migration/0”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2.3|0.9|5.5|6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5|2.1|5.5|10.9|3.5|1.4|1.8|9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1072</TotalTime>
  <Words>770</Words>
  <Application>Microsoft Office PowerPoint</Application>
  <PresentationFormat>画面に合わせる (4:3)</PresentationFormat>
  <Paragraphs>159</Paragraphs>
  <Slides>13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ビジネス</vt:lpstr>
      <vt:lpstr>Microsoft Office Excel ワークシート</vt:lpstr>
      <vt:lpstr>仮想マシンを用いた 既存ソフトウェアのオフロード手法</vt:lpstr>
      <vt:lpstr>侵入検知システム（IDS)</vt:lpstr>
      <vt:lpstr>仮想マシンを用いたIDSのオフロード</vt:lpstr>
      <vt:lpstr>Xenにおけるオフロードの構成</vt:lpstr>
      <vt:lpstr>オフロードを行う際の難点</vt:lpstr>
      <vt:lpstr>提案：Transcall</vt:lpstr>
      <vt:lpstr>システムコールの制御</vt:lpstr>
      <vt:lpstr>疑似procファイルシステム</vt:lpstr>
      <vt:lpstr>ドメインUからの情報取得</vt:lpstr>
      <vt:lpstr>実験1：Transcallによるオーバヘッド</vt:lpstr>
      <vt:lpstr>実験2：隠しプロセスの発見</vt:lpstr>
      <vt:lpstr>関連研究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仮想マシンを用いた 既存ソフトウェアのオフロード手法</dc:title>
  <dc:creator>yone</dc:creator>
  <cp:lastModifiedBy>yone</cp:lastModifiedBy>
  <cp:revision>93</cp:revision>
  <dcterms:created xsi:type="dcterms:W3CDTF">2010-02-18T08:30:21Z</dcterms:created>
  <dcterms:modified xsi:type="dcterms:W3CDTF">2010-02-22T11:43:05Z</dcterms:modified>
</cp:coreProperties>
</file>