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75" r:id="rId4"/>
    <p:sldId id="259" r:id="rId5"/>
    <p:sldId id="260" r:id="rId6"/>
    <p:sldId id="261" r:id="rId7"/>
    <p:sldId id="262" r:id="rId8"/>
    <p:sldId id="263" r:id="rId9"/>
    <p:sldId id="276" r:id="rId10"/>
    <p:sldId id="264" r:id="rId11"/>
    <p:sldId id="278" r:id="rId12"/>
    <p:sldId id="266" r:id="rId13"/>
    <p:sldId id="279" r:id="rId14"/>
    <p:sldId id="267" r:id="rId15"/>
    <p:sldId id="277" r:id="rId16"/>
    <p:sldId id="269" r:id="rId17"/>
    <p:sldId id="271" r:id="rId18"/>
    <p:sldId id="270" r:id="rId19"/>
    <p:sldId id="272" r:id="rId20"/>
    <p:sldId id="282" r:id="rId21"/>
    <p:sldId id="273" r:id="rId22"/>
    <p:sldId id="274" r:id="rId23"/>
    <p:sldId id="283" r:id="rId24"/>
    <p:sldId id="268" r:id="rId25"/>
  </p:sldIdLst>
  <p:sldSz cx="9144000" cy="6858000" type="screen4x3"/>
  <p:notesSz cx="6858000" cy="987425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67" autoAdjust="0"/>
    <p:restoredTop sz="86375" autoAdjust="0"/>
  </p:normalViewPr>
  <p:slideViewPr>
    <p:cSldViewPr>
      <p:cViewPr varScale="1">
        <p:scale>
          <a:sx n="104" d="100"/>
          <a:sy n="104" d="100"/>
        </p:scale>
        <p:origin x="-78" y="-3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F5403-50EB-4CCF-94C7-C630D9D055EC}" type="datetimeFigureOut">
              <a:rPr kumimoji="1" lang="ja-JP" altLang="en-US" smtClean="0"/>
              <a:pPr/>
              <a:t>2010/11/4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84613" y="937895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D3230F-F4C4-4FF2-BDCA-75BA2DBFB198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CC8698-FC44-42A8-BE87-003BE4E2E4A5}" type="datetimeFigureOut">
              <a:rPr kumimoji="1" lang="ja-JP" altLang="en-US" smtClean="0"/>
              <a:pPr/>
              <a:t>2010/11/4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691063"/>
            <a:ext cx="5486400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9378950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85E90-E580-4E48-9BC0-E5C697BC6A45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85E90-E580-4E48-9BC0-E5C697BC6A45}" type="slidenum">
              <a:rPr kumimoji="1" lang="ja-JP" altLang="en-US" smtClean="0"/>
              <a:pPr/>
              <a:t>8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85E90-E580-4E48-9BC0-E5C697BC6A45}" type="slidenum">
              <a:rPr kumimoji="1" lang="ja-JP" altLang="en-US" smtClean="0"/>
              <a:pPr/>
              <a:t>12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85E90-E580-4E48-9BC0-E5C697BC6A45}" type="slidenum">
              <a:rPr kumimoji="1" lang="ja-JP" altLang="en-US" smtClean="0"/>
              <a:pPr/>
              <a:t>15</a:t>
            </a:fld>
            <a:endParaRPr kumimoji="1"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85E90-E580-4E48-9BC0-E5C697BC6A45}" type="slidenum">
              <a:rPr kumimoji="1" lang="ja-JP" altLang="en-US" smtClean="0"/>
              <a:pPr/>
              <a:t>16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角三角形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grpSp>
        <p:nvGrpSpPr>
          <p:cNvPr id="2" name="グループ化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フリーフォーム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フリーフォーム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フリーフォーム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直線コネクタ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CA575CF-6F79-477F-8168-AED5239A2F1B}" type="datetimeFigureOut">
              <a:rPr kumimoji="1" lang="ja-JP" altLang="en-US" smtClean="0"/>
              <a:pPr/>
              <a:t>2010/11/4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7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85831CF-3D07-440B-8283-D305EB67315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575CF-6F79-477F-8168-AED5239A2F1B}" type="datetimeFigureOut">
              <a:rPr kumimoji="1" lang="ja-JP" altLang="en-US" smtClean="0"/>
              <a:pPr/>
              <a:t>2010/11/4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831CF-3D07-440B-8283-D305EB67315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575CF-6F79-477F-8168-AED5239A2F1B}" type="datetimeFigureOut">
              <a:rPr kumimoji="1" lang="ja-JP" altLang="en-US" smtClean="0"/>
              <a:pPr/>
              <a:t>2010/11/4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831CF-3D07-440B-8283-D305EB67315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575CF-6F79-477F-8168-AED5239A2F1B}" type="datetimeFigureOut">
              <a:rPr kumimoji="1" lang="ja-JP" altLang="en-US" smtClean="0"/>
              <a:pPr/>
              <a:t>2010/11/4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831CF-3D07-440B-8283-D305EB67315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575CF-6F79-477F-8168-AED5239A2F1B}" type="datetimeFigureOut">
              <a:rPr kumimoji="1" lang="ja-JP" altLang="en-US" smtClean="0"/>
              <a:pPr/>
              <a:t>2010/11/4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831CF-3D07-440B-8283-D305EB67315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7" name="山形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山形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575CF-6F79-477F-8168-AED5239A2F1B}" type="datetimeFigureOut">
              <a:rPr kumimoji="1" lang="ja-JP" altLang="en-US" smtClean="0"/>
              <a:pPr/>
              <a:t>2010/11/4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831CF-3D07-440B-8283-D305EB67315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575CF-6F79-477F-8168-AED5239A2F1B}" type="datetimeFigureOut">
              <a:rPr kumimoji="1" lang="ja-JP" altLang="en-US" smtClean="0"/>
              <a:pPr/>
              <a:t>2010/11/4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831CF-3D07-440B-8283-D305EB67315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575CF-6F79-477F-8168-AED5239A2F1B}" type="datetimeFigureOut">
              <a:rPr kumimoji="1" lang="ja-JP" altLang="en-US" smtClean="0"/>
              <a:pPr/>
              <a:t>2010/11/4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831CF-3D07-440B-8283-D305EB67315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575CF-6F79-477F-8168-AED5239A2F1B}" type="datetimeFigureOut">
              <a:rPr kumimoji="1" lang="ja-JP" altLang="en-US" smtClean="0"/>
              <a:pPr/>
              <a:t>2010/11/4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831CF-3D07-440B-8283-D305EB67315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CA575CF-6F79-477F-8168-AED5239A2F1B}" type="datetimeFigureOut">
              <a:rPr kumimoji="1" lang="ja-JP" altLang="en-US" smtClean="0"/>
              <a:pPr/>
              <a:t>2010/11/4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831CF-3D07-440B-8283-D305EB67315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CA575CF-6F79-477F-8168-AED5239A2F1B}" type="datetimeFigureOut">
              <a:rPr kumimoji="1" lang="ja-JP" altLang="en-US" smtClean="0"/>
              <a:pPr/>
              <a:t>2010/11/4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5831CF-3D07-440B-8283-D305EB67315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フリーフォーム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角三角形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山形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山形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フリーフォーム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フリーフォーム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角三角形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直線コネクタ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タイトル プレースホル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0" name="テキスト プレースホルダ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DCA575CF-6F79-477F-8168-AED5239A2F1B}" type="datetimeFigureOut">
              <a:rPr kumimoji="1" lang="ja-JP" altLang="en-US" smtClean="0"/>
              <a:pPr/>
              <a:t>2010/11/4</a:t>
            </a:fld>
            <a:endParaRPr kumimoji="1"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85831CF-3D07-440B-8283-D305EB67315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______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Excel_______2.xlsx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仮想マシンを用いた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既存</a:t>
            </a:r>
            <a:r>
              <a:rPr kumimoji="1" lang="en-US" altLang="ja-JP" dirty="0" smtClean="0"/>
              <a:t>IDS</a:t>
            </a:r>
            <a:r>
              <a:rPr kumimoji="1" lang="ja-JP" altLang="en-US" dirty="0" smtClean="0"/>
              <a:t>のオフロード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rtl="0" eaLnBrk="1" latinLnBrk="0" hangingPunct="1"/>
            <a:r>
              <a:rPr kumimoji="1" lang="ja-JP" altLang="ja-JP" sz="27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九州工業大学</a:t>
            </a:r>
            <a:endParaRPr kumimoji="1" lang="en-US" altLang="ja-JP" sz="2700" kern="1200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rtl="0" eaLnBrk="1" latinLnBrk="0" hangingPunct="1"/>
            <a:r>
              <a:rPr kumimoji="1" lang="ja-JP" altLang="ja-JP" sz="27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飯田貴大</a:t>
            </a:r>
            <a:endParaRPr kumimoji="1" lang="en-US" altLang="ja-JP" sz="2700" kern="1200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pPr rtl="0" eaLnBrk="1" latinLnBrk="0" hangingPunct="1"/>
            <a:r>
              <a:rPr kumimoji="1" lang="ja-JP" altLang="ja-JP" sz="27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九州工業大学／</a:t>
            </a:r>
            <a:r>
              <a:rPr kumimoji="1" lang="en-US" altLang="ja-JP" sz="27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JST CREST</a:t>
            </a:r>
          </a:p>
          <a:p>
            <a:pPr rtl="0" eaLnBrk="1" latinLnBrk="0" hangingPunct="1"/>
            <a:r>
              <a:rPr kumimoji="1" lang="ja-JP" altLang="ja-JP" sz="27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光来健一</a:t>
            </a:r>
            <a:endParaRPr kumimoji="1" lang="en-US" altLang="ja-JP" sz="2700" kern="1200" dirty="0" smtClean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正方形/長方形 40"/>
          <p:cNvSpPr/>
          <p:nvPr/>
        </p:nvSpPr>
        <p:spPr>
          <a:xfrm>
            <a:off x="1643042" y="4500570"/>
            <a:ext cx="2143140" cy="21288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>
                <a:solidFill>
                  <a:schemeClr val="tx1"/>
                </a:solidFill>
              </a:rPr>
              <a:t>サーバ</a:t>
            </a:r>
            <a:r>
              <a:rPr kumimoji="1" lang="en-US" altLang="ja-JP" dirty="0" smtClean="0">
                <a:solidFill>
                  <a:schemeClr val="tx1"/>
                </a:solidFill>
              </a:rPr>
              <a:t>VM</a:t>
            </a:r>
            <a:r>
              <a:rPr kumimoji="1" lang="ja-JP" altLang="en-US" dirty="0" smtClean="0">
                <a:solidFill>
                  <a:schemeClr val="tx1"/>
                </a:solidFill>
              </a:rPr>
              <a:t>のプロセス情報を返すファイルシステム</a:t>
            </a:r>
            <a:endParaRPr kumimoji="1" lang="en-US" altLang="ja-JP" sz="27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 rtl="0" eaLnBrk="1" latinLnBrk="0" hangingPunct="1"/>
            <a:r>
              <a:rPr kumimoji="1" lang="en-US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Linux</a:t>
            </a:r>
            <a:r>
              <a:rPr kumimoji="1" lang="ja-JP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の</a:t>
            </a:r>
            <a:r>
              <a:rPr kumimoji="1" lang="en-US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proc</a:t>
            </a:r>
            <a:r>
              <a:rPr kumimoji="1" lang="ja-JP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ファイルシステムと同じインタフェースを提供</a:t>
            </a:r>
            <a:endParaRPr kumimoji="1" lang="en-US" altLang="ja-JP" sz="23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2" rtl="0" eaLnBrk="1" latinLnBrk="0" hangingPunct="1"/>
            <a:r>
              <a:rPr kumimoji="1" lang="en-US" altLang="ja-JP" sz="2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/proc/PID/stat</a:t>
            </a:r>
            <a:r>
              <a:rPr lang="ja-JP" altLang="en-US" dirty="0" smtClean="0">
                <a:solidFill>
                  <a:schemeClr val="tx1"/>
                </a:solidFill>
              </a:rPr>
              <a:t>は</a:t>
            </a:r>
            <a:r>
              <a:rPr kumimoji="1" lang="ja-JP" altLang="en-US" sz="2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サーバ</a:t>
            </a:r>
            <a:r>
              <a:rPr kumimoji="1" lang="en-US" altLang="ja-JP" sz="2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VM</a:t>
            </a:r>
            <a:r>
              <a:rPr kumimoji="1" lang="ja-JP" altLang="en-US" sz="2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上のプロセス番号</a:t>
            </a:r>
            <a:r>
              <a:rPr kumimoji="1" lang="en-US" altLang="ja-JP" sz="2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PID</a:t>
            </a:r>
            <a:r>
              <a:rPr kumimoji="1" lang="ja-JP" altLang="ja-JP" sz="2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のプロセス情報</a:t>
            </a:r>
            <a:r>
              <a:rPr lang="ja-JP" altLang="en-US" dirty="0" smtClean="0">
                <a:solidFill>
                  <a:schemeClr val="tx1"/>
                </a:solidFill>
              </a:rPr>
              <a:t>を返す</a:t>
            </a:r>
            <a:endParaRPr kumimoji="1" lang="en-US" altLang="ja-JP" sz="21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 rtl="0" eaLnBrk="1" latinLnBrk="0" hangingPunct="1"/>
            <a:r>
              <a:rPr kumimoji="1" lang="ja-JP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プロセス情報は</a:t>
            </a:r>
            <a:r>
              <a:rPr kumimoji="1" lang="ja-JP" altLang="en-US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サーバ</a:t>
            </a:r>
            <a:r>
              <a:rPr kumimoji="1" lang="en-US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のカーネルメモリ</a:t>
            </a:r>
            <a:r>
              <a:rPr kumimoji="1" lang="ja-JP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から</a:t>
            </a:r>
            <a:r>
              <a:rPr kumimoji="1" lang="ja-JP" altLang="en-US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直接</a:t>
            </a:r>
            <a:r>
              <a:rPr kumimoji="1" lang="ja-JP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取得</a:t>
            </a:r>
            <a:endParaRPr kumimoji="1" lang="en-US" altLang="ja-JP" sz="2300" strike="sng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2"/>
            <a:r>
              <a:rPr lang="en-US" altLang="ja-JP" sz="1900" dirty="0" smtClean="0">
                <a:solidFill>
                  <a:schemeClr val="tx1"/>
                </a:solidFill>
              </a:rPr>
              <a:t>init_task</a:t>
            </a:r>
            <a:r>
              <a:rPr lang="ja-JP" altLang="en-US" sz="1900" dirty="0" smtClean="0">
                <a:solidFill>
                  <a:schemeClr val="tx1"/>
                </a:solidFill>
              </a:rPr>
              <a:t>変数から順番にたどれる</a:t>
            </a:r>
            <a:r>
              <a:rPr lang="en-US" altLang="ja-JP" sz="1900" dirty="0" smtClean="0">
                <a:solidFill>
                  <a:schemeClr val="tx1"/>
                </a:solidFill>
              </a:rPr>
              <a:t>task_struct</a:t>
            </a:r>
            <a:r>
              <a:rPr lang="ja-JP" altLang="en-US" sz="1900" dirty="0" smtClean="0">
                <a:solidFill>
                  <a:schemeClr val="tx1"/>
                </a:solidFill>
              </a:rPr>
              <a:t>構造体を参照</a:t>
            </a:r>
          </a:p>
          <a:p>
            <a:pPr lvl="1" rtl="0" eaLnBrk="1" latinLnBrk="0" hangingPunct="1"/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シャドウの</a:t>
            </a:r>
            <a:r>
              <a:rPr lang="en-US" altLang="ja-JP" dirty="0" smtClean="0">
                <a:solidFill>
                  <a:schemeClr val="tx1"/>
                </a:solidFill>
              </a:rPr>
              <a:t>/proc</a:t>
            </a:r>
            <a:r>
              <a:rPr lang="ja-JP" altLang="en-US" dirty="0" smtClean="0">
                <a:solidFill>
                  <a:schemeClr val="tx1"/>
                </a:solidFill>
              </a:rPr>
              <a:t>にマウントする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シャドウ</a:t>
            </a:r>
            <a:r>
              <a:rPr kumimoji="1" lang="en-US" altLang="ja-JP" dirty="0" smtClean="0"/>
              <a:t>proc</a:t>
            </a:r>
            <a:r>
              <a:rPr kumimoji="1" lang="ja-JP" altLang="en-US" dirty="0" smtClean="0"/>
              <a:t>ファイルシステム</a:t>
            </a:r>
            <a:endParaRPr kumimoji="1" lang="ja-JP" altLang="en-US" dirty="0"/>
          </a:p>
        </p:txBody>
      </p:sp>
      <p:sp>
        <p:nvSpPr>
          <p:cNvPr id="30" name="正方形/長方形 29"/>
          <p:cNvSpPr/>
          <p:nvPr/>
        </p:nvSpPr>
        <p:spPr>
          <a:xfrm>
            <a:off x="2041764" y="4698106"/>
            <a:ext cx="1249082" cy="433961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grpSp>
        <p:nvGrpSpPr>
          <p:cNvPr id="17" name="グループ化 16"/>
          <p:cNvGrpSpPr/>
          <p:nvPr/>
        </p:nvGrpSpPr>
        <p:grpSpPr>
          <a:xfrm>
            <a:off x="1857356" y="4357694"/>
            <a:ext cx="3714776" cy="2298158"/>
            <a:chOff x="3071802" y="4429132"/>
            <a:chExt cx="3714776" cy="2298158"/>
          </a:xfrm>
        </p:grpSpPr>
        <p:sp>
          <p:nvSpPr>
            <p:cNvPr id="4" name="角丸四角形 3"/>
            <p:cNvSpPr/>
            <p:nvPr/>
          </p:nvSpPr>
          <p:spPr>
            <a:xfrm>
              <a:off x="5286380" y="4786322"/>
              <a:ext cx="1487341" cy="1571636"/>
            </a:xfrm>
            <a:prstGeom prst="roundRect">
              <a:avLst>
                <a:gd name="adj" fmla="val 0"/>
              </a:avLst>
            </a:prstGeom>
            <a:gradFill flip="none" rotWithShape="1">
              <a:gsLst>
                <a:gs pos="0">
                  <a:srgbClr val="FAFA00">
                    <a:tint val="66000"/>
                    <a:satMod val="160000"/>
                  </a:srgbClr>
                </a:gs>
                <a:gs pos="50000">
                  <a:srgbClr val="FAFA00">
                    <a:tint val="44500"/>
                    <a:satMod val="160000"/>
                  </a:srgbClr>
                </a:gs>
                <a:gs pos="100000">
                  <a:srgbClr val="FAFA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solidFill>
                <a:srgbClr val="FFFF0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5357818" y="4429132"/>
              <a:ext cx="1428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 smtClean="0"/>
                <a:t>サーバ</a:t>
              </a:r>
              <a:r>
                <a:rPr lang="en-US" altLang="ja-JP" dirty="0"/>
                <a:t>VM</a:t>
              </a:r>
              <a:endParaRPr kumimoji="1" lang="ja-JP" altLang="en-US" dirty="0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5371245" y="5653788"/>
              <a:ext cx="1330468" cy="366036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 anchorCtr="0"/>
            <a:lstStyle/>
            <a:p>
              <a:pPr algn="ctr"/>
              <a:r>
                <a:rPr kumimoji="1" lang="ja-JP" altLang="en-US" sz="1400" dirty="0" smtClean="0"/>
                <a:t>カーネル</a:t>
              </a:r>
              <a:endParaRPr kumimoji="1" lang="ja-JP" altLang="en-US" sz="1400" dirty="0"/>
            </a:p>
          </p:txBody>
        </p:sp>
        <p:grpSp>
          <p:nvGrpSpPr>
            <p:cNvPr id="7" name="グループ化 6"/>
            <p:cNvGrpSpPr/>
            <p:nvPr/>
          </p:nvGrpSpPr>
          <p:grpSpPr>
            <a:xfrm>
              <a:off x="3071802" y="5581260"/>
              <a:ext cx="1643074" cy="1146030"/>
              <a:chOff x="3071802" y="5438384"/>
              <a:chExt cx="1643074" cy="1146030"/>
            </a:xfrm>
          </p:grpSpPr>
          <p:grpSp>
            <p:nvGrpSpPr>
              <p:cNvPr id="8" name="グループ化 31"/>
              <p:cNvGrpSpPr/>
              <p:nvPr/>
            </p:nvGrpSpPr>
            <p:grpSpPr>
              <a:xfrm>
                <a:off x="3071802" y="5438384"/>
                <a:ext cx="1643074" cy="776698"/>
                <a:chOff x="3071802" y="5581260"/>
                <a:chExt cx="1643074" cy="776698"/>
              </a:xfrm>
            </p:grpSpPr>
            <p:sp>
              <p:nvSpPr>
                <p:cNvPr id="10" name="正方形/長方形 9"/>
                <p:cNvSpPr/>
                <p:nvPr/>
              </p:nvSpPr>
              <p:spPr>
                <a:xfrm>
                  <a:off x="3071802" y="5581260"/>
                  <a:ext cx="1643074" cy="776698"/>
                </a:xfrm>
                <a:prstGeom prst="rect">
                  <a:avLst/>
                </a:prstGeom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dirty="0"/>
                </a:p>
              </p:txBody>
            </p:sp>
            <p:sp>
              <p:nvSpPr>
                <p:cNvPr id="11" name="正方形/長方形 10"/>
                <p:cNvSpPr/>
                <p:nvPr/>
              </p:nvSpPr>
              <p:spPr>
                <a:xfrm>
                  <a:off x="3203848" y="5733256"/>
                  <a:ext cx="1357322" cy="523436"/>
                </a:xfrm>
                <a:prstGeom prst="rect">
                  <a:avLst/>
                </a:prstGeom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dirty="0" smtClean="0"/>
                    <a:t>シャドウ</a:t>
                  </a:r>
                  <a:r>
                    <a:rPr kumimoji="1" lang="en-US" altLang="ja-JP" dirty="0" err="1" smtClean="0"/>
                    <a:t>procfs</a:t>
                  </a:r>
                  <a:endParaRPr kumimoji="1" lang="ja-JP" altLang="en-US" dirty="0"/>
                </a:p>
              </p:txBody>
            </p:sp>
          </p:grpSp>
          <p:sp>
            <p:nvSpPr>
              <p:cNvPr id="9" name="テキスト ボックス 8"/>
              <p:cNvSpPr txBox="1"/>
              <p:nvPr/>
            </p:nvSpPr>
            <p:spPr>
              <a:xfrm>
                <a:off x="3071802" y="6215082"/>
                <a:ext cx="121444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err="1" smtClean="0"/>
                  <a:t>Transcall</a:t>
                </a:r>
                <a:endParaRPr kumimoji="1" lang="ja-JP" altLang="en-US" dirty="0"/>
              </a:p>
            </p:txBody>
          </p:sp>
        </p:grpSp>
        <p:sp>
          <p:nvSpPr>
            <p:cNvPr id="14" name="正方形/長方形 13"/>
            <p:cNvSpPr/>
            <p:nvPr/>
          </p:nvSpPr>
          <p:spPr>
            <a:xfrm>
              <a:off x="3494873" y="4805378"/>
              <a:ext cx="781096" cy="36507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 smtClean="0">
                  <a:solidFill>
                    <a:schemeClr val="tx1"/>
                  </a:solidFill>
                </a:rPr>
                <a:t>IDS</a:t>
              </a:r>
              <a:endParaRPr kumimoji="1" lang="ja-JP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直線矢印コネクタ 14"/>
            <p:cNvCxnSpPr>
              <a:stCxn id="14" idx="2"/>
              <a:endCxn id="11" idx="0"/>
            </p:cNvCxnSpPr>
            <p:nvPr/>
          </p:nvCxnSpPr>
          <p:spPr>
            <a:xfrm rot="5400000">
              <a:off x="3602561" y="5450396"/>
              <a:ext cx="562808" cy="291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カギ線コネクタ 15"/>
            <p:cNvCxnSpPr>
              <a:stCxn id="11" idx="3"/>
              <a:endCxn id="6" idx="1"/>
            </p:cNvCxnSpPr>
            <p:nvPr/>
          </p:nvCxnSpPr>
          <p:spPr>
            <a:xfrm flipV="1">
              <a:off x="4561170" y="5836806"/>
              <a:ext cx="810075" cy="158168"/>
            </a:xfrm>
            <a:prstGeom prst="bentConnector3">
              <a:avLst>
                <a:gd name="adj1" fmla="val 5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テキスト ボックス 39"/>
          <p:cNvSpPr txBox="1"/>
          <p:nvPr/>
        </p:nvSpPr>
        <p:spPr>
          <a:xfrm>
            <a:off x="755576" y="5157192"/>
            <a:ext cx="1903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/proc/100/stat</a:t>
            </a:r>
            <a:endParaRPr kumimoji="1" lang="ja-JP" altLang="en-US" dirty="0"/>
          </a:p>
        </p:txBody>
      </p:sp>
      <p:grpSp>
        <p:nvGrpSpPr>
          <p:cNvPr id="50" name="グループ化 49"/>
          <p:cNvGrpSpPr/>
          <p:nvPr/>
        </p:nvGrpSpPr>
        <p:grpSpPr>
          <a:xfrm>
            <a:off x="5715008" y="4857760"/>
            <a:ext cx="2786082" cy="1500198"/>
            <a:chOff x="5500694" y="4572009"/>
            <a:chExt cx="2786082" cy="1500198"/>
          </a:xfrm>
        </p:grpSpPr>
        <p:grpSp>
          <p:nvGrpSpPr>
            <p:cNvPr id="26" name="グループ化 50"/>
            <p:cNvGrpSpPr/>
            <p:nvPr/>
          </p:nvGrpSpPr>
          <p:grpSpPr>
            <a:xfrm>
              <a:off x="5500694" y="4572009"/>
              <a:ext cx="2786082" cy="1500198"/>
              <a:chOff x="5508104" y="4363965"/>
              <a:chExt cx="2786082" cy="1500198"/>
            </a:xfrm>
          </p:grpSpPr>
          <p:sp>
            <p:nvSpPr>
              <p:cNvPr id="27" name="四角形吹き出し 26"/>
              <p:cNvSpPr/>
              <p:nvPr/>
            </p:nvSpPr>
            <p:spPr>
              <a:xfrm>
                <a:off x="5508104" y="4363965"/>
                <a:ext cx="2786082" cy="1500198"/>
              </a:xfrm>
              <a:prstGeom prst="wedgeRectCallout">
                <a:avLst>
                  <a:gd name="adj1" fmla="val -66676"/>
                  <a:gd name="adj2" fmla="val 5859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28" name="テキスト ボックス 27"/>
              <p:cNvSpPr txBox="1"/>
              <p:nvPr/>
            </p:nvSpPr>
            <p:spPr>
              <a:xfrm>
                <a:off x="5508104" y="4435402"/>
                <a:ext cx="1440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>
                    <a:solidFill>
                      <a:sysClr val="windowText" lastClr="000000"/>
                    </a:solidFill>
                  </a:rPr>
                  <a:t>init_task</a:t>
                </a:r>
                <a:endParaRPr kumimoji="1" lang="ja-JP" altLang="en-US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9" name="正方形/長方形 28"/>
              <p:cNvSpPr/>
              <p:nvPr/>
            </p:nvSpPr>
            <p:spPr>
              <a:xfrm>
                <a:off x="5965304" y="4853609"/>
                <a:ext cx="360172" cy="2952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2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1" name="正方形/長方形 30"/>
              <p:cNvSpPr/>
              <p:nvPr/>
            </p:nvSpPr>
            <p:spPr>
              <a:xfrm>
                <a:off x="6727304" y="4853609"/>
                <a:ext cx="360172" cy="2952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2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33" name="正方形/長方形 32"/>
              <p:cNvSpPr/>
              <p:nvPr/>
            </p:nvSpPr>
            <p:spPr>
              <a:xfrm>
                <a:off x="7641704" y="4838001"/>
                <a:ext cx="360172" cy="2952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200" dirty="0">
                  <a:solidFill>
                    <a:sysClr val="windowText" lastClr="000000"/>
                  </a:solidFill>
                </a:endParaRPr>
              </a:p>
            </p:txBody>
          </p:sp>
        </p:grpSp>
        <p:sp>
          <p:nvSpPr>
            <p:cNvPr id="39" name="テキスト ボックス 38"/>
            <p:cNvSpPr txBox="1"/>
            <p:nvPr/>
          </p:nvSpPr>
          <p:spPr>
            <a:xfrm>
              <a:off x="5715008" y="5643578"/>
              <a:ext cx="14127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task_struct</a:t>
              </a:r>
              <a:endParaRPr kumimoji="1" lang="ja-JP" altLang="en-US" dirty="0"/>
            </a:p>
          </p:txBody>
        </p:sp>
        <p:cxnSp>
          <p:nvCxnSpPr>
            <p:cNvPr id="43" name="カギ線コネクタ 42"/>
            <p:cNvCxnSpPr>
              <a:stCxn id="33" idx="2"/>
              <a:endCxn id="29" idx="2"/>
            </p:cNvCxnSpPr>
            <p:nvPr/>
          </p:nvCxnSpPr>
          <p:spPr>
            <a:xfrm rot="5400000">
              <a:off x="6968376" y="4510905"/>
              <a:ext cx="15608" cy="1676400"/>
            </a:xfrm>
            <a:prstGeom prst="bentConnector3">
              <a:avLst>
                <a:gd name="adj1" fmla="val 1564634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矢印コネクタ 44"/>
            <p:cNvCxnSpPr>
              <a:stCxn id="29" idx="3"/>
              <a:endCxn id="31" idx="1"/>
            </p:cNvCxnSpPr>
            <p:nvPr/>
          </p:nvCxnSpPr>
          <p:spPr>
            <a:xfrm>
              <a:off x="6318066" y="5209281"/>
              <a:ext cx="401828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線矢印コネクタ 45"/>
            <p:cNvCxnSpPr>
              <a:stCxn id="31" idx="3"/>
              <a:endCxn id="33" idx="1"/>
            </p:cNvCxnSpPr>
            <p:nvPr/>
          </p:nvCxnSpPr>
          <p:spPr>
            <a:xfrm flipV="1">
              <a:off x="7080066" y="5193673"/>
              <a:ext cx="554228" cy="1560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テキスト ボックス 52"/>
          <p:cNvSpPr txBox="1"/>
          <p:nvPr/>
        </p:nvSpPr>
        <p:spPr>
          <a:xfrm>
            <a:off x="2000232" y="421481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IDS-VM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717170" y="4458598"/>
            <a:ext cx="1918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/>
              <a:t>VM</a:t>
            </a:r>
            <a:r>
              <a:rPr kumimoji="1" lang="ja-JP" altLang="en-US" sz="1600" dirty="0" smtClean="0"/>
              <a:t>シャドウ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err="1" smtClean="0">
                <a:solidFill>
                  <a:schemeClr val="tx1"/>
                </a:solidFill>
              </a:rPr>
              <a:t>ps</a:t>
            </a:r>
            <a:r>
              <a:rPr lang="ja-JP" altLang="en-US" dirty="0" smtClean="0">
                <a:solidFill>
                  <a:schemeClr val="tx1"/>
                </a:solidFill>
              </a:rPr>
              <a:t>コマンドは</a:t>
            </a:r>
            <a:r>
              <a:rPr lang="en-US" altLang="ja-JP" dirty="0" smtClean="0">
                <a:solidFill>
                  <a:schemeClr val="tx1"/>
                </a:solidFill>
              </a:rPr>
              <a:t>/proc </a:t>
            </a:r>
            <a:r>
              <a:rPr lang="ja-JP" altLang="en-US" dirty="0" smtClean="0">
                <a:solidFill>
                  <a:schemeClr val="tx1"/>
                </a:solidFill>
              </a:rPr>
              <a:t>を参照しながら実行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1"/>
            <a:r>
              <a:rPr lang="en-US" altLang="ja-JP" dirty="0" smtClean="0">
                <a:solidFill>
                  <a:schemeClr val="tx1"/>
                </a:solidFill>
              </a:rPr>
              <a:t>/proc/self </a:t>
            </a:r>
            <a:r>
              <a:rPr lang="ja-JP" altLang="en-US" dirty="0" smtClean="0">
                <a:solidFill>
                  <a:schemeClr val="tx1"/>
                </a:solidFill>
              </a:rPr>
              <a:t>をチェック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2"/>
            <a:r>
              <a:rPr lang="ja-JP" altLang="en-US" dirty="0" smtClean="0">
                <a:solidFill>
                  <a:schemeClr val="tx1"/>
                </a:solidFill>
              </a:rPr>
              <a:t>サーバ</a:t>
            </a: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上に</a:t>
            </a:r>
            <a:r>
              <a:rPr lang="en-US" altLang="ja-JP" dirty="0" err="1" smtClean="0">
                <a:solidFill>
                  <a:schemeClr val="tx1"/>
                </a:solidFill>
              </a:rPr>
              <a:t>ps</a:t>
            </a:r>
            <a:r>
              <a:rPr lang="ja-JP" altLang="en-US" dirty="0" smtClean="0">
                <a:solidFill>
                  <a:schemeClr val="tx1"/>
                </a:solidFill>
              </a:rPr>
              <a:t>プロセスは存在しない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2"/>
            <a:r>
              <a:rPr lang="en-US" altLang="ja-JP" dirty="0" smtClean="0">
                <a:solidFill>
                  <a:schemeClr val="tx1"/>
                </a:solidFill>
              </a:rPr>
              <a:t>IDS-VM</a:t>
            </a:r>
            <a:r>
              <a:rPr lang="ja-JP" altLang="en-US" dirty="0" smtClean="0">
                <a:solidFill>
                  <a:schemeClr val="tx1"/>
                </a:solidFill>
              </a:rPr>
              <a:t>で実行中の</a:t>
            </a:r>
            <a:r>
              <a:rPr lang="en-US" altLang="ja-JP" dirty="0" err="1" smtClean="0">
                <a:solidFill>
                  <a:schemeClr val="tx1"/>
                </a:solidFill>
              </a:rPr>
              <a:t>ps</a:t>
            </a:r>
            <a:r>
              <a:rPr lang="ja-JP" altLang="en-US" dirty="0" smtClean="0">
                <a:solidFill>
                  <a:schemeClr val="tx1"/>
                </a:solidFill>
              </a:rPr>
              <a:t>プロセスの情報を返す（例外処理）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1"/>
            <a:r>
              <a:rPr lang="en-US" altLang="ja-JP" dirty="0" smtClean="0">
                <a:solidFill>
                  <a:schemeClr val="tx1"/>
                </a:solidFill>
              </a:rPr>
              <a:t>/proc </a:t>
            </a:r>
            <a:r>
              <a:rPr lang="ja-JP" altLang="en-US" dirty="0" smtClean="0">
                <a:solidFill>
                  <a:schemeClr val="tx1"/>
                </a:solidFill>
              </a:rPr>
              <a:t>上のディレクトリエントリ一覧を取得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2"/>
            <a:r>
              <a:rPr lang="ja-JP" altLang="en-US" dirty="0" smtClean="0">
                <a:solidFill>
                  <a:schemeClr val="tx1"/>
                </a:solidFill>
              </a:rPr>
              <a:t>サーバ</a:t>
            </a: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上で動いているプロセスの</a:t>
            </a:r>
            <a:r>
              <a:rPr lang="en-US" altLang="ja-JP" dirty="0" smtClean="0">
                <a:solidFill>
                  <a:schemeClr val="tx1"/>
                </a:solidFill>
              </a:rPr>
              <a:t>PID</a:t>
            </a:r>
            <a:r>
              <a:rPr lang="ja-JP" altLang="en-US" dirty="0" smtClean="0">
                <a:solidFill>
                  <a:schemeClr val="tx1"/>
                </a:solidFill>
              </a:rPr>
              <a:t>の一覧を返す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1"/>
            <a:r>
              <a:rPr lang="ja-JP" altLang="en-US" dirty="0" smtClean="0">
                <a:solidFill>
                  <a:schemeClr val="tx1"/>
                </a:solidFill>
              </a:rPr>
              <a:t>各プロセスのディレクトリから</a:t>
            </a:r>
            <a:r>
              <a:rPr kumimoji="1" lang="en-US" altLang="ja-JP" dirty="0" smtClean="0">
                <a:solidFill>
                  <a:schemeClr val="tx1"/>
                </a:solidFill>
              </a:rPr>
              <a:t>stat</a:t>
            </a:r>
            <a:r>
              <a:rPr lang="ja-JP" altLang="en-US" dirty="0" smtClean="0">
                <a:solidFill>
                  <a:schemeClr val="tx1"/>
                </a:solidFill>
              </a:rPr>
              <a:t>、</a:t>
            </a:r>
            <a:r>
              <a:rPr kumimoji="1" lang="en-US" altLang="ja-JP" dirty="0" smtClean="0">
                <a:solidFill>
                  <a:schemeClr val="tx1"/>
                </a:solidFill>
              </a:rPr>
              <a:t>status</a:t>
            </a:r>
            <a:r>
              <a:rPr kumimoji="1" lang="ja-JP" altLang="en-US" dirty="0" smtClean="0">
                <a:solidFill>
                  <a:schemeClr val="tx1"/>
                </a:solidFill>
              </a:rPr>
              <a:t>ファイルを読み込む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2"/>
            <a:r>
              <a:rPr lang="ja-JP" altLang="en-US" dirty="0" smtClean="0">
                <a:solidFill>
                  <a:schemeClr val="tx1"/>
                </a:solidFill>
              </a:rPr>
              <a:t>実行されている端末、実行時間、コマンド名などを取得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ps</a:t>
            </a:r>
            <a:r>
              <a:rPr kumimoji="1" lang="ja-JP" altLang="en-US" dirty="0" smtClean="0"/>
              <a:t>コマンドの実行例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grpSp>
        <p:nvGrpSpPr>
          <p:cNvPr id="27" name="グループ化 26"/>
          <p:cNvGrpSpPr/>
          <p:nvPr/>
        </p:nvGrpSpPr>
        <p:grpSpPr>
          <a:xfrm>
            <a:off x="3059832" y="4920790"/>
            <a:ext cx="4943725" cy="1893494"/>
            <a:chOff x="3203848" y="4964506"/>
            <a:chExt cx="4943725" cy="1893494"/>
          </a:xfrm>
        </p:grpSpPr>
        <p:grpSp>
          <p:nvGrpSpPr>
            <p:cNvPr id="20" name="グループ化 19"/>
            <p:cNvGrpSpPr/>
            <p:nvPr/>
          </p:nvGrpSpPr>
          <p:grpSpPr>
            <a:xfrm>
              <a:off x="3275856" y="4964506"/>
              <a:ext cx="4871717" cy="1893494"/>
              <a:chOff x="1979712" y="4437112"/>
              <a:chExt cx="4871717" cy="1893494"/>
            </a:xfrm>
          </p:grpSpPr>
          <p:grpSp>
            <p:nvGrpSpPr>
              <p:cNvPr id="19" name="グループ化 18"/>
              <p:cNvGrpSpPr/>
              <p:nvPr/>
            </p:nvGrpSpPr>
            <p:grpSpPr>
              <a:xfrm>
                <a:off x="1979712" y="4581128"/>
                <a:ext cx="4871717" cy="1749478"/>
                <a:chOff x="634930" y="4645726"/>
                <a:chExt cx="4871717" cy="1749478"/>
              </a:xfrm>
            </p:grpSpPr>
            <p:sp>
              <p:nvSpPr>
                <p:cNvPr id="4" name="正方形/長方形 3"/>
                <p:cNvSpPr/>
                <p:nvPr/>
              </p:nvSpPr>
              <p:spPr>
                <a:xfrm>
                  <a:off x="1643042" y="4789742"/>
                  <a:ext cx="2143140" cy="1605462"/>
                </a:xfrm>
                <a:prstGeom prst="rect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grpSp>
              <p:nvGrpSpPr>
                <p:cNvPr id="5" name="グループ化 4"/>
                <p:cNvGrpSpPr/>
                <p:nvPr/>
              </p:nvGrpSpPr>
              <p:grpSpPr>
                <a:xfrm>
                  <a:off x="634930" y="4645726"/>
                  <a:ext cx="4871717" cy="1749478"/>
                  <a:chOff x="1849376" y="4717164"/>
                  <a:chExt cx="4871717" cy="1749478"/>
                </a:xfrm>
              </p:grpSpPr>
              <p:sp>
                <p:nvSpPr>
                  <p:cNvPr id="6" name="角丸四角形 5"/>
                  <p:cNvSpPr/>
                  <p:nvPr/>
                </p:nvSpPr>
                <p:spPr>
                  <a:xfrm>
                    <a:off x="5233752" y="5077204"/>
                    <a:ext cx="1487341" cy="1389438"/>
                  </a:xfrm>
                  <a:prstGeom prst="roundRect">
                    <a:avLst>
                      <a:gd name="adj" fmla="val 0"/>
                    </a:avLst>
                  </a:prstGeom>
                  <a:gradFill flip="none" rotWithShape="1">
                    <a:gsLst>
                      <a:gs pos="0">
                        <a:srgbClr val="FAFA00">
                          <a:tint val="66000"/>
                          <a:satMod val="160000"/>
                        </a:srgbClr>
                      </a:gs>
                      <a:gs pos="50000">
                        <a:srgbClr val="FAFA00">
                          <a:tint val="44500"/>
                          <a:satMod val="160000"/>
                        </a:srgbClr>
                      </a:gs>
                      <a:gs pos="100000">
                        <a:srgbClr val="FAFA00">
                          <a:tint val="23500"/>
                          <a:satMod val="160000"/>
                        </a:srgbClr>
                      </a:gs>
                    </a:gsLst>
                    <a:lin ang="16200000" scaled="1"/>
                    <a:tileRect/>
                  </a:gradFill>
                  <a:ln>
                    <a:solidFill>
                      <a:srgbClr val="FFFF00"/>
                    </a:solidFill>
                  </a:ln>
                </p:spPr>
                <p:style>
                  <a:lnRef idx="1">
                    <a:schemeClr val="accent3"/>
                  </a:lnRef>
                  <a:fillRef idx="2">
                    <a:schemeClr val="accent3"/>
                  </a:fillRef>
                  <a:effectRef idx="1">
                    <a:schemeClr val="accent3"/>
                  </a:effectRef>
                  <a:fontRef idx="minor">
                    <a:schemeClr val="dk1"/>
                  </a:fontRef>
                </p:style>
                <p:txBody>
                  <a:bodyPr rtlCol="0" anchor="t" anchorCtr="0"/>
                  <a:lstStyle/>
                  <a:p>
                    <a:pPr algn="ctr"/>
                    <a:endParaRPr kumimoji="1" lang="ja-JP" altLang="en-US" dirty="0"/>
                  </a:p>
                </p:txBody>
              </p:sp>
              <p:sp>
                <p:nvSpPr>
                  <p:cNvPr id="7" name="テキスト ボックス 6"/>
                  <p:cNvSpPr txBox="1"/>
                  <p:nvPr/>
                </p:nvSpPr>
                <p:spPr>
                  <a:xfrm>
                    <a:off x="5233752" y="4717164"/>
                    <a:ext cx="1428760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r>
                      <a:rPr kumimoji="1" lang="ja-JP" altLang="en-US" dirty="0" smtClean="0"/>
                      <a:t>サーバ</a:t>
                    </a:r>
                    <a:r>
                      <a:rPr lang="en-US" altLang="ja-JP" dirty="0"/>
                      <a:t>VM</a:t>
                    </a:r>
                    <a:endParaRPr kumimoji="1" lang="ja-JP" altLang="en-US" dirty="0"/>
                  </a:p>
                </p:txBody>
              </p:sp>
              <p:sp>
                <p:nvSpPr>
                  <p:cNvPr id="8" name="正方形/長方形 7"/>
                  <p:cNvSpPr/>
                  <p:nvPr/>
                </p:nvSpPr>
                <p:spPr>
                  <a:xfrm>
                    <a:off x="5305760" y="5653268"/>
                    <a:ext cx="1330468" cy="366036"/>
                  </a:xfrm>
                  <a:prstGeom prst="rect">
                    <a:avLst/>
                  </a:prstGeom>
                </p:spPr>
                <p:style>
                  <a:lnRef idx="1">
                    <a:schemeClr val="accent4"/>
                  </a:lnRef>
                  <a:fillRef idx="2">
                    <a:schemeClr val="accent4"/>
                  </a:fillRef>
                  <a:effectRef idx="1">
                    <a:schemeClr val="accent4"/>
                  </a:effectRef>
                  <a:fontRef idx="minor">
                    <a:schemeClr val="dk1"/>
                  </a:fontRef>
                </p:style>
                <p:txBody>
                  <a:bodyPr rtlCol="0" anchor="ctr" anchorCtr="0"/>
                  <a:lstStyle/>
                  <a:p>
                    <a:pPr algn="ctr"/>
                    <a:r>
                      <a:rPr kumimoji="1" lang="ja-JP" altLang="en-US" sz="1400" dirty="0" smtClean="0"/>
                      <a:t>カーネル</a:t>
                    </a:r>
                    <a:endParaRPr kumimoji="1" lang="ja-JP" altLang="en-US" sz="1400" dirty="0"/>
                  </a:p>
                </p:txBody>
              </p:sp>
              <p:grpSp>
                <p:nvGrpSpPr>
                  <p:cNvPr id="9" name="グループ化 8"/>
                  <p:cNvGrpSpPr/>
                  <p:nvPr/>
                </p:nvGrpSpPr>
                <p:grpSpPr>
                  <a:xfrm>
                    <a:off x="1849376" y="5581260"/>
                    <a:ext cx="2865500" cy="776698"/>
                    <a:chOff x="1849376" y="5438384"/>
                    <a:chExt cx="2865500" cy="776698"/>
                  </a:xfrm>
                </p:grpSpPr>
                <p:grpSp>
                  <p:nvGrpSpPr>
                    <p:cNvPr id="13" name="グループ化 31"/>
                    <p:cNvGrpSpPr/>
                    <p:nvPr/>
                  </p:nvGrpSpPr>
                  <p:grpSpPr>
                    <a:xfrm>
                      <a:off x="3071802" y="5438384"/>
                      <a:ext cx="1643074" cy="776698"/>
                      <a:chOff x="3071802" y="5581260"/>
                      <a:chExt cx="1643074" cy="776698"/>
                    </a:xfrm>
                  </p:grpSpPr>
                  <p:sp>
                    <p:nvSpPr>
                      <p:cNvPr id="15" name="正方形/長方形 14"/>
                      <p:cNvSpPr/>
                      <p:nvPr/>
                    </p:nvSpPr>
                    <p:spPr>
                      <a:xfrm>
                        <a:off x="3071802" y="5581260"/>
                        <a:ext cx="1643074" cy="776698"/>
                      </a:xfrm>
                      <a:prstGeom prst="rect">
                        <a:avLst/>
                      </a:prstGeom>
                    </p:spPr>
                    <p:style>
                      <a:lnRef idx="1">
                        <a:schemeClr val="dk1"/>
                      </a:lnRef>
                      <a:fillRef idx="2">
                        <a:schemeClr val="dk1"/>
                      </a:fillRef>
                      <a:effectRef idx="1">
                        <a:schemeClr val="dk1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kumimoji="1" lang="ja-JP" altLang="en-US" dirty="0"/>
                      </a:p>
                    </p:txBody>
                  </p:sp>
                  <p:sp>
                    <p:nvSpPr>
                      <p:cNvPr id="16" name="正方形/長方形 10"/>
                      <p:cNvSpPr/>
                      <p:nvPr/>
                    </p:nvSpPr>
                    <p:spPr>
                      <a:xfrm>
                        <a:off x="3203848" y="5733256"/>
                        <a:ext cx="1357322" cy="523436"/>
                      </a:xfrm>
                      <a:prstGeom prst="rect">
                        <a:avLst/>
                      </a:prstGeom>
                    </p:spPr>
                    <p:style>
                      <a:lnRef idx="1">
                        <a:schemeClr val="accent4"/>
                      </a:lnRef>
                      <a:fillRef idx="2">
                        <a:schemeClr val="accent4"/>
                      </a:fillRef>
                      <a:effectRef idx="1">
                        <a:schemeClr val="accent4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r>
                          <a:rPr kumimoji="1" lang="ja-JP" altLang="en-US" dirty="0" smtClean="0"/>
                          <a:t>シャドウ</a:t>
                        </a:r>
                        <a:r>
                          <a:rPr kumimoji="1" lang="en-US" altLang="ja-JP" dirty="0" err="1" smtClean="0"/>
                          <a:t>procfs</a:t>
                        </a:r>
                        <a:endParaRPr kumimoji="1" lang="ja-JP" altLang="en-US" dirty="0"/>
                      </a:p>
                    </p:txBody>
                  </p:sp>
                </p:grpSp>
                <p:sp>
                  <p:nvSpPr>
                    <p:cNvPr id="14" name="テキスト ボックス 13"/>
                    <p:cNvSpPr txBox="1"/>
                    <p:nvPr/>
                  </p:nvSpPr>
                  <p:spPr>
                    <a:xfrm>
                      <a:off x="1849376" y="5675694"/>
                      <a:ext cx="1214446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kumimoji="1" lang="en-US" altLang="ja-JP" dirty="0" err="1" smtClean="0"/>
                        <a:t>Transcall</a:t>
                      </a:r>
                      <a:endParaRPr kumimoji="1" lang="ja-JP" altLang="en-US" dirty="0"/>
                    </a:p>
                  </p:txBody>
                </p:sp>
              </p:grpSp>
              <p:cxnSp>
                <p:nvCxnSpPr>
                  <p:cNvPr id="11" name="直線矢印コネクタ 10"/>
                  <p:cNvCxnSpPr>
                    <a:stCxn id="10" idx="2"/>
                    <a:endCxn id="16" idx="0"/>
                  </p:cNvCxnSpPr>
                  <p:nvPr/>
                </p:nvCxnSpPr>
                <p:spPr>
                  <a:xfrm rot="5400000">
                    <a:off x="3696145" y="5533293"/>
                    <a:ext cx="386328" cy="13599"/>
                  </a:xfrm>
                  <a:prstGeom prst="straightConnector1">
                    <a:avLst/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カギ線コネクタ 11"/>
                  <p:cNvCxnSpPr>
                    <a:stCxn id="16" idx="3"/>
                    <a:endCxn id="8" idx="1"/>
                  </p:cNvCxnSpPr>
                  <p:nvPr/>
                </p:nvCxnSpPr>
                <p:spPr>
                  <a:xfrm flipV="1">
                    <a:off x="4561170" y="5836286"/>
                    <a:ext cx="744590" cy="158688"/>
                  </a:xfrm>
                  <a:prstGeom prst="bentConnector3">
                    <a:avLst>
                      <a:gd name="adj1" fmla="val 50000"/>
                    </a:avLst>
                  </a:prstGeom>
                  <a:ln>
                    <a:solidFill>
                      <a:schemeClr val="tx1"/>
                    </a:solidFill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" name="正方形/長方形 9"/>
                  <p:cNvSpPr/>
                  <p:nvPr/>
                </p:nvSpPr>
                <p:spPr>
                  <a:xfrm>
                    <a:off x="3505560" y="4981858"/>
                    <a:ext cx="781096" cy="365070"/>
                  </a:xfrm>
                  <a:prstGeom prst="rect">
                    <a:avLst/>
                  </a:prstGeom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en-US" altLang="ja-JP" dirty="0" smtClean="0">
                        <a:solidFill>
                          <a:schemeClr val="tx1"/>
                        </a:solidFill>
                      </a:rPr>
                      <a:t>PS</a:t>
                    </a:r>
                    <a:endParaRPr kumimoji="1" lang="ja-JP" alt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sp>
            <p:nvSpPr>
              <p:cNvPr id="18" name="テキスト ボックス 17"/>
              <p:cNvSpPr txBox="1"/>
              <p:nvPr/>
            </p:nvSpPr>
            <p:spPr>
              <a:xfrm>
                <a:off x="3347864" y="4437112"/>
                <a:ext cx="14287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ja-JP" dirty="0" smtClean="0"/>
                  <a:t>IDS-VM</a:t>
                </a:r>
                <a:endParaRPr kumimoji="1" lang="ja-JP" altLang="en-US" dirty="0"/>
              </a:p>
            </p:txBody>
          </p:sp>
        </p:grpSp>
        <p:sp>
          <p:nvSpPr>
            <p:cNvPr id="26" name="テキスト ボックス 25"/>
            <p:cNvSpPr txBox="1"/>
            <p:nvPr/>
          </p:nvSpPr>
          <p:spPr>
            <a:xfrm>
              <a:off x="3203848" y="5416932"/>
              <a:ext cx="191872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600" dirty="0" smtClean="0"/>
                <a:t>VM</a:t>
              </a:r>
              <a:r>
                <a:rPr kumimoji="1" lang="ja-JP" altLang="en-US" sz="1600" dirty="0" smtClean="0"/>
                <a:t>シャドウ</a:t>
              </a:r>
              <a:endParaRPr kumimoji="1" lang="ja-JP" altLang="en-US" sz="1600" dirty="0"/>
            </a:p>
          </p:txBody>
        </p:sp>
      </p:grpSp>
      <p:sp>
        <p:nvSpPr>
          <p:cNvPr id="22" name="正方形/長方形 21"/>
          <p:cNvSpPr/>
          <p:nvPr/>
        </p:nvSpPr>
        <p:spPr>
          <a:xfrm>
            <a:off x="4572000" y="5301208"/>
            <a:ext cx="1249082" cy="433961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23" name="正方形/長方形 22"/>
          <p:cNvSpPr/>
          <p:nvPr/>
        </p:nvSpPr>
        <p:spPr>
          <a:xfrm>
            <a:off x="4788024" y="5373216"/>
            <a:ext cx="792088" cy="2880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ps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048000" y="4638676"/>
            <a:ext cx="2133600" cy="19050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3563888" y="4725144"/>
            <a:ext cx="1105066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/>
          </a:p>
        </p:txBody>
      </p:sp>
      <p:sp>
        <p:nvSpPr>
          <p:cNvPr id="17" name="角丸四角形 16"/>
          <p:cNvSpPr/>
          <p:nvPr/>
        </p:nvSpPr>
        <p:spPr>
          <a:xfrm>
            <a:off x="5929322" y="4714884"/>
            <a:ext cx="1487341" cy="178595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FAFA00">
                  <a:tint val="66000"/>
                  <a:satMod val="160000"/>
                </a:srgbClr>
              </a:gs>
              <a:gs pos="50000">
                <a:srgbClr val="FAFA00">
                  <a:tint val="44500"/>
                  <a:satMod val="160000"/>
                </a:srgbClr>
              </a:gs>
              <a:gs pos="100000">
                <a:srgbClr val="FAFA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FF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kumimoji="1" lang="ja-JP" altLang="en-US" dirty="0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VM</a:t>
            </a:r>
            <a:r>
              <a:rPr kumimoji="1" lang="ja-JP" altLang="en-US" dirty="0" smtClean="0">
                <a:solidFill>
                  <a:schemeClr val="tx1"/>
                </a:solidFill>
              </a:rPr>
              <a:t>シャドウ内の</a:t>
            </a:r>
            <a:r>
              <a:rPr kumimoji="1" lang="en-US" altLang="ja-JP" dirty="0" smtClean="0">
                <a:solidFill>
                  <a:schemeClr val="tx1"/>
                </a:solidFill>
              </a:rPr>
              <a:t>IDS</a:t>
            </a:r>
            <a:r>
              <a:rPr kumimoji="1" lang="ja-JP" altLang="en-US" dirty="0" smtClean="0">
                <a:solidFill>
                  <a:schemeClr val="tx1"/>
                </a:solidFill>
              </a:rPr>
              <a:t>が</a:t>
            </a:r>
            <a:r>
              <a:rPr kumimoji="1" lang="en-US" altLang="ja-JP" dirty="0" smtClean="0">
                <a:solidFill>
                  <a:schemeClr val="tx1"/>
                </a:solidFill>
              </a:rPr>
              <a:t>IDS-VM</a:t>
            </a:r>
            <a:r>
              <a:rPr lang="ja-JP" altLang="en-US" dirty="0" smtClean="0">
                <a:solidFill>
                  <a:schemeClr val="tx1"/>
                </a:solidFill>
              </a:rPr>
              <a:t>上の</a:t>
            </a:r>
            <a:r>
              <a:rPr kumimoji="1" lang="ja-JP" altLang="en-US" dirty="0" smtClean="0">
                <a:solidFill>
                  <a:schemeClr val="tx1"/>
                </a:solidFill>
              </a:rPr>
              <a:t>ファイルを使うことを可能にする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1"/>
            <a:r>
              <a:rPr lang="ja-JP" altLang="en-US" dirty="0" smtClean="0">
                <a:solidFill>
                  <a:schemeClr val="tx1"/>
                </a:solidFill>
              </a:rPr>
              <a:t>デフォルトではサーバ</a:t>
            </a: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上のファイルにアクセス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1"/>
            <a:r>
              <a:rPr kumimoji="1" lang="ja-JP" altLang="en-US" dirty="0" smtClean="0">
                <a:solidFill>
                  <a:schemeClr val="tx1"/>
                </a:solidFill>
              </a:rPr>
              <a:t>設定ファイルやログなどは</a:t>
            </a:r>
            <a:r>
              <a:rPr kumimoji="1" lang="en-US" altLang="ja-JP" dirty="0" smtClean="0">
                <a:solidFill>
                  <a:schemeClr val="tx1"/>
                </a:solidFill>
              </a:rPr>
              <a:t>IDS-VM</a:t>
            </a:r>
            <a:r>
              <a:rPr kumimoji="1" lang="ja-JP" altLang="en-US" dirty="0" smtClean="0">
                <a:solidFill>
                  <a:schemeClr val="tx1"/>
                </a:solidFill>
              </a:rPr>
              <a:t>上のファイルを使うようにポリシを記述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2"/>
            <a:r>
              <a:rPr kumimoji="1" lang="ja-JP" altLang="en-US" dirty="0" smtClean="0">
                <a:solidFill>
                  <a:schemeClr val="tx1"/>
                </a:solidFill>
              </a:rPr>
              <a:t>サーバ</a:t>
            </a:r>
            <a:r>
              <a:rPr kumimoji="1" lang="en-US" altLang="ja-JP" dirty="0" smtClean="0">
                <a:solidFill>
                  <a:schemeClr val="tx1"/>
                </a:solidFill>
              </a:rPr>
              <a:t>VM</a:t>
            </a:r>
            <a:r>
              <a:rPr kumimoji="1" lang="ja-JP" altLang="en-US" dirty="0" smtClean="0">
                <a:solidFill>
                  <a:schemeClr val="tx1"/>
                </a:solidFill>
              </a:rPr>
              <a:t>の攻撃者に改ざんされるのを防ぐ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2">
              <a:buNone/>
            </a:pP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err="1" smtClean="0"/>
              <a:t>Transcall</a:t>
            </a:r>
            <a:r>
              <a:rPr kumimoji="1" lang="ja-JP" altLang="en-US" dirty="0" smtClean="0"/>
              <a:t>のポリシファイル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276600" y="5476876"/>
            <a:ext cx="16764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Transcall</a:t>
            </a:r>
            <a:endParaRPr kumimoji="1" lang="ja-JP" altLang="en-US" dirty="0"/>
          </a:p>
        </p:txBody>
      </p:sp>
      <p:sp>
        <p:nvSpPr>
          <p:cNvPr id="6" name="メモ 5"/>
          <p:cNvSpPr/>
          <p:nvPr/>
        </p:nvSpPr>
        <p:spPr>
          <a:xfrm>
            <a:off x="2895600" y="5095876"/>
            <a:ext cx="533400" cy="533400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95400" y="5019676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ポリシ</a:t>
            </a:r>
            <a:r>
              <a:rPr kumimoji="1" lang="ja-JP" altLang="en-US" dirty="0" smtClean="0"/>
              <a:t>ファイル</a:t>
            </a:r>
            <a:endParaRPr kumimoji="1" lang="ja-JP" altLang="en-US" dirty="0"/>
          </a:p>
        </p:txBody>
      </p:sp>
      <p:sp>
        <p:nvSpPr>
          <p:cNvPr id="8" name="円柱 7"/>
          <p:cNvSpPr/>
          <p:nvPr/>
        </p:nvSpPr>
        <p:spPr>
          <a:xfrm>
            <a:off x="3733800" y="6238876"/>
            <a:ext cx="457200" cy="457200"/>
          </a:xfrm>
          <a:prstGeom prst="ca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3657600" y="4791076"/>
            <a:ext cx="914400" cy="457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IDS</a:t>
            </a:r>
            <a:endParaRPr kumimoji="1" lang="ja-JP" altLang="en-US" dirty="0"/>
          </a:p>
        </p:txBody>
      </p:sp>
      <p:sp>
        <p:nvSpPr>
          <p:cNvPr id="11" name="円柱 10"/>
          <p:cNvSpPr/>
          <p:nvPr/>
        </p:nvSpPr>
        <p:spPr>
          <a:xfrm>
            <a:off x="6172200" y="6238876"/>
            <a:ext cx="457200" cy="457200"/>
          </a:xfrm>
          <a:prstGeom prst="can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矢印コネクタ 12"/>
          <p:cNvCxnSpPr>
            <a:stCxn id="9" idx="2"/>
            <a:endCxn id="5" idx="0"/>
          </p:cNvCxnSpPr>
          <p:nvPr/>
        </p:nvCxnSpPr>
        <p:spPr>
          <a:xfrm rot="5400000">
            <a:off x="4000500" y="5362576"/>
            <a:ext cx="228600" cy="1588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rot="5400000">
            <a:off x="3925094" y="6047582"/>
            <a:ext cx="304800" cy="77788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>
            <a:endCxn id="11" idx="2"/>
          </p:cNvCxnSpPr>
          <p:nvPr/>
        </p:nvCxnSpPr>
        <p:spPr>
          <a:xfrm>
            <a:off x="4954588" y="5705476"/>
            <a:ext cx="1217612" cy="7620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1981200" y="5934076"/>
            <a:ext cx="1794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/</a:t>
            </a:r>
            <a:r>
              <a:rPr kumimoji="1" lang="en-US" altLang="ja-JP" dirty="0" err="1" smtClean="0"/>
              <a:t>var/log/a.log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34000" y="5553076"/>
            <a:ext cx="1829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/boot/</a:t>
            </a:r>
            <a:r>
              <a:rPr kumimoji="1" lang="en-US" altLang="ja-JP" dirty="0" err="1" smtClean="0"/>
              <a:t>vmlinuz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357554" y="4357694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 smtClean="0"/>
              <a:t>IDS-VM</a:t>
            </a:r>
            <a:endParaRPr kumimoji="1" lang="ja-JP" altLang="en-US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5929322" y="4429132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サーバ</a:t>
            </a:r>
            <a:r>
              <a:rPr lang="en-US" altLang="ja-JP" dirty="0" smtClean="0"/>
              <a:t>VM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051720" y="4581128"/>
            <a:ext cx="19187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/>
              <a:t>VM</a:t>
            </a:r>
            <a:r>
              <a:rPr kumimoji="1" lang="ja-JP" altLang="en-US" sz="1600" dirty="0" smtClean="0"/>
              <a:t>シャドウ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 dirty="0" smtClean="0">
                <a:solidFill>
                  <a:schemeClr val="tx1"/>
                </a:solidFill>
              </a:rPr>
              <a:t>IDS</a:t>
            </a:r>
            <a:r>
              <a:rPr kumimoji="1" lang="ja-JP" altLang="en-US" dirty="0" smtClean="0">
                <a:solidFill>
                  <a:schemeClr val="tx1"/>
                </a:solidFill>
              </a:rPr>
              <a:t>がアクセスするパスと</a:t>
            </a:r>
            <a:r>
              <a:rPr kumimoji="1" lang="en-US" altLang="ja-JP" dirty="0" smtClean="0">
                <a:solidFill>
                  <a:schemeClr val="tx1"/>
                </a:solidFill>
              </a:rPr>
              <a:t>IDS-VM</a:t>
            </a:r>
            <a:r>
              <a:rPr kumimoji="1" lang="ja-JP" altLang="en-US" dirty="0" smtClean="0">
                <a:solidFill>
                  <a:schemeClr val="tx1"/>
                </a:solidFill>
              </a:rPr>
              <a:t>上のパスの対応を記述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1"/>
            <a:r>
              <a:rPr lang="ja-JP" altLang="en-US" dirty="0" smtClean="0">
                <a:solidFill>
                  <a:schemeClr val="tx1"/>
                </a:solidFill>
              </a:rPr>
              <a:t>上から順番に調べ、パスの一部がマッチすれば対応する</a:t>
            </a:r>
            <a:r>
              <a:rPr lang="en-US" altLang="ja-JP" dirty="0" smtClean="0">
                <a:solidFill>
                  <a:schemeClr val="tx1"/>
                </a:solidFill>
              </a:rPr>
              <a:t>IDS-VM</a:t>
            </a:r>
            <a:r>
              <a:rPr lang="ja-JP" altLang="en-US" dirty="0" smtClean="0">
                <a:solidFill>
                  <a:schemeClr val="tx1"/>
                </a:solidFill>
              </a:rPr>
              <a:t>上のパスで置換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1"/>
            <a:r>
              <a:rPr lang="en-US" altLang="ja-JP" dirty="0" smtClean="0">
                <a:solidFill>
                  <a:schemeClr val="tx1"/>
                </a:solidFill>
              </a:rPr>
              <a:t>Tripwire</a:t>
            </a:r>
            <a:r>
              <a:rPr lang="ja-JP" altLang="en-US" dirty="0" smtClean="0">
                <a:solidFill>
                  <a:schemeClr val="tx1"/>
                </a:solidFill>
              </a:rPr>
              <a:t>の例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2"/>
            <a:r>
              <a:rPr lang="en-US" altLang="ja-JP" dirty="0" smtClean="0">
                <a:solidFill>
                  <a:schemeClr val="tx1"/>
                </a:solidFill>
              </a:rPr>
              <a:t>Tripwire</a:t>
            </a:r>
            <a:r>
              <a:rPr lang="ja-JP" altLang="en-US" dirty="0" smtClean="0">
                <a:solidFill>
                  <a:schemeClr val="tx1"/>
                </a:solidFill>
              </a:rPr>
              <a:t>のポリシファイルはサーバ</a:t>
            </a: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ごとに異なるパスに置く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2"/>
            <a:r>
              <a:rPr lang="ja-JP" altLang="en-US" dirty="0" smtClean="0">
                <a:solidFill>
                  <a:schemeClr val="tx1"/>
                </a:solidFill>
              </a:rPr>
              <a:t>サイトキーは共通のパスに置く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2"/>
            <a:r>
              <a:rPr lang="ja-JP" altLang="en-US" dirty="0" smtClean="0">
                <a:solidFill>
                  <a:schemeClr val="tx1"/>
                </a:solidFill>
              </a:rPr>
              <a:t>ログはサーバ</a:t>
            </a: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ごとに異なるパスに保存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2"/>
            <a:r>
              <a:rPr lang="ja-JP" altLang="en-US" dirty="0" smtClean="0">
                <a:solidFill>
                  <a:schemeClr val="tx1"/>
                </a:solidFill>
              </a:rPr>
              <a:t>それ以外のファイルはサーバ</a:t>
            </a: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を参照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100" b="1" kern="1200" dirty="0" smtClean="0">
                <a:solidFill>
                  <a:schemeClr val="tx2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ポリシファイルの記述例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571604" y="5286388"/>
            <a:ext cx="5987601" cy="1015663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latin typeface="Courier"/>
                <a:cs typeface="Courier"/>
              </a:rPr>
              <a:t>/etc/tripwire/</a:t>
            </a:r>
            <a:r>
              <a:rPr kumimoji="1" lang="en-US" altLang="ja-JP" sz="2000" dirty="0" err="1" smtClean="0">
                <a:latin typeface="Courier"/>
                <a:cs typeface="Courier"/>
              </a:rPr>
              <a:t>tw.pol</a:t>
            </a:r>
            <a:r>
              <a:rPr kumimoji="1" lang="en-US" altLang="ja-JP" sz="2000" dirty="0" smtClean="0">
                <a:latin typeface="Courier"/>
                <a:cs typeface="Courier"/>
              </a:rPr>
              <a:t>  /etc/tripwire/VM1/tw.pol</a:t>
            </a:r>
          </a:p>
          <a:p>
            <a:r>
              <a:rPr lang="en-US" altLang="ja-JP" sz="2000" dirty="0" smtClean="0">
                <a:latin typeface="Courier"/>
                <a:cs typeface="Courier"/>
              </a:rPr>
              <a:t>/etc/tripwire         /etc/tripwire</a:t>
            </a:r>
          </a:p>
          <a:p>
            <a:r>
              <a:rPr kumimoji="1" lang="en-US" altLang="ja-JP" sz="2000" dirty="0" smtClean="0">
                <a:latin typeface="Courier"/>
                <a:cs typeface="Courier"/>
              </a:rPr>
              <a:t>/</a:t>
            </a:r>
            <a:r>
              <a:rPr lang="en-US" altLang="ja-JP" sz="2000" dirty="0" err="1" smtClean="0">
                <a:latin typeface="Courier"/>
                <a:cs typeface="Courier"/>
              </a:rPr>
              <a:t>var</a:t>
            </a:r>
            <a:r>
              <a:rPr lang="en-US" altLang="ja-JP" sz="2000" dirty="0" smtClean="0">
                <a:latin typeface="Courier"/>
                <a:cs typeface="Courier"/>
              </a:rPr>
              <a:t>/lib/tripwire     /var/lib/tripwire/VM1</a:t>
            </a:r>
            <a:endParaRPr kumimoji="1" lang="ja-JP" altLang="en-US" sz="2000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>
                <a:solidFill>
                  <a:schemeClr val="tx1"/>
                </a:solidFill>
              </a:rPr>
              <a:t>Xen</a:t>
            </a:r>
            <a:r>
              <a:rPr lang="ja-JP" altLang="en-US" dirty="0" smtClean="0">
                <a:solidFill>
                  <a:schemeClr val="tx1"/>
                </a:solidFill>
              </a:rPr>
              <a:t>を使って</a:t>
            </a:r>
            <a:r>
              <a:rPr lang="en-US" altLang="ja-JP" dirty="0" smtClean="0">
                <a:solidFill>
                  <a:schemeClr val="tx1"/>
                </a:solidFill>
              </a:rPr>
              <a:t>IDS</a:t>
            </a:r>
            <a:r>
              <a:rPr lang="ja-JP" altLang="en-US" dirty="0" smtClean="0">
                <a:solidFill>
                  <a:schemeClr val="tx1"/>
                </a:solidFill>
              </a:rPr>
              <a:t>のオフロードを実現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1"/>
            <a:r>
              <a:rPr kumimoji="1" lang="ja-JP" altLang="en-US" dirty="0" smtClean="0">
                <a:solidFill>
                  <a:schemeClr val="tx1"/>
                </a:solidFill>
              </a:rPr>
              <a:t>ドメイン</a:t>
            </a:r>
            <a:r>
              <a:rPr kumimoji="1" lang="en-US" altLang="ja-JP" dirty="0" smtClean="0">
                <a:solidFill>
                  <a:schemeClr val="tx1"/>
                </a:solidFill>
              </a:rPr>
              <a:t>0</a:t>
            </a:r>
            <a:r>
              <a:rPr kumimoji="1" lang="ja-JP" altLang="en-US" dirty="0" smtClean="0">
                <a:solidFill>
                  <a:schemeClr val="tx1"/>
                </a:solidFill>
              </a:rPr>
              <a:t>を</a:t>
            </a:r>
            <a:r>
              <a:rPr kumimoji="1" lang="en-US" altLang="ja-JP" dirty="0" smtClean="0">
                <a:solidFill>
                  <a:schemeClr val="tx1"/>
                </a:solidFill>
              </a:rPr>
              <a:t>IDS-VM</a:t>
            </a:r>
            <a:r>
              <a:rPr kumimoji="1" lang="ja-JP" altLang="en-US" dirty="0" err="1" smtClean="0">
                <a:solidFill>
                  <a:schemeClr val="tx1"/>
                </a:solidFill>
              </a:rPr>
              <a:t>、</a:t>
            </a:r>
            <a:r>
              <a:rPr kumimoji="1" lang="ja-JP" altLang="en-US" dirty="0" smtClean="0">
                <a:solidFill>
                  <a:schemeClr val="tx1"/>
                </a:solidFill>
              </a:rPr>
              <a:t>ドメイン</a:t>
            </a:r>
            <a:r>
              <a:rPr kumimoji="1" lang="en-US" altLang="ja-JP" dirty="0" smtClean="0">
                <a:solidFill>
                  <a:schemeClr val="tx1"/>
                </a:solidFill>
              </a:rPr>
              <a:t>U</a:t>
            </a:r>
            <a:r>
              <a:rPr kumimoji="1" lang="ja-JP" altLang="en-US" dirty="0" smtClean="0">
                <a:solidFill>
                  <a:schemeClr val="tx1"/>
                </a:solidFill>
              </a:rPr>
              <a:t>をサーバ</a:t>
            </a:r>
            <a:r>
              <a:rPr kumimoji="1" lang="en-US" altLang="ja-JP" dirty="0" smtClean="0">
                <a:solidFill>
                  <a:schemeClr val="tx1"/>
                </a:solidFill>
              </a:rPr>
              <a:t>VM</a:t>
            </a:r>
            <a:r>
              <a:rPr kumimoji="1" lang="ja-JP" altLang="en-US" dirty="0" smtClean="0">
                <a:solidFill>
                  <a:schemeClr val="tx1"/>
                </a:solidFill>
              </a:rPr>
              <a:t>とする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0"/>
            <a:r>
              <a:rPr kumimoji="1" lang="en-US" altLang="ja-JP" dirty="0" err="1" smtClean="0">
                <a:solidFill>
                  <a:schemeClr val="tx1"/>
                </a:solidFill>
              </a:rPr>
              <a:t>Transcall</a:t>
            </a:r>
            <a:r>
              <a:rPr kumimoji="1" lang="ja-JP" altLang="en-US" dirty="0" smtClean="0">
                <a:solidFill>
                  <a:schemeClr val="tx1"/>
                </a:solidFill>
              </a:rPr>
              <a:t>はカーネルを変更せずに実現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1"/>
            <a:r>
              <a:rPr lang="ja-JP" altLang="en-US" dirty="0" smtClean="0">
                <a:solidFill>
                  <a:schemeClr val="tx1"/>
                </a:solidFill>
              </a:rPr>
              <a:t>システムコールエミュレータの</a:t>
            </a:r>
            <a:r>
              <a:rPr kumimoji="1" lang="ja-JP" altLang="en-US" dirty="0" smtClean="0">
                <a:solidFill>
                  <a:schemeClr val="tx1"/>
                </a:solidFill>
              </a:rPr>
              <a:t>子プロセスとして</a:t>
            </a:r>
            <a:r>
              <a:rPr kumimoji="1" lang="en-US" altLang="ja-JP" dirty="0" smtClean="0">
                <a:solidFill>
                  <a:schemeClr val="tx1"/>
                </a:solidFill>
              </a:rPr>
              <a:t>IDS</a:t>
            </a:r>
            <a:r>
              <a:rPr kumimoji="1" lang="ja-JP" altLang="en-US" dirty="0" smtClean="0">
                <a:solidFill>
                  <a:schemeClr val="tx1"/>
                </a:solidFill>
              </a:rPr>
              <a:t>を実行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1"/>
            <a:r>
              <a:rPr kumimoji="1" lang="en-US" altLang="ja-JP" dirty="0" smtClean="0">
                <a:solidFill>
                  <a:schemeClr val="tx1"/>
                </a:solidFill>
              </a:rPr>
              <a:t>FUSE</a:t>
            </a:r>
            <a:r>
              <a:rPr kumimoji="1" lang="ja-JP" altLang="en-US" dirty="0" smtClean="0">
                <a:solidFill>
                  <a:schemeClr val="tx1"/>
                </a:solidFill>
              </a:rPr>
              <a:t>を用いてシャドウ</a:t>
            </a:r>
            <a:r>
              <a:rPr kumimoji="1" lang="en-US" altLang="ja-JP" dirty="0" smtClean="0">
                <a:solidFill>
                  <a:schemeClr val="tx1"/>
                </a:solidFill>
              </a:rPr>
              <a:t>proc</a:t>
            </a:r>
            <a:r>
              <a:rPr kumimoji="1" lang="ja-JP" altLang="en-US" dirty="0" smtClean="0">
                <a:solidFill>
                  <a:schemeClr val="tx1"/>
                </a:solidFill>
              </a:rPr>
              <a:t>ファイルシステムを実装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1"/>
            <a:endParaRPr kumimoji="1" lang="en-US" altLang="ja-JP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実装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61" name="グループ化 60"/>
          <p:cNvGrpSpPr/>
          <p:nvPr/>
        </p:nvGrpSpPr>
        <p:grpSpPr>
          <a:xfrm>
            <a:off x="1539802" y="3786191"/>
            <a:ext cx="5947400" cy="2752941"/>
            <a:chOff x="947937" y="2812358"/>
            <a:chExt cx="5947400" cy="2752941"/>
          </a:xfrm>
        </p:grpSpPr>
        <p:grpSp>
          <p:nvGrpSpPr>
            <p:cNvPr id="35" name="グループ化 34"/>
            <p:cNvGrpSpPr/>
            <p:nvPr/>
          </p:nvGrpSpPr>
          <p:grpSpPr>
            <a:xfrm>
              <a:off x="947937" y="2812358"/>
              <a:ext cx="5947400" cy="2752941"/>
              <a:chOff x="2073780" y="3404698"/>
              <a:chExt cx="4325426" cy="2616590"/>
            </a:xfrm>
          </p:grpSpPr>
          <p:sp>
            <p:nvSpPr>
              <p:cNvPr id="34" name="角丸四角形 33"/>
              <p:cNvSpPr/>
              <p:nvPr/>
            </p:nvSpPr>
            <p:spPr>
              <a:xfrm>
                <a:off x="5004048" y="4005064"/>
                <a:ext cx="1353207" cy="2016224"/>
              </a:xfrm>
              <a:prstGeom prst="roundRect">
                <a:avLst>
                  <a:gd name="adj" fmla="val 0"/>
                </a:avLst>
              </a:prstGeom>
              <a:gradFill flip="none" rotWithShape="1">
                <a:gsLst>
                  <a:gs pos="0">
                    <a:srgbClr val="FAFA00">
                      <a:tint val="66000"/>
                      <a:satMod val="160000"/>
                    </a:srgbClr>
                  </a:gs>
                  <a:gs pos="50000">
                    <a:srgbClr val="FAFA00">
                      <a:tint val="44500"/>
                      <a:satMod val="160000"/>
                    </a:srgbClr>
                  </a:gs>
                  <a:gs pos="100000">
                    <a:srgbClr val="FAFA0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>
                <a:solidFill>
                  <a:srgbClr val="FFFF00"/>
                </a:solidFill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pPr algn="ctr"/>
                <a:endParaRPr kumimoji="1" lang="ja-JP" altLang="en-US" sz="1600" dirty="0"/>
              </a:p>
            </p:txBody>
          </p:sp>
          <p:grpSp>
            <p:nvGrpSpPr>
              <p:cNvPr id="33" name="グループ化 32"/>
              <p:cNvGrpSpPr/>
              <p:nvPr/>
            </p:nvGrpSpPr>
            <p:grpSpPr>
              <a:xfrm>
                <a:off x="2073780" y="3404698"/>
                <a:ext cx="4325426" cy="2591757"/>
                <a:chOff x="-297004" y="981579"/>
                <a:chExt cx="6968744" cy="4175611"/>
              </a:xfrm>
            </p:grpSpPr>
            <p:sp>
              <p:nvSpPr>
                <p:cNvPr id="4" name="正方形/長方形 3"/>
                <p:cNvSpPr/>
                <p:nvPr/>
              </p:nvSpPr>
              <p:spPr>
                <a:xfrm>
                  <a:off x="827585" y="1528548"/>
                  <a:ext cx="3312369" cy="3628642"/>
                </a:xfrm>
                <a:prstGeom prst="rect">
                  <a:avLst/>
                </a:prstGeom>
                <a:ln/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600"/>
                </a:p>
              </p:txBody>
            </p:sp>
            <p:sp>
              <p:nvSpPr>
                <p:cNvPr id="6" name="角丸四角形 5"/>
                <p:cNvSpPr/>
                <p:nvPr/>
              </p:nvSpPr>
              <p:spPr>
                <a:xfrm>
                  <a:off x="1832910" y="1637942"/>
                  <a:ext cx="1152129" cy="432048"/>
                </a:xfrm>
                <a:prstGeom prst="roundRect">
                  <a:avLst/>
                </a:prstGeom>
                <a:ln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600" dirty="0" smtClean="0">
                      <a:solidFill>
                        <a:sysClr val="windowText" lastClr="000000"/>
                      </a:solidFill>
                    </a:rPr>
                    <a:t>IDS</a:t>
                  </a:r>
                  <a:endParaRPr kumimoji="1" lang="ja-JP" altLang="en-US" sz="160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7" name="角丸四角形 6"/>
                <p:cNvSpPr/>
                <p:nvPr/>
              </p:nvSpPr>
              <p:spPr>
                <a:xfrm>
                  <a:off x="4511501" y="4263401"/>
                  <a:ext cx="1962470" cy="782233"/>
                </a:xfrm>
                <a:prstGeom prst="roundRect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600" dirty="0" smtClean="0">
                      <a:solidFill>
                        <a:sysClr val="windowText" lastClr="000000"/>
                      </a:solidFill>
                    </a:rPr>
                    <a:t>Linux</a:t>
                  </a:r>
                  <a:endParaRPr kumimoji="1" lang="ja-JP" altLang="en-US" sz="1600" dirty="0">
                    <a:solidFill>
                      <a:sysClr val="windowText" lastClr="000000"/>
                    </a:solidFill>
                  </a:endParaRPr>
                </a:p>
              </p:txBody>
            </p:sp>
            <p:cxnSp>
              <p:nvCxnSpPr>
                <p:cNvPr id="8" name="直線矢印コネクタ 7"/>
                <p:cNvCxnSpPr>
                  <a:stCxn id="6" idx="2"/>
                  <a:endCxn id="52" idx="0"/>
                </p:cNvCxnSpPr>
                <p:nvPr/>
              </p:nvCxnSpPr>
              <p:spPr>
                <a:xfrm rot="5400000">
                  <a:off x="1894387" y="1889114"/>
                  <a:ext cx="333710" cy="695465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" name="フローチャート : 磁気ディスク 8"/>
                <p:cNvSpPr/>
                <p:nvPr/>
              </p:nvSpPr>
              <p:spPr>
                <a:xfrm>
                  <a:off x="-297004" y="4298091"/>
                  <a:ext cx="936104" cy="720079"/>
                </a:xfrm>
                <a:prstGeom prst="flowChartMagneticDisk">
                  <a:avLst/>
                </a:prstGeom>
                <a:ln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600"/>
                </a:p>
              </p:txBody>
            </p:sp>
            <p:sp>
              <p:nvSpPr>
                <p:cNvPr id="10" name="角丸四角形 9"/>
                <p:cNvSpPr/>
                <p:nvPr/>
              </p:nvSpPr>
              <p:spPr>
                <a:xfrm>
                  <a:off x="899592" y="4005064"/>
                  <a:ext cx="3168352" cy="1080120"/>
                </a:xfrm>
                <a:prstGeom prst="roundRect">
                  <a:avLst/>
                </a:prstGeom>
                <a:ln/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60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12" name="テキスト ボックス 11"/>
                <p:cNvSpPr txBox="1"/>
                <p:nvPr/>
              </p:nvSpPr>
              <p:spPr>
                <a:xfrm>
                  <a:off x="4762620" y="1528549"/>
                  <a:ext cx="1560418" cy="5454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600" dirty="0" smtClean="0"/>
                    <a:t>ドメイン</a:t>
                  </a:r>
                  <a:r>
                    <a:rPr kumimoji="1" lang="en-US" altLang="ja-JP" sz="1600" dirty="0" smtClean="0"/>
                    <a:t>U</a:t>
                  </a:r>
                  <a:endParaRPr kumimoji="1" lang="ja-JP" altLang="en-US" sz="1600" dirty="0"/>
                </a:p>
              </p:txBody>
            </p:sp>
            <p:sp>
              <p:nvSpPr>
                <p:cNvPr id="13" name="テキスト ボックス 12"/>
                <p:cNvSpPr txBox="1"/>
                <p:nvPr/>
              </p:nvSpPr>
              <p:spPr>
                <a:xfrm>
                  <a:off x="2000322" y="981579"/>
                  <a:ext cx="1539757" cy="5454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kumimoji="1" lang="ja-JP" altLang="en-US" sz="1600" dirty="0" smtClean="0"/>
                    <a:t>ドメイン</a:t>
                  </a:r>
                  <a:r>
                    <a:rPr kumimoji="1" lang="en-US" altLang="ja-JP" sz="1600" dirty="0" smtClean="0"/>
                    <a:t>0</a:t>
                  </a:r>
                  <a:endParaRPr kumimoji="1" lang="ja-JP" altLang="en-US" sz="1600" dirty="0"/>
                </a:p>
              </p:txBody>
            </p:sp>
            <p:sp>
              <p:nvSpPr>
                <p:cNvPr id="14" name="メモ 13"/>
                <p:cNvSpPr/>
                <p:nvPr/>
              </p:nvSpPr>
              <p:spPr>
                <a:xfrm>
                  <a:off x="279059" y="4298091"/>
                  <a:ext cx="410533" cy="410484"/>
                </a:xfrm>
                <a:prstGeom prst="foldedCorner">
                  <a:avLst/>
                </a:prstGeom>
                <a:ln/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 sz="1600"/>
                </a:p>
              </p:txBody>
            </p:sp>
            <p:cxnSp>
              <p:nvCxnSpPr>
                <p:cNvPr id="19" name="直線矢印コネクタ 18"/>
                <p:cNvCxnSpPr/>
                <p:nvPr/>
              </p:nvCxnSpPr>
              <p:spPr>
                <a:xfrm rot="5400000">
                  <a:off x="1329652" y="3643764"/>
                  <a:ext cx="816803" cy="1861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" name="正方形/長方形 17"/>
                <p:cNvSpPr/>
                <p:nvPr/>
              </p:nvSpPr>
              <p:spPr>
                <a:xfrm>
                  <a:off x="2915816" y="4221088"/>
                  <a:ext cx="864096" cy="747936"/>
                </a:xfrm>
                <a:prstGeom prst="rect">
                  <a:avLst/>
                </a:prstGeom>
                <a:ln/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en-US" altLang="ja-JP" sz="1600" dirty="0" smtClean="0">
                      <a:solidFill>
                        <a:sysClr val="windowText" lastClr="000000"/>
                      </a:solidFill>
                    </a:rPr>
                    <a:t>FUSE</a:t>
                  </a:r>
                  <a:endParaRPr kumimoji="1" lang="ja-JP" altLang="en-US" sz="1600" dirty="0">
                    <a:solidFill>
                      <a:sysClr val="windowText" lastClr="000000"/>
                    </a:solidFill>
                  </a:endParaRPr>
                </a:p>
              </p:txBody>
            </p:sp>
            <p:sp>
              <p:nvSpPr>
                <p:cNvPr id="20" name="円/楕円 19"/>
                <p:cNvSpPr/>
                <p:nvPr/>
              </p:nvSpPr>
              <p:spPr>
                <a:xfrm>
                  <a:off x="2555776" y="2992952"/>
                  <a:ext cx="1499044" cy="868096"/>
                </a:xfrm>
                <a:prstGeom prst="ellipse">
                  <a:avLst/>
                </a:prstGeom>
                <a:ln/>
              </p:spPr>
              <p:style>
                <a:lnRef idx="1">
                  <a:schemeClr val="accent6"/>
                </a:lnRef>
                <a:fillRef idx="2">
                  <a:schemeClr val="accent6"/>
                </a:fillRef>
                <a:effectRef idx="1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ja-JP" altLang="en-US" sz="1600" dirty="0" smtClean="0">
                      <a:solidFill>
                        <a:sysClr val="windowText" lastClr="000000"/>
                      </a:solidFill>
                    </a:rPr>
                    <a:t>シャドウ</a:t>
                  </a:r>
                  <a:r>
                    <a:rPr lang="en-US" altLang="ja-JP" sz="1600" dirty="0" smtClean="0">
                      <a:solidFill>
                        <a:sysClr val="windowText" lastClr="000000"/>
                      </a:solidFill>
                    </a:rPr>
                    <a:t/>
                  </a:r>
                  <a:br>
                    <a:rPr lang="en-US" altLang="ja-JP" sz="1600" dirty="0" smtClean="0">
                      <a:solidFill>
                        <a:sysClr val="windowText" lastClr="000000"/>
                      </a:solidFill>
                    </a:rPr>
                  </a:br>
                  <a:r>
                    <a:rPr lang="en-US" altLang="ja-JP" sz="1600" dirty="0" err="1" smtClean="0">
                      <a:solidFill>
                        <a:sysClr val="windowText" lastClr="000000"/>
                      </a:solidFill>
                    </a:rPr>
                    <a:t>procfs</a:t>
                  </a:r>
                  <a:endParaRPr kumimoji="1" lang="ja-JP" altLang="en-US" sz="1600" dirty="0">
                    <a:solidFill>
                      <a:sysClr val="windowText" lastClr="000000"/>
                    </a:solidFill>
                  </a:endParaRPr>
                </a:p>
              </p:txBody>
            </p:sp>
            <p:cxnSp>
              <p:nvCxnSpPr>
                <p:cNvPr id="21" name="直線矢印コネクタ 20"/>
                <p:cNvCxnSpPr>
                  <a:stCxn id="18" idx="0"/>
                  <a:endCxn id="20" idx="4"/>
                </p:cNvCxnSpPr>
                <p:nvPr/>
              </p:nvCxnSpPr>
              <p:spPr>
                <a:xfrm rot="16200000" flipV="1">
                  <a:off x="3146562" y="4019785"/>
                  <a:ext cx="360040" cy="42565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直線矢印コネクタ 27"/>
                <p:cNvCxnSpPr>
                  <a:stCxn id="20" idx="6"/>
                  <a:endCxn id="7" idx="1"/>
                </p:cNvCxnSpPr>
                <p:nvPr/>
              </p:nvCxnSpPr>
              <p:spPr>
                <a:xfrm>
                  <a:off x="4054820" y="3427000"/>
                  <a:ext cx="456681" cy="1227518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0" name="テキスト ボックス 29"/>
                <p:cNvSpPr txBox="1"/>
                <p:nvPr/>
              </p:nvSpPr>
              <p:spPr>
                <a:xfrm>
                  <a:off x="4511501" y="3716431"/>
                  <a:ext cx="2160239" cy="54544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kumimoji="1" lang="ja-JP" altLang="en-US" sz="1600" dirty="0" smtClean="0"/>
                    <a:t>カーネル</a:t>
                  </a:r>
                  <a:endParaRPr kumimoji="1" lang="ja-JP" altLang="en-US" sz="1600" dirty="0"/>
                </a:p>
              </p:txBody>
            </p:sp>
            <p:cxnSp>
              <p:nvCxnSpPr>
                <p:cNvPr id="45" name="直線矢印コネクタ 44"/>
                <p:cNvCxnSpPr/>
                <p:nvPr/>
              </p:nvCxnSpPr>
              <p:spPr>
                <a:xfrm rot="10800000" flipV="1">
                  <a:off x="220195" y="3235077"/>
                  <a:ext cx="1073290" cy="1050176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2" name="正方形/長方形 51"/>
            <p:cNvSpPr/>
            <p:nvPr/>
          </p:nvSpPr>
          <p:spPr>
            <a:xfrm>
              <a:off x="1979712" y="3741051"/>
              <a:ext cx="1368152" cy="552045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 smtClean="0">
                  <a:solidFill>
                    <a:sysClr val="windowText" lastClr="000000"/>
                  </a:solidFill>
                </a:rPr>
                <a:t>システムコール</a:t>
              </a:r>
              <a:r>
                <a:rPr lang="en-US" altLang="ja-JP" sz="1400" dirty="0" smtClean="0">
                  <a:solidFill>
                    <a:sysClr val="windowText" lastClr="000000"/>
                  </a:solidFill>
                </a:rPr>
                <a:t/>
              </a:r>
              <a:br>
                <a:rPr lang="en-US" altLang="ja-JP" sz="1400" dirty="0" smtClean="0">
                  <a:solidFill>
                    <a:sysClr val="windowText" lastClr="000000"/>
                  </a:solidFill>
                </a:rPr>
              </a:br>
              <a:r>
                <a:rPr kumimoji="1" lang="ja-JP" altLang="en-US" sz="1400" dirty="0" smtClean="0">
                  <a:solidFill>
                    <a:sysClr val="windowText" lastClr="000000"/>
                  </a:solidFill>
                </a:rPr>
                <a:t>エミュレータ</a:t>
              </a:r>
              <a:endParaRPr kumimoji="1" lang="ja-JP" altLang="en-US" sz="14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1763688" y="3669613"/>
              <a:ext cx="3096344" cy="1079939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1328936" y="3682752"/>
              <a:ext cx="461665" cy="1140296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r>
                <a:rPr kumimoji="1" lang="en-US" altLang="ja-JP" dirty="0" err="1" smtClean="0"/>
                <a:t>Transcall</a:t>
              </a:r>
              <a:endParaRPr kumimoji="1" lang="en-US" altLang="ja-JP" dirty="0" smtClean="0"/>
            </a:p>
          </p:txBody>
        </p:sp>
      </p:grpSp>
      <p:cxnSp>
        <p:nvCxnSpPr>
          <p:cNvPr id="49" name="図形 48"/>
          <p:cNvCxnSpPr>
            <a:stCxn id="52" idx="3"/>
            <a:endCxn id="30" idx="2"/>
          </p:cNvCxnSpPr>
          <p:nvPr/>
        </p:nvCxnSpPr>
        <p:spPr>
          <a:xfrm>
            <a:off x="3939729" y="4990907"/>
            <a:ext cx="2625657" cy="937430"/>
          </a:xfrm>
          <a:prstGeom prst="bentConnector4">
            <a:avLst>
              <a:gd name="adj1" fmla="val 99921"/>
              <a:gd name="adj2" fmla="val 52448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テキスト ボックス 52"/>
          <p:cNvSpPr txBox="1"/>
          <p:nvPr/>
        </p:nvSpPr>
        <p:spPr>
          <a:xfrm>
            <a:off x="2643175" y="5786454"/>
            <a:ext cx="10715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カーネル</a:t>
            </a:r>
            <a:endParaRPr kumimoji="1" lang="ja-JP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827992"/>
          </a:xfrm>
        </p:spPr>
        <p:txBody>
          <a:bodyPr>
            <a:normAutofit/>
          </a:bodyPr>
          <a:lstStyle/>
          <a:p>
            <a:r>
              <a:rPr kumimoji="1" lang="en-US" altLang="ja-JP" dirty="0" err="1" smtClean="0"/>
              <a:t>ptrace</a:t>
            </a:r>
            <a:r>
              <a:rPr kumimoji="1" lang="ja-JP" altLang="en-US" dirty="0" smtClean="0"/>
              <a:t>システムコールを用いてシステムコールのトラップを行う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エミュレートするシステムコール</a:t>
            </a:r>
            <a:r>
              <a:rPr lang="ja-JP" altLang="en-US" dirty="0" smtClean="0"/>
              <a:t>の場合</a:t>
            </a:r>
            <a:endParaRPr lang="en-US" altLang="ja-JP" dirty="0" smtClean="0"/>
          </a:p>
          <a:p>
            <a:pPr lvl="2"/>
            <a:r>
              <a:rPr kumimoji="1" lang="en-US" altLang="ja-JP" dirty="0" err="1" smtClean="0"/>
              <a:t>uname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引数が指すメモリの内容を書き換える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ファイル関連のシステムコールの場合</a:t>
            </a:r>
            <a:endParaRPr kumimoji="1" lang="en-US" altLang="ja-JP" dirty="0" smtClean="0"/>
          </a:p>
          <a:p>
            <a:pPr lvl="2"/>
            <a:r>
              <a:rPr lang="en-US" altLang="ja-JP" dirty="0" err="1" smtClean="0"/>
              <a:t>open,stat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引数</a:t>
            </a:r>
            <a:r>
              <a:rPr lang="ja-JP" altLang="en-US" dirty="0" smtClean="0"/>
              <a:t>のパス名</a:t>
            </a:r>
            <a:r>
              <a:rPr kumimoji="1" lang="ja-JP" altLang="en-US" dirty="0" smtClean="0"/>
              <a:t>を置換する</a:t>
            </a:r>
            <a:endParaRPr kumimoji="1" lang="en-US" altLang="ja-JP" dirty="0" smtClean="0"/>
          </a:p>
          <a:p>
            <a:pPr lvl="3"/>
            <a:r>
              <a:rPr kumimoji="1" lang="ja-JP" altLang="en-US" dirty="0" smtClean="0"/>
              <a:t>ポリシ</a:t>
            </a:r>
            <a:endParaRPr lang="en-US" altLang="ja-JP" dirty="0" smtClean="0"/>
          </a:p>
          <a:p>
            <a:pPr lvl="3"/>
            <a:r>
              <a:rPr kumimoji="1" lang="en-US" altLang="ja-JP" dirty="0" smtClean="0"/>
              <a:t>/proc</a:t>
            </a:r>
          </a:p>
          <a:p>
            <a:pPr lvl="3"/>
            <a:r>
              <a:rPr kumimoji="1" lang="en-US" altLang="ja-JP" dirty="0" smtClean="0"/>
              <a:t>/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システムコールのトラップ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6923607" y="4149080"/>
            <a:ext cx="990600" cy="457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IDS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6552107" y="5673080"/>
            <a:ext cx="1733600" cy="51912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システムコール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エミュレータ</a:t>
            </a:r>
            <a:endParaRPr kumimoji="1" lang="ja-JP" altLang="en-US" dirty="0"/>
          </a:p>
        </p:txBody>
      </p:sp>
      <p:cxnSp>
        <p:nvCxnSpPr>
          <p:cNvPr id="7" name="直線矢印コネクタ 6"/>
          <p:cNvCxnSpPr>
            <a:stCxn id="4" idx="2"/>
            <a:endCxn id="5" idx="0"/>
          </p:cNvCxnSpPr>
          <p:nvPr/>
        </p:nvCxnSpPr>
        <p:spPr>
          <a:xfrm rot="5400000">
            <a:off x="6885507" y="5139680"/>
            <a:ext cx="1066800" cy="1588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正方形/長方形 7"/>
          <p:cNvSpPr/>
          <p:nvPr/>
        </p:nvSpPr>
        <p:spPr>
          <a:xfrm>
            <a:off x="6771207" y="4072880"/>
            <a:ext cx="304800" cy="3048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457007" y="4987280"/>
            <a:ext cx="1686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open(</a:t>
            </a:r>
            <a:r>
              <a:rPr kumimoji="1" lang="en-US" altLang="ja-JP" u="sng" dirty="0" smtClean="0"/>
              <a:t>"/proc"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cxnSp>
        <p:nvCxnSpPr>
          <p:cNvPr id="12" name="直線矢印コネクタ 11"/>
          <p:cNvCxnSpPr/>
          <p:nvPr/>
        </p:nvCxnSpPr>
        <p:spPr>
          <a:xfrm flipV="1">
            <a:off x="7914207" y="5368280"/>
            <a:ext cx="609600" cy="3048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 rot="5400000">
            <a:off x="6629473" y="5151462"/>
            <a:ext cx="1066800" cy="1588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5721919" y="4906888"/>
            <a:ext cx="1483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uname</a:t>
            </a:r>
            <a:r>
              <a:rPr kumimoji="1" lang="en-US" altLang="ja-JP" dirty="0" smtClean="0"/>
              <a:t>(</a:t>
            </a:r>
            <a:r>
              <a:rPr kumimoji="1" lang="en-US" altLang="ja-JP" u="sng" dirty="0" err="1" smtClean="0"/>
              <a:t>buf</a:t>
            </a:r>
            <a:r>
              <a:rPr kumimoji="1" lang="en-US" altLang="ja-JP" dirty="0" smtClean="0"/>
              <a:t>)</a:t>
            </a:r>
            <a:endParaRPr kumimoji="1" lang="ja-JP" altLang="en-US" dirty="0"/>
          </a:p>
        </p:txBody>
      </p:sp>
      <p:cxnSp>
        <p:nvCxnSpPr>
          <p:cNvPr id="14" name="直線矢印コネクタ 13"/>
          <p:cNvCxnSpPr/>
          <p:nvPr/>
        </p:nvCxnSpPr>
        <p:spPr>
          <a:xfrm rot="5400000" flipH="1" flipV="1">
            <a:off x="6516216" y="4653136"/>
            <a:ext cx="576066" cy="2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図形 22"/>
          <p:cNvCxnSpPr>
            <a:stCxn id="5" idx="1"/>
            <a:endCxn id="8" idx="1"/>
          </p:cNvCxnSpPr>
          <p:nvPr/>
        </p:nvCxnSpPr>
        <p:spPr>
          <a:xfrm rot="10800000" flipH="1">
            <a:off x="6552107" y="4225281"/>
            <a:ext cx="219100" cy="1707361"/>
          </a:xfrm>
          <a:prstGeom prst="bentConnector3">
            <a:avLst>
              <a:gd name="adj1" fmla="val -412212"/>
            </a:avLst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角丸四角形 19"/>
          <p:cNvSpPr/>
          <p:nvPr/>
        </p:nvSpPr>
        <p:spPr>
          <a:xfrm>
            <a:off x="5000628" y="4500570"/>
            <a:ext cx="2500330" cy="1643074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FAFA00">
                  <a:tint val="66000"/>
                  <a:satMod val="160000"/>
                </a:srgbClr>
              </a:gs>
              <a:gs pos="50000">
                <a:srgbClr val="FAFA00">
                  <a:tint val="44500"/>
                  <a:satMod val="160000"/>
                </a:srgbClr>
              </a:gs>
              <a:gs pos="100000">
                <a:srgbClr val="FAFA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FF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kumimoji="1" lang="ja-JP" altLang="en-US" sz="1600" dirty="0"/>
          </a:p>
        </p:txBody>
      </p:sp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カーネルの</a:t>
            </a:r>
            <a:r>
              <a:rPr kumimoji="1" lang="ja-JP" altLang="ja-JP" sz="2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内部データ構造を</a:t>
            </a:r>
            <a:r>
              <a:rPr lang="ja-JP" altLang="en-US" dirty="0" smtClean="0">
                <a:solidFill>
                  <a:schemeClr val="tx1"/>
                </a:solidFill>
              </a:rPr>
              <a:t>基に</a:t>
            </a:r>
            <a:r>
              <a:rPr kumimoji="1" lang="ja-JP" altLang="ja-JP" sz="2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メモリを解析</a:t>
            </a:r>
            <a:endParaRPr kumimoji="1" lang="en-US" altLang="ja-JP" sz="2700" strike="sng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kumimoji="1" lang="ja-JP" altLang="en-US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あらかじめカーネルの型情報やシンボル情報を取得しておく</a:t>
            </a:r>
            <a:endParaRPr kumimoji="1" lang="en-US" altLang="ja-JP" sz="2300" strike="sng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2"/>
            <a:r>
              <a:rPr lang="ja-JP" altLang="en-US" dirty="0" smtClean="0">
                <a:solidFill>
                  <a:schemeClr val="tx1"/>
                </a:solidFill>
              </a:rPr>
              <a:t>デバッグ情報や</a:t>
            </a:r>
            <a:r>
              <a:rPr lang="en-US" altLang="ja-JP" dirty="0" err="1" smtClean="0">
                <a:solidFill>
                  <a:schemeClr val="tx1"/>
                </a:solidFill>
              </a:rPr>
              <a:t>System.map</a:t>
            </a:r>
            <a:r>
              <a:rPr lang="ja-JP" altLang="en-US" dirty="0" smtClean="0">
                <a:solidFill>
                  <a:schemeClr val="tx1"/>
                </a:solidFill>
              </a:rPr>
              <a:t>を利用</a:t>
            </a:r>
            <a:endParaRPr kumimoji="1" lang="en-US" altLang="ja-JP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ja-JP" altLang="en-US" sz="2300" dirty="0" smtClean="0">
                <a:solidFill>
                  <a:schemeClr val="tx1"/>
                </a:solidFill>
              </a:rPr>
              <a:t>サーバ</a:t>
            </a:r>
            <a:r>
              <a:rPr lang="en-US" altLang="ja-JP" sz="2300" dirty="0" smtClean="0">
                <a:solidFill>
                  <a:schemeClr val="tx1"/>
                </a:solidFill>
              </a:rPr>
              <a:t>VM</a:t>
            </a:r>
            <a:r>
              <a:rPr lang="ja-JP" altLang="en-US" sz="2300" dirty="0" smtClean="0">
                <a:solidFill>
                  <a:schemeClr val="tx1"/>
                </a:solidFill>
              </a:rPr>
              <a:t>のメモリページを</a:t>
            </a:r>
            <a:r>
              <a:rPr lang="en-US" altLang="ja-JP" sz="2300" dirty="0" smtClean="0">
                <a:solidFill>
                  <a:schemeClr val="tx1"/>
                </a:solidFill>
              </a:rPr>
              <a:t>IDS-VM</a:t>
            </a:r>
            <a:r>
              <a:rPr lang="ja-JP" altLang="en-US" sz="2300" dirty="0" smtClean="0">
                <a:solidFill>
                  <a:schemeClr val="tx1"/>
                </a:solidFill>
              </a:rPr>
              <a:t>にマップしてアクセス</a:t>
            </a:r>
            <a:endParaRPr lang="en-US" altLang="ja-JP" sz="2300" dirty="0" smtClean="0">
              <a:solidFill>
                <a:schemeClr val="tx1"/>
              </a:solidFill>
            </a:endParaRPr>
          </a:p>
          <a:p>
            <a:pPr lvl="2"/>
            <a:r>
              <a:rPr lang="ja-JP" altLang="en-US" sz="2100" dirty="0" smtClean="0">
                <a:solidFill>
                  <a:schemeClr val="tx1"/>
                </a:solidFill>
              </a:rPr>
              <a:t>仮想アドレス</a:t>
            </a:r>
            <a:r>
              <a:rPr lang="en-US" altLang="ja-JP" sz="2100" dirty="0" smtClean="0">
                <a:solidFill>
                  <a:schemeClr val="tx1"/>
                </a:solidFill>
              </a:rPr>
              <a:t>→</a:t>
            </a:r>
            <a:r>
              <a:rPr lang="ja-JP" altLang="en-US" dirty="0" smtClean="0">
                <a:solidFill>
                  <a:schemeClr val="tx1"/>
                </a:solidFill>
              </a:rPr>
              <a:t>疑似物理アドレス</a:t>
            </a:r>
            <a:r>
              <a:rPr lang="en-US" altLang="ja-JP" dirty="0" smtClean="0">
                <a:solidFill>
                  <a:schemeClr val="tx1"/>
                </a:solidFill>
              </a:rPr>
              <a:t>→</a:t>
            </a:r>
            <a:r>
              <a:rPr lang="ja-JP" altLang="en-US" sz="2100" dirty="0" smtClean="0">
                <a:solidFill>
                  <a:schemeClr val="tx1"/>
                </a:solidFill>
              </a:rPr>
              <a:t>マシンアドレスへの変換</a:t>
            </a:r>
            <a:endParaRPr lang="en-US" altLang="ja-JP" sz="2100" dirty="0" smtClean="0">
              <a:solidFill>
                <a:schemeClr val="tx1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サーバ</a:t>
            </a:r>
            <a:r>
              <a:rPr kumimoji="1" lang="en-US" altLang="ja-JP" dirty="0" smtClean="0"/>
              <a:t>VM</a:t>
            </a:r>
            <a:r>
              <a:rPr kumimoji="1" lang="ja-JP" altLang="en-US" dirty="0" smtClean="0"/>
              <a:t>のカーネル情報の取得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1905000" y="4495800"/>
            <a:ext cx="2362200" cy="1600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6019800" y="5029200"/>
            <a:ext cx="685800" cy="533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781800" y="4953000"/>
            <a:ext cx="10448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ページ</a:t>
            </a:r>
            <a:endParaRPr kumimoji="1" lang="en-US" altLang="ja-JP" dirty="0" smtClean="0"/>
          </a:p>
          <a:p>
            <a:r>
              <a:rPr lang="ja-JP" altLang="en-US" dirty="0" smtClean="0"/>
              <a:t>テーブル</a:t>
            </a:r>
            <a:endParaRPr kumimoji="1" lang="ja-JP" altLang="en-US" dirty="0"/>
          </a:p>
        </p:txBody>
      </p:sp>
      <p:sp>
        <p:nvSpPr>
          <p:cNvPr id="42" name="正方形/長方形 41"/>
          <p:cNvSpPr/>
          <p:nvPr/>
        </p:nvSpPr>
        <p:spPr>
          <a:xfrm>
            <a:off x="1905000" y="6248400"/>
            <a:ext cx="5638800" cy="4572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VMM</a:t>
            </a:r>
            <a:endParaRPr kumimoji="1" lang="ja-JP" altLang="en-US" dirty="0"/>
          </a:p>
        </p:txBody>
      </p:sp>
      <p:sp>
        <p:nvSpPr>
          <p:cNvPr id="43" name="正方形/長方形 42"/>
          <p:cNvSpPr/>
          <p:nvPr/>
        </p:nvSpPr>
        <p:spPr>
          <a:xfrm>
            <a:off x="2362200" y="4953000"/>
            <a:ext cx="1371600" cy="533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Transcall</a:t>
            </a:r>
            <a:endParaRPr kumimoji="1" lang="ja-JP" altLang="en-US" dirty="0"/>
          </a:p>
        </p:txBody>
      </p:sp>
      <p:cxnSp>
        <p:nvCxnSpPr>
          <p:cNvPr id="45" name="直線矢印コネクタ 44"/>
          <p:cNvCxnSpPr>
            <a:endCxn id="40" idx="1"/>
          </p:cNvCxnSpPr>
          <p:nvPr/>
        </p:nvCxnSpPr>
        <p:spPr>
          <a:xfrm>
            <a:off x="3733800" y="5105400"/>
            <a:ext cx="2286000" cy="1905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正方形/長方形 45"/>
          <p:cNvSpPr/>
          <p:nvPr/>
        </p:nvSpPr>
        <p:spPr>
          <a:xfrm>
            <a:off x="5638800" y="5715000"/>
            <a:ext cx="304800" cy="228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7" name="直線矢印コネクタ 46"/>
          <p:cNvCxnSpPr>
            <a:endCxn id="46" idx="1"/>
          </p:cNvCxnSpPr>
          <p:nvPr/>
        </p:nvCxnSpPr>
        <p:spPr>
          <a:xfrm>
            <a:off x="3733800" y="5486400"/>
            <a:ext cx="1905000" cy="3429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正方形/長方形 55"/>
          <p:cNvSpPr/>
          <p:nvPr/>
        </p:nvSpPr>
        <p:spPr>
          <a:xfrm>
            <a:off x="2209800" y="6324600"/>
            <a:ext cx="685800" cy="304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685800" y="6324600"/>
            <a:ext cx="1517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P2M</a:t>
            </a:r>
            <a:r>
              <a:rPr kumimoji="1" lang="ja-JP" altLang="en-US" dirty="0" smtClean="0"/>
              <a:t>テーブル</a:t>
            </a:r>
            <a:endParaRPr kumimoji="1" lang="ja-JP" altLang="en-US" dirty="0"/>
          </a:p>
        </p:txBody>
      </p:sp>
      <p:cxnSp>
        <p:nvCxnSpPr>
          <p:cNvPr id="58" name="直線矢印コネクタ 57"/>
          <p:cNvCxnSpPr>
            <a:endCxn id="56" idx="0"/>
          </p:cNvCxnSpPr>
          <p:nvPr/>
        </p:nvCxnSpPr>
        <p:spPr>
          <a:xfrm rot="5400000">
            <a:off x="2228850" y="5810250"/>
            <a:ext cx="838200" cy="190500"/>
          </a:xfrm>
          <a:prstGeom prst="straightConnector1">
            <a:avLst/>
          </a:prstGeom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/>
          <p:cNvSpPr txBox="1"/>
          <p:nvPr/>
        </p:nvSpPr>
        <p:spPr>
          <a:xfrm>
            <a:off x="4572000" y="4876800"/>
            <a:ext cx="330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2286000" y="5715000"/>
            <a:ext cx="330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4495800" y="5638800"/>
            <a:ext cx="330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943600" y="5715000"/>
            <a:ext cx="1124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ターゲット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VM</a:t>
            </a:r>
            <a:r>
              <a:rPr kumimoji="1" lang="ja-JP" altLang="en-US" sz="2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シャドウ内で動かした</a:t>
            </a:r>
            <a:r>
              <a:rPr kumimoji="1" lang="en-US" altLang="ja-JP" sz="27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ps</a:t>
            </a:r>
            <a:r>
              <a:rPr kumimoji="1" lang="ja-JP" altLang="ja-JP" sz="2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コマンドの実行時間を測定</a:t>
            </a:r>
            <a:endParaRPr kumimoji="1" lang="en-US" altLang="ja-JP" sz="2700" strike="sng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 rtl="0" eaLnBrk="1" latinLnBrk="0" hangingPunct="1"/>
            <a:r>
              <a:rPr kumimoji="1" lang="ja-JP" altLang="en-US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サーバ</a:t>
            </a:r>
            <a:r>
              <a:rPr kumimoji="1" lang="en-US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VM</a:t>
            </a:r>
            <a:r>
              <a:rPr kumimoji="1" lang="ja-JP" altLang="en-US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で直接動かした場合の</a:t>
            </a:r>
            <a:r>
              <a:rPr kumimoji="1" lang="en-US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3.3</a:t>
            </a:r>
            <a:r>
              <a:rPr kumimoji="1" lang="ja-JP" altLang="en-US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倍</a:t>
            </a:r>
            <a:endParaRPr kumimoji="1" lang="en-US" altLang="ja-JP" sz="23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ja-JP" altLang="en-US" dirty="0" smtClean="0">
                <a:solidFill>
                  <a:schemeClr val="tx1"/>
                </a:solidFill>
              </a:rPr>
              <a:t>原因は</a:t>
            </a:r>
            <a:r>
              <a:rPr lang="en-US" altLang="ja-JP" dirty="0" err="1" smtClean="0">
                <a:solidFill>
                  <a:schemeClr val="tx1"/>
                </a:solidFill>
              </a:rPr>
              <a:t>ptrace</a:t>
            </a:r>
            <a:r>
              <a:rPr lang="ja-JP" altLang="en-US" dirty="0" smtClean="0">
                <a:solidFill>
                  <a:schemeClr val="tx1"/>
                </a:solidFill>
              </a:rPr>
              <a:t>および</a:t>
            </a:r>
            <a:r>
              <a:rPr lang="en-US" altLang="ja-JP" dirty="0" smtClean="0">
                <a:solidFill>
                  <a:schemeClr val="tx1"/>
                </a:solidFill>
              </a:rPr>
              <a:t>FUSE</a:t>
            </a:r>
            <a:r>
              <a:rPr lang="ja-JP" altLang="en-US" dirty="0" smtClean="0">
                <a:solidFill>
                  <a:schemeClr val="tx1"/>
                </a:solidFill>
              </a:rPr>
              <a:t>を用いたことによるオーバヘッド</a:t>
            </a:r>
            <a:endParaRPr lang="en-US" altLang="ja-JP" strike="sngStrike" dirty="0" smtClean="0">
              <a:solidFill>
                <a:schemeClr val="tx1"/>
              </a:solidFill>
            </a:endParaRPr>
          </a:p>
          <a:p>
            <a:pPr lvl="1"/>
            <a:r>
              <a:rPr kumimoji="1" lang="ja-JP" altLang="en-US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サーバ</a:t>
            </a:r>
            <a:r>
              <a:rPr kumimoji="1" lang="en-US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VM</a:t>
            </a:r>
            <a:r>
              <a:rPr kumimoji="1" lang="ja-JP" altLang="en-US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からの情報取得のオーバヘッドは含まれない</a:t>
            </a:r>
            <a:endParaRPr kumimoji="1" lang="en-US" altLang="ja-JP" sz="23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2"/>
            <a:r>
              <a:rPr lang="en-US" altLang="ja-JP" sz="2100" dirty="0" smtClean="0">
                <a:solidFill>
                  <a:schemeClr val="tx1"/>
                </a:solidFill>
              </a:rPr>
              <a:t>VM</a:t>
            </a:r>
            <a:r>
              <a:rPr lang="ja-JP" altLang="en-US" sz="2100" dirty="0" smtClean="0">
                <a:solidFill>
                  <a:schemeClr val="tx1"/>
                </a:solidFill>
              </a:rPr>
              <a:t>シャドウの作成時に取得しているため</a:t>
            </a:r>
            <a:endParaRPr kumimoji="1" lang="en-US" altLang="ja-JP" sz="21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実験：</a:t>
            </a:r>
            <a:r>
              <a:rPr kumimoji="1" lang="en-US" altLang="ja-JP" dirty="0" err="1" smtClean="0"/>
              <a:t>Transcall</a:t>
            </a:r>
            <a:r>
              <a:rPr kumimoji="1" lang="ja-JP" altLang="en-US" dirty="0" smtClean="0"/>
              <a:t>の性能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928662" y="4357694"/>
            <a:ext cx="3929090" cy="2014920"/>
            <a:chOff x="928662" y="3071810"/>
            <a:chExt cx="4214842" cy="1950431"/>
          </a:xfrm>
        </p:grpSpPr>
        <p:graphicFrame>
          <p:nvGraphicFramePr>
            <p:cNvPr id="5" name="コンテンツ プレースホルダ 5"/>
            <p:cNvGraphicFramePr>
              <a:graphicFrameLocks/>
            </p:cNvGraphicFramePr>
            <p:nvPr/>
          </p:nvGraphicFramePr>
          <p:xfrm>
            <a:off x="928662" y="3429000"/>
            <a:ext cx="4214842" cy="1593241"/>
          </p:xfrm>
          <a:graphic>
            <a:graphicData uri="http://schemas.openxmlformats.org/drawingml/2006/table">
              <a:tbl>
                <a:tblPr firstRow="1" bandRow="1">
                  <a:tableStyleId>{5C22544A-7EE6-4342-B048-85BDC9FD1C3A}</a:tableStyleId>
                </a:tblPr>
                <a:tblGrid>
                  <a:gridCol w="1731463"/>
                  <a:gridCol w="2197627"/>
                </a:tblGrid>
                <a:tr h="327562">
                  <a:tc>
                    <a:txBody>
                      <a:bodyPr/>
                      <a:lstStyle/>
                      <a:p>
                        <a:endParaRPr kumimoji="1" lang="ja-JP" altLang="en-US" dirty="0"/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lnTlToBr w="12700" cmpd="sng">
                        <a:noFill/>
                        <a:prstDash val="solid"/>
                      </a:lnTlToBr>
                      <a:lnBlToTr w="12700" cmpd="sng">
                        <a:noFill/>
                        <a:prstDash val="solid"/>
                      </a:lnBlToTr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kumimoji="1" lang="ja-JP" altLang="en-US" dirty="0" smtClean="0">
                            <a:solidFill>
                              <a:sysClr val="windowText" lastClr="000000"/>
                            </a:solidFill>
                          </a:rPr>
                          <a:t>平均実行時間</a:t>
                        </a:r>
                        <a:r>
                          <a:rPr kumimoji="1" lang="en-US" altLang="ja-JP" dirty="0" smtClean="0">
                            <a:solidFill>
                              <a:sysClr val="windowText" lastClr="000000"/>
                            </a:solidFill>
                          </a:rPr>
                          <a:t/>
                        </a:r>
                        <a:br>
                          <a:rPr kumimoji="1" lang="en-US" altLang="ja-JP" dirty="0" smtClean="0">
                            <a:solidFill>
                              <a:sysClr val="windowText" lastClr="000000"/>
                            </a:solidFill>
                          </a:rPr>
                        </a:br>
                        <a:r>
                          <a:rPr kumimoji="1" lang="ja-JP" altLang="en-US" dirty="0" smtClean="0">
                            <a:solidFill>
                              <a:sysClr val="windowText" lastClr="000000"/>
                            </a:solidFill>
                          </a:rPr>
                          <a:t>（ミリ秒）</a:t>
                        </a:r>
                        <a:endParaRPr kumimoji="1" lang="ja-JP" altLang="en-US" dirty="0">
                          <a:solidFill>
                            <a:sysClr val="windowText" lastClr="000000"/>
                          </a:solidFill>
                        </a:endParaRPr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bg1"/>
                      </a:solidFill>
                    </a:tcPr>
                  </a:tc>
                </a:tr>
                <a:tr h="327562">
                  <a:tc>
                    <a:txBody>
                      <a:bodyPr/>
                      <a:lstStyle/>
                      <a:p>
                        <a:r>
                          <a:rPr kumimoji="1" lang="en-US" altLang="ja-JP" dirty="0" err="1" smtClean="0"/>
                          <a:t>ps</a:t>
                        </a:r>
                        <a:r>
                          <a:rPr kumimoji="1" lang="en-US" altLang="ja-JP" dirty="0" smtClean="0"/>
                          <a:t>(</a:t>
                        </a:r>
                        <a:r>
                          <a:rPr kumimoji="1" lang="ja-JP" altLang="en-US" dirty="0" smtClean="0"/>
                          <a:t>サーバ</a:t>
                        </a:r>
                        <a:r>
                          <a:rPr kumimoji="1" lang="en-US" altLang="ja-JP" dirty="0" smtClean="0"/>
                          <a:t>VM)</a:t>
                        </a:r>
                        <a:endParaRPr kumimoji="1" lang="ja-JP" altLang="en-US" dirty="0"/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/>
                        <a:r>
                          <a:rPr kumimoji="1" lang="en-US" altLang="ja-JP" dirty="0" smtClean="0"/>
                          <a:t>20</a:t>
                        </a:r>
                        <a:endParaRPr kumimoji="1" lang="ja-JP" altLang="en-US" dirty="0"/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bg1"/>
                      </a:solidFill>
                    </a:tcPr>
                  </a:tc>
                </a:tr>
                <a:tr h="402148">
                  <a:tc>
                    <a:txBody>
                      <a:bodyPr/>
                      <a:lstStyle/>
                      <a:p>
                        <a:r>
                          <a:rPr kumimoji="1" lang="en-US" altLang="ja-JP" dirty="0" err="1" smtClean="0"/>
                          <a:t>Transcall+</a:t>
                        </a:r>
                        <a:r>
                          <a:rPr kumimoji="1" lang="en-US" altLang="ja-JP" baseline="0" dirty="0" err="1" smtClean="0"/>
                          <a:t>ps</a:t>
                        </a:r>
                        <a:r>
                          <a:rPr kumimoji="1" lang="en-US" altLang="ja-JP" baseline="0" dirty="0" smtClean="0"/>
                          <a:t/>
                        </a:r>
                        <a:br>
                          <a:rPr kumimoji="1" lang="en-US" altLang="ja-JP" baseline="0" dirty="0" smtClean="0"/>
                        </a:br>
                        <a:r>
                          <a:rPr kumimoji="1" lang="en-US" altLang="ja-JP" baseline="0" dirty="0" smtClean="0"/>
                          <a:t>(IDS-VM)</a:t>
                        </a:r>
                        <a:endParaRPr kumimoji="1" lang="ja-JP" altLang="en-US" dirty="0"/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bg1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ctr">
                          <a:lnSpc>
                            <a:spcPct val="150000"/>
                          </a:lnSpc>
                        </a:pPr>
                        <a:r>
                          <a:rPr kumimoji="1" lang="en-US" altLang="ja-JP" dirty="0" smtClean="0"/>
                          <a:t>66</a:t>
                        </a:r>
                        <a:endParaRPr kumimoji="1" lang="ja-JP" altLang="en-US" dirty="0"/>
                      </a:p>
                    </a:txBody>
                    <a:tcPr>
                      <a:lnL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bg1"/>
                      </a:solidFill>
                    </a:tcPr>
                  </a:tc>
                </a:tr>
              </a:tbl>
            </a:graphicData>
          </a:graphic>
        </p:graphicFrame>
        <p:sp>
          <p:nvSpPr>
            <p:cNvPr id="6" name="テキスト ボックス 5"/>
            <p:cNvSpPr txBox="1"/>
            <p:nvPr/>
          </p:nvSpPr>
          <p:spPr>
            <a:xfrm>
              <a:off x="928662" y="3071810"/>
              <a:ext cx="421484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dirty="0" smtClean="0"/>
                <a:t>表１　実行速度比較</a:t>
              </a:r>
              <a:endParaRPr kumimoji="1" lang="ja-JP" altLang="en-US" dirty="0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5429256" y="4357694"/>
            <a:ext cx="3071866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実験環境</a:t>
            </a:r>
            <a:endParaRPr lang="en-US" altLang="ja-JP" dirty="0" smtClean="0"/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CPU Intel Quad 2.83GHz</a:t>
            </a:r>
          </a:p>
          <a:p>
            <a:pPr>
              <a:buFont typeface="Arial" pitchFamily="34" charset="0"/>
              <a:buChar char="•"/>
            </a:pPr>
            <a:r>
              <a:rPr lang="ja-JP" altLang="en-US" dirty="0" smtClean="0"/>
              <a:t>メモリ</a:t>
            </a:r>
            <a:r>
              <a:rPr lang="en-US" altLang="ja-JP" dirty="0" smtClean="0"/>
              <a:t> 4GB</a:t>
            </a:r>
          </a:p>
          <a:p>
            <a:pPr>
              <a:buFont typeface="Arial" pitchFamily="34" charset="0"/>
              <a:buChar char="•"/>
            </a:pPr>
            <a:r>
              <a:rPr lang="en-US" altLang="ja-JP" dirty="0" smtClean="0"/>
              <a:t>Xen3.4.0</a:t>
            </a:r>
          </a:p>
          <a:p>
            <a:pPr>
              <a:buFont typeface="Arial" pitchFamily="34" charset="0"/>
              <a:buChar char="•"/>
            </a:pPr>
            <a:r>
              <a:rPr lang="ja-JP" altLang="en-US" dirty="0" smtClean="0"/>
              <a:t>ドメイン</a:t>
            </a:r>
            <a:r>
              <a:rPr lang="en-US" altLang="ja-JP" dirty="0" smtClean="0"/>
              <a:t>0Linux2.6.18.8</a:t>
            </a:r>
          </a:p>
          <a:p>
            <a:pPr>
              <a:buFont typeface="Arial" pitchFamily="34" charset="0"/>
              <a:buChar char="•"/>
            </a:pPr>
            <a:r>
              <a:rPr lang="ja-JP" altLang="en-US" dirty="0" smtClean="0"/>
              <a:t>ドメイン</a:t>
            </a:r>
            <a:r>
              <a:rPr lang="en-US" altLang="ja-JP" dirty="0" smtClean="0"/>
              <a:t>U Linux2.6.27.35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eaLnBrk="1" latinLnBrk="0" hangingPunct="1"/>
            <a:r>
              <a:rPr kumimoji="1" lang="en-US" altLang="ja-JP" sz="27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Transcall</a:t>
            </a:r>
            <a:r>
              <a:rPr kumimoji="1" lang="ja-JP" altLang="ja-JP" sz="2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を用いて隠しプロセスの発見ができるかどうかの実験を行った</a:t>
            </a:r>
            <a:endParaRPr kumimoji="1" lang="en-US" altLang="ja-JP" sz="27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kumimoji="1" lang="en-US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VM</a:t>
            </a:r>
            <a:r>
              <a:rPr kumimoji="1" lang="ja-JP" altLang="en-US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シャドウ内とサーバ</a:t>
            </a:r>
            <a:r>
              <a:rPr kumimoji="1" lang="en-US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上での</a:t>
            </a:r>
            <a:r>
              <a:rPr lang="en-US" altLang="ja-JP" dirty="0" err="1" smtClean="0">
                <a:solidFill>
                  <a:schemeClr val="tx1"/>
                </a:solidFill>
              </a:rPr>
              <a:t>ps</a:t>
            </a:r>
            <a:r>
              <a:rPr lang="ja-JP" altLang="en-US" dirty="0" smtClean="0">
                <a:solidFill>
                  <a:schemeClr val="tx1"/>
                </a:solidFill>
              </a:rPr>
              <a:t>の実行結果を比較</a:t>
            </a:r>
            <a:endParaRPr kumimoji="1" lang="en-US" altLang="ja-JP" sz="23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 rtl="0" eaLnBrk="1" latinLnBrk="0" hangingPunct="1"/>
            <a:r>
              <a:rPr kumimoji="1" lang="ja-JP" altLang="en-US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サーバ</a:t>
            </a:r>
            <a:r>
              <a:rPr kumimoji="1" lang="en-US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VM</a:t>
            </a:r>
            <a:r>
              <a:rPr kumimoji="1" lang="ja-JP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では</a:t>
            </a:r>
            <a:r>
              <a:rPr lang="en-US" altLang="ja-JP" dirty="0" smtClean="0">
                <a:solidFill>
                  <a:schemeClr val="tx1"/>
                </a:solidFill>
              </a:rPr>
              <a:t>i</a:t>
            </a:r>
            <a:r>
              <a:rPr kumimoji="1" lang="en-US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nit</a:t>
            </a:r>
            <a:r>
              <a:rPr kumimoji="1" lang="ja-JP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プロセスを</a:t>
            </a:r>
            <a:r>
              <a:rPr lang="ja-JP" altLang="en-US" dirty="0" smtClean="0">
                <a:solidFill>
                  <a:schemeClr val="tx1"/>
                </a:solidFill>
              </a:rPr>
              <a:t>隠蔽</a:t>
            </a:r>
            <a:r>
              <a:rPr kumimoji="1" lang="ja-JP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する</a:t>
            </a:r>
            <a:r>
              <a:rPr kumimoji="1" lang="en-US" altLang="ja-JP" sz="23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ps</a:t>
            </a:r>
            <a:r>
              <a:rPr kumimoji="1" lang="ja-JP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コマンドを実行</a:t>
            </a:r>
            <a:endParaRPr kumimoji="1" lang="en-US" altLang="ja-JP" sz="2100" strike="sng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kumimoji="1" lang="ja-JP" altLang="en-US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隠蔽された</a:t>
            </a:r>
            <a:r>
              <a:rPr kumimoji="1" lang="en-US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init</a:t>
            </a:r>
            <a:r>
              <a:rPr kumimoji="1" lang="ja-JP" altLang="en-US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プロセスの発見を行えた</a:t>
            </a:r>
            <a:endParaRPr kumimoji="1" lang="en-US" altLang="ja-JP" sz="23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実験：隠しプロセスの発見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7169" name="Object 1"/>
          <p:cNvGraphicFramePr>
            <a:graphicFrameLocks noChangeAspect="1"/>
          </p:cNvGraphicFramePr>
          <p:nvPr/>
        </p:nvGraphicFramePr>
        <p:xfrm>
          <a:off x="4860032" y="3933056"/>
          <a:ext cx="4067175" cy="2495550"/>
        </p:xfrm>
        <a:graphic>
          <a:graphicData uri="http://schemas.openxmlformats.org/presentationml/2006/ole">
            <p:oleObj spid="_x0000_s7169" name="ワークシート" r:id="rId3" imgW="4067243" imgH="2495685" progId="Excel.Sheet.12">
              <p:embed/>
            </p:oleObj>
          </a:graphicData>
        </a:graphic>
      </p:graphicFrame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467544" y="3933056"/>
          <a:ext cx="4200525" cy="2552700"/>
        </p:xfrm>
        <a:graphic>
          <a:graphicData uri="http://schemas.openxmlformats.org/presentationml/2006/ole">
            <p:oleObj spid="_x0000_s7170" name="ワークシート" r:id="rId4" imgW="4200457" imgH="2552700" progId="Excel.Sheet.12">
              <p:embed/>
            </p:oleObj>
          </a:graphicData>
        </a:graphic>
      </p:graphicFrame>
      <p:cxnSp>
        <p:nvCxnSpPr>
          <p:cNvPr id="9" name="直線コネクタ 8"/>
          <p:cNvCxnSpPr/>
          <p:nvPr/>
        </p:nvCxnSpPr>
        <p:spPr>
          <a:xfrm>
            <a:off x="2915816" y="4653136"/>
            <a:ext cx="50405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0" eaLnBrk="1" latinLnBrk="0" hangingPunct="1"/>
            <a:r>
              <a:rPr kumimoji="1" lang="en-US" altLang="ja-JP" sz="27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HyperSpector</a:t>
            </a:r>
            <a:r>
              <a:rPr kumimoji="1" lang="en-US" altLang="ja-JP" sz="2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[</a:t>
            </a:r>
            <a:r>
              <a:rPr kumimoji="1" lang="en-US" altLang="ja-JP" sz="27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Kourai</a:t>
            </a:r>
            <a:r>
              <a:rPr kumimoji="1" lang="en-US" altLang="ja-JP" sz="2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et al.’05] </a:t>
            </a:r>
            <a:endParaRPr lang="ja-JP" altLang="ja-JP" sz="2700" dirty="0" smtClean="0">
              <a:solidFill>
                <a:schemeClr val="tx1"/>
              </a:solidFill>
            </a:endParaRPr>
          </a:p>
          <a:p>
            <a:pPr lvl="1" rtl="0" eaLnBrk="1" latinLnBrk="0" hangingPunct="1"/>
            <a:r>
              <a:rPr kumimoji="1" lang="en-US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IDS-VM</a:t>
            </a:r>
            <a:r>
              <a:rPr kumimoji="1" lang="ja-JP" altLang="en-US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からサーバ</a:t>
            </a:r>
            <a:r>
              <a:rPr kumimoji="1" lang="en-US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VM</a:t>
            </a:r>
            <a:r>
              <a:rPr kumimoji="1" lang="ja-JP" altLang="en-US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を監視するシステム</a:t>
            </a:r>
            <a:endParaRPr kumimoji="1" lang="en-US" altLang="ja-JP" sz="23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2" rtl="0" eaLnBrk="1" latinLnBrk="0" hangingPunct="1"/>
            <a:r>
              <a:rPr kumimoji="1" lang="ja-JP" altLang="en-US" sz="2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シャドウファイルシステム、</a:t>
            </a:r>
            <a:r>
              <a:rPr lang="ja-JP" altLang="en-US" dirty="0" smtClean="0">
                <a:solidFill>
                  <a:schemeClr val="tx1"/>
                </a:solidFill>
              </a:rPr>
              <a:t>シャドウプロセスを提供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2" rtl="0" eaLnBrk="1" latinLnBrk="0" hangingPunct="1"/>
            <a:r>
              <a:rPr kumimoji="1" lang="ja-JP" altLang="en-US" sz="2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既存の</a:t>
            </a:r>
            <a:r>
              <a:rPr kumimoji="1" lang="en-US" altLang="ja-JP" sz="2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IDS</a:t>
            </a:r>
            <a:r>
              <a:rPr kumimoji="1" lang="ja-JP" altLang="en-US" sz="2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が利用可能だが、設定の変更は必要</a:t>
            </a:r>
            <a:endParaRPr kumimoji="1" lang="en-US" altLang="ja-JP" sz="21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 rtl="0" eaLnBrk="1" latinLnBrk="0" hangingPunct="1"/>
            <a:r>
              <a:rPr kumimoji="1" lang="en-US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</a:t>
            </a:r>
            <a:r>
              <a:rPr kumimoji="1" lang="ja-JP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の仮想化機能を利用</a:t>
            </a:r>
            <a:endParaRPr kumimoji="1" lang="en-US" altLang="ja-JP" sz="23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2"/>
            <a:r>
              <a:rPr lang="ja-JP" altLang="en-US" dirty="0" smtClean="0">
                <a:solidFill>
                  <a:schemeClr val="tx1"/>
                </a:solidFill>
              </a:rPr>
              <a:t>名前空間の操作だけでサーバ</a:t>
            </a: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の情報を参照できる</a:t>
            </a:r>
            <a:endParaRPr kumimoji="1" lang="en-US" altLang="ja-JP" sz="21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2"/>
            <a:r>
              <a:rPr kumimoji="1" lang="en-US" altLang="ja-JP" sz="21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Transcall</a:t>
            </a:r>
            <a:r>
              <a:rPr kumimoji="1" lang="ja-JP" altLang="en-US" sz="2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はシステムレベルの仮想化を前提</a:t>
            </a:r>
            <a:endParaRPr kumimoji="1" lang="en-US" altLang="ja-JP" sz="2100" strike="sng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3"/>
            <a:r>
              <a:rPr kumimoji="1" lang="ja-JP" altLang="en-US" sz="19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サーバ</a:t>
            </a:r>
            <a:r>
              <a:rPr kumimoji="1" lang="en-US" altLang="ja-JP" sz="19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VM</a:t>
            </a:r>
            <a:r>
              <a:rPr kumimoji="1" lang="ja-JP" altLang="en-US" sz="19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の情報を取得するのは容易ではない</a:t>
            </a:r>
            <a:endParaRPr kumimoji="1" lang="en-US" altLang="ja-JP" sz="19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関連研究</a:t>
            </a:r>
            <a:r>
              <a:rPr kumimoji="1" lang="en-US" altLang="ja-JP" dirty="0" smtClean="0"/>
              <a:t>(1/2)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eaLnBrk="1" latinLnBrk="0" hangingPunct="1"/>
            <a:r>
              <a:rPr kumimoji="1" lang="en-US" altLang="ja-JP" sz="2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IDS</a:t>
            </a:r>
            <a:r>
              <a:rPr kumimoji="1" lang="ja-JP" altLang="ja-JP" sz="2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は攻撃者の侵入を検知するために用いられる</a:t>
            </a:r>
            <a:endParaRPr kumimoji="1" lang="en-US" altLang="ja-JP" sz="27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 rtl="0" eaLnBrk="1" latinLnBrk="0" hangingPunct="1"/>
            <a:r>
              <a:rPr kumimoji="1" lang="ja-JP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ファイル、ネットワーク、</a:t>
            </a:r>
            <a:r>
              <a:rPr kumimoji="1" lang="en-US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OS</a:t>
            </a:r>
            <a:r>
              <a:rPr kumimoji="1" lang="ja-JP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などを監視</a:t>
            </a:r>
            <a:endParaRPr kumimoji="1" lang="en-US" altLang="ja-JP" sz="23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 rtl="0" eaLnBrk="1" latinLnBrk="0" hangingPunct="1"/>
            <a:r>
              <a:rPr kumimoji="1" lang="ja-JP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例：</a:t>
            </a:r>
            <a:r>
              <a:rPr kumimoji="1" lang="en-US" altLang="ja-JP" sz="23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chkrootkit</a:t>
            </a:r>
            <a:endParaRPr kumimoji="1" lang="en-US" altLang="ja-JP" sz="23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2" rtl="0" eaLnBrk="1" latinLnBrk="0" hangingPunct="1"/>
            <a:r>
              <a:rPr kumimoji="1" lang="ja-JP" altLang="ja-JP" sz="2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攻撃者によって仕込まれた</a:t>
            </a:r>
            <a:r>
              <a:rPr kumimoji="1" lang="en-US" altLang="ja-JP" sz="21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rootkit</a:t>
            </a:r>
            <a:r>
              <a:rPr kumimoji="1" lang="ja-JP" altLang="ja-JP" sz="2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を発見</a:t>
            </a:r>
            <a:endParaRPr kumimoji="1" lang="en-US" altLang="ja-JP" sz="21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2" rtl="0" eaLnBrk="1" latinLnBrk="0" hangingPunct="1"/>
            <a:r>
              <a:rPr kumimoji="1" lang="en-US" altLang="ja-JP" sz="21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rootkit</a:t>
            </a:r>
            <a:r>
              <a:rPr kumimoji="1" lang="ja-JP" altLang="ja-JP" sz="2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はファイルの改ざん等を行う攻撃者用ツール</a:t>
            </a:r>
            <a:endParaRPr kumimoji="1" lang="en-US" altLang="ja-JP" sz="21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altLang="ja-JP" dirty="0" smtClean="0">
                <a:solidFill>
                  <a:schemeClr val="tx1"/>
                </a:solidFill>
              </a:rPr>
              <a:t>IDS</a:t>
            </a:r>
            <a:r>
              <a:rPr lang="ja-JP" altLang="en-US" dirty="0" smtClean="0">
                <a:solidFill>
                  <a:schemeClr val="tx1"/>
                </a:solidFill>
              </a:rPr>
              <a:t>が攻撃を受けると検知できなくなる</a:t>
            </a:r>
            <a:endParaRPr kumimoji="1" lang="en-US" altLang="ja-JP" sz="27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kumimoji="1" lang="en-US" altLang="ja-JP" dirty="0" err="1" smtClean="0"/>
              <a:t>ps</a:t>
            </a:r>
            <a:r>
              <a:rPr kumimoji="1" lang="ja-JP" altLang="en-US" dirty="0" smtClean="0"/>
              <a:t>コマンドが置き換えられると</a:t>
            </a:r>
            <a:r>
              <a:rPr kumimoji="1" lang="en-US" altLang="ja-JP" dirty="0" err="1" smtClean="0"/>
              <a:t>chkrootkit</a:t>
            </a:r>
            <a:r>
              <a:rPr kumimoji="1" lang="ja-JP" altLang="en-US" dirty="0" smtClean="0"/>
              <a:t>が騙される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侵入検知システム（</a:t>
            </a:r>
            <a:r>
              <a:rPr kumimoji="1" lang="en-US" altLang="ja-JP" dirty="0" smtClean="0"/>
              <a:t>IDS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2556346" y="4869730"/>
            <a:ext cx="2949478" cy="1571612"/>
          </a:xfrm>
          <a:prstGeom prst="roundRect">
            <a:avLst>
              <a:gd name="adj" fmla="val 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4005626" y="5369796"/>
            <a:ext cx="1285884" cy="2857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err="1" smtClean="0"/>
              <a:t>chkrootkit</a:t>
            </a:r>
            <a:endParaRPr kumimoji="1" lang="ja-JP" altLang="en-US" sz="1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720138" y="458397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攻撃者</a:t>
            </a:r>
            <a:endParaRPr kumimoji="1" lang="ja-JP" altLang="en-US" dirty="0"/>
          </a:p>
        </p:txBody>
      </p:sp>
      <p:sp>
        <p:nvSpPr>
          <p:cNvPr id="7" name="曲折矢印 6"/>
          <p:cNvSpPr/>
          <p:nvPr/>
        </p:nvSpPr>
        <p:spPr>
          <a:xfrm rot="10800000">
            <a:off x="5220072" y="4941168"/>
            <a:ext cx="1143008" cy="1500198"/>
          </a:xfrm>
          <a:prstGeom prst="bentArrow">
            <a:avLst>
              <a:gd name="adj1" fmla="val 25000"/>
              <a:gd name="adj2" fmla="val 21000"/>
              <a:gd name="adj3" fmla="val 25000"/>
              <a:gd name="adj4" fmla="val 4375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148502" y="6012738"/>
            <a:ext cx="1000132" cy="2857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 err="1" smtClean="0"/>
              <a:t>rootkit</a:t>
            </a:r>
            <a:endParaRPr kumimoji="1" lang="ja-JP" altLang="en-US" sz="1600" dirty="0"/>
          </a:p>
        </p:txBody>
      </p:sp>
      <p:sp>
        <p:nvSpPr>
          <p:cNvPr id="9" name="下矢印 8"/>
          <p:cNvSpPr/>
          <p:nvPr/>
        </p:nvSpPr>
        <p:spPr>
          <a:xfrm>
            <a:off x="4434254" y="5655548"/>
            <a:ext cx="357190" cy="357190"/>
          </a:xfrm>
          <a:prstGeom prst="down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3934188" y="4941168"/>
            <a:ext cx="142876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サーバ</a:t>
            </a:r>
            <a:endParaRPr kumimoji="1" lang="ja-JP" altLang="en-US" dirty="0"/>
          </a:p>
        </p:txBody>
      </p:sp>
      <p:sp>
        <p:nvSpPr>
          <p:cNvPr id="13" name="円/楕円 12"/>
          <p:cNvSpPr/>
          <p:nvPr/>
        </p:nvSpPr>
        <p:spPr>
          <a:xfrm>
            <a:off x="2627784" y="5517232"/>
            <a:ext cx="1296144" cy="72008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コマンド群</a:t>
            </a:r>
            <a:endParaRPr kumimoji="1" lang="ja-JP" altLang="en-US" sz="1600" dirty="0"/>
          </a:p>
        </p:txBody>
      </p:sp>
      <p:cxnSp>
        <p:nvCxnSpPr>
          <p:cNvPr id="15" name="直線矢印コネクタ 14"/>
          <p:cNvCxnSpPr>
            <a:stCxn id="13" idx="7"/>
            <a:endCxn id="5" idx="1"/>
          </p:cNvCxnSpPr>
          <p:nvPr/>
        </p:nvCxnSpPr>
        <p:spPr>
          <a:xfrm rot="5400000" flipH="1" flipV="1">
            <a:off x="3814863" y="5431922"/>
            <a:ext cx="110013" cy="271514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左矢印 16"/>
          <p:cNvSpPr/>
          <p:nvPr/>
        </p:nvSpPr>
        <p:spPr>
          <a:xfrm rot="923381">
            <a:off x="3475894" y="5853217"/>
            <a:ext cx="779215" cy="413558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置換</a:t>
            </a:r>
            <a:endParaRPr kumimoji="1" lang="ja-JP" altLang="en-US" dirty="0"/>
          </a:p>
        </p:txBody>
      </p:sp>
      <p:sp>
        <p:nvSpPr>
          <p:cNvPr id="18" name="乗算記号 17"/>
          <p:cNvSpPr/>
          <p:nvPr/>
        </p:nvSpPr>
        <p:spPr>
          <a:xfrm>
            <a:off x="4139952" y="5589240"/>
            <a:ext cx="936104" cy="432048"/>
          </a:xfrm>
          <a:prstGeom prst="mathMultiply">
            <a:avLst>
              <a:gd name="adj1" fmla="val 6589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  <p:bldP spid="9" grpId="1" animBg="1"/>
      <p:bldP spid="9" grpId="2" animBg="1"/>
      <p:bldP spid="17" grpId="0" animBg="1"/>
      <p:bldP spid="1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972008"/>
          </a:xfrm>
        </p:spPr>
        <p:txBody>
          <a:bodyPr>
            <a:normAutofit/>
          </a:bodyPr>
          <a:lstStyle/>
          <a:p>
            <a:pPr lvl="0"/>
            <a:r>
              <a:rPr kumimoji="1" lang="en-US" altLang="ja-JP" dirty="0" smtClean="0">
                <a:solidFill>
                  <a:schemeClr val="tx1"/>
                </a:solidFill>
              </a:rPr>
              <a:t>VIX [Hay et al.’08]</a:t>
            </a:r>
          </a:p>
          <a:p>
            <a:pPr lvl="1"/>
            <a:r>
              <a:rPr lang="en-US" altLang="ja-JP" dirty="0" smtClean="0">
                <a:solidFill>
                  <a:schemeClr val="tx1"/>
                </a:solidFill>
              </a:rPr>
              <a:t>IDS-VM</a:t>
            </a:r>
            <a:r>
              <a:rPr kumimoji="1" lang="ja-JP" altLang="en-US" dirty="0" smtClean="0">
                <a:solidFill>
                  <a:schemeClr val="tx1"/>
                </a:solidFill>
              </a:rPr>
              <a:t>からサーバ</a:t>
            </a:r>
            <a:r>
              <a:rPr kumimoji="1"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の情報を取得するコマンド群を提供</a:t>
            </a:r>
            <a:endParaRPr lang="en-US" altLang="ja-JP" strike="sngStrike" dirty="0" smtClean="0">
              <a:solidFill>
                <a:schemeClr val="tx1"/>
              </a:solidFill>
            </a:endParaRPr>
          </a:p>
          <a:p>
            <a:pPr lvl="1"/>
            <a:r>
              <a:rPr lang="ja-JP" altLang="en-US" dirty="0" smtClean="0">
                <a:solidFill>
                  <a:schemeClr val="tx1"/>
                </a:solidFill>
              </a:rPr>
              <a:t>提供されているコマンドを使わない</a:t>
            </a:r>
            <a:r>
              <a:rPr lang="en-US" altLang="ja-JP" dirty="0" smtClean="0">
                <a:solidFill>
                  <a:schemeClr val="tx1"/>
                </a:solidFill>
              </a:rPr>
              <a:t>IDS</a:t>
            </a:r>
            <a:r>
              <a:rPr lang="ja-JP" altLang="en-US" dirty="0" smtClean="0">
                <a:solidFill>
                  <a:schemeClr val="tx1"/>
                </a:solidFill>
              </a:rPr>
              <a:t>は修正が必要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0"/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kumimoji="1" lang="en-US" altLang="ja-JP" dirty="0" smtClean="0">
                <a:solidFill>
                  <a:schemeClr val="tx1"/>
                </a:solidFill>
              </a:rPr>
              <a:t>watcher [Jiang et al.’07]</a:t>
            </a:r>
          </a:p>
          <a:p>
            <a:pPr lvl="1"/>
            <a:r>
              <a:rPr kumimoji="1" lang="en-US" altLang="ja-JP" dirty="0" smtClean="0">
                <a:solidFill>
                  <a:schemeClr val="tx1"/>
                </a:solidFill>
              </a:rPr>
              <a:t>IDS-VM</a:t>
            </a:r>
            <a:r>
              <a:rPr kumimoji="1" lang="ja-JP" altLang="en-US" dirty="0" smtClean="0">
                <a:solidFill>
                  <a:schemeClr val="tx1"/>
                </a:solidFill>
              </a:rPr>
              <a:t>で既存のアンチウィルスを動かすことができる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1"/>
            <a:r>
              <a:rPr lang="ja-JP" altLang="en-US" dirty="0" smtClean="0">
                <a:solidFill>
                  <a:schemeClr val="tx1"/>
                </a:solidFill>
              </a:rPr>
              <a:t>サーバ</a:t>
            </a: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のファイルシステム</a:t>
            </a:r>
            <a:r>
              <a:rPr kumimoji="1" lang="ja-JP" altLang="en-US" dirty="0" smtClean="0">
                <a:solidFill>
                  <a:schemeClr val="tx1"/>
                </a:solidFill>
              </a:rPr>
              <a:t>を参照するのみ</a:t>
            </a:r>
            <a:endParaRPr kumimoji="1" lang="en-US" altLang="ja-JP" strike="sngStrike" dirty="0" smtClean="0">
              <a:solidFill>
                <a:schemeClr val="tx1"/>
              </a:solidFill>
            </a:endParaRPr>
          </a:p>
          <a:p>
            <a:pPr lvl="2"/>
            <a:r>
              <a:rPr lang="ja-JP" altLang="en-US" dirty="0" smtClean="0">
                <a:solidFill>
                  <a:schemeClr val="tx1"/>
                </a:solidFill>
              </a:rPr>
              <a:t>スキャンするパスをマウント先に変更する必要がある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en-US" altLang="ja-JP" dirty="0" err="1" smtClean="0">
                <a:solidFill>
                  <a:schemeClr val="tx1"/>
                </a:solidFill>
              </a:rPr>
              <a:t>Proxos</a:t>
            </a:r>
            <a:r>
              <a:rPr kumimoji="1" lang="en-US" altLang="ja-JP" dirty="0" smtClean="0">
                <a:solidFill>
                  <a:schemeClr val="tx1"/>
                </a:solidFill>
              </a:rPr>
              <a:t> [Ta-min et al.’06]</a:t>
            </a:r>
          </a:p>
          <a:p>
            <a:pPr lvl="1"/>
            <a:r>
              <a:rPr lang="ja-JP" altLang="en-US" dirty="0" smtClean="0">
                <a:solidFill>
                  <a:schemeClr val="tx1"/>
                </a:solidFill>
              </a:rPr>
              <a:t>機密情報を扱うプロセスを別の</a:t>
            </a: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で実行</a:t>
            </a:r>
            <a:endParaRPr lang="en-US" altLang="ja-JP" strike="sngStrike" dirty="0" smtClean="0">
              <a:solidFill>
                <a:schemeClr val="tx1"/>
              </a:solidFill>
            </a:endParaRPr>
          </a:p>
          <a:p>
            <a:pPr lvl="2"/>
            <a:r>
              <a:rPr kumimoji="1" lang="ja-JP" altLang="en-US" dirty="0" smtClean="0">
                <a:solidFill>
                  <a:schemeClr val="tx1"/>
                </a:solidFill>
              </a:rPr>
              <a:t>ポリシファイルに従ってシステムコールの</a:t>
            </a:r>
            <a:r>
              <a:rPr kumimoji="1" lang="en-US" altLang="ja-JP" dirty="0" smtClean="0">
                <a:solidFill>
                  <a:schemeClr val="tx1"/>
                </a:solidFill>
              </a:rPr>
              <a:t>RPC</a:t>
            </a:r>
            <a:r>
              <a:rPr kumimoji="1" lang="ja-JP" altLang="en-US" dirty="0" smtClean="0">
                <a:solidFill>
                  <a:schemeClr val="tx1"/>
                </a:solidFill>
              </a:rPr>
              <a:t>を行う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1"/>
            <a:r>
              <a:rPr lang="ja-JP" altLang="en-US" dirty="0" smtClean="0">
                <a:solidFill>
                  <a:schemeClr val="tx1"/>
                </a:solidFill>
              </a:rPr>
              <a:t>元の</a:t>
            </a: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のカーネルの修正が必要</a:t>
            </a:r>
            <a:endParaRPr kumimoji="1" lang="ja-JP" altLang="en-US" dirty="0" smtClean="0">
              <a:solidFill>
                <a:schemeClr val="tx1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関連研究</a:t>
            </a:r>
            <a:r>
              <a:rPr kumimoji="1" lang="en-US" altLang="ja-JP" dirty="0" smtClean="0"/>
              <a:t>(2/2)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既存の</a:t>
            </a:r>
            <a:r>
              <a:rPr kumimoji="1" lang="en-US" altLang="ja-JP" dirty="0" smtClean="0">
                <a:solidFill>
                  <a:schemeClr val="tx1"/>
                </a:solidFill>
              </a:rPr>
              <a:t>IDS</a:t>
            </a:r>
            <a:r>
              <a:rPr kumimoji="1" lang="ja-JP" altLang="en-US" dirty="0" smtClean="0">
                <a:solidFill>
                  <a:schemeClr val="tx1"/>
                </a:solidFill>
              </a:rPr>
              <a:t>を変更することなく、</a:t>
            </a:r>
            <a:r>
              <a:rPr kumimoji="1" lang="en-US" altLang="ja-JP" dirty="0" smtClean="0">
                <a:solidFill>
                  <a:schemeClr val="tx1"/>
                </a:solidFill>
              </a:rPr>
              <a:t>VM</a:t>
            </a:r>
            <a:r>
              <a:rPr kumimoji="1" lang="ja-JP" altLang="en-US" dirty="0" smtClean="0">
                <a:solidFill>
                  <a:schemeClr val="tx1"/>
                </a:solidFill>
              </a:rPr>
              <a:t>を用いてオフロード</a:t>
            </a:r>
            <a:r>
              <a:rPr lang="ja-JP" altLang="en-US" dirty="0" smtClean="0">
                <a:solidFill>
                  <a:schemeClr val="tx1"/>
                </a:solidFill>
              </a:rPr>
              <a:t>でき</a:t>
            </a:r>
            <a:r>
              <a:rPr kumimoji="1" lang="ja-JP" altLang="en-US" dirty="0" smtClean="0">
                <a:solidFill>
                  <a:schemeClr val="tx1"/>
                </a:solidFill>
              </a:rPr>
              <a:t>るようにするシステム</a:t>
            </a:r>
            <a:r>
              <a:rPr kumimoji="1" lang="en-US" altLang="ja-JP" dirty="0" err="1" smtClean="0">
                <a:solidFill>
                  <a:schemeClr val="tx1"/>
                </a:solidFill>
              </a:rPr>
              <a:t>Transcall</a:t>
            </a:r>
            <a:r>
              <a:rPr kumimoji="1" lang="ja-JP" altLang="en-US" dirty="0" smtClean="0">
                <a:solidFill>
                  <a:schemeClr val="tx1"/>
                </a:solidFill>
              </a:rPr>
              <a:t>を提案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1"/>
            <a:r>
              <a:rPr kumimoji="1" lang="en-US" altLang="ja-JP" dirty="0" smtClean="0">
                <a:solidFill>
                  <a:schemeClr val="tx1"/>
                </a:solidFill>
              </a:rPr>
              <a:t>VM</a:t>
            </a:r>
            <a:r>
              <a:rPr kumimoji="1" lang="ja-JP" altLang="en-US" dirty="0" smtClean="0">
                <a:solidFill>
                  <a:schemeClr val="tx1"/>
                </a:solidFill>
              </a:rPr>
              <a:t>シャドウ内で</a:t>
            </a:r>
            <a:r>
              <a:rPr kumimoji="1" lang="en-US" altLang="ja-JP" dirty="0" smtClean="0">
                <a:solidFill>
                  <a:schemeClr val="tx1"/>
                </a:solidFill>
              </a:rPr>
              <a:t>IDS</a:t>
            </a:r>
            <a:r>
              <a:rPr kumimoji="1" lang="ja-JP" altLang="en-US" dirty="0" smtClean="0">
                <a:solidFill>
                  <a:schemeClr val="tx1"/>
                </a:solidFill>
              </a:rPr>
              <a:t>を動作させる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2"/>
            <a:r>
              <a:rPr lang="en-US" altLang="ja-JP" dirty="0" smtClean="0">
                <a:solidFill>
                  <a:schemeClr val="tx1"/>
                </a:solidFill>
              </a:rPr>
              <a:t>IDS-VM</a:t>
            </a:r>
            <a:r>
              <a:rPr lang="ja-JP" altLang="en-US" dirty="0" smtClean="0">
                <a:solidFill>
                  <a:schemeClr val="tx1"/>
                </a:solidFill>
              </a:rPr>
              <a:t>からサーバ</a:t>
            </a: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を監視するための実行環境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1"/>
            <a:r>
              <a:rPr kumimoji="1" lang="en-US" altLang="ja-JP" dirty="0" err="1" smtClean="0">
                <a:solidFill>
                  <a:schemeClr val="tx1"/>
                </a:solidFill>
              </a:rPr>
              <a:t>Transcall</a:t>
            </a:r>
            <a:r>
              <a:rPr kumimoji="1" lang="ja-JP" altLang="en-US" dirty="0" smtClean="0">
                <a:solidFill>
                  <a:schemeClr val="tx1"/>
                </a:solidFill>
              </a:rPr>
              <a:t>の構成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2"/>
            <a:r>
              <a:rPr kumimoji="1" lang="ja-JP" altLang="en-US" dirty="0" smtClean="0">
                <a:solidFill>
                  <a:schemeClr val="tx1"/>
                </a:solidFill>
              </a:rPr>
              <a:t>システムコール・エミュレータ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2"/>
            <a:r>
              <a:rPr kumimoji="1" lang="ja-JP" altLang="en-US" dirty="0" smtClean="0">
                <a:solidFill>
                  <a:schemeClr val="tx1"/>
                </a:solidFill>
              </a:rPr>
              <a:t>シャドウファイルシステム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3"/>
            <a:r>
              <a:rPr kumimoji="1" lang="ja-JP" altLang="en-US" dirty="0" smtClean="0">
                <a:solidFill>
                  <a:schemeClr val="tx1"/>
                </a:solidFill>
              </a:rPr>
              <a:t>シャドウ</a:t>
            </a:r>
            <a:r>
              <a:rPr kumimoji="1" lang="en-US" altLang="ja-JP" dirty="0" smtClean="0">
                <a:solidFill>
                  <a:schemeClr val="tx1"/>
                </a:solidFill>
              </a:rPr>
              <a:t>proc</a:t>
            </a:r>
            <a:r>
              <a:rPr kumimoji="1" lang="ja-JP" altLang="en-US" dirty="0" smtClean="0">
                <a:solidFill>
                  <a:schemeClr val="tx1"/>
                </a:solidFill>
              </a:rPr>
              <a:t>ファイルシステム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2"/>
            <a:r>
              <a:rPr kumimoji="1" lang="ja-JP" altLang="en-US" dirty="0" smtClean="0">
                <a:solidFill>
                  <a:schemeClr val="tx1"/>
                </a:solidFill>
              </a:rPr>
              <a:t>ポリシファイル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1"/>
            <a:r>
              <a:rPr kumimoji="1" lang="ja-JP" altLang="en-US" dirty="0" smtClean="0">
                <a:solidFill>
                  <a:schemeClr val="tx1"/>
                </a:solidFill>
              </a:rPr>
              <a:t>既存の</a:t>
            </a:r>
            <a:r>
              <a:rPr kumimoji="1" lang="en-US" altLang="ja-JP" dirty="0" err="1" smtClean="0">
                <a:solidFill>
                  <a:schemeClr val="tx1"/>
                </a:solidFill>
              </a:rPr>
              <a:t>ps</a:t>
            </a:r>
            <a:r>
              <a:rPr kumimoji="1" lang="ja-JP" altLang="en-US" dirty="0" smtClean="0">
                <a:solidFill>
                  <a:schemeClr val="tx1"/>
                </a:solidFill>
              </a:rPr>
              <a:t>を動作させて隠しプロセスを見つけられた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シャドウ</a:t>
            </a:r>
            <a:r>
              <a:rPr kumimoji="1" lang="en-US" altLang="ja-JP" dirty="0" smtClean="0">
                <a:solidFill>
                  <a:schemeClr val="tx1"/>
                </a:solidFill>
              </a:rPr>
              <a:t>proc</a:t>
            </a:r>
            <a:r>
              <a:rPr kumimoji="1" lang="ja-JP" altLang="en-US" dirty="0" smtClean="0">
                <a:solidFill>
                  <a:schemeClr val="tx1"/>
                </a:solidFill>
              </a:rPr>
              <a:t>ファイルシステムを完成させる</a:t>
            </a:r>
            <a:endParaRPr kumimoji="1" lang="en-US" altLang="ja-JP" strike="sngStrike" dirty="0" smtClean="0">
              <a:solidFill>
                <a:schemeClr val="tx1"/>
              </a:solidFill>
            </a:endParaRPr>
          </a:p>
          <a:p>
            <a:pPr lvl="1"/>
            <a:r>
              <a:rPr kumimoji="1" lang="ja-JP" altLang="en-US" dirty="0" smtClean="0">
                <a:solidFill>
                  <a:schemeClr val="tx1"/>
                </a:solidFill>
              </a:rPr>
              <a:t>取得できる情報がまだ不完全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2"/>
            <a:r>
              <a:rPr lang="ja-JP" altLang="en-US" dirty="0" smtClean="0">
                <a:solidFill>
                  <a:schemeClr val="tx1"/>
                </a:solidFill>
              </a:rPr>
              <a:t>実行中のプログラムのパス名が取得できない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0"/>
            <a:r>
              <a:rPr lang="ja-JP" altLang="en-US" dirty="0" smtClean="0">
                <a:solidFill>
                  <a:schemeClr val="tx1"/>
                </a:solidFill>
              </a:rPr>
              <a:t>既存の</a:t>
            </a:r>
            <a:r>
              <a:rPr lang="en-US" altLang="ja-JP" dirty="0" smtClean="0">
                <a:solidFill>
                  <a:schemeClr val="tx1"/>
                </a:solidFill>
              </a:rPr>
              <a:t>IDS</a:t>
            </a:r>
            <a:r>
              <a:rPr lang="ja-JP" altLang="en-US" dirty="0" smtClean="0">
                <a:solidFill>
                  <a:schemeClr val="tx1"/>
                </a:solidFill>
              </a:rPr>
              <a:t>をオフロードできるようにする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1"/>
            <a:r>
              <a:rPr kumimoji="1" lang="en-US" altLang="ja-JP" dirty="0" smtClean="0">
                <a:solidFill>
                  <a:schemeClr val="tx1"/>
                </a:solidFill>
              </a:rPr>
              <a:t>Tripwire</a:t>
            </a:r>
          </a:p>
          <a:p>
            <a:pPr lvl="2"/>
            <a:r>
              <a:rPr kumimoji="1" lang="ja-JP" altLang="en-US" dirty="0" smtClean="0">
                <a:solidFill>
                  <a:schemeClr val="tx1"/>
                </a:solidFill>
              </a:rPr>
              <a:t>ポリシファイルの実装</a:t>
            </a:r>
            <a:r>
              <a:rPr lang="ja-JP" altLang="en-US" dirty="0" smtClean="0">
                <a:solidFill>
                  <a:schemeClr val="tx1"/>
                </a:solidFill>
              </a:rPr>
              <a:t>を完成させる必要がある</a:t>
            </a:r>
            <a:endParaRPr kumimoji="1" lang="ja-JP" altLang="en-US" dirty="0" smtClean="0">
              <a:solidFill>
                <a:schemeClr val="tx1"/>
              </a:solidFill>
            </a:endParaRPr>
          </a:p>
          <a:p>
            <a:pPr lvl="1"/>
            <a:r>
              <a:rPr kumimoji="1" lang="en-US" altLang="ja-JP" dirty="0" err="1" smtClean="0">
                <a:solidFill>
                  <a:schemeClr val="tx1"/>
                </a:solidFill>
              </a:rPr>
              <a:t>chkrootkit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2"/>
            <a:r>
              <a:rPr lang="en-US" altLang="ja-JP" dirty="0" err="1" smtClean="0">
                <a:solidFill>
                  <a:schemeClr val="tx1"/>
                </a:solidFill>
              </a:rPr>
              <a:t>netstat</a:t>
            </a:r>
            <a:r>
              <a:rPr lang="ja-JP" altLang="en-US" dirty="0" smtClean="0">
                <a:solidFill>
                  <a:schemeClr val="tx1"/>
                </a:solidFill>
              </a:rPr>
              <a:t>コマンドもオフロードできるようにする必要がある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en-US" altLang="ja-JP" dirty="0" err="1" smtClean="0"/>
              <a:t>Transcall</a:t>
            </a:r>
            <a:r>
              <a:rPr lang="ja-JP" altLang="en-US" dirty="0" smtClean="0"/>
              <a:t>のオーバヘッドを削減する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今後の課題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>
          <a:xfrm>
            <a:off x="467544" y="2924944"/>
            <a:ext cx="8229600" cy="579520"/>
          </a:xfrm>
        </p:spPr>
        <p:txBody>
          <a:bodyPr>
            <a:noAutofit/>
          </a:bodyPr>
          <a:lstStyle/>
          <a:p>
            <a:pPr algn="ctr">
              <a:buNone/>
            </a:pPr>
            <a:endParaRPr kumimoji="1" lang="ja-JP" alt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ja-JP" altLang="en-US" dirty="0" smtClean="0">
                <a:solidFill>
                  <a:schemeClr val="tx1"/>
                </a:solidFill>
              </a:rPr>
              <a:t>仮想ディスクが</a:t>
            </a:r>
            <a:r>
              <a:rPr lang="en-US" altLang="ja-JP" dirty="0" smtClean="0">
                <a:solidFill>
                  <a:schemeClr val="tx1"/>
                </a:solidFill>
              </a:rPr>
              <a:t>LVM</a:t>
            </a:r>
            <a:r>
              <a:rPr lang="ja-JP" altLang="en-US" dirty="0" smtClean="0">
                <a:solidFill>
                  <a:schemeClr val="tx1"/>
                </a:solidFill>
              </a:rPr>
              <a:t>を使っている場合</a:t>
            </a:r>
            <a:endParaRPr lang="en-US" altLang="ja-JP" strike="sngStrike" dirty="0" smtClean="0">
              <a:solidFill>
                <a:schemeClr val="tx1"/>
              </a:solidFill>
            </a:endParaRPr>
          </a:p>
          <a:p>
            <a:pPr lvl="1"/>
            <a:r>
              <a:rPr lang="ja-JP" altLang="en-US" dirty="0" smtClean="0">
                <a:solidFill>
                  <a:schemeClr val="tx1"/>
                </a:solidFill>
              </a:rPr>
              <a:t>仮想ディスクに使われているループバックデバイスを探す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2"/>
            <a:r>
              <a:rPr lang="en-US" altLang="ja-JP" dirty="0" smtClean="0">
                <a:solidFill>
                  <a:schemeClr val="tx1"/>
                </a:solidFill>
              </a:rPr>
              <a:t>/dev/loop1</a:t>
            </a:r>
          </a:p>
          <a:p>
            <a:pPr lvl="1"/>
            <a:r>
              <a:rPr lang="ja-JP" altLang="en-US" dirty="0" smtClean="0">
                <a:solidFill>
                  <a:schemeClr val="tx1"/>
                </a:solidFill>
              </a:rPr>
              <a:t>見つかったループバックデバイスに対してデバイスマップを作成</a:t>
            </a:r>
            <a:endParaRPr lang="en-US" altLang="ja-JP" strike="sngStrike" dirty="0" smtClean="0">
              <a:solidFill>
                <a:schemeClr val="tx1"/>
              </a:solidFill>
            </a:endParaRPr>
          </a:p>
          <a:p>
            <a:pPr lvl="2"/>
            <a:r>
              <a:rPr lang="en-US" altLang="ja-JP" dirty="0" smtClean="0">
                <a:solidFill>
                  <a:schemeClr val="tx1"/>
                </a:solidFill>
              </a:rPr>
              <a:t>LVM</a:t>
            </a:r>
            <a:r>
              <a:rPr lang="ja-JP" altLang="en-US" dirty="0" smtClean="0">
                <a:solidFill>
                  <a:schemeClr val="tx1"/>
                </a:solidFill>
              </a:rPr>
              <a:t>でなければ作成したデバイスを直接マウント可能</a:t>
            </a:r>
          </a:p>
          <a:p>
            <a:pPr lvl="1"/>
            <a:r>
              <a:rPr kumimoji="1" lang="ja-JP" altLang="en-US" dirty="0" smtClean="0">
                <a:solidFill>
                  <a:schemeClr val="tx1"/>
                </a:solidFill>
              </a:rPr>
              <a:t>物理ボリュームを探してから、論理ボリュームを探す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2"/>
            <a:r>
              <a:rPr kumimoji="1" lang="ja-JP" altLang="en-US" dirty="0" smtClean="0">
                <a:solidFill>
                  <a:schemeClr val="tx1"/>
                </a:solidFill>
              </a:rPr>
              <a:t>物理ボリューム名</a:t>
            </a:r>
            <a:r>
              <a:rPr lang="ja-JP" altLang="en-US" dirty="0" smtClean="0">
                <a:solidFill>
                  <a:schemeClr val="tx1"/>
                </a:solidFill>
              </a:rPr>
              <a:t>が一意である必要</a:t>
            </a:r>
            <a:endParaRPr lang="en-US" altLang="ja-JP" strike="sngStrike" dirty="0" smtClean="0">
              <a:solidFill>
                <a:schemeClr val="tx1"/>
              </a:solidFill>
            </a:endParaRPr>
          </a:p>
          <a:p>
            <a:pPr lvl="2"/>
            <a:r>
              <a:rPr lang="en-US" altLang="ja-JP" dirty="0" smtClean="0">
                <a:solidFill>
                  <a:schemeClr val="tx1"/>
                </a:solidFill>
              </a:rPr>
              <a:t>/dev/VolGroupXen00/LogVol00</a:t>
            </a:r>
          </a:p>
          <a:p>
            <a:pPr lvl="1"/>
            <a:r>
              <a:rPr kumimoji="1" lang="ja-JP" altLang="en-US" dirty="0" smtClean="0">
                <a:solidFill>
                  <a:schemeClr val="tx1"/>
                </a:solidFill>
              </a:rPr>
              <a:t>論理ボリュームをアクティブにしてマウント</a:t>
            </a:r>
            <a:endParaRPr kumimoji="1" lang="en-US" altLang="ja-JP" strike="sngStrike" dirty="0" smtClean="0">
              <a:solidFill>
                <a:schemeClr val="tx1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仮想ディスクのマウント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サーバを仮想マシン上で動かし、</a:t>
            </a:r>
            <a:r>
              <a:rPr kumimoji="1" lang="en-US" altLang="ja-JP" dirty="0" smtClean="0"/>
              <a:t>IDS</a:t>
            </a:r>
            <a:r>
              <a:rPr kumimoji="1" lang="ja-JP" altLang="en-US" dirty="0" smtClean="0"/>
              <a:t>だけ別の仮想マシン上で動かす手法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IDS</a:t>
            </a:r>
            <a:r>
              <a:rPr kumimoji="1" lang="ja-JP" altLang="en-US" dirty="0" err="1" smtClean="0"/>
              <a:t>が停</a:t>
            </a:r>
            <a:r>
              <a:rPr kumimoji="1" lang="ja-JP" altLang="en-US" dirty="0" smtClean="0"/>
              <a:t>止される恐れがない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IDS</a:t>
            </a:r>
            <a:r>
              <a:rPr lang="ja-JP" altLang="en-US" dirty="0" smtClean="0"/>
              <a:t>の設定ファイルやデータベースを変更される恐れがない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ログが改ざんされる恐れがない</a:t>
            </a:r>
          </a:p>
          <a:p>
            <a:pPr lvl="1">
              <a:buNone/>
            </a:pPr>
            <a:endParaRPr kumimoji="1" lang="en-US" altLang="ja-JP" strike="sngStrike" dirty="0" smtClean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仮想マシンを用いた</a:t>
            </a:r>
            <a:r>
              <a:rPr kumimoji="1" lang="en-US" altLang="ja-JP" dirty="0" smtClean="0"/>
              <a:t>IDS</a:t>
            </a:r>
            <a:r>
              <a:rPr kumimoji="1" lang="ja-JP" altLang="en-US" dirty="0" smtClean="0"/>
              <a:t>のオフロード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4269148" y="4581128"/>
            <a:ext cx="1571636" cy="1571636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FAFA00">
                  <a:tint val="66000"/>
                  <a:satMod val="160000"/>
                </a:srgbClr>
              </a:gs>
              <a:gs pos="50000">
                <a:srgbClr val="FAFA00">
                  <a:tint val="44500"/>
                  <a:satMod val="160000"/>
                </a:srgbClr>
              </a:gs>
              <a:gs pos="100000">
                <a:srgbClr val="FAFA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FF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2411760" y="4581128"/>
            <a:ext cx="1571636" cy="1571636"/>
          </a:xfrm>
          <a:prstGeom prst="roundRect">
            <a:avLst>
              <a:gd name="adj" fmla="val 0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83198" y="422393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IDS-VM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40586" y="4223938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サーバ</a:t>
            </a:r>
            <a:r>
              <a:rPr kumimoji="1" lang="en-US" altLang="ja-JP" dirty="0" smtClean="0"/>
              <a:t>VM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197974" y="422393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攻撃者</a:t>
            </a:r>
            <a:endParaRPr kumimoji="1" lang="ja-JP" altLang="en-US" dirty="0"/>
          </a:p>
        </p:txBody>
      </p:sp>
      <p:sp>
        <p:nvSpPr>
          <p:cNvPr id="9" name="曲折矢印 8"/>
          <p:cNvSpPr/>
          <p:nvPr/>
        </p:nvSpPr>
        <p:spPr>
          <a:xfrm rot="10800000">
            <a:off x="5697908" y="4581128"/>
            <a:ext cx="1143008" cy="1500198"/>
          </a:xfrm>
          <a:prstGeom prst="bentArrow">
            <a:avLst>
              <a:gd name="adj1" fmla="val 25000"/>
              <a:gd name="adj2" fmla="val 21000"/>
              <a:gd name="adj3" fmla="val 25000"/>
              <a:gd name="adj4" fmla="val 4375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4626338" y="5581260"/>
            <a:ext cx="857256" cy="42862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IDS</a:t>
            </a:r>
            <a:endParaRPr kumimoji="1" lang="ja-JP" altLang="en-US" dirty="0"/>
          </a:p>
        </p:txBody>
      </p:sp>
      <p:sp>
        <p:nvSpPr>
          <p:cNvPr id="11" name="円/楕円 10"/>
          <p:cNvSpPr/>
          <p:nvPr/>
        </p:nvSpPr>
        <p:spPr>
          <a:xfrm>
            <a:off x="4340586" y="4724004"/>
            <a:ext cx="1428760" cy="35719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サーバ</a:t>
            </a:r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4769214" y="5581260"/>
            <a:ext cx="642942" cy="42862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侵入</a:t>
            </a:r>
            <a:endParaRPr kumimoji="1" lang="ja-JP" altLang="en-US" dirty="0"/>
          </a:p>
        </p:txBody>
      </p:sp>
      <p:sp>
        <p:nvSpPr>
          <p:cNvPr id="13" name="右矢印 12"/>
          <p:cNvSpPr/>
          <p:nvPr/>
        </p:nvSpPr>
        <p:spPr>
          <a:xfrm>
            <a:off x="3626206" y="5652698"/>
            <a:ext cx="1143008" cy="285752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3.33333E-6 L -0.20625 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0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chemeClr val="tx1"/>
                </a:solidFill>
              </a:rPr>
              <a:t>サーバ</a:t>
            </a: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を監視するように</a:t>
            </a:r>
            <a:r>
              <a:rPr lang="en-US" altLang="ja-JP" dirty="0" smtClean="0">
                <a:solidFill>
                  <a:schemeClr val="tx1"/>
                </a:solidFill>
              </a:rPr>
              <a:t>IDS</a:t>
            </a:r>
            <a:r>
              <a:rPr kumimoji="1" lang="ja-JP" altLang="en-US" sz="2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を修正する必要がある</a:t>
            </a:r>
            <a:endParaRPr kumimoji="1" lang="en-US" altLang="ja-JP" sz="27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kumimoji="1" lang="ja-JP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単純に</a:t>
            </a:r>
            <a:r>
              <a:rPr kumimoji="1" lang="en-US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IDS-VM</a:t>
            </a:r>
            <a:r>
              <a:rPr kumimoji="1" lang="ja-JP" altLang="en-US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で動かすだけでは</a:t>
            </a:r>
            <a:r>
              <a:rPr kumimoji="1" lang="en-US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IDS-VM</a:t>
            </a:r>
            <a:r>
              <a:rPr kumimoji="1" lang="ja-JP" altLang="en-US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の</a:t>
            </a:r>
            <a:r>
              <a:rPr kumimoji="1" lang="ja-JP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監視を行ってしまう</a:t>
            </a:r>
            <a:endParaRPr kumimoji="1" lang="en-US" altLang="ja-JP" sz="23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2"/>
            <a:r>
              <a:rPr kumimoji="1" lang="en-US" altLang="ja-JP" sz="21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chkrootkit</a:t>
            </a:r>
            <a:r>
              <a:rPr kumimoji="1" lang="ja-JP" altLang="en-US" sz="2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の</a:t>
            </a:r>
            <a:r>
              <a:rPr kumimoji="1" lang="en-US" altLang="ja-JP" sz="21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ps</a:t>
            </a:r>
            <a:r>
              <a:rPr kumimoji="1" lang="ja-JP" altLang="en-US" sz="2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は</a:t>
            </a:r>
            <a:r>
              <a:rPr kumimoji="1" lang="en-US" altLang="ja-JP" sz="2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IDS-VM</a:t>
            </a:r>
            <a:r>
              <a:rPr kumimoji="1" lang="ja-JP" altLang="en-US" sz="2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のプロセス情報を返す</a:t>
            </a:r>
            <a:endParaRPr kumimoji="1" lang="en-US" altLang="ja-JP" sz="2100" strike="sng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をまたがって監視を行うには</a:t>
            </a:r>
            <a:r>
              <a:rPr kumimoji="1" lang="ja-JP" altLang="ja-JP" sz="23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特殊なアクセス方法を用いる必要がある</a:t>
            </a:r>
            <a:endParaRPr kumimoji="1" lang="en-US" altLang="ja-JP" sz="23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2" rtl="0" eaLnBrk="1" latinLnBrk="0" hangingPunct="1"/>
            <a:r>
              <a:rPr kumimoji="1" lang="ja-JP" altLang="ja-JP" sz="2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例：</a:t>
            </a:r>
            <a:r>
              <a:rPr kumimoji="1" lang="ja-JP" altLang="en-US" sz="2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サーバ</a:t>
            </a:r>
            <a:r>
              <a:rPr kumimoji="1" lang="en-US" altLang="ja-JP" sz="2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VM</a:t>
            </a:r>
            <a:r>
              <a:rPr kumimoji="1" lang="ja-JP" altLang="ja-JP" sz="21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のメ</a:t>
            </a:r>
            <a:r>
              <a:rPr kumimoji="1" lang="ja-JP" altLang="ja-JP" sz="21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モリを覗く</a:t>
            </a:r>
            <a:endParaRPr kumimoji="1" lang="en-US" altLang="ja-JP" sz="21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3"/>
            <a:r>
              <a:rPr lang="en-US" altLang="ja-JP" dirty="0" err="1" smtClean="0">
                <a:solidFill>
                  <a:schemeClr val="tx1"/>
                </a:solidFill>
              </a:rPr>
              <a:t>VMwatcher</a:t>
            </a:r>
            <a:r>
              <a:rPr lang="en-US" altLang="ja-JP" dirty="0" smtClean="0">
                <a:solidFill>
                  <a:schemeClr val="tx1"/>
                </a:solidFill>
              </a:rPr>
              <a:t> [</a:t>
            </a:r>
            <a:r>
              <a:rPr lang="en-US" altLang="ja-JP" dirty="0" smtClean="0"/>
              <a:t>Jiang et al.’07</a:t>
            </a:r>
            <a:r>
              <a:rPr lang="en-US" altLang="ja-JP" dirty="0" smtClean="0">
                <a:solidFill>
                  <a:schemeClr val="tx1"/>
                </a:solidFill>
              </a:rPr>
              <a:t>]</a:t>
            </a:r>
          </a:p>
          <a:p>
            <a:pPr lvl="3"/>
            <a:r>
              <a:rPr lang="en-US" altLang="ja-JP" dirty="0" smtClean="0">
                <a:solidFill>
                  <a:schemeClr val="tx1"/>
                </a:solidFill>
              </a:rPr>
              <a:t>VIX [</a:t>
            </a:r>
            <a:r>
              <a:rPr lang="en-US" altLang="ja-JP" dirty="0" smtClean="0"/>
              <a:t>Hay et al.’08</a:t>
            </a:r>
            <a:r>
              <a:rPr lang="en-US" altLang="ja-JP" dirty="0" smtClean="0">
                <a:solidFill>
                  <a:schemeClr val="tx1"/>
                </a:solidFill>
              </a:rPr>
              <a:t>]</a:t>
            </a:r>
            <a:endParaRPr kumimoji="1" lang="en-US" altLang="ja-JP" sz="19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IDS</a:t>
            </a:r>
            <a:r>
              <a:rPr kumimoji="1" lang="ja-JP" altLang="en-US" dirty="0" smtClean="0"/>
              <a:t>をオフロードする際の問題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6933444" y="5013176"/>
            <a:ext cx="1571636" cy="1571636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FAFA00">
                  <a:tint val="66000"/>
                  <a:satMod val="160000"/>
                </a:srgbClr>
              </a:gs>
              <a:gs pos="50000">
                <a:srgbClr val="FAFA00">
                  <a:tint val="44500"/>
                  <a:satMod val="160000"/>
                </a:srgbClr>
              </a:gs>
              <a:gs pos="100000">
                <a:srgbClr val="FAFA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FF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5076056" y="5013176"/>
            <a:ext cx="1571636" cy="1571636"/>
          </a:xfrm>
          <a:prstGeom prst="roundRect">
            <a:avLst>
              <a:gd name="adj" fmla="val 0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147494" y="4655986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dirty="0"/>
              <a:t>IDS-VM</a:t>
            </a:r>
            <a:endParaRPr kumimoji="1" lang="en-US" altLang="ja-JP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004882" y="4655986"/>
            <a:ext cx="1428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/>
              <a:t>サーバ</a:t>
            </a:r>
            <a:r>
              <a:rPr kumimoji="1" lang="en-US" altLang="ja-JP" dirty="0" smtClean="0"/>
              <a:t>VM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7380312" y="5373216"/>
            <a:ext cx="749338" cy="2800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IDS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5436096" y="5373216"/>
            <a:ext cx="922994" cy="2800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IDS</a:t>
            </a:r>
            <a:endParaRPr kumimoji="1" lang="ja-JP" altLang="en-US" dirty="0"/>
          </a:p>
        </p:txBody>
      </p:sp>
      <p:sp>
        <p:nvSpPr>
          <p:cNvPr id="10" name="左矢印 9"/>
          <p:cNvSpPr/>
          <p:nvPr/>
        </p:nvSpPr>
        <p:spPr>
          <a:xfrm>
            <a:off x="6572264" y="5357826"/>
            <a:ext cx="500066" cy="285752"/>
          </a:xfrm>
          <a:prstGeom prst="leftArrow">
            <a:avLst>
              <a:gd name="adj1" fmla="val 42000"/>
              <a:gd name="adj2" fmla="val 5000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四角形吹き出し 10"/>
          <p:cNvSpPr/>
          <p:nvPr/>
        </p:nvSpPr>
        <p:spPr>
          <a:xfrm>
            <a:off x="7047718" y="5907538"/>
            <a:ext cx="1571636" cy="714380"/>
          </a:xfrm>
          <a:prstGeom prst="wedgeRectCallout">
            <a:avLst>
              <a:gd name="adj1" fmla="val -11379"/>
              <a:gd name="adj2" fmla="val -7669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サーバ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監視</a:t>
            </a:r>
            <a:endParaRPr kumimoji="1" lang="ja-JP" altLang="en-US" dirty="0"/>
          </a:p>
        </p:txBody>
      </p:sp>
      <p:sp>
        <p:nvSpPr>
          <p:cNvPr id="12" name="四角形吹き出し 11"/>
          <p:cNvSpPr/>
          <p:nvPr/>
        </p:nvSpPr>
        <p:spPr>
          <a:xfrm>
            <a:off x="5248416" y="5902756"/>
            <a:ext cx="1571636" cy="714380"/>
          </a:xfrm>
          <a:prstGeom prst="wedgeRectCallout">
            <a:avLst>
              <a:gd name="adj1" fmla="val -11379"/>
              <a:gd name="adj2" fmla="val -76698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IDS-VM</a:t>
            </a:r>
            <a:r>
              <a:rPr lang="ja-JP" altLang="en-US" dirty="0" smtClean="0"/>
              <a:t>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監視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IDS</a:t>
            </a:r>
            <a:r>
              <a:rPr kumimoji="1" lang="ja-JP" altLang="en-US" dirty="0" smtClean="0"/>
              <a:t>に修正を加えることなくオフロードを可能にするシステム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サーバ</a:t>
            </a:r>
            <a:r>
              <a:rPr lang="en-US" altLang="ja-JP" dirty="0" smtClean="0"/>
              <a:t>VM</a:t>
            </a:r>
            <a:r>
              <a:rPr lang="ja-JP" altLang="en-US" dirty="0" smtClean="0"/>
              <a:t>の監視</a:t>
            </a:r>
            <a:r>
              <a:rPr lang="ja-JP" altLang="en-US" dirty="0" smtClean="0">
                <a:solidFill>
                  <a:schemeClr val="tx1"/>
                </a:solidFill>
              </a:rPr>
              <a:t>を行うための実行環境である</a:t>
            </a: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シャドウを提供</a:t>
            </a:r>
            <a:endParaRPr kumimoji="1" lang="en-US" altLang="ja-JP" strike="sngStrike" dirty="0" smtClean="0">
              <a:solidFill>
                <a:schemeClr val="tx1"/>
              </a:solidFill>
            </a:endParaRPr>
          </a:p>
          <a:p>
            <a:pPr lvl="2"/>
            <a:r>
              <a:rPr kumimoji="1" lang="en-US" altLang="ja-JP" dirty="0" smtClean="0">
                <a:solidFill>
                  <a:schemeClr val="tx1"/>
                </a:solidFill>
              </a:rPr>
              <a:t>VM</a:t>
            </a:r>
            <a:r>
              <a:rPr kumimoji="1" lang="ja-JP" altLang="en-US" dirty="0" smtClean="0">
                <a:solidFill>
                  <a:schemeClr val="tx1"/>
                </a:solidFill>
              </a:rPr>
              <a:t>シャドウ内の</a:t>
            </a:r>
            <a:r>
              <a:rPr lang="en-US" altLang="ja-JP" dirty="0" smtClean="0">
                <a:solidFill>
                  <a:schemeClr val="tx1"/>
                </a:solidFill>
              </a:rPr>
              <a:t>IDS</a:t>
            </a:r>
            <a:r>
              <a:rPr kumimoji="1" lang="ja-JP" altLang="en-US" dirty="0" smtClean="0">
                <a:solidFill>
                  <a:schemeClr val="tx1"/>
                </a:solidFill>
              </a:rPr>
              <a:t>はサーバ</a:t>
            </a:r>
            <a:r>
              <a:rPr kumimoji="1" lang="en-US" altLang="ja-JP" dirty="0" smtClean="0">
                <a:solidFill>
                  <a:schemeClr val="tx1"/>
                </a:solidFill>
              </a:rPr>
              <a:t>VM</a:t>
            </a:r>
            <a:r>
              <a:rPr kumimoji="1" lang="ja-JP" altLang="en-US" dirty="0" smtClean="0">
                <a:solidFill>
                  <a:schemeClr val="tx1"/>
                </a:solidFill>
              </a:rPr>
              <a:t>内と同様に実行できる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1"/>
            <a:r>
              <a:rPr lang="ja-JP" altLang="en-US" dirty="0" smtClean="0">
                <a:solidFill>
                  <a:schemeClr val="tx1"/>
                </a:solidFill>
              </a:rPr>
              <a:t>サーバ</a:t>
            </a: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の情報を安全に取得</a:t>
            </a:r>
            <a:endParaRPr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提案：</a:t>
            </a:r>
            <a:r>
              <a:rPr kumimoji="1" lang="en-US" altLang="ja-JP" dirty="0" err="1" smtClean="0"/>
              <a:t>Transcall</a:t>
            </a:r>
            <a:endParaRPr kumimoji="1" lang="ja-JP" altLang="en-US" dirty="0"/>
          </a:p>
        </p:txBody>
      </p:sp>
      <p:grpSp>
        <p:nvGrpSpPr>
          <p:cNvPr id="25" name="グループ化 24"/>
          <p:cNvGrpSpPr/>
          <p:nvPr/>
        </p:nvGrpSpPr>
        <p:grpSpPr>
          <a:xfrm>
            <a:off x="1981200" y="4221087"/>
            <a:ext cx="5811362" cy="2422623"/>
            <a:chOff x="1926168" y="3991737"/>
            <a:chExt cx="3725232" cy="2504981"/>
          </a:xfrm>
        </p:grpSpPr>
        <p:sp>
          <p:nvSpPr>
            <p:cNvPr id="24" name="角丸四角形 23"/>
            <p:cNvSpPr/>
            <p:nvPr/>
          </p:nvSpPr>
          <p:spPr>
            <a:xfrm>
              <a:off x="4788025" y="4335117"/>
              <a:ext cx="847045" cy="1614162"/>
            </a:xfrm>
            <a:prstGeom prst="roundRect">
              <a:avLst>
                <a:gd name="adj" fmla="val 0"/>
              </a:avLst>
            </a:prstGeom>
            <a:gradFill flip="none" rotWithShape="1">
              <a:gsLst>
                <a:gs pos="0">
                  <a:srgbClr val="FAFA00">
                    <a:tint val="66000"/>
                    <a:satMod val="160000"/>
                  </a:srgbClr>
                </a:gs>
                <a:gs pos="50000">
                  <a:srgbClr val="FAFA00">
                    <a:tint val="44500"/>
                    <a:satMod val="160000"/>
                  </a:srgbClr>
                </a:gs>
                <a:gs pos="100000">
                  <a:srgbClr val="FAFA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solidFill>
                <a:srgbClr val="FFFF0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4" name="正方形/長方形 3"/>
            <p:cNvSpPr/>
            <p:nvPr/>
          </p:nvSpPr>
          <p:spPr>
            <a:xfrm>
              <a:off x="1926168" y="4266442"/>
              <a:ext cx="2642319" cy="2230276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2618553" y="4596313"/>
              <a:ext cx="1169127" cy="455347"/>
            </a:xfrm>
            <a:prstGeom prst="rect">
              <a:avLst/>
            </a:prstGeom>
            <a:ln w="9525" cap="flat" cmpd="sng" algn="ctr">
              <a:solidFill>
                <a:schemeClr val="accent5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1972327" y="5283075"/>
              <a:ext cx="2552253" cy="844309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2664712" y="4321608"/>
              <a:ext cx="1097683" cy="3228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600" dirty="0" smtClean="0"/>
                <a:t>VM</a:t>
              </a:r>
              <a:r>
                <a:rPr kumimoji="1" lang="ja-JP" altLang="en-US" sz="1600" dirty="0" smtClean="0"/>
                <a:t>シャドウ</a:t>
              </a:r>
              <a:endParaRPr kumimoji="1" lang="ja-JP" altLang="en-US" sz="1600" dirty="0"/>
            </a:p>
          </p:txBody>
        </p:sp>
        <p:sp>
          <p:nvSpPr>
            <p:cNvPr id="9" name="角丸四角形 8"/>
            <p:cNvSpPr/>
            <p:nvPr/>
          </p:nvSpPr>
          <p:spPr>
            <a:xfrm>
              <a:off x="2826830" y="4705513"/>
              <a:ext cx="702517" cy="263444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>
                  <a:solidFill>
                    <a:sysClr val="windowText" lastClr="000000"/>
                  </a:solidFill>
                </a:rPr>
                <a:t>IDS</a:t>
              </a:r>
              <a:endParaRPr kumimoji="1" lang="ja-JP" altLang="en-US" sz="16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0" name="角丸四角形 9"/>
            <p:cNvSpPr/>
            <p:nvPr/>
          </p:nvSpPr>
          <p:spPr>
            <a:xfrm>
              <a:off x="2064645" y="5420427"/>
              <a:ext cx="1097683" cy="526888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 smtClean="0">
                  <a:solidFill>
                    <a:sysClr val="windowText" lastClr="000000"/>
                  </a:solidFill>
                </a:rPr>
                <a:t>システムコール</a:t>
              </a:r>
              <a:r>
                <a:rPr kumimoji="1" lang="en-US" altLang="ja-JP" sz="1600" dirty="0" smtClean="0">
                  <a:solidFill>
                    <a:sysClr val="windowText" lastClr="000000"/>
                  </a:solidFill>
                </a:rPr>
                <a:t/>
              </a:r>
              <a:br>
                <a:rPr kumimoji="1" lang="en-US" altLang="ja-JP" sz="1600" dirty="0" smtClean="0">
                  <a:solidFill>
                    <a:sysClr val="windowText" lastClr="000000"/>
                  </a:solidFill>
                </a:rPr>
              </a:br>
              <a:r>
                <a:rPr kumimoji="1" lang="ja-JP" altLang="en-US" sz="1600" dirty="0" smtClean="0">
                  <a:solidFill>
                    <a:sysClr val="windowText" lastClr="000000"/>
                  </a:solidFill>
                </a:rPr>
                <a:t>エミュレータ</a:t>
              </a:r>
              <a:endParaRPr kumimoji="1" lang="ja-JP" altLang="en-US" sz="16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1" name="角丸四角形 10"/>
            <p:cNvSpPr/>
            <p:nvPr/>
          </p:nvSpPr>
          <p:spPr>
            <a:xfrm>
              <a:off x="3342706" y="5457644"/>
              <a:ext cx="1141590" cy="480733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 smtClean="0">
                  <a:solidFill>
                    <a:sysClr val="windowText" lastClr="000000"/>
                  </a:solidFill>
                </a:rPr>
                <a:t>シャドウ</a:t>
              </a:r>
              <a:r>
                <a:rPr kumimoji="1" lang="en-US" altLang="ja-JP" sz="1600" dirty="0" smtClean="0">
                  <a:solidFill>
                    <a:sysClr val="windowText" lastClr="000000"/>
                  </a:solidFill>
                </a:rPr>
                <a:t/>
              </a:r>
              <a:br>
                <a:rPr kumimoji="1" lang="en-US" altLang="ja-JP" sz="1600" dirty="0" smtClean="0">
                  <a:solidFill>
                    <a:sysClr val="windowText" lastClr="000000"/>
                  </a:solidFill>
                </a:rPr>
              </a:br>
              <a:r>
                <a:rPr kumimoji="1" lang="ja-JP" altLang="en-US" sz="1600" dirty="0" smtClean="0">
                  <a:solidFill>
                    <a:sysClr val="windowText" lastClr="000000"/>
                  </a:solidFill>
                </a:rPr>
                <a:t>ファイルシステム</a:t>
              </a:r>
              <a:endParaRPr kumimoji="1" lang="ja-JP" altLang="en-US" sz="16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13" name="直線矢印コネクタ 12"/>
            <p:cNvCxnSpPr>
              <a:stCxn id="6" idx="2"/>
              <a:endCxn id="7" idx="0"/>
            </p:cNvCxnSpPr>
            <p:nvPr/>
          </p:nvCxnSpPr>
          <p:spPr>
            <a:xfrm rot="16200000" flipH="1">
              <a:off x="3110078" y="5144698"/>
              <a:ext cx="231415" cy="4533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テキスト ボックス 14"/>
            <p:cNvSpPr txBox="1"/>
            <p:nvPr/>
          </p:nvSpPr>
          <p:spPr>
            <a:xfrm>
              <a:off x="1984162" y="6127384"/>
              <a:ext cx="878146" cy="3228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 err="1" smtClean="0"/>
                <a:t>Transcall</a:t>
              </a:r>
              <a:endParaRPr kumimoji="1" lang="ja-JP" altLang="en-US" sz="1600" dirty="0"/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4802795" y="4060412"/>
              <a:ext cx="848605" cy="3228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600" dirty="0"/>
                <a:t>サーバ</a:t>
              </a:r>
              <a:r>
                <a:rPr kumimoji="1" lang="en-US" altLang="ja-JP" sz="1600" dirty="0"/>
                <a:t>VM</a:t>
              </a:r>
              <a:endParaRPr kumimoji="1" lang="ja-JP" altLang="en-US" sz="1600" dirty="0"/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2895506" y="3991737"/>
              <a:ext cx="721598" cy="32288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IDS-VM</a:t>
              </a:r>
              <a:endParaRPr kumimoji="1" lang="ja-JP" altLang="en-US" sz="1600" dirty="0"/>
            </a:p>
          </p:txBody>
        </p:sp>
      </p:grpSp>
      <p:cxnSp>
        <p:nvCxnSpPr>
          <p:cNvPr id="26" name="直線矢印コネクタ 25"/>
          <p:cNvCxnSpPr/>
          <p:nvPr/>
        </p:nvCxnSpPr>
        <p:spPr>
          <a:xfrm>
            <a:off x="6021288" y="5867400"/>
            <a:ext cx="37951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V="1">
            <a:off x="4876800" y="4572000"/>
            <a:ext cx="1524000" cy="22860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>
            <a:off x="4953000" y="5181600"/>
            <a:ext cx="1524000" cy="914400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VM</a:t>
            </a:r>
            <a:r>
              <a:rPr kumimoji="1" lang="ja-JP" altLang="en-US" dirty="0" smtClean="0">
                <a:solidFill>
                  <a:schemeClr val="tx1"/>
                </a:solidFill>
              </a:rPr>
              <a:t>シャドウ内の</a:t>
            </a:r>
            <a:r>
              <a:rPr kumimoji="1" lang="en-US" altLang="ja-JP" dirty="0" smtClean="0">
                <a:solidFill>
                  <a:schemeClr val="tx1"/>
                </a:solidFill>
              </a:rPr>
              <a:t>IDS</a:t>
            </a:r>
            <a:r>
              <a:rPr kumimoji="1" lang="ja-JP" altLang="en-US" dirty="0" smtClean="0">
                <a:solidFill>
                  <a:schemeClr val="tx1"/>
                </a:solidFill>
              </a:rPr>
              <a:t>が発行したシステムコールに対して</a:t>
            </a:r>
            <a:r>
              <a:rPr lang="ja-JP" altLang="en-US" dirty="0" smtClean="0">
                <a:solidFill>
                  <a:schemeClr val="tx1"/>
                </a:solidFill>
              </a:rPr>
              <a:t>必要に応じて</a:t>
            </a:r>
            <a:r>
              <a:rPr kumimoji="1" lang="ja-JP" altLang="en-US" dirty="0" smtClean="0">
                <a:solidFill>
                  <a:schemeClr val="tx1"/>
                </a:solidFill>
              </a:rPr>
              <a:t>サーバ</a:t>
            </a:r>
            <a:r>
              <a:rPr kumimoji="1" lang="en-US" altLang="ja-JP" dirty="0" smtClean="0">
                <a:solidFill>
                  <a:schemeClr val="tx1"/>
                </a:solidFill>
              </a:rPr>
              <a:t>VM</a:t>
            </a:r>
            <a:r>
              <a:rPr kumimoji="1" lang="ja-JP" altLang="en-US" dirty="0" smtClean="0">
                <a:solidFill>
                  <a:schemeClr val="tx1"/>
                </a:solidFill>
              </a:rPr>
              <a:t>の情報を返す</a:t>
            </a:r>
            <a:endParaRPr kumimoji="1" lang="en-US" altLang="ja-JP" strike="sngStrike" dirty="0" smtClean="0">
              <a:solidFill>
                <a:schemeClr val="tx1"/>
              </a:solidFill>
            </a:endParaRPr>
          </a:p>
          <a:p>
            <a:pPr lvl="1"/>
            <a:r>
              <a:rPr kumimoji="1" lang="ja-JP" altLang="en-US" dirty="0" smtClean="0">
                <a:solidFill>
                  <a:schemeClr val="tx1"/>
                </a:solidFill>
              </a:rPr>
              <a:t>必要ならサーバ</a:t>
            </a:r>
            <a:r>
              <a:rPr kumimoji="1" lang="en-US" altLang="ja-JP" dirty="0" smtClean="0">
                <a:solidFill>
                  <a:schemeClr val="tx1"/>
                </a:solidFill>
              </a:rPr>
              <a:t>VM</a:t>
            </a:r>
            <a:r>
              <a:rPr kumimoji="1" lang="ja-JP" altLang="en-US" dirty="0" smtClean="0">
                <a:solidFill>
                  <a:schemeClr val="tx1"/>
                </a:solidFill>
              </a:rPr>
              <a:t>のカーネルから直接情報を取得</a:t>
            </a:r>
            <a:endParaRPr kumimoji="1" lang="en-US" altLang="ja-JP" strike="sngStrike" dirty="0" smtClean="0">
              <a:solidFill>
                <a:schemeClr val="tx1"/>
              </a:solidFill>
            </a:endParaRPr>
          </a:p>
          <a:p>
            <a:pPr lvl="2"/>
            <a:r>
              <a:rPr kumimoji="1" lang="ja-JP" altLang="en-US" dirty="0" smtClean="0">
                <a:solidFill>
                  <a:schemeClr val="tx1"/>
                </a:solidFill>
              </a:rPr>
              <a:t>カーネル</a:t>
            </a:r>
            <a:r>
              <a:rPr lang="ja-JP" altLang="en-US" dirty="0" smtClean="0">
                <a:solidFill>
                  <a:schemeClr val="tx1"/>
                </a:solidFill>
              </a:rPr>
              <a:t>についての情報の</a:t>
            </a:r>
            <a:r>
              <a:rPr kumimoji="1" lang="ja-JP" altLang="en-US" dirty="0" smtClean="0">
                <a:solidFill>
                  <a:schemeClr val="tx1"/>
                </a:solidFill>
              </a:rPr>
              <a:t>取得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1"/>
            <a:r>
              <a:rPr lang="ja-JP" altLang="en-US" dirty="0" smtClean="0">
                <a:solidFill>
                  <a:schemeClr val="tx1"/>
                </a:solidFill>
              </a:rPr>
              <a:t>不必要なら</a:t>
            </a:r>
            <a:r>
              <a:rPr lang="en-US" altLang="ja-JP" dirty="0" smtClean="0">
                <a:solidFill>
                  <a:schemeClr val="tx1"/>
                </a:solidFill>
              </a:rPr>
              <a:t>IDS-VM</a:t>
            </a:r>
            <a:r>
              <a:rPr lang="ja-JP" altLang="en-US" dirty="0" smtClean="0">
                <a:solidFill>
                  <a:schemeClr val="tx1"/>
                </a:solidFill>
              </a:rPr>
              <a:t>のカーネルにシステムコールを発行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2"/>
            <a:r>
              <a:rPr lang="ja-JP" altLang="en-US" dirty="0" smtClean="0">
                <a:solidFill>
                  <a:schemeClr val="tx1"/>
                </a:solidFill>
              </a:rPr>
              <a:t>メモリ管理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2"/>
            <a:r>
              <a:rPr lang="ja-JP" altLang="en-US" dirty="0" smtClean="0">
                <a:solidFill>
                  <a:schemeClr val="tx1"/>
                </a:solidFill>
              </a:rPr>
              <a:t>ネットワーク処理</a:t>
            </a:r>
            <a:endParaRPr kumimoji="1" lang="en-US" altLang="ja-JP" dirty="0" smtClean="0">
              <a:solidFill>
                <a:schemeClr val="tx1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trike="noStrike" dirty="0" smtClean="0"/>
              <a:t>システムコール・エミュレータ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25" name="直線矢印コネクタ 24"/>
          <p:cNvCxnSpPr>
            <a:stCxn id="23" idx="2"/>
            <a:endCxn id="34" idx="0"/>
          </p:cNvCxnSpPr>
          <p:nvPr/>
        </p:nvCxnSpPr>
        <p:spPr>
          <a:xfrm rot="5400000">
            <a:off x="5430402" y="5990674"/>
            <a:ext cx="473550" cy="197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グループ化 36"/>
          <p:cNvGrpSpPr/>
          <p:nvPr/>
        </p:nvGrpSpPr>
        <p:grpSpPr>
          <a:xfrm>
            <a:off x="4499992" y="3933056"/>
            <a:ext cx="4392488" cy="2736303"/>
            <a:chOff x="2699792" y="3642744"/>
            <a:chExt cx="3020937" cy="2736303"/>
          </a:xfrm>
        </p:grpSpPr>
        <p:grpSp>
          <p:nvGrpSpPr>
            <p:cNvPr id="16" name="グループ化 15"/>
            <p:cNvGrpSpPr/>
            <p:nvPr/>
          </p:nvGrpSpPr>
          <p:grpSpPr>
            <a:xfrm>
              <a:off x="2699792" y="3642744"/>
              <a:ext cx="3020937" cy="2736303"/>
              <a:chOff x="2973004" y="3645024"/>
              <a:chExt cx="3020937" cy="2736303"/>
            </a:xfrm>
          </p:grpSpPr>
          <p:sp>
            <p:nvSpPr>
              <p:cNvPr id="17" name="角丸四角形 16"/>
              <p:cNvSpPr/>
              <p:nvPr/>
            </p:nvSpPr>
            <p:spPr>
              <a:xfrm>
                <a:off x="4904423" y="4221088"/>
                <a:ext cx="1089518" cy="2016224"/>
              </a:xfrm>
              <a:prstGeom prst="roundRect">
                <a:avLst>
                  <a:gd name="adj" fmla="val 0"/>
                </a:avLst>
              </a:prstGeom>
              <a:gradFill flip="none" rotWithShape="1">
                <a:gsLst>
                  <a:gs pos="0">
                    <a:srgbClr val="FAFA00">
                      <a:tint val="66000"/>
                      <a:satMod val="160000"/>
                    </a:srgbClr>
                  </a:gs>
                  <a:gs pos="50000">
                    <a:srgbClr val="FAFA00">
                      <a:tint val="44500"/>
                      <a:satMod val="160000"/>
                    </a:srgbClr>
                  </a:gs>
                  <a:gs pos="100000">
                    <a:srgbClr val="FAFA0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>
                <a:solidFill>
                  <a:srgbClr val="FFFF00"/>
                </a:solidFill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pPr algn="ctr"/>
                <a:endParaRPr kumimoji="1" lang="ja-JP" altLang="en-US" sz="1600" dirty="0"/>
              </a:p>
            </p:txBody>
          </p:sp>
          <p:sp>
            <p:nvSpPr>
              <p:cNvPr id="18" name="正方形/長方形 17"/>
              <p:cNvSpPr/>
              <p:nvPr/>
            </p:nvSpPr>
            <p:spPr>
              <a:xfrm>
                <a:off x="2987824" y="3936568"/>
                <a:ext cx="1580663" cy="2444759"/>
              </a:xfrm>
              <a:prstGeom prst="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/>
              </a:p>
            </p:txBody>
          </p:sp>
          <p:sp>
            <p:nvSpPr>
              <p:cNvPr id="19" name="正方形/長方形 18"/>
              <p:cNvSpPr/>
              <p:nvPr/>
            </p:nvSpPr>
            <p:spPr>
              <a:xfrm>
                <a:off x="3207361" y="4287827"/>
                <a:ext cx="1180385" cy="433961"/>
              </a:xfrm>
              <a:prstGeom prst="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/>
              </a:p>
            </p:txBody>
          </p:sp>
          <p:sp>
            <p:nvSpPr>
              <p:cNvPr id="20" name="正方形/長方形 19"/>
              <p:cNvSpPr/>
              <p:nvPr/>
            </p:nvSpPr>
            <p:spPr>
              <a:xfrm>
                <a:off x="3031731" y="4902530"/>
                <a:ext cx="1492849" cy="688990"/>
              </a:xfrm>
              <a:prstGeom prst="rect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/>
              </a:p>
            </p:txBody>
          </p:sp>
          <p:sp>
            <p:nvSpPr>
              <p:cNvPr id="21" name="テキスト ボックス 20"/>
              <p:cNvSpPr txBox="1"/>
              <p:nvPr/>
            </p:nvSpPr>
            <p:spPr>
              <a:xfrm>
                <a:off x="3220622" y="4005064"/>
                <a:ext cx="109768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VM</a:t>
                </a:r>
                <a:r>
                  <a:rPr kumimoji="1" lang="ja-JP" altLang="en-US" sz="1600" dirty="0" smtClean="0"/>
                  <a:t>シャドウ</a:t>
                </a:r>
                <a:endParaRPr kumimoji="1" lang="ja-JP" altLang="en-US" sz="1600" dirty="0"/>
              </a:p>
            </p:txBody>
          </p:sp>
          <p:sp>
            <p:nvSpPr>
              <p:cNvPr id="22" name="角丸四角形 21"/>
              <p:cNvSpPr/>
              <p:nvPr/>
            </p:nvSpPr>
            <p:spPr>
              <a:xfrm>
                <a:off x="3426897" y="4375642"/>
                <a:ext cx="702517" cy="263444"/>
              </a:xfrm>
              <a:prstGeom prst="roundRect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600" dirty="0" smtClean="0">
                    <a:solidFill>
                      <a:sysClr val="windowText" lastClr="000000"/>
                    </a:solidFill>
                  </a:rPr>
                  <a:t>IDS</a:t>
                </a:r>
                <a:endParaRPr kumimoji="1" lang="ja-JP" altLang="en-US" sz="16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23" name="角丸四角形 22"/>
              <p:cNvSpPr/>
              <p:nvPr/>
            </p:nvSpPr>
            <p:spPr>
              <a:xfrm>
                <a:off x="3233678" y="4948842"/>
                <a:ext cx="1097683" cy="526888"/>
              </a:xfrm>
              <a:prstGeom prst="roundRect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600" dirty="0" smtClean="0">
                    <a:solidFill>
                      <a:sysClr val="windowText" lastClr="000000"/>
                    </a:solidFill>
                  </a:rPr>
                  <a:t>システムコール</a:t>
                </a:r>
                <a:r>
                  <a:rPr kumimoji="1" lang="en-US" altLang="ja-JP" sz="1600" dirty="0" smtClean="0">
                    <a:solidFill>
                      <a:sysClr val="windowText" lastClr="000000"/>
                    </a:solidFill>
                  </a:rPr>
                  <a:t/>
                </a:r>
                <a:br>
                  <a:rPr kumimoji="1" lang="en-US" altLang="ja-JP" sz="1600" dirty="0" smtClean="0">
                    <a:solidFill>
                      <a:sysClr val="windowText" lastClr="000000"/>
                    </a:solidFill>
                  </a:rPr>
                </a:br>
                <a:r>
                  <a:rPr kumimoji="1" lang="ja-JP" altLang="en-US" sz="1600" dirty="0" smtClean="0">
                    <a:solidFill>
                      <a:sysClr val="windowText" lastClr="000000"/>
                    </a:solidFill>
                  </a:rPr>
                  <a:t>エミュレータ</a:t>
                </a:r>
                <a:endParaRPr kumimoji="1" lang="ja-JP" altLang="en-US" sz="1600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26" name="直線矢印コネクタ 25"/>
              <p:cNvCxnSpPr>
                <a:stCxn id="22" idx="2"/>
                <a:endCxn id="23" idx="0"/>
              </p:cNvCxnSpPr>
              <p:nvPr/>
            </p:nvCxnSpPr>
            <p:spPr>
              <a:xfrm rot="16200000" flipH="1">
                <a:off x="3625459" y="4791782"/>
                <a:ext cx="309756" cy="4363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テキスト ボックス 27"/>
              <p:cNvSpPr txBox="1"/>
              <p:nvPr/>
            </p:nvSpPr>
            <p:spPr>
              <a:xfrm>
                <a:off x="2973004" y="5591520"/>
                <a:ext cx="87814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600" dirty="0" err="1" smtClean="0"/>
                  <a:t>Transcall</a:t>
                </a:r>
                <a:endParaRPr kumimoji="1" lang="ja-JP" altLang="en-US" sz="1600" dirty="0"/>
              </a:p>
            </p:txBody>
          </p:sp>
          <p:sp>
            <p:nvSpPr>
              <p:cNvPr id="31" name="テキスト ボックス 30"/>
              <p:cNvSpPr txBox="1"/>
              <p:nvPr/>
            </p:nvSpPr>
            <p:spPr>
              <a:xfrm>
                <a:off x="5052994" y="3933056"/>
                <a:ext cx="86263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600" dirty="0"/>
                  <a:t>サーバ</a:t>
                </a:r>
                <a:r>
                  <a:rPr kumimoji="1" lang="en-US" altLang="ja-JP" sz="1600" dirty="0"/>
                  <a:t>VM</a:t>
                </a:r>
                <a:endParaRPr kumimoji="1" lang="ja-JP" altLang="en-US" sz="1600" dirty="0"/>
              </a:p>
            </p:txBody>
          </p:sp>
          <p:sp>
            <p:nvSpPr>
              <p:cNvPr id="32" name="テキスト ボックス 31"/>
              <p:cNvSpPr txBox="1"/>
              <p:nvPr/>
            </p:nvSpPr>
            <p:spPr>
              <a:xfrm>
                <a:off x="3468240" y="3645024"/>
                <a:ext cx="7335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dirty="0"/>
                  <a:t>IDS-VM</a:t>
                </a:r>
                <a:endParaRPr kumimoji="1" lang="ja-JP" altLang="en-US" sz="1600" dirty="0"/>
              </a:p>
            </p:txBody>
          </p:sp>
        </p:grpSp>
        <p:sp>
          <p:nvSpPr>
            <p:cNvPr id="29" name="角丸四角形 28"/>
            <p:cNvSpPr/>
            <p:nvPr/>
          </p:nvSpPr>
          <p:spPr>
            <a:xfrm>
              <a:off x="4659883" y="5733256"/>
              <a:ext cx="1026708" cy="429767"/>
            </a:xfrm>
            <a:prstGeom prst="round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 smtClean="0">
                  <a:solidFill>
                    <a:sysClr val="windowText" lastClr="000000"/>
                  </a:solidFill>
                </a:rPr>
                <a:t>カーネル</a:t>
              </a:r>
              <a:endParaRPr kumimoji="1" lang="ja-JP" altLang="en-US" sz="16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4" name="角丸四角形 33"/>
            <p:cNvSpPr/>
            <p:nvPr/>
          </p:nvSpPr>
          <p:spPr>
            <a:xfrm>
              <a:off x="2749316" y="5947000"/>
              <a:ext cx="1492849" cy="357050"/>
            </a:xfrm>
            <a:prstGeom prst="round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 smtClean="0">
                  <a:solidFill>
                    <a:sysClr val="windowText" lastClr="000000"/>
                  </a:solidFill>
                </a:rPr>
                <a:t>カーネル</a:t>
              </a:r>
              <a:endParaRPr kumimoji="1" lang="ja-JP" altLang="en-US" sz="1600" dirty="0">
                <a:solidFill>
                  <a:sysClr val="windowText" lastClr="000000"/>
                </a:solidFill>
              </a:endParaRPr>
            </a:p>
          </p:txBody>
        </p:sp>
      </p:grpSp>
      <p:cxnSp>
        <p:nvCxnSpPr>
          <p:cNvPr id="36" name="直線矢印コネクタ 35"/>
          <p:cNvCxnSpPr>
            <a:stCxn id="23" idx="3"/>
            <a:endCxn id="29" idx="1"/>
          </p:cNvCxnSpPr>
          <p:nvPr/>
        </p:nvCxnSpPr>
        <p:spPr>
          <a:xfrm>
            <a:off x="6475064" y="5500318"/>
            <a:ext cx="874930" cy="7381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>
            <a:stCxn id="23" idx="2"/>
            <a:endCxn id="34" idx="0"/>
          </p:cNvCxnSpPr>
          <p:nvPr/>
        </p:nvCxnSpPr>
        <p:spPr>
          <a:xfrm rot="5400000">
            <a:off x="5430402" y="5990674"/>
            <a:ext cx="473550" cy="197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 smtClean="0">
                <a:solidFill>
                  <a:schemeClr val="tx1"/>
                </a:solidFill>
              </a:rPr>
              <a:t>uname</a:t>
            </a:r>
            <a:r>
              <a:rPr kumimoji="1" lang="ja-JP" altLang="en-US" dirty="0" smtClean="0">
                <a:solidFill>
                  <a:schemeClr val="tx1"/>
                </a:solidFill>
              </a:rPr>
              <a:t>システムコールが返す情報を</a:t>
            </a:r>
            <a:r>
              <a:rPr lang="ja-JP" altLang="en-US" dirty="0" smtClean="0">
                <a:solidFill>
                  <a:schemeClr val="tx1"/>
                </a:solidFill>
              </a:rPr>
              <a:t>サーバ</a:t>
            </a: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から取得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1"/>
            <a:r>
              <a:rPr lang="ja-JP" altLang="en-US" dirty="0" smtClean="0">
                <a:solidFill>
                  <a:schemeClr val="tx1"/>
                </a:solidFill>
              </a:rPr>
              <a:t>サーバ</a:t>
            </a: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のカーネルメモリの中から</a:t>
            </a:r>
            <a:r>
              <a:rPr lang="en-US" altLang="ja-JP" dirty="0" err="1" smtClean="0">
                <a:solidFill>
                  <a:schemeClr val="tx1"/>
                </a:solidFill>
              </a:rPr>
              <a:t>utsname</a:t>
            </a:r>
            <a:r>
              <a:rPr lang="ja-JP" altLang="en-US" dirty="0" smtClean="0">
                <a:solidFill>
                  <a:schemeClr val="tx1"/>
                </a:solidFill>
              </a:rPr>
              <a:t>構造体を発見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2"/>
            <a:r>
              <a:rPr lang="ja-JP" altLang="en-US" dirty="0" smtClean="0">
                <a:solidFill>
                  <a:schemeClr val="tx1"/>
                </a:solidFill>
              </a:rPr>
              <a:t>カーネル名、ホスト名、バージョン等が格納されている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2"/>
            <a:r>
              <a:rPr lang="en-US" altLang="ja-JP" dirty="0" smtClean="0">
                <a:solidFill>
                  <a:schemeClr val="tx1"/>
                </a:solidFill>
              </a:rPr>
              <a:t>init_task</a:t>
            </a:r>
            <a:r>
              <a:rPr lang="ja-JP" altLang="en-US" dirty="0" smtClean="0">
                <a:solidFill>
                  <a:schemeClr val="tx1"/>
                </a:solidFill>
              </a:rPr>
              <a:t>変数からたどることができる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1"/>
            <a:r>
              <a:rPr lang="en-US" altLang="ja-JP" dirty="0" err="1" smtClean="0">
                <a:solidFill>
                  <a:schemeClr val="tx1"/>
                </a:solidFill>
              </a:rPr>
              <a:t>uname</a:t>
            </a:r>
            <a:r>
              <a:rPr lang="ja-JP" altLang="en-US" dirty="0" smtClean="0">
                <a:solidFill>
                  <a:schemeClr val="tx1"/>
                </a:solidFill>
              </a:rPr>
              <a:t>が返す情報を上書き</a:t>
            </a:r>
            <a:endParaRPr lang="en-US" altLang="ja-JP" strike="sngStrike" dirty="0" smtClean="0">
              <a:solidFill>
                <a:schemeClr val="tx1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例</a:t>
            </a:r>
            <a:r>
              <a:rPr kumimoji="1" lang="en-US" altLang="ja-JP" dirty="0" smtClean="0"/>
              <a:t>:</a:t>
            </a:r>
            <a:r>
              <a:rPr kumimoji="1" lang="en-US" altLang="ja-JP" dirty="0" err="1" smtClean="0"/>
              <a:t>uname</a:t>
            </a:r>
            <a:r>
              <a:rPr kumimoji="1" lang="ja-JP" altLang="en-US" dirty="0" smtClean="0"/>
              <a:t>のエミュレーション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1475656" y="4005064"/>
            <a:ext cx="4392488" cy="2736303"/>
            <a:chOff x="2699792" y="3642744"/>
            <a:chExt cx="3020937" cy="2736303"/>
          </a:xfrm>
        </p:grpSpPr>
        <p:grpSp>
          <p:nvGrpSpPr>
            <p:cNvPr id="7" name="グループ化 15"/>
            <p:cNvGrpSpPr/>
            <p:nvPr/>
          </p:nvGrpSpPr>
          <p:grpSpPr>
            <a:xfrm>
              <a:off x="2699792" y="3642744"/>
              <a:ext cx="3020937" cy="2736303"/>
              <a:chOff x="2973004" y="3645024"/>
              <a:chExt cx="3020937" cy="2736303"/>
            </a:xfrm>
          </p:grpSpPr>
          <p:sp>
            <p:nvSpPr>
              <p:cNvPr id="10" name="角丸四角形 9"/>
              <p:cNvSpPr/>
              <p:nvPr/>
            </p:nvSpPr>
            <p:spPr>
              <a:xfrm>
                <a:off x="4904423" y="4221088"/>
                <a:ext cx="1089518" cy="2016224"/>
              </a:xfrm>
              <a:prstGeom prst="roundRect">
                <a:avLst>
                  <a:gd name="adj" fmla="val 0"/>
                </a:avLst>
              </a:prstGeom>
              <a:gradFill flip="none" rotWithShape="1">
                <a:gsLst>
                  <a:gs pos="0">
                    <a:srgbClr val="FAFA00">
                      <a:tint val="66000"/>
                      <a:satMod val="160000"/>
                    </a:srgbClr>
                  </a:gs>
                  <a:gs pos="50000">
                    <a:srgbClr val="FAFA00">
                      <a:tint val="44500"/>
                      <a:satMod val="160000"/>
                    </a:srgbClr>
                  </a:gs>
                  <a:gs pos="100000">
                    <a:srgbClr val="FAFA0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>
                <a:solidFill>
                  <a:srgbClr val="FFFF00"/>
                </a:solidFill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pPr algn="ctr"/>
                <a:endParaRPr kumimoji="1" lang="ja-JP" altLang="en-US" sz="1600" dirty="0"/>
              </a:p>
            </p:txBody>
          </p:sp>
          <p:sp>
            <p:nvSpPr>
              <p:cNvPr id="11" name="正方形/長方形 10"/>
              <p:cNvSpPr/>
              <p:nvPr/>
            </p:nvSpPr>
            <p:spPr>
              <a:xfrm>
                <a:off x="2987824" y="3936568"/>
                <a:ext cx="1580663" cy="2444759"/>
              </a:xfrm>
              <a:prstGeom prst="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/>
              </a:p>
            </p:txBody>
          </p:sp>
          <p:sp>
            <p:nvSpPr>
              <p:cNvPr id="12" name="正方形/長方形 11"/>
              <p:cNvSpPr/>
              <p:nvPr/>
            </p:nvSpPr>
            <p:spPr>
              <a:xfrm>
                <a:off x="3186387" y="4211968"/>
                <a:ext cx="1180385" cy="433961"/>
              </a:xfrm>
              <a:prstGeom prst="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/>
              </a:p>
            </p:txBody>
          </p:sp>
          <p:sp>
            <p:nvSpPr>
              <p:cNvPr id="13" name="正方形/長方形 12"/>
              <p:cNvSpPr/>
              <p:nvPr/>
            </p:nvSpPr>
            <p:spPr>
              <a:xfrm>
                <a:off x="3031731" y="4902530"/>
                <a:ext cx="1492849" cy="688990"/>
              </a:xfrm>
              <a:prstGeom prst="rect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/>
              </a:p>
            </p:txBody>
          </p:sp>
          <p:sp>
            <p:nvSpPr>
              <p:cNvPr id="14" name="テキスト ボックス 13"/>
              <p:cNvSpPr txBox="1"/>
              <p:nvPr/>
            </p:nvSpPr>
            <p:spPr>
              <a:xfrm>
                <a:off x="3220622" y="3933056"/>
                <a:ext cx="109768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VM</a:t>
                </a:r>
                <a:r>
                  <a:rPr kumimoji="1" lang="ja-JP" altLang="en-US" sz="1600" dirty="0" smtClean="0"/>
                  <a:t>シャドウ</a:t>
                </a:r>
                <a:endParaRPr kumimoji="1" lang="ja-JP" altLang="en-US" sz="1600" dirty="0"/>
              </a:p>
            </p:txBody>
          </p:sp>
          <p:sp>
            <p:nvSpPr>
              <p:cNvPr id="15" name="角丸四角形 14"/>
              <p:cNvSpPr/>
              <p:nvPr/>
            </p:nvSpPr>
            <p:spPr>
              <a:xfrm>
                <a:off x="3405922" y="4299783"/>
                <a:ext cx="702517" cy="263444"/>
              </a:xfrm>
              <a:prstGeom prst="roundRect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600" dirty="0" smtClean="0">
                    <a:solidFill>
                      <a:sysClr val="windowText" lastClr="000000"/>
                    </a:solidFill>
                  </a:rPr>
                  <a:t>IDS</a:t>
                </a:r>
                <a:endParaRPr kumimoji="1" lang="ja-JP" altLang="en-US" sz="16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6" name="角丸四角形 15"/>
              <p:cNvSpPr/>
              <p:nvPr/>
            </p:nvSpPr>
            <p:spPr>
              <a:xfrm>
                <a:off x="3233678" y="4948842"/>
                <a:ext cx="1097683" cy="526888"/>
              </a:xfrm>
              <a:prstGeom prst="roundRect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600" dirty="0" smtClean="0">
                    <a:solidFill>
                      <a:sysClr val="windowText" lastClr="000000"/>
                    </a:solidFill>
                  </a:rPr>
                  <a:t>システムコール</a:t>
                </a:r>
                <a:r>
                  <a:rPr kumimoji="1" lang="en-US" altLang="ja-JP" sz="1600" dirty="0" smtClean="0">
                    <a:solidFill>
                      <a:sysClr val="windowText" lastClr="000000"/>
                    </a:solidFill>
                  </a:rPr>
                  <a:t/>
                </a:r>
                <a:br>
                  <a:rPr kumimoji="1" lang="en-US" altLang="ja-JP" sz="1600" dirty="0" smtClean="0">
                    <a:solidFill>
                      <a:sysClr val="windowText" lastClr="000000"/>
                    </a:solidFill>
                  </a:rPr>
                </a:br>
                <a:r>
                  <a:rPr kumimoji="1" lang="ja-JP" altLang="en-US" sz="1600" dirty="0" smtClean="0">
                    <a:solidFill>
                      <a:sysClr val="windowText" lastClr="000000"/>
                    </a:solidFill>
                  </a:rPr>
                  <a:t>エミュレータ</a:t>
                </a:r>
                <a:endParaRPr kumimoji="1" lang="ja-JP" altLang="en-US" sz="1600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7" name="直線矢印コネクタ 16"/>
              <p:cNvCxnSpPr>
                <a:stCxn id="15" idx="2"/>
                <a:endCxn id="16" idx="0"/>
              </p:cNvCxnSpPr>
              <p:nvPr/>
            </p:nvCxnSpPr>
            <p:spPr>
              <a:xfrm rot="16200000" flipH="1">
                <a:off x="3577043" y="4743364"/>
                <a:ext cx="385615" cy="2533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テキスト ボックス 17"/>
              <p:cNvSpPr txBox="1"/>
              <p:nvPr/>
            </p:nvSpPr>
            <p:spPr>
              <a:xfrm>
                <a:off x="2973004" y="5591520"/>
                <a:ext cx="87814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600" dirty="0" err="1" smtClean="0"/>
                  <a:t>Transcall</a:t>
                </a:r>
                <a:endParaRPr kumimoji="1" lang="ja-JP" altLang="en-US" sz="1600" dirty="0"/>
              </a:p>
            </p:txBody>
          </p:sp>
          <p:sp>
            <p:nvSpPr>
              <p:cNvPr id="19" name="テキスト ボックス 18"/>
              <p:cNvSpPr txBox="1"/>
              <p:nvPr/>
            </p:nvSpPr>
            <p:spPr>
              <a:xfrm>
                <a:off x="5052994" y="3933056"/>
                <a:ext cx="86263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600" dirty="0"/>
                  <a:t>サーバ</a:t>
                </a:r>
                <a:r>
                  <a:rPr kumimoji="1" lang="en-US" altLang="ja-JP" sz="1600" dirty="0"/>
                  <a:t>VM</a:t>
                </a:r>
                <a:endParaRPr kumimoji="1" lang="ja-JP" altLang="en-US" sz="1600" dirty="0"/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>
                <a:off x="3468240" y="3645024"/>
                <a:ext cx="73353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dirty="0"/>
                  <a:t>IDS-VM</a:t>
                </a:r>
                <a:endParaRPr kumimoji="1" lang="ja-JP" altLang="en-US" sz="1600" dirty="0"/>
              </a:p>
            </p:txBody>
          </p:sp>
        </p:grpSp>
        <p:sp>
          <p:nvSpPr>
            <p:cNvPr id="8" name="角丸四角形 7"/>
            <p:cNvSpPr/>
            <p:nvPr/>
          </p:nvSpPr>
          <p:spPr>
            <a:xfrm>
              <a:off x="4659883" y="5733256"/>
              <a:ext cx="1026708" cy="429767"/>
            </a:xfrm>
            <a:prstGeom prst="round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 smtClean="0">
                  <a:solidFill>
                    <a:sysClr val="windowText" lastClr="000000"/>
                  </a:solidFill>
                </a:rPr>
                <a:t>カーネル</a:t>
              </a:r>
              <a:endParaRPr kumimoji="1" lang="ja-JP" altLang="en-US" sz="16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9" name="角丸四角形 8"/>
            <p:cNvSpPr/>
            <p:nvPr/>
          </p:nvSpPr>
          <p:spPr>
            <a:xfrm>
              <a:off x="2749316" y="5947000"/>
              <a:ext cx="1492849" cy="357050"/>
            </a:xfrm>
            <a:prstGeom prst="round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 smtClean="0">
                  <a:solidFill>
                    <a:sysClr val="windowText" lastClr="000000"/>
                  </a:solidFill>
                </a:rPr>
                <a:t>カーネル</a:t>
              </a:r>
              <a:endParaRPr kumimoji="1" lang="ja-JP" altLang="en-US" sz="1600" dirty="0">
                <a:solidFill>
                  <a:sysClr val="windowText" lastClr="000000"/>
                </a:solidFill>
              </a:endParaRPr>
            </a:p>
          </p:txBody>
        </p:sp>
      </p:grpSp>
      <p:cxnSp>
        <p:nvCxnSpPr>
          <p:cNvPr id="29" name="直線矢印コネクタ 28"/>
          <p:cNvCxnSpPr/>
          <p:nvPr/>
        </p:nvCxnSpPr>
        <p:spPr>
          <a:xfrm>
            <a:off x="3450728" y="5572326"/>
            <a:ext cx="874930" cy="73813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1600200" y="4953000"/>
            <a:ext cx="942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uname</a:t>
            </a:r>
            <a:endParaRPr kumimoji="1" lang="ja-JP" altLang="en-US" dirty="0"/>
          </a:p>
        </p:txBody>
      </p:sp>
      <p:grpSp>
        <p:nvGrpSpPr>
          <p:cNvPr id="42" name="グループ化 41"/>
          <p:cNvGrpSpPr/>
          <p:nvPr/>
        </p:nvGrpSpPr>
        <p:grpSpPr>
          <a:xfrm>
            <a:off x="5486400" y="4357693"/>
            <a:ext cx="3456384" cy="2267041"/>
            <a:chOff x="5486400" y="4357693"/>
            <a:chExt cx="3456384" cy="2267041"/>
          </a:xfrm>
        </p:grpSpPr>
        <p:grpSp>
          <p:nvGrpSpPr>
            <p:cNvPr id="52" name="グループ化 51"/>
            <p:cNvGrpSpPr/>
            <p:nvPr/>
          </p:nvGrpSpPr>
          <p:grpSpPr>
            <a:xfrm>
              <a:off x="6786008" y="5786454"/>
              <a:ext cx="1093150" cy="587490"/>
              <a:chOff x="6786008" y="5903087"/>
              <a:chExt cx="1093150" cy="587490"/>
            </a:xfrm>
          </p:grpSpPr>
          <p:cxnSp>
            <p:nvCxnSpPr>
              <p:cNvPr id="46" name="直線矢印コネクタ 45"/>
              <p:cNvCxnSpPr>
                <a:endCxn id="43" idx="2"/>
              </p:cNvCxnSpPr>
              <p:nvPr/>
            </p:nvCxnSpPr>
            <p:spPr>
              <a:xfrm flipV="1">
                <a:off x="6786008" y="6198343"/>
                <a:ext cx="252094" cy="292234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直線矢印コネクタ 46"/>
              <p:cNvCxnSpPr>
                <a:stCxn id="43" idx="0"/>
                <a:endCxn id="44" idx="2"/>
              </p:cNvCxnSpPr>
              <p:nvPr/>
            </p:nvCxnSpPr>
            <p:spPr>
              <a:xfrm rot="16200000" flipH="1">
                <a:off x="7305764" y="5635425"/>
                <a:ext cx="305732" cy="841056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1" name="グループ化 50"/>
            <p:cNvGrpSpPr/>
            <p:nvPr/>
          </p:nvGrpSpPr>
          <p:grpSpPr>
            <a:xfrm>
              <a:off x="5486400" y="4357693"/>
              <a:ext cx="3456384" cy="2267041"/>
              <a:chOff x="5508104" y="4258302"/>
              <a:chExt cx="3456384" cy="2267041"/>
            </a:xfrm>
          </p:grpSpPr>
          <p:sp>
            <p:nvSpPr>
              <p:cNvPr id="33" name="四角形吹き出し 32"/>
              <p:cNvSpPr/>
              <p:nvPr/>
            </p:nvSpPr>
            <p:spPr>
              <a:xfrm>
                <a:off x="5508104" y="4258302"/>
                <a:ext cx="3456384" cy="2267041"/>
              </a:xfrm>
              <a:prstGeom prst="wedgeRectCallout">
                <a:avLst>
                  <a:gd name="adj1" fmla="val -62353"/>
                  <a:gd name="adj2" fmla="val 34110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テキスト ボックス 37"/>
              <p:cNvSpPr txBox="1"/>
              <p:nvPr/>
            </p:nvSpPr>
            <p:spPr>
              <a:xfrm>
                <a:off x="5660520" y="5126550"/>
                <a:ext cx="144016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dirty="0" smtClean="0"/>
                  <a:t>init_task</a:t>
                </a:r>
                <a:endParaRPr kumimoji="1" lang="ja-JP" altLang="en-US" dirty="0"/>
              </a:p>
            </p:txBody>
          </p:sp>
          <p:sp>
            <p:nvSpPr>
              <p:cNvPr id="35" name="正方形/長方形 34"/>
              <p:cNvSpPr/>
              <p:nvPr/>
            </p:nvSpPr>
            <p:spPr>
              <a:xfrm>
                <a:off x="6117720" y="5687063"/>
                <a:ext cx="360172" cy="2952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2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3" name="正方形/長方形 42"/>
              <p:cNvSpPr/>
              <p:nvPr/>
            </p:nvSpPr>
            <p:spPr>
              <a:xfrm>
                <a:off x="6879720" y="5687063"/>
                <a:ext cx="360172" cy="2952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2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44" name="正方形/長方形 43"/>
              <p:cNvSpPr/>
              <p:nvPr/>
            </p:nvSpPr>
            <p:spPr>
              <a:xfrm>
                <a:off x="7720776" y="5697539"/>
                <a:ext cx="360172" cy="295256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200" dirty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50" name="四角形吹き出し 49"/>
              <p:cNvSpPr/>
              <p:nvPr/>
            </p:nvSpPr>
            <p:spPr>
              <a:xfrm>
                <a:off x="7108320" y="4315463"/>
                <a:ext cx="1800200" cy="1059160"/>
              </a:xfrm>
              <a:prstGeom prst="wedgeRectCallout">
                <a:avLst>
                  <a:gd name="adj1" fmla="val -2736"/>
                  <a:gd name="adj2" fmla="val 79912"/>
                </a:avLst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r>
                  <a:rPr kumimoji="1" lang="en-US" altLang="ja-JP" dirty="0" smtClean="0"/>
                  <a:t>Linux</a:t>
                </a:r>
              </a:p>
              <a:p>
                <a:r>
                  <a:rPr lang="en-US" altLang="ja-JP" dirty="0" smtClean="0"/>
                  <a:t>server-</a:t>
                </a:r>
                <a:r>
                  <a:rPr lang="en-US" altLang="ja-JP" dirty="0" err="1" smtClean="0"/>
                  <a:t>vm</a:t>
                </a:r>
                <a:endParaRPr lang="en-US" altLang="ja-JP" dirty="0" smtClean="0"/>
              </a:p>
              <a:p>
                <a:r>
                  <a:rPr kumimoji="1" lang="en-US" altLang="ja-JP" dirty="0" smtClean="0"/>
                  <a:t>2.6.27.35</a:t>
                </a:r>
              </a:p>
              <a:p>
                <a:endParaRPr kumimoji="1" lang="ja-JP" altLang="en-US" dirty="0"/>
              </a:p>
            </p:txBody>
          </p:sp>
        </p:grpSp>
        <p:cxnSp>
          <p:nvCxnSpPr>
            <p:cNvPr id="54" name="直線矢印コネクタ 53"/>
            <p:cNvCxnSpPr>
              <a:stCxn id="35" idx="3"/>
              <a:endCxn id="43" idx="1"/>
            </p:cNvCxnSpPr>
            <p:nvPr/>
          </p:nvCxnSpPr>
          <p:spPr>
            <a:xfrm>
              <a:off x="6456188" y="5934082"/>
              <a:ext cx="401828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線矢印コネクタ 54"/>
            <p:cNvCxnSpPr>
              <a:stCxn id="43" idx="3"/>
              <a:endCxn id="44" idx="1"/>
            </p:cNvCxnSpPr>
            <p:nvPr/>
          </p:nvCxnSpPr>
          <p:spPr>
            <a:xfrm>
              <a:off x="7218188" y="5934082"/>
              <a:ext cx="480884" cy="1047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テキスト ボックス 58"/>
            <p:cNvSpPr txBox="1"/>
            <p:nvPr/>
          </p:nvSpPr>
          <p:spPr>
            <a:xfrm>
              <a:off x="5638816" y="6091254"/>
              <a:ext cx="14127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smtClean="0"/>
                <a:t>task_struct</a:t>
              </a:r>
              <a:endParaRPr kumimoji="1" lang="ja-JP" altLang="en-US" dirty="0"/>
            </a:p>
          </p:txBody>
        </p:sp>
        <p:sp>
          <p:nvSpPr>
            <p:cNvPr id="60" name="テキスト ボックス 59"/>
            <p:cNvSpPr txBox="1"/>
            <p:nvPr/>
          </p:nvSpPr>
          <p:spPr>
            <a:xfrm>
              <a:off x="7696216" y="6167454"/>
              <a:ext cx="11467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dirty="0" err="1" smtClean="0"/>
                <a:t>utsname</a:t>
              </a:r>
              <a:endParaRPr kumimoji="1" lang="ja-JP" alt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>
                <a:solidFill>
                  <a:schemeClr val="tx1"/>
                </a:solidFill>
              </a:rPr>
              <a:t>サーバ</a:t>
            </a: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のカーネルが改ざんされない限り、正しい情報を取得できる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1"/>
            <a:r>
              <a:rPr kumimoji="1" lang="ja-JP" altLang="en-US" dirty="0" smtClean="0">
                <a:solidFill>
                  <a:schemeClr val="tx1"/>
                </a:solidFill>
              </a:rPr>
              <a:t>サーバ</a:t>
            </a:r>
            <a:r>
              <a:rPr kumimoji="1" lang="en-US" altLang="ja-JP" dirty="0" smtClean="0">
                <a:solidFill>
                  <a:schemeClr val="tx1"/>
                </a:solidFill>
              </a:rPr>
              <a:t>VM</a:t>
            </a:r>
            <a:r>
              <a:rPr kumimoji="1" lang="ja-JP" altLang="en-US" dirty="0" smtClean="0">
                <a:solidFill>
                  <a:schemeClr val="tx1"/>
                </a:solidFill>
              </a:rPr>
              <a:t>への</a:t>
            </a:r>
            <a:r>
              <a:rPr kumimoji="1" lang="en-US" altLang="ja-JP" dirty="0" smtClean="0">
                <a:solidFill>
                  <a:schemeClr val="tx1"/>
                </a:solidFill>
              </a:rPr>
              <a:t>RPC</a:t>
            </a:r>
            <a:r>
              <a:rPr kumimoji="1" lang="ja-JP" altLang="en-US" dirty="0" smtClean="0">
                <a:solidFill>
                  <a:schemeClr val="tx1"/>
                </a:solidFill>
              </a:rPr>
              <a:t>は脆弱</a:t>
            </a:r>
          </a:p>
          <a:p>
            <a:pPr lvl="2"/>
            <a:r>
              <a:rPr lang="ja-JP" altLang="en-US" dirty="0" smtClean="0">
                <a:solidFill>
                  <a:schemeClr val="tx1"/>
                </a:solidFill>
              </a:rPr>
              <a:t>システムコールをサーバ</a:t>
            </a: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上で実行させその結果を取得</a:t>
            </a:r>
            <a:endParaRPr kumimoji="1" lang="en-US" altLang="ja-JP" strike="sngStrike" dirty="0" smtClean="0">
              <a:solidFill>
                <a:schemeClr val="tx1"/>
              </a:solidFill>
            </a:endParaRPr>
          </a:p>
          <a:p>
            <a:pPr lvl="2"/>
            <a:r>
              <a:rPr lang="en-US" altLang="ja-JP" dirty="0" smtClean="0">
                <a:solidFill>
                  <a:schemeClr val="tx1"/>
                </a:solidFill>
              </a:rPr>
              <a:t>RPC</a:t>
            </a:r>
            <a:r>
              <a:rPr lang="ja-JP" altLang="en-US" dirty="0" smtClean="0">
                <a:solidFill>
                  <a:schemeClr val="tx1"/>
                </a:solidFill>
              </a:rPr>
              <a:t>サーバが改ざんされると偽の情報を返される可能性がある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3"/>
            <a:r>
              <a:rPr lang="en-US" altLang="ja-JP" dirty="0" smtClean="0">
                <a:solidFill>
                  <a:schemeClr val="tx1"/>
                </a:solidFill>
              </a:rPr>
              <a:t>OS</a:t>
            </a:r>
            <a:r>
              <a:rPr lang="ja-JP" altLang="en-US" dirty="0" smtClean="0">
                <a:solidFill>
                  <a:schemeClr val="tx1"/>
                </a:solidFill>
              </a:rPr>
              <a:t>名を改ざんされると</a:t>
            </a:r>
            <a:r>
              <a:rPr lang="en-US" altLang="ja-JP" dirty="0" smtClean="0">
                <a:solidFill>
                  <a:schemeClr val="tx1"/>
                </a:solidFill>
              </a:rPr>
              <a:t>OS</a:t>
            </a:r>
            <a:r>
              <a:rPr lang="ja-JP" altLang="en-US" dirty="0" smtClean="0">
                <a:solidFill>
                  <a:schemeClr val="tx1"/>
                </a:solidFill>
              </a:rPr>
              <a:t>に依存した攻撃を見逃す危険性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サーバ</a:t>
            </a:r>
            <a:r>
              <a:rPr kumimoji="1" lang="en-US" altLang="ja-JP" dirty="0" smtClean="0"/>
              <a:t>VM</a:t>
            </a:r>
            <a:r>
              <a:rPr kumimoji="1" lang="ja-JP" altLang="en-US" dirty="0" err="1" smtClean="0"/>
              <a:t>のメ</a:t>
            </a:r>
            <a:r>
              <a:rPr kumimoji="1" lang="ja-JP" altLang="en-US" dirty="0" smtClean="0"/>
              <a:t>モリを直接見る必要性</a:t>
            </a:r>
            <a:endParaRPr kumimoji="1" lang="ja-JP" altLang="en-US" dirty="0"/>
          </a:p>
        </p:txBody>
      </p:sp>
      <p:grpSp>
        <p:nvGrpSpPr>
          <p:cNvPr id="18" name="グループ化 17"/>
          <p:cNvGrpSpPr/>
          <p:nvPr/>
        </p:nvGrpSpPr>
        <p:grpSpPr>
          <a:xfrm>
            <a:off x="2714612" y="4500570"/>
            <a:ext cx="4283787" cy="2143710"/>
            <a:chOff x="3193592" y="3928496"/>
            <a:chExt cx="3338038" cy="2143710"/>
          </a:xfrm>
        </p:grpSpPr>
        <p:grpSp>
          <p:nvGrpSpPr>
            <p:cNvPr id="4" name="グループ化 3"/>
            <p:cNvGrpSpPr/>
            <p:nvPr/>
          </p:nvGrpSpPr>
          <p:grpSpPr>
            <a:xfrm>
              <a:off x="3193592" y="3928496"/>
              <a:ext cx="3338038" cy="2143710"/>
              <a:chOff x="3109614" y="3645024"/>
              <a:chExt cx="3338038" cy="2143710"/>
            </a:xfrm>
          </p:grpSpPr>
          <p:sp>
            <p:nvSpPr>
              <p:cNvPr id="5" name="角丸四角形 4"/>
              <p:cNvSpPr/>
              <p:nvPr/>
            </p:nvSpPr>
            <p:spPr>
              <a:xfrm>
                <a:off x="5120023" y="3933056"/>
                <a:ext cx="1290542" cy="1855678"/>
              </a:xfrm>
              <a:prstGeom prst="roundRect">
                <a:avLst>
                  <a:gd name="adj" fmla="val 0"/>
                </a:avLst>
              </a:prstGeom>
              <a:gradFill flip="none" rotWithShape="1">
                <a:gsLst>
                  <a:gs pos="0">
                    <a:srgbClr val="FAFA00">
                      <a:tint val="66000"/>
                      <a:satMod val="160000"/>
                    </a:srgbClr>
                  </a:gs>
                  <a:gs pos="50000">
                    <a:srgbClr val="FAFA00">
                      <a:tint val="44500"/>
                      <a:satMod val="160000"/>
                    </a:srgbClr>
                  </a:gs>
                  <a:gs pos="100000">
                    <a:srgbClr val="FAFA00">
                      <a:tint val="23500"/>
                      <a:satMod val="160000"/>
                    </a:srgbClr>
                  </a:gs>
                </a:gsLst>
                <a:lin ang="16200000" scaled="1"/>
                <a:tileRect/>
              </a:gradFill>
              <a:ln>
                <a:solidFill>
                  <a:srgbClr val="FFFF00"/>
                </a:solidFill>
              </a:ln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pPr algn="ctr"/>
                <a:endParaRPr kumimoji="1" lang="ja-JP" altLang="en-US" sz="1600" dirty="0"/>
              </a:p>
            </p:txBody>
          </p:sp>
          <p:sp>
            <p:nvSpPr>
              <p:cNvPr id="6" name="正方形/長方形 5"/>
              <p:cNvSpPr/>
              <p:nvPr/>
            </p:nvSpPr>
            <p:spPr>
              <a:xfrm>
                <a:off x="3109614" y="3936569"/>
                <a:ext cx="1337083" cy="1852165"/>
              </a:xfrm>
              <a:prstGeom prst="rect">
                <a:avLst/>
              </a:prstGeom>
              <a:ln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/>
              </a:p>
            </p:txBody>
          </p:sp>
          <p:sp>
            <p:nvSpPr>
              <p:cNvPr id="7" name="正方形/長方形 6"/>
              <p:cNvSpPr/>
              <p:nvPr/>
            </p:nvSpPr>
            <p:spPr>
              <a:xfrm>
                <a:off x="3207361" y="4287827"/>
                <a:ext cx="1180385" cy="433961"/>
              </a:xfrm>
              <a:prstGeom prst="rect">
                <a:avLst/>
              </a:prstGeom>
              <a:ln/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600"/>
              </a:p>
            </p:txBody>
          </p:sp>
          <p:sp>
            <p:nvSpPr>
              <p:cNvPr id="8" name="正方形/長方形 7"/>
              <p:cNvSpPr/>
              <p:nvPr/>
            </p:nvSpPr>
            <p:spPr>
              <a:xfrm>
                <a:off x="3256436" y="5121499"/>
                <a:ext cx="1064220" cy="425679"/>
              </a:xfrm>
              <a:prstGeom prst="rect">
                <a:avLst/>
              </a:prstGeom>
              <a:ln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600" dirty="0" err="1" smtClean="0"/>
                  <a:t>Transcall</a:t>
                </a:r>
                <a:endParaRPr kumimoji="1" lang="ja-JP" altLang="en-US" sz="1600" dirty="0"/>
              </a:p>
            </p:txBody>
          </p:sp>
          <p:sp>
            <p:nvSpPr>
              <p:cNvPr id="9" name="テキスト ボックス 8"/>
              <p:cNvSpPr txBox="1"/>
              <p:nvPr/>
            </p:nvSpPr>
            <p:spPr>
              <a:xfrm>
                <a:off x="3268377" y="4005065"/>
                <a:ext cx="1097683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1600" dirty="0" smtClean="0"/>
                  <a:t>VM</a:t>
                </a:r>
                <a:r>
                  <a:rPr kumimoji="1" lang="ja-JP" altLang="en-US" sz="1600" dirty="0" smtClean="0"/>
                  <a:t>シャドウ</a:t>
                </a:r>
                <a:endParaRPr kumimoji="1" lang="ja-JP" altLang="en-US" sz="1600" dirty="0"/>
              </a:p>
            </p:txBody>
          </p:sp>
          <p:sp>
            <p:nvSpPr>
              <p:cNvPr id="10" name="角丸四角形 9"/>
              <p:cNvSpPr/>
              <p:nvPr/>
            </p:nvSpPr>
            <p:spPr>
              <a:xfrm>
                <a:off x="3426897" y="4375642"/>
                <a:ext cx="702517" cy="263444"/>
              </a:xfrm>
              <a:prstGeom prst="roundRect">
                <a:avLst/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kumimoji="1" lang="en-US" altLang="ja-JP" sz="1600" dirty="0" smtClean="0">
                    <a:solidFill>
                      <a:sysClr val="windowText" lastClr="000000"/>
                    </a:solidFill>
                  </a:rPr>
                  <a:t>IDS</a:t>
                </a:r>
                <a:endParaRPr kumimoji="1" lang="ja-JP" altLang="en-US" sz="1600" dirty="0">
                  <a:solidFill>
                    <a:sysClr val="windowText" lastClr="000000"/>
                  </a:solidFill>
                </a:endParaRPr>
              </a:p>
            </p:txBody>
          </p:sp>
          <p:cxnSp>
            <p:nvCxnSpPr>
              <p:cNvPr id="14" name="直線矢印コネクタ 13"/>
              <p:cNvCxnSpPr>
                <a:stCxn id="10" idx="2"/>
                <a:endCxn id="8" idx="0"/>
              </p:cNvCxnSpPr>
              <p:nvPr/>
            </p:nvCxnSpPr>
            <p:spPr>
              <a:xfrm rot="16200000" flipH="1">
                <a:off x="3542145" y="4875097"/>
                <a:ext cx="482413" cy="1039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テキスト ボックス 18"/>
              <p:cNvSpPr txBox="1"/>
              <p:nvPr/>
            </p:nvSpPr>
            <p:spPr>
              <a:xfrm>
                <a:off x="5344465" y="3645024"/>
                <a:ext cx="110318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sz="1600" dirty="0"/>
                  <a:t>サーバ</a:t>
                </a:r>
                <a:r>
                  <a:rPr kumimoji="1" lang="en-US" altLang="ja-JP" sz="1600" dirty="0"/>
                  <a:t>VM</a:t>
                </a:r>
                <a:endParaRPr kumimoji="1" lang="ja-JP" altLang="en-US" sz="1600" dirty="0"/>
              </a:p>
            </p:txBody>
          </p:sp>
          <p:sp>
            <p:nvSpPr>
              <p:cNvPr id="20" name="テキスト ボックス 19"/>
              <p:cNvSpPr txBox="1"/>
              <p:nvPr/>
            </p:nvSpPr>
            <p:spPr>
              <a:xfrm>
                <a:off x="3436708" y="3645024"/>
                <a:ext cx="9380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600" dirty="0"/>
                  <a:t>IDS-VM</a:t>
                </a:r>
                <a:endParaRPr kumimoji="1" lang="ja-JP" altLang="en-US" sz="1600" dirty="0"/>
              </a:p>
            </p:txBody>
          </p:sp>
        </p:grpSp>
        <p:sp>
          <p:nvSpPr>
            <p:cNvPr id="30" name="円/楕円 29"/>
            <p:cNvSpPr/>
            <p:nvPr/>
          </p:nvSpPr>
          <p:spPr>
            <a:xfrm>
              <a:off x="5372333" y="4432552"/>
              <a:ext cx="1000132" cy="497216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/>
                <a:t>RPC</a:t>
              </a:r>
              <a:br>
                <a:rPr kumimoji="1" lang="en-US" altLang="ja-JP" sz="1600" dirty="0" smtClean="0"/>
              </a:br>
              <a:r>
                <a:rPr kumimoji="1" lang="ja-JP" altLang="en-US" sz="1600" dirty="0" smtClean="0"/>
                <a:t>サーバ</a:t>
              </a:r>
              <a:endParaRPr kumimoji="1" lang="ja-JP" altLang="en-US" sz="1600" dirty="0"/>
            </a:p>
          </p:txBody>
        </p:sp>
        <p:cxnSp>
          <p:nvCxnSpPr>
            <p:cNvPr id="32" name="直線矢印コネクタ 31"/>
            <p:cNvCxnSpPr>
              <a:stCxn id="8" idx="3"/>
              <a:endCxn id="30" idx="2"/>
            </p:cNvCxnSpPr>
            <p:nvPr/>
          </p:nvCxnSpPr>
          <p:spPr>
            <a:xfrm flipV="1">
              <a:off x="4404634" y="4681160"/>
              <a:ext cx="967699" cy="936651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正方形/長方形 40"/>
            <p:cNvSpPr/>
            <p:nvPr/>
          </p:nvSpPr>
          <p:spPr>
            <a:xfrm>
              <a:off x="5263509" y="5425440"/>
              <a:ext cx="1174924" cy="360444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 smtClean="0">
                  <a:solidFill>
                    <a:schemeClr val="tx1"/>
                  </a:solidFill>
                </a:rPr>
                <a:t>カーネル</a:t>
              </a:r>
              <a:endParaRPr kumimoji="1" lang="ja-JP" altLang="en-US" sz="1600" dirty="0">
                <a:solidFill>
                  <a:schemeClr val="tx1"/>
                </a:solidFill>
              </a:endParaRPr>
            </a:p>
          </p:txBody>
        </p:sp>
        <p:cxnSp>
          <p:nvCxnSpPr>
            <p:cNvPr id="43" name="直線矢印コネクタ 42"/>
            <p:cNvCxnSpPr>
              <a:stCxn id="30" idx="4"/>
              <a:endCxn id="41" idx="0"/>
            </p:cNvCxnSpPr>
            <p:nvPr/>
          </p:nvCxnSpPr>
          <p:spPr>
            <a:xfrm rot="5400000">
              <a:off x="5613849" y="5166890"/>
              <a:ext cx="495672" cy="21427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テキスト ボックス 20"/>
          <p:cNvSpPr txBox="1"/>
          <p:nvPr/>
        </p:nvSpPr>
        <p:spPr>
          <a:xfrm>
            <a:off x="2643174" y="5572140"/>
            <a:ext cx="942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uname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182828" y="5528898"/>
            <a:ext cx="942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uname</a:t>
            </a:r>
            <a:endParaRPr kumimoji="1" lang="ja-JP" altLang="en-US" dirty="0"/>
          </a:p>
        </p:txBody>
      </p:sp>
      <p:sp>
        <p:nvSpPr>
          <p:cNvPr id="23" name="左矢印 22"/>
          <p:cNvSpPr/>
          <p:nvPr/>
        </p:nvSpPr>
        <p:spPr>
          <a:xfrm>
            <a:off x="6640028" y="4919298"/>
            <a:ext cx="838200" cy="609600"/>
          </a:xfrm>
          <a:prstGeom prst="lef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554428" y="499549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攻撃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VM</a:t>
            </a:r>
            <a:r>
              <a:rPr kumimoji="1" lang="ja-JP" altLang="en-US" dirty="0" smtClean="0">
                <a:solidFill>
                  <a:schemeClr val="tx1"/>
                </a:solidFill>
              </a:rPr>
              <a:t>シャドウ内の</a:t>
            </a:r>
            <a:r>
              <a:rPr kumimoji="1" lang="en-US" altLang="ja-JP" dirty="0" smtClean="0">
                <a:solidFill>
                  <a:schemeClr val="tx1"/>
                </a:solidFill>
              </a:rPr>
              <a:t>IDS</a:t>
            </a:r>
            <a:r>
              <a:rPr kumimoji="1" lang="ja-JP" altLang="en-US" dirty="0" smtClean="0">
                <a:solidFill>
                  <a:schemeClr val="tx1"/>
                </a:solidFill>
              </a:rPr>
              <a:t>からサーバ</a:t>
            </a:r>
            <a:r>
              <a:rPr kumimoji="1"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で使われている</a:t>
            </a:r>
            <a:r>
              <a:rPr kumimoji="1" lang="ja-JP" altLang="en-US" dirty="0" smtClean="0">
                <a:solidFill>
                  <a:schemeClr val="tx1"/>
                </a:solidFill>
              </a:rPr>
              <a:t>ファイルシステム全体を参照可能</a:t>
            </a:r>
            <a:endParaRPr kumimoji="1" lang="en-US" altLang="ja-JP" strike="sngStrike" dirty="0" smtClean="0">
              <a:solidFill>
                <a:schemeClr val="tx1"/>
              </a:solidFill>
            </a:endParaRPr>
          </a:p>
          <a:p>
            <a:pPr lvl="1"/>
            <a:r>
              <a:rPr kumimoji="1" lang="ja-JP" altLang="en-US" dirty="0" smtClean="0">
                <a:solidFill>
                  <a:schemeClr val="tx1"/>
                </a:solidFill>
              </a:rPr>
              <a:t>サーバ</a:t>
            </a:r>
            <a:r>
              <a:rPr kumimoji="1" lang="en-US" altLang="ja-JP" dirty="0" smtClean="0">
                <a:solidFill>
                  <a:schemeClr val="tx1"/>
                </a:solidFill>
              </a:rPr>
              <a:t>VM</a:t>
            </a:r>
            <a:r>
              <a:rPr kumimoji="1" lang="ja-JP" altLang="en-US" dirty="0" smtClean="0">
                <a:solidFill>
                  <a:schemeClr val="tx1"/>
                </a:solidFill>
              </a:rPr>
              <a:t>の仮想ディスク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2"/>
            <a:r>
              <a:rPr kumimoji="1" lang="ja-JP" altLang="en-US" dirty="0" smtClean="0">
                <a:solidFill>
                  <a:schemeClr val="tx1"/>
                </a:solidFill>
              </a:rPr>
              <a:t>仮想ディスクを</a:t>
            </a:r>
            <a:r>
              <a:rPr kumimoji="1" lang="en-US" altLang="ja-JP" dirty="0" smtClean="0">
                <a:solidFill>
                  <a:schemeClr val="tx1"/>
                </a:solidFill>
              </a:rPr>
              <a:t>VM</a:t>
            </a:r>
            <a:r>
              <a:rPr kumimoji="1" lang="ja-JP" altLang="en-US" dirty="0" smtClean="0">
                <a:solidFill>
                  <a:schemeClr val="tx1"/>
                </a:solidFill>
              </a:rPr>
              <a:t>シャドウのルートにマウント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lvl="2"/>
            <a:r>
              <a:rPr kumimoji="1" lang="ja-JP" altLang="en-US" dirty="0" smtClean="0">
                <a:solidFill>
                  <a:schemeClr val="tx1"/>
                </a:solidFill>
              </a:rPr>
              <a:t>ファイルシステムの整合性を保つために読み込み専用でマウント</a:t>
            </a:r>
            <a:endParaRPr kumimoji="1" lang="ja-JP" altLang="en-US" strike="sngStrike" dirty="0" smtClean="0">
              <a:solidFill>
                <a:schemeClr val="tx1"/>
              </a:solidFill>
            </a:endParaRPr>
          </a:p>
          <a:p>
            <a:pPr lvl="1"/>
            <a:r>
              <a:rPr lang="ja-JP" altLang="en-US" dirty="0" smtClean="0">
                <a:solidFill>
                  <a:schemeClr val="tx1"/>
                </a:solidFill>
              </a:rPr>
              <a:t>特殊なファイルシステム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2"/>
            <a:r>
              <a:rPr lang="ja-JP" altLang="en-US" dirty="0" smtClean="0">
                <a:solidFill>
                  <a:schemeClr val="tx1"/>
                </a:solidFill>
              </a:rPr>
              <a:t>サーバ</a:t>
            </a:r>
            <a:r>
              <a:rPr lang="en-US" altLang="ja-JP" dirty="0" smtClean="0">
                <a:solidFill>
                  <a:schemeClr val="tx1"/>
                </a:solidFill>
              </a:rPr>
              <a:t>VM</a:t>
            </a:r>
            <a:r>
              <a:rPr lang="ja-JP" altLang="en-US" dirty="0" smtClean="0">
                <a:solidFill>
                  <a:schemeClr val="tx1"/>
                </a:solidFill>
              </a:rPr>
              <a:t>を参照して</a:t>
            </a:r>
            <a:r>
              <a:rPr lang="en-US" altLang="ja-JP" dirty="0" smtClean="0">
                <a:solidFill>
                  <a:schemeClr val="tx1"/>
                </a:solidFill>
              </a:rPr>
              <a:t/>
            </a:r>
            <a:br>
              <a:rPr lang="en-US" altLang="ja-JP" dirty="0" smtClean="0">
                <a:solidFill>
                  <a:schemeClr val="tx1"/>
                </a:solidFill>
              </a:rPr>
            </a:br>
            <a:r>
              <a:rPr lang="ja-JP" altLang="en-US" dirty="0" smtClean="0">
                <a:solidFill>
                  <a:schemeClr val="tx1"/>
                </a:solidFill>
              </a:rPr>
              <a:t>エミュレート</a:t>
            </a:r>
            <a:endParaRPr lang="en-US" altLang="ja-JP" dirty="0" smtClean="0">
              <a:solidFill>
                <a:schemeClr val="tx1"/>
              </a:solidFill>
            </a:endParaRPr>
          </a:p>
          <a:p>
            <a:pPr lvl="2"/>
            <a:r>
              <a:rPr lang="en-US" altLang="ja-JP" dirty="0" smtClean="0">
                <a:solidFill>
                  <a:schemeClr val="tx1"/>
                </a:solidFill>
              </a:rPr>
              <a:t>proc</a:t>
            </a:r>
            <a:r>
              <a:rPr lang="ja-JP" altLang="en-US" dirty="0" smtClean="0">
                <a:solidFill>
                  <a:schemeClr val="tx1"/>
                </a:solidFill>
              </a:rPr>
              <a:t>、</a:t>
            </a:r>
            <a:r>
              <a:rPr lang="en-US" altLang="ja-JP" dirty="0" smtClean="0">
                <a:solidFill>
                  <a:schemeClr val="tx1"/>
                </a:solidFill>
              </a:rPr>
              <a:t>sys</a:t>
            </a:r>
            <a:r>
              <a:rPr lang="ja-JP" altLang="en-US" dirty="0" smtClean="0">
                <a:solidFill>
                  <a:schemeClr val="tx1"/>
                </a:solidFill>
              </a:rPr>
              <a:t>、</a:t>
            </a:r>
            <a:r>
              <a:rPr lang="en-US" altLang="ja-JP" dirty="0" smtClean="0">
                <a:solidFill>
                  <a:schemeClr val="tx1"/>
                </a:solidFill>
              </a:rPr>
              <a:t>dev</a:t>
            </a:r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シャドウファイルシステム</a:t>
            </a:r>
            <a:endParaRPr kumimoji="1" lang="ja-JP" altLang="en-US" dirty="0"/>
          </a:p>
        </p:txBody>
      </p:sp>
      <p:grpSp>
        <p:nvGrpSpPr>
          <p:cNvPr id="26" name="グループ化 25"/>
          <p:cNvGrpSpPr/>
          <p:nvPr/>
        </p:nvGrpSpPr>
        <p:grpSpPr>
          <a:xfrm>
            <a:off x="4231274" y="4510831"/>
            <a:ext cx="4725869" cy="2347169"/>
            <a:chOff x="3084384" y="3717032"/>
            <a:chExt cx="2703620" cy="2347169"/>
          </a:xfrm>
        </p:grpSpPr>
        <p:sp>
          <p:nvSpPr>
            <p:cNvPr id="27" name="角丸四角形 26"/>
            <p:cNvSpPr/>
            <p:nvPr/>
          </p:nvSpPr>
          <p:spPr>
            <a:xfrm>
              <a:off x="4758128" y="4005064"/>
              <a:ext cx="1029876" cy="1451560"/>
            </a:xfrm>
            <a:prstGeom prst="roundRect">
              <a:avLst>
                <a:gd name="adj" fmla="val 0"/>
              </a:avLst>
            </a:prstGeom>
            <a:gradFill flip="none" rotWithShape="1">
              <a:gsLst>
                <a:gs pos="0">
                  <a:srgbClr val="FAFA00">
                    <a:tint val="66000"/>
                    <a:satMod val="160000"/>
                  </a:srgbClr>
                </a:gs>
                <a:gs pos="50000">
                  <a:srgbClr val="FAFA00">
                    <a:tint val="44500"/>
                    <a:satMod val="160000"/>
                  </a:srgbClr>
                </a:gs>
                <a:gs pos="100000">
                  <a:srgbClr val="FAFA0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solidFill>
                <a:srgbClr val="FFFF00"/>
              </a:solidFill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t" anchorCtr="0"/>
            <a:lstStyle/>
            <a:p>
              <a:pPr algn="ctr"/>
              <a:endParaRPr kumimoji="1" lang="ja-JP" altLang="en-US" sz="1600" dirty="0"/>
            </a:p>
          </p:txBody>
        </p:sp>
        <p:sp>
          <p:nvSpPr>
            <p:cNvPr id="28" name="正方形/長方形 27"/>
            <p:cNvSpPr/>
            <p:nvPr/>
          </p:nvSpPr>
          <p:spPr>
            <a:xfrm>
              <a:off x="3084384" y="3914366"/>
              <a:ext cx="1385379" cy="1997534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3192716" y="4293096"/>
              <a:ext cx="1180385" cy="433961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30" name="正方形/長方形 29"/>
            <p:cNvSpPr/>
            <p:nvPr/>
          </p:nvSpPr>
          <p:spPr>
            <a:xfrm>
              <a:off x="3151522" y="4869159"/>
              <a:ext cx="1235851" cy="792089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3233912" y="4005065"/>
              <a:ext cx="109768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600" dirty="0" smtClean="0"/>
                <a:t>VM</a:t>
              </a:r>
              <a:r>
                <a:rPr kumimoji="1" lang="ja-JP" altLang="en-US" sz="1600" dirty="0" smtClean="0"/>
                <a:t>シャドウ</a:t>
              </a:r>
              <a:endParaRPr kumimoji="1" lang="ja-JP" altLang="en-US" sz="1600" dirty="0"/>
            </a:p>
          </p:txBody>
        </p:sp>
        <p:sp>
          <p:nvSpPr>
            <p:cNvPr id="32" name="角丸四角形 31"/>
            <p:cNvSpPr/>
            <p:nvPr/>
          </p:nvSpPr>
          <p:spPr>
            <a:xfrm>
              <a:off x="3412252" y="4380911"/>
              <a:ext cx="702517" cy="263444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dirty="0" smtClean="0">
                  <a:solidFill>
                    <a:sysClr val="windowText" lastClr="000000"/>
                  </a:solidFill>
                </a:rPr>
                <a:t>IDS</a:t>
              </a:r>
              <a:endParaRPr kumimoji="1" lang="ja-JP" altLang="en-US" sz="16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4" name="角丸四角形 33"/>
            <p:cNvSpPr/>
            <p:nvPr/>
          </p:nvSpPr>
          <p:spPr>
            <a:xfrm>
              <a:off x="3192717" y="5013176"/>
              <a:ext cx="1141590" cy="564055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 smtClean="0">
                  <a:solidFill>
                    <a:sysClr val="windowText" lastClr="000000"/>
                  </a:solidFill>
                </a:rPr>
                <a:t>シャドウ</a:t>
              </a:r>
              <a:r>
                <a:rPr kumimoji="1" lang="en-US" altLang="ja-JP" sz="1600" dirty="0" smtClean="0">
                  <a:solidFill>
                    <a:sysClr val="windowText" lastClr="000000"/>
                  </a:solidFill>
                </a:rPr>
                <a:t/>
              </a:r>
              <a:br>
                <a:rPr kumimoji="1" lang="en-US" altLang="ja-JP" sz="1600" dirty="0" smtClean="0">
                  <a:solidFill>
                    <a:sysClr val="windowText" lastClr="000000"/>
                  </a:solidFill>
                </a:rPr>
              </a:br>
              <a:r>
                <a:rPr kumimoji="1" lang="ja-JP" altLang="en-US" sz="1600" dirty="0" smtClean="0">
                  <a:solidFill>
                    <a:sysClr val="windowText" lastClr="000000"/>
                  </a:solidFill>
                </a:rPr>
                <a:t>ファイルシステム</a:t>
              </a:r>
              <a:endParaRPr kumimoji="1" lang="ja-JP" altLang="en-US" sz="16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5" name="角丸四角形 34"/>
            <p:cNvSpPr/>
            <p:nvPr/>
          </p:nvSpPr>
          <p:spPr>
            <a:xfrm>
              <a:off x="4825271" y="5112992"/>
              <a:ext cx="921538" cy="293302"/>
            </a:xfrm>
            <a:prstGeom prst="round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 smtClean="0">
                  <a:solidFill>
                    <a:sysClr val="windowText" lastClr="000000"/>
                  </a:solidFill>
                </a:rPr>
                <a:t>カーネル</a:t>
              </a:r>
              <a:endParaRPr kumimoji="1" lang="ja-JP" altLang="en-US" sz="160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3125579" y="5642558"/>
              <a:ext cx="79998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600" dirty="0" err="1" smtClean="0"/>
                <a:t>Transcall</a:t>
              </a:r>
              <a:endParaRPr kumimoji="1" lang="ja-JP" altLang="en-US" sz="1600" dirty="0"/>
            </a:p>
          </p:txBody>
        </p:sp>
        <p:sp>
          <p:nvSpPr>
            <p:cNvPr id="39" name="フローチャート : 磁気ディスク 38"/>
            <p:cNvSpPr/>
            <p:nvPr/>
          </p:nvSpPr>
          <p:spPr>
            <a:xfrm>
              <a:off x="5128883" y="5589240"/>
              <a:ext cx="358155" cy="210901"/>
            </a:xfrm>
            <a:prstGeom prst="flowChartMagneticDisk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4922908" y="3717032"/>
              <a:ext cx="70031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dirty="0"/>
                <a:t>サーバ</a:t>
              </a:r>
              <a:r>
                <a:rPr kumimoji="1" lang="en-US" altLang="ja-JP" sz="1600" dirty="0"/>
                <a:t>VM</a:t>
              </a:r>
              <a:endParaRPr kumimoji="1" lang="ja-JP" altLang="en-US" sz="1600" dirty="0"/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3522277" y="3717032"/>
              <a:ext cx="93807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600" dirty="0"/>
                <a:t>IDS-VM</a:t>
              </a:r>
              <a:endParaRPr kumimoji="1" lang="ja-JP" altLang="en-US" sz="1600" dirty="0"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4954936" y="5756424"/>
              <a:ext cx="79589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 smtClean="0"/>
                <a:t>仮想ディスク</a:t>
              </a:r>
              <a:endParaRPr kumimoji="1" lang="ja-JP" altLang="en-US" sz="1400" dirty="0"/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3151523" y="4869159"/>
              <a:ext cx="1235851" cy="792089"/>
            </a:xfrm>
            <a:prstGeom prst="rect">
              <a:avLst/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sz="1600"/>
            </a:p>
          </p:txBody>
        </p:sp>
        <p:sp>
          <p:nvSpPr>
            <p:cNvPr id="25" name="角丸四角形 24"/>
            <p:cNvSpPr/>
            <p:nvPr/>
          </p:nvSpPr>
          <p:spPr>
            <a:xfrm>
              <a:off x="3203767" y="4982344"/>
              <a:ext cx="1141590" cy="564055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 smtClean="0">
                  <a:solidFill>
                    <a:sysClr val="windowText" lastClr="000000"/>
                  </a:solidFill>
                </a:rPr>
                <a:t>シャドウ</a:t>
              </a:r>
              <a:r>
                <a:rPr kumimoji="1" lang="en-US" altLang="ja-JP" sz="1600" dirty="0" smtClean="0">
                  <a:solidFill>
                    <a:sysClr val="windowText" lastClr="000000"/>
                  </a:solidFill>
                </a:rPr>
                <a:t/>
              </a:r>
              <a:br>
                <a:rPr kumimoji="1" lang="en-US" altLang="ja-JP" sz="1600" dirty="0" smtClean="0">
                  <a:solidFill>
                    <a:sysClr val="windowText" lastClr="000000"/>
                  </a:solidFill>
                </a:rPr>
              </a:br>
              <a:r>
                <a:rPr kumimoji="1" lang="ja-JP" altLang="en-US" sz="1600" dirty="0" smtClean="0">
                  <a:solidFill>
                    <a:sysClr val="windowText" lastClr="000000"/>
                  </a:solidFill>
                </a:rPr>
                <a:t>ファイルシステム</a:t>
              </a:r>
              <a:endParaRPr kumimoji="1" lang="ja-JP" altLang="en-US" sz="1600" dirty="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40" name="直線矢印コネクタ 39"/>
            <p:cNvCxnSpPr>
              <a:stCxn id="25" idx="2"/>
              <a:endCxn id="39" idx="2"/>
            </p:cNvCxnSpPr>
            <p:nvPr/>
          </p:nvCxnSpPr>
          <p:spPr>
            <a:xfrm rot="16200000" flipH="1">
              <a:off x="4377575" y="4943384"/>
              <a:ext cx="148292" cy="135432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矢印コネクタ 43"/>
            <p:cNvCxnSpPr>
              <a:stCxn id="34" idx="3"/>
              <a:endCxn id="35" idx="1"/>
            </p:cNvCxnSpPr>
            <p:nvPr/>
          </p:nvCxnSpPr>
          <p:spPr>
            <a:xfrm flipV="1">
              <a:off x="4334306" y="5259643"/>
              <a:ext cx="490964" cy="3556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線矢印コネクタ 35"/>
            <p:cNvCxnSpPr>
              <a:stCxn id="32" idx="2"/>
              <a:endCxn id="25" idx="0"/>
            </p:cNvCxnSpPr>
            <p:nvPr/>
          </p:nvCxnSpPr>
          <p:spPr>
            <a:xfrm rot="16200000" flipH="1">
              <a:off x="3600041" y="4807824"/>
              <a:ext cx="337989" cy="1105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2.6|0.7|1.2|18.6|1.1|5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3|22.9|0.4|9.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ビジネス">
  <a:themeElements>
    <a:clrScheme name="ビジネ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ビジネス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ビジネス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3783</TotalTime>
  <Words>1590</Words>
  <Application>Microsoft Office PowerPoint</Application>
  <PresentationFormat>画面に合わせる (4:3)</PresentationFormat>
  <Paragraphs>307</Paragraphs>
  <Slides>24</Slides>
  <Notes>4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6" baseType="lpstr">
      <vt:lpstr>ビジネス</vt:lpstr>
      <vt:lpstr>ワークシート</vt:lpstr>
      <vt:lpstr>仮想マシンを用いた 既存IDSのオフロード</vt:lpstr>
      <vt:lpstr>侵入検知システム（IDS）</vt:lpstr>
      <vt:lpstr>仮想マシンを用いたIDSのオフロード</vt:lpstr>
      <vt:lpstr>IDSをオフロードする際の問題</vt:lpstr>
      <vt:lpstr>提案：Transcall</vt:lpstr>
      <vt:lpstr>システムコール・エミュレータ</vt:lpstr>
      <vt:lpstr>例:unameのエミュレーション</vt:lpstr>
      <vt:lpstr>サーバVMのメモリを直接見る必要性</vt:lpstr>
      <vt:lpstr>シャドウファイルシステム</vt:lpstr>
      <vt:lpstr>シャドウprocファイルシステム</vt:lpstr>
      <vt:lpstr>psコマンドの実行例</vt:lpstr>
      <vt:lpstr>Transcallのポリシファイル</vt:lpstr>
      <vt:lpstr>ポリシファイルの記述例</vt:lpstr>
      <vt:lpstr>実装</vt:lpstr>
      <vt:lpstr>システムコールのトラップ</vt:lpstr>
      <vt:lpstr>サーバVMのカーネル情報の取得</vt:lpstr>
      <vt:lpstr>実験：Transcallの性能</vt:lpstr>
      <vt:lpstr>実験：隠しプロセスの発見</vt:lpstr>
      <vt:lpstr>関連研究(1/2)</vt:lpstr>
      <vt:lpstr>関連研究(2/2)</vt:lpstr>
      <vt:lpstr>まとめ</vt:lpstr>
      <vt:lpstr>今後の課題</vt:lpstr>
      <vt:lpstr>スライド 23</vt:lpstr>
      <vt:lpstr>仮想ディスクのマウント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仮想マシンを用いた 既存IDSのオフロード</dc:title>
  <dc:creator>yone</dc:creator>
  <cp:lastModifiedBy>yone</cp:lastModifiedBy>
  <cp:revision>360</cp:revision>
  <dcterms:created xsi:type="dcterms:W3CDTF">2010-07-31T05:38:46Z</dcterms:created>
  <dcterms:modified xsi:type="dcterms:W3CDTF">2010-11-04T05:25:34Z</dcterms:modified>
</cp:coreProperties>
</file>