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9214" autoAdjust="0"/>
  </p:normalViewPr>
  <p:slideViewPr>
    <p:cSldViewPr>
      <p:cViewPr>
        <p:scale>
          <a:sx n="90" d="100"/>
          <a:sy n="90" d="100"/>
        </p:scale>
        <p:origin x="-84" y="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4F650C6-E4EE-4968-9B53-1E34C59D5608}" type="datetimeFigureOut">
              <a:rPr kumimoji="1" lang="ja-JP" altLang="en-US" smtClean="0"/>
              <a:pPr/>
              <a:t>2011/2/22</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BC70FDE-CEFE-4BE2-B506-2709502630E2}"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6F76DD-E588-41D5-B202-006490682EBC}" type="datetimeFigureOut">
              <a:rPr kumimoji="1" lang="ja-JP" altLang="en-US" smtClean="0"/>
              <a:pPr/>
              <a:t>2011/2/22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6402A5-BCC5-464A-B7F2-8822B3B9368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年々サーバへの不正アクセスが増加している。</a:t>
            </a:r>
            <a:endParaRPr kumimoji="1" lang="en-US" altLang="ja-JP" dirty="0" smtClean="0"/>
          </a:p>
          <a:p>
            <a:r>
              <a:rPr kumimoji="1" lang="ja-JP" altLang="en-US" dirty="0" smtClean="0"/>
              <a:t>このような不正アクセスへの対抗手段として侵入検知システム　</a:t>
            </a:r>
            <a:r>
              <a:rPr kumimoji="1" lang="en-US" altLang="ja-JP" dirty="0" smtClean="0"/>
              <a:t>IDS</a:t>
            </a:r>
            <a:r>
              <a:rPr kumimoji="1" lang="ja-JP" altLang="en-US" dirty="0" smtClean="0"/>
              <a:t>　が用いられている。</a:t>
            </a:r>
            <a:endParaRPr kumimoji="1" lang="en-US" altLang="ja-JP" dirty="0" smtClean="0"/>
          </a:p>
          <a:p>
            <a:r>
              <a:rPr kumimoji="1" lang="en-US" altLang="ja-JP" dirty="0" smtClean="0"/>
              <a:t>IDS</a:t>
            </a:r>
            <a:r>
              <a:rPr kumimoji="1" lang="ja-JP" altLang="en-US" dirty="0" smtClean="0"/>
              <a:t>は攻撃者の侵入を検知するために用いられており、</a:t>
            </a:r>
            <a:r>
              <a:rPr kumimoji="1" lang="en-US" altLang="ja-JP" dirty="0" smtClean="0"/>
              <a:t>IDS</a:t>
            </a:r>
            <a:r>
              <a:rPr kumimoji="1" lang="ja-JP" altLang="en-US" dirty="0" smtClean="0"/>
              <a:t>はファイル、メモリ、ネットワークを監視している。</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2</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IDS</a:t>
            </a:r>
            <a:r>
              <a:rPr kumimoji="1" lang="ja-JP" altLang="en-US" dirty="0" smtClean="0"/>
              <a:t>が攻撃されにくい→難しくなるように設定している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4</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5</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NFS</a:t>
            </a:r>
            <a:r>
              <a:rPr kumimoji="1" lang="ja-JP" altLang="en-US" dirty="0" smtClean="0"/>
              <a:t>ルートファイルシステム：ネットワーク上に配置された仮想ディスクを用いる</a:t>
            </a:r>
            <a:endParaRPr kumimoji="1" lang="ja-JP" altLang="en-US" dirty="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6</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メモリを監視して何ができるのか</a:t>
            </a:r>
            <a:endParaRPr kumimoji="1" lang="ja-JP" altLang="en-US" dirty="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7</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8</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Xen</a:t>
            </a:r>
            <a:r>
              <a:rPr kumimoji="1" lang="ja-JP" altLang="en-US" dirty="0" smtClean="0"/>
              <a:t>ないで常時動いているようなプログラムがメモリを読み込みキャッシュに一時保存されているため高速化？</a:t>
            </a:r>
            <a:endParaRPr kumimoji="1" lang="ja-JP" altLang="en-US" dirty="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11</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プロセスマイグレーションの説明</a:t>
            </a:r>
            <a:endParaRPr kumimoji="1" lang="en-US" altLang="ja-JP" dirty="0" smtClean="0"/>
          </a:p>
          <a:p>
            <a:r>
              <a:rPr kumimoji="1" lang="ja-JP" altLang="en-US" dirty="0" smtClean="0"/>
              <a:t>実行中のプロセスの状態を別のマシン上に移行して移行したマシン上で処理を継続する手法</a:t>
            </a:r>
            <a:endParaRPr kumimoji="1" lang="en-US" altLang="ja-JP" dirty="0" smtClean="0"/>
          </a:p>
          <a:p>
            <a:r>
              <a:rPr kumimoji="1" lang="ja-JP" altLang="en-US" dirty="0" smtClean="0"/>
              <a:t>マイグレーションできる環境が限られている</a:t>
            </a:r>
            <a:endParaRPr kumimoji="1" lang="ja-JP" altLang="en-US" dirty="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12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2"/>
      </p:bgRef>
    </p:bg>
    <p:spTree>
      <p:nvGrpSpPr>
        <p:cNvPr id="1" name=""/>
        <p:cNvGrpSpPr/>
        <p:nvPr/>
      </p:nvGrpSpPr>
      <p:grpSpPr>
        <a:xfrm>
          <a:off x="0" y="0"/>
          <a:ext cx="0" cy="0"/>
          <a:chOff x="0" y="0"/>
          <a:chExt cx="0" cy="0"/>
        </a:xfrm>
      </p:grpSpPr>
      <p:sp>
        <p:nvSpPr>
          <p:cNvPr id="7" name="正方形/長方形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2362200" y="4038600"/>
            <a:ext cx="6477000" cy="1828800"/>
          </a:xfrm>
        </p:spPr>
        <p:txBody>
          <a:bodyPr anchor="b"/>
          <a:lstStyle>
            <a:lvl1pPr>
              <a:defRPr cap="all" baseline="0"/>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16BAC15-E046-4410-A393-B9AA43EA0775}" type="datetimeFigureOut">
              <a:rPr kumimoji="1" lang="ja-JP" altLang="en-US" smtClean="0"/>
              <a:pPr/>
              <a:t>2011/2/22</a:t>
            </a:fld>
            <a:endParaRPr kumimoji="1" lang="ja-JP" altLang="en-US"/>
          </a:p>
        </p:txBody>
      </p:sp>
      <p:sp>
        <p:nvSpPr>
          <p:cNvPr id="17" name="フッター プレースホルダ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kumimoji="1" lang="ja-JP" altLang="en-US"/>
          </a:p>
        </p:txBody>
      </p:sp>
      <p:sp>
        <p:nvSpPr>
          <p:cNvPr id="29" name="スライド番号プレースホルダ 28"/>
          <p:cNvSpPr>
            <a:spLocks noGrp="1"/>
          </p:cNvSpPr>
          <p:nvPr>
            <p:ph type="sldNum" sz="quarter" idx="12"/>
          </p:nvPr>
        </p:nvSpPr>
        <p:spPr>
          <a:xfrm>
            <a:off x="8001000" y="228600"/>
            <a:ext cx="838200" cy="381000"/>
          </a:xfrm>
        </p:spPr>
        <p:txBody>
          <a:bodyPr/>
          <a:lstStyle>
            <a:lvl1pPr>
              <a:defRPr>
                <a:solidFill>
                  <a:schemeClr val="tx2"/>
                </a:solidFill>
              </a:defRPr>
            </a:lvl1pPr>
          </a:lstStyle>
          <a:p>
            <a:fld id="{6BD73D3F-5E5F-4CCF-A1FC-54D230144189}"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916BAC15-E046-4410-A393-B9AA43EA0775}" type="datetimeFigureOut">
              <a:rPr kumimoji="1" lang="ja-JP" altLang="en-US" smtClean="0"/>
              <a:pPr/>
              <a:t>2011/2/22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BD73D3F-5E5F-4CCF-A1FC-54D23014418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bg>
      <p:bgRef idx="1001">
        <a:schemeClr val="bg1"/>
      </p:bgRef>
    </p:bg>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53200" y="609600"/>
            <a:ext cx="2057400" cy="551656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609600"/>
            <a:ext cx="5562600" cy="5516564"/>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6553200" y="6248402"/>
            <a:ext cx="2209800" cy="365125"/>
          </a:xfrm>
        </p:spPr>
        <p:txBody>
          <a:bodyPr/>
          <a:lstStyle/>
          <a:p>
            <a:fld id="{916BAC15-E046-4410-A393-B9AA43EA0775}" type="datetimeFigureOut">
              <a:rPr kumimoji="1" lang="ja-JP" altLang="en-US" smtClean="0"/>
              <a:pPr/>
              <a:t>2011/2/22</a:t>
            </a:fld>
            <a:endParaRPr kumimoji="1" lang="ja-JP" altLang="en-US"/>
          </a:p>
        </p:txBody>
      </p:sp>
      <p:sp>
        <p:nvSpPr>
          <p:cNvPr id="5" name="フッター プレースホルダ 4"/>
          <p:cNvSpPr>
            <a:spLocks noGrp="1"/>
          </p:cNvSpPr>
          <p:nvPr>
            <p:ph type="ftr" sz="quarter" idx="11"/>
          </p:nvPr>
        </p:nvSpPr>
        <p:spPr>
          <a:xfrm>
            <a:off x="457201" y="6248207"/>
            <a:ext cx="5573483" cy="365125"/>
          </a:xfrm>
        </p:spPr>
        <p:txBody>
          <a:bodyPr/>
          <a:lstStyle/>
          <a:p>
            <a:endParaRPr kumimoji="1" lang="ja-JP" altLang="en-US"/>
          </a:p>
        </p:txBody>
      </p:sp>
      <p:sp>
        <p:nvSpPr>
          <p:cNvPr id="7" name="正方形/長方形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正方形/長方形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正方形/長方形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rot="5400000">
            <a:off x="5989638" y="144462"/>
            <a:ext cx="533400" cy="244476"/>
          </a:xfrm>
        </p:spPr>
        <p:txBody>
          <a:bodyPr/>
          <a:lstStyle/>
          <a:p>
            <a:fld id="{6BD73D3F-5E5F-4CCF-A1FC-54D230144189}"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12648" y="228600"/>
            <a:ext cx="8153400" cy="990600"/>
          </a:xfrm>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916BAC15-E046-4410-A393-B9AA43EA0775}" type="datetimeFigureOut">
              <a:rPr kumimoji="1" lang="ja-JP" altLang="en-US" smtClean="0"/>
              <a:pPr/>
              <a:t>2011/2/22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lvl1pPr>
              <a:defRPr>
                <a:solidFill>
                  <a:srgbClr val="FFFFFF"/>
                </a:solidFill>
              </a:defRPr>
            </a:lvl1pPr>
          </a:lstStyle>
          <a:p>
            <a:fld id="{6BD73D3F-5E5F-4CCF-A1FC-54D230144189}"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612648" y="1600200"/>
            <a:ext cx="8153400" cy="44958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7" name="正方形/長方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ja-JP" altLang="en-US" smtClean="0"/>
              <a:t>マスタ タイトルの書式設定</a:t>
            </a:r>
            <a:endParaRPr kumimoji="0" lang="en-US"/>
          </a:p>
        </p:txBody>
      </p:sp>
      <p:sp>
        <p:nvSpPr>
          <p:cNvPr id="12" name="日付プレースホルダ 11"/>
          <p:cNvSpPr>
            <a:spLocks noGrp="1"/>
          </p:cNvSpPr>
          <p:nvPr>
            <p:ph type="dt" sz="half" idx="10"/>
          </p:nvPr>
        </p:nvSpPr>
        <p:spPr/>
        <p:txBody>
          <a:bodyPr/>
          <a:lstStyle/>
          <a:p>
            <a:fld id="{916BAC15-E046-4410-A393-B9AA43EA0775}" type="datetimeFigureOut">
              <a:rPr kumimoji="1" lang="ja-JP" altLang="en-US" smtClean="0"/>
              <a:pPr/>
              <a:t>2011/2/22</a:t>
            </a:fld>
            <a:endParaRPr kumimoji="1" lang="ja-JP" altLang="en-US"/>
          </a:p>
        </p:txBody>
      </p:sp>
      <p:sp>
        <p:nvSpPr>
          <p:cNvPr id="13" name="スライド番号プレースホルダ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BD73D3F-5E5F-4CCF-A1FC-54D230144189}" type="slidenum">
              <a:rPr kumimoji="1" lang="ja-JP" altLang="en-US" smtClean="0"/>
              <a:pPr/>
              <a:t>&lt;#&gt;</a:t>
            </a:fld>
            <a:endParaRPr kumimoji="1" lang="ja-JP" altLang="en-US"/>
          </a:p>
        </p:txBody>
      </p:sp>
      <p:sp>
        <p:nvSpPr>
          <p:cNvPr id="14" name="フッター プレースホルダ 13"/>
          <p:cNvSpPr>
            <a:spLocks noGrp="1"/>
          </p:cNvSpPr>
          <p:nvPr>
            <p:ph type="ftr" sz="quarter" idx="12"/>
          </p:nvPr>
        </p:nvSpPr>
        <p:spPr/>
        <p:txBody>
          <a:bodyPr/>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9" name="コンテンツ プレースホルダ 8"/>
          <p:cNvSpPr>
            <a:spLocks noGrp="1"/>
          </p:cNvSpPr>
          <p:nvPr>
            <p:ph sz="quarter" idx="1"/>
          </p:nvPr>
        </p:nvSpPr>
        <p:spPr>
          <a:xfrm>
            <a:off x="609600" y="1589567"/>
            <a:ext cx="38862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844901" y="1589567"/>
            <a:ext cx="38862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8" name="日付プレースホルダ 7"/>
          <p:cNvSpPr>
            <a:spLocks noGrp="1"/>
          </p:cNvSpPr>
          <p:nvPr>
            <p:ph type="dt" sz="half" idx="15"/>
          </p:nvPr>
        </p:nvSpPr>
        <p:spPr/>
        <p:txBody>
          <a:bodyPr rtlCol="0"/>
          <a:lstStyle/>
          <a:p>
            <a:fld id="{916BAC15-E046-4410-A393-B9AA43EA0775}" type="datetimeFigureOut">
              <a:rPr kumimoji="1" lang="ja-JP" altLang="en-US" smtClean="0"/>
              <a:pPr/>
              <a:t>2011/2/22</a:t>
            </a:fld>
            <a:endParaRPr kumimoji="1" lang="ja-JP" altLang="en-US"/>
          </a:p>
        </p:txBody>
      </p:sp>
      <p:sp>
        <p:nvSpPr>
          <p:cNvPr id="10" name="スライド番号プレースホルダ 9"/>
          <p:cNvSpPr>
            <a:spLocks noGrp="1"/>
          </p:cNvSpPr>
          <p:nvPr>
            <p:ph type="sldNum" sz="quarter" idx="16"/>
          </p:nvPr>
        </p:nvSpPr>
        <p:spPr/>
        <p:txBody>
          <a:bodyPr rtlCol="0"/>
          <a:lstStyle/>
          <a:p>
            <a:fld id="{6BD73D3F-5E5F-4CCF-A1FC-54D230144189}" type="slidenum">
              <a:rPr kumimoji="1" lang="ja-JP" altLang="en-US" smtClean="0"/>
              <a:pPr/>
              <a:t>&lt;#&gt;</a:t>
            </a:fld>
            <a:endParaRPr kumimoji="1" lang="ja-JP" altLang="en-US"/>
          </a:p>
        </p:txBody>
      </p:sp>
      <p:sp>
        <p:nvSpPr>
          <p:cNvPr id="12" name="フッター プレースホルダ 11"/>
          <p:cNvSpPr>
            <a:spLocks noGrp="1"/>
          </p:cNvSpPr>
          <p:nvPr>
            <p:ph type="ftr" sz="quarter" idx="17"/>
          </p:nvPr>
        </p:nvSpPr>
        <p:spPr/>
        <p:txBody>
          <a:bodyPr rtlCol="0"/>
          <a:lstStyle/>
          <a:p>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273050"/>
            <a:ext cx="8153400" cy="869950"/>
          </a:xfrm>
        </p:spPr>
        <p:txBody>
          <a:bodyPr anchor="ctr"/>
          <a:lstStyle>
            <a:lvl1pPr>
              <a:defRPr/>
            </a:lvl1pPr>
          </a:lstStyle>
          <a:p>
            <a:r>
              <a:rPr kumimoji="0" lang="ja-JP" altLang="en-US" smtClean="0"/>
              <a:t>マスタ タイトルの書式設定</a:t>
            </a:r>
            <a:endParaRPr kumimoji="0" lang="en-US"/>
          </a:p>
        </p:txBody>
      </p:sp>
      <p:sp>
        <p:nvSpPr>
          <p:cNvPr id="11" name="コンテンツ プレースホルダ 10"/>
          <p:cNvSpPr>
            <a:spLocks noGrp="1"/>
          </p:cNvSpPr>
          <p:nvPr>
            <p:ph sz="quarter" idx="2"/>
          </p:nvPr>
        </p:nvSpPr>
        <p:spPr>
          <a:xfrm>
            <a:off x="609600" y="2438400"/>
            <a:ext cx="3886200" cy="35814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800600" y="2438400"/>
            <a:ext cx="3886200" cy="35814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 name="日付プレースホルダ 9"/>
          <p:cNvSpPr>
            <a:spLocks noGrp="1"/>
          </p:cNvSpPr>
          <p:nvPr>
            <p:ph type="dt" sz="half" idx="15"/>
          </p:nvPr>
        </p:nvSpPr>
        <p:spPr/>
        <p:txBody>
          <a:bodyPr rtlCol="0"/>
          <a:lstStyle/>
          <a:p>
            <a:fld id="{916BAC15-E046-4410-A393-B9AA43EA0775}" type="datetimeFigureOut">
              <a:rPr kumimoji="1" lang="ja-JP" altLang="en-US" smtClean="0"/>
              <a:pPr/>
              <a:t>2011/2/22</a:t>
            </a:fld>
            <a:endParaRPr kumimoji="1" lang="ja-JP" altLang="en-US"/>
          </a:p>
        </p:txBody>
      </p:sp>
      <p:sp>
        <p:nvSpPr>
          <p:cNvPr id="12" name="スライド番号プレースホルダ 11"/>
          <p:cNvSpPr>
            <a:spLocks noGrp="1"/>
          </p:cNvSpPr>
          <p:nvPr>
            <p:ph type="sldNum" sz="quarter" idx="16"/>
          </p:nvPr>
        </p:nvSpPr>
        <p:spPr/>
        <p:txBody>
          <a:bodyPr rtlCol="0"/>
          <a:lstStyle/>
          <a:p>
            <a:fld id="{6BD73D3F-5E5F-4CCF-A1FC-54D230144189}" type="slidenum">
              <a:rPr kumimoji="1" lang="ja-JP" altLang="en-US" smtClean="0"/>
              <a:pPr/>
              <a:t>&lt;#&gt;</a:t>
            </a:fld>
            <a:endParaRPr kumimoji="1" lang="ja-JP" altLang="en-US"/>
          </a:p>
        </p:txBody>
      </p:sp>
      <p:sp>
        <p:nvSpPr>
          <p:cNvPr id="14" name="フッター プレースホルダ 13"/>
          <p:cNvSpPr>
            <a:spLocks noGrp="1"/>
          </p:cNvSpPr>
          <p:nvPr>
            <p:ph type="ftr" sz="quarter" idx="17"/>
          </p:nvPr>
        </p:nvSpPr>
        <p:spPr/>
        <p:txBody>
          <a:bodyPr rtlCol="0"/>
          <a:lstStyle/>
          <a:p>
            <a:endParaRPr kumimoji="1" lang="ja-JP" altLang="en-US"/>
          </a:p>
        </p:txBody>
      </p:sp>
      <p:sp>
        <p:nvSpPr>
          <p:cNvPr id="16" name="テキスト プレースホルダ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5" name="テキスト プレースホルダ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916BAC15-E046-4410-A393-B9AA43EA0775}" type="datetimeFigureOut">
              <a:rPr kumimoji="1" lang="ja-JP" altLang="en-US" smtClean="0"/>
              <a:pPr/>
              <a:t>2011/2/22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lvl1pPr>
              <a:defRPr>
                <a:solidFill>
                  <a:srgbClr val="FFFFFF"/>
                </a:solidFill>
              </a:defRPr>
            </a:lvl1pPr>
          </a:lstStyle>
          <a:p>
            <a:fld id="{6BD73D3F-5E5F-4CCF-A1FC-54D230144189}"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16BAC15-E046-4410-A393-B9AA43EA0775}" type="datetimeFigureOut">
              <a:rPr kumimoji="1" lang="ja-JP" altLang="en-US" smtClean="0"/>
              <a:pPr/>
              <a:t>2011/2/22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a:xfrm>
            <a:off x="0" y="6248400"/>
            <a:ext cx="533400" cy="381000"/>
          </a:xfrm>
        </p:spPr>
        <p:txBody>
          <a:bodyPr/>
          <a:lstStyle>
            <a:lvl1pPr>
              <a:defRPr>
                <a:solidFill>
                  <a:schemeClr val="tx2"/>
                </a:solidFill>
              </a:defRPr>
            </a:lvl1pPr>
          </a:lstStyle>
          <a:p>
            <a:fld id="{6BD73D3F-5E5F-4CCF-A1FC-54D230144189}"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8077200" cy="869950"/>
          </a:xfrm>
        </p:spPr>
        <p:txBody>
          <a:bodyPr anchor="ctr"/>
          <a:lstStyle>
            <a:lvl1pPr algn="l">
              <a:buNone/>
              <a:defRPr sz="4400" b="0"/>
            </a:lvl1p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916BAC15-E046-4410-A393-B9AA43EA0775}" type="datetimeFigureOut">
              <a:rPr kumimoji="1" lang="ja-JP" altLang="en-US" smtClean="0"/>
              <a:pPr/>
              <a:t>2011/2/22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rgbClr val="FFFFFF"/>
                </a:solidFill>
              </a:defRPr>
            </a:lvl1pPr>
          </a:lstStyle>
          <a:p>
            <a:fld id="{6BD73D3F-5E5F-4CCF-A1FC-54D230144189}" type="slidenum">
              <a:rPr kumimoji="1" lang="ja-JP" altLang="en-US" smtClean="0"/>
              <a:pPr/>
              <a:t>&lt;#&gt;</a:t>
            </a:fld>
            <a:endParaRPr kumimoji="1" lang="ja-JP" altLang="en-US"/>
          </a:p>
        </p:txBody>
      </p:sp>
      <p:sp>
        <p:nvSpPr>
          <p:cNvPr id="3" name="テキスト プレースホルダ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9" name="コンテンツ プレースホルダ 8"/>
          <p:cNvSpPr>
            <a:spLocks noGrp="1"/>
          </p:cNvSpPr>
          <p:nvPr>
            <p:ph sz="quarter" idx="1"/>
          </p:nvPr>
        </p:nvSpPr>
        <p:spPr>
          <a:xfrm>
            <a:off x="2362200" y="1752600"/>
            <a:ext cx="6400800" cy="4419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3">
        <a:schemeClr val="bg2"/>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8" name="正方形/長方形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ja-JP" altLang="en-US" smtClean="0"/>
              <a:t>マスタ タイトルの書式設定</a:t>
            </a:r>
            <a:endParaRPr kumimoji="0" lang="en-US"/>
          </a:p>
        </p:txBody>
      </p:sp>
      <p:sp>
        <p:nvSpPr>
          <p:cNvPr id="11" name="正方形/長方形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日付プレースホルダ 11"/>
          <p:cNvSpPr>
            <a:spLocks noGrp="1"/>
          </p:cNvSpPr>
          <p:nvPr>
            <p:ph type="dt" sz="half" idx="10"/>
          </p:nvPr>
        </p:nvSpPr>
        <p:spPr>
          <a:xfrm>
            <a:off x="6248400" y="6248400"/>
            <a:ext cx="2667000" cy="365125"/>
          </a:xfrm>
        </p:spPr>
        <p:txBody>
          <a:bodyPr rtlCol="0"/>
          <a:lstStyle/>
          <a:p>
            <a:fld id="{916BAC15-E046-4410-A393-B9AA43EA0775}" type="datetimeFigureOut">
              <a:rPr kumimoji="1" lang="ja-JP" altLang="en-US" smtClean="0"/>
              <a:pPr/>
              <a:t>2011/2/22</a:t>
            </a:fld>
            <a:endParaRPr kumimoji="1" lang="ja-JP" altLang="en-US"/>
          </a:p>
        </p:txBody>
      </p:sp>
      <p:sp>
        <p:nvSpPr>
          <p:cNvPr id="13" name="スライド番号プレースホルダ 12"/>
          <p:cNvSpPr>
            <a:spLocks noGrp="1"/>
          </p:cNvSpPr>
          <p:nvPr>
            <p:ph type="sldNum" sz="quarter" idx="11"/>
          </p:nvPr>
        </p:nvSpPr>
        <p:spPr>
          <a:xfrm>
            <a:off x="0" y="4667249"/>
            <a:ext cx="1447800" cy="663578"/>
          </a:xfrm>
        </p:spPr>
        <p:txBody>
          <a:bodyPr rtlCol="0"/>
          <a:lstStyle>
            <a:lvl1pPr>
              <a:defRPr sz="2800"/>
            </a:lvl1pPr>
          </a:lstStyle>
          <a:p>
            <a:fld id="{6BD73D3F-5E5F-4CCF-A1FC-54D230144189}" type="slidenum">
              <a:rPr kumimoji="1" lang="ja-JP" altLang="en-US" smtClean="0"/>
              <a:pPr/>
              <a:t>&lt;#&gt;</a:t>
            </a:fld>
            <a:endParaRPr kumimoji="1" lang="ja-JP" altLang="en-US"/>
          </a:p>
        </p:txBody>
      </p:sp>
      <p:sp>
        <p:nvSpPr>
          <p:cNvPr id="14" name="フッター プレースホルダ 13"/>
          <p:cNvSpPr>
            <a:spLocks noGrp="1"/>
          </p:cNvSpPr>
          <p:nvPr>
            <p:ph type="ftr" sz="quarter" idx="12"/>
          </p:nvPr>
        </p:nvSpPr>
        <p:spPr>
          <a:xfrm>
            <a:off x="1600200" y="6248206"/>
            <a:ext cx="4572000" cy="365125"/>
          </a:xfrm>
        </p:spPr>
        <p:txBody>
          <a:bodyPr rtlCol="0"/>
          <a:lstStyle/>
          <a:p>
            <a:endParaRPr kumimoji="1" lang="ja-JP" altLang="en-US"/>
          </a:p>
        </p:txBody>
      </p:sp>
      <p:sp>
        <p:nvSpPr>
          <p:cNvPr id="3" name="図プレースホルダ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609600" y="228600"/>
            <a:ext cx="8153400" cy="990600"/>
          </a:xfrm>
          <a:prstGeom prst="rect">
            <a:avLst/>
          </a:prstGeom>
        </p:spPr>
        <p:txBody>
          <a:bodyPr vert="horz" anchor="ctr">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16BAC15-E046-4410-A393-B9AA43EA0775}" type="datetimeFigureOut">
              <a:rPr kumimoji="1" lang="ja-JP" altLang="en-US" smtClean="0"/>
              <a:pPr/>
              <a:t>2011/2/22</a:t>
            </a:fld>
            <a:endParaRPr kumimoji="1" lang="ja-JP" altLang="en-US"/>
          </a:p>
        </p:txBody>
      </p:sp>
      <p:sp>
        <p:nvSpPr>
          <p:cNvPr id="3" name="フッター プレースホルダ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kumimoji="1" lang="ja-JP" altLang="en-US"/>
          </a:p>
        </p:txBody>
      </p:sp>
      <p:sp>
        <p:nvSpPr>
          <p:cNvPr id="7" name="正方形/長方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スライド番号プレースホルダ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BD73D3F-5E5F-4CCF-A1FC-54D23014418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1"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4038600"/>
            <a:ext cx="8515672" cy="1828800"/>
          </a:xfrm>
        </p:spPr>
        <p:txBody>
          <a:bodyPr/>
          <a:lstStyle/>
          <a:p>
            <a:r>
              <a:rPr kumimoji="1" lang="en-US" altLang="ja-JP" dirty="0" smtClean="0"/>
              <a:t>VM</a:t>
            </a:r>
            <a:r>
              <a:rPr kumimoji="1" lang="ja-JP" altLang="en-US" dirty="0" smtClean="0"/>
              <a:t>マイグレーションを可能にする</a:t>
            </a:r>
            <a:r>
              <a:rPr kumimoji="1" lang="en-US" altLang="ja-JP" dirty="0" smtClean="0"/>
              <a:t>IDS</a:t>
            </a:r>
            <a:r>
              <a:rPr kumimoji="1" lang="ja-JP" altLang="en-US" dirty="0" smtClean="0"/>
              <a:t>オフロード</a:t>
            </a:r>
            <a:r>
              <a:rPr kumimoji="1" lang="ja-JP" altLang="en-US" dirty="0" smtClean="0"/>
              <a:t>機構の研究</a:t>
            </a:r>
            <a:endParaRPr kumimoji="1" lang="ja-JP" altLang="en-US" dirty="0"/>
          </a:p>
        </p:txBody>
      </p:sp>
      <p:sp>
        <p:nvSpPr>
          <p:cNvPr id="3" name="サブタイトル 2"/>
          <p:cNvSpPr>
            <a:spLocks noGrp="1"/>
          </p:cNvSpPr>
          <p:nvPr>
            <p:ph type="subTitle" idx="1"/>
          </p:nvPr>
        </p:nvSpPr>
        <p:spPr/>
        <p:txBody>
          <a:bodyPr>
            <a:normAutofit fontScale="77500" lnSpcReduction="20000"/>
          </a:bodyPr>
          <a:lstStyle/>
          <a:p>
            <a:r>
              <a:rPr kumimoji="1" lang="ja-JP" altLang="en-US" dirty="0" smtClean="0"/>
              <a:t>機械情報工学科　光来研究室</a:t>
            </a:r>
            <a:endParaRPr kumimoji="1" lang="en-US" altLang="ja-JP" dirty="0" smtClean="0"/>
          </a:p>
          <a:p>
            <a:r>
              <a:rPr lang="en-US" altLang="ja-JP" dirty="0" smtClean="0"/>
              <a:t>07237018</a:t>
            </a:r>
            <a:r>
              <a:rPr lang="ja-JP" altLang="en-US" dirty="0" smtClean="0"/>
              <a:t>　宇都宮　寿仁</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dirty="0" smtClean="0"/>
              <a:t>実験</a:t>
            </a:r>
            <a:r>
              <a:rPr kumimoji="1" lang="en-US" altLang="ja-JP" dirty="0" smtClean="0"/>
              <a:t>1</a:t>
            </a:r>
            <a:r>
              <a:rPr kumimoji="1" lang="ja-JP" altLang="en-US" dirty="0" smtClean="0"/>
              <a:t>：マイグレーションの確認</a:t>
            </a:r>
            <a:endParaRPr kumimoji="1" lang="ja-JP" altLang="en-US" dirty="0"/>
          </a:p>
        </p:txBody>
      </p:sp>
      <p:sp>
        <p:nvSpPr>
          <p:cNvPr id="3" name="コンテンツ プレースホルダ 2"/>
          <p:cNvSpPr>
            <a:spLocks noGrp="1"/>
          </p:cNvSpPr>
          <p:nvPr>
            <p:ph sz="quarter" idx="1"/>
          </p:nvPr>
        </p:nvSpPr>
        <p:spPr>
          <a:xfrm>
            <a:off x="612648" y="1600200"/>
            <a:ext cx="8531352" cy="4495800"/>
          </a:xfrm>
        </p:spPr>
        <p:txBody>
          <a:bodyPr/>
          <a:lstStyle/>
          <a:p>
            <a:r>
              <a:rPr kumimoji="1" lang="ja-JP" altLang="en-US" dirty="0" smtClean="0"/>
              <a:t>マイグレーション後も監視できているか実験した</a:t>
            </a:r>
            <a:endParaRPr kumimoji="1" lang="en-US" altLang="ja-JP" dirty="0" smtClean="0"/>
          </a:p>
          <a:p>
            <a:pPr lvl="1"/>
            <a:r>
              <a:rPr lang="ja-JP" altLang="en-US" dirty="0" smtClean="0"/>
              <a:t>ディスクの監視は</a:t>
            </a:r>
            <a:r>
              <a:rPr lang="en-US" altLang="ja-JP" dirty="0" smtClean="0"/>
              <a:t>Tripwire</a:t>
            </a:r>
            <a:r>
              <a:rPr lang="ja-JP" altLang="en-US" dirty="0" smtClean="0"/>
              <a:t>を用いた</a:t>
            </a:r>
            <a:endParaRPr lang="en-US" altLang="ja-JP" dirty="0" smtClean="0"/>
          </a:p>
          <a:p>
            <a:pPr lvl="1"/>
            <a:r>
              <a:rPr lang="ja-JP" altLang="en-US" dirty="0" smtClean="0"/>
              <a:t>メモリの監視は</a:t>
            </a:r>
            <a:r>
              <a:rPr lang="en-US" altLang="ja-JP" dirty="0" smtClean="0"/>
              <a:t>OS</a:t>
            </a:r>
            <a:r>
              <a:rPr lang="ja-JP" altLang="en-US" dirty="0" smtClean="0"/>
              <a:t>カーネルのチェックサムを取った</a:t>
            </a:r>
            <a:endParaRPr lang="en-US" altLang="ja-JP" dirty="0" smtClean="0"/>
          </a:p>
          <a:p>
            <a:r>
              <a:rPr kumimoji="1" lang="ja-JP" altLang="en-US" dirty="0" smtClean="0"/>
              <a:t>マイグレーション後も監視できていた</a:t>
            </a:r>
            <a:endParaRPr kumimoji="1" lang="en-US" altLang="ja-JP" dirty="0" smtClean="0"/>
          </a:p>
          <a:p>
            <a:pPr lvl="1"/>
            <a:r>
              <a:rPr kumimoji="1" lang="ja-JP" altLang="en-US" dirty="0" smtClean="0"/>
              <a:t>監視の途中でマイグレーションしても監視を継続</a:t>
            </a:r>
            <a:endParaRPr kumimoji="1" lang="ja-JP" altLang="en-US" dirty="0"/>
          </a:p>
        </p:txBody>
      </p:sp>
      <p:sp>
        <p:nvSpPr>
          <p:cNvPr id="4" name="テキスト ボックス 3"/>
          <p:cNvSpPr txBox="1"/>
          <p:nvPr/>
        </p:nvSpPr>
        <p:spPr>
          <a:xfrm>
            <a:off x="3929058" y="4437112"/>
            <a:ext cx="5214942" cy="1477328"/>
          </a:xfrm>
          <a:prstGeom prst="rect">
            <a:avLst/>
          </a:prstGeom>
          <a:noFill/>
          <a:ln>
            <a:solidFill>
              <a:schemeClr val="tx1"/>
            </a:solidFill>
          </a:ln>
        </p:spPr>
        <p:txBody>
          <a:bodyPr wrap="square" rtlCol="0">
            <a:spAutoFit/>
          </a:bodyPr>
          <a:lstStyle/>
          <a:p>
            <a:r>
              <a:rPr kumimoji="1" lang="ja-JP" altLang="en-US" dirty="0" smtClean="0"/>
              <a:t>実験環境</a:t>
            </a:r>
            <a:endParaRPr kumimoji="1" lang="en-US" altLang="ja-JP" dirty="0" smtClean="0"/>
          </a:p>
          <a:p>
            <a:r>
              <a:rPr lang="ja-JP" altLang="en-US" dirty="0" smtClean="0"/>
              <a:t>・</a:t>
            </a:r>
            <a:r>
              <a:rPr lang="en-US" altLang="ja-JP" dirty="0" smtClean="0"/>
              <a:t>CPU</a:t>
            </a:r>
            <a:r>
              <a:rPr lang="ja-JP" altLang="en-US" dirty="0" smtClean="0"/>
              <a:t>　</a:t>
            </a:r>
            <a:r>
              <a:rPr lang="en-US" altLang="ja-JP" dirty="0" smtClean="0"/>
              <a:t>Intel Quad 2.83GHz</a:t>
            </a:r>
          </a:p>
          <a:p>
            <a:r>
              <a:rPr kumimoji="1" lang="ja-JP" altLang="en-US" dirty="0" smtClean="0"/>
              <a:t>・メモリ　</a:t>
            </a:r>
            <a:r>
              <a:rPr kumimoji="1" lang="en-US" altLang="ja-JP" dirty="0" smtClean="0"/>
              <a:t>4GB</a:t>
            </a:r>
          </a:p>
          <a:p>
            <a:r>
              <a:rPr lang="ja-JP" altLang="en-US" dirty="0" smtClean="0"/>
              <a:t>・</a:t>
            </a:r>
            <a:r>
              <a:rPr lang="en-US" altLang="ja-JP" dirty="0" err="1" smtClean="0"/>
              <a:t>Xen</a:t>
            </a:r>
            <a:r>
              <a:rPr lang="ja-JP" altLang="en-US" dirty="0" smtClean="0"/>
              <a:t>　</a:t>
            </a:r>
            <a:r>
              <a:rPr lang="en-US" altLang="ja-JP" dirty="0" smtClean="0"/>
              <a:t>4.0.1</a:t>
            </a:r>
          </a:p>
          <a:p>
            <a:r>
              <a:rPr kumimoji="1" lang="ja-JP" altLang="en-US" dirty="0" smtClean="0"/>
              <a:t>・ドメイン</a:t>
            </a:r>
            <a:r>
              <a:rPr kumimoji="1" lang="en-US" altLang="ja-JP" dirty="0" smtClean="0"/>
              <a:t>0</a:t>
            </a:r>
            <a:r>
              <a:rPr kumimoji="1" lang="ja-JP" altLang="en-US" dirty="0" smtClean="0"/>
              <a:t>　ドメイン</a:t>
            </a:r>
            <a:r>
              <a:rPr kumimoji="1" lang="en-US" altLang="ja-JP" dirty="0" smtClean="0"/>
              <a:t>U </a:t>
            </a:r>
            <a:r>
              <a:rPr lang="ja-JP" altLang="en-US" dirty="0" smtClean="0"/>
              <a:t> </a:t>
            </a:r>
            <a:r>
              <a:rPr kumimoji="1" lang="ja-JP" altLang="en-US" dirty="0" smtClean="0"/>
              <a:t>ドメイン</a:t>
            </a:r>
            <a:r>
              <a:rPr kumimoji="1" lang="en-US" altLang="ja-JP" dirty="0" smtClean="0"/>
              <a:t>M</a:t>
            </a:r>
            <a:r>
              <a:rPr lang="en-US" altLang="ja-JP" dirty="0" smtClean="0"/>
              <a:t> </a:t>
            </a:r>
            <a:r>
              <a:rPr kumimoji="1" lang="en-US" altLang="ja-JP" dirty="0" smtClean="0"/>
              <a:t>Linux2.6.32.25</a:t>
            </a:r>
          </a:p>
        </p:txBody>
      </p:sp>
      <p:sp>
        <p:nvSpPr>
          <p:cNvPr id="5" name="正方形/長方形 4"/>
          <p:cNvSpPr/>
          <p:nvPr/>
        </p:nvSpPr>
        <p:spPr>
          <a:xfrm>
            <a:off x="467544" y="4221088"/>
            <a:ext cx="144016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475656" y="5445224"/>
            <a:ext cx="115212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2195736" y="4221088"/>
            <a:ext cx="1475656"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ローチャート : 磁気ディスク 7"/>
          <p:cNvSpPr/>
          <p:nvPr/>
        </p:nvSpPr>
        <p:spPr>
          <a:xfrm>
            <a:off x="1619672" y="5661248"/>
            <a:ext cx="864096" cy="792088"/>
          </a:xfrm>
          <a:prstGeom prst="flowChartMagneticDisk">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1259632" y="4509120"/>
            <a:ext cx="504056" cy="648072"/>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611560" y="4509120"/>
            <a:ext cx="504056" cy="64807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カーブ矢印 12"/>
          <p:cNvSpPr/>
          <p:nvPr/>
        </p:nvSpPr>
        <p:spPr>
          <a:xfrm>
            <a:off x="1115616" y="4077072"/>
            <a:ext cx="1872208" cy="504056"/>
          </a:xfrm>
          <a:prstGeom prst="curved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右矢印 13"/>
          <p:cNvSpPr/>
          <p:nvPr/>
        </p:nvSpPr>
        <p:spPr>
          <a:xfrm>
            <a:off x="971600" y="4581128"/>
            <a:ext cx="432048" cy="28803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611560" y="4581128"/>
            <a:ext cx="432048" cy="28803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2771800" y="5229200"/>
            <a:ext cx="1080120" cy="369332"/>
          </a:xfrm>
          <a:prstGeom prst="rect">
            <a:avLst/>
          </a:prstGeom>
          <a:noFill/>
        </p:spPr>
        <p:txBody>
          <a:bodyPr wrap="square" rtlCol="0">
            <a:spAutoFit/>
          </a:bodyPr>
          <a:lstStyle/>
          <a:p>
            <a:r>
              <a:rPr lang="ja-JP" altLang="en-US" dirty="0" smtClean="0"/>
              <a:t>マシン２</a:t>
            </a:r>
            <a:endParaRPr lang="en-US" altLang="ja-JP" dirty="0" smtClean="0"/>
          </a:p>
        </p:txBody>
      </p:sp>
      <p:sp>
        <p:nvSpPr>
          <p:cNvPr id="17" name="テキスト ボックス 16"/>
          <p:cNvSpPr txBox="1"/>
          <p:nvPr/>
        </p:nvSpPr>
        <p:spPr>
          <a:xfrm>
            <a:off x="251520" y="5229200"/>
            <a:ext cx="1080120" cy="369332"/>
          </a:xfrm>
          <a:prstGeom prst="rect">
            <a:avLst/>
          </a:prstGeom>
          <a:noFill/>
        </p:spPr>
        <p:txBody>
          <a:bodyPr wrap="square" rtlCol="0">
            <a:spAutoFit/>
          </a:bodyPr>
          <a:lstStyle/>
          <a:p>
            <a:r>
              <a:rPr lang="ja-JP" altLang="en-US" dirty="0" smtClean="0"/>
              <a:t>マシン１</a:t>
            </a:r>
            <a:endParaRPr lang="en-US" altLang="ja-JP" dirty="0" smtClean="0"/>
          </a:p>
        </p:txBody>
      </p:sp>
      <p:sp>
        <p:nvSpPr>
          <p:cNvPr id="18" name="テキスト ボックス 17"/>
          <p:cNvSpPr txBox="1"/>
          <p:nvPr/>
        </p:nvSpPr>
        <p:spPr>
          <a:xfrm>
            <a:off x="1475656" y="5373216"/>
            <a:ext cx="1238956" cy="338554"/>
          </a:xfrm>
          <a:prstGeom prst="rect">
            <a:avLst/>
          </a:prstGeom>
          <a:noFill/>
        </p:spPr>
        <p:txBody>
          <a:bodyPr wrap="square" rtlCol="0">
            <a:spAutoFit/>
          </a:bodyPr>
          <a:lstStyle/>
          <a:p>
            <a:r>
              <a:rPr lang="en-US" altLang="ja-JP" sz="1600" dirty="0" smtClean="0"/>
              <a:t>NFS</a:t>
            </a:r>
            <a:r>
              <a:rPr lang="ja-JP" altLang="en-US" sz="1600" dirty="0" smtClean="0"/>
              <a:t>サーバ</a:t>
            </a:r>
            <a:endParaRPr lang="en-US" altLang="ja-JP" sz="1600" dirty="0" smtClean="0"/>
          </a:p>
        </p:txBody>
      </p:sp>
      <p:sp>
        <p:nvSpPr>
          <p:cNvPr id="19" name="下矢印 18"/>
          <p:cNvSpPr/>
          <p:nvPr/>
        </p:nvSpPr>
        <p:spPr>
          <a:xfrm rot="19689003">
            <a:off x="1107409" y="4757426"/>
            <a:ext cx="360040" cy="1457803"/>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9"/>
                                        </p:tgtEl>
                                        <p:attrNameLst>
                                          <p:attrName>style.visibility</p:attrName>
                                        </p:attrNameLst>
                                      </p:cBhvr>
                                      <p:to>
                                        <p:strVal val="hidden"/>
                                      </p:to>
                                    </p:set>
                                  </p:childTnLst>
                                </p:cTn>
                              </p:par>
                              <p:par>
                                <p:cTn id="12" presetID="18" presetClass="entr" presetSubtype="12"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strips(downLeft)">
                                      <p:cBhvr>
                                        <p:cTn id="1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9" grpId="0" animBg="1"/>
      <p:bldP spid="19"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実験</a:t>
            </a:r>
            <a:r>
              <a:rPr kumimoji="1" lang="en-US" altLang="ja-JP" dirty="0" smtClean="0"/>
              <a:t>2</a:t>
            </a:r>
            <a:r>
              <a:rPr kumimoji="1" lang="ja-JP" altLang="en-US" dirty="0" smtClean="0"/>
              <a:t>：</a:t>
            </a:r>
            <a:r>
              <a:rPr lang="ja-JP" altLang="en-US" dirty="0" smtClean="0"/>
              <a:t>マイグレーションの時間</a:t>
            </a:r>
            <a:endParaRPr kumimoji="1" lang="ja-JP" altLang="en-US" dirty="0"/>
          </a:p>
        </p:txBody>
      </p:sp>
      <p:sp>
        <p:nvSpPr>
          <p:cNvPr id="3" name="コンテンツ プレースホルダ 2"/>
          <p:cNvSpPr>
            <a:spLocks noGrp="1"/>
          </p:cNvSpPr>
          <p:nvPr>
            <p:ph sz="quarter" idx="1"/>
          </p:nvPr>
        </p:nvSpPr>
        <p:spPr>
          <a:xfrm>
            <a:off x="612648" y="1600200"/>
            <a:ext cx="8153400" cy="4900634"/>
          </a:xfrm>
        </p:spPr>
        <p:txBody>
          <a:bodyPr>
            <a:normAutofit/>
          </a:bodyPr>
          <a:lstStyle/>
          <a:p>
            <a:r>
              <a:rPr kumimoji="1" lang="ja-JP" altLang="en-US" dirty="0" smtClean="0"/>
              <a:t>マイグレーションにかかった時間を計測</a:t>
            </a:r>
            <a:endParaRPr kumimoji="1" lang="en-US" altLang="ja-JP" dirty="0" smtClean="0"/>
          </a:p>
          <a:p>
            <a:pPr lvl="1"/>
            <a:r>
              <a:rPr lang="ja-JP" altLang="en-US" dirty="0" smtClean="0"/>
              <a:t>ドメイン</a:t>
            </a:r>
            <a:r>
              <a:rPr lang="en-US" altLang="ja-JP" dirty="0" smtClean="0"/>
              <a:t>U</a:t>
            </a:r>
            <a:r>
              <a:rPr lang="ja-JP" altLang="en-US" dirty="0" err="1" smtClean="0"/>
              <a:t>、</a:t>
            </a:r>
            <a:r>
              <a:rPr lang="ja-JP" altLang="en-US" dirty="0" smtClean="0"/>
              <a:t>ドメイン</a:t>
            </a:r>
            <a:r>
              <a:rPr lang="en-US" altLang="ja-JP" dirty="0" smtClean="0"/>
              <a:t>M</a:t>
            </a:r>
            <a:r>
              <a:rPr lang="ja-JP" altLang="en-US" dirty="0" smtClean="0"/>
              <a:t>を一緒にマイグレーション</a:t>
            </a:r>
            <a:endParaRPr lang="en-US" altLang="ja-JP" dirty="0" smtClean="0"/>
          </a:p>
          <a:p>
            <a:pPr lvl="2"/>
            <a:r>
              <a:rPr kumimoji="1" lang="ja-JP" altLang="en-US" dirty="0" smtClean="0"/>
              <a:t>メモリ割り当て　５１２</a:t>
            </a:r>
            <a:r>
              <a:rPr kumimoji="1" lang="en-US" altLang="ja-JP" dirty="0" smtClean="0"/>
              <a:t>MB</a:t>
            </a:r>
          </a:p>
          <a:p>
            <a:pPr lvl="1"/>
            <a:r>
              <a:rPr lang="ja-JP" altLang="en-US" dirty="0" smtClean="0"/>
              <a:t>実験回数　</a:t>
            </a:r>
            <a:r>
              <a:rPr lang="en-US" altLang="ja-JP" dirty="0" smtClean="0"/>
              <a:t>10</a:t>
            </a:r>
            <a:r>
              <a:rPr lang="ja-JP" altLang="en-US" dirty="0" smtClean="0"/>
              <a:t>回計測</a:t>
            </a:r>
            <a:endParaRPr lang="en-US" altLang="ja-JP" dirty="0" smtClean="0"/>
          </a:p>
          <a:p>
            <a:pPr lvl="1">
              <a:buNone/>
            </a:pPr>
            <a:endParaRPr lang="en-US" altLang="ja-JP" dirty="0" smtClean="0"/>
          </a:p>
          <a:p>
            <a:pPr>
              <a:buNone/>
            </a:pPr>
            <a:endParaRPr kumimoji="1" lang="en-US" altLang="ja-JP" dirty="0" smtClean="0"/>
          </a:p>
          <a:p>
            <a:endParaRPr lang="en-US" altLang="ja-JP" dirty="0" smtClean="0"/>
          </a:p>
          <a:p>
            <a:pPr lvl="1"/>
            <a:r>
              <a:rPr kumimoji="1" lang="ja-JP" altLang="en-US" dirty="0" smtClean="0"/>
              <a:t>考察</a:t>
            </a:r>
            <a:endParaRPr kumimoji="1" lang="en-US" altLang="ja-JP" dirty="0" smtClean="0"/>
          </a:p>
          <a:p>
            <a:pPr lvl="2"/>
            <a:r>
              <a:rPr kumimoji="1" lang="ja-JP" altLang="en-US" dirty="0" smtClean="0"/>
              <a:t>メモリ監視によりキャッシュのヒット率が上がったために高速化したと考えられる</a:t>
            </a:r>
            <a:endParaRPr kumimoji="1" lang="en-US" altLang="ja-JP" dirty="0" smtClean="0"/>
          </a:p>
          <a:p>
            <a:endParaRPr kumimoji="1" lang="ja-JP" altLang="en-US" dirty="0"/>
          </a:p>
        </p:txBody>
      </p:sp>
      <p:graphicFrame>
        <p:nvGraphicFramePr>
          <p:cNvPr id="7" name="表 6"/>
          <p:cNvGraphicFramePr>
            <a:graphicFrameLocks noGrp="1"/>
          </p:cNvGraphicFramePr>
          <p:nvPr/>
        </p:nvGraphicFramePr>
        <p:xfrm>
          <a:off x="1115616" y="3501008"/>
          <a:ext cx="7080448" cy="1381760"/>
        </p:xfrm>
        <a:graphic>
          <a:graphicData uri="http://schemas.openxmlformats.org/drawingml/2006/table">
            <a:tbl>
              <a:tblPr firstRow="1" bandRow="1">
                <a:tableStyleId>{5C22544A-7EE6-4342-B048-85BDC9FD1C3A}</a:tableStyleId>
              </a:tblPr>
              <a:tblGrid>
                <a:gridCol w="1770112"/>
                <a:gridCol w="1770112"/>
                <a:gridCol w="1770112"/>
                <a:gridCol w="1770112"/>
              </a:tblGrid>
              <a:tr h="370840">
                <a:tc>
                  <a:txBody>
                    <a:bodyPr/>
                    <a:lstStyle/>
                    <a:p>
                      <a:endParaRPr kumimoji="1" lang="ja-JP" altLang="en-US" dirty="0"/>
                    </a:p>
                  </a:txBody>
                  <a:tcPr/>
                </a:tc>
                <a:tc>
                  <a:txBody>
                    <a:bodyPr/>
                    <a:lstStyle/>
                    <a:p>
                      <a:pPr algn="ctr"/>
                      <a:r>
                        <a:rPr kumimoji="1" lang="ja-JP" altLang="en-US" dirty="0" smtClean="0"/>
                        <a:t>マイグレーション時間</a:t>
                      </a:r>
                      <a:r>
                        <a:rPr kumimoji="1" lang="en-US" altLang="ja-JP" dirty="0" smtClean="0"/>
                        <a:t>[</a:t>
                      </a:r>
                      <a:r>
                        <a:rPr kumimoji="1" lang="ja-JP" altLang="en-US" dirty="0" smtClean="0"/>
                        <a:t>秒</a:t>
                      </a:r>
                      <a:r>
                        <a:rPr kumimoji="1" lang="en-US" altLang="ja-JP" dirty="0" smtClean="0"/>
                        <a:t>]</a:t>
                      </a:r>
                      <a:endParaRPr kumimoji="1" lang="ja-JP" altLang="en-US" dirty="0"/>
                    </a:p>
                  </a:txBody>
                  <a:tcPr/>
                </a:tc>
                <a:tc>
                  <a:txBody>
                    <a:bodyPr/>
                    <a:lstStyle/>
                    <a:p>
                      <a:pPr algn="ctr"/>
                      <a:r>
                        <a:rPr kumimoji="1" lang="ja-JP" altLang="en-US" dirty="0" smtClean="0"/>
                        <a:t>サスペンド時間</a:t>
                      </a:r>
                      <a:r>
                        <a:rPr kumimoji="1" lang="en-US" altLang="ja-JP" dirty="0" smtClean="0"/>
                        <a:t>[</a:t>
                      </a:r>
                      <a:r>
                        <a:rPr kumimoji="1" lang="ja-JP" altLang="en-US" dirty="0" smtClean="0"/>
                        <a:t>秒</a:t>
                      </a:r>
                      <a:r>
                        <a:rPr kumimoji="1" lang="en-US" altLang="ja-JP" dirty="0" smtClean="0"/>
                        <a:t>]</a:t>
                      </a:r>
                      <a:endParaRPr kumimoji="1" lang="ja-JP" altLang="en-US" dirty="0"/>
                    </a:p>
                  </a:txBody>
                  <a:tcPr/>
                </a:tc>
                <a:tc>
                  <a:txBody>
                    <a:bodyPr/>
                    <a:lstStyle/>
                    <a:p>
                      <a:pPr algn="ctr"/>
                      <a:r>
                        <a:rPr kumimoji="1" lang="ja-JP" altLang="en-US" dirty="0" smtClean="0"/>
                        <a:t>レジューム時間</a:t>
                      </a:r>
                      <a:r>
                        <a:rPr kumimoji="1" lang="en-US" altLang="ja-JP" dirty="0" smtClean="0"/>
                        <a:t>[</a:t>
                      </a:r>
                      <a:r>
                        <a:rPr kumimoji="1" lang="ja-JP" altLang="en-US" dirty="0" smtClean="0"/>
                        <a:t>秒</a:t>
                      </a:r>
                      <a:r>
                        <a:rPr kumimoji="1" lang="en-US" altLang="ja-JP" dirty="0" smtClean="0"/>
                        <a:t>]</a:t>
                      </a:r>
                      <a:endParaRPr kumimoji="1" lang="ja-JP" altLang="en-US" dirty="0"/>
                    </a:p>
                  </a:txBody>
                  <a:tcPr/>
                </a:tc>
              </a:tr>
              <a:tr h="370840">
                <a:tc>
                  <a:txBody>
                    <a:bodyPr/>
                    <a:lstStyle/>
                    <a:p>
                      <a:pPr algn="ctr"/>
                      <a:r>
                        <a:rPr kumimoji="1" lang="ja-JP" altLang="en-US" dirty="0" smtClean="0"/>
                        <a:t>メモリ監視なし</a:t>
                      </a:r>
                      <a:endParaRPr kumimoji="1" lang="ja-JP" altLang="en-US" dirty="0"/>
                    </a:p>
                  </a:txBody>
                  <a:tcPr/>
                </a:tc>
                <a:tc>
                  <a:txBody>
                    <a:bodyPr/>
                    <a:lstStyle/>
                    <a:p>
                      <a:pPr algn="ctr"/>
                      <a:r>
                        <a:rPr kumimoji="1" lang="en-US" altLang="ja-JP" dirty="0" smtClean="0"/>
                        <a:t>90.6</a:t>
                      </a:r>
                      <a:endParaRPr kumimoji="1" lang="ja-JP" altLang="en-US" dirty="0"/>
                    </a:p>
                  </a:txBody>
                  <a:tcPr/>
                </a:tc>
                <a:tc>
                  <a:txBody>
                    <a:bodyPr/>
                    <a:lstStyle/>
                    <a:p>
                      <a:pPr algn="ctr"/>
                      <a:r>
                        <a:rPr kumimoji="1" lang="en-US" altLang="ja-JP" dirty="0" smtClean="0"/>
                        <a:t>12.9</a:t>
                      </a:r>
                      <a:endParaRPr kumimoji="1" lang="ja-JP" altLang="en-US" dirty="0"/>
                    </a:p>
                  </a:txBody>
                  <a:tcPr/>
                </a:tc>
                <a:tc>
                  <a:txBody>
                    <a:bodyPr/>
                    <a:lstStyle/>
                    <a:p>
                      <a:pPr algn="ctr"/>
                      <a:r>
                        <a:rPr kumimoji="1" lang="en-US" altLang="ja-JP" dirty="0" smtClean="0"/>
                        <a:t>21.6</a:t>
                      </a:r>
                      <a:endParaRPr kumimoji="1" lang="ja-JP" altLang="en-US" dirty="0"/>
                    </a:p>
                  </a:txBody>
                  <a:tcPr/>
                </a:tc>
              </a:tr>
              <a:tr h="370840">
                <a:tc>
                  <a:txBody>
                    <a:bodyPr/>
                    <a:lstStyle/>
                    <a:p>
                      <a:pPr algn="ctr"/>
                      <a:r>
                        <a:rPr kumimoji="1" lang="ja-JP" altLang="en-US" dirty="0" smtClean="0"/>
                        <a:t>メモリ監視あり</a:t>
                      </a:r>
                      <a:endParaRPr kumimoji="1" lang="ja-JP" altLang="en-US" dirty="0"/>
                    </a:p>
                  </a:txBody>
                  <a:tcPr/>
                </a:tc>
                <a:tc>
                  <a:txBody>
                    <a:bodyPr/>
                    <a:lstStyle/>
                    <a:p>
                      <a:pPr algn="ctr"/>
                      <a:r>
                        <a:rPr kumimoji="1" lang="en-US" altLang="ja-JP" dirty="0" smtClean="0"/>
                        <a:t>89.6</a:t>
                      </a:r>
                      <a:endParaRPr kumimoji="1" lang="ja-JP" altLang="en-US" dirty="0"/>
                    </a:p>
                  </a:txBody>
                  <a:tcPr/>
                </a:tc>
                <a:tc>
                  <a:txBody>
                    <a:bodyPr/>
                    <a:lstStyle/>
                    <a:p>
                      <a:pPr algn="ctr"/>
                      <a:r>
                        <a:rPr kumimoji="1" lang="en-US" altLang="ja-JP" dirty="0" smtClean="0"/>
                        <a:t>11.9</a:t>
                      </a:r>
                      <a:endParaRPr kumimoji="1" lang="ja-JP" altLang="en-US" dirty="0"/>
                    </a:p>
                  </a:txBody>
                  <a:tcPr/>
                </a:tc>
                <a:tc>
                  <a:txBody>
                    <a:bodyPr/>
                    <a:lstStyle/>
                    <a:p>
                      <a:pPr algn="ctr"/>
                      <a:r>
                        <a:rPr kumimoji="1" lang="en-US" altLang="ja-JP" dirty="0" smtClean="0"/>
                        <a:t>20.6</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関連研究</a:t>
            </a:r>
            <a:endParaRPr kumimoji="1" lang="ja-JP" altLang="en-US" dirty="0"/>
          </a:p>
        </p:txBody>
      </p:sp>
      <p:sp>
        <p:nvSpPr>
          <p:cNvPr id="3" name="コンテンツ プレースホルダ 2"/>
          <p:cNvSpPr>
            <a:spLocks noGrp="1"/>
          </p:cNvSpPr>
          <p:nvPr>
            <p:ph sz="quarter" idx="1"/>
          </p:nvPr>
        </p:nvSpPr>
        <p:spPr/>
        <p:txBody>
          <a:bodyPr/>
          <a:lstStyle/>
          <a:p>
            <a:r>
              <a:rPr kumimoji="1" lang="en-US" altLang="ja-JP" dirty="0" smtClean="0"/>
              <a:t>Livewire [</a:t>
            </a:r>
            <a:r>
              <a:rPr kumimoji="1" lang="en-US" altLang="ja-JP" dirty="0" err="1" smtClean="0"/>
              <a:t>Garfinkel</a:t>
            </a:r>
            <a:r>
              <a:rPr kumimoji="1" lang="en-US" altLang="ja-JP" dirty="0" smtClean="0"/>
              <a:t> et al. ‘03]</a:t>
            </a:r>
          </a:p>
          <a:p>
            <a:pPr lvl="1"/>
            <a:r>
              <a:rPr lang="ja-JP" altLang="en-US" dirty="0" smtClean="0"/>
              <a:t>仮想マシン外で</a:t>
            </a:r>
            <a:r>
              <a:rPr lang="en-US" altLang="ja-JP" dirty="0" smtClean="0"/>
              <a:t>IDS</a:t>
            </a:r>
            <a:r>
              <a:rPr lang="ja-JP" altLang="en-US" dirty="0" smtClean="0"/>
              <a:t>を動かし、仮想マシンを監視</a:t>
            </a:r>
            <a:endParaRPr lang="en-US" altLang="ja-JP" dirty="0" smtClean="0"/>
          </a:p>
          <a:p>
            <a:r>
              <a:rPr lang="en-US" altLang="ja-JP" dirty="0" smtClean="0"/>
              <a:t>Stub domain</a:t>
            </a:r>
          </a:p>
          <a:p>
            <a:pPr lvl="1"/>
            <a:r>
              <a:rPr lang="ja-JP" altLang="en-US" dirty="0" smtClean="0"/>
              <a:t>ドメイン</a:t>
            </a:r>
            <a:r>
              <a:rPr lang="en-US" altLang="ja-JP" dirty="0" smtClean="0"/>
              <a:t>0</a:t>
            </a:r>
            <a:r>
              <a:rPr lang="ja-JP" altLang="en-US" dirty="0" smtClean="0"/>
              <a:t>の一部機能を実行できるドメイン</a:t>
            </a:r>
            <a:endParaRPr lang="en-US" altLang="ja-JP" dirty="0" smtClean="0"/>
          </a:p>
          <a:p>
            <a:pPr lvl="1"/>
            <a:r>
              <a:rPr lang="ja-JP" altLang="en-US" dirty="0" smtClean="0"/>
              <a:t>マイグレーションはできない</a:t>
            </a:r>
            <a:endParaRPr lang="en-US" altLang="ja-JP" dirty="0" smtClean="0"/>
          </a:p>
          <a:p>
            <a:r>
              <a:rPr kumimoji="1" lang="ja-JP" altLang="en-US" dirty="0" smtClean="0"/>
              <a:t>プロセスマイグレーション</a:t>
            </a:r>
            <a:endParaRPr kumimoji="1" lang="en-US" altLang="ja-JP" dirty="0" smtClean="0"/>
          </a:p>
          <a:p>
            <a:pPr lvl="1"/>
            <a:r>
              <a:rPr lang="en-US" altLang="ja-JP" dirty="0" smtClean="0"/>
              <a:t>IDS</a:t>
            </a:r>
            <a:r>
              <a:rPr lang="ja-JP" altLang="en-US" dirty="0" smtClean="0"/>
              <a:t>プロセスのみをマイグレーションする</a:t>
            </a:r>
            <a:endParaRPr lang="en-US" altLang="ja-JP" dirty="0" smtClean="0"/>
          </a:p>
          <a:p>
            <a:pPr lvl="1"/>
            <a:r>
              <a:rPr kumimoji="1" lang="ja-JP" altLang="en-US" dirty="0" smtClean="0"/>
              <a:t>さまざまな制限がある</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まとめ</a:t>
            </a:r>
            <a:endParaRPr kumimoji="1" lang="ja-JP" altLang="en-US" dirty="0"/>
          </a:p>
        </p:txBody>
      </p:sp>
      <p:sp>
        <p:nvSpPr>
          <p:cNvPr id="3" name="コンテンツ プレースホルダ 2"/>
          <p:cNvSpPr>
            <a:spLocks noGrp="1"/>
          </p:cNvSpPr>
          <p:nvPr>
            <p:ph sz="quarter" idx="1"/>
          </p:nvPr>
        </p:nvSpPr>
        <p:spPr/>
        <p:txBody>
          <a:bodyPr/>
          <a:lstStyle/>
          <a:p>
            <a:r>
              <a:rPr kumimoji="1" lang="en-US" altLang="ja-JP" dirty="0" smtClean="0"/>
              <a:t>IDS</a:t>
            </a:r>
            <a:r>
              <a:rPr kumimoji="1" lang="ja-JP" altLang="en-US" dirty="0" smtClean="0"/>
              <a:t>をオフロードしたままマイグレーションを実行できる</a:t>
            </a:r>
            <a:r>
              <a:rPr lang="ja-JP" altLang="en-US" dirty="0" smtClean="0"/>
              <a:t>ドメイン</a:t>
            </a:r>
            <a:r>
              <a:rPr lang="en-US" altLang="ja-JP" dirty="0" smtClean="0"/>
              <a:t>M</a:t>
            </a:r>
            <a:r>
              <a:rPr kumimoji="1" lang="ja-JP" altLang="en-US" dirty="0" smtClean="0"/>
              <a:t>を提案した</a:t>
            </a:r>
            <a:endParaRPr kumimoji="1" lang="en-US" altLang="ja-JP" dirty="0" smtClean="0"/>
          </a:p>
          <a:p>
            <a:pPr lvl="1"/>
            <a:r>
              <a:rPr kumimoji="1" lang="ja-JP" altLang="en-US" dirty="0" smtClean="0"/>
              <a:t>ディスク、メモリの監視</a:t>
            </a:r>
            <a:endParaRPr lang="en-US" altLang="ja-JP" dirty="0" smtClean="0"/>
          </a:p>
          <a:p>
            <a:pPr lvl="1"/>
            <a:r>
              <a:rPr kumimoji="1" lang="ja-JP" altLang="en-US" dirty="0" smtClean="0"/>
              <a:t>監視を継続したままマイグレーション可能</a:t>
            </a:r>
            <a:endParaRPr kumimoji="1" lang="en-US" altLang="ja-JP" dirty="0" smtClean="0"/>
          </a:p>
          <a:p>
            <a:pPr lvl="1"/>
            <a:endParaRPr kumimoji="1" lang="en-US" altLang="ja-JP" dirty="0" smtClean="0"/>
          </a:p>
          <a:p>
            <a:r>
              <a:rPr lang="ja-JP" altLang="en-US" dirty="0" smtClean="0"/>
              <a:t>今後の課題</a:t>
            </a:r>
            <a:endParaRPr lang="en-US" altLang="ja-JP" dirty="0" smtClean="0"/>
          </a:p>
          <a:p>
            <a:pPr lvl="1"/>
            <a:r>
              <a:rPr lang="ja-JP" altLang="en-US" dirty="0" smtClean="0"/>
              <a:t>マイグレーションにかかる時間の分析</a:t>
            </a:r>
            <a:endParaRPr lang="en-US" altLang="ja-JP" dirty="0" smtClean="0"/>
          </a:p>
          <a:p>
            <a:pPr lvl="1"/>
            <a:r>
              <a:rPr kumimoji="1" lang="ja-JP" altLang="en-US" dirty="0" smtClean="0"/>
              <a:t>ネットワークの監視の実現</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侵入検知システム（</a:t>
            </a:r>
            <a:r>
              <a:rPr kumimoji="1" lang="en-US" altLang="ja-JP" dirty="0" smtClean="0"/>
              <a:t>IDS</a:t>
            </a:r>
            <a:r>
              <a:rPr kumimoji="1" lang="ja-JP" altLang="en-US" dirty="0" smtClean="0"/>
              <a:t>）</a:t>
            </a:r>
            <a:endParaRPr kumimoji="1" lang="ja-JP" altLang="en-US" dirty="0"/>
          </a:p>
        </p:txBody>
      </p:sp>
      <p:sp>
        <p:nvSpPr>
          <p:cNvPr id="3" name="コンテンツ プレースホルダ 2"/>
          <p:cNvSpPr>
            <a:spLocks noGrp="1"/>
          </p:cNvSpPr>
          <p:nvPr>
            <p:ph sz="quarter" idx="1"/>
          </p:nvPr>
        </p:nvSpPr>
        <p:spPr>
          <a:xfrm>
            <a:off x="612648" y="1600200"/>
            <a:ext cx="8388508" cy="4495800"/>
          </a:xfrm>
        </p:spPr>
        <p:txBody>
          <a:bodyPr/>
          <a:lstStyle/>
          <a:p>
            <a:r>
              <a:rPr lang="en-US" altLang="ja-JP" dirty="0" smtClean="0"/>
              <a:t>IDS</a:t>
            </a:r>
            <a:r>
              <a:rPr lang="ja-JP" altLang="en-US" dirty="0" smtClean="0"/>
              <a:t>は攻撃者の侵入を検知するために用いられる</a:t>
            </a:r>
            <a:endParaRPr lang="en-US" altLang="ja-JP" dirty="0" smtClean="0"/>
          </a:p>
          <a:p>
            <a:pPr lvl="1"/>
            <a:r>
              <a:rPr lang="ja-JP" altLang="en-US" dirty="0" smtClean="0"/>
              <a:t>ディスク、メモリ、ネットワークの監視</a:t>
            </a:r>
            <a:endParaRPr lang="en-US" altLang="ja-JP" dirty="0" smtClean="0"/>
          </a:p>
          <a:p>
            <a:pPr lvl="1"/>
            <a:r>
              <a:rPr lang="ja-JP" altLang="en-US" dirty="0" smtClean="0"/>
              <a:t>例：</a:t>
            </a:r>
            <a:r>
              <a:rPr lang="en-US" altLang="ja-JP" dirty="0" smtClean="0"/>
              <a:t>Tripwire</a:t>
            </a:r>
          </a:p>
          <a:p>
            <a:pPr lvl="2"/>
            <a:r>
              <a:rPr lang="ja-JP" altLang="en-US" dirty="0" smtClean="0"/>
              <a:t>勝手に追加、変更されたファイルを検出</a:t>
            </a:r>
            <a:endParaRPr lang="en-US" altLang="ja-JP" dirty="0" smtClean="0"/>
          </a:p>
          <a:p>
            <a:pPr lvl="2"/>
            <a:r>
              <a:rPr lang="ja-JP" altLang="en-US" dirty="0" smtClean="0"/>
              <a:t>検出後管理者に通知する</a:t>
            </a:r>
            <a:endParaRPr lang="en-US" altLang="ja-JP" dirty="0" smtClean="0"/>
          </a:p>
          <a:p>
            <a:r>
              <a:rPr lang="en-US" altLang="ja-JP" dirty="0" smtClean="0"/>
              <a:t>IDS</a:t>
            </a:r>
            <a:r>
              <a:rPr lang="ja-JP" altLang="en-US" dirty="0" err="1" smtClean="0"/>
              <a:t>への</a:t>
            </a:r>
            <a:r>
              <a:rPr lang="ja-JP" altLang="en-US" dirty="0" smtClean="0"/>
              <a:t>攻撃が増加</a:t>
            </a:r>
            <a:endParaRPr lang="en-US" altLang="ja-JP" dirty="0" smtClean="0"/>
          </a:p>
          <a:p>
            <a:pPr lvl="1"/>
            <a:r>
              <a:rPr lang="ja-JP" altLang="en-US" dirty="0" smtClean="0"/>
              <a:t>侵入の検知ができなくなる</a:t>
            </a:r>
            <a:endParaRPr lang="en-US" altLang="ja-JP" dirty="0" smtClean="0"/>
          </a:p>
          <a:p>
            <a:endParaRPr lang="en-US" altLang="ja-JP" dirty="0" smtClean="0"/>
          </a:p>
          <a:p>
            <a:pPr>
              <a:buNone/>
            </a:pPr>
            <a:endParaRPr kumimoji="1" lang="en-US" altLang="ja-JP" dirty="0" smtClean="0"/>
          </a:p>
        </p:txBody>
      </p:sp>
      <p:sp>
        <p:nvSpPr>
          <p:cNvPr id="4" name="角丸四角形 3"/>
          <p:cNvSpPr/>
          <p:nvPr/>
        </p:nvSpPr>
        <p:spPr>
          <a:xfrm>
            <a:off x="5436096" y="3861048"/>
            <a:ext cx="1800200" cy="2520280"/>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812360" y="3429000"/>
            <a:ext cx="936104" cy="369332"/>
          </a:xfrm>
          <a:prstGeom prst="rect">
            <a:avLst/>
          </a:prstGeom>
          <a:noFill/>
        </p:spPr>
        <p:txBody>
          <a:bodyPr wrap="square" rtlCol="0">
            <a:spAutoFit/>
          </a:bodyPr>
          <a:lstStyle/>
          <a:p>
            <a:r>
              <a:rPr kumimoji="1" lang="ja-JP" altLang="en-US" dirty="0" smtClean="0">
                <a:solidFill>
                  <a:srgbClr val="FF0000"/>
                </a:solidFill>
              </a:rPr>
              <a:t>攻撃者</a:t>
            </a:r>
            <a:endParaRPr kumimoji="1" lang="en-US" altLang="ja-JP" dirty="0" smtClean="0">
              <a:solidFill>
                <a:srgbClr val="FF0000"/>
              </a:solidFill>
            </a:endParaRPr>
          </a:p>
        </p:txBody>
      </p:sp>
      <p:sp>
        <p:nvSpPr>
          <p:cNvPr id="12" name="テキスト ボックス 11"/>
          <p:cNvSpPr txBox="1"/>
          <p:nvPr/>
        </p:nvSpPr>
        <p:spPr>
          <a:xfrm>
            <a:off x="7020272" y="4077072"/>
            <a:ext cx="936104" cy="369332"/>
          </a:xfrm>
          <a:prstGeom prst="rect">
            <a:avLst/>
          </a:prstGeom>
          <a:noFill/>
        </p:spPr>
        <p:txBody>
          <a:bodyPr wrap="square" rtlCol="0">
            <a:spAutoFit/>
          </a:bodyPr>
          <a:lstStyle/>
          <a:p>
            <a:pPr algn="ctr"/>
            <a:r>
              <a:rPr lang="ja-JP" altLang="en-US" dirty="0" smtClean="0"/>
              <a:t>検出</a:t>
            </a:r>
            <a:endParaRPr kumimoji="1" lang="en-US" altLang="ja-JP" dirty="0" smtClean="0"/>
          </a:p>
        </p:txBody>
      </p:sp>
      <p:sp>
        <p:nvSpPr>
          <p:cNvPr id="13" name="テキスト ボックス 12"/>
          <p:cNvSpPr txBox="1"/>
          <p:nvPr/>
        </p:nvSpPr>
        <p:spPr>
          <a:xfrm>
            <a:off x="6012160" y="3789040"/>
            <a:ext cx="864096" cy="369332"/>
          </a:xfrm>
          <a:prstGeom prst="rect">
            <a:avLst/>
          </a:prstGeom>
          <a:noFill/>
        </p:spPr>
        <p:txBody>
          <a:bodyPr wrap="square" rtlCol="0">
            <a:spAutoFit/>
          </a:bodyPr>
          <a:lstStyle/>
          <a:p>
            <a:r>
              <a:rPr lang="ja-JP" altLang="en-US" dirty="0" smtClean="0"/>
              <a:t>マシン</a:t>
            </a:r>
            <a:endParaRPr lang="en-US" altLang="ja-JP" dirty="0" smtClean="0"/>
          </a:p>
        </p:txBody>
      </p:sp>
      <p:sp>
        <p:nvSpPr>
          <p:cNvPr id="5" name="曲折矢印 4"/>
          <p:cNvSpPr/>
          <p:nvPr/>
        </p:nvSpPr>
        <p:spPr>
          <a:xfrm rot="10800000">
            <a:off x="7020272" y="3789040"/>
            <a:ext cx="1368152" cy="1800200"/>
          </a:xfrm>
          <a:prstGeom prst="bentArrow">
            <a:avLst>
              <a:gd name="adj1" fmla="val 25000"/>
              <a:gd name="adj2" fmla="val 25000"/>
              <a:gd name="adj3" fmla="val 25000"/>
              <a:gd name="adj4" fmla="val 41538"/>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曲折矢印 10"/>
          <p:cNvSpPr/>
          <p:nvPr/>
        </p:nvSpPr>
        <p:spPr>
          <a:xfrm rot="5400000">
            <a:off x="6840252" y="4401108"/>
            <a:ext cx="720080" cy="792088"/>
          </a:xfrm>
          <a:prstGeom prst="bentArrow">
            <a:avLst>
              <a:gd name="adj1" fmla="val 25000"/>
              <a:gd name="adj2" fmla="val 33081"/>
              <a:gd name="adj3" fmla="val 25000"/>
              <a:gd name="adj4" fmla="val 22971"/>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円/楕円 5"/>
          <p:cNvSpPr/>
          <p:nvPr/>
        </p:nvSpPr>
        <p:spPr>
          <a:xfrm>
            <a:off x="5724128" y="4149080"/>
            <a:ext cx="1296144" cy="79208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15" name="左矢印 14"/>
          <p:cNvSpPr/>
          <p:nvPr/>
        </p:nvSpPr>
        <p:spPr>
          <a:xfrm rot="2380847">
            <a:off x="6379313" y="4838509"/>
            <a:ext cx="936104" cy="360040"/>
          </a:xfrm>
          <a:prstGeom prst="lef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乗算記号 9"/>
          <p:cNvSpPr/>
          <p:nvPr/>
        </p:nvSpPr>
        <p:spPr>
          <a:xfrm>
            <a:off x="5580112" y="3933056"/>
            <a:ext cx="1440160" cy="1224136"/>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rPr>
              <a:t>停止</a:t>
            </a:r>
            <a:endParaRPr kumimoji="1" lang="ja-JP" altLang="en-US" dirty="0">
              <a:solidFill>
                <a:schemeClr val="bg1"/>
              </a:solidFill>
            </a:endParaRPr>
          </a:p>
        </p:txBody>
      </p:sp>
      <p:sp>
        <p:nvSpPr>
          <p:cNvPr id="14" name="フローチャート : 磁気ディスク 13"/>
          <p:cNvSpPr/>
          <p:nvPr/>
        </p:nvSpPr>
        <p:spPr>
          <a:xfrm>
            <a:off x="5796136" y="5229200"/>
            <a:ext cx="1080120" cy="1080120"/>
          </a:xfrm>
          <a:prstGeom prst="flowChartMagneticDisk">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爆発 2 8"/>
          <p:cNvSpPr/>
          <p:nvPr/>
        </p:nvSpPr>
        <p:spPr>
          <a:xfrm>
            <a:off x="5580112" y="5301208"/>
            <a:ext cx="1656184" cy="1008112"/>
          </a:xfrm>
          <a:prstGeom prst="irregularSeal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rPr>
              <a:t>被害</a:t>
            </a:r>
            <a:endParaRPr kumimoji="1" lang="ja-JP" alt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trips(down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strips(downLeft)">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12"/>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11"/>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grpId="2"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strips(downLeft)">
                                      <p:cBhvr>
                                        <p:cTn id="35" dur="50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strips(downLeft)">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8" presetClass="entr" presetSubtype="12"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strips(downLeft)">
                                      <p:cBhvr>
                                        <p:cTn id="45" dur="5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xit" presetSubtype="0" fill="hold" grpId="1" nodeType="clickEffect">
                                  <p:stCondLst>
                                    <p:cond delay="0"/>
                                  </p:stCondLst>
                                  <p:childTnLst>
                                    <p:set>
                                      <p:cBhvr>
                                        <p:cTn id="49" dur="1" fill="hold">
                                          <p:stCondLst>
                                            <p:cond delay="0"/>
                                          </p:stCondLst>
                                        </p:cTn>
                                        <p:tgtEl>
                                          <p:spTgt spid="15"/>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18" presetClass="entr" presetSubtype="12" fill="hold" grpId="0" nodeType="click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strips(downLeft)">
                                      <p:cBhvr>
                                        <p:cTn id="5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2" grpId="1"/>
      <p:bldP spid="5" grpId="0" animBg="1"/>
      <p:bldP spid="5" grpId="1" animBg="1"/>
      <p:bldP spid="5" grpId="2" animBg="1"/>
      <p:bldP spid="11" grpId="0" animBg="1"/>
      <p:bldP spid="11" grpId="1" animBg="1"/>
      <p:bldP spid="15" grpId="0" animBg="1"/>
      <p:bldP spid="15" grpId="1" animBg="1"/>
      <p:bldP spid="10"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VM</a:t>
            </a:r>
            <a:r>
              <a:rPr kumimoji="1" lang="ja-JP" altLang="en-US" dirty="0" smtClean="0"/>
              <a:t>を用いた</a:t>
            </a:r>
            <a:r>
              <a:rPr kumimoji="1" lang="en-US" altLang="ja-JP" dirty="0" smtClean="0"/>
              <a:t>IDS</a:t>
            </a:r>
            <a:r>
              <a:rPr kumimoji="1" lang="ja-JP" altLang="en-US" dirty="0" smtClean="0"/>
              <a:t>のオフロード</a:t>
            </a:r>
            <a:endParaRPr kumimoji="1" lang="ja-JP" altLang="en-US" dirty="0"/>
          </a:p>
        </p:txBody>
      </p:sp>
      <p:sp>
        <p:nvSpPr>
          <p:cNvPr id="3" name="コンテンツ プレースホルダ 2"/>
          <p:cNvSpPr>
            <a:spLocks noGrp="1"/>
          </p:cNvSpPr>
          <p:nvPr>
            <p:ph sz="quarter" idx="1"/>
          </p:nvPr>
        </p:nvSpPr>
        <p:spPr/>
        <p:txBody>
          <a:bodyPr/>
          <a:lstStyle/>
          <a:p>
            <a:r>
              <a:rPr kumimoji="1" lang="en-US" altLang="ja-JP" dirty="0" smtClean="0"/>
              <a:t>IDS</a:t>
            </a:r>
            <a:r>
              <a:rPr kumimoji="1" lang="ja-JP" altLang="en-US" dirty="0" smtClean="0"/>
              <a:t>を</a:t>
            </a:r>
            <a:r>
              <a:rPr lang="ja-JP" altLang="en-US" dirty="0" smtClean="0"/>
              <a:t>別の仮想マシン（</a:t>
            </a:r>
            <a:r>
              <a:rPr lang="en-US" altLang="ja-JP" dirty="0" smtClean="0"/>
              <a:t>VM</a:t>
            </a:r>
            <a:r>
              <a:rPr lang="ja-JP" altLang="en-US" dirty="0" smtClean="0"/>
              <a:t>）で</a:t>
            </a:r>
            <a:r>
              <a:rPr kumimoji="1" lang="ja-JP" altLang="en-US" dirty="0" smtClean="0"/>
              <a:t>動かす手法</a:t>
            </a:r>
            <a:endParaRPr kumimoji="1" lang="en-US" altLang="ja-JP" dirty="0" smtClean="0"/>
          </a:p>
          <a:p>
            <a:pPr lvl="1"/>
            <a:r>
              <a:rPr lang="en-US" altLang="ja-JP" dirty="0" smtClean="0"/>
              <a:t>VM</a:t>
            </a:r>
            <a:r>
              <a:rPr lang="ja-JP" altLang="en-US" dirty="0" smtClean="0"/>
              <a:t>とは？</a:t>
            </a:r>
            <a:endParaRPr lang="en-US" altLang="ja-JP" dirty="0" smtClean="0"/>
          </a:p>
          <a:p>
            <a:pPr lvl="2"/>
            <a:r>
              <a:rPr lang="ja-JP" altLang="en-US" dirty="0" smtClean="0"/>
              <a:t>仮想的に構築された計算機</a:t>
            </a:r>
            <a:endParaRPr lang="en-US" altLang="ja-JP" dirty="0" smtClean="0"/>
          </a:p>
          <a:p>
            <a:pPr lvl="2"/>
            <a:r>
              <a:rPr lang="ja-JP" altLang="en-US" dirty="0" smtClean="0"/>
              <a:t>互いに影響を与えない</a:t>
            </a:r>
            <a:endParaRPr lang="en-US" altLang="ja-JP" dirty="0" smtClean="0"/>
          </a:p>
          <a:p>
            <a:pPr lvl="1"/>
            <a:r>
              <a:rPr lang="en-US" altLang="ja-JP" dirty="0" smtClean="0"/>
              <a:t>IDS</a:t>
            </a:r>
            <a:r>
              <a:rPr lang="ja-JP" altLang="en-US" dirty="0" smtClean="0"/>
              <a:t>が攻撃されにくくなる</a:t>
            </a:r>
            <a:endParaRPr lang="en-US" altLang="ja-JP" dirty="0" smtClean="0"/>
          </a:p>
          <a:p>
            <a:pPr lvl="2"/>
            <a:r>
              <a:rPr lang="en-US" altLang="ja-JP" dirty="0" smtClean="0"/>
              <a:t>IDS</a:t>
            </a:r>
            <a:r>
              <a:rPr lang="ja-JP" altLang="en-US" dirty="0" smtClean="0"/>
              <a:t>を動かす</a:t>
            </a:r>
            <a:r>
              <a:rPr lang="en-US" altLang="ja-JP" dirty="0" smtClean="0"/>
              <a:t>VM</a:t>
            </a:r>
            <a:r>
              <a:rPr lang="ja-JP" altLang="en-US" dirty="0" err="1" smtClean="0"/>
              <a:t>には</a:t>
            </a:r>
            <a:r>
              <a:rPr lang="ja-JP" altLang="en-US" dirty="0" smtClean="0"/>
              <a:t>侵入が</a:t>
            </a:r>
            <a:r>
              <a:rPr lang="en-US" altLang="ja-JP" dirty="0" smtClean="0"/>
              <a:t/>
            </a:r>
            <a:br>
              <a:rPr lang="en-US" altLang="ja-JP" dirty="0" smtClean="0"/>
            </a:br>
            <a:r>
              <a:rPr lang="ja-JP" altLang="en-US" dirty="0" smtClean="0"/>
              <a:t>難しい</a:t>
            </a:r>
            <a:endParaRPr lang="en-US" altLang="ja-JP" dirty="0" smtClean="0"/>
          </a:p>
          <a:p>
            <a:pPr lvl="1"/>
            <a:r>
              <a:rPr lang="en-US" altLang="ja-JP" dirty="0" err="1" smtClean="0"/>
              <a:t>Xen</a:t>
            </a:r>
            <a:r>
              <a:rPr lang="ja-JP" altLang="en-US" dirty="0" smtClean="0"/>
              <a:t>を用いた場合</a:t>
            </a:r>
            <a:endParaRPr lang="en-US" altLang="ja-JP" dirty="0" smtClean="0"/>
          </a:p>
          <a:p>
            <a:pPr lvl="2"/>
            <a:r>
              <a:rPr lang="ja-JP" altLang="en-US" dirty="0" smtClean="0"/>
              <a:t>ドメイン</a:t>
            </a:r>
            <a:r>
              <a:rPr lang="en-US" altLang="ja-JP" dirty="0" smtClean="0"/>
              <a:t>0</a:t>
            </a:r>
            <a:r>
              <a:rPr lang="ja-JP" altLang="en-US" dirty="0" smtClean="0"/>
              <a:t>で</a:t>
            </a:r>
            <a:r>
              <a:rPr lang="en-US" altLang="ja-JP" dirty="0" smtClean="0"/>
              <a:t>IDS</a:t>
            </a:r>
            <a:r>
              <a:rPr lang="ja-JP" altLang="en-US" dirty="0" smtClean="0"/>
              <a:t>を動かす</a:t>
            </a:r>
            <a:endParaRPr lang="en-US" altLang="ja-JP" dirty="0" smtClean="0"/>
          </a:p>
          <a:p>
            <a:pPr lvl="2"/>
            <a:r>
              <a:rPr lang="ja-JP" altLang="en-US" dirty="0" smtClean="0"/>
              <a:t>ドメイン</a:t>
            </a:r>
            <a:r>
              <a:rPr lang="en-US" altLang="ja-JP" dirty="0" smtClean="0"/>
              <a:t>U</a:t>
            </a:r>
            <a:r>
              <a:rPr lang="ja-JP" altLang="en-US" dirty="0" smtClean="0"/>
              <a:t>でそれ以外を動かす</a:t>
            </a:r>
            <a:endParaRPr lang="en-US" altLang="ja-JP" dirty="0" smtClean="0"/>
          </a:p>
        </p:txBody>
      </p:sp>
      <p:sp>
        <p:nvSpPr>
          <p:cNvPr id="12" name="正方形/長方形 11"/>
          <p:cNvSpPr/>
          <p:nvPr/>
        </p:nvSpPr>
        <p:spPr>
          <a:xfrm>
            <a:off x="5508104" y="3933056"/>
            <a:ext cx="3456384" cy="2664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804248" y="3933056"/>
            <a:ext cx="864096" cy="369332"/>
          </a:xfrm>
          <a:prstGeom prst="rect">
            <a:avLst/>
          </a:prstGeom>
          <a:noFill/>
        </p:spPr>
        <p:txBody>
          <a:bodyPr wrap="square" rtlCol="0">
            <a:spAutoFit/>
          </a:bodyPr>
          <a:lstStyle/>
          <a:p>
            <a:r>
              <a:rPr lang="ja-JP" altLang="en-US" dirty="0" smtClean="0"/>
              <a:t>マシン</a:t>
            </a:r>
            <a:endParaRPr lang="en-US" altLang="ja-JP" dirty="0" smtClean="0"/>
          </a:p>
        </p:txBody>
      </p:sp>
      <p:sp>
        <p:nvSpPr>
          <p:cNvPr id="15" name="角丸四角形 14"/>
          <p:cNvSpPr/>
          <p:nvPr/>
        </p:nvSpPr>
        <p:spPr>
          <a:xfrm>
            <a:off x="5724128" y="4293096"/>
            <a:ext cx="1419640" cy="2088232"/>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endParaRPr>
          </a:p>
          <a:p>
            <a:pPr algn="ctr"/>
            <a:endParaRPr lang="en-US" altLang="ja-JP" dirty="0" smtClean="0">
              <a:solidFill>
                <a:schemeClr val="tx1"/>
              </a:solidFill>
            </a:endParaRPr>
          </a:p>
          <a:p>
            <a:pPr algn="ctr"/>
            <a:endParaRPr kumimoji="1" lang="en-US" altLang="ja-JP" dirty="0" smtClean="0">
              <a:solidFill>
                <a:schemeClr val="tx1"/>
              </a:solidFill>
            </a:endParaRPr>
          </a:p>
          <a:p>
            <a:pPr algn="ctr"/>
            <a:endParaRPr kumimoji="1" lang="en-US" altLang="ja-JP" dirty="0" smtClean="0">
              <a:solidFill>
                <a:schemeClr val="tx1"/>
              </a:solidFill>
            </a:endParaRPr>
          </a:p>
          <a:p>
            <a:pPr algn="ctr"/>
            <a:r>
              <a:rPr lang="en-US" altLang="ja-JP" dirty="0" smtClean="0">
                <a:solidFill>
                  <a:schemeClr val="tx1"/>
                </a:solidFill>
              </a:rPr>
              <a:t>VM</a:t>
            </a:r>
          </a:p>
          <a:p>
            <a:pPr algn="ctr"/>
            <a:r>
              <a:rPr kumimoji="1" lang="en-US" altLang="ja-JP" dirty="0" smtClean="0">
                <a:solidFill>
                  <a:schemeClr val="tx1"/>
                </a:solidFill>
              </a:rPr>
              <a:t>[</a:t>
            </a:r>
            <a:r>
              <a:rPr kumimoji="1" lang="ja-JP" altLang="en-US" dirty="0" smtClean="0">
                <a:solidFill>
                  <a:schemeClr val="tx1"/>
                </a:solidFill>
              </a:rPr>
              <a:t>ドメイン０</a:t>
            </a:r>
            <a:r>
              <a:rPr kumimoji="1" lang="en-US" altLang="ja-JP" dirty="0" smtClean="0">
                <a:solidFill>
                  <a:schemeClr val="tx1"/>
                </a:solidFill>
              </a:rPr>
              <a:t>]</a:t>
            </a:r>
            <a:endParaRPr kumimoji="1" lang="ja-JP" altLang="en-US" dirty="0">
              <a:solidFill>
                <a:schemeClr val="tx1"/>
              </a:solidFill>
            </a:endParaRPr>
          </a:p>
        </p:txBody>
      </p:sp>
      <p:sp>
        <p:nvSpPr>
          <p:cNvPr id="16" name="角丸四角形 15"/>
          <p:cNvSpPr/>
          <p:nvPr/>
        </p:nvSpPr>
        <p:spPr>
          <a:xfrm>
            <a:off x="7308304" y="4293096"/>
            <a:ext cx="1478538" cy="2088232"/>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endParaRPr>
          </a:p>
          <a:p>
            <a:pPr algn="ctr"/>
            <a:endParaRPr lang="en-US" altLang="ja-JP" dirty="0" smtClean="0">
              <a:solidFill>
                <a:schemeClr val="tx1"/>
              </a:solidFill>
            </a:endParaRPr>
          </a:p>
          <a:p>
            <a:pPr algn="ctr"/>
            <a:endParaRPr kumimoji="1" lang="en-US" altLang="ja-JP" dirty="0" smtClean="0">
              <a:solidFill>
                <a:schemeClr val="tx1"/>
              </a:solidFill>
            </a:endParaRPr>
          </a:p>
          <a:p>
            <a:pPr algn="ctr"/>
            <a:endParaRPr kumimoji="1" lang="en-US" altLang="ja-JP" dirty="0" smtClean="0">
              <a:solidFill>
                <a:schemeClr val="tx1"/>
              </a:solidFill>
            </a:endParaRPr>
          </a:p>
          <a:p>
            <a:pPr algn="ctr"/>
            <a:r>
              <a:rPr lang="en-US" altLang="ja-JP" dirty="0" smtClean="0">
                <a:solidFill>
                  <a:schemeClr val="tx1"/>
                </a:solidFill>
              </a:rPr>
              <a:t>VM</a:t>
            </a:r>
          </a:p>
          <a:p>
            <a:pPr algn="ctr"/>
            <a:r>
              <a:rPr lang="en-US" altLang="ja-JP" dirty="0" smtClean="0">
                <a:solidFill>
                  <a:schemeClr val="tx1"/>
                </a:solidFill>
              </a:rPr>
              <a:t>[</a:t>
            </a:r>
            <a:r>
              <a:rPr lang="ja-JP" altLang="en-US" dirty="0" smtClean="0">
                <a:solidFill>
                  <a:schemeClr val="tx1"/>
                </a:solidFill>
              </a:rPr>
              <a:t>ドメイン</a:t>
            </a:r>
            <a:r>
              <a:rPr lang="en-US" altLang="ja-JP" dirty="0" smtClean="0">
                <a:solidFill>
                  <a:schemeClr val="tx1"/>
                </a:solidFill>
              </a:rPr>
              <a:t>U]</a:t>
            </a:r>
          </a:p>
        </p:txBody>
      </p:sp>
      <p:sp>
        <p:nvSpPr>
          <p:cNvPr id="17" name="下矢印 16"/>
          <p:cNvSpPr/>
          <p:nvPr/>
        </p:nvSpPr>
        <p:spPr>
          <a:xfrm>
            <a:off x="7740352" y="3140968"/>
            <a:ext cx="576064" cy="1440160"/>
          </a:xfrm>
          <a:prstGeom prst="down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曲折矢印 18"/>
          <p:cNvSpPr/>
          <p:nvPr/>
        </p:nvSpPr>
        <p:spPr>
          <a:xfrm>
            <a:off x="6228184" y="4293096"/>
            <a:ext cx="1656184" cy="576064"/>
          </a:xfrm>
          <a:prstGeom prst="ben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円/楕円 12"/>
          <p:cNvSpPr/>
          <p:nvPr/>
        </p:nvSpPr>
        <p:spPr>
          <a:xfrm>
            <a:off x="7380312" y="4653136"/>
            <a:ext cx="1152128" cy="72008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20" name="テキスト ボックス 19"/>
          <p:cNvSpPr txBox="1"/>
          <p:nvPr/>
        </p:nvSpPr>
        <p:spPr>
          <a:xfrm>
            <a:off x="7596336" y="2780928"/>
            <a:ext cx="936104" cy="369332"/>
          </a:xfrm>
          <a:prstGeom prst="rect">
            <a:avLst/>
          </a:prstGeom>
          <a:noFill/>
        </p:spPr>
        <p:txBody>
          <a:bodyPr wrap="square" rtlCol="0">
            <a:spAutoFit/>
          </a:bodyPr>
          <a:lstStyle/>
          <a:p>
            <a:r>
              <a:rPr kumimoji="1" lang="ja-JP" altLang="en-US" dirty="0" smtClean="0">
                <a:solidFill>
                  <a:srgbClr val="FF0000"/>
                </a:solidFill>
              </a:rPr>
              <a:t>攻撃者</a:t>
            </a:r>
            <a:endParaRPr kumimoji="1" lang="en-US" altLang="ja-JP" dirty="0" smtClean="0">
              <a:solidFill>
                <a:srgbClr val="FF0000"/>
              </a:solidFill>
            </a:endParaRPr>
          </a:p>
        </p:txBody>
      </p:sp>
      <p:sp>
        <p:nvSpPr>
          <p:cNvPr id="21" name="円/楕円 20"/>
          <p:cNvSpPr/>
          <p:nvPr/>
        </p:nvSpPr>
        <p:spPr>
          <a:xfrm>
            <a:off x="7380312" y="4653136"/>
            <a:ext cx="1152128" cy="72008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dissolve">
                                      <p:cBhvr>
                                        <p:cTn id="10" dur="500"/>
                                        <p:tgtEl>
                                          <p:spTgt spid="15"/>
                                        </p:tgtEl>
                                      </p:cBhvr>
                                    </p:animEffect>
                                  </p:childTnLst>
                                </p:cTn>
                              </p:par>
                              <p:par>
                                <p:cTn id="11" presetID="1" presetClass="exit"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hidden"/>
                                      </p:to>
                                    </p:set>
                                  </p:childTnLst>
                                </p:cTn>
                              </p:par>
                              <p:par>
                                <p:cTn id="13" presetID="9" presetClass="entr" presetSubtype="0" fill="hold" grpId="1"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dissolv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35" presetClass="path" presetSubtype="0" accel="50000" decel="50000" fill="hold" grpId="0" nodeType="clickEffect">
                                  <p:stCondLst>
                                    <p:cond delay="0"/>
                                  </p:stCondLst>
                                  <p:childTnLst>
                                    <p:animMotion origin="layout" path="M 1.11111E-6 -3.4104E-6 L -0.16545 -3.4104E-6 " pathEditMode="relative" rAng="0" ptsTypes="AA">
                                      <p:cBhvr>
                                        <p:cTn id="19" dur="2000" fill="hold"/>
                                        <p:tgtEl>
                                          <p:spTgt spid="13"/>
                                        </p:tgtEl>
                                        <p:attrNameLst>
                                          <p:attrName>ppt_x</p:attrName>
                                          <p:attrName>ppt_y</p:attrName>
                                        </p:attrNameLst>
                                      </p:cBhvr>
                                      <p:rCtr x="-83" y="0"/>
                                    </p:animMotion>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strips(downLeft)">
                                      <p:cBhvr>
                                        <p:cTn id="24" dur="500"/>
                                        <p:tgtEl>
                                          <p:spTgt spid="20"/>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strips(downLeft)">
                                      <p:cBhvr>
                                        <p:cTn id="29" dur="5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12" fill="hold" grpId="0" nodeType="click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strips(downLeft)">
                                      <p:cBhvr>
                                        <p:cTn id="3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9" grpId="0" animBg="1"/>
      <p:bldP spid="13" grpId="0" animBg="1"/>
      <p:bldP spid="13" grpId="1" animBg="1"/>
      <p:bldP spid="20" grpId="0"/>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932040" y="4581128"/>
            <a:ext cx="3456384"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755576" y="4581128"/>
            <a:ext cx="3456384" cy="1944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2627784" y="4941168"/>
            <a:ext cx="1440160" cy="151216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lang="en-US" altLang="ja-JP" dirty="0" smtClean="0">
              <a:solidFill>
                <a:schemeClr val="bg1"/>
              </a:solidFill>
            </a:endParaRPr>
          </a:p>
          <a:p>
            <a:pPr algn="ctr"/>
            <a:endParaRPr lang="en-US" altLang="ja-JP" dirty="0" smtClean="0">
              <a:solidFill>
                <a:schemeClr val="bg1"/>
              </a:solidFill>
            </a:endParaRPr>
          </a:p>
          <a:p>
            <a:pPr algn="ctr"/>
            <a:r>
              <a:rPr lang="ja-JP" altLang="en-US" dirty="0" smtClean="0">
                <a:solidFill>
                  <a:schemeClr val="bg1"/>
                </a:solidFill>
              </a:rPr>
              <a:t>ドメイン</a:t>
            </a:r>
            <a:r>
              <a:rPr lang="en-US" altLang="ja-JP" dirty="0" smtClean="0">
                <a:solidFill>
                  <a:schemeClr val="bg1"/>
                </a:solidFill>
              </a:rPr>
              <a:t>U</a:t>
            </a:r>
            <a:endParaRPr kumimoji="1" lang="ja-JP" altLang="en-US" dirty="0">
              <a:solidFill>
                <a:schemeClr val="bg1"/>
              </a:solidFill>
            </a:endParaRPr>
          </a:p>
        </p:txBody>
      </p:sp>
      <p:sp>
        <p:nvSpPr>
          <p:cNvPr id="2" name="タイトル 1"/>
          <p:cNvSpPr>
            <a:spLocks noGrp="1"/>
          </p:cNvSpPr>
          <p:nvPr>
            <p:ph type="title"/>
          </p:nvPr>
        </p:nvSpPr>
        <p:spPr>
          <a:xfrm>
            <a:off x="467544" y="228600"/>
            <a:ext cx="8424936" cy="990600"/>
          </a:xfrm>
        </p:spPr>
        <p:txBody>
          <a:bodyPr>
            <a:normAutofit fontScale="90000"/>
          </a:bodyPr>
          <a:lstStyle/>
          <a:p>
            <a:pPr algn="ctr"/>
            <a:r>
              <a:rPr lang="ja-JP" altLang="en-US" dirty="0" smtClean="0"/>
              <a:t>オフロード時の</a:t>
            </a:r>
            <a:r>
              <a:rPr kumimoji="1" lang="ja-JP" altLang="en-US" dirty="0" smtClean="0"/>
              <a:t>マイグレーションの問題</a:t>
            </a:r>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t>ドメイン</a:t>
            </a:r>
            <a:r>
              <a:rPr lang="en-US" altLang="ja-JP" dirty="0" smtClean="0"/>
              <a:t>0</a:t>
            </a:r>
            <a:r>
              <a:rPr lang="ja-JP" altLang="en-US" dirty="0" smtClean="0"/>
              <a:t>は</a:t>
            </a:r>
            <a:r>
              <a:rPr kumimoji="1" lang="ja-JP" altLang="en-US" dirty="0" smtClean="0"/>
              <a:t>マイグレーションできない</a:t>
            </a:r>
            <a:endParaRPr kumimoji="1" lang="en-US" altLang="ja-JP" dirty="0" smtClean="0"/>
          </a:p>
          <a:p>
            <a:pPr lvl="1"/>
            <a:r>
              <a:rPr lang="ja-JP" altLang="en-US" dirty="0" smtClean="0"/>
              <a:t>マイグレーションとは？</a:t>
            </a:r>
            <a:endParaRPr lang="en-US" altLang="ja-JP" dirty="0" smtClean="0"/>
          </a:p>
          <a:p>
            <a:pPr lvl="2"/>
            <a:r>
              <a:rPr kumimoji="1" lang="en-US" altLang="ja-JP" dirty="0" smtClean="0"/>
              <a:t>VM</a:t>
            </a:r>
            <a:r>
              <a:rPr kumimoji="1" lang="ja-JP" altLang="en-US" dirty="0" smtClean="0"/>
              <a:t>を別のマシンに移動する</a:t>
            </a:r>
            <a:endParaRPr kumimoji="1" lang="en-US" altLang="ja-JP" dirty="0" smtClean="0"/>
          </a:p>
          <a:p>
            <a:pPr lvl="2"/>
            <a:r>
              <a:rPr lang="ja-JP" altLang="en-US" dirty="0" smtClean="0"/>
              <a:t>マシンメンテナンス時にサービスが停止しない</a:t>
            </a:r>
            <a:endParaRPr lang="en-US" altLang="ja-JP" dirty="0" smtClean="0"/>
          </a:p>
          <a:p>
            <a:pPr lvl="1"/>
            <a:r>
              <a:rPr kumimoji="1" lang="ja-JP" altLang="en-US" dirty="0" smtClean="0"/>
              <a:t>ドメイン０はマシン全体を管理</a:t>
            </a:r>
            <a:endParaRPr kumimoji="1" lang="en-US" altLang="ja-JP" dirty="0" smtClean="0"/>
          </a:p>
          <a:p>
            <a:pPr lvl="1"/>
            <a:r>
              <a:rPr lang="en-US" altLang="ja-JP" dirty="0" smtClean="0"/>
              <a:t>IDS</a:t>
            </a:r>
            <a:r>
              <a:rPr lang="ja-JP" altLang="en-US" dirty="0" smtClean="0"/>
              <a:t>がドメイン</a:t>
            </a:r>
            <a:r>
              <a:rPr lang="en-US" altLang="ja-JP" dirty="0" smtClean="0"/>
              <a:t>U</a:t>
            </a:r>
            <a:r>
              <a:rPr lang="ja-JP" altLang="en-US" dirty="0" smtClean="0"/>
              <a:t>を監視できなくなる</a:t>
            </a:r>
            <a:endParaRPr lang="en-US" altLang="ja-JP" dirty="0" smtClean="0"/>
          </a:p>
        </p:txBody>
      </p:sp>
      <p:sp>
        <p:nvSpPr>
          <p:cNvPr id="6" name="角丸四角形 5"/>
          <p:cNvSpPr/>
          <p:nvPr/>
        </p:nvSpPr>
        <p:spPr>
          <a:xfrm>
            <a:off x="971600" y="4869160"/>
            <a:ext cx="1368152" cy="1584176"/>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endParaRPr lang="en-US" altLang="ja-JP" dirty="0" smtClean="0"/>
          </a:p>
          <a:p>
            <a:pPr algn="ctr"/>
            <a:r>
              <a:rPr lang="ja-JP" altLang="en-US" dirty="0" smtClean="0"/>
              <a:t>ドメイン</a:t>
            </a:r>
            <a:r>
              <a:rPr lang="en-US" altLang="ja-JP" dirty="0" smtClean="0"/>
              <a:t>0</a:t>
            </a:r>
            <a:endParaRPr kumimoji="1" lang="ja-JP" altLang="en-US" dirty="0"/>
          </a:p>
        </p:txBody>
      </p:sp>
      <p:sp>
        <p:nvSpPr>
          <p:cNvPr id="7" name="角丸四角形 6"/>
          <p:cNvSpPr/>
          <p:nvPr/>
        </p:nvSpPr>
        <p:spPr>
          <a:xfrm>
            <a:off x="2627784" y="4869160"/>
            <a:ext cx="1496208" cy="1598996"/>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kumimoji="1" lang="en-US" altLang="ja-JP" dirty="0" smtClean="0">
              <a:solidFill>
                <a:schemeClr val="bg1"/>
              </a:solidFill>
            </a:endParaRPr>
          </a:p>
          <a:p>
            <a:pPr algn="ctr"/>
            <a:endParaRPr lang="en-US" altLang="ja-JP" dirty="0" smtClean="0">
              <a:solidFill>
                <a:schemeClr val="bg1"/>
              </a:solidFill>
            </a:endParaRPr>
          </a:p>
          <a:p>
            <a:pPr algn="ctr"/>
            <a:r>
              <a:rPr lang="ja-JP" altLang="en-US" dirty="0" smtClean="0">
                <a:solidFill>
                  <a:schemeClr val="bg1"/>
                </a:solidFill>
              </a:rPr>
              <a:t>ドメイン</a:t>
            </a:r>
            <a:r>
              <a:rPr lang="en-US" altLang="ja-JP" dirty="0" smtClean="0">
                <a:solidFill>
                  <a:schemeClr val="bg1"/>
                </a:solidFill>
              </a:rPr>
              <a:t>U</a:t>
            </a:r>
            <a:endParaRPr kumimoji="1" lang="ja-JP" altLang="en-US" dirty="0">
              <a:solidFill>
                <a:schemeClr val="bg1"/>
              </a:solidFill>
            </a:endParaRPr>
          </a:p>
        </p:txBody>
      </p:sp>
      <p:sp>
        <p:nvSpPr>
          <p:cNvPr id="10" name="テキスト ボックス 9"/>
          <p:cNvSpPr txBox="1"/>
          <p:nvPr/>
        </p:nvSpPr>
        <p:spPr>
          <a:xfrm>
            <a:off x="6156176" y="4581128"/>
            <a:ext cx="1057890" cy="369332"/>
          </a:xfrm>
          <a:prstGeom prst="rect">
            <a:avLst/>
          </a:prstGeom>
          <a:noFill/>
        </p:spPr>
        <p:txBody>
          <a:bodyPr wrap="square" rtlCol="0">
            <a:spAutoFit/>
          </a:bodyPr>
          <a:lstStyle/>
          <a:p>
            <a:r>
              <a:rPr lang="ja-JP" altLang="en-US" dirty="0" smtClean="0"/>
              <a:t>マシン</a:t>
            </a:r>
            <a:r>
              <a:rPr lang="en-US" altLang="ja-JP" dirty="0" smtClean="0"/>
              <a:t>2</a:t>
            </a:r>
          </a:p>
        </p:txBody>
      </p:sp>
      <p:sp>
        <p:nvSpPr>
          <p:cNvPr id="8" name="円/楕円 7"/>
          <p:cNvSpPr/>
          <p:nvPr/>
        </p:nvSpPr>
        <p:spPr>
          <a:xfrm>
            <a:off x="1043608" y="4941168"/>
            <a:ext cx="1209316" cy="65947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11" name="下カーブ矢印 10"/>
          <p:cNvSpPr/>
          <p:nvPr/>
        </p:nvSpPr>
        <p:spPr>
          <a:xfrm>
            <a:off x="1403648" y="4429132"/>
            <a:ext cx="4752528" cy="512036"/>
          </a:xfrm>
          <a:prstGeom prst="curved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乗算記号 11"/>
          <p:cNvSpPr/>
          <p:nvPr/>
        </p:nvSpPr>
        <p:spPr>
          <a:xfrm>
            <a:off x="4286248" y="4143380"/>
            <a:ext cx="1300134" cy="101096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979712" y="4581128"/>
            <a:ext cx="1021222" cy="369332"/>
          </a:xfrm>
          <a:prstGeom prst="rect">
            <a:avLst/>
          </a:prstGeom>
          <a:noFill/>
        </p:spPr>
        <p:txBody>
          <a:bodyPr wrap="square" rtlCol="0">
            <a:spAutoFit/>
          </a:bodyPr>
          <a:lstStyle/>
          <a:p>
            <a:r>
              <a:rPr lang="ja-JP" altLang="en-US" dirty="0" smtClean="0"/>
              <a:t>マシン</a:t>
            </a:r>
            <a:r>
              <a:rPr lang="en-US" altLang="ja-JP" dirty="0" smtClean="0"/>
              <a:t>1</a:t>
            </a:r>
          </a:p>
        </p:txBody>
      </p:sp>
      <p:sp>
        <p:nvSpPr>
          <p:cNvPr id="15" name="円/楕円 14"/>
          <p:cNvSpPr/>
          <p:nvPr/>
        </p:nvSpPr>
        <p:spPr>
          <a:xfrm>
            <a:off x="2771800" y="4941168"/>
            <a:ext cx="1209316" cy="65947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path" presetSubtype="0" accel="50000" decel="50000" fill="hold" grpId="1" nodeType="clickEffect">
                                  <p:stCondLst>
                                    <p:cond delay="0"/>
                                  </p:stCondLst>
                                  <p:childTnLst>
                                    <p:animMotion origin="layout" path="M -2.22222E-6 -2.03515E-7 L 0.1224 -0.05319 C 0.14809 -0.06522 0.18646 -0.07192 0.22656 -0.07192 C 0.27222 -0.07192 0.30868 -0.06522 0.33438 -0.05319 L 0.45695 -2.03515E-7 " pathEditMode="relative" rAng="0" ptsTypes="FffFF">
                                      <p:cBhvr>
                                        <p:cTn id="6" dur="2000" fill="hold"/>
                                        <p:tgtEl>
                                          <p:spTgt spid="7"/>
                                        </p:tgtEl>
                                        <p:attrNameLst>
                                          <p:attrName>ppt_x</p:attrName>
                                          <p:attrName>ppt_y</p:attrName>
                                        </p:attrNameLst>
                                      </p:cBhvr>
                                      <p:rCtr x="228" y="-36"/>
                                    </p:animMotion>
                                  </p:childTnLst>
                                </p:cTn>
                              </p:par>
                              <p:par>
                                <p:cTn id="7" presetID="44" presetClass="path" presetSubtype="0" accel="50000" decel="50000" fill="hold" grpId="1" nodeType="withEffect">
                                  <p:stCondLst>
                                    <p:cond delay="0"/>
                                  </p:stCondLst>
                                  <p:childTnLst>
                                    <p:animMotion origin="layout" path="M -8.33333E-7 1.48148E-6 L 0.12153 -0.05324 C 0.14705 -0.06528 0.18507 -0.07199 0.22483 -0.07199 C 0.27014 -0.07199 0.30642 -0.06528 0.33195 -0.05324 L 0.45365 1.48148E-6 " pathEditMode="relative" rAng="0" ptsTypes="FffFF">
                                      <p:cBhvr>
                                        <p:cTn id="8" dur="2000" fill="hold"/>
                                        <p:tgtEl>
                                          <p:spTgt spid="15"/>
                                        </p:tgtEl>
                                        <p:attrNameLst>
                                          <p:attrName>ppt_x</p:attrName>
                                          <p:attrName>ppt_y</p:attrName>
                                        </p:attrNameLst>
                                      </p:cBhvr>
                                      <p:rCtr x="227" y="-36"/>
                                    </p:animMotion>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2" nodeType="clickEffect">
                                  <p:stCondLst>
                                    <p:cond delay="0"/>
                                  </p:stCondLst>
                                  <p:childTnLst>
                                    <p:set>
                                      <p:cBhvr>
                                        <p:cTn id="12" dur="1" fill="hold">
                                          <p:stCondLst>
                                            <p:cond delay="0"/>
                                          </p:stCondLst>
                                        </p:cTn>
                                        <p:tgtEl>
                                          <p:spTgt spid="7"/>
                                        </p:tgtEl>
                                        <p:attrNameLst>
                                          <p:attrName>style.visibility</p:attrName>
                                        </p:attrNameLst>
                                      </p:cBhvr>
                                      <p:to>
                                        <p:strVal val="hidden"/>
                                      </p:to>
                                    </p:set>
                                  </p:childTnLst>
                                </p:cTn>
                              </p:par>
                              <p:par>
                                <p:cTn id="13" presetID="18" presetClass="entr" presetSubtype="12" fill="hold" grpId="2"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strips(downLeft)">
                                      <p:cBhvr>
                                        <p:cTn id="15" dur="500"/>
                                        <p:tgtEl>
                                          <p:spTgt spid="14"/>
                                        </p:tgtEl>
                                      </p:cBhvr>
                                    </p:animEffect>
                                  </p:childTnLst>
                                </p:cTn>
                              </p:par>
                              <p:par>
                                <p:cTn id="16" presetID="1" presetClass="exit" presetSubtype="0" fill="hold" grpId="2" nodeType="withEffect">
                                  <p:stCondLst>
                                    <p:cond delay="0"/>
                                  </p:stCondLst>
                                  <p:childTnLst>
                                    <p:set>
                                      <p:cBhvr>
                                        <p:cTn id="17" dur="1" fill="hold">
                                          <p:stCondLst>
                                            <p:cond delay="0"/>
                                          </p:stCondLst>
                                        </p:cTn>
                                        <p:tgtEl>
                                          <p:spTgt spid="1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1"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strips(downLef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44" presetClass="path" presetSubtype="0" accel="50000" decel="50000" fill="hold" grpId="1" nodeType="clickEffect">
                                  <p:stCondLst>
                                    <p:cond delay="0"/>
                                  </p:stCondLst>
                                  <p:childTnLst>
                                    <p:animMotion origin="layout" path="M -2.22222E-6 -2.03515E-7 L 0.1224 -0.05319 C 0.14809 -0.06522 0.18646 -0.07192 0.22656 -0.07192 C 0.27222 -0.07192 0.30868 -0.06522 0.33438 -0.05319 L 0.45695 -2.03515E-7 " pathEditMode="relative" rAng="0" ptsTypes="FffFF">
                                      <p:cBhvr>
                                        <p:cTn id="26" dur="2000" fill="hold"/>
                                        <p:tgtEl>
                                          <p:spTgt spid="14"/>
                                        </p:tgtEl>
                                        <p:attrNameLst>
                                          <p:attrName>ppt_x</p:attrName>
                                          <p:attrName>ppt_y</p:attrName>
                                        </p:attrNameLst>
                                      </p:cBhvr>
                                      <p:rCtr x="228" y="-36"/>
                                    </p:animMotion>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strips(downLeft)">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strips(downLeft)">
                                      <p:cBhvr>
                                        <p:cTn id="3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1" animBg="1"/>
      <p:bldP spid="14" grpId="2" animBg="1"/>
      <p:bldP spid="7" grpId="1" animBg="1"/>
      <p:bldP spid="7" grpId="2" animBg="1"/>
      <p:bldP spid="8" grpId="1" animBg="1"/>
      <p:bldP spid="11" grpId="0" animBg="1"/>
      <p:bldP spid="12" grpId="0" animBg="1"/>
      <p:bldP spid="15" grpId="1" animBg="1"/>
      <p:bldP spid="15" grpId="2"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4860032" y="4653136"/>
            <a:ext cx="3384376"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pPr algn="ctr"/>
            <a:r>
              <a:rPr kumimoji="1" lang="ja-JP" altLang="en-US" dirty="0" smtClean="0"/>
              <a:t>提案：ドメイン</a:t>
            </a:r>
            <a:r>
              <a:rPr kumimoji="1" lang="en-US" altLang="ja-JP" dirty="0" smtClean="0"/>
              <a:t>M</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マイグレーション可能な</a:t>
            </a:r>
            <a:r>
              <a:rPr kumimoji="1" lang="en-US" altLang="ja-JP" dirty="0" smtClean="0"/>
              <a:t>IDS</a:t>
            </a:r>
            <a:r>
              <a:rPr kumimoji="1" lang="ja-JP" altLang="en-US" dirty="0" smtClean="0"/>
              <a:t>オフロード専用の</a:t>
            </a:r>
            <a:r>
              <a:rPr kumimoji="1" lang="en-US" altLang="ja-JP" dirty="0" smtClean="0"/>
              <a:t>VM</a:t>
            </a:r>
            <a:endParaRPr lang="en-US" altLang="ja-JP" dirty="0" smtClean="0"/>
          </a:p>
          <a:p>
            <a:pPr lvl="1"/>
            <a:r>
              <a:rPr lang="ja-JP" altLang="en-US" dirty="0" smtClean="0"/>
              <a:t>指定したドメイン</a:t>
            </a:r>
            <a:r>
              <a:rPr lang="en-US" altLang="ja-JP" dirty="0" smtClean="0"/>
              <a:t>U</a:t>
            </a:r>
            <a:r>
              <a:rPr lang="ja-JP" altLang="en-US" dirty="0" smtClean="0"/>
              <a:t>を監視できる</a:t>
            </a:r>
            <a:endParaRPr lang="en-US" altLang="ja-JP" dirty="0" smtClean="0"/>
          </a:p>
          <a:p>
            <a:pPr lvl="2"/>
            <a:r>
              <a:rPr lang="ja-JP" altLang="en-US" dirty="0" smtClean="0"/>
              <a:t>ディスク、メモリ</a:t>
            </a:r>
            <a:endParaRPr lang="en-US" altLang="ja-JP" dirty="0" smtClean="0"/>
          </a:p>
          <a:p>
            <a:pPr lvl="1"/>
            <a:r>
              <a:rPr lang="ja-JP" altLang="en-US" dirty="0" smtClean="0"/>
              <a:t>監視を継続したままマイグレーション可能</a:t>
            </a:r>
            <a:endParaRPr lang="en-US" altLang="ja-JP" dirty="0" smtClean="0"/>
          </a:p>
          <a:p>
            <a:pPr lvl="2"/>
            <a:r>
              <a:rPr lang="ja-JP" altLang="en-US" dirty="0" smtClean="0"/>
              <a:t>ドメイン</a:t>
            </a:r>
            <a:r>
              <a:rPr lang="en-US" altLang="ja-JP" dirty="0" smtClean="0"/>
              <a:t>U</a:t>
            </a:r>
            <a:r>
              <a:rPr lang="ja-JP" altLang="en-US" dirty="0" smtClean="0"/>
              <a:t>と一緒にマイグレーションできる</a:t>
            </a:r>
            <a:endParaRPr lang="en-US" altLang="ja-JP" dirty="0" smtClean="0"/>
          </a:p>
        </p:txBody>
      </p:sp>
      <p:sp>
        <p:nvSpPr>
          <p:cNvPr id="12" name="正方形/長方形 11"/>
          <p:cNvSpPr/>
          <p:nvPr/>
        </p:nvSpPr>
        <p:spPr>
          <a:xfrm>
            <a:off x="827584" y="4653136"/>
            <a:ext cx="3384376"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2051720" y="5301208"/>
            <a:ext cx="1008112" cy="129614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r>
              <a:rPr lang="ja-JP" altLang="en-US" sz="1400" dirty="0" smtClean="0"/>
              <a:t>ドメイン</a:t>
            </a:r>
            <a:r>
              <a:rPr lang="en-US" altLang="ja-JP" sz="1400" dirty="0" smtClean="0"/>
              <a:t>M</a:t>
            </a:r>
            <a:endParaRPr kumimoji="1" lang="ja-JP" altLang="en-US" sz="1400" dirty="0"/>
          </a:p>
        </p:txBody>
      </p:sp>
      <p:sp>
        <p:nvSpPr>
          <p:cNvPr id="15" name="角丸四角形 14"/>
          <p:cNvSpPr/>
          <p:nvPr/>
        </p:nvSpPr>
        <p:spPr>
          <a:xfrm>
            <a:off x="3131840" y="5301208"/>
            <a:ext cx="1008112" cy="1296144"/>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kumimoji="1" lang="en-US" altLang="ja-JP" dirty="0" smtClean="0">
              <a:solidFill>
                <a:schemeClr val="bg1"/>
              </a:solidFill>
            </a:endParaRPr>
          </a:p>
          <a:p>
            <a:pPr algn="ctr"/>
            <a:r>
              <a:rPr lang="ja-JP" altLang="en-US" sz="1400" dirty="0" smtClean="0">
                <a:solidFill>
                  <a:schemeClr val="bg1"/>
                </a:solidFill>
              </a:rPr>
              <a:t>ドメイン</a:t>
            </a:r>
            <a:r>
              <a:rPr lang="en-US" altLang="ja-JP" sz="1400" dirty="0" smtClean="0">
                <a:solidFill>
                  <a:schemeClr val="bg1"/>
                </a:solidFill>
              </a:rPr>
              <a:t>U</a:t>
            </a:r>
            <a:endParaRPr kumimoji="1" lang="ja-JP" altLang="en-US" sz="1400" dirty="0">
              <a:solidFill>
                <a:schemeClr val="bg1"/>
              </a:solidFill>
            </a:endParaRPr>
          </a:p>
        </p:txBody>
      </p:sp>
      <p:sp>
        <p:nvSpPr>
          <p:cNvPr id="17" name="テキスト ボックス 16"/>
          <p:cNvSpPr txBox="1"/>
          <p:nvPr/>
        </p:nvSpPr>
        <p:spPr>
          <a:xfrm>
            <a:off x="6012160" y="4653136"/>
            <a:ext cx="1057890" cy="369332"/>
          </a:xfrm>
          <a:prstGeom prst="rect">
            <a:avLst/>
          </a:prstGeom>
          <a:noFill/>
        </p:spPr>
        <p:txBody>
          <a:bodyPr wrap="square" rtlCol="0">
            <a:spAutoFit/>
          </a:bodyPr>
          <a:lstStyle/>
          <a:p>
            <a:r>
              <a:rPr lang="ja-JP" altLang="en-US" dirty="0" smtClean="0"/>
              <a:t>マシン</a:t>
            </a:r>
            <a:r>
              <a:rPr lang="en-US" altLang="ja-JP" dirty="0" smtClean="0"/>
              <a:t>2</a:t>
            </a:r>
          </a:p>
        </p:txBody>
      </p:sp>
      <p:sp>
        <p:nvSpPr>
          <p:cNvPr id="20" name="右矢印 19"/>
          <p:cNvSpPr/>
          <p:nvPr/>
        </p:nvSpPr>
        <p:spPr>
          <a:xfrm>
            <a:off x="2699792" y="5373216"/>
            <a:ext cx="720080" cy="50405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979712" y="4653136"/>
            <a:ext cx="1021222" cy="369332"/>
          </a:xfrm>
          <a:prstGeom prst="rect">
            <a:avLst/>
          </a:prstGeom>
          <a:noFill/>
        </p:spPr>
        <p:txBody>
          <a:bodyPr wrap="square" rtlCol="0">
            <a:spAutoFit/>
          </a:bodyPr>
          <a:lstStyle/>
          <a:p>
            <a:r>
              <a:rPr lang="ja-JP" altLang="en-US" dirty="0" smtClean="0"/>
              <a:t>マシン</a:t>
            </a:r>
            <a:r>
              <a:rPr lang="en-US" altLang="ja-JP" dirty="0" smtClean="0"/>
              <a:t>1</a:t>
            </a:r>
          </a:p>
        </p:txBody>
      </p:sp>
      <p:sp>
        <p:nvSpPr>
          <p:cNvPr id="16" name="円/楕円 15"/>
          <p:cNvSpPr/>
          <p:nvPr/>
        </p:nvSpPr>
        <p:spPr>
          <a:xfrm>
            <a:off x="2123728" y="5373216"/>
            <a:ext cx="936104" cy="50405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18" name="角丸四角形 17"/>
          <p:cNvSpPr/>
          <p:nvPr/>
        </p:nvSpPr>
        <p:spPr>
          <a:xfrm>
            <a:off x="971600" y="5301208"/>
            <a:ext cx="1008112" cy="1296144"/>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endParaRPr lang="en-US" altLang="ja-JP" dirty="0" smtClean="0"/>
          </a:p>
          <a:p>
            <a:pPr algn="ctr"/>
            <a:r>
              <a:rPr lang="ja-JP" altLang="en-US" sz="1400" dirty="0" smtClean="0"/>
              <a:t>ドメイン</a:t>
            </a:r>
            <a:r>
              <a:rPr lang="en-US" altLang="ja-JP" sz="1400" dirty="0" smtClean="0"/>
              <a:t>0</a:t>
            </a:r>
            <a:endParaRPr lang="ja-JP" altLang="en-US" sz="1400" dirty="0" smtClean="0"/>
          </a:p>
          <a:p>
            <a:pPr algn="ctr"/>
            <a:endParaRPr kumimoji="1"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Left)">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44" presetClass="path" presetSubtype="0" accel="50000" decel="50000" fill="hold" grpId="0" nodeType="clickEffect">
                                  <p:stCondLst>
                                    <p:cond delay="0"/>
                                  </p:stCondLst>
                                  <p:childTnLst>
                                    <p:animMotion origin="layout" path="M 5.55556E-7 1.6185E-6 L 0.11562 -0.05318 C 0.1401 -0.0652 0.17639 -0.07191 0.21424 -0.07191 C 0.25764 -0.07191 0.29219 -0.0652 0.31667 -0.05318 L 0.43316 1.6185E-6 " pathEditMode="relative" rAng="0" ptsTypes="FffFF">
                                      <p:cBhvr>
                                        <p:cTn id="11" dur="2000" fill="hold"/>
                                        <p:tgtEl>
                                          <p:spTgt spid="15"/>
                                        </p:tgtEl>
                                        <p:attrNameLst>
                                          <p:attrName>ppt_x</p:attrName>
                                          <p:attrName>ppt_y</p:attrName>
                                        </p:attrNameLst>
                                      </p:cBhvr>
                                      <p:rCtr x="216" y="-36"/>
                                    </p:animMotion>
                                  </p:childTnLst>
                                </p:cTn>
                              </p:par>
                              <p:par>
                                <p:cTn id="12" presetID="44" presetClass="path" presetSubtype="0" accel="50000" decel="50000" fill="hold" grpId="0" nodeType="withEffect">
                                  <p:stCondLst>
                                    <p:cond delay="0"/>
                                  </p:stCondLst>
                                  <p:childTnLst>
                                    <p:animMotion origin="layout" path="M -3.88889E-6 -1.09827E-6 L 0.11806 -0.05318 C 0.14289 -0.0652 0.18004 -0.07191 0.21858 -0.07191 C 0.26268 -0.07191 0.29792 -0.0652 0.32275 -0.05318 L 0.44115 -1.09827E-6 " pathEditMode="relative" rAng="0" ptsTypes="FffFF">
                                      <p:cBhvr>
                                        <p:cTn id="13" dur="2000" fill="hold"/>
                                        <p:tgtEl>
                                          <p:spTgt spid="14"/>
                                        </p:tgtEl>
                                        <p:attrNameLst>
                                          <p:attrName>ppt_x</p:attrName>
                                          <p:attrName>ppt_y</p:attrName>
                                        </p:attrNameLst>
                                      </p:cBhvr>
                                      <p:rCtr x="220" y="-36"/>
                                    </p:animMotion>
                                  </p:childTnLst>
                                </p:cTn>
                              </p:par>
                              <p:par>
                                <p:cTn id="14" presetID="44" presetClass="path" presetSubtype="0" accel="50000" decel="50000" fill="hold" grpId="1" nodeType="withEffect">
                                  <p:stCondLst>
                                    <p:cond delay="0"/>
                                  </p:stCondLst>
                                  <p:childTnLst>
                                    <p:animMotion origin="layout" path="M -3.33333E-6 3.7037E-6 L 0.11702 -0.05486 C 0.1415 -0.06713 0.1783 -0.07361 0.21632 -0.07361 C 0.26007 -0.07361 0.29497 -0.06713 0.31962 -0.05486 L 0.43716 3.7037E-6 " pathEditMode="relative" rAng="0" ptsTypes="FffFF">
                                      <p:cBhvr>
                                        <p:cTn id="15" dur="2000" fill="hold"/>
                                        <p:tgtEl>
                                          <p:spTgt spid="16"/>
                                        </p:tgtEl>
                                        <p:attrNameLst>
                                          <p:attrName>ppt_x</p:attrName>
                                          <p:attrName>ppt_y</p:attrName>
                                        </p:attrNameLst>
                                      </p:cBhvr>
                                      <p:rCtr x="219" y="-37"/>
                                    </p:animMotion>
                                  </p:childTnLst>
                                </p:cTn>
                              </p:par>
                              <p:par>
                                <p:cTn id="16" presetID="44" presetClass="path" presetSubtype="0" accel="50000" decel="50000" fill="hold" grpId="1" nodeType="withEffect">
                                  <p:stCondLst>
                                    <p:cond delay="0"/>
                                  </p:stCondLst>
                                  <p:childTnLst>
                                    <p:animMotion origin="layout" path="M 1.38889E-6 1.11111E-6 L 0.11805 -0.05324 C 0.14288 -0.06528 0.18003 -0.07199 0.21858 -0.07199 C 0.26267 -0.07199 0.29792 -0.06528 0.32274 -0.05324 L 0.44114 1.11111E-6 " pathEditMode="relative" rAng="0" ptsTypes="FffFF">
                                      <p:cBhvr>
                                        <p:cTn id="17" dur="2000" fill="hold"/>
                                        <p:tgtEl>
                                          <p:spTgt spid="20"/>
                                        </p:tgtEl>
                                        <p:attrNameLst>
                                          <p:attrName>ppt_x</p:attrName>
                                          <p:attrName>ppt_y</p:attrName>
                                        </p:attrNameLst>
                                      </p:cBhvr>
                                      <p:rCtr x="220" y="-3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20" grpId="0" animBg="1"/>
      <p:bldP spid="20" grpId="1" animBg="1"/>
      <p:bldP spid="16"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dirty="0" smtClean="0"/>
              <a:t>ドメイン</a:t>
            </a:r>
            <a:r>
              <a:rPr kumimoji="1" lang="en-US" altLang="ja-JP" dirty="0" smtClean="0"/>
              <a:t>U</a:t>
            </a:r>
            <a:r>
              <a:rPr kumimoji="1" lang="ja-JP" altLang="en-US" dirty="0" smtClean="0"/>
              <a:t>のディスク監視</a:t>
            </a:r>
            <a:endParaRPr kumimoji="1" lang="ja-JP" altLang="en-US" dirty="0"/>
          </a:p>
        </p:txBody>
      </p:sp>
      <p:sp>
        <p:nvSpPr>
          <p:cNvPr id="3" name="コンテンツ プレースホルダ 2"/>
          <p:cNvSpPr>
            <a:spLocks noGrp="1"/>
          </p:cNvSpPr>
          <p:nvPr>
            <p:ph sz="quarter" idx="1"/>
          </p:nvPr>
        </p:nvSpPr>
        <p:spPr>
          <a:xfrm>
            <a:off x="612648" y="1600200"/>
            <a:ext cx="8531352" cy="4495800"/>
          </a:xfrm>
        </p:spPr>
        <p:txBody>
          <a:bodyPr/>
          <a:lstStyle/>
          <a:p>
            <a:r>
              <a:rPr kumimoji="1" lang="en-US" altLang="ja-JP" dirty="0" smtClean="0"/>
              <a:t>NFS</a:t>
            </a:r>
            <a:r>
              <a:rPr kumimoji="1" lang="ja-JP" altLang="en-US" dirty="0" smtClean="0"/>
              <a:t>サーバを用いて仮想ディスクを監視</a:t>
            </a:r>
            <a:endParaRPr kumimoji="1" lang="en-US" altLang="ja-JP" dirty="0" smtClean="0"/>
          </a:p>
          <a:p>
            <a:pPr lvl="1"/>
            <a:r>
              <a:rPr lang="ja-JP" altLang="en-US" dirty="0" smtClean="0"/>
              <a:t>ドメイン</a:t>
            </a:r>
            <a:r>
              <a:rPr lang="en-US" altLang="ja-JP" dirty="0" smtClean="0"/>
              <a:t>U</a:t>
            </a:r>
            <a:r>
              <a:rPr lang="ja-JP" altLang="en-US" dirty="0" smtClean="0"/>
              <a:t>に</a:t>
            </a:r>
            <a:r>
              <a:rPr lang="en-US" altLang="ja-JP" dirty="0" smtClean="0"/>
              <a:t>NFS</a:t>
            </a:r>
            <a:r>
              <a:rPr lang="ja-JP" altLang="en-US" dirty="0" smtClean="0"/>
              <a:t>サーバ上の仮想ディスクを使わせる</a:t>
            </a:r>
            <a:endParaRPr lang="en-US" altLang="ja-JP" dirty="0" smtClean="0"/>
          </a:p>
          <a:p>
            <a:pPr lvl="2"/>
            <a:r>
              <a:rPr lang="ja-JP" altLang="en-US" dirty="0" smtClean="0"/>
              <a:t>マイグレーション後も同じ</a:t>
            </a:r>
            <a:r>
              <a:rPr lang="en-US" altLang="ja-JP" dirty="0" smtClean="0"/>
              <a:t>NFS</a:t>
            </a:r>
            <a:r>
              <a:rPr lang="ja-JP" altLang="en-US" dirty="0" smtClean="0"/>
              <a:t>サーバから参照する</a:t>
            </a:r>
            <a:endParaRPr lang="en-US" altLang="ja-JP" dirty="0" smtClean="0"/>
          </a:p>
          <a:p>
            <a:pPr lvl="1"/>
            <a:r>
              <a:rPr lang="ja-JP" altLang="en-US" dirty="0" smtClean="0"/>
              <a:t>ドメイン</a:t>
            </a:r>
            <a:r>
              <a:rPr lang="en-US" altLang="ja-JP" dirty="0" smtClean="0"/>
              <a:t>M</a:t>
            </a:r>
            <a:r>
              <a:rPr lang="ja-JP" altLang="en-US" dirty="0" smtClean="0"/>
              <a:t>は</a:t>
            </a:r>
            <a:r>
              <a:rPr lang="en-US" altLang="ja-JP" dirty="0" smtClean="0"/>
              <a:t>NFS</a:t>
            </a:r>
            <a:r>
              <a:rPr lang="ja-JP" altLang="en-US" dirty="0" smtClean="0"/>
              <a:t>サーバ上の仮想ディスクを監視すればよい</a:t>
            </a:r>
            <a:endParaRPr lang="en-US" altLang="ja-JP" dirty="0" smtClean="0"/>
          </a:p>
          <a:p>
            <a:pPr lvl="1"/>
            <a:endParaRPr lang="ja-JP" altLang="en-US" dirty="0" smtClean="0"/>
          </a:p>
        </p:txBody>
      </p:sp>
      <p:sp>
        <p:nvSpPr>
          <p:cNvPr id="4" name="正方形/長方形 3"/>
          <p:cNvSpPr/>
          <p:nvPr/>
        </p:nvSpPr>
        <p:spPr>
          <a:xfrm>
            <a:off x="467544" y="3789040"/>
            <a:ext cx="2448272"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419872" y="4653136"/>
            <a:ext cx="2016224" cy="19168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940152" y="3789040"/>
            <a:ext cx="2448272"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539552" y="4581128"/>
            <a:ext cx="1080120" cy="151216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smtClean="0"/>
          </a:p>
          <a:p>
            <a:pPr algn="ctr"/>
            <a:endParaRPr lang="en-US" altLang="ja-JP" sz="1400" dirty="0" smtClean="0"/>
          </a:p>
          <a:p>
            <a:pPr algn="ctr"/>
            <a:endParaRPr kumimoji="1" lang="en-US" altLang="ja-JP" sz="1400" dirty="0" smtClean="0"/>
          </a:p>
          <a:p>
            <a:pPr algn="ctr"/>
            <a:endParaRPr lang="en-US" altLang="ja-JP" sz="1400" dirty="0" smtClean="0"/>
          </a:p>
          <a:p>
            <a:pPr algn="ctr"/>
            <a:endParaRPr kumimoji="1" lang="en-US" altLang="ja-JP" sz="1400" dirty="0" smtClean="0"/>
          </a:p>
          <a:p>
            <a:pPr algn="ctr"/>
            <a:r>
              <a:rPr lang="ja-JP" altLang="en-US" sz="1400" dirty="0" smtClean="0"/>
              <a:t>ドメイン</a:t>
            </a:r>
            <a:r>
              <a:rPr lang="en-US" altLang="ja-JP" sz="1400" dirty="0" smtClean="0"/>
              <a:t>M</a:t>
            </a:r>
            <a:endParaRPr kumimoji="1" lang="ja-JP" altLang="en-US" sz="1400" dirty="0"/>
          </a:p>
        </p:txBody>
      </p:sp>
      <p:sp>
        <p:nvSpPr>
          <p:cNvPr id="8" name="角丸四角形 7"/>
          <p:cNvSpPr/>
          <p:nvPr/>
        </p:nvSpPr>
        <p:spPr>
          <a:xfrm>
            <a:off x="1835696" y="4581128"/>
            <a:ext cx="1008112" cy="151216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smtClean="0">
              <a:solidFill>
                <a:schemeClr val="bg1"/>
              </a:solidFill>
            </a:endParaRPr>
          </a:p>
          <a:p>
            <a:pPr algn="ctr"/>
            <a:endParaRPr lang="en-US" altLang="ja-JP" sz="1400" dirty="0" smtClean="0">
              <a:solidFill>
                <a:schemeClr val="bg1"/>
              </a:solidFill>
            </a:endParaRPr>
          </a:p>
          <a:p>
            <a:pPr algn="ctr"/>
            <a:endParaRPr kumimoji="1" lang="en-US" altLang="ja-JP" sz="1400" dirty="0" smtClean="0">
              <a:solidFill>
                <a:schemeClr val="bg1"/>
              </a:solidFill>
            </a:endParaRPr>
          </a:p>
          <a:p>
            <a:pPr algn="ctr"/>
            <a:endParaRPr lang="en-US" altLang="ja-JP" sz="1400" dirty="0" smtClean="0">
              <a:solidFill>
                <a:schemeClr val="bg1"/>
              </a:solidFill>
            </a:endParaRPr>
          </a:p>
          <a:p>
            <a:pPr algn="ctr"/>
            <a:endParaRPr kumimoji="1" lang="en-US" altLang="ja-JP" sz="1400" dirty="0" smtClean="0">
              <a:solidFill>
                <a:schemeClr val="bg1"/>
              </a:solidFill>
            </a:endParaRPr>
          </a:p>
          <a:p>
            <a:pPr algn="ctr"/>
            <a:r>
              <a:rPr lang="ja-JP" altLang="en-US" sz="1400" dirty="0" smtClean="0">
                <a:solidFill>
                  <a:schemeClr val="bg1"/>
                </a:solidFill>
              </a:rPr>
              <a:t>ドメイン</a:t>
            </a:r>
            <a:r>
              <a:rPr lang="en-US" altLang="ja-JP" sz="1400" dirty="0" smtClean="0">
                <a:solidFill>
                  <a:schemeClr val="bg1"/>
                </a:solidFill>
              </a:rPr>
              <a:t>U</a:t>
            </a:r>
            <a:endParaRPr kumimoji="1" lang="ja-JP" altLang="en-US" sz="1400" dirty="0">
              <a:solidFill>
                <a:schemeClr val="bg1"/>
              </a:solidFill>
            </a:endParaRPr>
          </a:p>
        </p:txBody>
      </p:sp>
      <p:sp>
        <p:nvSpPr>
          <p:cNvPr id="9" name="テキスト ボックス 8"/>
          <p:cNvSpPr txBox="1"/>
          <p:nvPr/>
        </p:nvSpPr>
        <p:spPr>
          <a:xfrm>
            <a:off x="1187624" y="3789040"/>
            <a:ext cx="1026922" cy="369332"/>
          </a:xfrm>
          <a:prstGeom prst="rect">
            <a:avLst/>
          </a:prstGeom>
          <a:noFill/>
        </p:spPr>
        <p:txBody>
          <a:bodyPr wrap="square" rtlCol="0">
            <a:spAutoFit/>
          </a:bodyPr>
          <a:lstStyle/>
          <a:p>
            <a:r>
              <a:rPr lang="ja-JP" altLang="en-US" dirty="0" smtClean="0"/>
              <a:t>マシン</a:t>
            </a:r>
            <a:r>
              <a:rPr lang="en-US" altLang="ja-JP" dirty="0" smtClean="0"/>
              <a:t>1</a:t>
            </a:r>
          </a:p>
        </p:txBody>
      </p:sp>
      <p:sp>
        <p:nvSpPr>
          <p:cNvPr id="10" name="テキスト ボックス 9"/>
          <p:cNvSpPr txBox="1"/>
          <p:nvPr/>
        </p:nvSpPr>
        <p:spPr>
          <a:xfrm>
            <a:off x="6660232" y="3789040"/>
            <a:ext cx="1055040" cy="369332"/>
          </a:xfrm>
          <a:prstGeom prst="rect">
            <a:avLst/>
          </a:prstGeom>
          <a:noFill/>
        </p:spPr>
        <p:txBody>
          <a:bodyPr wrap="square" rtlCol="0">
            <a:spAutoFit/>
          </a:bodyPr>
          <a:lstStyle/>
          <a:p>
            <a:r>
              <a:rPr lang="ja-JP" altLang="en-US" dirty="0" smtClean="0"/>
              <a:t>マシン</a:t>
            </a:r>
            <a:r>
              <a:rPr lang="en-US" altLang="ja-JP" dirty="0" smtClean="0"/>
              <a:t>2</a:t>
            </a:r>
          </a:p>
        </p:txBody>
      </p:sp>
      <p:sp>
        <p:nvSpPr>
          <p:cNvPr id="11" name="フローチャート : 磁気ディスク 10"/>
          <p:cNvSpPr/>
          <p:nvPr/>
        </p:nvSpPr>
        <p:spPr>
          <a:xfrm>
            <a:off x="3779912" y="5229200"/>
            <a:ext cx="1296144" cy="1152128"/>
          </a:xfrm>
          <a:prstGeom prst="flowChartMagneticDisk">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3851920" y="4653136"/>
            <a:ext cx="1434460" cy="369332"/>
          </a:xfrm>
          <a:prstGeom prst="rect">
            <a:avLst/>
          </a:prstGeom>
          <a:noFill/>
        </p:spPr>
        <p:txBody>
          <a:bodyPr wrap="square" rtlCol="0">
            <a:spAutoFit/>
          </a:bodyPr>
          <a:lstStyle/>
          <a:p>
            <a:r>
              <a:rPr lang="en-US" altLang="ja-JP" dirty="0" smtClean="0"/>
              <a:t>NFS</a:t>
            </a:r>
            <a:r>
              <a:rPr lang="ja-JP" altLang="en-US" dirty="0" smtClean="0"/>
              <a:t>サーバ</a:t>
            </a:r>
            <a:endParaRPr lang="en-US" altLang="ja-JP" dirty="0" smtClean="0"/>
          </a:p>
        </p:txBody>
      </p:sp>
      <p:sp>
        <p:nvSpPr>
          <p:cNvPr id="13" name="下矢印 12"/>
          <p:cNvSpPr/>
          <p:nvPr/>
        </p:nvSpPr>
        <p:spPr>
          <a:xfrm rot="16793402">
            <a:off x="3043358" y="5310500"/>
            <a:ext cx="648072" cy="1096167"/>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rot="677816">
            <a:off x="1314435" y="5386464"/>
            <a:ext cx="2679402" cy="44874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rot="9479161" flipV="1">
            <a:off x="4776298" y="5300925"/>
            <a:ext cx="2974844" cy="516061"/>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rot="3980661">
            <a:off x="5279729" y="4814663"/>
            <a:ext cx="648072" cy="1654488"/>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strips(down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strips(downLef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13"/>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1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44" presetClass="path" presetSubtype="0" accel="50000" decel="50000" fill="hold" grpId="0" nodeType="clickEffect">
                                  <p:stCondLst>
                                    <p:cond delay="0"/>
                                  </p:stCondLst>
                                  <p:childTnLst>
                                    <p:animMotion origin="layout" path="M 8.33333E-7 -7.40741E-7 L 0.16042 -0.05324 C 0.1941 -0.06528 0.24427 -0.07199 0.2967 -0.07199 C 0.3566 -0.07199 0.40434 -0.06528 0.43802 -0.05324 L 0.59861 -7.40741E-7 " pathEditMode="relative" rAng="0" ptsTypes="FffFF">
                                      <p:cBhvr>
                                        <p:cTn id="22" dur="2000" fill="hold"/>
                                        <p:tgtEl>
                                          <p:spTgt spid="8"/>
                                        </p:tgtEl>
                                        <p:attrNameLst>
                                          <p:attrName>ppt_x</p:attrName>
                                          <p:attrName>ppt_y</p:attrName>
                                        </p:attrNameLst>
                                      </p:cBhvr>
                                      <p:rCtr x="299" y="-36"/>
                                    </p:animMotion>
                                  </p:childTnLst>
                                </p:cTn>
                              </p:par>
                              <p:par>
                                <p:cTn id="23" presetID="44" presetClass="path" presetSubtype="0" accel="50000" decel="50000" fill="hold" grpId="0" nodeType="withEffect">
                                  <p:stCondLst>
                                    <p:cond delay="0"/>
                                  </p:stCondLst>
                                  <p:childTnLst>
                                    <p:animMotion origin="layout" path="M 4.44444E-6 -7.40741E-7 L 0.16354 -0.05324 C 0.19774 -0.06528 0.24913 -0.07199 0.30243 -0.07199 C 0.36354 -0.07199 0.41232 -0.06528 0.44652 -0.05324 L 0.61024 -7.40741E-7 " pathEditMode="relative" rAng="0" ptsTypes="FffFF">
                                      <p:cBhvr>
                                        <p:cTn id="24" dur="2000" fill="hold"/>
                                        <p:tgtEl>
                                          <p:spTgt spid="7"/>
                                        </p:tgtEl>
                                        <p:attrNameLst>
                                          <p:attrName>ppt_x</p:attrName>
                                          <p:attrName>ppt_y</p:attrName>
                                        </p:attrNameLst>
                                      </p:cBhvr>
                                      <p:rCtr x="305" y="-36"/>
                                    </p:animMotion>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strips(downLeft)">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12"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strips(downLeft)">
                                      <p:cBhvr>
                                        <p:cTn id="3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3" grpId="0" animBg="1"/>
      <p:bldP spid="13" grpId="1" animBg="1"/>
      <p:bldP spid="14" grpId="0" animBg="1"/>
      <p:bldP spid="14" grpId="1" animBg="1"/>
      <p:bldP spid="15"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ドメイン</a:t>
            </a:r>
            <a:r>
              <a:rPr kumimoji="1" lang="en-US" altLang="ja-JP" dirty="0" smtClean="0"/>
              <a:t>U</a:t>
            </a:r>
            <a:r>
              <a:rPr kumimoji="1" lang="ja-JP" altLang="en-US" dirty="0" smtClean="0"/>
              <a:t>のメモリ監視</a:t>
            </a:r>
            <a:endParaRPr kumimoji="1" lang="ja-JP" altLang="en-US" dirty="0"/>
          </a:p>
        </p:txBody>
      </p:sp>
      <p:sp>
        <p:nvSpPr>
          <p:cNvPr id="3" name="コンテンツ プレースホルダ 2"/>
          <p:cNvSpPr>
            <a:spLocks noGrp="1"/>
          </p:cNvSpPr>
          <p:nvPr>
            <p:ph sz="quarter" idx="1"/>
          </p:nvPr>
        </p:nvSpPr>
        <p:spPr>
          <a:xfrm>
            <a:off x="612648" y="1600200"/>
            <a:ext cx="8317070" cy="4495800"/>
          </a:xfrm>
        </p:spPr>
        <p:txBody>
          <a:bodyPr/>
          <a:lstStyle/>
          <a:p>
            <a:r>
              <a:rPr kumimoji="1" lang="ja-JP" altLang="en-US" dirty="0" smtClean="0"/>
              <a:t>ドメイン</a:t>
            </a:r>
            <a:r>
              <a:rPr kumimoji="1" lang="en-US" altLang="ja-JP" dirty="0" smtClean="0"/>
              <a:t>M</a:t>
            </a:r>
            <a:r>
              <a:rPr kumimoji="1" lang="ja-JP" altLang="en-US" dirty="0" err="1" smtClean="0"/>
              <a:t>にメ</a:t>
            </a:r>
            <a:r>
              <a:rPr kumimoji="1" lang="ja-JP" altLang="en-US" dirty="0" smtClean="0"/>
              <a:t>モリを監視する特権を</a:t>
            </a:r>
            <a:r>
              <a:rPr lang="ja-JP" altLang="en-US" dirty="0" smtClean="0"/>
              <a:t>与える</a:t>
            </a:r>
            <a:endParaRPr lang="en-US" altLang="ja-JP" dirty="0" smtClean="0"/>
          </a:p>
          <a:p>
            <a:pPr lvl="1"/>
            <a:r>
              <a:rPr lang="ja-JP" altLang="en-US" dirty="0" smtClean="0"/>
              <a:t>特定のドメイン</a:t>
            </a:r>
            <a:r>
              <a:rPr lang="en-US" altLang="ja-JP" dirty="0" smtClean="0"/>
              <a:t>U</a:t>
            </a:r>
            <a:r>
              <a:rPr lang="ja-JP" altLang="en-US" dirty="0" smtClean="0"/>
              <a:t>のメモリにだけアクセスを許可する</a:t>
            </a:r>
            <a:endParaRPr lang="en-US" altLang="ja-JP" dirty="0" smtClean="0"/>
          </a:p>
          <a:p>
            <a:pPr lvl="2"/>
            <a:r>
              <a:rPr lang="ja-JP" altLang="en-US" dirty="0" smtClean="0"/>
              <a:t>例：</a:t>
            </a:r>
            <a:r>
              <a:rPr lang="en-US" altLang="ja-JP" dirty="0" smtClean="0"/>
              <a:t>OS</a:t>
            </a:r>
            <a:r>
              <a:rPr lang="ja-JP" altLang="en-US" dirty="0" smtClean="0"/>
              <a:t>カーネルが改ざんされてないかのチェック</a:t>
            </a:r>
            <a:endParaRPr lang="en-US" altLang="ja-JP" dirty="0" smtClean="0"/>
          </a:p>
          <a:p>
            <a:pPr lvl="1"/>
            <a:r>
              <a:rPr lang="ja-JP" altLang="en-US" dirty="0" smtClean="0"/>
              <a:t>ドメイン</a:t>
            </a:r>
            <a:r>
              <a:rPr lang="en-US" altLang="ja-JP" dirty="0" smtClean="0"/>
              <a:t>U</a:t>
            </a:r>
            <a:r>
              <a:rPr lang="ja-JP" altLang="en-US" dirty="0" err="1" smtClean="0"/>
              <a:t>のメ</a:t>
            </a:r>
            <a:r>
              <a:rPr lang="ja-JP" altLang="en-US" dirty="0" smtClean="0"/>
              <a:t>モリをマップできるようにドメイン</a:t>
            </a:r>
            <a:r>
              <a:rPr lang="en-US" altLang="ja-JP" dirty="0" smtClean="0"/>
              <a:t>M</a:t>
            </a:r>
            <a:r>
              <a:rPr lang="ja-JP" altLang="en-US" dirty="0" smtClean="0"/>
              <a:t>の</a:t>
            </a:r>
            <a:r>
              <a:rPr lang="en-US" altLang="ja-JP" dirty="0" smtClean="0"/>
              <a:t>OS</a:t>
            </a:r>
            <a:r>
              <a:rPr lang="ja-JP" altLang="en-US" dirty="0" smtClean="0"/>
              <a:t>を改変</a:t>
            </a:r>
            <a:endParaRPr lang="en-US" altLang="ja-JP" dirty="0" smtClean="0"/>
          </a:p>
          <a:p>
            <a:pPr lvl="2"/>
            <a:r>
              <a:rPr lang="ja-JP" altLang="en-US" dirty="0" smtClean="0"/>
              <a:t>従来はドメイン</a:t>
            </a:r>
            <a:r>
              <a:rPr lang="en-US" altLang="ja-JP" dirty="0" smtClean="0"/>
              <a:t>0</a:t>
            </a:r>
            <a:r>
              <a:rPr lang="ja-JP" altLang="en-US" dirty="0" smtClean="0"/>
              <a:t>しかマップできなかった</a:t>
            </a:r>
            <a:endParaRPr lang="en-US" altLang="ja-JP" dirty="0" smtClean="0"/>
          </a:p>
        </p:txBody>
      </p:sp>
      <p:sp>
        <p:nvSpPr>
          <p:cNvPr id="23" name="角丸四角形 22"/>
          <p:cNvSpPr/>
          <p:nvPr/>
        </p:nvSpPr>
        <p:spPr>
          <a:xfrm>
            <a:off x="1619672" y="4365104"/>
            <a:ext cx="1944216" cy="223224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endParaRPr>
          </a:p>
          <a:p>
            <a:pPr algn="ctr"/>
            <a:endParaRPr lang="en-US" altLang="ja-JP" dirty="0" smtClean="0">
              <a:solidFill>
                <a:schemeClr val="tx1"/>
              </a:solidFill>
            </a:endParaRPr>
          </a:p>
          <a:p>
            <a:pPr algn="ctr"/>
            <a:endParaRPr kumimoji="1" lang="en-US" altLang="ja-JP" dirty="0" smtClean="0">
              <a:solidFill>
                <a:schemeClr val="tx1"/>
              </a:solidFill>
            </a:endParaRPr>
          </a:p>
          <a:p>
            <a:pPr algn="ctr"/>
            <a:endParaRPr lang="en-US" altLang="ja-JP" dirty="0" smtClean="0">
              <a:solidFill>
                <a:schemeClr val="tx1"/>
              </a:solidFill>
            </a:endParaRPr>
          </a:p>
          <a:p>
            <a:pPr algn="ctr"/>
            <a:endParaRPr kumimoji="1" lang="en-US" altLang="ja-JP" dirty="0" smtClean="0">
              <a:solidFill>
                <a:schemeClr val="tx1"/>
              </a:solidFill>
            </a:endParaRPr>
          </a:p>
          <a:p>
            <a:pPr algn="ctr"/>
            <a:endParaRPr lang="en-US" altLang="ja-JP" dirty="0" smtClean="0">
              <a:solidFill>
                <a:schemeClr val="tx1"/>
              </a:solidFill>
            </a:endParaRPr>
          </a:p>
          <a:p>
            <a:pPr algn="ctr"/>
            <a:r>
              <a:rPr kumimoji="1" lang="ja-JP" altLang="en-US" dirty="0" smtClean="0">
                <a:solidFill>
                  <a:schemeClr val="tx1"/>
                </a:solidFill>
              </a:rPr>
              <a:t>ドメイン</a:t>
            </a:r>
            <a:r>
              <a:rPr kumimoji="1" lang="en-US" altLang="ja-JP" dirty="0" smtClean="0">
                <a:solidFill>
                  <a:schemeClr val="tx1"/>
                </a:solidFill>
              </a:rPr>
              <a:t>M</a:t>
            </a:r>
            <a:endParaRPr kumimoji="1" lang="ja-JP" altLang="en-US" dirty="0">
              <a:solidFill>
                <a:schemeClr val="tx1"/>
              </a:solidFill>
            </a:endParaRPr>
          </a:p>
        </p:txBody>
      </p:sp>
      <p:sp>
        <p:nvSpPr>
          <p:cNvPr id="24" name="角丸四角形 23"/>
          <p:cNvSpPr/>
          <p:nvPr/>
        </p:nvSpPr>
        <p:spPr>
          <a:xfrm>
            <a:off x="4932040" y="4365104"/>
            <a:ext cx="1944216" cy="223224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endParaRPr>
          </a:p>
          <a:p>
            <a:pPr algn="ctr"/>
            <a:endParaRPr lang="en-US" altLang="ja-JP" dirty="0" smtClean="0">
              <a:solidFill>
                <a:schemeClr val="tx1"/>
              </a:solidFill>
            </a:endParaRPr>
          </a:p>
          <a:p>
            <a:pPr algn="ctr"/>
            <a:endParaRPr kumimoji="1" lang="en-US" altLang="ja-JP" dirty="0" smtClean="0">
              <a:solidFill>
                <a:schemeClr val="tx1"/>
              </a:solidFill>
            </a:endParaRPr>
          </a:p>
          <a:p>
            <a:pPr algn="ctr"/>
            <a:endParaRPr lang="en-US" altLang="ja-JP" dirty="0" smtClean="0">
              <a:solidFill>
                <a:schemeClr val="tx1"/>
              </a:solidFill>
            </a:endParaRPr>
          </a:p>
          <a:p>
            <a:pPr algn="ctr"/>
            <a:endParaRPr kumimoji="1" lang="en-US" altLang="ja-JP" dirty="0" smtClean="0">
              <a:solidFill>
                <a:schemeClr val="tx1"/>
              </a:solidFill>
            </a:endParaRPr>
          </a:p>
          <a:p>
            <a:pPr algn="ctr"/>
            <a:endParaRPr kumimoji="1" lang="en-US" altLang="ja-JP" dirty="0" smtClean="0">
              <a:solidFill>
                <a:schemeClr val="tx1"/>
              </a:solidFill>
            </a:endParaRPr>
          </a:p>
          <a:p>
            <a:pPr algn="ctr"/>
            <a:r>
              <a:rPr lang="ja-JP" altLang="en-US" dirty="0" smtClean="0">
                <a:solidFill>
                  <a:schemeClr val="tx1"/>
                </a:solidFill>
              </a:rPr>
              <a:t>ドメイン</a:t>
            </a:r>
            <a:r>
              <a:rPr lang="en-US" altLang="ja-JP" dirty="0" smtClean="0">
                <a:solidFill>
                  <a:schemeClr val="tx1"/>
                </a:solidFill>
              </a:rPr>
              <a:t>U</a:t>
            </a:r>
            <a:endParaRPr kumimoji="1" lang="ja-JP" altLang="en-US" dirty="0">
              <a:solidFill>
                <a:schemeClr val="tx1"/>
              </a:solidFill>
            </a:endParaRPr>
          </a:p>
        </p:txBody>
      </p:sp>
      <p:sp>
        <p:nvSpPr>
          <p:cNvPr id="26" name="正方形/長方形 25"/>
          <p:cNvSpPr/>
          <p:nvPr/>
        </p:nvSpPr>
        <p:spPr>
          <a:xfrm>
            <a:off x="3635896" y="4581128"/>
            <a:ext cx="1224136" cy="50405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3635896" y="5085184"/>
            <a:ext cx="1224136" cy="50405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3635896" y="5589240"/>
            <a:ext cx="1224136" cy="504056"/>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5292080" y="5589240"/>
            <a:ext cx="1224136" cy="504056"/>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292080" y="5085184"/>
            <a:ext cx="1224136" cy="50405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5292080" y="4581128"/>
            <a:ext cx="1224136" cy="50405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1979712" y="5589240"/>
            <a:ext cx="1224136" cy="50405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1979712" y="5085184"/>
            <a:ext cx="1224136" cy="50405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1979712" y="4581128"/>
            <a:ext cx="1224136" cy="5040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5220072" y="4581128"/>
            <a:ext cx="1440160"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OS</a:t>
            </a:r>
            <a:r>
              <a:rPr kumimoji="1" lang="ja-JP" altLang="en-US" dirty="0" smtClean="0">
                <a:solidFill>
                  <a:schemeClr val="tx1"/>
                </a:solidFill>
              </a:rPr>
              <a:t>カーネル</a:t>
            </a:r>
            <a:endParaRPr kumimoji="1" lang="ja-JP" altLang="en-US" dirty="0">
              <a:solidFill>
                <a:schemeClr val="tx1"/>
              </a:solidFill>
            </a:endParaRPr>
          </a:p>
        </p:txBody>
      </p:sp>
      <p:sp>
        <p:nvSpPr>
          <p:cNvPr id="41" name="右矢印 40"/>
          <p:cNvSpPr/>
          <p:nvPr/>
        </p:nvSpPr>
        <p:spPr>
          <a:xfrm>
            <a:off x="3203848" y="4653136"/>
            <a:ext cx="2088232" cy="432048"/>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a:off x="1907704" y="4437112"/>
            <a:ext cx="1368152" cy="86409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strips(downLeft)">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hidden"/>
                                      </p:to>
                                    </p:set>
                                  </p:childTnLst>
                                </p:cTn>
                              </p:par>
                              <p:par>
                                <p:cTn id="12" presetID="1" presetClass="exit" presetSubtype="0" fill="hold" grpId="1" nodeType="withEffect">
                                  <p:stCondLst>
                                    <p:cond delay="0"/>
                                  </p:stCondLst>
                                  <p:childTnLst>
                                    <p:set>
                                      <p:cBhvr>
                                        <p:cTn id="13" dur="1" fill="hold">
                                          <p:stCondLst>
                                            <p:cond delay="0"/>
                                          </p:stCondLst>
                                        </p:cTn>
                                        <p:tgtEl>
                                          <p:spTgt spid="41"/>
                                        </p:tgtEl>
                                        <p:attrNameLst>
                                          <p:attrName>style.visibility</p:attrName>
                                        </p:attrNameLst>
                                      </p:cBhvr>
                                      <p:to>
                                        <p:strVal val="hidden"/>
                                      </p:to>
                                    </p:set>
                                  </p:childTnLst>
                                </p:cTn>
                              </p:par>
                              <p:par>
                                <p:cTn id="14" presetID="1" presetClass="exit" presetSubtype="0" fill="hold" grpId="0" nodeType="withEffect">
                                  <p:stCondLst>
                                    <p:cond delay="0"/>
                                  </p:stCondLst>
                                  <p:childTnLst>
                                    <p:set>
                                      <p:cBhvr>
                                        <p:cTn id="15" dur="1" fill="hold">
                                          <p:stCondLst>
                                            <p:cond delay="0"/>
                                          </p:stCondLst>
                                        </p:cTn>
                                        <p:tgtEl>
                                          <p:spTgt spid="40"/>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strips(downLeft)">
                                      <p:cBhvr>
                                        <p:cTn id="20" dur="500"/>
                                        <p:tgtEl>
                                          <p:spTgt spid="37"/>
                                        </p:tgtEl>
                                      </p:cBhvr>
                                    </p:animEffect>
                                  </p:childTnLst>
                                </p:cTn>
                              </p:par>
                              <p:par>
                                <p:cTn id="21" presetID="18" presetClass="entr" presetSubtype="12"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strips(downLeft)">
                                      <p:cBhvr>
                                        <p:cTn id="23" dur="500"/>
                                        <p:tgtEl>
                                          <p:spTgt spid="36"/>
                                        </p:tgtEl>
                                      </p:cBhvr>
                                    </p:animEffect>
                                  </p:childTnLst>
                                </p:cTn>
                              </p:par>
                              <p:par>
                                <p:cTn id="24" presetID="18" presetClass="entr" presetSubtype="12" fill="hold" grpId="0" nodeType="with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strips(downLeft)">
                                      <p:cBhvr>
                                        <p:cTn id="26" dur="500"/>
                                        <p:tgtEl>
                                          <p:spTgt spid="35"/>
                                        </p:tgtEl>
                                      </p:cBhvr>
                                    </p:animEffect>
                                  </p:childTnLst>
                                </p:cTn>
                              </p:par>
                              <p:par>
                                <p:cTn id="27" presetID="18" presetClass="entr" presetSubtype="12" fill="hold" grpId="0" nodeType="with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strips(downLeft)">
                                      <p:cBhvr>
                                        <p:cTn id="29" dur="500"/>
                                        <p:tgtEl>
                                          <p:spTgt spid="34"/>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strips(downLeft)">
                                      <p:cBhvr>
                                        <p:cTn id="32" dur="500"/>
                                        <p:tgtEl>
                                          <p:spTgt spid="33"/>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strips(downLeft)">
                                      <p:cBhvr>
                                        <p:cTn id="35" dur="500"/>
                                        <p:tgtEl>
                                          <p:spTgt spid="32"/>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dissolve">
                                      <p:cBhvr>
                                        <p:cTn id="40" dur="500"/>
                                        <p:tgtEl>
                                          <p:spTgt spid="26"/>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dissolve">
                                      <p:cBhvr>
                                        <p:cTn id="43" dur="500"/>
                                        <p:tgtEl>
                                          <p:spTgt spid="27"/>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dissolve">
                                      <p:cBhvr>
                                        <p:cTn id="46" dur="500"/>
                                        <p:tgtEl>
                                          <p:spTgt spid="28"/>
                                        </p:tgtEl>
                                      </p:cBhvr>
                                    </p:animEffect>
                                  </p:childTnLst>
                                </p:cTn>
                              </p:par>
                              <p:par>
                                <p:cTn id="47" presetID="63" presetClass="path" presetSubtype="0" accel="50000" decel="50000" fill="hold" grpId="1" nodeType="withEffect">
                                  <p:stCondLst>
                                    <p:cond delay="0"/>
                                  </p:stCondLst>
                                  <p:childTnLst>
                                    <p:animMotion origin="layout" path="M 0 0  L 0.25 0  E" pathEditMode="relative" ptsTypes="">
                                      <p:cBhvr>
                                        <p:cTn id="48" dur="2000" fill="hold"/>
                                        <p:tgtEl>
                                          <p:spTgt spid="37"/>
                                        </p:tgtEl>
                                        <p:attrNameLst>
                                          <p:attrName>ppt_x</p:attrName>
                                          <p:attrName>ppt_y</p:attrName>
                                        </p:attrNameLst>
                                      </p:cBhvr>
                                    </p:animMotion>
                                  </p:childTnLst>
                                </p:cTn>
                              </p:par>
                              <p:par>
                                <p:cTn id="49" presetID="63" presetClass="path" presetSubtype="0" accel="50000" decel="50000" fill="hold" grpId="1" nodeType="withEffect">
                                  <p:stCondLst>
                                    <p:cond delay="0"/>
                                  </p:stCondLst>
                                  <p:childTnLst>
                                    <p:animMotion origin="layout" path="M 0 0  L 0.25 0  E" pathEditMode="relative" ptsTypes="">
                                      <p:cBhvr>
                                        <p:cTn id="50" dur="2000" fill="hold"/>
                                        <p:tgtEl>
                                          <p:spTgt spid="36"/>
                                        </p:tgtEl>
                                        <p:attrNameLst>
                                          <p:attrName>ppt_x</p:attrName>
                                          <p:attrName>ppt_y</p:attrName>
                                        </p:attrNameLst>
                                      </p:cBhvr>
                                    </p:animMotion>
                                  </p:childTnLst>
                                </p:cTn>
                              </p:par>
                              <p:par>
                                <p:cTn id="51" presetID="63" presetClass="path" presetSubtype="0" accel="50000" decel="50000" fill="hold" grpId="1" nodeType="withEffect">
                                  <p:stCondLst>
                                    <p:cond delay="0"/>
                                  </p:stCondLst>
                                  <p:childTnLst>
                                    <p:animMotion origin="layout" path="M 0 0  L 0.25 0  E" pathEditMode="relative" ptsTypes="">
                                      <p:cBhvr>
                                        <p:cTn id="52" dur="2000" fill="hold"/>
                                        <p:tgtEl>
                                          <p:spTgt spid="35"/>
                                        </p:tgtEl>
                                        <p:attrNameLst>
                                          <p:attrName>ppt_x</p:attrName>
                                          <p:attrName>ppt_y</p:attrName>
                                        </p:attrNameLst>
                                      </p:cBhvr>
                                    </p:animMotion>
                                  </p:childTnLst>
                                </p:cTn>
                              </p:par>
                              <p:par>
                                <p:cTn id="53" presetID="35" presetClass="path" presetSubtype="0" accel="50000" decel="50000" fill="hold" grpId="1" nodeType="withEffect">
                                  <p:stCondLst>
                                    <p:cond delay="0"/>
                                  </p:stCondLst>
                                  <p:childTnLst>
                                    <p:animMotion origin="layout" path="M 0 0  L -0.25 0  E" pathEditMode="relative" ptsTypes="">
                                      <p:cBhvr>
                                        <p:cTn id="54" dur="2000" fill="hold"/>
                                        <p:tgtEl>
                                          <p:spTgt spid="34"/>
                                        </p:tgtEl>
                                        <p:attrNameLst>
                                          <p:attrName>ppt_x</p:attrName>
                                          <p:attrName>ppt_y</p:attrName>
                                        </p:attrNameLst>
                                      </p:cBhvr>
                                    </p:animMotion>
                                  </p:childTnLst>
                                </p:cTn>
                              </p:par>
                              <p:par>
                                <p:cTn id="55" presetID="35" presetClass="path" presetSubtype="0" accel="50000" decel="50000" fill="hold" grpId="1" nodeType="withEffect">
                                  <p:stCondLst>
                                    <p:cond delay="0"/>
                                  </p:stCondLst>
                                  <p:childTnLst>
                                    <p:animMotion origin="layout" path="M 0 0  L -0.25 0  E" pathEditMode="relative" ptsTypes="">
                                      <p:cBhvr>
                                        <p:cTn id="56" dur="2000" fill="hold"/>
                                        <p:tgtEl>
                                          <p:spTgt spid="33"/>
                                        </p:tgtEl>
                                        <p:attrNameLst>
                                          <p:attrName>ppt_x</p:attrName>
                                          <p:attrName>ppt_y</p:attrName>
                                        </p:attrNameLst>
                                      </p:cBhvr>
                                    </p:animMotion>
                                  </p:childTnLst>
                                </p:cTn>
                              </p:par>
                              <p:par>
                                <p:cTn id="57" presetID="35" presetClass="path" presetSubtype="0" accel="50000" decel="50000" fill="hold" grpId="1" nodeType="withEffect">
                                  <p:stCondLst>
                                    <p:cond delay="0"/>
                                  </p:stCondLst>
                                  <p:childTnLst>
                                    <p:animMotion origin="layout" path="M 0 0  L -0.25 0  E" pathEditMode="relative" ptsTypes="">
                                      <p:cBhvr>
                                        <p:cTn id="58" dur="2000" fill="hold"/>
                                        <p:tgtEl>
                                          <p:spTgt spid="32"/>
                                        </p:tgtEl>
                                        <p:attrNameLst>
                                          <p:attrName>ppt_x</p:attrName>
                                          <p:attrName>ppt_y</p:attrName>
                                        </p:attrNameLst>
                                      </p:cBhvr>
                                    </p:animMotion>
                                  </p:childTnLst>
                                </p:cTn>
                              </p:par>
                              <p:par>
                                <p:cTn id="59" presetID="9" presetClass="exit" presetSubtype="0" fill="hold" grpId="2" nodeType="withEffect">
                                  <p:stCondLst>
                                    <p:cond delay="0"/>
                                  </p:stCondLst>
                                  <p:childTnLst>
                                    <p:animEffect transition="out" filter="dissolve">
                                      <p:cBhvr>
                                        <p:cTn id="60" dur="1000"/>
                                        <p:tgtEl>
                                          <p:spTgt spid="37"/>
                                        </p:tgtEl>
                                      </p:cBhvr>
                                    </p:animEffect>
                                    <p:set>
                                      <p:cBhvr>
                                        <p:cTn id="61" dur="1" fill="hold">
                                          <p:stCondLst>
                                            <p:cond delay="999"/>
                                          </p:stCondLst>
                                        </p:cTn>
                                        <p:tgtEl>
                                          <p:spTgt spid="37"/>
                                        </p:tgtEl>
                                        <p:attrNameLst>
                                          <p:attrName>style.visibility</p:attrName>
                                        </p:attrNameLst>
                                      </p:cBhvr>
                                      <p:to>
                                        <p:strVal val="hidden"/>
                                      </p:to>
                                    </p:set>
                                  </p:childTnLst>
                                </p:cTn>
                              </p:par>
                              <p:par>
                                <p:cTn id="62" presetID="9" presetClass="exit" presetSubtype="0" fill="hold" grpId="2" nodeType="withEffect">
                                  <p:stCondLst>
                                    <p:cond delay="0"/>
                                  </p:stCondLst>
                                  <p:childTnLst>
                                    <p:animEffect transition="out" filter="dissolve">
                                      <p:cBhvr>
                                        <p:cTn id="63" dur="1000"/>
                                        <p:tgtEl>
                                          <p:spTgt spid="36"/>
                                        </p:tgtEl>
                                      </p:cBhvr>
                                    </p:animEffect>
                                    <p:set>
                                      <p:cBhvr>
                                        <p:cTn id="64" dur="1" fill="hold">
                                          <p:stCondLst>
                                            <p:cond delay="999"/>
                                          </p:stCondLst>
                                        </p:cTn>
                                        <p:tgtEl>
                                          <p:spTgt spid="36"/>
                                        </p:tgtEl>
                                        <p:attrNameLst>
                                          <p:attrName>style.visibility</p:attrName>
                                        </p:attrNameLst>
                                      </p:cBhvr>
                                      <p:to>
                                        <p:strVal val="hidden"/>
                                      </p:to>
                                    </p:set>
                                  </p:childTnLst>
                                </p:cTn>
                              </p:par>
                              <p:par>
                                <p:cTn id="65" presetID="9" presetClass="exit" presetSubtype="0" fill="hold" grpId="2" nodeType="withEffect">
                                  <p:stCondLst>
                                    <p:cond delay="0"/>
                                  </p:stCondLst>
                                  <p:childTnLst>
                                    <p:animEffect transition="out" filter="dissolve">
                                      <p:cBhvr>
                                        <p:cTn id="66" dur="1000"/>
                                        <p:tgtEl>
                                          <p:spTgt spid="35"/>
                                        </p:tgtEl>
                                      </p:cBhvr>
                                    </p:animEffect>
                                    <p:set>
                                      <p:cBhvr>
                                        <p:cTn id="67" dur="1" fill="hold">
                                          <p:stCondLst>
                                            <p:cond delay="999"/>
                                          </p:stCondLst>
                                        </p:cTn>
                                        <p:tgtEl>
                                          <p:spTgt spid="35"/>
                                        </p:tgtEl>
                                        <p:attrNameLst>
                                          <p:attrName>style.visibility</p:attrName>
                                        </p:attrNameLst>
                                      </p:cBhvr>
                                      <p:to>
                                        <p:strVal val="hidden"/>
                                      </p:to>
                                    </p:set>
                                  </p:childTnLst>
                                </p:cTn>
                              </p:par>
                              <p:par>
                                <p:cTn id="68" presetID="9" presetClass="exit" presetSubtype="0" fill="hold" grpId="2" nodeType="withEffect">
                                  <p:stCondLst>
                                    <p:cond delay="0"/>
                                  </p:stCondLst>
                                  <p:childTnLst>
                                    <p:animEffect transition="out" filter="dissolve">
                                      <p:cBhvr>
                                        <p:cTn id="69" dur="1000"/>
                                        <p:tgtEl>
                                          <p:spTgt spid="34"/>
                                        </p:tgtEl>
                                      </p:cBhvr>
                                    </p:animEffect>
                                    <p:set>
                                      <p:cBhvr>
                                        <p:cTn id="70" dur="1" fill="hold">
                                          <p:stCondLst>
                                            <p:cond delay="999"/>
                                          </p:stCondLst>
                                        </p:cTn>
                                        <p:tgtEl>
                                          <p:spTgt spid="34"/>
                                        </p:tgtEl>
                                        <p:attrNameLst>
                                          <p:attrName>style.visibility</p:attrName>
                                        </p:attrNameLst>
                                      </p:cBhvr>
                                      <p:to>
                                        <p:strVal val="hidden"/>
                                      </p:to>
                                    </p:set>
                                  </p:childTnLst>
                                </p:cTn>
                              </p:par>
                              <p:par>
                                <p:cTn id="71" presetID="9" presetClass="exit" presetSubtype="0" fill="hold" grpId="2" nodeType="withEffect">
                                  <p:stCondLst>
                                    <p:cond delay="0"/>
                                  </p:stCondLst>
                                  <p:childTnLst>
                                    <p:animEffect transition="out" filter="dissolve">
                                      <p:cBhvr>
                                        <p:cTn id="72" dur="1000"/>
                                        <p:tgtEl>
                                          <p:spTgt spid="33"/>
                                        </p:tgtEl>
                                      </p:cBhvr>
                                    </p:animEffect>
                                    <p:set>
                                      <p:cBhvr>
                                        <p:cTn id="73" dur="1" fill="hold">
                                          <p:stCondLst>
                                            <p:cond delay="999"/>
                                          </p:stCondLst>
                                        </p:cTn>
                                        <p:tgtEl>
                                          <p:spTgt spid="33"/>
                                        </p:tgtEl>
                                        <p:attrNameLst>
                                          <p:attrName>style.visibility</p:attrName>
                                        </p:attrNameLst>
                                      </p:cBhvr>
                                      <p:to>
                                        <p:strVal val="hidden"/>
                                      </p:to>
                                    </p:set>
                                  </p:childTnLst>
                                </p:cTn>
                              </p:par>
                              <p:par>
                                <p:cTn id="74" presetID="9" presetClass="exit" presetSubtype="0" fill="hold" grpId="2" nodeType="withEffect">
                                  <p:stCondLst>
                                    <p:cond delay="0"/>
                                  </p:stCondLst>
                                  <p:childTnLst>
                                    <p:animEffect transition="out" filter="dissolve">
                                      <p:cBhvr>
                                        <p:cTn id="75" dur="1000"/>
                                        <p:tgtEl>
                                          <p:spTgt spid="32"/>
                                        </p:tgtEl>
                                      </p:cBhvr>
                                    </p:animEffect>
                                    <p:set>
                                      <p:cBhvr>
                                        <p:cTn id="76" dur="1" fill="hold">
                                          <p:stCondLst>
                                            <p:cond delay="999"/>
                                          </p:stCondLst>
                                        </p:cTn>
                                        <p:tgtEl>
                                          <p:spTgt spid="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32" grpId="0" animBg="1"/>
      <p:bldP spid="32" grpId="1" animBg="1"/>
      <p:bldP spid="32" grpId="2" animBg="1"/>
      <p:bldP spid="33" grpId="0" animBg="1"/>
      <p:bldP spid="33" grpId="1" animBg="1"/>
      <p:bldP spid="33" grpId="2" animBg="1"/>
      <p:bldP spid="34" grpId="0" animBg="1"/>
      <p:bldP spid="34" grpId="1" animBg="1"/>
      <p:bldP spid="34" grpId="2" animBg="1"/>
      <p:bldP spid="35" grpId="0" animBg="1"/>
      <p:bldP spid="35" grpId="1" animBg="1"/>
      <p:bldP spid="35" grpId="2" animBg="1"/>
      <p:bldP spid="36" grpId="0" animBg="1"/>
      <p:bldP spid="36" grpId="1" animBg="1"/>
      <p:bldP spid="36" grpId="2" animBg="1"/>
      <p:bldP spid="37" grpId="0" animBg="1"/>
      <p:bldP spid="37" grpId="1" animBg="1"/>
      <p:bldP spid="37" grpId="2" animBg="1"/>
      <p:bldP spid="40" grpId="0" animBg="1"/>
      <p:bldP spid="41" grpId="0" animBg="1"/>
      <p:bldP spid="41" grpId="1" animBg="1"/>
      <p:bldP spid="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dirty="0" smtClean="0"/>
              <a:t>従来のマイグレーション</a:t>
            </a:r>
            <a:endParaRPr kumimoji="1" lang="ja-JP" altLang="en-US" dirty="0"/>
          </a:p>
        </p:txBody>
      </p:sp>
      <p:sp>
        <p:nvSpPr>
          <p:cNvPr id="3" name="コンテンツ プレースホルダ 2"/>
          <p:cNvSpPr>
            <a:spLocks noGrp="1"/>
          </p:cNvSpPr>
          <p:nvPr>
            <p:ph sz="quarter" idx="1"/>
          </p:nvPr>
        </p:nvSpPr>
        <p:spPr/>
        <p:txBody>
          <a:bodyPr>
            <a:normAutofit/>
          </a:bodyPr>
          <a:lstStyle/>
          <a:p>
            <a:r>
              <a:rPr lang="ja-JP" altLang="en-US" dirty="0" smtClean="0"/>
              <a:t>メモリをマップしたままドメイン</a:t>
            </a:r>
            <a:r>
              <a:rPr lang="en-US" altLang="ja-JP" dirty="0" smtClean="0"/>
              <a:t>M</a:t>
            </a:r>
            <a:r>
              <a:rPr lang="ja-JP" altLang="en-US" dirty="0" smtClean="0"/>
              <a:t>をマイグレーションできない</a:t>
            </a:r>
            <a:endParaRPr lang="en-US" altLang="ja-JP" dirty="0" smtClean="0"/>
          </a:p>
          <a:p>
            <a:pPr lvl="1"/>
            <a:r>
              <a:rPr lang="ja-JP" altLang="en-US" dirty="0" smtClean="0"/>
              <a:t>マイグレーションの流れ</a:t>
            </a:r>
            <a:endParaRPr lang="en-US" altLang="ja-JP" dirty="0" smtClean="0"/>
          </a:p>
          <a:p>
            <a:pPr lvl="2"/>
            <a:r>
              <a:rPr lang="ja-JP" altLang="en-US" dirty="0" smtClean="0"/>
              <a:t>サスペンド：メモリ内容の保存</a:t>
            </a:r>
            <a:endParaRPr lang="en-US" altLang="ja-JP" dirty="0" smtClean="0"/>
          </a:p>
          <a:p>
            <a:pPr lvl="2"/>
            <a:r>
              <a:rPr lang="ja-JP" altLang="en-US" dirty="0" smtClean="0"/>
              <a:t>メモリ内容の送信</a:t>
            </a:r>
            <a:endParaRPr lang="en-US" altLang="ja-JP" dirty="0" smtClean="0"/>
          </a:p>
          <a:p>
            <a:pPr lvl="2"/>
            <a:r>
              <a:rPr lang="ja-JP" altLang="en-US" dirty="0" smtClean="0"/>
              <a:t>レジューム：保存内容からドメイン</a:t>
            </a:r>
            <a:r>
              <a:rPr lang="en-US" altLang="ja-JP" dirty="0" smtClean="0"/>
              <a:t>M</a:t>
            </a:r>
            <a:r>
              <a:rPr lang="ja-JP" altLang="en-US" dirty="0" smtClean="0"/>
              <a:t>を復元</a:t>
            </a:r>
            <a:endParaRPr lang="en-US" altLang="ja-JP" dirty="0" smtClean="0"/>
          </a:p>
          <a:p>
            <a:pPr lvl="1"/>
            <a:r>
              <a:rPr kumimoji="1" lang="ja-JP" altLang="en-US" dirty="0" smtClean="0"/>
              <a:t>ドメイン</a:t>
            </a:r>
            <a:r>
              <a:rPr kumimoji="1" lang="en-US" altLang="ja-JP" dirty="0" smtClean="0"/>
              <a:t>U</a:t>
            </a:r>
            <a:r>
              <a:rPr kumimoji="1" lang="ja-JP" altLang="en-US" dirty="0" smtClean="0"/>
              <a:t>のメモリマップ情報が送られない</a:t>
            </a:r>
            <a:endParaRPr kumimoji="1" lang="en-US" altLang="ja-JP" dirty="0" smtClean="0"/>
          </a:p>
          <a:p>
            <a:pPr lvl="2"/>
            <a:endParaRPr kumimoji="1" lang="ja-JP" altLang="en-US" dirty="0"/>
          </a:p>
        </p:txBody>
      </p:sp>
      <p:sp>
        <p:nvSpPr>
          <p:cNvPr id="18" name="正方形/長方形 17"/>
          <p:cNvSpPr/>
          <p:nvPr/>
        </p:nvSpPr>
        <p:spPr>
          <a:xfrm>
            <a:off x="1475656" y="4869160"/>
            <a:ext cx="2232248"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4788024" y="4869160"/>
            <a:ext cx="2232248"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2123728" y="4869160"/>
            <a:ext cx="1026922" cy="369332"/>
          </a:xfrm>
          <a:prstGeom prst="rect">
            <a:avLst/>
          </a:prstGeom>
          <a:noFill/>
        </p:spPr>
        <p:txBody>
          <a:bodyPr wrap="square" rtlCol="0">
            <a:spAutoFit/>
          </a:bodyPr>
          <a:lstStyle/>
          <a:p>
            <a:r>
              <a:rPr lang="ja-JP" altLang="en-US" dirty="0" smtClean="0"/>
              <a:t>マシン</a:t>
            </a:r>
            <a:r>
              <a:rPr lang="en-US" altLang="ja-JP" dirty="0" smtClean="0"/>
              <a:t>1</a:t>
            </a:r>
          </a:p>
        </p:txBody>
      </p:sp>
      <p:sp>
        <p:nvSpPr>
          <p:cNvPr id="21" name="テキスト ボックス 20"/>
          <p:cNvSpPr txBox="1"/>
          <p:nvPr/>
        </p:nvSpPr>
        <p:spPr>
          <a:xfrm>
            <a:off x="5436096" y="4869160"/>
            <a:ext cx="1026922" cy="369332"/>
          </a:xfrm>
          <a:prstGeom prst="rect">
            <a:avLst/>
          </a:prstGeom>
          <a:noFill/>
        </p:spPr>
        <p:txBody>
          <a:bodyPr wrap="square" rtlCol="0">
            <a:spAutoFit/>
          </a:bodyPr>
          <a:lstStyle/>
          <a:p>
            <a:r>
              <a:rPr lang="ja-JP" altLang="en-US" dirty="0" smtClean="0"/>
              <a:t>マシン</a:t>
            </a:r>
            <a:r>
              <a:rPr lang="en-US" altLang="ja-JP" dirty="0" smtClean="0"/>
              <a:t>2</a:t>
            </a:r>
          </a:p>
        </p:txBody>
      </p:sp>
      <p:sp>
        <p:nvSpPr>
          <p:cNvPr id="22" name="角丸四角形 21"/>
          <p:cNvSpPr/>
          <p:nvPr/>
        </p:nvSpPr>
        <p:spPr>
          <a:xfrm>
            <a:off x="1907704" y="5157192"/>
            <a:ext cx="1368152" cy="144016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endParaRPr>
          </a:p>
          <a:p>
            <a:pPr algn="ctr"/>
            <a:endParaRPr lang="en-US" altLang="ja-JP" dirty="0" smtClean="0">
              <a:solidFill>
                <a:schemeClr val="tx1"/>
              </a:solidFill>
            </a:endParaRPr>
          </a:p>
          <a:p>
            <a:pPr algn="ctr"/>
            <a:endParaRPr kumimoji="1" lang="en-US" altLang="ja-JP" dirty="0" smtClean="0">
              <a:solidFill>
                <a:schemeClr val="tx1"/>
              </a:solidFill>
            </a:endParaRPr>
          </a:p>
          <a:p>
            <a:pPr algn="ctr"/>
            <a:r>
              <a:rPr lang="ja-JP" altLang="en-US" dirty="0" smtClean="0">
                <a:solidFill>
                  <a:schemeClr val="tx1"/>
                </a:solidFill>
              </a:rPr>
              <a:t>ドメイン</a:t>
            </a:r>
            <a:r>
              <a:rPr lang="en-US" altLang="ja-JP" dirty="0" smtClean="0">
                <a:solidFill>
                  <a:schemeClr val="tx1"/>
                </a:solidFill>
              </a:rPr>
              <a:t>M</a:t>
            </a:r>
            <a:endParaRPr kumimoji="1" lang="ja-JP" altLang="en-US" dirty="0">
              <a:solidFill>
                <a:schemeClr val="tx1"/>
              </a:solidFill>
            </a:endParaRPr>
          </a:p>
        </p:txBody>
      </p:sp>
      <p:sp>
        <p:nvSpPr>
          <p:cNvPr id="24" name="正方形/長方形 23"/>
          <p:cNvSpPr/>
          <p:nvPr/>
        </p:nvSpPr>
        <p:spPr>
          <a:xfrm>
            <a:off x="2195736" y="5301208"/>
            <a:ext cx="792088" cy="28803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2195736" y="5589240"/>
            <a:ext cx="792088" cy="288032"/>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2195736" y="5301208"/>
            <a:ext cx="792088" cy="288032"/>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2195736" y="5589240"/>
            <a:ext cx="792088" cy="28803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1"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dissolve">
                                      <p:cBhvr>
                                        <p:cTn id="7" dur="2000"/>
                                        <p:tgtEl>
                                          <p:spTgt spid="28"/>
                                        </p:tgtEl>
                                      </p:cBhvr>
                                    </p:animEffect>
                                  </p:childTnLst>
                                </p:cTn>
                              </p:par>
                              <p:par>
                                <p:cTn id="8" presetID="9" presetClass="entr" presetSubtype="0" fill="hold" grpId="1"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dissolve">
                                      <p:cBhvr>
                                        <p:cTn id="10" dur="2000"/>
                                        <p:tgtEl>
                                          <p:spTgt spid="29"/>
                                        </p:tgtEl>
                                      </p:cBhvr>
                                    </p:animEffect>
                                  </p:childTnLst>
                                </p:cTn>
                              </p:par>
                              <p:par>
                                <p:cTn id="11" presetID="44" presetClass="path" presetSubtype="0" accel="50000" decel="50000" fill="hold" grpId="0" nodeType="withEffect">
                                  <p:stCondLst>
                                    <p:cond delay="0"/>
                                  </p:stCondLst>
                                  <p:childTnLst>
                                    <p:animMotion origin="layout" path="M 3.05556E-6 -4.44444E-6 L 0.09809 -0.05324 C 0.11857 -0.06527 0.14948 -0.07199 0.18142 -0.07199 C 0.21805 -0.07199 0.24739 -0.06527 0.26788 -0.05324 L 0.36614 -4.44444E-6 " pathEditMode="relative" rAng="0" ptsTypes="FffFF">
                                      <p:cBhvr>
                                        <p:cTn id="12" dur="2000" fill="hold"/>
                                        <p:tgtEl>
                                          <p:spTgt spid="22"/>
                                        </p:tgtEl>
                                        <p:attrNameLst>
                                          <p:attrName>ppt_x</p:attrName>
                                          <p:attrName>ppt_y</p:attrName>
                                        </p:attrNameLst>
                                      </p:cBhvr>
                                      <p:rCtr x="183" y="-36"/>
                                    </p:animMotion>
                                  </p:childTnLst>
                                </p:cTn>
                              </p:par>
                              <p:par>
                                <p:cTn id="13" presetID="44" presetClass="path" presetSubtype="0" accel="50000" decel="50000" fill="hold" grpId="0" nodeType="withEffect">
                                  <p:stCondLst>
                                    <p:cond delay="0"/>
                                  </p:stCondLst>
                                  <p:childTnLst>
                                    <p:animMotion origin="layout" path="M -3.33333E-6 -1.48148E-6 L 0.09809 -0.05324 C 0.11875 -0.06528 0.14948 -0.07199 0.1816 -0.07199 C 0.21823 -0.07199 0.2474 -0.06528 0.26806 -0.05324 L 0.36632 -1.48148E-6 " pathEditMode="relative" rAng="0" ptsTypes="FffFF">
                                      <p:cBhvr>
                                        <p:cTn id="14" dur="2000" fill="hold"/>
                                        <p:tgtEl>
                                          <p:spTgt spid="24"/>
                                        </p:tgtEl>
                                        <p:attrNameLst>
                                          <p:attrName>ppt_x</p:attrName>
                                          <p:attrName>ppt_y</p:attrName>
                                        </p:attrNameLst>
                                      </p:cBhvr>
                                      <p:rCtr x="183" y="-36"/>
                                    </p:animMotion>
                                  </p:childTnLst>
                                </p:cTn>
                              </p:par>
                              <p:par>
                                <p:cTn id="15" presetID="44" presetClass="path" presetSubtype="0" accel="50000" decel="50000" fill="hold" grpId="0" nodeType="withEffect">
                                  <p:stCondLst>
                                    <p:cond delay="0"/>
                                  </p:stCondLst>
                                  <p:childTnLst>
                                    <p:animMotion origin="layout" path="M -3.33333E-6 3.7037E-7 L 0.09809 -0.05324 C 0.11875 -0.06528 0.14948 -0.07199 0.1816 -0.07199 C 0.21823 -0.07199 0.2474 -0.06528 0.26806 -0.05324 L 0.36632 3.7037E-7 " pathEditMode="relative" rAng="0" ptsTypes="FffFF">
                                      <p:cBhvr>
                                        <p:cTn id="16" dur="2000" fill="hold"/>
                                        <p:tgtEl>
                                          <p:spTgt spid="25"/>
                                        </p:tgtEl>
                                        <p:attrNameLst>
                                          <p:attrName>ppt_x</p:attrName>
                                          <p:attrName>ppt_y</p:attrName>
                                        </p:attrNameLst>
                                      </p:cBhvr>
                                      <p:rCtr x="183" y="-36"/>
                                    </p:animMotion>
                                  </p:childTnLst>
                                </p:cTn>
                              </p:par>
                              <p:par>
                                <p:cTn id="17" presetID="44" presetClass="path" presetSubtype="0" accel="50000" decel="50000" fill="hold" grpId="0" nodeType="withEffect">
                                  <p:stCondLst>
                                    <p:cond delay="0"/>
                                  </p:stCondLst>
                                  <p:childTnLst>
                                    <p:animMotion origin="layout" path="M -3.33333E-6 -1.48148E-6 L 0.09809 -0.05324 C 0.11875 -0.06528 0.14948 -0.07199 0.1816 -0.07199 C 0.21823 -0.07199 0.2474 -0.06528 0.26806 -0.05324 L 0.36632 -1.48148E-6 " pathEditMode="relative" rAng="0" ptsTypes="FffFF">
                                      <p:cBhvr>
                                        <p:cTn id="18" dur="2000" fill="hold"/>
                                        <p:tgtEl>
                                          <p:spTgt spid="28"/>
                                        </p:tgtEl>
                                        <p:attrNameLst>
                                          <p:attrName>ppt_x</p:attrName>
                                          <p:attrName>ppt_y</p:attrName>
                                        </p:attrNameLst>
                                      </p:cBhvr>
                                      <p:rCtr x="183" y="-36"/>
                                    </p:animMotion>
                                  </p:childTnLst>
                                </p:cTn>
                              </p:par>
                              <p:par>
                                <p:cTn id="19" presetID="44" presetClass="path" presetSubtype="0" accel="50000" decel="50000" fill="hold" grpId="0" nodeType="withEffect">
                                  <p:stCondLst>
                                    <p:cond delay="0"/>
                                  </p:stCondLst>
                                  <p:childTnLst>
                                    <p:animMotion origin="layout" path="M -3.33333E-6 -1.48148E-6 L 0.09809 -0.05324 C 0.11875 -0.06528 0.14948 -0.07199 0.1816 -0.07199 C 0.21823 -0.07199 0.2474 -0.06528 0.26806 -0.05324 L 0.36632 -1.48148E-6 " pathEditMode="relative" rAng="0" ptsTypes="FffFF">
                                      <p:cBhvr>
                                        <p:cTn id="20" dur="2000" fill="hold"/>
                                        <p:tgtEl>
                                          <p:spTgt spid="29"/>
                                        </p:tgtEl>
                                        <p:attrNameLst>
                                          <p:attrName>ppt_x</p:attrName>
                                          <p:attrName>ppt_y</p:attrName>
                                        </p:attrNameLst>
                                      </p:cBhvr>
                                      <p:rCtr x="183" y="-3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4" grpId="0" animBg="1"/>
      <p:bldP spid="25" grpId="0" animBg="1"/>
      <p:bldP spid="28" grpId="0" animBg="1"/>
      <p:bldP spid="28" grpId="1" animBg="1"/>
      <p:bldP spid="29" grpId="0" animBg="1"/>
      <p:bldP spid="29"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ドメイン</a:t>
            </a:r>
            <a:r>
              <a:rPr kumimoji="1" lang="en-US" altLang="ja-JP" dirty="0" smtClean="0"/>
              <a:t>M</a:t>
            </a:r>
            <a:r>
              <a:rPr kumimoji="1" lang="ja-JP" altLang="en-US" dirty="0" smtClean="0"/>
              <a:t>のマイグレーション</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ドメイン</a:t>
            </a:r>
            <a:r>
              <a:rPr kumimoji="1" lang="en-US" altLang="ja-JP" dirty="0" smtClean="0"/>
              <a:t>U</a:t>
            </a:r>
            <a:r>
              <a:rPr kumimoji="1" lang="ja-JP" altLang="en-US" dirty="0" smtClean="0"/>
              <a:t>のメモリマップ情報</a:t>
            </a:r>
            <a:r>
              <a:rPr lang="ja-JP" altLang="en-US" dirty="0" smtClean="0"/>
              <a:t>も</a:t>
            </a:r>
            <a:r>
              <a:rPr kumimoji="1" lang="ja-JP" altLang="en-US" dirty="0" smtClean="0"/>
              <a:t>一緒に送信</a:t>
            </a:r>
            <a:endParaRPr kumimoji="1" lang="en-US" altLang="ja-JP" dirty="0" smtClean="0"/>
          </a:p>
          <a:p>
            <a:pPr lvl="1"/>
            <a:r>
              <a:rPr lang="ja-JP" altLang="en-US" dirty="0" smtClean="0"/>
              <a:t>サスペンド時にマップしているという情報を保存</a:t>
            </a:r>
            <a:endParaRPr lang="en-US" altLang="ja-JP" dirty="0" smtClean="0"/>
          </a:p>
          <a:p>
            <a:pPr lvl="1"/>
            <a:r>
              <a:rPr kumimoji="1" lang="ja-JP" altLang="en-US" dirty="0" smtClean="0"/>
              <a:t>レジューム時にその情報を確認</a:t>
            </a:r>
            <a:endParaRPr kumimoji="1" lang="en-US" altLang="ja-JP" dirty="0" smtClean="0"/>
          </a:p>
          <a:p>
            <a:pPr lvl="2"/>
            <a:r>
              <a:rPr lang="ja-JP" altLang="en-US" dirty="0" smtClean="0"/>
              <a:t>マップしていたことが分かったらドメイン</a:t>
            </a:r>
            <a:r>
              <a:rPr lang="en-US" altLang="ja-JP" dirty="0" smtClean="0"/>
              <a:t>U</a:t>
            </a:r>
            <a:r>
              <a:rPr lang="ja-JP" altLang="en-US" dirty="0" smtClean="0"/>
              <a:t>から再マップ</a:t>
            </a:r>
            <a:endParaRPr lang="en-US" altLang="ja-JP" dirty="0" smtClean="0"/>
          </a:p>
          <a:p>
            <a:pPr lvl="1"/>
            <a:r>
              <a:rPr lang="ja-JP" altLang="en-US" dirty="0" smtClean="0"/>
              <a:t>マイグレーション後も監視継続が可能</a:t>
            </a:r>
            <a:endParaRPr lang="en-US" altLang="ja-JP" dirty="0" smtClean="0"/>
          </a:p>
        </p:txBody>
      </p:sp>
      <p:sp>
        <p:nvSpPr>
          <p:cNvPr id="11" name="正方形/長方形 10"/>
          <p:cNvSpPr/>
          <p:nvPr/>
        </p:nvSpPr>
        <p:spPr>
          <a:xfrm>
            <a:off x="539552" y="4005064"/>
            <a:ext cx="3672408" cy="2520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4932040" y="4005064"/>
            <a:ext cx="3600400"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683568" y="4293096"/>
            <a:ext cx="1656184" cy="216024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en-US" altLang="ja-JP" dirty="0" smtClean="0"/>
          </a:p>
          <a:p>
            <a:pPr algn="ctr"/>
            <a:endParaRPr lang="en-US" altLang="ja-JP" dirty="0" smtClean="0"/>
          </a:p>
          <a:p>
            <a:pPr algn="ctr"/>
            <a:endParaRPr kumimoji="1" lang="en-US" altLang="ja-JP" dirty="0" smtClean="0"/>
          </a:p>
          <a:p>
            <a:pPr algn="ctr"/>
            <a:r>
              <a:rPr lang="ja-JP" altLang="en-US" dirty="0" smtClean="0"/>
              <a:t>ドメイン</a:t>
            </a:r>
            <a:r>
              <a:rPr lang="en-US" altLang="ja-JP" dirty="0" smtClean="0"/>
              <a:t>M</a:t>
            </a:r>
            <a:endParaRPr kumimoji="1" lang="ja-JP" altLang="en-US" dirty="0"/>
          </a:p>
        </p:txBody>
      </p:sp>
      <p:sp>
        <p:nvSpPr>
          <p:cNvPr id="14" name="角丸四角形 13"/>
          <p:cNvSpPr/>
          <p:nvPr/>
        </p:nvSpPr>
        <p:spPr>
          <a:xfrm>
            <a:off x="2411760" y="4293096"/>
            <a:ext cx="1656184" cy="216024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kumimoji="1" lang="en-US" altLang="ja-JP" dirty="0" smtClean="0">
              <a:solidFill>
                <a:schemeClr val="bg1"/>
              </a:solidFill>
            </a:endParaRPr>
          </a:p>
          <a:p>
            <a:pPr algn="ctr"/>
            <a:endParaRPr lang="en-US" altLang="ja-JP" dirty="0" smtClean="0">
              <a:solidFill>
                <a:schemeClr val="bg1"/>
              </a:solidFill>
            </a:endParaRPr>
          </a:p>
          <a:p>
            <a:pPr algn="ctr"/>
            <a:endParaRPr kumimoji="1" lang="en-US" altLang="ja-JP" dirty="0" smtClean="0">
              <a:solidFill>
                <a:schemeClr val="bg1"/>
              </a:solidFill>
            </a:endParaRPr>
          </a:p>
          <a:p>
            <a:pPr algn="ctr"/>
            <a:r>
              <a:rPr lang="ja-JP" altLang="en-US" dirty="0" smtClean="0">
                <a:solidFill>
                  <a:schemeClr val="bg1"/>
                </a:solidFill>
              </a:rPr>
              <a:t>ドメイン</a:t>
            </a:r>
            <a:r>
              <a:rPr lang="en-US" altLang="ja-JP" dirty="0" smtClean="0">
                <a:solidFill>
                  <a:schemeClr val="bg1"/>
                </a:solidFill>
              </a:rPr>
              <a:t>U</a:t>
            </a:r>
            <a:endParaRPr kumimoji="1" lang="ja-JP" altLang="en-US" dirty="0">
              <a:solidFill>
                <a:schemeClr val="bg1"/>
              </a:solidFill>
            </a:endParaRPr>
          </a:p>
        </p:txBody>
      </p:sp>
      <p:sp>
        <p:nvSpPr>
          <p:cNvPr id="15" name="テキスト ボックス 14"/>
          <p:cNvSpPr txBox="1"/>
          <p:nvPr/>
        </p:nvSpPr>
        <p:spPr>
          <a:xfrm>
            <a:off x="6300192" y="4005064"/>
            <a:ext cx="1129328" cy="369332"/>
          </a:xfrm>
          <a:prstGeom prst="rect">
            <a:avLst/>
          </a:prstGeom>
          <a:noFill/>
        </p:spPr>
        <p:txBody>
          <a:bodyPr wrap="square" rtlCol="0">
            <a:spAutoFit/>
          </a:bodyPr>
          <a:lstStyle/>
          <a:p>
            <a:r>
              <a:rPr lang="ja-JP" altLang="en-US" dirty="0" smtClean="0"/>
              <a:t>マシン</a:t>
            </a:r>
            <a:r>
              <a:rPr lang="en-US" altLang="ja-JP" dirty="0" smtClean="0"/>
              <a:t>2</a:t>
            </a:r>
          </a:p>
        </p:txBody>
      </p:sp>
      <p:sp>
        <p:nvSpPr>
          <p:cNvPr id="17" name="テキスト ボックス 16"/>
          <p:cNvSpPr txBox="1"/>
          <p:nvPr/>
        </p:nvSpPr>
        <p:spPr>
          <a:xfrm>
            <a:off x="1907704" y="4005064"/>
            <a:ext cx="1021222" cy="369332"/>
          </a:xfrm>
          <a:prstGeom prst="rect">
            <a:avLst/>
          </a:prstGeom>
          <a:noFill/>
        </p:spPr>
        <p:txBody>
          <a:bodyPr wrap="square" rtlCol="0">
            <a:spAutoFit/>
          </a:bodyPr>
          <a:lstStyle/>
          <a:p>
            <a:r>
              <a:rPr lang="ja-JP" altLang="en-US" dirty="0" smtClean="0"/>
              <a:t>マシン</a:t>
            </a:r>
            <a:r>
              <a:rPr lang="en-US" altLang="ja-JP" dirty="0" smtClean="0"/>
              <a:t>1</a:t>
            </a:r>
          </a:p>
        </p:txBody>
      </p:sp>
      <p:sp>
        <p:nvSpPr>
          <p:cNvPr id="16" name="正方形/長方形 15"/>
          <p:cNvSpPr/>
          <p:nvPr/>
        </p:nvSpPr>
        <p:spPr>
          <a:xfrm>
            <a:off x="1835696" y="4509120"/>
            <a:ext cx="1080120" cy="43204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1835696" y="4941168"/>
            <a:ext cx="1080120" cy="43204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1835696" y="5373216"/>
            <a:ext cx="1080120" cy="432048"/>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835696" y="4509120"/>
            <a:ext cx="1080120" cy="43204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1835696" y="4941168"/>
            <a:ext cx="1080120" cy="43204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1835696" y="5373216"/>
            <a:ext cx="1080120" cy="432048"/>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1043608" y="4509120"/>
            <a:ext cx="1080120" cy="432048"/>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1043608" y="4941168"/>
            <a:ext cx="1080120" cy="432048"/>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043608" y="5373216"/>
            <a:ext cx="1080120" cy="43204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5292080" y="5373216"/>
            <a:ext cx="1152128" cy="432048"/>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5292080" y="4941168"/>
            <a:ext cx="1152128" cy="43204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5292080" y="4509120"/>
            <a:ext cx="1152128" cy="43204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ローチャート : 結合子 22"/>
          <p:cNvSpPr/>
          <p:nvPr/>
        </p:nvSpPr>
        <p:spPr>
          <a:xfrm>
            <a:off x="1043608" y="4509120"/>
            <a:ext cx="360040" cy="360040"/>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フローチャート : 結合子 32"/>
          <p:cNvSpPr/>
          <p:nvPr/>
        </p:nvSpPr>
        <p:spPr>
          <a:xfrm>
            <a:off x="1043608" y="4941168"/>
            <a:ext cx="360040" cy="360040"/>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フローチャート : 結合子 33"/>
          <p:cNvSpPr/>
          <p:nvPr/>
        </p:nvSpPr>
        <p:spPr>
          <a:xfrm>
            <a:off x="1043608" y="5373216"/>
            <a:ext cx="360040" cy="360040"/>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2.22222E-6 1.11111E-6 L 0.09861 1.11111E-6 " pathEditMode="relative" rAng="0" ptsTypes="AA">
                                      <p:cBhvr>
                                        <p:cTn id="6" dur="2000" fill="hold"/>
                                        <p:tgtEl>
                                          <p:spTgt spid="24"/>
                                        </p:tgtEl>
                                        <p:attrNameLst>
                                          <p:attrName>ppt_x</p:attrName>
                                          <p:attrName>ppt_y</p:attrName>
                                        </p:attrNameLst>
                                      </p:cBhvr>
                                      <p:rCtr x="49" y="0"/>
                                    </p:animMotion>
                                  </p:childTnLst>
                                </p:cTn>
                              </p:par>
                              <p:par>
                                <p:cTn id="7" presetID="63" presetClass="path" presetSubtype="0" accel="50000" decel="50000" fill="hold" grpId="0" nodeType="withEffect">
                                  <p:stCondLst>
                                    <p:cond delay="0"/>
                                  </p:stCondLst>
                                  <p:childTnLst>
                                    <p:animMotion origin="layout" path="M -2.77778E-6 -3.33333E-6 L 0.09861 -3.33333E-6 " pathEditMode="relative" rAng="0" ptsTypes="AA">
                                      <p:cBhvr>
                                        <p:cTn id="8" dur="2000" fill="hold"/>
                                        <p:tgtEl>
                                          <p:spTgt spid="25"/>
                                        </p:tgtEl>
                                        <p:attrNameLst>
                                          <p:attrName>ppt_x</p:attrName>
                                          <p:attrName>ppt_y</p:attrName>
                                        </p:attrNameLst>
                                      </p:cBhvr>
                                      <p:rCtr x="49" y="0"/>
                                    </p:animMotion>
                                  </p:childTnLst>
                                </p:cTn>
                              </p:par>
                              <p:par>
                                <p:cTn id="9" presetID="63" presetClass="path" presetSubtype="0" accel="50000" decel="50000" fill="hold" grpId="0" nodeType="withEffect">
                                  <p:stCondLst>
                                    <p:cond delay="0"/>
                                  </p:stCondLst>
                                  <p:childTnLst>
                                    <p:animMotion origin="layout" path="M -2.77778E-6 3.7037E-6 L 0.09861 3.7037E-6 " pathEditMode="relative" rAng="0" ptsTypes="AA">
                                      <p:cBhvr>
                                        <p:cTn id="10" dur="2000" fill="hold"/>
                                        <p:tgtEl>
                                          <p:spTgt spid="26"/>
                                        </p:tgtEl>
                                        <p:attrNameLst>
                                          <p:attrName>ppt_x</p:attrName>
                                          <p:attrName>ppt_y</p:attrName>
                                        </p:attrNameLst>
                                      </p:cBhvr>
                                      <p:rCtr x="49" y="0"/>
                                    </p:animMotion>
                                  </p:childTnLst>
                                </p:cTn>
                              </p:par>
                              <p:par>
                                <p:cTn id="11" presetID="9" presetClass="entr" presetSubtype="0" fill="hold" grpId="1"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dissolve">
                                      <p:cBhvr>
                                        <p:cTn id="13" dur="500"/>
                                        <p:tgtEl>
                                          <p:spTgt spid="24"/>
                                        </p:tgtEl>
                                      </p:cBhvr>
                                    </p:animEffect>
                                  </p:childTnLst>
                                </p:cTn>
                              </p:par>
                              <p:par>
                                <p:cTn id="14" presetID="9" presetClass="entr" presetSubtype="0" fill="hold" grpId="1"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dissolve">
                                      <p:cBhvr>
                                        <p:cTn id="16" dur="500"/>
                                        <p:tgtEl>
                                          <p:spTgt spid="25"/>
                                        </p:tgtEl>
                                      </p:cBhvr>
                                    </p:animEffect>
                                  </p:childTnLst>
                                </p:cTn>
                              </p:par>
                              <p:par>
                                <p:cTn id="17" presetID="9" presetClass="entr" presetSubtype="0" fill="hold" grpId="1"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dissolve">
                                      <p:cBhvr>
                                        <p:cTn id="19" dur="500"/>
                                        <p:tgtEl>
                                          <p:spTgt spid="26"/>
                                        </p:tgtEl>
                                      </p:cBhvr>
                                    </p:animEffect>
                                  </p:childTnLst>
                                </p:cTn>
                              </p:par>
                              <p:par>
                                <p:cTn id="20" presetID="35" presetClass="path" presetSubtype="0" accel="50000" decel="50000" fill="hold" grpId="0" nodeType="withEffect">
                                  <p:stCondLst>
                                    <p:cond delay="0"/>
                                  </p:stCondLst>
                                  <p:childTnLst>
                                    <p:animMotion origin="layout" path="M 0.004 1.11111E-6 L -0.08646 1.11111E-6 " pathEditMode="relative" rAng="0" ptsTypes="AA">
                                      <p:cBhvr>
                                        <p:cTn id="21" dur="2000" fill="hold"/>
                                        <p:tgtEl>
                                          <p:spTgt spid="16"/>
                                        </p:tgtEl>
                                        <p:attrNameLst>
                                          <p:attrName>ppt_x</p:attrName>
                                          <p:attrName>ppt_y</p:attrName>
                                        </p:attrNameLst>
                                      </p:cBhvr>
                                      <p:rCtr x="-45" y="0"/>
                                    </p:animMotion>
                                  </p:childTnLst>
                                </p:cTn>
                              </p:par>
                              <p:par>
                                <p:cTn id="22" presetID="35" presetClass="path" presetSubtype="0" accel="50000" decel="50000" fill="hold" grpId="0" nodeType="withEffect">
                                  <p:stCondLst>
                                    <p:cond delay="0"/>
                                  </p:stCondLst>
                                  <p:childTnLst>
                                    <p:animMotion origin="layout" path="M 8.33333E-7 -3.33333E-6 L -0.08646 0.00023 " pathEditMode="relative" rAng="0" ptsTypes="AA">
                                      <p:cBhvr>
                                        <p:cTn id="23" dur="2000" fill="hold"/>
                                        <p:tgtEl>
                                          <p:spTgt spid="18"/>
                                        </p:tgtEl>
                                        <p:attrNameLst>
                                          <p:attrName>ppt_x</p:attrName>
                                          <p:attrName>ppt_y</p:attrName>
                                        </p:attrNameLst>
                                      </p:cBhvr>
                                      <p:rCtr x="-43" y="0"/>
                                    </p:animMotion>
                                  </p:childTnLst>
                                </p:cTn>
                              </p:par>
                              <p:par>
                                <p:cTn id="24" presetID="35" presetClass="path" presetSubtype="0" accel="50000" decel="50000" fill="hold" grpId="0" nodeType="withEffect">
                                  <p:stCondLst>
                                    <p:cond delay="0"/>
                                  </p:stCondLst>
                                  <p:childTnLst>
                                    <p:animMotion origin="layout" path="M 3.33333E-6 -3.33333E-6 L -0.08646 0.00023 " pathEditMode="relative" rAng="0" ptsTypes="AA">
                                      <p:cBhvr>
                                        <p:cTn id="25" dur="2000" fill="hold"/>
                                        <p:tgtEl>
                                          <p:spTgt spid="19"/>
                                        </p:tgtEl>
                                        <p:attrNameLst>
                                          <p:attrName>ppt_x</p:attrName>
                                          <p:attrName>ppt_y</p:attrName>
                                        </p:attrNameLst>
                                      </p:cBhvr>
                                      <p:rCtr x="-43" y="0"/>
                                    </p:animMotion>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grpId="0" nodeType="click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strips(downLeft)">
                                      <p:cBhvr>
                                        <p:cTn id="30" dur="500"/>
                                        <p:tgtEl>
                                          <p:spTgt spid="23"/>
                                        </p:tgtEl>
                                      </p:cBhvr>
                                    </p:animEffect>
                                  </p:childTnLst>
                                </p:cTn>
                              </p:par>
                              <p:par>
                                <p:cTn id="31" presetID="18" presetClass="entr" presetSubtype="12" fill="hold" grpId="0" nodeType="with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strips(downLeft)">
                                      <p:cBhvr>
                                        <p:cTn id="33" dur="500"/>
                                        <p:tgtEl>
                                          <p:spTgt spid="33"/>
                                        </p:tgtEl>
                                      </p:cBhvr>
                                    </p:animEffect>
                                  </p:childTnLst>
                                </p:cTn>
                              </p:par>
                              <p:par>
                                <p:cTn id="34" presetID="18" presetClass="entr" presetSubtype="12" fill="hold" grpId="0" nodeType="with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strips(downLeft)">
                                      <p:cBhvr>
                                        <p:cTn id="36" dur="500"/>
                                        <p:tgtEl>
                                          <p:spTgt spid="34"/>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dissolve">
                                      <p:cBhvr>
                                        <p:cTn id="41" dur="500"/>
                                        <p:tgtEl>
                                          <p:spTgt spid="27"/>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28"/>
                                        </p:tgtEl>
                                        <p:attrNameLst>
                                          <p:attrName>style.visibility</p:attrName>
                                        </p:attrNameLst>
                                      </p:cBhvr>
                                      <p:to>
                                        <p:strVal val="visible"/>
                                      </p:to>
                                    </p:set>
                                    <p:animEffect transition="in" filter="dissolve">
                                      <p:cBhvr>
                                        <p:cTn id="44" dur="500"/>
                                        <p:tgtEl>
                                          <p:spTgt spid="28"/>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dissolve">
                                      <p:cBhvr>
                                        <p:cTn id="47" dur="500"/>
                                        <p:tgtEl>
                                          <p:spTgt spid="29"/>
                                        </p:tgtEl>
                                      </p:cBhvr>
                                    </p:animEffect>
                                  </p:childTnLst>
                                </p:cTn>
                              </p:par>
                              <p:par>
                                <p:cTn id="48" presetID="1" presetClass="exit" presetSubtype="0" fill="hold" grpId="1" nodeType="withEffect">
                                  <p:stCondLst>
                                    <p:cond delay="0"/>
                                  </p:stCondLst>
                                  <p:childTnLst>
                                    <p:set>
                                      <p:cBhvr>
                                        <p:cTn id="49" dur="1" fill="hold">
                                          <p:stCondLst>
                                            <p:cond delay="0"/>
                                          </p:stCondLst>
                                        </p:cTn>
                                        <p:tgtEl>
                                          <p:spTgt spid="16"/>
                                        </p:tgtEl>
                                        <p:attrNameLst>
                                          <p:attrName>style.visibility</p:attrName>
                                        </p:attrNameLst>
                                      </p:cBhvr>
                                      <p:to>
                                        <p:strVal val="hidden"/>
                                      </p:to>
                                    </p:set>
                                  </p:childTnLst>
                                </p:cTn>
                              </p:par>
                              <p:par>
                                <p:cTn id="50" presetID="1" presetClass="exit" presetSubtype="0" fill="hold" grpId="1" nodeType="withEffect">
                                  <p:stCondLst>
                                    <p:cond delay="0"/>
                                  </p:stCondLst>
                                  <p:childTnLst>
                                    <p:set>
                                      <p:cBhvr>
                                        <p:cTn id="51" dur="1" fill="hold">
                                          <p:stCondLst>
                                            <p:cond delay="0"/>
                                          </p:stCondLst>
                                        </p:cTn>
                                        <p:tgtEl>
                                          <p:spTgt spid="18"/>
                                        </p:tgtEl>
                                        <p:attrNameLst>
                                          <p:attrName>style.visibility</p:attrName>
                                        </p:attrNameLst>
                                      </p:cBhvr>
                                      <p:to>
                                        <p:strVal val="hidden"/>
                                      </p:to>
                                    </p:set>
                                  </p:childTnLst>
                                </p:cTn>
                              </p:par>
                              <p:par>
                                <p:cTn id="52" presetID="1" presetClass="exit" presetSubtype="0" fill="hold" grpId="1" nodeType="withEffect">
                                  <p:stCondLst>
                                    <p:cond delay="0"/>
                                  </p:stCondLst>
                                  <p:childTnLst>
                                    <p:set>
                                      <p:cBhvr>
                                        <p:cTn id="53" dur="1" fill="hold">
                                          <p:stCondLst>
                                            <p:cond delay="0"/>
                                          </p:stCondLst>
                                        </p:cTn>
                                        <p:tgtEl>
                                          <p:spTgt spid="19"/>
                                        </p:tgtEl>
                                        <p:attrNameLst>
                                          <p:attrName>style.visibility</p:attrName>
                                        </p:attrNameLst>
                                      </p:cBhvr>
                                      <p:to>
                                        <p:strVal val="hidden"/>
                                      </p:to>
                                    </p:set>
                                  </p:childTnLst>
                                </p:cTn>
                              </p:par>
                              <p:par>
                                <p:cTn id="54" presetID="44" presetClass="path" presetSubtype="0" accel="50000" decel="50000" fill="hold" grpId="0" nodeType="withEffect">
                                  <p:stCondLst>
                                    <p:cond delay="0"/>
                                  </p:stCondLst>
                                  <p:childTnLst>
                                    <p:animMotion origin="layout" path="M 3.33333E-6 -3.33333E-6 L 0.12968 -0.05324 C 0.15694 -0.06527 0.19774 -0.07199 0.2401 -0.07199 C 0.28836 -0.07199 0.32708 -0.06527 0.35434 -0.05324 L 0.48437 -3.33333E-6 " pathEditMode="relative" rAng="0" ptsTypes="FffFF">
                                      <p:cBhvr>
                                        <p:cTn id="55" dur="2000" fill="hold"/>
                                        <p:tgtEl>
                                          <p:spTgt spid="14"/>
                                        </p:tgtEl>
                                        <p:attrNameLst>
                                          <p:attrName>ppt_x</p:attrName>
                                          <p:attrName>ppt_y</p:attrName>
                                        </p:attrNameLst>
                                      </p:cBhvr>
                                      <p:rCtr x="242" y="-36"/>
                                    </p:animMotion>
                                  </p:childTnLst>
                                </p:cTn>
                              </p:par>
                              <p:par>
                                <p:cTn id="56" presetID="44" presetClass="path" presetSubtype="0" accel="50000" decel="50000" fill="hold" grpId="0" nodeType="withEffect">
                                  <p:stCondLst>
                                    <p:cond delay="0"/>
                                  </p:stCondLst>
                                  <p:childTnLst>
                                    <p:animMotion origin="layout" path="M 2.22222E-6 -3.33333E-6 L 0.1276 -0.05324 C 0.15434 -0.06527 0.19444 -0.07199 0.23611 -0.07199 C 0.28368 -0.07199 0.32187 -0.06527 0.34861 -0.05324 L 0.47639 -3.33333E-6 " pathEditMode="relative" rAng="0" ptsTypes="FffFF">
                                      <p:cBhvr>
                                        <p:cTn id="57" dur="2000" fill="hold"/>
                                        <p:tgtEl>
                                          <p:spTgt spid="13"/>
                                        </p:tgtEl>
                                        <p:attrNameLst>
                                          <p:attrName>ppt_x</p:attrName>
                                          <p:attrName>ppt_y</p:attrName>
                                        </p:attrNameLst>
                                      </p:cBhvr>
                                      <p:rCtr x="238" y="-36"/>
                                    </p:animMotion>
                                  </p:childTnLst>
                                </p:cTn>
                              </p:par>
                              <p:par>
                                <p:cTn id="58" presetID="44" presetClass="path" presetSubtype="0" accel="50000" decel="50000" fill="hold" grpId="1" nodeType="withEffect">
                                  <p:stCondLst>
                                    <p:cond delay="0"/>
                                  </p:stCondLst>
                                  <p:childTnLst>
                                    <p:animMotion origin="layout" path="M 0.00017 1.11111E-6 L 0.12552 -0.05324 C 0.15191 -0.06528 0.19115 -0.07199 0.23212 -0.07199 C 0.27917 -0.07199 0.31649 -0.06528 0.34288 -0.05324 L 0.46858 1.11111E-6 " pathEditMode="relative" rAng="0" ptsTypes="FffFF">
                                      <p:cBhvr>
                                        <p:cTn id="59" dur="2000" fill="hold"/>
                                        <p:tgtEl>
                                          <p:spTgt spid="27"/>
                                        </p:tgtEl>
                                        <p:attrNameLst>
                                          <p:attrName>ppt_x</p:attrName>
                                          <p:attrName>ppt_y</p:attrName>
                                        </p:attrNameLst>
                                      </p:cBhvr>
                                      <p:rCtr x="234" y="-36"/>
                                    </p:animMotion>
                                  </p:childTnLst>
                                </p:cTn>
                              </p:par>
                              <p:par>
                                <p:cTn id="60" presetID="44" presetClass="path" presetSubtype="0" accel="50000" decel="50000" fill="hold" grpId="1" nodeType="withEffect">
                                  <p:stCondLst>
                                    <p:cond delay="0"/>
                                  </p:stCondLst>
                                  <p:childTnLst>
                                    <p:animMotion origin="layout" path="M 0.00017 0.00023 L 0.12569 -0.05301 C 0.15208 -0.06504 0.19149 -0.07176 0.23246 -0.07176 C 0.27934 -0.07176 0.31666 -0.06504 0.34305 -0.05301 L 0.46875 0.00023 " pathEditMode="relative" rAng="0" ptsTypes="FffFF">
                                      <p:cBhvr>
                                        <p:cTn id="61" dur="2000" fill="hold"/>
                                        <p:tgtEl>
                                          <p:spTgt spid="28"/>
                                        </p:tgtEl>
                                        <p:attrNameLst>
                                          <p:attrName>ppt_x</p:attrName>
                                          <p:attrName>ppt_y</p:attrName>
                                        </p:attrNameLst>
                                      </p:cBhvr>
                                      <p:rCtr x="234" y="-36"/>
                                    </p:animMotion>
                                  </p:childTnLst>
                                </p:cTn>
                              </p:par>
                              <p:par>
                                <p:cTn id="62" presetID="44" presetClass="path" presetSubtype="0" accel="50000" decel="50000" fill="hold" grpId="1" nodeType="withEffect">
                                  <p:stCondLst>
                                    <p:cond delay="0"/>
                                  </p:stCondLst>
                                  <p:childTnLst>
                                    <p:animMotion origin="layout" path="M 0.00017 0.00024 L 0.12569 -0.053 C 0.15208 -0.06504 0.19149 -0.07175 0.23246 -0.07175 C 0.27934 -0.07175 0.31666 -0.06504 0.34305 -0.053 L 0.46875 0.00024 " pathEditMode="relative" rAng="0" ptsTypes="FffFF">
                                      <p:cBhvr>
                                        <p:cTn id="63" dur="2000" fill="hold"/>
                                        <p:tgtEl>
                                          <p:spTgt spid="29"/>
                                        </p:tgtEl>
                                        <p:attrNameLst>
                                          <p:attrName>ppt_x</p:attrName>
                                          <p:attrName>ppt_y</p:attrName>
                                        </p:attrNameLst>
                                      </p:cBhvr>
                                      <p:rCtr x="234" y="-36"/>
                                    </p:animMotion>
                                  </p:childTnLst>
                                </p:cTn>
                              </p:par>
                              <p:par>
                                <p:cTn id="64" presetID="44" presetClass="path" presetSubtype="0" accel="50000" decel="50000" fill="hold" grpId="2" nodeType="withEffect">
                                  <p:stCondLst>
                                    <p:cond delay="0"/>
                                  </p:stCondLst>
                                  <p:childTnLst>
                                    <p:animMotion origin="layout" path="M 0.09861 1.11022E-16 L 0.22934 -0.05324 C 0.2566 -0.06528 0.29775 -0.07199 0.34045 -0.07199 C 0.38924 -0.07199 0.4283 -0.06528 0.45573 -0.05324 L 0.58681 1.11022E-16 " pathEditMode="relative" rAng="0" ptsTypes="FffFF">
                                      <p:cBhvr>
                                        <p:cTn id="65" dur="2000" fill="hold"/>
                                        <p:tgtEl>
                                          <p:spTgt spid="24"/>
                                        </p:tgtEl>
                                        <p:attrNameLst>
                                          <p:attrName>ppt_x</p:attrName>
                                          <p:attrName>ppt_y</p:attrName>
                                        </p:attrNameLst>
                                      </p:cBhvr>
                                      <p:rCtr x="244" y="-36"/>
                                    </p:animMotion>
                                  </p:childTnLst>
                                </p:cTn>
                              </p:par>
                              <p:par>
                                <p:cTn id="66" presetID="44" presetClass="path" presetSubtype="0" accel="50000" decel="50000" fill="hold" grpId="2" nodeType="withEffect">
                                  <p:stCondLst>
                                    <p:cond delay="0"/>
                                  </p:stCondLst>
                                  <p:childTnLst>
                                    <p:animMotion origin="layout" path="M 0.09861 -3.33333E-6 L 0.22917 -0.05324 C 0.2566 -0.06527 0.29775 -0.07199 0.34045 -0.07199 C 0.38924 -0.07199 0.42813 -0.06527 0.45556 -0.05324 L 0.58681 -3.33333E-6 " pathEditMode="relative" rAng="0" ptsTypes="FffFF">
                                      <p:cBhvr>
                                        <p:cTn id="67" dur="2000" fill="hold"/>
                                        <p:tgtEl>
                                          <p:spTgt spid="25"/>
                                        </p:tgtEl>
                                        <p:attrNameLst>
                                          <p:attrName>ppt_x</p:attrName>
                                          <p:attrName>ppt_y</p:attrName>
                                        </p:attrNameLst>
                                      </p:cBhvr>
                                      <p:rCtr x="244" y="-36"/>
                                    </p:animMotion>
                                  </p:childTnLst>
                                </p:cTn>
                              </p:par>
                              <p:par>
                                <p:cTn id="68" presetID="44" presetClass="path" presetSubtype="0" accel="50000" decel="50000" fill="hold" grpId="2" nodeType="withEffect">
                                  <p:stCondLst>
                                    <p:cond delay="0"/>
                                  </p:stCondLst>
                                  <p:childTnLst>
                                    <p:animMotion origin="layout" path="M 0.09861 -2.96296E-6 L 0.22934 -0.06111 C 0.25677 -0.07477 0.29792 -0.0824 0.34046 -0.0824 C 0.38924 -0.0824 0.4283 -0.07477 0.45573 -0.06111 L 0.58681 -2.96296E-6 " pathEditMode="relative" rAng="0" ptsTypes="FffFF">
                                      <p:cBhvr>
                                        <p:cTn id="69" dur="2000" fill="hold"/>
                                        <p:tgtEl>
                                          <p:spTgt spid="26"/>
                                        </p:tgtEl>
                                        <p:attrNameLst>
                                          <p:attrName>ppt_x</p:attrName>
                                          <p:attrName>ppt_y</p:attrName>
                                        </p:attrNameLst>
                                      </p:cBhvr>
                                      <p:rCtr x="244" y="-41"/>
                                    </p:animMotion>
                                  </p:childTnLst>
                                </p:cTn>
                              </p:par>
                              <p:par>
                                <p:cTn id="70" presetID="44" presetClass="path" presetSubtype="0" accel="50000" decel="50000" fill="hold" grpId="1" nodeType="withEffect">
                                  <p:stCondLst>
                                    <p:cond delay="0"/>
                                  </p:stCondLst>
                                  <p:childTnLst>
                                    <p:animMotion origin="layout" path="M -5.55556E-7 -4.46449E-7 L 0.12535 -0.0532 C 0.15174 -0.06523 0.19115 -0.07194 0.23212 -0.07194 C 0.27899 -0.07194 0.31632 -0.06523 0.34271 -0.0532 L 0.46875 -4.46449E-7 " pathEditMode="relative" rAng="0" ptsTypes="FffFF">
                                      <p:cBhvr>
                                        <p:cTn id="71" dur="2000" fill="hold"/>
                                        <p:tgtEl>
                                          <p:spTgt spid="23"/>
                                        </p:tgtEl>
                                        <p:attrNameLst>
                                          <p:attrName>ppt_x</p:attrName>
                                          <p:attrName>ppt_y</p:attrName>
                                        </p:attrNameLst>
                                      </p:cBhvr>
                                      <p:rCtr x="234" y="-36"/>
                                    </p:animMotion>
                                  </p:childTnLst>
                                </p:cTn>
                              </p:par>
                              <p:par>
                                <p:cTn id="72" presetID="44" presetClass="path" presetSubtype="0" accel="50000" decel="50000" fill="hold" grpId="1" nodeType="withEffect">
                                  <p:stCondLst>
                                    <p:cond delay="0"/>
                                  </p:stCondLst>
                                  <p:childTnLst>
                                    <p:animMotion origin="layout" path="M -5.55556E-7 -1.03632E-6 L 0.12517 -0.0532 C 0.15156 -0.06523 0.19097 -0.07194 0.23212 -0.07194 C 0.27899 -0.07194 0.31632 -0.06523 0.34271 -0.0532 L 0.46875 -1.03632E-6 " pathEditMode="relative" rAng="0" ptsTypes="FffFF">
                                      <p:cBhvr>
                                        <p:cTn id="73" dur="2000" fill="hold"/>
                                        <p:tgtEl>
                                          <p:spTgt spid="33"/>
                                        </p:tgtEl>
                                        <p:attrNameLst>
                                          <p:attrName>ppt_x</p:attrName>
                                          <p:attrName>ppt_y</p:attrName>
                                        </p:attrNameLst>
                                      </p:cBhvr>
                                      <p:rCtr x="234" y="-36"/>
                                    </p:animMotion>
                                  </p:childTnLst>
                                </p:cTn>
                              </p:par>
                              <p:par>
                                <p:cTn id="74" presetID="44" presetClass="path" presetSubtype="0" accel="50000" decel="50000" fill="hold" grpId="1" nodeType="withEffect">
                                  <p:stCondLst>
                                    <p:cond delay="0"/>
                                  </p:stCondLst>
                                  <p:childTnLst>
                                    <p:animMotion origin="layout" path="M -5.55556E-7 -3.05344E-7 L 0.12552 -0.0532 C 0.15174 -0.06523 0.19115 -0.07194 0.23212 -0.07194 C 0.27899 -0.07194 0.31649 -0.06523 0.34271 -0.0532 L 0.46875 -3.05344E-7 " pathEditMode="relative" rAng="0" ptsTypes="FffFF">
                                      <p:cBhvr>
                                        <p:cTn id="75" dur="2000" fill="hold"/>
                                        <p:tgtEl>
                                          <p:spTgt spid="34"/>
                                        </p:tgtEl>
                                        <p:attrNameLst>
                                          <p:attrName>ppt_x</p:attrName>
                                          <p:attrName>ppt_y</p:attrName>
                                        </p:attrNameLst>
                                      </p:cBhvr>
                                      <p:rCtr x="234" y="-36"/>
                                    </p:animMotion>
                                  </p:childTnLst>
                                </p:cTn>
                              </p:par>
                            </p:childTnLst>
                          </p:cTn>
                        </p:par>
                      </p:childTnLst>
                    </p:cTn>
                  </p:par>
                  <p:par>
                    <p:cTn id="76" fill="hold">
                      <p:stCondLst>
                        <p:cond delay="indefinite"/>
                      </p:stCondLst>
                      <p:childTnLst>
                        <p:par>
                          <p:cTn id="77" fill="hold">
                            <p:stCondLst>
                              <p:cond delay="0"/>
                            </p:stCondLst>
                            <p:childTnLst>
                              <p:par>
                                <p:cTn id="78" presetID="9" presetClass="entr" presetSubtype="0" fill="hold" grpId="0" nodeType="clickEffect">
                                  <p:stCondLst>
                                    <p:cond delay="0"/>
                                  </p:stCondLst>
                                  <p:childTnLst>
                                    <p:set>
                                      <p:cBhvr>
                                        <p:cTn id="79" dur="1" fill="hold">
                                          <p:stCondLst>
                                            <p:cond delay="0"/>
                                          </p:stCondLst>
                                        </p:cTn>
                                        <p:tgtEl>
                                          <p:spTgt spid="30"/>
                                        </p:tgtEl>
                                        <p:attrNameLst>
                                          <p:attrName>style.visibility</p:attrName>
                                        </p:attrNameLst>
                                      </p:cBhvr>
                                      <p:to>
                                        <p:strVal val="visible"/>
                                      </p:to>
                                    </p:set>
                                    <p:animEffect transition="in" filter="dissolve">
                                      <p:cBhvr>
                                        <p:cTn id="80" dur="500"/>
                                        <p:tgtEl>
                                          <p:spTgt spid="30"/>
                                        </p:tgtEl>
                                      </p:cBhvr>
                                    </p:animEffect>
                                  </p:childTnLst>
                                </p:cTn>
                              </p:par>
                              <p:par>
                                <p:cTn id="81" presetID="9" presetClass="entr" presetSubtype="0" fill="hold" grpId="0" nodeType="with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dissolve">
                                      <p:cBhvr>
                                        <p:cTn id="83" dur="500"/>
                                        <p:tgtEl>
                                          <p:spTgt spid="31"/>
                                        </p:tgtEl>
                                      </p:cBhvr>
                                    </p:animEffect>
                                  </p:childTnLst>
                                </p:cTn>
                              </p:par>
                              <p:par>
                                <p:cTn id="84" presetID="9" presetClass="entr" presetSubtype="0" fill="hold" grpId="0" nodeType="withEffect">
                                  <p:stCondLst>
                                    <p:cond delay="0"/>
                                  </p:stCondLst>
                                  <p:childTnLst>
                                    <p:set>
                                      <p:cBhvr>
                                        <p:cTn id="85" dur="1" fill="hold">
                                          <p:stCondLst>
                                            <p:cond delay="0"/>
                                          </p:stCondLst>
                                        </p:cTn>
                                        <p:tgtEl>
                                          <p:spTgt spid="32"/>
                                        </p:tgtEl>
                                        <p:attrNameLst>
                                          <p:attrName>style.visibility</p:attrName>
                                        </p:attrNameLst>
                                      </p:cBhvr>
                                      <p:to>
                                        <p:strVal val="visible"/>
                                      </p:to>
                                    </p:set>
                                    <p:animEffect transition="in" filter="dissolve">
                                      <p:cBhvr>
                                        <p:cTn id="86" dur="500"/>
                                        <p:tgtEl>
                                          <p:spTgt spid="32"/>
                                        </p:tgtEl>
                                      </p:cBhvr>
                                    </p:animEffect>
                                  </p:childTnLst>
                                </p:cTn>
                              </p:par>
                              <p:par>
                                <p:cTn id="87" presetID="1" presetClass="exit" presetSubtype="0" fill="hold" grpId="2" nodeType="withEffect">
                                  <p:stCondLst>
                                    <p:cond delay="0"/>
                                  </p:stCondLst>
                                  <p:childTnLst>
                                    <p:set>
                                      <p:cBhvr>
                                        <p:cTn id="88" dur="1" fill="hold">
                                          <p:stCondLst>
                                            <p:cond delay="0"/>
                                          </p:stCondLst>
                                        </p:cTn>
                                        <p:tgtEl>
                                          <p:spTgt spid="27"/>
                                        </p:tgtEl>
                                        <p:attrNameLst>
                                          <p:attrName>style.visibility</p:attrName>
                                        </p:attrNameLst>
                                      </p:cBhvr>
                                      <p:to>
                                        <p:strVal val="hidden"/>
                                      </p:to>
                                    </p:set>
                                  </p:childTnLst>
                                </p:cTn>
                              </p:par>
                              <p:par>
                                <p:cTn id="89" presetID="1" presetClass="exit" presetSubtype="0" fill="hold" grpId="2" nodeType="withEffect">
                                  <p:stCondLst>
                                    <p:cond delay="0"/>
                                  </p:stCondLst>
                                  <p:childTnLst>
                                    <p:set>
                                      <p:cBhvr>
                                        <p:cTn id="90" dur="1" fill="hold">
                                          <p:stCondLst>
                                            <p:cond delay="0"/>
                                          </p:stCondLst>
                                        </p:cTn>
                                        <p:tgtEl>
                                          <p:spTgt spid="28"/>
                                        </p:tgtEl>
                                        <p:attrNameLst>
                                          <p:attrName>style.visibility</p:attrName>
                                        </p:attrNameLst>
                                      </p:cBhvr>
                                      <p:to>
                                        <p:strVal val="hidden"/>
                                      </p:to>
                                    </p:set>
                                  </p:childTnLst>
                                </p:cTn>
                              </p:par>
                              <p:par>
                                <p:cTn id="91" presetID="1" presetClass="exit" presetSubtype="0" fill="hold" grpId="2" nodeType="withEffect">
                                  <p:stCondLst>
                                    <p:cond delay="0"/>
                                  </p:stCondLst>
                                  <p:childTnLst>
                                    <p:set>
                                      <p:cBhvr>
                                        <p:cTn id="92" dur="1" fill="hold">
                                          <p:stCondLst>
                                            <p:cond delay="0"/>
                                          </p:stCondLst>
                                        </p:cTn>
                                        <p:tgtEl>
                                          <p:spTgt spid="29"/>
                                        </p:tgtEl>
                                        <p:attrNameLst>
                                          <p:attrName>style.visibility</p:attrName>
                                        </p:attrNameLst>
                                      </p:cBhvr>
                                      <p:to>
                                        <p:strVal val="hidden"/>
                                      </p:to>
                                    </p:set>
                                  </p:childTnLst>
                                </p:cTn>
                              </p:par>
                              <p:par>
                                <p:cTn id="93" presetID="63" presetClass="path" presetSubtype="0" accel="50000" decel="50000" fill="hold" grpId="1" nodeType="withEffect">
                                  <p:stCondLst>
                                    <p:cond delay="0"/>
                                  </p:stCondLst>
                                  <p:childTnLst>
                                    <p:animMotion origin="layout" path="M 3.33333E-6 -1.61887E-6 L 0.09461 -1.61887E-6 " pathEditMode="relative" rAng="0" ptsTypes="AA">
                                      <p:cBhvr>
                                        <p:cTn id="94" dur="2000" fill="hold"/>
                                        <p:tgtEl>
                                          <p:spTgt spid="32"/>
                                        </p:tgtEl>
                                        <p:attrNameLst>
                                          <p:attrName>ppt_x</p:attrName>
                                          <p:attrName>ppt_y</p:attrName>
                                        </p:attrNameLst>
                                      </p:cBhvr>
                                      <p:rCtr x="47" y="0"/>
                                    </p:animMotion>
                                  </p:childTnLst>
                                </p:cTn>
                              </p:par>
                              <p:par>
                                <p:cTn id="95" presetID="63" presetClass="path" presetSubtype="0" accel="50000" decel="50000" fill="hold" grpId="1" nodeType="withEffect">
                                  <p:stCondLst>
                                    <p:cond delay="0"/>
                                  </p:stCondLst>
                                  <p:childTnLst>
                                    <p:animMotion origin="layout" path="M 3.33333E-6 1.30435E-6 L 0.09461 0.00023 " pathEditMode="relative" rAng="0" ptsTypes="AA">
                                      <p:cBhvr>
                                        <p:cTn id="96" dur="2000" fill="hold"/>
                                        <p:tgtEl>
                                          <p:spTgt spid="31"/>
                                        </p:tgtEl>
                                        <p:attrNameLst>
                                          <p:attrName>ppt_x</p:attrName>
                                          <p:attrName>ppt_y</p:attrName>
                                        </p:attrNameLst>
                                      </p:cBhvr>
                                      <p:rCtr x="47" y="0"/>
                                    </p:animMotion>
                                  </p:childTnLst>
                                </p:cTn>
                              </p:par>
                              <p:par>
                                <p:cTn id="97" presetID="63" presetClass="path" presetSubtype="0" accel="50000" decel="50000" fill="hold" grpId="1" nodeType="withEffect">
                                  <p:stCondLst>
                                    <p:cond delay="0"/>
                                  </p:stCondLst>
                                  <p:childTnLst>
                                    <p:animMotion origin="layout" path="M 3.33333E-6 1.30435E-6 L 0.09461 0.00023 " pathEditMode="relative" rAng="0" ptsTypes="AA">
                                      <p:cBhvr>
                                        <p:cTn id="98" dur="2000" fill="hold"/>
                                        <p:tgtEl>
                                          <p:spTgt spid="30"/>
                                        </p:tgtEl>
                                        <p:attrNameLst>
                                          <p:attrName>ppt_x</p:attrName>
                                          <p:attrName>ppt_y</p:attrName>
                                        </p:attrNameLst>
                                      </p:cBhvr>
                                      <p:rCtr x="47" y="0"/>
                                    </p:animMotion>
                                  </p:childTnLst>
                                </p:cTn>
                              </p:par>
                              <p:par>
                                <p:cTn id="99" presetID="35" presetClass="path" presetSubtype="0" accel="50000" decel="50000" fill="hold" grpId="3" nodeType="withEffect">
                                  <p:stCondLst>
                                    <p:cond delay="0"/>
                                  </p:stCondLst>
                                  <p:childTnLst>
                                    <p:animMotion origin="layout" path="M 0.58681 -1.61887E-6 L 0.47656 -1.61887E-6 " pathEditMode="relative" rAng="0" ptsTypes="AA">
                                      <p:cBhvr>
                                        <p:cTn id="100" dur="2000" fill="hold"/>
                                        <p:tgtEl>
                                          <p:spTgt spid="24"/>
                                        </p:tgtEl>
                                        <p:attrNameLst>
                                          <p:attrName>ppt_x</p:attrName>
                                          <p:attrName>ppt_y</p:attrName>
                                        </p:attrNameLst>
                                      </p:cBhvr>
                                      <p:rCtr x="-55" y="0"/>
                                    </p:animMotion>
                                  </p:childTnLst>
                                </p:cTn>
                              </p:par>
                              <p:par>
                                <p:cTn id="101" presetID="35" presetClass="path" presetSubtype="0" accel="50000" decel="50000" fill="hold" grpId="3" nodeType="withEffect">
                                  <p:stCondLst>
                                    <p:cond delay="0"/>
                                  </p:stCondLst>
                                  <p:childTnLst>
                                    <p:animMotion origin="layout" path="M 0.58681 4.69227E-6 L 0.47656 4.69227E-6 " pathEditMode="relative" rAng="0" ptsTypes="AA">
                                      <p:cBhvr>
                                        <p:cTn id="102" dur="2000" fill="hold"/>
                                        <p:tgtEl>
                                          <p:spTgt spid="25"/>
                                        </p:tgtEl>
                                        <p:attrNameLst>
                                          <p:attrName>ppt_x</p:attrName>
                                          <p:attrName>ppt_y</p:attrName>
                                        </p:attrNameLst>
                                      </p:cBhvr>
                                      <p:rCtr x="-55" y="0"/>
                                    </p:animMotion>
                                  </p:childTnLst>
                                </p:cTn>
                              </p:par>
                              <p:par>
                                <p:cTn id="103" presetID="35" presetClass="path" presetSubtype="0" accel="50000" decel="50000" fill="hold" grpId="3" nodeType="withEffect">
                                  <p:stCondLst>
                                    <p:cond delay="0"/>
                                  </p:stCondLst>
                                  <p:childTnLst>
                                    <p:animMotion origin="layout" path="M 0.58681 -1.71138E-6 L 0.47656 -1.71138E-6 " pathEditMode="relative" rAng="0" ptsTypes="AA">
                                      <p:cBhvr>
                                        <p:cTn id="104" dur="2000" fill="hold"/>
                                        <p:tgtEl>
                                          <p:spTgt spid="26"/>
                                        </p:tgtEl>
                                        <p:attrNameLst>
                                          <p:attrName>ppt_x</p:attrName>
                                          <p:attrName>ppt_y</p:attrName>
                                        </p:attrNameLst>
                                      </p:cBhvr>
                                      <p:rCtr x="-55" y="0"/>
                                    </p:animMotion>
                                  </p:childTnLst>
                                </p:cTn>
                              </p:par>
                              <p:par>
                                <p:cTn id="105" presetID="1" presetClass="exit" presetSubtype="0" fill="hold" grpId="2" nodeType="withEffect">
                                  <p:stCondLst>
                                    <p:cond delay="0"/>
                                  </p:stCondLst>
                                  <p:childTnLst>
                                    <p:set>
                                      <p:cBhvr>
                                        <p:cTn id="106" dur="1" fill="hold">
                                          <p:stCondLst>
                                            <p:cond delay="0"/>
                                          </p:stCondLst>
                                        </p:cTn>
                                        <p:tgtEl>
                                          <p:spTgt spid="23"/>
                                        </p:tgtEl>
                                        <p:attrNameLst>
                                          <p:attrName>style.visibility</p:attrName>
                                        </p:attrNameLst>
                                      </p:cBhvr>
                                      <p:to>
                                        <p:strVal val="hidden"/>
                                      </p:to>
                                    </p:set>
                                  </p:childTnLst>
                                </p:cTn>
                              </p:par>
                              <p:par>
                                <p:cTn id="107" presetID="1" presetClass="exit" presetSubtype="0" fill="hold" grpId="2" nodeType="withEffect">
                                  <p:stCondLst>
                                    <p:cond delay="0"/>
                                  </p:stCondLst>
                                  <p:childTnLst>
                                    <p:set>
                                      <p:cBhvr>
                                        <p:cTn id="108" dur="1" fill="hold">
                                          <p:stCondLst>
                                            <p:cond delay="0"/>
                                          </p:stCondLst>
                                        </p:cTn>
                                        <p:tgtEl>
                                          <p:spTgt spid="33"/>
                                        </p:tgtEl>
                                        <p:attrNameLst>
                                          <p:attrName>style.visibility</p:attrName>
                                        </p:attrNameLst>
                                      </p:cBhvr>
                                      <p:to>
                                        <p:strVal val="hidden"/>
                                      </p:to>
                                    </p:set>
                                  </p:childTnLst>
                                </p:cTn>
                              </p:par>
                              <p:par>
                                <p:cTn id="109" presetID="1" presetClass="exit" presetSubtype="0" fill="hold" grpId="2" nodeType="withEffect">
                                  <p:stCondLst>
                                    <p:cond delay="0"/>
                                  </p:stCondLst>
                                  <p:childTnLst>
                                    <p:set>
                                      <p:cBhvr>
                                        <p:cTn id="110" dur="1" fill="hold">
                                          <p:stCondLst>
                                            <p:cond delay="0"/>
                                          </p:stCondLst>
                                        </p:cTn>
                                        <p:tgtEl>
                                          <p:spTgt spid="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6" grpId="0" animBg="1"/>
      <p:bldP spid="16" grpId="1" animBg="1"/>
      <p:bldP spid="18" grpId="0" animBg="1"/>
      <p:bldP spid="18" grpId="1" animBg="1"/>
      <p:bldP spid="19" grpId="0" animBg="1"/>
      <p:bldP spid="19" grpId="1" animBg="1"/>
      <p:bldP spid="24" grpId="0" animBg="1"/>
      <p:bldP spid="24" grpId="1" animBg="1"/>
      <p:bldP spid="24" grpId="2" animBg="1"/>
      <p:bldP spid="24" grpId="3" animBg="1"/>
      <p:bldP spid="25" grpId="0" animBg="1"/>
      <p:bldP spid="25" grpId="1" animBg="1"/>
      <p:bldP spid="25" grpId="2" animBg="1"/>
      <p:bldP spid="25" grpId="3" animBg="1"/>
      <p:bldP spid="26" grpId="0" animBg="1"/>
      <p:bldP spid="26" grpId="1" animBg="1"/>
      <p:bldP spid="26" grpId="2" animBg="1"/>
      <p:bldP spid="26" grpId="3" animBg="1"/>
      <p:bldP spid="27" grpId="0" animBg="1"/>
      <p:bldP spid="27" grpId="1" animBg="1"/>
      <p:bldP spid="27" grpId="2" animBg="1"/>
      <p:bldP spid="28" grpId="0" animBg="1"/>
      <p:bldP spid="28" grpId="1" animBg="1"/>
      <p:bldP spid="28" grpId="2" animBg="1"/>
      <p:bldP spid="29" grpId="0" animBg="1"/>
      <p:bldP spid="29" grpId="1" animBg="1"/>
      <p:bldP spid="29" grpId="2" animBg="1"/>
      <p:bldP spid="30" grpId="0" animBg="1"/>
      <p:bldP spid="30" grpId="1" animBg="1"/>
      <p:bldP spid="31" grpId="0" animBg="1"/>
      <p:bldP spid="31" grpId="1" animBg="1"/>
      <p:bldP spid="32" grpId="0" animBg="1"/>
      <p:bldP spid="32" grpId="1" animBg="1"/>
      <p:bldP spid="23" grpId="0" animBg="1"/>
      <p:bldP spid="23" grpId="1" animBg="1"/>
      <p:bldP spid="23" grpId="2" animBg="1"/>
      <p:bldP spid="33" grpId="0" animBg="1"/>
      <p:bldP spid="33" grpId="1" animBg="1"/>
      <p:bldP spid="33" grpId="2" animBg="1"/>
      <p:bldP spid="34" grpId="0" animBg="1"/>
      <p:bldP spid="34" grpId="1" animBg="1"/>
      <p:bldP spid="34" grpId="2"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デザート">
  <a:themeElements>
    <a:clrScheme name="デザート">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デザート">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デザート">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3359</TotalTime>
  <Words>772</Words>
  <Application>Microsoft Office PowerPoint</Application>
  <PresentationFormat>画面に合わせる (4:3)</PresentationFormat>
  <Paragraphs>237</Paragraphs>
  <Slides>13</Slides>
  <Notes>9</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デザート</vt:lpstr>
      <vt:lpstr>VMマイグレーションを可能にするIDSオフロード機構の研究</vt:lpstr>
      <vt:lpstr>侵入検知システム（IDS）</vt:lpstr>
      <vt:lpstr>VMを用いたIDSのオフロード</vt:lpstr>
      <vt:lpstr>オフロード時のマイグレーションの問題</vt:lpstr>
      <vt:lpstr>提案：ドメインM</vt:lpstr>
      <vt:lpstr>ドメインUのディスク監視</vt:lpstr>
      <vt:lpstr>ドメインUのメモリ監視</vt:lpstr>
      <vt:lpstr>従来のマイグレーション</vt:lpstr>
      <vt:lpstr>ドメインMのマイグレーション</vt:lpstr>
      <vt:lpstr>実験1：マイグレーションの確認</vt:lpstr>
      <vt:lpstr>実験2：マイグレーションの時間</vt:lpstr>
      <vt:lpstr>関連研究</vt:lpstr>
      <vt:lpstr>まとめ</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VMマイグレーションを可能にするIDSオフロード機構</dc:title>
  <dc:creator>U_SAN</dc:creator>
  <cp:lastModifiedBy>B4</cp:lastModifiedBy>
  <cp:revision>303</cp:revision>
  <dcterms:created xsi:type="dcterms:W3CDTF">2011-02-14T06:23:39Z</dcterms:created>
  <dcterms:modified xsi:type="dcterms:W3CDTF">2011-02-22T07:30:59Z</dcterms:modified>
</cp:coreProperties>
</file>