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30279975" cy="42808525"/>
  <p:notesSz cx="29818013" cy="42344975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456" y="-96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550" y="-78"/>
      </p:cViewPr>
      <p:guideLst>
        <p:guide orient="horz" pos="13337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16889974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r">
              <a:defRPr sz="5400"/>
            </a:lvl1pPr>
          </a:lstStyle>
          <a:p>
            <a:fld id="{769D54AB-8A37-4A49-A1C9-D597B1A2167E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16889974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r">
              <a:defRPr sz="5400"/>
            </a:lvl1pPr>
          </a:lstStyle>
          <a:p>
            <a:fld id="{F01884E6-E970-4D92-9E49-234C3AD5AE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784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16889974" y="0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/>
          <a:lstStyle>
            <a:lvl1pPr algn="r">
              <a:defRPr sz="5400"/>
            </a:lvl1pPr>
          </a:lstStyle>
          <a:p>
            <a:fld id="{9D78C995-DCE9-4084-94CD-4818B9CA4E0D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94813" y="3176588"/>
            <a:ext cx="11228387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12358" tIns="206179" rIns="412358" bIns="20617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981802" y="20113863"/>
            <a:ext cx="23854410" cy="19055239"/>
          </a:xfrm>
          <a:prstGeom prst="rect">
            <a:avLst/>
          </a:prstGeom>
        </p:spPr>
        <p:txBody>
          <a:bodyPr vert="horz" lIns="412358" tIns="206179" rIns="412358" bIns="20617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l">
              <a:defRPr sz="5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16889974" y="40220377"/>
            <a:ext cx="12921139" cy="2117249"/>
          </a:xfrm>
          <a:prstGeom prst="rect">
            <a:avLst/>
          </a:prstGeom>
        </p:spPr>
        <p:txBody>
          <a:bodyPr vert="horz" lIns="412358" tIns="206179" rIns="412358" bIns="206179" rtlCol="0" anchor="b"/>
          <a:lstStyle>
            <a:lvl1pPr algn="r">
              <a:defRPr sz="5400"/>
            </a:lvl1pPr>
          </a:lstStyle>
          <a:p>
            <a:fld id="{28E2DF50-8A8D-40A8-A7E9-0F9FEACC1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14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2DF50-8A8D-40A8-A7E9-0F9FEACC1A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14333"/>
            <a:ext cx="6812994" cy="365259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1714333"/>
            <a:ext cx="19934317" cy="365259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609600" indent="-609600">
              <a:defRPr sz="6000"/>
            </a:lvl1pPr>
            <a:lvl2pPr marL="1524000" indent="-723900">
              <a:buClr>
                <a:srgbClr val="C00000"/>
              </a:buClr>
              <a:buFont typeface="Wingdings" pitchFamily="2" charset="2"/>
              <a:buChar char="n"/>
              <a:defRPr sz="6000"/>
            </a:lvl2pPr>
            <a:lvl3pPr marL="2324100" indent="-609600">
              <a:buClr>
                <a:srgbClr val="C00000"/>
              </a:buClr>
              <a:buFont typeface="Wingdings" pitchFamily="2" charset="2"/>
              <a:buChar char="n"/>
              <a:tabLst>
                <a:tab pos="3238500" algn="l"/>
              </a:tabLst>
              <a:defRPr sz="6000"/>
            </a:lvl3pPr>
            <a:lvl4pPr marL="3048000" indent="-533400">
              <a:buClr>
                <a:srgbClr val="C00000"/>
              </a:buClr>
              <a:buFont typeface="Wingdings" pitchFamily="2" charset="2"/>
              <a:buChar char="n"/>
              <a:defRPr sz="6000"/>
            </a:lvl4pPr>
            <a:lvl5pPr>
              <a:buClr>
                <a:srgbClr val="C00000"/>
              </a:buClr>
              <a:buFont typeface="Wingdings" pitchFamily="2" charset="2"/>
              <a:buChar char="n"/>
              <a:defRPr sz="6000"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8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11/24/11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n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正方形/長方形 313"/>
          <p:cNvSpPr/>
          <p:nvPr/>
        </p:nvSpPr>
        <p:spPr>
          <a:xfrm>
            <a:off x="15139988" y="2466158"/>
            <a:ext cx="15139987" cy="11737304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15139988" y="14131454"/>
            <a:ext cx="15139987" cy="11305256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正方形/長方形 217"/>
          <p:cNvSpPr/>
          <p:nvPr/>
        </p:nvSpPr>
        <p:spPr>
          <a:xfrm>
            <a:off x="0" y="31629398"/>
            <a:ext cx="15139987" cy="11179127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5139988" y="38902206"/>
            <a:ext cx="15139987" cy="3906319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U ターン矢印 240"/>
          <p:cNvSpPr/>
          <p:nvPr/>
        </p:nvSpPr>
        <p:spPr>
          <a:xfrm>
            <a:off x="2970635" y="37534054"/>
            <a:ext cx="7920880" cy="1872208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15139988" y="25436710"/>
            <a:ext cx="15139987" cy="5760640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0" y="23348478"/>
            <a:ext cx="15139987" cy="8280920"/>
          </a:xfrm>
          <a:prstGeom prst="rect">
            <a:avLst/>
          </a:prstGeom>
          <a:solidFill>
            <a:schemeClr val="lt1"/>
          </a:solidFill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0" y="14491494"/>
            <a:ext cx="15139987" cy="8856984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0" y="2322142"/>
            <a:ext cx="15139987" cy="12169352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24958"/>
            <a:ext cx="30279975" cy="2452963"/>
          </a:xfrm>
          <a:prstGeom prst="rect">
            <a:avLst/>
          </a:prstGeom>
          <a:ln w="1016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7556" tIns="208780" rIns="417556" bIns="208780" rtlCol="0">
            <a:spAutoFit/>
          </a:bodyPr>
          <a:lstStyle/>
          <a:p>
            <a:pPr algn="ctr"/>
            <a:r>
              <a:rPr lang="en-US" altLang="ja-JP" sz="8800" dirty="0" smtClean="0">
                <a:solidFill>
                  <a:srgbClr val="FF0000"/>
                </a:solidFill>
              </a:rPr>
              <a:t>VM</a:t>
            </a:r>
            <a:r>
              <a:rPr lang="ja-JP" altLang="en-US" sz="8800" dirty="0" smtClean="0">
                <a:solidFill>
                  <a:srgbClr val="FF0000"/>
                </a:solidFill>
              </a:rPr>
              <a:t>マイグレーションを可能にする</a:t>
            </a:r>
            <a:r>
              <a:rPr lang="en-US" altLang="ja-JP" sz="8800" dirty="0" smtClean="0">
                <a:solidFill>
                  <a:srgbClr val="FF0000"/>
                </a:solidFill>
              </a:rPr>
              <a:t>IDS</a:t>
            </a:r>
            <a:r>
              <a:rPr lang="ja-JP" altLang="en-US" sz="8800" dirty="0" smtClean="0">
                <a:solidFill>
                  <a:srgbClr val="FF0000"/>
                </a:solidFill>
              </a:rPr>
              <a:t>オフロード機構</a:t>
            </a:r>
            <a:endParaRPr lang="en-US" altLang="ja-JP" sz="88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4400" dirty="0" smtClean="0"/>
              <a:t>宇都宮　寿仁（九工大）  光来 健一（九工大</a:t>
            </a:r>
            <a:r>
              <a:rPr lang="en-US" altLang="ja-JP" sz="4400" dirty="0" smtClean="0"/>
              <a:t>/JST CREST</a:t>
            </a:r>
            <a:r>
              <a:rPr lang="ja-JP" altLang="en-US" sz="4400" dirty="0" smtClean="0"/>
              <a:t>）</a:t>
            </a:r>
            <a:endParaRPr lang="en-US" altLang="ja-JP" sz="4400" dirty="0" smtClean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3474270"/>
            <a:ext cx="15139987" cy="4608512"/>
          </a:xfrm>
        </p:spPr>
        <p:txBody>
          <a:bodyPr>
            <a:noAutofit/>
          </a:bodyPr>
          <a:lstStyle/>
          <a:p>
            <a:r>
              <a:rPr kumimoji="1" lang="en-US" altLang="ja-JP" sz="4800" dirty="0" smtClean="0"/>
              <a:t>VM</a:t>
            </a:r>
            <a:r>
              <a:rPr kumimoji="1" lang="ja-JP" altLang="en-US" sz="4800" dirty="0" smtClean="0"/>
              <a:t>を用いた</a:t>
            </a:r>
            <a:r>
              <a:rPr kumimoji="1" lang="en-US" altLang="ja-JP" sz="4800" dirty="0" smtClean="0"/>
              <a:t>IDS</a:t>
            </a:r>
            <a:r>
              <a:rPr kumimoji="1" lang="ja-JP" altLang="en-US" sz="4800" dirty="0" smtClean="0"/>
              <a:t>オフロード手法が提案されている</a:t>
            </a:r>
            <a:endParaRPr kumimoji="1" lang="en-US" altLang="ja-JP" sz="4800" dirty="0" smtClean="0"/>
          </a:p>
          <a:p>
            <a:pPr lvl="1"/>
            <a:r>
              <a:rPr lang="en-US" altLang="ja-JP" sz="4400" dirty="0" err="1" smtClean="0"/>
              <a:t>Xen</a:t>
            </a:r>
            <a:r>
              <a:rPr lang="ja-JP" altLang="en-US" sz="4400" dirty="0" smtClean="0"/>
              <a:t>を用いて行う</a:t>
            </a:r>
            <a:endParaRPr lang="en-US" altLang="ja-JP" sz="4400" dirty="0" smtClean="0"/>
          </a:p>
          <a:p>
            <a:pPr lvl="2"/>
            <a:r>
              <a:rPr lang="ja-JP" altLang="en-US" sz="4000" dirty="0" smtClean="0"/>
              <a:t>ドメイン</a:t>
            </a:r>
            <a:r>
              <a:rPr lang="en-US" altLang="ja-JP" sz="4000" dirty="0" smtClean="0"/>
              <a:t>0</a:t>
            </a:r>
            <a:r>
              <a:rPr lang="ja-JP" altLang="en-US" sz="4000" dirty="0" smtClean="0"/>
              <a:t>で監視を行う</a:t>
            </a:r>
            <a:endParaRPr lang="en-US" altLang="ja-JP" sz="4000" dirty="0" smtClean="0"/>
          </a:p>
          <a:p>
            <a:pPr lvl="2"/>
            <a:r>
              <a:rPr lang="ja-JP" altLang="en-US" sz="4000" dirty="0" smtClean="0"/>
              <a:t>ドメイン</a:t>
            </a:r>
            <a:r>
              <a:rPr lang="en-US" altLang="ja-JP" sz="4000" dirty="0" smtClean="0"/>
              <a:t>U</a:t>
            </a:r>
            <a:r>
              <a:rPr lang="ja-JP" altLang="en-US" sz="4000" dirty="0" smtClean="0"/>
              <a:t>でそれ以外を動かす</a:t>
            </a:r>
            <a:endParaRPr lang="en-US" altLang="ja-JP" sz="4000" dirty="0" smtClean="0"/>
          </a:p>
          <a:p>
            <a:pPr marL="628650" indent="-628650"/>
            <a:r>
              <a:rPr lang="en-US" altLang="ja-JP" sz="4800" dirty="0" smtClean="0"/>
              <a:t>IDS</a:t>
            </a:r>
            <a:r>
              <a:rPr lang="ja-JP" altLang="en-US" sz="4800" dirty="0" smtClean="0"/>
              <a:t>が攻撃されにくい</a:t>
            </a:r>
            <a:endParaRPr lang="en-US" altLang="ja-JP" sz="4800" dirty="0" smtClean="0"/>
          </a:p>
          <a:p>
            <a:pPr>
              <a:buNone/>
            </a:pPr>
            <a:r>
              <a:rPr lang="en-US" altLang="ja-JP" sz="4000" dirty="0" smtClean="0"/>
              <a:t>					</a:t>
            </a:r>
            <a:endParaRPr kumimoji="1" lang="en-US" altLang="ja-JP" sz="4000" dirty="0" smtClean="0"/>
          </a:p>
          <a:p>
            <a:endParaRPr lang="en-US" altLang="ja-JP" sz="4000" dirty="0" smtClean="0"/>
          </a:p>
          <a:p>
            <a:pPr>
              <a:buNone/>
            </a:pPr>
            <a:endParaRPr kumimoji="1" lang="en-US" altLang="ja-JP" sz="4000" dirty="0" smtClean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-1" y="2394150"/>
            <a:ext cx="15139988" cy="1440160"/>
          </a:xfrm>
        </p:spPr>
        <p:txBody>
          <a:bodyPr>
            <a:noAutofit/>
          </a:bodyPr>
          <a:lstStyle/>
          <a:p>
            <a:pPr algn="l"/>
            <a:r>
              <a:rPr lang="en-US" altLang="ja-JP" sz="6000" dirty="0" smtClean="0"/>
              <a:t>IDS</a:t>
            </a:r>
            <a:r>
              <a:rPr lang="ja-JP" altLang="en-US" sz="6000" dirty="0" smtClean="0"/>
              <a:t>のオフロード</a:t>
            </a:r>
            <a:endParaRPr kumimoji="1" lang="ja-JP" altLang="en-US" sz="6000" dirty="0"/>
          </a:p>
        </p:txBody>
      </p:sp>
      <p:grpSp>
        <p:nvGrpSpPr>
          <p:cNvPr id="118" name="グループ化 117"/>
          <p:cNvGrpSpPr/>
          <p:nvPr/>
        </p:nvGrpSpPr>
        <p:grpSpPr>
          <a:xfrm>
            <a:off x="-1" y="23564503"/>
            <a:ext cx="15139989" cy="8064896"/>
            <a:chOff x="-1" y="19874863"/>
            <a:chExt cx="15139989" cy="6065905"/>
          </a:xfrm>
        </p:grpSpPr>
        <p:sp>
          <p:nvSpPr>
            <p:cNvPr id="25" name="タイトル 1"/>
            <p:cNvSpPr txBox="1">
              <a:spLocks/>
            </p:cNvSpPr>
            <p:nvPr/>
          </p:nvSpPr>
          <p:spPr>
            <a:xfrm>
              <a:off x="0" y="19874863"/>
              <a:ext cx="15139988" cy="866558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提案：ドメイン</a:t>
              </a:r>
              <a:r>
                <a:rPr lang="en-US" altLang="ja-JP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M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6" name="コンテンツ プレースホルダ 2"/>
            <p:cNvSpPr txBox="1">
              <a:spLocks/>
            </p:cNvSpPr>
            <p:nvPr/>
          </p:nvSpPr>
          <p:spPr>
            <a:xfrm>
              <a:off x="-1" y="20633101"/>
              <a:ext cx="15139988" cy="5307667"/>
            </a:xfrm>
            <a:prstGeom prst="rect">
              <a:avLst/>
            </a:prstGeom>
          </p:spPr>
          <p:txBody>
            <a:bodyPr vert="horz" lIns="417643" tIns="208822" rIns="417643" bIns="208822" rtlCol="0">
              <a:norm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noProof="0" dirty="0" smtClean="0"/>
                <a:t>ドメイン</a:t>
              </a:r>
              <a:r>
                <a:rPr lang="en-US" altLang="ja-JP" sz="4800" noProof="0" dirty="0" smtClean="0"/>
                <a:t>M</a:t>
              </a:r>
              <a:r>
                <a:rPr lang="ja-JP" altLang="en-US" sz="4800" noProof="0" dirty="0" smtClean="0"/>
                <a:t>を提案</a:t>
              </a:r>
              <a:endParaRPr lang="en-US" altLang="ja-JP" sz="4800" noProof="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kumimoji="1" lang="ja-JP" alt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オフロードしたままマイグレーション可能</a:t>
              </a:r>
              <a:endPara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マイグレーション後も監視の継続が可能</a:t>
              </a:r>
              <a:endParaRPr lang="en-US" altLang="ja-JP" sz="44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0" y="14779526"/>
            <a:ext cx="15356011" cy="4752528"/>
            <a:chOff x="-1" y="8811990"/>
            <a:chExt cx="15139988" cy="7128792"/>
          </a:xfrm>
        </p:grpSpPr>
        <p:sp>
          <p:nvSpPr>
            <p:cNvPr id="23" name="コンテンツ プレースホルダ 2"/>
            <p:cNvSpPr txBox="1">
              <a:spLocks/>
            </p:cNvSpPr>
            <p:nvPr/>
          </p:nvSpPr>
          <p:spPr>
            <a:xfrm>
              <a:off x="-1" y="9954990"/>
              <a:ext cx="15139988" cy="5985792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en-US" altLang="ja-JP" sz="4800" dirty="0" smtClean="0"/>
                <a:t>IDS</a:t>
              </a:r>
              <a:r>
                <a:rPr lang="ja-JP" altLang="en-US" sz="4800" dirty="0" smtClean="0"/>
                <a:t>オフロード時マイグレーションを行えない</a:t>
              </a:r>
              <a:endParaRPr lang="en-US" altLang="ja-JP" sz="48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0</a:t>
              </a:r>
              <a:r>
                <a:rPr lang="ja-JP" altLang="en-US" sz="4400" dirty="0" smtClean="0"/>
                <a:t>はマシン全体を管理</a:t>
              </a:r>
              <a:endParaRPr lang="en-US" altLang="ja-JP" sz="44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0</a:t>
              </a:r>
              <a:r>
                <a:rPr lang="ja-JP" altLang="en-US" sz="4400" dirty="0" smtClean="0"/>
                <a:t>はデバイスを</a:t>
              </a:r>
              <a:r>
                <a:rPr lang="ja-JP" altLang="en-US" sz="4400" dirty="0" smtClean="0"/>
                <a:t>仮想化できていない</a:t>
              </a:r>
              <a:endParaRPr lang="en-US" altLang="ja-JP" sz="44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kumimoji="1" lang="ja-JP" altLang="en-US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セキュリティの低下</a:t>
              </a:r>
              <a:endPara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lang="en-US" altLang="ja-JP" sz="4000" dirty="0" smtClean="0"/>
            </a:p>
          </p:txBody>
        </p:sp>
        <p:sp>
          <p:nvSpPr>
            <p:cNvPr id="24" name="タイトル 1"/>
            <p:cNvSpPr txBox="1">
              <a:spLocks/>
            </p:cNvSpPr>
            <p:nvPr/>
          </p:nvSpPr>
          <p:spPr>
            <a:xfrm>
              <a:off x="-1" y="8811990"/>
              <a:ext cx="15139987" cy="1404156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マイグレーションの問題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15139987" y="14275470"/>
            <a:ext cx="15139988" cy="7416824"/>
            <a:chOff x="15139987" y="2394150"/>
            <a:chExt cx="15139988" cy="6696744"/>
          </a:xfrm>
        </p:grpSpPr>
        <p:sp>
          <p:nvSpPr>
            <p:cNvPr id="82" name="タイトル 1"/>
            <p:cNvSpPr txBox="1">
              <a:spLocks/>
            </p:cNvSpPr>
            <p:nvPr/>
          </p:nvSpPr>
          <p:spPr>
            <a:xfrm>
              <a:off x="15139987" y="2394150"/>
              <a:ext cx="15139988" cy="1143000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マイグレーション時の受信側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3" name="コンテンツ プレースホルダ 2"/>
            <p:cNvSpPr txBox="1">
              <a:spLocks/>
            </p:cNvSpPr>
            <p:nvPr/>
          </p:nvSpPr>
          <p:spPr>
            <a:xfrm>
              <a:off x="15139987" y="3330254"/>
              <a:ext cx="15139988" cy="5760640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dirty="0" smtClean="0"/>
                <a:t>ドメイン</a:t>
              </a:r>
              <a:r>
                <a:rPr lang="en-US" altLang="ja-JP" sz="4800" dirty="0" smtClean="0"/>
                <a:t>U</a:t>
              </a:r>
              <a:r>
                <a:rPr lang="ja-JP" altLang="en-US" sz="4800" dirty="0" smtClean="0"/>
                <a:t>のメモリマップ状態を保存</a:t>
              </a:r>
              <a:endParaRPr lang="en-US" altLang="ja-JP" sz="48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ページテーブルの</a:t>
              </a:r>
              <a:r>
                <a:rPr lang="en-US" altLang="ja-JP" sz="4400" dirty="0" err="1" smtClean="0"/>
                <a:t>DomU</a:t>
              </a:r>
              <a:r>
                <a:rPr lang="ja-JP" altLang="en-US" sz="4400" dirty="0" smtClean="0"/>
                <a:t>ビットを確認</a:t>
              </a:r>
              <a:endParaRPr lang="en-US" altLang="ja-JP" sz="4400" dirty="0" smtClean="0"/>
            </a:p>
            <a:p>
              <a:pPr marL="2713691" lvl="2" indent="-625475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000" dirty="0" smtClean="0"/>
                <a:t>ビットが立っていればドメイン</a:t>
              </a:r>
              <a:r>
                <a:rPr lang="en-US" altLang="ja-JP" sz="4000" dirty="0" smtClean="0"/>
                <a:t>U</a:t>
              </a:r>
              <a:r>
                <a:rPr lang="ja-JP" altLang="en-US" sz="4000" dirty="0" err="1" smtClean="0"/>
                <a:t>のメ</a:t>
              </a:r>
              <a:r>
                <a:rPr lang="ja-JP" altLang="en-US" sz="4000" dirty="0" smtClean="0"/>
                <a:t>モリをマップ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0</a:t>
              </a:r>
              <a:r>
                <a:rPr lang="ja-JP" altLang="en-US" sz="4400" dirty="0" smtClean="0"/>
                <a:t>がドメイン</a:t>
              </a:r>
              <a:r>
                <a:rPr lang="en-US" altLang="ja-JP" sz="4400" dirty="0" smtClean="0"/>
                <a:t>U</a:t>
              </a:r>
              <a:r>
                <a:rPr lang="ja-JP" altLang="en-US" sz="4400" dirty="0" err="1" smtClean="0"/>
                <a:t>のメ</a:t>
              </a:r>
              <a:r>
                <a:rPr lang="ja-JP" altLang="en-US" sz="4400" dirty="0" smtClean="0"/>
                <a:t>モリをドメイン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smtClean="0"/>
                <a:t>にマップできるように修正</a:t>
              </a:r>
              <a:endParaRPr lang="en-US" altLang="ja-JP" sz="4400" dirty="0" smtClean="0"/>
            </a:p>
            <a:p>
              <a:pPr marL="625475" lvl="1" indent="-625475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endParaRPr lang="en-US" altLang="ja-JP" sz="4800" dirty="0" smtClean="0"/>
            </a:p>
            <a:p>
              <a:pPr marL="625475" lvl="1" indent="-625475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endParaRPr lang="en-US" altLang="ja-JP" sz="48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15139987" y="25652734"/>
            <a:ext cx="15139988" cy="5760640"/>
            <a:chOff x="15139987" y="16516846"/>
            <a:chExt cx="15139988" cy="16480704"/>
          </a:xfrm>
        </p:grpSpPr>
        <p:sp>
          <p:nvSpPr>
            <p:cNvPr id="104" name="タイトル 1"/>
            <p:cNvSpPr txBox="1">
              <a:spLocks/>
            </p:cNvSpPr>
            <p:nvPr/>
          </p:nvSpPr>
          <p:spPr>
            <a:xfrm>
              <a:off x="15139987" y="16516846"/>
              <a:ext cx="15139988" cy="2472106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ストレージの監視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5" name="コンテンツ プレースホルダ 2"/>
            <p:cNvSpPr txBox="1">
              <a:spLocks/>
            </p:cNvSpPr>
            <p:nvPr/>
          </p:nvSpPr>
          <p:spPr>
            <a:xfrm>
              <a:off x="15139987" y="19400969"/>
              <a:ext cx="15139988" cy="13596581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r>
                <a:rPr lang="en-US" altLang="ja-JP" sz="4800" dirty="0" smtClean="0"/>
                <a:t>NFS</a:t>
              </a:r>
              <a:r>
                <a:rPr lang="ja-JP" altLang="en-US" sz="4800" dirty="0" smtClean="0"/>
                <a:t>サーバ上に仮想ディスクイメージを配置</a:t>
              </a:r>
              <a:endParaRPr lang="en-US" altLang="ja-JP" sz="4800" dirty="0" smtClean="0"/>
            </a:p>
            <a:p>
              <a:pPr marL="1509713" lvl="1" indent="-69215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0</a:t>
              </a:r>
              <a:r>
                <a:rPr lang="ja-JP" altLang="en-US" sz="4400" dirty="0" smtClean="0"/>
                <a:t>は</a:t>
              </a:r>
              <a:r>
                <a:rPr lang="en-US" altLang="ja-JP" sz="4400" dirty="0" smtClean="0"/>
                <a:t>NFS</a:t>
              </a:r>
              <a:r>
                <a:rPr lang="ja-JP" altLang="en-US" sz="4400" dirty="0" smtClean="0"/>
                <a:t>をマウントしドメイン</a:t>
              </a:r>
              <a:r>
                <a:rPr lang="en-US" altLang="ja-JP" sz="4400" dirty="0" smtClean="0"/>
                <a:t>U</a:t>
              </a:r>
              <a:r>
                <a:rPr lang="ja-JP" altLang="en-US" sz="4400" dirty="0" smtClean="0"/>
                <a:t>を起動</a:t>
              </a:r>
              <a:endParaRPr lang="en-US" altLang="ja-JP" sz="4400" dirty="0" smtClean="0"/>
            </a:p>
            <a:p>
              <a:pPr marL="1509713" lvl="1" indent="-69215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smtClean="0"/>
                <a:t>も読み取り専用でマウントし監視を行う</a:t>
              </a:r>
              <a:endParaRPr lang="en-US" altLang="ja-JP" sz="4400" dirty="0" smtClean="0"/>
            </a:p>
            <a:p>
              <a:pPr marL="1516063" lvl="2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r>
                <a:rPr lang="ja-JP" altLang="en-US" sz="4400" dirty="0" smtClean="0"/>
                <a:t>ドメイン</a:t>
              </a:r>
              <a:r>
                <a:rPr lang="en-US" altLang="ja-JP" sz="4400" dirty="0" smtClean="0"/>
                <a:t>M</a:t>
              </a:r>
              <a:r>
                <a:rPr lang="ja-JP" altLang="en-US" sz="4400" dirty="0" smtClean="0"/>
                <a:t>の</a:t>
              </a:r>
              <a:r>
                <a:rPr lang="en-US" altLang="ja-JP" sz="4400" dirty="0" smtClean="0"/>
                <a:t>IP</a:t>
              </a:r>
              <a:r>
                <a:rPr lang="ja-JP" altLang="en-US" sz="4400" dirty="0" smtClean="0"/>
                <a:t>が変わらないためマイグレーション後も監視を継続することができる</a:t>
              </a:r>
              <a:endParaRPr lang="en-US" altLang="ja-JP" sz="44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endParaRPr lang="en-US" altLang="ja-JP" sz="40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  <a:defRPr/>
              </a:pPr>
              <a:endParaRPr lang="en-US" altLang="ja-JP" sz="4000" dirty="0" smtClean="0"/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15139987" y="31701406"/>
            <a:ext cx="15139988" cy="5472608"/>
            <a:chOff x="15139987" y="26805783"/>
            <a:chExt cx="15139988" cy="12137964"/>
          </a:xfrm>
        </p:grpSpPr>
        <p:sp>
          <p:nvSpPr>
            <p:cNvPr id="108" name="コンテンツ プレースホルダ 2"/>
            <p:cNvSpPr txBox="1">
              <a:spLocks/>
            </p:cNvSpPr>
            <p:nvPr/>
          </p:nvSpPr>
          <p:spPr>
            <a:xfrm>
              <a:off x="15139987" y="28562594"/>
              <a:ext cx="15139988" cy="10381153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000" dirty="0" smtClean="0"/>
                <a:t>ストレージ監視時のマイグレーション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en-US" altLang="ja-JP" sz="4000" dirty="0" smtClean="0"/>
                <a:t>Tripwire</a:t>
              </a:r>
              <a:r>
                <a:rPr lang="ja-JP" altLang="en-US" sz="4000" dirty="0" smtClean="0"/>
                <a:t>を用いて行い、マイグレーション後も継続可能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en-US" altLang="ja-JP" sz="4000" dirty="0" smtClean="0"/>
                <a:t>NFS</a:t>
              </a:r>
              <a:r>
                <a:rPr lang="ja-JP" altLang="en-US" sz="4000" dirty="0" smtClean="0"/>
                <a:t>マウントの有無ではマイグレーション時間に影響しない</a:t>
              </a: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000" dirty="0" smtClean="0"/>
                <a:t>メモリ監視時のマイグレーション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000" dirty="0" smtClean="0"/>
                <a:t>カーネルのハッシュのチェックを行い、マイグレーション後も継続可能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000" dirty="0" smtClean="0"/>
                <a:t>マップの有無ではマイグレーション時間に影響しない</a:t>
              </a: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タイトル 1"/>
            <p:cNvSpPr txBox="1">
              <a:spLocks/>
            </p:cNvSpPr>
            <p:nvPr/>
          </p:nvSpPr>
          <p:spPr>
            <a:xfrm>
              <a:off x="15139987" y="26805783"/>
              <a:ext cx="15139988" cy="1512169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実験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15067979" y="39370028"/>
            <a:ext cx="15211996" cy="3438497"/>
            <a:chOff x="15067979" y="36687845"/>
            <a:chExt cx="15211996" cy="4608512"/>
          </a:xfrm>
        </p:grpSpPr>
        <p:sp>
          <p:nvSpPr>
            <p:cNvPr id="111" name="コンテンツ プレースホルダ 2"/>
            <p:cNvSpPr txBox="1">
              <a:spLocks/>
            </p:cNvSpPr>
            <p:nvPr/>
          </p:nvSpPr>
          <p:spPr>
            <a:xfrm>
              <a:off x="15139987" y="37983989"/>
              <a:ext cx="15139988" cy="3312368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r>
                <a:rPr lang="ja-JP" altLang="en-US" sz="4800" dirty="0" smtClean="0"/>
                <a:t>ライブマイグレーションへの対応</a:t>
              </a:r>
              <a:endParaRPr lang="en-US" altLang="ja-JP" sz="48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r>
                <a:rPr lang="ja-JP" altLang="en-US" sz="4800" dirty="0" smtClean="0"/>
                <a:t>ネットワーク監視の実装</a:t>
              </a:r>
              <a:endPara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endParaRPr lang="en-US" altLang="ja-JP" sz="40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endParaRPr lang="en-US" altLang="ja-JP" sz="4000" dirty="0" smtClean="0"/>
            </a:p>
            <a:p>
              <a:pPr marL="235884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tabLst>
                  <a:tab pos="3238500" algn="l"/>
                </a:tabLst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2" name="タイトル 1"/>
            <p:cNvSpPr txBox="1">
              <a:spLocks/>
            </p:cNvSpPr>
            <p:nvPr/>
          </p:nvSpPr>
          <p:spPr>
            <a:xfrm>
              <a:off x="15067979" y="36687845"/>
              <a:ext cx="15211996" cy="1080119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今後の課題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64" name="グループ化 163"/>
          <p:cNvGrpSpPr/>
          <p:nvPr/>
        </p:nvGrpSpPr>
        <p:grpSpPr>
          <a:xfrm>
            <a:off x="15139987" y="2754190"/>
            <a:ext cx="15644043" cy="10963103"/>
            <a:chOff x="-1" y="30549278"/>
            <a:chExt cx="15139988" cy="14995551"/>
          </a:xfrm>
        </p:grpSpPr>
        <p:sp>
          <p:nvSpPr>
            <p:cNvPr id="55" name="タイトル 1"/>
            <p:cNvSpPr txBox="1">
              <a:spLocks/>
            </p:cNvSpPr>
            <p:nvPr/>
          </p:nvSpPr>
          <p:spPr>
            <a:xfrm>
              <a:off x="0" y="30549278"/>
              <a:ext cx="15139987" cy="1143000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マイグレーション時の送信側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56" name="コンテンツ プレースホルダ 2"/>
            <p:cNvSpPr txBox="1">
              <a:spLocks/>
            </p:cNvSpPr>
            <p:nvPr/>
          </p:nvSpPr>
          <p:spPr>
            <a:xfrm>
              <a:off x="-1" y="31548263"/>
              <a:ext cx="15067980" cy="13996566"/>
            </a:xfrm>
            <a:prstGeom prst="rect">
              <a:avLst/>
            </a:prstGeom>
          </p:spPr>
          <p:txBody>
            <a:bodyPr vert="horz" lIns="417643" tIns="208822" rIns="417643" bIns="208822" rtlCol="0">
              <a:norm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kumimoji="1" lang="ja-JP" altLang="en-US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ドメイン</a:t>
              </a:r>
              <a:r>
                <a:rPr kumimoji="1" lang="en-US" altLang="ja-JP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U</a:t>
              </a:r>
              <a:r>
                <a:rPr kumimoji="1" lang="ja-JP" altLang="en-US" sz="4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のメモリマップ情報</a:t>
              </a:r>
              <a:r>
                <a:rPr lang="ja-JP" altLang="en-US" sz="4800" dirty="0" smtClean="0"/>
                <a:t>も保存</a:t>
              </a:r>
              <a:endParaRPr lang="en-US" altLang="ja-JP" sz="48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kumimoji="1" lang="ja-JP" alt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ページテーブルエントリに</a:t>
              </a:r>
              <a:r>
                <a:rPr kumimoji="1" lang="en-US" altLang="ja-JP" sz="4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DomU</a:t>
              </a:r>
              <a:r>
                <a:rPr kumimoji="1" lang="ja-JP" alt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ビットを</a:t>
              </a:r>
              <a:r>
                <a:rPr lang="ja-JP" altLang="en-US" sz="4400" dirty="0" smtClean="0"/>
                <a:t>追加</a:t>
              </a:r>
              <a:endPara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2697815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000" dirty="0" smtClean="0"/>
                <a:t>マップしているならばビットを立てる</a:t>
              </a:r>
              <a:endParaRPr lang="en-US" altLang="ja-JP" sz="4000" dirty="0" smtClean="0"/>
            </a:p>
            <a:p>
              <a:pPr marL="2697815" lvl="1" indent="-6096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000" dirty="0" smtClean="0"/>
                <a:t>ドメイン</a:t>
              </a:r>
              <a:r>
                <a:rPr lang="en-US" altLang="ja-JP" sz="4000" dirty="0" smtClean="0"/>
                <a:t>U</a:t>
              </a:r>
              <a:r>
                <a:rPr lang="ja-JP" altLang="en-US" sz="4000" dirty="0" smtClean="0"/>
                <a:t>のメモリページ番号も保存</a:t>
              </a:r>
              <a:endParaRPr lang="en-US" altLang="ja-JP" sz="400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kumimoji="1" lang="ja-JP" alt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ページテーブルも保存することでマップ状態も保存</a:t>
              </a:r>
              <a:endPara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lang="en-US" altLang="ja-JP" sz="40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53" name="正方形/長方形 152"/>
          <p:cNvSpPr/>
          <p:nvPr/>
        </p:nvSpPr>
        <p:spPr>
          <a:xfrm>
            <a:off x="2394571" y="8010774"/>
            <a:ext cx="8496944" cy="56166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角丸四角形 161"/>
          <p:cNvSpPr/>
          <p:nvPr/>
        </p:nvSpPr>
        <p:spPr>
          <a:xfrm>
            <a:off x="3209730" y="8760107"/>
            <a:ext cx="3217289" cy="465126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角丸四角形 162"/>
          <p:cNvSpPr/>
          <p:nvPr/>
        </p:nvSpPr>
        <p:spPr>
          <a:xfrm>
            <a:off x="6727635" y="8760107"/>
            <a:ext cx="3299784" cy="465126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円/楕円 173"/>
          <p:cNvSpPr/>
          <p:nvPr/>
        </p:nvSpPr>
        <p:spPr>
          <a:xfrm>
            <a:off x="7368017" y="9248411"/>
            <a:ext cx="2227354" cy="193071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172" name="曲折矢印 171"/>
          <p:cNvSpPr/>
          <p:nvPr/>
        </p:nvSpPr>
        <p:spPr>
          <a:xfrm>
            <a:off x="4423379" y="9536443"/>
            <a:ext cx="3299784" cy="1930715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9" name="円/楕円 168"/>
          <p:cNvSpPr/>
          <p:nvPr/>
        </p:nvSpPr>
        <p:spPr>
          <a:xfrm>
            <a:off x="3664149" y="10967602"/>
            <a:ext cx="2474838" cy="157967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 smtClean="0">
                <a:solidFill>
                  <a:schemeClr val="tx1"/>
                </a:solidFill>
              </a:rPr>
              <a:t>IDS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171" name="右矢印 170"/>
          <p:cNvSpPr/>
          <p:nvPr/>
        </p:nvSpPr>
        <p:spPr>
          <a:xfrm rot="10800000">
            <a:off x="5702744" y="11397400"/>
            <a:ext cx="1732387" cy="78983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円/楕円 169"/>
          <p:cNvSpPr/>
          <p:nvPr/>
        </p:nvSpPr>
        <p:spPr>
          <a:xfrm>
            <a:off x="7110046" y="10895594"/>
            <a:ext cx="2557333" cy="1579676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4986859" y="9378926"/>
            <a:ext cx="2062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solidFill>
                  <a:srgbClr val="FF0000"/>
                </a:solidFill>
              </a:rPr>
              <a:t>監視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7507139" y="9882982"/>
            <a:ext cx="313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サービス</a:t>
            </a:r>
            <a:endParaRPr kumimoji="1" lang="ja-JP" altLang="en-US" sz="3600" dirty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5346899" y="12043222"/>
            <a:ext cx="313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オフロード</a:t>
            </a:r>
            <a:endParaRPr kumimoji="1" lang="ja-JP" altLang="en-US" sz="3600" dirty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3546699" y="12691294"/>
            <a:ext cx="313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0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7147099" y="12691294"/>
            <a:ext cx="313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U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5850955" y="8082782"/>
            <a:ext cx="313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</a:t>
            </a:r>
            <a:endParaRPr kumimoji="1" lang="ja-JP" altLang="en-US" sz="36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2106539" y="19532054"/>
            <a:ext cx="5184576" cy="345638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8947299" y="19532054"/>
            <a:ext cx="5184576" cy="345638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角丸四角形 183"/>
          <p:cNvSpPr/>
          <p:nvPr/>
        </p:nvSpPr>
        <p:spPr>
          <a:xfrm>
            <a:off x="2322563" y="20108118"/>
            <a:ext cx="2221961" cy="26549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円/楕円 184"/>
          <p:cNvSpPr/>
          <p:nvPr/>
        </p:nvSpPr>
        <p:spPr>
          <a:xfrm>
            <a:off x="2322563" y="20900206"/>
            <a:ext cx="2016224" cy="97367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solidFill>
                  <a:schemeClr val="tx1"/>
                </a:solidFill>
              </a:rPr>
              <a:t>IDS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11539587" y="20180126"/>
            <a:ext cx="2278935" cy="26549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角丸四角形 186"/>
          <p:cNvSpPr/>
          <p:nvPr/>
        </p:nvSpPr>
        <p:spPr>
          <a:xfrm>
            <a:off x="4796155" y="20117510"/>
            <a:ext cx="2278935" cy="2654904"/>
          </a:xfrm>
          <a:prstGeom prst="roundRect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2322563" y="22124342"/>
            <a:ext cx="3101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0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4842843" y="22124342"/>
            <a:ext cx="295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U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1467579" y="2219635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U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91" name="円/楕円 190"/>
          <p:cNvSpPr/>
          <p:nvPr/>
        </p:nvSpPr>
        <p:spPr>
          <a:xfrm>
            <a:off x="4914851" y="20900206"/>
            <a:ext cx="2054206" cy="1008111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円/楕円 191"/>
          <p:cNvSpPr/>
          <p:nvPr/>
        </p:nvSpPr>
        <p:spPr>
          <a:xfrm>
            <a:off x="11683603" y="21044222"/>
            <a:ext cx="2016224" cy="1008112"/>
          </a:xfrm>
          <a:prstGeom prst="ellipse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下カーブ矢印 192"/>
          <p:cNvSpPr/>
          <p:nvPr/>
        </p:nvSpPr>
        <p:spPr>
          <a:xfrm>
            <a:off x="5706939" y="19532054"/>
            <a:ext cx="7056783" cy="115212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4" name="下カーブ矢印 193"/>
          <p:cNvSpPr/>
          <p:nvPr/>
        </p:nvSpPr>
        <p:spPr>
          <a:xfrm>
            <a:off x="3474691" y="19316030"/>
            <a:ext cx="6912768" cy="1202221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5" name="乗算記号 194"/>
          <p:cNvSpPr/>
          <p:nvPr/>
        </p:nvSpPr>
        <p:spPr>
          <a:xfrm>
            <a:off x="5706939" y="18739966"/>
            <a:ext cx="1652228" cy="1152128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1527903" y="27560181"/>
            <a:ext cx="5619196" cy="349315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>
          <a:xfrm>
            <a:off x="9088743" y="27560181"/>
            <a:ext cx="5619196" cy="349315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角丸四角形 197"/>
          <p:cNvSpPr/>
          <p:nvPr/>
        </p:nvSpPr>
        <p:spPr>
          <a:xfrm>
            <a:off x="1674491" y="28101006"/>
            <a:ext cx="1656184" cy="27363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角丸四角形 202"/>
          <p:cNvSpPr/>
          <p:nvPr/>
        </p:nvSpPr>
        <p:spPr>
          <a:xfrm>
            <a:off x="5202883" y="28101006"/>
            <a:ext cx="1656184" cy="2736304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角丸四角形 203"/>
          <p:cNvSpPr/>
          <p:nvPr/>
        </p:nvSpPr>
        <p:spPr>
          <a:xfrm>
            <a:off x="3402683" y="28101006"/>
            <a:ext cx="1656184" cy="2736304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角丸四角形 204"/>
          <p:cNvSpPr/>
          <p:nvPr/>
        </p:nvSpPr>
        <p:spPr>
          <a:xfrm>
            <a:off x="9307339" y="28101006"/>
            <a:ext cx="1656184" cy="27363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角丸四角形 205"/>
          <p:cNvSpPr/>
          <p:nvPr/>
        </p:nvSpPr>
        <p:spPr>
          <a:xfrm>
            <a:off x="12835731" y="28101006"/>
            <a:ext cx="1656184" cy="27363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角丸四角形 206"/>
          <p:cNvSpPr/>
          <p:nvPr/>
        </p:nvSpPr>
        <p:spPr>
          <a:xfrm>
            <a:off x="11107539" y="28101006"/>
            <a:ext cx="1656184" cy="27363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1458467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0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5058867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M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3258667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U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10963523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U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12691715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M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9163323" y="30189238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0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16" name="右矢印 215"/>
          <p:cNvSpPr/>
          <p:nvPr/>
        </p:nvSpPr>
        <p:spPr>
          <a:xfrm rot="10800000">
            <a:off x="4338787" y="28605062"/>
            <a:ext cx="946391" cy="582192"/>
          </a:xfrm>
          <a:prstGeom prst="rightArrow">
            <a:avLst/>
          </a:prstGeom>
          <a:solidFill>
            <a:srgbClr val="FFC000">
              <a:alpha val="50000"/>
            </a:srgbClr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右矢印 216"/>
          <p:cNvSpPr/>
          <p:nvPr/>
        </p:nvSpPr>
        <p:spPr>
          <a:xfrm rot="10800000">
            <a:off x="11971635" y="28605062"/>
            <a:ext cx="946391" cy="58219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円/楕円 213"/>
          <p:cNvSpPr/>
          <p:nvPr/>
        </p:nvSpPr>
        <p:spPr>
          <a:xfrm>
            <a:off x="12835731" y="28461046"/>
            <a:ext cx="1656184" cy="8732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</a:rPr>
              <a:t>IDS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215" name="円/楕円 214"/>
          <p:cNvSpPr/>
          <p:nvPr/>
        </p:nvSpPr>
        <p:spPr>
          <a:xfrm>
            <a:off x="5202883" y="28461046"/>
            <a:ext cx="1656184" cy="873289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</a:rPr>
              <a:t>IDS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219" name="下カーブ矢印 218"/>
          <p:cNvSpPr/>
          <p:nvPr/>
        </p:nvSpPr>
        <p:spPr>
          <a:xfrm>
            <a:off x="4986859" y="27236910"/>
            <a:ext cx="7992888" cy="873289"/>
          </a:xfrm>
          <a:prstGeom prst="curvedDownArrow">
            <a:avLst>
              <a:gd name="adj1" fmla="val 25000"/>
              <a:gd name="adj2" fmla="val 55555"/>
              <a:gd name="adj3" fmla="val 2224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2178547" y="19532054"/>
            <a:ext cx="2480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ホスト１</a:t>
            </a:r>
            <a:endParaRPr kumimoji="1" lang="ja-JP" altLang="en-US" sz="3600" dirty="0"/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1962523" y="27524942"/>
            <a:ext cx="257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ホスト１</a:t>
            </a:r>
            <a:endParaRPr kumimoji="1" lang="ja-JP" altLang="en-US" sz="3600" dirty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12115651" y="19532054"/>
            <a:ext cx="2480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ホスト２</a:t>
            </a:r>
            <a:endParaRPr kumimoji="1" lang="ja-JP" altLang="en-US" sz="3600" dirty="0"/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9451355" y="27524942"/>
            <a:ext cx="257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ホスト２</a:t>
            </a:r>
            <a:endParaRPr kumimoji="1" lang="ja-JP" altLang="en-US" sz="3600" dirty="0"/>
          </a:p>
        </p:txBody>
      </p:sp>
      <p:sp>
        <p:nvSpPr>
          <p:cNvPr id="225" name="正方形/長方形 224"/>
          <p:cNvSpPr/>
          <p:nvPr/>
        </p:nvSpPr>
        <p:spPr>
          <a:xfrm>
            <a:off x="16940187" y="7938766"/>
            <a:ext cx="10513168" cy="56886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角丸四角形 225"/>
          <p:cNvSpPr/>
          <p:nvPr/>
        </p:nvSpPr>
        <p:spPr>
          <a:xfrm>
            <a:off x="17156211" y="9018886"/>
            <a:ext cx="3060796" cy="423487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角丸四角形 226"/>
          <p:cNvSpPr/>
          <p:nvPr/>
        </p:nvSpPr>
        <p:spPr>
          <a:xfrm>
            <a:off x="20540587" y="9018886"/>
            <a:ext cx="3060796" cy="423487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角丸四角形 227"/>
          <p:cNvSpPr/>
          <p:nvPr/>
        </p:nvSpPr>
        <p:spPr>
          <a:xfrm>
            <a:off x="23780947" y="9095695"/>
            <a:ext cx="3060796" cy="4171663"/>
          </a:xfrm>
          <a:prstGeom prst="roundRect">
            <a:avLst/>
          </a:prstGeom>
          <a:solidFill>
            <a:srgbClr val="92D05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21260667" y="8010774"/>
            <a:ext cx="2896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</a:t>
            </a:r>
            <a:endParaRPr kumimoji="1" lang="ja-JP" altLang="en-US" sz="3600" dirty="0"/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17588259" y="12538567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20972635" y="12547278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lang="en-US" altLang="ja-JP" sz="3200" dirty="0" smtClean="0">
                <a:solidFill>
                  <a:schemeClr val="bg1"/>
                </a:solidFill>
              </a:rPr>
              <a:t>U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24212995" y="12547278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lang="en-US" altLang="ja-JP" sz="3200" dirty="0" smtClean="0">
                <a:solidFill>
                  <a:schemeClr val="bg1"/>
                </a:solidFill>
              </a:rPr>
              <a:t>M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33" name="正方形/長方形 232"/>
          <p:cNvSpPr/>
          <p:nvPr/>
        </p:nvSpPr>
        <p:spPr>
          <a:xfrm>
            <a:off x="24068979" y="9450934"/>
            <a:ext cx="2528483" cy="821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24068979" y="10315030"/>
            <a:ext cx="2528483" cy="821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24068979" y="11179126"/>
            <a:ext cx="2528483" cy="821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20756611" y="11179126"/>
            <a:ext cx="2528483" cy="821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20756611" y="10315030"/>
            <a:ext cx="2528483" cy="8216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20756611" y="9450934"/>
            <a:ext cx="2528483" cy="8216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26157211" y="10315030"/>
            <a:ext cx="399234" cy="821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26157211" y="11179126"/>
            <a:ext cx="399234" cy="821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2" name="直線矢印コネクタ 241"/>
          <p:cNvCxnSpPr>
            <a:endCxn id="237" idx="3"/>
          </p:cNvCxnSpPr>
          <p:nvPr/>
        </p:nvCxnSpPr>
        <p:spPr>
          <a:xfrm flipH="1">
            <a:off x="23285094" y="10725876"/>
            <a:ext cx="200802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矢印コネクタ 246"/>
          <p:cNvCxnSpPr>
            <a:endCxn id="236" idx="3"/>
          </p:cNvCxnSpPr>
          <p:nvPr/>
        </p:nvCxnSpPr>
        <p:spPr>
          <a:xfrm flipH="1">
            <a:off x="23285094" y="11589972"/>
            <a:ext cx="208002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グループ化 145"/>
          <p:cNvGrpSpPr/>
          <p:nvPr/>
        </p:nvGrpSpPr>
        <p:grpSpPr>
          <a:xfrm>
            <a:off x="0" y="31773413"/>
            <a:ext cx="15644043" cy="11323144"/>
            <a:chOff x="15139987" y="26726057"/>
            <a:chExt cx="15139988" cy="12536590"/>
          </a:xfrm>
        </p:grpSpPr>
        <p:sp>
          <p:nvSpPr>
            <p:cNvPr id="147" name="コンテンツ プレースホルダ 2"/>
            <p:cNvSpPr txBox="1">
              <a:spLocks/>
            </p:cNvSpPr>
            <p:nvPr/>
          </p:nvSpPr>
          <p:spPr>
            <a:xfrm>
              <a:off x="15139987" y="28240828"/>
              <a:ext cx="15139988" cy="11021819"/>
            </a:xfrm>
            <a:prstGeom prst="rect">
              <a:avLst/>
            </a:prstGeom>
          </p:spPr>
          <p:txBody>
            <a:bodyPr vert="horz" lIns="417643" tIns="208822" rIns="417643" bIns="208822" rtlCol="0">
              <a:noAutofit/>
            </a:bodyPr>
            <a:lstStyle/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lang="ja-JP" altLang="en-US" sz="4800" dirty="0" smtClean="0"/>
                <a:t>ドメイン</a:t>
              </a:r>
              <a:r>
                <a:rPr lang="en-US" altLang="ja-JP" sz="4800" dirty="0" smtClean="0"/>
                <a:t>M</a:t>
              </a:r>
              <a:r>
                <a:rPr lang="ja-JP" altLang="en-US" sz="4800" dirty="0" smtClean="0"/>
                <a:t>にドメイン</a:t>
              </a:r>
              <a:r>
                <a:rPr lang="en-US" altLang="ja-JP" sz="4800" dirty="0" smtClean="0"/>
                <a:t>U</a:t>
              </a:r>
              <a:r>
                <a:rPr lang="ja-JP" altLang="en-US" sz="4800" dirty="0" err="1" smtClean="0"/>
                <a:t>への</a:t>
              </a:r>
              <a:r>
                <a:rPr lang="ja-JP" altLang="en-US" sz="4800" dirty="0" smtClean="0"/>
                <a:t>アクセス</a:t>
              </a:r>
              <a:r>
                <a:rPr lang="ja-JP" altLang="en-US" sz="4800" strike="sngStrike" dirty="0" smtClean="0">
                  <a:solidFill>
                    <a:srgbClr val="FF0000"/>
                  </a:solidFill>
                </a:rPr>
                <a:t>特</a:t>
              </a:r>
              <a:r>
                <a:rPr lang="ja-JP" altLang="en-US" sz="4800" dirty="0" smtClean="0"/>
                <a:t>権を与える</a:t>
              </a:r>
              <a:endParaRPr lang="en-US" altLang="ja-JP" sz="4800" noProof="0" dirty="0" smtClean="0"/>
            </a:p>
            <a:p>
              <a:pPr marL="1516063" lvl="1" indent="-698500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400" noProof="0" dirty="0" smtClean="0"/>
                <a:t>スタブドメイン</a:t>
              </a:r>
              <a:r>
                <a:rPr lang="ja-JP" altLang="en-US" sz="4400" noProof="0" dirty="0" smtClean="0"/>
                <a:t>の機能を利用</a:t>
              </a:r>
              <a:endParaRPr lang="en-US" altLang="ja-JP" sz="4400" noProof="0" dirty="0" smtClean="0"/>
            </a:p>
            <a:p>
              <a:pPr marL="1516063" indent="-722313">
                <a:spcBef>
                  <a:spcPct val="20000"/>
                </a:spcBef>
                <a:buClr>
                  <a:srgbClr val="C00000"/>
                </a:buClr>
                <a:buFont typeface="Wingdings" pitchFamily="2" charset="2"/>
                <a:buChar char="n"/>
                <a:defRPr/>
              </a:pPr>
              <a:r>
                <a:rPr lang="ja-JP" altLang="en-US" sz="4800" dirty="0" smtClean="0"/>
                <a:t>ドメイン</a:t>
              </a:r>
              <a:r>
                <a:rPr lang="en-US" altLang="ja-JP" sz="4800" dirty="0" smtClean="0"/>
                <a:t>0</a:t>
              </a:r>
              <a:r>
                <a:rPr lang="ja-JP" altLang="en-US" sz="4800" dirty="0" smtClean="0"/>
                <a:t>からアクセス許可を与える</a:t>
              </a:r>
              <a:endParaRPr lang="en-US" altLang="ja-JP" sz="4800" dirty="0" smtClean="0"/>
            </a:p>
            <a:p>
              <a:pPr marL="609600" marR="0" lvl="0" indent="-609600" algn="l" defTabSz="4176431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00000"/>
                </a:buClr>
                <a:buSzTx/>
                <a:buFont typeface="Wingdings" pitchFamily="2" charset="2"/>
                <a:buChar char="n"/>
                <a:tabLst/>
                <a:defRPr/>
              </a:pPr>
              <a:r>
                <a:rPr kumimoji="1" lang="en-US" altLang="ja-JP" sz="4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privcmd</a:t>
              </a:r>
              <a:r>
                <a:rPr kumimoji="1" lang="ja-JP" alt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と</a:t>
              </a:r>
              <a:r>
                <a:rPr kumimoji="1" lang="en-US" altLang="ja-JP" sz="4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domctl</a:t>
              </a:r>
              <a:r>
                <a:rPr kumimoji="1" lang="ja-JP" altLang="en-US" sz="4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ハイパーコール</a:t>
              </a:r>
              <a:r>
                <a:rPr lang="ja-JP" altLang="en-US" sz="4000" dirty="0" smtClean="0">
                  <a:solidFill>
                    <a:srgbClr val="FF0000"/>
                  </a:solidFill>
                </a:rPr>
                <a:t>が使えるように</a:t>
              </a:r>
              <a:r>
                <a:rPr lang="en-US" altLang="ja-JP" sz="4000" dirty="0" smtClean="0">
                  <a:solidFill>
                    <a:srgbClr val="FF0000"/>
                  </a:solidFill>
                </a:rPr>
                <a:t>OS</a:t>
              </a:r>
              <a:r>
                <a:rPr lang="ja-JP" altLang="en-US" sz="4000" dirty="0" smtClean="0">
                  <a:solidFill>
                    <a:srgbClr val="FF0000"/>
                  </a:solidFill>
                </a:rPr>
                <a:t>、</a:t>
              </a:r>
              <a:r>
                <a:rPr lang="en-US" altLang="ja-JP" sz="4000" dirty="0" smtClean="0">
                  <a:solidFill>
                    <a:srgbClr val="FF0000"/>
                  </a:solidFill>
                </a:rPr>
                <a:t>VMM</a:t>
              </a:r>
              <a:r>
                <a:rPr lang="ja-JP" altLang="en-US" sz="4000" dirty="0" smtClean="0">
                  <a:solidFill>
                    <a:srgbClr val="FF0000"/>
                  </a:solidFill>
                </a:rPr>
                <a:t>を修正</a:t>
              </a:r>
              <a:endParaRPr lang="en-US" altLang="ja-JP" sz="4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48" name="タイトル 1"/>
            <p:cNvSpPr txBox="1">
              <a:spLocks/>
            </p:cNvSpPr>
            <p:nvPr/>
          </p:nvSpPr>
          <p:spPr>
            <a:xfrm>
              <a:off x="15139987" y="26726057"/>
              <a:ext cx="15139988" cy="159449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 marL="0" marR="0" lvl="0" indent="0" defTabSz="4176431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0" dirty="0" smtClean="0">
                  <a:solidFill>
                    <a:srgbClr val="C00000"/>
                  </a:solidFill>
                  <a:latin typeface="+mj-lt"/>
                  <a:ea typeface="+mj-ea"/>
                  <a:cs typeface="+mj-cs"/>
                </a:rPr>
                <a:t>メモリの監視</a:t>
              </a:r>
              <a:endPara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60" name="角丸四角形 159"/>
          <p:cNvSpPr/>
          <p:nvPr/>
        </p:nvSpPr>
        <p:spPr>
          <a:xfrm>
            <a:off x="1962523" y="38902206"/>
            <a:ext cx="2520280" cy="324036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角丸四角形 198"/>
          <p:cNvSpPr/>
          <p:nvPr/>
        </p:nvSpPr>
        <p:spPr>
          <a:xfrm>
            <a:off x="5490915" y="38902206"/>
            <a:ext cx="2520280" cy="32403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2322563" y="41494494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0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922963" y="41494494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U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3" name="左矢印 242"/>
          <p:cNvSpPr/>
          <p:nvPr/>
        </p:nvSpPr>
        <p:spPr>
          <a:xfrm>
            <a:off x="7579147" y="39694294"/>
            <a:ext cx="1944216" cy="136815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角丸四角形 199"/>
          <p:cNvSpPr/>
          <p:nvPr/>
        </p:nvSpPr>
        <p:spPr>
          <a:xfrm>
            <a:off x="9091315" y="38902206"/>
            <a:ext cx="2520280" cy="32403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テキスト ボックス 220"/>
          <p:cNvSpPr txBox="1"/>
          <p:nvPr/>
        </p:nvSpPr>
        <p:spPr>
          <a:xfrm>
            <a:off x="9307339" y="41494494"/>
            <a:ext cx="2247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M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4410795" y="37894094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solidFill>
                  <a:srgbClr val="FF0000"/>
                </a:solidFill>
              </a:rPr>
              <a:t>アクセス</a:t>
            </a:r>
            <a:r>
              <a:rPr kumimoji="1" lang="ja-JP" altLang="en-US" sz="6000" dirty="0" smtClean="0">
                <a:solidFill>
                  <a:srgbClr val="FF0000"/>
                </a:solidFill>
              </a:rPr>
              <a:t>許可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16940187" y="19460046"/>
            <a:ext cx="10513168" cy="56886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角丸四角形 284"/>
          <p:cNvSpPr/>
          <p:nvPr/>
        </p:nvSpPr>
        <p:spPr>
          <a:xfrm>
            <a:off x="17156211" y="20540166"/>
            <a:ext cx="3060796" cy="423487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角丸四角形 297"/>
          <p:cNvSpPr/>
          <p:nvPr/>
        </p:nvSpPr>
        <p:spPr>
          <a:xfrm>
            <a:off x="20540587" y="20540166"/>
            <a:ext cx="3060796" cy="423487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角丸四角形 298"/>
          <p:cNvSpPr/>
          <p:nvPr/>
        </p:nvSpPr>
        <p:spPr>
          <a:xfrm>
            <a:off x="23780947" y="20616975"/>
            <a:ext cx="3060796" cy="4171663"/>
          </a:xfrm>
          <a:prstGeom prst="roundRect">
            <a:avLst/>
          </a:prstGeom>
          <a:solidFill>
            <a:srgbClr val="92D05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テキスト ボックス 299"/>
          <p:cNvSpPr txBox="1"/>
          <p:nvPr/>
        </p:nvSpPr>
        <p:spPr>
          <a:xfrm>
            <a:off x="21260667" y="19532054"/>
            <a:ext cx="2896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ホスト</a:t>
            </a:r>
            <a:endParaRPr kumimoji="1" lang="ja-JP" altLang="en-US" sz="3600" dirty="0"/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17588259" y="24059847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20972635" y="24068558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lang="en-US" altLang="ja-JP" sz="3200" dirty="0" smtClean="0">
                <a:solidFill>
                  <a:schemeClr val="bg1"/>
                </a:solidFill>
              </a:rPr>
              <a:t>U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24212995" y="24068558"/>
            <a:ext cx="2528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ドメイン</a:t>
            </a:r>
            <a:r>
              <a:rPr lang="en-US" altLang="ja-JP" sz="3200" dirty="0" smtClean="0">
                <a:solidFill>
                  <a:schemeClr val="bg1"/>
                </a:solidFill>
              </a:rPr>
              <a:t>M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304" name="正方形/長方形 303"/>
          <p:cNvSpPr/>
          <p:nvPr/>
        </p:nvSpPr>
        <p:spPr>
          <a:xfrm>
            <a:off x="24068979" y="20972214"/>
            <a:ext cx="2528483" cy="82169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正方形/長方形 304"/>
          <p:cNvSpPr/>
          <p:nvPr/>
        </p:nvSpPr>
        <p:spPr>
          <a:xfrm>
            <a:off x="24068979" y="21836310"/>
            <a:ext cx="2528483" cy="8216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24068979" y="22700406"/>
            <a:ext cx="2528483" cy="821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/>
          <p:cNvSpPr/>
          <p:nvPr/>
        </p:nvSpPr>
        <p:spPr>
          <a:xfrm>
            <a:off x="20756611" y="22700406"/>
            <a:ext cx="2528483" cy="8216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正方形/長方形 307"/>
          <p:cNvSpPr/>
          <p:nvPr/>
        </p:nvSpPr>
        <p:spPr>
          <a:xfrm>
            <a:off x="20756611" y="21836310"/>
            <a:ext cx="2528483" cy="8216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正方形/長方形 308"/>
          <p:cNvSpPr/>
          <p:nvPr/>
        </p:nvSpPr>
        <p:spPr>
          <a:xfrm>
            <a:off x="20756611" y="20972214"/>
            <a:ext cx="2528483" cy="8216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26157211" y="21836310"/>
            <a:ext cx="399234" cy="821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26157211" y="22700406"/>
            <a:ext cx="399234" cy="821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2" name="直線矢印コネクタ 311"/>
          <p:cNvCxnSpPr>
            <a:endCxn id="308" idx="3"/>
          </p:cNvCxnSpPr>
          <p:nvPr/>
        </p:nvCxnSpPr>
        <p:spPr>
          <a:xfrm flipH="1">
            <a:off x="23285094" y="22247156"/>
            <a:ext cx="200802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矢印コネクタ 312"/>
          <p:cNvCxnSpPr>
            <a:endCxn id="307" idx="3"/>
          </p:cNvCxnSpPr>
          <p:nvPr/>
        </p:nvCxnSpPr>
        <p:spPr>
          <a:xfrm flipH="1">
            <a:off x="23285094" y="23111252"/>
            <a:ext cx="208002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テキスト ボックス 132"/>
          <p:cNvSpPr txBox="1"/>
          <p:nvPr/>
        </p:nvSpPr>
        <p:spPr>
          <a:xfrm>
            <a:off x="7795171" y="39974775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/>
              <a:t>監視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ヒラギノ角ゴ Pro W6"/>
        <a:ea typeface="ヒラギノ角ゴ Pro W6"/>
        <a:cs typeface=""/>
      </a:majorFont>
      <a:minorFont>
        <a:latin typeface="ヒラギノ角ゴ Pro W3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390</Words>
  <Application>Microsoft Macintosh PowerPoint</Application>
  <PresentationFormat>ユーザー設定</PresentationFormat>
  <Paragraphs>105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IDSのオフロード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Kourai Kenichi</cp:lastModifiedBy>
  <cp:revision>238</cp:revision>
  <dcterms:created xsi:type="dcterms:W3CDTF">2010-11-24T07:20:16Z</dcterms:created>
  <dcterms:modified xsi:type="dcterms:W3CDTF">2011-11-25T01:36:26Z</dcterms:modified>
</cp:coreProperties>
</file>