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handoutMasterIdLst>
    <p:handoutMasterId r:id="rId26"/>
  </p:handoutMasterIdLst>
  <p:sldIdLst>
    <p:sldId id="256" r:id="rId2"/>
    <p:sldId id="257" r:id="rId3"/>
    <p:sldId id="258" r:id="rId4"/>
    <p:sldId id="282" r:id="rId5"/>
    <p:sldId id="259" r:id="rId6"/>
    <p:sldId id="260" r:id="rId7"/>
    <p:sldId id="273" r:id="rId8"/>
    <p:sldId id="274" r:id="rId9"/>
    <p:sldId id="283" r:id="rId10"/>
    <p:sldId id="284" r:id="rId11"/>
    <p:sldId id="275" r:id="rId12"/>
    <p:sldId id="276" r:id="rId13"/>
    <p:sldId id="263" r:id="rId14"/>
    <p:sldId id="277" r:id="rId15"/>
    <p:sldId id="271" r:id="rId16"/>
    <p:sldId id="278" r:id="rId17"/>
    <p:sldId id="281" r:id="rId18"/>
    <p:sldId id="279" r:id="rId19"/>
    <p:sldId id="286" r:id="rId20"/>
    <p:sldId id="280" r:id="rId21"/>
    <p:sldId id="285" r:id="rId22"/>
    <p:sldId id="266" r:id="rId23"/>
    <p:sldId id="267" r:id="rId24"/>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77983" autoAdjust="0"/>
  </p:normalViewPr>
  <p:slideViewPr>
    <p:cSldViewPr>
      <p:cViewPr>
        <p:scale>
          <a:sx n="60" d="100"/>
          <a:sy n="60" d="100"/>
        </p:scale>
        <p:origin x="-107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34F650C6-E4EE-4968-9B53-1E34C59D5608}" type="datetimeFigureOut">
              <a:rPr kumimoji="1" lang="ja-JP" altLang="en-US" smtClean="0"/>
              <a:pPr/>
              <a:t>2011/9/28</a:t>
            </a:fld>
            <a:endParaRPr kumimoji="1" lang="ja-JP" altLang="en-US"/>
          </a:p>
        </p:txBody>
      </p:sp>
      <p:sp>
        <p:nvSpPr>
          <p:cNvPr id="4" name="フッター プレースホルダ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2BC70FDE-CEFE-4BE2-B506-2709502630E2}" type="slidenum">
              <a:rPr kumimoji="1" lang="ja-JP" altLang="en-US" smtClean="0"/>
              <a:pPr/>
              <a:t>‹#›</a:t>
            </a:fld>
            <a:endParaRPr kumimoji="1" lang="ja-JP" altLang="en-US"/>
          </a:p>
        </p:txBody>
      </p:sp>
    </p:spTree>
    <p:extLst>
      <p:ext uri="{BB962C8B-B14F-4D97-AF65-F5344CB8AC3E}">
        <p14:creationId xmlns:p14="http://schemas.microsoft.com/office/powerpoint/2010/main" val="46931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A46F76DD-E588-41D5-B202-006490682EBC}" type="datetimeFigureOut">
              <a:rPr kumimoji="1" lang="ja-JP" altLang="en-US" smtClean="0"/>
              <a:pPr/>
              <a:t>2011/9/28</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D26402A5-BCC5-464A-B7F2-8822B3B93689}" type="slidenum">
              <a:rPr kumimoji="1" lang="ja-JP" altLang="en-US" smtClean="0"/>
              <a:pPr/>
              <a:t>‹#›</a:t>
            </a:fld>
            <a:endParaRPr kumimoji="1" lang="ja-JP" altLang="en-US"/>
          </a:p>
        </p:txBody>
      </p:sp>
    </p:spTree>
    <p:extLst>
      <p:ext uri="{BB962C8B-B14F-4D97-AF65-F5344CB8AC3E}">
        <p14:creationId xmlns:p14="http://schemas.microsoft.com/office/powerpoint/2010/main" val="20835547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D26402A5-BCC5-464A-B7F2-8822B3B93689}" type="slidenum">
              <a:rPr kumimoji="1" lang="ja-JP" altLang="en-US" smtClean="0"/>
              <a:pPr/>
              <a:t>1</a:t>
            </a:fld>
            <a:endParaRPr kumimoji="1" lang="ja-JP" altLang="en-US"/>
          </a:p>
        </p:txBody>
      </p:sp>
    </p:spTree>
    <p:extLst>
      <p:ext uri="{BB962C8B-B14F-4D97-AF65-F5344CB8AC3E}">
        <p14:creationId xmlns:p14="http://schemas.microsoft.com/office/powerpoint/2010/main" val="24480962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ドメイン</a:t>
            </a:r>
            <a:r>
              <a:rPr kumimoji="1" lang="en-US" altLang="ja-JP" dirty="0" smtClean="0"/>
              <a:t>U</a:t>
            </a:r>
            <a:r>
              <a:rPr kumimoji="1" lang="ja-JP" altLang="en-US" dirty="0" smtClean="0"/>
              <a:t>のメモリ監視方法について説明します。</a:t>
            </a:r>
            <a:endParaRPr kumimoji="1" lang="en-US" altLang="ja-JP" dirty="0" smtClean="0"/>
          </a:p>
          <a:p>
            <a:r>
              <a:rPr kumimoji="1" lang="ja-JP" altLang="en-US" dirty="0" smtClean="0"/>
              <a:t>ドメイン</a:t>
            </a:r>
            <a:r>
              <a:rPr kumimoji="1" lang="en-US" altLang="ja-JP" dirty="0" smtClean="0"/>
              <a:t>M</a:t>
            </a:r>
            <a:r>
              <a:rPr kumimoji="1" lang="ja-JP" altLang="en-US" dirty="0" smtClean="0"/>
              <a:t>にドメイン</a:t>
            </a:r>
            <a:r>
              <a:rPr kumimoji="1" lang="en-US" altLang="ja-JP" dirty="0" smtClean="0"/>
              <a:t>U</a:t>
            </a:r>
            <a:r>
              <a:rPr kumimoji="1" lang="ja-JP" altLang="en-US" dirty="0" smtClean="0"/>
              <a:t>のメモリページをマップすることでドメイン</a:t>
            </a:r>
            <a:r>
              <a:rPr kumimoji="1" lang="en-US" altLang="ja-JP" dirty="0" smtClean="0"/>
              <a:t>M</a:t>
            </a:r>
            <a:r>
              <a:rPr kumimoji="1" lang="ja-JP" altLang="en-US" dirty="0" smtClean="0"/>
              <a:t>から監視を行うことができる。</a:t>
            </a:r>
            <a:endParaRPr kumimoji="1" lang="en-US" altLang="ja-JP" dirty="0" smtClean="0"/>
          </a:p>
          <a:p>
            <a:r>
              <a:rPr kumimoji="1" lang="ja-JP" altLang="en-US" dirty="0" smtClean="0"/>
              <a:t>マップとはドメイン</a:t>
            </a:r>
            <a:r>
              <a:rPr kumimoji="1" lang="en-US" altLang="ja-JP" dirty="0" smtClean="0"/>
              <a:t>M </a:t>
            </a:r>
            <a:r>
              <a:rPr kumimoji="1" lang="ja-JP" altLang="en-US" dirty="0" err="1" smtClean="0"/>
              <a:t>のメ</a:t>
            </a:r>
            <a:r>
              <a:rPr kumimoji="1" lang="ja-JP" altLang="en-US" dirty="0" smtClean="0"/>
              <a:t>モリにアクセスしたときにドメイン</a:t>
            </a:r>
            <a:r>
              <a:rPr kumimoji="1" lang="en-US" altLang="ja-JP" dirty="0" smtClean="0"/>
              <a:t>U </a:t>
            </a:r>
            <a:r>
              <a:rPr kumimoji="1" lang="ja-JP" altLang="en-US" dirty="0" err="1" smtClean="0"/>
              <a:t>のメ</a:t>
            </a:r>
            <a:r>
              <a:rPr kumimoji="1" lang="ja-JP" altLang="en-US" dirty="0" smtClean="0"/>
              <a:t>モリにアクセスすることができるものである</a:t>
            </a:r>
            <a:endParaRPr kumimoji="1" lang="en-US" altLang="ja-JP" dirty="0" smtClean="0"/>
          </a:p>
          <a:p>
            <a:r>
              <a:rPr kumimoji="1" lang="ja-JP" altLang="en-US" dirty="0" smtClean="0"/>
              <a:t>メモリページをマップして行う監視の例として</a:t>
            </a:r>
            <a:r>
              <a:rPr kumimoji="1" lang="en-US" altLang="ja-JP" dirty="0" smtClean="0"/>
              <a:t>OS</a:t>
            </a:r>
            <a:r>
              <a:rPr kumimoji="1" lang="ja-JP" altLang="en-US" dirty="0" smtClean="0"/>
              <a:t>カーネルの監視を挙げる。</a:t>
            </a:r>
            <a:endParaRPr kumimoji="1" lang="en-US" altLang="ja-JP" dirty="0" smtClean="0"/>
          </a:p>
          <a:p>
            <a:r>
              <a:rPr kumimoji="1" lang="ja-JP" altLang="en-US" dirty="0" smtClean="0"/>
              <a:t>ここではカーネルチェッカを用いて行います。</a:t>
            </a:r>
            <a:endParaRPr kumimoji="1" lang="en-US" altLang="ja-JP" dirty="0" smtClean="0"/>
          </a:p>
          <a:p>
            <a:r>
              <a:rPr kumimoji="1" lang="ja-JP" altLang="en-US" dirty="0" smtClean="0"/>
              <a:t>ドメイン</a:t>
            </a:r>
            <a:r>
              <a:rPr kumimoji="1" lang="en-US" altLang="ja-JP" dirty="0" smtClean="0"/>
              <a:t>U</a:t>
            </a:r>
            <a:r>
              <a:rPr kumimoji="1" lang="ja-JP" altLang="en-US" dirty="0" smtClean="0"/>
              <a:t>のカーネルのテキスト領域をドメイン</a:t>
            </a:r>
            <a:r>
              <a:rPr kumimoji="1" lang="en-US" altLang="ja-JP" dirty="0" smtClean="0"/>
              <a:t>M</a:t>
            </a:r>
            <a:r>
              <a:rPr kumimoji="1" lang="ja-JP" altLang="en-US" dirty="0" smtClean="0"/>
              <a:t>にマップする。</a:t>
            </a:r>
            <a:endParaRPr kumimoji="1" lang="en-US" altLang="ja-JP" dirty="0" smtClean="0"/>
          </a:p>
          <a:p>
            <a:r>
              <a:rPr kumimoji="1" lang="ja-JP" altLang="en-US" dirty="0" smtClean="0"/>
              <a:t>あらかじめ正常状態のカーネルのハッシュ値を計算しておき、実行中のカーネルのハッシュ値を定期的に計算し二つを比べて改ざんを検出する</a:t>
            </a:r>
            <a:endParaRPr kumimoji="1" lang="en-US" altLang="ja-JP" dirty="0" smtClean="0"/>
          </a:p>
        </p:txBody>
      </p:sp>
      <p:sp>
        <p:nvSpPr>
          <p:cNvPr id="4" name="スライド番号プレースホルダ 3"/>
          <p:cNvSpPr>
            <a:spLocks noGrp="1"/>
          </p:cNvSpPr>
          <p:nvPr>
            <p:ph type="sldNum" sz="quarter" idx="10"/>
          </p:nvPr>
        </p:nvSpPr>
        <p:spPr/>
        <p:txBody>
          <a:bodyPr/>
          <a:lstStyle/>
          <a:p>
            <a:fld id="{D26402A5-BCC5-464A-B7F2-8822B3B93689}"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ドメイン</a:t>
            </a:r>
            <a:r>
              <a:rPr kumimoji="1" lang="en-US" altLang="ja-JP" dirty="0" smtClean="0"/>
              <a:t>M</a:t>
            </a:r>
            <a:r>
              <a:rPr kumimoji="1" lang="ja-JP" altLang="en-US" dirty="0" smtClean="0"/>
              <a:t>にドメイン</a:t>
            </a:r>
            <a:r>
              <a:rPr kumimoji="1" lang="en-US" altLang="ja-JP" dirty="0" smtClean="0"/>
              <a:t>U</a:t>
            </a:r>
            <a:r>
              <a:rPr kumimoji="1" lang="ja-JP" altLang="en-US" dirty="0" err="1" smtClean="0"/>
              <a:t>のメ</a:t>
            </a:r>
            <a:r>
              <a:rPr kumimoji="1" lang="ja-JP" altLang="en-US" dirty="0" smtClean="0"/>
              <a:t>モリをマップさせるためにはドメイン</a:t>
            </a:r>
            <a:r>
              <a:rPr kumimoji="1" lang="en-US" altLang="ja-JP" dirty="0" smtClean="0"/>
              <a:t>U</a:t>
            </a:r>
            <a:r>
              <a:rPr kumimoji="1" lang="ja-JP" altLang="en-US" dirty="0" err="1" smtClean="0"/>
              <a:t>への</a:t>
            </a:r>
            <a:r>
              <a:rPr kumimoji="1" lang="ja-JP" altLang="en-US" dirty="0" smtClean="0"/>
              <a:t>アクセス権を与える必要がある。</a:t>
            </a:r>
            <a:endParaRPr kumimoji="1" lang="en-US" altLang="ja-JP" dirty="0" smtClean="0"/>
          </a:p>
          <a:p>
            <a:r>
              <a:rPr kumimoji="1" lang="ja-JP" altLang="en-US" dirty="0" smtClean="0"/>
              <a:t>従来だと、各ドメインを干渉させないようにドメイン</a:t>
            </a:r>
            <a:r>
              <a:rPr kumimoji="1" lang="en-US" altLang="ja-JP" dirty="0" smtClean="0"/>
              <a:t>0</a:t>
            </a:r>
            <a:r>
              <a:rPr kumimoji="1" lang="ja-JP" altLang="en-US" dirty="0" smtClean="0"/>
              <a:t>からしかドメイン</a:t>
            </a:r>
            <a:r>
              <a:rPr kumimoji="1" lang="en-US" altLang="ja-JP" dirty="0" smtClean="0"/>
              <a:t>U</a:t>
            </a:r>
            <a:r>
              <a:rPr kumimoji="1" lang="ja-JP" altLang="en-US" dirty="0" err="1" smtClean="0"/>
              <a:t>への</a:t>
            </a:r>
            <a:r>
              <a:rPr kumimoji="1" lang="ja-JP" altLang="en-US" dirty="0" smtClean="0"/>
              <a:t>アクセスを行うことができなかった。</a:t>
            </a:r>
            <a:endParaRPr kumimoji="1" lang="en-US" altLang="ja-JP" dirty="0" smtClean="0"/>
          </a:p>
          <a:p>
            <a:r>
              <a:rPr kumimoji="1" lang="ja-JP" altLang="en-US" dirty="0" smtClean="0"/>
              <a:t>スタブドメインを元にドメイン</a:t>
            </a:r>
            <a:r>
              <a:rPr kumimoji="1" lang="en-US" altLang="ja-JP" dirty="0" smtClean="0"/>
              <a:t>M</a:t>
            </a:r>
            <a:r>
              <a:rPr kumimoji="1" lang="ja-JP" altLang="en-US" dirty="0" smtClean="0"/>
              <a:t>を実装することでドメイン</a:t>
            </a:r>
            <a:r>
              <a:rPr kumimoji="1" lang="en-US" altLang="ja-JP" dirty="0" smtClean="0"/>
              <a:t>U</a:t>
            </a:r>
            <a:r>
              <a:rPr kumimoji="1" lang="ja-JP" altLang="en-US" dirty="0" err="1" smtClean="0"/>
              <a:t>への</a:t>
            </a:r>
            <a:r>
              <a:rPr kumimoji="1" lang="ja-JP" altLang="en-US" dirty="0" smtClean="0"/>
              <a:t>アクセスを可能にした</a:t>
            </a:r>
            <a:endParaRPr kumimoji="1" lang="en-US" altLang="ja-JP" dirty="0" smtClean="0"/>
          </a:p>
          <a:p>
            <a:r>
              <a:rPr kumimoji="1" lang="ja-JP" altLang="en-US" dirty="0" smtClean="0"/>
              <a:t>スタブドメインは指定されたドメイン</a:t>
            </a:r>
            <a:r>
              <a:rPr kumimoji="1" lang="en-US" altLang="ja-JP" dirty="0" smtClean="0"/>
              <a:t>U</a:t>
            </a:r>
            <a:r>
              <a:rPr kumimoji="1" lang="ja-JP" altLang="en-US" dirty="0" smtClean="0"/>
              <a:t>にアクセスできる</a:t>
            </a:r>
            <a:r>
              <a:rPr kumimoji="1" lang="en-US" altLang="ja-JP" dirty="0" smtClean="0"/>
              <a:t>VM </a:t>
            </a:r>
            <a:r>
              <a:rPr kumimoji="1" lang="ja-JP" altLang="en-US" dirty="0" smtClean="0"/>
              <a:t>のことである。</a:t>
            </a:r>
            <a:endParaRPr kumimoji="1" lang="en-US" altLang="ja-JP" dirty="0" smtClean="0"/>
          </a:p>
          <a:p>
            <a:r>
              <a:rPr kumimoji="1" lang="ja-JP" altLang="en-US" dirty="0" smtClean="0"/>
              <a:t>アクセスするドメイン</a:t>
            </a:r>
            <a:r>
              <a:rPr kumimoji="1" lang="en-US" altLang="ja-JP" dirty="0" smtClean="0"/>
              <a:t>U </a:t>
            </a:r>
            <a:r>
              <a:rPr kumimoji="1" lang="ja-JP" altLang="en-US" dirty="0" smtClean="0"/>
              <a:t>はドメイン</a:t>
            </a:r>
            <a:r>
              <a:rPr kumimoji="1" lang="en-US" altLang="ja-JP" dirty="0" smtClean="0"/>
              <a:t>0</a:t>
            </a:r>
            <a:r>
              <a:rPr kumimoji="1" lang="ja-JP" altLang="en-US" dirty="0" smtClean="0"/>
              <a:t>によって指定することができる。</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D26402A5-BCC5-464A-B7F2-8822B3B93689}"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従来のマップ方法は</a:t>
            </a:r>
            <a:r>
              <a:rPr kumimoji="1" lang="en-US" altLang="ja-JP" dirty="0" err="1" smtClean="0"/>
              <a:t>privcmd</a:t>
            </a:r>
            <a:r>
              <a:rPr kumimoji="1" lang="en-US" altLang="ja-JP" dirty="0" smtClean="0"/>
              <a:t> </a:t>
            </a:r>
            <a:r>
              <a:rPr kumimoji="1" lang="ja-JP" altLang="en-US" dirty="0" smtClean="0"/>
              <a:t>というインターフェースを用いてドメイン</a:t>
            </a:r>
            <a:r>
              <a:rPr kumimoji="1" lang="en-US" altLang="ja-JP" dirty="0" smtClean="0"/>
              <a:t>U</a:t>
            </a:r>
            <a:r>
              <a:rPr kumimoji="1" lang="ja-JP" altLang="en-US" dirty="0" smtClean="0"/>
              <a:t>のメモリページをマップする。</a:t>
            </a:r>
            <a:endParaRPr kumimoji="1" lang="en-US" altLang="ja-JP" dirty="0" smtClean="0"/>
          </a:p>
          <a:p>
            <a:r>
              <a:rPr kumimoji="1" lang="en-US" altLang="ja-JP" dirty="0" err="1" smtClean="0"/>
              <a:t>domctl</a:t>
            </a:r>
            <a:r>
              <a:rPr kumimoji="1" lang="en-US" altLang="ja-JP" dirty="0" smtClean="0"/>
              <a:t> </a:t>
            </a:r>
            <a:r>
              <a:rPr kumimoji="1" lang="ja-JP" altLang="en-US" dirty="0" smtClean="0"/>
              <a:t>ハイパーコールを用いてドメイン</a:t>
            </a:r>
            <a:r>
              <a:rPr kumimoji="1" lang="en-US" altLang="ja-JP" dirty="0" smtClean="0"/>
              <a:t>U</a:t>
            </a:r>
            <a:r>
              <a:rPr kumimoji="1" lang="ja-JP" altLang="en-US" dirty="0" smtClean="0"/>
              <a:t>のメモリページ情報を取得していた</a:t>
            </a:r>
            <a:endParaRPr kumimoji="1" lang="en-US" altLang="ja-JP" dirty="0" smtClean="0"/>
          </a:p>
          <a:p>
            <a:r>
              <a:rPr kumimoji="1" lang="ja-JP" altLang="en-US" dirty="0" smtClean="0"/>
              <a:t>しかしドメイン</a:t>
            </a:r>
            <a:r>
              <a:rPr kumimoji="1" lang="en-US" altLang="ja-JP" dirty="0" smtClean="0"/>
              <a:t>M</a:t>
            </a:r>
            <a:r>
              <a:rPr kumimoji="1" lang="ja-JP" altLang="en-US" dirty="0" err="1" smtClean="0"/>
              <a:t>には</a:t>
            </a:r>
            <a:r>
              <a:rPr kumimoji="1" lang="en-US" altLang="ja-JP" dirty="0" err="1" smtClean="0"/>
              <a:t>privcmd</a:t>
            </a:r>
            <a:r>
              <a:rPr kumimoji="1" lang="en-US" altLang="ja-JP" dirty="0" smtClean="0"/>
              <a:t> </a:t>
            </a:r>
            <a:r>
              <a:rPr kumimoji="1" lang="ja-JP" altLang="en-US" dirty="0" smtClean="0"/>
              <a:t>の利用ができなかった。</a:t>
            </a:r>
            <a:endParaRPr kumimoji="1" lang="en-US" altLang="ja-JP" dirty="0" smtClean="0"/>
          </a:p>
          <a:p>
            <a:r>
              <a:rPr kumimoji="1" lang="ja-JP" altLang="en-US" dirty="0" smtClean="0"/>
              <a:t>そこで</a:t>
            </a:r>
            <a:r>
              <a:rPr kumimoji="1" lang="en-US" altLang="ja-JP" dirty="0" smtClean="0"/>
              <a:t>Linux </a:t>
            </a:r>
            <a:r>
              <a:rPr kumimoji="1" lang="ja-JP" altLang="en-US" dirty="0" smtClean="0"/>
              <a:t>カーネルにサポートを加えることでドメイン</a:t>
            </a:r>
            <a:r>
              <a:rPr kumimoji="1" lang="en-US" altLang="ja-JP" dirty="0" smtClean="0"/>
              <a:t>M</a:t>
            </a:r>
            <a:r>
              <a:rPr kumimoji="1" lang="ja-JP" altLang="en-US" dirty="0" err="1" smtClean="0"/>
              <a:t>にも</a:t>
            </a:r>
            <a:r>
              <a:rPr kumimoji="1" lang="en-US" altLang="ja-JP" dirty="0" err="1" smtClean="0"/>
              <a:t>privcmd</a:t>
            </a:r>
            <a:r>
              <a:rPr kumimoji="1" lang="en-US" altLang="ja-JP" dirty="0" smtClean="0"/>
              <a:t> </a:t>
            </a:r>
            <a:r>
              <a:rPr kumimoji="1" lang="ja-JP" altLang="en-US" dirty="0" smtClean="0"/>
              <a:t>の利用を許可した。</a:t>
            </a:r>
            <a:endParaRPr kumimoji="1" lang="en-US" altLang="ja-JP" dirty="0" smtClean="0"/>
          </a:p>
          <a:p>
            <a:r>
              <a:rPr kumimoji="1" lang="ja-JP" altLang="en-US" dirty="0" smtClean="0"/>
              <a:t>また</a:t>
            </a:r>
            <a:r>
              <a:rPr kumimoji="1" lang="en-US" altLang="ja-JP" dirty="0" err="1" smtClean="0"/>
              <a:t>domctl</a:t>
            </a:r>
            <a:r>
              <a:rPr kumimoji="1" lang="en-US" altLang="ja-JP" dirty="0" smtClean="0"/>
              <a:t> </a:t>
            </a:r>
            <a:r>
              <a:rPr kumimoji="1" lang="ja-JP" altLang="en-US" dirty="0" smtClean="0"/>
              <a:t>ハイパーコールはドメイン</a:t>
            </a:r>
            <a:r>
              <a:rPr kumimoji="1" lang="en-US" altLang="ja-JP" dirty="0" smtClean="0"/>
              <a:t>0</a:t>
            </a:r>
            <a:r>
              <a:rPr kumimoji="1" lang="ja-JP" altLang="en-US" dirty="0" smtClean="0"/>
              <a:t>にしか利用を許可されていないため、メモリページを取得するためのハイパーコールをドメイン</a:t>
            </a:r>
            <a:r>
              <a:rPr kumimoji="1" lang="en-US" altLang="ja-JP" dirty="0" smtClean="0"/>
              <a:t>M </a:t>
            </a:r>
            <a:r>
              <a:rPr kumimoji="1" lang="ja-JP" altLang="en-US" dirty="0" err="1" smtClean="0"/>
              <a:t>にも</a:t>
            </a:r>
            <a:r>
              <a:rPr kumimoji="1" lang="ja-JP" altLang="en-US" dirty="0" smtClean="0"/>
              <a:t>使用する許可を与えた。</a:t>
            </a:r>
            <a:endParaRPr kumimoji="1" lang="en-US" altLang="ja-JP" dirty="0" smtClean="0"/>
          </a:p>
        </p:txBody>
      </p:sp>
      <p:sp>
        <p:nvSpPr>
          <p:cNvPr id="4" name="スライド番号プレースホルダ 3"/>
          <p:cNvSpPr>
            <a:spLocks noGrp="1"/>
          </p:cNvSpPr>
          <p:nvPr>
            <p:ph type="sldNum" sz="quarter" idx="10"/>
          </p:nvPr>
        </p:nvSpPr>
        <p:spPr/>
        <p:txBody>
          <a:bodyPr/>
          <a:lstStyle/>
          <a:p>
            <a:fld id="{D26402A5-BCC5-464A-B7F2-8822B3B93689}"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メモリマップを保持したままドメイン</a:t>
            </a:r>
            <a:r>
              <a:rPr kumimoji="1" lang="en-US" altLang="ja-JP" dirty="0" smtClean="0"/>
              <a:t>M</a:t>
            </a:r>
            <a:r>
              <a:rPr kumimoji="1" lang="ja-JP" altLang="en-US" dirty="0" smtClean="0"/>
              <a:t>のマイグレーションを行います。</a:t>
            </a:r>
            <a:endParaRPr kumimoji="1" lang="en-US" altLang="ja-JP" dirty="0" smtClean="0"/>
          </a:p>
          <a:p>
            <a:r>
              <a:rPr kumimoji="1" lang="ja-JP" altLang="en-US" dirty="0" smtClean="0"/>
              <a:t>従来はメモリマップを行ったままのマイグレーションは考慮されていなかったため、</a:t>
            </a:r>
            <a:endParaRPr kumimoji="1" lang="en-US" altLang="ja-JP" dirty="0" smtClean="0"/>
          </a:p>
          <a:p>
            <a:r>
              <a:rPr kumimoji="1" lang="ja-JP" altLang="en-US" dirty="0" smtClean="0"/>
              <a:t>マイグレーション後はマップされていない状態で再開されていた。</a:t>
            </a:r>
            <a:endParaRPr kumimoji="1" lang="en-US" altLang="ja-JP" dirty="0" smtClean="0"/>
          </a:p>
          <a:p>
            <a:r>
              <a:rPr kumimoji="1" lang="ja-JP" altLang="en-US" dirty="0" smtClean="0"/>
              <a:t>そのためドメイン</a:t>
            </a:r>
            <a:r>
              <a:rPr kumimoji="1" lang="en-US" altLang="ja-JP" dirty="0" smtClean="0"/>
              <a:t>U</a:t>
            </a:r>
            <a:r>
              <a:rPr kumimoji="1" lang="ja-JP" altLang="en-US" dirty="0" smtClean="0"/>
              <a:t>のメモリマップの情報も一緒に送信することで解決した。</a:t>
            </a:r>
            <a:endParaRPr kumimoji="1" lang="en-US" altLang="ja-JP" dirty="0" smtClean="0"/>
          </a:p>
        </p:txBody>
      </p:sp>
      <p:sp>
        <p:nvSpPr>
          <p:cNvPr id="4" name="スライド番号プレースホルダ 3"/>
          <p:cNvSpPr>
            <a:spLocks noGrp="1"/>
          </p:cNvSpPr>
          <p:nvPr>
            <p:ph type="sldNum" sz="quarter" idx="10"/>
          </p:nvPr>
        </p:nvSpPr>
        <p:spPr/>
        <p:txBody>
          <a:bodyPr/>
          <a:lstStyle/>
          <a:p>
            <a:fld id="{D26402A5-BCC5-464A-B7F2-8822B3B93689}"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マイグレーションの際にはまずドメインを保存します。</a:t>
            </a:r>
            <a:endParaRPr kumimoji="1" lang="en-US" altLang="ja-JP" dirty="0" smtClean="0"/>
          </a:p>
          <a:p>
            <a:r>
              <a:rPr kumimoji="1" lang="ja-JP" altLang="en-US" dirty="0" smtClean="0"/>
              <a:t>ドメイン</a:t>
            </a:r>
            <a:r>
              <a:rPr kumimoji="1" lang="en-US" altLang="ja-JP" dirty="0" smtClean="0"/>
              <a:t>M </a:t>
            </a:r>
            <a:r>
              <a:rPr kumimoji="1" lang="ja-JP" altLang="en-US" dirty="0" err="1" smtClean="0"/>
              <a:t>を保</a:t>
            </a:r>
            <a:r>
              <a:rPr kumimoji="1" lang="ja-JP" altLang="en-US" dirty="0" smtClean="0"/>
              <a:t>存する際にドメイン</a:t>
            </a:r>
            <a:r>
              <a:rPr kumimoji="1" lang="en-US" altLang="ja-JP" dirty="0" smtClean="0"/>
              <a:t>U</a:t>
            </a:r>
            <a:r>
              <a:rPr kumimoji="1" lang="ja-JP" altLang="en-US" dirty="0" smtClean="0"/>
              <a:t>のメモリマップ状態も一緒に保存する</a:t>
            </a:r>
            <a:r>
              <a:rPr kumimoji="1" lang="ja-JP" altLang="en-US" dirty="0" smtClean="0"/>
              <a:t>ことにした</a:t>
            </a:r>
            <a:endParaRPr kumimoji="1" lang="en-US" altLang="ja-JP" dirty="0" smtClean="0"/>
          </a:p>
          <a:p>
            <a:r>
              <a:rPr kumimoji="1" lang="ja-JP" altLang="en-US" dirty="0" smtClean="0"/>
              <a:t>ドメインを保存するときにはメモリイメージとして保存する。</a:t>
            </a:r>
            <a:endParaRPr kumimoji="1" lang="en-US" altLang="ja-JP" dirty="0" smtClean="0"/>
          </a:p>
          <a:p>
            <a:r>
              <a:rPr kumimoji="1" lang="ja-JP" altLang="en-US" dirty="0" smtClean="0"/>
              <a:t>ドメイン</a:t>
            </a:r>
            <a:r>
              <a:rPr kumimoji="1" lang="en-US" altLang="ja-JP" dirty="0" smtClean="0"/>
              <a:t>M </a:t>
            </a:r>
            <a:r>
              <a:rPr kumimoji="1" lang="ja-JP" altLang="en-US" dirty="0" smtClean="0"/>
              <a:t>のページテーブルに</a:t>
            </a:r>
            <a:r>
              <a:rPr kumimoji="1" lang="en-US" altLang="ja-JP" dirty="0" err="1" smtClean="0"/>
              <a:t>DomU</a:t>
            </a:r>
            <a:r>
              <a:rPr kumimoji="1" lang="ja-JP" altLang="en-US" dirty="0" smtClean="0"/>
              <a:t>ビットを追加してドメイン</a:t>
            </a:r>
            <a:r>
              <a:rPr kumimoji="1" lang="en-US" altLang="ja-JP" dirty="0" smtClean="0"/>
              <a:t>U</a:t>
            </a:r>
            <a:r>
              <a:rPr kumimoji="1" lang="ja-JP" altLang="en-US" dirty="0" smtClean="0"/>
              <a:t>のマップ状態を知らせる。</a:t>
            </a:r>
            <a:endParaRPr kumimoji="1" lang="en-US" altLang="ja-JP" dirty="0" smtClean="0"/>
          </a:p>
          <a:p>
            <a:r>
              <a:rPr kumimoji="1" lang="ja-JP" altLang="en-US" dirty="0" smtClean="0"/>
              <a:t>保存時</a:t>
            </a:r>
            <a:r>
              <a:rPr kumimoji="1" lang="ja-JP" altLang="en-US" dirty="0" smtClean="0"/>
              <a:t>にドメイン</a:t>
            </a:r>
            <a:r>
              <a:rPr kumimoji="1" lang="en-US" altLang="ja-JP" dirty="0" smtClean="0"/>
              <a:t>U</a:t>
            </a:r>
            <a:r>
              <a:rPr kumimoji="1" lang="ja-JP" altLang="en-US" dirty="0" smtClean="0"/>
              <a:t>のメモリページをマップしていた場合には</a:t>
            </a:r>
            <a:r>
              <a:rPr kumimoji="1" lang="en-US" altLang="ja-JP" dirty="0" err="1" smtClean="0"/>
              <a:t>DomU</a:t>
            </a:r>
            <a:r>
              <a:rPr kumimoji="1" lang="en-US" altLang="ja-JP" dirty="0" smtClean="0"/>
              <a:t> </a:t>
            </a:r>
            <a:r>
              <a:rPr kumimoji="1" lang="ja-JP" altLang="en-US" dirty="0" smtClean="0"/>
              <a:t>ビットを立てる。</a:t>
            </a:r>
            <a:endParaRPr kumimoji="1" lang="en-US" altLang="ja-JP" dirty="0" smtClean="0"/>
          </a:p>
          <a:p>
            <a:r>
              <a:rPr kumimoji="1" lang="ja-JP" altLang="en-US" dirty="0" smtClean="0"/>
              <a:t>その際にはドメイン</a:t>
            </a:r>
            <a:r>
              <a:rPr kumimoji="1" lang="en-US" altLang="ja-JP" dirty="0" smtClean="0"/>
              <a:t>U </a:t>
            </a:r>
            <a:r>
              <a:rPr kumimoji="1" lang="ja-JP" altLang="en-US" dirty="0" smtClean="0"/>
              <a:t>のメモリページ番号も保持される。</a:t>
            </a:r>
            <a:endParaRPr kumimoji="1" lang="en-US" altLang="ja-JP" dirty="0" smtClean="0"/>
          </a:p>
          <a:p>
            <a:r>
              <a:rPr kumimoji="1" lang="ja-JP" altLang="en-US" dirty="0" smtClean="0"/>
              <a:t>この後ページテーブルを保存することでメモリマップ状態も保存される。</a:t>
            </a:r>
            <a:endParaRPr kumimoji="1" lang="en-US" altLang="ja-JP" dirty="0" smtClean="0"/>
          </a:p>
        </p:txBody>
      </p:sp>
      <p:sp>
        <p:nvSpPr>
          <p:cNvPr id="4" name="スライド番号プレースホルダ 3"/>
          <p:cNvSpPr>
            <a:spLocks noGrp="1"/>
          </p:cNvSpPr>
          <p:nvPr>
            <p:ph type="sldNum" sz="quarter" idx="10"/>
          </p:nvPr>
        </p:nvSpPr>
        <p:spPr/>
        <p:txBody>
          <a:bodyPr/>
          <a:lstStyle/>
          <a:p>
            <a:fld id="{D26402A5-BCC5-464A-B7F2-8822B3B93689}" type="slidenum">
              <a:rPr kumimoji="1" lang="ja-JP" altLang="en-US" smtClean="0"/>
              <a:pPr/>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復元の際にはページテーブル・</a:t>
            </a:r>
            <a:r>
              <a:rPr kumimoji="1" lang="ja-JP" altLang="en-US" dirty="0" smtClean="0"/>
              <a:t>エントリ上に存在する</a:t>
            </a:r>
            <a:r>
              <a:rPr kumimoji="1" lang="en-US" altLang="ja-JP" dirty="0" err="1" smtClean="0"/>
              <a:t>DomU</a:t>
            </a:r>
            <a:r>
              <a:rPr kumimoji="1" lang="en-US" altLang="ja-JP" dirty="0" smtClean="0"/>
              <a:t> </a:t>
            </a:r>
            <a:r>
              <a:rPr kumimoji="1" lang="ja-JP" altLang="en-US" dirty="0" smtClean="0"/>
              <a:t>ビットをチェックする。</a:t>
            </a:r>
            <a:endParaRPr kumimoji="1" lang="en-US" altLang="ja-JP" dirty="0" smtClean="0"/>
          </a:p>
          <a:p>
            <a:r>
              <a:rPr kumimoji="1" lang="en-US" altLang="ja-JP" dirty="0" err="1" smtClean="0"/>
              <a:t>DomU</a:t>
            </a:r>
            <a:r>
              <a:rPr kumimoji="1" lang="en-US" altLang="ja-JP" dirty="0" smtClean="0"/>
              <a:t> </a:t>
            </a:r>
            <a:r>
              <a:rPr kumimoji="1" lang="ja-JP" altLang="en-US" dirty="0" smtClean="0"/>
              <a:t>ビットが立っていれば対応するドメイン</a:t>
            </a:r>
            <a:r>
              <a:rPr kumimoji="1" lang="en-US" altLang="ja-JP" dirty="0" smtClean="0"/>
              <a:t>U</a:t>
            </a:r>
            <a:r>
              <a:rPr kumimoji="1" lang="ja-JP" altLang="en-US" dirty="0" err="1" smtClean="0"/>
              <a:t>のメ</a:t>
            </a:r>
            <a:r>
              <a:rPr kumimoji="1" lang="ja-JP" altLang="en-US" dirty="0" smtClean="0"/>
              <a:t>モリをマップし監視を継続する。</a:t>
            </a:r>
            <a:endParaRPr kumimoji="1" lang="en-US" altLang="ja-JP" dirty="0" smtClean="0"/>
          </a:p>
          <a:p>
            <a:r>
              <a:rPr kumimoji="1" lang="ja-JP" altLang="en-US" dirty="0" smtClean="0"/>
              <a:t>またドメイン</a:t>
            </a:r>
            <a:r>
              <a:rPr kumimoji="1" lang="en-US" altLang="ja-JP" dirty="0" smtClean="0"/>
              <a:t>0</a:t>
            </a:r>
            <a:r>
              <a:rPr kumimoji="1" lang="ja-JP" altLang="en-US" dirty="0" smtClean="0"/>
              <a:t>によってドメイン</a:t>
            </a:r>
            <a:r>
              <a:rPr kumimoji="1" lang="en-US" altLang="ja-JP" dirty="0" smtClean="0"/>
              <a:t>U</a:t>
            </a:r>
            <a:r>
              <a:rPr kumimoji="1" lang="ja-JP" altLang="en-US" dirty="0" err="1" smtClean="0"/>
              <a:t>のメ</a:t>
            </a:r>
            <a:r>
              <a:rPr kumimoji="1" lang="ja-JP" altLang="en-US" dirty="0" smtClean="0"/>
              <a:t>モリをドメイン</a:t>
            </a:r>
            <a:r>
              <a:rPr kumimoji="1" lang="en-US" altLang="ja-JP" dirty="0" smtClean="0"/>
              <a:t>M </a:t>
            </a:r>
            <a:r>
              <a:rPr kumimoji="1" lang="ja-JP" altLang="en-US" dirty="0" smtClean="0"/>
              <a:t>にマップできなければならないのだが、従来の</a:t>
            </a:r>
            <a:r>
              <a:rPr kumimoji="1" lang="en-US" altLang="ja-JP" dirty="0" smtClean="0"/>
              <a:t>VMM</a:t>
            </a:r>
            <a:r>
              <a:rPr kumimoji="1" lang="ja-JP" altLang="en-US" dirty="0" smtClean="0"/>
              <a:t>ではこのようなメモリマップを想定していなかったため</a:t>
            </a:r>
            <a:endParaRPr kumimoji="1" lang="en-US" altLang="ja-JP" dirty="0" smtClean="0"/>
          </a:p>
          <a:p>
            <a:r>
              <a:rPr kumimoji="1" lang="ja-JP" altLang="en-US" dirty="0" smtClean="0"/>
              <a:t>ドメイン</a:t>
            </a:r>
            <a:r>
              <a:rPr kumimoji="1" lang="en-US" altLang="ja-JP" dirty="0" smtClean="0"/>
              <a:t>M </a:t>
            </a:r>
            <a:r>
              <a:rPr kumimoji="1" lang="ja-JP" altLang="en-US" dirty="0" smtClean="0"/>
              <a:t>のページテーブル登録に失敗する。</a:t>
            </a:r>
            <a:endParaRPr kumimoji="1" lang="en-US" altLang="ja-JP" dirty="0" smtClean="0"/>
          </a:p>
          <a:p>
            <a:r>
              <a:rPr kumimoji="1" lang="ja-JP" altLang="en-US" dirty="0" smtClean="0"/>
              <a:t>そこでページテーブル登録のチェックを修正することでドメイン０からメモリマップの設定が可能に</a:t>
            </a:r>
            <a:endParaRPr kumimoji="1" lang="ja-JP" altLang="en-US" dirty="0"/>
          </a:p>
        </p:txBody>
      </p:sp>
      <p:sp>
        <p:nvSpPr>
          <p:cNvPr id="4" name="スライド番号プレースホルダー 3"/>
          <p:cNvSpPr>
            <a:spLocks noGrp="1"/>
          </p:cNvSpPr>
          <p:nvPr>
            <p:ph type="sldNum" sz="quarter" idx="10"/>
          </p:nvPr>
        </p:nvSpPr>
        <p:spPr/>
        <p:txBody>
          <a:bodyPr/>
          <a:lstStyle/>
          <a:p>
            <a:fld id="{D26402A5-BCC5-464A-B7F2-8822B3B93689}" type="slidenum">
              <a:rPr kumimoji="1" lang="ja-JP" altLang="en-US" smtClean="0"/>
              <a:pPr/>
              <a:t>15</a:t>
            </a:fld>
            <a:endParaRPr kumimoji="1" lang="ja-JP" altLang="en-US"/>
          </a:p>
        </p:txBody>
      </p:sp>
    </p:spTree>
    <p:extLst>
      <p:ext uri="{BB962C8B-B14F-4D97-AF65-F5344CB8AC3E}">
        <p14:creationId xmlns:p14="http://schemas.microsoft.com/office/powerpoint/2010/main" val="37734267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マイグレーション後復元した際にドメイン</a:t>
            </a:r>
            <a:r>
              <a:rPr kumimoji="1" lang="en-US" altLang="ja-JP" dirty="0" smtClean="0"/>
              <a:t>M</a:t>
            </a:r>
            <a:r>
              <a:rPr kumimoji="1" lang="ja-JP" altLang="en-US" dirty="0" smtClean="0"/>
              <a:t>はどのドメイン</a:t>
            </a:r>
            <a:r>
              <a:rPr kumimoji="1" lang="en-US" altLang="ja-JP" dirty="0" smtClean="0"/>
              <a:t>U</a:t>
            </a:r>
            <a:r>
              <a:rPr kumimoji="1" lang="ja-JP" altLang="en-US" dirty="0" smtClean="0"/>
              <a:t>を監視していたかが分からなくなってしまいます。</a:t>
            </a:r>
            <a:endParaRPr kumimoji="1" lang="en-US" altLang="ja-JP" dirty="0" smtClean="0"/>
          </a:p>
          <a:p>
            <a:r>
              <a:rPr kumimoji="1" lang="ja-JP" altLang="en-US" dirty="0" smtClean="0"/>
              <a:t>そこで監視していたドメインを発見するために</a:t>
            </a:r>
            <a:r>
              <a:rPr kumimoji="1" lang="en-US" altLang="ja-JP" dirty="0" err="1" smtClean="0"/>
              <a:t>uuid</a:t>
            </a:r>
            <a:r>
              <a:rPr kumimoji="1" lang="ja-JP" altLang="en-US" dirty="0" smtClean="0"/>
              <a:t>を用いました。</a:t>
            </a:r>
            <a:endParaRPr kumimoji="1" lang="en-US" altLang="ja-JP" dirty="0" smtClean="0"/>
          </a:p>
          <a:p>
            <a:r>
              <a:rPr kumimoji="1" lang="en-US" altLang="ja-JP" dirty="0" smtClean="0"/>
              <a:t>UUID</a:t>
            </a:r>
            <a:r>
              <a:rPr kumimoji="1" lang="ja-JP" altLang="en-US" dirty="0" smtClean="0"/>
              <a:t>は各ドメインそれぞれが固有でもつものであり、マイグレーション後も変化がすることがない</a:t>
            </a:r>
            <a:endParaRPr kumimoji="1" lang="en-US" altLang="ja-JP" dirty="0" smtClean="0"/>
          </a:p>
          <a:p>
            <a:r>
              <a:rPr kumimoji="1" lang="ja-JP" altLang="en-US" dirty="0" smtClean="0"/>
              <a:t>そのためマイグレーション前に監視対象のドメイン</a:t>
            </a:r>
            <a:r>
              <a:rPr kumimoji="1" lang="en-US" altLang="ja-JP" dirty="0" smtClean="0"/>
              <a:t>U</a:t>
            </a:r>
            <a:r>
              <a:rPr kumimoji="1" lang="ja-JP" altLang="en-US" dirty="0" smtClean="0"/>
              <a:t>の</a:t>
            </a:r>
            <a:r>
              <a:rPr kumimoji="1" lang="en-US" altLang="ja-JP" dirty="0" smtClean="0"/>
              <a:t>UUID </a:t>
            </a:r>
            <a:r>
              <a:rPr kumimoji="1" lang="ja-JP" altLang="en-US" dirty="0" smtClean="0"/>
              <a:t>をドメイン</a:t>
            </a:r>
            <a:r>
              <a:rPr kumimoji="1" lang="en-US" altLang="ja-JP" dirty="0" smtClean="0"/>
              <a:t>M</a:t>
            </a:r>
            <a:r>
              <a:rPr kumimoji="1" lang="ja-JP" altLang="en-US" baseline="0" dirty="0" smtClean="0"/>
              <a:t> のコンフィグに保存しておき</a:t>
            </a:r>
            <a:endParaRPr kumimoji="1" lang="en-US" altLang="ja-JP" dirty="0" smtClean="0"/>
          </a:p>
          <a:p>
            <a:r>
              <a:rPr kumimoji="1" lang="ja-JP" altLang="en-US" dirty="0" smtClean="0"/>
              <a:t>マイグレーション後、保存されていた</a:t>
            </a:r>
            <a:r>
              <a:rPr kumimoji="1" lang="en-US" altLang="ja-JP" dirty="0" smtClean="0"/>
              <a:t>UUID</a:t>
            </a:r>
            <a:r>
              <a:rPr kumimoji="1" lang="ja-JP" altLang="en-US" dirty="0" smtClean="0"/>
              <a:t>を元に監視対象のドメイン探しだし、再び監視する権限を与えます。</a:t>
            </a:r>
            <a:endParaRPr kumimoji="1" lang="en-US" altLang="ja-JP" dirty="0" smtClean="0"/>
          </a:p>
          <a:p>
            <a:endParaRPr kumimoji="1" lang="en-US" altLang="ja-JP" dirty="0" smtClean="0"/>
          </a:p>
          <a:p>
            <a:r>
              <a:rPr kumimoji="1" lang="ja-JP" altLang="en-US" dirty="0" smtClean="0"/>
              <a:t>！！！！！！！！！！！！説明を加える！！！！！！！！！！！！！！！！</a:t>
            </a:r>
            <a:endParaRPr kumimoji="1" lang="ja-JP" altLang="en-US" dirty="0"/>
          </a:p>
        </p:txBody>
      </p:sp>
      <p:sp>
        <p:nvSpPr>
          <p:cNvPr id="4" name="スライド番号プレースホルダ 3"/>
          <p:cNvSpPr>
            <a:spLocks noGrp="1"/>
          </p:cNvSpPr>
          <p:nvPr>
            <p:ph type="sldNum" sz="quarter" idx="10"/>
          </p:nvPr>
        </p:nvSpPr>
        <p:spPr/>
        <p:txBody>
          <a:bodyPr/>
          <a:lstStyle/>
          <a:p>
            <a:fld id="{D26402A5-BCC5-464A-B7F2-8822B3B93689}" type="slidenum">
              <a:rPr kumimoji="1" lang="ja-JP" altLang="en-US" smtClean="0"/>
              <a:pPr/>
              <a:t>16</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ドメイン</a:t>
            </a:r>
            <a:r>
              <a:rPr kumimoji="1" lang="en-US" altLang="ja-JP" dirty="0" smtClean="0"/>
              <a:t>M </a:t>
            </a:r>
            <a:r>
              <a:rPr kumimoji="1" lang="ja-JP" altLang="en-US" dirty="0" smtClean="0"/>
              <a:t>のストレージ監視及びメモリ監視における実験を行った。</a:t>
            </a:r>
            <a:endParaRPr kumimoji="1" lang="en-US" altLang="ja-JP" dirty="0" smtClean="0"/>
          </a:p>
          <a:p>
            <a:r>
              <a:rPr kumimoji="1" lang="ja-JP" altLang="en-US" dirty="0" smtClean="0"/>
              <a:t>ドメイン</a:t>
            </a:r>
            <a:r>
              <a:rPr kumimoji="1" lang="en-US" altLang="ja-JP" dirty="0" smtClean="0"/>
              <a:t>M</a:t>
            </a:r>
            <a:r>
              <a:rPr kumimoji="1" lang="ja-JP" altLang="en-US" baseline="0" dirty="0" smtClean="0"/>
              <a:t> にオフロードした</a:t>
            </a:r>
            <a:r>
              <a:rPr kumimoji="1" lang="en-US" altLang="ja-JP" baseline="0" dirty="0" smtClean="0"/>
              <a:t>IDS</a:t>
            </a:r>
            <a:r>
              <a:rPr kumimoji="1" lang="ja-JP" altLang="en-US" baseline="0" dirty="0" smtClean="0"/>
              <a:t>の実行性能とドメイン</a:t>
            </a:r>
            <a:r>
              <a:rPr kumimoji="1" lang="en-US" altLang="ja-JP" baseline="0" dirty="0" smtClean="0"/>
              <a:t>M </a:t>
            </a:r>
            <a:r>
              <a:rPr kumimoji="1" lang="ja-JP" altLang="en-US" baseline="0" dirty="0" smtClean="0"/>
              <a:t>のマイグレーション時のオーバーヘッドを調べました</a:t>
            </a:r>
            <a:endParaRPr kumimoji="1" lang="en-US" altLang="ja-JP" baseline="0" dirty="0" smtClean="0"/>
          </a:p>
          <a:p>
            <a:r>
              <a:rPr kumimoji="1" lang="ja-JP" altLang="en-US" baseline="0" dirty="0" smtClean="0"/>
              <a:t>実験機器の詳細は以下の通り</a:t>
            </a:r>
            <a:endParaRPr kumimoji="1" lang="ja-JP" altLang="en-US" dirty="0"/>
          </a:p>
        </p:txBody>
      </p:sp>
      <p:sp>
        <p:nvSpPr>
          <p:cNvPr id="4" name="スライド番号プレースホルダ 3"/>
          <p:cNvSpPr>
            <a:spLocks noGrp="1"/>
          </p:cNvSpPr>
          <p:nvPr>
            <p:ph type="sldNum" sz="quarter" idx="10"/>
          </p:nvPr>
        </p:nvSpPr>
        <p:spPr/>
        <p:txBody>
          <a:bodyPr/>
          <a:lstStyle/>
          <a:p>
            <a:fld id="{D26402A5-BCC5-464A-B7F2-8822B3B93689}" type="slidenum">
              <a:rPr kumimoji="1" lang="ja-JP" altLang="en-US" smtClean="0"/>
              <a:pPr/>
              <a:t>17</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ストレージ監視の</a:t>
            </a:r>
            <a:r>
              <a:rPr kumimoji="1" lang="en-US" altLang="ja-JP" dirty="0" smtClean="0"/>
              <a:t>IDS</a:t>
            </a:r>
            <a:r>
              <a:rPr kumimoji="1" lang="ja-JP" altLang="en-US" dirty="0" smtClean="0"/>
              <a:t>として</a:t>
            </a:r>
            <a:r>
              <a:rPr kumimoji="1" lang="en-US" altLang="ja-JP" dirty="0" smtClean="0"/>
              <a:t>Tripwire </a:t>
            </a:r>
            <a:r>
              <a:rPr kumimoji="1" lang="ja-JP" altLang="en-US" dirty="0" smtClean="0"/>
              <a:t>を用いる</a:t>
            </a:r>
            <a:endParaRPr kumimoji="1" lang="en-US" altLang="ja-JP" dirty="0" smtClean="0"/>
          </a:p>
          <a:p>
            <a:r>
              <a:rPr kumimoji="1" lang="ja-JP" altLang="en-US" dirty="0" smtClean="0"/>
              <a:t>ドメイン</a:t>
            </a:r>
            <a:r>
              <a:rPr kumimoji="1" lang="en-US" altLang="ja-JP" dirty="0" smtClean="0"/>
              <a:t>0</a:t>
            </a:r>
            <a:r>
              <a:rPr kumimoji="1" lang="ja-JP" altLang="en-US" dirty="0" smtClean="0"/>
              <a:t>及びドメイン</a:t>
            </a:r>
            <a:r>
              <a:rPr kumimoji="1" lang="en-US" altLang="ja-JP" dirty="0" smtClean="0"/>
              <a:t>M </a:t>
            </a:r>
            <a:r>
              <a:rPr kumimoji="1" lang="ja-JP" altLang="en-US" dirty="0" smtClean="0"/>
              <a:t>からのそれぞれ実行時間を測定。</a:t>
            </a:r>
            <a:endParaRPr kumimoji="1" lang="en-US" altLang="ja-JP" dirty="0" smtClean="0"/>
          </a:p>
          <a:p>
            <a:r>
              <a:rPr kumimoji="1" lang="ja-JP" altLang="en-US" dirty="0" smtClean="0"/>
              <a:t>実験結果としてドメイン</a:t>
            </a:r>
            <a:r>
              <a:rPr kumimoji="1" lang="en-US" altLang="ja-JP" dirty="0" smtClean="0"/>
              <a:t>0</a:t>
            </a:r>
            <a:r>
              <a:rPr kumimoji="1" lang="ja-JP" altLang="en-US" dirty="0" smtClean="0"/>
              <a:t>からは</a:t>
            </a:r>
            <a:r>
              <a:rPr kumimoji="1" lang="en-US" altLang="ja-JP" dirty="0" smtClean="0"/>
              <a:t>4.5</a:t>
            </a:r>
            <a:r>
              <a:rPr kumimoji="1" lang="ja-JP" altLang="en-US" dirty="0" smtClean="0"/>
              <a:t>秒、ドメイン</a:t>
            </a:r>
            <a:r>
              <a:rPr kumimoji="1" lang="en-US" altLang="ja-JP" dirty="0" smtClean="0"/>
              <a:t>M </a:t>
            </a:r>
            <a:r>
              <a:rPr kumimoji="1" lang="ja-JP" altLang="en-US" dirty="0" smtClean="0"/>
              <a:t>からは</a:t>
            </a:r>
            <a:r>
              <a:rPr kumimoji="1" lang="en-US" altLang="ja-JP" dirty="0" smtClean="0"/>
              <a:t>18.9</a:t>
            </a:r>
            <a:r>
              <a:rPr kumimoji="1" lang="ja-JP" altLang="en-US" dirty="0" smtClean="0"/>
              <a:t>秒かかりドメイン</a:t>
            </a:r>
            <a:r>
              <a:rPr kumimoji="1" lang="en-US" altLang="ja-JP" dirty="0" smtClean="0"/>
              <a:t>M </a:t>
            </a:r>
            <a:r>
              <a:rPr kumimoji="1" lang="ja-JP" altLang="en-US" dirty="0" smtClean="0"/>
              <a:t>から実行すると時間がかかるということが分かった。</a:t>
            </a:r>
            <a:endParaRPr kumimoji="1" lang="en-US" altLang="ja-JP" dirty="0" smtClean="0"/>
          </a:p>
          <a:p>
            <a:r>
              <a:rPr kumimoji="1" lang="ja-JP" altLang="en-US" dirty="0" smtClean="0"/>
              <a:t>この原因としてドメイン</a:t>
            </a:r>
            <a:r>
              <a:rPr kumimoji="1" lang="en-US" altLang="ja-JP" dirty="0" smtClean="0"/>
              <a:t>M </a:t>
            </a:r>
            <a:r>
              <a:rPr kumimoji="1" lang="ja-JP" altLang="en-US" dirty="0" smtClean="0"/>
              <a:t>はネットワークが仮想化されているため、</a:t>
            </a:r>
            <a:r>
              <a:rPr kumimoji="1" lang="en-US" altLang="ja-JP" dirty="0" smtClean="0"/>
              <a:t>NFS</a:t>
            </a:r>
            <a:r>
              <a:rPr kumimoji="1" lang="ja-JP" altLang="en-US" dirty="0" smtClean="0"/>
              <a:t>サーバへのアクセスの際にネットワークアクセスがドメイン</a:t>
            </a:r>
            <a:r>
              <a:rPr kumimoji="1" lang="en-US" altLang="ja-JP" dirty="0" smtClean="0"/>
              <a:t>0</a:t>
            </a:r>
            <a:r>
              <a:rPr kumimoji="1" lang="ja-JP" altLang="en-US" dirty="0" smtClean="0"/>
              <a:t>を経由するので時間がかかると考えられる。</a:t>
            </a:r>
            <a:endParaRPr kumimoji="1" lang="en-US" altLang="ja-JP" dirty="0" smtClean="0"/>
          </a:p>
          <a:p>
            <a:endParaRPr kumimoji="1" lang="en-US" altLang="ja-JP" dirty="0" smtClean="0"/>
          </a:p>
          <a:p>
            <a:r>
              <a:rPr kumimoji="1" lang="ja-JP" altLang="en-US" dirty="0" smtClean="0"/>
              <a:t>必要最低限のファイルしかないため短い時間で終わっているが、実際はもっとファイル数があるため実行時間は長くなってしまう</a:t>
            </a:r>
            <a:endParaRPr kumimoji="1" lang="en-US" altLang="ja-JP" dirty="0" smtClean="0"/>
          </a:p>
          <a:p>
            <a:endParaRPr kumimoji="1" lang="en-US" altLang="ja-JP" dirty="0" smtClean="0"/>
          </a:p>
          <a:p>
            <a:r>
              <a:rPr kumimoji="1" lang="ja-JP" altLang="en-US" dirty="0" smtClean="0"/>
              <a:t>～～～～～～～～～～～～～～～～～～～～～～～</a:t>
            </a:r>
            <a:endParaRPr kumimoji="1" lang="en-US" altLang="ja-JP" dirty="0" smtClean="0"/>
          </a:p>
          <a:p>
            <a:r>
              <a:rPr kumimoji="1" lang="ja-JP" altLang="en-US" dirty="0" smtClean="0"/>
              <a:t>ディスクサイズは４</a:t>
            </a:r>
            <a:r>
              <a:rPr kumimoji="1" lang="en-US" altLang="ja-JP" dirty="0" smtClean="0"/>
              <a:t>GB</a:t>
            </a:r>
          </a:p>
          <a:p>
            <a:r>
              <a:rPr kumimoji="1" lang="en-US" altLang="ja-JP" dirty="0" smtClean="0"/>
              <a:t>10270</a:t>
            </a:r>
            <a:r>
              <a:rPr kumimoji="1" lang="ja-JP" altLang="en-US" dirty="0" smtClean="0"/>
              <a:t>ファイルのスキャン</a:t>
            </a:r>
            <a:endParaRPr kumimoji="1" lang="en-US" altLang="ja-JP" dirty="0" smtClean="0"/>
          </a:p>
          <a:p>
            <a:r>
              <a:rPr kumimoji="1" lang="ja-JP" altLang="en-US" dirty="0" smtClean="0"/>
              <a:t>スキャン内容はドメイン</a:t>
            </a:r>
            <a:r>
              <a:rPr kumimoji="1" lang="en-US" altLang="ja-JP" dirty="0" smtClean="0"/>
              <a:t>U </a:t>
            </a:r>
            <a:r>
              <a:rPr kumimoji="1" lang="ja-JP" altLang="en-US" dirty="0" smtClean="0"/>
              <a:t>のファイルすべてのプロパティをチェック</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D26402A5-BCC5-464A-B7F2-8822B3B93689}" type="slidenum">
              <a:rPr kumimoji="1" lang="ja-JP" altLang="en-US" smtClean="0"/>
              <a:pPr/>
              <a:t>18</a:t>
            </a:fld>
            <a:endParaRPr kumimoji="1" lang="ja-JP" altLang="en-US"/>
          </a:p>
        </p:txBody>
      </p:sp>
    </p:spTree>
    <p:extLst>
      <p:ext uri="{BB962C8B-B14F-4D97-AF65-F5344CB8AC3E}">
        <p14:creationId xmlns:p14="http://schemas.microsoft.com/office/powerpoint/2010/main" val="35298535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ドメイン</a:t>
            </a:r>
            <a:r>
              <a:rPr kumimoji="1" lang="en-US" altLang="ja-JP" dirty="0" smtClean="0"/>
              <a:t>U </a:t>
            </a:r>
            <a:r>
              <a:rPr kumimoji="1" lang="ja-JP" altLang="en-US" dirty="0" smtClean="0"/>
              <a:t>のディスクをドメイン</a:t>
            </a:r>
            <a:r>
              <a:rPr kumimoji="1" lang="en-US" altLang="ja-JP" dirty="0" smtClean="0"/>
              <a:t>M </a:t>
            </a:r>
            <a:r>
              <a:rPr kumimoji="1" lang="ja-JP" altLang="en-US" dirty="0" smtClean="0"/>
              <a:t>がマウントしている場合とマウントしていない場合とでのマイグレーション時間を測定した。</a:t>
            </a:r>
            <a:endParaRPr kumimoji="1" lang="en-US" altLang="ja-JP" dirty="0" smtClean="0"/>
          </a:p>
          <a:p>
            <a:r>
              <a:rPr kumimoji="1" lang="ja-JP" altLang="en-US" dirty="0" smtClean="0"/>
              <a:t>マイグレーションはドメイン</a:t>
            </a:r>
            <a:r>
              <a:rPr kumimoji="1" lang="en-US" altLang="ja-JP" dirty="0" smtClean="0"/>
              <a:t>U </a:t>
            </a:r>
            <a:r>
              <a:rPr kumimoji="1" lang="ja-JP" altLang="en-US" dirty="0" smtClean="0"/>
              <a:t>ドメイン</a:t>
            </a:r>
            <a:r>
              <a:rPr kumimoji="1" lang="en-US" altLang="ja-JP" dirty="0" smtClean="0"/>
              <a:t>M </a:t>
            </a:r>
            <a:r>
              <a:rPr kumimoji="1" lang="ja-JP" altLang="en-US" dirty="0" smtClean="0"/>
              <a:t>一緒に行った。</a:t>
            </a:r>
            <a:endParaRPr kumimoji="1" lang="en-US" altLang="ja-JP" dirty="0" smtClean="0"/>
          </a:p>
          <a:p>
            <a:r>
              <a:rPr kumimoji="1" lang="ja-JP" altLang="en-US" dirty="0" smtClean="0"/>
              <a:t>実験結果としてマウントなしの場合</a:t>
            </a:r>
            <a:r>
              <a:rPr kumimoji="1" lang="en-US" altLang="ja-JP" dirty="0" smtClean="0"/>
              <a:t>92.6</a:t>
            </a:r>
            <a:r>
              <a:rPr kumimoji="1" lang="ja-JP" altLang="en-US" dirty="0" smtClean="0"/>
              <a:t>秒マウントありの場合</a:t>
            </a:r>
            <a:r>
              <a:rPr kumimoji="1" lang="en-US" altLang="ja-JP" dirty="0" smtClean="0"/>
              <a:t>92.3</a:t>
            </a:r>
            <a:r>
              <a:rPr kumimoji="1" lang="ja-JP" altLang="en-US" dirty="0" smtClean="0"/>
              <a:t>秒かかった</a:t>
            </a:r>
            <a:endParaRPr kumimoji="1" lang="en-US" altLang="ja-JP" dirty="0" smtClean="0"/>
          </a:p>
          <a:p>
            <a:r>
              <a:rPr kumimoji="1" lang="ja-JP" altLang="en-US" dirty="0" smtClean="0"/>
              <a:t>マウントありのほうが若干速くなっているがこれは誤差の範囲と考えられ、</a:t>
            </a:r>
            <a:r>
              <a:rPr kumimoji="1" lang="en-US" altLang="ja-JP" dirty="0" smtClean="0"/>
              <a:t>NFS</a:t>
            </a:r>
            <a:r>
              <a:rPr kumimoji="1" lang="ja-JP" altLang="en-US" dirty="0" smtClean="0"/>
              <a:t>のマウントをして</a:t>
            </a:r>
            <a:r>
              <a:rPr kumimoji="1" lang="ja-JP" altLang="en-US" dirty="0" err="1" smtClean="0"/>
              <a:t>いるかして</a:t>
            </a:r>
            <a:r>
              <a:rPr kumimoji="1" lang="ja-JP" altLang="en-US" dirty="0" smtClean="0"/>
              <a:t>いないかはマイグレーション時間に影響を与えないことが分かった。</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D26402A5-BCC5-464A-B7F2-8822B3B93689}" type="slidenum">
              <a:rPr kumimoji="1" lang="ja-JP" altLang="en-US" smtClean="0"/>
              <a:pPr/>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年々サーバへの不正アクセスが増加している。</a:t>
            </a:r>
            <a:endParaRPr kumimoji="1" lang="en-US" altLang="ja-JP" dirty="0" smtClean="0"/>
          </a:p>
          <a:p>
            <a:r>
              <a:rPr kumimoji="1" lang="ja-JP" altLang="en-US" dirty="0" smtClean="0"/>
              <a:t>このような不正アクセスへの対抗手段として侵入検知システム　</a:t>
            </a:r>
            <a:r>
              <a:rPr kumimoji="1" lang="en-US" altLang="ja-JP" dirty="0" smtClean="0"/>
              <a:t>IDS</a:t>
            </a:r>
            <a:r>
              <a:rPr kumimoji="1" lang="ja-JP" altLang="en-US" dirty="0" smtClean="0"/>
              <a:t>　が用いられている。</a:t>
            </a:r>
            <a:endParaRPr kumimoji="1" lang="en-US" altLang="ja-JP" dirty="0" smtClean="0"/>
          </a:p>
          <a:p>
            <a:r>
              <a:rPr kumimoji="1" lang="en-US" altLang="ja-JP" dirty="0" smtClean="0"/>
              <a:t>IDS</a:t>
            </a:r>
            <a:r>
              <a:rPr kumimoji="1" lang="ja-JP" altLang="en-US" dirty="0" smtClean="0"/>
              <a:t>は攻撃者の侵入を検知するために用いられており、攻撃者が侵入して来たの</a:t>
            </a:r>
            <a:r>
              <a:rPr kumimoji="1" lang="ja-JP" altLang="en-US" dirty="0" smtClean="0"/>
              <a:t>を検出し</a:t>
            </a:r>
            <a:r>
              <a:rPr kumimoji="1" lang="ja-JP" altLang="en-US" dirty="0" smtClean="0"/>
              <a:t>通知してくれます</a:t>
            </a:r>
            <a:endParaRPr kumimoji="1" lang="en-US" altLang="ja-JP" dirty="0" smtClean="0"/>
          </a:p>
          <a:p>
            <a:r>
              <a:rPr kumimoji="1" lang="en-US" altLang="ja-JP" dirty="0" smtClean="0"/>
              <a:t>IDS</a:t>
            </a:r>
            <a:r>
              <a:rPr kumimoji="1" lang="ja-JP" altLang="en-US" dirty="0" smtClean="0"/>
              <a:t>はストレージ、</a:t>
            </a:r>
            <a:r>
              <a:rPr kumimoji="1" lang="ja-JP" altLang="en-US" dirty="0" smtClean="0"/>
              <a:t>メモリ、ネットワークを監視</a:t>
            </a:r>
            <a:r>
              <a:rPr kumimoji="1" lang="ja-JP" altLang="en-US" dirty="0" smtClean="0"/>
              <a:t>します。</a:t>
            </a:r>
            <a:endParaRPr kumimoji="1" lang="en-US" altLang="ja-JP" dirty="0" smtClean="0"/>
          </a:p>
          <a:p>
            <a:r>
              <a:rPr kumimoji="1" lang="en-US" altLang="ja-JP" dirty="0" smtClean="0"/>
              <a:t>IDS</a:t>
            </a:r>
            <a:r>
              <a:rPr kumimoji="1" lang="ja-JP" altLang="en-US" dirty="0" smtClean="0"/>
              <a:t>の例として</a:t>
            </a:r>
            <a:r>
              <a:rPr kumimoji="1" lang="en-US" altLang="ja-JP" dirty="0" smtClean="0"/>
              <a:t>Tripwire</a:t>
            </a:r>
            <a:r>
              <a:rPr kumimoji="1" lang="ja-JP" altLang="en-US" dirty="0" smtClean="0"/>
              <a:t>を挙げる。</a:t>
            </a:r>
            <a:r>
              <a:rPr kumimoji="1" lang="en-US" altLang="ja-JP" dirty="0" smtClean="0"/>
              <a:t>Tripwire</a:t>
            </a:r>
            <a:r>
              <a:rPr kumimoji="1" lang="ja-JP" altLang="en-US" dirty="0" smtClean="0"/>
              <a:t>は攻撃者によって勝手に追加、変更されたファイルを検出する。</a:t>
            </a:r>
            <a:endParaRPr kumimoji="1" lang="en-US" altLang="ja-JP" dirty="0" smtClean="0"/>
          </a:p>
          <a:p>
            <a:r>
              <a:rPr kumimoji="1" lang="ja-JP" altLang="en-US" dirty="0" smtClean="0"/>
              <a:t>検出された場合にはただちに管理者へと通知してくれる。</a:t>
            </a:r>
            <a:endParaRPr kumimoji="1" lang="en-US" altLang="ja-JP" dirty="0" smtClean="0"/>
          </a:p>
          <a:p>
            <a:r>
              <a:rPr kumimoji="1" lang="ja-JP" altLang="en-US" dirty="0" smtClean="0"/>
              <a:t>しかし近年攻撃者の攻撃方法が変わり、</a:t>
            </a:r>
            <a:r>
              <a:rPr kumimoji="1" lang="en-US" altLang="ja-JP" dirty="0" smtClean="0"/>
              <a:t>IDS</a:t>
            </a:r>
            <a:r>
              <a:rPr kumimoji="1" lang="ja-JP" altLang="en-US" dirty="0" smtClean="0"/>
              <a:t>を攻撃して動作を停止</a:t>
            </a:r>
            <a:r>
              <a:rPr kumimoji="1" lang="ja-JP" altLang="en-US" dirty="0" smtClean="0"/>
              <a:t>させます。</a:t>
            </a:r>
            <a:endParaRPr kumimoji="1" lang="en-US" altLang="ja-JP" dirty="0" smtClean="0"/>
          </a:p>
          <a:p>
            <a:r>
              <a:rPr kumimoji="1" lang="ja-JP" altLang="en-US" dirty="0" smtClean="0"/>
              <a:t>その後ホスト</a:t>
            </a:r>
            <a:r>
              <a:rPr kumimoji="1" lang="ja-JP" altLang="en-US" dirty="0" smtClean="0"/>
              <a:t>自身へと攻撃を行い被害を与えてきます。</a:t>
            </a:r>
            <a:endParaRPr kumimoji="1" lang="en-US" altLang="ja-JP" dirty="0" smtClean="0"/>
          </a:p>
          <a:p>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D26402A5-BCC5-464A-B7F2-8822B3B93689}"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ドメイン</a:t>
            </a:r>
            <a:r>
              <a:rPr kumimoji="1" lang="en-US" altLang="ja-JP" dirty="0" smtClean="0"/>
              <a:t>0</a:t>
            </a:r>
            <a:r>
              <a:rPr kumimoji="1" lang="ja-JP" altLang="en-US" dirty="0" smtClean="0"/>
              <a:t>からとドメイン</a:t>
            </a:r>
            <a:r>
              <a:rPr kumimoji="1" lang="en-US" altLang="ja-JP" dirty="0" smtClean="0"/>
              <a:t>M </a:t>
            </a:r>
            <a:r>
              <a:rPr kumimoji="1" lang="ja-JP" altLang="en-US" dirty="0" smtClean="0"/>
              <a:t>からそれぞれカーネルチェッカを実行しその実行時間を計測した。</a:t>
            </a:r>
            <a:endParaRPr kumimoji="1" lang="en-US" altLang="ja-JP" dirty="0" smtClean="0"/>
          </a:p>
          <a:p>
            <a:r>
              <a:rPr kumimoji="1" lang="ja-JP" altLang="en-US" dirty="0" smtClean="0"/>
              <a:t>このカーネルチェッカはカーネルのテキスト領域のハッシュ値を計算するものである。</a:t>
            </a:r>
            <a:endParaRPr kumimoji="1" lang="en-US" altLang="ja-JP" dirty="0" smtClean="0"/>
          </a:p>
          <a:p>
            <a:r>
              <a:rPr kumimoji="1" lang="ja-JP" altLang="en-US" dirty="0" smtClean="0"/>
              <a:t>この計算を</a:t>
            </a:r>
            <a:r>
              <a:rPr kumimoji="1" lang="en-US" altLang="ja-JP" dirty="0" smtClean="0"/>
              <a:t>100</a:t>
            </a:r>
            <a:r>
              <a:rPr kumimoji="1" lang="ja-JP" altLang="en-US" dirty="0" smtClean="0"/>
              <a:t>回させてその</a:t>
            </a:r>
            <a:r>
              <a:rPr kumimoji="1" lang="en-US" altLang="ja-JP" dirty="0" smtClean="0"/>
              <a:t>1</a:t>
            </a:r>
            <a:r>
              <a:rPr kumimoji="1" lang="ja-JP" altLang="en-US" dirty="0" smtClean="0"/>
              <a:t>回あたりの時間を計測した</a:t>
            </a:r>
            <a:endParaRPr kumimoji="1" lang="en-US" altLang="ja-JP" dirty="0" smtClean="0"/>
          </a:p>
          <a:p>
            <a:r>
              <a:rPr kumimoji="1" lang="ja-JP" altLang="en-US" dirty="0" smtClean="0"/>
              <a:t>実験結果としてドメイン</a:t>
            </a:r>
            <a:r>
              <a:rPr kumimoji="1" lang="en-US" altLang="ja-JP" dirty="0" smtClean="0"/>
              <a:t>0</a:t>
            </a:r>
            <a:r>
              <a:rPr kumimoji="1" lang="ja-JP" altLang="en-US" dirty="0" smtClean="0"/>
              <a:t>からは</a:t>
            </a:r>
            <a:r>
              <a:rPr kumimoji="1" lang="en-US" altLang="ja-JP" dirty="0" smtClean="0"/>
              <a:t>239</a:t>
            </a:r>
            <a:r>
              <a:rPr kumimoji="1" lang="ja-JP" altLang="en-US" dirty="0" smtClean="0"/>
              <a:t>ミリ秒ドメイン</a:t>
            </a:r>
            <a:r>
              <a:rPr kumimoji="1" lang="en-US" altLang="ja-JP" dirty="0" smtClean="0"/>
              <a:t>M </a:t>
            </a:r>
            <a:r>
              <a:rPr kumimoji="1" lang="ja-JP" altLang="en-US" dirty="0" smtClean="0"/>
              <a:t>からは</a:t>
            </a:r>
            <a:r>
              <a:rPr kumimoji="1" lang="en-US" altLang="ja-JP" dirty="0" smtClean="0"/>
              <a:t>135</a:t>
            </a:r>
            <a:r>
              <a:rPr kumimoji="1" lang="ja-JP" altLang="en-US" dirty="0" smtClean="0"/>
              <a:t>ミリ秒とドメイン</a:t>
            </a:r>
            <a:r>
              <a:rPr kumimoji="1" lang="en-US" altLang="ja-JP" dirty="0" smtClean="0"/>
              <a:t>M </a:t>
            </a:r>
            <a:r>
              <a:rPr kumimoji="1" lang="ja-JP" altLang="en-US" dirty="0" smtClean="0"/>
              <a:t>から実行したほうが速くなることが分かった。</a:t>
            </a:r>
            <a:endParaRPr kumimoji="1" lang="en-US" altLang="ja-JP" dirty="0" smtClean="0"/>
          </a:p>
          <a:p>
            <a:r>
              <a:rPr kumimoji="1" lang="ja-JP" altLang="en-US" dirty="0" smtClean="0"/>
              <a:t>なぜドメイン</a:t>
            </a:r>
            <a:r>
              <a:rPr kumimoji="1" lang="en-US" altLang="ja-JP" dirty="0" smtClean="0"/>
              <a:t>M </a:t>
            </a:r>
            <a:r>
              <a:rPr kumimoji="1" lang="ja-JP" altLang="en-US" dirty="0" smtClean="0"/>
              <a:t>から実行したほうが速くなるのかは不明で原因を調査は今後の課題となっています。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D26402A5-BCC5-464A-B7F2-8822B3B93689}" type="slidenum">
              <a:rPr kumimoji="1" lang="ja-JP" altLang="en-US" smtClean="0"/>
              <a:pPr/>
              <a:t>20</a:t>
            </a:fld>
            <a:endParaRPr kumimoji="1" lang="ja-JP" altLang="en-US"/>
          </a:p>
        </p:txBody>
      </p:sp>
    </p:spTree>
    <p:extLst>
      <p:ext uri="{BB962C8B-B14F-4D97-AF65-F5344CB8AC3E}">
        <p14:creationId xmlns:p14="http://schemas.microsoft.com/office/powerpoint/2010/main" val="28258811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ドメイン</a:t>
            </a:r>
            <a:r>
              <a:rPr kumimoji="1" lang="en-US" altLang="ja-JP" dirty="0" smtClean="0"/>
              <a:t>U</a:t>
            </a:r>
            <a:r>
              <a:rPr kumimoji="1" lang="ja-JP" altLang="en-US" baseline="0" dirty="0" smtClean="0"/>
              <a:t> </a:t>
            </a:r>
            <a:r>
              <a:rPr kumimoji="1" lang="ja-JP" altLang="en-US" baseline="0" dirty="0" err="1" smtClean="0"/>
              <a:t>のメ</a:t>
            </a:r>
            <a:r>
              <a:rPr kumimoji="1" lang="ja-JP" altLang="en-US" baseline="0" dirty="0" smtClean="0"/>
              <a:t>モリをマップしている場合としていない場合でのマイグレーション時間を測定した。</a:t>
            </a:r>
            <a:endParaRPr kumimoji="1" lang="en-US" altLang="ja-JP" baseline="0" dirty="0" smtClean="0"/>
          </a:p>
          <a:p>
            <a:r>
              <a:rPr kumimoji="1" lang="ja-JP" altLang="en-US" baseline="0" dirty="0" smtClean="0"/>
              <a:t>この時のマイグレーションはドメイン</a:t>
            </a:r>
            <a:r>
              <a:rPr kumimoji="1" lang="en-US" altLang="ja-JP" baseline="0" dirty="0" smtClean="0"/>
              <a:t>U </a:t>
            </a:r>
            <a:r>
              <a:rPr kumimoji="1" lang="ja-JP" altLang="en-US" baseline="0" dirty="0" smtClean="0"/>
              <a:t>とドメイン</a:t>
            </a:r>
            <a:r>
              <a:rPr kumimoji="1" lang="en-US" altLang="ja-JP" baseline="0" dirty="0" smtClean="0"/>
              <a:t>M </a:t>
            </a:r>
            <a:r>
              <a:rPr kumimoji="1" lang="ja-JP" altLang="en-US" baseline="0" dirty="0" smtClean="0"/>
              <a:t>一緒に行っている。</a:t>
            </a:r>
            <a:endParaRPr kumimoji="1" lang="en-US" altLang="ja-JP" baseline="0" dirty="0" smtClean="0"/>
          </a:p>
          <a:p>
            <a:r>
              <a:rPr kumimoji="1" lang="ja-JP" altLang="en-US" dirty="0" smtClean="0"/>
              <a:t>実験結果としてメモリマップがない場合は</a:t>
            </a:r>
            <a:r>
              <a:rPr kumimoji="1" lang="en-US" altLang="ja-JP" dirty="0" smtClean="0"/>
              <a:t>92.6</a:t>
            </a:r>
            <a:r>
              <a:rPr kumimoji="1" lang="ja-JP" altLang="en-US" dirty="0" smtClean="0"/>
              <a:t>秒メモリマップがある場合は</a:t>
            </a:r>
            <a:r>
              <a:rPr kumimoji="1" lang="en-US" altLang="ja-JP" dirty="0" smtClean="0"/>
              <a:t>92.2</a:t>
            </a:r>
            <a:r>
              <a:rPr kumimoji="1" lang="ja-JP" altLang="en-US" dirty="0" smtClean="0"/>
              <a:t>秒かかった</a:t>
            </a:r>
            <a:endParaRPr kumimoji="1" lang="en-US" altLang="ja-JP" dirty="0" smtClean="0"/>
          </a:p>
          <a:p>
            <a:r>
              <a:rPr kumimoji="1" lang="ja-JP" altLang="en-US" dirty="0" smtClean="0"/>
              <a:t>若干メモリマップありのほうが速くなっているが誤差の範囲としてみられ、マイグレーション時間はメモリマップの有無にかかわらないとわかった。</a:t>
            </a:r>
            <a:endParaRPr kumimoji="1" lang="ja-JP" altLang="en-US" dirty="0"/>
          </a:p>
        </p:txBody>
      </p:sp>
      <p:sp>
        <p:nvSpPr>
          <p:cNvPr id="4" name="スライド番号プレースホルダー 3"/>
          <p:cNvSpPr>
            <a:spLocks noGrp="1"/>
          </p:cNvSpPr>
          <p:nvPr>
            <p:ph type="sldNum" sz="quarter" idx="10"/>
          </p:nvPr>
        </p:nvSpPr>
        <p:spPr/>
        <p:txBody>
          <a:bodyPr/>
          <a:lstStyle/>
          <a:p>
            <a:fld id="{D26402A5-BCC5-464A-B7F2-8822B3B93689}" type="slidenum">
              <a:rPr kumimoji="1" lang="ja-JP" altLang="en-US" smtClean="0"/>
              <a:pPr/>
              <a:t>21</a:t>
            </a:fld>
            <a:endParaRPr kumimoji="1" lang="ja-JP" altLang="en-US"/>
          </a:p>
        </p:txBody>
      </p:sp>
    </p:spTree>
    <p:extLst>
      <p:ext uri="{BB962C8B-B14F-4D97-AF65-F5344CB8AC3E}">
        <p14:creationId xmlns:p14="http://schemas.microsoft.com/office/powerpoint/2010/main" val="37778680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Livewire</a:t>
            </a:r>
          </a:p>
          <a:p>
            <a:r>
              <a:rPr kumimoji="1" lang="ja-JP" altLang="en-US" dirty="0" smtClean="0"/>
              <a:t>仮想マシンの外で</a:t>
            </a:r>
            <a:r>
              <a:rPr kumimoji="1" lang="en-US" altLang="ja-JP" dirty="0" smtClean="0"/>
              <a:t>IDS</a:t>
            </a:r>
            <a:r>
              <a:rPr kumimoji="1" lang="ja-JP" altLang="en-US" dirty="0" smtClean="0"/>
              <a:t>を動かして仮想マシンを監視する</a:t>
            </a:r>
            <a:endParaRPr kumimoji="1" lang="en-US" altLang="ja-JP" dirty="0" smtClean="0"/>
          </a:p>
          <a:p>
            <a:r>
              <a:rPr kumimoji="1" lang="ja-JP" altLang="en-US" dirty="0" smtClean="0"/>
              <a:t>マイグレーションが考慮されていないためマイグレーションを行うと監視の継続ができなくなってしまう。</a:t>
            </a:r>
            <a:endParaRPr kumimoji="1" lang="en-US" altLang="ja-JP" dirty="0" smtClean="0"/>
          </a:p>
          <a:p>
            <a:endParaRPr kumimoji="1" lang="en-US" altLang="ja-JP" dirty="0" smtClean="0"/>
          </a:p>
          <a:p>
            <a:r>
              <a:rPr kumimoji="1" lang="ja-JP" altLang="en-US" dirty="0" smtClean="0"/>
              <a:t>スタブドメイン</a:t>
            </a:r>
            <a:endParaRPr kumimoji="1" lang="en-US" altLang="ja-JP" dirty="0" smtClean="0"/>
          </a:p>
          <a:p>
            <a:r>
              <a:rPr kumimoji="1" lang="ja-JP" altLang="en-US" dirty="0" smtClean="0"/>
              <a:t>ドメイン</a:t>
            </a:r>
            <a:r>
              <a:rPr kumimoji="1" lang="en-US" altLang="ja-JP" dirty="0" smtClean="0"/>
              <a:t>0</a:t>
            </a:r>
            <a:r>
              <a:rPr kumimoji="1" lang="ja-JP" altLang="en-US" dirty="0" smtClean="0"/>
              <a:t>の特権の一部を持つドメイン</a:t>
            </a:r>
            <a:endParaRPr kumimoji="1" lang="en-US" altLang="ja-JP" dirty="0" smtClean="0"/>
          </a:p>
          <a:p>
            <a:r>
              <a:rPr kumimoji="1" lang="ja-JP" altLang="en-US" dirty="0" smtClean="0"/>
              <a:t>メモリマップを行ったままマイグレーションを行うことができないため、こちらもマイグレーションを行うと監視の継続ができなくなってしまう。</a:t>
            </a:r>
            <a:endParaRPr kumimoji="1" lang="en-US" altLang="ja-JP" dirty="0" smtClean="0"/>
          </a:p>
          <a:p>
            <a:endParaRPr kumimoji="1" lang="en-US" altLang="ja-JP" dirty="0" smtClean="0"/>
          </a:p>
          <a:p>
            <a:r>
              <a:rPr kumimoji="1" lang="ja-JP" altLang="en-US" dirty="0" smtClean="0"/>
              <a:t>プロセスマイグレーション</a:t>
            </a:r>
            <a:endParaRPr kumimoji="1" lang="en-US" altLang="ja-JP" dirty="0" smtClean="0"/>
          </a:p>
          <a:p>
            <a:r>
              <a:rPr kumimoji="1" lang="en-US" altLang="ja-JP" dirty="0" smtClean="0"/>
              <a:t>IDS</a:t>
            </a:r>
            <a:r>
              <a:rPr kumimoji="1" lang="ja-JP" altLang="en-US" dirty="0" smtClean="0"/>
              <a:t>のプロセスのみをマイグレーションすることが可能でマイグレーションできる環境が限られる</a:t>
            </a:r>
            <a:endParaRPr kumimoji="1" lang="en-US" altLang="ja-JP" dirty="0" smtClean="0"/>
          </a:p>
          <a:p>
            <a:r>
              <a:rPr kumimoji="1" lang="ja-JP" altLang="en-US" dirty="0" smtClean="0"/>
              <a:t>またドメイン</a:t>
            </a:r>
            <a:r>
              <a:rPr kumimoji="1" lang="en-US" altLang="ja-JP" dirty="0" smtClean="0"/>
              <a:t>U </a:t>
            </a:r>
            <a:r>
              <a:rPr kumimoji="1" lang="ja-JP" altLang="en-US" dirty="0" smtClean="0"/>
              <a:t>のストレージ監視やメモリ監視の継続を行うことができない。</a:t>
            </a:r>
            <a:endParaRPr kumimoji="1" lang="en-US" altLang="ja-JP" dirty="0" smtClean="0"/>
          </a:p>
        </p:txBody>
      </p:sp>
      <p:sp>
        <p:nvSpPr>
          <p:cNvPr id="4" name="スライド番号プレースホルダ 3"/>
          <p:cNvSpPr>
            <a:spLocks noGrp="1"/>
          </p:cNvSpPr>
          <p:nvPr>
            <p:ph type="sldNum" sz="quarter" idx="10"/>
          </p:nvPr>
        </p:nvSpPr>
        <p:spPr/>
        <p:txBody>
          <a:bodyPr/>
          <a:lstStyle/>
          <a:p>
            <a:fld id="{D26402A5-BCC5-464A-B7F2-8822B3B93689}" type="slidenum">
              <a:rPr kumimoji="1" lang="ja-JP" altLang="en-US" smtClean="0"/>
              <a:pPr/>
              <a:t>22</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IDS</a:t>
            </a:r>
            <a:r>
              <a:rPr kumimoji="1" lang="ja-JP" altLang="en-US" dirty="0" smtClean="0"/>
              <a:t>をオフロードしたままマイグレーションを行えるオフロード専用</a:t>
            </a:r>
            <a:r>
              <a:rPr kumimoji="1" lang="en-US" altLang="ja-JP" dirty="0" smtClean="0"/>
              <a:t>VM</a:t>
            </a:r>
            <a:r>
              <a:rPr kumimoji="1" lang="ja-JP" altLang="en-US" dirty="0" smtClean="0"/>
              <a:t>ドメイン</a:t>
            </a:r>
            <a:r>
              <a:rPr kumimoji="1" lang="en-US" altLang="ja-JP" dirty="0" smtClean="0"/>
              <a:t>M</a:t>
            </a:r>
            <a:r>
              <a:rPr kumimoji="1" lang="ja-JP" altLang="en-US" dirty="0" smtClean="0"/>
              <a:t>を提案した</a:t>
            </a:r>
            <a:endParaRPr kumimoji="1" lang="en-US" altLang="ja-JP" dirty="0" smtClean="0"/>
          </a:p>
          <a:p>
            <a:r>
              <a:rPr kumimoji="1" lang="ja-JP" altLang="en-US" dirty="0" smtClean="0"/>
              <a:t>現在ストレージの監視とメモリの監視を実現している。</a:t>
            </a:r>
            <a:endParaRPr kumimoji="1" lang="en-US" altLang="ja-JP" dirty="0" smtClean="0"/>
          </a:p>
          <a:p>
            <a:r>
              <a:rPr kumimoji="1" lang="ja-JP" altLang="en-US" dirty="0" smtClean="0"/>
              <a:t>また、マイグレーションを行った後も監視の継続が可能となっている・</a:t>
            </a:r>
            <a:endParaRPr kumimoji="1" lang="en-US" altLang="ja-JP" dirty="0" smtClean="0"/>
          </a:p>
          <a:p>
            <a:endParaRPr kumimoji="1" lang="en-US" altLang="ja-JP" dirty="0" smtClean="0"/>
          </a:p>
          <a:p>
            <a:r>
              <a:rPr kumimoji="1" lang="ja-JP" altLang="en-US" dirty="0" smtClean="0"/>
              <a:t>今後の課題として</a:t>
            </a:r>
            <a:endParaRPr kumimoji="1" lang="en-US" altLang="ja-JP" dirty="0" smtClean="0"/>
          </a:p>
          <a:p>
            <a:r>
              <a:rPr kumimoji="1" lang="ja-JP" altLang="en-US" dirty="0" smtClean="0"/>
              <a:t>ドメイン</a:t>
            </a:r>
            <a:r>
              <a:rPr kumimoji="1" lang="en-US" altLang="ja-JP" dirty="0" smtClean="0"/>
              <a:t>M</a:t>
            </a:r>
            <a:r>
              <a:rPr kumimoji="1" lang="ja-JP" altLang="en-US" dirty="0" smtClean="0"/>
              <a:t>からのネットワーク監視が行えていないのでその実現</a:t>
            </a:r>
            <a:endParaRPr kumimoji="1" lang="en-US" altLang="ja-JP" dirty="0" smtClean="0"/>
          </a:p>
          <a:p>
            <a:r>
              <a:rPr kumimoji="1" lang="ja-JP" altLang="en-US" dirty="0" smtClean="0"/>
              <a:t>現在ドメイン</a:t>
            </a:r>
            <a:r>
              <a:rPr kumimoji="1" lang="en-US" altLang="ja-JP" dirty="0" smtClean="0"/>
              <a:t>U</a:t>
            </a:r>
            <a:r>
              <a:rPr kumimoji="1" lang="ja-JP" altLang="en-US" dirty="0" smtClean="0"/>
              <a:t>のストレージに誰でもアクセスできてしまうので、ストレージにドメイン</a:t>
            </a:r>
            <a:r>
              <a:rPr kumimoji="1" lang="en-US" altLang="ja-JP" dirty="0" smtClean="0"/>
              <a:t>M </a:t>
            </a:r>
            <a:r>
              <a:rPr kumimoji="1" lang="ja-JP" altLang="en-US" dirty="0" smtClean="0"/>
              <a:t>のみアクセスできるようにしてセキュリティの強化を行う。</a:t>
            </a:r>
            <a:endParaRPr kumimoji="1" lang="en-US" altLang="ja-JP" dirty="0" smtClean="0"/>
          </a:p>
          <a:p>
            <a:r>
              <a:rPr kumimoji="1" lang="ja-JP" altLang="en-US" dirty="0" smtClean="0"/>
              <a:t>ライブマイグレーションへの対応</a:t>
            </a:r>
            <a:r>
              <a:rPr kumimoji="1" lang="en-US" altLang="ja-JP" dirty="0" err="1" smtClean="0"/>
              <a:t>Xen</a:t>
            </a:r>
            <a:r>
              <a:rPr kumimoji="1" lang="ja-JP" altLang="en-US" dirty="0" err="1" smtClean="0"/>
              <a:t>には</a:t>
            </a:r>
            <a:r>
              <a:rPr kumimoji="1" lang="ja-JP" altLang="en-US" dirty="0" smtClean="0"/>
              <a:t>マイグレーションのほかにも動作を停止させずにマイグレーションを行うライブマイグレーションがあり、</a:t>
            </a:r>
            <a:endParaRPr kumimoji="1" lang="en-US" altLang="ja-JP" dirty="0" smtClean="0"/>
          </a:p>
          <a:p>
            <a:r>
              <a:rPr kumimoji="1" lang="ja-JP" altLang="en-US" dirty="0" smtClean="0"/>
              <a:t>現状実行することができないのでライブマイグレーションへも対応させること</a:t>
            </a:r>
            <a:endParaRPr kumimoji="1" lang="en-US" altLang="ja-JP" dirty="0" smtClean="0"/>
          </a:p>
        </p:txBody>
      </p:sp>
      <p:sp>
        <p:nvSpPr>
          <p:cNvPr id="4" name="スライド番号プレースホルダ 3"/>
          <p:cNvSpPr>
            <a:spLocks noGrp="1"/>
          </p:cNvSpPr>
          <p:nvPr>
            <p:ph type="sldNum" sz="quarter" idx="10"/>
          </p:nvPr>
        </p:nvSpPr>
        <p:spPr/>
        <p:txBody>
          <a:bodyPr/>
          <a:lstStyle/>
          <a:p>
            <a:fld id="{D26402A5-BCC5-464A-B7F2-8822B3B93689}" type="slidenum">
              <a:rPr kumimoji="1" lang="ja-JP" altLang="en-US" smtClean="0"/>
              <a:pPr/>
              <a:t>23</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そこで</a:t>
            </a:r>
            <a:r>
              <a:rPr kumimoji="1" lang="en-US" altLang="ja-JP" dirty="0" smtClean="0"/>
              <a:t>IDS</a:t>
            </a:r>
            <a:r>
              <a:rPr kumimoji="1" lang="ja-JP" altLang="en-US" dirty="0" smtClean="0"/>
              <a:t>を攻撃されない手段の一つとして仮想マシンを用いた</a:t>
            </a:r>
            <a:r>
              <a:rPr kumimoji="1" lang="en-US" altLang="ja-JP" dirty="0" smtClean="0"/>
              <a:t>IDS</a:t>
            </a:r>
            <a:r>
              <a:rPr kumimoji="1" lang="ja-JP" altLang="en-US" dirty="0" smtClean="0"/>
              <a:t>のオフロードという手法が提案されています。</a:t>
            </a:r>
            <a:endParaRPr kumimoji="1" lang="en-US" altLang="ja-JP" dirty="0" smtClean="0"/>
          </a:p>
          <a:p>
            <a:r>
              <a:rPr kumimoji="1" lang="en-US" altLang="ja-JP" dirty="0" smtClean="0"/>
              <a:t>IDS</a:t>
            </a:r>
            <a:r>
              <a:rPr kumimoji="1" lang="ja-JP" altLang="en-US" dirty="0" smtClean="0"/>
              <a:t>を別の仮想マシンで動作させ、サービスを展開している仮想マシンを監視するもの。</a:t>
            </a:r>
            <a:endParaRPr kumimoji="1" lang="en-US" altLang="ja-JP" dirty="0" smtClean="0"/>
          </a:p>
          <a:p>
            <a:r>
              <a:rPr kumimoji="1" lang="ja-JP" altLang="en-US" dirty="0" smtClean="0"/>
              <a:t>本研究では仮想化ソフトウェア</a:t>
            </a:r>
            <a:r>
              <a:rPr kumimoji="1" lang="en-US" altLang="ja-JP" dirty="0" err="1" smtClean="0"/>
              <a:t>Xen</a:t>
            </a:r>
            <a:r>
              <a:rPr kumimoji="1" lang="ja-JP" altLang="en-US" dirty="0" smtClean="0"/>
              <a:t>を用いて行う。</a:t>
            </a:r>
            <a:endParaRPr kumimoji="1" lang="en-US" altLang="ja-JP" dirty="0" smtClean="0"/>
          </a:p>
          <a:p>
            <a:r>
              <a:rPr kumimoji="1" lang="en-US" altLang="ja-JP" dirty="0" err="1" smtClean="0"/>
              <a:t>Xen</a:t>
            </a:r>
            <a:r>
              <a:rPr kumimoji="1" lang="ja-JP" altLang="en-US" dirty="0" smtClean="0"/>
              <a:t>ではドメイン</a:t>
            </a:r>
            <a:r>
              <a:rPr kumimoji="1" lang="en-US" altLang="ja-JP" dirty="0" smtClean="0"/>
              <a:t>0</a:t>
            </a:r>
            <a:r>
              <a:rPr kumimoji="1" lang="ja-JP" altLang="en-US" dirty="0" smtClean="0"/>
              <a:t>で</a:t>
            </a:r>
            <a:r>
              <a:rPr kumimoji="1" lang="en-US" altLang="ja-JP" dirty="0" smtClean="0"/>
              <a:t>IDS</a:t>
            </a:r>
            <a:r>
              <a:rPr kumimoji="1" lang="ja-JP" altLang="en-US" dirty="0" smtClean="0"/>
              <a:t>を動かし、ドメイン</a:t>
            </a:r>
            <a:r>
              <a:rPr kumimoji="1" lang="en-US" altLang="ja-JP" dirty="0" smtClean="0"/>
              <a:t>U</a:t>
            </a:r>
            <a:r>
              <a:rPr kumimoji="1" lang="ja-JP" altLang="en-US" dirty="0" smtClean="0"/>
              <a:t>でそれ以外を動かす。</a:t>
            </a:r>
            <a:endParaRPr kumimoji="1" lang="en-US" altLang="ja-JP" dirty="0" smtClean="0"/>
          </a:p>
          <a:p>
            <a:r>
              <a:rPr kumimoji="1" lang="ja-JP" altLang="en-US" dirty="0" smtClean="0"/>
              <a:t>たとえサービスを提供しているマシンに侵入されても</a:t>
            </a:r>
            <a:r>
              <a:rPr kumimoji="1" lang="en-US" altLang="ja-JP" dirty="0" smtClean="0"/>
              <a:t>IDS</a:t>
            </a:r>
            <a:r>
              <a:rPr kumimoji="1" lang="ja-JP" altLang="en-US" dirty="0" smtClean="0"/>
              <a:t>は別の仮想マシンで稼働しているので攻撃されにくく</a:t>
            </a:r>
            <a:r>
              <a:rPr kumimoji="1" lang="ja-JP" altLang="en-US" dirty="0" smtClean="0"/>
              <a:t>、</a:t>
            </a:r>
            <a:endParaRPr kumimoji="1" lang="en-US" altLang="ja-JP" dirty="0" smtClean="0"/>
          </a:p>
          <a:p>
            <a:r>
              <a:rPr kumimoji="1" lang="ja-JP" altLang="en-US" dirty="0" smtClean="0"/>
              <a:t>また、</a:t>
            </a:r>
            <a:r>
              <a:rPr kumimoji="1" lang="en-US" altLang="ja-JP" dirty="0" smtClean="0"/>
              <a:t>IDS</a:t>
            </a:r>
            <a:r>
              <a:rPr kumimoji="1" lang="ja-JP" altLang="en-US" dirty="0" smtClean="0"/>
              <a:t>を動作させている</a:t>
            </a:r>
            <a:r>
              <a:rPr kumimoji="1" lang="en-US" altLang="ja-JP" dirty="0" smtClean="0"/>
              <a:t>VM </a:t>
            </a:r>
            <a:r>
              <a:rPr kumimoji="1" lang="ja-JP" altLang="en-US" dirty="0" smtClean="0"/>
              <a:t>は外部との通信を極力なくしているため、攻撃を</a:t>
            </a:r>
            <a:r>
              <a:rPr kumimoji="1" lang="ja-JP" altLang="en-US" dirty="0" smtClean="0"/>
              <a:t>受けにくいので安全に監視を行うことができる。</a:t>
            </a:r>
            <a:endParaRPr kumimoji="1" lang="en-US" altLang="ja-JP" dirty="0" smtClean="0"/>
          </a:p>
          <a:p>
            <a:r>
              <a:rPr kumimoji="1" lang="ja-JP" altLang="en-US" dirty="0" smtClean="0"/>
              <a:t>また</a:t>
            </a:r>
            <a:r>
              <a:rPr kumimoji="1" lang="en-US" altLang="ja-JP" dirty="0" smtClean="0"/>
              <a:t>VM </a:t>
            </a:r>
            <a:r>
              <a:rPr kumimoji="1" lang="ja-JP" altLang="en-US" dirty="0" smtClean="0"/>
              <a:t>の利点として</a:t>
            </a:r>
            <a:r>
              <a:rPr kumimoji="1" lang="ja-JP" altLang="en-US" dirty="0" smtClean="0"/>
              <a:t>マイグレーションという機能がある。</a:t>
            </a:r>
            <a:endParaRPr kumimoji="1" lang="en-US" altLang="ja-JP" dirty="0" smtClean="0"/>
          </a:p>
          <a:p>
            <a:endParaRPr kumimoji="1" lang="en-US" altLang="ja-JP" dirty="0" smtClean="0"/>
          </a:p>
          <a:p>
            <a:r>
              <a:rPr kumimoji="1" lang="ja-JP" altLang="en-US" dirty="0" smtClean="0"/>
              <a:t>～～～～～～～～～～～～～～～～～～～～～～～～～～～～～～～～～～～～</a:t>
            </a:r>
            <a:endParaRPr kumimoji="1" lang="en-US" altLang="ja-JP" dirty="0" smtClean="0"/>
          </a:p>
          <a:p>
            <a:endParaRPr kumimoji="1" lang="en-US" altLang="ja-JP" dirty="0" smtClean="0"/>
          </a:p>
          <a:p>
            <a:r>
              <a:rPr kumimoji="1" lang="en-US" altLang="ja-JP" dirty="0" smtClean="0"/>
              <a:t>IDS</a:t>
            </a:r>
            <a:r>
              <a:rPr kumimoji="1" lang="ja-JP" altLang="en-US" dirty="0" smtClean="0"/>
              <a:t>が攻撃されにくい→難しくなるように設定している</a:t>
            </a:r>
            <a:endParaRPr kumimoji="1" lang="en-US" altLang="ja-JP" dirty="0" smtClean="0"/>
          </a:p>
        </p:txBody>
      </p:sp>
      <p:sp>
        <p:nvSpPr>
          <p:cNvPr id="4" name="スライド番号プレースホルダ 3"/>
          <p:cNvSpPr>
            <a:spLocks noGrp="1"/>
          </p:cNvSpPr>
          <p:nvPr>
            <p:ph type="sldNum" sz="quarter" idx="10"/>
          </p:nvPr>
        </p:nvSpPr>
        <p:spPr/>
        <p:txBody>
          <a:bodyPr/>
          <a:lstStyle/>
          <a:p>
            <a:fld id="{D26402A5-BCC5-464A-B7F2-8822B3B93689}"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マイグレーションとは別のホストへ</a:t>
            </a:r>
            <a:r>
              <a:rPr kumimoji="1" lang="en-US" altLang="ja-JP" dirty="0" smtClean="0"/>
              <a:t>VM </a:t>
            </a:r>
            <a:r>
              <a:rPr kumimoji="1" lang="ja-JP" altLang="en-US" dirty="0" smtClean="0"/>
              <a:t>を移動させる機能。</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例えば時間帯によって負荷が高くなる</a:t>
            </a:r>
            <a:r>
              <a:rPr kumimoji="1" lang="en-US" altLang="ja-JP" dirty="0" smtClean="0"/>
              <a:t>VM</a:t>
            </a:r>
            <a:r>
              <a:rPr kumimoji="1" lang="ja-JP" altLang="en-US" baseline="0" dirty="0" smtClean="0"/>
              <a:t> </a:t>
            </a:r>
            <a:r>
              <a:rPr kumimoji="1" lang="ja-JP" altLang="en-US" dirty="0" smtClean="0"/>
              <a:t>をマイグレーションさせることで負荷を分散させることができる。</a:t>
            </a:r>
            <a:endParaRPr kumimoji="1" lang="en-US" altLang="ja-JP" dirty="0" smtClean="0"/>
          </a:p>
          <a:p>
            <a:r>
              <a:rPr kumimoji="1" lang="ja-JP" altLang="en-US" dirty="0" smtClean="0"/>
              <a:t>また物理マシンのメンテナンスを行う際にマイグレーションを用いることで、</a:t>
            </a:r>
            <a:endParaRPr kumimoji="1" lang="en-US" altLang="ja-JP" dirty="0" smtClean="0"/>
          </a:p>
          <a:p>
            <a:r>
              <a:rPr kumimoji="1" lang="ja-JP" altLang="en-US" dirty="0" smtClean="0"/>
              <a:t>マイグレーション直前の状態から再開することができるのでサービスを継続したままメンテナンスを行うことができる。</a:t>
            </a:r>
            <a:endParaRPr kumimoji="1" lang="en-US" altLang="ja-JP" dirty="0" smtClean="0"/>
          </a:p>
        </p:txBody>
      </p:sp>
      <p:sp>
        <p:nvSpPr>
          <p:cNvPr id="4" name="スライド番号プレースホルダ 3"/>
          <p:cNvSpPr>
            <a:spLocks noGrp="1"/>
          </p:cNvSpPr>
          <p:nvPr>
            <p:ph type="sldNum" sz="quarter" idx="10"/>
          </p:nvPr>
        </p:nvSpPr>
        <p:spPr/>
        <p:txBody>
          <a:bodyPr/>
          <a:lstStyle/>
          <a:p>
            <a:fld id="{D26402A5-BCC5-464A-B7F2-8822B3B93689}"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しかし</a:t>
            </a:r>
            <a:r>
              <a:rPr kumimoji="1" lang="en-US" altLang="ja-JP" dirty="0" smtClean="0"/>
              <a:t>IDS</a:t>
            </a:r>
            <a:r>
              <a:rPr kumimoji="1" lang="ja-JP" altLang="en-US" dirty="0" smtClean="0"/>
              <a:t>オフロードをした際に</a:t>
            </a:r>
            <a:r>
              <a:rPr kumimoji="1" lang="en-US" altLang="ja-JP" dirty="0" smtClean="0"/>
              <a:t>IDS</a:t>
            </a:r>
            <a:r>
              <a:rPr kumimoji="1" lang="ja-JP" altLang="en-US" dirty="0" smtClean="0"/>
              <a:t>がマイグレーションできない問題がある</a:t>
            </a:r>
            <a:endParaRPr kumimoji="1" lang="en-US" altLang="ja-JP" dirty="0" smtClean="0"/>
          </a:p>
          <a:p>
            <a:r>
              <a:rPr kumimoji="1" lang="en-US" altLang="ja-JP" dirty="0" err="1" smtClean="0"/>
              <a:t>Xen</a:t>
            </a:r>
            <a:r>
              <a:rPr kumimoji="1" lang="ja-JP" altLang="en-US" dirty="0" smtClean="0"/>
              <a:t>においてドメイン</a:t>
            </a:r>
            <a:r>
              <a:rPr kumimoji="1" lang="en-US" altLang="ja-JP" dirty="0" smtClean="0"/>
              <a:t>0</a:t>
            </a:r>
            <a:r>
              <a:rPr kumimoji="1" lang="ja-JP" altLang="en-US" dirty="0" smtClean="0"/>
              <a:t>に</a:t>
            </a:r>
            <a:r>
              <a:rPr kumimoji="1" lang="en-US" altLang="ja-JP" dirty="0" smtClean="0"/>
              <a:t>IDS</a:t>
            </a:r>
            <a:r>
              <a:rPr kumimoji="1" lang="ja-JP" altLang="en-US" dirty="0" smtClean="0"/>
              <a:t>オフロードを行う、しかしドメイン</a:t>
            </a:r>
            <a:r>
              <a:rPr kumimoji="1" lang="en-US" altLang="ja-JP" dirty="0" smtClean="0"/>
              <a:t>0</a:t>
            </a:r>
            <a:r>
              <a:rPr kumimoji="1" lang="ja-JP" altLang="en-US" dirty="0" smtClean="0"/>
              <a:t>はマシン全体を管理し、デバイスを仮想化できていないためマイグレーションを行うことができない。</a:t>
            </a:r>
            <a:endParaRPr kumimoji="1" lang="en-US" altLang="ja-JP" dirty="0" smtClean="0"/>
          </a:p>
          <a:p>
            <a:r>
              <a:rPr kumimoji="1" lang="ja-JP" altLang="en-US" dirty="0" smtClean="0"/>
              <a:t>そのためマイグレーションを行うと監視すべきドメインのみがマイグレーションされ</a:t>
            </a:r>
            <a:r>
              <a:rPr kumimoji="1" lang="en-US" altLang="ja-JP" dirty="0" smtClean="0"/>
              <a:t>IDS</a:t>
            </a:r>
            <a:r>
              <a:rPr kumimoji="1" lang="ja-JP" altLang="en-US" dirty="0" smtClean="0"/>
              <a:t>をオフロードしたドメインがマイグレーションされないのでセキュリティが低下してしまう。</a:t>
            </a:r>
            <a:endParaRPr kumimoji="1" lang="en-US" altLang="ja-JP" dirty="0" smtClean="0"/>
          </a:p>
        </p:txBody>
      </p:sp>
      <p:sp>
        <p:nvSpPr>
          <p:cNvPr id="4" name="スライド番号プレースホルダ 3"/>
          <p:cNvSpPr>
            <a:spLocks noGrp="1"/>
          </p:cNvSpPr>
          <p:nvPr>
            <p:ph type="sldNum" sz="quarter" idx="10"/>
          </p:nvPr>
        </p:nvSpPr>
        <p:spPr/>
        <p:txBody>
          <a:bodyPr/>
          <a:lstStyle/>
          <a:p>
            <a:fld id="{D26402A5-BCC5-464A-B7F2-8822B3B93689}"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そこでマイグレーション可能な</a:t>
            </a:r>
            <a:r>
              <a:rPr kumimoji="1" lang="en-US" altLang="ja-JP" dirty="0" smtClean="0"/>
              <a:t>IDS</a:t>
            </a:r>
            <a:r>
              <a:rPr kumimoji="1" lang="ja-JP" altLang="en-US" dirty="0" smtClean="0"/>
              <a:t>オフロード専用 </a:t>
            </a:r>
            <a:r>
              <a:rPr kumimoji="1" lang="en-US" altLang="ja-JP" dirty="0" smtClean="0"/>
              <a:t>VM </a:t>
            </a:r>
            <a:r>
              <a:rPr kumimoji="1" lang="ja-JP" altLang="en-US" dirty="0" smtClean="0"/>
              <a:t>としてドメイン </a:t>
            </a:r>
            <a:r>
              <a:rPr kumimoji="1" lang="en-US" altLang="ja-JP" dirty="0" smtClean="0"/>
              <a:t>M </a:t>
            </a:r>
            <a:r>
              <a:rPr kumimoji="1" lang="ja-JP" altLang="en-US" dirty="0" smtClean="0"/>
              <a:t>を提案する。</a:t>
            </a:r>
            <a:endParaRPr kumimoji="1" lang="en-US" altLang="ja-JP" dirty="0" smtClean="0"/>
          </a:p>
          <a:p>
            <a:r>
              <a:rPr kumimoji="1" lang="ja-JP" altLang="en-US" dirty="0" smtClean="0"/>
              <a:t>ドメイン</a:t>
            </a:r>
            <a:r>
              <a:rPr kumimoji="1" lang="en-US" altLang="ja-JP" dirty="0" smtClean="0"/>
              <a:t>M </a:t>
            </a:r>
            <a:r>
              <a:rPr kumimoji="1" lang="ja-JP" altLang="en-US" dirty="0" smtClean="0"/>
              <a:t>は指定したドメイン</a:t>
            </a:r>
            <a:r>
              <a:rPr kumimoji="1" lang="en-US" altLang="ja-JP" dirty="0" smtClean="0"/>
              <a:t>U</a:t>
            </a:r>
            <a:r>
              <a:rPr kumimoji="1" lang="ja-JP" altLang="en-US" dirty="0" smtClean="0"/>
              <a:t>のストレージやメモリを監視することができる。</a:t>
            </a:r>
            <a:endParaRPr kumimoji="1" lang="en-US" altLang="ja-JP" dirty="0" smtClean="0"/>
          </a:p>
          <a:p>
            <a:r>
              <a:rPr kumimoji="1" lang="ja-JP" altLang="en-US" dirty="0" smtClean="0"/>
              <a:t>またドメイン</a:t>
            </a:r>
            <a:r>
              <a:rPr kumimoji="1" lang="en-US" altLang="ja-JP" dirty="0" smtClean="0"/>
              <a:t>M </a:t>
            </a:r>
            <a:r>
              <a:rPr kumimoji="1" lang="ja-JP" altLang="en-US" dirty="0" smtClean="0"/>
              <a:t>はドメイン</a:t>
            </a:r>
            <a:r>
              <a:rPr kumimoji="1" lang="en-US" altLang="ja-JP" dirty="0" smtClean="0"/>
              <a:t>U</a:t>
            </a:r>
            <a:r>
              <a:rPr kumimoji="1" lang="ja-JP" altLang="en-US" dirty="0" smtClean="0"/>
              <a:t>の監視を継続したままマイグレーションすることができ、マイグレーション後も監視を継続することができる。</a:t>
            </a:r>
            <a:endParaRPr kumimoji="1" lang="ja-JP" altLang="en-US" dirty="0"/>
          </a:p>
        </p:txBody>
      </p:sp>
      <p:sp>
        <p:nvSpPr>
          <p:cNvPr id="4" name="スライド番号プレースホルダ 3"/>
          <p:cNvSpPr>
            <a:spLocks noGrp="1"/>
          </p:cNvSpPr>
          <p:nvPr>
            <p:ph type="sldNum" sz="quarter" idx="10"/>
          </p:nvPr>
        </p:nvSpPr>
        <p:spPr/>
        <p:txBody>
          <a:bodyPr/>
          <a:lstStyle/>
          <a:p>
            <a:fld id="{D26402A5-BCC5-464A-B7F2-8822B3B93689}"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ドメイン</a:t>
            </a:r>
            <a:r>
              <a:rPr kumimoji="1" lang="en-US" altLang="ja-JP" dirty="0" smtClean="0"/>
              <a:t>U</a:t>
            </a:r>
            <a:r>
              <a:rPr kumimoji="1" lang="ja-JP" altLang="en-US" dirty="0" smtClean="0"/>
              <a:t>のストレージ監視方法として</a:t>
            </a:r>
            <a:r>
              <a:rPr kumimoji="1" lang="en-US" altLang="ja-JP" dirty="0" smtClean="0"/>
              <a:t>NFS</a:t>
            </a:r>
            <a:r>
              <a:rPr kumimoji="1" lang="ja-JP" altLang="en-US" dirty="0" smtClean="0"/>
              <a:t>サーバを利用します。</a:t>
            </a:r>
            <a:endParaRPr kumimoji="1" lang="en-US" altLang="ja-JP" dirty="0" smtClean="0"/>
          </a:p>
          <a:p>
            <a:r>
              <a:rPr kumimoji="1" lang="en-US" altLang="ja-JP" dirty="0" smtClean="0"/>
              <a:t>NFS</a:t>
            </a:r>
            <a:r>
              <a:rPr kumimoji="1" lang="ja-JP" altLang="en-US" dirty="0" smtClean="0"/>
              <a:t>サーバ上にドメイン</a:t>
            </a:r>
            <a:r>
              <a:rPr kumimoji="1" lang="en-US" altLang="ja-JP" dirty="0" smtClean="0"/>
              <a:t>U</a:t>
            </a:r>
            <a:r>
              <a:rPr kumimoji="1" lang="ja-JP" altLang="en-US" dirty="0" smtClean="0"/>
              <a:t>の仮想ディスクイメージを配置します。</a:t>
            </a:r>
            <a:endParaRPr kumimoji="1" lang="en-US" altLang="ja-JP" dirty="0" smtClean="0"/>
          </a:p>
          <a:p>
            <a:r>
              <a:rPr kumimoji="1" lang="ja-JP" altLang="en-US" dirty="0" smtClean="0"/>
              <a:t>ドメイン</a:t>
            </a:r>
            <a:r>
              <a:rPr kumimoji="1" lang="en-US" altLang="ja-JP" dirty="0" smtClean="0"/>
              <a:t>0</a:t>
            </a:r>
            <a:r>
              <a:rPr kumimoji="1" lang="ja-JP" altLang="en-US" dirty="0" smtClean="0"/>
              <a:t>は</a:t>
            </a:r>
            <a:r>
              <a:rPr kumimoji="1" lang="en-US" altLang="ja-JP" dirty="0" smtClean="0"/>
              <a:t>NFS</a:t>
            </a:r>
            <a:r>
              <a:rPr kumimoji="1" lang="ja-JP" altLang="en-US" dirty="0" smtClean="0"/>
              <a:t>サーバをマウントし、このディスクイメージを使ってドメイン</a:t>
            </a:r>
            <a:r>
              <a:rPr kumimoji="1" lang="en-US" altLang="ja-JP" dirty="0" smtClean="0"/>
              <a:t>U</a:t>
            </a:r>
            <a:r>
              <a:rPr kumimoji="1" lang="ja-JP" altLang="en-US" dirty="0" smtClean="0"/>
              <a:t>を起動する。</a:t>
            </a:r>
            <a:endParaRPr kumimoji="1" lang="en-US" altLang="ja-JP" dirty="0" smtClean="0"/>
          </a:p>
          <a:p>
            <a:r>
              <a:rPr kumimoji="1" lang="ja-JP" altLang="en-US" dirty="0" smtClean="0"/>
              <a:t>ドメイン</a:t>
            </a:r>
            <a:r>
              <a:rPr kumimoji="1" lang="en-US" altLang="ja-JP" dirty="0" smtClean="0"/>
              <a:t>M</a:t>
            </a:r>
            <a:r>
              <a:rPr kumimoji="1" lang="ja-JP" altLang="en-US" dirty="0" smtClean="0"/>
              <a:t>は整合性を保つために読み取り専用で</a:t>
            </a:r>
            <a:r>
              <a:rPr kumimoji="1" lang="en-US" altLang="ja-JP" dirty="0" smtClean="0"/>
              <a:t>NFS</a:t>
            </a:r>
            <a:r>
              <a:rPr kumimoji="1" lang="ja-JP" altLang="en-US" dirty="0" smtClean="0"/>
              <a:t>サーバをマウントし、ドメイン</a:t>
            </a:r>
            <a:r>
              <a:rPr kumimoji="1" lang="en-US" altLang="ja-JP" dirty="0" smtClean="0"/>
              <a:t>U</a:t>
            </a:r>
            <a:r>
              <a:rPr kumimoji="1" lang="ja-JP" altLang="en-US" dirty="0" smtClean="0"/>
              <a:t>のストレージを監視する。</a:t>
            </a:r>
            <a:endParaRPr kumimoji="1" lang="en-US" altLang="ja-JP" dirty="0" smtClean="0"/>
          </a:p>
          <a:p>
            <a:endParaRPr kumimoji="1" lang="en-US" altLang="ja-JP" dirty="0" smtClean="0"/>
          </a:p>
          <a:p>
            <a:r>
              <a:rPr kumimoji="1" lang="ja-JP" altLang="en-US" dirty="0" smtClean="0"/>
              <a:t>～～～～～～～～～～～～～～～～～～～～～～～～～～～～～</a:t>
            </a:r>
            <a:endParaRPr kumimoji="1" lang="en-US" altLang="ja-JP" dirty="0" smtClean="0"/>
          </a:p>
          <a:p>
            <a:endParaRPr kumimoji="1" lang="en-US" altLang="ja-JP" dirty="0" smtClean="0"/>
          </a:p>
          <a:p>
            <a:r>
              <a:rPr kumimoji="1" lang="ja-JP" altLang="en-US" dirty="0" smtClean="0"/>
              <a:t>ドメイン０に仮想ディスクイメージを置いたのではドメイン</a:t>
            </a:r>
            <a:r>
              <a:rPr kumimoji="1" lang="en-US" altLang="ja-JP" dirty="0" smtClean="0"/>
              <a:t>M</a:t>
            </a:r>
            <a:r>
              <a:rPr kumimoji="1" lang="ja-JP" altLang="en-US" dirty="0" smtClean="0"/>
              <a:t>がマウントできないため</a:t>
            </a:r>
            <a:endParaRPr kumimoji="1" lang="en-US" altLang="ja-JP" dirty="0" smtClean="0"/>
          </a:p>
          <a:p>
            <a:endParaRPr kumimoji="1" lang="en-US" altLang="ja-JP" dirty="0" smtClean="0"/>
          </a:p>
          <a:p>
            <a:r>
              <a:rPr kumimoji="1" lang="ja-JP" altLang="en-US" dirty="0" smtClean="0"/>
              <a:t>なんで</a:t>
            </a:r>
            <a:r>
              <a:rPr kumimoji="1" lang="en-US" altLang="ja-JP" dirty="0" smtClean="0"/>
              <a:t>NFS</a:t>
            </a:r>
            <a:r>
              <a:rPr kumimoji="1" lang="ja-JP" altLang="en-US" dirty="0" smtClean="0"/>
              <a:t>サーバを用いているの？　何か理由があったはず・・・？</a:t>
            </a:r>
            <a:endParaRPr kumimoji="1" lang="en-US" altLang="ja-JP" dirty="0" smtClean="0"/>
          </a:p>
          <a:p>
            <a:r>
              <a:rPr kumimoji="1" lang="ja-JP" altLang="en-US" dirty="0" smtClean="0"/>
              <a:t>ほかのシステムだと性能は？セキュリティは？</a:t>
            </a:r>
            <a:endParaRPr kumimoji="1" lang="en-US" altLang="ja-JP" dirty="0" smtClean="0"/>
          </a:p>
          <a:p>
            <a:endParaRPr kumimoji="1" lang="en-US" altLang="ja-JP" dirty="0" smtClean="0"/>
          </a:p>
          <a:p>
            <a:r>
              <a:rPr kumimoji="1" lang="en-US" altLang="ja-JP" dirty="0" smtClean="0"/>
              <a:t>NFS</a:t>
            </a:r>
            <a:r>
              <a:rPr kumimoji="1" lang="ja-JP" altLang="en-US" dirty="0" smtClean="0"/>
              <a:t>サーバは信頼するものとしておかねばならない</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D26402A5-BCC5-464A-B7F2-8822B3B93689}" type="slidenum">
              <a:rPr kumimoji="1" lang="ja-JP" altLang="en-US" smtClean="0"/>
              <a:pPr/>
              <a:t>7</a:t>
            </a:fld>
            <a:endParaRPr kumimoji="1" lang="ja-JP" altLang="en-US"/>
          </a:p>
        </p:txBody>
      </p:sp>
    </p:spTree>
    <p:extLst>
      <p:ext uri="{BB962C8B-B14F-4D97-AF65-F5344CB8AC3E}">
        <p14:creationId xmlns:p14="http://schemas.microsoft.com/office/powerpoint/2010/main" val="479767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またマイグレーションを行った際にもドメイン</a:t>
            </a:r>
            <a:r>
              <a:rPr kumimoji="1" lang="en-US" altLang="ja-JP" dirty="0" smtClean="0"/>
              <a:t>U</a:t>
            </a:r>
            <a:r>
              <a:rPr kumimoji="1" lang="ja-JP" altLang="en-US" dirty="0" smtClean="0"/>
              <a:t>のストレージ監視の継続は可能で</a:t>
            </a:r>
            <a:endParaRPr kumimoji="1" lang="en-US" altLang="ja-JP" dirty="0" smtClean="0"/>
          </a:p>
          <a:p>
            <a:r>
              <a:rPr kumimoji="1" lang="ja-JP" altLang="en-US" dirty="0" smtClean="0"/>
              <a:t>ドメイン</a:t>
            </a:r>
            <a:r>
              <a:rPr kumimoji="1" lang="en-US" altLang="ja-JP" dirty="0" smtClean="0"/>
              <a:t>M</a:t>
            </a:r>
            <a:r>
              <a:rPr kumimoji="1" lang="ja-JP" altLang="en-US" dirty="0" smtClean="0"/>
              <a:t>の</a:t>
            </a:r>
            <a:r>
              <a:rPr kumimoji="1" lang="en-US" altLang="ja-JP" dirty="0" smtClean="0"/>
              <a:t>NFS</a:t>
            </a:r>
            <a:r>
              <a:rPr kumimoji="1" lang="ja-JP" altLang="en-US" dirty="0" smtClean="0"/>
              <a:t>サーバマウントはマイグレーションした際もドメイン</a:t>
            </a:r>
            <a:r>
              <a:rPr kumimoji="1" lang="en-US" altLang="ja-JP" dirty="0" smtClean="0"/>
              <a:t>M</a:t>
            </a:r>
            <a:r>
              <a:rPr kumimoji="1" lang="ja-JP" altLang="en-US" dirty="0" smtClean="0"/>
              <a:t>の</a:t>
            </a:r>
            <a:r>
              <a:rPr kumimoji="1" lang="en-US" altLang="ja-JP" dirty="0" smtClean="0"/>
              <a:t>IP</a:t>
            </a:r>
            <a:r>
              <a:rPr kumimoji="1" lang="ja-JP" altLang="en-US" dirty="0" smtClean="0"/>
              <a:t>アドレスは変わらないため継続可能である。</a:t>
            </a:r>
            <a:endParaRPr kumimoji="1" lang="ja-JP" altLang="en-US" dirty="0"/>
          </a:p>
        </p:txBody>
      </p:sp>
      <p:sp>
        <p:nvSpPr>
          <p:cNvPr id="4" name="スライド番号プレースホルダ 3"/>
          <p:cNvSpPr>
            <a:spLocks noGrp="1"/>
          </p:cNvSpPr>
          <p:nvPr>
            <p:ph type="sldNum" sz="quarter" idx="10"/>
          </p:nvPr>
        </p:nvSpPr>
        <p:spPr/>
        <p:txBody>
          <a:bodyPr/>
          <a:lstStyle/>
          <a:p>
            <a:fld id="{D26402A5-BCC5-464A-B7F2-8822B3B93689}"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ストレージの監視の例として</a:t>
            </a:r>
            <a:r>
              <a:rPr kumimoji="1" lang="en-US" altLang="ja-JP" dirty="0" smtClean="0"/>
              <a:t>Tripwire</a:t>
            </a:r>
            <a:r>
              <a:rPr kumimoji="1" lang="ja-JP" altLang="en-US" dirty="0" smtClean="0"/>
              <a:t>を挙げる。</a:t>
            </a:r>
            <a:endParaRPr kumimoji="1" lang="en-US" altLang="ja-JP" dirty="0" smtClean="0"/>
          </a:p>
          <a:p>
            <a:r>
              <a:rPr kumimoji="1" lang="ja-JP" altLang="en-US" dirty="0" smtClean="0"/>
              <a:t>ドメイン</a:t>
            </a:r>
            <a:r>
              <a:rPr kumimoji="1" lang="en-US" altLang="ja-JP" dirty="0" smtClean="0"/>
              <a:t>U</a:t>
            </a:r>
            <a:r>
              <a:rPr kumimoji="1" lang="ja-JP" altLang="en-US" dirty="0" smtClean="0"/>
              <a:t>のストレージをドメイン</a:t>
            </a:r>
            <a:r>
              <a:rPr kumimoji="1" lang="en-US" altLang="ja-JP" dirty="0" smtClean="0"/>
              <a:t>M</a:t>
            </a:r>
            <a:r>
              <a:rPr kumimoji="1" lang="ja-JP" altLang="en-US" dirty="0" smtClean="0"/>
              <a:t>の</a:t>
            </a:r>
            <a:r>
              <a:rPr kumimoji="1" lang="en-US" altLang="ja-JP" dirty="0" smtClean="0"/>
              <a:t>/</a:t>
            </a:r>
            <a:r>
              <a:rPr kumimoji="1" lang="en-US" altLang="ja-JP" dirty="0" err="1" smtClean="0"/>
              <a:t>mnt</a:t>
            </a:r>
            <a:r>
              <a:rPr kumimoji="1" lang="en-US" altLang="ja-JP" dirty="0" smtClean="0"/>
              <a:t>/</a:t>
            </a:r>
            <a:r>
              <a:rPr kumimoji="1" lang="en-US" altLang="ja-JP" dirty="0" err="1" smtClean="0"/>
              <a:t>dom</a:t>
            </a:r>
            <a:r>
              <a:rPr kumimoji="1" lang="ja-JP" altLang="en-US" dirty="0" smtClean="0"/>
              <a:t>にマウントする。</a:t>
            </a:r>
            <a:endParaRPr kumimoji="1" lang="en-US" altLang="ja-JP" dirty="0" smtClean="0"/>
          </a:p>
          <a:p>
            <a:r>
              <a:rPr kumimoji="1" lang="ja-JP" altLang="en-US" dirty="0" smtClean="0"/>
              <a:t>ドメイン</a:t>
            </a:r>
            <a:r>
              <a:rPr kumimoji="1" lang="en-US" altLang="ja-JP" dirty="0" smtClean="0"/>
              <a:t>M</a:t>
            </a:r>
            <a:r>
              <a:rPr kumimoji="1" lang="ja-JP" altLang="en-US" dirty="0" smtClean="0"/>
              <a:t>のカーネルがドメイン</a:t>
            </a:r>
            <a:r>
              <a:rPr kumimoji="1" lang="en-US" altLang="ja-JP" dirty="0" smtClean="0"/>
              <a:t>U</a:t>
            </a:r>
            <a:r>
              <a:rPr kumimoji="1" lang="ja-JP" altLang="en-US" dirty="0" smtClean="0"/>
              <a:t>のストレージのファイルシステムを解釈してくれる。</a:t>
            </a:r>
            <a:endParaRPr kumimoji="1" lang="en-US" altLang="ja-JP" dirty="0" smtClean="0"/>
          </a:p>
          <a:p>
            <a:r>
              <a:rPr kumimoji="1" lang="ja-JP" altLang="en-US" dirty="0" smtClean="0"/>
              <a:t>次にデータベースを作成を作成する。</a:t>
            </a:r>
            <a:endParaRPr kumimoji="1" lang="en-US" altLang="ja-JP" dirty="0" smtClean="0"/>
          </a:p>
          <a:p>
            <a:r>
              <a:rPr kumimoji="1" lang="ja-JP" altLang="en-US" dirty="0" smtClean="0"/>
              <a:t>このデータベースは正常時のドメイン</a:t>
            </a:r>
            <a:r>
              <a:rPr kumimoji="1" lang="en-US" altLang="ja-JP" dirty="0" smtClean="0"/>
              <a:t>U</a:t>
            </a:r>
            <a:r>
              <a:rPr kumimoji="1" lang="ja-JP" altLang="en-US" dirty="0" smtClean="0"/>
              <a:t>のストレージの内容が保存されている。</a:t>
            </a:r>
            <a:endParaRPr kumimoji="1" lang="en-US" altLang="ja-JP" dirty="0" smtClean="0"/>
          </a:p>
          <a:p>
            <a:r>
              <a:rPr kumimoji="1" lang="ja-JP" altLang="en-US" dirty="0" smtClean="0"/>
              <a:t>このデータベースを基にドメイン</a:t>
            </a:r>
            <a:r>
              <a:rPr kumimoji="1" lang="en-US" altLang="ja-JP" dirty="0" smtClean="0"/>
              <a:t>U</a:t>
            </a:r>
            <a:r>
              <a:rPr kumimoji="1" lang="ja-JP" altLang="en-US" dirty="0" smtClean="0"/>
              <a:t>のストレージの整合性をチェックする。</a:t>
            </a:r>
            <a:endParaRPr kumimoji="1" lang="en-US" altLang="ja-JP" dirty="0" smtClean="0"/>
          </a:p>
          <a:p>
            <a:endParaRPr kumimoji="1" lang="en-US" altLang="ja-JP" dirty="0" smtClean="0"/>
          </a:p>
          <a:p>
            <a:r>
              <a:rPr kumimoji="1" lang="ja-JP" altLang="en-US" dirty="0" smtClean="0"/>
              <a:t>！！！！！！！！！！！！！！！説明加える！！！！！！！！！！！！！！！！！</a:t>
            </a:r>
            <a:endParaRPr kumimoji="1" lang="en-US" altLang="ja-JP" dirty="0" smtClean="0"/>
          </a:p>
          <a:p>
            <a:endParaRPr kumimoji="1" lang="en-US" altLang="ja-JP" dirty="0" smtClean="0"/>
          </a:p>
          <a:p>
            <a:r>
              <a:rPr kumimoji="1" lang="ja-JP" altLang="en-US" dirty="0" smtClean="0"/>
              <a:t>みているもの（ハッシュ値　ファイルサイズ　ファイルタイプ　パーミッション　</a:t>
            </a:r>
            <a:r>
              <a:rPr kumimoji="1" lang="en-US" altLang="ja-JP" dirty="0" err="1" smtClean="0"/>
              <a:t>uid</a:t>
            </a:r>
            <a:r>
              <a:rPr kumimoji="1" lang="ja-JP" altLang="en-US" dirty="0" smtClean="0"/>
              <a:t>）</a:t>
            </a:r>
            <a:r>
              <a:rPr kumimoji="1" lang="en-US" altLang="ja-JP" dirty="0" smtClean="0"/>
              <a:t>etc</a:t>
            </a:r>
            <a:r>
              <a:rPr kumimoji="1" lang="ja-JP" altLang="en-US" dirty="0" smtClean="0"/>
              <a:t>　</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D26402A5-BCC5-464A-B7F2-8822B3B93689}" type="slidenum">
              <a:rPr kumimoji="1" lang="ja-JP" altLang="en-US" smtClean="0"/>
              <a:pPr/>
              <a:t>9</a:t>
            </a:fld>
            <a:endParaRPr kumimoji="1" lang="ja-JP" altLang="en-US"/>
          </a:p>
        </p:txBody>
      </p:sp>
    </p:spTree>
    <p:extLst>
      <p:ext uri="{BB962C8B-B14F-4D97-AF65-F5344CB8AC3E}">
        <p14:creationId xmlns:p14="http://schemas.microsoft.com/office/powerpoint/2010/main" val="3226511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2"/>
      </p:bgRef>
    </p:bg>
    <p:spTree>
      <p:nvGrpSpPr>
        <p:cNvPr id="1" name=""/>
        <p:cNvGrpSpPr/>
        <p:nvPr/>
      </p:nvGrpSpPr>
      <p:grpSpPr>
        <a:xfrm>
          <a:off x="0" y="0"/>
          <a:ext cx="0" cy="0"/>
          <a:chOff x="0" y="0"/>
          <a:chExt cx="0" cy="0"/>
        </a:xfrm>
      </p:grpSpPr>
      <p:sp>
        <p:nvSpPr>
          <p:cNvPr id="7" name="正方形/長方形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2362200" y="4038600"/>
            <a:ext cx="6477000" cy="1828800"/>
          </a:xfrm>
        </p:spPr>
        <p:txBody>
          <a:bodyPr anchor="b"/>
          <a:lstStyle>
            <a:lvl1pPr>
              <a:defRPr cap="all" baseline="0"/>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16BAC15-E046-4410-A393-B9AA43EA0775}" type="datetimeFigureOut">
              <a:rPr kumimoji="1" lang="ja-JP" altLang="en-US" smtClean="0"/>
              <a:pPr/>
              <a:t>2011/9/28</a:t>
            </a:fld>
            <a:endParaRPr kumimoji="1" lang="ja-JP" altLang="en-US"/>
          </a:p>
        </p:txBody>
      </p:sp>
      <p:sp>
        <p:nvSpPr>
          <p:cNvPr id="17" name="フッター プレースホルダ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kumimoji="1" lang="ja-JP" altLang="en-US"/>
          </a:p>
        </p:txBody>
      </p:sp>
      <p:sp>
        <p:nvSpPr>
          <p:cNvPr id="29" name="スライド番号プレースホルダ 28"/>
          <p:cNvSpPr>
            <a:spLocks noGrp="1"/>
          </p:cNvSpPr>
          <p:nvPr>
            <p:ph type="sldNum" sz="quarter" idx="12"/>
          </p:nvPr>
        </p:nvSpPr>
        <p:spPr>
          <a:xfrm>
            <a:off x="8001000" y="228600"/>
            <a:ext cx="838200" cy="381000"/>
          </a:xfrm>
        </p:spPr>
        <p:txBody>
          <a:bodyPr/>
          <a:lstStyle>
            <a:lvl1pPr>
              <a:defRPr>
                <a:solidFill>
                  <a:schemeClr val="tx2"/>
                </a:solidFill>
              </a:defRPr>
            </a:lvl1pPr>
          </a:lstStyle>
          <a:p>
            <a:fld id="{6BD73D3F-5E5F-4CCF-A1FC-54D230144189}" type="slidenum">
              <a:rPr kumimoji="1" lang="ja-JP" altLang="en-US" smtClean="0"/>
              <a:pPr/>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916BAC15-E046-4410-A393-B9AA43EA0775}" type="datetimeFigureOut">
              <a:rPr kumimoji="1" lang="ja-JP" altLang="en-US" smtClean="0"/>
              <a:pPr/>
              <a:t>2011/9/28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BD73D3F-5E5F-4CCF-A1FC-54D230144189}"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bg>
      <p:bgRef idx="1001">
        <a:schemeClr val="bg1"/>
      </p:bgRef>
    </p:bg>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53200" y="609600"/>
            <a:ext cx="2057400" cy="5516563"/>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609600"/>
            <a:ext cx="5562600" cy="5516564"/>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a:xfrm>
            <a:off x="6553200" y="6248402"/>
            <a:ext cx="2209800" cy="365125"/>
          </a:xfrm>
        </p:spPr>
        <p:txBody>
          <a:bodyPr/>
          <a:lstStyle/>
          <a:p>
            <a:fld id="{916BAC15-E046-4410-A393-B9AA43EA0775}" type="datetimeFigureOut">
              <a:rPr kumimoji="1" lang="ja-JP" altLang="en-US" smtClean="0"/>
              <a:pPr/>
              <a:t>2011/9/28</a:t>
            </a:fld>
            <a:endParaRPr kumimoji="1" lang="ja-JP" altLang="en-US"/>
          </a:p>
        </p:txBody>
      </p:sp>
      <p:sp>
        <p:nvSpPr>
          <p:cNvPr id="5" name="フッター プレースホルダ 4"/>
          <p:cNvSpPr>
            <a:spLocks noGrp="1"/>
          </p:cNvSpPr>
          <p:nvPr>
            <p:ph type="ftr" sz="quarter" idx="11"/>
          </p:nvPr>
        </p:nvSpPr>
        <p:spPr>
          <a:xfrm>
            <a:off x="457201" y="6248207"/>
            <a:ext cx="5573483" cy="365125"/>
          </a:xfrm>
        </p:spPr>
        <p:txBody>
          <a:bodyPr/>
          <a:lstStyle/>
          <a:p>
            <a:endParaRPr kumimoji="1" lang="ja-JP" altLang="en-US"/>
          </a:p>
        </p:txBody>
      </p:sp>
      <p:sp>
        <p:nvSpPr>
          <p:cNvPr id="7" name="正方形/長方形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正方形/長方形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正方形/長方形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スライド番号プレースホルダ 5"/>
          <p:cNvSpPr>
            <a:spLocks noGrp="1"/>
          </p:cNvSpPr>
          <p:nvPr>
            <p:ph type="sldNum" sz="quarter" idx="12"/>
          </p:nvPr>
        </p:nvSpPr>
        <p:spPr>
          <a:xfrm rot="5400000">
            <a:off x="5989638" y="144462"/>
            <a:ext cx="533400" cy="244476"/>
          </a:xfrm>
        </p:spPr>
        <p:txBody>
          <a:bodyPr/>
          <a:lstStyle/>
          <a:p>
            <a:fld id="{6BD73D3F-5E5F-4CCF-A1FC-54D230144189}"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12648" y="228600"/>
            <a:ext cx="8153400" cy="990600"/>
          </a:xfrm>
        </p:spPr>
        <p:txBody>
          <a:bodyPr/>
          <a:lstStyle/>
          <a:p>
            <a:r>
              <a:rPr kumimoji="0" lang="ja-JP" altLang="en-US" smtClean="0"/>
              <a:t>マスタ タイトルの書式設定</a:t>
            </a:r>
            <a:endParaRPr kumimoji="0" lang="en-US"/>
          </a:p>
        </p:txBody>
      </p:sp>
      <p:sp>
        <p:nvSpPr>
          <p:cNvPr id="4" name="日付プレースホルダ 3"/>
          <p:cNvSpPr>
            <a:spLocks noGrp="1"/>
          </p:cNvSpPr>
          <p:nvPr>
            <p:ph type="dt" sz="half" idx="10"/>
          </p:nvPr>
        </p:nvSpPr>
        <p:spPr/>
        <p:txBody>
          <a:bodyPr/>
          <a:lstStyle/>
          <a:p>
            <a:fld id="{916BAC15-E046-4410-A393-B9AA43EA0775}" type="datetimeFigureOut">
              <a:rPr kumimoji="1" lang="ja-JP" altLang="en-US" smtClean="0"/>
              <a:pPr/>
              <a:t>2011/9/28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lvl1pPr>
              <a:defRPr>
                <a:solidFill>
                  <a:srgbClr val="FFFFFF"/>
                </a:solidFill>
              </a:defRPr>
            </a:lvl1pPr>
          </a:lstStyle>
          <a:p>
            <a:fld id="{6BD73D3F-5E5F-4CCF-A1FC-54D230144189}" type="slidenum">
              <a:rPr kumimoji="1" lang="ja-JP" altLang="en-US" smtClean="0"/>
              <a:pPr/>
              <a:t>‹#›</a:t>
            </a:fld>
            <a:endParaRPr kumimoji="1" lang="ja-JP" altLang="en-US"/>
          </a:p>
        </p:txBody>
      </p:sp>
      <p:sp>
        <p:nvSpPr>
          <p:cNvPr id="8" name="コンテンツ プレースホルダ 7"/>
          <p:cNvSpPr>
            <a:spLocks noGrp="1"/>
          </p:cNvSpPr>
          <p:nvPr>
            <p:ph sz="quarter" idx="1"/>
          </p:nvPr>
        </p:nvSpPr>
        <p:spPr>
          <a:xfrm>
            <a:off x="612648" y="1600200"/>
            <a:ext cx="8153400" cy="44958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7" name="正方形/長方形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ja-JP" altLang="en-US" smtClean="0"/>
              <a:t>マスタ タイトルの書式設定</a:t>
            </a:r>
            <a:endParaRPr kumimoji="0" lang="en-US"/>
          </a:p>
        </p:txBody>
      </p:sp>
      <p:sp>
        <p:nvSpPr>
          <p:cNvPr id="12" name="日付プレースホルダ 11"/>
          <p:cNvSpPr>
            <a:spLocks noGrp="1"/>
          </p:cNvSpPr>
          <p:nvPr>
            <p:ph type="dt" sz="half" idx="10"/>
          </p:nvPr>
        </p:nvSpPr>
        <p:spPr/>
        <p:txBody>
          <a:bodyPr/>
          <a:lstStyle/>
          <a:p>
            <a:fld id="{916BAC15-E046-4410-A393-B9AA43EA0775}" type="datetimeFigureOut">
              <a:rPr kumimoji="1" lang="ja-JP" altLang="en-US" smtClean="0"/>
              <a:pPr/>
              <a:t>2011/9/28</a:t>
            </a:fld>
            <a:endParaRPr kumimoji="1" lang="ja-JP" altLang="en-US"/>
          </a:p>
        </p:txBody>
      </p:sp>
      <p:sp>
        <p:nvSpPr>
          <p:cNvPr id="13" name="スライド番号プレースホルダ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6BD73D3F-5E5F-4CCF-A1FC-54D230144189}" type="slidenum">
              <a:rPr kumimoji="1" lang="ja-JP" altLang="en-US" smtClean="0"/>
              <a:pPr/>
              <a:t>‹#›</a:t>
            </a:fld>
            <a:endParaRPr kumimoji="1" lang="ja-JP" altLang="en-US"/>
          </a:p>
        </p:txBody>
      </p:sp>
      <p:sp>
        <p:nvSpPr>
          <p:cNvPr id="14" name="フッター プレースホルダ 13"/>
          <p:cNvSpPr>
            <a:spLocks noGrp="1"/>
          </p:cNvSpPr>
          <p:nvPr>
            <p:ph type="ftr" sz="quarter" idx="12"/>
          </p:nvPr>
        </p:nvSpPr>
        <p:spPr/>
        <p:txBody>
          <a:bodyPr/>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9" name="コンテンツ プレースホルダ 8"/>
          <p:cNvSpPr>
            <a:spLocks noGrp="1"/>
          </p:cNvSpPr>
          <p:nvPr>
            <p:ph sz="quarter" idx="1"/>
          </p:nvPr>
        </p:nvSpPr>
        <p:spPr>
          <a:xfrm>
            <a:off x="609600" y="1589567"/>
            <a:ext cx="38862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844901" y="1589567"/>
            <a:ext cx="38862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8" name="日付プレースホルダ 7"/>
          <p:cNvSpPr>
            <a:spLocks noGrp="1"/>
          </p:cNvSpPr>
          <p:nvPr>
            <p:ph type="dt" sz="half" idx="15"/>
          </p:nvPr>
        </p:nvSpPr>
        <p:spPr/>
        <p:txBody>
          <a:bodyPr rtlCol="0"/>
          <a:lstStyle/>
          <a:p>
            <a:fld id="{916BAC15-E046-4410-A393-B9AA43EA0775}" type="datetimeFigureOut">
              <a:rPr kumimoji="1" lang="ja-JP" altLang="en-US" smtClean="0"/>
              <a:pPr/>
              <a:t>2011/9/28</a:t>
            </a:fld>
            <a:endParaRPr kumimoji="1" lang="ja-JP" altLang="en-US"/>
          </a:p>
        </p:txBody>
      </p:sp>
      <p:sp>
        <p:nvSpPr>
          <p:cNvPr id="10" name="スライド番号プレースホルダ 9"/>
          <p:cNvSpPr>
            <a:spLocks noGrp="1"/>
          </p:cNvSpPr>
          <p:nvPr>
            <p:ph type="sldNum" sz="quarter" idx="16"/>
          </p:nvPr>
        </p:nvSpPr>
        <p:spPr/>
        <p:txBody>
          <a:bodyPr rtlCol="0"/>
          <a:lstStyle/>
          <a:p>
            <a:fld id="{6BD73D3F-5E5F-4CCF-A1FC-54D230144189}" type="slidenum">
              <a:rPr kumimoji="1" lang="ja-JP" altLang="en-US" smtClean="0"/>
              <a:pPr/>
              <a:t>‹#›</a:t>
            </a:fld>
            <a:endParaRPr kumimoji="1" lang="ja-JP" altLang="en-US"/>
          </a:p>
        </p:txBody>
      </p:sp>
      <p:sp>
        <p:nvSpPr>
          <p:cNvPr id="12" name="フッター プレースホルダ 11"/>
          <p:cNvSpPr>
            <a:spLocks noGrp="1"/>
          </p:cNvSpPr>
          <p:nvPr>
            <p:ph type="ftr" sz="quarter" idx="17"/>
          </p:nvPr>
        </p:nvSpPr>
        <p:spPr/>
        <p:txBody>
          <a:bodyPr rtlCol="0"/>
          <a:lstStyle/>
          <a:p>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3400" y="273050"/>
            <a:ext cx="8153400" cy="869950"/>
          </a:xfrm>
        </p:spPr>
        <p:txBody>
          <a:bodyPr anchor="ctr"/>
          <a:lstStyle>
            <a:lvl1pPr>
              <a:defRPr/>
            </a:lvl1pPr>
          </a:lstStyle>
          <a:p>
            <a:r>
              <a:rPr kumimoji="0" lang="ja-JP" altLang="en-US" smtClean="0"/>
              <a:t>マスタ タイトルの書式設定</a:t>
            </a:r>
            <a:endParaRPr kumimoji="0" lang="en-US"/>
          </a:p>
        </p:txBody>
      </p:sp>
      <p:sp>
        <p:nvSpPr>
          <p:cNvPr id="11" name="コンテンツ プレースホルダ 10"/>
          <p:cNvSpPr>
            <a:spLocks noGrp="1"/>
          </p:cNvSpPr>
          <p:nvPr>
            <p:ph sz="quarter" idx="2"/>
          </p:nvPr>
        </p:nvSpPr>
        <p:spPr>
          <a:xfrm>
            <a:off x="609600" y="2438400"/>
            <a:ext cx="3886200" cy="35814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quarter" idx="4"/>
          </p:nvPr>
        </p:nvSpPr>
        <p:spPr>
          <a:xfrm>
            <a:off x="4800600" y="2438400"/>
            <a:ext cx="3886200" cy="35814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0" name="日付プレースホルダ 9"/>
          <p:cNvSpPr>
            <a:spLocks noGrp="1"/>
          </p:cNvSpPr>
          <p:nvPr>
            <p:ph type="dt" sz="half" idx="15"/>
          </p:nvPr>
        </p:nvSpPr>
        <p:spPr/>
        <p:txBody>
          <a:bodyPr rtlCol="0"/>
          <a:lstStyle/>
          <a:p>
            <a:fld id="{916BAC15-E046-4410-A393-B9AA43EA0775}" type="datetimeFigureOut">
              <a:rPr kumimoji="1" lang="ja-JP" altLang="en-US" smtClean="0"/>
              <a:pPr/>
              <a:t>2011/9/28</a:t>
            </a:fld>
            <a:endParaRPr kumimoji="1" lang="ja-JP" altLang="en-US"/>
          </a:p>
        </p:txBody>
      </p:sp>
      <p:sp>
        <p:nvSpPr>
          <p:cNvPr id="12" name="スライド番号プレースホルダ 11"/>
          <p:cNvSpPr>
            <a:spLocks noGrp="1"/>
          </p:cNvSpPr>
          <p:nvPr>
            <p:ph type="sldNum" sz="quarter" idx="16"/>
          </p:nvPr>
        </p:nvSpPr>
        <p:spPr/>
        <p:txBody>
          <a:bodyPr rtlCol="0"/>
          <a:lstStyle/>
          <a:p>
            <a:fld id="{6BD73D3F-5E5F-4CCF-A1FC-54D230144189}" type="slidenum">
              <a:rPr kumimoji="1" lang="ja-JP" altLang="en-US" smtClean="0"/>
              <a:pPr/>
              <a:t>‹#›</a:t>
            </a:fld>
            <a:endParaRPr kumimoji="1" lang="ja-JP" altLang="en-US"/>
          </a:p>
        </p:txBody>
      </p:sp>
      <p:sp>
        <p:nvSpPr>
          <p:cNvPr id="14" name="フッター プレースホルダ 13"/>
          <p:cNvSpPr>
            <a:spLocks noGrp="1"/>
          </p:cNvSpPr>
          <p:nvPr>
            <p:ph type="ftr" sz="quarter" idx="17"/>
          </p:nvPr>
        </p:nvSpPr>
        <p:spPr/>
        <p:txBody>
          <a:bodyPr rtlCol="0"/>
          <a:lstStyle/>
          <a:p>
            <a:endParaRPr kumimoji="1" lang="ja-JP" altLang="en-US"/>
          </a:p>
        </p:txBody>
      </p:sp>
      <p:sp>
        <p:nvSpPr>
          <p:cNvPr id="16" name="テキスト プレースホルダ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
        <p:nvSpPr>
          <p:cNvPr id="15" name="テキスト プレースホルダ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916BAC15-E046-4410-A393-B9AA43EA0775}" type="datetimeFigureOut">
              <a:rPr kumimoji="1" lang="ja-JP" altLang="en-US" smtClean="0"/>
              <a:pPr/>
              <a:t>2011/9/28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lvl1pPr>
              <a:defRPr>
                <a:solidFill>
                  <a:srgbClr val="FFFFFF"/>
                </a:solidFill>
              </a:defRPr>
            </a:lvl1pPr>
          </a:lstStyle>
          <a:p>
            <a:fld id="{6BD73D3F-5E5F-4CCF-A1FC-54D230144189}"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16BAC15-E046-4410-A393-B9AA43EA0775}" type="datetimeFigureOut">
              <a:rPr kumimoji="1" lang="ja-JP" altLang="en-US" smtClean="0"/>
              <a:pPr/>
              <a:t>2011/9/28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a:xfrm>
            <a:off x="0" y="6248400"/>
            <a:ext cx="533400" cy="381000"/>
          </a:xfrm>
        </p:spPr>
        <p:txBody>
          <a:bodyPr/>
          <a:lstStyle>
            <a:lvl1pPr>
              <a:defRPr>
                <a:solidFill>
                  <a:schemeClr val="tx2"/>
                </a:solidFill>
              </a:defRPr>
            </a:lvl1pPr>
          </a:lstStyle>
          <a:p>
            <a:fld id="{6BD73D3F-5E5F-4CCF-A1FC-54D230144189}"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3050"/>
            <a:ext cx="8077200" cy="869950"/>
          </a:xfrm>
        </p:spPr>
        <p:txBody>
          <a:bodyPr anchor="ctr"/>
          <a:lstStyle>
            <a:lvl1pPr algn="l">
              <a:buNone/>
              <a:defRPr sz="4400" b="0"/>
            </a:lvl1p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916BAC15-E046-4410-A393-B9AA43EA0775}" type="datetimeFigureOut">
              <a:rPr kumimoji="1" lang="ja-JP" altLang="en-US" smtClean="0"/>
              <a:pPr/>
              <a:t>2011/9/28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lvl1pPr>
              <a:defRPr>
                <a:solidFill>
                  <a:srgbClr val="FFFFFF"/>
                </a:solidFill>
              </a:defRPr>
            </a:lvl1pPr>
          </a:lstStyle>
          <a:p>
            <a:fld id="{6BD73D3F-5E5F-4CCF-A1FC-54D230144189}" type="slidenum">
              <a:rPr kumimoji="1" lang="ja-JP" altLang="en-US" smtClean="0"/>
              <a:pPr/>
              <a:t>‹#›</a:t>
            </a:fld>
            <a:endParaRPr kumimoji="1" lang="ja-JP" altLang="en-US"/>
          </a:p>
        </p:txBody>
      </p:sp>
      <p:sp>
        <p:nvSpPr>
          <p:cNvPr id="3" name="テキスト プレースホルダ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9" name="コンテンツ プレースホルダ 8"/>
          <p:cNvSpPr>
            <a:spLocks noGrp="1"/>
          </p:cNvSpPr>
          <p:nvPr>
            <p:ph sz="quarter" idx="1"/>
          </p:nvPr>
        </p:nvSpPr>
        <p:spPr>
          <a:xfrm>
            <a:off x="2362200" y="1752600"/>
            <a:ext cx="6400800" cy="44196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3">
        <a:schemeClr val="bg2"/>
      </p:bgRef>
    </p:bg>
    <p:spTree>
      <p:nvGrpSpPr>
        <p:cNvPr id="1" name=""/>
        <p:cNvGrpSpPr/>
        <p:nvPr/>
      </p:nvGrpSpPr>
      <p:grpSpPr>
        <a:xfrm>
          <a:off x="0" y="0"/>
          <a:ext cx="0" cy="0"/>
          <a:chOff x="0" y="0"/>
          <a:chExt cx="0" cy="0"/>
        </a:xfrm>
      </p:grpSpPr>
      <p:sp>
        <p:nvSpPr>
          <p:cNvPr id="4" name="テキスト プレースホルダ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ja-JP" altLang="en-US" smtClean="0"/>
              <a:t>マスタ テキストの書式設定</a:t>
            </a:r>
          </a:p>
        </p:txBody>
      </p:sp>
      <p:sp>
        <p:nvSpPr>
          <p:cNvPr id="8" name="正方形/長方形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ja-JP" altLang="en-US" smtClean="0"/>
              <a:t>マスタ タイトルの書式設定</a:t>
            </a:r>
            <a:endParaRPr kumimoji="0" lang="en-US"/>
          </a:p>
        </p:txBody>
      </p:sp>
      <p:sp>
        <p:nvSpPr>
          <p:cNvPr id="11" name="正方形/長方形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日付プレースホルダ 11"/>
          <p:cNvSpPr>
            <a:spLocks noGrp="1"/>
          </p:cNvSpPr>
          <p:nvPr>
            <p:ph type="dt" sz="half" idx="10"/>
          </p:nvPr>
        </p:nvSpPr>
        <p:spPr>
          <a:xfrm>
            <a:off x="6248400" y="6248400"/>
            <a:ext cx="2667000" cy="365125"/>
          </a:xfrm>
        </p:spPr>
        <p:txBody>
          <a:bodyPr rtlCol="0"/>
          <a:lstStyle/>
          <a:p>
            <a:fld id="{916BAC15-E046-4410-A393-B9AA43EA0775}" type="datetimeFigureOut">
              <a:rPr kumimoji="1" lang="ja-JP" altLang="en-US" smtClean="0"/>
              <a:pPr/>
              <a:t>2011/9/28</a:t>
            </a:fld>
            <a:endParaRPr kumimoji="1" lang="ja-JP" altLang="en-US"/>
          </a:p>
        </p:txBody>
      </p:sp>
      <p:sp>
        <p:nvSpPr>
          <p:cNvPr id="13" name="スライド番号プレースホルダ 12"/>
          <p:cNvSpPr>
            <a:spLocks noGrp="1"/>
          </p:cNvSpPr>
          <p:nvPr>
            <p:ph type="sldNum" sz="quarter" idx="11"/>
          </p:nvPr>
        </p:nvSpPr>
        <p:spPr>
          <a:xfrm>
            <a:off x="0" y="4667249"/>
            <a:ext cx="1447800" cy="663578"/>
          </a:xfrm>
        </p:spPr>
        <p:txBody>
          <a:bodyPr rtlCol="0"/>
          <a:lstStyle>
            <a:lvl1pPr>
              <a:defRPr sz="2800"/>
            </a:lvl1pPr>
          </a:lstStyle>
          <a:p>
            <a:fld id="{6BD73D3F-5E5F-4CCF-A1FC-54D230144189}" type="slidenum">
              <a:rPr kumimoji="1" lang="ja-JP" altLang="en-US" smtClean="0"/>
              <a:pPr/>
              <a:t>‹#›</a:t>
            </a:fld>
            <a:endParaRPr kumimoji="1" lang="ja-JP" altLang="en-US"/>
          </a:p>
        </p:txBody>
      </p:sp>
      <p:sp>
        <p:nvSpPr>
          <p:cNvPr id="14" name="フッター プレースホルダ 13"/>
          <p:cNvSpPr>
            <a:spLocks noGrp="1"/>
          </p:cNvSpPr>
          <p:nvPr>
            <p:ph type="ftr" sz="quarter" idx="12"/>
          </p:nvPr>
        </p:nvSpPr>
        <p:spPr>
          <a:xfrm>
            <a:off x="1600200" y="6248206"/>
            <a:ext cx="4572000" cy="365125"/>
          </a:xfrm>
        </p:spPr>
        <p:txBody>
          <a:bodyPr rtlCol="0"/>
          <a:lstStyle/>
          <a:p>
            <a:endParaRPr kumimoji="1" lang="ja-JP" altLang="en-US"/>
          </a:p>
        </p:txBody>
      </p:sp>
      <p:sp>
        <p:nvSpPr>
          <p:cNvPr id="3" name="図プレースホルダ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ja-JP" altLang="en-US" smtClean="0"/>
              <a:t>アイコンをクリックして図を追加</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 21"/>
          <p:cNvSpPr>
            <a:spLocks noGrp="1"/>
          </p:cNvSpPr>
          <p:nvPr>
            <p:ph type="title"/>
          </p:nvPr>
        </p:nvSpPr>
        <p:spPr>
          <a:xfrm>
            <a:off x="609600" y="228600"/>
            <a:ext cx="8153400" cy="990600"/>
          </a:xfrm>
          <a:prstGeom prst="rect">
            <a:avLst/>
          </a:prstGeom>
        </p:spPr>
        <p:txBody>
          <a:bodyPr vert="horz" anchor="ctr">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16BAC15-E046-4410-A393-B9AA43EA0775}" type="datetimeFigureOut">
              <a:rPr kumimoji="1" lang="ja-JP" altLang="en-US" smtClean="0"/>
              <a:pPr/>
              <a:t>2011/9/28</a:t>
            </a:fld>
            <a:endParaRPr kumimoji="1" lang="ja-JP" altLang="en-US"/>
          </a:p>
        </p:txBody>
      </p:sp>
      <p:sp>
        <p:nvSpPr>
          <p:cNvPr id="3" name="フッター プレースホルダ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kumimoji="1" lang="ja-JP" altLang="en-US"/>
          </a:p>
        </p:txBody>
      </p:sp>
      <p:sp>
        <p:nvSpPr>
          <p:cNvPr id="7" name="正方形/長方形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スライド番号プレースホルダ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6BD73D3F-5E5F-4CCF-A1FC-54D230144189}"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1"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1"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1"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1"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1"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1"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4038600"/>
            <a:ext cx="8515672" cy="1828800"/>
          </a:xfrm>
        </p:spPr>
        <p:txBody>
          <a:bodyPr/>
          <a:lstStyle/>
          <a:p>
            <a:r>
              <a:rPr kumimoji="1" lang="en-US" altLang="ja-JP" dirty="0" smtClean="0"/>
              <a:t>VM</a:t>
            </a:r>
            <a:r>
              <a:rPr kumimoji="1" lang="ja-JP" altLang="en-US" dirty="0" smtClean="0"/>
              <a:t>マイグレーションを可能にする</a:t>
            </a:r>
            <a:r>
              <a:rPr kumimoji="1" lang="en-US" altLang="ja-JP" dirty="0" smtClean="0"/>
              <a:t>IDS</a:t>
            </a:r>
            <a:r>
              <a:rPr kumimoji="1" lang="ja-JP" altLang="en-US" dirty="0" smtClean="0"/>
              <a:t>オフロード機構</a:t>
            </a:r>
            <a:endParaRPr kumimoji="1" lang="ja-JP" altLang="en-US" dirty="0"/>
          </a:p>
        </p:txBody>
      </p:sp>
      <p:sp>
        <p:nvSpPr>
          <p:cNvPr id="3" name="サブタイトル 2"/>
          <p:cNvSpPr>
            <a:spLocks noGrp="1"/>
          </p:cNvSpPr>
          <p:nvPr>
            <p:ph type="subTitle" idx="1"/>
          </p:nvPr>
        </p:nvSpPr>
        <p:spPr/>
        <p:txBody>
          <a:bodyPr>
            <a:normAutofit fontScale="77500" lnSpcReduction="20000"/>
          </a:bodyPr>
          <a:lstStyle/>
          <a:p>
            <a:r>
              <a:rPr lang="ja-JP" altLang="en-US" dirty="0"/>
              <a:t>九州工業</a:t>
            </a:r>
            <a:r>
              <a:rPr lang="ja-JP" altLang="en-US" dirty="0" smtClean="0"/>
              <a:t>大学　</a:t>
            </a:r>
            <a:endParaRPr kumimoji="1" lang="en-US" altLang="ja-JP" dirty="0" smtClean="0"/>
          </a:p>
          <a:p>
            <a:r>
              <a:rPr lang="en-US" altLang="ja-JP" dirty="0" smtClean="0"/>
              <a:t>  </a:t>
            </a:r>
            <a:r>
              <a:rPr lang="ja-JP" altLang="en-US" dirty="0" smtClean="0"/>
              <a:t>　宇都宮　</a:t>
            </a:r>
            <a:r>
              <a:rPr lang="ja-JP" altLang="en-US" smtClean="0"/>
              <a:t>寿仁　　光来　健一</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ドメイン</a:t>
            </a:r>
            <a:r>
              <a:rPr kumimoji="1" lang="en-US" altLang="ja-JP" dirty="0" smtClean="0"/>
              <a:t>U</a:t>
            </a:r>
            <a:r>
              <a:rPr kumimoji="1" lang="ja-JP" altLang="en-US" dirty="0" smtClean="0"/>
              <a:t>のメモリ監視</a:t>
            </a:r>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ドメイン</a:t>
            </a:r>
            <a:r>
              <a:rPr kumimoji="1" lang="en-US" altLang="ja-JP" dirty="0" smtClean="0"/>
              <a:t>M</a:t>
            </a:r>
            <a:r>
              <a:rPr kumimoji="1" lang="ja-JP" altLang="en-US" dirty="0" smtClean="0"/>
              <a:t>にドメイン</a:t>
            </a:r>
            <a:r>
              <a:rPr kumimoji="1" lang="en-US" altLang="ja-JP" dirty="0" smtClean="0"/>
              <a:t>U</a:t>
            </a:r>
            <a:r>
              <a:rPr kumimoji="1" lang="ja-JP" altLang="en-US" dirty="0" smtClean="0"/>
              <a:t>のメモリページをマップ</a:t>
            </a:r>
            <a:endParaRPr lang="en-US" altLang="ja-JP" dirty="0" smtClean="0"/>
          </a:p>
          <a:p>
            <a:pPr lvl="1"/>
            <a:r>
              <a:rPr kumimoji="1" lang="ja-JP" altLang="en-US" dirty="0" smtClean="0"/>
              <a:t>例：ドメイン</a:t>
            </a:r>
            <a:r>
              <a:rPr kumimoji="1" lang="en-US" altLang="ja-JP" dirty="0" smtClean="0"/>
              <a:t>U</a:t>
            </a:r>
            <a:r>
              <a:rPr kumimoji="1" lang="ja-JP" altLang="en-US" dirty="0" smtClean="0"/>
              <a:t>の</a:t>
            </a:r>
            <a:r>
              <a:rPr kumimoji="1" lang="en-US" altLang="ja-JP" dirty="0" smtClean="0"/>
              <a:t>OS</a:t>
            </a:r>
            <a:r>
              <a:rPr kumimoji="1" lang="ja-JP" altLang="en-US" dirty="0" smtClean="0"/>
              <a:t>カーネルの監視</a:t>
            </a:r>
            <a:endParaRPr kumimoji="1" lang="en-US" altLang="ja-JP" dirty="0" smtClean="0"/>
          </a:p>
          <a:p>
            <a:pPr lvl="2"/>
            <a:r>
              <a:rPr lang="ja-JP" altLang="en-US" dirty="0" smtClean="0"/>
              <a:t>カーネルチェッカを用いて行う</a:t>
            </a:r>
            <a:endParaRPr lang="en-US" altLang="ja-JP" dirty="0" smtClean="0"/>
          </a:p>
          <a:p>
            <a:pPr lvl="2"/>
            <a:r>
              <a:rPr lang="ja-JP" altLang="en-US" dirty="0" smtClean="0"/>
              <a:t>定期的に実行中のカーネルのハッシュ値を計算し、改ざんを検出</a:t>
            </a:r>
            <a:endParaRPr lang="en-US" altLang="ja-JP" dirty="0" smtClean="0"/>
          </a:p>
        </p:txBody>
      </p:sp>
      <p:sp>
        <p:nvSpPr>
          <p:cNvPr id="18" name="角丸四角形 17"/>
          <p:cNvSpPr/>
          <p:nvPr/>
        </p:nvSpPr>
        <p:spPr>
          <a:xfrm>
            <a:off x="1835696" y="3861048"/>
            <a:ext cx="2232248" cy="2664296"/>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bg1"/>
              </a:solidFill>
            </a:endParaRPr>
          </a:p>
          <a:p>
            <a:pPr algn="ctr"/>
            <a:endParaRPr kumimoji="1" lang="en-US" altLang="ja-JP" dirty="0" smtClean="0">
              <a:solidFill>
                <a:schemeClr val="bg1"/>
              </a:solidFill>
            </a:endParaRPr>
          </a:p>
          <a:p>
            <a:pPr algn="ctr"/>
            <a:endParaRPr kumimoji="1" lang="en-US" altLang="ja-JP" dirty="0" smtClean="0">
              <a:solidFill>
                <a:schemeClr val="bg1"/>
              </a:solidFill>
            </a:endParaRPr>
          </a:p>
          <a:p>
            <a:pPr algn="ctr"/>
            <a:endParaRPr lang="en-US" altLang="ja-JP" dirty="0" smtClean="0">
              <a:solidFill>
                <a:schemeClr val="bg1"/>
              </a:solidFill>
            </a:endParaRPr>
          </a:p>
          <a:p>
            <a:pPr algn="ctr"/>
            <a:endParaRPr kumimoji="1" lang="en-US" altLang="ja-JP" dirty="0" smtClean="0">
              <a:solidFill>
                <a:schemeClr val="bg1"/>
              </a:solidFill>
            </a:endParaRPr>
          </a:p>
          <a:p>
            <a:pPr algn="ctr"/>
            <a:endParaRPr lang="en-US" altLang="ja-JP" dirty="0" smtClean="0">
              <a:solidFill>
                <a:schemeClr val="bg1"/>
              </a:solidFill>
            </a:endParaRPr>
          </a:p>
          <a:p>
            <a:pPr algn="ctr"/>
            <a:endParaRPr kumimoji="1" lang="en-US" altLang="ja-JP" dirty="0" smtClean="0">
              <a:solidFill>
                <a:schemeClr val="bg1"/>
              </a:solidFill>
            </a:endParaRPr>
          </a:p>
          <a:p>
            <a:pPr algn="ctr"/>
            <a:r>
              <a:rPr lang="ja-JP" altLang="en-US" dirty="0" smtClean="0">
                <a:solidFill>
                  <a:schemeClr val="bg1"/>
                </a:solidFill>
              </a:rPr>
              <a:t>ドメイン</a:t>
            </a:r>
            <a:r>
              <a:rPr lang="en-US" altLang="ja-JP" dirty="0" smtClean="0">
                <a:solidFill>
                  <a:schemeClr val="bg1"/>
                </a:solidFill>
              </a:rPr>
              <a:t>U</a:t>
            </a:r>
            <a:endParaRPr kumimoji="1" lang="ja-JP" altLang="en-US" dirty="0">
              <a:solidFill>
                <a:schemeClr val="bg1"/>
              </a:solidFill>
            </a:endParaRPr>
          </a:p>
        </p:txBody>
      </p:sp>
      <p:sp>
        <p:nvSpPr>
          <p:cNvPr id="19" name="角丸四角形 18"/>
          <p:cNvSpPr/>
          <p:nvPr/>
        </p:nvSpPr>
        <p:spPr>
          <a:xfrm>
            <a:off x="4572000" y="3861048"/>
            <a:ext cx="2232248" cy="266429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p>
          <a:p>
            <a:pPr algn="ctr"/>
            <a:endParaRPr lang="en-US" altLang="ja-JP" dirty="0" smtClean="0"/>
          </a:p>
          <a:p>
            <a:pPr algn="ctr"/>
            <a:endParaRPr kumimoji="1" lang="en-US" altLang="ja-JP" dirty="0" smtClean="0"/>
          </a:p>
          <a:p>
            <a:pPr algn="ctr"/>
            <a:endParaRPr lang="en-US" altLang="ja-JP" dirty="0" smtClean="0"/>
          </a:p>
          <a:p>
            <a:pPr algn="ctr"/>
            <a:endParaRPr kumimoji="1" lang="en-US" altLang="ja-JP" dirty="0" smtClean="0"/>
          </a:p>
          <a:p>
            <a:pPr algn="ctr"/>
            <a:endParaRPr lang="en-US" altLang="ja-JP" dirty="0" smtClean="0"/>
          </a:p>
          <a:p>
            <a:pPr algn="ctr"/>
            <a:endParaRPr kumimoji="1" lang="en-US" altLang="ja-JP" dirty="0" smtClean="0"/>
          </a:p>
          <a:p>
            <a:pPr algn="ctr"/>
            <a:r>
              <a:rPr lang="ja-JP" altLang="en-US" dirty="0" smtClean="0"/>
              <a:t>ドメイン</a:t>
            </a:r>
            <a:r>
              <a:rPr lang="en-US" altLang="ja-JP" dirty="0" smtClean="0"/>
              <a:t>M</a:t>
            </a:r>
            <a:endParaRPr kumimoji="1" lang="ja-JP" altLang="en-US" dirty="0"/>
          </a:p>
        </p:txBody>
      </p:sp>
      <p:sp>
        <p:nvSpPr>
          <p:cNvPr id="23" name="正方形/長方形 22"/>
          <p:cNvSpPr/>
          <p:nvPr/>
        </p:nvSpPr>
        <p:spPr>
          <a:xfrm>
            <a:off x="5076056" y="5445224"/>
            <a:ext cx="1224136"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5076056" y="4941168"/>
            <a:ext cx="1224136"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2339752" y="4941168"/>
            <a:ext cx="1224136" cy="504056"/>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2339752" y="5445224"/>
            <a:ext cx="1224136" cy="504056"/>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2339752" y="4437112"/>
            <a:ext cx="1224136" cy="50405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5076056" y="4941168"/>
            <a:ext cx="1224136" cy="5040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5076056" y="5445224"/>
            <a:ext cx="1224136" cy="5040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5076056" y="4437112"/>
            <a:ext cx="1224136" cy="50405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2051720" y="4005064"/>
            <a:ext cx="180020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OS</a:t>
            </a:r>
            <a:r>
              <a:rPr kumimoji="1" lang="ja-JP" altLang="en-US" dirty="0" smtClean="0">
                <a:solidFill>
                  <a:schemeClr val="tx1"/>
                </a:solidFill>
              </a:rPr>
              <a:t>カーネル</a:t>
            </a:r>
            <a:endParaRPr kumimoji="1" lang="en-US" altLang="ja-JP" dirty="0" smtClean="0">
              <a:solidFill>
                <a:schemeClr val="tx1"/>
              </a:solidFill>
            </a:endParaRPr>
          </a:p>
        </p:txBody>
      </p:sp>
      <p:sp>
        <p:nvSpPr>
          <p:cNvPr id="34" name="左矢印 33"/>
          <p:cNvSpPr/>
          <p:nvPr/>
        </p:nvSpPr>
        <p:spPr>
          <a:xfrm>
            <a:off x="3491880" y="4221088"/>
            <a:ext cx="1584176" cy="576064"/>
          </a:xfrm>
          <a:prstGeom prst="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円/楕円 31"/>
          <p:cNvSpPr/>
          <p:nvPr/>
        </p:nvSpPr>
        <p:spPr>
          <a:xfrm>
            <a:off x="4932040" y="4077072"/>
            <a:ext cx="1440160" cy="792088"/>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IDS</a:t>
            </a:r>
          </a:p>
        </p:txBody>
      </p:sp>
      <p:cxnSp>
        <p:nvCxnSpPr>
          <p:cNvPr id="20" name="直線矢印コネクタ 19"/>
          <p:cNvCxnSpPr>
            <a:endCxn id="26" idx="3"/>
          </p:cNvCxnSpPr>
          <p:nvPr/>
        </p:nvCxnSpPr>
        <p:spPr>
          <a:xfrm flipH="1">
            <a:off x="3563888" y="5193196"/>
            <a:ext cx="21602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a:endCxn id="27" idx="3"/>
          </p:cNvCxnSpPr>
          <p:nvPr/>
        </p:nvCxnSpPr>
        <p:spPr>
          <a:xfrm flipH="1">
            <a:off x="3563888" y="5697252"/>
            <a:ext cx="21602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ox(in)">
                                      <p:cBhvr>
                                        <p:cTn id="7" dur="500"/>
                                        <p:tgtEl>
                                          <p:spTgt spid="22"/>
                                        </p:tgtEl>
                                      </p:cBhvr>
                                    </p:animEffect>
                                  </p:childTnLst>
                                </p:cTn>
                              </p:par>
                              <p:par>
                                <p:cTn id="8" presetID="4" presetClass="entr" presetSubtype="16"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box(in)">
                                      <p:cBhvr>
                                        <p:cTn id="10" dur="5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dissolve">
                                      <p:cBhvr>
                                        <p:cTn id="15" dur="500"/>
                                        <p:tgtEl>
                                          <p:spTgt spid="29"/>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dissolve">
                                      <p:cBhvr>
                                        <p:cTn id="18" dur="500"/>
                                        <p:tgtEl>
                                          <p:spTgt spid="30"/>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dissolve">
                                      <p:cBhvr>
                                        <p:cTn id="23" dur="500"/>
                                        <p:tgtEl>
                                          <p:spTgt spid="32"/>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33"/>
                                        </p:tgtEl>
                                        <p:attrNameLst>
                                          <p:attrName>style.visibility</p:attrName>
                                        </p:attrNameLst>
                                      </p:cBhvr>
                                      <p:to>
                                        <p:strVal val="visible"/>
                                      </p:to>
                                    </p:set>
                                    <p:animEffect transition="in" filter="dissolve">
                                      <p:cBhvr>
                                        <p:cTn id="26" dur="500"/>
                                        <p:tgtEl>
                                          <p:spTgt spid="33"/>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dissolve">
                                      <p:cBhvr>
                                        <p:cTn id="31"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3" grpId="0" animBg="1"/>
      <p:bldP spid="34" grpId="0" animBg="1"/>
      <p:bldP spid="3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ドメイン</a:t>
            </a:r>
            <a:r>
              <a:rPr kumimoji="1" lang="en-US" altLang="ja-JP" dirty="0" smtClean="0"/>
              <a:t>U</a:t>
            </a:r>
            <a:r>
              <a:rPr lang="ja-JP" altLang="en-US" dirty="0" err="1" smtClean="0"/>
              <a:t>への</a:t>
            </a:r>
            <a:r>
              <a:rPr lang="ja-JP" altLang="en-US" dirty="0" smtClean="0"/>
              <a:t>アクセスを許可</a:t>
            </a:r>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ドメイン</a:t>
            </a:r>
            <a:r>
              <a:rPr kumimoji="1" lang="en-US" altLang="ja-JP" dirty="0" smtClean="0"/>
              <a:t>M</a:t>
            </a:r>
            <a:r>
              <a:rPr kumimoji="1" lang="ja-JP" altLang="en-US" dirty="0" smtClean="0"/>
              <a:t>にドメイン</a:t>
            </a:r>
            <a:r>
              <a:rPr kumimoji="1" lang="en-US" altLang="ja-JP" dirty="0" smtClean="0"/>
              <a:t>U</a:t>
            </a:r>
            <a:r>
              <a:rPr kumimoji="1" lang="ja-JP" altLang="en-US" dirty="0" err="1" smtClean="0"/>
              <a:t>への</a:t>
            </a:r>
            <a:r>
              <a:rPr kumimoji="1" lang="ja-JP" altLang="en-US" dirty="0" smtClean="0"/>
              <a:t>アクセス許可を与える</a:t>
            </a:r>
            <a:endParaRPr kumimoji="1" lang="en-US" altLang="ja-JP" dirty="0" smtClean="0"/>
          </a:p>
          <a:p>
            <a:pPr lvl="1"/>
            <a:r>
              <a:rPr lang="ja-JP" altLang="en-US" dirty="0" smtClean="0"/>
              <a:t>従来、ドメイン</a:t>
            </a:r>
            <a:r>
              <a:rPr lang="en-US" altLang="ja-JP" dirty="0" smtClean="0"/>
              <a:t>0</a:t>
            </a:r>
            <a:r>
              <a:rPr lang="ja-JP" altLang="en-US" dirty="0" smtClean="0"/>
              <a:t>しかドメイン</a:t>
            </a:r>
            <a:r>
              <a:rPr lang="en-US" altLang="ja-JP" dirty="0" smtClean="0"/>
              <a:t>U</a:t>
            </a:r>
            <a:r>
              <a:rPr lang="ja-JP" altLang="en-US" dirty="0" smtClean="0"/>
              <a:t>にアクセスできなかった</a:t>
            </a:r>
            <a:endParaRPr lang="en-US" altLang="ja-JP" dirty="0" smtClean="0"/>
          </a:p>
          <a:p>
            <a:pPr lvl="2"/>
            <a:r>
              <a:rPr kumimoji="1" lang="en-US" altLang="ja-JP" dirty="0" smtClean="0"/>
              <a:t>VM</a:t>
            </a:r>
            <a:r>
              <a:rPr kumimoji="1" lang="ja-JP" altLang="en-US" dirty="0" smtClean="0"/>
              <a:t>間の隔離のため</a:t>
            </a:r>
            <a:endParaRPr kumimoji="1" lang="en-US" altLang="ja-JP" dirty="0" smtClean="0"/>
          </a:p>
          <a:p>
            <a:pPr lvl="1"/>
            <a:r>
              <a:rPr kumimoji="1" lang="ja-JP" altLang="en-US" dirty="0" smtClean="0"/>
              <a:t>ドメイン</a:t>
            </a:r>
            <a:r>
              <a:rPr kumimoji="1" lang="en-US" altLang="ja-JP" dirty="0" smtClean="0"/>
              <a:t>0</a:t>
            </a:r>
            <a:r>
              <a:rPr kumimoji="1" lang="ja-JP" altLang="en-US" dirty="0" smtClean="0"/>
              <a:t>からアクセス許可を与える</a:t>
            </a:r>
            <a:endParaRPr kumimoji="1" lang="en-US" altLang="ja-JP" dirty="0" smtClean="0"/>
          </a:p>
          <a:p>
            <a:pPr lvl="2"/>
            <a:r>
              <a:rPr lang="ja-JP" altLang="en-US" dirty="0" smtClean="0"/>
              <a:t>ドメイン</a:t>
            </a:r>
            <a:r>
              <a:rPr lang="en-US" altLang="ja-JP" dirty="0" smtClean="0"/>
              <a:t>M</a:t>
            </a:r>
            <a:r>
              <a:rPr lang="ja-JP" altLang="en-US" dirty="0" smtClean="0"/>
              <a:t>がドメイン</a:t>
            </a:r>
            <a:r>
              <a:rPr lang="en-US" altLang="ja-JP" dirty="0" smtClean="0"/>
              <a:t>U</a:t>
            </a:r>
            <a:r>
              <a:rPr lang="ja-JP" altLang="en-US" dirty="0" smtClean="0"/>
              <a:t>にアクセス可能に</a:t>
            </a:r>
            <a:endParaRPr lang="en-US" altLang="ja-JP" dirty="0" smtClean="0"/>
          </a:p>
          <a:p>
            <a:pPr lvl="2"/>
            <a:r>
              <a:rPr kumimoji="1" lang="en-US" altLang="ja-JP" dirty="0" smtClean="0"/>
              <a:t>VM</a:t>
            </a:r>
            <a:r>
              <a:rPr kumimoji="1" lang="ja-JP" altLang="en-US" dirty="0" smtClean="0"/>
              <a:t>間の隔離は維持できる</a:t>
            </a:r>
            <a:endParaRPr kumimoji="1" lang="en-US" altLang="ja-JP" dirty="0" smtClean="0"/>
          </a:p>
        </p:txBody>
      </p:sp>
      <p:sp>
        <p:nvSpPr>
          <p:cNvPr id="5" name="角丸四角形 4"/>
          <p:cNvSpPr/>
          <p:nvPr/>
        </p:nvSpPr>
        <p:spPr>
          <a:xfrm>
            <a:off x="3563888" y="4581128"/>
            <a:ext cx="1512168" cy="1944216"/>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bg1"/>
              </a:solidFill>
            </a:endParaRPr>
          </a:p>
          <a:p>
            <a:pPr algn="ctr"/>
            <a:endParaRPr kumimoji="1" lang="en-US" altLang="ja-JP" dirty="0" smtClean="0">
              <a:solidFill>
                <a:schemeClr val="bg1"/>
              </a:solidFill>
            </a:endParaRPr>
          </a:p>
          <a:p>
            <a:pPr algn="ctr"/>
            <a:endParaRPr kumimoji="1" lang="en-US" altLang="ja-JP" dirty="0" smtClean="0">
              <a:solidFill>
                <a:schemeClr val="bg1"/>
              </a:solidFill>
            </a:endParaRPr>
          </a:p>
          <a:p>
            <a:pPr algn="ctr"/>
            <a:endParaRPr lang="en-US" altLang="ja-JP" dirty="0" smtClean="0">
              <a:solidFill>
                <a:schemeClr val="bg1"/>
              </a:solidFill>
            </a:endParaRPr>
          </a:p>
          <a:p>
            <a:pPr algn="ctr"/>
            <a:endParaRPr kumimoji="1" lang="en-US" altLang="ja-JP" dirty="0" smtClean="0">
              <a:solidFill>
                <a:schemeClr val="bg1"/>
              </a:solidFill>
            </a:endParaRPr>
          </a:p>
          <a:p>
            <a:pPr algn="ctr"/>
            <a:r>
              <a:rPr lang="ja-JP" altLang="en-US" dirty="0" smtClean="0">
                <a:solidFill>
                  <a:schemeClr val="bg1"/>
                </a:solidFill>
              </a:rPr>
              <a:t>ドメイン</a:t>
            </a:r>
            <a:r>
              <a:rPr lang="en-US" altLang="ja-JP" dirty="0" smtClean="0">
                <a:solidFill>
                  <a:schemeClr val="bg1"/>
                </a:solidFill>
              </a:rPr>
              <a:t>U</a:t>
            </a:r>
            <a:endParaRPr kumimoji="1" lang="ja-JP" altLang="en-US" dirty="0">
              <a:solidFill>
                <a:schemeClr val="bg1"/>
              </a:solidFill>
            </a:endParaRPr>
          </a:p>
        </p:txBody>
      </p:sp>
      <p:sp>
        <p:nvSpPr>
          <p:cNvPr id="6" name="角丸四角形 5"/>
          <p:cNvSpPr/>
          <p:nvPr/>
        </p:nvSpPr>
        <p:spPr>
          <a:xfrm>
            <a:off x="1259632" y="4581128"/>
            <a:ext cx="1512168" cy="1944216"/>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p>
          <a:p>
            <a:pPr algn="ctr"/>
            <a:endParaRPr lang="en-US" altLang="ja-JP" dirty="0" smtClean="0"/>
          </a:p>
          <a:p>
            <a:pPr algn="ctr"/>
            <a:endParaRPr kumimoji="1" lang="en-US" altLang="ja-JP" dirty="0" smtClean="0"/>
          </a:p>
          <a:p>
            <a:pPr algn="ctr"/>
            <a:endParaRPr lang="en-US" altLang="ja-JP" dirty="0" smtClean="0"/>
          </a:p>
          <a:p>
            <a:pPr algn="ctr"/>
            <a:endParaRPr lang="en-US" altLang="ja-JP" dirty="0" smtClean="0"/>
          </a:p>
          <a:p>
            <a:pPr algn="ctr"/>
            <a:endParaRPr lang="en-US" altLang="ja-JP" dirty="0" smtClean="0"/>
          </a:p>
          <a:p>
            <a:pPr algn="ctr"/>
            <a:r>
              <a:rPr lang="ja-JP" altLang="en-US" dirty="0" smtClean="0"/>
              <a:t>ドメイン</a:t>
            </a:r>
            <a:r>
              <a:rPr lang="en-US" altLang="ja-JP" dirty="0" smtClean="0"/>
              <a:t>0</a:t>
            </a:r>
            <a:endParaRPr lang="ja-JP" altLang="en-US" dirty="0" smtClean="0"/>
          </a:p>
          <a:p>
            <a:pPr algn="ctr"/>
            <a:endParaRPr kumimoji="1" lang="en-US" altLang="ja-JP" dirty="0" smtClean="0"/>
          </a:p>
        </p:txBody>
      </p:sp>
      <p:sp>
        <p:nvSpPr>
          <p:cNvPr id="7" name="角丸四角形 6"/>
          <p:cNvSpPr/>
          <p:nvPr/>
        </p:nvSpPr>
        <p:spPr>
          <a:xfrm>
            <a:off x="5940152" y="4581128"/>
            <a:ext cx="1512168" cy="194421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p>
          <a:p>
            <a:pPr algn="ctr"/>
            <a:endParaRPr lang="en-US" altLang="ja-JP" dirty="0" smtClean="0"/>
          </a:p>
          <a:p>
            <a:pPr algn="ctr"/>
            <a:endParaRPr kumimoji="1" lang="en-US" altLang="ja-JP" dirty="0" smtClean="0"/>
          </a:p>
          <a:p>
            <a:pPr algn="ctr"/>
            <a:endParaRPr lang="en-US" altLang="ja-JP" dirty="0" smtClean="0"/>
          </a:p>
          <a:p>
            <a:pPr algn="ctr"/>
            <a:endParaRPr kumimoji="1" lang="en-US" altLang="ja-JP" dirty="0" smtClean="0"/>
          </a:p>
          <a:p>
            <a:pPr algn="ctr"/>
            <a:r>
              <a:rPr lang="ja-JP" altLang="en-US" dirty="0" smtClean="0"/>
              <a:t>ドメイン</a:t>
            </a:r>
            <a:r>
              <a:rPr lang="en-US" altLang="ja-JP" dirty="0" smtClean="0"/>
              <a:t>M</a:t>
            </a:r>
            <a:endParaRPr kumimoji="1" lang="ja-JP" altLang="en-US" dirty="0"/>
          </a:p>
        </p:txBody>
      </p:sp>
      <p:sp>
        <p:nvSpPr>
          <p:cNvPr id="8" name="右矢印 7"/>
          <p:cNvSpPr/>
          <p:nvPr/>
        </p:nvSpPr>
        <p:spPr>
          <a:xfrm>
            <a:off x="2699792" y="5157192"/>
            <a:ext cx="1080120"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右矢印 8"/>
          <p:cNvSpPr/>
          <p:nvPr/>
        </p:nvSpPr>
        <p:spPr>
          <a:xfrm rot="10800000">
            <a:off x="4932040" y="5157192"/>
            <a:ext cx="1080120"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乗算記号 9"/>
          <p:cNvSpPr/>
          <p:nvPr/>
        </p:nvSpPr>
        <p:spPr>
          <a:xfrm>
            <a:off x="5148064" y="5085184"/>
            <a:ext cx="936104" cy="864096"/>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ドーナツ 10"/>
          <p:cNvSpPr/>
          <p:nvPr/>
        </p:nvSpPr>
        <p:spPr>
          <a:xfrm>
            <a:off x="5220072" y="5085184"/>
            <a:ext cx="864096" cy="864096"/>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trips(downLeft)">
                                      <p:cBhvr>
                                        <p:cTn id="7" dur="500"/>
                                        <p:tgtEl>
                                          <p:spTgt spid="8"/>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strips(downLeft)">
                                      <p:cBhvr>
                                        <p:cTn id="10" dur="500"/>
                                        <p:tgtEl>
                                          <p:spTgt spid="9"/>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strips(downLeft)">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grpId="1" nodeType="clickEffect">
                                  <p:stCondLst>
                                    <p:cond delay="0"/>
                                  </p:stCondLst>
                                  <p:childTnLst>
                                    <p:set>
                                      <p:cBhvr>
                                        <p:cTn id="17" dur="1" fill="hold">
                                          <p:stCondLst>
                                            <p:cond delay="0"/>
                                          </p:stCondLst>
                                        </p:cTn>
                                        <p:tgtEl>
                                          <p:spTgt spid="10"/>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strips(downLeft)">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0" grpId="1"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sz="quarter" idx="1"/>
          </p:nvPr>
        </p:nvSpPr>
        <p:spPr/>
        <p:txBody>
          <a:bodyPr/>
          <a:lstStyle/>
          <a:p>
            <a:r>
              <a:rPr kumimoji="1" lang="en-US" altLang="ja-JP" dirty="0" err="1" smtClean="0"/>
              <a:t>privcmd</a:t>
            </a:r>
            <a:r>
              <a:rPr lang="ja-JP" altLang="en-US" dirty="0" smtClean="0"/>
              <a:t>の利用をドメイン</a:t>
            </a:r>
            <a:r>
              <a:rPr lang="en-US" altLang="ja-JP" dirty="0" smtClean="0"/>
              <a:t>M</a:t>
            </a:r>
            <a:r>
              <a:rPr lang="ja-JP" altLang="en-US" dirty="0" err="1" smtClean="0"/>
              <a:t>にも</a:t>
            </a:r>
            <a:r>
              <a:rPr lang="ja-JP" altLang="en-US" dirty="0" smtClean="0"/>
              <a:t>許可</a:t>
            </a:r>
            <a:endParaRPr kumimoji="1" lang="en-US" altLang="ja-JP" dirty="0" smtClean="0"/>
          </a:p>
          <a:p>
            <a:pPr lvl="1"/>
            <a:r>
              <a:rPr kumimoji="1" lang="en-US" altLang="ja-JP" dirty="0" smtClean="0"/>
              <a:t>Linux</a:t>
            </a:r>
            <a:r>
              <a:rPr kumimoji="1" lang="ja-JP" altLang="en-US" dirty="0" smtClean="0"/>
              <a:t>カーネルにサポートを加える</a:t>
            </a:r>
            <a:endParaRPr kumimoji="1" lang="en-US" altLang="ja-JP" dirty="0" smtClean="0"/>
          </a:p>
          <a:p>
            <a:r>
              <a:rPr lang="ja-JP" altLang="en-US" dirty="0" smtClean="0"/>
              <a:t>ドメイン</a:t>
            </a:r>
            <a:r>
              <a:rPr lang="en-US" altLang="ja-JP" dirty="0" smtClean="0"/>
              <a:t>M</a:t>
            </a:r>
            <a:r>
              <a:rPr lang="ja-JP" altLang="en-US" dirty="0" smtClean="0"/>
              <a:t>に</a:t>
            </a:r>
            <a:r>
              <a:rPr lang="en-US" altLang="ja-JP" dirty="0" err="1" smtClean="0"/>
              <a:t>domctl</a:t>
            </a:r>
            <a:r>
              <a:rPr lang="ja-JP" altLang="en-US" dirty="0" smtClean="0"/>
              <a:t>ハイパーコールの実行を許可</a:t>
            </a:r>
            <a:endParaRPr kumimoji="1" lang="en-US" altLang="ja-JP" dirty="0" smtClean="0"/>
          </a:p>
          <a:p>
            <a:pPr lvl="1"/>
            <a:r>
              <a:rPr lang="ja-JP" altLang="en-US" dirty="0" smtClean="0"/>
              <a:t>ドメイン</a:t>
            </a:r>
            <a:r>
              <a:rPr lang="en-US" altLang="ja-JP" dirty="0" smtClean="0"/>
              <a:t>U</a:t>
            </a:r>
            <a:r>
              <a:rPr lang="ja-JP" altLang="en-US" dirty="0" smtClean="0"/>
              <a:t>のメモリ情報を取得できる</a:t>
            </a:r>
            <a:endParaRPr lang="en-US" altLang="ja-JP" dirty="0" smtClean="0"/>
          </a:p>
          <a:p>
            <a:pPr lvl="1"/>
            <a:endParaRPr lang="en-US" altLang="ja-JP" b="1" dirty="0" smtClean="0"/>
          </a:p>
          <a:p>
            <a:endParaRPr kumimoji="1" lang="en-US" altLang="ja-JP" dirty="0" smtClean="0"/>
          </a:p>
          <a:p>
            <a:endParaRPr lang="en-US" altLang="ja-JP" dirty="0" smtClean="0"/>
          </a:p>
          <a:p>
            <a:endParaRPr kumimoji="1" lang="ja-JP" altLang="en-US" dirty="0"/>
          </a:p>
        </p:txBody>
      </p:sp>
      <p:sp>
        <p:nvSpPr>
          <p:cNvPr id="15" name="角丸四角形 14"/>
          <p:cNvSpPr/>
          <p:nvPr/>
        </p:nvSpPr>
        <p:spPr>
          <a:xfrm>
            <a:off x="1907704" y="3717032"/>
            <a:ext cx="1584176" cy="1872208"/>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p>
          <a:p>
            <a:pPr algn="ctr"/>
            <a:endParaRPr lang="en-US" altLang="ja-JP" dirty="0" smtClean="0"/>
          </a:p>
          <a:p>
            <a:pPr algn="ctr"/>
            <a:endParaRPr kumimoji="1" lang="en-US" altLang="ja-JP" dirty="0" smtClean="0"/>
          </a:p>
          <a:p>
            <a:pPr algn="ctr"/>
            <a:endParaRPr lang="en-US" altLang="ja-JP" dirty="0" smtClean="0"/>
          </a:p>
          <a:p>
            <a:pPr algn="ctr"/>
            <a:endParaRPr lang="en-US" altLang="ja-JP" dirty="0" smtClean="0"/>
          </a:p>
          <a:p>
            <a:pPr algn="ctr"/>
            <a:endParaRPr lang="en-US" altLang="ja-JP" dirty="0" smtClean="0"/>
          </a:p>
          <a:p>
            <a:pPr algn="ctr"/>
            <a:endParaRPr kumimoji="1" lang="en-US" altLang="ja-JP" dirty="0" smtClean="0"/>
          </a:p>
        </p:txBody>
      </p:sp>
      <p:sp>
        <p:nvSpPr>
          <p:cNvPr id="13" name="角丸四角形 12"/>
          <p:cNvSpPr/>
          <p:nvPr/>
        </p:nvSpPr>
        <p:spPr>
          <a:xfrm>
            <a:off x="5004048" y="3717032"/>
            <a:ext cx="1728192" cy="187220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3563888" y="3717032"/>
            <a:ext cx="1368152" cy="1872208"/>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normAutofit fontScale="90000"/>
          </a:bodyPr>
          <a:lstStyle/>
          <a:p>
            <a:pPr algn="ctr"/>
            <a:r>
              <a:rPr lang="ja-JP" altLang="en-US" dirty="0" smtClean="0"/>
              <a:t>メモリ操作インターフェースの追加</a:t>
            </a:r>
            <a:endParaRPr kumimoji="1" lang="ja-JP" altLang="en-US" dirty="0"/>
          </a:p>
        </p:txBody>
      </p:sp>
      <p:sp>
        <p:nvSpPr>
          <p:cNvPr id="6" name="正方形/長方形 5"/>
          <p:cNvSpPr/>
          <p:nvPr/>
        </p:nvSpPr>
        <p:spPr>
          <a:xfrm>
            <a:off x="1907704" y="5661248"/>
            <a:ext cx="4824536" cy="100811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1979712" y="4869160"/>
            <a:ext cx="1224136" cy="576064"/>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privcmd</a:t>
            </a:r>
            <a:endParaRPr kumimoji="1" lang="ja-JP" altLang="en-US" dirty="0"/>
          </a:p>
        </p:txBody>
      </p:sp>
      <p:sp>
        <p:nvSpPr>
          <p:cNvPr id="8" name="円/楕円 7"/>
          <p:cNvSpPr/>
          <p:nvPr/>
        </p:nvSpPr>
        <p:spPr>
          <a:xfrm>
            <a:off x="5508104" y="4077072"/>
            <a:ext cx="1080120" cy="72008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IDS</a:t>
            </a:r>
          </a:p>
        </p:txBody>
      </p:sp>
      <p:sp>
        <p:nvSpPr>
          <p:cNvPr id="9" name="テキスト ボックス 8"/>
          <p:cNvSpPr txBox="1"/>
          <p:nvPr/>
        </p:nvSpPr>
        <p:spPr>
          <a:xfrm>
            <a:off x="5004048" y="3717032"/>
            <a:ext cx="1152128" cy="369332"/>
          </a:xfrm>
          <a:prstGeom prst="rect">
            <a:avLst/>
          </a:prstGeom>
          <a:noFill/>
        </p:spPr>
        <p:txBody>
          <a:bodyPr wrap="square" rtlCol="0">
            <a:spAutoFit/>
          </a:bodyPr>
          <a:lstStyle/>
          <a:p>
            <a:r>
              <a:rPr lang="ja-JP" altLang="en-US" dirty="0" smtClean="0">
                <a:solidFill>
                  <a:schemeClr val="bg1"/>
                </a:solidFill>
              </a:rPr>
              <a:t>ドメイン</a:t>
            </a:r>
            <a:r>
              <a:rPr lang="en-US" altLang="ja-JP" dirty="0" smtClean="0">
                <a:solidFill>
                  <a:schemeClr val="bg1"/>
                </a:solidFill>
              </a:rPr>
              <a:t>M</a:t>
            </a:r>
          </a:p>
        </p:txBody>
      </p:sp>
      <p:sp>
        <p:nvSpPr>
          <p:cNvPr id="10" name="テキスト ボックス 9"/>
          <p:cNvSpPr txBox="1"/>
          <p:nvPr/>
        </p:nvSpPr>
        <p:spPr>
          <a:xfrm>
            <a:off x="3491880" y="3717032"/>
            <a:ext cx="1152128" cy="369332"/>
          </a:xfrm>
          <a:prstGeom prst="rect">
            <a:avLst/>
          </a:prstGeom>
          <a:noFill/>
        </p:spPr>
        <p:txBody>
          <a:bodyPr wrap="square" rtlCol="0">
            <a:spAutoFit/>
          </a:bodyPr>
          <a:lstStyle/>
          <a:p>
            <a:r>
              <a:rPr lang="ja-JP" altLang="en-US" dirty="0" smtClean="0">
                <a:solidFill>
                  <a:schemeClr val="bg1"/>
                </a:solidFill>
              </a:rPr>
              <a:t>ドメイン</a:t>
            </a:r>
            <a:r>
              <a:rPr lang="en-US" altLang="ja-JP" dirty="0" smtClean="0">
                <a:solidFill>
                  <a:schemeClr val="bg1"/>
                </a:solidFill>
              </a:rPr>
              <a:t>U</a:t>
            </a:r>
          </a:p>
        </p:txBody>
      </p:sp>
      <p:sp>
        <p:nvSpPr>
          <p:cNvPr id="11" name="正方形/長方形 10"/>
          <p:cNvSpPr/>
          <p:nvPr/>
        </p:nvSpPr>
        <p:spPr>
          <a:xfrm>
            <a:off x="3419872" y="5877272"/>
            <a:ext cx="1584176" cy="64807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domctl</a:t>
            </a:r>
            <a:endParaRPr kumimoji="1" lang="ja-JP" altLang="en-US" dirty="0"/>
          </a:p>
        </p:txBody>
      </p:sp>
      <p:sp>
        <p:nvSpPr>
          <p:cNvPr id="16" name="テキスト ボックス 15"/>
          <p:cNvSpPr txBox="1"/>
          <p:nvPr/>
        </p:nvSpPr>
        <p:spPr>
          <a:xfrm>
            <a:off x="1907704" y="3717032"/>
            <a:ext cx="1152128" cy="369332"/>
          </a:xfrm>
          <a:prstGeom prst="rect">
            <a:avLst/>
          </a:prstGeom>
          <a:noFill/>
        </p:spPr>
        <p:txBody>
          <a:bodyPr wrap="square" rtlCol="0">
            <a:spAutoFit/>
          </a:bodyPr>
          <a:lstStyle/>
          <a:p>
            <a:r>
              <a:rPr lang="ja-JP" altLang="en-US" dirty="0" smtClean="0">
                <a:solidFill>
                  <a:schemeClr val="bg1"/>
                </a:solidFill>
              </a:rPr>
              <a:t>ドメイン０</a:t>
            </a:r>
            <a:endParaRPr lang="en-US" altLang="ja-JP" dirty="0" smtClean="0">
              <a:solidFill>
                <a:schemeClr val="bg1"/>
              </a:solidFill>
            </a:endParaRPr>
          </a:p>
        </p:txBody>
      </p:sp>
      <p:sp>
        <p:nvSpPr>
          <p:cNvPr id="18" name="正方形/長方形 17"/>
          <p:cNvSpPr/>
          <p:nvPr/>
        </p:nvSpPr>
        <p:spPr>
          <a:xfrm>
            <a:off x="5364088" y="4869160"/>
            <a:ext cx="1224136" cy="576064"/>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privcmd</a:t>
            </a:r>
            <a:endParaRPr kumimoji="1" lang="ja-JP" altLang="en-US" dirty="0"/>
          </a:p>
        </p:txBody>
      </p:sp>
      <p:sp>
        <p:nvSpPr>
          <p:cNvPr id="19" name="円/楕円 18"/>
          <p:cNvSpPr/>
          <p:nvPr/>
        </p:nvSpPr>
        <p:spPr>
          <a:xfrm>
            <a:off x="1979712" y="4077072"/>
            <a:ext cx="1080120" cy="72008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IDS</a:t>
            </a:r>
          </a:p>
        </p:txBody>
      </p:sp>
      <p:sp>
        <p:nvSpPr>
          <p:cNvPr id="12" name="左矢印 11"/>
          <p:cNvSpPr/>
          <p:nvPr/>
        </p:nvSpPr>
        <p:spPr>
          <a:xfrm>
            <a:off x="2915816" y="4149080"/>
            <a:ext cx="1152128" cy="576064"/>
          </a:xfrm>
          <a:prstGeom prst="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マップ</a:t>
            </a:r>
            <a:endParaRPr kumimoji="1" lang="ja-JP" altLang="en-US" dirty="0"/>
          </a:p>
        </p:txBody>
      </p:sp>
      <p:sp>
        <p:nvSpPr>
          <p:cNvPr id="20" name="テキスト ボックス 19"/>
          <p:cNvSpPr txBox="1"/>
          <p:nvPr/>
        </p:nvSpPr>
        <p:spPr>
          <a:xfrm>
            <a:off x="5688124" y="6259881"/>
            <a:ext cx="1800200" cy="369332"/>
          </a:xfrm>
          <a:prstGeom prst="rect">
            <a:avLst/>
          </a:prstGeom>
          <a:noFill/>
        </p:spPr>
        <p:txBody>
          <a:bodyPr wrap="square" rtlCol="0">
            <a:spAutoFit/>
          </a:bodyPr>
          <a:lstStyle/>
          <a:p>
            <a:r>
              <a:rPr lang="en-US" altLang="ja-JP" dirty="0" smtClean="0"/>
              <a:t>VMM</a:t>
            </a:r>
          </a:p>
        </p:txBody>
      </p:sp>
      <p:sp>
        <p:nvSpPr>
          <p:cNvPr id="17" name="右矢印 16"/>
          <p:cNvSpPr/>
          <p:nvPr/>
        </p:nvSpPr>
        <p:spPr>
          <a:xfrm>
            <a:off x="4499992" y="4149080"/>
            <a:ext cx="1080120" cy="576064"/>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rPr>
              <a:t>マップ</a:t>
            </a:r>
            <a:endParaRPr kumimoji="1" lang="ja-JP" altLang="en-US" dirty="0">
              <a:solidFill>
                <a:schemeClr val="bg1"/>
              </a:solidFill>
            </a:endParaRPr>
          </a:p>
        </p:txBody>
      </p:sp>
      <p:cxnSp>
        <p:nvCxnSpPr>
          <p:cNvPr id="22" name="直線矢印コネクタ 21"/>
          <p:cNvCxnSpPr/>
          <p:nvPr/>
        </p:nvCxnSpPr>
        <p:spPr>
          <a:xfrm flipH="1">
            <a:off x="2123728" y="4437112"/>
            <a:ext cx="216024" cy="64807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a:stCxn id="7" idx="2"/>
          </p:cNvCxnSpPr>
          <p:nvPr/>
        </p:nvCxnSpPr>
        <p:spPr>
          <a:xfrm>
            <a:off x="2591780" y="5445224"/>
            <a:ext cx="0" cy="5853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a:stCxn id="18" idx="2"/>
          </p:cNvCxnSpPr>
          <p:nvPr/>
        </p:nvCxnSpPr>
        <p:spPr>
          <a:xfrm>
            <a:off x="5976156" y="5445224"/>
            <a:ext cx="0" cy="5853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flipH="1">
            <a:off x="6156176" y="4437112"/>
            <a:ext cx="72008" cy="64807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2887832" y="4437112"/>
            <a:ext cx="820072" cy="144016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flipH="1">
            <a:off x="4752020" y="4437112"/>
            <a:ext cx="936104" cy="144016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strips(downLeft)">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strips(downLeft)">
                                      <p:cBhvr>
                                        <p:cTn id="12" dur="500"/>
                                        <p:tgtEl>
                                          <p:spTgt spid="22"/>
                                        </p:tgtEl>
                                      </p:cBhvr>
                                    </p:animEffect>
                                  </p:childTnLst>
                                </p:cTn>
                              </p:par>
                              <p:par>
                                <p:cTn id="13" presetID="18" presetClass="entr" presetSubtype="12" fill="hold" nodeType="with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strips(downLeft)">
                                      <p:cBhvr>
                                        <p:cTn id="15" dur="500"/>
                                        <p:tgtEl>
                                          <p:spTgt spid="25"/>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nodeType="click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strips(downLeft)">
                                      <p:cBhvr>
                                        <p:cTn id="20" dur="500"/>
                                        <p:tgtEl>
                                          <p:spTgt spid="24"/>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strips(downLeft)">
                                      <p:cBhvr>
                                        <p:cTn id="25" dur="5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12" fill="hold" grpId="0" nodeType="click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strips(downLeft)">
                                      <p:cBhvr>
                                        <p:cTn id="30" dur="500"/>
                                        <p:tgtEl>
                                          <p:spTgt spid="17"/>
                                        </p:tgtEl>
                                      </p:cBhvr>
                                    </p:animEffect>
                                  </p:childTnLst>
                                </p:cTn>
                              </p:par>
                            </p:childTnLst>
                          </p:cTn>
                        </p:par>
                      </p:childTnLst>
                    </p:cTn>
                  </p:par>
                  <p:par>
                    <p:cTn id="31" fill="hold">
                      <p:stCondLst>
                        <p:cond delay="indefinite"/>
                      </p:stCondLst>
                      <p:childTnLst>
                        <p:par>
                          <p:cTn id="32" fill="hold">
                            <p:stCondLst>
                              <p:cond delay="0"/>
                            </p:stCondLst>
                            <p:childTnLst>
                              <p:par>
                                <p:cTn id="33" presetID="18" presetClass="entr" presetSubtype="12" fill="hold" nodeType="click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strips(downLeft)">
                                      <p:cBhvr>
                                        <p:cTn id="35" dur="500"/>
                                        <p:tgtEl>
                                          <p:spTgt spid="29"/>
                                        </p:tgtEl>
                                      </p:cBhvr>
                                    </p:animEffect>
                                  </p:childTnLst>
                                </p:cTn>
                              </p:par>
                              <p:par>
                                <p:cTn id="36" presetID="18" presetClass="entr" presetSubtype="12" fill="hold" nodeType="with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strips(downLeft)">
                                      <p:cBhvr>
                                        <p:cTn id="38" dur="500"/>
                                        <p:tgtEl>
                                          <p:spTgt spid="27"/>
                                        </p:tgtEl>
                                      </p:cBhvr>
                                    </p:animEffect>
                                  </p:childTnLst>
                                </p:cTn>
                              </p:par>
                            </p:childTnLst>
                          </p:cTn>
                        </p:par>
                      </p:childTnLst>
                    </p:cTn>
                  </p:par>
                  <p:par>
                    <p:cTn id="39" fill="hold">
                      <p:stCondLst>
                        <p:cond delay="indefinite"/>
                      </p:stCondLst>
                      <p:childTnLst>
                        <p:par>
                          <p:cTn id="40" fill="hold">
                            <p:stCondLst>
                              <p:cond delay="0"/>
                            </p:stCondLst>
                            <p:childTnLst>
                              <p:par>
                                <p:cTn id="41" presetID="18" presetClass="entr" presetSubtype="12"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strips(downLeft)">
                                      <p:cBhvr>
                                        <p:cTn id="43"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2" grpId="0" animBg="1"/>
      <p:bldP spid="1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ja-JP" altLang="en-US" dirty="0" smtClean="0"/>
              <a:t>メモリ監視中のマイグレーション</a:t>
            </a:r>
            <a:endParaRPr kumimoji="1" lang="ja-JP" altLang="en-US" dirty="0"/>
          </a:p>
        </p:txBody>
      </p:sp>
      <p:sp>
        <p:nvSpPr>
          <p:cNvPr id="3" name="コンテンツ プレースホルダ 2"/>
          <p:cNvSpPr>
            <a:spLocks noGrp="1"/>
          </p:cNvSpPr>
          <p:nvPr>
            <p:ph sz="quarter" idx="1"/>
          </p:nvPr>
        </p:nvSpPr>
        <p:spPr/>
        <p:txBody>
          <a:bodyPr>
            <a:normAutofit/>
          </a:bodyPr>
          <a:lstStyle/>
          <a:p>
            <a:r>
              <a:rPr kumimoji="1" lang="ja-JP" altLang="en-US" dirty="0" smtClean="0"/>
              <a:t>メモリマップを保持したままドメイン</a:t>
            </a:r>
            <a:r>
              <a:rPr kumimoji="1" lang="en-US" altLang="ja-JP" dirty="0" smtClean="0"/>
              <a:t>M</a:t>
            </a:r>
            <a:r>
              <a:rPr kumimoji="1" lang="ja-JP" altLang="en-US" dirty="0" smtClean="0"/>
              <a:t>のマイグレーションを</a:t>
            </a:r>
            <a:r>
              <a:rPr lang="ja-JP" altLang="en-US" dirty="0"/>
              <a:t>行う</a:t>
            </a:r>
            <a:endParaRPr kumimoji="1" lang="en-US" altLang="ja-JP" dirty="0" smtClean="0"/>
          </a:p>
          <a:p>
            <a:pPr lvl="1"/>
            <a:r>
              <a:rPr lang="ja-JP" altLang="en-US" dirty="0" smtClean="0"/>
              <a:t>ドメイン</a:t>
            </a:r>
            <a:r>
              <a:rPr lang="en-US" altLang="ja-JP" dirty="0" smtClean="0"/>
              <a:t>U</a:t>
            </a:r>
            <a:r>
              <a:rPr lang="ja-JP" altLang="en-US" dirty="0" smtClean="0"/>
              <a:t>のメモリマップ情報も一緒に送信</a:t>
            </a:r>
            <a:endParaRPr lang="en-US" altLang="ja-JP" dirty="0" smtClean="0"/>
          </a:p>
          <a:p>
            <a:pPr lvl="2"/>
            <a:r>
              <a:rPr lang="ja-JP" altLang="en-US" dirty="0" smtClean="0"/>
              <a:t>従来はメモリマップ状態は考慮されていなかった</a:t>
            </a:r>
            <a:endParaRPr lang="en-US" altLang="ja-JP" dirty="0" smtClean="0"/>
          </a:p>
          <a:p>
            <a:pPr lvl="2"/>
            <a:r>
              <a:rPr lang="ja-JP" altLang="en-US" dirty="0" smtClean="0"/>
              <a:t>マップされていない状態で再開</a:t>
            </a:r>
            <a:endParaRPr kumimoji="1" lang="en-US" altLang="ja-JP" dirty="0" smtClean="0"/>
          </a:p>
          <a:p>
            <a:pPr lvl="2"/>
            <a:endParaRPr kumimoji="1" lang="ja-JP" altLang="en-US" dirty="0"/>
          </a:p>
        </p:txBody>
      </p:sp>
      <p:sp>
        <p:nvSpPr>
          <p:cNvPr id="15" name="正方形/長方形 14"/>
          <p:cNvSpPr/>
          <p:nvPr/>
        </p:nvSpPr>
        <p:spPr>
          <a:xfrm>
            <a:off x="4932040" y="4149080"/>
            <a:ext cx="3456384" cy="24482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755576" y="4149080"/>
            <a:ext cx="3456384" cy="2376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p:cNvSpPr/>
          <p:nvPr/>
        </p:nvSpPr>
        <p:spPr>
          <a:xfrm>
            <a:off x="899592" y="4509120"/>
            <a:ext cx="1440160" cy="1872208"/>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bg1"/>
              </a:solidFill>
            </a:endParaRPr>
          </a:p>
          <a:p>
            <a:pPr algn="ctr"/>
            <a:endParaRPr lang="en-US" altLang="ja-JP" dirty="0" smtClean="0">
              <a:solidFill>
                <a:schemeClr val="bg1"/>
              </a:solidFill>
            </a:endParaRPr>
          </a:p>
          <a:p>
            <a:pPr algn="ctr"/>
            <a:endParaRPr lang="en-US" altLang="ja-JP" dirty="0" smtClean="0">
              <a:solidFill>
                <a:schemeClr val="bg1"/>
              </a:solidFill>
            </a:endParaRPr>
          </a:p>
          <a:p>
            <a:pPr algn="ctr"/>
            <a:endParaRPr lang="en-US" altLang="ja-JP" dirty="0" smtClean="0">
              <a:solidFill>
                <a:schemeClr val="bg1"/>
              </a:solidFill>
            </a:endParaRPr>
          </a:p>
          <a:p>
            <a:pPr algn="ctr"/>
            <a:r>
              <a:rPr lang="ja-JP" altLang="en-US" dirty="0" smtClean="0">
                <a:solidFill>
                  <a:schemeClr val="bg1"/>
                </a:solidFill>
              </a:rPr>
              <a:t>ドメイン</a:t>
            </a:r>
            <a:r>
              <a:rPr lang="en-US" altLang="ja-JP" dirty="0" smtClean="0">
                <a:solidFill>
                  <a:schemeClr val="bg1"/>
                </a:solidFill>
              </a:rPr>
              <a:t>U</a:t>
            </a:r>
            <a:endParaRPr kumimoji="1" lang="ja-JP" altLang="en-US" dirty="0">
              <a:solidFill>
                <a:schemeClr val="bg1"/>
              </a:solidFill>
            </a:endParaRPr>
          </a:p>
        </p:txBody>
      </p:sp>
      <p:sp>
        <p:nvSpPr>
          <p:cNvPr id="23" name="角丸四角形 22"/>
          <p:cNvSpPr/>
          <p:nvPr/>
        </p:nvSpPr>
        <p:spPr>
          <a:xfrm>
            <a:off x="2555776" y="4509120"/>
            <a:ext cx="1440160" cy="187220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p>
          <a:p>
            <a:pPr algn="ctr"/>
            <a:endParaRPr lang="en-US" altLang="ja-JP" dirty="0" smtClean="0"/>
          </a:p>
          <a:p>
            <a:pPr algn="ctr"/>
            <a:endParaRPr kumimoji="1" lang="en-US" altLang="ja-JP" dirty="0" smtClean="0"/>
          </a:p>
          <a:p>
            <a:pPr algn="ctr"/>
            <a:endParaRPr lang="en-US" altLang="ja-JP" dirty="0" smtClean="0"/>
          </a:p>
          <a:p>
            <a:pPr algn="ctr"/>
            <a:r>
              <a:rPr lang="ja-JP" altLang="en-US" dirty="0" smtClean="0"/>
              <a:t>ドメイン</a:t>
            </a:r>
            <a:r>
              <a:rPr lang="en-US" altLang="ja-JP" dirty="0" smtClean="0"/>
              <a:t>M</a:t>
            </a:r>
            <a:endParaRPr kumimoji="1" lang="ja-JP" altLang="en-US" dirty="0"/>
          </a:p>
        </p:txBody>
      </p:sp>
      <p:sp>
        <p:nvSpPr>
          <p:cNvPr id="26" name="テキスト ボックス 25"/>
          <p:cNvSpPr txBox="1"/>
          <p:nvPr/>
        </p:nvSpPr>
        <p:spPr>
          <a:xfrm>
            <a:off x="6156176" y="4149080"/>
            <a:ext cx="1057890" cy="369332"/>
          </a:xfrm>
          <a:prstGeom prst="rect">
            <a:avLst/>
          </a:prstGeom>
          <a:noFill/>
        </p:spPr>
        <p:txBody>
          <a:bodyPr wrap="square" rtlCol="0">
            <a:spAutoFit/>
          </a:bodyPr>
          <a:lstStyle/>
          <a:p>
            <a:r>
              <a:rPr lang="ja-JP" altLang="en-US" dirty="0" smtClean="0"/>
              <a:t>ホスト</a:t>
            </a:r>
            <a:r>
              <a:rPr lang="en-US" altLang="ja-JP" dirty="0" smtClean="0"/>
              <a:t>2</a:t>
            </a:r>
          </a:p>
        </p:txBody>
      </p:sp>
      <p:sp>
        <p:nvSpPr>
          <p:cNvPr id="27" name="テキスト ボックス 26"/>
          <p:cNvSpPr txBox="1"/>
          <p:nvPr/>
        </p:nvSpPr>
        <p:spPr>
          <a:xfrm>
            <a:off x="1979712" y="4149080"/>
            <a:ext cx="1021222" cy="369332"/>
          </a:xfrm>
          <a:prstGeom prst="rect">
            <a:avLst/>
          </a:prstGeom>
          <a:noFill/>
        </p:spPr>
        <p:txBody>
          <a:bodyPr wrap="square" rtlCol="0">
            <a:spAutoFit/>
          </a:bodyPr>
          <a:lstStyle/>
          <a:p>
            <a:r>
              <a:rPr lang="ja-JP" altLang="en-US" dirty="0" smtClean="0"/>
              <a:t>ホスト</a:t>
            </a:r>
            <a:r>
              <a:rPr lang="en-US" altLang="ja-JP" dirty="0" smtClean="0"/>
              <a:t>1</a:t>
            </a:r>
          </a:p>
        </p:txBody>
      </p:sp>
      <p:sp>
        <p:nvSpPr>
          <p:cNvPr id="10" name="正方形/長方形 9"/>
          <p:cNvSpPr/>
          <p:nvPr/>
        </p:nvSpPr>
        <p:spPr>
          <a:xfrm>
            <a:off x="2771800" y="4725144"/>
            <a:ext cx="1008112" cy="4320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2771800" y="5157192"/>
            <a:ext cx="1008112" cy="4320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115616" y="5157192"/>
            <a:ext cx="1008112" cy="432048"/>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1115616" y="4725144"/>
            <a:ext cx="1008112" cy="432048"/>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直線矢印コネクタ 19"/>
          <p:cNvCxnSpPr/>
          <p:nvPr/>
        </p:nvCxnSpPr>
        <p:spPr>
          <a:xfrm flipH="1">
            <a:off x="2123728" y="4941168"/>
            <a:ext cx="12241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H="1">
            <a:off x="2123728" y="5373216"/>
            <a:ext cx="12241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xit" presetSubtype="12" fill="hold" nodeType="clickEffect">
                                  <p:stCondLst>
                                    <p:cond delay="0"/>
                                  </p:stCondLst>
                                  <p:childTnLst>
                                    <p:animEffect transition="out" filter="strips(downLeft)">
                                      <p:cBhvr>
                                        <p:cTn id="6" dur="500"/>
                                        <p:tgtEl>
                                          <p:spTgt spid="21"/>
                                        </p:tgtEl>
                                      </p:cBhvr>
                                    </p:animEffect>
                                    <p:set>
                                      <p:cBhvr>
                                        <p:cTn id="7" dur="1" fill="hold">
                                          <p:stCondLst>
                                            <p:cond delay="499"/>
                                          </p:stCondLst>
                                        </p:cTn>
                                        <p:tgtEl>
                                          <p:spTgt spid="21"/>
                                        </p:tgtEl>
                                        <p:attrNameLst>
                                          <p:attrName>style.visibility</p:attrName>
                                        </p:attrNameLst>
                                      </p:cBhvr>
                                      <p:to>
                                        <p:strVal val="hidden"/>
                                      </p:to>
                                    </p:set>
                                  </p:childTnLst>
                                </p:cTn>
                              </p:par>
                              <p:par>
                                <p:cTn id="8" presetID="18" presetClass="exit" presetSubtype="12" fill="hold" nodeType="withEffect">
                                  <p:stCondLst>
                                    <p:cond delay="0"/>
                                  </p:stCondLst>
                                  <p:childTnLst>
                                    <p:animEffect transition="out" filter="strips(downLeft)">
                                      <p:cBhvr>
                                        <p:cTn id="9" dur="500"/>
                                        <p:tgtEl>
                                          <p:spTgt spid="20"/>
                                        </p:tgtEl>
                                      </p:cBhvr>
                                    </p:animEffect>
                                    <p:set>
                                      <p:cBhvr>
                                        <p:cTn id="10" dur="1" fill="hold">
                                          <p:stCondLst>
                                            <p:cond delay="499"/>
                                          </p:stCondLst>
                                        </p:cTn>
                                        <p:tgtEl>
                                          <p:spTgt spid="2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44" presetClass="path" presetSubtype="0" accel="50000" decel="50000" fill="hold" grpId="0" nodeType="clickEffect">
                                  <p:stCondLst>
                                    <p:cond delay="0"/>
                                  </p:stCondLst>
                                  <p:childTnLst>
                                    <p:animMotion origin="layout" path="M -3.33333E-6 -1.48148E-6 L 0.12431 -0.05324 C 0.15052 -0.06528 0.18959 -0.07199 0.23021 -0.07199 C 0.27674 -0.07199 0.31389 -0.06528 0.34011 -0.05324 L 0.46459 -1.48148E-6 " pathEditMode="relative" rAng="0" ptsTypes="FffFF">
                                      <p:cBhvr>
                                        <p:cTn id="14" dur="2000" fill="hold"/>
                                        <p:tgtEl>
                                          <p:spTgt spid="17"/>
                                        </p:tgtEl>
                                        <p:attrNameLst>
                                          <p:attrName>ppt_x</p:attrName>
                                          <p:attrName>ppt_y</p:attrName>
                                        </p:attrNameLst>
                                      </p:cBhvr>
                                      <p:rCtr x="23200" y="-3600"/>
                                    </p:animMotion>
                                  </p:childTnLst>
                                </p:cTn>
                              </p:par>
                              <p:par>
                                <p:cTn id="15" presetID="44" presetClass="path" presetSubtype="0" accel="50000" decel="50000" fill="hold" grpId="0" nodeType="withEffect">
                                  <p:stCondLst>
                                    <p:cond delay="0"/>
                                  </p:stCondLst>
                                  <p:childTnLst>
                                    <p:animMotion origin="layout" path="M 2.77778E-7 -1.48148E-6 L 0.12431 -0.05324 C 0.15052 -0.06528 0.18958 -0.07199 0.23021 -0.07199 C 0.27674 -0.07199 0.31389 -0.06528 0.3401 -0.05324 L 0.46476 -1.48148E-6 " pathEditMode="relative" rAng="0" ptsTypes="FffFF">
                                      <p:cBhvr>
                                        <p:cTn id="16" dur="2000" fill="hold"/>
                                        <p:tgtEl>
                                          <p:spTgt spid="23"/>
                                        </p:tgtEl>
                                        <p:attrNameLst>
                                          <p:attrName>ppt_x</p:attrName>
                                          <p:attrName>ppt_y</p:attrName>
                                        </p:attrNameLst>
                                      </p:cBhvr>
                                      <p:rCtr x="23200" y="-3600"/>
                                    </p:animMotion>
                                  </p:childTnLst>
                                </p:cTn>
                              </p:par>
                              <p:par>
                                <p:cTn id="17" presetID="44" presetClass="path" presetSubtype="0" accel="50000" decel="50000" fill="hold" grpId="0" nodeType="withEffect">
                                  <p:stCondLst>
                                    <p:cond delay="0"/>
                                  </p:stCondLst>
                                  <p:childTnLst>
                                    <p:animMotion origin="layout" path="M 2.77778E-7 -3.7037E-7 L 0.12431 -0.05324 C 0.15052 -0.06528 0.18958 -0.07199 0.23021 -0.07199 C 0.27674 -0.07199 0.31389 -0.06528 0.3401 -0.05324 L 0.46476 -3.7037E-7 " pathEditMode="relative" rAng="0" ptsTypes="FffFF">
                                      <p:cBhvr>
                                        <p:cTn id="18" dur="2000" fill="hold"/>
                                        <p:tgtEl>
                                          <p:spTgt spid="10"/>
                                        </p:tgtEl>
                                        <p:attrNameLst>
                                          <p:attrName>ppt_x</p:attrName>
                                          <p:attrName>ppt_y</p:attrName>
                                        </p:attrNameLst>
                                      </p:cBhvr>
                                      <p:rCtr x="23200" y="-3600"/>
                                    </p:animMotion>
                                  </p:childTnLst>
                                </p:cTn>
                              </p:par>
                              <p:par>
                                <p:cTn id="19" presetID="44" presetClass="path" presetSubtype="0" accel="50000" decel="50000" fill="hold" grpId="0" nodeType="withEffect">
                                  <p:stCondLst>
                                    <p:cond delay="0"/>
                                  </p:stCondLst>
                                  <p:childTnLst>
                                    <p:animMotion origin="layout" path="M 2.77778E-7 -4.81481E-6 L 0.12431 -0.05324 C 0.15052 -0.06527 0.18958 -0.07199 0.23021 -0.07199 C 0.27674 -0.07199 0.31389 -0.06527 0.3401 -0.05324 L 0.46476 -4.81481E-6 " pathEditMode="relative" rAng="0" ptsTypes="FffFF">
                                      <p:cBhvr>
                                        <p:cTn id="20" dur="2000" fill="hold"/>
                                        <p:tgtEl>
                                          <p:spTgt spid="11"/>
                                        </p:tgtEl>
                                        <p:attrNameLst>
                                          <p:attrName>ppt_x</p:attrName>
                                          <p:attrName>ppt_y</p:attrName>
                                        </p:attrNameLst>
                                      </p:cBhvr>
                                      <p:rCtr x="23200" y="-3600"/>
                                    </p:animMotion>
                                  </p:childTnLst>
                                </p:cTn>
                              </p:par>
                              <p:par>
                                <p:cTn id="21" presetID="44" presetClass="path" presetSubtype="0" accel="50000" decel="50000" fill="hold" grpId="0" nodeType="withEffect">
                                  <p:stCondLst>
                                    <p:cond delay="0"/>
                                  </p:stCondLst>
                                  <p:childTnLst>
                                    <p:animMotion origin="layout" path="M -3.33333E-6 -4.81481E-6 L 0.12431 -0.05324 C 0.15052 -0.06527 0.18959 -0.07199 0.23021 -0.07199 C 0.27674 -0.07199 0.31389 -0.06527 0.34011 -0.05324 L 0.46459 -4.81481E-6 " pathEditMode="relative" rAng="0" ptsTypes="FffFF">
                                      <p:cBhvr>
                                        <p:cTn id="22" dur="2000" fill="hold"/>
                                        <p:tgtEl>
                                          <p:spTgt spid="12"/>
                                        </p:tgtEl>
                                        <p:attrNameLst>
                                          <p:attrName>ppt_x</p:attrName>
                                          <p:attrName>ppt_y</p:attrName>
                                        </p:attrNameLst>
                                      </p:cBhvr>
                                      <p:rCtr x="23200" y="-3600"/>
                                    </p:animMotion>
                                  </p:childTnLst>
                                </p:cTn>
                              </p:par>
                              <p:par>
                                <p:cTn id="23" presetID="44" presetClass="path" presetSubtype="0" accel="50000" decel="50000" fill="hold" grpId="0" nodeType="withEffect">
                                  <p:stCondLst>
                                    <p:cond delay="0"/>
                                  </p:stCondLst>
                                  <p:childTnLst>
                                    <p:animMotion origin="layout" path="M -3.33333E-6 -3.7037E-7 L 0.12431 -0.05324 C 0.15052 -0.06528 0.18959 -0.07199 0.23021 -0.07199 C 0.27674 -0.07199 0.31389 -0.06528 0.34011 -0.05324 L 0.46459 -3.7037E-7 " pathEditMode="relative" rAng="0" ptsTypes="FffFF">
                                      <p:cBhvr>
                                        <p:cTn id="24" dur="2000" fill="hold"/>
                                        <p:tgtEl>
                                          <p:spTgt spid="13"/>
                                        </p:tgtEl>
                                        <p:attrNameLst>
                                          <p:attrName>ppt_x</p:attrName>
                                          <p:attrName>ppt_y</p:attrName>
                                        </p:attrNameLst>
                                      </p:cBhvr>
                                      <p:rCtr x="23200" y="-36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3" grpId="0" animBg="1"/>
      <p:bldP spid="10" grpId="0" animBg="1"/>
      <p:bldP spid="11" grpId="0" animBg="1"/>
      <p:bldP spid="12"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ドメイン</a:t>
            </a:r>
            <a:r>
              <a:rPr lang="en-US" altLang="ja-JP" dirty="0" smtClean="0"/>
              <a:t>M</a:t>
            </a:r>
            <a:r>
              <a:rPr lang="ja-JP" altLang="en-US" dirty="0" smtClean="0"/>
              <a:t>の保存</a:t>
            </a:r>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ドメイン</a:t>
            </a:r>
            <a:r>
              <a:rPr lang="en-US" altLang="ja-JP" dirty="0" smtClean="0"/>
              <a:t>U</a:t>
            </a:r>
            <a:r>
              <a:rPr lang="ja-JP" altLang="en-US" dirty="0" smtClean="0"/>
              <a:t>のメモリマップ状態も一緒に保存</a:t>
            </a:r>
            <a:endParaRPr lang="en-US" altLang="ja-JP" dirty="0" smtClean="0"/>
          </a:p>
          <a:p>
            <a:pPr lvl="1"/>
            <a:r>
              <a:rPr kumimoji="1" lang="ja-JP" altLang="en-US" dirty="0" smtClean="0"/>
              <a:t>ページテーブル・エントリに</a:t>
            </a:r>
            <a:r>
              <a:rPr kumimoji="1" lang="en-US" altLang="ja-JP" dirty="0" err="1" smtClean="0"/>
              <a:t>DomU</a:t>
            </a:r>
            <a:r>
              <a:rPr kumimoji="1" lang="ja-JP" altLang="en-US" dirty="0" smtClean="0"/>
              <a:t>ビットを追加</a:t>
            </a:r>
            <a:endParaRPr kumimoji="1" lang="en-US" altLang="ja-JP" dirty="0" smtClean="0"/>
          </a:p>
          <a:p>
            <a:pPr lvl="2"/>
            <a:r>
              <a:rPr lang="ja-JP" altLang="en-US" dirty="0" smtClean="0"/>
              <a:t>ドメイン</a:t>
            </a:r>
            <a:r>
              <a:rPr lang="en-US" altLang="ja-JP" dirty="0" smtClean="0"/>
              <a:t>U</a:t>
            </a:r>
            <a:r>
              <a:rPr lang="ja-JP" altLang="en-US" dirty="0" smtClean="0"/>
              <a:t>のメモリページをマップしていればビットを立てる</a:t>
            </a:r>
            <a:endParaRPr lang="en-US" altLang="ja-JP" dirty="0" smtClean="0"/>
          </a:p>
          <a:p>
            <a:pPr lvl="2"/>
            <a:r>
              <a:rPr kumimoji="1" lang="ja-JP" altLang="en-US" dirty="0" smtClean="0"/>
              <a:t>マップしているドメイン</a:t>
            </a:r>
            <a:r>
              <a:rPr kumimoji="1" lang="en-US" altLang="ja-JP" dirty="0" smtClean="0"/>
              <a:t>U</a:t>
            </a:r>
            <a:r>
              <a:rPr kumimoji="1" lang="ja-JP" altLang="en-US" dirty="0" smtClean="0"/>
              <a:t>のメモリページ番号も保持</a:t>
            </a:r>
            <a:endParaRPr kumimoji="1" lang="en-US" altLang="ja-JP" dirty="0" smtClean="0"/>
          </a:p>
          <a:p>
            <a:pPr lvl="1"/>
            <a:r>
              <a:rPr lang="ja-JP" altLang="en-US" dirty="0" smtClean="0"/>
              <a:t>ページテーブルの保存によりマップ状態も保存される</a:t>
            </a:r>
            <a:endParaRPr kumimoji="1" lang="ja-JP" altLang="en-US" dirty="0"/>
          </a:p>
        </p:txBody>
      </p:sp>
      <p:sp>
        <p:nvSpPr>
          <p:cNvPr id="5" name="角丸四角形 4"/>
          <p:cNvSpPr/>
          <p:nvPr/>
        </p:nvSpPr>
        <p:spPr>
          <a:xfrm>
            <a:off x="5436096" y="4365104"/>
            <a:ext cx="1584176" cy="223224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tx1"/>
              </a:solidFill>
            </a:endParaRPr>
          </a:p>
          <a:p>
            <a:pPr algn="ctr"/>
            <a:endParaRPr lang="en-US" altLang="ja-JP" dirty="0" smtClean="0">
              <a:solidFill>
                <a:schemeClr val="tx1"/>
              </a:solidFill>
            </a:endParaRPr>
          </a:p>
          <a:p>
            <a:pPr algn="ctr"/>
            <a:endParaRPr kumimoji="1" lang="en-US" altLang="ja-JP" dirty="0" smtClean="0">
              <a:solidFill>
                <a:schemeClr val="tx1"/>
              </a:solidFill>
            </a:endParaRPr>
          </a:p>
          <a:p>
            <a:pPr algn="ctr"/>
            <a:endParaRPr lang="en-US" altLang="ja-JP" dirty="0" smtClean="0">
              <a:solidFill>
                <a:schemeClr val="tx1"/>
              </a:solidFill>
            </a:endParaRPr>
          </a:p>
          <a:p>
            <a:pPr algn="ctr"/>
            <a:endParaRPr kumimoji="1" lang="en-US" altLang="ja-JP" dirty="0" smtClean="0">
              <a:solidFill>
                <a:schemeClr val="tx1"/>
              </a:solidFill>
            </a:endParaRPr>
          </a:p>
          <a:p>
            <a:pPr algn="ctr"/>
            <a:endParaRPr lang="en-US" altLang="ja-JP" dirty="0" smtClean="0">
              <a:solidFill>
                <a:schemeClr val="tx1"/>
              </a:solidFill>
            </a:endParaRPr>
          </a:p>
          <a:p>
            <a:pPr algn="ctr"/>
            <a:r>
              <a:rPr kumimoji="1" lang="ja-JP" altLang="en-US" dirty="0" smtClean="0">
                <a:solidFill>
                  <a:schemeClr val="bg1"/>
                </a:solidFill>
              </a:rPr>
              <a:t>ドメイン</a:t>
            </a:r>
            <a:r>
              <a:rPr kumimoji="1" lang="en-US" altLang="ja-JP" dirty="0" smtClean="0">
                <a:solidFill>
                  <a:schemeClr val="bg1"/>
                </a:solidFill>
              </a:rPr>
              <a:t>M</a:t>
            </a:r>
            <a:endParaRPr kumimoji="1" lang="ja-JP" altLang="en-US" dirty="0">
              <a:solidFill>
                <a:schemeClr val="bg1"/>
              </a:solidFill>
            </a:endParaRPr>
          </a:p>
        </p:txBody>
      </p:sp>
      <p:sp>
        <p:nvSpPr>
          <p:cNvPr id="13" name="正方形/長方形 12"/>
          <p:cNvSpPr/>
          <p:nvPr/>
        </p:nvSpPr>
        <p:spPr>
          <a:xfrm>
            <a:off x="5580112" y="5589240"/>
            <a:ext cx="1224136"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5580112" y="5085184"/>
            <a:ext cx="1224136"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5580112" y="4581128"/>
            <a:ext cx="1224136" cy="5040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3563888" y="4365104"/>
            <a:ext cx="1584176" cy="2232248"/>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bg1"/>
              </a:solidFill>
            </a:endParaRPr>
          </a:p>
          <a:p>
            <a:pPr algn="ctr"/>
            <a:endParaRPr kumimoji="1" lang="en-US" altLang="ja-JP" dirty="0" smtClean="0">
              <a:solidFill>
                <a:schemeClr val="bg1"/>
              </a:solidFill>
            </a:endParaRPr>
          </a:p>
          <a:p>
            <a:pPr algn="ctr"/>
            <a:endParaRPr kumimoji="1" lang="en-US" altLang="ja-JP" dirty="0" smtClean="0">
              <a:solidFill>
                <a:schemeClr val="bg1"/>
              </a:solidFill>
            </a:endParaRPr>
          </a:p>
          <a:p>
            <a:pPr algn="ctr"/>
            <a:endParaRPr lang="en-US" altLang="ja-JP" dirty="0" smtClean="0">
              <a:solidFill>
                <a:schemeClr val="bg1"/>
              </a:solidFill>
            </a:endParaRPr>
          </a:p>
          <a:p>
            <a:pPr algn="ctr"/>
            <a:endParaRPr kumimoji="1" lang="en-US" altLang="ja-JP" dirty="0" smtClean="0">
              <a:solidFill>
                <a:schemeClr val="bg1"/>
              </a:solidFill>
            </a:endParaRPr>
          </a:p>
          <a:p>
            <a:pPr algn="ctr"/>
            <a:endParaRPr kumimoji="1" lang="en-US" altLang="ja-JP" dirty="0" smtClean="0">
              <a:solidFill>
                <a:schemeClr val="bg1"/>
              </a:solidFill>
            </a:endParaRPr>
          </a:p>
          <a:p>
            <a:pPr algn="ctr"/>
            <a:r>
              <a:rPr lang="ja-JP" altLang="en-US" dirty="0" smtClean="0">
                <a:solidFill>
                  <a:schemeClr val="bg1"/>
                </a:solidFill>
              </a:rPr>
              <a:t>ドメイン</a:t>
            </a:r>
            <a:r>
              <a:rPr lang="en-US" altLang="ja-JP" dirty="0" smtClean="0">
                <a:solidFill>
                  <a:schemeClr val="bg1"/>
                </a:solidFill>
              </a:rPr>
              <a:t>U</a:t>
            </a:r>
            <a:endParaRPr kumimoji="1" lang="ja-JP" altLang="en-US" dirty="0">
              <a:solidFill>
                <a:schemeClr val="bg1"/>
              </a:solidFill>
            </a:endParaRPr>
          </a:p>
        </p:txBody>
      </p:sp>
      <p:sp>
        <p:nvSpPr>
          <p:cNvPr id="25" name="正方形/長方形 24"/>
          <p:cNvSpPr/>
          <p:nvPr/>
        </p:nvSpPr>
        <p:spPr>
          <a:xfrm>
            <a:off x="3779912" y="4581128"/>
            <a:ext cx="1224136" cy="50405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3779912" y="5085184"/>
            <a:ext cx="1224136" cy="504056"/>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3779912" y="5589240"/>
            <a:ext cx="1224136" cy="504056"/>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1907704" y="4365104"/>
            <a:ext cx="1512168" cy="2232248"/>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p>
          <a:p>
            <a:pPr algn="ctr"/>
            <a:endParaRPr lang="en-US" altLang="ja-JP" dirty="0" smtClean="0"/>
          </a:p>
          <a:p>
            <a:pPr algn="ctr"/>
            <a:endParaRPr kumimoji="1" lang="en-US" altLang="ja-JP" dirty="0" smtClean="0"/>
          </a:p>
          <a:p>
            <a:pPr algn="ctr"/>
            <a:endParaRPr lang="en-US" altLang="ja-JP" dirty="0" smtClean="0"/>
          </a:p>
          <a:p>
            <a:pPr algn="ctr"/>
            <a:endParaRPr lang="en-US" altLang="ja-JP" dirty="0" smtClean="0"/>
          </a:p>
          <a:p>
            <a:pPr algn="ctr"/>
            <a:endParaRPr lang="en-US" altLang="ja-JP" dirty="0" smtClean="0"/>
          </a:p>
          <a:p>
            <a:pPr algn="ctr"/>
            <a:r>
              <a:rPr lang="ja-JP" altLang="en-US" dirty="0" smtClean="0"/>
              <a:t>ドメイン</a:t>
            </a:r>
            <a:r>
              <a:rPr lang="en-US" altLang="ja-JP" dirty="0" smtClean="0"/>
              <a:t>0</a:t>
            </a:r>
            <a:endParaRPr lang="ja-JP" altLang="en-US" dirty="0" smtClean="0"/>
          </a:p>
          <a:p>
            <a:pPr algn="ctr"/>
            <a:endParaRPr kumimoji="1" lang="en-US" altLang="ja-JP" dirty="0" smtClean="0"/>
          </a:p>
        </p:txBody>
      </p:sp>
      <p:cxnSp>
        <p:nvCxnSpPr>
          <p:cNvPr id="21" name="直線矢印コネクタ 20"/>
          <p:cNvCxnSpPr>
            <a:endCxn id="29" idx="3"/>
          </p:cNvCxnSpPr>
          <p:nvPr/>
        </p:nvCxnSpPr>
        <p:spPr>
          <a:xfrm flipH="1">
            <a:off x="5004048" y="5337212"/>
            <a:ext cx="57606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a:endCxn id="30" idx="3"/>
          </p:cNvCxnSpPr>
          <p:nvPr/>
        </p:nvCxnSpPr>
        <p:spPr>
          <a:xfrm flipH="1">
            <a:off x="5004048" y="5841268"/>
            <a:ext cx="57606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6573043" y="5589240"/>
            <a:ext cx="216024" cy="50405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6573043" y="5085184"/>
            <a:ext cx="216024" cy="50405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linds(horizontal)">
                                      <p:cBhvr>
                                        <p:cTn id="7" dur="500"/>
                                        <p:tgtEl>
                                          <p:spTgt spid="1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blinds(horizontal)">
                                      <p:cBhvr>
                                        <p:cTn id="10"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1" animBg="1"/>
      <p:bldP spid="3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3559042" y="4365104"/>
            <a:ext cx="1584176" cy="2232248"/>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bg1"/>
              </a:solidFill>
            </a:endParaRPr>
          </a:p>
          <a:p>
            <a:pPr algn="ctr"/>
            <a:endParaRPr kumimoji="1" lang="en-US" altLang="ja-JP" dirty="0" smtClean="0">
              <a:solidFill>
                <a:schemeClr val="bg1"/>
              </a:solidFill>
            </a:endParaRPr>
          </a:p>
          <a:p>
            <a:pPr algn="ctr"/>
            <a:endParaRPr kumimoji="1" lang="en-US" altLang="ja-JP" dirty="0" smtClean="0">
              <a:solidFill>
                <a:schemeClr val="bg1"/>
              </a:solidFill>
            </a:endParaRPr>
          </a:p>
          <a:p>
            <a:pPr algn="ctr"/>
            <a:endParaRPr lang="en-US" altLang="ja-JP" dirty="0" smtClean="0">
              <a:solidFill>
                <a:schemeClr val="bg1"/>
              </a:solidFill>
            </a:endParaRPr>
          </a:p>
          <a:p>
            <a:pPr algn="ctr"/>
            <a:endParaRPr kumimoji="1" lang="en-US" altLang="ja-JP" dirty="0" smtClean="0">
              <a:solidFill>
                <a:schemeClr val="bg1"/>
              </a:solidFill>
            </a:endParaRPr>
          </a:p>
          <a:p>
            <a:pPr algn="ctr"/>
            <a:endParaRPr kumimoji="1" lang="en-US" altLang="ja-JP" dirty="0" smtClean="0">
              <a:solidFill>
                <a:schemeClr val="bg1"/>
              </a:solidFill>
            </a:endParaRPr>
          </a:p>
          <a:p>
            <a:pPr algn="ctr"/>
            <a:r>
              <a:rPr lang="ja-JP" altLang="en-US" dirty="0" smtClean="0">
                <a:solidFill>
                  <a:schemeClr val="bg1"/>
                </a:solidFill>
              </a:rPr>
              <a:t>ドメイン</a:t>
            </a:r>
            <a:r>
              <a:rPr lang="en-US" altLang="ja-JP" dirty="0" smtClean="0">
                <a:solidFill>
                  <a:schemeClr val="bg1"/>
                </a:solidFill>
              </a:rPr>
              <a:t>U</a:t>
            </a:r>
            <a:endParaRPr kumimoji="1" lang="ja-JP" altLang="en-US" dirty="0">
              <a:solidFill>
                <a:schemeClr val="bg1"/>
              </a:solidFill>
            </a:endParaRPr>
          </a:p>
        </p:txBody>
      </p:sp>
      <p:sp>
        <p:nvSpPr>
          <p:cNvPr id="2" name="タイトル 1"/>
          <p:cNvSpPr>
            <a:spLocks noGrp="1"/>
          </p:cNvSpPr>
          <p:nvPr>
            <p:ph type="title"/>
          </p:nvPr>
        </p:nvSpPr>
        <p:spPr/>
        <p:txBody>
          <a:bodyPr/>
          <a:lstStyle/>
          <a:p>
            <a:pPr algn="ctr"/>
            <a:r>
              <a:rPr kumimoji="1" lang="ja-JP" altLang="en-US" dirty="0" smtClean="0"/>
              <a:t>ドメイン</a:t>
            </a:r>
            <a:r>
              <a:rPr kumimoji="1" lang="en-US" altLang="ja-JP" dirty="0" smtClean="0"/>
              <a:t>M</a:t>
            </a:r>
            <a:r>
              <a:rPr kumimoji="1" lang="ja-JP" altLang="en-US" dirty="0" smtClean="0"/>
              <a:t>の復元</a:t>
            </a:r>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ドメイン</a:t>
            </a:r>
            <a:r>
              <a:rPr kumimoji="1" lang="en-US" altLang="ja-JP" dirty="0" smtClean="0"/>
              <a:t>U</a:t>
            </a:r>
            <a:r>
              <a:rPr kumimoji="1" lang="ja-JP" altLang="en-US" dirty="0" smtClean="0"/>
              <a:t>のメモリマップ状態を復元</a:t>
            </a:r>
            <a:endParaRPr kumimoji="1" lang="en-US" altLang="ja-JP" dirty="0" smtClean="0"/>
          </a:p>
          <a:p>
            <a:pPr lvl="1"/>
            <a:r>
              <a:rPr lang="ja-JP" altLang="en-US" dirty="0" smtClean="0"/>
              <a:t>ページテーブル・エントリの</a:t>
            </a:r>
            <a:r>
              <a:rPr lang="en-US" altLang="ja-JP" dirty="0" err="1" smtClean="0"/>
              <a:t>DomU</a:t>
            </a:r>
            <a:r>
              <a:rPr lang="ja-JP" altLang="en-US" dirty="0" smtClean="0"/>
              <a:t>ビットをチェック</a:t>
            </a:r>
            <a:endParaRPr lang="en-US" altLang="ja-JP" dirty="0" smtClean="0"/>
          </a:p>
          <a:p>
            <a:pPr lvl="2"/>
            <a:r>
              <a:rPr kumimoji="1" lang="ja-JP" altLang="en-US" dirty="0" smtClean="0"/>
              <a:t>ビットが立っていれば対応するドメイン</a:t>
            </a:r>
            <a:r>
              <a:rPr kumimoji="1" lang="en-US" altLang="ja-JP" dirty="0" smtClean="0"/>
              <a:t>U</a:t>
            </a:r>
            <a:r>
              <a:rPr kumimoji="1" lang="ja-JP" altLang="en-US" dirty="0" err="1" smtClean="0"/>
              <a:t>のメ</a:t>
            </a:r>
            <a:r>
              <a:rPr kumimoji="1" lang="ja-JP" altLang="en-US" dirty="0" smtClean="0"/>
              <a:t>モリをマップ</a:t>
            </a:r>
            <a:endParaRPr kumimoji="1" lang="en-US" altLang="ja-JP" dirty="0" smtClean="0"/>
          </a:p>
          <a:p>
            <a:pPr lvl="1"/>
            <a:r>
              <a:rPr lang="ja-JP" altLang="en-US" dirty="0" smtClean="0"/>
              <a:t>ドメイン</a:t>
            </a:r>
            <a:r>
              <a:rPr lang="en-US" altLang="ja-JP" dirty="0" smtClean="0"/>
              <a:t>0</a:t>
            </a:r>
            <a:r>
              <a:rPr lang="ja-JP" altLang="en-US" dirty="0" smtClean="0"/>
              <a:t>がドメイン</a:t>
            </a:r>
            <a:r>
              <a:rPr lang="en-US" altLang="ja-JP" dirty="0" smtClean="0"/>
              <a:t>U</a:t>
            </a:r>
            <a:r>
              <a:rPr lang="ja-JP" altLang="en-US" dirty="0" err="1" smtClean="0"/>
              <a:t>のメ</a:t>
            </a:r>
            <a:r>
              <a:rPr lang="ja-JP" altLang="en-US" dirty="0" smtClean="0"/>
              <a:t>モリをドメイン</a:t>
            </a:r>
            <a:r>
              <a:rPr lang="en-US" altLang="ja-JP" dirty="0" smtClean="0"/>
              <a:t>M</a:t>
            </a:r>
            <a:r>
              <a:rPr lang="ja-JP" altLang="en-US" dirty="0" smtClean="0"/>
              <a:t>にマップできるように修正</a:t>
            </a:r>
            <a:endParaRPr lang="en-US" altLang="ja-JP" dirty="0" smtClean="0"/>
          </a:p>
          <a:p>
            <a:pPr lvl="2"/>
            <a:r>
              <a:rPr kumimoji="1" lang="ja-JP" altLang="en-US" dirty="0" smtClean="0"/>
              <a:t>従来は許可されていなかった</a:t>
            </a:r>
            <a:endParaRPr kumimoji="1" lang="ja-JP" altLang="en-US" dirty="0"/>
          </a:p>
        </p:txBody>
      </p:sp>
      <p:sp>
        <p:nvSpPr>
          <p:cNvPr id="4" name="角丸四角形 3"/>
          <p:cNvSpPr/>
          <p:nvPr/>
        </p:nvSpPr>
        <p:spPr>
          <a:xfrm>
            <a:off x="5431250" y="4365104"/>
            <a:ext cx="1584176" cy="223224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tx1"/>
              </a:solidFill>
            </a:endParaRPr>
          </a:p>
          <a:p>
            <a:pPr algn="ctr"/>
            <a:endParaRPr lang="en-US" altLang="ja-JP" dirty="0" smtClean="0">
              <a:solidFill>
                <a:schemeClr val="tx1"/>
              </a:solidFill>
            </a:endParaRPr>
          </a:p>
          <a:p>
            <a:pPr algn="ctr"/>
            <a:endParaRPr kumimoji="1" lang="en-US" altLang="ja-JP" dirty="0" smtClean="0">
              <a:solidFill>
                <a:schemeClr val="tx1"/>
              </a:solidFill>
            </a:endParaRPr>
          </a:p>
          <a:p>
            <a:pPr algn="ctr"/>
            <a:endParaRPr lang="en-US" altLang="ja-JP" dirty="0" smtClean="0">
              <a:solidFill>
                <a:schemeClr val="tx1"/>
              </a:solidFill>
            </a:endParaRPr>
          </a:p>
          <a:p>
            <a:pPr algn="ctr"/>
            <a:endParaRPr kumimoji="1" lang="en-US" altLang="ja-JP" dirty="0" smtClean="0">
              <a:solidFill>
                <a:schemeClr val="tx1"/>
              </a:solidFill>
            </a:endParaRPr>
          </a:p>
          <a:p>
            <a:pPr algn="ctr"/>
            <a:endParaRPr lang="en-US" altLang="ja-JP" dirty="0" smtClean="0">
              <a:solidFill>
                <a:schemeClr val="tx1"/>
              </a:solidFill>
            </a:endParaRPr>
          </a:p>
          <a:p>
            <a:pPr algn="ctr"/>
            <a:r>
              <a:rPr kumimoji="1" lang="ja-JP" altLang="en-US" dirty="0" smtClean="0">
                <a:solidFill>
                  <a:schemeClr val="bg1"/>
                </a:solidFill>
              </a:rPr>
              <a:t>ドメイン</a:t>
            </a:r>
            <a:r>
              <a:rPr kumimoji="1" lang="en-US" altLang="ja-JP" dirty="0" smtClean="0">
                <a:solidFill>
                  <a:schemeClr val="bg1"/>
                </a:solidFill>
              </a:rPr>
              <a:t>M</a:t>
            </a:r>
            <a:endParaRPr kumimoji="1" lang="ja-JP" altLang="en-US" dirty="0">
              <a:solidFill>
                <a:schemeClr val="bg1"/>
              </a:solidFill>
            </a:endParaRPr>
          </a:p>
        </p:txBody>
      </p:sp>
      <p:sp>
        <p:nvSpPr>
          <p:cNvPr id="5" name="正方形/長方形 4"/>
          <p:cNvSpPr/>
          <p:nvPr/>
        </p:nvSpPr>
        <p:spPr>
          <a:xfrm>
            <a:off x="5575266" y="5589240"/>
            <a:ext cx="1224136"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5575266" y="5085184"/>
            <a:ext cx="1224136"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3775066" y="5085184"/>
            <a:ext cx="1224136" cy="504056"/>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3775066" y="5589240"/>
            <a:ext cx="1224136" cy="504056"/>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3775066" y="4581128"/>
            <a:ext cx="1224136" cy="50405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3775066" y="5085184"/>
            <a:ext cx="1224136" cy="504056"/>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3775066" y="5589240"/>
            <a:ext cx="1224136" cy="504056"/>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1902858" y="4365104"/>
            <a:ext cx="1512168" cy="2232248"/>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p>
          <a:p>
            <a:pPr algn="ctr"/>
            <a:endParaRPr lang="en-US" altLang="ja-JP" dirty="0" smtClean="0"/>
          </a:p>
          <a:p>
            <a:pPr algn="ctr"/>
            <a:endParaRPr kumimoji="1" lang="en-US" altLang="ja-JP" dirty="0" smtClean="0"/>
          </a:p>
          <a:p>
            <a:pPr algn="ctr"/>
            <a:endParaRPr lang="en-US" altLang="ja-JP" dirty="0" smtClean="0"/>
          </a:p>
          <a:p>
            <a:pPr algn="ctr"/>
            <a:endParaRPr lang="en-US" altLang="ja-JP" dirty="0" smtClean="0"/>
          </a:p>
          <a:p>
            <a:pPr algn="ctr"/>
            <a:endParaRPr lang="en-US" altLang="ja-JP" dirty="0" smtClean="0"/>
          </a:p>
          <a:p>
            <a:pPr algn="ctr"/>
            <a:r>
              <a:rPr lang="ja-JP" altLang="en-US" dirty="0" smtClean="0"/>
              <a:t>ドメイン</a:t>
            </a:r>
            <a:r>
              <a:rPr lang="en-US" altLang="ja-JP" dirty="0" smtClean="0"/>
              <a:t>0</a:t>
            </a:r>
            <a:endParaRPr lang="ja-JP" altLang="en-US" dirty="0" smtClean="0"/>
          </a:p>
          <a:p>
            <a:pPr algn="ctr"/>
            <a:endParaRPr kumimoji="1" lang="en-US" altLang="ja-JP" dirty="0" smtClean="0"/>
          </a:p>
        </p:txBody>
      </p:sp>
      <p:sp>
        <p:nvSpPr>
          <p:cNvPr id="9" name="正方形/長方形 8"/>
          <p:cNvSpPr/>
          <p:nvPr/>
        </p:nvSpPr>
        <p:spPr>
          <a:xfrm>
            <a:off x="6583378" y="5589240"/>
            <a:ext cx="216024" cy="50405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6583378" y="5085184"/>
            <a:ext cx="216024" cy="50405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直線矢印コネクタ 19"/>
          <p:cNvCxnSpPr/>
          <p:nvPr/>
        </p:nvCxnSpPr>
        <p:spPr>
          <a:xfrm flipH="1">
            <a:off x="4999202" y="5337212"/>
            <a:ext cx="57606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endCxn id="15" idx="3"/>
          </p:cNvCxnSpPr>
          <p:nvPr/>
        </p:nvCxnSpPr>
        <p:spPr>
          <a:xfrm flipH="1">
            <a:off x="4999202" y="5841268"/>
            <a:ext cx="57606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正方形/長方形 23"/>
          <p:cNvSpPr/>
          <p:nvPr/>
        </p:nvSpPr>
        <p:spPr>
          <a:xfrm>
            <a:off x="5575266" y="4581128"/>
            <a:ext cx="1224136"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5575266" y="4581128"/>
            <a:ext cx="1224136" cy="5040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dissolve">
                                      <p:cBhvr>
                                        <p:cTn id="10" dur="500"/>
                                        <p:tgtEl>
                                          <p:spTgt spid="19"/>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dissolve">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box(in)">
                                      <p:cBhvr>
                                        <p:cTn id="18" dur="500"/>
                                        <p:tgtEl>
                                          <p:spTgt spid="20"/>
                                        </p:tgtEl>
                                      </p:cBhvr>
                                    </p:animEffect>
                                  </p:childTnLst>
                                </p:cTn>
                              </p:par>
                              <p:par>
                                <p:cTn id="19" presetID="4" presetClass="entr" presetSubtype="16" fill="hold" nodeType="with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box(in)">
                                      <p:cBhvr>
                                        <p:cTn id="2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9"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監視するドメイン</a:t>
            </a:r>
            <a:r>
              <a:rPr kumimoji="1" lang="en-US" altLang="ja-JP" dirty="0" smtClean="0"/>
              <a:t>U</a:t>
            </a:r>
            <a:r>
              <a:rPr kumimoji="1" lang="ja-JP" altLang="en-US" dirty="0" smtClean="0"/>
              <a:t>の</a:t>
            </a:r>
            <a:r>
              <a:rPr lang="ja-JP" altLang="en-US" dirty="0"/>
              <a:t>特定</a:t>
            </a:r>
            <a:endParaRPr kumimoji="1" lang="ja-JP" altLang="en-US" dirty="0"/>
          </a:p>
        </p:txBody>
      </p:sp>
      <p:sp>
        <p:nvSpPr>
          <p:cNvPr id="3" name="コンテンツ プレースホルダ 2"/>
          <p:cNvSpPr>
            <a:spLocks noGrp="1"/>
          </p:cNvSpPr>
          <p:nvPr>
            <p:ph sz="quarter" idx="1"/>
          </p:nvPr>
        </p:nvSpPr>
        <p:spPr/>
        <p:txBody>
          <a:bodyPr/>
          <a:lstStyle/>
          <a:p>
            <a:r>
              <a:rPr kumimoji="1" lang="en-US" altLang="ja-JP" dirty="0" smtClean="0"/>
              <a:t>UUID</a:t>
            </a:r>
            <a:r>
              <a:rPr kumimoji="1" lang="ja-JP" altLang="en-US" dirty="0" smtClean="0"/>
              <a:t>を用いてマイグレーション前に監視していたドメイン</a:t>
            </a:r>
            <a:r>
              <a:rPr kumimoji="1" lang="en-US" altLang="ja-JP" dirty="0" smtClean="0"/>
              <a:t>U</a:t>
            </a:r>
            <a:r>
              <a:rPr kumimoji="1" lang="ja-JP" altLang="en-US" dirty="0" smtClean="0"/>
              <a:t>を見つける</a:t>
            </a:r>
            <a:endParaRPr kumimoji="1" lang="en-US" altLang="ja-JP" dirty="0" smtClean="0"/>
          </a:p>
          <a:p>
            <a:pPr lvl="1"/>
            <a:r>
              <a:rPr kumimoji="1" lang="ja-JP" altLang="en-US" dirty="0" smtClean="0"/>
              <a:t>ドメイン</a:t>
            </a:r>
            <a:r>
              <a:rPr kumimoji="1" lang="en-US" altLang="ja-JP" dirty="0" smtClean="0"/>
              <a:t>M</a:t>
            </a:r>
            <a:r>
              <a:rPr kumimoji="1" lang="ja-JP" altLang="en-US" dirty="0" smtClean="0"/>
              <a:t>のコンフィグから監視するドメイン</a:t>
            </a:r>
            <a:r>
              <a:rPr kumimoji="1" lang="en-US" altLang="ja-JP" dirty="0" smtClean="0"/>
              <a:t>U</a:t>
            </a:r>
            <a:r>
              <a:rPr lang="ja-JP" altLang="en-US" dirty="0" smtClean="0"/>
              <a:t>の</a:t>
            </a:r>
            <a:r>
              <a:rPr lang="en-US" altLang="ja-JP" dirty="0" smtClean="0"/>
              <a:t>UUID</a:t>
            </a:r>
            <a:r>
              <a:rPr lang="ja-JP" altLang="en-US" dirty="0" smtClean="0"/>
              <a:t>を取得</a:t>
            </a:r>
          </a:p>
          <a:p>
            <a:pPr lvl="1"/>
            <a:r>
              <a:rPr lang="ja-JP" altLang="en-US" dirty="0" smtClean="0"/>
              <a:t>再びドメイン</a:t>
            </a:r>
            <a:r>
              <a:rPr lang="en-US" altLang="ja-JP" dirty="0" smtClean="0"/>
              <a:t>M</a:t>
            </a:r>
            <a:r>
              <a:rPr lang="ja-JP" altLang="en-US" dirty="0" smtClean="0"/>
              <a:t>に監視する権限を与える</a:t>
            </a:r>
            <a:endParaRPr kumimoji="1" lang="en-US" altLang="ja-JP" dirty="0" smtClean="0"/>
          </a:p>
        </p:txBody>
      </p:sp>
      <p:sp>
        <p:nvSpPr>
          <p:cNvPr id="4" name="正方形/長方形 3"/>
          <p:cNvSpPr/>
          <p:nvPr/>
        </p:nvSpPr>
        <p:spPr>
          <a:xfrm>
            <a:off x="4932040" y="4149080"/>
            <a:ext cx="4104456" cy="2376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07504" y="4149080"/>
            <a:ext cx="4104456" cy="2376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1547664" y="4869160"/>
            <a:ext cx="1224136" cy="1512168"/>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bg1"/>
              </a:solidFill>
            </a:endParaRPr>
          </a:p>
          <a:p>
            <a:pPr algn="ctr"/>
            <a:endParaRPr lang="en-US" altLang="ja-JP" dirty="0" smtClean="0">
              <a:solidFill>
                <a:schemeClr val="bg1"/>
              </a:solidFill>
            </a:endParaRPr>
          </a:p>
          <a:p>
            <a:pPr algn="ctr"/>
            <a:endParaRPr lang="en-US" altLang="ja-JP" dirty="0" smtClean="0">
              <a:solidFill>
                <a:schemeClr val="bg1"/>
              </a:solidFill>
            </a:endParaRPr>
          </a:p>
          <a:p>
            <a:pPr algn="ctr"/>
            <a:endParaRPr lang="en-US" altLang="ja-JP" dirty="0" smtClean="0">
              <a:solidFill>
                <a:schemeClr val="bg1"/>
              </a:solidFill>
            </a:endParaRPr>
          </a:p>
          <a:p>
            <a:pPr algn="ctr"/>
            <a:r>
              <a:rPr lang="ja-JP" altLang="en-US" dirty="0" smtClean="0">
                <a:solidFill>
                  <a:schemeClr val="bg1"/>
                </a:solidFill>
              </a:rPr>
              <a:t>ドメイン</a:t>
            </a:r>
            <a:r>
              <a:rPr lang="en-US" altLang="ja-JP" dirty="0" smtClean="0">
                <a:solidFill>
                  <a:schemeClr val="bg1"/>
                </a:solidFill>
              </a:rPr>
              <a:t>U</a:t>
            </a:r>
            <a:endParaRPr kumimoji="1" lang="ja-JP" altLang="en-US" dirty="0">
              <a:solidFill>
                <a:schemeClr val="bg1"/>
              </a:solidFill>
            </a:endParaRPr>
          </a:p>
        </p:txBody>
      </p:sp>
      <p:sp>
        <p:nvSpPr>
          <p:cNvPr id="7" name="角丸四角形 6"/>
          <p:cNvSpPr/>
          <p:nvPr/>
        </p:nvSpPr>
        <p:spPr>
          <a:xfrm>
            <a:off x="2915816" y="4869160"/>
            <a:ext cx="1224136" cy="151216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p>
          <a:p>
            <a:pPr algn="ctr"/>
            <a:endParaRPr lang="en-US" altLang="ja-JP" dirty="0" smtClean="0"/>
          </a:p>
          <a:p>
            <a:pPr algn="ctr"/>
            <a:endParaRPr kumimoji="1" lang="en-US" altLang="ja-JP" dirty="0" smtClean="0"/>
          </a:p>
          <a:p>
            <a:pPr algn="ctr"/>
            <a:endParaRPr lang="en-US" altLang="ja-JP" dirty="0" smtClean="0"/>
          </a:p>
          <a:p>
            <a:pPr algn="ctr"/>
            <a:r>
              <a:rPr lang="ja-JP" altLang="en-US" dirty="0" smtClean="0"/>
              <a:t>ドメイン</a:t>
            </a:r>
            <a:r>
              <a:rPr lang="en-US" altLang="ja-JP" dirty="0" smtClean="0"/>
              <a:t>M</a:t>
            </a:r>
            <a:endParaRPr kumimoji="1" lang="ja-JP" altLang="en-US" dirty="0"/>
          </a:p>
        </p:txBody>
      </p:sp>
      <p:sp>
        <p:nvSpPr>
          <p:cNvPr id="8" name="テキスト ボックス 7"/>
          <p:cNvSpPr txBox="1"/>
          <p:nvPr/>
        </p:nvSpPr>
        <p:spPr>
          <a:xfrm>
            <a:off x="6516216" y="4149080"/>
            <a:ext cx="1057890" cy="369332"/>
          </a:xfrm>
          <a:prstGeom prst="rect">
            <a:avLst/>
          </a:prstGeom>
          <a:noFill/>
        </p:spPr>
        <p:txBody>
          <a:bodyPr wrap="square" rtlCol="0">
            <a:spAutoFit/>
          </a:bodyPr>
          <a:lstStyle/>
          <a:p>
            <a:r>
              <a:rPr lang="ja-JP" altLang="en-US" dirty="0" smtClean="0"/>
              <a:t>ホスト</a:t>
            </a:r>
            <a:r>
              <a:rPr lang="en-US" altLang="ja-JP" dirty="0" smtClean="0"/>
              <a:t>2</a:t>
            </a:r>
          </a:p>
        </p:txBody>
      </p:sp>
      <p:sp>
        <p:nvSpPr>
          <p:cNvPr id="12" name="テキスト ボックス 11"/>
          <p:cNvSpPr txBox="1"/>
          <p:nvPr/>
        </p:nvSpPr>
        <p:spPr>
          <a:xfrm>
            <a:off x="1619672" y="4149080"/>
            <a:ext cx="1021222" cy="369332"/>
          </a:xfrm>
          <a:prstGeom prst="rect">
            <a:avLst/>
          </a:prstGeom>
          <a:noFill/>
        </p:spPr>
        <p:txBody>
          <a:bodyPr wrap="square" rtlCol="0">
            <a:spAutoFit/>
          </a:bodyPr>
          <a:lstStyle/>
          <a:p>
            <a:r>
              <a:rPr lang="ja-JP" altLang="en-US" dirty="0" smtClean="0"/>
              <a:t>ホスト</a:t>
            </a:r>
            <a:r>
              <a:rPr lang="en-US" altLang="ja-JP" dirty="0" smtClean="0"/>
              <a:t>1</a:t>
            </a:r>
          </a:p>
        </p:txBody>
      </p:sp>
      <p:sp>
        <p:nvSpPr>
          <p:cNvPr id="17" name="角丸四角形 16"/>
          <p:cNvSpPr/>
          <p:nvPr/>
        </p:nvSpPr>
        <p:spPr>
          <a:xfrm>
            <a:off x="179512" y="4869160"/>
            <a:ext cx="1224136" cy="1512168"/>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bg1"/>
              </a:solidFill>
            </a:endParaRPr>
          </a:p>
          <a:p>
            <a:pPr algn="ctr"/>
            <a:endParaRPr lang="en-US" altLang="ja-JP" dirty="0" smtClean="0">
              <a:solidFill>
                <a:schemeClr val="bg1"/>
              </a:solidFill>
            </a:endParaRPr>
          </a:p>
          <a:p>
            <a:pPr algn="ctr"/>
            <a:endParaRPr lang="en-US" altLang="ja-JP" dirty="0" smtClean="0">
              <a:solidFill>
                <a:schemeClr val="bg1"/>
              </a:solidFill>
            </a:endParaRPr>
          </a:p>
          <a:p>
            <a:pPr algn="ctr"/>
            <a:endParaRPr lang="en-US" altLang="ja-JP" dirty="0" smtClean="0">
              <a:solidFill>
                <a:schemeClr val="bg1"/>
              </a:solidFill>
            </a:endParaRPr>
          </a:p>
          <a:p>
            <a:pPr algn="ctr"/>
            <a:r>
              <a:rPr lang="ja-JP" altLang="en-US" dirty="0" smtClean="0">
                <a:solidFill>
                  <a:schemeClr val="bg1"/>
                </a:solidFill>
              </a:rPr>
              <a:t>ドメイン０</a:t>
            </a:r>
            <a:endParaRPr kumimoji="1" lang="ja-JP" altLang="en-US" dirty="0">
              <a:solidFill>
                <a:schemeClr val="bg1"/>
              </a:solidFill>
            </a:endParaRPr>
          </a:p>
        </p:txBody>
      </p:sp>
      <p:sp>
        <p:nvSpPr>
          <p:cNvPr id="18" name="角丸四角形 17"/>
          <p:cNvSpPr/>
          <p:nvPr/>
        </p:nvSpPr>
        <p:spPr>
          <a:xfrm>
            <a:off x="5004048" y="4869160"/>
            <a:ext cx="1224136" cy="1512168"/>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bg1"/>
              </a:solidFill>
            </a:endParaRPr>
          </a:p>
          <a:p>
            <a:pPr algn="ctr"/>
            <a:endParaRPr lang="en-US" altLang="ja-JP" dirty="0" smtClean="0">
              <a:solidFill>
                <a:schemeClr val="bg1"/>
              </a:solidFill>
            </a:endParaRPr>
          </a:p>
          <a:p>
            <a:pPr algn="ctr"/>
            <a:endParaRPr lang="en-US" altLang="ja-JP" dirty="0" smtClean="0">
              <a:solidFill>
                <a:schemeClr val="bg1"/>
              </a:solidFill>
            </a:endParaRPr>
          </a:p>
          <a:p>
            <a:pPr algn="ctr"/>
            <a:endParaRPr lang="en-US" altLang="ja-JP" dirty="0" smtClean="0">
              <a:solidFill>
                <a:schemeClr val="bg1"/>
              </a:solidFill>
            </a:endParaRPr>
          </a:p>
          <a:p>
            <a:pPr algn="ctr"/>
            <a:r>
              <a:rPr lang="ja-JP" altLang="en-US" dirty="0" smtClean="0">
                <a:solidFill>
                  <a:schemeClr val="bg1"/>
                </a:solidFill>
              </a:rPr>
              <a:t>ドメイン０</a:t>
            </a:r>
            <a:endParaRPr kumimoji="1" lang="ja-JP" altLang="en-US" dirty="0">
              <a:solidFill>
                <a:schemeClr val="bg1"/>
              </a:solidFill>
            </a:endParaRPr>
          </a:p>
        </p:txBody>
      </p:sp>
      <p:sp>
        <p:nvSpPr>
          <p:cNvPr id="19" name="右矢印 18"/>
          <p:cNvSpPr/>
          <p:nvPr/>
        </p:nvSpPr>
        <p:spPr>
          <a:xfrm rot="10800000">
            <a:off x="2411760" y="4941168"/>
            <a:ext cx="720080" cy="504056"/>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ローチャート : 判断 20"/>
          <p:cNvSpPr/>
          <p:nvPr/>
        </p:nvSpPr>
        <p:spPr>
          <a:xfrm>
            <a:off x="2915816" y="5517232"/>
            <a:ext cx="1224136" cy="504056"/>
          </a:xfrm>
          <a:prstGeom prst="flowChartDecisi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chemeClr val="tx1"/>
                </a:solidFill>
              </a:rPr>
              <a:t>uuid</a:t>
            </a:r>
            <a:endParaRPr kumimoji="1" lang="ja-JP" altLang="en-US" dirty="0">
              <a:solidFill>
                <a:schemeClr val="tx1"/>
              </a:solidFill>
            </a:endParaRPr>
          </a:p>
        </p:txBody>
      </p:sp>
      <p:sp>
        <p:nvSpPr>
          <p:cNvPr id="22" name="右矢印 21"/>
          <p:cNvSpPr/>
          <p:nvPr/>
        </p:nvSpPr>
        <p:spPr>
          <a:xfrm rot="10800000">
            <a:off x="7223240" y="4941168"/>
            <a:ext cx="720080" cy="504056"/>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3059832" y="4941168"/>
            <a:ext cx="936104" cy="504056"/>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1"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dissolv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44" presetClass="path" presetSubtype="0" accel="50000" decel="50000" fill="hold" grpId="0" nodeType="clickEffect">
                                  <p:stCondLst>
                                    <p:cond delay="0"/>
                                  </p:stCondLst>
                                  <p:childTnLst>
                                    <p:animMotion origin="layout" path="M -1.11111E-6 1.11111E-6 L 0.14011 -0.05324 C 0.16962 -0.06528 0.21372 -0.07199 0.25955 -0.07199 C 0.31198 -0.07199 0.35382 -0.06528 0.38333 -0.05324 L 0.52379 1.11111E-6 " pathEditMode="relative" rAng="0" ptsTypes="FffFF">
                                      <p:cBhvr>
                                        <p:cTn id="11" dur="2000" fill="hold"/>
                                        <p:tgtEl>
                                          <p:spTgt spid="6"/>
                                        </p:tgtEl>
                                        <p:attrNameLst>
                                          <p:attrName>ppt_x</p:attrName>
                                          <p:attrName>ppt_y</p:attrName>
                                        </p:attrNameLst>
                                      </p:cBhvr>
                                      <p:rCtr x="26200" y="-3600"/>
                                    </p:animMotion>
                                  </p:childTnLst>
                                </p:cTn>
                              </p:par>
                              <p:par>
                                <p:cTn id="12" presetID="44" presetClass="path" presetSubtype="0" accel="50000" decel="50000" fill="hold" grpId="0" nodeType="withEffect">
                                  <p:stCondLst>
                                    <p:cond delay="0"/>
                                  </p:stCondLst>
                                  <p:childTnLst>
                                    <p:animMotion origin="layout" path="M -3.88889E-6 1.11111E-6 L 0.14011 -0.05324 C 0.16962 -0.06528 0.21372 -0.07199 0.25955 -0.07199 C 0.31198 -0.07199 0.35382 -0.06528 0.38334 -0.05324 L 0.52379 1.11111E-6 " pathEditMode="relative" rAng="0" ptsTypes="FffFF">
                                      <p:cBhvr>
                                        <p:cTn id="13" dur="2000" fill="hold"/>
                                        <p:tgtEl>
                                          <p:spTgt spid="7"/>
                                        </p:tgtEl>
                                        <p:attrNameLst>
                                          <p:attrName>ppt_x</p:attrName>
                                          <p:attrName>ppt_y</p:attrName>
                                        </p:attrNameLst>
                                      </p:cBhvr>
                                      <p:rCtr x="26200" y="-3600"/>
                                    </p:animMotion>
                                  </p:childTnLst>
                                </p:cTn>
                              </p:par>
                              <p:par>
                                <p:cTn id="14" presetID="44" presetClass="path" presetSubtype="0" accel="50000" decel="50000" fill="hold" grpId="0" nodeType="withEffect">
                                  <p:stCondLst>
                                    <p:cond delay="0"/>
                                  </p:stCondLst>
                                  <p:childTnLst>
                                    <p:animMotion origin="layout" path="M -3.88889E-6 4.07407E-6 L 0.14011 -0.05324 C 0.16962 -0.06528 0.21372 -0.07199 0.25955 -0.07199 C 0.31198 -0.07199 0.35382 -0.06528 0.38334 -0.05324 L 0.52379 4.07407E-6 " pathEditMode="relative" rAng="0" ptsTypes="FffFF">
                                      <p:cBhvr>
                                        <p:cTn id="15" dur="2000" fill="hold"/>
                                        <p:tgtEl>
                                          <p:spTgt spid="20"/>
                                        </p:tgtEl>
                                        <p:attrNameLst>
                                          <p:attrName>ppt_x</p:attrName>
                                          <p:attrName>ppt_y</p:attrName>
                                        </p:attrNameLst>
                                      </p:cBhvr>
                                      <p:rCtr x="26200" y="-3600"/>
                                    </p:animMotion>
                                  </p:childTnLst>
                                </p:cTn>
                              </p:par>
                              <p:par>
                                <p:cTn id="16" presetID="44" presetClass="path" presetSubtype="0" accel="50000" decel="50000" fill="hold" grpId="0" nodeType="withEffect">
                                  <p:stCondLst>
                                    <p:cond delay="0"/>
                                  </p:stCondLst>
                                  <p:childTnLst>
                                    <p:animMotion origin="layout" path="M 0.00747 -3.7037E-7 L 0.1467 -0.05324 C 0.17587 -0.06528 0.21962 -0.07199 0.26511 -0.07199 C 0.31701 -0.07199 0.35868 -0.06528 0.38785 -0.05324 L 0.52726 -3.7037E-7 " pathEditMode="relative" rAng="0" ptsTypes="FffFF">
                                      <p:cBhvr>
                                        <p:cTn id="17" dur="2000" fill="hold"/>
                                        <p:tgtEl>
                                          <p:spTgt spid="21"/>
                                        </p:tgtEl>
                                        <p:attrNameLst>
                                          <p:attrName>ppt_x</p:attrName>
                                          <p:attrName>ppt_y</p:attrName>
                                        </p:attrNameLst>
                                      </p:cBhvr>
                                      <p:rCtr x="26000" y="-3600"/>
                                    </p:animMotion>
                                  </p:childTnLst>
                                </p:cTn>
                              </p:par>
                              <p:par>
                                <p:cTn id="18" presetID="1" presetClass="exit" presetSubtype="0" fill="hold" grpId="0" nodeType="withEffect">
                                  <p:stCondLst>
                                    <p:cond delay="0"/>
                                  </p:stCondLst>
                                  <p:childTnLst>
                                    <p:set>
                                      <p:cBhvr>
                                        <p:cTn id="19" dur="1" fill="hold">
                                          <p:stCondLst>
                                            <p:cond delay="0"/>
                                          </p:stCondLst>
                                        </p:cTn>
                                        <p:tgtEl>
                                          <p:spTgt spid="19"/>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8" presetClass="entr" presetSubtype="12" fill="hold" grpId="0" nodeType="click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strips(downLeft)">
                                      <p:cBhvr>
                                        <p:cTn id="2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9" grpId="0" animBg="1"/>
      <p:bldP spid="21" grpId="0" animBg="1"/>
      <p:bldP spid="21" grpId="1" animBg="1"/>
      <p:bldP spid="22" grpId="0" animBg="1"/>
      <p:bldP spid="2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実験</a:t>
            </a:r>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ドメイン</a:t>
            </a:r>
            <a:r>
              <a:rPr kumimoji="1" lang="en-US" altLang="ja-JP" dirty="0" smtClean="0"/>
              <a:t>M</a:t>
            </a:r>
            <a:r>
              <a:rPr kumimoji="1" lang="ja-JP" altLang="en-US" dirty="0" smtClean="0"/>
              <a:t>によるストレージ監視およ</a:t>
            </a:r>
            <a:r>
              <a:rPr lang="ja-JP" altLang="en-US" dirty="0" smtClean="0"/>
              <a:t>びメモリ監視における性能への影響を調べた</a:t>
            </a:r>
            <a:endParaRPr lang="en-US" altLang="ja-JP" dirty="0" smtClean="0"/>
          </a:p>
          <a:p>
            <a:pPr lvl="1"/>
            <a:r>
              <a:rPr kumimoji="1" lang="ja-JP" altLang="en-US" dirty="0" smtClean="0"/>
              <a:t>ドメイン</a:t>
            </a:r>
            <a:r>
              <a:rPr kumimoji="1" lang="en-US" altLang="ja-JP" dirty="0" smtClean="0"/>
              <a:t>M</a:t>
            </a:r>
            <a:r>
              <a:rPr kumimoji="1" lang="ja-JP" altLang="en-US" dirty="0" smtClean="0"/>
              <a:t>にオフロードした</a:t>
            </a:r>
            <a:r>
              <a:rPr kumimoji="1" lang="en-US" altLang="ja-JP" dirty="0" smtClean="0"/>
              <a:t>IDS</a:t>
            </a:r>
            <a:r>
              <a:rPr kumimoji="1" lang="ja-JP" altLang="en-US" dirty="0" smtClean="0"/>
              <a:t>の実行性能</a:t>
            </a:r>
            <a:endParaRPr kumimoji="1" lang="en-US" altLang="ja-JP" dirty="0" smtClean="0"/>
          </a:p>
          <a:p>
            <a:pPr lvl="1"/>
            <a:r>
              <a:rPr lang="ja-JP" altLang="en-US" dirty="0" smtClean="0"/>
              <a:t>ドメイン</a:t>
            </a:r>
            <a:r>
              <a:rPr lang="en-US" altLang="ja-JP" dirty="0" smtClean="0"/>
              <a:t>M</a:t>
            </a:r>
            <a:r>
              <a:rPr lang="ja-JP" altLang="en-US" dirty="0" smtClean="0"/>
              <a:t>のマイグレーションのオーバヘッド</a:t>
            </a:r>
            <a:endParaRPr kumimoji="1" lang="ja-JP" altLang="en-US" dirty="0"/>
          </a:p>
        </p:txBody>
      </p:sp>
      <p:sp>
        <p:nvSpPr>
          <p:cNvPr id="4" name="正方形/長方形 3"/>
          <p:cNvSpPr/>
          <p:nvPr/>
        </p:nvSpPr>
        <p:spPr>
          <a:xfrm>
            <a:off x="539552" y="4149080"/>
            <a:ext cx="4392488" cy="24208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実験機器の詳細</a:t>
            </a:r>
            <a:endParaRPr kumimoji="1" lang="en-US" altLang="ja-JP" dirty="0" smtClean="0">
              <a:solidFill>
                <a:schemeClr val="tx1"/>
              </a:solidFill>
            </a:endParaRPr>
          </a:p>
          <a:p>
            <a:r>
              <a:rPr lang="en-US" altLang="ja-JP" dirty="0" smtClean="0">
                <a:solidFill>
                  <a:schemeClr val="tx1"/>
                </a:solidFill>
              </a:rPr>
              <a:t>   Xen4.0.1 </a:t>
            </a:r>
          </a:p>
          <a:p>
            <a:r>
              <a:rPr kumimoji="1" lang="en-US" altLang="ja-JP" dirty="0" smtClean="0">
                <a:solidFill>
                  <a:schemeClr val="tx1"/>
                </a:solidFill>
              </a:rPr>
              <a:t>   CPU Intel Core 2 Quad 2.83GHz</a:t>
            </a:r>
          </a:p>
          <a:p>
            <a:r>
              <a:rPr lang="ja-JP" altLang="en-US" dirty="0" smtClean="0">
                <a:solidFill>
                  <a:schemeClr val="tx1"/>
                </a:solidFill>
              </a:rPr>
              <a:t>   メモリ </a:t>
            </a:r>
            <a:r>
              <a:rPr lang="en-US" altLang="ja-JP" dirty="0" smtClean="0">
                <a:solidFill>
                  <a:schemeClr val="tx1"/>
                </a:solidFill>
              </a:rPr>
              <a:t>4GB</a:t>
            </a:r>
          </a:p>
          <a:p>
            <a:r>
              <a:rPr lang="ja-JP" altLang="en-US" dirty="0" smtClean="0">
                <a:solidFill>
                  <a:schemeClr val="tx1"/>
                </a:solidFill>
              </a:rPr>
              <a:t>   ネットワーク </a:t>
            </a:r>
            <a:r>
              <a:rPr kumimoji="1" lang="ja-JP" altLang="en-US" dirty="0" smtClean="0">
                <a:solidFill>
                  <a:schemeClr val="tx1"/>
                </a:solidFill>
              </a:rPr>
              <a:t>ギガビットイーサネット</a:t>
            </a:r>
            <a:endParaRPr kumimoji="1" lang="en-US" altLang="ja-JP" dirty="0" smtClean="0">
              <a:solidFill>
                <a:schemeClr val="tx1"/>
              </a:solidFill>
            </a:endParaRPr>
          </a:p>
          <a:p>
            <a:r>
              <a:rPr kumimoji="1" lang="ja-JP" altLang="en-US" dirty="0" smtClean="0">
                <a:solidFill>
                  <a:schemeClr val="tx1"/>
                </a:solidFill>
              </a:rPr>
              <a:t>ドメイン０、ドメイン</a:t>
            </a:r>
            <a:r>
              <a:rPr kumimoji="1" lang="en-US" altLang="ja-JP" dirty="0" smtClean="0">
                <a:solidFill>
                  <a:schemeClr val="tx1"/>
                </a:solidFill>
              </a:rPr>
              <a:t>U</a:t>
            </a:r>
            <a:r>
              <a:rPr kumimoji="1" lang="ja-JP" altLang="en-US" dirty="0" err="1" smtClean="0">
                <a:solidFill>
                  <a:schemeClr val="tx1"/>
                </a:solidFill>
              </a:rPr>
              <a:t>、</a:t>
            </a:r>
            <a:r>
              <a:rPr kumimoji="1" lang="ja-JP" altLang="en-US" dirty="0" smtClean="0">
                <a:solidFill>
                  <a:schemeClr val="tx1"/>
                </a:solidFill>
              </a:rPr>
              <a:t>ドメイン</a:t>
            </a:r>
            <a:r>
              <a:rPr kumimoji="1" lang="en-US" altLang="ja-JP" dirty="0" smtClean="0">
                <a:solidFill>
                  <a:schemeClr val="tx1"/>
                </a:solidFill>
              </a:rPr>
              <a:t>M</a:t>
            </a:r>
            <a:r>
              <a:rPr kumimoji="1" lang="ja-JP" altLang="en-US" dirty="0" smtClean="0">
                <a:solidFill>
                  <a:schemeClr val="tx1"/>
                </a:solidFill>
              </a:rPr>
              <a:t>について</a:t>
            </a:r>
            <a:endParaRPr kumimoji="1" lang="en-US" altLang="ja-JP" dirty="0" smtClean="0">
              <a:solidFill>
                <a:schemeClr val="tx1"/>
              </a:solidFill>
            </a:endParaRPr>
          </a:p>
          <a:p>
            <a:r>
              <a:rPr kumimoji="1" lang="en-US" altLang="ja-JP" dirty="0" smtClean="0">
                <a:solidFill>
                  <a:schemeClr val="tx1"/>
                </a:solidFill>
              </a:rPr>
              <a:t>   Linux</a:t>
            </a:r>
            <a:r>
              <a:rPr kumimoji="1" lang="ja-JP" altLang="en-US" dirty="0" smtClean="0">
                <a:solidFill>
                  <a:schemeClr val="tx1"/>
                </a:solidFill>
              </a:rPr>
              <a:t>カーネル </a:t>
            </a:r>
            <a:r>
              <a:rPr kumimoji="1" lang="en-US" altLang="ja-JP" dirty="0" smtClean="0">
                <a:solidFill>
                  <a:schemeClr val="tx1"/>
                </a:solidFill>
              </a:rPr>
              <a:t>2.6.32.25</a:t>
            </a:r>
          </a:p>
          <a:p>
            <a:r>
              <a:rPr lang="en-US" altLang="ja-JP" dirty="0" smtClean="0">
                <a:solidFill>
                  <a:schemeClr val="tx1"/>
                </a:solidFill>
              </a:rPr>
              <a:t>   </a:t>
            </a:r>
            <a:r>
              <a:rPr lang="ja-JP" altLang="en-US" dirty="0" smtClean="0">
                <a:solidFill>
                  <a:schemeClr val="tx1"/>
                </a:solidFill>
              </a:rPr>
              <a:t>メモリ </a:t>
            </a:r>
            <a:r>
              <a:rPr lang="en-US" altLang="ja-JP" dirty="0" smtClean="0">
                <a:solidFill>
                  <a:schemeClr val="tx1"/>
                </a:solidFill>
              </a:rPr>
              <a:t>4GB 512MB </a:t>
            </a:r>
            <a:r>
              <a:rPr lang="en-US" altLang="ja-JP" dirty="0" err="1" smtClean="0">
                <a:solidFill>
                  <a:schemeClr val="tx1"/>
                </a:solidFill>
              </a:rPr>
              <a:t>512MB</a:t>
            </a:r>
            <a:endParaRPr kumimoji="1" lang="en-US" altLang="ja-JP" dirty="0" smtClean="0">
              <a:solidFill>
                <a:schemeClr val="tx1"/>
              </a:solidFill>
            </a:endParaRPr>
          </a:p>
        </p:txBody>
      </p:sp>
      <p:sp>
        <p:nvSpPr>
          <p:cNvPr id="5" name="正方形/長方形 4"/>
          <p:cNvSpPr/>
          <p:nvPr/>
        </p:nvSpPr>
        <p:spPr>
          <a:xfrm>
            <a:off x="5004048" y="4149080"/>
            <a:ext cx="3923928" cy="24482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dirty="0" smtClean="0">
                <a:solidFill>
                  <a:schemeClr val="tx1"/>
                </a:solidFill>
              </a:rPr>
              <a:t>NFS</a:t>
            </a:r>
            <a:r>
              <a:rPr lang="ja-JP" altLang="en-US" dirty="0" smtClean="0">
                <a:solidFill>
                  <a:schemeClr val="tx1"/>
                </a:solidFill>
              </a:rPr>
              <a:t>サーバ</a:t>
            </a:r>
            <a:endParaRPr lang="en-US" altLang="ja-JP" dirty="0" smtClean="0">
              <a:solidFill>
                <a:schemeClr val="tx1"/>
              </a:solidFill>
            </a:endParaRPr>
          </a:p>
          <a:p>
            <a:r>
              <a:rPr lang="en-US" altLang="ja-JP" dirty="0" smtClean="0">
                <a:solidFill>
                  <a:schemeClr val="tx1"/>
                </a:solidFill>
              </a:rPr>
              <a:t>   CPU Intel Xeon X5640 3.16GHz</a:t>
            </a:r>
          </a:p>
          <a:p>
            <a:r>
              <a:rPr lang="ja-JP" altLang="en-US" dirty="0" smtClean="0">
                <a:solidFill>
                  <a:schemeClr val="tx1"/>
                </a:solidFill>
              </a:rPr>
              <a:t>   メモリ </a:t>
            </a:r>
            <a:r>
              <a:rPr lang="en-US" altLang="ja-JP" dirty="0" smtClean="0">
                <a:solidFill>
                  <a:schemeClr val="tx1"/>
                </a:solidFill>
              </a:rPr>
              <a:t>32GB</a:t>
            </a:r>
          </a:p>
          <a:p>
            <a:r>
              <a:rPr lang="en-US" altLang="ja-JP" dirty="0" smtClean="0">
                <a:solidFill>
                  <a:schemeClr val="tx1"/>
                </a:solidFill>
              </a:rPr>
              <a:t>   SATA16TB RAID5</a:t>
            </a:r>
          </a:p>
          <a:p>
            <a:r>
              <a:rPr lang="ja-JP" altLang="en-US" dirty="0" smtClean="0">
                <a:solidFill>
                  <a:schemeClr val="tx1"/>
                </a:solidFill>
              </a:rPr>
              <a:t>   ネットワーク ギガビットイーサネット</a:t>
            </a:r>
            <a:endParaRPr lang="en-US" altLang="ja-JP" dirty="0" smtClean="0">
              <a:solidFill>
                <a:schemeClr val="tx1"/>
              </a:solidFill>
            </a:endParaRPr>
          </a:p>
          <a:p>
            <a:r>
              <a:rPr lang="en-US" altLang="ja-JP" dirty="0" smtClean="0">
                <a:solidFill>
                  <a:schemeClr val="tx1"/>
                </a:solidFill>
              </a:rPr>
              <a:t>   Open-E OS</a:t>
            </a:r>
            <a:endParaRPr lang="ja-JP" altLang="en-US" dirty="0" smtClean="0">
              <a:solidFill>
                <a:schemeClr val="tx1"/>
              </a:solidFill>
            </a:endParaRPr>
          </a:p>
          <a:p>
            <a:pPr algn="ctr"/>
            <a:endParaRPr kumimoji="1" lang="en-US" altLang="ja-JP" dirty="0" smtClean="0"/>
          </a:p>
          <a:p>
            <a:pPr algn="ctr"/>
            <a:endParaRPr kumimoji="1" lang="ja-JP"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ja-JP" altLang="en-US" dirty="0" smtClean="0"/>
              <a:t>実験１：ストレージの監視の性能</a:t>
            </a:r>
            <a:endParaRPr kumimoji="1" lang="ja-JP" altLang="en-US" dirty="0"/>
          </a:p>
        </p:txBody>
      </p:sp>
      <p:sp>
        <p:nvSpPr>
          <p:cNvPr id="3" name="コンテンツ プレースホルダ 2"/>
          <p:cNvSpPr>
            <a:spLocks noGrp="1"/>
          </p:cNvSpPr>
          <p:nvPr>
            <p:ph sz="quarter" idx="1"/>
          </p:nvPr>
        </p:nvSpPr>
        <p:spPr/>
        <p:txBody>
          <a:bodyPr/>
          <a:lstStyle/>
          <a:p>
            <a:r>
              <a:rPr lang="ja-JP" altLang="en-US" dirty="0" smtClean="0"/>
              <a:t>オフロードした</a:t>
            </a:r>
            <a:r>
              <a:rPr lang="en-US" altLang="ja-JP" dirty="0" smtClean="0"/>
              <a:t>Tripwire</a:t>
            </a:r>
            <a:r>
              <a:rPr lang="ja-JP" altLang="en-US" dirty="0" smtClean="0"/>
              <a:t>の実行時間を測定</a:t>
            </a:r>
            <a:endParaRPr lang="en-US" altLang="ja-JP" dirty="0" smtClean="0"/>
          </a:p>
          <a:p>
            <a:pPr lvl="1"/>
            <a:r>
              <a:rPr lang="ja-JP" altLang="en-US" dirty="0" smtClean="0"/>
              <a:t>ドメイン０とドメイン</a:t>
            </a:r>
            <a:r>
              <a:rPr lang="en-US" altLang="ja-JP" dirty="0" smtClean="0"/>
              <a:t>M</a:t>
            </a:r>
            <a:r>
              <a:rPr lang="ja-JP" altLang="en-US" dirty="0" smtClean="0"/>
              <a:t>からそれぞれ実行</a:t>
            </a:r>
            <a:endParaRPr lang="en-US" altLang="ja-JP" dirty="0" smtClean="0"/>
          </a:p>
          <a:p>
            <a:pPr lvl="1"/>
            <a:endParaRPr lang="en-US" altLang="ja-JP" dirty="0" smtClean="0"/>
          </a:p>
          <a:p>
            <a:r>
              <a:rPr lang="ja-JP" altLang="en-US" dirty="0" smtClean="0"/>
              <a:t>実験結果</a:t>
            </a:r>
            <a:endParaRPr lang="en-US" altLang="ja-JP" dirty="0" smtClean="0"/>
          </a:p>
          <a:p>
            <a:pPr lvl="1"/>
            <a:r>
              <a:rPr lang="ja-JP" altLang="en-US" dirty="0" smtClean="0"/>
              <a:t>ドメイン</a:t>
            </a:r>
            <a:r>
              <a:rPr lang="en-US" altLang="ja-JP" dirty="0" smtClean="0"/>
              <a:t>M</a:t>
            </a:r>
            <a:r>
              <a:rPr lang="ja-JP" altLang="en-US" dirty="0" smtClean="0"/>
              <a:t>から実行したほうが時間がかかる</a:t>
            </a:r>
            <a:endParaRPr lang="en-US" altLang="ja-JP" dirty="0" smtClean="0"/>
          </a:p>
          <a:p>
            <a:pPr lvl="2"/>
            <a:r>
              <a:rPr lang="ja-JP" altLang="en-US" dirty="0" smtClean="0"/>
              <a:t>ドメイン</a:t>
            </a:r>
            <a:r>
              <a:rPr lang="en-US" altLang="ja-JP" dirty="0" smtClean="0"/>
              <a:t>M</a:t>
            </a:r>
            <a:r>
              <a:rPr lang="ja-JP" altLang="en-US" dirty="0" smtClean="0"/>
              <a:t>はネットワークが仮想化されているため、</a:t>
            </a:r>
            <a:r>
              <a:rPr lang="en-US" altLang="ja-JP" dirty="0" smtClean="0"/>
              <a:t>NFS</a:t>
            </a:r>
            <a:r>
              <a:rPr lang="ja-JP" altLang="en-US" dirty="0" smtClean="0"/>
              <a:t>サーバへのアクセスに時間がかかるため</a:t>
            </a:r>
            <a:endParaRPr lang="en-US" altLang="ja-JP" dirty="0" smtClean="0"/>
          </a:p>
        </p:txBody>
      </p:sp>
      <p:graphicFrame>
        <p:nvGraphicFramePr>
          <p:cNvPr id="6" name="表 5"/>
          <p:cNvGraphicFramePr>
            <a:graphicFrameLocks noGrp="1"/>
          </p:cNvGraphicFramePr>
          <p:nvPr/>
        </p:nvGraphicFramePr>
        <p:xfrm>
          <a:off x="1403648" y="5229200"/>
          <a:ext cx="6096000" cy="1112520"/>
        </p:xfrm>
        <a:graphic>
          <a:graphicData uri="http://schemas.openxmlformats.org/drawingml/2006/table">
            <a:tbl>
              <a:tblPr firstRow="1" bandRow="1">
                <a:tableStyleId>{5C22544A-7EE6-4342-B048-85BDC9FD1C3A}</a:tableStyleId>
              </a:tblPr>
              <a:tblGrid>
                <a:gridCol w="3048000"/>
                <a:gridCol w="3048000"/>
              </a:tblGrid>
              <a:tr h="370840">
                <a:tc>
                  <a:txBody>
                    <a:bodyPr/>
                    <a:lstStyle/>
                    <a:p>
                      <a:endParaRPr kumimoji="1" lang="ja-JP" altLang="en-US" dirty="0"/>
                    </a:p>
                  </a:txBody>
                  <a:tcPr/>
                </a:tc>
                <a:tc>
                  <a:txBody>
                    <a:bodyPr/>
                    <a:lstStyle/>
                    <a:p>
                      <a:pPr algn="ctr"/>
                      <a:r>
                        <a:rPr kumimoji="1" lang="en-US" altLang="ja-JP" dirty="0" smtClean="0"/>
                        <a:t>Tripwire</a:t>
                      </a:r>
                      <a:r>
                        <a:rPr kumimoji="1" lang="ja-JP" altLang="en-US" dirty="0" smtClean="0"/>
                        <a:t>の実行時間</a:t>
                      </a:r>
                      <a:r>
                        <a:rPr kumimoji="1" lang="en-US" altLang="ja-JP" dirty="0" smtClean="0"/>
                        <a:t>[</a:t>
                      </a:r>
                      <a:r>
                        <a:rPr kumimoji="1" lang="ja-JP" altLang="en-US" dirty="0" smtClean="0"/>
                        <a:t>秒</a:t>
                      </a:r>
                      <a:r>
                        <a:rPr kumimoji="1" lang="en-US" altLang="ja-JP" dirty="0" smtClean="0"/>
                        <a:t>]</a:t>
                      </a:r>
                      <a:endParaRPr kumimoji="1" lang="ja-JP" altLang="en-US" dirty="0"/>
                    </a:p>
                  </a:txBody>
                  <a:tcPr/>
                </a:tc>
              </a:tr>
              <a:tr h="370840">
                <a:tc>
                  <a:txBody>
                    <a:bodyPr/>
                    <a:lstStyle/>
                    <a:p>
                      <a:pPr algn="ctr"/>
                      <a:r>
                        <a:rPr kumimoji="1" lang="ja-JP" altLang="en-US" dirty="0" smtClean="0"/>
                        <a:t>ドメイン０</a:t>
                      </a:r>
                      <a:endParaRPr kumimoji="1" lang="ja-JP" altLang="en-US" dirty="0"/>
                    </a:p>
                  </a:txBody>
                  <a:tcPr/>
                </a:tc>
                <a:tc>
                  <a:txBody>
                    <a:bodyPr/>
                    <a:lstStyle/>
                    <a:p>
                      <a:pPr algn="ctr"/>
                      <a:r>
                        <a:rPr kumimoji="1" lang="en-US" altLang="ja-JP" dirty="0" smtClean="0"/>
                        <a:t>4.5</a:t>
                      </a:r>
                      <a:endParaRPr kumimoji="1" lang="ja-JP" altLang="en-US" dirty="0"/>
                    </a:p>
                  </a:txBody>
                  <a:tcPr/>
                </a:tc>
              </a:tr>
              <a:tr h="370840">
                <a:tc>
                  <a:txBody>
                    <a:bodyPr/>
                    <a:lstStyle/>
                    <a:p>
                      <a:pPr algn="ctr"/>
                      <a:r>
                        <a:rPr kumimoji="1" lang="ja-JP" altLang="en-US" dirty="0" smtClean="0"/>
                        <a:t>ドメイン</a:t>
                      </a:r>
                      <a:r>
                        <a:rPr kumimoji="1" lang="en-US" altLang="ja-JP" dirty="0" smtClean="0"/>
                        <a:t>M</a:t>
                      </a:r>
                      <a:endParaRPr kumimoji="1" lang="ja-JP" altLang="en-US" dirty="0"/>
                    </a:p>
                  </a:txBody>
                  <a:tcPr/>
                </a:tc>
                <a:tc>
                  <a:txBody>
                    <a:bodyPr/>
                    <a:lstStyle/>
                    <a:p>
                      <a:pPr algn="ctr"/>
                      <a:r>
                        <a:rPr kumimoji="1" lang="en-US" altLang="ja-JP" dirty="0" smtClean="0"/>
                        <a:t>18.9</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実験</a:t>
            </a:r>
            <a:r>
              <a:rPr kumimoji="1" lang="en-US" altLang="ja-JP" dirty="0" smtClean="0"/>
              <a:t>2</a:t>
            </a:r>
            <a:r>
              <a:rPr kumimoji="1" lang="ja-JP" altLang="en-US" dirty="0" smtClean="0"/>
              <a:t>：ストレージ監視時の</a:t>
            </a:r>
            <a:r>
              <a:rPr kumimoji="1" lang="en-US" altLang="ja-JP" dirty="0" smtClean="0"/>
              <a:t/>
            </a:r>
            <a:br>
              <a:rPr kumimoji="1" lang="en-US" altLang="ja-JP" dirty="0" smtClean="0"/>
            </a:br>
            <a:r>
              <a:rPr kumimoji="1" lang="ja-JP" altLang="en-US" dirty="0" smtClean="0"/>
              <a:t>　　　　　　　　　　マイグレーション</a:t>
            </a:r>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ストレージ監視時のドメイン</a:t>
            </a:r>
            <a:r>
              <a:rPr kumimoji="1" lang="en-US" altLang="ja-JP" dirty="0" smtClean="0"/>
              <a:t>M</a:t>
            </a:r>
            <a:r>
              <a:rPr kumimoji="1" lang="ja-JP" altLang="en-US" dirty="0" smtClean="0"/>
              <a:t>のマイグレーション時間を測定</a:t>
            </a:r>
            <a:endParaRPr kumimoji="1" lang="en-US" altLang="ja-JP" dirty="0" smtClean="0"/>
          </a:p>
          <a:p>
            <a:pPr lvl="1"/>
            <a:r>
              <a:rPr lang="ja-JP" altLang="en-US" dirty="0" smtClean="0"/>
              <a:t>ドメイン</a:t>
            </a:r>
            <a:r>
              <a:rPr lang="en-US" altLang="ja-JP" dirty="0" smtClean="0"/>
              <a:t>U</a:t>
            </a:r>
            <a:r>
              <a:rPr lang="ja-JP" altLang="en-US" dirty="0" smtClean="0"/>
              <a:t>のディスクイメージを</a:t>
            </a:r>
            <a:r>
              <a:rPr lang="en-US" altLang="ja-JP" dirty="0" smtClean="0"/>
              <a:t>NFS</a:t>
            </a:r>
            <a:r>
              <a:rPr lang="ja-JP" altLang="en-US" dirty="0" smtClean="0"/>
              <a:t>マウントしている場合としていない場合を比較</a:t>
            </a:r>
            <a:endParaRPr lang="en-US" altLang="ja-JP" dirty="0" smtClean="0"/>
          </a:p>
          <a:p>
            <a:r>
              <a:rPr kumimoji="1" lang="ja-JP" altLang="en-US" dirty="0" smtClean="0"/>
              <a:t>実験結果</a:t>
            </a:r>
            <a:endParaRPr kumimoji="1" lang="en-US" altLang="ja-JP" dirty="0" smtClean="0"/>
          </a:p>
          <a:p>
            <a:pPr lvl="1"/>
            <a:r>
              <a:rPr lang="ja-JP" altLang="en-US" dirty="0" smtClean="0"/>
              <a:t>ストレージ監視の有無はマイグレーション時間に影響を与えない</a:t>
            </a:r>
            <a:endParaRPr kumimoji="1" lang="ja-JP" altLang="en-US" dirty="0"/>
          </a:p>
        </p:txBody>
      </p:sp>
      <p:graphicFrame>
        <p:nvGraphicFramePr>
          <p:cNvPr id="4" name="表 3"/>
          <p:cNvGraphicFramePr>
            <a:graphicFrameLocks noGrp="1"/>
          </p:cNvGraphicFramePr>
          <p:nvPr/>
        </p:nvGraphicFramePr>
        <p:xfrm>
          <a:off x="1331640" y="5229200"/>
          <a:ext cx="6096000" cy="111252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endParaRPr kumimoji="1" lang="ja-JP" altLang="en-US" dirty="0"/>
                    </a:p>
                  </a:txBody>
                  <a:tcPr/>
                </a:tc>
                <a:tc>
                  <a:txBody>
                    <a:bodyPr/>
                    <a:lstStyle/>
                    <a:p>
                      <a:pPr algn="ctr"/>
                      <a:r>
                        <a:rPr kumimoji="1" lang="ja-JP" altLang="en-US" dirty="0" smtClean="0"/>
                        <a:t>マイグレーション時間</a:t>
                      </a:r>
                      <a:r>
                        <a:rPr kumimoji="1" lang="en-US" altLang="ja-JP" dirty="0" smtClean="0"/>
                        <a:t>[</a:t>
                      </a:r>
                      <a:r>
                        <a:rPr kumimoji="1" lang="ja-JP" altLang="en-US" dirty="0" smtClean="0"/>
                        <a:t>秒</a:t>
                      </a:r>
                      <a:r>
                        <a:rPr kumimoji="1" lang="en-US" altLang="ja-JP" dirty="0" smtClean="0"/>
                        <a:t>]</a:t>
                      </a:r>
                      <a:endParaRPr kumimoji="1" lang="ja-JP" altLang="en-US" dirty="0"/>
                    </a:p>
                  </a:txBody>
                  <a:tcPr/>
                </a:tc>
              </a:tr>
              <a:tr h="370840">
                <a:tc>
                  <a:txBody>
                    <a:bodyPr/>
                    <a:lstStyle/>
                    <a:p>
                      <a:pPr algn="ctr"/>
                      <a:r>
                        <a:rPr kumimoji="1" lang="en-US" altLang="ja-JP" dirty="0" smtClean="0"/>
                        <a:t>NFS</a:t>
                      </a:r>
                      <a:r>
                        <a:rPr kumimoji="1" lang="ja-JP" altLang="en-US" dirty="0" smtClean="0"/>
                        <a:t>マウントなし</a:t>
                      </a:r>
                      <a:endParaRPr kumimoji="1" lang="ja-JP" altLang="en-US" dirty="0"/>
                    </a:p>
                  </a:txBody>
                  <a:tcPr/>
                </a:tc>
                <a:tc>
                  <a:txBody>
                    <a:bodyPr/>
                    <a:lstStyle/>
                    <a:p>
                      <a:pPr algn="ctr"/>
                      <a:r>
                        <a:rPr kumimoji="1" lang="en-US" altLang="ja-JP" dirty="0" smtClean="0"/>
                        <a:t>92.6</a:t>
                      </a:r>
                      <a:endParaRPr kumimoji="1" lang="ja-JP" altLang="en-US" dirty="0"/>
                    </a:p>
                  </a:txBody>
                  <a:tcPr/>
                </a:tc>
              </a:tr>
              <a:tr h="370840">
                <a:tc>
                  <a:txBody>
                    <a:bodyPr/>
                    <a:lstStyle/>
                    <a:p>
                      <a:pPr algn="ctr"/>
                      <a:r>
                        <a:rPr kumimoji="1" lang="en-US" altLang="ja-JP" dirty="0" smtClean="0"/>
                        <a:t>NFS</a:t>
                      </a:r>
                      <a:r>
                        <a:rPr kumimoji="1" lang="ja-JP" altLang="en-US" dirty="0" smtClean="0"/>
                        <a:t>マウントあり</a:t>
                      </a:r>
                      <a:endParaRPr kumimoji="1" lang="ja-JP" altLang="en-US" dirty="0"/>
                    </a:p>
                  </a:txBody>
                  <a:tcPr/>
                </a:tc>
                <a:tc>
                  <a:txBody>
                    <a:bodyPr/>
                    <a:lstStyle/>
                    <a:p>
                      <a:pPr algn="ctr"/>
                      <a:r>
                        <a:rPr kumimoji="1" lang="en-US" altLang="ja-JP" dirty="0" smtClean="0"/>
                        <a:t>92.3</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侵入検知システム（</a:t>
            </a:r>
            <a:r>
              <a:rPr kumimoji="1" lang="en-US" altLang="ja-JP" dirty="0" smtClean="0"/>
              <a:t>IDS</a:t>
            </a:r>
            <a:r>
              <a:rPr kumimoji="1" lang="ja-JP" altLang="en-US" dirty="0" smtClean="0"/>
              <a:t>）</a:t>
            </a:r>
            <a:endParaRPr kumimoji="1" lang="ja-JP" altLang="en-US" dirty="0"/>
          </a:p>
        </p:txBody>
      </p:sp>
      <p:sp>
        <p:nvSpPr>
          <p:cNvPr id="3" name="コンテンツ プレースホルダ 2"/>
          <p:cNvSpPr>
            <a:spLocks noGrp="1"/>
          </p:cNvSpPr>
          <p:nvPr>
            <p:ph sz="quarter" idx="1"/>
          </p:nvPr>
        </p:nvSpPr>
        <p:spPr>
          <a:xfrm>
            <a:off x="612648" y="1600200"/>
            <a:ext cx="8388508" cy="4495800"/>
          </a:xfrm>
        </p:spPr>
        <p:txBody>
          <a:bodyPr/>
          <a:lstStyle/>
          <a:p>
            <a:r>
              <a:rPr lang="en-US" altLang="ja-JP" dirty="0" smtClean="0"/>
              <a:t>IDS</a:t>
            </a:r>
            <a:r>
              <a:rPr lang="ja-JP" altLang="en-US" dirty="0" smtClean="0"/>
              <a:t>は攻撃者の侵入を検知するために用いられる</a:t>
            </a:r>
            <a:endParaRPr lang="en-US" altLang="ja-JP" dirty="0" smtClean="0"/>
          </a:p>
          <a:p>
            <a:pPr lvl="1"/>
            <a:r>
              <a:rPr lang="ja-JP" altLang="en-US" dirty="0" smtClean="0"/>
              <a:t>ストレージ、メモリ、ネットワークの監視</a:t>
            </a:r>
            <a:endParaRPr lang="en-US" altLang="ja-JP" dirty="0" smtClean="0"/>
          </a:p>
          <a:p>
            <a:pPr lvl="1"/>
            <a:r>
              <a:rPr lang="ja-JP" altLang="en-US" dirty="0" smtClean="0"/>
              <a:t>例：</a:t>
            </a:r>
            <a:r>
              <a:rPr lang="en-US" altLang="ja-JP" dirty="0" smtClean="0"/>
              <a:t>Tripwire</a:t>
            </a:r>
          </a:p>
          <a:p>
            <a:pPr lvl="2"/>
            <a:r>
              <a:rPr lang="ja-JP" altLang="en-US" dirty="0" smtClean="0"/>
              <a:t>勝手に追加、変更されたファイルを検出</a:t>
            </a:r>
            <a:endParaRPr lang="en-US" altLang="ja-JP" dirty="0" smtClean="0"/>
          </a:p>
          <a:p>
            <a:pPr lvl="2"/>
            <a:r>
              <a:rPr lang="ja-JP" altLang="en-US" dirty="0" smtClean="0"/>
              <a:t>検出後管理者に通知する</a:t>
            </a:r>
            <a:endParaRPr lang="en-US" altLang="ja-JP" dirty="0" smtClean="0"/>
          </a:p>
          <a:p>
            <a:r>
              <a:rPr lang="en-US" altLang="ja-JP" dirty="0" smtClean="0"/>
              <a:t>IDS</a:t>
            </a:r>
            <a:r>
              <a:rPr lang="ja-JP" altLang="en-US" dirty="0" err="1" smtClean="0"/>
              <a:t>への</a:t>
            </a:r>
            <a:r>
              <a:rPr lang="ja-JP" altLang="en-US" dirty="0" smtClean="0"/>
              <a:t>攻撃が増加</a:t>
            </a:r>
            <a:endParaRPr lang="en-US" altLang="ja-JP" dirty="0" smtClean="0"/>
          </a:p>
          <a:p>
            <a:pPr lvl="1"/>
            <a:r>
              <a:rPr lang="ja-JP" altLang="en-US" dirty="0" smtClean="0"/>
              <a:t>侵入の検知ができなくなる</a:t>
            </a:r>
            <a:endParaRPr lang="en-US" altLang="ja-JP" dirty="0" smtClean="0"/>
          </a:p>
          <a:p>
            <a:endParaRPr lang="en-US" altLang="ja-JP" dirty="0" smtClean="0"/>
          </a:p>
          <a:p>
            <a:pPr>
              <a:buNone/>
            </a:pPr>
            <a:endParaRPr kumimoji="1" lang="en-US" altLang="ja-JP" dirty="0" smtClean="0"/>
          </a:p>
        </p:txBody>
      </p:sp>
      <p:sp>
        <p:nvSpPr>
          <p:cNvPr id="4" name="角丸四角形 3"/>
          <p:cNvSpPr/>
          <p:nvPr/>
        </p:nvSpPr>
        <p:spPr>
          <a:xfrm>
            <a:off x="5436096" y="3861048"/>
            <a:ext cx="1800200" cy="2520280"/>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7812360" y="3429000"/>
            <a:ext cx="936104" cy="369332"/>
          </a:xfrm>
          <a:prstGeom prst="rect">
            <a:avLst/>
          </a:prstGeom>
          <a:noFill/>
        </p:spPr>
        <p:txBody>
          <a:bodyPr wrap="square" rtlCol="0">
            <a:spAutoFit/>
          </a:bodyPr>
          <a:lstStyle/>
          <a:p>
            <a:r>
              <a:rPr kumimoji="1" lang="ja-JP" altLang="en-US" dirty="0" smtClean="0">
                <a:solidFill>
                  <a:srgbClr val="FF0000"/>
                </a:solidFill>
              </a:rPr>
              <a:t>攻撃者</a:t>
            </a:r>
            <a:endParaRPr kumimoji="1" lang="en-US" altLang="ja-JP" dirty="0" smtClean="0">
              <a:solidFill>
                <a:srgbClr val="FF0000"/>
              </a:solidFill>
            </a:endParaRPr>
          </a:p>
        </p:txBody>
      </p:sp>
      <p:sp>
        <p:nvSpPr>
          <p:cNvPr id="12" name="テキスト ボックス 11"/>
          <p:cNvSpPr txBox="1"/>
          <p:nvPr/>
        </p:nvSpPr>
        <p:spPr>
          <a:xfrm>
            <a:off x="7020272" y="4077072"/>
            <a:ext cx="936104" cy="369332"/>
          </a:xfrm>
          <a:prstGeom prst="rect">
            <a:avLst/>
          </a:prstGeom>
          <a:noFill/>
        </p:spPr>
        <p:txBody>
          <a:bodyPr wrap="square" rtlCol="0">
            <a:spAutoFit/>
          </a:bodyPr>
          <a:lstStyle/>
          <a:p>
            <a:pPr algn="ctr"/>
            <a:r>
              <a:rPr lang="ja-JP" altLang="en-US" dirty="0" smtClean="0"/>
              <a:t>検出</a:t>
            </a:r>
            <a:endParaRPr kumimoji="1" lang="en-US" altLang="ja-JP" dirty="0" smtClean="0"/>
          </a:p>
        </p:txBody>
      </p:sp>
      <p:sp>
        <p:nvSpPr>
          <p:cNvPr id="13" name="テキスト ボックス 12"/>
          <p:cNvSpPr txBox="1"/>
          <p:nvPr/>
        </p:nvSpPr>
        <p:spPr>
          <a:xfrm>
            <a:off x="5940152" y="3789040"/>
            <a:ext cx="864096" cy="369332"/>
          </a:xfrm>
          <a:prstGeom prst="rect">
            <a:avLst/>
          </a:prstGeom>
          <a:noFill/>
        </p:spPr>
        <p:txBody>
          <a:bodyPr wrap="square" rtlCol="0">
            <a:spAutoFit/>
          </a:bodyPr>
          <a:lstStyle/>
          <a:p>
            <a:r>
              <a:rPr lang="ja-JP" altLang="en-US" dirty="0" smtClean="0"/>
              <a:t>ホスト</a:t>
            </a:r>
            <a:endParaRPr lang="en-US" altLang="ja-JP" dirty="0" smtClean="0"/>
          </a:p>
        </p:txBody>
      </p:sp>
      <p:sp>
        <p:nvSpPr>
          <p:cNvPr id="5" name="曲折矢印 4"/>
          <p:cNvSpPr/>
          <p:nvPr/>
        </p:nvSpPr>
        <p:spPr>
          <a:xfrm rot="10800000">
            <a:off x="7020272" y="3789040"/>
            <a:ext cx="1368152" cy="1800200"/>
          </a:xfrm>
          <a:prstGeom prst="bentArrow">
            <a:avLst>
              <a:gd name="adj1" fmla="val 25000"/>
              <a:gd name="adj2" fmla="val 25000"/>
              <a:gd name="adj3" fmla="val 25000"/>
              <a:gd name="adj4" fmla="val 41538"/>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曲折矢印 10"/>
          <p:cNvSpPr/>
          <p:nvPr/>
        </p:nvSpPr>
        <p:spPr>
          <a:xfrm rot="5400000">
            <a:off x="6840252" y="4401108"/>
            <a:ext cx="720080" cy="792088"/>
          </a:xfrm>
          <a:prstGeom prst="bentArrow">
            <a:avLst>
              <a:gd name="adj1" fmla="val 25000"/>
              <a:gd name="adj2" fmla="val 33081"/>
              <a:gd name="adj3" fmla="val 25000"/>
              <a:gd name="adj4" fmla="val 22971"/>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円/楕円 5"/>
          <p:cNvSpPr/>
          <p:nvPr/>
        </p:nvSpPr>
        <p:spPr>
          <a:xfrm>
            <a:off x="5724128" y="4149080"/>
            <a:ext cx="1296144" cy="792088"/>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sp>
        <p:nvSpPr>
          <p:cNvPr id="15" name="左矢印 14"/>
          <p:cNvSpPr/>
          <p:nvPr/>
        </p:nvSpPr>
        <p:spPr>
          <a:xfrm rot="2380847">
            <a:off x="6379313" y="4838509"/>
            <a:ext cx="936104" cy="360040"/>
          </a:xfrm>
          <a:prstGeom prst="lef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乗算記号 9"/>
          <p:cNvSpPr/>
          <p:nvPr/>
        </p:nvSpPr>
        <p:spPr>
          <a:xfrm>
            <a:off x="5580112" y="3933056"/>
            <a:ext cx="1440160" cy="1224136"/>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rPr>
              <a:t>停止</a:t>
            </a:r>
            <a:endParaRPr kumimoji="1" lang="ja-JP" altLang="en-US" dirty="0">
              <a:solidFill>
                <a:schemeClr val="bg1"/>
              </a:solidFill>
            </a:endParaRPr>
          </a:p>
        </p:txBody>
      </p:sp>
      <p:sp>
        <p:nvSpPr>
          <p:cNvPr id="14" name="フローチャート : 磁気ディスク 13"/>
          <p:cNvSpPr/>
          <p:nvPr/>
        </p:nvSpPr>
        <p:spPr>
          <a:xfrm>
            <a:off x="5796136" y="5229200"/>
            <a:ext cx="1080120" cy="1080120"/>
          </a:xfrm>
          <a:prstGeom prst="flowChartMagneticDisk">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爆発 2 8"/>
          <p:cNvSpPr/>
          <p:nvPr/>
        </p:nvSpPr>
        <p:spPr>
          <a:xfrm>
            <a:off x="5580112" y="5301208"/>
            <a:ext cx="1656184" cy="1008112"/>
          </a:xfrm>
          <a:prstGeom prst="irregularSeal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rPr>
              <a:t>被害</a:t>
            </a:r>
            <a:endParaRPr kumimoji="1" lang="ja-JP" alt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trips(downLeft)">
                                      <p:cBhvr>
                                        <p:cTn id="7" dur="500"/>
                                        <p:tgtEl>
                                          <p:spTgt spid="8"/>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strips(downLeft)">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strips(downLeft)">
                                      <p:cBhvr>
                                        <p:cTn id="15" dur="500"/>
                                        <p:tgtEl>
                                          <p:spTgt spid="11"/>
                                        </p:tgtEl>
                                      </p:cBhvr>
                                    </p:animEffect>
                                  </p:childTnLst>
                                </p:cTn>
                              </p:par>
                              <p:par>
                                <p:cTn id="16" presetID="18" presetClass="entr" presetSubtype="12"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strips(downLeft)">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12"/>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11"/>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5"/>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8" presetClass="entr" presetSubtype="12" fill="hold" grpId="2"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strips(downLeft)">
                                      <p:cBhvr>
                                        <p:cTn id="31" dur="50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12"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strips(downLeft)">
                                      <p:cBhvr>
                                        <p:cTn id="36" dur="500"/>
                                        <p:tgtEl>
                                          <p:spTgt spid="15"/>
                                        </p:tgtEl>
                                      </p:cBhvr>
                                    </p:animEffect>
                                  </p:childTnLst>
                                </p:cTn>
                              </p:par>
                            </p:childTnLst>
                          </p:cTn>
                        </p:par>
                      </p:childTnLst>
                    </p:cTn>
                  </p:par>
                  <p:par>
                    <p:cTn id="37" fill="hold">
                      <p:stCondLst>
                        <p:cond delay="indefinite"/>
                      </p:stCondLst>
                      <p:childTnLst>
                        <p:par>
                          <p:cTn id="38" fill="hold">
                            <p:stCondLst>
                              <p:cond delay="0"/>
                            </p:stCondLst>
                            <p:childTnLst>
                              <p:par>
                                <p:cTn id="39" presetID="18" presetClass="entr" presetSubtype="12"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strips(downLeft)">
                                      <p:cBhvr>
                                        <p:cTn id="41" dur="500"/>
                                        <p:tgtEl>
                                          <p:spTgt spid="10"/>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xit" presetSubtype="0" fill="hold" grpId="1" nodeType="clickEffect">
                                  <p:stCondLst>
                                    <p:cond delay="0"/>
                                  </p:stCondLst>
                                  <p:childTnLst>
                                    <p:set>
                                      <p:cBhvr>
                                        <p:cTn id="45" dur="1" fill="hold">
                                          <p:stCondLst>
                                            <p:cond delay="0"/>
                                          </p:stCondLst>
                                        </p:cTn>
                                        <p:tgtEl>
                                          <p:spTgt spid="15"/>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18" presetClass="entr" presetSubtype="12"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strips(downLeft)">
                                      <p:cBhvr>
                                        <p:cTn id="5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2" grpId="1"/>
      <p:bldP spid="5" grpId="0" animBg="1"/>
      <p:bldP spid="5" grpId="1" animBg="1"/>
      <p:bldP spid="5" grpId="2" animBg="1"/>
      <p:bldP spid="11" grpId="0" animBg="1"/>
      <p:bldP spid="11" grpId="1" animBg="1"/>
      <p:bldP spid="15" grpId="0" animBg="1"/>
      <p:bldP spid="15" grpId="1" animBg="1"/>
      <p:bldP spid="10" grpId="0" animBg="1"/>
      <p:bldP spid="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実験</a:t>
            </a:r>
            <a:r>
              <a:rPr lang="en-US" altLang="ja-JP" dirty="0" smtClean="0"/>
              <a:t>3</a:t>
            </a:r>
            <a:r>
              <a:rPr kumimoji="1" lang="ja-JP" altLang="en-US" dirty="0" smtClean="0"/>
              <a:t>：メモリ監視の性能</a:t>
            </a:r>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オフロードしたカーネルチェッカの実行時間を測定</a:t>
            </a:r>
            <a:endParaRPr kumimoji="1" lang="en-US" altLang="ja-JP" dirty="0" smtClean="0"/>
          </a:p>
          <a:p>
            <a:pPr lvl="1"/>
            <a:r>
              <a:rPr lang="ja-JP" altLang="en-US" dirty="0" smtClean="0"/>
              <a:t>カーネルのテキスト領域のハッシュ値を計算</a:t>
            </a:r>
            <a:endParaRPr lang="en-US" altLang="ja-JP" dirty="0" smtClean="0"/>
          </a:p>
          <a:p>
            <a:pPr lvl="1"/>
            <a:r>
              <a:rPr kumimoji="1" lang="ja-JP" altLang="en-US" dirty="0" smtClean="0"/>
              <a:t>ドメイン</a:t>
            </a:r>
            <a:r>
              <a:rPr kumimoji="1" lang="en-US" altLang="ja-JP" dirty="0" smtClean="0"/>
              <a:t>0</a:t>
            </a:r>
            <a:r>
              <a:rPr kumimoji="1" lang="ja-JP" altLang="en-US" dirty="0" smtClean="0"/>
              <a:t>とドメイン</a:t>
            </a:r>
            <a:r>
              <a:rPr kumimoji="1" lang="en-US" altLang="ja-JP" dirty="0" smtClean="0"/>
              <a:t>M</a:t>
            </a:r>
            <a:r>
              <a:rPr kumimoji="1" lang="ja-JP" altLang="en-US" dirty="0" smtClean="0"/>
              <a:t>からそれぞれ実行</a:t>
            </a:r>
            <a:endParaRPr kumimoji="1" lang="en-US" altLang="ja-JP" dirty="0" smtClean="0"/>
          </a:p>
          <a:p>
            <a:r>
              <a:rPr lang="ja-JP" altLang="en-US" dirty="0" smtClean="0"/>
              <a:t>実験結果</a:t>
            </a:r>
            <a:endParaRPr lang="en-US" altLang="ja-JP" dirty="0" smtClean="0"/>
          </a:p>
          <a:p>
            <a:pPr lvl="1"/>
            <a:r>
              <a:rPr kumimoji="1" lang="ja-JP" altLang="en-US" dirty="0" smtClean="0"/>
              <a:t>ドメイン</a:t>
            </a:r>
            <a:r>
              <a:rPr kumimoji="1" lang="en-US" altLang="ja-JP" dirty="0" smtClean="0"/>
              <a:t>M</a:t>
            </a:r>
            <a:r>
              <a:rPr kumimoji="1" lang="ja-JP" altLang="en-US" dirty="0" smtClean="0"/>
              <a:t>から実行したほうが速くなる</a:t>
            </a:r>
            <a:endParaRPr kumimoji="1" lang="en-US" altLang="ja-JP" dirty="0" smtClean="0"/>
          </a:p>
          <a:p>
            <a:pPr lvl="1"/>
            <a:r>
              <a:rPr lang="ja-JP" altLang="en-US" dirty="0" smtClean="0"/>
              <a:t>原因の調査は今後の課題</a:t>
            </a:r>
            <a:endParaRPr kumimoji="1" lang="en-US" altLang="ja-JP" dirty="0" smtClean="0"/>
          </a:p>
        </p:txBody>
      </p:sp>
      <p:graphicFrame>
        <p:nvGraphicFramePr>
          <p:cNvPr id="4" name="表 3"/>
          <p:cNvGraphicFramePr>
            <a:graphicFrameLocks noGrp="1"/>
          </p:cNvGraphicFramePr>
          <p:nvPr/>
        </p:nvGraphicFramePr>
        <p:xfrm>
          <a:off x="1403648" y="5157192"/>
          <a:ext cx="6120680" cy="1112520"/>
        </p:xfrm>
        <a:graphic>
          <a:graphicData uri="http://schemas.openxmlformats.org/drawingml/2006/table">
            <a:tbl>
              <a:tblPr firstRow="1" bandRow="1">
                <a:tableStyleId>{5C22544A-7EE6-4342-B048-85BDC9FD1C3A}</a:tableStyleId>
              </a:tblPr>
              <a:tblGrid>
                <a:gridCol w="1602670"/>
                <a:gridCol w="4518010"/>
              </a:tblGrid>
              <a:tr h="370840">
                <a:tc>
                  <a:txBody>
                    <a:bodyPr/>
                    <a:lstStyle/>
                    <a:p>
                      <a:pPr algn="ctr"/>
                      <a:endParaRPr kumimoji="1" lang="ja-JP" altLang="en-US" dirty="0"/>
                    </a:p>
                  </a:txBody>
                  <a:tcPr/>
                </a:tc>
                <a:tc>
                  <a:txBody>
                    <a:bodyPr/>
                    <a:lstStyle/>
                    <a:p>
                      <a:pPr algn="ctr"/>
                      <a:r>
                        <a:rPr kumimoji="1" lang="ja-JP" altLang="en-US" dirty="0" smtClean="0"/>
                        <a:t>カーネルチェッカの実行時間</a:t>
                      </a:r>
                      <a:r>
                        <a:rPr kumimoji="1" lang="en-US" altLang="ja-JP" dirty="0" smtClean="0"/>
                        <a:t>[</a:t>
                      </a:r>
                      <a:r>
                        <a:rPr kumimoji="1" lang="ja-JP" altLang="en-US" dirty="0" smtClean="0"/>
                        <a:t>ミリ秒</a:t>
                      </a:r>
                      <a:r>
                        <a:rPr kumimoji="1" lang="en-US" altLang="ja-JP" dirty="0" smtClean="0"/>
                        <a:t>]</a:t>
                      </a:r>
                      <a:endParaRPr kumimoji="1" lang="ja-JP" altLang="en-US" dirty="0"/>
                    </a:p>
                  </a:txBody>
                  <a:tcPr/>
                </a:tc>
              </a:tr>
              <a:tr h="370840">
                <a:tc>
                  <a:txBody>
                    <a:bodyPr/>
                    <a:lstStyle/>
                    <a:p>
                      <a:pPr algn="ctr"/>
                      <a:r>
                        <a:rPr kumimoji="1" lang="ja-JP" altLang="en-US" dirty="0" smtClean="0"/>
                        <a:t>ドメイン０</a:t>
                      </a:r>
                      <a:endParaRPr kumimoji="1" lang="ja-JP" altLang="en-US" dirty="0"/>
                    </a:p>
                  </a:txBody>
                  <a:tcPr/>
                </a:tc>
                <a:tc>
                  <a:txBody>
                    <a:bodyPr/>
                    <a:lstStyle/>
                    <a:p>
                      <a:pPr algn="ctr"/>
                      <a:r>
                        <a:rPr kumimoji="1" lang="en-US" altLang="ja-JP" dirty="0" smtClean="0"/>
                        <a:t>239</a:t>
                      </a:r>
                      <a:endParaRPr kumimoji="1" lang="ja-JP" altLang="en-US" dirty="0"/>
                    </a:p>
                  </a:txBody>
                  <a:tcPr/>
                </a:tc>
              </a:tr>
              <a:tr h="370840">
                <a:tc>
                  <a:txBody>
                    <a:bodyPr/>
                    <a:lstStyle/>
                    <a:p>
                      <a:pPr algn="ctr"/>
                      <a:r>
                        <a:rPr kumimoji="1" lang="ja-JP" altLang="en-US" dirty="0" smtClean="0"/>
                        <a:t>ドメイン</a:t>
                      </a:r>
                      <a:r>
                        <a:rPr kumimoji="1" lang="en-US" altLang="ja-JP" dirty="0" smtClean="0"/>
                        <a:t>M</a:t>
                      </a:r>
                      <a:endParaRPr kumimoji="1" lang="ja-JP" altLang="en-US" dirty="0"/>
                    </a:p>
                  </a:txBody>
                  <a:tcPr/>
                </a:tc>
                <a:tc>
                  <a:txBody>
                    <a:bodyPr/>
                    <a:lstStyle/>
                    <a:p>
                      <a:pPr algn="ctr"/>
                      <a:r>
                        <a:rPr kumimoji="1" lang="en-US" altLang="ja-JP" dirty="0" smtClean="0"/>
                        <a:t>135</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712968" cy="990600"/>
          </a:xfrm>
        </p:spPr>
        <p:txBody>
          <a:bodyPr>
            <a:normAutofit fontScale="90000"/>
          </a:bodyPr>
          <a:lstStyle/>
          <a:p>
            <a:r>
              <a:rPr kumimoji="1" lang="ja-JP" altLang="en-US" dirty="0" smtClean="0"/>
              <a:t>実験</a:t>
            </a:r>
            <a:r>
              <a:rPr lang="en-US" altLang="ja-JP" dirty="0" smtClean="0"/>
              <a:t>4</a:t>
            </a:r>
            <a:r>
              <a:rPr lang="ja-JP" altLang="en-US" dirty="0" smtClean="0"/>
              <a:t>：</a:t>
            </a:r>
            <a:r>
              <a:rPr kumimoji="1" lang="ja-JP" altLang="en-US" dirty="0" smtClean="0"/>
              <a:t>メモリ監視時のマイグレーション</a:t>
            </a:r>
            <a:endParaRPr kumimoji="1" lang="ja-JP" altLang="en-US" dirty="0"/>
          </a:p>
        </p:txBody>
      </p:sp>
      <p:sp>
        <p:nvSpPr>
          <p:cNvPr id="3" name="コンテンツ プレースホルダ 2"/>
          <p:cNvSpPr>
            <a:spLocks noGrp="1"/>
          </p:cNvSpPr>
          <p:nvPr>
            <p:ph sz="quarter" idx="1"/>
          </p:nvPr>
        </p:nvSpPr>
        <p:spPr/>
        <p:txBody>
          <a:bodyPr/>
          <a:lstStyle/>
          <a:p>
            <a:r>
              <a:rPr lang="ja-JP" altLang="en-US" dirty="0" smtClean="0"/>
              <a:t>メモリ監視時のドメイン</a:t>
            </a:r>
            <a:r>
              <a:rPr lang="en-US" altLang="ja-JP" dirty="0" smtClean="0"/>
              <a:t>M</a:t>
            </a:r>
            <a:r>
              <a:rPr lang="ja-JP" altLang="en-US" dirty="0" smtClean="0"/>
              <a:t>のマイグレーション時間を測定</a:t>
            </a:r>
            <a:endParaRPr lang="en-US" altLang="ja-JP" dirty="0" smtClean="0"/>
          </a:p>
          <a:p>
            <a:pPr lvl="1"/>
            <a:r>
              <a:rPr lang="ja-JP" altLang="en-US" dirty="0" smtClean="0"/>
              <a:t>ドメイン</a:t>
            </a:r>
            <a:r>
              <a:rPr lang="en-US" altLang="ja-JP" dirty="0" smtClean="0"/>
              <a:t>U</a:t>
            </a:r>
            <a:r>
              <a:rPr lang="ja-JP" altLang="en-US" dirty="0" err="1" smtClean="0"/>
              <a:t>のメ</a:t>
            </a:r>
            <a:r>
              <a:rPr lang="ja-JP" altLang="en-US" dirty="0" smtClean="0"/>
              <a:t>モリをマップしている場合とマップしていない場合を比較</a:t>
            </a:r>
            <a:endParaRPr lang="en-US" altLang="ja-JP" dirty="0" smtClean="0"/>
          </a:p>
          <a:p>
            <a:r>
              <a:rPr lang="ja-JP" altLang="en-US" dirty="0" smtClean="0"/>
              <a:t>実験結果</a:t>
            </a:r>
            <a:endParaRPr lang="en-US" altLang="ja-JP" dirty="0" smtClean="0"/>
          </a:p>
          <a:p>
            <a:pPr lvl="1"/>
            <a:r>
              <a:rPr lang="ja-JP" altLang="en-US" dirty="0" smtClean="0"/>
              <a:t>メモリマップの有無はマイグレーション時間に影響しない</a:t>
            </a:r>
            <a:endParaRPr lang="en-US" altLang="ja-JP" dirty="0" smtClean="0"/>
          </a:p>
          <a:p>
            <a:endParaRPr kumimoji="1" lang="en-US" altLang="ja-JP" dirty="0" smtClean="0"/>
          </a:p>
          <a:p>
            <a:endParaRPr kumimoji="1" lang="en-US" altLang="ja-JP" dirty="0" smtClean="0"/>
          </a:p>
          <a:p>
            <a:endParaRPr kumimoji="1" lang="en-US" altLang="ja-JP" dirty="0" smtClean="0"/>
          </a:p>
          <a:p>
            <a:pPr>
              <a:buNone/>
            </a:pPr>
            <a:endParaRPr kumimoji="1" lang="ja-JP" altLang="en-US" dirty="0"/>
          </a:p>
        </p:txBody>
      </p:sp>
      <p:graphicFrame>
        <p:nvGraphicFramePr>
          <p:cNvPr id="4" name="表 3"/>
          <p:cNvGraphicFramePr>
            <a:graphicFrameLocks noGrp="1"/>
          </p:cNvGraphicFramePr>
          <p:nvPr/>
        </p:nvGraphicFramePr>
        <p:xfrm>
          <a:off x="1115616" y="5229200"/>
          <a:ext cx="6552728" cy="1112520"/>
        </p:xfrm>
        <a:graphic>
          <a:graphicData uri="http://schemas.openxmlformats.org/drawingml/2006/table">
            <a:tbl>
              <a:tblPr firstRow="1" bandRow="1">
                <a:tableStyleId>{5C22544A-7EE6-4342-B048-85BDC9FD1C3A}</a:tableStyleId>
              </a:tblPr>
              <a:tblGrid>
                <a:gridCol w="1800200"/>
                <a:gridCol w="4752528"/>
              </a:tblGrid>
              <a:tr h="370840">
                <a:tc>
                  <a:txBody>
                    <a:bodyPr/>
                    <a:lstStyle/>
                    <a:p>
                      <a:pPr algn="ctr"/>
                      <a:endParaRPr kumimoji="1" lang="ja-JP" altLang="en-US" dirty="0"/>
                    </a:p>
                  </a:txBody>
                  <a:tcPr/>
                </a:tc>
                <a:tc>
                  <a:txBody>
                    <a:bodyPr/>
                    <a:lstStyle/>
                    <a:p>
                      <a:pPr algn="ctr"/>
                      <a:r>
                        <a:rPr kumimoji="1" lang="ja-JP" altLang="en-US" dirty="0" smtClean="0"/>
                        <a:t>マイグレーション時間</a:t>
                      </a:r>
                      <a:r>
                        <a:rPr kumimoji="1" lang="en-US" altLang="ja-JP" dirty="0" smtClean="0"/>
                        <a:t>[</a:t>
                      </a:r>
                      <a:r>
                        <a:rPr kumimoji="1" lang="ja-JP" altLang="en-US" dirty="0" smtClean="0"/>
                        <a:t>秒</a:t>
                      </a:r>
                      <a:r>
                        <a:rPr kumimoji="1" lang="en-US" altLang="ja-JP" dirty="0" smtClean="0"/>
                        <a:t>]</a:t>
                      </a:r>
                      <a:endParaRPr kumimoji="1" lang="ja-JP" altLang="en-US" dirty="0"/>
                    </a:p>
                  </a:txBody>
                  <a:tcPr/>
                </a:tc>
              </a:tr>
              <a:tr h="370840">
                <a:tc>
                  <a:txBody>
                    <a:bodyPr/>
                    <a:lstStyle/>
                    <a:p>
                      <a:pPr algn="ctr"/>
                      <a:r>
                        <a:rPr kumimoji="1" lang="ja-JP" altLang="en-US" dirty="0" smtClean="0"/>
                        <a:t>メモリマップなし</a:t>
                      </a:r>
                      <a:endParaRPr kumimoji="1" lang="ja-JP" altLang="en-US" dirty="0"/>
                    </a:p>
                  </a:txBody>
                  <a:tcPr/>
                </a:tc>
                <a:tc>
                  <a:txBody>
                    <a:bodyPr/>
                    <a:lstStyle/>
                    <a:p>
                      <a:pPr algn="ctr"/>
                      <a:r>
                        <a:rPr kumimoji="1" lang="en-US" altLang="ja-JP" dirty="0" smtClean="0"/>
                        <a:t>92.6</a:t>
                      </a:r>
                      <a:endParaRPr kumimoji="1" lang="ja-JP" altLang="en-US" dirty="0"/>
                    </a:p>
                  </a:txBody>
                  <a:tcPr/>
                </a:tc>
              </a:tr>
              <a:tr h="370840">
                <a:tc>
                  <a:txBody>
                    <a:bodyPr/>
                    <a:lstStyle/>
                    <a:p>
                      <a:pPr algn="ctr"/>
                      <a:r>
                        <a:rPr kumimoji="1" lang="ja-JP" altLang="en-US" dirty="0" smtClean="0"/>
                        <a:t>メモリマップあり</a:t>
                      </a:r>
                      <a:endParaRPr kumimoji="1" lang="ja-JP" altLang="en-US" dirty="0"/>
                    </a:p>
                  </a:txBody>
                  <a:tcPr/>
                </a:tc>
                <a:tc>
                  <a:txBody>
                    <a:bodyPr/>
                    <a:lstStyle/>
                    <a:p>
                      <a:pPr algn="ctr"/>
                      <a:r>
                        <a:rPr kumimoji="1" lang="en-US" altLang="ja-JP" dirty="0" smtClean="0"/>
                        <a:t>92.2</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関連研究</a:t>
            </a:r>
            <a:endParaRPr kumimoji="1" lang="ja-JP" altLang="en-US" dirty="0"/>
          </a:p>
        </p:txBody>
      </p:sp>
      <p:sp>
        <p:nvSpPr>
          <p:cNvPr id="3" name="コンテンツ プレースホルダ 2"/>
          <p:cNvSpPr>
            <a:spLocks noGrp="1"/>
          </p:cNvSpPr>
          <p:nvPr>
            <p:ph sz="quarter" idx="1"/>
          </p:nvPr>
        </p:nvSpPr>
        <p:spPr>
          <a:xfrm>
            <a:off x="612648" y="1600200"/>
            <a:ext cx="8153400" cy="5257800"/>
          </a:xfrm>
        </p:spPr>
        <p:txBody>
          <a:bodyPr>
            <a:normAutofit/>
          </a:bodyPr>
          <a:lstStyle/>
          <a:p>
            <a:r>
              <a:rPr kumimoji="1" lang="en-US" altLang="ja-JP" dirty="0" smtClean="0"/>
              <a:t>Livewire [</a:t>
            </a:r>
            <a:r>
              <a:rPr kumimoji="1" lang="en-US" altLang="ja-JP" dirty="0" err="1" smtClean="0"/>
              <a:t>Garfinkel</a:t>
            </a:r>
            <a:r>
              <a:rPr kumimoji="1" lang="en-US" altLang="ja-JP" dirty="0" smtClean="0"/>
              <a:t> et al. ‘03]</a:t>
            </a:r>
          </a:p>
          <a:p>
            <a:pPr lvl="1"/>
            <a:r>
              <a:rPr lang="ja-JP" altLang="en-US" dirty="0" smtClean="0"/>
              <a:t>仮想マシン外で</a:t>
            </a:r>
            <a:r>
              <a:rPr lang="en-US" altLang="ja-JP" dirty="0" smtClean="0"/>
              <a:t>IDS</a:t>
            </a:r>
            <a:r>
              <a:rPr lang="ja-JP" altLang="en-US" dirty="0" smtClean="0"/>
              <a:t>を動かし、仮想マシンを監視</a:t>
            </a:r>
            <a:endParaRPr lang="en-US" altLang="ja-JP" dirty="0" smtClean="0"/>
          </a:p>
          <a:p>
            <a:pPr lvl="1"/>
            <a:r>
              <a:rPr lang="ja-JP" altLang="en-US" dirty="0" smtClean="0"/>
              <a:t>マイグレーションは考慮されていない</a:t>
            </a:r>
            <a:endParaRPr lang="en-US" altLang="ja-JP" dirty="0" smtClean="0"/>
          </a:p>
          <a:p>
            <a:r>
              <a:rPr lang="ja-JP" altLang="en-US" dirty="0" smtClean="0"/>
              <a:t>スタブドメイン</a:t>
            </a:r>
            <a:endParaRPr lang="en-US" altLang="ja-JP" dirty="0" smtClean="0"/>
          </a:p>
          <a:p>
            <a:pPr lvl="1"/>
            <a:r>
              <a:rPr lang="ja-JP" altLang="en-US" dirty="0" smtClean="0"/>
              <a:t>ドメイン</a:t>
            </a:r>
            <a:r>
              <a:rPr lang="en-US" altLang="ja-JP" dirty="0" smtClean="0"/>
              <a:t>0</a:t>
            </a:r>
            <a:r>
              <a:rPr lang="ja-JP" altLang="en-US" dirty="0" smtClean="0"/>
              <a:t>の特権の一部を持つドメイン</a:t>
            </a:r>
            <a:endParaRPr lang="en-US" altLang="ja-JP" dirty="0" smtClean="0"/>
          </a:p>
          <a:p>
            <a:pPr lvl="1"/>
            <a:r>
              <a:rPr lang="ja-JP" altLang="en-US" dirty="0" smtClean="0"/>
              <a:t>マップしたままマイグレーションはできない</a:t>
            </a:r>
            <a:endParaRPr lang="en-US" altLang="ja-JP" dirty="0" smtClean="0"/>
          </a:p>
          <a:p>
            <a:r>
              <a:rPr kumimoji="1" lang="ja-JP" altLang="en-US" dirty="0" smtClean="0"/>
              <a:t>プロセスマイグレーション</a:t>
            </a:r>
            <a:endParaRPr kumimoji="1" lang="en-US" altLang="ja-JP" dirty="0" smtClean="0"/>
          </a:p>
          <a:p>
            <a:pPr lvl="1"/>
            <a:r>
              <a:rPr lang="en-US" altLang="ja-JP" dirty="0" smtClean="0"/>
              <a:t>IDS</a:t>
            </a:r>
            <a:r>
              <a:rPr lang="ja-JP" altLang="en-US" dirty="0" smtClean="0"/>
              <a:t>プロセスのみをマイグレーションすることが可能</a:t>
            </a:r>
            <a:endParaRPr lang="en-US" altLang="ja-JP" dirty="0" smtClean="0"/>
          </a:p>
          <a:p>
            <a:pPr lvl="1"/>
            <a:r>
              <a:rPr lang="ja-JP" altLang="en-US" dirty="0" smtClean="0"/>
              <a:t>ドメイン</a:t>
            </a:r>
            <a:r>
              <a:rPr lang="en-US" altLang="ja-JP" dirty="0" smtClean="0"/>
              <a:t>U</a:t>
            </a:r>
            <a:r>
              <a:rPr lang="ja-JP" altLang="en-US" dirty="0" smtClean="0"/>
              <a:t>のストレージ監視やメモリ監視を継続できない</a:t>
            </a:r>
            <a:endParaRPr kumimoji="1" lang="ja-JP"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まとめ</a:t>
            </a:r>
            <a:endParaRPr kumimoji="1" lang="ja-JP" altLang="en-US" dirty="0"/>
          </a:p>
        </p:txBody>
      </p:sp>
      <p:sp>
        <p:nvSpPr>
          <p:cNvPr id="3" name="コンテンツ プレースホルダ 2"/>
          <p:cNvSpPr>
            <a:spLocks noGrp="1"/>
          </p:cNvSpPr>
          <p:nvPr>
            <p:ph sz="quarter" idx="1"/>
          </p:nvPr>
        </p:nvSpPr>
        <p:spPr/>
        <p:txBody>
          <a:bodyPr/>
          <a:lstStyle/>
          <a:p>
            <a:r>
              <a:rPr kumimoji="1" lang="en-US" altLang="ja-JP" dirty="0" smtClean="0"/>
              <a:t>IDS</a:t>
            </a:r>
            <a:r>
              <a:rPr kumimoji="1" lang="ja-JP" altLang="en-US" dirty="0" smtClean="0"/>
              <a:t>をオフロードしたままマイグレーションを</a:t>
            </a:r>
            <a:r>
              <a:rPr lang="ja-JP" altLang="en-US" dirty="0" smtClean="0"/>
              <a:t>行えるドメイン</a:t>
            </a:r>
            <a:r>
              <a:rPr lang="en-US" altLang="ja-JP" dirty="0" smtClean="0"/>
              <a:t>M</a:t>
            </a:r>
            <a:r>
              <a:rPr kumimoji="1" lang="ja-JP" altLang="en-US" dirty="0" smtClean="0"/>
              <a:t>を提案した</a:t>
            </a:r>
            <a:endParaRPr kumimoji="1" lang="en-US" altLang="ja-JP" dirty="0" smtClean="0"/>
          </a:p>
          <a:p>
            <a:pPr lvl="1"/>
            <a:r>
              <a:rPr kumimoji="1" lang="ja-JP" altLang="en-US" dirty="0" smtClean="0"/>
              <a:t>ストレージとメモリの監視を実現</a:t>
            </a:r>
            <a:endParaRPr lang="en-US" altLang="ja-JP" dirty="0" smtClean="0"/>
          </a:p>
          <a:p>
            <a:pPr lvl="1"/>
            <a:r>
              <a:rPr kumimoji="1" lang="ja-JP" altLang="en-US" dirty="0" smtClean="0"/>
              <a:t>監視を継続したままマイグレーション可能</a:t>
            </a:r>
            <a:endParaRPr kumimoji="1" lang="en-US" altLang="ja-JP" dirty="0" smtClean="0"/>
          </a:p>
          <a:p>
            <a:pPr lvl="1"/>
            <a:endParaRPr kumimoji="1" lang="en-US" altLang="ja-JP" dirty="0" smtClean="0"/>
          </a:p>
          <a:p>
            <a:r>
              <a:rPr lang="ja-JP" altLang="en-US" dirty="0" smtClean="0"/>
              <a:t>今後の課題</a:t>
            </a:r>
            <a:endParaRPr lang="en-US" altLang="ja-JP" dirty="0" smtClean="0"/>
          </a:p>
          <a:p>
            <a:pPr lvl="1"/>
            <a:r>
              <a:rPr kumimoji="1" lang="ja-JP" altLang="en-US" dirty="0" smtClean="0"/>
              <a:t>ドメイン</a:t>
            </a:r>
            <a:r>
              <a:rPr kumimoji="1" lang="en-US" altLang="ja-JP" dirty="0" smtClean="0"/>
              <a:t>M</a:t>
            </a:r>
            <a:r>
              <a:rPr kumimoji="1" lang="ja-JP" altLang="en-US" dirty="0" smtClean="0"/>
              <a:t>からのネットワーク監視の実現</a:t>
            </a:r>
            <a:endParaRPr kumimoji="1" lang="en-US" altLang="ja-JP" dirty="0" smtClean="0"/>
          </a:p>
          <a:p>
            <a:pPr lvl="1"/>
            <a:r>
              <a:rPr kumimoji="1" lang="ja-JP" altLang="en-US" dirty="0" smtClean="0"/>
              <a:t>ストレージのアクセス制限</a:t>
            </a:r>
            <a:endParaRPr kumimoji="1" lang="en-US" altLang="ja-JP" dirty="0" smtClean="0"/>
          </a:p>
          <a:p>
            <a:pPr lvl="1"/>
            <a:r>
              <a:rPr lang="ja-JP" altLang="en-US" dirty="0"/>
              <a:t>ライブマイグレーションへの</a:t>
            </a:r>
            <a:r>
              <a:rPr lang="ja-JP" altLang="en-US" dirty="0" smtClean="0"/>
              <a:t>対応</a:t>
            </a:r>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en-US" altLang="ja-JP" dirty="0" smtClean="0"/>
              <a:t>VM</a:t>
            </a:r>
            <a:r>
              <a:rPr kumimoji="1" lang="ja-JP" altLang="en-US" dirty="0" smtClean="0"/>
              <a:t>を用いた</a:t>
            </a:r>
            <a:r>
              <a:rPr kumimoji="1" lang="en-US" altLang="ja-JP" dirty="0" smtClean="0"/>
              <a:t>IDS</a:t>
            </a:r>
            <a:r>
              <a:rPr kumimoji="1" lang="ja-JP" altLang="en-US" dirty="0" smtClean="0"/>
              <a:t>のオフロード</a:t>
            </a:r>
            <a:endParaRPr kumimoji="1" lang="ja-JP" altLang="en-US" dirty="0"/>
          </a:p>
        </p:txBody>
      </p:sp>
      <p:sp>
        <p:nvSpPr>
          <p:cNvPr id="3" name="コンテンツ プレースホルダ 2"/>
          <p:cNvSpPr>
            <a:spLocks noGrp="1"/>
          </p:cNvSpPr>
          <p:nvPr>
            <p:ph sz="quarter" idx="1"/>
          </p:nvPr>
        </p:nvSpPr>
        <p:spPr/>
        <p:txBody>
          <a:bodyPr>
            <a:normAutofit/>
          </a:bodyPr>
          <a:lstStyle/>
          <a:p>
            <a:r>
              <a:rPr kumimoji="1" lang="en-US" altLang="ja-JP" dirty="0" smtClean="0"/>
              <a:t>IDS</a:t>
            </a:r>
            <a:r>
              <a:rPr kumimoji="1" lang="ja-JP" altLang="en-US" dirty="0" smtClean="0"/>
              <a:t>を</a:t>
            </a:r>
            <a:r>
              <a:rPr lang="ja-JP" altLang="en-US" dirty="0" smtClean="0"/>
              <a:t>別の仮想マシン（</a:t>
            </a:r>
            <a:r>
              <a:rPr lang="en-US" altLang="ja-JP" dirty="0" smtClean="0"/>
              <a:t>VM</a:t>
            </a:r>
            <a:r>
              <a:rPr lang="ja-JP" altLang="en-US" dirty="0" smtClean="0"/>
              <a:t>）で</a:t>
            </a:r>
            <a:r>
              <a:rPr kumimoji="1" lang="ja-JP" altLang="en-US" dirty="0" smtClean="0"/>
              <a:t>動かす手法</a:t>
            </a:r>
            <a:endParaRPr lang="en-US" altLang="ja-JP" dirty="0" smtClean="0"/>
          </a:p>
          <a:p>
            <a:pPr lvl="1"/>
            <a:r>
              <a:rPr kumimoji="1" lang="en-US" altLang="ja-JP" dirty="0" err="1" smtClean="0"/>
              <a:t>Xen</a:t>
            </a:r>
            <a:r>
              <a:rPr kumimoji="1" lang="ja-JP" altLang="en-US" dirty="0" smtClean="0"/>
              <a:t>を用いた場合</a:t>
            </a:r>
            <a:endParaRPr kumimoji="1" lang="en-US" altLang="ja-JP" dirty="0" smtClean="0"/>
          </a:p>
          <a:p>
            <a:pPr lvl="2"/>
            <a:r>
              <a:rPr lang="ja-JP" altLang="en-US" dirty="0" smtClean="0"/>
              <a:t>ドメイン０で</a:t>
            </a:r>
            <a:r>
              <a:rPr lang="en-US" altLang="ja-JP" dirty="0" smtClean="0"/>
              <a:t>IDS</a:t>
            </a:r>
            <a:r>
              <a:rPr lang="ja-JP" altLang="en-US" dirty="0" smtClean="0"/>
              <a:t>を動かす</a:t>
            </a:r>
            <a:endParaRPr lang="en-US" altLang="ja-JP" dirty="0" smtClean="0"/>
          </a:p>
          <a:p>
            <a:pPr lvl="2"/>
            <a:r>
              <a:rPr lang="ja-JP" altLang="en-US" dirty="0" smtClean="0"/>
              <a:t>ドメイン</a:t>
            </a:r>
            <a:r>
              <a:rPr lang="en-US" altLang="ja-JP" dirty="0" smtClean="0"/>
              <a:t>U</a:t>
            </a:r>
            <a:r>
              <a:rPr lang="ja-JP" altLang="en-US" dirty="0" smtClean="0"/>
              <a:t>でそれ以外を動かす</a:t>
            </a:r>
            <a:endParaRPr lang="en-US" altLang="ja-JP" dirty="0" smtClean="0"/>
          </a:p>
          <a:p>
            <a:r>
              <a:rPr lang="en-US" altLang="ja-JP" dirty="0" smtClean="0"/>
              <a:t>IDS</a:t>
            </a:r>
            <a:r>
              <a:rPr lang="ja-JP" altLang="en-US" dirty="0" smtClean="0"/>
              <a:t>が攻撃されにくくなる</a:t>
            </a:r>
            <a:endParaRPr lang="en-US" altLang="ja-JP" dirty="0" smtClean="0"/>
          </a:p>
          <a:p>
            <a:pPr lvl="1"/>
            <a:r>
              <a:rPr kumimoji="1" lang="en-US" altLang="ja-JP" dirty="0" smtClean="0"/>
              <a:t>IDS</a:t>
            </a:r>
            <a:r>
              <a:rPr kumimoji="1" lang="ja-JP" altLang="en-US" dirty="0" smtClean="0"/>
              <a:t>を動かす</a:t>
            </a:r>
            <a:r>
              <a:rPr kumimoji="1" lang="en-US" altLang="ja-JP" dirty="0" smtClean="0"/>
              <a:t>VM</a:t>
            </a:r>
            <a:r>
              <a:rPr kumimoji="1" lang="ja-JP" altLang="en-US" dirty="0" err="1" smtClean="0"/>
              <a:t>には</a:t>
            </a:r>
            <a:r>
              <a:rPr lang="ja-JP" altLang="en-US" dirty="0" smtClean="0"/>
              <a:t>侵入が</a:t>
            </a:r>
            <a:endParaRPr lang="en-US" altLang="ja-JP" dirty="0" smtClean="0"/>
          </a:p>
          <a:p>
            <a:pPr lvl="1">
              <a:buNone/>
            </a:pPr>
            <a:r>
              <a:rPr lang="ja-JP" altLang="en-US" dirty="0" smtClean="0"/>
              <a:t>　難しい</a:t>
            </a:r>
            <a:endParaRPr lang="en-US" altLang="ja-JP" dirty="0" smtClean="0"/>
          </a:p>
          <a:p>
            <a:pPr lvl="2"/>
            <a:r>
              <a:rPr lang="ja-JP" altLang="en-US" dirty="0" smtClean="0"/>
              <a:t>攻撃を受けやすいサービス</a:t>
            </a:r>
            <a:r>
              <a:rPr lang="en-US" altLang="ja-JP" dirty="0" smtClean="0"/>
              <a:t/>
            </a:r>
            <a:br>
              <a:rPr lang="en-US" altLang="ja-JP" dirty="0" smtClean="0"/>
            </a:br>
            <a:r>
              <a:rPr lang="ja-JP" altLang="en-US" dirty="0" smtClean="0"/>
              <a:t>を動かさないため</a:t>
            </a:r>
            <a:endParaRPr lang="en-US" altLang="ja-JP" dirty="0" smtClean="0"/>
          </a:p>
          <a:p>
            <a:pPr lvl="1"/>
            <a:endParaRPr lang="en-US" altLang="ja-JP" dirty="0" smtClean="0"/>
          </a:p>
        </p:txBody>
      </p:sp>
      <p:sp>
        <p:nvSpPr>
          <p:cNvPr id="12" name="正方形/長方形 11"/>
          <p:cNvSpPr/>
          <p:nvPr/>
        </p:nvSpPr>
        <p:spPr>
          <a:xfrm>
            <a:off x="5508104" y="3933056"/>
            <a:ext cx="3456384" cy="26642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804248" y="3933056"/>
            <a:ext cx="864096" cy="369332"/>
          </a:xfrm>
          <a:prstGeom prst="rect">
            <a:avLst/>
          </a:prstGeom>
          <a:noFill/>
        </p:spPr>
        <p:txBody>
          <a:bodyPr wrap="square" rtlCol="0">
            <a:spAutoFit/>
          </a:bodyPr>
          <a:lstStyle/>
          <a:p>
            <a:r>
              <a:rPr lang="ja-JP" altLang="en-US" dirty="0" smtClean="0"/>
              <a:t>ホスト</a:t>
            </a:r>
            <a:endParaRPr lang="en-US" altLang="ja-JP" dirty="0" smtClean="0"/>
          </a:p>
        </p:txBody>
      </p:sp>
      <p:sp>
        <p:nvSpPr>
          <p:cNvPr id="15" name="角丸四角形 14"/>
          <p:cNvSpPr/>
          <p:nvPr/>
        </p:nvSpPr>
        <p:spPr>
          <a:xfrm>
            <a:off x="5724128" y="4293096"/>
            <a:ext cx="1419640" cy="2088232"/>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tx1"/>
              </a:solidFill>
            </a:endParaRPr>
          </a:p>
          <a:p>
            <a:pPr algn="ctr"/>
            <a:endParaRPr lang="en-US" altLang="ja-JP" dirty="0" smtClean="0">
              <a:solidFill>
                <a:schemeClr val="tx1"/>
              </a:solidFill>
            </a:endParaRPr>
          </a:p>
          <a:p>
            <a:pPr algn="ctr"/>
            <a:endParaRPr kumimoji="1" lang="en-US" altLang="ja-JP" dirty="0" smtClean="0">
              <a:solidFill>
                <a:schemeClr val="tx1"/>
              </a:solidFill>
            </a:endParaRPr>
          </a:p>
          <a:p>
            <a:pPr algn="ctr"/>
            <a:endParaRPr kumimoji="1" lang="en-US" altLang="ja-JP" dirty="0" smtClean="0">
              <a:solidFill>
                <a:schemeClr val="tx1"/>
              </a:solidFill>
            </a:endParaRPr>
          </a:p>
          <a:p>
            <a:pPr algn="ctr"/>
            <a:r>
              <a:rPr lang="en-US" altLang="ja-JP" dirty="0" smtClean="0">
                <a:solidFill>
                  <a:schemeClr val="tx1"/>
                </a:solidFill>
              </a:rPr>
              <a:t>VM</a:t>
            </a:r>
          </a:p>
          <a:p>
            <a:pPr algn="ctr"/>
            <a:r>
              <a:rPr kumimoji="1" lang="en-US" altLang="ja-JP" dirty="0" smtClean="0">
                <a:solidFill>
                  <a:schemeClr val="tx1"/>
                </a:solidFill>
              </a:rPr>
              <a:t>[</a:t>
            </a:r>
            <a:r>
              <a:rPr kumimoji="1" lang="ja-JP" altLang="en-US" dirty="0" smtClean="0">
                <a:solidFill>
                  <a:schemeClr val="tx1"/>
                </a:solidFill>
              </a:rPr>
              <a:t>ドメイン０</a:t>
            </a:r>
            <a:r>
              <a:rPr kumimoji="1" lang="en-US" altLang="ja-JP" dirty="0" smtClean="0">
                <a:solidFill>
                  <a:schemeClr val="tx1"/>
                </a:solidFill>
              </a:rPr>
              <a:t>]</a:t>
            </a:r>
            <a:endParaRPr kumimoji="1" lang="ja-JP" altLang="en-US" dirty="0">
              <a:solidFill>
                <a:schemeClr val="tx1"/>
              </a:solidFill>
            </a:endParaRPr>
          </a:p>
        </p:txBody>
      </p:sp>
      <p:sp>
        <p:nvSpPr>
          <p:cNvPr id="16" name="角丸四角形 15"/>
          <p:cNvSpPr/>
          <p:nvPr/>
        </p:nvSpPr>
        <p:spPr>
          <a:xfrm>
            <a:off x="7308304" y="4293096"/>
            <a:ext cx="1478538" cy="2088232"/>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tx1"/>
              </a:solidFill>
            </a:endParaRPr>
          </a:p>
          <a:p>
            <a:pPr algn="ctr"/>
            <a:endParaRPr lang="en-US" altLang="ja-JP" dirty="0" smtClean="0">
              <a:solidFill>
                <a:schemeClr val="tx1"/>
              </a:solidFill>
            </a:endParaRPr>
          </a:p>
          <a:p>
            <a:pPr algn="ctr"/>
            <a:endParaRPr kumimoji="1" lang="en-US" altLang="ja-JP" dirty="0" smtClean="0">
              <a:solidFill>
                <a:schemeClr val="tx1"/>
              </a:solidFill>
            </a:endParaRPr>
          </a:p>
          <a:p>
            <a:pPr algn="ctr"/>
            <a:endParaRPr kumimoji="1" lang="en-US" altLang="ja-JP" dirty="0" smtClean="0">
              <a:solidFill>
                <a:schemeClr val="tx1"/>
              </a:solidFill>
            </a:endParaRPr>
          </a:p>
          <a:p>
            <a:pPr algn="ctr"/>
            <a:r>
              <a:rPr lang="en-US" altLang="ja-JP" dirty="0" smtClean="0">
                <a:solidFill>
                  <a:schemeClr val="tx1"/>
                </a:solidFill>
              </a:rPr>
              <a:t>VM</a:t>
            </a:r>
          </a:p>
          <a:p>
            <a:pPr algn="ctr"/>
            <a:r>
              <a:rPr lang="en-US" altLang="ja-JP" dirty="0" smtClean="0">
                <a:solidFill>
                  <a:schemeClr val="tx1"/>
                </a:solidFill>
              </a:rPr>
              <a:t>[</a:t>
            </a:r>
            <a:r>
              <a:rPr lang="ja-JP" altLang="en-US" dirty="0" smtClean="0">
                <a:solidFill>
                  <a:schemeClr val="tx1"/>
                </a:solidFill>
              </a:rPr>
              <a:t>ドメイン</a:t>
            </a:r>
            <a:r>
              <a:rPr lang="en-US" altLang="ja-JP" dirty="0" smtClean="0">
                <a:solidFill>
                  <a:schemeClr val="tx1"/>
                </a:solidFill>
              </a:rPr>
              <a:t>U]</a:t>
            </a:r>
          </a:p>
        </p:txBody>
      </p:sp>
      <p:sp>
        <p:nvSpPr>
          <p:cNvPr id="18" name="円/楕円 17"/>
          <p:cNvSpPr/>
          <p:nvPr/>
        </p:nvSpPr>
        <p:spPr>
          <a:xfrm>
            <a:off x="7596336" y="4437112"/>
            <a:ext cx="1224136" cy="50065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noAutofit/>
          </a:bodyPr>
          <a:lstStyle/>
          <a:p>
            <a:pPr algn="ctr"/>
            <a:endParaRPr lang="en-US" altLang="ja-JP" sz="1400" dirty="0" smtClean="0"/>
          </a:p>
          <a:p>
            <a:pPr algn="ctr"/>
            <a:r>
              <a:rPr lang="ja-JP" altLang="en-US" sz="1400" dirty="0" smtClean="0">
                <a:solidFill>
                  <a:schemeClr val="tx1"/>
                </a:solidFill>
              </a:rPr>
              <a:t>サービス</a:t>
            </a:r>
            <a:endParaRPr lang="en-US" altLang="ja-JP" sz="1400" dirty="0" smtClean="0">
              <a:solidFill>
                <a:schemeClr val="tx1"/>
              </a:solidFill>
            </a:endParaRPr>
          </a:p>
          <a:p>
            <a:pPr algn="ctr"/>
            <a:endParaRPr kumimoji="1" lang="ja-JP" altLang="en-US" dirty="0"/>
          </a:p>
        </p:txBody>
      </p:sp>
      <p:sp>
        <p:nvSpPr>
          <p:cNvPr id="17" name="下矢印 16"/>
          <p:cNvSpPr/>
          <p:nvPr/>
        </p:nvSpPr>
        <p:spPr>
          <a:xfrm>
            <a:off x="7740352" y="3140968"/>
            <a:ext cx="576064" cy="1440160"/>
          </a:xfrm>
          <a:prstGeom prst="down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曲折矢印 18"/>
          <p:cNvSpPr/>
          <p:nvPr/>
        </p:nvSpPr>
        <p:spPr>
          <a:xfrm>
            <a:off x="6228184" y="4293096"/>
            <a:ext cx="1656184" cy="720080"/>
          </a:xfrm>
          <a:prstGeom prst="ben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 name="円/楕円 12"/>
          <p:cNvSpPr/>
          <p:nvPr/>
        </p:nvSpPr>
        <p:spPr>
          <a:xfrm>
            <a:off x="7452320" y="4941168"/>
            <a:ext cx="1152128" cy="72008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sp>
        <p:nvSpPr>
          <p:cNvPr id="20" name="テキスト ボックス 19"/>
          <p:cNvSpPr txBox="1"/>
          <p:nvPr/>
        </p:nvSpPr>
        <p:spPr>
          <a:xfrm>
            <a:off x="7596336" y="2780928"/>
            <a:ext cx="936104" cy="369332"/>
          </a:xfrm>
          <a:prstGeom prst="rect">
            <a:avLst/>
          </a:prstGeom>
          <a:noFill/>
        </p:spPr>
        <p:txBody>
          <a:bodyPr wrap="square" rtlCol="0">
            <a:spAutoFit/>
          </a:bodyPr>
          <a:lstStyle/>
          <a:p>
            <a:r>
              <a:rPr kumimoji="1" lang="ja-JP" altLang="en-US" dirty="0" smtClean="0">
                <a:solidFill>
                  <a:srgbClr val="FF0000"/>
                </a:solidFill>
              </a:rPr>
              <a:t>攻撃者</a:t>
            </a:r>
            <a:endParaRPr kumimoji="1" lang="en-US" altLang="ja-JP"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dissolve">
                                      <p:cBhvr>
                                        <p:cTn id="10" dur="500"/>
                                        <p:tgtEl>
                                          <p:spTgt spid="15"/>
                                        </p:tgtEl>
                                      </p:cBhvr>
                                    </p:animEffect>
                                  </p:childTnLst>
                                </p:cTn>
                              </p:par>
                              <p:par>
                                <p:cTn id="11" presetID="9" presetClass="entr" presetSubtype="0" fill="hold" grpId="1"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dissolve">
                                      <p:cBhvr>
                                        <p:cTn id="13" dur="500"/>
                                        <p:tgtEl>
                                          <p:spTgt spid="13"/>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dissolve">
                                      <p:cBhvr>
                                        <p:cTn id="16" dur="5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35" presetClass="path" presetSubtype="0" accel="50000" decel="50000" fill="hold" grpId="0" nodeType="clickEffect">
                                  <p:stCondLst>
                                    <p:cond delay="0"/>
                                  </p:stCondLst>
                                  <p:childTnLst>
                                    <p:animMotion origin="layout" path="M 1.11111E-6 -3.4104E-6 L -0.16545 -3.4104E-6 " pathEditMode="relative" rAng="0" ptsTypes="AA">
                                      <p:cBhvr>
                                        <p:cTn id="20" dur="2000" fill="hold"/>
                                        <p:tgtEl>
                                          <p:spTgt spid="13"/>
                                        </p:tgtEl>
                                        <p:attrNameLst>
                                          <p:attrName>ppt_x</p:attrName>
                                          <p:attrName>ppt_y</p:attrName>
                                        </p:attrNameLst>
                                      </p:cBhvr>
                                      <p:rCtr x="-83" y="0"/>
                                    </p:animMotion>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strips(downLeft)">
                                      <p:cBhvr>
                                        <p:cTn id="25" dur="500"/>
                                        <p:tgtEl>
                                          <p:spTgt spid="20"/>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12" fill="hold" grpId="0" nodeType="click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strips(downLeft)">
                                      <p:cBhvr>
                                        <p:cTn id="30" dur="500"/>
                                        <p:tgtEl>
                                          <p:spTgt spid="17"/>
                                        </p:tgtEl>
                                      </p:cBhvr>
                                    </p:animEffect>
                                  </p:childTnLst>
                                </p:cTn>
                              </p:par>
                            </p:childTnLst>
                          </p:cTn>
                        </p:par>
                      </p:childTnLst>
                    </p:cTn>
                  </p:par>
                  <p:par>
                    <p:cTn id="31" fill="hold">
                      <p:stCondLst>
                        <p:cond delay="indefinite"/>
                      </p:stCondLst>
                      <p:childTnLst>
                        <p:par>
                          <p:cTn id="32" fill="hold">
                            <p:stCondLst>
                              <p:cond delay="0"/>
                            </p:stCondLst>
                            <p:childTnLst>
                              <p:par>
                                <p:cTn id="33" presetID="18" presetClass="entr" presetSubtype="12"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strips(downLeft)">
                                      <p:cBhvr>
                                        <p:cTn id="3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8" grpId="0" animBg="1"/>
      <p:bldP spid="17" grpId="0" animBg="1"/>
      <p:bldP spid="19" grpId="0" animBg="1"/>
      <p:bldP spid="13" grpId="0" animBg="1"/>
      <p:bldP spid="13" grpId="1" animBg="1"/>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en-US" altLang="ja-JP" dirty="0" smtClean="0"/>
              <a:t>VM</a:t>
            </a:r>
            <a:r>
              <a:rPr kumimoji="1" lang="ja-JP" altLang="en-US" dirty="0" smtClean="0"/>
              <a:t>のマイグレーション</a:t>
            </a:r>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別のホストに</a:t>
            </a:r>
            <a:r>
              <a:rPr kumimoji="1" lang="en-US" altLang="ja-JP" dirty="0" smtClean="0"/>
              <a:t>VM</a:t>
            </a:r>
            <a:r>
              <a:rPr kumimoji="1" lang="ja-JP" altLang="en-US" dirty="0" smtClean="0"/>
              <a:t>を移動</a:t>
            </a:r>
            <a:r>
              <a:rPr lang="ja-JP" altLang="en-US" dirty="0" smtClean="0"/>
              <a:t>す</a:t>
            </a:r>
            <a:r>
              <a:rPr kumimoji="1" lang="ja-JP" altLang="en-US" dirty="0" smtClean="0"/>
              <a:t>ることができる</a:t>
            </a:r>
            <a:endParaRPr lang="en-US" altLang="ja-JP" dirty="0" smtClean="0"/>
          </a:p>
          <a:p>
            <a:pPr lvl="1"/>
            <a:r>
              <a:rPr lang="ja-JP" altLang="en-US" dirty="0" smtClean="0"/>
              <a:t>不可の高い</a:t>
            </a:r>
            <a:r>
              <a:rPr lang="en-US" altLang="ja-JP" dirty="0" smtClean="0"/>
              <a:t>VM</a:t>
            </a:r>
            <a:r>
              <a:rPr lang="ja-JP" altLang="en-US" dirty="0" smtClean="0"/>
              <a:t>を移動させることで負荷分散</a:t>
            </a:r>
            <a:endParaRPr kumimoji="1" lang="en-US" altLang="ja-JP" dirty="0" smtClean="0"/>
          </a:p>
          <a:p>
            <a:pPr lvl="1"/>
            <a:r>
              <a:rPr lang="en-US" altLang="ja-JP" dirty="0" smtClean="0"/>
              <a:t>VM</a:t>
            </a:r>
            <a:r>
              <a:rPr lang="ja-JP" altLang="en-US" dirty="0" smtClean="0"/>
              <a:t>を移動させてから物理マシンをメンテナンス</a:t>
            </a:r>
            <a:endParaRPr lang="en-US" altLang="ja-JP" dirty="0" smtClean="0"/>
          </a:p>
          <a:p>
            <a:r>
              <a:rPr lang="ja-JP" altLang="en-US" dirty="0" smtClean="0"/>
              <a:t>マイグレーション先でサービスを継続できる</a:t>
            </a:r>
            <a:endParaRPr lang="en-US" altLang="ja-JP" dirty="0" smtClean="0"/>
          </a:p>
          <a:p>
            <a:pPr lvl="1"/>
            <a:r>
              <a:rPr kumimoji="1" lang="ja-JP" altLang="en-US" dirty="0" smtClean="0"/>
              <a:t>マイグレーションする直前の状態から再開</a:t>
            </a:r>
            <a:endParaRPr kumimoji="1" lang="ja-JP" altLang="en-US" dirty="0"/>
          </a:p>
        </p:txBody>
      </p:sp>
      <p:sp>
        <p:nvSpPr>
          <p:cNvPr id="4" name="正方形/長方形 3"/>
          <p:cNvSpPr/>
          <p:nvPr/>
        </p:nvSpPr>
        <p:spPr>
          <a:xfrm>
            <a:off x="4932040" y="4581128"/>
            <a:ext cx="3456384" cy="2016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755576" y="4581128"/>
            <a:ext cx="3456384" cy="1944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6156176" y="4581128"/>
            <a:ext cx="1057890" cy="369332"/>
          </a:xfrm>
          <a:prstGeom prst="rect">
            <a:avLst/>
          </a:prstGeom>
          <a:noFill/>
        </p:spPr>
        <p:txBody>
          <a:bodyPr wrap="square" rtlCol="0">
            <a:spAutoFit/>
          </a:bodyPr>
          <a:lstStyle/>
          <a:p>
            <a:r>
              <a:rPr lang="ja-JP" altLang="en-US" dirty="0" smtClean="0"/>
              <a:t>ホスト</a:t>
            </a:r>
            <a:r>
              <a:rPr lang="en-US" altLang="ja-JP" dirty="0" smtClean="0"/>
              <a:t>2</a:t>
            </a:r>
          </a:p>
        </p:txBody>
      </p:sp>
      <p:sp>
        <p:nvSpPr>
          <p:cNvPr id="12" name="テキスト ボックス 11"/>
          <p:cNvSpPr txBox="1"/>
          <p:nvPr/>
        </p:nvSpPr>
        <p:spPr>
          <a:xfrm>
            <a:off x="1979712" y="4581128"/>
            <a:ext cx="1021222" cy="369332"/>
          </a:xfrm>
          <a:prstGeom prst="rect">
            <a:avLst/>
          </a:prstGeom>
          <a:noFill/>
        </p:spPr>
        <p:txBody>
          <a:bodyPr wrap="square" rtlCol="0">
            <a:spAutoFit/>
          </a:bodyPr>
          <a:lstStyle/>
          <a:p>
            <a:r>
              <a:rPr lang="ja-JP" altLang="en-US" dirty="0" smtClean="0"/>
              <a:t>ホスト</a:t>
            </a:r>
            <a:r>
              <a:rPr lang="en-US" altLang="ja-JP" dirty="0" smtClean="0"/>
              <a:t>1</a:t>
            </a:r>
          </a:p>
        </p:txBody>
      </p:sp>
      <p:sp>
        <p:nvSpPr>
          <p:cNvPr id="14" name="角丸四角形 13"/>
          <p:cNvSpPr/>
          <p:nvPr/>
        </p:nvSpPr>
        <p:spPr>
          <a:xfrm>
            <a:off x="1691680" y="4941168"/>
            <a:ext cx="1440160" cy="1512168"/>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bg1"/>
              </a:solidFill>
            </a:endParaRPr>
          </a:p>
          <a:p>
            <a:pPr algn="ctr"/>
            <a:endParaRPr lang="en-US" altLang="ja-JP" dirty="0" smtClean="0">
              <a:solidFill>
                <a:schemeClr val="bg1"/>
              </a:solidFill>
            </a:endParaRPr>
          </a:p>
          <a:p>
            <a:pPr algn="ctr"/>
            <a:endParaRPr lang="en-US" altLang="ja-JP" dirty="0" smtClean="0">
              <a:solidFill>
                <a:schemeClr val="bg1"/>
              </a:solidFill>
            </a:endParaRPr>
          </a:p>
          <a:p>
            <a:pPr algn="ctr"/>
            <a:endParaRPr lang="en-US" altLang="ja-JP" dirty="0" smtClean="0">
              <a:solidFill>
                <a:schemeClr val="bg1"/>
              </a:solidFill>
            </a:endParaRPr>
          </a:p>
          <a:p>
            <a:pPr algn="ctr"/>
            <a:r>
              <a:rPr lang="ja-JP" altLang="en-US" dirty="0" smtClean="0">
                <a:solidFill>
                  <a:schemeClr val="bg1"/>
                </a:solidFill>
              </a:rPr>
              <a:t>ドメイン</a:t>
            </a:r>
            <a:r>
              <a:rPr lang="en-US" altLang="ja-JP" dirty="0" smtClean="0">
                <a:solidFill>
                  <a:schemeClr val="bg1"/>
                </a:solidFill>
              </a:rPr>
              <a:t>U</a:t>
            </a:r>
            <a:endParaRPr kumimoji="1" lang="ja-JP" altLang="en-US" dirty="0">
              <a:solidFill>
                <a:schemeClr val="bg1"/>
              </a:solidFill>
            </a:endParaRPr>
          </a:p>
        </p:txBody>
      </p:sp>
      <p:sp>
        <p:nvSpPr>
          <p:cNvPr id="13" name="円/楕円 12"/>
          <p:cNvSpPr/>
          <p:nvPr/>
        </p:nvSpPr>
        <p:spPr>
          <a:xfrm>
            <a:off x="1835696" y="5013176"/>
            <a:ext cx="1224136" cy="50065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noAutofit/>
          </a:bodyPr>
          <a:lstStyle/>
          <a:p>
            <a:pPr algn="ctr"/>
            <a:endParaRPr lang="en-US" altLang="ja-JP" sz="1400" dirty="0" smtClean="0"/>
          </a:p>
          <a:p>
            <a:pPr algn="ctr"/>
            <a:r>
              <a:rPr lang="ja-JP" altLang="en-US" sz="1400" dirty="0" smtClean="0">
                <a:solidFill>
                  <a:schemeClr val="tx1"/>
                </a:solidFill>
              </a:rPr>
              <a:t>サービス</a:t>
            </a:r>
            <a:endParaRPr lang="en-US" altLang="ja-JP" sz="1400" dirty="0" smtClean="0">
              <a:solidFill>
                <a:schemeClr val="tx1"/>
              </a:solidFill>
            </a:endParaRPr>
          </a:p>
          <a:p>
            <a:pPr algn="ct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4" presetClass="path" presetSubtype="0" accel="50000" decel="50000" fill="hold" grpId="0" nodeType="clickEffect">
                                  <p:stCondLst>
                                    <p:cond delay="0"/>
                                  </p:stCondLst>
                                  <p:childTnLst>
                                    <p:animMotion origin="layout" path="M -3.33333E-6 2.96296E-6 L 0.12223 -0.05324 C 0.14792 -0.06528 0.18611 -0.07199 0.22622 -0.07199 C 0.2717 -0.07199 0.30834 -0.06528 0.33403 -0.05324 L 0.4566 2.96296E-6 " pathEditMode="relative" rAng="0" ptsTypes="FffFF">
                                      <p:cBhvr>
                                        <p:cTn id="6" dur="2000" fill="hold"/>
                                        <p:tgtEl>
                                          <p:spTgt spid="14"/>
                                        </p:tgtEl>
                                        <p:attrNameLst>
                                          <p:attrName>ppt_x</p:attrName>
                                          <p:attrName>ppt_y</p:attrName>
                                        </p:attrNameLst>
                                      </p:cBhvr>
                                      <p:rCtr x="22800" y="-3600"/>
                                    </p:animMotion>
                                  </p:childTnLst>
                                </p:cTn>
                              </p:par>
                              <p:par>
                                <p:cTn id="7" presetID="44" presetClass="path" presetSubtype="0" accel="50000" decel="50000" fill="hold" grpId="0" nodeType="withEffect">
                                  <p:stCondLst>
                                    <p:cond delay="0"/>
                                  </p:stCondLst>
                                  <p:childTnLst>
                                    <p:animMotion origin="layout" path="M 3.61111E-6 -1.11111E-6 L 0.12135 -0.05324 C 0.1467 -0.06528 0.18472 -0.07199 0.2243 -0.07199 C 0.26961 -0.07199 0.30573 -0.06528 0.33107 -0.05324 L 0.45277 -1.11111E-6 " pathEditMode="relative" rAng="0" ptsTypes="FffFF">
                                      <p:cBhvr>
                                        <p:cTn id="8" dur="2000" fill="hold"/>
                                        <p:tgtEl>
                                          <p:spTgt spid="13"/>
                                        </p:tgtEl>
                                        <p:attrNameLst>
                                          <p:attrName>ppt_x</p:attrName>
                                          <p:attrName>ppt_y</p:attrName>
                                        </p:attrNameLst>
                                      </p:cBhvr>
                                      <p:rCtr x="22600" y="-36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932040" y="4581128"/>
            <a:ext cx="3456384" cy="2016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755576" y="4581128"/>
            <a:ext cx="3456384" cy="1944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2627784" y="4941168"/>
            <a:ext cx="1440160" cy="1512168"/>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bg1"/>
              </a:solidFill>
            </a:endParaRPr>
          </a:p>
          <a:p>
            <a:pPr algn="ctr"/>
            <a:endParaRPr lang="en-US" altLang="ja-JP" dirty="0" smtClean="0">
              <a:solidFill>
                <a:schemeClr val="bg1"/>
              </a:solidFill>
            </a:endParaRPr>
          </a:p>
          <a:p>
            <a:pPr algn="ctr"/>
            <a:endParaRPr lang="en-US" altLang="ja-JP" dirty="0" smtClean="0">
              <a:solidFill>
                <a:schemeClr val="bg1"/>
              </a:solidFill>
            </a:endParaRPr>
          </a:p>
          <a:p>
            <a:pPr algn="ctr"/>
            <a:endParaRPr lang="en-US" altLang="ja-JP" dirty="0" smtClean="0">
              <a:solidFill>
                <a:schemeClr val="bg1"/>
              </a:solidFill>
            </a:endParaRPr>
          </a:p>
          <a:p>
            <a:pPr algn="ctr"/>
            <a:r>
              <a:rPr lang="ja-JP" altLang="en-US" dirty="0" smtClean="0">
                <a:solidFill>
                  <a:schemeClr val="bg1"/>
                </a:solidFill>
              </a:rPr>
              <a:t>ドメイン</a:t>
            </a:r>
            <a:r>
              <a:rPr lang="en-US" altLang="ja-JP" dirty="0" smtClean="0">
                <a:solidFill>
                  <a:schemeClr val="bg1"/>
                </a:solidFill>
              </a:rPr>
              <a:t>U</a:t>
            </a:r>
            <a:endParaRPr kumimoji="1" lang="ja-JP" altLang="en-US" dirty="0">
              <a:solidFill>
                <a:schemeClr val="bg1"/>
              </a:solidFill>
            </a:endParaRPr>
          </a:p>
        </p:txBody>
      </p:sp>
      <p:sp>
        <p:nvSpPr>
          <p:cNvPr id="2" name="タイトル 1"/>
          <p:cNvSpPr>
            <a:spLocks noGrp="1"/>
          </p:cNvSpPr>
          <p:nvPr>
            <p:ph type="title"/>
          </p:nvPr>
        </p:nvSpPr>
        <p:spPr>
          <a:xfrm>
            <a:off x="467544" y="228600"/>
            <a:ext cx="8424936" cy="990600"/>
          </a:xfrm>
        </p:spPr>
        <p:txBody>
          <a:bodyPr>
            <a:normAutofit fontScale="90000"/>
          </a:bodyPr>
          <a:lstStyle/>
          <a:p>
            <a:pPr algn="ctr"/>
            <a:r>
              <a:rPr lang="ja-JP" altLang="en-US" dirty="0" smtClean="0"/>
              <a:t>オフロード時の</a:t>
            </a:r>
            <a:r>
              <a:rPr kumimoji="1" lang="ja-JP" altLang="en-US" dirty="0" smtClean="0"/>
              <a:t>マイグレーションの問題</a:t>
            </a:r>
            <a:endParaRPr kumimoji="1" lang="ja-JP" altLang="en-US" dirty="0"/>
          </a:p>
        </p:txBody>
      </p:sp>
      <p:sp>
        <p:nvSpPr>
          <p:cNvPr id="3" name="コンテンツ プレースホルダ 2"/>
          <p:cNvSpPr>
            <a:spLocks noGrp="1"/>
          </p:cNvSpPr>
          <p:nvPr>
            <p:ph sz="quarter" idx="1"/>
          </p:nvPr>
        </p:nvSpPr>
        <p:spPr/>
        <p:txBody>
          <a:bodyPr/>
          <a:lstStyle/>
          <a:p>
            <a:r>
              <a:rPr lang="ja-JP" altLang="en-US" dirty="0" smtClean="0"/>
              <a:t>オフロードした</a:t>
            </a:r>
            <a:r>
              <a:rPr lang="en-US" altLang="ja-JP" dirty="0" smtClean="0"/>
              <a:t>IDS</a:t>
            </a:r>
            <a:r>
              <a:rPr lang="ja-JP" altLang="en-US" dirty="0" smtClean="0"/>
              <a:t>がマイグレーションできない</a:t>
            </a:r>
            <a:endParaRPr lang="en-US" altLang="ja-JP" dirty="0" smtClean="0"/>
          </a:p>
          <a:p>
            <a:pPr lvl="1"/>
            <a:r>
              <a:rPr lang="ja-JP" altLang="en-US" dirty="0" smtClean="0"/>
              <a:t>ドメイン</a:t>
            </a:r>
            <a:r>
              <a:rPr lang="ja-JP" altLang="en-US" dirty="0"/>
              <a:t>０</a:t>
            </a:r>
            <a:r>
              <a:rPr lang="ja-JP" altLang="en-US" dirty="0" smtClean="0"/>
              <a:t>は</a:t>
            </a:r>
            <a:r>
              <a:rPr kumimoji="1" lang="ja-JP" altLang="en-US" dirty="0" smtClean="0"/>
              <a:t>マイグレーションできない</a:t>
            </a:r>
            <a:endParaRPr lang="en-US" altLang="ja-JP" dirty="0" smtClean="0"/>
          </a:p>
          <a:p>
            <a:pPr lvl="2"/>
            <a:r>
              <a:rPr kumimoji="1" lang="ja-JP" altLang="en-US" dirty="0" smtClean="0"/>
              <a:t>ドメイン０はマシン全体を管理</a:t>
            </a:r>
            <a:endParaRPr kumimoji="1" lang="en-US" altLang="ja-JP" dirty="0" smtClean="0"/>
          </a:p>
          <a:p>
            <a:pPr lvl="2"/>
            <a:r>
              <a:rPr kumimoji="1" lang="ja-JP" altLang="en-US" dirty="0" smtClean="0"/>
              <a:t>ドメイン０のデバイスは仮想化されていない</a:t>
            </a:r>
            <a:endParaRPr kumimoji="1" lang="en-US" altLang="ja-JP" dirty="0" smtClean="0"/>
          </a:p>
          <a:p>
            <a:pPr lvl="1"/>
            <a:r>
              <a:rPr lang="en-US" altLang="ja-JP" dirty="0" smtClean="0"/>
              <a:t>IDS</a:t>
            </a:r>
            <a:r>
              <a:rPr lang="ja-JP" altLang="en-US" dirty="0" smtClean="0"/>
              <a:t>がドメイン</a:t>
            </a:r>
            <a:r>
              <a:rPr lang="en-US" altLang="ja-JP" dirty="0" smtClean="0"/>
              <a:t>U</a:t>
            </a:r>
            <a:r>
              <a:rPr lang="ja-JP" altLang="en-US" dirty="0" smtClean="0"/>
              <a:t>を監視できなくなる</a:t>
            </a:r>
            <a:endParaRPr lang="en-US" altLang="ja-JP" dirty="0" smtClean="0"/>
          </a:p>
        </p:txBody>
      </p:sp>
      <p:sp>
        <p:nvSpPr>
          <p:cNvPr id="6" name="角丸四角形 5"/>
          <p:cNvSpPr/>
          <p:nvPr/>
        </p:nvSpPr>
        <p:spPr>
          <a:xfrm>
            <a:off x="971600" y="4869160"/>
            <a:ext cx="1368152" cy="1584176"/>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p>
          <a:p>
            <a:pPr algn="ctr"/>
            <a:endParaRPr lang="en-US" altLang="ja-JP" dirty="0" smtClean="0"/>
          </a:p>
          <a:p>
            <a:pPr algn="ctr"/>
            <a:endParaRPr kumimoji="1" lang="en-US" altLang="ja-JP" dirty="0" smtClean="0"/>
          </a:p>
          <a:p>
            <a:pPr algn="ctr"/>
            <a:endParaRPr lang="en-US" altLang="ja-JP" dirty="0" smtClean="0"/>
          </a:p>
          <a:p>
            <a:pPr algn="ctr"/>
            <a:r>
              <a:rPr lang="ja-JP" altLang="en-US" dirty="0" smtClean="0"/>
              <a:t>ドメイン</a:t>
            </a:r>
            <a:r>
              <a:rPr lang="en-US" altLang="ja-JP" dirty="0" smtClean="0"/>
              <a:t>0</a:t>
            </a:r>
            <a:endParaRPr kumimoji="1" lang="ja-JP" altLang="en-US" dirty="0"/>
          </a:p>
        </p:txBody>
      </p:sp>
      <p:sp>
        <p:nvSpPr>
          <p:cNvPr id="10" name="テキスト ボックス 9"/>
          <p:cNvSpPr txBox="1"/>
          <p:nvPr/>
        </p:nvSpPr>
        <p:spPr>
          <a:xfrm>
            <a:off x="6156176" y="4581128"/>
            <a:ext cx="1057890" cy="369332"/>
          </a:xfrm>
          <a:prstGeom prst="rect">
            <a:avLst/>
          </a:prstGeom>
          <a:noFill/>
        </p:spPr>
        <p:txBody>
          <a:bodyPr wrap="square" rtlCol="0">
            <a:spAutoFit/>
          </a:bodyPr>
          <a:lstStyle/>
          <a:p>
            <a:r>
              <a:rPr lang="ja-JP" altLang="en-US" dirty="0" smtClean="0"/>
              <a:t>ホスト</a:t>
            </a:r>
            <a:r>
              <a:rPr lang="en-US" altLang="ja-JP" dirty="0" smtClean="0"/>
              <a:t>2</a:t>
            </a:r>
          </a:p>
        </p:txBody>
      </p:sp>
      <p:sp>
        <p:nvSpPr>
          <p:cNvPr id="8" name="円/楕円 7"/>
          <p:cNvSpPr/>
          <p:nvPr/>
        </p:nvSpPr>
        <p:spPr>
          <a:xfrm>
            <a:off x="1043608" y="4941168"/>
            <a:ext cx="1209316" cy="65947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sp>
        <p:nvSpPr>
          <p:cNvPr id="11" name="下カーブ矢印 10"/>
          <p:cNvSpPr/>
          <p:nvPr/>
        </p:nvSpPr>
        <p:spPr>
          <a:xfrm>
            <a:off x="1403648" y="4429132"/>
            <a:ext cx="4752528" cy="512036"/>
          </a:xfrm>
          <a:prstGeom prst="curved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乗算記号 11"/>
          <p:cNvSpPr/>
          <p:nvPr/>
        </p:nvSpPr>
        <p:spPr>
          <a:xfrm>
            <a:off x="4286248" y="4143380"/>
            <a:ext cx="1300134" cy="1010962"/>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1979712" y="4581128"/>
            <a:ext cx="1021222" cy="369332"/>
          </a:xfrm>
          <a:prstGeom prst="rect">
            <a:avLst/>
          </a:prstGeom>
          <a:noFill/>
        </p:spPr>
        <p:txBody>
          <a:bodyPr wrap="square" rtlCol="0">
            <a:spAutoFit/>
          </a:bodyPr>
          <a:lstStyle/>
          <a:p>
            <a:r>
              <a:rPr lang="ja-JP" altLang="en-US" dirty="0" smtClean="0"/>
              <a:t>ホスト</a:t>
            </a:r>
            <a:r>
              <a:rPr lang="en-US" altLang="ja-JP" dirty="0" smtClean="0"/>
              <a:t>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1"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trips(down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4" presetClass="path" presetSubtype="0" accel="50000" decel="50000" fill="hold" grpId="1" nodeType="clickEffect">
                                  <p:stCondLst>
                                    <p:cond delay="0"/>
                                  </p:stCondLst>
                                  <p:childTnLst>
                                    <p:animMotion origin="layout" path="M -2.22222E-6 -2.03515E-7 L 0.1224 -0.05319 C 0.14809 -0.06522 0.18646 -0.07192 0.22656 -0.07192 C 0.27222 -0.07192 0.30868 -0.06522 0.33438 -0.05319 L 0.45695 -2.03515E-7 " pathEditMode="relative" rAng="0" ptsTypes="FffFF">
                                      <p:cBhvr>
                                        <p:cTn id="11" dur="2000" fill="hold"/>
                                        <p:tgtEl>
                                          <p:spTgt spid="14"/>
                                        </p:tgtEl>
                                        <p:attrNameLst>
                                          <p:attrName>ppt_x</p:attrName>
                                          <p:attrName>ppt_y</p:attrName>
                                        </p:attrNameLst>
                                      </p:cBhvr>
                                      <p:rCtr x="22800" y="-3600"/>
                                    </p:animMotion>
                                  </p:childTnLst>
                                </p:cTn>
                              </p:par>
                            </p:childTnLst>
                          </p:cTn>
                        </p:par>
                      </p:childTnLst>
                    </p:cTn>
                  </p:par>
                  <p:par>
                    <p:cTn id="12" fill="hold">
                      <p:stCondLst>
                        <p:cond delay="indefinite"/>
                      </p:stCondLst>
                      <p:childTnLst>
                        <p:par>
                          <p:cTn id="13" fill="hold">
                            <p:stCondLst>
                              <p:cond delay="0"/>
                            </p:stCondLst>
                            <p:childTnLst>
                              <p:par>
                                <p:cTn id="14" presetID="18" presetClass="entr" presetSubtype="12"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strips(downLeft)">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18" presetClass="entr" presetSubtype="12"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strips(downLeft)">
                                      <p:cBhvr>
                                        <p:cTn id="2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1" animBg="1"/>
      <p:bldP spid="8" grpId="1" animBg="1"/>
      <p:bldP spid="11"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4860032" y="4653136"/>
            <a:ext cx="3384376" cy="2016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pPr algn="ctr"/>
            <a:r>
              <a:rPr kumimoji="1" lang="ja-JP" altLang="en-US" dirty="0" smtClean="0"/>
              <a:t>提案：ドメイン</a:t>
            </a:r>
            <a:r>
              <a:rPr kumimoji="1" lang="en-US" altLang="ja-JP" dirty="0" smtClean="0"/>
              <a:t>M</a:t>
            </a:r>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マイグレーション可能な</a:t>
            </a:r>
            <a:r>
              <a:rPr kumimoji="1" lang="en-US" altLang="ja-JP" dirty="0" smtClean="0"/>
              <a:t>IDS</a:t>
            </a:r>
            <a:r>
              <a:rPr kumimoji="1" lang="ja-JP" altLang="en-US" dirty="0" smtClean="0"/>
              <a:t>オフロード専用の</a:t>
            </a:r>
            <a:r>
              <a:rPr kumimoji="1" lang="en-US" altLang="ja-JP" dirty="0" smtClean="0"/>
              <a:t>VM</a:t>
            </a:r>
            <a:endParaRPr lang="en-US" altLang="ja-JP" dirty="0" smtClean="0"/>
          </a:p>
          <a:p>
            <a:pPr lvl="1"/>
            <a:r>
              <a:rPr lang="ja-JP" altLang="en-US" dirty="0" smtClean="0"/>
              <a:t>指定したドメイン</a:t>
            </a:r>
            <a:r>
              <a:rPr lang="en-US" altLang="ja-JP" dirty="0" smtClean="0"/>
              <a:t>U</a:t>
            </a:r>
            <a:r>
              <a:rPr lang="ja-JP" altLang="en-US" dirty="0" smtClean="0"/>
              <a:t>を監視できる</a:t>
            </a:r>
            <a:endParaRPr lang="en-US" altLang="ja-JP" dirty="0" smtClean="0"/>
          </a:p>
          <a:p>
            <a:pPr lvl="2"/>
            <a:r>
              <a:rPr lang="ja-JP" altLang="en-US" dirty="0" smtClean="0"/>
              <a:t>ストレージ、メモリ</a:t>
            </a:r>
            <a:endParaRPr lang="en-US" altLang="ja-JP" dirty="0" smtClean="0"/>
          </a:p>
          <a:p>
            <a:pPr lvl="1"/>
            <a:r>
              <a:rPr lang="ja-JP" altLang="en-US" dirty="0" smtClean="0"/>
              <a:t>監視を継続したままマイグレーション可能</a:t>
            </a:r>
            <a:endParaRPr lang="en-US" altLang="ja-JP" dirty="0" smtClean="0"/>
          </a:p>
          <a:p>
            <a:pPr lvl="2"/>
            <a:r>
              <a:rPr lang="ja-JP" altLang="en-US" dirty="0" smtClean="0"/>
              <a:t>ドメイン</a:t>
            </a:r>
            <a:r>
              <a:rPr lang="en-US" altLang="ja-JP" dirty="0" smtClean="0"/>
              <a:t>U</a:t>
            </a:r>
            <a:r>
              <a:rPr lang="ja-JP" altLang="en-US" dirty="0" smtClean="0"/>
              <a:t>と一緒にマイグレーションできる</a:t>
            </a:r>
            <a:endParaRPr lang="en-US" altLang="ja-JP" dirty="0" smtClean="0"/>
          </a:p>
        </p:txBody>
      </p:sp>
      <p:sp>
        <p:nvSpPr>
          <p:cNvPr id="12" name="正方形/長方形 11"/>
          <p:cNvSpPr/>
          <p:nvPr/>
        </p:nvSpPr>
        <p:spPr>
          <a:xfrm>
            <a:off x="827584" y="4653136"/>
            <a:ext cx="3384376" cy="2016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3131840" y="5301208"/>
            <a:ext cx="1008112" cy="129614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p>
          <a:p>
            <a:pPr algn="ctr"/>
            <a:endParaRPr lang="en-US" altLang="ja-JP" dirty="0" smtClean="0"/>
          </a:p>
          <a:p>
            <a:pPr algn="ctr"/>
            <a:endParaRPr kumimoji="1" lang="en-US" altLang="ja-JP" dirty="0" smtClean="0"/>
          </a:p>
          <a:p>
            <a:pPr algn="ctr"/>
            <a:r>
              <a:rPr lang="ja-JP" altLang="en-US" sz="1400" dirty="0" smtClean="0"/>
              <a:t>ドメイン</a:t>
            </a:r>
            <a:r>
              <a:rPr lang="en-US" altLang="ja-JP" sz="1400" dirty="0" smtClean="0"/>
              <a:t>M</a:t>
            </a:r>
            <a:endParaRPr kumimoji="1" lang="ja-JP" altLang="en-US" sz="1400" dirty="0"/>
          </a:p>
        </p:txBody>
      </p:sp>
      <p:sp>
        <p:nvSpPr>
          <p:cNvPr id="15" name="角丸四角形 14"/>
          <p:cNvSpPr/>
          <p:nvPr/>
        </p:nvSpPr>
        <p:spPr>
          <a:xfrm>
            <a:off x="2051720" y="5301208"/>
            <a:ext cx="1008112" cy="1296144"/>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bg1"/>
              </a:solidFill>
            </a:endParaRPr>
          </a:p>
          <a:p>
            <a:pPr algn="ctr"/>
            <a:endParaRPr lang="en-US" altLang="ja-JP" dirty="0" smtClean="0">
              <a:solidFill>
                <a:schemeClr val="bg1"/>
              </a:solidFill>
            </a:endParaRPr>
          </a:p>
          <a:p>
            <a:pPr algn="ctr"/>
            <a:endParaRPr kumimoji="1" lang="en-US" altLang="ja-JP" dirty="0" smtClean="0">
              <a:solidFill>
                <a:schemeClr val="bg1"/>
              </a:solidFill>
            </a:endParaRPr>
          </a:p>
          <a:p>
            <a:pPr algn="ctr"/>
            <a:r>
              <a:rPr lang="ja-JP" altLang="en-US" sz="1400" dirty="0" smtClean="0">
                <a:solidFill>
                  <a:schemeClr val="bg1"/>
                </a:solidFill>
              </a:rPr>
              <a:t>ドメイン</a:t>
            </a:r>
            <a:r>
              <a:rPr lang="en-US" altLang="ja-JP" sz="1400" dirty="0" smtClean="0">
                <a:solidFill>
                  <a:schemeClr val="bg1"/>
                </a:solidFill>
              </a:rPr>
              <a:t>U</a:t>
            </a:r>
            <a:endParaRPr kumimoji="1" lang="ja-JP" altLang="en-US" sz="1400" dirty="0">
              <a:solidFill>
                <a:schemeClr val="bg1"/>
              </a:solidFill>
            </a:endParaRPr>
          </a:p>
        </p:txBody>
      </p:sp>
      <p:sp>
        <p:nvSpPr>
          <p:cNvPr id="17" name="テキスト ボックス 16"/>
          <p:cNvSpPr txBox="1"/>
          <p:nvPr/>
        </p:nvSpPr>
        <p:spPr>
          <a:xfrm>
            <a:off x="6012160" y="4653136"/>
            <a:ext cx="1057890" cy="369332"/>
          </a:xfrm>
          <a:prstGeom prst="rect">
            <a:avLst/>
          </a:prstGeom>
          <a:noFill/>
        </p:spPr>
        <p:txBody>
          <a:bodyPr wrap="square" rtlCol="0">
            <a:spAutoFit/>
          </a:bodyPr>
          <a:lstStyle/>
          <a:p>
            <a:r>
              <a:rPr lang="ja-JP" altLang="en-US" dirty="0" smtClean="0"/>
              <a:t>ホスト</a:t>
            </a:r>
            <a:r>
              <a:rPr lang="en-US" altLang="ja-JP" dirty="0" smtClean="0"/>
              <a:t>2</a:t>
            </a:r>
          </a:p>
        </p:txBody>
      </p:sp>
      <p:sp>
        <p:nvSpPr>
          <p:cNvPr id="20" name="右矢印 19"/>
          <p:cNvSpPr/>
          <p:nvPr/>
        </p:nvSpPr>
        <p:spPr>
          <a:xfrm rot="10800000">
            <a:off x="2699792" y="5373216"/>
            <a:ext cx="720080" cy="504056"/>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1979712" y="4653136"/>
            <a:ext cx="1021222" cy="369332"/>
          </a:xfrm>
          <a:prstGeom prst="rect">
            <a:avLst/>
          </a:prstGeom>
          <a:noFill/>
        </p:spPr>
        <p:txBody>
          <a:bodyPr wrap="square" rtlCol="0">
            <a:spAutoFit/>
          </a:bodyPr>
          <a:lstStyle/>
          <a:p>
            <a:r>
              <a:rPr lang="ja-JP" altLang="en-US" dirty="0" smtClean="0"/>
              <a:t>ホスト</a:t>
            </a:r>
            <a:r>
              <a:rPr lang="en-US" altLang="ja-JP" dirty="0" smtClean="0"/>
              <a:t>1</a:t>
            </a:r>
          </a:p>
        </p:txBody>
      </p:sp>
      <p:sp>
        <p:nvSpPr>
          <p:cNvPr id="16" name="円/楕円 15"/>
          <p:cNvSpPr/>
          <p:nvPr/>
        </p:nvSpPr>
        <p:spPr>
          <a:xfrm>
            <a:off x="3203848" y="5373216"/>
            <a:ext cx="936104" cy="504056"/>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sp>
        <p:nvSpPr>
          <p:cNvPr id="18" name="角丸四角形 17"/>
          <p:cNvSpPr/>
          <p:nvPr/>
        </p:nvSpPr>
        <p:spPr>
          <a:xfrm>
            <a:off x="971600" y="5301208"/>
            <a:ext cx="1008112" cy="1296144"/>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p>
          <a:p>
            <a:pPr algn="ctr"/>
            <a:endParaRPr lang="en-US" altLang="ja-JP" dirty="0" smtClean="0"/>
          </a:p>
          <a:p>
            <a:pPr algn="ctr"/>
            <a:endParaRPr kumimoji="1" lang="en-US" altLang="ja-JP" dirty="0" smtClean="0"/>
          </a:p>
          <a:p>
            <a:pPr algn="ctr"/>
            <a:endParaRPr lang="en-US" altLang="ja-JP" dirty="0" smtClean="0"/>
          </a:p>
          <a:p>
            <a:pPr algn="ctr"/>
            <a:r>
              <a:rPr lang="ja-JP" altLang="en-US" sz="1400" dirty="0" smtClean="0"/>
              <a:t>ドメイン</a:t>
            </a:r>
            <a:r>
              <a:rPr lang="en-US" altLang="ja-JP" sz="1400" dirty="0" smtClean="0"/>
              <a:t>0</a:t>
            </a:r>
            <a:endParaRPr lang="ja-JP" altLang="en-US" sz="1400" dirty="0" smtClean="0"/>
          </a:p>
          <a:p>
            <a:pPr algn="ctr"/>
            <a:endParaRPr kumimoji="1" lang="en-US" altLang="ja-JP"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strips(downLeft)">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44" presetClass="path" presetSubtype="0" accel="50000" decel="50000" fill="hold" grpId="0" nodeType="clickEffect">
                                  <p:stCondLst>
                                    <p:cond delay="0"/>
                                  </p:stCondLst>
                                  <p:childTnLst>
                                    <p:animMotion origin="layout" path="M 5.55556E-7 1.6185E-6 L 0.11562 -0.05318 C 0.1401 -0.0652 0.17639 -0.07191 0.21424 -0.07191 C 0.25764 -0.07191 0.29219 -0.0652 0.31667 -0.05318 L 0.43316 1.6185E-6 " pathEditMode="relative" rAng="0" ptsTypes="FffFF">
                                      <p:cBhvr>
                                        <p:cTn id="11" dur="2000" fill="hold"/>
                                        <p:tgtEl>
                                          <p:spTgt spid="15"/>
                                        </p:tgtEl>
                                        <p:attrNameLst>
                                          <p:attrName>ppt_x</p:attrName>
                                          <p:attrName>ppt_y</p:attrName>
                                        </p:attrNameLst>
                                      </p:cBhvr>
                                      <p:rCtr x="21600" y="-3600"/>
                                    </p:animMotion>
                                  </p:childTnLst>
                                </p:cTn>
                              </p:par>
                              <p:par>
                                <p:cTn id="12" presetID="44" presetClass="path" presetSubtype="0" accel="50000" decel="50000" fill="hold" grpId="0" nodeType="withEffect">
                                  <p:stCondLst>
                                    <p:cond delay="0"/>
                                  </p:stCondLst>
                                  <p:childTnLst>
                                    <p:animMotion origin="layout" path="M -3.88889E-6 -1.09827E-6 L 0.11806 -0.05318 C 0.14289 -0.0652 0.18004 -0.07191 0.21858 -0.07191 C 0.26268 -0.07191 0.29792 -0.0652 0.32275 -0.05318 L 0.44115 -1.09827E-6 " pathEditMode="relative" rAng="0" ptsTypes="FffFF">
                                      <p:cBhvr>
                                        <p:cTn id="13" dur="2000" fill="hold"/>
                                        <p:tgtEl>
                                          <p:spTgt spid="14"/>
                                        </p:tgtEl>
                                        <p:attrNameLst>
                                          <p:attrName>ppt_x</p:attrName>
                                          <p:attrName>ppt_y</p:attrName>
                                        </p:attrNameLst>
                                      </p:cBhvr>
                                      <p:rCtr x="22000" y="-3600"/>
                                    </p:animMotion>
                                  </p:childTnLst>
                                </p:cTn>
                              </p:par>
                              <p:par>
                                <p:cTn id="14" presetID="44" presetClass="path" presetSubtype="0" accel="50000" decel="50000" fill="hold" grpId="1" nodeType="withEffect">
                                  <p:stCondLst>
                                    <p:cond delay="0"/>
                                  </p:stCondLst>
                                  <p:childTnLst>
                                    <p:animMotion origin="layout" path="M -3.33333E-6 3.7037E-6 L 0.11702 -0.05486 C 0.1415 -0.06713 0.1783 -0.07361 0.21632 -0.07361 C 0.26007 -0.07361 0.29497 -0.06713 0.31962 -0.05486 L 0.43716 3.7037E-6 " pathEditMode="relative" rAng="0" ptsTypes="FffFF">
                                      <p:cBhvr>
                                        <p:cTn id="15" dur="2000" fill="hold"/>
                                        <p:tgtEl>
                                          <p:spTgt spid="16"/>
                                        </p:tgtEl>
                                        <p:attrNameLst>
                                          <p:attrName>ppt_x</p:attrName>
                                          <p:attrName>ppt_y</p:attrName>
                                        </p:attrNameLst>
                                      </p:cBhvr>
                                      <p:rCtr x="21900" y="-3700"/>
                                    </p:animMotion>
                                  </p:childTnLst>
                                </p:cTn>
                              </p:par>
                              <p:par>
                                <p:cTn id="16" presetID="44" presetClass="path" presetSubtype="0" accel="50000" decel="50000" fill="hold" grpId="1" nodeType="withEffect">
                                  <p:stCondLst>
                                    <p:cond delay="0"/>
                                  </p:stCondLst>
                                  <p:childTnLst>
                                    <p:animMotion origin="layout" path="M 1.38889E-6 1.11111E-6 L 0.11805 -0.05324 C 0.14288 -0.06528 0.18003 -0.07199 0.21858 -0.07199 C 0.26267 -0.07199 0.29792 -0.06528 0.32274 -0.05324 L 0.44114 1.11111E-6 " pathEditMode="relative" rAng="0" ptsTypes="FffFF">
                                      <p:cBhvr>
                                        <p:cTn id="17" dur="2000" fill="hold"/>
                                        <p:tgtEl>
                                          <p:spTgt spid="20"/>
                                        </p:tgtEl>
                                        <p:attrNameLst>
                                          <p:attrName>ppt_x</p:attrName>
                                          <p:attrName>ppt_y</p:attrName>
                                        </p:attrNameLst>
                                      </p:cBhvr>
                                      <p:rCtr x="22000" y="-36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20" grpId="0" animBg="1"/>
      <p:bldP spid="20" grpId="1" animBg="1"/>
      <p:bldP spid="16"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ドメイン</a:t>
            </a:r>
            <a:r>
              <a:rPr lang="en-US" altLang="ja-JP" dirty="0" smtClean="0"/>
              <a:t>U</a:t>
            </a:r>
            <a:r>
              <a:rPr kumimoji="1" lang="ja-JP" altLang="en-US" dirty="0" smtClean="0"/>
              <a:t>のストレージ監視</a:t>
            </a:r>
            <a:endParaRPr kumimoji="1" lang="ja-JP" altLang="en-US" dirty="0"/>
          </a:p>
        </p:txBody>
      </p:sp>
      <p:sp>
        <p:nvSpPr>
          <p:cNvPr id="3" name="コンテンツ プレースホルダ 2"/>
          <p:cNvSpPr>
            <a:spLocks noGrp="1"/>
          </p:cNvSpPr>
          <p:nvPr>
            <p:ph sz="quarter" idx="1"/>
          </p:nvPr>
        </p:nvSpPr>
        <p:spPr/>
        <p:txBody>
          <a:bodyPr/>
          <a:lstStyle/>
          <a:p>
            <a:r>
              <a:rPr kumimoji="1" lang="en-US" altLang="ja-JP" dirty="0" smtClean="0"/>
              <a:t>NFS</a:t>
            </a:r>
            <a:r>
              <a:rPr lang="ja-JP" altLang="en-US" dirty="0" smtClean="0"/>
              <a:t>サーバ上に仮想ディスクイメージを配置</a:t>
            </a:r>
            <a:endParaRPr lang="en-US" altLang="ja-JP" dirty="0" smtClean="0"/>
          </a:p>
          <a:p>
            <a:pPr lvl="1"/>
            <a:r>
              <a:rPr lang="ja-JP" altLang="en-US" dirty="0" smtClean="0"/>
              <a:t>ドメイン０はこのディスクイメージを使ってドメイン</a:t>
            </a:r>
            <a:r>
              <a:rPr lang="en-US" altLang="ja-JP" dirty="0" smtClean="0"/>
              <a:t>U</a:t>
            </a:r>
            <a:r>
              <a:rPr lang="ja-JP" altLang="en-US" dirty="0" smtClean="0"/>
              <a:t>を起動</a:t>
            </a:r>
            <a:endParaRPr lang="en-US" altLang="ja-JP" dirty="0" smtClean="0"/>
          </a:p>
          <a:p>
            <a:pPr lvl="1"/>
            <a:r>
              <a:rPr lang="ja-JP" altLang="en-US" dirty="0" smtClean="0"/>
              <a:t>ドメイン</a:t>
            </a:r>
            <a:r>
              <a:rPr lang="en-US" altLang="ja-JP" dirty="0" smtClean="0"/>
              <a:t>M</a:t>
            </a:r>
            <a:r>
              <a:rPr lang="ja-JP" altLang="en-US" dirty="0" smtClean="0"/>
              <a:t>も</a:t>
            </a:r>
            <a:r>
              <a:rPr lang="en-US" altLang="ja-JP" dirty="0" smtClean="0"/>
              <a:t>NFS</a:t>
            </a:r>
            <a:r>
              <a:rPr lang="ja-JP" altLang="en-US" dirty="0" smtClean="0"/>
              <a:t>をマウントすることでドメイン</a:t>
            </a:r>
            <a:r>
              <a:rPr lang="en-US" altLang="ja-JP" dirty="0" smtClean="0"/>
              <a:t>U</a:t>
            </a:r>
            <a:r>
              <a:rPr lang="ja-JP" altLang="en-US" dirty="0" smtClean="0"/>
              <a:t>のストレージを監視</a:t>
            </a:r>
            <a:endParaRPr lang="en-US" altLang="ja-JP" dirty="0" smtClean="0"/>
          </a:p>
          <a:p>
            <a:pPr lvl="2"/>
            <a:r>
              <a:rPr kumimoji="1" lang="ja-JP" altLang="en-US" dirty="0" smtClean="0"/>
              <a:t>ディスクの整合性を保つために読み込み専用でマウント</a:t>
            </a:r>
            <a:endParaRPr kumimoji="1" lang="ja-JP" altLang="en-US" dirty="0"/>
          </a:p>
        </p:txBody>
      </p:sp>
      <p:sp>
        <p:nvSpPr>
          <p:cNvPr id="4" name="正方形/長方形 3"/>
          <p:cNvSpPr/>
          <p:nvPr/>
        </p:nvSpPr>
        <p:spPr>
          <a:xfrm>
            <a:off x="5940152" y="4437112"/>
            <a:ext cx="2592288" cy="2160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ローチャート : 磁気ディスク 4"/>
          <p:cNvSpPr/>
          <p:nvPr/>
        </p:nvSpPr>
        <p:spPr>
          <a:xfrm>
            <a:off x="6444208" y="4869160"/>
            <a:ext cx="1656184" cy="1656184"/>
          </a:xfrm>
          <a:prstGeom prst="flowChartMagneticDisk">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1 つの角を切り取った四角形 5"/>
          <p:cNvSpPr/>
          <p:nvPr/>
        </p:nvSpPr>
        <p:spPr>
          <a:xfrm>
            <a:off x="6660232" y="5517232"/>
            <a:ext cx="792088" cy="864096"/>
          </a:xfrm>
          <a:prstGeom prst="snip1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ドメイン</a:t>
            </a:r>
            <a:r>
              <a:rPr kumimoji="1" lang="en-US" altLang="ja-JP" sz="1100" dirty="0" smtClean="0">
                <a:solidFill>
                  <a:schemeClr val="tx1"/>
                </a:solidFill>
              </a:rPr>
              <a:t>U</a:t>
            </a:r>
            <a:r>
              <a:rPr kumimoji="1" lang="ja-JP" altLang="en-US" sz="1100" dirty="0" smtClean="0">
                <a:solidFill>
                  <a:schemeClr val="tx1"/>
                </a:solidFill>
              </a:rPr>
              <a:t>ディスクイメージ</a:t>
            </a:r>
            <a:endParaRPr kumimoji="1" lang="ja-JP" altLang="en-US" sz="1100" dirty="0">
              <a:solidFill>
                <a:schemeClr val="tx1"/>
              </a:solidFill>
            </a:endParaRPr>
          </a:p>
        </p:txBody>
      </p:sp>
      <p:sp>
        <p:nvSpPr>
          <p:cNvPr id="8" name="テキスト ボックス 7"/>
          <p:cNvSpPr txBox="1"/>
          <p:nvPr/>
        </p:nvSpPr>
        <p:spPr>
          <a:xfrm>
            <a:off x="6660232" y="4437112"/>
            <a:ext cx="1434460" cy="369332"/>
          </a:xfrm>
          <a:prstGeom prst="rect">
            <a:avLst/>
          </a:prstGeom>
          <a:noFill/>
        </p:spPr>
        <p:txBody>
          <a:bodyPr wrap="square" rtlCol="0">
            <a:spAutoFit/>
          </a:bodyPr>
          <a:lstStyle/>
          <a:p>
            <a:r>
              <a:rPr lang="en-US" altLang="ja-JP" dirty="0" smtClean="0"/>
              <a:t>NFS</a:t>
            </a:r>
            <a:r>
              <a:rPr lang="ja-JP" altLang="en-US" dirty="0" smtClean="0"/>
              <a:t>サーバ</a:t>
            </a:r>
            <a:endParaRPr lang="en-US" altLang="ja-JP" dirty="0" smtClean="0"/>
          </a:p>
        </p:txBody>
      </p:sp>
      <p:sp>
        <p:nvSpPr>
          <p:cNvPr id="9" name="正方形/長方形 8"/>
          <p:cNvSpPr/>
          <p:nvPr/>
        </p:nvSpPr>
        <p:spPr>
          <a:xfrm>
            <a:off x="1115616" y="4581128"/>
            <a:ext cx="3672408" cy="2088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2555776" y="4581128"/>
            <a:ext cx="1021222" cy="369332"/>
          </a:xfrm>
          <a:prstGeom prst="rect">
            <a:avLst/>
          </a:prstGeom>
          <a:noFill/>
        </p:spPr>
        <p:txBody>
          <a:bodyPr wrap="square" rtlCol="0">
            <a:spAutoFit/>
          </a:bodyPr>
          <a:lstStyle/>
          <a:p>
            <a:r>
              <a:rPr lang="ja-JP" altLang="en-US" dirty="0" smtClean="0"/>
              <a:t>ホスト</a:t>
            </a:r>
            <a:r>
              <a:rPr lang="en-US" altLang="ja-JP" dirty="0" smtClean="0"/>
              <a:t>1</a:t>
            </a:r>
          </a:p>
        </p:txBody>
      </p:sp>
      <p:sp>
        <p:nvSpPr>
          <p:cNvPr id="15" name="曲折矢印 14"/>
          <p:cNvSpPr/>
          <p:nvPr/>
        </p:nvSpPr>
        <p:spPr>
          <a:xfrm>
            <a:off x="1691680" y="4869160"/>
            <a:ext cx="4608512" cy="648072"/>
          </a:xfrm>
          <a:prstGeom prst="ben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右矢印 15"/>
          <p:cNvSpPr/>
          <p:nvPr/>
        </p:nvSpPr>
        <p:spPr>
          <a:xfrm>
            <a:off x="4067944" y="5517232"/>
            <a:ext cx="2232248" cy="2880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2411760" y="5301208"/>
            <a:ext cx="1008112" cy="1296144"/>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bg1"/>
              </a:solidFill>
            </a:endParaRPr>
          </a:p>
          <a:p>
            <a:pPr algn="ctr"/>
            <a:endParaRPr kumimoji="1" lang="en-US" altLang="ja-JP" dirty="0" smtClean="0">
              <a:solidFill>
                <a:schemeClr val="bg1"/>
              </a:solidFill>
            </a:endParaRPr>
          </a:p>
          <a:p>
            <a:pPr algn="ctr"/>
            <a:endParaRPr kumimoji="1" lang="en-US" altLang="ja-JP" dirty="0" smtClean="0">
              <a:solidFill>
                <a:schemeClr val="bg1"/>
              </a:solidFill>
            </a:endParaRPr>
          </a:p>
          <a:p>
            <a:pPr algn="ctr"/>
            <a:r>
              <a:rPr lang="ja-JP" altLang="en-US" sz="1400" dirty="0" smtClean="0">
                <a:solidFill>
                  <a:schemeClr val="bg1"/>
                </a:solidFill>
              </a:rPr>
              <a:t>ドメイン</a:t>
            </a:r>
            <a:r>
              <a:rPr lang="en-US" altLang="ja-JP" sz="1400" dirty="0" smtClean="0">
                <a:solidFill>
                  <a:schemeClr val="bg1"/>
                </a:solidFill>
              </a:rPr>
              <a:t>U</a:t>
            </a:r>
            <a:endParaRPr kumimoji="1" lang="ja-JP" altLang="en-US" sz="1400" dirty="0">
              <a:solidFill>
                <a:schemeClr val="bg1"/>
              </a:solidFill>
            </a:endParaRPr>
          </a:p>
        </p:txBody>
      </p:sp>
      <p:sp>
        <p:nvSpPr>
          <p:cNvPr id="10" name="角丸四角形 9"/>
          <p:cNvSpPr/>
          <p:nvPr/>
        </p:nvSpPr>
        <p:spPr>
          <a:xfrm>
            <a:off x="1259632" y="5301208"/>
            <a:ext cx="1008112" cy="1296144"/>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p>
          <a:p>
            <a:pPr algn="ctr"/>
            <a:endParaRPr lang="en-US" altLang="ja-JP" dirty="0" smtClean="0"/>
          </a:p>
          <a:p>
            <a:pPr algn="ctr"/>
            <a:endParaRPr kumimoji="1" lang="en-US" altLang="ja-JP" dirty="0" smtClean="0"/>
          </a:p>
          <a:p>
            <a:pPr algn="ctr"/>
            <a:endParaRPr lang="en-US" altLang="ja-JP" dirty="0" smtClean="0"/>
          </a:p>
          <a:p>
            <a:pPr algn="ctr"/>
            <a:r>
              <a:rPr lang="ja-JP" altLang="en-US" sz="1400" dirty="0" smtClean="0"/>
              <a:t>ドメイン</a:t>
            </a:r>
            <a:r>
              <a:rPr lang="en-US" altLang="ja-JP" sz="1400" dirty="0" smtClean="0"/>
              <a:t>0</a:t>
            </a:r>
            <a:endParaRPr lang="ja-JP" altLang="en-US" sz="1400" dirty="0" smtClean="0"/>
          </a:p>
          <a:p>
            <a:pPr algn="ctr"/>
            <a:endParaRPr kumimoji="1" lang="en-US" altLang="ja-JP" dirty="0" smtClean="0"/>
          </a:p>
        </p:txBody>
      </p:sp>
      <p:sp>
        <p:nvSpPr>
          <p:cNvPr id="17" name="テキスト ボックス 16"/>
          <p:cNvSpPr txBox="1"/>
          <p:nvPr/>
        </p:nvSpPr>
        <p:spPr>
          <a:xfrm>
            <a:off x="4860032" y="5157192"/>
            <a:ext cx="1021222" cy="369332"/>
          </a:xfrm>
          <a:prstGeom prst="rect">
            <a:avLst/>
          </a:prstGeom>
          <a:noFill/>
        </p:spPr>
        <p:txBody>
          <a:bodyPr wrap="square" rtlCol="0">
            <a:spAutoFit/>
          </a:bodyPr>
          <a:lstStyle/>
          <a:p>
            <a:r>
              <a:rPr lang="ja-JP" altLang="en-US" dirty="0" smtClean="0"/>
              <a:t>マウント</a:t>
            </a:r>
            <a:endParaRPr lang="en-US" altLang="ja-JP" dirty="0" smtClean="0"/>
          </a:p>
        </p:txBody>
      </p:sp>
      <p:sp>
        <p:nvSpPr>
          <p:cNvPr id="11" name="角丸四角形 10"/>
          <p:cNvSpPr/>
          <p:nvPr/>
        </p:nvSpPr>
        <p:spPr>
          <a:xfrm>
            <a:off x="3563888" y="5301208"/>
            <a:ext cx="1008112" cy="129614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p>
          <a:p>
            <a:pPr algn="ctr"/>
            <a:endParaRPr lang="en-US" altLang="ja-JP" dirty="0" smtClean="0"/>
          </a:p>
          <a:p>
            <a:pPr algn="ctr"/>
            <a:endParaRPr kumimoji="1" lang="en-US" altLang="ja-JP" dirty="0" smtClean="0"/>
          </a:p>
          <a:p>
            <a:pPr algn="ctr"/>
            <a:r>
              <a:rPr lang="ja-JP" altLang="en-US" sz="1400" dirty="0" smtClean="0"/>
              <a:t>ドメイン</a:t>
            </a:r>
            <a:r>
              <a:rPr lang="en-US" altLang="ja-JP" sz="1400" dirty="0" smtClean="0"/>
              <a:t>M</a:t>
            </a:r>
            <a:endParaRPr kumimoji="1" lang="ja-JP" alt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strips(downLeft)">
                                      <p:cBhvr>
                                        <p:cTn id="7" dur="500"/>
                                        <p:tgtEl>
                                          <p:spTgt spid="15"/>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strips(downLeft)">
                                      <p:cBhvr>
                                        <p:cTn id="10" dur="5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strips(downLeft)">
                                      <p:cBhvr>
                                        <p:cTn id="1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algn="ctr"/>
            <a:r>
              <a:rPr kumimoji="1" lang="ja-JP" altLang="en-US" dirty="0" smtClean="0"/>
              <a:t>マイグレーション後のストレージ監視</a:t>
            </a:r>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ドメイン</a:t>
            </a:r>
            <a:r>
              <a:rPr kumimoji="1" lang="en-US" altLang="ja-JP" dirty="0" smtClean="0"/>
              <a:t>M</a:t>
            </a:r>
            <a:r>
              <a:rPr kumimoji="1" lang="ja-JP" altLang="en-US" dirty="0" smtClean="0"/>
              <a:t>のマイグレーション後もドメイン</a:t>
            </a:r>
            <a:r>
              <a:rPr kumimoji="1" lang="en-US" altLang="ja-JP" dirty="0" smtClean="0"/>
              <a:t>U</a:t>
            </a:r>
            <a:r>
              <a:rPr kumimoji="1" lang="ja-JP" altLang="en-US" dirty="0" smtClean="0"/>
              <a:t>のストレージを監視可能</a:t>
            </a:r>
            <a:endParaRPr kumimoji="1" lang="en-US" altLang="ja-JP" dirty="0" smtClean="0"/>
          </a:p>
          <a:p>
            <a:pPr lvl="1"/>
            <a:r>
              <a:rPr lang="ja-JP" altLang="en-US" dirty="0" smtClean="0"/>
              <a:t>ドメイン</a:t>
            </a:r>
            <a:r>
              <a:rPr lang="en-US" altLang="ja-JP" dirty="0" smtClean="0"/>
              <a:t>M</a:t>
            </a:r>
            <a:r>
              <a:rPr lang="ja-JP" altLang="en-US" dirty="0" smtClean="0"/>
              <a:t>における</a:t>
            </a:r>
            <a:r>
              <a:rPr lang="en-US" altLang="ja-JP" dirty="0" smtClean="0"/>
              <a:t>NFS</a:t>
            </a:r>
            <a:r>
              <a:rPr lang="ja-JP" altLang="en-US" dirty="0" smtClean="0"/>
              <a:t>マウントを継続できる</a:t>
            </a:r>
            <a:endParaRPr lang="en-US" altLang="ja-JP" dirty="0" smtClean="0"/>
          </a:p>
          <a:p>
            <a:pPr lvl="2"/>
            <a:r>
              <a:rPr kumimoji="1" lang="ja-JP" altLang="en-US" dirty="0" smtClean="0"/>
              <a:t>ドメイン</a:t>
            </a:r>
            <a:r>
              <a:rPr kumimoji="1" lang="en-US" altLang="ja-JP" dirty="0" smtClean="0"/>
              <a:t>M</a:t>
            </a:r>
            <a:r>
              <a:rPr kumimoji="1" lang="ja-JP" altLang="en-US" dirty="0" smtClean="0"/>
              <a:t>の</a:t>
            </a:r>
            <a:r>
              <a:rPr kumimoji="1" lang="en-US" altLang="ja-JP" dirty="0" smtClean="0"/>
              <a:t>IP</a:t>
            </a:r>
            <a:r>
              <a:rPr kumimoji="1" lang="ja-JP" altLang="en-US" dirty="0" smtClean="0"/>
              <a:t>アドレスは変わらないため</a:t>
            </a:r>
            <a:endParaRPr kumimoji="1" lang="ja-JP" altLang="en-US" dirty="0"/>
          </a:p>
        </p:txBody>
      </p:sp>
      <p:sp>
        <p:nvSpPr>
          <p:cNvPr id="5" name="正方形/長方形 4"/>
          <p:cNvSpPr/>
          <p:nvPr/>
        </p:nvSpPr>
        <p:spPr>
          <a:xfrm>
            <a:off x="467544" y="4077072"/>
            <a:ext cx="2448272" cy="2376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3419872" y="4941168"/>
            <a:ext cx="2592288" cy="19168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6228184" y="4077072"/>
            <a:ext cx="2448272" cy="2376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539552" y="4797152"/>
            <a:ext cx="1008112" cy="1512168"/>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400" dirty="0" smtClean="0">
              <a:solidFill>
                <a:schemeClr val="bg1"/>
              </a:solidFill>
            </a:endParaRPr>
          </a:p>
          <a:p>
            <a:pPr algn="ctr"/>
            <a:endParaRPr lang="en-US" altLang="ja-JP" sz="1400" dirty="0" smtClean="0">
              <a:solidFill>
                <a:schemeClr val="bg1"/>
              </a:solidFill>
            </a:endParaRPr>
          </a:p>
          <a:p>
            <a:pPr algn="ctr"/>
            <a:endParaRPr kumimoji="1" lang="en-US" altLang="ja-JP" sz="1400" dirty="0" smtClean="0">
              <a:solidFill>
                <a:schemeClr val="bg1"/>
              </a:solidFill>
            </a:endParaRPr>
          </a:p>
          <a:p>
            <a:pPr algn="ctr"/>
            <a:endParaRPr lang="en-US" altLang="ja-JP" sz="1400" dirty="0" smtClean="0">
              <a:solidFill>
                <a:schemeClr val="bg1"/>
              </a:solidFill>
            </a:endParaRPr>
          </a:p>
          <a:p>
            <a:pPr algn="ctr"/>
            <a:endParaRPr kumimoji="1" lang="en-US" altLang="ja-JP" sz="1400" dirty="0" smtClean="0">
              <a:solidFill>
                <a:schemeClr val="bg1"/>
              </a:solidFill>
            </a:endParaRPr>
          </a:p>
          <a:p>
            <a:pPr algn="ctr"/>
            <a:r>
              <a:rPr lang="ja-JP" altLang="en-US" sz="1400" dirty="0" smtClean="0">
                <a:solidFill>
                  <a:schemeClr val="bg1"/>
                </a:solidFill>
              </a:rPr>
              <a:t>ドメイン</a:t>
            </a:r>
            <a:r>
              <a:rPr lang="en-US" altLang="ja-JP" sz="1400" dirty="0" smtClean="0">
                <a:solidFill>
                  <a:schemeClr val="bg1"/>
                </a:solidFill>
              </a:rPr>
              <a:t>U</a:t>
            </a:r>
            <a:endParaRPr kumimoji="1" lang="ja-JP" altLang="en-US" sz="1400" dirty="0">
              <a:solidFill>
                <a:schemeClr val="bg1"/>
              </a:solidFill>
            </a:endParaRPr>
          </a:p>
        </p:txBody>
      </p:sp>
      <p:sp>
        <p:nvSpPr>
          <p:cNvPr id="10" name="テキスト ボックス 9"/>
          <p:cNvSpPr txBox="1"/>
          <p:nvPr/>
        </p:nvSpPr>
        <p:spPr>
          <a:xfrm>
            <a:off x="1187624" y="4077072"/>
            <a:ext cx="1026922" cy="369332"/>
          </a:xfrm>
          <a:prstGeom prst="rect">
            <a:avLst/>
          </a:prstGeom>
          <a:noFill/>
        </p:spPr>
        <p:txBody>
          <a:bodyPr wrap="square" rtlCol="0">
            <a:spAutoFit/>
          </a:bodyPr>
          <a:lstStyle/>
          <a:p>
            <a:r>
              <a:rPr lang="ja-JP" altLang="en-US" dirty="0" smtClean="0"/>
              <a:t>ホスト</a:t>
            </a:r>
            <a:r>
              <a:rPr lang="en-US" altLang="ja-JP" dirty="0" smtClean="0"/>
              <a:t>1</a:t>
            </a:r>
          </a:p>
        </p:txBody>
      </p:sp>
      <p:sp>
        <p:nvSpPr>
          <p:cNvPr id="11" name="テキスト ボックス 10"/>
          <p:cNvSpPr txBox="1"/>
          <p:nvPr/>
        </p:nvSpPr>
        <p:spPr>
          <a:xfrm>
            <a:off x="6948264" y="4077072"/>
            <a:ext cx="1055040" cy="369332"/>
          </a:xfrm>
          <a:prstGeom prst="rect">
            <a:avLst/>
          </a:prstGeom>
          <a:noFill/>
        </p:spPr>
        <p:txBody>
          <a:bodyPr wrap="square" rtlCol="0">
            <a:spAutoFit/>
          </a:bodyPr>
          <a:lstStyle/>
          <a:p>
            <a:r>
              <a:rPr lang="ja-JP" altLang="en-US" dirty="0" smtClean="0"/>
              <a:t>ホスト</a:t>
            </a:r>
            <a:r>
              <a:rPr lang="en-US" altLang="ja-JP" dirty="0" smtClean="0"/>
              <a:t>2</a:t>
            </a:r>
          </a:p>
        </p:txBody>
      </p:sp>
      <p:sp>
        <p:nvSpPr>
          <p:cNvPr id="12" name="フローチャート : 磁気ディスク 11"/>
          <p:cNvSpPr/>
          <p:nvPr/>
        </p:nvSpPr>
        <p:spPr>
          <a:xfrm>
            <a:off x="3635896" y="5229200"/>
            <a:ext cx="2160240" cy="1628800"/>
          </a:xfrm>
          <a:prstGeom prst="flowChartMagneticDisk">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4067944" y="4941168"/>
            <a:ext cx="1434460" cy="369332"/>
          </a:xfrm>
          <a:prstGeom prst="rect">
            <a:avLst/>
          </a:prstGeom>
          <a:noFill/>
        </p:spPr>
        <p:txBody>
          <a:bodyPr wrap="square" rtlCol="0">
            <a:spAutoFit/>
          </a:bodyPr>
          <a:lstStyle/>
          <a:p>
            <a:r>
              <a:rPr lang="en-US" altLang="ja-JP" dirty="0" smtClean="0"/>
              <a:t>NFS</a:t>
            </a:r>
            <a:r>
              <a:rPr lang="ja-JP" altLang="en-US" dirty="0" smtClean="0"/>
              <a:t>サーバ</a:t>
            </a:r>
            <a:endParaRPr lang="en-US" altLang="ja-JP" dirty="0" smtClean="0"/>
          </a:p>
        </p:txBody>
      </p:sp>
      <p:sp>
        <p:nvSpPr>
          <p:cNvPr id="19" name="1 つの角を切り取った四角形 18"/>
          <p:cNvSpPr/>
          <p:nvPr/>
        </p:nvSpPr>
        <p:spPr>
          <a:xfrm>
            <a:off x="4283968" y="5805264"/>
            <a:ext cx="864096" cy="864096"/>
          </a:xfrm>
          <a:prstGeom prst="snip1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ドメイン</a:t>
            </a:r>
            <a:r>
              <a:rPr kumimoji="1" lang="en-US" altLang="ja-JP" sz="1100" dirty="0" smtClean="0">
                <a:solidFill>
                  <a:schemeClr val="tx1"/>
                </a:solidFill>
              </a:rPr>
              <a:t>U</a:t>
            </a:r>
            <a:r>
              <a:rPr kumimoji="1" lang="ja-JP" altLang="en-US" sz="1100" dirty="0" smtClean="0">
                <a:solidFill>
                  <a:schemeClr val="tx1"/>
                </a:solidFill>
              </a:rPr>
              <a:t>ディスク</a:t>
            </a:r>
            <a:endParaRPr kumimoji="1" lang="en-US" altLang="ja-JP" sz="1100" dirty="0" smtClean="0">
              <a:solidFill>
                <a:schemeClr val="tx1"/>
              </a:solidFill>
            </a:endParaRPr>
          </a:p>
          <a:p>
            <a:pPr algn="ctr"/>
            <a:r>
              <a:rPr kumimoji="1" lang="ja-JP" altLang="en-US" sz="1100" dirty="0" smtClean="0">
                <a:solidFill>
                  <a:schemeClr val="tx1"/>
                </a:solidFill>
              </a:rPr>
              <a:t>イメージ</a:t>
            </a:r>
            <a:endParaRPr kumimoji="1" lang="ja-JP" altLang="en-US" sz="1100" dirty="0">
              <a:solidFill>
                <a:schemeClr val="tx1"/>
              </a:solidFill>
            </a:endParaRPr>
          </a:p>
        </p:txBody>
      </p:sp>
      <p:sp>
        <p:nvSpPr>
          <p:cNvPr id="21" name="右矢印 20"/>
          <p:cNvSpPr/>
          <p:nvPr/>
        </p:nvSpPr>
        <p:spPr>
          <a:xfrm rot="481516">
            <a:off x="2363488" y="5966721"/>
            <a:ext cx="1311733" cy="432048"/>
          </a:xfrm>
          <a:prstGeom prst="rightArrow">
            <a:avLst>
              <a:gd name="adj1" fmla="val 50000"/>
              <a:gd name="adj2" fmla="val 5549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右矢印 21"/>
          <p:cNvSpPr/>
          <p:nvPr/>
        </p:nvSpPr>
        <p:spPr>
          <a:xfrm rot="10321763">
            <a:off x="5712771" y="5935581"/>
            <a:ext cx="2199281" cy="432048"/>
          </a:xfrm>
          <a:prstGeom prst="rightArrow">
            <a:avLst>
              <a:gd name="adj1" fmla="val 50000"/>
              <a:gd name="adj2" fmla="val 5549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1691680" y="4797152"/>
            <a:ext cx="1080120" cy="151216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400" dirty="0" smtClean="0"/>
          </a:p>
          <a:p>
            <a:pPr algn="ctr"/>
            <a:endParaRPr lang="en-US" altLang="ja-JP" sz="1400" dirty="0" smtClean="0"/>
          </a:p>
          <a:p>
            <a:pPr algn="ctr"/>
            <a:endParaRPr kumimoji="1" lang="en-US" altLang="ja-JP" sz="1400" dirty="0" smtClean="0"/>
          </a:p>
          <a:p>
            <a:pPr algn="ctr"/>
            <a:endParaRPr lang="en-US" altLang="ja-JP" sz="1400" dirty="0" smtClean="0"/>
          </a:p>
          <a:p>
            <a:pPr algn="ctr"/>
            <a:endParaRPr kumimoji="1" lang="en-US" altLang="ja-JP" sz="1400" dirty="0" smtClean="0"/>
          </a:p>
          <a:p>
            <a:pPr algn="ctr"/>
            <a:r>
              <a:rPr lang="ja-JP" altLang="en-US" sz="1400" dirty="0" smtClean="0"/>
              <a:t>ドメイン</a:t>
            </a:r>
            <a:r>
              <a:rPr lang="en-US" altLang="ja-JP" sz="1400" dirty="0" smtClean="0"/>
              <a:t>M</a:t>
            </a:r>
            <a:endParaRPr kumimoji="1" lang="ja-JP" alt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1" nodeType="clickEffect">
                                  <p:stCondLst>
                                    <p:cond delay="0"/>
                                  </p:stCondLst>
                                  <p:childTnLst>
                                    <p:set>
                                      <p:cBhvr>
                                        <p:cTn id="6" dur="1" fill="hold">
                                          <p:stCondLst>
                                            <p:cond delay="0"/>
                                          </p:stCondLst>
                                        </p:cTn>
                                        <p:tgtEl>
                                          <p:spTgt spid="21"/>
                                        </p:tgtEl>
                                        <p:attrNameLst>
                                          <p:attrName>style.visibility</p:attrName>
                                        </p:attrNameLst>
                                      </p:cBhvr>
                                      <p:to>
                                        <p:strVal val="hidden"/>
                                      </p:to>
                                    </p:set>
                                  </p:childTnLst>
                                </p:cTn>
                              </p:par>
                              <p:par>
                                <p:cTn id="7" presetID="44" presetClass="path" presetSubtype="0" accel="50000" decel="50000" fill="hold" grpId="0" nodeType="withEffect">
                                  <p:stCondLst>
                                    <p:cond delay="0"/>
                                  </p:stCondLst>
                                  <p:childTnLst>
                                    <p:animMotion origin="layout" path="M 8.33333E-7 -2.03515E-7 L 0.16858 -0.05319 C 0.20417 -0.06522 0.25694 -0.07192 0.31215 -0.07192 C 0.37535 -0.07192 0.42552 -0.06522 0.46111 -0.05319 L 0.63021 -2.03515E-7 " pathEditMode="relative" rAng="0" ptsTypes="FffFF">
                                      <p:cBhvr>
                                        <p:cTn id="8" dur="2000" fill="hold"/>
                                        <p:tgtEl>
                                          <p:spTgt spid="9"/>
                                        </p:tgtEl>
                                        <p:attrNameLst>
                                          <p:attrName>ppt_x</p:attrName>
                                          <p:attrName>ppt_y</p:attrName>
                                        </p:attrNameLst>
                                      </p:cBhvr>
                                      <p:rCtr x="31500" y="-3600"/>
                                    </p:animMotion>
                                  </p:childTnLst>
                                </p:cTn>
                              </p:par>
                              <p:par>
                                <p:cTn id="9" presetID="44" presetClass="path" presetSubtype="0" accel="50000" decel="50000" fill="hold" grpId="0" nodeType="withEffect">
                                  <p:stCondLst>
                                    <p:cond delay="0"/>
                                  </p:stCondLst>
                                  <p:childTnLst>
                                    <p:animMotion origin="layout" path="M 4.44444E-6 -2.03515E-7 L 0.1717 -0.05319 C 0.20781 -0.06522 0.2618 -0.07192 0.31788 -0.07192 C 0.38229 -0.07192 0.4335 -0.06522 0.46961 -0.05319 L 0.64184 -2.03515E-7 " pathEditMode="relative" rAng="0" ptsTypes="FffFF">
                                      <p:cBhvr>
                                        <p:cTn id="10" dur="2000" fill="hold"/>
                                        <p:tgtEl>
                                          <p:spTgt spid="8"/>
                                        </p:tgtEl>
                                        <p:attrNameLst>
                                          <p:attrName>ppt_x</p:attrName>
                                          <p:attrName>ppt_y</p:attrName>
                                        </p:attrNameLst>
                                      </p:cBhvr>
                                      <p:rCtr x="32100" y="-3600"/>
                                    </p:animMotion>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strips(downLeft)">
                                      <p:cBhvr>
                                        <p:cTn id="1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1" grpId="1" animBg="1"/>
      <p:bldP spid="22"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5652120" y="4293096"/>
            <a:ext cx="2592288" cy="2160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899592" y="4077072"/>
            <a:ext cx="3456384" cy="2520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pPr algn="ctr"/>
            <a:r>
              <a:rPr kumimoji="1" lang="ja-JP" altLang="en-US" dirty="0" smtClean="0"/>
              <a:t>ストレージ監視の例</a:t>
            </a:r>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ドメイン</a:t>
            </a:r>
            <a:r>
              <a:rPr kumimoji="1" lang="en-US" altLang="ja-JP" dirty="0" smtClean="0"/>
              <a:t>M</a:t>
            </a:r>
            <a:r>
              <a:rPr kumimoji="1" lang="ja-JP" altLang="en-US" dirty="0" smtClean="0"/>
              <a:t>で</a:t>
            </a:r>
            <a:r>
              <a:rPr kumimoji="1" lang="en-US" altLang="ja-JP" dirty="0" smtClean="0"/>
              <a:t>Tripwire</a:t>
            </a:r>
            <a:r>
              <a:rPr kumimoji="1" lang="ja-JP" altLang="en-US" dirty="0" smtClean="0"/>
              <a:t>を動作させる</a:t>
            </a:r>
            <a:endParaRPr kumimoji="1" lang="en-US" altLang="ja-JP" dirty="0" smtClean="0"/>
          </a:p>
          <a:p>
            <a:pPr lvl="1"/>
            <a:r>
              <a:rPr lang="ja-JP" altLang="en-US" dirty="0" smtClean="0"/>
              <a:t>ドメイン</a:t>
            </a:r>
            <a:r>
              <a:rPr lang="en-US" altLang="ja-JP" dirty="0" smtClean="0"/>
              <a:t>U</a:t>
            </a:r>
            <a:r>
              <a:rPr lang="ja-JP" altLang="en-US" dirty="0" smtClean="0"/>
              <a:t>のストレージを</a:t>
            </a:r>
            <a:r>
              <a:rPr lang="en-US" altLang="ja-JP" dirty="0" smtClean="0"/>
              <a:t>/</a:t>
            </a:r>
            <a:r>
              <a:rPr lang="en-US" altLang="ja-JP" dirty="0" err="1" smtClean="0"/>
              <a:t>mnt</a:t>
            </a:r>
            <a:r>
              <a:rPr lang="en-US" altLang="ja-JP" dirty="0" smtClean="0"/>
              <a:t>/</a:t>
            </a:r>
            <a:r>
              <a:rPr lang="en-US" altLang="ja-JP" dirty="0" err="1" smtClean="0"/>
              <a:t>dom</a:t>
            </a:r>
            <a:r>
              <a:rPr lang="ja-JP" altLang="en-US" dirty="0" smtClean="0"/>
              <a:t>にマウント</a:t>
            </a:r>
            <a:endParaRPr lang="en-US" altLang="ja-JP" dirty="0" smtClean="0"/>
          </a:p>
          <a:p>
            <a:pPr lvl="2"/>
            <a:r>
              <a:rPr kumimoji="1" lang="ja-JP" altLang="en-US" dirty="0" smtClean="0"/>
              <a:t>ドメイン</a:t>
            </a:r>
            <a:r>
              <a:rPr kumimoji="1" lang="en-US" altLang="ja-JP" dirty="0" smtClean="0"/>
              <a:t>M</a:t>
            </a:r>
            <a:r>
              <a:rPr lang="ja-JP" altLang="en-US" dirty="0" smtClean="0"/>
              <a:t>のカーネルがファイルシステムを解釈</a:t>
            </a:r>
            <a:endParaRPr lang="en-US" altLang="ja-JP" dirty="0" smtClean="0"/>
          </a:p>
          <a:p>
            <a:pPr lvl="1"/>
            <a:r>
              <a:rPr kumimoji="1" lang="ja-JP" altLang="en-US" dirty="0" smtClean="0"/>
              <a:t>定期的に</a:t>
            </a:r>
            <a:r>
              <a:rPr kumimoji="1" lang="en-US" altLang="ja-JP" dirty="0" smtClean="0"/>
              <a:t>/</a:t>
            </a:r>
            <a:r>
              <a:rPr kumimoji="1" lang="en-US" altLang="ja-JP" dirty="0" err="1" smtClean="0"/>
              <a:t>mnt</a:t>
            </a:r>
            <a:r>
              <a:rPr kumimoji="1" lang="en-US" altLang="ja-JP" dirty="0" smtClean="0"/>
              <a:t>/</a:t>
            </a:r>
            <a:r>
              <a:rPr kumimoji="1" lang="en-US" altLang="ja-JP" dirty="0" err="1" smtClean="0"/>
              <a:t>dom</a:t>
            </a:r>
            <a:r>
              <a:rPr lang="ja-JP" altLang="en-US" dirty="0" smtClean="0"/>
              <a:t>以下のファイルを検査</a:t>
            </a:r>
            <a:endParaRPr lang="en-US" altLang="ja-JP" dirty="0" smtClean="0"/>
          </a:p>
          <a:p>
            <a:pPr lvl="2"/>
            <a:r>
              <a:rPr kumimoji="1" lang="ja-JP" altLang="en-US" dirty="0" smtClean="0"/>
              <a:t>あらかじめドメイン</a:t>
            </a:r>
            <a:r>
              <a:rPr kumimoji="1" lang="en-US" altLang="ja-JP" dirty="0" smtClean="0"/>
              <a:t>M</a:t>
            </a:r>
            <a:r>
              <a:rPr kumimoji="1" lang="ja-JP" altLang="en-US" dirty="0" smtClean="0"/>
              <a:t>上に整合性データベースを作成</a:t>
            </a:r>
            <a:endParaRPr kumimoji="1" lang="ja-JP" altLang="en-US" dirty="0"/>
          </a:p>
        </p:txBody>
      </p:sp>
      <p:sp>
        <p:nvSpPr>
          <p:cNvPr id="5" name="角丸四角形 4"/>
          <p:cNvSpPr/>
          <p:nvPr/>
        </p:nvSpPr>
        <p:spPr>
          <a:xfrm>
            <a:off x="1043608" y="4509120"/>
            <a:ext cx="1488165" cy="1944216"/>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400" dirty="0" smtClean="0">
              <a:solidFill>
                <a:schemeClr val="bg1"/>
              </a:solidFill>
            </a:endParaRPr>
          </a:p>
          <a:p>
            <a:pPr algn="ctr"/>
            <a:endParaRPr lang="en-US" altLang="ja-JP" sz="1400" dirty="0" smtClean="0">
              <a:solidFill>
                <a:schemeClr val="bg1"/>
              </a:solidFill>
            </a:endParaRPr>
          </a:p>
          <a:p>
            <a:pPr algn="ctr"/>
            <a:endParaRPr kumimoji="1" lang="en-US" altLang="ja-JP" sz="1400" dirty="0" smtClean="0">
              <a:solidFill>
                <a:schemeClr val="bg1"/>
              </a:solidFill>
            </a:endParaRPr>
          </a:p>
          <a:p>
            <a:pPr algn="ctr"/>
            <a:endParaRPr lang="en-US" altLang="ja-JP" sz="1400" dirty="0" smtClean="0">
              <a:solidFill>
                <a:schemeClr val="bg1"/>
              </a:solidFill>
            </a:endParaRPr>
          </a:p>
          <a:p>
            <a:pPr algn="ctr"/>
            <a:endParaRPr kumimoji="1" lang="en-US" altLang="ja-JP" sz="1400" dirty="0" smtClean="0">
              <a:solidFill>
                <a:schemeClr val="bg1"/>
              </a:solidFill>
            </a:endParaRPr>
          </a:p>
          <a:p>
            <a:pPr algn="ctr"/>
            <a:r>
              <a:rPr lang="ja-JP" altLang="en-US" sz="1400" dirty="0" smtClean="0">
                <a:solidFill>
                  <a:schemeClr val="bg1"/>
                </a:solidFill>
              </a:rPr>
              <a:t>ドメイン</a:t>
            </a:r>
            <a:r>
              <a:rPr lang="en-US" altLang="ja-JP" sz="1400" dirty="0" smtClean="0">
                <a:solidFill>
                  <a:schemeClr val="bg1"/>
                </a:solidFill>
              </a:rPr>
              <a:t>U</a:t>
            </a:r>
            <a:endParaRPr kumimoji="1" lang="ja-JP" altLang="en-US" sz="1400" dirty="0">
              <a:solidFill>
                <a:schemeClr val="bg1"/>
              </a:solidFill>
            </a:endParaRPr>
          </a:p>
        </p:txBody>
      </p:sp>
      <p:sp>
        <p:nvSpPr>
          <p:cNvPr id="6" name="角丸四角形 5"/>
          <p:cNvSpPr/>
          <p:nvPr/>
        </p:nvSpPr>
        <p:spPr>
          <a:xfrm>
            <a:off x="2627784" y="4509120"/>
            <a:ext cx="1512168" cy="194421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400" dirty="0" smtClean="0"/>
          </a:p>
          <a:p>
            <a:pPr algn="ctr"/>
            <a:endParaRPr lang="en-US" altLang="ja-JP" sz="1400" dirty="0" smtClean="0"/>
          </a:p>
          <a:p>
            <a:pPr algn="ctr"/>
            <a:endParaRPr kumimoji="1" lang="en-US" altLang="ja-JP" sz="1400" dirty="0" smtClean="0"/>
          </a:p>
          <a:p>
            <a:pPr algn="ctr"/>
            <a:endParaRPr lang="en-US" altLang="ja-JP" sz="1400" dirty="0" smtClean="0"/>
          </a:p>
          <a:p>
            <a:pPr algn="ctr"/>
            <a:endParaRPr kumimoji="1" lang="en-US" altLang="ja-JP" sz="1400" dirty="0" smtClean="0"/>
          </a:p>
          <a:p>
            <a:pPr algn="ctr"/>
            <a:r>
              <a:rPr lang="ja-JP" altLang="en-US" sz="1400" dirty="0" smtClean="0"/>
              <a:t>ドメイン</a:t>
            </a:r>
            <a:r>
              <a:rPr lang="en-US" altLang="ja-JP" sz="1400" dirty="0" smtClean="0"/>
              <a:t>M</a:t>
            </a:r>
            <a:endParaRPr kumimoji="1" lang="ja-JP" altLang="en-US" sz="1400" dirty="0"/>
          </a:p>
        </p:txBody>
      </p:sp>
      <p:sp>
        <p:nvSpPr>
          <p:cNvPr id="7" name="フローチャート : 磁気ディスク 6"/>
          <p:cNvSpPr/>
          <p:nvPr/>
        </p:nvSpPr>
        <p:spPr>
          <a:xfrm>
            <a:off x="5940152" y="4797152"/>
            <a:ext cx="1728192" cy="1512168"/>
          </a:xfrm>
          <a:prstGeom prst="flowChartMagneticDisk">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平行四辺形 7"/>
          <p:cNvSpPr/>
          <p:nvPr/>
        </p:nvSpPr>
        <p:spPr>
          <a:xfrm>
            <a:off x="2843808" y="4941168"/>
            <a:ext cx="1080120" cy="792088"/>
          </a:xfrm>
          <a:prstGeom prst="parallelogram">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データベース</a:t>
            </a:r>
            <a:endParaRPr kumimoji="1" lang="ja-JP" altLang="en-US" sz="1400" dirty="0">
              <a:solidFill>
                <a:schemeClr val="tx1"/>
              </a:solidFill>
            </a:endParaRPr>
          </a:p>
        </p:txBody>
      </p:sp>
      <p:sp>
        <p:nvSpPr>
          <p:cNvPr id="9" name="右矢印 8"/>
          <p:cNvSpPr/>
          <p:nvPr/>
        </p:nvSpPr>
        <p:spPr>
          <a:xfrm>
            <a:off x="4067944" y="5661248"/>
            <a:ext cx="2016224" cy="2880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4499992" y="5301208"/>
            <a:ext cx="1021222" cy="369332"/>
          </a:xfrm>
          <a:prstGeom prst="rect">
            <a:avLst/>
          </a:prstGeom>
          <a:noFill/>
        </p:spPr>
        <p:txBody>
          <a:bodyPr wrap="square" rtlCol="0">
            <a:spAutoFit/>
          </a:bodyPr>
          <a:lstStyle/>
          <a:p>
            <a:r>
              <a:rPr lang="ja-JP" altLang="en-US" dirty="0" smtClean="0"/>
              <a:t>マウント</a:t>
            </a:r>
            <a:endParaRPr lang="en-US" altLang="ja-JP" dirty="0" smtClean="0"/>
          </a:p>
        </p:txBody>
      </p:sp>
      <p:sp>
        <p:nvSpPr>
          <p:cNvPr id="12" name="テキスト ボックス 11"/>
          <p:cNvSpPr txBox="1"/>
          <p:nvPr/>
        </p:nvSpPr>
        <p:spPr>
          <a:xfrm>
            <a:off x="2195736" y="4077072"/>
            <a:ext cx="1026922" cy="369332"/>
          </a:xfrm>
          <a:prstGeom prst="rect">
            <a:avLst/>
          </a:prstGeom>
          <a:noFill/>
        </p:spPr>
        <p:txBody>
          <a:bodyPr wrap="square" rtlCol="0">
            <a:spAutoFit/>
          </a:bodyPr>
          <a:lstStyle/>
          <a:p>
            <a:r>
              <a:rPr lang="ja-JP" altLang="en-US" dirty="0" smtClean="0"/>
              <a:t>ホスト</a:t>
            </a:r>
            <a:r>
              <a:rPr lang="en-US" altLang="ja-JP" dirty="0" smtClean="0"/>
              <a:t>1</a:t>
            </a:r>
          </a:p>
        </p:txBody>
      </p:sp>
      <p:sp>
        <p:nvSpPr>
          <p:cNvPr id="14" name="テキスト ボックス 13"/>
          <p:cNvSpPr txBox="1"/>
          <p:nvPr/>
        </p:nvSpPr>
        <p:spPr>
          <a:xfrm>
            <a:off x="6372200" y="4293096"/>
            <a:ext cx="1434460" cy="369332"/>
          </a:xfrm>
          <a:prstGeom prst="rect">
            <a:avLst/>
          </a:prstGeom>
          <a:noFill/>
        </p:spPr>
        <p:txBody>
          <a:bodyPr wrap="square" rtlCol="0">
            <a:spAutoFit/>
          </a:bodyPr>
          <a:lstStyle/>
          <a:p>
            <a:r>
              <a:rPr lang="en-US" altLang="ja-JP" dirty="0" smtClean="0"/>
              <a:t>NFS</a:t>
            </a:r>
            <a:r>
              <a:rPr lang="ja-JP" altLang="en-US" dirty="0" smtClean="0"/>
              <a:t>サーバ</a:t>
            </a:r>
            <a:endParaRPr lang="en-US" altLang="ja-JP" dirty="0" smtClean="0"/>
          </a:p>
        </p:txBody>
      </p:sp>
      <p:sp>
        <p:nvSpPr>
          <p:cNvPr id="4" name="左右矢印 3"/>
          <p:cNvSpPr/>
          <p:nvPr/>
        </p:nvSpPr>
        <p:spPr>
          <a:xfrm>
            <a:off x="3779912" y="4907032"/>
            <a:ext cx="2304256" cy="360040"/>
          </a:xfrm>
          <a:prstGeom prst="lef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4485791" y="4537700"/>
            <a:ext cx="1021222" cy="369332"/>
          </a:xfrm>
          <a:prstGeom prst="rect">
            <a:avLst/>
          </a:prstGeom>
          <a:noFill/>
        </p:spPr>
        <p:txBody>
          <a:bodyPr wrap="square" rtlCol="0">
            <a:spAutoFit/>
          </a:bodyPr>
          <a:lstStyle/>
          <a:p>
            <a:r>
              <a:rPr lang="ja-JP" altLang="en-US" dirty="0"/>
              <a:t>チェック</a:t>
            </a:r>
            <a:endParaRPr lang="en-US" altLang="ja-JP"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trips(downLeft)">
                                      <p:cBhvr>
                                        <p:cTn id="7" dur="500"/>
                                        <p:tgtEl>
                                          <p:spTgt spid="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trips(downLeft)">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strips(downLeft)">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grpId="0" nodeType="click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strips(downLeft)">
                                      <p:cBhvr>
                                        <p:cTn id="20" dur="500"/>
                                        <p:tgtEl>
                                          <p:spTgt spid="15"/>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dissolve">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p:bldP spid="4" grpId="0" animBg="1"/>
      <p:bldP spid="15"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デザート">
  <a:themeElements>
    <a:clrScheme name="デザート">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デザート">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デザート">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8678</TotalTime>
  <Words>3441</Words>
  <Application>Microsoft Office PowerPoint</Application>
  <PresentationFormat>画面に合わせる (4:3)</PresentationFormat>
  <Paragraphs>583</Paragraphs>
  <Slides>23</Slides>
  <Notes>23</Notes>
  <HiddenSlides>0</HiddenSlides>
  <MMClips>0</MMClips>
  <ScaleCrop>false</ScaleCrop>
  <HeadingPairs>
    <vt:vector size="4" baseType="variant">
      <vt:variant>
        <vt:lpstr>テーマ</vt:lpstr>
      </vt:variant>
      <vt:variant>
        <vt:i4>1</vt:i4>
      </vt:variant>
      <vt:variant>
        <vt:lpstr>スライド タイトル</vt:lpstr>
      </vt:variant>
      <vt:variant>
        <vt:i4>23</vt:i4>
      </vt:variant>
    </vt:vector>
  </HeadingPairs>
  <TitlesOfParts>
    <vt:vector size="24" baseType="lpstr">
      <vt:lpstr>デザート</vt:lpstr>
      <vt:lpstr>VMマイグレーションを可能にするIDSオフロード機構</vt:lpstr>
      <vt:lpstr>侵入検知システム（IDS）</vt:lpstr>
      <vt:lpstr>VMを用いたIDSのオフロード</vt:lpstr>
      <vt:lpstr>VMのマイグレーション</vt:lpstr>
      <vt:lpstr>オフロード時のマイグレーションの問題</vt:lpstr>
      <vt:lpstr>提案：ドメインM</vt:lpstr>
      <vt:lpstr>ドメインUのストレージ監視</vt:lpstr>
      <vt:lpstr>マイグレーション後のストレージ監視</vt:lpstr>
      <vt:lpstr>ストレージ監視の例</vt:lpstr>
      <vt:lpstr>ドメインUのメモリ監視</vt:lpstr>
      <vt:lpstr>ドメインUへのアクセスを許可</vt:lpstr>
      <vt:lpstr>メモリ操作インターフェースの追加</vt:lpstr>
      <vt:lpstr>メモリ監視中のマイグレーション</vt:lpstr>
      <vt:lpstr>ドメインMの保存</vt:lpstr>
      <vt:lpstr>ドメインMの復元</vt:lpstr>
      <vt:lpstr>監視するドメインUの特定</vt:lpstr>
      <vt:lpstr>実験</vt:lpstr>
      <vt:lpstr>実験１：ストレージの監視の性能</vt:lpstr>
      <vt:lpstr>実験2：ストレージ監視時の 　　　　　　　　　　マイグレーション</vt:lpstr>
      <vt:lpstr>実験3：メモリ監視の性能</vt:lpstr>
      <vt:lpstr>実験4：メモリ監視時のマイグレーション</vt:lpstr>
      <vt:lpstr>関連研究</vt:lpstr>
      <vt:lpstr>まとめ</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VMマイグレーションを可能にするIDSオフロード機構</dc:title>
  <dc:creator>U_SAN</dc:creator>
  <cp:lastModifiedBy>KSL-U</cp:lastModifiedBy>
  <cp:revision>626</cp:revision>
  <dcterms:created xsi:type="dcterms:W3CDTF">2011-02-14T06:23:39Z</dcterms:created>
  <dcterms:modified xsi:type="dcterms:W3CDTF">2011-09-28T01:18:56Z</dcterms:modified>
</cp:coreProperties>
</file>