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84" r:id="rId1"/>
  </p:sldMasterIdLst>
  <p:notesMasterIdLst>
    <p:notesMasterId r:id="rId14"/>
  </p:notesMasterIdLst>
  <p:sldIdLst>
    <p:sldId id="256" r:id="rId2"/>
    <p:sldId id="257" r:id="rId3"/>
    <p:sldId id="275" r:id="rId4"/>
    <p:sldId id="260" r:id="rId5"/>
    <p:sldId id="261" r:id="rId6"/>
    <p:sldId id="262" r:id="rId7"/>
    <p:sldId id="263" r:id="rId8"/>
    <p:sldId id="264" r:id="rId9"/>
    <p:sldId id="273" r:id="rId10"/>
    <p:sldId id="265" r:id="rId11"/>
    <p:sldId id="271" r:id="rId12"/>
    <p:sldId id="270" r:id="rId13"/>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51" autoAdjust="0"/>
    <p:restoredTop sz="67577" autoAdjust="0"/>
  </p:normalViewPr>
  <p:slideViewPr>
    <p:cSldViewPr snapToGrid="0" snapToObjects="1">
      <p:cViewPr>
        <p:scale>
          <a:sx n="72" d="100"/>
          <a:sy n="72" d="100"/>
        </p:scale>
        <p:origin x="-328"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796058072004564"/>
          <c:y val="0.216452395970002"/>
          <c:w val="0.80408062992126"/>
          <c:h val="0.611565399550983"/>
        </c:manualLayout>
      </c:layout>
      <c:barChart>
        <c:barDir val="col"/>
        <c:grouping val="clustered"/>
        <c:varyColors val="0"/>
        <c:ser>
          <c:idx val="0"/>
          <c:order val="0"/>
          <c:tx>
            <c:strRef>
              <c:f>Sheet1!$B$1</c:f>
              <c:strCache>
                <c:ptCount val="1"/>
                <c:pt idx="0">
                  <c:v>従来システム</c:v>
                </c:pt>
              </c:strCache>
            </c:strRef>
          </c:tx>
          <c:invertIfNegative val="0"/>
          <c:dLbls>
            <c:txPr>
              <a:bodyPr/>
              <a:lstStyle/>
              <a:p>
                <a:pPr>
                  <a:defRPr sz="2400"/>
                </a:pPr>
                <a:endParaRPr lang="ja-JP"/>
              </a:p>
            </c:txPr>
            <c:showLegendKey val="0"/>
            <c:showVal val="1"/>
            <c:showCatName val="0"/>
            <c:showSerName val="0"/>
            <c:showPercent val="0"/>
            <c:showBubbleSize val="0"/>
            <c:showLeaderLines val="0"/>
          </c:dLbls>
          <c:cat>
            <c:strRef>
              <c:f>Sheet1!$A$2:$A$3</c:f>
              <c:strCache>
                <c:ptCount val="2"/>
                <c:pt idx="0">
                  <c:v>VNCクライアント</c:v>
                </c:pt>
                <c:pt idx="1">
                  <c:v>VNCサーバ</c:v>
                </c:pt>
              </c:strCache>
            </c:strRef>
          </c:cat>
          <c:val>
            <c:numRef>
              <c:f>Sheet1!$B$2:$B$3</c:f>
              <c:numCache>
                <c:formatCode>General</c:formatCode>
                <c:ptCount val="2"/>
                <c:pt idx="0">
                  <c:v>39.0</c:v>
                </c:pt>
                <c:pt idx="1">
                  <c:v>3.8</c:v>
                </c:pt>
              </c:numCache>
            </c:numRef>
          </c:val>
        </c:ser>
        <c:ser>
          <c:idx val="1"/>
          <c:order val="1"/>
          <c:tx>
            <c:strRef>
              <c:f>Sheet1!$C$1</c:f>
              <c:strCache>
                <c:ptCount val="1"/>
                <c:pt idx="0">
                  <c:v>FBCrypt</c:v>
                </c:pt>
              </c:strCache>
            </c:strRef>
          </c:tx>
          <c:invertIfNegative val="0"/>
          <c:dLbls>
            <c:txPr>
              <a:bodyPr/>
              <a:lstStyle/>
              <a:p>
                <a:pPr>
                  <a:defRPr sz="2400"/>
                </a:pPr>
                <a:endParaRPr lang="ja-JP"/>
              </a:p>
            </c:txPr>
            <c:showLegendKey val="0"/>
            <c:showVal val="1"/>
            <c:showCatName val="0"/>
            <c:showSerName val="0"/>
            <c:showPercent val="0"/>
            <c:showBubbleSize val="0"/>
            <c:showLeaderLines val="0"/>
          </c:dLbls>
          <c:cat>
            <c:strRef>
              <c:f>Sheet1!$A$2:$A$3</c:f>
              <c:strCache>
                <c:ptCount val="2"/>
                <c:pt idx="0">
                  <c:v>VNCクライアント</c:v>
                </c:pt>
                <c:pt idx="1">
                  <c:v>VNCサーバ</c:v>
                </c:pt>
              </c:strCache>
            </c:strRef>
          </c:cat>
          <c:val>
            <c:numRef>
              <c:f>Sheet1!$C$2:$C$3</c:f>
              <c:numCache>
                <c:formatCode>General</c:formatCode>
                <c:ptCount val="2"/>
                <c:pt idx="0">
                  <c:v>54.5</c:v>
                </c:pt>
                <c:pt idx="1">
                  <c:v>34.7</c:v>
                </c:pt>
              </c:numCache>
            </c:numRef>
          </c:val>
        </c:ser>
        <c:dLbls>
          <c:showLegendKey val="0"/>
          <c:showVal val="1"/>
          <c:showCatName val="0"/>
          <c:showSerName val="0"/>
          <c:showPercent val="0"/>
          <c:showBubbleSize val="0"/>
        </c:dLbls>
        <c:gapWidth val="75"/>
        <c:axId val="489308456"/>
        <c:axId val="489305464"/>
      </c:barChart>
      <c:valAx>
        <c:axId val="489305464"/>
        <c:scaling>
          <c:orientation val="minMax"/>
        </c:scaling>
        <c:delete val="0"/>
        <c:axPos val="l"/>
        <c:numFmt formatCode="General" sourceLinked="1"/>
        <c:majorTickMark val="none"/>
        <c:minorTickMark val="none"/>
        <c:tickLblPos val="nextTo"/>
        <c:crossAx val="489308456"/>
        <c:crosses val="autoZero"/>
        <c:crossBetween val="between"/>
      </c:valAx>
      <c:catAx>
        <c:axId val="489308456"/>
        <c:scaling>
          <c:orientation val="minMax"/>
        </c:scaling>
        <c:delete val="0"/>
        <c:axPos val="b"/>
        <c:majorTickMark val="none"/>
        <c:minorTickMark val="none"/>
        <c:tickLblPos val="nextTo"/>
        <c:crossAx val="489305464"/>
        <c:crosses val="autoZero"/>
        <c:auto val="1"/>
        <c:lblAlgn val="ctr"/>
        <c:lblOffset val="100"/>
        <c:noMultiLvlLbl val="0"/>
      </c:catAx>
    </c:plotArea>
    <c:legend>
      <c:legendPos val="b"/>
      <c:layout>
        <c:manualLayout>
          <c:xMode val="edge"/>
          <c:yMode val="edge"/>
          <c:x val="0.500651413980453"/>
          <c:y val="0.150849065961935"/>
          <c:w val="0.498697007874016"/>
          <c:h val="0.163752847220533"/>
        </c:manualLayout>
      </c:layout>
      <c:overlay val="0"/>
    </c:legend>
    <c:plotVisOnly val="1"/>
    <c:dispBlanksAs val="gap"/>
    <c:showDLblsOverMax val="0"/>
  </c:chart>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C2D31-7BC0-5F4D-8725-D1EADF3AED02}" type="datetimeFigureOut">
              <a:rPr kumimoji="1" lang="ja-JP" altLang="en-US" smtClean="0"/>
              <a:t>11/02/24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F56115-A6D3-2641-B88B-530C99722414}" type="slidenum">
              <a:rPr kumimoji="1" lang="ja-JP" altLang="en-US" smtClean="0"/>
              <a:t>‹#›</a:t>
            </a:fld>
            <a:endParaRPr kumimoji="1" lang="ja-JP" altLang="en-US"/>
          </a:p>
        </p:txBody>
      </p:sp>
    </p:spTree>
    <p:extLst>
      <p:ext uri="{BB962C8B-B14F-4D97-AF65-F5344CB8AC3E}">
        <p14:creationId xmlns:p14="http://schemas.microsoft.com/office/powerpoint/2010/main" val="3958186493"/>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近年、ネットワークを介してサービスを提供するクラウドコンピューティングという手法が広がっている。</a:t>
            </a:r>
            <a:endParaRPr kumimoji="1" lang="en-US" altLang="ja-JP" dirty="0" smtClean="0"/>
          </a:p>
          <a:p>
            <a:r>
              <a:rPr kumimoji="1" lang="ja-JP" altLang="en-US" dirty="0" smtClean="0"/>
              <a:t>このクラウドコンピューティングの利用形態を表す用語としてイアース型クラウドが挙げられる。</a:t>
            </a:r>
            <a:endParaRPr kumimoji="1" lang="en-US" altLang="ja-JP" dirty="0" smtClean="0"/>
          </a:p>
          <a:p>
            <a:endParaRPr kumimoji="1" lang="en-US" altLang="ja-JP" dirty="0" smtClean="0"/>
          </a:p>
          <a:p>
            <a:r>
              <a:rPr kumimoji="1" lang="en-US" altLang="ja-JP" dirty="0" err="1" smtClean="0"/>
              <a:t>IaaS</a:t>
            </a:r>
            <a:r>
              <a:rPr kumimoji="1" lang="ja-JP" altLang="en-US" dirty="0" smtClean="0"/>
              <a:t>とは</a:t>
            </a:r>
            <a:r>
              <a:rPr kumimoji="1" lang="en-US" altLang="ja-JP" dirty="0" smtClean="0"/>
              <a:t> Infrastructure as a Service </a:t>
            </a:r>
            <a:r>
              <a:rPr kumimoji="1" lang="ja-JP" altLang="en-US" dirty="0" smtClean="0"/>
              <a:t>の略でサーバで仮想化したマシンそのものをネットワーク経由でユーザに提供するサービスです。</a:t>
            </a:r>
            <a:endParaRPr kumimoji="1" lang="en-US" altLang="ja-JP" dirty="0" smtClean="0"/>
          </a:p>
          <a:p>
            <a:endParaRPr kumimoji="1" lang="en-US" altLang="ja-JP" dirty="0" smtClean="0"/>
          </a:p>
          <a:p>
            <a:r>
              <a:rPr kumimoji="1" lang="ja-JP" altLang="en-US" dirty="0" smtClean="0"/>
              <a:t>仮想マシンとはソフトウェアで作られた計算機のことです。</a:t>
            </a:r>
            <a:endParaRPr kumimoji="1" lang="en-US" altLang="ja-JP" dirty="0" smtClean="0"/>
          </a:p>
          <a:p>
            <a:endParaRPr kumimoji="1" lang="en-US" altLang="ja-JP" dirty="0" smtClean="0"/>
          </a:p>
          <a:p>
            <a:r>
              <a:rPr kumimoji="1" lang="en-US" altLang="ja-JP" dirty="0" smtClean="0"/>
              <a:t>[</a:t>
            </a:r>
            <a:r>
              <a:rPr kumimoji="1" lang="ja-JP" altLang="en-US" dirty="0" smtClean="0"/>
              <a:t>図を見る</a:t>
            </a:r>
            <a:r>
              <a:rPr kumimoji="1" lang="en-US" altLang="ja-JP" dirty="0" smtClean="0"/>
              <a:t>][</a:t>
            </a:r>
            <a:r>
              <a:rPr kumimoji="1" lang="ja-JP" altLang="en-US" dirty="0" smtClean="0"/>
              <a:t>レーザポインタ</a:t>
            </a:r>
            <a:r>
              <a:rPr kumimoji="1" lang="en-US" altLang="ja-JP" dirty="0" smtClean="0"/>
              <a:t>]</a:t>
            </a:r>
          </a:p>
          <a:p>
            <a:r>
              <a:rPr kumimoji="1" lang="ja-JP" altLang="en-US" dirty="0" smtClean="0"/>
              <a:t>イアース型クラウドにおいて、サービス提供側は図のように複数の仮想マシンを用意しています。</a:t>
            </a:r>
            <a:endParaRPr kumimoji="1" lang="en-US" altLang="ja-JP" dirty="0" smtClean="0"/>
          </a:p>
          <a:p>
            <a:r>
              <a:rPr kumimoji="1" lang="ja-JP" altLang="en-US" dirty="0" smtClean="0"/>
              <a:t>ユーザは仮想マシンに、ネットワーク経由でアクセスし、自由に</a:t>
            </a:r>
            <a:r>
              <a:rPr kumimoji="1" lang="en-US" altLang="ja-JP" dirty="0" smtClean="0"/>
              <a:t>OS</a:t>
            </a:r>
            <a:r>
              <a:rPr kumimoji="1" lang="ja-JP" altLang="en-US" dirty="0" smtClean="0"/>
              <a:t>をインストールして使用することができます。</a:t>
            </a:r>
            <a:endParaRPr kumimoji="1" lang="en-US" altLang="ja-JP" dirty="0" smtClean="0"/>
          </a:p>
          <a:p>
            <a:endParaRPr kumimoji="1" lang="en-US" altLang="ja-JP" dirty="0" smtClean="0"/>
          </a:p>
          <a:p>
            <a:r>
              <a:rPr kumimoji="1" lang="ja-JP" altLang="en-US" dirty="0" smtClean="0"/>
              <a:t>イアース型クラウドサービスは、ユーザが高価な計算機を用意しなくても、、</a:t>
            </a:r>
            <a:endParaRPr kumimoji="1" lang="en-US" altLang="ja-JP" dirty="0" smtClean="0"/>
          </a:p>
          <a:p>
            <a:r>
              <a:rPr kumimoji="1" lang="ja-JP" altLang="en-US" dirty="0" smtClean="0"/>
              <a:t>必要に応じた台数を短時間で提供できるというメリットがあります。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2</a:t>
            </a:fld>
            <a:endParaRPr kumimoji="1" lang="ja-JP" altLang="en-US"/>
          </a:p>
        </p:txBody>
      </p:sp>
    </p:spTree>
    <p:extLst>
      <p:ext uri="{BB962C8B-B14F-4D97-AF65-F5344CB8AC3E}">
        <p14:creationId xmlns:p14="http://schemas.microsoft.com/office/powerpoint/2010/main" val="1674289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次に関連研究を紹介します。</a:t>
            </a:r>
            <a:endParaRPr lang="en-US" altLang="ja-JP" dirty="0" smtClean="0"/>
          </a:p>
          <a:p>
            <a:endParaRPr lang="en-US" altLang="ja-JP" dirty="0" smtClean="0"/>
          </a:p>
          <a:p>
            <a:r>
              <a:rPr lang="en-US" altLang="ja-JP" dirty="0" err="1" smtClean="0"/>
              <a:t>VMCrypt</a:t>
            </a:r>
            <a:r>
              <a:rPr lang="ja-JP" altLang="en-US" dirty="0" smtClean="0"/>
              <a:t>は</a:t>
            </a:r>
            <a:r>
              <a:rPr lang="en-US" altLang="ja-JP" dirty="0" smtClean="0"/>
              <a:t>〜</a:t>
            </a:r>
          </a:p>
          <a:p>
            <a:r>
              <a:rPr lang="ja-JP" altLang="en-US" dirty="0" smtClean="0"/>
              <a:t>本研究と組み合わせることにより、管理</a:t>
            </a:r>
            <a:r>
              <a:rPr lang="en-US" altLang="ja-JP" dirty="0" smtClean="0"/>
              <a:t>VM</a:t>
            </a:r>
            <a:r>
              <a:rPr lang="ja-JP" altLang="en-US" dirty="0" smtClean="0"/>
              <a:t>に対するユーザ</a:t>
            </a:r>
            <a:r>
              <a:rPr lang="en-US" altLang="ja-JP" dirty="0" smtClean="0"/>
              <a:t>VM</a:t>
            </a:r>
            <a:r>
              <a:rPr lang="ja-JP" altLang="en-US" dirty="0" smtClean="0"/>
              <a:t>のセキュリティが増す</a:t>
            </a:r>
            <a:endParaRPr lang="en-US" altLang="ja-JP" dirty="0" smtClean="0"/>
          </a:p>
          <a:p>
            <a:endParaRPr lang="en-US" altLang="ja-JP" dirty="0" smtClean="0"/>
          </a:p>
          <a:p>
            <a:r>
              <a:rPr lang="en-US" altLang="ja-JP" dirty="0" err="1" smtClean="0"/>
              <a:t>BitVisor</a:t>
            </a:r>
            <a:r>
              <a:rPr lang="ja-JP" altLang="en-US" dirty="0" smtClean="0"/>
              <a:t>は</a:t>
            </a:r>
            <a:r>
              <a:rPr lang="en-US" altLang="ja-JP" dirty="0" smtClean="0"/>
              <a:t>〜</a:t>
            </a:r>
          </a:p>
          <a:p>
            <a:endParaRPr lang="en-US" altLang="ja-JP" dirty="0" smtClean="0"/>
          </a:p>
          <a:p>
            <a:r>
              <a:rPr lang="ja-JP" altLang="en-US" dirty="0" smtClean="0"/>
              <a:t>スタブドメインは</a:t>
            </a:r>
            <a:r>
              <a:rPr lang="en-US" altLang="ja-JP" dirty="0" smtClean="0"/>
              <a:t>〜</a:t>
            </a:r>
          </a:p>
          <a:p>
            <a:r>
              <a:rPr lang="ja-JP" altLang="en-US" dirty="0" smtClean="0"/>
              <a:t>管理</a:t>
            </a:r>
            <a:r>
              <a:rPr lang="en-US" altLang="ja-JP" dirty="0" smtClean="0"/>
              <a:t>VM</a:t>
            </a:r>
            <a:r>
              <a:rPr lang="ja-JP" altLang="en-US" dirty="0" smtClean="0"/>
              <a:t>の権限を一極集中の状態から分割できるため、管理</a:t>
            </a:r>
            <a:r>
              <a:rPr lang="en-US" altLang="ja-JP" dirty="0" smtClean="0"/>
              <a:t>VM</a:t>
            </a:r>
            <a:r>
              <a:rPr lang="ja-JP" altLang="en-US" dirty="0" smtClean="0"/>
              <a:t>が第三者にのっとられたとしても</a:t>
            </a:r>
            <a:endParaRPr lang="en-US" altLang="ja-JP" dirty="0" smtClean="0"/>
          </a:p>
          <a:p>
            <a:r>
              <a:rPr lang="ja-JP" altLang="en-US" dirty="0" smtClean="0"/>
              <a:t>影響範囲を最小限に留めることが可能になります。</a:t>
            </a:r>
            <a:endParaRPr lang="en-US" altLang="ja-JP" dirty="0" smtClean="0"/>
          </a:p>
          <a:p>
            <a:endParaRPr lang="en-US" altLang="ja-JP" dirty="0" smtClean="0"/>
          </a:p>
        </p:txBody>
      </p:sp>
      <p:sp>
        <p:nvSpPr>
          <p:cNvPr id="4" name="スライド番号プレースホルダ 3"/>
          <p:cNvSpPr>
            <a:spLocks noGrp="1"/>
          </p:cNvSpPr>
          <p:nvPr>
            <p:ph type="sldNum" sz="quarter" idx="10"/>
          </p:nvPr>
        </p:nvSpPr>
        <p:spPr/>
        <p:txBody>
          <a:bodyPr/>
          <a:lstStyle/>
          <a:p>
            <a:fld id="{08BE74ED-0677-044C-AF4F-A42A189ABEC6}" type="slidenum">
              <a:rPr lang="ja-JP" altLang="en-US" smtClean="0"/>
              <a:pPr/>
              <a:t>11</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最後にまとめとして、本研究では</a:t>
            </a:r>
            <a:r>
              <a:rPr lang="en-US" altLang="ja-JP" dirty="0" smtClean="0"/>
              <a:t>〜</a:t>
            </a:r>
          </a:p>
          <a:p>
            <a:endParaRPr lang="en-US" altLang="ja-JP" dirty="0" smtClean="0"/>
          </a:p>
        </p:txBody>
      </p:sp>
      <p:sp>
        <p:nvSpPr>
          <p:cNvPr id="4" name="スライド番号プレースホルダ 3"/>
          <p:cNvSpPr>
            <a:spLocks noGrp="1"/>
          </p:cNvSpPr>
          <p:nvPr>
            <p:ph type="sldNum" sz="quarter" idx="10"/>
          </p:nvPr>
        </p:nvSpPr>
        <p:spPr/>
        <p:txBody>
          <a:bodyPr/>
          <a:lstStyle/>
          <a:p>
            <a:fld id="{08BE74ED-0677-044C-AF4F-A42A189ABEC6}" type="slidenum">
              <a:rPr lang="ja-JP" altLang="en-US" smtClean="0"/>
              <a:pPr/>
              <a:t>12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しかし</a:t>
            </a:r>
            <a:r>
              <a:rPr lang="en-US" altLang="ja-JP" dirty="0" err="1" smtClean="0"/>
              <a:t>IaaS</a:t>
            </a:r>
            <a:r>
              <a:rPr lang="ja-JP" altLang="en-US" dirty="0" smtClean="0"/>
              <a:t>型クラウドにはセキュリティの不安が少なからずあります。</a:t>
            </a:r>
            <a:endParaRPr lang="en-US" altLang="ja-JP" dirty="0" smtClean="0"/>
          </a:p>
          <a:p>
            <a:endParaRPr lang="en-US" altLang="ja-JP" dirty="0" smtClean="0"/>
          </a:p>
          <a:p>
            <a:r>
              <a:rPr lang="ja-JP" altLang="en-US" dirty="0" smtClean="0"/>
              <a:t>従来の環境ではユーザが使用する</a:t>
            </a:r>
            <a:r>
              <a:rPr lang="en-US" altLang="ja-JP" dirty="0" smtClean="0"/>
              <a:t>OS</a:t>
            </a:r>
            <a:r>
              <a:rPr lang="ja-JP" altLang="en-US" dirty="0" smtClean="0"/>
              <a:t>は常に手元のハードウェアで動作し、ユーザ自身で管理できていました。</a:t>
            </a:r>
            <a:endParaRPr lang="en-US" altLang="ja-JP" dirty="0" smtClean="0"/>
          </a:p>
          <a:p>
            <a:r>
              <a:rPr lang="en-US" altLang="ja-JP" dirty="0" smtClean="0"/>
              <a:t>[</a:t>
            </a:r>
            <a:r>
              <a:rPr lang="ja-JP" altLang="en-US" dirty="0" smtClean="0"/>
              <a:t>クリック</a:t>
            </a:r>
            <a:r>
              <a:rPr lang="en-US" altLang="ja-JP" dirty="0" smtClean="0"/>
              <a:t>]</a:t>
            </a:r>
          </a:p>
          <a:p>
            <a:r>
              <a:rPr lang="ja-JP" altLang="en-US" dirty="0" smtClean="0"/>
              <a:t>しかしクラウド環境においては、</a:t>
            </a:r>
            <a:r>
              <a:rPr lang="en-US" altLang="ja-JP" dirty="0" smtClean="0"/>
              <a:t>VM</a:t>
            </a:r>
            <a:r>
              <a:rPr lang="ja-JP" altLang="en-US" dirty="0" smtClean="0"/>
              <a:t>はデータセンター間を自由に移動できるため、</a:t>
            </a:r>
            <a:endParaRPr lang="en-US" altLang="ja-JP" dirty="0" smtClean="0"/>
          </a:p>
          <a:p>
            <a:r>
              <a:rPr lang="ja-JP" altLang="en-US" dirty="0" smtClean="0"/>
              <a:t>どの国のデータセンターのハードウェアで</a:t>
            </a:r>
            <a:r>
              <a:rPr lang="en-US" altLang="ja-JP" dirty="0" smtClean="0"/>
              <a:t>VM</a:t>
            </a:r>
            <a:r>
              <a:rPr lang="ja-JP" altLang="en-US" dirty="0" smtClean="0"/>
              <a:t>が動作しているかわかりません。</a:t>
            </a:r>
            <a:endParaRPr lang="en-US" altLang="ja-JP" dirty="0" smtClean="0"/>
          </a:p>
          <a:p>
            <a:r>
              <a:rPr lang="ja-JP" altLang="en-US" dirty="0" smtClean="0"/>
              <a:t>セキュリティ意識の低い、もしくはデータセンターのセキュリティが甘い国では、</a:t>
            </a:r>
            <a:endParaRPr lang="en-US" altLang="ja-JP" dirty="0" smtClean="0"/>
          </a:p>
          <a:p>
            <a:r>
              <a:rPr lang="ja-JP" altLang="en-US" dirty="0" smtClean="0"/>
              <a:t>クラウド管理者に対してのセキュリティの懸念があります。</a:t>
            </a:r>
            <a:endParaRPr lang="en-US" altLang="ja-JP" dirty="0" smtClean="0"/>
          </a:p>
          <a:p>
            <a:endParaRPr lang="en-US" altLang="ja-JP" dirty="0" smtClean="0"/>
          </a:p>
          <a:p>
            <a:r>
              <a:rPr lang="en-US" altLang="ja-JP" dirty="0" smtClean="0"/>
              <a:t>#</a:t>
            </a:r>
            <a:r>
              <a:rPr lang="ja-JP" altLang="en-US" dirty="0" smtClean="0"/>
              <a:t>　ある仮想マシンがどのハードウェアで動作しているかは不透明です。</a:t>
            </a:r>
            <a:endParaRPr lang="en-US" altLang="ja-JP" dirty="0" smtClean="0"/>
          </a:p>
          <a:p>
            <a:r>
              <a:rPr lang="en-US" altLang="ja-JP" dirty="0" smtClean="0"/>
              <a:t>#</a:t>
            </a:r>
            <a:r>
              <a:rPr lang="ja-JP" altLang="en-US" dirty="0" smtClean="0"/>
              <a:t>　よって仮想マシンが実際に動作しているハードウェアを、クラウド提供側の管理者の誰が管理しているのかは分からないので</a:t>
            </a:r>
            <a:endParaRPr lang="en-US" altLang="ja-JP" dirty="0" smtClean="0"/>
          </a:p>
          <a:p>
            <a:r>
              <a:rPr lang="en-US" altLang="ja-JP" dirty="0" smtClean="0"/>
              <a:t>#</a:t>
            </a:r>
            <a:r>
              <a:rPr lang="ja-JP" altLang="en-US" dirty="0" smtClean="0"/>
              <a:t>　十分に信用できるか分からない場合があります。</a:t>
            </a:r>
            <a:endParaRPr lang="en-US" altLang="ja-JP" dirty="0" smtClean="0"/>
          </a:p>
          <a:p>
            <a:endParaRPr lang="en-US" altLang="ja-JP" dirty="0" smtClean="0"/>
          </a:p>
          <a:p>
            <a:r>
              <a:rPr lang="en-US" altLang="ja-JP" dirty="0" smtClean="0"/>
              <a:t># </a:t>
            </a:r>
            <a:r>
              <a:rPr lang="ja-JP" altLang="en-US" dirty="0" smtClean="0"/>
              <a:t>データセンターの立地条件</a:t>
            </a:r>
            <a:endParaRPr lang="en-US" altLang="ja-JP" dirty="0" smtClean="0"/>
          </a:p>
          <a:p>
            <a:r>
              <a:rPr lang="en-US" altLang="ja-JP" dirty="0" smtClean="0"/>
              <a:t>	#</a:t>
            </a:r>
            <a:r>
              <a:rPr lang="en-US" altLang="ja-JP" baseline="0" dirty="0" smtClean="0"/>
              <a:t> </a:t>
            </a:r>
            <a:r>
              <a:rPr lang="ja-JP" altLang="en-US" baseline="0" dirty="0" smtClean="0"/>
              <a:t>地震やハリケーンなど自然災害がないところ</a:t>
            </a:r>
            <a:endParaRPr lang="en-US" altLang="ja-JP" baseline="0" dirty="0" smtClean="0"/>
          </a:p>
          <a:p>
            <a:r>
              <a:rPr lang="en-US" altLang="ja-JP" baseline="0" dirty="0" smtClean="0"/>
              <a:t>	# </a:t>
            </a:r>
            <a:r>
              <a:rPr lang="ja-JP" altLang="en-US" baseline="0" dirty="0" smtClean="0"/>
              <a:t>電気代が安く冷却効率がいい、平均気温が低い国</a:t>
            </a:r>
            <a:r>
              <a:rPr lang="en-US" altLang="ja-JP" baseline="0" dirty="0" smtClean="0"/>
              <a:t>( </a:t>
            </a:r>
            <a:r>
              <a:rPr lang="ja-JP" altLang="en-US" baseline="0" dirty="0" smtClean="0"/>
              <a:t>年間平均気温が</a:t>
            </a:r>
            <a:r>
              <a:rPr lang="en-US" altLang="ja-JP" baseline="0" dirty="0" smtClean="0"/>
              <a:t>19</a:t>
            </a:r>
            <a:r>
              <a:rPr lang="ja-JP" altLang="en-US" baseline="0" dirty="0" smtClean="0"/>
              <a:t>度のベルギー</a:t>
            </a:r>
            <a:r>
              <a:rPr lang="en-US" altLang="ja-JP" baseline="0" dirty="0" smtClean="0"/>
              <a:t>)</a:t>
            </a:r>
          </a:p>
          <a:p>
            <a:r>
              <a:rPr lang="en-US" altLang="ja-JP" baseline="0" dirty="0" smtClean="0"/>
              <a:t>	# </a:t>
            </a:r>
            <a:r>
              <a:rPr lang="ja-JP" altLang="en-US" baseline="0" dirty="0" smtClean="0"/>
              <a:t>ひとつの企業でも世界に</a:t>
            </a:r>
            <a:r>
              <a:rPr lang="en-US" altLang="ja-JP" baseline="0" dirty="0" smtClean="0"/>
              <a:t>25</a:t>
            </a:r>
            <a:r>
              <a:rPr lang="ja-JP" altLang="en-US" baseline="0" dirty="0" smtClean="0"/>
              <a:t>箇所くらいデータセンターを持っている</a:t>
            </a:r>
            <a:endParaRPr lang="en-US" altLang="ja-JP" baseline="0" dirty="0" smtClean="0"/>
          </a:p>
          <a:p>
            <a:r>
              <a:rPr lang="en-US" altLang="ja-JP" baseline="0" dirty="0" smtClean="0"/>
              <a:t>	# </a:t>
            </a:r>
            <a:r>
              <a:rPr lang="ja-JP" altLang="en-US" baseline="0" dirty="0" smtClean="0"/>
              <a:t>夜の地域だけのデータセンターを動かし、データセンター単位で稼働を切り替える</a:t>
            </a:r>
            <a:endParaRPr lang="en-US" altLang="ja-JP" dirty="0" smtClean="0"/>
          </a:p>
          <a:p>
            <a:endParaRPr lang="en-US" altLang="ja-JP" dirty="0" smtClean="0"/>
          </a:p>
        </p:txBody>
      </p:sp>
      <p:sp>
        <p:nvSpPr>
          <p:cNvPr id="4" name="スライド番号プレースホルダ 3"/>
          <p:cNvSpPr>
            <a:spLocks noGrp="1"/>
          </p:cNvSpPr>
          <p:nvPr>
            <p:ph type="sldNum" sz="quarter" idx="10"/>
          </p:nvPr>
        </p:nvSpPr>
        <p:spPr/>
        <p:txBody>
          <a:bodyPr/>
          <a:lstStyle/>
          <a:p>
            <a:fld id="{08BE74ED-0677-044C-AF4F-A42A189ABEC6}" type="slidenum">
              <a:rPr lang="ja-JP" altLang="en-US" smtClean="0"/>
              <a:pPr/>
              <a:t>3</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クラウド管理者が十分に信用できない場合のセキュリティリスクとして、</a:t>
            </a:r>
            <a:endParaRPr kumimoji="1" lang="en-US" altLang="ja-JP" dirty="0" smtClean="0"/>
          </a:p>
          <a:p>
            <a:r>
              <a:rPr kumimoji="1" lang="ja-JP" altLang="en-US" dirty="0" smtClean="0"/>
              <a:t>管理</a:t>
            </a:r>
            <a:r>
              <a:rPr kumimoji="1" lang="en-US" altLang="ja-JP" dirty="0" smtClean="0"/>
              <a:t>VM</a:t>
            </a:r>
            <a:r>
              <a:rPr kumimoji="1" lang="ja-JP" altLang="en-US" dirty="0" smtClean="0"/>
              <a:t>の不正な改ざんによる情報漏洩が考えられます。</a:t>
            </a:r>
            <a:endParaRPr kumimoji="1" lang="en-US" altLang="ja-JP" dirty="0" smtClean="0"/>
          </a:p>
          <a:p>
            <a:endParaRPr kumimoji="1" lang="en-US" altLang="ja-JP" dirty="0" smtClean="0"/>
          </a:p>
          <a:p>
            <a:r>
              <a:rPr kumimoji="1" lang="en-US" altLang="ja-JP" dirty="0" smtClean="0"/>
              <a:t>[VNC</a:t>
            </a:r>
            <a:r>
              <a:rPr kumimoji="1" lang="ja-JP" altLang="en-US" dirty="0" smtClean="0"/>
              <a:t>の説明</a:t>
            </a:r>
            <a:r>
              <a:rPr kumimoji="1" lang="en-US" altLang="ja-JP" dirty="0" smtClean="0"/>
              <a:t>]</a:t>
            </a:r>
          </a:p>
          <a:p>
            <a:r>
              <a:rPr kumimoji="1" lang="ja-JP" altLang="en-US" dirty="0" smtClean="0"/>
              <a:t>ユーザは</a:t>
            </a:r>
            <a:r>
              <a:rPr kumimoji="1" lang="en-US" altLang="ja-JP" dirty="0" smtClean="0"/>
              <a:t>VNC</a:t>
            </a:r>
            <a:r>
              <a:rPr kumimoji="1" lang="ja-JP" altLang="en-US" dirty="0" smtClean="0"/>
              <a:t>クライアントを使用してユーザ</a:t>
            </a:r>
            <a:r>
              <a:rPr kumimoji="1" lang="en-US" altLang="ja-JP" dirty="0" smtClean="0"/>
              <a:t>VM</a:t>
            </a:r>
            <a:r>
              <a:rPr kumimoji="1" lang="ja-JP" altLang="en-US" dirty="0" smtClean="0"/>
              <a:t>を操作することができます。</a:t>
            </a:r>
            <a:endParaRPr kumimoji="1" lang="en-US" altLang="ja-JP" dirty="0" smtClean="0"/>
          </a:p>
          <a:p>
            <a:r>
              <a:rPr kumimoji="1" lang="en-US" altLang="ja-JP" dirty="0" smtClean="0"/>
              <a:t>VNC</a:t>
            </a:r>
            <a:r>
              <a:rPr kumimoji="1" lang="ja-JP" altLang="en-US" dirty="0" smtClean="0"/>
              <a:t>とは離れた位置にある計算機をネットワーク経由で遠隔操作できるアプリケーションです。</a:t>
            </a:r>
            <a:endParaRPr kumimoji="1" lang="en-US" altLang="ja-JP" dirty="0" smtClean="0"/>
          </a:p>
          <a:p>
            <a:r>
              <a:rPr kumimoji="1" lang="en-US" altLang="ja-JP" dirty="0" smtClean="0"/>
              <a:t>[VNC</a:t>
            </a:r>
            <a:r>
              <a:rPr kumimoji="1" lang="ja-JP" altLang="en-US" dirty="0" smtClean="0"/>
              <a:t>の画面チェンジ</a:t>
            </a:r>
            <a:r>
              <a:rPr kumimoji="1" lang="en-US" altLang="ja-JP" dirty="0" smtClean="0"/>
              <a:t>]</a:t>
            </a:r>
          </a:p>
          <a:p>
            <a:r>
              <a:rPr kumimoji="1" lang="en-US" altLang="ja-JP" dirty="0" smtClean="0"/>
              <a:t>#</a:t>
            </a:r>
            <a:r>
              <a:rPr kumimoji="1" lang="ja-JP" altLang="en-US" dirty="0" smtClean="0"/>
              <a:t>これは</a:t>
            </a:r>
            <a:r>
              <a:rPr kumimoji="1" lang="en-US" altLang="ja-JP" dirty="0" smtClean="0"/>
              <a:t>VNC</a:t>
            </a:r>
            <a:r>
              <a:rPr kumimoji="1" lang="ja-JP" altLang="en-US" dirty="0" smtClean="0"/>
              <a:t>クライアントでネットワーク上の別のマシンを操作している時のキャプチャ画像です。</a:t>
            </a:r>
            <a:endParaRPr kumimoji="1" lang="en-US" altLang="ja-JP" dirty="0" smtClean="0"/>
          </a:p>
          <a:p>
            <a:r>
              <a:rPr kumimoji="1" lang="en-US" altLang="ja-JP" dirty="0" smtClean="0"/>
              <a:t># </a:t>
            </a:r>
            <a:r>
              <a:rPr kumimoji="1" lang="ja-JP" altLang="en-US" dirty="0" smtClean="0"/>
              <a:t>左側のウインドウでは</a:t>
            </a:r>
            <a:r>
              <a:rPr kumimoji="1" lang="en-US" altLang="ja-JP" dirty="0" smtClean="0"/>
              <a:t>Linux</a:t>
            </a:r>
            <a:r>
              <a:rPr kumimoji="1" lang="ja-JP" altLang="en-US" dirty="0" smtClean="0"/>
              <a:t>、右側は</a:t>
            </a:r>
            <a:r>
              <a:rPr kumimoji="1" lang="en-US" altLang="ja-JP" dirty="0" smtClean="0"/>
              <a:t>windows</a:t>
            </a:r>
            <a:r>
              <a:rPr kumimoji="1" lang="ja-JP" altLang="en-US" dirty="0" smtClean="0"/>
              <a:t>に</a:t>
            </a:r>
            <a:r>
              <a:rPr kumimoji="1" lang="en-US" altLang="ja-JP" dirty="0" smtClean="0"/>
              <a:t>VNC</a:t>
            </a:r>
            <a:r>
              <a:rPr kumimoji="1" lang="ja-JP" altLang="en-US" dirty="0" smtClean="0"/>
              <a:t>接続しており、その場にマシンがあるかのごとく</a:t>
            </a:r>
            <a:endParaRPr kumimoji="1" lang="en-US" altLang="ja-JP" dirty="0" smtClean="0"/>
          </a:p>
          <a:p>
            <a:r>
              <a:rPr kumimoji="1" lang="en-US" altLang="ja-JP" dirty="0" smtClean="0"/>
              <a:t># </a:t>
            </a:r>
            <a:r>
              <a:rPr kumimoji="1" lang="ja-JP" altLang="en-US" dirty="0" smtClean="0"/>
              <a:t>キーボードやマウスを用いて遠隔操作を行うことが可能です。</a:t>
            </a:r>
            <a:endParaRPr kumimoji="1" lang="en-US" altLang="ja-JP" dirty="0" smtClean="0"/>
          </a:p>
          <a:p>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レーザポインタを持って管理</a:t>
            </a:r>
            <a:r>
              <a:rPr kumimoji="1" lang="en-US" altLang="ja-JP" dirty="0" smtClean="0"/>
              <a:t>VM]</a:t>
            </a:r>
          </a:p>
          <a:p>
            <a:r>
              <a:rPr kumimoji="1" lang="ja-JP" altLang="en-US" dirty="0" smtClean="0"/>
              <a:t>この図にある管理</a:t>
            </a:r>
            <a:r>
              <a:rPr kumimoji="1" lang="en-US" altLang="ja-JP" dirty="0" smtClean="0"/>
              <a:t>VM</a:t>
            </a:r>
            <a:r>
              <a:rPr kumimoji="1" lang="ja-JP" altLang="en-US" dirty="0" smtClean="0"/>
              <a:t>とはユーザ</a:t>
            </a:r>
            <a:r>
              <a:rPr kumimoji="1" lang="en-US" altLang="ja-JP" dirty="0" smtClean="0"/>
              <a:t>VM</a:t>
            </a:r>
            <a:r>
              <a:rPr kumimoji="1" lang="ja-JP" altLang="en-US" dirty="0" smtClean="0"/>
              <a:t>を一括管理するための特別な権限を持った仮想マシンです。</a:t>
            </a:r>
            <a:endParaRPr kumimoji="1" lang="en-US" altLang="ja-JP" dirty="0" smtClean="0"/>
          </a:p>
          <a:p>
            <a:endParaRPr kumimoji="1" lang="en-US" altLang="ja-JP" dirty="0" smtClean="0"/>
          </a:p>
          <a:p>
            <a:r>
              <a:rPr kumimoji="1" lang="ja-JP" altLang="en-US" dirty="0" smtClean="0"/>
              <a:t>図のように管理</a:t>
            </a:r>
            <a:r>
              <a:rPr kumimoji="1" lang="en-US" altLang="ja-JP" dirty="0" smtClean="0"/>
              <a:t>VM</a:t>
            </a:r>
            <a:r>
              <a:rPr kumimoji="1" lang="ja-JP" altLang="en-US" dirty="0" smtClean="0"/>
              <a:t>を経由してユーザ</a:t>
            </a:r>
            <a:r>
              <a:rPr kumimoji="1" lang="en-US" altLang="ja-JP" dirty="0" smtClean="0"/>
              <a:t>VM</a:t>
            </a:r>
            <a:r>
              <a:rPr kumimoji="1" lang="ja-JP" altLang="en-US" dirty="0" smtClean="0"/>
              <a:t>にアクセスする場合、</a:t>
            </a:r>
            <a:endParaRPr kumimoji="1" lang="en-US" altLang="ja-JP" dirty="0" smtClean="0"/>
          </a:p>
          <a:p>
            <a:r>
              <a:rPr kumimoji="1" lang="ja-JP" altLang="en-US" dirty="0" smtClean="0"/>
              <a:t>クラウド管理者により、管理</a:t>
            </a:r>
            <a:r>
              <a:rPr kumimoji="1" lang="en-US" altLang="ja-JP" dirty="0" smtClean="0"/>
              <a:t>VM</a:t>
            </a:r>
            <a:r>
              <a:rPr kumimoji="1" lang="ja-JP" altLang="en-US" dirty="0" smtClean="0"/>
              <a:t>に盗聴プログラムを入れられると</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このようにパスワードなどの機密情報が容易に盗聴されてしまう問題があります。</a:t>
            </a:r>
            <a:endParaRPr kumimoji="1" lang="en-US" altLang="ja-JP" dirty="0" smtClean="0"/>
          </a:p>
          <a:p>
            <a:r>
              <a:rPr kumimoji="1" lang="ja-JP" altLang="en-US" dirty="0" smtClean="0"/>
              <a:t>また管理者に悪意がなくても、管理</a:t>
            </a:r>
            <a:r>
              <a:rPr kumimoji="1" lang="en-US" altLang="ja-JP" dirty="0" smtClean="0"/>
              <a:t>VM</a:t>
            </a:r>
            <a:r>
              <a:rPr kumimoji="1" lang="ja-JP" altLang="en-US" dirty="0" smtClean="0"/>
              <a:t>が第三者の攻撃により乗っ取られた場合にも同様の手段で</a:t>
            </a:r>
            <a:endParaRPr kumimoji="1" lang="en-US" altLang="ja-JP" dirty="0" smtClean="0"/>
          </a:p>
          <a:p>
            <a:r>
              <a:rPr kumimoji="1" lang="ja-JP" altLang="en-US" dirty="0" smtClean="0"/>
              <a:t>キーボード入力が盗聴されてしまいます</a:t>
            </a:r>
            <a:endParaRPr kumimoji="1" lang="en-US" altLang="ja-JP" dirty="0" smtClean="0"/>
          </a:p>
          <a:p>
            <a:endParaRPr kumimoji="1" lang="en-US" altLang="ja-JP" dirty="0" smtClean="0"/>
          </a:p>
          <a:p>
            <a:endParaRPr kumimoji="1" lang="en-US" altLang="ja-JP" dirty="0" smtClean="0"/>
          </a:p>
          <a:p>
            <a:r>
              <a:rPr kumimoji="1" lang="en-US" altLang="ja-JP" dirty="0" smtClean="0"/>
              <a:t># </a:t>
            </a:r>
            <a:r>
              <a:rPr kumimoji="1" lang="ja-JP" altLang="en-US" dirty="0" smtClean="0"/>
              <a:t>このような構成をとることにより、ユーザ</a:t>
            </a:r>
            <a:r>
              <a:rPr kumimoji="1" lang="en-US" altLang="ja-JP" dirty="0" smtClean="0"/>
              <a:t>VM</a:t>
            </a:r>
            <a:r>
              <a:rPr kumimoji="1" lang="ja-JP" altLang="en-US" dirty="0" smtClean="0"/>
              <a:t>のネットワークが正常に動作していなくても、ユーザ</a:t>
            </a:r>
            <a:r>
              <a:rPr kumimoji="1" lang="en-US" altLang="ja-JP" dirty="0" smtClean="0"/>
              <a:t>VM</a:t>
            </a:r>
            <a:r>
              <a:rPr kumimoji="1" lang="ja-JP" altLang="en-US" dirty="0" smtClean="0"/>
              <a:t>の操作を行うことができる</a:t>
            </a:r>
            <a:endParaRPr kumimoji="1" lang="en-US" altLang="ja-JP" dirty="0" smtClean="0"/>
          </a:p>
          <a:p>
            <a:r>
              <a:rPr kumimoji="1" lang="en-US" altLang="ja-JP" dirty="0" smtClean="0"/>
              <a:t># </a:t>
            </a:r>
            <a:r>
              <a:rPr kumimoji="1" lang="ja-JP" altLang="en-US" dirty="0" smtClean="0"/>
              <a:t>ユーザ</a:t>
            </a:r>
            <a:r>
              <a:rPr kumimoji="1" lang="en-US" altLang="ja-JP" dirty="0" smtClean="0"/>
              <a:t>VM</a:t>
            </a:r>
            <a:r>
              <a:rPr kumimoji="1" lang="ja-JP" altLang="en-US" dirty="0" smtClean="0"/>
              <a:t>にログインする必要がなく、（痕跡も残すこととなく）ユーザには全く気付かれずに盗聴されることに問題がある</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4</a:t>
            </a:fld>
            <a:endParaRPr kumimoji="1" lang="ja-JP" altLang="en-US"/>
          </a:p>
        </p:txBody>
      </p:sp>
    </p:spTree>
    <p:extLst>
      <p:ext uri="{BB962C8B-B14F-4D97-AF65-F5344CB8AC3E}">
        <p14:creationId xmlns:p14="http://schemas.microsoft.com/office/powerpoint/2010/main" val="1761240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このようなセキュリティの問題を解決するために、キーボード入力情報がクラウド管理者に漏洩するのを防ぐシステムである</a:t>
            </a:r>
            <a:endParaRPr kumimoji="1" lang="en-US" altLang="ja-JP" dirty="0" smtClean="0"/>
          </a:p>
          <a:p>
            <a:r>
              <a:rPr kumimoji="1" lang="en-US" altLang="ja-JP" dirty="0" err="1" smtClean="0"/>
              <a:t>FBCrypt</a:t>
            </a:r>
            <a:r>
              <a:rPr kumimoji="1" lang="ja-JP" altLang="en-US" dirty="0" smtClean="0"/>
              <a:t>を提案します。</a:t>
            </a:r>
            <a:endParaRPr kumimoji="1" lang="en-US" altLang="ja-JP" dirty="0" smtClean="0"/>
          </a:p>
          <a:p>
            <a:endParaRPr kumimoji="1" lang="en-US" altLang="ja-JP" dirty="0" smtClean="0"/>
          </a:p>
          <a:p>
            <a:r>
              <a:rPr kumimoji="1" lang="en-US" altLang="ja-JP" dirty="0" err="1" smtClean="0"/>
              <a:t>FBCrypt</a:t>
            </a:r>
            <a:r>
              <a:rPr kumimoji="1" lang="ja-JP" altLang="en-US" dirty="0" smtClean="0"/>
              <a:t>はユーザ側の</a:t>
            </a:r>
            <a:r>
              <a:rPr kumimoji="1" lang="en-US" altLang="ja-JP" dirty="0" smtClean="0"/>
              <a:t>VNC</a:t>
            </a:r>
            <a:r>
              <a:rPr kumimoji="1" lang="ja-JP" altLang="en-US" dirty="0" smtClean="0"/>
              <a:t>クライアントでキーボード入力情報を暗号化し、</a:t>
            </a:r>
            <a:endParaRPr kumimoji="1" lang="en-US" altLang="ja-JP" dirty="0" smtClean="0"/>
          </a:p>
          <a:p>
            <a:r>
              <a:rPr kumimoji="1" lang="en-US" altLang="ja-JP" dirty="0" smtClean="0"/>
              <a:t>VNC</a:t>
            </a:r>
            <a:r>
              <a:rPr kumimoji="1" lang="ja-JP" altLang="en-US" dirty="0" smtClean="0"/>
              <a:t>サーバに情報を送信します。</a:t>
            </a:r>
            <a:endParaRPr kumimoji="1" lang="en-US" altLang="ja-JP" dirty="0" smtClean="0"/>
          </a:p>
          <a:p>
            <a:endParaRPr kumimoji="1" lang="en-US" altLang="ja-JP" dirty="0" smtClean="0"/>
          </a:p>
          <a:p>
            <a:r>
              <a:rPr kumimoji="1" lang="ja-JP" altLang="en-US" dirty="0" smtClean="0"/>
              <a:t>従来システムでは、図のように</a:t>
            </a:r>
            <a:r>
              <a:rPr kumimoji="1" lang="en-US" altLang="ja-JP" dirty="0" smtClean="0"/>
              <a:t>VNC</a:t>
            </a:r>
            <a:r>
              <a:rPr kumimoji="1" lang="ja-JP" altLang="en-US" dirty="0" smtClean="0"/>
              <a:t>サーバから直接ユーザ</a:t>
            </a:r>
            <a:r>
              <a:rPr kumimoji="1" lang="en-US" altLang="ja-JP" dirty="0" smtClean="0"/>
              <a:t>VM</a:t>
            </a:r>
            <a:r>
              <a:rPr kumimoji="1" lang="ja-JP" altLang="en-US" dirty="0" smtClean="0"/>
              <a:t>に情報を渡していましたが、</a:t>
            </a:r>
            <a:endParaRPr kumimoji="1" lang="en-US" altLang="ja-JP" dirty="0" smtClean="0"/>
          </a:p>
          <a:p>
            <a:r>
              <a:rPr kumimoji="1" lang="en-US" altLang="ja-JP" dirty="0" err="1" smtClean="0"/>
              <a:t>FBCrypt</a:t>
            </a:r>
            <a:r>
              <a:rPr kumimoji="1" lang="ja-JP" altLang="en-US" dirty="0" smtClean="0"/>
              <a:t>では</a:t>
            </a:r>
            <a:r>
              <a:rPr kumimoji="1" lang="en-US" altLang="ja-JP" dirty="0" smtClean="0"/>
              <a:t>VM</a:t>
            </a:r>
            <a:r>
              <a:rPr kumimoji="1" lang="ja-JP" altLang="en-US" dirty="0" smtClean="0"/>
              <a:t>の下で動作する仮想マシンモニタ、</a:t>
            </a:r>
            <a:r>
              <a:rPr kumimoji="1" lang="en-US" altLang="ja-JP" dirty="0" smtClean="0"/>
              <a:t>VMM</a:t>
            </a:r>
            <a:r>
              <a:rPr kumimoji="1" lang="ja-JP" altLang="en-US" dirty="0" smtClean="0"/>
              <a:t>と呼ばれるプログラムにキーボード入力情報を渡し</a:t>
            </a:r>
            <a:endParaRPr kumimoji="1" lang="en-US" altLang="ja-JP" dirty="0" smtClean="0"/>
          </a:p>
          <a:p>
            <a:r>
              <a:rPr kumimoji="1" lang="en-US" altLang="ja-JP" dirty="0" smtClean="0"/>
              <a:t>VMM</a:t>
            </a:r>
            <a:r>
              <a:rPr kumimoji="1" lang="ja-JP" altLang="en-US" dirty="0" smtClean="0"/>
              <a:t>内で復号化してユーザ</a:t>
            </a:r>
            <a:r>
              <a:rPr kumimoji="1" lang="en-US" altLang="ja-JP" dirty="0" smtClean="0"/>
              <a:t>VM</a:t>
            </a:r>
            <a:r>
              <a:rPr kumimoji="1" lang="ja-JP" altLang="en-US" dirty="0" smtClean="0"/>
              <a:t>に渡します。</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これにより、管理</a:t>
            </a:r>
            <a:r>
              <a:rPr kumimoji="1" lang="en-US" altLang="ja-JP" dirty="0" smtClean="0"/>
              <a:t>VM</a:t>
            </a:r>
            <a:r>
              <a:rPr kumimoji="1" lang="ja-JP" altLang="en-US" dirty="0" smtClean="0"/>
              <a:t>内ではキーボード入力情報は暗号化済みなため、</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クラウド管理者にｎ盗聴されたとしてもパスワードなどの機密情報が漏洩する心配はありません。</a:t>
            </a:r>
            <a:endParaRPr kumimoji="1" lang="en-US" altLang="ja-JP" dirty="0" smtClean="0"/>
          </a:p>
          <a:p>
            <a:endParaRPr kumimoji="1" lang="en-US" altLang="ja-JP" dirty="0" smtClean="0"/>
          </a:p>
          <a:p>
            <a:r>
              <a:rPr kumimoji="1" lang="en-US" altLang="ja-JP" dirty="0" smtClean="0"/>
              <a:t>VMM</a:t>
            </a:r>
            <a:r>
              <a:rPr kumimoji="1" lang="ja-JP" altLang="en-US" dirty="0" smtClean="0"/>
              <a:t>自体はクラウド管理側のサーバーで動作しますが、</a:t>
            </a:r>
            <a:endParaRPr kumimoji="1" lang="en-US" altLang="ja-JP" dirty="0" smtClean="0"/>
          </a:p>
          <a:p>
            <a:r>
              <a:rPr kumimoji="1" lang="ja-JP" altLang="en-US" dirty="0" smtClean="0"/>
              <a:t>本研究ではリモートアテステーションという、</a:t>
            </a:r>
            <a:r>
              <a:rPr kumimoji="1" lang="en-US" altLang="ja-JP" dirty="0" smtClean="0"/>
              <a:t>VMM</a:t>
            </a:r>
            <a:r>
              <a:rPr kumimoji="1" lang="ja-JP" altLang="en-US" dirty="0" smtClean="0"/>
              <a:t>に改ざんがないことを保証する技術を併用したとして</a:t>
            </a:r>
            <a:endParaRPr kumimoji="1" lang="en-US" altLang="ja-JP" dirty="0" smtClean="0"/>
          </a:p>
          <a:p>
            <a:r>
              <a:rPr kumimoji="1" lang="en-US" altLang="ja-JP" dirty="0" smtClean="0"/>
              <a:t>VMM</a:t>
            </a:r>
            <a:r>
              <a:rPr kumimoji="1" lang="ja-JP" altLang="en-US" dirty="0" smtClean="0"/>
              <a:t>は信用できると仮定しています。</a:t>
            </a:r>
            <a:endParaRPr kumimoji="1" lang="en-US" altLang="ja-JP" dirty="0" smtClean="0"/>
          </a:p>
          <a:p>
            <a:endParaRPr kumimoji="1" lang="en-US" altLang="ja-JP" dirty="0" smtClean="0"/>
          </a:p>
          <a:p>
            <a:r>
              <a:rPr kumimoji="1" lang="en-US" altLang="ja-JP" dirty="0" smtClean="0"/>
              <a:t># </a:t>
            </a:r>
            <a:r>
              <a:rPr kumimoji="1" lang="ja-JP" altLang="en-US" dirty="0" smtClean="0"/>
              <a:t>ここでいう</a:t>
            </a:r>
            <a:r>
              <a:rPr kumimoji="1" lang="en-US" altLang="ja-JP" dirty="0" smtClean="0"/>
              <a:t>FB(</a:t>
            </a:r>
            <a:r>
              <a:rPr kumimoji="1" lang="ja-JP" altLang="en-US" dirty="0" smtClean="0"/>
              <a:t>フレームバッファ</a:t>
            </a:r>
            <a:r>
              <a:rPr kumimoji="1" lang="en-US" altLang="ja-JP" dirty="0" smtClean="0"/>
              <a:t>)</a:t>
            </a:r>
            <a:r>
              <a:rPr kumimoji="1" lang="ja-JP" altLang="en-US" dirty="0" smtClean="0"/>
              <a:t>とは、</a:t>
            </a:r>
            <a:r>
              <a:rPr kumimoji="1" lang="en-US" altLang="ja-JP" dirty="0" smtClean="0"/>
              <a:t>VNC</a:t>
            </a:r>
            <a:r>
              <a:rPr kumimoji="1" lang="ja-JP" altLang="en-US" dirty="0" smtClean="0"/>
              <a:t>クライアントとサーバでやりとりするデータのことを指しています。</a:t>
            </a:r>
            <a:endParaRPr kumimoji="1" lang="en-US" altLang="ja-JP" dirty="0" smtClean="0"/>
          </a:p>
          <a:p>
            <a:r>
              <a:rPr kumimoji="1" lang="en-US" altLang="ja-JP" dirty="0" smtClean="0"/>
              <a:t># </a:t>
            </a:r>
            <a:r>
              <a:rPr kumimoji="1" lang="ja-JP" altLang="en-US" dirty="0" smtClean="0"/>
              <a:t>画面のドット情報</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5</a:t>
            </a:fld>
            <a:endParaRPr kumimoji="1" lang="ja-JP" altLang="en-US"/>
          </a:p>
        </p:txBody>
      </p:sp>
    </p:spTree>
    <p:extLst>
      <p:ext uri="{BB962C8B-B14F-4D97-AF65-F5344CB8AC3E}">
        <p14:creationId xmlns:p14="http://schemas.microsoft.com/office/powerpoint/2010/main" val="1817032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err="1" smtClean="0"/>
              <a:t>FBCrypt</a:t>
            </a:r>
            <a:r>
              <a:rPr kumimoji="1" lang="ja-JP" altLang="en-US" dirty="0" smtClean="0"/>
              <a:t>の実装について説明します。</a:t>
            </a:r>
            <a:endParaRPr kumimoji="1" lang="en-US" altLang="ja-JP" dirty="0" smtClean="0"/>
          </a:p>
          <a:p>
            <a:r>
              <a:rPr kumimoji="1" lang="en-US" altLang="ja-JP" dirty="0" smtClean="0"/>
              <a:t>[</a:t>
            </a:r>
            <a:r>
              <a:rPr kumimoji="1" lang="ja-JP" altLang="en-US" dirty="0" smtClean="0"/>
              <a:t>レーザポインタ</a:t>
            </a:r>
            <a:r>
              <a:rPr kumimoji="1" lang="en-US" altLang="ja-JP" dirty="0" smtClean="0"/>
              <a:t>]</a:t>
            </a:r>
          </a:p>
          <a:p>
            <a:r>
              <a:rPr kumimoji="1" lang="en-US" altLang="ja-JP" dirty="0" smtClean="0"/>
              <a:t>VNC</a:t>
            </a:r>
            <a:r>
              <a:rPr kumimoji="1" lang="ja-JP" altLang="en-US" dirty="0" smtClean="0"/>
              <a:t>クライアントはキーボード入力を一文字単位で暗号化し</a:t>
            </a:r>
            <a:r>
              <a:rPr kumimoji="1" lang="en-US" altLang="ja-JP" dirty="0" smtClean="0"/>
              <a:t>VNC</a:t>
            </a:r>
            <a:r>
              <a:rPr kumimoji="1" lang="ja-JP" altLang="en-US" dirty="0" smtClean="0"/>
              <a:t>サーバに送信します。</a:t>
            </a:r>
            <a:endParaRPr kumimoji="1" lang="en-US" altLang="ja-JP" dirty="0" smtClean="0"/>
          </a:p>
          <a:p>
            <a:r>
              <a:rPr kumimoji="1" lang="ja-JP" altLang="en-US" dirty="0" smtClean="0"/>
              <a:t>暗号化にはオープンソースである</a:t>
            </a:r>
            <a:r>
              <a:rPr kumimoji="1" lang="en-US" altLang="ja-JP" dirty="0" err="1" smtClean="0"/>
              <a:t>OpenSSL</a:t>
            </a:r>
            <a:r>
              <a:rPr kumimoji="1" lang="ja-JP" altLang="en-US" dirty="0" smtClean="0"/>
              <a:t>のストリーム暗号というアルゴリズムを使用しました。</a:t>
            </a:r>
            <a:endParaRPr kumimoji="1" lang="en-US" altLang="ja-JP" dirty="0" smtClean="0"/>
          </a:p>
          <a:p>
            <a:r>
              <a:rPr kumimoji="1" lang="ja-JP" altLang="en-US" dirty="0" smtClean="0"/>
              <a:t>ストリーム暗号は単純な対応表による暗号化ではなく、何番目に入力した文字かという情報も使って暗号化を</a:t>
            </a:r>
            <a:endParaRPr kumimoji="1" lang="en-US" altLang="ja-JP" dirty="0" smtClean="0"/>
          </a:p>
          <a:p>
            <a:r>
              <a:rPr kumimoji="1" lang="ja-JP" altLang="en-US" dirty="0" smtClean="0"/>
              <a:t>行うため、同じ文字であっても暗号化後のデータは常に変化します。</a:t>
            </a:r>
            <a:endParaRPr kumimoji="1" lang="en-US" altLang="ja-JP" dirty="0" smtClean="0"/>
          </a:p>
          <a:p>
            <a:endParaRPr kumimoji="1" lang="en-US" altLang="ja-JP" dirty="0" smtClean="0"/>
          </a:p>
          <a:p>
            <a:r>
              <a:rPr kumimoji="1" lang="ja-JP" altLang="en-US" dirty="0" smtClean="0"/>
              <a:t>また</a:t>
            </a:r>
            <a:r>
              <a:rPr kumimoji="1" lang="en-US" altLang="ja-JP" dirty="0" smtClean="0"/>
              <a:t>,</a:t>
            </a:r>
            <a:r>
              <a:rPr kumimoji="1" lang="ja-JP" altLang="en-US" dirty="0" smtClean="0"/>
              <a:t>ストリーム暗号方式は、暗号化前と暗号化後のデータサイズが一致しているため、</a:t>
            </a:r>
            <a:endParaRPr kumimoji="1" lang="en-US" altLang="ja-JP" dirty="0" smtClean="0"/>
          </a:p>
          <a:p>
            <a:r>
              <a:rPr kumimoji="1" lang="en-US" altLang="ja-JP" dirty="0" smtClean="0"/>
              <a:t>VNC</a:t>
            </a:r>
            <a:r>
              <a:rPr kumimoji="1" lang="ja-JP" altLang="en-US" dirty="0" smtClean="0"/>
              <a:t>クライアントと</a:t>
            </a:r>
            <a:r>
              <a:rPr kumimoji="1" lang="en-US" altLang="ja-JP" dirty="0" smtClean="0"/>
              <a:t>VNC</a:t>
            </a:r>
            <a:r>
              <a:rPr kumimoji="1" lang="ja-JP" altLang="en-US" dirty="0" smtClean="0"/>
              <a:t>サーバに大幅な修正を加えることなく組み込むことが可能です。</a:t>
            </a:r>
            <a:endParaRPr kumimoji="1" lang="en-US" altLang="ja-JP" dirty="0" smtClean="0"/>
          </a:p>
          <a:p>
            <a:endParaRPr kumimoji="1" lang="en-US" altLang="ja-JP" dirty="0" smtClean="0"/>
          </a:p>
          <a:p>
            <a:endParaRPr kumimoji="1" lang="en-US" altLang="ja-JP" dirty="0" smtClean="0"/>
          </a:p>
          <a:p>
            <a:r>
              <a:rPr kumimoji="1" lang="en-US" altLang="ja-JP" dirty="0" smtClean="0"/>
              <a:t>#</a:t>
            </a:r>
            <a:r>
              <a:rPr kumimoji="1" lang="ja-JP" altLang="en-US" dirty="0" smtClean="0"/>
              <a:t>また暗号化処理がシンプルなので高速に動作するのが利点です。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6</a:t>
            </a:fld>
            <a:endParaRPr kumimoji="1" lang="ja-JP" altLang="en-US"/>
          </a:p>
        </p:txBody>
      </p:sp>
    </p:spTree>
    <p:extLst>
      <p:ext uri="{BB962C8B-B14F-4D97-AF65-F5344CB8AC3E}">
        <p14:creationId xmlns:p14="http://schemas.microsoft.com/office/powerpoint/2010/main" val="3179304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VMM</a:t>
            </a:r>
            <a:r>
              <a:rPr kumimoji="1" lang="ja-JP" altLang="en-US" dirty="0" smtClean="0"/>
              <a:t>内で行う復号化処理について説明します。</a:t>
            </a:r>
            <a:endParaRPr kumimoji="1" lang="en-US" altLang="ja-JP" dirty="0" smtClean="0"/>
          </a:p>
          <a:p>
            <a:endParaRPr kumimoji="1" lang="en-US" altLang="ja-JP" dirty="0" smtClean="0"/>
          </a:p>
          <a:p>
            <a:r>
              <a:rPr kumimoji="1" lang="en-US" altLang="ja-JP" dirty="0" smtClean="0"/>
              <a:t>[</a:t>
            </a:r>
            <a:r>
              <a:rPr kumimoji="1" lang="ja-JP" altLang="en-US" dirty="0" smtClean="0"/>
              <a:t>常にレーザポインタ</a:t>
            </a:r>
            <a:r>
              <a:rPr kumimoji="1" lang="en-US" altLang="ja-JP" dirty="0" smtClean="0"/>
              <a:t>]</a:t>
            </a:r>
          </a:p>
          <a:p>
            <a:r>
              <a:rPr kumimoji="1" lang="ja-JP" altLang="en-US" dirty="0" smtClean="0"/>
              <a:t>従来システムでは、キーボード入力を受け取った</a:t>
            </a:r>
            <a:r>
              <a:rPr kumimoji="1" lang="en-US" altLang="ja-JP" dirty="0" smtClean="0"/>
              <a:t>VNC</a:t>
            </a:r>
            <a:r>
              <a:rPr kumimoji="1" lang="ja-JP" altLang="en-US" dirty="0" smtClean="0"/>
              <a:t>サーバが直接</a:t>
            </a:r>
            <a:endParaRPr kumimoji="1" lang="en-US" altLang="ja-JP" dirty="0" smtClean="0"/>
          </a:p>
          <a:p>
            <a:r>
              <a:rPr kumimoji="1" lang="ja-JP" altLang="en-US" dirty="0" smtClean="0"/>
              <a:t>ユーザ</a:t>
            </a:r>
            <a:r>
              <a:rPr kumimoji="1" lang="en-US" altLang="ja-JP" dirty="0" smtClean="0"/>
              <a:t>VM</a:t>
            </a:r>
            <a:r>
              <a:rPr kumimoji="1" lang="ja-JP" altLang="en-US" dirty="0" smtClean="0"/>
              <a:t>にある</a:t>
            </a:r>
            <a:r>
              <a:rPr kumimoji="1" lang="en-US" altLang="ja-JP" dirty="0" smtClean="0"/>
              <a:t>I/O</a:t>
            </a:r>
            <a:r>
              <a:rPr kumimoji="1" lang="ja-JP" altLang="en-US" dirty="0" smtClean="0"/>
              <a:t>リングと呼ばれる記憶領域に書き込みを行っていました。</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en-US" altLang="ja-JP" dirty="0" err="1" smtClean="0"/>
              <a:t>FBCrypt</a:t>
            </a:r>
            <a:r>
              <a:rPr kumimoji="1" lang="ja-JP" altLang="en-US" dirty="0" smtClean="0"/>
              <a:t>では</a:t>
            </a:r>
            <a:r>
              <a:rPr kumimoji="1" lang="en-US" altLang="ja-JP" dirty="0" smtClean="0"/>
              <a:t>VNC</a:t>
            </a:r>
            <a:r>
              <a:rPr kumimoji="1" lang="ja-JP" altLang="en-US" dirty="0" smtClean="0"/>
              <a:t>サーバを修正し、ハイパーコールという仕組みを用いて</a:t>
            </a:r>
            <a:r>
              <a:rPr kumimoji="1" lang="en-US" altLang="ja-JP" dirty="0" smtClean="0"/>
              <a:t>VMM</a:t>
            </a:r>
            <a:r>
              <a:rPr kumimoji="1" lang="ja-JP" altLang="en-US" dirty="0" smtClean="0"/>
              <a:t>にキーボード入力情報を渡します。</a:t>
            </a:r>
            <a:endParaRPr kumimoji="1" lang="en-US" altLang="ja-JP" dirty="0" smtClean="0"/>
          </a:p>
          <a:p>
            <a:r>
              <a:rPr kumimoji="1" lang="en-US" altLang="ja-JP" dirty="0" smtClean="0"/>
              <a:t>VMM</a:t>
            </a:r>
            <a:r>
              <a:rPr kumimoji="1" lang="ja-JP" altLang="en-US" dirty="0" smtClean="0"/>
              <a:t>内で復号化処理を行い、復号化したキーボード入力情報を</a:t>
            </a:r>
            <a:r>
              <a:rPr kumimoji="1" lang="en-US" altLang="ja-JP" dirty="0" smtClean="0"/>
              <a:t>I/O</a:t>
            </a:r>
            <a:r>
              <a:rPr kumimoji="1" lang="ja-JP" altLang="en-US" dirty="0" smtClean="0"/>
              <a:t>リングに書き込みます。</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また復号化後の情報を管理</a:t>
            </a:r>
            <a:r>
              <a:rPr kumimoji="1" lang="en-US" altLang="ja-JP" dirty="0" smtClean="0"/>
              <a:t>VM</a:t>
            </a:r>
            <a:r>
              <a:rPr kumimoji="1" lang="ja-JP" altLang="en-US" dirty="0" smtClean="0"/>
              <a:t>から見られないようにするため、</a:t>
            </a:r>
            <a:r>
              <a:rPr kumimoji="1" lang="en-US" altLang="ja-JP" dirty="0" smtClean="0"/>
              <a:t>VNC</a:t>
            </a:r>
            <a:r>
              <a:rPr kumimoji="1" lang="ja-JP" altLang="en-US" dirty="0" smtClean="0"/>
              <a:t>サーバから</a:t>
            </a:r>
            <a:r>
              <a:rPr kumimoji="1" lang="en-US" altLang="ja-JP" dirty="0" smtClean="0"/>
              <a:t>I/O</a:t>
            </a:r>
            <a:r>
              <a:rPr kumimoji="1" lang="ja-JP" altLang="en-US" dirty="0" smtClean="0"/>
              <a:t>リングへのアクセスを禁止するようにしました。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7</a:t>
            </a:fld>
            <a:endParaRPr kumimoji="1" lang="ja-JP" altLang="en-US"/>
          </a:p>
        </p:txBody>
      </p:sp>
    </p:spTree>
    <p:extLst>
      <p:ext uri="{BB962C8B-B14F-4D97-AF65-F5344CB8AC3E}">
        <p14:creationId xmlns:p14="http://schemas.microsoft.com/office/powerpoint/2010/main" val="3917831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VMM</a:t>
            </a:r>
            <a:r>
              <a:rPr kumimoji="1" lang="ja-JP" altLang="en-US" dirty="0" smtClean="0"/>
              <a:t>はユーザ</a:t>
            </a:r>
            <a:r>
              <a:rPr kumimoji="1" lang="en-US" altLang="ja-JP" dirty="0" smtClean="0"/>
              <a:t>VM</a:t>
            </a:r>
            <a:r>
              <a:rPr kumimoji="1" lang="ja-JP" altLang="en-US" dirty="0" smtClean="0"/>
              <a:t>の</a:t>
            </a:r>
            <a:r>
              <a:rPr kumimoji="1" lang="en-US" altLang="ja-JP" dirty="0" smtClean="0"/>
              <a:t>I/O</a:t>
            </a:r>
            <a:r>
              <a:rPr kumimoji="1" lang="ja-JP" altLang="en-US" dirty="0" smtClean="0"/>
              <a:t>リングに書き込みを行いますが、</a:t>
            </a:r>
            <a:endParaRPr kumimoji="1" lang="en-US" altLang="ja-JP" dirty="0" smtClean="0"/>
          </a:p>
          <a:p>
            <a:r>
              <a:rPr kumimoji="1" lang="ja-JP" altLang="en-US" dirty="0" smtClean="0"/>
              <a:t>本来の</a:t>
            </a:r>
            <a:r>
              <a:rPr kumimoji="1" lang="en-US" altLang="ja-JP" dirty="0" smtClean="0"/>
              <a:t>VMM</a:t>
            </a:r>
            <a:r>
              <a:rPr kumimoji="1" lang="ja-JP" altLang="en-US" dirty="0" smtClean="0"/>
              <a:t>はユーザ</a:t>
            </a:r>
            <a:r>
              <a:rPr kumimoji="1" lang="en-US" altLang="ja-JP" dirty="0" smtClean="0"/>
              <a:t>VM</a:t>
            </a:r>
            <a:r>
              <a:rPr kumimoji="1" lang="ja-JP" altLang="en-US" dirty="0" smtClean="0"/>
              <a:t>の</a:t>
            </a:r>
            <a:r>
              <a:rPr kumimoji="1" lang="en-US" altLang="ja-JP" dirty="0" smtClean="0"/>
              <a:t>I/O</a:t>
            </a:r>
            <a:r>
              <a:rPr kumimoji="1" lang="ja-JP" altLang="en-US" dirty="0" smtClean="0"/>
              <a:t>リングの情報を管理していません。</a:t>
            </a:r>
            <a:endParaRPr kumimoji="1" lang="en-US" altLang="ja-JP" dirty="0" smtClean="0"/>
          </a:p>
          <a:p>
            <a:endParaRPr kumimoji="1" lang="en-US" altLang="ja-JP" dirty="0" smtClean="0"/>
          </a:p>
          <a:p>
            <a:r>
              <a:rPr kumimoji="1" lang="en-US" altLang="ja-JP" dirty="0" smtClean="0"/>
              <a:t>[</a:t>
            </a:r>
            <a:r>
              <a:rPr kumimoji="1" lang="ja-JP" altLang="en-US" dirty="0" smtClean="0"/>
              <a:t>レーザポインタ</a:t>
            </a:r>
            <a:r>
              <a:rPr kumimoji="1" lang="en-US" altLang="ja-JP" dirty="0" smtClean="0"/>
              <a:t>]</a:t>
            </a:r>
          </a:p>
          <a:p>
            <a:r>
              <a:rPr kumimoji="1" lang="ja-JP" altLang="en-US" dirty="0" smtClean="0"/>
              <a:t>ユーザ</a:t>
            </a:r>
            <a:r>
              <a:rPr kumimoji="1" lang="en-US" altLang="ja-JP" dirty="0" smtClean="0"/>
              <a:t>VM</a:t>
            </a:r>
            <a:r>
              <a:rPr kumimoji="1" lang="ja-JP" altLang="en-US" dirty="0" smtClean="0"/>
              <a:t>は起動時に、</a:t>
            </a:r>
            <a:r>
              <a:rPr kumimoji="1" lang="en-US" altLang="ja-JP" dirty="0" smtClean="0"/>
              <a:t>k</a:t>
            </a:r>
            <a:r>
              <a:rPr kumimoji="1" lang="ja-JP" altLang="en-US" dirty="0" smtClean="0"/>
              <a:t>このように管理</a:t>
            </a:r>
            <a:r>
              <a:rPr kumimoji="1" lang="en-US" altLang="ja-JP" dirty="0" smtClean="0"/>
              <a:t>VM</a:t>
            </a:r>
            <a:r>
              <a:rPr kumimoji="1" lang="ja-JP" altLang="en-US" dirty="0" smtClean="0"/>
              <a:t>に</a:t>
            </a:r>
            <a:r>
              <a:rPr kumimoji="1" lang="en-US" altLang="ja-JP" dirty="0" smtClean="0"/>
              <a:t>I/O</a:t>
            </a:r>
            <a:r>
              <a:rPr kumimoji="1" lang="ja-JP" altLang="en-US" dirty="0" smtClean="0"/>
              <a:t>リング情報を通知しています。</a:t>
            </a:r>
            <a:endParaRPr kumimoji="1" lang="en-US" altLang="ja-JP" dirty="0" smtClean="0"/>
          </a:p>
          <a:p>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そこで</a:t>
            </a:r>
            <a:r>
              <a:rPr kumimoji="1" lang="en-US" altLang="ja-JP" dirty="0" err="1" smtClean="0"/>
              <a:t>FBCrypt</a:t>
            </a:r>
            <a:r>
              <a:rPr kumimoji="1" lang="ja-JP" altLang="en-US" dirty="0" smtClean="0"/>
              <a:t>の</a:t>
            </a:r>
            <a:r>
              <a:rPr kumimoji="1" lang="en-US" altLang="ja-JP" dirty="0" smtClean="0"/>
              <a:t>VMM</a:t>
            </a:r>
            <a:r>
              <a:rPr kumimoji="1" lang="ja-JP" altLang="en-US" dirty="0" smtClean="0"/>
              <a:t>は、ユーザ</a:t>
            </a:r>
            <a:r>
              <a:rPr kumimoji="1" lang="en-US" altLang="ja-JP" dirty="0" smtClean="0"/>
              <a:t>VM</a:t>
            </a:r>
            <a:r>
              <a:rPr kumimoji="1" lang="ja-JP" altLang="en-US" dirty="0" smtClean="0"/>
              <a:t>起動時にユーザ</a:t>
            </a:r>
            <a:r>
              <a:rPr kumimoji="1" lang="en-US" altLang="ja-JP" dirty="0" smtClean="0"/>
              <a:t>VM</a:t>
            </a:r>
            <a:r>
              <a:rPr kumimoji="1" lang="ja-JP" altLang="en-US" dirty="0" smtClean="0"/>
              <a:t>と管理</a:t>
            </a:r>
            <a:r>
              <a:rPr kumimoji="1" lang="en-US" altLang="ja-JP" dirty="0" smtClean="0"/>
              <a:t>VM</a:t>
            </a:r>
            <a:r>
              <a:rPr kumimoji="1" lang="ja-JP" altLang="en-US" dirty="0" smtClean="0"/>
              <a:t>との間でやり取りされる通信を</a:t>
            </a:r>
            <a:endParaRPr kumimoji="1" lang="en-US" altLang="ja-JP" dirty="0" smtClean="0"/>
          </a:p>
          <a:p>
            <a:r>
              <a:rPr kumimoji="1" lang="ja-JP" altLang="en-US" dirty="0" smtClean="0"/>
              <a:t>イベントの発生ごとに監視、チェックすることで、</a:t>
            </a:r>
            <a:r>
              <a:rPr kumimoji="1" lang="en-US" altLang="ja-JP" dirty="0" smtClean="0"/>
              <a:t>I/O</a:t>
            </a:r>
            <a:r>
              <a:rPr kumimoji="1" lang="ja-JP" altLang="en-US" dirty="0" smtClean="0"/>
              <a:t>リングのアドレスを取得しています。</a:t>
            </a:r>
            <a:endParaRPr kumimoji="1" lang="en-US" altLang="ja-JP" dirty="0" smtClean="0"/>
          </a:p>
          <a:p>
            <a:r>
              <a:rPr kumimoji="1" lang="ja-JP" altLang="en-US" dirty="0" smtClean="0"/>
              <a:t>これにより</a:t>
            </a:r>
            <a:r>
              <a:rPr kumimoji="1" lang="en-US" altLang="ja-JP" dirty="0" smtClean="0"/>
              <a:t>VMM</a:t>
            </a:r>
            <a:r>
              <a:rPr kumimoji="1" lang="ja-JP" altLang="en-US" dirty="0" smtClean="0"/>
              <a:t>から</a:t>
            </a:r>
            <a:r>
              <a:rPr kumimoji="1" lang="en-US" altLang="ja-JP" dirty="0" smtClean="0"/>
              <a:t>I/O</a:t>
            </a:r>
            <a:r>
              <a:rPr kumimoji="1" lang="ja-JP" altLang="en-US" dirty="0" smtClean="0"/>
              <a:t>リングに情報の書き込みが可能になります。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8</a:t>
            </a:fld>
            <a:endParaRPr kumimoji="1" lang="ja-JP" altLang="en-US"/>
          </a:p>
        </p:txBody>
      </p:sp>
    </p:spTree>
    <p:extLst>
      <p:ext uri="{BB962C8B-B14F-4D97-AF65-F5344CB8AC3E}">
        <p14:creationId xmlns:p14="http://schemas.microsoft.com/office/powerpoint/2010/main" val="2212192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レーザポインタ</a:t>
            </a:r>
            <a:r>
              <a:rPr kumimoji="1" lang="en-US" altLang="ja-JP" dirty="0" smtClean="0"/>
              <a:t>]</a:t>
            </a:r>
          </a:p>
          <a:p>
            <a:r>
              <a:rPr kumimoji="1" lang="ja-JP" altLang="en-US" dirty="0" smtClean="0"/>
              <a:t>実験として、図のように管理</a:t>
            </a:r>
            <a:r>
              <a:rPr kumimoji="1" lang="en-US" altLang="ja-JP" dirty="0" smtClean="0"/>
              <a:t>VM</a:t>
            </a:r>
            <a:r>
              <a:rPr kumimoji="1" lang="ja-JP" altLang="en-US" dirty="0" smtClean="0"/>
              <a:t>上の</a:t>
            </a:r>
            <a:r>
              <a:rPr kumimoji="1" lang="en-US" altLang="ja-JP" dirty="0" smtClean="0"/>
              <a:t>VNC</a:t>
            </a:r>
            <a:r>
              <a:rPr kumimoji="1" lang="ja-JP" altLang="en-US" dirty="0" smtClean="0"/>
              <a:t>サーバに盗聴プログラムを仕込み、</a:t>
            </a:r>
            <a:endParaRPr kumimoji="1" lang="en-US" altLang="ja-JP" dirty="0" smtClean="0"/>
          </a:p>
          <a:p>
            <a:r>
              <a:rPr kumimoji="1" lang="ja-JP" altLang="en-US" dirty="0" smtClean="0"/>
              <a:t>従来システムと</a:t>
            </a:r>
            <a:r>
              <a:rPr kumimoji="1" lang="en-US" altLang="ja-JP" dirty="0" smtClean="0"/>
              <a:t>FBC</a:t>
            </a:r>
            <a:r>
              <a:rPr kumimoji="1" lang="ja-JP" altLang="en-US" dirty="0" smtClean="0"/>
              <a:t>ｒｙｐｔでキーボード入力情報が盗聴できるかどうかを確認してみました。</a:t>
            </a:r>
            <a:endParaRPr kumimoji="1" lang="en-US" altLang="ja-JP" dirty="0" smtClean="0"/>
          </a:p>
          <a:p>
            <a:endParaRPr kumimoji="1" lang="en-US" altLang="ja-JP" dirty="0" smtClean="0"/>
          </a:p>
          <a:p>
            <a:r>
              <a:rPr kumimoji="1" lang="ja-JP" altLang="en-US" dirty="0" smtClean="0"/>
              <a:t>実験環境は仮想化ソフトウェア</a:t>
            </a:r>
            <a:r>
              <a:rPr kumimoji="1" lang="en-US" altLang="ja-JP" dirty="0" err="1" smtClean="0"/>
              <a:t>Xen</a:t>
            </a:r>
            <a:r>
              <a:rPr kumimoji="1" lang="ja-JP" altLang="en-US" dirty="0" smtClean="0"/>
              <a:t>を使用し、</a:t>
            </a:r>
            <a:r>
              <a:rPr kumimoji="1" lang="en-US" altLang="ja-JP" dirty="0" smtClean="0"/>
              <a:t>CPU</a:t>
            </a:r>
            <a:r>
              <a:rPr kumimoji="1" lang="ja-JP" altLang="en-US" dirty="0" smtClean="0"/>
              <a:t>は</a:t>
            </a:r>
            <a:r>
              <a:rPr kumimoji="1" lang="en-US" altLang="ja-JP" dirty="0" smtClean="0"/>
              <a:t>2.8GHz</a:t>
            </a:r>
            <a:r>
              <a:rPr kumimoji="1" lang="ja-JP" altLang="en-US" dirty="0" smtClean="0"/>
              <a:t>のインテル</a:t>
            </a:r>
            <a:r>
              <a:rPr kumimoji="1" lang="en-US" altLang="ja-JP" dirty="0" smtClean="0"/>
              <a:t>Core2Quad</a:t>
            </a:r>
            <a:r>
              <a:rPr kumimoji="1" lang="ja-JP" altLang="en-US" dirty="0" smtClean="0"/>
              <a:t>を使用しました。</a:t>
            </a:r>
            <a:endParaRPr kumimoji="1" lang="en-US" altLang="ja-JP" dirty="0" smtClean="0"/>
          </a:p>
          <a:p>
            <a:endParaRPr kumimoji="1" lang="en-US" altLang="ja-JP" dirty="0" smtClean="0"/>
          </a:p>
          <a:p>
            <a:r>
              <a:rPr kumimoji="1" lang="ja-JP" altLang="en-US" dirty="0" smtClean="0"/>
              <a:t>従来システムでは</a:t>
            </a:r>
            <a:r>
              <a:rPr kumimoji="1" lang="en-US" altLang="ja-JP" dirty="0" smtClean="0"/>
              <a:t>VNC</a:t>
            </a:r>
            <a:r>
              <a:rPr kumimoji="1" lang="ja-JP" altLang="en-US" dirty="0" smtClean="0"/>
              <a:t>サーバが直接</a:t>
            </a:r>
            <a:r>
              <a:rPr kumimoji="1" lang="en-US" altLang="ja-JP" dirty="0" smtClean="0"/>
              <a:t>I/O</a:t>
            </a:r>
            <a:r>
              <a:rPr kumimoji="1" lang="ja-JP" altLang="en-US" dirty="0" smtClean="0"/>
              <a:t>リングにキーボード入力情報を書き込んでいます。</a:t>
            </a:r>
            <a:endParaRPr kumimoji="1" lang="en-US" altLang="ja-JP" dirty="0" smtClean="0"/>
          </a:p>
          <a:p>
            <a:r>
              <a:rPr kumimoji="1" lang="en-US" altLang="ja-JP" dirty="0" err="1" smtClean="0"/>
              <a:t>FBCrypt</a:t>
            </a:r>
            <a:r>
              <a:rPr kumimoji="1" lang="ja-JP" altLang="en-US" dirty="0" smtClean="0"/>
              <a:t>では</a:t>
            </a:r>
            <a:r>
              <a:rPr kumimoji="1" lang="en-US" altLang="ja-JP" dirty="0" smtClean="0"/>
              <a:t>VNC</a:t>
            </a:r>
            <a:r>
              <a:rPr kumimoji="1" lang="ja-JP" altLang="en-US" dirty="0" smtClean="0"/>
              <a:t>サーバからのハイパーコールで</a:t>
            </a:r>
            <a:r>
              <a:rPr kumimoji="1" lang="en-US" altLang="ja-JP" dirty="0" smtClean="0"/>
              <a:t>VMM</a:t>
            </a:r>
            <a:r>
              <a:rPr kumimoji="1" lang="ja-JP" altLang="en-US" dirty="0" smtClean="0"/>
              <a:t>内でキーボード入力情報を復号化した後、</a:t>
            </a:r>
            <a:r>
              <a:rPr kumimoji="1" lang="en-US" altLang="ja-JP" dirty="0" smtClean="0"/>
              <a:t>I/o</a:t>
            </a:r>
            <a:r>
              <a:rPr kumimoji="1" lang="ja-JP" altLang="en-US" dirty="0" smtClean="0"/>
              <a:t>リングに情報を書きこんでいます</a:t>
            </a:r>
            <a:endParaRPr kumimoji="1" lang="en-US" altLang="ja-JP" dirty="0" smtClean="0"/>
          </a:p>
          <a:p>
            <a:endParaRPr kumimoji="1" lang="en-US" altLang="ja-JP" dirty="0" smtClean="0"/>
          </a:p>
          <a:p>
            <a:r>
              <a:rPr kumimoji="1" lang="en-US" altLang="ja-JP" dirty="0" smtClean="0"/>
              <a:t>[</a:t>
            </a:r>
            <a:r>
              <a:rPr kumimoji="1" lang="ja-JP" altLang="en-US" dirty="0" smtClean="0"/>
              <a:t>動画</a:t>
            </a:r>
            <a:r>
              <a:rPr kumimoji="1" lang="en-US" altLang="ja-JP" dirty="0" smtClean="0"/>
              <a:t>]</a:t>
            </a:r>
          </a:p>
          <a:p>
            <a:r>
              <a:rPr kumimoji="1" lang="ja-JP" altLang="en-US" dirty="0" smtClean="0"/>
              <a:t>左側がユーザ</a:t>
            </a:r>
            <a:r>
              <a:rPr kumimoji="1" lang="en-US" altLang="ja-JP" dirty="0" smtClean="0"/>
              <a:t>VM</a:t>
            </a:r>
            <a:r>
              <a:rPr kumimoji="1" lang="ja-JP" altLang="en-US" dirty="0" smtClean="0"/>
              <a:t>に</a:t>
            </a:r>
            <a:r>
              <a:rPr kumimoji="1" lang="en-US" altLang="ja-JP" dirty="0" smtClean="0"/>
              <a:t>VNC</a:t>
            </a:r>
            <a:r>
              <a:rPr kumimoji="1" lang="ja-JP" altLang="en-US" dirty="0" smtClean="0"/>
              <a:t>接続したウインドウで、右側が管理</a:t>
            </a:r>
            <a:r>
              <a:rPr kumimoji="1" lang="en-US" altLang="ja-JP" dirty="0" smtClean="0"/>
              <a:t>VM</a:t>
            </a:r>
            <a:r>
              <a:rPr kumimoji="1" lang="ja-JP" altLang="en-US" dirty="0" smtClean="0"/>
              <a:t>のコンソールで盗聴を行っているウインドウです。</a:t>
            </a:r>
            <a:endParaRPr kumimoji="1" lang="en-US" altLang="ja-JP" dirty="0" smtClean="0"/>
          </a:p>
          <a:p>
            <a:r>
              <a:rPr kumimoji="1" lang="ja-JP" altLang="en-US" dirty="0" smtClean="0"/>
              <a:t>従来システムでは、</a:t>
            </a:r>
            <a:r>
              <a:rPr kumimoji="1" lang="en-US" altLang="ja-JP" dirty="0" smtClean="0"/>
              <a:t>VNC</a:t>
            </a:r>
            <a:r>
              <a:rPr kumimoji="1" lang="ja-JP" altLang="en-US" dirty="0" smtClean="0"/>
              <a:t>で入力したキーが、管理</a:t>
            </a:r>
            <a:r>
              <a:rPr kumimoji="1" lang="en-US" altLang="ja-JP" dirty="0" smtClean="0"/>
              <a:t>VM</a:t>
            </a:r>
            <a:r>
              <a:rPr kumimoji="1" lang="ja-JP" altLang="en-US" dirty="0" smtClean="0"/>
              <a:t>の盗聴プログラムにしっかり記録されていることがわかります。</a:t>
            </a:r>
            <a:endParaRPr kumimoji="1" lang="en-US" altLang="ja-JP" dirty="0" smtClean="0"/>
          </a:p>
          <a:p>
            <a:r>
              <a:rPr kumimoji="1" lang="en-US" altLang="ja-JP" dirty="0" smtClean="0"/>
              <a:t>FBC</a:t>
            </a:r>
            <a:r>
              <a:rPr kumimoji="1" lang="ja-JP" altLang="en-US" dirty="0" smtClean="0"/>
              <a:t>ｒｙｐｔでは、</a:t>
            </a:r>
            <a:r>
              <a:rPr kumimoji="1" lang="en-US" altLang="ja-JP" dirty="0" smtClean="0"/>
              <a:t>VNC</a:t>
            </a:r>
            <a:r>
              <a:rPr kumimoji="1" lang="ja-JP" altLang="en-US" dirty="0" smtClean="0"/>
              <a:t>でキーを入力して、管理</a:t>
            </a:r>
            <a:r>
              <a:rPr kumimoji="1" lang="en-US" altLang="ja-JP" dirty="0" smtClean="0"/>
              <a:t>VM</a:t>
            </a:r>
            <a:r>
              <a:rPr kumimoji="1" lang="ja-JP" altLang="en-US" dirty="0" smtClean="0"/>
              <a:t>から盗聴されてもはストリーム暗号により暗号化された文字が記録され、</a:t>
            </a:r>
            <a:endParaRPr kumimoji="1" lang="en-US" altLang="ja-JP" dirty="0" smtClean="0"/>
          </a:p>
          <a:p>
            <a:r>
              <a:rPr kumimoji="1" lang="ja-JP" altLang="en-US" dirty="0" smtClean="0"/>
              <a:t>情報漏洩が起きていないことがわかります。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9</a:t>
            </a:fld>
            <a:endParaRPr kumimoji="1" lang="ja-JP" altLang="en-US"/>
          </a:p>
        </p:txBody>
      </p:sp>
    </p:spTree>
    <p:extLst>
      <p:ext uri="{BB962C8B-B14F-4D97-AF65-F5344CB8AC3E}">
        <p14:creationId xmlns:p14="http://schemas.microsoft.com/office/powerpoint/2010/main" val="1403879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キーボード入力一回に要する処理時間を従来システムと比較しました。</a:t>
            </a:r>
            <a:endParaRPr kumimoji="1" lang="en-US" altLang="ja-JP" dirty="0" smtClean="0"/>
          </a:p>
          <a:p>
            <a:endParaRPr kumimoji="1" lang="en-US" altLang="ja-JP" dirty="0" smtClean="0"/>
          </a:p>
          <a:p>
            <a:r>
              <a:rPr kumimoji="1" lang="ja-JP" altLang="en-US" dirty="0" smtClean="0"/>
              <a:t>青が従来システムで、赤が</a:t>
            </a:r>
            <a:r>
              <a:rPr kumimoji="1" lang="en-US" altLang="ja-JP" dirty="0" err="1" smtClean="0"/>
              <a:t>FBCrypt</a:t>
            </a:r>
            <a:r>
              <a:rPr kumimoji="1" lang="ja-JP" altLang="en-US" dirty="0" smtClean="0"/>
              <a:t>です。</a:t>
            </a:r>
            <a:endParaRPr kumimoji="1" lang="en-US" altLang="ja-JP" dirty="0" smtClean="0"/>
          </a:p>
          <a:p>
            <a:r>
              <a:rPr kumimoji="1" lang="ja-JP" altLang="en-US" dirty="0" smtClean="0"/>
              <a:t>単位はマイクロ秒で、数値が大きいほど、処理時間が多くかかっているというグラフです。</a:t>
            </a:r>
            <a:endParaRPr kumimoji="1" lang="en-US" altLang="ja-JP" dirty="0" smtClean="0"/>
          </a:p>
          <a:p>
            <a:endParaRPr kumimoji="1" lang="en-US" altLang="ja-JP" dirty="0" smtClean="0"/>
          </a:p>
          <a:p>
            <a:r>
              <a:rPr kumimoji="1" lang="en-US" altLang="ja-JP" dirty="0" smtClean="0"/>
              <a:t>VNC</a:t>
            </a:r>
            <a:r>
              <a:rPr kumimoji="1" lang="ja-JP" altLang="en-US" dirty="0" smtClean="0"/>
              <a:t>クライアント側では</a:t>
            </a:r>
            <a:endParaRPr kumimoji="1" lang="en-US" altLang="ja-JP" dirty="0" smtClean="0"/>
          </a:p>
          <a:p>
            <a:r>
              <a:rPr kumimoji="1" lang="ja-JP" altLang="en-US" dirty="0" smtClean="0"/>
              <a:t>キーボード入力をサーバに送信する時間</a:t>
            </a:r>
            <a:endParaRPr kumimoji="1" lang="en-US" altLang="ja-JP" dirty="0" smtClean="0"/>
          </a:p>
          <a:p>
            <a:endParaRPr kumimoji="1" lang="en-US" altLang="ja-JP" dirty="0" smtClean="0"/>
          </a:p>
          <a:p>
            <a:r>
              <a:rPr kumimoji="1" lang="en-US" altLang="ja-JP" dirty="0" smtClean="0"/>
              <a:t>VNC</a:t>
            </a:r>
            <a:r>
              <a:rPr kumimoji="1" lang="ja-JP" altLang="en-US" dirty="0" smtClean="0"/>
              <a:t>サーバ側では</a:t>
            </a:r>
            <a:endParaRPr kumimoji="1" lang="en-US" altLang="ja-JP" dirty="0" smtClean="0"/>
          </a:p>
          <a:p>
            <a:r>
              <a:rPr kumimoji="1" lang="en-US" altLang="ja-JP" dirty="0" smtClean="0"/>
              <a:t>I/O</a:t>
            </a:r>
            <a:r>
              <a:rPr kumimoji="1" lang="ja-JP" altLang="en-US" dirty="0" smtClean="0"/>
              <a:t>リングに書き込むまでの時間を測定しました。</a:t>
            </a:r>
            <a:endParaRPr kumimoji="1" lang="en-US" altLang="ja-JP" dirty="0" smtClean="0"/>
          </a:p>
          <a:p>
            <a:endParaRPr kumimoji="1" lang="en-US" altLang="ja-JP" dirty="0" smtClean="0"/>
          </a:p>
          <a:p>
            <a:r>
              <a:rPr kumimoji="1" lang="ja-JP" altLang="en-US" dirty="0" smtClean="0"/>
              <a:t>結果としては、</a:t>
            </a:r>
            <a:r>
              <a:rPr kumimoji="1" lang="en-US" altLang="ja-JP" dirty="0" err="1" smtClean="0"/>
              <a:t>FBCrypt</a:t>
            </a:r>
            <a:r>
              <a:rPr kumimoji="1" lang="ja-JP" altLang="en-US" dirty="0" smtClean="0"/>
              <a:t>は従来システムより処理時間の増加が見られるものの、</a:t>
            </a:r>
            <a:endParaRPr kumimoji="1" lang="en-US" altLang="ja-JP" dirty="0" smtClean="0"/>
          </a:p>
          <a:p>
            <a:r>
              <a:rPr kumimoji="1" lang="ja-JP" altLang="en-US" dirty="0" smtClean="0"/>
              <a:t>全体としては、</a:t>
            </a:r>
            <a:r>
              <a:rPr kumimoji="1" lang="en-US" altLang="ja-JP" dirty="0" smtClean="0"/>
              <a:t>46.4μ</a:t>
            </a:r>
            <a:r>
              <a:rPr kumimoji="1" lang="ja-JP" altLang="en-US" dirty="0" smtClean="0"/>
              <a:t>秒しか増加しておらず、</a:t>
            </a:r>
            <a:endParaRPr kumimoji="1" lang="en-US" altLang="ja-JP" dirty="0" smtClean="0"/>
          </a:p>
          <a:p>
            <a:r>
              <a:rPr kumimoji="1" lang="ja-JP" altLang="en-US" dirty="0" smtClean="0"/>
              <a:t>ユーザは従来システムとほぼ同じ体感速度でキーボード入力を行えることを確認しました。</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3F56115-A6D3-2641-B88B-530C99722414}" type="slidenum">
              <a:rPr kumimoji="1" lang="ja-JP" altLang="en-US" smtClean="0"/>
              <a:t>10</a:t>
            </a:fld>
            <a:endParaRPr kumimoji="1" lang="ja-JP" altLang="en-US"/>
          </a:p>
        </p:txBody>
      </p:sp>
    </p:spTree>
    <p:extLst>
      <p:ext uri="{BB962C8B-B14F-4D97-AF65-F5344CB8AC3E}">
        <p14:creationId xmlns:p14="http://schemas.microsoft.com/office/powerpoint/2010/main" val="3118511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5" name="Rectangle 7"/>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685800" y="1676400"/>
            <a:ext cx="7973568" cy="2478088"/>
          </a:xfrm>
        </p:spPr>
        <p:txBody>
          <a:bodyPr rtlCol="0">
            <a:normAutofit/>
          </a:bodyPr>
          <a:lstStyle>
            <a:lvl1pPr algn="l" defTabSz="914400" rtl="0" eaLnBrk="1" latinLnBrk="0" hangingPunct="1">
              <a:spcBef>
                <a:spcPct val="0"/>
              </a:spcBef>
              <a:buNone/>
              <a:defRPr sz="4000" kern="1200">
                <a:solidFill>
                  <a:schemeClr val="accent1"/>
                </a:solidFill>
                <a:latin typeface="Tahoma"/>
                <a:ea typeface="+mj-ea"/>
                <a:cs typeface="Tahoma"/>
              </a:defRPr>
            </a:lvl1pPr>
          </a:lstStyle>
          <a:p>
            <a:r>
              <a:rPr lang="ja-JP" altLang="en-US" smtClean="0"/>
              <a:t>マスター タイトルの書式設定</a:t>
            </a:r>
            <a:endParaRPr dirty="0"/>
          </a:p>
        </p:txBody>
      </p:sp>
      <p:sp>
        <p:nvSpPr>
          <p:cNvPr id="3" name="Subtitle 2"/>
          <p:cNvSpPr>
            <a:spLocks noGrp="1"/>
          </p:cNvSpPr>
          <p:nvPr>
            <p:ph type="subTitle" idx="1"/>
          </p:nvPr>
        </p:nvSpPr>
        <p:spPr>
          <a:xfrm>
            <a:off x="3200400" y="4636008"/>
            <a:ext cx="5458968" cy="1720342"/>
          </a:xfrm>
        </p:spPr>
        <p:txBody>
          <a:bodyPr rtlCol="0">
            <a:normAutofit/>
          </a:bodyPr>
          <a:lstStyle>
            <a:lvl1pPr marL="0" indent="0" algn="l" defTabSz="914400" rtl="0" eaLnBrk="1" latinLnBrk="0" hangingPunct="1">
              <a:spcBef>
                <a:spcPts val="0"/>
              </a:spcBef>
              <a:buClr>
                <a:schemeClr val="accent1"/>
              </a:buClr>
              <a:buSzPct val="100000"/>
              <a:buFont typeface="Wingdings 2" pitchFamily="18" charset="2"/>
              <a:buNone/>
              <a:defRPr sz="2400" kern="1200">
                <a:solidFill>
                  <a:schemeClr val="tx2"/>
                </a:solidFill>
                <a:latin typeface="Tahoma"/>
                <a:ea typeface="+mn-ea"/>
                <a:cs typeface="Tahom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7" name="Footer Placeholder 4"/>
          <p:cNvSpPr>
            <a:spLocks noGrp="1"/>
          </p:cNvSpPr>
          <p:nvPr>
            <p:ph type="ftr" sz="quarter" idx="11"/>
          </p:nvPr>
        </p:nvSpPr>
        <p:spPr>
          <a:xfrm>
            <a:off x="3219450" y="6356350"/>
            <a:ext cx="4735513" cy="365125"/>
          </a:xfrm>
        </p:spPr>
        <p:txBody>
          <a:bodyPr/>
          <a:lstStyle>
            <a:lvl1pPr>
              <a:defRPr>
                <a:latin typeface="Century Gothic" charset="0"/>
                <a:ea typeface="メイリオ" charset="-128"/>
                <a:cs typeface="メイリオ" charset="-128"/>
              </a:defRPr>
            </a:lvl1pPr>
          </a:lstStyle>
          <a:p>
            <a:endParaRPr kumimoji="1" lang="ja-JP" altLang="en-US"/>
          </a:p>
        </p:txBody>
      </p:sp>
      <p:sp>
        <p:nvSpPr>
          <p:cNvPr id="8" name="Slide Number Placeholder 5"/>
          <p:cNvSpPr>
            <a:spLocks noGrp="1"/>
          </p:cNvSpPr>
          <p:nvPr>
            <p:ph type="sldNum" sz="quarter" idx="12"/>
          </p:nvPr>
        </p:nvSpPr>
        <p:spPr>
          <a:xfrm>
            <a:off x="8256588"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6"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7" name="Date Placeholder 4"/>
          <p:cNvSpPr>
            <a:spLocks noGrp="1"/>
          </p:cNvSpPr>
          <p:nvPr>
            <p:ph type="dt" sz="half" idx="15"/>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8" name="Footer Placeholder 5"/>
          <p:cNvSpPr>
            <a:spLocks noGrp="1"/>
          </p:cNvSpPr>
          <p:nvPr>
            <p:ph type="ftr" sz="quarter" idx="16"/>
          </p:nvPr>
        </p:nvSpPr>
        <p:spPr/>
        <p:txBody>
          <a:bodyPr/>
          <a:lstStyle>
            <a:lvl1pPr>
              <a:defRPr/>
            </a:lvl1pPr>
          </a:lstStyle>
          <a:p>
            <a:endParaRPr kumimoji="1" lang="ja-JP" altLang="en-US"/>
          </a:p>
        </p:txBody>
      </p:sp>
      <p:sp>
        <p:nvSpPr>
          <p:cNvPr id="11" name="Slide Number Placeholder 6"/>
          <p:cNvSpPr>
            <a:spLocks noGrp="1"/>
          </p:cNvSpPr>
          <p:nvPr>
            <p:ph type="sldNum" sz="quarter" idx="17"/>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7"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4"/>
          <p:cNvSpPr>
            <a:spLocks noGrp="1"/>
          </p:cNvSpPr>
          <p:nvPr>
            <p:ph type="dt" sz="half" idx="16"/>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10" name="Footer Placeholder 5"/>
          <p:cNvSpPr>
            <a:spLocks noGrp="1"/>
          </p:cNvSpPr>
          <p:nvPr>
            <p:ph type="ftr" sz="quarter" idx="17"/>
          </p:nvPr>
        </p:nvSpPr>
        <p:spPr/>
        <p:txBody>
          <a:bodyPr/>
          <a:lstStyle>
            <a:lvl1pPr>
              <a:defRPr/>
            </a:lvl1pPr>
          </a:lstStyle>
          <a:p>
            <a:endParaRPr kumimoji="1" lang="ja-JP" altLang="en-US"/>
          </a:p>
        </p:txBody>
      </p:sp>
      <p:sp>
        <p:nvSpPr>
          <p:cNvPr id="13" name="Slide Number Placeholder 6"/>
          <p:cNvSpPr>
            <a:spLocks noGrp="1"/>
          </p:cNvSpPr>
          <p:nvPr>
            <p:ph type="sldNum" sz="quarter" idx="18"/>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Rectangle 5"/>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4" name="Date Placeholder 2"/>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5" name="Footer Placeholder 3"/>
          <p:cNvSpPr>
            <a:spLocks noGrp="1"/>
          </p:cNvSpPr>
          <p:nvPr>
            <p:ph type="ftr" sz="quarter" idx="11"/>
          </p:nvPr>
        </p:nvSpPr>
        <p:spPr/>
        <p:txBody>
          <a:bodyPr/>
          <a:lstStyle>
            <a:lvl1pPr>
              <a:defRPr/>
            </a:lvl1pPr>
          </a:lstStyle>
          <a:p>
            <a:endParaRPr kumimoji="1" lang="ja-JP" altLang="en-US"/>
          </a:p>
        </p:txBody>
      </p:sp>
      <p:sp>
        <p:nvSpPr>
          <p:cNvPr id="6" name="Slide Number Placeholder 4"/>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3" name="Date Placeholder 1"/>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4" name="Footer Placeholder 2"/>
          <p:cNvSpPr>
            <a:spLocks noGrp="1"/>
          </p:cNvSpPr>
          <p:nvPr>
            <p:ph type="ftr" sz="quarter" idx="11"/>
          </p:nvPr>
        </p:nvSpPr>
        <p:spPr/>
        <p:txBody>
          <a:bodyPr/>
          <a:lstStyle>
            <a:lvl1pPr>
              <a:defRPr/>
            </a:lvl1pPr>
          </a:lstStyle>
          <a:p>
            <a:endParaRPr kumimoji="1" lang="ja-JP" altLang="en-US"/>
          </a:p>
        </p:txBody>
      </p:sp>
      <p:sp>
        <p:nvSpPr>
          <p:cNvPr id="5" name="Slide Number Placeholder 3"/>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Rectangle 7"/>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マスター タイトルの書式設定</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Date Placeholder 4"/>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と図">
    <p:spTree>
      <p:nvGrpSpPr>
        <p:cNvPr id="1" name=""/>
        <p:cNvGrpSpPr/>
        <p:nvPr/>
      </p:nvGrpSpPr>
      <p:grpSpPr>
        <a:xfrm>
          <a:off x="0" y="0"/>
          <a:ext cx="0" cy="0"/>
          <a:chOff x="0" y="0"/>
          <a:chExt cx="0" cy="0"/>
        </a:xfrm>
      </p:grpSpPr>
      <p:sp>
        <p:nvSpPr>
          <p:cNvPr id="5" name="Rectangle 7"/>
          <p:cNvSpPr/>
          <p:nvPr/>
        </p:nvSpPr>
        <p:spPr>
          <a:xfrm>
            <a:off x="4746625" y="268288"/>
            <a:ext cx="4114800"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Picture Placeholder 9"/>
          <p:cNvSpPr>
            <a:spLocks noGrp="1"/>
          </p:cNvSpPr>
          <p:nvPr>
            <p:ph type="pic" sz="quarter" idx="13"/>
          </p:nvPr>
        </p:nvSpPr>
        <p:spPr>
          <a:xfrm>
            <a:off x="4760258" y="990600"/>
            <a:ext cx="4096512" cy="5611813"/>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Date Placeholder 4"/>
          <p:cNvSpPr>
            <a:spLocks noGrp="1"/>
          </p:cNvSpPr>
          <p:nvPr>
            <p:ph type="dt" sz="half" idx="14"/>
          </p:nvPr>
        </p:nvSpPr>
        <p:spPr>
          <a:xfrm>
            <a:off x="161925" y="6124575"/>
            <a:ext cx="1752600" cy="365125"/>
          </a:xfrm>
        </p:spPr>
        <p:txBody>
          <a:bodyPr/>
          <a:lstStyle>
            <a:lvl1pPr algn="l">
              <a:defRPr/>
            </a:lvl1pPr>
          </a:lstStyle>
          <a:p>
            <a:fld id="{20D1A43A-A4B2-6649-B14C-6EAA69ADA854}" type="datetimeFigureOut">
              <a:rPr kumimoji="1" lang="ja-JP" altLang="en-US" smtClean="0"/>
              <a:t>11/02/24</a:t>
            </a:fld>
            <a:endParaRPr kumimoji="1" lang="ja-JP" altLang="en-US"/>
          </a:p>
        </p:txBody>
      </p:sp>
      <p:sp>
        <p:nvSpPr>
          <p:cNvPr id="7" name="Footer Placeholder 5"/>
          <p:cNvSpPr>
            <a:spLocks noGrp="1"/>
          </p:cNvSpPr>
          <p:nvPr>
            <p:ph type="ftr" sz="quarter" idx="15"/>
          </p:nvPr>
        </p:nvSpPr>
        <p:spPr>
          <a:xfrm>
            <a:off x="174625" y="6356350"/>
            <a:ext cx="3863975" cy="365125"/>
          </a:xfrm>
        </p:spPr>
        <p:txBody>
          <a:bodyPr/>
          <a:lstStyle>
            <a:lvl1pPr>
              <a:defRPr/>
            </a:lvl1pPr>
          </a:lstStyle>
          <a:p>
            <a:endParaRPr kumimoji="1" lang="ja-JP" altLang="en-US"/>
          </a:p>
        </p:txBody>
      </p:sp>
      <p:sp>
        <p:nvSpPr>
          <p:cNvPr id="8" name="Slide Number Placeholder 6"/>
          <p:cNvSpPr>
            <a:spLocks noGrp="1"/>
          </p:cNvSpPr>
          <p:nvPr>
            <p:ph type="sldNum" sz="quarter" idx="16"/>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5" name="Rectangle 7"/>
          <p:cNvSpPr/>
          <p:nvPr/>
        </p:nvSpPr>
        <p:spPr>
          <a:xfrm>
            <a:off x="7216775" y="268288"/>
            <a:ext cx="1639888"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69874" y="268288"/>
            <a:ext cx="6858000"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Date Placeholder 4"/>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938" y="268288"/>
            <a:ext cx="720725"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69874" y="268288"/>
            <a:ext cx="3006726"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Picture Placeholder 2"/>
          <p:cNvSpPr>
            <a:spLocks noGrp="1"/>
          </p:cNvSpPr>
          <p:nvPr>
            <p:ph type="pic" idx="13"/>
          </p:nvPr>
        </p:nvSpPr>
        <p:spPr>
          <a:xfrm>
            <a:off x="3352800" y="268288"/>
            <a:ext cx="47019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11" name="Picture Placeholder 2"/>
          <p:cNvSpPr>
            <a:spLocks noGrp="1"/>
          </p:cNvSpPr>
          <p:nvPr>
            <p:ph type="pic" idx="14"/>
          </p:nvPr>
        </p:nvSpPr>
        <p:spPr>
          <a:xfrm>
            <a:off x="33528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12" name="Picture Placeholder 2"/>
          <p:cNvSpPr>
            <a:spLocks noGrp="1"/>
          </p:cNvSpPr>
          <p:nvPr>
            <p:ph type="pic" idx="15"/>
          </p:nvPr>
        </p:nvSpPr>
        <p:spPr>
          <a:xfrm>
            <a:off x="57505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9" name="Date Placeholder 4"/>
          <p:cNvSpPr>
            <a:spLocks noGrp="1"/>
          </p:cNvSpPr>
          <p:nvPr>
            <p:ph type="dt" sz="half" idx="16"/>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13" name="Footer Placeholder 5"/>
          <p:cNvSpPr>
            <a:spLocks noGrp="1"/>
          </p:cNvSpPr>
          <p:nvPr>
            <p:ph type="ftr" sz="quarter" idx="17"/>
          </p:nvPr>
        </p:nvSpPr>
        <p:spPr/>
        <p:txBody>
          <a:bodyPr/>
          <a:lstStyle>
            <a:lvl1pPr>
              <a:defRPr/>
            </a:lvl1pPr>
          </a:lstStyle>
          <a:p>
            <a:endParaRPr kumimoji="1" lang="ja-JP" altLang="en-US"/>
          </a:p>
        </p:txBody>
      </p:sp>
      <p:sp>
        <p:nvSpPr>
          <p:cNvPr id="14" name="Slide Number Placeholder 6"/>
          <p:cNvSpPr>
            <a:spLocks noGrp="1"/>
          </p:cNvSpPr>
          <p:nvPr>
            <p:ph type="sldNum" sz="quarter" idx="18"/>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4" name="Rectangle 6"/>
          <p:cNvSpPr/>
          <p:nvPr/>
        </p:nvSpPr>
        <p:spPr>
          <a:xfrm>
            <a:off x="7212013" y="268288"/>
            <a:ext cx="16462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4" name="Rectangle 6"/>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Vertical Title 1"/>
          <p:cNvSpPr>
            <a:spLocks noGrp="1"/>
          </p:cNvSpPr>
          <p:nvPr>
            <p:ph type="title" orient="vert"/>
          </p:nvPr>
        </p:nvSpPr>
        <p:spPr>
          <a:xfrm>
            <a:off x="7543799" y="1035424"/>
            <a:ext cx="1322295" cy="5090739"/>
          </a:xfrm>
        </p:spPr>
        <p:txBody>
          <a:bodyPr vert="eaVert" anchor="t"/>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Rectangle 6"/>
          <p:cNvSpPr/>
          <p:nvPr/>
        </p:nvSpPr>
        <p:spPr>
          <a:xfrm>
            <a:off x="8256588" y="268289"/>
            <a:ext cx="601662" cy="1103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200" y="228600"/>
            <a:ext cx="7696200" cy="1143000"/>
          </a:xfrm>
        </p:spPr>
        <p:txBody>
          <a:bodyPr/>
          <a:lstStyle/>
          <a:p>
            <a:r>
              <a:rPr lang="ja-JP" altLang="en-US" smtClean="0"/>
              <a:t>マスター タイトルの書式設定</a:t>
            </a:r>
            <a:endParaRPr/>
          </a:p>
        </p:txBody>
      </p:sp>
      <p:sp>
        <p:nvSpPr>
          <p:cNvPr id="3" name="Content Placeholder 2"/>
          <p:cNvSpPr>
            <a:spLocks noGrp="1"/>
          </p:cNvSpPr>
          <p:nvPr>
            <p:ph idx="1"/>
          </p:nvPr>
        </p:nvSpPr>
        <p:spPr/>
        <p:txBody>
          <a:bodyPr/>
          <a:lstStyle>
            <a:lvl1pPr>
              <a:defRPr sz="2400"/>
            </a:lvl1pPr>
            <a:lvl2pPr>
              <a:defRPr sz="2200"/>
            </a:lvl2pPr>
            <a:lvl3pPr>
              <a:defRPr sz="2200"/>
            </a:lvl3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dirty="0"/>
          </a:p>
        </p:txBody>
      </p:sp>
      <p:sp>
        <p:nvSpPr>
          <p:cNvPr id="5" name="Date Placeholder 3"/>
          <p:cNvSpPr>
            <a:spLocks noGrp="1"/>
          </p:cNvSpPr>
          <p:nvPr>
            <p:ph type="dt" sz="half" idx="10"/>
          </p:nvPr>
        </p:nvSpPr>
        <p:spPr>
          <a:xfrm>
            <a:off x="7212013" y="6356350"/>
            <a:ext cx="1752600" cy="365125"/>
          </a:xfrm>
        </p:spPr>
        <p:txBody>
          <a:bodyPr/>
          <a:lstStyle>
            <a:lvl1pPr>
              <a:defRPr/>
            </a:lvl1pPr>
          </a:lstStyle>
          <a:p>
            <a:fld id="{20D1A43A-A4B2-6649-B14C-6EAA69ADA854}" type="datetimeFigureOut">
              <a:rPr kumimoji="1" lang="ja-JP" altLang="en-US" smtClean="0"/>
              <a:t>11/02/24</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5" name="Rectangle 6"/>
          <p:cNvSpPr/>
          <p:nvPr/>
        </p:nvSpPr>
        <p:spPr>
          <a:xfrm>
            <a:off x="3187700" y="268288"/>
            <a:ext cx="5668963" cy="2560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6" name="Rectangle 9"/>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ja-JP" altLang="en-US" smtClean="0"/>
              <a:t>マスター タイトルの書式設定</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9" name="Picture Placeholder 8"/>
          <p:cNvSpPr>
            <a:spLocks noGrp="1"/>
          </p:cNvSpPr>
          <p:nvPr>
            <p:ph type="pic" sz="quarter" idx="13"/>
          </p:nvPr>
        </p:nvSpPr>
        <p:spPr>
          <a:xfrm>
            <a:off x="3200400" y="2877671"/>
            <a:ext cx="5646867" cy="1280160"/>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7" name="Date Placeholder 3"/>
          <p:cNvSpPr>
            <a:spLocks noGrp="1"/>
          </p:cNvSpPr>
          <p:nvPr>
            <p:ph type="dt" sz="half" idx="14"/>
          </p:nvPr>
        </p:nvSpPr>
        <p:spPr>
          <a:xfrm>
            <a:off x="3276600" y="390525"/>
            <a:ext cx="5499100" cy="365125"/>
          </a:xfrm>
        </p:spPr>
        <p:txBody>
          <a:bodyPr/>
          <a:lstStyle>
            <a:lvl1pPr>
              <a:defRPr sz="2200" b="0">
                <a:solidFill>
                  <a:schemeClr val="bg1"/>
                </a:solidFill>
              </a:defRPr>
            </a:lvl1pPr>
          </a:lstStyle>
          <a:p>
            <a:fld id="{20D1A43A-A4B2-6649-B14C-6EAA69ADA854}" type="datetimeFigureOut">
              <a:rPr kumimoji="1" lang="ja-JP" altLang="en-US" smtClean="0"/>
              <a:t>11/02/24</a:t>
            </a:fld>
            <a:endParaRPr kumimoji="1" lang="ja-JP" altLang="en-US"/>
          </a:p>
        </p:txBody>
      </p:sp>
      <p:sp>
        <p:nvSpPr>
          <p:cNvPr id="8" name="Footer Placeholder 4"/>
          <p:cNvSpPr>
            <a:spLocks noGrp="1"/>
          </p:cNvSpPr>
          <p:nvPr>
            <p:ph type="ftr" sz="quarter" idx="15"/>
          </p:nvPr>
        </p:nvSpPr>
        <p:spPr>
          <a:xfrm>
            <a:off x="3213100" y="6356350"/>
            <a:ext cx="4735513" cy="365125"/>
          </a:xfrm>
        </p:spPr>
        <p:txBody>
          <a:bodyPr/>
          <a:lstStyle>
            <a:lvl1pPr>
              <a:defRPr/>
            </a:lvl1pPr>
          </a:lstStyle>
          <a:p>
            <a:endParaRPr kumimoji="1" lang="ja-JP" altLang="en-US"/>
          </a:p>
        </p:txBody>
      </p:sp>
      <p:sp>
        <p:nvSpPr>
          <p:cNvPr id="10" name="Slide Number Placeholder 5"/>
          <p:cNvSpPr>
            <a:spLocks noGrp="1"/>
          </p:cNvSpPr>
          <p:nvPr>
            <p:ph type="sldNum" sz="quarter" idx="16"/>
          </p:nvPr>
        </p:nvSpPr>
        <p:spPr>
          <a:xfrm>
            <a:off x="8266113"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5" name="Rectangle 6"/>
          <p:cNvSpPr/>
          <p:nvPr/>
        </p:nvSpPr>
        <p:spPr>
          <a:xfrm>
            <a:off x="269875" y="268288"/>
            <a:ext cx="1646238"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178423" y="914400"/>
            <a:ext cx="6508377" cy="1143000"/>
          </a:xfrm>
        </p:spPr>
        <p:txBody>
          <a:bodyPr/>
          <a:lstStyle/>
          <a:p>
            <a:r>
              <a:rPr lang="ja-JP" altLang="en-US" smtClean="0"/>
              <a:t>マスター タイトルの書式設定</a:t>
            </a:r>
            <a:endParaRPr/>
          </a:p>
        </p:txBody>
      </p:sp>
      <p:sp>
        <p:nvSpPr>
          <p:cNvPr id="3" name="Content Placeholder 2"/>
          <p:cNvSpPr>
            <a:spLocks noGrp="1"/>
          </p:cNvSpPr>
          <p:nvPr>
            <p:ph idx="1"/>
          </p:nvPr>
        </p:nvSpPr>
        <p:spPr>
          <a:xfrm>
            <a:off x="2178423" y="2209800"/>
            <a:ext cx="6508377" cy="39163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Picture Placeholder 8"/>
          <p:cNvSpPr>
            <a:spLocks noGrp="1"/>
          </p:cNvSpPr>
          <p:nvPr>
            <p:ph type="pic" sz="quarter" idx="13"/>
          </p:nvPr>
        </p:nvSpPr>
        <p:spPr>
          <a:xfrm>
            <a:off x="269875" y="1976718"/>
            <a:ext cx="1645920" cy="4625788"/>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Date Placeholder 3"/>
          <p:cNvSpPr>
            <a:spLocks noGrp="1"/>
          </p:cNvSpPr>
          <p:nvPr>
            <p:ph type="dt" sz="half" idx="14"/>
          </p:nvPr>
        </p:nvSpPr>
        <p:spPr>
          <a:xfrm>
            <a:off x="7212013" y="6356350"/>
            <a:ext cx="1752600" cy="365125"/>
          </a:xfrm>
        </p:spPr>
        <p:txBody>
          <a:bodyPr/>
          <a:lstStyle>
            <a:lvl1pPr>
              <a:defRPr/>
            </a:lvl1pPr>
          </a:lstStyle>
          <a:p>
            <a:fld id="{20D1A43A-A4B2-6649-B14C-6EAA69ADA854}" type="datetimeFigureOut">
              <a:rPr kumimoji="1" lang="ja-JP" altLang="en-US" smtClean="0"/>
              <a:t>11/02/24</a:t>
            </a:fld>
            <a:endParaRPr kumimoji="1" lang="ja-JP" altLang="en-US"/>
          </a:p>
        </p:txBody>
      </p:sp>
      <p:sp>
        <p:nvSpPr>
          <p:cNvPr id="7" name="Footer Placeholder 4"/>
          <p:cNvSpPr>
            <a:spLocks noGrp="1"/>
          </p:cNvSpPr>
          <p:nvPr>
            <p:ph type="ftr" sz="quarter" idx="15"/>
          </p:nvPr>
        </p:nvSpPr>
        <p:spPr>
          <a:xfrm>
            <a:off x="2178050" y="6356350"/>
            <a:ext cx="4927600" cy="365125"/>
          </a:xfrm>
        </p:spPr>
        <p:txBody>
          <a:bodyPr/>
          <a:lstStyle>
            <a:lvl1pPr>
              <a:defRPr/>
            </a:lvl1pPr>
          </a:lstStyle>
          <a:p>
            <a:endParaRPr kumimoji="1" lang="ja-JP" altLang="en-US"/>
          </a:p>
        </p:txBody>
      </p:sp>
      <p:sp>
        <p:nvSpPr>
          <p:cNvPr id="8" name="Slide Number Placeholder 5"/>
          <p:cNvSpPr>
            <a:spLocks noGrp="1"/>
          </p:cNvSpPr>
          <p:nvPr>
            <p:ph type="sldNum" sz="quarter" idx="16"/>
          </p:nvPr>
        </p:nvSpPr>
        <p:spPr>
          <a:xfrm>
            <a:off x="331788" y="360363"/>
            <a:ext cx="506412" cy="365125"/>
          </a:xfrm>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4" name="Rectangle 6"/>
          <p:cNvSpPr/>
          <p:nvPr/>
        </p:nvSpPr>
        <p:spPr>
          <a:xfrm>
            <a:off x="7759700" y="268288"/>
            <a:ext cx="1098550"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209801" y="3429000"/>
            <a:ext cx="4966446" cy="1398494"/>
          </a:xfrm>
        </p:spPr>
        <p:txBody>
          <a:bodyPr/>
          <a:lstStyle>
            <a:lvl1pPr algn="r">
              <a:defRPr sz="4600" b="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2209801"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5" name="Date Placeholder 3"/>
          <p:cNvSpPr>
            <a:spLocks noGrp="1"/>
          </p:cNvSpPr>
          <p:nvPr>
            <p:ph type="dt" sz="half" idx="10"/>
          </p:nvPr>
        </p:nvSpPr>
        <p:spPr>
          <a:xfrm>
            <a:off x="5562600" y="6356350"/>
            <a:ext cx="1622425" cy="365125"/>
          </a:xfrm>
        </p:spPr>
        <p:txBody>
          <a:bodyPr/>
          <a:lstStyle>
            <a:lvl1pPr>
              <a:defRPr/>
            </a:lvl1pPr>
          </a:lstStyle>
          <a:p>
            <a:fld id="{20D1A43A-A4B2-6649-B14C-6EAA69ADA854}" type="datetimeFigureOut">
              <a:rPr kumimoji="1" lang="ja-JP" altLang="en-US" smtClean="0"/>
              <a:t>11/02/24</a:t>
            </a:fld>
            <a:endParaRPr kumimoji="1" lang="ja-JP" altLang="en-US"/>
          </a:p>
        </p:txBody>
      </p:sp>
      <p:sp>
        <p:nvSpPr>
          <p:cNvPr id="6" name="Footer Placeholder 4"/>
          <p:cNvSpPr>
            <a:spLocks noGrp="1"/>
          </p:cNvSpPr>
          <p:nvPr>
            <p:ph type="ftr" sz="quarter" idx="11"/>
          </p:nvPr>
        </p:nvSpPr>
        <p:spPr>
          <a:xfrm>
            <a:off x="174625" y="6356350"/>
            <a:ext cx="5311775" cy="365125"/>
          </a:xfrm>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5" name="Rectangle 6"/>
          <p:cNvSpPr/>
          <p:nvPr/>
        </p:nvSpPr>
        <p:spPr>
          <a:xfrm>
            <a:off x="269875" y="4773613"/>
            <a:ext cx="2971800" cy="1844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3720354" y="3429001"/>
            <a:ext cx="4966446" cy="1398494"/>
          </a:xfrm>
        </p:spPr>
        <p:txBody>
          <a:bodyPr/>
          <a:lstStyle>
            <a:lvl1pPr algn="r">
              <a:defRPr sz="4600" b="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3720354"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9" name="Picture Placeholder 8"/>
          <p:cNvSpPr>
            <a:spLocks noGrp="1"/>
          </p:cNvSpPr>
          <p:nvPr>
            <p:ph type="pic" sz="quarter" idx="13"/>
          </p:nvPr>
        </p:nvSpPr>
        <p:spPr>
          <a:xfrm>
            <a:off x="269874" y="268288"/>
            <a:ext cx="2971800" cy="4438650"/>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Slide Number Placeholder 5"/>
          <p:cNvSpPr>
            <a:spLocks noGrp="1"/>
          </p:cNvSpPr>
          <p:nvPr>
            <p:ph type="sldNum" sz="quarter" idx="14"/>
          </p:nvPr>
        </p:nvSpPr>
        <p:spPr>
          <a:xfrm>
            <a:off x="350838" y="6105525"/>
            <a:ext cx="506412" cy="365125"/>
          </a:xfrm>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7" name="Rectangle 9"/>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6"/>
          <p:cNvSpPr>
            <a:spLocks noGrp="1"/>
          </p:cNvSpPr>
          <p:nvPr>
            <p:ph type="dt" sz="half" idx="10"/>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9" name="Footer Placeholder 7"/>
          <p:cNvSpPr>
            <a:spLocks noGrp="1"/>
          </p:cNvSpPr>
          <p:nvPr>
            <p:ph type="ftr" sz="quarter" idx="11"/>
          </p:nvPr>
        </p:nvSpPr>
        <p:spPr/>
        <p:txBody>
          <a:bodyPr/>
          <a:lstStyle>
            <a:lvl1pPr>
              <a:defRPr/>
            </a:lvl1pPr>
          </a:lstStyle>
          <a:p>
            <a:endParaRPr kumimoji="1" lang="ja-JP" altLang="en-US"/>
          </a:p>
        </p:txBody>
      </p:sp>
      <p:sp>
        <p:nvSpPr>
          <p:cNvPr id="10" name="Slide Number Placeholder 8"/>
          <p:cNvSpPr>
            <a:spLocks noGrp="1"/>
          </p:cNvSpPr>
          <p:nvPr>
            <p:ph type="sldNum" sz="quarter" idx="12"/>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4"/>
          </p:nvPr>
        </p:nvSpPr>
        <p:spPr/>
        <p:txBody>
          <a:bodyPr/>
          <a:lstStyle>
            <a:lvl1pPr>
              <a:defRPr/>
            </a:lvl1pPr>
          </a:lstStyle>
          <a:p>
            <a:fld id="{20D1A43A-A4B2-6649-B14C-6EAA69ADA854}" type="datetimeFigureOut">
              <a:rPr kumimoji="1" lang="ja-JP" altLang="en-US" smtClean="0"/>
              <a:t>11/02/24</a:t>
            </a:fld>
            <a:endParaRPr kumimoji="1" lang="ja-JP" altLang="en-US"/>
          </a:p>
        </p:txBody>
      </p:sp>
      <p:sp>
        <p:nvSpPr>
          <p:cNvPr id="7" name="Footer Placeholder 5"/>
          <p:cNvSpPr>
            <a:spLocks noGrp="1"/>
          </p:cNvSpPr>
          <p:nvPr>
            <p:ph type="ftr" sz="quarter" idx="15"/>
          </p:nvPr>
        </p:nvSpPr>
        <p:spPr/>
        <p:txBody>
          <a:bodyPr/>
          <a:lstStyle>
            <a:lvl1pPr>
              <a:defRPr/>
            </a:lvl1pPr>
          </a:lstStyle>
          <a:p>
            <a:endParaRPr kumimoji="1" lang="ja-JP" altLang="en-US"/>
          </a:p>
        </p:txBody>
      </p:sp>
      <p:sp>
        <p:nvSpPr>
          <p:cNvPr id="8" name="Slide Number Placeholder 6"/>
          <p:cNvSpPr>
            <a:spLocks noGrp="1"/>
          </p:cNvSpPr>
          <p:nvPr>
            <p:ph type="sldNum" sz="quarter" idx="16"/>
          </p:nvPr>
        </p:nvSpPr>
        <p:spPr/>
        <p:txBody>
          <a:bodyPr/>
          <a:lstStyle>
            <a:lvl1pPr>
              <a:defRPr/>
            </a:lvl1pPr>
          </a:lstStyle>
          <a:p>
            <a:fld id="{83D3E481-E062-534A-B4C6-2DD423CD0217}"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650875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027" name="Text Placeholder 2"/>
          <p:cNvSpPr>
            <a:spLocks noGrp="1"/>
          </p:cNvSpPr>
          <p:nvPr>
            <p:ph type="body" idx="1"/>
          </p:nvPr>
        </p:nvSpPr>
        <p:spPr bwMode="auto">
          <a:xfrm>
            <a:off x="457200" y="1524000"/>
            <a:ext cx="8153400" cy="4832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4" name="Date Placeholder 3"/>
          <p:cNvSpPr>
            <a:spLocks noGrp="1"/>
          </p:cNvSpPr>
          <p:nvPr>
            <p:ph type="dt" sz="half" idx="2"/>
          </p:nvPr>
        </p:nvSpPr>
        <p:spPr>
          <a:xfrm>
            <a:off x="7199313" y="6356350"/>
            <a:ext cx="1752600" cy="365125"/>
          </a:xfrm>
          <a:prstGeom prst="rect">
            <a:avLst/>
          </a:prstGeom>
        </p:spPr>
        <p:txBody>
          <a:bodyPr vert="horz" wrap="square" lIns="91440" tIns="45720" rIns="91440" bIns="45720" numCol="1" anchor="ctr" anchorCtr="0" compatLnSpc="1">
            <a:prstTxWarp prst="textNoShape">
              <a:avLst/>
            </a:prstTxWarp>
          </a:bodyPr>
          <a:lstStyle>
            <a:lvl1pPr algn="r">
              <a:defRPr sz="1100" b="1">
                <a:solidFill>
                  <a:srgbClr val="858585"/>
                </a:solidFill>
              </a:defRPr>
            </a:lvl1pPr>
          </a:lstStyle>
          <a:p>
            <a:fld id="{20D1A43A-A4B2-6649-B14C-6EAA69ADA854}" type="datetimeFigureOut">
              <a:rPr kumimoji="1" lang="ja-JP" altLang="en-US" smtClean="0"/>
              <a:t>11/02/24</a:t>
            </a:fld>
            <a:endParaRPr kumimoji="1" lang="ja-JP" altLang="en-US"/>
          </a:p>
        </p:txBody>
      </p:sp>
      <p:sp>
        <p:nvSpPr>
          <p:cNvPr id="5" name="Footer Placeholder 4"/>
          <p:cNvSpPr>
            <a:spLocks noGrp="1"/>
          </p:cNvSpPr>
          <p:nvPr>
            <p:ph type="ftr" sz="quarter" idx="3"/>
          </p:nvPr>
        </p:nvSpPr>
        <p:spPr>
          <a:xfrm>
            <a:off x="174625" y="6356350"/>
            <a:ext cx="6007100" cy="365125"/>
          </a:xfrm>
          <a:prstGeom prst="rect">
            <a:avLst/>
          </a:prstGeom>
        </p:spPr>
        <p:txBody>
          <a:bodyPr vert="horz" wrap="square" lIns="91440" tIns="45720" rIns="91440" bIns="45720" numCol="1" anchor="ctr" anchorCtr="0" compatLnSpc="1">
            <a:prstTxWarp prst="textNoShape">
              <a:avLst/>
            </a:prstTxWarp>
          </a:bodyPr>
          <a:lstStyle>
            <a:lvl1pPr>
              <a:defRPr sz="1100" b="1">
                <a:solidFill>
                  <a:srgbClr val="858585"/>
                </a:solidFill>
              </a:defRPr>
            </a:lvl1pPr>
          </a:lstStyle>
          <a:p>
            <a:endParaRPr kumimoji="1" lang="ja-JP" altLang="en-US"/>
          </a:p>
        </p:txBody>
      </p:sp>
      <p:sp>
        <p:nvSpPr>
          <p:cNvPr id="6" name="Slide Number Placeholder 5"/>
          <p:cNvSpPr>
            <a:spLocks noGrp="1"/>
          </p:cNvSpPr>
          <p:nvPr>
            <p:ph type="sldNum" sz="quarter" idx="4"/>
          </p:nvPr>
        </p:nvSpPr>
        <p:spPr>
          <a:xfrm>
            <a:off x="8256588" y="360363"/>
            <a:ext cx="506412" cy="365125"/>
          </a:xfrm>
          <a:prstGeom prst="rect">
            <a:avLst/>
          </a:prstGeom>
        </p:spPr>
        <p:txBody>
          <a:bodyPr vert="horz" wrap="square" lIns="91440" tIns="45720" rIns="91440" bIns="45720" numCol="1" anchor="ctr" anchorCtr="0" compatLnSpc="1">
            <a:prstTxWarp prst="textNoShape">
              <a:avLst/>
            </a:prstTxWarp>
          </a:bodyPr>
          <a:lstStyle>
            <a:lvl1pPr algn="r">
              <a:defRPr sz="2200" b="1">
                <a:solidFill>
                  <a:schemeClr val="bg1"/>
                </a:solidFill>
              </a:defRPr>
            </a:lvl1pPr>
          </a:lstStyle>
          <a:p>
            <a:fld id="{83D3E481-E062-534A-B4C6-2DD423CD0217}"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4485" r:id="rId1"/>
    <p:sldLayoutId id="2147484486" r:id="rId2"/>
    <p:sldLayoutId id="2147484487" r:id="rId3"/>
    <p:sldLayoutId id="2147484488" r:id="rId4"/>
    <p:sldLayoutId id="2147484489" r:id="rId5"/>
    <p:sldLayoutId id="2147484490" r:id="rId6"/>
    <p:sldLayoutId id="2147484491" r:id="rId7"/>
    <p:sldLayoutId id="2147484492" r:id="rId8"/>
    <p:sldLayoutId id="2147484493" r:id="rId9"/>
    <p:sldLayoutId id="2147484494" r:id="rId10"/>
    <p:sldLayoutId id="2147484495" r:id="rId11"/>
    <p:sldLayoutId id="2147484496" r:id="rId12"/>
    <p:sldLayoutId id="2147484497" r:id="rId13"/>
    <p:sldLayoutId id="2147484498" r:id="rId14"/>
    <p:sldLayoutId id="2147484499" r:id="rId15"/>
    <p:sldLayoutId id="2147484500" r:id="rId16"/>
    <p:sldLayoutId id="2147484501" r:id="rId17"/>
    <p:sldLayoutId id="2147484502" r:id="rId18"/>
    <p:sldLayoutId id="2147484503" r:id="rId19"/>
  </p:sldLayoutIdLst>
  <p:txStyles>
    <p:titleStyle>
      <a:lvl1pPr algn="l" rtl="0" eaLnBrk="1" fontAlgn="base" hangingPunct="1">
        <a:spcBef>
          <a:spcPct val="0"/>
        </a:spcBef>
        <a:spcAft>
          <a:spcPct val="0"/>
        </a:spcAft>
        <a:defRPr kumimoji="1" sz="3600" kern="1200">
          <a:solidFill>
            <a:schemeClr val="accent1"/>
          </a:solidFill>
          <a:latin typeface="Century Gothic"/>
          <a:ea typeface="+mj-ea"/>
          <a:cs typeface="Tahoma"/>
        </a:defRPr>
      </a:lvl1pPr>
      <a:lvl2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2pPr>
      <a:lvl3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3pPr>
      <a:lvl4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4pPr>
      <a:lvl5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5pPr>
      <a:lvl6pPr marL="4572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6pPr>
      <a:lvl7pPr marL="9144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7pPr>
      <a:lvl8pPr marL="13716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8pPr>
      <a:lvl9pPr marL="18288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9pPr>
    </p:titleStyle>
    <p:bodyStyle>
      <a:lvl1pPr marL="228600" indent="-228600" algn="l" rtl="0" eaLnBrk="1" fontAlgn="base" hangingPunct="1">
        <a:spcBef>
          <a:spcPts val="1800"/>
        </a:spcBef>
        <a:spcAft>
          <a:spcPct val="0"/>
        </a:spcAft>
        <a:buClr>
          <a:schemeClr val="accent1"/>
        </a:buClr>
        <a:buSzPct val="100000"/>
        <a:buFont typeface="Wingdings 2" charset="2"/>
        <a:buChar char="¡"/>
        <a:defRPr kumimoji="1" sz="2800" kern="1200">
          <a:solidFill>
            <a:schemeClr val="tx2"/>
          </a:solidFill>
          <a:latin typeface="Century Gothic"/>
          <a:ea typeface="+mn-ea"/>
          <a:cs typeface="Tahoma"/>
        </a:defRPr>
      </a:lvl1pPr>
      <a:lvl2pPr marL="457200" indent="-228600" algn="l" rtl="0" eaLnBrk="1" fontAlgn="base" hangingPunct="1">
        <a:spcBef>
          <a:spcPts val="600"/>
        </a:spcBef>
        <a:spcAft>
          <a:spcPct val="0"/>
        </a:spcAft>
        <a:buClr>
          <a:srgbClr val="4D0000"/>
        </a:buClr>
        <a:buSzPct val="100000"/>
        <a:buFont typeface="Wingdings 2" charset="2"/>
        <a:buChar char="¡"/>
        <a:defRPr kumimoji="1" sz="2600" kern="1200">
          <a:solidFill>
            <a:schemeClr val="tx2"/>
          </a:solidFill>
          <a:latin typeface="Century Gothic"/>
          <a:ea typeface="+mn-ea"/>
          <a:cs typeface="Tahoma"/>
        </a:defRPr>
      </a:lvl2pPr>
      <a:lvl3pPr marL="685800" indent="-228600" algn="l" rtl="0" eaLnBrk="1" fontAlgn="base" hangingPunct="1">
        <a:spcBef>
          <a:spcPts val="600"/>
        </a:spcBef>
        <a:spcAft>
          <a:spcPct val="0"/>
        </a:spcAft>
        <a:buClr>
          <a:schemeClr val="accent1"/>
        </a:buClr>
        <a:buSzPct val="100000"/>
        <a:buFont typeface="Wingdings 2" charset="2"/>
        <a:buChar char="¡"/>
        <a:defRPr kumimoji="1" sz="2400" kern="1200">
          <a:solidFill>
            <a:schemeClr val="tx2"/>
          </a:solidFill>
          <a:latin typeface="Century Gothic"/>
          <a:ea typeface="+mn-ea"/>
          <a:cs typeface="Tahoma"/>
        </a:defRPr>
      </a:lvl3pPr>
      <a:lvl4pPr marL="914400" indent="-228600" algn="l" rtl="0" eaLnBrk="1" fontAlgn="base" hangingPunct="1">
        <a:spcBef>
          <a:spcPts val="600"/>
        </a:spcBef>
        <a:spcAft>
          <a:spcPct val="0"/>
        </a:spcAft>
        <a:buClr>
          <a:srgbClr val="4D0000"/>
        </a:buClr>
        <a:buSzPct val="100000"/>
        <a:buFont typeface="Wingdings 2" charset="2"/>
        <a:buChar char="¡"/>
        <a:defRPr kumimoji="1" sz="2200" kern="1200">
          <a:solidFill>
            <a:schemeClr val="tx2"/>
          </a:solidFill>
          <a:latin typeface="Century Gothic"/>
          <a:ea typeface="+mn-ea"/>
          <a:cs typeface="Tahoma"/>
        </a:defRPr>
      </a:lvl4pPr>
      <a:lvl5pPr marL="1143000" indent="-228600" algn="l" rtl="0" eaLnBrk="1" fontAlgn="base" hangingPunct="1">
        <a:spcBef>
          <a:spcPts val="600"/>
        </a:spcBef>
        <a:spcAft>
          <a:spcPct val="0"/>
        </a:spcAft>
        <a:buClr>
          <a:schemeClr val="accent1"/>
        </a:buClr>
        <a:buSzPct val="100000"/>
        <a:buFont typeface="Wingdings 2" charset="2"/>
        <a:buChar char="¡"/>
        <a:defRPr kumimoji="1" sz="2000" kern="1200">
          <a:solidFill>
            <a:schemeClr val="tx2"/>
          </a:solidFill>
          <a:latin typeface="Century Gothic"/>
          <a:ea typeface="+mn-ea"/>
          <a:cs typeface="Tahoma"/>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3.jp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3.jp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8.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8.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err="1" smtClean="0"/>
              <a:t>IaaS</a:t>
            </a:r>
            <a:r>
              <a:rPr kumimoji="1" lang="ja-JP" altLang="en-US" dirty="0" smtClean="0"/>
              <a:t>型クラウドにおける</a:t>
            </a:r>
            <a:r>
              <a:rPr kumimoji="1" lang="en-US" altLang="ja-JP" dirty="0" smtClean="0"/>
              <a:t/>
            </a:r>
            <a:br>
              <a:rPr kumimoji="1" lang="en-US" altLang="ja-JP" dirty="0" smtClean="0"/>
            </a:br>
            <a:r>
              <a:rPr lang="ja-JP" altLang="en-US" dirty="0" smtClean="0"/>
              <a:t>キーボード入力情報漏洩の防止</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九州工業大学　情報工学部</a:t>
            </a:r>
            <a:endParaRPr kumimoji="1" lang="en-US" altLang="ja-JP" dirty="0" smtClean="0"/>
          </a:p>
          <a:p>
            <a:r>
              <a:rPr lang="ja-JP" altLang="en-US" dirty="0" smtClean="0"/>
              <a:t>機械情報工学科</a:t>
            </a:r>
            <a:endParaRPr lang="en-US" altLang="ja-JP" dirty="0" smtClean="0"/>
          </a:p>
          <a:p>
            <a:r>
              <a:rPr kumimoji="1" lang="ja-JP" altLang="en-US" dirty="0" smtClean="0"/>
              <a:t>光来研究室</a:t>
            </a:r>
            <a:endParaRPr kumimoji="1" lang="en-US" altLang="ja-JP" dirty="0" smtClean="0"/>
          </a:p>
          <a:p>
            <a:r>
              <a:rPr lang="en-US" altLang="ja-JP" dirty="0" smtClean="0"/>
              <a:t>07237019 </a:t>
            </a:r>
            <a:r>
              <a:rPr lang="ja-JP" altLang="en-US" dirty="0" smtClean="0"/>
              <a:t>江川友寿</a:t>
            </a:r>
            <a:endParaRPr kumimoji="1" lang="ja-JP" altLang="en-US" dirty="0"/>
          </a:p>
        </p:txBody>
      </p:sp>
      <p:sp>
        <p:nvSpPr>
          <p:cNvPr id="4" name="テキスト ボックス 3"/>
          <p:cNvSpPr txBox="1"/>
          <p:nvPr/>
        </p:nvSpPr>
        <p:spPr>
          <a:xfrm>
            <a:off x="690243" y="1339157"/>
            <a:ext cx="184666" cy="369332"/>
          </a:xfrm>
          <a:prstGeom prst="rect">
            <a:avLst/>
          </a:prstGeom>
          <a:noFill/>
        </p:spPr>
        <p:txBody>
          <a:bodyPr wrap="none" rtlCol="0">
            <a:spAutoFit/>
          </a:bodyPr>
          <a:lstStyle/>
          <a:p>
            <a:endParaRPr kumimoji="1" lang="ja-JP" altLang="en-US" dirty="0" smtClean="0">
              <a:latin typeface="+mn-ea"/>
              <a:ea typeface="+mn-ea"/>
            </a:endParaRPr>
          </a:p>
        </p:txBody>
      </p:sp>
    </p:spTree>
    <p:extLst>
      <p:ext uri="{BB962C8B-B14F-4D97-AF65-F5344CB8AC3E}">
        <p14:creationId xmlns:p14="http://schemas.microsoft.com/office/powerpoint/2010/main" val="11310048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r>
              <a:rPr lang="ja-JP" altLang="en-US" dirty="0" smtClean="0"/>
              <a:t>２</a:t>
            </a:r>
            <a:r>
              <a:rPr lang="en-US" altLang="ja-JP" dirty="0" smtClean="0"/>
              <a:t>: </a:t>
            </a:r>
            <a:r>
              <a:rPr lang="ja-JP" altLang="en-US" dirty="0" smtClean="0"/>
              <a:t>従来システムとの性能比較</a:t>
            </a:r>
            <a:endParaRPr kumimoji="1" lang="ja-JP" altLang="en-US" dirty="0"/>
          </a:p>
        </p:txBody>
      </p:sp>
      <p:graphicFrame>
        <p:nvGraphicFramePr>
          <p:cNvPr id="4" name="グラフ 3"/>
          <p:cNvGraphicFramePr/>
          <p:nvPr>
            <p:extLst>
              <p:ext uri="{D42A27DB-BD31-4B8C-83A1-F6EECF244321}">
                <p14:modId xmlns:p14="http://schemas.microsoft.com/office/powerpoint/2010/main" val="938346406"/>
              </p:ext>
            </p:extLst>
          </p:nvPr>
        </p:nvGraphicFramePr>
        <p:xfrm>
          <a:off x="2069454" y="4186535"/>
          <a:ext cx="5896404" cy="2671465"/>
        </p:xfrm>
        <a:graphic>
          <a:graphicData uri="http://schemas.openxmlformats.org/drawingml/2006/chart">
            <c:chart xmlns:c="http://schemas.openxmlformats.org/drawingml/2006/chart" xmlns:r="http://schemas.openxmlformats.org/officeDocument/2006/relationships" r:id="rId3"/>
          </a:graphicData>
        </a:graphic>
      </p:graphicFrame>
      <p:sp>
        <p:nvSpPr>
          <p:cNvPr id="3" name="コンテンツ プレースホルダー 2"/>
          <p:cNvSpPr>
            <a:spLocks noGrp="1"/>
          </p:cNvSpPr>
          <p:nvPr>
            <p:ph idx="1"/>
          </p:nvPr>
        </p:nvSpPr>
        <p:spPr>
          <a:xfrm>
            <a:off x="457199" y="1524000"/>
            <a:ext cx="8268447" cy="4832350"/>
          </a:xfrm>
        </p:spPr>
        <p:txBody>
          <a:bodyPr/>
          <a:lstStyle/>
          <a:p>
            <a:r>
              <a:rPr kumimoji="1" lang="ja-JP" altLang="en-US" dirty="0" smtClean="0"/>
              <a:t>キーボード入力一回</a:t>
            </a:r>
            <a:r>
              <a:rPr lang="ja-JP" altLang="en-US" dirty="0" smtClean="0"/>
              <a:t>に要する</a:t>
            </a:r>
            <a:r>
              <a:rPr kumimoji="1" lang="ja-JP" altLang="en-US" dirty="0" smtClean="0"/>
              <a:t>処理時間</a:t>
            </a:r>
            <a:r>
              <a:rPr kumimoji="1" lang="en-US" altLang="ja-JP" dirty="0" smtClean="0"/>
              <a:t>[</a:t>
            </a:r>
            <a:r>
              <a:rPr lang="en-US" altLang="ja-JP" dirty="0" err="1" smtClean="0"/>
              <a:t>μs</a:t>
            </a:r>
            <a:r>
              <a:rPr kumimoji="1" lang="en-US" altLang="ja-JP" dirty="0" smtClean="0"/>
              <a:t>]</a:t>
            </a:r>
            <a:r>
              <a:rPr kumimoji="1" lang="ja-JP" altLang="en-US" dirty="0" smtClean="0"/>
              <a:t>を比較</a:t>
            </a:r>
            <a:endParaRPr kumimoji="1" lang="en-US" altLang="ja-JP" dirty="0" smtClean="0"/>
          </a:p>
          <a:p>
            <a:pPr lvl="1"/>
            <a:r>
              <a:rPr lang="en-US" altLang="ja-JP" dirty="0" smtClean="0">
                <a:latin typeface="Tahoma"/>
              </a:rPr>
              <a:t>VNC</a:t>
            </a:r>
            <a:r>
              <a:rPr lang="ja-JP" altLang="en-US" dirty="0" smtClean="0"/>
              <a:t>クライアント：キーボード入力をサーバに送信する時間</a:t>
            </a:r>
            <a:endParaRPr lang="en-US" altLang="ja-JP" dirty="0" smtClean="0"/>
          </a:p>
          <a:p>
            <a:pPr lvl="1"/>
            <a:r>
              <a:rPr lang="en-US" altLang="ja-JP" dirty="0" smtClean="0">
                <a:latin typeface="Tahoma"/>
              </a:rPr>
              <a:t>VNC</a:t>
            </a:r>
            <a:r>
              <a:rPr lang="ja-JP" altLang="en-US" dirty="0" smtClean="0"/>
              <a:t>サーバ：</a:t>
            </a:r>
            <a:r>
              <a:rPr lang="en-US" altLang="ja-JP" dirty="0" smtClean="0"/>
              <a:t>I/O</a:t>
            </a:r>
            <a:r>
              <a:rPr lang="ja-JP" altLang="en-US" dirty="0" smtClean="0"/>
              <a:t>リングに書き込むまでの時間</a:t>
            </a:r>
            <a:endParaRPr lang="en-US" altLang="ja-JP" dirty="0" smtClean="0"/>
          </a:p>
          <a:p>
            <a:r>
              <a:rPr lang="ja-JP" altLang="en-US" dirty="0" smtClean="0"/>
              <a:t>従来システムとほぼ同じ体感速度でキーボード入力を行えることを確認</a:t>
            </a:r>
            <a:endParaRPr lang="en-US" altLang="ja-JP" dirty="0" smtClean="0"/>
          </a:p>
          <a:p>
            <a:pPr lvl="1"/>
            <a:r>
              <a:rPr lang="ja-JP" altLang="en-US" dirty="0" smtClean="0"/>
              <a:t>ネットワーク遅延はミリ秒単位のため、</a:t>
            </a:r>
            <a:r>
              <a:rPr lang="en-US" altLang="ja-JP" dirty="0" smtClean="0"/>
              <a:t>46</a:t>
            </a:r>
            <a:r>
              <a:rPr lang="ja-JP" altLang="en-US" dirty="0" smtClean="0"/>
              <a:t>マイクロ秒の時間の増加は体感できない</a:t>
            </a:r>
            <a:endParaRPr lang="en-US" altLang="ja-JP" dirty="0" smtClean="0"/>
          </a:p>
        </p:txBody>
      </p:sp>
      <p:sp>
        <p:nvSpPr>
          <p:cNvPr id="6" name="テキスト ボックス 5"/>
          <p:cNvSpPr txBox="1"/>
          <p:nvPr/>
        </p:nvSpPr>
        <p:spPr>
          <a:xfrm>
            <a:off x="206356" y="5137728"/>
            <a:ext cx="1737675" cy="369332"/>
          </a:xfrm>
          <a:prstGeom prst="rect">
            <a:avLst/>
          </a:prstGeom>
          <a:noFill/>
        </p:spPr>
        <p:txBody>
          <a:bodyPr wrap="square" rtlCol="0">
            <a:spAutoFit/>
          </a:bodyPr>
          <a:lstStyle/>
          <a:p>
            <a:pPr algn="ctr"/>
            <a:r>
              <a:rPr kumimoji="1" lang="ja-JP" altLang="en-US" dirty="0" smtClean="0">
                <a:latin typeface="+mn-ea"/>
                <a:ea typeface="+mn-ea"/>
              </a:rPr>
              <a:t>処理時間</a:t>
            </a:r>
            <a:r>
              <a:rPr kumimoji="1" lang="en-US" altLang="ja-JP" dirty="0" smtClean="0">
                <a:latin typeface="+mn-ea"/>
                <a:ea typeface="+mn-ea"/>
              </a:rPr>
              <a:t>[</a:t>
            </a:r>
            <a:r>
              <a:rPr kumimoji="1" lang="en-US" altLang="ja-JP" dirty="0" err="1" smtClean="0">
                <a:latin typeface="+mn-ea"/>
                <a:ea typeface="+mn-ea"/>
              </a:rPr>
              <a:t>μs</a:t>
            </a:r>
            <a:r>
              <a:rPr kumimoji="1" lang="en-US" altLang="ja-JP" dirty="0" smtClean="0">
                <a:latin typeface="+mn-ea"/>
                <a:ea typeface="+mn-ea"/>
              </a:rPr>
              <a:t>]</a:t>
            </a:r>
            <a:endParaRPr kumimoji="1" lang="ja-JP" altLang="en-US" dirty="0" smtClean="0">
              <a:latin typeface="+mn-ea"/>
              <a:ea typeface="+mn-ea"/>
            </a:endParaRPr>
          </a:p>
        </p:txBody>
      </p:sp>
    </p:spTree>
    <p:extLst>
      <p:ext uri="{BB962C8B-B14F-4D97-AF65-F5344CB8AC3E}">
        <p14:creationId xmlns:p14="http://schemas.microsoft.com/office/powerpoint/2010/main" val="15532287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関連研究</a:t>
            </a:r>
            <a:endParaRPr lang="ja-JP" altLang="en-US" sz="3600" dirty="0"/>
          </a:p>
        </p:txBody>
      </p:sp>
      <p:sp>
        <p:nvSpPr>
          <p:cNvPr id="3" name="コンテンツ プレースホルダ 2"/>
          <p:cNvSpPr>
            <a:spLocks noGrp="1"/>
          </p:cNvSpPr>
          <p:nvPr>
            <p:ph idx="1"/>
          </p:nvPr>
        </p:nvSpPr>
        <p:spPr>
          <a:xfrm>
            <a:off x="457200" y="1524000"/>
            <a:ext cx="8507506" cy="4832350"/>
          </a:xfrm>
        </p:spPr>
        <p:txBody>
          <a:bodyPr/>
          <a:lstStyle/>
          <a:p>
            <a:r>
              <a:rPr lang="en-US" altLang="ja-JP" dirty="0" err="1" smtClean="0">
                <a:latin typeface="Tahoma"/>
              </a:rPr>
              <a:t>VMCrypt</a:t>
            </a:r>
            <a:r>
              <a:rPr lang="en-US" altLang="ja-JP" dirty="0" smtClean="0">
                <a:latin typeface="Tahoma"/>
              </a:rPr>
              <a:t> [</a:t>
            </a:r>
            <a:r>
              <a:rPr lang="ja-JP" altLang="en-US" dirty="0" smtClean="0">
                <a:latin typeface="Tahoma"/>
              </a:rPr>
              <a:t>田所ら</a:t>
            </a:r>
            <a:r>
              <a:rPr lang="en-US" altLang="ja-JP" dirty="0" smtClean="0">
                <a:latin typeface="Tahoma"/>
              </a:rPr>
              <a:t> </a:t>
            </a:r>
            <a:r>
              <a:rPr lang="fr-FR" altLang="ja-JP" dirty="0" smtClean="0"/>
              <a:t>’</a:t>
            </a:r>
            <a:r>
              <a:rPr lang="en-US" altLang="ja-JP" dirty="0" smtClean="0">
                <a:latin typeface="Tahoma"/>
              </a:rPr>
              <a:t>10]</a:t>
            </a:r>
            <a:endParaRPr lang="en-US" altLang="ja-JP" dirty="0">
              <a:latin typeface="Tahoma"/>
            </a:endParaRPr>
          </a:p>
          <a:p>
            <a:pPr lvl="1"/>
            <a:r>
              <a:rPr lang="en-US" altLang="ja-JP" dirty="0" smtClean="0">
                <a:latin typeface="Tahoma"/>
              </a:rPr>
              <a:t>VMM</a:t>
            </a:r>
            <a:r>
              <a:rPr lang="ja-JP" altLang="en-US" dirty="0" smtClean="0">
                <a:latin typeface="Tahoma"/>
              </a:rPr>
              <a:t>でユーザ</a:t>
            </a:r>
            <a:r>
              <a:rPr lang="en-US" altLang="ja-JP" dirty="0" smtClean="0">
                <a:latin typeface="Tahoma"/>
              </a:rPr>
              <a:t>VM</a:t>
            </a:r>
            <a:r>
              <a:rPr lang="ja-JP" altLang="en-US" dirty="0" smtClean="0">
                <a:latin typeface="Tahoma"/>
              </a:rPr>
              <a:t>のメモリ情報を暗号化する</a:t>
            </a:r>
            <a:endParaRPr lang="en-US" altLang="ja-JP" dirty="0" smtClean="0">
              <a:latin typeface="Tahoma"/>
            </a:endParaRPr>
          </a:p>
          <a:p>
            <a:pPr lvl="1"/>
            <a:r>
              <a:rPr lang="ja-JP" altLang="en-US" dirty="0" smtClean="0">
                <a:latin typeface="Tahoma"/>
              </a:rPr>
              <a:t>本研究と組み合わせることによりセキュリティが向上</a:t>
            </a:r>
            <a:endParaRPr lang="en-US" altLang="ja-JP" dirty="0">
              <a:latin typeface="Tahoma"/>
            </a:endParaRPr>
          </a:p>
          <a:p>
            <a:r>
              <a:rPr lang="en-US" altLang="ja-JP" dirty="0" err="1" smtClean="0">
                <a:latin typeface="Tahoma"/>
              </a:rPr>
              <a:t>BitVisor</a:t>
            </a:r>
            <a:r>
              <a:rPr lang="en-US" altLang="ja-JP" dirty="0" smtClean="0">
                <a:latin typeface="Tahoma"/>
              </a:rPr>
              <a:t> [Shinagawa et al. </a:t>
            </a:r>
            <a:r>
              <a:rPr lang="en-US" altLang="ja-JP" dirty="0"/>
              <a:t>‘</a:t>
            </a:r>
            <a:r>
              <a:rPr lang="en-US" altLang="ja-JP" dirty="0" smtClean="0">
                <a:latin typeface="Tahoma"/>
              </a:rPr>
              <a:t>09]</a:t>
            </a:r>
            <a:endParaRPr lang="en-US" altLang="ja-JP" dirty="0">
              <a:latin typeface="Tahoma"/>
            </a:endParaRPr>
          </a:p>
          <a:p>
            <a:pPr lvl="1"/>
            <a:r>
              <a:rPr lang="ja-JP" altLang="en-US" dirty="0" smtClean="0">
                <a:latin typeface="Tahoma"/>
              </a:rPr>
              <a:t>ユーザ</a:t>
            </a:r>
            <a:r>
              <a:rPr lang="en-US" altLang="ja-JP" dirty="0" smtClean="0">
                <a:latin typeface="Tahoma"/>
              </a:rPr>
              <a:t>VM</a:t>
            </a:r>
            <a:r>
              <a:rPr lang="ja-JP" altLang="en-US" dirty="0" smtClean="0">
                <a:latin typeface="Tahoma"/>
              </a:rPr>
              <a:t>のディスクや通信を</a:t>
            </a:r>
            <a:r>
              <a:rPr lang="en-US" altLang="ja-JP" dirty="0" smtClean="0">
                <a:latin typeface="Tahoma"/>
              </a:rPr>
              <a:t>VMM</a:t>
            </a:r>
            <a:r>
              <a:rPr lang="ja-JP" altLang="en-US" dirty="0" smtClean="0">
                <a:latin typeface="Tahoma"/>
              </a:rPr>
              <a:t>で暗号化</a:t>
            </a:r>
          </a:p>
          <a:p>
            <a:r>
              <a:rPr lang="en-US" altLang="ja-JP" dirty="0" smtClean="0">
                <a:latin typeface="Tahoma"/>
              </a:rPr>
              <a:t>Stub Domain [Nakajima et al. </a:t>
            </a:r>
            <a:r>
              <a:rPr lang="fr-FR" altLang="ja-JP" dirty="0" smtClean="0"/>
              <a:t>’</a:t>
            </a:r>
            <a:r>
              <a:rPr lang="en-US" altLang="ja-JP" dirty="0" smtClean="0">
                <a:latin typeface="Tahoma"/>
              </a:rPr>
              <a:t>06]</a:t>
            </a:r>
          </a:p>
          <a:p>
            <a:pPr lvl="1"/>
            <a:r>
              <a:rPr lang="ja-JP" altLang="en-US" dirty="0" smtClean="0">
                <a:latin typeface="Tahoma"/>
              </a:rPr>
              <a:t>管理</a:t>
            </a:r>
            <a:r>
              <a:rPr lang="en-US" altLang="ja-JP" dirty="0" smtClean="0">
                <a:latin typeface="Tahoma"/>
              </a:rPr>
              <a:t>VM</a:t>
            </a:r>
            <a:r>
              <a:rPr lang="ja-JP" altLang="en-US" dirty="0" smtClean="0">
                <a:latin typeface="Tahoma"/>
              </a:rPr>
              <a:t>から</a:t>
            </a:r>
            <a:r>
              <a:rPr lang="en-US" altLang="ja-JP" dirty="0" smtClean="0">
                <a:latin typeface="Tahoma"/>
              </a:rPr>
              <a:t>VNC</a:t>
            </a:r>
            <a:r>
              <a:rPr lang="ja-JP" altLang="en-US" dirty="0" smtClean="0">
                <a:latin typeface="Tahoma"/>
              </a:rPr>
              <a:t>サーバを分離する</a:t>
            </a:r>
            <a:endParaRPr lang="en-US" altLang="ja-JP" dirty="0" smtClean="0">
              <a:latin typeface="Tahoma"/>
            </a:endParaRPr>
          </a:p>
          <a:p>
            <a:pPr lvl="1"/>
            <a:r>
              <a:rPr lang="ja-JP" altLang="en-US" dirty="0" smtClean="0">
                <a:latin typeface="Tahoma"/>
              </a:rPr>
              <a:t>管理者が悪意を持っていた場合は有効ではない</a:t>
            </a:r>
            <a:endParaRPr lang="en-US" altLang="ja-JP" dirty="0" smtClean="0">
              <a:latin typeface="Tahoma"/>
            </a:endParaRPr>
          </a:p>
        </p:txBody>
      </p:sp>
    </p:spTree>
    <p:extLst>
      <p:ext uri="{BB962C8B-B14F-4D97-AF65-F5344CB8AC3E}">
        <p14:creationId xmlns:p14="http://schemas.microsoft.com/office/powerpoint/2010/main" val="5931143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まとめ</a:t>
            </a:r>
            <a:endParaRPr lang="ja-JP" altLang="en-US" sz="3600" dirty="0"/>
          </a:p>
        </p:txBody>
      </p:sp>
      <p:sp>
        <p:nvSpPr>
          <p:cNvPr id="3" name="コンテンツ プレースホルダ 2"/>
          <p:cNvSpPr>
            <a:spLocks noGrp="1"/>
          </p:cNvSpPr>
          <p:nvPr>
            <p:ph idx="1"/>
          </p:nvPr>
        </p:nvSpPr>
        <p:spPr/>
        <p:txBody>
          <a:bodyPr/>
          <a:lstStyle/>
          <a:p>
            <a:r>
              <a:rPr lang="ja-JP" altLang="en-US" dirty="0" smtClean="0">
                <a:latin typeface="Tahoma"/>
              </a:rPr>
              <a:t>管理</a:t>
            </a:r>
            <a:r>
              <a:rPr lang="en-US" altLang="ja-JP" dirty="0" smtClean="0">
                <a:latin typeface="Tahoma"/>
              </a:rPr>
              <a:t>VM</a:t>
            </a:r>
            <a:r>
              <a:rPr lang="ja-JP" altLang="en-US" dirty="0" smtClean="0">
                <a:latin typeface="Tahoma"/>
              </a:rPr>
              <a:t>からのキーボード入力情報漏洩を防ぐシステム</a:t>
            </a:r>
            <a:r>
              <a:rPr lang="en-US" altLang="ja-JP" dirty="0" err="1" smtClean="0">
                <a:latin typeface="Tahoma"/>
              </a:rPr>
              <a:t>FBCrypt</a:t>
            </a:r>
            <a:r>
              <a:rPr lang="ja-JP" altLang="en-US" dirty="0" smtClean="0">
                <a:latin typeface="Tahoma"/>
              </a:rPr>
              <a:t>を提案</a:t>
            </a:r>
            <a:endParaRPr lang="en-US" altLang="ja-JP" dirty="0" smtClean="0">
              <a:latin typeface="Tahoma"/>
            </a:endParaRPr>
          </a:p>
          <a:p>
            <a:pPr lvl="1"/>
            <a:r>
              <a:rPr lang="ja-JP" altLang="en-US" dirty="0">
                <a:latin typeface="Tahoma"/>
              </a:rPr>
              <a:t>クライアント側</a:t>
            </a:r>
            <a:r>
              <a:rPr lang="ja-JP" altLang="en-US">
                <a:latin typeface="Tahoma"/>
              </a:rPr>
              <a:t>で</a:t>
            </a:r>
            <a:r>
              <a:rPr lang="ja-JP" altLang="en-US" smtClean="0">
                <a:latin typeface="Tahoma"/>
              </a:rPr>
              <a:t>暗号化、</a:t>
            </a:r>
            <a:r>
              <a:rPr lang="en-US" altLang="ja-JP" smtClean="0">
                <a:latin typeface="Tahoma"/>
              </a:rPr>
              <a:t>VMM</a:t>
            </a:r>
            <a:r>
              <a:rPr lang="ja-JP" altLang="en-US" dirty="0">
                <a:latin typeface="Tahoma"/>
              </a:rPr>
              <a:t>内で</a:t>
            </a:r>
            <a:r>
              <a:rPr lang="ja-JP" altLang="en-US" dirty="0" smtClean="0">
                <a:latin typeface="Tahoma"/>
              </a:rPr>
              <a:t>復号化</a:t>
            </a:r>
            <a:endParaRPr lang="en-US" altLang="ja-JP" dirty="0" smtClean="0">
              <a:latin typeface="Tahoma"/>
            </a:endParaRPr>
          </a:p>
          <a:p>
            <a:pPr lvl="1"/>
            <a:r>
              <a:rPr lang="ja-JP" altLang="en-US" dirty="0" smtClean="0">
                <a:latin typeface="Tahoma"/>
              </a:rPr>
              <a:t>ユーザ</a:t>
            </a:r>
            <a:r>
              <a:rPr lang="en-US" altLang="ja-JP" dirty="0" smtClean="0">
                <a:latin typeface="Tahoma"/>
              </a:rPr>
              <a:t>VM</a:t>
            </a:r>
            <a:r>
              <a:rPr lang="ja-JP" altLang="en-US" dirty="0" smtClean="0">
                <a:latin typeface="Tahoma"/>
              </a:rPr>
              <a:t>に安全にキーボード入力情報を渡すことが可能</a:t>
            </a:r>
            <a:endParaRPr lang="en-US" altLang="ja-JP" dirty="0" smtClean="0">
              <a:latin typeface="Tahoma"/>
            </a:endParaRPr>
          </a:p>
          <a:p>
            <a:r>
              <a:rPr lang="en-US" altLang="ja-JP" dirty="0">
                <a:latin typeface="Tahoma"/>
              </a:rPr>
              <a:t> </a:t>
            </a:r>
            <a:r>
              <a:rPr lang="ja-JP" altLang="en-US" dirty="0" smtClean="0">
                <a:latin typeface="Tahoma"/>
              </a:rPr>
              <a:t>今後の課題</a:t>
            </a:r>
            <a:endParaRPr lang="en-US" altLang="ja-JP" dirty="0" smtClean="0">
              <a:latin typeface="Tahoma"/>
            </a:endParaRPr>
          </a:p>
          <a:p>
            <a:pPr lvl="1"/>
            <a:r>
              <a:rPr lang="ja-JP" altLang="en-US" dirty="0" smtClean="0">
                <a:latin typeface="Tahoma"/>
              </a:rPr>
              <a:t>完全仮想化への対応</a:t>
            </a:r>
            <a:endParaRPr lang="en-US" altLang="ja-JP" dirty="0" smtClean="0">
              <a:latin typeface="Tahoma"/>
            </a:endParaRPr>
          </a:p>
          <a:p>
            <a:pPr lvl="2"/>
            <a:r>
              <a:rPr lang="en-US" altLang="ja-JP" dirty="0" smtClean="0">
                <a:latin typeface="Tahoma"/>
              </a:rPr>
              <a:t>Windows</a:t>
            </a:r>
            <a:r>
              <a:rPr lang="ja-JP" altLang="en-US" dirty="0" smtClean="0">
                <a:latin typeface="Tahoma"/>
              </a:rPr>
              <a:t>などの</a:t>
            </a:r>
            <a:r>
              <a:rPr lang="en-US" altLang="ja-JP" dirty="0" smtClean="0">
                <a:latin typeface="Tahoma"/>
              </a:rPr>
              <a:t>OS</a:t>
            </a:r>
            <a:r>
              <a:rPr lang="ja-JP" altLang="en-US" dirty="0" smtClean="0">
                <a:latin typeface="Tahoma"/>
              </a:rPr>
              <a:t>が使用可能になる</a:t>
            </a:r>
            <a:endParaRPr lang="en-US" altLang="ja-JP" dirty="0" smtClean="0">
              <a:latin typeface="Tahoma"/>
            </a:endParaRPr>
          </a:p>
          <a:p>
            <a:pPr lvl="1"/>
            <a:r>
              <a:rPr lang="ja-JP" altLang="en-US" dirty="0" smtClean="0">
                <a:latin typeface="Tahoma"/>
              </a:rPr>
              <a:t>複数のユーザ</a:t>
            </a:r>
            <a:r>
              <a:rPr lang="en-US" altLang="ja-JP" dirty="0" smtClean="0">
                <a:latin typeface="Tahoma"/>
              </a:rPr>
              <a:t>VM</a:t>
            </a:r>
            <a:r>
              <a:rPr lang="ja-JP" altLang="en-US" dirty="0" smtClean="0">
                <a:latin typeface="Tahoma"/>
              </a:rPr>
              <a:t>起動時への対応</a:t>
            </a:r>
            <a:endParaRPr lang="en-US" altLang="ja-JP" dirty="0" smtClean="0">
              <a:latin typeface="Tahoma"/>
            </a:endParaRPr>
          </a:p>
          <a:p>
            <a:pPr marL="228600" lvl="1" indent="0">
              <a:buNone/>
            </a:pPr>
            <a:endParaRPr lang="en-US" altLang="ja-JP" dirty="0" smtClean="0">
              <a:latin typeface="Tahoma"/>
            </a:endParaRPr>
          </a:p>
        </p:txBody>
      </p:sp>
    </p:spTree>
    <p:extLst>
      <p:ext uri="{BB962C8B-B14F-4D97-AF65-F5344CB8AC3E}">
        <p14:creationId xmlns:p14="http://schemas.microsoft.com/office/powerpoint/2010/main" val="18909260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latin typeface="Tahoma"/>
              </a:rPr>
              <a:t>IaaS</a:t>
            </a:r>
            <a:r>
              <a:rPr lang="ja-JP" altLang="en-US" dirty="0" smtClean="0">
                <a:latin typeface="Tahoma"/>
              </a:rPr>
              <a:t>型</a:t>
            </a:r>
            <a:r>
              <a:rPr lang="ja-JP" altLang="en-US" dirty="0" smtClean="0"/>
              <a:t>クラウド</a:t>
            </a:r>
            <a:endParaRPr kumimoji="1" lang="ja-JP" altLang="en-US" dirty="0"/>
          </a:p>
        </p:txBody>
      </p:sp>
      <p:sp>
        <p:nvSpPr>
          <p:cNvPr id="3" name="コンテンツ プレースホルダー 2"/>
          <p:cNvSpPr>
            <a:spLocks noGrp="1"/>
          </p:cNvSpPr>
          <p:nvPr>
            <p:ph idx="1"/>
          </p:nvPr>
        </p:nvSpPr>
        <p:spPr>
          <a:xfrm>
            <a:off x="457200" y="1524000"/>
            <a:ext cx="8153400" cy="1862860"/>
          </a:xfrm>
        </p:spPr>
        <p:txBody>
          <a:bodyPr/>
          <a:lstStyle/>
          <a:p>
            <a:r>
              <a:rPr lang="en-US" altLang="ja-JP" dirty="0" err="1">
                <a:latin typeface="Tahoma"/>
              </a:rPr>
              <a:t>IaaS</a:t>
            </a:r>
            <a:endParaRPr lang="en-US" altLang="ja-JP" dirty="0"/>
          </a:p>
          <a:p>
            <a:pPr lvl="1"/>
            <a:r>
              <a:rPr lang="ja-JP" altLang="en-US" dirty="0"/>
              <a:t>仮想マシン</a:t>
            </a:r>
            <a:r>
              <a:rPr lang="en-US" altLang="ja-JP" dirty="0">
                <a:latin typeface="Tahoma"/>
              </a:rPr>
              <a:t>(VM)</a:t>
            </a:r>
            <a:r>
              <a:rPr lang="ja-JP" altLang="en-US" dirty="0"/>
              <a:t>をネットワーク経由でユーザに提供</a:t>
            </a:r>
            <a:endParaRPr lang="en-US" altLang="ja-JP" dirty="0"/>
          </a:p>
          <a:p>
            <a:pPr lvl="2"/>
            <a:r>
              <a:rPr lang="ja-JP" altLang="en-US" dirty="0"/>
              <a:t>仮想マシン：ソフトウェアで作られた計算機</a:t>
            </a:r>
            <a:endParaRPr lang="en-US" altLang="ja-JP" dirty="0"/>
          </a:p>
          <a:p>
            <a:pPr lvl="1"/>
            <a:r>
              <a:rPr lang="ja-JP" altLang="en-US" dirty="0"/>
              <a:t>ユーザは</a:t>
            </a:r>
            <a:r>
              <a:rPr lang="en-US" altLang="ja-JP" dirty="0">
                <a:latin typeface="Tahoma"/>
              </a:rPr>
              <a:t>VM</a:t>
            </a:r>
            <a:r>
              <a:rPr lang="ja-JP" altLang="en-US" dirty="0" smtClean="0"/>
              <a:t>に</a:t>
            </a:r>
            <a:r>
              <a:rPr lang="en-US" altLang="ja-JP" dirty="0" smtClean="0">
                <a:latin typeface="Tahoma"/>
              </a:rPr>
              <a:t>OS</a:t>
            </a:r>
            <a:r>
              <a:rPr lang="en-US" altLang="ja-JP" dirty="0" smtClean="0"/>
              <a:t> </a:t>
            </a:r>
            <a:r>
              <a:rPr lang="ja-JP" altLang="en-US" dirty="0"/>
              <a:t>をインストールして</a:t>
            </a:r>
            <a:r>
              <a:rPr lang="ja-JP" altLang="en-US" dirty="0" smtClean="0"/>
              <a:t>使用</a:t>
            </a:r>
            <a:endParaRPr lang="en-US" altLang="ja-JP" dirty="0" smtClean="0"/>
          </a:p>
          <a:p>
            <a:pPr lvl="1"/>
            <a:r>
              <a:rPr lang="ja-JP" altLang="en-US" dirty="0" smtClean="0"/>
              <a:t>ユーザは高価な計算機を用意しなくてもいい</a:t>
            </a:r>
            <a:endParaRPr lang="en-US" altLang="ja-JP" dirty="0"/>
          </a:p>
          <a:p>
            <a:pPr marL="0" indent="0">
              <a:buNone/>
            </a:pPr>
            <a:endParaRPr kumimoji="1" lang="en-US" altLang="ja-JP" dirty="0" smtClean="0">
              <a:latin typeface="Tahoma"/>
            </a:endParaRPr>
          </a:p>
        </p:txBody>
      </p:sp>
      <p:sp>
        <p:nvSpPr>
          <p:cNvPr id="38" name="テキスト ボックス 37"/>
          <p:cNvSpPr txBox="1"/>
          <p:nvPr/>
        </p:nvSpPr>
        <p:spPr>
          <a:xfrm>
            <a:off x="2370668" y="6165502"/>
            <a:ext cx="2506493" cy="461665"/>
          </a:xfrm>
          <a:prstGeom prst="rect">
            <a:avLst/>
          </a:prstGeom>
          <a:noFill/>
        </p:spPr>
        <p:txBody>
          <a:bodyPr wrap="square" rtlCol="0">
            <a:spAutoFit/>
          </a:bodyPr>
          <a:lstStyle/>
          <a:p>
            <a:pPr algn="ctr"/>
            <a:r>
              <a:rPr lang="ja-JP" altLang="en-US" sz="2400" dirty="0" smtClean="0">
                <a:latin typeface="+mn-ea"/>
              </a:rPr>
              <a:t>インターネット</a:t>
            </a:r>
            <a:endParaRPr lang="ja-JP" altLang="en-US" sz="2400" dirty="0">
              <a:latin typeface="+mn-ea"/>
            </a:endParaRPr>
          </a:p>
        </p:txBody>
      </p:sp>
      <p:grpSp>
        <p:nvGrpSpPr>
          <p:cNvPr id="59" name="図形グループ 58"/>
          <p:cNvGrpSpPr/>
          <p:nvPr/>
        </p:nvGrpSpPr>
        <p:grpSpPr>
          <a:xfrm>
            <a:off x="457200" y="3795091"/>
            <a:ext cx="1294939" cy="1498095"/>
            <a:chOff x="606104" y="3131572"/>
            <a:chExt cx="1294939" cy="1498095"/>
          </a:xfrm>
        </p:grpSpPr>
        <p:sp>
          <p:nvSpPr>
            <p:cNvPr id="41" name="テキスト ボックス 40"/>
            <p:cNvSpPr txBox="1"/>
            <p:nvPr/>
          </p:nvSpPr>
          <p:spPr>
            <a:xfrm>
              <a:off x="606104" y="3131572"/>
              <a:ext cx="1294939" cy="416596"/>
            </a:xfrm>
            <a:prstGeom prst="rect">
              <a:avLst/>
            </a:prstGeom>
            <a:noFill/>
          </p:spPr>
          <p:txBody>
            <a:bodyPr wrap="square" rtlCol="0">
              <a:spAutoFit/>
            </a:bodyPr>
            <a:lstStyle/>
            <a:p>
              <a:pPr algn="ctr"/>
              <a:r>
                <a:rPr lang="ja-JP" altLang="en-US" sz="2400" dirty="0" smtClean="0">
                  <a:latin typeface="+mn-ea"/>
                </a:rPr>
                <a:t>ユーザ</a:t>
              </a:r>
              <a:endParaRPr lang="ja-JP" altLang="en-US" sz="2400" dirty="0">
                <a:latin typeface="+mn-ea"/>
              </a:endParaRPr>
            </a:p>
          </p:txBody>
        </p:sp>
        <p:pic>
          <p:nvPicPr>
            <p:cNvPr id="6" name="図 5" descr="man-people-person-user-icone-4751-128.png"/>
            <p:cNvPicPr>
              <a:picLocks noChangeAspect="1"/>
            </p:cNvPicPr>
            <p:nvPr/>
          </p:nvPicPr>
          <p:blipFill>
            <a:blip r:embed="rId3"/>
            <a:stretch>
              <a:fillRect/>
            </a:stretch>
          </p:blipFill>
          <p:spPr>
            <a:xfrm>
              <a:off x="821116" y="3549740"/>
              <a:ext cx="1079927" cy="1079927"/>
            </a:xfrm>
            <a:prstGeom prst="rect">
              <a:avLst/>
            </a:prstGeom>
          </p:spPr>
        </p:pic>
      </p:grpSp>
      <p:sp>
        <p:nvSpPr>
          <p:cNvPr id="5" name="雲 4"/>
          <p:cNvSpPr/>
          <p:nvPr/>
        </p:nvSpPr>
        <p:spPr>
          <a:xfrm>
            <a:off x="3205899" y="3622025"/>
            <a:ext cx="5645852" cy="2461745"/>
          </a:xfrm>
          <a:prstGeom prst="cloud">
            <a:avLst/>
          </a:prstGeom>
          <a:effectLst>
            <a:glow rad="63500">
              <a:schemeClr val="accent1">
                <a:alpha val="75000"/>
              </a:schemeClr>
            </a:glo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grpSp>
        <p:nvGrpSpPr>
          <p:cNvPr id="57" name="図形グループ 56"/>
          <p:cNvGrpSpPr/>
          <p:nvPr/>
        </p:nvGrpSpPr>
        <p:grpSpPr>
          <a:xfrm>
            <a:off x="5420067" y="3990224"/>
            <a:ext cx="1098307" cy="1636401"/>
            <a:chOff x="2600467" y="2983074"/>
            <a:chExt cx="1400006" cy="2009985"/>
          </a:xfrm>
        </p:grpSpPr>
        <p:sp>
          <p:nvSpPr>
            <p:cNvPr id="48" name="角丸四角形 47"/>
            <p:cNvSpPr/>
            <p:nvPr/>
          </p:nvSpPr>
          <p:spPr>
            <a:xfrm>
              <a:off x="2600467" y="2983074"/>
              <a:ext cx="1400006" cy="200998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grpSp>
          <p:nvGrpSpPr>
            <p:cNvPr id="37" name="図形グループ 36"/>
            <p:cNvGrpSpPr/>
            <p:nvPr/>
          </p:nvGrpSpPr>
          <p:grpSpPr>
            <a:xfrm>
              <a:off x="2817152" y="3111265"/>
              <a:ext cx="984049" cy="1683623"/>
              <a:chOff x="3108726" y="4408168"/>
              <a:chExt cx="984049" cy="1683623"/>
            </a:xfrm>
          </p:grpSpPr>
          <p:pic>
            <p:nvPicPr>
              <p:cNvPr id="15" name="図 14" descr="linux.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08726" y="4408168"/>
                <a:ext cx="984049" cy="1085213"/>
              </a:xfrm>
              <a:prstGeom prst="rect">
                <a:avLst/>
              </a:prstGeom>
            </p:spPr>
          </p:pic>
          <p:sp>
            <p:nvSpPr>
              <p:cNvPr id="34" name="正方形/長方形 33"/>
              <p:cNvSpPr/>
              <p:nvPr/>
            </p:nvSpPr>
            <p:spPr>
              <a:xfrm>
                <a:off x="3173741" y="5536677"/>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grpSp>
      </p:grpSp>
      <p:grpSp>
        <p:nvGrpSpPr>
          <p:cNvPr id="47" name="図形グループ 46"/>
          <p:cNvGrpSpPr/>
          <p:nvPr/>
        </p:nvGrpSpPr>
        <p:grpSpPr>
          <a:xfrm>
            <a:off x="3971067" y="4003389"/>
            <a:ext cx="1227643" cy="1634407"/>
            <a:chOff x="1210146" y="3364605"/>
            <a:chExt cx="1566779" cy="2009985"/>
          </a:xfrm>
        </p:grpSpPr>
        <p:sp>
          <p:nvSpPr>
            <p:cNvPr id="46" name="角丸四角形 45"/>
            <p:cNvSpPr/>
            <p:nvPr/>
          </p:nvSpPr>
          <p:spPr>
            <a:xfrm>
              <a:off x="1210146" y="3364605"/>
              <a:ext cx="1566779" cy="200998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grpSp>
          <p:nvGrpSpPr>
            <p:cNvPr id="36" name="図形グループ 35"/>
            <p:cNvGrpSpPr/>
            <p:nvPr/>
          </p:nvGrpSpPr>
          <p:grpSpPr>
            <a:xfrm>
              <a:off x="1368104" y="3492796"/>
              <a:ext cx="1250862" cy="1697803"/>
              <a:chOff x="1712181" y="4403419"/>
              <a:chExt cx="1250862" cy="1697803"/>
            </a:xfrm>
          </p:grpSpPr>
          <p:sp>
            <p:nvSpPr>
              <p:cNvPr id="30" name="正方形/長方形 29"/>
              <p:cNvSpPr/>
              <p:nvPr/>
            </p:nvSpPr>
            <p:spPr>
              <a:xfrm>
                <a:off x="1908357" y="5546107"/>
                <a:ext cx="858512" cy="5551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pic>
            <p:nvPicPr>
              <p:cNvPr id="32" name="図 31" descr="window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12181" y="4403419"/>
                <a:ext cx="1250862" cy="1085213"/>
              </a:xfrm>
              <a:prstGeom prst="rect">
                <a:avLst/>
              </a:prstGeom>
            </p:spPr>
          </p:pic>
        </p:grpSp>
      </p:grpSp>
      <p:sp>
        <p:nvSpPr>
          <p:cNvPr id="8" name="テキスト ボックス 7"/>
          <p:cNvSpPr txBox="1"/>
          <p:nvPr/>
        </p:nvSpPr>
        <p:spPr>
          <a:xfrm>
            <a:off x="6518374" y="4003389"/>
            <a:ext cx="2092226" cy="400110"/>
          </a:xfrm>
          <a:prstGeom prst="rect">
            <a:avLst/>
          </a:prstGeom>
          <a:noFill/>
        </p:spPr>
        <p:txBody>
          <a:bodyPr wrap="square" rtlCol="0">
            <a:spAutoFit/>
          </a:bodyPr>
          <a:lstStyle/>
          <a:p>
            <a:pPr algn="ctr"/>
            <a:r>
              <a:rPr lang="en-US" altLang="ja-JP" sz="2000" dirty="0" err="1">
                <a:latin typeface="+mn-ea"/>
              </a:rPr>
              <a:t>IaaS</a:t>
            </a:r>
            <a:r>
              <a:rPr lang="ja-JP" altLang="en-US" sz="2000" dirty="0">
                <a:latin typeface="+mn-ea"/>
              </a:rPr>
              <a:t>型クラウド</a:t>
            </a:r>
          </a:p>
        </p:txBody>
      </p:sp>
      <p:pic>
        <p:nvPicPr>
          <p:cNvPr id="55" name="図 54" descr="laptop.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83534" y="3855550"/>
            <a:ext cx="1122215" cy="1122215"/>
          </a:xfrm>
          <a:prstGeom prst="rect">
            <a:avLst/>
          </a:prstGeom>
        </p:spPr>
      </p:pic>
      <p:cxnSp>
        <p:nvCxnSpPr>
          <p:cNvPr id="22" name="カギ線コネクタ 21"/>
          <p:cNvCxnSpPr>
            <a:stCxn id="55" idx="2"/>
            <a:endCxn id="48" idx="2"/>
          </p:cNvCxnSpPr>
          <p:nvPr/>
        </p:nvCxnSpPr>
        <p:spPr>
          <a:xfrm rot="16200000" flipH="1">
            <a:off x="3682501" y="3339905"/>
            <a:ext cx="648860" cy="3924579"/>
          </a:xfrm>
          <a:prstGeom prst="bentConnector3">
            <a:avLst>
              <a:gd name="adj1" fmla="val 181145"/>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18" name="カギ線コネクタ 17"/>
          <p:cNvCxnSpPr>
            <a:stCxn id="55" idx="2"/>
            <a:endCxn id="46" idx="2"/>
          </p:cNvCxnSpPr>
          <p:nvPr/>
        </p:nvCxnSpPr>
        <p:spPr>
          <a:xfrm rot="16200000" flipH="1">
            <a:off x="2984750" y="4037656"/>
            <a:ext cx="660031" cy="2540247"/>
          </a:xfrm>
          <a:prstGeom prst="bentConnector3">
            <a:avLst>
              <a:gd name="adj1" fmla="val 177396"/>
            </a:avLst>
          </a:prstGeom>
          <a:ln w="50800">
            <a:tailEnd type="arrow"/>
          </a:ln>
        </p:spPr>
        <p:style>
          <a:lnRef idx="2">
            <a:schemeClr val="accent1"/>
          </a:lnRef>
          <a:fillRef idx="0">
            <a:schemeClr val="accent1"/>
          </a:fillRef>
          <a:effectRef idx="1">
            <a:schemeClr val="accent1"/>
          </a:effectRef>
          <a:fontRef idx="minor">
            <a:schemeClr val="tx1"/>
          </a:fontRef>
        </p:style>
      </p:cxnSp>
      <p:pic>
        <p:nvPicPr>
          <p:cNvPr id="35" name="図 34" descr="planet-earth-internet-network-world-icone-9098-128.png"/>
          <p:cNvPicPr>
            <a:picLocks noChangeAspect="1"/>
          </p:cNvPicPr>
          <p:nvPr/>
        </p:nvPicPr>
        <p:blipFill>
          <a:blip r:embed="rId7"/>
          <a:stretch>
            <a:fillRect/>
          </a:stretch>
        </p:blipFill>
        <p:spPr>
          <a:xfrm>
            <a:off x="1483534" y="5501423"/>
            <a:ext cx="1081712" cy="1081712"/>
          </a:xfrm>
          <a:prstGeom prst="rect">
            <a:avLst/>
          </a:prstGeom>
        </p:spPr>
      </p:pic>
      <p:sp>
        <p:nvSpPr>
          <p:cNvPr id="33" name="正方形/長方形 32"/>
          <p:cNvSpPr/>
          <p:nvPr/>
        </p:nvSpPr>
        <p:spPr>
          <a:xfrm>
            <a:off x="6850091" y="4797886"/>
            <a:ext cx="698533" cy="4721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sp>
        <p:nvSpPr>
          <p:cNvPr id="40" name="正方形/長方形 39"/>
          <p:cNvSpPr/>
          <p:nvPr/>
        </p:nvSpPr>
        <p:spPr>
          <a:xfrm>
            <a:off x="7021476" y="4700870"/>
            <a:ext cx="698533" cy="4721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sp>
        <p:nvSpPr>
          <p:cNvPr id="42" name="正方形/長方形 41"/>
          <p:cNvSpPr/>
          <p:nvPr/>
        </p:nvSpPr>
        <p:spPr>
          <a:xfrm>
            <a:off x="7143243" y="4586005"/>
            <a:ext cx="698533" cy="47214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spTree>
    <p:extLst>
      <p:ext uri="{BB962C8B-B14F-4D97-AF65-F5344CB8AC3E}">
        <p14:creationId xmlns:p14="http://schemas.microsoft.com/office/powerpoint/2010/main" val="218399662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Tahoma"/>
              </a:rPr>
              <a:t>セキュリテイの不安</a:t>
            </a:r>
            <a:endParaRPr lang="ja-JP" altLang="en-US" sz="3600" dirty="0"/>
          </a:p>
        </p:txBody>
      </p:sp>
      <p:sp>
        <p:nvSpPr>
          <p:cNvPr id="3" name="コンテンツ プレースホルダ 2"/>
          <p:cNvSpPr>
            <a:spLocks noGrp="1"/>
          </p:cNvSpPr>
          <p:nvPr>
            <p:ph idx="1"/>
          </p:nvPr>
        </p:nvSpPr>
        <p:spPr>
          <a:xfrm>
            <a:off x="457200" y="1523999"/>
            <a:ext cx="8686800" cy="2505737"/>
          </a:xfrm>
        </p:spPr>
        <p:txBody>
          <a:bodyPr/>
          <a:lstStyle/>
          <a:p>
            <a:r>
              <a:rPr lang="ja-JP" altLang="en-US" dirty="0" smtClean="0">
                <a:latin typeface="Tahoma"/>
              </a:rPr>
              <a:t>クラウド環境の管理体制に対する不安</a:t>
            </a:r>
            <a:endParaRPr lang="en-US" altLang="ja-JP" sz="2400" dirty="0" smtClean="0">
              <a:latin typeface="Tahoma"/>
            </a:endParaRPr>
          </a:p>
          <a:p>
            <a:pPr lvl="1"/>
            <a:r>
              <a:rPr lang="ja-JP" altLang="en-US" dirty="0" smtClean="0"/>
              <a:t>従来：ユーザの管理下にある計算機を利用</a:t>
            </a:r>
            <a:endParaRPr lang="en-US" altLang="ja-JP" dirty="0" smtClean="0"/>
          </a:p>
          <a:p>
            <a:pPr lvl="1"/>
            <a:r>
              <a:rPr lang="ja-JP" altLang="en-US" sz="2200" dirty="0" smtClean="0"/>
              <a:t>クラウド環境：誰が管理しているかわからない計算機を利用</a:t>
            </a:r>
            <a:endParaRPr lang="en-US" altLang="ja-JP" sz="2200" dirty="0" smtClean="0"/>
          </a:p>
          <a:p>
            <a:pPr lvl="2"/>
            <a:r>
              <a:rPr lang="ja-JP" altLang="en-US" dirty="0" smtClean="0"/>
              <a:t>クラウドの中はユーザはわからない</a:t>
            </a:r>
            <a:endParaRPr lang="en-US" altLang="ja-JP" dirty="0" smtClean="0"/>
          </a:p>
          <a:p>
            <a:pPr lvl="3"/>
            <a:r>
              <a:rPr lang="en-US" altLang="ja-JP" dirty="0" smtClean="0">
                <a:latin typeface="Tahoma"/>
              </a:rPr>
              <a:t>VM</a:t>
            </a:r>
            <a:r>
              <a:rPr lang="ja-JP" altLang="en-US" dirty="0" smtClean="0"/>
              <a:t>がどの国で動いているのかもわからない</a:t>
            </a:r>
            <a:endParaRPr lang="en-US" altLang="ja-JP" dirty="0"/>
          </a:p>
          <a:p>
            <a:pPr lvl="2"/>
            <a:r>
              <a:rPr lang="ja-JP" altLang="en-US" dirty="0" smtClean="0"/>
              <a:t>情報漏洩の危険性</a:t>
            </a:r>
            <a:endParaRPr lang="en-US" altLang="ja-JP" dirty="0" smtClean="0"/>
          </a:p>
        </p:txBody>
      </p:sp>
      <p:grpSp>
        <p:nvGrpSpPr>
          <p:cNvPr id="11" name="図形グループ 10"/>
          <p:cNvGrpSpPr/>
          <p:nvPr/>
        </p:nvGrpSpPr>
        <p:grpSpPr>
          <a:xfrm>
            <a:off x="4713187" y="3637137"/>
            <a:ext cx="2711819" cy="3048897"/>
            <a:chOff x="1452120" y="3647818"/>
            <a:chExt cx="2711819" cy="3048897"/>
          </a:xfrm>
        </p:grpSpPr>
        <p:grpSp>
          <p:nvGrpSpPr>
            <p:cNvPr id="10" name="図形グループ 9"/>
            <p:cNvGrpSpPr/>
            <p:nvPr/>
          </p:nvGrpSpPr>
          <p:grpSpPr>
            <a:xfrm>
              <a:off x="1452120" y="3647818"/>
              <a:ext cx="2690696" cy="3048897"/>
              <a:chOff x="3066379" y="3214151"/>
              <a:chExt cx="2690696" cy="3048897"/>
            </a:xfrm>
          </p:grpSpPr>
          <p:grpSp>
            <p:nvGrpSpPr>
              <p:cNvPr id="36" name="図形グループ 35"/>
              <p:cNvGrpSpPr/>
              <p:nvPr/>
            </p:nvGrpSpPr>
            <p:grpSpPr>
              <a:xfrm>
                <a:off x="3066379" y="3214151"/>
                <a:ext cx="2690696" cy="3048897"/>
                <a:chOff x="296330" y="3644460"/>
                <a:chExt cx="2690696" cy="3048897"/>
              </a:xfrm>
            </p:grpSpPr>
            <p:sp>
              <p:nvSpPr>
                <p:cNvPr id="37" name="角丸四角形 36"/>
                <p:cNvSpPr/>
                <p:nvPr/>
              </p:nvSpPr>
              <p:spPr>
                <a:xfrm>
                  <a:off x="296330" y="3644460"/>
                  <a:ext cx="2671718" cy="3048897"/>
                </a:xfrm>
                <a:prstGeom prst="roundRect">
                  <a:avLst/>
                </a:prstGeom>
                <a:ln w="57150" cmpd="sng">
                  <a:solidFill>
                    <a:schemeClr val="accent1">
                      <a:lumMod val="40000"/>
                      <a:lumOff val="60000"/>
                    </a:schemeClr>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pic>
              <p:nvPicPr>
                <p:cNvPr id="38" name="図 37" descr="man-people-person-user-icone-4751-128.png"/>
                <p:cNvPicPr>
                  <a:picLocks noChangeAspect="1"/>
                </p:cNvPicPr>
                <p:nvPr/>
              </p:nvPicPr>
              <p:blipFill>
                <a:blip r:embed="rId3"/>
                <a:stretch>
                  <a:fillRect/>
                </a:stretch>
              </p:blipFill>
              <p:spPr>
                <a:xfrm>
                  <a:off x="575881" y="4988313"/>
                  <a:ext cx="1119899" cy="1119899"/>
                </a:xfrm>
                <a:prstGeom prst="rect">
                  <a:avLst/>
                </a:prstGeom>
              </p:spPr>
            </p:pic>
            <p:pic>
              <p:nvPicPr>
                <p:cNvPr id="40" name="図 39" descr="server_vista.png"/>
                <p:cNvPicPr>
                  <a:picLocks noChangeAspect="1"/>
                </p:cNvPicPr>
                <p:nvPr/>
              </p:nvPicPr>
              <p:blipFill>
                <a:blip r:embed="rId4"/>
                <a:stretch>
                  <a:fillRect/>
                </a:stretch>
              </p:blipFill>
              <p:spPr>
                <a:xfrm>
                  <a:off x="1793517" y="5191630"/>
                  <a:ext cx="1019659" cy="1019659"/>
                </a:xfrm>
                <a:prstGeom prst="rect">
                  <a:avLst/>
                </a:prstGeom>
              </p:spPr>
            </p:pic>
            <p:sp>
              <p:nvSpPr>
                <p:cNvPr id="41" name="テキスト ボックス 40"/>
                <p:cNvSpPr txBox="1"/>
                <p:nvPr/>
              </p:nvSpPr>
              <p:spPr>
                <a:xfrm>
                  <a:off x="315308" y="3675755"/>
                  <a:ext cx="2671718" cy="461665"/>
                </a:xfrm>
                <a:prstGeom prst="rect">
                  <a:avLst/>
                </a:prstGeom>
                <a:noFill/>
              </p:spPr>
              <p:txBody>
                <a:bodyPr wrap="square" rtlCol="0">
                  <a:spAutoFit/>
                </a:bodyPr>
                <a:lstStyle/>
                <a:p>
                  <a:pPr algn="ctr"/>
                  <a:r>
                    <a:rPr lang="ja-JP" altLang="en-US" sz="2400" b="1" dirty="0" smtClean="0">
                      <a:latin typeface="+mn-ea"/>
                    </a:rPr>
                    <a:t>従来環境</a:t>
                  </a:r>
                  <a:endParaRPr kumimoji="1" lang="ja-JP" altLang="en-US" sz="2400" b="1" dirty="0" smtClean="0">
                    <a:latin typeface="+mn-ea"/>
                  </a:endParaRPr>
                </a:p>
              </p:txBody>
            </p:sp>
          </p:grpSp>
          <p:pic>
            <p:nvPicPr>
              <p:cNvPr id="49" name="図 48" descr="window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216" y="3815886"/>
                <a:ext cx="980108" cy="882434"/>
              </a:xfrm>
              <a:prstGeom prst="rect">
                <a:avLst/>
              </a:prstGeom>
            </p:spPr>
          </p:pic>
        </p:grpSp>
        <p:sp>
          <p:nvSpPr>
            <p:cNvPr id="56" name="テキスト ボックス 55"/>
            <p:cNvSpPr txBox="1"/>
            <p:nvPr/>
          </p:nvSpPr>
          <p:spPr>
            <a:xfrm>
              <a:off x="2011616" y="4430718"/>
              <a:ext cx="887575" cy="400110"/>
            </a:xfrm>
            <a:prstGeom prst="rect">
              <a:avLst/>
            </a:prstGeom>
            <a:noFill/>
          </p:spPr>
          <p:txBody>
            <a:bodyPr wrap="square" rtlCol="0">
              <a:spAutoFit/>
            </a:bodyPr>
            <a:lstStyle/>
            <a:p>
              <a:pPr algn="ctr"/>
              <a:r>
                <a:rPr lang="en-US" altLang="ja-JP" sz="2000" b="1" dirty="0" smtClean="0">
                  <a:latin typeface="+mn-ea"/>
                </a:rPr>
                <a:t>OS</a:t>
              </a:r>
              <a:endParaRPr kumimoji="1" lang="ja-JP" altLang="en-US" sz="2000" b="1" dirty="0" smtClean="0">
                <a:latin typeface="+mn-ea"/>
              </a:endParaRPr>
            </a:p>
          </p:txBody>
        </p:sp>
        <p:sp>
          <p:nvSpPr>
            <p:cNvPr id="57" name="テキスト ボックス 56"/>
            <p:cNvSpPr txBox="1"/>
            <p:nvPr/>
          </p:nvSpPr>
          <p:spPr>
            <a:xfrm>
              <a:off x="2267890" y="6263030"/>
              <a:ext cx="1896049" cy="400110"/>
            </a:xfrm>
            <a:prstGeom prst="rect">
              <a:avLst/>
            </a:prstGeom>
            <a:noFill/>
          </p:spPr>
          <p:txBody>
            <a:bodyPr wrap="square" rtlCol="0">
              <a:spAutoFit/>
            </a:bodyPr>
            <a:lstStyle/>
            <a:p>
              <a:pPr algn="ctr"/>
              <a:r>
                <a:rPr lang="ja-JP" altLang="en-US" sz="2000" b="1" dirty="0" smtClean="0">
                  <a:latin typeface="+mn-ea"/>
                </a:rPr>
                <a:t>ハードウェア</a:t>
              </a:r>
              <a:endParaRPr kumimoji="1" lang="ja-JP" altLang="en-US" sz="2000" b="1" dirty="0" smtClean="0">
                <a:latin typeface="+mn-ea"/>
              </a:endParaRPr>
            </a:p>
          </p:txBody>
        </p:sp>
      </p:grpSp>
      <p:grpSp>
        <p:nvGrpSpPr>
          <p:cNvPr id="9" name="図形グループ 8"/>
          <p:cNvGrpSpPr/>
          <p:nvPr/>
        </p:nvGrpSpPr>
        <p:grpSpPr>
          <a:xfrm>
            <a:off x="1283196" y="3570567"/>
            <a:ext cx="7511412" cy="3287433"/>
            <a:chOff x="1134404" y="3483021"/>
            <a:chExt cx="7511412" cy="3287433"/>
          </a:xfrm>
        </p:grpSpPr>
        <p:grpSp>
          <p:nvGrpSpPr>
            <p:cNvPr id="5" name="図形グループ 4"/>
            <p:cNvGrpSpPr/>
            <p:nvPr/>
          </p:nvGrpSpPr>
          <p:grpSpPr>
            <a:xfrm>
              <a:off x="1134404" y="4066000"/>
              <a:ext cx="2324733" cy="1689598"/>
              <a:chOff x="1454210" y="4066000"/>
              <a:chExt cx="2324733" cy="1689598"/>
            </a:xfrm>
          </p:grpSpPr>
          <p:pic>
            <p:nvPicPr>
              <p:cNvPr id="42" name="図 41" descr="man-people-person-user-icone-4751-128.png"/>
              <p:cNvPicPr>
                <a:picLocks noChangeAspect="1"/>
              </p:cNvPicPr>
              <p:nvPr/>
            </p:nvPicPr>
            <p:blipFill>
              <a:blip r:embed="rId3"/>
              <a:stretch>
                <a:fillRect/>
              </a:stretch>
            </p:blipFill>
            <p:spPr>
              <a:xfrm>
                <a:off x="1454210" y="4079207"/>
                <a:ext cx="1272110" cy="1272110"/>
              </a:xfrm>
              <a:prstGeom prst="rect">
                <a:avLst/>
              </a:prstGeom>
            </p:spPr>
          </p:pic>
          <p:sp>
            <p:nvSpPr>
              <p:cNvPr id="44" name="テキスト ボックス 43"/>
              <p:cNvSpPr txBox="1"/>
              <p:nvPr/>
            </p:nvSpPr>
            <p:spPr>
              <a:xfrm>
                <a:off x="1595934" y="5293933"/>
                <a:ext cx="2183009" cy="461665"/>
              </a:xfrm>
              <a:prstGeom prst="rect">
                <a:avLst/>
              </a:prstGeom>
              <a:noFill/>
            </p:spPr>
            <p:txBody>
              <a:bodyPr wrap="square" rtlCol="0">
                <a:spAutoFit/>
              </a:bodyPr>
              <a:lstStyle/>
              <a:p>
                <a:pPr algn="ctr"/>
                <a:r>
                  <a:rPr lang="ja-JP" altLang="en-US" sz="2400" b="1" dirty="0" smtClean="0">
                    <a:latin typeface="+mn-ea"/>
                  </a:rPr>
                  <a:t>クラウド環境</a:t>
                </a:r>
                <a:endParaRPr kumimoji="1" lang="ja-JP" altLang="en-US" sz="2400" b="1" dirty="0" smtClean="0">
                  <a:latin typeface="+mn-ea"/>
                </a:endParaRPr>
              </a:p>
            </p:txBody>
          </p:sp>
          <p:pic>
            <p:nvPicPr>
              <p:cNvPr id="45" name="図 44" descr="laptop.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37240" y="4066000"/>
                <a:ext cx="1122215" cy="1122215"/>
              </a:xfrm>
              <a:prstGeom prst="rect">
                <a:avLst/>
              </a:prstGeom>
            </p:spPr>
          </p:pic>
        </p:grpSp>
        <p:cxnSp>
          <p:nvCxnSpPr>
            <p:cNvPr id="6" name="直線矢印コネクタ 5"/>
            <p:cNvCxnSpPr>
              <a:endCxn id="59" idx="1"/>
            </p:cNvCxnSpPr>
            <p:nvPr/>
          </p:nvCxnSpPr>
          <p:spPr>
            <a:xfrm>
              <a:off x="3104178" y="4627108"/>
              <a:ext cx="1251747" cy="0"/>
            </a:xfrm>
            <a:prstGeom prst="straightConnector1">
              <a:avLst/>
            </a:prstGeom>
            <a:ln w="50800">
              <a:headEnd type="arrow"/>
              <a:tailEnd type="arrow"/>
            </a:ln>
          </p:spPr>
          <p:style>
            <a:lnRef idx="2">
              <a:schemeClr val="accent1"/>
            </a:lnRef>
            <a:fillRef idx="0">
              <a:schemeClr val="accent1"/>
            </a:fillRef>
            <a:effectRef idx="1">
              <a:schemeClr val="accent1"/>
            </a:effectRef>
            <a:fontRef idx="minor">
              <a:schemeClr val="tx1"/>
            </a:fontRef>
          </p:style>
        </p:cxnSp>
        <p:grpSp>
          <p:nvGrpSpPr>
            <p:cNvPr id="4" name="図形グループ 3"/>
            <p:cNvGrpSpPr/>
            <p:nvPr/>
          </p:nvGrpSpPr>
          <p:grpSpPr>
            <a:xfrm>
              <a:off x="4355925" y="3483021"/>
              <a:ext cx="4289891" cy="3287433"/>
              <a:chOff x="4675731" y="3483021"/>
              <a:chExt cx="4289891" cy="3287433"/>
            </a:xfrm>
          </p:grpSpPr>
          <p:grpSp>
            <p:nvGrpSpPr>
              <p:cNvPr id="88" name="図形グループ 87"/>
              <p:cNvGrpSpPr/>
              <p:nvPr/>
            </p:nvGrpSpPr>
            <p:grpSpPr>
              <a:xfrm>
                <a:off x="5401947" y="3483021"/>
                <a:ext cx="3368385" cy="3287433"/>
                <a:chOff x="5613863" y="3692838"/>
                <a:chExt cx="3153402" cy="3077617"/>
              </a:xfrm>
            </p:grpSpPr>
            <p:pic>
              <p:nvPicPr>
                <p:cNvPr id="24" name="図 23" descr="planet-earth-internet-network-world-icone-9098-128.png"/>
                <p:cNvPicPr>
                  <a:picLocks noChangeAspect="1"/>
                </p:cNvPicPr>
                <p:nvPr/>
              </p:nvPicPr>
              <p:blipFill>
                <a:blip r:embed="rId7">
                  <a:alphaModFix amt="82000"/>
                </a:blip>
                <a:stretch>
                  <a:fillRect/>
                </a:stretch>
              </p:blipFill>
              <p:spPr>
                <a:xfrm>
                  <a:off x="5613863" y="3692838"/>
                  <a:ext cx="3077616" cy="3077617"/>
                </a:xfrm>
                <a:prstGeom prst="rect">
                  <a:avLst/>
                </a:prstGeom>
              </p:spPr>
            </p:pic>
            <p:pic>
              <p:nvPicPr>
                <p:cNvPr id="27" name="図 26" descr="point-query-user-icone-6173-128.png"/>
                <p:cNvPicPr>
                  <a:picLocks noChangeAspect="1"/>
                </p:cNvPicPr>
                <p:nvPr/>
              </p:nvPicPr>
              <p:blipFill>
                <a:blip r:embed="rId8"/>
                <a:stretch>
                  <a:fillRect/>
                </a:stretch>
              </p:blipFill>
              <p:spPr>
                <a:xfrm>
                  <a:off x="8012496" y="5692950"/>
                  <a:ext cx="754769" cy="754769"/>
                </a:xfrm>
                <a:prstGeom prst="rect">
                  <a:avLst/>
                </a:prstGeom>
              </p:spPr>
            </p:pic>
            <p:pic>
              <p:nvPicPr>
                <p:cNvPr id="30" name="図 29" descr="point-query-user-icone-6173-128.png"/>
                <p:cNvPicPr>
                  <a:picLocks noChangeAspect="1"/>
                </p:cNvPicPr>
                <p:nvPr/>
              </p:nvPicPr>
              <p:blipFill>
                <a:blip r:embed="rId8"/>
                <a:stretch>
                  <a:fillRect/>
                </a:stretch>
              </p:blipFill>
              <p:spPr>
                <a:xfrm>
                  <a:off x="7967516" y="4249536"/>
                  <a:ext cx="754769" cy="754769"/>
                </a:xfrm>
                <a:prstGeom prst="rect">
                  <a:avLst/>
                </a:prstGeom>
              </p:spPr>
            </p:pic>
            <p:pic>
              <p:nvPicPr>
                <p:cNvPr id="31" name="図 30" descr="point-query-user-icone-6173-128.png"/>
                <p:cNvPicPr>
                  <a:picLocks noChangeAspect="1"/>
                </p:cNvPicPr>
                <p:nvPr/>
              </p:nvPicPr>
              <p:blipFill>
                <a:blip r:embed="rId8"/>
                <a:stretch>
                  <a:fillRect/>
                </a:stretch>
              </p:blipFill>
              <p:spPr>
                <a:xfrm>
                  <a:off x="6123868" y="5004304"/>
                  <a:ext cx="754769" cy="754769"/>
                </a:xfrm>
                <a:prstGeom prst="rect">
                  <a:avLst/>
                </a:prstGeom>
              </p:spPr>
            </p:pic>
          </p:grpSp>
          <p:grpSp>
            <p:nvGrpSpPr>
              <p:cNvPr id="25" name="図形グループ 24"/>
              <p:cNvGrpSpPr/>
              <p:nvPr/>
            </p:nvGrpSpPr>
            <p:grpSpPr>
              <a:xfrm>
                <a:off x="6457253" y="3568265"/>
                <a:ext cx="2077214" cy="392779"/>
                <a:chOff x="3554095" y="3778608"/>
                <a:chExt cx="2935726" cy="555114"/>
              </a:xfrm>
            </p:grpSpPr>
            <p:sp>
              <p:nvSpPr>
                <p:cNvPr id="51" name="正方形/長方形 50"/>
                <p:cNvSpPr/>
                <p:nvPr/>
              </p:nvSpPr>
              <p:spPr>
                <a:xfrm>
                  <a:off x="5631309"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latin typeface="+mj-ea"/>
                      <a:ea typeface="+mj-ea"/>
                    </a:rPr>
                    <a:t>VM</a:t>
                  </a:r>
                  <a:endParaRPr kumimoji="1" lang="ja-JP" altLang="en-US" dirty="0" smtClean="0">
                    <a:latin typeface="+mj-ea"/>
                    <a:ea typeface="+mj-ea"/>
                  </a:endParaRPr>
                </a:p>
              </p:txBody>
            </p:sp>
            <p:sp>
              <p:nvSpPr>
                <p:cNvPr id="53" name="正方形/長方形 52"/>
                <p:cNvSpPr/>
                <p:nvPr/>
              </p:nvSpPr>
              <p:spPr>
                <a:xfrm>
                  <a:off x="4580458"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sp>
              <p:nvSpPr>
                <p:cNvPr id="39" name="正方形/長方形 38"/>
                <p:cNvSpPr/>
                <p:nvPr/>
              </p:nvSpPr>
              <p:spPr>
                <a:xfrm>
                  <a:off x="3554095"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grpSp>
          <p:grpSp>
            <p:nvGrpSpPr>
              <p:cNvPr id="43" name="図形グループ 42"/>
              <p:cNvGrpSpPr/>
              <p:nvPr/>
            </p:nvGrpSpPr>
            <p:grpSpPr>
              <a:xfrm>
                <a:off x="6888408" y="5131987"/>
                <a:ext cx="2077214" cy="392779"/>
                <a:chOff x="3554095" y="3778608"/>
                <a:chExt cx="2935726" cy="555114"/>
              </a:xfrm>
            </p:grpSpPr>
            <p:sp>
              <p:nvSpPr>
                <p:cNvPr id="47" name="正方形/長方形 46"/>
                <p:cNvSpPr/>
                <p:nvPr/>
              </p:nvSpPr>
              <p:spPr>
                <a:xfrm>
                  <a:off x="5631309"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latin typeface="+mj-ea"/>
                      <a:ea typeface="+mj-ea"/>
                    </a:rPr>
                    <a:t>VM</a:t>
                  </a:r>
                  <a:endParaRPr kumimoji="1" lang="ja-JP" altLang="en-US" dirty="0" smtClean="0">
                    <a:latin typeface="+mj-ea"/>
                    <a:ea typeface="+mj-ea"/>
                  </a:endParaRPr>
                </a:p>
              </p:txBody>
            </p:sp>
            <p:sp>
              <p:nvSpPr>
                <p:cNvPr id="50" name="正方形/長方形 49"/>
                <p:cNvSpPr/>
                <p:nvPr/>
              </p:nvSpPr>
              <p:spPr>
                <a:xfrm>
                  <a:off x="4580458"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sp>
              <p:nvSpPr>
                <p:cNvPr id="52" name="正方形/長方形 51"/>
                <p:cNvSpPr/>
                <p:nvPr/>
              </p:nvSpPr>
              <p:spPr>
                <a:xfrm>
                  <a:off x="3554095"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grpSp>
          <p:grpSp>
            <p:nvGrpSpPr>
              <p:cNvPr id="54" name="図形グループ 53"/>
              <p:cNvGrpSpPr/>
              <p:nvPr/>
            </p:nvGrpSpPr>
            <p:grpSpPr>
              <a:xfrm>
                <a:off x="4675731" y="4430718"/>
                <a:ext cx="2077214" cy="392779"/>
                <a:chOff x="3554095" y="3778608"/>
                <a:chExt cx="2935726" cy="555114"/>
              </a:xfrm>
            </p:grpSpPr>
            <p:sp>
              <p:nvSpPr>
                <p:cNvPr id="55" name="正方形/長方形 54"/>
                <p:cNvSpPr/>
                <p:nvPr/>
              </p:nvSpPr>
              <p:spPr>
                <a:xfrm>
                  <a:off x="5631309"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smtClean="0">
                      <a:latin typeface="+mj-ea"/>
                      <a:ea typeface="+mj-ea"/>
                    </a:rPr>
                    <a:t>VM</a:t>
                  </a:r>
                  <a:endParaRPr kumimoji="1" lang="ja-JP" altLang="en-US" dirty="0" smtClean="0">
                    <a:latin typeface="+mj-ea"/>
                    <a:ea typeface="+mj-ea"/>
                  </a:endParaRPr>
                </a:p>
              </p:txBody>
            </p:sp>
            <p:sp>
              <p:nvSpPr>
                <p:cNvPr id="58" name="正方形/長方形 57"/>
                <p:cNvSpPr/>
                <p:nvPr/>
              </p:nvSpPr>
              <p:spPr>
                <a:xfrm>
                  <a:off x="4580458"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sp>
              <p:nvSpPr>
                <p:cNvPr id="59" name="正方形/長方形 58"/>
                <p:cNvSpPr/>
                <p:nvPr/>
              </p:nvSpPr>
              <p:spPr>
                <a:xfrm>
                  <a:off x="3554095" y="3778608"/>
                  <a:ext cx="858512" cy="5551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latin typeface="+mn-ea"/>
                    </a:rPr>
                    <a:t>V</a:t>
                  </a:r>
                  <a:r>
                    <a:rPr lang="en-US" altLang="ja-JP" b="1" dirty="0" smtClean="0">
                      <a:latin typeface="+mn-ea"/>
                    </a:rPr>
                    <a:t>M</a:t>
                  </a:r>
                  <a:endParaRPr kumimoji="1" lang="ja-JP" altLang="en-US" dirty="0" smtClean="0">
                    <a:latin typeface="+mn-ea"/>
                  </a:endParaRPr>
                </a:p>
              </p:txBody>
            </p:sp>
          </p:grpSp>
          <p:pic>
            <p:nvPicPr>
              <p:cNvPr id="48" name="図 47" descr="server_vista.png"/>
              <p:cNvPicPr>
                <a:picLocks noChangeAspect="1"/>
              </p:cNvPicPr>
              <p:nvPr/>
            </p:nvPicPr>
            <p:blipFill>
              <a:blip r:embed="rId4"/>
              <a:stretch>
                <a:fillRect/>
              </a:stretch>
            </p:blipFill>
            <p:spPr>
              <a:xfrm>
                <a:off x="7146429" y="3973509"/>
                <a:ext cx="914417" cy="914418"/>
              </a:xfrm>
              <a:prstGeom prst="rect">
                <a:avLst/>
              </a:prstGeom>
            </p:spPr>
          </p:pic>
          <p:pic>
            <p:nvPicPr>
              <p:cNvPr id="60" name="図 59" descr="server_vista.png"/>
              <p:cNvPicPr>
                <a:picLocks noChangeAspect="1"/>
              </p:cNvPicPr>
              <p:nvPr/>
            </p:nvPicPr>
            <p:blipFill>
              <a:blip r:embed="rId4"/>
              <a:stretch>
                <a:fillRect/>
              </a:stretch>
            </p:blipFill>
            <p:spPr>
              <a:xfrm>
                <a:off x="5231076" y="4940702"/>
                <a:ext cx="914417" cy="914418"/>
              </a:xfrm>
              <a:prstGeom prst="rect">
                <a:avLst/>
              </a:prstGeom>
            </p:spPr>
          </p:pic>
          <p:pic>
            <p:nvPicPr>
              <p:cNvPr id="61" name="図 60" descr="server_vista.png"/>
              <p:cNvPicPr>
                <a:picLocks noChangeAspect="1"/>
              </p:cNvPicPr>
              <p:nvPr/>
            </p:nvPicPr>
            <p:blipFill>
              <a:blip r:embed="rId4"/>
              <a:stretch>
                <a:fillRect/>
              </a:stretch>
            </p:blipFill>
            <p:spPr>
              <a:xfrm>
                <a:off x="7298829" y="5614012"/>
                <a:ext cx="914417" cy="914418"/>
              </a:xfrm>
              <a:prstGeom prst="rect">
                <a:avLst/>
              </a:prstGeom>
            </p:spPr>
          </p:pic>
        </p:grpSp>
      </p:grpSp>
    </p:spTree>
    <p:extLst>
      <p:ext uri="{BB962C8B-B14F-4D97-AF65-F5344CB8AC3E}">
        <p14:creationId xmlns:p14="http://schemas.microsoft.com/office/powerpoint/2010/main" val="30974756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par>
                                <p:cTn id="8" presetID="9"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クラウド管理者への</a:t>
            </a:r>
            <a:r>
              <a:rPr kumimoji="1" lang="ja-JP" altLang="en-US" dirty="0" smtClean="0"/>
              <a:t>情報漏洩</a:t>
            </a:r>
            <a:endParaRPr kumimoji="1" lang="ja-JP" altLang="en-US" dirty="0"/>
          </a:p>
        </p:txBody>
      </p:sp>
      <p:sp>
        <p:nvSpPr>
          <p:cNvPr id="3" name="コンテンツ プレースホルダー 2"/>
          <p:cNvSpPr>
            <a:spLocks noGrp="1"/>
          </p:cNvSpPr>
          <p:nvPr>
            <p:ph idx="1"/>
          </p:nvPr>
        </p:nvSpPr>
        <p:spPr>
          <a:xfrm>
            <a:off x="457199" y="1524000"/>
            <a:ext cx="8404725" cy="4832350"/>
          </a:xfrm>
          <a:prstGeom prst="rect">
            <a:avLst/>
          </a:prstGeom>
        </p:spPr>
        <p:txBody>
          <a:bodyPr/>
          <a:lstStyle/>
          <a:p>
            <a:r>
              <a:rPr lang="ja-JP" altLang="en-US" dirty="0" smtClean="0"/>
              <a:t>クラウド管理者はユーザのキーボード入力を盗聴できる</a:t>
            </a:r>
            <a:endParaRPr lang="en-US" altLang="ja-JP" dirty="0" smtClean="0"/>
          </a:p>
          <a:p>
            <a:pPr lvl="1"/>
            <a:r>
              <a:rPr lang="ja-JP" altLang="en-US" dirty="0" smtClean="0"/>
              <a:t>ユーザは</a:t>
            </a:r>
            <a:r>
              <a:rPr lang="en-US" altLang="ja-JP" dirty="0" smtClean="0">
                <a:latin typeface="Tahoma"/>
              </a:rPr>
              <a:t>VNC</a:t>
            </a:r>
            <a:r>
              <a:rPr lang="ja-JP" altLang="en-US" dirty="0" smtClean="0"/>
              <a:t>クライアントでユーザ</a:t>
            </a:r>
            <a:r>
              <a:rPr lang="en-US" altLang="ja-JP" dirty="0" smtClean="0">
                <a:latin typeface="Tahoma"/>
              </a:rPr>
              <a:t>VM</a:t>
            </a:r>
            <a:r>
              <a:rPr lang="ja-JP" altLang="en-US" dirty="0" smtClean="0"/>
              <a:t>を操作</a:t>
            </a:r>
            <a:endParaRPr lang="en-US" altLang="ja-JP" dirty="0" smtClean="0">
              <a:latin typeface="Tahoma"/>
            </a:endParaRPr>
          </a:p>
          <a:p>
            <a:pPr lvl="2"/>
            <a:r>
              <a:rPr lang="ja-JP" altLang="en-US" dirty="0"/>
              <a:t>ユーザ</a:t>
            </a:r>
            <a:r>
              <a:rPr lang="en-US" altLang="ja-JP" dirty="0">
                <a:latin typeface="Tahoma"/>
              </a:rPr>
              <a:t>VM</a:t>
            </a:r>
            <a:r>
              <a:rPr lang="ja-JP" altLang="en-US" dirty="0">
                <a:latin typeface="Tahoma"/>
              </a:rPr>
              <a:t>へのキーボード入力は管理</a:t>
            </a:r>
            <a:r>
              <a:rPr lang="en-US" altLang="ja-JP" dirty="0" smtClean="0">
                <a:latin typeface="Tahoma"/>
              </a:rPr>
              <a:t>VM</a:t>
            </a:r>
            <a:r>
              <a:rPr lang="ja-JP" altLang="en-US" dirty="0" smtClean="0">
                <a:latin typeface="Tahoma"/>
              </a:rPr>
              <a:t>内で処理</a:t>
            </a:r>
            <a:endParaRPr lang="en-US" altLang="ja-JP" dirty="0">
              <a:latin typeface="Tahoma"/>
            </a:endParaRPr>
          </a:p>
          <a:p>
            <a:pPr lvl="1"/>
            <a:r>
              <a:rPr lang="ja-JP" altLang="en-US" dirty="0">
                <a:latin typeface="Tahoma"/>
              </a:rPr>
              <a:t>盗聴プログラムによりパスワード等の機密情報が</a:t>
            </a:r>
            <a:r>
              <a:rPr lang="ja-JP" altLang="en-US" dirty="0" smtClean="0">
                <a:latin typeface="Tahoma"/>
              </a:rPr>
              <a:t>漏洩</a:t>
            </a:r>
            <a:endParaRPr lang="en-US" altLang="ja-JP" dirty="0" smtClean="0"/>
          </a:p>
        </p:txBody>
      </p:sp>
      <p:grpSp>
        <p:nvGrpSpPr>
          <p:cNvPr id="54" name="図形グループ 53"/>
          <p:cNvGrpSpPr/>
          <p:nvPr/>
        </p:nvGrpSpPr>
        <p:grpSpPr>
          <a:xfrm>
            <a:off x="296778" y="3718396"/>
            <a:ext cx="3379537" cy="2637954"/>
            <a:chOff x="296778" y="3318286"/>
            <a:chExt cx="3379537" cy="3339188"/>
          </a:xfrm>
        </p:grpSpPr>
        <p:sp>
          <p:nvSpPr>
            <p:cNvPr id="49" name="角丸四角形 48"/>
            <p:cNvSpPr/>
            <p:nvPr/>
          </p:nvSpPr>
          <p:spPr>
            <a:xfrm>
              <a:off x="296778" y="3318286"/>
              <a:ext cx="3379537" cy="3339188"/>
            </a:xfrm>
            <a:prstGeom prst="roundRect">
              <a:avLst/>
            </a:prstGeom>
            <a:ln w="57150" cmpd="sng">
              <a:solidFill>
                <a:schemeClr val="accent1">
                  <a:lumMod val="40000"/>
                  <a:lumOff val="60000"/>
                </a:schemeClr>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50" name="テキスト ボックス 49"/>
            <p:cNvSpPr txBox="1"/>
            <p:nvPr/>
          </p:nvSpPr>
          <p:spPr>
            <a:xfrm>
              <a:off x="296779" y="3409889"/>
              <a:ext cx="3379536" cy="400110"/>
            </a:xfrm>
            <a:prstGeom prst="rect">
              <a:avLst/>
            </a:prstGeom>
            <a:noFill/>
          </p:spPr>
          <p:txBody>
            <a:bodyPr wrap="square" rtlCol="0">
              <a:spAutoFit/>
            </a:bodyPr>
            <a:lstStyle/>
            <a:p>
              <a:pPr algn="ctr"/>
              <a:r>
                <a:rPr lang="ja-JP" altLang="en-US" sz="2000" b="1" dirty="0" smtClean="0">
                  <a:latin typeface="+mn-ea"/>
                </a:rPr>
                <a:t>ユーザ</a:t>
              </a:r>
              <a:endParaRPr kumimoji="1" lang="ja-JP" altLang="en-US" sz="2000" b="1" dirty="0" smtClean="0">
                <a:latin typeface="+mn-ea"/>
              </a:endParaRPr>
            </a:p>
          </p:txBody>
        </p:sp>
      </p:grpSp>
      <p:sp>
        <p:nvSpPr>
          <p:cNvPr id="28" name="角丸四角形 27"/>
          <p:cNvSpPr/>
          <p:nvPr/>
        </p:nvSpPr>
        <p:spPr>
          <a:xfrm>
            <a:off x="4007312" y="3354358"/>
            <a:ext cx="4866105" cy="3339188"/>
          </a:xfrm>
          <a:prstGeom prst="roundRect">
            <a:avLst/>
          </a:prstGeom>
          <a:ln w="57150" cmpd="sng">
            <a:solidFill>
              <a:schemeClr val="accent1">
                <a:lumMod val="40000"/>
                <a:lumOff val="60000"/>
              </a:schemeClr>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pic>
        <p:nvPicPr>
          <p:cNvPr id="5" name="図 4" descr="man-people-person-user-icone-4751-128.png"/>
          <p:cNvPicPr>
            <a:picLocks noChangeAspect="1"/>
          </p:cNvPicPr>
          <p:nvPr/>
        </p:nvPicPr>
        <p:blipFill>
          <a:blip r:embed="rId3"/>
          <a:stretch>
            <a:fillRect/>
          </a:stretch>
        </p:blipFill>
        <p:spPr>
          <a:xfrm>
            <a:off x="296779" y="5147870"/>
            <a:ext cx="1186329" cy="1186329"/>
          </a:xfrm>
          <a:prstGeom prst="rect">
            <a:avLst/>
          </a:prstGeom>
        </p:spPr>
      </p:pic>
      <p:pic>
        <p:nvPicPr>
          <p:cNvPr id="10" name="Picture 4" descr="C:\Users\Egawa Saori\Desktop\icon\keyboard-icone-3840-96.png"/>
          <p:cNvPicPr>
            <a:picLocks noChangeAspect="1" noChangeArrowheads="1"/>
          </p:cNvPicPr>
          <p:nvPr/>
        </p:nvPicPr>
        <p:blipFill>
          <a:blip r:embed="rId4" cstate="print"/>
          <a:srcRect/>
          <a:stretch>
            <a:fillRect/>
          </a:stretch>
        </p:blipFill>
        <p:spPr bwMode="auto">
          <a:xfrm>
            <a:off x="1183210" y="4957864"/>
            <a:ext cx="914400" cy="914400"/>
          </a:xfrm>
          <a:prstGeom prst="rect">
            <a:avLst/>
          </a:prstGeom>
          <a:noFill/>
        </p:spPr>
      </p:pic>
      <p:grpSp>
        <p:nvGrpSpPr>
          <p:cNvPr id="29" name="図形グループ 28"/>
          <p:cNvGrpSpPr/>
          <p:nvPr/>
        </p:nvGrpSpPr>
        <p:grpSpPr>
          <a:xfrm>
            <a:off x="6784303" y="3809999"/>
            <a:ext cx="1642779" cy="1408955"/>
            <a:chOff x="6336832" y="3423882"/>
            <a:chExt cx="1642779" cy="1408955"/>
          </a:xfrm>
        </p:grpSpPr>
        <p:sp>
          <p:nvSpPr>
            <p:cNvPr id="9" name="正方形/長方形 8"/>
            <p:cNvSpPr/>
            <p:nvPr/>
          </p:nvSpPr>
          <p:spPr>
            <a:xfrm>
              <a:off x="6336832" y="3424279"/>
              <a:ext cx="1642779" cy="1408558"/>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2" name="角丸四角形 11"/>
            <p:cNvSpPr/>
            <p:nvPr/>
          </p:nvSpPr>
          <p:spPr>
            <a:xfrm>
              <a:off x="6705985" y="3948953"/>
              <a:ext cx="893482" cy="687293"/>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mj-ea"/>
                  <a:ea typeface="+mj-ea"/>
                </a:rPr>
                <a:t>App</a:t>
              </a:r>
              <a:endParaRPr kumimoji="1" lang="ja-JP" altLang="en-US" dirty="0" smtClean="0">
                <a:latin typeface="+mj-ea"/>
                <a:ea typeface="+mj-ea"/>
              </a:endParaRPr>
            </a:p>
          </p:txBody>
        </p:sp>
        <p:sp>
          <p:nvSpPr>
            <p:cNvPr id="20" name="テキスト ボックス 19"/>
            <p:cNvSpPr txBox="1"/>
            <p:nvPr/>
          </p:nvSpPr>
          <p:spPr>
            <a:xfrm>
              <a:off x="6336832" y="3423882"/>
              <a:ext cx="1642779" cy="400110"/>
            </a:xfrm>
            <a:prstGeom prst="rect">
              <a:avLst/>
            </a:prstGeom>
            <a:noFill/>
          </p:spPr>
          <p:txBody>
            <a:bodyPr wrap="square" rtlCol="0">
              <a:spAutoFit/>
            </a:bodyPr>
            <a:lstStyle/>
            <a:p>
              <a:pPr algn="ctr"/>
              <a:r>
                <a:rPr lang="ja-JP" altLang="en-US" sz="2000" b="1" dirty="0" smtClean="0">
                  <a:latin typeface="+mn-ea"/>
                </a:rPr>
                <a:t>ユーザ</a:t>
              </a:r>
              <a:r>
                <a:rPr lang="en-US" altLang="ja-JP" sz="2000" b="1" dirty="0" smtClean="0">
                  <a:latin typeface="+mn-ea"/>
                </a:rPr>
                <a:t>VM</a:t>
              </a:r>
              <a:endParaRPr kumimoji="1" lang="ja-JP" altLang="en-US" sz="2000" b="1" dirty="0" smtClean="0">
                <a:latin typeface="+mn-ea"/>
              </a:endParaRPr>
            </a:p>
          </p:txBody>
        </p:sp>
      </p:grpSp>
      <p:sp>
        <p:nvSpPr>
          <p:cNvPr id="15" name="角丸四角形 14"/>
          <p:cNvSpPr/>
          <p:nvPr/>
        </p:nvSpPr>
        <p:spPr>
          <a:xfrm>
            <a:off x="6784303" y="5462348"/>
            <a:ext cx="1304182" cy="522941"/>
          </a:xfrm>
          <a:prstGeom prst="roundRect">
            <a:avLst/>
          </a:prstGeom>
          <a:ln w="57150" cmpd="sng"/>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600" dirty="0" smtClean="0">
                <a:latin typeface="+mj-ea"/>
                <a:ea typeface="+mj-ea"/>
              </a:rPr>
              <a:t>Password</a:t>
            </a:r>
            <a:endParaRPr kumimoji="1" lang="ja-JP" altLang="en-US" sz="1600" dirty="0" smtClean="0">
              <a:latin typeface="+mj-ea"/>
              <a:ea typeface="+mj-ea"/>
            </a:endParaRPr>
          </a:p>
        </p:txBody>
      </p:sp>
      <p:sp>
        <p:nvSpPr>
          <p:cNvPr id="8" name="正方形/長方形 7"/>
          <p:cNvSpPr/>
          <p:nvPr/>
        </p:nvSpPr>
        <p:spPr>
          <a:xfrm>
            <a:off x="4297002" y="3810395"/>
            <a:ext cx="2122325" cy="1837370"/>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1" name="角丸四角形 10"/>
          <p:cNvSpPr/>
          <p:nvPr/>
        </p:nvSpPr>
        <p:spPr>
          <a:xfrm>
            <a:off x="4670316" y="4336658"/>
            <a:ext cx="1469964" cy="1125690"/>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22" name="テキスト ボックス 21"/>
          <p:cNvSpPr txBox="1"/>
          <p:nvPr/>
        </p:nvSpPr>
        <p:spPr>
          <a:xfrm>
            <a:off x="4318040" y="3809999"/>
            <a:ext cx="2122325" cy="400110"/>
          </a:xfrm>
          <a:prstGeom prst="rect">
            <a:avLst/>
          </a:prstGeom>
          <a:noFill/>
        </p:spPr>
        <p:txBody>
          <a:bodyPr wrap="square" rtlCol="0">
            <a:spAutoFit/>
          </a:bodyPr>
          <a:lstStyle/>
          <a:p>
            <a:pPr algn="ctr"/>
            <a:r>
              <a:rPr lang="ja-JP" altLang="en-US" sz="2000" b="1" dirty="0" smtClean="0">
                <a:latin typeface="+mn-ea"/>
              </a:rPr>
              <a:t>管理</a:t>
            </a:r>
            <a:r>
              <a:rPr lang="en-US" altLang="ja-JP" sz="2000" b="1" dirty="0" smtClean="0">
                <a:latin typeface="+mn-ea"/>
              </a:rPr>
              <a:t>VM</a:t>
            </a:r>
            <a:endParaRPr kumimoji="1" lang="ja-JP" altLang="en-US" sz="2000" b="1" dirty="0" smtClean="0">
              <a:latin typeface="+mn-ea"/>
            </a:endParaRPr>
          </a:p>
        </p:txBody>
      </p:sp>
      <p:sp>
        <p:nvSpPr>
          <p:cNvPr id="23" name="角丸四角形 22"/>
          <p:cNvSpPr/>
          <p:nvPr/>
        </p:nvSpPr>
        <p:spPr>
          <a:xfrm>
            <a:off x="4921158" y="4791541"/>
            <a:ext cx="1036355" cy="48831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dirty="0" smtClean="0">
                <a:latin typeface="+mj-ea"/>
                <a:ea typeface="+mj-ea"/>
              </a:rPr>
              <a:t>盗聴</a:t>
            </a:r>
            <a:endParaRPr lang="en-US" altLang="ja-JP" dirty="0" smtClean="0">
              <a:latin typeface="+mj-ea"/>
              <a:ea typeface="+mj-ea"/>
            </a:endParaRPr>
          </a:p>
        </p:txBody>
      </p:sp>
      <p:cxnSp>
        <p:nvCxnSpPr>
          <p:cNvPr id="31" name="カギ線コネクタ 30"/>
          <p:cNvCxnSpPr>
            <a:stCxn id="23" idx="2"/>
            <a:endCxn id="15" idx="2"/>
          </p:cNvCxnSpPr>
          <p:nvPr/>
        </p:nvCxnSpPr>
        <p:spPr>
          <a:xfrm rot="16200000" flipH="1">
            <a:off x="6085149" y="4634043"/>
            <a:ext cx="705433" cy="1997058"/>
          </a:xfrm>
          <a:prstGeom prst="bentConnector3">
            <a:avLst>
              <a:gd name="adj1" fmla="val 157822"/>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21" name="角丸四角形 20"/>
          <p:cNvSpPr/>
          <p:nvPr/>
        </p:nvSpPr>
        <p:spPr>
          <a:xfrm>
            <a:off x="457200" y="4288018"/>
            <a:ext cx="1640410" cy="717130"/>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mj-ea"/>
                <a:ea typeface="+mj-ea"/>
              </a:rPr>
              <a:t>VNC</a:t>
            </a:r>
          </a:p>
          <a:p>
            <a:pPr algn="ctr"/>
            <a:r>
              <a:rPr lang="ja-JP" altLang="en-US" dirty="0" smtClean="0">
                <a:latin typeface="+mj-ea"/>
                <a:ea typeface="+mj-ea"/>
              </a:rPr>
              <a:t>クライアント</a:t>
            </a:r>
            <a:endParaRPr kumimoji="1" lang="ja-JP" altLang="en-US" dirty="0" smtClean="0">
              <a:latin typeface="+mj-ea"/>
              <a:ea typeface="+mj-ea"/>
            </a:endParaRPr>
          </a:p>
        </p:txBody>
      </p:sp>
      <p:sp>
        <p:nvSpPr>
          <p:cNvPr id="38" name="テキスト ボックス 37"/>
          <p:cNvSpPr txBox="1"/>
          <p:nvPr/>
        </p:nvSpPr>
        <p:spPr>
          <a:xfrm>
            <a:off x="4007312" y="3410293"/>
            <a:ext cx="4866106" cy="400110"/>
          </a:xfrm>
          <a:prstGeom prst="rect">
            <a:avLst/>
          </a:prstGeom>
          <a:noFill/>
        </p:spPr>
        <p:txBody>
          <a:bodyPr wrap="square" rtlCol="0">
            <a:spAutoFit/>
          </a:bodyPr>
          <a:lstStyle/>
          <a:p>
            <a:pPr algn="ctr"/>
            <a:r>
              <a:rPr lang="ja-JP" altLang="en-US" sz="2000" b="1" dirty="0" smtClean="0">
                <a:latin typeface="+mn-ea"/>
              </a:rPr>
              <a:t>クラウド</a:t>
            </a:r>
            <a:endParaRPr kumimoji="1" lang="ja-JP" altLang="en-US" sz="2000" b="1" dirty="0" smtClean="0">
              <a:latin typeface="+mn-ea"/>
            </a:endParaRPr>
          </a:p>
        </p:txBody>
      </p:sp>
      <p:cxnSp>
        <p:nvCxnSpPr>
          <p:cNvPr id="35" name="直線矢印コネクタ 34"/>
          <p:cNvCxnSpPr>
            <a:stCxn id="21" idx="3"/>
          </p:cNvCxnSpPr>
          <p:nvPr/>
        </p:nvCxnSpPr>
        <p:spPr>
          <a:xfrm flipV="1">
            <a:off x="2097610" y="4631765"/>
            <a:ext cx="2698508" cy="14818"/>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pic>
        <p:nvPicPr>
          <p:cNvPr id="14" name="図 13" descr="point-query-user-icone-6173-128.png"/>
          <p:cNvPicPr>
            <a:picLocks noChangeAspect="1"/>
          </p:cNvPicPr>
          <p:nvPr/>
        </p:nvPicPr>
        <p:blipFill>
          <a:blip r:embed="rId5"/>
          <a:stretch>
            <a:fillRect/>
          </a:stretch>
        </p:blipFill>
        <p:spPr>
          <a:xfrm>
            <a:off x="7839575" y="5462348"/>
            <a:ext cx="1022350" cy="1022350"/>
          </a:xfrm>
          <a:prstGeom prst="rect">
            <a:avLst/>
          </a:prstGeom>
        </p:spPr>
      </p:pic>
      <p:sp>
        <p:nvSpPr>
          <p:cNvPr id="47" name="角丸四角形 46"/>
          <p:cNvSpPr/>
          <p:nvPr/>
        </p:nvSpPr>
        <p:spPr>
          <a:xfrm>
            <a:off x="2294747" y="4335070"/>
            <a:ext cx="1260257" cy="522941"/>
          </a:xfrm>
          <a:prstGeom prst="roundRect">
            <a:avLst/>
          </a:prstGeom>
          <a:ln w="57150" cmpd="sng"/>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600" dirty="0" smtClean="0">
                <a:latin typeface="+mj-ea"/>
                <a:ea typeface="+mj-ea"/>
              </a:rPr>
              <a:t>Password</a:t>
            </a:r>
            <a:endParaRPr kumimoji="1" lang="ja-JP" altLang="en-US" sz="1600" dirty="0" smtClean="0">
              <a:latin typeface="+mj-ea"/>
              <a:ea typeface="+mj-ea"/>
            </a:endParaRPr>
          </a:p>
        </p:txBody>
      </p:sp>
      <p:sp>
        <p:nvSpPr>
          <p:cNvPr id="26" name="テキスト ボックス 25"/>
          <p:cNvSpPr txBox="1"/>
          <p:nvPr/>
        </p:nvSpPr>
        <p:spPr>
          <a:xfrm>
            <a:off x="1160629" y="5805438"/>
            <a:ext cx="2268236" cy="400110"/>
          </a:xfrm>
          <a:prstGeom prst="rect">
            <a:avLst/>
          </a:prstGeom>
          <a:noFill/>
        </p:spPr>
        <p:txBody>
          <a:bodyPr wrap="square" rtlCol="0">
            <a:spAutoFit/>
          </a:bodyPr>
          <a:lstStyle/>
          <a:p>
            <a:pPr algn="ctr"/>
            <a:r>
              <a:rPr kumimoji="1" lang="ja-JP" altLang="en-US" sz="2000" b="1" dirty="0" smtClean="0">
                <a:latin typeface="+mn-ea"/>
              </a:rPr>
              <a:t>キーボード入力</a:t>
            </a:r>
          </a:p>
        </p:txBody>
      </p:sp>
      <p:sp>
        <p:nvSpPr>
          <p:cNvPr id="32" name="テキスト ボックス 31"/>
          <p:cNvSpPr txBox="1"/>
          <p:nvPr/>
        </p:nvSpPr>
        <p:spPr>
          <a:xfrm>
            <a:off x="4670316" y="4379702"/>
            <a:ext cx="1469964" cy="369332"/>
          </a:xfrm>
          <a:prstGeom prst="rect">
            <a:avLst/>
          </a:prstGeom>
          <a:noFill/>
        </p:spPr>
        <p:txBody>
          <a:bodyPr wrap="square" rtlCol="0">
            <a:spAutoFit/>
          </a:bodyPr>
          <a:lstStyle/>
          <a:p>
            <a:pPr algn="ctr"/>
            <a:r>
              <a:rPr lang="en-US" altLang="ja-JP" b="1" dirty="0" smtClean="0">
                <a:latin typeface="+mn-ea"/>
              </a:rPr>
              <a:t>VNC</a:t>
            </a:r>
            <a:r>
              <a:rPr lang="ja-JP" altLang="en-US" b="1" dirty="0" smtClean="0">
                <a:latin typeface="+mn-ea"/>
              </a:rPr>
              <a:t>サーバ</a:t>
            </a:r>
            <a:endParaRPr kumimoji="1" lang="ja-JP" altLang="en-US" b="1" dirty="0" smtClean="0">
              <a:latin typeface="+mn-ea"/>
            </a:endParaRPr>
          </a:p>
        </p:txBody>
      </p:sp>
      <p:cxnSp>
        <p:nvCxnSpPr>
          <p:cNvPr id="37" name="直線矢印コネクタ 36"/>
          <p:cNvCxnSpPr/>
          <p:nvPr/>
        </p:nvCxnSpPr>
        <p:spPr>
          <a:xfrm>
            <a:off x="6140280" y="4631765"/>
            <a:ext cx="1013176"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820981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dissolve">
                                      <p:cBhvr>
                                        <p:cTn id="10" dur="500"/>
                                        <p:tgtEl>
                                          <p:spTgt spid="23"/>
                                        </p:tgtEl>
                                      </p:cBhvr>
                                    </p:animEffect>
                                  </p:childTnLst>
                                </p:cTn>
                              </p:par>
                              <p:par>
                                <p:cTn id="11" presetID="9"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dissolve">
                                      <p:cBhvr>
                                        <p:cTn id="13" dur="500"/>
                                        <p:tgtEl>
                                          <p:spTgt spid="3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dissolve">
                                      <p:cBhvr>
                                        <p:cTn id="16" dur="500"/>
                                        <p:tgtEl>
                                          <p:spTgt spid="15"/>
                                        </p:tgtEl>
                                      </p:cBhvr>
                                    </p:animEffect>
                                  </p:childTnLst>
                                </p:cTn>
                              </p:par>
                              <p:par>
                                <p:cTn id="17" presetID="9"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dissolve">
                                      <p:cBhvr>
                                        <p:cTn id="19" dur="500"/>
                                        <p:tgtEl>
                                          <p:spTgt spid="14"/>
                                        </p:tgtEl>
                                      </p:cBhvr>
                                    </p:animEffect>
                                  </p:childTnLst>
                                </p:cTn>
                              </p:par>
                              <p:par>
                                <p:cTn id="20" presetID="9" presetClass="exit" presetSubtype="0" fill="hold" grpId="0" nodeType="withEffect">
                                  <p:stCondLst>
                                    <p:cond delay="0"/>
                                  </p:stCondLst>
                                  <p:childTnLst>
                                    <p:animEffect transition="out" filter="dissolve">
                                      <p:cBhvr>
                                        <p:cTn id="21" dur="500"/>
                                        <p:tgtEl>
                                          <p:spTgt spid="47"/>
                                        </p:tgtEl>
                                      </p:cBhvr>
                                    </p:animEffect>
                                    <p:set>
                                      <p:cBhvr>
                                        <p:cTn id="22" dur="1" fill="hold">
                                          <p:stCondLst>
                                            <p:cond delay="499"/>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animBg="1"/>
      <p:bldP spid="4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r>
              <a:rPr kumimoji="1" lang="en-US" altLang="ja-JP" dirty="0" smtClean="0"/>
              <a:t>: </a:t>
            </a:r>
            <a:r>
              <a:rPr kumimoji="1" lang="en-US" altLang="ja-JP" dirty="0" err="1" smtClean="0">
                <a:latin typeface="Tahoma"/>
              </a:rPr>
              <a:t>FBCrypt</a:t>
            </a:r>
            <a:endParaRPr kumimoji="1" lang="ja-JP" altLang="en-US" dirty="0">
              <a:latin typeface="Tahoma"/>
            </a:endParaRPr>
          </a:p>
        </p:txBody>
      </p:sp>
      <p:sp>
        <p:nvSpPr>
          <p:cNvPr id="3" name="コンテンツ プレースホルダー 2"/>
          <p:cNvSpPr>
            <a:spLocks noGrp="1"/>
          </p:cNvSpPr>
          <p:nvPr>
            <p:ph idx="1"/>
          </p:nvPr>
        </p:nvSpPr>
        <p:spPr/>
        <p:txBody>
          <a:bodyPr/>
          <a:lstStyle/>
          <a:p>
            <a:r>
              <a:rPr kumimoji="1" lang="ja-JP" altLang="en-US" sz="2200" dirty="0" smtClean="0">
                <a:latin typeface="Tahoma"/>
              </a:rPr>
              <a:t>キーボード入力情報がクラウド管理者に漏洩するのを防ぐ</a:t>
            </a:r>
            <a:endParaRPr kumimoji="1" lang="en-US" altLang="ja-JP" sz="2200" dirty="0" smtClean="0">
              <a:latin typeface="Tahoma"/>
            </a:endParaRPr>
          </a:p>
          <a:p>
            <a:pPr lvl="1"/>
            <a:r>
              <a:rPr kumimoji="1" lang="en-US" altLang="ja-JP" sz="2000" dirty="0" smtClean="0">
                <a:latin typeface="Tahoma"/>
              </a:rPr>
              <a:t>VNC</a:t>
            </a:r>
            <a:r>
              <a:rPr kumimoji="1" lang="ja-JP" altLang="en-US" sz="2000" dirty="0" smtClean="0"/>
              <a:t>クライアントで暗号化</a:t>
            </a:r>
            <a:r>
              <a:rPr lang="ja-JP" altLang="en-US" sz="2000" dirty="0" smtClean="0"/>
              <a:t>、仮想マシンモニタ</a:t>
            </a:r>
            <a:r>
              <a:rPr lang="en-US" altLang="ja-JP" sz="2000" dirty="0" smtClean="0">
                <a:latin typeface="Tahoma"/>
              </a:rPr>
              <a:t>(VMM)</a:t>
            </a:r>
            <a:r>
              <a:rPr lang="ja-JP" altLang="en-US" sz="2000" dirty="0" smtClean="0"/>
              <a:t>で復号化</a:t>
            </a:r>
            <a:endParaRPr lang="en-US" altLang="ja-JP" sz="2000" dirty="0" smtClean="0"/>
          </a:p>
          <a:p>
            <a:pPr lvl="2"/>
            <a:r>
              <a:rPr lang="en-US" altLang="ja-JP" sz="2000" dirty="0" smtClean="0">
                <a:latin typeface="Tahoma"/>
              </a:rPr>
              <a:t>VMM</a:t>
            </a:r>
            <a:r>
              <a:rPr lang="ja-JP" altLang="en-US" sz="2000" dirty="0" smtClean="0"/>
              <a:t>はクラウド管理者に改ざんされないと仮定する</a:t>
            </a:r>
            <a:endParaRPr lang="en-US" altLang="ja-JP" sz="2000" dirty="0" smtClean="0"/>
          </a:p>
          <a:p>
            <a:pPr lvl="3"/>
            <a:r>
              <a:rPr lang="ja-JP" altLang="en-US" sz="2000" dirty="0" smtClean="0"/>
              <a:t>リモートアテステーション技術で保証</a:t>
            </a:r>
            <a:endParaRPr lang="en-US" altLang="ja-JP" sz="2000" dirty="0"/>
          </a:p>
        </p:txBody>
      </p:sp>
      <p:grpSp>
        <p:nvGrpSpPr>
          <p:cNvPr id="29" name="図形グループ 28"/>
          <p:cNvGrpSpPr/>
          <p:nvPr/>
        </p:nvGrpSpPr>
        <p:grpSpPr>
          <a:xfrm>
            <a:off x="3777563" y="3213212"/>
            <a:ext cx="5032226" cy="3511103"/>
            <a:chOff x="296778" y="3047293"/>
            <a:chExt cx="3379537" cy="3610182"/>
          </a:xfrm>
        </p:grpSpPr>
        <p:sp>
          <p:nvSpPr>
            <p:cNvPr id="31" name="角丸四角形 30"/>
            <p:cNvSpPr/>
            <p:nvPr/>
          </p:nvSpPr>
          <p:spPr>
            <a:xfrm>
              <a:off x="296778" y="3062210"/>
              <a:ext cx="3379537" cy="3595265"/>
            </a:xfrm>
            <a:prstGeom prst="roundRect">
              <a:avLst/>
            </a:prstGeom>
            <a:ln w="57150" cmpd="sng">
              <a:solidFill>
                <a:schemeClr val="accent1">
                  <a:lumMod val="40000"/>
                  <a:lumOff val="60000"/>
                </a:schemeClr>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32" name="テキスト ボックス 31"/>
            <p:cNvSpPr txBox="1"/>
            <p:nvPr/>
          </p:nvSpPr>
          <p:spPr>
            <a:xfrm>
              <a:off x="296779" y="3047293"/>
              <a:ext cx="3379536" cy="565966"/>
            </a:xfrm>
            <a:prstGeom prst="rect">
              <a:avLst/>
            </a:prstGeom>
            <a:noFill/>
          </p:spPr>
          <p:txBody>
            <a:bodyPr wrap="square" rtlCol="0">
              <a:spAutoFit/>
            </a:bodyPr>
            <a:lstStyle/>
            <a:p>
              <a:pPr algn="ctr"/>
              <a:r>
                <a:rPr lang="ja-JP" altLang="en-US" sz="2000" b="1" dirty="0" smtClean="0">
                  <a:latin typeface="+mn-ea"/>
                </a:rPr>
                <a:t>クラウド</a:t>
              </a:r>
              <a:endParaRPr kumimoji="1" lang="ja-JP" altLang="en-US" sz="2000" b="1" dirty="0" smtClean="0">
                <a:latin typeface="+mn-ea"/>
              </a:endParaRPr>
            </a:p>
          </p:txBody>
        </p:sp>
      </p:grpSp>
      <p:grpSp>
        <p:nvGrpSpPr>
          <p:cNvPr id="37" name="図形グループ 36"/>
          <p:cNvGrpSpPr/>
          <p:nvPr/>
        </p:nvGrpSpPr>
        <p:grpSpPr>
          <a:xfrm>
            <a:off x="4191305" y="3635720"/>
            <a:ext cx="4229463" cy="2874701"/>
            <a:chOff x="3459849" y="3712975"/>
            <a:chExt cx="4229463" cy="2874701"/>
          </a:xfrm>
        </p:grpSpPr>
        <p:grpSp>
          <p:nvGrpSpPr>
            <p:cNvPr id="34" name="図形グループ 33"/>
            <p:cNvGrpSpPr/>
            <p:nvPr/>
          </p:nvGrpSpPr>
          <p:grpSpPr>
            <a:xfrm>
              <a:off x="6184581" y="3712976"/>
              <a:ext cx="1504731" cy="1773833"/>
              <a:chOff x="6184581" y="3712976"/>
              <a:chExt cx="1504731" cy="1773833"/>
            </a:xfrm>
          </p:grpSpPr>
          <p:sp>
            <p:nvSpPr>
              <p:cNvPr id="8" name="正方形/長方形 7"/>
              <p:cNvSpPr/>
              <p:nvPr/>
            </p:nvSpPr>
            <p:spPr>
              <a:xfrm>
                <a:off x="6184581" y="3712976"/>
                <a:ext cx="1504731" cy="1773833"/>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1" name="角丸四角形 10"/>
              <p:cNvSpPr/>
              <p:nvPr/>
            </p:nvSpPr>
            <p:spPr>
              <a:xfrm>
                <a:off x="6495897" y="4089714"/>
                <a:ext cx="893482" cy="600195"/>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mj-ea"/>
                    <a:ea typeface="+mj-ea"/>
                  </a:rPr>
                  <a:t>App</a:t>
                </a:r>
                <a:endParaRPr kumimoji="1" lang="ja-JP" altLang="en-US" dirty="0" smtClean="0">
                  <a:latin typeface="+mj-ea"/>
                  <a:ea typeface="+mj-ea"/>
                </a:endParaRPr>
              </a:p>
            </p:txBody>
          </p:sp>
          <p:sp>
            <p:nvSpPr>
              <p:cNvPr id="12" name="テキスト ボックス 11"/>
              <p:cNvSpPr txBox="1"/>
              <p:nvPr/>
            </p:nvSpPr>
            <p:spPr>
              <a:xfrm>
                <a:off x="6184581" y="3712976"/>
                <a:ext cx="1504731" cy="400110"/>
              </a:xfrm>
              <a:prstGeom prst="rect">
                <a:avLst/>
              </a:prstGeom>
              <a:noFill/>
            </p:spPr>
            <p:txBody>
              <a:bodyPr wrap="square" rtlCol="0">
                <a:spAutoFit/>
              </a:bodyPr>
              <a:lstStyle/>
              <a:p>
                <a:pPr algn="ctr"/>
                <a:r>
                  <a:rPr lang="ja-JP" altLang="en-US" sz="2000" b="1" dirty="0" smtClean="0">
                    <a:latin typeface="+mn-ea"/>
                  </a:rPr>
                  <a:t>ユーザ</a:t>
                </a:r>
                <a:r>
                  <a:rPr lang="en-US" altLang="ja-JP" sz="2000" b="1" dirty="0" smtClean="0">
                    <a:latin typeface="+mn-ea"/>
                  </a:rPr>
                  <a:t>VM</a:t>
                </a:r>
                <a:endParaRPr kumimoji="1" lang="ja-JP" altLang="en-US" sz="2000" b="1" dirty="0" smtClean="0">
                  <a:latin typeface="+mn-ea"/>
                </a:endParaRPr>
              </a:p>
            </p:txBody>
          </p:sp>
        </p:grpSp>
        <p:grpSp>
          <p:nvGrpSpPr>
            <p:cNvPr id="35" name="図形グループ 34"/>
            <p:cNvGrpSpPr/>
            <p:nvPr/>
          </p:nvGrpSpPr>
          <p:grpSpPr>
            <a:xfrm>
              <a:off x="3459849" y="3712975"/>
              <a:ext cx="2212404" cy="1773367"/>
              <a:chOff x="3459849" y="3712975"/>
              <a:chExt cx="2212404" cy="1773367"/>
            </a:xfrm>
          </p:grpSpPr>
          <p:sp>
            <p:nvSpPr>
              <p:cNvPr id="7" name="正方形/長方形 6"/>
              <p:cNvSpPr/>
              <p:nvPr/>
            </p:nvSpPr>
            <p:spPr>
              <a:xfrm>
                <a:off x="3459849" y="3712975"/>
                <a:ext cx="2212404" cy="1773367"/>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0" name="角丸四角形 9"/>
              <p:cNvSpPr/>
              <p:nvPr/>
            </p:nvSpPr>
            <p:spPr>
              <a:xfrm>
                <a:off x="3855325" y="4144641"/>
                <a:ext cx="1469964" cy="1143402"/>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13" name="テキスト ボックス 12"/>
              <p:cNvSpPr txBox="1"/>
              <p:nvPr/>
            </p:nvSpPr>
            <p:spPr>
              <a:xfrm>
                <a:off x="3459849" y="3723988"/>
                <a:ext cx="2212404" cy="400110"/>
              </a:xfrm>
              <a:prstGeom prst="rect">
                <a:avLst/>
              </a:prstGeom>
              <a:noFill/>
            </p:spPr>
            <p:txBody>
              <a:bodyPr wrap="square" rtlCol="0">
                <a:spAutoFit/>
              </a:bodyPr>
              <a:lstStyle/>
              <a:p>
                <a:pPr algn="ctr"/>
                <a:r>
                  <a:rPr lang="ja-JP" altLang="en-US" sz="2000" b="1" dirty="0" smtClean="0">
                    <a:latin typeface="+mn-ea"/>
                  </a:rPr>
                  <a:t>管理</a:t>
                </a:r>
                <a:r>
                  <a:rPr lang="en-US" altLang="ja-JP" sz="2000" b="1" dirty="0" smtClean="0">
                    <a:latin typeface="+mn-ea"/>
                  </a:rPr>
                  <a:t>VM</a:t>
                </a:r>
                <a:endParaRPr kumimoji="1" lang="ja-JP" altLang="en-US" sz="2000" b="1" dirty="0" smtClean="0">
                  <a:latin typeface="+mn-ea"/>
                </a:endParaRPr>
              </a:p>
            </p:txBody>
          </p:sp>
        </p:grpSp>
        <p:grpSp>
          <p:nvGrpSpPr>
            <p:cNvPr id="36" name="図形グループ 35"/>
            <p:cNvGrpSpPr/>
            <p:nvPr/>
          </p:nvGrpSpPr>
          <p:grpSpPr>
            <a:xfrm>
              <a:off x="3459849" y="5604309"/>
              <a:ext cx="4229463" cy="983367"/>
              <a:chOff x="3459849" y="5604309"/>
              <a:chExt cx="4229463" cy="983367"/>
            </a:xfrm>
          </p:grpSpPr>
          <p:sp>
            <p:nvSpPr>
              <p:cNvPr id="14" name="正方形/長方形 13"/>
              <p:cNvSpPr/>
              <p:nvPr/>
            </p:nvSpPr>
            <p:spPr>
              <a:xfrm>
                <a:off x="3459849" y="5604309"/>
                <a:ext cx="4229463" cy="983367"/>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smtClean="0">
                  <a:latin typeface="+mj-ea"/>
                  <a:ea typeface="+mj-ea"/>
                </a:endParaRPr>
              </a:p>
            </p:txBody>
          </p:sp>
          <p:sp>
            <p:nvSpPr>
              <p:cNvPr id="17" name="テキスト ボックス 16"/>
              <p:cNvSpPr txBox="1"/>
              <p:nvPr/>
            </p:nvSpPr>
            <p:spPr>
              <a:xfrm>
                <a:off x="6484514" y="6175194"/>
                <a:ext cx="1204798" cy="400110"/>
              </a:xfrm>
              <a:prstGeom prst="rect">
                <a:avLst/>
              </a:prstGeom>
              <a:noFill/>
            </p:spPr>
            <p:txBody>
              <a:bodyPr wrap="square" rtlCol="0">
                <a:spAutoFit/>
              </a:bodyPr>
              <a:lstStyle/>
              <a:p>
                <a:pPr algn="ctr"/>
                <a:r>
                  <a:rPr lang="en-US" altLang="ja-JP" sz="2000" b="1" dirty="0" smtClean="0">
                    <a:latin typeface="+mn-ea"/>
                  </a:rPr>
                  <a:t>VMM</a:t>
                </a:r>
                <a:endParaRPr kumimoji="1" lang="ja-JP" altLang="en-US" sz="2000" b="1" dirty="0" smtClean="0">
                  <a:latin typeface="+mn-ea"/>
                </a:endParaRPr>
              </a:p>
            </p:txBody>
          </p:sp>
        </p:grpSp>
      </p:grpSp>
      <p:grpSp>
        <p:nvGrpSpPr>
          <p:cNvPr id="41" name="図形グループ 40"/>
          <p:cNvGrpSpPr/>
          <p:nvPr/>
        </p:nvGrpSpPr>
        <p:grpSpPr>
          <a:xfrm>
            <a:off x="815180" y="3395567"/>
            <a:ext cx="2463160" cy="2829357"/>
            <a:chOff x="724678" y="3808709"/>
            <a:chExt cx="2553662" cy="2829357"/>
          </a:xfrm>
        </p:grpSpPr>
        <p:grpSp>
          <p:nvGrpSpPr>
            <p:cNvPr id="24" name="図形グループ 23"/>
            <p:cNvGrpSpPr/>
            <p:nvPr/>
          </p:nvGrpSpPr>
          <p:grpSpPr>
            <a:xfrm>
              <a:off x="724678" y="3808709"/>
              <a:ext cx="2553662" cy="2829357"/>
              <a:chOff x="296778" y="3201827"/>
              <a:chExt cx="3379537" cy="4002199"/>
            </a:xfrm>
          </p:grpSpPr>
          <p:sp>
            <p:nvSpPr>
              <p:cNvPr id="26" name="角丸四角形 25"/>
              <p:cNvSpPr/>
              <p:nvPr/>
            </p:nvSpPr>
            <p:spPr>
              <a:xfrm>
                <a:off x="296778" y="3201827"/>
                <a:ext cx="3379537" cy="4002199"/>
              </a:xfrm>
              <a:prstGeom prst="roundRect">
                <a:avLst/>
              </a:prstGeom>
              <a:ln w="57150" cmpd="sng">
                <a:solidFill>
                  <a:schemeClr val="accent1">
                    <a:lumMod val="40000"/>
                    <a:lumOff val="60000"/>
                  </a:schemeClr>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27" name="テキスト ボックス 26"/>
              <p:cNvSpPr txBox="1"/>
              <p:nvPr/>
            </p:nvSpPr>
            <p:spPr>
              <a:xfrm>
                <a:off x="296779" y="3225351"/>
                <a:ext cx="3379536" cy="400110"/>
              </a:xfrm>
              <a:prstGeom prst="rect">
                <a:avLst/>
              </a:prstGeom>
              <a:noFill/>
            </p:spPr>
            <p:txBody>
              <a:bodyPr wrap="square" rtlCol="0">
                <a:spAutoFit/>
              </a:bodyPr>
              <a:lstStyle/>
              <a:p>
                <a:pPr algn="ctr"/>
                <a:r>
                  <a:rPr lang="ja-JP" altLang="en-US" sz="2000" b="1" dirty="0" smtClean="0">
                    <a:latin typeface="+mn-ea"/>
                  </a:rPr>
                  <a:t>ユーザ</a:t>
                </a:r>
                <a:endParaRPr kumimoji="1" lang="ja-JP" altLang="en-US" sz="2000" b="1" dirty="0" smtClean="0">
                  <a:latin typeface="+mn-ea"/>
                </a:endParaRPr>
              </a:p>
            </p:txBody>
          </p:sp>
        </p:grpSp>
        <p:pic>
          <p:nvPicPr>
            <p:cNvPr id="5" name="図 4" descr="man-people-person-user-icone-4751-128.png"/>
            <p:cNvPicPr>
              <a:picLocks noChangeAspect="1"/>
            </p:cNvPicPr>
            <p:nvPr/>
          </p:nvPicPr>
          <p:blipFill>
            <a:blip r:embed="rId3"/>
            <a:stretch>
              <a:fillRect/>
            </a:stretch>
          </p:blipFill>
          <p:spPr>
            <a:xfrm>
              <a:off x="815180" y="4599134"/>
              <a:ext cx="1186329" cy="1186329"/>
            </a:xfrm>
            <a:prstGeom prst="rect">
              <a:avLst/>
            </a:prstGeom>
          </p:spPr>
        </p:pic>
        <p:pic>
          <p:nvPicPr>
            <p:cNvPr id="9" name="Picture 4" descr="C:\Users\Egawa Saori\Desktop\icon\keyboard-icone-3840-96.png"/>
            <p:cNvPicPr>
              <a:picLocks noChangeAspect="1" noChangeArrowheads="1"/>
            </p:cNvPicPr>
            <p:nvPr/>
          </p:nvPicPr>
          <p:blipFill>
            <a:blip r:embed="rId4" cstate="print"/>
            <a:srcRect/>
            <a:stretch>
              <a:fillRect/>
            </a:stretch>
          </p:blipFill>
          <p:spPr bwMode="auto">
            <a:xfrm>
              <a:off x="1894560" y="4989030"/>
              <a:ext cx="914400" cy="914400"/>
            </a:xfrm>
            <a:prstGeom prst="rect">
              <a:avLst/>
            </a:prstGeom>
            <a:noFill/>
          </p:spPr>
        </p:pic>
        <p:sp>
          <p:nvSpPr>
            <p:cNvPr id="18" name="角丸四角形 17"/>
            <p:cNvSpPr/>
            <p:nvPr/>
          </p:nvSpPr>
          <p:spPr>
            <a:xfrm>
              <a:off x="1806041" y="4391917"/>
              <a:ext cx="1146736" cy="63387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dirty="0" smtClean="0">
                  <a:latin typeface="+mj-ea"/>
                  <a:ea typeface="+mj-ea"/>
                </a:rPr>
                <a:t>暗号化</a:t>
              </a:r>
            </a:p>
          </p:txBody>
        </p:sp>
      </p:grpSp>
      <p:sp>
        <p:nvSpPr>
          <p:cNvPr id="19" name="角丸四角形 18"/>
          <p:cNvSpPr/>
          <p:nvPr/>
        </p:nvSpPr>
        <p:spPr>
          <a:xfrm>
            <a:off x="4748395" y="5810192"/>
            <a:ext cx="1146736" cy="56135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dirty="0" smtClean="0">
                <a:latin typeface="+mj-ea"/>
                <a:ea typeface="+mj-ea"/>
              </a:rPr>
              <a:t>復号化</a:t>
            </a:r>
            <a:endParaRPr kumimoji="1" lang="ja-JP" altLang="en-US" dirty="0" smtClean="0">
              <a:latin typeface="+mj-ea"/>
              <a:ea typeface="+mj-ea"/>
            </a:endParaRPr>
          </a:p>
        </p:txBody>
      </p:sp>
      <p:cxnSp>
        <p:nvCxnSpPr>
          <p:cNvPr id="25" name="カギ線コネクタ 24"/>
          <p:cNvCxnSpPr>
            <a:stCxn id="19" idx="3"/>
            <a:endCxn id="11" idx="2"/>
          </p:cNvCxnSpPr>
          <p:nvPr/>
        </p:nvCxnSpPr>
        <p:spPr>
          <a:xfrm flipV="1">
            <a:off x="5895131" y="4612654"/>
            <a:ext cx="1778963" cy="1478218"/>
          </a:xfrm>
          <a:prstGeom prst="bentConnector2">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30" name="直線矢印コネクタ 29"/>
          <p:cNvCxnSpPr>
            <a:endCxn id="38" idx="1"/>
          </p:cNvCxnSpPr>
          <p:nvPr/>
        </p:nvCxnSpPr>
        <p:spPr>
          <a:xfrm>
            <a:off x="2964314" y="4317529"/>
            <a:ext cx="1622468" cy="7102"/>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a:stCxn id="10" idx="2"/>
            <a:endCxn id="19" idx="0"/>
          </p:cNvCxnSpPr>
          <p:nvPr/>
        </p:nvCxnSpPr>
        <p:spPr>
          <a:xfrm>
            <a:off x="5321763" y="5210788"/>
            <a:ext cx="0" cy="599404"/>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43" name="角丸四角形 42"/>
          <p:cNvSpPr/>
          <p:nvPr/>
        </p:nvSpPr>
        <p:spPr>
          <a:xfrm>
            <a:off x="4817080" y="4612654"/>
            <a:ext cx="1009366" cy="47395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dirty="0" smtClean="0">
                <a:latin typeface="+mj-ea"/>
                <a:ea typeface="+mj-ea"/>
              </a:rPr>
              <a:t>盗聴</a:t>
            </a:r>
            <a:endParaRPr lang="en-US" altLang="ja-JP" dirty="0" smtClean="0">
              <a:latin typeface="+mj-ea"/>
              <a:ea typeface="+mj-ea"/>
            </a:endParaRPr>
          </a:p>
        </p:txBody>
      </p:sp>
      <p:sp>
        <p:nvSpPr>
          <p:cNvPr id="50" name="テキスト ボックス 49"/>
          <p:cNvSpPr txBox="1"/>
          <p:nvPr/>
        </p:nvSpPr>
        <p:spPr>
          <a:xfrm>
            <a:off x="902475" y="5409554"/>
            <a:ext cx="2463159" cy="400110"/>
          </a:xfrm>
          <a:prstGeom prst="rect">
            <a:avLst/>
          </a:prstGeom>
          <a:noFill/>
        </p:spPr>
        <p:txBody>
          <a:bodyPr wrap="square" rtlCol="0">
            <a:spAutoFit/>
          </a:bodyPr>
          <a:lstStyle/>
          <a:p>
            <a:pPr algn="ctr"/>
            <a:r>
              <a:rPr kumimoji="1" lang="ja-JP" altLang="en-US" sz="2000" b="1" dirty="0" smtClean="0">
                <a:latin typeface="+mn-ea"/>
              </a:rPr>
              <a:t>キーボード入力</a:t>
            </a:r>
          </a:p>
        </p:txBody>
      </p:sp>
      <p:pic>
        <p:nvPicPr>
          <p:cNvPr id="52" name="図 51" descr="point-query-user-icone-6173-128.png"/>
          <p:cNvPicPr>
            <a:picLocks noChangeAspect="1"/>
          </p:cNvPicPr>
          <p:nvPr/>
        </p:nvPicPr>
        <p:blipFill>
          <a:blip r:embed="rId5"/>
          <a:stretch>
            <a:fillRect/>
          </a:stretch>
        </p:blipFill>
        <p:spPr>
          <a:xfrm>
            <a:off x="5556738" y="4592348"/>
            <a:ext cx="886226" cy="886226"/>
          </a:xfrm>
          <a:prstGeom prst="rect">
            <a:avLst/>
          </a:prstGeom>
        </p:spPr>
      </p:pic>
      <p:sp>
        <p:nvSpPr>
          <p:cNvPr id="38" name="テキスト ボックス 37"/>
          <p:cNvSpPr txBox="1"/>
          <p:nvPr/>
        </p:nvSpPr>
        <p:spPr>
          <a:xfrm>
            <a:off x="4586782" y="4139965"/>
            <a:ext cx="1469964" cy="369332"/>
          </a:xfrm>
          <a:prstGeom prst="rect">
            <a:avLst/>
          </a:prstGeom>
          <a:noFill/>
        </p:spPr>
        <p:txBody>
          <a:bodyPr wrap="square" rtlCol="0">
            <a:spAutoFit/>
          </a:bodyPr>
          <a:lstStyle/>
          <a:p>
            <a:pPr algn="ctr"/>
            <a:r>
              <a:rPr lang="en-US" altLang="ja-JP" b="1" dirty="0" smtClean="0">
                <a:latin typeface="+mn-ea"/>
              </a:rPr>
              <a:t>VNC</a:t>
            </a:r>
            <a:r>
              <a:rPr lang="ja-JP" altLang="en-US" b="1" dirty="0" smtClean="0">
                <a:latin typeface="+mn-ea"/>
              </a:rPr>
              <a:t>サーバ</a:t>
            </a:r>
            <a:endParaRPr kumimoji="1" lang="ja-JP" altLang="en-US" b="1" dirty="0" smtClean="0">
              <a:latin typeface="+mn-ea"/>
            </a:endParaRPr>
          </a:p>
        </p:txBody>
      </p:sp>
      <p:cxnSp>
        <p:nvCxnSpPr>
          <p:cNvPr id="42" name="直線矢印コネクタ 41"/>
          <p:cNvCxnSpPr>
            <a:stCxn id="38" idx="3"/>
          </p:cNvCxnSpPr>
          <p:nvPr/>
        </p:nvCxnSpPr>
        <p:spPr>
          <a:xfrm flipV="1">
            <a:off x="6056746" y="4295715"/>
            <a:ext cx="1170607" cy="28916"/>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51" name="テキスト ボックス 50"/>
          <p:cNvSpPr txBox="1"/>
          <p:nvPr/>
        </p:nvSpPr>
        <p:spPr>
          <a:xfrm>
            <a:off x="5556738" y="3887349"/>
            <a:ext cx="1693942" cy="1323439"/>
          </a:xfrm>
          <a:prstGeom prst="rect">
            <a:avLst/>
          </a:prstGeom>
          <a:noFill/>
        </p:spPr>
        <p:txBody>
          <a:bodyPr wrap="square" rtlCol="0">
            <a:spAutoFit/>
          </a:bodyPr>
          <a:lstStyle/>
          <a:p>
            <a:pPr algn="ctr"/>
            <a:r>
              <a:rPr kumimoji="1" lang="ja-JP" altLang="en-US" sz="8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n-ea"/>
                <a:ea typeface="+mn-ea"/>
              </a:rPr>
              <a:t>？</a:t>
            </a:r>
          </a:p>
        </p:txBody>
      </p:sp>
    </p:spTree>
    <p:extLst>
      <p:ext uri="{BB962C8B-B14F-4D97-AF65-F5344CB8AC3E}">
        <p14:creationId xmlns:p14="http://schemas.microsoft.com/office/powerpoint/2010/main" val="39091829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42"/>
                                        </p:tgtEl>
                                      </p:cBhvr>
                                    </p:animEffect>
                                    <p:set>
                                      <p:cBhvr>
                                        <p:cTn id="7" dur="1" fill="hold">
                                          <p:stCondLst>
                                            <p:cond delay="499"/>
                                          </p:stCondLst>
                                        </p:cTn>
                                        <p:tgtEl>
                                          <p:spTgt spid="42"/>
                                        </p:tgtEl>
                                        <p:attrNameLst>
                                          <p:attrName>style.visibility</p:attrName>
                                        </p:attrNameLst>
                                      </p:cBhvr>
                                      <p:to>
                                        <p:strVal val="hidden"/>
                                      </p:to>
                                    </p:set>
                                  </p:childTnLst>
                                </p:cTn>
                              </p:par>
                              <p:par>
                                <p:cTn id="8" presetID="9" presetClass="entr" presetSubtype="0" fill="hold"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dissolve">
                                      <p:cBhvr>
                                        <p:cTn id="10" dur="500"/>
                                        <p:tgtEl>
                                          <p:spTgt spid="4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dissolve">
                                      <p:cBhvr>
                                        <p:cTn id="13" dur="500"/>
                                        <p:tgtEl>
                                          <p:spTgt spid="19"/>
                                        </p:tgtEl>
                                      </p:cBhvr>
                                    </p:animEffect>
                                  </p:childTnLst>
                                </p:cTn>
                              </p:par>
                              <p:par>
                                <p:cTn id="14" presetID="9" presetClass="entr" presetSubtype="0"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dissolve">
                                      <p:cBhvr>
                                        <p:cTn id="21" dur="500"/>
                                        <p:tgtEl>
                                          <p:spTgt spid="43"/>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dissolve">
                                      <p:cBhvr>
                                        <p:cTn id="24" dur="500"/>
                                        <p:tgtEl>
                                          <p:spTgt spid="51"/>
                                        </p:tgtEl>
                                      </p:cBhvr>
                                    </p:animEffect>
                                  </p:childTnLst>
                                </p:cTn>
                              </p:par>
                              <p:par>
                                <p:cTn id="25" presetID="9" presetClass="entr" presetSubtype="0" fill="hold" nodeType="with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dissolve">
                                      <p:cBhvr>
                                        <p:cTn id="2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3" grpId="0" animBg="1"/>
      <p:bldP spid="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Tahoma"/>
              </a:rPr>
              <a:t>VNC</a:t>
            </a:r>
            <a:r>
              <a:rPr kumimoji="1" lang="ja-JP" altLang="en-US" dirty="0" smtClean="0">
                <a:latin typeface="Tahoma"/>
              </a:rPr>
              <a:t>クライアントでの暗号化</a:t>
            </a:r>
            <a:endParaRPr kumimoji="1" lang="ja-JP" altLang="en-US" dirty="0">
              <a:latin typeface="Tahoma"/>
            </a:endParaRPr>
          </a:p>
        </p:txBody>
      </p:sp>
      <p:sp>
        <p:nvSpPr>
          <p:cNvPr id="3" name="コンテンツ プレースホルダー 2"/>
          <p:cNvSpPr>
            <a:spLocks noGrp="1"/>
          </p:cNvSpPr>
          <p:nvPr>
            <p:ph idx="1"/>
          </p:nvPr>
        </p:nvSpPr>
        <p:spPr/>
        <p:txBody>
          <a:bodyPr/>
          <a:lstStyle/>
          <a:p>
            <a:r>
              <a:rPr kumimoji="1" lang="en-US" altLang="ja-JP" dirty="0" smtClean="0">
                <a:latin typeface="Tahoma"/>
              </a:rPr>
              <a:t>VNC</a:t>
            </a:r>
            <a:r>
              <a:rPr kumimoji="1" lang="ja-JP" altLang="en-US" dirty="0" smtClean="0"/>
              <a:t>クライアント内</a:t>
            </a:r>
            <a:r>
              <a:rPr lang="ja-JP" altLang="en-US" dirty="0" smtClean="0"/>
              <a:t>のキーボード処理で暗号化</a:t>
            </a:r>
            <a:endParaRPr lang="en-US" altLang="ja-JP" dirty="0"/>
          </a:p>
          <a:p>
            <a:pPr lvl="1"/>
            <a:r>
              <a:rPr lang="ja-JP" altLang="en-US" dirty="0" smtClean="0">
                <a:latin typeface="Tahoma"/>
              </a:rPr>
              <a:t>キーボード</a:t>
            </a:r>
            <a:r>
              <a:rPr lang="ja-JP" altLang="en-US" dirty="0">
                <a:latin typeface="Tahoma"/>
              </a:rPr>
              <a:t>入力を一文字単位で</a:t>
            </a:r>
            <a:r>
              <a:rPr lang="ja-JP" altLang="en-US" dirty="0" smtClean="0">
                <a:latin typeface="Tahoma"/>
              </a:rPr>
              <a:t>暗号化して送信</a:t>
            </a:r>
            <a:endParaRPr kumimoji="1" lang="en-US" altLang="ja-JP" dirty="0" smtClean="0"/>
          </a:p>
          <a:p>
            <a:pPr lvl="1"/>
            <a:r>
              <a:rPr kumimoji="1" lang="ja-JP" altLang="en-US" dirty="0" smtClean="0"/>
              <a:t>ストリーム暗号アルゴリズム</a:t>
            </a:r>
            <a:r>
              <a:rPr kumimoji="1" lang="en-US" altLang="ja-JP" dirty="0" smtClean="0">
                <a:latin typeface="Tahoma"/>
              </a:rPr>
              <a:t>RC4</a:t>
            </a:r>
            <a:r>
              <a:rPr kumimoji="1" lang="ja-JP" altLang="en-US" dirty="0" smtClean="0"/>
              <a:t>を使用</a:t>
            </a:r>
            <a:endParaRPr kumimoji="1" lang="en-US" altLang="ja-JP" dirty="0" smtClean="0"/>
          </a:p>
          <a:p>
            <a:pPr lvl="2"/>
            <a:r>
              <a:rPr lang="ja-JP" altLang="en-US" dirty="0" smtClean="0"/>
              <a:t>何番目に入力した文字かという情報も使って暗号化</a:t>
            </a:r>
            <a:endParaRPr lang="en-US" altLang="ja-JP" dirty="0" smtClean="0"/>
          </a:p>
          <a:p>
            <a:pPr lvl="3"/>
            <a:r>
              <a:rPr kumimoji="1" lang="ja-JP" altLang="en-US" dirty="0" smtClean="0"/>
              <a:t>同じ文字であっても暗号化される文字が変化</a:t>
            </a:r>
            <a:endParaRPr kumimoji="1" lang="en-US" altLang="ja-JP" dirty="0" smtClean="0"/>
          </a:p>
          <a:p>
            <a:pPr lvl="2"/>
            <a:endParaRPr lang="en-US" altLang="ja-JP" dirty="0" smtClean="0"/>
          </a:p>
          <a:p>
            <a:pPr lvl="2"/>
            <a:endParaRPr lang="en-US" altLang="ja-JP" dirty="0" smtClean="0"/>
          </a:p>
          <a:p>
            <a:pPr lvl="2"/>
            <a:endParaRPr lang="en-US" altLang="ja-JP" dirty="0" smtClean="0"/>
          </a:p>
          <a:p>
            <a:pPr marL="228600" lvl="1" indent="0">
              <a:buNone/>
            </a:pPr>
            <a:endParaRPr kumimoji="1" lang="en-US" altLang="ja-JP" dirty="0" smtClean="0"/>
          </a:p>
        </p:txBody>
      </p:sp>
      <p:pic>
        <p:nvPicPr>
          <p:cNvPr id="7" name="Picture 4" descr="C:\Users\Egawa Saori\Desktop\icon\keyboard-icone-3840-96.png"/>
          <p:cNvPicPr>
            <a:picLocks noChangeAspect="1" noChangeArrowheads="1"/>
          </p:cNvPicPr>
          <p:nvPr/>
        </p:nvPicPr>
        <p:blipFill>
          <a:blip r:embed="rId3" cstate="print"/>
          <a:srcRect/>
          <a:stretch>
            <a:fillRect/>
          </a:stretch>
        </p:blipFill>
        <p:spPr bwMode="auto">
          <a:xfrm>
            <a:off x="2006481" y="5683023"/>
            <a:ext cx="881994" cy="914400"/>
          </a:xfrm>
          <a:prstGeom prst="rect">
            <a:avLst/>
          </a:prstGeom>
          <a:noFill/>
        </p:spPr>
      </p:pic>
      <p:grpSp>
        <p:nvGrpSpPr>
          <p:cNvPr id="25" name="図形グループ 24"/>
          <p:cNvGrpSpPr/>
          <p:nvPr/>
        </p:nvGrpSpPr>
        <p:grpSpPr>
          <a:xfrm>
            <a:off x="1270417" y="3760879"/>
            <a:ext cx="2299367" cy="1506798"/>
            <a:chOff x="1644733" y="3666781"/>
            <a:chExt cx="2299367" cy="1506798"/>
          </a:xfrm>
        </p:grpSpPr>
        <p:sp>
          <p:nvSpPr>
            <p:cNvPr id="11" name="角丸四角形 10"/>
            <p:cNvSpPr/>
            <p:nvPr/>
          </p:nvSpPr>
          <p:spPr>
            <a:xfrm>
              <a:off x="1644733" y="3666781"/>
              <a:ext cx="2299367" cy="1506798"/>
            </a:xfrm>
            <a:prstGeom prst="roundRect">
              <a:avLst/>
            </a:prstGeom>
            <a:ln w="57150" cmpd="sng"/>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dirty="0" smtClean="0">
                <a:latin typeface="+mj-ea"/>
                <a:ea typeface="+mj-ea"/>
              </a:endParaRPr>
            </a:p>
          </p:txBody>
        </p:sp>
        <p:sp>
          <p:nvSpPr>
            <p:cNvPr id="8" name="角丸四角形 7"/>
            <p:cNvSpPr/>
            <p:nvPr/>
          </p:nvSpPr>
          <p:spPr>
            <a:xfrm>
              <a:off x="2273849" y="4308879"/>
              <a:ext cx="1106096" cy="63387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dirty="0" smtClean="0">
                  <a:latin typeface="+mj-ea"/>
                  <a:ea typeface="+mj-ea"/>
                </a:rPr>
                <a:t>暗号化</a:t>
              </a:r>
            </a:p>
          </p:txBody>
        </p:sp>
        <p:sp>
          <p:nvSpPr>
            <p:cNvPr id="13" name="テキスト ボックス 12"/>
            <p:cNvSpPr txBox="1"/>
            <p:nvPr/>
          </p:nvSpPr>
          <p:spPr>
            <a:xfrm>
              <a:off x="1644733" y="3842014"/>
              <a:ext cx="2299367" cy="400110"/>
            </a:xfrm>
            <a:prstGeom prst="rect">
              <a:avLst/>
            </a:prstGeom>
            <a:noFill/>
          </p:spPr>
          <p:txBody>
            <a:bodyPr wrap="square" rtlCol="0">
              <a:spAutoFit/>
            </a:bodyPr>
            <a:lstStyle/>
            <a:p>
              <a:pPr algn="ctr"/>
              <a:r>
                <a:rPr lang="en-US" altLang="ja-JP" sz="2000" b="1" dirty="0" smtClean="0">
                  <a:latin typeface="+mn-ea"/>
                </a:rPr>
                <a:t>VNC</a:t>
              </a:r>
              <a:r>
                <a:rPr lang="ja-JP" altLang="en-US" sz="2000" b="1" dirty="0" smtClean="0">
                  <a:latin typeface="+mn-ea"/>
                </a:rPr>
                <a:t>クライアント</a:t>
              </a:r>
              <a:endParaRPr kumimoji="1" lang="ja-JP" altLang="en-US" sz="2000" b="1" dirty="0" smtClean="0">
                <a:latin typeface="+mn-ea"/>
              </a:endParaRPr>
            </a:p>
          </p:txBody>
        </p:sp>
      </p:grpSp>
      <p:grpSp>
        <p:nvGrpSpPr>
          <p:cNvPr id="36" name="図形グループ 35"/>
          <p:cNvGrpSpPr/>
          <p:nvPr/>
        </p:nvGrpSpPr>
        <p:grpSpPr>
          <a:xfrm>
            <a:off x="5268350" y="3760879"/>
            <a:ext cx="2794000" cy="1542093"/>
            <a:chOff x="5574634" y="4018777"/>
            <a:chExt cx="2794000" cy="1542093"/>
          </a:xfrm>
        </p:grpSpPr>
        <p:sp>
          <p:nvSpPr>
            <p:cNvPr id="18" name="正方形/長方形 17"/>
            <p:cNvSpPr/>
            <p:nvPr/>
          </p:nvSpPr>
          <p:spPr>
            <a:xfrm>
              <a:off x="5574634" y="4018777"/>
              <a:ext cx="2794000" cy="1542093"/>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9" name="角丸四角形 18"/>
            <p:cNvSpPr/>
            <p:nvPr/>
          </p:nvSpPr>
          <p:spPr>
            <a:xfrm>
              <a:off x="5961268" y="4421884"/>
              <a:ext cx="2101082" cy="700584"/>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mj-ea"/>
                  <a:ea typeface="+mj-ea"/>
                </a:rPr>
                <a:t>VNC</a:t>
              </a:r>
              <a:r>
                <a:rPr lang="ja-JP" altLang="en-US" dirty="0" smtClean="0">
                  <a:latin typeface="+mj-ea"/>
                  <a:ea typeface="+mj-ea"/>
                </a:rPr>
                <a:t>サーバ</a:t>
              </a:r>
              <a:endParaRPr kumimoji="1" lang="ja-JP" altLang="en-US" dirty="0" smtClean="0">
                <a:latin typeface="+mj-ea"/>
                <a:ea typeface="+mj-ea"/>
              </a:endParaRPr>
            </a:p>
          </p:txBody>
        </p:sp>
        <p:sp>
          <p:nvSpPr>
            <p:cNvPr id="20" name="テキスト ボックス 19"/>
            <p:cNvSpPr txBox="1"/>
            <p:nvPr/>
          </p:nvSpPr>
          <p:spPr>
            <a:xfrm>
              <a:off x="5574634" y="4018777"/>
              <a:ext cx="2793999" cy="400110"/>
            </a:xfrm>
            <a:prstGeom prst="rect">
              <a:avLst/>
            </a:prstGeom>
            <a:noFill/>
          </p:spPr>
          <p:txBody>
            <a:bodyPr wrap="square" rtlCol="0">
              <a:spAutoFit/>
            </a:bodyPr>
            <a:lstStyle/>
            <a:p>
              <a:pPr algn="ctr"/>
              <a:r>
                <a:rPr lang="ja-JP" altLang="en-US" sz="2000" b="1" dirty="0" smtClean="0">
                  <a:latin typeface="+mn-ea"/>
                </a:rPr>
                <a:t>管理</a:t>
              </a:r>
              <a:r>
                <a:rPr lang="en-US" altLang="ja-JP" sz="2000" b="1" dirty="0" smtClean="0">
                  <a:latin typeface="+mn-ea"/>
                </a:rPr>
                <a:t>VM</a:t>
              </a:r>
              <a:endParaRPr kumimoji="1" lang="ja-JP" altLang="en-US" sz="2000" b="1" dirty="0" smtClean="0">
                <a:latin typeface="+mn-ea"/>
              </a:endParaRPr>
            </a:p>
          </p:txBody>
        </p:sp>
      </p:grpSp>
      <p:cxnSp>
        <p:nvCxnSpPr>
          <p:cNvPr id="30" name="直線矢印コネクタ 29"/>
          <p:cNvCxnSpPr>
            <a:endCxn id="11" idx="2"/>
          </p:cNvCxnSpPr>
          <p:nvPr/>
        </p:nvCxnSpPr>
        <p:spPr>
          <a:xfrm flipV="1">
            <a:off x="2420101" y="5267677"/>
            <a:ext cx="0" cy="654534"/>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34" name="直線矢印コネクタ 33"/>
          <p:cNvCxnSpPr>
            <a:stCxn id="11" idx="3"/>
            <a:endCxn id="19" idx="1"/>
          </p:cNvCxnSpPr>
          <p:nvPr/>
        </p:nvCxnSpPr>
        <p:spPr>
          <a:xfrm>
            <a:off x="3569784" y="4514278"/>
            <a:ext cx="2085200"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37" name="テキスト ボックス 36"/>
          <p:cNvSpPr txBox="1"/>
          <p:nvPr/>
        </p:nvSpPr>
        <p:spPr>
          <a:xfrm>
            <a:off x="3569784" y="4068509"/>
            <a:ext cx="1670637" cy="400110"/>
          </a:xfrm>
          <a:prstGeom prst="rect">
            <a:avLst/>
          </a:prstGeom>
          <a:noFill/>
        </p:spPr>
        <p:txBody>
          <a:bodyPr wrap="square" rtlCol="0">
            <a:spAutoFit/>
          </a:bodyPr>
          <a:lstStyle/>
          <a:p>
            <a:pPr algn="ctr"/>
            <a:r>
              <a:rPr lang="ja-JP" altLang="en-US" sz="2000" b="1" dirty="0" smtClean="0">
                <a:latin typeface="+mn-ea"/>
              </a:rPr>
              <a:t>送信</a:t>
            </a:r>
            <a:endParaRPr kumimoji="1" lang="ja-JP" altLang="en-US" sz="2000" b="1" dirty="0" smtClean="0">
              <a:latin typeface="+mn-ea"/>
            </a:endParaRPr>
          </a:p>
        </p:txBody>
      </p:sp>
      <p:sp>
        <p:nvSpPr>
          <p:cNvPr id="38" name="テキスト ボックス 37"/>
          <p:cNvSpPr txBox="1"/>
          <p:nvPr/>
        </p:nvSpPr>
        <p:spPr>
          <a:xfrm>
            <a:off x="2728054" y="5482968"/>
            <a:ext cx="2106863" cy="400110"/>
          </a:xfrm>
          <a:prstGeom prst="rect">
            <a:avLst/>
          </a:prstGeom>
          <a:noFill/>
        </p:spPr>
        <p:txBody>
          <a:bodyPr wrap="square" rtlCol="0">
            <a:spAutoFit/>
          </a:bodyPr>
          <a:lstStyle/>
          <a:p>
            <a:pPr algn="ctr"/>
            <a:r>
              <a:rPr lang="ja-JP" altLang="en-US" sz="2000" b="1" dirty="0" smtClean="0">
                <a:latin typeface="+mn-ea"/>
              </a:rPr>
              <a:t>キーボード入力</a:t>
            </a:r>
            <a:endParaRPr kumimoji="1" lang="ja-JP" altLang="en-US" sz="2000" b="1" dirty="0" smtClean="0">
              <a:latin typeface="+mn-ea"/>
            </a:endParaRPr>
          </a:p>
        </p:txBody>
      </p:sp>
      <p:pic>
        <p:nvPicPr>
          <p:cNvPr id="40" name="図 39" descr="man-people-person-user-icone-4751-128.png"/>
          <p:cNvPicPr>
            <a:picLocks noChangeAspect="1"/>
          </p:cNvPicPr>
          <p:nvPr/>
        </p:nvPicPr>
        <p:blipFill>
          <a:blip r:embed="rId4"/>
          <a:stretch>
            <a:fillRect/>
          </a:stretch>
        </p:blipFill>
        <p:spPr>
          <a:xfrm>
            <a:off x="1009422" y="5482968"/>
            <a:ext cx="1144285" cy="1186329"/>
          </a:xfrm>
          <a:prstGeom prst="rect">
            <a:avLst/>
          </a:prstGeom>
        </p:spPr>
      </p:pic>
    </p:spTree>
    <p:extLst>
      <p:ext uri="{BB962C8B-B14F-4D97-AF65-F5344CB8AC3E}">
        <p14:creationId xmlns:p14="http://schemas.microsoft.com/office/powerpoint/2010/main" val="35907489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ahoma"/>
              </a:rPr>
              <a:t>VMM</a:t>
            </a:r>
            <a:r>
              <a:rPr lang="ja-JP" altLang="en-US" dirty="0" smtClean="0">
                <a:latin typeface="Tahoma"/>
              </a:rPr>
              <a:t>内での復号化</a:t>
            </a:r>
            <a:endParaRPr kumimoji="1" lang="ja-JP" altLang="en-US" dirty="0">
              <a:latin typeface="Tahoma"/>
            </a:endParaRPr>
          </a:p>
        </p:txBody>
      </p:sp>
      <p:sp>
        <p:nvSpPr>
          <p:cNvPr id="3" name="コンテンツ プレースホルダー 2"/>
          <p:cNvSpPr>
            <a:spLocks noGrp="1"/>
          </p:cNvSpPr>
          <p:nvPr>
            <p:ph idx="1"/>
          </p:nvPr>
        </p:nvSpPr>
        <p:spPr/>
        <p:txBody>
          <a:bodyPr/>
          <a:lstStyle/>
          <a:p>
            <a:r>
              <a:rPr kumimoji="1" lang="ja-JP" altLang="en-US" dirty="0" smtClean="0"/>
              <a:t>キーボード入力をハイパーコールで</a:t>
            </a:r>
            <a:r>
              <a:rPr kumimoji="1" lang="en-US" altLang="ja-JP" dirty="0" smtClean="0">
                <a:latin typeface="Tahoma"/>
              </a:rPr>
              <a:t>VMM</a:t>
            </a:r>
            <a:r>
              <a:rPr kumimoji="1" lang="ja-JP" altLang="en-US" dirty="0" smtClean="0"/>
              <a:t>に渡す</a:t>
            </a:r>
            <a:endParaRPr lang="en-US" altLang="ja-JP" dirty="0"/>
          </a:p>
          <a:p>
            <a:pPr lvl="1"/>
            <a:r>
              <a:rPr lang="en-US" altLang="ja-JP" dirty="0" smtClean="0">
                <a:latin typeface="Tahoma"/>
              </a:rPr>
              <a:t>VMM</a:t>
            </a:r>
            <a:r>
              <a:rPr lang="ja-JP" altLang="en-US" dirty="0" smtClean="0"/>
              <a:t>内で復号化し、ユーザ</a:t>
            </a:r>
            <a:r>
              <a:rPr lang="en-US" altLang="ja-JP" dirty="0" smtClean="0">
                <a:latin typeface="Tahoma"/>
              </a:rPr>
              <a:t>VM</a:t>
            </a:r>
            <a:r>
              <a:rPr lang="ja-JP" altLang="en-US" dirty="0" smtClean="0">
                <a:latin typeface="Tahoma"/>
              </a:rPr>
              <a:t>の</a:t>
            </a:r>
            <a:r>
              <a:rPr lang="en-US" altLang="ja-JP" dirty="0" smtClean="0">
                <a:latin typeface="Tahoma"/>
              </a:rPr>
              <a:t>I/O</a:t>
            </a:r>
            <a:r>
              <a:rPr lang="ja-JP" altLang="en-US" dirty="0" smtClean="0">
                <a:latin typeface="Tahoma"/>
              </a:rPr>
              <a:t>リングに書き込み</a:t>
            </a:r>
            <a:endParaRPr lang="en-US" altLang="ja-JP" dirty="0" smtClean="0">
              <a:latin typeface="Tahoma"/>
            </a:endParaRPr>
          </a:p>
          <a:p>
            <a:r>
              <a:rPr kumimoji="1" lang="ja-JP" altLang="en-US" dirty="0" smtClean="0">
                <a:latin typeface="Tahoma"/>
              </a:rPr>
              <a:t>管理</a:t>
            </a:r>
            <a:r>
              <a:rPr kumimoji="1" lang="en-US" altLang="ja-JP" dirty="0" smtClean="0">
                <a:latin typeface="Tahoma"/>
              </a:rPr>
              <a:t>VM</a:t>
            </a:r>
            <a:r>
              <a:rPr kumimoji="1" lang="ja-JP" altLang="en-US" dirty="0" smtClean="0">
                <a:latin typeface="Tahoma"/>
              </a:rPr>
              <a:t>から</a:t>
            </a:r>
            <a:r>
              <a:rPr kumimoji="1" lang="en-US" altLang="ja-JP" dirty="0" smtClean="0">
                <a:latin typeface="Tahoma"/>
              </a:rPr>
              <a:t>I/O</a:t>
            </a:r>
            <a:r>
              <a:rPr kumimoji="1" lang="ja-JP" altLang="en-US" dirty="0" smtClean="0">
                <a:latin typeface="Tahoma"/>
              </a:rPr>
              <a:t>リングへのアクセスを禁止</a:t>
            </a:r>
            <a:endParaRPr kumimoji="1" lang="en-US" altLang="ja-JP" dirty="0" smtClean="0">
              <a:latin typeface="Tahoma"/>
            </a:endParaRPr>
          </a:p>
          <a:p>
            <a:pPr lvl="1"/>
            <a:r>
              <a:rPr kumimoji="1" lang="ja-JP" altLang="en-US" dirty="0" smtClean="0">
                <a:latin typeface="Tahoma"/>
              </a:rPr>
              <a:t>復号化後の情報を見られないようにするため</a:t>
            </a:r>
            <a:endParaRPr kumimoji="1" lang="ja-JP" altLang="en-US" dirty="0">
              <a:latin typeface="Tahoma"/>
            </a:endParaRPr>
          </a:p>
        </p:txBody>
      </p:sp>
      <p:grpSp>
        <p:nvGrpSpPr>
          <p:cNvPr id="5" name="図形グループ 4"/>
          <p:cNvGrpSpPr/>
          <p:nvPr/>
        </p:nvGrpSpPr>
        <p:grpSpPr>
          <a:xfrm>
            <a:off x="4845509" y="3591605"/>
            <a:ext cx="2954242" cy="1979411"/>
            <a:chOff x="6184581" y="3729668"/>
            <a:chExt cx="1504731" cy="1487978"/>
          </a:xfrm>
        </p:grpSpPr>
        <p:sp>
          <p:nvSpPr>
            <p:cNvPr id="13" name="正方形/長方形 12"/>
            <p:cNvSpPr/>
            <p:nvPr/>
          </p:nvSpPr>
          <p:spPr>
            <a:xfrm>
              <a:off x="6184581" y="3729668"/>
              <a:ext cx="1504731" cy="1487978"/>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4" name="角丸四角形 13"/>
            <p:cNvSpPr/>
            <p:nvPr/>
          </p:nvSpPr>
          <p:spPr>
            <a:xfrm>
              <a:off x="6495897" y="4021574"/>
              <a:ext cx="893482" cy="339022"/>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mj-ea"/>
                  <a:ea typeface="+mj-ea"/>
                </a:rPr>
                <a:t>App</a:t>
              </a:r>
              <a:endParaRPr kumimoji="1" lang="ja-JP" altLang="en-US" dirty="0" smtClean="0">
                <a:latin typeface="+mj-ea"/>
                <a:ea typeface="+mj-ea"/>
              </a:endParaRPr>
            </a:p>
          </p:txBody>
        </p:sp>
        <p:sp>
          <p:nvSpPr>
            <p:cNvPr id="15" name="テキスト ボックス 14"/>
            <p:cNvSpPr txBox="1"/>
            <p:nvPr/>
          </p:nvSpPr>
          <p:spPr>
            <a:xfrm>
              <a:off x="6184581" y="3729669"/>
              <a:ext cx="1504731" cy="400110"/>
            </a:xfrm>
            <a:prstGeom prst="rect">
              <a:avLst/>
            </a:prstGeom>
            <a:noFill/>
          </p:spPr>
          <p:txBody>
            <a:bodyPr wrap="square" rtlCol="0">
              <a:spAutoFit/>
            </a:bodyPr>
            <a:lstStyle/>
            <a:p>
              <a:pPr algn="ctr"/>
              <a:r>
                <a:rPr lang="ja-JP" altLang="en-US" sz="2000" b="1" dirty="0" smtClean="0">
                  <a:latin typeface="+mn-ea"/>
                </a:rPr>
                <a:t>ユーザ</a:t>
              </a:r>
              <a:r>
                <a:rPr lang="en-US" altLang="ja-JP" sz="2000" b="1" dirty="0" smtClean="0">
                  <a:latin typeface="+mn-ea"/>
                </a:rPr>
                <a:t>VM</a:t>
              </a:r>
              <a:endParaRPr kumimoji="1" lang="ja-JP" altLang="en-US" sz="2000" b="1" dirty="0" smtClean="0">
                <a:latin typeface="+mn-ea"/>
              </a:endParaRPr>
            </a:p>
          </p:txBody>
        </p:sp>
      </p:grpSp>
      <p:grpSp>
        <p:nvGrpSpPr>
          <p:cNvPr id="6" name="図形グループ 5"/>
          <p:cNvGrpSpPr/>
          <p:nvPr/>
        </p:nvGrpSpPr>
        <p:grpSpPr>
          <a:xfrm>
            <a:off x="1670389" y="3591605"/>
            <a:ext cx="2886112" cy="1979413"/>
            <a:chOff x="3459580" y="3712975"/>
            <a:chExt cx="1865709" cy="1478848"/>
          </a:xfrm>
        </p:grpSpPr>
        <p:sp>
          <p:nvSpPr>
            <p:cNvPr id="10" name="正方形/長方形 9"/>
            <p:cNvSpPr/>
            <p:nvPr/>
          </p:nvSpPr>
          <p:spPr>
            <a:xfrm>
              <a:off x="3459849" y="3712976"/>
              <a:ext cx="1865440" cy="1478847"/>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1" name="角丸四角形 10"/>
            <p:cNvSpPr/>
            <p:nvPr/>
          </p:nvSpPr>
          <p:spPr>
            <a:xfrm>
              <a:off x="3641043" y="4030448"/>
              <a:ext cx="1469964" cy="335922"/>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mj-ea"/>
                  <a:ea typeface="+mj-ea"/>
                </a:rPr>
                <a:t>VNC</a:t>
              </a:r>
              <a:r>
                <a:rPr lang="ja-JP" altLang="en-US" dirty="0" smtClean="0">
                  <a:latin typeface="+mj-ea"/>
                  <a:ea typeface="+mj-ea"/>
                </a:rPr>
                <a:t>サーバ</a:t>
              </a:r>
              <a:endParaRPr kumimoji="1" lang="ja-JP" altLang="en-US" dirty="0" smtClean="0">
                <a:latin typeface="+mj-ea"/>
                <a:ea typeface="+mj-ea"/>
              </a:endParaRPr>
            </a:p>
          </p:txBody>
        </p:sp>
        <p:sp>
          <p:nvSpPr>
            <p:cNvPr id="12" name="テキスト ボックス 11"/>
            <p:cNvSpPr txBox="1"/>
            <p:nvPr/>
          </p:nvSpPr>
          <p:spPr>
            <a:xfrm>
              <a:off x="3459580" y="3712975"/>
              <a:ext cx="1865709" cy="298928"/>
            </a:xfrm>
            <a:prstGeom prst="rect">
              <a:avLst/>
            </a:prstGeom>
            <a:noFill/>
          </p:spPr>
          <p:txBody>
            <a:bodyPr wrap="square" rtlCol="0">
              <a:spAutoFit/>
            </a:bodyPr>
            <a:lstStyle/>
            <a:p>
              <a:pPr algn="ctr"/>
              <a:r>
                <a:rPr lang="ja-JP" altLang="en-US" sz="2000" b="1" dirty="0" smtClean="0">
                  <a:latin typeface="+mn-ea"/>
                </a:rPr>
                <a:t>管理</a:t>
              </a:r>
              <a:r>
                <a:rPr lang="en-US" altLang="ja-JP" sz="2000" b="1" dirty="0" smtClean="0">
                  <a:latin typeface="+mn-ea"/>
                </a:rPr>
                <a:t>VM</a:t>
              </a:r>
              <a:endParaRPr kumimoji="1" lang="ja-JP" altLang="en-US" sz="2000" b="1" dirty="0" smtClean="0">
                <a:latin typeface="+mn-ea"/>
              </a:endParaRPr>
            </a:p>
          </p:txBody>
        </p:sp>
      </p:grpSp>
      <p:grpSp>
        <p:nvGrpSpPr>
          <p:cNvPr id="7" name="図形グループ 6"/>
          <p:cNvGrpSpPr/>
          <p:nvPr/>
        </p:nvGrpSpPr>
        <p:grpSpPr>
          <a:xfrm>
            <a:off x="1670805" y="5701768"/>
            <a:ext cx="6164020" cy="1021625"/>
            <a:chOff x="3459849" y="5536101"/>
            <a:chExt cx="4229463" cy="1090653"/>
          </a:xfrm>
        </p:grpSpPr>
        <p:sp>
          <p:nvSpPr>
            <p:cNvPr id="8" name="正方形/長方形 7"/>
            <p:cNvSpPr/>
            <p:nvPr/>
          </p:nvSpPr>
          <p:spPr>
            <a:xfrm>
              <a:off x="3459849" y="5536101"/>
              <a:ext cx="4229463" cy="1090653"/>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smtClean="0">
                <a:latin typeface="+mj-ea"/>
                <a:ea typeface="+mj-ea"/>
              </a:endParaRPr>
            </a:p>
          </p:txBody>
        </p:sp>
        <p:sp>
          <p:nvSpPr>
            <p:cNvPr id="9" name="テキスト ボックス 8"/>
            <p:cNvSpPr txBox="1"/>
            <p:nvPr/>
          </p:nvSpPr>
          <p:spPr>
            <a:xfrm>
              <a:off x="6636828" y="6124306"/>
              <a:ext cx="1052483" cy="427144"/>
            </a:xfrm>
            <a:prstGeom prst="rect">
              <a:avLst/>
            </a:prstGeom>
            <a:noFill/>
          </p:spPr>
          <p:txBody>
            <a:bodyPr wrap="square" rtlCol="0">
              <a:spAutoFit/>
            </a:bodyPr>
            <a:lstStyle/>
            <a:p>
              <a:pPr algn="ctr"/>
              <a:r>
                <a:rPr lang="en-US" altLang="ja-JP" sz="2000" b="1" dirty="0" smtClean="0">
                  <a:latin typeface="+mn-ea"/>
                </a:rPr>
                <a:t>VMM</a:t>
              </a:r>
              <a:endParaRPr kumimoji="1" lang="ja-JP" altLang="en-US" sz="2000" b="1" dirty="0" smtClean="0">
                <a:latin typeface="+mn-ea"/>
              </a:endParaRPr>
            </a:p>
          </p:txBody>
        </p:sp>
      </p:grpSp>
      <p:sp>
        <p:nvSpPr>
          <p:cNvPr id="16" name="角丸四角形 15"/>
          <p:cNvSpPr/>
          <p:nvPr/>
        </p:nvSpPr>
        <p:spPr>
          <a:xfrm>
            <a:off x="2161429" y="5987482"/>
            <a:ext cx="1807595" cy="519678"/>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2000" dirty="0" smtClean="0">
                <a:latin typeface="+mj-ea"/>
                <a:ea typeface="+mj-ea"/>
              </a:rPr>
              <a:t>復号化</a:t>
            </a:r>
            <a:endParaRPr kumimoji="1" lang="ja-JP" altLang="en-US" sz="2000" dirty="0" smtClean="0">
              <a:latin typeface="+mj-ea"/>
              <a:ea typeface="+mj-ea"/>
            </a:endParaRPr>
          </a:p>
        </p:txBody>
      </p:sp>
      <p:sp>
        <p:nvSpPr>
          <p:cNvPr id="17" name="円/楕円 16"/>
          <p:cNvSpPr/>
          <p:nvPr/>
        </p:nvSpPr>
        <p:spPr>
          <a:xfrm>
            <a:off x="5955814" y="4531448"/>
            <a:ext cx="690243" cy="690287"/>
          </a:xfrm>
          <a:prstGeom prst="ellipse">
            <a:avLst/>
          </a:prstGeom>
          <a:ln w="57150" cmpd="sng">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latin typeface="+mj-ea"/>
              <a:ea typeface="+mj-ea"/>
            </a:endParaRPr>
          </a:p>
        </p:txBody>
      </p:sp>
      <p:cxnSp>
        <p:nvCxnSpPr>
          <p:cNvPr id="19" name="直線矢印コネクタ 18"/>
          <p:cNvCxnSpPr/>
          <p:nvPr/>
        </p:nvCxnSpPr>
        <p:spPr>
          <a:xfrm>
            <a:off x="2483931" y="4476481"/>
            <a:ext cx="0" cy="1514293"/>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21" name="カギ線コネクタ 20"/>
          <p:cNvCxnSpPr>
            <a:stCxn id="16" idx="3"/>
            <a:endCxn id="17" idx="4"/>
          </p:cNvCxnSpPr>
          <p:nvPr/>
        </p:nvCxnSpPr>
        <p:spPr>
          <a:xfrm flipV="1">
            <a:off x="3969024" y="5221735"/>
            <a:ext cx="2331912" cy="1025586"/>
          </a:xfrm>
          <a:prstGeom prst="bentConnector2">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6443946" y="5078347"/>
            <a:ext cx="1533889" cy="369332"/>
          </a:xfrm>
          <a:prstGeom prst="rect">
            <a:avLst/>
          </a:prstGeom>
          <a:noFill/>
        </p:spPr>
        <p:txBody>
          <a:bodyPr wrap="square" rtlCol="0">
            <a:spAutoFit/>
          </a:bodyPr>
          <a:lstStyle/>
          <a:p>
            <a:pPr algn="ctr"/>
            <a:r>
              <a:rPr lang="en-US" altLang="ja-JP" b="1" dirty="0" smtClean="0">
                <a:latin typeface="+mn-ea"/>
              </a:rPr>
              <a:t>I/O</a:t>
            </a:r>
            <a:r>
              <a:rPr lang="ja-JP" altLang="en-US" b="1" dirty="0" smtClean="0">
                <a:latin typeface="+mn-ea"/>
              </a:rPr>
              <a:t>リング</a:t>
            </a:r>
            <a:endParaRPr lang="ja-JP" altLang="en-US" b="1" dirty="0">
              <a:latin typeface="+mn-ea"/>
            </a:endParaRPr>
          </a:p>
        </p:txBody>
      </p:sp>
      <p:sp>
        <p:nvSpPr>
          <p:cNvPr id="28" name="テキスト ボックス 27"/>
          <p:cNvSpPr txBox="1"/>
          <p:nvPr/>
        </p:nvSpPr>
        <p:spPr>
          <a:xfrm>
            <a:off x="2360634" y="5021680"/>
            <a:ext cx="2057820" cy="400110"/>
          </a:xfrm>
          <a:prstGeom prst="rect">
            <a:avLst/>
          </a:prstGeom>
          <a:noFill/>
        </p:spPr>
        <p:txBody>
          <a:bodyPr wrap="square" rtlCol="0">
            <a:spAutoFit/>
          </a:bodyPr>
          <a:lstStyle/>
          <a:p>
            <a:pPr algn="ctr"/>
            <a:r>
              <a:rPr lang="ja-JP" altLang="en-US" sz="2000" b="1" dirty="0" smtClean="0">
                <a:latin typeface="+mn-ea"/>
              </a:rPr>
              <a:t>ハイパーコール</a:t>
            </a:r>
            <a:endParaRPr lang="ja-JP" altLang="en-US" sz="2000" b="1" dirty="0">
              <a:latin typeface="+mn-ea"/>
            </a:endParaRPr>
          </a:p>
        </p:txBody>
      </p:sp>
      <p:cxnSp>
        <p:nvCxnSpPr>
          <p:cNvPr id="33" name="カギ線コネクタ 32"/>
          <p:cNvCxnSpPr>
            <a:stCxn id="11" idx="2"/>
            <a:endCxn id="17" idx="2"/>
          </p:cNvCxnSpPr>
          <p:nvPr/>
        </p:nvCxnSpPr>
        <p:spPr>
          <a:xfrm rot="16200000" flipH="1">
            <a:off x="4316723" y="3237500"/>
            <a:ext cx="410429" cy="2867753"/>
          </a:xfrm>
          <a:prstGeom prst="bentConnector2">
            <a:avLst/>
          </a:prstGeom>
          <a:ln w="50800">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1" name="カギ線コネクタ 30"/>
          <p:cNvCxnSpPr>
            <a:stCxn id="11" idx="2"/>
          </p:cNvCxnSpPr>
          <p:nvPr/>
        </p:nvCxnSpPr>
        <p:spPr>
          <a:xfrm rot="16200000" flipH="1">
            <a:off x="4316723" y="3237500"/>
            <a:ext cx="410428" cy="2867753"/>
          </a:xfrm>
          <a:prstGeom prst="bentConnector2">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35" name="テキスト ボックス 34"/>
          <p:cNvSpPr txBox="1"/>
          <p:nvPr/>
        </p:nvSpPr>
        <p:spPr>
          <a:xfrm>
            <a:off x="3088061" y="4476481"/>
            <a:ext cx="1491274" cy="400110"/>
          </a:xfrm>
          <a:prstGeom prst="rect">
            <a:avLst/>
          </a:prstGeom>
          <a:noFill/>
        </p:spPr>
        <p:txBody>
          <a:bodyPr wrap="square" rtlCol="0">
            <a:spAutoFit/>
          </a:bodyPr>
          <a:lstStyle/>
          <a:p>
            <a:pPr algn="ctr"/>
            <a:r>
              <a:rPr lang="ja-JP" altLang="en-US" sz="2000" b="1" dirty="0" smtClean="0">
                <a:latin typeface="+mn-ea"/>
              </a:rPr>
              <a:t>書き込み</a:t>
            </a:r>
            <a:endParaRPr lang="ja-JP" altLang="en-US" sz="2000" b="1" dirty="0">
              <a:latin typeface="+mn-ea"/>
            </a:endParaRPr>
          </a:p>
        </p:txBody>
      </p:sp>
      <p:sp>
        <p:nvSpPr>
          <p:cNvPr id="36" name="テキスト ボックス 35"/>
          <p:cNvSpPr txBox="1"/>
          <p:nvPr/>
        </p:nvSpPr>
        <p:spPr>
          <a:xfrm>
            <a:off x="4418454" y="6215383"/>
            <a:ext cx="1354630" cy="400110"/>
          </a:xfrm>
          <a:prstGeom prst="rect">
            <a:avLst/>
          </a:prstGeom>
          <a:noFill/>
        </p:spPr>
        <p:txBody>
          <a:bodyPr wrap="square" rtlCol="0">
            <a:spAutoFit/>
          </a:bodyPr>
          <a:lstStyle/>
          <a:p>
            <a:pPr algn="ctr"/>
            <a:r>
              <a:rPr lang="ja-JP" altLang="en-US" sz="2000" b="1" dirty="0" smtClean="0">
                <a:latin typeface="+mn-ea"/>
              </a:rPr>
              <a:t>書き込み</a:t>
            </a:r>
            <a:endParaRPr lang="ja-JP" altLang="en-US" sz="2000" b="1" dirty="0">
              <a:latin typeface="+mn-ea"/>
            </a:endParaRPr>
          </a:p>
        </p:txBody>
      </p:sp>
      <p:sp>
        <p:nvSpPr>
          <p:cNvPr id="34" name="テキスト ボックス 33"/>
          <p:cNvSpPr txBox="1"/>
          <p:nvPr/>
        </p:nvSpPr>
        <p:spPr>
          <a:xfrm>
            <a:off x="3065227" y="4466161"/>
            <a:ext cx="1491274" cy="400110"/>
          </a:xfrm>
          <a:prstGeom prst="rect">
            <a:avLst/>
          </a:prstGeom>
          <a:noFill/>
        </p:spPr>
        <p:txBody>
          <a:bodyPr wrap="square" rtlCol="0">
            <a:spAutoFit/>
          </a:bodyPr>
          <a:lstStyle/>
          <a:p>
            <a:pPr algn="ctr"/>
            <a:r>
              <a:rPr lang="ja-JP" altLang="en-US" sz="2000" b="1" dirty="0" smtClean="0">
                <a:latin typeface="+mn-ea"/>
              </a:rPr>
              <a:t>参照禁止</a:t>
            </a:r>
            <a:endParaRPr lang="ja-JP" altLang="en-US" sz="2000" b="1" dirty="0">
              <a:latin typeface="+mn-ea"/>
            </a:endParaRPr>
          </a:p>
        </p:txBody>
      </p:sp>
    </p:spTree>
    <p:extLst>
      <p:ext uri="{BB962C8B-B14F-4D97-AF65-F5344CB8AC3E}">
        <p14:creationId xmlns:p14="http://schemas.microsoft.com/office/powerpoint/2010/main" val="31105863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1" nodeType="clickEffect">
                                  <p:stCondLst>
                                    <p:cond delay="0"/>
                                  </p:stCondLst>
                                  <p:childTnLst>
                                    <p:animEffect transition="out" filter="dissolve">
                                      <p:cBhvr>
                                        <p:cTn id="6" dur="500"/>
                                        <p:tgtEl>
                                          <p:spTgt spid="35"/>
                                        </p:tgtEl>
                                      </p:cBhvr>
                                    </p:animEffect>
                                    <p:set>
                                      <p:cBhvr>
                                        <p:cTn id="7" dur="1" fill="hold">
                                          <p:stCondLst>
                                            <p:cond delay="499"/>
                                          </p:stCondLst>
                                        </p:cTn>
                                        <p:tgtEl>
                                          <p:spTgt spid="35"/>
                                        </p:tgtEl>
                                        <p:attrNameLst>
                                          <p:attrName>style.visibility</p:attrName>
                                        </p:attrNameLst>
                                      </p:cBhvr>
                                      <p:to>
                                        <p:strVal val="hidden"/>
                                      </p:to>
                                    </p:set>
                                  </p:childTnLst>
                                </p:cTn>
                              </p:par>
                              <p:par>
                                <p:cTn id="8" presetID="9" presetClass="exit" presetSubtype="0" fill="hold" nodeType="withEffect">
                                  <p:stCondLst>
                                    <p:cond delay="0"/>
                                  </p:stCondLst>
                                  <p:childTnLst>
                                    <p:animEffect transition="out" filter="dissolve">
                                      <p:cBhvr>
                                        <p:cTn id="9" dur="500"/>
                                        <p:tgtEl>
                                          <p:spTgt spid="31"/>
                                        </p:tgtEl>
                                      </p:cBhvr>
                                    </p:animEffect>
                                    <p:set>
                                      <p:cBhvr>
                                        <p:cTn id="10" dur="1" fill="hold">
                                          <p:stCondLst>
                                            <p:cond delay="499"/>
                                          </p:stCondLst>
                                        </p:cTn>
                                        <p:tgtEl>
                                          <p:spTgt spid="31"/>
                                        </p:tgtEl>
                                        <p:attrNameLst>
                                          <p:attrName>style.visibility</p:attrName>
                                        </p:attrNameLst>
                                      </p:cBhvr>
                                      <p:to>
                                        <p:strVal val="hidden"/>
                                      </p:to>
                                    </p:set>
                                  </p:childTnLst>
                                </p:cTn>
                              </p:par>
                              <p:par>
                                <p:cTn id="11" presetID="9"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dissolve">
                                      <p:cBhvr>
                                        <p:cTn id="13" dur="500"/>
                                        <p:tgtEl>
                                          <p:spTgt spid="1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dissolve">
                                      <p:cBhvr>
                                        <p:cTn id="16" dur="500"/>
                                        <p:tgtEl>
                                          <p:spTgt spid="28"/>
                                        </p:tgtEl>
                                      </p:cBhvr>
                                    </p:animEffect>
                                  </p:childTnLst>
                                </p:cTn>
                              </p:par>
                              <p:par>
                                <p:cTn id="17" presetID="9" presetClass="entr" presetSubtype="0" fill="hold" grpId="1"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dissolve">
                                      <p:cBhvr>
                                        <p:cTn id="19" dur="500"/>
                                        <p:tgtEl>
                                          <p:spTgt spid="3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par>
                                <p:cTn id="23" presetID="9"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dissolve">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dissolve">
                                      <p:cBhvr>
                                        <p:cTn id="30" dur="500"/>
                                        <p:tgtEl>
                                          <p:spTgt spid="34"/>
                                        </p:tgtEl>
                                      </p:cBhvr>
                                    </p:animEffect>
                                  </p:childTnLst>
                                </p:cTn>
                              </p:par>
                              <p:par>
                                <p:cTn id="31" presetID="9" presetClass="entr" presetSubtype="0"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dissolve">
                                      <p:cBhvr>
                                        <p:cTn id="3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p:bldP spid="35" grpId="1"/>
      <p:bldP spid="36" grpId="1"/>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ahoma"/>
              </a:rPr>
              <a:t>VMM</a:t>
            </a:r>
            <a:r>
              <a:rPr lang="ja-JP" altLang="en-US" dirty="0" smtClean="0"/>
              <a:t>による</a:t>
            </a:r>
            <a:r>
              <a:rPr lang="en-US" altLang="ja-JP" dirty="0" smtClean="0"/>
              <a:t/>
            </a:r>
            <a:br>
              <a:rPr lang="en-US" altLang="ja-JP" dirty="0" smtClean="0"/>
            </a:br>
            <a:r>
              <a:rPr lang="en-US" altLang="ja-JP" dirty="0" smtClean="0">
                <a:latin typeface="Tahoma"/>
              </a:rPr>
              <a:t>I/O</a:t>
            </a:r>
            <a:r>
              <a:rPr lang="ja-JP" altLang="en-US" dirty="0" smtClean="0"/>
              <a:t>リングアドレスの取得</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latin typeface="Tahoma"/>
              </a:rPr>
              <a:t>VMM</a:t>
            </a:r>
            <a:r>
              <a:rPr kumimoji="1" lang="ja-JP" altLang="en-US" dirty="0" smtClean="0">
                <a:latin typeface="Tahoma"/>
              </a:rPr>
              <a:t>でユーザ</a:t>
            </a:r>
            <a:r>
              <a:rPr kumimoji="1" lang="en-US" altLang="ja-JP" dirty="0" smtClean="0">
                <a:latin typeface="Tahoma"/>
              </a:rPr>
              <a:t>VM</a:t>
            </a:r>
            <a:r>
              <a:rPr kumimoji="1" lang="ja-JP" altLang="en-US" dirty="0" smtClean="0">
                <a:latin typeface="Tahoma"/>
              </a:rPr>
              <a:t>と管理</a:t>
            </a:r>
            <a:r>
              <a:rPr kumimoji="1" lang="en-US" altLang="ja-JP" dirty="0" smtClean="0">
                <a:latin typeface="Tahoma"/>
              </a:rPr>
              <a:t>VM</a:t>
            </a:r>
            <a:r>
              <a:rPr kumimoji="1" lang="ja-JP" altLang="en-US" dirty="0" smtClean="0">
                <a:latin typeface="Tahoma"/>
              </a:rPr>
              <a:t>の通信を監視</a:t>
            </a:r>
            <a:endParaRPr kumimoji="1" lang="en-US" altLang="ja-JP" dirty="0" smtClean="0">
              <a:latin typeface="Tahoma"/>
            </a:endParaRPr>
          </a:p>
          <a:p>
            <a:pPr lvl="1"/>
            <a:r>
              <a:rPr lang="ja-JP" altLang="en-US" dirty="0" smtClean="0">
                <a:latin typeface="Tahoma"/>
              </a:rPr>
              <a:t>ユーザ</a:t>
            </a:r>
            <a:r>
              <a:rPr lang="en-US" altLang="ja-JP" dirty="0" smtClean="0">
                <a:latin typeface="Tahoma"/>
              </a:rPr>
              <a:t>VM</a:t>
            </a:r>
            <a:r>
              <a:rPr lang="ja-JP" altLang="en-US" dirty="0" smtClean="0">
                <a:latin typeface="Tahoma"/>
              </a:rPr>
              <a:t>起動時に</a:t>
            </a:r>
            <a:r>
              <a:rPr lang="en-US" altLang="ja-JP" dirty="0" smtClean="0">
                <a:latin typeface="Tahoma"/>
              </a:rPr>
              <a:t>I/O</a:t>
            </a:r>
            <a:r>
              <a:rPr lang="ja-JP" altLang="en-US" dirty="0" smtClean="0">
                <a:latin typeface="Tahoma"/>
              </a:rPr>
              <a:t>リングアドレスを管理</a:t>
            </a:r>
            <a:r>
              <a:rPr lang="en-US" altLang="ja-JP" dirty="0" smtClean="0">
                <a:latin typeface="Tahoma"/>
              </a:rPr>
              <a:t>VM</a:t>
            </a:r>
            <a:r>
              <a:rPr lang="ja-JP" altLang="en-US" dirty="0" smtClean="0">
                <a:latin typeface="Tahoma"/>
              </a:rPr>
              <a:t>に通知</a:t>
            </a:r>
            <a:endParaRPr lang="en-US" altLang="ja-JP" dirty="0" smtClean="0">
              <a:latin typeface="Tahoma"/>
            </a:endParaRPr>
          </a:p>
          <a:p>
            <a:pPr lvl="1"/>
            <a:r>
              <a:rPr lang="en-US" altLang="ja-JP" dirty="0" smtClean="0">
                <a:latin typeface="Tahoma"/>
              </a:rPr>
              <a:t>VMM</a:t>
            </a:r>
            <a:r>
              <a:rPr lang="ja-JP" altLang="en-US" dirty="0" smtClean="0">
                <a:latin typeface="Tahoma"/>
              </a:rPr>
              <a:t>は</a:t>
            </a:r>
            <a:r>
              <a:rPr lang="en-US" altLang="ja-JP" dirty="0" smtClean="0">
                <a:latin typeface="Tahoma"/>
              </a:rPr>
              <a:t>VM</a:t>
            </a:r>
            <a:r>
              <a:rPr lang="ja-JP" altLang="en-US" dirty="0" smtClean="0">
                <a:latin typeface="Tahoma"/>
              </a:rPr>
              <a:t>間通信のイベントをトリガーに監視を行う</a:t>
            </a:r>
            <a:endParaRPr lang="en-US" altLang="ja-JP" dirty="0" smtClean="0">
              <a:latin typeface="Tahoma"/>
            </a:endParaRPr>
          </a:p>
          <a:p>
            <a:pPr lvl="2"/>
            <a:r>
              <a:rPr lang="ja-JP" altLang="en-US" dirty="0" smtClean="0">
                <a:latin typeface="Tahoma"/>
              </a:rPr>
              <a:t>ユーザ</a:t>
            </a:r>
            <a:r>
              <a:rPr lang="en-US" altLang="ja-JP" dirty="0" smtClean="0">
                <a:latin typeface="Tahoma"/>
              </a:rPr>
              <a:t>VM</a:t>
            </a:r>
            <a:r>
              <a:rPr lang="ja-JP" altLang="en-US" dirty="0" smtClean="0">
                <a:latin typeface="Tahoma"/>
              </a:rPr>
              <a:t>から管理</a:t>
            </a:r>
            <a:r>
              <a:rPr lang="en-US" altLang="ja-JP" dirty="0" smtClean="0">
                <a:latin typeface="Tahoma"/>
              </a:rPr>
              <a:t>VM</a:t>
            </a:r>
            <a:r>
              <a:rPr lang="ja-JP" altLang="en-US" dirty="0" smtClean="0">
                <a:latin typeface="Tahoma"/>
              </a:rPr>
              <a:t>に送られるデータを解析</a:t>
            </a:r>
            <a:endParaRPr lang="en-US" altLang="ja-JP" dirty="0" smtClean="0">
              <a:latin typeface="Tahoma"/>
            </a:endParaRPr>
          </a:p>
        </p:txBody>
      </p:sp>
      <p:grpSp>
        <p:nvGrpSpPr>
          <p:cNvPr id="12" name="図形グループ 11"/>
          <p:cNvGrpSpPr/>
          <p:nvPr/>
        </p:nvGrpSpPr>
        <p:grpSpPr>
          <a:xfrm>
            <a:off x="1820840" y="5440390"/>
            <a:ext cx="5919742" cy="761239"/>
            <a:chOff x="3459849" y="5536101"/>
            <a:chExt cx="4229463" cy="1090653"/>
          </a:xfrm>
        </p:grpSpPr>
        <p:sp>
          <p:nvSpPr>
            <p:cNvPr id="13" name="正方形/長方形 12"/>
            <p:cNvSpPr/>
            <p:nvPr/>
          </p:nvSpPr>
          <p:spPr>
            <a:xfrm>
              <a:off x="3459849" y="5536101"/>
              <a:ext cx="4229463" cy="1090653"/>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smtClean="0">
                <a:latin typeface="+mj-ea"/>
                <a:ea typeface="+mj-ea"/>
              </a:endParaRPr>
            </a:p>
          </p:txBody>
        </p:sp>
        <p:sp>
          <p:nvSpPr>
            <p:cNvPr id="14" name="テキスト ボックス 13"/>
            <p:cNvSpPr txBox="1"/>
            <p:nvPr/>
          </p:nvSpPr>
          <p:spPr>
            <a:xfrm>
              <a:off x="3460146" y="5945900"/>
              <a:ext cx="4222012" cy="573251"/>
            </a:xfrm>
            <a:prstGeom prst="rect">
              <a:avLst/>
            </a:prstGeom>
            <a:noFill/>
          </p:spPr>
          <p:txBody>
            <a:bodyPr wrap="square" rtlCol="0">
              <a:spAutoFit/>
            </a:bodyPr>
            <a:lstStyle/>
            <a:p>
              <a:pPr algn="ctr"/>
              <a:r>
                <a:rPr lang="en-US" altLang="ja-JP" sz="2000" b="1" dirty="0" smtClean="0">
                  <a:latin typeface="+mn-ea"/>
                </a:rPr>
                <a:t>VMM</a:t>
              </a:r>
              <a:endParaRPr kumimoji="1" lang="ja-JP" altLang="en-US" sz="2000" b="1" dirty="0" smtClean="0">
                <a:latin typeface="+mn-ea"/>
              </a:endParaRPr>
            </a:p>
          </p:txBody>
        </p:sp>
      </p:grpSp>
      <p:sp>
        <p:nvSpPr>
          <p:cNvPr id="30" name="テキスト ボックス 29"/>
          <p:cNvSpPr txBox="1"/>
          <p:nvPr/>
        </p:nvSpPr>
        <p:spPr>
          <a:xfrm>
            <a:off x="3903984" y="3436751"/>
            <a:ext cx="1957107" cy="707886"/>
          </a:xfrm>
          <a:prstGeom prst="rect">
            <a:avLst/>
          </a:prstGeom>
          <a:noFill/>
        </p:spPr>
        <p:txBody>
          <a:bodyPr wrap="square" rtlCol="0">
            <a:spAutoFit/>
          </a:bodyPr>
          <a:lstStyle/>
          <a:p>
            <a:pPr algn="ctr"/>
            <a:r>
              <a:rPr lang="en-US" altLang="ja-JP" sz="2000" b="1" dirty="0" smtClean="0">
                <a:latin typeface="+mn-ea"/>
              </a:rPr>
              <a:t>I/O</a:t>
            </a:r>
            <a:r>
              <a:rPr lang="ja-JP" altLang="en-US" sz="2000" b="1" dirty="0" smtClean="0">
                <a:latin typeface="+mn-ea"/>
              </a:rPr>
              <a:t>リング</a:t>
            </a:r>
            <a:endParaRPr lang="en-US" altLang="ja-JP" sz="2000" b="1" dirty="0" smtClean="0">
              <a:latin typeface="+mn-ea"/>
            </a:endParaRPr>
          </a:p>
          <a:p>
            <a:pPr algn="ctr"/>
            <a:r>
              <a:rPr lang="ja-JP" altLang="en-US" sz="2000" b="1" dirty="0" smtClean="0">
                <a:latin typeface="+mn-ea"/>
              </a:rPr>
              <a:t>アドレス</a:t>
            </a:r>
            <a:endParaRPr kumimoji="1" lang="ja-JP" altLang="en-US" sz="2000" b="1" dirty="0" smtClean="0">
              <a:latin typeface="+mn-ea"/>
            </a:endParaRPr>
          </a:p>
        </p:txBody>
      </p:sp>
      <p:grpSp>
        <p:nvGrpSpPr>
          <p:cNvPr id="21" name="図形グループ 20"/>
          <p:cNvGrpSpPr/>
          <p:nvPr/>
        </p:nvGrpSpPr>
        <p:grpSpPr>
          <a:xfrm>
            <a:off x="1820840" y="3446949"/>
            <a:ext cx="2232771" cy="1683681"/>
            <a:chOff x="1908447" y="2752411"/>
            <a:chExt cx="2232771" cy="1683681"/>
          </a:xfrm>
        </p:grpSpPr>
        <p:sp>
          <p:nvSpPr>
            <p:cNvPr id="9" name="正方形/長方形 8"/>
            <p:cNvSpPr/>
            <p:nvPr/>
          </p:nvSpPr>
          <p:spPr>
            <a:xfrm>
              <a:off x="1908863" y="2752411"/>
              <a:ext cx="2232355" cy="1683681"/>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0" name="角丸四角形 9"/>
            <p:cNvSpPr/>
            <p:nvPr/>
          </p:nvSpPr>
          <p:spPr>
            <a:xfrm>
              <a:off x="2147760" y="3357355"/>
              <a:ext cx="1843831" cy="473793"/>
            </a:xfrm>
            <a:prstGeom prst="roundRect">
              <a:avLst/>
            </a:prstGeom>
            <a:ln w="19050" cmpd="sng">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mj-ea"/>
                  <a:ea typeface="+mj-ea"/>
                </a:rPr>
                <a:t>VNC</a:t>
              </a:r>
              <a:r>
                <a:rPr lang="ja-JP" altLang="en-US" dirty="0" smtClean="0">
                  <a:latin typeface="+mj-ea"/>
                  <a:ea typeface="+mj-ea"/>
                </a:rPr>
                <a:t>サーバ</a:t>
              </a:r>
              <a:endParaRPr kumimoji="1" lang="ja-JP" altLang="en-US" dirty="0" smtClean="0">
                <a:latin typeface="+mj-ea"/>
                <a:ea typeface="+mj-ea"/>
              </a:endParaRPr>
            </a:p>
          </p:txBody>
        </p:sp>
        <p:sp>
          <p:nvSpPr>
            <p:cNvPr id="11" name="テキスト ボックス 10"/>
            <p:cNvSpPr txBox="1"/>
            <p:nvPr/>
          </p:nvSpPr>
          <p:spPr>
            <a:xfrm>
              <a:off x="1908447" y="2752412"/>
              <a:ext cx="2232771" cy="400110"/>
            </a:xfrm>
            <a:prstGeom prst="rect">
              <a:avLst/>
            </a:prstGeom>
            <a:noFill/>
          </p:spPr>
          <p:txBody>
            <a:bodyPr wrap="square" rtlCol="0">
              <a:spAutoFit/>
            </a:bodyPr>
            <a:lstStyle/>
            <a:p>
              <a:pPr algn="ctr"/>
              <a:r>
                <a:rPr lang="ja-JP" altLang="en-US" sz="2000" b="1" dirty="0" smtClean="0">
                  <a:latin typeface="+mn-ea"/>
                </a:rPr>
                <a:t>管理</a:t>
              </a:r>
              <a:r>
                <a:rPr lang="en-US" altLang="ja-JP" sz="2000" b="1" dirty="0" smtClean="0">
                  <a:latin typeface="+mn-ea"/>
                </a:rPr>
                <a:t>VM</a:t>
              </a:r>
              <a:endParaRPr kumimoji="1" lang="ja-JP" altLang="en-US" sz="2000" b="1" dirty="0" smtClean="0">
                <a:latin typeface="+mn-ea"/>
              </a:endParaRPr>
            </a:p>
          </p:txBody>
        </p:sp>
      </p:grpSp>
      <p:cxnSp>
        <p:nvCxnSpPr>
          <p:cNvPr id="19" name="直線矢印コネクタ 18"/>
          <p:cNvCxnSpPr>
            <a:stCxn id="5" idx="1"/>
            <a:endCxn id="9" idx="3"/>
          </p:cNvCxnSpPr>
          <p:nvPr/>
        </p:nvCxnSpPr>
        <p:spPr>
          <a:xfrm flipH="1">
            <a:off x="4053611" y="4288790"/>
            <a:ext cx="1660228"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grpSp>
        <p:nvGrpSpPr>
          <p:cNvPr id="22" name="図形グループ 21"/>
          <p:cNvGrpSpPr/>
          <p:nvPr/>
        </p:nvGrpSpPr>
        <p:grpSpPr>
          <a:xfrm>
            <a:off x="5713839" y="3446949"/>
            <a:ext cx="2026743" cy="1683681"/>
            <a:chOff x="5372666" y="2752412"/>
            <a:chExt cx="2026743" cy="1683681"/>
          </a:xfrm>
        </p:grpSpPr>
        <p:grpSp>
          <p:nvGrpSpPr>
            <p:cNvPr id="4" name="図形グループ 3"/>
            <p:cNvGrpSpPr/>
            <p:nvPr/>
          </p:nvGrpSpPr>
          <p:grpSpPr>
            <a:xfrm>
              <a:off x="5372666" y="2752412"/>
              <a:ext cx="2026743" cy="1683681"/>
              <a:chOff x="6184581" y="3524186"/>
              <a:chExt cx="1504731" cy="1777219"/>
            </a:xfrm>
          </p:grpSpPr>
          <p:sp>
            <p:nvSpPr>
              <p:cNvPr id="5" name="正方形/長方形 4"/>
              <p:cNvSpPr/>
              <p:nvPr/>
            </p:nvSpPr>
            <p:spPr>
              <a:xfrm>
                <a:off x="6184581" y="3524186"/>
                <a:ext cx="1504731" cy="1777219"/>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7" name="テキスト ボックス 6"/>
              <p:cNvSpPr txBox="1"/>
              <p:nvPr/>
            </p:nvSpPr>
            <p:spPr>
              <a:xfrm>
                <a:off x="6184581" y="3524186"/>
                <a:ext cx="1504731" cy="400110"/>
              </a:xfrm>
              <a:prstGeom prst="rect">
                <a:avLst/>
              </a:prstGeom>
              <a:noFill/>
            </p:spPr>
            <p:txBody>
              <a:bodyPr wrap="square" rtlCol="0">
                <a:spAutoFit/>
              </a:bodyPr>
              <a:lstStyle/>
              <a:p>
                <a:pPr algn="ctr"/>
                <a:r>
                  <a:rPr lang="ja-JP" altLang="en-US" sz="2000" b="1" dirty="0" smtClean="0">
                    <a:latin typeface="+mn-ea"/>
                  </a:rPr>
                  <a:t>ユーザ</a:t>
                </a:r>
                <a:r>
                  <a:rPr lang="en-US" altLang="ja-JP" sz="2000" b="1" dirty="0" smtClean="0">
                    <a:latin typeface="+mn-ea"/>
                  </a:rPr>
                  <a:t>VM</a:t>
                </a:r>
                <a:endParaRPr kumimoji="1" lang="ja-JP" altLang="en-US" sz="2000" b="1" dirty="0" smtClean="0">
                  <a:latin typeface="+mn-ea"/>
                </a:endParaRPr>
              </a:p>
            </p:txBody>
          </p:sp>
        </p:grpSp>
        <p:sp>
          <p:nvSpPr>
            <p:cNvPr id="20" name="円/楕円 19"/>
            <p:cNvSpPr/>
            <p:nvPr/>
          </p:nvSpPr>
          <p:spPr>
            <a:xfrm>
              <a:off x="6006744" y="3262258"/>
              <a:ext cx="690243" cy="690287"/>
            </a:xfrm>
            <a:prstGeom prst="ellipse">
              <a:avLst/>
            </a:prstGeom>
            <a:ln w="57150" cmpd="sng">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latin typeface="+mj-ea"/>
                <a:ea typeface="+mj-ea"/>
              </a:endParaRPr>
            </a:p>
          </p:txBody>
        </p:sp>
        <p:sp>
          <p:nvSpPr>
            <p:cNvPr id="24" name="テキスト ボックス 23"/>
            <p:cNvSpPr txBox="1"/>
            <p:nvPr/>
          </p:nvSpPr>
          <p:spPr>
            <a:xfrm>
              <a:off x="6004579" y="3952545"/>
              <a:ext cx="1384816" cy="369332"/>
            </a:xfrm>
            <a:prstGeom prst="rect">
              <a:avLst/>
            </a:prstGeom>
            <a:noFill/>
          </p:spPr>
          <p:txBody>
            <a:bodyPr wrap="square" rtlCol="0">
              <a:spAutoFit/>
            </a:bodyPr>
            <a:lstStyle/>
            <a:p>
              <a:pPr algn="ctr"/>
              <a:r>
                <a:rPr lang="en-US" altLang="ja-JP" b="1" dirty="0" smtClean="0">
                  <a:latin typeface="+mn-ea"/>
                </a:rPr>
                <a:t>I/O</a:t>
              </a:r>
              <a:r>
                <a:rPr lang="ja-JP" altLang="en-US" b="1" dirty="0" smtClean="0">
                  <a:latin typeface="+mn-ea"/>
                </a:rPr>
                <a:t>リング</a:t>
              </a:r>
              <a:endParaRPr lang="ja-JP" altLang="en-US" b="1" dirty="0">
                <a:latin typeface="+mn-ea"/>
              </a:endParaRPr>
            </a:p>
          </p:txBody>
        </p:sp>
      </p:grpSp>
      <p:sp>
        <p:nvSpPr>
          <p:cNvPr id="35" name="テキスト ボックス 34"/>
          <p:cNvSpPr txBox="1"/>
          <p:nvPr/>
        </p:nvSpPr>
        <p:spPr>
          <a:xfrm>
            <a:off x="4693277" y="4893735"/>
            <a:ext cx="1090844" cy="400110"/>
          </a:xfrm>
          <a:prstGeom prst="rect">
            <a:avLst/>
          </a:prstGeom>
          <a:noFill/>
        </p:spPr>
        <p:txBody>
          <a:bodyPr wrap="square" rtlCol="0">
            <a:spAutoFit/>
          </a:bodyPr>
          <a:lstStyle/>
          <a:p>
            <a:pPr algn="ctr"/>
            <a:r>
              <a:rPr lang="ja-JP" altLang="en-US" sz="2000" b="1" dirty="0" smtClean="0">
                <a:latin typeface="+mn-ea"/>
              </a:rPr>
              <a:t>監視</a:t>
            </a:r>
            <a:endParaRPr kumimoji="1" lang="ja-JP" altLang="en-US" sz="2000" b="1" dirty="0" smtClean="0">
              <a:latin typeface="+mn-ea"/>
            </a:endParaRPr>
          </a:p>
        </p:txBody>
      </p:sp>
      <p:cxnSp>
        <p:nvCxnSpPr>
          <p:cNvPr id="23" name="直線矢印コネクタ 22"/>
          <p:cNvCxnSpPr>
            <a:stCxn id="13" idx="0"/>
          </p:cNvCxnSpPr>
          <p:nvPr/>
        </p:nvCxnSpPr>
        <p:spPr>
          <a:xfrm flipV="1">
            <a:off x="4780711" y="4288790"/>
            <a:ext cx="0" cy="115160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05863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dissolve">
                                      <p:cBhvr>
                                        <p:cTn id="1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r>
              <a:rPr lang="ja-JP" altLang="en-US" dirty="0" smtClean="0"/>
              <a:t>１</a:t>
            </a:r>
            <a:r>
              <a:rPr kumimoji="1" lang="en-US" altLang="ja-JP" dirty="0" smtClean="0"/>
              <a:t>: </a:t>
            </a:r>
            <a:r>
              <a:rPr kumimoji="1" lang="ja-JP" altLang="en-US" dirty="0" smtClean="0"/>
              <a:t>キーボード入力の盗聴</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smtClean="0">
                <a:latin typeface="Tahoma"/>
              </a:rPr>
              <a:t>FBCrypt</a:t>
            </a:r>
            <a:r>
              <a:rPr lang="ja-JP" altLang="en-US" dirty="0" smtClean="0"/>
              <a:t>で盗聴ができないことを確認した</a:t>
            </a:r>
            <a:endParaRPr lang="en-US" altLang="ja-JP" dirty="0" smtClean="0"/>
          </a:p>
          <a:p>
            <a:pPr lvl="1"/>
            <a:r>
              <a:rPr lang="ja-JP" altLang="en-US" dirty="0" smtClean="0"/>
              <a:t>管理</a:t>
            </a:r>
            <a:r>
              <a:rPr lang="en-US" altLang="ja-JP" dirty="0" smtClean="0">
                <a:latin typeface="Tahoma"/>
              </a:rPr>
              <a:t>VM</a:t>
            </a:r>
            <a:r>
              <a:rPr lang="ja-JP" altLang="en-US" dirty="0" smtClean="0">
                <a:latin typeface="Tahoma"/>
              </a:rPr>
              <a:t>上の</a:t>
            </a:r>
            <a:r>
              <a:rPr lang="en-US" altLang="ja-JP" dirty="0" smtClean="0">
                <a:latin typeface="Tahoma"/>
              </a:rPr>
              <a:t>VNC</a:t>
            </a:r>
            <a:r>
              <a:rPr lang="ja-JP" altLang="en-US" dirty="0" smtClean="0">
                <a:latin typeface="Tahoma"/>
              </a:rPr>
              <a:t>サーバに盗聴プログラムを入れた</a:t>
            </a:r>
            <a:endParaRPr lang="en-US" altLang="ja-JP" dirty="0" smtClean="0">
              <a:latin typeface="Tahoma"/>
            </a:endParaRPr>
          </a:p>
          <a:p>
            <a:pPr lvl="2"/>
            <a:endParaRPr lang="en-US" altLang="ja-JP" dirty="0" smtClean="0">
              <a:latin typeface="Tahoma"/>
            </a:endParaRPr>
          </a:p>
          <a:p>
            <a:pPr marL="228600" lvl="1" indent="0">
              <a:buNone/>
            </a:pPr>
            <a:endParaRPr lang="en-US" altLang="ja-JP" dirty="0" smtClean="0"/>
          </a:p>
        </p:txBody>
      </p:sp>
      <p:graphicFrame>
        <p:nvGraphicFramePr>
          <p:cNvPr id="6" name="表 5"/>
          <p:cNvGraphicFramePr>
            <a:graphicFrameLocks noGrp="1"/>
          </p:cNvGraphicFramePr>
          <p:nvPr>
            <p:extLst>
              <p:ext uri="{D42A27DB-BD31-4B8C-83A1-F6EECF244321}">
                <p14:modId xmlns:p14="http://schemas.microsoft.com/office/powerpoint/2010/main" val="3649331262"/>
              </p:ext>
            </p:extLst>
          </p:nvPr>
        </p:nvGraphicFramePr>
        <p:xfrm>
          <a:off x="2123383" y="2568831"/>
          <a:ext cx="5009444" cy="1112520"/>
        </p:xfrm>
        <a:graphic>
          <a:graphicData uri="http://schemas.openxmlformats.org/drawingml/2006/table">
            <a:tbl>
              <a:tblPr firstRow="1" bandRow="1">
                <a:effectLst/>
                <a:tableStyleId>{5940675A-B579-460E-94D1-54222C63F5DA}</a:tableStyleId>
              </a:tblPr>
              <a:tblGrid>
                <a:gridCol w="924072"/>
                <a:gridCol w="4085372"/>
              </a:tblGrid>
              <a:tr h="370840">
                <a:tc>
                  <a:txBody>
                    <a:bodyPr/>
                    <a:lstStyle/>
                    <a:p>
                      <a:pPr algn="ctr"/>
                      <a:r>
                        <a:rPr kumimoji="1" lang="ja-JP" altLang="en-US" dirty="0" smtClean="0"/>
                        <a:t>マシン</a:t>
                      </a:r>
                      <a:endParaRPr kumimoji="1" lang="ja-JP" altLang="en-US" dirty="0"/>
                    </a:p>
                  </a:txBody>
                  <a:tcPr/>
                </a:tc>
                <a:tc>
                  <a:txBody>
                    <a:bodyPr/>
                    <a:lstStyle/>
                    <a:p>
                      <a:pPr algn="l"/>
                      <a:r>
                        <a:rPr kumimoji="1" lang="en-US" altLang="ja-JP" dirty="0" err="1" smtClean="0"/>
                        <a:t>Xen</a:t>
                      </a:r>
                      <a:r>
                        <a:rPr kumimoji="1" lang="en-US" altLang="ja-JP" dirty="0" smtClean="0"/>
                        <a:t> 4.0.2</a:t>
                      </a:r>
                      <a:r>
                        <a:rPr kumimoji="1" lang="ja-JP" altLang="en-US" dirty="0" smtClean="0"/>
                        <a:t>　</a:t>
                      </a:r>
                      <a:r>
                        <a:rPr kumimoji="1" lang="en-US" altLang="ja-JP" dirty="0" smtClean="0"/>
                        <a:t>Linux</a:t>
                      </a:r>
                      <a:r>
                        <a:rPr kumimoji="1" lang="ja-JP" altLang="en-US" dirty="0" smtClean="0"/>
                        <a:t>カーネル</a:t>
                      </a:r>
                      <a:r>
                        <a:rPr kumimoji="1" lang="en-US" altLang="ja-JP" dirty="0" smtClean="0"/>
                        <a:t>2.6.32.21</a:t>
                      </a:r>
                      <a:endParaRPr kumimoji="1" lang="ja-JP" altLang="en-US" dirty="0"/>
                    </a:p>
                  </a:txBody>
                  <a:tcPr/>
                </a:tc>
              </a:tr>
              <a:tr h="370840">
                <a:tc>
                  <a:txBody>
                    <a:bodyPr/>
                    <a:lstStyle/>
                    <a:p>
                      <a:pPr algn="ctr"/>
                      <a:r>
                        <a:rPr kumimoji="1" lang="en-US" altLang="ja-JP" dirty="0" smtClean="0"/>
                        <a:t>CPU</a:t>
                      </a:r>
                      <a:endParaRPr kumimoji="1" lang="ja-JP" altLang="en-US" dirty="0"/>
                    </a:p>
                  </a:txBody>
                  <a:tcPr/>
                </a:tc>
                <a:tc>
                  <a:txBody>
                    <a:bodyPr/>
                    <a:lstStyle/>
                    <a:p>
                      <a:pPr algn="l"/>
                      <a:r>
                        <a:rPr kumimoji="1" lang="en-US" altLang="ja-JP" dirty="0" smtClean="0"/>
                        <a:t>Intel Core2 Quad Q9550 2.83GHz</a:t>
                      </a:r>
                      <a:endParaRPr kumimoji="1" lang="ja-JP" altLang="en-US" dirty="0"/>
                    </a:p>
                  </a:txBody>
                  <a:tcPr/>
                </a:tc>
              </a:tr>
              <a:tr h="370840">
                <a:tc>
                  <a:txBody>
                    <a:bodyPr/>
                    <a:lstStyle/>
                    <a:p>
                      <a:pPr algn="ctr"/>
                      <a:r>
                        <a:rPr kumimoji="1" lang="ja-JP" altLang="en-US" dirty="0" smtClean="0"/>
                        <a:t>メモリ</a:t>
                      </a:r>
                      <a:endParaRPr kumimoji="1" lang="ja-JP" altLang="en-US" dirty="0"/>
                    </a:p>
                  </a:txBody>
                  <a:tcPr/>
                </a:tc>
                <a:tc>
                  <a:txBody>
                    <a:bodyPr/>
                    <a:lstStyle/>
                    <a:p>
                      <a:pPr algn="l"/>
                      <a:r>
                        <a:rPr kumimoji="1" lang="en-US" altLang="ja-JP" dirty="0" smtClean="0"/>
                        <a:t>3.5GB</a:t>
                      </a:r>
                      <a:endParaRPr kumimoji="1" lang="ja-JP" altLang="en-US" dirty="0"/>
                    </a:p>
                  </a:txBody>
                  <a:tcPr/>
                </a:tc>
              </a:tr>
            </a:tbl>
          </a:graphicData>
        </a:graphic>
      </p:graphicFrame>
      <p:grpSp>
        <p:nvGrpSpPr>
          <p:cNvPr id="13" name="図形グループ 12"/>
          <p:cNvGrpSpPr/>
          <p:nvPr/>
        </p:nvGrpSpPr>
        <p:grpSpPr>
          <a:xfrm>
            <a:off x="4722470" y="4167386"/>
            <a:ext cx="1910858" cy="1551267"/>
            <a:chOff x="3459580" y="4032849"/>
            <a:chExt cx="1865709" cy="1158974"/>
          </a:xfrm>
        </p:grpSpPr>
        <p:sp>
          <p:nvSpPr>
            <p:cNvPr id="14" name="正方形/長方形 13"/>
            <p:cNvSpPr/>
            <p:nvPr/>
          </p:nvSpPr>
          <p:spPr>
            <a:xfrm>
              <a:off x="3459849" y="4041703"/>
              <a:ext cx="1865440" cy="1150120"/>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6" name="テキスト ボックス 15"/>
            <p:cNvSpPr txBox="1"/>
            <p:nvPr/>
          </p:nvSpPr>
          <p:spPr>
            <a:xfrm>
              <a:off x="3459580" y="4032849"/>
              <a:ext cx="1865709" cy="298928"/>
            </a:xfrm>
            <a:prstGeom prst="rect">
              <a:avLst/>
            </a:prstGeom>
            <a:noFill/>
          </p:spPr>
          <p:txBody>
            <a:bodyPr wrap="square" rtlCol="0">
              <a:spAutoFit/>
            </a:bodyPr>
            <a:lstStyle/>
            <a:p>
              <a:pPr algn="ctr"/>
              <a:r>
                <a:rPr lang="ja-JP" altLang="en-US" sz="2000" b="1" dirty="0" smtClean="0">
                  <a:latin typeface="+mn-ea"/>
                </a:rPr>
                <a:t>管理</a:t>
              </a:r>
              <a:r>
                <a:rPr lang="en-US" altLang="ja-JP" b="1" dirty="0" smtClean="0">
                  <a:latin typeface="+mn-ea"/>
                </a:rPr>
                <a:t>VM</a:t>
              </a:r>
              <a:endParaRPr kumimoji="1" lang="ja-JP" altLang="en-US" sz="2000" b="1" dirty="0" smtClean="0">
                <a:latin typeface="+mn-ea"/>
              </a:endParaRPr>
            </a:p>
          </p:txBody>
        </p:sp>
      </p:grpSp>
      <p:grpSp>
        <p:nvGrpSpPr>
          <p:cNvPr id="17" name="図形グループ 16"/>
          <p:cNvGrpSpPr/>
          <p:nvPr/>
        </p:nvGrpSpPr>
        <p:grpSpPr>
          <a:xfrm>
            <a:off x="4722470" y="5821114"/>
            <a:ext cx="4121861" cy="902279"/>
            <a:chOff x="3459849" y="5536101"/>
            <a:chExt cx="4309750" cy="1090653"/>
          </a:xfrm>
        </p:grpSpPr>
        <p:sp>
          <p:nvSpPr>
            <p:cNvPr id="18" name="正方形/長方形 17"/>
            <p:cNvSpPr/>
            <p:nvPr/>
          </p:nvSpPr>
          <p:spPr>
            <a:xfrm>
              <a:off x="3459849" y="5536101"/>
              <a:ext cx="4229463" cy="1090653"/>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smtClean="0">
                <a:latin typeface="+mj-ea"/>
                <a:ea typeface="+mj-ea"/>
              </a:endParaRPr>
            </a:p>
          </p:txBody>
        </p:sp>
        <p:sp>
          <p:nvSpPr>
            <p:cNvPr id="19" name="テキスト ボックス 18"/>
            <p:cNvSpPr txBox="1"/>
            <p:nvPr/>
          </p:nvSpPr>
          <p:spPr>
            <a:xfrm>
              <a:off x="6717116" y="6193070"/>
              <a:ext cx="1052483" cy="427144"/>
            </a:xfrm>
            <a:prstGeom prst="rect">
              <a:avLst/>
            </a:prstGeom>
            <a:noFill/>
          </p:spPr>
          <p:txBody>
            <a:bodyPr wrap="square" rtlCol="0">
              <a:spAutoFit/>
            </a:bodyPr>
            <a:lstStyle/>
            <a:p>
              <a:pPr algn="ctr"/>
              <a:r>
                <a:rPr lang="en-US" altLang="ja-JP" sz="2000" b="1" dirty="0" smtClean="0">
                  <a:latin typeface="+mn-ea"/>
                </a:rPr>
                <a:t>VMM</a:t>
              </a:r>
              <a:endParaRPr kumimoji="1" lang="ja-JP" altLang="en-US" sz="2000" b="1" dirty="0" smtClean="0">
                <a:latin typeface="+mn-ea"/>
              </a:endParaRPr>
            </a:p>
          </p:txBody>
        </p:sp>
      </p:grpSp>
      <p:sp>
        <p:nvSpPr>
          <p:cNvPr id="20" name="角丸四角形 19"/>
          <p:cNvSpPr/>
          <p:nvPr/>
        </p:nvSpPr>
        <p:spPr>
          <a:xfrm>
            <a:off x="5050203" y="6107218"/>
            <a:ext cx="1320599" cy="468132"/>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2000" dirty="0" smtClean="0">
                <a:latin typeface="+mj-ea"/>
                <a:ea typeface="+mj-ea"/>
              </a:rPr>
              <a:t>復号化</a:t>
            </a:r>
            <a:endParaRPr kumimoji="1" lang="ja-JP" altLang="en-US" sz="2000" dirty="0" smtClean="0">
              <a:latin typeface="+mj-ea"/>
              <a:ea typeface="+mj-ea"/>
            </a:endParaRPr>
          </a:p>
        </p:txBody>
      </p:sp>
      <p:grpSp>
        <p:nvGrpSpPr>
          <p:cNvPr id="49" name="図形グループ 48"/>
          <p:cNvGrpSpPr/>
          <p:nvPr/>
        </p:nvGrpSpPr>
        <p:grpSpPr>
          <a:xfrm>
            <a:off x="6931581" y="4167387"/>
            <a:ext cx="1795741" cy="1551262"/>
            <a:chOff x="6931581" y="4032743"/>
            <a:chExt cx="1795741" cy="1540379"/>
          </a:xfrm>
        </p:grpSpPr>
        <p:grpSp>
          <p:nvGrpSpPr>
            <p:cNvPr id="9" name="図形グループ 8"/>
            <p:cNvGrpSpPr/>
            <p:nvPr/>
          </p:nvGrpSpPr>
          <p:grpSpPr>
            <a:xfrm>
              <a:off x="6931582" y="4032743"/>
              <a:ext cx="1795740" cy="1540379"/>
              <a:chOff x="6673591" y="3904883"/>
              <a:chExt cx="1015721" cy="1312763"/>
            </a:xfrm>
          </p:grpSpPr>
          <p:sp>
            <p:nvSpPr>
              <p:cNvPr id="10" name="正方形/長方形 9"/>
              <p:cNvSpPr/>
              <p:nvPr/>
            </p:nvSpPr>
            <p:spPr>
              <a:xfrm>
                <a:off x="6673591" y="3904883"/>
                <a:ext cx="1015721" cy="1312763"/>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12" name="テキスト ボックス 11"/>
              <p:cNvSpPr txBox="1"/>
              <p:nvPr/>
            </p:nvSpPr>
            <p:spPr>
              <a:xfrm>
                <a:off x="6673591" y="3914913"/>
                <a:ext cx="1015721" cy="314757"/>
              </a:xfrm>
              <a:prstGeom prst="rect">
                <a:avLst/>
              </a:prstGeom>
              <a:noFill/>
            </p:spPr>
            <p:txBody>
              <a:bodyPr wrap="square" rtlCol="0">
                <a:spAutoFit/>
              </a:bodyPr>
              <a:lstStyle/>
              <a:p>
                <a:pPr algn="ctr"/>
                <a:r>
                  <a:rPr lang="ja-JP" altLang="en-US" b="1" dirty="0" smtClean="0">
                    <a:latin typeface="+mn-ea"/>
                  </a:rPr>
                  <a:t>ユーザ</a:t>
                </a:r>
                <a:r>
                  <a:rPr lang="en-US" altLang="ja-JP" b="1" dirty="0" smtClean="0">
                    <a:latin typeface="+mn-ea"/>
                  </a:rPr>
                  <a:t>VM</a:t>
                </a:r>
                <a:endParaRPr kumimoji="1" lang="ja-JP" altLang="en-US" b="1" dirty="0" smtClean="0">
                  <a:latin typeface="+mn-ea"/>
                </a:endParaRPr>
              </a:p>
            </p:txBody>
          </p:sp>
        </p:grpSp>
        <p:sp>
          <p:nvSpPr>
            <p:cNvPr id="26" name="円/楕円 25"/>
            <p:cNvSpPr/>
            <p:nvPr/>
          </p:nvSpPr>
          <p:spPr>
            <a:xfrm>
              <a:off x="7640036" y="4828395"/>
              <a:ext cx="415944" cy="393339"/>
            </a:xfrm>
            <a:prstGeom prst="ellipse">
              <a:avLst/>
            </a:prstGeom>
            <a:ln w="57150" cmpd="sng">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latin typeface="+mj-ea"/>
                <a:ea typeface="+mj-ea"/>
              </a:endParaRPr>
            </a:p>
          </p:txBody>
        </p:sp>
        <p:sp>
          <p:nvSpPr>
            <p:cNvPr id="27" name="テキスト ボックス 26"/>
            <p:cNvSpPr txBox="1"/>
            <p:nvPr/>
          </p:nvSpPr>
          <p:spPr>
            <a:xfrm>
              <a:off x="6931581" y="4459063"/>
              <a:ext cx="1795740" cy="369332"/>
            </a:xfrm>
            <a:prstGeom prst="rect">
              <a:avLst/>
            </a:prstGeom>
            <a:noFill/>
          </p:spPr>
          <p:txBody>
            <a:bodyPr wrap="square" rtlCol="0">
              <a:spAutoFit/>
            </a:bodyPr>
            <a:lstStyle/>
            <a:p>
              <a:pPr algn="ctr"/>
              <a:r>
                <a:rPr lang="en-US" altLang="ja-JP" b="1" dirty="0" smtClean="0">
                  <a:latin typeface="+mn-ea"/>
                </a:rPr>
                <a:t>I/O</a:t>
              </a:r>
              <a:r>
                <a:rPr lang="ja-JP" altLang="en-US" b="1" dirty="0" smtClean="0">
                  <a:latin typeface="+mn-ea"/>
                </a:rPr>
                <a:t>リング</a:t>
              </a:r>
              <a:endParaRPr lang="ja-JP" altLang="en-US" b="1" dirty="0">
                <a:latin typeface="+mn-ea"/>
              </a:endParaRPr>
            </a:p>
          </p:txBody>
        </p:sp>
      </p:grpSp>
      <p:sp>
        <p:nvSpPr>
          <p:cNvPr id="43" name="正方形/長方形 42"/>
          <p:cNvSpPr/>
          <p:nvPr/>
        </p:nvSpPr>
        <p:spPr>
          <a:xfrm>
            <a:off x="367780" y="4167386"/>
            <a:ext cx="1910582" cy="1653728"/>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44" name="角丸四角形 43"/>
          <p:cNvSpPr/>
          <p:nvPr/>
        </p:nvSpPr>
        <p:spPr>
          <a:xfrm>
            <a:off x="480530" y="4539573"/>
            <a:ext cx="1642853" cy="1143583"/>
          </a:xfrm>
          <a:prstGeom prst="roundRect">
            <a:avLst/>
          </a:prstGeom>
          <a:ln>
            <a:solidFill>
              <a:schemeClr val="tx1">
                <a:lumMod val="95000"/>
                <a:lumOff val="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45" name="テキスト ボックス 44"/>
          <p:cNvSpPr txBox="1"/>
          <p:nvPr/>
        </p:nvSpPr>
        <p:spPr>
          <a:xfrm>
            <a:off x="367504" y="4167386"/>
            <a:ext cx="1910858" cy="369332"/>
          </a:xfrm>
          <a:prstGeom prst="rect">
            <a:avLst/>
          </a:prstGeom>
          <a:noFill/>
        </p:spPr>
        <p:txBody>
          <a:bodyPr wrap="square" rtlCol="0">
            <a:spAutoFit/>
          </a:bodyPr>
          <a:lstStyle/>
          <a:p>
            <a:pPr algn="ctr"/>
            <a:r>
              <a:rPr lang="ja-JP" altLang="en-US" b="1" dirty="0" smtClean="0">
                <a:latin typeface="+mn-ea"/>
              </a:rPr>
              <a:t>管理</a:t>
            </a:r>
            <a:r>
              <a:rPr lang="en-US" altLang="ja-JP" b="1" dirty="0" smtClean="0">
                <a:latin typeface="+mn-ea"/>
              </a:rPr>
              <a:t>VM</a:t>
            </a:r>
            <a:endParaRPr kumimoji="1" lang="ja-JP" altLang="en-US" b="1" dirty="0" smtClean="0">
              <a:latin typeface="+mn-ea"/>
            </a:endParaRPr>
          </a:p>
        </p:txBody>
      </p:sp>
      <p:grpSp>
        <p:nvGrpSpPr>
          <p:cNvPr id="50" name="図形グループ 49"/>
          <p:cNvGrpSpPr/>
          <p:nvPr/>
        </p:nvGrpSpPr>
        <p:grpSpPr>
          <a:xfrm>
            <a:off x="2440879" y="4181672"/>
            <a:ext cx="1796017" cy="1639441"/>
            <a:chOff x="6931305" y="4022560"/>
            <a:chExt cx="1796017" cy="1550560"/>
          </a:xfrm>
        </p:grpSpPr>
        <p:grpSp>
          <p:nvGrpSpPr>
            <p:cNvPr id="51" name="図形グループ 50"/>
            <p:cNvGrpSpPr/>
            <p:nvPr/>
          </p:nvGrpSpPr>
          <p:grpSpPr>
            <a:xfrm>
              <a:off x="6931582" y="4022560"/>
              <a:ext cx="1795740" cy="1550560"/>
              <a:chOff x="6673591" y="3896206"/>
              <a:chExt cx="1015721" cy="1321440"/>
            </a:xfrm>
          </p:grpSpPr>
          <p:sp>
            <p:nvSpPr>
              <p:cNvPr id="54" name="正方形/長方形 53"/>
              <p:cNvSpPr/>
              <p:nvPr/>
            </p:nvSpPr>
            <p:spPr>
              <a:xfrm>
                <a:off x="6673591" y="3896206"/>
                <a:ext cx="1015721" cy="1321440"/>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latin typeface="+mj-ea"/>
                  <a:ea typeface="+mj-ea"/>
                </a:endParaRPr>
              </a:p>
              <a:p>
                <a:pPr algn="ctr"/>
                <a:endParaRPr lang="en-US" altLang="ja-JP" dirty="0" smtClean="0">
                  <a:latin typeface="+mj-ea"/>
                  <a:ea typeface="+mj-ea"/>
                </a:endParaRPr>
              </a:p>
              <a:p>
                <a:pPr algn="ctr"/>
                <a:endParaRPr kumimoji="1" lang="ja-JP" altLang="en-US" dirty="0" smtClean="0">
                  <a:latin typeface="+mj-ea"/>
                  <a:ea typeface="+mj-ea"/>
                </a:endParaRPr>
              </a:p>
            </p:txBody>
          </p:sp>
          <p:sp>
            <p:nvSpPr>
              <p:cNvPr id="55" name="テキスト ボックス 54"/>
              <p:cNvSpPr txBox="1"/>
              <p:nvPr/>
            </p:nvSpPr>
            <p:spPr>
              <a:xfrm>
                <a:off x="6673591" y="3896206"/>
                <a:ext cx="1015721" cy="340987"/>
              </a:xfrm>
              <a:prstGeom prst="rect">
                <a:avLst/>
              </a:prstGeom>
              <a:noFill/>
            </p:spPr>
            <p:txBody>
              <a:bodyPr wrap="square" rtlCol="0">
                <a:spAutoFit/>
              </a:bodyPr>
              <a:lstStyle/>
              <a:p>
                <a:pPr algn="ctr"/>
                <a:r>
                  <a:rPr lang="ja-JP" altLang="en-US" b="1" dirty="0" smtClean="0">
                    <a:latin typeface="+mn-ea"/>
                  </a:rPr>
                  <a:t>ユーザ</a:t>
                </a:r>
                <a:r>
                  <a:rPr lang="en-US" altLang="ja-JP" sz="2000" b="1" dirty="0" smtClean="0">
                    <a:latin typeface="+mn-ea"/>
                  </a:rPr>
                  <a:t>VM</a:t>
                </a:r>
                <a:endParaRPr kumimoji="1" lang="ja-JP" altLang="en-US" sz="2000" b="1" dirty="0" smtClean="0">
                  <a:latin typeface="+mn-ea"/>
                </a:endParaRPr>
              </a:p>
            </p:txBody>
          </p:sp>
        </p:grpSp>
        <p:sp>
          <p:nvSpPr>
            <p:cNvPr id="53" name="テキスト ボックス 52"/>
            <p:cNvSpPr txBox="1"/>
            <p:nvPr/>
          </p:nvSpPr>
          <p:spPr>
            <a:xfrm>
              <a:off x="6931305" y="4394487"/>
              <a:ext cx="1795740" cy="369332"/>
            </a:xfrm>
            <a:prstGeom prst="rect">
              <a:avLst/>
            </a:prstGeom>
            <a:noFill/>
          </p:spPr>
          <p:txBody>
            <a:bodyPr wrap="square" rtlCol="0">
              <a:spAutoFit/>
            </a:bodyPr>
            <a:lstStyle/>
            <a:p>
              <a:pPr algn="ctr"/>
              <a:r>
                <a:rPr lang="en-US" altLang="ja-JP" b="1" dirty="0" smtClean="0">
                  <a:latin typeface="+mn-ea"/>
                </a:rPr>
                <a:t>I/O</a:t>
              </a:r>
              <a:r>
                <a:rPr lang="ja-JP" altLang="en-US" b="1" dirty="0" smtClean="0">
                  <a:latin typeface="+mn-ea"/>
                </a:rPr>
                <a:t>リング</a:t>
              </a:r>
              <a:endParaRPr lang="ja-JP" altLang="en-US" b="1" dirty="0">
                <a:latin typeface="+mn-ea"/>
              </a:endParaRPr>
            </a:p>
          </p:txBody>
        </p:sp>
      </p:grpSp>
      <p:cxnSp>
        <p:nvCxnSpPr>
          <p:cNvPr id="22" name="カギ線コネクタ 21"/>
          <p:cNvCxnSpPr>
            <a:stCxn id="20" idx="3"/>
            <a:endCxn id="26" idx="4"/>
          </p:cNvCxnSpPr>
          <p:nvPr/>
        </p:nvCxnSpPr>
        <p:spPr>
          <a:xfrm flipV="1">
            <a:off x="6370802" y="5364778"/>
            <a:ext cx="1477206" cy="976506"/>
          </a:xfrm>
          <a:prstGeom prst="bentConnector2">
            <a:avLst/>
          </a:prstGeom>
          <a:ln w="50800">
            <a:tailEnd type="arrow"/>
          </a:ln>
        </p:spPr>
        <p:style>
          <a:lnRef idx="2">
            <a:schemeClr val="accent1"/>
          </a:lnRef>
          <a:fillRef idx="0">
            <a:schemeClr val="accent1"/>
          </a:fillRef>
          <a:effectRef idx="1">
            <a:schemeClr val="accent1"/>
          </a:effectRef>
          <a:fontRef idx="minor">
            <a:schemeClr val="tx1"/>
          </a:fontRef>
        </p:style>
      </p:cxnSp>
      <p:grpSp>
        <p:nvGrpSpPr>
          <p:cNvPr id="58" name="図形グループ 57"/>
          <p:cNvGrpSpPr/>
          <p:nvPr/>
        </p:nvGrpSpPr>
        <p:grpSpPr>
          <a:xfrm>
            <a:off x="367229" y="5954902"/>
            <a:ext cx="3895766" cy="762077"/>
            <a:chOff x="3459849" y="5536101"/>
            <a:chExt cx="4229463" cy="1090653"/>
          </a:xfrm>
        </p:grpSpPr>
        <p:sp>
          <p:nvSpPr>
            <p:cNvPr id="59" name="正方形/長方形 58"/>
            <p:cNvSpPr/>
            <p:nvPr/>
          </p:nvSpPr>
          <p:spPr>
            <a:xfrm>
              <a:off x="3459849" y="5536101"/>
              <a:ext cx="4229463" cy="1090653"/>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smtClean="0">
                <a:latin typeface="+mj-ea"/>
                <a:ea typeface="+mj-ea"/>
              </a:endParaRPr>
            </a:p>
          </p:txBody>
        </p:sp>
        <p:sp>
          <p:nvSpPr>
            <p:cNvPr id="60" name="テキスト ボックス 59"/>
            <p:cNvSpPr txBox="1"/>
            <p:nvPr/>
          </p:nvSpPr>
          <p:spPr>
            <a:xfrm>
              <a:off x="3459849" y="5818891"/>
              <a:ext cx="4200828" cy="427145"/>
            </a:xfrm>
            <a:prstGeom prst="rect">
              <a:avLst/>
            </a:prstGeom>
            <a:noFill/>
          </p:spPr>
          <p:txBody>
            <a:bodyPr wrap="square" rtlCol="0">
              <a:spAutoFit/>
            </a:bodyPr>
            <a:lstStyle/>
            <a:p>
              <a:pPr algn="ctr"/>
              <a:r>
                <a:rPr lang="en-US" altLang="ja-JP" sz="2000" b="1" dirty="0" smtClean="0">
                  <a:latin typeface="+mn-ea"/>
                </a:rPr>
                <a:t>VMM</a:t>
              </a:r>
              <a:endParaRPr kumimoji="1" lang="ja-JP" altLang="en-US" sz="2000" b="1" dirty="0" smtClean="0">
                <a:latin typeface="+mn-ea"/>
              </a:endParaRPr>
            </a:p>
          </p:txBody>
        </p:sp>
      </p:grpSp>
      <p:sp>
        <p:nvSpPr>
          <p:cNvPr id="61" name="テキスト ボックス 60"/>
          <p:cNvSpPr txBox="1"/>
          <p:nvPr/>
        </p:nvSpPr>
        <p:spPr>
          <a:xfrm>
            <a:off x="393880" y="3760417"/>
            <a:ext cx="3869115" cy="369332"/>
          </a:xfrm>
          <a:prstGeom prst="rect">
            <a:avLst/>
          </a:prstGeom>
          <a:noFill/>
        </p:spPr>
        <p:txBody>
          <a:bodyPr wrap="square" rtlCol="0">
            <a:spAutoFit/>
          </a:bodyPr>
          <a:lstStyle/>
          <a:p>
            <a:pPr algn="ctr"/>
            <a:r>
              <a:rPr lang="en-US" altLang="en-US" dirty="0" smtClean="0">
                <a:latin typeface="+mn-ea"/>
              </a:rPr>
              <a:t>従来システム</a:t>
            </a:r>
            <a:endParaRPr kumimoji="1" lang="ja-JP" altLang="en-US" dirty="0" smtClean="0">
              <a:latin typeface="+mn-ea"/>
            </a:endParaRPr>
          </a:p>
        </p:txBody>
      </p:sp>
      <p:sp>
        <p:nvSpPr>
          <p:cNvPr id="62" name="テキスト ボックス 61"/>
          <p:cNvSpPr txBox="1"/>
          <p:nvPr/>
        </p:nvSpPr>
        <p:spPr>
          <a:xfrm>
            <a:off x="4718540" y="3747187"/>
            <a:ext cx="4008781" cy="369332"/>
          </a:xfrm>
          <a:prstGeom prst="rect">
            <a:avLst/>
          </a:prstGeom>
          <a:noFill/>
        </p:spPr>
        <p:txBody>
          <a:bodyPr wrap="square" rtlCol="0">
            <a:spAutoFit/>
          </a:bodyPr>
          <a:lstStyle/>
          <a:p>
            <a:pPr algn="ctr"/>
            <a:r>
              <a:rPr lang="en-US" altLang="ja-JP" dirty="0" err="1" smtClean="0">
                <a:latin typeface="+mn-ea"/>
              </a:rPr>
              <a:t>FBCrypt</a:t>
            </a:r>
            <a:endParaRPr kumimoji="1" lang="ja-JP" altLang="en-US" dirty="0" smtClean="0">
              <a:latin typeface="+mn-ea"/>
            </a:endParaRPr>
          </a:p>
        </p:txBody>
      </p:sp>
      <p:sp>
        <p:nvSpPr>
          <p:cNvPr id="67" name="円/楕円 66"/>
          <p:cNvSpPr/>
          <p:nvPr/>
        </p:nvSpPr>
        <p:spPr>
          <a:xfrm>
            <a:off x="3123153" y="4973412"/>
            <a:ext cx="474069" cy="451472"/>
          </a:xfrm>
          <a:prstGeom prst="ellipse">
            <a:avLst/>
          </a:prstGeom>
          <a:ln w="57150" cmpd="sng">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latin typeface="+mj-ea"/>
              <a:ea typeface="+mj-ea"/>
            </a:endParaRPr>
          </a:p>
        </p:txBody>
      </p:sp>
      <p:sp>
        <p:nvSpPr>
          <p:cNvPr id="38" name="角丸四角形 37"/>
          <p:cNvSpPr/>
          <p:nvPr/>
        </p:nvSpPr>
        <p:spPr>
          <a:xfrm>
            <a:off x="815239" y="5127801"/>
            <a:ext cx="1013681" cy="47395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dirty="0" smtClean="0">
                <a:latin typeface="+mj-ea"/>
                <a:ea typeface="+mj-ea"/>
              </a:rPr>
              <a:t>盗聴</a:t>
            </a:r>
            <a:endParaRPr lang="en-US" altLang="ja-JP" dirty="0" smtClean="0">
              <a:latin typeface="+mj-ea"/>
              <a:ea typeface="+mj-ea"/>
            </a:endParaRPr>
          </a:p>
        </p:txBody>
      </p:sp>
      <p:cxnSp>
        <p:nvCxnSpPr>
          <p:cNvPr id="7" name="直線矢印コネクタ 6"/>
          <p:cNvCxnSpPr>
            <a:endCxn id="67" idx="2"/>
          </p:cNvCxnSpPr>
          <p:nvPr/>
        </p:nvCxnSpPr>
        <p:spPr>
          <a:xfrm>
            <a:off x="2123383" y="5199148"/>
            <a:ext cx="999770"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47" name="テキスト ボックス 46"/>
          <p:cNvSpPr txBox="1"/>
          <p:nvPr/>
        </p:nvSpPr>
        <p:spPr>
          <a:xfrm>
            <a:off x="480529" y="4604080"/>
            <a:ext cx="1642853" cy="369332"/>
          </a:xfrm>
          <a:prstGeom prst="rect">
            <a:avLst/>
          </a:prstGeom>
          <a:noFill/>
        </p:spPr>
        <p:txBody>
          <a:bodyPr wrap="square" rtlCol="0">
            <a:spAutoFit/>
          </a:bodyPr>
          <a:lstStyle/>
          <a:p>
            <a:pPr algn="ctr"/>
            <a:r>
              <a:rPr lang="en-US" altLang="ja-JP" b="1" dirty="0" smtClean="0">
                <a:latin typeface="+mn-ea"/>
              </a:rPr>
              <a:t>VNC</a:t>
            </a:r>
            <a:r>
              <a:rPr lang="ja-JP" altLang="en-US" b="1" dirty="0" smtClean="0">
                <a:latin typeface="+mn-ea"/>
              </a:rPr>
              <a:t>サーバ</a:t>
            </a:r>
            <a:endParaRPr kumimoji="1" lang="ja-JP" altLang="en-US" b="1" dirty="0" smtClean="0">
              <a:latin typeface="+mn-ea"/>
            </a:endParaRPr>
          </a:p>
        </p:txBody>
      </p:sp>
      <p:sp>
        <p:nvSpPr>
          <p:cNvPr id="52" name="角丸四角形 51"/>
          <p:cNvSpPr/>
          <p:nvPr/>
        </p:nvSpPr>
        <p:spPr>
          <a:xfrm>
            <a:off x="4889076" y="4551180"/>
            <a:ext cx="1642853" cy="1085974"/>
          </a:xfrm>
          <a:prstGeom prst="roundRect">
            <a:avLst/>
          </a:prstGeom>
          <a:ln>
            <a:solidFill>
              <a:srgbClr val="0D0D0D"/>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56" name="角丸四角形 55"/>
          <p:cNvSpPr/>
          <p:nvPr/>
        </p:nvSpPr>
        <p:spPr>
          <a:xfrm>
            <a:off x="5203662" y="5105675"/>
            <a:ext cx="1013681" cy="450079"/>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dirty="0" smtClean="0">
                <a:latin typeface="+mj-ea"/>
                <a:ea typeface="+mj-ea"/>
              </a:rPr>
              <a:t>盗聴</a:t>
            </a:r>
            <a:endParaRPr lang="en-US" altLang="ja-JP" dirty="0" smtClean="0">
              <a:latin typeface="+mj-ea"/>
              <a:ea typeface="+mj-ea"/>
            </a:endParaRPr>
          </a:p>
        </p:txBody>
      </p:sp>
      <p:cxnSp>
        <p:nvCxnSpPr>
          <p:cNvPr id="21" name="直線矢印コネクタ 20"/>
          <p:cNvCxnSpPr>
            <a:stCxn id="56" idx="2"/>
            <a:endCxn id="20" idx="0"/>
          </p:cNvCxnSpPr>
          <p:nvPr/>
        </p:nvCxnSpPr>
        <p:spPr>
          <a:xfrm>
            <a:off x="5710503" y="5555754"/>
            <a:ext cx="0" cy="551464"/>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57" name="テキスト ボックス 56"/>
          <p:cNvSpPr txBox="1"/>
          <p:nvPr/>
        </p:nvSpPr>
        <p:spPr>
          <a:xfrm>
            <a:off x="4889076" y="4596090"/>
            <a:ext cx="1642853" cy="369332"/>
          </a:xfrm>
          <a:prstGeom prst="rect">
            <a:avLst/>
          </a:prstGeom>
          <a:noFill/>
        </p:spPr>
        <p:txBody>
          <a:bodyPr wrap="square" rtlCol="0">
            <a:spAutoFit/>
          </a:bodyPr>
          <a:lstStyle/>
          <a:p>
            <a:pPr algn="ctr"/>
            <a:r>
              <a:rPr lang="en-US" altLang="ja-JP" b="1" dirty="0" smtClean="0">
                <a:latin typeface="+mn-ea"/>
              </a:rPr>
              <a:t>VNC</a:t>
            </a:r>
            <a:r>
              <a:rPr lang="ja-JP" altLang="en-US" b="1" dirty="0" smtClean="0">
                <a:latin typeface="+mn-ea"/>
              </a:rPr>
              <a:t>サーバ</a:t>
            </a:r>
            <a:endParaRPr kumimoji="1" lang="ja-JP" altLang="en-US" b="1" dirty="0" smtClean="0">
              <a:latin typeface="+mn-ea"/>
            </a:endParaRPr>
          </a:p>
        </p:txBody>
      </p:sp>
    </p:spTree>
    <p:extLst>
      <p:ext uri="{BB962C8B-B14F-4D97-AF65-F5344CB8AC3E}">
        <p14:creationId xmlns:p14="http://schemas.microsoft.com/office/powerpoint/2010/main" val="5849847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achelor">
  <a:themeElements>
    <a:clrScheme name="ユーザー設定 3">
      <a:dk1>
        <a:sysClr val="windowText" lastClr="000000"/>
      </a:dk1>
      <a:lt1>
        <a:sysClr val="window" lastClr="FFFFFF"/>
      </a:lt1>
      <a:dk2>
        <a:srgbClr val="333333"/>
      </a:dk2>
      <a:lt2>
        <a:srgbClr val="CCCCCC"/>
      </a:lt2>
      <a:accent1>
        <a:srgbClr val="1A1399"/>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キュート">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プラザ">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8100"/>
      </a:spPr>
      <a:bodyPr rtlCol="0" anchor="ctr"/>
      <a:lstStyle>
        <a:defPPr algn="ctr">
          <a:defRPr kumimoji="1" dirty="0" smtClean="0">
            <a:latin typeface="+mj-ea"/>
            <a:ea typeface="+mj-ea"/>
          </a:defRPr>
        </a:defPPr>
      </a:lstStyle>
      <a:style>
        <a:lnRef idx="2">
          <a:schemeClr val="accent2"/>
        </a:lnRef>
        <a:fillRef idx="1">
          <a:schemeClr val="lt1"/>
        </a:fillRef>
        <a:effectRef idx="0">
          <a:schemeClr val="accent2"/>
        </a:effectRef>
        <a:fontRef idx="minor">
          <a:schemeClr val="dk1"/>
        </a:fontRef>
      </a:style>
    </a:spDef>
    <a:lnDef>
      <a:spPr>
        <a:ln w="50800">
          <a:tailEnd type="arrow"/>
        </a:ln>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smtClean="0">
            <a:latin typeface="+mn-ea"/>
            <a:ea typeface="+mn-ea"/>
          </a:defRPr>
        </a:defPPr>
      </a:lstStyle>
    </a:tx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bachelor.thmx</Template>
  <TotalTime>3117</TotalTime>
  <Words>2341</Words>
  <Application>Microsoft Macintosh PowerPoint</Application>
  <PresentationFormat>画面に合わせる (4:3)</PresentationFormat>
  <Paragraphs>339</Paragraphs>
  <Slides>12</Slides>
  <Notes>11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bachelor</vt:lpstr>
      <vt:lpstr>IaaS型クラウドにおける キーボード入力情報漏洩の防止</vt:lpstr>
      <vt:lpstr>IaaS型クラウド</vt:lpstr>
      <vt:lpstr>セキュリテイの不安</vt:lpstr>
      <vt:lpstr>クラウド管理者への情報漏洩</vt:lpstr>
      <vt:lpstr>提案: FBCrypt</vt:lpstr>
      <vt:lpstr>VNCクライアントでの暗号化</vt:lpstr>
      <vt:lpstr>VMM内での復号化</vt:lpstr>
      <vt:lpstr>VMMによる I/Oリングアドレスの取得</vt:lpstr>
      <vt:lpstr>実験１: キーボード入力の盗聴</vt:lpstr>
      <vt:lpstr>実験２: 従来システムとの性能比較</vt:lpstr>
      <vt:lpstr>関連研究</vt:lpstr>
      <vt:lpstr>まとめ</vt:lpstr>
    </vt:vector>
  </TitlesOfParts>
  <Company>kyutech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IaaS型クラウドにおける キーボード入力情報盗聴の防止</dc:title>
  <dc:creator>Tomohisa EGAWA</dc:creator>
  <cp:lastModifiedBy>Tomohisa EGAWA</cp:lastModifiedBy>
  <cp:revision>195</cp:revision>
  <dcterms:created xsi:type="dcterms:W3CDTF">2011-02-13T07:37:36Z</dcterms:created>
  <dcterms:modified xsi:type="dcterms:W3CDTF">2011-02-24T10:37:58Z</dcterms:modified>
</cp:coreProperties>
</file>