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30279975" cy="42565638"/>
  <p:notesSz cx="29818013" cy="42344975"/>
  <p:defaultTextStyle>
    <a:defPPr>
      <a:defRPr lang="ja-JP"/>
    </a:defPPr>
    <a:lvl1pPr marL="0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6607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3229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59836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46443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33065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19673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06280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692901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FC4FF"/>
    <a:srgbClr val="00D800"/>
    <a:srgbClr val="1CDEFF"/>
    <a:srgbClr val="0340FF"/>
    <a:srgbClr val="000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41" d="100"/>
          <a:sy n="41" d="100"/>
        </p:scale>
        <p:origin x="-1048" y="-112"/>
      </p:cViewPr>
      <p:guideLst>
        <p:guide orient="horz" pos="13407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2550" y="-78"/>
      </p:cViewPr>
      <p:guideLst>
        <p:guide orient="horz" pos="13337"/>
        <p:guide pos="93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po:Dropbox:LOG3:ex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TIME_QEMU_NORMAL.txt!$P$22</c:f>
              <c:strCache>
                <c:ptCount val="1"/>
                <c:pt idx="0">
                  <c:v>VNCクライアント</c:v>
                </c:pt>
              </c:strCache>
            </c:strRef>
          </c:tx>
          <c:invertIfNegative val="0"/>
          <c:cat>
            <c:strRef>
              <c:f>TIME_QEMU_NORMAL.txt!$Q$21:$R$21</c:f>
              <c:strCache>
                <c:ptCount val="2"/>
                <c:pt idx="0">
                  <c:v>従来システム</c:v>
                </c:pt>
                <c:pt idx="1">
                  <c:v>FBCrypt</c:v>
                </c:pt>
              </c:strCache>
            </c:strRef>
          </c:cat>
          <c:val>
            <c:numRef>
              <c:f>TIME_QEMU_NORMAL.txt!$Q$22:$R$22</c:f>
              <c:numCache>
                <c:formatCode>General</c:formatCode>
                <c:ptCount val="2"/>
                <c:pt idx="0">
                  <c:v>6.8</c:v>
                </c:pt>
                <c:pt idx="1">
                  <c:v>8.9</c:v>
                </c:pt>
              </c:numCache>
            </c:numRef>
          </c:val>
        </c:ser>
        <c:ser>
          <c:idx val="1"/>
          <c:order val="1"/>
          <c:tx>
            <c:strRef>
              <c:f>TIME_QEMU_NORMAL.txt!$P$23</c:f>
              <c:strCache>
                <c:ptCount val="1"/>
                <c:pt idx="0">
                  <c:v>VNCサーバ</c:v>
                </c:pt>
              </c:strCache>
            </c:strRef>
          </c:tx>
          <c:invertIfNegative val="0"/>
          <c:cat>
            <c:strRef>
              <c:f>TIME_QEMU_NORMAL.txt!$Q$21:$R$21</c:f>
              <c:strCache>
                <c:ptCount val="2"/>
                <c:pt idx="0">
                  <c:v>従来システム</c:v>
                </c:pt>
                <c:pt idx="1">
                  <c:v>FBCrypt</c:v>
                </c:pt>
              </c:strCache>
            </c:strRef>
          </c:cat>
          <c:val>
            <c:numRef>
              <c:f>TIME_QEMU_NORMAL.txt!$Q$23:$R$23</c:f>
              <c:numCache>
                <c:formatCode>General</c:formatCode>
                <c:ptCount val="2"/>
                <c:pt idx="0">
                  <c:v>3.9</c:v>
                </c:pt>
                <c:pt idx="1">
                  <c:v>35.3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458140536"/>
        <c:axId val="458193880"/>
      </c:barChart>
      <c:catAx>
        <c:axId val="458140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458193880"/>
        <c:crosses val="autoZero"/>
        <c:auto val="1"/>
        <c:lblAlgn val="ctr"/>
        <c:lblOffset val="100"/>
        <c:noMultiLvlLbl val="0"/>
      </c:catAx>
      <c:valAx>
        <c:axId val="4581938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58140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236017310617"/>
          <c:y val="0.0574129705285271"/>
          <c:w val="0.350763982689383"/>
          <c:h val="0.2059392390744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36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16889974" y="0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/>
          <a:lstStyle>
            <a:lvl1pPr algn="r">
              <a:defRPr sz="5400"/>
            </a:lvl1pPr>
          </a:lstStyle>
          <a:p>
            <a:fld id="{769D54AB-8A37-4A49-A1C9-D597B1A2167E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40220377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 anchor="b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16889974" y="40220377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 anchor="b"/>
          <a:lstStyle>
            <a:lvl1pPr algn="r">
              <a:defRPr sz="5400"/>
            </a:lvl1pPr>
          </a:lstStyle>
          <a:p>
            <a:fld id="{F01884E6-E970-4D92-9E49-234C3AD5AE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124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16889974" y="0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/>
          <a:lstStyle>
            <a:lvl1pPr algn="r">
              <a:defRPr sz="5400"/>
            </a:lvl1pPr>
          </a:lstStyle>
          <a:p>
            <a:fld id="{9D78C995-DCE9-4084-94CD-4818B9CA4E0D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61475" y="3176588"/>
            <a:ext cx="11295063" cy="158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12358" tIns="206179" rIns="412358" bIns="20617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981802" y="20113863"/>
            <a:ext cx="23854410" cy="19055239"/>
          </a:xfrm>
          <a:prstGeom prst="rect">
            <a:avLst/>
          </a:prstGeom>
        </p:spPr>
        <p:txBody>
          <a:bodyPr vert="horz" lIns="412358" tIns="206179" rIns="412358" bIns="20617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40220377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 anchor="b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16889974" y="40220377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 anchor="b"/>
          <a:lstStyle>
            <a:lvl1pPr algn="r">
              <a:defRPr sz="5400"/>
            </a:lvl1pPr>
          </a:lstStyle>
          <a:p>
            <a:fld id="{28E2DF50-8A8D-40A8-A7E9-0F9FEACC1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9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456845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913700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370545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1827399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284245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2741090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197949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3654794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61475" y="3176588"/>
            <a:ext cx="11295063" cy="158781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2DF50-8A8D-40A8-A7E9-0F9FEACC1A1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88430" y="1665188"/>
            <a:ext cx="609805" cy="241205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0404937"/>
            <a:ext cx="26404138" cy="15380782"/>
          </a:xfrm>
        </p:spPr>
        <p:txBody>
          <a:bodyPr rtlCol="0">
            <a:normAutofit/>
          </a:bodyPr>
          <a:lstStyle>
            <a:lvl1pPr algn="l" defTabSz="4175681" rtl="0" eaLnBrk="1" latinLnBrk="0" hangingPunct="1">
              <a:spcBef>
                <a:spcPct val="0"/>
              </a:spcBef>
              <a:buNone/>
              <a:defRPr sz="183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997" y="28774373"/>
            <a:ext cx="18077145" cy="10677670"/>
          </a:xfrm>
        </p:spPr>
        <p:txBody>
          <a:bodyPr rtlCol="0">
            <a:normAutofit/>
          </a:bodyPr>
          <a:lstStyle>
            <a:lvl1pPr marL="0" indent="0" algn="l" defTabSz="4175681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10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2087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1076" y="39452045"/>
            <a:ext cx="15681454" cy="2266227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41347" y="39452045"/>
            <a:ext cx="2270998" cy="2266227"/>
          </a:xfrm>
        </p:spPr>
        <p:txBody>
          <a:bodyPr/>
          <a:lstStyle>
            <a:lvl1pPr>
              <a:defRPr sz="50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81123" y="13745153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4181123" y="26223197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514000" y="13745157"/>
            <a:ext cx="11809190" cy="242781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81123" y="13745153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4181123" y="26223197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1514000" y="13745153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1514000" y="26223197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6983877" y="1665194"/>
            <a:ext cx="2381392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65194"/>
            <a:ext cx="2381392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6176191"/>
            <a:ext cx="11809190" cy="6426579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9338" y="6148376"/>
            <a:ext cx="11809190" cy="31874966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97" y="12769697"/>
            <a:ext cx="11809190" cy="22701681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5718257" y="1665194"/>
            <a:ext cx="13625989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6176191"/>
            <a:ext cx="11809190" cy="6426579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97" y="12769697"/>
            <a:ext cx="11809190" cy="22701681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763401" y="6148375"/>
            <a:ext cx="13565429" cy="348309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536208" y="38013483"/>
            <a:ext cx="5803662" cy="2266227"/>
          </a:xfrm>
        </p:spPr>
        <p:txBody>
          <a:bodyPr/>
          <a:lstStyle>
            <a:lvl1pPr algn="l"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578265" y="39452045"/>
            <a:ext cx="12795392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3898056" y="1665191"/>
            <a:ext cx="5430421" cy="225834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257" y="26485290"/>
            <a:ext cx="21448316" cy="3517580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3683" y="1665191"/>
            <a:ext cx="22709981" cy="22588164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9263" y="30046335"/>
            <a:ext cx="21443057" cy="8095236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941826" y="1665191"/>
            <a:ext cx="2386651" cy="225834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257" y="26485290"/>
            <a:ext cx="21448316" cy="3517580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3677" y="1665191"/>
            <a:ext cx="9956648" cy="22588164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9263" y="30046335"/>
            <a:ext cx="21443057" cy="8095236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11102663" y="1665195"/>
            <a:ext cx="15570437" cy="11021043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11102657" y="13232317"/>
            <a:ext cx="7630554" cy="11021043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19042541" y="13232317"/>
            <a:ext cx="7630554" cy="11021043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3882288" y="1665194"/>
            <a:ext cx="5451445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6983877" y="1665194"/>
            <a:ext cx="2381392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980983" y="6426585"/>
            <a:ext cx="4378725" cy="31596757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004" y="6426585"/>
            <a:ext cx="19934317" cy="3171499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7341351" y="1665194"/>
            <a:ext cx="1992379" cy="68479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1418855"/>
            <a:ext cx="2548564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3882280" y="39452045"/>
            <a:ext cx="5803662" cy="2266227"/>
          </a:xfrm>
        </p:spPr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10555943" y="1665194"/>
            <a:ext cx="18772535" cy="158931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888430" y="1665188"/>
            <a:ext cx="609805" cy="241205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995" y="25894098"/>
            <a:ext cx="18073671" cy="6739560"/>
          </a:xfrm>
        </p:spPr>
        <p:txBody>
          <a:bodyPr>
            <a:normAutofit/>
          </a:bodyPr>
          <a:lstStyle>
            <a:lvl1pPr>
              <a:defRPr sz="210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996" y="32633653"/>
            <a:ext cx="18073668" cy="3839256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7300">
                <a:solidFill>
                  <a:schemeClr val="tx2"/>
                </a:solidFill>
              </a:defRPr>
            </a:lvl1pPr>
            <a:lvl2pPr marL="2087841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0597998" y="17860880"/>
            <a:ext cx="18699365" cy="7945585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10850329" y="2423882"/>
            <a:ext cx="18210041" cy="2266227"/>
          </a:xfrm>
        </p:spPr>
        <p:txBody>
          <a:bodyPr/>
          <a:lstStyle>
            <a:lvl1pPr>
              <a:defRPr sz="10000" b="0">
                <a:solidFill>
                  <a:schemeClr val="bg1"/>
                </a:solidFill>
              </a:defRPr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0640048" y="39452045"/>
            <a:ext cx="15681454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7372889" y="39452045"/>
            <a:ext cx="2270998" cy="2266227"/>
          </a:xfrm>
        </p:spPr>
        <p:txBody>
          <a:bodyPr/>
          <a:lstStyle>
            <a:lvl1pPr>
              <a:defRPr sz="50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93685" y="1665194"/>
            <a:ext cx="5451449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3765" y="5675419"/>
            <a:ext cx="21552219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3765" y="13715600"/>
            <a:ext cx="21552219" cy="243077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93680" y="12268922"/>
            <a:ext cx="5450396" cy="28710939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23882280" y="39452045"/>
            <a:ext cx="5803662" cy="2266227"/>
          </a:xfrm>
        </p:spPr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7212522" y="39452045"/>
            <a:ext cx="16317542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098702" y="2236673"/>
            <a:ext cx="1676962" cy="2266227"/>
          </a:xfrm>
        </p:spPr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5695928" y="1665188"/>
            <a:ext cx="3637803" cy="39412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7669" y="21282820"/>
            <a:ext cx="16446179" cy="8680051"/>
          </a:xfrm>
        </p:spPr>
        <p:txBody>
          <a:bodyPr/>
          <a:lstStyle>
            <a:lvl1pPr algn="r">
              <a:defRPr sz="21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7669" y="29943753"/>
            <a:ext cx="16446179" cy="8197827"/>
          </a:xfrm>
        </p:spPr>
        <p:txBody>
          <a:bodyPr>
            <a:normAutofit/>
          </a:bodyPr>
          <a:lstStyle>
            <a:lvl1pPr marL="0" indent="0" algn="r">
              <a:buNone/>
              <a:defRPr sz="7300">
                <a:solidFill>
                  <a:schemeClr val="tx2"/>
                </a:solidFill>
              </a:defRPr>
            </a:lvl1pPr>
            <a:lvl2pPr marL="208784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68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35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36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8420326" y="39452045"/>
            <a:ext cx="5372593" cy="2266227"/>
          </a:xfrm>
        </p:spPr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267" y="39452045"/>
            <a:ext cx="17589722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93680" y="29628452"/>
            <a:ext cx="9840992" cy="114493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802" y="21282828"/>
            <a:ext cx="16446179" cy="8680051"/>
          </a:xfrm>
        </p:spPr>
        <p:txBody>
          <a:bodyPr/>
          <a:lstStyle>
            <a:lvl1pPr algn="r">
              <a:defRPr sz="21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19802" y="29943753"/>
            <a:ext cx="16446179" cy="8197827"/>
          </a:xfrm>
        </p:spPr>
        <p:txBody>
          <a:bodyPr>
            <a:normAutofit/>
          </a:bodyPr>
          <a:lstStyle>
            <a:lvl1pPr marL="0" indent="0" algn="r">
              <a:buNone/>
              <a:defRPr sz="7300">
                <a:solidFill>
                  <a:schemeClr val="tx2"/>
                </a:solidFill>
              </a:defRPr>
            </a:lvl1pPr>
            <a:lvl2pPr marL="208784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68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35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36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93676" y="1665190"/>
            <a:ext cx="9840992" cy="27549427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161786" y="37895246"/>
            <a:ext cx="1676962" cy="2266227"/>
          </a:xfrm>
        </p:spPr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000" y="13745157"/>
            <a:ext cx="11809190" cy="242781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81123" y="13745157"/>
            <a:ext cx="11809190" cy="242781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6" y="5675419"/>
            <a:ext cx="24466220" cy="709427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0" y="12749409"/>
            <a:ext cx="11809190" cy="3970819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9100" b="1">
                <a:solidFill>
                  <a:schemeClr val="accent1"/>
                </a:solidFill>
              </a:defRPr>
            </a:lvl1pPr>
            <a:lvl2pPr marL="2087841" indent="0">
              <a:buNone/>
              <a:defRPr sz="9100" b="1"/>
            </a:lvl2pPr>
            <a:lvl3pPr marL="4175681" indent="0">
              <a:buNone/>
              <a:defRPr sz="8200" b="1"/>
            </a:lvl3pPr>
            <a:lvl4pPr marL="6263522" indent="0">
              <a:buNone/>
              <a:defRPr sz="7300" b="1"/>
            </a:lvl4pPr>
            <a:lvl5pPr marL="8351362" indent="0">
              <a:buNone/>
              <a:defRPr sz="7300" b="1"/>
            </a:lvl5pPr>
            <a:lvl6pPr marL="10439202" indent="0">
              <a:buNone/>
              <a:defRPr sz="7300" b="1"/>
            </a:lvl6pPr>
            <a:lvl7pPr marL="12527043" indent="0">
              <a:buNone/>
              <a:defRPr sz="7300" b="1"/>
            </a:lvl7pPr>
            <a:lvl8pPr marL="14614883" indent="0">
              <a:buNone/>
              <a:defRPr sz="7300" b="1"/>
            </a:lvl8pPr>
            <a:lvl9pPr marL="16702723" indent="0">
              <a:buNone/>
              <a:defRPr sz="7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0" y="16692411"/>
            <a:ext cx="11809190" cy="2133092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171026" y="12749409"/>
            <a:ext cx="11809190" cy="3970819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9100" b="1">
                <a:solidFill>
                  <a:schemeClr val="accent1"/>
                </a:solidFill>
              </a:defRPr>
            </a:lvl1pPr>
            <a:lvl2pPr marL="2087841" indent="0">
              <a:buNone/>
              <a:defRPr sz="9100" b="1"/>
            </a:lvl2pPr>
            <a:lvl3pPr marL="4175681" indent="0">
              <a:buNone/>
              <a:defRPr sz="8200" b="1"/>
            </a:lvl3pPr>
            <a:lvl4pPr marL="6263522" indent="0">
              <a:buNone/>
              <a:defRPr sz="7300" b="1"/>
            </a:lvl4pPr>
            <a:lvl5pPr marL="8351362" indent="0">
              <a:buNone/>
              <a:defRPr sz="7300" b="1"/>
            </a:lvl5pPr>
            <a:lvl6pPr marL="10439202" indent="0">
              <a:buNone/>
              <a:defRPr sz="7300" b="1"/>
            </a:lvl6pPr>
            <a:lvl7pPr marL="12527043" indent="0">
              <a:buNone/>
              <a:defRPr sz="7300" b="1"/>
            </a:lvl7pPr>
            <a:lvl8pPr marL="14614883" indent="0">
              <a:buNone/>
              <a:defRPr sz="7300" b="1"/>
            </a:lvl8pPr>
            <a:lvl9pPr marL="16702723" indent="0">
              <a:buNone/>
              <a:defRPr sz="7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171026" y="16692411"/>
            <a:ext cx="11809190" cy="2133092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7" y="13745153"/>
            <a:ext cx="24492086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513997" y="26223197"/>
            <a:ext cx="24492086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001" y="1418855"/>
            <a:ext cx="21553454" cy="709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001" y="9459033"/>
            <a:ext cx="26999644" cy="2999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40225" y="39452045"/>
            <a:ext cx="5803662" cy="2266227"/>
          </a:xfrm>
          <a:prstGeom prst="rect">
            <a:avLst/>
          </a:prstGeom>
        </p:spPr>
        <p:txBody>
          <a:bodyPr vert="horz" wrap="square" lIns="417568" tIns="208784" rIns="417568" bIns="208784" numCol="1" anchor="ctr" anchorCtr="0" compatLnSpc="1">
            <a:prstTxWarp prst="textNoShape">
              <a:avLst/>
            </a:prstTxWarp>
          </a:bodyPr>
          <a:lstStyle>
            <a:lvl1pPr algn="r">
              <a:defRPr sz="5000" b="1">
                <a:solidFill>
                  <a:srgbClr val="858585"/>
                </a:solidFill>
              </a:defRPr>
            </a:lvl1pPr>
          </a:lstStyle>
          <a:p>
            <a:fld id="{AAD92112-1702-4E8D-BAF4-913E68498C59}" type="datetimeFigureOut">
              <a:rPr kumimoji="1" lang="ja-JP" altLang="en-US" smtClean="0"/>
              <a:pPr/>
              <a:t>11/05/23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270" y="39452045"/>
            <a:ext cx="19892261" cy="2266227"/>
          </a:xfrm>
          <a:prstGeom prst="rect">
            <a:avLst/>
          </a:prstGeom>
        </p:spPr>
        <p:txBody>
          <a:bodyPr vert="horz" wrap="square" lIns="417568" tIns="208784" rIns="417568" bIns="208784" numCol="1" anchor="ctr" anchorCtr="0" compatLnSpc="1">
            <a:prstTxWarp prst="textNoShape">
              <a:avLst/>
            </a:prstTxWarp>
          </a:bodyPr>
          <a:lstStyle>
            <a:lvl1pPr>
              <a:defRPr sz="50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341347" y="2236673"/>
            <a:ext cx="1676962" cy="2266227"/>
          </a:xfrm>
          <a:prstGeom prst="rect">
            <a:avLst/>
          </a:prstGeom>
        </p:spPr>
        <p:txBody>
          <a:bodyPr vert="horz" wrap="square" lIns="417568" tIns="208784" rIns="417568" bIns="208784" numCol="1" anchor="ctr" anchorCtr="0" compatLnSpc="1">
            <a:prstTxWarp prst="textNoShape">
              <a:avLst/>
            </a:prstTxWarp>
          </a:bodyPr>
          <a:lstStyle>
            <a:lvl1pPr algn="r">
              <a:defRPr sz="10000" b="1">
                <a:solidFill>
                  <a:schemeClr val="bg1"/>
                </a:solidFill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  <p:sldLayoutId id="2147484173" r:id="rId17"/>
    <p:sldLayoutId id="2147484174" r:id="rId18"/>
    <p:sldLayoutId id="2147484175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6400" kern="1200">
          <a:solidFill>
            <a:schemeClr val="accent1"/>
          </a:solidFill>
          <a:latin typeface="Century Gothic"/>
          <a:ea typeface="+mj-ea"/>
          <a:cs typeface="Tahom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2087841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4175681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6263522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8351362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1043920" indent="-1043920" algn="l" rtl="0" eaLnBrk="1" fontAlgn="base" hangingPunct="1">
        <a:spcBef>
          <a:spcPts val="822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2800" kern="1200">
          <a:solidFill>
            <a:schemeClr val="tx2"/>
          </a:solidFill>
          <a:latin typeface="Century Gothic"/>
          <a:ea typeface="+mn-ea"/>
          <a:cs typeface="Tahoma"/>
        </a:defRPr>
      </a:lvl1pPr>
      <a:lvl2pPr marL="2087841" indent="-1043920" algn="l" rtl="0" eaLnBrk="1" fontAlgn="base" hangingPunct="1">
        <a:spcBef>
          <a:spcPts val="274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11900" kern="1200">
          <a:solidFill>
            <a:schemeClr val="tx2"/>
          </a:solidFill>
          <a:latin typeface="Century Gothic"/>
          <a:ea typeface="+mn-ea"/>
          <a:cs typeface="Tahoma"/>
        </a:defRPr>
      </a:lvl2pPr>
      <a:lvl3pPr marL="3131761" indent="-1043920" algn="l" rtl="0" eaLnBrk="1" fontAlgn="base" hangingPunct="1">
        <a:spcBef>
          <a:spcPts val="274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1000" kern="1200">
          <a:solidFill>
            <a:schemeClr val="tx2"/>
          </a:solidFill>
          <a:latin typeface="Century Gothic"/>
          <a:ea typeface="+mn-ea"/>
          <a:cs typeface="Tahoma"/>
        </a:defRPr>
      </a:lvl3pPr>
      <a:lvl4pPr marL="4175681" indent="-1043920" algn="l" rtl="0" eaLnBrk="1" fontAlgn="base" hangingPunct="1">
        <a:spcBef>
          <a:spcPts val="274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10000" kern="1200">
          <a:solidFill>
            <a:schemeClr val="tx2"/>
          </a:solidFill>
          <a:latin typeface="Century Gothic"/>
          <a:ea typeface="+mn-ea"/>
          <a:cs typeface="Tahoma"/>
        </a:defRPr>
      </a:lvl4pPr>
      <a:lvl5pPr marL="5219601" indent="-1043920" algn="l" rtl="0" eaLnBrk="1" fontAlgn="base" hangingPunct="1">
        <a:spcBef>
          <a:spcPts val="274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9100" kern="1200">
          <a:solidFill>
            <a:schemeClr val="tx2"/>
          </a:solidFill>
          <a:latin typeface="Century Gothic"/>
          <a:ea typeface="+mn-ea"/>
          <a:cs typeface="Tahoma"/>
        </a:defRPr>
      </a:lvl5pPr>
      <a:lvl6pPr marL="11483122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0962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8804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6644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841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681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522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362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202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7043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4883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2723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/>
          <p:cNvSpPr/>
          <p:nvPr/>
        </p:nvSpPr>
        <p:spPr>
          <a:xfrm>
            <a:off x="15139987" y="2128691"/>
            <a:ext cx="15139988" cy="12961440"/>
          </a:xfrm>
          <a:prstGeom prst="rect">
            <a:avLst/>
          </a:prstGeom>
          <a:solidFill>
            <a:schemeClr val="bg1"/>
          </a:solidFill>
          <a:ln w="10160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368" tIns="45684" rIns="91368" bIns="45684"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コンテンツ プレースホルダ 2"/>
          <p:cNvSpPr txBox="1">
            <a:spLocks/>
          </p:cNvSpPr>
          <p:nvPr/>
        </p:nvSpPr>
        <p:spPr>
          <a:xfrm>
            <a:off x="0" y="25243259"/>
            <a:ext cx="15139988" cy="3758805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60913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100" dirty="0">
                <a:latin typeface="+mn-ea"/>
              </a:rPr>
              <a:t>キーボード入力をハイパーコールで</a:t>
            </a:r>
            <a:r>
              <a:rPr lang="en-US" altLang="ja-JP" sz="4100" dirty="0"/>
              <a:t>VMM</a:t>
            </a:r>
            <a:r>
              <a:rPr lang="ja-JP" altLang="en-US" sz="4100" dirty="0">
                <a:latin typeface="+mn-ea"/>
              </a:rPr>
              <a:t>に渡す</a:t>
            </a:r>
            <a:endParaRPr lang="en-US" altLang="ja-JP" sz="4100" dirty="0">
              <a:latin typeface="+mn-ea"/>
            </a:endParaRPr>
          </a:p>
          <a:p>
            <a:pPr marL="1522527" lvl="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en-US" altLang="ja-JP" sz="4100" dirty="0"/>
              <a:t>VMM</a:t>
            </a:r>
            <a:r>
              <a:rPr lang="ja-JP" altLang="en-US" sz="4100" dirty="0"/>
              <a:t>内で復号化しユーザ</a:t>
            </a:r>
            <a:r>
              <a:rPr lang="en-US" altLang="ja-JP" sz="4100" dirty="0"/>
              <a:t>VM</a:t>
            </a:r>
            <a:r>
              <a:rPr lang="ja-JP" altLang="en-US" sz="4100" dirty="0"/>
              <a:t>の</a:t>
            </a:r>
            <a:r>
              <a:rPr lang="en-US" altLang="ja-JP" sz="4100" dirty="0"/>
              <a:t>I/O</a:t>
            </a:r>
            <a:r>
              <a:rPr lang="ja-JP" altLang="en-US" sz="4100" dirty="0"/>
              <a:t>リングに書き込み</a:t>
            </a:r>
            <a:endParaRPr lang="en-US" altLang="ja-JP" sz="4100" dirty="0">
              <a:latin typeface="+mn-ea"/>
            </a:endParaRPr>
          </a:p>
          <a:p>
            <a:pPr marL="60913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>
                <a:latin typeface="+mn-ea"/>
              </a:rPr>
              <a:t>従来システムは</a:t>
            </a:r>
            <a:r>
              <a:rPr lang="en-US" altLang="ja-JP" sz="4000" dirty="0">
                <a:latin typeface="+mj-lt"/>
              </a:rPr>
              <a:t>VNC</a:t>
            </a:r>
            <a:r>
              <a:rPr lang="ja-JP" altLang="en-US" sz="4000" dirty="0">
                <a:latin typeface="+mn-ea"/>
              </a:rPr>
              <a:t>サーバが</a:t>
            </a:r>
            <a:r>
              <a:rPr lang="en-US" altLang="ja-JP" sz="4000" dirty="0">
                <a:latin typeface="+mj-lt"/>
              </a:rPr>
              <a:t>I/O</a:t>
            </a:r>
            <a:r>
              <a:rPr lang="ja-JP" altLang="en-US" sz="4000" dirty="0">
                <a:latin typeface="+mn-ea"/>
              </a:rPr>
              <a:t>リング</a:t>
            </a:r>
            <a:r>
              <a:rPr lang="ja-JP" altLang="en-US" sz="4000" dirty="0" smtClean="0">
                <a:latin typeface="+mn-ea"/>
              </a:rPr>
              <a:t>に書き込んでいた</a:t>
            </a:r>
            <a:endParaRPr lang="en-US" altLang="ja-JP" sz="4000" dirty="0" smtClean="0">
              <a:latin typeface="+mn-ea"/>
            </a:endParaRPr>
          </a:p>
          <a:p>
            <a:pPr marL="1522800" lvl="1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 smtClean="0">
                <a:latin typeface="+mn-ea"/>
              </a:rPr>
              <a:t>復号化後の情報を参照できないように管理</a:t>
            </a:r>
            <a:r>
              <a:rPr lang="en-US" altLang="ja-JP" sz="4000" dirty="0" smtClean="0"/>
              <a:t>VM</a:t>
            </a:r>
            <a:r>
              <a:rPr lang="ja-JP" altLang="en-US" sz="4000" dirty="0" smtClean="0">
                <a:latin typeface="+mn-ea"/>
              </a:rPr>
              <a:t>から</a:t>
            </a:r>
            <a:endParaRPr lang="en-US" altLang="ja-JP" sz="4000" dirty="0" smtClean="0">
              <a:latin typeface="+mn-ea"/>
            </a:endParaRPr>
          </a:p>
          <a:p>
            <a:pPr marL="913668" lvl="1">
              <a:spcBef>
                <a:spcPct val="20000"/>
              </a:spcBef>
              <a:buClr>
                <a:srgbClr val="0000FF"/>
              </a:buClr>
              <a:defRPr/>
            </a:pPr>
            <a:r>
              <a:rPr lang="en-US" altLang="ja-JP" sz="4000" dirty="0" smtClean="0"/>
              <a:t>I/O</a:t>
            </a:r>
            <a:r>
              <a:rPr lang="ja-JP" altLang="en-US" sz="4000" dirty="0" smtClean="0">
                <a:latin typeface="+mn-ea"/>
              </a:rPr>
              <a:t>リングへのアクセスを禁止する必要がある</a:t>
            </a:r>
            <a:endParaRPr lang="en-US" altLang="ja-JP" sz="4000" dirty="0">
              <a:latin typeface="+mn-ea"/>
            </a:endParaRPr>
          </a:p>
        </p:txBody>
      </p:sp>
      <p:sp>
        <p:nvSpPr>
          <p:cNvPr id="56" name="コンテンツ プレースホルダ 2"/>
          <p:cNvSpPr txBox="1">
            <a:spLocks/>
          </p:cNvSpPr>
          <p:nvPr/>
        </p:nvSpPr>
        <p:spPr>
          <a:xfrm>
            <a:off x="0" y="17250371"/>
            <a:ext cx="14637987" cy="5718981"/>
          </a:xfrm>
          <a:prstGeom prst="rect">
            <a:avLst/>
          </a:prstGeom>
        </p:spPr>
        <p:txBody>
          <a:bodyPr vert="horz" lIns="417643" tIns="208822" rIns="417643" bIns="208822" rtlCol="0">
            <a:normAutofit fontScale="92500" lnSpcReduction="10000"/>
          </a:bodyPr>
          <a:lstStyle/>
          <a:p>
            <a:pPr marL="60913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300" dirty="0">
                <a:latin typeface="+mn-ea"/>
              </a:rPr>
              <a:t>キーボード入力情報がクラウド管理者に漏洩するのを</a:t>
            </a:r>
            <a:r>
              <a:rPr lang="ja-JP" altLang="en-US" sz="4300" dirty="0" smtClean="0">
                <a:latin typeface="+mn-ea"/>
              </a:rPr>
              <a:t>防ぐ</a:t>
            </a:r>
            <a:endParaRPr lang="en-US" altLang="ja-JP" sz="4300" dirty="0" smtClean="0">
              <a:latin typeface="+mn-ea"/>
            </a:endParaRPr>
          </a:p>
          <a:p>
            <a:pPr marL="1522800" lvl="1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300" dirty="0" smtClean="0">
                <a:latin typeface="+mn-ea"/>
              </a:rPr>
              <a:t>管理</a:t>
            </a:r>
            <a:r>
              <a:rPr lang="en-US" altLang="ja-JP" sz="4300" dirty="0" smtClean="0"/>
              <a:t>VM</a:t>
            </a:r>
            <a:r>
              <a:rPr lang="ja-JP" altLang="en-US" sz="4300" dirty="0" smtClean="0">
                <a:latin typeface="+mn-ea"/>
              </a:rPr>
              <a:t>は信頼しない</a:t>
            </a:r>
            <a:endParaRPr lang="en-US" altLang="ja-JP" sz="4300" dirty="0">
              <a:latin typeface="+mn-ea"/>
            </a:endParaRPr>
          </a:p>
          <a:p>
            <a:pPr marL="1522527" lvl="1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en-US" altLang="ja-JP" sz="4300" dirty="0"/>
              <a:t>VNC</a:t>
            </a:r>
            <a:r>
              <a:rPr lang="ja-JP" altLang="en-US" sz="4300" dirty="0"/>
              <a:t>クライアントで</a:t>
            </a:r>
            <a:r>
              <a:rPr lang="ja-JP" altLang="en-US" sz="4300" dirty="0" smtClean="0"/>
              <a:t>暗号化</a:t>
            </a:r>
            <a:endParaRPr lang="en-US" altLang="ja-JP" sz="4300" dirty="0" smtClean="0"/>
          </a:p>
          <a:p>
            <a:pPr marL="2696400" lvl="3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300" dirty="0" smtClean="0"/>
              <a:t>ストリーム暗号</a:t>
            </a:r>
            <a:r>
              <a:rPr lang="en-US" altLang="ja-JP" sz="4300" dirty="0" smtClean="0"/>
              <a:t>RC4</a:t>
            </a:r>
            <a:endParaRPr lang="en-US" altLang="ja-JP" sz="4300" dirty="0"/>
          </a:p>
          <a:p>
            <a:pPr marL="1522527" lvl="1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300" dirty="0">
                <a:latin typeface="+mn-ea"/>
              </a:rPr>
              <a:t>仮想マシンモニタ</a:t>
            </a:r>
            <a:r>
              <a:rPr lang="en-US" altLang="ja-JP" sz="4300" dirty="0"/>
              <a:t>(VMM)</a:t>
            </a:r>
            <a:r>
              <a:rPr lang="ja-JP" altLang="en-US" sz="4300" dirty="0">
                <a:latin typeface="+mn-ea"/>
              </a:rPr>
              <a:t>で復号化</a:t>
            </a:r>
            <a:endParaRPr lang="en-US" altLang="ja-JP" sz="4300" dirty="0">
              <a:latin typeface="+mn-ea"/>
            </a:endParaRPr>
          </a:p>
          <a:p>
            <a:pPr marL="2695744" lvl="1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en-US" altLang="ja-JP" sz="4100" dirty="0"/>
              <a:t>VMM</a:t>
            </a:r>
            <a:r>
              <a:rPr lang="ja-JP" altLang="en-US" sz="4100" dirty="0"/>
              <a:t>はクラウド管理者に改ざんされていないと仮定</a:t>
            </a:r>
            <a:endParaRPr lang="en-US" altLang="ja-JP" sz="4100" dirty="0"/>
          </a:p>
          <a:p>
            <a:pPr marL="2695744" lvl="1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100" dirty="0">
                <a:latin typeface="+mn-ea"/>
              </a:rPr>
              <a:t>リモートアテステーション</a:t>
            </a:r>
            <a:r>
              <a:rPr lang="ja-JP" altLang="en-US" sz="4100" dirty="0" smtClean="0">
                <a:latin typeface="+mn-ea"/>
              </a:rPr>
              <a:t>で</a:t>
            </a:r>
            <a:r>
              <a:rPr lang="en-US" altLang="ja-JP" sz="4100" dirty="0" smtClean="0"/>
              <a:t>VMM</a:t>
            </a:r>
            <a:r>
              <a:rPr lang="ja-JP" altLang="en-US" sz="4100" dirty="0" smtClean="0">
                <a:latin typeface="+mn-ea"/>
              </a:rPr>
              <a:t>の改ざん</a:t>
            </a:r>
            <a:r>
              <a:rPr lang="ja-JP" altLang="en-US" sz="4100" dirty="0">
                <a:latin typeface="+mn-ea"/>
              </a:rPr>
              <a:t>検知</a:t>
            </a:r>
            <a:endParaRPr lang="en-US" altLang="ja-JP" sz="4100" dirty="0">
              <a:latin typeface="+mn-ea"/>
            </a:endParaRPr>
          </a:p>
          <a:p>
            <a:pPr marL="609137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300" dirty="0"/>
              <a:t>ユーザ</a:t>
            </a:r>
            <a:r>
              <a:rPr lang="en-US" altLang="ja-JP" sz="4300" dirty="0"/>
              <a:t>VM</a:t>
            </a:r>
            <a:r>
              <a:rPr lang="ja-JP" altLang="en-US" sz="4300" dirty="0" smtClean="0"/>
              <a:t>に変更は加えない</a:t>
            </a:r>
            <a:endParaRPr lang="en-US" altLang="ja-JP" sz="4300" dirty="0" smtClean="0"/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15139988" y="4216923"/>
            <a:ext cx="15139987" cy="1002392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クラウド管理者への情報漏洩</a:t>
            </a:r>
          </a:p>
        </p:txBody>
      </p:sp>
      <p:sp>
        <p:nvSpPr>
          <p:cNvPr id="26" name="コンテンツ プレースホルダ 2"/>
          <p:cNvSpPr txBox="1">
            <a:spLocks/>
          </p:cNvSpPr>
          <p:nvPr/>
        </p:nvSpPr>
        <p:spPr>
          <a:xfrm>
            <a:off x="15139988" y="5297043"/>
            <a:ext cx="15139987" cy="3436757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marL="60913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クラウド管理者はユーザのキーボード入力を盗聴可能</a:t>
            </a:r>
            <a:endParaRPr lang="en-US" altLang="ja-JP" sz="4000" dirty="0"/>
          </a:p>
          <a:p>
            <a:pPr marL="1522836" lvl="1" indent="-723346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ユーザは</a:t>
            </a:r>
            <a:r>
              <a:rPr lang="en-US" altLang="ja-JP" sz="4000" dirty="0"/>
              <a:t>VNC</a:t>
            </a:r>
            <a:r>
              <a:rPr lang="ja-JP" altLang="en-US" sz="4000" dirty="0"/>
              <a:t>クライアントでユーザ</a:t>
            </a:r>
            <a:r>
              <a:rPr lang="en-US" altLang="ja-JP" sz="4000" dirty="0"/>
              <a:t>VM</a:t>
            </a:r>
            <a:r>
              <a:rPr lang="ja-JP" altLang="en-US" sz="4000" dirty="0"/>
              <a:t>を操作</a:t>
            </a:r>
            <a:endParaRPr lang="en-US" altLang="ja-JP" sz="4000" dirty="0"/>
          </a:p>
          <a:p>
            <a:pPr marL="2321583" lvl="2" indent="-723346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ユーザ</a:t>
            </a:r>
            <a:r>
              <a:rPr lang="en-US" altLang="ja-JP" sz="4000" dirty="0"/>
              <a:t>VM</a:t>
            </a:r>
            <a:r>
              <a:rPr lang="ja-JP" altLang="en-US" sz="4000" dirty="0"/>
              <a:t>へのキーボード入力は管理</a:t>
            </a:r>
            <a:r>
              <a:rPr lang="en-US" altLang="ja-JP" sz="4000" dirty="0"/>
              <a:t>VM</a:t>
            </a:r>
            <a:r>
              <a:rPr lang="ja-JP" altLang="en-US" sz="4000" dirty="0"/>
              <a:t>内で処理</a:t>
            </a:r>
            <a:endParaRPr lang="en-US" altLang="ja-JP" sz="4000" dirty="0"/>
          </a:p>
          <a:p>
            <a:pPr marL="1522836" lvl="1" indent="-723346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盗聴プログラムによりパスワード等の機密情報が漏洩</a:t>
            </a:r>
            <a:endParaRPr lang="en-US" altLang="ja-JP" sz="4000" dirty="0"/>
          </a:p>
        </p:txBody>
      </p:sp>
      <p:sp>
        <p:nvSpPr>
          <p:cNvPr id="144" name="タイトル 1"/>
          <p:cNvSpPr txBox="1">
            <a:spLocks/>
          </p:cNvSpPr>
          <p:nvPr/>
        </p:nvSpPr>
        <p:spPr>
          <a:xfrm>
            <a:off x="15126498" y="24321551"/>
            <a:ext cx="14518818" cy="808352"/>
          </a:xfrm>
          <a:prstGeom prst="rect">
            <a:avLst/>
          </a:prstGeom>
        </p:spPr>
        <p:txBody>
          <a:bodyPr vert="horz" lIns="417396" tIns="208698" rIns="417396" bIns="20869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ja-JP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VMM</a:t>
            </a:r>
            <a:r>
              <a: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による</a:t>
            </a:r>
            <a:r>
              <a:rPr lang="en-US" altLang="ja-JP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I/O</a:t>
            </a:r>
            <a:r>
              <a: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リングアドレスの取得</a:t>
            </a:r>
          </a:p>
        </p:txBody>
      </p:sp>
      <p:sp>
        <p:nvSpPr>
          <p:cNvPr id="713" name="コンテンツ プレースホルダ 2"/>
          <p:cNvSpPr txBox="1">
            <a:spLocks/>
          </p:cNvSpPr>
          <p:nvPr/>
        </p:nvSpPr>
        <p:spPr>
          <a:xfrm>
            <a:off x="15126498" y="25257649"/>
            <a:ext cx="14518818" cy="2490115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60913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ユーザ</a:t>
            </a:r>
            <a:r>
              <a:rPr lang="en-US" altLang="ja-JP" sz="4000" dirty="0"/>
              <a:t>VM</a:t>
            </a:r>
            <a:r>
              <a:rPr lang="ja-JP" altLang="en-US" sz="4000" dirty="0"/>
              <a:t>は起動時に</a:t>
            </a:r>
            <a:r>
              <a:rPr lang="en-US" altLang="ja-JP" sz="4000" dirty="0"/>
              <a:t>I/O</a:t>
            </a:r>
            <a:r>
              <a:rPr lang="ja-JP" altLang="en-US" sz="4000" dirty="0"/>
              <a:t>リングアドレスを管理</a:t>
            </a:r>
            <a:r>
              <a:rPr lang="en-US" altLang="ja-JP" sz="4000" dirty="0"/>
              <a:t>VM</a:t>
            </a:r>
            <a:r>
              <a:rPr lang="ja-JP" altLang="en-US" sz="4000" dirty="0"/>
              <a:t>に通知</a:t>
            </a:r>
            <a:endParaRPr lang="en-US" altLang="ja-JP" sz="4000" dirty="0"/>
          </a:p>
          <a:p>
            <a:pPr marL="1522800" lvl="1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en-US" altLang="ja-JP" sz="4000" dirty="0"/>
              <a:t>VMM</a:t>
            </a:r>
            <a:r>
              <a:rPr lang="ja-JP" altLang="en-US" sz="4000" dirty="0"/>
              <a:t>は</a:t>
            </a:r>
            <a:r>
              <a:rPr lang="en-US" altLang="ja-JP" sz="4000" dirty="0"/>
              <a:t>VM</a:t>
            </a:r>
            <a:r>
              <a:rPr lang="ja-JP" altLang="en-US" sz="4000" dirty="0"/>
              <a:t>間</a:t>
            </a:r>
            <a:r>
              <a:rPr lang="ja-JP" altLang="en-US" sz="4000" dirty="0" smtClean="0"/>
              <a:t>通信イベント</a:t>
            </a:r>
            <a:r>
              <a:rPr lang="ja-JP" altLang="en-US" sz="4000" dirty="0"/>
              <a:t>をトリガーに通信路を監視</a:t>
            </a:r>
            <a:endParaRPr lang="en-US" altLang="ja-JP" sz="4000" dirty="0"/>
          </a:p>
          <a:p>
            <a:pPr marL="60913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>
                <a:latin typeface="+mn-ea"/>
              </a:rPr>
              <a:t>管理</a:t>
            </a:r>
            <a:r>
              <a:rPr lang="en-US" altLang="ja-JP" sz="4000" dirty="0"/>
              <a:t>VM</a:t>
            </a:r>
            <a:r>
              <a:rPr lang="ja-JP" altLang="en-US" sz="4000" dirty="0" smtClean="0">
                <a:latin typeface="+mn-ea"/>
              </a:rPr>
              <a:t>からの</a:t>
            </a:r>
            <a:r>
              <a:rPr lang="en-US" altLang="ja-JP" sz="4000" dirty="0" smtClean="0"/>
              <a:t>I</a:t>
            </a:r>
            <a:r>
              <a:rPr lang="en-US" altLang="ja-JP" sz="4000" dirty="0"/>
              <a:t>/O</a:t>
            </a:r>
            <a:r>
              <a:rPr lang="ja-JP" altLang="en-US" sz="4000" dirty="0" smtClean="0">
                <a:latin typeface="+mn-ea"/>
              </a:rPr>
              <a:t>リングページマップ要求を禁止</a:t>
            </a:r>
            <a:endParaRPr lang="en-US" altLang="ja-JP" sz="4000" dirty="0">
              <a:latin typeface="+mn-ea"/>
            </a:endParaRPr>
          </a:p>
        </p:txBody>
      </p:sp>
      <p:sp>
        <p:nvSpPr>
          <p:cNvPr id="108" name="コンテンツ プレースホルダ 2"/>
          <p:cNvSpPr txBox="1">
            <a:spLocks/>
          </p:cNvSpPr>
          <p:nvPr/>
        </p:nvSpPr>
        <p:spPr>
          <a:xfrm>
            <a:off x="378347" y="37196587"/>
            <a:ext cx="14462811" cy="4608512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60913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キーボード入力一回に要する処理時間</a:t>
            </a:r>
            <a:r>
              <a:rPr lang="en-US" altLang="ja-JP" sz="4000" dirty="0"/>
              <a:t>[</a:t>
            </a:r>
            <a:r>
              <a:rPr lang="en-US" altLang="ja-JP" sz="4000" dirty="0" err="1"/>
              <a:t>μs</a:t>
            </a:r>
            <a:r>
              <a:rPr lang="en-US" altLang="ja-JP" sz="4000" dirty="0"/>
              <a:t>]</a:t>
            </a:r>
            <a:r>
              <a:rPr lang="ja-JP" altLang="en-US" sz="4000" dirty="0"/>
              <a:t>を比較</a:t>
            </a:r>
            <a:endParaRPr lang="en-US" altLang="ja-JP" sz="4000" dirty="0"/>
          </a:p>
          <a:p>
            <a:pPr marL="60913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従来とほぼ同じ体感速度でキーボード入力を行えて</a:t>
            </a:r>
            <a:r>
              <a:rPr lang="ja-JP" altLang="en-US" sz="4000" dirty="0" smtClean="0"/>
              <a:t>いる</a:t>
            </a:r>
            <a:endParaRPr lang="en-US" altLang="ja-JP" sz="4000" dirty="0"/>
          </a:p>
          <a:p>
            <a:pPr marL="1522527" lvl="1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en-US" altLang="ja-JP" sz="4000" dirty="0" err="1"/>
              <a:t>FBCrypt</a:t>
            </a:r>
            <a:r>
              <a:rPr lang="ja-JP" altLang="en-US" sz="4000" dirty="0"/>
              <a:t>に</a:t>
            </a:r>
            <a:r>
              <a:rPr lang="ja-JP" altLang="en-US" sz="4000" dirty="0" smtClean="0"/>
              <a:t>よるシステム全体の遅延</a:t>
            </a:r>
            <a:r>
              <a:rPr lang="ja-JP" altLang="en-US" sz="4000" dirty="0"/>
              <a:t>は</a:t>
            </a:r>
            <a:r>
              <a:rPr lang="en-US" altLang="ja-JP" sz="4000" dirty="0" smtClean="0"/>
              <a:t>34μs</a:t>
            </a:r>
          </a:p>
          <a:p>
            <a:pPr marL="1522527" lvl="1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en-US" altLang="ja-JP" sz="4000" dirty="0" err="1" smtClean="0"/>
              <a:t>FBCrypt</a:t>
            </a:r>
            <a:r>
              <a:rPr lang="ja-JP" altLang="en-US" sz="4000" dirty="0" smtClean="0"/>
              <a:t>時の</a:t>
            </a:r>
            <a:r>
              <a:rPr lang="en-US" altLang="ja-JP" sz="4000" dirty="0" smtClean="0"/>
              <a:t>VNC</a:t>
            </a:r>
            <a:r>
              <a:rPr lang="ja-JP" altLang="en-US" sz="4000" dirty="0" smtClean="0"/>
              <a:t>サーバの処理に大きな遅延</a:t>
            </a:r>
            <a:endParaRPr lang="en-US" altLang="ja-JP" sz="4000" dirty="0" smtClean="0"/>
          </a:p>
          <a:p>
            <a:pPr marL="2696400" lvl="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 smtClean="0"/>
              <a:t>ハイパーコールにかかる処理時間が大きいため</a:t>
            </a:r>
            <a:endParaRPr lang="en-US" altLang="ja-JP" sz="4000" dirty="0" smtClean="0"/>
          </a:p>
        </p:txBody>
      </p:sp>
      <p:grpSp>
        <p:nvGrpSpPr>
          <p:cNvPr id="21" name="図形グループ 20"/>
          <p:cNvGrpSpPr/>
          <p:nvPr/>
        </p:nvGrpSpPr>
        <p:grpSpPr>
          <a:xfrm>
            <a:off x="378347" y="8969451"/>
            <a:ext cx="13897544" cy="5802415"/>
            <a:chOff x="738387" y="6665195"/>
            <a:chExt cx="13897544" cy="5802415"/>
          </a:xfrm>
        </p:grpSpPr>
        <p:grpSp>
          <p:nvGrpSpPr>
            <p:cNvPr id="823" name="図形グループ 822"/>
            <p:cNvGrpSpPr/>
            <p:nvPr/>
          </p:nvGrpSpPr>
          <p:grpSpPr>
            <a:xfrm>
              <a:off x="738387" y="7961339"/>
              <a:ext cx="3359193" cy="2510948"/>
              <a:chOff x="2538587" y="14642563"/>
              <a:chExt cx="3359193" cy="2525276"/>
            </a:xfrm>
          </p:grpSpPr>
          <p:pic>
            <p:nvPicPr>
              <p:cNvPr id="216" name="図 215" descr="man-people-person-user-icone-4751-128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38587" y="14665762"/>
                <a:ext cx="1873588" cy="2061960"/>
              </a:xfrm>
              <a:prstGeom prst="rect">
                <a:avLst/>
              </a:prstGeom>
            </p:spPr>
          </p:pic>
          <p:pic>
            <p:nvPicPr>
              <p:cNvPr id="218" name="図 217" descr="laptop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62721" y="14642563"/>
                <a:ext cx="1652819" cy="1818995"/>
              </a:xfrm>
              <a:prstGeom prst="rect">
                <a:avLst/>
              </a:prstGeom>
            </p:spPr>
          </p:pic>
          <p:sp>
            <p:nvSpPr>
              <p:cNvPr id="819" name="テキスト ボックス 818"/>
              <p:cNvSpPr txBox="1"/>
              <p:nvPr/>
            </p:nvSpPr>
            <p:spPr>
              <a:xfrm>
                <a:off x="2682603" y="16579726"/>
                <a:ext cx="3215177" cy="588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200" b="1" dirty="0">
                    <a:latin typeface="+mn-ea"/>
                  </a:rPr>
                  <a:t>ユーザ</a:t>
                </a:r>
                <a:endParaRPr lang="en-US" altLang="ja-JP" sz="3200" b="1" dirty="0">
                  <a:latin typeface="+mn-ea"/>
                </a:endParaRPr>
              </a:p>
            </p:txBody>
          </p:sp>
        </p:grpSp>
        <p:grpSp>
          <p:nvGrpSpPr>
            <p:cNvPr id="19" name="図形グループ 18"/>
            <p:cNvGrpSpPr/>
            <p:nvPr/>
          </p:nvGrpSpPr>
          <p:grpSpPr>
            <a:xfrm>
              <a:off x="3615340" y="6665195"/>
              <a:ext cx="11020591" cy="5802415"/>
              <a:chOff x="3615340" y="6665195"/>
              <a:chExt cx="11020591" cy="5802415"/>
            </a:xfrm>
          </p:grpSpPr>
          <p:sp>
            <p:nvSpPr>
              <p:cNvPr id="15" name="角丸四角形 14"/>
              <p:cNvSpPr/>
              <p:nvPr/>
            </p:nvSpPr>
            <p:spPr>
              <a:xfrm>
                <a:off x="5058867" y="6665195"/>
                <a:ext cx="9577064" cy="5616624"/>
              </a:xfrm>
              <a:prstGeom prst="roundRect">
                <a:avLst/>
              </a:prstGeom>
              <a:ln w="57150" cmpd="sng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grpSp>
            <p:nvGrpSpPr>
              <p:cNvPr id="196" name="図形グループ 195"/>
              <p:cNvGrpSpPr/>
              <p:nvPr/>
            </p:nvGrpSpPr>
            <p:grpSpPr>
              <a:xfrm>
                <a:off x="6571035" y="7169251"/>
                <a:ext cx="5274930" cy="5298359"/>
                <a:chOff x="5442441" y="3777480"/>
                <a:chExt cx="3352934" cy="3077617"/>
              </a:xfrm>
            </p:grpSpPr>
            <p:pic>
              <p:nvPicPr>
                <p:cNvPr id="212" name="図 211" descr="planet-earth-internet-network-world-icone-9098-128.png"/>
                <p:cNvPicPr>
                  <a:picLocks noChangeAspect="1"/>
                </p:cNvPicPr>
                <p:nvPr/>
              </p:nvPicPr>
              <p:blipFill>
                <a:blip r:embed="rId5">
                  <a:alphaModFix amt="82000"/>
                </a:blip>
                <a:stretch>
                  <a:fillRect/>
                </a:stretch>
              </p:blipFill>
              <p:spPr>
                <a:xfrm>
                  <a:off x="5442441" y="3777480"/>
                  <a:ext cx="3352934" cy="3077617"/>
                </a:xfrm>
                <a:prstGeom prst="rect">
                  <a:avLst/>
                </a:prstGeom>
              </p:spPr>
            </p:pic>
            <p:pic>
              <p:nvPicPr>
                <p:cNvPr id="213" name="図 212" descr="point-query-user-icone-6173-128.png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822525" y="5701510"/>
                  <a:ext cx="754769" cy="754769"/>
                </a:xfrm>
                <a:prstGeom prst="rect">
                  <a:avLst/>
                </a:prstGeom>
              </p:spPr>
            </p:pic>
            <p:pic>
              <p:nvPicPr>
                <p:cNvPr id="214" name="図 213" descr="point-query-user-icone-6173-128.png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685213" y="4279401"/>
                  <a:ext cx="754769" cy="754769"/>
                </a:xfrm>
                <a:prstGeom prst="rect">
                  <a:avLst/>
                </a:prstGeom>
              </p:spPr>
            </p:pic>
            <p:pic>
              <p:nvPicPr>
                <p:cNvPr id="215" name="図 214" descr="point-query-user-icone-6173-128.png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123868" y="5004304"/>
                  <a:ext cx="754769" cy="754769"/>
                </a:xfrm>
                <a:prstGeom prst="rect">
                  <a:avLst/>
                </a:prstGeom>
              </p:spPr>
            </p:pic>
          </p:grpSp>
          <p:pic>
            <p:nvPicPr>
              <p:cNvPr id="201" name="図 200" descr="server_vista.pn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25760" y="9330883"/>
                <a:ext cx="1796147" cy="1965521"/>
              </a:xfrm>
              <a:prstGeom prst="rect">
                <a:avLst/>
              </a:prstGeom>
            </p:spPr>
          </p:pic>
          <p:pic>
            <p:nvPicPr>
              <p:cNvPr id="202" name="図 201" descr="server_vista.pn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307339" y="10481619"/>
                <a:ext cx="1346771" cy="1473769"/>
              </a:xfrm>
              <a:prstGeom prst="rect">
                <a:avLst/>
              </a:prstGeom>
            </p:spPr>
          </p:pic>
          <p:grpSp>
            <p:nvGrpSpPr>
              <p:cNvPr id="9" name="図形グループ 8"/>
              <p:cNvGrpSpPr/>
              <p:nvPr/>
            </p:nvGrpSpPr>
            <p:grpSpPr>
              <a:xfrm>
                <a:off x="5707504" y="8561767"/>
                <a:ext cx="3179603" cy="598202"/>
                <a:chOff x="7291115" y="15787638"/>
                <a:chExt cx="2592288" cy="504056"/>
              </a:xfrm>
            </p:grpSpPr>
            <p:sp>
              <p:nvSpPr>
                <p:cNvPr id="516" name="正方形/長方形 515"/>
                <p:cNvSpPr/>
                <p:nvPr/>
              </p:nvSpPr>
              <p:spPr>
                <a:xfrm>
                  <a:off x="7291115" y="15787638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517" name="正方形/長方形 516"/>
                <p:cNvSpPr/>
                <p:nvPr/>
              </p:nvSpPr>
              <p:spPr>
                <a:xfrm>
                  <a:off x="8155211" y="15787638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518" name="正方形/長方形 517"/>
                <p:cNvSpPr/>
                <p:nvPr/>
              </p:nvSpPr>
              <p:spPr>
                <a:xfrm>
                  <a:off x="9091315" y="15787638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13" name="図形グループ 12"/>
              <p:cNvGrpSpPr/>
              <p:nvPr/>
            </p:nvGrpSpPr>
            <p:grpSpPr>
              <a:xfrm>
                <a:off x="7291118" y="7169251"/>
                <a:ext cx="3275800" cy="598202"/>
                <a:chOff x="9477957" y="14635510"/>
                <a:chExt cx="2670715" cy="504056"/>
              </a:xfrm>
            </p:grpSpPr>
            <p:sp>
              <p:nvSpPr>
                <p:cNvPr id="519" name="正方形/長方形 518"/>
                <p:cNvSpPr/>
                <p:nvPr/>
              </p:nvSpPr>
              <p:spPr>
                <a:xfrm>
                  <a:off x="9477957" y="1463551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520" name="正方形/長方形 519"/>
                <p:cNvSpPr/>
                <p:nvPr/>
              </p:nvSpPr>
              <p:spPr>
                <a:xfrm>
                  <a:off x="10417270" y="1463551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521" name="正方形/長方形 520"/>
                <p:cNvSpPr/>
                <p:nvPr/>
              </p:nvSpPr>
              <p:spPr>
                <a:xfrm>
                  <a:off x="11356584" y="1463551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14" name="図形グループ 13"/>
              <p:cNvGrpSpPr/>
              <p:nvPr/>
            </p:nvGrpSpPr>
            <p:grpSpPr>
              <a:xfrm>
                <a:off x="9063751" y="9758170"/>
                <a:ext cx="3267926" cy="598202"/>
                <a:chOff x="10027419" y="16795750"/>
                <a:chExt cx="2664296" cy="504056"/>
              </a:xfrm>
            </p:grpSpPr>
            <p:sp>
              <p:nvSpPr>
                <p:cNvPr id="522" name="正方形/長方形 521"/>
                <p:cNvSpPr/>
                <p:nvPr/>
              </p:nvSpPr>
              <p:spPr>
                <a:xfrm>
                  <a:off x="10027419" y="1679575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523" name="正方形/長方形 522"/>
                <p:cNvSpPr/>
                <p:nvPr/>
              </p:nvSpPr>
              <p:spPr>
                <a:xfrm>
                  <a:off x="10963523" y="1679575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524" name="正方形/長方形 523"/>
                <p:cNvSpPr/>
                <p:nvPr/>
              </p:nvSpPr>
              <p:spPr>
                <a:xfrm>
                  <a:off x="11899627" y="1679575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</p:grpSp>
          <p:pic>
            <p:nvPicPr>
              <p:cNvPr id="577" name="図 576" descr="server_vista.pn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091315" y="7817323"/>
                <a:ext cx="1483773" cy="1623691"/>
              </a:xfrm>
              <a:prstGeom prst="rect">
                <a:avLst/>
              </a:prstGeom>
            </p:spPr>
          </p:pic>
          <p:sp>
            <p:nvSpPr>
              <p:cNvPr id="252" name="テキスト ボックス 251"/>
              <p:cNvSpPr txBox="1"/>
              <p:nvPr/>
            </p:nvSpPr>
            <p:spPr>
              <a:xfrm>
                <a:off x="10603483" y="6881219"/>
                <a:ext cx="38884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4000" b="1" dirty="0" err="1" smtClean="0">
                    <a:solidFill>
                      <a:srgbClr val="0000FF"/>
                    </a:solidFill>
                    <a:latin typeface="+mn-ea"/>
                  </a:rPr>
                  <a:t>IaaS</a:t>
                </a:r>
                <a:r>
                  <a:rPr lang="ja-JP" altLang="en-US" sz="4000" b="1" dirty="0" smtClean="0">
                    <a:solidFill>
                      <a:srgbClr val="0000FF"/>
                    </a:solidFill>
                    <a:latin typeface="+mn-ea"/>
                  </a:rPr>
                  <a:t>型クラウド</a:t>
                </a:r>
                <a:endParaRPr lang="en-US" altLang="ja-JP" sz="4000" b="1" dirty="0">
                  <a:solidFill>
                    <a:srgbClr val="0000FF"/>
                  </a:solidFill>
                  <a:latin typeface="+mn-ea"/>
                </a:endParaRPr>
              </a:p>
            </p:txBody>
          </p:sp>
          <p:cxnSp>
            <p:nvCxnSpPr>
              <p:cNvPr id="194" name="直線矢印コネクタ 193"/>
              <p:cNvCxnSpPr>
                <a:stCxn id="218" idx="3"/>
                <a:endCxn id="516" idx="1"/>
              </p:cNvCxnSpPr>
              <p:nvPr/>
            </p:nvCxnSpPr>
            <p:spPr>
              <a:xfrm flipV="1">
                <a:off x="3615340" y="8860868"/>
                <a:ext cx="2092164" cy="4808"/>
              </a:xfrm>
              <a:prstGeom prst="straightConnector1">
                <a:avLst/>
              </a:prstGeom>
              <a:ln w="88900"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4" name="テキスト ボックス 853"/>
              <p:cNvSpPr txBox="1"/>
              <p:nvPr/>
            </p:nvSpPr>
            <p:spPr>
              <a:xfrm>
                <a:off x="11251555" y="11129691"/>
                <a:ext cx="3215177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200" b="1" dirty="0">
                    <a:latin typeface="+mn-ea"/>
                  </a:rPr>
                  <a:t>クラウド管理者</a:t>
                </a:r>
                <a:endParaRPr lang="en-US" altLang="ja-JP" sz="3200" b="1" dirty="0">
                  <a:latin typeface="+mn-ea"/>
                </a:endParaRPr>
              </a:p>
            </p:txBody>
          </p:sp>
        </p:grpSp>
      </p:grpSp>
      <p:grpSp>
        <p:nvGrpSpPr>
          <p:cNvPr id="873" name="図形グループ 872"/>
          <p:cNvGrpSpPr/>
          <p:nvPr/>
        </p:nvGrpSpPr>
        <p:grpSpPr>
          <a:xfrm>
            <a:off x="15788059" y="8969451"/>
            <a:ext cx="13825535" cy="5871777"/>
            <a:chOff x="882404" y="24212574"/>
            <a:chExt cx="13825535" cy="5905283"/>
          </a:xfrm>
        </p:grpSpPr>
        <p:grpSp>
          <p:nvGrpSpPr>
            <p:cNvPr id="872" name="図形グループ 871"/>
            <p:cNvGrpSpPr/>
            <p:nvPr/>
          </p:nvGrpSpPr>
          <p:grpSpPr>
            <a:xfrm>
              <a:off x="882404" y="24212574"/>
              <a:ext cx="13825535" cy="5905283"/>
              <a:chOff x="882404" y="24212574"/>
              <a:chExt cx="13825535" cy="5905283"/>
            </a:xfrm>
          </p:grpSpPr>
          <p:grpSp>
            <p:nvGrpSpPr>
              <p:cNvPr id="871" name="図形グループ 870"/>
              <p:cNvGrpSpPr/>
              <p:nvPr/>
            </p:nvGrpSpPr>
            <p:grpSpPr>
              <a:xfrm>
                <a:off x="882404" y="24212574"/>
                <a:ext cx="13825535" cy="5905283"/>
                <a:chOff x="882404" y="24212574"/>
                <a:chExt cx="13825535" cy="5905283"/>
              </a:xfrm>
            </p:grpSpPr>
            <p:grpSp>
              <p:nvGrpSpPr>
                <p:cNvPr id="814" name="図形グループ 813"/>
                <p:cNvGrpSpPr/>
                <p:nvPr/>
              </p:nvGrpSpPr>
              <p:grpSpPr>
                <a:xfrm>
                  <a:off x="882404" y="24212575"/>
                  <a:ext cx="6408711" cy="5905282"/>
                  <a:chOff x="882404" y="24212575"/>
                  <a:chExt cx="6408711" cy="5905282"/>
                </a:xfrm>
              </p:grpSpPr>
              <p:grpSp>
                <p:nvGrpSpPr>
                  <p:cNvPr id="542" name="図形グループ 541"/>
                  <p:cNvGrpSpPr/>
                  <p:nvPr/>
                </p:nvGrpSpPr>
                <p:grpSpPr>
                  <a:xfrm>
                    <a:off x="882404" y="24212575"/>
                    <a:ext cx="6408711" cy="5328592"/>
                    <a:chOff x="219088" y="3318286"/>
                    <a:chExt cx="3457227" cy="3688058"/>
                  </a:xfrm>
                </p:grpSpPr>
                <p:sp>
                  <p:nvSpPr>
                    <p:cNvPr id="543" name="角丸四角形 542"/>
                    <p:cNvSpPr/>
                    <p:nvPr/>
                  </p:nvSpPr>
                  <p:spPr>
                    <a:xfrm>
                      <a:off x="219088" y="3318286"/>
                      <a:ext cx="3457227" cy="3688058"/>
                    </a:xfrm>
                    <a:prstGeom prst="roundRect">
                      <a:avLst/>
                    </a:prstGeom>
                    <a:ln w="57150" cmpd="sng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544" name="テキスト ボックス 543"/>
                    <p:cNvSpPr txBox="1"/>
                    <p:nvPr/>
                  </p:nvSpPr>
                  <p:spPr>
                    <a:xfrm>
                      <a:off x="257933" y="3368124"/>
                      <a:ext cx="3379536" cy="40704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sz="3200" b="1" dirty="0">
                          <a:latin typeface="+mn-ea"/>
                        </a:rPr>
                        <a:t>ユーザ</a:t>
                      </a:r>
                    </a:p>
                  </p:txBody>
                </p:sp>
              </p:grpSp>
              <p:grpSp>
                <p:nvGrpSpPr>
                  <p:cNvPr id="812" name="図形グループ 811"/>
                  <p:cNvGrpSpPr/>
                  <p:nvPr/>
                </p:nvGrpSpPr>
                <p:grpSpPr>
                  <a:xfrm>
                    <a:off x="1170435" y="24860646"/>
                    <a:ext cx="5904656" cy="2520280"/>
                    <a:chOff x="1170435" y="24860646"/>
                    <a:chExt cx="5904656" cy="2520280"/>
                  </a:xfrm>
                </p:grpSpPr>
                <p:sp>
                  <p:nvSpPr>
                    <p:cNvPr id="810" name="角丸四角形吹き出し 809"/>
                    <p:cNvSpPr/>
                    <p:nvPr/>
                  </p:nvSpPr>
                  <p:spPr>
                    <a:xfrm>
                      <a:off x="1170435" y="24860646"/>
                      <a:ext cx="5904656" cy="2520280"/>
                    </a:xfrm>
                    <a:prstGeom prst="wedgeRoundRectCallout">
                      <a:avLst>
                        <a:gd name="adj1" fmla="val 14665"/>
                        <a:gd name="adj2" fmla="val 79745"/>
                        <a:gd name="adj3" fmla="val 16667"/>
                      </a:avLst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547" name="角丸四角形 546"/>
                    <p:cNvSpPr/>
                    <p:nvPr/>
                  </p:nvSpPr>
                  <p:spPr>
                    <a:xfrm>
                      <a:off x="1530475" y="25148678"/>
                      <a:ext cx="2808312" cy="1447361"/>
                    </a:xfrm>
                    <a:prstGeom prst="roundRect">
                      <a:avLst/>
                    </a:prstGeom>
                    <a:solidFill>
                      <a:srgbClr val="0000FF"/>
                    </a:solidFill>
                    <a:ln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ja-JP" sz="3200" dirty="0">
                          <a:latin typeface="+mj-ea"/>
                          <a:ea typeface="+mj-ea"/>
                        </a:rPr>
                        <a:t>VNC</a:t>
                      </a:r>
                    </a:p>
                    <a:p>
                      <a:pPr algn="ctr"/>
                      <a:r>
                        <a:rPr lang="ja-JP" altLang="en-US" sz="3200" dirty="0">
                          <a:latin typeface="+mj-ea"/>
                          <a:ea typeface="+mj-ea"/>
                        </a:rPr>
                        <a:t>クライアント</a:t>
                      </a:r>
                    </a:p>
                  </p:txBody>
                </p:sp>
                <p:sp>
                  <p:nvSpPr>
                    <p:cNvPr id="549" name="テキスト ボックス 548"/>
                    <p:cNvSpPr txBox="1"/>
                    <p:nvPr/>
                  </p:nvSpPr>
                  <p:spPr>
                    <a:xfrm>
                      <a:off x="3618707" y="26660846"/>
                      <a:ext cx="3312368" cy="58811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sz="3200" b="1" dirty="0">
                          <a:latin typeface="+mn-ea"/>
                        </a:rPr>
                        <a:t>キーボード入力</a:t>
                      </a:r>
                    </a:p>
                  </p:txBody>
                </p:sp>
              </p:grpSp>
              <p:pic>
                <p:nvPicPr>
                  <p:cNvPr id="809" name="図 808" descr="laptop.png"/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402683" y="27596950"/>
                    <a:ext cx="2232248" cy="2520907"/>
                  </a:xfrm>
                  <a:prstGeom prst="rect">
                    <a:avLst/>
                  </a:prstGeom>
                </p:spPr>
              </p:pic>
              <p:pic>
                <p:nvPicPr>
                  <p:cNvPr id="545" name="図 544" descr="man-people-person-user-icone-4751-128.png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314451" y="26804862"/>
                    <a:ext cx="2170926" cy="2424201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839" name="図形グループ 838"/>
                <p:cNvGrpSpPr/>
                <p:nvPr/>
              </p:nvGrpSpPr>
              <p:grpSpPr>
                <a:xfrm>
                  <a:off x="7723163" y="24212574"/>
                  <a:ext cx="6984776" cy="5616624"/>
                  <a:chOff x="7723163" y="24212574"/>
                  <a:chExt cx="6984776" cy="5616624"/>
                </a:xfrm>
              </p:grpSpPr>
              <p:grpSp>
                <p:nvGrpSpPr>
                  <p:cNvPr id="829" name="図形グループ 828"/>
                  <p:cNvGrpSpPr/>
                  <p:nvPr/>
                </p:nvGrpSpPr>
                <p:grpSpPr>
                  <a:xfrm>
                    <a:off x="7723163" y="24212574"/>
                    <a:ext cx="6984776" cy="5616624"/>
                    <a:chOff x="7723163" y="24212574"/>
                    <a:chExt cx="6984776" cy="5616624"/>
                  </a:xfrm>
                </p:grpSpPr>
                <p:grpSp>
                  <p:nvGrpSpPr>
                    <p:cNvPr id="828" name="図形グループ 827"/>
                    <p:cNvGrpSpPr/>
                    <p:nvPr/>
                  </p:nvGrpSpPr>
                  <p:grpSpPr>
                    <a:xfrm>
                      <a:off x="7723163" y="24212574"/>
                      <a:ext cx="6984776" cy="5328592"/>
                      <a:chOff x="7723163" y="24212574"/>
                      <a:chExt cx="6984776" cy="5328592"/>
                    </a:xfrm>
                  </p:grpSpPr>
                  <p:grpSp>
                    <p:nvGrpSpPr>
                      <p:cNvPr id="674" name="図形グループ 673"/>
                      <p:cNvGrpSpPr/>
                      <p:nvPr/>
                    </p:nvGrpSpPr>
                    <p:grpSpPr>
                      <a:xfrm>
                        <a:off x="7723163" y="24212574"/>
                        <a:ext cx="6984776" cy="5328592"/>
                        <a:chOff x="7723163" y="24212574"/>
                        <a:chExt cx="6984776" cy="5328592"/>
                      </a:xfrm>
                    </p:grpSpPr>
                    <p:sp>
                      <p:nvSpPr>
                        <p:cNvPr id="550" name="角丸四角形 549"/>
                        <p:cNvSpPr/>
                        <p:nvPr/>
                      </p:nvSpPr>
                      <p:spPr>
                        <a:xfrm>
                          <a:off x="7723163" y="24212574"/>
                          <a:ext cx="6984776" cy="5328592"/>
                        </a:xfrm>
                        <a:prstGeom prst="roundRect">
                          <a:avLst/>
                        </a:prstGeom>
                        <a:ln w="57150" cmpd="sng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prstDash val="solid"/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 smtClean="0">
                            <a:latin typeface="+mj-ea"/>
                            <a:ea typeface="+mj-ea"/>
                          </a:endParaRPr>
                        </a:p>
                      </p:txBody>
                    </p:sp>
                    <p:sp>
                      <p:nvSpPr>
                        <p:cNvPr id="560" name="テキスト ボックス 559"/>
                        <p:cNvSpPr txBox="1"/>
                        <p:nvPr/>
                      </p:nvSpPr>
                      <p:spPr>
                        <a:xfrm>
                          <a:off x="8011195" y="24212574"/>
                          <a:ext cx="6408712" cy="58811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ja-JP" altLang="en-US" sz="3200" b="1" dirty="0">
                              <a:latin typeface="+mn-ea"/>
                            </a:rPr>
                            <a:t>クラウド</a:t>
                          </a:r>
                          <a:endParaRPr lang="ja-JP" altLang="en-US" sz="2000" b="1" dirty="0">
                            <a:latin typeface="+mn-ea"/>
                          </a:endParaRPr>
                        </a:p>
                      </p:txBody>
                    </p:sp>
                  </p:grpSp>
                  <p:grpSp>
                    <p:nvGrpSpPr>
                      <p:cNvPr id="673" name="図形グループ 672"/>
                      <p:cNvGrpSpPr/>
                      <p:nvPr/>
                    </p:nvGrpSpPr>
                    <p:grpSpPr>
                      <a:xfrm>
                        <a:off x="8011195" y="24932654"/>
                        <a:ext cx="6480722" cy="2664296"/>
                        <a:chOff x="8011195" y="24932654"/>
                        <a:chExt cx="6480722" cy="2664296"/>
                      </a:xfrm>
                    </p:grpSpPr>
                    <p:grpSp>
                      <p:nvGrpSpPr>
                        <p:cNvPr id="84" name="図形グループ 83"/>
                        <p:cNvGrpSpPr/>
                        <p:nvPr/>
                      </p:nvGrpSpPr>
                      <p:grpSpPr>
                        <a:xfrm>
                          <a:off x="8011195" y="24932654"/>
                          <a:ext cx="3600401" cy="2664296"/>
                          <a:chOff x="8236220" y="24932654"/>
                          <a:chExt cx="3375376" cy="2664296"/>
                        </a:xfrm>
                      </p:grpSpPr>
                      <p:sp>
                        <p:nvSpPr>
                          <p:cNvPr id="556" name="正方形/長方形 555"/>
                          <p:cNvSpPr/>
                          <p:nvPr/>
                        </p:nvSpPr>
                        <p:spPr>
                          <a:xfrm>
                            <a:off x="8236220" y="24933275"/>
                            <a:ext cx="3343570" cy="2663675"/>
                          </a:xfrm>
                          <a:prstGeom prst="rect">
                            <a:avLst/>
                          </a:prstGeom>
                          <a:ln w="38100"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en-US" altLang="ja-JP" dirty="0" smtClean="0">
                              <a:latin typeface="+mj-ea"/>
                              <a:ea typeface="+mj-ea"/>
                            </a:endParaRPr>
                          </a:p>
                          <a:p>
                            <a:pPr algn="ctr"/>
                            <a:endParaRPr lang="en-US" altLang="ja-JP" dirty="0" smtClean="0">
                              <a:latin typeface="+mj-ea"/>
                              <a:ea typeface="+mj-ea"/>
                            </a:endParaRPr>
                          </a:p>
                          <a:p>
                            <a:pPr algn="ctr"/>
                            <a:endParaRPr kumimoji="1" lang="ja-JP" altLang="en-US" dirty="0" smtClean="0">
                              <a:latin typeface="+mj-ea"/>
                              <a:ea typeface="+mj-ea"/>
                            </a:endParaRPr>
                          </a:p>
                        </p:txBody>
                      </p:sp>
                      <p:sp>
                        <p:nvSpPr>
                          <p:cNvPr id="558" name="テキスト ボックス 557"/>
                          <p:cNvSpPr txBox="1"/>
                          <p:nvPr/>
                        </p:nvSpPr>
                        <p:spPr>
                          <a:xfrm>
                            <a:off x="8236221" y="24932654"/>
                            <a:ext cx="3375375" cy="588113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ja-JP" altLang="en-US" sz="3200" b="1" dirty="0">
                                <a:latin typeface="+mn-ea"/>
                              </a:rPr>
                              <a:t>管理</a:t>
                            </a:r>
                            <a:r>
                              <a:rPr lang="en-US" altLang="ja-JP" sz="3200" b="1" dirty="0">
                                <a:latin typeface="+mn-ea"/>
                              </a:rPr>
                              <a:t>VM</a:t>
                            </a:r>
                            <a:endParaRPr lang="ja-JP" altLang="en-US" sz="3200" b="1" dirty="0">
                              <a:latin typeface="+mn-ea"/>
                            </a:endParaRPr>
                          </a:p>
                        </p:txBody>
                      </p:sp>
                      <p:grpSp>
                        <p:nvGrpSpPr>
                          <p:cNvPr id="71" name="図形グループ 70"/>
                          <p:cNvGrpSpPr/>
                          <p:nvPr/>
                        </p:nvGrpSpPr>
                        <p:grpSpPr>
                          <a:xfrm>
                            <a:off x="8776280" y="25508718"/>
                            <a:ext cx="2497778" cy="1836295"/>
                            <a:chOff x="8776280" y="25508718"/>
                            <a:chExt cx="2497778" cy="1836295"/>
                          </a:xfrm>
                        </p:grpSpPr>
                        <p:grpSp>
                          <p:nvGrpSpPr>
                            <p:cNvPr id="20" name="図形グループ 19"/>
                            <p:cNvGrpSpPr/>
                            <p:nvPr/>
                          </p:nvGrpSpPr>
                          <p:grpSpPr>
                            <a:xfrm>
                              <a:off x="8776280" y="25508718"/>
                              <a:ext cx="2497778" cy="1836295"/>
                              <a:chOff x="8776280" y="25508718"/>
                              <a:chExt cx="2497778" cy="1836295"/>
                            </a:xfrm>
                          </p:grpSpPr>
                          <p:sp>
                            <p:nvSpPr>
                              <p:cNvPr id="557" name="角丸四角形 556"/>
                              <p:cNvSpPr/>
                              <p:nvPr/>
                            </p:nvSpPr>
                            <p:spPr>
                              <a:xfrm>
                                <a:off x="8776280" y="25508718"/>
                                <a:ext cx="2479774" cy="1836295"/>
                              </a:xfrm>
                              <a:prstGeom prst="roundRect">
                                <a:avLst/>
                              </a:prstGeom>
                              <a:ln>
                                <a:solidFill>
                                  <a:srgbClr val="0D0D0D"/>
                                </a:solidFill>
                              </a:ln>
                            </p:spPr>
                            <p:style>
                              <a:lnRef idx="1">
                                <a:schemeClr val="accent5"/>
                              </a:lnRef>
                              <a:fillRef idx="2">
                                <a:schemeClr val="accent5"/>
                              </a:fillRef>
                              <a:effectRef idx="1">
                                <a:schemeClr val="accent5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kumimoji="1" lang="ja-JP" altLang="en-US" dirty="0" smtClean="0">
                                  <a:latin typeface="+mj-ea"/>
                                  <a:ea typeface="+mj-ea"/>
                                </a:endParaRPr>
                              </a:p>
                            </p:txBody>
                          </p:sp>
                          <p:sp>
                            <p:nvSpPr>
                              <p:cNvPr id="16" name="テキスト ボックス 15"/>
                              <p:cNvSpPr txBox="1"/>
                              <p:nvPr/>
                            </p:nvSpPr>
                            <p:spPr>
                              <a:xfrm>
                                <a:off x="8776281" y="25580726"/>
                                <a:ext cx="2497777" cy="588113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altLang="ja-JP" sz="3200" dirty="0">
                                    <a:latin typeface="+mn-ea"/>
                                  </a:rPr>
                                  <a:t>VNC</a:t>
                                </a:r>
                                <a:r>
                                  <a:rPr lang="ja-JP" altLang="en-US" sz="3200" dirty="0">
                                    <a:latin typeface="+mn-ea"/>
                                  </a:rPr>
                                  <a:t>サーバ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59" name="角丸四角形 558"/>
                            <p:cNvSpPr/>
                            <p:nvPr/>
                          </p:nvSpPr>
                          <p:spPr>
                            <a:xfrm>
                              <a:off x="9248832" y="26228798"/>
                              <a:ext cx="1440160" cy="936104"/>
                            </a:xfrm>
                            <a:prstGeom prst="roundRect">
                              <a:avLst/>
                            </a:prstGeom>
                          </p:spPr>
                          <p:style>
                            <a:lnRef idx="1">
                              <a:schemeClr val="accent2"/>
                            </a:lnRef>
                            <a:fillRef idx="3">
                              <a:schemeClr val="accent2"/>
                            </a:fillRef>
                            <a:effectRef idx="2">
                              <a:schemeClr val="accent2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ja-JP" altLang="en-US" sz="3200" dirty="0">
                                  <a:latin typeface="+mj-ea"/>
                                  <a:ea typeface="+mj-ea"/>
                                </a:rPr>
                                <a:t>盗聴</a:t>
                              </a:r>
                              <a:endParaRPr lang="en-US" altLang="ja-JP" sz="3200" dirty="0">
                                <a:latin typeface="+mj-ea"/>
                                <a:ea typeface="+mj-ea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551" name="図形グループ 550"/>
                        <p:cNvGrpSpPr/>
                        <p:nvPr/>
                      </p:nvGrpSpPr>
                      <p:grpSpPr>
                        <a:xfrm>
                          <a:off x="12187661" y="24932654"/>
                          <a:ext cx="2304256" cy="1727728"/>
                          <a:chOff x="6593518" y="3423882"/>
                          <a:chExt cx="1642779" cy="1469819"/>
                        </a:xfrm>
                      </p:grpSpPr>
                      <p:sp>
                        <p:nvSpPr>
                          <p:cNvPr id="552" name="正方形/長方形 551"/>
                          <p:cNvSpPr/>
                          <p:nvPr/>
                        </p:nvSpPr>
                        <p:spPr>
                          <a:xfrm>
                            <a:off x="6593518" y="3423882"/>
                            <a:ext cx="1642779" cy="1469819"/>
                          </a:xfrm>
                          <a:prstGeom prst="rect">
                            <a:avLst/>
                          </a:prstGeom>
                          <a:solidFill>
                            <a:srgbClr val="0000FF"/>
                          </a:solidFill>
                          <a:ln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en-US" altLang="ja-JP" dirty="0" smtClean="0">
                              <a:latin typeface="+mj-ea"/>
                              <a:ea typeface="+mj-ea"/>
                            </a:endParaRPr>
                          </a:p>
                          <a:p>
                            <a:pPr algn="ctr"/>
                            <a:endParaRPr lang="en-US" altLang="ja-JP" dirty="0" smtClean="0">
                              <a:latin typeface="+mj-ea"/>
                              <a:ea typeface="+mj-ea"/>
                            </a:endParaRPr>
                          </a:p>
                          <a:p>
                            <a:pPr algn="ctr"/>
                            <a:endParaRPr kumimoji="1" lang="ja-JP" altLang="en-US" dirty="0" smtClean="0">
                              <a:latin typeface="+mj-ea"/>
                              <a:ea typeface="+mj-ea"/>
                            </a:endParaRPr>
                          </a:p>
                        </p:txBody>
                      </p:sp>
                      <p:sp>
                        <p:nvSpPr>
                          <p:cNvPr id="553" name="角丸四角形 552"/>
                          <p:cNvSpPr/>
                          <p:nvPr/>
                        </p:nvSpPr>
                        <p:spPr>
                          <a:xfrm>
                            <a:off x="6952874" y="3913953"/>
                            <a:ext cx="893482" cy="612589"/>
                          </a:xfrm>
                          <a:prstGeom prst="roundRect">
                            <a:avLst/>
                          </a:prstGeom>
                          <a:ln>
                            <a:solidFill>
                              <a:srgbClr val="0D0D0D"/>
                            </a:solidFill>
                          </a:ln>
                        </p:spPr>
                        <p:style>
                          <a:lnRef idx="1">
                            <a:schemeClr val="accent5"/>
                          </a:lnRef>
                          <a:fillRef idx="2">
                            <a:schemeClr val="accent5"/>
                          </a:fillRef>
                          <a:effectRef idx="1">
                            <a:schemeClr val="accent5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altLang="ja-JP" sz="3200" dirty="0">
                                <a:latin typeface="+mj-ea"/>
                                <a:ea typeface="+mj-ea"/>
                              </a:rPr>
                              <a:t>App</a:t>
                            </a:r>
                            <a:endParaRPr lang="ja-JP" altLang="en-US" sz="3200" dirty="0">
                              <a:latin typeface="+mj-ea"/>
                              <a:ea typeface="+mj-ea"/>
                            </a:endParaRPr>
                          </a:p>
                        </p:txBody>
                      </p:sp>
                      <p:sp>
                        <p:nvSpPr>
                          <p:cNvPr id="554" name="テキスト ボックス 553"/>
                          <p:cNvSpPr txBox="1"/>
                          <p:nvPr/>
                        </p:nvSpPr>
                        <p:spPr>
                          <a:xfrm>
                            <a:off x="6593518" y="3423882"/>
                            <a:ext cx="1642779" cy="50032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ja-JP" altLang="en-US" sz="3200" b="1" dirty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ユーザ</a:t>
                            </a:r>
                            <a:r>
                              <a:rPr lang="en-US" altLang="ja-JP" sz="3200" b="1" dirty="0">
                                <a:solidFill>
                                  <a:schemeClr val="bg1"/>
                                </a:solidFill>
                                <a:latin typeface="+mn-ea"/>
                              </a:rPr>
                              <a:t>VM</a:t>
                            </a:r>
                            <a:endParaRPr lang="ja-JP" altLang="en-US" sz="3200" b="1" dirty="0">
                              <a:solidFill>
                                <a:schemeClr val="bg1"/>
                              </a:solidFill>
                              <a:latin typeface="+mn-ea"/>
                            </a:endParaRPr>
                          </a:p>
                        </p:txBody>
                      </p:sp>
                    </p:grpSp>
                    <p:cxnSp>
                      <p:nvCxnSpPr>
                        <p:cNvPr id="583" name="直線矢印コネクタ 582"/>
                        <p:cNvCxnSpPr/>
                        <p:nvPr/>
                      </p:nvCxnSpPr>
                      <p:spPr>
                        <a:xfrm>
                          <a:off x="11251555" y="25868758"/>
                          <a:ext cx="1008112" cy="0"/>
                        </a:xfrm>
                        <a:prstGeom prst="straightConnector1">
                          <a:avLst/>
                        </a:prstGeom>
                        <a:ln w="88900">
                          <a:solidFill>
                            <a:schemeClr val="tx1"/>
                          </a:solidFill>
                          <a:tailEnd type="arrow"/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827" name="爆発 1 826"/>
                    <p:cNvSpPr/>
                    <p:nvPr/>
                  </p:nvSpPr>
                  <p:spPr>
                    <a:xfrm>
                      <a:off x="11395571" y="26372814"/>
                      <a:ext cx="3312368" cy="2520280"/>
                    </a:xfrm>
                    <a:prstGeom prst="irregularSeal1">
                      <a:avLst/>
                    </a:prstGeom>
                  </p:spPr>
                  <p:style>
                    <a:lnRef idx="0">
                      <a:schemeClr val="accent2"/>
                    </a:lnRef>
                    <a:fillRef idx="3">
                      <a:schemeClr val="accent2"/>
                    </a:fillRef>
                    <a:effectRef idx="3">
                      <a:schemeClr val="accent2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sz="3200" dirty="0">
                          <a:latin typeface="+mj-ea"/>
                          <a:ea typeface="+mj-ea"/>
                        </a:rPr>
                        <a:t>情報漏洩</a:t>
                      </a:r>
                    </a:p>
                  </p:txBody>
                </p:sp>
                <p:cxnSp>
                  <p:nvCxnSpPr>
                    <p:cNvPr id="117" name="直線矢印コネクタ 116"/>
                    <p:cNvCxnSpPr>
                      <a:stCxn id="559" idx="2"/>
                      <a:endCxn id="576" idx="0"/>
                    </p:cNvCxnSpPr>
                    <p:nvPr/>
                  </p:nvCxnSpPr>
                  <p:spPr>
                    <a:xfrm flipH="1">
                      <a:off x="9847399" y="27164902"/>
                      <a:ext cx="12000" cy="1296144"/>
                    </a:xfrm>
                    <a:prstGeom prst="straightConnector1">
                      <a:avLst/>
                    </a:prstGeom>
                    <a:ln w="101600">
                      <a:solidFill>
                        <a:schemeClr val="accent2">
                          <a:lumMod val="90000"/>
                          <a:lumOff val="10000"/>
                        </a:schemeClr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76" name="角丸四角形 575"/>
                    <p:cNvSpPr/>
                    <p:nvPr/>
                  </p:nvSpPr>
                  <p:spPr>
                    <a:xfrm>
                      <a:off x="8515251" y="28461046"/>
                      <a:ext cx="2664296" cy="864096"/>
                    </a:xfrm>
                    <a:prstGeom prst="roundRect">
                      <a:avLst/>
                    </a:prstGeom>
                    <a:ln w="57150" cmpd="sng"/>
                  </p:spPr>
                  <p:style>
                    <a:lnRef idx="2">
                      <a:schemeClr val="accent3"/>
                    </a:lnRef>
                    <a:fillRef idx="1">
                      <a:schemeClr val="lt1"/>
                    </a:fillRef>
                    <a:effectRef idx="0">
                      <a:schemeClr val="accent3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sz="3200" dirty="0">
                          <a:latin typeface="+mj-ea"/>
                          <a:ea typeface="+mj-ea"/>
                        </a:rPr>
                        <a:t>パスワード</a:t>
                      </a:r>
                    </a:p>
                  </p:txBody>
                </p:sp>
                <p:pic>
                  <p:nvPicPr>
                    <p:cNvPr id="561" name="図 560" descr="point-query-user-icone-6173-128.png"/>
                    <p:cNvPicPr>
                      <a:picLocks noChangeAspect="1"/>
                    </p:cNvPicPr>
                    <p:nvPr/>
                  </p:nvPicPr>
                  <p:blipFill>
                    <a:blip r:embed="rId6"/>
                    <a:stretch>
                      <a:fillRect/>
                    </a:stretch>
                  </p:blipFill>
                  <p:spPr>
                    <a:xfrm>
                      <a:off x="11035531" y="27812974"/>
                      <a:ext cx="2016224" cy="2016224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830" name="テキスト ボックス 829"/>
                  <p:cNvSpPr txBox="1"/>
                  <p:nvPr/>
                </p:nvSpPr>
                <p:spPr>
                  <a:xfrm>
                    <a:off x="12475691" y="28749078"/>
                    <a:ext cx="1944216" cy="5881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3200" b="1" dirty="0">
                        <a:latin typeface="+mn-ea"/>
                      </a:rPr>
                      <a:t>管理者</a:t>
                    </a:r>
                  </a:p>
                </p:txBody>
              </p:sp>
            </p:grpSp>
          </p:grpSp>
          <p:cxnSp>
            <p:nvCxnSpPr>
              <p:cNvPr id="585" name="直線矢印コネクタ 584"/>
              <p:cNvCxnSpPr>
                <a:stCxn id="547" idx="3"/>
                <a:endCxn id="16" idx="1"/>
              </p:cNvCxnSpPr>
              <p:nvPr/>
            </p:nvCxnSpPr>
            <p:spPr>
              <a:xfrm>
                <a:off x="4338787" y="25872359"/>
                <a:ext cx="4248473" cy="2422"/>
              </a:xfrm>
              <a:prstGeom prst="straightConnector1">
                <a:avLst/>
              </a:prstGeom>
              <a:ln w="889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8" name="角丸四角形 547"/>
            <p:cNvSpPr/>
            <p:nvPr/>
          </p:nvSpPr>
          <p:spPr>
            <a:xfrm>
              <a:off x="4626819" y="25436710"/>
              <a:ext cx="2304256" cy="936104"/>
            </a:xfrm>
            <a:prstGeom prst="roundRect">
              <a:avLst/>
            </a:prstGeom>
            <a:ln w="57150" cmpd="sng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200" dirty="0">
                  <a:latin typeface="+mj-ea"/>
                  <a:ea typeface="+mj-ea"/>
                </a:rPr>
                <a:t>パスワード</a:t>
              </a:r>
            </a:p>
          </p:txBody>
        </p:sp>
      </p:grpSp>
      <p:grpSp>
        <p:nvGrpSpPr>
          <p:cNvPr id="868" name="図形グループ 867"/>
          <p:cNvGrpSpPr/>
          <p:nvPr/>
        </p:nvGrpSpPr>
        <p:grpSpPr>
          <a:xfrm>
            <a:off x="15572035" y="16818323"/>
            <a:ext cx="13321481" cy="6204636"/>
            <a:chOff x="1170435" y="36021886"/>
            <a:chExt cx="13321481" cy="6240041"/>
          </a:xfrm>
        </p:grpSpPr>
        <p:grpSp>
          <p:nvGrpSpPr>
            <p:cNvPr id="867" name="図形グループ 866"/>
            <p:cNvGrpSpPr/>
            <p:nvPr/>
          </p:nvGrpSpPr>
          <p:grpSpPr>
            <a:xfrm>
              <a:off x="1170435" y="36021886"/>
              <a:ext cx="13321481" cy="6240041"/>
              <a:chOff x="1170435" y="36021886"/>
              <a:chExt cx="13321481" cy="6240041"/>
            </a:xfrm>
          </p:grpSpPr>
          <p:grpSp>
            <p:nvGrpSpPr>
              <p:cNvPr id="603" name="図形グループ 602"/>
              <p:cNvGrpSpPr/>
              <p:nvPr/>
            </p:nvGrpSpPr>
            <p:grpSpPr>
              <a:xfrm>
                <a:off x="1170435" y="36741966"/>
                <a:ext cx="3586160" cy="4344285"/>
                <a:chOff x="365746" y="3808709"/>
                <a:chExt cx="2553662" cy="2829357"/>
              </a:xfrm>
            </p:grpSpPr>
            <p:grpSp>
              <p:nvGrpSpPr>
                <p:cNvPr id="604" name="図形グループ 603"/>
                <p:cNvGrpSpPr/>
                <p:nvPr/>
              </p:nvGrpSpPr>
              <p:grpSpPr>
                <a:xfrm>
                  <a:off x="365746" y="3808709"/>
                  <a:ext cx="2553662" cy="2829357"/>
                  <a:chOff x="-178236" y="3201827"/>
                  <a:chExt cx="3379537" cy="4002199"/>
                </a:xfrm>
              </p:grpSpPr>
              <p:sp>
                <p:nvSpPr>
                  <p:cNvPr id="608" name="角丸四角形 607"/>
                  <p:cNvSpPr/>
                  <p:nvPr/>
                </p:nvSpPr>
                <p:spPr>
                  <a:xfrm>
                    <a:off x="-178236" y="3201827"/>
                    <a:ext cx="3379537" cy="4002199"/>
                  </a:xfrm>
                  <a:prstGeom prst="roundRect">
                    <a:avLst/>
                  </a:prstGeom>
                  <a:ln w="57150" cmpd="sng">
                    <a:solidFill>
                      <a:schemeClr val="accent1">
                        <a:lumMod val="40000"/>
                        <a:lumOff val="6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609" name="テキスト ボックス 608"/>
                  <p:cNvSpPr txBox="1"/>
                  <p:nvPr/>
                </p:nvSpPr>
                <p:spPr>
                  <a:xfrm>
                    <a:off x="-178236" y="3201827"/>
                    <a:ext cx="3379536" cy="5418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3200" b="1" dirty="0">
                        <a:latin typeface="+mn-ea"/>
                      </a:rPr>
                      <a:t>ユーザ</a:t>
                    </a:r>
                    <a:endParaRPr lang="ja-JP" altLang="en-US" sz="2000" b="1" dirty="0">
                      <a:latin typeface="+mn-ea"/>
                    </a:endParaRPr>
                  </a:p>
                </p:txBody>
              </p:sp>
            </p:grpSp>
            <p:pic>
              <p:nvPicPr>
                <p:cNvPr id="605" name="図 604" descr="man-people-person-user-icone-4751-128.png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17022" y="4934250"/>
                  <a:ext cx="1186329" cy="1186329"/>
                </a:xfrm>
                <a:prstGeom prst="rect">
                  <a:avLst/>
                </a:prstGeom>
              </p:spPr>
            </p:pic>
            <p:pic>
              <p:nvPicPr>
                <p:cNvPr id="606" name="Picture 4" descr="C:\Users\Egawa Saori\Desktop\icon\keyboard-icone-3840-96.png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1339991" y="4981148"/>
                  <a:ext cx="1179349" cy="1179349"/>
                </a:xfrm>
                <a:prstGeom prst="rect">
                  <a:avLst/>
                </a:prstGeom>
                <a:noFill/>
              </p:spPr>
            </p:pic>
            <p:sp>
              <p:nvSpPr>
                <p:cNvPr id="607" name="角丸四角形 606"/>
                <p:cNvSpPr/>
                <p:nvPr/>
              </p:nvSpPr>
              <p:spPr>
                <a:xfrm>
                  <a:off x="1339991" y="4371480"/>
                  <a:ext cx="1146736" cy="633879"/>
                </a:xfrm>
                <a:prstGeom prst="roundRect">
                  <a:avLst/>
                </a:prstGeom>
                <a:solidFill>
                  <a:srgbClr val="0000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3200" dirty="0">
                      <a:latin typeface="+mj-ea"/>
                      <a:ea typeface="+mj-ea"/>
                    </a:rPr>
                    <a:t>暗号化</a:t>
                  </a:r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866" name="図形グループ 865"/>
              <p:cNvGrpSpPr/>
              <p:nvPr/>
            </p:nvGrpSpPr>
            <p:grpSpPr>
              <a:xfrm>
                <a:off x="5202883" y="36021886"/>
                <a:ext cx="9289033" cy="6240041"/>
                <a:chOff x="5202883" y="36021886"/>
                <a:chExt cx="9289033" cy="6240041"/>
              </a:xfrm>
            </p:grpSpPr>
            <p:grpSp>
              <p:nvGrpSpPr>
                <p:cNvPr id="588" name="図形グループ 587"/>
                <p:cNvGrpSpPr/>
                <p:nvPr/>
              </p:nvGrpSpPr>
              <p:grpSpPr>
                <a:xfrm>
                  <a:off x="5202883" y="36021886"/>
                  <a:ext cx="9289033" cy="6240041"/>
                  <a:chOff x="-35377" y="3062209"/>
                  <a:chExt cx="4284800" cy="3775300"/>
                </a:xfrm>
              </p:grpSpPr>
              <p:sp>
                <p:nvSpPr>
                  <p:cNvPr id="589" name="角丸四角形 588"/>
                  <p:cNvSpPr/>
                  <p:nvPr/>
                </p:nvSpPr>
                <p:spPr>
                  <a:xfrm>
                    <a:off x="-35377" y="3062209"/>
                    <a:ext cx="4284800" cy="3775300"/>
                  </a:xfrm>
                  <a:prstGeom prst="roundRect">
                    <a:avLst/>
                  </a:prstGeom>
                  <a:ln w="57150" cmpd="sng">
                    <a:solidFill>
                      <a:schemeClr val="accent1">
                        <a:lumMod val="40000"/>
                        <a:lumOff val="6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590" name="テキスト ボックス 589"/>
                  <p:cNvSpPr txBox="1"/>
                  <p:nvPr/>
                </p:nvSpPr>
                <p:spPr>
                  <a:xfrm>
                    <a:off x="97485" y="3090859"/>
                    <a:ext cx="4151938" cy="35581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3200" b="1" dirty="0">
                        <a:latin typeface="+mn-ea"/>
                      </a:rPr>
                      <a:t>クラウド</a:t>
                    </a:r>
                  </a:p>
                </p:txBody>
              </p:sp>
            </p:grpSp>
            <p:grpSp>
              <p:nvGrpSpPr>
                <p:cNvPr id="864" name="図形グループ 863"/>
                <p:cNvGrpSpPr/>
                <p:nvPr/>
              </p:nvGrpSpPr>
              <p:grpSpPr>
                <a:xfrm>
                  <a:off x="5706939" y="40245699"/>
                  <a:ext cx="8090793" cy="1548869"/>
                  <a:chOff x="5706939" y="40245699"/>
                  <a:chExt cx="8090793" cy="1548869"/>
                </a:xfrm>
              </p:grpSpPr>
              <p:grpSp>
                <p:nvGrpSpPr>
                  <p:cNvPr id="594" name="図形グループ 593"/>
                  <p:cNvGrpSpPr/>
                  <p:nvPr/>
                </p:nvGrpSpPr>
                <p:grpSpPr>
                  <a:xfrm>
                    <a:off x="5706939" y="40245699"/>
                    <a:ext cx="8090793" cy="1548869"/>
                    <a:chOff x="3027293" y="5829579"/>
                    <a:chExt cx="5557175" cy="1008752"/>
                  </a:xfrm>
                </p:grpSpPr>
                <p:sp>
                  <p:nvSpPr>
                    <p:cNvPr id="595" name="正方形/長方形 594"/>
                    <p:cNvSpPr/>
                    <p:nvPr/>
                  </p:nvSpPr>
                  <p:spPr>
                    <a:xfrm>
                      <a:off x="3027293" y="5829579"/>
                      <a:ext cx="5539387" cy="983367"/>
                    </a:xfrm>
                    <a:prstGeom prst="rect">
                      <a:avLst/>
                    </a:prstGeom>
                    <a:ln w="38100"/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596" name="テキスト ボックス 595"/>
                    <p:cNvSpPr txBox="1"/>
                    <p:nvPr/>
                  </p:nvSpPr>
                  <p:spPr>
                    <a:xfrm>
                      <a:off x="7379670" y="6455303"/>
                      <a:ext cx="1204798" cy="38302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sz="3200" b="1" dirty="0">
                          <a:latin typeface="+mn-ea"/>
                        </a:rPr>
                        <a:t>VMM</a:t>
                      </a:r>
                      <a:endParaRPr lang="ja-JP" altLang="en-US" sz="3200" b="1" dirty="0">
                        <a:latin typeface="+mn-ea"/>
                      </a:endParaRPr>
                    </a:p>
                  </p:txBody>
                </p:sp>
              </p:grpSp>
              <p:sp>
                <p:nvSpPr>
                  <p:cNvPr id="610" name="角丸四角形 609"/>
                  <p:cNvSpPr/>
                  <p:nvPr/>
                </p:nvSpPr>
                <p:spPr>
                  <a:xfrm>
                    <a:off x="6210995" y="40702406"/>
                    <a:ext cx="2664296" cy="885469"/>
                  </a:xfrm>
                  <a:prstGeom prst="roundRect">
                    <a:avLst/>
                  </a:prstGeom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3200" dirty="0">
                        <a:latin typeface="+mj-ea"/>
                        <a:ea typeface="+mj-ea"/>
                      </a:rPr>
                      <a:t>復号化</a:t>
                    </a:r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</p:grpSp>
            <p:grpSp>
              <p:nvGrpSpPr>
                <p:cNvPr id="862" name="図形グループ 861"/>
                <p:cNvGrpSpPr/>
                <p:nvPr/>
              </p:nvGrpSpPr>
              <p:grpSpPr>
                <a:xfrm>
                  <a:off x="5706939" y="36741966"/>
                  <a:ext cx="5760640" cy="3312368"/>
                  <a:chOff x="5706939" y="36741966"/>
                  <a:chExt cx="5760640" cy="3312368"/>
                </a:xfrm>
              </p:grpSpPr>
              <p:grpSp>
                <p:nvGrpSpPr>
                  <p:cNvPr id="613" name="図形グループ 612"/>
                  <p:cNvGrpSpPr/>
                  <p:nvPr/>
                </p:nvGrpSpPr>
                <p:grpSpPr>
                  <a:xfrm>
                    <a:off x="5706939" y="36741966"/>
                    <a:ext cx="3566475" cy="2880320"/>
                    <a:chOff x="7763667" y="24669276"/>
                    <a:chExt cx="3343570" cy="2880320"/>
                  </a:xfrm>
                </p:grpSpPr>
                <p:sp>
                  <p:nvSpPr>
                    <p:cNvPr id="614" name="正方形/長方形 613"/>
                    <p:cNvSpPr/>
                    <p:nvPr/>
                  </p:nvSpPr>
                  <p:spPr>
                    <a:xfrm>
                      <a:off x="7763667" y="24669276"/>
                      <a:ext cx="3343570" cy="2880320"/>
                    </a:xfrm>
                    <a:prstGeom prst="rect">
                      <a:avLst/>
                    </a:prstGeom>
                    <a:ln w="38100"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615" name="テキスト ボックス 614"/>
                    <p:cNvSpPr txBox="1"/>
                    <p:nvPr/>
                  </p:nvSpPr>
                  <p:spPr>
                    <a:xfrm>
                      <a:off x="7898681" y="24669276"/>
                      <a:ext cx="3208555" cy="58811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sz="3200" b="1" dirty="0">
                          <a:latin typeface="+mn-ea"/>
                        </a:rPr>
                        <a:t>管理</a:t>
                      </a:r>
                      <a:r>
                        <a:rPr lang="en-US" altLang="ja-JP" sz="3200" b="1" dirty="0">
                          <a:latin typeface="+mn-ea"/>
                        </a:rPr>
                        <a:t>VM</a:t>
                      </a:r>
                      <a:endParaRPr lang="ja-JP" altLang="en-US" sz="3200" b="1" dirty="0">
                        <a:latin typeface="+mn-ea"/>
                      </a:endParaRPr>
                    </a:p>
                  </p:txBody>
                </p:sp>
                <p:grpSp>
                  <p:nvGrpSpPr>
                    <p:cNvPr id="616" name="図形グループ 615"/>
                    <p:cNvGrpSpPr/>
                    <p:nvPr/>
                  </p:nvGrpSpPr>
                  <p:grpSpPr>
                    <a:xfrm>
                      <a:off x="8236218" y="25389356"/>
                      <a:ext cx="2497777" cy="1836295"/>
                      <a:chOff x="8236218" y="25389356"/>
                      <a:chExt cx="2497777" cy="1836295"/>
                    </a:xfrm>
                  </p:grpSpPr>
                  <p:grpSp>
                    <p:nvGrpSpPr>
                      <p:cNvPr id="617" name="図形グループ 616"/>
                      <p:cNvGrpSpPr/>
                      <p:nvPr/>
                    </p:nvGrpSpPr>
                    <p:grpSpPr>
                      <a:xfrm>
                        <a:off x="8236218" y="25389356"/>
                        <a:ext cx="2497777" cy="1836295"/>
                        <a:chOff x="8236218" y="25389356"/>
                        <a:chExt cx="2497777" cy="1836295"/>
                      </a:xfrm>
                    </p:grpSpPr>
                    <p:sp>
                      <p:nvSpPr>
                        <p:cNvPr id="619" name="角丸四角形 618"/>
                        <p:cNvSpPr/>
                        <p:nvPr/>
                      </p:nvSpPr>
                      <p:spPr>
                        <a:xfrm>
                          <a:off x="8236219" y="25389356"/>
                          <a:ext cx="2479774" cy="1836295"/>
                        </a:xfrm>
                        <a:prstGeom prst="roundRect">
                          <a:avLst/>
                        </a:prstGeom>
                        <a:ln>
                          <a:solidFill>
                            <a:srgbClr val="0D0D0D"/>
                          </a:solidFill>
                        </a:ln>
                      </p:spPr>
                      <p:style>
                        <a:lnRef idx="1">
                          <a:schemeClr val="accent5"/>
                        </a:lnRef>
                        <a:fillRef idx="2">
                          <a:schemeClr val="accent5"/>
                        </a:fillRef>
                        <a:effectRef idx="1">
                          <a:schemeClr val="accent5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 smtClean="0">
                            <a:latin typeface="+mj-ea"/>
                            <a:ea typeface="+mj-ea"/>
                          </a:endParaRPr>
                        </a:p>
                      </p:txBody>
                    </p:sp>
                    <p:sp>
                      <p:nvSpPr>
                        <p:cNvPr id="620" name="テキスト ボックス 619"/>
                        <p:cNvSpPr txBox="1"/>
                        <p:nvPr/>
                      </p:nvSpPr>
                      <p:spPr>
                        <a:xfrm>
                          <a:off x="8236218" y="25389356"/>
                          <a:ext cx="2497777" cy="58811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US" altLang="ja-JP" sz="3200" dirty="0">
                              <a:latin typeface="+mn-ea"/>
                            </a:rPr>
                            <a:t>VNC</a:t>
                          </a:r>
                          <a:r>
                            <a:rPr lang="ja-JP" altLang="en-US" sz="3200" dirty="0">
                              <a:latin typeface="+mn-ea"/>
                            </a:rPr>
                            <a:t>サーバ</a:t>
                          </a:r>
                        </a:p>
                      </p:txBody>
                    </p:sp>
                  </p:grpSp>
                  <p:sp>
                    <p:nvSpPr>
                      <p:cNvPr id="618" name="角丸四角形 617"/>
                      <p:cNvSpPr/>
                      <p:nvPr/>
                    </p:nvSpPr>
                    <p:spPr>
                      <a:xfrm>
                        <a:off x="8776278" y="26037428"/>
                        <a:ext cx="1440160" cy="936104"/>
                      </a:xfrm>
                      <a:prstGeom prst="roundRect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3">
                        <a:schemeClr val="accent2"/>
                      </a:fillRef>
                      <a:effectRef idx="2">
                        <a:schemeClr val="accent2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ja-JP" altLang="en-US" sz="3200" dirty="0">
                            <a:latin typeface="+mj-ea"/>
                            <a:ea typeface="+mj-ea"/>
                          </a:rPr>
                          <a:t>盗聴</a:t>
                        </a:r>
                        <a:endParaRPr lang="en-US" altLang="ja-JP" sz="3200" dirty="0">
                          <a:latin typeface="+mj-ea"/>
                          <a:ea typeface="+mj-ea"/>
                        </a:endParaRPr>
                      </a:p>
                    </p:txBody>
                  </p:sp>
                </p:grpSp>
              </p:grpSp>
              <p:pic>
                <p:nvPicPr>
                  <p:cNvPr id="621" name="図 620" descr="point-query-user-icone-6173-128.png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7507139" y="38470158"/>
                    <a:ext cx="1584176" cy="1584176"/>
                  </a:xfrm>
                  <a:prstGeom prst="rect">
                    <a:avLst/>
                  </a:prstGeom>
                </p:spPr>
              </p:pic>
              <p:sp>
                <p:nvSpPr>
                  <p:cNvPr id="843" name="雲形吹き出し 842"/>
                  <p:cNvSpPr/>
                  <p:nvPr/>
                </p:nvSpPr>
                <p:spPr>
                  <a:xfrm>
                    <a:off x="8659267" y="37029998"/>
                    <a:ext cx="2808312" cy="1584176"/>
                  </a:xfrm>
                  <a:prstGeom prst="cloudCallout">
                    <a:avLst>
                      <a:gd name="adj1" fmla="val -50491"/>
                      <a:gd name="adj2" fmla="val 81978"/>
                    </a:avLst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3200" dirty="0">
                        <a:latin typeface="+mj-ea"/>
                        <a:ea typeface="+mj-ea"/>
                      </a:rPr>
                      <a:t>暗号化</a:t>
                    </a:r>
                    <a:endParaRPr lang="en-US" altLang="ja-JP" sz="3200" dirty="0">
                      <a:latin typeface="+mj-ea"/>
                      <a:ea typeface="+mj-ea"/>
                    </a:endParaRPr>
                  </a:p>
                  <a:p>
                    <a:pPr algn="ctr"/>
                    <a:r>
                      <a:rPr lang="ja-JP" altLang="en-US" sz="3200" dirty="0">
                        <a:latin typeface="+mj-ea"/>
                        <a:ea typeface="+mj-ea"/>
                      </a:rPr>
                      <a:t>されてる</a:t>
                    </a:r>
                  </a:p>
                </p:txBody>
              </p:sp>
            </p:grpSp>
            <p:grpSp>
              <p:nvGrpSpPr>
                <p:cNvPr id="592" name="図形グループ 591"/>
                <p:cNvGrpSpPr/>
                <p:nvPr/>
              </p:nvGrpSpPr>
              <p:grpSpPr>
                <a:xfrm>
                  <a:off x="11539586" y="36813975"/>
                  <a:ext cx="2190767" cy="2930085"/>
                  <a:chOff x="7033457" y="3594553"/>
                  <a:chExt cx="1504732" cy="1908313"/>
                </a:xfrm>
              </p:grpSpPr>
              <p:sp>
                <p:nvSpPr>
                  <p:cNvPr id="600" name="正方形/長方形 599"/>
                  <p:cNvSpPr/>
                  <p:nvPr/>
                </p:nvSpPr>
                <p:spPr>
                  <a:xfrm>
                    <a:off x="7033458" y="3594553"/>
                    <a:ext cx="1504731" cy="1908313"/>
                  </a:xfrm>
                  <a:prstGeom prst="rect">
                    <a:avLst/>
                  </a:prstGeom>
                  <a:solidFill>
                    <a:srgbClr val="0000FF"/>
                  </a:solidFill>
                  <a:ln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en-US" altLang="ja-JP" dirty="0" smtClean="0">
                      <a:latin typeface="+mj-ea"/>
                      <a:ea typeface="+mj-ea"/>
                    </a:endParaRPr>
                  </a:p>
                  <a:p>
                    <a:pPr algn="ctr"/>
                    <a:endParaRPr lang="en-US" altLang="ja-JP" dirty="0" smtClean="0">
                      <a:latin typeface="+mj-ea"/>
                      <a:ea typeface="+mj-ea"/>
                    </a:endParaRPr>
                  </a:p>
                  <a:p>
                    <a:pPr algn="ctr"/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601" name="角丸四角形 600"/>
                  <p:cNvSpPr/>
                  <p:nvPr/>
                </p:nvSpPr>
                <p:spPr>
                  <a:xfrm>
                    <a:off x="7379669" y="4016630"/>
                    <a:ext cx="893482" cy="600195"/>
                  </a:xfrm>
                  <a:prstGeom prst="roundRect">
                    <a:avLst/>
                  </a:prstGeom>
                  <a:ln>
                    <a:solidFill>
                      <a:srgbClr val="0D0D0D"/>
                    </a:solidFill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ja-JP" sz="3200" dirty="0">
                        <a:latin typeface="+mj-ea"/>
                        <a:ea typeface="+mj-ea"/>
                      </a:rPr>
                      <a:t>App</a:t>
                    </a:r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602" name="テキスト ボックス 601"/>
                  <p:cNvSpPr txBox="1"/>
                  <p:nvPr/>
                </p:nvSpPr>
                <p:spPr>
                  <a:xfrm>
                    <a:off x="7033457" y="3594553"/>
                    <a:ext cx="1504731" cy="38302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3200" b="1" dirty="0">
                        <a:solidFill>
                          <a:schemeClr val="bg1"/>
                        </a:solidFill>
                        <a:latin typeface="+mn-ea"/>
                      </a:rPr>
                      <a:t>ユーザ</a:t>
                    </a:r>
                    <a:r>
                      <a:rPr lang="en-US" altLang="ja-JP" sz="3200" b="1" dirty="0">
                        <a:solidFill>
                          <a:schemeClr val="bg1"/>
                        </a:solidFill>
                        <a:latin typeface="+mn-ea"/>
                      </a:rPr>
                      <a:t>VM</a:t>
                    </a:r>
                    <a:endParaRPr lang="ja-JP" altLang="en-US" sz="3200" b="1" dirty="0">
                      <a:solidFill>
                        <a:schemeClr val="bg1"/>
                      </a:solidFill>
                      <a:latin typeface="+mn-ea"/>
                    </a:endParaRPr>
                  </a:p>
                </p:txBody>
              </p:sp>
            </p:grpSp>
          </p:grpSp>
          <p:cxnSp>
            <p:nvCxnSpPr>
              <p:cNvPr id="637" name="直線矢印コネクタ 636"/>
              <p:cNvCxnSpPr>
                <a:stCxn id="619" idx="2"/>
                <a:endCxn id="610" idx="0"/>
              </p:cNvCxnSpPr>
              <p:nvPr/>
            </p:nvCxnSpPr>
            <p:spPr>
              <a:xfrm>
                <a:off x="7533541" y="39298341"/>
                <a:ext cx="9602" cy="1404065"/>
              </a:xfrm>
              <a:prstGeom prst="straightConnector1">
                <a:avLst/>
              </a:prstGeom>
              <a:ln w="88900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8" name="直線矢印コネクタ 627"/>
              <p:cNvCxnSpPr>
                <a:stCxn id="607" idx="3"/>
              </p:cNvCxnSpPr>
              <p:nvPr/>
            </p:nvCxnSpPr>
            <p:spPr>
              <a:xfrm>
                <a:off x="4148972" y="38092702"/>
                <a:ext cx="2062023" cy="17416"/>
              </a:xfrm>
              <a:prstGeom prst="straightConnector1">
                <a:avLst/>
              </a:prstGeom>
              <a:ln w="88900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カギ線コネクタ 640"/>
              <p:cNvCxnSpPr>
                <a:stCxn id="610" idx="3"/>
                <a:endCxn id="601" idx="2"/>
              </p:cNvCxnSpPr>
              <p:nvPr/>
            </p:nvCxnSpPr>
            <p:spPr>
              <a:xfrm flipV="1">
                <a:off x="8875291" y="38383605"/>
                <a:ext cx="3818770" cy="2761536"/>
              </a:xfrm>
              <a:prstGeom prst="bentConnector2">
                <a:avLst/>
              </a:prstGeom>
              <a:ln w="88900">
                <a:solidFill>
                  <a:srgbClr val="FF66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1" name="テキスト ボックス 610"/>
            <p:cNvSpPr txBox="1"/>
            <p:nvPr/>
          </p:nvSpPr>
          <p:spPr>
            <a:xfrm>
              <a:off x="1314451" y="40270358"/>
              <a:ext cx="3528392" cy="588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200" b="1" dirty="0">
                  <a:latin typeface="+mn-ea"/>
                </a:rPr>
                <a:t>キーボード入力</a:t>
              </a:r>
            </a:p>
          </p:txBody>
        </p:sp>
      </p:grpSp>
      <p:graphicFrame>
        <p:nvGraphicFramePr>
          <p:cNvPr id="807" name="表 8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38234"/>
              </p:ext>
            </p:extLst>
          </p:nvPr>
        </p:nvGraphicFramePr>
        <p:xfrm>
          <a:off x="23288806" y="38708755"/>
          <a:ext cx="6840760" cy="27664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6856"/>
                <a:gridCol w="5243904"/>
              </a:tblGrid>
              <a:tr h="644395">
                <a:tc>
                  <a:txBody>
                    <a:bodyPr/>
                    <a:lstStyle/>
                    <a:p>
                      <a:r>
                        <a:rPr kumimoji="1" lang="ja-JP" altLang="en-US" sz="3100" dirty="0" smtClean="0"/>
                        <a:t>マシン</a:t>
                      </a:r>
                      <a:endParaRPr kumimoji="1" lang="ja-JP" altLang="en-US" sz="3100" dirty="0"/>
                    </a:p>
                  </a:txBody>
                  <a:tcPr marT="45461" marB="4546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Xen-4.0.2 Linux</a:t>
                      </a:r>
                      <a:r>
                        <a:rPr kumimoji="1" lang="ja-JP" altLang="en-US" sz="3100" dirty="0" smtClean="0"/>
                        <a:t>カーネル</a:t>
                      </a:r>
                      <a:endParaRPr kumimoji="1" lang="ja-JP" altLang="en-US" sz="3100" dirty="0"/>
                    </a:p>
                  </a:txBody>
                  <a:tcPr marT="45461" marB="45461"/>
                </a:tc>
              </a:tr>
              <a:tr h="1061046"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CPU</a:t>
                      </a:r>
                      <a:endParaRPr kumimoji="1" lang="ja-JP" altLang="en-US" sz="3100" dirty="0"/>
                    </a:p>
                  </a:txBody>
                  <a:tcPr marT="45461" marB="45461">
                    <a:solidFill>
                      <a:srgbClr val="C6C3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Intel Core2 Quad Q9550</a:t>
                      </a:r>
                    </a:p>
                    <a:p>
                      <a:r>
                        <a:rPr kumimoji="1" lang="en-US" altLang="ja-JP" sz="3100" dirty="0" smtClean="0"/>
                        <a:t>2.83GHz</a:t>
                      </a:r>
                      <a:endParaRPr kumimoji="1" lang="ja-JP" altLang="en-US" sz="3100" dirty="0"/>
                    </a:p>
                  </a:txBody>
                  <a:tcPr marT="45461" marB="45461"/>
                </a:tc>
              </a:tr>
              <a:tr h="1061046">
                <a:tc>
                  <a:txBody>
                    <a:bodyPr/>
                    <a:lstStyle/>
                    <a:p>
                      <a:r>
                        <a:rPr kumimoji="1" lang="ja-JP" altLang="en-US" sz="3100" dirty="0" smtClean="0"/>
                        <a:t>メモリ</a:t>
                      </a:r>
                      <a:endParaRPr kumimoji="1" lang="ja-JP" altLang="en-US" sz="3100" dirty="0"/>
                    </a:p>
                  </a:txBody>
                  <a:tcPr marT="45461" marB="45461">
                    <a:solidFill>
                      <a:srgbClr val="C6C3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100" dirty="0" smtClean="0"/>
                        <a:t>管理</a:t>
                      </a:r>
                      <a:r>
                        <a:rPr kumimoji="1" lang="en-US" altLang="ja-JP" sz="3100" dirty="0" smtClean="0"/>
                        <a:t>VM: 3GB</a:t>
                      </a:r>
                    </a:p>
                    <a:p>
                      <a:r>
                        <a:rPr kumimoji="1" lang="ja-JP" altLang="en-US" sz="3100" dirty="0" smtClean="0"/>
                        <a:t>ユーザ</a:t>
                      </a:r>
                      <a:r>
                        <a:rPr kumimoji="1" lang="en-US" altLang="ja-JP" sz="3100" dirty="0" smtClean="0"/>
                        <a:t>VM: 512MB</a:t>
                      </a:r>
                      <a:endParaRPr kumimoji="1" lang="ja-JP" altLang="en-US" sz="3100" dirty="0"/>
                    </a:p>
                  </a:txBody>
                  <a:tcPr marT="45461" marB="45461"/>
                </a:tc>
              </a:tr>
            </a:tbl>
          </a:graphicData>
        </a:graphic>
      </p:graphicFrame>
      <p:sp>
        <p:nvSpPr>
          <p:cNvPr id="23" name="コンテンツ プレースホルダ 2"/>
          <p:cNvSpPr txBox="1">
            <a:spLocks/>
          </p:cNvSpPr>
          <p:nvPr/>
        </p:nvSpPr>
        <p:spPr>
          <a:xfrm>
            <a:off x="0" y="5297043"/>
            <a:ext cx="14779947" cy="3045800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60913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クラウド環境の管理体制に対する不安</a:t>
            </a:r>
            <a:endParaRPr lang="en-US" altLang="ja-JP" sz="4000" dirty="0"/>
          </a:p>
          <a:p>
            <a:pPr marL="1522836" lvl="1" indent="-723346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従来：ユーザの管理下にある計算機を利用</a:t>
            </a:r>
            <a:endParaRPr lang="en-US" altLang="ja-JP" sz="4000" dirty="0"/>
          </a:p>
          <a:p>
            <a:pPr marL="1522836" lvl="1" indent="-723346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defRPr/>
            </a:pPr>
            <a:r>
              <a:rPr lang="ja-JP" altLang="en-US" sz="4000" dirty="0"/>
              <a:t>クラウド環境：誰が管理しているかわからない</a:t>
            </a:r>
            <a:r>
              <a:rPr lang="ja-JP" altLang="en-US" sz="4000" dirty="0" smtClean="0"/>
              <a:t>計算機</a:t>
            </a:r>
            <a:endParaRPr lang="en-US" altLang="ja-JP" sz="4000" dirty="0"/>
          </a:p>
          <a:p>
            <a:pPr marL="2322311" lvl="2" indent="-609132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n"/>
              <a:tabLst>
                <a:tab pos="3236016" algn="l"/>
              </a:tabLst>
              <a:defRPr/>
            </a:pPr>
            <a:r>
              <a:rPr lang="ja-JP" altLang="en-US" sz="4000" dirty="0"/>
              <a:t>情報漏洩の危険性</a:t>
            </a:r>
          </a:p>
        </p:txBody>
      </p:sp>
      <p:grpSp>
        <p:nvGrpSpPr>
          <p:cNvPr id="11" name="図形グループ 10"/>
          <p:cNvGrpSpPr/>
          <p:nvPr/>
        </p:nvGrpSpPr>
        <p:grpSpPr>
          <a:xfrm>
            <a:off x="16926698" y="27921945"/>
            <a:ext cx="11305256" cy="6671543"/>
            <a:chOff x="17012195" y="21259424"/>
            <a:chExt cx="11305256" cy="6709612"/>
          </a:xfrm>
        </p:grpSpPr>
        <p:grpSp>
          <p:nvGrpSpPr>
            <p:cNvPr id="3" name="図形グループ 2"/>
            <p:cNvGrpSpPr/>
            <p:nvPr/>
          </p:nvGrpSpPr>
          <p:grpSpPr>
            <a:xfrm>
              <a:off x="17012195" y="21259424"/>
              <a:ext cx="11305256" cy="6709612"/>
              <a:chOff x="17300227" y="21331432"/>
              <a:chExt cx="11305256" cy="6709612"/>
            </a:xfrm>
          </p:grpSpPr>
          <p:grpSp>
            <p:nvGrpSpPr>
              <p:cNvPr id="304" name="図形グループ 303"/>
              <p:cNvGrpSpPr/>
              <p:nvPr/>
            </p:nvGrpSpPr>
            <p:grpSpPr>
              <a:xfrm>
                <a:off x="17300227" y="21331432"/>
                <a:ext cx="11305256" cy="6709612"/>
                <a:chOff x="15932076" y="21835488"/>
                <a:chExt cx="11305256" cy="6709612"/>
              </a:xfrm>
            </p:grpSpPr>
            <p:grpSp>
              <p:nvGrpSpPr>
                <p:cNvPr id="177" name="図形グループ 176"/>
                <p:cNvGrpSpPr/>
                <p:nvPr/>
              </p:nvGrpSpPr>
              <p:grpSpPr>
                <a:xfrm>
                  <a:off x="15932076" y="21835488"/>
                  <a:ext cx="11305256" cy="6709612"/>
                  <a:chOff x="15932076" y="22195528"/>
                  <a:chExt cx="11305256" cy="6709612"/>
                </a:xfrm>
              </p:grpSpPr>
              <p:grpSp>
                <p:nvGrpSpPr>
                  <p:cNvPr id="160" name="図形グループ 159"/>
                  <p:cNvGrpSpPr/>
                  <p:nvPr/>
                </p:nvGrpSpPr>
                <p:grpSpPr>
                  <a:xfrm>
                    <a:off x="16076089" y="22340366"/>
                    <a:ext cx="4248474" cy="2811557"/>
                    <a:chOff x="16076089" y="22340366"/>
                    <a:chExt cx="4248474" cy="2811557"/>
                  </a:xfrm>
                </p:grpSpPr>
                <p:grpSp>
                  <p:nvGrpSpPr>
                    <p:cNvPr id="762" name="図形グループ 761"/>
                    <p:cNvGrpSpPr/>
                    <p:nvPr/>
                  </p:nvGrpSpPr>
                  <p:grpSpPr>
                    <a:xfrm>
                      <a:off x="16076091" y="22340366"/>
                      <a:ext cx="4248472" cy="2808310"/>
                      <a:chOff x="2246340" y="2646296"/>
                      <a:chExt cx="2189410" cy="1341945"/>
                    </a:xfrm>
                  </p:grpSpPr>
                  <p:sp>
                    <p:nvSpPr>
                      <p:cNvPr id="766" name="正方形/長方形 765"/>
                      <p:cNvSpPr/>
                      <p:nvPr/>
                    </p:nvSpPr>
                    <p:spPr>
                      <a:xfrm>
                        <a:off x="2246340" y="2646296"/>
                        <a:ext cx="2189410" cy="1341945"/>
                      </a:xfrm>
                      <a:prstGeom prst="rect">
                        <a:avLst/>
                      </a:prstGeom>
                      <a:ln w="38100"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en-US" altLang="ja-JP" dirty="0" smtClean="0">
                          <a:latin typeface="+mj-ea"/>
                          <a:ea typeface="+mj-ea"/>
                        </a:endParaRPr>
                      </a:p>
                      <a:p>
                        <a:pPr algn="ctr"/>
                        <a:endParaRPr lang="en-US" altLang="ja-JP" dirty="0" smtClean="0">
                          <a:latin typeface="+mj-ea"/>
                          <a:ea typeface="+mj-ea"/>
                        </a:endParaRPr>
                      </a:p>
                      <a:p>
                        <a:pPr algn="ctr"/>
                        <a:endParaRPr kumimoji="1" lang="ja-JP" altLang="en-US" dirty="0" smtClean="0">
                          <a:latin typeface="+mj-ea"/>
                          <a:ea typeface="+mj-ea"/>
                        </a:endParaRPr>
                      </a:p>
                    </p:txBody>
                  </p:sp>
                  <p:sp>
                    <p:nvSpPr>
                      <p:cNvPr id="767" name="角丸四角形 766"/>
                      <p:cNvSpPr/>
                      <p:nvPr/>
                    </p:nvSpPr>
                    <p:spPr>
                      <a:xfrm>
                        <a:off x="2468992" y="2955976"/>
                        <a:ext cx="1706998" cy="481725"/>
                      </a:xfrm>
                      <a:prstGeom prst="roundRect">
                        <a:avLst/>
                      </a:prstGeom>
                      <a:ln>
                        <a:solidFill>
                          <a:srgbClr val="0D0D0D"/>
                        </a:solidFill>
                      </a:ln>
                    </p:spPr>
                    <p:style>
                      <a:lnRef idx="1">
                        <a:schemeClr val="accent5"/>
                      </a:lnRef>
                      <a:fillRef idx="2">
                        <a:schemeClr val="accent5"/>
                      </a:fillRef>
                      <a:effectRef idx="1">
                        <a:schemeClr val="accent5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altLang="ja-JP" sz="3200" dirty="0">
                            <a:latin typeface="+mj-ea"/>
                            <a:ea typeface="+mj-ea"/>
                          </a:rPr>
                          <a:t>VNC</a:t>
                        </a:r>
                        <a:r>
                          <a:rPr lang="ja-JP" altLang="en-US" sz="3200" dirty="0">
                            <a:latin typeface="+mj-ea"/>
                            <a:ea typeface="+mj-ea"/>
                          </a:rPr>
                          <a:t>サーバ</a:t>
                        </a:r>
                      </a:p>
                    </p:txBody>
                  </p:sp>
                  <p:sp>
                    <p:nvSpPr>
                      <p:cNvPr id="768" name="テキスト ボックス 767"/>
                      <p:cNvSpPr txBox="1"/>
                      <p:nvPr/>
                    </p:nvSpPr>
                    <p:spPr>
                      <a:xfrm>
                        <a:off x="2246340" y="2646296"/>
                        <a:ext cx="2189410" cy="28102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ja-JP" altLang="en-US" sz="3200" b="1" dirty="0">
                            <a:latin typeface="+mn-ea"/>
                          </a:rPr>
                          <a:t>管理</a:t>
                        </a:r>
                        <a:r>
                          <a:rPr lang="en-US" altLang="ja-JP" sz="3200" b="1" dirty="0">
                            <a:latin typeface="+mn-ea"/>
                          </a:rPr>
                          <a:t>VM</a:t>
                        </a:r>
                        <a:endParaRPr lang="ja-JP" altLang="en-US" sz="3200" b="1" dirty="0">
                          <a:latin typeface="+mn-ea"/>
                        </a:endParaRPr>
                      </a:p>
                    </p:txBody>
                  </p:sp>
                </p:grpSp>
                <p:sp>
                  <p:nvSpPr>
                    <p:cNvPr id="379" name="テキスト ボックス 378"/>
                    <p:cNvSpPr txBox="1"/>
                    <p:nvPr/>
                  </p:nvSpPr>
                  <p:spPr>
                    <a:xfrm>
                      <a:off x="16076089" y="24068558"/>
                      <a:ext cx="2592290" cy="10833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sz="3200" b="1" dirty="0">
                          <a:latin typeface="+mn-ea"/>
                        </a:rPr>
                        <a:t>⑤</a:t>
                      </a:r>
                      <a:r>
                        <a:rPr lang="en-US" altLang="ja-JP" sz="3200" b="1" dirty="0"/>
                        <a:t>I/O</a:t>
                      </a:r>
                      <a:r>
                        <a:rPr lang="ja-JP" altLang="en-US" sz="3200" b="1" dirty="0">
                          <a:latin typeface="+mn-ea"/>
                        </a:rPr>
                        <a:t>リングマップ要求</a:t>
                      </a:r>
                    </a:p>
                  </p:txBody>
                </p:sp>
              </p:grpSp>
              <p:grpSp>
                <p:nvGrpSpPr>
                  <p:cNvPr id="174" name="図形グループ 173"/>
                  <p:cNvGrpSpPr/>
                  <p:nvPr/>
                </p:nvGrpSpPr>
                <p:grpSpPr>
                  <a:xfrm>
                    <a:off x="15932076" y="22195528"/>
                    <a:ext cx="11305256" cy="6709612"/>
                    <a:chOff x="15932076" y="22195528"/>
                    <a:chExt cx="11305256" cy="6709612"/>
                  </a:xfrm>
                </p:grpSpPr>
                <p:sp>
                  <p:nvSpPr>
                    <p:cNvPr id="754" name="テキスト ボックス 753"/>
                    <p:cNvSpPr txBox="1"/>
                    <p:nvPr/>
                  </p:nvSpPr>
                  <p:spPr>
                    <a:xfrm>
                      <a:off x="20396572" y="22195528"/>
                      <a:ext cx="3096344" cy="10833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sz="3200" b="1" dirty="0">
                          <a:latin typeface="+mn-ea"/>
                        </a:rPr>
                        <a:t>I/O</a:t>
                      </a:r>
                      <a:r>
                        <a:rPr lang="ja-JP" altLang="en-US" sz="3200" b="1" dirty="0">
                          <a:latin typeface="+mn-ea"/>
                        </a:rPr>
                        <a:t>リング</a:t>
                      </a:r>
                      <a:endParaRPr lang="en-US" altLang="ja-JP" sz="3200" b="1" dirty="0">
                        <a:latin typeface="+mn-ea"/>
                      </a:endParaRPr>
                    </a:p>
                    <a:p>
                      <a:pPr algn="ctr"/>
                      <a:r>
                        <a:rPr lang="ja-JP" altLang="en-US" sz="3200" b="1" dirty="0">
                          <a:latin typeface="+mn-ea"/>
                        </a:rPr>
                        <a:t>アドレス</a:t>
                      </a:r>
                    </a:p>
                  </p:txBody>
                </p:sp>
                <p:grpSp>
                  <p:nvGrpSpPr>
                    <p:cNvPr id="170" name="図形グループ 169"/>
                    <p:cNvGrpSpPr/>
                    <p:nvPr/>
                  </p:nvGrpSpPr>
                  <p:grpSpPr>
                    <a:xfrm>
                      <a:off x="15932076" y="22340366"/>
                      <a:ext cx="11305256" cy="6564774"/>
                      <a:chOff x="15932076" y="22340366"/>
                      <a:chExt cx="11305256" cy="6564774"/>
                    </a:xfrm>
                  </p:grpSpPr>
                  <p:grpSp>
                    <p:nvGrpSpPr>
                      <p:cNvPr id="763" name="図形グループ 762"/>
                      <p:cNvGrpSpPr/>
                      <p:nvPr/>
                    </p:nvGrpSpPr>
                    <p:grpSpPr>
                      <a:xfrm>
                        <a:off x="15932076" y="25580724"/>
                        <a:ext cx="11305255" cy="3324416"/>
                        <a:chOff x="2093022" y="3676690"/>
                        <a:chExt cx="6183938" cy="2269929"/>
                      </a:xfrm>
                    </p:grpSpPr>
                    <p:sp>
                      <p:nvSpPr>
                        <p:cNvPr id="764" name="正方形/長方形 763"/>
                        <p:cNvSpPr/>
                        <p:nvPr/>
                      </p:nvSpPr>
                      <p:spPr>
                        <a:xfrm>
                          <a:off x="2171797" y="3676690"/>
                          <a:ext cx="6105163" cy="2261700"/>
                        </a:xfrm>
                        <a:prstGeom prst="rect">
                          <a:avLst/>
                        </a:prstGeom>
                        <a:ln w="63500"/>
                      </p:spPr>
                      <p:style>
                        <a:lnRef idx="2">
                          <a:schemeClr val="accent2"/>
                        </a:lnRef>
                        <a:fillRef idx="1">
                          <a:schemeClr val="lt1"/>
                        </a:fillRef>
                        <a:effectRef idx="0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 smtClean="0">
                            <a:latin typeface="+mj-ea"/>
                            <a:ea typeface="+mj-ea"/>
                          </a:endParaRPr>
                        </a:p>
                      </p:txBody>
                    </p:sp>
                    <p:sp>
                      <p:nvSpPr>
                        <p:cNvPr id="765" name="テキスト ボックス 764"/>
                        <p:cNvSpPr txBox="1"/>
                        <p:nvPr/>
                      </p:nvSpPr>
                      <p:spPr>
                        <a:xfrm>
                          <a:off x="2093022" y="5545052"/>
                          <a:ext cx="905927" cy="40156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US" altLang="ja-JP" sz="3200" b="1" dirty="0">
                              <a:latin typeface="+mn-ea"/>
                            </a:rPr>
                            <a:t>VMM</a:t>
                          </a:r>
                          <a:endParaRPr lang="ja-JP" altLang="en-US" sz="3200" b="1" dirty="0">
                            <a:latin typeface="+mn-ea"/>
                          </a:endParaRPr>
                        </a:p>
                      </p:txBody>
                    </p:sp>
                  </p:grpSp>
                  <p:sp>
                    <p:nvSpPr>
                      <p:cNvPr id="755" name="テキスト ボックス 754"/>
                      <p:cNvSpPr txBox="1"/>
                      <p:nvPr/>
                    </p:nvSpPr>
                    <p:spPr>
                      <a:xfrm>
                        <a:off x="21836732" y="25724742"/>
                        <a:ext cx="1728192" cy="58811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altLang="ja-JP" sz="3200" b="1" dirty="0">
                            <a:latin typeface="+mn-ea"/>
                          </a:rPr>
                          <a:t>③</a:t>
                        </a:r>
                        <a:r>
                          <a:rPr lang="ja-JP" altLang="en-US" sz="3200" b="1" dirty="0">
                            <a:latin typeface="+mn-ea"/>
                          </a:rPr>
                          <a:t>監視</a:t>
                        </a:r>
                      </a:p>
                    </p:txBody>
                  </p:sp>
                  <p:sp>
                    <p:nvSpPr>
                      <p:cNvPr id="287" name="角丸四角形 286"/>
                      <p:cNvSpPr/>
                      <p:nvPr/>
                    </p:nvSpPr>
                    <p:spPr>
                      <a:xfrm>
                        <a:off x="20324563" y="26372813"/>
                        <a:ext cx="3096344" cy="1152128"/>
                      </a:xfrm>
                      <a:prstGeom prst="roundRect">
                        <a:avLst/>
                      </a:prstGeom>
                      <a:solidFill>
                        <a:srgbClr val="660066"/>
                      </a:solidFill>
                    </p:spPr>
                    <p:style>
                      <a:lnRef idx="0">
                        <a:schemeClr val="accent6"/>
                      </a:lnRef>
                      <a:fillRef idx="3">
                        <a:schemeClr val="accent6"/>
                      </a:fillRef>
                      <a:effectRef idx="3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altLang="ja-JP" sz="3200" dirty="0">
                            <a:latin typeface="+mn-ea"/>
                          </a:rPr>
                          <a:t>I/O</a:t>
                        </a:r>
                        <a:r>
                          <a:rPr lang="ja-JP" altLang="en-US" sz="3200" dirty="0">
                            <a:latin typeface="+mn-ea"/>
                          </a:rPr>
                          <a:t>リング</a:t>
                        </a:r>
                        <a:endParaRPr lang="en-US" altLang="ja-JP" sz="3200" dirty="0">
                          <a:latin typeface="+mn-ea"/>
                        </a:endParaRPr>
                      </a:p>
                      <a:p>
                        <a:pPr algn="ctr"/>
                        <a:r>
                          <a:rPr lang="ja-JP" altLang="en-US" sz="3200" dirty="0">
                            <a:latin typeface="+mn-ea"/>
                          </a:rPr>
                          <a:t>アドレス取得</a:t>
                        </a:r>
                      </a:p>
                    </p:txBody>
                  </p:sp>
                  <p:sp>
                    <p:nvSpPr>
                      <p:cNvPr id="288" name="角丸四角形 287"/>
                      <p:cNvSpPr/>
                      <p:nvPr/>
                    </p:nvSpPr>
                    <p:spPr>
                      <a:xfrm>
                        <a:off x="23708939" y="26372813"/>
                        <a:ext cx="2736304" cy="1152128"/>
                      </a:xfrm>
                      <a:prstGeom prst="roundRect">
                        <a:avLst/>
                      </a:prstGeom>
                      <a:solidFill>
                        <a:srgbClr val="008000"/>
                      </a:solidFill>
                    </p:spPr>
                    <p:style>
                      <a:lnRef idx="0">
                        <a:schemeClr val="accent6"/>
                      </a:lnRef>
                      <a:fillRef idx="3">
                        <a:schemeClr val="accent6"/>
                      </a:fillRef>
                      <a:effectRef idx="3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ja-JP" altLang="en-US" sz="3200" dirty="0">
                            <a:latin typeface="+mj-ea"/>
                            <a:ea typeface="+mj-ea"/>
                          </a:rPr>
                          <a:t>通信路</a:t>
                        </a:r>
                        <a:endParaRPr lang="en-US" altLang="ja-JP" sz="3200" dirty="0">
                          <a:latin typeface="+mj-ea"/>
                          <a:ea typeface="+mj-ea"/>
                        </a:endParaRPr>
                      </a:p>
                      <a:p>
                        <a:pPr algn="ctr"/>
                        <a:r>
                          <a:rPr lang="ja-JP" altLang="en-US" sz="3200" dirty="0">
                            <a:latin typeface="+mj-ea"/>
                            <a:ea typeface="+mj-ea"/>
                          </a:rPr>
                          <a:t>アドレス取得</a:t>
                        </a:r>
                        <a:endParaRPr lang="en-US" altLang="ja-JP" sz="3200" dirty="0">
                          <a:latin typeface="+mj-ea"/>
                          <a:ea typeface="+mj-ea"/>
                        </a:endParaRPr>
                      </a:p>
                    </p:txBody>
                  </p:sp>
                  <p:sp>
                    <p:nvSpPr>
                      <p:cNvPr id="296" name="テキスト ボックス 295"/>
                      <p:cNvSpPr txBox="1"/>
                      <p:nvPr/>
                    </p:nvSpPr>
                    <p:spPr>
                      <a:xfrm>
                        <a:off x="21692716" y="27812974"/>
                        <a:ext cx="3384377" cy="52620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altLang="ja-JP" sz="2800" b="1" dirty="0">
                            <a:latin typeface="+mn-ea"/>
                          </a:rPr>
                          <a:t>②</a:t>
                        </a:r>
                        <a:r>
                          <a:rPr lang="ja-JP" altLang="en-US" sz="2800" b="1" dirty="0">
                            <a:latin typeface="+mn-ea"/>
                          </a:rPr>
                          <a:t>通信路のアドレス</a:t>
                        </a:r>
                      </a:p>
                    </p:txBody>
                  </p:sp>
                  <p:sp>
                    <p:nvSpPr>
                      <p:cNvPr id="299" name="角丸四角形 298"/>
                      <p:cNvSpPr/>
                      <p:nvPr/>
                    </p:nvSpPr>
                    <p:spPr>
                      <a:xfrm>
                        <a:off x="16508139" y="26372814"/>
                        <a:ext cx="3312368" cy="1152128"/>
                      </a:xfrm>
                      <a:prstGeom prst="roundRect">
                        <a:avLst/>
                      </a:prstGeom>
                      <a:solidFill>
                        <a:srgbClr val="000090"/>
                      </a:solidFill>
                    </p:spPr>
                    <p:style>
                      <a:lnRef idx="0">
                        <a:schemeClr val="accent6"/>
                      </a:lnRef>
                      <a:fillRef idx="3">
                        <a:schemeClr val="accent6"/>
                      </a:fillRef>
                      <a:effectRef idx="3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ja-JP" altLang="en-US" sz="3200" dirty="0">
                            <a:latin typeface="+mj-ea"/>
                            <a:ea typeface="+mj-ea"/>
                          </a:rPr>
                          <a:t>メモリ管理</a:t>
                        </a:r>
                        <a:endParaRPr lang="en-US" altLang="ja-JP" sz="3200" dirty="0">
                          <a:latin typeface="+mj-ea"/>
                          <a:ea typeface="+mj-ea"/>
                        </a:endParaRPr>
                      </a:p>
                    </p:txBody>
                  </p:sp>
                  <p:grpSp>
                    <p:nvGrpSpPr>
                      <p:cNvPr id="761" name="図形グループ 760"/>
                      <p:cNvGrpSpPr/>
                      <p:nvPr/>
                    </p:nvGrpSpPr>
                    <p:grpSpPr>
                      <a:xfrm>
                        <a:off x="23420908" y="22340366"/>
                        <a:ext cx="3816424" cy="2808309"/>
                        <a:chOff x="6593749" y="3071857"/>
                        <a:chExt cx="1549647" cy="1350230"/>
                      </a:xfrm>
                    </p:grpSpPr>
                    <p:sp>
                      <p:nvSpPr>
                        <p:cNvPr id="769" name="正方形/長方形 768"/>
                        <p:cNvSpPr/>
                        <p:nvPr/>
                      </p:nvSpPr>
                      <p:spPr>
                        <a:xfrm>
                          <a:off x="6593749" y="3071857"/>
                          <a:ext cx="1549647" cy="1350230"/>
                        </a:xfrm>
                        <a:prstGeom prst="rect">
                          <a:avLst/>
                        </a:prstGeom>
                        <a:solidFill>
                          <a:srgbClr val="0000FF"/>
                        </a:solidFill>
                        <a:ln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en-US" altLang="ja-JP" dirty="0" smtClean="0">
                            <a:latin typeface="+mj-ea"/>
                            <a:ea typeface="+mj-ea"/>
                          </a:endParaRPr>
                        </a:p>
                        <a:p>
                          <a:pPr algn="ctr"/>
                          <a:endParaRPr lang="en-US" altLang="ja-JP" dirty="0" smtClean="0">
                            <a:latin typeface="+mj-ea"/>
                            <a:ea typeface="+mj-ea"/>
                          </a:endParaRPr>
                        </a:p>
                        <a:p>
                          <a:pPr algn="ctr"/>
                          <a:endParaRPr kumimoji="1" lang="ja-JP" altLang="en-US" dirty="0" smtClean="0">
                            <a:latin typeface="+mj-ea"/>
                            <a:ea typeface="+mj-ea"/>
                          </a:endParaRPr>
                        </a:p>
                      </p:txBody>
                    </p:sp>
                    <p:sp>
                      <p:nvSpPr>
                        <p:cNvPr id="771" name="テキスト ボックス 770"/>
                        <p:cNvSpPr txBox="1"/>
                        <p:nvPr/>
                      </p:nvSpPr>
                      <p:spPr>
                        <a:xfrm>
                          <a:off x="6593749" y="3071857"/>
                          <a:ext cx="1549647" cy="28276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ja-JP" altLang="en-US" sz="3200" b="1" dirty="0">
                              <a:solidFill>
                                <a:srgbClr val="FFFFFF"/>
                              </a:solidFill>
                              <a:latin typeface="+mn-ea"/>
                            </a:rPr>
                            <a:t>ユーザ</a:t>
                          </a:r>
                          <a:r>
                            <a:rPr lang="en-US" altLang="ja-JP" sz="3200" b="1" dirty="0">
                              <a:solidFill>
                                <a:srgbClr val="FFFFFF"/>
                              </a:solidFill>
                              <a:latin typeface="+mn-ea"/>
                            </a:rPr>
                            <a:t>VM</a:t>
                          </a:r>
                          <a:endParaRPr lang="ja-JP" altLang="en-US" sz="3200" b="1" dirty="0">
                            <a:solidFill>
                              <a:srgbClr val="FFFFFF"/>
                            </a:solidFill>
                            <a:latin typeface="+mn-ea"/>
                          </a:endParaRPr>
                        </a:p>
                      </p:txBody>
                    </p:sp>
                  </p:grpSp>
                  <p:sp>
                    <p:nvSpPr>
                      <p:cNvPr id="336" name="テキスト ボックス 335"/>
                      <p:cNvSpPr txBox="1"/>
                      <p:nvPr/>
                    </p:nvSpPr>
                    <p:spPr>
                      <a:xfrm>
                        <a:off x="18956411" y="25724742"/>
                        <a:ext cx="2664296" cy="58811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altLang="ja-JP" sz="3200" b="1" dirty="0">
                            <a:solidFill>
                              <a:srgbClr val="FF0000"/>
                            </a:solidFill>
                            <a:latin typeface="+mn-ea"/>
                          </a:rPr>
                          <a:t>⑥</a:t>
                        </a:r>
                        <a:r>
                          <a:rPr lang="ja-JP" altLang="en-US" sz="3200" b="1" dirty="0">
                            <a:solidFill>
                              <a:srgbClr val="FF0000"/>
                            </a:solidFill>
                            <a:latin typeface="+mn-ea"/>
                          </a:rPr>
                          <a:t>マップ禁止</a:t>
                        </a:r>
                      </a:p>
                    </p:txBody>
                  </p:sp>
                  <p:cxnSp>
                    <p:nvCxnSpPr>
                      <p:cNvPr id="391" name="カギ線コネクタ 390"/>
                      <p:cNvCxnSpPr/>
                      <p:nvPr/>
                    </p:nvCxnSpPr>
                    <p:spPr>
                      <a:xfrm rot="5400000">
                        <a:off x="19400578" y="25677292"/>
                        <a:ext cx="12700" cy="3708000"/>
                      </a:xfrm>
                      <a:prstGeom prst="bentConnector3">
                        <a:avLst>
                          <a:gd name="adj1" fmla="val 7194780"/>
                        </a:avLst>
                      </a:prstGeom>
                      <a:ln w="889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2" name="テキスト ボックス 391"/>
                      <p:cNvSpPr txBox="1"/>
                      <p:nvPr/>
                    </p:nvSpPr>
                    <p:spPr>
                      <a:xfrm>
                        <a:off x="17516252" y="27812974"/>
                        <a:ext cx="3672410" cy="52620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altLang="ja-JP" sz="2800" b="1" dirty="0">
                            <a:latin typeface="+mn-ea"/>
                          </a:rPr>
                          <a:t>④I/O</a:t>
                        </a:r>
                        <a:r>
                          <a:rPr lang="ja-JP" altLang="en-US" sz="2800" b="1" dirty="0">
                            <a:latin typeface="+mn-ea"/>
                          </a:rPr>
                          <a:t>リングアドレス</a:t>
                        </a:r>
                      </a:p>
                    </p:txBody>
                  </p:sp>
                </p:grpSp>
                <p:sp>
                  <p:nvSpPr>
                    <p:cNvPr id="835" name="左矢印 834"/>
                    <p:cNvSpPr/>
                    <p:nvPr/>
                  </p:nvSpPr>
                  <p:spPr>
                    <a:xfrm>
                      <a:off x="20108540" y="22992136"/>
                      <a:ext cx="3312368" cy="1235641"/>
                    </a:xfrm>
                    <a:prstGeom prst="leftArrow">
                      <a:avLst>
                        <a:gd name="adj1" fmla="val 46267"/>
                        <a:gd name="adj2" fmla="val 69893"/>
                      </a:avLst>
                    </a:prstGeom>
                    <a:solidFill>
                      <a:srgbClr val="CFC4FF"/>
                    </a:solidFill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sz="3200" dirty="0">
                          <a:latin typeface="+mj-ea"/>
                          <a:ea typeface="+mj-ea"/>
                        </a:rPr>
                        <a:t>通信路</a:t>
                      </a:r>
                    </a:p>
                  </p:txBody>
                </p:sp>
              </p:grpSp>
              <p:cxnSp>
                <p:nvCxnSpPr>
                  <p:cNvPr id="70" name="直線矢印コネクタ 69"/>
                  <p:cNvCxnSpPr/>
                  <p:nvPr/>
                </p:nvCxnSpPr>
                <p:spPr>
                  <a:xfrm>
                    <a:off x="18596371" y="23996550"/>
                    <a:ext cx="0" cy="2376264"/>
                  </a:xfrm>
                  <a:prstGeom prst="straightConnector1">
                    <a:avLst/>
                  </a:prstGeom>
                  <a:ln w="88900">
                    <a:solidFill>
                      <a:schemeClr val="tx1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矢印コネクタ 72"/>
                  <p:cNvCxnSpPr/>
                  <p:nvPr/>
                </p:nvCxnSpPr>
                <p:spPr>
                  <a:xfrm flipV="1">
                    <a:off x="18956411" y="23996550"/>
                    <a:ext cx="0" cy="2376265"/>
                  </a:xfrm>
                  <a:prstGeom prst="straightConnector1">
                    <a:avLst/>
                  </a:prstGeom>
                  <a:ln w="88900"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6" name="直線矢印コネクタ 775"/>
                  <p:cNvCxnSpPr/>
                  <p:nvPr/>
                </p:nvCxnSpPr>
                <p:spPr>
                  <a:xfrm flipV="1">
                    <a:off x="21908739" y="23924543"/>
                    <a:ext cx="0" cy="2448271"/>
                  </a:xfrm>
                  <a:prstGeom prst="straightConnector1">
                    <a:avLst/>
                  </a:prstGeom>
                  <a:ln w="88900">
                    <a:solidFill>
                      <a:srgbClr val="660066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2" name="カギ線コネクタ 31"/>
                <p:cNvCxnSpPr/>
                <p:nvPr/>
              </p:nvCxnSpPr>
              <p:spPr>
                <a:xfrm rot="5400000">
                  <a:off x="23349449" y="25473834"/>
                  <a:ext cx="12700" cy="3456000"/>
                </a:xfrm>
                <a:prstGeom prst="bentConnector3">
                  <a:avLst>
                    <a:gd name="adj1" fmla="val 7146622"/>
                  </a:avLst>
                </a:prstGeom>
                <a:ln w="88900"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1" name="テキスト ボックス 250"/>
              <p:cNvSpPr txBox="1"/>
              <p:nvPr/>
            </p:nvSpPr>
            <p:spPr>
              <a:xfrm>
                <a:off x="25725163" y="24860646"/>
                <a:ext cx="2736304" cy="526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2800" b="1" dirty="0">
                    <a:latin typeface="+mn-ea"/>
                  </a:rPr>
                  <a:t>①</a:t>
                </a:r>
                <a:r>
                  <a:rPr lang="ja-JP" altLang="en-US" sz="2800" b="1" dirty="0">
                    <a:latin typeface="+mn-ea"/>
                  </a:rPr>
                  <a:t>レジスタ参照</a:t>
                </a:r>
              </a:p>
            </p:txBody>
          </p:sp>
        </p:grpSp>
        <p:cxnSp>
          <p:nvCxnSpPr>
            <p:cNvPr id="8" name="直線矢印コネクタ 7"/>
            <p:cNvCxnSpPr/>
            <p:nvPr/>
          </p:nvCxnSpPr>
          <p:spPr>
            <a:xfrm flipV="1">
              <a:off x="25437131" y="23060446"/>
              <a:ext cx="0" cy="2376264"/>
            </a:xfrm>
            <a:prstGeom prst="straightConnector1">
              <a:avLst/>
            </a:prstGeom>
            <a:ln w="88900"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1 つの角を切り取った四角形 1"/>
            <p:cNvSpPr/>
            <p:nvPr/>
          </p:nvSpPr>
          <p:spPr>
            <a:xfrm>
              <a:off x="25077091" y="22052334"/>
              <a:ext cx="2736304" cy="1008112"/>
            </a:xfrm>
            <a:prstGeom prst="snip1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200" dirty="0">
                  <a:latin typeface="+mj-ea"/>
                  <a:ea typeface="+mj-ea"/>
                </a:rPr>
                <a:t>起動情報</a:t>
              </a:r>
              <a:endParaRPr lang="en-US" altLang="ja-JP" sz="3200" dirty="0">
                <a:latin typeface="+mj-ea"/>
                <a:ea typeface="+mj-ea"/>
              </a:endParaRPr>
            </a:p>
            <a:p>
              <a:pPr algn="ctr"/>
              <a:r>
                <a:rPr lang="ja-JP" altLang="en-US" sz="3200" dirty="0">
                  <a:latin typeface="+mj-ea"/>
                  <a:ea typeface="+mj-ea"/>
                </a:rPr>
                <a:t>ページ</a:t>
              </a:r>
            </a:p>
          </p:txBody>
        </p:sp>
      </p:grpSp>
      <p:grpSp>
        <p:nvGrpSpPr>
          <p:cNvPr id="10" name="図形グループ 9"/>
          <p:cNvGrpSpPr/>
          <p:nvPr/>
        </p:nvGrpSpPr>
        <p:grpSpPr>
          <a:xfrm>
            <a:off x="2309074" y="29506121"/>
            <a:ext cx="9346779" cy="4737528"/>
            <a:chOff x="18020307" y="10675061"/>
            <a:chExt cx="9346779" cy="4764561"/>
          </a:xfrm>
        </p:grpSpPr>
        <p:grpSp>
          <p:nvGrpSpPr>
            <p:cNvPr id="199" name="図形グループ 198"/>
            <p:cNvGrpSpPr/>
            <p:nvPr/>
          </p:nvGrpSpPr>
          <p:grpSpPr>
            <a:xfrm>
              <a:off x="18020307" y="10675061"/>
              <a:ext cx="9346779" cy="4764561"/>
              <a:chOff x="17732275" y="10675061"/>
              <a:chExt cx="9346779" cy="4764561"/>
            </a:xfrm>
          </p:grpSpPr>
          <p:grpSp>
            <p:nvGrpSpPr>
              <p:cNvPr id="745" name="図形グループ 744"/>
              <p:cNvGrpSpPr/>
              <p:nvPr/>
            </p:nvGrpSpPr>
            <p:grpSpPr>
              <a:xfrm>
                <a:off x="17732275" y="10675061"/>
                <a:ext cx="9346779" cy="4764561"/>
                <a:chOff x="17876291" y="17803859"/>
                <a:chExt cx="9346779" cy="4764561"/>
              </a:xfrm>
            </p:grpSpPr>
            <p:grpSp>
              <p:nvGrpSpPr>
                <p:cNvPr id="744" name="図形グループ 743"/>
                <p:cNvGrpSpPr/>
                <p:nvPr/>
              </p:nvGrpSpPr>
              <p:grpSpPr>
                <a:xfrm>
                  <a:off x="17876291" y="17803859"/>
                  <a:ext cx="9346779" cy="4764561"/>
                  <a:chOff x="17876291" y="17803859"/>
                  <a:chExt cx="9346779" cy="4764561"/>
                </a:xfrm>
              </p:grpSpPr>
              <p:grpSp>
                <p:nvGrpSpPr>
                  <p:cNvPr id="733" name="図形グループ 732"/>
                  <p:cNvGrpSpPr/>
                  <p:nvPr/>
                </p:nvGrpSpPr>
                <p:grpSpPr>
                  <a:xfrm>
                    <a:off x="17876291" y="17803859"/>
                    <a:ext cx="9217026" cy="4764561"/>
                    <a:chOff x="16868177" y="17731851"/>
                    <a:chExt cx="8712971" cy="4063890"/>
                  </a:xfrm>
                </p:grpSpPr>
                <p:grpSp>
                  <p:nvGrpSpPr>
                    <p:cNvPr id="732" name="図形グループ 731"/>
                    <p:cNvGrpSpPr/>
                    <p:nvPr/>
                  </p:nvGrpSpPr>
                  <p:grpSpPr>
                    <a:xfrm>
                      <a:off x="16868177" y="17731851"/>
                      <a:ext cx="8712971" cy="4063890"/>
                      <a:chOff x="18148932" y="17731854"/>
                      <a:chExt cx="7347750" cy="3047373"/>
                    </a:xfrm>
                  </p:grpSpPr>
                  <p:grpSp>
                    <p:nvGrpSpPr>
                      <p:cNvPr id="716" name="図形グループ 715"/>
                      <p:cNvGrpSpPr/>
                      <p:nvPr/>
                    </p:nvGrpSpPr>
                    <p:grpSpPr>
                      <a:xfrm>
                        <a:off x="22511659" y="17731854"/>
                        <a:ext cx="2985023" cy="1888281"/>
                        <a:chOff x="6418321" y="3729668"/>
                        <a:chExt cx="1520409" cy="1419473"/>
                      </a:xfrm>
                    </p:grpSpPr>
                    <p:sp>
                      <p:nvSpPr>
                        <p:cNvPr id="717" name="正方形/長方形 716"/>
                        <p:cNvSpPr/>
                        <p:nvPr/>
                      </p:nvSpPr>
                      <p:spPr>
                        <a:xfrm>
                          <a:off x="6418321" y="3729668"/>
                          <a:ext cx="1520409" cy="1419473"/>
                        </a:xfrm>
                        <a:prstGeom prst="rect">
                          <a:avLst/>
                        </a:prstGeom>
                        <a:solidFill>
                          <a:srgbClr val="0000FF"/>
                        </a:solidFill>
                        <a:ln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en-US" altLang="ja-JP" dirty="0" smtClean="0">
                            <a:latin typeface="+mj-ea"/>
                            <a:ea typeface="+mj-ea"/>
                          </a:endParaRPr>
                        </a:p>
                        <a:p>
                          <a:pPr algn="ctr"/>
                          <a:endParaRPr lang="en-US" altLang="ja-JP" dirty="0" smtClean="0">
                            <a:latin typeface="+mj-ea"/>
                            <a:ea typeface="+mj-ea"/>
                          </a:endParaRPr>
                        </a:p>
                        <a:p>
                          <a:pPr algn="ctr"/>
                          <a:endParaRPr kumimoji="1" lang="ja-JP" altLang="en-US" dirty="0" smtClean="0">
                            <a:latin typeface="+mj-ea"/>
                            <a:ea typeface="+mj-ea"/>
                          </a:endParaRPr>
                        </a:p>
                      </p:txBody>
                    </p:sp>
                    <p:sp>
                      <p:nvSpPr>
                        <p:cNvPr id="718" name="角丸四角形 717"/>
                        <p:cNvSpPr/>
                        <p:nvPr/>
                      </p:nvSpPr>
                      <p:spPr>
                        <a:xfrm>
                          <a:off x="6652230" y="4006639"/>
                          <a:ext cx="1102602" cy="339022"/>
                        </a:xfrm>
                        <a:prstGeom prst="roundRect">
                          <a:avLst/>
                        </a:prstGeom>
                        <a:ln>
                          <a:solidFill>
                            <a:srgbClr val="0D0D0D"/>
                          </a:solidFill>
                        </a:ln>
                      </p:spPr>
                      <p:style>
                        <a:lnRef idx="1">
                          <a:schemeClr val="accent5"/>
                        </a:lnRef>
                        <a:fillRef idx="2">
                          <a:schemeClr val="accent5"/>
                        </a:fillRef>
                        <a:effectRef idx="1">
                          <a:schemeClr val="accent5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altLang="ja-JP" sz="3200" dirty="0">
                              <a:latin typeface="+mj-ea"/>
                              <a:ea typeface="+mj-ea"/>
                            </a:rPr>
                            <a:t>App</a:t>
                          </a:r>
                          <a:endParaRPr lang="ja-JP" altLang="en-US" sz="3200" dirty="0">
                            <a:latin typeface="+mj-ea"/>
                            <a:ea typeface="+mj-ea"/>
                          </a:endParaRPr>
                        </a:p>
                      </p:txBody>
                    </p:sp>
                    <p:sp>
                      <p:nvSpPr>
                        <p:cNvPr id="719" name="テキスト ボックス 718"/>
                        <p:cNvSpPr txBox="1"/>
                        <p:nvPr/>
                      </p:nvSpPr>
                      <p:spPr>
                        <a:xfrm>
                          <a:off x="6418321" y="3729669"/>
                          <a:ext cx="1520409" cy="28276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ja-JP" altLang="en-US" sz="3200" b="1" dirty="0">
                              <a:solidFill>
                                <a:schemeClr val="bg1"/>
                              </a:solidFill>
                              <a:latin typeface="+mn-ea"/>
                            </a:rPr>
                            <a:t>ユーザ</a:t>
                          </a:r>
                          <a:r>
                            <a:rPr lang="en-US" altLang="ja-JP" sz="3200" b="1" dirty="0">
                              <a:solidFill>
                                <a:schemeClr val="bg1"/>
                              </a:solidFill>
                              <a:latin typeface="+mn-ea"/>
                            </a:rPr>
                            <a:t>VM</a:t>
                          </a:r>
                          <a:endParaRPr lang="ja-JP" altLang="en-US" sz="3200" b="1" dirty="0">
                            <a:solidFill>
                              <a:schemeClr val="bg1"/>
                            </a:solidFill>
                            <a:latin typeface="+mn-ea"/>
                          </a:endParaRPr>
                        </a:p>
                      </p:txBody>
                    </p:sp>
                  </p:grpSp>
                  <p:grpSp>
                    <p:nvGrpSpPr>
                      <p:cNvPr id="720" name="図形グループ 719"/>
                      <p:cNvGrpSpPr/>
                      <p:nvPr/>
                    </p:nvGrpSpPr>
                    <p:grpSpPr>
                      <a:xfrm>
                        <a:off x="18148932" y="17731856"/>
                        <a:ext cx="4075705" cy="1888283"/>
                        <a:chOff x="2988515" y="3712975"/>
                        <a:chExt cx="2634714" cy="1410763"/>
                      </a:xfrm>
                    </p:grpSpPr>
                    <p:sp>
                      <p:nvSpPr>
                        <p:cNvPr id="721" name="正方形/長方形 720"/>
                        <p:cNvSpPr/>
                        <p:nvPr/>
                      </p:nvSpPr>
                      <p:spPr>
                        <a:xfrm>
                          <a:off x="2988515" y="3712976"/>
                          <a:ext cx="2634714" cy="1410762"/>
                        </a:xfrm>
                        <a:prstGeom prst="rect">
                          <a:avLst/>
                        </a:prstGeom>
                        <a:ln w="38100"/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en-US" altLang="ja-JP" dirty="0" smtClean="0">
                            <a:latin typeface="+mj-ea"/>
                            <a:ea typeface="+mj-ea"/>
                          </a:endParaRPr>
                        </a:p>
                        <a:p>
                          <a:pPr algn="ctr"/>
                          <a:endParaRPr lang="en-US" altLang="ja-JP" dirty="0" smtClean="0">
                            <a:latin typeface="+mj-ea"/>
                            <a:ea typeface="+mj-ea"/>
                          </a:endParaRPr>
                        </a:p>
                        <a:p>
                          <a:pPr algn="ctr"/>
                          <a:endParaRPr kumimoji="1" lang="ja-JP" altLang="en-US" dirty="0" smtClean="0">
                            <a:latin typeface="+mj-ea"/>
                            <a:ea typeface="+mj-ea"/>
                          </a:endParaRPr>
                        </a:p>
                      </p:txBody>
                    </p:sp>
                    <p:sp>
                      <p:nvSpPr>
                        <p:cNvPr id="722" name="角丸四角形 721"/>
                        <p:cNvSpPr/>
                        <p:nvPr/>
                      </p:nvSpPr>
                      <p:spPr>
                        <a:xfrm>
                          <a:off x="3248276" y="3988244"/>
                          <a:ext cx="2003866" cy="335922"/>
                        </a:xfrm>
                        <a:prstGeom prst="roundRect">
                          <a:avLst/>
                        </a:prstGeom>
                        <a:ln>
                          <a:solidFill>
                            <a:srgbClr val="0D0D0D"/>
                          </a:solidFill>
                        </a:ln>
                      </p:spPr>
                      <p:style>
                        <a:lnRef idx="1">
                          <a:schemeClr val="accent5"/>
                        </a:lnRef>
                        <a:fillRef idx="2">
                          <a:schemeClr val="accent5"/>
                        </a:fillRef>
                        <a:effectRef idx="1">
                          <a:schemeClr val="accent5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altLang="ja-JP" sz="3200" dirty="0">
                              <a:latin typeface="+mj-ea"/>
                              <a:ea typeface="+mj-ea"/>
                            </a:rPr>
                            <a:t>VNC</a:t>
                          </a:r>
                          <a:r>
                            <a:rPr lang="ja-JP" altLang="en-US" sz="3200" dirty="0">
                              <a:latin typeface="+mj-ea"/>
                              <a:ea typeface="+mj-ea"/>
                            </a:rPr>
                            <a:t>サーバ</a:t>
                          </a:r>
                        </a:p>
                      </p:txBody>
                    </p:sp>
                    <p:sp>
                      <p:nvSpPr>
                        <p:cNvPr id="723" name="テキスト ボックス 722"/>
                        <p:cNvSpPr txBox="1"/>
                        <p:nvPr/>
                      </p:nvSpPr>
                      <p:spPr>
                        <a:xfrm>
                          <a:off x="2988516" y="3712975"/>
                          <a:ext cx="2634713" cy="28102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ja-JP" altLang="en-US" sz="3200" b="1" dirty="0">
                              <a:latin typeface="+mn-ea"/>
                            </a:rPr>
                            <a:t>管理</a:t>
                          </a:r>
                          <a:r>
                            <a:rPr lang="en-US" altLang="ja-JP" sz="3200" b="1" dirty="0">
                              <a:latin typeface="+mn-ea"/>
                            </a:rPr>
                            <a:t>VM</a:t>
                          </a:r>
                          <a:endParaRPr lang="ja-JP" altLang="en-US" sz="3200" b="1" dirty="0">
                            <a:latin typeface="+mn-ea"/>
                          </a:endParaRPr>
                        </a:p>
                      </p:txBody>
                    </p:sp>
                  </p:grpSp>
                  <p:grpSp>
                    <p:nvGrpSpPr>
                      <p:cNvPr id="724" name="図形グループ 723"/>
                      <p:cNvGrpSpPr/>
                      <p:nvPr/>
                    </p:nvGrpSpPr>
                    <p:grpSpPr>
                      <a:xfrm>
                        <a:off x="18148932" y="19758300"/>
                        <a:ext cx="7347746" cy="1020927"/>
                        <a:chOff x="2959562" y="5446733"/>
                        <a:chExt cx="5041681" cy="1089909"/>
                      </a:xfrm>
                    </p:grpSpPr>
                    <p:sp>
                      <p:nvSpPr>
                        <p:cNvPr id="725" name="正方形/長方形 724"/>
                        <p:cNvSpPr/>
                        <p:nvPr/>
                      </p:nvSpPr>
                      <p:spPr>
                        <a:xfrm>
                          <a:off x="2959562" y="5446733"/>
                          <a:ext cx="5041681" cy="1081681"/>
                        </a:xfrm>
                        <a:prstGeom prst="rect">
                          <a:avLst/>
                        </a:prstGeom>
                        <a:ln w="38100"/>
                      </p:spPr>
                      <p:style>
                        <a:lnRef idx="2">
                          <a:schemeClr val="accent2"/>
                        </a:lnRef>
                        <a:fillRef idx="1">
                          <a:schemeClr val="lt1"/>
                        </a:fillRef>
                        <a:effectRef idx="0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 smtClean="0">
                            <a:latin typeface="+mj-ea"/>
                            <a:ea typeface="+mj-ea"/>
                          </a:endParaRPr>
                        </a:p>
                      </p:txBody>
                    </p:sp>
                    <p:sp>
                      <p:nvSpPr>
                        <p:cNvPr id="726" name="テキスト ボックス 725"/>
                        <p:cNvSpPr txBox="1"/>
                        <p:nvPr/>
                      </p:nvSpPr>
                      <p:spPr>
                        <a:xfrm>
                          <a:off x="6898376" y="6135074"/>
                          <a:ext cx="1052483" cy="40156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US" altLang="ja-JP" sz="3200" b="1" dirty="0">
                              <a:latin typeface="+mn-ea"/>
                            </a:rPr>
                            <a:t>VMM</a:t>
                          </a:r>
                          <a:endParaRPr lang="ja-JP" altLang="en-US" sz="3200" b="1" dirty="0">
                            <a:latin typeface="+mn-ea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727" name="角丸四角形 726"/>
                    <p:cNvSpPr/>
                    <p:nvPr/>
                  </p:nvSpPr>
                  <p:spPr>
                    <a:xfrm>
                      <a:off x="17300227" y="20828198"/>
                      <a:ext cx="2494963" cy="792088"/>
                    </a:xfrm>
                    <a:prstGeom prst="roundRect">
                      <a:avLst/>
                    </a:prstGeom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sz="3200" dirty="0">
                          <a:latin typeface="+mj-ea"/>
                          <a:ea typeface="+mj-ea"/>
                        </a:rPr>
                        <a:t>復号化</a:t>
                      </a:r>
                    </a:p>
                  </p:txBody>
                </p:sp>
              </p:grpSp>
              <p:grpSp>
                <p:nvGrpSpPr>
                  <p:cNvPr id="743" name="図形グループ 742"/>
                  <p:cNvGrpSpPr/>
                  <p:nvPr/>
                </p:nvGrpSpPr>
                <p:grpSpPr>
                  <a:xfrm>
                    <a:off x="19172436" y="19244022"/>
                    <a:ext cx="8050634" cy="2736304"/>
                    <a:chOff x="19172436" y="19244022"/>
                    <a:chExt cx="8050634" cy="2736304"/>
                  </a:xfrm>
                </p:grpSpPr>
                <p:sp>
                  <p:nvSpPr>
                    <p:cNvPr id="728" name="円/楕円 727"/>
                    <p:cNvSpPr/>
                    <p:nvPr/>
                  </p:nvSpPr>
                  <p:spPr>
                    <a:xfrm>
                      <a:off x="24068979" y="19316030"/>
                      <a:ext cx="936104" cy="936164"/>
                    </a:xfrm>
                    <a:prstGeom prst="ellipse">
                      <a:avLst/>
                    </a:prstGeom>
                    <a:ln w="76200" cmpd="sng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729" name="テキスト ボックス 728"/>
                    <p:cNvSpPr txBox="1"/>
                    <p:nvPr/>
                  </p:nvSpPr>
                  <p:spPr>
                    <a:xfrm>
                      <a:off x="24861067" y="19244022"/>
                      <a:ext cx="2362003" cy="58811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sz="3200" b="1" dirty="0">
                          <a:solidFill>
                            <a:srgbClr val="FFFFFF"/>
                          </a:solidFill>
                          <a:latin typeface="+mn-ea"/>
                        </a:rPr>
                        <a:t>I/O</a:t>
                      </a:r>
                      <a:r>
                        <a:rPr lang="ja-JP" altLang="en-US" sz="3200" b="1" dirty="0">
                          <a:solidFill>
                            <a:srgbClr val="FFFFFF"/>
                          </a:solidFill>
                          <a:latin typeface="+mn-ea"/>
                        </a:rPr>
                        <a:t>リング</a:t>
                      </a:r>
                    </a:p>
                  </p:txBody>
                </p:sp>
                <p:sp>
                  <p:nvSpPr>
                    <p:cNvPr id="730" name="テキスト ボックス 729"/>
                    <p:cNvSpPr txBox="1"/>
                    <p:nvPr/>
                  </p:nvSpPr>
                  <p:spPr>
                    <a:xfrm>
                      <a:off x="19172436" y="20036116"/>
                      <a:ext cx="3060939" cy="58811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sz="3200" b="1" dirty="0">
                          <a:latin typeface="+mn-ea"/>
                        </a:rPr>
                        <a:t>ハイパーコール</a:t>
                      </a:r>
                    </a:p>
                  </p:txBody>
                </p:sp>
                <p:sp>
                  <p:nvSpPr>
                    <p:cNvPr id="731" name="テキスト ボックス 730"/>
                    <p:cNvSpPr txBox="1"/>
                    <p:nvPr/>
                  </p:nvSpPr>
                  <p:spPr>
                    <a:xfrm>
                      <a:off x="21764724" y="21260252"/>
                      <a:ext cx="1867215" cy="58811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sz="3200" b="1" dirty="0">
                          <a:latin typeface="+mn-ea"/>
                        </a:rPr>
                        <a:t>書き込み</a:t>
                      </a:r>
                    </a:p>
                  </p:txBody>
                </p:sp>
                <p:cxnSp>
                  <p:nvCxnSpPr>
                    <p:cNvPr id="737" name="カギ線コネクタ 736"/>
                    <p:cNvCxnSpPr>
                      <a:endCxn id="728" idx="4"/>
                    </p:cNvCxnSpPr>
                    <p:nvPr/>
                  </p:nvCxnSpPr>
                  <p:spPr>
                    <a:xfrm flipV="1">
                      <a:off x="20972635" y="20252194"/>
                      <a:ext cx="3564396" cy="1728132"/>
                    </a:xfrm>
                    <a:prstGeom prst="bentConnector2">
                      <a:avLst/>
                    </a:prstGeom>
                    <a:ln w="88900">
                      <a:solidFill>
                        <a:srgbClr val="FF660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42" name="テキスト ボックス 741"/>
                    <p:cNvSpPr txBox="1"/>
                    <p:nvPr/>
                  </p:nvSpPr>
                  <p:spPr>
                    <a:xfrm>
                      <a:off x="20036531" y="19244028"/>
                      <a:ext cx="2736303" cy="58811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sz="3200" b="1" dirty="0">
                          <a:latin typeface="+mn-ea"/>
                        </a:rPr>
                        <a:t>従来システム</a:t>
                      </a:r>
                      <a:endParaRPr lang="en-US" altLang="ja-JP" sz="3200" b="1" dirty="0">
                        <a:latin typeface="+mn-ea"/>
                      </a:endParaRPr>
                    </a:p>
                  </p:txBody>
                </p:sp>
              </p:grpSp>
            </p:grpSp>
            <p:cxnSp>
              <p:nvCxnSpPr>
                <p:cNvPr id="735" name="直線矢印コネクタ 734"/>
                <p:cNvCxnSpPr/>
                <p:nvPr/>
              </p:nvCxnSpPr>
              <p:spPr>
                <a:xfrm>
                  <a:off x="19172435" y="19100006"/>
                  <a:ext cx="0" cy="2376264"/>
                </a:xfrm>
                <a:prstGeom prst="straightConnector1">
                  <a:avLst/>
                </a:prstGeom>
                <a:ln w="88900">
                  <a:solidFill>
                    <a:srgbClr val="0000FF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3" name="カギ線コネクタ 192"/>
              <p:cNvCxnSpPr/>
              <p:nvPr/>
            </p:nvCxnSpPr>
            <p:spPr>
              <a:xfrm rot="16200000" flipH="1">
                <a:off x="21520564" y="10288707"/>
                <a:ext cx="737171" cy="4068000"/>
              </a:xfrm>
              <a:prstGeom prst="bentConnector2">
                <a:avLst/>
              </a:prstGeom>
              <a:ln w="88900"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乗算記号 6"/>
            <p:cNvSpPr/>
            <p:nvPr/>
          </p:nvSpPr>
          <p:spPr>
            <a:xfrm>
              <a:off x="22654193" y="12051020"/>
              <a:ext cx="1105494" cy="1144331"/>
            </a:xfrm>
            <a:prstGeom prst="mathMultiply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4" name="図形グループ 3"/>
          <p:cNvGrpSpPr/>
          <p:nvPr/>
        </p:nvGrpSpPr>
        <p:grpSpPr>
          <a:xfrm>
            <a:off x="-68002" y="0"/>
            <a:ext cx="30347977" cy="3568852"/>
            <a:chOff x="-53701" y="256482"/>
            <a:chExt cx="30347977" cy="3784875"/>
          </a:xfrm>
        </p:grpSpPr>
        <p:sp>
          <p:nvSpPr>
            <p:cNvPr id="237" name="正方形/長方形 236"/>
            <p:cNvSpPr/>
            <p:nvPr/>
          </p:nvSpPr>
          <p:spPr>
            <a:xfrm>
              <a:off x="-53701" y="256482"/>
              <a:ext cx="30347977" cy="3784875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100000">
                  <a:srgbClr val="000090"/>
                </a:gs>
              </a:gsLst>
              <a:lin ang="0" scaled="1"/>
              <a:tileRect/>
            </a:gradFill>
            <a:ln w="101600" cmpd="sng">
              <a:solidFill>
                <a:srgbClr val="000000"/>
              </a:solidFill>
            </a:ln>
            <a:effectLst>
              <a:innerShdw blurRad="190500" dist="63500" dir="5400000">
                <a:srgbClr val="FFFFFF">
                  <a:alpha val="65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000" dirty="0" smtClean="0">
                <a:latin typeface="+mj-ea"/>
                <a:ea typeface="+mj-ea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0" y="728990"/>
              <a:ext cx="30279975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800" dirty="0" err="1" smtClean="0">
                  <a:solidFill>
                    <a:schemeClr val="bg1"/>
                  </a:solidFill>
                  <a:latin typeface="+mn-ea"/>
                  <a:ea typeface="+mn-ea"/>
                </a:rPr>
                <a:t>IaaS</a:t>
              </a:r>
              <a:r>
                <a:rPr kumimoji="1" lang="ja-JP" altLang="en-US" sz="8800" dirty="0" smtClean="0">
                  <a:solidFill>
                    <a:schemeClr val="bg1"/>
                  </a:solidFill>
                  <a:latin typeface="+mn-ea"/>
                  <a:ea typeface="+mn-ea"/>
                </a:rPr>
                <a:t>型クラウドにおけるキーボード入力情報漏洩の防止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598" y="2673206"/>
              <a:ext cx="3027997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江川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 </a:t>
              </a:r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友寿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 (</a:t>
              </a:r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九州工業大学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)</a:t>
              </a:r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　光来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 </a:t>
              </a:r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健一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 (</a:t>
              </a:r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九州工業大学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/ 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j-lt"/>
                </a:rPr>
                <a:t>JST CREST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)</a:t>
              </a:r>
              <a:endParaRPr kumimoji="1" lang="ja-JP" altLang="en-US" sz="4400" dirty="0" smtClean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5" name="図形グループ 34"/>
          <p:cNvGrpSpPr/>
          <p:nvPr/>
        </p:nvGrpSpPr>
        <p:grpSpPr>
          <a:xfrm>
            <a:off x="364858" y="24033513"/>
            <a:ext cx="10513168" cy="1208523"/>
            <a:chOff x="306339" y="24379163"/>
            <a:chExt cx="10513168" cy="1208523"/>
          </a:xfrm>
        </p:grpSpPr>
        <p:sp>
          <p:nvSpPr>
            <p:cNvPr id="104" name="タイトル 1"/>
            <p:cNvSpPr txBox="1">
              <a:spLocks/>
            </p:cNvSpPr>
            <p:nvPr/>
          </p:nvSpPr>
          <p:spPr>
            <a:xfrm>
              <a:off x="3114651" y="24451171"/>
              <a:ext cx="7704856" cy="1136515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en-US" altLang="ja-JP" sz="5000" dirty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VMM</a:t>
              </a:r>
              <a:r>
                <a:rPr lang="ja-JP" altLang="en-US" sz="5000" dirty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内での復号化</a:t>
              </a:r>
            </a:p>
          </p:txBody>
        </p:sp>
        <p:grpSp>
          <p:nvGrpSpPr>
            <p:cNvPr id="28" name="図形グループ 27"/>
            <p:cNvGrpSpPr/>
            <p:nvPr/>
          </p:nvGrpSpPr>
          <p:grpSpPr>
            <a:xfrm>
              <a:off x="306339" y="24379163"/>
              <a:ext cx="2952328" cy="1107996"/>
              <a:chOff x="306339" y="23371051"/>
              <a:chExt cx="2952328" cy="1107996"/>
            </a:xfrm>
          </p:grpSpPr>
          <p:sp>
            <p:nvSpPr>
              <p:cNvPr id="254" name="テキスト ボックス 253"/>
              <p:cNvSpPr txBox="1"/>
              <p:nvPr/>
            </p:nvSpPr>
            <p:spPr>
              <a:xfrm>
                <a:off x="1098427" y="23371051"/>
                <a:ext cx="216024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6600" b="1" dirty="0" smtClean="0">
                    <a:latin typeface="+mj-ea"/>
                    <a:ea typeface="+mj-ea"/>
                    <a:cs typeface="ＤＦＰ教科書体W3"/>
                  </a:rPr>
                  <a:t>実装</a:t>
                </a:r>
                <a:endParaRPr kumimoji="1" lang="ja-JP" altLang="en-US" sz="6600" b="1" dirty="0" smtClean="0"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258" name="角丸四角形 257"/>
              <p:cNvSpPr/>
              <p:nvPr/>
            </p:nvSpPr>
            <p:spPr>
              <a:xfrm>
                <a:off x="306339" y="23587075"/>
                <a:ext cx="792088" cy="72008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</p:grpSp>
      <p:grpSp>
        <p:nvGrpSpPr>
          <p:cNvPr id="36" name="図形グループ 35"/>
          <p:cNvGrpSpPr/>
          <p:nvPr/>
        </p:nvGrpSpPr>
        <p:grpSpPr>
          <a:xfrm>
            <a:off x="0" y="15234147"/>
            <a:ext cx="30279975" cy="216024"/>
            <a:chOff x="0" y="15090131"/>
            <a:chExt cx="30279975" cy="216024"/>
          </a:xfrm>
        </p:grpSpPr>
        <p:sp>
          <p:nvSpPr>
            <p:cNvPr id="262" name="正方形/長方形 261"/>
            <p:cNvSpPr/>
            <p:nvPr/>
          </p:nvSpPr>
          <p:spPr>
            <a:xfrm flipV="1">
              <a:off x="0" y="15234147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/>
            <p:cNvSpPr/>
            <p:nvPr/>
          </p:nvSpPr>
          <p:spPr>
            <a:xfrm>
              <a:off x="0" y="15090131"/>
              <a:ext cx="302799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5" name="図形グループ 4"/>
          <p:cNvGrpSpPr/>
          <p:nvPr/>
        </p:nvGrpSpPr>
        <p:grpSpPr>
          <a:xfrm>
            <a:off x="-53700" y="23587075"/>
            <a:ext cx="30333675" cy="216024"/>
            <a:chOff x="-53700" y="23875107"/>
            <a:chExt cx="30333675" cy="216024"/>
          </a:xfrm>
        </p:grpSpPr>
        <p:sp>
          <p:nvSpPr>
            <p:cNvPr id="263" name="正方形/長方形 262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271" name="タイトル 1"/>
          <p:cNvSpPr txBox="1">
            <a:spLocks/>
          </p:cNvSpPr>
          <p:nvPr/>
        </p:nvSpPr>
        <p:spPr>
          <a:xfrm>
            <a:off x="3258667" y="35900443"/>
            <a:ext cx="8496944" cy="1136515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従来システムとの性能比較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72" name="図形グループ 271"/>
          <p:cNvGrpSpPr/>
          <p:nvPr/>
        </p:nvGrpSpPr>
        <p:grpSpPr>
          <a:xfrm>
            <a:off x="378347" y="35828435"/>
            <a:ext cx="2952328" cy="1107996"/>
            <a:chOff x="162323" y="23371051"/>
            <a:chExt cx="2952328" cy="1107996"/>
          </a:xfrm>
        </p:grpSpPr>
        <p:sp>
          <p:nvSpPr>
            <p:cNvPr id="273" name="テキスト ボックス 272"/>
            <p:cNvSpPr txBox="1"/>
            <p:nvPr/>
          </p:nvSpPr>
          <p:spPr>
            <a:xfrm>
              <a:off x="954411" y="23371051"/>
              <a:ext cx="21602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600" b="1" dirty="0" smtClean="0">
                  <a:latin typeface="+mj-ea"/>
                  <a:ea typeface="+mj-ea"/>
                  <a:cs typeface="ＤＦＰ教科書体W3"/>
                </a:rPr>
                <a:t>実験</a:t>
              </a:r>
              <a:endParaRPr kumimoji="1" lang="ja-JP" altLang="en-US" sz="6600" b="1" dirty="0" smtClean="0">
                <a:latin typeface="+mj-ea"/>
                <a:ea typeface="+mj-ea"/>
                <a:cs typeface="ＤＦＰ教科書体W3"/>
              </a:endParaRPr>
            </a:p>
          </p:txBody>
        </p:sp>
        <p:sp>
          <p:nvSpPr>
            <p:cNvPr id="274" name="角丸四角形 273"/>
            <p:cNvSpPr/>
            <p:nvPr/>
          </p:nvSpPr>
          <p:spPr>
            <a:xfrm>
              <a:off x="162323" y="23587075"/>
              <a:ext cx="792088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75" name="図形グループ 274"/>
          <p:cNvGrpSpPr/>
          <p:nvPr/>
        </p:nvGrpSpPr>
        <p:grpSpPr>
          <a:xfrm>
            <a:off x="306339" y="15954227"/>
            <a:ext cx="12313368" cy="1208523"/>
            <a:chOff x="306339" y="24379163"/>
            <a:chExt cx="12313368" cy="1208523"/>
          </a:xfrm>
        </p:grpSpPr>
        <p:sp>
          <p:nvSpPr>
            <p:cNvPr id="276" name="タイトル 1"/>
            <p:cNvSpPr txBox="1">
              <a:spLocks/>
            </p:cNvSpPr>
            <p:nvPr/>
          </p:nvSpPr>
          <p:spPr>
            <a:xfrm>
              <a:off x="3114651" y="24451171"/>
              <a:ext cx="9505056" cy="1136515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en-US" altLang="ja-JP" sz="5000" dirty="0" err="1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FBCrypt</a:t>
              </a:r>
              <a:r>
                <a:rPr lang="en-US" altLang="ja-JP" sz="5000" dirty="0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 (Frame Buffer Crypt)</a:t>
              </a:r>
              <a:endPara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endParaRPr>
            </a:p>
          </p:txBody>
        </p:sp>
        <p:grpSp>
          <p:nvGrpSpPr>
            <p:cNvPr id="277" name="図形グループ 276"/>
            <p:cNvGrpSpPr/>
            <p:nvPr/>
          </p:nvGrpSpPr>
          <p:grpSpPr>
            <a:xfrm>
              <a:off x="306339" y="24379163"/>
              <a:ext cx="2952328" cy="1107996"/>
              <a:chOff x="306339" y="23371051"/>
              <a:chExt cx="2952328" cy="1107996"/>
            </a:xfrm>
          </p:grpSpPr>
          <p:sp>
            <p:nvSpPr>
              <p:cNvPr id="278" name="テキスト ボックス 277"/>
              <p:cNvSpPr txBox="1"/>
              <p:nvPr/>
            </p:nvSpPr>
            <p:spPr>
              <a:xfrm>
                <a:off x="1098427" y="23371051"/>
                <a:ext cx="216024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6600" b="1" dirty="0" smtClean="0">
                    <a:latin typeface="+mj-ea"/>
                    <a:ea typeface="+mj-ea"/>
                    <a:cs typeface="ＤＦＰ教科書体W3"/>
                  </a:rPr>
                  <a:t>提案</a:t>
                </a:r>
                <a:endParaRPr kumimoji="1" lang="ja-JP" altLang="en-US" sz="6600" b="1" dirty="0" smtClean="0"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279" name="角丸四角形 278"/>
              <p:cNvSpPr/>
              <p:nvPr/>
            </p:nvSpPr>
            <p:spPr>
              <a:xfrm>
                <a:off x="306339" y="23587075"/>
                <a:ext cx="792088" cy="72008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</p:grpSp>
      <p:sp>
        <p:nvSpPr>
          <p:cNvPr id="228" name="タイトル 1"/>
          <p:cNvSpPr txBox="1">
            <a:spLocks/>
          </p:cNvSpPr>
          <p:nvPr/>
        </p:nvSpPr>
        <p:spPr>
          <a:xfrm>
            <a:off x="3114651" y="4144915"/>
            <a:ext cx="9505056" cy="1136515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セキュリティの不安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29" name="図形グループ 228"/>
          <p:cNvGrpSpPr/>
          <p:nvPr/>
        </p:nvGrpSpPr>
        <p:grpSpPr>
          <a:xfrm>
            <a:off x="306339" y="4072907"/>
            <a:ext cx="2952328" cy="1107996"/>
            <a:chOff x="306339" y="23371051"/>
            <a:chExt cx="2952328" cy="1107996"/>
          </a:xfrm>
        </p:grpSpPr>
        <p:sp>
          <p:nvSpPr>
            <p:cNvPr id="230" name="テキスト ボックス 229"/>
            <p:cNvSpPr txBox="1"/>
            <p:nvPr/>
          </p:nvSpPr>
          <p:spPr>
            <a:xfrm>
              <a:off x="1098427" y="23371051"/>
              <a:ext cx="21602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600" b="1" dirty="0" smtClean="0">
                  <a:latin typeface="+mj-ea"/>
                  <a:ea typeface="+mj-ea"/>
                  <a:cs typeface="ＤＦＰ教科書体W3"/>
                </a:rPr>
                <a:t>背景</a:t>
              </a:r>
            </a:p>
          </p:txBody>
        </p:sp>
        <p:sp>
          <p:nvSpPr>
            <p:cNvPr id="231" name="角丸四角形 230"/>
            <p:cNvSpPr/>
            <p:nvPr/>
          </p:nvSpPr>
          <p:spPr>
            <a:xfrm>
              <a:off x="306339" y="23587075"/>
              <a:ext cx="792088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22" name="図形グループ 221"/>
          <p:cNvGrpSpPr/>
          <p:nvPr/>
        </p:nvGrpSpPr>
        <p:grpSpPr>
          <a:xfrm>
            <a:off x="0" y="35180363"/>
            <a:ext cx="30333675" cy="216024"/>
            <a:chOff x="-53700" y="23875107"/>
            <a:chExt cx="30333675" cy="216024"/>
          </a:xfrm>
        </p:grpSpPr>
        <p:sp>
          <p:nvSpPr>
            <p:cNvPr id="223" name="正方形/長方形 222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17" name="図形グループ 16"/>
          <p:cNvGrpSpPr/>
          <p:nvPr/>
        </p:nvGrpSpPr>
        <p:grpSpPr>
          <a:xfrm>
            <a:off x="13279694" y="35828435"/>
            <a:ext cx="13597597" cy="6336704"/>
            <a:chOff x="12907739" y="24739203"/>
            <a:chExt cx="13597597" cy="6336704"/>
          </a:xfrm>
        </p:grpSpPr>
        <p:grpSp>
          <p:nvGrpSpPr>
            <p:cNvPr id="12" name="図形グループ 11"/>
            <p:cNvGrpSpPr/>
            <p:nvPr/>
          </p:nvGrpSpPr>
          <p:grpSpPr>
            <a:xfrm>
              <a:off x="12907739" y="24739203"/>
              <a:ext cx="13597597" cy="6336704"/>
              <a:chOff x="12907739" y="24739203"/>
              <a:chExt cx="13597597" cy="6336704"/>
            </a:xfrm>
          </p:grpSpPr>
          <p:grpSp>
            <p:nvGrpSpPr>
              <p:cNvPr id="6" name="図形グループ 5"/>
              <p:cNvGrpSpPr/>
              <p:nvPr/>
            </p:nvGrpSpPr>
            <p:grpSpPr>
              <a:xfrm>
                <a:off x="14191968" y="24739203"/>
                <a:ext cx="12313368" cy="6336704"/>
                <a:chOff x="14191968" y="24739203"/>
                <a:chExt cx="12313368" cy="6336704"/>
              </a:xfrm>
            </p:grpSpPr>
            <p:graphicFrame>
              <p:nvGraphicFramePr>
                <p:cNvPr id="233" name="グラフ 232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886443032"/>
                    </p:ext>
                  </p:extLst>
                </p:nvPr>
              </p:nvGraphicFramePr>
              <p:xfrm>
                <a:off x="14191968" y="24739203"/>
                <a:ext cx="12313368" cy="633670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9"/>
                </a:graphicData>
              </a:graphic>
            </p:graphicFrame>
            <p:sp>
              <p:nvSpPr>
                <p:cNvPr id="235" name="テキスト ボックス 234"/>
                <p:cNvSpPr txBox="1"/>
                <p:nvPr/>
              </p:nvSpPr>
              <p:spPr>
                <a:xfrm>
                  <a:off x="19244443" y="26971451"/>
                  <a:ext cx="2232248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3200" b="1" dirty="0" smtClean="0">
                      <a:solidFill>
                        <a:schemeClr val="bg1"/>
                      </a:solidFill>
                      <a:latin typeface="+mj-ea"/>
                      <a:ea typeface="+mj-ea"/>
                      <a:cs typeface="ＤＦＰ教科書体W3"/>
                    </a:rPr>
                    <a:t>35.3</a:t>
                  </a:r>
                  <a:endParaRPr kumimoji="1" lang="ja-JP" altLang="en-US" sz="3200" b="1" dirty="0" smtClean="0">
                    <a:solidFill>
                      <a:schemeClr val="bg1"/>
                    </a:solidFill>
                    <a:latin typeface="+mj-ea"/>
                    <a:ea typeface="+mj-ea"/>
                    <a:cs typeface="ＤＦＰ教科書体W3"/>
                  </a:endParaRPr>
                </a:p>
              </p:txBody>
            </p:sp>
            <p:sp>
              <p:nvSpPr>
                <p:cNvPr id="236" name="テキスト ボックス 235"/>
                <p:cNvSpPr txBox="1"/>
                <p:nvPr/>
              </p:nvSpPr>
              <p:spPr>
                <a:xfrm>
                  <a:off x="19244443" y="29347715"/>
                  <a:ext cx="2232248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3200" b="1" dirty="0" smtClean="0">
                      <a:solidFill>
                        <a:schemeClr val="bg1"/>
                      </a:solidFill>
                      <a:latin typeface="+mj-ea"/>
                      <a:ea typeface="+mj-ea"/>
                      <a:cs typeface="ＤＦＰ教科書体W3"/>
                    </a:rPr>
                    <a:t>8.9</a:t>
                  </a:r>
                  <a:endParaRPr kumimoji="1" lang="ja-JP" altLang="en-US" sz="3200" b="1" dirty="0" smtClean="0">
                    <a:solidFill>
                      <a:schemeClr val="bg1"/>
                    </a:solidFill>
                    <a:latin typeface="+mj-ea"/>
                    <a:ea typeface="+mj-ea"/>
                    <a:cs typeface="ＤＦＰ教科書体W3"/>
                  </a:endParaRPr>
                </a:p>
              </p:txBody>
            </p:sp>
            <p:sp>
              <p:nvSpPr>
                <p:cNvPr id="239" name="テキスト ボックス 238"/>
                <p:cNvSpPr txBox="1"/>
                <p:nvPr/>
              </p:nvSpPr>
              <p:spPr>
                <a:xfrm>
                  <a:off x="15776144" y="28987675"/>
                  <a:ext cx="223224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2800" b="1" dirty="0" smtClean="0">
                      <a:solidFill>
                        <a:schemeClr val="bg1"/>
                      </a:solidFill>
                      <a:latin typeface="+mj-ea"/>
                      <a:ea typeface="+mj-ea"/>
                      <a:cs typeface="ＤＦＰ教科書体W3"/>
                    </a:rPr>
                    <a:t>3.9</a:t>
                  </a:r>
                  <a:endParaRPr kumimoji="1" lang="ja-JP" altLang="en-US" sz="2800" b="1" dirty="0" smtClean="0">
                    <a:solidFill>
                      <a:schemeClr val="bg1"/>
                    </a:solidFill>
                    <a:latin typeface="+mj-ea"/>
                    <a:ea typeface="+mj-ea"/>
                    <a:cs typeface="ＤＦＰ教科書体W3"/>
                  </a:endParaRPr>
                </a:p>
              </p:txBody>
            </p:sp>
            <p:sp>
              <p:nvSpPr>
                <p:cNvPr id="240" name="テキスト ボックス 239"/>
                <p:cNvSpPr txBox="1"/>
                <p:nvPr/>
              </p:nvSpPr>
              <p:spPr>
                <a:xfrm>
                  <a:off x="15788059" y="29491731"/>
                  <a:ext cx="2232248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3200" b="1" dirty="0" smtClean="0">
                      <a:solidFill>
                        <a:schemeClr val="bg1"/>
                      </a:solidFill>
                      <a:latin typeface="+mj-ea"/>
                      <a:ea typeface="+mj-ea"/>
                      <a:cs typeface="ＤＦＰ教科書体W3"/>
                    </a:rPr>
                    <a:t>6.8</a:t>
                  </a:r>
                  <a:endParaRPr kumimoji="1" lang="ja-JP" altLang="en-US" sz="3200" b="1" dirty="0" smtClean="0">
                    <a:solidFill>
                      <a:schemeClr val="bg1"/>
                    </a:solidFill>
                    <a:latin typeface="+mj-ea"/>
                    <a:ea typeface="+mj-ea"/>
                    <a:cs typeface="ＤＦＰ教科書体W3"/>
                  </a:endParaRPr>
                </a:p>
              </p:txBody>
            </p:sp>
            <p:sp>
              <p:nvSpPr>
                <p:cNvPr id="241" name="テキスト ボックス 240"/>
                <p:cNvSpPr txBox="1"/>
                <p:nvPr/>
              </p:nvSpPr>
              <p:spPr>
                <a:xfrm>
                  <a:off x="19244443" y="25027235"/>
                  <a:ext cx="2232248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3200" b="1" dirty="0" smtClean="0">
                      <a:latin typeface="+mj-ea"/>
                      <a:ea typeface="+mj-ea"/>
                      <a:cs typeface="ＤＦＰ教科書体W3"/>
                    </a:rPr>
                    <a:t>44.2</a:t>
                  </a:r>
                  <a:endParaRPr kumimoji="1" lang="ja-JP" altLang="en-US" sz="3200" b="1" dirty="0" smtClean="0">
                    <a:latin typeface="+mj-ea"/>
                    <a:ea typeface="+mj-ea"/>
                    <a:cs typeface="ＤＦＰ教科書体W3"/>
                  </a:endParaRPr>
                </a:p>
              </p:txBody>
            </p:sp>
            <p:sp>
              <p:nvSpPr>
                <p:cNvPr id="242" name="テキスト ボックス 241"/>
                <p:cNvSpPr txBox="1"/>
                <p:nvPr/>
              </p:nvSpPr>
              <p:spPr>
                <a:xfrm>
                  <a:off x="15788059" y="28267595"/>
                  <a:ext cx="2232248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3200" b="1" dirty="0" smtClean="0">
                      <a:latin typeface="+mj-ea"/>
                      <a:ea typeface="+mj-ea"/>
                      <a:cs typeface="ＤＦＰ教科書体W3"/>
                    </a:rPr>
                    <a:t>10.7</a:t>
                  </a:r>
                  <a:endParaRPr kumimoji="1" lang="ja-JP" altLang="en-US" sz="3200" b="1" dirty="0" smtClean="0">
                    <a:latin typeface="+mj-ea"/>
                    <a:ea typeface="+mj-ea"/>
                    <a:cs typeface="ＤＦＰ教科書体W3"/>
                  </a:endParaRPr>
                </a:p>
              </p:txBody>
            </p:sp>
          </p:grpSp>
          <p:sp>
            <p:nvSpPr>
              <p:cNvPr id="243" name="テキスト ボックス 242"/>
              <p:cNvSpPr txBox="1"/>
              <p:nvPr/>
            </p:nvSpPr>
            <p:spPr>
              <a:xfrm>
                <a:off x="12907739" y="24739203"/>
                <a:ext cx="1584176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3200" b="1" dirty="0" smtClean="0">
                    <a:latin typeface="+mj-ea"/>
                    <a:ea typeface="+mj-ea"/>
                    <a:cs typeface="ＤＦＰ教科書体W3"/>
                  </a:rPr>
                  <a:t>[</a:t>
                </a:r>
                <a:r>
                  <a:rPr lang="en-US" altLang="ja-JP" sz="3200" b="1" dirty="0" err="1" smtClean="0">
                    <a:latin typeface="+mj-ea"/>
                    <a:ea typeface="+mj-ea"/>
                    <a:cs typeface="ＤＦＰ教科書体W3"/>
                  </a:rPr>
                  <a:t>μs</a:t>
                </a:r>
                <a:r>
                  <a:rPr lang="en-US" altLang="ja-JP" sz="3200" b="1" dirty="0" smtClean="0">
                    <a:latin typeface="+mj-ea"/>
                    <a:ea typeface="+mj-ea"/>
                    <a:cs typeface="ＤＦＰ教科書体W3"/>
                  </a:rPr>
                  <a:t>]</a:t>
                </a:r>
                <a:endParaRPr kumimoji="1" lang="ja-JP" altLang="en-US" sz="3200" b="1" dirty="0" smtClean="0">
                  <a:latin typeface="+mj-ea"/>
                  <a:ea typeface="+mj-ea"/>
                  <a:cs typeface="ＤＦＰ教科書体W3"/>
                </a:endParaRPr>
              </a:p>
            </p:txBody>
          </p:sp>
        </p:grpSp>
        <p:sp>
          <p:nvSpPr>
            <p:cNvPr id="234" name="テキスト ボックス 233"/>
            <p:cNvSpPr txBox="1"/>
            <p:nvPr/>
          </p:nvSpPr>
          <p:spPr>
            <a:xfrm>
              <a:off x="22916851" y="27043459"/>
              <a:ext cx="1872208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200" b="1" dirty="0" smtClean="0">
                  <a:latin typeface="+mj-ea"/>
                  <a:ea typeface="+mj-ea"/>
                  <a:cs typeface="ＤＦＰ教科書体W3"/>
                </a:rPr>
                <a:t>実験環境</a:t>
              </a:r>
              <a:endParaRPr kumimoji="1" lang="ja-JP" altLang="en-US" sz="3200" b="1" dirty="0" smtClean="0">
                <a:latin typeface="+mj-ea"/>
                <a:ea typeface="+mj-ea"/>
                <a:cs typeface="ＤＦＰ教科書体W3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achelor">
  <a:themeElements>
    <a:clrScheme name="ユーザー設定 3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1A1399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キュート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88900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3263</TotalTime>
  <Words>489</Words>
  <Application>Microsoft Macintosh PowerPoint</Application>
  <PresentationFormat>ユーザー設定</PresentationFormat>
  <Paragraphs>135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bachelor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tadokoro</dc:creator>
  <cp:lastModifiedBy>Tomohisa EGAWA</cp:lastModifiedBy>
  <cp:revision>350</cp:revision>
  <cp:lastPrinted>2011-05-23T05:15:39Z</cp:lastPrinted>
  <dcterms:created xsi:type="dcterms:W3CDTF">2010-11-24T07:20:16Z</dcterms:created>
  <dcterms:modified xsi:type="dcterms:W3CDTF">2011-05-23T08:01:18Z</dcterms:modified>
</cp:coreProperties>
</file>