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4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3" r:id="rId16"/>
    <p:sldId id="279" r:id="rId17"/>
    <p:sldId id="272" r:id="rId18"/>
    <p:sldId id="283" r:id="rId19"/>
    <p:sldId id="274" r:id="rId20"/>
    <p:sldId id="286" r:id="rId21"/>
    <p:sldId id="275" r:id="rId22"/>
    <p:sldId id="276" r:id="rId23"/>
  </p:sldIdLst>
  <p:sldSz cx="9144000" cy="6858000" type="screen4x3"/>
  <p:notesSz cx="9144000" cy="6858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gray" scaleToFitPaper="1"/>
  <p:clrMru>
    <a:srgbClr val="3A63FF"/>
    <a:srgbClr val="A9F8F8"/>
    <a:srgbClr val="E2AAF8"/>
    <a:srgbClr val="76F8EB"/>
    <a:srgbClr val="B68AF8"/>
    <a:srgbClr val="38D8F8"/>
    <a:srgbClr val="008000"/>
    <a:srgbClr val="00C900"/>
    <a:srgbClr val="00DD00"/>
    <a:srgbClr val="942CB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淡色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 autoAdjust="0"/>
    <p:restoredTop sz="64188" autoAdjust="0"/>
  </p:normalViewPr>
  <p:slideViewPr>
    <p:cSldViewPr snapToGrid="0" snapToObjects="1">
      <p:cViewPr>
        <p:scale>
          <a:sx n="85" d="100"/>
          <a:sy n="85" d="100"/>
        </p:scale>
        <p:origin x="-2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po:Dropbox:LOG3:FBCrypt_only:ex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po:Dropbox:NEW_RESPONS_TIME:response_slid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8"/>
  <c:chart>
    <c:plotArea>
      <c:layout>
        <c:manualLayout>
          <c:layoutTarget val="inner"/>
          <c:xMode val="edge"/>
          <c:yMode val="edge"/>
          <c:x val="8.7172275587516543E-2"/>
          <c:y val="5.7463055636502211E-2"/>
          <c:w val="0.58190293954135197"/>
          <c:h val="0.77120798401739488"/>
        </c:manualLayout>
      </c:layout>
      <c:barChart>
        <c:barDir val="col"/>
        <c:grouping val="stacked"/>
        <c:ser>
          <c:idx val="0"/>
          <c:order val="0"/>
          <c:tx>
            <c:strRef>
              <c:f>TIME_QEMU_NORMAL.txt!$P$22</c:f>
              <c:strCache>
                <c:ptCount val="1"/>
                <c:pt idx="0">
                  <c:v>VNCクライアント</c:v>
                </c:pt>
              </c:strCache>
            </c:strRef>
          </c:tx>
          <c:cat>
            <c:strRef>
              <c:f>TIME_QEMU_NORMAL.txt!$Q$21:$R$21</c:f>
              <c:strCache>
                <c:ptCount val="2"/>
                <c:pt idx="0">
                  <c:v>従来システム</c:v>
                </c:pt>
                <c:pt idx="1">
                  <c:v>FBCrypt</c:v>
                </c:pt>
              </c:strCache>
            </c:strRef>
          </c:cat>
          <c:val>
            <c:numRef>
              <c:f>TIME_QEMU_NORMAL.txt!$Q$22:$R$22</c:f>
              <c:numCache>
                <c:formatCode>General</c:formatCode>
                <c:ptCount val="2"/>
                <c:pt idx="0">
                  <c:v>6.8</c:v>
                </c:pt>
                <c:pt idx="1">
                  <c:v>8.9</c:v>
                </c:pt>
              </c:numCache>
            </c:numRef>
          </c:val>
        </c:ser>
        <c:ser>
          <c:idx val="1"/>
          <c:order val="1"/>
          <c:tx>
            <c:v>QEMU</c:v>
          </c:tx>
          <c:cat>
            <c:strRef>
              <c:f>TIME_QEMU_NORMAL.txt!$Q$21:$R$21</c:f>
              <c:strCache>
                <c:ptCount val="2"/>
                <c:pt idx="0">
                  <c:v>従来システム</c:v>
                </c:pt>
                <c:pt idx="1">
                  <c:v>FBCrypt</c:v>
                </c:pt>
              </c:strCache>
            </c:strRef>
          </c:cat>
          <c:val>
            <c:numRef>
              <c:f>TIME_QEMU_NORMAL.txt!$Q$23:$R$23</c:f>
              <c:numCache>
                <c:formatCode>General</c:formatCode>
                <c:ptCount val="2"/>
                <c:pt idx="0">
                  <c:v>3.9</c:v>
                </c:pt>
                <c:pt idx="1">
                  <c:v>35.299999999999997</c:v>
                </c:pt>
              </c:numCache>
            </c:numRef>
          </c:val>
        </c:ser>
        <c:dLbls/>
        <c:overlap val="100"/>
        <c:axId val="76031872"/>
        <c:axId val="76033408"/>
      </c:barChart>
      <c:catAx>
        <c:axId val="76031872"/>
        <c:scaling>
          <c:orientation val="minMax"/>
        </c:scaling>
        <c:axPos val="b"/>
        <c:tickLblPos val="nextTo"/>
        <c:crossAx val="76033408"/>
        <c:crosses val="autoZero"/>
        <c:auto val="1"/>
        <c:lblAlgn val="ctr"/>
        <c:lblOffset val="100"/>
      </c:catAx>
      <c:valAx>
        <c:axId val="76033408"/>
        <c:scaling>
          <c:orientation val="minMax"/>
        </c:scaling>
        <c:axPos val="l"/>
        <c:majorGridlines/>
        <c:numFmt formatCode="General" sourceLinked="1"/>
        <c:tickLblPos val="nextTo"/>
        <c:crossAx val="76031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69441010241425"/>
          <c:y val="2.7948193831117903E-2"/>
          <c:w val="0.34430564469014308"/>
          <c:h val="0.31246252325659607"/>
        </c:manualLayout>
      </c:layout>
    </c:legend>
    <c:plotVisOnly val="1"/>
    <c:dispBlanksAs val="gap"/>
  </c:chart>
  <c:txPr>
    <a:bodyPr/>
    <a:lstStyle/>
    <a:p>
      <a:pPr>
        <a:defRPr sz="22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Sheet1!$V$1</c:f>
              <c:strCache>
                <c:ptCount val="1"/>
                <c:pt idx="0">
                  <c:v>トンネリングなし</c:v>
                </c:pt>
              </c:strCache>
            </c:strRef>
          </c:tx>
          <c:cat>
            <c:strRef>
              <c:f>Sheet1!$U$2:$U$4</c:f>
              <c:strCache>
                <c:ptCount val="3"/>
                <c:pt idx="0">
                  <c:v>管理VM経由</c:v>
                </c:pt>
                <c:pt idx="1">
                  <c:v>FBCrypt</c:v>
                </c:pt>
                <c:pt idx="2">
                  <c:v>ユーザVM直接</c:v>
                </c:pt>
              </c:strCache>
            </c:strRef>
          </c:cat>
          <c:val>
            <c:numRef>
              <c:f>Sheet1!$V$2:$V$3</c:f>
              <c:numCache>
                <c:formatCode>General</c:formatCode>
                <c:ptCount val="2"/>
                <c:pt idx="0">
                  <c:v>9.3965053558349508E-4</c:v>
                </c:pt>
                <c:pt idx="1">
                  <c:v>1.1781322956085204E-3</c:v>
                </c:pt>
              </c:numCache>
            </c:numRef>
          </c:val>
        </c:ser>
        <c:ser>
          <c:idx val="1"/>
          <c:order val="1"/>
          <c:tx>
            <c:strRef>
              <c:f>Sheet1!$W$1</c:f>
              <c:strCache>
                <c:ptCount val="1"/>
                <c:pt idx="0">
                  <c:v>SSHトンネリングあり</c:v>
                </c:pt>
              </c:strCache>
            </c:strRef>
          </c:tx>
          <c:cat>
            <c:strRef>
              <c:f>Sheet1!$U$2:$U$4</c:f>
              <c:strCache>
                <c:ptCount val="3"/>
                <c:pt idx="0">
                  <c:v>管理VM経由</c:v>
                </c:pt>
                <c:pt idx="1">
                  <c:v>FBCrypt</c:v>
                </c:pt>
                <c:pt idx="2">
                  <c:v>ユーザVM直接</c:v>
                </c:pt>
              </c:strCache>
            </c:strRef>
          </c:cat>
          <c:val>
            <c:numRef>
              <c:f>Sheet1!$W$2:$W$4</c:f>
              <c:numCache>
                <c:formatCode>General</c:formatCode>
                <c:ptCount val="3"/>
                <c:pt idx="0">
                  <c:v>1.1034977436065704E-3</c:v>
                </c:pt>
                <c:pt idx="1">
                  <c:v>0</c:v>
                </c:pt>
                <c:pt idx="2">
                  <c:v>1.2639106078762901E-3</c:v>
                </c:pt>
              </c:numCache>
            </c:numRef>
          </c:val>
        </c:ser>
        <c:dLbls/>
        <c:axId val="76563200"/>
        <c:axId val="76564736"/>
      </c:barChart>
      <c:catAx>
        <c:axId val="76563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76564736"/>
        <c:crosses val="autoZero"/>
        <c:auto val="1"/>
        <c:lblAlgn val="ctr"/>
        <c:lblOffset val="100"/>
      </c:catAx>
      <c:valAx>
        <c:axId val="76564736"/>
        <c:scaling>
          <c:orientation val="minMax"/>
        </c:scaling>
        <c:axPos val="l"/>
        <c:majorGridlines/>
        <c:numFmt formatCode="General" sourceLinked="1"/>
        <c:tickLblPos val="nextTo"/>
        <c:crossAx val="76563200"/>
        <c:crosses val="autoZero"/>
        <c:crossBetween val="between"/>
        <c:majorUnit val="5.0000000000000012E-4"/>
      </c:valAx>
    </c:plotArea>
    <c:legend>
      <c:legendPos val="r"/>
      <c:layout>
        <c:manualLayout>
          <c:xMode val="edge"/>
          <c:yMode val="edge"/>
          <c:x val="0.67908043122101314"/>
          <c:y val="6.8352653834937299E-2"/>
          <c:w val="0.28972230201983906"/>
          <c:h val="0.23366506270049603"/>
        </c:manualLayout>
      </c:layout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58E13-1907-8D4A-B5B0-1D669B4BCCCB}" type="datetimeFigureOut">
              <a:rPr kumimoji="1" lang="ja-JP" altLang="en-US" smtClean="0"/>
              <a:pPr/>
              <a:t>2011/8/2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836B8-5AA8-5F42-83B2-8AB8C352AE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3402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D6C38-418E-CE49-8DC1-6D735538290A}" type="datetimeFigureOut">
              <a:rPr kumimoji="1" lang="ja-JP" altLang="en-US" smtClean="0"/>
              <a:pPr/>
              <a:t>2011/8/2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4B2CE-2877-7F4E-80A5-D25AD61C71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6401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7969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18156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08060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47534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28548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37887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400811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691043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135588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738722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51978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08930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519787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53672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0716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92292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42302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4218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49663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48727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41416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4B2CE-2877-7F4E-80A5-D25AD61C718F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7885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172034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C541D9D6-B94E-9042-8CC5-FBEFDAC52637}" type="datetimeFigureOut">
              <a:rPr lang="ja-JP" altLang="en-US" smtClean="0"/>
              <a:pPr/>
              <a:t>2011/8/2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  <p:sldLayoutId id="2147484153" r:id="rId13"/>
    <p:sldLayoutId id="2147484154" r:id="rId14"/>
    <p:sldLayoutId id="2147484155" r:id="rId15"/>
    <p:sldLayoutId id="2147484156" r:id="rId16"/>
    <p:sldLayoutId id="2147484157" r:id="rId17"/>
    <p:sldLayoutId id="2147484158" r:id="rId18"/>
    <p:sldLayoutId id="214748415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kern="1200">
          <a:solidFill>
            <a:schemeClr val="accent1"/>
          </a:solidFill>
          <a:latin typeface="Century Gothic"/>
          <a:ea typeface="+mj-ea"/>
          <a:cs typeface="Tahom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Century Gothic"/>
          <a:ea typeface="+mn-ea"/>
          <a:cs typeface="Tahoma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Century Gothic"/>
          <a:ea typeface="+mn-ea"/>
          <a:cs typeface="Tahoma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Century Gothic"/>
          <a:ea typeface="+mn-ea"/>
          <a:cs typeface="Tahoma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Century Gothic"/>
          <a:ea typeface="+mn-ea"/>
          <a:cs typeface="Tahoma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Century Gothic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への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キーボード入力情報漏洩の防止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746044" cy="1720342"/>
          </a:xfrm>
        </p:spPr>
        <p:txBody>
          <a:bodyPr/>
          <a:lstStyle/>
          <a:p>
            <a:r>
              <a:rPr kumimoji="1" lang="ja-JP" altLang="en-US" dirty="0" smtClean="0"/>
              <a:t>江川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友寿</a:t>
            </a:r>
            <a:r>
              <a:rPr lang="ja-JP" altLang="en-US" dirty="0" smtClean="0"/>
              <a:t>（九州工業大学）</a:t>
            </a:r>
            <a:endParaRPr lang="en-US" altLang="ja-JP" dirty="0" smtClean="0"/>
          </a:p>
          <a:p>
            <a:r>
              <a:rPr kumimoji="1" lang="ja-JP" altLang="en-US" dirty="0" smtClean="0"/>
              <a:t>光来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健一</a:t>
            </a:r>
            <a:r>
              <a:rPr lang="ja-JP" altLang="en-US" dirty="0" smtClean="0"/>
              <a:t>（九州工業大学</a:t>
            </a:r>
            <a:r>
              <a:rPr lang="en-US" altLang="ja-JP" dirty="0"/>
              <a:t> </a:t>
            </a:r>
            <a:r>
              <a:rPr lang="en-US" altLang="ja-JP" dirty="0" smtClean="0"/>
              <a:t>/ JST CREST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910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400" dirty="0" smtClean="0"/>
              <a:t>I/O</a:t>
            </a:r>
            <a:r>
              <a:rPr kumimoji="1" lang="ja-JP" altLang="en-US" sz="3400" dirty="0" smtClean="0"/>
              <a:t>リングのアドレス取得</a:t>
            </a:r>
            <a:r>
              <a:rPr kumimoji="1" lang="en-US" altLang="ja-JP" sz="3400" dirty="0" smtClean="0"/>
              <a:t>(1)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8345566" cy="4832350"/>
          </a:xfrm>
        </p:spPr>
        <p:txBody>
          <a:bodyPr/>
          <a:lstStyle/>
          <a:p>
            <a:r>
              <a:rPr lang="ja-JP" altLang="en-US" dirty="0" smtClean="0">
                <a:latin typeface="Tahoma"/>
              </a:rPr>
              <a:t>ドメイン</a:t>
            </a:r>
            <a:r>
              <a:rPr lang="en-US" altLang="ja-JP" dirty="0" smtClean="0">
                <a:latin typeface="Tahoma"/>
              </a:rPr>
              <a:t>U</a:t>
            </a:r>
            <a:r>
              <a:rPr lang="ja-JP" altLang="en-US" dirty="0" smtClean="0">
                <a:latin typeface="Tahoma"/>
              </a:rPr>
              <a:t>と</a:t>
            </a:r>
            <a:r>
              <a:rPr lang="en-US" altLang="ja-JP" dirty="0" err="1" smtClean="0">
                <a:latin typeface="Tahoma"/>
              </a:rPr>
              <a:t>XenStore</a:t>
            </a:r>
            <a:r>
              <a:rPr lang="ja-JP" altLang="en-US" dirty="0" smtClean="0">
                <a:latin typeface="Tahoma"/>
              </a:rPr>
              <a:t>の通信から</a:t>
            </a:r>
            <a:r>
              <a:rPr lang="en-US" altLang="ja-JP" dirty="0" smtClean="0">
                <a:latin typeface="Tahoma"/>
              </a:rPr>
              <a:t>I/O</a:t>
            </a:r>
            <a:r>
              <a:rPr lang="ja-JP" altLang="en-US" dirty="0" smtClean="0">
                <a:latin typeface="Tahoma"/>
              </a:rPr>
              <a:t>リングのアドレス取得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err="1" smtClean="0">
                <a:latin typeface="Tahoma"/>
              </a:rPr>
              <a:t>XenBus</a:t>
            </a:r>
            <a:r>
              <a:rPr lang="ja-JP" altLang="en-US" dirty="0" smtClean="0">
                <a:latin typeface="Tahoma"/>
              </a:rPr>
              <a:t>を使用して通信を行う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err="1" smtClean="0">
                <a:latin typeface="Tahoma"/>
              </a:rPr>
              <a:t>XenStore</a:t>
            </a:r>
            <a:r>
              <a:rPr lang="en-US" altLang="ja-JP" dirty="0" smtClean="0">
                <a:latin typeface="Tahoma"/>
              </a:rPr>
              <a:t>: </a:t>
            </a:r>
            <a:r>
              <a:rPr lang="ja-JP" altLang="en-US" dirty="0" smtClean="0">
                <a:latin typeface="Tahoma"/>
              </a:rPr>
              <a:t>各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の情報管理データベース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10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38" name="図形グループ 37"/>
          <p:cNvGrpSpPr/>
          <p:nvPr/>
        </p:nvGrpSpPr>
        <p:grpSpPr>
          <a:xfrm>
            <a:off x="1124942" y="3438523"/>
            <a:ext cx="7028458" cy="3052298"/>
            <a:chOff x="1124942" y="3675532"/>
            <a:chExt cx="7028458" cy="3052298"/>
          </a:xfrm>
        </p:grpSpPr>
        <p:grpSp>
          <p:nvGrpSpPr>
            <p:cNvPr id="37" name="図形グループ 36"/>
            <p:cNvGrpSpPr/>
            <p:nvPr/>
          </p:nvGrpSpPr>
          <p:grpSpPr>
            <a:xfrm>
              <a:off x="1124942" y="3675532"/>
              <a:ext cx="7028458" cy="3052298"/>
              <a:chOff x="1124942" y="3675532"/>
              <a:chExt cx="7028458" cy="3052298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1124943" y="6234642"/>
                <a:ext cx="7028457" cy="493188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+mj-ea"/>
                    <a:ea typeface="+mj-ea"/>
                  </a:rPr>
                  <a:t>VMM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grpSp>
            <p:nvGrpSpPr>
              <p:cNvPr id="25" name="図形グループ 24"/>
              <p:cNvGrpSpPr/>
              <p:nvPr/>
            </p:nvGrpSpPr>
            <p:grpSpPr>
              <a:xfrm>
                <a:off x="1124942" y="3675532"/>
                <a:ext cx="2254058" cy="2328335"/>
                <a:chOff x="756365" y="3532238"/>
                <a:chExt cx="2254058" cy="2328335"/>
              </a:xfrm>
            </p:grpSpPr>
            <p:grpSp>
              <p:nvGrpSpPr>
                <p:cNvPr id="10" name="図形グループ 9"/>
                <p:cNvGrpSpPr/>
                <p:nvPr/>
              </p:nvGrpSpPr>
              <p:grpSpPr>
                <a:xfrm>
                  <a:off x="756365" y="3532238"/>
                  <a:ext cx="2254058" cy="2328335"/>
                  <a:chOff x="3866714" y="2864751"/>
                  <a:chExt cx="2254058" cy="2501307"/>
                </a:xfrm>
              </p:grpSpPr>
              <p:grpSp>
                <p:nvGrpSpPr>
                  <p:cNvPr id="11" name="図形グループ 10"/>
                  <p:cNvGrpSpPr/>
                  <p:nvPr/>
                </p:nvGrpSpPr>
                <p:grpSpPr>
                  <a:xfrm>
                    <a:off x="3866714" y="2864751"/>
                    <a:ext cx="2254058" cy="2501307"/>
                    <a:chOff x="7763667" y="22909193"/>
                    <a:chExt cx="3521964" cy="4192631"/>
                  </a:xfrm>
                </p:grpSpPr>
                <p:sp>
                  <p:nvSpPr>
                    <p:cNvPr id="13" name="正方形/長方形 12"/>
                    <p:cNvSpPr/>
                    <p:nvPr/>
                  </p:nvSpPr>
                  <p:spPr>
                    <a:xfrm>
                      <a:off x="7763667" y="22909195"/>
                      <a:ext cx="3521964" cy="4192629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14" name="テキスト ボックス 13"/>
                    <p:cNvSpPr txBox="1"/>
                    <p:nvPr/>
                  </p:nvSpPr>
                  <p:spPr>
                    <a:xfrm>
                      <a:off x="7763669" y="22909193"/>
                      <a:ext cx="3521962" cy="61906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dirty="0" smtClean="0">
                          <a:latin typeface="+mn-ea"/>
                        </a:rPr>
                        <a:t>ドメイン</a:t>
                      </a:r>
                      <a:r>
                        <a:rPr lang="en-US" altLang="ja-JP" dirty="0" smtClean="0">
                          <a:latin typeface="+mn-ea"/>
                        </a:rPr>
                        <a:t>0</a:t>
                      </a:r>
                      <a:endParaRPr lang="ja-JP" altLang="en-US" dirty="0">
                        <a:latin typeface="+mn-ea"/>
                      </a:endParaRPr>
                    </a:p>
                  </p:txBody>
                </p:sp>
              </p:grpSp>
              <p:sp>
                <p:nvSpPr>
                  <p:cNvPr id="12" name="角丸四角形 11"/>
                  <p:cNvSpPr/>
                  <p:nvPr/>
                </p:nvSpPr>
                <p:spPr>
                  <a:xfrm>
                    <a:off x="4158970" y="3353182"/>
                    <a:ext cx="1607884" cy="409371"/>
                  </a:xfrm>
                  <a:prstGeom prst="roundRect">
                    <a:avLst/>
                  </a:prstGeom>
                  <a:ln>
                    <a:solidFill>
                      <a:srgbClr val="0D0D0D"/>
                    </a:solidFill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ja-JP" dirty="0" smtClean="0">
                        <a:latin typeface="+mj-ea"/>
                        <a:ea typeface="+mj-ea"/>
                      </a:rPr>
                      <a:t>QEMU</a:t>
                    </a:r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</p:grpSp>
            <p:sp>
              <p:nvSpPr>
                <p:cNvPr id="16" name="角丸四角形 15"/>
                <p:cNvSpPr/>
                <p:nvPr/>
              </p:nvSpPr>
              <p:spPr>
                <a:xfrm>
                  <a:off x="1048621" y="5310770"/>
                  <a:ext cx="1607884" cy="396759"/>
                </a:xfrm>
                <a:prstGeom prst="roundRect">
                  <a:avLst/>
                </a:prstGeom>
                <a:ln>
                  <a:solidFill>
                    <a:srgbClr val="0D0D0D"/>
                  </a:solidFill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 err="1" smtClean="0">
                      <a:latin typeface="+mj-ea"/>
                      <a:ea typeface="+mj-ea"/>
                    </a:rPr>
                    <a:t>XenStore</a:t>
                  </a:r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cxnSp>
              <p:nvCxnSpPr>
                <p:cNvPr id="7" name="直線矢印コネクタ 6"/>
                <p:cNvCxnSpPr/>
                <p:nvPr/>
              </p:nvCxnSpPr>
              <p:spPr>
                <a:xfrm flipV="1">
                  <a:off x="1852563" y="4391585"/>
                  <a:ext cx="0" cy="919186"/>
                </a:xfrm>
                <a:prstGeom prst="straightConnector1">
                  <a:avLst/>
                </a:prstGeom>
                <a:ln w="57150" cmpd="sng">
                  <a:solidFill>
                    <a:schemeClr val="tx1"/>
                  </a:solidFill>
                  <a:prstDash val="solid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図形グループ 29"/>
              <p:cNvGrpSpPr/>
              <p:nvPr/>
            </p:nvGrpSpPr>
            <p:grpSpPr>
              <a:xfrm>
                <a:off x="6592314" y="3675533"/>
                <a:ext cx="1561086" cy="2328331"/>
                <a:chOff x="6373148" y="3675532"/>
                <a:chExt cx="1561086" cy="2328331"/>
              </a:xfrm>
            </p:grpSpPr>
            <p:grpSp>
              <p:nvGrpSpPr>
                <p:cNvPr id="15" name="図形グループ 14"/>
                <p:cNvGrpSpPr/>
                <p:nvPr/>
              </p:nvGrpSpPr>
              <p:grpSpPr>
                <a:xfrm>
                  <a:off x="6373148" y="3675532"/>
                  <a:ext cx="1561086" cy="2328331"/>
                  <a:chOff x="5201980" y="3283064"/>
                  <a:chExt cx="1561086" cy="2328331"/>
                </a:xfrm>
              </p:grpSpPr>
              <p:sp>
                <p:nvSpPr>
                  <p:cNvPr id="17" name="正方形/長方形 16"/>
                  <p:cNvSpPr/>
                  <p:nvPr/>
                </p:nvSpPr>
                <p:spPr>
                  <a:xfrm>
                    <a:off x="5201980" y="3283064"/>
                    <a:ext cx="1553839" cy="2328331"/>
                  </a:xfrm>
                  <a:prstGeom prst="rect">
                    <a:avLst/>
                  </a:prstGeom>
                  <a:ln w="38100"/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19" name="テキスト ボックス 18"/>
                  <p:cNvSpPr txBox="1"/>
                  <p:nvPr/>
                </p:nvSpPr>
                <p:spPr>
                  <a:xfrm>
                    <a:off x="5209228" y="3283064"/>
                    <a:ext cx="155383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b="1" dirty="0" smtClean="0">
                        <a:solidFill>
                          <a:srgbClr val="000000"/>
                        </a:solidFill>
                        <a:latin typeface="+mn-ea"/>
                      </a:rPr>
                      <a:t>ドメイン</a:t>
                    </a:r>
                    <a:r>
                      <a:rPr lang="en-US" altLang="ja-JP" b="1" dirty="0" smtClean="0">
                        <a:solidFill>
                          <a:srgbClr val="000000"/>
                        </a:solidFill>
                        <a:latin typeface="+mn-ea"/>
                      </a:rPr>
                      <a:t>U</a:t>
                    </a:r>
                    <a:endParaRPr lang="ja-JP" altLang="en-US" b="1" dirty="0">
                      <a:solidFill>
                        <a:srgbClr val="000000"/>
                      </a:solidFill>
                      <a:latin typeface="+mn-ea"/>
                    </a:endParaRPr>
                  </a:p>
                </p:txBody>
              </p:sp>
            </p:grpSp>
            <p:sp>
              <p:nvSpPr>
                <p:cNvPr id="21" name="円/楕円 20"/>
                <p:cNvSpPr/>
                <p:nvPr/>
              </p:nvSpPr>
              <p:spPr>
                <a:xfrm>
                  <a:off x="6828118" y="4130186"/>
                  <a:ext cx="459565" cy="459565"/>
                </a:xfrm>
                <a:prstGeom prst="ellipse">
                  <a:avLst/>
                </a:prstGeom>
                <a:ln w="57150" cmpd="sng">
                  <a:solidFill>
                    <a:schemeClr val="accent5">
                      <a:lumMod val="5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29" name="テキスト ボックス 28"/>
                <p:cNvSpPr txBox="1"/>
                <p:nvPr/>
              </p:nvSpPr>
              <p:spPr>
                <a:xfrm>
                  <a:off x="6373148" y="4739728"/>
                  <a:ext cx="155383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b="1" dirty="0" smtClean="0">
                      <a:solidFill>
                        <a:srgbClr val="000000"/>
                      </a:solidFill>
                      <a:latin typeface="+mn-ea"/>
                    </a:rPr>
                    <a:t>I/O</a:t>
                  </a:r>
                  <a:r>
                    <a:rPr lang="ja-JP" altLang="en-US" b="1" dirty="0" smtClean="0">
                      <a:solidFill>
                        <a:srgbClr val="000000"/>
                      </a:solidFill>
                      <a:latin typeface="+mn-ea"/>
                    </a:rPr>
                    <a:t>リング</a:t>
                  </a:r>
                  <a:endParaRPr lang="ja-JP" altLang="en-US" b="1" dirty="0">
                    <a:solidFill>
                      <a:srgbClr val="000000"/>
                    </a:solidFill>
                    <a:latin typeface="+mn-ea"/>
                  </a:endParaRPr>
                </a:p>
              </p:txBody>
            </p:sp>
          </p:grpSp>
          <p:cxnSp>
            <p:nvCxnSpPr>
              <p:cNvPr id="5" name="直線矢印コネクタ 4"/>
              <p:cNvCxnSpPr/>
              <p:nvPr/>
            </p:nvCxnSpPr>
            <p:spPr>
              <a:xfrm flipH="1">
                <a:off x="3025082" y="5672800"/>
                <a:ext cx="3574480" cy="0"/>
              </a:xfrm>
              <a:prstGeom prst="straightConnector1">
                <a:avLst/>
              </a:prstGeom>
              <a:ln w="57150" cmpd="sng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/>
              <p:cNvCxnSpPr>
                <a:endCxn id="21" idx="2"/>
              </p:cNvCxnSpPr>
              <p:nvPr/>
            </p:nvCxnSpPr>
            <p:spPr>
              <a:xfrm>
                <a:off x="3025082" y="4322679"/>
                <a:ext cx="4022202" cy="37291"/>
              </a:xfrm>
              <a:prstGeom prst="straightConnector1">
                <a:avLst/>
              </a:prstGeom>
              <a:ln w="57150" cmpd="sng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直線矢印コネクタ 22"/>
            <p:cNvCxnSpPr/>
            <p:nvPr/>
          </p:nvCxnSpPr>
          <p:spPr>
            <a:xfrm>
              <a:off x="4859666" y="5727673"/>
              <a:ext cx="0" cy="50696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/>
            <p:cNvSpPr txBox="1"/>
            <p:nvPr/>
          </p:nvSpPr>
          <p:spPr>
            <a:xfrm>
              <a:off x="4859666" y="5819198"/>
              <a:ext cx="155383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FF0000"/>
                  </a:solidFill>
                  <a:latin typeface="+mn-ea"/>
                </a:rPr>
                <a:t>MFN</a:t>
              </a:r>
              <a:r>
                <a:rPr lang="ja-JP" altLang="en-US" b="1" dirty="0" smtClean="0">
                  <a:solidFill>
                    <a:srgbClr val="FF0000"/>
                  </a:solidFill>
                  <a:latin typeface="+mn-ea"/>
                </a:rPr>
                <a:t>取得</a:t>
              </a:r>
              <a:endParaRPr lang="ja-JP" altLang="en-US" b="1" dirty="0">
                <a:solidFill>
                  <a:srgbClr val="FF0000"/>
                </a:solidFill>
                <a:latin typeface="+mn-ea"/>
              </a:endParaRPr>
            </a:p>
          </p:txBody>
        </p:sp>
      </p:grp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9802447"/>
              </p:ext>
            </p:extLst>
          </p:nvPr>
        </p:nvGraphicFramePr>
        <p:xfrm>
          <a:off x="3587555" y="4352743"/>
          <a:ext cx="2810523" cy="1137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582"/>
                <a:gridCol w="2046941"/>
              </a:tblGrid>
              <a:tr h="37930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I/O</a:t>
                      </a:r>
                      <a:r>
                        <a:rPr kumimoji="1" lang="ja-JP" altLang="en-US" dirty="0" smtClean="0"/>
                        <a:t>リング情報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30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パス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device/</a:t>
                      </a:r>
                      <a:r>
                        <a:rPr kumimoji="1" lang="en-US" altLang="ja-JP" dirty="0" err="1" smtClean="0"/>
                        <a:t>vkbd</a:t>
                      </a:r>
                      <a:r>
                        <a:rPr kumimoji="1" lang="en-US" altLang="ja-JP" dirty="0" smtClean="0"/>
                        <a:t>/</a:t>
                      </a:r>
                      <a:r>
                        <a:rPr kumimoji="1" lang="en-US" altLang="ja-JP" dirty="0" err="1" smtClean="0"/>
                        <a:t>mfn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30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MFN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102794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4575701" y="3700593"/>
            <a:ext cx="993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従来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400" dirty="0" smtClean="0"/>
              <a:t>I/O</a:t>
            </a:r>
            <a:r>
              <a:rPr kumimoji="1" lang="ja-JP" altLang="en-US" sz="3400" dirty="0" smtClean="0"/>
              <a:t>リングのアドレス取得</a:t>
            </a:r>
            <a:r>
              <a:rPr kumimoji="1" lang="en-US" altLang="ja-JP" sz="3400" dirty="0" smtClean="0"/>
              <a:t>(2)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から</a:t>
            </a:r>
            <a:r>
              <a:rPr lang="en-US" altLang="ja-JP" dirty="0" err="1" smtClean="0">
                <a:latin typeface="Tahoma"/>
              </a:rPr>
              <a:t>XenBus</a:t>
            </a:r>
            <a:r>
              <a:rPr lang="ja-JP" altLang="en-US" dirty="0" smtClean="0">
                <a:latin typeface="Tahoma"/>
              </a:rPr>
              <a:t>の通信を監視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err="1" smtClean="0">
                <a:latin typeface="Tahoma"/>
              </a:rPr>
              <a:t>XenStore</a:t>
            </a:r>
            <a:r>
              <a:rPr lang="ja-JP" altLang="en-US" dirty="0" smtClean="0">
                <a:latin typeface="Tahoma"/>
              </a:rPr>
              <a:t>リングから</a:t>
            </a:r>
            <a:r>
              <a:rPr lang="en-US" altLang="ja-JP" dirty="0" smtClean="0">
                <a:latin typeface="Tahoma"/>
              </a:rPr>
              <a:t>I/O</a:t>
            </a:r>
            <a:r>
              <a:rPr lang="ja-JP" altLang="en-US" dirty="0" smtClean="0">
                <a:latin typeface="Tahoma"/>
              </a:rPr>
              <a:t>リングアドレスを取得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はイベントをトリガーに監視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ドメイン</a:t>
            </a:r>
            <a:r>
              <a:rPr lang="en-US" altLang="ja-JP" dirty="0" smtClean="0">
                <a:latin typeface="Tahoma"/>
              </a:rPr>
              <a:t>0</a:t>
            </a:r>
            <a:r>
              <a:rPr lang="ja-JP" altLang="en-US" dirty="0" smtClean="0">
                <a:latin typeface="Tahoma"/>
              </a:rPr>
              <a:t>やドメイン</a:t>
            </a:r>
            <a:r>
              <a:rPr lang="en-US" altLang="ja-JP" dirty="0" smtClean="0">
                <a:latin typeface="Tahoma"/>
              </a:rPr>
              <a:t>U</a:t>
            </a:r>
            <a:r>
              <a:rPr lang="ja-JP" altLang="en-US" dirty="0" smtClean="0">
                <a:latin typeface="Tahoma"/>
              </a:rPr>
              <a:t>に修正を加える必要はない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11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5" name="図形グループ 4"/>
          <p:cNvGrpSpPr/>
          <p:nvPr/>
        </p:nvGrpSpPr>
        <p:grpSpPr>
          <a:xfrm>
            <a:off x="989632" y="4077499"/>
            <a:ext cx="2254058" cy="1201964"/>
            <a:chOff x="3866714" y="4218896"/>
            <a:chExt cx="2254058" cy="1293316"/>
          </a:xfrm>
        </p:grpSpPr>
        <p:grpSp>
          <p:nvGrpSpPr>
            <p:cNvPr id="7" name="図形グループ 6"/>
            <p:cNvGrpSpPr/>
            <p:nvPr/>
          </p:nvGrpSpPr>
          <p:grpSpPr>
            <a:xfrm>
              <a:off x="3866714" y="4218896"/>
              <a:ext cx="2254058" cy="1293316"/>
              <a:chOff x="7763667" y="25178986"/>
              <a:chExt cx="3521964" cy="2167826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7763667" y="25178986"/>
                <a:ext cx="3521964" cy="2167826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7763667" y="25217087"/>
                <a:ext cx="3521962" cy="619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 smtClean="0">
                    <a:latin typeface="+mn-ea"/>
                  </a:rPr>
                  <a:t>ドメイン</a:t>
                </a:r>
                <a:r>
                  <a:rPr lang="en-US" altLang="ja-JP" dirty="0" smtClean="0">
                    <a:latin typeface="+mn-ea"/>
                  </a:rPr>
                  <a:t>0</a:t>
                </a:r>
                <a:endParaRPr lang="ja-JP" altLang="en-US" dirty="0">
                  <a:latin typeface="+mn-ea"/>
                </a:endParaRPr>
              </a:p>
            </p:txBody>
          </p:sp>
        </p:grpSp>
        <p:sp>
          <p:nvSpPr>
            <p:cNvPr id="8" name="角丸四角形 7"/>
            <p:cNvSpPr/>
            <p:nvPr/>
          </p:nvSpPr>
          <p:spPr>
            <a:xfrm>
              <a:off x="4158970" y="4743537"/>
              <a:ext cx="1607884" cy="495015"/>
            </a:xfrm>
            <a:prstGeom prst="roundRec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>
                  <a:latin typeface="+mj-ea"/>
                  <a:ea typeface="+mj-ea"/>
                </a:rPr>
                <a:t>XenStore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4" name="図形グループ 23"/>
          <p:cNvGrpSpPr/>
          <p:nvPr/>
        </p:nvGrpSpPr>
        <p:grpSpPr>
          <a:xfrm>
            <a:off x="6143475" y="4085618"/>
            <a:ext cx="1615344" cy="1193845"/>
            <a:chOff x="5601245" y="4055737"/>
            <a:chExt cx="1615344" cy="1193845"/>
          </a:xfrm>
        </p:grpSpPr>
        <p:sp>
          <p:nvSpPr>
            <p:cNvPr id="19" name="正方形/長方形 18"/>
            <p:cNvSpPr/>
            <p:nvPr/>
          </p:nvSpPr>
          <p:spPr>
            <a:xfrm>
              <a:off x="5601245" y="4055737"/>
              <a:ext cx="1615343" cy="1193845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latin typeface="+mj-ea"/>
                <a:ea typeface="+mj-ea"/>
              </a:endParaRPr>
            </a:p>
            <a:p>
              <a:pPr algn="ctr"/>
              <a:endParaRPr lang="en-US" altLang="ja-JP" dirty="0" smtClean="0">
                <a:latin typeface="+mj-ea"/>
                <a:ea typeface="+mj-ea"/>
              </a:endParaRPr>
            </a:p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601245" y="4060198"/>
              <a:ext cx="16153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>
                  <a:solidFill>
                    <a:srgbClr val="000000"/>
                  </a:solidFill>
                  <a:latin typeface="+mn-ea"/>
                </a:rPr>
                <a:t>ドメイン</a:t>
              </a:r>
              <a:r>
                <a:rPr lang="en-US" altLang="ja-JP" dirty="0" smtClean="0">
                  <a:solidFill>
                    <a:srgbClr val="000000"/>
                  </a:solidFill>
                  <a:latin typeface="+mn-ea"/>
                </a:rPr>
                <a:t>U</a:t>
              </a:r>
              <a:endParaRPr lang="ja-JP" altLang="en-US" dirty="0">
                <a:solidFill>
                  <a:srgbClr val="000000"/>
                </a:solidFill>
                <a:latin typeface="+mn-ea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3837824" y="3933839"/>
            <a:ext cx="1402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err="1" smtClean="0">
                <a:solidFill>
                  <a:srgbClr val="0000FF"/>
                </a:solidFill>
                <a:latin typeface="+mn-ea"/>
              </a:rPr>
              <a:t>XenStore</a:t>
            </a:r>
            <a:endParaRPr lang="en-US" altLang="ja-JP" b="1" dirty="0" smtClean="0">
              <a:solidFill>
                <a:srgbClr val="0000FF"/>
              </a:solidFill>
              <a:latin typeface="+mn-ea"/>
            </a:endParaRPr>
          </a:p>
          <a:p>
            <a:pPr algn="ctr"/>
            <a:r>
              <a:rPr lang="ja-JP" altLang="en-US" b="1" dirty="0" smtClean="0">
                <a:solidFill>
                  <a:srgbClr val="0000FF"/>
                </a:solidFill>
                <a:latin typeface="+mn-ea"/>
              </a:rPr>
              <a:t>リング</a:t>
            </a:r>
            <a:endParaRPr lang="ja-JP" altLang="en-US" b="1" dirty="0">
              <a:solidFill>
                <a:srgbClr val="0000FF"/>
              </a:solidFill>
              <a:latin typeface="+mn-ea"/>
            </a:endParaRPr>
          </a:p>
        </p:txBody>
      </p:sp>
      <p:grpSp>
        <p:nvGrpSpPr>
          <p:cNvPr id="26" name="図形グループ 25"/>
          <p:cNvGrpSpPr/>
          <p:nvPr/>
        </p:nvGrpSpPr>
        <p:grpSpPr>
          <a:xfrm>
            <a:off x="989633" y="5741738"/>
            <a:ext cx="6851724" cy="955943"/>
            <a:chOff x="1326527" y="5741738"/>
            <a:chExt cx="6514830" cy="955943"/>
          </a:xfrm>
        </p:grpSpPr>
        <p:sp>
          <p:nvSpPr>
            <p:cNvPr id="11" name="正方形/長方形 10"/>
            <p:cNvSpPr/>
            <p:nvPr/>
          </p:nvSpPr>
          <p:spPr>
            <a:xfrm>
              <a:off x="1326527" y="5741738"/>
              <a:ext cx="6436350" cy="955943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3361271" y="6056387"/>
              <a:ext cx="2679933" cy="52826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FFFFFF"/>
                  </a:solidFill>
                  <a:latin typeface="+mj-ea"/>
                  <a:ea typeface="+mj-ea"/>
                </a:rPr>
                <a:t>I/O</a:t>
              </a:r>
              <a:r>
                <a:rPr lang="ja-JP" altLang="en-US" dirty="0" smtClean="0">
                  <a:solidFill>
                    <a:srgbClr val="FFFFFF"/>
                  </a:solidFill>
                  <a:latin typeface="+mj-ea"/>
                  <a:ea typeface="+mj-ea"/>
                </a:rPr>
                <a:t>リングアドレス取得</a:t>
              </a:r>
              <a:endParaRPr kumimoji="1" lang="ja-JP" altLang="en-US" dirty="0" smtClean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800960" y="6320521"/>
              <a:ext cx="10403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  <a:latin typeface="+mn-ea"/>
                </a:rPr>
                <a:t>VMM</a:t>
              </a:r>
              <a:endParaRPr lang="ja-JP" altLang="en-US" dirty="0">
                <a:solidFill>
                  <a:srgbClr val="000000"/>
                </a:solidFill>
                <a:latin typeface="+mn-ea"/>
              </a:endParaRPr>
            </a:p>
          </p:txBody>
        </p:sp>
      </p:grpSp>
      <p:grpSp>
        <p:nvGrpSpPr>
          <p:cNvPr id="34" name="図形グループ 33"/>
          <p:cNvGrpSpPr/>
          <p:nvPr/>
        </p:nvGrpSpPr>
        <p:grpSpPr>
          <a:xfrm>
            <a:off x="4275379" y="4527322"/>
            <a:ext cx="526954" cy="1559569"/>
            <a:chOff x="4394909" y="4984512"/>
            <a:chExt cx="526954" cy="1559569"/>
          </a:xfrm>
        </p:grpSpPr>
        <p:sp>
          <p:nvSpPr>
            <p:cNvPr id="16" name="円/楕円 15"/>
            <p:cNvSpPr/>
            <p:nvPr/>
          </p:nvSpPr>
          <p:spPr>
            <a:xfrm>
              <a:off x="4394909" y="4984512"/>
              <a:ext cx="526954" cy="526954"/>
            </a:xfrm>
            <a:prstGeom prst="ellipse">
              <a:avLst/>
            </a:prstGeom>
            <a:ln w="571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23" name="直線矢印コネクタ 22"/>
            <p:cNvCxnSpPr>
              <a:stCxn id="16" idx="4"/>
            </p:cNvCxnSpPr>
            <p:nvPr/>
          </p:nvCxnSpPr>
          <p:spPr>
            <a:xfrm>
              <a:off x="4658386" y="5511466"/>
              <a:ext cx="0" cy="1032615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35"/>
          <p:cNvSpPr txBox="1"/>
          <p:nvPr/>
        </p:nvSpPr>
        <p:spPr>
          <a:xfrm>
            <a:off x="4697744" y="4936040"/>
            <a:ext cx="1554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srgbClr val="000000"/>
                </a:solidFill>
                <a:latin typeface="+mn-ea"/>
              </a:rPr>
              <a:t>I/O</a:t>
            </a:r>
            <a:r>
              <a:rPr lang="ja-JP" altLang="en-US" b="1" dirty="0" smtClean="0">
                <a:solidFill>
                  <a:srgbClr val="000000"/>
                </a:solidFill>
                <a:latin typeface="+mn-ea"/>
              </a:rPr>
              <a:t>リング</a:t>
            </a:r>
            <a:endParaRPr lang="en-US" altLang="ja-JP" b="1" dirty="0" smtClean="0">
              <a:solidFill>
                <a:srgbClr val="000000"/>
              </a:solidFill>
              <a:latin typeface="+mn-ea"/>
            </a:endParaRPr>
          </a:p>
          <a:p>
            <a:pPr algn="ctr"/>
            <a:r>
              <a:rPr lang="ja-JP" altLang="en-US" b="1" dirty="0" smtClean="0">
                <a:solidFill>
                  <a:srgbClr val="000000"/>
                </a:solidFill>
                <a:latin typeface="+mn-ea"/>
              </a:rPr>
              <a:t>アドレス</a:t>
            </a:r>
            <a:endParaRPr lang="ja-JP" altLang="en-US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716821" y="5372406"/>
            <a:ext cx="1609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イベント送信</a:t>
            </a:r>
            <a:endParaRPr lang="ja-JP" altLang="en-US" dirty="0">
              <a:latin typeface="+mn-ea"/>
            </a:endParaRPr>
          </a:p>
        </p:txBody>
      </p:sp>
      <p:sp>
        <p:nvSpPr>
          <p:cNvPr id="28" name="稲妻 27"/>
          <p:cNvSpPr/>
          <p:nvPr/>
        </p:nvSpPr>
        <p:spPr>
          <a:xfrm>
            <a:off x="6356635" y="4936040"/>
            <a:ext cx="594512" cy="1150851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" name="上矢印 3"/>
          <p:cNvSpPr/>
          <p:nvPr/>
        </p:nvSpPr>
        <p:spPr>
          <a:xfrm>
            <a:off x="2226235" y="5107180"/>
            <a:ext cx="508000" cy="886718"/>
          </a:xfrm>
          <a:prstGeom prst="upArrow">
            <a:avLst>
              <a:gd name="adj1" fmla="val 50000"/>
              <a:gd name="adj2" fmla="val 73529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9632" y="5372406"/>
            <a:ext cx="125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イベント</a:t>
            </a:r>
            <a:endParaRPr lang="ja-JP" altLang="en-US" dirty="0">
              <a:latin typeface="+mn-ea"/>
            </a:endParaRPr>
          </a:p>
        </p:txBody>
      </p:sp>
      <p:cxnSp>
        <p:nvCxnSpPr>
          <p:cNvPr id="37" name="直線矢印コネクタ 36"/>
          <p:cNvCxnSpPr>
            <a:endCxn id="16" idx="6"/>
          </p:cNvCxnSpPr>
          <p:nvPr/>
        </p:nvCxnSpPr>
        <p:spPr>
          <a:xfrm flipH="1" flipV="1">
            <a:off x="4802333" y="4790799"/>
            <a:ext cx="1341142" cy="4309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H="1" flipV="1">
            <a:off x="2868743" y="4786490"/>
            <a:ext cx="1423681" cy="4309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739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400" dirty="0" err="1" smtClean="0"/>
              <a:t>XenStore</a:t>
            </a:r>
            <a:r>
              <a:rPr kumimoji="1" lang="ja-JP" altLang="en-US" sz="3400" dirty="0" smtClean="0"/>
              <a:t>リングのアドレス取得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Tahoma"/>
              </a:rPr>
              <a:t>起動情報ページから取得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ドメイン</a:t>
            </a:r>
            <a:r>
              <a:rPr lang="en-US" altLang="ja-JP" dirty="0" smtClean="0">
                <a:latin typeface="Tahoma"/>
              </a:rPr>
              <a:t>0</a:t>
            </a:r>
            <a:r>
              <a:rPr lang="ja-JP" altLang="en-US" dirty="0" smtClean="0">
                <a:latin typeface="Tahoma"/>
              </a:rPr>
              <a:t>がレジスタ経由でドメイン</a:t>
            </a:r>
            <a:r>
              <a:rPr lang="en-US" altLang="ja-JP" dirty="0" smtClean="0">
                <a:latin typeface="Tahoma"/>
              </a:rPr>
              <a:t>U</a:t>
            </a:r>
            <a:r>
              <a:rPr lang="ja-JP" altLang="en-US" dirty="0" smtClean="0">
                <a:latin typeface="Tahoma"/>
              </a:rPr>
              <a:t>に通知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疑似物理アドレスからマシンフレーム番号を導出</a:t>
            </a:r>
            <a:endParaRPr lang="en-US" altLang="ja-JP" dirty="0" smtClean="0">
              <a:latin typeface="Tahoma"/>
            </a:endParaRPr>
          </a:p>
          <a:p>
            <a:pPr lvl="2"/>
            <a:r>
              <a:rPr lang="en-US" altLang="ja-JP" dirty="0" smtClean="0">
                <a:latin typeface="Tahoma"/>
              </a:rPr>
              <a:t>M2P</a:t>
            </a:r>
            <a:r>
              <a:rPr lang="ja-JP" altLang="en-US" dirty="0" smtClean="0">
                <a:latin typeface="Tahoma"/>
              </a:rPr>
              <a:t>テーブルを使用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err="1" smtClean="0">
                <a:latin typeface="Tahoma"/>
              </a:rPr>
              <a:t>XenStore</a:t>
            </a:r>
            <a:r>
              <a:rPr lang="ja-JP" altLang="en-US" dirty="0" smtClean="0">
                <a:latin typeface="Tahoma"/>
              </a:rPr>
              <a:t>リングを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にマップすることで監視可能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12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34" name="図形グループ 33"/>
          <p:cNvGrpSpPr/>
          <p:nvPr/>
        </p:nvGrpSpPr>
        <p:grpSpPr>
          <a:xfrm>
            <a:off x="1238864" y="4186547"/>
            <a:ext cx="1578841" cy="750093"/>
            <a:chOff x="7763667" y="25190899"/>
            <a:chExt cx="2466938" cy="1257288"/>
          </a:xfrm>
        </p:grpSpPr>
        <p:sp>
          <p:nvSpPr>
            <p:cNvPr id="36" name="正方形/長方形 35"/>
            <p:cNvSpPr/>
            <p:nvPr/>
          </p:nvSpPr>
          <p:spPr>
            <a:xfrm>
              <a:off x="7763667" y="25190901"/>
              <a:ext cx="2466938" cy="1257286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latin typeface="+mj-ea"/>
                <a:ea typeface="+mj-ea"/>
              </a:endParaRPr>
            </a:p>
            <a:p>
              <a:pPr algn="ctr"/>
              <a:endParaRPr lang="en-US" altLang="ja-JP" dirty="0" smtClean="0">
                <a:latin typeface="+mj-ea"/>
                <a:ea typeface="+mj-ea"/>
              </a:endParaRPr>
            </a:p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763667" y="25190899"/>
              <a:ext cx="2466938" cy="6190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>
                  <a:latin typeface="+mn-ea"/>
                </a:rPr>
                <a:t>ドメイン</a:t>
              </a:r>
              <a:r>
                <a:rPr lang="en-US" altLang="ja-JP" dirty="0" smtClean="0">
                  <a:latin typeface="+mn-ea"/>
                </a:rPr>
                <a:t>0</a:t>
              </a:r>
              <a:endParaRPr lang="ja-JP" altLang="en-US" dirty="0">
                <a:latin typeface="+mn-ea"/>
              </a:endParaRPr>
            </a:p>
          </p:txBody>
        </p:sp>
      </p:grpSp>
      <p:sp>
        <p:nvSpPr>
          <p:cNvPr id="41" name="円/楕円 40"/>
          <p:cNvSpPr/>
          <p:nvPr/>
        </p:nvSpPr>
        <p:spPr>
          <a:xfrm>
            <a:off x="4388556" y="4748051"/>
            <a:ext cx="419800" cy="419800"/>
          </a:xfrm>
          <a:prstGeom prst="ellipse">
            <a:avLst/>
          </a:prstGeom>
          <a:ln w="57150" cmpd="sng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35492" y="4659206"/>
            <a:ext cx="1353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err="1" smtClean="0">
                <a:solidFill>
                  <a:srgbClr val="0000FF"/>
                </a:solidFill>
                <a:latin typeface="+mn-ea"/>
              </a:rPr>
              <a:t>XenStore</a:t>
            </a:r>
            <a:endParaRPr lang="en-US" altLang="ja-JP" b="1" dirty="0" smtClean="0">
              <a:solidFill>
                <a:srgbClr val="0000FF"/>
              </a:solidFill>
              <a:latin typeface="+mn-ea"/>
            </a:endParaRPr>
          </a:p>
          <a:p>
            <a:pPr algn="ctr"/>
            <a:r>
              <a:rPr lang="ja-JP" altLang="en-US" b="1" dirty="0" smtClean="0">
                <a:solidFill>
                  <a:srgbClr val="0000FF"/>
                </a:solidFill>
                <a:latin typeface="+mn-ea"/>
              </a:rPr>
              <a:t>リング</a:t>
            </a:r>
            <a:endParaRPr lang="ja-JP" altLang="en-US" b="1" dirty="0">
              <a:solidFill>
                <a:srgbClr val="0000FF"/>
              </a:solidFill>
              <a:latin typeface="+mn-ea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5757333" y="4003657"/>
            <a:ext cx="1877609" cy="1301880"/>
            <a:chOff x="6167626" y="3994028"/>
            <a:chExt cx="1877609" cy="1301880"/>
          </a:xfrm>
        </p:grpSpPr>
        <p:sp>
          <p:nvSpPr>
            <p:cNvPr id="18" name="正方形/長方形 17"/>
            <p:cNvSpPr/>
            <p:nvPr/>
          </p:nvSpPr>
          <p:spPr>
            <a:xfrm>
              <a:off x="6167626" y="3994028"/>
              <a:ext cx="1877609" cy="1301880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latin typeface="+mj-ea"/>
                <a:ea typeface="+mj-ea"/>
              </a:endParaRPr>
            </a:p>
            <a:p>
              <a:pPr algn="ctr"/>
              <a:endParaRPr lang="en-US" altLang="ja-JP" dirty="0" smtClean="0">
                <a:latin typeface="+mj-ea"/>
                <a:ea typeface="+mj-ea"/>
              </a:endParaRPr>
            </a:p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67626" y="3994028"/>
              <a:ext cx="1877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>
                  <a:solidFill>
                    <a:srgbClr val="000000"/>
                  </a:solidFill>
                  <a:latin typeface="+mn-ea"/>
                </a:rPr>
                <a:t>ドメイン</a:t>
              </a:r>
              <a:r>
                <a:rPr lang="en-US" altLang="ja-JP" dirty="0" smtClean="0">
                  <a:solidFill>
                    <a:srgbClr val="000000"/>
                  </a:solidFill>
                  <a:latin typeface="+mn-ea"/>
                </a:rPr>
                <a:t>U</a:t>
              </a:r>
              <a:endParaRPr lang="ja-JP" altLang="en-US" dirty="0">
                <a:solidFill>
                  <a:srgbClr val="000000"/>
                </a:solidFill>
                <a:latin typeface="+mn-ea"/>
              </a:endParaRPr>
            </a:p>
          </p:txBody>
        </p:sp>
        <p:sp>
          <p:nvSpPr>
            <p:cNvPr id="4" name="1 つの角を切り取った四角形 3"/>
            <p:cNvSpPr/>
            <p:nvPr/>
          </p:nvSpPr>
          <p:spPr>
            <a:xfrm>
              <a:off x="6534446" y="4339508"/>
              <a:ext cx="1209822" cy="797796"/>
            </a:xfrm>
            <a:prstGeom prst="snip1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latin typeface="+mj-ea"/>
                  <a:ea typeface="+mj-ea"/>
                </a:rPr>
                <a:t>起動情報ページ</a:t>
              </a:r>
            </a:p>
          </p:txBody>
        </p:sp>
      </p:grpSp>
      <p:cxnSp>
        <p:nvCxnSpPr>
          <p:cNvPr id="61" name="直線矢印コネクタ 60"/>
          <p:cNvCxnSpPr>
            <a:endCxn id="41" idx="6"/>
          </p:cNvCxnSpPr>
          <p:nvPr/>
        </p:nvCxnSpPr>
        <p:spPr>
          <a:xfrm flipH="1">
            <a:off x="4808356" y="4957951"/>
            <a:ext cx="1315797" cy="0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3" name="図形グループ 92"/>
          <p:cNvGrpSpPr/>
          <p:nvPr/>
        </p:nvGrpSpPr>
        <p:grpSpPr>
          <a:xfrm>
            <a:off x="1260307" y="5700888"/>
            <a:ext cx="6396079" cy="1041913"/>
            <a:chOff x="1735748" y="5650572"/>
            <a:chExt cx="6501205" cy="1041913"/>
          </a:xfrm>
        </p:grpSpPr>
        <p:sp>
          <p:nvSpPr>
            <p:cNvPr id="21" name="正方形/長方形 20"/>
            <p:cNvSpPr/>
            <p:nvPr/>
          </p:nvSpPr>
          <p:spPr>
            <a:xfrm>
              <a:off x="1735748" y="5650572"/>
              <a:ext cx="6501205" cy="1041913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4" name="1 つの角を切り取った四角形 23"/>
            <p:cNvSpPr/>
            <p:nvPr/>
          </p:nvSpPr>
          <p:spPr>
            <a:xfrm>
              <a:off x="3962794" y="5830128"/>
              <a:ext cx="1111511" cy="743301"/>
            </a:xfrm>
            <a:prstGeom prst="snip1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M2P</a:t>
              </a:r>
            </a:p>
            <a:p>
              <a:pPr algn="ctr"/>
              <a:r>
                <a:rPr lang="en-US" altLang="en-US" dirty="0" smtClean="0">
                  <a:latin typeface="+mj-ea"/>
                  <a:ea typeface="+mj-ea"/>
                </a:rPr>
                <a:t>テーブル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84" name="テキスト ボックス 83"/>
          <p:cNvSpPr txBox="1"/>
          <p:nvPr/>
        </p:nvSpPr>
        <p:spPr>
          <a:xfrm>
            <a:off x="2279221" y="5880444"/>
            <a:ext cx="75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srgbClr val="000000"/>
                </a:solidFill>
                <a:latin typeface="+mn-ea"/>
              </a:rPr>
              <a:t>PFN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544879" y="5833724"/>
            <a:ext cx="75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srgbClr val="000000"/>
                </a:solidFill>
                <a:latin typeface="+mn-ea"/>
              </a:rPr>
              <a:t>MFN</a:t>
            </a:r>
          </a:p>
        </p:txBody>
      </p:sp>
      <p:grpSp>
        <p:nvGrpSpPr>
          <p:cNvPr id="14" name="図形グループ 13"/>
          <p:cNvGrpSpPr/>
          <p:nvPr/>
        </p:nvGrpSpPr>
        <p:grpSpPr>
          <a:xfrm>
            <a:off x="4808356" y="5167851"/>
            <a:ext cx="1750406" cy="1343814"/>
            <a:chOff x="2465778" y="4908312"/>
            <a:chExt cx="1750406" cy="1343814"/>
          </a:xfrm>
        </p:grpSpPr>
        <p:sp>
          <p:nvSpPr>
            <p:cNvPr id="96" name="角丸四角形 95"/>
            <p:cNvSpPr/>
            <p:nvPr/>
          </p:nvSpPr>
          <p:spPr>
            <a:xfrm>
              <a:off x="3205418" y="5758851"/>
              <a:ext cx="1010766" cy="49327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latin typeface="+mj-ea"/>
                  <a:ea typeface="+mj-ea"/>
                </a:rPr>
                <a:t>監視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100" name="直線矢印コネクタ 99"/>
            <p:cNvCxnSpPr>
              <a:stCxn id="96" idx="0"/>
            </p:cNvCxnSpPr>
            <p:nvPr/>
          </p:nvCxnSpPr>
          <p:spPr>
            <a:xfrm flipH="1" flipV="1">
              <a:off x="2465778" y="4908312"/>
              <a:ext cx="1245023" cy="850539"/>
            </a:xfrm>
            <a:prstGeom prst="straightConnector1">
              <a:avLst/>
            </a:prstGeom>
            <a:ln w="57150" cmpd="sng">
              <a:solidFill>
                <a:schemeClr val="accent2">
                  <a:lumMod val="50000"/>
                  <a:lumOff val="50000"/>
                </a:schemeClr>
              </a:solidFill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テキスト ボックス 78"/>
          <p:cNvSpPr txBox="1"/>
          <p:nvPr/>
        </p:nvSpPr>
        <p:spPr>
          <a:xfrm>
            <a:off x="3141471" y="4163713"/>
            <a:ext cx="2409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000000"/>
                </a:solidFill>
                <a:latin typeface="+mn-ea"/>
              </a:rPr>
              <a:t>レジスタ経由で通知</a:t>
            </a:r>
            <a:endParaRPr lang="en-US" altLang="ja-JP" b="1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直線矢印コネクタ 12"/>
          <p:cNvCxnSpPr>
            <a:stCxn id="36" idx="3"/>
          </p:cNvCxnSpPr>
          <p:nvPr/>
        </p:nvCxnSpPr>
        <p:spPr>
          <a:xfrm>
            <a:off x="2817705" y="4561594"/>
            <a:ext cx="3306448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endCxn id="24" idx="2"/>
          </p:cNvCxnSpPr>
          <p:nvPr/>
        </p:nvCxnSpPr>
        <p:spPr>
          <a:xfrm rot="16200000" flipH="1">
            <a:off x="2396952" y="5197705"/>
            <a:ext cx="1690499" cy="418280"/>
          </a:xfrm>
          <a:prstGeom prst="bentConnector2">
            <a:avLst/>
          </a:prstGeom>
          <a:ln w="57150" cmpd="sng">
            <a:solidFill>
              <a:schemeClr val="accent2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24" idx="0"/>
          </p:cNvCxnSpPr>
          <p:nvPr/>
        </p:nvCxnSpPr>
        <p:spPr>
          <a:xfrm>
            <a:off x="4544879" y="6252095"/>
            <a:ext cx="1005016" cy="12933"/>
          </a:xfrm>
          <a:prstGeom prst="straightConnector1">
            <a:avLst/>
          </a:prstGeom>
          <a:ln w="57150" cmpd="sng">
            <a:solidFill>
              <a:srgbClr val="FD2F2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7863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400" dirty="0" smtClean="0"/>
              <a:t>I/O</a:t>
            </a:r>
            <a:r>
              <a:rPr kumimoji="1" lang="ja-JP" altLang="en-US" sz="3400" dirty="0" smtClean="0"/>
              <a:t>リングへのアクセス禁止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Tahoma"/>
              </a:rPr>
              <a:t>復号化後の情報をドメイン</a:t>
            </a:r>
            <a:r>
              <a:rPr lang="en-US" altLang="ja-JP" dirty="0" smtClean="0">
                <a:latin typeface="Tahoma"/>
              </a:rPr>
              <a:t>0</a:t>
            </a:r>
            <a:r>
              <a:rPr lang="ja-JP" altLang="en-US" dirty="0" smtClean="0">
                <a:latin typeface="Tahoma"/>
              </a:rPr>
              <a:t>から参照できないように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ページテーブルの変更は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が管理</a:t>
            </a:r>
            <a:endParaRPr lang="en-US" altLang="ja-JP" dirty="0" smtClean="0">
              <a:latin typeface="Tahoma"/>
            </a:endParaRPr>
          </a:p>
          <a:p>
            <a:pPr lvl="2"/>
            <a:r>
              <a:rPr lang="en-US" altLang="ja-JP" dirty="0" smtClean="0">
                <a:latin typeface="Tahoma"/>
              </a:rPr>
              <a:t>I/O</a:t>
            </a:r>
            <a:r>
              <a:rPr lang="ja-JP" altLang="en-US" dirty="0" smtClean="0">
                <a:latin typeface="Tahoma"/>
              </a:rPr>
              <a:t>リングページのマップ要求を拒否</a:t>
            </a:r>
            <a:endParaRPr lang="en-US" altLang="ja-JP" dirty="0">
              <a:latin typeface="Tahoma"/>
            </a:endParaRPr>
          </a:p>
          <a:p>
            <a:pPr lvl="2"/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は</a:t>
            </a:r>
            <a:r>
              <a:rPr lang="en-US" altLang="ja-JP" dirty="0" smtClean="0">
                <a:latin typeface="Tahoma"/>
              </a:rPr>
              <a:t>I/O</a:t>
            </a:r>
            <a:r>
              <a:rPr lang="ja-JP" altLang="en-US" dirty="0" smtClean="0">
                <a:latin typeface="Tahoma"/>
              </a:rPr>
              <a:t>リングの</a:t>
            </a:r>
            <a:r>
              <a:rPr lang="en-US" altLang="ja-JP" dirty="0" smtClean="0">
                <a:latin typeface="Tahoma"/>
              </a:rPr>
              <a:t>MFN</a:t>
            </a:r>
            <a:r>
              <a:rPr lang="ja-JP" altLang="en-US" dirty="0" smtClean="0">
                <a:latin typeface="Tahoma"/>
              </a:rPr>
              <a:t>を取得済み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13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5" name="図形グループ 4"/>
          <p:cNvGrpSpPr/>
          <p:nvPr/>
        </p:nvGrpSpPr>
        <p:grpSpPr>
          <a:xfrm>
            <a:off x="5485123" y="3876395"/>
            <a:ext cx="2147639" cy="1286535"/>
            <a:chOff x="6307745" y="4140977"/>
            <a:chExt cx="2147639" cy="1286535"/>
          </a:xfrm>
        </p:grpSpPr>
        <p:grpSp>
          <p:nvGrpSpPr>
            <p:cNvPr id="7" name="図形グループ 6"/>
            <p:cNvGrpSpPr/>
            <p:nvPr/>
          </p:nvGrpSpPr>
          <p:grpSpPr>
            <a:xfrm>
              <a:off x="6307745" y="4140977"/>
              <a:ext cx="2106655" cy="1286535"/>
              <a:chOff x="6307745" y="4140977"/>
              <a:chExt cx="2106655" cy="1286535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6307746" y="4140977"/>
                <a:ext cx="2106654" cy="1286535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" name="円/楕円 9"/>
              <p:cNvSpPr/>
              <p:nvPr/>
            </p:nvSpPr>
            <p:spPr>
              <a:xfrm>
                <a:off x="6716740" y="4565629"/>
                <a:ext cx="459565" cy="459565"/>
              </a:xfrm>
              <a:prstGeom prst="ellipse">
                <a:avLst/>
              </a:prstGeom>
              <a:ln w="57150" cmpd="sng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6307745" y="4160148"/>
                <a:ext cx="2084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 smtClean="0">
                    <a:solidFill>
                      <a:srgbClr val="000000"/>
                    </a:solidFill>
                    <a:latin typeface="+mn-ea"/>
                  </a:rPr>
                  <a:t>ドメイン</a:t>
                </a:r>
                <a:r>
                  <a:rPr lang="en-US" altLang="ja-JP" dirty="0" smtClean="0">
                    <a:solidFill>
                      <a:srgbClr val="000000"/>
                    </a:solidFill>
                    <a:latin typeface="+mn-ea"/>
                  </a:rPr>
                  <a:t>U</a:t>
                </a:r>
                <a:endParaRPr lang="ja-JP" altLang="en-US" dirty="0">
                  <a:solidFill>
                    <a:srgbClr val="000000"/>
                  </a:solidFill>
                  <a:latin typeface="+mn-ea"/>
                </a:endParaRPr>
              </a:p>
            </p:txBody>
          </p:sp>
        </p:grpSp>
        <p:sp>
          <p:nvSpPr>
            <p:cNvPr id="8" name="テキスト ボックス 7"/>
            <p:cNvSpPr txBox="1"/>
            <p:nvPr/>
          </p:nvSpPr>
          <p:spPr>
            <a:xfrm>
              <a:off x="6946523" y="5023945"/>
              <a:ext cx="1508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 smtClean="0">
                  <a:latin typeface="+mn-ea"/>
                </a:rPr>
                <a:t>I/O</a:t>
              </a:r>
              <a:r>
                <a:rPr lang="ja-JP" altLang="en-US" dirty="0" smtClean="0">
                  <a:latin typeface="+mn-ea"/>
                </a:rPr>
                <a:t>リング</a:t>
              </a:r>
              <a:endParaRPr lang="ja-JP" altLang="en-US" dirty="0">
                <a:latin typeface="+mn-ea"/>
              </a:endParaRPr>
            </a:p>
          </p:txBody>
        </p:sp>
      </p:grpSp>
      <p:grpSp>
        <p:nvGrpSpPr>
          <p:cNvPr id="21" name="図形グループ 20"/>
          <p:cNvGrpSpPr/>
          <p:nvPr/>
        </p:nvGrpSpPr>
        <p:grpSpPr>
          <a:xfrm>
            <a:off x="1789490" y="3849105"/>
            <a:ext cx="2399678" cy="1313827"/>
            <a:chOff x="3266124" y="3914806"/>
            <a:chExt cx="2399678" cy="1313827"/>
          </a:xfrm>
        </p:grpSpPr>
        <p:grpSp>
          <p:nvGrpSpPr>
            <p:cNvPr id="24" name="図形グループ 23"/>
            <p:cNvGrpSpPr/>
            <p:nvPr/>
          </p:nvGrpSpPr>
          <p:grpSpPr>
            <a:xfrm>
              <a:off x="3266124" y="3914806"/>
              <a:ext cx="2399678" cy="1313827"/>
              <a:chOff x="6825250" y="24669276"/>
              <a:chExt cx="3749496" cy="2202206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6825254" y="24669278"/>
                <a:ext cx="3749492" cy="2202204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6825250" y="24669276"/>
                <a:ext cx="3749494" cy="619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 smtClean="0">
                    <a:latin typeface="+mn-ea"/>
                  </a:rPr>
                  <a:t>ドメイン</a:t>
                </a:r>
                <a:r>
                  <a:rPr lang="en-US" altLang="ja-JP" dirty="0" smtClean="0">
                    <a:latin typeface="+mn-ea"/>
                  </a:rPr>
                  <a:t>0</a:t>
                </a:r>
                <a:endParaRPr lang="ja-JP" altLang="en-US" dirty="0">
                  <a:latin typeface="+mn-ea"/>
                </a:endParaRPr>
              </a:p>
            </p:txBody>
          </p:sp>
        </p:grpSp>
        <p:sp>
          <p:nvSpPr>
            <p:cNvPr id="25" name="角丸四角形 24"/>
            <p:cNvSpPr/>
            <p:nvPr/>
          </p:nvSpPr>
          <p:spPr>
            <a:xfrm>
              <a:off x="3522849" y="4309501"/>
              <a:ext cx="1788315" cy="549798"/>
            </a:xfrm>
            <a:prstGeom prst="roundRec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QEMU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cxnSp>
        <p:nvCxnSpPr>
          <p:cNvPr id="35" name="直線矢印コネクタ 34"/>
          <p:cNvCxnSpPr>
            <a:stCxn id="25" idx="3"/>
            <a:endCxn id="10" idx="2"/>
          </p:cNvCxnSpPr>
          <p:nvPr/>
        </p:nvCxnSpPr>
        <p:spPr>
          <a:xfrm>
            <a:off x="3834530" y="4518699"/>
            <a:ext cx="2059588" cy="12131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4189169" y="3901264"/>
            <a:ext cx="129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参照不可</a:t>
            </a:r>
            <a:endParaRPr lang="ja-JP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9" name="乗算記号 38"/>
          <p:cNvSpPr/>
          <p:nvPr/>
        </p:nvSpPr>
        <p:spPr>
          <a:xfrm>
            <a:off x="4443170" y="4152331"/>
            <a:ext cx="764440" cy="800474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89492" y="5378825"/>
            <a:ext cx="5802286" cy="115461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353683" y="6164110"/>
            <a:ext cx="121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latin typeface="+mn-ea"/>
              </a:rPr>
              <a:t>VMM</a:t>
            </a:r>
            <a:endParaRPr lang="ja-JP" altLang="en-US" sz="2000" dirty="0">
              <a:latin typeface="+mn-ea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164652" y="5881060"/>
            <a:ext cx="1363126" cy="52826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+mj-ea"/>
                <a:ea typeface="+mj-ea"/>
              </a:rPr>
              <a:t>復号化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23" name="カギ線コネクタ 22"/>
          <p:cNvCxnSpPr>
            <a:stCxn id="30" idx="3"/>
            <a:endCxn id="10" idx="4"/>
          </p:cNvCxnSpPr>
          <p:nvPr/>
        </p:nvCxnSpPr>
        <p:spPr>
          <a:xfrm flipV="1">
            <a:off x="3527778" y="4760612"/>
            <a:ext cx="2596123" cy="1384584"/>
          </a:xfrm>
          <a:prstGeom prst="bentConnector2">
            <a:avLst/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4615040" y="5775870"/>
            <a:ext cx="1279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書き込み</a:t>
            </a:r>
            <a:endParaRPr lang="ja-JP" altLang="en-US" dirty="0">
              <a:latin typeface="+mn-ea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2313936" y="4793598"/>
            <a:ext cx="0" cy="982272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313936" y="4793600"/>
            <a:ext cx="187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キーボード入力</a:t>
            </a:r>
            <a:endParaRPr lang="ja-JP" altLang="en-US" dirty="0">
              <a:latin typeface="+mn-ea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164652" y="5775870"/>
            <a:ext cx="1363126" cy="65237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dirty="0" smtClean="0">
                <a:solidFill>
                  <a:srgbClr val="FFFFFF"/>
                </a:solidFill>
                <a:latin typeface="+mj-ea"/>
                <a:ea typeface="+mj-ea"/>
              </a:rPr>
              <a:t>メモリ管理</a:t>
            </a:r>
            <a:endParaRPr kumimoji="1" lang="ja-JP" altLang="en-US" dirty="0" smtClean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634346" y="5620585"/>
            <a:ext cx="133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latin typeface="+mn-ea"/>
              </a:rPr>
              <a:t>I/O</a:t>
            </a:r>
            <a:r>
              <a:rPr lang="ja-JP" altLang="en-US" b="1" dirty="0" smtClean="0">
                <a:latin typeface="+mn-ea"/>
              </a:rPr>
              <a:t>リング</a:t>
            </a:r>
            <a:endParaRPr lang="ja-JP" altLang="en-US" b="1" dirty="0">
              <a:latin typeface="+mn-ea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967171" y="5775870"/>
            <a:ext cx="1489445" cy="63345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FFFF"/>
                </a:solidFill>
                <a:latin typeface="+mj-ea"/>
                <a:ea typeface="+mj-ea"/>
              </a:rPr>
              <a:t>I/O</a:t>
            </a:r>
            <a:r>
              <a:rPr lang="ja-JP" altLang="en-US" dirty="0" smtClean="0">
                <a:solidFill>
                  <a:srgbClr val="FFFFFF"/>
                </a:solidFill>
                <a:latin typeface="+mj-ea"/>
                <a:ea typeface="+mj-ea"/>
              </a:rPr>
              <a:t>リング</a:t>
            </a:r>
            <a:endParaRPr lang="en-US" altLang="ja-JP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dirty="0" smtClean="0">
                <a:solidFill>
                  <a:srgbClr val="FFFFFF"/>
                </a:solidFill>
                <a:latin typeface="+mj-ea"/>
                <a:ea typeface="+mj-ea"/>
              </a:rPr>
              <a:t>取得</a:t>
            </a:r>
          </a:p>
        </p:txBody>
      </p:sp>
      <p:cxnSp>
        <p:nvCxnSpPr>
          <p:cNvPr id="42" name="直線矢印コネクタ 41"/>
          <p:cNvCxnSpPr>
            <a:stCxn id="41" idx="1"/>
          </p:cNvCxnSpPr>
          <p:nvPr/>
        </p:nvCxnSpPr>
        <p:spPr>
          <a:xfrm flipH="1">
            <a:off x="3514549" y="6092599"/>
            <a:ext cx="1452622" cy="14692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313936" y="4804814"/>
            <a:ext cx="154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マップ要求</a:t>
            </a:r>
            <a:endParaRPr lang="ja-JP" altLang="en-US" dirty="0">
              <a:latin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326460" y="5406538"/>
            <a:ext cx="139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マップ拒否</a:t>
            </a:r>
            <a:endParaRPr lang="ja-JP" altLang="en-US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189169" y="3928514"/>
            <a:ext cx="129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ea"/>
              </a:rPr>
              <a:t>参照可能</a:t>
            </a:r>
            <a:endParaRPr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288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 animBg="1"/>
      <p:bldP spid="33" grpId="0"/>
      <p:bldP spid="37" grpId="0"/>
      <p:bldP spid="38" grpId="0" animBg="1"/>
      <p:bldP spid="40" grpId="0"/>
      <p:bldP spid="41" grpId="0" animBg="1"/>
      <p:bldP spid="43" grpId="0"/>
      <p:bldP spid="46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400" dirty="0" smtClean="0"/>
              <a:t>ストリーム暗号</a:t>
            </a:r>
            <a:r>
              <a:rPr lang="en-US" altLang="ja-JP" sz="3400" dirty="0" smtClean="0"/>
              <a:t>RC4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Tahoma"/>
              </a:rPr>
              <a:t>キーボード入力を一文字ごとに暗号化して送信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内部状態を変化させてキーストリームを生成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同じ文字でも暗号化後の情報が毎回変化</a:t>
            </a:r>
            <a:endParaRPr lang="en-US" altLang="ja-JP" dirty="0" smtClean="0">
              <a:latin typeface="Tahoma"/>
            </a:endParaRPr>
          </a:p>
          <a:p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接続のたびに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の内部状態をリセット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クライアントと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の内部状態の不一致を避けるため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14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10" name="図形グループ 9"/>
          <p:cNvGrpSpPr/>
          <p:nvPr/>
        </p:nvGrpSpPr>
        <p:grpSpPr>
          <a:xfrm>
            <a:off x="844534" y="4045563"/>
            <a:ext cx="2268661" cy="2595065"/>
            <a:chOff x="366259" y="3923264"/>
            <a:chExt cx="2268661" cy="2595065"/>
          </a:xfrm>
        </p:grpSpPr>
        <p:grpSp>
          <p:nvGrpSpPr>
            <p:cNvPr id="12" name="図形グループ 11"/>
            <p:cNvGrpSpPr/>
            <p:nvPr/>
          </p:nvGrpSpPr>
          <p:grpSpPr>
            <a:xfrm>
              <a:off x="366259" y="3923264"/>
              <a:ext cx="2268661" cy="2595065"/>
              <a:chOff x="847266" y="4069314"/>
              <a:chExt cx="2268661" cy="2595065"/>
            </a:xfrm>
          </p:grpSpPr>
          <p:grpSp>
            <p:nvGrpSpPr>
              <p:cNvPr id="14" name="図形グループ 13"/>
              <p:cNvGrpSpPr/>
              <p:nvPr/>
            </p:nvGrpSpPr>
            <p:grpSpPr>
              <a:xfrm>
                <a:off x="847266" y="4069314"/>
                <a:ext cx="2268661" cy="2595065"/>
                <a:chOff x="847265" y="3762487"/>
                <a:chExt cx="2268661" cy="3284898"/>
              </a:xfrm>
            </p:grpSpPr>
            <p:sp>
              <p:nvSpPr>
                <p:cNvPr id="17" name="角丸四角形 16"/>
                <p:cNvSpPr/>
                <p:nvPr/>
              </p:nvSpPr>
              <p:spPr>
                <a:xfrm>
                  <a:off x="847265" y="3762487"/>
                  <a:ext cx="2268661" cy="3284898"/>
                </a:xfrm>
                <a:prstGeom prst="roundRect">
                  <a:avLst/>
                </a:prstGeom>
                <a:ln w="57150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18" name="テキスト ボックス 17"/>
                <p:cNvSpPr txBox="1"/>
                <p:nvPr/>
              </p:nvSpPr>
              <p:spPr>
                <a:xfrm>
                  <a:off x="847265" y="3762490"/>
                  <a:ext cx="2268661" cy="4675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 smtClean="0">
                      <a:latin typeface="+mn-ea"/>
                    </a:rPr>
                    <a:t>ユーザ</a:t>
                  </a:r>
                  <a:endParaRPr kumimoji="1" lang="ja-JP" altLang="en-US" dirty="0" smtClean="0">
                    <a:latin typeface="+mn-ea"/>
                  </a:endParaRPr>
                </a:p>
              </p:txBody>
            </p:sp>
          </p:grpSp>
          <p:sp>
            <p:nvSpPr>
              <p:cNvPr id="15" name="角丸四角形 14"/>
              <p:cNvSpPr/>
              <p:nvPr/>
            </p:nvSpPr>
            <p:spPr>
              <a:xfrm>
                <a:off x="1426329" y="4531397"/>
                <a:ext cx="1115113" cy="607781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>
                    <a:latin typeface="+mj-ea"/>
                    <a:ea typeface="+mj-ea"/>
                  </a:rPr>
                  <a:t>暗号化</a:t>
                </a:r>
                <a:endParaRPr kumimoji="1" lang="en-US" altLang="ja-JP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622392" y="5924081"/>
              <a:ext cx="18582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dirty="0" smtClean="0">
                  <a:latin typeface="Tahoma"/>
                  <a:cs typeface="Tahoma"/>
                </a:rPr>
                <a:t>VNC</a:t>
              </a:r>
              <a:r>
                <a:rPr lang="ja-JP" altLang="en-US" dirty="0" smtClean="0">
                  <a:latin typeface="+mn-ea"/>
                </a:rPr>
                <a:t>の</a:t>
              </a:r>
              <a:r>
                <a:rPr lang="en-US" altLang="en-US" dirty="0" smtClean="0">
                  <a:latin typeface="+mn-ea"/>
                </a:rPr>
                <a:t>内部状態</a:t>
              </a:r>
              <a:endParaRPr kumimoji="1" lang="ja-JP" altLang="en-US" dirty="0" smtClean="0">
                <a:latin typeface="+mn-ea"/>
              </a:endParaRPr>
            </a:p>
          </p:txBody>
        </p:sp>
      </p:grpSp>
      <p:grpSp>
        <p:nvGrpSpPr>
          <p:cNvPr id="20" name="図形グループ 19"/>
          <p:cNvGrpSpPr/>
          <p:nvPr/>
        </p:nvGrpSpPr>
        <p:grpSpPr>
          <a:xfrm>
            <a:off x="3838999" y="4045377"/>
            <a:ext cx="4582173" cy="2653147"/>
            <a:chOff x="-35377" y="3944981"/>
            <a:chExt cx="3522735" cy="2690576"/>
          </a:xfrm>
        </p:grpSpPr>
        <p:sp>
          <p:nvSpPr>
            <p:cNvPr id="37" name="角丸四角形 36"/>
            <p:cNvSpPr/>
            <p:nvPr/>
          </p:nvSpPr>
          <p:spPr>
            <a:xfrm>
              <a:off x="104826" y="3944981"/>
              <a:ext cx="3382532" cy="2690576"/>
            </a:xfrm>
            <a:prstGeom prst="roundRect">
              <a:avLst/>
            </a:prstGeom>
            <a:ln w="57150" cmpd="sng">
              <a:solidFill>
                <a:schemeClr val="accent1">
                  <a:lumMod val="40000"/>
                  <a:lumOff val="6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-35377" y="3944981"/>
              <a:ext cx="3522735" cy="374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latin typeface="+mn-ea"/>
                </a:rPr>
                <a:t>クラウド</a:t>
              </a:r>
            </a:p>
          </p:txBody>
        </p:sp>
      </p:grpSp>
      <p:grpSp>
        <p:nvGrpSpPr>
          <p:cNvPr id="66" name="図形グループ 65"/>
          <p:cNvGrpSpPr/>
          <p:nvPr/>
        </p:nvGrpSpPr>
        <p:grpSpPr>
          <a:xfrm>
            <a:off x="4203659" y="4507646"/>
            <a:ext cx="3949741" cy="2038016"/>
            <a:chOff x="3856537" y="4507646"/>
            <a:chExt cx="3949741" cy="2038016"/>
          </a:xfrm>
        </p:grpSpPr>
        <p:grpSp>
          <p:nvGrpSpPr>
            <p:cNvPr id="33" name="図形グループ 32"/>
            <p:cNvGrpSpPr/>
            <p:nvPr/>
          </p:nvGrpSpPr>
          <p:grpSpPr>
            <a:xfrm>
              <a:off x="3856537" y="5115432"/>
              <a:ext cx="3949741" cy="1430230"/>
              <a:chOff x="3027294" y="5251613"/>
              <a:chExt cx="4521476" cy="1561333"/>
            </a:xfrm>
          </p:grpSpPr>
          <p:sp>
            <p:nvSpPr>
              <p:cNvPr id="35" name="正方形/長方形 34"/>
              <p:cNvSpPr/>
              <p:nvPr/>
            </p:nvSpPr>
            <p:spPr>
              <a:xfrm>
                <a:off x="3027294" y="5251613"/>
                <a:ext cx="4521476" cy="1561333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6383814" y="6400957"/>
                <a:ext cx="1164956" cy="403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+mn-ea"/>
                  </a:rPr>
                  <a:t>VMM</a:t>
                </a:r>
                <a:endParaRPr lang="ja-JP" altLang="en-US" sz="2000" dirty="0">
                  <a:latin typeface="+mn-ea"/>
                </a:endParaRPr>
              </a:p>
            </p:txBody>
          </p:sp>
        </p:grpSp>
        <p:sp>
          <p:nvSpPr>
            <p:cNvPr id="44" name="正方形/長方形 43"/>
            <p:cNvSpPr/>
            <p:nvPr/>
          </p:nvSpPr>
          <p:spPr>
            <a:xfrm>
              <a:off x="4132789" y="4507646"/>
              <a:ext cx="1800897" cy="480306"/>
            </a:xfrm>
            <a:prstGeom prst="rect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latin typeface="+mj-ea"/>
                  <a:ea typeface="+mj-ea"/>
                </a:rPr>
                <a:t>ドメイン</a:t>
              </a:r>
              <a:r>
                <a:rPr lang="en-US" altLang="ja-JP" dirty="0" smtClean="0">
                  <a:latin typeface="+mj-ea"/>
                  <a:ea typeface="+mj-ea"/>
                </a:rPr>
                <a:t>0</a:t>
              </a:r>
              <a:endParaRPr kumimoji="1" lang="en-US" altLang="ja-JP" dirty="0" smtClean="0">
                <a:latin typeface="+mj-ea"/>
                <a:ea typeface="+mj-ea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6495851" y="5518113"/>
              <a:ext cx="1125494" cy="52826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rgbClr val="FFFFFF"/>
                  </a:solidFill>
                  <a:latin typeface="+mj-ea"/>
                  <a:ea typeface="+mj-ea"/>
                </a:rPr>
                <a:t>復号化</a:t>
              </a:r>
              <a:endParaRPr kumimoji="1" lang="ja-JP" altLang="en-US" dirty="0" smtClean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61" name="図形グループ 60"/>
          <p:cNvGrpSpPr/>
          <p:nvPr/>
        </p:nvGrpSpPr>
        <p:grpSpPr>
          <a:xfrm>
            <a:off x="4540506" y="5239337"/>
            <a:ext cx="1967246" cy="807043"/>
            <a:chOff x="4103974" y="5239337"/>
            <a:chExt cx="1967246" cy="807043"/>
          </a:xfrm>
        </p:grpSpPr>
        <p:grpSp>
          <p:nvGrpSpPr>
            <p:cNvPr id="55" name="図形グループ 54"/>
            <p:cNvGrpSpPr/>
            <p:nvPr/>
          </p:nvGrpSpPr>
          <p:grpSpPr>
            <a:xfrm>
              <a:off x="4103975" y="5577891"/>
              <a:ext cx="1858220" cy="468489"/>
              <a:chOff x="1001889" y="5295798"/>
              <a:chExt cx="1858220" cy="468489"/>
            </a:xfrm>
          </p:grpSpPr>
          <p:sp>
            <p:nvSpPr>
              <p:cNvPr id="56" name="正方形/長方形 55"/>
              <p:cNvSpPr/>
              <p:nvPr/>
            </p:nvSpPr>
            <p:spPr>
              <a:xfrm>
                <a:off x="1001889" y="5295798"/>
                <a:ext cx="468489" cy="46848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solidFill>
                      <a:srgbClr val="FF0000"/>
                    </a:solidFill>
                    <a:latin typeface="+mj-ea"/>
                    <a:ea typeface="+mj-ea"/>
                  </a:rPr>
                  <a:t>?</a:t>
                </a:r>
                <a:endParaRPr kumimoji="1" lang="ja-JP" altLang="en-US" dirty="0" smtClean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1454642" y="5295798"/>
                <a:ext cx="468489" cy="46848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0000"/>
                    </a:solidFill>
                    <a:latin typeface="+mj-ea"/>
                    <a:ea typeface="+mj-ea"/>
                  </a:rPr>
                  <a:t>?</a:t>
                </a:r>
                <a:endParaRPr kumimoji="1" lang="ja-JP" altLang="en-US" dirty="0" smtClean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1923131" y="5295798"/>
                <a:ext cx="468489" cy="46848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0000"/>
                    </a:solidFill>
                    <a:latin typeface="+mj-ea"/>
                    <a:ea typeface="+mj-ea"/>
                  </a:rPr>
                  <a:t>?</a:t>
                </a:r>
                <a:endParaRPr kumimoji="1" lang="ja-JP" altLang="en-US" dirty="0" smtClean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391620" y="5295798"/>
                <a:ext cx="468489" cy="46848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srgbClr val="FF0000"/>
                    </a:solidFill>
                    <a:latin typeface="+mj-ea"/>
                    <a:ea typeface="+mj-ea"/>
                  </a:rPr>
                  <a:t>?</a:t>
                </a:r>
                <a:endParaRPr kumimoji="1" lang="ja-JP" altLang="en-US" dirty="0" smtClean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</p:grpSp>
        <p:sp>
          <p:nvSpPr>
            <p:cNvPr id="60" name="テキスト ボックス 59"/>
            <p:cNvSpPr txBox="1"/>
            <p:nvPr/>
          </p:nvSpPr>
          <p:spPr>
            <a:xfrm>
              <a:off x="4103974" y="5239337"/>
              <a:ext cx="19672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latin typeface="+mn-ea"/>
                  <a:ea typeface="+mn-ea"/>
                </a:rPr>
                <a:t>0      1</a:t>
              </a:r>
              <a:r>
                <a:rPr lang="en-US" altLang="ja-JP" sz="1600" dirty="0">
                  <a:latin typeface="+mn-ea"/>
                </a:rPr>
                <a:t> </a:t>
              </a:r>
              <a:r>
                <a:rPr lang="en-US" altLang="ja-JP" sz="1600" dirty="0" smtClean="0">
                  <a:latin typeface="+mn-ea"/>
                </a:rPr>
                <a:t>   </a:t>
              </a:r>
              <a:r>
                <a:rPr kumimoji="1" lang="en-US" altLang="ja-JP" sz="1600" dirty="0" smtClean="0">
                  <a:latin typeface="+mn-ea"/>
                  <a:ea typeface="+mn-ea"/>
                </a:rPr>
                <a:t>…   255</a:t>
              </a:r>
              <a:endParaRPr kumimoji="1" lang="ja-JP" altLang="en-US" sz="1600" dirty="0" smtClean="0">
                <a:latin typeface="+mn-ea"/>
                <a:ea typeface="+mn-ea"/>
              </a:endParaRPr>
            </a:p>
          </p:txBody>
        </p:sp>
      </p:grpSp>
      <p:grpSp>
        <p:nvGrpSpPr>
          <p:cNvPr id="54" name="図形グループ 53"/>
          <p:cNvGrpSpPr/>
          <p:nvPr/>
        </p:nvGrpSpPr>
        <p:grpSpPr>
          <a:xfrm>
            <a:off x="1100667" y="5577891"/>
            <a:ext cx="1858220" cy="468489"/>
            <a:chOff x="1001889" y="5295798"/>
            <a:chExt cx="1858220" cy="468489"/>
          </a:xfrm>
        </p:grpSpPr>
        <p:sp>
          <p:nvSpPr>
            <p:cNvPr id="50" name="正方形/長方形 49"/>
            <p:cNvSpPr/>
            <p:nvPr/>
          </p:nvSpPr>
          <p:spPr>
            <a:xfrm>
              <a:off x="1001889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454642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1923131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391620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1100667" y="5233414"/>
            <a:ext cx="1967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+mn-ea"/>
                <a:ea typeface="+mn-ea"/>
              </a:rPr>
              <a:t>0      1</a:t>
            </a:r>
            <a:r>
              <a:rPr lang="en-US" altLang="ja-JP" sz="1600" dirty="0">
                <a:latin typeface="+mn-ea"/>
              </a:rPr>
              <a:t> </a:t>
            </a:r>
            <a:r>
              <a:rPr lang="en-US" altLang="ja-JP" sz="1600" dirty="0" smtClean="0">
                <a:latin typeface="+mn-ea"/>
              </a:rPr>
              <a:t>   </a:t>
            </a:r>
            <a:r>
              <a:rPr kumimoji="1" lang="en-US" altLang="ja-JP" sz="1600" dirty="0" smtClean="0">
                <a:latin typeface="+mn-ea"/>
                <a:ea typeface="+mn-ea"/>
              </a:rPr>
              <a:t>…   255</a:t>
            </a:r>
            <a:endParaRPr kumimoji="1" lang="ja-JP" altLang="en-US" sz="1600" dirty="0" smtClean="0">
              <a:latin typeface="+mn-ea"/>
              <a:ea typeface="+mn-ea"/>
            </a:endParaRPr>
          </a:p>
        </p:txBody>
      </p:sp>
      <p:cxnSp>
        <p:nvCxnSpPr>
          <p:cNvPr id="65" name="直線矢印コネクタ 64"/>
          <p:cNvCxnSpPr>
            <a:stCxn id="53" idx="3"/>
            <a:endCxn id="56" idx="1"/>
          </p:cNvCxnSpPr>
          <p:nvPr/>
        </p:nvCxnSpPr>
        <p:spPr>
          <a:xfrm>
            <a:off x="2958887" y="5812136"/>
            <a:ext cx="1581620" cy="0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3160787" y="5333447"/>
            <a:ext cx="8605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0000FF"/>
                </a:solidFill>
                <a:latin typeface="+mn-ea"/>
              </a:rPr>
              <a:t>一致</a:t>
            </a:r>
            <a:endParaRPr kumimoji="1" lang="ja-JP" altLang="en-US" sz="2000" dirty="0" smtClean="0">
              <a:solidFill>
                <a:srgbClr val="0000FF"/>
              </a:solidFill>
              <a:latin typeface="+mn-ea"/>
            </a:endParaRPr>
          </a:p>
        </p:txBody>
      </p:sp>
      <p:grpSp>
        <p:nvGrpSpPr>
          <p:cNvPr id="69" name="図形グループ 68"/>
          <p:cNvGrpSpPr/>
          <p:nvPr/>
        </p:nvGrpSpPr>
        <p:grpSpPr>
          <a:xfrm>
            <a:off x="4540507" y="5567337"/>
            <a:ext cx="1858220" cy="468489"/>
            <a:chOff x="1001889" y="5295798"/>
            <a:chExt cx="1858220" cy="468489"/>
          </a:xfrm>
        </p:grpSpPr>
        <p:sp>
          <p:nvSpPr>
            <p:cNvPr id="70" name="正方形/長方形 69"/>
            <p:cNvSpPr/>
            <p:nvPr/>
          </p:nvSpPr>
          <p:spPr>
            <a:xfrm>
              <a:off x="1001889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FF"/>
                  </a:solidFill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solidFill>
                  <a:srgbClr val="0000FF"/>
                </a:solidFill>
                <a:latin typeface="+mj-ea"/>
                <a:ea typeface="+mj-ea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1454642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FF"/>
                  </a:solidFill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solidFill>
                  <a:srgbClr val="0000FF"/>
                </a:solidFill>
                <a:latin typeface="+mj-ea"/>
                <a:ea typeface="+mj-ea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1923131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FF"/>
                  </a:solidFill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solidFill>
                  <a:srgbClr val="0000FF"/>
                </a:solidFill>
                <a:latin typeface="+mj-ea"/>
                <a:ea typeface="+mj-ea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391620" y="5295798"/>
              <a:ext cx="468489" cy="4684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FF"/>
                  </a:solidFill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solidFill>
                  <a:srgbClr val="0000FF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74" name="テキスト ボックス 73"/>
          <p:cNvSpPr txBox="1"/>
          <p:nvPr/>
        </p:nvSpPr>
        <p:spPr>
          <a:xfrm>
            <a:off x="4479911" y="6049615"/>
            <a:ext cx="19636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 err="1" smtClean="0">
                <a:latin typeface="Tahoma"/>
                <a:cs typeface="Tahoma"/>
              </a:rPr>
              <a:t>VMM</a:t>
            </a:r>
            <a:r>
              <a:rPr lang="en-US" altLang="en-US" dirty="0" err="1" smtClean="0">
                <a:latin typeface="+mn-ea"/>
              </a:rPr>
              <a:t>の内部状態</a:t>
            </a:r>
            <a:endParaRPr kumimoji="1" lang="ja-JP" altLang="en-US" dirty="0" smtClean="0">
              <a:latin typeface="+mn-ea"/>
            </a:endParaRPr>
          </a:p>
        </p:txBody>
      </p:sp>
      <p:cxnSp>
        <p:nvCxnSpPr>
          <p:cNvPr id="78" name="直線矢印コネクタ 77"/>
          <p:cNvCxnSpPr>
            <a:endCxn id="44" idx="1"/>
          </p:cNvCxnSpPr>
          <p:nvPr/>
        </p:nvCxnSpPr>
        <p:spPr>
          <a:xfrm>
            <a:off x="2538711" y="4744860"/>
            <a:ext cx="1941200" cy="2939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3160787" y="4322980"/>
            <a:ext cx="860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0000FF"/>
                </a:solidFill>
                <a:latin typeface="+mn-ea"/>
              </a:rPr>
              <a:t>接続</a:t>
            </a:r>
            <a:endParaRPr lang="ja-JP" altLang="en-US" sz="2000" dirty="0">
              <a:solidFill>
                <a:srgbClr val="0000FF"/>
              </a:solidFill>
              <a:latin typeface="+mn-ea"/>
            </a:endParaRPr>
          </a:p>
        </p:txBody>
      </p:sp>
      <p:cxnSp>
        <p:nvCxnSpPr>
          <p:cNvPr id="81" name="直線矢印コネクタ 80"/>
          <p:cNvCxnSpPr/>
          <p:nvPr/>
        </p:nvCxnSpPr>
        <p:spPr>
          <a:xfrm>
            <a:off x="2958886" y="5812136"/>
            <a:ext cx="1581620" cy="0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3012674" y="5866417"/>
            <a:ext cx="11909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不一致</a:t>
            </a:r>
            <a:endParaRPr kumimoji="1" lang="ja-JP" altLang="en-US" dirty="0" smtClean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>
            <a:off x="5231947" y="4999183"/>
            <a:ext cx="0" cy="589939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5394235" y="5143507"/>
            <a:ext cx="1220639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rgbClr val="0000FF"/>
                </a:solidFill>
                <a:latin typeface="+mn-ea"/>
              </a:rPr>
              <a:t>リセット</a:t>
            </a:r>
          </a:p>
        </p:txBody>
      </p:sp>
    </p:spTree>
    <p:extLst>
      <p:ext uri="{BB962C8B-B14F-4D97-AF65-F5344CB8AC3E}">
        <p14:creationId xmlns:p14="http://schemas.microsoft.com/office/powerpoint/2010/main" xmlns="" val="381479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80" grpId="0"/>
      <p:bldP spid="82" grpId="0"/>
      <p:bldP spid="82" grpId="1"/>
      <p:bldP spid="8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/>
              <a:t>VMM</a:t>
            </a:r>
            <a:r>
              <a:rPr lang="ja-JP" altLang="en-US" sz="3200" dirty="0" smtClean="0"/>
              <a:t>とクライアント間での鍵の共有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暗号化と復号化に用いる共通</a:t>
            </a:r>
            <a:r>
              <a:rPr lang="ja-JP" altLang="en-US" dirty="0"/>
              <a:t>鍵</a:t>
            </a:r>
            <a:r>
              <a:rPr lang="ja-JP" altLang="en-US" dirty="0" smtClean="0"/>
              <a:t>を安全に共有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起動時にリモートアテステーションで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/>
              <a:t>の正当性を検証</a:t>
            </a:r>
            <a:endParaRPr lang="en-US" altLang="ja-JP" dirty="0"/>
          </a:p>
          <a:p>
            <a:pPr lvl="1"/>
            <a:r>
              <a:rPr lang="en-US" altLang="ja-JP" dirty="0" err="1" smtClean="0">
                <a:latin typeface="Tahoma"/>
              </a:rPr>
              <a:t>FBCrypt</a:t>
            </a:r>
            <a:r>
              <a:rPr lang="ja-JP" altLang="en-US" dirty="0" smtClean="0">
                <a:latin typeface="Tahoma"/>
              </a:rPr>
              <a:t>導入時に鍵</a:t>
            </a:r>
            <a:r>
              <a:rPr lang="ja-JP" altLang="en-US" dirty="0">
                <a:latin typeface="Tahoma"/>
              </a:rPr>
              <a:t>サーバに</a:t>
            </a:r>
            <a:r>
              <a:rPr lang="en-US" altLang="ja-JP" dirty="0">
                <a:latin typeface="Tahoma"/>
              </a:rPr>
              <a:t>VMM</a:t>
            </a:r>
            <a:r>
              <a:rPr lang="ja-JP" altLang="en-US" dirty="0">
                <a:latin typeface="Tahoma"/>
              </a:rPr>
              <a:t>の公開鍵</a:t>
            </a:r>
            <a:r>
              <a:rPr lang="ja-JP" altLang="en-US" dirty="0" smtClean="0">
                <a:latin typeface="Tahoma"/>
              </a:rPr>
              <a:t>を登録済み</a:t>
            </a:r>
            <a:endParaRPr lang="en-US" altLang="ja-JP" dirty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接続のたびにクライアント側で共通鍵を新規生成して共有</a:t>
            </a:r>
            <a:endParaRPr lang="en-US" altLang="ja-JP" dirty="0">
              <a:latin typeface="Tahoma"/>
            </a:endParaRPr>
          </a:p>
          <a:p>
            <a:pPr lvl="1"/>
            <a:r>
              <a:rPr lang="en-US" altLang="ja-JP" dirty="0" smtClean="0">
                <a:latin typeface="Tahoma"/>
              </a:rPr>
              <a:t>TPM</a:t>
            </a:r>
            <a:r>
              <a:rPr lang="ja-JP" altLang="en-US" dirty="0" smtClean="0">
                <a:latin typeface="Tahoma"/>
              </a:rPr>
              <a:t>が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の秘密</a:t>
            </a:r>
            <a:r>
              <a:rPr lang="ja-JP" altLang="en-US" dirty="0">
                <a:latin typeface="Tahoma"/>
              </a:rPr>
              <a:t>鍵</a:t>
            </a:r>
            <a:r>
              <a:rPr lang="ja-JP" altLang="en-US" dirty="0" smtClean="0">
                <a:latin typeface="Tahoma"/>
              </a:rPr>
              <a:t>を復号化し共通</a:t>
            </a:r>
            <a:r>
              <a:rPr lang="ja-JP" altLang="en-US" dirty="0">
                <a:latin typeface="Tahoma"/>
              </a:rPr>
              <a:t>鍵を</a:t>
            </a:r>
            <a:r>
              <a:rPr lang="ja-JP" altLang="en-US" dirty="0" smtClean="0">
                <a:latin typeface="Tahoma"/>
              </a:rPr>
              <a:t>復号化</a:t>
            </a:r>
            <a:endParaRPr lang="en-US" altLang="ja-JP" dirty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+mn-ea"/>
              </a:rPr>
              <a:t>15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85765" y="3705412"/>
            <a:ext cx="4138706" cy="31525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20" name="図形グループ 19"/>
          <p:cNvGrpSpPr/>
          <p:nvPr/>
        </p:nvGrpSpPr>
        <p:grpSpPr>
          <a:xfrm>
            <a:off x="5148198" y="3823748"/>
            <a:ext cx="3583185" cy="697076"/>
            <a:chOff x="3150712" y="4495291"/>
            <a:chExt cx="3042861" cy="585520"/>
          </a:xfrm>
        </p:grpSpPr>
        <p:grpSp>
          <p:nvGrpSpPr>
            <p:cNvPr id="21" name="図形グループ 20"/>
            <p:cNvGrpSpPr/>
            <p:nvPr/>
          </p:nvGrpSpPr>
          <p:grpSpPr>
            <a:xfrm>
              <a:off x="3150712" y="4495291"/>
              <a:ext cx="3042861" cy="585520"/>
              <a:chOff x="6644913" y="25642250"/>
              <a:chExt cx="4754467" cy="981434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6644913" y="25642250"/>
                <a:ext cx="4754199" cy="981434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9849786" y="25642250"/>
                <a:ext cx="1549594" cy="56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>
                    <a:latin typeface="+mn-ea"/>
                  </a:rPr>
                  <a:t>管理</a:t>
                </a:r>
                <a:r>
                  <a:rPr lang="en-US" altLang="ja-JP" sz="2000" dirty="0">
                    <a:latin typeface="+mn-ea"/>
                  </a:rPr>
                  <a:t>VM</a:t>
                </a:r>
                <a:endParaRPr lang="ja-JP" altLang="en-US" sz="2000" dirty="0">
                  <a:latin typeface="+mn-ea"/>
                </a:endParaRPr>
              </a:p>
            </p:txBody>
          </p:sp>
        </p:grpSp>
        <p:sp>
          <p:nvSpPr>
            <p:cNvPr id="22" name="角丸四角形 21"/>
            <p:cNvSpPr/>
            <p:nvPr/>
          </p:nvSpPr>
          <p:spPr>
            <a:xfrm>
              <a:off x="3514445" y="4580841"/>
              <a:ext cx="1407401" cy="414939"/>
            </a:xfrm>
            <a:prstGeom prst="roundRec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VNC</a:t>
              </a:r>
              <a:r>
                <a:rPr lang="ja-JP" altLang="en-US" dirty="0" smtClean="0">
                  <a:latin typeface="+mj-ea"/>
                  <a:ea typeface="+mj-ea"/>
                </a:rPr>
                <a:t>サーバ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39" name="図形グループ 38"/>
          <p:cNvGrpSpPr/>
          <p:nvPr/>
        </p:nvGrpSpPr>
        <p:grpSpPr>
          <a:xfrm>
            <a:off x="5148197" y="4668007"/>
            <a:ext cx="3733137" cy="2092957"/>
            <a:chOff x="4402984" y="4405180"/>
            <a:chExt cx="3194381" cy="2092957"/>
          </a:xfrm>
        </p:grpSpPr>
        <p:grpSp>
          <p:nvGrpSpPr>
            <p:cNvPr id="28" name="図形グループ 27"/>
            <p:cNvGrpSpPr/>
            <p:nvPr/>
          </p:nvGrpSpPr>
          <p:grpSpPr>
            <a:xfrm>
              <a:off x="4402984" y="4405180"/>
              <a:ext cx="3066070" cy="1186327"/>
              <a:chOff x="3027294" y="5590291"/>
              <a:chExt cx="4749096" cy="1295073"/>
            </a:xfrm>
          </p:grpSpPr>
          <p:sp>
            <p:nvSpPr>
              <p:cNvPr id="30" name="正方形/長方形 29"/>
              <p:cNvSpPr/>
              <p:nvPr/>
            </p:nvSpPr>
            <p:spPr>
              <a:xfrm>
                <a:off x="3027294" y="5590291"/>
                <a:ext cx="4740871" cy="1295073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6737741" y="5636268"/>
                <a:ext cx="1038649" cy="403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>
                    <a:latin typeface="+mn-ea"/>
                  </a:rPr>
                  <a:t>VMM</a:t>
                </a:r>
                <a:endParaRPr lang="ja-JP" altLang="en-US" dirty="0">
                  <a:latin typeface="+mn-ea"/>
                </a:endParaRPr>
              </a:p>
            </p:txBody>
          </p:sp>
        </p:grpSp>
        <p:grpSp>
          <p:nvGrpSpPr>
            <p:cNvPr id="37" name="図形グループ 36"/>
            <p:cNvGrpSpPr/>
            <p:nvPr/>
          </p:nvGrpSpPr>
          <p:grpSpPr>
            <a:xfrm>
              <a:off x="4402985" y="5725844"/>
              <a:ext cx="3194380" cy="772293"/>
              <a:chOff x="4260439" y="5345274"/>
              <a:chExt cx="4347561" cy="772293"/>
            </a:xfrm>
          </p:grpSpPr>
          <p:grpSp>
            <p:nvGrpSpPr>
              <p:cNvPr id="34" name="図形グループ 33"/>
              <p:cNvGrpSpPr/>
              <p:nvPr/>
            </p:nvGrpSpPr>
            <p:grpSpPr>
              <a:xfrm>
                <a:off x="4260439" y="5345274"/>
                <a:ext cx="4347561" cy="772293"/>
                <a:chOff x="2999141" y="6003292"/>
                <a:chExt cx="4976881" cy="843088"/>
              </a:xfrm>
            </p:grpSpPr>
            <p:sp>
              <p:nvSpPr>
                <p:cNvPr id="35" name="正方形/長方形 34"/>
                <p:cNvSpPr/>
                <p:nvPr/>
              </p:nvSpPr>
              <p:spPr>
                <a:xfrm>
                  <a:off x="2999141" y="6003292"/>
                  <a:ext cx="4768700" cy="809653"/>
                </a:xfrm>
                <a:prstGeom prst="rect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6427370" y="6140801"/>
                  <a:ext cx="1548652" cy="70557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 smtClean="0">
                      <a:solidFill>
                        <a:srgbClr val="FFFFFF"/>
                      </a:solidFill>
                      <a:latin typeface="+mn-ea"/>
                    </a:rPr>
                    <a:t>ハード</a:t>
                  </a:r>
                  <a:endParaRPr lang="en-US" altLang="ja-JP" dirty="0" smtClean="0">
                    <a:solidFill>
                      <a:srgbClr val="FFFFFF"/>
                    </a:solidFill>
                    <a:latin typeface="+mn-ea"/>
                  </a:endParaRPr>
                </a:p>
                <a:p>
                  <a:pPr algn="ctr"/>
                  <a:r>
                    <a:rPr lang="ja-JP" altLang="en-US" dirty="0" smtClean="0">
                      <a:solidFill>
                        <a:srgbClr val="FFFFFF"/>
                      </a:solidFill>
                      <a:latin typeface="+mn-ea"/>
                    </a:rPr>
                    <a:t>ウエア</a:t>
                  </a:r>
                  <a:endParaRPr lang="ja-JP" altLang="en-US" sz="2000" dirty="0">
                    <a:solidFill>
                      <a:srgbClr val="FFFFFF"/>
                    </a:solidFill>
                    <a:latin typeface="+mn-ea"/>
                  </a:endParaRPr>
                </a:p>
              </p:txBody>
            </p:sp>
          </p:grpSp>
          <p:sp>
            <p:nvSpPr>
              <p:cNvPr id="4" name="角丸四角形 3"/>
              <p:cNvSpPr/>
              <p:nvPr/>
            </p:nvSpPr>
            <p:spPr>
              <a:xfrm>
                <a:off x="6286159" y="5486703"/>
                <a:ext cx="1041450" cy="457906"/>
              </a:xfrm>
              <a:prstGeom prst="roundRect">
                <a:avLst/>
              </a:prstGeom>
              <a:solidFill>
                <a:srgbClr val="D740FF"/>
              </a:solidFill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+mj-ea"/>
                    <a:ea typeface="+mj-ea"/>
                  </a:rPr>
                  <a:t>TPM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grpSp>
        <p:nvGrpSpPr>
          <p:cNvPr id="46" name="図形グループ 45"/>
          <p:cNvGrpSpPr/>
          <p:nvPr/>
        </p:nvGrpSpPr>
        <p:grpSpPr>
          <a:xfrm>
            <a:off x="1033535" y="5400058"/>
            <a:ext cx="2029799" cy="1027795"/>
            <a:chOff x="717826" y="5560211"/>
            <a:chExt cx="1807234" cy="1027795"/>
          </a:xfrm>
        </p:grpSpPr>
        <p:grpSp>
          <p:nvGrpSpPr>
            <p:cNvPr id="11" name="図形グループ 10"/>
            <p:cNvGrpSpPr/>
            <p:nvPr/>
          </p:nvGrpSpPr>
          <p:grpSpPr>
            <a:xfrm>
              <a:off x="717826" y="5560211"/>
              <a:ext cx="1807234" cy="1027795"/>
              <a:chOff x="1003546" y="3972917"/>
              <a:chExt cx="1807234" cy="1507039"/>
            </a:xfrm>
          </p:grpSpPr>
          <p:sp>
            <p:nvSpPr>
              <p:cNvPr id="14" name="角丸四角形 13"/>
              <p:cNvSpPr/>
              <p:nvPr/>
            </p:nvSpPr>
            <p:spPr>
              <a:xfrm>
                <a:off x="1003546" y="3972917"/>
                <a:ext cx="1807234" cy="1507039"/>
              </a:xfrm>
              <a:prstGeom prst="roundRect">
                <a:avLst/>
              </a:prstGeom>
              <a:ln w="57150" cmpd="sng">
                <a:solidFill>
                  <a:srgbClr val="000090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1003546" y="3972918"/>
                <a:ext cx="1807234" cy="5866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latin typeface="+mn-ea"/>
                  </a:rPr>
                  <a:t>鍵サーバ</a:t>
                </a:r>
                <a:endParaRPr kumimoji="1" lang="ja-JP" altLang="en-US" sz="2000" dirty="0" smtClean="0">
                  <a:latin typeface="+mn-ea"/>
                </a:endParaRPr>
              </a:p>
            </p:txBody>
          </p:sp>
        </p:grpSp>
        <p:sp>
          <p:nvSpPr>
            <p:cNvPr id="45" name="角丸四角形 44"/>
            <p:cNvSpPr/>
            <p:nvPr/>
          </p:nvSpPr>
          <p:spPr>
            <a:xfrm>
              <a:off x="1123304" y="5988680"/>
              <a:ext cx="1011280" cy="457906"/>
            </a:xfrm>
            <a:prstGeom prst="round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latin typeface="+mj-ea"/>
                  <a:ea typeface="+mj-ea"/>
                </a:rPr>
                <a:t>公開</a:t>
              </a:r>
              <a:r>
                <a:rPr kumimoji="1" lang="ja-JP" altLang="en-US" dirty="0" smtClean="0">
                  <a:latin typeface="+mj-ea"/>
                  <a:ea typeface="+mj-ea"/>
                </a:rPr>
                <a:t>鍵</a:t>
              </a:r>
            </a:p>
          </p:txBody>
        </p:sp>
      </p:grpSp>
      <p:cxnSp>
        <p:nvCxnSpPr>
          <p:cNvPr id="53" name="直線矢印コネクタ 52"/>
          <p:cNvCxnSpPr/>
          <p:nvPr/>
        </p:nvCxnSpPr>
        <p:spPr>
          <a:xfrm>
            <a:off x="3278786" y="4201925"/>
            <a:ext cx="2297733" cy="21933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14" idx="0"/>
            <a:endCxn id="50" idx="2"/>
          </p:cNvCxnSpPr>
          <p:nvPr/>
        </p:nvCxnSpPr>
        <p:spPr>
          <a:xfrm flipV="1">
            <a:off x="2048435" y="4851543"/>
            <a:ext cx="0" cy="548515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角丸四角形 69"/>
          <p:cNvSpPr/>
          <p:nvPr/>
        </p:nvSpPr>
        <p:spPr>
          <a:xfrm>
            <a:off x="5327902" y="4954727"/>
            <a:ext cx="1212931" cy="697943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452235" y="4994709"/>
            <a:ext cx="1167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rgbClr val="FF0000"/>
                </a:solidFill>
                <a:latin typeface="+mn-ea"/>
              </a:rPr>
              <a:t>共有</a:t>
            </a:r>
            <a:endParaRPr lang="ja-JP" altLang="en-US" sz="2000" b="1" dirty="0">
              <a:solidFill>
                <a:srgbClr val="FF0000"/>
              </a:solidFill>
              <a:latin typeface="+mn-ea"/>
            </a:endParaRPr>
          </a:p>
        </p:txBody>
      </p:sp>
      <p:grpSp>
        <p:nvGrpSpPr>
          <p:cNvPr id="48" name="図形グループ 47"/>
          <p:cNvGrpSpPr/>
          <p:nvPr/>
        </p:nvGrpSpPr>
        <p:grpSpPr>
          <a:xfrm>
            <a:off x="818084" y="3823748"/>
            <a:ext cx="2460703" cy="1027795"/>
            <a:chOff x="619890" y="3972917"/>
            <a:chExt cx="2190891" cy="1507039"/>
          </a:xfrm>
        </p:grpSpPr>
        <p:sp>
          <p:nvSpPr>
            <p:cNvPr id="50" name="角丸四角形 49"/>
            <p:cNvSpPr/>
            <p:nvPr/>
          </p:nvSpPr>
          <p:spPr>
            <a:xfrm>
              <a:off x="619890" y="3972917"/>
              <a:ext cx="2190890" cy="1507039"/>
            </a:xfrm>
            <a:prstGeom prst="roundRect">
              <a:avLst/>
            </a:prstGeom>
            <a:ln w="57150" cmpd="sng">
              <a:solidFill>
                <a:schemeClr val="accent6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19891" y="3972918"/>
              <a:ext cx="2190890" cy="5415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 smtClean="0">
                  <a:latin typeface="+mn-ea"/>
                </a:rPr>
                <a:t>VNC</a:t>
              </a:r>
              <a:r>
                <a:rPr lang="ja-JP" altLang="en-US" dirty="0" smtClean="0">
                  <a:latin typeface="+mn-ea"/>
                </a:rPr>
                <a:t>クライアント</a:t>
              </a:r>
              <a:endParaRPr kumimoji="1" lang="ja-JP" altLang="en-US" dirty="0" smtClean="0">
                <a:latin typeface="+mn-ea"/>
              </a:endParaRPr>
            </a:p>
          </p:txBody>
        </p:sp>
      </p:grpSp>
      <p:sp>
        <p:nvSpPr>
          <p:cNvPr id="49" name="角丸四角形 48"/>
          <p:cNvSpPr/>
          <p:nvPr/>
        </p:nvSpPr>
        <p:spPr>
          <a:xfrm>
            <a:off x="2176123" y="4252217"/>
            <a:ext cx="952529" cy="4579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+mj-ea"/>
                <a:ea typeface="+mj-ea"/>
              </a:rPr>
              <a:t>共通</a:t>
            </a:r>
            <a:r>
              <a:rPr kumimoji="1" lang="ja-JP" altLang="en-US" dirty="0" smtClean="0">
                <a:latin typeface="+mj-ea"/>
                <a:ea typeface="+mj-ea"/>
              </a:rPr>
              <a:t>鍵</a:t>
            </a:r>
          </a:p>
        </p:txBody>
      </p:sp>
      <p:sp>
        <p:nvSpPr>
          <p:cNvPr id="82" name="角丸四角形 81"/>
          <p:cNvSpPr/>
          <p:nvPr/>
        </p:nvSpPr>
        <p:spPr>
          <a:xfrm>
            <a:off x="969114" y="4252217"/>
            <a:ext cx="1135821" cy="457906"/>
          </a:xfrm>
          <a:prstGeom prst="roundRect">
            <a:avLst/>
          </a:prstGeom>
          <a:solidFill>
            <a:srgbClr val="00800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+mj-ea"/>
                <a:ea typeface="+mj-ea"/>
              </a:rPr>
              <a:t>公開</a:t>
            </a:r>
            <a:r>
              <a:rPr kumimoji="1" lang="ja-JP" altLang="en-US" dirty="0" smtClean="0">
                <a:latin typeface="+mj-ea"/>
                <a:ea typeface="+mj-ea"/>
              </a:rPr>
              <a:t>鍵</a:t>
            </a:r>
          </a:p>
        </p:txBody>
      </p:sp>
      <p:sp>
        <p:nvSpPr>
          <p:cNvPr id="43" name="角丸四角形 42"/>
          <p:cNvSpPr/>
          <p:nvPr/>
        </p:nvSpPr>
        <p:spPr>
          <a:xfrm>
            <a:off x="6728296" y="4954727"/>
            <a:ext cx="1212931" cy="697943"/>
          </a:xfrm>
          <a:prstGeom prst="roundRect">
            <a:avLst/>
          </a:prstGeom>
          <a:solidFill>
            <a:srgbClr val="D740FF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5452649" y="5058528"/>
            <a:ext cx="952529" cy="4579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+mj-ea"/>
                <a:ea typeface="+mj-ea"/>
              </a:rPr>
              <a:t>共通</a:t>
            </a:r>
            <a:r>
              <a:rPr kumimoji="1" lang="ja-JP" altLang="en-US" dirty="0" smtClean="0">
                <a:latin typeface="+mj-ea"/>
                <a:ea typeface="+mj-ea"/>
              </a:rPr>
              <a:t>鍵</a:t>
            </a:r>
          </a:p>
        </p:txBody>
      </p:sp>
      <p:cxnSp>
        <p:nvCxnSpPr>
          <p:cNvPr id="76" name="直線矢印コネクタ 75"/>
          <p:cNvCxnSpPr>
            <a:endCxn id="59" idx="1"/>
          </p:cNvCxnSpPr>
          <p:nvPr/>
        </p:nvCxnSpPr>
        <p:spPr>
          <a:xfrm>
            <a:off x="3128652" y="4524509"/>
            <a:ext cx="2323997" cy="762972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endCxn id="59" idx="0"/>
          </p:cNvCxnSpPr>
          <p:nvPr/>
        </p:nvCxnSpPr>
        <p:spPr>
          <a:xfrm>
            <a:off x="5928914" y="4423281"/>
            <a:ext cx="0" cy="635247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>
            <a:endCxn id="14" idx="3"/>
          </p:cNvCxnSpPr>
          <p:nvPr/>
        </p:nvCxnSpPr>
        <p:spPr>
          <a:xfrm flipH="1">
            <a:off x="3063334" y="5913956"/>
            <a:ext cx="1822431" cy="0"/>
          </a:xfrm>
          <a:prstGeom prst="straightConnector1">
            <a:avLst/>
          </a:prstGeom>
          <a:ln w="57150" cmpd="sng">
            <a:solidFill>
              <a:srgbClr val="D74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2904046" y="5932490"/>
            <a:ext cx="202979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dirty="0" smtClean="0">
                <a:solidFill>
                  <a:srgbClr val="942CB1"/>
                </a:solidFill>
                <a:latin typeface="+mn-ea"/>
              </a:rPr>
              <a:t>リモート</a:t>
            </a:r>
          </a:p>
          <a:p>
            <a:pPr algn="ctr"/>
            <a:r>
              <a:rPr lang="en-US" altLang="en-US" sz="2000" dirty="0" smtClean="0">
                <a:solidFill>
                  <a:srgbClr val="942CB1"/>
                </a:solidFill>
                <a:latin typeface="+mn-ea"/>
              </a:rPr>
              <a:t>アテステーション</a:t>
            </a:r>
            <a:endParaRPr kumimoji="1" lang="ja-JP" altLang="en-US" sz="2000" dirty="0" smtClean="0">
              <a:solidFill>
                <a:srgbClr val="942CB1"/>
              </a:solidFill>
              <a:latin typeface="+mn-ea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6821586" y="5072476"/>
            <a:ext cx="1037970" cy="457906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秘密鍵</a:t>
            </a:r>
          </a:p>
        </p:txBody>
      </p:sp>
      <p:cxnSp>
        <p:nvCxnSpPr>
          <p:cNvPr id="65" name="直線矢印コネクタ 64"/>
          <p:cNvCxnSpPr>
            <a:stCxn id="4" idx="0"/>
            <a:endCxn id="38" idx="2"/>
          </p:cNvCxnSpPr>
          <p:nvPr/>
        </p:nvCxnSpPr>
        <p:spPr>
          <a:xfrm flipV="1">
            <a:off x="7334762" y="5530382"/>
            <a:ext cx="5809" cy="599718"/>
          </a:xfrm>
          <a:prstGeom prst="straightConnector1">
            <a:avLst/>
          </a:prstGeom>
          <a:ln w="57150" cmpd="sng">
            <a:solidFill>
              <a:srgbClr val="D740FF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7379583" y="5485002"/>
            <a:ext cx="95994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 smtClean="0">
                <a:solidFill>
                  <a:srgbClr val="942CB1"/>
                </a:solidFill>
                <a:latin typeface="+mn-ea"/>
              </a:rPr>
              <a:t>復号化</a:t>
            </a:r>
          </a:p>
        </p:txBody>
      </p:sp>
    </p:spTree>
    <p:extLst>
      <p:ext uri="{BB962C8B-B14F-4D97-AF65-F5344CB8AC3E}">
        <p14:creationId xmlns:p14="http://schemas.microsoft.com/office/powerpoint/2010/main" xmlns="" val="112749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81" grpId="0"/>
      <p:bldP spid="49" grpId="0" animBg="1"/>
      <p:bldP spid="49" grpId="1" animBg="1"/>
      <p:bldP spid="49" grpId="2" animBg="1"/>
      <p:bldP spid="82" grpId="0" animBg="1"/>
      <p:bldP spid="43" grpId="0" animBg="1"/>
      <p:bldP spid="59" grpId="0" animBg="1"/>
      <p:bldP spid="59" grpId="1" animBg="1"/>
      <p:bldP spid="59" grpId="2" animBg="1"/>
      <p:bldP spid="4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400" dirty="0" smtClean="0"/>
              <a:t>実験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Tahoma"/>
              </a:rPr>
              <a:t>キーボード入力情報漏洩防止の確認</a:t>
            </a:r>
            <a:endParaRPr lang="en-US" altLang="ja-JP" dirty="0" smtClean="0">
              <a:latin typeface="Tahoma"/>
            </a:endParaRPr>
          </a:p>
          <a:p>
            <a:r>
              <a:rPr lang="en-US" altLang="ja-JP" dirty="0" err="1" smtClean="0">
                <a:latin typeface="Tahoma"/>
              </a:rPr>
              <a:t>FBCrypt</a:t>
            </a:r>
            <a:r>
              <a:rPr lang="ja-JP" altLang="en-US" dirty="0" smtClean="0">
                <a:latin typeface="Tahoma"/>
              </a:rPr>
              <a:t>によるオーバヘッド</a:t>
            </a:r>
            <a:endParaRPr lang="en-US" altLang="ja-JP" dirty="0" smtClean="0">
              <a:latin typeface="Tahoma"/>
            </a:endParaRPr>
          </a:p>
          <a:p>
            <a:r>
              <a:rPr lang="ja-JP" altLang="en-US" dirty="0" smtClean="0">
                <a:latin typeface="Tahoma"/>
              </a:rPr>
              <a:t>キーボード入力一回あたりのレスポンスタイム</a:t>
            </a:r>
            <a:endParaRPr lang="en-US" altLang="ja-JP" dirty="0" smtClean="0">
              <a:latin typeface="Tahoma"/>
            </a:endParaRPr>
          </a:p>
          <a:p>
            <a:r>
              <a:rPr lang="ja-JP" altLang="en-US" dirty="0" smtClean="0">
                <a:latin typeface="Tahoma"/>
              </a:rPr>
              <a:t>実験環境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err="1" smtClean="0">
                <a:latin typeface="Tahoma"/>
              </a:rPr>
              <a:t>Xen</a:t>
            </a:r>
            <a:r>
              <a:rPr lang="en-US" altLang="ja-JP" dirty="0" smtClean="0">
                <a:latin typeface="Tahoma"/>
              </a:rPr>
              <a:t> 4.0.2</a:t>
            </a:r>
          </a:p>
          <a:p>
            <a:pPr lvl="1"/>
            <a:r>
              <a:rPr lang="ja-JP" altLang="en-US" dirty="0" smtClean="0">
                <a:latin typeface="Tahoma"/>
              </a:rPr>
              <a:t>ドメイン</a:t>
            </a:r>
            <a:r>
              <a:rPr lang="en-US" altLang="ja-JP" dirty="0" smtClean="0">
                <a:latin typeface="Tahoma"/>
              </a:rPr>
              <a:t>0/</a:t>
            </a:r>
            <a:r>
              <a:rPr lang="ja-JP" altLang="en-US" dirty="0" smtClean="0">
                <a:latin typeface="Tahoma"/>
              </a:rPr>
              <a:t>ドメイン</a:t>
            </a:r>
            <a:r>
              <a:rPr lang="en-US" altLang="ja-JP" dirty="0" smtClean="0">
                <a:latin typeface="Tahoma"/>
              </a:rPr>
              <a:t>U</a:t>
            </a:r>
            <a:r>
              <a:rPr lang="ja-JP" altLang="en-US" dirty="0" smtClean="0">
                <a:latin typeface="Tahoma"/>
              </a:rPr>
              <a:t>カーネル</a:t>
            </a:r>
            <a:r>
              <a:rPr lang="en-US" altLang="ja-JP" dirty="0" smtClean="0">
                <a:latin typeface="Tahoma"/>
              </a:rPr>
              <a:t>: Linux-2.6.32.21</a:t>
            </a:r>
          </a:p>
          <a:p>
            <a:pPr lvl="1"/>
            <a:r>
              <a:rPr lang="en-US" altLang="ja-JP" dirty="0" smtClean="0">
                <a:latin typeface="Tahoma"/>
              </a:rPr>
              <a:t>CPU: Intel Core2Quad 2.83GHz</a:t>
            </a:r>
          </a:p>
          <a:p>
            <a:pPr lvl="1"/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クライアント</a:t>
            </a:r>
            <a:r>
              <a:rPr lang="en-US" altLang="ja-JP" dirty="0" smtClean="0">
                <a:latin typeface="Tahoma"/>
              </a:rPr>
              <a:t>: </a:t>
            </a:r>
            <a:r>
              <a:rPr lang="en-US" altLang="ja-JP" dirty="0" err="1" smtClean="0">
                <a:latin typeface="Tahoma"/>
              </a:rPr>
              <a:t>TigerVNC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ギガビットイーサネット</a:t>
            </a:r>
            <a:r>
              <a:rPr lang="en-US" altLang="ja-JP" dirty="0" smtClean="0">
                <a:latin typeface="Tahoma"/>
              </a:rPr>
              <a:t>LAN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16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1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400" dirty="0" smtClean="0"/>
              <a:t>キーボード入力情報漏洩防止の確認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latin typeface="Tahoma"/>
              </a:rPr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の</a:t>
            </a:r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サーバを改ざんし盗聴プログラムを仕込む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従来</a:t>
            </a:r>
            <a:r>
              <a:rPr lang="en-US" altLang="ja-JP" dirty="0" smtClean="0">
                <a:latin typeface="Tahoma"/>
              </a:rPr>
              <a:t>: </a:t>
            </a:r>
            <a:r>
              <a:rPr lang="ja-JP" altLang="en-US" dirty="0" smtClean="0">
                <a:latin typeface="Tahoma"/>
              </a:rPr>
              <a:t>キーボード入力情報が漏洩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err="1" smtClean="0">
                <a:latin typeface="Tahoma"/>
              </a:rPr>
              <a:t>FBCrypt</a:t>
            </a:r>
            <a:r>
              <a:rPr lang="en-US" altLang="ja-JP" dirty="0" smtClean="0">
                <a:latin typeface="Tahoma"/>
              </a:rPr>
              <a:t>: </a:t>
            </a:r>
            <a:r>
              <a:rPr lang="ja-JP" altLang="en-US" dirty="0" smtClean="0">
                <a:latin typeface="Tahoma"/>
              </a:rPr>
              <a:t>暗号化されており情報が漏洩していない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17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21" name="図形グループ 20"/>
          <p:cNvGrpSpPr/>
          <p:nvPr/>
        </p:nvGrpSpPr>
        <p:grpSpPr>
          <a:xfrm>
            <a:off x="1636889" y="4881223"/>
            <a:ext cx="5729111" cy="1326445"/>
            <a:chOff x="1636889" y="4881223"/>
            <a:chExt cx="5729111" cy="1326445"/>
          </a:xfrm>
        </p:grpSpPr>
        <p:sp>
          <p:nvSpPr>
            <p:cNvPr id="20" name="角丸四角形 19"/>
            <p:cNvSpPr/>
            <p:nvPr/>
          </p:nvSpPr>
          <p:spPr>
            <a:xfrm>
              <a:off x="1636889" y="4881223"/>
              <a:ext cx="5729111" cy="1326445"/>
            </a:xfrm>
            <a:prstGeom prst="round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pic>
          <p:nvPicPr>
            <p:cNvPr id="15" name="図 14" descr="encrypt3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59111" y="5333003"/>
              <a:ext cx="4984616" cy="636721"/>
            </a:xfrm>
            <a:prstGeom prst="rect">
              <a:avLst/>
            </a:prstGeom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1778000" y="4881223"/>
              <a:ext cx="14343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 err="1" smtClean="0">
                  <a:solidFill>
                    <a:srgbClr val="0000FF"/>
                  </a:solidFill>
                  <a:latin typeface="+mn-ea"/>
                  <a:ea typeface="+mn-ea"/>
                </a:rPr>
                <a:t>FBCrypt</a:t>
              </a:r>
              <a:endParaRPr kumimoji="1" lang="ja-JP" altLang="en-US" sz="2000" b="1" dirty="0" smtClean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8" name="図形グループ 7"/>
          <p:cNvGrpSpPr/>
          <p:nvPr/>
        </p:nvGrpSpPr>
        <p:grpSpPr>
          <a:xfrm>
            <a:off x="1636889" y="3062110"/>
            <a:ext cx="5729111" cy="1326445"/>
            <a:chOff x="1636889" y="3062110"/>
            <a:chExt cx="5729111" cy="1326445"/>
          </a:xfrm>
        </p:grpSpPr>
        <p:sp>
          <p:nvSpPr>
            <p:cNvPr id="9" name="角丸四角形 8"/>
            <p:cNvSpPr/>
            <p:nvPr/>
          </p:nvSpPr>
          <p:spPr>
            <a:xfrm>
              <a:off x="1636889" y="3062110"/>
              <a:ext cx="5729111" cy="1326445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778000" y="3102973"/>
              <a:ext cx="36547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solidFill>
                    <a:srgbClr val="FF0000"/>
                  </a:solidFill>
                  <a:latin typeface="+mn-ea"/>
                </a:rPr>
                <a:t>従来</a:t>
              </a:r>
              <a:endParaRPr kumimoji="1" lang="ja-JP" altLang="en-US" sz="2000" b="1" dirty="0" smtClean="0">
                <a:solidFill>
                  <a:srgbClr val="FF0000"/>
                </a:solidFill>
                <a:latin typeface="+mn-ea"/>
              </a:endParaRPr>
            </a:p>
          </p:txBody>
        </p:sp>
        <p:pic>
          <p:nvPicPr>
            <p:cNvPr id="7" name="図 6" descr="nonencrypt2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59111" y="3503083"/>
              <a:ext cx="5142943" cy="750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9519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400" dirty="0" err="1" smtClean="0"/>
              <a:t>FBCrypt</a:t>
            </a:r>
            <a:r>
              <a:rPr lang="ja-JP" altLang="en-US" sz="3400" dirty="0" smtClean="0"/>
              <a:t>のオーバヘッド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8507506" cy="4832350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Tahoma"/>
              </a:rPr>
              <a:t>VNC</a:t>
            </a:r>
            <a:r>
              <a:rPr lang="ja-JP" altLang="en-US" dirty="0" smtClean="0">
                <a:solidFill>
                  <a:srgbClr val="0000FF"/>
                </a:solidFill>
                <a:latin typeface="Tahoma"/>
              </a:rPr>
              <a:t>クライアント</a:t>
            </a:r>
            <a:r>
              <a:rPr lang="en-US" altLang="ja-JP" dirty="0" smtClean="0">
                <a:latin typeface="Tahoma"/>
              </a:rPr>
              <a:t>: </a:t>
            </a:r>
            <a:r>
              <a:rPr lang="en-US" altLang="ja-JP" dirty="0" smtClean="0">
                <a:solidFill>
                  <a:srgbClr val="0000FF"/>
                </a:solidFill>
                <a:latin typeface="Tahoma"/>
              </a:rPr>
              <a:t>2μs</a:t>
            </a:r>
            <a:r>
              <a:rPr lang="ja-JP" altLang="en-US" dirty="0" smtClean="0">
                <a:latin typeface="Tahoma"/>
              </a:rPr>
              <a:t>のオーバヘッド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ストリーム暗号による暗号化</a:t>
            </a:r>
            <a:endParaRPr lang="en-US" altLang="ja-JP" dirty="0" smtClean="0">
              <a:latin typeface="Tahoma"/>
            </a:endParaRPr>
          </a:p>
          <a:p>
            <a:r>
              <a:rPr lang="en-US" altLang="ja-JP" dirty="0" smtClean="0">
                <a:solidFill>
                  <a:srgbClr val="FF0000"/>
                </a:solidFill>
                <a:latin typeface="Tahoma"/>
              </a:rPr>
              <a:t>QEMU</a:t>
            </a:r>
            <a:r>
              <a:rPr lang="en-US" altLang="ja-JP" dirty="0" smtClean="0">
                <a:latin typeface="Tahoma"/>
              </a:rPr>
              <a:t>: </a:t>
            </a:r>
            <a:r>
              <a:rPr lang="en-US" altLang="ja-JP" dirty="0" smtClean="0">
                <a:solidFill>
                  <a:srgbClr val="FF0000"/>
                </a:solidFill>
                <a:latin typeface="Tahoma"/>
              </a:rPr>
              <a:t>31μs</a:t>
            </a:r>
            <a:r>
              <a:rPr lang="ja-JP" altLang="en-US" dirty="0" smtClean="0">
                <a:latin typeface="Tahoma"/>
              </a:rPr>
              <a:t>のオーバヘッド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ハイパーコール、復号化、キーコード変換、</a:t>
            </a:r>
            <a:r>
              <a:rPr lang="en-US" altLang="ja-JP" dirty="0" smtClean="0">
                <a:latin typeface="Tahoma"/>
              </a:rPr>
              <a:t>I/O</a:t>
            </a:r>
            <a:r>
              <a:rPr lang="ja-JP" altLang="en-US" dirty="0" smtClean="0">
                <a:latin typeface="Tahoma"/>
              </a:rPr>
              <a:t>リング書き込み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ハイパーコールの呼び出しに時間がかかる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  <a:ea typeface="+mn-ea"/>
              </a:rPr>
              <a:t>18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5" name="図形グループ 4"/>
          <p:cNvGrpSpPr/>
          <p:nvPr/>
        </p:nvGrpSpPr>
        <p:grpSpPr>
          <a:xfrm>
            <a:off x="457200" y="3839344"/>
            <a:ext cx="8345566" cy="2978214"/>
            <a:chOff x="457200" y="3839344"/>
            <a:chExt cx="8345566" cy="2978214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457200" y="3965496"/>
              <a:ext cx="9537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b="1" dirty="0" smtClean="0">
                  <a:latin typeface="+mj-ea"/>
                  <a:ea typeface="+mj-ea"/>
                  <a:cs typeface="ＤＦＰ教科書体W3"/>
                </a:rPr>
                <a:t>[</a:t>
              </a:r>
              <a:r>
                <a:rPr lang="en-US" altLang="ja-JP" sz="2000" b="1" dirty="0" err="1" smtClean="0">
                  <a:latin typeface="+mj-ea"/>
                  <a:ea typeface="+mj-ea"/>
                  <a:cs typeface="ＤＦＰ教科書体W3"/>
                </a:rPr>
                <a:t>μs</a:t>
              </a:r>
              <a:r>
                <a:rPr lang="en-US" altLang="ja-JP" sz="2000" b="1" dirty="0" smtClean="0">
                  <a:latin typeface="+mj-ea"/>
                  <a:ea typeface="+mj-ea"/>
                  <a:cs typeface="ＤＦＰ教科書体W3"/>
                </a:rPr>
                <a:t>]</a:t>
              </a:r>
              <a:endParaRPr kumimoji="1" lang="ja-JP" altLang="en-US" sz="2000" b="1" dirty="0" smtClean="0">
                <a:latin typeface="+mj-ea"/>
                <a:ea typeface="+mj-ea"/>
                <a:cs typeface="ＤＦＰ教科書体W3"/>
              </a:endParaRPr>
            </a:p>
          </p:txBody>
        </p:sp>
        <p:grpSp>
          <p:nvGrpSpPr>
            <p:cNvPr id="4" name="図形グループ 3"/>
            <p:cNvGrpSpPr/>
            <p:nvPr/>
          </p:nvGrpSpPr>
          <p:grpSpPr>
            <a:xfrm>
              <a:off x="1312754" y="3839344"/>
              <a:ext cx="7490012" cy="2978214"/>
              <a:chOff x="1474694" y="3487465"/>
              <a:chExt cx="7490012" cy="2978214"/>
            </a:xfrm>
          </p:grpSpPr>
          <p:graphicFrame>
            <p:nvGraphicFramePr>
              <p:cNvPr id="11" name="グラフ 10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xmlns="" val="3409571009"/>
                  </p:ext>
                </p:extLst>
              </p:nvPr>
            </p:nvGraphicFramePr>
            <p:xfrm>
              <a:off x="1474694" y="3610575"/>
              <a:ext cx="7490012" cy="285510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9" name="テキスト ボックス 18"/>
              <p:cNvSpPr txBox="1"/>
              <p:nvPr/>
            </p:nvSpPr>
            <p:spPr>
              <a:xfrm>
                <a:off x="4981974" y="4453640"/>
                <a:ext cx="82085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200" b="1" dirty="0" smtClean="0">
                    <a:solidFill>
                      <a:schemeClr val="bg1"/>
                    </a:solidFill>
                    <a:latin typeface="+mj-ea"/>
                    <a:ea typeface="+mj-ea"/>
                    <a:cs typeface="ＤＦＰ教科書体W3"/>
                  </a:rPr>
                  <a:t>35.3</a:t>
                </a:r>
                <a:endParaRPr kumimoji="1" lang="ja-JP" altLang="en-US" sz="2200" b="1" dirty="0" smtClean="0">
                  <a:solidFill>
                    <a:schemeClr val="bg1"/>
                  </a:solidFill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4808647" y="3487465"/>
                <a:ext cx="10987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800" b="1" dirty="0" smtClean="0">
                    <a:latin typeface="+mj-ea"/>
                    <a:ea typeface="+mj-ea"/>
                    <a:cs typeface="ＤＦＰ教科書体W3"/>
                  </a:rPr>
                  <a:t>44.2</a:t>
                </a:r>
                <a:endParaRPr kumimoji="1" lang="ja-JP" altLang="en-US" sz="28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952093" y="5534033"/>
                <a:ext cx="85073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200" b="1" dirty="0" smtClean="0">
                    <a:solidFill>
                      <a:schemeClr val="bg1"/>
                    </a:solidFill>
                    <a:latin typeface="+mj-ea"/>
                    <a:ea typeface="+mj-ea"/>
                    <a:cs typeface="ＤＦＰ教科書体W3"/>
                  </a:rPr>
                  <a:t>8.9</a:t>
                </a:r>
                <a:endParaRPr kumimoji="1" lang="ja-JP" altLang="en-US" sz="2200" b="1" dirty="0" smtClean="0">
                  <a:solidFill>
                    <a:schemeClr val="bg1"/>
                  </a:solidFill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2779060" y="5070335"/>
                <a:ext cx="87613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en-US" altLang="ja-JP" sz="2200" b="1" dirty="0" smtClean="0">
                    <a:solidFill>
                      <a:srgbClr val="000000"/>
                    </a:solidFill>
                    <a:latin typeface="+mj-ea"/>
                    <a:ea typeface="+mj-ea"/>
                    <a:cs typeface="ＤＦＰ教科書体W3"/>
                  </a:rPr>
                  <a:t>3.9</a:t>
                </a:r>
                <a:endParaRPr kumimoji="1" lang="ja-JP" altLang="en-US" sz="2200" b="1" dirty="0" smtClean="0">
                  <a:solidFill>
                    <a:srgbClr val="000000"/>
                  </a:solidFill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2779059" y="5566673"/>
                <a:ext cx="87613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200" b="1" dirty="0" smtClean="0">
                    <a:solidFill>
                      <a:schemeClr val="bg1"/>
                    </a:solidFill>
                    <a:latin typeface="+mj-ea"/>
                    <a:ea typeface="+mj-ea"/>
                    <a:cs typeface="ＤＦＰ教科書体W3"/>
                  </a:rPr>
                  <a:t>6.8</a:t>
                </a:r>
                <a:endParaRPr kumimoji="1" lang="ja-JP" altLang="en-US" sz="2200" b="1" dirty="0" smtClean="0">
                  <a:solidFill>
                    <a:schemeClr val="bg1"/>
                  </a:solidFill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2590215" y="4453640"/>
                <a:ext cx="11874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ja-JP" sz="2800" b="1" dirty="0" smtClean="0">
                    <a:latin typeface="+mj-ea"/>
                    <a:ea typeface="+mj-ea"/>
                    <a:cs typeface="ＤＦＰ教科書体W3"/>
                  </a:rPr>
                  <a:t>10.7</a:t>
                </a:r>
                <a:endParaRPr kumimoji="1" lang="ja-JP" altLang="en-US" sz="28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</p:grpSp>
      </p:grpSp>
      <p:grpSp>
        <p:nvGrpSpPr>
          <p:cNvPr id="15" name="図形グループ 14"/>
          <p:cNvGrpSpPr/>
          <p:nvPr/>
        </p:nvGrpSpPr>
        <p:grpSpPr>
          <a:xfrm>
            <a:off x="917170" y="3936090"/>
            <a:ext cx="7455982" cy="2600632"/>
            <a:chOff x="844534" y="3949941"/>
            <a:chExt cx="7455982" cy="2600632"/>
          </a:xfrm>
        </p:grpSpPr>
        <p:grpSp>
          <p:nvGrpSpPr>
            <p:cNvPr id="16" name="図形グループ 15"/>
            <p:cNvGrpSpPr/>
            <p:nvPr/>
          </p:nvGrpSpPr>
          <p:grpSpPr>
            <a:xfrm>
              <a:off x="844534" y="3949941"/>
              <a:ext cx="2268661" cy="2600632"/>
              <a:chOff x="307840" y="3952841"/>
              <a:chExt cx="2268661" cy="2600632"/>
            </a:xfrm>
          </p:grpSpPr>
          <p:grpSp>
            <p:nvGrpSpPr>
              <p:cNvPr id="43" name="図形グループ 42"/>
              <p:cNvGrpSpPr/>
              <p:nvPr/>
            </p:nvGrpSpPr>
            <p:grpSpPr>
              <a:xfrm>
                <a:off x="307840" y="3952841"/>
                <a:ext cx="2268661" cy="2595065"/>
                <a:chOff x="366259" y="3923264"/>
                <a:chExt cx="2268661" cy="2595065"/>
              </a:xfrm>
            </p:grpSpPr>
            <p:grpSp>
              <p:nvGrpSpPr>
                <p:cNvPr id="45" name="図形グループ 44"/>
                <p:cNvGrpSpPr/>
                <p:nvPr/>
              </p:nvGrpSpPr>
              <p:grpSpPr>
                <a:xfrm>
                  <a:off x="366259" y="3923264"/>
                  <a:ext cx="2268661" cy="2595065"/>
                  <a:chOff x="847266" y="4069314"/>
                  <a:chExt cx="2268661" cy="2595065"/>
                </a:xfrm>
              </p:grpSpPr>
              <p:grpSp>
                <p:nvGrpSpPr>
                  <p:cNvPr id="47" name="図形グループ 46"/>
                  <p:cNvGrpSpPr/>
                  <p:nvPr/>
                </p:nvGrpSpPr>
                <p:grpSpPr>
                  <a:xfrm>
                    <a:off x="847266" y="4069314"/>
                    <a:ext cx="2268661" cy="2595065"/>
                    <a:chOff x="847265" y="3762487"/>
                    <a:chExt cx="2268661" cy="3284898"/>
                  </a:xfrm>
                </p:grpSpPr>
                <p:sp>
                  <p:nvSpPr>
                    <p:cNvPr id="50" name="角丸四角形 49"/>
                    <p:cNvSpPr/>
                    <p:nvPr/>
                  </p:nvSpPr>
                  <p:spPr>
                    <a:xfrm>
                      <a:off x="847265" y="3762487"/>
                      <a:ext cx="2268661" cy="3284898"/>
                    </a:xfrm>
                    <a:prstGeom prst="roundRect">
                      <a:avLst/>
                    </a:prstGeom>
                    <a:ln w="57150" cmpd="sng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51" name="テキスト ボックス 50"/>
                    <p:cNvSpPr txBox="1"/>
                    <p:nvPr/>
                  </p:nvSpPr>
                  <p:spPr>
                    <a:xfrm>
                      <a:off x="847265" y="3762490"/>
                      <a:ext cx="2268661" cy="4675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dirty="0" smtClean="0">
                          <a:latin typeface="+mn-ea"/>
                        </a:rPr>
                        <a:t>VNC</a:t>
                      </a:r>
                      <a:r>
                        <a:rPr lang="ja-JP" altLang="en-US" dirty="0" smtClean="0">
                          <a:latin typeface="+mn-ea"/>
                        </a:rPr>
                        <a:t>クライアント</a:t>
                      </a:r>
                      <a:endParaRPr kumimoji="1" lang="ja-JP" altLang="en-US" dirty="0" smtClean="0">
                        <a:latin typeface="+mn-ea"/>
                      </a:endParaRPr>
                    </a:p>
                  </p:txBody>
                </p:sp>
              </p:grpSp>
              <p:sp>
                <p:nvSpPr>
                  <p:cNvPr id="48" name="角丸四角形 47"/>
                  <p:cNvSpPr/>
                  <p:nvPr/>
                </p:nvSpPr>
                <p:spPr>
                  <a:xfrm>
                    <a:off x="1426329" y="4531397"/>
                    <a:ext cx="1115113" cy="607781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 smtClean="0">
                        <a:latin typeface="+mj-ea"/>
                        <a:ea typeface="+mj-ea"/>
                      </a:rPr>
                      <a:t>暗号化</a:t>
                    </a:r>
                    <a:endParaRPr kumimoji="1" lang="en-US" altLang="ja-JP" dirty="0" smtClean="0">
                      <a:latin typeface="+mj-ea"/>
                      <a:ea typeface="+mj-ea"/>
                    </a:endParaRPr>
                  </a:p>
                </p:txBody>
              </p:sp>
              <p:pic>
                <p:nvPicPr>
                  <p:cNvPr id="49" name="図 48" descr="man-people-person-user-icone-4751-128.png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130255" y="5578094"/>
                    <a:ext cx="955687" cy="1045805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46" name="テキスト ボックス 45"/>
                <p:cNvSpPr txBox="1"/>
                <p:nvPr/>
              </p:nvSpPr>
              <p:spPr>
                <a:xfrm>
                  <a:off x="366259" y="5104295"/>
                  <a:ext cx="2268661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b="1" dirty="0" smtClean="0">
                      <a:latin typeface="+mn-ea"/>
                    </a:rPr>
                    <a:t>キーボード入力</a:t>
                  </a:r>
                  <a:endParaRPr kumimoji="1" lang="ja-JP" altLang="en-US" b="1" dirty="0" smtClean="0">
                    <a:latin typeface="+mn-ea"/>
                  </a:endParaRPr>
                </a:p>
              </p:txBody>
            </p:sp>
          </p:grpSp>
          <p:pic>
            <p:nvPicPr>
              <p:cNvPr id="44" name="Picture 4" descr="C:\Users\Egawa Saori\Desktop\icon\keyboard-icone-3840-96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325676" y="5473151"/>
                <a:ext cx="993711" cy="1080322"/>
              </a:xfrm>
              <a:prstGeom prst="rect">
                <a:avLst/>
              </a:prstGeom>
              <a:noFill/>
            </p:spPr>
          </p:pic>
        </p:grpSp>
        <p:grpSp>
          <p:nvGrpSpPr>
            <p:cNvPr id="17" name="図形グループ 16"/>
            <p:cNvGrpSpPr/>
            <p:nvPr/>
          </p:nvGrpSpPr>
          <p:grpSpPr>
            <a:xfrm>
              <a:off x="3735294" y="4064526"/>
              <a:ext cx="4565222" cy="2385509"/>
              <a:chOff x="3735294" y="4064526"/>
              <a:chExt cx="4565222" cy="2385509"/>
            </a:xfrm>
          </p:grpSpPr>
          <p:grpSp>
            <p:nvGrpSpPr>
              <p:cNvPr id="22" name="図形グループ 21"/>
              <p:cNvGrpSpPr/>
              <p:nvPr/>
            </p:nvGrpSpPr>
            <p:grpSpPr>
              <a:xfrm>
                <a:off x="3735294" y="4064526"/>
                <a:ext cx="4565222" cy="2385509"/>
                <a:chOff x="3735294" y="4160148"/>
                <a:chExt cx="4565222" cy="2385509"/>
              </a:xfrm>
            </p:grpSpPr>
            <p:grpSp>
              <p:nvGrpSpPr>
                <p:cNvPr id="27" name="図形グループ 26"/>
                <p:cNvGrpSpPr/>
                <p:nvPr/>
              </p:nvGrpSpPr>
              <p:grpSpPr>
                <a:xfrm>
                  <a:off x="3735295" y="5755701"/>
                  <a:ext cx="4394752" cy="789956"/>
                  <a:chOff x="5504871" y="40431481"/>
                  <a:chExt cx="7324584" cy="1324106"/>
                </a:xfrm>
              </p:grpSpPr>
              <p:grpSp>
                <p:nvGrpSpPr>
                  <p:cNvPr id="39" name="図形グループ 38"/>
                  <p:cNvGrpSpPr/>
                  <p:nvPr/>
                </p:nvGrpSpPr>
                <p:grpSpPr>
                  <a:xfrm>
                    <a:off x="5504871" y="40431481"/>
                    <a:ext cx="7324584" cy="1324106"/>
                    <a:chOff x="2888502" y="5950578"/>
                    <a:chExt cx="5030903" cy="862368"/>
                  </a:xfrm>
                </p:grpSpPr>
                <p:sp>
                  <p:nvSpPr>
                    <p:cNvPr id="41" name="正方形/長方形 40"/>
                    <p:cNvSpPr/>
                    <p:nvPr/>
                  </p:nvSpPr>
                  <p:spPr>
                    <a:xfrm>
                      <a:off x="2888502" y="5950578"/>
                      <a:ext cx="5030903" cy="862368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42" name="テキスト ボックス 41"/>
                    <p:cNvSpPr txBox="1"/>
                    <p:nvPr/>
                  </p:nvSpPr>
                  <p:spPr>
                    <a:xfrm>
                      <a:off x="6754448" y="6400957"/>
                      <a:ext cx="1164956" cy="40318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dirty="0">
                          <a:latin typeface="+mn-ea"/>
                        </a:rPr>
                        <a:t>VMM</a:t>
                      </a:r>
                      <a:endParaRPr lang="ja-JP" altLang="en-US" sz="2000" dirty="0">
                        <a:latin typeface="+mn-ea"/>
                      </a:endParaRPr>
                    </a:p>
                  </p:txBody>
                </p:sp>
              </p:grpSp>
              <p:sp>
                <p:nvSpPr>
                  <p:cNvPr id="40" name="角丸四角形 39"/>
                  <p:cNvSpPr/>
                  <p:nvPr/>
                </p:nvSpPr>
                <p:spPr>
                  <a:xfrm>
                    <a:off x="6177223" y="40702407"/>
                    <a:ext cx="2040978" cy="885469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>
                        <a:solidFill>
                          <a:srgbClr val="FFFFFF"/>
                        </a:solidFill>
                        <a:latin typeface="+mj-ea"/>
                        <a:ea typeface="+mj-ea"/>
                      </a:rPr>
                      <a:t>復号化</a:t>
                    </a:r>
                    <a:endParaRPr kumimoji="1" lang="ja-JP" altLang="en-US" dirty="0" smtClean="0">
                      <a:solidFill>
                        <a:srgbClr val="FFFFFF"/>
                      </a:solidFill>
                      <a:latin typeface="+mj-ea"/>
                      <a:ea typeface="+mj-ea"/>
                    </a:endParaRPr>
                  </a:p>
                </p:txBody>
              </p:sp>
            </p:grpSp>
            <p:grpSp>
              <p:nvGrpSpPr>
                <p:cNvPr id="28" name="図形グループ 27"/>
                <p:cNvGrpSpPr/>
                <p:nvPr/>
              </p:nvGrpSpPr>
              <p:grpSpPr>
                <a:xfrm>
                  <a:off x="6160630" y="4160148"/>
                  <a:ext cx="2139886" cy="1294656"/>
                  <a:chOff x="6160630" y="4160148"/>
                  <a:chExt cx="2139886" cy="1294656"/>
                </a:xfrm>
              </p:grpSpPr>
              <p:grpSp>
                <p:nvGrpSpPr>
                  <p:cNvPr id="34" name="図形グループ 33"/>
                  <p:cNvGrpSpPr/>
                  <p:nvPr/>
                </p:nvGrpSpPr>
                <p:grpSpPr>
                  <a:xfrm>
                    <a:off x="6160630" y="4160148"/>
                    <a:ext cx="1992770" cy="1294656"/>
                    <a:chOff x="6160630" y="4160148"/>
                    <a:chExt cx="1992770" cy="1294656"/>
                  </a:xfrm>
                </p:grpSpPr>
                <p:sp>
                  <p:nvSpPr>
                    <p:cNvPr id="36" name="正方形/長方形 35"/>
                    <p:cNvSpPr/>
                    <p:nvPr/>
                  </p:nvSpPr>
                  <p:spPr>
                    <a:xfrm>
                      <a:off x="6160630" y="4168269"/>
                      <a:ext cx="1992770" cy="1286535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37" name="円/楕円 36"/>
                    <p:cNvSpPr/>
                    <p:nvPr/>
                  </p:nvSpPr>
                  <p:spPr>
                    <a:xfrm>
                      <a:off x="6599935" y="4565629"/>
                      <a:ext cx="459565" cy="459565"/>
                    </a:xfrm>
                    <a:prstGeom prst="ellipse">
                      <a:avLst/>
                    </a:prstGeom>
                    <a:ln w="57150" cmpd="sng"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38" name="テキスト ボックス 37"/>
                    <p:cNvSpPr txBox="1"/>
                    <p:nvPr/>
                  </p:nvSpPr>
                  <p:spPr>
                    <a:xfrm>
                      <a:off x="6160630" y="4160148"/>
                      <a:ext cx="199276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dirty="0" smtClean="0">
                          <a:solidFill>
                            <a:srgbClr val="000000"/>
                          </a:solidFill>
                          <a:latin typeface="+mn-ea"/>
                        </a:rPr>
                        <a:t>ドメイン</a:t>
                      </a:r>
                      <a:r>
                        <a:rPr lang="en-US" altLang="ja-JP" dirty="0" smtClean="0">
                          <a:solidFill>
                            <a:srgbClr val="000000"/>
                          </a:solidFill>
                          <a:latin typeface="+mn-ea"/>
                        </a:rPr>
                        <a:t>U</a:t>
                      </a:r>
                      <a:endParaRPr lang="ja-JP" altLang="en-US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p:txBody>
                </p:sp>
              </p:grpSp>
              <p:sp>
                <p:nvSpPr>
                  <p:cNvPr id="35" name="テキスト ボックス 34"/>
                  <p:cNvSpPr txBox="1"/>
                  <p:nvPr/>
                </p:nvSpPr>
                <p:spPr>
                  <a:xfrm>
                    <a:off x="6791655" y="5023945"/>
                    <a:ext cx="150886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ja-JP" b="1" dirty="0" smtClean="0">
                        <a:latin typeface="+mn-ea"/>
                      </a:rPr>
                      <a:t>I/O</a:t>
                    </a:r>
                    <a:r>
                      <a:rPr lang="ja-JP" altLang="en-US" b="1" dirty="0" smtClean="0">
                        <a:latin typeface="+mn-ea"/>
                      </a:rPr>
                      <a:t>リング</a:t>
                    </a:r>
                    <a:endParaRPr lang="ja-JP" altLang="en-US" b="1" dirty="0">
                      <a:latin typeface="+mn-ea"/>
                    </a:endParaRPr>
                  </a:p>
                </p:txBody>
              </p:sp>
            </p:grpSp>
            <p:grpSp>
              <p:nvGrpSpPr>
                <p:cNvPr id="29" name="図形グループ 28"/>
                <p:cNvGrpSpPr/>
                <p:nvPr/>
              </p:nvGrpSpPr>
              <p:grpSpPr>
                <a:xfrm>
                  <a:off x="3735294" y="4160150"/>
                  <a:ext cx="2271059" cy="1286535"/>
                  <a:chOff x="3735294" y="3914804"/>
                  <a:chExt cx="2271059" cy="1286535"/>
                </a:xfrm>
              </p:grpSpPr>
              <p:grpSp>
                <p:nvGrpSpPr>
                  <p:cNvPr id="30" name="図形グループ 29"/>
                  <p:cNvGrpSpPr/>
                  <p:nvPr/>
                </p:nvGrpSpPr>
                <p:grpSpPr>
                  <a:xfrm>
                    <a:off x="3735294" y="3914804"/>
                    <a:ext cx="2271059" cy="1286535"/>
                    <a:chOff x="7558322" y="24669276"/>
                    <a:chExt cx="3548527" cy="2156460"/>
                  </a:xfrm>
                </p:grpSpPr>
                <p:sp>
                  <p:nvSpPr>
                    <p:cNvPr id="32" name="正方形/長方形 31"/>
                    <p:cNvSpPr/>
                    <p:nvPr/>
                  </p:nvSpPr>
                  <p:spPr>
                    <a:xfrm>
                      <a:off x="7558322" y="24669276"/>
                      <a:ext cx="3548527" cy="2156460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33" name="テキスト ボックス 32"/>
                    <p:cNvSpPr txBox="1"/>
                    <p:nvPr/>
                  </p:nvSpPr>
                  <p:spPr>
                    <a:xfrm>
                      <a:off x="7558322" y="24669276"/>
                      <a:ext cx="3548527" cy="61906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dirty="0" smtClean="0">
                          <a:latin typeface="+mn-ea"/>
                        </a:rPr>
                        <a:t>ドメイン</a:t>
                      </a:r>
                      <a:r>
                        <a:rPr lang="en-US" altLang="ja-JP" dirty="0" smtClean="0">
                          <a:latin typeface="+mn-ea"/>
                        </a:rPr>
                        <a:t>0</a:t>
                      </a:r>
                      <a:endParaRPr lang="ja-JP" altLang="en-US" dirty="0">
                        <a:latin typeface="+mn-ea"/>
                      </a:endParaRPr>
                    </a:p>
                  </p:txBody>
                </p:sp>
              </p:grpSp>
              <p:sp>
                <p:nvSpPr>
                  <p:cNvPr id="31" name="角丸四角形 30"/>
                  <p:cNvSpPr/>
                  <p:nvPr/>
                </p:nvSpPr>
                <p:spPr>
                  <a:xfrm>
                    <a:off x="4138706" y="4320283"/>
                    <a:ext cx="1490025" cy="549798"/>
                  </a:xfrm>
                  <a:prstGeom prst="roundRect">
                    <a:avLst/>
                  </a:prstGeom>
                  <a:ln>
                    <a:solidFill>
                      <a:srgbClr val="0D0D0D"/>
                    </a:solidFill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ja-JP" dirty="0" smtClean="0">
                        <a:latin typeface="+mj-ea"/>
                        <a:ea typeface="+mj-ea"/>
                      </a:rPr>
                      <a:t>QEMU</a:t>
                    </a:r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</p:grpSp>
          </p:grpSp>
          <p:cxnSp>
            <p:nvCxnSpPr>
              <p:cNvPr id="23" name="直線矢印コネクタ 22"/>
              <p:cNvCxnSpPr/>
              <p:nvPr/>
            </p:nvCxnSpPr>
            <p:spPr>
              <a:xfrm>
                <a:off x="4322683" y="5019805"/>
                <a:ext cx="0" cy="801907"/>
              </a:xfrm>
              <a:prstGeom prst="straightConnector1">
                <a:avLst/>
              </a:prstGeom>
              <a:ln w="57150" cmpd="sng"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カギ線コネクタ 23"/>
              <p:cNvCxnSpPr>
                <a:stCxn id="40" idx="3"/>
                <a:endCxn id="37" idx="4"/>
              </p:cNvCxnSpPr>
              <p:nvPr/>
            </p:nvCxnSpPr>
            <p:spPr>
              <a:xfrm flipV="1">
                <a:off x="5363293" y="4929572"/>
                <a:ext cx="1466425" cy="1156274"/>
              </a:xfrm>
              <a:prstGeom prst="bentConnector2">
                <a:avLst/>
              </a:prstGeom>
              <a:ln w="57150" cmpd="sng"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角丸四角形 24"/>
              <p:cNvSpPr/>
              <p:nvPr/>
            </p:nvSpPr>
            <p:spPr>
              <a:xfrm>
                <a:off x="5619721" y="5834605"/>
                <a:ext cx="1492676" cy="528267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>
                    <a:solidFill>
                      <a:srgbClr val="FFFFFF"/>
                    </a:solidFill>
                    <a:latin typeface="+mj-ea"/>
                    <a:ea typeface="+mj-ea"/>
                  </a:rPr>
                  <a:t>キーコード変換</a:t>
                </a:r>
                <a:endParaRPr kumimoji="1" lang="ja-JP" altLang="en-US" dirty="0" smtClean="0">
                  <a:solidFill>
                    <a:srgbClr val="FFFFFF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4262329" y="5016331"/>
                <a:ext cx="183794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b="1" dirty="0" smtClean="0">
                    <a:solidFill>
                      <a:srgbClr val="FF0000"/>
                    </a:solidFill>
                    <a:latin typeface="+mn-ea"/>
                  </a:rPr>
                  <a:t>ハイパーコール</a:t>
                </a:r>
                <a:endParaRPr lang="ja-JP" altLang="en-US" b="1" dirty="0">
                  <a:solidFill>
                    <a:srgbClr val="FF0000"/>
                  </a:solidFill>
                  <a:latin typeface="+mn-ea"/>
                </a:endParaRPr>
              </a:p>
            </p:txBody>
          </p:sp>
        </p:grpSp>
        <p:cxnSp>
          <p:nvCxnSpPr>
            <p:cNvPr id="18" name="直線矢印コネクタ 17"/>
            <p:cNvCxnSpPr>
              <a:stCxn id="48" idx="3"/>
              <a:endCxn id="31" idx="1"/>
            </p:cNvCxnSpPr>
            <p:nvPr/>
          </p:nvCxnSpPr>
          <p:spPr>
            <a:xfrm>
              <a:off x="2538710" y="4715915"/>
              <a:ext cx="1599996" cy="28991"/>
            </a:xfrm>
            <a:prstGeom prst="straightConnector1">
              <a:avLst/>
            </a:prstGeom>
            <a:ln w="5715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44217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400" dirty="0" smtClean="0"/>
              <a:t>レスポンスタイム</a:t>
            </a:r>
            <a:r>
              <a:rPr lang="en-US" altLang="ja-JP" sz="3400" dirty="0" smtClean="0"/>
              <a:t>(1)</a:t>
            </a:r>
            <a:endParaRPr kumimoji="1" lang="ja-JP" altLang="en-US" sz="3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bg1"/>
                </a:solidFill>
                <a:latin typeface="+mn-ea"/>
              </a:rPr>
              <a:t>19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53" name="図形グループ 52"/>
          <p:cNvGrpSpPr/>
          <p:nvPr/>
        </p:nvGrpSpPr>
        <p:grpSpPr>
          <a:xfrm>
            <a:off x="897547" y="3715510"/>
            <a:ext cx="7520929" cy="2945744"/>
            <a:chOff x="779587" y="3537838"/>
            <a:chExt cx="7520929" cy="2945744"/>
          </a:xfrm>
        </p:grpSpPr>
        <p:grpSp>
          <p:nvGrpSpPr>
            <p:cNvPr id="51" name="図形グループ 50"/>
            <p:cNvGrpSpPr/>
            <p:nvPr/>
          </p:nvGrpSpPr>
          <p:grpSpPr>
            <a:xfrm>
              <a:off x="917170" y="3983488"/>
              <a:ext cx="7383346" cy="2500094"/>
              <a:chOff x="917170" y="3936090"/>
              <a:chExt cx="7383346" cy="2500094"/>
            </a:xfrm>
          </p:grpSpPr>
          <p:grpSp>
            <p:nvGrpSpPr>
              <p:cNvPr id="50" name="図形グループ 49"/>
              <p:cNvGrpSpPr/>
              <p:nvPr/>
            </p:nvGrpSpPr>
            <p:grpSpPr>
              <a:xfrm>
                <a:off x="917170" y="3936090"/>
                <a:ext cx="2268661" cy="2250299"/>
                <a:chOff x="917170" y="3936090"/>
                <a:chExt cx="2268661" cy="2250299"/>
              </a:xfrm>
            </p:grpSpPr>
            <p:grpSp>
              <p:nvGrpSpPr>
                <p:cNvPr id="33" name="図形グループ 32"/>
                <p:cNvGrpSpPr/>
                <p:nvPr/>
              </p:nvGrpSpPr>
              <p:grpSpPr>
                <a:xfrm>
                  <a:off x="917170" y="3936090"/>
                  <a:ext cx="2268661" cy="2250299"/>
                  <a:chOff x="847266" y="4069314"/>
                  <a:chExt cx="2268661" cy="2250299"/>
                </a:xfrm>
              </p:grpSpPr>
              <p:grpSp>
                <p:nvGrpSpPr>
                  <p:cNvPr id="35" name="図形グループ 34"/>
                  <p:cNvGrpSpPr/>
                  <p:nvPr/>
                </p:nvGrpSpPr>
                <p:grpSpPr>
                  <a:xfrm>
                    <a:off x="847266" y="4069314"/>
                    <a:ext cx="2268661" cy="2250299"/>
                    <a:chOff x="847265" y="3762487"/>
                    <a:chExt cx="2268661" cy="2848485"/>
                  </a:xfrm>
                </p:grpSpPr>
                <p:sp>
                  <p:nvSpPr>
                    <p:cNvPr id="38" name="角丸四角形 37"/>
                    <p:cNvSpPr/>
                    <p:nvPr/>
                  </p:nvSpPr>
                  <p:spPr>
                    <a:xfrm>
                      <a:off x="847265" y="3762487"/>
                      <a:ext cx="2268661" cy="2848485"/>
                    </a:xfrm>
                    <a:prstGeom prst="roundRect">
                      <a:avLst/>
                    </a:prstGeom>
                    <a:ln w="57150" cmpd="sng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39" name="テキスト ボックス 38"/>
                    <p:cNvSpPr txBox="1"/>
                    <p:nvPr/>
                  </p:nvSpPr>
                  <p:spPr>
                    <a:xfrm>
                      <a:off x="847265" y="3762490"/>
                      <a:ext cx="2268661" cy="4675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dirty="0" smtClean="0">
                          <a:latin typeface="+mn-ea"/>
                        </a:rPr>
                        <a:t>VNC</a:t>
                      </a:r>
                      <a:r>
                        <a:rPr lang="ja-JP" altLang="en-US" dirty="0" smtClean="0">
                          <a:latin typeface="+mn-ea"/>
                        </a:rPr>
                        <a:t>クライアント</a:t>
                      </a:r>
                      <a:endParaRPr kumimoji="1" lang="ja-JP" altLang="en-US" dirty="0" smtClean="0">
                        <a:latin typeface="+mn-ea"/>
                      </a:endParaRPr>
                    </a:p>
                  </p:txBody>
                </p:sp>
              </p:grpSp>
              <p:sp>
                <p:nvSpPr>
                  <p:cNvPr id="36" name="角丸四角形 35"/>
                  <p:cNvSpPr/>
                  <p:nvPr/>
                </p:nvSpPr>
                <p:spPr>
                  <a:xfrm>
                    <a:off x="1426329" y="4531397"/>
                    <a:ext cx="1115113" cy="607781"/>
                  </a:xfrm>
                  <a:prstGeom prst="roundRect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 smtClean="0">
                        <a:latin typeface="+mj-ea"/>
                        <a:ea typeface="+mj-ea"/>
                      </a:rPr>
                      <a:t>暗号化</a:t>
                    </a:r>
                    <a:endParaRPr kumimoji="1" lang="en-US" altLang="ja-JP" dirty="0" smtClean="0">
                      <a:latin typeface="+mj-ea"/>
                      <a:ea typeface="+mj-ea"/>
                    </a:endParaRPr>
                  </a:p>
                </p:txBody>
              </p:sp>
              <p:pic>
                <p:nvPicPr>
                  <p:cNvPr id="37" name="図 36" descr="man-people-person-user-icone-4751-128.png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130255" y="5239291"/>
                    <a:ext cx="955687" cy="1045805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32" name="Picture 4" descr="C:\Users\Egawa Saori\Desktop\icon\keyboard-icone-3840-96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916584" y="5106067"/>
                  <a:ext cx="993711" cy="1080322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48" name="図形グループ 47"/>
              <p:cNvGrpSpPr/>
              <p:nvPr/>
            </p:nvGrpSpPr>
            <p:grpSpPr>
              <a:xfrm>
                <a:off x="3807930" y="4050675"/>
                <a:ext cx="4492586" cy="2385509"/>
                <a:chOff x="3807930" y="4050675"/>
                <a:chExt cx="4492586" cy="2385509"/>
              </a:xfrm>
            </p:grpSpPr>
            <p:grpSp>
              <p:nvGrpSpPr>
                <p:cNvPr id="44" name="図形グループ 43"/>
                <p:cNvGrpSpPr/>
                <p:nvPr/>
              </p:nvGrpSpPr>
              <p:grpSpPr>
                <a:xfrm>
                  <a:off x="3807930" y="4050677"/>
                  <a:ext cx="2271059" cy="1286535"/>
                  <a:chOff x="3807930" y="4050677"/>
                  <a:chExt cx="2271059" cy="1286535"/>
                </a:xfrm>
              </p:grpSpPr>
              <p:grpSp>
                <p:nvGrpSpPr>
                  <p:cNvPr id="18" name="図形グループ 17"/>
                  <p:cNvGrpSpPr/>
                  <p:nvPr/>
                </p:nvGrpSpPr>
                <p:grpSpPr>
                  <a:xfrm>
                    <a:off x="3807930" y="4050677"/>
                    <a:ext cx="2271059" cy="1286535"/>
                    <a:chOff x="7558322" y="24669276"/>
                    <a:chExt cx="3548527" cy="2156460"/>
                  </a:xfrm>
                </p:grpSpPr>
                <p:sp>
                  <p:nvSpPr>
                    <p:cNvPr id="20" name="正方形/長方形 19"/>
                    <p:cNvSpPr/>
                    <p:nvPr/>
                  </p:nvSpPr>
                  <p:spPr>
                    <a:xfrm>
                      <a:off x="7558322" y="24669276"/>
                      <a:ext cx="3548527" cy="2156460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21" name="テキスト ボックス 20"/>
                    <p:cNvSpPr txBox="1"/>
                    <p:nvPr/>
                  </p:nvSpPr>
                  <p:spPr>
                    <a:xfrm>
                      <a:off x="7558322" y="24669276"/>
                      <a:ext cx="3548527" cy="61906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dirty="0" smtClean="0">
                          <a:latin typeface="+mn-ea"/>
                        </a:rPr>
                        <a:t>管理</a:t>
                      </a:r>
                      <a:r>
                        <a:rPr lang="en-US" altLang="ja-JP" dirty="0" smtClean="0">
                          <a:latin typeface="+mn-ea"/>
                        </a:rPr>
                        <a:t>VM</a:t>
                      </a:r>
                      <a:endParaRPr lang="ja-JP" altLang="en-US" dirty="0">
                        <a:latin typeface="+mn-ea"/>
                      </a:endParaRPr>
                    </a:p>
                  </p:txBody>
                </p:sp>
              </p:grpSp>
              <p:sp>
                <p:nvSpPr>
                  <p:cNvPr id="19" name="角丸四角形 18"/>
                  <p:cNvSpPr/>
                  <p:nvPr/>
                </p:nvSpPr>
                <p:spPr>
                  <a:xfrm>
                    <a:off x="4211342" y="4456156"/>
                    <a:ext cx="1490025" cy="549798"/>
                  </a:xfrm>
                  <a:prstGeom prst="roundRect">
                    <a:avLst/>
                  </a:prstGeom>
                  <a:ln>
                    <a:solidFill>
                      <a:srgbClr val="0D0D0D"/>
                    </a:solidFill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ja-JP" dirty="0" smtClean="0">
                        <a:latin typeface="+mj-ea"/>
                        <a:ea typeface="+mj-ea"/>
                      </a:rPr>
                      <a:t>VNC</a:t>
                    </a:r>
                    <a:r>
                      <a:rPr lang="ja-JP" altLang="en-US" dirty="0" smtClean="0">
                        <a:latin typeface="+mj-ea"/>
                        <a:ea typeface="+mj-ea"/>
                      </a:rPr>
                      <a:t>サーバ</a:t>
                    </a:r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</p:grpSp>
            <p:grpSp>
              <p:nvGrpSpPr>
                <p:cNvPr id="45" name="図形グループ 44"/>
                <p:cNvGrpSpPr/>
                <p:nvPr/>
              </p:nvGrpSpPr>
              <p:grpSpPr>
                <a:xfrm>
                  <a:off x="6233266" y="4050675"/>
                  <a:ext cx="2067250" cy="1294656"/>
                  <a:chOff x="6233266" y="4050675"/>
                  <a:chExt cx="2067250" cy="1294656"/>
                </a:xfrm>
              </p:grpSpPr>
              <p:grpSp>
                <p:nvGrpSpPr>
                  <p:cNvPr id="22" name="図形グループ 21"/>
                  <p:cNvGrpSpPr/>
                  <p:nvPr/>
                </p:nvGrpSpPr>
                <p:grpSpPr>
                  <a:xfrm>
                    <a:off x="6233266" y="4050675"/>
                    <a:ext cx="1992770" cy="1294656"/>
                    <a:chOff x="6160630" y="4160148"/>
                    <a:chExt cx="1992770" cy="1294656"/>
                  </a:xfrm>
                </p:grpSpPr>
                <p:sp>
                  <p:nvSpPr>
                    <p:cNvPr id="24" name="正方形/長方形 23"/>
                    <p:cNvSpPr/>
                    <p:nvPr/>
                  </p:nvSpPr>
                  <p:spPr>
                    <a:xfrm>
                      <a:off x="6160630" y="4168269"/>
                      <a:ext cx="1992770" cy="1286535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lang="en-US" altLang="ja-JP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25" name="円/楕円 24"/>
                    <p:cNvSpPr/>
                    <p:nvPr/>
                  </p:nvSpPr>
                  <p:spPr>
                    <a:xfrm>
                      <a:off x="6599935" y="4565629"/>
                      <a:ext cx="459565" cy="459565"/>
                    </a:xfrm>
                    <a:prstGeom prst="ellipse">
                      <a:avLst/>
                    </a:prstGeom>
                    <a:ln w="57150" cmpd="sng"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26" name="テキスト ボックス 25"/>
                    <p:cNvSpPr txBox="1"/>
                    <p:nvPr/>
                  </p:nvSpPr>
                  <p:spPr>
                    <a:xfrm>
                      <a:off x="6160630" y="4160148"/>
                      <a:ext cx="199276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ja-JP" altLang="en-US" dirty="0" smtClean="0">
                          <a:solidFill>
                            <a:srgbClr val="000000"/>
                          </a:solidFill>
                          <a:latin typeface="+mn-ea"/>
                        </a:rPr>
                        <a:t>ユーザ</a:t>
                      </a:r>
                      <a:r>
                        <a:rPr lang="en-US" altLang="ja-JP" dirty="0" smtClean="0">
                          <a:solidFill>
                            <a:srgbClr val="000000"/>
                          </a:solidFill>
                          <a:latin typeface="+mn-ea"/>
                        </a:rPr>
                        <a:t>VM</a:t>
                      </a:r>
                      <a:endParaRPr lang="ja-JP" altLang="en-US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p:txBody>
                </p:sp>
              </p:grpSp>
              <p:sp>
                <p:nvSpPr>
                  <p:cNvPr id="23" name="テキスト ボックス 22"/>
                  <p:cNvSpPr txBox="1"/>
                  <p:nvPr/>
                </p:nvSpPr>
                <p:spPr>
                  <a:xfrm>
                    <a:off x="6938772" y="4914472"/>
                    <a:ext cx="136174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ja-JP" b="1" dirty="0" smtClean="0">
                        <a:latin typeface="+mn-ea"/>
                      </a:rPr>
                      <a:t>I/O</a:t>
                    </a:r>
                    <a:r>
                      <a:rPr lang="ja-JP" altLang="en-US" b="1" dirty="0" smtClean="0">
                        <a:latin typeface="+mn-ea"/>
                      </a:rPr>
                      <a:t>リング</a:t>
                    </a:r>
                    <a:endParaRPr lang="ja-JP" altLang="en-US" b="1" dirty="0">
                      <a:latin typeface="+mn-ea"/>
                    </a:endParaRPr>
                  </a:p>
                </p:txBody>
              </p:sp>
            </p:grpSp>
            <p:grpSp>
              <p:nvGrpSpPr>
                <p:cNvPr id="47" name="図形グループ 46"/>
                <p:cNvGrpSpPr/>
                <p:nvPr/>
              </p:nvGrpSpPr>
              <p:grpSpPr>
                <a:xfrm>
                  <a:off x="3807931" y="4915721"/>
                  <a:ext cx="4394752" cy="1520463"/>
                  <a:chOff x="3807931" y="4915721"/>
                  <a:chExt cx="4394752" cy="1520463"/>
                </a:xfrm>
              </p:grpSpPr>
              <p:grpSp>
                <p:nvGrpSpPr>
                  <p:cNvPr id="27" name="図形グループ 26"/>
                  <p:cNvGrpSpPr/>
                  <p:nvPr/>
                </p:nvGrpSpPr>
                <p:grpSpPr>
                  <a:xfrm>
                    <a:off x="3807931" y="5646228"/>
                    <a:ext cx="4394752" cy="789956"/>
                    <a:chOff x="2888502" y="5950578"/>
                    <a:chExt cx="5030903" cy="862368"/>
                  </a:xfrm>
                </p:grpSpPr>
                <p:sp>
                  <p:nvSpPr>
                    <p:cNvPr id="29" name="正方形/長方形 28"/>
                    <p:cNvSpPr/>
                    <p:nvPr/>
                  </p:nvSpPr>
                  <p:spPr>
                    <a:xfrm>
                      <a:off x="2888502" y="5950578"/>
                      <a:ext cx="5030903" cy="862368"/>
                    </a:xfrm>
                    <a:prstGeom prst="rect">
                      <a:avLst/>
                    </a:prstGeom>
                    <a:ln w="38100"/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 smtClean="0">
                        <a:latin typeface="+mj-ea"/>
                        <a:ea typeface="+mj-ea"/>
                      </a:endParaRPr>
                    </a:p>
                  </p:txBody>
                </p:sp>
                <p:sp>
                  <p:nvSpPr>
                    <p:cNvPr id="30" name="テキスト ボックス 29"/>
                    <p:cNvSpPr txBox="1"/>
                    <p:nvPr/>
                  </p:nvSpPr>
                  <p:spPr>
                    <a:xfrm>
                      <a:off x="6754448" y="6400957"/>
                      <a:ext cx="1164956" cy="40318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dirty="0">
                          <a:latin typeface="+mn-ea"/>
                        </a:rPr>
                        <a:t>VMM</a:t>
                      </a:r>
                      <a:endParaRPr lang="ja-JP" altLang="en-US" sz="2000" dirty="0">
                        <a:latin typeface="+mn-ea"/>
                      </a:endParaRPr>
                    </a:p>
                  </p:txBody>
                </p:sp>
              </p:grpSp>
              <p:cxnSp>
                <p:nvCxnSpPr>
                  <p:cNvPr id="41" name="曲線コネクタ 40"/>
                  <p:cNvCxnSpPr>
                    <a:stCxn id="19" idx="2"/>
                    <a:endCxn id="25" idx="4"/>
                  </p:cNvCxnSpPr>
                  <p:nvPr/>
                </p:nvCxnSpPr>
                <p:spPr>
                  <a:xfrm rot="5400000" flipH="1" flipV="1">
                    <a:off x="5884237" y="3987838"/>
                    <a:ext cx="90233" cy="1945999"/>
                  </a:xfrm>
                  <a:prstGeom prst="curvedConnector3">
                    <a:avLst>
                      <a:gd name="adj1" fmla="val -1412434"/>
                    </a:avLst>
                  </a:prstGeom>
                  <a:ln w="57150" cmpd="sng">
                    <a:solidFill>
                      <a:srgbClr val="0000FF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8" name="角丸四角形 27"/>
                  <p:cNvSpPr/>
                  <p:nvPr/>
                </p:nvSpPr>
                <p:spPr>
                  <a:xfrm>
                    <a:off x="5331341" y="5807861"/>
                    <a:ext cx="1224587" cy="528267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>
                        <a:solidFill>
                          <a:srgbClr val="FFFFFF"/>
                        </a:solidFill>
                        <a:latin typeface="+mj-ea"/>
                        <a:ea typeface="+mj-ea"/>
                      </a:rPr>
                      <a:t>復号化</a:t>
                    </a:r>
                    <a:endParaRPr kumimoji="1" lang="ja-JP" altLang="en-US" dirty="0" smtClean="0">
                      <a:solidFill>
                        <a:srgbClr val="FFFFFF"/>
                      </a:solidFill>
                      <a:latin typeface="+mj-ea"/>
                      <a:ea typeface="+mj-ea"/>
                    </a:endParaRPr>
                  </a:p>
                </p:txBody>
              </p:sp>
            </p:grpSp>
          </p:grpSp>
          <p:cxnSp>
            <p:nvCxnSpPr>
              <p:cNvPr id="9" name="直線矢印コネクタ 8"/>
              <p:cNvCxnSpPr>
                <a:stCxn id="36" idx="3"/>
              </p:cNvCxnSpPr>
              <p:nvPr/>
            </p:nvCxnSpPr>
            <p:spPr>
              <a:xfrm>
                <a:off x="2611346" y="4702064"/>
                <a:ext cx="1599996" cy="0"/>
              </a:xfrm>
              <a:prstGeom prst="straightConnector1">
                <a:avLst/>
              </a:prstGeom>
              <a:ln w="57150" cmpd="sng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テキスト ボックス 51"/>
            <p:cNvSpPr txBox="1"/>
            <p:nvPr/>
          </p:nvSpPr>
          <p:spPr>
            <a:xfrm>
              <a:off x="779587" y="3537838"/>
              <a:ext cx="167076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b="1" dirty="0" err="1" smtClean="0">
                  <a:latin typeface="+mn-ea"/>
                </a:rPr>
                <a:t>FBCrypt</a:t>
              </a:r>
              <a:endParaRPr kumimoji="1" lang="ja-JP" altLang="en-US" b="1" dirty="0" smtClean="0">
                <a:latin typeface="+mn-ea"/>
              </a:endParaRPr>
            </a:p>
          </p:txBody>
        </p:sp>
      </p:grpSp>
      <p:grpSp>
        <p:nvGrpSpPr>
          <p:cNvPr id="153" name="図形グループ 152"/>
          <p:cNvGrpSpPr/>
          <p:nvPr/>
        </p:nvGrpSpPr>
        <p:grpSpPr>
          <a:xfrm>
            <a:off x="1559335" y="3675433"/>
            <a:ext cx="6393204" cy="2807250"/>
            <a:chOff x="974030" y="3780154"/>
            <a:chExt cx="6393204" cy="2807250"/>
          </a:xfrm>
        </p:grpSpPr>
        <p:sp>
          <p:nvSpPr>
            <p:cNvPr id="103" name="テキスト ボックス 102"/>
            <p:cNvSpPr txBox="1"/>
            <p:nvPr/>
          </p:nvSpPr>
          <p:spPr>
            <a:xfrm>
              <a:off x="974030" y="3780154"/>
              <a:ext cx="409884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000" b="1" dirty="0" err="1" smtClean="0"/>
                <a:t>ユーザVM</a:t>
              </a:r>
              <a:r>
                <a:rPr lang="ja-JP" altLang="en-US" sz="2000" b="1" dirty="0" smtClean="0"/>
                <a:t>直接</a:t>
              </a:r>
              <a:r>
                <a:rPr lang="en-US" altLang="ja-JP" sz="2000" b="1" dirty="0" smtClean="0"/>
                <a:t>(SSH</a:t>
              </a:r>
              <a:r>
                <a:rPr lang="ja-JP" altLang="en-US" sz="2000" b="1" dirty="0" smtClean="0"/>
                <a:t>トンネリング</a:t>
              </a:r>
              <a:r>
                <a:rPr lang="en-US" altLang="ja-JP" sz="2000" b="1" dirty="0" smtClean="0"/>
                <a:t>)</a:t>
              </a:r>
              <a:endParaRPr kumimoji="1" lang="ja-JP" altLang="en-US" b="1" dirty="0" smtClean="0"/>
            </a:p>
          </p:txBody>
        </p:sp>
        <p:grpSp>
          <p:nvGrpSpPr>
            <p:cNvPr id="130" name="図形グループ 129"/>
            <p:cNvGrpSpPr/>
            <p:nvPr/>
          </p:nvGrpSpPr>
          <p:grpSpPr>
            <a:xfrm>
              <a:off x="1582072" y="4274300"/>
              <a:ext cx="2159000" cy="2313104"/>
              <a:chOff x="1547792" y="4306387"/>
              <a:chExt cx="2159000" cy="2313104"/>
            </a:xfrm>
          </p:grpSpPr>
          <p:grpSp>
            <p:nvGrpSpPr>
              <p:cNvPr id="141" name="図形グループ 140"/>
              <p:cNvGrpSpPr/>
              <p:nvPr/>
            </p:nvGrpSpPr>
            <p:grpSpPr>
              <a:xfrm>
                <a:off x="1547792" y="4306387"/>
                <a:ext cx="2159000" cy="2313104"/>
                <a:chOff x="1547791" y="4062581"/>
                <a:chExt cx="2159000" cy="2927985"/>
              </a:xfrm>
            </p:grpSpPr>
            <p:sp>
              <p:nvSpPr>
                <p:cNvPr id="146" name="角丸四角形 145"/>
                <p:cNvSpPr/>
                <p:nvPr/>
              </p:nvSpPr>
              <p:spPr>
                <a:xfrm>
                  <a:off x="1547791" y="4098986"/>
                  <a:ext cx="2159000" cy="2891580"/>
                </a:xfrm>
                <a:prstGeom prst="roundRect">
                  <a:avLst/>
                </a:prstGeom>
                <a:ln w="57150" cmpd="sng">
                  <a:solidFill>
                    <a:srgbClr val="A3A3A3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147" name="テキスト ボックス 146"/>
                <p:cNvSpPr txBox="1"/>
                <p:nvPr/>
              </p:nvSpPr>
              <p:spPr>
                <a:xfrm>
                  <a:off x="1547791" y="4062581"/>
                  <a:ext cx="2159000" cy="5064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dirty="0" smtClean="0">
                      <a:latin typeface="+mn-ea"/>
                    </a:rPr>
                    <a:t>ユーザ</a:t>
                  </a:r>
                  <a:endParaRPr kumimoji="1" lang="ja-JP" altLang="en-US" sz="2000" dirty="0" smtClean="0">
                    <a:latin typeface="+mn-ea"/>
                  </a:endParaRPr>
                </a:p>
              </p:txBody>
            </p:sp>
          </p:grpSp>
          <p:sp>
            <p:nvSpPr>
              <p:cNvPr id="142" name="角丸四角形 141"/>
              <p:cNvSpPr/>
              <p:nvPr/>
            </p:nvSpPr>
            <p:spPr>
              <a:xfrm>
                <a:off x="1793477" y="4727863"/>
                <a:ext cx="1717901" cy="735729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+mj-ea"/>
                    <a:ea typeface="+mj-ea"/>
                  </a:rPr>
                  <a:t>VNC</a:t>
                </a:r>
              </a:p>
              <a:p>
                <a:pPr algn="ctr"/>
                <a:r>
                  <a:rPr kumimoji="1" lang="ja-JP" altLang="en-US" dirty="0" smtClean="0">
                    <a:latin typeface="+mj-ea"/>
                    <a:ea typeface="+mj-ea"/>
                  </a:rPr>
                  <a:t>クライアント</a:t>
                </a:r>
              </a:p>
            </p:txBody>
          </p:sp>
          <p:grpSp>
            <p:nvGrpSpPr>
              <p:cNvPr id="143" name="図形グループ 142"/>
              <p:cNvGrpSpPr/>
              <p:nvPr/>
            </p:nvGrpSpPr>
            <p:grpSpPr>
              <a:xfrm>
                <a:off x="1915577" y="5594359"/>
                <a:ext cx="1444233" cy="1025131"/>
                <a:chOff x="1573500" y="5100550"/>
                <a:chExt cx="1444233" cy="1025131"/>
              </a:xfrm>
            </p:grpSpPr>
            <p:pic>
              <p:nvPicPr>
                <p:cNvPr id="144" name="図 143" descr="man-people-person-user-icone-4751-128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573500" y="5100550"/>
                  <a:ext cx="936794" cy="1025131"/>
                </a:xfrm>
                <a:prstGeom prst="rect">
                  <a:avLst/>
                </a:prstGeom>
              </p:spPr>
            </p:pic>
            <p:pic>
              <p:nvPicPr>
                <p:cNvPr id="145" name="図 144" descr="laptop.png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323" y="5153233"/>
                  <a:ext cx="826410" cy="90433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52" name="図形グループ 151"/>
            <p:cNvGrpSpPr/>
            <p:nvPr/>
          </p:nvGrpSpPr>
          <p:grpSpPr>
            <a:xfrm>
              <a:off x="3539273" y="4454469"/>
              <a:ext cx="3827961" cy="1286535"/>
              <a:chOff x="3539273" y="4454469"/>
              <a:chExt cx="3827961" cy="1286535"/>
            </a:xfrm>
          </p:grpSpPr>
          <p:sp>
            <p:nvSpPr>
              <p:cNvPr id="148" name="正方形/長方形 147"/>
              <p:cNvSpPr/>
              <p:nvPr/>
            </p:nvSpPr>
            <p:spPr>
              <a:xfrm>
                <a:off x="5374464" y="4454469"/>
                <a:ext cx="1992770" cy="1286535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9" name="テキスト ボックス 148"/>
              <p:cNvSpPr txBox="1"/>
              <p:nvPr/>
            </p:nvSpPr>
            <p:spPr>
              <a:xfrm>
                <a:off x="5405943" y="4454469"/>
                <a:ext cx="19612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latin typeface="+mn-ea"/>
                  </a:rPr>
                  <a:t>ユーザ</a:t>
                </a:r>
                <a:r>
                  <a:rPr lang="en-US" altLang="ja-JP" sz="2000" dirty="0" smtClean="0">
                    <a:latin typeface="+mn-ea"/>
                  </a:rPr>
                  <a:t>VM</a:t>
                </a:r>
                <a:endParaRPr kumimoji="1" lang="ja-JP" altLang="en-US" sz="2000" dirty="0" smtClean="0">
                  <a:latin typeface="+mn-ea"/>
                </a:endParaRPr>
              </a:p>
            </p:txBody>
          </p:sp>
          <p:sp>
            <p:nvSpPr>
              <p:cNvPr id="150" name="角丸四角形 149"/>
              <p:cNvSpPr/>
              <p:nvPr/>
            </p:nvSpPr>
            <p:spPr>
              <a:xfrm>
                <a:off x="5715151" y="4900805"/>
                <a:ext cx="1403845" cy="687293"/>
              </a:xfrm>
              <a:prstGeom prst="roundRect">
                <a:avLst/>
              </a:prstGeom>
              <a:ln>
                <a:solidFill>
                  <a:srgbClr val="0D0D0D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VNC</a:t>
                </a:r>
              </a:p>
              <a:p>
                <a:pPr algn="ctr"/>
                <a:r>
                  <a:rPr lang="ja-JP" altLang="en-US" dirty="0" smtClean="0">
                    <a:latin typeface="+mj-ea"/>
                    <a:ea typeface="+mj-ea"/>
                  </a:rPr>
                  <a:t>サーバ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3539273" y="5097737"/>
                <a:ext cx="2175878" cy="22275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SSH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8345566" cy="4832350"/>
          </a:xfrm>
        </p:spPr>
        <p:txBody>
          <a:bodyPr/>
          <a:lstStyle/>
          <a:p>
            <a:r>
              <a:rPr lang="ja-JP" altLang="en-US" dirty="0" smtClean="0">
                <a:latin typeface="Tahoma"/>
              </a:rPr>
              <a:t>キーボード入力後に画面の更新要求を受け取るまでの時間</a:t>
            </a:r>
            <a:endParaRPr lang="en-US" altLang="ja-JP" dirty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通常の管理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経由の接続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err="1" smtClean="0">
                <a:latin typeface="Tahoma"/>
              </a:rPr>
              <a:t>FBCrypt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に直接接続</a:t>
            </a:r>
            <a:endParaRPr lang="en-US" altLang="ja-JP" dirty="0" smtClean="0">
              <a:latin typeface="Tahoma"/>
            </a:endParaRPr>
          </a:p>
        </p:txBody>
      </p:sp>
      <p:grpSp>
        <p:nvGrpSpPr>
          <p:cNvPr id="99" name="図形グループ 98"/>
          <p:cNvGrpSpPr/>
          <p:nvPr/>
        </p:nvGrpSpPr>
        <p:grpSpPr>
          <a:xfrm>
            <a:off x="980272" y="3798023"/>
            <a:ext cx="7766914" cy="2666898"/>
            <a:chOff x="749104" y="3749260"/>
            <a:chExt cx="7766914" cy="2666898"/>
          </a:xfrm>
        </p:grpSpPr>
        <p:grpSp>
          <p:nvGrpSpPr>
            <p:cNvPr id="86" name="図形グループ 85"/>
            <p:cNvGrpSpPr/>
            <p:nvPr/>
          </p:nvGrpSpPr>
          <p:grpSpPr>
            <a:xfrm>
              <a:off x="797639" y="4229457"/>
              <a:ext cx="2268661" cy="2186701"/>
              <a:chOff x="847266" y="4035837"/>
              <a:chExt cx="2268661" cy="2186701"/>
            </a:xfrm>
          </p:grpSpPr>
          <p:grpSp>
            <p:nvGrpSpPr>
              <p:cNvPr id="88" name="図形グループ 87"/>
              <p:cNvGrpSpPr/>
              <p:nvPr/>
            </p:nvGrpSpPr>
            <p:grpSpPr>
              <a:xfrm>
                <a:off x="847266" y="4035837"/>
                <a:ext cx="2268661" cy="2186701"/>
                <a:chOff x="847265" y="3720111"/>
                <a:chExt cx="2268661" cy="2767981"/>
              </a:xfrm>
            </p:grpSpPr>
            <p:sp>
              <p:nvSpPr>
                <p:cNvPr id="93" name="角丸四角形 92"/>
                <p:cNvSpPr/>
                <p:nvPr/>
              </p:nvSpPr>
              <p:spPr>
                <a:xfrm>
                  <a:off x="847265" y="3720111"/>
                  <a:ext cx="2268661" cy="2767981"/>
                </a:xfrm>
                <a:prstGeom prst="roundRect">
                  <a:avLst/>
                </a:prstGeom>
                <a:ln w="57150" cmpd="sng">
                  <a:solidFill>
                    <a:srgbClr val="A3A3A3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94" name="テキスト ボックス 93"/>
                <p:cNvSpPr txBox="1"/>
                <p:nvPr/>
              </p:nvSpPr>
              <p:spPr>
                <a:xfrm>
                  <a:off x="847265" y="3730391"/>
                  <a:ext cx="2268661" cy="4675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 smtClean="0">
                      <a:latin typeface="+mn-ea"/>
                    </a:rPr>
                    <a:t>ユーザ</a:t>
                  </a:r>
                  <a:endParaRPr kumimoji="1" lang="ja-JP" altLang="en-US" sz="2000" dirty="0" smtClean="0">
                    <a:latin typeface="+mn-ea"/>
                  </a:endParaRPr>
                </a:p>
              </p:txBody>
            </p:sp>
          </p:grpSp>
          <p:sp>
            <p:nvSpPr>
              <p:cNvPr id="89" name="角丸四角形 88"/>
              <p:cNvSpPr/>
              <p:nvPr/>
            </p:nvSpPr>
            <p:spPr>
              <a:xfrm>
                <a:off x="1130255" y="4405171"/>
                <a:ext cx="1717901" cy="66576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+mj-ea"/>
                    <a:ea typeface="+mj-ea"/>
                  </a:rPr>
                  <a:t>VNC</a:t>
                </a:r>
              </a:p>
              <a:p>
                <a:pPr algn="ctr"/>
                <a:r>
                  <a:rPr kumimoji="1" lang="ja-JP" altLang="en-US" dirty="0" smtClean="0">
                    <a:latin typeface="+mj-ea"/>
                    <a:ea typeface="+mj-ea"/>
                  </a:rPr>
                  <a:t>クライアント</a:t>
                </a:r>
              </a:p>
            </p:txBody>
          </p:sp>
          <p:grpSp>
            <p:nvGrpSpPr>
              <p:cNvPr id="90" name="図形グループ 89"/>
              <p:cNvGrpSpPr/>
              <p:nvPr/>
            </p:nvGrpSpPr>
            <p:grpSpPr>
              <a:xfrm>
                <a:off x="1130255" y="5159965"/>
                <a:ext cx="1559401" cy="1062573"/>
                <a:chOff x="788178" y="4666156"/>
                <a:chExt cx="1559401" cy="1062573"/>
              </a:xfrm>
            </p:grpSpPr>
            <p:pic>
              <p:nvPicPr>
                <p:cNvPr id="91" name="図 90" descr="man-people-person-user-icone-4751-128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8178" y="4682924"/>
                  <a:ext cx="955687" cy="1045805"/>
                </a:xfrm>
                <a:prstGeom prst="rect">
                  <a:avLst/>
                </a:prstGeom>
              </p:spPr>
            </p:pic>
            <p:pic>
              <p:nvPicPr>
                <p:cNvPr id="92" name="図 91" descr="laptop.png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00244" y="4666156"/>
                  <a:ext cx="947335" cy="103666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8" name="図形グループ 57"/>
            <p:cNvGrpSpPr/>
            <p:nvPr/>
          </p:nvGrpSpPr>
          <p:grpSpPr>
            <a:xfrm>
              <a:off x="4023432" y="4229457"/>
              <a:ext cx="4492586" cy="1294656"/>
              <a:chOff x="3807930" y="4050675"/>
              <a:chExt cx="4492586" cy="1294656"/>
            </a:xfrm>
          </p:grpSpPr>
          <p:grpSp>
            <p:nvGrpSpPr>
              <p:cNvPr id="60" name="図形グループ 59"/>
              <p:cNvGrpSpPr/>
              <p:nvPr/>
            </p:nvGrpSpPr>
            <p:grpSpPr>
              <a:xfrm>
                <a:off x="3807930" y="4050677"/>
                <a:ext cx="2271059" cy="1286535"/>
                <a:chOff x="3807930" y="4050677"/>
                <a:chExt cx="2271059" cy="1286535"/>
              </a:xfrm>
            </p:grpSpPr>
            <p:grpSp>
              <p:nvGrpSpPr>
                <p:cNvPr id="73" name="図形グループ 72"/>
                <p:cNvGrpSpPr/>
                <p:nvPr/>
              </p:nvGrpSpPr>
              <p:grpSpPr>
                <a:xfrm>
                  <a:off x="3807930" y="4050677"/>
                  <a:ext cx="2271059" cy="1286535"/>
                  <a:chOff x="7558322" y="24669276"/>
                  <a:chExt cx="3548527" cy="2156460"/>
                </a:xfrm>
              </p:grpSpPr>
              <p:sp>
                <p:nvSpPr>
                  <p:cNvPr id="75" name="正方形/長方形 74"/>
                  <p:cNvSpPr/>
                  <p:nvPr/>
                </p:nvSpPr>
                <p:spPr>
                  <a:xfrm>
                    <a:off x="7558322" y="24669276"/>
                    <a:ext cx="3548527" cy="2156460"/>
                  </a:xfrm>
                  <a:prstGeom prst="rect">
                    <a:avLst/>
                  </a:prstGeom>
                  <a:ln w="38100"/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76" name="テキスト ボックス 75"/>
                  <p:cNvSpPr txBox="1"/>
                  <p:nvPr/>
                </p:nvSpPr>
                <p:spPr>
                  <a:xfrm>
                    <a:off x="7558322" y="24669276"/>
                    <a:ext cx="3548527" cy="6190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dirty="0" smtClean="0">
                        <a:latin typeface="+mn-ea"/>
                      </a:rPr>
                      <a:t>管理</a:t>
                    </a:r>
                    <a:r>
                      <a:rPr lang="en-US" altLang="ja-JP" dirty="0" smtClean="0">
                        <a:latin typeface="+mn-ea"/>
                      </a:rPr>
                      <a:t>VM</a:t>
                    </a:r>
                    <a:endParaRPr lang="ja-JP" altLang="en-US" dirty="0">
                      <a:latin typeface="+mn-ea"/>
                    </a:endParaRPr>
                  </a:p>
                </p:txBody>
              </p:sp>
            </p:grpSp>
            <p:sp>
              <p:nvSpPr>
                <p:cNvPr id="74" name="角丸四角形 73"/>
                <p:cNvSpPr/>
                <p:nvPr/>
              </p:nvSpPr>
              <p:spPr>
                <a:xfrm>
                  <a:off x="4211342" y="4456156"/>
                  <a:ext cx="1490025" cy="549798"/>
                </a:xfrm>
                <a:prstGeom prst="roundRect">
                  <a:avLst/>
                </a:prstGeom>
                <a:ln>
                  <a:solidFill>
                    <a:srgbClr val="0D0D0D"/>
                  </a:solidFill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 smtClean="0">
                      <a:latin typeface="+mj-ea"/>
                      <a:ea typeface="+mj-ea"/>
                    </a:rPr>
                    <a:t>VNC</a:t>
                  </a:r>
                  <a:r>
                    <a:rPr lang="ja-JP" altLang="en-US" dirty="0" smtClean="0">
                      <a:latin typeface="+mj-ea"/>
                      <a:ea typeface="+mj-ea"/>
                    </a:rPr>
                    <a:t>サーバ</a:t>
                  </a:r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</p:grpSp>
          <p:grpSp>
            <p:nvGrpSpPr>
              <p:cNvPr id="61" name="図形グループ 60"/>
              <p:cNvGrpSpPr/>
              <p:nvPr/>
            </p:nvGrpSpPr>
            <p:grpSpPr>
              <a:xfrm>
                <a:off x="6233266" y="4050675"/>
                <a:ext cx="2067250" cy="1294656"/>
                <a:chOff x="6233266" y="4050675"/>
                <a:chExt cx="2067250" cy="1294656"/>
              </a:xfrm>
            </p:grpSpPr>
            <p:grpSp>
              <p:nvGrpSpPr>
                <p:cNvPr id="68" name="図形グループ 67"/>
                <p:cNvGrpSpPr/>
                <p:nvPr/>
              </p:nvGrpSpPr>
              <p:grpSpPr>
                <a:xfrm>
                  <a:off x="6233266" y="4050675"/>
                  <a:ext cx="1992770" cy="1294656"/>
                  <a:chOff x="6160630" y="4160148"/>
                  <a:chExt cx="1992770" cy="1294656"/>
                </a:xfrm>
              </p:grpSpPr>
              <p:sp>
                <p:nvSpPr>
                  <p:cNvPr id="70" name="正方形/長方形 69"/>
                  <p:cNvSpPr/>
                  <p:nvPr/>
                </p:nvSpPr>
                <p:spPr>
                  <a:xfrm>
                    <a:off x="6160630" y="4168269"/>
                    <a:ext cx="1992770" cy="1286535"/>
                  </a:xfrm>
                  <a:prstGeom prst="rect">
                    <a:avLst/>
                  </a:prstGeom>
                  <a:ln w="38100"/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lang="en-US" altLang="ja-JP" dirty="0" smtClean="0">
                      <a:latin typeface="+mj-ea"/>
                      <a:ea typeface="+mj-ea"/>
                    </a:endParaRPr>
                  </a:p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71" name="円/楕円 70"/>
                  <p:cNvSpPr/>
                  <p:nvPr/>
                </p:nvSpPr>
                <p:spPr>
                  <a:xfrm>
                    <a:off x="6599935" y="4610745"/>
                    <a:ext cx="459565" cy="459565"/>
                  </a:xfrm>
                  <a:prstGeom prst="ellipse">
                    <a:avLst/>
                  </a:prstGeom>
                  <a:ln w="57150" cmpd="sng">
                    <a:solidFill>
                      <a:schemeClr val="accent5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72" name="テキスト ボックス 71"/>
                  <p:cNvSpPr txBox="1"/>
                  <p:nvPr/>
                </p:nvSpPr>
                <p:spPr>
                  <a:xfrm>
                    <a:off x="6160630" y="4160148"/>
                    <a:ext cx="199276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dirty="0" smtClean="0">
                        <a:solidFill>
                          <a:srgbClr val="000000"/>
                        </a:solidFill>
                        <a:latin typeface="+mn-ea"/>
                      </a:rPr>
                      <a:t>ユーザ</a:t>
                    </a:r>
                    <a:r>
                      <a:rPr lang="en-US" altLang="ja-JP" dirty="0" smtClean="0">
                        <a:solidFill>
                          <a:srgbClr val="000000"/>
                        </a:solidFill>
                        <a:latin typeface="+mn-ea"/>
                      </a:rPr>
                      <a:t>VM</a:t>
                    </a:r>
                    <a:endParaRPr lang="ja-JP" altLang="en-US" dirty="0">
                      <a:solidFill>
                        <a:srgbClr val="000000"/>
                      </a:solidFill>
                      <a:latin typeface="+mn-ea"/>
                    </a:endParaRPr>
                  </a:p>
                </p:txBody>
              </p:sp>
            </p:grpSp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6938772" y="4914472"/>
                  <a:ext cx="136174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b="1" dirty="0" smtClean="0">
                      <a:latin typeface="+mn-ea"/>
                    </a:rPr>
                    <a:t>I/O</a:t>
                  </a:r>
                  <a:r>
                    <a:rPr lang="ja-JP" altLang="en-US" b="1" dirty="0" smtClean="0">
                      <a:latin typeface="+mn-ea"/>
                    </a:rPr>
                    <a:t>リング</a:t>
                  </a:r>
                  <a:endParaRPr lang="ja-JP" altLang="en-US" b="1" dirty="0">
                    <a:latin typeface="+mn-ea"/>
                  </a:endParaRPr>
                </a:p>
              </p:txBody>
            </p:sp>
          </p:grpSp>
        </p:grpSp>
        <p:sp>
          <p:nvSpPr>
            <p:cNvPr id="56" name="テキスト ボックス 55"/>
            <p:cNvSpPr txBox="1"/>
            <p:nvPr/>
          </p:nvSpPr>
          <p:spPr>
            <a:xfrm>
              <a:off x="749104" y="3749260"/>
              <a:ext cx="409884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 smtClean="0">
                  <a:latin typeface="+mn-ea"/>
                </a:rPr>
                <a:t>管理</a:t>
              </a:r>
              <a:r>
                <a:rPr lang="en-US" altLang="ja-JP" sz="2000" b="1" dirty="0" smtClean="0">
                  <a:latin typeface="+mn-ea"/>
                </a:rPr>
                <a:t>VM</a:t>
              </a:r>
              <a:r>
                <a:rPr lang="ja-JP" altLang="en-US" sz="2000" b="1" dirty="0" smtClean="0">
                  <a:latin typeface="+mn-ea"/>
                </a:rPr>
                <a:t>経由</a:t>
              </a:r>
              <a:r>
                <a:rPr lang="en-US" altLang="ja-JP" sz="2000" b="1" dirty="0" smtClean="0">
                  <a:latin typeface="+mn-ea"/>
                </a:rPr>
                <a:t>(SSH</a:t>
              </a:r>
              <a:r>
                <a:rPr lang="ja-JP" altLang="en-US" sz="2000" b="1" dirty="0" smtClean="0">
                  <a:latin typeface="+mn-ea"/>
                </a:rPr>
                <a:t>トンネリング</a:t>
              </a:r>
              <a:r>
                <a:rPr lang="en-US" altLang="ja-JP" sz="2000" b="1" dirty="0" smtClean="0">
                  <a:latin typeface="+mn-ea"/>
                </a:rPr>
                <a:t>)</a:t>
              </a:r>
              <a:endParaRPr kumimoji="1" lang="ja-JP" altLang="en-US" b="1" dirty="0" smtClean="0">
                <a:latin typeface="+mn-ea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821968" y="4798458"/>
              <a:ext cx="1604876" cy="2227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SSH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96" name="直線矢印コネクタ 95"/>
            <p:cNvCxnSpPr>
              <a:stCxn id="74" idx="3"/>
              <a:endCxn id="71" idx="2"/>
            </p:cNvCxnSpPr>
            <p:nvPr/>
          </p:nvCxnSpPr>
          <p:spPr>
            <a:xfrm>
              <a:off x="5916869" y="4909837"/>
              <a:ext cx="971204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図形グループ 94"/>
          <p:cNvGrpSpPr/>
          <p:nvPr/>
        </p:nvGrpSpPr>
        <p:grpSpPr>
          <a:xfrm>
            <a:off x="2034544" y="3320836"/>
            <a:ext cx="3164985" cy="400110"/>
            <a:chOff x="2034544" y="3154584"/>
            <a:chExt cx="3164985" cy="400110"/>
          </a:xfrm>
        </p:grpSpPr>
        <p:sp>
          <p:nvSpPr>
            <p:cNvPr id="97" name="テキスト ボックス 96"/>
            <p:cNvSpPr txBox="1"/>
            <p:nvPr/>
          </p:nvSpPr>
          <p:spPr>
            <a:xfrm>
              <a:off x="2645262" y="3154584"/>
              <a:ext cx="2098860" cy="400110"/>
            </a:xfrm>
            <a:prstGeom prst="rect">
              <a:avLst/>
            </a:prstGeom>
            <a:noFill/>
            <a:ln>
              <a:solidFill>
                <a:srgbClr val="00C9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 smtClean="0">
                  <a:latin typeface="+mn-ea"/>
                </a:rPr>
                <a:t>画面の更新情報</a:t>
              </a:r>
              <a:endParaRPr kumimoji="1" lang="ja-JP" altLang="en-US" b="1" dirty="0" smtClean="0">
                <a:latin typeface="+mn-ea"/>
              </a:endParaRPr>
            </a:p>
          </p:txBody>
        </p:sp>
        <p:cxnSp>
          <p:nvCxnSpPr>
            <p:cNvPr id="98" name="直線矢印コネクタ 97"/>
            <p:cNvCxnSpPr/>
            <p:nvPr/>
          </p:nvCxnSpPr>
          <p:spPr>
            <a:xfrm flipH="1">
              <a:off x="2034544" y="3554694"/>
              <a:ext cx="3164985" cy="0"/>
            </a:xfrm>
            <a:prstGeom prst="straightConnector1">
              <a:avLst/>
            </a:prstGeom>
            <a:ln w="57150" cmpd="sng">
              <a:solidFill>
                <a:srgbClr val="00C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図形グループ 33"/>
          <p:cNvGrpSpPr/>
          <p:nvPr/>
        </p:nvGrpSpPr>
        <p:grpSpPr>
          <a:xfrm>
            <a:off x="2034544" y="3275323"/>
            <a:ext cx="3164985" cy="400110"/>
            <a:chOff x="2034544" y="3154584"/>
            <a:chExt cx="3164985" cy="400110"/>
          </a:xfrm>
        </p:grpSpPr>
        <p:sp>
          <p:nvSpPr>
            <p:cNvPr id="77" name="テキスト ボックス 76"/>
            <p:cNvSpPr txBox="1"/>
            <p:nvPr/>
          </p:nvSpPr>
          <p:spPr>
            <a:xfrm>
              <a:off x="2645262" y="3154584"/>
              <a:ext cx="2098860" cy="400110"/>
            </a:xfrm>
            <a:prstGeom prst="rect">
              <a:avLst/>
            </a:prstGeom>
            <a:noFill/>
            <a:ln>
              <a:solidFill>
                <a:srgbClr val="00C9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 smtClean="0">
                  <a:latin typeface="+mn-ea"/>
                </a:rPr>
                <a:t>キーボード入力</a:t>
              </a:r>
              <a:endParaRPr kumimoji="1" lang="ja-JP" altLang="en-US" b="1" dirty="0" smtClean="0">
                <a:latin typeface="+mn-ea"/>
              </a:endParaRPr>
            </a:p>
          </p:txBody>
        </p:sp>
        <p:cxnSp>
          <p:nvCxnSpPr>
            <p:cNvPr id="17" name="直線矢印コネクタ 16"/>
            <p:cNvCxnSpPr/>
            <p:nvPr/>
          </p:nvCxnSpPr>
          <p:spPr>
            <a:xfrm>
              <a:off x="2034544" y="3554694"/>
              <a:ext cx="3164985" cy="0"/>
            </a:xfrm>
            <a:prstGeom prst="straightConnector1">
              <a:avLst/>
            </a:prstGeom>
            <a:ln w="57150" cmpd="sng">
              <a:solidFill>
                <a:srgbClr val="00C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75147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IaaS</a:t>
            </a:r>
            <a:r>
              <a:rPr lang="ja-JP" altLang="en-US" dirty="0" smtClean="0"/>
              <a:t>におけるユーザ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の管理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仮想マシン</a:t>
            </a:r>
            <a:r>
              <a:rPr kumimoji="1" lang="en-US" altLang="ja-JP" sz="2400" dirty="0" smtClean="0">
                <a:latin typeface="Tahoma"/>
              </a:rPr>
              <a:t>(</a:t>
            </a:r>
            <a:r>
              <a:rPr lang="en-US" altLang="ja-JP" sz="2400" dirty="0" smtClean="0">
                <a:latin typeface="Tahoma"/>
              </a:rPr>
              <a:t>VM)</a:t>
            </a:r>
            <a:r>
              <a:rPr lang="ja-JP" altLang="en-US" sz="2400" dirty="0" smtClean="0">
                <a:latin typeface="Tahoma"/>
              </a:rPr>
              <a:t>をネットワーク経由で提供</a:t>
            </a:r>
            <a:endParaRPr lang="en-US" altLang="ja-JP" sz="2400" dirty="0" smtClean="0">
              <a:latin typeface="Tahoma"/>
            </a:endParaRPr>
          </a:p>
          <a:p>
            <a:pPr lvl="1"/>
            <a:r>
              <a:rPr lang="ja-JP" altLang="en-US" sz="2000" dirty="0">
                <a:latin typeface="Tahoma"/>
              </a:rPr>
              <a:t>ユーザはクラウド上の</a:t>
            </a:r>
            <a:r>
              <a:rPr lang="en-US" altLang="ja-JP" sz="2000" dirty="0">
                <a:latin typeface="Tahoma"/>
              </a:rPr>
              <a:t>VM</a:t>
            </a:r>
            <a:r>
              <a:rPr lang="ja-JP" altLang="en-US" sz="2000" dirty="0">
                <a:latin typeface="Tahoma"/>
              </a:rPr>
              <a:t>を</a:t>
            </a:r>
            <a:r>
              <a:rPr lang="ja-JP" altLang="en-US" sz="2000" dirty="0" smtClean="0">
                <a:latin typeface="Tahoma"/>
              </a:rPr>
              <a:t>利用</a:t>
            </a:r>
            <a:endParaRPr lang="en-US" altLang="ja-JP" sz="2200" dirty="0" smtClean="0">
              <a:latin typeface="Tahoma"/>
            </a:endParaRPr>
          </a:p>
          <a:p>
            <a:r>
              <a:rPr lang="ja-JP" altLang="en-US" dirty="0" smtClean="0"/>
              <a:t>ユーザ</a:t>
            </a:r>
            <a:r>
              <a:rPr lang="en-US" altLang="ja-JP" dirty="0">
                <a:latin typeface="Tahoma"/>
              </a:rPr>
              <a:t>VM</a:t>
            </a:r>
            <a:r>
              <a:rPr lang="ja-JP" altLang="en-US" dirty="0">
                <a:latin typeface="Tahoma"/>
              </a:rPr>
              <a:t>の</a:t>
            </a:r>
            <a:r>
              <a:rPr lang="en-US" altLang="ja-JP" dirty="0">
                <a:latin typeface="Tahoma"/>
              </a:rPr>
              <a:t>VNC</a:t>
            </a:r>
            <a:r>
              <a:rPr lang="ja-JP" altLang="en-US" dirty="0">
                <a:latin typeface="Tahoma"/>
              </a:rPr>
              <a:t>サーバに接続して</a:t>
            </a:r>
            <a:r>
              <a:rPr lang="ja-JP" altLang="en-US" dirty="0" smtClean="0">
                <a:latin typeface="Tahoma"/>
              </a:rPr>
              <a:t>管理</a:t>
            </a:r>
            <a:endParaRPr lang="en-US" altLang="ja-JP" dirty="0">
              <a:latin typeface="Tahoma"/>
            </a:endParaRPr>
          </a:p>
          <a:p>
            <a:pPr lvl="1"/>
            <a:r>
              <a:rPr lang="en-US" altLang="ja-JP" sz="2200" dirty="0" smtClean="0">
                <a:latin typeface="Tahoma"/>
              </a:rPr>
              <a:t>VM</a:t>
            </a:r>
            <a:r>
              <a:rPr lang="ja-JP" altLang="en-US" sz="2200" dirty="0">
                <a:latin typeface="Tahoma"/>
              </a:rPr>
              <a:t>内のネットワーク障害時に管理が不可能</a:t>
            </a:r>
            <a:r>
              <a:rPr lang="ja-JP" altLang="en-US" sz="2200" dirty="0" smtClean="0">
                <a:latin typeface="Tahoma"/>
              </a:rPr>
              <a:t>に</a:t>
            </a:r>
            <a:endParaRPr lang="en-US" altLang="ja-JP" sz="2200" dirty="0" smtClean="0">
              <a:latin typeface="Tahoma"/>
            </a:endParaRPr>
          </a:p>
          <a:p>
            <a:pPr lvl="2"/>
            <a:r>
              <a:rPr lang="ja-JP" altLang="en-US" dirty="0" smtClean="0">
                <a:latin typeface="Tahoma"/>
              </a:rPr>
              <a:t>ネットワークの設定ミス・</a:t>
            </a:r>
            <a:r>
              <a:rPr lang="en-US" altLang="ja-JP" dirty="0" smtClean="0">
                <a:latin typeface="Tahoma"/>
              </a:rPr>
              <a:t>OS</a:t>
            </a:r>
            <a:r>
              <a:rPr lang="ja-JP" altLang="en-US" dirty="0" smtClean="0">
                <a:latin typeface="Tahoma"/>
              </a:rPr>
              <a:t>のクラッシュ時など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+mn-ea"/>
              </a:rPr>
              <a:t>2</a:t>
            </a:r>
          </a:p>
        </p:txBody>
      </p:sp>
      <p:grpSp>
        <p:nvGrpSpPr>
          <p:cNvPr id="29" name="図形グループ 28"/>
          <p:cNvGrpSpPr/>
          <p:nvPr/>
        </p:nvGrpSpPr>
        <p:grpSpPr>
          <a:xfrm>
            <a:off x="1564501" y="3921076"/>
            <a:ext cx="2159000" cy="2743733"/>
            <a:chOff x="1547792" y="4069314"/>
            <a:chExt cx="2159000" cy="2743733"/>
          </a:xfrm>
        </p:grpSpPr>
        <p:grpSp>
          <p:nvGrpSpPr>
            <p:cNvPr id="46" name="図形グループ 45"/>
            <p:cNvGrpSpPr/>
            <p:nvPr/>
          </p:nvGrpSpPr>
          <p:grpSpPr>
            <a:xfrm>
              <a:off x="1547792" y="4069314"/>
              <a:ext cx="2159000" cy="2743733"/>
              <a:chOff x="1547791" y="3762488"/>
              <a:chExt cx="2159000" cy="3473086"/>
            </a:xfrm>
          </p:grpSpPr>
          <p:sp>
            <p:nvSpPr>
              <p:cNvPr id="62" name="角丸四角形 61"/>
              <p:cNvSpPr/>
              <p:nvPr/>
            </p:nvSpPr>
            <p:spPr>
              <a:xfrm>
                <a:off x="1547791" y="3762488"/>
                <a:ext cx="2159000" cy="3473086"/>
              </a:xfrm>
              <a:prstGeom prst="roundRect">
                <a:avLst/>
              </a:prstGeom>
              <a:ln w="57150" cmpd="sng">
                <a:solidFill>
                  <a:srgbClr val="A3A3A3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1547791" y="3791305"/>
                <a:ext cx="2159000" cy="5064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latin typeface="+mn-ea"/>
                  </a:rPr>
                  <a:t>ユーザ</a:t>
                </a:r>
                <a:endParaRPr kumimoji="1" lang="ja-JP" altLang="en-US" sz="2000" dirty="0" smtClean="0">
                  <a:latin typeface="+mn-ea"/>
                </a:endParaRPr>
              </a:p>
            </p:txBody>
          </p:sp>
        </p:grpSp>
        <p:sp>
          <p:nvSpPr>
            <p:cNvPr id="47" name="角丸四角形 46"/>
            <p:cNvSpPr/>
            <p:nvPr/>
          </p:nvSpPr>
          <p:spPr>
            <a:xfrm>
              <a:off x="1793477" y="4727863"/>
              <a:ext cx="1717901" cy="73572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VNC</a:t>
              </a:r>
            </a:p>
            <a:p>
              <a:pPr algn="ctr"/>
              <a:r>
                <a:rPr kumimoji="1" lang="ja-JP" altLang="en-US" dirty="0" smtClean="0">
                  <a:latin typeface="+mj-ea"/>
                  <a:ea typeface="+mj-ea"/>
                </a:rPr>
                <a:t>クライアント</a:t>
              </a:r>
            </a:p>
          </p:txBody>
        </p:sp>
        <p:grpSp>
          <p:nvGrpSpPr>
            <p:cNvPr id="48" name="図形グループ 47"/>
            <p:cNvGrpSpPr/>
            <p:nvPr/>
          </p:nvGrpSpPr>
          <p:grpSpPr>
            <a:xfrm>
              <a:off x="1915577" y="5594359"/>
              <a:ext cx="1444233" cy="1025131"/>
              <a:chOff x="1573500" y="5100550"/>
              <a:chExt cx="1444233" cy="1025131"/>
            </a:xfrm>
          </p:grpSpPr>
          <p:pic>
            <p:nvPicPr>
              <p:cNvPr id="60" name="図 59" descr="man-people-person-user-icone-4751-128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3500" y="5100550"/>
                <a:ext cx="936794" cy="1025131"/>
              </a:xfrm>
              <a:prstGeom prst="rect">
                <a:avLst/>
              </a:prstGeom>
            </p:spPr>
          </p:pic>
          <p:pic>
            <p:nvPicPr>
              <p:cNvPr id="61" name="図 60" descr="laptop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1323" y="5153233"/>
                <a:ext cx="826410" cy="904337"/>
              </a:xfrm>
              <a:prstGeom prst="rect">
                <a:avLst/>
              </a:prstGeom>
            </p:spPr>
          </p:pic>
        </p:grpSp>
      </p:grpSp>
      <p:grpSp>
        <p:nvGrpSpPr>
          <p:cNvPr id="30" name="図形グループ 29"/>
          <p:cNvGrpSpPr/>
          <p:nvPr/>
        </p:nvGrpSpPr>
        <p:grpSpPr>
          <a:xfrm>
            <a:off x="4979390" y="3921076"/>
            <a:ext cx="2709335" cy="1975383"/>
            <a:chOff x="4995333" y="3469268"/>
            <a:chExt cx="2709335" cy="1975383"/>
          </a:xfrm>
        </p:grpSpPr>
        <p:grpSp>
          <p:nvGrpSpPr>
            <p:cNvPr id="34" name="図形グループ 33"/>
            <p:cNvGrpSpPr/>
            <p:nvPr/>
          </p:nvGrpSpPr>
          <p:grpSpPr>
            <a:xfrm>
              <a:off x="4995333" y="3469268"/>
              <a:ext cx="2709335" cy="1975383"/>
              <a:chOff x="4995333" y="3469268"/>
              <a:chExt cx="2709335" cy="1975383"/>
            </a:xfrm>
          </p:grpSpPr>
          <p:sp>
            <p:nvSpPr>
              <p:cNvPr id="43" name="角丸四角形 42"/>
              <p:cNvSpPr/>
              <p:nvPr/>
            </p:nvSpPr>
            <p:spPr>
              <a:xfrm>
                <a:off x="4995334" y="3469268"/>
                <a:ext cx="2709334" cy="1975383"/>
              </a:xfrm>
              <a:prstGeom prst="roundRect">
                <a:avLst/>
              </a:prstGeom>
              <a:ln w="57150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4995333" y="3469268"/>
                <a:ext cx="27093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latin typeface="+mn-ea"/>
                  </a:rPr>
                  <a:t>クラウド</a:t>
                </a:r>
                <a:endParaRPr kumimoji="1" lang="ja-JP" altLang="en-US" sz="2000" dirty="0" smtClean="0">
                  <a:latin typeface="+mn-ea"/>
                </a:endParaRPr>
              </a:p>
            </p:txBody>
          </p:sp>
        </p:grpSp>
        <p:grpSp>
          <p:nvGrpSpPr>
            <p:cNvPr id="39" name="図形グループ 38"/>
            <p:cNvGrpSpPr/>
            <p:nvPr/>
          </p:nvGrpSpPr>
          <p:grpSpPr>
            <a:xfrm>
              <a:off x="5363410" y="3906000"/>
              <a:ext cx="2034399" cy="1195082"/>
              <a:chOff x="6223128" y="3423882"/>
              <a:chExt cx="1876108" cy="1195082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6223128" y="3424279"/>
                <a:ext cx="1876108" cy="1194685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41" name="角丸四角形 40"/>
              <p:cNvSpPr/>
              <p:nvPr/>
            </p:nvSpPr>
            <p:spPr>
              <a:xfrm>
                <a:off x="6518799" y="3824902"/>
                <a:ext cx="1294616" cy="687293"/>
              </a:xfrm>
              <a:prstGeom prst="roundRect">
                <a:avLst/>
              </a:prstGeom>
              <a:ln>
                <a:solidFill>
                  <a:srgbClr val="0D0D0D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VNC</a:t>
                </a:r>
              </a:p>
              <a:p>
                <a:pPr algn="ctr"/>
                <a:r>
                  <a:rPr lang="ja-JP" altLang="en-US" dirty="0" smtClean="0">
                    <a:latin typeface="+mj-ea"/>
                    <a:ea typeface="+mj-ea"/>
                  </a:rPr>
                  <a:t>サーバ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6223128" y="3423882"/>
                <a:ext cx="18761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dirty="0" smtClean="0">
                    <a:solidFill>
                      <a:schemeClr val="bg1"/>
                    </a:solidFill>
                    <a:latin typeface="+mn-ea"/>
                  </a:rPr>
                  <a:t>ユーザ</a:t>
                </a:r>
                <a:r>
                  <a:rPr lang="en-US" altLang="ja-JP" sz="2000" dirty="0" smtClean="0">
                    <a:solidFill>
                      <a:schemeClr val="bg1"/>
                    </a:solidFill>
                    <a:latin typeface="+mn-ea"/>
                  </a:rPr>
                  <a:t>VM</a:t>
                </a:r>
                <a:endParaRPr kumimoji="1" lang="ja-JP" altLang="en-US" sz="2000" dirty="0" smtClean="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</p:grpSp>
      <p:cxnSp>
        <p:nvCxnSpPr>
          <p:cNvPr id="32" name="直線矢印コネクタ 31"/>
          <p:cNvCxnSpPr>
            <a:stCxn id="47" idx="3"/>
            <a:endCxn id="40" idx="1"/>
          </p:cNvCxnSpPr>
          <p:nvPr/>
        </p:nvCxnSpPr>
        <p:spPr>
          <a:xfrm>
            <a:off x="3528087" y="4947490"/>
            <a:ext cx="1819380" cy="8058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乗算記号 32"/>
          <p:cNvSpPr/>
          <p:nvPr/>
        </p:nvSpPr>
        <p:spPr>
          <a:xfrm>
            <a:off x="3980961" y="4579625"/>
            <a:ext cx="764440" cy="800474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69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400" dirty="0" smtClean="0"/>
              <a:t>レスポンスタイム</a:t>
            </a:r>
            <a:r>
              <a:rPr kumimoji="1" lang="en-US" altLang="ja-JP" sz="3400" dirty="0" smtClean="0"/>
              <a:t>(2)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8345566" cy="4832350"/>
          </a:xfrm>
        </p:spPr>
        <p:txBody>
          <a:bodyPr/>
          <a:lstStyle/>
          <a:p>
            <a:r>
              <a:rPr lang="en-US" altLang="ja-JP" dirty="0" err="1" smtClean="0">
                <a:latin typeface="Tahoma"/>
              </a:rPr>
              <a:t>FBCrypt</a:t>
            </a:r>
            <a:r>
              <a:rPr lang="ja-JP" altLang="en-US" dirty="0" smtClean="0">
                <a:latin typeface="Tahoma"/>
              </a:rPr>
              <a:t>との比較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経由</a:t>
            </a:r>
            <a:r>
              <a:rPr lang="en-US" altLang="ja-JP" dirty="0" smtClean="0">
                <a:latin typeface="Tahoma"/>
              </a:rPr>
              <a:t>: </a:t>
            </a:r>
            <a:r>
              <a:rPr lang="en-US" altLang="ja-JP" dirty="0" err="1" smtClean="0">
                <a:latin typeface="Tahoma"/>
              </a:rPr>
              <a:t>FBCrypt</a:t>
            </a:r>
            <a:r>
              <a:rPr lang="ja-JP" altLang="en-US" dirty="0" smtClean="0">
                <a:latin typeface="Tahoma"/>
              </a:rPr>
              <a:t>の方が</a:t>
            </a:r>
            <a:r>
              <a:rPr lang="en-US" altLang="ja-JP" dirty="0" smtClean="0">
                <a:latin typeface="Tahoma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Tahoma"/>
              </a:rPr>
              <a:t>0.07ms</a:t>
            </a:r>
            <a:r>
              <a:rPr lang="en-US" altLang="en-US" sz="2400" dirty="0" smtClean="0">
                <a:solidFill>
                  <a:srgbClr val="FF0000"/>
                </a:solidFill>
                <a:latin typeface="Tahoma"/>
              </a:rPr>
              <a:t>遅い</a:t>
            </a:r>
            <a:endParaRPr lang="en-US" altLang="ja-JP" sz="2400" dirty="0" smtClean="0">
              <a:solidFill>
                <a:srgbClr val="FF0000"/>
              </a:solidFill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直接</a:t>
            </a:r>
            <a:r>
              <a:rPr lang="en-US" altLang="ja-JP" dirty="0" smtClean="0">
                <a:latin typeface="Tahoma"/>
              </a:rPr>
              <a:t>: </a:t>
            </a:r>
            <a:r>
              <a:rPr lang="en-US" altLang="ja-JP" dirty="0" err="1" smtClean="0">
                <a:latin typeface="Tahoma"/>
              </a:rPr>
              <a:t>FBCrypt</a:t>
            </a:r>
            <a:r>
              <a:rPr lang="ja-JP" altLang="en-US" dirty="0" smtClean="0">
                <a:latin typeface="Tahoma"/>
              </a:rPr>
              <a:t>の方が</a:t>
            </a:r>
            <a:r>
              <a:rPr lang="en-US" altLang="ja-JP" dirty="0" smtClean="0">
                <a:latin typeface="Tahoma"/>
              </a:rPr>
              <a:t> </a:t>
            </a:r>
            <a:r>
              <a:rPr lang="en-US" altLang="ja-JP" sz="2400" dirty="0" smtClean="0">
                <a:solidFill>
                  <a:srgbClr val="0000FF"/>
                </a:solidFill>
                <a:latin typeface="Tahoma"/>
              </a:rPr>
              <a:t>0.07ms</a:t>
            </a:r>
            <a:r>
              <a:rPr lang="ja-JP" altLang="en-US" sz="2400" dirty="0" smtClean="0">
                <a:solidFill>
                  <a:srgbClr val="0000FF"/>
                </a:solidFill>
                <a:latin typeface="Tahoma"/>
              </a:rPr>
              <a:t>速い</a:t>
            </a:r>
            <a:endParaRPr lang="en-US" altLang="ja-JP" sz="2400" dirty="0" smtClean="0">
              <a:solidFill>
                <a:srgbClr val="0000FF"/>
              </a:solidFill>
              <a:latin typeface="Tahoma"/>
            </a:endParaRPr>
          </a:p>
          <a:p>
            <a:r>
              <a:rPr lang="en-US" altLang="ja-JP" dirty="0" err="1" smtClean="0">
                <a:solidFill>
                  <a:schemeClr val="tx1"/>
                </a:solidFill>
                <a:latin typeface="Tahoma"/>
              </a:rPr>
              <a:t>FBCrypt</a:t>
            </a:r>
            <a:r>
              <a:rPr lang="ja-JP" altLang="en-US" dirty="0" smtClean="0">
                <a:solidFill>
                  <a:schemeClr val="tx1"/>
                </a:solidFill>
                <a:latin typeface="Tahoma"/>
              </a:rPr>
              <a:t>によるレスポンスタイムの悪化は小さい</a:t>
            </a:r>
            <a:endParaRPr lang="en-US" altLang="ja-JP" dirty="0" smtClean="0">
              <a:solidFill>
                <a:schemeClr val="tx1"/>
              </a:solidFill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bg1"/>
                </a:solidFill>
                <a:latin typeface="+mn-ea"/>
              </a:rPr>
              <a:t>20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961641"/>
              </p:ext>
            </p:extLst>
          </p:nvPr>
        </p:nvGraphicFramePr>
        <p:xfrm>
          <a:off x="1205882" y="3835401"/>
          <a:ext cx="7745919" cy="2728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353192" y="4066233"/>
            <a:ext cx="884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  <a:cs typeface="ＤＦＰ教科書体W3"/>
              </a:rPr>
              <a:t>1.10</a:t>
            </a:r>
            <a:endParaRPr kumimoji="1" lang="ja-JP" altLang="en-US" sz="2800" b="1" dirty="0" smtClean="0">
              <a:solidFill>
                <a:srgbClr val="FF0000"/>
              </a:solidFill>
              <a:latin typeface="+mj-ea"/>
              <a:ea typeface="+mj-ea"/>
              <a:cs typeface="ＤＦＰ教科書体W3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57241" y="4004237"/>
            <a:ext cx="945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00" b="1" dirty="0" smtClean="0">
                <a:solidFill>
                  <a:srgbClr val="0000FF"/>
                </a:solidFill>
                <a:latin typeface="+mj-ea"/>
                <a:ea typeface="+mj-ea"/>
                <a:cs typeface="ＤＦＰ教科書体W3"/>
              </a:rPr>
              <a:t>1.17</a:t>
            </a:r>
            <a:endParaRPr kumimoji="1" lang="ja-JP" altLang="en-US" sz="2800" b="1" dirty="0" smtClean="0">
              <a:solidFill>
                <a:srgbClr val="0000FF"/>
              </a:solidFill>
              <a:latin typeface="+mj-ea"/>
              <a:ea typeface="+mj-ea"/>
              <a:cs typeface="ＤＦＰ教科書体W3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32465" y="3859290"/>
            <a:ext cx="927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  <a:cs typeface="ＤＦＰ教科書体W3"/>
              </a:rPr>
              <a:t>1.26</a:t>
            </a:r>
            <a:endParaRPr kumimoji="1" lang="ja-JP" altLang="en-US" sz="2800" b="1" dirty="0" smtClean="0">
              <a:solidFill>
                <a:srgbClr val="FF0000"/>
              </a:solidFill>
              <a:latin typeface="+mj-ea"/>
              <a:ea typeface="+mj-ea"/>
              <a:cs typeface="ＤＦＰ教科書体W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1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400" dirty="0" smtClean="0"/>
              <a:t>関連研究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71600"/>
            <a:ext cx="8345566" cy="4832350"/>
          </a:xfrm>
        </p:spPr>
        <p:txBody>
          <a:bodyPr/>
          <a:lstStyle/>
          <a:p>
            <a:r>
              <a:rPr lang="en-US" altLang="ja-JP" dirty="0" err="1" smtClean="0">
                <a:latin typeface="Tahoma"/>
              </a:rPr>
              <a:t>GuardedID</a:t>
            </a:r>
            <a:r>
              <a:rPr lang="en-US" altLang="ja-JP" dirty="0" smtClean="0">
                <a:latin typeface="Tahoma"/>
              </a:rPr>
              <a:t> [Strike Force Technology Inc.]</a:t>
            </a:r>
          </a:p>
          <a:p>
            <a:pPr lvl="1"/>
            <a:r>
              <a:rPr lang="ja-JP" altLang="en-US" dirty="0" smtClean="0">
                <a:latin typeface="Tahoma"/>
              </a:rPr>
              <a:t>デバイスドライバでキーボード入力情報を暗号化し安全にアプリケーションに渡す</a:t>
            </a:r>
            <a:endParaRPr lang="en-US" altLang="ja-JP" dirty="0" smtClean="0">
              <a:latin typeface="Tahoma"/>
            </a:endParaRPr>
          </a:p>
          <a:p>
            <a:r>
              <a:rPr lang="ja-JP" altLang="en-US" dirty="0" smtClean="0">
                <a:latin typeface="Tahoma"/>
              </a:rPr>
              <a:t>ソフトウェアキーボード</a:t>
            </a:r>
            <a:endParaRPr lang="en-US" altLang="ja-JP" dirty="0">
              <a:latin typeface="Tahoma"/>
            </a:endParaRPr>
          </a:p>
          <a:p>
            <a:pPr lvl="1"/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クライアントで使用することで安全に入力を行える</a:t>
            </a:r>
            <a:endParaRPr lang="en-US" altLang="ja-JP" dirty="0" smtClean="0">
              <a:latin typeface="Tahoma"/>
            </a:endParaRPr>
          </a:p>
          <a:p>
            <a:r>
              <a:rPr lang="en-US" altLang="ja-JP" dirty="0" err="1" smtClean="0">
                <a:latin typeface="Tahoma"/>
              </a:rPr>
              <a:t>VMCrypt</a:t>
            </a:r>
            <a:r>
              <a:rPr lang="en-US" altLang="ja-JP" dirty="0">
                <a:latin typeface="Tahoma"/>
              </a:rPr>
              <a:t> </a:t>
            </a:r>
            <a:r>
              <a:rPr lang="en-US" altLang="ja-JP" dirty="0" smtClean="0">
                <a:latin typeface="Tahoma"/>
              </a:rPr>
              <a:t>[</a:t>
            </a:r>
            <a:r>
              <a:rPr lang="ja-JP" altLang="en-US" dirty="0" smtClean="0">
                <a:latin typeface="Tahoma"/>
              </a:rPr>
              <a:t>田所ら</a:t>
            </a:r>
            <a:r>
              <a:rPr lang="en-US" altLang="ja-JP" dirty="0" smtClean="0">
                <a:latin typeface="Tahoma"/>
              </a:rPr>
              <a:t> OS</a:t>
            </a:r>
            <a:r>
              <a:rPr lang="ja-JP" altLang="en-US" dirty="0" smtClean="0">
                <a:latin typeface="Tahoma"/>
              </a:rPr>
              <a:t>研究会</a:t>
            </a:r>
            <a:r>
              <a:rPr lang="en-US" altLang="ja-JP" dirty="0" smtClean="0">
                <a:latin typeface="Tahoma"/>
              </a:rPr>
              <a:t>’11]</a:t>
            </a:r>
          </a:p>
          <a:p>
            <a:pPr lvl="1"/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でユーザ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のメモリを暗号化</a:t>
            </a:r>
            <a:endParaRPr lang="en-US" altLang="ja-JP" dirty="0" smtClean="0"/>
          </a:p>
          <a:p>
            <a:pPr lvl="1"/>
            <a:r>
              <a:rPr lang="ja-JP" altLang="en-US" dirty="0" smtClean="0">
                <a:latin typeface="Tahoma"/>
              </a:rPr>
              <a:t>復号化された後のメモリ情報が盗まれることによるキーボード入力情報の漏洩を防ぐ</a:t>
            </a:r>
            <a:endParaRPr lang="en-US" altLang="ja-JP" dirty="0" smtClean="0">
              <a:latin typeface="Tahoma"/>
            </a:endParaRPr>
          </a:p>
          <a:p>
            <a:r>
              <a:rPr lang="en-US" altLang="ja-JP" dirty="0" err="1" smtClean="0">
                <a:latin typeface="Tahoma"/>
              </a:rPr>
              <a:t>BitVisor</a:t>
            </a:r>
            <a:r>
              <a:rPr lang="en-US" altLang="ja-JP" dirty="0" smtClean="0">
                <a:latin typeface="Tahoma"/>
              </a:rPr>
              <a:t> [Shinagawa et al. VEE’09]</a:t>
            </a:r>
          </a:p>
          <a:p>
            <a:pPr lvl="1"/>
            <a:r>
              <a:rPr lang="ja-JP" altLang="en-US" dirty="0" smtClean="0">
                <a:latin typeface="Tahoma"/>
              </a:rPr>
              <a:t>ゲスト</a:t>
            </a:r>
            <a:r>
              <a:rPr lang="en-US" altLang="ja-JP" dirty="0" smtClean="0">
                <a:latin typeface="Tahoma"/>
              </a:rPr>
              <a:t>OS</a:t>
            </a:r>
            <a:r>
              <a:rPr lang="ja-JP" altLang="en-US" dirty="0" smtClean="0">
                <a:latin typeface="Tahoma"/>
              </a:rPr>
              <a:t>のストレージやネットワークの暗号化を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が行う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bg1"/>
                </a:solidFill>
                <a:latin typeface="+mn-ea"/>
              </a:rPr>
              <a:t>21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11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400" dirty="0" smtClean="0"/>
              <a:t>まとめ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7843316" cy="4832350"/>
          </a:xfrm>
        </p:spPr>
        <p:txBody>
          <a:bodyPr/>
          <a:lstStyle/>
          <a:p>
            <a:r>
              <a:rPr lang="en-US" altLang="ja-JP" dirty="0" err="1" smtClean="0">
                <a:latin typeface="Tahoma"/>
              </a:rPr>
              <a:t>FBCrypt</a:t>
            </a:r>
            <a:r>
              <a:rPr lang="ja-JP" altLang="en-US" dirty="0" smtClean="0">
                <a:latin typeface="Tahoma"/>
              </a:rPr>
              <a:t>を提案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経由のアクセスでもユーザ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に安全にキーボード入力情報を送れる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障害に強いユーザ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管理と情報漏洩の防止を両立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クライアントで暗号化、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内で復号化</a:t>
            </a:r>
            <a:endParaRPr lang="en-US" altLang="ja-JP" dirty="0" smtClean="0">
              <a:latin typeface="Tahoma"/>
            </a:endParaRPr>
          </a:p>
          <a:p>
            <a:r>
              <a:rPr lang="ja-JP" altLang="en-US" dirty="0" smtClean="0">
                <a:latin typeface="Tahoma"/>
              </a:rPr>
              <a:t>今後の課題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クライアントと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間での鍵交換の実装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完全仮想化への対応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マウス入力と画面情報の暗号化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bg1"/>
                </a:solidFill>
                <a:latin typeface="+mn-ea"/>
              </a:rPr>
              <a:t>22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84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障害に強い</a:t>
            </a:r>
            <a:r>
              <a:rPr lang="en-US" altLang="en-US" dirty="0" smtClean="0"/>
              <a:t>VM</a:t>
            </a:r>
            <a:r>
              <a:rPr lang="ja-JP" altLang="en-US" dirty="0" smtClean="0"/>
              <a:t>の管理方法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経由でユーザ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にアクセス</a:t>
            </a:r>
            <a:endParaRPr lang="en-US" altLang="ja-JP" dirty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内のネットワーク障害時でも管理可能</a:t>
            </a:r>
            <a:endParaRPr lang="en-US" altLang="ja-JP" dirty="0" smtClean="0">
              <a:latin typeface="Tahoma"/>
            </a:endParaRPr>
          </a:p>
          <a:p>
            <a:pPr lvl="2"/>
            <a:r>
              <a:rPr lang="ja-JP" altLang="en-US" dirty="0" smtClean="0">
                <a:latin typeface="Tahoma"/>
              </a:rPr>
              <a:t>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の仮想デバイスに直接アクセス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管理</a:t>
            </a:r>
            <a:r>
              <a:rPr lang="en-US" altLang="ja-JP" dirty="0" smtClean="0">
                <a:latin typeface="Tahoma"/>
              </a:rPr>
              <a:t>VM: </a:t>
            </a:r>
            <a:r>
              <a:rPr lang="ja-JP" altLang="en-US" dirty="0" smtClean="0">
                <a:latin typeface="Tahoma"/>
              </a:rPr>
              <a:t>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の作成、起動などを行う特別な</a:t>
            </a:r>
            <a:r>
              <a:rPr lang="en-US" altLang="ja-JP" dirty="0" smtClean="0">
                <a:latin typeface="Tahoma"/>
              </a:rPr>
              <a:t>VM</a:t>
            </a:r>
          </a:p>
          <a:p>
            <a:pPr lvl="1"/>
            <a:r>
              <a:rPr lang="ja-JP" altLang="en-US" dirty="0" smtClean="0">
                <a:latin typeface="Tahoma"/>
              </a:rPr>
              <a:t>例</a:t>
            </a:r>
            <a:r>
              <a:rPr lang="en-US" altLang="ja-JP" dirty="0" smtClean="0">
                <a:latin typeface="Tahoma"/>
              </a:rPr>
              <a:t>) </a:t>
            </a:r>
            <a:r>
              <a:rPr lang="en-US" altLang="ja-JP" dirty="0" err="1" smtClean="0">
                <a:latin typeface="Tahoma"/>
              </a:rPr>
              <a:t>Xen</a:t>
            </a:r>
            <a:r>
              <a:rPr lang="en-US" altLang="ja-JP" dirty="0" smtClean="0">
                <a:latin typeface="Tahoma"/>
              </a:rPr>
              <a:t> VNC Proxy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+mn-ea"/>
              </a:rPr>
              <a:t>3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7" name="図形グループ 6"/>
          <p:cNvGrpSpPr/>
          <p:nvPr/>
        </p:nvGrpSpPr>
        <p:grpSpPr>
          <a:xfrm>
            <a:off x="784327" y="4065523"/>
            <a:ext cx="2268661" cy="2223655"/>
            <a:chOff x="847266" y="3810403"/>
            <a:chExt cx="2268661" cy="2223655"/>
          </a:xfrm>
        </p:grpSpPr>
        <p:grpSp>
          <p:nvGrpSpPr>
            <p:cNvPr id="8" name="図形グループ 7"/>
            <p:cNvGrpSpPr/>
            <p:nvPr/>
          </p:nvGrpSpPr>
          <p:grpSpPr>
            <a:xfrm>
              <a:off x="847266" y="3810403"/>
              <a:ext cx="2268661" cy="2208958"/>
              <a:chOff x="847265" y="3434751"/>
              <a:chExt cx="2268661" cy="2796154"/>
            </a:xfrm>
          </p:grpSpPr>
          <p:sp>
            <p:nvSpPr>
              <p:cNvPr id="13" name="角丸四角形 12"/>
              <p:cNvSpPr/>
              <p:nvPr/>
            </p:nvSpPr>
            <p:spPr>
              <a:xfrm>
                <a:off x="847265" y="3434751"/>
                <a:ext cx="2268661" cy="2796154"/>
              </a:xfrm>
              <a:prstGeom prst="roundRect">
                <a:avLst/>
              </a:prstGeom>
              <a:ln w="57150" cmpd="sng">
                <a:solidFill>
                  <a:srgbClr val="A3A3A3"/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847265" y="3509254"/>
                <a:ext cx="2268661" cy="5064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b="1" dirty="0" smtClean="0">
                    <a:latin typeface="+mn-ea"/>
                  </a:rPr>
                  <a:t>ユーザ</a:t>
                </a:r>
                <a:endParaRPr kumimoji="1" lang="ja-JP" altLang="en-US" sz="2000" b="1" dirty="0" smtClean="0">
                  <a:latin typeface="+mn-ea"/>
                </a:endParaRPr>
              </a:p>
            </p:txBody>
          </p:sp>
        </p:grpSp>
        <p:sp>
          <p:nvSpPr>
            <p:cNvPr id="9" name="角丸四角形 8"/>
            <p:cNvSpPr/>
            <p:nvPr/>
          </p:nvSpPr>
          <p:spPr>
            <a:xfrm>
              <a:off x="1130255" y="4331628"/>
              <a:ext cx="1717901" cy="66576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VNC</a:t>
              </a:r>
            </a:p>
            <a:p>
              <a:pPr algn="ctr"/>
              <a:r>
                <a:rPr kumimoji="1" lang="ja-JP" altLang="en-US" dirty="0" smtClean="0">
                  <a:latin typeface="+mj-ea"/>
                  <a:ea typeface="+mj-ea"/>
                </a:rPr>
                <a:t>クライアント</a:t>
              </a:r>
            </a:p>
          </p:txBody>
        </p:sp>
        <p:grpSp>
          <p:nvGrpSpPr>
            <p:cNvPr id="10" name="図形グループ 9"/>
            <p:cNvGrpSpPr/>
            <p:nvPr/>
          </p:nvGrpSpPr>
          <p:grpSpPr>
            <a:xfrm>
              <a:off x="1111362" y="4988253"/>
              <a:ext cx="1578294" cy="1045805"/>
              <a:chOff x="769285" y="4494444"/>
              <a:chExt cx="1578294" cy="1045805"/>
            </a:xfrm>
          </p:grpSpPr>
          <p:pic>
            <p:nvPicPr>
              <p:cNvPr id="11" name="図 10" descr="man-people-person-user-icone-4751-128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9285" y="4494444"/>
                <a:ext cx="955687" cy="1045805"/>
              </a:xfrm>
              <a:prstGeom prst="rect">
                <a:avLst/>
              </a:prstGeom>
            </p:spPr>
          </p:pic>
          <p:pic>
            <p:nvPicPr>
              <p:cNvPr id="12" name="図 11" descr="laptop.pn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1400244" y="4503584"/>
                <a:ext cx="947335" cy="1036665"/>
              </a:xfrm>
              <a:prstGeom prst="rect">
                <a:avLst/>
              </a:prstGeom>
            </p:spPr>
          </p:pic>
        </p:grpSp>
      </p:grpSp>
      <p:grpSp>
        <p:nvGrpSpPr>
          <p:cNvPr id="31" name="図形グループ 30"/>
          <p:cNvGrpSpPr/>
          <p:nvPr/>
        </p:nvGrpSpPr>
        <p:grpSpPr>
          <a:xfrm>
            <a:off x="3052988" y="4064943"/>
            <a:ext cx="5526567" cy="2568939"/>
            <a:chOff x="2626833" y="3671391"/>
            <a:chExt cx="5526567" cy="2568939"/>
          </a:xfrm>
        </p:grpSpPr>
        <p:grpSp>
          <p:nvGrpSpPr>
            <p:cNvPr id="23" name="図形グループ 22"/>
            <p:cNvGrpSpPr/>
            <p:nvPr/>
          </p:nvGrpSpPr>
          <p:grpSpPr>
            <a:xfrm>
              <a:off x="3711221" y="3671391"/>
              <a:ext cx="4442179" cy="2568939"/>
              <a:chOff x="3711221" y="3671391"/>
              <a:chExt cx="4442179" cy="2568939"/>
            </a:xfrm>
          </p:grpSpPr>
          <p:grpSp>
            <p:nvGrpSpPr>
              <p:cNvPr id="16" name="図形グループ 15"/>
              <p:cNvGrpSpPr/>
              <p:nvPr/>
            </p:nvGrpSpPr>
            <p:grpSpPr>
              <a:xfrm>
                <a:off x="3711221" y="3671391"/>
                <a:ext cx="4442179" cy="2568939"/>
                <a:chOff x="3815248" y="3297771"/>
                <a:chExt cx="4442179" cy="2568939"/>
              </a:xfrm>
            </p:grpSpPr>
            <p:sp>
              <p:nvSpPr>
                <p:cNvPr id="21" name="角丸四角形 20"/>
                <p:cNvSpPr/>
                <p:nvPr/>
              </p:nvSpPr>
              <p:spPr>
                <a:xfrm>
                  <a:off x="3815249" y="3297771"/>
                  <a:ext cx="4442178" cy="2568939"/>
                </a:xfrm>
                <a:prstGeom prst="roundRect">
                  <a:avLst/>
                </a:prstGeom>
                <a:ln w="57150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3815248" y="3353706"/>
                  <a:ext cx="444217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dirty="0" smtClean="0">
                      <a:latin typeface="+mn-ea"/>
                    </a:rPr>
                    <a:t>クラウド</a:t>
                  </a:r>
                  <a:endParaRPr kumimoji="1" lang="ja-JP" altLang="en-US" sz="2000" dirty="0" smtClean="0">
                    <a:latin typeface="+mn-ea"/>
                  </a:endParaRPr>
                </a:p>
              </p:txBody>
            </p:sp>
          </p:grpSp>
          <p:grpSp>
            <p:nvGrpSpPr>
              <p:cNvPr id="25" name="図形グループ 24"/>
              <p:cNvGrpSpPr/>
              <p:nvPr/>
            </p:nvGrpSpPr>
            <p:grpSpPr>
              <a:xfrm>
                <a:off x="3998169" y="4184023"/>
                <a:ext cx="1925677" cy="1711603"/>
                <a:chOff x="6223128" y="3423882"/>
                <a:chExt cx="1775845" cy="1711603"/>
              </a:xfrm>
            </p:grpSpPr>
            <p:sp>
              <p:nvSpPr>
                <p:cNvPr id="26" name="正方形/長方形 25"/>
                <p:cNvSpPr/>
                <p:nvPr/>
              </p:nvSpPr>
              <p:spPr>
                <a:xfrm>
                  <a:off x="6223128" y="3424279"/>
                  <a:ext cx="1775845" cy="1711206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27" name="角丸四角形 26"/>
                <p:cNvSpPr/>
                <p:nvPr/>
              </p:nvSpPr>
              <p:spPr>
                <a:xfrm>
                  <a:off x="6518799" y="3824902"/>
                  <a:ext cx="1294616" cy="687293"/>
                </a:xfrm>
                <a:prstGeom prst="roundRect">
                  <a:avLst/>
                </a:prstGeom>
                <a:ln>
                  <a:solidFill>
                    <a:srgbClr val="0D0D0D"/>
                  </a:solidFill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 smtClean="0">
                      <a:latin typeface="+mj-ea"/>
                      <a:ea typeface="+mj-ea"/>
                    </a:rPr>
                    <a:t>VNC</a:t>
                  </a:r>
                </a:p>
                <a:p>
                  <a:pPr algn="ctr"/>
                  <a:r>
                    <a:rPr lang="ja-JP" altLang="en-US" dirty="0" smtClean="0">
                      <a:latin typeface="+mj-ea"/>
                      <a:ea typeface="+mj-ea"/>
                    </a:rPr>
                    <a:t>サーバ</a:t>
                  </a:r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28" name="テキスト ボックス 27"/>
                <p:cNvSpPr txBox="1"/>
                <p:nvPr/>
              </p:nvSpPr>
              <p:spPr>
                <a:xfrm>
                  <a:off x="6223128" y="3423882"/>
                  <a:ext cx="177584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dirty="0" smtClean="0">
                      <a:latin typeface="+mn-ea"/>
                    </a:rPr>
                    <a:t>管理</a:t>
                  </a:r>
                  <a:r>
                    <a:rPr lang="en-US" altLang="ja-JP" sz="2000" dirty="0" smtClean="0">
                      <a:latin typeface="+mn-ea"/>
                    </a:rPr>
                    <a:t>VM</a:t>
                  </a:r>
                  <a:endParaRPr kumimoji="1" lang="ja-JP" altLang="en-US" sz="2000" dirty="0" smtClean="0">
                    <a:latin typeface="+mn-ea"/>
                  </a:endParaRPr>
                </a:p>
              </p:txBody>
            </p:sp>
          </p:grpSp>
          <p:sp>
            <p:nvSpPr>
              <p:cNvPr id="18" name="正方形/長方形 17"/>
              <p:cNvSpPr/>
              <p:nvPr/>
            </p:nvSpPr>
            <p:spPr>
              <a:xfrm>
                <a:off x="6147963" y="4184022"/>
                <a:ext cx="1726398" cy="1711603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</p:txBody>
          </p:sp>
        </p:grpSp>
        <p:cxnSp>
          <p:nvCxnSpPr>
            <p:cNvPr id="30" name="直線矢印コネクタ 29"/>
            <p:cNvCxnSpPr>
              <a:endCxn id="27" idx="1"/>
            </p:cNvCxnSpPr>
            <p:nvPr/>
          </p:nvCxnSpPr>
          <p:spPr>
            <a:xfrm>
              <a:off x="2626833" y="4928690"/>
              <a:ext cx="1691952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図 14" descr="windows-xvpwe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4040825"/>
            <a:ext cx="3268133" cy="2331989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189090" y="6372814"/>
            <a:ext cx="3948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>
                <a:latin typeface="+mn-ea"/>
              </a:rPr>
              <a:t>x</a:t>
            </a:r>
            <a:r>
              <a:rPr lang="en-US" altLang="ja-JP" dirty="0" err="1" smtClean="0">
                <a:latin typeface="+mn-ea"/>
              </a:rPr>
              <a:t>vp</a:t>
            </a:r>
            <a:r>
              <a:rPr lang="en-US" altLang="ja-JP" dirty="0" smtClean="0">
                <a:latin typeface="+mn-ea"/>
              </a:rPr>
              <a:t> [</a:t>
            </a:r>
            <a:r>
              <a:rPr lang="en-US" altLang="ja-JP" i="1" dirty="0" smtClean="0">
                <a:latin typeface="+mn-ea"/>
              </a:rPr>
              <a:t>http://</a:t>
            </a:r>
            <a:r>
              <a:rPr lang="en-US" altLang="ja-JP" i="1" dirty="0" err="1" smtClean="0">
                <a:latin typeface="+mn-ea"/>
              </a:rPr>
              <a:t>www.xvpsource.org</a:t>
            </a:r>
            <a:r>
              <a:rPr lang="en-US" altLang="ja-JP" dirty="0" smtClean="0">
                <a:latin typeface="+mn-ea"/>
              </a:rPr>
              <a:t>]</a:t>
            </a:r>
            <a:endParaRPr kumimoji="1" lang="ja-JP" altLang="en-US" dirty="0" smtClean="0">
              <a:latin typeface="+mn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574119" y="4577575"/>
            <a:ext cx="1726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+mn-ea"/>
              </a:rPr>
              <a:t>ユーザ</a:t>
            </a:r>
            <a:r>
              <a:rPr lang="en-US" altLang="ja-JP" sz="2000" dirty="0" smtClean="0">
                <a:solidFill>
                  <a:schemeClr val="bg1"/>
                </a:solidFill>
                <a:latin typeface="+mn-ea"/>
              </a:rPr>
              <a:t>VM</a:t>
            </a:r>
            <a:endParaRPr kumimoji="1" lang="ja-JP" altLang="en-US" sz="200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872940" y="5544060"/>
            <a:ext cx="1120589" cy="6149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仮想</a:t>
            </a:r>
            <a:endParaRPr kumimoji="1" lang="en-US" altLang="ja-JP" dirty="0" smtClean="0">
              <a:latin typeface="+mj-ea"/>
              <a:ea typeface="+mj-ea"/>
            </a:endParaRPr>
          </a:p>
          <a:p>
            <a:pPr algn="ctr"/>
            <a:r>
              <a:rPr lang="ja-JP" altLang="en-US" dirty="0" smtClean="0">
                <a:latin typeface="+mj-ea"/>
                <a:ea typeface="+mj-ea"/>
              </a:rPr>
              <a:t>デバイス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37" name="カギ線コネクタ 36"/>
          <p:cNvCxnSpPr>
            <a:stCxn id="27" idx="2"/>
            <a:endCxn id="34" idx="1"/>
          </p:cNvCxnSpPr>
          <p:nvPr/>
        </p:nvCxnSpPr>
        <p:spPr>
          <a:xfrm rot="16200000" flipH="1">
            <a:off x="6067080" y="5045672"/>
            <a:ext cx="185644" cy="1426076"/>
          </a:xfrm>
          <a:prstGeom prst="bentConnector2">
            <a:avLst/>
          </a:prstGeom>
          <a:ln w="57150" cmpd="sng">
            <a:solidFill>
              <a:srgbClr val="D74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878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信頼できない管理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の存在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は信頼できるとは限らない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に脆弱性があり第三者に侵入される可能性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システム管理者が管理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で不正を行う可能性</a:t>
            </a:r>
            <a:endParaRPr lang="en-US" altLang="ja-JP" dirty="0" smtClean="0">
              <a:latin typeface="Tahoma"/>
            </a:endParaRPr>
          </a:p>
          <a:p>
            <a:pPr lvl="2"/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はマイグレーションで各地のデータセンタを移動</a:t>
            </a:r>
            <a:endParaRPr lang="en-US" altLang="ja-JP" dirty="0" smtClean="0">
              <a:latin typeface="Tahoma"/>
            </a:endParaRPr>
          </a:p>
          <a:p>
            <a:pPr lvl="3"/>
            <a:r>
              <a:rPr lang="ja-JP" altLang="en-US" dirty="0" smtClean="0">
                <a:latin typeface="Tahoma"/>
              </a:rPr>
              <a:t>セキュリティ意識の低い管理者の下で動作する可能性</a:t>
            </a:r>
            <a:endParaRPr lang="en-US" altLang="ja-JP" dirty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+mn-ea"/>
              </a:rPr>
              <a:t>4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pic>
        <p:nvPicPr>
          <p:cNvPr id="38" name="図 37" descr="planet-earth-internet-network-world-icone-9098-128.png"/>
          <p:cNvPicPr>
            <a:picLocks noChangeAspect="1"/>
          </p:cNvPicPr>
          <p:nvPr/>
        </p:nvPicPr>
        <p:blipFill>
          <a:blip r:embed="rId3">
            <a:alphaModFix amt="82000"/>
          </a:blip>
          <a:stretch>
            <a:fillRect/>
          </a:stretch>
        </p:blipFill>
        <p:spPr>
          <a:xfrm>
            <a:off x="3098164" y="4100563"/>
            <a:ext cx="2637465" cy="2649180"/>
          </a:xfrm>
          <a:prstGeom prst="rect">
            <a:avLst/>
          </a:prstGeom>
        </p:spPr>
      </p:pic>
      <p:pic>
        <p:nvPicPr>
          <p:cNvPr id="9" name="図 8" descr="server_vist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028" y="5136948"/>
            <a:ext cx="898074" cy="982761"/>
          </a:xfrm>
          <a:prstGeom prst="rect">
            <a:avLst/>
          </a:prstGeom>
        </p:spPr>
      </p:pic>
      <p:pic>
        <p:nvPicPr>
          <p:cNvPr id="11" name="図 10" descr="server_vist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1377" y="5073193"/>
            <a:ext cx="611100" cy="668726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2743028" y="4627262"/>
            <a:ext cx="591825" cy="410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467619" y="4627262"/>
            <a:ext cx="591825" cy="410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442573" y="4636595"/>
            <a:ext cx="1158199" cy="410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+mj-ea"/>
                <a:ea typeface="+mj-ea"/>
              </a:rPr>
              <a:t>管理</a:t>
            </a:r>
            <a:r>
              <a:rPr kumimoji="1"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pic>
        <p:nvPicPr>
          <p:cNvPr id="39" name="図 38" descr="point-query-user-icone-6173-12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8376" y="5681014"/>
            <a:ext cx="882396" cy="877389"/>
          </a:xfrm>
          <a:prstGeom prst="rect">
            <a:avLst/>
          </a:prstGeom>
        </p:spPr>
      </p:pic>
      <p:pic>
        <p:nvPicPr>
          <p:cNvPr id="40" name="図 39" descr="user_administrator_blue_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7218" y="5073193"/>
            <a:ext cx="677761" cy="750519"/>
          </a:xfrm>
          <a:prstGeom prst="rect">
            <a:avLst/>
          </a:prstGeom>
        </p:spPr>
      </p:pic>
      <p:cxnSp>
        <p:nvCxnSpPr>
          <p:cNvPr id="42" name="直線矢印コネクタ 41"/>
          <p:cNvCxnSpPr>
            <a:stCxn id="39" idx="0"/>
          </p:cNvCxnSpPr>
          <p:nvPr/>
        </p:nvCxnSpPr>
        <p:spPr>
          <a:xfrm flipH="1" flipV="1">
            <a:off x="2145365" y="5019385"/>
            <a:ext cx="14209" cy="661629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070159" y="5243490"/>
            <a:ext cx="101558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rgbClr val="FF0000"/>
                </a:solidFill>
                <a:latin typeface="+mn-ea"/>
              </a:rPr>
              <a:t>改ざん</a:t>
            </a:r>
            <a:endParaRPr kumimoji="1" lang="ja-JP" altLang="en-US" sz="2400" b="1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743028" y="4627262"/>
            <a:ext cx="591825" cy="41031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442573" y="4627262"/>
            <a:ext cx="1158199" cy="41031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+mj-ea"/>
                <a:ea typeface="+mj-ea"/>
              </a:rPr>
              <a:t>管理</a:t>
            </a:r>
            <a:r>
              <a:rPr kumimoji="1"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190951" y="3970419"/>
            <a:ext cx="244855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rgbClr val="0000FF"/>
                </a:solidFill>
                <a:latin typeface="+mn-ea"/>
              </a:rPr>
              <a:t>マイグレーション</a:t>
            </a:r>
            <a:endParaRPr kumimoji="1" lang="ja-JP" altLang="en-US" sz="2400" b="1" dirty="0" smtClean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467619" y="4627262"/>
            <a:ext cx="591825" cy="41031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355177" y="5223547"/>
            <a:ext cx="1798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n-ea"/>
              </a:rPr>
              <a:t>正当な管理者</a:t>
            </a:r>
            <a:endParaRPr lang="ja-JP" altLang="en-US" sz="2000" dirty="0">
              <a:latin typeface="+mn-ea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937058" y="5832819"/>
            <a:ext cx="1011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n-ea"/>
              </a:rPr>
              <a:t>攻撃者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637509" y="4627262"/>
            <a:ext cx="591825" cy="410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309305" y="4611167"/>
            <a:ext cx="591825" cy="410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011754" y="4627262"/>
            <a:ext cx="591825" cy="410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+mj-ea"/>
                <a:ea typeface="+mj-ea"/>
              </a:rPr>
              <a:t>VM</a:t>
            </a:r>
            <a:endParaRPr kumimoji="1" lang="ja-JP" altLang="en-US" sz="1600" dirty="0" smtClean="0">
              <a:latin typeface="+mj-ea"/>
              <a:ea typeface="+mj-ea"/>
            </a:endParaRPr>
          </a:p>
        </p:txBody>
      </p:sp>
      <p:cxnSp>
        <p:nvCxnSpPr>
          <p:cNvPr id="5" name="曲線コネクタ 4"/>
          <p:cNvCxnSpPr>
            <a:stCxn id="46" idx="0"/>
            <a:endCxn id="57" idx="0"/>
          </p:cNvCxnSpPr>
          <p:nvPr/>
        </p:nvCxnSpPr>
        <p:spPr>
          <a:xfrm rot="16200000" flipV="1">
            <a:off x="4348477" y="4042317"/>
            <a:ext cx="12700" cy="1169890"/>
          </a:xfrm>
          <a:prstGeom prst="curvedConnector3">
            <a:avLst>
              <a:gd name="adj1" fmla="val 6505882"/>
            </a:avLst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1126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4" grpId="0"/>
      <p:bldP spid="45" grpId="0" animBg="1"/>
      <p:bldP spid="51" grpId="0" animBg="1"/>
      <p:bldP spid="54" grpId="0"/>
      <p:bldP spid="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管理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への情報漏洩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へのキーボード入力情報が漏洩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例</a:t>
            </a:r>
            <a:r>
              <a:rPr lang="en-US" altLang="ja-JP" dirty="0" smtClean="0">
                <a:latin typeface="Tahoma"/>
              </a:rPr>
              <a:t>) </a:t>
            </a:r>
            <a:r>
              <a:rPr lang="ja-JP" altLang="en-US" dirty="0" smtClean="0">
                <a:latin typeface="Tahoma"/>
              </a:rPr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の</a:t>
            </a:r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サーバの改ざん</a:t>
            </a:r>
            <a:endParaRPr lang="en-US" altLang="ja-JP" dirty="0" smtClean="0">
              <a:latin typeface="Tahoma"/>
            </a:endParaRPr>
          </a:p>
          <a:p>
            <a:pPr lvl="2"/>
            <a:r>
              <a:rPr lang="ja-JP" altLang="en-US" dirty="0" smtClean="0">
                <a:latin typeface="Tahoma"/>
              </a:rPr>
              <a:t>パスワードなどの機密情報が漏洩</a:t>
            </a:r>
            <a:endParaRPr lang="en-US" altLang="ja-JP" dirty="0" smtClean="0">
              <a:latin typeface="Tahoma"/>
            </a:endParaRPr>
          </a:p>
          <a:p>
            <a:r>
              <a:rPr lang="en-US" altLang="ja-JP" dirty="0" smtClean="0">
                <a:latin typeface="Tahoma"/>
              </a:rPr>
              <a:t>VPN</a:t>
            </a:r>
            <a:r>
              <a:rPr lang="ja-JP" altLang="en-US" dirty="0" smtClean="0">
                <a:latin typeface="Tahoma"/>
              </a:rPr>
              <a:t>や</a:t>
            </a:r>
            <a:r>
              <a:rPr lang="en-US" altLang="ja-JP" dirty="0" smtClean="0">
                <a:latin typeface="Tahoma"/>
              </a:rPr>
              <a:t>SSH</a:t>
            </a:r>
            <a:r>
              <a:rPr lang="ja-JP" altLang="en-US" dirty="0" smtClean="0">
                <a:latin typeface="Tahoma"/>
              </a:rPr>
              <a:t>トンネリングでは対処できない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+mn-ea"/>
              </a:rPr>
              <a:t>5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101" name="図形グループ 100"/>
          <p:cNvGrpSpPr/>
          <p:nvPr/>
        </p:nvGrpSpPr>
        <p:grpSpPr>
          <a:xfrm>
            <a:off x="1030187" y="3835602"/>
            <a:ext cx="2268661" cy="2853978"/>
            <a:chOff x="366259" y="3664352"/>
            <a:chExt cx="2268661" cy="2853978"/>
          </a:xfrm>
        </p:grpSpPr>
        <p:grpSp>
          <p:nvGrpSpPr>
            <p:cNvPr id="86" name="図形グループ 85"/>
            <p:cNvGrpSpPr/>
            <p:nvPr/>
          </p:nvGrpSpPr>
          <p:grpSpPr>
            <a:xfrm>
              <a:off x="366259" y="3664352"/>
              <a:ext cx="2268661" cy="2853978"/>
              <a:chOff x="847266" y="3810402"/>
              <a:chExt cx="2268661" cy="2853978"/>
            </a:xfrm>
          </p:grpSpPr>
          <p:grpSp>
            <p:nvGrpSpPr>
              <p:cNvPr id="87" name="図形グループ 86"/>
              <p:cNvGrpSpPr/>
              <p:nvPr/>
            </p:nvGrpSpPr>
            <p:grpSpPr>
              <a:xfrm>
                <a:off x="847266" y="3810402"/>
                <a:ext cx="2268661" cy="2853978"/>
                <a:chOff x="847265" y="3434750"/>
                <a:chExt cx="2268661" cy="3612637"/>
              </a:xfrm>
            </p:grpSpPr>
            <p:sp>
              <p:nvSpPr>
                <p:cNvPr id="92" name="角丸四角形 91"/>
                <p:cNvSpPr/>
                <p:nvPr/>
              </p:nvSpPr>
              <p:spPr>
                <a:xfrm>
                  <a:off x="847265" y="3434750"/>
                  <a:ext cx="2268661" cy="3612637"/>
                </a:xfrm>
                <a:prstGeom prst="roundRect">
                  <a:avLst/>
                </a:prstGeom>
                <a:ln w="57150" cmpd="sng">
                  <a:solidFill>
                    <a:srgbClr val="A3A3A3"/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93" name="テキスト ボックス 92"/>
                <p:cNvSpPr txBox="1"/>
                <p:nvPr/>
              </p:nvSpPr>
              <p:spPr>
                <a:xfrm>
                  <a:off x="847265" y="3509254"/>
                  <a:ext cx="2268661" cy="4675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 smtClean="0">
                      <a:latin typeface="+mn-ea"/>
                    </a:rPr>
                    <a:t>ユーザ</a:t>
                  </a:r>
                  <a:endParaRPr kumimoji="1" lang="ja-JP" altLang="en-US" sz="2000" dirty="0" smtClean="0">
                    <a:latin typeface="+mn-ea"/>
                  </a:endParaRPr>
                </a:p>
              </p:txBody>
            </p:sp>
          </p:grpSp>
          <p:sp>
            <p:nvSpPr>
              <p:cNvPr id="88" name="角丸四角形 87"/>
              <p:cNvSpPr/>
              <p:nvPr/>
            </p:nvSpPr>
            <p:spPr>
              <a:xfrm>
                <a:off x="1130255" y="4331628"/>
                <a:ext cx="1717901" cy="66576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+mj-ea"/>
                    <a:ea typeface="+mj-ea"/>
                  </a:rPr>
                  <a:t>VNC</a:t>
                </a:r>
              </a:p>
              <a:p>
                <a:pPr algn="ctr"/>
                <a:r>
                  <a:rPr kumimoji="1" lang="ja-JP" altLang="en-US" dirty="0" smtClean="0">
                    <a:latin typeface="+mj-ea"/>
                    <a:ea typeface="+mj-ea"/>
                  </a:rPr>
                  <a:t>クライアント</a:t>
                </a:r>
              </a:p>
            </p:txBody>
          </p:sp>
          <p:grpSp>
            <p:nvGrpSpPr>
              <p:cNvPr id="89" name="図形グループ 88"/>
              <p:cNvGrpSpPr/>
              <p:nvPr/>
            </p:nvGrpSpPr>
            <p:grpSpPr>
              <a:xfrm>
                <a:off x="1130255" y="5430405"/>
                <a:ext cx="1559401" cy="1062573"/>
                <a:chOff x="788178" y="4936596"/>
                <a:chExt cx="1559401" cy="1062573"/>
              </a:xfrm>
            </p:grpSpPr>
            <p:pic>
              <p:nvPicPr>
                <p:cNvPr id="90" name="図 89" descr="man-people-person-user-icone-4751-128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8178" y="4953364"/>
                  <a:ext cx="955687" cy="1045805"/>
                </a:xfrm>
                <a:prstGeom prst="rect">
                  <a:avLst/>
                </a:prstGeom>
              </p:spPr>
            </p:pic>
            <p:pic>
              <p:nvPicPr>
                <p:cNvPr id="91" name="図 90" descr="laptop.png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00244" y="4936596"/>
                  <a:ext cx="947335" cy="1036665"/>
                </a:xfrm>
                <a:prstGeom prst="rect">
                  <a:avLst/>
                </a:prstGeom>
              </p:spPr>
            </p:pic>
          </p:grpSp>
        </p:grpSp>
        <p:sp>
          <p:nvSpPr>
            <p:cNvPr id="100" name="テキスト ボックス 99"/>
            <p:cNvSpPr txBox="1"/>
            <p:nvPr/>
          </p:nvSpPr>
          <p:spPr>
            <a:xfrm>
              <a:off x="366259" y="4901013"/>
              <a:ext cx="226866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 smtClean="0">
                  <a:latin typeface="+mn-ea"/>
                </a:rPr>
                <a:t>キーボード入力</a:t>
              </a:r>
              <a:endParaRPr kumimoji="1" lang="ja-JP" altLang="en-US" b="1" dirty="0" smtClean="0">
                <a:latin typeface="+mn-ea"/>
              </a:endParaRPr>
            </a:p>
          </p:txBody>
        </p:sp>
      </p:grpSp>
      <p:grpSp>
        <p:nvGrpSpPr>
          <p:cNvPr id="10" name="図形グループ 9"/>
          <p:cNvGrpSpPr/>
          <p:nvPr/>
        </p:nvGrpSpPr>
        <p:grpSpPr>
          <a:xfrm>
            <a:off x="3931886" y="3510566"/>
            <a:ext cx="4673000" cy="3179014"/>
            <a:chOff x="3931886" y="3334934"/>
            <a:chExt cx="4673000" cy="3179014"/>
          </a:xfrm>
        </p:grpSpPr>
        <p:grpSp>
          <p:nvGrpSpPr>
            <p:cNvPr id="9" name="図形グループ 8"/>
            <p:cNvGrpSpPr/>
            <p:nvPr/>
          </p:nvGrpSpPr>
          <p:grpSpPr>
            <a:xfrm>
              <a:off x="3931886" y="3334934"/>
              <a:ext cx="4673000" cy="3179014"/>
              <a:chOff x="3931886" y="3334934"/>
              <a:chExt cx="4673000" cy="3179014"/>
            </a:xfrm>
          </p:grpSpPr>
          <p:grpSp>
            <p:nvGrpSpPr>
              <p:cNvPr id="8" name="図形グループ 7"/>
              <p:cNvGrpSpPr/>
              <p:nvPr/>
            </p:nvGrpSpPr>
            <p:grpSpPr>
              <a:xfrm>
                <a:off x="3931886" y="3334934"/>
                <a:ext cx="4673000" cy="3179014"/>
                <a:chOff x="3931886" y="3334934"/>
                <a:chExt cx="4673000" cy="3179014"/>
              </a:xfrm>
            </p:grpSpPr>
            <p:sp>
              <p:nvSpPr>
                <p:cNvPr id="75" name="角丸四角形 74"/>
                <p:cNvSpPr/>
                <p:nvPr/>
              </p:nvSpPr>
              <p:spPr>
                <a:xfrm>
                  <a:off x="3931886" y="3334934"/>
                  <a:ext cx="4673000" cy="3179014"/>
                </a:xfrm>
                <a:prstGeom prst="roundRect">
                  <a:avLst/>
                </a:prstGeom>
                <a:ln w="57150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76" name="テキスト ボックス 75"/>
                <p:cNvSpPr txBox="1"/>
                <p:nvPr/>
              </p:nvSpPr>
              <p:spPr>
                <a:xfrm>
                  <a:off x="3931886" y="3334934"/>
                  <a:ext cx="4673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>
                      <a:latin typeface="+mn-ea"/>
                    </a:rPr>
                    <a:t>クラウド</a:t>
                  </a:r>
                </a:p>
              </p:txBody>
            </p:sp>
          </p:grpSp>
          <p:grpSp>
            <p:nvGrpSpPr>
              <p:cNvPr id="5" name="図形グループ 4"/>
              <p:cNvGrpSpPr/>
              <p:nvPr/>
            </p:nvGrpSpPr>
            <p:grpSpPr>
              <a:xfrm>
                <a:off x="4221418" y="3764531"/>
                <a:ext cx="2139885" cy="1589507"/>
                <a:chOff x="4221418" y="3764531"/>
                <a:chExt cx="2139885" cy="1589507"/>
              </a:xfrm>
            </p:grpSpPr>
            <p:sp>
              <p:nvSpPr>
                <p:cNvPr id="68" name="正方形/長方形 67"/>
                <p:cNvSpPr/>
                <p:nvPr/>
              </p:nvSpPr>
              <p:spPr>
                <a:xfrm>
                  <a:off x="4221418" y="3764901"/>
                  <a:ext cx="2139884" cy="1589137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4233597" y="3764531"/>
                  <a:ext cx="212770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>
                      <a:latin typeface="+mn-ea"/>
                    </a:rPr>
                    <a:t>管理</a:t>
                  </a:r>
                  <a:r>
                    <a:rPr lang="en-US" altLang="ja-JP" dirty="0">
                      <a:latin typeface="+mn-ea"/>
                    </a:rPr>
                    <a:t>VM</a:t>
                  </a:r>
                  <a:endParaRPr lang="ja-JP" altLang="en-US" dirty="0">
                    <a:latin typeface="+mn-ea"/>
                  </a:endParaRPr>
                </a:p>
              </p:txBody>
            </p:sp>
            <p:grpSp>
              <p:nvGrpSpPr>
                <p:cNvPr id="71" name="図形グループ 70"/>
                <p:cNvGrpSpPr/>
                <p:nvPr/>
              </p:nvGrpSpPr>
              <p:grpSpPr>
                <a:xfrm>
                  <a:off x="4563797" y="4164641"/>
                  <a:ext cx="1598576" cy="1039092"/>
                  <a:chOff x="8200218" y="25603310"/>
                  <a:chExt cx="2497776" cy="1741703"/>
                </a:xfrm>
              </p:grpSpPr>
              <p:sp>
                <p:nvSpPr>
                  <p:cNvPr id="73" name="角丸四角形 72"/>
                  <p:cNvSpPr/>
                  <p:nvPr/>
                </p:nvSpPr>
                <p:spPr>
                  <a:xfrm>
                    <a:off x="8209218" y="25603310"/>
                    <a:ext cx="2479773" cy="1741703"/>
                  </a:xfrm>
                  <a:prstGeom prst="roundRect">
                    <a:avLst/>
                  </a:prstGeom>
                  <a:ln>
                    <a:solidFill>
                      <a:srgbClr val="0D0D0D"/>
                    </a:solidFill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74" name="テキスト ボックス 73"/>
                  <p:cNvSpPr txBox="1"/>
                  <p:nvPr/>
                </p:nvSpPr>
                <p:spPr>
                  <a:xfrm>
                    <a:off x="8200218" y="25647932"/>
                    <a:ext cx="2497776" cy="6190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ja-JP" dirty="0">
                        <a:latin typeface="+mn-ea"/>
                      </a:rPr>
                      <a:t>VNC</a:t>
                    </a:r>
                    <a:r>
                      <a:rPr lang="ja-JP" altLang="en-US" dirty="0">
                        <a:latin typeface="+mn-ea"/>
                      </a:rPr>
                      <a:t>サーバ</a:t>
                    </a:r>
                  </a:p>
                </p:txBody>
              </p:sp>
            </p:grpSp>
          </p:grpSp>
          <p:grpSp>
            <p:nvGrpSpPr>
              <p:cNvPr id="63" name="図形グループ 62"/>
              <p:cNvGrpSpPr/>
              <p:nvPr/>
            </p:nvGrpSpPr>
            <p:grpSpPr>
              <a:xfrm>
                <a:off x="6959484" y="3764530"/>
                <a:ext cx="1382553" cy="1020732"/>
                <a:chOff x="6593518" y="3423883"/>
                <a:chExt cx="1642779" cy="1455527"/>
              </a:xfrm>
            </p:grpSpPr>
            <p:sp>
              <p:nvSpPr>
                <p:cNvPr id="65" name="正方形/長方形 64"/>
                <p:cNvSpPr/>
                <p:nvPr/>
              </p:nvSpPr>
              <p:spPr>
                <a:xfrm>
                  <a:off x="6593518" y="3423883"/>
                  <a:ext cx="1642779" cy="1455527"/>
                </a:xfrm>
                <a:prstGeom prst="rect">
                  <a:avLst/>
                </a:prstGeom>
                <a:solidFill>
                  <a:srgbClr val="0000FF"/>
                </a:solidFill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67" name="テキスト ボックス 66"/>
                <p:cNvSpPr txBox="1"/>
                <p:nvPr/>
              </p:nvSpPr>
              <p:spPr>
                <a:xfrm>
                  <a:off x="6593518" y="3885367"/>
                  <a:ext cx="1642779" cy="5266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b="1" dirty="0">
                      <a:solidFill>
                        <a:schemeClr val="bg1"/>
                      </a:solidFill>
                      <a:latin typeface="+mn-ea"/>
                    </a:rPr>
                    <a:t>ユーザ</a:t>
                  </a:r>
                  <a:r>
                    <a:rPr lang="en-US" altLang="ja-JP" b="1" dirty="0">
                      <a:solidFill>
                        <a:schemeClr val="bg1"/>
                      </a:solidFill>
                      <a:latin typeface="+mn-ea"/>
                    </a:rPr>
                    <a:t>VM</a:t>
                  </a:r>
                  <a:endParaRPr lang="ja-JP" altLang="en-US" b="1" dirty="0">
                    <a:solidFill>
                      <a:schemeClr val="bg1"/>
                    </a:solidFill>
                    <a:latin typeface="+mn-ea"/>
                  </a:endParaRPr>
                </a:p>
              </p:txBody>
            </p:sp>
          </p:grpSp>
        </p:grpSp>
        <p:cxnSp>
          <p:nvCxnSpPr>
            <p:cNvPr id="109" name="直線矢印コネクタ 108"/>
            <p:cNvCxnSpPr/>
            <p:nvPr/>
          </p:nvCxnSpPr>
          <p:spPr>
            <a:xfrm>
              <a:off x="6156612" y="4514079"/>
              <a:ext cx="802872" cy="0"/>
            </a:xfrm>
            <a:prstGeom prst="straightConnector1">
              <a:avLst/>
            </a:prstGeom>
            <a:ln w="571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直線矢印コネクタ 97"/>
          <p:cNvCxnSpPr>
            <a:stCxn id="72" idx="2"/>
            <a:endCxn id="58" idx="0"/>
          </p:cNvCxnSpPr>
          <p:nvPr/>
        </p:nvCxnSpPr>
        <p:spPr>
          <a:xfrm flipH="1">
            <a:off x="5357323" y="5301830"/>
            <a:ext cx="5763" cy="727451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角丸四角形 71"/>
          <p:cNvSpPr/>
          <p:nvPr/>
        </p:nvSpPr>
        <p:spPr>
          <a:xfrm>
            <a:off x="4902235" y="4743355"/>
            <a:ext cx="921702" cy="55847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+mj-ea"/>
                <a:ea typeface="+mj-ea"/>
              </a:rPr>
              <a:t>盗聴</a:t>
            </a:r>
            <a:endParaRPr lang="en-US" altLang="ja-JP" sz="2000" dirty="0">
              <a:latin typeface="+mj-ea"/>
              <a:ea typeface="+mj-ea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4558034" y="6029281"/>
            <a:ext cx="1598578" cy="515516"/>
          </a:xfrm>
          <a:prstGeom prst="roundRect">
            <a:avLst/>
          </a:prstGeom>
          <a:ln w="57150" cmpd="sng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+mj-ea"/>
                <a:ea typeface="+mj-ea"/>
              </a:rPr>
              <a:t>パスワード</a:t>
            </a:r>
            <a:endParaRPr lang="ja-JP" altLang="en-US" dirty="0">
              <a:latin typeface="+mj-ea"/>
              <a:ea typeface="+mj-ea"/>
            </a:endParaRPr>
          </a:p>
        </p:txBody>
      </p:sp>
      <p:sp>
        <p:nvSpPr>
          <p:cNvPr id="56" name="爆発 1 55"/>
          <p:cNvSpPr/>
          <p:nvPr/>
        </p:nvSpPr>
        <p:spPr>
          <a:xfrm>
            <a:off x="6162373" y="4960894"/>
            <a:ext cx="2274733" cy="1137552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+mj-ea"/>
                <a:ea typeface="+mj-ea"/>
              </a:rPr>
              <a:t>情報漏洩</a:t>
            </a:r>
          </a:p>
        </p:txBody>
      </p:sp>
      <p:grpSp>
        <p:nvGrpSpPr>
          <p:cNvPr id="11" name="図形グループ 10"/>
          <p:cNvGrpSpPr/>
          <p:nvPr/>
        </p:nvGrpSpPr>
        <p:grpSpPr>
          <a:xfrm>
            <a:off x="6162373" y="5643523"/>
            <a:ext cx="2442513" cy="1005560"/>
            <a:chOff x="6162373" y="5467891"/>
            <a:chExt cx="2442513" cy="1005560"/>
          </a:xfrm>
        </p:grpSpPr>
        <p:pic>
          <p:nvPicPr>
            <p:cNvPr id="59" name="図 58" descr="point-query-user-icone-6173-128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62373" y="5467891"/>
              <a:ext cx="1011298" cy="1005560"/>
            </a:xfrm>
            <a:prstGeom prst="rect">
              <a:avLst/>
            </a:prstGeom>
          </p:spPr>
        </p:pic>
        <p:sp>
          <p:nvSpPr>
            <p:cNvPr id="54" name="テキスト ボックス 53"/>
            <p:cNvSpPr txBox="1"/>
            <p:nvPr/>
          </p:nvSpPr>
          <p:spPr>
            <a:xfrm>
              <a:off x="6895755" y="5827120"/>
              <a:ext cx="17091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>
                  <a:latin typeface="+mn-ea"/>
                </a:rPr>
                <a:t>信頼できない</a:t>
              </a:r>
              <a:endParaRPr lang="en-US" altLang="ja-JP" dirty="0" smtClean="0">
                <a:latin typeface="+mn-ea"/>
              </a:endParaRPr>
            </a:p>
            <a:p>
              <a:pPr algn="ctr"/>
              <a:r>
                <a:rPr lang="ja-JP" altLang="en-US" dirty="0" smtClean="0">
                  <a:latin typeface="+mn-ea"/>
                </a:rPr>
                <a:t>管理者</a:t>
              </a:r>
              <a:endParaRPr lang="ja-JP" altLang="en-US" dirty="0">
                <a:latin typeface="+mn-ea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3031077" y="4578332"/>
            <a:ext cx="1526957" cy="2227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VPN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256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58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提案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FBCrypt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8253815" cy="4832350"/>
          </a:xfrm>
        </p:spPr>
        <p:txBody>
          <a:bodyPr/>
          <a:lstStyle/>
          <a:p>
            <a:r>
              <a:rPr lang="ja-JP" altLang="en-US" dirty="0" smtClean="0"/>
              <a:t>管理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経由のアクセスでもユーザ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に安全にキーボード入力を送れるシステム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障害に強い</a:t>
            </a:r>
            <a:r>
              <a:rPr lang="en-US" altLang="ja-JP" dirty="0" smtClean="0">
                <a:latin typeface="Tahoma"/>
              </a:rPr>
              <a:t>VM</a:t>
            </a:r>
            <a:r>
              <a:rPr lang="ja-JP" altLang="en-US" dirty="0" smtClean="0">
                <a:latin typeface="Tahoma"/>
              </a:rPr>
              <a:t>管理と情報漏洩の防止を両立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クライアントで暗号化、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で復号化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+mn-ea"/>
              </a:rPr>
              <a:t>6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696016" y="3844969"/>
            <a:ext cx="2268661" cy="2600632"/>
            <a:chOff x="307840" y="3952841"/>
            <a:chExt cx="2268661" cy="2600632"/>
          </a:xfrm>
        </p:grpSpPr>
        <p:grpSp>
          <p:nvGrpSpPr>
            <p:cNvPr id="43" name="図形グループ 42"/>
            <p:cNvGrpSpPr/>
            <p:nvPr/>
          </p:nvGrpSpPr>
          <p:grpSpPr>
            <a:xfrm>
              <a:off x="307840" y="3952841"/>
              <a:ext cx="2268661" cy="2595065"/>
              <a:chOff x="366259" y="3923264"/>
              <a:chExt cx="2268661" cy="2595065"/>
            </a:xfrm>
          </p:grpSpPr>
          <p:grpSp>
            <p:nvGrpSpPr>
              <p:cNvPr id="44" name="図形グループ 43"/>
              <p:cNvGrpSpPr/>
              <p:nvPr/>
            </p:nvGrpSpPr>
            <p:grpSpPr>
              <a:xfrm>
                <a:off x="366259" y="3923264"/>
                <a:ext cx="2268661" cy="2595065"/>
                <a:chOff x="847266" y="4069314"/>
                <a:chExt cx="2268661" cy="2595065"/>
              </a:xfrm>
            </p:grpSpPr>
            <p:grpSp>
              <p:nvGrpSpPr>
                <p:cNvPr id="46" name="図形グループ 45"/>
                <p:cNvGrpSpPr/>
                <p:nvPr/>
              </p:nvGrpSpPr>
              <p:grpSpPr>
                <a:xfrm>
                  <a:off x="847266" y="4069314"/>
                  <a:ext cx="2268661" cy="2595065"/>
                  <a:chOff x="847265" y="3762487"/>
                  <a:chExt cx="2268661" cy="3284898"/>
                </a:xfrm>
              </p:grpSpPr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847265" y="3762487"/>
                    <a:ext cx="2268661" cy="3284898"/>
                  </a:xfrm>
                  <a:prstGeom prst="roundRect">
                    <a:avLst/>
                  </a:prstGeom>
                  <a:ln w="57150" cmpd="sng">
                    <a:solidFill>
                      <a:schemeClr val="accent6">
                        <a:lumMod val="60000"/>
                        <a:lumOff val="4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 smtClean="0">
                      <a:latin typeface="+mj-ea"/>
                      <a:ea typeface="+mj-ea"/>
                    </a:endParaRPr>
                  </a:p>
                </p:txBody>
              </p:sp>
              <p:sp>
                <p:nvSpPr>
                  <p:cNvPr id="52" name="テキスト ボックス 51"/>
                  <p:cNvSpPr txBox="1"/>
                  <p:nvPr/>
                </p:nvSpPr>
                <p:spPr>
                  <a:xfrm>
                    <a:off x="847265" y="3762490"/>
                    <a:ext cx="2268661" cy="46751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dirty="0" smtClean="0">
                        <a:latin typeface="+mn-ea"/>
                      </a:rPr>
                      <a:t>ユーザ</a:t>
                    </a:r>
                    <a:endParaRPr kumimoji="1" lang="ja-JP" altLang="en-US" dirty="0" smtClean="0">
                      <a:latin typeface="+mn-ea"/>
                    </a:endParaRPr>
                  </a:p>
                </p:txBody>
              </p:sp>
            </p:grpSp>
            <p:sp>
              <p:nvSpPr>
                <p:cNvPr id="47" name="角丸四角形 46"/>
                <p:cNvSpPr/>
                <p:nvPr/>
              </p:nvSpPr>
              <p:spPr>
                <a:xfrm>
                  <a:off x="1359158" y="4531397"/>
                  <a:ext cx="1115113" cy="607781"/>
                </a:xfrm>
                <a:prstGeom prst="round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>
                      <a:latin typeface="+mj-ea"/>
                      <a:ea typeface="+mj-ea"/>
                    </a:rPr>
                    <a:t>暗号化</a:t>
                  </a:r>
                  <a:endParaRPr kumimoji="1" lang="en-US" altLang="ja-JP" dirty="0" smtClean="0">
                    <a:latin typeface="+mj-ea"/>
                    <a:ea typeface="+mj-ea"/>
                  </a:endParaRPr>
                </a:p>
              </p:txBody>
            </p:sp>
            <p:pic>
              <p:nvPicPr>
                <p:cNvPr id="49" name="図 48" descr="man-people-person-user-icone-4751-128.pn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130255" y="5578094"/>
                  <a:ext cx="955687" cy="1045805"/>
                </a:xfrm>
                <a:prstGeom prst="rect">
                  <a:avLst/>
                </a:prstGeom>
              </p:spPr>
            </p:pic>
          </p:grpSp>
          <p:sp>
            <p:nvSpPr>
              <p:cNvPr id="45" name="テキスト ボックス 44"/>
              <p:cNvSpPr txBox="1"/>
              <p:nvPr/>
            </p:nvSpPr>
            <p:spPr>
              <a:xfrm>
                <a:off x="366259" y="5104295"/>
                <a:ext cx="226866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b="1" dirty="0" smtClean="0">
                    <a:latin typeface="+mn-ea"/>
                  </a:rPr>
                  <a:t>キーボード入力</a:t>
                </a:r>
                <a:endParaRPr kumimoji="1" lang="ja-JP" altLang="en-US" b="1" dirty="0" smtClean="0">
                  <a:latin typeface="+mn-ea"/>
                </a:endParaRPr>
              </a:p>
            </p:txBody>
          </p:sp>
        </p:grpSp>
        <p:pic>
          <p:nvPicPr>
            <p:cNvPr id="39" name="Picture 4" descr="C:\Users\Egawa Saori\Desktop\icon\keyboard-icone-3840-96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25676" y="5473151"/>
              <a:ext cx="993711" cy="1080322"/>
            </a:xfrm>
            <a:prstGeom prst="rect">
              <a:avLst/>
            </a:prstGeom>
            <a:noFill/>
          </p:spPr>
        </p:pic>
      </p:grpSp>
      <p:grpSp>
        <p:nvGrpSpPr>
          <p:cNvPr id="14" name="図形グループ 13"/>
          <p:cNvGrpSpPr/>
          <p:nvPr/>
        </p:nvGrpSpPr>
        <p:grpSpPr>
          <a:xfrm>
            <a:off x="3626348" y="3559444"/>
            <a:ext cx="4966407" cy="2938487"/>
            <a:chOff x="-35377" y="3655616"/>
            <a:chExt cx="3818131" cy="2979941"/>
          </a:xfrm>
        </p:grpSpPr>
        <p:sp>
          <p:nvSpPr>
            <p:cNvPr id="35" name="角丸四角形 34"/>
            <p:cNvSpPr/>
            <p:nvPr/>
          </p:nvSpPr>
          <p:spPr>
            <a:xfrm>
              <a:off x="-35377" y="3655616"/>
              <a:ext cx="3818131" cy="2979941"/>
            </a:xfrm>
            <a:prstGeom prst="roundRect">
              <a:avLst/>
            </a:prstGeom>
            <a:ln w="57150" cmpd="sng">
              <a:solidFill>
                <a:schemeClr val="accent1">
                  <a:lumMod val="40000"/>
                  <a:lumOff val="6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-35377" y="3655617"/>
              <a:ext cx="3818131" cy="3745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latin typeface="+mn-ea"/>
                </a:rPr>
                <a:t>クラウド</a:t>
              </a:r>
            </a:p>
          </p:txBody>
        </p:sp>
      </p:grpSp>
      <p:grpSp>
        <p:nvGrpSpPr>
          <p:cNvPr id="19" name="図形グループ 18"/>
          <p:cNvGrpSpPr/>
          <p:nvPr/>
        </p:nvGrpSpPr>
        <p:grpSpPr>
          <a:xfrm>
            <a:off x="6618941" y="3959557"/>
            <a:ext cx="1681577" cy="1266498"/>
            <a:chOff x="6618941" y="3959557"/>
            <a:chExt cx="1681577" cy="1266498"/>
          </a:xfrm>
        </p:grpSpPr>
        <p:grpSp>
          <p:nvGrpSpPr>
            <p:cNvPr id="17" name="図形グループ 16"/>
            <p:cNvGrpSpPr/>
            <p:nvPr/>
          </p:nvGrpSpPr>
          <p:grpSpPr>
            <a:xfrm>
              <a:off x="6618941" y="3959557"/>
              <a:ext cx="1681577" cy="1266498"/>
              <a:chOff x="7028195" y="3594553"/>
              <a:chExt cx="1924989" cy="1382591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7028195" y="3594553"/>
                <a:ext cx="1924989" cy="1382591"/>
              </a:xfrm>
              <a:prstGeom prst="rect">
                <a:avLst/>
              </a:prstGeom>
              <a:solidFill>
                <a:srgbClr val="0000FF"/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7028195" y="3594553"/>
                <a:ext cx="1910512" cy="403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>
                    <a:solidFill>
                      <a:schemeClr val="bg1"/>
                    </a:solidFill>
                    <a:latin typeface="+mn-ea"/>
                  </a:rPr>
                  <a:t>ユーザ</a:t>
                </a:r>
                <a:r>
                  <a:rPr lang="en-US" altLang="ja-JP" dirty="0">
                    <a:solidFill>
                      <a:schemeClr val="bg1"/>
                    </a:solidFill>
                    <a:latin typeface="+mn-ea"/>
                  </a:rPr>
                  <a:t>VM</a:t>
                </a:r>
                <a:endParaRPr lang="ja-JP" altLang="en-US" dirty="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sp>
          <p:nvSpPr>
            <p:cNvPr id="40" name="正方形/長方形 39"/>
            <p:cNvSpPr/>
            <p:nvPr/>
          </p:nvSpPr>
          <p:spPr>
            <a:xfrm>
              <a:off x="6964189" y="4411056"/>
              <a:ext cx="1120589" cy="61494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latin typeface="+mj-ea"/>
                  <a:ea typeface="+mj-ea"/>
                </a:rPr>
                <a:t>仮想</a:t>
              </a:r>
              <a:endParaRPr kumimoji="1" lang="en-US" altLang="ja-JP" dirty="0" smtClean="0">
                <a:latin typeface="+mj-ea"/>
                <a:ea typeface="+mj-ea"/>
              </a:endParaRPr>
            </a:p>
            <a:p>
              <a:pPr algn="ctr"/>
              <a:r>
                <a:rPr lang="ja-JP" altLang="en-US" dirty="0" smtClean="0">
                  <a:latin typeface="+mj-ea"/>
                  <a:ea typeface="+mj-ea"/>
                </a:rPr>
                <a:t>デバイス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64" name="図形グループ 63"/>
          <p:cNvGrpSpPr/>
          <p:nvPr/>
        </p:nvGrpSpPr>
        <p:grpSpPr>
          <a:xfrm>
            <a:off x="4001185" y="3959556"/>
            <a:ext cx="1990227" cy="1286535"/>
            <a:chOff x="3866714" y="3914804"/>
            <a:chExt cx="1990227" cy="1286535"/>
          </a:xfrm>
        </p:grpSpPr>
        <p:grpSp>
          <p:nvGrpSpPr>
            <p:cNvPr id="21" name="図形グループ 20"/>
            <p:cNvGrpSpPr/>
            <p:nvPr/>
          </p:nvGrpSpPr>
          <p:grpSpPr>
            <a:xfrm>
              <a:off x="3866714" y="3914804"/>
              <a:ext cx="1990227" cy="1286535"/>
              <a:chOff x="7763667" y="24669276"/>
              <a:chExt cx="3109728" cy="2156460"/>
            </a:xfrm>
          </p:grpSpPr>
          <p:sp>
            <p:nvSpPr>
              <p:cNvPr id="24" name="正方形/長方形 23"/>
              <p:cNvSpPr/>
              <p:nvPr/>
            </p:nvSpPr>
            <p:spPr>
              <a:xfrm>
                <a:off x="7763667" y="24669276"/>
                <a:ext cx="3109728" cy="2156460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7763667" y="24669276"/>
                <a:ext cx="3109728" cy="619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>
                    <a:latin typeface="+mn-ea"/>
                  </a:rPr>
                  <a:t>管理</a:t>
                </a:r>
                <a:r>
                  <a:rPr lang="en-US" altLang="ja-JP" dirty="0">
                    <a:latin typeface="+mn-ea"/>
                  </a:rPr>
                  <a:t>VM</a:t>
                </a:r>
                <a:endParaRPr lang="ja-JP" altLang="en-US" dirty="0">
                  <a:latin typeface="+mn-ea"/>
                </a:endParaRPr>
              </a:p>
            </p:txBody>
          </p:sp>
        </p:grpSp>
        <p:sp>
          <p:nvSpPr>
            <p:cNvPr id="63" name="角丸四角形 62"/>
            <p:cNvSpPr/>
            <p:nvPr/>
          </p:nvSpPr>
          <p:spPr>
            <a:xfrm>
              <a:off x="4158970" y="4320283"/>
              <a:ext cx="1518677" cy="549798"/>
            </a:xfrm>
            <a:prstGeom prst="roundRec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VNC</a:t>
              </a:r>
              <a:r>
                <a:rPr lang="ja-JP" altLang="en-US" dirty="0" smtClean="0">
                  <a:latin typeface="+mj-ea"/>
                  <a:ea typeface="+mj-ea"/>
                </a:rPr>
                <a:t>サーバ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31" name="図形グループ 30"/>
          <p:cNvGrpSpPr/>
          <p:nvPr/>
        </p:nvGrpSpPr>
        <p:grpSpPr>
          <a:xfrm>
            <a:off x="3991008" y="5555107"/>
            <a:ext cx="4309510" cy="789956"/>
            <a:chOff x="3027294" y="5950578"/>
            <a:chExt cx="4933323" cy="862368"/>
          </a:xfrm>
        </p:grpSpPr>
        <p:sp>
          <p:nvSpPr>
            <p:cNvPr id="33" name="正方形/長方形 32"/>
            <p:cNvSpPr/>
            <p:nvPr/>
          </p:nvSpPr>
          <p:spPr>
            <a:xfrm>
              <a:off x="3027294" y="5950578"/>
              <a:ext cx="4918846" cy="862368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568181" y="6407616"/>
              <a:ext cx="1392436" cy="4031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>
                  <a:latin typeface="+mn-ea"/>
                </a:rPr>
                <a:t>VMM</a:t>
              </a:r>
              <a:endParaRPr lang="ja-JP" altLang="en-US" sz="2000" dirty="0">
                <a:latin typeface="+mn-ea"/>
              </a:endParaRPr>
            </a:p>
          </p:txBody>
        </p:sp>
      </p:grpSp>
      <p:cxnSp>
        <p:nvCxnSpPr>
          <p:cNvPr id="9" name="曲線コネクタ 8"/>
          <p:cNvCxnSpPr>
            <a:stCxn id="63" idx="2"/>
            <a:endCxn id="40" idx="2"/>
          </p:cNvCxnSpPr>
          <p:nvPr/>
        </p:nvCxnSpPr>
        <p:spPr>
          <a:xfrm rot="16200000" flipH="1">
            <a:off x="6233049" y="3734564"/>
            <a:ext cx="111167" cy="2471704"/>
          </a:xfrm>
          <a:prstGeom prst="curvedConnector3">
            <a:avLst>
              <a:gd name="adj1" fmla="val 1138935"/>
            </a:avLst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5498353" y="5709634"/>
            <a:ext cx="1465836" cy="5282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FFFF"/>
                </a:solidFill>
                <a:latin typeface="+mj-ea"/>
                <a:ea typeface="+mj-ea"/>
              </a:rPr>
              <a:t>復号化</a:t>
            </a:r>
            <a:endParaRPr kumimoji="1" lang="ja-JP" altLang="en-US" dirty="0" smtClean="0">
              <a:solidFill>
                <a:srgbClr val="FFFFFF"/>
              </a:solidFill>
              <a:latin typeface="+mj-ea"/>
              <a:ea typeface="+mj-ea"/>
            </a:endParaRPr>
          </a:p>
        </p:txBody>
      </p:sp>
      <p:cxnSp>
        <p:nvCxnSpPr>
          <p:cNvPr id="66" name="直線矢印コネクタ 65"/>
          <p:cNvCxnSpPr>
            <a:stCxn id="47" idx="3"/>
          </p:cNvCxnSpPr>
          <p:nvPr/>
        </p:nvCxnSpPr>
        <p:spPr>
          <a:xfrm>
            <a:off x="2323021" y="4610943"/>
            <a:ext cx="1970420" cy="0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>
            <a:stCxn id="63" idx="3"/>
          </p:cNvCxnSpPr>
          <p:nvPr/>
        </p:nvCxnSpPr>
        <p:spPr>
          <a:xfrm>
            <a:off x="5812118" y="4639934"/>
            <a:ext cx="1152071" cy="0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9256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脅威モデル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8531578" cy="4832350"/>
          </a:xfrm>
        </p:spPr>
        <p:txBody>
          <a:bodyPr/>
          <a:lstStyle/>
          <a:p>
            <a:r>
              <a:rPr lang="ja-JP" altLang="en-US" dirty="0"/>
              <a:t>管理</a:t>
            </a:r>
            <a:r>
              <a:rPr lang="en-US" altLang="ja-JP" dirty="0">
                <a:latin typeface="Tahoma"/>
              </a:rPr>
              <a:t>VM</a:t>
            </a:r>
            <a:r>
              <a:rPr lang="ja-JP" altLang="en-US" dirty="0"/>
              <a:t>からのキーボード入力情報の漏洩を想定</a:t>
            </a:r>
            <a:endParaRPr lang="en-US" altLang="ja-JP" dirty="0"/>
          </a:p>
          <a:p>
            <a:pPr lvl="1"/>
            <a:r>
              <a:rPr lang="en-US" altLang="ja-JP" dirty="0">
                <a:latin typeface="Tahoma"/>
              </a:rPr>
              <a:t>VMM</a:t>
            </a:r>
            <a:r>
              <a:rPr lang="ja-JP" altLang="en-US" dirty="0"/>
              <a:t>とハードウエアはリモートアテステーションで保証</a:t>
            </a:r>
            <a:endParaRPr lang="en-US" altLang="ja-JP" dirty="0"/>
          </a:p>
          <a:p>
            <a:pPr lvl="1"/>
            <a:r>
              <a:rPr lang="en-US" altLang="ja-JP" dirty="0" err="1">
                <a:latin typeface="Tahoma"/>
              </a:rPr>
              <a:t>FBCrypt</a:t>
            </a:r>
            <a:r>
              <a:rPr lang="ja-JP" altLang="en-US" dirty="0"/>
              <a:t>導入時点で不正な改ざんは</a:t>
            </a:r>
            <a:r>
              <a:rPr lang="ja-JP" altLang="en-US" dirty="0" smtClean="0"/>
              <a:t>ない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+mn-ea"/>
              </a:rPr>
              <a:t>7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10" name="図形グループ 9"/>
          <p:cNvGrpSpPr/>
          <p:nvPr/>
        </p:nvGrpSpPr>
        <p:grpSpPr>
          <a:xfrm>
            <a:off x="3165693" y="3325847"/>
            <a:ext cx="5637074" cy="3193487"/>
            <a:chOff x="3165693" y="3495018"/>
            <a:chExt cx="5637074" cy="3193487"/>
          </a:xfrm>
        </p:grpSpPr>
        <p:grpSp>
          <p:nvGrpSpPr>
            <p:cNvPr id="17" name="図形グループ 16"/>
            <p:cNvGrpSpPr/>
            <p:nvPr/>
          </p:nvGrpSpPr>
          <p:grpSpPr>
            <a:xfrm>
              <a:off x="3175001" y="3495018"/>
              <a:ext cx="5627766" cy="3193487"/>
              <a:chOff x="-543823" y="3655617"/>
              <a:chExt cx="4326578" cy="3238538"/>
            </a:xfrm>
          </p:grpSpPr>
          <p:sp>
            <p:nvSpPr>
              <p:cNvPr id="32" name="角丸四角形 31"/>
              <p:cNvSpPr/>
              <p:nvPr/>
            </p:nvSpPr>
            <p:spPr>
              <a:xfrm>
                <a:off x="-543823" y="3655617"/>
                <a:ext cx="4326578" cy="3238538"/>
              </a:xfrm>
              <a:prstGeom prst="roundRect">
                <a:avLst/>
              </a:prstGeom>
              <a:ln w="57150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-543823" y="3655617"/>
                <a:ext cx="4326577" cy="374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>
                    <a:latin typeface="+mn-ea"/>
                  </a:rPr>
                  <a:t>クラウド</a:t>
                </a:r>
              </a:p>
            </p:txBody>
          </p:sp>
        </p:grpSp>
        <p:grpSp>
          <p:nvGrpSpPr>
            <p:cNvPr id="46" name="図形グループ 45"/>
            <p:cNvGrpSpPr/>
            <p:nvPr/>
          </p:nvGrpSpPr>
          <p:grpSpPr>
            <a:xfrm>
              <a:off x="4586941" y="3787197"/>
              <a:ext cx="3921403" cy="2732137"/>
              <a:chOff x="3891808" y="3787197"/>
              <a:chExt cx="3921403" cy="2732137"/>
            </a:xfrm>
          </p:grpSpPr>
          <p:sp>
            <p:nvSpPr>
              <p:cNvPr id="42" name="正方形/長方形 41"/>
              <p:cNvSpPr/>
              <p:nvPr/>
            </p:nvSpPr>
            <p:spPr>
              <a:xfrm>
                <a:off x="6402755" y="3787197"/>
                <a:ext cx="1410455" cy="1304564"/>
              </a:xfrm>
              <a:prstGeom prst="rect">
                <a:avLst/>
              </a:prstGeom>
              <a:solidFill>
                <a:srgbClr val="3A63FF"/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3891808" y="5091762"/>
                <a:ext cx="3921403" cy="1427572"/>
              </a:xfrm>
              <a:prstGeom prst="rect">
                <a:avLst/>
              </a:prstGeom>
              <a:solidFill>
                <a:srgbClr val="3A63FF"/>
              </a:soli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grpSp>
            <p:nvGrpSpPr>
              <p:cNvPr id="38" name="図形グループ 37"/>
              <p:cNvGrpSpPr/>
              <p:nvPr/>
            </p:nvGrpSpPr>
            <p:grpSpPr>
              <a:xfrm>
                <a:off x="5076311" y="4103866"/>
                <a:ext cx="2634643" cy="2200872"/>
                <a:chOff x="4679423" y="4409130"/>
                <a:chExt cx="2634643" cy="2200872"/>
              </a:xfrm>
            </p:grpSpPr>
            <p:sp>
              <p:nvSpPr>
                <p:cNvPr id="30" name="正方形/長方形 29"/>
                <p:cNvSpPr/>
                <p:nvPr/>
              </p:nvSpPr>
              <p:spPr>
                <a:xfrm>
                  <a:off x="4679423" y="5622855"/>
                  <a:ext cx="2634643" cy="418661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>
                      <a:latin typeface="Tahoma"/>
                      <a:ea typeface="+mj-ea"/>
                      <a:cs typeface="Tahoma"/>
                    </a:rPr>
                    <a:t>VMM</a:t>
                  </a:r>
                  <a:endParaRPr kumimoji="1" lang="ja-JP" altLang="en-US" dirty="0" smtClean="0">
                    <a:latin typeface="Tahoma"/>
                    <a:ea typeface="+mj-ea"/>
                    <a:cs typeface="Tahoma"/>
                  </a:endParaRPr>
                </a:p>
              </p:txBody>
            </p:sp>
            <p:sp>
              <p:nvSpPr>
                <p:cNvPr id="25" name="正方形/長方形 24"/>
                <p:cNvSpPr/>
                <p:nvPr/>
              </p:nvSpPr>
              <p:spPr>
                <a:xfrm>
                  <a:off x="6104646" y="4409130"/>
                  <a:ext cx="1209420" cy="777460"/>
                </a:xfrm>
                <a:prstGeom prst="rect">
                  <a:avLst/>
                </a:prstGeom>
                <a:solidFill>
                  <a:srgbClr val="0000FF"/>
                </a:solidFill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>
                      <a:latin typeface="+mj-ea"/>
                      <a:ea typeface="+mj-ea"/>
                    </a:rPr>
                    <a:t>ユーザ</a:t>
                  </a:r>
                  <a:r>
                    <a:rPr kumimoji="1" lang="en-US" altLang="ja-JP" dirty="0" smtClean="0">
                      <a:latin typeface="+mj-ea"/>
                      <a:ea typeface="+mj-ea"/>
                    </a:rPr>
                    <a:t>VM</a:t>
                  </a:r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23" name="正方形/長方形 22"/>
                <p:cNvSpPr/>
                <p:nvPr/>
              </p:nvSpPr>
              <p:spPr>
                <a:xfrm>
                  <a:off x="4679424" y="4409130"/>
                  <a:ext cx="1154975" cy="777464"/>
                </a:xfrm>
                <a:prstGeom prst="rect">
                  <a:avLst/>
                </a:prstGeom>
                <a:ln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>
                      <a:latin typeface="+mj-ea"/>
                      <a:ea typeface="+mj-ea"/>
                    </a:rPr>
                    <a:t>管理</a:t>
                  </a:r>
                  <a:r>
                    <a:rPr kumimoji="1" lang="en-US" altLang="ja-JP" dirty="0" smtClean="0">
                      <a:latin typeface="+mj-ea"/>
                      <a:ea typeface="+mj-ea"/>
                    </a:rPr>
                    <a:t>VM</a:t>
                  </a:r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35" name="正方形/長方形 34"/>
                <p:cNvSpPr/>
                <p:nvPr/>
              </p:nvSpPr>
              <p:spPr>
                <a:xfrm>
                  <a:off x="4679423" y="6191341"/>
                  <a:ext cx="2634643" cy="418661"/>
                </a:xfrm>
                <a:prstGeom prst="rect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>
                      <a:latin typeface="Tahoma"/>
                      <a:ea typeface="+mj-ea"/>
                      <a:cs typeface="Tahoma"/>
                    </a:rPr>
                    <a:t>ハードウエア</a:t>
                  </a:r>
                  <a:endParaRPr kumimoji="1" lang="ja-JP" altLang="en-US" dirty="0" smtClean="0">
                    <a:latin typeface="Tahoma"/>
                    <a:ea typeface="+mj-ea"/>
                    <a:cs typeface="Tahoma"/>
                  </a:endParaRPr>
                </a:p>
              </p:txBody>
            </p:sp>
          </p:grpSp>
        </p:grpSp>
        <p:pic>
          <p:nvPicPr>
            <p:cNvPr id="47" name="図 46" descr="point-query-user-icone-6173-128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4460" y="4191172"/>
              <a:ext cx="773049" cy="768663"/>
            </a:xfrm>
            <a:prstGeom prst="rect">
              <a:avLst/>
            </a:prstGeom>
          </p:spPr>
        </p:pic>
        <p:sp>
          <p:nvSpPr>
            <p:cNvPr id="26" name="テキスト ボックス 25"/>
            <p:cNvSpPr txBox="1"/>
            <p:nvPr/>
          </p:nvSpPr>
          <p:spPr>
            <a:xfrm>
              <a:off x="3165693" y="4128583"/>
              <a:ext cx="1705131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000" dirty="0" smtClean="0">
                  <a:solidFill>
                    <a:srgbClr val="FF0000"/>
                  </a:solidFill>
                  <a:latin typeface="+mn-ea"/>
                </a:rPr>
                <a:t>信頼できない</a:t>
              </a:r>
            </a:p>
            <a:p>
              <a:pPr algn="ctr"/>
              <a:r>
                <a:rPr lang="en-US" altLang="en-US" sz="2000" dirty="0" smtClean="0">
                  <a:solidFill>
                    <a:srgbClr val="FF0000"/>
                  </a:solidFill>
                  <a:latin typeface="+mn-ea"/>
                </a:rPr>
                <a:t>管理者</a:t>
              </a:r>
              <a:endParaRPr kumimoji="1" lang="ja-JP" altLang="en-US" sz="2000" dirty="0" smtClean="0">
                <a:solidFill>
                  <a:srgbClr val="FF0000"/>
                </a:solidFill>
                <a:latin typeface="+mn-ea"/>
              </a:endParaRPr>
            </a:p>
          </p:txBody>
        </p:sp>
        <p:pic>
          <p:nvPicPr>
            <p:cNvPr id="7" name="図 6" descr="user_administrator_blue_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724460" y="5392333"/>
              <a:ext cx="784640" cy="868871"/>
            </a:xfrm>
            <a:prstGeom prst="rect">
              <a:avLst/>
            </a:prstGeom>
          </p:spPr>
        </p:pic>
        <p:sp>
          <p:nvSpPr>
            <p:cNvPr id="28" name="テキスト ボックス 27"/>
            <p:cNvSpPr txBox="1"/>
            <p:nvPr/>
          </p:nvSpPr>
          <p:spPr>
            <a:xfrm>
              <a:off x="3165693" y="5485369"/>
              <a:ext cx="142124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en-US" sz="2000" dirty="0" smtClean="0">
                  <a:solidFill>
                    <a:srgbClr val="0000FF"/>
                  </a:solidFill>
                  <a:latin typeface="+mn-ea"/>
                </a:rPr>
                <a:t>信頼できる</a:t>
              </a:r>
            </a:p>
            <a:p>
              <a:pPr algn="ctr"/>
              <a:r>
                <a:rPr lang="en-US" altLang="en-US" sz="2000" dirty="0" smtClean="0">
                  <a:solidFill>
                    <a:srgbClr val="0000FF"/>
                  </a:solidFill>
                  <a:latin typeface="+mn-ea"/>
                </a:rPr>
                <a:t>管理者</a:t>
              </a:r>
              <a:endParaRPr kumimoji="1" lang="ja-JP" altLang="en-US" sz="2000" dirty="0" smtClean="0">
                <a:solidFill>
                  <a:srgbClr val="0000FF"/>
                </a:solidFill>
                <a:latin typeface="+mn-ea"/>
              </a:endParaRPr>
            </a:p>
          </p:txBody>
        </p:sp>
      </p:grpSp>
      <p:grpSp>
        <p:nvGrpSpPr>
          <p:cNvPr id="8" name="図形グループ 7"/>
          <p:cNvGrpSpPr/>
          <p:nvPr/>
        </p:nvGrpSpPr>
        <p:grpSpPr>
          <a:xfrm>
            <a:off x="457200" y="3640585"/>
            <a:ext cx="2268661" cy="2300158"/>
            <a:chOff x="457200" y="4056192"/>
            <a:chExt cx="2268661" cy="2300158"/>
          </a:xfrm>
        </p:grpSpPr>
        <p:sp>
          <p:nvSpPr>
            <p:cNvPr id="29" name="正方形/長方形 28"/>
            <p:cNvSpPr/>
            <p:nvPr/>
          </p:nvSpPr>
          <p:spPr>
            <a:xfrm>
              <a:off x="497541" y="4425524"/>
              <a:ext cx="2228320" cy="1930826"/>
            </a:xfrm>
            <a:prstGeom prst="rect">
              <a:avLst/>
            </a:prstGeom>
            <a:solidFill>
              <a:srgbClr val="3A63FF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grpSp>
          <p:nvGrpSpPr>
            <p:cNvPr id="4" name="図形グループ 3"/>
            <p:cNvGrpSpPr/>
            <p:nvPr/>
          </p:nvGrpSpPr>
          <p:grpSpPr>
            <a:xfrm>
              <a:off x="457200" y="4056192"/>
              <a:ext cx="2268661" cy="2205012"/>
              <a:chOff x="561545" y="3988334"/>
              <a:chExt cx="2268661" cy="2205012"/>
            </a:xfrm>
          </p:grpSpPr>
          <p:grpSp>
            <p:nvGrpSpPr>
              <p:cNvPr id="9" name="図形グループ 8"/>
              <p:cNvGrpSpPr/>
              <p:nvPr/>
            </p:nvGrpSpPr>
            <p:grpSpPr>
              <a:xfrm>
                <a:off x="561545" y="3988334"/>
                <a:ext cx="2268661" cy="1127093"/>
                <a:chOff x="847266" y="4012085"/>
                <a:chExt cx="2268661" cy="1127093"/>
              </a:xfrm>
            </p:grpSpPr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847266" y="4012085"/>
                  <a:ext cx="2268661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 smtClean="0">
                      <a:latin typeface="+mn-ea"/>
                    </a:rPr>
                    <a:t>ユーザ</a:t>
                  </a:r>
                  <a:endParaRPr kumimoji="1" lang="ja-JP" altLang="en-US" dirty="0" smtClean="0">
                    <a:latin typeface="+mn-ea"/>
                  </a:endParaRPr>
                </a:p>
              </p:txBody>
            </p:sp>
            <p:sp>
              <p:nvSpPr>
                <p:cNvPr id="12" name="角丸四角形 11"/>
                <p:cNvSpPr/>
                <p:nvPr/>
              </p:nvSpPr>
              <p:spPr>
                <a:xfrm>
                  <a:off x="1130256" y="4531397"/>
                  <a:ext cx="1786262" cy="607781"/>
                </a:xfrm>
                <a:prstGeom prst="round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 smtClean="0">
                      <a:latin typeface="+mj-ea"/>
                      <a:ea typeface="+mj-ea"/>
                    </a:rPr>
                    <a:t>VNC</a:t>
                  </a:r>
                </a:p>
                <a:p>
                  <a:pPr algn="ctr"/>
                  <a:r>
                    <a:rPr kumimoji="1" lang="ja-JP" altLang="en-US" dirty="0" smtClean="0">
                      <a:latin typeface="+mj-ea"/>
                      <a:ea typeface="+mj-ea"/>
                    </a:rPr>
                    <a:t>クライアント</a:t>
                  </a:r>
                  <a:endParaRPr kumimoji="1" lang="en-US" altLang="ja-JP" dirty="0" smtClean="0">
                    <a:latin typeface="+mj-ea"/>
                    <a:ea typeface="+mj-ea"/>
                  </a:endParaRPr>
                </a:p>
              </p:txBody>
            </p:sp>
          </p:grpSp>
          <p:pic>
            <p:nvPicPr>
              <p:cNvPr id="36" name="図 35" descr="man-people-person-user-icone-4751-128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37481" y="5168215"/>
                <a:ext cx="936794" cy="1025131"/>
              </a:xfrm>
              <a:prstGeom prst="rect">
                <a:avLst/>
              </a:prstGeom>
            </p:spPr>
          </p:pic>
          <p:pic>
            <p:nvPicPr>
              <p:cNvPr id="37" name="図 36" descr="laptop.png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1549548" y="5156681"/>
                <a:ext cx="826410" cy="90433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xmlns="" val="17806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システム構成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>
                <a:latin typeface="Tahoma"/>
              </a:rPr>
              <a:t>Xen</a:t>
            </a:r>
            <a:r>
              <a:rPr lang="ja-JP" altLang="en-US" dirty="0" smtClean="0"/>
              <a:t>上に実装</a:t>
            </a:r>
            <a:r>
              <a:rPr lang="en-US" altLang="ja-JP" dirty="0" smtClean="0"/>
              <a:t> (</a:t>
            </a:r>
            <a:r>
              <a:rPr lang="ja-JP" altLang="en-US" dirty="0" smtClean="0"/>
              <a:t>準仮想化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管理</a:t>
            </a:r>
            <a:r>
              <a:rPr lang="en-US" altLang="ja-JP" dirty="0" smtClean="0">
                <a:latin typeface="Tahoma"/>
              </a:rPr>
              <a:t>VM: </a:t>
            </a:r>
            <a:r>
              <a:rPr lang="ja-JP" altLang="en-US" dirty="0" smtClean="0">
                <a:latin typeface="Tahoma"/>
              </a:rPr>
              <a:t>ドメイン</a:t>
            </a:r>
            <a:r>
              <a:rPr lang="en-US" altLang="ja-JP" dirty="0" smtClean="0">
                <a:latin typeface="Tahoma"/>
              </a:rPr>
              <a:t>0</a:t>
            </a:r>
          </a:p>
          <a:p>
            <a:pPr lvl="1"/>
            <a:r>
              <a:rPr lang="ja-JP" altLang="en-US" dirty="0" smtClean="0">
                <a:latin typeface="Tahoma"/>
              </a:rPr>
              <a:t>ユーザ</a:t>
            </a:r>
            <a:r>
              <a:rPr lang="en-US" altLang="ja-JP" dirty="0" smtClean="0">
                <a:latin typeface="Tahoma"/>
              </a:rPr>
              <a:t>VM: </a:t>
            </a:r>
            <a:r>
              <a:rPr lang="ja-JP" altLang="en-US" dirty="0" smtClean="0">
                <a:latin typeface="Tahoma"/>
              </a:rPr>
              <a:t>ドメイン</a:t>
            </a:r>
            <a:r>
              <a:rPr lang="en-US" altLang="ja-JP" dirty="0" smtClean="0">
                <a:latin typeface="Tahoma"/>
              </a:rPr>
              <a:t>U</a:t>
            </a:r>
          </a:p>
          <a:p>
            <a:pPr lvl="1"/>
            <a:r>
              <a:rPr lang="en-US" altLang="ja-JP" dirty="0" smtClean="0">
                <a:latin typeface="Tahoma"/>
              </a:rPr>
              <a:t>VNC</a:t>
            </a:r>
            <a:r>
              <a:rPr lang="ja-JP" altLang="en-US" dirty="0" smtClean="0">
                <a:latin typeface="Tahoma"/>
              </a:rPr>
              <a:t>サーバ</a:t>
            </a:r>
            <a:r>
              <a:rPr lang="en-US" altLang="ja-JP" dirty="0" smtClean="0">
                <a:latin typeface="Tahoma"/>
              </a:rPr>
              <a:t>: QEMU</a:t>
            </a:r>
          </a:p>
          <a:p>
            <a:pPr lvl="1"/>
            <a:r>
              <a:rPr lang="ja-JP" altLang="en-US" dirty="0" smtClean="0">
                <a:latin typeface="Tahoma"/>
              </a:rPr>
              <a:t>キーボード入力情報を書き込むメモリ領域</a:t>
            </a:r>
            <a:r>
              <a:rPr lang="en-US" altLang="ja-JP" dirty="0" smtClean="0">
                <a:latin typeface="Tahoma"/>
              </a:rPr>
              <a:t>: I/O</a:t>
            </a:r>
            <a:r>
              <a:rPr lang="ja-JP" altLang="en-US" dirty="0" smtClean="0">
                <a:latin typeface="Tahoma"/>
              </a:rPr>
              <a:t>リング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+mn-ea"/>
              </a:rPr>
              <a:t>8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844534" y="4045563"/>
            <a:ext cx="2268661" cy="2122699"/>
            <a:chOff x="847266" y="4069314"/>
            <a:chExt cx="2268661" cy="2122699"/>
          </a:xfrm>
        </p:grpSpPr>
        <p:grpSp>
          <p:nvGrpSpPr>
            <p:cNvPr id="11" name="図形グループ 10"/>
            <p:cNvGrpSpPr/>
            <p:nvPr/>
          </p:nvGrpSpPr>
          <p:grpSpPr>
            <a:xfrm>
              <a:off x="847266" y="4069314"/>
              <a:ext cx="2268661" cy="2122699"/>
              <a:chOff x="847265" y="3762487"/>
              <a:chExt cx="2268661" cy="2686965"/>
            </a:xfrm>
          </p:grpSpPr>
          <p:sp>
            <p:nvSpPr>
              <p:cNvPr id="14" name="角丸四角形 13"/>
              <p:cNvSpPr/>
              <p:nvPr/>
            </p:nvSpPr>
            <p:spPr>
              <a:xfrm>
                <a:off x="847265" y="3762487"/>
                <a:ext cx="2268661" cy="2686965"/>
              </a:xfrm>
              <a:prstGeom prst="roundRect">
                <a:avLst/>
              </a:prstGeom>
              <a:ln w="57150" cmpd="sng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847265" y="3762490"/>
                <a:ext cx="2268661" cy="4675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 smtClean="0">
                    <a:latin typeface="+mn-ea"/>
                  </a:rPr>
                  <a:t>ユーザ</a:t>
                </a:r>
                <a:endParaRPr kumimoji="1" lang="ja-JP" altLang="en-US" dirty="0" smtClean="0">
                  <a:latin typeface="+mn-ea"/>
                </a:endParaRPr>
              </a:p>
            </p:txBody>
          </p:sp>
        </p:grpSp>
        <p:sp>
          <p:nvSpPr>
            <p:cNvPr id="12" name="角丸四角形 11"/>
            <p:cNvSpPr/>
            <p:nvPr/>
          </p:nvSpPr>
          <p:spPr>
            <a:xfrm>
              <a:off x="1426329" y="4531397"/>
              <a:ext cx="1115113" cy="60778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latin typeface="+mj-ea"/>
                  <a:ea typeface="+mj-ea"/>
                </a:rPr>
                <a:t>暗号化</a:t>
              </a:r>
              <a:endParaRPr kumimoji="1" lang="en-US" altLang="ja-JP" dirty="0" smtClean="0">
                <a:latin typeface="+mj-ea"/>
                <a:ea typeface="+mj-ea"/>
              </a:endParaRPr>
            </a:p>
          </p:txBody>
        </p:sp>
      </p:grpSp>
      <p:grpSp>
        <p:nvGrpSpPr>
          <p:cNvPr id="25" name="図形グループ 24"/>
          <p:cNvGrpSpPr/>
          <p:nvPr/>
        </p:nvGrpSpPr>
        <p:grpSpPr>
          <a:xfrm>
            <a:off x="3491877" y="3760038"/>
            <a:ext cx="4966407" cy="2938487"/>
            <a:chOff x="3491877" y="3760038"/>
            <a:chExt cx="4966407" cy="2938487"/>
          </a:xfrm>
        </p:grpSpPr>
        <p:grpSp>
          <p:nvGrpSpPr>
            <p:cNvPr id="17" name="図形グループ 16"/>
            <p:cNvGrpSpPr/>
            <p:nvPr/>
          </p:nvGrpSpPr>
          <p:grpSpPr>
            <a:xfrm>
              <a:off x="3491877" y="3760038"/>
              <a:ext cx="4966407" cy="2938487"/>
              <a:chOff x="-35377" y="3655616"/>
              <a:chExt cx="3818131" cy="2979941"/>
            </a:xfrm>
          </p:grpSpPr>
          <p:sp>
            <p:nvSpPr>
              <p:cNvPr id="32" name="角丸四角形 31"/>
              <p:cNvSpPr/>
              <p:nvPr/>
            </p:nvSpPr>
            <p:spPr>
              <a:xfrm>
                <a:off x="-35377" y="3655616"/>
                <a:ext cx="3818131" cy="2979941"/>
              </a:xfrm>
              <a:prstGeom prst="roundRect">
                <a:avLst/>
              </a:prstGeom>
              <a:ln w="57150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-35377" y="3655617"/>
                <a:ext cx="3818131" cy="374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>
                    <a:latin typeface="+mn-ea"/>
                  </a:rPr>
                  <a:t>クラウド</a:t>
                </a:r>
              </a:p>
            </p:txBody>
          </p:sp>
        </p:grpSp>
        <p:grpSp>
          <p:nvGrpSpPr>
            <p:cNvPr id="18" name="図形グループ 17"/>
            <p:cNvGrpSpPr/>
            <p:nvPr/>
          </p:nvGrpSpPr>
          <p:grpSpPr>
            <a:xfrm>
              <a:off x="3856537" y="5755701"/>
              <a:ext cx="4273509" cy="789956"/>
              <a:chOff x="5706941" y="40431481"/>
              <a:chExt cx="7122513" cy="1324106"/>
            </a:xfrm>
          </p:grpSpPr>
          <p:grpSp>
            <p:nvGrpSpPr>
              <p:cNvPr id="28" name="図形グループ 27"/>
              <p:cNvGrpSpPr/>
              <p:nvPr/>
            </p:nvGrpSpPr>
            <p:grpSpPr>
              <a:xfrm>
                <a:off x="5706941" y="40431481"/>
                <a:ext cx="7122513" cy="1324106"/>
                <a:chOff x="3027294" y="5950578"/>
                <a:chExt cx="4892110" cy="862368"/>
              </a:xfrm>
            </p:grpSpPr>
            <p:sp>
              <p:nvSpPr>
                <p:cNvPr id="30" name="正方形/長方形 29"/>
                <p:cNvSpPr/>
                <p:nvPr/>
              </p:nvSpPr>
              <p:spPr>
                <a:xfrm>
                  <a:off x="3027294" y="5950578"/>
                  <a:ext cx="4892110" cy="862368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31" name="テキスト ボックス 30"/>
                <p:cNvSpPr txBox="1"/>
                <p:nvPr/>
              </p:nvSpPr>
              <p:spPr>
                <a:xfrm>
                  <a:off x="6754448" y="6400957"/>
                  <a:ext cx="1164956" cy="4031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dirty="0">
                      <a:latin typeface="+mn-ea"/>
                    </a:rPr>
                    <a:t>VMM</a:t>
                  </a:r>
                  <a:endParaRPr lang="ja-JP" altLang="en-US" sz="2000" dirty="0">
                    <a:latin typeface="+mn-ea"/>
                  </a:endParaRPr>
                </a:p>
              </p:txBody>
            </p:sp>
          </p:grpSp>
          <p:sp>
            <p:nvSpPr>
              <p:cNvPr id="29" name="角丸四角形 28"/>
              <p:cNvSpPr/>
              <p:nvPr/>
            </p:nvSpPr>
            <p:spPr>
              <a:xfrm>
                <a:off x="6589484" y="40702407"/>
                <a:ext cx="1803029" cy="885469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>
                    <a:solidFill>
                      <a:srgbClr val="FFFFFF"/>
                    </a:solidFill>
                    <a:latin typeface="+mj-ea"/>
                    <a:ea typeface="+mj-ea"/>
                  </a:rPr>
                  <a:t>復号化</a:t>
                </a:r>
                <a:endParaRPr kumimoji="1" lang="ja-JP" altLang="en-US" dirty="0" smtClean="0">
                  <a:solidFill>
                    <a:srgbClr val="FFFFFF"/>
                  </a:solidFill>
                  <a:latin typeface="+mj-ea"/>
                  <a:ea typeface="+mj-ea"/>
                </a:endParaRPr>
              </a:p>
            </p:txBody>
          </p:sp>
        </p:grpSp>
        <p:grpSp>
          <p:nvGrpSpPr>
            <p:cNvPr id="19" name="図形グループ 18"/>
            <p:cNvGrpSpPr/>
            <p:nvPr/>
          </p:nvGrpSpPr>
          <p:grpSpPr>
            <a:xfrm>
              <a:off x="6160630" y="4160148"/>
              <a:ext cx="2139886" cy="1294656"/>
              <a:chOff x="6160630" y="4160148"/>
              <a:chExt cx="2139886" cy="1294656"/>
            </a:xfrm>
          </p:grpSpPr>
          <p:grpSp>
            <p:nvGrpSpPr>
              <p:cNvPr id="16" name="図形グループ 15"/>
              <p:cNvGrpSpPr/>
              <p:nvPr/>
            </p:nvGrpSpPr>
            <p:grpSpPr>
              <a:xfrm>
                <a:off x="6160630" y="4160148"/>
                <a:ext cx="1992770" cy="1294656"/>
                <a:chOff x="6160630" y="4160148"/>
                <a:chExt cx="1992770" cy="1294656"/>
              </a:xfrm>
            </p:grpSpPr>
            <p:sp>
              <p:nvSpPr>
                <p:cNvPr id="45" name="正方形/長方形 44"/>
                <p:cNvSpPr/>
                <p:nvPr/>
              </p:nvSpPr>
              <p:spPr>
                <a:xfrm>
                  <a:off x="6160630" y="4168269"/>
                  <a:ext cx="1992770" cy="1286535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4" name="円/楕円 3"/>
                <p:cNvSpPr/>
                <p:nvPr/>
              </p:nvSpPr>
              <p:spPr>
                <a:xfrm>
                  <a:off x="6599935" y="4565629"/>
                  <a:ext cx="459565" cy="459565"/>
                </a:xfrm>
                <a:prstGeom prst="ellipse">
                  <a:avLst/>
                </a:prstGeom>
                <a:ln w="57150" cmpd="sng">
                  <a:solidFill>
                    <a:schemeClr val="accent5">
                      <a:lumMod val="50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27" name="テキスト ボックス 26"/>
                <p:cNvSpPr txBox="1"/>
                <p:nvPr/>
              </p:nvSpPr>
              <p:spPr>
                <a:xfrm>
                  <a:off x="6160630" y="4160148"/>
                  <a:ext cx="19927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 smtClean="0">
                      <a:solidFill>
                        <a:srgbClr val="000000"/>
                      </a:solidFill>
                      <a:latin typeface="+mn-ea"/>
                    </a:rPr>
                    <a:t>ドメイン</a:t>
                  </a:r>
                  <a:r>
                    <a:rPr lang="en-US" altLang="ja-JP" dirty="0" smtClean="0">
                      <a:solidFill>
                        <a:srgbClr val="000000"/>
                      </a:solidFill>
                      <a:latin typeface="+mn-ea"/>
                    </a:rPr>
                    <a:t>U</a:t>
                  </a:r>
                  <a:endParaRPr lang="ja-JP" altLang="en-US" dirty="0">
                    <a:solidFill>
                      <a:srgbClr val="000000"/>
                    </a:solidFill>
                    <a:latin typeface="+mn-ea"/>
                  </a:endParaRPr>
                </a:p>
              </p:txBody>
            </p:sp>
          </p:grpSp>
          <p:sp>
            <p:nvSpPr>
              <p:cNvPr id="37" name="テキスト ボックス 36"/>
              <p:cNvSpPr txBox="1"/>
              <p:nvPr/>
            </p:nvSpPr>
            <p:spPr>
              <a:xfrm>
                <a:off x="6791655" y="5023945"/>
                <a:ext cx="1508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b="1" dirty="0" smtClean="0">
                    <a:latin typeface="+mn-ea"/>
                  </a:rPr>
                  <a:t>I/O</a:t>
                </a:r>
                <a:r>
                  <a:rPr lang="ja-JP" altLang="en-US" b="1" dirty="0" smtClean="0">
                    <a:latin typeface="+mn-ea"/>
                  </a:rPr>
                  <a:t>リング</a:t>
                </a:r>
                <a:endParaRPr lang="ja-JP" altLang="en-US" b="1" dirty="0">
                  <a:latin typeface="+mn-ea"/>
                </a:endParaRPr>
              </a:p>
            </p:txBody>
          </p:sp>
        </p:grpSp>
        <p:grpSp>
          <p:nvGrpSpPr>
            <p:cNvPr id="20" name="図形グループ 19"/>
            <p:cNvGrpSpPr/>
            <p:nvPr/>
          </p:nvGrpSpPr>
          <p:grpSpPr>
            <a:xfrm>
              <a:off x="3866714" y="4160150"/>
              <a:ext cx="2139886" cy="1286535"/>
              <a:chOff x="3866714" y="3914804"/>
              <a:chExt cx="2139886" cy="1286535"/>
            </a:xfrm>
          </p:grpSpPr>
          <p:grpSp>
            <p:nvGrpSpPr>
              <p:cNvPr id="21" name="図形グループ 20"/>
              <p:cNvGrpSpPr/>
              <p:nvPr/>
            </p:nvGrpSpPr>
            <p:grpSpPr>
              <a:xfrm>
                <a:off x="3866714" y="3914804"/>
                <a:ext cx="2139886" cy="1286535"/>
                <a:chOff x="7763667" y="24669276"/>
                <a:chExt cx="3343570" cy="2156460"/>
              </a:xfrm>
            </p:grpSpPr>
            <p:sp>
              <p:nvSpPr>
                <p:cNvPr id="23" name="正方形/長方形 22"/>
                <p:cNvSpPr/>
                <p:nvPr/>
              </p:nvSpPr>
              <p:spPr>
                <a:xfrm>
                  <a:off x="7763667" y="24669276"/>
                  <a:ext cx="3343570" cy="2156460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lang="en-US" altLang="ja-JP" dirty="0" smtClean="0">
                    <a:latin typeface="+mj-ea"/>
                    <a:ea typeface="+mj-ea"/>
                  </a:endParaRPr>
                </a:p>
                <a:p>
                  <a:pPr algn="ctr"/>
                  <a:endParaRPr kumimoji="1" lang="ja-JP" altLang="en-US" dirty="0" smtClean="0">
                    <a:latin typeface="+mj-ea"/>
                    <a:ea typeface="+mj-ea"/>
                  </a:endParaRPr>
                </a:p>
              </p:txBody>
            </p:sp>
            <p:sp>
              <p:nvSpPr>
                <p:cNvPr id="24" name="テキスト ボックス 23"/>
                <p:cNvSpPr txBox="1"/>
                <p:nvPr/>
              </p:nvSpPr>
              <p:spPr>
                <a:xfrm>
                  <a:off x="7898681" y="24669276"/>
                  <a:ext cx="3208554" cy="6190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dirty="0" smtClean="0">
                      <a:latin typeface="+mn-ea"/>
                    </a:rPr>
                    <a:t>ドメイン</a:t>
                  </a:r>
                  <a:r>
                    <a:rPr lang="en-US" altLang="ja-JP" dirty="0" smtClean="0">
                      <a:latin typeface="+mn-ea"/>
                    </a:rPr>
                    <a:t>0</a:t>
                  </a:r>
                  <a:endParaRPr lang="ja-JP" altLang="en-US" dirty="0">
                    <a:latin typeface="+mn-ea"/>
                  </a:endParaRPr>
                </a:p>
              </p:txBody>
            </p:sp>
          </p:grpSp>
          <p:sp>
            <p:nvSpPr>
              <p:cNvPr id="22" name="角丸四角形 21"/>
              <p:cNvSpPr/>
              <p:nvPr/>
            </p:nvSpPr>
            <p:spPr>
              <a:xfrm>
                <a:off x="4386063" y="4320283"/>
                <a:ext cx="1081818" cy="549798"/>
              </a:xfrm>
              <a:prstGeom prst="roundRect">
                <a:avLst/>
              </a:prstGeom>
              <a:ln>
                <a:solidFill>
                  <a:srgbClr val="0D0D0D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QEMU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grpSp>
        <p:nvGrpSpPr>
          <p:cNvPr id="26" name="図形グループ 25"/>
          <p:cNvGrpSpPr/>
          <p:nvPr/>
        </p:nvGrpSpPr>
        <p:grpSpPr>
          <a:xfrm>
            <a:off x="2538710" y="4811537"/>
            <a:ext cx="4291008" cy="1369931"/>
            <a:chOff x="2538710" y="4811537"/>
            <a:chExt cx="4291008" cy="1369931"/>
          </a:xfrm>
        </p:grpSpPr>
        <p:cxnSp>
          <p:nvCxnSpPr>
            <p:cNvPr id="34" name="直線矢印コネクタ 33"/>
            <p:cNvCxnSpPr>
              <a:stCxn id="12" idx="3"/>
              <a:endCxn id="22" idx="1"/>
            </p:cNvCxnSpPr>
            <p:nvPr/>
          </p:nvCxnSpPr>
          <p:spPr>
            <a:xfrm>
              <a:off x="2538710" y="4811537"/>
              <a:ext cx="1847353" cy="28991"/>
            </a:xfrm>
            <a:prstGeom prst="straightConnector1">
              <a:avLst/>
            </a:prstGeom>
            <a:ln w="5715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>
              <a:stCxn id="22" idx="2"/>
              <a:endCxn id="29" idx="0"/>
            </p:cNvCxnSpPr>
            <p:nvPr/>
          </p:nvCxnSpPr>
          <p:spPr>
            <a:xfrm>
              <a:off x="4926972" y="5115427"/>
              <a:ext cx="0" cy="801907"/>
            </a:xfrm>
            <a:prstGeom prst="straightConnector1">
              <a:avLst/>
            </a:prstGeom>
            <a:ln w="5715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カギ線コネクタ 35"/>
            <p:cNvCxnSpPr>
              <a:stCxn id="29" idx="3"/>
              <a:endCxn id="4" idx="4"/>
            </p:cNvCxnSpPr>
            <p:nvPr/>
          </p:nvCxnSpPr>
          <p:spPr>
            <a:xfrm flipV="1">
              <a:off x="5467881" y="5025194"/>
              <a:ext cx="1361837" cy="1156274"/>
            </a:xfrm>
            <a:prstGeom prst="bentConnector2">
              <a:avLst/>
            </a:prstGeom>
            <a:ln w="57150" cmpd="sng"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テキスト ボックス 38"/>
          <p:cNvSpPr txBox="1"/>
          <p:nvPr/>
        </p:nvSpPr>
        <p:spPr>
          <a:xfrm>
            <a:off x="844534" y="5271003"/>
            <a:ext cx="22686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latin typeface="+mn-ea"/>
              </a:rPr>
              <a:t>VNC</a:t>
            </a:r>
            <a:r>
              <a:rPr lang="ja-JP" altLang="en-US" b="1" dirty="0" smtClean="0">
                <a:latin typeface="+mn-ea"/>
              </a:rPr>
              <a:t>クライアント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kumimoji="1" lang="en-US" altLang="ja-JP" b="1" dirty="0" err="1" smtClean="0">
                <a:latin typeface="+mn-ea"/>
              </a:rPr>
              <a:t>TigerVNC</a:t>
            </a:r>
            <a:endParaRPr kumimoji="1" lang="ja-JP" altLang="en-US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06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400" dirty="0" smtClean="0"/>
              <a:t>キーボード入力の復号化とコード変換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で復号化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暗号化された情報をハイパーコールで</a:t>
            </a:r>
            <a:r>
              <a:rPr lang="en-US" altLang="ja-JP" dirty="0" smtClean="0">
                <a:latin typeface="Tahoma"/>
              </a:rPr>
              <a:t>VMM</a:t>
            </a:r>
            <a:r>
              <a:rPr lang="ja-JP" altLang="en-US" dirty="0" smtClean="0">
                <a:latin typeface="Tahoma"/>
              </a:rPr>
              <a:t>に渡す</a:t>
            </a:r>
            <a:endParaRPr lang="en-US" altLang="ja-JP" dirty="0" smtClean="0">
              <a:latin typeface="Tahoma"/>
            </a:endParaRPr>
          </a:p>
          <a:p>
            <a:r>
              <a:rPr lang="ja-JP" altLang="en-US" dirty="0" smtClean="0">
                <a:latin typeface="Tahoma"/>
              </a:rPr>
              <a:t>キーコード変換</a:t>
            </a:r>
            <a:endParaRPr lang="en-US" altLang="ja-JP" dirty="0" smtClean="0">
              <a:latin typeface="Tahoma"/>
            </a:endParaRPr>
          </a:p>
          <a:p>
            <a:pPr lvl="1"/>
            <a:r>
              <a:rPr lang="ja-JP" altLang="en-US" dirty="0" smtClean="0">
                <a:latin typeface="Tahoma"/>
              </a:rPr>
              <a:t>復号化後の情報は</a:t>
            </a:r>
            <a:r>
              <a:rPr lang="en-US" altLang="ja-JP" dirty="0" smtClean="0">
                <a:latin typeface="Tahoma"/>
              </a:rPr>
              <a:t>ASCII</a:t>
            </a:r>
            <a:r>
              <a:rPr lang="ja-JP" altLang="en-US" dirty="0" smtClean="0">
                <a:latin typeface="Tahoma"/>
              </a:rPr>
              <a:t>コード</a:t>
            </a:r>
          </a:p>
          <a:p>
            <a:pPr lvl="1"/>
            <a:r>
              <a:rPr lang="en-US" altLang="ja-JP" dirty="0" smtClean="0">
                <a:latin typeface="Tahoma"/>
              </a:rPr>
              <a:t>I/O</a:t>
            </a:r>
            <a:r>
              <a:rPr lang="ja-JP" altLang="en-US" dirty="0" smtClean="0">
                <a:latin typeface="Tahoma"/>
              </a:rPr>
              <a:t>リングに書き込む情報は</a:t>
            </a:r>
            <a:r>
              <a:rPr lang="ja-JP" altLang="en-US" dirty="0">
                <a:latin typeface="Tahoma"/>
              </a:rPr>
              <a:t>キーコード</a:t>
            </a:r>
            <a:endParaRPr lang="en-US" altLang="ja-JP" dirty="0" smtClean="0">
              <a:latin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00516" y="281486"/>
            <a:ext cx="50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+mn-ea"/>
              </a:rPr>
              <a:t>9</a:t>
            </a:r>
            <a:endParaRPr kumimoji="1" lang="ja-JP" altLang="en-US" sz="1600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  <p:grpSp>
        <p:nvGrpSpPr>
          <p:cNvPr id="19" name="図形グループ 18"/>
          <p:cNvGrpSpPr/>
          <p:nvPr/>
        </p:nvGrpSpPr>
        <p:grpSpPr>
          <a:xfrm>
            <a:off x="5240424" y="4007678"/>
            <a:ext cx="2139887" cy="1286535"/>
            <a:chOff x="6160629" y="4140977"/>
            <a:chExt cx="2139887" cy="1286535"/>
          </a:xfrm>
        </p:grpSpPr>
        <p:grpSp>
          <p:nvGrpSpPr>
            <p:cNvPr id="25" name="図形グループ 24"/>
            <p:cNvGrpSpPr/>
            <p:nvPr/>
          </p:nvGrpSpPr>
          <p:grpSpPr>
            <a:xfrm>
              <a:off x="6160629" y="4140977"/>
              <a:ext cx="1992770" cy="1286535"/>
              <a:chOff x="6160629" y="4140977"/>
              <a:chExt cx="1992770" cy="1286535"/>
            </a:xfrm>
          </p:grpSpPr>
          <p:sp>
            <p:nvSpPr>
              <p:cNvPr id="27" name="正方形/長方形 26"/>
              <p:cNvSpPr/>
              <p:nvPr/>
            </p:nvSpPr>
            <p:spPr>
              <a:xfrm>
                <a:off x="6160629" y="4140977"/>
                <a:ext cx="1992770" cy="1286535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8" name="円/楕円 27"/>
              <p:cNvSpPr/>
              <p:nvPr/>
            </p:nvSpPr>
            <p:spPr>
              <a:xfrm>
                <a:off x="6599935" y="4565629"/>
                <a:ext cx="459565" cy="459565"/>
              </a:xfrm>
              <a:prstGeom prst="ellipse">
                <a:avLst/>
              </a:prstGeom>
              <a:ln w="57150" cmpd="sng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6160630" y="4160148"/>
                <a:ext cx="19927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 smtClean="0">
                    <a:solidFill>
                      <a:srgbClr val="000000"/>
                    </a:solidFill>
                    <a:latin typeface="+mn-ea"/>
                  </a:rPr>
                  <a:t>ドメイン</a:t>
                </a:r>
                <a:r>
                  <a:rPr lang="en-US" altLang="ja-JP" dirty="0" smtClean="0">
                    <a:solidFill>
                      <a:srgbClr val="000000"/>
                    </a:solidFill>
                    <a:latin typeface="+mn-ea"/>
                  </a:rPr>
                  <a:t>U</a:t>
                </a:r>
                <a:endParaRPr lang="ja-JP" altLang="en-US" dirty="0">
                  <a:solidFill>
                    <a:srgbClr val="000000"/>
                  </a:solidFill>
                  <a:latin typeface="+mn-ea"/>
                </a:endParaRPr>
              </a:p>
            </p:txBody>
          </p:sp>
        </p:grpSp>
        <p:sp>
          <p:nvSpPr>
            <p:cNvPr id="26" name="テキスト ボックス 25"/>
            <p:cNvSpPr txBox="1"/>
            <p:nvPr/>
          </p:nvSpPr>
          <p:spPr>
            <a:xfrm>
              <a:off x="6791655" y="5023945"/>
              <a:ext cx="1508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b="1" dirty="0" smtClean="0">
                  <a:latin typeface="+mn-ea"/>
                </a:rPr>
                <a:t>I/O</a:t>
              </a:r>
              <a:r>
                <a:rPr lang="ja-JP" altLang="en-US" b="1" dirty="0" smtClean="0">
                  <a:latin typeface="+mn-ea"/>
                </a:rPr>
                <a:t>リング</a:t>
              </a:r>
              <a:endParaRPr lang="ja-JP" altLang="en-US" b="1" dirty="0">
                <a:latin typeface="+mn-ea"/>
              </a:endParaRPr>
            </a:p>
          </p:txBody>
        </p:sp>
      </p:grpSp>
      <p:sp>
        <p:nvSpPr>
          <p:cNvPr id="32" name="正方形/長方形 31"/>
          <p:cNvSpPr/>
          <p:nvPr/>
        </p:nvSpPr>
        <p:spPr>
          <a:xfrm>
            <a:off x="1821930" y="5512064"/>
            <a:ext cx="5411264" cy="1148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215923" y="6291092"/>
            <a:ext cx="101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latin typeface="+mn-ea"/>
              </a:rPr>
              <a:t>VMM</a:t>
            </a:r>
            <a:endParaRPr lang="ja-JP" altLang="en-US" sz="2000" dirty="0">
              <a:latin typeface="+mn-ea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197090" y="5881068"/>
            <a:ext cx="1012299" cy="5282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復号化</a:t>
            </a:r>
            <a:endParaRPr kumimoji="1" lang="ja-JP" altLang="en-US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cxnSp>
        <p:nvCxnSpPr>
          <p:cNvPr id="39" name="カギ線コネクタ 38"/>
          <p:cNvCxnSpPr>
            <a:stCxn id="31" idx="3"/>
            <a:endCxn id="28" idx="4"/>
          </p:cNvCxnSpPr>
          <p:nvPr/>
        </p:nvCxnSpPr>
        <p:spPr>
          <a:xfrm flipV="1">
            <a:off x="3209389" y="4891895"/>
            <a:ext cx="2700124" cy="1253307"/>
          </a:xfrm>
          <a:prstGeom prst="bentConnector2">
            <a:avLst/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角丸四角形 42"/>
          <p:cNvSpPr/>
          <p:nvPr/>
        </p:nvSpPr>
        <p:spPr>
          <a:xfrm>
            <a:off x="4261504" y="5873962"/>
            <a:ext cx="1822998" cy="5282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FFFFFF"/>
                </a:solidFill>
                <a:latin typeface="+mj-ea"/>
                <a:ea typeface="+mj-ea"/>
              </a:rPr>
              <a:t>キーコード変換</a:t>
            </a:r>
            <a:endParaRPr kumimoji="1" lang="ja-JP" altLang="en-US" dirty="0" smtClean="0">
              <a:solidFill>
                <a:srgbClr val="FFFFFF"/>
              </a:solidFill>
              <a:latin typeface="+mj-ea"/>
              <a:ea typeface="+mj-ea"/>
            </a:endParaRPr>
          </a:p>
        </p:txBody>
      </p:sp>
      <p:grpSp>
        <p:nvGrpSpPr>
          <p:cNvPr id="20" name="図形グループ 19"/>
          <p:cNvGrpSpPr/>
          <p:nvPr/>
        </p:nvGrpSpPr>
        <p:grpSpPr>
          <a:xfrm>
            <a:off x="1821929" y="4007678"/>
            <a:ext cx="2513165" cy="1286535"/>
            <a:chOff x="3266128" y="3914804"/>
            <a:chExt cx="2513165" cy="1286535"/>
          </a:xfrm>
        </p:grpSpPr>
        <p:grpSp>
          <p:nvGrpSpPr>
            <p:cNvPr id="21" name="図形グループ 20"/>
            <p:cNvGrpSpPr/>
            <p:nvPr/>
          </p:nvGrpSpPr>
          <p:grpSpPr>
            <a:xfrm>
              <a:off x="3266128" y="3914804"/>
              <a:ext cx="2513165" cy="1286535"/>
              <a:chOff x="6825252" y="24669276"/>
              <a:chExt cx="3926818" cy="2156460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6825254" y="24669276"/>
                <a:ext cx="3779035" cy="2156460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lang="en-US" altLang="ja-JP" dirty="0" smtClean="0">
                  <a:latin typeface="+mj-ea"/>
                  <a:ea typeface="+mj-ea"/>
                </a:endParaRPr>
              </a:p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6825252" y="24669276"/>
                <a:ext cx="3926818" cy="619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dirty="0" smtClean="0">
                    <a:latin typeface="+mn-ea"/>
                  </a:rPr>
                  <a:t>ドメイン</a:t>
                </a:r>
                <a:r>
                  <a:rPr lang="en-US" altLang="ja-JP" dirty="0" smtClean="0">
                    <a:latin typeface="+mn-ea"/>
                  </a:rPr>
                  <a:t>0</a:t>
                </a:r>
                <a:endParaRPr lang="ja-JP" altLang="en-US" dirty="0">
                  <a:latin typeface="+mn-ea"/>
                </a:endParaRPr>
              </a:p>
            </p:txBody>
          </p:sp>
        </p:grpSp>
        <p:sp>
          <p:nvSpPr>
            <p:cNvPr id="22" name="角丸四角形 21"/>
            <p:cNvSpPr/>
            <p:nvPr/>
          </p:nvSpPr>
          <p:spPr>
            <a:xfrm>
              <a:off x="3641289" y="4309501"/>
              <a:ext cx="1607884" cy="549798"/>
            </a:xfrm>
            <a:prstGeom prst="roundRec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QEMU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cxnSp>
        <p:nvCxnSpPr>
          <p:cNvPr id="38" name="直線矢印コネクタ 37"/>
          <p:cNvCxnSpPr/>
          <p:nvPr/>
        </p:nvCxnSpPr>
        <p:spPr>
          <a:xfrm>
            <a:off x="2473542" y="4962955"/>
            <a:ext cx="1" cy="911007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2473543" y="4952173"/>
            <a:ext cx="1766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ハイパーコール</a:t>
            </a:r>
            <a:endParaRPr lang="ja-JP" altLang="en-US" b="1" dirty="0">
              <a:latin typeface="+mn-ea"/>
            </a:endParaRPr>
          </a:p>
        </p:txBody>
      </p:sp>
      <p:cxnSp>
        <p:nvCxnSpPr>
          <p:cNvPr id="5" name="直線矢印コネクタ 4"/>
          <p:cNvCxnSpPr>
            <a:stCxn id="22" idx="3"/>
            <a:endCxn id="28" idx="2"/>
          </p:cNvCxnSpPr>
          <p:nvPr/>
        </p:nvCxnSpPr>
        <p:spPr>
          <a:xfrm flipV="1">
            <a:off x="3804974" y="4662113"/>
            <a:ext cx="1874756" cy="15161"/>
          </a:xfrm>
          <a:prstGeom prst="straightConnector1">
            <a:avLst/>
          </a:prstGeom>
          <a:ln w="57150" cmpd="sng"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246995" y="4211515"/>
            <a:ext cx="993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従来</a:t>
            </a:r>
            <a:endParaRPr lang="ja-JP" altLang="en-US" b="1" dirty="0">
              <a:latin typeface="+mn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73542" y="5504630"/>
            <a:ext cx="62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solidFill>
                  <a:srgbClr val="000000"/>
                </a:solidFill>
                <a:latin typeface="+mn-ea"/>
              </a:rPr>
              <a:t>‘?’</a:t>
            </a:r>
            <a:endParaRPr lang="ja-JP" altLang="en-US" sz="20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392176" y="5728503"/>
            <a:ext cx="628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en-US" altLang="ja-JP" sz="2000" dirty="0" smtClean="0">
                <a:solidFill>
                  <a:srgbClr val="000000"/>
                </a:solidFill>
                <a:latin typeface="+mn-ea"/>
              </a:rPr>
              <a:t>A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’</a:t>
            </a:r>
            <a:endParaRPr lang="ja-JP" altLang="en-US" sz="20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61144" y="5511736"/>
            <a:ext cx="1472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s</a:t>
            </a:r>
            <a:r>
              <a:rPr lang="en-US" altLang="ja-JP" sz="2000" dirty="0" smtClean="0">
                <a:solidFill>
                  <a:srgbClr val="000000"/>
                </a:solidFill>
                <a:latin typeface="+mn-ea"/>
              </a:rPr>
              <a:t>hift + a</a:t>
            </a:r>
            <a:endParaRPr lang="ja-JP" altLang="en-US" sz="2000" dirty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7" name="図形グループ 6"/>
          <p:cNvGrpSpPr/>
          <p:nvPr/>
        </p:nvGrpSpPr>
        <p:grpSpPr>
          <a:xfrm>
            <a:off x="6259434" y="2793164"/>
            <a:ext cx="2351166" cy="889000"/>
            <a:chOff x="6651723" y="2793164"/>
            <a:chExt cx="2351166" cy="889000"/>
          </a:xfrm>
        </p:grpSpPr>
        <p:sp>
          <p:nvSpPr>
            <p:cNvPr id="4" name="角丸四角形 3"/>
            <p:cNvSpPr/>
            <p:nvPr/>
          </p:nvSpPr>
          <p:spPr>
            <a:xfrm>
              <a:off x="6669017" y="2793164"/>
              <a:ext cx="2333872" cy="8890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651723" y="2914498"/>
              <a:ext cx="23511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solidFill>
                    <a:srgbClr val="000000"/>
                  </a:solidFill>
                  <a:latin typeface="+mn-ea"/>
                </a:rPr>
                <a:t>ASCII </a:t>
              </a:r>
              <a:r>
                <a:rPr lang="en-US" altLang="ja-JP" dirty="0">
                  <a:solidFill>
                    <a:srgbClr val="000000"/>
                  </a:solidFill>
                  <a:latin typeface="+mn-ea"/>
                </a:rPr>
                <a:t>:</a:t>
              </a:r>
              <a:r>
                <a:rPr lang="en-US" altLang="ja-JP" dirty="0" smtClean="0">
                  <a:solidFill>
                    <a:srgbClr val="000000"/>
                  </a:solidFill>
                  <a:latin typeface="+mn-ea"/>
                </a:rPr>
                <a:t> ‘A’</a:t>
              </a:r>
            </a:p>
            <a:p>
              <a:r>
                <a:rPr lang="ja-JP" altLang="en-US" dirty="0" smtClean="0">
                  <a:solidFill>
                    <a:srgbClr val="000000"/>
                  </a:solidFill>
                  <a:latin typeface="+mn-ea"/>
                </a:rPr>
                <a:t>キーコード</a:t>
              </a:r>
              <a:r>
                <a:rPr lang="en-US" altLang="ja-JP" dirty="0" smtClean="0">
                  <a:solidFill>
                    <a:srgbClr val="000000"/>
                  </a:solidFill>
                  <a:latin typeface="+mn-ea"/>
                </a:rPr>
                <a:t> : </a:t>
              </a:r>
              <a:r>
                <a:rPr lang="en-US" altLang="ja-JP" dirty="0" err="1" smtClean="0">
                  <a:solidFill>
                    <a:srgbClr val="000000"/>
                  </a:solidFill>
                  <a:latin typeface="+mn-ea"/>
                </a:rPr>
                <a:t>shift+a</a:t>
              </a:r>
              <a:endParaRPr lang="ja-JP" altLang="en-US" dirty="0">
                <a:solidFill>
                  <a:srgbClr val="000000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5104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3" grpId="0" animBg="1"/>
      <p:bldP spid="49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既定のテーマ">
  <a:themeElements>
    <a:clrScheme name="ユーザー設定 3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1A1399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キュート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57150" cmpd="sng">
          <a:solidFill>
            <a:schemeClr val="tx1"/>
          </a:solidFill>
          <a:tailEnd type="non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既定のテーマ.thmx</Template>
  <TotalTime>6313</TotalTime>
  <Words>1376</Words>
  <Application>Microsoft Office PowerPoint</Application>
  <PresentationFormat>画面に合わせる (4:3)</PresentationFormat>
  <Paragraphs>434</Paragraphs>
  <Slides>22</Slides>
  <Notes>22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既定のテーマ</vt:lpstr>
      <vt:lpstr>管理VMへの キーボード入力情報漏洩の防止</vt:lpstr>
      <vt:lpstr>IaaSにおけるユーザVMの管理</vt:lpstr>
      <vt:lpstr>障害に強いVMの管理方法</vt:lpstr>
      <vt:lpstr>信頼できない管理VMの存在</vt:lpstr>
      <vt:lpstr>管理VMへの情報漏洩</vt:lpstr>
      <vt:lpstr>提案: FBCrypt</vt:lpstr>
      <vt:lpstr>脅威モデル</vt:lpstr>
      <vt:lpstr>システム構成</vt:lpstr>
      <vt:lpstr>キーボード入力の復号化とコード変換</vt:lpstr>
      <vt:lpstr>I/Oリングのアドレス取得(1)</vt:lpstr>
      <vt:lpstr>I/Oリングのアドレス取得(2)</vt:lpstr>
      <vt:lpstr>XenStoreリングのアドレス取得</vt:lpstr>
      <vt:lpstr>I/Oリングへのアクセス禁止</vt:lpstr>
      <vt:lpstr>ストリーム暗号RC4</vt:lpstr>
      <vt:lpstr>VMMとクライアント間での鍵の共有</vt:lpstr>
      <vt:lpstr>実験</vt:lpstr>
      <vt:lpstr>キーボード入力情報漏洩防止の確認</vt:lpstr>
      <vt:lpstr>FBCryptのオーバヘッド</vt:lpstr>
      <vt:lpstr>レスポンスタイム(1)</vt:lpstr>
      <vt:lpstr>レスポンスタイム(2)</vt:lpstr>
      <vt:lpstr>関連研究</vt:lpstr>
      <vt:lpstr>まとめ</vt:lpstr>
    </vt:vector>
  </TitlesOfParts>
  <Company>kyutech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管理VMへのキーボード入力情報漏洩の防止</dc:title>
  <dc:creator>Tomohisa EGAWA</dc:creator>
  <cp:lastModifiedBy>egawa</cp:lastModifiedBy>
  <cp:revision>510</cp:revision>
  <cp:lastPrinted>2011-07-21T01:19:29Z</cp:lastPrinted>
  <dcterms:created xsi:type="dcterms:W3CDTF">2011-07-13T05:12:40Z</dcterms:created>
  <dcterms:modified xsi:type="dcterms:W3CDTF">2011-08-02T07:09:47Z</dcterms:modified>
</cp:coreProperties>
</file>