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tags/tag13.xml" ContentType="application/vnd.openxmlformats-officedocument.presentationml.tags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tags/tag14.xml" ContentType="application/vnd.openxmlformats-officedocument.presentationml.tags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ppt/tags/tag15.xml" ContentType="application/vnd.openxmlformats-officedocument.presentationml.tags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tags/tag16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4" r:id="rId9"/>
    <p:sldId id="265" r:id="rId10"/>
    <p:sldId id="288" r:id="rId11"/>
    <p:sldId id="285" r:id="rId12"/>
    <p:sldId id="284" r:id="rId13"/>
    <p:sldId id="269" r:id="rId14"/>
    <p:sldId id="279" r:id="rId15"/>
    <p:sldId id="282" r:id="rId16"/>
    <p:sldId id="280" r:id="rId17"/>
    <p:sldId id="281" r:id="rId18"/>
    <p:sldId id="283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9FF"/>
    <a:srgbClr val="C7F7FF"/>
    <a:srgbClr val="F7B91A"/>
    <a:srgbClr val="F7BC1A"/>
    <a:srgbClr val="F7BB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75149" autoAdjust="0"/>
  </p:normalViewPr>
  <p:slideViewPr>
    <p:cSldViewPr snapToObjects="1">
      <p:cViewPr varScale="1">
        <p:scale>
          <a:sx n="89" d="100"/>
          <a:sy n="89" d="100"/>
        </p:scale>
        <p:origin x="-10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224"/>
    </p:cViewPr>
  </p:sorterViewPr>
  <p:notesViewPr>
    <p:cSldViewPr snapToGrid="0" snapToObjects="1">
      <p:cViewPr varScale="1">
        <p:scale>
          <a:sx n="118" d="100"/>
          <a:sy n="118" d="100"/>
        </p:scale>
        <p:origin x="-256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の値 1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0.0</c:v>
                </c:pt>
                <c:pt idx="1">
                  <c:v>0.5</c:v>
                </c:pt>
                <c:pt idx="2">
                  <c:v>1.0</c:v>
                </c:pt>
                <c:pt idx="3">
                  <c:v>1.5</c:v>
                </c:pt>
                <c:pt idx="4">
                  <c:v>2.0</c:v>
                </c:pt>
                <c:pt idx="5">
                  <c:v>2.5</c:v>
                </c:pt>
                <c:pt idx="6">
                  <c:v>3.0</c:v>
                </c:pt>
                <c:pt idx="7">
                  <c:v>3.5</c:v>
                </c:pt>
                <c:pt idx="8">
                  <c:v>4.0</c:v>
                </c:pt>
                <c:pt idx="9">
                  <c:v>4.0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0.82</c:v>
                </c:pt>
                <c:pt idx="1">
                  <c:v>0.88</c:v>
                </c:pt>
                <c:pt idx="2">
                  <c:v>0.94</c:v>
                </c:pt>
                <c:pt idx="3">
                  <c:v>0.99</c:v>
                </c:pt>
                <c:pt idx="4">
                  <c:v>1.05</c:v>
                </c:pt>
                <c:pt idx="5">
                  <c:v>1.11</c:v>
                </c:pt>
                <c:pt idx="6">
                  <c:v>1.17</c:v>
                </c:pt>
                <c:pt idx="7">
                  <c:v>1.24</c:v>
                </c:pt>
                <c:pt idx="8">
                  <c:v>1.29</c:v>
                </c:pt>
                <c:pt idx="9">
                  <c:v>1.37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6158104"/>
        <c:axId val="654703912"/>
      </c:scatterChart>
      <c:valAx>
        <c:axId val="626158104"/>
        <c:scaling>
          <c:orientation val="minMax"/>
          <c:max val="4.1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written bytes/page (KB)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4703912"/>
        <c:crosses val="autoZero"/>
        <c:crossBetween val="midCat"/>
        <c:majorUnit val="1.0"/>
      </c:valAx>
      <c:valAx>
        <c:axId val="654703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improvement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2615810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4KB (warm)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115.0</c:v>
                </c:pt>
                <c:pt idx="1">
                  <c:v>1129.0</c:v>
                </c:pt>
                <c:pt idx="2">
                  <c:v>1197.0</c:v>
                </c:pt>
                <c:pt idx="3">
                  <c:v>1003.0</c:v>
                </c:pt>
                <c:pt idx="4">
                  <c:v>1118.0</c:v>
                </c:pt>
                <c:pt idx="5">
                  <c:v>1186.0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4KB (cold)</c:v>
                </c:pt>
              </c:strCache>
            </c:strRef>
          </c:tx>
          <c:spPr>
            <a:ln w="38100" cmpd="sng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115.0</c:v>
                </c:pt>
                <c:pt idx="1">
                  <c:v>1140.0</c:v>
                </c:pt>
                <c:pt idx="2">
                  <c:v>1203.0</c:v>
                </c:pt>
                <c:pt idx="3">
                  <c:v>115.0</c:v>
                </c:pt>
                <c:pt idx="4">
                  <c:v>997.0</c:v>
                </c:pt>
                <c:pt idx="5">
                  <c:v>1046.0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2KB (warm)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115.0</c:v>
                </c:pt>
                <c:pt idx="1">
                  <c:v>740.0</c:v>
                </c:pt>
                <c:pt idx="2">
                  <c:v>769.0</c:v>
                </c:pt>
                <c:pt idx="3">
                  <c:v>673.0</c:v>
                </c:pt>
                <c:pt idx="4">
                  <c:v>722.0</c:v>
                </c:pt>
                <c:pt idx="5">
                  <c:v>753.0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2KB (cold)</c:v>
                </c:pt>
              </c:strCache>
            </c:strRef>
          </c:tx>
          <c:spPr>
            <a:ln w="38100" cmpd="sng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115.0</c:v>
                </c:pt>
                <c:pt idx="1">
                  <c:v>746.0</c:v>
                </c:pt>
                <c:pt idx="2">
                  <c:v>776.0</c:v>
                </c:pt>
                <c:pt idx="3">
                  <c:v>115.0</c:v>
                </c:pt>
                <c:pt idx="4">
                  <c:v>683.0</c:v>
                </c:pt>
                <c:pt idx="5">
                  <c:v>707.0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2698824"/>
        <c:axId val="431895992"/>
      </c:lineChart>
      <c:catAx>
        <c:axId val="752698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Access</a:t>
                </a:r>
                <a:endParaRPr lang="ja-JP" alt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431895992"/>
        <c:crosses val="autoZero"/>
        <c:auto val="1"/>
        <c:lblAlgn val="ctr"/>
        <c:lblOffset val="100"/>
        <c:noMultiLvlLbl val="0"/>
      </c:catAx>
      <c:valAx>
        <c:axId val="4318959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throughput (MB/s)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26988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4KB (warm)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398.0</c:v>
                </c:pt>
                <c:pt idx="1">
                  <c:v>619.0</c:v>
                </c:pt>
                <c:pt idx="2">
                  <c:v>649.0</c:v>
                </c:pt>
                <c:pt idx="3">
                  <c:v>395.0</c:v>
                </c:pt>
                <c:pt idx="4">
                  <c:v>637.0</c:v>
                </c:pt>
                <c:pt idx="5">
                  <c:v>626.0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4KB (cold)</c:v>
                </c:pt>
              </c:strCache>
            </c:strRef>
          </c:tx>
          <c:spPr>
            <a:ln w="38100" cmpd="sng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400.0</c:v>
                </c:pt>
                <c:pt idx="1">
                  <c:v>639.0</c:v>
                </c:pt>
                <c:pt idx="2">
                  <c:v>649.0</c:v>
                </c:pt>
                <c:pt idx="3">
                  <c:v>399.0</c:v>
                </c:pt>
                <c:pt idx="4">
                  <c:v>599.0</c:v>
                </c:pt>
                <c:pt idx="5">
                  <c:v>606.0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2KB (warm)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33.8</c:v>
                </c:pt>
                <c:pt idx="1">
                  <c:v>390.0</c:v>
                </c:pt>
                <c:pt idx="2">
                  <c:v>403.0</c:v>
                </c:pt>
                <c:pt idx="3">
                  <c:v>270.0</c:v>
                </c:pt>
                <c:pt idx="4">
                  <c:v>395.0</c:v>
                </c:pt>
                <c:pt idx="5">
                  <c:v>391.0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2KB (cold)</c:v>
                </c:pt>
              </c:strCache>
            </c:strRef>
          </c:tx>
          <c:spPr>
            <a:ln w="38100" cmpd="sng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35.3</c:v>
                </c:pt>
                <c:pt idx="1">
                  <c:v>434.0</c:v>
                </c:pt>
                <c:pt idx="2">
                  <c:v>434.0</c:v>
                </c:pt>
                <c:pt idx="3">
                  <c:v>34.1</c:v>
                </c:pt>
                <c:pt idx="4">
                  <c:v>411.0</c:v>
                </c:pt>
                <c:pt idx="5">
                  <c:v>415.0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9158760"/>
        <c:axId val="1159139592"/>
      </c:lineChart>
      <c:catAx>
        <c:axId val="1159158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Access</a:t>
                </a:r>
                <a:endParaRPr lang="ja-JP" alt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1159139592"/>
        <c:crosses val="autoZero"/>
        <c:auto val="1"/>
        <c:lblAlgn val="ctr"/>
        <c:lblOffset val="100"/>
        <c:noMultiLvlLbl val="0"/>
      </c:catAx>
      <c:valAx>
        <c:axId val="11591395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throughput (MB/s)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591587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read (warm)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113.0</c:v>
                </c:pt>
                <c:pt idx="1">
                  <c:v>774.0</c:v>
                </c:pt>
                <c:pt idx="2">
                  <c:v>799.0</c:v>
                </c:pt>
                <c:pt idx="3">
                  <c:v>677.0</c:v>
                </c:pt>
                <c:pt idx="4">
                  <c:v>735.0</c:v>
                </c:pt>
                <c:pt idx="5">
                  <c:v>752.0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 (cold)</c:v>
                </c:pt>
              </c:strCache>
            </c:strRef>
          </c:tx>
          <c:spPr>
            <a:ln w="38100" cmpd="sng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113.0</c:v>
                </c:pt>
                <c:pt idx="1">
                  <c:v>802.0</c:v>
                </c:pt>
                <c:pt idx="2">
                  <c:v>789.0</c:v>
                </c:pt>
                <c:pt idx="3">
                  <c:v>113.0</c:v>
                </c:pt>
                <c:pt idx="4">
                  <c:v>753.0</c:v>
                </c:pt>
                <c:pt idx="5">
                  <c:v>765.0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write (warm)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111.0</c:v>
                </c:pt>
                <c:pt idx="1">
                  <c:v>630.0</c:v>
                </c:pt>
                <c:pt idx="2">
                  <c:v>634.0</c:v>
                </c:pt>
                <c:pt idx="3">
                  <c:v>576.0</c:v>
                </c:pt>
                <c:pt idx="4">
                  <c:v>642.0</c:v>
                </c:pt>
                <c:pt idx="5">
                  <c:v>631.0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write (cold)</c:v>
                </c:pt>
              </c:strCache>
            </c:strRef>
          </c:tx>
          <c:spPr>
            <a:ln w="38100" cmpd="sng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111.0</c:v>
                </c:pt>
                <c:pt idx="1">
                  <c:v>684.0</c:v>
                </c:pt>
                <c:pt idx="2">
                  <c:v>678.0</c:v>
                </c:pt>
                <c:pt idx="3">
                  <c:v>111.0</c:v>
                </c:pt>
                <c:pt idx="4">
                  <c:v>649.0</c:v>
                </c:pt>
                <c:pt idx="5">
                  <c:v>642.0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497896"/>
        <c:axId val="752254808"/>
      </c:lineChart>
      <c:catAx>
        <c:axId val="670497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Access</a:t>
                </a:r>
                <a:endParaRPr lang="ja-JP" alt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752254808"/>
        <c:crosses val="autoZero"/>
        <c:auto val="1"/>
        <c:lblAlgn val="ctr"/>
        <c:lblOffset val="100"/>
        <c:noMultiLvlLbl val="0"/>
      </c:catAx>
      <c:valAx>
        <c:axId val="7522548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throughput (MB/s)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704978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cmLinux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write</c:v>
                </c:pt>
                <c:pt idx="1">
                  <c:v>rewrite</c:v>
                </c:pt>
                <c:pt idx="2">
                  <c:v>read</c:v>
                </c:pt>
                <c:pt idx="3">
                  <c:v>reread</c:v>
                </c:pt>
                <c:pt idx="4">
                  <c:v>rnd read</c:v>
                </c:pt>
                <c:pt idx="5">
                  <c:v>rnd write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278.0</c:v>
                </c:pt>
                <c:pt idx="1">
                  <c:v>419.0</c:v>
                </c:pt>
                <c:pt idx="2">
                  <c:v>705.0</c:v>
                </c:pt>
                <c:pt idx="3">
                  <c:v>704.0</c:v>
                </c:pt>
                <c:pt idx="4">
                  <c:v>458.0</c:v>
                </c:pt>
                <c:pt idx="5">
                  <c:v>264.0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Linux</c:v>
                </c:pt>
              </c:strCache>
            </c:strRef>
          </c:tx>
          <c:spPr>
            <a:pattFill prst="wdUpDiag">
              <a:fgClr>
                <a:srgbClr val="FF0000"/>
              </a:fgClr>
              <a:bgClr>
                <a:prstClr val="white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write</c:v>
                </c:pt>
                <c:pt idx="1">
                  <c:v>rewrite</c:v>
                </c:pt>
                <c:pt idx="2">
                  <c:v>read</c:v>
                </c:pt>
                <c:pt idx="3">
                  <c:v>reread</c:v>
                </c:pt>
                <c:pt idx="4">
                  <c:v>rnd read</c:v>
                </c:pt>
                <c:pt idx="5">
                  <c:v>rnd write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270.0</c:v>
                </c:pt>
                <c:pt idx="1">
                  <c:v>421.0</c:v>
                </c:pt>
                <c:pt idx="2">
                  <c:v>698.0</c:v>
                </c:pt>
                <c:pt idx="3">
                  <c:v>702.0</c:v>
                </c:pt>
                <c:pt idx="4">
                  <c:v>463.0</c:v>
                </c:pt>
                <c:pt idx="5">
                  <c:v>303.0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cmLinux (mmap)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write</c:v>
                </c:pt>
                <c:pt idx="1">
                  <c:v>rewrite</c:v>
                </c:pt>
                <c:pt idx="2">
                  <c:v>read</c:v>
                </c:pt>
                <c:pt idx="3">
                  <c:v>reread</c:v>
                </c:pt>
                <c:pt idx="4">
                  <c:v>rnd read</c:v>
                </c:pt>
                <c:pt idx="5">
                  <c:v>rnd write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615.0</c:v>
                </c:pt>
                <c:pt idx="1">
                  <c:v>729.0</c:v>
                </c:pt>
                <c:pt idx="2">
                  <c:v>883.0</c:v>
                </c:pt>
                <c:pt idx="3">
                  <c:v>860.0</c:v>
                </c:pt>
                <c:pt idx="4">
                  <c:v>749.0</c:v>
                </c:pt>
                <c:pt idx="5">
                  <c:v>631.0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Linux (mmap)</c:v>
                </c:pt>
              </c:strCache>
            </c:strRef>
          </c:tx>
          <c:spPr>
            <a:pattFill prst="wdUpDiag">
              <a:fgClr>
                <a:srgbClr val="0000FF"/>
              </a:fgClr>
              <a:bgClr>
                <a:prstClr val="white"/>
              </a:bgClr>
            </a:pattFill>
            <a:ln>
              <a:solidFill>
                <a:srgbClr val="0000FF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write</c:v>
                </c:pt>
                <c:pt idx="1">
                  <c:v>rewrite</c:v>
                </c:pt>
                <c:pt idx="2">
                  <c:v>read</c:v>
                </c:pt>
                <c:pt idx="3">
                  <c:v>reread</c:v>
                </c:pt>
                <c:pt idx="4">
                  <c:v>rnd read</c:v>
                </c:pt>
                <c:pt idx="5">
                  <c:v>rnd write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648.0</c:v>
                </c:pt>
                <c:pt idx="1">
                  <c:v>779.0</c:v>
                </c:pt>
                <c:pt idx="2">
                  <c:v>931.0</c:v>
                </c:pt>
                <c:pt idx="3">
                  <c:v>933.0</c:v>
                </c:pt>
                <c:pt idx="4">
                  <c:v>781.0</c:v>
                </c:pt>
                <c:pt idx="5">
                  <c:v>691.0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1046104"/>
        <c:axId val="670925912"/>
      </c:barChart>
      <c:catAx>
        <c:axId val="671046104"/>
        <c:scaling>
          <c:orientation val="minMax"/>
        </c:scaling>
        <c:delete val="0"/>
        <c:axPos val="b"/>
        <c:majorTickMark val="out"/>
        <c:minorTickMark val="none"/>
        <c:tickLblPos val="nextTo"/>
        <c:crossAx val="670925912"/>
        <c:crosses val="autoZero"/>
        <c:auto val="1"/>
        <c:lblAlgn val="ctr"/>
        <c:lblOffset val="100"/>
        <c:noMultiLvlLbl val="0"/>
      </c:catAx>
      <c:valAx>
        <c:axId val="670925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MB/s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710461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overhead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0.0</c:v>
                </c:pt>
                <c:pt idx="1">
                  <c:v>0.5</c:v>
                </c:pt>
                <c:pt idx="2">
                  <c:v>1.0</c:v>
                </c:pt>
                <c:pt idx="3">
                  <c:v>1.5</c:v>
                </c:pt>
                <c:pt idx="4">
                  <c:v>2.0</c:v>
                </c:pt>
                <c:pt idx="5">
                  <c:v>2.5</c:v>
                </c:pt>
                <c:pt idx="6">
                  <c:v>3.0</c:v>
                </c:pt>
                <c:pt idx="7">
                  <c:v>3.5</c:v>
                </c:pt>
                <c:pt idx="8">
                  <c:v>4.0</c:v>
                </c:pt>
                <c:pt idx="9">
                  <c:v>4.0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32.8</c:v>
                </c:pt>
                <c:pt idx="1">
                  <c:v>32.7</c:v>
                </c:pt>
                <c:pt idx="2">
                  <c:v>32.4</c:v>
                </c:pt>
                <c:pt idx="3">
                  <c:v>30.4</c:v>
                </c:pt>
                <c:pt idx="4">
                  <c:v>25.5</c:v>
                </c:pt>
                <c:pt idx="5">
                  <c:v>20.3</c:v>
                </c:pt>
                <c:pt idx="6">
                  <c:v>14.7</c:v>
                </c:pt>
                <c:pt idx="7">
                  <c:v>9.2</c:v>
                </c:pt>
                <c:pt idx="8">
                  <c:v>4.0</c:v>
                </c:pt>
                <c:pt idx="9">
                  <c:v>2.0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0235640"/>
        <c:axId val="431219352"/>
      </c:scatterChart>
      <c:valAx>
        <c:axId val="670235640"/>
        <c:scaling>
          <c:orientation val="minMax"/>
          <c:max val="4.1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written</a:t>
                </a:r>
                <a:r>
                  <a:rPr lang="en-US" altLang="ja-JP" baseline="0" dirty="0" smtClean="0"/>
                  <a:t> bytes (KB)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1219352"/>
        <c:crosses val="autoZero"/>
        <c:crossBetween val="midCat"/>
        <c:majorUnit val="1.0"/>
      </c:valAx>
      <c:valAx>
        <c:axId val="431219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overhead</a:t>
                </a:r>
                <a:r>
                  <a:rPr lang="en-US" altLang="ja-JP" baseline="0" dirty="0" smtClean="0"/>
                  <a:t> (%)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7023564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kernel crash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19.0</c:v>
                </c:pt>
                <c:pt idx="1">
                  <c:v>3.0</c:v>
                </c:pt>
                <c:pt idx="2">
                  <c:v>25.0</c:v>
                </c:pt>
                <c:pt idx="3">
                  <c:v>7.0</c:v>
                </c:pt>
                <c:pt idx="4">
                  <c:v>3.0</c:v>
                </c:pt>
                <c:pt idx="5">
                  <c:v>17.0</c:v>
                </c:pt>
                <c:pt idx="6">
                  <c:v>49.0</c:v>
                </c:pt>
                <c:pt idx="7">
                  <c:v>0.0</c:v>
                </c:pt>
                <c:pt idx="8">
                  <c:v>46.0</c:v>
                </c:pt>
                <c:pt idx="9">
                  <c:v>0.0</c:v>
                </c:pt>
                <c:pt idx="10">
                  <c:v>41.0</c:v>
                </c:pt>
                <c:pt idx="11">
                  <c:v>8.0</c:v>
                </c:pt>
                <c:pt idx="12">
                  <c:v>0.0</c:v>
                </c:pt>
                <c:pt idx="13">
                  <c:v>3.0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process crash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15.0</c:v>
                </c:pt>
                <c:pt idx="1">
                  <c:v>34.0</c:v>
                </c:pt>
                <c:pt idx="2">
                  <c:v>0.0</c:v>
                </c:pt>
                <c:pt idx="3">
                  <c:v>27.0</c:v>
                </c:pt>
                <c:pt idx="4">
                  <c:v>8.0</c:v>
                </c:pt>
                <c:pt idx="5">
                  <c:v>8.0</c:v>
                </c:pt>
                <c:pt idx="6">
                  <c:v>0.0</c:v>
                </c:pt>
                <c:pt idx="7">
                  <c:v>0.0</c:v>
                </c:pt>
                <c:pt idx="8">
                  <c:v>31.0</c:v>
                </c:pt>
                <c:pt idx="9">
                  <c:v>0.0</c:v>
                </c:pt>
                <c:pt idx="10">
                  <c:v>5.0</c:v>
                </c:pt>
                <c:pt idx="11">
                  <c:v>34.0</c:v>
                </c:pt>
                <c:pt idx="12">
                  <c:v>0.0</c:v>
                </c:pt>
                <c:pt idx="13">
                  <c:v>17.0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crash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5.0</c:v>
                </c:pt>
                <c:pt idx="1">
                  <c:v>5.0</c:v>
                </c:pt>
                <c:pt idx="2">
                  <c:v>0.0</c:v>
                </c:pt>
                <c:pt idx="3">
                  <c:v>5.0</c:v>
                </c:pt>
                <c:pt idx="4">
                  <c:v>12.0</c:v>
                </c:pt>
                <c:pt idx="5">
                  <c:v>24.0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5.0</c:v>
                </c:pt>
                <c:pt idx="10">
                  <c:v>0.0</c:v>
                </c:pt>
                <c:pt idx="11">
                  <c:v>3.0</c:v>
                </c:pt>
                <c:pt idx="12">
                  <c:v>0.0</c:v>
                </c:pt>
                <c:pt idx="13">
                  <c:v>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1929128"/>
        <c:axId val="670774920"/>
      </c:barChart>
      <c:catAx>
        <c:axId val="641929128"/>
        <c:scaling>
          <c:orientation val="minMax"/>
        </c:scaling>
        <c:delete val="0"/>
        <c:axPos val="b"/>
        <c:majorTickMark val="out"/>
        <c:minorTickMark val="none"/>
        <c:tickLblPos val="nextTo"/>
        <c:crossAx val="670774920"/>
        <c:crosses val="autoZero"/>
        <c:auto val="1"/>
        <c:lblAlgn val="ctr"/>
        <c:lblOffset val="100"/>
        <c:noMultiLvlLbl val="0"/>
      </c:catAx>
      <c:valAx>
        <c:axId val="670774920"/>
        <c:scaling>
          <c:orientation val="minMax"/>
          <c:max val="8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inconsistent reuse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41929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39.0</c:v>
                </c:pt>
                <c:pt idx="1">
                  <c:v>42.0</c:v>
                </c:pt>
                <c:pt idx="2">
                  <c:v>25.0</c:v>
                </c:pt>
                <c:pt idx="3">
                  <c:v>39.0</c:v>
                </c:pt>
                <c:pt idx="4">
                  <c:v>23.0</c:v>
                </c:pt>
                <c:pt idx="5">
                  <c:v>49.0</c:v>
                </c:pt>
                <c:pt idx="6">
                  <c:v>49.0</c:v>
                </c:pt>
                <c:pt idx="7">
                  <c:v>0.0</c:v>
                </c:pt>
                <c:pt idx="8">
                  <c:v>77.0</c:v>
                </c:pt>
                <c:pt idx="9">
                  <c:v>5.0</c:v>
                </c:pt>
                <c:pt idx="10">
                  <c:v>46.0</c:v>
                </c:pt>
                <c:pt idx="11">
                  <c:v>45.0</c:v>
                </c:pt>
                <c:pt idx="12">
                  <c:v>0.0</c:v>
                </c:pt>
                <c:pt idx="13">
                  <c:v>30.0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enabled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4.0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5717832"/>
        <c:axId val="625851896"/>
      </c:barChart>
      <c:catAx>
        <c:axId val="625717832"/>
        <c:scaling>
          <c:orientation val="minMax"/>
        </c:scaling>
        <c:delete val="0"/>
        <c:axPos val="b"/>
        <c:majorTickMark val="out"/>
        <c:minorTickMark val="none"/>
        <c:tickLblPos val="nextTo"/>
        <c:crossAx val="625851896"/>
        <c:crosses val="autoZero"/>
        <c:auto val="1"/>
        <c:lblAlgn val="ctr"/>
        <c:lblOffset val="100"/>
        <c:noMultiLvlLbl val="0"/>
      </c:catAx>
      <c:valAx>
        <c:axId val="625851896"/>
        <c:scaling>
          <c:orientation val="minMax"/>
          <c:max val="8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inconsistent reuse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257178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BD1759-A7A0-864F-B9FA-171DE8411E7A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8BA69F-3493-C14F-A4E4-F13DCD69B2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8398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pitchFamily="-29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8177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addition, the VMM performs</a:t>
            </a:r>
            <a:r>
              <a:rPr kumimoji="1" lang="en-US" altLang="ja-JP" baseline="0" dirty="0" smtClean="0"/>
              <a:t> more checks for cache reuse.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First, it checks the cache page is not mapped elsewhere in a writable manner before it’s protected.</a:t>
            </a:r>
          </a:p>
          <a:p>
            <a:r>
              <a:rPr kumimoji="1" lang="en-US" altLang="ja-JP" baseline="0" dirty="0" smtClean="0"/>
              <a:t>A cache page may be mapped into a process address space using the </a:t>
            </a:r>
            <a:r>
              <a:rPr kumimoji="1" lang="en-US" altLang="ja-JP" baseline="0" dirty="0" err="1" smtClean="0"/>
              <a:t>mmap</a:t>
            </a:r>
            <a:r>
              <a:rPr kumimoji="1" lang="en-US" altLang="ja-JP" baseline="0" dirty="0" smtClean="0"/>
              <a:t> system call.</a:t>
            </a:r>
          </a:p>
          <a:p>
            <a:r>
              <a:rPr kumimoji="1" lang="en-US" altLang="ja-JP" baseline="0" dirty="0" smtClean="0"/>
              <a:t>If the page is mapped in a read-write mode, the process can corrupt the cache page during a disk write.</a:t>
            </a:r>
          </a:p>
          <a:p>
            <a:r>
              <a:rPr kumimoji="1" lang="en-US" altLang="ja-JP" baseline="0" dirty="0" smtClean="0"/>
              <a:t>To prevent from reusing corrupted cache pages, the VMM counts writable mapping for each cache page and doesn’t reuse the page if the count is more than 0.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Moreover, the VMM checks the cache page hasn’t been mapped in a writable manner since it’s protected.</a:t>
            </a:r>
          </a:p>
          <a:p>
            <a:r>
              <a:rPr kumimoji="1" lang="en-US" altLang="ja-JP" baseline="0" dirty="0" smtClean="0"/>
              <a:t>The cache page may be mapped, corrupted, and unmapped during the disk write.</a:t>
            </a:r>
          </a:p>
          <a:p>
            <a:r>
              <a:rPr kumimoji="1" lang="en-US" altLang="ja-JP" baseline="0" dirty="0" smtClean="0"/>
              <a:t>To detect such temporal mapping, the VMM maintains a canary bit for the page as a mapping history during the write and doesn’t reuse the cache page if the page is mapped and the bit is set.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8382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Managing the reusability of memory-mapped files is more difficult.</a:t>
            </a:r>
          </a:p>
          <a:p>
            <a:r>
              <a:rPr kumimoji="1" lang="en-US" altLang="ja-JP" baseline="0" dirty="0" smtClean="0"/>
              <a:t>In the original Linux, when a file is memory-mapped in a read-write mode, the pages become writable even if they are only read.</a:t>
            </a:r>
          </a:p>
          <a:p>
            <a:r>
              <a:rPr kumimoji="1" lang="en-US" altLang="ja-JP" baseline="0" dirty="0" smtClean="0"/>
              <a:t>Since there are writable mapping, the corresponding cache pages cannot be reused.</a:t>
            </a:r>
          </a:p>
          <a:p>
            <a:endParaRPr kumimoji="1" lang="en-US" altLang="ja-JP" baseline="0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To</a:t>
            </a:r>
            <a:r>
              <a:rPr kumimoji="1" lang="en-US" altLang="ja-JP" baseline="0" dirty="0" smtClean="0"/>
              <a:t> detect writes to memory-mapped files exactly, our </a:t>
            </a:r>
            <a:r>
              <a:rPr kumimoji="1" lang="en-US" altLang="ja-JP" baseline="0" dirty="0" err="1" smtClean="0"/>
              <a:t>cmLinux</a:t>
            </a:r>
            <a:r>
              <a:rPr kumimoji="1" lang="en-US" altLang="ja-JP" baseline="0" dirty="0" smtClean="0"/>
              <a:t> uses the unprotect-on-write mechanism.</a:t>
            </a:r>
          </a:p>
          <a:p>
            <a:r>
              <a:rPr kumimoji="1" lang="en-US" altLang="ja-JP" dirty="0" smtClean="0"/>
              <a:t>When</a:t>
            </a:r>
            <a:r>
              <a:rPr kumimoji="1" lang="en-US" altLang="ja-JP" baseline="0" dirty="0" smtClean="0"/>
              <a:t> a process performs the first read, an OS maps a cache page with protection.</a:t>
            </a:r>
          </a:p>
          <a:p>
            <a:r>
              <a:rPr kumimoji="1" lang="en-US" altLang="ja-JP" baseline="0" dirty="0" smtClean="0"/>
              <a:t>At this time, the cache page is reusable.</a:t>
            </a:r>
          </a:p>
          <a:p>
            <a:r>
              <a:rPr kumimoji="1" lang="en-US" altLang="ja-JP" baseline="0" dirty="0" smtClean="0"/>
              <a:t>When the process performs the first write, a page fault occurs and the OS unprotects the page.</a:t>
            </a:r>
          </a:p>
          <a:p>
            <a:r>
              <a:rPr kumimoji="1" lang="en-US" altLang="ja-JP" baseline="0" dirty="0" smtClean="0"/>
              <a:t>At this time, the cache page becomes non-reusable.</a:t>
            </a:r>
          </a:p>
          <a:p>
            <a:r>
              <a:rPr kumimoji="1" lang="en-US" altLang="ja-JP" dirty="0" smtClean="0"/>
              <a:t>After the process issues the </a:t>
            </a:r>
            <a:r>
              <a:rPr kumimoji="1" lang="en-US" altLang="ja-JP" dirty="0" err="1" smtClean="0"/>
              <a:t>msync</a:t>
            </a:r>
            <a:r>
              <a:rPr kumimoji="1" lang="en-US" altLang="ja-JP" dirty="0" smtClean="0"/>
              <a:t> system call, the OS protects the page again and writes it back to a disk.</a:t>
            </a:r>
          </a:p>
          <a:p>
            <a:r>
              <a:rPr kumimoji="1" lang="en-US" altLang="ja-JP" dirty="0" smtClean="0"/>
              <a:t>At this time, the cache page becomes reusable.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5778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our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err="1" smtClean="0"/>
              <a:t>cmLinux</a:t>
            </a:r>
            <a:r>
              <a:rPr kumimoji="1" lang="en-US" altLang="ja-JP" dirty="0" smtClean="0"/>
              <a:t>, the write system</a:t>
            </a:r>
            <a:r>
              <a:rPr kumimoji="1" lang="en-US" altLang="ja-JP" baseline="0" dirty="0" smtClean="0"/>
              <a:t> call</a:t>
            </a:r>
            <a:r>
              <a:rPr kumimoji="1" lang="en-US" altLang="ja-JP" dirty="0" smtClean="0"/>
              <a:t> becomes heavy-weight because the</a:t>
            </a:r>
            <a:r>
              <a:rPr kumimoji="1" lang="en-US" altLang="ja-JP" baseline="0" dirty="0" smtClean="0"/>
              <a:t> target cache page must be unprotected and the cost isn’t hidden by disk accesses due to asynchronous disk writes.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write optimization, </a:t>
            </a:r>
            <a:r>
              <a:rPr kumimoji="1" lang="en-US" altLang="ja-JP" baseline="0" dirty="0" err="1" smtClean="0"/>
              <a:t>cmLinux</a:t>
            </a:r>
            <a:r>
              <a:rPr kumimoji="1" lang="en-US" altLang="ja-JP" baseline="0" dirty="0" smtClean="0"/>
              <a:t> uses the double-caching technique.</a:t>
            </a:r>
          </a:p>
          <a:p>
            <a:r>
              <a:rPr kumimoji="1" lang="en-US" altLang="ja-JP" baseline="0" dirty="0" smtClean="0"/>
              <a:t>When the write system call is issued, if the target cache page is protected, an OS allocates a new cache page and writes data to it.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When the new cache page is written back, the original one is unprotected and released.</a:t>
            </a:r>
          </a:p>
          <a:p>
            <a:r>
              <a:rPr kumimoji="1" lang="en-US" altLang="ja-JP" baseline="0" dirty="0" smtClean="0"/>
              <a:t>This can delay unprotecting the original cache page until </a:t>
            </a:r>
            <a:r>
              <a:rPr kumimoji="1" lang="en-US" altLang="ja-JP" baseline="0" dirty="0" err="1" smtClean="0"/>
              <a:t>writeback</a:t>
            </a:r>
            <a:r>
              <a:rPr kumimoji="1" lang="en-US" altLang="ja-JP" baseline="0" dirty="0" smtClean="0"/>
              <a:t> and the cost is hidden by disk accesses.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However, the performance improvement depends on the size of written bytes because the rest of the data in the original page must be copied to the new page.</a:t>
            </a:r>
          </a:p>
          <a:p>
            <a:r>
              <a:rPr kumimoji="1" lang="en-US" altLang="ja-JP" baseline="0" dirty="0" smtClean="0"/>
              <a:t>In our experimental environment, the performance was improved if the size was more than 1.5KB.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21854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 have</a:t>
            </a:r>
            <a:r>
              <a:rPr lang="en-US" altLang="ja-JP" baseline="0" dirty="0" smtClean="0"/>
              <a:t> developed </a:t>
            </a:r>
            <a:r>
              <a:rPr lang="en-US" altLang="ja-JP" baseline="0" dirty="0" err="1" smtClean="0"/>
              <a:t>CacheMind</a:t>
            </a:r>
            <a:r>
              <a:rPr lang="en-US" altLang="ja-JP" baseline="0" dirty="0" smtClean="0"/>
              <a:t> on the basis of </a:t>
            </a:r>
            <a:r>
              <a:rPr lang="en-US" altLang="ja-JP" baseline="0" dirty="0" err="1" smtClean="0"/>
              <a:t>Xen</a:t>
            </a:r>
            <a:r>
              <a:rPr lang="en-US" altLang="ja-JP" baseline="0" dirty="0" smtClean="0"/>
              <a:t> and Linux.</a:t>
            </a:r>
          </a:p>
          <a:p>
            <a:r>
              <a:rPr lang="en-US" altLang="ja-JP" baseline="0" dirty="0" smtClean="0"/>
              <a:t>We modified the VMM, the page cache system in domain U, and the backend device driver in domain0.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Using</a:t>
            </a:r>
            <a:r>
              <a:rPr lang="en-US" altLang="ja-JP" baseline="0" dirty="0" smtClean="0"/>
              <a:t> </a:t>
            </a:r>
            <a:r>
              <a:rPr lang="en-US" altLang="ja-JP" baseline="0" dirty="0" err="1" smtClean="0"/>
              <a:t>CacheMind</a:t>
            </a:r>
            <a:r>
              <a:rPr lang="en-US" altLang="ja-JP" baseline="0" dirty="0" smtClean="0"/>
              <a:t>, w</a:t>
            </a:r>
            <a:r>
              <a:rPr lang="en-US" altLang="ja-JP" dirty="0" smtClean="0"/>
              <a:t>e conducted several experiments.</a:t>
            </a:r>
          </a:p>
          <a:p>
            <a:r>
              <a:rPr lang="en-US" altLang="ja-JP" dirty="0" smtClean="0"/>
              <a:t>One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purpose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is to show the warm-cache reboot achieves fast performance recovery on OS reboot.</a:t>
            </a:r>
          </a:p>
          <a:p>
            <a:r>
              <a:rPr lang="en-US" altLang="ja-JP" dirty="0" smtClean="0"/>
              <a:t>Another purpose</a:t>
            </a:r>
            <a:r>
              <a:rPr lang="en-US" altLang="ja-JP" baseline="0" dirty="0" smtClean="0"/>
              <a:t> is to reveal the overheads for enabling the warm-cache reboot.</a:t>
            </a:r>
            <a:endParaRPr lang="en-US" altLang="ja-JP" dirty="0" smtClean="0"/>
          </a:p>
          <a:p>
            <a:r>
              <a:rPr lang="en-US" altLang="ja-JP" dirty="0" smtClean="0"/>
              <a:t>The other purpose is to confirm the</a:t>
            </a:r>
            <a:r>
              <a:rPr lang="en-US" altLang="ja-JP" baseline="0" dirty="0" smtClean="0"/>
              <a:t> warm-cache reboot reuses only consistent cache pages.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First, we measured the read throughput when</a:t>
            </a:r>
            <a:r>
              <a:rPr kumimoji="1" lang="en-US" altLang="ja-JP" baseline="0" dirty="0" smtClean="0"/>
              <a:t> we read a 1GB file.</a:t>
            </a:r>
          </a:p>
          <a:p>
            <a:r>
              <a:rPr kumimoji="1" lang="en-US" altLang="ja-JP" baseline="0" dirty="0" smtClean="0"/>
              <a:t>All the file blocks were on the page cache.</a:t>
            </a:r>
          </a:p>
          <a:p>
            <a:r>
              <a:rPr kumimoji="1" lang="en-US" altLang="ja-JP" baseline="0" dirty="0" smtClean="0"/>
              <a:t>We repeated this file access 6 times and rebooted the OS after the 3rd access.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the cold reboot using the original Linux, the throughput largely degraded just after the reboot.</a:t>
            </a:r>
          </a:p>
          <a:p>
            <a:r>
              <a:rPr kumimoji="1" lang="en-US" altLang="ja-JP" baseline="0" dirty="0" smtClean="0"/>
              <a:t>This is the same level as the 1st access without the page cache.</a:t>
            </a:r>
          </a:p>
          <a:p>
            <a:r>
              <a:rPr kumimoji="1" lang="en-US" altLang="ja-JP" baseline="0" dirty="0" smtClean="0"/>
              <a:t>For the 4KB buffer (red line), the performance degradation was 90%.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(click)</a:t>
            </a:r>
          </a:p>
          <a:p>
            <a:r>
              <a:rPr kumimoji="1" lang="en-US" altLang="ja-JP" dirty="0" smtClean="0"/>
              <a:t>On the other hand, using</a:t>
            </a:r>
            <a:r>
              <a:rPr kumimoji="1" lang="en-US" altLang="ja-JP" baseline="0" dirty="0" smtClean="0"/>
              <a:t> the warm-cache reboot, the throughput just after the reboot was improved.</a:t>
            </a:r>
          </a:p>
          <a:p>
            <a:r>
              <a:rPr kumimoji="1" lang="en-US" altLang="ja-JP" baseline="0" dirty="0" smtClean="0"/>
              <a:t>For the 4KB buffer, the throughput was 8.7 times higher and the degradation was only 16%.</a:t>
            </a:r>
          </a:p>
          <a:p>
            <a:r>
              <a:rPr kumimoji="1" lang="en-US" altLang="ja-JP" baseline="0" dirty="0" smtClean="0"/>
              <a:t>The recovery time for this file access was reduced from about 9s to only 1s.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9347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Second, we measured the write throughput.</a:t>
            </a:r>
          </a:p>
          <a:p>
            <a:r>
              <a:rPr kumimoji="1" lang="en-US" altLang="ja-JP" dirty="0" smtClean="0"/>
              <a:t>We</a:t>
            </a:r>
            <a:r>
              <a:rPr kumimoji="1" lang="en-US" altLang="ja-JP" baseline="0" dirty="0" smtClean="0"/>
              <a:t> rewrote the same 1GB file repeatedly.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Here are the results in the cold reboot and here are those in the warm-cache reboot.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Unlike file reads, for the 4KB buffer (red line), the throughput was not improved at all.</a:t>
            </a:r>
          </a:p>
          <a:p>
            <a:r>
              <a:rPr kumimoji="1" lang="en-US" altLang="ja-JP" baseline="0" dirty="0" smtClean="0"/>
              <a:t>This is because an OS doesn’t need to read file blocks from a disk when the block size is the same as the page size.</a:t>
            </a:r>
          </a:p>
          <a:p>
            <a:r>
              <a:rPr kumimoji="1" lang="en-US" altLang="ja-JP" baseline="0" dirty="0" smtClean="0"/>
              <a:t>All the contents are overwritten.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On the other hand, for the 2KB buffer (blue line), the throughput was 8 times higher.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0130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Third, we measured the throughput</a:t>
            </a:r>
            <a:r>
              <a:rPr kumimoji="1" lang="en-US" altLang="ja-JP" baseline="0" dirty="0" smtClean="0"/>
              <a:t> of read/write accesses of a 1GB memory-mapped file.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throughput was 5-6 times higher and the performance degradation was 9-15%.</a:t>
            </a:r>
          </a:p>
          <a:p>
            <a:r>
              <a:rPr kumimoji="1" lang="en-US" altLang="ja-JP" baseline="0" dirty="0" smtClean="0"/>
              <a:t>Unlike file writes, the write throughput was improved even though the buffer size was 4KB.</a:t>
            </a:r>
          </a:p>
          <a:p>
            <a:r>
              <a:rPr kumimoji="1" lang="en-US" altLang="ja-JP" baseline="0" dirty="0" smtClean="0"/>
              <a:t>For memory-mapped files, an OS always reads a file block from a disk when a page fault occurs on the first write.</a:t>
            </a:r>
          </a:p>
          <a:p>
            <a:r>
              <a:rPr kumimoji="1" lang="en-US" altLang="ja-JP" baseline="0" dirty="0" smtClean="0"/>
              <a:t>The warm-cache reboot reduces such cost by reusing the page cache.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51277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Next, we measured the overheads</a:t>
            </a:r>
            <a:r>
              <a:rPr kumimoji="1" lang="en-US" altLang="ja-JP" baseline="0" dirty="0" smtClean="0"/>
              <a:t> for enabling the warm-cache reboot.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err="1" smtClean="0"/>
              <a:t>cmLinux</a:t>
            </a:r>
            <a:r>
              <a:rPr kumimoji="1" lang="en-US" altLang="ja-JP" dirty="0" smtClean="0"/>
              <a:t> must protect cache pages on file</a:t>
            </a:r>
            <a:r>
              <a:rPr kumimoji="1" lang="en-US" altLang="ja-JP" baseline="0" dirty="0" smtClean="0"/>
              <a:t> reads and unprotect or copy them on file writes.</a:t>
            </a:r>
          </a:p>
          <a:p>
            <a:r>
              <a:rPr kumimoji="1" lang="en-US" altLang="ja-JP" baseline="0" dirty="0" smtClean="0"/>
              <a:t>The results of the </a:t>
            </a:r>
            <a:r>
              <a:rPr kumimoji="1" lang="en-US" altLang="ja-JP" baseline="0" dirty="0" err="1" smtClean="0"/>
              <a:t>IOzone</a:t>
            </a:r>
            <a:r>
              <a:rPr kumimoji="1" lang="en-US" altLang="ja-JP" baseline="0" dirty="0" smtClean="0"/>
              <a:t> benchmark were here.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When </a:t>
            </a:r>
            <a:r>
              <a:rPr kumimoji="1" lang="en-US" altLang="ja-JP" baseline="0" dirty="0" err="1" smtClean="0"/>
              <a:t>IOzone</a:t>
            </a:r>
            <a:r>
              <a:rPr kumimoji="1" lang="en-US" altLang="ja-JP" baseline="0" dirty="0" smtClean="0"/>
              <a:t> accessed regular files directly, the overheads were 0 to 13%.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overhead for read accesses was negligible.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On the other hand, when </a:t>
            </a:r>
            <a:r>
              <a:rPr kumimoji="1" lang="en-US" altLang="ja-JP" dirty="0" err="1" smtClean="0"/>
              <a:t>IOzone</a:t>
            </a:r>
            <a:r>
              <a:rPr kumimoji="1" lang="en-US" altLang="ja-JP" baseline="0" dirty="0" smtClean="0"/>
              <a:t> accessed</a:t>
            </a:r>
            <a:r>
              <a:rPr kumimoji="1" lang="en-US" altLang="ja-JP" dirty="0" smtClean="0"/>
              <a:t> memory-mapped files, all accesses incur overheads.</a:t>
            </a:r>
          </a:p>
          <a:p>
            <a:r>
              <a:rPr kumimoji="1" lang="en-US" altLang="ja-JP" dirty="0" smtClean="0"/>
              <a:t>The overheads were 3 to 9%.</a:t>
            </a:r>
          </a:p>
          <a:p>
            <a:endParaRPr kumimoji="1" lang="en-US" altLang="ja-JP" dirty="0" smtClean="0"/>
          </a:p>
          <a:p>
            <a:r>
              <a:rPr kumimoji="1" lang="en-US" altLang="ja-JP" baseline="0" dirty="0" smtClean="0"/>
              <a:t>When </a:t>
            </a:r>
            <a:r>
              <a:rPr kumimoji="1" lang="en-US" altLang="ja-JP" baseline="0" dirty="0" err="1" smtClean="0"/>
              <a:t>cmLinux</a:t>
            </a:r>
            <a:r>
              <a:rPr kumimoji="1" lang="en-US" altLang="ja-JP" baseline="0" dirty="0" smtClean="0"/>
              <a:t> writes back cache pages, it</a:t>
            </a:r>
            <a:r>
              <a:rPr kumimoji="1" lang="en-US" altLang="ja-JP" dirty="0" smtClean="0"/>
              <a:t> must protect them again.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overheads were 0.4% using </a:t>
            </a:r>
            <a:r>
              <a:rPr kumimoji="1" lang="en-US" altLang="ja-JP" baseline="0" dirty="0" err="1" smtClean="0"/>
              <a:t>fsync</a:t>
            </a:r>
            <a:r>
              <a:rPr kumimoji="1" lang="en-US" altLang="ja-JP" baseline="0" dirty="0" smtClean="0"/>
              <a:t> for a regular file and 1.6% using </a:t>
            </a:r>
            <a:r>
              <a:rPr kumimoji="1" lang="en-US" altLang="ja-JP" baseline="0" dirty="0" err="1" smtClean="0"/>
              <a:t>msync</a:t>
            </a:r>
            <a:r>
              <a:rPr kumimoji="1" lang="en-US" altLang="ja-JP" baseline="0" dirty="0" smtClean="0"/>
              <a:t> for a memory-mapped file.</a:t>
            </a:r>
          </a:p>
          <a:p>
            <a:r>
              <a:rPr kumimoji="1" lang="en-US" altLang="ja-JP" baseline="0" dirty="0" smtClean="0"/>
              <a:t>This shows the overheads on </a:t>
            </a:r>
            <a:r>
              <a:rPr kumimoji="1" lang="en-US" altLang="ja-JP" baseline="0" dirty="0" err="1" smtClean="0"/>
              <a:t>writeback</a:t>
            </a:r>
            <a:r>
              <a:rPr kumimoji="1" lang="en-US" altLang="ja-JP" baseline="0" dirty="0" smtClean="0"/>
              <a:t> are hidden by disk accesses.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86551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examine</a:t>
            </a:r>
            <a:r>
              <a:rPr kumimoji="1" lang="en-US" altLang="ja-JP" baseline="0" dirty="0" smtClean="0"/>
              <a:t> the worst-case overheads, we measured the overheads in extreme cases.</a:t>
            </a:r>
          </a:p>
          <a:p>
            <a:r>
              <a:rPr kumimoji="1" lang="en-US" altLang="ja-JP" baseline="0" dirty="0" smtClean="0"/>
              <a:t>First, we wrote less than 4KB data to cache pages.</a:t>
            </a:r>
          </a:p>
          <a:p>
            <a:r>
              <a:rPr kumimoji="1" lang="en-US" altLang="ja-JP" dirty="0" smtClean="0"/>
              <a:t>The cost for double caching or unprotecting pages</a:t>
            </a:r>
            <a:r>
              <a:rPr kumimoji="1" lang="en-US" altLang="ja-JP" baseline="0" dirty="0" smtClean="0"/>
              <a:t> becomes relatively large.</a:t>
            </a:r>
          </a:p>
          <a:p>
            <a:r>
              <a:rPr kumimoji="1" lang="en-US" altLang="ja-JP" baseline="0" dirty="0" smtClean="0"/>
              <a:t>Here is the result.</a:t>
            </a:r>
          </a:p>
          <a:p>
            <a:r>
              <a:rPr kumimoji="1" lang="en-US" altLang="ja-JP" baseline="0" dirty="0" smtClean="0"/>
              <a:t>The maximum overhead was 33% when we wrote only 1 byte per page.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Next, we read a memory-mapped file and then wrote data to it.</a:t>
            </a:r>
          </a:p>
          <a:p>
            <a:r>
              <a:rPr kumimoji="1" lang="en-US" altLang="ja-JP" baseline="0" dirty="0" smtClean="0"/>
              <a:t>Unprotect-on-write doubles the number of page faults: not only the first read but also the first write.</a:t>
            </a:r>
          </a:p>
          <a:p>
            <a:r>
              <a:rPr kumimoji="1" lang="en-US" altLang="ja-JP" baseline="0" dirty="0" smtClean="0"/>
              <a:t>The overhead was 25% in total.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34911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As a</a:t>
            </a:r>
            <a:r>
              <a:rPr lang="en-US" altLang="ja-JP" baseline="0" dirty="0" smtClean="0"/>
              <a:t> real application,</a:t>
            </a:r>
            <a:r>
              <a:rPr lang="en-US" altLang="ja-JP" dirty="0" smtClean="0"/>
              <a:t> we measured the changes of the throughput</a:t>
            </a:r>
            <a:r>
              <a:rPr lang="en-US" altLang="ja-JP" baseline="0" dirty="0" smtClean="0"/>
              <a:t> of a web server during OS reboot.</a:t>
            </a:r>
          </a:p>
          <a:p>
            <a:r>
              <a:rPr lang="en-US" altLang="ja-JP" baseline="0" dirty="0" smtClean="0"/>
              <a:t>We prepared 4,000 files of 1MB and sent HTTP requests to the files one by one.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The blue line is the result when we performed the cold reboot.</a:t>
            </a:r>
          </a:p>
          <a:p>
            <a:r>
              <a:rPr lang="en-US" altLang="ja-JP" baseline="0" dirty="0" smtClean="0"/>
              <a:t>We started rebooting the OS at 30 seconds.</a:t>
            </a:r>
          </a:p>
          <a:p>
            <a:r>
              <a:rPr lang="en-US" altLang="ja-JP" baseline="0" dirty="0" smtClean="0"/>
              <a:t>After the OS is booted, the performance degraded by 40% for 90 seconds.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On the other hand, when we performed the warm-cache reboot (red line), the performance degradation was only 5% for 60 seconds.</a:t>
            </a:r>
          </a:p>
          <a:p>
            <a:r>
              <a:rPr lang="en-US" altLang="ja-JP" baseline="0" dirty="0" smtClean="0"/>
              <a:t>The throughput was 1.6 times higher and the recovery time was two-thirds.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z="1400" dirty="0" smtClean="0"/>
              <a:t>OS reboot is a final but powerful recovery technique.</a:t>
            </a:r>
          </a:p>
          <a:p>
            <a:r>
              <a:rPr lang="en-US" altLang="ja-JP" sz="1400" dirty="0" smtClean="0"/>
              <a:t>For example,</a:t>
            </a:r>
            <a:r>
              <a:rPr lang="en-US" altLang="ja-JP" sz="1400" baseline="0" dirty="0" smtClean="0"/>
              <a:t> it’s used for recovery from OS crashes due to </a:t>
            </a:r>
            <a:r>
              <a:rPr lang="en-US" altLang="ja-JP" sz="1400" baseline="0" dirty="0" err="1" smtClean="0"/>
              <a:t>Mandelbugs</a:t>
            </a:r>
            <a:r>
              <a:rPr lang="en-US" altLang="ja-JP" sz="1400" baseline="0" dirty="0" smtClean="0"/>
              <a:t>.</a:t>
            </a:r>
          </a:p>
          <a:p>
            <a:r>
              <a:rPr lang="en-US" altLang="ja-JP" sz="1400" baseline="0" dirty="0" err="1" smtClean="0"/>
              <a:t>Mandelbugs</a:t>
            </a:r>
            <a:r>
              <a:rPr lang="en-US" altLang="ja-JP" sz="1400" baseline="0" dirty="0" smtClean="0"/>
              <a:t> are bugs that cause failure after long delays as a result of error propagation.</a:t>
            </a:r>
          </a:p>
          <a:p>
            <a:r>
              <a:rPr lang="en-US" altLang="ja-JP" sz="1400" baseline="0" dirty="0" smtClean="0"/>
              <a:t>Since the causes of </a:t>
            </a:r>
            <a:r>
              <a:rPr lang="en-US" altLang="ja-JP" sz="1400" baseline="0" dirty="0" err="1" smtClean="0"/>
              <a:t>Mandelbugs</a:t>
            </a:r>
            <a:r>
              <a:rPr lang="en-US" altLang="ja-JP" sz="1400" baseline="0" dirty="0" smtClean="0"/>
              <a:t> are so complex, a rebooted OS rarely crashes again.</a:t>
            </a:r>
          </a:p>
          <a:p>
            <a:endParaRPr lang="en-US" altLang="ja-JP" sz="1400" baseline="0" dirty="0" smtClean="0"/>
          </a:p>
          <a:p>
            <a:r>
              <a:rPr lang="en-US" altLang="ja-JP" sz="1400" baseline="0" dirty="0" smtClean="0"/>
              <a:t>Also, the reboot is useful for software rejuvenation.</a:t>
            </a:r>
          </a:p>
          <a:p>
            <a:r>
              <a:rPr lang="en-US" altLang="ja-JP" sz="1400" baseline="0" dirty="0" smtClean="0"/>
              <a:t>Software rejuvenation is a proactive technique to counteract aging-related bugs, for example, memory leaks.</a:t>
            </a:r>
          </a:p>
          <a:p>
            <a:r>
              <a:rPr lang="en-US" altLang="ja-JP" sz="1400" baseline="0" dirty="0" smtClean="0"/>
              <a:t>A rebooted OS restores its normal state.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Finally, we injected various types of faults into</a:t>
            </a:r>
            <a:r>
              <a:rPr lang="en-US" altLang="ja-JP" baseline="0" dirty="0" smtClean="0"/>
              <a:t> the OS kernel to examine the incorrect reuses of inconsistent cache pages.</a:t>
            </a:r>
          </a:p>
          <a:p>
            <a:r>
              <a:rPr lang="en-US" altLang="ja-JP" baseline="0" dirty="0" smtClean="0"/>
              <a:t>For each fault type, we injected 10 faults and waited for 60 seconds.</a:t>
            </a:r>
          </a:p>
          <a:p>
            <a:r>
              <a:rPr lang="en-US" altLang="ja-JP" baseline="0" dirty="0" smtClean="0"/>
              <a:t>Then we rebooted the OS with the warm-cache reboot and compared the contents of the page cache with those in a disk.</a:t>
            </a:r>
          </a:p>
          <a:p>
            <a:r>
              <a:rPr lang="en-US" altLang="ja-JP" baseline="0" dirty="0" smtClean="0"/>
              <a:t>We tried this 50 times for each and measured the number of reboots that accidentally reused inconsistent cache pages.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First, we disabled the consistency mechanism of the warm-cache reboot.</a:t>
            </a:r>
          </a:p>
          <a:p>
            <a:r>
              <a:rPr lang="en-US" altLang="ja-JP" baseline="0" dirty="0" smtClean="0"/>
              <a:t>Here is the ratio of inconsistent reuses.</a:t>
            </a:r>
          </a:p>
          <a:p>
            <a:r>
              <a:rPr lang="en-US" altLang="ja-JP" baseline="0" dirty="0" smtClean="0"/>
              <a:t>On average, 30% of reboots caused cache inconsistency.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Next, we enabled the consistency mechanism and examined the ratio.</a:t>
            </a:r>
          </a:p>
          <a:p>
            <a:r>
              <a:rPr lang="en-US" altLang="ja-JP" dirty="0" smtClean="0"/>
              <a:t>Most of the reboots didn’t reuse inconsistent cache pages,</a:t>
            </a:r>
            <a:r>
              <a:rPr lang="en-US" altLang="ja-JP" baseline="0" dirty="0" smtClean="0"/>
              <a:t> but, only for one type of fault, </a:t>
            </a:r>
            <a:r>
              <a:rPr lang="en-US" altLang="ja-JP" dirty="0" smtClean="0"/>
              <a:t>reused page cache was inconsistent.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According to our deep inspection, faults were injected into the ext3 file system in Linux.</a:t>
            </a:r>
          </a:p>
          <a:p>
            <a:r>
              <a:rPr lang="en-US" altLang="ja-JP" baseline="0" dirty="0" smtClean="0"/>
              <a:t>As a result, ext3 failed to write back cache pages to a disk.</a:t>
            </a:r>
          </a:p>
          <a:p>
            <a:r>
              <a:rPr lang="en-US" altLang="ja-JP" baseline="0" dirty="0" smtClean="0"/>
              <a:t>However, such page caches were protected and not corrupted.</a:t>
            </a:r>
          </a:p>
          <a:p>
            <a:r>
              <a:rPr lang="en-US" altLang="ja-JP" baseline="0" dirty="0" smtClean="0"/>
              <a:t>If the </a:t>
            </a:r>
            <a:r>
              <a:rPr lang="en-US" altLang="ja-JP" baseline="0" dirty="0" err="1" smtClean="0"/>
              <a:t>writeback</a:t>
            </a:r>
            <a:r>
              <a:rPr lang="en-US" altLang="ja-JP" baseline="0" dirty="0" smtClean="0"/>
              <a:t> succeeded, the cache pages should be consistent.</a:t>
            </a:r>
          </a:p>
          <a:p>
            <a:r>
              <a:rPr lang="en-US" altLang="ja-JP" baseline="0" dirty="0" smtClean="0"/>
              <a:t>So reusing them is correct.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The Rio file cache reuses the file cache after OS crash.</a:t>
            </a:r>
          </a:p>
          <a:p>
            <a:r>
              <a:rPr lang="en-US" altLang="ja-JP" dirty="0" smtClean="0"/>
              <a:t>This is similar to our </a:t>
            </a:r>
            <a:r>
              <a:rPr lang="en-US" altLang="ja-JP" dirty="0" err="1" smtClean="0"/>
              <a:t>CacheMind</a:t>
            </a:r>
            <a:r>
              <a:rPr lang="en-US" altLang="ja-JP" dirty="0" smtClean="0"/>
              <a:t>, but there</a:t>
            </a:r>
            <a:r>
              <a:rPr lang="en-US" altLang="ja-JP" baseline="0" dirty="0" smtClean="0"/>
              <a:t> are two important differences.</a:t>
            </a:r>
          </a:p>
          <a:p>
            <a:r>
              <a:rPr lang="en-US" altLang="ja-JP" baseline="0" dirty="0" smtClean="0"/>
              <a:t>First, Rio reuses only dirty file cache for reliability but </a:t>
            </a:r>
            <a:r>
              <a:rPr lang="en-US" altLang="ja-JP" baseline="0" dirty="0" err="1" smtClean="0"/>
              <a:t>CacheMind</a:t>
            </a:r>
            <a:r>
              <a:rPr lang="en-US" altLang="ja-JP" baseline="0" dirty="0" smtClean="0"/>
              <a:t> reuses only clean page cache for performance.</a:t>
            </a:r>
          </a:p>
          <a:p>
            <a:r>
              <a:rPr lang="en-US" altLang="ja-JP" baseline="0" dirty="0" smtClean="0"/>
              <a:t>Second, Rio relies on an OS for reusing and protecting file cache, but CacheMind relies on the VMM.</a:t>
            </a:r>
          </a:p>
          <a:p>
            <a:endParaRPr lang="en-US" altLang="ja-JP" baseline="0" dirty="0" smtClean="0"/>
          </a:p>
          <a:p>
            <a:r>
              <a:rPr lang="en-US" altLang="ja-JP" baseline="0" dirty="0" err="1" smtClean="0"/>
              <a:t>OtherWorld</a:t>
            </a:r>
            <a:r>
              <a:rPr lang="en-US" altLang="ja-JP" baseline="0" dirty="0" smtClean="0"/>
              <a:t> quickly recovers application state after OS crash by using the crash kernel.</a:t>
            </a:r>
          </a:p>
          <a:p>
            <a:r>
              <a:rPr lang="en-US" altLang="ja-JP" baseline="0" dirty="0" smtClean="0"/>
              <a:t>It also restores dirty file cache, but relies on low probability of cache corruption.</a:t>
            </a:r>
          </a:p>
          <a:p>
            <a:r>
              <a:rPr lang="en-US" altLang="ja-JP" baseline="0" dirty="0" smtClean="0"/>
              <a:t>When clean file cache is reused, the probability of corruption becomes higher because the amount of clean file cache is much larger.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Geiger infers the state of the page cache only in the VMM without any help of an OS.</a:t>
            </a:r>
          </a:p>
          <a:p>
            <a:r>
              <a:rPr lang="en-US" altLang="ja-JP" baseline="0" dirty="0" smtClean="0"/>
              <a:t>However, recognizing cache eviction is difficult.</a:t>
            </a:r>
          </a:p>
          <a:p>
            <a:endParaRPr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In</a:t>
            </a:r>
            <a:r>
              <a:rPr lang="en-US" altLang="ja-JP" baseline="0" dirty="0" smtClean="0"/>
              <a:t> conclusion, we proposed the warm-cache reboot.</a:t>
            </a:r>
          </a:p>
          <a:p>
            <a:r>
              <a:rPr lang="en-US" altLang="ja-JP" baseline="0" dirty="0" smtClean="0"/>
              <a:t>It achieves fast performance recovery by reusing the file cache after OS reboot.</a:t>
            </a:r>
          </a:p>
          <a:p>
            <a:r>
              <a:rPr lang="en-US" altLang="ja-JP" baseline="0" dirty="0" smtClean="0"/>
              <a:t>According to our experimental results, the performance recovery was 8.7 times faster at maximum.</a:t>
            </a:r>
          </a:p>
          <a:p>
            <a:r>
              <a:rPr lang="en-US" altLang="ja-JP" baseline="0" dirty="0" smtClean="0"/>
              <a:t>In addition, the VMM maintains consistency of the page cache.</a:t>
            </a:r>
          </a:p>
          <a:p>
            <a:r>
              <a:rPr lang="en-US" altLang="ja-JP" baseline="0" dirty="0" smtClean="0"/>
              <a:t>Reused cache pages were consistent or not corrupted at least.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The current implementation requires modification to the Linux kernel such as the page cache system, the memory-mapped-file mechanism, etc.</a:t>
            </a:r>
          </a:p>
          <a:p>
            <a:r>
              <a:rPr lang="en-US" altLang="ja-JP" baseline="0" dirty="0" smtClean="0"/>
              <a:t>Future work is reducing such modification.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However, OS reboot degrades the system performance,</a:t>
            </a:r>
            <a:r>
              <a:rPr lang="en-US" altLang="ja-JP" baseline="0" dirty="0" smtClean="0"/>
              <a:t> particularly, the performance of file accesses.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After the reboot, disk access increases due to frequent cache misses.</a:t>
            </a:r>
          </a:p>
          <a:p>
            <a:r>
              <a:rPr lang="en-US" altLang="ja-JP" baseline="0" dirty="0" smtClean="0"/>
              <a:t>This is because all the page cache on memory is lost.</a:t>
            </a:r>
          </a:p>
          <a:p>
            <a:r>
              <a:rPr lang="en-US" altLang="ja-JP" baseline="0" dirty="0" smtClean="0"/>
              <a:t>The page cache is used for speeding up file accesses in </a:t>
            </a:r>
            <a:r>
              <a:rPr lang="en-US" altLang="ja-JP" baseline="0" dirty="0" err="1" smtClean="0"/>
              <a:t>OSes</a:t>
            </a:r>
            <a:r>
              <a:rPr lang="en-US" altLang="ja-JP" baseline="0" dirty="0" smtClean="0"/>
              <a:t>.</a:t>
            </a:r>
          </a:p>
          <a:p>
            <a:r>
              <a:rPr lang="en-US" altLang="ja-JP" baseline="0" dirty="0" smtClean="0"/>
              <a:t>The reboot erases the memory contents and makes the page cache empty.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In addition, filling the file cache takes a long time due to slow disks and large amount of memory.</a:t>
            </a:r>
          </a:p>
          <a:p>
            <a:r>
              <a:rPr lang="en-US" altLang="ja-JP" baseline="0" dirty="0" smtClean="0"/>
              <a:t>(click)</a:t>
            </a:r>
          </a:p>
          <a:p>
            <a:r>
              <a:rPr lang="en-US" altLang="ja-JP" baseline="0" dirty="0" smtClean="0"/>
              <a:t>In modern </a:t>
            </a:r>
            <a:r>
              <a:rPr lang="en-US" altLang="ja-JP" baseline="0" dirty="0" err="1" smtClean="0"/>
              <a:t>OSes</a:t>
            </a:r>
            <a:r>
              <a:rPr lang="en-US" altLang="ja-JP" baseline="0" dirty="0" smtClean="0"/>
              <a:t>, most of free memory is used for the page cache.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If servers are consolidated using VMs, such disk access degrades the performance of not only the rebooted VM but also the other VMs.</a:t>
            </a:r>
          </a:p>
          <a:p>
            <a:r>
              <a:rPr lang="en-US" altLang="ja-JP" dirty="0" smtClean="0"/>
              <a:t>(click)</a:t>
            </a:r>
          </a:p>
          <a:p>
            <a:r>
              <a:rPr lang="en-US" altLang="ja-JP" dirty="0" smtClean="0"/>
              <a:t>In such an environment</a:t>
            </a:r>
            <a:r>
              <a:rPr lang="en-US" altLang="ja-JP" baseline="0" dirty="0" smtClean="0"/>
              <a:t>, many VMs share only one or several physical disks.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To reduce the impact of such performance degradation, fast performance recovery is required.</a:t>
            </a:r>
          </a:p>
          <a:p>
            <a:r>
              <a:rPr lang="en-US" altLang="ja-JP" baseline="0" dirty="0" smtClean="0"/>
              <a:t>We claim OS recovery doesn’t complete until the performance is also recovered.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Here is a typical example of server throughput when an OS is rebooted.</a:t>
            </a:r>
          </a:p>
          <a:p>
            <a:r>
              <a:rPr lang="en-US" altLang="ja-JP" baseline="0" dirty="0" smtClean="0"/>
              <a:t>(click)</a:t>
            </a:r>
          </a:p>
          <a:p>
            <a:r>
              <a:rPr lang="en-US" altLang="ja-JP" baseline="0" dirty="0" smtClean="0"/>
              <a:t>In this period, the system is rebooted and its functionalities are restored.</a:t>
            </a:r>
          </a:p>
          <a:p>
            <a:r>
              <a:rPr lang="en-US" altLang="ja-JP" baseline="0" dirty="0" smtClean="0"/>
              <a:t>This period is critical because it becomes downtime.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So fast reboot techniques have been proposed such as </a:t>
            </a:r>
            <a:r>
              <a:rPr lang="en-US" altLang="ja-JP" baseline="0" dirty="0" err="1" smtClean="0"/>
              <a:t>kexec</a:t>
            </a:r>
            <a:r>
              <a:rPr lang="en-US" altLang="ja-JP" baseline="0" dirty="0" smtClean="0"/>
              <a:t> and snapshot boot.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(click)</a:t>
            </a:r>
          </a:p>
          <a:p>
            <a:r>
              <a:rPr lang="en-US" altLang="ja-JP" baseline="0" dirty="0" smtClean="0"/>
              <a:t>However, in this period after the reboot, the throughput degrades due to page cache misses.</a:t>
            </a:r>
          </a:p>
          <a:p>
            <a:r>
              <a:rPr lang="en-US" altLang="ja-JP" baseline="0" dirty="0" smtClean="0"/>
              <a:t>Improving the performance and shortening this period are also important and this is our target.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For</a:t>
            </a:r>
            <a:r>
              <a:rPr lang="en-US" altLang="ja-JP" baseline="0" dirty="0" smtClean="0"/>
              <a:t> fast performance recovery, we propose a new OS recovery mechanism called the warm-cache reboot.</a:t>
            </a:r>
          </a:p>
          <a:p>
            <a:r>
              <a:rPr lang="en-US" altLang="ja-JP" baseline="0" dirty="0" smtClean="0"/>
              <a:t>The warm-cache reboot preserves the page cache on memory during the reboot and enables an OS to restore the page cache after the reboot.</a:t>
            </a:r>
          </a:p>
          <a:p>
            <a:r>
              <a:rPr lang="en-US" altLang="ja-JP" baseline="0" dirty="0" smtClean="0"/>
              <a:t>By reusing the page cache, the rebooted OS can recover the performance of file accesses soon.</a:t>
            </a:r>
          </a:p>
          <a:p>
            <a:endParaRPr lang="en-US" altLang="ja-JP" baseline="0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In addition, the warm-cache reboot guarantees the consistency of the page cache by using the VMM.</a:t>
            </a:r>
            <a:endParaRPr lang="ja-JP" altLang="en-US" dirty="0" smtClean="0"/>
          </a:p>
          <a:p>
            <a:r>
              <a:rPr lang="en-US" altLang="ja-JP" baseline="0" dirty="0" smtClean="0"/>
              <a:t>An OS shouldn’t reuse the page cache corrupted by its bugs.</a:t>
            </a:r>
          </a:p>
          <a:p>
            <a:r>
              <a:rPr lang="en-US" altLang="ja-JP" baseline="0" dirty="0" smtClean="0"/>
              <a:t>In such a case, it should read file blocks even from slow disks.</a:t>
            </a:r>
          </a:p>
          <a:p>
            <a:r>
              <a:rPr lang="en-US" altLang="ja-JP" baseline="0" dirty="0" smtClean="0"/>
              <a:t>(click)</a:t>
            </a:r>
          </a:p>
          <a:p>
            <a:r>
              <a:rPr lang="en-US" altLang="ja-JP" baseline="0" dirty="0" smtClean="0"/>
              <a:t>Our </a:t>
            </a:r>
            <a:r>
              <a:rPr lang="en-US" altLang="ja-JP" baseline="0" dirty="0" err="1" smtClean="0"/>
              <a:t>CacheMind</a:t>
            </a:r>
            <a:r>
              <a:rPr lang="en-US" altLang="ja-JP" baseline="0" dirty="0" smtClean="0"/>
              <a:t> VMM provides a consistency mechanism and makes an OS discard corrupted page cache.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Reusing the</a:t>
            </a:r>
            <a:r>
              <a:rPr lang="en-US" altLang="ja-JP" baseline="0" dirty="0" smtClean="0"/>
              <a:t> page</a:t>
            </a:r>
            <a:r>
              <a:rPr lang="en-US" altLang="ja-JP" dirty="0" smtClean="0"/>
              <a:t> cache is achieved by the collaboration between an OS and the VMM.</a:t>
            </a:r>
          </a:p>
          <a:p>
            <a:r>
              <a:rPr lang="en-US" altLang="ja-JP" dirty="0" smtClean="0"/>
              <a:t>We</a:t>
            </a:r>
            <a:r>
              <a:rPr lang="en-US" altLang="ja-JP" baseline="0" dirty="0" smtClean="0"/>
              <a:t> call our OS modified for this collaboration </a:t>
            </a:r>
            <a:r>
              <a:rPr lang="en-US" altLang="ja-JP" baseline="0" dirty="0" err="1" smtClean="0"/>
              <a:t>CacheMind</a:t>
            </a:r>
            <a:r>
              <a:rPr lang="en-US" altLang="ja-JP" baseline="0" dirty="0" smtClean="0"/>
              <a:t> Linux, shortly, </a:t>
            </a:r>
            <a:r>
              <a:rPr lang="en-US" altLang="ja-JP" baseline="0" dirty="0" err="1" smtClean="0"/>
              <a:t>cmLinux</a:t>
            </a:r>
            <a:r>
              <a:rPr lang="en-US" altLang="ja-JP" baseline="0" dirty="0" smtClean="0"/>
              <a:t>.</a:t>
            </a:r>
          </a:p>
          <a:p>
            <a:endParaRPr lang="en-US" altLang="ja-JP" dirty="0" smtClean="0"/>
          </a:p>
          <a:p>
            <a:r>
              <a:rPr lang="en-US" altLang="ja-JP" baseline="0" dirty="0" smtClean="0"/>
              <a:t>Whenever an OS allocates or </a:t>
            </a:r>
            <a:r>
              <a:rPr lang="en-US" altLang="ja-JP" baseline="0" dirty="0" err="1" smtClean="0"/>
              <a:t>deallocates</a:t>
            </a:r>
            <a:r>
              <a:rPr lang="en-US" altLang="ja-JP" baseline="0" dirty="0" smtClean="0"/>
              <a:t> a cache page, </a:t>
            </a:r>
            <a:r>
              <a:rPr lang="en-US" altLang="ja-JP" dirty="0" smtClean="0"/>
              <a:t>it registers cache information</a:t>
            </a:r>
            <a:r>
              <a:rPr lang="en-US" altLang="ja-JP" baseline="0" dirty="0" smtClean="0"/>
              <a:t> to the VMM.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(click)</a:t>
            </a:r>
          </a:p>
          <a:p>
            <a:r>
              <a:rPr lang="en-US" altLang="ja-JP" dirty="0" smtClean="0"/>
              <a:t>When</a:t>
            </a:r>
            <a:r>
              <a:rPr lang="en-US" altLang="ja-JP" baseline="0" dirty="0" smtClean="0"/>
              <a:t> it is rebooted or crashed, the VM is destroyed and its memory is </a:t>
            </a:r>
            <a:r>
              <a:rPr lang="en-US" altLang="ja-JP" baseline="0" dirty="0" err="1" smtClean="0"/>
              <a:t>deallocated</a:t>
            </a:r>
            <a:r>
              <a:rPr lang="en-US" altLang="ja-JP" baseline="0" dirty="0" smtClean="0"/>
              <a:t>.</a:t>
            </a:r>
          </a:p>
          <a:p>
            <a:r>
              <a:rPr lang="en-US" altLang="ja-JP" baseline="0" dirty="0" smtClean="0"/>
              <a:t>Then, the VMM creates a new VM and re-allocates the same physical memory to the VM.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When the OS is rebooting, it reserves the memory pages used for the old page cache.</a:t>
            </a:r>
          </a:p>
          <a:p>
            <a:r>
              <a:rPr lang="en-US" altLang="ja-JP" baseline="0" dirty="0" smtClean="0"/>
              <a:t>It obtains the meta data for the old page cache from the VMM.</a:t>
            </a:r>
          </a:p>
          <a:p>
            <a:r>
              <a:rPr lang="en-US" altLang="ja-JP" baseline="0" dirty="0" smtClean="0"/>
              <a:t>The VMM maintains such information until the OS is completely shut down.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After the reboot, the OS searches the old page cache before disk reads and reuses cache pages without disk accesses.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The warm-cache reboot allows</a:t>
            </a:r>
            <a:r>
              <a:rPr lang="en-US" altLang="ja-JP" baseline="0" dirty="0" smtClean="0"/>
              <a:t> an OS to </a:t>
            </a:r>
            <a:r>
              <a:rPr lang="en-US" altLang="ja-JP" dirty="0" smtClean="0"/>
              <a:t>reuse only consistent cache pages.</a:t>
            </a:r>
          </a:p>
          <a:p>
            <a:r>
              <a:rPr lang="en-US" altLang="ja-JP" dirty="0" smtClean="0"/>
              <a:t>Our definition of cache consistency is this.</a:t>
            </a:r>
          </a:p>
          <a:p>
            <a:r>
              <a:rPr lang="en-US" altLang="ja-JP" dirty="0" smtClean="0"/>
              <a:t>A cache page is consistent if its contents are the same as those in</a:t>
            </a:r>
            <a:r>
              <a:rPr lang="en-US" altLang="ja-JP" baseline="0" dirty="0" smtClean="0"/>
              <a:t> a</a:t>
            </a:r>
            <a:r>
              <a:rPr lang="en-US" altLang="ja-JP" dirty="0" smtClean="0"/>
              <a:t> disk.</a:t>
            </a:r>
          </a:p>
          <a:p>
            <a:endParaRPr lang="en-US" altLang="ja-JP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(click)</a:t>
            </a:r>
          </a:p>
          <a:p>
            <a:r>
              <a:rPr lang="en-US" altLang="ja-JP" dirty="0" smtClean="0"/>
              <a:t>For example, when a file block is read from a disk,</a:t>
            </a:r>
            <a:r>
              <a:rPr lang="en-US" altLang="ja-JP" baseline="0" dirty="0" smtClean="0"/>
              <a:t> the cache page is consistent because the contents are the same.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(click)</a:t>
            </a:r>
          </a:p>
          <a:p>
            <a:r>
              <a:rPr lang="en-US" altLang="ja-JP" baseline="0" dirty="0" smtClean="0"/>
              <a:t>When the cache page is modified, it becomes inconsistent because the contents become different from those in a disk.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We</a:t>
            </a:r>
            <a:r>
              <a:rPr lang="en-US" altLang="ja-JP" baseline="0" dirty="0" smtClean="0"/>
              <a:t> don’t reuse such a cache page because we cannot distinguish between correct writes and data corruption.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(click)</a:t>
            </a:r>
          </a:p>
          <a:p>
            <a:r>
              <a:rPr lang="en-US" altLang="ja-JP" baseline="0" dirty="0" smtClean="0"/>
              <a:t>Finally, when the cache page is written back to a disk, it becomes consistent again because the contents become the same.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written-back data may be already corrupted, but we reuse it because the OS reads the same contents from a disk even without the warm-cache reboot.</a:t>
            </a:r>
          </a:p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We’ll explain the details of reusability management by the VMM.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The VMM makes a cache page reusable after it reads data from a disk to the page, 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(click)</a:t>
            </a:r>
          </a:p>
          <a:p>
            <a:r>
              <a:rPr lang="en-US" altLang="ja-JP" baseline="0" dirty="0" smtClean="0"/>
              <a:t>When an OS issues a read request, the VMM first protects the target cache page.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(click)</a:t>
            </a:r>
          </a:p>
          <a:p>
            <a:r>
              <a:rPr lang="en-US" altLang="ja-JP" baseline="0" dirty="0" smtClean="0"/>
              <a:t>This is done before the disk read to detect accidental page corruption by the OS during the read.</a:t>
            </a:r>
          </a:p>
          <a:p>
            <a:r>
              <a:rPr lang="en-US" altLang="ja-JP" baseline="0" dirty="0" smtClean="0"/>
              <a:t>Since the protection is applied only to the OS, the VMM itself can still write data read from a disk to the cache page.</a:t>
            </a:r>
          </a:p>
          <a:p>
            <a:r>
              <a:rPr lang="en-US" altLang="ja-JP" dirty="0" smtClean="0"/>
              <a:t>(click)</a:t>
            </a:r>
          </a:p>
          <a:p>
            <a:r>
              <a:rPr lang="en-US" altLang="ja-JP" dirty="0" smtClean="0"/>
              <a:t>Finally, the cache page becomes reusable if it’s guaranteed the contents are not corrupted.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When an OS modifies</a:t>
            </a:r>
            <a:r>
              <a:rPr lang="en-US" altLang="ja-JP" baseline="0" dirty="0" smtClean="0"/>
              <a:t> the contents of a cache page, the VMM makes the page non-reusable.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Before the OS modifies the cache page, it must issue a modify request to the VMM if the page is protected on a read.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VMM unprotects the requested page to enable the OS itself to modify the page.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At the same time, the cache page becomes non-reusable.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r>
              <a:rPr lang="en-US" altLang="ja-JP" dirty="0" smtClean="0"/>
              <a:t>(click)</a:t>
            </a:r>
          </a:p>
          <a:p>
            <a:r>
              <a:rPr lang="en-US" altLang="ja-JP" dirty="0" smtClean="0"/>
              <a:t>After the VMM writes back the contents of the</a:t>
            </a:r>
            <a:r>
              <a:rPr lang="en-US" altLang="ja-JP" baseline="0" dirty="0" smtClean="0"/>
              <a:t> cache page to a disk, it makes the page reusable again.</a:t>
            </a:r>
          </a:p>
          <a:p>
            <a:r>
              <a:rPr lang="en-US" altLang="ja-JP" baseline="0" dirty="0" smtClean="0"/>
              <a:t>When the OS issues a write request, the VMM first protects the target cache page and then writes back its contents.</a:t>
            </a:r>
          </a:p>
          <a:p>
            <a:r>
              <a:rPr lang="en-US" altLang="ja-JP" dirty="0" smtClean="0"/>
              <a:t>This is similar</a:t>
            </a:r>
            <a:r>
              <a:rPr lang="en-US" altLang="ja-JP" baseline="0" dirty="0" smtClean="0"/>
              <a:t> to the operation on read.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44D342DC-2780-1D4A-ADF3-A3A1ABD3AFB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8E76552F-1F6C-FB4B-A415-6CE0C8D219E1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EACF88A-125B-C34E-B335-B54661FE0B9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4FB541F-7816-EE40-8E5E-60EA43E4E8F4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4D3BA1AE-7EA2-0441-AC1A-655D9FBDE7E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877112-94FB-CE4F-BF7D-DB2C118C2546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7BB7F-544A-014B-9D77-8C285252A9D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FCB86-5EE0-364F-BAA8-C91865E32CDB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8C024-38FB-524E-B8DA-2354169334F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4B29C2-0949-FD4C-988F-34CC4D901361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0BAAA-A576-9F4A-BA15-3105FEE0592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A3C4696C-8F39-6048-BADD-BF13EEBEB12F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C524269-0C97-454C-BC2D-FDF857FFDBB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2B204-8A23-8140-9687-13C119651010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802AC-21AE-FC41-9611-CF000F74229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E0EB6B80-2C9E-8842-9759-5634496B3248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D714373B-7CA6-E845-93FF-1E75D9F0E4B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7360FE-63ED-6A4D-AA23-FB34C6E23FA3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B93E0-4995-6F46-B945-26090AAE506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379544-A481-A04A-BE1C-6F2532B846E4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7AED5-B7E4-E346-A567-461EB157657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25592C0E-E0E9-BB45-81D8-EA581D0B3840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B5FFF-911E-2348-904D-6568B33CF3F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8D91DE9E-940A-5E4A-B45F-0C08319610D2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9CD138F-E287-3E4B-AF0F-85B13D12E14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35039B5C-2922-E84D-8201-829083648AB7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B52BFCB9-B09F-1C4D-85DF-162341FB2CE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5605CC70-77B1-BD49-AC4C-A76ACEA0857A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4A6CE-739F-DD41-8576-61BC46C55F1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4817CB45-68FC-1149-A47D-1946A6D16E5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582CF0-45D4-894E-98E0-6C1AA890BD42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9DCB9-2C57-FF45-80EB-6188F4CC9BE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7FD19-3FD5-4641-AA1F-D841CB15648D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68411-9212-1740-948A-8E020733802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B610A09-700B-8B44-A62B-2DF0B8653020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538E853-3B36-374E-90C3-1937B72C9FD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940CED42-EA76-D841-8024-AE06009F2D10}" type="datetime1">
              <a:rPr lang="ja-JP" altLang="en-US"/>
              <a:pPr/>
              <a:t>3/10/11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13FA3385-6A6B-8345-A0CB-3A99617A7522}" type="slidenum">
              <a:rPr lang="ja-JP" altLang="en-US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  <p:sldLayoutId id="2147484068" r:id="rId13"/>
    <p:sldLayoutId id="2147484069" r:id="rId14"/>
    <p:sldLayoutId id="2147484070" r:id="rId15"/>
    <p:sldLayoutId id="2147484071" r:id="rId16"/>
    <p:sldLayoutId id="2147484072" r:id="rId17"/>
    <p:sldLayoutId id="2147484073" r:id="rId18"/>
    <p:sldLayoutId id="2147484074" r:id="rId19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Tahoma"/>
          <a:ea typeface="+mj-ea"/>
          <a:cs typeface="Tahoma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fontAlgn="base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Tahoma"/>
          <a:ea typeface="+mn-ea"/>
          <a:cs typeface="Tahoma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600" kern="1200">
          <a:solidFill>
            <a:schemeClr val="tx2"/>
          </a:solidFill>
          <a:latin typeface="Tahoma"/>
          <a:ea typeface="+mn-ea"/>
          <a:cs typeface="Tahoma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Tahoma"/>
          <a:ea typeface="+mn-ea"/>
          <a:cs typeface="Tahoma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Tahoma"/>
          <a:ea typeface="+mn-ea"/>
          <a:cs typeface="Tahoma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Tahoma"/>
          <a:ea typeface="+mn-ea"/>
          <a:cs typeface="Tahom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chart" Target="../charts/chart1.xml"/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chart" Target="../charts/chart2.xml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chart" Target="../charts/chart3.xml"/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chart" Target="../charts/chart4.xml"/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chart" Target="../charts/chart5.xml"/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chart" Target="../charts/chart6.xml"/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image" Target="../media/image2.emf"/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.emf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973568" cy="2935288"/>
          </a:xfrm>
        </p:spPr>
        <p:txBody>
          <a:bodyPr/>
          <a:lstStyle/>
          <a:p>
            <a:r>
              <a:rPr lang="en-US" altLang="ja-JP" dirty="0" smtClean="0"/>
              <a:t>Fast and Correct Performance Recovery of Operating Systems</a:t>
            </a:r>
            <a:br>
              <a:rPr lang="en-US" altLang="ja-JP" dirty="0" smtClean="0"/>
            </a:br>
            <a:r>
              <a:rPr lang="en-US" altLang="ja-JP" dirty="0" smtClean="0"/>
              <a:t>Using a Virtual Machine Monitor</a:t>
            </a:r>
            <a:endParaRPr lang="ja-JP" altLang="en-US" dirty="0" smtClean="0"/>
          </a:p>
        </p:txBody>
      </p:sp>
      <p:sp>
        <p:nvSpPr>
          <p:cNvPr id="22531" name="サブタイトル 2"/>
          <p:cNvSpPr>
            <a:spLocks noGrp="1"/>
          </p:cNvSpPr>
          <p:nvPr>
            <p:ph type="subTitle" idx="1"/>
          </p:nvPr>
        </p:nvSpPr>
        <p:spPr>
          <a:xfrm>
            <a:off x="2819400" y="4636008"/>
            <a:ext cx="5839968" cy="926592"/>
          </a:xfrm>
        </p:spPr>
        <p:txBody>
          <a:bodyPr/>
          <a:lstStyle/>
          <a:p>
            <a:r>
              <a:rPr lang="en-US" altLang="ja-JP" dirty="0" smtClean="0"/>
              <a:t>Kenichi Kourai</a:t>
            </a:r>
          </a:p>
          <a:p>
            <a:r>
              <a:rPr lang="en-US" altLang="ja-JP" dirty="0" smtClean="0"/>
              <a:t>Kyushu Institute of Technology, Japan</a:t>
            </a:r>
            <a:endParaRPr lang="ja-JP" alt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33"/>
    </mc:Choice>
    <mc:Fallback xmlns="">
      <p:transition xmlns:p14="http://schemas.microsoft.com/office/powerpoint/2010/main" spd="slow" advTm="1443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More Checks for Cache Reuse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Isn’t </a:t>
            </a:r>
            <a:r>
              <a:rPr lang="en-US" altLang="ja-JP" dirty="0" smtClean="0"/>
              <a:t>the</a:t>
            </a:r>
            <a:r>
              <a:rPr kumimoji="1" lang="en-US" altLang="ja-JP" dirty="0" smtClean="0"/>
              <a:t> cache page mapped elsewhere in a writable manner?</a:t>
            </a:r>
          </a:p>
          <a:p>
            <a:pPr lvl="1"/>
            <a:r>
              <a:rPr kumimoji="1" lang="en-US" altLang="ja-JP" dirty="0" smtClean="0"/>
              <a:t>The VMM counts writable mapping</a:t>
            </a:r>
            <a:endParaRPr lang="en-US" altLang="ja-JP" dirty="0" smtClean="0"/>
          </a:p>
          <a:p>
            <a:r>
              <a:rPr lang="en-US" altLang="ja-JP" dirty="0" smtClean="0"/>
              <a:t>Hasn’t the cache page been mapped in a writable manner since protected?</a:t>
            </a:r>
          </a:p>
          <a:p>
            <a:pPr lvl="1"/>
            <a:r>
              <a:rPr lang="en-US" altLang="ja-JP" dirty="0" smtClean="0"/>
              <a:t>The VMM maintains </a:t>
            </a:r>
            <a:r>
              <a:rPr lang="en-US" altLang="ja-JP" dirty="0"/>
              <a:t>a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canary bit</a:t>
            </a:r>
            <a:r>
              <a:rPr lang="en-US" altLang="ja-JP" dirty="0" smtClean="0"/>
              <a:t> as a history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27829" y="5949280"/>
            <a:ext cx="1763668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927829" y="4711392"/>
            <a:ext cx="1763669" cy="1001160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347864" y="4711391"/>
            <a:ext cx="5262736" cy="17367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3779912" y="5697682"/>
            <a:ext cx="4464496" cy="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466097" y="4812823"/>
            <a:ext cx="1371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latin typeface="+mn-ea"/>
                <a:ea typeface="+mn-ea"/>
              </a:rPr>
              <a:t>read/write</a:t>
            </a:r>
            <a:endParaRPr kumimoji="1" lang="en-US" altLang="ja-JP" dirty="0" smtClean="0">
              <a:latin typeface="+mn-ea"/>
              <a:ea typeface="+mn-ea"/>
            </a:endParaRPr>
          </a:p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request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 rot="5400000">
            <a:off x="4000226" y="5566311"/>
            <a:ext cx="2492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855063" y="5975092"/>
            <a:ext cx="98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protect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rot="16200000" flipV="1">
            <a:off x="3984749" y="5832613"/>
            <a:ext cx="2833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382107" y="5962794"/>
            <a:ext cx="137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read/write</a:t>
            </a:r>
          </a:p>
        </p:txBody>
      </p:sp>
      <p:sp>
        <p:nvSpPr>
          <p:cNvPr id="28" name="左中かっこ 27"/>
          <p:cNvSpPr/>
          <p:nvPr/>
        </p:nvSpPr>
        <p:spPr>
          <a:xfrm rot="16200000">
            <a:off x="5989315" y="4283762"/>
            <a:ext cx="189705" cy="316835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1251338" y="5022695"/>
            <a:ext cx="381000" cy="222827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図形グループ 5"/>
          <p:cNvGrpSpPr/>
          <p:nvPr/>
        </p:nvGrpSpPr>
        <p:grpSpPr>
          <a:xfrm>
            <a:off x="4832095" y="4876190"/>
            <a:ext cx="2981673" cy="819904"/>
            <a:chOff x="4904103" y="4876190"/>
            <a:chExt cx="2981673" cy="819904"/>
          </a:xfrm>
        </p:grpSpPr>
        <p:sp>
          <p:nvSpPr>
            <p:cNvPr id="16" name="稲妻 15"/>
            <p:cNvSpPr/>
            <p:nvPr/>
          </p:nvSpPr>
          <p:spPr>
            <a:xfrm flipH="1">
              <a:off x="5936116" y="5276994"/>
              <a:ext cx="457201" cy="419100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588906" y="4876190"/>
              <a:ext cx="13383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 smtClean="0">
                  <a:solidFill>
                    <a:srgbClr val="FF0000"/>
                  </a:solidFill>
                  <a:latin typeface="+mn-ea"/>
                  <a:ea typeface="+mn-ea"/>
                </a:rPr>
                <a:t>corruption</a:t>
              </a:r>
              <a:endParaRPr kumimoji="1" lang="ja-JP" altLang="en-US" dirty="0" smtClean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cxnSp>
          <p:nvCxnSpPr>
            <p:cNvPr id="43" name="直線矢印コネクタ 42"/>
            <p:cNvCxnSpPr/>
            <p:nvPr/>
          </p:nvCxnSpPr>
          <p:spPr>
            <a:xfrm rot="5400000">
              <a:off x="5121092" y="5570681"/>
              <a:ext cx="24923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/>
            <p:cNvSpPr txBox="1"/>
            <p:nvPr/>
          </p:nvSpPr>
          <p:spPr>
            <a:xfrm>
              <a:off x="4904103" y="5060856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solidFill>
                    <a:srgbClr val="FF0000"/>
                  </a:solidFill>
                  <a:latin typeface="+mn-ea"/>
                  <a:ea typeface="+mn-ea"/>
                </a:rPr>
                <a:t>map</a:t>
              </a:r>
            </a:p>
          </p:txBody>
        </p:sp>
        <p:cxnSp>
          <p:nvCxnSpPr>
            <p:cNvPr id="45" name="直線矢印コネクタ 44"/>
            <p:cNvCxnSpPr/>
            <p:nvPr/>
          </p:nvCxnSpPr>
          <p:spPr>
            <a:xfrm rot="5400000">
              <a:off x="7276898" y="5565965"/>
              <a:ext cx="24923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テキスト ボックス 45"/>
            <p:cNvSpPr txBox="1"/>
            <p:nvPr/>
          </p:nvSpPr>
          <p:spPr>
            <a:xfrm>
              <a:off x="6918845" y="5056140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err="1" smtClean="0">
                  <a:solidFill>
                    <a:srgbClr val="FF0000"/>
                  </a:solidFill>
                  <a:latin typeface="+mn-ea"/>
                  <a:ea typeface="+mn-ea"/>
                </a:rPr>
                <a:t>unmap</a:t>
              </a:r>
              <a:endParaRPr kumimoji="1" lang="en-US" altLang="ja-JP" dirty="0" smtClean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24" name="図形グループ 23"/>
          <p:cNvGrpSpPr/>
          <p:nvPr/>
        </p:nvGrpSpPr>
        <p:grpSpPr>
          <a:xfrm>
            <a:off x="1632338" y="4812823"/>
            <a:ext cx="923436" cy="776417"/>
            <a:chOff x="1632338" y="4812823"/>
            <a:chExt cx="923436" cy="776417"/>
          </a:xfrm>
        </p:grpSpPr>
        <p:sp>
          <p:nvSpPr>
            <p:cNvPr id="36" name="正方形/長方形 35"/>
            <p:cNvSpPr/>
            <p:nvPr/>
          </p:nvSpPr>
          <p:spPr>
            <a:xfrm>
              <a:off x="2043426" y="5121453"/>
              <a:ext cx="381000" cy="22282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FF"/>
              </a:solidFill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8" name="直線コネクタ 37"/>
            <p:cNvCxnSpPr/>
            <p:nvPr/>
          </p:nvCxnSpPr>
          <p:spPr>
            <a:xfrm>
              <a:off x="1632338" y="5022695"/>
              <a:ext cx="411088" cy="98758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1632338" y="5245522"/>
              <a:ext cx="411088" cy="98758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爆発 1 13"/>
            <p:cNvSpPr/>
            <p:nvPr/>
          </p:nvSpPr>
          <p:spPr>
            <a:xfrm>
              <a:off x="2233926" y="4918973"/>
              <a:ext cx="321848" cy="369332"/>
            </a:xfrm>
            <a:prstGeom prst="irregularSeal1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1835696" y="4812823"/>
              <a:ext cx="720078" cy="776417"/>
            </a:xfrm>
            <a:prstGeom prst="roundRect">
              <a:avLst/>
            </a:prstGeom>
            <a:noFill/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18" name="上矢印 17"/>
          <p:cNvSpPr/>
          <p:nvPr/>
        </p:nvSpPr>
        <p:spPr>
          <a:xfrm>
            <a:off x="7759352" y="5777874"/>
            <a:ext cx="413048" cy="243203"/>
          </a:xfrm>
          <a:prstGeom prst="up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5" name="上矢印 34"/>
          <p:cNvSpPr/>
          <p:nvPr/>
        </p:nvSpPr>
        <p:spPr>
          <a:xfrm>
            <a:off x="3635896" y="5773085"/>
            <a:ext cx="413048" cy="243203"/>
          </a:xfrm>
          <a:prstGeom prst="up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460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068"/>
    </mc:Choice>
    <mc:Fallback xmlns="">
      <p:transition xmlns:p14="http://schemas.microsoft.com/office/powerpoint/2010/main" spd="slow" advTm="9706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Reusability Management (</a:t>
            </a:r>
            <a:r>
              <a:rPr kumimoji="1" lang="en-US" altLang="ja-JP" dirty="0" err="1" smtClean="0"/>
              <a:t>Mmap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i="1" dirty="0" err="1" smtClean="0">
                <a:solidFill>
                  <a:schemeClr val="tx1"/>
                </a:solidFill>
              </a:rPr>
              <a:t>cmLinux</a:t>
            </a:r>
            <a:r>
              <a:rPr lang="en-US" altLang="ja-JP" dirty="0" smtClean="0">
                <a:solidFill>
                  <a:schemeClr val="tx1"/>
                </a:solidFill>
              </a:rPr>
              <a:t> uses </a:t>
            </a:r>
            <a:r>
              <a:rPr lang="en-US" altLang="ja-JP" dirty="0" smtClean="0">
                <a:solidFill>
                  <a:srgbClr val="FF0000"/>
                </a:solidFill>
              </a:rPr>
              <a:t>unprotect-on-write</a:t>
            </a:r>
            <a:r>
              <a:rPr lang="en-US" altLang="ja-JP" dirty="0" smtClean="0"/>
              <a:t> to exactly detect writes to memory-mapped files</a:t>
            </a:r>
          </a:p>
          <a:p>
            <a:pPr lvl="1"/>
            <a:r>
              <a:rPr lang="en-US" altLang="ja-JP" dirty="0" smtClean="0"/>
              <a:t>It maps a cache page </a:t>
            </a:r>
            <a:r>
              <a:rPr lang="en-US" altLang="ja-JP" dirty="0" smtClean="0">
                <a:solidFill>
                  <a:srgbClr val="FF0000"/>
                </a:solidFill>
              </a:rPr>
              <a:t>with protection</a:t>
            </a:r>
            <a:r>
              <a:rPr lang="en-US" altLang="ja-JP" dirty="0" smtClean="0"/>
              <a:t> on a read</a:t>
            </a:r>
          </a:p>
          <a:p>
            <a:pPr lvl="1"/>
            <a:r>
              <a:rPr lang="en-US" altLang="ja-JP" dirty="0" smtClean="0"/>
              <a:t>It unprotects the page on a fault by the </a:t>
            </a:r>
            <a:r>
              <a:rPr lang="en-US" altLang="ja-JP" dirty="0" smtClean="0">
                <a:solidFill>
                  <a:srgbClr val="FF0000"/>
                </a:solidFill>
              </a:rPr>
              <a:t>first write</a:t>
            </a: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It protects the page again </a:t>
            </a:r>
            <a:r>
              <a:rPr lang="en-US" altLang="ja-JP" dirty="0" smtClean="0">
                <a:solidFill>
                  <a:srgbClr val="FF0000"/>
                </a:solidFill>
              </a:rPr>
              <a:t>after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</a:rPr>
              <a:t>msync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200405" y="4813103"/>
            <a:ext cx="1214176" cy="788432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635290" y="5078203"/>
            <a:ext cx="381000" cy="222827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形吹き出し 13"/>
          <p:cNvSpPr/>
          <p:nvPr/>
        </p:nvSpPr>
        <p:spPr>
          <a:xfrm>
            <a:off x="1820274" y="4408769"/>
            <a:ext cx="993179" cy="476342"/>
          </a:xfrm>
          <a:prstGeom prst="wedgeEllipseCallout">
            <a:avLst>
              <a:gd name="adj1" fmla="val -33805"/>
              <a:gd name="adj2" fmla="val 72159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RW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792693" y="4813103"/>
            <a:ext cx="1214176" cy="788432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227578" y="5078203"/>
            <a:ext cx="381000" cy="22282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6380534" y="4813897"/>
            <a:ext cx="1214176" cy="788432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815419" y="5078997"/>
            <a:ext cx="381000" cy="222827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形吹き出し 19"/>
          <p:cNvSpPr/>
          <p:nvPr/>
        </p:nvSpPr>
        <p:spPr>
          <a:xfrm>
            <a:off x="7000403" y="4409563"/>
            <a:ext cx="993179" cy="476342"/>
          </a:xfrm>
          <a:prstGeom prst="wedgeEllipseCallout">
            <a:avLst>
              <a:gd name="adj1" fmla="val -33805"/>
              <a:gd name="adj2" fmla="val 72159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RW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08535" y="4039437"/>
            <a:ext cx="767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+mn-ea"/>
                <a:ea typeface="+mn-ea"/>
              </a:rPr>
              <a:t>read</a:t>
            </a:r>
            <a:endParaRPr kumimoji="1" lang="ja-JP" altLang="en-US" i="1" dirty="0" smtClean="0">
              <a:latin typeface="+mn-ea"/>
              <a:ea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968813" y="4043756"/>
            <a:ext cx="83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+mn-ea"/>
                <a:ea typeface="+mn-ea"/>
              </a:rPr>
              <a:t>write</a:t>
            </a:r>
            <a:endParaRPr kumimoji="1" lang="ja-JP" altLang="en-US" i="1" dirty="0" smtClean="0">
              <a:latin typeface="+mn-ea"/>
              <a:ea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482565" y="4039437"/>
            <a:ext cx="988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err="1" smtClean="0">
                <a:latin typeface="+mn-ea"/>
                <a:ea typeface="+mn-ea"/>
              </a:rPr>
              <a:t>msync</a:t>
            </a:r>
            <a:endParaRPr kumimoji="1" lang="ja-JP" altLang="en-US" i="1" dirty="0" smtClean="0">
              <a:latin typeface="+mn-ea"/>
              <a:ea typeface="+mn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200405" y="5771879"/>
            <a:ext cx="1214176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792693" y="5771879"/>
            <a:ext cx="1214176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380534" y="5771879"/>
            <a:ext cx="1214176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2928597" y="5078203"/>
            <a:ext cx="360040" cy="69367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8" name="右矢印 27"/>
          <p:cNvSpPr/>
          <p:nvPr/>
        </p:nvSpPr>
        <p:spPr>
          <a:xfrm>
            <a:off x="5520885" y="5080842"/>
            <a:ext cx="360040" cy="69367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37" name="図形グループ 36"/>
          <p:cNvGrpSpPr/>
          <p:nvPr/>
        </p:nvGrpSpPr>
        <p:grpSpPr>
          <a:xfrm>
            <a:off x="1820274" y="4408769"/>
            <a:ext cx="1189195" cy="1471239"/>
            <a:chOff x="1820274" y="4408769"/>
            <a:chExt cx="1189195" cy="1471239"/>
          </a:xfrm>
        </p:grpSpPr>
        <p:sp>
          <p:nvSpPr>
            <p:cNvPr id="29" name="円形吹き出し 28"/>
            <p:cNvSpPr/>
            <p:nvPr/>
          </p:nvSpPr>
          <p:spPr>
            <a:xfrm>
              <a:off x="2016290" y="5403666"/>
              <a:ext cx="993179" cy="476342"/>
            </a:xfrm>
            <a:prstGeom prst="wedgeEllipseCallout">
              <a:avLst>
                <a:gd name="adj1" fmla="val -33805"/>
                <a:gd name="adj2" fmla="val 72159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+mj-ea"/>
                  <a:ea typeface="+mj-ea"/>
                </a:rPr>
                <a:t>reuse</a:t>
              </a:r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32" name="円形吹き出し 31"/>
            <p:cNvSpPr/>
            <p:nvPr/>
          </p:nvSpPr>
          <p:spPr>
            <a:xfrm>
              <a:off x="1820274" y="4408769"/>
              <a:ext cx="993179" cy="476342"/>
            </a:xfrm>
            <a:prstGeom prst="wedgeEllipseCallout">
              <a:avLst>
                <a:gd name="adj1" fmla="val -33805"/>
                <a:gd name="adj2" fmla="val 72159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+mj-ea"/>
                  <a:ea typeface="+mj-ea"/>
                </a:rPr>
                <a:t>RO</a:t>
              </a:r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7" name="円形吹き出し 16"/>
          <p:cNvSpPr/>
          <p:nvPr/>
        </p:nvSpPr>
        <p:spPr>
          <a:xfrm>
            <a:off x="4412562" y="4408769"/>
            <a:ext cx="993179" cy="476342"/>
          </a:xfrm>
          <a:prstGeom prst="wedgeEllipseCallout">
            <a:avLst>
              <a:gd name="adj1" fmla="val -33805"/>
              <a:gd name="adj2" fmla="val 72159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RW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6" name="円形吹き出し 35"/>
          <p:cNvSpPr/>
          <p:nvPr/>
        </p:nvSpPr>
        <p:spPr>
          <a:xfrm>
            <a:off x="4608578" y="5229200"/>
            <a:ext cx="993179" cy="650808"/>
          </a:xfrm>
          <a:prstGeom prst="wedgeEllipseCallout">
            <a:avLst>
              <a:gd name="adj1" fmla="val -34732"/>
              <a:gd name="adj2" fmla="val 65089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no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reuse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35" name="図形グループ 34"/>
          <p:cNvGrpSpPr/>
          <p:nvPr/>
        </p:nvGrpSpPr>
        <p:grpSpPr>
          <a:xfrm>
            <a:off x="7000403" y="4413088"/>
            <a:ext cx="1193642" cy="1466920"/>
            <a:chOff x="7000403" y="4413088"/>
            <a:chExt cx="1193642" cy="1466920"/>
          </a:xfrm>
        </p:grpSpPr>
        <p:sp>
          <p:nvSpPr>
            <p:cNvPr id="31" name="円形吹き出し 30"/>
            <p:cNvSpPr/>
            <p:nvPr/>
          </p:nvSpPr>
          <p:spPr>
            <a:xfrm>
              <a:off x="7200866" y="5403666"/>
              <a:ext cx="993179" cy="476342"/>
            </a:xfrm>
            <a:prstGeom prst="wedgeEllipseCallout">
              <a:avLst>
                <a:gd name="adj1" fmla="val -33805"/>
                <a:gd name="adj2" fmla="val 72159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+mj-ea"/>
                  <a:ea typeface="+mj-ea"/>
                </a:rPr>
                <a:t>reuse</a:t>
              </a:r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33" name="円形吹き出し 32"/>
            <p:cNvSpPr/>
            <p:nvPr/>
          </p:nvSpPr>
          <p:spPr>
            <a:xfrm>
              <a:off x="7000403" y="4413088"/>
              <a:ext cx="993179" cy="476342"/>
            </a:xfrm>
            <a:prstGeom prst="wedgeEllipseCallout">
              <a:avLst>
                <a:gd name="adj1" fmla="val -33805"/>
                <a:gd name="adj2" fmla="val 72159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+mj-ea"/>
                  <a:ea typeface="+mj-ea"/>
                </a:rPr>
                <a:t>RO</a:t>
              </a:r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2699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141"/>
    </mc:Choice>
    <mc:Fallback xmlns="">
      <p:transition xmlns:p14="http://schemas.microsoft.com/office/powerpoint/2010/main" spd="slow" advTm="8814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Optimization: Double </a:t>
            </a:r>
            <a:r>
              <a:rPr kumimoji="1" lang="en-US" altLang="ja-JP" dirty="0" smtClean="0"/>
              <a:t>Caching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i="1" dirty="0" err="1" smtClean="0"/>
              <a:t>cmLinux</a:t>
            </a:r>
            <a:r>
              <a:rPr lang="en-US" altLang="ja-JP" dirty="0" smtClean="0"/>
              <a:t> writes data to a new cache page if the original page is protected</a:t>
            </a:r>
          </a:p>
          <a:p>
            <a:pPr lvl="1"/>
            <a:r>
              <a:rPr lang="en-US" altLang="ja-JP" dirty="0" smtClean="0"/>
              <a:t>This can </a:t>
            </a:r>
            <a:r>
              <a:rPr lang="en-US" altLang="ja-JP" dirty="0" smtClean="0">
                <a:solidFill>
                  <a:srgbClr val="FF0000"/>
                </a:solidFill>
              </a:rPr>
              <a:t>delay unprotecting</a:t>
            </a:r>
            <a:r>
              <a:rPr lang="en-US" altLang="ja-JP" dirty="0" smtClean="0"/>
              <a:t> the original page until </a:t>
            </a:r>
            <a:r>
              <a:rPr lang="en-US" altLang="ja-JP" dirty="0" err="1" smtClean="0"/>
              <a:t>writeback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The improvement depends on written bytes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2820546198"/>
              </p:ext>
            </p:extLst>
          </p:nvPr>
        </p:nvGraphicFramePr>
        <p:xfrm>
          <a:off x="4942864" y="3933056"/>
          <a:ext cx="3696072" cy="2752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115616" y="5799410"/>
            <a:ext cx="3312368" cy="4633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6733861" y="4535117"/>
            <a:ext cx="288032" cy="288032"/>
          </a:xfrm>
          <a:prstGeom prst="ellipse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109824" y="4350698"/>
            <a:ext cx="3318160" cy="1158645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11" name="直線矢印コネクタ 10"/>
          <p:cNvCxnSpPr>
            <a:endCxn id="8" idx="1"/>
          </p:cNvCxnSpPr>
          <p:nvPr/>
        </p:nvCxnSpPr>
        <p:spPr>
          <a:xfrm>
            <a:off x="3279448" y="4998661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267744" y="4712837"/>
            <a:ext cx="1008112" cy="571646"/>
          </a:xfrm>
          <a:prstGeom prst="rect">
            <a:avLst/>
          </a:prstGeom>
          <a:solidFill>
            <a:srgbClr val="A7C9FF"/>
          </a:solidFill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page</a:t>
            </a:r>
          </a:p>
          <a:p>
            <a:pPr algn="ctr"/>
            <a:r>
              <a:rPr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cache</a:t>
            </a:r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grpSp>
        <p:nvGrpSpPr>
          <p:cNvPr id="57" name="図形グループ 56"/>
          <p:cNvGrpSpPr/>
          <p:nvPr/>
        </p:nvGrpSpPr>
        <p:grpSpPr>
          <a:xfrm>
            <a:off x="1165787" y="4439411"/>
            <a:ext cx="1009599" cy="683646"/>
            <a:chOff x="1315595" y="4373257"/>
            <a:chExt cx="1009599" cy="683646"/>
          </a:xfrm>
        </p:grpSpPr>
        <p:sp>
          <p:nvSpPr>
            <p:cNvPr id="28" name="正方形/長方形 27"/>
            <p:cNvSpPr/>
            <p:nvPr/>
          </p:nvSpPr>
          <p:spPr>
            <a:xfrm>
              <a:off x="1604504" y="4803138"/>
              <a:ext cx="381000" cy="253765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1315595" y="4373257"/>
              <a:ext cx="1009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original</a:t>
              </a:r>
            </a:p>
          </p:txBody>
        </p:sp>
      </p:grpSp>
      <p:grpSp>
        <p:nvGrpSpPr>
          <p:cNvPr id="37" name="図形グループ 36"/>
          <p:cNvGrpSpPr/>
          <p:nvPr/>
        </p:nvGrpSpPr>
        <p:grpSpPr>
          <a:xfrm>
            <a:off x="3552304" y="4439411"/>
            <a:ext cx="652868" cy="686132"/>
            <a:chOff x="3702112" y="4373257"/>
            <a:chExt cx="652868" cy="686132"/>
          </a:xfrm>
        </p:grpSpPr>
        <p:sp>
          <p:nvSpPr>
            <p:cNvPr id="8" name="正方形/長方形 7"/>
            <p:cNvSpPr/>
            <p:nvPr/>
          </p:nvSpPr>
          <p:spPr>
            <a:xfrm>
              <a:off x="3861304" y="4805624"/>
              <a:ext cx="381000" cy="253765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702112" y="4373257"/>
              <a:ext cx="652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new</a:t>
              </a:r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7021893" y="4930021"/>
            <a:ext cx="135697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more than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1.5KB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1835696" y="4996175"/>
            <a:ext cx="432048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1622996" y="5125543"/>
            <a:ext cx="0" cy="67386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3918136" y="5123057"/>
            <a:ext cx="0" cy="67386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196615" y="3930570"/>
            <a:ext cx="1123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+mn-ea"/>
                <a:ea typeface="+mn-ea"/>
              </a:rPr>
              <a:t>cmLinux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922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556"/>
    </mc:Choice>
    <mc:Fallback xmlns="">
      <p:transition xmlns:p14="http://schemas.microsoft.com/office/powerpoint/2010/main" spd="slow" advTm="7255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Experiments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have developed </a:t>
            </a:r>
            <a:r>
              <a:rPr lang="en-US" altLang="ja-JP" dirty="0" err="1" smtClean="0"/>
              <a:t>CacheMind</a:t>
            </a:r>
            <a:r>
              <a:rPr lang="en-US" altLang="ja-JP" dirty="0" smtClean="0"/>
              <a:t> using </a:t>
            </a:r>
            <a:r>
              <a:rPr lang="en-US" altLang="ja-JP" dirty="0" err="1" smtClean="0"/>
              <a:t>Xen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We conducted several experiments to show</a:t>
            </a:r>
          </a:p>
          <a:p>
            <a:pPr lvl="2"/>
            <a:r>
              <a:rPr lang="en-US" altLang="ja-JP" dirty="0"/>
              <a:t>F</a:t>
            </a:r>
            <a:r>
              <a:rPr lang="en-US" altLang="ja-JP" dirty="0" smtClean="0"/>
              <a:t>ast performance recovery</a:t>
            </a:r>
          </a:p>
          <a:p>
            <a:pPr lvl="2"/>
            <a:r>
              <a:rPr lang="en-US" altLang="ja-JP" dirty="0"/>
              <a:t>O</a:t>
            </a:r>
            <a:r>
              <a:rPr lang="en-US" altLang="ja-JP" dirty="0" smtClean="0"/>
              <a:t>verheads</a:t>
            </a:r>
          </a:p>
          <a:p>
            <a:pPr lvl="2"/>
            <a:r>
              <a:rPr lang="en-US" altLang="ja-JP" dirty="0"/>
              <a:t>R</a:t>
            </a:r>
            <a:r>
              <a:rPr lang="en-US" altLang="ja-JP" dirty="0" smtClean="0"/>
              <a:t>eusing only consistent</a:t>
            </a:r>
            <a:br>
              <a:rPr lang="en-US" altLang="ja-JP" dirty="0" smtClean="0"/>
            </a:br>
            <a:r>
              <a:rPr lang="en-US" altLang="ja-JP" dirty="0" smtClean="0"/>
              <a:t>cache pages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4515691"/>
            <a:ext cx="3095431" cy="175432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CPU: 2 dual-core </a:t>
            </a:r>
            <a:r>
              <a:rPr lang="en-US" altLang="ja-JP" dirty="0" smtClean="0">
                <a:latin typeface="+mn-ea"/>
                <a:ea typeface="+mn-ea"/>
              </a:rPr>
              <a:t>Opteron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Memory: 12 GB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Disk: Ultra 320 SCSI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NIC: Gigabit Ethernet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VMM: </a:t>
            </a:r>
            <a:r>
              <a:rPr lang="en-US" altLang="ja-JP" dirty="0" err="1" smtClean="0">
                <a:latin typeface="+mn-ea"/>
                <a:ea typeface="+mn-ea"/>
              </a:rPr>
              <a:t>Xen</a:t>
            </a:r>
            <a:r>
              <a:rPr lang="en-US" altLang="ja-JP" dirty="0" smtClean="0">
                <a:latin typeface="+mn-ea"/>
                <a:ea typeface="+mn-ea"/>
              </a:rPr>
              <a:t> 3.0.0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OS: Linux 2.6.12 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01933" y="4742745"/>
            <a:ext cx="3088046" cy="14219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円柱 11"/>
          <p:cNvSpPr/>
          <p:nvPr/>
        </p:nvSpPr>
        <p:spPr>
          <a:xfrm>
            <a:off x="4777210" y="5212705"/>
            <a:ext cx="419100" cy="50165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11956" y="2636792"/>
            <a:ext cx="124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domain 0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96922" y="2636792"/>
            <a:ext cx="1265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domain U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764300" y="6164649"/>
            <a:ext cx="725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56986" y="5736603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361386" y="5463530"/>
            <a:ext cx="1976195" cy="556896"/>
          </a:xfrm>
          <a:prstGeom prst="round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cache-mapping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table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21" name="直線矢印コネクタ 20"/>
          <p:cNvCxnSpPr>
            <a:endCxn id="18" idx="3"/>
          </p:cNvCxnSpPr>
          <p:nvPr/>
        </p:nvCxnSpPr>
        <p:spPr>
          <a:xfrm flipH="1">
            <a:off x="8337581" y="5741978"/>
            <a:ext cx="334213" cy="0"/>
          </a:xfrm>
          <a:prstGeom prst="straightConnector1">
            <a:avLst/>
          </a:prstGeom>
          <a:ln w="25400" cap="flat" cmpd="sng" algn="ctr">
            <a:solidFill>
              <a:srgbClr val="008000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5401933" y="3006124"/>
            <a:ext cx="1454251" cy="150128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042180" y="3006124"/>
            <a:ext cx="1447800" cy="1501284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12242" y="3951980"/>
            <a:ext cx="1040091" cy="381000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blkback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244254" y="3952716"/>
            <a:ext cx="1040091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blkfront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11" name="直線矢印コネクタ 10"/>
          <p:cNvCxnSpPr>
            <a:stCxn id="10" idx="1"/>
            <a:endCxn id="9" idx="3"/>
          </p:cNvCxnSpPr>
          <p:nvPr/>
        </p:nvCxnSpPr>
        <p:spPr>
          <a:xfrm flipH="1" flipV="1">
            <a:off x="6652333" y="4142480"/>
            <a:ext cx="591921" cy="73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カギ線コネクタ 19"/>
          <p:cNvCxnSpPr>
            <a:stCxn id="48" idx="3"/>
          </p:cNvCxnSpPr>
          <p:nvPr/>
        </p:nvCxnSpPr>
        <p:spPr>
          <a:xfrm>
            <a:off x="8284345" y="3526923"/>
            <a:ext cx="387449" cy="2223977"/>
          </a:xfrm>
          <a:prstGeom prst="bentConnector2">
            <a:avLst/>
          </a:prstGeom>
          <a:ln w="25400" cap="flat" cmpd="sng" algn="ctr">
            <a:solidFill>
              <a:srgbClr val="008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6433394" y="4333716"/>
            <a:ext cx="422790" cy="561475"/>
          </a:xfrm>
          <a:prstGeom prst="straightConnector1">
            <a:avLst/>
          </a:prstGeom>
          <a:ln w="25400" cap="flat" cmpd="sng" algn="ctr">
            <a:solidFill>
              <a:srgbClr val="008000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6361386" y="4895191"/>
            <a:ext cx="1976195" cy="405314"/>
          </a:xfrm>
          <a:prstGeom prst="round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reuse bitmap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244254" y="3222146"/>
            <a:ext cx="1040091" cy="609554"/>
          </a:xfrm>
          <a:prstGeom prst="rect">
            <a:avLst/>
          </a:prstGeom>
          <a:solidFill>
            <a:srgbClr val="CCFFCC"/>
          </a:solidFill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page</a:t>
            </a:r>
          </a:p>
          <a:p>
            <a:pPr algn="ctr"/>
            <a:r>
              <a:rPr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cache</a:t>
            </a:r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cxnSp>
        <p:nvCxnSpPr>
          <p:cNvPr id="66" name="カギ線コネクタ 65"/>
          <p:cNvCxnSpPr/>
          <p:nvPr/>
        </p:nvCxnSpPr>
        <p:spPr>
          <a:xfrm rot="5400000">
            <a:off x="4997917" y="4532109"/>
            <a:ext cx="1129814" cy="733028"/>
          </a:xfrm>
          <a:prstGeom prst="bentConnector3">
            <a:avLst>
              <a:gd name="adj1" fmla="val 9887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81"/>
    </mc:Choice>
    <mc:Fallback xmlns="">
      <p:transition xmlns:p14="http://schemas.microsoft.com/office/powerpoint/2010/main" spd="slow" advTm="3948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Throughput of File </a:t>
            </a:r>
            <a:r>
              <a:rPr lang="en-US" altLang="ja-JP" dirty="0" smtClean="0"/>
              <a:t>R</a:t>
            </a:r>
            <a:r>
              <a:rPr kumimoji="1" lang="en-US" altLang="ja-JP" dirty="0" smtClean="0"/>
              <a:t>ead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measured the read throughput of a </a:t>
            </a:r>
            <a:r>
              <a:rPr lang="en-US" altLang="ja-JP" dirty="0" smtClean="0"/>
              <a:t>1GB </a:t>
            </a:r>
            <a:r>
              <a:rPr lang="en-US" altLang="ja-JP" dirty="0"/>
              <a:t>file</a:t>
            </a:r>
          </a:p>
          <a:p>
            <a:pPr lvl="1"/>
            <a:r>
              <a:rPr lang="en-US" altLang="ja-JP" dirty="0" smtClean="0"/>
              <a:t>We rebooted the OS after the 3rd access</a:t>
            </a:r>
          </a:p>
          <a:p>
            <a:pPr lvl="1"/>
            <a:endParaRPr lang="en-US" altLang="ja-JP" dirty="0"/>
          </a:p>
          <a:p>
            <a:pPr lvl="1"/>
            <a:r>
              <a:rPr lang="en-US" altLang="ja-JP" dirty="0" smtClean="0"/>
              <a:t>Just after the reboot</a:t>
            </a:r>
          </a:p>
          <a:p>
            <a:pPr lvl="2"/>
            <a:r>
              <a:rPr lang="en-US" altLang="ja-JP" dirty="0" smtClean="0"/>
              <a:t>4KB buffer size</a:t>
            </a:r>
          </a:p>
          <a:p>
            <a:pPr lvl="3"/>
            <a:r>
              <a:rPr lang="en-US" altLang="ja-JP" dirty="0" smtClean="0">
                <a:solidFill>
                  <a:srgbClr val="FF0000"/>
                </a:solidFill>
              </a:rPr>
              <a:t>8.7x</a:t>
            </a:r>
            <a:r>
              <a:rPr lang="en-US" altLang="ja-JP" dirty="0" smtClean="0"/>
              <a:t> higher throughput</a:t>
            </a:r>
          </a:p>
          <a:p>
            <a:pPr lvl="3"/>
            <a:r>
              <a:rPr lang="en-US" altLang="ja-JP" dirty="0" smtClean="0"/>
              <a:t>Only </a:t>
            </a:r>
            <a:r>
              <a:rPr lang="en-US" altLang="ja-JP" dirty="0" smtClean="0">
                <a:solidFill>
                  <a:srgbClr val="FF0000"/>
                </a:solidFill>
              </a:rPr>
              <a:t>16%</a:t>
            </a:r>
            <a:r>
              <a:rPr lang="en-US" altLang="ja-JP" dirty="0" smtClean="0"/>
              <a:t> degradation</a:t>
            </a:r>
          </a:p>
          <a:p>
            <a:pPr lvl="3"/>
            <a:r>
              <a:rPr lang="en-US" altLang="ja-JP" dirty="0"/>
              <a:t>R</a:t>
            </a:r>
            <a:r>
              <a:rPr lang="en-US" altLang="ja-JP" dirty="0" smtClean="0"/>
              <a:t>ecovery time is </a:t>
            </a:r>
            <a:r>
              <a:rPr lang="en-US" altLang="ja-JP" dirty="0" smtClean="0">
                <a:solidFill>
                  <a:srgbClr val="FF0000"/>
                </a:solidFill>
              </a:rPr>
              <a:t>1s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742146846"/>
              </p:ext>
            </p:extLst>
          </p:nvPr>
        </p:nvGraphicFramePr>
        <p:xfrm>
          <a:off x="4427984" y="2564904"/>
          <a:ext cx="44644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7164288" y="3573016"/>
            <a:ext cx="0" cy="2232248"/>
          </a:xfrm>
          <a:prstGeom prst="line">
            <a:avLst/>
          </a:prstGeom>
          <a:ln w="38100" cmpd="dbl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7275858" y="5425462"/>
            <a:ext cx="332175" cy="332321"/>
          </a:xfrm>
          <a:prstGeom prst="ellipse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269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154"/>
    </mc:Choice>
    <mc:Fallback xmlns="">
      <p:transition xmlns:p14="http://schemas.microsoft.com/office/powerpoint/2010/main" spd="slow" advTm="5915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Throughput of File Write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measured the </a:t>
            </a:r>
            <a:r>
              <a:rPr lang="en-US" altLang="ja-JP" dirty="0" smtClean="0"/>
              <a:t>write throughput</a:t>
            </a:r>
          </a:p>
          <a:p>
            <a:pPr lvl="1"/>
            <a:endParaRPr lang="en-US" altLang="ja-JP" dirty="0"/>
          </a:p>
          <a:p>
            <a:pPr lvl="1"/>
            <a:r>
              <a:rPr lang="en-US" altLang="ja-JP" dirty="0" smtClean="0"/>
              <a:t>Just after the reboot</a:t>
            </a:r>
          </a:p>
          <a:p>
            <a:pPr lvl="2"/>
            <a:r>
              <a:rPr lang="en-US" altLang="ja-JP" dirty="0" smtClean="0"/>
              <a:t>4KB buffer size</a:t>
            </a:r>
          </a:p>
          <a:p>
            <a:pPr lvl="3"/>
            <a:r>
              <a:rPr lang="en-US" altLang="ja-JP" dirty="0" smtClean="0"/>
              <a:t>Not improved</a:t>
            </a:r>
          </a:p>
          <a:p>
            <a:pPr lvl="3"/>
            <a:r>
              <a:rPr lang="en-US" altLang="ja-JP" dirty="0" smtClean="0"/>
              <a:t>Due to no read</a:t>
            </a:r>
          </a:p>
          <a:p>
            <a:pPr lvl="2"/>
            <a:r>
              <a:rPr lang="en-US" altLang="ja-JP" dirty="0" smtClean="0"/>
              <a:t>2KB buffer size</a:t>
            </a:r>
          </a:p>
          <a:p>
            <a:pPr lvl="3"/>
            <a:r>
              <a:rPr lang="en-US" altLang="ja-JP" dirty="0" smtClean="0">
                <a:solidFill>
                  <a:srgbClr val="FF0000"/>
                </a:solidFill>
              </a:rPr>
              <a:t>8x</a:t>
            </a:r>
            <a:r>
              <a:rPr lang="en-US" altLang="ja-JP" dirty="0" smtClean="0"/>
              <a:t> higher throughput</a:t>
            </a:r>
          </a:p>
          <a:p>
            <a:pPr lvl="3"/>
            <a:r>
              <a:rPr lang="en-US" altLang="ja-JP" dirty="0" smtClean="0"/>
              <a:t>33% degradation</a:t>
            </a:r>
            <a:endParaRPr lang="en-US" altLang="ja-JP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497598116"/>
              </p:ext>
            </p:extLst>
          </p:nvPr>
        </p:nvGraphicFramePr>
        <p:xfrm>
          <a:off x="4499992" y="2348880"/>
          <a:ext cx="4406776" cy="426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7164288" y="3366194"/>
            <a:ext cx="0" cy="2304256"/>
          </a:xfrm>
          <a:prstGeom prst="line">
            <a:avLst/>
          </a:prstGeom>
          <a:ln w="38100" cmpd="dbl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72302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109"/>
    </mc:Choice>
    <mc:Fallback xmlns="">
      <p:transition xmlns:p14="http://schemas.microsoft.com/office/powerpoint/2010/main" spd="slow" advTm="5010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Throughput of </a:t>
            </a:r>
            <a:r>
              <a:rPr kumimoji="1" lang="en-US" altLang="ja-JP" dirty="0" err="1" smtClean="0"/>
              <a:t>Mmap</a:t>
            </a:r>
            <a:r>
              <a:rPr kumimoji="1" lang="en-US" altLang="ja-JP" dirty="0" smtClean="0"/>
              <a:t> Read/write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throughput of read/write of a memory-mapped file</a:t>
            </a:r>
          </a:p>
          <a:p>
            <a:pPr lvl="1"/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Just after the reboot</a:t>
            </a:r>
          </a:p>
          <a:p>
            <a:pPr lvl="2"/>
            <a:r>
              <a:rPr lang="en-US" altLang="ja-JP" dirty="0" smtClean="0"/>
              <a:t>Read</a:t>
            </a:r>
          </a:p>
          <a:p>
            <a:pPr lvl="3"/>
            <a:r>
              <a:rPr kumimoji="1" lang="en-US" altLang="ja-JP" dirty="0" smtClean="0"/>
              <a:t>6x higher throughput</a:t>
            </a:r>
          </a:p>
          <a:p>
            <a:pPr lvl="3"/>
            <a:r>
              <a:rPr kumimoji="1" lang="en-US" altLang="ja-JP" dirty="0" smtClean="0"/>
              <a:t>15% degradation</a:t>
            </a:r>
          </a:p>
          <a:p>
            <a:pPr lvl="2"/>
            <a:r>
              <a:rPr lang="en-US" altLang="ja-JP" dirty="0" smtClean="0"/>
              <a:t>Write</a:t>
            </a:r>
          </a:p>
          <a:p>
            <a:pPr lvl="3"/>
            <a:r>
              <a:rPr lang="en-US" altLang="ja-JP" dirty="0" smtClean="0">
                <a:solidFill>
                  <a:srgbClr val="FF0000"/>
                </a:solidFill>
              </a:rPr>
              <a:t>5x</a:t>
            </a:r>
            <a:r>
              <a:rPr lang="en-US" altLang="ja-JP" dirty="0" smtClean="0"/>
              <a:t> higher throughput</a:t>
            </a:r>
          </a:p>
          <a:p>
            <a:pPr lvl="3"/>
            <a:r>
              <a:rPr kumimoji="1" lang="en-US" altLang="ja-JP" dirty="0" smtClean="0"/>
              <a:t>9% degradation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697128333"/>
              </p:ext>
            </p:extLst>
          </p:nvPr>
        </p:nvGraphicFramePr>
        <p:xfrm>
          <a:off x="4351514" y="2247057"/>
          <a:ext cx="4622800" cy="4289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621044" y="6166847"/>
            <a:ext cx="1881758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4KB buffer size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7187307" y="3294186"/>
            <a:ext cx="0" cy="2304256"/>
          </a:xfrm>
          <a:prstGeom prst="line">
            <a:avLst/>
          </a:prstGeom>
          <a:ln w="38100" cmpd="dbl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4426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876"/>
    </mc:Choice>
    <mc:Fallback xmlns="">
      <p:transition xmlns:p14="http://schemas.microsoft.com/office/powerpoint/2010/main" spd="slow" advTm="3287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Overheads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overheads for enabling the warm-cache reboot</a:t>
            </a:r>
          </a:p>
          <a:p>
            <a:pPr lvl="1"/>
            <a:r>
              <a:rPr lang="en-US" altLang="ja-JP" dirty="0" err="1" smtClean="0"/>
              <a:t>IOzone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0-13% for files</a:t>
            </a:r>
          </a:p>
          <a:p>
            <a:pPr lvl="2"/>
            <a:r>
              <a:rPr lang="en-US" altLang="ja-JP" dirty="0" smtClean="0"/>
              <a:t>3-9% for </a:t>
            </a:r>
            <a:r>
              <a:rPr lang="en-US" altLang="ja-JP" dirty="0" err="1" smtClean="0"/>
              <a:t>mmap</a:t>
            </a:r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1"/>
            <a:r>
              <a:rPr lang="en-US" altLang="ja-JP" dirty="0" err="1" smtClean="0"/>
              <a:t>Writeback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0.4% for </a:t>
            </a:r>
            <a:r>
              <a:rPr lang="en-US" altLang="ja-JP" dirty="0" err="1" smtClean="0"/>
              <a:t>fsync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1.6% for </a:t>
            </a:r>
            <a:r>
              <a:rPr kumimoji="1" lang="en-US" altLang="ja-JP" dirty="0" err="1" smtClean="0"/>
              <a:t>msync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2597890336"/>
              </p:ext>
            </p:extLst>
          </p:nvPr>
        </p:nvGraphicFramePr>
        <p:xfrm>
          <a:off x="3779912" y="2190616"/>
          <a:ext cx="4902696" cy="3989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716016" y="6093296"/>
            <a:ext cx="18817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2KB buffer size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953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759"/>
    </mc:Choice>
    <mc:Fallback xmlns="">
      <p:transition xmlns:p14="http://schemas.microsoft.com/office/powerpoint/2010/main" spd="slow" advTm="8575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Worst-case Overheads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overheads in extreme cases</a:t>
            </a:r>
          </a:p>
          <a:p>
            <a:pPr lvl="1"/>
            <a:r>
              <a:rPr lang="en-US" altLang="ja-JP" dirty="0"/>
              <a:t>P</a:t>
            </a:r>
            <a:r>
              <a:rPr lang="en-US" altLang="ja-JP" dirty="0" smtClean="0"/>
              <a:t>artial writes to cache pages</a:t>
            </a:r>
          </a:p>
          <a:p>
            <a:pPr lvl="2"/>
            <a:r>
              <a:rPr kumimoji="1" lang="en-US" altLang="ja-JP" dirty="0" smtClean="0"/>
              <a:t>Cost for double caching</a:t>
            </a:r>
            <a:br>
              <a:rPr kumimoji="1" lang="en-US" altLang="ja-JP" dirty="0" smtClean="0"/>
            </a:br>
            <a:r>
              <a:rPr kumimoji="1" lang="en-US" altLang="ja-JP" dirty="0" smtClean="0"/>
              <a:t>or unprotecting</a:t>
            </a:r>
          </a:p>
          <a:p>
            <a:pPr lvl="2"/>
            <a:r>
              <a:rPr kumimoji="1" lang="en-US" altLang="ja-JP" dirty="0" smtClean="0"/>
              <a:t>33% for 1</a:t>
            </a:r>
            <a:r>
              <a:rPr lang="en-US" altLang="ja-JP" dirty="0"/>
              <a:t> </a:t>
            </a:r>
            <a:r>
              <a:rPr kumimoji="1" lang="en-US" altLang="ja-JP" dirty="0" smtClean="0"/>
              <a:t>byte/page</a:t>
            </a:r>
          </a:p>
          <a:p>
            <a:pPr lvl="3"/>
            <a:endParaRPr kumimoji="1" lang="en-US" altLang="ja-JP" dirty="0" smtClean="0"/>
          </a:p>
          <a:p>
            <a:pPr lvl="1"/>
            <a:r>
              <a:rPr lang="en-US" altLang="ja-JP" dirty="0" smtClean="0"/>
              <a:t>Unprotect-on-write for</a:t>
            </a:r>
            <a:br>
              <a:rPr lang="en-US" altLang="ja-JP" dirty="0" smtClean="0"/>
            </a:br>
            <a:r>
              <a:rPr lang="en-US" altLang="ja-JP" dirty="0" smtClean="0"/>
              <a:t>memory-mapped files</a:t>
            </a:r>
          </a:p>
          <a:p>
            <a:pPr lvl="2"/>
            <a:r>
              <a:rPr lang="en-US" altLang="ja-JP" dirty="0" smtClean="0"/>
              <a:t>Cost for extra page faults</a:t>
            </a:r>
            <a:br>
              <a:rPr lang="en-US" altLang="ja-JP" dirty="0" smtClean="0"/>
            </a:br>
            <a:r>
              <a:rPr lang="en-US" altLang="ja-JP" dirty="0" smtClean="0"/>
              <a:t>on write after read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25% for read &amp; write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587615673"/>
              </p:ext>
            </p:extLst>
          </p:nvPr>
        </p:nvGraphicFramePr>
        <p:xfrm>
          <a:off x="4716016" y="2601458"/>
          <a:ext cx="4176464" cy="289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円/楕円 4"/>
          <p:cNvSpPr/>
          <p:nvPr/>
        </p:nvSpPr>
        <p:spPr>
          <a:xfrm>
            <a:off x="5533082" y="2961498"/>
            <a:ext cx="335062" cy="335062"/>
          </a:xfrm>
          <a:prstGeom prst="ellipse">
            <a:avLst/>
          </a:prstGeom>
          <a:noFill/>
          <a:ln w="28575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36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46"/>
    </mc:Choice>
    <mc:Fallback xmlns="">
      <p:transition xmlns:p14="http://schemas.microsoft.com/office/powerpoint/2010/main" spd="slow" advTm="5364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Throughput of a Web Server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changes of the throughput during OS reboot</a:t>
            </a:r>
            <a:endParaRPr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2667000" y="2971800"/>
            <a:ext cx="6000232" cy="707886"/>
            <a:chOff x="2667000" y="2971800"/>
            <a:chExt cx="6000232" cy="707886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6323271" y="2971800"/>
              <a:ext cx="2343961" cy="707886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000" dirty="0">
                  <a:latin typeface="+mn-ea"/>
                  <a:ea typeface="+mn-ea"/>
                </a:rPr>
                <a:t>4</a:t>
              </a:r>
              <a:r>
                <a:rPr kumimoji="1" lang="en-US" altLang="ja-JP" sz="2000" dirty="0" smtClean="0">
                  <a:latin typeface="+mn-ea"/>
                  <a:ea typeface="+mn-ea"/>
                </a:rPr>
                <a:t>0% degradation</a:t>
              </a:r>
            </a:p>
            <a:p>
              <a:r>
                <a:rPr lang="en-US" altLang="ja-JP" sz="2000" dirty="0" smtClean="0">
                  <a:latin typeface="+mn-ea"/>
                  <a:ea typeface="+mn-ea"/>
                </a:rPr>
                <a:t>for 90 seconds</a:t>
              </a:r>
              <a:endParaRPr kumimoji="1" lang="ja-JP" altLang="en-US" sz="2000" dirty="0" smtClean="0">
                <a:latin typeface="+mn-ea"/>
                <a:ea typeface="+mn-ea"/>
              </a:endParaRPr>
            </a:p>
          </p:txBody>
        </p:sp>
        <p:cxnSp>
          <p:nvCxnSpPr>
            <p:cNvPr id="11" name="直線矢印コネクタ 10"/>
            <p:cNvCxnSpPr/>
            <p:nvPr/>
          </p:nvCxnSpPr>
          <p:spPr>
            <a:xfrm>
              <a:off x="2667000" y="3124200"/>
              <a:ext cx="22098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図形グループ 9"/>
          <p:cNvGrpSpPr/>
          <p:nvPr/>
        </p:nvGrpSpPr>
        <p:grpSpPr>
          <a:xfrm>
            <a:off x="2420112" y="4706898"/>
            <a:ext cx="6087822" cy="709474"/>
            <a:chOff x="2420112" y="4706898"/>
            <a:chExt cx="6087822" cy="709474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6323271" y="4708486"/>
              <a:ext cx="2184663" cy="707886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+mn-ea"/>
                  <a:ea typeface="+mn-ea"/>
                </a:rPr>
                <a:t>5% degradation</a:t>
              </a:r>
            </a:p>
            <a:p>
              <a:r>
                <a:rPr lang="en-US" altLang="ja-JP" sz="2000" dirty="0" smtClean="0">
                  <a:latin typeface="+mn-ea"/>
                  <a:ea typeface="+mn-ea"/>
                </a:rPr>
                <a:t>for 60 seconds</a:t>
              </a:r>
              <a:endParaRPr kumimoji="1" lang="ja-JP" altLang="en-US" sz="2000" dirty="0" smtClean="0">
                <a:latin typeface="+mn-ea"/>
                <a:ea typeface="+mn-ea"/>
              </a:endParaRPr>
            </a:p>
          </p:txBody>
        </p:sp>
        <p:cxnSp>
          <p:nvCxnSpPr>
            <p:cNvPr id="12" name="直線矢印コネクタ 11"/>
            <p:cNvCxnSpPr/>
            <p:nvPr/>
          </p:nvCxnSpPr>
          <p:spPr>
            <a:xfrm>
              <a:off x="2420112" y="4706898"/>
              <a:ext cx="1542288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図 5" descr="web_chan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16" y="1898051"/>
            <a:ext cx="6476724" cy="500474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820"/>
    </mc:Choice>
    <mc:Fallback xmlns="">
      <p:transition xmlns:p14="http://schemas.microsoft.com/office/powerpoint/2010/main" spd="slow" advTm="5482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Recovery by OS Reboot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 reboot is a final but powerful recovery technique</a:t>
            </a:r>
          </a:p>
          <a:p>
            <a:pPr lvl="1"/>
            <a:r>
              <a:rPr lang="en-US" altLang="ja-JP" dirty="0" smtClean="0"/>
              <a:t>For recovery from OS crashes</a:t>
            </a:r>
          </a:p>
          <a:p>
            <a:pPr lvl="2"/>
            <a:r>
              <a:rPr lang="en-US" altLang="ja-JP" dirty="0" smtClean="0"/>
              <a:t>Against </a:t>
            </a:r>
            <a:r>
              <a:rPr lang="en-US" altLang="ja-JP" dirty="0" err="1" smtClean="0"/>
              <a:t>Mandelbugs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A rebooted OS rarely crashes again</a:t>
            </a:r>
          </a:p>
          <a:p>
            <a:pPr lvl="1"/>
            <a:r>
              <a:rPr lang="en-US" altLang="ja-JP" dirty="0" smtClean="0"/>
              <a:t>For software rejuvenation</a:t>
            </a:r>
          </a:p>
          <a:p>
            <a:pPr lvl="2"/>
            <a:r>
              <a:rPr lang="en-US" altLang="ja-JP" dirty="0" smtClean="0"/>
              <a:t>Against aging-related bugs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A rebooted OS restores</a:t>
            </a:r>
            <a:br>
              <a:rPr lang="en-US" altLang="ja-JP" dirty="0" smtClean="0"/>
            </a:br>
            <a:r>
              <a:rPr lang="en-US" altLang="ja-JP" dirty="0" smtClean="0"/>
              <a:t>its normal state</a:t>
            </a:r>
          </a:p>
        </p:txBody>
      </p:sp>
      <p:sp>
        <p:nvSpPr>
          <p:cNvPr id="9" name="右矢印 8"/>
          <p:cNvSpPr/>
          <p:nvPr/>
        </p:nvSpPr>
        <p:spPr>
          <a:xfrm>
            <a:off x="6172200" y="5486400"/>
            <a:ext cx="381000" cy="6858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7162800" y="4724400"/>
            <a:ext cx="990600" cy="30480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867400" y="617220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939636" y="445574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3" name="環状矢印 12"/>
          <p:cNvSpPr/>
          <p:nvPr/>
        </p:nvSpPr>
        <p:spPr>
          <a:xfrm rot="5400000">
            <a:off x="8278645" y="3031189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環状矢印 13"/>
          <p:cNvSpPr/>
          <p:nvPr/>
        </p:nvSpPr>
        <p:spPr>
          <a:xfrm rot="5400000">
            <a:off x="5542341" y="5047413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191000" y="5365750"/>
            <a:ext cx="1524550" cy="990600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933650" y="5365750"/>
            <a:ext cx="1524550" cy="990600"/>
          </a:xfrm>
          <a:prstGeom prst="round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recovered</a:t>
            </a:r>
          </a:p>
          <a:p>
            <a:pPr algn="ctr"/>
            <a:r>
              <a:rPr lang="en-US" altLang="ja-JP" dirty="0" smtClean="0">
                <a:latin typeface="+mj-ea"/>
                <a:ea typeface="+mj-ea"/>
              </a:rPr>
              <a:t>OS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933650" y="3358634"/>
            <a:ext cx="1524550" cy="990600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" name="爆発 2 6"/>
          <p:cNvSpPr/>
          <p:nvPr/>
        </p:nvSpPr>
        <p:spPr>
          <a:xfrm>
            <a:off x="7162800" y="3505200"/>
            <a:ext cx="609600" cy="533400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46984" y="3853934"/>
            <a:ext cx="78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crash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1" name="雲 20"/>
          <p:cNvSpPr/>
          <p:nvPr/>
        </p:nvSpPr>
        <p:spPr>
          <a:xfrm>
            <a:off x="4283968" y="5486400"/>
            <a:ext cx="1368152" cy="750912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memory</a:t>
            </a:r>
          </a:p>
          <a:p>
            <a:pPr algn="ctr"/>
            <a:r>
              <a:rPr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leak</a:t>
            </a:r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24"/>
    </mc:Choice>
    <mc:Fallback xmlns="">
      <p:transition xmlns:p14="http://schemas.microsoft.com/office/powerpoint/2010/main" spd="slow" advTm="3862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Fault Injection (1/2)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examined the reuses of inconsistent cache</a:t>
            </a:r>
          </a:p>
          <a:p>
            <a:pPr lvl="1"/>
            <a:r>
              <a:rPr lang="en-US" altLang="ja-JP" dirty="0" smtClean="0"/>
              <a:t>We injected various faults into the OS kernel</a:t>
            </a:r>
          </a:p>
          <a:p>
            <a:pPr lvl="1"/>
            <a:r>
              <a:rPr lang="en-US" altLang="ja-JP" dirty="0" smtClean="0"/>
              <a:t>First, we disabled the consistency mechanism</a:t>
            </a:r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471802"/>
              </p:ext>
            </p:extLst>
          </p:nvPr>
        </p:nvGraphicFramePr>
        <p:xfrm>
          <a:off x="179512" y="3048000"/>
          <a:ext cx="7848600" cy="3604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228184" y="3282351"/>
            <a:ext cx="246869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+mn-ea"/>
                <a:ea typeface="+mn-ea"/>
              </a:rPr>
              <a:t>Cache pages were</a:t>
            </a:r>
          </a:p>
          <a:p>
            <a:r>
              <a:rPr lang="en-US" altLang="ja-JP" sz="2000" dirty="0" smtClean="0">
                <a:latin typeface="+mn-ea"/>
                <a:ea typeface="+mn-ea"/>
              </a:rPr>
              <a:t>often corrupted</a:t>
            </a:r>
            <a:endParaRPr kumimoji="1" lang="ja-JP" altLang="en-US" sz="2000" dirty="0" smtClean="0">
              <a:latin typeface="+mn-ea"/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299"/>
    </mc:Choice>
    <mc:Fallback xmlns="">
      <p:transition xmlns:p14="http://schemas.microsoft.com/office/powerpoint/2010/main" spd="slow" advTm="7029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Fault Injection (2/2)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Next, we enabled the consistency mechanism</a:t>
            </a:r>
          </a:p>
          <a:p>
            <a:pPr lvl="1"/>
            <a:r>
              <a:rPr lang="en-US" altLang="ja-JP" dirty="0" smtClean="0"/>
              <a:t>Reused cache pages were inconsistent only for DST</a:t>
            </a:r>
          </a:p>
          <a:p>
            <a:pPr lvl="2"/>
            <a:r>
              <a:rPr lang="en-US" altLang="ja-JP" dirty="0" smtClean="0"/>
              <a:t>Ext3 failed to write back</a:t>
            </a:r>
          </a:p>
          <a:p>
            <a:pPr lvl="3"/>
            <a:r>
              <a:rPr lang="en-US" altLang="ja-JP" dirty="0" smtClean="0"/>
              <a:t>Faults were injected</a:t>
            </a:r>
            <a:br>
              <a:rPr lang="en-US" altLang="ja-JP" dirty="0" smtClean="0"/>
            </a:br>
            <a:r>
              <a:rPr lang="en-US" altLang="ja-JP" dirty="0" smtClean="0"/>
              <a:t>into ext3</a:t>
            </a:r>
          </a:p>
          <a:p>
            <a:pPr lvl="2"/>
            <a:r>
              <a:rPr lang="en-US" altLang="ja-JP" dirty="0" smtClean="0"/>
              <a:t>Cache pages were</a:t>
            </a:r>
            <a:br>
              <a:rPr lang="en-US" altLang="ja-JP" dirty="0" smtClean="0"/>
            </a:br>
            <a:r>
              <a:rPr lang="en-US" altLang="ja-JP" dirty="0" smtClean="0"/>
              <a:t>not corrupted</a:t>
            </a:r>
          </a:p>
          <a:p>
            <a:pPr lvl="3"/>
            <a:r>
              <a:rPr lang="en-US" altLang="ja-JP" dirty="0" smtClean="0"/>
              <a:t>Reusing them is correct</a:t>
            </a:r>
            <a:endParaRPr lang="ja-JP" altLang="en-US" dirty="0"/>
          </a:p>
        </p:txBody>
      </p:sp>
      <p:graphicFrame>
        <p:nvGraphicFramePr>
          <p:cNvPr id="6" name="コンテンツ プレースホル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521687"/>
              </p:ext>
            </p:extLst>
          </p:nvPr>
        </p:nvGraphicFramePr>
        <p:xfrm>
          <a:off x="4404186" y="2708920"/>
          <a:ext cx="4464496" cy="3820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14"/>
    </mc:Choice>
    <mc:Fallback xmlns="">
      <p:transition xmlns:p14="http://schemas.microsoft.com/office/powerpoint/2010/main" spd="slow" advTm="4971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Related Work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Rio File Cache [Chen</a:t>
            </a:r>
            <a:r>
              <a:rPr lang="en-US" altLang="ja-JP" dirty="0" smtClean="0"/>
              <a:t>+ </a:t>
            </a:r>
            <a:r>
              <a:rPr lang="en-US" altLang="ja-JP" dirty="0" smtClean="0"/>
              <a:t>ASPLOS’96]</a:t>
            </a:r>
          </a:p>
          <a:p>
            <a:pPr lvl="1"/>
            <a:r>
              <a:rPr lang="en-US" altLang="ja-JP" dirty="0" smtClean="0"/>
              <a:t>Reusing dirty file cache after OS crash</a:t>
            </a:r>
          </a:p>
          <a:p>
            <a:pPr lvl="1"/>
            <a:r>
              <a:rPr lang="en-US" altLang="ja-JP" dirty="0" smtClean="0"/>
              <a:t>Relying on an OS</a:t>
            </a:r>
          </a:p>
          <a:p>
            <a:r>
              <a:rPr lang="en-US" altLang="ja-JP" dirty="0" err="1" smtClean="0"/>
              <a:t>OtherWorld</a:t>
            </a:r>
            <a:r>
              <a:rPr lang="en-US" altLang="ja-JP" dirty="0" smtClean="0"/>
              <a:t> [</a:t>
            </a:r>
            <a:r>
              <a:rPr lang="en-US" altLang="ja-JP" dirty="0" err="1" smtClean="0"/>
              <a:t>Depoutovitch</a:t>
            </a:r>
            <a:r>
              <a:rPr lang="en-US" altLang="ja-JP" dirty="0" smtClean="0"/>
              <a:t>+ </a:t>
            </a:r>
            <a:r>
              <a:rPr lang="en-US" altLang="ja-JP" dirty="0" smtClean="0"/>
              <a:t>EuroSys’10]</a:t>
            </a:r>
          </a:p>
          <a:p>
            <a:pPr lvl="1"/>
            <a:r>
              <a:rPr lang="en-US" altLang="ja-JP" dirty="0" smtClean="0"/>
              <a:t>Recovering application state after OS crash</a:t>
            </a:r>
          </a:p>
          <a:p>
            <a:pPr lvl="1"/>
            <a:r>
              <a:rPr lang="en-US" altLang="ja-JP" dirty="0" smtClean="0"/>
              <a:t>Relying on low probability of cache corruption</a:t>
            </a:r>
          </a:p>
          <a:p>
            <a:r>
              <a:rPr lang="en-US" altLang="ja-JP" dirty="0" smtClean="0"/>
              <a:t>Geiger [Jones</a:t>
            </a:r>
            <a:r>
              <a:rPr lang="en-US" altLang="ja-JP" dirty="0" smtClean="0"/>
              <a:t>+ </a:t>
            </a:r>
            <a:r>
              <a:rPr lang="en-US" altLang="ja-JP" dirty="0" smtClean="0"/>
              <a:t>ASPLOS’06]</a:t>
            </a:r>
          </a:p>
          <a:p>
            <a:pPr lvl="1"/>
            <a:r>
              <a:rPr lang="en-US" altLang="ja-JP" dirty="0" smtClean="0"/>
              <a:t>Inferring the page cache in the VMM</a:t>
            </a:r>
          </a:p>
          <a:p>
            <a:pPr lvl="1"/>
            <a:r>
              <a:rPr lang="en-US" altLang="ja-JP" dirty="0" smtClean="0"/>
              <a:t>Difficult to recognize cache eviction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320"/>
    </mc:Choice>
    <mc:Fallback xmlns="">
      <p:transition xmlns:p14="http://schemas.microsoft.com/office/powerpoint/2010/main" spd="slow" advTm="8232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proposed the warm-cache reboot</a:t>
            </a:r>
          </a:p>
          <a:p>
            <a:pPr lvl="1"/>
            <a:r>
              <a:rPr lang="en-US" altLang="ja-JP" dirty="0" smtClean="0"/>
              <a:t>It achieves fast performance recovery by reusing the page cache</a:t>
            </a:r>
          </a:p>
          <a:p>
            <a:pPr lvl="2"/>
            <a:r>
              <a:rPr lang="en-US" altLang="ja-JP" dirty="0" smtClean="0"/>
              <a:t>8.7x faster recovery at maximum</a:t>
            </a:r>
          </a:p>
          <a:p>
            <a:pPr lvl="1"/>
            <a:r>
              <a:rPr lang="en-US" altLang="ja-JP" dirty="0" smtClean="0"/>
              <a:t>The VMM maintains the consistency of the page cache</a:t>
            </a:r>
          </a:p>
          <a:p>
            <a:pPr lvl="2"/>
            <a:r>
              <a:rPr lang="en-US" altLang="ja-JP" dirty="0" smtClean="0"/>
              <a:t>Consistent, or not corrupted at least</a:t>
            </a:r>
          </a:p>
          <a:p>
            <a:r>
              <a:rPr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Reducing modification to an OS</a:t>
            </a:r>
          </a:p>
          <a:p>
            <a:pPr lvl="2"/>
            <a:endParaRPr lang="en-US" altLang="ja-JP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582"/>
    </mc:Choice>
    <mc:Fallback xmlns="">
      <p:transition xmlns:p14="http://schemas.microsoft.com/office/powerpoint/2010/main" spd="slow" advTm="4858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Performance Degradation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 reboot degrades the performance of file accesses</a:t>
            </a:r>
          </a:p>
          <a:p>
            <a:pPr lvl="1"/>
            <a:r>
              <a:rPr lang="en-US" altLang="ja-JP" dirty="0" smtClean="0"/>
              <a:t>Disk access increases due to frequent cache misses</a:t>
            </a:r>
          </a:p>
          <a:p>
            <a:pPr lvl="2"/>
            <a:r>
              <a:rPr lang="en-US" altLang="ja-JP" dirty="0" smtClean="0"/>
              <a:t>The page cache on memory is lost</a:t>
            </a:r>
          </a:p>
          <a:p>
            <a:pPr lvl="2"/>
            <a:r>
              <a:rPr lang="en-US" altLang="ja-JP" dirty="0" smtClean="0"/>
              <a:t>It takes a long time to fill the page cache</a:t>
            </a:r>
          </a:p>
          <a:p>
            <a:pPr lvl="1"/>
            <a:r>
              <a:rPr lang="en-US" altLang="ja-JP" dirty="0"/>
              <a:t>Disk access also degrades the performance of the other virtual machines (VMs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  <p:sp>
        <p:nvSpPr>
          <p:cNvPr id="26" name="角丸四角形 25"/>
          <p:cNvSpPr/>
          <p:nvPr/>
        </p:nvSpPr>
        <p:spPr>
          <a:xfrm>
            <a:off x="1133838" y="5033029"/>
            <a:ext cx="1524550" cy="1257300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6788" y="5420379"/>
            <a:ext cx="1219200" cy="685800"/>
          </a:xfrm>
          <a:prstGeom prst="rect">
            <a:avLst/>
          </a:prstGeom>
          <a:solidFill>
            <a:srgbClr val="A7C9FF"/>
          </a:solidFill>
          <a:ln w="25400">
            <a:solidFill>
              <a:srgbClr val="0000FF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page</a:t>
            </a:r>
            <a:endParaRPr kumimoji="1" lang="en-US" altLang="ja-JP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cache</a:t>
            </a:r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2469466" y="4747754"/>
            <a:ext cx="3236922" cy="1638339"/>
            <a:chOff x="2469466" y="4747754"/>
            <a:chExt cx="3236922" cy="1638339"/>
          </a:xfrm>
        </p:grpSpPr>
        <p:sp>
          <p:nvSpPr>
            <p:cNvPr id="7" name="右矢印 6"/>
            <p:cNvSpPr/>
            <p:nvPr/>
          </p:nvSpPr>
          <p:spPr>
            <a:xfrm>
              <a:off x="3115588" y="5330961"/>
              <a:ext cx="609600" cy="685800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886988" y="6016761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reboot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17" name="環状矢印 16"/>
            <p:cNvSpPr/>
            <p:nvPr/>
          </p:nvSpPr>
          <p:spPr>
            <a:xfrm rot="5400000">
              <a:off x="2469466" y="4747754"/>
              <a:ext cx="469819" cy="46981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5321099"/>
                <a:gd name="adj5" fmla="val 12500"/>
              </a:avLst>
            </a:prstGeom>
            <a:solidFill>
              <a:srgbClr val="CCFFCC"/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4181838" y="5029083"/>
              <a:ext cx="1524550" cy="1257300"/>
            </a:xfrm>
            <a:prstGeom prst="roundRect">
              <a:avLst/>
            </a:prstGeom>
            <a:solidFill>
              <a:srgbClr val="CCFFCC"/>
            </a:solidFill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334788" y="5420379"/>
              <a:ext cx="1219200" cy="685800"/>
            </a:xfrm>
            <a:prstGeom prst="rect">
              <a:avLst/>
            </a:prstGeom>
            <a:noFill/>
            <a:ln w="254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487188" y="5047163"/>
            <a:ext cx="2663552" cy="1243166"/>
            <a:chOff x="4487188" y="5047163"/>
            <a:chExt cx="2663552" cy="1243166"/>
          </a:xfrm>
        </p:grpSpPr>
        <p:sp>
          <p:nvSpPr>
            <p:cNvPr id="10" name="円柱 9"/>
            <p:cNvSpPr/>
            <p:nvPr/>
          </p:nvSpPr>
          <p:spPr>
            <a:xfrm>
              <a:off x="6315988" y="5341026"/>
              <a:ext cx="457200" cy="533400"/>
            </a:xfrm>
            <a:prstGeom prst="ca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940152" y="5920997"/>
              <a:ext cx="12105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slow disk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487188" y="5673861"/>
              <a:ext cx="228600" cy="152400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0000FF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830088" y="5826261"/>
              <a:ext cx="228600" cy="152400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0000FF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172988" y="5673861"/>
              <a:ext cx="228600" cy="152400"/>
            </a:xfrm>
            <a:prstGeom prst="rect">
              <a:avLst/>
            </a:prstGeom>
            <a:solidFill>
              <a:srgbClr val="3366FF"/>
            </a:solidFill>
            <a:ln w="12700">
              <a:solidFill>
                <a:srgbClr val="0000FF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6" name="フリーフォーム 15"/>
            <p:cNvSpPr/>
            <p:nvPr/>
          </p:nvSpPr>
          <p:spPr>
            <a:xfrm>
              <a:off x="5414010" y="5047163"/>
              <a:ext cx="1053141" cy="505897"/>
            </a:xfrm>
            <a:custGeom>
              <a:avLst/>
              <a:gdLst>
                <a:gd name="connsiteX0" fmla="*/ 1053141 w 1053141"/>
                <a:gd name="connsiteY0" fmla="*/ 196164 h 505897"/>
                <a:gd name="connsiteX1" fmla="*/ 536896 w 1053141"/>
                <a:gd name="connsiteY1" fmla="*/ 51622 h 505897"/>
                <a:gd name="connsiteX2" fmla="*/ 0 w 1053141"/>
                <a:gd name="connsiteY2" fmla="*/ 505897 h 50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3141" h="505897">
                  <a:moveTo>
                    <a:pt x="1053141" y="196164"/>
                  </a:moveTo>
                  <a:cubicBezTo>
                    <a:pt x="882780" y="98082"/>
                    <a:pt x="712419" y="0"/>
                    <a:pt x="536896" y="51622"/>
                  </a:cubicBezTo>
                  <a:cubicBezTo>
                    <a:pt x="361373" y="103244"/>
                    <a:pt x="180686" y="304570"/>
                    <a:pt x="0" y="505897"/>
                  </a:cubicBezTo>
                </a:path>
              </a:pathLst>
            </a:cu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" name="図形グループ 31"/>
          <p:cNvGrpSpPr/>
          <p:nvPr/>
        </p:nvGrpSpPr>
        <p:grpSpPr>
          <a:xfrm>
            <a:off x="6876256" y="4677295"/>
            <a:ext cx="1319370" cy="1751530"/>
            <a:chOff x="6876256" y="4677295"/>
            <a:chExt cx="1319370" cy="1751530"/>
          </a:xfrm>
        </p:grpSpPr>
        <p:cxnSp>
          <p:nvCxnSpPr>
            <p:cNvPr id="21" name="直線矢印コネクタ 20"/>
            <p:cNvCxnSpPr/>
            <p:nvPr/>
          </p:nvCxnSpPr>
          <p:spPr>
            <a:xfrm flipH="1">
              <a:off x="6876256" y="4941168"/>
              <a:ext cx="432048" cy="47921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 flipH="1">
              <a:off x="6876256" y="5553060"/>
              <a:ext cx="432048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flipH="1" flipV="1">
              <a:off x="6876256" y="5673861"/>
              <a:ext cx="432048" cy="43231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角丸四角形 27"/>
            <p:cNvSpPr/>
            <p:nvPr/>
          </p:nvSpPr>
          <p:spPr>
            <a:xfrm>
              <a:off x="7470238" y="4677295"/>
              <a:ext cx="725388" cy="51096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VM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7470238" y="5297580"/>
              <a:ext cx="725388" cy="510960"/>
            </a:xfrm>
            <a:prstGeom prst="roundRect">
              <a:avLst/>
            </a:prstGeom>
            <a:solidFill>
              <a:srgbClr val="FFD49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VM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7470238" y="5917865"/>
              <a:ext cx="725388" cy="510960"/>
            </a:xfrm>
            <a:prstGeom prst="roundRect">
              <a:avLst/>
            </a:prstGeom>
            <a:solidFill>
              <a:srgbClr val="FFD49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VM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597"/>
    </mc:Choice>
    <mc:Fallback xmlns="">
      <p:transition xmlns:p14="http://schemas.microsoft.com/office/powerpoint/2010/main" spd="slow" advTm="6559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web_deg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24200"/>
            <a:ext cx="8001000" cy="618259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15200" cy="1143000"/>
          </a:xfrm>
        </p:spPr>
        <p:txBody>
          <a:bodyPr/>
          <a:lstStyle/>
          <a:p>
            <a:r>
              <a:rPr lang="en-US" altLang="ja-JP" dirty="0" smtClean="0"/>
              <a:t>Performance Recovery Required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 recovery does not complete until the performance is also recovered</a:t>
            </a:r>
          </a:p>
          <a:p>
            <a:pPr lvl="1"/>
            <a:r>
              <a:rPr lang="en-US" altLang="ja-JP" dirty="0" smtClean="0"/>
              <a:t>Traditional OS reboot restores only the functionalities</a:t>
            </a:r>
          </a:p>
          <a:p>
            <a:pPr lvl="2"/>
            <a:r>
              <a:rPr lang="en-US" altLang="ja-JP" dirty="0" smtClean="0"/>
              <a:t>Fast reboot techniques have been proposed...</a:t>
            </a:r>
            <a:endParaRPr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667000" y="4419600"/>
            <a:ext cx="838200" cy="1588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3657600" y="4419600"/>
            <a:ext cx="2819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>
            <a:off x="5004048" y="4581128"/>
            <a:ext cx="0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116"/>
    </mc:Choice>
    <mc:Fallback xmlns="">
      <p:transition xmlns:p14="http://schemas.microsoft.com/office/powerpoint/2010/main" spd="slow" advTm="5211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Warm-cache Reboot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new OS recovery mechanism with fast performance recovery</a:t>
            </a:r>
          </a:p>
          <a:p>
            <a:pPr lvl="1"/>
            <a:r>
              <a:rPr lang="en-US" altLang="ja-JP" dirty="0" smtClean="0"/>
              <a:t>It preserves the page cache during OS reboot</a:t>
            </a:r>
          </a:p>
          <a:p>
            <a:pPr lvl="2"/>
            <a:r>
              <a:rPr lang="en-US" altLang="ja-JP" dirty="0" smtClean="0"/>
              <a:t>An OS can reuse it after the reboot</a:t>
            </a:r>
          </a:p>
          <a:p>
            <a:pPr lvl="1"/>
            <a:r>
              <a:rPr lang="en-US" altLang="ja-JP" dirty="0" smtClean="0"/>
              <a:t>It guarantees the consistency of the page cache</a:t>
            </a:r>
          </a:p>
          <a:p>
            <a:pPr lvl="2"/>
            <a:r>
              <a:rPr lang="en-US" altLang="ja-JP" dirty="0" smtClean="0"/>
              <a:t>Using the virtual machine monitor (VMM)</a:t>
            </a:r>
            <a:endParaRPr lang="ja-JP" altLang="en-US" dirty="0"/>
          </a:p>
        </p:txBody>
      </p:sp>
      <p:sp>
        <p:nvSpPr>
          <p:cNvPr id="17" name="爆発 2 16"/>
          <p:cNvSpPr/>
          <p:nvPr/>
        </p:nvSpPr>
        <p:spPr>
          <a:xfrm>
            <a:off x="2814798" y="4605929"/>
            <a:ext cx="609600" cy="533400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900398" y="6056666"/>
            <a:ext cx="4572000" cy="43664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CacheMind</a:t>
            </a:r>
            <a:r>
              <a:rPr kumimoji="1" lang="en-US" altLang="ja-JP" dirty="0" smtClean="0">
                <a:latin typeface="+mj-ea"/>
                <a:ea typeface="+mj-ea"/>
              </a:rPr>
              <a:t> VMM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55319" y="4605929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900398" y="4605685"/>
            <a:ext cx="1524550" cy="1257300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52798" y="4993279"/>
            <a:ext cx="1219200" cy="685800"/>
          </a:xfrm>
          <a:prstGeom prst="rect">
            <a:avLst/>
          </a:prstGeom>
          <a:solidFill>
            <a:srgbClr val="A7C9FF"/>
          </a:solidFill>
          <a:ln w="25400">
            <a:solidFill>
              <a:srgbClr val="0000FF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page</a:t>
            </a:r>
          </a:p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cache</a:t>
            </a:r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3235476" y="4320654"/>
            <a:ext cx="3237472" cy="1638339"/>
            <a:chOff x="3235476" y="4320654"/>
            <a:chExt cx="3237472" cy="1638339"/>
          </a:xfrm>
        </p:grpSpPr>
        <p:sp>
          <p:nvSpPr>
            <p:cNvPr id="7" name="右矢印 6"/>
            <p:cNvSpPr/>
            <p:nvPr/>
          </p:nvSpPr>
          <p:spPr>
            <a:xfrm>
              <a:off x="3881598" y="4903861"/>
              <a:ext cx="609600" cy="685800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652998" y="5589661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reboot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16" name="環状矢印 15"/>
            <p:cNvSpPr/>
            <p:nvPr/>
          </p:nvSpPr>
          <p:spPr>
            <a:xfrm rot="5400000">
              <a:off x="3235476" y="4320654"/>
              <a:ext cx="469819" cy="46981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5321099"/>
                <a:gd name="adj5" fmla="val 12500"/>
              </a:avLst>
            </a:prstGeom>
            <a:solidFill>
              <a:srgbClr val="CCFFCC"/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4948398" y="4605685"/>
              <a:ext cx="1524550" cy="1257300"/>
            </a:xfrm>
            <a:prstGeom prst="roundRect">
              <a:avLst/>
            </a:prstGeom>
            <a:solidFill>
              <a:srgbClr val="CCFFCC"/>
            </a:solidFill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5100798" y="4993157"/>
              <a:ext cx="990600" cy="685800"/>
            </a:xfrm>
            <a:prstGeom prst="rect">
              <a:avLst/>
            </a:prstGeom>
            <a:solidFill>
              <a:srgbClr val="A7C9FF"/>
            </a:solidFill>
            <a:ln w="25400">
              <a:solidFill>
                <a:srgbClr val="0000FF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  <a:latin typeface="+mj-ea"/>
                  <a:ea typeface="+mj-ea"/>
                </a:rPr>
                <a:t>page</a:t>
              </a:r>
            </a:p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  <a:latin typeface="+mj-ea"/>
                  <a:ea typeface="+mj-ea"/>
                </a:rPr>
                <a:t>cache</a:t>
              </a:r>
              <a:endParaRPr kumimoji="1" lang="ja-JP" altLang="en-US" dirty="0" smtClean="0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5" name="図形グループ 4"/>
          <p:cNvGrpSpPr/>
          <p:nvPr/>
        </p:nvGrpSpPr>
        <p:grpSpPr>
          <a:xfrm>
            <a:off x="6100774" y="4605685"/>
            <a:ext cx="2344784" cy="1450981"/>
            <a:chOff x="6100774" y="4605685"/>
            <a:chExt cx="2344784" cy="1450981"/>
          </a:xfrm>
        </p:grpSpPr>
        <p:sp>
          <p:nvSpPr>
            <p:cNvPr id="25" name="正方形/長方形 24"/>
            <p:cNvSpPr/>
            <p:nvPr/>
          </p:nvSpPr>
          <p:spPr>
            <a:xfrm>
              <a:off x="6891498" y="5246639"/>
              <a:ext cx="228600" cy="685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>
              <a:solidFill>
                <a:schemeClr val="tx2">
                  <a:lumMod val="90000"/>
                  <a:lumOff val="1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627415" y="4605685"/>
              <a:ext cx="9853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discard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171877" y="5410335"/>
              <a:ext cx="12736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corrupted</a:t>
              </a:r>
            </a:p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cache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6100774" y="4993157"/>
              <a:ext cx="228600" cy="685800"/>
            </a:xfrm>
            <a:prstGeom prst="rect">
              <a:avLst/>
            </a:prstGeom>
            <a:noFill/>
            <a:ln w="254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24" name="直線矢印コネクタ 23"/>
            <p:cNvCxnSpPr/>
            <p:nvPr/>
          </p:nvCxnSpPr>
          <p:spPr>
            <a:xfrm rot="5400000" flipH="1" flipV="1">
              <a:off x="6004544" y="5866746"/>
              <a:ext cx="377587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フリーフォーム 26"/>
            <p:cNvSpPr/>
            <p:nvPr/>
          </p:nvSpPr>
          <p:spPr>
            <a:xfrm>
              <a:off x="6203397" y="4868352"/>
              <a:ext cx="694721" cy="287673"/>
            </a:xfrm>
            <a:custGeom>
              <a:avLst/>
              <a:gdLst>
                <a:gd name="connsiteX0" fmla="*/ 0 w 694721"/>
                <a:gd name="connsiteY0" fmla="*/ 255106 h 287673"/>
                <a:gd name="connsiteX1" fmla="*/ 379926 w 694721"/>
                <a:gd name="connsiteY1" fmla="*/ 5428 h 287673"/>
                <a:gd name="connsiteX2" fmla="*/ 694721 w 694721"/>
                <a:gd name="connsiteY2" fmla="*/ 287673 h 287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4721" h="287673">
                  <a:moveTo>
                    <a:pt x="0" y="255106"/>
                  </a:moveTo>
                  <a:cubicBezTo>
                    <a:pt x="132069" y="127553"/>
                    <a:pt x="264139" y="0"/>
                    <a:pt x="379926" y="5428"/>
                  </a:cubicBezTo>
                  <a:cubicBezTo>
                    <a:pt x="495713" y="10856"/>
                    <a:pt x="694721" y="287673"/>
                    <a:pt x="694721" y="287673"/>
                  </a:cubicBezTo>
                </a:path>
              </a:pathLst>
            </a:cu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670"/>
    </mc:Choice>
    <mc:Fallback xmlns="">
      <p:transition xmlns:p14="http://schemas.microsoft.com/office/powerpoint/2010/main" spd="slow" advTm="5567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Reusing the Page Cache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Collaboration</a:t>
            </a:r>
            <a:r>
              <a:rPr lang="en-US" altLang="ja-JP" dirty="0" smtClean="0"/>
              <a:t> between an OS and the VMM</a:t>
            </a:r>
          </a:p>
          <a:p>
            <a:pPr lvl="1"/>
            <a:r>
              <a:rPr lang="en-US" altLang="ja-JP" i="1" dirty="0" err="1" smtClean="0"/>
              <a:t>cmLinux</a:t>
            </a:r>
            <a:r>
              <a:rPr lang="en-US" altLang="ja-JP" dirty="0" smtClean="0"/>
              <a:t> registers cache information to the VMM</a:t>
            </a:r>
          </a:p>
          <a:p>
            <a:pPr lvl="1"/>
            <a:r>
              <a:rPr lang="en-US" altLang="ja-JP" dirty="0" smtClean="0"/>
              <a:t>On reboot, the VMM re-allocates the same memory</a:t>
            </a:r>
          </a:p>
          <a:p>
            <a:pPr lvl="2"/>
            <a:r>
              <a:rPr lang="en-US" altLang="ja-JP" i="1" dirty="0" err="1" smtClean="0"/>
              <a:t>cmLinux</a:t>
            </a:r>
            <a:r>
              <a:rPr lang="en-US" altLang="ja-JP" dirty="0" smtClean="0"/>
              <a:t> reserves the memory for the old page cache</a:t>
            </a:r>
          </a:p>
          <a:p>
            <a:pPr lvl="1"/>
            <a:r>
              <a:rPr lang="en-US" altLang="ja-JP" i="1" dirty="0" err="1" smtClean="0"/>
              <a:t>cmLinux</a:t>
            </a:r>
            <a:r>
              <a:rPr lang="en-US" altLang="ja-JP" dirty="0" smtClean="0"/>
              <a:t> searches the old page cache before disk reads</a:t>
            </a:r>
          </a:p>
          <a:p>
            <a:pPr lvl="1"/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484336" y="5919703"/>
            <a:ext cx="4536201" cy="43664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CacheMind</a:t>
            </a:r>
            <a:r>
              <a:rPr kumimoji="1" lang="en-US" altLang="ja-JP" dirty="0" smtClean="0">
                <a:latin typeface="+mj-ea"/>
                <a:ea typeface="+mj-ea"/>
              </a:rPr>
              <a:t> VMM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203375" y="5551766"/>
            <a:ext cx="104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register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3246336" y="5542116"/>
            <a:ext cx="0" cy="3610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2483786" y="4284817"/>
            <a:ext cx="1524550" cy="1257300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36736" y="4672166"/>
            <a:ext cx="1219200" cy="685800"/>
          </a:xfrm>
          <a:prstGeom prst="rect">
            <a:avLst/>
          </a:prstGeom>
          <a:solidFill>
            <a:srgbClr val="A7C9FF"/>
          </a:solidFill>
          <a:ln w="25400">
            <a:solidFill>
              <a:srgbClr val="0000FF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page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cache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360448" y="5099195"/>
            <a:ext cx="1123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latin typeface="+mn-ea"/>
                <a:ea typeface="+mn-ea"/>
              </a:rPr>
              <a:t>cmLinux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33" name="図形グループ 32"/>
          <p:cNvGrpSpPr/>
          <p:nvPr/>
        </p:nvGrpSpPr>
        <p:grpSpPr>
          <a:xfrm>
            <a:off x="3803132" y="3977811"/>
            <a:ext cx="4372580" cy="2193843"/>
            <a:chOff x="3803132" y="3977811"/>
            <a:chExt cx="4372580" cy="2193843"/>
          </a:xfrm>
        </p:grpSpPr>
        <p:sp>
          <p:nvSpPr>
            <p:cNvPr id="8" name="右矢印 7"/>
            <p:cNvSpPr/>
            <p:nvPr/>
          </p:nvSpPr>
          <p:spPr>
            <a:xfrm>
              <a:off x="4465536" y="4582748"/>
              <a:ext cx="609600" cy="685800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4236936" y="5268548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reboot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13" name="直線矢印コネクタ 12"/>
            <p:cNvCxnSpPr/>
            <p:nvPr/>
          </p:nvCxnSpPr>
          <p:spPr>
            <a:xfrm rot="5400000" flipH="1" flipV="1">
              <a:off x="5574444" y="5616610"/>
              <a:ext cx="377587" cy="22860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5823710" y="5550372"/>
              <a:ext cx="1372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re-allocate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5496537" y="4284816"/>
              <a:ext cx="1524550" cy="1257300"/>
            </a:xfrm>
            <a:prstGeom prst="roundRect">
              <a:avLst/>
            </a:prstGeom>
            <a:solidFill>
              <a:srgbClr val="CCFFCC"/>
            </a:solidFill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9" name="環状矢印 28"/>
            <p:cNvSpPr/>
            <p:nvPr/>
          </p:nvSpPr>
          <p:spPr>
            <a:xfrm rot="5400000">
              <a:off x="3803132" y="3977811"/>
              <a:ext cx="469819" cy="46981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5321099"/>
                <a:gd name="adj5" fmla="val 12500"/>
              </a:avLst>
            </a:prstGeom>
            <a:solidFill>
              <a:srgbClr val="CCFFCC"/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648937" y="4672166"/>
              <a:ext cx="1219200" cy="685800"/>
            </a:xfrm>
            <a:prstGeom prst="rect">
              <a:avLst/>
            </a:prstGeom>
            <a:solidFill>
              <a:srgbClr val="A7C9FF"/>
            </a:solidFill>
            <a:ln w="25400">
              <a:solidFill>
                <a:srgbClr val="0000FF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+mj-ea"/>
                  <a:ea typeface="+mj-ea"/>
                </a:rPr>
                <a:t>old page</a:t>
              </a:r>
            </a:p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+mj-ea"/>
                  <a:ea typeface="+mj-ea"/>
                </a:rPr>
                <a:t>cache</a:t>
              </a:r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cxnSp>
          <p:nvCxnSpPr>
            <p:cNvPr id="22" name="カギ線コネクタ 21"/>
            <p:cNvCxnSpPr>
              <a:endCxn id="28" idx="3"/>
            </p:cNvCxnSpPr>
            <p:nvPr/>
          </p:nvCxnSpPr>
          <p:spPr>
            <a:xfrm rot="5400000" flipH="1" flipV="1">
              <a:off x="6395168" y="5539385"/>
              <a:ext cx="1251838" cy="12700"/>
            </a:xfrm>
            <a:prstGeom prst="bentConnector4">
              <a:avLst>
                <a:gd name="adj1" fmla="val 653"/>
                <a:gd name="adj2" fmla="val 2724646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テキスト ボックス 31"/>
            <p:cNvSpPr txBox="1"/>
            <p:nvPr/>
          </p:nvSpPr>
          <p:spPr>
            <a:xfrm>
              <a:off x="7414979" y="5218950"/>
              <a:ext cx="7607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meta</a:t>
              </a:r>
            </a:p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data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130"/>
    </mc:Choice>
    <mc:Fallback xmlns="">
      <p:transition xmlns:p14="http://schemas.microsoft.com/office/powerpoint/2010/main" spd="slow" advTm="7213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Cache Consistency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Only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consistent </a:t>
            </a:r>
            <a:r>
              <a:rPr lang="en-US" altLang="ja-JP" dirty="0" smtClean="0">
                <a:solidFill>
                  <a:schemeClr val="tx1"/>
                </a:solidFill>
              </a:rPr>
              <a:t>cache pages are reused</a:t>
            </a:r>
            <a:endParaRPr lang="en-US" altLang="ja-JP" dirty="0">
              <a:solidFill>
                <a:schemeClr val="tx1"/>
              </a:solidFill>
            </a:endParaRPr>
          </a:p>
          <a:p>
            <a:pPr lvl="1"/>
            <a:r>
              <a:rPr lang="en-US" altLang="ja-JP" b="1" dirty="0" smtClean="0"/>
              <a:t>Our definition:</a:t>
            </a:r>
            <a:r>
              <a:rPr lang="en-US" altLang="ja-JP" dirty="0" smtClean="0"/>
              <a:t> consistent if the contents of a cache page are the same as those in a disk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Consistent</a:t>
            </a:r>
            <a:r>
              <a:rPr lang="en-US" altLang="ja-JP" dirty="0" smtClean="0"/>
              <a:t> when a file block is </a:t>
            </a:r>
            <a:r>
              <a:rPr lang="en-US" altLang="ja-JP" dirty="0" smtClean="0">
                <a:solidFill>
                  <a:srgbClr val="FF0000"/>
                </a:solidFill>
              </a:rPr>
              <a:t>read</a:t>
            </a:r>
            <a:r>
              <a:rPr lang="en-US" altLang="ja-JP" dirty="0" smtClean="0"/>
              <a:t> from a disk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Inconsistent</a:t>
            </a:r>
            <a:r>
              <a:rPr lang="en-US" altLang="ja-JP" dirty="0" smtClean="0"/>
              <a:t> when the cache page is </a:t>
            </a:r>
            <a:r>
              <a:rPr lang="en-US" altLang="ja-JP" dirty="0" smtClean="0">
                <a:solidFill>
                  <a:srgbClr val="FF0000"/>
                </a:solidFill>
              </a:rPr>
              <a:t>modified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Consistent</a:t>
            </a:r>
            <a:r>
              <a:rPr lang="en-US" altLang="ja-JP" dirty="0" smtClean="0"/>
              <a:t> when it is </a:t>
            </a:r>
            <a:r>
              <a:rPr lang="en-US" altLang="ja-JP" dirty="0" smtClean="0">
                <a:solidFill>
                  <a:srgbClr val="FF0000"/>
                </a:solidFill>
              </a:rPr>
              <a:t>written back</a:t>
            </a:r>
            <a:r>
              <a:rPr lang="en-US" altLang="ja-JP" dirty="0" smtClean="0"/>
              <a:t> to a disk</a:t>
            </a:r>
          </a:p>
        </p:txBody>
      </p:sp>
      <p:sp>
        <p:nvSpPr>
          <p:cNvPr id="7" name="円柱 6"/>
          <p:cNvSpPr/>
          <p:nvPr/>
        </p:nvSpPr>
        <p:spPr>
          <a:xfrm>
            <a:off x="6972722" y="4642317"/>
            <a:ext cx="1041681" cy="1567418"/>
          </a:xfrm>
          <a:prstGeom prst="ca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76204" y="6209734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28604" y="5375311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328604" y="5023317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55823" y="5899026"/>
            <a:ext cx="1123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+mn-ea"/>
                <a:ea typeface="+mn-ea"/>
              </a:rPr>
              <a:t>cmLinux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979711" y="4578236"/>
            <a:ext cx="3088009" cy="1777111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602886" y="4794718"/>
            <a:ext cx="1219200" cy="1415017"/>
          </a:xfrm>
          <a:prstGeom prst="rect">
            <a:avLst/>
          </a:prstGeom>
          <a:solidFill>
            <a:srgbClr val="A7C9FF"/>
          </a:solidFill>
          <a:ln w="25400">
            <a:solidFill>
              <a:srgbClr val="0000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48304" y="4682286"/>
            <a:ext cx="1454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page cache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4077122" y="4768285"/>
            <a:ext cx="3251482" cy="483634"/>
            <a:chOff x="4077122" y="4768285"/>
            <a:chExt cx="3251482" cy="483634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5550040" y="4768285"/>
              <a:ext cx="6875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read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4077122" y="5023319"/>
              <a:ext cx="304800" cy="228600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17" name="直線矢印コネクタ 16"/>
            <p:cNvCxnSpPr>
              <a:stCxn id="15" idx="1"/>
              <a:endCxn id="12" idx="3"/>
            </p:cNvCxnSpPr>
            <p:nvPr/>
          </p:nvCxnSpPr>
          <p:spPr>
            <a:xfrm flipH="1">
              <a:off x="4381922" y="5137617"/>
              <a:ext cx="2946682" cy="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図形グループ 20"/>
          <p:cNvGrpSpPr/>
          <p:nvPr/>
        </p:nvGrpSpPr>
        <p:grpSpPr>
          <a:xfrm>
            <a:off x="4077122" y="5756311"/>
            <a:ext cx="3556282" cy="485220"/>
            <a:chOff x="4077122" y="5756311"/>
            <a:chExt cx="3556282" cy="485220"/>
          </a:xfrm>
        </p:grpSpPr>
        <p:sp>
          <p:nvSpPr>
            <p:cNvPr id="14" name="正方形/長方形 13"/>
            <p:cNvSpPr/>
            <p:nvPr/>
          </p:nvSpPr>
          <p:spPr>
            <a:xfrm>
              <a:off x="7328604" y="5758648"/>
              <a:ext cx="304800" cy="228600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5296322" y="5872199"/>
              <a:ext cx="1351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write back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077122" y="5756311"/>
              <a:ext cx="304800" cy="228600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25" name="直線矢印コネクタ 24"/>
            <p:cNvCxnSpPr>
              <a:stCxn id="11" idx="3"/>
              <a:endCxn id="14" idx="1"/>
            </p:cNvCxnSpPr>
            <p:nvPr/>
          </p:nvCxnSpPr>
          <p:spPr>
            <a:xfrm>
              <a:off x="4381922" y="5870611"/>
              <a:ext cx="2946682" cy="233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正方形/長方形 23"/>
          <p:cNvSpPr/>
          <p:nvPr/>
        </p:nvSpPr>
        <p:spPr>
          <a:xfrm>
            <a:off x="4077122" y="5375311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6" name="図形グループ 5"/>
          <p:cNvGrpSpPr/>
          <p:nvPr/>
        </p:nvGrpSpPr>
        <p:grpSpPr>
          <a:xfrm>
            <a:off x="2365711" y="5291916"/>
            <a:ext cx="2016211" cy="369332"/>
            <a:chOff x="2365711" y="5293519"/>
            <a:chExt cx="2016211" cy="369332"/>
          </a:xfrm>
        </p:grpSpPr>
        <p:sp>
          <p:nvSpPr>
            <p:cNvPr id="10" name="正方形/長方形 9"/>
            <p:cNvSpPr/>
            <p:nvPr/>
          </p:nvSpPr>
          <p:spPr>
            <a:xfrm>
              <a:off x="4077122" y="5375313"/>
              <a:ext cx="3048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20" name="直線矢印コネクタ 19"/>
            <p:cNvCxnSpPr>
              <a:endCxn id="10" idx="1"/>
            </p:cNvCxnSpPr>
            <p:nvPr/>
          </p:nvCxnSpPr>
          <p:spPr>
            <a:xfrm>
              <a:off x="3315122" y="5489613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2365711" y="5293519"/>
              <a:ext cx="9494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modify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102"/>
    </mc:Choice>
    <mc:Fallback xmlns="">
      <p:transition xmlns:p14="http://schemas.microsoft.com/office/powerpoint/2010/main" spd="slow" advTm="6610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Reusability Management (Read)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VMM makes a cache page reusable </a:t>
            </a:r>
            <a:r>
              <a:rPr lang="en-US" altLang="ja-JP" dirty="0" smtClean="0">
                <a:solidFill>
                  <a:srgbClr val="FF0000"/>
                </a:solidFill>
              </a:rPr>
              <a:t>after</a:t>
            </a:r>
            <a:r>
              <a:rPr lang="en-US" altLang="ja-JP" dirty="0" smtClean="0"/>
              <a:t> it reads data from a disk</a:t>
            </a:r>
          </a:p>
          <a:p>
            <a:pPr lvl="1"/>
            <a:r>
              <a:rPr lang="en-US" altLang="ja-JP" dirty="0" smtClean="0"/>
              <a:t>It protects the page </a:t>
            </a:r>
            <a:r>
              <a:rPr lang="en-US" altLang="ja-JP" dirty="0" smtClean="0">
                <a:solidFill>
                  <a:srgbClr val="FF0000"/>
                </a:solidFill>
              </a:rPr>
              <a:t>before</a:t>
            </a:r>
            <a:r>
              <a:rPr lang="en-US" altLang="ja-JP" dirty="0" smtClean="0"/>
              <a:t> the read</a:t>
            </a:r>
          </a:p>
          <a:p>
            <a:pPr lvl="2"/>
            <a:r>
              <a:rPr lang="en-US" altLang="ja-JP" dirty="0" smtClean="0"/>
              <a:t>To detect page corruption </a:t>
            </a:r>
            <a:r>
              <a:rPr lang="en-US" altLang="ja-JP" dirty="0" smtClean="0">
                <a:solidFill>
                  <a:srgbClr val="FF0000"/>
                </a:solidFill>
              </a:rPr>
              <a:t>during</a:t>
            </a:r>
            <a:r>
              <a:rPr lang="en-US" altLang="ja-JP" dirty="0" smtClean="0"/>
              <a:t> the read</a:t>
            </a:r>
          </a:p>
          <a:p>
            <a:pPr lvl="2"/>
            <a:r>
              <a:rPr lang="en-US" altLang="ja-JP" dirty="0" smtClean="0"/>
              <a:t>The VMM can write data to the page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90416" y="5729714"/>
            <a:ext cx="2151573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8" name="円柱 7"/>
          <p:cNvSpPr/>
          <p:nvPr/>
        </p:nvSpPr>
        <p:spPr>
          <a:xfrm>
            <a:off x="3684100" y="5729714"/>
            <a:ext cx="381000" cy="4572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1505001" y="5082767"/>
            <a:ext cx="1588" cy="6469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24881" y="5082767"/>
            <a:ext cx="103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read</a:t>
            </a:r>
          </a:p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request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572000" y="4195792"/>
            <a:ext cx="4038600" cy="22625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4876800" y="5550882"/>
            <a:ext cx="34290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953801" y="4655313"/>
            <a:ext cx="103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read</a:t>
            </a:r>
          </a:p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request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rot="5400000">
            <a:off x="5318131" y="5408801"/>
            <a:ext cx="2492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578119" y="6186914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225636" y="4293541"/>
            <a:ext cx="1214176" cy="788432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660521" y="4558641"/>
            <a:ext cx="381000" cy="222827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9" name="図形グループ 58"/>
          <p:cNvGrpSpPr/>
          <p:nvPr/>
        </p:nvGrpSpPr>
        <p:grpSpPr>
          <a:xfrm>
            <a:off x="6499536" y="4416464"/>
            <a:ext cx="1338377" cy="1134418"/>
            <a:chOff x="6499536" y="4416464"/>
            <a:chExt cx="1338377" cy="1134418"/>
          </a:xfrm>
        </p:grpSpPr>
        <p:sp>
          <p:nvSpPr>
            <p:cNvPr id="36" name="稲妻 35"/>
            <p:cNvSpPr/>
            <p:nvPr/>
          </p:nvSpPr>
          <p:spPr>
            <a:xfrm flipH="1">
              <a:off x="6711524" y="5131782"/>
              <a:ext cx="457201" cy="419100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499536" y="4416464"/>
              <a:ext cx="13383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possible</a:t>
              </a:r>
            </a:p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corruption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grpSp>
        <p:nvGrpSpPr>
          <p:cNvPr id="17" name="図形グループ 16"/>
          <p:cNvGrpSpPr/>
          <p:nvPr/>
        </p:nvGrpSpPr>
        <p:grpSpPr>
          <a:xfrm>
            <a:off x="7168725" y="5562392"/>
            <a:ext cx="1137075" cy="624522"/>
            <a:chOff x="7168725" y="5562392"/>
            <a:chExt cx="1137075" cy="624522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7168725" y="5817582"/>
              <a:ext cx="11370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reusable</a:t>
              </a:r>
            </a:p>
          </p:txBody>
        </p:sp>
        <p:cxnSp>
          <p:nvCxnSpPr>
            <p:cNvPr id="33" name="直線矢印コネクタ 32"/>
            <p:cNvCxnSpPr/>
            <p:nvPr/>
          </p:nvCxnSpPr>
          <p:spPr>
            <a:xfrm rot="16200000" flipV="1">
              <a:off x="7555310" y="5703282"/>
              <a:ext cx="2833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図形グループ 24"/>
          <p:cNvGrpSpPr/>
          <p:nvPr/>
        </p:nvGrpSpPr>
        <p:grpSpPr>
          <a:xfrm>
            <a:off x="4953801" y="5534213"/>
            <a:ext cx="982661" cy="652701"/>
            <a:chOff x="4953801" y="5534213"/>
            <a:chExt cx="982661" cy="652701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4953801" y="5817582"/>
              <a:ext cx="982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protect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30" name="直線矢印コネクタ 29"/>
            <p:cNvCxnSpPr/>
            <p:nvPr/>
          </p:nvCxnSpPr>
          <p:spPr>
            <a:xfrm rot="16200000" flipV="1">
              <a:off x="5302654" y="5675103"/>
              <a:ext cx="2833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図形グループ 27"/>
          <p:cNvGrpSpPr/>
          <p:nvPr/>
        </p:nvGrpSpPr>
        <p:grpSpPr>
          <a:xfrm>
            <a:off x="5611948" y="5627875"/>
            <a:ext cx="1855651" cy="559039"/>
            <a:chOff x="5611948" y="5627875"/>
            <a:chExt cx="1855651" cy="559039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6172200" y="5817582"/>
              <a:ext cx="6875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read</a:t>
              </a:r>
            </a:p>
          </p:txBody>
        </p:sp>
        <p:sp>
          <p:nvSpPr>
            <p:cNvPr id="32" name="左中かっこ 31"/>
            <p:cNvSpPr/>
            <p:nvPr/>
          </p:nvSpPr>
          <p:spPr>
            <a:xfrm rot="16200000">
              <a:off x="6444921" y="4794902"/>
              <a:ext cx="189705" cy="1855651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図形グループ 22"/>
          <p:cNvGrpSpPr/>
          <p:nvPr/>
        </p:nvGrpSpPr>
        <p:grpSpPr>
          <a:xfrm>
            <a:off x="1835696" y="4777052"/>
            <a:ext cx="982661" cy="948246"/>
            <a:chOff x="1835696" y="4777052"/>
            <a:chExt cx="982661" cy="948246"/>
          </a:xfrm>
        </p:grpSpPr>
        <p:cxnSp>
          <p:nvCxnSpPr>
            <p:cNvPr id="35" name="直線矢印コネクタ 34"/>
            <p:cNvCxnSpPr/>
            <p:nvPr/>
          </p:nvCxnSpPr>
          <p:spPr>
            <a:xfrm flipV="1">
              <a:off x="1835696" y="4777052"/>
              <a:ext cx="0" cy="94824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/>
            <p:cNvSpPr txBox="1"/>
            <p:nvPr/>
          </p:nvSpPr>
          <p:spPr>
            <a:xfrm>
              <a:off x="1835696" y="5235557"/>
              <a:ext cx="982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protect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grpSp>
        <p:nvGrpSpPr>
          <p:cNvPr id="26" name="図形グループ 25"/>
          <p:cNvGrpSpPr/>
          <p:nvPr/>
        </p:nvGrpSpPr>
        <p:grpSpPr>
          <a:xfrm>
            <a:off x="2035612" y="4665639"/>
            <a:ext cx="1648488" cy="1329431"/>
            <a:chOff x="2035612" y="4665639"/>
            <a:chExt cx="1648488" cy="1329431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2996517" y="5236496"/>
              <a:ext cx="6875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read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9" name="カギ線コネクタ 8"/>
            <p:cNvCxnSpPr/>
            <p:nvPr/>
          </p:nvCxnSpPr>
          <p:spPr>
            <a:xfrm>
              <a:off x="2035612" y="4665639"/>
              <a:ext cx="949087" cy="1059659"/>
            </a:xfrm>
            <a:prstGeom prst="bentConnector2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>
              <a:stCxn id="8" idx="2"/>
              <a:endCxn id="5" idx="3"/>
            </p:cNvCxnSpPr>
            <p:nvPr/>
          </p:nvCxnSpPr>
          <p:spPr>
            <a:xfrm flipH="1">
              <a:off x="3336080" y="5995070"/>
              <a:ext cx="342111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テキスト ボックス 33"/>
          <p:cNvSpPr txBox="1"/>
          <p:nvPr/>
        </p:nvSpPr>
        <p:spPr>
          <a:xfrm>
            <a:off x="1273752" y="3924209"/>
            <a:ext cx="1123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+mn-ea"/>
                <a:ea typeface="+mn-ea"/>
              </a:rPr>
              <a:t>cmLinux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659"/>
    </mc:Choice>
    <mc:Fallback xmlns="">
      <p:transition xmlns:p14="http://schemas.microsoft.com/office/powerpoint/2010/main" spd="slow" advTm="5065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Reusability Management (Write)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VMM makes a cache page non-reusable </a:t>
            </a:r>
            <a:r>
              <a:rPr lang="en-US" altLang="ja-JP" dirty="0" smtClean="0">
                <a:solidFill>
                  <a:srgbClr val="FF0000"/>
                </a:solidFill>
              </a:rPr>
              <a:t>when</a:t>
            </a:r>
            <a:r>
              <a:rPr lang="en-US" altLang="ja-JP" dirty="0" smtClean="0"/>
              <a:t> an OS modifies its contents</a:t>
            </a:r>
          </a:p>
          <a:p>
            <a:pPr lvl="1"/>
            <a:r>
              <a:rPr lang="en-US" altLang="ja-JP" dirty="0" smtClean="0"/>
              <a:t>It </a:t>
            </a:r>
            <a:r>
              <a:rPr lang="en-US" altLang="ja-JP" dirty="0" err="1" smtClean="0"/>
              <a:t>unprotects</a:t>
            </a:r>
            <a:r>
              <a:rPr lang="en-US" altLang="ja-JP" dirty="0" smtClean="0"/>
              <a:t> the page </a:t>
            </a:r>
            <a:r>
              <a:rPr lang="en-US" altLang="ja-JP" dirty="0" smtClean="0">
                <a:solidFill>
                  <a:schemeClr val="tx1"/>
                </a:solidFill>
              </a:rPr>
              <a:t>at the same time</a:t>
            </a:r>
          </a:p>
          <a:p>
            <a:pPr lvl="2"/>
            <a:r>
              <a:rPr lang="en-US" altLang="ja-JP" dirty="0" smtClean="0"/>
              <a:t>To enable the OS to modify the page</a:t>
            </a:r>
          </a:p>
          <a:p>
            <a:pPr lvl="1"/>
            <a:r>
              <a:rPr lang="en-US" altLang="ja-JP" dirty="0" smtClean="0"/>
              <a:t>It makes the page reusable again </a:t>
            </a:r>
            <a:r>
              <a:rPr lang="en-US" altLang="ja-JP" dirty="0" smtClean="0">
                <a:solidFill>
                  <a:srgbClr val="FF0000"/>
                </a:solidFill>
              </a:rPr>
              <a:t>after</a:t>
            </a:r>
            <a:r>
              <a:rPr lang="en-US" altLang="ja-JP" dirty="0" smtClean="0"/>
              <a:t> it writes back the contents</a:t>
            </a:r>
          </a:p>
          <a:p>
            <a:pPr lvl="1"/>
            <a:endParaRPr lang="en-US" altLang="ja-JP" dirty="0" smtClean="0"/>
          </a:p>
        </p:txBody>
      </p:sp>
      <p:sp>
        <p:nvSpPr>
          <p:cNvPr id="25" name="正方形/長方形 24"/>
          <p:cNvSpPr/>
          <p:nvPr/>
        </p:nvSpPr>
        <p:spPr>
          <a:xfrm>
            <a:off x="1599152" y="5954311"/>
            <a:ext cx="1316664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flipH="1">
            <a:off x="1913736" y="5307364"/>
            <a:ext cx="1588" cy="6469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833616" y="5307364"/>
            <a:ext cx="103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modify</a:t>
            </a:r>
          </a:p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request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1634371" y="4518138"/>
            <a:ext cx="1214176" cy="788432"/>
          </a:xfrm>
          <a:prstGeom prst="roundRect">
            <a:avLst/>
          </a:prstGeom>
          <a:solidFill>
            <a:srgbClr val="FFC9D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069256" y="4783238"/>
            <a:ext cx="381000" cy="22282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矢印コネクタ 40"/>
          <p:cNvCxnSpPr/>
          <p:nvPr/>
        </p:nvCxnSpPr>
        <p:spPr>
          <a:xfrm flipV="1">
            <a:off x="2263259" y="5013561"/>
            <a:ext cx="0" cy="94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2273776" y="5426815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un</a:t>
            </a:r>
            <a:r>
              <a:rPr kumimoji="1" lang="en-US" altLang="ja-JP" dirty="0" smtClean="0">
                <a:latin typeface="+mn-ea"/>
                <a:ea typeface="+mn-ea"/>
              </a:rPr>
              <a:t>protect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6" name="図形グループ 5"/>
          <p:cNvGrpSpPr/>
          <p:nvPr/>
        </p:nvGrpSpPr>
        <p:grpSpPr>
          <a:xfrm>
            <a:off x="3779912" y="4526250"/>
            <a:ext cx="4816779" cy="1893373"/>
            <a:chOff x="3779912" y="4526250"/>
            <a:chExt cx="4816779" cy="1893373"/>
          </a:xfrm>
        </p:grpSpPr>
        <p:sp>
          <p:nvSpPr>
            <p:cNvPr id="54" name="テキスト ボックス 53"/>
            <p:cNvSpPr txBox="1"/>
            <p:nvPr/>
          </p:nvSpPr>
          <p:spPr>
            <a:xfrm>
              <a:off x="7020272" y="5210008"/>
              <a:ext cx="7516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write</a:t>
              </a:r>
            </a:p>
            <a:p>
              <a:r>
                <a:rPr lang="en-US" altLang="ja-JP" dirty="0" smtClean="0">
                  <a:latin typeface="+mn-ea"/>
                  <a:ea typeface="+mn-ea"/>
                </a:rPr>
                <a:t>back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56" name="直線矢印コネクタ 55"/>
            <p:cNvCxnSpPr/>
            <p:nvPr/>
          </p:nvCxnSpPr>
          <p:spPr>
            <a:xfrm flipH="1">
              <a:off x="7243158" y="6186805"/>
              <a:ext cx="361565" cy="36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正方形/長方形 42"/>
            <p:cNvSpPr/>
            <p:nvPr/>
          </p:nvSpPr>
          <p:spPr>
            <a:xfrm>
              <a:off x="5087288" y="5962423"/>
              <a:ext cx="2150517" cy="457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VMM</a:t>
              </a:r>
              <a:endParaRPr kumimoji="1" lang="ja-JP" altLang="en-US" dirty="0">
                <a:latin typeface="+mj-ea"/>
                <a:ea typeface="+mj-ea"/>
              </a:endParaRPr>
            </a:p>
          </p:txBody>
        </p:sp>
        <p:sp>
          <p:nvSpPr>
            <p:cNvPr id="44" name="円柱 43"/>
            <p:cNvSpPr/>
            <p:nvPr/>
          </p:nvSpPr>
          <p:spPr>
            <a:xfrm>
              <a:off x="7599371" y="5958821"/>
              <a:ext cx="381000" cy="457200"/>
            </a:xfrm>
            <a:prstGeom prst="ca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5" name="直線矢印コネクタ 44"/>
            <p:cNvCxnSpPr/>
            <p:nvPr/>
          </p:nvCxnSpPr>
          <p:spPr>
            <a:xfrm flipH="1">
              <a:off x="5401873" y="5315476"/>
              <a:ext cx="1588" cy="64694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テキスト ボックス 45"/>
            <p:cNvSpPr txBox="1"/>
            <p:nvPr/>
          </p:nvSpPr>
          <p:spPr>
            <a:xfrm>
              <a:off x="4321753" y="5315476"/>
              <a:ext cx="10320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write</a:t>
              </a:r>
              <a:endParaRPr kumimoji="1" lang="en-US" altLang="ja-JP" dirty="0" smtClean="0">
                <a:latin typeface="+mn-ea"/>
                <a:ea typeface="+mn-ea"/>
              </a:endParaRPr>
            </a:p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request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7970761" y="6046689"/>
              <a:ext cx="625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disk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5122508" y="4526250"/>
              <a:ext cx="1214176" cy="788432"/>
            </a:xfrm>
            <a:prstGeom prst="roundRect">
              <a:avLst/>
            </a:prstGeom>
            <a:solidFill>
              <a:srgbClr val="FFC9D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557393" y="4791350"/>
              <a:ext cx="381000" cy="222827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右矢印 15"/>
            <p:cNvSpPr/>
            <p:nvPr/>
          </p:nvSpPr>
          <p:spPr>
            <a:xfrm>
              <a:off x="3779912" y="5043942"/>
              <a:ext cx="432048" cy="781970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51" name="直線矢印コネクタ 50"/>
            <p:cNvCxnSpPr/>
            <p:nvPr/>
          </p:nvCxnSpPr>
          <p:spPr>
            <a:xfrm flipV="1">
              <a:off x="5753245" y="5013561"/>
              <a:ext cx="0" cy="94824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テキスト ボックス 51"/>
            <p:cNvSpPr txBox="1"/>
            <p:nvPr/>
          </p:nvSpPr>
          <p:spPr>
            <a:xfrm>
              <a:off x="5761913" y="5434927"/>
              <a:ext cx="982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protect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55" name="カギ線コネクタ 54"/>
            <p:cNvCxnSpPr/>
            <p:nvPr/>
          </p:nvCxnSpPr>
          <p:spPr>
            <a:xfrm>
              <a:off x="5943745" y="4902148"/>
              <a:ext cx="940429" cy="1059043"/>
            </a:xfrm>
            <a:prstGeom prst="bentConnector2">
              <a:avLst/>
            </a:prstGeom>
            <a:ln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672"/>
    </mc:Choice>
    <mc:Fallback xmlns="">
      <p:transition xmlns:p14="http://schemas.microsoft.com/office/powerpoint/2010/main" spd="slow" advTm="7467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6|22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|9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8|1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9|7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9|1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3.9|2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3|4.2|2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7|3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9"/>
</p:tagLst>
</file>

<file path=ppt/theme/theme1.xml><?xml version="1.0" encoding="utf-8"?>
<a:theme xmlns:a="http://schemas.openxmlformats.org/drawingml/2006/main" name="プラザ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プラザ">
    <a:dk1>
      <a:sysClr val="windowText" lastClr="000000"/>
    </a:dk1>
    <a:lt1>
      <a:sysClr val="window" lastClr="FFFFFF"/>
    </a:lt1>
    <a:dk2>
      <a:srgbClr val="333333"/>
    </a:dk2>
    <a:lt2>
      <a:srgbClr val="CCCCCC"/>
    </a:lt2>
    <a:accent1>
      <a:srgbClr val="990000"/>
    </a:accent1>
    <a:accent2>
      <a:srgbClr val="580101"/>
    </a:accent2>
    <a:accent3>
      <a:srgbClr val="E94A00"/>
    </a:accent3>
    <a:accent4>
      <a:srgbClr val="EB8F00"/>
    </a:accent4>
    <a:accent5>
      <a:srgbClr val="A4A4A4"/>
    </a:accent5>
    <a:accent6>
      <a:srgbClr val="666666"/>
    </a:accent6>
    <a:hlink>
      <a:srgbClr val="D01010"/>
    </a:hlink>
    <a:folHlink>
      <a:srgbClr val="E6682E"/>
    </a:folHlink>
  </a:clrScheme>
  <a:fontScheme name="プラザ">
    <a:majorFont>
      <a:latin typeface="Century Gothic"/>
      <a:ea typeface=""/>
      <a:cs typeface=""/>
      <a:font script="Jpan" typeface="メイリオ"/>
    </a:majorFont>
    <a:minorFont>
      <a:latin typeface="Century Gothic"/>
      <a:ea typeface=""/>
      <a:cs typeface=""/>
      <a:font script="Jpan" typeface="メイリオ"/>
    </a:minorFont>
  </a:fontScheme>
  <a:fmtScheme name="プラザ">
    <a:fillStyleLst>
      <a:solidFill>
        <a:schemeClr val="phClr"/>
      </a:solidFill>
      <a:gradFill rotWithShape="1">
        <a:gsLst>
          <a:gs pos="0">
            <a:schemeClr val="phClr">
              <a:tint val="100000"/>
              <a:shade val="60000"/>
              <a:satMod val="135000"/>
            </a:schemeClr>
          </a:gs>
          <a:gs pos="100000">
            <a:schemeClr val="phClr">
              <a:tint val="100000"/>
              <a:shade val="100000"/>
              <a:satMod val="135000"/>
            </a:schemeClr>
          </a:gs>
        </a:gsLst>
        <a:lin ang="16200000" scaled="1"/>
      </a:gradFill>
      <a:gradFill rotWithShape="1">
        <a:gsLst>
          <a:gs pos="0">
            <a:schemeClr val="phClr">
              <a:shade val="70000"/>
              <a:satMod val="120000"/>
            </a:schemeClr>
          </a:gs>
          <a:gs pos="35000">
            <a:schemeClr val="phClr">
              <a:shade val="100000"/>
              <a:satMod val="150000"/>
            </a:schemeClr>
          </a:gs>
          <a:gs pos="70000">
            <a:schemeClr val="phClr">
              <a:tint val="100000"/>
              <a:shade val="100000"/>
              <a:satMod val="200000"/>
              <a:greenMod val="100000"/>
            </a:schemeClr>
          </a:gs>
          <a:gs pos="100000">
            <a:schemeClr val="phClr">
              <a:tint val="100000"/>
              <a:shade val="100000"/>
              <a:satMod val="250000"/>
              <a:greenMod val="100000"/>
            </a:schemeClr>
          </a:gs>
        </a:gsLst>
        <a:lin ang="16200000" scaled="1"/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a:effectStyle>
      <a:effectStyle>
        <a:effectLst>
          <a:innerShdw blurRad="50800" dist="25400" dir="13500000">
            <a:srgbClr val="FFFFFF">
              <a:alpha val="75000"/>
            </a:srgbClr>
          </a:innerShdw>
          <a:outerShdw blurRad="88900" dist="38100" dir="6600000" sx="101000" sy="101000" rotWithShape="0">
            <a:srgbClr val="000000">
              <a:alpha val="50000"/>
            </a:srgbClr>
          </a:outerShdw>
        </a:effectLst>
        <a:scene3d>
          <a:camera prst="perspectiveFront" fov="3000000"/>
          <a:lightRig rig="morning" dir="tl">
            <a:rot lat="0" lon="0" rev="1800000"/>
          </a:lightRig>
        </a:scene3d>
        <a:sp3d contourW="38100" prstMaterial="softEdge">
          <a:bevelT w="25400" h="38100"/>
          <a:contourClr>
            <a:schemeClr val="phClr">
              <a:tint val="6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プラザ.thmx</Template>
  <TotalTime>16900</TotalTime>
  <Words>3938</Words>
  <Application>Microsoft Macintosh PowerPoint</Application>
  <PresentationFormat>画面に合わせる (4:3)</PresentationFormat>
  <Paragraphs>523</Paragraphs>
  <Slides>23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プラザ</vt:lpstr>
      <vt:lpstr>Fast and Correct Performance Recovery of Operating Systems Using a Virtual Machine Monitor</vt:lpstr>
      <vt:lpstr>Recovery by OS Reboot</vt:lpstr>
      <vt:lpstr>Performance Degradation</vt:lpstr>
      <vt:lpstr>Performance Recovery Required</vt:lpstr>
      <vt:lpstr>Warm-cache Reboot</vt:lpstr>
      <vt:lpstr>Reusing the Page Cache</vt:lpstr>
      <vt:lpstr>Cache Consistency</vt:lpstr>
      <vt:lpstr>Reusability Management (Read)</vt:lpstr>
      <vt:lpstr>Reusability Management (Write)</vt:lpstr>
      <vt:lpstr>More Checks for Cache Reuse</vt:lpstr>
      <vt:lpstr>Reusability Management (Mmap)</vt:lpstr>
      <vt:lpstr>Optimization: Double Caching</vt:lpstr>
      <vt:lpstr>Experiments</vt:lpstr>
      <vt:lpstr>Throughput of File Read</vt:lpstr>
      <vt:lpstr>Throughput of File Write</vt:lpstr>
      <vt:lpstr>Throughput of Mmap Read/write</vt:lpstr>
      <vt:lpstr>Overheads</vt:lpstr>
      <vt:lpstr>Worst-case Overheads</vt:lpstr>
      <vt:lpstr>Throughput of a Web Server</vt:lpstr>
      <vt:lpstr>Fault Injection (1/2)</vt:lpstr>
      <vt:lpstr>Fault Injection (2/2)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Kourai Kenichi</dc:creator>
  <cp:lastModifiedBy>Kenichi Kourai</cp:lastModifiedBy>
  <cp:revision>514</cp:revision>
  <dcterms:created xsi:type="dcterms:W3CDTF">2010-06-26T09:15:50Z</dcterms:created>
  <dcterms:modified xsi:type="dcterms:W3CDTF">2011-03-10T15:21:27Z</dcterms:modified>
</cp:coreProperties>
</file>