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60" r:id="rId4"/>
    <p:sldId id="270" r:id="rId5"/>
    <p:sldId id="261" r:id="rId6"/>
    <p:sldId id="262" r:id="rId7"/>
    <p:sldId id="263" r:id="rId8"/>
    <p:sldId id="274" r:id="rId9"/>
    <p:sldId id="264" r:id="rId10"/>
    <p:sldId id="265" r:id="rId11"/>
    <p:sldId id="266" r:id="rId12"/>
    <p:sldId id="271" r:id="rId13"/>
    <p:sldId id="272" r:id="rId14"/>
    <p:sldId id="273" r:id="rId15"/>
    <p:sldId id="268" r:id="rId16"/>
    <p:sldId id="269" r:id="rId17"/>
    <p:sldId id="277" r:id="rId18"/>
    <p:sldId id="276" r:id="rId19"/>
    <p:sldId id="275" r:id="rId20"/>
    <p:sldId id="278" r:id="rId2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97" autoAdjust="0"/>
    <p:restoredTop sz="93298" autoAdjust="0"/>
  </p:normalViewPr>
  <p:slideViewPr>
    <p:cSldViewPr>
      <p:cViewPr varScale="1">
        <p:scale>
          <a:sx n="74" d="100"/>
          <a:sy n="74" d="100"/>
        </p:scale>
        <p:origin x="-1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ltLang="en-US"/>
              <a:t>オンライン処理時間</a:t>
            </a:r>
          </a:p>
        </c:rich>
      </c:tx>
      <c:layout/>
    </c:title>
    <c:plotArea>
      <c:layout/>
      <c:barChart>
        <c:barDir val="bar"/>
        <c:grouping val="clustered"/>
        <c:ser>
          <c:idx val="0"/>
          <c:order val="0"/>
          <c:tx>
            <c:strRef>
              <c:f>Sheet1!$B$4</c:f>
              <c:strCache>
                <c:ptCount val="1"/>
                <c:pt idx="0">
                  <c:v>処理時間(秒)</c:v>
                </c:pt>
              </c:strCache>
            </c:strRef>
          </c:tx>
          <c:cat>
            <c:strRef>
              <c:f>Sheet1!$A$5:$A$6</c:f>
              <c:strCache>
                <c:ptCount val="2"/>
                <c:pt idx="0">
                  <c:v>従来のアップデート</c:v>
                </c:pt>
                <c:pt idx="1">
                  <c:v>Ouasissterによるアップデート</c:v>
                </c:pt>
              </c:strCache>
            </c:strRef>
          </c:cat>
          <c:val>
            <c:numRef>
              <c:f>Sheet1!$B$5:$B$6</c:f>
              <c:numCache>
                <c:formatCode>General</c:formatCode>
                <c:ptCount val="2"/>
                <c:pt idx="0">
                  <c:v>43.3</c:v>
                </c:pt>
                <c:pt idx="1">
                  <c:v>7.2</c:v>
                </c:pt>
              </c:numCache>
            </c:numRef>
          </c:val>
        </c:ser>
        <c:axId val="138508160"/>
        <c:axId val="138509696"/>
      </c:barChart>
      <c:catAx>
        <c:axId val="138508160"/>
        <c:scaling>
          <c:orientation val="minMax"/>
        </c:scaling>
        <c:axPos val="l"/>
        <c:majorTickMark val="none"/>
        <c:tickLblPos val="nextTo"/>
        <c:crossAx val="138509696"/>
        <c:crosses val="autoZero"/>
        <c:auto val="1"/>
        <c:lblAlgn val="ctr"/>
        <c:lblOffset val="100"/>
      </c:catAx>
      <c:valAx>
        <c:axId val="138509696"/>
        <c:scaling>
          <c:orientation val="minMax"/>
        </c:scaling>
        <c:axPos val="b"/>
        <c:majorGridlines/>
        <c:numFmt formatCode="General" sourceLinked="1"/>
        <c:majorTickMark val="none"/>
        <c:tickLblPos val="nextTo"/>
        <c:crossAx val="138508160"/>
        <c:crosses val="autoZero"/>
        <c:crossBetween val="between"/>
      </c:valAx>
    </c:plotArea>
    <c:legend>
      <c:legendPos val="r"/>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DBAD644B-6414-4F9A-99DE-703599AD4873}" type="datetimeFigureOut">
              <a:rPr kumimoji="1" lang="ja-JP" altLang="en-US" smtClean="0"/>
              <a:pPr/>
              <a:t>2011/2/21</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393980D9-99E8-467B-951D-723672A2F6A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62C99A62-F8C9-4C6E-9B67-B71F68149EFE}" type="datetimeFigureOut">
              <a:rPr kumimoji="1" lang="ja-JP" altLang="en-US" smtClean="0"/>
              <a:pPr/>
              <a:t>2011/2/21</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26B91CCD-BFAD-4006-B327-8CDA186BB6A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サスペンドした仮想マシンのオフラインアップデートと題しまして光来研究室の塩田が発表します</a:t>
            </a:r>
            <a:endParaRPr kumimoji="1" lang="en-US" altLang="ja-JP" dirty="0" smtClean="0"/>
          </a:p>
          <a:p>
            <a:r>
              <a:rPr kumimoji="1" lang="en-US" altLang="ja-JP" dirty="0" smtClean="0"/>
              <a:t>7</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実験について説明します。</a:t>
            </a:r>
            <a:endParaRPr kumimoji="1" lang="en-US" altLang="ja-JP" dirty="0" smtClean="0"/>
          </a:p>
          <a:p>
            <a:r>
              <a:rPr kumimoji="1" lang="en-US" altLang="ja-JP" dirty="0" err="1" smtClean="0"/>
              <a:t>Ouasisster</a:t>
            </a:r>
            <a:r>
              <a:rPr kumimoji="1" lang="ja-JP" altLang="en-US" dirty="0" smtClean="0"/>
              <a:t>を用いて用いたオフラインアップデートを行った。</a:t>
            </a:r>
            <a:endParaRPr kumimoji="1" lang="en-US" altLang="ja-JP" dirty="0" smtClean="0"/>
          </a:p>
          <a:p>
            <a:r>
              <a:rPr kumimoji="1" lang="en-US" altLang="ja-JP" dirty="0" smtClean="0"/>
              <a:t>Bcc</a:t>
            </a:r>
            <a:r>
              <a:rPr kumimoji="1" lang="ja-JP" altLang="en-US" dirty="0" smtClean="0"/>
              <a:t>パッケージのインストールを行いました。</a:t>
            </a:r>
            <a:r>
              <a:rPr kumimoji="1" lang="ja-JP" altLang="en-US" dirty="0"/>
              <a:t>実験環境</a:t>
            </a:r>
            <a:r>
              <a:rPr kumimoji="1" lang="ja-JP" altLang="en-US" dirty="0" smtClean="0"/>
              <a:t>は以下の表のとおりです。</a:t>
            </a:r>
            <a:endParaRPr kumimoji="1" lang="en-US" altLang="ja-JP" dirty="0" smtClean="0"/>
          </a:p>
          <a:p>
            <a:r>
              <a:rPr kumimoji="1" lang="en-US" altLang="ja-JP" dirty="0" smtClean="0"/>
              <a:t>bcc</a:t>
            </a:r>
            <a:r>
              <a:rPr kumimoji="1" lang="ja-JP" altLang="en-US" dirty="0" smtClean="0"/>
              <a:t>関連のインストールとパッケージデータベースの更新が行われました。</a:t>
            </a:r>
            <a:endParaRPr kumimoji="1" lang="en-US" altLang="ja-JP" dirty="0" smtClean="0"/>
          </a:p>
          <a:p>
            <a:r>
              <a:rPr kumimoji="1" lang="ja-JP" altLang="en-US" dirty="0" smtClean="0"/>
              <a:t>アップデート後、仮想マシンで</a:t>
            </a:r>
            <a:r>
              <a:rPr kumimoji="1" lang="en-US" altLang="ja-JP" dirty="0" smtClean="0"/>
              <a:t>bcc</a:t>
            </a:r>
            <a:r>
              <a:rPr kumimoji="1" lang="ja-JP" altLang="en-US" dirty="0" smtClean="0"/>
              <a:t>をインストールしようとすると、以下のように表示され</a:t>
            </a:r>
            <a:r>
              <a:rPr kumimoji="1" lang="en-US" altLang="ja-JP" dirty="0" smtClean="0"/>
              <a:t>bcc</a:t>
            </a:r>
            <a:r>
              <a:rPr kumimoji="1" lang="ja-JP" altLang="en-US" dirty="0" smtClean="0"/>
              <a:t>パッケージが正常にインストール出来たことがわかった。</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オンライン処理時間の比較を行いました。</a:t>
            </a:r>
            <a:endParaRPr kumimoji="1" lang="en-US" altLang="ja-JP" dirty="0" smtClean="0"/>
          </a:p>
          <a:p>
            <a:r>
              <a:rPr kumimoji="1" lang="ja-JP" altLang="en-US" dirty="0" smtClean="0"/>
              <a:t>従来のアップデートと</a:t>
            </a:r>
            <a:r>
              <a:rPr kumimoji="1" lang="en-US" altLang="ja-JP" dirty="0" err="1" smtClean="0"/>
              <a:t>Ouasisster</a:t>
            </a:r>
            <a:r>
              <a:rPr kumimoji="1" lang="ja-JP" altLang="en-US" dirty="0" smtClean="0"/>
              <a:t>を用いたオフラインアップデートのレジューム後にかかる処理時間の比較を行いました。</a:t>
            </a:r>
            <a:endParaRPr kumimoji="1" lang="en-US" altLang="ja-JP" dirty="0" smtClean="0"/>
          </a:p>
          <a:p>
            <a:r>
              <a:rPr kumimoji="1" lang="ja-JP" altLang="en-US" dirty="0" smtClean="0"/>
              <a:t>従来のアップデートはアップデータのダウンロードとアップデート、</a:t>
            </a:r>
            <a:r>
              <a:rPr kumimoji="1" lang="en-US" altLang="ja-JP" dirty="0" err="1" smtClean="0"/>
              <a:t>Ouasisster</a:t>
            </a:r>
            <a:r>
              <a:rPr kumimoji="1" lang="ja-JP" altLang="en-US" dirty="0" smtClean="0"/>
              <a:t>はエミュレーションの反映に掛かる時間を計測しました。</a:t>
            </a:r>
            <a:endParaRPr kumimoji="1" lang="en-US" altLang="ja-JP" dirty="0" smtClean="0"/>
          </a:p>
          <a:p>
            <a:r>
              <a:rPr kumimoji="1" lang="ja-JP" altLang="en-US" dirty="0" smtClean="0"/>
              <a:t>実験に使用したパッケージは</a:t>
            </a:r>
            <a:r>
              <a:rPr kumimoji="1" lang="en-US" altLang="ja-JP" dirty="0" smtClean="0"/>
              <a:t>bcc</a:t>
            </a:r>
            <a:r>
              <a:rPr kumimoji="1" lang="ja-JP" altLang="en-US" dirty="0" smtClean="0"/>
              <a:t>パッケージです。</a:t>
            </a:r>
            <a:endParaRPr kumimoji="1" lang="en-US" altLang="ja-JP" dirty="0" smtClean="0"/>
          </a:p>
          <a:p>
            <a:r>
              <a:rPr kumimoji="1" lang="ja-JP" altLang="en-US" dirty="0" smtClean="0"/>
              <a:t>結果は、</a:t>
            </a:r>
            <a:r>
              <a:rPr kumimoji="1" lang="en-US" altLang="ja-JP" dirty="0" err="1" smtClean="0"/>
              <a:t>Ouasisster</a:t>
            </a:r>
            <a:r>
              <a:rPr kumimoji="1" lang="ja-JP" altLang="en-US" dirty="0" smtClean="0"/>
              <a:t>によるアップデートが</a:t>
            </a:r>
            <a:r>
              <a:rPr kumimoji="1" lang="en-US" altLang="ja-JP" dirty="0" smtClean="0"/>
              <a:t>7.2</a:t>
            </a:r>
            <a:r>
              <a:rPr kumimoji="1" lang="ja-JP" altLang="en-US" dirty="0" smtClean="0"/>
              <a:t>秒、従来のアップデートが</a:t>
            </a:r>
            <a:r>
              <a:rPr kumimoji="1" lang="en-US" altLang="ja-JP" dirty="0" smtClean="0"/>
              <a:t>43.3</a:t>
            </a:r>
            <a:r>
              <a:rPr kumimoji="1" lang="ja-JP" altLang="en-US" dirty="0" smtClean="0"/>
              <a:t>秒掛かりました。</a:t>
            </a:r>
            <a:endParaRPr kumimoji="1" lang="en-US" altLang="ja-JP" dirty="0" smtClean="0"/>
          </a:p>
          <a:p>
            <a:r>
              <a:rPr kumimoji="1" lang="en-US" altLang="ja-JP" dirty="0" err="1" smtClean="0"/>
              <a:t>Ouasisster</a:t>
            </a:r>
            <a:r>
              <a:rPr kumimoji="1" lang="ja-JP" altLang="en-US" dirty="0" smtClean="0"/>
              <a:t>を使用することでオンライン時の処理時間を削減することができました。</a:t>
            </a:r>
            <a:endParaRPr kumimoji="1" lang="en-US" altLang="ja-JP" dirty="0" smtClean="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関連研究です。</a:t>
            </a:r>
            <a:endParaRPr kumimoji="1" lang="en-US" altLang="ja-JP" dirty="0" smtClean="0"/>
          </a:p>
          <a:p>
            <a:r>
              <a:rPr kumimoji="1" lang="ja-JP" altLang="en-US" dirty="0" smtClean="0"/>
              <a:t>はじめの</a:t>
            </a:r>
            <a:r>
              <a:rPr kumimoji="1" lang="en-US" altLang="ja-JP" dirty="0" err="1" smtClean="0"/>
              <a:t>NetChk</a:t>
            </a:r>
            <a:r>
              <a:rPr lang="ja-JP" altLang="en-US" dirty="0" smtClean="0"/>
              <a:t> </a:t>
            </a:r>
            <a:r>
              <a:rPr lang="en-US" altLang="ja-JP" dirty="0" smtClean="0"/>
              <a:t>protect</a:t>
            </a:r>
            <a:r>
              <a:rPr lang="ja-JP" altLang="en-US" dirty="0" smtClean="0"/>
              <a:t> は</a:t>
            </a:r>
            <a:r>
              <a:rPr kumimoji="1" lang="ja-JP" altLang="en-US" dirty="0" smtClean="0"/>
              <a:t>オフライン時の仮想ディスクにアップデータを書き込み、レジューム後にアップデータを実行します。オフライン時に仮想ディスクへの書き込みを行うため、</a:t>
            </a:r>
            <a:r>
              <a:rPr lang="ja-JP" altLang="en-US" dirty="0" smtClean="0"/>
              <a:t>サスペンド状態の仮想マシンには対応してない</a:t>
            </a:r>
            <a:endParaRPr lang="en-US" altLang="ja-JP" dirty="0" smtClean="0"/>
          </a:p>
          <a:p>
            <a:r>
              <a:rPr lang="ja-JP" altLang="en-US" dirty="0" smtClean="0"/>
              <a:t>次に、</a:t>
            </a:r>
            <a:r>
              <a:rPr lang="en-US" altLang="ja-JP" dirty="0" err="1" smtClean="0"/>
              <a:t>Nuwa</a:t>
            </a:r>
            <a:r>
              <a:rPr lang="en-US" altLang="ja-JP" dirty="0" smtClean="0"/>
              <a:t> </a:t>
            </a:r>
            <a:r>
              <a:rPr lang="ja-JP" altLang="en-US" dirty="0" smtClean="0"/>
              <a:t>はアップデータを書き換え、オフライン時にできるだけ実行を行います。こちらも、サスペンド状態の仮想マシンには対応していない</a:t>
            </a:r>
            <a:endParaRPr lang="en-US" altLang="ja-JP" dirty="0" smtClean="0"/>
          </a:p>
          <a:p>
            <a:r>
              <a:rPr lang="en-US" altLang="ja-JP" dirty="0" smtClean="0"/>
              <a:t>Offline Virtual Machine Servicing Tool </a:t>
            </a:r>
            <a:r>
              <a:rPr lang="ja-JP" altLang="en-US" dirty="0" smtClean="0"/>
              <a:t>は、アップデート環境を作成し</a:t>
            </a:r>
            <a:r>
              <a:rPr lang="en-US" altLang="ja-JP" dirty="0" smtClean="0"/>
              <a:t>VM</a:t>
            </a:r>
            <a:r>
              <a:rPr lang="ja-JP" altLang="en-US" dirty="0" smtClean="0"/>
              <a:t>をレジュームしてアップデートします。アップデート環境の作成をしなければならず、コストと手間がかかってしまいます。</a:t>
            </a:r>
            <a:endParaRPr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最後にまとめです。</a:t>
            </a:r>
            <a:endParaRPr kumimoji="1" lang="en-US" altLang="ja-JP" dirty="0" smtClean="0"/>
          </a:p>
          <a:p>
            <a:r>
              <a:rPr kumimoji="1" lang="ja-JP" altLang="en-US" dirty="0" smtClean="0"/>
              <a:t>本研究では、サスペンドした仮想マシンのオフラインアップデートを行う</a:t>
            </a:r>
            <a:r>
              <a:rPr kumimoji="1" lang="en-US" altLang="ja-JP" dirty="0" err="1" smtClean="0"/>
              <a:t>OUasisster</a:t>
            </a:r>
            <a:r>
              <a:rPr kumimoji="1" lang="ja-JP" altLang="en-US" dirty="0" smtClean="0"/>
              <a:t>を提案しました。</a:t>
            </a:r>
            <a:endParaRPr kumimoji="1" lang="en-US" altLang="ja-JP" dirty="0" smtClean="0"/>
          </a:p>
          <a:p>
            <a:r>
              <a:rPr kumimoji="1" lang="en-US" altLang="ja-JP" dirty="0" err="1" smtClean="0"/>
              <a:t>Ouasisster</a:t>
            </a:r>
            <a:r>
              <a:rPr kumimoji="1" lang="ja-JP" altLang="en-US" dirty="0" smtClean="0"/>
              <a:t>では、オフライン時にアップデートのエミュレーション、レジューム後にエミュレーション結果の反映を行い、</a:t>
            </a:r>
            <a:r>
              <a:rPr lang="ja-JP" altLang="en-US" dirty="0" smtClean="0"/>
              <a:t>レジューム後のアップデート処理を削減することができた。</a:t>
            </a:r>
            <a:endParaRPr kumimoji="1" lang="en-US" altLang="ja-JP" dirty="0" smtClean="0"/>
          </a:p>
          <a:p>
            <a:r>
              <a:rPr lang="ja-JP" altLang="en-US" dirty="0" smtClean="0"/>
              <a:t>今後の課題は、</a:t>
            </a:r>
            <a:r>
              <a:rPr kumimoji="1" lang="ja-JP" altLang="en-US" dirty="0" smtClean="0"/>
              <a:t>アップデータによるファイルの消去の対応やアップデータに含まれるスクリプトの実行への対応があります。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13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仮想マシンを用いると一台の計算機上に複数の計算機を仮想的に作成できます。</a:t>
            </a:r>
            <a:endParaRPr kumimoji="1" lang="en-US" altLang="ja-JP" dirty="0" smtClean="0"/>
          </a:p>
          <a:p>
            <a:r>
              <a:rPr kumimoji="1" lang="ja-JP" altLang="en-US" dirty="0" smtClean="0"/>
              <a:t>仮想マシンの主な利用方法として、デスクトップとサーバがあります。</a:t>
            </a:r>
            <a:endParaRPr kumimoji="1" lang="en-US" altLang="ja-JP" dirty="0" smtClean="0"/>
          </a:p>
          <a:p>
            <a:r>
              <a:rPr kumimoji="1" lang="ja-JP" altLang="en-US" dirty="0" smtClean="0"/>
              <a:t>デスクトップでは別の</a:t>
            </a:r>
            <a:r>
              <a:rPr kumimoji="1" lang="en-US" altLang="ja-JP" dirty="0" smtClean="0"/>
              <a:t>OS</a:t>
            </a:r>
            <a:r>
              <a:rPr kumimoji="1" lang="ja-JP" altLang="en-US" dirty="0" smtClean="0"/>
              <a:t>を使用したいときのみ使用します。図のように普段</a:t>
            </a:r>
            <a:r>
              <a:rPr kumimoji="1" lang="en-US" altLang="ja-JP" dirty="0" smtClean="0"/>
              <a:t>windows</a:t>
            </a:r>
            <a:r>
              <a:rPr kumimoji="1" lang="ja-JP" altLang="en-US" dirty="0" smtClean="0"/>
              <a:t>を使用していて、</a:t>
            </a:r>
            <a:r>
              <a:rPr kumimoji="1" lang="en-US" altLang="ja-JP" dirty="0" err="1" smtClean="0"/>
              <a:t>linux</a:t>
            </a:r>
            <a:r>
              <a:rPr kumimoji="1" lang="ja-JP" altLang="en-US" dirty="0" smtClean="0"/>
              <a:t>を使用したい時のみ</a:t>
            </a:r>
            <a:r>
              <a:rPr kumimoji="1" lang="en-US" altLang="ja-JP" dirty="0" err="1" smtClean="0"/>
              <a:t>linux</a:t>
            </a:r>
            <a:r>
              <a:rPr kumimoji="1" lang="ja-JP" altLang="en-US" dirty="0" smtClean="0"/>
              <a:t>を起動するような使い方をします。</a:t>
            </a:r>
            <a:endParaRPr kumimoji="1" lang="en-US" altLang="ja-JP" dirty="0" smtClean="0"/>
          </a:p>
          <a:p>
            <a:r>
              <a:rPr kumimoji="1" lang="ja-JP" altLang="en-US" dirty="0" smtClean="0"/>
              <a:t>サーバでは、負荷によって仮想マシンの数を調整する予備を用意しています。図の青が動作している仮想マシンだとします。クライアントが増えるとサーバにかかる負荷が増えるので、予備を起動して負荷を分散します。</a:t>
            </a:r>
            <a:endParaRPr kumimoji="1" lang="en-US" altLang="ja-JP" dirty="0" smtClean="0"/>
          </a:p>
          <a:p>
            <a:r>
              <a:rPr kumimoji="1" lang="ja-JP" altLang="en-US" dirty="0" smtClean="0"/>
              <a:t>このように仮想マシンは使う必要があるときのみ使用するのが一般的です。</a:t>
            </a:r>
            <a:endParaRPr kumimoji="1" lang="en-US" altLang="ja-JP" dirty="0" smtClean="0"/>
          </a:p>
          <a:p>
            <a:r>
              <a:rPr kumimoji="1" lang="en-US" altLang="ja-JP" dirty="0" smtClean="0"/>
              <a:t>60</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仮想マシンは使わないときサスペンドする。サスペンドはサスペンド時の状態を保存して停止することです。</a:t>
            </a:r>
            <a:endParaRPr kumimoji="1" lang="en-US" altLang="ja-JP" dirty="0" smtClean="0"/>
          </a:p>
          <a:p>
            <a:r>
              <a:rPr kumimoji="1" lang="ja-JP" altLang="en-US" dirty="0" smtClean="0"/>
              <a:t>また、使用するときにレジュームし、サスペンドして保存した状態から再開します。</a:t>
            </a:r>
            <a:endParaRPr kumimoji="1" lang="en-US" altLang="ja-JP" dirty="0" smtClean="0"/>
          </a:p>
          <a:p>
            <a:r>
              <a:rPr kumimoji="1" lang="ja-JP" altLang="en-US" dirty="0" smtClean="0"/>
              <a:t>レジュームした仮想マシンはサスペンド時の状態から再開します。</a:t>
            </a:r>
            <a:endParaRPr kumimoji="1" lang="en-US" altLang="ja-JP" dirty="0" smtClean="0"/>
          </a:p>
          <a:p>
            <a:r>
              <a:rPr kumimoji="1" lang="ja-JP" altLang="en-US" dirty="0" smtClean="0"/>
              <a:t>そのため、サスペンドした仮想マシンはサスペンド後のオフライン時に</a:t>
            </a:r>
            <a:r>
              <a:rPr kumimoji="1" lang="en-US" altLang="ja-JP" dirty="0" smtClean="0"/>
              <a:t>OS</a:t>
            </a:r>
            <a:r>
              <a:rPr kumimoji="1" lang="ja-JP" altLang="en-US" dirty="0" smtClean="0"/>
              <a:t>やアプリケーションに脆弱性が見つかることが多く、長期間使用しなかった仮想マシンは攻撃を受ける可能性が高くなります。</a:t>
            </a:r>
            <a:endParaRPr kumimoji="1" lang="en-US" altLang="ja-JP" dirty="0" smtClean="0"/>
          </a:p>
          <a:p>
            <a:r>
              <a:rPr kumimoji="1" lang="en-US" altLang="ja-JP" dirty="0" smtClean="0"/>
              <a:t>45</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従来のアップデートの問題点について説明します。</a:t>
            </a:r>
            <a:endParaRPr kumimoji="1" lang="en-US" altLang="ja-JP" dirty="0" smtClean="0"/>
          </a:p>
          <a:p>
            <a:r>
              <a:rPr kumimoji="1" lang="ja-JP" altLang="en-US" dirty="0" smtClean="0"/>
              <a:t>レジューム後にアップデートを行うのも危険です。</a:t>
            </a:r>
            <a:endParaRPr kumimoji="1" lang="en-US" altLang="ja-JP" dirty="0" smtClean="0"/>
          </a:p>
          <a:p>
            <a:r>
              <a:rPr kumimoji="1" lang="ja-JP" altLang="en-US" dirty="0" smtClean="0"/>
              <a:t>ネットワークに接続してサーバからアップデータをダウンロードします。インターネットに接続しなければなりません。ネットワークに接続するのでネットワークから攻撃される危険性があります。</a:t>
            </a:r>
            <a:endParaRPr kumimoji="1" lang="en-US" altLang="ja-JP" dirty="0" smtClean="0"/>
          </a:p>
          <a:p>
            <a:r>
              <a:rPr kumimoji="1" lang="ja-JP" altLang="en-US" dirty="0" smtClean="0"/>
              <a:t>また、アップデートの処理に時間がかかるので、アップデートの処理中にも攻撃される危険性があります。</a:t>
            </a:r>
            <a:endParaRPr kumimoji="1" lang="en-US" altLang="ja-JP" dirty="0" smtClean="0"/>
          </a:p>
          <a:p>
            <a:r>
              <a:rPr kumimoji="1" lang="en-US" altLang="ja-JP" dirty="0" smtClean="0"/>
              <a:t>35</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本研究ではサスペンドした仮想マシンのオフラインアップデートを可能にする</a:t>
            </a:r>
            <a:r>
              <a:rPr kumimoji="1" lang="en-US" altLang="ja-JP" dirty="0" err="1" smtClean="0"/>
              <a:t>Ouasisster</a:t>
            </a:r>
            <a:r>
              <a:rPr kumimoji="1" lang="ja-JP" altLang="en-US" dirty="0" smtClean="0"/>
              <a:t>を提案します。</a:t>
            </a:r>
            <a:endParaRPr kumimoji="1" lang="en-US" altLang="ja-JP" dirty="0" smtClean="0"/>
          </a:p>
          <a:p>
            <a:r>
              <a:rPr kumimoji="1" lang="ja-JP" altLang="en-US" dirty="0" smtClean="0"/>
              <a:t>図の上側が</a:t>
            </a:r>
            <a:r>
              <a:rPr kumimoji="1" lang="en-US" altLang="ja-JP" dirty="0" err="1" smtClean="0"/>
              <a:t>Ouasisster</a:t>
            </a:r>
            <a:r>
              <a:rPr kumimoji="1" lang="ja-JP" altLang="en-US" dirty="0" smtClean="0"/>
              <a:t>を使用したアップデート、下側が従来のアップデート方法です。</a:t>
            </a:r>
            <a:endParaRPr kumimoji="1" lang="en-US" altLang="ja-JP" dirty="0" smtClean="0"/>
          </a:p>
          <a:p>
            <a:r>
              <a:rPr kumimoji="1" lang="ja-JP" altLang="en-US" dirty="0" smtClean="0"/>
              <a:t>オフライン時にアップデータが発行されます。</a:t>
            </a:r>
            <a:endParaRPr kumimoji="1" lang="en-US" altLang="ja-JP" dirty="0" smtClean="0"/>
          </a:p>
          <a:p>
            <a:r>
              <a:rPr kumimoji="1" lang="ja-JP" altLang="en-US" dirty="0" smtClean="0"/>
              <a:t>従来の方法でレジューム後行っていたアップデートの一部をオフライン時にエミュレーションし、出来る限りオフラインで処理を行っておきます。</a:t>
            </a:r>
            <a:endParaRPr kumimoji="1" lang="en-US" altLang="ja-JP" dirty="0" smtClean="0"/>
          </a:p>
          <a:p>
            <a:r>
              <a:rPr kumimoji="1" lang="ja-JP" altLang="en-US" dirty="0" smtClean="0"/>
              <a:t>仮想マシンのレジューム後すぐにエミュレーションの結果の反映を行い、オンライン時の処理時間を削減して、アップデート中に攻撃される可能性を減らします。</a:t>
            </a:r>
            <a:endParaRPr kumimoji="1" lang="en-US" altLang="ja-JP" dirty="0" smtClean="0"/>
          </a:p>
          <a:p>
            <a:r>
              <a:rPr kumimoji="1" lang="en-US" altLang="ja-JP" dirty="0" smtClean="0"/>
              <a:t>40</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アップデータが発行するシステムコールのエミュレーションを行います。</a:t>
            </a:r>
            <a:endParaRPr kumimoji="1" lang="en-US" altLang="ja-JP" dirty="0" smtClean="0"/>
          </a:p>
          <a:p>
            <a:r>
              <a:rPr kumimoji="1" lang="en-US" altLang="ja-JP" dirty="0" err="1" smtClean="0"/>
              <a:t>Transcall</a:t>
            </a:r>
            <a:r>
              <a:rPr kumimoji="1" lang="ja-JP" altLang="en-US" dirty="0" smtClean="0"/>
              <a:t>を用いてアップデータから発行されるシステムコールをトラップし、必要に応じてエミュレーションを行います。</a:t>
            </a:r>
            <a:endParaRPr kumimoji="1" lang="en-US" altLang="ja-JP" dirty="0" smtClean="0"/>
          </a:p>
          <a:p>
            <a:r>
              <a:rPr kumimoji="1" lang="ja-JP" altLang="en-US" dirty="0" smtClean="0"/>
              <a:t>例えば、アップデータをダウンロードする際に使われるネットワーク用のシステムコールは、エミュレーションを行わずにホスト</a:t>
            </a:r>
            <a:r>
              <a:rPr kumimoji="1" lang="en-US" altLang="ja-JP" dirty="0" smtClean="0"/>
              <a:t>OS</a:t>
            </a:r>
            <a:r>
              <a:rPr kumimoji="1" lang="ja-JP" altLang="en-US" dirty="0" smtClean="0"/>
              <a:t>で実行します。</a:t>
            </a:r>
            <a:endParaRPr kumimoji="1" lang="en-US" altLang="ja-JP" dirty="0" smtClean="0"/>
          </a:p>
          <a:p>
            <a:r>
              <a:rPr kumimoji="1" lang="ja-JP" altLang="en-US" dirty="0" smtClean="0"/>
              <a:t>また、仮想ディスクへのディスクアクセスを行うシステムコールはエミュレーションを行います。</a:t>
            </a:r>
            <a:endParaRPr kumimoji="1" lang="en-US" altLang="ja-JP" dirty="0" smtClean="0"/>
          </a:p>
          <a:p>
            <a:r>
              <a:rPr kumimoji="1" lang="en-US" altLang="ja-JP" dirty="0" smtClean="0"/>
              <a:t>30</a:t>
            </a:r>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更新ファイルの抽出について説明します。</a:t>
            </a:r>
            <a:endParaRPr kumimoji="1" lang="en-US" altLang="ja-JP" dirty="0" smtClean="0"/>
          </a:p>
          <a:p>
            <a:r>
              <a:rPr kumimoji="1" lang="ja-JP" altLang="en-US" dirty="0" smtClean="0"/>
              <a:t>アップデータが更新したファイルをホスト</a:t>
            </a:r>
            <a:r>
              <a:rPr kumimoji="1" lang="en-US" altLang="ja-JP" dirty="0" smtClean="0"/>
              <a:t>OS</a:t>
            </a:r>
            <a:r>
              <a:rPr kumimoji="1" lang="ja-JP" altLang="en-US" dirty="0" smtClean="0"/>
              <a:t>上に保存します。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このとき、仮想マシンの仮想ディスクは更新を行わないようにします。</a:t>
            </a:r>
            <a:endParaRPr kumimoji="1" lang="en-US" altLang="ja-JP" dirty="0" smtClean="0"/>
          </a:p>
          <a:p>
            <a:r>
              <a:rPr kumimoji="1" lang="ja-JP" altLang="en-US" dirty="0" smtClean="0"/>
              <a:t>なぜなら、サスペンド時に仮想ディスクの更新を行うと、仮想マシン内の状態と整合性が取れなくなり、仮想ディスクが壊れてしまうからです。</a:t>
            </a:r>
            <a:endParaRPr kumimoji="1" lang="en-US" altLang="ja-JP" dirty="0" smtClean="0"/>
          </a:p>
          <a:p>
            <a:endParaRPr kumimoji="1" lang="en-US" altLang="ja-JP" dirty="0" smtClean="0"/>
          </a:p>
          <a:p>
            <a:r>
              <a:rPr kumimoji="1" lang="en-US" altLang="ja-JP" dirty="0" smtClean="0"/>
              <a:t>45</a:t>
            </a:r>
          </a:p>
          <a:p>
            <a:endParaRPr kumimoji="1" lang="en-US" altLang="ja-JP" dirty="0" smtClean="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Aufs</a:t>
            </a:r>
            <a:r>
              <a:rPr kumimoji="1" lang="ja-JP" altLang="en-US" dirty="0" smtClean="0"/>
              <a:t>を用いてファイル更新のエミュレーションを行うことによって更新ファイルの抽出を行うようにします。</a:t>
            </a:r>
            <a:endParaRPr kumimoji="1" lang="en-US" altLang="ja-JP" dirty="0" smtClean="0"/>
          </a:p>
          <a:p>
            <a:r>
              <a:rPr kumimoji="1" lang="en-US" altLang="ja-JP" dirty="0" err="1" smtClean="0"/>
              <a:t>Aufs</a:t>
            </a:r>
            <a:r>
              <a:rPr kumimoji="1" lang="ja-JP" altLang="en-US" dirty="0" smtClean="0"/>
              <a:t>は複数のディレクトリを透過的に重ねるファイルシステムです。</a:t>
            </a:r>
            <a:endParaRPr kumimoji="1" lang="en-US" altLang="ja-JP" dirty="0" smtClean="0"/>
          </a:p>
          <a:p>
            <a:r>
              <a:rPr kumimoji="1" lang="ja-JP" altLang="en-US" dirty="0" smtClean="0"/>
              <a:t>各ディレクトリを読み込み専用と読み書き可能に設定でき、仮想ディスクを読み込み専用、保存用ディレクトリ読み書き可能に設定する。</a:t>
            </a:r>
            <a:endParaRPr kumimoji="1" lang="en-US" altLang="ja-JP" dirty="0" smtClean="0"/>
          </a:p>
          <a:p>
            <a:r>
              <a:rPr kumimoji="1" lang="en-US" altLang="ja-JP" dirty="0" smtClean="0"/>
              <a:t>AUFS</a:t>
            </a:r>
            <a:r>
              <a:rPr kumimoji="1" lang="ja-JP" altLang="en-US" dirty="0" smtClean="0"/>
              <a:t>でマウントしたディレクトリには上のディレクトリが優先されて読み込まれます。</a:t>
            </a:r>
            <a:endParaRPr kumimoji="1" lang="en-US" altLang="ja-JP" dirty="0" smtClean="0"/>
          </a:p>
          <a:p>
            <a:r>
              <a:rPr kumimoji="1" lang="en-US" altLang="ja-JP" dirty="0" smtClean="0"/>
              <a:t>AUFS</a:t>
            </a:r>
            <a:r>
              <a:rPr kumimoji="1" lang="ja-JP" altLang="en-US" dirty="0" smtClean="0"/>
              <a:t>でマウントしたディレクトリにアップデートを行うと、更新ファイルは保存用ディレクトリに保存される。</a:t>
            </a:r>
            <a:endParaRPr kumimoji="1" lang="en-US" altLang="ja-JP" dirty="0" smtClean="0"/>
          </a:p>
          <a:p>
            <a:r>
              <a:rPr kumimoji="1" lang="ja-JP" altLang="en-US" dirty="0" smtClean="0"/>
              <a:t>上のディレクトリから読み込まれるので、パッケージデータベースは更新された</a:t>
            </a:r>
            <a:r>
              <a:rPr kumimoji="1" lang="en-US" altLang="ja-JP" dirty="0" smtClean="0"/>
              <a:t>B</a:t>
            </a:r>
            <a:r>
              <a:rPr kumimoji="1" lang="ja-JP" altLang="en-US" dirty="0" smtClean="0"/>
              <a:t>の方が読み込まれます。このようにアップデータから見ると仮想ディスクが更新されたように見えます。</a:t>
            </a:r>
            <a:endParaRPr kumimoji="1" lang="en-US" altLang="ja-JP" dirty="0" smtClean="0"/>
          </a:p>
          <a:p>
            <a:r>
              <a:rPr kumimoji="1" lang="ja-JP" altLang="en-US" dirty="0" smtClean="0"/>
              <a:t>これによって、更新ファイル用ディレクトリに更新ファイルを保存することができます。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更新ファイルをレジュームした仮想マシンに送りエミュレーション結果の反映を行います。</a:t>
            </a:r>
            <a:endParaRPr kumimoji="1" lang="en-US" altLang="ja-JP" dirty="0" smtClean="0"/>
          </a:p>
          <a:p>
            <a:r>
              <a:rPr kumimoji="1" lang="ja-JP" altLang="en-US" dirty="0" smtClean="0"/>
              <a:t>大まかな順序を説明します。</a:t>
            </a:r>
            <a:endParaRPr kumimoji="1" lang="en-US" altLang="ja-JP" dirty="0" smtClean="0"/>
          </a:p>
          <a:p>
            <a:r>
              <a:rPr kumimoji="1" lang="ja-JP" altLang="en-US" dirty="0" smtClean="0"/>
              <a:t>まず、保存用ディレクトリを</a:t>
            </a:r>
            <a:r>
              <a:rPr kumimoji="1" lang="en-US" altLang="ja-JP" dirty="0" smtClean="0"/>
              <a:t>tar</a:t>
            </a:r>
            <a:r>
              <a:rPr kumimoji="1" lang="ja-JP" altLang="en-US" dirty="0" smtClean="0"/>
              <a:t>コマンドで固めます。</a:t>
            </a:r>
            <a:endParaRPr kumimoji="1" lang="en-US" altLang="ja-JP" dirty="0" smtClean="0"/>
          </a:p>
          <a:p>
            <a:r>
              <a:rPr kumimoji="1" lang="ja-JP" altLang="en-US" dirty="0" smtClean="0"/>
              <a:t>次に、</a:t>
            </a:r>
            <a:r>
              <a:rPr kumimoji="1" lang="en-US" altLang="ja-JP" dirty="0" err="1" smtClean="0"/>
              <a:t>scp</a:t>
            </a:r>
            <a:r>
              <a:rPr kumimoji="1" lang="ja-JP" altLang="en-US" dirty="0" smtClean="0"/>
              <a:t>コマンドを使い更新ファイルを仮想マシンに送ります。</a:t>
            </a:r>
            <a:endParaRPr kumimoji="1" lang="en-US" altLang="ja-JP" dirty="0" smtClean="0"/>
          </a:p>
          <a:p>
            <a:r>
              <a:rPr kumimoji="1" lang="ja-JP" altLang="en-US" dirty="0" smtClean="0"/>
              <a:t>最後に、</a:t>
            </a:r>
            <a:r>
              <a:rPr kumimoji="1" lang="en-US" altLang="ja-JP" dirty="0" err="1" smtClean="0"/>
              <a:t>ssh</a:t>
            </a:r>
            <a:r>
              <a:rPr kumimoji="1" lang="ja-JP" altLang="en-US" dirty="0" smtClean="0"/>
              <a:t>コマンドを使用し仮想マシン上の更新ファイルを展開し、エミュレーション結果の反映し、仮想マシンのディスクをアップデート後の状態にする。</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26B91CCD-BFAD-4006-B327-8CDA186BB6A5}"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8E830FE9-C663-4F61-8E99-3AA6844D98D4}" type="datetimeFigureOut">
              <a:rPr kumimoji="1" lang="ja-JP" altLang="en-US" smtClean="0"/>
              <a:pPr/>
              <a:t>2011/2/21</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33ACD9C1-8BE7-42F4-965A-752E76C818C7}"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8E830FE9-C663-4F61-8E99-3AA6844D98D4}" type="datetimeFigureOut">
              <a:rPr kumimoji="1" lang="ja-JP" altLang="en-US" smtClean="0"/>
              <a:pPr/>
              <a:t>2011/2/21</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8E830FE9-C663-4F61-8E99-3AA6844D98D4}" type="datetimeFigureOut">
              <a:rPr kumimoji="1" lang="ja-JP" altLang="en-US" smtClean="0"/>
              <a:pPr/>
              <a:t>2011/2/21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33ACD9C1-8BE7-42F4-965A-752E76C818C7}"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8E830FE9-C663-4F61-8E99-3AA6844D98D4}" type="datetimeFigureOut">
              <a:rPr kumimoji="1" lang="ja-JP" altLang="en-US" smtClean="0"/>
              <a:pPr/>
              <a:t>2011/2/21</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33ACD9C1-8BE7-42F4-965A-752E76C818C7}" type="slidenum">
              <a:rPr kumimoji="1" lang="ja-JP" altLang="en-US" smtClean="0"/>
              <a:pPr/>
              <a:t>&lt;#&gt;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830FE9-C663-4F61-8E99-3AA6844D98D4}" type="datetimeFigureOut">
              <a:rPr kumimoji="1" lang="ja-JP" altLang="en-US" smtClean="0"/>
              <a:pPr/>
              <a:t>2011/2/21</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3ACD9C1-8BE7-42F4-965A-752E76C818C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サスペンドした仮想マシンの</a:t>
            </a:r>
            <a:r>
              <a:rPr kumimoji="1" lang="en-US" altLang="ja-JP" dirty="0" smtClean="0"/>
              <a:t/>
            </a:r>
            <a:br>
              <a:rPr kumimoji="1" lang="en-US" altLang="ja-JP" dirty="0" smtClean="0"/>
            </a:br>
            <a:r>
              <a:rPr lang="ja-JP" altLang="en-US" dirty="0" smtClean="0"/>
              <a:t>オフラインアップデート</a:t>
            </a:r>
            <a:endParaRPr kumimoji="1" lang="ja-JP" altLang="en-US" dirty="0"/>
          </a:p>
        </p:txBody>
      </p:sp>
      <p:sp>
        <p:nvSpPr>
          <p:cNvPr id="3" name="サブタイトル 2"/>
          <p:cNvSpPr>
            <a:spLocks noGrp="1"/>
          </p:cNvSpPr>
          <p:nvPr>
            <p:ph type="subTitle" idx="1"/>
          </p:nvPr>
        </p:nvSpPr>
        <p:spPr>
          <a:xfrm>
            <a:off x="4716016" y="3611607"/>
            <a:ext cx="3742184" cy="1199704"/>
          </a:xfrm>
        </p:spPr>
        <p:txBody>
          <a:bodyPr>
            <a:normAutofit fontScale="70000" lnSpcReduction="20000"/>
          </a:bodyPr>
          <a:lstStyle/>
          <a:p>
            <a:r>
              <a:rPr lang="ja-JP" altLang="en-US" dirty="0" smtClean="0"/>
              <a:t>機械情報工学科</a:t>
            </a:r>
            <a:endParaRPr lang="en-US" altLang="ja-JP" dirty="0" smtClean="0"/>
          </a:p>
          <a:p>
            <a:r>
              <a:rPr lang="ja-JP" altLang="en-US" dirty="0" smtClean="0"/>
              <a:t>光来研究室</a:t>
            </a:r>
            <a:endParaRPr lang="en-US" altLang="ja-JP" dirty="0" smtClean="0"/>
          </a:p>
          <a:p>
            <a:r>
              <a:rPr lang="en-US" altLang="ja-JP" dirty="0" smtClean="0"/>
              <a:t>09237206</a:t>
            </a:r>
          </a:p>
          <a:p>
            <a:r>
              <a:rPr lang="ja-JP" altLang="en-US" dirty="0" smtClean="0"/>
              <a:t>塩田裕司</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en-US" altLang="ja-JP" dirty="0" err="1" smtClean="0"/>
              <a:t>OUasisster</a:t>
            </a:r>
            <a:r>
              <a:rPr kumimoji="1" lang="ja-JP" altLang="en-US" dirty="0" smtClean="0"/>
              <a:t>を用いたオフラインアップデートを行う</a:t>
            </a:r>
            <a:endParaRPr kumimoji="1" lang="en-US" altLang="ja-JP" dirty="0" smtClean="0"/>
          </a:p>
          <a:p>
            <a:pPr lvl="1"/>
            <a:r>
              <a:rPr lang="en-US" altLang="ja-JP" dirty="0" smtClean="0"/>
              <a:t>bcc</a:t>
            </a:r>
            <a:r>
              <a:rPr lang="ja-JP" altLang="en-US" dirty="0" smtClean="0"/>
              <a:t>パッケージのインストールを行った</a:t>
            </a:r>
            <a:endParaRPr lang="en-US" altLang="ja-JP" dirty="0" smtClean="0"/>
          </a:p>
          <a:p>
            <a:pPr lvl="1"/>
            <a:r>
              <a:rPr lang="en-US" altLang="ja-JP" dirty="0" smtClean="0"/>
              <a:t>bcc</a:t>
            </a:r>
            <a:r>
              <a:rPr lang="ja-JP" altLang="en-US" dirty="0" smtClean="0"/>
              <a:t>関連のインストールとパッケージデータベースの更新が行われた</a:t>
            </a:r>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a:t>
            </a:r>
            <a:r>
              <a:rPr kumimoji="1" lang="ja-JP" altLang="en-US" dirty="0" smtClean="0"/>
              <a:t>パッケージのインストール</a:t>
            </a:r>
            <a:endParaRPr kumimoji="1" lang="ja-JP" altLang="en-US" dirty="0"/>
          </a:p>
        </p:txBody>
      </p:sp>
      <p:sp>
        <p:nvSpPr>
          <p:cNvPr id="4" name="テキスト ボックス 3"/>
          <p:cNvSpPr txBox="1"/>
          <p:nvPr/>
        </p:nvSpPr>
        <p:spPr>
          <a:xfrm>
            <a:off x="3923928" y="4797152"/>
            <a:ext cx="4872066" cy="1754326"/>
          </a:xfrm>
          <a:prstGeom prst="rect">
            <a:avLst/>
          </a:prstGeom>
          <a:noFill/>
          <a:ln>
            <a:solidFill>
              <a:schemeClr val="tx1"/>
            </a:solidFill>
          </a:ln>
        </p:spPr>
        <p:txBody>
          <a:bodyPr wrap="square" rtlCol="0">
            <a:spAutoFit/>
          </a:bodyPr>
          <a:lstStyle/>
          <a:p>
            <a:r>
              <a:rPr lang="ja-JP" altLang="en-US" dirty="0" smtClean="0"/>
              <a:t>実験環境</a:t>
            </a:r>
            <a:endParaRPr lang="en-US" altLang="ja-JP" dirty="0" smtClean="0"/>
          </a:p>
          <a:p>
            <a:r>
              <a:rPr lang="en-US" altLang="ja-JP" dirty="0" smtClean="0"/>
              <a:t>CPU Intel Quad 2.83GHz</a:t>
            </a:r>
          </a:p>
          <a:p>
            <a:r>
              <a:rPr lang="ja-JP" altLang="en-US" dirty="0" smtClean="0"/>
              <a:t>メモリ</a:t>
            </a:r>
            <a:r>
              <a:rPr lang="en-US" altLang="ja-JP" dirty="0" smtClean="0"/>
              <a:t> 4GB</a:t>
            </a:r>
          </a:p>
          <a:p>
            <a:r>
              <a:rPr lang="en-US" altLang="ja-JP" dirty="0" smtClean="0"/>
              <a:t>Xen4.0</a:t>
            </a:r>
          </a:p>
          <a:p>
            <a:r>
              <a:rPr lang="ja-JP" altLang="en-US" dirty="0" smtClean="0"/>
              <a:t>ドメイン</a:t>
            </a:r>
            <a:r>
              <a:rPr lang="en-US" altLang="ja-JP" dirty="0" smtClean="0"/>
              <a:t>0</a:t>
            </a:r>
            <a:r>
              <a:rPr lang="ja-JP" altLang="en-US" dirty="0" smtClean="0"/>
              <a:t> </a:t>
            </a:r>
            <a:r>
              <a:rPr lang="en-US" altLang="ja-JP" dirty="0" smtClean="0"/>
              <a:t>Linux2.6.32.25</a:t>
            </a:r>
            <a:r>
              <a:rPr lang="ja-JP" altLang="en-US" dirty="0" smtClean="0"/>
              <a:t>　</a:t>
            </a:r>
            <a:r>
              <a:rPr lang="en-US" altLang="ja-JP" dirty="0" smtClean="0"/>
              <a:t>Ubuntu10.0.4</a:t>
            </a:r>
          </a:p>
          <a:p>
            <a:r>
              <a:rPr lang="ja-JP" altLang="en-US" dirty="0" smtClean="0"/>
              <a:t>ドメイン</a:t>
            </a:r>
            <a:r>
              <a:rPr lang="en-US" altLang="ja-JP" dirty="0" smtClean="0"/>
              <a:t>U Linux2.6.32.24</a:t>
            </a:r>
            <a:r>
              <a:rPr lang="ja-JP" altLang="en-US" dirty="0" smtClean="0"/>
              <a:t>　</a:t>
            </a:r>
            <a:r>
              <a:rPr lang="en-US" altLang="ja-JP" dirty="0" smtClean="0"/>
              <a:t>Ubuntu10.0.4</a:t>
            </a:r>
          </a:p>
        </p:txBody>
      </p:sp>
      <p:pic>
        <p:nvPicPr>
          <p:cNvPr id="5" name="Picture 2" descr="E:\Screenshot-1.png"/>
          <p:cNvPicPr>
            <a:picLocks noChangeAspect="1" noChangeArrowheads="1"/>
          </p:cNvPicPr>
          <p:nvPr/>
        </p:nvPicPr>
        <p:blipFill>
          <a:blip r:embed="rId3" cstate="print"/>
          <a:srcRect t="22734" r="29158" b="64670"/>
          <a:stretch>
            <a:fillRect/>
          </a:stretch>
        </p:blipFill>
        <p:spPr bwMode="auto">
          <a:xfrm>
            <a:off x="395536" y="3212976"/>
            <a:ext cx="8446538" cy="1224136"/>
          </a:xfrm>
          <a:prstGeom prst="rect">
            <a:avLst/>
          </a:prstGeom>
          <a:noFill/>
        </p:spPr>
      </p:pic>
      <p:cxnSp>
        <p:nvCxnSpPr>
          <p:cNvPr id="7" name="直線コネクタ 6"/>
          <p:cNvCxnSpPr/>
          <p:nvPr/>
        </p:nvCxnSpPr>
        <p:spPr>
          <a:xfrm>
            <a:off x="395536" y="4149080"/>
            <a:ext cx="36004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3171808"/>
          </a:xfrm>
        </p:spPr>
        <p:txBody>
          <a:bodyPr/>
          <a:lstStyle/>
          <a:p>
            <a:r>
              <a:rPr lang="ja-JP" altLang="en-US" dirty="0" smtClean="0"/>
              <a:t>レジューム後にかかる処理時間</a:t>
            </a:r>
            <a:r>
              <a:rPr kumimoji="1" lang="ja-JP" altLang="en-US" dirty="0" smtClean="0"/>
              <a:t>の比較</a:t>
            </a:r>
            <a:endParaRPr kumimoji="1" lang="en-US" altLang="ja-JP" dirty="0" smtClean="0"/>
          </a:p>
          <a:p>
            <a:pPr lvl="1"/>
            <a:r>
              <a:rPr lang="ja-JP" altLang="en-US" dirty="0" smtClean="0"/>
              <a:t>従来のアップデートと</a:t>
            </a:r>
            <a:r>
              <a:rPr lang="en-US" altLang="ja-JP" dirty="0" err="1" smtClean="0"/>
              <a:t>OUasisster</a:t>
            </a:r>
            <a:r>
              <a:rPr lang="ja-JP" altLang="en-US" dirty="0" smtClean="0"/>
              <a:t>を用いたオフラインアップデートを比較</a:t>
            </a:r>
            <a:endParaRPr lang="en-US" altLang="ja-JP" dirty="0" smtClean="0"/>
          </a:p>
          <a:p>
            <a:pPr lvl="2"/>
            <a:r>
              <a:rPr lang="ja-JP" altLang="en-US" dirty="0" smtClean="0"/>
              <a:t>従来のアップデートはアップデータのダウンロードとアップデート</a:t>
            </a:r>
            <a:endParaRPr lang="en-US" altLang="ja-JP" dirty="0" smtClean="0"/>
          </a:p>
          <a:p>
            <a:pPr lvl="2"/>
            <a:r>
              <a:rPr lang="en-US" altLang="ja-JP" dirty="0" err="1" smtClean="0"/>
              <a:t>Ouasisster</a:t>
            </a:r>
            <a:r>
              <a:rPr lang="ja-JP" altLang="en-US" dirty="0" smtClean="0"/>
              <a:t>はエミュレーションの反映</a:t>
            </a:r>
            <a:endParaRPr lang="en-US" altLang="ja-JP" dirty="0" smtClean="0"/>
          </a:p>
          <a:p>
            <a:pPr lvl="1"/>
            <a:r>
              <a:rPr kumimoji="1" lang="en-US" altLang="ja-JP" dirty="0" smtClean="0"/>
              <a:t>bcc</a:t>
            </a:r>
            <a:r>
              <a:rPr kumimoji="1" lang="ja-JP" altLang="en-US" dirty="0" smtClean="0"/>
              <a:t>パッケージのインストール</a:t>
            </a:r>
            <a:endParaRPr kumimoji="1" lang="en-US" altLang="ja-JP" dirty="0" smtClean="0"/>
          </a:p>
          <a:p>
            <a:pPr lvl="1"/>
            <a:r>
              <a:rPr lang="en-US" altLang="ja-JP" dirty="0" err="1" smtClean="0"/>
              <a:t>OUasisster</a:t>
            </a:r>
            <a:r>
              <a:rPr lang="ja-JP" altLang="en-US" dirty="0" smtClean="0"/>
              <a:t>でオンライン時の処理時間を削減</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r>
              <a:rPr kumimoji="1" lang="en-US" altLang="ja-JP" dirty="0" smtClean="0"/>
              <a:t>:</a:t>
            </a:r>
            <a:r>
              <a:rPr kumimoji="1" lang="ja-JP" altLang="en-US" dirty="0" smtClean="0"/>
              <a:t>オンライン処理時間の比較</a:t>
            </a:r>
            <a:endParaRPr kumimoji="1" lang="ja-JP" altLang="en-US" dirty="0"/>
          </a:p>
        </p:txBody>
      </p:sp>
      <p:graphicFrame>
        <p:nvGraphicFramePr>
          <p:cNvPr id="8" name="グラフ 7"/>
          <p:cNvGraphicFramePr/>
          <p:nvPr/>
        </p:nvGraphicFramePr>
        <p:xfrm>
          <a:off x="1907704" y="4293097"/>
          <a:ext cx="5832648" cy="237626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kumimoji="1" lang="en-US" altLang="ja-JP" dirty="0" err="1" smtClean="0"/>
              <a:t>NetChk</a:t>
            </a:r>
            <a:r>
              <a:rPr lang="ja-JP" altLang="en-US" dirty="0" smtClean="0"/>
              <a:t> </a:t>
            </a:r>
            <a:r>
              <a:rPr lang="en-US" altLang="ja-JP" dirty="0" smtClean="0"/>
              <a:t>protect</a:t>
            </a:r>
            <a:r>
              <a:rPr lang="ja-JP" altLang="en-US" dirty="0" smtClean="0"/>
              <a:t> </a:t>
            </a:r>
            <a:r>
              <a:rPr lang="en-US" altLang="ja-JP" dirty="0" smtClean="0"/>
              <a:t>[</a:t>
            </a:r>
            <a:r>
              <a:rPr lang="en-US" altLang="ja-JP" dirty="0" err="1" smtClean="0"/>
              <a:t>Shavlik</a:t>
            </a:r>
            <a:r>
              <a:rPr lang="en-US" altLang="ja-JP" dirty="0" smtClean="0"/>
              <a:t>]</a:t>
            </a:r>
          </a:p>
          <a:p>
            <a:pPr lvl="1"/>
            <a:r>
              <a:rPr kumimoji="1" lang="ja-JP" altLang="en-US" dirty="0" smtClean="0"/>
              <a:t>オフライン時の仮想ディスクにアップデータを書き込み、レジューム後にアップデータを実行</a:t>
            </a:r>
            <a:endParaRPr lang="en-US" altLang="ja-JP" dirty="0" smtClean="0"/>
          </a:p>
          <a:p>
            <a:pPr lvl="1"/>
            <a:r>
              <a:rPr lang="ja-JP" altLang="en-US" dirty="0" smtClean="0"/>
              <a:t>サスペンド状態の仮想マシンには対応してない</a:t>
            </a:r>
            <a:endParaRPr lang="en-US" altLang="ja-JP" dirty="0" smtClean="0"/>
          </a:p>
          <a:p>
            <a:r>
              <a:rPr lang="en-US" altLang="ja-JP" dirty="0" err="1" smtClean="0"/>
              <a:t>Nuwa</a:t>
            </a:r>
            <a:r>
              <a:rPr lang="en-US" altLang="ja-JP" dirty="0" smtClean="0"/>
              <a:t> [Zhou et al.’10]</a:t>
            </a:r>
          </a:p>
          <a:p>
            <a:pPr lvl="1"/>
            <a:r>
              <a:rPr lang="ja-JP" altLang="en-US" dirty="0" smtClean="0"/>
              <a:t>アップデータを書き換え、オフライン時にできるだけ実行</a:t>
            </a:r>
            <a:endParaRPr lang="en-US" altLang="ja-JP" dirty="0" smtClean="0"/>
          </a:p>
          <a:p>
            <a:pPr lvl="1"/>
            <a:r>
              <a:rPr lang="ja-JP" altLang="en-US" dirty="0" smtClean="0"/>
              <a:t>サスペンド状態の仮想マシンには対応していない</a:t>
            </a:r>
            <a:endParaRPr lang="en-US" altLang="ja-JP" dirty="0" smtClean="0"/>
          </a:p>
          <a:p>
            <a:r>
              <a:rPr lang="en-US" altLang="ja-JP" dirty="0" smtClean="0"/>
              <a:t>Offline Virtual Machine Servicing Tool [Microsoft]</a:t>
            </a:r>
          </a:p>
          <a:p>
            <a:pPr lvl="1"/>
            <a:r>
              <a:rPr lang="ja-JP" altLang="en-US" dirty="0" smtClean="0"/>
              <a:t>アップデート環境を作成し</a:t>
            </a:r>
            <a:r>
              <a:rPr lang="en-US" altLang="ja-JP" dirty="0" smtClean="0"/>
              <a:t>VM</a:t>
            </a:r>
            <a:r>
              <a:rPr lang="ja-JP" altLang="en-US" dirty="0" smtClean="0"/>
              <a:t>をレジュームしてアップデート</a:t>
            </a:r>
            <a:endParaRPr lang="en-US" altLang="ja-JP" dirty="0" smtClean="0"/>
          </a:p>
          <a:p>
            <a:pPr lvl="1"/>
            <a:r>
              <a:rPr lang="ja-JP" altLang="en-US" dirty="0" smtClean="0"/>
              <a:t>アップデート環境の作成をしなければならない</a:t>
            </a:r>
            <a:endParaRPr lang="en-US" altLang="ja-JP" dirty="0" smtClean="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サスペンドした仮想マシンのオフラインアップデートを行う</a:t>
            </a:r>
            <a:r>
              <a:rPr kumimoji="1" lang="en-US" altLang="ja-JP" dirty="0" err="1" smtClean="0"/>
              <a:t>OUasisster</a:t>
            </a:r>
            <a:r>
              <a:rPr kumimoji="1" lang="ja-JP" altLang="en-US" dirty="0" smtClean="0"/>
              <a:t>を提案</a:t>
            </a:r>
            <a:endParaRPr kumimoji="1" lang="en-US" altLang="ja-JP" dirty="0" smtClean="0"/>
          </a:p>
          <a:p>
            <a:pPr lvl="1"/>
            <a:r>
              <a:rPr kumimoji="1" lang="ja-JP" altLang="en-US" dirty="0" smtClean="0"/>
              <a:t>オフライン時にアップデートのエミュレーション</a:t>
            </a:r>
            <a:endParaRPr kumimoji="1" lang="en-US" altLang="ja-JP" dirty="0" smtClean="0"/>
          </a:p>
          <a:p>
            <a:pPr lvl="1"/>
            <a:r>
              <a:rPr kumimoji="1" lang="ja-JP" altLang="en-US" dirty="0" smtClean="0"/>
              <a:t>レジューム後にエミュレーション結果の反映</a:t>
            </a:r>
            <a:endParaRPr kumimoji="1" lang="en-US" altLang="ja-JP" dirty="0" smtClean="0"/>
          </a:p>
          <a:p>
            <a:pPr lvl="1"/>
            <a:r>
              <a:rPr lang="ja-JP" altLang="en-US" dirty="0" smtClean="0"/>
              <a:t>レジューム後のアップデート処理を削減できた</a:t>
            </a:r>
            <a:endParaRPr kumimoji="1" lang="en-US" altLang="ja-JP" dirty="0" smtClean="0"/>
          </a:p>
          <a:p>
            <a:pPr lvl="1">
              <a:buNone/>
            </a:pPr>
            <a:endParaRPr kumimoji="1" lang="en-US" altLang="ja-JP" dirty="0" smtClean="0"/>
          </a:p>
          <a:p>
            <a:r>
              <a:rPr lang="ja-JP" altLang="en-US" dirty="0" smtClean="0"/>
              <a:t>今後の課題</a:t>
            </a:r>
            <a:endParaRPr lang="en-US" altLang="ja-JP" dirty="0" smtClean="0"/>
          </a:p>
          <a:p>
            <a:pPr lvl="1"/>
            <a:r>
              <a:rPr kumimoji="1" lang="ja-JP" altLang="en-US" dirty="0" smtClean="0"/>
              <a:t>アップデータによるファイルの消去の対応</a:t>
            </a:r>
            <a:endParaRPr kumimoji="1" lang="en-US" altLang="ja-JP" dirty="0" smtClean="0"/>
          </a:p>
          <a:p>
            <a:pPr lvl="1"/>
            <a:r>
              <a:rPr kumimoji="1" lang="ja-JP" altLang="en-US" dirty="0" smtClean="0"/>
              <a:t>アップデータに含まれるスクリプトの実行への対応</a:t>
            </a:r>
            <a:endParaRPr kumimoji="1"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algn="ctr">
              <a:buNone/>
            </a:pPr>
            <a:endParaRPr kumimoji="1" lang="ja-JP" altLang="en-US" dirty="0"/>
          </a:p>
        </p:txBody>
      </p:sp>
      <p:sp>
        <p:nvSpPr>
          <p:cNvPr id="3" name="タイトル 2"/>
          <p:cNvSpPr>
            <a:spLocks noGrp="1"/>
          </p:cNvSpPr>
          <p:nvPr>
            <p:ph type="title"/>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a:bodyPr>
          <a:lstStyle/>
          <a:p>
            <a:r>
              <a:rPr lang="en-US" altLang="ja-JP" dirty="0" smtClean="0"/>
              <a:t>OS</a:t>
            </a:r>
            <a:r>
              <a:rPr lang="ja-JP" altLang="en-US" dirty="0" smtClean="0"/>
              <a:t>やアプリケーションに脆弱性が見つかることが多い</a:t>
            </a:r>
            <a:endParaRPr lang="en-US" altLang="ja-JP" dirty="0" smtClean="0"/>
          </a:p>
          <a:p>
            <a:pPr lvl="1"/>
            <a:r>
              <a:rPr lang="ja-JP" altLang="en-US" dirty="0" smtClean="0"/>
              <a:t>レジュームすると脆弱性を利用した攻撃を受ける可能性が高い</a:t>
            </a:r>
            <a:endParaRPr lang="en-US" altLang="ja-JP" dirty="0" smtClean="0"/>
          </a:p>
          <a:p>
            <a:r>
              <a:rPr lang="ja-JP" altLang="en-US" dirty="0" smtClean="0"/>
              <a:t>レジューム後のアップデートも危険</a:t>
            </a:r>
            <a:endParaRPr lang="en-US" altLang="ja-JP" dirty="0" smtClean="0"/>
          </a:p>
          <a:p>
            <a:pPr lvl="1"/>
            <a:r>
              <a:rPr lang="ja-JP" altLang="en-US" dirty="0" smtClean="0"/>
              <a:t>ネットワークからの攻撃</a:t>
            </a:r>
            <a:endParaRPr lang="en-US" altLang="ja-JP" dirty="0" smtClean="0"/>
          </a:p>
          <a:p>
            <a:pPr lvl="2"/>
            <a:r>
              <a:rPr lang="ja-JP" altLang="en-US" dirty="0" smtClean="0"/>
              <a:t>ネットワーク接続しアップデータをダウンロードするため</a:t>
            </a:r>
            <a:endParaRPr lang="en-US" altLang="ja-JP" dirty="0" smtClean="0"/>
          </a:p>
          <a:p>
            <a:pPr lvl="1"/>
            <a:r>
              <a:rPr lang="ja-JP" altLang="en-US" dirty="0" smtClean="0"/>
              <a:t>アップデートの処理中に攻撃</a:t>
            </a:r>
            <a:endParaRPr lang="en-US" altLang="ja-JP" dirty="0" smtClean="0"/>
          </a:p>
          <a:p>
            <a:pPr lvl="2"/>
            <a:r>
              <a:rPr lang="ja-JP" altLang="en-US" dirty="0" smtClean="0"/>
              <a:t>アップデートの処理に時間が掛かるため</a:t>
            </a:r>
            <a:endParaRPr kumimoji="1" lang="ja-JP" altLang="en-US" dirty="0"/>
          </a:p>
        </p:txBody>
      </p:sp>
      <p:sp>
        <p:nvSpPr>
          <p:cNvPr id="3" name="タイトル 2"/>
          <p:cNvSpPr>
            <a:spLocks noGrp="1"/>
          </p:cNvSpPr>
          <p:nvPr>
            <p:ph type="title"/>
          </p:nvPr>
        </p:nvSpPr>
        <p:spPr/>
        <p:txBody>
          <a:bodyPr/>
          <a:lstStyle/>
          <a:p>
            <a:r>
              <a:rPr kumimoji="1" lang="ja-JP" altLang="en-US" dirty="0" smtClean="0"/>
              <a:t>長期サスペンド時の問題点</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仮想マシンを停止させたままアップデートする</a:t>
            </a:r>
            <a:endParaRPr lang="en-US" altLang="ja-JP" dirty="0" smtClean="0"/>
          </a:p>
          <a:p>
            <a:pPr lvl="1"/>
            <a:r>
              <a:rPr lang="ja-JP" altLang="en-US" dirty="0" smtClean="0"/>
              <a:t>仮想マシンの仮想ディスクを直接更新</a:t>
            </a:r>
            <a:endParaRPr lang="en-US" altLang="ja-JP" dirty="0" smtClean="0"/>
          </a:p>
          <a:p>
            <a:pPr lvl="2"/>
            <a:r>
              <a:rPr lang="en-US" altLang="ja-JP" dirty="0" smtClean="0"/>
              <a:t>OS</a:t>
            </a:r>
            <a:r>
              <a:rPr lang="ja-JP" altLang="en-US" dirty="0" smtClean="0"/>
              <a:t>をシャットダウンした状態のみ有効</a:t>
            </a:r>
            <a:endParaRPr lang="en-US" altLang="ja-JP" dirty="0" smtClean="0"/>
          </a:p>
          <a:p>
            <a:pPr lvl="2"/>
            <a:r>
              <a:rPr lang="ja-JP" altLang="en-US" dirty="0" smtClean="0"/>
              <a:t>サスペンドした仮想マシンは適用できない</a:t>
            </a:r>
            <a:endParaRPr lang="en-US" altLang="ja-JP" dirty="0" smtClean="0"/>
          </a:p>
          <a:p>
            <a:r>
              <a:rPr lang="ja-JP" altLang="en-US" dirty="0" smtClean="0"/>
              <a:t>サスペンド状態の仮想ディスクを更新すると壊れる</a:t>
            </a:r>
            <a:endParaRPr kumimoji="1" lang="ja-JP" altLang="en-US" dirty="0"/>
          </a:p>
        </p:txBody>
      </p:sp>
      <p:sp>
        <p:nvSpPr>
          <p:cNvPr id="3" name="タイトル 2"/>
          <p:cNvSpPr>
            <a:spLocks noGrp="1"/>
          </p:cNvSpPr>
          <p:nvPr>
            <p:ph type="title"/>
          </p:nvPr>
        </p:nvSpPr>
        <p:spPr/>
        <p:txBody>
          <a:bodyPr/>
          <a:lstStyle/>
          <a:p>
            <a:r>
              <a:rPr kumimoji="1" lang="ja-JP" altLang="en-US" dirty="0" smtClean="0"/>
              <a:t>仮想マシンのアップデート</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実行環境</a:t>
            </a:r>
            <a:r>
              <a:rPr lang="en-US" altLang="ja-JP" dirty="0" smtClean="0"/>
              <a:t>VM</a:t>
            </a:r>
            <a:r>
              <a:rPr lang="ja-JP" altLang="en-US" dirty="0" smtClean="0"/>
              <a:t>シャドウの提供</a:t>
            </a:r>
            <a:endParaRPr lang="en-US" altLang="ja-JP" dirty="0" smtClean="0"/>
          </a:p>
          <a:p>
            <a:r>
              <a:rPr kumimoji="1" lang="ja-JP" altLang="en-US" dirty="0" smtClean="0"/>
              <a:t>ホスト</a:t>
            </a:r>
            <a:r>
              <a:rPr kumimoji="1" lang="en-US" altLang="ja-JP" dirty="0" smtClean="0"/>
              <a:t>OS</a:t>
            </a:r>
            <a:r>
              <a:rPr kumimoji="1" lang="ja-JP" altLang="en-US" dirty="0" smtClean="0"/>
              <a:t>から仮想マシン内の情報を取得</a:t>
            </a:r>
            <a:endParaRPr kumimoji="1" lang="en-US" altLang="ja-JP" dirty="0" smtClean="0"/>
          </a:p>
          <a:p>
            <a:pPr lvl="1"/>
            <a:r>
              <a:rPr lang="ja-JP" altLang="en-US" dirty="0" smtClean="0"/>
              <a:t>仮想ディスク内のファイルへのアクセスが可能</a:t>
            </a:r>
            <a:endParaRPr lang="en-US" altLang="ja-JP" dirty="0" smtClean="0"/>
          </a:p>
          <a:p>
            <a:r>
              <a:rPr lang="ja-JP" altLang="en-US" dirty="0" smtClean="0"/>
              <a:t>アップデータを仮想マシン内で動作しているのと同じように扱えるようにする</a:t>
            </a:r>
            <a:endParaRPr lang="en-US" altLang="ja-JP" dirty="0" smtClean="0"/>
          </a:p>
          <a:p>
            <a:endParaRPr kumimoji="1" lang="ja-JP" altLang="en-US" dirty="0"/>
          </a:p>
        </p:txBody>
      </p:sp>
      <p:sp>
        <p:nvSpPr>
          <p:cNvPr id="3" name="タイトル 2"/>
          <p:cNvSpPr>
            <a:spLocks noGrp="1"/>
          </p:cNvSpPr>
          <p:nvPr>
            <p:ph type="title"/>
          </p:nvPr>
        </p:nvSpPr>
        <p:spPr/>
        <p:txBody>
          <a:bodyPr/>
          <a:lstStyle/>
          <a:p>
            <a:r>
              <a:rPr kumimoji="1" lang="en-US" altLang="ja-JP" dirty="0" err="1" smtClean="0"/>
              <a:t>Transcall</a:t>
            </a:r>
            <a:endParaRPr kumimoji="1" lang="ja-JP" altLang="en-US" dirty="0"/>
          </a:p>
        </p:txBody>
      </p:sp>
      <p:sp>
        <p:nvSpPr>
          <p:cNvPr id="5" name="角丸四角形 4"/>
          <p:cNvSpPr/>
          <p:nvPr/>
        </p:nvSpPr>
        <p:spPr>
          <a:xfrm>
            <a:off x="6986624" y="4572009"/>
            <a:ext cx="1321390" cy="156109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t" anchorCtr="0"/>
          <a:lstStyle/>
          <a:p>
            <a:pPr algn="ctr"/>
            <a:endParaRPr kumimoji="1" lang="ja-JP" altLang="en-US" sz="1600" dirty="0"/>
          </a:p>
        </p:txBody>
      </p:sp>
      <p:sp>
        <p:nvSpPr>
          <p:cNvPr id="6" name="正方形/長方形 5"/>
          <p:cNvSpPr/>
          <p:nvPr/>
        </p:nvSpPr>
        <p:spPr>
          <a:xfrm>
            <a:off x="4283968" y="4486761"/>
            <a:ext cx="2345466" cy="1822559"/>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7" name="正方形/長方形 6"/>
          <p:cNvSpPr/>
          <p:nvPr/>
        </p:nvSpPr>
        <p:spPr>
          <a:xfrm>
            <a:off x="4499992" y="4869160"/>
            <a:ext cx="1823838" cy="576064"/>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600"/>
          </a:p>
        </p:txBody>
      </p:sp>
      <p:sp>
        <p:nvSpPr>
          <p:cNvPr id="8" name="正方形/長方形 7"/>
          <p:cNvSpPr/>
          <p:nvPr/>
        </p:nvSpPr>
        <p:spPr>
          <a:xfrm>
            <a:off x="4716016" y="5661248"/>
            <a:ext cx="1484697" cy="5308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err="1" smtClean="0"/>
              <a:t>Transcall</a:t>
            </a:r>
            <a:endParaRPr kumimoji="1" lang="ja-JP" altLang="en-US" sz="1600" dirty="0"/>
          </a:p>
        </p:txBody>
      </p:sp>
      <p:sp>
        <p:nvSpPr>
          <p:cNvPr id="9" name="テキスト ボックス 8"/>
          <p:cNvSpPr txBox="1"/>
          <p:nvPr/>
        </p:nvSpPr>
        <p:spPr>
          <a:xfrm>
            <a:off x="4644008" y="4509120"/>
            <a:ext cx="1712385"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en-US" altLang="ja-JP" sz="1600" dirty="0" smtClean="0"/>
              <a:t>VM</a:t>
            </a:r>
            <a:r>
              <a:rPr kumimoji="1" lang="ja-JP" altLang="en-US" sz="1600" dirty="0" smtClean="0"/>
              <a:t>シャドウ</a:t>
            </a:r>
            <a:endParaRPr kumimoji="1" lang="ja-JP" altLang="en-US" sz="1600" dirty="0"/>
          </a:p>
        </p:txBody>
      </p:sp>
      <p:cxnSp>
        <p:nvCxnSpPr>
          <p:cNvPr id="10" name="直線矢印コネクタ 9"/>
          <p:cNvCxnSpPr>
            <a:stCxn id="7" idx="2"/>
            <a:endCxn id="8" idx="0"/>
          </p:cNvCxnSpPr>
          <p:nvPr/>
        </p:nvCxnSpPr>
        <p:spPr>
          <a:xfrm rot="16200000" flipH="1">
            <a:off x="5327126" y="5530009"/>
            <a:ext cx="216024" cy="46454"/>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11" name="テキスト ボックス 10"/>
          <p:cNvSpPr txBox="1"/>
          <p:nvPr/>
        </p:nvSpPr>
        <p:spPr>
          <a:xfrm>
            <a:off x="6948264" y="4149080"/>
            <a:ext cx="1143262"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600" dirty="0" smtClean="0"/>
              <a:t>仮想マシン</a:t>
            </a:r>
            <a:endParaRPr kumimoji="1" lang="ja-JP" altLang="en-US" sz="1600" dirty="0"/>
          </a:p>
        </p:txBody>
      </p:sp>
      <p:sp>
        <p:nvSpPr>
          <p:cNvPr id="12" name="テキスト ボックス 11"/>
          <p:cNvSpPr txBox="1"/>
          <p:nvPr/>
        </p:nvSpPr>
        <p:spPr>
          <a:xfrm>
            <a:off x="4932040" y="4149080"/>
            <a:ext cx="993685"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ホスト</a:t>
            </a:r>
            <a:r>
              <a:rPr lang="en-US" altLang="ja-JP" sz="1600" dirty="0" smtClean="0"/>
              <a:t>OS</a:t>
            </a:r>
            <a:endParaRPr kumimoji="1" lang="ja-JP" altLang="en-US" sz="1600" dirty="0"/>
          </a:p>
        </p:txBody>
      </p:sp>
      <p:cxnSp>
        <p:nvCxnSpPr>
          <p:cNvPr id="13" name="直線矢印コネクタ 12"/>
          <p:cNvCxnSpPr/>
          <p:nvPr/>
        </p:nvCxnSpPr>
        <p:spPr>
          <a:xfrm>
            <a:off x="6185306" y="5908978"/>
            <a:ext cx="729880" cy="20352"/>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cxnSp>
        <p:nvCxnSpPr>
          <p:cNvPr id="14" name="直線コネクタ 13"/>
          <p:cNvCxnSpPr/>
          <p:nvPr/>
        </p:nvCxnSpPr>
        <p:spPr>
          <a:xfrm flipV="1">
            <a:off x="6372200" y="4578278"/>
            <a:ext cx="626412" cy="290882"/>
          </a:xfrm>
          <a:prstGeom prst="line">
            <a:avLst/>
          </a:prstGeom>
          <a:ln>
            <a:prstDash val="dash"/>
            <a:headEnd type="none" w="med" len="med"/>
            <a:tailEnd type="none" w="med" len="med"/>
          </a:ln>
        </p:spPr>
        <p:style>
          <a:lnRef idx="2">
            <a:schemeClr val="dk1"/>
          </a:lnRef>
          <a:fillRef idx="1">
            <a:schemeClr val="lt1"/>
          </a:fillRef>
          <a:effectRef idx="0">
            <a:schemeClr val="dk1"/>
          </a:effectRef>
          <a:fontRef idx="minor">
            <a:schemeClr val="dk1"/>
          </a:fontRef>
        </p:style>
      </p:cxnSp>
      <p:cxnSp>
        <p:nvCxnSpPr>
          <p:cNvPr id="15" name="直線コネクタ 14"/>
          <p:cNvCxnSpPr/>
          <p:nvPr/>
        </p:nvCxnSpPr>
        <p:spPr>
          <a:xfrm rot="16200000" flipH="1">
            <a:off x="6296772" y="5376636"/>
            <a:ext cx="848706" cy="697850"/>
          </a:xfrm>
          <a:prstGeom prst="line">
            <a:avLst/>
          </a:prstGeom>
          <a:ln>
            <a:prstDash val="dash"/>
            <a:headEnd type="none" w="med" len="med"/>
            <a:tailEnd type="none" w="med" len="med"/>
          </a:ln>
        </p:spPr>
        <p:style>
          <a:lnRef idx="2">
            <a:schemeClr val="dk1"/>
          </a:lnRef>
          <a:fillRef idx="1">
            <a:schemeClr val="lt1"/>
          </a:fillRef>
          <a:effectRef idx="0">
            <a:schemeClr val="dk1"/>
          </a:effectRef>
          <a:fontRef idx="minor">
            <a:schemeClr val="dk1"/>
          </a:fontRef>
        </p:style>
      </p:cxnSp>
      <p:sp>
        <p:nvSpPr>
          <p:cNvPr id="16" name="角丸四角形 15"/>
          <p:cNvSpPr/>
          <p:nvPr/>
        </p:nvSpPr>
        <p:spPr>
          <a:xfrm>
            <a:off x="4716016" y="4941168"/>
            <a:ext cx="1440160"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アップデータ</a:t>
            </a:r>
            <a:endParaRPr kumimoji="1" lang="ja-JP" alt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3027792"/>
          </a:xfrm>
        </p:spPr>
        <p:txBody>
          <a:bodyPr/>
          <a:lstStyle/>
          <a:p>
            <a:r>
              <a:rPr kumimoji="1" lang="ja-JP" altLang="en-US" dirty="0" smtClean="0"/>
              <a:t>長期間使用しなかった仮想マシン</a:t>
            </a:r>
            <a:r>
              <a:rPr lang="ja-JP" altLang="en-US" dirty="0" smtClean="0"/>
              <a:t>は攻撃を受ける可能性が高い</a:t>
            </a:r>
            <a:endParaRPr lang="en-US" altLang="ja-JP" dirty="0" smtClean="0"/>
          </a:p>
          <a:p>
            <a:pPr lvl="1"/>
            <a:r>
              <a:rPr lang="ja-JP" altLang="en-US" dirty="0" smtClean="0"/>
              <a:t>仮想マシンは使わないときサスペンドする</a:t>
            </a:r>
            <a:endParaRPr lang="en-US" altLang="ja-JP" dirty="0" smtClean="0"/>
          </a:p>
          <a:p>
            <a:pPr lvl="2"/>
            <a:r>
              <a:rPr lang="ja-JP" altLang="en-US" dirty="0" smtClean="0"/>
              <a:t>状態を保存して停止</a:t>
            </a:r>
            <a:endParaRPr lang="en-US" altLang="ja-JP" dirty="0" smtClean="0"/>
          </a:p>
          <a:p>
            <a:pPr lvl="1"/>
            <a:r>
              <a:rPr lang="ja-JP" altLang="en-US" dirty="0" smtClean="0"/>
              <a:t>使用するときレジュームする</a:t>
            </a:r>
            <a:endParaRPr lang="en-US" altLang="ja-JP" dirty="0" smtClean="0"/>
          </a:p>
          <a:p>
            <a:pPr lvl="2"/>
            <a:r>
              <a:rPr lang="ja-JP" altLang="en-US" dirty="0" smtClean="0"/>
              <a:t>サスペンドして保存した状態から再開</a:t>
            </a:r>
            <a:endParaRPr lang="en-US" altLang="ja-JP" dirty="0" smtClean="0"/>
          </a:p>
          <a:p>
            <a:pPr lvl="1"/>
            <a:r>
              <a:rPr kumimoji="1" lang="ja-JP" altLang="en-US" dirty="0" smtClean="0"/>
              <a:t>サスペンド中に</a:t>
            </a:r>
            <a:r>
              <a:rPr kumimoji="1" lang="en-US" altLang="ja-JP" dirty="0" smtClean="0"/>
              <a:t>OS</a:t>
            </a:r>
            <a:r>
              <a:rPr kumimoji="1" lang="ja-JP" altLang="en-US" dirty="0" smtClean="0"/>
              <a:t>やアプリケーションに脆弱性が見つかる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長期間サスペンド時の問題点</a:t>
            </a:r>
            <a:endParaRPr kumimoji="1" lang="ja-JP" altLang="en-US" dirty="0"/>
          </a:p>
        </p:txBody>
      </p:sp>
      <p:cxnSp>
        <p:nvCxnSpPr>
          <p:cNvPr id="5" name="直線矢印コネクタ 4"/>
          <p:cNvCxnSpPr/>
          <p:nvPr/>
        </p:nvCxnSpPr>
        <p:spPr>
          <a:xfrm>
            <a:off x="2195736" y="6021288"/>
            <a:ext cx="4536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483768" y="5373216"/>
            <a:ext cx="57606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8" name="正方形/長方形 7"/>
          <p:cNvSpPr/>
          <p:nvPr/>
        </p:nvSpPr>
        <p:spPr>
          <a:xfrm>
            <a:off x="5940152" y="5373216"/>
            <a:ext cx="57606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cxnSp>
        <p:nvCxnSpPr>
          <p:cNvPr id="10" name="直線コネクタ 9"/>
          <p:cNvCxnSpPr/>
          <p:nvPr/>
        </p:nvCxnSpPr>
        <p:spPr>
          <a:xfrm rot="5400000">
            <a:off x="2447764" y="5265204"/>
            <a:ext cx="1368152"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5112060" y="5265204"/>
            <a:ext cx="1368152"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979712" y="4437112"/>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3" name="四角形吹き出し 12"/>
          <p:cNvSpPr/>
          <p:nvPr/>
        </p:nvSpPr>
        <p:spPr>
          <a:xfrm>
            <a:off x="1979712" y="4869160"/>
            <a:ext cx="1197226" cy="360040"/>
          </a:xfrm>
          <a:prstGeom prst="wedgeRectCallout">
            <a:avLst>
              <a:gd name="adj1" fmla="val 33151"/>
              <a:gd name="adj2" fmla="val 90656"/>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chemeClr val="tx1"/>
                </a:solidFill>
              </a:rPr>
              <a:t>サスペンド</a:t>
            </a:r>
            <a:endParaRPr kumimoji="1" lang="ja-JP" altLang="en-US" dirty="0">
              <a:solidFill>
                <a:schemeClr val="tx1"/>
              </a:solidFill>
            </a:endParaRPr>
          </a:p>
        </p:txBody>
      </p:sp>
      <p:sp>
        <p:nvSpPr>
          <p:cNvPr id="14" name="正方形/長方形 13"/>
          <p:cNvSpPr/>
          <p:nvPr/>
        </p:nvSpPr>
        <p:spPr>
          <a:xfrm>
            <a:off x="3203848" y="5373216"/>
            <a:ext cx="576064"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15" name="テキスト ボックス 14"/>
          <p:cNvSpPr txBox="1"/>
          <p:nvPr/>
        </p:nvSpPr>
        <p:spPr>
          <a:xfrm>
            <a:off x="3851920" y="4437112"/>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16" name="テキスト ボックス 15"/>
          <p:cNvSpPr txBox="1"/>
          <p:nvPr/>
        </p:nvSpPr>
        <p:spPr>
          <a:xfrm>
            <a:off x="5724128" y="4437112"/>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7" name="四角形吹き出し 16"/>
          <p:cNvSpPr/>
          <p:nvPr/>
        </p:nvSpPr>
        <p:spPr>
          <a:xfrm>
            <a:off x="5148064" y="4869160"/>
            <a:ext cx="1197226" cy="360040"/>
          </a:xfrm>
          <a:prstGeom prst="wedgeRectCallout">
            <a:avLst>
              <a:gd name="adj1" fmla="val 22043"/>
              <a:gd name="adj2" fmla="val 83730"/>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chemeClr val="tx1"/>
                </a:solidFill>
              </a:rPr>
              <a:t>サスペンド</a:t>
            </a:r>
            <a:endParaRPr kumimoji="1" lang="ja-JP" altLang="en-US" dirty="0">
              <a:solidFill>
                <a:schemeClr val="tx1"/>
              </a:solidFill>
            </a:endParaRPr>
          </a:p>
        </p:txBody>
      </p:sp>
      <p:sp>
        <p:nvSpPr>
          <p:cNvPr id="18" name="角丸四角形 17"/>
          <p:cNvSpPr/>
          <p:nvPr/>
        </p:nvSpPr>
        <p:spPr>
          <a:xfrm>
            <a:off x="3707904" y="4941168"/>
            <a:ext cx="1296144" cy="360040"/>
          </a:xfrm>
          <a:prstGeom prst="roundRect">
            <a:avLst/>
          </a:prstGeom>
          <a:noFill/>
          <a:ln cmpd="sng">
            <a:prstDash val="sysDot"/>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dirty="0" smtClean="0">
                <a:solidFill>
                  <a:schemeClr val="tx1"/>
                </a:solidFill>
              </a:rPr>
              <a:t>アップデート</a:t>
            </a:r>
            <a:endParaRPr kumimoji="1" lang="ja-JP" altLang="en-US" sz="1600" dirty="0">
              <a:solidFill>
                <a:schemeClr val="tx1"/>
              </a:solidFill>
            </a:endParaRPr>
          </a:p>
        </p:txBody>
      </p:sp>
      <p:sp>
        <p:nvSpPr>
          <p:cNvPr id="20" name="正方形/長方形 19"/>
          <p:cNvSpPr/>
          <p:nvPr/>
        </p:nvSpPr>
        <p:spPr>
          <a:xfrm>
            <a:off x="5076056" y="5373216"/>
            <a:ext cx="576064"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2163695"/>
          </a:xfrm>
        </p:spPr>
        <p:txBody>
          <a:bodyPr/>
          <a:lstStyle/>
          <a:p>
            <a:r>
              <a:rPr kumimoji="1" lang="ja-JP" altLang="en-US" dirty="0" smtClean="0"/>
              <a:t>サスペンド状態の仮想マシンをオフラインアップデート</a:t>
            </a:r>
            <a:endParaRPr kumimoji="1" lang="en-US" altLang="ja-JP" dirty="0" smtClean="0"/>
          </a:p>
          <a:p>
            <a:pPr lvl="1"/>
            <a:r>
              <a:rPr lang="ja-JP" altLang="en-US" dirty="0" smtClean="0"/>
              <a:t>出来る限りオフラインで処理を行う</a:t>
            </a:r>
            <a:endParaRPr lang="en-US" altLang="ja-JP" dirty="0" smtClean="0"/>
          </a:p>
          <a:p>
            <a:pPr lvl="2"/>
            <a:r>
              <a:rPr lang="ja-JP" altLang="en-US" dirty="0" smtClean="0"/>
              <a:t>アップデートのエミュレーション</a:t>
            </a:r>
            <a:endParaRPr lang="en-US" altLang="ja-JP" dirty="0" smtClean="0"/>
          </a:p>
          <a:p>
            <a:pPr lvl="1"/>
            <a:r>
              <a:rPr lang="ja-JP" altLang="en-US" dirty="0" smtClean="0"/>
              <a:t>オンライン時の処理を削減</a:t>
            </a:r>
            <a:endParaRPr lang="en-US" altLang="ja-JP" dirty="0" smtClean="0"/>
          </a:p>
          <a:p>
            <a:pPr lvl="2"/>
            <a:r>
              <a:rPr lang="ja-JP" altLang="en-US" dirty="0" smtClean="0"/>
              <a:t>エミュレーションの反映</a:t>
            </a:r>
            <a:endParaRPr lang="en-US" altLang="ja-JP" dirty="0" smtClean="0"/>
          </a:p>
        </p:txBody>
      </p:sp>
      <p:sp>
        <p:nvSpPr>
          <p:cNvPr id="3" name="タイトル 2"/>
          <p:cNvSpPr>
            <a:spLocks noGrp="1"/>
          </p:cNvSpPr>
          <p:nvPr>
            <p:ph type="title"/>
          </p:nvPr>
        </p:nvSpPr>
        <p:spPr/>
        <p:txBody>
          <a:bodyPr/>
          <a:lstStyle/>
          <a:p>
            <a:r>
              <a:rPr kumimoji="1" lang="ja-JP" altLang="en-US" dirty="0" smtClean="0"/>
              <a:t>提案</a:t>
            </a:r>
            <a:r>
              <a:rPr kumimoji="1" lang="en-US" altLang="ja-JP" dirty="0" smtClean="0"/>
              <a:t>:</a:t>
            </a:r>
            <a:r>
              <a:rPr kumimoji="1" lang="en-US" altLang="ja-JP" dirty="0" err="1" smtClean="0"/>
              <a:t>OUasisster</a:t>
            </a:r>
            <a:endParaRPr kumimoji="1" lang="ja-JP" altLang="en-US" dirty="0"/>
          </a:p>
        </p:txBody>
      </p:sp>
      <p:cxnSp>
        <p:nvCxnSpPr>
          <p:cNvPr id="12" name="直線矢印コネクタ 11"/>
          <p:cNvCxnSpPr/>
          <p:nvPr/>
        </p:nvCxnSpPr>
        <p:spPr>
          <a:xfrm>
            <a:off x="1259632" y="6021288"/>
            <a:ext cx="63367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547664" y="5373216"/>
            <a:ext cx="57606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4" name="正方形/長方形 13"/>
          <p:cNvSpPr/>
          <p:nvPr/>
        </p:nvSpPr>
        <p:spPr>
          <a:xfrm>
            <a:off x="6444208" y="5373216"/>
            <a:ext cx="576064"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cxnSp>
        <p:nvCxnSpPr>
          <p:cNvPr id="15" name="直線コネクタ 14"/>
          <p:cNvCxnSpPr/>
          <p:nvPr/>
        </p:nvCxnSpPr>
        <p:spPr>
          <a:xfrm rot="5400000">
            <a:off x="1475656" y="5013176"/>
            <a:ext cx="1872208"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5256076" y="5049180"/>
            <a:ext cx="1800200"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259632" y="4077072"/>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8" name="四角形吹き出し 17"/>
          <p:cNvSpPr/>
          <p:nvPr/>
        </p:nvSpPr>
        <p:spPr>
          <a:xfrm>
            <a:off x="1115616" y="4869160"/>
            <a:ext cx="1197226" cy="360040"/>
          </a:xfrm>
          <a:prstGeom prst="wedgeRectCallout">
            <a:avLst>
              <a:gd name="adj1" fmla="val 33151"/>
              <a:gd name="adj2" fmla="val 90656"/>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chemeClr val="tx1"/>
                </a:solidFill>
              </a:rPr>
              <a:t>サスペンド</a:t>
            </a:r>
            <a:endParaRPr kumimoji="1" lang="ja-JP" altLang="en-US" dirty="0">
              <a:solidFill>
                <a:schemeClr val="tx1"/>
              </a:solidFill>
            </a:endParaRPr>
          </a:p>
        </p:txBody>
      </p:sp>
      <p:sp>
        <p:nvSpPr>
          <p:cNvPr id="19" name="正方形/長方形 18"/>
          <p:cNvSpPr/>
          <p:nvPr/>
        </p:nvSpPr>
        <p:spPr>
          <a:xfrm>
            <a:off x="2483768" y="5373216"/>
            <a:ext cx="576064"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VM</a:t>
            </a:r>
            <a:endParaRPr kumimoji="1" lang="ja-JP" altLang="en-US" dirty="0"/>
          </a:p>
        </p:txBody>
      </p:sp>
      <p:sp>
        <p:nvSpPr>
          <p:cNvPr id="20" name="テキスト ボックス 19"/>
          <p:cNvSpPr txBox="1"/>
          <p:nvPr/>
        </p:nvSpPr>
        <p:spPr>
          <a:xfrm>
            <a:off x="3203848" y="4077072"/>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22" name="四角形吹き出し 21"/>
          <p:cNvSpPr/>
          <p:nvPr/>
        </p:nvSpPr>
        <p:spPr>
          <a:xfrm>
            <a:off x="5580112" y="4869160"/>
            <a:ext cx="1197226" cy="360040"/>
          </a:xfrm>
          <a:prstGeom prst="wedgeRectCallout">
            <a:avLst>
              <a:gd name="adj1" fmla="val 22043"/>
              <a:gd name="adj2" fmla="val 83730"/>
            </a:avLst>
          </a:prstGeom>
          <a:ln w="127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solidFill>
                  <a:schemeClr val="tx1"/>
                </a:solidFill>
              </a:rPr>
              <a:t>サスペンド</a:t>
            </a:r>
            <a:endParaRPr kumimoji="1" lang="ja-JP" altLang="en-US" dirty="0">
              <a:solidFill>
                <a:schemeClr val="tx1"/>
              </a:solidFill>
            </a:endParaRPr>
          </a:p>
        </p:txBody>
      </p:sp>
      <p:sp>
        <p:nvSpPr>
          <p:cNvPr id="23" name="角丸四角形 22"/>
          <p:cNvSpPr/>
          <p:nvPr/>
        </p:nvSpPr>
        <p:spPr>
          <a:xfrm>
            <a:off x="2555776" y="4941168"/>
            <a:ext cx="1296144" cy="360040"/>
          </a:xfrm>
          <a:prstGeom prst="roundRect">
            <a:avLst/>
          </a:prstGeom>
          <a:noFill/>
          <a:ln cmpd="sng">
            <a:prstDash val="sysDot"/>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dirty="0" smtClean="0">
                <a:solidFill>
                  <a:schemeClr val="tx1"/>
                </a:solidFill>
              </a:rPr>
              <a:t>アップデート</a:t>
            </a:r>
            <a:endParaRPr kumimoji="1" lang="ja-JP" altLang="en-US" sz="1600" dirty="0">
              <a:solidFill>
                <a:schemeClr val="tx1"/>
              </a:solidFill>
            </a:endParaRPr>
          </a:p>
        </p:txBody>
      </p:sp>
      <p:sp>
        <p:nvSpPr>
          <p:cNvPr id="24" name="正方形/長方形 23"/>
          <p:cNvSpPr/>
          <p:nvPr/>
        </p:nvSpPr>
        <p:spPr>
          <a:xfrm>
            <a:off x="3923928" y="5373216"/>
            <a:ext cx="1656184" cy="50405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t>アップデートの</a:t>
            </a:r>
            <a:endParaRPr kumimoji="1" lang="en-US" altLang="ja-JP" sz="1600" dirty="0" smtClean="0"/>
          </a:p>
          <a:p>
            <a:pPr algn="ctr"/>
            <a:r>
              <a:rPr kumimoji="1" lang="ja-JP" altLang="en-US" sz="1600" dirty="0" smtClean="0"/>
              <a:t>エミュレーション</a:t>
            </a:r>
            <a:endParaRPr kumimoji="1" lang="ja-JP" altLang="en-US" sz="1600" dirty="0"/>
          </a:p>
        </p:txBody>
      </p:sp>
      <p:sp>
        <p:nvSpPr>
          <p:cNvPr id="30" name="U ターン矢印 29"/>
          <p:cNvSpPr/>
          <p:nvPr/>
        </p:nvSpPr>
        <p:spPr>
          <a:xfrm>
            <a:off x="4572000" y="4509120"/>
            <a:ext cx="2448272" cy="792088"/>
          </a:xfrm>
          <a:prstGeom prst="uturnArrow">
            <a:avLst>
              <a:gd name="adj1" fmla="val 11357"/>
              <a:gd name="adj2" fmla="val 15030"/>
              <a:gd name="adj3" fmla="val 14505"/>
              <a:gd name="adj4" fmla="val 51096"/>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テキスト ボックス 20"/>
          <p:cNvSpPr txBox="1"/>
          <p:nvPr/>
        </p:nvSpPr>
        <p:spPr>
          <a:xfrm>
            <a:off x="6588224" y="4077072"/>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33" name="テキスト ボックス 32"/>
          <p:cNvSpPr txBox="1"/>
          <p:nvPr/>
        </p:nvSpPr>
        <p:spPr>
          <a:xfrm>
            <a:off x="5076056" y="4149080"/>
            <a:ext cx="1512168" cy="338554"/>
          </a:xfrm>
          <a:prstGeom prst="rect">
            <a:avLst/>
          </a:prstGeom>
          <a:noFill/>
        </p:spPr>
        <p:txBody>
          <a:bodyPr wrap="square" rtlCol="0">
            <a:spAutoFit/>
          </a:bodyPr>
          <a:lstStyle/>
          <a:p>
            <a:pPr algn="ctr"/>
            <a:r>
              <a:rPr kumimoji="1" lang="ja-JP" altLang="en-US" sz="1600" dirty="0" smtClean="0"/>
              <a:t>結果の反映</a:t>
            </a:r>
            <a:endParaRPr kumimoji="1" lang="ja-JP"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236296" y="4221088"/>
            <a:ext cx="864096" cy="22322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457200" y="1481329"/>
            <a:ext cx="8229600" cy="2811767"/>
          </a:xfrm>
        </p:spPr>
        <p:txBody>
          <a:bodyPr/>
          <a:lstStyle/>
          <a:p>
            <a:r>
              <a:rPr lang="ja-JP" altLang="en-US" dirty="0" smtClean="0"/>
              <a:t>使う必要がある時だけ動かすのが一般的</a:t>
            </a:r>
            <a:endParaRPr kumimoji="1" lang="en-US" altLang="ja-JP" dirty="0" smtClean="0"/>
          </a:p>
          <a:p>
            <a:pPr lvl="1"/>
            <a:r>
              <a:rPr kumimoji="1" lang="ja-JP" altLang="en-US" dirty="0" smtClean="0"/>
              <a:t>仮想マシンを用いると一台の計算機上に複数の計算機を仮想的に作成できる</a:t>
            </a:r>
            <a:endParaRPr lang="en-US" altLang="ja-JP" dirty="0" smtClean="0"/>
          </a:p>
          <a:p>
            <a:pPr lvl="1"/>
            <a:r>
              <a:rPr lang="ja-JP" altLang="en-US" dirty="0" smtClean="0"/>
              <a:t>デスクトップ</a:t>
            </a:r>
            <a:endParaRPr lang="en-US" altLang="ja-JP" dirty="0" smtClean="0"/>
          </a:p>
          <a:p>
            <a:pPr lvl="2"/>
            <a:r>
              <a:rPr lang="ja-JP" altLang="en-US" dirty="0" smtClean="0"/>
              <a:t>別の</a:t>
            </a:r>
            <a:r>
              <a:rPr lang="en-US" altLang="ja-JP" dirty="0" smtClean="0"/>
              <a:t>OS</a:t>
            </a:r>
            <a:r>
              <a:rPr lang="ja-JP" altLang="en-US" dirty="0" smtClean="0"/>
              <a:t>を使用したい時のみ使用</a:t>
            </a:r>
            <a:endParaRPr lang="en-US" altLang="ja-JP" dirty="0" smtClean="0"/>
          </a:p>
          <a:p>
            <a:pPr lvl="1"/>
            <a:r>
              <a:rPr lang="ja-JP" altLang="en-US" dirty="0" smtClean="0"/>
              <a:t>サーバ</a:t>
            </a:r>
            <a:endParaRPr lang="en-US" altLang="ja-JP" dirty="0" smtClean="0"/>
          </a:p>
          <a:p>
            <a:pPr lvl="2"/>
            <a:r>
              <a:rPr kumimoji="1" lang="ja-JP" altLang="en-US" dirty="0" smtClean="0"/>
              <a:t>負荷によって仮想マシンの数を調整</a:t>
            </a:r>
            <a:r>
              <a:rPr lang="ja-JP" altLang="en-US" dirty="0" smtClean="0"/>
              <a:t>できるように</a:t>
            </a:r>
            <a:r>
              <a:rPr kumimoji="1" lang="ja-JP" altLang="en-US" dirty="0" smtClean="0"/>
              <a:t>予備を用意</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仮想マシンの利用形態</a:t>
            </a:r>
            <a:endParaRPr kumimoji="1" lang="ja-JP" altLang="en-US" dirty="0"/>
          </a:p>
        </p:txBody>
      </p:sp>
      <p:pic>
        <p:nvPicPr>
          <p:cNvPr id="4" name="Picture 3" descr="F:\KIT\卒研\発表会資料\ubuntu.jpg"/>
          <p:cNvPicPr>
            <a:picLocks noChangeAspect="1" noChangeArrowheads="1"/>
          </p:cNvPicPr>
          <p:nvPr/>
        </p:nvPicPr>
        <p:blipFill>
          <a:blip r:embed="rId3" cstate="print"/>
          <a:srcRect/>
          <a:stretch>
            <a:fillRect/>
          </a:stretch>
        </p:blipFill>
        <p:spPr bwMode="auto">
          <a:xfrm>
            <a:off x="611560" y="4535741"/>
            <a:ext cx="3096344" cy="2322259"/>
          </a:xfrm>
          <a:prstGeom prst="rect">
            <a:avLst/>
          </a:prstGeom>
          <a:noFill/>
        </p:spPr>
      </p:pic>
      <p:sp>
        <p:nvSpPr>
          <p:cNvPr id="5" name="正方形/長方形 4"/>
          <p:cNvSpPr/>
          <p:nvPr/>
        </p:nvSpPr>
        <p:spPr>
          <a:xfrm>
            <a:off x="7380312" y="4293096"/>
            <a:ext cx="576064"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2" name="正方形/長方形 11"/>
          <p:cNvSpPr/>
          <p:nvPr/>
        </p:nvSpPr>
        <p:spPr>
          <a:xfrm>
            <a:off x="7380312" y="4725144"/>
            <a:ext cx="576064"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4" name="正方形/長方形 13"/>
          <p:cNvSpPr/>
          <p:nvPr/>
        </p:nvSpPr>
        <p:spPr>
          <a:xfrm>
            <a:off x="7380312" y="5157192"/>
            <a:ext cx="576064"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5" name="正方形/長方形 14"/>
          <p:cNvSpPr/>
          <p:nvPr/>
        </p:nvSpPr>
        <p:spPr>
          <a:xfrm>
            <a:off x="7380312" y="5589240"/>
            <a:ext cx="576064" cy="3600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VM</a:t>
            </a:r>
            <a:endParaRPr kumimoji="1" lang="ja-JP" altLang="en-US" dirty="0"/>
          </a:p>
        </p:txBody>
      </p:sp>
      <p:sp>
        <p:nvSpPr>
          <p:cNvPr id="16" name="正方形/長方形 15"/>
          <p:cNvSpPr/>
          <p:nvPr/>
        </p:nvSpPr>
        <p:spPr>
          <a:xfrm>
            <a:off x="7380312" y="6021288"/>
            <a:ext cx="576064" cy="36004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dirty="0" smtClean="0"/>
              <a:t>VM</a:t>
            </a:r>
            <a:endParaRPr kumimoji="1" lang="ja-JP" altLang="en-US" dirty="0"/>
          </a:p>
        </p:txBody>
      </p:sp>
      <p:sp>
        <p:nvSpPr>
          <p:cNvPr id="13" name="正方形/長方形 12"/>
          <p:cNvSpPr/>
          <p:nvPr/>
        </p:nvSpPr>
        <p:spPr>
          <a:xfrm>
            <a:off x="7380312" y="5589240"/>
            <a:ext cx="576064"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17" name="正方形/長方形 16"/>
          <p:cNvSpPr/>
          <p:nvPr/>
        </p:nvSpPr>
        <p:spPr>
          <a:xfrm>
            <a:off x="7380312" y="6021288"/>
            <a:ext cx="576064" cy="3600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endParaRPr kumimoji="1" lang="ja-JP" altLang="en-US" dirty="0"/>
          </a:p>
        </p:txBody>
      </p:sp>
      <p:sp>
        <p:nvSpPr>
          <p:cNvPr id="20" name="右矢印 19"/>
          <p:cNvSpPr/>
          <p:nvPr/>
        </p:nvSpPr>
        <p:spPr>
          <a:xfrm>
            <a:off x="6660232" y="5157192"/>
            <a:ext cx="36004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7236296" y="6519446"/>
            <a:ext cx="864096" cy="338554"/>
          </a:xfrm>
          <a:prstGeom prst="rect">
            <a:avLst/>
          </a:prstGeom>
          <a:noFill/>
        </p:spPr>
        <p:txBody>
          <a:bodyPr wrap="square" rtlCol="0">
            <a:spAutoFit/>
          </a:bodyPr>
          <a:lstStyle/>
          <a:p>
            <a:pPr algn="ctr"/>
            <a:r>
              <a:rPr kumimoji="1" lang="ja-JP" altLang="en-US" sz="1600" dirty="0" smtClean="0"/>
              <a:t>サーバ</a:t>
            </a:r>
            <a:endParaRPr kumimoji="1" lang="ja-JP" altLang="en-US" sz="1600" dirty="0"/>
          </a:p>
        </p:txBody>
      </p:sp>
      <p:sp>
        <p:nvSpPr>
          <p:cNvPr id="22" name="フローチャート : 結合子 21"/>
          <p:cNvSpPr/>
          <p:nvPr/>
        </p:nvSpPr>
        <p:spPr>
          <a:xfrm>
            <a:off x="6012160" y="4509120"/>
            <a:ext cx="288032" cy="28803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3" name="フローチャート : 結合子 22"/>
          <p:cNvSpPr/>
          <p:nvPr/>
        </p:nvSpPr>
        <p:spPr>
          <a:xfrm>
            <a:off x="6012160" y="4869160"/>
            <a:ext cx="288032" cy="28803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4" name="フローチャート : 結合子 23"/>
          <p:cNvSpPr/>
          <p:nvPr/>
        </p:nvSpPr>
        <p:spPr>
          <a:xfrm>
            <a:off x="6012160" y="5229200"/>
            <a:ext cx="288032" cy="28803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5" name="フローチャート : 結合子 24"/>
          <p:cNvSpPr/>
          <p:nvPr/>
        </p:nvSpPr>
        <p:spPr>
          <a:xfrm>
            <a:off x="6012160" y="5589240"/>
            <a:ext cx="288032" cy="28803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6" name="フローチャート : 結合子 25"/>
          <p:cNvSpPr/>
          <p:nvPr/>
        </p:nvSpPr>
        <p:spPr>
          <a:xfrm>
            <a:off x="6012160" y="5949280"/>
            <a:ext cx="288032" cy="288032"/>
          </a:xfrm>
          <a:prstGeom prst="flowChartConnector">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5508104" y="6519446"/>
            <a:ext cx="1368152" cy="338554"/>
          </a:xfrm>
          <a:prstGeom prst="rect">
            <a:avLst/>
          </a:prstGeom>
          <a:noFill/>
        </p:spPr>
        <p:txBody>
          <a:bodyPr wrap="square" rtlCol="0">
            <a:spAutoFit/>
          </a:bodyPr>
          <a:lstStyle/>
          <a:p>
            <a:pPr algn="ctr"/>
            <a:r>
              <a:rPr kumimoji="1" lang="ja-JP" altLang="en-US" sz="1600" dirty="0" smtClean="0"/>
              <a:t>クライアント</a:t>
            </a:r>
            <a:endParaRPr kumimoji="1" lang="ja-JP"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linds(horizontal)">
                                      <p:cBhvr>
                                        <p:cTn id="7" dur="500"/>
                                        <p:tgtEl>
                                          <p:spTgt spid="2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blinds(horizontal)">
                                      <p:cBhvr>
                                        <p:cTn id="1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5" grpId="0" animBg="1"/>
      <p:bldP spid="2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2595744"/>
          </a:xfrm>
        </p:spPr>
        <p:txBody>
          <a:bodyPr/>
          <a:lstStyle/>
          <a:p>
            <a:r>
              <a:rPr kumimoji="1" lang="en-US" altLang="ja-JP" dirty="0" err="1" smtClean="0"/>
              <a:t>aufs</a:t>
            </a:r>
            <a:r>
              <a:rPr kumimoji="1" lang="ja-JP" altLang="en-US" dirty="0" smtClean="0"/>
              <a:t>を用いてファイル更新のエミュレーションを行う</a:t>
            </a:r>
            <a:endParaRPr kumimoji="1" lang="en-US" altLang="ja-JP" dirty="0" smtClean="0"/>
          </a:p>
          <a:p>
            <a:pPr lvl="1"/>
            <a:r>
              <a:rPr lang="ja-JP" altLang="en-US" dirty="0" smtClean="0"/>
              <a:t>複数のディレクトリを透過的に重ねるファイルシステム</a:t>
            </a:r>
            <a:endParaRPr lang="en-US" altLang="ja-JP" dirty="0" smtClean="0"/>
          </a:p>
          <a:p>
            <a:pPr lvl="2"/>
            <a:r>
              <a:rPr kumimoji="1" lang="ja-JP" altLang="en-US" dirty="0" smtClean="0"/>
              <a:t>各ディレクトリに読み込み専用及び読み書き可能を設定できる</a:t>
            </a:r>
            <a:endParaRPr kumimoji="1" lang="en-US" altLang="ja-JP" dirty="0" smtClean="0"/>
          </a:p>
          <a:p>
            <a:pPr lvl="2"/>
            <a:r>
              <a:rPr lang="ja-JP" altLang="en-US" dirty="0" smtClean="0"/>
              <a:t>上のディレクトリから読み込まれる</a:t>
            </a:r>
            <a:endParaRPr lang="en-US" altLang="ja-JP" dirty="0" smtClean="0"/>
          </a:p>
          <a:p>
            <a:pPr lvl="1"/>
            <a:r>
              <a:rPr kumimoji="1" lang="ja-JP" altLang="en-US" dirty="0" smtClean="0"/>
              <a:t>アップデータから見た場合、仮想ディスクがアップデートされたように見える</a:t>
            </a:r>
            <a:endParaRPr kumimoji="1" lang="ja-JP" altLang="en-US" dirty="0"/>
          </a:p>
        </p:txBody>
      </p:sp>
      <p:sp>
        <p:nvSpPr>
          <p:cNvPr id="3" name="タイトル 2"/>
          <p:cNvSpPr>
            <a:spLocks noGrp="1"/>
          </p:cNvSpPr>
          <p:nvPr>
            <p:ph type="title"/>
          </p:nvPr>
        </p:nvSpPr>
        <p:spPr/>
        <p:txBody>
          <a:bodyPr/>
          <a:lstStyle/>
          <a:p>
            <a:r>
              <a:rPr kumimoji="1" lang="ja-JP" altLang="en-US" dirty="0" smtClean="0"/>
              <a:t>ファイル更新のエミュレーション</a:t>
            </a:r>
            <a:endParaRPr kumimoji="1" lang="ja-JP" altLang="en-US" dirty="0"/>
          </a:p>
        </p:txBody>
      </p:sp>
      <p:sp>
        <p:nvSpPr>
          <p:cNvPr id="35" name="正方形/長方形 34"/>
          <p:cNvSpPr/>
          <p:nvPr/>
        </p:nvSpPr>
        <p:spPr>
          <a:xfrm>
            <a:off x="4499992" y="5993904"/>
            <a:ext cx="3744416"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36" name="正方形/長方形 35"/>
          <p:cNvSpPr/>
          <p:nvPr/>
        </p:nvSpPr>
        <p:spPr>
          <a:xfrm>
            <a:off x="4499992" y="4941168"/>
            <a:ext cx="3744416"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7" name="正方形/長方形 36"/>
          <p:cNvSpPr/>
          <p:nvPr/>
        </p:nvSpPr>
        <p:spPr>
          <a:xfrm>
            <a:off x="4499992" y="3933056"/>
            <a:ext cx="3744416"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5004048" y="3933056"/>
            <a:ext cx="2952328" cy="2482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en-US" altLang="ja-JP" sz="1600" dirty="0" smtClean="0"/>
              <a:t>AUFS</a:t>
            </a:r>
            <a:r>
              <a:rPr kumimoji="1" lang="ja-JP" altLang="en-US" sz="1600" dirty="0" smtClean="0"/>
              <a:t>でマウントしたディレクトリ</a:t>
            </a:r>
            <a:endParaRPr kumimoji="1" lang="ja-JP" altLang="en-US" sz="1600" dirty="0"/>
          </a:p>
        </p:txBody>
      </p:sp>
      <p:cxnSp>
        <p:nvCxnSpPr>
          <p:cNvPr id="39" name="直線コネクタ 38"/>
          <p:cNvCxnSpPr/>
          <p:nvPr/>
        </p:nvCxnSpPr>
        <p:spPr>
          <a:xfrm>
            <a:off x="3959424" y="4869160"/>
            <a:ext cx="478904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5580112" y="5013176"/>
            <a:ext cx="1584176" cy="2482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600" dirty="0" smtClean="0"/>
              <a:t>保存ディレクトリ</a:t>
            </a:r>
            <a:endParaRPr kumimoji="1" lang="ja-JP" altLang="en-US" sz="1600" dirty="0"/>
          </a:p>
        </p:txBody>
      </p:sp>
      <p:sp>
        <p:nvSpPr>
          <p:cNvPr id="52" name="テキスト ボックス 51"/>
          <p:cNvSpPr txBox="1"/>
          <p:nvPr/>
        </p:nvSpPr>
        <p:spPr>
          <a:xfrm>
            <a:off x="4932040" y="6021288"/>
            <a:ext cx="259228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ゲスト</a:t>
            </a:r>
            <a:r>
              <a:rPr lang="en-US" altLang="ja-JP" sz="1600" dirty="0" smtClean="0"/>
              <a:t>OS</a:t>
            </a:r>
            <a:r>
              <a:rPr lang="ja-JP" altLang="en-US" sz="1600" dirty="0" smtClean="0"/>
              <a:t>の仮想ディスク</a:t>
            </a:r>
            <a:endParaRPr kumimoji="1" lang="ja-JP" altLang="en-US" sz="1600" dirty="0"/>
          </a:p>
        </p:txBody>
      </p:sp>
      <p:sp>
        <p:nvSpPr>
          <p:cNvPr id="57" name="正方形/長方形 56"/>
          <p:cNvSpPr/>
          <p:nvPr/>
        </p:nvSpPr>
        <p:spPr>
          <a:xfrm>
            <a:off x="5004048" y="5445224"/>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bcc</a:t>
            </a:r>
            <a:endParaRPr kumimoji="1" lang="en-US" altLang="ja-JP" dirty="0" smtClean="0"/>
          </a:p>
        </p:txBody>
      </p:sp>
      <p:sp>
        <p:nvSpPr>
          <p:cNvPr id="31" name="正方形/長方形 30"/>
          <p:cNvSpPr/>
          <p:nvPr/>
        </p:nvSpPr>
        <p:spPr>
          <a:xfrm>
            <a:off x="6516216" y="5301208"/>
            <a:ext cx="1656184"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B</a:t>
            </a:r>
          </a:p>
        </p:txBody>
      </p:sp>
      <p:sp>
        <p:nvSpPr>
          <p:cNvPr id="32" name="正方形/長方形 31"/>
          <p:cNvSpPr/>
          <p:nvPr/>
        </p:nvSpPr>
        <p:spPr>
          <a:xfrm>
            <a:off x="6516216" y="6281936"/>
            <a:ext cx="1656184"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A</a:t>
            </a:r>
          </a:p>
        </p:txBody>
      </p:sp>
      <p:sp>
        <p:nvSpPr>
          <p:cNvPr id="33" name="正方形/長方形 32"/>
          <p:cNvSpPr/>
          <p:nvPr/>
        </p:nvSpPr>
        <p:spPr>
          <a:xfrm>
            <a:off x="6516216" y="4221088"/>
            <a:ext cx="1656184"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B</a:t>
            </a:r>
          </a:p>
        </p:txBody>
      </p:sp>
      <p:sp>
        <p:nvSpPr>
          <p:cNvPr id="41" name="正方形/長方形 40"/>
          <p:cNvSpPr/>
          <p:nvPr/>
        </p:nvSpPr>
        <p:spPr>
          <a:xfrm>
            <a:off x="5004048" y="4293096"/>
            <a:ext cx="936104"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bcc</a:t>
            </a:r>
            <a:endParaRPr kumimoji="1" lang="en-US" altLang="ja-JP" dirty="0" smtClean="0"/>
          </a:p>
        </p:txBody>
      </p:sp>
      <p:cxnSp>
        <p:nvCxnSpPr>
          <p:cNvPr id="18" name="直線矢印コネクタ 17"/>
          <p:cNvCxnSpPr>
            <a:stCxn id="57" idx="0"/>
            <a:endCxn id="41" idx="2"/>
          </p:cNvCxnSpPr>
          <p:nvPr/>
        </p:nvCxnSpPr>
        <p:spPr>
          <a:xfrm rot="5400000" flipH="1" flipV="1">
            <a:off x="5076056" y="5049180"/>
            <a:ext cx="79208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直線矢印コネクタ 19"/>
          <p:cNvCxnSpPr>
            <a:stCxn id="31" idx="0"/>
            <a:endCxn id="33" idx="2"/>
          </p:cNvCxnSpPr>
          <p:nvPr/>
        </p:nvCxnSpPr>
        <p:spPr>
          <a:xfrm rot="5400000" flipH="1" flipV="1">
            <a:off x="7092280" y="5049180"/>
            <a:ext cx="50405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直線矢印コネクタ 21"/>
          <p:cNvCxnSpPr>
            <a:stCxn id="32" idx="0"/>
            <a:endCxn id="31" idx="2"/>
          </p:cNvCxnSpPr>
          <p:nvPr/>
        </p:nvCxnSpPr>
        <p:spPr>
          <a:xfrm rot="5400000" flipH="1" flipV="1">
            <a:off x="7141976" y="6079604"/>
            <a:ext cx="40466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3027792"/>
          </a:xfrm>
        </p:spPr>
        <p:txBody>
          <a:bodyPr/>
          <a:lstStyle/>
          <a:p>
            <a:r>
              <a:rPr kumimoji="1" lang="ja-JP" altLang="en-US" dirty="0" smtClean="0"/>
              <a:t>長期間使用しなかった仮想マシン</a:t>
            </a:r>
            <a:r>
              <a:rPr lang="ja-JP" altLang="en-US" dirty="0" smtClean="0"/>
              <a:t>を動かすと攻撃を受ける可能性が高い</a:t>
            </a:r>
            <a:endParaRPr lang="en-US" altLang="ja-JP" dirty="0" smtClean="0"/>
          </a:p>
          <a:p>
            <a:pPr lvl="1"/>
            <a:r>
              <a:rPr lang="ja-JP" altLang="en-US" dirty="0" smtClean="0"/>
              <a:t>仮想マシンは使用しない時はサスペンドする</a:t>
            </a:r>
            <a:endParaRPr lang="en-US" altLang="ja-JP" dirty="0" smtClean="0"/>
          </a:p>
          <a:p>
            <a:pPr lvl="2"/>
            <a:r>
              <a:rPr lang="ja-JP" altLang="en-US" dirty="0" smtClean="0"/>
              <a:t>サスペンド時の状態を保存して停止</a:t>
            </a:r>
            <a:endParaRPr lang="en-US" altLang="ja-JP" dirty="0" smtClean="0"/>
          </a:p>
          <a:p>
            <a:pPr lvl="1"/>
            <a:r>
              <a:rPr lang="ja-JP" altLang="en-US" dirty="0" smtClean="0"/>
              <a:t>使用する時にレジュームする</a:t>
            </a:r>
            <a:endParaRPr lang="en-US" altLang="ja-JP" dirty="0" smtClean="0"/>
          </a:p>
          <a:p>
            <a:pPr lvl="2"/>
            <a:r>
              <a:rPr lang="ja-JP" altLang="en-US" dirty="0" smtClean="0"/>
              <a:t>サスペンドして保存した状態から再開</a:t>
            </a:r>
            <a:endParaRPr lang="en-US" altLang="ja-JP" dirty="0" smtClean="0"/>
          </a:p>
          <a:p>
            <a:pPr lvl="1"/>
            <a:r>
              <a:rPr kumimoji="1" lang="ja-JP" altLang="en-US" dirty="0" smtClean="0"/>
              <a:t>オフライン時に</a:t>
            </a:r>
            <a:r>
              <a:rPr kumimoji="1" lang="en-US" altLang="ja-JP" dirty="0" smtClean="0"/>
              <a:t>OS</a:t>
            </a:r>
            <a:r>
              <a:rPr kumimoji="1" lang="ja-JP" altLang="en-US" dirty="0" smtClean="0"/>
              <a:t>やアプリケーションに脆弱性が見つかる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長期間のサスペンド時の問題点</a:t>
            </a:r>
            <a:endParaRPr kumimoji="1" lang="ja-JP" altLang="en-US" dirty="0"/>
          </a:p>
        </p:txBody>
      </p:sp>
      <p:cxnSp>
        <p:nvCxnSpPr>
          <p:cNvPr id="5" name="直線矢印コネクタ 4"/>
          <p:cNvCxnSpPr/>
          <p:nvPr/>
        </p:nvCxnSpPr>
        <p:spPr>
          <a:xfrm>
            <a:off x="251520" y="5733256"/>
            <a:ext cx="7848872"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179512" y="4797152"/>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lang="ja-JP" altLang="en-US" dirty="0" smtClean="0"/>
              <a:t>サスペンド</a:t>
            </a:r>
            <a:endParaRPr kumimoji="1" lang="ja-JP" altLang="en-US" dirty="0"/>
          </a:p>
        </p:txBody>
      </p:sp>
      <p:cxnSp>
        <p:nvCxnSpPr>
          <p:cNvPr id="10" name="直線コネクタ 9"/>
          <p:cNvCxnSpPr/>
          <p:nvPr/>
        </p:nvCxnSpPr>
        <p:spPr>
          <a:xfrm rot="5400000">
            <a:off x="935596" y="4977172"/>
            <a:ext cx="136815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rot="5400000">
            <a:off x="4535996" y="4977172"/>
            <a:ext cx="1368152"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51520" y="4365104"/>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5" name="テキスト ボックス 14"/>
          <p:cNvSpPr txBox="1"/>
          <p:nvPr/>
        </p:nvSpPr>
        <p:spPr>
          <a:xfrm>
            <a:off x="2771800" y="4293096"/>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16" name="テキスト ボックス 15"/>
          <p:cNvSpPr txBox="1"/>
          <p:nvPr/>
        </p:nvSpPr>
        <p:spPr>
          <a:xfrm>
            <a:off x="5724128" y="4293096"/>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18" name="角丸四角形 17"/>
          <p:cNvSpPr/>
          <p:nvPr/>
        </p:nvSpPr>
        <p:spPr>
          <a:xfrm>
            <a:off x="2699792" y="4797152"/>
            <a:ext cx="1368152" cy="72008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tx1"/>
                </a:solidFill>
              </a:rPr>
              <a:t>脆弱性の</a:t>
            </a:r>
            <a:endParaRPr kumimoji="1" lang="en-US" altLang="ja-JP" sz="1600" dirty="0" smtClean="0">
              <a:solidFill>
                <a:schemeClr val="tx1"/>
              </a:solidFill>
            </a:endParaRPr>
          </a:p>
          <a:p>
            <a:pPr algn="ctr"/>
            <a:r>
              <a:rPr lang="ja-JP" altLang="en-US" sz="1600" dirty="0" smtClean="0">
                <a:solidFill>
                  <a:schemeClr val="tx1"/>
                </a:solidFill>
              </a:rPr>
              <a:t>発見</a:t>
            </a:r>
            <a:endParaRPr kumimoji="1" lang="ja-JP" altLang="en-US" sz="1600" dirty="0">
              <a:solidFill>
                <a:schemeClr val="tx1"/>
              </a:solidFill>
            </a:endParaRPr>
          </a:p>
        </p:txBody>
      </p:sp>
      <p:sp>
        <p:nvSpPr>
          <p:cNvPr id="24" name="正方形/長方形 23"/>
          <p:cNvSpPr/>
          <p:nvPr/>
        </p:nvSpPr>
        <p:spPr>
          <a:xfrm>
            <a:off x="5364088" y="4797152"/>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kumimoji="1" lang="ja-JP" altLang="en-US" dirty="0" smtClean="0"/>
              <a:t>レジューム</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2451728"/>
          </a:xfrm>
        </p:spPr>
        <p:txBody>
          <a:bodyPr/>
          <a:lstStyle/>
          <a:p>
            <a:r>
              <a:rPr kumimoji="1" lang="ja-JP" altLang="en-US" dirty="0" smtClean="0"/>
              <a:t>レジューム直後</a:t>
            </a:r>
            <a:r>
              <a:rPr lang="ja-JP" altLang="en-US" dirty="0" smtClean="0"/>
              <a:t>に</a:t>
            </a:r>
            <a:r>
              <a:rPr kumimoji="1" lang="ja-JP" altLang="en-US" dirty="0" smtClean="0"/>
              <a:t>アップデートするのも危険</a:t>
            </a:r>
            <a:endParaRPr kumimoji="1" lang="en-US" altLang="ja-JP" dirty="0" smtClean="0"/>
          </a:p>
          <a:p>
            <a:pPr lvl="1"/>
            <a:r>
              <a:rPr lang="ja-JP" altLang="en-US" dirty="0" smtClean="0"/>
              <a:t>ネットワーク経由で攻撃を受ける</a:t>
            </a:r>
            <a:endParaRPr lang="en-US" altLang="ja-JP" dirty="0" smtClean="0"/>
          </a:p>
          <a:p>
            <a:pPr lvl="2"/>
            <a:r>
              <a:rPr kumimoji="1" lang="ja-JP" altLang="en-US" dirty="0" smtClean="0"/>
              <a:t>ネットワーク接続しアップデータをダウンロード</a:t>
            </a:r>
            <a:endParaRPr kumimoji="1" lang="en-US" altLang="ja-JP" dirty="0" smtClean="0"/>
          </a:p>
          <a:p>
            <a:pPr lvl="2"/>
            <a:r>
              <a:rPr lang="ja-JP" altLang="en-US" dirty="0" smtClean="0"/>
              <a:t>インターネットに接続しなければならない</a:t>
            </a:r>
            <a:endParaRPr kumimoji="1" lang="en-US" altLang="ja-JP" dirty="0" smtClean="0"/>
          </a:p>
          <a:p>
            <a:pPr lvl="1"/>
            <a:r>
              <a:rPr lang="ja-JP" altLang="en-US" dirty="0" smtClean="0"/>
              <a:t>アップデートの処理中に攻撃を受ける</a:t>
            </a:r>
            <a:endParaRPr lang="en-US" altLang="ja-JP" dirty="0" smtClean="0"/>
          </a:p>
          <a:p>
            <a:pPr lvl="2"/>
            <a:r>
              <a:rPr kumimoji="1" lang="ja-JP" altLang="en-US" dirty="0" smtClean="0"/>
              <a:t>アップデートの処理に時間が</a:t>
            </a:r>
            <a:r>
              <a:rPr lang="ja-JP" altLang="en-US" dirty="0" smtClean="0"/>
              <a:t>掛かる</a:t>
            </a:r>
            <a:endParaRPr kumimoji="1" lang="ja-JP" altLang="en-US" dirty="0"/>
          </a:p>
        </p:txBody>
      </p:sp>
      <p:sp>
        <p:nvSpPr>
          <p:cNvPr id="3" name="タイトル 2"/>
          <p:cNvSpPr>
            <a:spLocks noGrp="1"/>
          </p:cNvSpPr>
          <p:nvPr>
            <p:ph type="title"/>
          </p:nvPr>
        </p:nvSpPr>
        <p:spPr/>
        <p:txBody>
          <a:bodyPr>
            <a:normAutofit/>
          </a:bodyPr>
          <a:lstStyle/>
          <a:p>
            <a:r>
              <a:rPr lang="ja-JP" altLang="en-US" dirty="0" smtClean="0"/>
              <a:t>従来の</a:t>
            </a:r>
            <a:r>
              <a:rPr kumimoji="1" lang="ja-JP" altLang="en-US" dirty="0" smtClean="0"/>
              <a:t>アップデートの問題点</a:t>
            </a:r>
            <a:endParaRPr kumimoji="1" lang="ja-JP" altLang="en-US" dirty="0"/>
          </a:p>
        </p:txBody>
      </p:sp>
      <p:sp>
        <p:nvSpPr>
          <p:cNvPr id="4" name="円/楕円 3"/>
          <p:cNvSpPr/>
          <p:nvPr/>
        </p:nvSpPr>
        <p:spPr>
          <a:xfrm>
            <a:off x="4860032" y="3789040"/>
            <a:ext cx="1584176" cy="432048"/>
          </a:xfrm>
          <a:prstGeom prst="ellipse">
            <a:avLst/>
          </a:prstGeom>
          <a:solidFill>
            <a:schemeClr val="bg2">
              <a:lumMod val="75000"/>
            </a:schemeClr>
          </a:solidFill>
          <a:ln w="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サーバ</a:t>
            </a:r>
            <a:endParaRPr kumimoji="1" lang="ja-JP" altLang="en-US" dirty="0">
              <a:solidFill>
                <a:schemeClr val="tx1"/>
              </a:solidFill>
            </a:endParaRPr>
          </a:p>
        </p:txBody>
      </p:sp>
      <p:sp>
        <p:nvSpPr>
          <p:cNvPr id="5" name="角丸四角形 4"/>
          <p:cNvSpPr/>
          <p:nvPr/>
        </p:nvSpPr>
        <p:spPr>
          <a:xfrm>
            <a:off x="4572000" y="4509120"/>
            <a:ext cx="2160240" cy="165618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フローチャート : 磁気ディスク 5"/>
          <p:cNvSpPr/>
          <p:nvPr/>
        </p:nvSpPr>
        <p:spPr>
          <a:xfrm>
            <a:off x="5292080" y="5373216"/>
            <a:ext cx="720080" cy="720080"/>
          </a:xfrm>
          <a:prstGeom prst="flowChartMagneticDisk">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788024" y="6309320"/>
            <a:ext cx="1728192" cy="369332"/>
          </a:xfrm>
          <a:prstGeom prst="rect">
            <a:avLst/>
          </a:prstGeom>
          <a:noFill/>
        </p:spPr>
        <p:txBody>
          <a:bodyPr wrap="square" rtlCol="0">
            <a:spAutoFit/>
          </a:bodyPr>
          <a:lstStyle/>
          <a:p>
            <a:pPr algn="ctr"/>
            <a:r>
              <a:rPr kumimoji="1" lang="ja-JP" altLang="en-US" dirty="0" smtClean="0"/>
              <a:t>仮想マシン</a:t>
            </a:r>
            <a:endParaRPr kumimoji="1" lang="ja-JP" altLang="en-US" dirty="0"/>
          </a:p>
        </p:txBody>
      </p:sp>
      <p:grpSp>
        <p:nvGrpSpPr>
          <p:cNvPr id="14" name="グループ化 13"/>
          <p:cNvGrpSpPr/>
          <p:nvPr/>
        </p:nvGrpSpPr>
        <p:grpSpPr>
          <a:xfrm>
            <a:off x="6804248" y="4005064"/>
            <a:ext cx="1440160" cy="1872208"/>
            <a:chOff x="6804248" y="4005064"/>
            <a:chExt cx="1440160" cy="1872208"/>
          </a:xfrm>
        </p:grpSpPr>
        <p:sp>
          <p:nvSpPr>
            <p:cNvPr id="9" name="曲折矢印 8"/>
            <p:cNvSpPr/>
            <p:nvPr/>
          </p:nvSpPr>
          <p:spPr>
            <a:xfrm rot="10800000">
              <a:off x="6804248" y="4509120"/>
              <a:ext cx="936104" cy="1368152"/>
            </a:xfrm>
            <a:prstGeom prst="bentArrow">
              <a:avLst/>
            </a:prstGeom>
            <a:solidFill>
              <a:schemeClr val="accent2"/>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6948264" y="4005064"/>
              <a:ext cx="1296144" cy="369332"/>
            </a:xfrm>
            <a:prstGeom prst="rect">
              <a:avLst/>
            </a:prstGeom>
            <a:noFill/>
          </p:spPr>
          <p:txBody>
            <a:bodyPr wrap="square" rtlCol="0">
              <a:spAutoFit/>
            </a:bodyPr>
            <a:lstStyle/>
            <a:p>
              <a:pPr algn="ctr"/>
              <a:r>
                <a:rPr kumimoji="1" lang="ja-JP" altLang="en-US" dirty="0" smtClean="0"/>
                <a:t>攻撃者</a:t>
              </a:r>
              <a:endParaRPr kumimoji="1" lang="ja-JP" altLang="en-US" dirty="0"/>
            </a:p>
          </p:txBody>
        </p:sp>
      </p:grpSp>
      <p:sp>
        <p:nvSpPr>
          <p:cNvPr id="7" name="正方形/長方形 6"/>
          <p:cNvSpPr/>
          <p:nvPr/>
        </p:nvSpPr>
        <p:spPr>
          <a:xfrm>
            <a:off x="4932040" y="4653136"/>
            <a:ext cx="1368152" cy="432048"/>
          </a:xfrm>
          <a:prstGeom prst="rect">
            <a:avLst/>
          </a:prstGeom>
          <a:solidFill>
            <a:schemeClr val="accent2">
              <a:lumMod val="40000"/>
              <a:lumOff val="60000"/>
            </a:schemeClr>
          </a:solidFill>
          <a:ln w="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1" name="下矢印 10"/>
          <p:cNvSpPr/>
          <p:nvPr/>
        </p:nvSpPr>
        <p:spPr>
          <a:xfrm>
            <a:off x="5580112" y="4221088"/>
            <a:ext cx="144016" cy="43204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 name="上下矢印 11"/>
          <p:cNvSpPr/>
          <p:nvPr/>
        </p:nvSpPr>
        <p:spPr>
          <a:xfrm>
            <a:off x="5580112" y="5085184"/>
            <a:ext cx="144016" cy="288032"/>
          </a:xfrm>
          <a:prstGeom prst="up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trips(downLeft)">
                                      <p:cBhvr>
                                        <p:cTn id="7" dur="500"/>
                                        <p:tgtEl>
                                          <p:spTgt spid="11"/>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strips(downLeft)">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1"/>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4"/>
                                        </p:tgtEl>
                                        <p:attrNameLst>
                                          <p:attrName>style.visibility</p:attrName>
                                        </p:attrNameLst>
                                      </p:cBhvr>
                                      <p:to>
                                        <p:strVal val="hidden"/>
                                      </p:to>
                                    </p:set>
                                  </p:childTnLst>
                                </p:cTn>
                              </p:par>
                            </p:childTnLst>
                          </p:cTn>
                        </p:par>
                        <p:par>
                          <p:cTn id="22" fill="hold">
                            <p:stCondLst>
                              <p:cond delay="0"/>
                            </p:stCondLst>
                            <p:childTnLst>
                              <p:par>
                                <p:cTn id="23" presetID="18" presetClass="entr" presetSubtype="12"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strips(downLeft)">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strips(downLeft)">
                                      <p:cBhvr>
                                        <p:cTn id="3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1" grpId="1"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2163695"/>
          </a:xfrm>
        </p:spPr>
        <p:txBody>
          <a:bodyPr/>
          <a:lstStyle/>
          <a:p>
            <a:r>
              <a:rPr kumimoji="1" lang="ja-JP" altLang="en-US" dirty="0" smtClean="0"/>
              <a:t>サスペンドした仮想マシンのオフラインアップデート</a:t>
            </a:r>
            <a:endParaRPr kumimoji="1" lang="en-US" altLang="ja-JP" dirty="0" smtClean="0"/>
          </a:p>
          <a:p>
            <a:pPr lvl="1"/>
            <a:r>
              <a:rPr lang="ja-JP" altLang="en-US" dirty="0" smtClean="0"/>
              <a:t>出来る限りオフラインで処理を行う</a:t>
            </a:r>
            <a:endParaRPr lang="en-US" altLang="ja-JP" dirty="0" smtClean="0"/>
          </a:p>
          <a:p>
            <a:pPr lvl="2"/>
            <a:r>
              <a:rPr lang="ja-JP" altLang="en-US" dirty="0" smtClean="0"/>
              <a:t>アップデートのエミュレーション</a:t>
            </a:r>
            <a:endParaRPr lang="en-US" altLang="ja-JP" dirty="0" smtClean="0"/>
          </a:p>
          <a:p>
            <a:pPr lvl="1"/>
            <a:r>
              <a:rPr lang="ja-JP" altLang="en-US" dirty="0" smtClean="0"/>
              <a:t>オンライン時の処理時間を削減</a:t>
            </a:r>
            <a:endParaRPr lang="en-US" altLang="ja-JP" dirty="0" smtClean="0"/>
          </a:p>
          <a:p>
            <a:pPr lvl="2"/>
            <a:r>
              <a:rPr lang="ja-JP" altLang="en-US" dirty="0" smtClean="0"/>
              <a:t>エミュレーション結果の反映</a:t>
            </a:r>
            <a:endParaRPr lang="en-US" altLang="ja-JP" dirty="0" smtClean="0"/>
          </a:p>
        </p:txBody>
      </p:sp>
      <p:sp>
        <p:nvSpPr>
          <p:cNvPr id="3" name="タイトル 2"/>
          <p:cNvSpPr>
            <a:spLocks noGrp="1"/>
          </p:cNvSpPr>
          <p:nvPr>
            <p:ph type="title"/>
          </p:nvPr>
        </p:nvSpPr>
        <p:spPr/>
        <p:txBody>
          <a:bodyPr/>
          <a:lstStyle/>
          <a:p>
            <a:r>
              <a:rPr kumimoji="1" lang="ja-JP" altLang="en-US" dirty="0" smtClean="0"/>
              <a:t>提案</a:t>
            </a:r>
            <a:r>
              <a:rPr kumimoji="1" lang="en-US" altLang="ja-JP" dirty="0" smtClean="0"/>
              <a:t>:</a:t>
            </a:r>
            <a:r>
              <a:rPr kumimoji="1" lang="en-US" altLang="ja-JP" dirty="0" err="1" smtClean="0"/>
              <a:t>OUasisster</a:t>
            </a:r>
            <a:endParaRPr kumimoji="1" lang="ja-JP" altLang="en-US" dirty="0"/>
          </a:p>
        </p:txBody>
      </p:sp>
      <p:cxnSp>
        <p:nvCxnSpPr>
          <p:cNvPr id="32" name="直線矢印コネクタ 31"/>
          <p:cNvCxnSpPr/>
          <p:nvPr/>
        </p:nvCxnSpPr>
        <p:spPr>
          <a:xfrm>
            <a:off x="0" y="4970140"/>
            <a:ext cx="8964488"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144016" y="4106044"/>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lang="ja-JP" altLang="en-US" dirty="0" smtClean="0"/>
              <a:t>サスペンド</a:t>
            </a:r>
            <a:endParaRPr kumimoji="1" lang="ja-JP" altLang="en-US" dirty="0"/>
          </a:p>
        </p:txBody>
      </p:sp>
      <p:cxnSp>
        <p:nvCxnSpPr>
          <p:cNvPr id="35" name="直線コネクタ 34"/>
          <p:cNvCxnSpPr/>
          <p:nvPr/>
        </p:nvCxnSpPr>
        <p:spPr>
          <a:xfrm rot="5400000">
            <a:off x="309040" y="4746148"/>
            <a:ext cx="2520279" cy="30001"/>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5400000">
            <a:off x="3686894" y="4739630"/>
            <a:ext cx="2419300"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251520" y="3601988"/>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38" name="テキスト ボックス 37"/>
          <p:cNvSpPr txBox="1"/>
          <p:nvPr/>
        </p:nvSpPr>
        <p:spPr>
          <a:xfrm>
            <a:off x="2483768" y="3573016"/>
            <a:ext cx="1224136" cy="338554"/>
          </a:xfrm>
          <a:prstGeom prst="rect">
            <a:avLst/>
          </a:prstGeom>
          <a:noFill/>
        </p:spPr>
        <p:txBody>
          <a:bodyPr wrap="square" rtlCol="0">
            <a:spAutoFit/>
          </a:bodyPr>
          <a:lstStyle/>
          <a:p>
            <a:pPr algn="ctr"/>
            <a:r>
              <a:rPr kumimoji="1" lang="ja-JP" altLang="en-US" sz="1600" dirty="0" smtClean="0"/>
              <a:t>オフライン</a:t>
            </a:r>
            <a:endParaRPr kumimoji="1" lang="ja-JP" altLang="en-US" sz="1600" dirty="0"/>
          </a:p>
        </p:txBody>
      </p:sp>
      <p:sp>
        <p:nvSpPr>
          <p:cNvPr id="39" name="テキスト ボックス 38"/>
          <p:cNvSpPr txBox="1"/>
          <p:nvPr/>
        </p:nvSpPr>
        <p:spPr>
          <a:xfrm>
            <a:off x="5436096" y="3573016"/>
            <a:ext cx="1224136" cy="338554"/>
          </a:xfrm>
          <a:prstGeom prst="rect">
            <a:avLst/>
          </a:prstGeom>
          <a:noFill/>
        </p:spPr>
        <p:txBody>
          <a:bodyPr wrap="square" rtlCol="0">
            <a:spAutoFit/>
          </a:bodyPr>
          <a:lstStyle/>
          <a:p>
            <a:pPr algn="ctr"/>
            <a:r>
              <a:rPr kumimoji="1" lang="ja-JP" altLang="en-US" sz="1600" dirty="0" smtClean="0"/>
              <a:t>オンライン</a:t>
            </a:r>
            <a:endParaRPr kumimoji="1" lang="ja-JP" altLang="en-US" sz="1600" dirty="0"/>
          </a:p>
        </p:txBody>
      </p:sp>
      <p:sp>
        <p:nvSpPr>
          <p:cNvPr id="40" name="角丸四角形 39"/>
          <p:cNvSpPr/>
          <p:nvPr/>
        </p:nvSpPr>
        <p:spPr>
          <a:xfrm>
            <a:off x="1656184" y="4106044"/>
            <a:ext cx="1584176" cy="72008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tx1"/>
                </a:solidFill>
              </a:rPr>
              <a:t>アップデータの</a:t>
            </a:r>
            <a:endParaRPr kumimoji="1" lang="en-US" altLang="ja-JP" sz="1600" dirty="0" smtClean="0">
              <a:solidFill>
                <a:schemeClr val="tx1"/>
              </a:solidFill>
            </a:endParaRPr>
          </a:p>
          <a:p>
            <a:pPr algn="ctr"/>
            <a:r>
              <a:rPr lang="ja-JP" altLang="en-US" sz="1600" dirty="0" smtClean="0">
                <a:solidFill>
                  <a:schemeClr val="tx1"/>
                </a:solidFill>
              </a:rPr>
              <a:t>発行</a:t>
            </a:r>
            <a:endParaRPr kumimoji="1" lang="ja-JP" altLang="en-US" sz="1600" dirty="0">
              <a:solidFill>
                <a:schemeClr val="tx1"/>
              </a:solidFill>
            </a:endParaRPr>
          </a:p>
        </p:txBody>
      </p:sp>
      <p:sp>
        <p:nvSpPr>
          <p:cNvPr id="41" name="正方形/長方形 40"/>
          <p:cNvSpPr/>
          <p:nvPr/>
        </p:nvSpPr>
        <p:spPr>
          <a:xfrm>
            <a:off x="4968552" y="4106044"/>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kumimoji="1" lang="ja-JP" altLang="en-US" dirty="0" smtClean="0"/>
              <a:t>レジューム</a:t>
            </a:r>
            <a:endParaRPr kumimoji="1" lang="ja-JP" altLang="en-US" dirty="0"/>
          </a:p>
        </p:txBody>
      </p:sp>
      <p:sp>
        <p:nvSpPr>
          <p:cNvPr id="44" name="角丸四角形 43"/>
          <p:cNvSpPr/>
          <p:nvPr/>
        </p:nvSpPr>
        <p:spPr>
          <a:xfrm>
            <a:off x="3312368" y="4106044"/>
            <a:ext cx="1512168" cy="72008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dirty="0" smtClean="0">
                <a:solidFill>
                  <a:schemeClr val="tx1"/>
                </a:solidFill>
              </a:rPr>
              <a:t>アップデートの</a:t>
            </a:r>
            <a:endParaRPr kumimoji="1" lang="en-US" altLang="ja-JP" sz="1600" dirty="0" smtClean="0">
              <a:solidFill>
                <a:schemeClr val="tx1"/>
              </a:solidFill>
            </a:endParaRPr>
          </a:p>
          <a:p>
            <a:pPr algn="ctr"/>
            <a:r>
              <a:rPr lang="ja-JP" altLang="en-US" sz="1600" dirty="0" smtClean="0">
                <a:solidFill>
                  <a:schemeClr val="tx1"/>
                </a:solidFill>
              </a:rPr>
              <a:t>エミュレート</a:t>
            </a:r>
            <a:endParaRPr kumimoji="1" lang="en-US" altLang="ja-JP" sz="1600" dirty="0" smtClean="0">
              <a:solidFill>
                <a:schemeClr val="tx1"/>
              </a:solidFill>
            </a:endParaRPr>
          </a:p>
        </p:txBody>
      </p:sp>
      <p:sp>
        <p:nvSpPr>
          <p:cNvPr id="16" name="正方形/長方形 15"/>
          <p:cNvSpPr/>
          <p:nvPr/>
        </p:nvSpPr>
        <p:spPr>
          <a:xfrm>
            <a:off x="107504" y="5085184"/>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lang="ja-JP" altLang="en-US" dirty="0" smtClean="0"/>
              <a:t>サスペンド</a:t>
            </a:r>
            <a:endParaRPr kumimoji="1" lang="ja-JP" altLang="en-US" dirty="0"/>
          </a:p>
        </p:txBody>
      </p:sp>
      <p:sp>
        <p:nvSpPr>
          <p:cNvPr id="22" name="角丸四角形 21"/>
          <p:cNvSpPr/>
          <p:nvPr/>
        </p:nvSpPr>
        <p:spPr>
          <a:xfrm>
            <a:off x="1691680" y="5085184"/>
            <a:ext cx="1584176" cy="72008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tx1"/>
                </a:solidFill>
              </a:rPr>
              <a:t>アップデータの</a:t>
            </a:r>
            <a:endParaRPr kumimoji="1" lang="en-US" altLang="ja-JP" sz="1600" dirty="0" smtClean="0">
              <a:solidFill>
                <a:schemeClr val="tx1"/>
              </a:solidFill>
            </a:endParaRPr>
          </a:p>
          <a:p>
            <a:pPr algn="ctr"/>
            <a:r>
              <a:rPr lang="ja-JP" altLang="en-US" sz="1600" dirty="0" smtClean="0">
                <a:solidFill>
                  <a:schemeClr val="tx1"/>
                </a:solidFill>
              </a:rPr>
              <a:t>発行</a:t>
            </a:r>
            <a:endParaRPr kumimoji="1" lang="ja-JP" altLang="en-US" sz="1600" dirty="0">
              <a:solidFill>
                <a:schemeClr val="tx1"/>
              </a:solidFill>
            </a:endParaRPr>
          </a:p>
        </p:txBody>
      </p:sp>
      <p:sp>
        <p:nvSpPr>
          <p:cNvPr id="23" name="正方形/長方形 22"/>
          <p:cNvSpPr/>
          <p:nvPr/>
        </p:nvSpPr>
        <p:spPr>
          <a:xfrm>
            <a:off x="5004048" y="5085184"/>
            <a:ext cx="1296144" cy="7200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VM</a:t>
            </a:r>
          </a:p>
          <a:p>
            <a:pPr algn="ctr"/>
            <a:r>
              <a:rPr kumimoji="1" lang="ja-JP" altLang="en-US" dirty="0" smtClean="0"/>
              <a:t>レジューム</a:t>
            </a:r>
            <a:endParaRPr kumimoji="1" lang="ja-JP" altLang="en-US" dirty="0"/>
          </a:p>
        </p:txBody>
      </p:sp>
      <p:sp>
        <p:nvSpPr>
          <p:cNvPr id="31" name="角丸四角形 30"/>
          <p:cNvSpPr/>
          <p:nvPr/>
        </p:nvSpPr>
        <p:spPr>
          <a:xfrm>
            <a:off x="6372200" y="4077072"/>
            <a:ext cx="1800200" cy="72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エミュレーション</a:t>
            </a:r>
            <a:endParaRPr kumimoji="1" lang="en-US" altLang="ja-JP" dirty="0" smtClean="0"/>
          </a:p>
          <a:p>
            <a:pPr algn="ctr"/>
            <a:r>
              <a:rPr lang="ja-JP" altLang="en-US" dirty="0" smtClean="0"/>
              <a:t>反映</a:t>
            </a:r>
            <a:endParaRPr kumimoji="1" lang="ja-JP" altLang="en-US" dirty="0"/>
          </a:p>
        </p:txBody>
      </p:sp>
      <p:sp>
        <p:nvSpPr>
          <p:cNvPr id="45" name="角丸四角形 44"/>
          <p:cNvSpPr/>
          <p:nvPr/>
        </p:nvSpPr>
        <p:spPr>
          <a:xfrm>
            <a:off x="6444208" y="5085184"/>
            <a:ext cx="2520280" cy="72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アップデート</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563888" y="4581128"/>
            <a:ext cx="2736304" cy="187220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2" name="コンテンツ プレースホルダ 1"/>
          <p:cNvSpPr>
            <a:spLocks noGrp="1"/>
          </p:cNvSpPr>
          <p:nvPr>
            <p:ph idx="1"/>
          </p:nvPr>
        </p:nvSpPr>
        <p:spPr>
          <a:xfrm>
            <a:off x="457200" y="1481329"/>
            <a:ext cx="8229600" cy="3171808"/>
          </a:xfrm>
        </p:spPr>
        <p:txBody>
          <a:bodyPr>
            <a:normAutofit/>
          </a:bodyPr>
          <a:lstStyle/>
          <a:p>
            <a:r>
              <a:rPr kumimoji="1" lang="en-US" altLang="ja-JP" dirty="0" err="1" smtClean="0"/>
              <a:t>Transcall</a:t>
            </a:r>
            <a:r>
              <a:rPr kumimoji="1" lang="en-US" altLang="ja-JP" dirty="0" smtClean="0"/>
              <a:t> [</a:t>
            </a:r>
            <a:r>
              <a:rPr kumimoji="1" lang="ja-JP" altLang="en-US" dirty="0" smtClean="0"/>
              <a:t>飯田ら</a:t>
            </a:r>
            <a:r>
              <a:rPr kumimoji="1" lang="en-US" altLang="ja-JP" dirty="0" smtClean="0"/>
              <a:t>’10]</a:t>
            </a:r>
            <a:r>
              <a:rPr kumimoji="1" lang="ja-JP" altLang="en-US" dirty="0" smtClean="0"/>
              <a:t>を用いて仮想マシンに対するアップデートをエミュレート</a:t>
            </a:r>
            <a:endParaRPr kumimoji="1" lang="en-US" altLang="ja-JP" dirty="0" smtClean="0"/>
          </a:p>
          <a:p>
            <a:pPr lvl="1"/>
            <a:r>
              <a:rPr lang="en-US" altLang="ja-JP" dirty="0" err="1" smtClean="0"/>
              <a:t>Transcall</a:t>
            </a:r>
            <a:r>
              <a:rPr lang="ja-JP" altLang="en-US" dirty="0" smtClean="0"/>
              <a:t>はアップデータが発行するシステムコールを必要に応じてエミュレーション</a:t>
            </a:r>
            <a:endParaRPr lang="en-US" altLang="ja-JP" dirty="0" smtClean="0"/>
          </a:p>
          <a:p>
            <a:pPr lvl="2"/>
            <a:r>
              <a:rPr kumimoji="1" lang="ja-JP" altLang="en-US" dirty="0" smtClean="0"/>
              <a:t>アップデータのダウンロード</a:t>
            </a:r>
            <a:endParaRPr kumimoji="1" lang="en-US" altLang="ja-JP" dirty="0" smtClean="0"/>
          </a:p>
          <a:p>
            <a:pPr lvl="3"/>
            <a:r>
              <a:rPr kumimoji="1" lang="ja-JP" altLang="en-US" dirty="0" smtClean="0"/>
              <a:t>ホスト</a:t>
            </a:r>
            <a:r>
              <a:rPr kumimoji="1" lang="en-US" altLang="ja-JP" dirty="0" smtClean="0"/>
              <a:t>OS</a:t>
            </a:r>
            <a:r>
              <a:rPr kumimoji="1" lang="ja-JP" altLang="en-US" dirty="0" smtClean="0"/>
              <a:t>のネットワークを使用</a:t>
            </a:r>
            <a:endParaRPr kumimoji="1" lang="en-US" altLang="ja-JP" dirty="0" smtClean="0"/>
          </a:p>
          <a:p>
            <a:pPr lvl="2"/>
            <a:r>
              <a:rPr kumimoji="1" lang="ja-JP" altLang="en-US" dirty="0" smtClean="0"/>
              <a:t>仮想</a:t>
            </a:r>
            <a:r>
              <a:rPr lang="ja-JP" altLang="en-US" dirty="0" smtClean="0"/>
              <a:t>マシンのディスク</a:t>
            </a:r>
            <a:r>
              <a:rPr kumimoji="1" lang="ja-JP" altLang="en-US" dirty="0" smtClean="0"/>
              <a:t>へのアクセス</a:t>
            </a:r>
            <a:endParaRPr kumimoji="1" lang="en-US" altLang="ja-JP" dirty="0" smtClean="0"/>
          </a:p>
          <a:p>
            <a:pPr lvl="3"/>
            <a:r>
              <a:rPr lang="ja-JP" altLang="en-US" dirty="0" smtClean="0"/>
              <a:t>ホスト</a:t>
            </a:r>
            <a:r>
              <a:rPr lang="en-US" altLang="ja-JP" dirty="0" smtClean="0"/>
              <a:t>OS</a:t>
            </a:r>
            <a:r>
              <a:rPr lang="ja-JP" altLang="en-US" dirty="0" smtClean="0"/>
              <a:t>にマウントして使用</a:t>
            </a:r>
            <a:endParaRPr kumimoji="1" lang="en-US" altLang="ja-JP" dirty="0" smtClean="0"/>
          </a:p>
        </p:txBody>
      </p:sp>
      <p:sp>
        <p:nvSpPr>
          <p:cNvPr id="3" name="タイトル 2"/>
          <p:cNvSpPr>
            <a:spLocks noGrp="1"/>
          </p:cNvSpPr>
          <p:nvPr>
            <p:ph type="title"/>
          </p:nvPr>
        </p:nvSpPr>
        <p:spPr/>
        <p:txBody>
          <a:bodyPr>
            <a:normAutofit/>
          </a:bodyPr>
          <a:lstStyle/>
          <a:p>
            <a:r>
              <a:rPr kumimoji="1" lang="ja-JP" altLang="en-US" dirty="0" smtClean="0"/>
              <a:t>アップデータ実行のエミュレーション</a:t>
            </a:r>
            <a:endParaRPr kumimoji="1" lang="ja-JP" altLang="en-US" dirty="0"/>
          </a:p>
        </p:txBody>
      </p:sp>
      <p:sp>
        <p:nvSpPr>
          <p:cNvPr id="15" name="正方形/長方形 14"/>
          <p:cNvSpPr/>
          <p:nvPr/>
        </p:nvSpPr>
        <p:spPr>
          <a:xfrm>
            <a:off x="4139952" y="5301208"/>
            <a:ext cx="1368152" cy="28803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1600" dirty="0" err="1" smtClean="0"/>
              <a:t>Transcall</a:t>
            </a:r>
            <a:endParaRPr kumimoji="1" lang="ja-JP" altLang="en-US" sz="1600" dirty="0"/>
          </a:p>
        </p:txBody>
      </p:sp>
      <p:sp>
        <p:nvSpPr>
          <p:cNvPr id="17" name="正方形/長方形 16"/>
          <p:cNvSpPr/>
          <p:nvPr/>
        </p:nvSpPr>
        <p:spPr>
          <a:xfrm>
            <a:off x="6804248" y="5085184"/>
            <a:ext cx="1368152" cy="12241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cxnSp>
        <p:nvCxnSpPr>
          <p:cNvPr id="21" name="図形 20"/>
          <p:cNvCxnSpPr>
            <a:stCxn id="15" idx="2"/>
            <a:endCxn id="26" idx="1"/>
          </p:cNvCxnSpPr>
          <p:nvPr/>
        </p:nvCxnSpPr>
        <p:spPr>
          <a:xfrm rot="5400000" flipH="1" flipV="1">
            <a:off x="6120172" y="4221088"/>
            <a:ext cx="72008" cy="2664296"/>
          </a:xfrm>
          <a:prstGeom prst="bentConnector5">
            <a:avLst>
              <a:gd name="adj1" fmla="val -317465"/>
              <a:gd name="adj2" fmla="val 58108"/>
              <a:gd name="adj3" fmla="val 1255572"/>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4" name="角丸四角形 23"/>
          <p:cNvSpPr/>
          <p:nvPr/>
        </p:nvSpPr>
        <p:spPr>
          <a:xfrm>
            <a:off x="4860032" y="4653136"/>
            <a:ext cx="1296144"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1" name="テキスト ボックス 10"/>
          <p:cNvSpPr txBox="1"/>
          <p:nvPr/>
        </p:nvSpPr>
        <p:spPr>
          <a:xfrm>
            <a:off x="4932040" y="4941168"/>
            <a:ext cx="2016224" cy="338554"/>
          </a:xfrm>
          <a:prstGeom prst="rect">
            <a:avLst/>
          </a:prstGeom>
          <a:noFill/>
        </p:spPr>
        <p:txBody>
          <a:bodyPr wrap="square" rtlCol="0">
            <a:spAutoFit/>
          </a:bodyPr>
          <a:lstStyle/>
          <a:p>
            <a:r>
              <a:rPr kumimoji="1" lang="ja-JP" altLang="en-US" sz="1600" dirty="0" smtClean="0"/>
              <a:t>システムコール</a:t>
            </a:r>
            <a:endParaRPr kumimoji="1" lang="ja-JP" altLang="en-US" sz="1600" dirty="0"/>
          </a:p>
        </p:txBody>
      </p:sp>
      <p:sp>
        <p:nvSpPr>
          <p:cNvPr id="26" name="フローチャート : 磁気ディスク 25"/>
          <p:cNvSpPr/>
          <p:nvPr/>
        </p:nvSpPr>
        <p:spPr>
          <a:xfrm>
            <a:off x="7236296" y="5517232"/>
            <a:ext cx="504056" cy="50405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707904" y="4653136"/>
            <a:ext cx="1008112" cy="288032"/>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600" dirty="0" smtClean="0">
                <a:solidFill>
                  <a:schemeClr val="tx1"/>
                </a:solidFill>
              </a:rPr>
              <a:t>apt-get</a:t>
            </a:r>
            <a:endParaRPr kumimoji="1" lang="ja-JP" altLang="en-US" sz="1600" dirty="0">
              <a:solidFill>
                <a:schemeClr val="tx1"/>
              </a:solidFill>
            </a:endParaRPr>
          </a:p>
        </p:txBody>
      </p:sp>
      <p:sp>
        <p:nvSpPr>
          <p:cNvPr id="25" name="テキスト ボックス 24"/>
          <p:cNvSpPr txBox="1"/>
          <p:nvPr/>
        </p:nvSpPr>
        <p:spPr>
          <a:xfrm>
            <a:off x="4139952" y="6519446"/>
            <a:ext cx="1584176"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29" name="下矢印 28"/>
          <p:cNvSpPr/>
          <p:nvPr/>
        </p:nvSpPr>
        <p:spPr>
          <a:xfrm>
            <a:off x="4716016" y="5013176"/>
            <a:ext cx="21602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6876256" y="6519446"/>
            <a:ext cx="1224136" cy="338554"/>
          </a:xfrm>
          <a:prstGeom prst="rect">
            <a:avLst/>
          </a:prstGeom>
          <a:noFill/>
        </p:spPr>
        <p:txBody>
          <a:bodyPr wrap="square" rtlCol="0">
            <a:spAutoFit/>
          </a:bodyPr>
          <a:lstStyle/>
          <a:p>
            <a:pPr algn="ctr"/>
            <a:r>
              <a:rPr lang="ja-JP" altLang="en-US" sz="1600" dirty="0" smtClean="0"/>
              <a:t>仮想マシン</a:t>
            </a:r>
          </a:p>
        </p:txBody>
      </p:sp>
      <p:cxnSp>
        <p:nvCxnSpPr>
          <p:cNvPr id="38" name="直線矢印コネクタ 37"/>
          <p:cNvCxnSpPr>
            <a:stCxn id="15" idx="2"/>
            <a:endCxn id="40" idx="0"/>
          </p:cNvCxnSpPr>
          <p:nvPr/>
        </p:nvCxnSpPr>
        <p:spPr>
          <a:xfrm rot="5400000">
            <a:off x="4608004" y="5805264"/>
            <a:ext cx="432048"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4283968" y="6021288"/>
            <a:ext cx="1080120" cy="2880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カーネル</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483768" y="3789040"/>
            <a:ext cx="2520280" cy="144016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600" dirty="0"/>
          </a:p>
        </p:txBody>
      </p:sp>
      <p:sp>
        <p:nvSpPr>
          <p:cNvPr id="2" name="コンテンツ プレースホルダ 1"/>
          <p:cNvSpPr>
            <a:spLocks noGrp="1"/>
          </p:cNvSpPr>
          <p:nvPr>
            <p:ph idx="1"/>
          </p:nvPr>
        </p:nvSpPr>
        <p:spPr>
          <a:xfrm>
            <a:off x="457200" y="1481329"/>
            <a:ext cx="8229600" cy="2667751"/>
          </a:xfrm>
        </p:spPr>
        <p:txBody>
          <a:bodyPr>
            <a:normAutofit/>
          </a:bodyPr>
          <a:lstStyle/>
          <a:p>
            <a:r>
              <a:rPr lang="ja-JP" altLang="en-US" dirty="0" smtClean="0"/>
              <a:t>アップデータが更新したファイルをホスト</a:t>
            </a:r>
            <a:r>
              <a:rPr lang="en-US" altLang="ja-JP" dirty="0" smtClean="0"/>
              <a:t>OS</a:t>
            </a:r>
            <a:r>
              <a:rPr lang="ja-JP" altLang="en-US" dirty="0" smtClean="0"/>
              <a:t>上に保存</a:t>
            </a:r>
            <a:endParaRPr lang="en-US" altLang="ja-JP" dirty="0" smtClean="0"/>
          </a:p>
          <a:p>
            <a:pPr lvl="1"/>
            <a:r>
              <a:rPr lang="ja-JP" altLang="en-US" dirty="0" smtClean="0"/>
              <a:t>仮想マシンのディスクには更新を行わない</a:t>
            </a:r>
            <a:endParaRPr lang="en-US" altLang="ja-JP" dirty="0" smtClean="0"/>
          </a:p>
          <a:p>
            <a:pPr lvl="1"/>
            <a:r>
              <a:rPr lang="ja-JP" altLang="en-US" dirty="0" smtClean="0"/>
              <a:t>サスペンド時に仮想ディスクの更新を行うと壊れる</a:t>
            </a:r>
            <a:endParaRPr lang="en-US" altLang="ja-JP" dirty="0" smtClean="0"/>
          </a:p>
          <a:p>
            <a:pPr lvl="2"/>
            <a:r>
              <a:rPr lang="ja-JP" altLang="en-US" dirty="0" smtClean="0"/>
              <a:t>仮想マシン内の状態と整合性が取れなくなるため</a:t>
            </a:r>
            <a:endParaRPr lang="en-US" altLang="ja-JP" dirty="0" smtClean="0"/>
          </a:p>
        </p:txBody>
      </p:sp>
      <p:sp>
        <p:nvSpPr>
          <p:cNvPr id="3" name="タイトル 2"/>
          <p:cNvSpPr>
            <a:spLocks noGrp="1"/>
          </p:cNvSpPr>
          <p:nvPr>
            <p:ph type="title"/>
          </p:nvPr>
        </p:nvSpPr>
        <p:spPr/>
        <p:txBody>
          <a:bodyPr/>
          <a:lstStyle/>
          <a:p>
            <a:r>
              <a:rPr kumimoji="1" lang="ja-JP" altLang="en-US" dirty="0" smtClean="0"/>
              <a:t>更新ファイルの抽出</a:t>
            </a:r>
            <a:endParaRPr kumimoji="1" lang="ja-JP" altLang="en-US" dirty="0"/>
          </a:p>
        </p:txBody>
      </p:sp>
      <p:sp>
        <p:nvSpPr>
          <p:cNvPr id="9" name="角丸四角形 8"/>
          <p:cNvSpPr/>
          <p:nvPr/>
        </p:nvSpPr>
        <p:spPr>
          <a:xfrm>
            <a:off x="2915816" y="4005064"/>
            <a:ext cx="1656184" cy="3600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chemeClr val="tx1"/>
                </a:solidFill>
              </a:rPr>
              <a:t>アップデータ</a:t>
            </a:r>
            <a:endParaRPr kumimoji="1" lang="ja-JP" altLang="en-US" sz="1600" dirty="0">
              <a:solidFill>
                <a:schemeClr val="tx1"/>
              </a:solidFill>
            </a:endParaRPr>
          </a:p>
        </p:txBody>
      </p:sp>
      <p:sp>
        <p:nvSpPr>
          <p:cNvPr id="10" name="正方形/長方形 9"/>
          <p:cNvSpPr/>
          <p:nvPr/>
        </p:nvSpPr>
        <p:spPr>
          <a:xfrm>
            <a:off x="3131840" y="4797152"/>
            <a:ext cx="1296144" cy="288032"/>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smtClean="0">
                <a:solidFill>
                  <a:schemeClr val="tx1"/>
                </a:solidFill>
              </a:rPr>
              <a:t>更新ファイル</a:t>
            </a:r>
            <a:endParaRPr kumimoji="1" lang="ja-JP" altLang="en-US" sz="1600" dirty="0">
              <a:solidFill>
                <a:schemeClr val="tx1"/>
              </a:solidFill>
            </a:endParaRPr>
          </a:p>
        </p:txBody>
      </p:sp>
      <p:sp>
        <p:nvSpPr>
          <p:cNvPr id="21" name="正方形/長方形 20"/>
          <p:cNvSpPr/>
          <p:nvPr/>
        </p:nvSpPr>
        <p:spPr>
          <a:xfrm>
            <a:off x="5364088" y="3789040"/>
            <a:ext cx="1008112" cy="14401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600" dirty="0"/>
          </a:p>
        </p:txBody>
      </p:sp>
      <p:sp>
        <p:nvSpPr>
          <p:cNvPr id="22" name="フローチャート : 磁気ディスク 21"/>
          <p:cNvSpPr/>
          <p:nvPr/>
        </p:nvSpPr>
        <p:spPr>
          <a:xfrm>
            <a:off x="5580112" y="4581128"/>
            <a:ext cx="504056" cy="50405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915816" y="5373216"/>
            <a:ext cx="1584176"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15" name="テキスト ボックス 14"/>
          <p:cNvSpPr txBox="1"/>
          <p:nvPr/>
        </p:nvSpPr>
        <p:spPr>
          <a:xfrm>
            <a:off x="5220072" y="5373216"/>
            <a:ext cx="1224136" cy="338554"/>
          </a:xfrm>
          <a:prstGeom prst="rect">
            <a:avLst/>
          </a:prstGeom>
          <a:noFill/>
        </p:spPr>
        <p:txBody>
          <a:bodyPr wrap="square" rtlCol="0">
            <a:spAutoFit/>
          </a:bodyPr>
          <a:lstStyle/>
          <a:p>
            <a:pPr algn="ctr"/>
            <a:r>
              <a:rPr lang="ja-JP" altLang="en-US" sz="1600" dirty="0" smtClean="0"/>
              <a:t>仮想マシン</a:t>
            </a:r>
          </a:p>
        </p:txBody>
      </p:sp>
      <p:sp>
        <p:nvSpPr>
          <p:cNvPr id="16" name="下矢印 15"/>
          <p:cNvSpPr/>
          <p:nvPr/>
        </p:nvSpPr>
        <p:spPr>
          <a:xfrm>
            <a:off x="3635896" y="4437112"/>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図形 17"/>
          <p:cNvCxnSpPr>
            <a:stCxn id="22" idx="1"/>
            <a:endCxn id="9" idx="3"/>
          </p:cNvCxnSpPr>
          <p:nvPr/>
        </p:nvCxnSpPr>
        <p:spPr>
          <a:xfrm rot="16200000" flipV="1">
            <a:off x="5004048" y="3753036"/>
            <a:ext cx="396044" cy="126014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457200" y="1481329"/>
            <a:ext cx="8229600" cy="2595744"/>
          </a:xfrm>
        </p:spPr>
        <p:txBody>
          <a:bodyPr>
            <a:normAutofit/>
          </a:bodyPr>
          <a:lstStyle/>
          <a:p>
            <a:r>
              <a:rPr kumimoji="1" lang="en-US" altLang="ja-JP" dirty="0" err="1" smtClean="0"/>
              <a:t>aufs</a:t>
            </a:r>
            <a:r>
              <a:rPr lang="ja-JP" altLang="en-US" dirty="0" smtClean="0"/>
              <a:t> </a:t>
            </a:r>
            <a:r>
              <a:rPr lang="en-US" altLang="ja-JP" dirty="0" smtClean="0"/>
              <a:t>[</a:t>
            </a:r>
            <a:r>
              <a:rPr lang="ja-JP" altLang="en-US" dirty="0" smtClean="0"/>
              <a:t>岡島</a:t>
            </a:r>
            <a:r>
              <a:rPr lang="en-US" altLang="ja-JP" dirty="0" smtClean="0"/>
              <a:t>’06]</a:t>
            </a:r>
            <a:r>
              <a:rPr kumimoji="1" lang="ja-JP" altLang="en-US" dirty="0" smtClean="0"/>
              <a:t>を用いてファイル更新のエミュレーションを行う</a:t>
            </a:r>
            <a:endParaRPr kumimoji="1" lang="en-US" altLang="ja-JP" dirty="0" smtClean="0"/>
          </a:p>
          <a:p>
            <a:pPr lvl="1"/>
            <a:r>
              <a:rPr lang="ja-JP" altLang="en-US" dirty="0" smtClean="0"/>
              <a:t>複数のディレクトリを透過的に重ねるファイルシステム</a:t>
            </a:r>
            <a:endParaRPr lang="en-US" altLang="ja-JP" dirty="0" smtClean="0"/>
          </a:p>
          <a:p>
            <a:pPr lvl="2"/>
            <a:r>
              <a:rPr kumimoji="1" lang="ja-JP" altLang="en-US" dirty="0" smtClean="0"/>
              <a:t>仮想ディスクを読み込み専用、</a:t>
            </a:r>
            <a:r>
              <a:rPr lang="ja-JP" altLang="en-US" dirty="0" smtClean="0"/>
              <a:t>更新ファイル</a:t>
            </a:r>
            <a:r>
              <a:rPr kumimoji="1" lang="ja-JP" altLang="en-US" dirty="0" smtClean="0"/>
              <a:t>用ディレクトリを読み書き可能</a:t>
            </a:r>
            <a:r>
              <a:rPr lang="ja-JP" altLang="en-US" dirty="0" smtClean="0"/>
              <a:t>に設定</a:t>
            </a:r>
            <a:endParaRPr kumimoji="1" lang="en-US" altLang="ja-JP" dirty="0" smtClean="0"/>
          </a:p>
          <a:p>
            <a:pPr lvl="2"/>
            <a:r>
              <a:rPr lang="ja-JP" altLang="en-US" dirty="0" smtClean="0"/>
              <a:t>上のディレクトリから読み込まれる</a:t>
            </a:r>
            <a:endParaRPr lang="en-US" altLang="ja-JP" dirty="0" smtClean="0"/>
          </a:p>
        </p:txBody>
      </p:sp>
      <p:sp>
        <p:nvSpPr>
          <p:cNvPr id="3" name="タイトル 2"/>
          <p:cNvSpPr>
            <a:spLocks noGrp="1"/>
          </p:cNvSpPr>
          <p:nvPr>
            <p:ph type="title"/>
          </p:nvPr>
        </p:nvSpPr>
        <p:spPr/>
        <p:txBody>
          <a:bodyPr>
            <a:normAutofit/>
          </a:bodyPr>
          <a:lstStyle/>
          <a:p>
            <a:r>
              <a:rPr kumimoji="1" lang="en-US" altLang="ja-JP" dirty="0" err="1" smtClean="0"/>
              <a:t>aufs</a:t>
            </a:r>
            <a:r>
              <a:rPr kumimoji="1" lang="ja-JP" altLang="en-US" dirty="0" smtClean="0"/>
              <a:t>を用いたファイル抽出</a:t>
            </a:r>
            <a:endParaRPr kumimoji="1" lang="ja-JP" altLang="en-US" dirty="0"/>
          </a:p>
        </p:txBody>
      </p:sp>
      <p:sp>
        <p:nvSpPr>
          <p:cNvPr id="35" name="正方形/長方形 34"/>
          <p:cNvSpPr/>
          <p:nvPr/>
        </p:nvSpPr>
        <p:spPr>
          <a:xfrm>
            <a:off x="4427984" y="5993904"/>
            <a:ext cx="3744416"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n>
                <a:solidFill>
                  <a:sysClr val="windowText" lastClr="000000"/>
                </a:solidFill>
              </a:ln>
              <a:solidFill>
                <a:srgbClr val="000000"/>
              </a:solidFill>
            </a:endParaRPr>
          </a:p>
        </p:txBody>
      </p:sp>
      <p:sp>
        <p:nvSpPr>
          <p:cNvPr id="36" name="正方形/長方形 35"/>
          <p:cNvSpPr/>
          <p:nvPr/>
        </p:nvSpPr>
        <p:spPr>
          <a:xfrm>
            <a:off x="4427984" y="4941168"/>
            <a:ext cx="3744416" cy="9361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37" name="正方形/長方形 36"/>
          <p:cNvSpPr/>
          <p:nvPr/>
        </p:nvSpPr>
        <p:spPr>
          <a:xfrm>
            <a:off x="4427984" y="3933056"/>
            <a:ext cx="3744416" cy="86409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4932040" y="3933056"/>
            <a:ext cx="295232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en-US" altLang="ja-JP" sz="1600" dirty="0" err="1" smtClean="0"/>
              <a:t>aufs</a:t>
            </a:r>
            <a:r>
              <a:rPr kumimoji="1" lang="ja-JP" altLang="en-US" sz="1600" dirty="0" smtClean="0"/>
              <a:t>でマウントしたディレクトリ</a:t>
            </a:r>
            <a:endParaRPr kumimoji="1" lang="ja-JP" altLang="en-US" sz="1600" dirty="0"/>
          </a:p>
        </p:txBody>
      </p:sp>
      <p:cxnSp>
        <p:nvCxnSpPr>
          <p:cNvPr id="39" name="直線コネクタ 38"/>
          <p:cNvCxnSpPr/>
          <p:nvPr/>
        </p:nvCxnSpPr>
        <p:spPr>
          <a:xfrm>
            <a:off x="3887416" y="4869160"/>
            <a:ext cx="4789040"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5004048" y="5013176"/>
            <a:ext cx="2808312"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更新ファイル</a:t>
            </a:r>
            <a:r>
              <a:rPr kumimoji="1" lang="ja-JP" altLang="en-US" sz="1600" dirty="0" smtClean="0"/>
              <a:t>用ディレクトリ</a:t>
            </a:r>
            <a:endParaRPr kumimoji="1" lang="ja-JP" altLang="en-US" sz="1600" dirty="0"/>
          </a:p>
        </p:txBody>
      </p:sp>
      <p:sp>
        <p:nvSpPr>
          <p:cNvPr id="52" name="テキスト ボックス 51"/>
          <p:cNvSpPr txBox="1"/>
          <p:nvPr/>
        </p:nvSpPr>
        <p:spPr>
          <a:xfrm>
            <a:off x="4860032" y="6021288"/>
            <a:ext cx="2592288"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smtClean="0"/>
              <a:t>仮想マシンのディスク</a:t>
            </a:r>
            <a:endParaRPr kumimoji="1" lang="ja-JP" altLang="en-US" sz="1600" dirty="0"/>
          </a:p>
        </p:txBody>
      </p:sp>
      <p:sp>
        <p:nvSpPr>
          <p:cNvPr id="57" name="正方形/長方形 56"/>
          <p:cNvSpPr/>
          <p:nvPr/>
        </p:nvSpPr>
        <p:spPr>
          <a:xfrm>
            <a:off x="4932040" y="5445224"/>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t>bcc</a:t>
            </a:r>
            <a:endParaRPr kumimoji="1" lang="en-US" altLang="ja-JP" dirty="0" smtClean="0"/>
          </a:p>
        </p:txBody>
      </p:sp>
      <p:sp>
        <p:nvSpPr>
          <p:cNvPr id="31" name="正方形/長方形 30"/>
          <p:cNvSpPr/>
          <p:nvPr/>
        </p:nvSpPr>
        <p:spPr>
          <a:xfrm>
            <a:off x="6444208" y="5301208"/>
            <a:ext cx="1656184"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B</a:t>
            </a:r>
          </a:p>
        </p:txBody>
      </p:sp>
      <p:sp>
        <p:nvSpPr>
          <p:cNvPr id="32" name="正方形/長方形 31"/>
          <p:cNvSpPr/>
          <p:nvPr/>
        </p:nvSpPr>
        <p:spPr>
          <a:xfrm>
            <a:off x="6444208" y="6281936"/>
            <a:ext cx="1656184" cy="57606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A</a:t>
            </a:r>
          </a:p>
        </p:txBody>
      </p:sp>
      <p:sp>
        <p:nvSpPr>
          <p:cNvPr id="23" name="正方形/長方形 22"/>
          <p:cNvSpPr/>
          <p:nvPr/>
        </p:nvSpPr>
        <p:spPr>
          <a:xfrm>
            <a:off x="6444208" y="4221088"/>
            <a:ext cx="1656184" cy="57606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A</a:t>
            </a:r>
          </a:p>
        </p:txBody>
      </p:sp>
      <p:sp>
        <p:nvSpPr>
          <p:cNvPr id="33" name="正方形/長方形 32"/>
          <p:cNvSpPr/>
          <p:nvPr/>
        </p:nvSpPr>
        <p:spPr>
          <a:xfrm>
            <a:off x="6444208" y="4221088"/>
            <a:ext cx="1656184"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r>
              <a:rPr kumimoji="1" lang="en-US" altLang="ja-JP" dirty="0" smtClean="0"/>
              <a:t>B</a:t>
            </a:r>
          </a:p>
        </p:txBody>
      </p:sp>
      <p:sp>
        <p:nvSpPr>
          <p:cNvPr id="41" name="正方形/長方形 40"/>
          <p:cNvSpPr/>
          <p:nvPr/>
        </p:nvSpPr>
        <p:spPr>
          <a:xfrm>
            <a:off x="4932040" y="4293096"/>
            <a:ext cx="936104"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t>bcc</a:t>
            </a:r>
            <a:endParaRPr kumimoji="1" lang="en-US" altLang="ja-JP" dirty="0" smtClean="0"/>
          </a:p>
        </p:txBody>
      </p:sp>
      <p:sp>
        <p:nvSpPr>
          <p:cNvPr id="17" name="正方形/長方形 16"/>
          <p:cNvSpPr/>
          <p:nvPr/>
        </p:nvSpPr>
        <p:spPr>
          <a:xfrm>
            <a:off x="1979712" y="4221088"/>
            <a:ext cx="144016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アップデータ</a:t>
            </a:r>
            <a:endParaRPr kumimoji="1" lang="ja-JP" altLang="en-US" dirty="0"/>
          </a:p>
        </p:txBody>
      </p:sp>
      <p:sp>
        <p:nvSpPr>
          <p:cNvPr id="18" name="右矢印 17"/>
          <p:cNvSpPr/>
          <p:nvPr/>
        </p:nvSpPr>
        <p:spPr>
          <a:xfrm>
            <a:off x="3563888" y="422108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2267744" y="5301208"/>
            <a:ext cx="936104" cy="369332"/>
          </a:xfrm>
          <a:prstGeom prst="rect">
            <a:avLst/>
          </a:prstGeom>
          <a:noFill/>
        </p:spPr>
        <p:txBody>
          <a:bodyPr wrap="square" rtlCol="0">
            <a:spAutoFit/>
          </a:bodyPr>
          <a:lstStyle/>
          <a:p>
            <a:pPr algn="ctr"/>
            <a:r>
              <a:rPr kumimoji="1" lang="ja-JP" altLang="en-US" dirty="0" smtClean="0"/>
              <a:t>抽出</a:t>
            </a:r>
            <a:endParaRPr kumimoji="1" lang="ja-JP" altLang="en-US" dirty="0"/>
          </a:p>
        </p:txBody>
      </p:sp>
      <p:sp>
        <p:nvSpPr>
          <p:cNvPr id="21" name="右矢印 20"/>
          <p:cNvSpPr/>
          <p:nvPr/>
        </p:nvSpPr>
        <p:spPr>
          <a:xfrm rot="10800000">
            <a:off x="3563888" y="530120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linds(horizontal)">
                                      <p:cBhvr>
                                        <p:cTn id="7" dur="500"/>
                                        <p:tgtEl>
                                          <p:spTgt spid="3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blinds(horizontal)">
                                      <p:cBhvr>
                                        <p:cTn id="10" dur="500"/>
                                        <p:tgtEl>
                                          <p:spTgt spid="5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blinds(horizontal)">
                                      <p:cBhvr>
                                        <p:cTn id="13" dur="500"/>
                                        <p:tgtEl>
                                          <p:spTgt spid="4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blinds(horizontal)">
                                      <p:cBhvr>
                                        <p:cTn id="1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31" grpId="0" animBg="1"/>
      <p:bldP spid="33" grpId="0" animBg="1"/>
      <p:bldP spid="4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619672" y="4581128"/>
            <a:ext cx="2808312" cy="936104"/>
          </a:xfrm>
          <a:prstGeom prst="roundRect">
            <a:avLst>
              <a:gd name="adj" fmla="val 0"/>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 name="コンテンツ プレースホルダ 1"/>
          <p:cNvSpPr>
            <a:spLocks noGrp="1"/>
          </p:cNvSpPr>
          <p:nvPr>
            <p:ph idx="1"/>
          </p:nvPr>
        </p:nvSpPr>
        <p:spPr>
          <a:xfrm>
            <a:off x="457200" y="1481328"/>
            <a:ext cx="8229600" cy="2595744"/>
          </a:xfrm>
        </p:spPr>
        <p:txBody>
          <a:bodyPr>
            <a:normAutofit/>
          </a:bodyPr>
          <a:lstStyle/>
          <a:p>
            <a:r>
              <a:rPr kumimoji="1" lang="ja-JP" altLang="en-US" dirty="0" smtClean="0"/>
              <a:t>更新ファイルをレジュームした仮想マシンに送り結果の反映を行う</a:t>
            </a:r>
            <a:endParaRPr kumimoji="1" lang="en-US" altLang="ja-JP" dirty="0" smtClean="0"/>
          </a:p>
          <a:p>
            <a:pPr lvl="1"/>
            <a:r>
              <a:rPr lang="ja-JP" altLang="en-US" dirty="0" smtClean="0"/>
              <a:t>更新ファイル用ディレクトリを</a:t>
            </a:r>
            <a:r>
              <a:rPr lang="en-US" altLang="ja-JP" dirty="0" smtClean="0"/>
              <a:t>tar</a:t>
            </a:r>
            <a:r>
              <a:rPr lang="ja-JP" altLang="en-US" dirty="0" smtClean="0"/>
              <a:t>コマンドで固める</a:t>
            </a:r>
            <a:endParaRPr lang="en-US" altLang="ja-JP" dirty="0" smtClean="0"/>
          </a:p>
          <a:p>
            <a:pPr lvl="1"/>
            <a:r>
              <a:rPr kumimoji="1" lang="en-US" altLang="ja-JP" dirty="0" err="1" smtClean="0"/>
              <a:t>scp</a:t>
            </a:r>
            <a:r>
              <a:rPr kumimoji="1" lang="ja-JP" altLang="en-US" dirty="0" smtClean="0"/>
              <a:t>コマンドで更新ファイルを仮想マシンに送る</a:t>
            </a:r>
            <a:endParaRPr kumimoji="1" lang="en-US" altLang="ja-JP" dirty="0" smtClean="0"/>
          </a:p>
          <a:p>
            <a:pPr lvl="1"/>
            <a:r>
              <a:rPr lang="en-US" altLang="ja-JP" dirty="0" err="1" smtClean="0"/>
              <a:t>ssh</a:t>
            </a:r>
            <a:r>
              <a:rPr lang="ja-JP" altLang="en-US" dirty="0" smtClean="0"/>
              <a:t>コマンドを使い仮想マシン上の更新ファイルを展開</a:t>
            </a:r>
            <a:endParaRPr lang="en-US" altLang="ja-JP" dirty="0" smtClean="0"/>
          </a:p>
          <a:p>
            <a:pPr lvl="2"/>
            <a:r>
              <a:rPr lang="ja-JP" altLang="en-US" dirty="0" smtClean="0"/>
              <a:t>仮想マシンのディスクをアップデート後の状態にする</a:t>
            </a:r>
            <a:endParaRPr lang="en-US" altLang="ja-JP" dirty="0" smtClean="0"/>
          </a:p>
        </p:txBody>
      </p:sp>
      <p:sp>
        <p:nvSpPr>
          <p:cNvPr id="3" name="タイトル 2"/>
          <p:cNvSpPr>
            <a:spLocks noGrp="1"/>
          </p:cNvSpPr>
          <p:nvPr>
            <p:ph type="title"/>
          </p:nvPr>
        </p:nvSpPr>
        <p:spPr/>
        <p:txBody>
          <a:bodyPr/>
          <a:lstStyle/>
          <a:p>
            <a:r>
              <a:rPr kumimoji="1" lang="ja-JP" altLang="en-US" dirty="0" smtClean="0"/>
              <a:t>エミュレーション結果の反映</a:t>
            </a:r>
            <a:endParaRPr kumimoji="1" lang="ja-JP" altLang="en-US" dirty="0"/>
          </a:p>
        </p:txBody>
      </p:sp>
      <p:sp>
        <p:nvSpPr>
          <p:cNvPr id="11" name="テキスト ボックス 10"/>
          <p:cNvSpPr txBox="1"/>
          <p:nvPr/>
        </p:nvSpPr>
        <p:spPr>
          <a:xfrm>
            <a:off x="2411760" y="4221088"/>
            <a:ext cx="1152128" cy="338554"/>
          </a:xfrm>
          <a:prstGeom prst="rect">
            <a:avLst/>
          </a:prstGeom>
          <a:noFill/>
        </p:spPr>
        <p:txBody>
          <a:bodyPr wrap="square" rtlCol="0">
            <a:spAutoFit/>
          </a:bodyPr>
          <a:lstStyle/>
          <a:p>
            <a:pPr algn="ctr"/>
            <a:r>
              <a:rPr kumimoji="1" lang="ja-JP" altLang="en-US" sz="1600" dirty="0" smtClean="0"/>
              <a:t>ホスト</a:t>
            </a:r>
            <a:r>
              <a:rPr kumimoji="1" lang="en-US" altLang="ja-JP" sz="1600" dirty="0" smtClean="0"/>
              <a:t>OS</a:t>
            </a:r>
            <a:endParaRPr kumimoji="1" lang="ja-JP" altLang="en-US" sz="1600" dirty="0"/>
          </a:p>
        </p:txBody>
      </p:sp>
      <p:sp>
        <p:nvSpPr>
          <p:cNvPr id="12" name="テキスト ボックス 11"/>
          <p:cNvSpPr txBox="1"/>
          <p:nvPr/>
        </p:nvSpPr>
        <p:spPr>
          <a:xfrm>
            <a:off x="5868144" y="4221088"/>
            <a:ext cx="1152128" cy="338554"/>
          </a:xfrm>
          <a:prstGeom prst="rect">
            <a:avLst/>
          </a:prstGeom>
          <a:noFill/>
        </p:spPr>
        <p:txBody>
          <a:bodyPr wrap="square" rtlCol="0">
            <a:spAutoFit/>
          </a:bodyPr>
          <a:lstStyle/>
          <a:p>
            <a:pPr algn="ctr"/>
            <a:r>
              <a:rPr kumimoji="1" lang="ja-JP" altLang="en-US" sz="1600" dirty="0" smtClean="0"/>
              <a:t>仮想マシン</a:t>
            </a:r>
            <a:endParaRPr kumimoji="1" lang="ja-JP" altLang="en-US" sz="1600" dirty="0"/>
          </a:p>
        </p:txBody>
      </p:sp>
      <p:sp>
        <p:nvSpPr>
          <p:cNvPr id="17" name="正方形/長方形 16"/>
          <p:cNvSpPr/>
          <p:nvPr/>
        </p:nvSpPr>
        <p:spPr>
          <a:xfrm>
            <a:off x="1763688" y="4869160"/>
            <a:ext cx="72008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t>bcc</a:t>
            </a:r>
            <a:endParaRPr kumimoji="1" lang="en-US" altLang="ja-JP" dirty="0" smtClean="0"/>
          </a:p>
        </p:txBody>
      </p:sp>
      <p:sp>
        <p:nvSpPr>
          <p:cNvPr id="18" name="正方形/長方形 17"/>
          <p:cNvSpPr/>
          <p:nvPr/>
        </p:nvSpPr>
        <p:spPr>
          <a:xfrm>
            <a:off x="2627784" y="4725144"/>
            <a:ext cx="1656184"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endParaRPr kumimoji="1" lang="en-US" altLang="ja-JP" dirty="0" smtClean="0"/>
          </a:p>
        </p:txBody>
      </p:sp>
      <p:sp>
        <p:nvSpPr>
          <p:cNvPr id="19" name="角丸四角形 18"/>
          <p:cNvSpPr/>
          <p:nvPr/>
        </p:nvSpPr>
        <p:spPr>
          <a:xfrm>
            <a:off x="5004048" y="4581128"/>
            <a:ext cx="2808312" cy="93610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0" name="正方形/長方形 9"/>
          <p:cNvSpPr/>
          <p:nvPr/>
        </p:nvSpPr>
        <p:spPr>
          <a:xfrm>
            <a:off x="2483768" y="4725144"/>
            <a:ext cx="792088" cy="72008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400" dirty="0" smtClean="0"/>
              <a:t>Tar</a:t>
            </a:r>
          </a:p>
          <a:p>
            <a:pPr algn="ctr"/>
            <a:r>
              <a:rPr lang="ja-JP" altLang="en-US" sz="1400" dirty="0" smtClean="0"/>
              <a:t>ファイル</a:t>
            </a:r>
            <a:endParaRPr kumimoji="1" lang="ja-JP" altLang="en-US" sz="1400" dirty="0"/>
          </a:p>
        </p:txBody>
      </p:sp>
      <p:cxnSp>
        <p:nvCxnSpPr>
          <p:cNvPr id="15" name="直線矢印コネクタ 14"/>
          <p:cNvCxnSpPr/>
          <p:nvPr/>
        </p:nvCxnSpPr>
        <p:spPr>
          <a:xfrm>
            <a:off x="3275856" y="5085184"/>
            <a:ext cx="2808312"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5220072" y="4941168"/>
            <a:ext cx="720080"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altLang="ja-JP" dirty="0" smtClean="0"/>
              <a:t>bcc</a:t>
            </a:r>
            <a:endParaRPr kumimoji="1" lang="en-US" altLang="ja-JP" dirty="0" smtClean="0"/>
          </a:p>
        </p:txBody>
      </p:sp>
      <p:sp>
        <p:nvSpPr>
          <p:cNvPr id="22" name="正方形/長方形 21"/>
          <p:cNvSpPr/>
          <p:nvPr/>
        </p:nvSpPr>
        <p:spPr>
          <a:xfrm>
            <a:off x="6084168" y="4797152"/>
            <a:ext cx="1656184" cy="5760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パッケージ</a:t>
            </a:r>
            <a:endParaRPr kumimoji="1" lang="en-US" altLang="ja-JP" dirty="0" smtClean="0"/>
          </a:p>
          <a:p>
            <a:pPr algn="ctr"/>
            <a:r>
              <a:rPr kumimoji="1" lang="ja-JP" altLang="en-US" dirty="0" smtClean="0"/>
              <a:t>データベース</a:t>
            </a:r>
            <a:endParaRPr kumimoji="1"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hidden"/>
                                      </p:to>
                                    </p:set>
                                  </p:childTnLst>
                                </p:cTn>
                              </p:par>
                              <p:par>
                                <p:cTn id="9" presetID="18" presetClass="entr" presetSubtype="12"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par>
                          <p:cTn id="16" fill="hold">
                            <p:stCondLst>
                              <p:cond delay="0"/>
                            </p:stCondLst>
                            <p:childTnLst>
                              <p:par>
                                <p:cTn id="17" presetID="49" presetClass="path" presetSubtype="0" accel="50000" decel="50000" fill="hold" grpId="1" nodeType="afterEffect">
                                  <p:stCondLst>
                                    <p:cond delay="0"/>
                                  </p:stCondLst>
                                  <p:childTnLst>
                                    <p:animMotion origin="layout" path="M 2.77556E-17 4.81481E-6 L 0.39774 4.81481E-6 " pathEditMode="relative" rAng="0" ptsTypes="AA">
                                      <p:cBhvr>
                                        <p:cTn id="18" dur="2000" fill="hold"/>
                                        <p:tgtEl>
                                          <p:spTgt spid="10"/>
                                        </p:tgtEl>
                                        <p:attrNameLst>
                                          <p:attrName>ppt_x</p:attrName>
                                          <p:attrName>ppt_y</p:attrName>
                                        </p:attrNameLst>
                                      </p:cBhvr>
                                      <p:rCtr x="199" y="0"/>
                                    </p:animMotion>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2"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5"/>
                                        </p:tgtEl>
                                        <p:attrNameLst>
                                          <p:attrName>style.visibility</p:attrName>
                                        </p:attrNameLst>
                                      </p:cBhvr>
                                      <p:to>
                                        <p:strVal val="hidden"/>
                                      </p:to>
                                    </p:set>
                                  </p:childTnLst>
                                </p:cTn>
                              </p:par>
                            </p:childTnLst>
                          </p:cTn>
                        </p:par>
                        <p:par>
                          <p:cTn id="25" fill="hold">
                            <p:stCondLst>
                              <p:cond delay="0"/>
                            </p:stCondLst>
                            <p:childTnLst>
                              <p:par>
                                <p:cTn id="26" presetID="18" presetClass="entr" presetSubtype="12"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strips(downLeft)">
                                      <p:cBhvr>
                                        <p:cTn id="28" dur="500"/>
                                        <p:tgtEl>
                                          <p:spTgt spid="21"/>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strips(downLeft)">
                                      <p:cBhvr>
                                        <p:cTn id="3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0" grpId="0" animBg="1"/>
      <p:bldP spid="10" grpId="1" animBg="1"/>
      <p:bldP spid="10" grpId="2" animBg="1"/>
      <p:bldP spid="21" grpId="0" animBg="1"/>
      <p:bldP spid="2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1768</TotalTime>
  <Words>2235</Words>
  <Application>Microsoft Office PowerPoint</Application>
  <PresentationFormat>画面に合わせる (4:3)</PresentationFormat>
  <Paragraphs>325</Paragraphs>
  <Slides>20</Slides>
  <Notes>13</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ビジネス</vt:lpstr>
      <vt:lpstr>サスペンドした仮想マシンの オフラインアップデート</vt:lpstr>
      <vt:lpstr>仮想マシンの利用形態</vt:lpstr>
      <vt:lpstr>長期間のサスペンド時の問題点</vt:lpstr>
      <vt:lpstr>従来のアップデートの問題点</vt:lpstr>
      <vt:lpstr>提案:OUasisster</vt:lpstr>
      <vt:lpstr>アップデータ実行のエミュレーション</vt:lpstr>
      <vt:lpstr>更新ファイルの抽出</vt:lpstr>
      <vt:lpstr>aufsを用いたファイル抽出</vt:lpstr>
      <vt:lpstr>エミュレーション結果の反映</vt:lpstr>
      <vt:lpstr>実験:パッケージのインストール</vt:lpstr>
      <vt:lpstr>実験:オンライン処理時間の比較</vt:lpstr>
      <vt:lpstr>関連研究</vt:lpstr>
      <vt:lpstr>まとめ</vt:lpstr>
      <vt:lpstr>スライド 14</vt:lpstr>
      <vt:lpstr>長期サスペンド時の問題点</vt:lpstr>
      <vt:lpstr>仮想マシンのアップデート</vt:lpstr>
      <vt:lpstr>Transcall</vt:lpstr>
      <vt:lpstr>長期間サスペンド時の問題点</vt:lpstr>
      <vt:lpstr>提案:OUasisster</vt:lpstr>
      <vt:lpstr>ファイル更新のエミュレーション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サスペンドした仮想マシンの オフラインアップデート</dc:title>
  <dc:creator>Shiota</dc:creator>
  <cp:lastModifiedBy>ksl</cp:lastModifiedBy>
  <cp:revision>179</cp:revision>
  <dcterms:created xsi:type="dcterms:W3CDTF">2011-02-15T09:16:22Z</dcterms:created>
  <dcterms:modified xsi:type="dcterms:W3CDTF">2011-02-21T16:15:41Z</dcterms:modified>
</cp:coreProperties>
</file>