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5" r:id="rId12"/>
    <p:sldId id="266" r:id="rId13"/>
    <p:sldId id="267" r:id="rId14"/>
    <p:sldId id="27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78" autoAdjust="0"/>
  </p:normalViewPr>
  <p:slideViewPr>
    <p:cSldViewPr snapToGrid="0" snapToObjects="1">
      <p:cViewPr varScale="1">
        <p:scale>
          <a:sx n="162" d="100"/>
          <a:sy n="162" d="100"/>
        </p:scale>
        <p:origin x="-1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map from dom0</c:v>
                </c:pt>
                <c:pt idx="1">
                  <c:v>map from domU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10.41798</c:v>
                </c:pt>
                <c:pt idx="1">
                  <c:v>4.5687939999999996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null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map from dom0</c:v>
                </c:pt>
                <c:pt idx="1">
                  <c:v>map from domU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15.142669</c:v>
                </c:pt>
                <c:pt idx="1">
                  <c:v>5.4619210000000002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AES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map from dom0</c:v>
                </c:pt>
                <c:pt idx="1">
                  <c:v>map from domU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59.857100999999993</c:v>
                </c:pt>
                <c:pt idx="1">
                  <c:v>5.4334230000000066</c:v>
                </c:pt>
              </c:numCache>
            </c:numRef>
          </c:val>
        </c:ser>
        <c:axId val="187093376"/>
        <c:axId val="187096064"/>
      </c:barChart>
      <c:catAx>
        <c:axId val="187093376"/>
        <c:scaling>
          <c:orientation val="minMax"/>
        </c:scaling>
        <c:axPos val="b"/>
        <c:tickLblPos val="nextTo"/>
        <c:crossAx val="187096064"/>
        <c:crosses val="autoZero"/>
        <c:auto val="1"/>
        <c:lblAlgn val="ctr"/>
        <c:lblOffset val="100"/>
      </c:catAx>
      <c:valAx>
        <c:axId val="187096064"/>
        <c:scaling>
          <c:orientation val="minMax"/>
          <c:max val="6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dirty="0" smtClean="0"/>
                  <a:t>実行時間（</a:t>
                </a:r>
                <a:r>
                  <a:rPr lang="en-US" altLang="ja-JP" dirty="0" smtClean="0"/>
                  <a:t>us</a:t>
                </a:r>
                <a:r>
                  <a:rPr lang="ja-JP" altLang="en-US" dirty="0" smtClean="0"/>
                  <a:t>）</a:t>
                </a:r>
                <a:endParaRPr lang="ja-JP" altLang="en-US" dirty="0"/>
              </a:p>
            </c:rich>
          </c:tx>
          <c:layout/>
        </c:title>
        <c:numFmt formatCode="General" sourceLinked="1"/>
        <c:tickLblPos val="nextTo"/>
        <c:crossAx val="18709337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0.58000000000000007</c:v>
                </c:pt>
                <c:pt idx="1">
                  <c:v>0.89500000000000002</c:v>
                </c:pt>
                <c:pt idx="2">
                  <c:v>1.5</c:v>
                </c:pt>
                <c:pt idx="3">
                  <c:v>2.6759999999999997</c:v>
                </c:pt>
                <c:pt idx="4">
                  <c:v>5.1099999999999985</c:v>
                </c:pt>
                <c:pt idx="5">
                  <c:v>7.5149999999999944</c:v>
                </c:pt>
                <c:pt idx="6">
                  <c:v>9.793000000000001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null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0.6490000000000008</c:v>
                </c:pt>
                <c:pt idx="1">
                  <c:v>1.089</c:v>
                </c:pt>
                <c:pt idx="2">
                  <c:v>1.6419999999999986</c:v>
                </c:pt>
                <c:pt idx="3">
                  <c:v>2.7680000000000002</c:v>
                </c:pt>
                <c:pt idx="4">
                  <c:v>5.3199999999999985</c:v>
                </c:pt>
                <c:pt idx="5">
                  <c:v>8.5540000000000003</c:v>
                </c:pt>
                <c:pt idx="6">
                  <c:v>12.239000000000001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AES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0.84600000000000064</c:v>
                </c:pt>
                <c:pt idx="1">
                  <c:v>1.3540000000000001</c:v>
                </c:pt>
                <c:pt idx="2">
                  <c:v>2.4159999999999977</c:v>
                </c:pt>
                <c:pt idx="3">
                  <c:v>4.4180000000000001</c:v>
                </c:pt>
                <c:pt idx="4">
                  <c:v>8.3060000000000027</c:v>
                </c:pt>
                <c:pt idx="5">
                  <c:v>12.272</c:v>
                </c:pt>
                <c:pt idx="6">
                  <c:v>16.405999999999974</c:v>
                </c:pt>
              </c:numCache>
            </c:numRef>
          </c:yVal>
        </c:ser>
        <c:axId val="188103680"/>
        <c:axId val="188400384"/>
      </c:scatterChart>
      <c:valAx>
        <c:axId val="188103680"/>
        <c:scaling>
          <c:orientation val="minMax"/>
          <c:max val="1024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dirty="0" smtClean="0"/>
                  <a:t>メモリ量（</a:t>
                </a:r>
                <a:r>
                  <a:rPr lang="en-US" altLang="ja-JP" dirty="0" smtClean="0"/>
                  <a:t>MB</a:t>
                </a:r>
                <a:r>
                  <a:rPr lang="ja-JP" altLang="en-US" dirty="0" smtClean="0"/>
                  <a:t>）</a:t>
                </a:r>
                <a:endParaRPr lang="ja-JP" altLang="en-US" dirty="0"/>
              </a:p>
            </c:rich>
          </c:tx>
          <c:layout/>
        </c:title>
        <c:numFmt formatCode="General" sourceLinked="1"/>
        <c:tickLblPos val="nextTo"/>
        <c:crossAx val="188400384"/>
        <c:crosses val="autoZero"/>
        <c:crossBetween val="midCat"/>
        <c:majorUnit val="256"/>
      </c:valAx>
      <c:valAx>
        <c:axId val="188400384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dirty="0" smtClean="0"/>
                  <a:t>実行時間（秒）</a:t>
                </a:r>
                <a:endParaRPr lang="ja-JP" altLang="en-US" dirty="0"/>
              </a:p>
            </c:rich>
          </c:tx>
          <c:layout/>
        </c:title>
        <c:numFmt formatCode="General" sourceLinked="1"/>
        <c:tickLblPos val="nextTo"/>
        <c:crossAx val="188103680"/>
        <c:crosses val="autoZero"/>
        <c:crossBetween val="midCat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vanilla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Sheet1!$B$2:$B$8</c:f>
              <c:numCache>
                <c:formatCode>General</c:formatCode>
                <c:ptCount val="7"/>
                <c:pt idx="0">
                  <c:v>0.56899999999999995</c:v>
                </c:pt>
                <c:pt idx="1">
                  <c:v>1.008</c:v>
                </c:pt>
                <c:pt idx="2">
                  <c:v>1.8979999999999986</c:v>
                </c:pt>
                <c:pt idx="3">
                  <c:v>3.5070000000000001</c:v>
                </c:pt>
                <c:pt idx="4">
                  <c:v>6.81</c:v>
                </c:pt>
                <c:pt idx="5">
                  <c:v>9.9240000000000013</c:v>
                </c:pt>
                <c:pt idx="6">
                  <c:v>13.466000000000006</c:v>
                </c:pt>
              </c:numCache>
            </c:numRef>
          </c:y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null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Sheet1!$C$2:$C$8</c:f>
              <c:numCache>
                <c:formatCode>General</c:formatCode>
                <c:ptCount val="7"/>
                <c:pt idx="0">
                  <c:v>0.59799999999999998</c:v>
                </c:pt>
                <c:pt idx="1">
                  <c:v>1.1950000000000001</c:v>
                </c:pt>
                <c:pt idx="2">
                  <c:v>1.9520000000000013</c:v>
                </c:pt>
                <c:pt idx="3">
                  <c:v>4.0309999999999997</c:v>
                </c:pt>
                <c:pt idx="4">
                  <c:v>7.952</c:v>
                </c:pt>
                <c:pt idx="5">
                  <c:v>11.403</c:v>
                </c:pt>
                <c:pt idx="6">
                  <c:v>15.157</c:v>
                </c:pt>
              </c:numCache>
            </c:numRef>
          </c:y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AES</c:v>
                </c:pt>
              </c:strCache>
            </c:strRef>
          </c:tx>
          <c:xVal>
            <c:numRef>
              <c:f>Sheet1!$A$2:$A$8</c:f>
              <c:numCache>
                <c:formatCode>General</c:formatCode>
                <c:ptCount val="7"/>
                <c:pt idx="0">
                  <c:v>28</c:v>
                </c:pt>
                <c:pt idx="1">
                  <c:v>64</c:v>
                </c:pt>
                <c:pt idx="2">
                  <c:v>128</c:v>
                </c:pt>
                <c:pt idx="3">
                  <c:v>256</c:v>
                </c:pt>
                <c:pt idx="4">
                  <c:v>512</c:v>
                </c:pt>
                <c:pt idx="5">
                  <c:v>756</c:v>
                </c:pt>
                <c:pt idx="6">
                  <c:v>1024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0.87300000000000066</c:v>
                </c:pt>
                <c:pt idx="1">
                  <c:v>1.883</c:v>
                </c:pt>
                <c:pt idx="2">
                  <c:v>3.548</c:v>
                </c:pt>
                <c:pt idx="3">
                  <c:v>6.3439999999999985</c:v>
                </c:pt>
                <c:pt idx="4">
                  <c:v>10.855000000000015</c:v>
                </c:pt>
                <c:pt idx="5">
                  <c:v>15.24</c:v>
                </c:pt>
                <c:pt idx="6">
                  <c:v>19.37</c:v>
                </c:pt>
              </c:numCache>
            </c:numRef>
          </c:yVal>
        </c:ser>
        <c:axId val="135008256"/>
        <c:axId val="135010176"/>
      </c:scatterChart>
      <c:valAx>
        <c:axId val="135008256"/>
        <c:scaling>
          <c:orientation val="minMax"/>
          <c:max val="1024"/>
          <c:min val="0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ja-JP" altLang="en-US" dirty="0" smtClean="0"/>
                  <a:t>メモリ量（</a:t>
                </a:r>
                <a:r>
                  <a:rPr lang="en-US" altLang="ja-JP" dirty="0" smtClean="0"/>
                  <a:t>MB</a:t>
                </a:r>
                <a:r>
                  <a:rPr lang="ja-JP" altLang="en-US" dirty="0" smtClean="0"/>
                  <a:t>）</a:t>
                </a:r>
                <a:endParaRPr lang="ja-JP" altLang="en-US" dirty="0"/>
              </a:p>
            </c:rich>
          </c:tx>
          <c:layout/>
        </c:title>
        <c:numFmt formatCode="General" sourceLinked="1"/>
        <c:tickLblPos val="nextTo"/>
        <c:crossAx val="135010176"/>
        <c:crosses val="autoZero"/>
        <c:crossBetween val="midCat"/>
        <c:majorUnit val="256"/>
      </c:valAx>
      <c:valAx>
        <c:axId val="135010176"/>
        <c:scaling>
          <c:orientation val="minMax"/>
          <c:max val="2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ja-JP" altLang="en-US" dirty="0" smtClean="0"/>
                  <a:t>実行時間（秒）</a:t>
                </a:r>
                <a:endParaRPr lang="ja-JP" altLang="en-US" dirty="0"/>
              </a:p>
            </c:rich>
          </c:tx>
          <c:layout/>
        </c:title>
        <c:numFmt formatCode="General" sourceLinked="1"/>
        <c:tickLblPos val="nextTo"/>
        <c:crossAx val="135008256"/>
        <c:crosses val="autoZero"/>
        <c:crossBetween val="midCat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BAF5C-480E-48FB-B580-9B974C59030C}" type="datetimeFigureOut">
              <a:rPr kumimoji="1" lang="ja-JP" altLang="en-US" smtClean="0"/>
              <a:pPr/>
              <a:t>2011/4/15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FC06A3-E604-4E27-85B0-57B676F7677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17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20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13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FC06A3-E604-4E27-85B0-57B676F76779}" type="slidenum">
              <a:rPr kumimoji="1" lang="ja-JP" altLang="en-US" smtClean="0"/>
              <a:pPr/>
              <a:t>14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973568" cy="2478088"/>
          </a:xfrm>
        </p:spPr>
        <p:txBody>
          <a:bodyPr rtlCol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accent1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4636008"/>
            <a:ext cx="5458968" cy="1720342"/>
          </a:xfrm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2400" kern="1200">
                <a:solidFill>
                  <a:schemeClr val="tx2"/>
                </a:solidFill>
                <a:latin typeface="Tahoma"/>
                <a:ea typeface="+mn-ea"/>
                <a:cs typeface="Tahom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9450" y="6356350"/>
            <a:ext cx="4735513" cy="365125"/>
          </a:xfrm>
        </p:spPr>
        <p:txBody>
          <a:bodyPr/>
          <a:lstStyle>
            <a:lvl1pPr>
              <a:defRPr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588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4746625" y="268288"/>
            <a:ext cx="4114800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>
          <a:xfrm>
            <a:off x="161925" y="6124575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>
          <a:xfrm>
            <a:off x="174625" y="6356350"/>
            <a:ext cx="38639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の上に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7216775" y="268288"/>
            <a:ext cx="1639888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 4 つ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938" y="268288"/>
            <a:ext cx="720725" cy="3638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/>
          <a:lstStyle>
            <a:lvl1pPr algn="l"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212013" y="268288"/>
            <a:ext cx="16462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148638" y="268288"/>
            <a:ext cx="719137" cy="5667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8256588" y="268289"/>
            <a:ext cx="601662" cy="1103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696200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3187700" y="268288"/>
            <a:ext cx="5668963" cy="25606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9"/>
          <p:cNvSpPr/>
          <p:nvPr/>
        </p:nvSpPr>
        <p:spPr>
          <a:xfrm>
            <a:off x="268288" y="268288"/>
            <a:ext cx="184150" cy="388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>
          <a:xfrm>
            <a:off x="3276600" y="390525"/>
            <a:ext cx="5499100" cy="365125"/>
          </a:xfrm>
        </p:spPr>
        <p:txBody>
          <a:bodyPr/>
          <a:lstStyle>
            <a:lvl1pPr>
              <a:defRPr sz="2200" b="0">
                <a:solidFill>
                  <a:schemeClr val="bg1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13100" y="6356350"/>
            <a:ext cx="4735513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8266113" y="6356350"/>
            <a:ext cx="685800" cy="365125"/>
          </a:xfrm>
        </p:spPr>
        <p:txBody>
          <a:bodyPr/>
          <a:lstStyle>
            <a:lvl1pPr>
              <a:defRPr sz="1100">
                <a:solidFill>
                  <a:srgbClr val="858585"/>
                </a:solidFill>
                <a:latin typeface="Century Gothic" charset="0"/>
                <a:ea typeface="メイリオ" charset="-128"/>
                <a:cs typeface="メイリオ" charset="-128"/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、コンテンツ、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268288"/>
            <a:ext cx="1646238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7212013" y="6356350"/>
            <a:ext cx="1752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2178050" y="6356350"/>
            <a:ext cx="4927600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331788" y="360363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59700" y="268288"/>
            <a:ext cx="1098550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42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625" y="6356350"/>
            <a:ext cx="5311775" cy="365125"/>
          </a:xfrm>
        </p:spPr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/>
        </p:nvSpPr>
        <p:spPr>
          <a:xfrm>
            <a:off x="269875" y="4773613"/>
            <a:ext cx="2971800" cy="18446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/>
          <a:lstStyle>
            <a:lvl1pPr algn="r">
              <a:defRPr sz="4600" b="0" cap="none" baseline="0"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350838" y="6105525"/>
            <a:ext cx="506412" cy="365125"/>
          </a:xfrm>
        </p:spPr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上下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8148638" y="268288"/>
            <a:ext cx="719137" cy="16462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/>
            <a:endParaRPr lang="ja-JP" altLang="en-US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6508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タイトルの書式設定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153400" cy="483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altLang="ja-JP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9313" y="6356350"/>
            <a:ext cx="1752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625" y="6356350"/>
            <a:ext cx="6007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 b="1">
                <a:solidFill>
                  <a:srgbClr val="858585"/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588" y="360363"/>
            <a:ext cx="50641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867997C2-3F7C-3245-A857-86106AC50354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accent1"/>
          </a:solidFill>
          <a:latin typeface="Century Gothic"/>
          <a:ea typeface="+mj-ea"/>
          <a:cs typeface="Tahom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accent1"/>
          </a:solidFill>
          <a:latin typeface="Century Gothic" pitchFamily="-29" charset="0"/>
          <a:ea typeface="メイリオ" pitchFamily="-29" charset="-128"/>
          <a:cs typeface="メイリオ" pitchFamily="-29" charset="-128"/>
        </a:defRPr>
      </a:lvl9pPr>
    </p:titleStyle>
    <p:bodyStyle>
      <a:lvl1pPr marL="228600" indent="-228600" algn="l" rtl="0" eaLnBrk="1" fontAlgn="base" hangingPunct="1">
        <a:spcBef>
          <a:spcPts val="18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800" kern="1200">
          <a:solidFill>
            <a:schemeClr val="tx2"/>
          </a:solidFill>
          <a:latin typeface="Century Gothic"/>
          <a:ea typeface="+mn-ea"/>
          <a:cs typeface="Tahoma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600" kern="1200">
          <a:solidFill>
            <a:schemeClr val="tx2"/>
          </a:solidFill>
          <a:latin typeface="Century Gothic"/>
          <a:ea typeface="+mn-ea"/>
          <a:cs typeface="Tahoma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400" kern="1200">
          <a:solidFill>
            <a:schemeClr val="tx2"/>
          </a:solidFill>
          <a:latin typeface="Century Gothic"/>
          <a:ea typeface="+mn-ea"/>
          <a:cs typeface="Tahoma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4D0000"/>
        </a:buClr>
        <a:buSzPct val="100000"/>
        <a:buFont typeface="Wingdings 2" charset="2"/>
        <a:buChar char="¡"/>
        <a:defRPr kumimoji="1" sz="2200" kern="1200">
          <a:solidFill>
            <a:schemeClr val="tx2"/>
          </a:solidFill>
          <a:latin typeface="Century Gothic"/>
          <a:ea typeface="+mn-ea"/>
          <a:cs typeface="Tahoma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100000"/>
        <a:buFont typeface="Wingdings 2" charset="2"/>
        <a:buChar char="¡"/>
        <a:defRPr kumimoji="1" sz="2000" kern="1200">
          <a:solidFill>
            <a:schemeClr val="tx2"/>
          </a:solidFill>
          <a:latin typeface="Century Gothic"/>
          <a:ea typeface="+mn-ea"/>
          <a:cs typeface="Tahom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err="1" smtClean="0">
                <a:latin typeface="+mj-lt"/>
              </a:rPr>
              <a:t>IaaS</a:t>
            </a:r>
            <a:r>
              <a:rPr lang="ja-JP" altLang="en-US" dirty="0" smtClean="0"/>
              <a:t>環境における</a:t>
            </a:r>
            <a:r>
              <a:rPr lang="en-US" altLang="ja-JP" dirty="0" smtClean="0">
                <a:latin typeface="+mj-lt"/>
              </a:rPr>
              <a:t>VM</a:t>
            </a:r>
            <a:r>
              <a:rPr lang="ja-JP" altLang="en-US" dirty="0" smtClean="0"/>
              <a:t>のメモリ暗号化による情報漏洩の防止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 smtClean="0"/>
              <a:t>田所　秀和（東京工業大学）</a:t>
            </a:r>
            <a:endParaRPr lang="en-US" altLang="ja-JP" dirty="0" smtClean="0"/>
          </a:p>
          <a:p>
            <a:r>
              <a:rPr lang="ja-JP" altLang="en-US" dirty="0" smtClean="0"/>
              <a:t>光来　健一（九州工業大学）</a:t>
            </a:r>
            <a:endParaRPr lang="en-US" altLang="ja-JP" dirty="0" smtClean="0"/>
          </a:p>
          <a:p>
            <a:r>
              <a:rPr lang="ja-JP" altLang="en-US" dirty="0" smtClean="0"/>
              <a:t>千葉　滋　（東京工業大学）</a:t>
            </a:r>
            <a:endParaRPr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非暗号化ページ</a:t>
            </a:r>
            <a:r>
              <a:rPr lang="en-US" altLang="ja-JP" dirty="0" smtClean="0"/>
              <a:t>: Start Info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とドメイン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の情報共有に使われる</a:t>
            </a:r>
            <a:endParaRPr lang="en-US" altLang="ja-JP" dirty="0" smtClean="0"/>
          </a:p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のレジスタを調べることでビットマップに登録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がレジスタ経由でドメイン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に通知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ブート時：</a:t>
            </a:r>
            <a:r>
              <a:rPr lang="en-US" altLang="ja-JP" dirty="0" err="1" smtClean="0"/>
              <a:t>rsi</a:t>
            </a:r>
            <a:r>
              <a:rPr kumimoji="1" lang="ja-JP" altLang="en-US" dirty="0" smtClean="0"/>
              <a:t>レジスタ</a:t>
            </a:r>
            <a:endParaRPr kumimoji="1" lang="en-US" altLang="ja-JP" dirty="0" smtClean="0"/>
          </a:p>
          <a:p>
            <a:pPr lvl="3"/>
            <a:r>
              <a:rPr lang="ja-JP" altLang="en-US" dirty="0" smtClean="0"/>
              <a:t>疑似物理アドレスからマシンフレームを求める</a:t>
            </a:r>
            <a:endParaRPr lang="en-US" altLang="ja-JP" dirty="0" smtClean="0"/>
          </a:p>
          <a:p>
            <a:pPr lvl="4"/>
            <a:r>
              <a:rPr kumimoji="1" lang="en-US" altLang="ja-JP" dirty="0" smtClean="0"/>
              <a:t>M2P</a:t>
            </a:r>
            <a:r>
              <a:rPr kumimoji="1" lang="ja-JP" altLang="en-US" dirty="0" smtClean="0"/>
              <a:t>テーブルを利用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レジューム時</a:t>
            </a:r>
            <a:r>
              <a:rPr lang="ja-JP" altLang="en-US" dirty="0" smtClean="0"/>
              <a:t>：</a:t>
            </a:r>
            <a:r>
              <a:rPr kumimoji="1" lang="en-US" altLang="ja-JP" dirty="0" err="1" smtClean="0"/>
              <a:t>edx</a:t>
            </a:r>
            <a:r>
              <a:rPr kumimoji="1" lang="ja-JP" altLang="en-US" dirty="0" smtClean="0"/>
              <a:t>レジスタ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10</a:t>
            </a:fld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3419872" y="5229200"/>
            <a:ext cx="4824536" cy="1484784"/>
            <a:chOff x="3563888" y="5373216"/>
            <a:chExt cx="4824536" cy="1484784"/>
          </a:xfrm>
        </p:grpSpPr>
        <p:sp>
          <p:nvSpPr>
            <p:cNvPr id="6" name="フローチャート : 代替処理 5"/>
            <p:cNvSpPr/>
            <p:nvPr/>
          </p:nvSpPr>
          <p:spPr>
            <a:xfrm>
              <a:off x="6804248" y="5373216"/>
              <a:ext cx="1571636" cy="107724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7" name="フローチャート : 代替処理 6"/>
            <p:cNvSpPr/>
            <p:nvPr/>
          </p:nvSpPr>
          <p:spPr>
            <a:xfrm>
              <a:off x="3563888" y="6534440"/>
              <a:ext cx="4824536" cy="323560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Xen</a:t>
              </a:r>
              <a:endParaRPr kumimoji="1" lang="ja-JP" altLang="en-US" dirty="0"/>
            </a:p>
          </p:txBody>
        </p:sp>
        <p:sp>
          <p:nvSpPr>
            <p:cNvPr id="8" name="フローチャート : 代替処理 7"/>
            <p:cNvSpPr/>
            <p:nvPr/>
          </p:nvSpPr>
          <p:spPr>
            <a:xfrm>
              <a:off x="3563888" y="5445224"/>
              <a:ext cx="1571636" cy="1005238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cxnSp>
          <p:nvCxnSpPr>
            <p:cNvPr id="9" name="直線コネクタ 8"/>
            <p:cNvCxnSpPr>
              <a:stCxn id="14" idx="0"/>
              <a:endCxn id="11" idx="0"/>
            </p:cNvCxnSpPr>
            <p:nvPr/>
          </p:nvCxnSpPr>
          <p:spPr>
            <a:xfrm rot="16200000" flipH="1">
              <a:off x="6462210" y="5355214"/>
              <a:ext cx="216024" cy="126014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>
              <a:stCxn id="14" idx="2"/>
              <a:endCxn id="11" idx="2"/>
            </p:cNvCxnSpPr>
            <p:nvPr/>
          </p:nvCxnSpPr>
          <p:spPr>
            <a:xfrm rot="16200000" flipH="1">
              <a:off x="6462210" y="5643246"/>
              <a:ext cx="216024" cy="1260140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角丸四角形 10"/>
            <p:cNvSpPr/>
            <p:nvPr/>
          </p:nvSpPr>
          <p:spPr>
            <a:xfrm>
              <a:off x="6948264" y="6093296"/>
              <a:ext cx="504056" cy="28803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2" name="直線コネクタ 11"/>
            <p:cNvCxnSpPr>
              <a:stCxn id="15" idx="0"/>
              <a:endCxn id="14" idx="0"/>
            </p:cNvCxnSpPr>
            <p:nvPr/>
          </p:nvCxnSpPr>
          <p:spPr>
            <a:xfrm rot="5400000" flipH="1" flipV="1">
              <a:off x="5202070" y="5139190"/>
              <a:ext cx="0" cy="1476164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15" idx="2"/>
              <a:endCxn id="14" idx="2"/>
            </p:cNvCxnSpPr>
            <p:nvPr/>
          </p:nvCxnSpPr>
          <p:spPr>
            <a:xfrm rot="16200000" flipH="1">
              <a:off x="5202070" y="5427222"/>
              <a:ext cx="0" cy="1476164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角丸四角形 13"/>
            <p:cNvSpPr/>
            <p:nvPr/>
          </p:nvSpPr>
          <p:spPr>
            <a:xfrm>
              <a:off x="5292080" y="5877272"/>
              <a:ext cx="1296144" cy="28803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/>
                <a:t>start_info</a:t>
              </a:r>
              <a:endParaRPr kumimoji="1" lang="ja-JP" altLang="en-US" dirty="0"/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4211960" y="5877272"/>
              <a:ext cx="504056" cy="288032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非暗号化ページ</a:t>
            </a:r>
            <a:r>
              <a:rPr lang="en-US" altLang="ja-JP" dirty="0" smtClean="0"/>
              <a:t>: </a:t>
            </a:r>
            <a:r>
              <a:rPr lang="ja-JP" altLang="en-US" dirty="0" smtClean="0"/>
              <a:t>ページテーブル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436000"/>
          </a:xfrm>
        </p:spPr>
        <p:txBody>
          <a:bodyPr/>
          <a:lstStyle/>
          <a:p>
            <a:r>
              <a:rPr lang="ja-JP" altLang="en-US" dirty="0" smtClean="0"/>
              <a:t>ページテーブルの変化を実行時に常に追跡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ページテーブル用のページが追加されたらビットマップに追加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ページ属性を設定するハイパーコールをチェック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Xen</a:t>
            </a:r>
            <a:r>
              <a:rPr kumimoji="1" lang="ja-JP" altLang="en-US" dirty="0" smtClean="0"/>
              <a:t>はページがどう使われるか</a:t>
            </a:r>
            <a:r>
              <a:rPr lang="ja-JP" altLang="en-US" dirty="0" smtClean="0"/>
              <a:t>の属性</a:t>
            </a:r>
            <a:r>
              <a:rPr kumimoji="1" lang="ja-JP" altLang="en-US" dirty="0" smtClean="0"/>
              <a:t>を</a:t>
            </a:r>
            <a:r>
              <a:rPr lang="ja-JP" altLang="en-US" dirty="0" smtClean="0"/>
              <a:t>管理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7749570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7749570" y="5719688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1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8305195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193945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786588" y="6010894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32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8763000" y="566933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…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300940" y="570452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…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964740" y="534976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ビットマップ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6638320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53" name="フローチャート : 代替処理 52"/>
          <p:cNvSpPr/>
          <p:nvPr/>
        </p:nvSpPr>
        <p:spPr>
          <a:xfrm>
            <a:off x="1686560" y="3960001"/>
            <a:ext cx="4614379" cy="256271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1">
            <a:norm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7" name="フローチャート : 代替処理 16"/>
          <p:cNvSpPr/>
          <p:nvPr/>
        </p:nvSpPr>
        <p:spPr>
          <a:xfrm>
            <a:off x="2985367" y="5226992"/>
            <a:ext cx="1120113" cy="693741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924605" y="4292286"/>
            <a:ext cx="3967887" cy="2087940"/>
          </a:xfrm>
          <a:prstGeom prst="rect">
            <a:avLst/>
          </a:prstGeom>
          <a:ln>
            <a:prstDash val="sysDot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206252" y="4922517"/>
            <a:ext cx="545607" cy="711357"/>
            <a:chOff x="2268279" y="3650512"/>
            <a:chExt cx="765544" cy="956928"/>
          </a:xfrm>
        </p:grpSpPr>
        <p:sp>
          <p:nvSpPr>
            <p:cNvPr id="15" name="正方形/長方形 14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3123177" y="4448279"/>
            <a:ext cx="545607" cy="711357"/>
            <a:chOff x="2268279" y="3650512"/>
            <a:chExt cx="765544" cy="956928"/>
          </a:xfrm>
        </p:grpSpPr>
        <p:sp>
          <p:nvSpPr>
            <p:cNvPr id="20" name="正方形/長方形 19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123177" y="5492312"/>
            <a:ext cx="545607" cy="711357"/>
            <a:chOff x="2268279" y="3650512"/>
            <a:chExt cx="765544" cy="956928"/>
          </a:xfrm>
        </p:grpSpPr>
        <p:sp>
          <p:nvSpPr>
            <p:cNvPr id="25" name="正方形/長方形 24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080514" y="4446352"/>
            <a:ext cx="545607" cy="711357"/>
            <a:chOff x="2268279" y="3650512"/>
            <a:chExt cx="765544" cy="956928"/>
          </a:xfrm>
        </p:grpSpPr>
        <p:sp>
          <p:nvSpPr>
            <p:cNvPr id="29" name="正方形/長方形 28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cxnSp>
        <p:nvCxnSpPr>
          <p:cNvPr id="37" name="直線矢印コネクタ 36"/>
          <p:cNvCxnSpPr/>
          <p:nvPr/>
        </p:nvCxnSpPr>
        <p:spPr>
          <a:xfrm flipV="1">
            <a:off x="2751860" y="4566839"/>
            <a:ext cx="371317" cy="474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2751859" y="5278197"/>
            <a:ext cx="371318" cy="332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>
          <a:xfrm flipV="1">
            <a:off x="3668784" y="4564912"/>
            <a:ext cx="411730" cy="19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924605" y="4292286"/>
            <a:ext cx="1283220" cy="274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ページテーブル</a:t>
            </a:r>
          </a:p>
        </p:txBody>
      </p:sp>
      <p:cxnSp>
        <p:nvCxnSpPr>
          <p:cNvPr id="50" name="直線矢印コネクタ 49"/>
          <p:cNvCxnSpPr/>
          <p:nvPr/>
        </p:nvCxnSpPr>
        <p:spPr>
          <a:xfrm flipV="1">
            <a:off x="4626121" y="4559643"/>
            <a:ext cx="522866" cy="52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6" name="グループ化 45"/>
          <p:cNvGrpSpPr/>
          <p:nvPr/>
        </p:nvGrpSpPr>
        <p:grpSpPr>
          <a:xfrm>
            <a:off x="5148987" y="4441083"/>
            <a:ext cx="545607" cy="711357"/>
            <a:chOff x="2268279" y="3650512"/>
            <a:chExt cx="765544" cy="956928"/>
          </a:xfrm>
        </p:grpSpPr>
        <p:sp>
          <p:nvSpPr>
            <p:cNvPr id="47" name="正方形/長方形 46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63" name="テキスト ボックス 62"/>
          <p:cNvSpPr txBox="1"/>
          <p:nvPr/>
        </p:nvSpPr>
        <p:spPr>
          <a:xfrm>
            <a:off x="1924605" y="4013490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ドメイン</a:t>
            </a:r>
            <a:r>
              <a:rPr kumimoji="1" lang="en-US" altLang="ja-JP" dirty="0" smtClean="0">
                <a:latin typeface="+mn-ea"/>
                <a:ea typeface="+mn-ea"/>
              </a:rPr>
              <a:t>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66" name="フローチャート : 代替処理 65"/>
          <p:cNvSpPr/>
          <p:nvPr/>
        </p:nvSpPr>
        <p:spPr>
          <a:xfrm>
            <a:off x="195775" y="6609216"/>
            <a:ext cx="8866945" cy="215179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grpSp>
        <p:nvGrpSpPr>
          <p:cNvPr id="67" name="グループ化 66"/>
          <p:cNvGrpSpPr/>
          <p:nvPr/>
        </p:nvGrpSpPr>
        <p:grpSpPr>
          <a:xfrm>
            <a:off x="4105480" y="5492312"/>
            <a:ext cx="545607" cy="711357"/>
            <a:chOff x="2268279" y="3650512"/>
            <a:chExt cx="765544" cy="956928"/>
          </a:xfrm>
        </p:grpSpPr>
        <p:sp>
          <p:nvSpPr>
            <p:cNvPr id="68" name="正方形/長方形 67"/>
            <p:cNvSpPr/>
            <p:nvPr/>
          </p:nvSpPr>
          <p:spPr>
            <a:xfrm>
              <a:off x="2268279" y="3650512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9" name="正方形/長方形 68"/>
            <p:cNvSpPr/>
            <p:nvPr/>
          </p:nvSpPr>
          <p:spPr>
            <a:xfrm>
              <a:off x="2268279" y="3969488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268279" y="4288464"/>
              <a:ext cx="765544" cy="31897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cxnSp>
        <p:nvCxnSpPr>
          <p:cNvPr id="71" name="直線矢印コネクタ 70"/>
          <p:cNvCxnSpPr>
            <a:endCxn id="68" idx="1"/>
          </p:cNvCxnSpPr>
          <p:nvPr/>
        </p:nvCxnSpPr>
        <p:spPr>
          <a:xfrm rot="16200000" flipH="1">
            <a:off x="3496390" y="5001781"/>
            <a:ext cx="781485" cy="4366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4651087" y="5669332"/>
            <a:ext cx="965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MFN32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5" name="フローチャート : 代替処理 74"/>
          <p:cNvSpPr/>
          <p:nvPr/>
        </p:nvSpPr>
        <p:spPr>
          <a:xfrm>
            <a:off x="195775" y="5669332"/>
            <a:ext cx="1388953" cy="813769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cxnSp>
        <p:nvCxnSpPr>
          <p:cNvPr id="76" name="直線矢印コネクタ 75"/>
          <p:cNvCxnSpPr>
            <a:stCxn id="75" idx="3"/>
          </p:cNvCxnSpPr>
          <p:nvPr/>
        </p:nvCxnSpPr>
        <p:spPr>
          <a:xfrm>
            <a:off x="1584728" y="6076217"/>
            <a:ext cx="728958" cy="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0" grpId="1" animBg="1"/>
      <p:bldP spid="74" grpId="0"/>
      <p:bldP spid="7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グループ化 125"/>
          <p:cNvGrpSpPr/>
          <p:nvPr/>
        </p:nvGrpSpPr>
        <p:grpSpPr>
          <a:xfrm>
            <a:off x="3070868" y="4563163"/>
            <a:ext cx="1071563" cy="1964530"/>
            <a:chOff x="3070868" y="4870155"/>
            <a:chExt cx="1071563" cy="1964530"/>
          </a:xfrm>
        </p:grpSpPr>
        <p:grpSp>
          <p:nvGrpSpPr>
            <p:cNvPr id="24" name="グループ化 23"/>
            <p:cNvGrpSpPr/>
            <p:nvPr/>
          </p:nvGrpSpPr>
          <p:grpSpPr>
            <a:xfrm>
              <a:off x="3070868" y="4870155"/>
              <a:ext cx="1071563" cy="1571624"/>
              <a:chOff x="371475" y="4784726"/>
              <a:chExt cx="1071563" cy="1571624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88" name="正方形/長方形 87"/>
            <p:cNvSpPr/>
            <p:nvPr/>
          </p:nvSpPr>
          <p:spPr>
            <a:xfrm>
              <a:off x="3070868" y="6441779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を用いた起動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655147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の作成時はメモリを暗号化しない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ビットマップの更新のみ行う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機密情報は漏洩しない</a:t>
            </a:r>
            <a:endParaRPr lang="en-US" altLang="ja-JP" dirty="0" smtClean="0"/>
          </a:p>
          <a:p>
            <a:r>
              <a:rPr lang="ja-JP" altLang="en-US" dirty="0" smtClean="0"/>
              <a:t>最初の</a:t>
            </a:r>
            <a:r>
              <a:rPr lang="en-US" altLang="ja-JP" dirty="0" err="1" smtClean="0"/>
              <a:t>unpause</a:t>
            </a:r>
            <a:r>
              <a:rPr lang="ja-JP" altLang="en-US" dirty="0" smtClean="0"/>
              <a:t>ハイパーコール後から暗号化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の起動は暗号化で保護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12</a:t>
            </a:fld>
            <a:endParaRPr lang="ja-JP" altLang="en-US"/>
          </a:p>
        </p:txBody>
      </p:sp>
      <p:grpSp>
        <p:nvGrpSpPr>
          <p:cNvPr id="32" name="グループ化 31"/>
          <p:cNvGrpSpPr/>
          <p:nvPr/>
        </p:nvGrpSpPr>
        <p:grpSpPr>
          <a:xfrm>
            <a:off x="3070868" y="4563163"/>
            <a:ext cx="1071563" cy="1571624"/>
            <a:chOff x="371475" y="4784726"/>
            <a:chExt cx="1071563" cy="1571624"/>
          </a:xfrm>
        </p:grpSpPr>
        <p:sp>
          <p:nvSpPr>
            <p:cNvPr id="35" name="正方形/長方形 34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grpSp>
        <p:nvGrpSpPr>
          <p:cNvPr id="40" name="グループ化 39"/>
          <p:cNvGrpSpPr/>
          <p:nvPr/>
        </p:nvGrpSpPr>
        <p:grpSpPr>
          <a:xfrm>
            <a:off x="3070868" y="4563163"/>
            <a:ext cx="1071563" cy="1571624"/>
            <a:chOff x="371475" y="4784726"/>
            <a:chExt cx="1071563" cy="1571624"/>
          </a:xfrm>
        </p:grpSpPr>
        <p:sp>
          <p:nvSpPr>
            <p:cNvPr id="41" name="正方形/長方形 40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45" name="グループ化 44"/>
          <p:cNvGrpSpPr/>
          <p:nvPr/>
        </p:nvGrpSpPr>
        <p:grpSpPr>
          <a:xfrm>
            <a:off x="3070868" y="4563163"/>
            <a:ext cx="1071563" cy="1571624"/>
            <a:chOff x="371475" y="4784726"/>
            <a:chExt cx="1071563" cy="1571624"/>
          </a:xfrm>
        </p:grpSpPr>
        <p:sp>
          <p:nvSpPr>
            <p:cNvPr id="46" name="正方形/長方形 45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sp>
        <p:nvSpPr>
          <p:cNvPr id="50" name="テキスト ボックス 49"/>
          <p:cNvSpPr txBox="1"/>
          <p:nvPr/>
        </p:nvSpPr>
        <p:spPr>
          <a:xfrm>
            <a:off x="335357" y="446631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ドメインの作成</a:t>
            </a:r>
          </a:p>
        </p:txBody>
      </p:sp>
      <p:grpSp>
        <p:nvGrpSpPr>
          <p:cNvPr id="51" name="グループ化 50"/>
          <p:cNvGrpSpPr/>
          <p:nvPr/>
        </p:nvGrpSpPr>
        <p:grpSpPr>
          <a:xfrm>
            <a:off x="3070868" y="4563163"/>
            <a:ext cx="1071563" cy="1571624"/>
            <a:chOff x="371475" y="4784726"/>
            <a:chExt cx="1071563" cy="1571624"/>
          </a:xfrm>
        </p:grpSpPr>
        <p:sp>
          <p:nvSpPr>
            <p:cNvPr id="52" name="正方形/長方形 51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sp>
        <p:nvSpPr>
          <p:cNvPr id="56" name="テキスト ボックス 55"/>
          <p:cNvSpPr txBox="1"/>
          <p:nvPr/>
        </p:nvSpPr>
        <p:spPr>
          <a:xfrm>
            <a:off x="335357" y="4466311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カーネル書き込み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35357" y="4534109"/>
            <a:ext cx="2262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ページテーブル設定</a:t>
            </a: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469945" y="4515261"/>
            <a:ext cx="16659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start info</a:t>
            </a:r>
            <a:r>
              <a:rPr kumimoji="1" lang="ja-JP" altLang="en-US" dirty="0" smtClean="0">
                <a:latin typeface="+mn-ea"/>
                <a:ea typeface="+mn-ea"/>
              </a:rPr>
              <a:t>設定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335357" y="4534109"/>
            <a:ext cx="2151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unpause</a:t>
            </a:r>
            <a:r>
              <a:rPr lang="ja-JP" altLang="en-US" dirty="0" smtClean="0">
                <a:latin typeface="+mn-ea"/>
              </a:rPr>
              <a:t>で</a:t>
            </a:r>
            <a:r>
              <a:rPr lang="en-US" altLang="ja-JP" dirty="0" smtClean="0">
                <a:latin typeface="+mn-ea"/>
              </a:rPr>
              <a:t>OS</a:t>
            </a:r>
            <a:r>
              <a:rPr kumimoji="1" lang="ja-JP" altLang="en-US" dirty="0" smtClean="0">
                <a:latin typeface="+mn-ea"/>
                <a:ea typeface="+mn-ea"/>
              </a:rPr>
              <a:t>起動</a:t>
            </a:r>
          </a:p>
        </p:txBody>
      </p:sp>
      <p:grpSp>
        <p:nvGrpSpPr>
          <p:cNvPr id="67" name="グループ化 66"/>
          <p:cNvGrpSpPr/>
          <p:nvPr/>
        </p:nvGrpSpPr>
        <p:grpSpPr>
          <a:xfrm>
            <a:off x="1401834" y="5034631"/>
            <a:ext cx="1322281" cy="1367351"/>
            <a:chOff x="1697514" y="5324440"/>
            <a:chExt cx="1322281" cy="1367351"/>
          </a:xfrm>
        </p:grpSpPr>
        <p:sp>
          <p:nvSpPr>
            <p:cNvPr id="65" name="フローチャート : 磁気ディスク 64"/>
            <p:cNvSpPr/>
            <p:nvPr/>
          </p:nvSpPr>
          <p:spPr>
            <a:xfrm>
              <a:off x="1697514" y="6048873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66" name="曲折矢印 65"/>
            <p:cNvSpPr/>
            <p:nvPr/>
          </p:nvSpPr>
          <p:spPr>
            <a:xfrm>
              <a:off x="2228345" y="5324440"/>
              <a:ext cx="791450" cy="785812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68" name="正方形/長方形 67"/>
          <p:cNvSpPr/>
          <p:nvPr/>
        </p:nvSpPr>
        <p:spPr>
          <a:xfrm>
            <a:off x="7749570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8305195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7193945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6638924" y="659449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+mn-ea"/>
              </a:rPr>
              <a:t>…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6857163" y="474782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ビットマップ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6638320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7749570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8305195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193945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6638924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2" name="正方形/長方形 81"/>
          <p:cNvSpPr/>
          <p:nvPr/>
        </p:nvSpPr>
        <p:spPr>
          <a:xfrm>
            <a:off x="7750174" y="63026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8305799" y="63026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7194549" y="63026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5" name="正方形/長方形 84"/>
          <p:cNvSpPr/>
          <p:nvPr/>
        </p:nvSpPr>
        <p:spPr>
          <a:xfrm>
            <a:off x="6638924" y="63026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0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6638320" y="57190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1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7194549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1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305195" y="6010894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1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6245576" y="5263061"/>
            <a:ext cx="18967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start info</a:t>
            </a:r>
            <a:r>
              <a:rPr kumimoji="1" lang="ja-JP" altLang="en-US" dirty="0" smtClean="0">
                <a:latin typeface="+mn-ea"/>
                <a:ea typeface="+mn-ea"/>
              </a:rPr>
              <a:t>を登録</a:t>
            </a: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5718245" y="5263061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ページテーブルを登録</a:t>
            </a:r>
          </a:p>
        </p:txBody>
      </p:sp>
      <p:grpSp>
        <p:nvGrpSpPr>
          <p:cNvPr id="124" name="グループ化 123"/>
          <p:cNvGrpSpPr/>
          <p:nvPr/>
        </p:nvGrpSpPr>
        <p:grpSpPr>
          <a:xfrm>
            <a:off x="3070868" y="4563163"/>
            <a:ext cx="1071563" cy="1964530"/>
            <a:chOff x="4387943" y="4870155"/>
            <a:chExt cx="1071563" cy="1964530"/>
          </a:xfrm>
        </p:grpSpPr>
        <p:grpSp>
          <p:nvGrpSpPr>
            <p:cNvPr id="98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99" name="正方形/長方形 9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3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04" name="正方形/長方形 103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5" name="正方形/長方形 104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6" name="正方形/長方形 105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7" name="正方形/長方形 106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8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09" name="正方形/長方形 10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0" name="正方形/長方形 10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1" name="正方形/長方形 11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2" name="正方形/長方形 11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13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14" name="正方形/長方形 113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5" name="正方形/長方形 114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6" name="正方形/長方形 115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119" name="正方形/長方形 118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120" name="正方形/長方形 119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21" name="正方形/長方形 120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122" name="正方形/長方形 121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  <p:sp>
          <p:nvSpPr>
            <p:cNvPr id="123" name="正方形/長方形 122"/>
            <p:cNvSpPr/>
            <p:nvPr/>
          </p:nvSpPr>
          <p:spPr>
            <a:xfrm>
              <a:off x="4387943" y="6441779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</p:grpSp>
      <p:sp>
        <p:nvSpPr>
          <p:cNvPr id="125" name="テキスト ボックス 124"/>
          <p:cNvSpPr txBox="1"/>
          <p:nvPr/>
        </p:nvSpPr>
        <p:spPr>
          <a:xfrm>
            <a:off x="247338" y="4322705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起動後はドメイン</a:t>
            </a:r>
            <a:r>
              <a:rPr kumimoji="1" lang="en-US" altLang="ja-JP" dirty="0" smtClean="0">
                <a:latin typeface="+mn-ea"/>
                <a:ea typeface="+mn-ea"/>
              </a:rPr>
              <a:t>0</a:t>
            </a:r>
            <a:r>
              <a:rPr kumimoji="1" lang="ja-JP" altLang="en-US" dirty="0" err="1" smtClean="0">
                <a:latin typeface="+mn-ea"/>
                <a:ea typeface="+mn-ea"/>
              </a:rPr>
              <a:t>には</a:t>
            </a:r>
            <a:r>
              <a:rPr kumimoji="1" lang="en-US" altLang="ja-JP" dirty="0" smtClean="0">
                <a:latin typeface="+mn-ea"/>
                <a:ea typeface="+mn-ea"/>
              </a:rPr>
              <a:t/>
            </a:r>
            <a:br>
              <a:rPr kumimoji="1" lang="en-US" altLang="ja-JP" dirty="0" smtClean="0">
                <a:latin typeface="+mn-ea"/>
                <a:ea typeface="+mn-ea"/>
              </a:rPr>
            </a:br>
            <a:r>
              <a:rPr lang="ja-JP" altLang="en-US" dirty="0" smtClean="0">
                <a:latin typeface="+mn-ea"/>
              </a:rPr>
              <a:t>暗号化したメモリが見える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sp>
        <p:nvSpPr>
          <p:cNvPr id="129" name="フローチャート : 代替処理 128"/>
          <p:cNvSpPr/>
          <p:nvPr/>
        </p:nvSpPr>
        <p:spPr>
          <a:xfrm>
            <a:off x="2724115" y="6609216"/>
            <a:ext cx="6137309" cy="215179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sp>
        <p:nvSpPr>
          <p:cNvPr id="128" name="角丸四角形 127"/>
          <p:cNvSpPr/>
          <p:nvPr/>
        </p:nvSpPr>
        <p:spPr>
          <a:xfrm>
            <a:off x="3070868" y="6609216"/>
            <a:ext cx="1071563" cy="2148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latin typeface="+mj-ea"/>
                <a:ea typeface="+mj-ea"/>
              </a:rPr>
              <a:t>shared info</a:t>
            </a:r>
            <a:endParaRPr kumimoji="1" lang="ja-JP" altLang="en-US" sz="1200" dirty="0" smtClean="0">
              <a:latin typeface="+mj-ea"/>
              <a:ea typeface="+mj-ea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8305195" y="5718307"/>
            <a:ext cx="555625" cy="291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1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5941742" y="5263061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shared info</a:t>
            </a:r>
            <a:r>
              <a:rPr kumimoji="1" lang="ja-JP" altLang="en-US" dirty="0" smtClean="0">
                <a:latin typeface="+mn-ea"/>
                <a:ea typeface="+mn-ea"/>
              </a:rPr>
              <a:t>を登録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2811521" y="4096979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DomU</a:t>
            </a:r>
            <a:r>
              <a:rPr kumimoji="1" lang="ja-JP" altLang="en-US" dirty="0" smtClean="0">
                <a:latin typeface="+mn-ea"/>
                <a:ea typeface="+mn-ea"/>
              </a:rPr>
              <a:t>のメモリ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0" grpId="1"/>
      <p:bldP spid="56" grpId="0"/>
      <p:bldP spid="56" grpId="1"/>
      <p:bldP spid="57" grpId="0"/>
      <p:bldP spid="57" grpId="1"/>
      <p:bldP spid="58" grpId="0"/>
      <p:bldP spid="58" grpId="1"/>
      <p:bldP spid="59" grpId="0"/>
      <p:bldP spid="59" grpId="1"/>
      <p:bldP spid="86" grpId="0" animBg="1"/>
      <p:bldP spid="77" grpId="0" animBg="1"/>
      <p:bldP spid="69" grpId="0" animBg="1"/>
      <p:bldP spid="89" grpId="0"/>
      <p:bldP spid="89" grpId="1"/>
      <p:bldP spid="90" grpId="0"/>
      <p:bldP spid="90" grpId="1"/>
      <p:bldP spid="125" grpId="0"/>
      <p:bldP spid="128" grpId="0" animBg="1"/>
      <p:bldP spid="130" grpId="0" animBg="1"/>
      <p:bldP spid="131" grpId="0"/>
      <p:bldP spid="131" grpId="1"/>
      <p:bldP spid="91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グループ化 110"/>
          <p:cNvGrpSpPr/>
          <p:nvPr/>
        </p:nvGrpSpPr>
        <p:grpSpPr>
          <a:xfrm>
            <a:off x="2245659" y="4826417"/>
            <a:ext cx="1071563" cy="1964530"/>
            <a:chOff x="2588559" y="4629964"/>
            <a:chExt cx="1071563" cy="1964530"/>
          </a:xfrm>
        </p:grpSpPr>
        <p:sp>
          <p:nvSpPr>
            <p:cNvPr id="49" name="正方形/長方形 48"/>
            <p:cNvSpPr/>
            <p:nvPr/>
          </p:nvSpPr>
          <p:spPr>
            <a:xfrm>
              <a:off x="2588559" y="462996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2588559" y="5022870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2588559" y="541577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2588559" y="5808682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P2M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  <p:sp>
          <p:nvSpPr>
            <p:cNvPr id="110" name="正方形/長方形 109"/>
            <p:cNvSpPr/>
            <p:nvPr/>
          </p:nvSpPr>
          <p:spPr>
            <a:xfrm>
              <a:off x="2588559" y="620158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を用いたサスペンド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1"/>
            <a:ext cx="8153400" cy="3141784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モリをファイルに保存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VMCrypt</a:t>
            </a:r>
            <a:r>
              <a:rPr lang="ja-JP" altLang="en-US" dirty="0" smtClean="0"/>
              <a:t>が自動で暗号化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Shared Info</a:t>
            </a:r>
            <a:r>
              <a:rPr lang="ja-JP" altLang="en-US" dirty="0" smtClean="0"/>
              <a:t>と</a:t>
            </a:r>
            <a:r>
              <a:rPr lang="en-US" altLang="ja-JP" dirty="0" smtClean="0"/>
              <a:t>P2M</a:t>
            </a:r>
            <a:r>
              <a:rPr lang="ja-JP" altLang="en-US" dirty="0" smtClean="0"/>
              <a:t>テーブルを読み込み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のメモリ全体を取得するため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のページテーブルを書き換え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疑似物理フレーム番号に変換して保存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13</a:t>
            </a:fld>
            <a:endParaRPr lang="ja-JP" altLang="en-US"/>
          </a:p>
        </p:txBody>
      </p:sp>
      <p:grpSp>
        <p:nvGrpSpPr>
          <p:cNvPr id="57" name="グループ化 56"/>
          <p:cNvGrpSpPr/>
          <p:nvPr/>
        </p:nvGrpSpPr>
        <p:grpSpPr>
          <a:xfrm>
            <a:off x="3885244" y="5415776"/>
            <a:ext cx="1234262" cy="1370170"/>
            <a:chOff x="1697514" y="5321621"/>
            <a:chExt cx="1234262" cy="1370170"/>
          </a:xfrm>
        </p:grpSpPr>
        <p:sp>
          <p:nvSpPr>
            <p:cNvPr id="58" name="フローチャート : 磁気ディスク 57"/>
            <p:cNvSpPr/>
            <p:nvPr/>
          </p:nvSpPr>
          <p:spPr>
            <a:xfrm>
              <a:off x="1697514" y="6048873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59" name="曲折矢印 58"/>
            <p:cNvSpPr/>
            <p:nvPr/>
          </p:nvSpPr>
          <p:spPr>
            <a:xfrm rot="5400000">
              <a:off x="1694695" y="5324440"/>
              <a:ext cx="791450" cy="785812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grpSp>
        <p:nvGrpSpPr>
          <p:cNvPr id="79" name="グループ化 78"/>
          <p:cNvGrpSpPr/>
          <p:nvPr/>
        </p:nvGrpSpPr>
        <p:grpSpPr>
          <a:xfrm>
            <a:off x="2245659" y="4821416"/>
            <a:ext cx="1071563" cy="1964530"/>
            <a:chOff x="4387943" y="4870155"/>
            <a:chExt cx="1071563" cy="1964530"/>
          </a:xfrm>
        </p:grpSpPr>
        <p:grpSp>
          <p:nvGrpSpPr>
            <p:cNvPr id="80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01" name="正方形/長方形 100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2" name="正方形/長方形 101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3" name="正方形/長方形 102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4" name="正方形/長方形 103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81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97" name="正方形/長方形 96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8" name="正方形/長方形 97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9" name="正方形/長方形 98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82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93" name="正方形/長方形 92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83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89" name="正方形/長方形 8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84" name="正方形/長方形 83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85" name="正方形/長方形 84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6" name="正方形/長方形 85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P2M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  <p:sp>
          <p:nvSpPr>
            <p:cNvPr id="88" name="正方形/長方形 87"/>
            <p:cNvSpPr/>
            <p:nvPr/>
          </p:nvSpPr>
          <p:spPr>
            <a:xfrm>
              <a:off x="4387943" y="6441779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</p:grpSp>
      <p:sp>
        <p:nvSpPr>
          <p:cNvPr id="112" name="テキスト ボックス 111"/>
          <p:cNvSpPr txBox="1"/>
          <p:nvPr/>
        </p:nvSpPr>
        <p:spPr>
          <a:xfrm>
            <a:off x="3418074" y="4769445"/>
            <a:ext cx="46090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ページテーブルなら書き換えて保存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ja-JP" altLang="en-US" dirty="0" smtClean="0">
                <a:latin typeface="+mn-ea"/>
              </a:rPr>
              <a:t>通常のメモリは</a:t>
            </a:r>
            <a:r>
              <a:rPr lang="en-US" altLang="ja-JP" dirty="0" err="1" smtClean="0">
                <a:latin typeface="+mn-ea"/>
              </a:rPr>
              <a:t>VMCrypt</a:t>
            </a:r>
            <a:r>
              <a:rPr lang="ja-JP" altLang="en-US" dirty="0" smtClean="0">
                <a:latin typeface="+mn-ea"/>
              </a:rPr>
              <a:t>が暗号化して保存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3418074" y="4665785"/>
            <a:ext cx="27574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P2M</a:t>
            </a:r>
            <a:r>
              <a:rPr kumimoji="1" lang="ja-JP" altLang="en-US" dirty="0" smtClean="0">
                <a:latin typeface="+mn-ea"/>
                <a:ea typeface="+mn-ea"/>
              </a:rPr>
              <a:t>テーブル</a:t>
            </a:r>
            <a:r>
              <a:rPr lang="ja-JP" altLang="en-US" dirty="0" smtClean="0">
                <a:latin typeface="+mn-ea"/>
              </a:rPr>
              <a:t>を使い</a:t>
            </a:r>
            <a:r>
              <a:rPr kumimoji="1" lang="en-US" altLang="ja-JP" dirty="0" smtClean="0">
                <a:latin typeface="+mn-ea"/>
                <a:ea typeface="+mn-ea"/>
              </a:rPr>
              <a:t/>
            </a:r>
            <a:br>
              <a:rPr kumimoji="1" lang="en-US" altLang="ja-JP" dirty="0" smtClean="0">
                <a:latin typeface="+mn-ea"/>
                <a:ea typeface="+mn-ea"/>
              </a:rPr>
            </a:br>
            <a:r>
              <a:rPr kumimoji="1" lang="ja-JP" altLang="en-US" dirty="0" smtClean="0">
                <a:latin typeface="+mn-ea"/>
                <a:ea typeface="+mn-ea"/>
              </a:rPr>
              <a:t>メモリ</a:t>
            </a:r>
            <a:r>
              <a:rPr lang="ja-JP" altLang="en-US" dirty="0" smtClean="0">
                <a:latin typeface="+mn-ea"/>
              </a:rPr>
              <a:t>全体の</a:t>
            </a:r>
            <a:r>
              <a:rPr kumimoji="1" lang="en-US" altLang="ja-JP" dirty="0" smtClean="0">
                <a:latin typeface="+mn-ea"/>
                <a:ea typeface="+mn-ea"/>
              </a:rPr>
              <a:t>MFN</a:t>
            </a:r>
            <a:r>
              <a:rPr kumimoji="1" lang="ja-JP" altLang="en-US" dirty="0" smtClean="0">
                <a:latin typeface="+mn-ea"/>
                <a:ea typeface="+mn-ea"/>
              </a:rPr>
              <a:t>を取得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907267" y="4400113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DomU</a:t>
            </a:r>
            <a:r>
              <a:rPr kumimoji="1" lang="ja-JP" altLang="en-US" dirty="0" smtClean="0">
                <a:latin typeface="+mn-ea"/>
                <a:ea typeface="+mn-ea"/>
              </a:rPr>
              <a:t>のメモリ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" grpId="0"/>
      <p:bldP spid="1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ビットマップの埋め込み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3298602"/>
          </a:xfrm>
        </p:spPr>
        <p:txBody>
          <a:bodyPr/>
          <a:lstStyle/>
          <a:p>
            <a:r>
              <a:rPr lang="ja-JP" altLang="en-US" dirty="0" smtClean="0"/>
              <a:t>ビットマップをドメイン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モリに埋め込む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サスペンド時には暗号化されて保存</a:t>
            </a:r>
            <a:endParaRPr lang="en-US" altLang="ja-JP" dirty="0" smtClean="0"/>
          </a:p>
          <a:p>
            <a:r>
              <a:rPr lang="en-US" altLang="ja-JP" dirty="0" smtClean="0"/>
              <a:t>e820</a:t>
            </a:r>
            <a:r>
              <a:rPr lang="ja-JP" altLang="en-US" dirty="0" smtClean="0"/>
              <a:t>を操作し埋め込み用のメモリを確保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メモリ領域が</a:t>
            </a:r>
            <a:r>
              <a:rPr lang="en-US" altLang="ja-JP" dirty="0" smtClean="0"/>
              <a:t>reserved</a:t>
            </a:r>
            <a:r>
              <a:rPr lang="ja-JP" altLang="en-US" dirty="0" smtClean="0"/>
              <a:t>ならゲスト</a:t>
            </a:r>
            <a:r>
              <a:rPr lang="en-US" altLang="ja-JP" dirty="0" smtClean="0"/>
              <a:t>OS</a:t>
            </a:r>
            <a:r>
              <a:rPr lang="ja-JP" altLang="en-US" dirty="0" smtClean="0"/>
              <a:t>が使わない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e820</a:t>
            </a:r>
            <a:r>
              <a:rPr lang="ja-JP" altLang="en-US" dirty="0" smtClean="0"/>
              <a:t>は</a:t>
            </a:r>
            <a:r>
              <a:rPr lang="en-US" altLang="ja-JP" dirty="0" smtClean="0"/>
              <a:t>BIOS</a:t>
            </a:r>
            <a:r>
              <a:rPr lang="ja-JP" altLang="en-US" dirty="0" smtClean="0"/>
              <a:t>のメモリマップ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14</a:t>
            </a:fld>
            <a:endParaRPr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4264879" y="4460717"/>
            <a:ext cx="1071563" cy="1571624"/>
            <a:chOff x="371475" y="4784726"/>
            <a:chExt cx="1071563" cy="1571624"/>
          </a:xfrm>
        </p:grpSpPr>
        <p:sp>
          <p:nvSpPr>
            <p:cNvPr id="11" name="正方形/長方形 10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9" name="角丸四角形吹き出し 28"/>
          <p:cNvSpPr/>
          <p:nvPr/>
        </p:nvSpPr>
        <p:spPr>
          <a:xfrm>
            <a:off x="2550588" y="4307521"/>
            <a:ext cx="1511224" cy="624201"/>
          </a:xfrm>
          <a:prstGeom prst="wedgeRoundRectCallout">
            <a:avLst>
              <a:gd name="adj1" fmla="val 65761"/>
              <a:gd name="adj2" fmla="val 48465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reserved</a:t>
            </a:r>
            <a:r>
              <a:rPr kumimoji="1" lang="en-US" altLang="ja-JP" dirty="0" smtClean="0">
                <a:latin typeface="+mj-ea"/>
                <a:ea typeface="+mj-ea"/>
              </a:rPr>
              <a:t/>
            </a:r>
            <a:br>
              <a:rPr kumimoji="1" lang="en-US" altLang="ja-JP" dirty="0" smtClean="0">
                <a:latin typeface="+mj-ea"/>
                <a:ea typeface="+mj-ea"/>
              </a:rPr>
            </a:br>
            <a:r>
              <a:rPr kumimoji="1" lang="ja-JP" altLang="en-US" dirty="0" smtClean="0">
                <a:latin typeface="+mj-ea"/>
                <a:ea typeface="+mj-ea"/>
              </a:rPr>
              <a:t>として確保</a:t>
            </a:r>
          </a:p>
        </p:txBody>
      </p:sp>
      <p:grpSp>
        <p:nvGrpSpPr>
          <p:cNvPr id="22" name="グループ化 21"/>
          <p:cNvGrpSpPr/>
          <p:nvPr/>
        </p:nvGrpSpPr>
        <p:grpSpPr>
          <a:xfrm>
            <a:off x="5783439" y="5189872"/>
            <a:ext cx="1234262" cy="1370170"/>
            <a:chOff x="1697514" y="5321621"/>
            <a:chExt cx="1234262" cy="1370170"/>
          </a:xfrm>
        </p:grpSpPr>
        <p:sp>
          <p:nvSpPr>
            <p:cNvPr id="26" name="フローチャート : 磁気ディスク 25"/>
            <p:cNvSpPr/>
            <p:nvPr/>
          </p:nvSpPr>
          <p:spPr>
            <a:xfrm>
              <a:off x="1697514" y="6048873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27" name="曲折矢印 26"/>
            <p:cNvSpPr/>
            <p:nvPr/>
          </p:nvSpPr>
          <p:spPr>
            <a:xfrm rot="5400000">
              <a:off x="1694695" y="5324440"/>
              <a:ext cx="791450" cy="785812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9" name="フローチャート : 代替処理 18"/>
          <p:cNvSpPr/>
          <p:nvPr/>
        </p:nvSpPr>
        <p:spPr>
          <a:xfrm>
            <a:off x="2333179" y="6129737"/>
            <a:ext cx="3357088" cy="430305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624093" y="6204326"/>
            <a:ext cx="1019907" cy="2789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bitmap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4264678" y="4847264"/>
            <a:ext cx="1071563" cy="3929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bitmap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785812" y="4917821"/>
            <a:ext cx="3276000" cy="1063501"/>
            <a:chOff x="0" y="5074584"/>
            <a:chExt cx="3276000" cy="1063501"/>
          </a:xfrm>
        </p:grpSpPr>
        <p:sp>
          <p:nvSpPr>
            <p:cNvPr id="23" name="曲折矢印 22"/>
            <p:cNvSpPr/>
            <p:nvPr/>
          </p:nvSpPr>
          <p:spPr>
            <a:xfrm>
              <a:off x="2381771" y="5074584"/>
              <a:ext cx="894229" cy="1063501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0" y="5496315"/>
              <a:ext cx="24929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ea"/>
                  <a:ea typeface="+mn-ea"/>
                </a:rPr>
                <a:t>ビットマップをコピー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4264678" y="4460717"/>
            <a:ext cx="1071563" cy="1571624"/>
            <a:chOff x="371475" y="4784726"/>
            <a:chExt cx="1071563" cy="1571624"/>
          </a:xfrm>
        </p:grpSpPr>
        <p:sp>
          <p:nvSpPr>
            <p:cNvPr id="31" name="正方形/長方形 30"/>
            <p:cNvSpPr/>
            <p:nvPr/>
          </p:nvSpPr>
          <p:spPr>
            <a:xfrm>
              <a:off x="371475" y="4784726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71475" y="5177632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bitmap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71475" y="5570538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71475" y="5963444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28" name="テキスト ボックス 27"/>
          <p:cNvSpPr txBox="1"/>
          <p:nvPr/>
        </p:nvSpPr>
        <p:spPr>
          <a:xfrm>
            <a:off x="3974931" y="4091385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DomU</a:t>
            </a:r>
            <a:r>
              <a:rPr kumimoji="1" lang="ja-JP" altLang="en-US" dirty="0" smtClean="0">
                <a:latin typeface="+mn-ea"/>
                <a:ea typeface="+mn-ea"/>
              </a:rPr>
              <a:t>のメモリ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を用いたレジューム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3157509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がサスペンドイメージをメモリに戻す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この時点では復号化しない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の非暗号化ページにアクセス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ページテーブル書き換え、コンソール</a:t>
            </a:r>
            <a:r>
              <a:rPr lang="en-US" altLang="ja-JP" dirty="0" smtClean="0"/>
              <a:t>MFN</a:t>
            </a:r>
            <a:r>
              <a:rPr lang="ja-JP" altLang="en-US" dirty="0" smtClean="0"/>
              <a:t>設定</a:t>
            </a:r>
            <a:endParaRPr lang="en-US" altLang="ja-JP" dirty="0" smtClean="0"/>
          </a:p>
          <a:p>
            <a:r>
              <a:rPr lang="ja-JP" altLang="en-US" dirty="0" smtClean="0"/>
              <a:t>最初の再開時にまとめて復号化</a:t>
            </a:r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のメモリからビットマップを取得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733956" y="506844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ドメインの作成</a:t>
            </a:r>
          </a:p>
        </p:txBody>
      </p:sp>
      <p:grpSp>
        <p:nvGrpSpPr>
          <p:cNvPr id="124" name="グループ化 123"/>
          <p:cNvGrpSpPr/>
          <p:nvPr/>
        </p:nvGrpSpPr>
        <p:grpSpPr>
          <a:xfrm>
            <a:off x="924622" y="5437773"/>
            <a:ext cx="1322281" cy="1367351"/>
            <a:chOff x="1697514" y="5324440"/>
            <a:chExt cx="1322281" cy="1367351"/>
          </a:xfrm>
        </p:grpSpPr>
        <p:sp>
          <p:nvSpPr>
            <p:cNvPr id="125" name="フローチャート : 磁気ディスク 124"/>
            <p:cNvSpPr/>
            <p:nvPr/>
          </p:nvSpPr>
          <p:spPr>
            <a:xfrm>
              <a:off x="1697514" y="6048873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126" name="曲折矢印 125"/>
            <p:cNvSpPr/>
            <p:nvPr/>
          </p:nvSpPr>
          <p:spPr>
            <a:xfrm>
              <a:off x="2228345" y="5324440"/>
              <a:ext cx="791450" cy="785812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</p:grpSp>
      <p:sp>
        <p:nvSpPr>
          <p:cNvPr id="127" name="テキスト ボックス 126"/>
          <p:cNvSpPr txBox="1"/>
          <p:nvPr/>
        </p:nvSpPr>
        <p:spPr>
          <a:xfrm>
            <a:off x="4733956" y="5022275"/>
            <a:ext cx="3877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サスペンドイメージをメモリに戻す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4733956" y="5068441"/>
            <a:ext cx="29546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ページテーブルの書き換え</a:t>
            </a:r>
            <a:endParaRPr kumimoji="1" lang="en-US" altLang="ja-JP" dirty="0" smtClean="0">
              <a:latin typeface="+mn-ea"/>
              <a:ea typeface="+mn-ea"/>
            </a:endParaRPr>
          </a:p>
          <a:p>
            <a:r>
              <a:rPr lang="en-US" altLang="ja-JP" dirty="0" smtClean="0">
                <a:latin typeface="+mn-ea"/>
              </a:rPr>
              <a:t>start info</a:t>
            </a:r>
            <a:r>
              <a:rPr lang="ja-JP" altLang="en-US" dirty="0" smtClean="0">
                <a:latin typeface="+mn-ea"/>
              </a:rPr>
              <a:t>へ設定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4733956" y="5068441"/>
            <a:ext cx="2291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>
                <a:latin typeface="+mn-ea"/>
              </a:rPr>
              <a:t>unpause</a:t>
            </a:r>
            <a:r>
              <a:rPr lang="ja-JP" altLang="en-US" dirty="0" smtClean="0">
                <a:latin typeface="+mn-ea"/>
              </a:rPr>
              <a:t>時に復号化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sp>
        <p:nvSpPr>
          <p:cNvPr id="156" name="テキスト ボックス 155"/>
          <p:cNvSpPr txBox="1"/>
          <p:nvPr/>
        </p:nvSpPr>
        <p:spPr>
          <a:xfrm>
            <a:off x="4733956" y="5068441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+mn-ea"/>
                <a:ea typeface="+mn-ea"/>
              </a:rPr>
              <a:t>bitmap</a:t>
            </a:r>
            <a:r>
              <a:rPr lang="ja-JP" altLang="en-US" dirty="0" smtClean="0">
                <a:latin typeface="+mn-ea"/>
              </a:rPr>
              <a:t>を取得</a:t>
            </a:r>
            <a:endParaRPr kumimoji="1" lang="en-US" altLang="ja-JP" dirty="0" smtClean="0">
              <a:latin typeface="+mn-ea"/>
              <a:ea typeface="+mn-ea"/>
            </a:endParaRPr>
          </a:p>
        </p:txBody>
      </p:sp>
      <p:grpSp>
        <p:nvGrpSpPr>
          <p:cNvPr id="97" name="グループ化 96"/>
          <p:cNvGrpSpPr/>
          <p:nvPr/>
        </p:nvGrpSpPr>
        <p:grpSpPr>
          <a:xfrm>
            <a:off x="2440220" y="4840594"/>
            <a:ext cx="1071563" cy="1571624"/>
            <a:chOff x="4387943" y="4870155"/>
            <a:chExt cx="1071563" cy="1571624"/>
          </a:xfrm>
        </p:grpSpPr>
        <p:grpSp>
          <p:nvGrpSpPr>
            <p:cNvPr id="98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19" name="正方形/長方形 11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20" name="正方形/長方形 11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21" name="正方形/長方形 12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22" name="正方形/長方形 12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99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15" name="正方形/長方形 114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6" name="正方形/長方形 115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7" name="正方形/長方形 116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8" name="正方形/長方形 117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0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11" name="正方形/長方形 110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2" name="正方形/長方形 111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3" name="正方形/長方形 112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4" name="正方形/長方形 113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01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07" name="正方形/長方形 106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8" name="正方形/長方形 107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09" name="正方形/長方形 108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10" name="正方形/長方形 109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102" name="正方形/長方形 101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103" name="正方形/長方形 102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04" name="正方形/長方形 103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105" name="正方形/長方形 104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440220" y="4840594"/>
            <a:ext cx="1071563" cy="1571624"/>
            <a:chOff x="4387943" y="4870155"/>
            <a:chExt cx="1071563" cy="1571624"/>
          </a:xfrm>
        </p:grpSpPr>
        <p:grpSp>
          <p:nvGrpSpPr>
            <p:cNvPr id="30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62" name="正方形/長方形 61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34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57" name="正方形/長方形 56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42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43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44" name="正方形/長方形 43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>
                  <a:latin typeface="+mj-ea"/>
                  <a:ea typeface="+mj-ea"/>
                </a:rPr>
                <a:t>bitmap</a:t>
              </a:r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2440220" y="4840594"/>
            <a:ext cx="1071563" cy="1571624"/>
            <a:chOff x="4387943" y="4870155"/>
            <a:chExt cx="1071563" cy="1571624"/>
          </a:xfrm>
        </p:grpSpPr>
        <p:grpSp>
          <p:nvGrpSpPr>
            <p:cNvPr id="131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52" name="正方形/長方形 151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3" name="正方形/長方形 152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4" name="正方形/長方形 153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5" name="正方形/長方形 154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32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48" name="正方形/長方形 147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9" name="正方形/長方形 148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0" name="正方形/長方形 149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51" name="正方形/長方形 150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33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44" name="正方形/長方形 143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5" name="正方形/長方形 144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6" name="正方形/長方形 145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7" name="正方形/長方形 146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134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140" name="正方形/長方形 139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1" name="正方形/長方形 140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2" name="正方形/長方形 141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43" name="正方形/長方形 142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135" name="正方形/長方形 134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>
                  <a:latin typeface="+mj-ea"/>
                  <a:ea typeface="+mj-ea"/>
                </a:rPr>
                <a:t>bitmap</a:t>
              </a:r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136" name="正方形/長方形 135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37" name="正方形/長方形 136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138" name="正方形/長方形 137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2440220" y="4840594"/>
            <a:ext cx="1071563" cy="1571624"/>
            <a:chOff x="4387943" y="4870155"/>
            <a:chExt cx="1071563" cy="1571624"/>
          </a:xfrm>
        </p:grpSpPr>
        <p:grpSp>
          <p:nvGrpSpPr>
            <p:cNvPr id="67" name="グループ化 9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93" name="正方形/長方形 92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4" name="正方形/長方形 93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5" name="正方形/長方形 94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6" name="正方形/長方形 95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69" name="グループ化 10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89" name="正方形/長方形 88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0" name="正方形/長方形 89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1" name="正方形/長方形 90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92" name="正方形/長方形 91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74" name="グループ化 107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85" name="正方形/長方形 84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6" name="正方形/長方形 85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7" name="正方形/長方形 86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8" name="正方形/長方形 87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75" name="グループ化 112"/>
            <p:cNvGrpSpPr/>
            <p:nvPr/>
          </p:nvGrpSpPr>
          <p:grpSpPr>
            <a:xfrm>
              <a:off x="4387943" y="4870155"/>
              <a:ext cx="1071563" cy="1571624"/>
              <a:chOff x="371475" y="4784726"/>
              <a:chExt cx="1071563" cy="1571624"/>
            </a:xfrm>
          </p:grpSpPr>
          <p:sp>
            <p:nvSpPr>
              <p:cNvPr id="81" name="正方形/長方形 80"/>
              <p:cNvSpPr/>
              <p:nvPr/>
            </p:nvSpPr>
            <p:spPr>
              <a:xfrm>
                <a:off x="371475" y="4784726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>
                <a:off x="371475" y="5177632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dirty="0" smtClean="0">
                    <a:latin typeface="+mj-ea"/>
                    <a:ea typeface="+mj-ea"/>
                  </a:rPr>
                  <a:t>kernel</a:t>
                </a:r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3" name="正方形/長方形 82"/>
              <p:cNvSpPr/>
              <p:nvPr/>
            </p:nvSpPr>
            <p:spPr>
              <a:xfrm>
                <a:off x="371475" y="5570538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900" dirty="0" smtClean="0">
                    <a:latin typeface="+mj-ea"/>
                    <a:ea typeface="+mj-ea"/>
                  </a:rPr>
                  <a:t>ページテーブル</a:t>
                </a:r>
                <a:endParaRPr kumimoji="1" lang="ja-JP" altLang="en-US" sz="900" dirty="0" smtClean="0">
                  <a:latin typeface="+mj-ea"/>
                  <a:ea typeface="+mj-ea"/>
                </a:endParaRPr>
              </a:p>
            </p:txBody>
          </p:sp>
          <p:sp>
            <p:nvSpPr>
              <p:cNvPr id="84" name="正方形/長方形 83"/>
              <p:cNvSpPr/>
              <p:nvPr/>
            </p:nvSpPr>
            <p:spPr>
              <a:xfrm>
                <a:off x="371475" y="5963444"/>
                <a:ext cx="1071563" cy="392906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400" dirty="0" smtClean="0">
                    <a:latin typeface="+mj-ea"/>
                    <a:ea typeface="+mj-ea"/>
                  </a:rPr>
                  <a:t>start info</a:t>
                </a:r>
                <a:endParaRPr kumimoji="1" lang="ja-JP" altLang="en-US" sz="1400" dirty="0" smtClean="0">
                  <a:latin typeface="+mj-ea"/>
                  <a:ea typeface="+mj-ea"/>
                </a:endParaRPr>
              </a:p>
            </p:txBody>
          </p:sp>
        </p:grpSp>
        <p:sp>
          <p:nvSpPr>
            <p:cNvPr id="76" name="正方形/長方形 75"/>
            <p:cNvSpPr/>
            <p:nvPr/>
          </p:nvSpPr>
          <p:spPr>
            <a:xfrm>
              <a:off x="4387943" y="4870155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 dirty="0" smtClean="0">
                <a:latin typeface="+mj-ea"/>
                <a:ea typeface="+mj-ea"/>
              </a:endParaRPr>
            </a:p>
          </p:txBody>
        </p:sp>
        <p:sp>
          <p:nvSpPr>
            <p:cNvPr id="77" name="正方形/長方形 76"/>
            <p:cNvSpPr/>
            <p:nvPr/>
          </p:nvSpPr>
          <p:spPr>
            <a:xfrm>
              <a:off x="4387943" y="5263061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latin typeface="+mj-ea"/>
                  <a:ea typeface="+mj-ea"/>
                </a:rPr>
                <a:t>kernel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8" name="正方形/長方形 77"/>
            <p:cNvSpPr/>
            <p:nvPr/>
          </p:nvSpPr>
          <p:spPr>
            <a:xfrm>
              <a:off x="4387943" y="5655967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900" dirty="0" smtClean="0">
                  <a:latin typeface="+mj-ea"/>
                  <a:ea typeface="+mj-ea"/>
                </a:rPr>
                <a:t>ページテーブル</a:t>
              </a:r>
              <a:endParaRPr kumimoji="1" lang="ja-JP" altLang="en-US" sz="900" dirty="0" smtClean="0">
                <a:latin typeface="+mj-ea"/>
                <a:ea typeface="+mj-ea"/>
              </a:endParaRPr>
            </a:p>
          </p:txBody>
        </p:sp>
        <p:sp>
          <p:nvSpPr>
            <p:cNvPr id="79" name="正方形/長方形 78"/>
            <p:cNvSpPr/>
            <p:nvPr/>
          </p:nvSpPr>
          <p:spPr>
            <a:xfrm>
              <a:off x="4387943" y="6048873"/>
              <a:ext cx="1071563" cy="392906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400" dirty="0" smtClean="0">
                  <a:latin typeface="+mj-ea"/>
                  <a:ea typeface="+mj-ea"/>
                </a:rPr>
                <a:t>start info</a:t>
              </a:r>
              <a:endParaRPr kumimoji="1" lang="ja-JP" altLang="en-US" sz="1400" dirty="0" smtClean="0">
                <a:latin typeface="+mj-ea"/>
                <a:ea typeface="+mj-ea"/>
              </a:endParaRPr>
            </a:p>
          </p:txBody>
        </p:sp>
      </p:grpSp>
      <p:sp>
        <p:nvSpPr>
          <p:cNvPr id="158" name="テキスト ボックス 157"/>
          <p:cNvSpPr txBox="1"/>
          <p:nvPr/>
        </p:nvSpPr>
        <p:spPr>
          <a:xfrm>
            <a:off x="2158884" y="4471262"/>
            <a:ext cx="1808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>
                <a:latin typeface="+mn-ea"/>
                <a:ea typeface="+mn-ea"/>
              </a:rPr>
              <a:t>DomU</a:t>
            </a:r>
            <a:r>
              <a:rPr kumimoji="1" lang="ja-JP" altLang="en-US" dirty="0" smtClean="0">
                <a:latin typeface="+mn-ea"/>
                <a:ea typeface="+mn-ea"/>
              </a:rPr>
              <a:t>のメモリ</a:t>
            </a:r>
          </a:p>
        </p:txBody>
      </p:sp>
      <p:sp>
        <p:nvSpPr>
          <p:cNvPr id="159" name="フローチャート : 代替処理 158"/>
          <p:cNvSpPr/>
          <p:nvPr/>
        </p:nvSpPr>
        <p:spPr>
          <a:xfrm>
            <a:off x="2245697" y="6526188"/>
            <a:ext cx="3357088" cy="316335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sp>
        <p:nvSpPr>
          <p:cNvPr id="160" name="正方形/長方形 159"/>
          <p:cNvSpPr/>
          <p:nvPr/>
        </p:nvSpPr>
        <p:spPr>
          <a:xfrm>
            <a:off x="4224001" y="6526188"/>
            <a:ext cx="1019907" cy="2789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bitmap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grpSp>
        <p:nvGrpSpPr>
          <p:cNvPr id="161" name="グループ化 160"/>
          <p:cNvGrpSpPr/>
          <p:nvPr/>
        </p:nvGrpSpPr>
        <p:grpSpPr>
          <a:xfrm>
            <a:off x="3670454" y="5016666"/>
            <a:ext cx="1063501" cy="1263561"/>
            <a:chOff x="-2197546" y="4230291"/>
            <a:chExt cx="1063501" cy="1263561"/>
          </a:xfrm>
        </p:grpSpPr>
        <p:sp>
          <p:nvSpPr>
            <p:cNvPr id="162" name="曲折矢印 161"/>
            <p:cNvSpPr/>
            <p:nvPr/>
          </p:nvSpPr>
          <p:spPr>
            <a:xfrm rot="5400000">
              <a:off x="-2297576" y="4330321"/>
              <a:ext cx="1263561" cy="1063501"/>
            </a:xfrm>
            <a:prstGeom prst="ben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solidFill>
                  <a:schemeClr val="tx1"/>
                </a:solidFill>
                <a:latin typeface="+mj-ea"/>
                <a:ea typeface="+mj-ea"/>
              </a:endParaRPr>
            </a:p>
          </p:txBody>
        </p:sp>
        <p:sp>
          <p:nvSpPr>
            <p:cNvPr id="163" name="テキスト ボックス 162"/>
            <p:cNvSpPr txBox="1"/>
            <p:nvPr/>
          </p:nvSpPr>
          <p:spPr>
            <a:xfrm>
              <a:off x="-2197545" y="5124520"/>
              <a:ext cx="1847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7" grpId="0"/>
      <p:bldP spid="127" grpId="1"/>
      <p:bldP spid="128" grpId="0"/>
      <p:bldP spid="128" grpId="1"/>
      <p:bldP spid="129" grpId="0"/>
      <p:bldP spid="156" grpId="0"/>
      <p:bldP spid="156" grpId="1"/>
      <p:bldP spid="158" grpId="0"/>
      <p:bldP spid="160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実験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3101788"/>
          </a:xfrm>
        </p:spPr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によるオーバーヘッドを測定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vanilla </a:t>
            </a:r>
            <a:r>
              <a:rPr lang="en-US" altLang="ja-JP" dirty="0" err="1" smtClean="0"/>
              <a:t>Xen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null</a:t>
            </a:r>
            <a:r>
              <a:rPr lang="ja-JP" altLang="en-US" dirty="0" smtClean="0"/>
              <a:t>暗号化、</a:t>
            </a:r>
            <a:r>
              <a:rPr lang="en-US" altLang="ja-JP" dirty="0" smtClean="0"/>
              <a:t>AES</a:t>
            </a:r>
            <a:r>
              <a:rPr lang="ja-JP" altLang="en-US" dirty="0" smtClean="0"/>
              <a:t>暗号化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メモリマップ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サスペンド・レジューム</a:t>
            </a:r>
            <a:endParaRPr lang="en-US" altLang="ja-JP" dirty="0" smtClean="0"/>
          </a:p>
          <a:p>
            <a:r>
              <a:rPr lang="ja-JP" altLang="en-US" dirty="0" smtClean="0"/>
              <a:t>情報漏洩防止の確認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5" name="コンテンツ プレースホルダ 2"/>
          <p:cNvSpPr txBox="1">
            <a:spLocks/>
          </p:cNvSpPr>
          <p:nvPr/>
        </p:nvSpPr>
        <p:spPr bwMode="auto">
          <a:xfrm>
            <a:off x="893346" y="4820771"/>
            <a:ext cx="3785016" cy="16863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lvl="0" indent="-228600" defTabSz="914400" fontAlgn="base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</a:pPr>
            <a:r>
              <a:rPr lang="en-US" altLang="ja-JP" dirty="0" err="1" smtClean="0">
                <a:solidFill>
                  <a:schemeClr val="tx2"/>
                </a:solidFill>
                <a:cs typeface="Tahoma"/>
              </a:rPr>
              <a:t>Xen</a:t>
            </a:r>
            <a:r>
              <a:rPr lang="en-US" altLang="ja-JP" dirty="0" smtClean="0">
                <a:solidFill>
                  <a:schemeClr val="tx2"/>
                </a:solidFill>
                <a:cs typeface="Tahoma"/>
              </a:rPr>
              <a:t> 4.0.2</a:t>
            </a:r>
          </a:p>
          <a:p>
            <a:pPr marL="228600" lvl="0" indent="-228600" defTabSz="914400" fontAlgn="base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</a:pPr>
            <a:r>
              <a:rPr lang="en-US" altLang="ja-JP" dirty="0" smtClean="0">
                <a:solidFill>
                  <a:schemeClr val="tx2"/>
                </a:solidFill>
                <a:cs typeface="Tahoma"/>
              </a:rPr>
              <a:t>Dom0/</a:t>
            </a:r>
            <a:r>
              <a:rPr lang="en-US" altLang="ja-JP" dirty="0" err="1" smtClean="0">
                <a:solidFill>
                  <a:schemeClr val="tx2"/>
                </a:solidFill>
                <a:cs typeface="Tahoma"/>
              </a:rPr>
              <a:t>DomU</a:t>
            </a:r>
            <a:r>
              <a:rPr lang="en-US" altLang="ja-JP" dirty="0" smtClean="0">
                <a:solidFill>
                  <a:schemeClr val="tx2"/>
                </a:solidFill>
                <a:cs typeface="Tahoma"/>
              </a:rPr>
              <a:t> Linux 2.6.32.27</a:t>
            </a:r>
          </a:p>
          <a:p>
            <a:pPr marL="228600" lvl="0" indent="-228600" defTabSz="914400" fontAlgn="base"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</a:pPr>
            <a:r>
              <a:rPr lang="en-US" altLang="ja-JP" dirty="0" smtClean="0">
                <a:solidFill>
                  <a:schemeClr val="tx2"/>
                </a:solidFill>
                <a:cs typeface="Tahoma"/>
              </a:rPr>
              <a:t>Xeon 2.67GHz 8core 12GB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/>
              <a:ea typeface="+mn-ea"/>
              <a:cs typeface="Tahom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03364" y="379251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マップ・アンマップ時間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からドメイン</a:t>
            </a:r>
            <a:r>
              <a:rPr lang="en-US" altLang="ja-JP" dirty="0" smtClean="0"/>
              <a:t>U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モリをマップ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null</a:t>
            </a:r>
            <a:r>
              <a:rPr lang="ja-JP" altLang="en-US" dirty="0" smtClean="0"/>
              <a:t>：</a:t>
            </a:r>
            <a:r>
              <a:rPr lang="en-US" altLang="ja-JP" dirty="0" smtClean="0"/>
              <a:t>45%</a:t>
            </a:r>
            <a:r>
              <a:rPr lang="ja-JP" altLang="en-US" dirty="0" smtClean="0"/>
              <a:t>劣化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AES</a:t>
            </a:r>
            <a:r>
              <a:rPr lang="ja-JP" altLang="en-US" dirty="0" smtClean="0"/>
              <a:t>：</a:t>
            </a:r>
            <a:r>
              <a:rPr lang="en-US" altLang="ja-JP" dirty="0" smtClean="0"/>
              <a:t>295%</a:t>
            </a:r>
            <a:r>
              <a:rPr lang="ja-JP" altLang="en-US" dirty="0" smtClean="0"/>
              <a:t>劣化</a:t>
            </a:r>
            <a:endParaRPr lang="en-US" altLang="ja-JP" dirty="0" smtClean="0"/>
          </a:p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内から自身のメモリをマップ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18%</a:t>
            </a:r>
            <a:r>
              <a:rPr lang="ja-JP" altLang="en-US" dirty="0" smtClean="0"/>
              <a:t>劣化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17</a:t>
            </a:fld>
            <a:endParaRPr lang="ja-JP" altLang="en-US"/>
          </a:p>
        </p:txBody>
      </p:sp>
      <p:graphicFrame>
        <p:nvGraphicFramePr>
          <p:cNvPr id="5" name="グラフ 4"/>
          <p:cNvGraphicFramePr/>
          <p:nvPr/>
        </p:nvGraphicFramePr>
        <p:xfrm>
          <a:off x="2212258" y="3583641"/>
          <a:ext cx="6931742" cy="3274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サスペンド・レジューム時間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サスペンド・レジュームにかかる時間を測定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のメモリ量を変化</a:t>
            </a:r>
            <a:endParaRPr lang="en-US" altLang="ja-JP" dirty="0" smtClean="0"/>
          </a:p>
          <a:p>
            <a:r>
              <a:rPr kumimoji="1" lang="ja-JP" altLang="en-US" dirty="0" smtClean="0"/>
              <a:t>速度低下の大部分は</a:t>
            </a:r>
            <a:r>
              <a:rPr kumimoji="1" lang="en-US" altLang="ja-JP" dirty="0" smtClean="0"/>
              <a:t>AES</a:t>
            </a:r>
            <a:r>
              <a:rPr kumimoji="1" lang="ja-JP" altLang="en-US" dirty="0" smtClean="0"/>
              <a:t>による暗号化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18</a:t>
            </a:fld>
            <a:endParaRPr lang="ja-JP" altLang="en-US"/>
          </a:p>
        </p:txBody>
      </p:sp>
      <p:graphicFrame>
        <p:nvGraphicFramePr>
          <p:cNvPr id="6" name="グラフ 5"/>
          <p:cNvGraphicFramePr/>
          <p:nvPr/>
        </p:nvGraphicFramePr>
        <p:xfrm>
          <a:off x="4579495" y="3025588"/>
          <a:ext cx="4534526" cy="40770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グラフ 6"/>
          <p:cNvGraphicFramePr/>
          <p:nvPr/>
        </p:nvGraphicFramePr>
        <p:xfrm>
          <a:off x="0" y="3025588"/>
          <a:ext cx="4579495" cy="409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1167729" y="36576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サスペンド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47246" y="36576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レジューム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パスワード漏洩防止の確認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攻撃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サスペンドイメージからシャドウパスワード</a:t>
            </a:r>
            <a:r>
              <a:rPr lang="ja-JP" altLang="en-US" dirty="0" smtClean="0"/>
              <a:t>取得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文字列を抽出し特徴的な文字列を探索</a:t>
            </a:r>
            <a:endParaRPr lang="en-US" altLang="ja-JP" dirty="0" smtClean="0"/>
          </a:p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を使った場合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パスワードを取得できなかった</a:t>
            </a:r>
            <a:endParaRPr lang="en-US" altLang="ja-JP" dirty="0" smtClean="0"/>
          </a:p>
          <a:p>
            <a:r>
              <a:rPr kumimoji="1" lang="en-US" altLang="ja-JP" dirty="0" err="1" smtClean="0"/>
              <a:t>VMCrypt</a:t>
            </a:r>
            <a:r>
              <a:rPr kumimoji="1" lang="ja-JP" altLang="en-US" dirty="0" smtClean="0"/>
              <a:t>を使わなかった場合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パスワードを取得できた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42785" y="5402243"/>
            <a:ext cx="8649324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altLang="ja-JP" dirty="0" smtClean="0">
                <a:latin typeface="Consolas" pitchFamily="49" charset="0"/>
              </a:rPr>
              <a:t>root@mach# strings quattro1.img | grep 'root:\$'</a:t>
            </a:r>
          </a:p>
          <a:p>
            <a:r>
              <a:rPr lang="en-US" altLang="ja-JP" dirty="0" err="1" smtClean="0">
                <a:latin typeface="Consolas" pitchFamily="49" charset="0"/>
              </a:rPr>
              <a:t>acroot</a:t>
            </a:r>
            <a:r>
              <a:rPr lang="en-US" altLang="ja-JP" dirty="0" smtClean="0">
                <a:latin typeface="Consolas" pitchFamily="49" charset="0"/>
              </a:rPr>
              <a:t>:$6$aCJuBx5O$5HqjJyEGM.hDUBnczt2J.j6jN41.G02kHlNXHZrurOZpqL/Elnbc489ZrZqLD2gsPDB.yVcK6trNXAquhKFkG0:14879:0:99999:7:::</a:t>
            </a:r>
          </a:p>
          <a:p>
            <a:r>
              <a:rPr lang="en-US" altLang="ja-JP" dirty="0" err="1" smtClean="0">
                <a:latin typeface="Consolas" pitchFamily="49" charset="0"/>
              </a:rPr>
              <a:t>root@mach</a:t>
            </a:r>
            <a:r>
              <a:rPr lang="en-US" altLang="ja-JP" dirty="0" smtClean="0">
                <a:latin typeface="Consolas" pitchFamily="49" charset="0"/>
              </a:rPr>
              <a:t>#</a:t>
            </a:r>
            <a:endParaRPr kumimoji="1" lang="ja-JP" altLang="en-US" dirty="0" smtClean="0">
              <a:latin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雲 30"/>
          <p:cNvSpPr/>
          <p:nvPr/>
        </p:nvSpPr>
        <p:spPr>
          <a:xfrm>
            <a:off x="2795055" y="4766967"/>
            <a:ext cx="2837994" cy="1620342"/>
          </a:xfrm>
          <a:prstGeom prst="clou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IaaS</a:t>
            </a:r>
            <a:r>
              <a:rPr lang="ja-JP" altLang="en-US" dirty="0" smtClean="0"/>
              <a:t>の普及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605548"/>
          </a:xfrm>
        </p:spPr>
        <p:txBody>
          <a:bodyPr/>
          <a:lstStyle/>
          <a:p>
            <a:r>
              <a:rPr lang="ja-JP" altLang="en-US" dirty="0" smtClean="0"/>
              <a:t>サービスとして仮想マシン</a:t>
            </a:r>
            <a:r>
              <a:rPr lang="en-US" altLang="ja-JP" dirty="0" smtClean="0"/>
              <a:t>(VM)</a:t>
            </a:r>
            <a:r>
              <a:rPr lang="ja-JP" altLang="en-US" dirty="0" smtClean="0"/>
              <a:t>を提供</a:t>
            </a:r>
            <a:endParaRPr lang="en-US" altLang="ja-JP" dirty="0" smtClean="0"/>
          </a:p>
          <a:p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管理者とクラウド管理者が存在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クラウド管理者が </a:t>
            </a:r>
            <a:r>
              <a:rPr lang="en-US" altLang="ja-JP" dirty="0" smtClean="0"/>
              <a:t>VM </a:t>
            </a:r>
            <a:r>
              <a:rPr lang="ja-JP" altLang="en-US" dirty="0" smtClean="0"/>
              <a:t>を管理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管理に特権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ユーザはユーザ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の中を管理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2316400" y="5132002"/>
            <a:ext cx="957310" cy="792133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algn="ctr"/>
            <a:r>
              <a:rPr kumimoji="1" lang="ja-JP" altLang="en-US" dirty="0" smtClean="0"/>
              <a:t>特権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pic>
        <p:nvPicPr>
          <p:cNvPr id="15" name="Picture 10" descr="C:\Users\taka\AppData\Local\Microsoft\Windows\Temporary Internet Files\Content.IE5\J4H89X9M\MCj0090563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107053"/>
            <a:ext cx="976258" cy="714380"/>
          </a:xfrm>
          <a:prstGeom prst="rect">
            <a:avLst/>
          </a:prstGeom>
          <a:noFill/>
        </p:spPr>
      </p:pic>
      <p:pic>
        <p:nvPicPr>
          <p:cNvPr id="22" name="Picture 5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12692" y="4289831"/>
            <a:ext cx="943896" cy="895779"/>
          </a:xfrm>
          <a:prstGeom prst="rect">
            <a:avLst/>
          </a:prstGeom>
          <a:noFill/>
        </p:spPr>
      </p:pic>
      <p:sp>
        <p:nvSpPr>
          <p:cNvPr id="25" name="テキスト ボックス 24"/>
          <p:cNvSpPr txBox="1"/>
          <p:nvPr/>
        </p:nvSpPr>
        <p:spPr>
          <a:xfrm>
            <a:off x="6843885" y="3760216"/>
            <a:ext cx="19191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ユーザ</a:t>
            </a:r>
            <a:r>
              <a:rPr kumimoji="1" lang="en-US" altLang="ja-JP" dirty="0" smtClean="0">
                <a:latin typeface="+mn-ea"/>
                <a:ea typeface="+mn-ea"/>
              </a:rPr>
              <a:t>VM</a:t>
            </a:r>
            <a:r>
              <a:rPr kumimoji="1" lang="ja-JP" altLang="en-US" dirty="0" smtClean="0">
                <a:latin typeface="+mn-ea"/>
                <a:ea typeface="+mn-ea"/>
              </a:rPr>
              <a:t>管理者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57200" y="4737721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クラウド管理者</a:t>
            </a:r>
          </a:p>
        </p:txBody>
      </p:sp>
      <p:pic>
        <p:nvPicPr>
          <p:cNvPr id="32" name="Picture 4" descr="C:\Users\taka\AppData\Local\Microsoft\Windows\Temporary Internet Files\Content.IE5\3EKFIRTB\MCj042896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327338" y="4509409"/>
            <a:ext cx="651046" cy="1018660"/>
          </a:xfrm>
          <a:prstGeom prst="rect">
            <a:avLst/>
          </a:prstGeom>
          <a:noFill/>
        </p:spPr>
      </p:pic>
      <p:pic>
        <p:nvPicPr>
          <p:cNvPr id="33" name="Picture 4" descr="C:\Users\taka\AppData\Local\Microsoft\Windows\Temporary Internet Files\Content.IE5\3EKFIRTB\MCj042896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4542354" y="4445583"/>
            <a:ext cx="651046" cy="1018660"/>
          </a:xfrm>
          <a:prstGeom prst="rect">
            <a:avLst/>
          </a:prstGeom>
          <a:noFill/>
        </p:spPr>
      </p:pic>
      <p:pic>
        <p:nvPicPr>
          <p:cNvPr id="34" name="Picture 4" descr="C:\Users\taka\AppData\Local\Microsoft\Windows\Temporary Internet Files\Content.IE5\3EKFIRTB\MCj0428969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3955316" y="5094911"/>
            <a:ext cx="651046" cy="1018660"/>
          </a:xfrm>
          <a:prstGeom prst="rect">
            <a:avLst/>
          </a:prstGeom>
          <a:noFill/>
        </p:spPr>
      </p:pic>
      <p:sp>
        <p:nvSpPr>
          <p:cNvPr id="35" name="テキスト ボックス 34"/>
          <p:cNvSpPr txBox="1"/>
          <p:nvPr/>
        </p:nvSpPr>
        <p:spPr>
          <a:xfrm>
            <a:off x="3791554" y="6387309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>
                <a:latin typeface="+mn-ea"/>
              </a:rPr>
              <a:t>ユーザ</a:t>
            </a:r>
            <a:r>
              <a:rPr lang="en-US" altLang="ja-JP" dirty="0" smtClean="0">
                <a:latin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pic>
        <p:nvPicPr>
          <p:cNvPr id="36" name="Picture 5" descr="C:\Program Files\Microsoft Office\MEDIA\CAGCAT10\j0292020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90198" y="5665681"/>
            <a:ext cx="943896" cy="895779"/>
          </a:xfrm>
          <a:prstGeom prst="rect">
            <a:avLst/>
          </a:prstGeom>
          <a:noFill/>
        </p:spPr>
      </p:pic>
      <p:sp>
        <p:nvSpPr>
          <p:cNvPr id="45" name="右矢印 44"/>
          <p:cNvSpPr/>
          <p:nvPr/>
        </p:nvSpPr>
        <p:spPr>
          <a:xfrm rot="20885218">
            <a:off x="5994939" y="4555781"/>
            <a:ext cx="1104181" cy="6358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6" name="右矢印 45"/>
          <p:cNvSpPr/>
          <p:nvPr/>
        </p:nvSpPr>
        <p:spPr>
          <a:xfrm rot="593346">
            <a:off x="5995149" y="5766761"/>
            <a:ext cx="1104181" cy="63585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47" name="右矢印 46"/>
          <p:cNvSpPr/>
          <p:nvPr/>
        </p:nvSpPr>
        <p:spPr>
          <a:xfrm>
            <a:off x="1588938" y="5235931"/>
            <a:ext cx="668755" cy="58550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関連研究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/>
              <a:t>TCCP </a:t>
            </a:r>
            <a:r>
              <a:rPr lang="en-US" altLang="ja-JP" sz="1800" dirty="0" smtClean="0"/>
              <a:t>[Santos et al. HotCloud'09]</a:t>
            </a:r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を管理者が信用できるサイトにだけ移動させる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信用できないサイトでは動かせない</a:t>
            </a:r>
            <a:endParaRPr lang="en-US" altLang="ja-JP" dirty="0" smtClean="0"/>
          </a:p>
          <a:p>
            <a:r>
              <a:rPr lang="fr-FR" altLang="ja-JP" dirty="0" smtClean="0"/>
              <a:t> </a:t>
            </a:r>
            <a:r>
              <a:rPr lang="ja-JP" altLang="en-US" dirty="0" smtClean="0"/>
              <a:t>ドメイン</a:t>
            </a:r>
            <a:r>
              <a:rPr lang="en-US" altLang="ja-JP" dirty="0" smtClean="0"/>
              <a:t>B </a:t>
            </a:r>
            <a:r>
              <a:rPr lang="fr-FR" altLang="ja-JP" sz="1800" dirty="0" smtClean="0"/>
              <a:t>[Murray et al. VEE'08]</a:t>
            </a:r>
          </a:p>
          <a:p>
            <a:pPr lvl="1"/>
            <a:r>
              <a:rPr lang="ja-JP" altLang="en-US" dirty="0" smtClean="0"/>
              <a:t>ドメイン作成専用のドメイン</a:t>
            </a:r>
            <a:r>
              <a:rPr lang="en-US" altLang="ja-JP" dirty="0" smtClean="0"/>
              <a:t>B</a:t>
            </a:r>
            <a:r>
              <a:rPr lang="ja-JP" altLang="en-US" dirty="0" smtClean="0"/>
              <a:t>を用意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のカーネルとドメイン</a:t>
            </a:r>
            <a:r>
              <a:rPr lang="en-US" altLang="ja-JP" dirty="0" smtClean="0"/>
              <a:t>B</a:t>
            </a:r>
            <a:r>
              <a:rPr lang="ja-JP" altLang="en-US" dirty="0" smtClean="0"/>
              <a:t>を</a:t>
            </a:r>
            <a:r>
              <a:rPr lang="en-US" altLang="ja-JP" dirty="0" smtClean="0"/>
              <a:t>TCB</a:t>
            </a:r>
            <a:r>
              <a:rPr lang="ja-JP" altLang="en-US" dirty="0" smtClean="0"/>
              <a:t>に含む</a:t>
            </a:r>
            <a:endParaRPr lang="fr-FR" altLang="ja-JP" dirty="0" smtClean="0"/>
          </a:p>
          <a:p>
            <a:r>
              <a:rPr lang="en-US" altLang="ja-JP" dirty="0" err="1" smtClean="0"/>
              <a:t>OverShadow</a:t>
            </a:r>
            <a:r>
              <a:rPr lang="en-US" altLang="ja-JP" dirty="0" smtClean="0"/>
              <a:t> </a:t>
            </a:r>
            <a:r>
              <a:rPr lang="en-US" altLang="ja-JP" sz="1800" dirty="0" smtClean="0"/>
              <a:t>[</a:t>
            </a:r>
            <a:r>
              <a:rPr lang="en-US" altLang="ja-JP" sz="1800" dirty="0" err="1" smtClean="0"/>
              <a:t>Xiaoxin</a:t>
            </a:r>
            <a:r>
              <a:rPr lang="en-US" altLang="ja-JP" sz="1800" dirty="0" smtClean="0"/>
              <a:t> et al. ASPLOS'08]</a:t>
            </a:r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がプロセスのメモリを暗号化し内容を保護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 ゲスト</a:t>
            </a:r>
            <a:r>
              <a:rPr lang="en-US" altLang="ja-JP" dirty="0" smtClean="0"/>
              <a:t>OS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情報漏えいを防ぐ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20</a:t>
            </a:fld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まとめと今後の課題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を提案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のメ</a:t>
            </a:r>
            <a:r>
              <a:rPr lang="ja-JP" altLang="en-US" dirty="0" smtClean="0"/>
              <a:t>モリを暗号化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IaaS</a:t>
            </a:r>
            <a:r>
              <a:rPr lang="ja-JP" altLang="en-US" dirty="0" smtClean="0"/>
              <a:t>環境でのクラウド管理者への情報漏洩を防ぐ</a:t>
            </a:r>
            <a:endParaRPr lang="en-US" altLang="ja-JP" dirty="0" smtClean="0"/>
          </a:p>
          <a:p>
            <a:r>
              <a:rPr lang="ja-JP" altLang="en-US" dirty="0" smtClean="0"/>
              <a:t>今後の課題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マイグレーションへの対応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暗号化鍵の管理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完全仮想化への対応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21</a:t>
            </a:fld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クラウド管理者による情報漏洩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3674806"/>
          </a:xfrm>
        </p:spPr>
        <p:txBody>
          <a:bodyPr/>
          <a:lstStyle/>
          <a:p>
            <a:r>
              <a:rPr lang="ja-JP" altLang="en-US" dirty="0" smtClean="0"/>
              <a:t>クラウド管理者が信頼できるとは限らない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</a:t>
            </a:r>
            <a:r>
              <a:rPr lang="ja-JP" altLang="en-US" dirty="0" smtClean="0"/>
              <a:t>はどのデータセンタで動くか不明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悪意ある管理者、怠慢な管理者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へ侵入を許してしまう</a:t>
            </a:r>
            <a:endParaRPr lang="en-US" altLang="ja-JP" dirty="0" smtClean="0"/>
          </a:p>
          <a:p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を経由した情報漏洩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サスペンドによりメモリ内容が漏洩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3</a:t>
            </a:fld>
            <a:endParaRPr lang="ja-JP" altLang="en-US"/>
          </a:p>
        </p:txBody>
      </p:sp>
      <p:grpSp>
        <p:nvGrpSpPr>
          <p:cNvPr id="15" name="グループ化 14"/>
          <p:cNvGrpSpPr/>
          <p:nvPr/>
        </p:nvGrpSpPr>
        <p:grpSpPr>
          <a:xfrm>
            <a:off x="392800" y="4725144"/>
            <a:ext cx="8049775" cy="2076262"/>
            <a:chOff x="392800" y="4725144"/>
            <a:chExt cx="8049775" cy="2076262"/>
          </a:xfrm>
        </p:grpSpPr>
        <p:sp>
          <p:nvSpPr>
            <p:cNvPr id="16" name="フローチャート : 代替処理 15"/>
            <p:cNvSpPr/>
            <p:nvPr/>
          </p:nvSpPr>
          <p:spPr>
            <a:xfrm>
              <a:off x="2685542" y="5013176"/>
              <a:ext cx="1571636" cy="1284174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特権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17" name="フローチャート : 磁気ディスク 16"/>
            <p:cNvSpPr/>
            <p:nvPr/>
          </p:nvSpPr>
          <p:spPr>
            <a:xfrm>
              <a:off x="1321514" y="6158488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21" name="フローチャート : 代替処理 20"/>
            <p:cNvSpPr/>
            <p:nvPr/>
          </p:nvSpPr>
          <p:spPr>
            <a:xfrm>
              <a:off x="5736668" y="5013176"/>
              <a:ext cx="1571636" cy="1284174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ユーザ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1043608" y="5733256"/>
              <a:ext cx="712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/>
                <a:t>保存</a:t>
              </a:r>
              <a:endParaRPr kumimoji="1" lang="ja-JP" altLang="en-US" sz="2000" dirty="0"/>
            </a:p>
          </p:txBody>
        </p:sp>
        <p:sp>
          <p:nvSpPr>
            <p:cNvPr id="23" name="フローチャート : 代替処理 22"/>
            <p:cNvSpPr/>
            <p:nvPr/>
          </p:nvSpPr>
          <p:spPr>
            <a:xfrm>
              <a:off x="2685542" y="6381328"/>
              <a:ext cx="4622762" cy="323560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/>
                <a:t>VMM</a:t>
              </a:r>
              <a:endParaRPr kumimoji="1" lang="ja-JP" altLang="en-US" dirty="0"/>
            </a:p>
          </p:txBody>
        </p:sp>
        <p:sp>
          <p:nvSpPr>
            <p:cNvPr id="24" name="曲折矢印 23"/>
            <p:cNvSpPr/>
            <p:nvPr/>
          </p:nvSpPr>
          <p:spPr>
            <a:xfrm rot="16200000" flipH="1">
              <a:off x="1831991" y="5592945"/>
              <a:ext cx="576064" cy="856686"/>
            </a:xfrm>
            <a:prstGeom prst="bentArrow">
              <a:avLst>
                <a:gd name="adj1" fmla="val 33872"/>
                <a:gd name="adj2" fmla="val 39574"/>
                <a:gd name="adj3" fmla="val 35139"/>
                <a:gd name="adj4" fmla="val 20938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067944" y="5219908"/>
              <a:ext cx="18722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 smtClean="0"/>
                <a:t>メモリ読み込み</a:t>
              </a:r>
              <a:endParaRPr kumimoji="1" lang="ja-JP" altLang="en-US" sz="1600" dirty="0"/>
            </a:p>
          </p:txBody>
        </p:sp>
        <p:sp>
          <p:nvSpPr>
            <p:cNvPr id="26" name="右矢印 25"/>
            <p:cNvSpPr/>
            <p:nvPr/>
          </p:nvSpPr>
          <p:spPr>
            <a:xfrm rot="10800000" flipV="1">
              <a:off x="4346921" y="5648137"/>
              <a:ext cx="1296143" cy="445159"/>
            </a:xfrm>
            <a:prstGeom prst="rightArrow">
              <a:avLst>
                <a:gd name="adj1" fmla="val 46810"/>
                <a:gd name="adj2" fmla="val 54540"/>
              </a:avLst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27" name="Picture 5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7380312" y="4941168"/>
              <a:ext cx="1062263" cy="1008112"/>
            </a:xfrm>
            <a:prstGeom prst="rect">
              <a:avLst/>
            </a:prstGeom>
            <a:noFill/>
          </p:spPr>
        </p:pic>
        <p:pic>
          <p:nvPicPr>
            <p:cNvPr id="28" name="Picture 10" descr="C:\Users\taka\AppData\Local\Microsoft\Windows\Temporary Internet Files\Content.IE5\J4H89X9M\MCj0090563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619672" y="4941168"/>
              <a:ext cx="976258" cy="714380"/>
            </a:xfrm>
            <a:prstGeom prst="rect">
              <a:avLst/>
            </a:prstGeom>
            <a:noFill/>
          </p:spPr>
        </p:pic>
        <p:sp>
          <p:nvSpPr>
            <p:cNvPr id="30" name="円/楕円 29"/>
            <p:cNvSpPr/>
            <p:nvPr/>
          </p:nvSpPr>
          <p:spPr>
            <a:xfrm>
              <a:off x="5841510" y="5445224"/>
              <a:ext cx="1368152" cy="7920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メモリ</a:t>
              </a:r>
              <a:endParaRPr kumimoji="1" lang="ja-JP" altLang="en-US" dirty="0"/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92800" y="4725144"/>
              <a:ext cx="1370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j-ea"/>
                  <a:ea typeface="+mj-ea"/>
                </a:rPr>
                <a:t>サスペンド</a:t>
              </a:r>
              <a:endParaRPr kumimoji="1" lang="ja-JP" altLang="en-US" u="sng" dirty="0">
                <a:latin typeface="+mj-ea"/>
                <a:ea typeface="+mj-ea"/>
              </a:endParaRPr>
            </a:p>
          </p:txBody>
        </p:sp>
      </p:grpSp>
      <p:sp>
        <p:nvSpPr>
          <p:cNvPr id="19" name="角丸四角形 18"/>
          <p:cNvSpPr/>
          <p:nvPr/>
        </p:nvSpPr>
        <p:spPr>
          <a:xfrm>
            <a:off x="2762930" y="5510415"/>
            <a:ext cx="1415060" cy="6229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+mj-ea"/>
                <a:ea typeface="+mj-ea"/>
              </a:rPr>
              <a:t> サスペンドプログラム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VM</a:t>
            </a:r>
            <a:r>
              <a:rPr lang="ja-JP" altLang="en-US" dirty="0" smtClean="0"/>
              <a:t>メモリからの情報漏洩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847278"/>
          </a:xfrm>
        </p:spPr>
        <p:txBody>
          <a:bodyPr/>
          <a:lstStyle/>
          <a:p>
            <a:r>
              <a:rPr lang="ja-JP" altLang="en-US" dirty="0" smtClean="0"/>
              <a:t>メモリ中には機密情報が存在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パスワード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ファイルキャッシュ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ディスク暗号化では情報漏洩を防げない</a:t>
            </a:r>
            <a:endParaRPr lang="en-US" altLang="ja-JP" dirty="0" smtClean="0"/>
          </a:p>
          <a:p>
            <a:r>
              <a:rPr lang="ja-JP" altLang="en-US" dirty="0" smtClean="0"/>
              <a:t>メモリ上の情報は暗号化すると正しく動かない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4</a:t>
            </a:fld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941097" y="4291590"/>
            <a:ext cx="6970346" cy="2509816"/>
            <a:chOff x="941097" y="4291590"/>
            <a:chExt cx="6970346" cy="2509816"/>
          </a:xfrm>
        </p:grpSpPr>
        <p:sp>
          <p:nvSpPr>
            <p:cNvPr id="7" name="フローチャート : 磁気ディスク 6"/>
            <p:cNvSpPr/>
            <p:nvPr/>
          </p:nvSpPr>
          <p:spPr>
            <a:xfrm>
              <a:off x="941097" y="6158488"/>
              <a:ext cx="1715723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暗号化ディスク</a:t>
              </a:r>
              <a:endParaRPr kumimoji="1" lang="en-US" altLang="ja-JP" dirty="0" smtClean="0"/>
            </a:p>
          </p:txBody>
        </p:sp>
        <p:sp>
          <p:nvSpPr>
            <p:cNvPr id="8" name="フローチャート : 代替処理 7"/>
            <p:cNvSpPr/>
            <p:nvPr/>
          </p:nvSpPr>
          <p:spPr>
            <a:xfrm>
              <a:off x="2823210" y="4818056"/>
              <a:ext cx="3770878" cy="1479293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94173" y="4291590"/>
              <a:ext cx="24777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 smtClean="0"/>
                <a:t>メモリを覗くだけで</a:t>
              </a:r>
              <a:r>
                <a:rPr kumimoji="1" lang="en-US" altLang="ja-JP" sz="1600" dirty="0" smtClean="0"/>
                <a:t/>
              </a:r>
              <a:br>
                <a:rPr kumimoji="1" lang="en-US" altLang="ja-JP" sz="1600" dirty="0" smtClean="0"/>
              </a:br>
              <a:r>
                <a:rPr kumimoji="1" lang="ja-JP" altLang="en-US" sz="1600" dirty="0" smtClean="0"/>
                <a:t>機密情報取得</a:t>
              </a:r>
              <a:r>
                <a:rPr lang="ja-JP" altLang="en-US" sz="1600" dirty="0" smtClean="0"/>
                <a:t>可能</a:t>
              </a:r>
              <a:endParaRPr kumimoji="1" lang="ja-JP" altLang="en-US" sz="1600" dirty="0"/>
            </a:p>
          </p:txBody>
        </p:sp>
        <p:pic>
          <p:nvPicPr>
            <p:cNvPr id="14" name="Picture 5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6849180" y="4941168"/>
              <a:ext cx="1062263" cy="1008112"/>
            </a:xfrm>
            <a:prstGeom prst="rect">
              <a:avLst/>
            </a:prstGeom>
            <a:noFill/>
          </p:spPr>
        </p:pic>
        <p:pic>
          <p:nvPicPr>
            <p:cNvPr id="15" name="Picture 10" descr="C:\Users\taka\AppData\Local\Microsoft\Windows\Temporary Internet Files\Content.IE5\J4H89X9M\MCj00905630000[1].wm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41097" y="4291590"/>
              <a:ext cx="976258" cy="714380"/>
            </a:xfrm>
            <a:prstGeom prst="rect">
              <a:avLst/>
            </a:prstGeom>
            <a:noFill/>
          </p:spPr>
        </p:pic>
      </p:grpSp>
      <p:sp>
        <p:nvSpPr>
          <p:cNvPr id="16" name="二方向矢印 15"/>
          <p:cNvSpPr/>
          <p:nvPr/>
        </p:nvSpPr>
        <p:spPr>
          <a:xfrm rot="10800000">
            <a:off x="1538545" y="5345379"/>
            <a:ext cx="962646" cy="750865"/>
          </a:xfrm>
          <a:prstGeom prst="lef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33656" y="4818057"/>
            <a:ext cx="1226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ユーザ</a:t>
            </a:r>
            <a:r>
              <a:rPr kumimoji="1" lang="en-US" altLang="ja-JP" dirty="0" smtClean="0">
                <a:latin typeface="+mn-ea"/>
                <a:ea typeface="+mn-ea"/>
              </a:rPr>
              <a:t>VM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4978799" y="5218771"/>
            <a:ext cx="1402546" cy="84749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web app</a:t>
            </a:r>
            <a:br>
              <a:rPr kumimoji="1" lang="en-US" altLang="ja-JP" dirty="0" smtClean="0">
                <a:latin typeface="+mj-ea"/>
                <a:ea typeface="+mj-ea"/>
              </a:rPr>
            </a:br>
            <a:r>
              <a:rPr kumimoji="1" lang="ja-JP" altLang="en-US" sz="1400" dirty="0" smtClean="0">
                <a:latin typeface="+mj-ea"/>
                <a:ea typeface="+mj-ea"/>
              </a:rPr>
              <a:t>パスワード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0" name="角丸四角形 19"/>
          <p:cNvSpPr/>
          <p:nvPr/>
        </p:nvSpPr>
        <p:spPr>
          <a:xfrm>
            <a:off x="2933070" y="5187389"/>
            <a:ext cx="1754458" cy="40707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/etc/shadow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933070" y="5720812"/>
            <a:ext cx="1754458" cy="34545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+mj-ea"/>
                <a:ea typeface="+mj-ea"/>
              </a:rPr>
              <a:t>.</a:t>
            </a:r>
            <a:r>
              <a:rPr lang="en-US" altLang="ja-JP" dirty="0" err="1" smtClean="0">
                <a:latin typeface="+mj-ea"/>
                <a:ea typeface="+mj-ea"/>
              </a:rPr>
              <a:t>ssh</a:t>
            </a:r>
            <a:r>
              <a:rPr lang="en-US" altLang="ja-JP" dirty="0" smtClean="0">
                <a:latin typeface="+mj-ea"/>
                <a:ea typeface="+mj-ea"/>
              </a:rPr>
              <a:t>/</a:t>
            </a:r>
            <a:r>
              <a:rPr lang="en-US" altLang="ja-JP" dirty="0" err="1" smtClean="0">
                <a:latin typeface="+mj-ea"/>
                <a:ea typeface="+mj-ea"/>
              </a:rPr>
              <a:t>id_dsa</a:t>
            </a:r>
            <a:endParaRPr kumimoji="1" lang="en-US" altLang="ja-JP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：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のメモリ暗号化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暗号化したメモリを見せる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ユーザ</a:t>
            </a:r>
            <a:r>
              <a:rPr lang="en-US" altLang="ja-JP" dirty="0" smtClean="0"/>
              <a:t>VM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暗号化せずに見せる</a:t>
            </a:r>
            <a:endParaRPr lang="en-US" altLang="ja-JP" dirty="0" smtClean="0"/>
          </a:p>
          <a:p>
            <a:r>
              <a:rPr lang="ja-JP" altLang="en-US" dirty="0" smtClean="0"/>
              <a:t>管理に必要なメモリは暗号化せずに見せる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は従来通りにユーザ</a:t>
            </a:r>
            <a:r>
              <a:rPr lang="en-US" altLang="ja-JP" dirty="0" smtClean="0"/>
              <a:t>VM</a:t>
            </a:r>
            <a:r>
              <a:rPr lang="ja-JP" altLang="en-US" dirty="0" smtClean="0"/>
              <a:t>を管理可能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VM</a:t>
            </a:r>
            <a:r>
              <a:rPr lang="ja-JP" altLang="en-US" dirty="0" smtClean="0"/>
              <a:t>の作成、サスペンド・レジューム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漏えいして困る情報ではない</a:t>
            </a: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5</a:t>
            </a:fld>
            <a:endParaRPr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392800" y="4725144"/>
            <a:ext cx="8049775" cy="2076262"/>
            <a:chOff x="392800" y="4725144"/>
            <a:chExt cx="8049775" cy="2076262"/>
          </a:xfrm>
        </p:grpSpPr>
        <p:sp>
          <p:nvSpPr>
            <p:cNvPr id="6" name="フローチャート : 代替処理 5"/>
            <p:cNvSpPr/>
            <p:nvPr/>
          </p:nvSpPr>
          <p:spPr>
            <a:xfrm>
              <a:off x="2685542" y="5013176"/>
              <a:ext cx="1571636" cy="1284174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特権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7" name="フローチャート : 磁気ディスク 6"/>
            <p:cNvSpPr/>
            <p:nvPr/>
          </p:nvSpPr>
          <p:spPr>
            <a:xfrm>
              <a:off x="1321514" y="6158488"/>
              <a:ext cx="1234262" cy="642918"/>
            </a:xfrm>
            <a:prstGeom prst="flowChartMagneticDisk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tIns="108000" bIns="0" rtlCol="0" anchor="ctr" anchorCtr="1">
              <a:normAutofit fontScale="92500" lnSpcReduction="20000"/>
            </a:bodyPr>
            <a:lstStyle/>
            <a:p>
              <a:pPr algn="ctr"/>
              <a:r>
                <a:rPr lang="ja-JP" altLang="en-US" dirty="0" smtClean="0"/>
                <a:t>ディスク</a:t>
              </a:r>
              <a:endParaRPr kumimoji="1" lang="en-US" altLang="ja-JP" dirty="0" smtClean="0"/>
            </a:p>
          </p:txBody>
        </p:sp>
        <p:sp>
          <p:nvSpPr>
            <p:cNvPr id="8" name="フローチャート : 代替処理 7"/>
            <p:cNvSpPr/>
            <p:nvPr/>
          </p:nvSpPr>
          <p:spPr>
            <a:xfrm>
              <a:off x="5736668" y="5013176"/>
              <a:ext cx="1571636" cy="1284174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ユーザ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043608" y="5733256"/>
              <a:ext cx="71267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dirty="0" smtClean="0"/>
                <a:t>保存</a:t>
              </a:r>
              <a:endParaRPr kumimoji="1" lang="ja-JP" altLang="en-US" sz="2000" dirty="0"/>
            </a:p>
          </p:txBody>
        </p:sp>
        <p:sp>
          <p:nvSpPr>
            <p:cNvPr id="10" name="フローチャート : 代替処理 9"/>
            <p:cNvSpPr/>
            <p:nvPr/>
          </p:nvSpPr>
          <p:spPr>
            <a:xfrm>
              <a:off x="2685542" y="6381328"/>
              <a:ext cx="4622762" cy="323560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err="1" smtClean="0"/>
                <a:t>VMCrypt</a:t>
              </a:r>
              <a:r>
                <a:rPr lang="en-US" altLang="ja-JP" dirty="0" smtClean="0"/>
                <a:t> VMM</a:t>
              </a:r>
              <a:endParaRPr kumimoji="1" lang="ja-JP" altLang="en-US" dirty="0"/>
            </a:p>
          </p:txBody>
        </p:sp>
        <p:sp>
          <p:nvSpPr>
            <p:cNvPr id="11" name="曲折矢印 10"/>
            <p:cNvSpPr/>
            <p:nvPr/>
          </p:nvSpPr>
          <p:spPr>
            <a:xfrm rot="16200000" flipH="1">
              <a:off x="1831991" y="5592945"/>
              <a:ext cx="576064" cy="856686"/>
            </a:xfrm>
            <a:prstGeom prst="bentArrow">
              <a:avLst>
                <a:gd name="adj1" fmla="val 33872"/>
                <a:gd name="adj2" fmla="val 39574"/>
                <a:gd name="adj3" fmla="val 35139"/>
                <a:gd name="adj4" fmla="val 20938"/>
              </a:avLst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  <p:pic>
          <p:nvPicPr>
            <p:cNvPr id="13" name="Picture 5" descr="C:\Program Files\Microsoft Office\MEDIA\CAGCAT10\j0292020.wm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7380312" y="4941168"/>
              <a:ext cx="1062263" cy="1008112"/>
            </a:xfrm>
            <a:prstGeom prst="rect">
              <a:avLst/>
            </a:prstGeom>
            <a:noFill/>
          </p:spPr>
        </p:pic>
        <p:pic>
          <p:nvPicPr>
            <p:cNvPr id="14" name="Picture 10" descr="C:\Users\taka\AppData\Local\Microsoft\Windows\Temporary Internet Files\Content.IE5\J4H89X9M\MCj00905630000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19672" y="4941168"/>
              <a:ext cx="976258" cy="714380"/>
            </a:xfrm>
            <a:prstGeom prst="rect">
              <a:avLst/>
            </a:prstGeom>
            <a:noFill/>
          </p:spPr>
        </p:pic>
        <p:sp>
          <p:nvSpPr>
            <p:cNvPr id="15" name="円/楕円 14"/>
            <p:cNvSpPr/>
            <p:nvPr/>
          </p:nvSpPr>
          <p:spPr>
            <a:xfrm>
              <a:off x="2771800" y="5445224"/>
              <a:ext cx="1368152" cy="792088"/>
            </a:xfrm>
            <a:prstGeom prst="ellipse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暗号化メモリ</a:t>
              </a:r>
              <a:endParaRPr kumimoji="1" lang="ja-JP" altLang="en-US" dirty="0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5841510" y="5445224"/>
              <a:ext cx="1368152" cy="79208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メモリ</a:t>
              </a:r>
              <a:endParaRPr kumimoji="1" lang="ja-JP" altLang="en-US" dirty="0"/>
            </a:p>
          </p:txBody>
        </p:sp>
        <p:sp>
          <p:nvSpPr>
            <p:cNvPr id="17" name="Lock"/>
            <p:cNvSpPr>
              <a:spLocks noEditPoints="1" noChangeArrowheads="1"/>
            </p:cNvSpPr>
            <p:nvPr/>
          </p:nvSpPr>
          <p:spPr bwMode="auto">
            <a:xfrm>
              <a:off x="3530236" y="6046859"/>
              <a:ext cx="504056" cy="720080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9606 h 21600"/>
                <a:gd name="T4" fmla="*/ 10800 w 21600"/>
                <a:gd name="T5" fmla="*/ 21600 h 21600"/>
                <a:gd name="T6" fmla="*/ 0 w 21600"/>
                <a:gd name="T7" fmla="*/ 9606 h 21600"/>
                <a:gd name="T8" fmla="*/ 744 w 21600"/>
                <a:gd name="T9" fmla="*/ 9904 h 21600"/>
                <a:gd name="T10" fmla="*/ 21134 w 21600"/>
                <a:gd name="T11" fmla="*/ 153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93" y="9606"/>
                  </a:moveTo>
                  <a:lnTo>
                    <a:pt x="2048" y="9606"/>
                  </a:lnTo>
                  <a:lnTo>
                    <a:pt x="2048" y="4713"/>
                  </a:lnTo>
                  <a:lnTo>
                    <a:pt x="2420" y="3818"/>
                  </a:lnTo>
                  <a:lnTo>
                    <a:pt x="2979" y="3028"/>
                  </a:lnTo>
                  <a:lnTo>
                    <a:pt x="3537" y="2446"/>
                  </a:lnTo>
                  <a:lnTo>
                    <a:pt x="3956" y="1998"/>
                  </a:lnTo>
                  <a:lnTo>
                    <a:pt x="4492" y="1581"/>
                  </a:lnTo>
                  <a:lnTo>
                    <a:pt x="5143" y="1238"/>
                  </a:lnTo>
                  <a:lnTo>
                    <a:pt x="5912" y="880"/>
                  </a:lnTo>
                  <a:lnTo>
                    <a:pt x="6587" y="641"/>
                  </a:lnTo>
                  <a:lnTo>
                    <a:pt x="7518" y="372"/>
                  </a:lnTo>
                  <a:lnTo>
                    <a:pt x="8425" y="208"/>
                  </a:lnTo>
                  <a:lnTo>
                    <a:pt x="9496" y="59"/>
                  </a:lnTo>
                  <a:lnTo>
                    <a:pt x="10637" y="14"/>
                  </a:lnTo>
                  <a:lnTo>
                    <a:pt x="11614" y="59"/>
                  </a:lnTo>
                  <a:lnTo>
                    <a:pt x="12382" y="119"/>
                  </a:lnTo>
                  <a:lnTo>
                    <a:pt x="13034" y="253"/>
                  </a:lnTo>
                  <a:lnTo>
                    <a:pt x="13779" y="417"/>
                  </a:lnTo>
                  <a:lnTo>
                    <a:pt x="14500" y="611"/>
                  </a:lnTo>
                  <a:lnTo>
                    <a:pt x="14733" y="686"/>
                  </a:lnTo>
                  <a:lnTo>
                    <a:pt x="14989" y="790"/>
                  </a:lnTo>
                  <a:lnTo>
                    <a:pt x="15175" y="865"/>
                  </a:lnTo>
                  <a:lnTo>
                    <a:pt x="15385" y="954"/>
                  </a:lnTo>
                  <a:lnTo>
                    <a:pt x="15431" y="969"/>
                  </a:lnTo>
                  <a:lnTo>
                    <a:pt x="15594" y="1059"/>
                  </a:lnTo>
                  <a:lnTo>
                    <a:pt x="15757" y="1148"/>
                  </a:lnTo>
                  <a:lnTo>
                    <a:pt x="15920" y="1267"/>
                  </a:lnTo>
                  <a:lnTo>
                    <a:pt x="16106" y="1372"/>
                  </a:lnTo>
                  <a:lnTo>
                    <a:pt x="16665" y="1730"/>
                  </a:lnTo>
                  <a:lnTo>
                    <a:pt x="17014" y="1998"/>
                  </a:lnTo>
                  <a:lnTo>
                    <a:pt x="17480" y="2356"/>
                  </a:lnTo>
                  <a:lnTo>
                    <a:pt x="17852" y="2804"/>
                  </a:lnTo>
                  <a:lnTo>
                    <a:pt x="18178" y="3192"/>
                  </a:lnTo>
                  <a:lnTo>
                    <a:pt x="18527" y="3639"/>
                  </a:lnTo>
                  <a:lnTo>
                    <a:pt x="18806" y="4132"/>
                  </a:lnTo>
                  <a:lnTo>
                    <a:pt x="19086" y="4713"/>
                  </a:lnTo>
                  <a:lnTo>
                    <a:pt x="19272" y="5191"/>
                  </a:lnTo>
                  <a:lnTo>
                    <a:pt x="19295" y="9606"/>
                  </a:lnTo>
                  <a:lnTo>
                    <a:pt x="21600" y="9606"/>
                  </a:lnTo>
                  <a:lnTo>
                    <a:pt x="21600" y="16289"/>
                  </a:lnTo>
                  <a:lnTo>
                    <a:pt x="21413" y="17184"/>
                  </a:lnTo>
                  <a:lnTo>
                    <a:pt x="21041" y="17900"/>
                  </a:lnTo>
                  <a:lnTo>
                    <a:pt x="20668" y="18377"/>
                  </a:lnTo>
                  <a:lnTo>
                    <a:pt x="20343" y="18855"/>
                  </a:lnTo>
                  <a:lnTo>
                    <a:pt x="19924" y="19332"/>
                  </a:lnTo>
                  <a:lnTo>
                    <a:pt x="19388" y="19809"/>
                  </a:lnTo>
                  <a:lnTo>
                    <a:pt x="18806" y="20242"/>
                  </a:lnTo>
                  <a:lnTo>
                    <a:pt x="18062" y="20585"/>
                  </a:lnTo>
                  <a:lnTo>
                    <a:pt x="17270" y="20883"/>
                  </a:lnTo>
                  <a:lnTo>
                    <a:pt x="16525" y="21182"/>
                  </a:lnTo>
                  <a:lnTo>
                    <a:pt x="15548" y="21420"/>
                  </a:lnTo>
                  <a:lnTo>
                    <a:pt x="14803" y="21540"/>
                  </a:lnTo>
                  <a:lnTo>
                    <a:pt x="13662" y="21674"/>
                  </a:lnTo>
                  <a:lnTo>
                    <a:pt x="8379" y="21659"/>
                  </a:lnTo>
                  <a:lnTo>
                    <a:pt x="7168" y="21540"/>
                  </a:lnTo>
                  <a:lnTo>
                    <a:pt x="6098" y="21331"/>
                  </a:lnTo>
                  <a:lnTo>
                    <a:pt x="5050" y="21092"/>
                  </a:lnTo>
                  <a:lnTo>
                    <a:pt x="4003" y="20764"/>
                  </a:lnTo>
                  <a:lnTo>
                    <a:pt x="3258" y="20391"/>
                  </a:lnTo>
                  <a:lnTo>
                    <a:pt x="2769" y="20123"/>
                  </a:lnTo>
                  <a:lnTo>
                    <a:pt x="2281" y="19720"/>
                  </a:lnTo>
                  <a:lnTo>
                    <a:pt x="1862" y="19407"/>
                  </a:lnTo>
                  <a:lnTo>
                    <a:pt x="1489" y="19079"/>
                  </a:lnTo>
                  <a:lnTo>
                    <a:pt x="1070" y="18676"/>
                  </a:lnTo>
                  <a:lnTo>
                    <a:pt x="744" y="18258"/>
                  </a:lnTo>
                  <a:lnTo>
                    <a:pt x="325" y="17661"/>
                  </a:lnTo>
                  <a:lnTo>
                    <a:pt x="162" y="17035"/>
                  </a:lnTo>
                  <a:lnTo>
                    <a:pt x="93" y="16468"/>
                  </a:lnTo>
                  <a:lnTo>
                    <a:pt x="93" y="9606"/>
                  </a:lnTo>
                  <a:close/>
                  <a:moveTo>
                    <a:pt x="6098" y="9591"/>
                  </a:moveTo>
                  <a:lnTo>
                    <a:pt x="6098" y="5220"/>
                  </a:lnTo>
                  <a:lnTo>
                    <a:pt x="6191" y="4907"/>
                  </a:lnTo>
                  <a:lnTo>
                    <a:pt x="6307" y="4639"/>
                  </a:lnTo>
                  <a:lnTo>
                    <a:pt x="6517" y="4370"/>
                  </a:lnTo>
                  <a:lnTo>
                    <a:pt x="6680" y="4087"/>
                  </a:lnTo>
                  <a:lnTo>
                    <a:pt x="6889" y="3878"/>
                  </a:lnTo>
                  <a:lnTo>
                    <a:pt x="7308" y="3520"/>
                  </a:lnTo>
                  <a:lnTo>
                    <a:pt x="7843" y="3281"/>
                  </a:lnTo>
                  <a:lnTo>
                    <a:pt x="8402" y="3013"/>
                  </a:lnTo>
                  <a:lnTo>
                    <a:pt x="9031" y="2834"/>
                  </a:lnTo>
                  <a:lnTo>
                    <a:pt x="9659" y="2700"/>
                  </a:lnTo>
                  <a:lnTo>
                    <a:pt x="10497" y="2625"/>
                  </a:lnTo>
                  <a:lnTo>
                    <a:pt x="11125" y="2655"/>
                  </a:lnTo>
                  <a:lnTo>
                    <a:pt x="11987" y="2789"/>
                  </a:lnTo>
                  <a:lnTo>
                    <a:pt x="12522" y="2893"/>
                  </a:lnTo>
                  <a:lnTo>
                    <a:pt x="13011" y="3028"/>
                  </a:lnTo>
                  <a:lnTo>
                    <a:pt x="13290" y="3192"/>
                  </a:lnTo>
                  <a:lnTo>
                    <a:pt x="13709" y="3371"/>
                  </a:lnTo>
                  <a:lnTo>
                    <a:pt x="13872" y="3505"/>
                  </a:lnTo>
                  <a:lnTo>
                    <a:pt x="14058" y="3639"/>
                  </a:lnTo>
                  <a:lnTo>
                    <a:pt x="14291" y="3788"/>
                  </a:lnTo>
                  <a:lnTo>
                    <a:pt x="14431" y="3953"/>
                  </a:lnTo>
                  <a:lnTo>
                    <a:pt x="14617" y="4102"/>
                  </a:lnTo>
                  <a:lnTo>
                    <a:pt x="14826" y="4311"/>
                  </a:lnTo>
                  <a:lnTo>
                    <a:pt x="14919" y="4534"/>
                  </a:lnTo>
                  <a:lnTo>
                    <a:pt x="15036" y="4773"/>
                  </a:lnTo>
                  <a:lnTo>
                    <a:pt x="15175" y="5027"/>
                  </a:lnTo>
                  <a:lnTo>
                    <a:pt x="15245" y="5220"/>
                  </a:lnTo>
                  <a:lnTo>
                    <a:pt x="15245" y="9591"/>
                  </a:lnTo>
                  <a:lnTo>
                    <a:pt x="6098" y="9591"/>
                  </a:lnTo>
                  <a:close/>
                </a:path>
                <a:path w="21600" h="21600" extrusionOk="0">
                  <a:moveTo>
                    <a:pt x="93" y="9606"/>
                  </a:moveTo>
                  <a:lnTo>
                    <a:pt x="21600" y="9606"/>
                  </a:lnTo>
                  <a:close/>
                </a:path>
                <a:path w="21600" h="21600" extrusionOk="0">
                  <a:moveTo>
                    <a:pt x="11684" y="17109"/>
                  </a:moveTo>
                  <a:lnTo>
                    <a:pt x="12266" y="19317"/>
                  </a:lnTo>
                  <a:lnTo>
                    <a:pt x="9659" y="19317"/>
                  </a:lnTo>
                  <a:lnTo>
                    <a:pt x="10287" y="17124"/>
                  </a:lnTo>
                  <a:lnTo>
                    <a:pt x="10008" y="16975"/>
                  </a:lnTo>
                  <a:lnTo>
                    <a:pt x="9799" y="16722"/>
                  </a:lnTo>
                  <a:lnTo>
                    <a:pt x="9752" y="16408"/>
                  </a:lnTo>
                  <a:lnTo>
                    <a:pt x="9822" y="16170"/>
                  </a:lnTo>
                  <a:lnTo>
                    <a:pt x="10008" y="16006"/>
                  </a:lnTo>
                  <a:lnTo>
                    <a:pt x="10148" y="15871"/>
                  </a:lnTo>
                  <a:lnTo>
                    <a:pt x="10381" y="15782"/>
                  </a:lnTo>
                  <a:lnTo>
                    <a:pt x="10660" y="15692"/>
                  </a:lnTo>
                  <a:lnTo>
                    <a:pt x="11009" y="15677"/>
                  </a:lnTo>
                  <a:lnTo>
                    <a:pt x="11288" y="15722"/>
                  </a:lnTo>
                  <a:lnTo>
                    <a:pt x="11614" y="15782"/>
                  </a:lnTo>
                  <a:lnTo>
                    <a:pt x="11893" y="15946"/>
                  </a:lnTo>
                  <a:lnTo>
                    <a:pt x="12033" y="16080"/>
                  </a:lnTo>
                  <a:lnTo>
                    <a:pt x="12173" y="16229"/>
                  </a:lnTo>
                  <a:lnTo>
                    <a:pt x="12196" y="16408"/>
                  </a:lnTo>
                  <a:lnTo>
                    <a:pt x="12103" y="16722"/>
                  </a:lnTo>
                  <a:lnTo>
                    <a:pt x="11987" y="16856"/>
                  </a:lnTo>
                  <a:lnTo>
                    <a:pt x="11847" y="16975"/>
                  </a:lnTo>
                  <a:lnTo>
                    <a:pt x="11684" y="17109"/>
                  </a:lnTo>
                </a:path>
              </a:pathLst>
            </a:custGeom>
            <a:solidFill>
              <a:schemeClr val="bg1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altLang="ja-JP" dirty="0" smtClean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189568" y="5247654"/>
              <a:ext cx="8771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/>
                <a:t>暗号化</a:t>
              </a:r>
              <a:endParaRPr kumimoji="1" lang="ja-JP" altLang="en-US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92800" y="4725144"/>
              <a:ext cx="13708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u="sng" dirty="0" smtClean="0">
                  <a:latin typeface="+mj-ea"/>
                  <a:ea typeface="+mj-ea"/>
                </a:rPr>
                <a:t>サスペンド</a:t>
              </a:r>
              <a:endParaRPr kumimoji="1" lang="ja-JP" altLang="en-US" u="sng" dirty="0">
                <a:latin typeface="+mj-ea"/>
                <a:ea typeface="+mj-ea"/>
              </a:endParaRPr>
            </a:p>
          </p:txBody>
        </p:sp>
      </p:grpSp>
      <p:cxnSp>
        <p:nvCxnSpPr>
          <p:cNvPr id="21" name="直線コネクタ 20"/>
          <p:cNvCxnSpPr>
            <a:stCxn id="24" idx="0"/>
            <a:endCxn id="15" idx="0"/>
          </p:cNvCxnSpPr>
          <p:nvPr/>
        </p:nvCxnSpPr>
        <p:spPr>
          <a:xfrm rot="16200000" flipV="1">
            <a:off x="4084011" y="4817089"/>
            <a:ext cx="288032" cy="154430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24" idx="4"/>
            <a:endCxn id="15" idx="4"/>
          </p:cNvCxnSpPr>
          <p:nvPr/>
        </p:nvCxnSpPr>
        <p:spPr>
          <a:xfrm rot="5400000" flipH="1">
            <a:off x="4228026" y="5465163"/>
            <a:ext cx="1" cy="1544301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円/楕円 23"/>
          <p:cNvSpPr/>
          <p:nvPr/>
        </p:nvSpPr>
        <p:spPr>
          <a:xfrm>
            <a:off x="4479181" y="5733256"/>
            <a:ext cx="1041991" cy="50405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メモリ</a:t>
            </a:r>
            <a:endParaRPr kumimoji="1" lang="ja-JP" altLang="en-US" sz="1400" dirty="0"/>
          </a:p>
        </p:txBody>
      </p:sp>
      <p:cxnSp>
        <p:nvCxnSpPr>
          <p:cNvPr id="27" name="直線コネクタ 26"/>
          <p:cNvCxnSpPr>
            <a:stCxn id="16" idx="4"/>
            <a:endCxn id="24" idx="4"/>
          </p:cNvCxnSpPr>
          <p:nvPr/>
        </p:nvCxnSpPr>
        <p:spPr>
          <a:xfrm rot="5400000">
            <a:off x="5762882" y="5474608"/>
            <a:ext cx="1" cy="152540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16" idx="0"/>
            <a:endCxn id="24" idx="0"/>
          </p:cNvCxnSpPr>
          <p:nvPr/>
        </p:nvCxnSpPr>
        <p:spPr>
          <a:xfrm rot="16200000" flipH="1" flipV="1">
            <a:off x="5618866" y="4826535"/>
            <a:ext cx="288032" cy="1525409"/>
          </a:xfrm>
          <a:prstGeom prst="line">
            <a:avLst/>
          </a:prstGeom>
          <a:ln>
            <a:prstDash val="sysDot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4" name="弦 43"/>
          <p:cNvSpPr/>
          <p:nvPr/>
        </p:nvSpPr>
        <p:spPr>
          <a:xfrm flipH="1">
            <a:off x="3782262" y="5616986"/>
            <a:ext cx="343507" cy="429873"/>
          </a:xfrm>
          <a:prstGeom prst="chord">
            <a:avLst>
              <a:gd name="adj1" fmla="val 5861214"/>
              <a:gd name="adj2" fmla="val 1577835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が想定する脅威モデル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3999"/>
            <a:ext cx="8153400" cy="3112477"/>
          </a:xfrm>
        </p:spPr>
        <p:txBody>
          <a:bodyPr/>
          <a:lstStyle/>
          <a:p>
            <a:r>
              <a:rPr lang="ja-JP" altLang="en-US" dirty="0" smtClean="0"/>
              <a:t>特権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は信頼しない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root</a:t>
            </a:r>
            <a:r>
              <a:rPr lang="ja-JP" altLang="en-US" dirty="0" smtClean="0"/>
              <a:t>権限奪取、カーネルの入れ替えもありうる</a:t>
            </a:r>
            <a:endParaRPr lang="en-US" altLang="ja-JP" dirty="0" smtClean="0"/>
          </a:p>
          <a:p>
            <a:r>
              <a:rPr lang="en-US" altLang="ja-JP" dirty="0" smtClean="0"/>
              <a:t>VMM</a:t>
            </a:r>
            <a:r>
              <a:rPr lang="ja-JP" altLang="en-US" dirty="0" smtClean="0"/>
              <a:t>を信頼する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Remote Attestation</a:t>
            </a:r>
            <a:r>
              <a:rPr lang="ja-JP" altLang="en-US" dirty="0" smtClean="0"/>
              <a:t>で正しさを証明</a:t>
            </a:r>
            <a:endParaRPr lang="en-US" altLang="ja-JP" dirty="0" smtClean="0"/>
          </a:p>
          <a:p>
            <a:r>
              <a:rPr lang="ja-JP" altLang="en-US" dirty="0" smtClean="0"/>
              <a:t>ハードウェアを信頼する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マシンは物理的に隔離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6</a:t>
            </a:fld>
            <a:endParaRPr lang="ja-JP" altLang="en-US"/>
          </a:p>
        </p:txBody>
      </p:sp>
      <p:pic>
        <p:nvPicPr>
          <p:cNvPr id="14" name="Picture 10" descr="C:\Users\taka\AppData\Local\Microsoft\Windows\Temporary Internet Files\Content.IE5\J4H89X9M\MCj0090563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5148480"/>
            <a:ext cx="976258" cy="714380"/>
          </a:xfrm>
          <a:prstGeom prst="rect">
            <a:avLst/>
          </a:prstGeom>
          <a:noFill/>
        </p:spPr>
      </p:pic>
      <p:grpSp>
        <p:nvGrpSpPr>
          <p:cNvPr id="20" name="グループ化 19"/>
          <p:cNvGrpSpPr/>
          <p:nvPr/>
        </p:nvGrpSpPr>
        <p:grpSpPr>
          <a:xfrm>
            <a:off x="1996067" y="4710378"/>
            <a:ext cx="4813672" cy="2073404"/>
            <a:chOff x="1743072" y="4632197"/>
            <a:chExt cx="4813672" cy="2073404"/>
          </a:xfrm>
        </p:grpSpPr>
        <p:sp>
          <p:nvSpPr>
            <p:cNvPr id="6" name="正方形/長方形 5"/>
            <p:cNvSpPr/>
            <p:nvPr/>
          </p:nvSpPr>
          <p:spPr>
            <a:xfrm>
              <a:off x="1792601" y="4649973"/>
              <a:ext cx="4764143" cy="2055628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949302" y="5852032"/>
              <a:ext cx="4253024" cy="747242"/>
            </a:xfrm>
            <a:prstGeom prst="rect">
              <a:avLst/>
            </a:prstGeom>
            <a:ln>
              <a:prstDash val="sysDot"/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8" name="フローチャート : 代替処理 7"/>
            <p:cNvSpPr/>
            <p:nvPr/>
          </p:nvSpPr>
          <p:spPr>
            <a:xfrm>
              <a:off x="4489699" y="4763327"/>
              <a:ext cx="1434056" cy="76494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459200" y="6229538"/>
              <a:ext cx="3597133" cy="226504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latin typeface="+mj-ea"/>
                  <a:ea typeface="+mj-ea"/>
                </a:rPr>
                <a:t>ハードウェア</a:t>
              </a:r>
            </a:p>
          </p:txBody>
        </p:sp>
        <p:sp>
          <p:nvSpPr>
            <p:cNvPr id="10" name="フローチャート : 代替処理 9"/>
            <p:cNvSpPr/>
            <p:nvPr/>
          </p:nvSpPr>
          <p:spPr>
            <a:xfrm>
              <a:off x="4331237" y="4884697"/>
              <a:ext cx="1434056" cy="76494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フローチャート : 代替処理 10"/>
            <p:cNvSpPr/>
            <p:nvPr/>
          </p:nvSpPr>
          <p:spPr>
            <a:xfrm>
              <a:off x="2459199" y="5920165"/>
              <a:ext cx="3597133" cy="229758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600" dirty="0" smtClean="0"/>
                <a:t>VMM</a:t>
              </a:r>
              <a:endParaRPr kumimoji="1" lang="ja-JP" altLang="en-US" sz="1600" dirty="0"/>
            </a:p>
          </p:txBody>
        </p:sp>
        <p:sp>
          <p:nvSpPr>
            <p:cNvPr id="12" name="フローチャート : 代替処理 11"/>
            <p:cNvSpPr/>
            <p:nvPr/>
          </p:nvSpPr>
          <p:spPr>
            <a:xfrm>
              <a:off x="2459199" y="5070299"/>
              <a:ext cx="1434056" cy="713813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lang="ja-JP" altLang="en-US" dirty="0" smtClean="0"/>
                <a:t>特権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13" name="フローチャート : 代替処理 12"/>
            <p:cNvSpPr/>
            <p:nvPr/>
          </p:nvSpPr>
          <p:spPr>
            <a:xfrm>
              <a:off x="4112642" y="5019166"/>
              <a:ext cx="1434056" cy="76494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ユーザ</a:t>
              </a:r>
              <a:r>
                <a:rPr kumimoji="1" lang="en-US" altLang="ja-JP" dirty="0" smtClean="0"/>
                <a:t>VM</a:t>
              </a:r>
              <a:endParaRPr kumimoji="1" lang="ja-JP" altLang="en-US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869448" y="6278169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TCB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743072" y="463219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ea"/>
                  <a:ea typeface="+mn-ea"/>
                </a:rPr>
                <a:t>マシンルーム</a:t>
              </a:r>
            </a:p>
          </p:txBody>
        </p:sp>
      </p:grpSp>
      <p:sp>
        <p:nvSpPr>
          <p:cNvPr id="19" name="右矢印 18"/>
          <p:cNvSpPr/>
          <p:nvPr/>
        </p:nvSpPr>
        <p:spPr>
          <a:xfrm rot="10800000" flipV="1">
            <a:off x="6555706" y="5653606"/>
            <a:ext cx="2207291" cy="1130176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+mj-ea"/>
                <a:ea typeface="+mj-ea"/>
              </a:rPr>
              <a:t>信頼できる</a:t>
            </a:r>
            <a:r>
              <a:rPr kumimoji="1" lang="en-US" altLang="ja-JP" dirty="0" smtClean="0">
                <a:latin typeface="+mj-ea"/>
                <a:ea typeface="+mj-ea"/>
              </a:rPr>
              <a:t/>
            </a:r>
            <a:br>
              <a:rPr kumimoji="1" lang="en-US" altLang="ja-JP" dirty="0" smtClean="0">
                <a:latin typeface="+mj-ea"/>
                <a:ea typeface="+mj-ea"/>
              </a:rPr>
            </a:br>
            <a:r>
              <a:rPr kumimoji="1" lang="ja-JP" altLang="en-US" dirty="0" smtClean="0">
                <a:latin typeface="+mj-ea"/>
                <a:ea typeface="+mj-ea"/>
              </a:rPr>
              <a:t>第三者が検査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ページ単位の暗号化（</a:t>
            </a:r>
            <a:r>
              <a:rPr lang="en-US" altLang="ja-JP" dirty="0" err="1" smtClean="0"/>
              <a:t>Xen</a:t>
            </a:r>
            <a:r>
              <a:rPr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24000"/>
            <a:ext cx="8153400" cy="2996381"/>
          </a:xfrm>
        </p:spPr>
        <p:txBody>
          <a:bodyPr/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によるページマップ時に暗号化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アンマップ後に復号化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VMM</a:t>
            </a:r>
            <a:r>
              <a:rPr lang="ja-JP" altLang="en-US" dirty="0" smtClean="0"/>
              <a:t>がページテーブルの書き換えを検出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ページフォールト、ハイパーコール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メモリを直接書き換えて暗号化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ドメインが一時停止中を想定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4" name="フローチャート : 代替処理 13"/>
          <p:cNvSpPr/>
          <p:nvPr/>
        </p:nvSpPr>
        <p:spPr>
          <a:xfrm>
            <a:off x="1907704" y="5085184"/>
            <a:ext cx="1571636" cy="1212166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5736668" y="5085184"/>
            <a:ext cx="1571636" cy="1212166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1">
            <a:normAutofit/>
          </a:bodyPr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U</a:t>
            </a:r>
            <a:endParaRPr kumimoji="1" lang="ja-JP" altLang="en-US" dirty="0"/>
          </a:p>
        </p:txBody>
      </p:sp>
      <p:sp>
        <p:nvSpPr>
          <p:cNvPr id="16" name="フローチャート : 代替処理 15"/>
          <p:cNvSpPr/>
          <p:nvPr/>
        </p:nvSpPr>
        <p:spPr>
          <a:xfrm>
            <a:off x="1907704" y="6381328"/>
            <a:ext cx="5400600" cy="323560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cxnSp>
        <p:nvCxnSpPr>
          <p:cNvPr id="17" name="直線コネクタ 16"/>
          <p:cNvCxnSpPr>
            <a:stCxn id="20" idx="0"/>
            <a:endCxn id="19" idx="0"/>
          </p:cNvCxnSpPr>
          <p:nvPr/>
        </p:nvCxnSpPr>
        <p:spPr>
          <a:xfrm rot="5400000" flipH="1" flipV="1">
            <a:off x="5400092" y="4689140"/>
            <a:ext cx="360040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2"/>
            <a:endCxn id="19" idx="2"/>
          </p:cNvCxnSpPr>
          <p:nvPr/>
        </p:nvCxnSpPr>
        <p:spPr>
          <a:xfrm rot="5400000" flipH="1" flipV="1">
            <a:off x="5400092" y="5193196"/>
            <a:ext cx="360040" cy="1872208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角丸四角形 18"/>
          <p:cNvSpPr/>
          <p:nvPr/>
        </p:nvSpPr>
        <p:spPr>
          <a:xfrm>
            <a:off x="6012160" y="5445224"/>
            <a:ext cx="100811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角丸四角形 19"/>
          <p:cNvSpPr/>
          <p:nvPr/>
        </p:nvSpPr>
        <p:spPr>
          <a:xfrm>
            <a:off x="4139952" y="5805264"/>
            <a:ext cx="100811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+mj-ea"/>
                <a:ea typeface="+mj-ea"/>
              </a:rPr>
              <a:t>ページ</a:t>
            </a:r>
            <a:endParaRPr kumimoji="1" lang="ja-JP" altLang="en-US" sz="1600" dirty="0">
              <a:latin typeface="+mj-ea"/>
              <a:ea typeface="+mj-ea"/>
            </a:endParaRPr>
          </a:p>
        </p:txBody>
      </p:sp>
      <p:cxnSp>
        <p:nvCxnSpPr>
          <p:cNvPr id="21" name="直線コネクタ 20"/>
          <p:cNvCxnSpPr>
            <a:stCxn id="20" idx="2"/>
            <a:endCxn id="23" idx="2"/>
          </p:cNvCxnSpPr>
          <p:nvPr/>
        </p:nvCxnSpPr>
        <p:spPr>
          <a:xfrm rot="5400000">
            <a:off x="3671900" y="5337212"/>
            <a:ext cx="0" cy="1944216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0" idx="0"/>
            <a:endCxn id="23" idx="0"/>
          </p:cNvCxnSpPr>
          <p:nvPr/>
        </p:nvCxnSpPr>
        <p:spPr>
          <a:xfrm rot="16200000" flipV="1">
            <a:off x="3671900" y="4833156"/>
            <a:ext cx="0" cy="1944216"/>
          </a:xfrm>
          <a:prstGeom prst="line">
            <a:avLst/>
          </a:prstGeom>
          <a:ln>
            <a:prstDash val="lg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角丸四角形 22"/>
          <p:cNvSpPr/>
          <p:nvPr/>
        </p:nvSpPr>
        <p:spPr>
          <a:xfrm>
            <a:off x="2195736" y="5805264"/>
            <a:ext cx="1008112" cy="50405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148064" y="4531186"/>
            <a:ext cx="3313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ドメイン</a:t>
            </a:r>
            <a:r>
              <a:rPr lang="en-US" altLang="ja-JP" dirty="0" smtClean="0"/>
              <a:t>0</a:t>
            </a:r>
            <a:r>
              <a:rPr lang="ja-JP" altLang="en-US" dirty="0" smtClean="0"/>
              <a:t>によるマップを検出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5697874" y="4520381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VMCrypt</a:t>
            </a:r>
            <a:r>
              <a:rPr lang="ja-JP" altLang="en-US" dirty="0" smtClean="0"/>
              <a:t>による暗号化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216734" y="4531186"/>
            <a:ext cx="3082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によるアンマップ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740915" y="4531186"/>
            <a:ext cx="2558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VMCrypt</a:t>
            </a:r>
            <a:r>
              <a:rPr kumimoji="1" lang="ja-JP" altLang="en-US" dirty="0" smtClean="0"/>
              <a:t>による復号化</a:t>
            </a:r>
            <a:endParaRPr kumimoji="1" lang="ja-JP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8" presetClass="exit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4" grpId="0"/>
      <p:bldP spid="24" grpId="1"/>
      <p:bldP spid="28" grpId="0"/>
      <p:bldP spid="28" grpId="1"/>
      <p:bldP spid="29" grpId="0"/>
      <p:bldP spid="29" grpId="1"/>
      <p:bldP spid="30" grpId="0"/>
      <p:bldP spid="3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非暗号化ページ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非暗号化ページをビットマップで管理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サスペンド・</a:t>
            </a:r>
            <a:r>
              <a:rPr lang="ja-JP" altLang="en-US" dirty="0" smtClean="0"/>
              <a:t>レジュームでは４</a:t>
            </a:r>
            <a:r>
              <a:rPr kumimoji="1" lang="ja-JP" altLang="en-US" dirty="0" smtClean="0"/>
              <a:t>種類のページを暗号化しない</a:t>
            </a:r>
          </a:p>
          <a:p>
            <a:r>
              <a:rPr lang="ja-JP" altLang="en-US" dirty="0" smtClean="0"/>
              <a:t>非暗号化ページ</a:t>
            </a:r>
            <a:r>
              <a:rPr lang="en-US" altLang="ja-JP" dirty="0" smtClean="0"/>
              <a:t>: Shared Info</a:t>
            </a:r>
          </a:p>
          <a:p>
            <a:pPr lvl="1"/>
            <a:r>
              <a:rPr lang="ja-JP" altLang="en-US" dirty="0" smtClean="0"/>
              <a:t>ドメイン</a:t>
            </a:r>
            <a:r>
              <a:rPr lang="en-US" altLang="ja-JP" dirty="0" smtClean="0"/>
              <a:t>U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Xen</a:t>
            </a:r>
            <a:r>
              <a:rPr lang="ja-JP" altLang="en-US" dirty="0" smtClean="0"/>
              <a:t>の通信に使われる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仮想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の割り込み、時間など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Xen</a:t>
            </a:r>
            <a:r>
              <a:rPr lang="ja-JP" altLang="en-US" dirty="0" smtClean="0"/>
              <a:t>が管理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ビットマップへの登録は容易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8</a:t>
            </a:fld>
            <a:endParaRPr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4664148" y="5222481"/>
            <a:ext cx="4265413" cy="1484784"/>
            <a:chOff x="4227087" y="5195097"/>
            <a:chExt cx="4265413" cy="1484784"/>
          </a:xfrm>
        </p:grpSpPr>
        <p:sp>
          <p:nvSpPr>
            <p:cNvPr id="21" name="フローチャート : 代替処理 20"/>
            <p:cNvSpPr/>
            <p:nvPr/>
          </p:nvSpPr>
          <p:spPr>
            <a:xfrm>
              <a:off x="6908325" y="5195097"/>
              <a:ext cx="1571636" cy="1077246"/>
            </a:xfrm>
            <a:prstGeom prst="flowChartAlternateProcess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t" anchorCtr="1">
              <a:normAutofit/>
            </a:bodyPr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U</a:t>
              </a:r>
              <a:endParaRPr kumimoji="1" lang="ja-JP" altLang="en-US" dirty="0"/>
            </a:p>
          </p:txBody>
        </p:sp>
        <p:sp>
          <p:nvSpPr>
            <p:cNvPr id="22" name="フローチャート : 代替処理 21"/>
            <p:cNvSpPr/>
            <p:nvPr/>
          </p:nvSpPr>
          <p:spPr>
            <a:xfrm>
              <a:off x="4227087" y="6356321"/>
              <a:ext cx="4265413" cy="323560"/>
            </a:xfrm>
            <a:prstGeom prst="flowChartAlternateProcess">
              <a:avLst/>
            </a:prstGeom>
            <a:ln/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err="1" smtClean="0"/>
                <a:t>Xen</a:t>
              </a:r>
              <a:endParaRPr kumimoji="1" lang="ja-JP" altLang="en-US" dirty="0"/>
            </a:p>
          </p:txBody>
        </p:sp>
        <p:cxnSp>
          <p:nvCxnSpPr>
            <p:cNvPr id="23" name="直線コネクタ 22"/>
            <p:cNvCxnSpPr>
              <a:stCxn id="34" idx="3"/>
              <a:endCxn id="33" idx="3"/>
            </p:cNvCxnSpPr>
            <p:nvPr/>
          </p:nvCxnSpPr>
          <p:spPr>
            <a:xfrm flipH="1" flipV="1">
              <a:off x="7643955" y="5879313"/>
              <a:ext cx="776538" cy="61192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フローチャート : 代替処理 23"/>
            <p:cNvSpPr/>
            <p:nvPr/>
          </p:nvSpPr>
          <p:spPr>
            <a:xfrm>
              <a:off x="4227087" y="5267105"/>
              <a:ext cx="1571636" cy="1005238"/>
            </a:xfrm>
            <a:prstGeom prst="flowChartAlternate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lIns="72000" rIns="72000" rtlCol="0" anchor="t" anchorCtr="0"/>
            <a:lstStyle/>
            <a:p>
              <a:pPr algn="ctr"/>
              <a:r>
                <a:rPr kumimoji="1" lang="ja-JP" altLang="en-US" dirty="0" smtClean="0"/>
                <a:t>ドメイン</a:t>
              </a:r>
              <a:r>
                <a:rPr kumimoji="1" lang="en-US" altLang="ja-JP" dirty="0" smtClean="0"/>
                <a:t>0</a:t>
              </a:r>
              <a:endParaRPr kumimoji="1" lang="ja-JP" altLang="en-US" dirty="0"/>
            </a:p>
          </p:txBody>
        </p:sp>
        <p:cxnSp>
          <p:nvCxnSpPr>
            <p:cNvPr id="32" name="直線コネクタ 31"/>
            <p:cNvCxnSpPr>
              <a:stCxn id="34" idx="1"/>
              <a:endCxn id="33" idx="1"/>
            </p:cNvCxnSpPr>
            <p:nvPr/>
          </p:nvCxnSpPr>
          <p:spPr>
            <a:xfrm rot="10800000" flipH="1">
              <a:off x="6836317" y="5879313"/>
              <a:ext cx="303582" cy="611928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角丸四角形 32"/>
            <p:cNvSpPr/>
            <p:nvPr/>
          </p:nvSpPr>
          <p:spPr>
            <a:xfrm>
              <a:off x="7139899" y="5735297"/>
              <a:ext cx="504056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6836317" y="6347225"/>
              <a:ext cx="1584176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shared info</a:t>
              </a:r>
              <a:endParaRPr kumimoji="1" lang="ja-JP" altLang="en-US" dirty="0"/>
            </a:p>
          </p:txBody>
        </p:sp>
        <p:cxnSp>
          <p:nvCxnSpPr>
            <p:cNvPr id="36" name="直線矢印コネクタ 35"/>
            <p:cNvCxnSpPr/>
            <p:nvPr/>
          </p:nvCxnSpPr>
          <p:spPr>
            <a:xfrm>
              <a:off x="5798723" y="5880901"/>
              <a:ext cx="131486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正方形/長方形 14"/>
          <p:cNvSpPr/>
          <p:nvPr/>
        </p:nvSpPr>
        <p:spPr>
          <a:xfrm>
            <a:off x="4964723" y="6428329"/>
            <a:ext cx="1019907" cy="27893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+mj-ea"/>
                <a:ea typeface="+mj-ea"/>
              </a:rPr>
              <a:t>bitmap</a:t>
            </a:r>
            <a:endParaRPr kumimoji="1" lang="ja-JP" altLang="en-US" dirty="0" smtClean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フローチャート : 代替処理 38"/>
          <p:cNvSpPr/>
          <p:nvPr/>
        </p:nvSpPr>
        <p:spPr>
          <a:xfrm>
            <a:off x="2045118" y="4570268"/>
            <a:ext cx="6453533" cy="1931359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 anchorCtr="1">
            <a:norm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非暗号化ページ</a:t>
            </a:r>
            <a:r>
              <a:rPr lang="en-US" altLang="ja-JP" dirty="0" smtClean="0"/>
              <a:t>: P2M</a:t>
            </a:r>
            <a:r>
              <a:rPr lang="ja-JP" altLang="en-US" dirty="0" smtClean="0"/>
              <a:t>テーブル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538991"/>
            <a:ext cx="8153400" cy="1262576"/>
          </a:xfrm>
        </p:spPr>
        <p:txBody>
          <a:bodyPr/>
          <a:lstStyle/>
          <a:p>
            <a:r>
              <a:rPr lang="ja-JP" altLang="en-US" dirty="0" smtClean="0"/>
              <a:t>疑似物理フレーム番号からマシンフレーム番号への対応表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97C2-3F7C-3245-A857-86106AC50354}" type="slidenum">
              <a:rPr lang="ja-JP" altLang="en-US" smtClean="0"/>
              <a:pPr/>
              <a:t>9</a:t>
            </a:fld>
            <a:endParaRPr lang="ja-JP" altLang="en-US"/>
          </a:p>
        </p:txBody>
      </p:sp>
      <p:grpSp>
        <p:nvGrpSpPr>
          <p:cNvPr id="37" name="グループ化 36"/>
          <p:cNvGrpSpPr/>
          <p:nvPr/>
        </p:nvGrpSpPr>
        <p:grpSpPr>
          <a:xfrm>
            <a:off x="2575111" y="4722254"/>
            <a:ext cx="5735188" cy="1705154"/>
            <a:chOff x="1636456" y="3932316"/>
            <a:chExt cx="5944512" cy="2808726"/>
          </a:xfrm>
        </p:grpSpPr>
        <p:sp>
          <p:nvSpPr>
            <p:cNvPr id="55" name="正方形/長方形 54"/>
            <p:cNvSpPr/>
            <p:nvPr/>
          </p:nvSpPr>
          <p:spPr>
            <a:xfrm>
              <a:off x="2410013" y="3932316"/>
              <a:ext cx="4019106" cy="2808726"/>
            </a:xfrm>
            <a:prstGeom prst="rect">
              <a:avLst/>
            </a:prstGeom>
            <a:solidFill>
              <a:schemeClr val="bg1"/>
            </a:solidFill>
            <a:ln>
              <a:prstDash val="sysDot"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636456" y="4796880"/>
              <a:ext cx="606902" cy="288032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2686458" y="4780112"/>
              <a:ext cx="765544" cy="956928"/>
              <a:chOff x="2268279" y="3650512"/>
              <a:chExt cx="765544" cy="956928"/>
            </a:xfrm>
          </p:grpSpPr>
          <p:sp>
            <p:nvSpPr>
              <p:cNvPr id="16" name="正方形/長方形 15"/>
              <p:cNvSpPr/>
              <p:nvPr/>
            </p:nvSpPr>
            <p:spPr>
              <a:xfrm>
                <a:off x="2268279" y="3650512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268279" y="3969488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2268279" y="4288464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3972999" y="4142160"/>
              <a:ext cx="765544" cy="956928"/>
              <a:chOff x="2268279" y="3650512"/>
              <a:chExt cx="765544" cy="956928"/>
            </a:xfrm>
          </p:grpSpPr>
          <p:sp>
            <p:nvSpPr>
              <p:cNvPr id="22" name="正方形/長方形 21"/>
              <p:cNvSpPr/>
              <p:nvPr/>
            </p:nvSpPr>
            <p:spPr>
              <a:xfrm>
                <a:off x="2268279" y="3650512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3" name="正方形/長方形 22"/>
              <p:cNvSpPr/>
              <p:nvPr/>
            </p:nvSpPr>
            <p:spPr>
              <a:xfrm>
                <a:off x="2268279" y="3969488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4" name="正方形/長方形 23"/>
              <p:cNvSpPr/>
              <p:nvPr/>
            </p:nvSpPr>
            <p:spPr>
              <a:xfrm>
                <a:off x="2268279" y="4288464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3972999" y="5546608"/>
              <a:ext cx="765544" cy="956928"/>
              <a:chOff x="2268279" y="3650512"/>
              <a:chExt cx="765544" cy="956928"/>
            </a:xfrm>
          </p:grpSpPr>
          <p:sp>
            <p:nvSpPr>
              <p:cNvPr id="26" name="正方形/長方形 25"/>
              <p:cNvSpPr/>
              <p:nvPr/>
            </p:nvSpPr>
            <p:spPr>
              <a:xfrm>
                <a:off x="2268279" y="3650512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7" name="正方形/長方形 26"/>
              <p:cNvSpPr/>
              <p:nvPr/>
            </p:nvSpPr>
            <p:spPr>
              <a:xfrm>
                <a:off x="2268279" y="3969488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28" name="正方形/長方形 27"/>
              <p:cNvSpPr/>
              <p:nvPr/>
            </p:nvSpPr>
            <p:spPr>
              <a:xfrm>
                <a:off x="2268279" y="4288464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>
              <a:off x="5316244" y="4139568"/>
              <a:ext cx="765544" cy="956928"/>
              <a:chOff x="2268279" y="3650512"/>
              <a:chExt cx="765544" cy="956928"/>
            </a:xfrm>
          </p:grpSpPr>
          <p:sp>
            <p:nvSpPr>
              <p:cNvPr id="30" name="正方形/長方形 29"/>
              <p:cNvSpPr/>
              <p:nvPr/>
            </p:nvSpPr>
            <p:spPr>
              <a:xfrm>
                <a:off x="2268279" y="3650512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2268279" y="3969488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2" name="正方形/長方形 31"/>
              <p:cNvSpPr/>
              <p:nvPr/>
            </p:nvSpPr>
            <p:spPr>
              <a:xfrm>
                <a:off x="2268279" y="4288464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grpSp>
          <p:nvGrpSpPr>
            <p:cNvPr id="33" name="グループ化 32"/>
            <p:cNvGrpSpPr/>
            <p:nvPr/>
          </p:nvGrpSpPr>
          <p:grpSpPr>
            <a:xfrm>
              <a:off x="5316244" y="5574960"/>
              <a:ext cx="765544" cy="956928"/>
              <a:chOff x="2268279" y="3650512"/>
              <a:chExt cx="765544" cy="956928"/>
            </a:xfrm>
          </p:grpSpPr>
          <p:sp>
            <p:nvSpPr>
              <p:cNvPr id="34" name="正方形/長方形 33"/>
              <p:cNvSpPr/>
              <p:nvPr/>
            </p:nvSpPr>
            <p:spPr>
              <a:xfrm>
                <a:off x="2268279" y="3650512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2268279" y="3969488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  <p:sp>
            <p:nvSpPr>
              <p:cNvPr id="36" name="正方形/長方形 35"/>
              <p:cNvSpPr/>
              <p:nvPr/>
            </p:nvSpPr>
            <p:spPr>
              <a:xfrm>
                <a:off x="2268279" y="4288464"/>
                <a:ext cx="765544" cy="31897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 smtClean="0">
                  <a:latin typeface="+mj-ea"/>
                  <a:ea typeface="+mj-ea"/>
                </a:endParaRPr>
              </a:p>
            </p:txBody>
          </p:sp>
        </p:grpSp>
        <p:cxnSp>
          <p:nvCxnSpPr>
            <p:cNvPr id="38" name="直線矢印コネクタ 37"/>
            <p:cNvCxnSpPr>
              <a:stCxn id="11" idx="3"/>
            </p:cNvCxnSpPr>
            <p:nvPr/>
          </p:nvCxnSpPr>
          <p:spPr>
            <a:xfrm flipV="1">
              <a:off x="2243358" y="4939603"/>
              <a:ext cx="443100" cy="129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/>
            <p:cNvCxnSpPr/>
            <p:nvPr/>
          </p:nvCxnSpPr>
          <p:spPr>
            <a:xfrm flipV="1">
              <a:off x="3452002" y="4301648"/>
              <a:ext cx="520997" cy="63795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/>
            <p:nvPr/>
          </p:nvCxnSpPr>
          <p:spPr>
            <a:xfrm>
              <a:off x="3452001" y="5258577"/>
              <a:ext cx="520998" cy="44751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矢印コネクタ 46"/>
            <p:cNvCxnSpPr/>
            <p:nvPr/>
          </p:nvCxnSpPr>
          <p:spPr>
            <a:xfrm flipV="1">
              <a:off x="4738543" y="4299056"/>
              <a:ext cx="577701" cy="259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矢印コネクタ 49"/>
            <p:cNvCxnSpPr/>
            <p:nvPr/>
          </p:nvCxnSpPr>
          <p:spPr>
            <a:xfrm rot="16200000" flipH="1">
              <a:off x="4485155" y="4903359"/>
              <a:ext cx="1084476" cy="5777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テキスト ボックス 55"/>
            <p:cNvSpPr txBox="1"/>
            <p:nvPr/>
          </p:nvSpPr>
          <p:spPr>
            <a:xfrm>
              <a:off x="2410013" y="3932316"/>
              <a:ext cx="15808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P2M</a:t>
              </a:r>
              <a:r>
                <a:rPr kumimoji="1" lang="ja-JP" altLang="en-US" dirty="0" smtClean="0">
                  <a:latin typeface="+mn-ea"/>
                  <a:ea typeface="+mn-ea"/>
                </a:rPr>
                <a:t>テーブル</a:t>
              </a:r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6815424" y="4132480"/>
              <a:ext cx="765544" cy="9666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68" name="直線矢印コネクタ 67"/>
            <p:cNvCxnSpPr/>
            <p:nvPr/>
          </p:nvCxnSpPr>
          <p:spPr>
            <a:xfrm flipV="1">
              <a:off x="6081788" y="4291968"/>
              <a:ext cx="733636" cy="70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/>
            <p:cNvCxnSpPr/>
            <p:nvPr/>
          </p:nvCxnSpPr>
          <p:spPr>
            <a:xfrm rot="16200000" flipH="1">
              <a:off x="5904574" y="4795246"/>
              <a:ext cx="1088064" cy="73363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正方形/長方形 76"/>
            <p:cNvSpPr/>
            <p:nvPr/>
          </p:nvSpPr>
          <p:spPr>
            <a:xfrm>
              <a:off x="6815424" y="5574960"/>
              <a:ext cx="765544" cy="966608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 smtClean="0">
                <a:latin typeface="+mj-ea"/>
                <a:ea typeface="+mj-ea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2045118" y="4659106"/>
            <a:ext cx="1276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+mn-ea"/>
                <a:ea typeface="+mn-ea"/>
              </a:rPr>
              <a:t>ドメイン</a:t>
            </a:r>
            <a:r>
              <a:rPr kumimoji="1" lang="en-US" altLang="ja-JP" dirty="0" smtClean="0">
                <a:latin typeface="+mn-ea"/>
                <a:ea typeface="+mn-ea"/>
              </a:rPr>
              <a:t>U</a:t>
            </a:r>
            <a:endParaRPr kumimoji="1" lang="ja-JP" altLang="en-US" dirty="0" smtClean="0">
              <a:latin typeface="+mn-ea"/>
              <a:ea typeface="+mn-ea"/>
            </a:endParaRPr>
          </a:p>
        </p:txBody>
      </p:sp>
      <p:sp>
        <p:nvSpPr>
          <p:cNvPr id="42" name="フローチャート : 代替処理 41"/>
          <p:cNvSpPr/>
          <p:nvPr/>
        </p:nvSpPr>
        <p:spPr>
          <a:xfrm>
            <a:off x="473481" y="6609216"/>
            <a:ext cx="8166271" cy="215179"/>
          </a:xfrm>
          <a:prstGeom prst="flowChartAlternateProcess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Xen</a:t>
            </a:r>
            <a:endParaRPr kumimoji="1" lang="ja-JP" altLang="en-US" dirty="0"/>
          </a:p>
        </p:txBody>
      </p:sp>
      <p:sp>
        <p:nvSpPr>
          <p:cNvPr id="43" name="角丸四角形 42"/>
          <p:cNvSpPr/>
          <p:nvPr/>
        </p:nvSpPr>
        <p:spPr>
          <a:xfrm>
            <a:off x="2306188" y="6608974"/>
            <a:ext cx="1528392" cy="2154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shared info</a:t>
            </a:r>
            <a:endParaRPr kumimoji="1" lang="ja-JP" altLang="en-US" dirty="0"/>
          </a:p>
        </p:txBody>
      </p:sp>
      <p:cxnSp>
        <p:nvCxnSpPr>
          <p:cNvPr id="48" name="直線コネクタ 47"/>
          <p:cNvCxnSpPr>
            <a:stCxn id="43" idx="3"/>
            <a:endCxn id="11" idx="3"/>
          </p:cNvCxnSpPr>
          <p:nvPr/>
        </p:nvCxnSpPr>
        <p:spPr>
          <a:xfrm flipH="1" flipV="1">
            <a:off x="3160642" y="5334555"/>
            <a:ext cx="673938" cy="138213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3" idx="1"/>
            <a:endCxn id="11" idx="1"/>
          </p:cNvCxnSpPr>
          <p:nvPr/>
        </p:nvCxnSpPr>
        <p:spPr>
          <a:xfrm rot="10800000" flipH="1">
            <a:off x="2306187" y="5334555"/>
            <a:ext cx="268923" cy="1382130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7" name="フローチャート : 代替処理 56"/>
          <p:cNvSpPr/>
          <p:nvPr/>
        </p:nvSpPr>
        <p:spPr>
          <a:xfrm>
            <a:off x="473481" y="4905720"/>
            <a:ext cx="1388953" cy="813769"/>
          </a:xfrm>
          <a:prstGeom prst="flowChartAlternateProcess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72000" rIns="72000" rtlCol="0" anchor="t" anchorCtr="0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cxnSp>
        <p:nvCxnSpPr>
          <p:cNvPr id="59" name="直線矢印コネクタ 58"/>
          <p:cNvCxnSpPr>
            <a:stCxn id="57" idx="3"/>
          </p:cNvCxnSpPr>
          <p:nvPr/>
        </p:nvCxnSpPr>
        <p:spPr>
          <a:xfrm>
            <a:off x="1862434" y="5312605"/>
            <a:ext cx="728958" cy="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6" name="グループ化 45"/>
          <p:cNvGrpSpPr/>
          <p:nvPr/>
        </p:nvGrpSpPr>
        <p:grpSpPr>
          <a:xfrm>
            <a:off x="2669423" y="2161160"/>
            <a:ext cx="5829228" cy="1204609"/>
            <a:chOff x="-415105" y="3339829"/>
            <a:chExt cx="5829228" cy="1280811"/>
          </a:xfrm>
        </p:grpSpPr>
        <p:sp>
          <p:nvSpPr>
            <p:cNvPr id="51" name="正方形/長方形 50"/>
            <p:cNvSpPr/>
            <p:nvPr/>
          </p:nvSpPr>
          <p:spPr>
            <a:xfrm>
              <a:off x="1368357" y="3339830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1900136" y="3339830"/>
              <a:ext cx="531779" cy="3891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1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2431915" y="3339830"/>
              <a:ext cx="531779" cy="38910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2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2963694" y="3339830"/>
              <a:ext cx="531779" cy="38910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3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3495473" y="3339830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4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1368357" y="4231533"/>
              <a:ext cx="531779" cy="389106"/>
            </a:xfrm>
            <a:prstGeom prst="rect">
              <a:avLst/>
            </a:prstGeom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0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1900136" y="4231533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1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2431915" y="4231533"/>
              <a:ext cx="531779" cy="389106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2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2963694" y="4231533"/>
              <a:ext cx="531779" cy="389106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3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3495473" y="4231533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4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cxnSp>
          <p:nvCxnSpPr>
            <p:cNvPr id="66" name="直線矢印コネクタ 65"/>
            <p:cNvCxnSpPr>
              <a:stCxn id="52" idx="2"/>
              <a:endCxn id="64" idx="0"/>
            </p:cNvCxnSpPr>
            <p:nvPr/>
          </p:nvCxnSpPr>
          <p:spPr>
            <a:xfrm rot="16200000" flipH="1">
              <a:off x="2446507" y="3448455"/>
              <a:ext cx="502597" cy="10635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>
              <a:stCxn id="54" idx="2"/>
              <a:endCxn id="63" idx="0"/>
            </p:cNvCxnSpPr>
            <p:nvPr/>
          </p:nvCxnSpPr>
          <p:spPr>
            <a:xfrm rot="5400000">
              <a:off x="2712397" y="3714345"/>
              <a:ext cx="502597" cy="531779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/>
            <p:cNvCxnSpPr>
              <a:stCxn id="53" idx="2"/>
              <a:endCxn id="61" idx="0"/>
            </p:cNvCxnSpPr>
            <p:nvPr/>
          </p:nvCxnSpPr>
          <p:spPr>
            <a:xfrm rot="5400000">
              <a:off x="1914728" y="3448455"/>
              <a:ext cx="502597" cy="106355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テキスト ボックス 70"/>
            <p:cNvSpPr txBox="1"/>
            <p:nvPr/>
          </p:nvSpPr>
          <p:spPr>
            <a:xfrm>
              <a:off x="4542218" y="3359604"/>
              <a:ext cx="8719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kernel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4559031" y="4251308"/>
              <a:ext cx="7264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>
                  <a:latin typeface="+mn-ea"/>
                  <a:ea typeface="+mn-ea"/>
                </a:rPr>
                <a:t>VMM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  <p:sp>
          <p:nvSpPr>
            <p:cNvPr id="73" name="正方形/長方形 72"/>
            <p:cNvSpPr/>
            <p:nvPr/>
          </p:nvSpPr>
          <p:spPr>
            <a:xfrm>
              <a:off x="4027252" y="3339829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5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4" name="正方形/長方形 73"/>
            <p:cNvSpPr/>
            <p:nvPr/>
          </p:nvSpPr>
          <p:spPr>
            <a:xfrm>
              <a:off x="4027252" y="4231534"/>
              <a:ext cx="531779" cy="38910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latin typeface="+mj-ea"/>
                  <a:ea typeface="+mj-ea"/>
                </a:rPr>
                <a:t>5</a:t>
              </a:r>
              <a:endParaRPr kumimoji="1" lang="ja-JP" altLang="en-US" dirty="0" smtClean="0">
                <a:latin typeface="+mj-ea"/>
                <a:ea typeface="+mj-ea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-415105" y="3339829"/>
              <a:ext cx="18004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dirty="0" smtClean="0">
                  <a:latin typeface="+mn-ea"/>
                  <a:ea typeface="+mn-ea"/>
                </a:rPr>
                <a:t>疑似物理メモリ</a:t>
              </a: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-201303" y="4251308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dirty="0" smtClean="0">
                  <a:latin typeface="+mn-ea"/>
                </a:rPr>
                <a:t>マシンメモリ</a:t>
              </a:r>
              <a:endParaRPr kumimoji="1" lang="ja-JP" altLang="en-US" dirty="0" smtClean="0">
                <a:latin typeface="+mn-ea"/>
                <a:ea typeface="+mn-ea"/>
              </a:endParaRPr>
            </a:p>
          </p:txBody>
        </p:sp>
      </p:grpSp>
      <p:sp>
        <p:nvSpPr>
          <p:cNvPr id="78" name="コンテンツ プレースホルダ 2"/>
          <p:cNvSpPr txBox="1">
            <a:spLocks/>
          </p:cNvSpPr>
          <p:nvPr/>
        </p:nvSpPr>
        <p:spPr bwMode="auto">
          <a:xfrm>
            <a:off x="456391" y="3514921"/>
            <a:ext cx="8153400" cy="109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 2" charset="2"/>
              <a:buChar char="¡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/>
                <a:ea typeface="+mn-ea"/>
                <a:cs typeface="Tahoma"/>
              </a:rPr>
              <a:t>Shared Info</a:t>
            </a:r>
            <a:r>
              <a:rPr kumimoji="1" lang="ja-JP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/>
                <a:ea typeface="+mn-ea"/>
                <a:cs typeface="Tahoma"/>
              </a:rPr>
              <a:t>からたどり、ビットマップに登録</a:t>
            </a:r>
            <a:endParaRPr kumimoji="1" lang="en-US" altLang="ja-JP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/>
              <a:ea typeface="+mn-ea"/>
              <a:cs typeface="Tahoma"/>
            </a:endParaRPr>
          </a:p>
          <a:p>
            <a:pPr marL="457200" marR="0" lvl="1" indent="-2286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4D0000"/>
              </a:buClr>
              <a:buSzPct val="100000"/>
              <a:buFont typeface="Wingdings 2" charset="2"/>
              <a:buChar char="¡"/>
              <a:tabLst/>
              <a:defRPr/>
            </a:pP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/>
                <a:ea typeface="+mn-ea"/>
                <a:cs typeface="Tahoma"/>
              </a:rPr>
              <a:t>ドメイン０が</a:t>
            </a:r>
            <a:r>
              <a:rPr kumimoji="1" lang="en-US" altLang="ja-JP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/>
                <a:ea typeface="+mn-ea"/>
                <a:cs typeface="Tahoma"/>
              </a:rPr>
              <a:t>Shared Info</a:t>
            </a:r>
            <a:r>
              <a:rPr kumimoji="1" lang="ja-JP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/>
                <a:ea typeface="+mn-ea"/>
                <a:cs typeface="Tahoma"/>
              </a:rPr>
              <a:t>をマップした時</a:t>
            </a:r>
            <a:endParaRPr kumimoji="1" lang="ja-JP" altLang="en-US" sz="2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/>
              <a:ea typeface="+mn-e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sl">
  <a:themeElements>
    <a:clrScheme name="プラザ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プラザ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プラザ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>
            <a:latin typeface="+mj-ea"/>
            <a:ea typeface="+mj-ea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ea"/>
            <a:ea typeface="+mn-ea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ksl</Template>
  <TotalTime>3341</TotalTime>
  <Words>1272</Words>
  <Application>Microsoft Office PowerPoint</Application>
  <PresentationFormat>画面に合わせる (4:3)</PresentationFormat>
  <Paragraphs>391</Paragraphs>
  <Slides>21</Slides>
  <Notes>13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ksl</vt:lpstr>
      <vt:lpstr>IaaS環境におけるVMのメモリ暗号化による情報漏洩の防止</vt:lpstr>
      <vt:lpstr>IaaSの普及</vt:lpstr>
      <vt:lpstr>クラウド管理者による情報漏洩</vt:lpstr>
      <vt:lpstr>VMメモリからの情報漏洩</vt:lpstr>
      <vt:lpstr>VMCrypt：VMのメモリ暗号化</vt:lpstr>
      <vt:lpstr>VMCryptが想定する脅威モデル</vt:lpstr>
      <vt:lpstr>ページ単位の暗号化（Xen）</vt:lpstr>
      <vt:lpstr>非暗号化ページ</vt:lpstr>
      <vt:lpstr>非暗号化ページ: P2Mテーブル</vt:lpstr>
      <vt:lpstr>非暗号化ページ: Start Info</vt:lpstr>
      <vt:lpstr>非暗号化ページ: ページテーブル</vt:lpstr>
      <vt:lpstr>VMCryptを用いた起動</vt:lpstr>
      <vt:lpstr>VMCryptを用いたサスペンド</vt:lpstr>
      <vt:lpstr>ビットマップの埋め込み</vt:lpstr>
      <vt:lpstr>VMCryptを用いたレジューム</vt:lpstr>
      <vt:lpstr>実験</vt:lpstr>
      <vt:lpstr>マップ・アンマップ時間</vt:lpstr>
      <vt:lpstr>サスペンド・レジューム時間</vt:lpstr>
      <vt:lpstr>パスワード漏洩防止の確認</vt:lpstr>
      <vt:lpstr>関連研究</vt:lpstr>
      <vt:lpstr>まとめと今後の課題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tadokoro</dc:creator>
  <cp:lastModifiedBy>tadokoro</cp:lastModifiedBy>
  <cp:revision>949</cp:revision>
  <dcterms:created xsi:type="dcterms:W3CDTF">2011-04-07T04:45:05Z</dcterms:created>
  <dcterms:modified xsi:type="dcterms:W3CDTF">2011-04-15T07:34:59Z</dcterms:modified>
</cp:coreProperties>
</file>