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76" r:id="rId6"/>
    <p:sldId id="261" r:id="rId7"/>
    <p:sldId id="275" r:id="rId8"/>
    <p:sldId id="260" r:id="rId9"/>
    <p:sldId id="262" r:id="rId10"/>
    <p:sldId id="263" r:id="rId11"/>
    <p:sldId id="264" r:id="rId12"/>
    <p:sldId id="274" r:id="rId13"/>
    <p:sldId id="265" r:id="rId14"/>
    <p:sldId id="26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9D0"/>
    <a:srgbClr val="FF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B4B98B0-60AC-42C2-AFA5-B58CD77FA1E5}" styleName="淡色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638" autoAdjust="0"/>
  </p:normalViewPr>
  <p:slideViewPr>
    <p:cSldViewPr snapToGrid="0" snapToObjects="1">
      <p:cViewPr varScale="1">
        <p:scale>
          <a:sx n="91" d="100"/>
          <a:sy n="91" d="100"/>
        </p:scale>
        <p:origin x="-128" y="-2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5" name="Rectangle 7"/>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685800" y="1676400"/>
            <a:ext cx="7973568" cy="2478088"/>
          </a:xfrm>
        </p:spPr>
        <p:txBody>
          <a:bodyPr rtlCol="0">
            <a:normAutofit/>
          </a:bodyPr>
          <a:lstStyle>
            <a:lvl1pPr algn="l" defTabSz="914400" rtl="0" eaLnBrk="1" latinLnBrk="0" hangingPunct="1">
              <a:spcBef>
                <a:spcPct val="0"/>
              </a:spcBef>
              <a:buNone/>
              <a:defRPr sz="4000" kern="1200">
                <a:solidFill>
                  <a:schemeClr val="accent1"/>
                </a:solidFill>
                <a:latin typeface="Tahoma"/>
                <a:ea typeface="+mj-ea"/>
                <a:cs typeface="Tahoma"/>
              </a:defRPr>
            </a:lvl1pPr>
          </a:lstStyle>
          <a:p>
            <a:r>
              <a:rPr lang="ja-JP" altLang="en-US" smtClean="0"/>
              <a:t>マスタ タイトルの書式設定</a:t>
            </a:r>
            <a:endParaRPr dirty="0"/>
          </a:p>
        </p:txBody>
      </p:sp>
      <p:sp>
        <p:nvSpPr>
          <p:cNvPr id="3" name="Subtitle 2"/>
          <p:cNvSpPr>
            <a:spLocks noGrp="1"/>
          </p:cNvSpPr>
          <p:nvPr>
            <p:ph type="subTitle" idx="1"/>
          </p:nvPr>
        </p:nvSpPr>
        <p:spPr>
          <a:xfrm>
            <a:off x="3200400" y="4636008"/>
            <a:ext cx="5458968" cy="172034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2400" kern="1200">
                <a:solidFill>
                  <a:schemeClr val="tx2"/>
                </a:solidFill>
                <a:latin typeface="Tahoma"/>
                <a:ea typeface="+mn-ea"/>
                <a:cs typeface="Tahom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a:p>
        </p:txBody>
      </p:sp>
      <p:sp>
        <p:nvSpPr>
          <p:cNvPr id="7" name="Footer Placeholder 4"/>
          <p:cNvSpPr>
            <a:spLocks noGrp="1"/>
          </p:cNvSpPr>
          <p:nvPr>
            <p:ph type="ftr" sz="quarter" idx="11"/>
          </p:nvPr>
        </p:nvSpPr>
        <p:spPr>
          <a:xfrm>
            <a:off x="3219450" y="6356350"/>
            <a:ext cx="4735513" cy="365125"/>
          </a:xfrm>
        </p:spPr>
        <p:txBody>
          <a:bodyPr/>
          <a:lstStyle>
            <a:lvl1pPr>
              <a:defRPr>
                <a:latin typeface="Century Gothic" charset="0"/>
                <a:ea typeface="メイリオ" charset="-128"/>
                <a:cs typeface="メイリオ" charset="-128"/>
              </a:defRPr>
            </a:lvl1pPr>
          </a:lstStyle>
          <a:p>
            <a:endParaRPr lang="ja-JP" altLang="en-US"/>
          </a:p>
        </p:txBody>
      </p:sp>
      <p:sp>
        <p:nvSpPr>
          <p:cNvPr id="8" name="Slide Number Placeholder 5"/>
          <p:cNvSpPr>
            <a:spLocks noGrp="1"/>
          </p:cNvSpPr>
          <p:nvPr>
            <p:ph type="sldNum" sz="quarter" idx="12"/>
          </p:nvPr>
        </p:nvSpPr>
        <p:spPr>
          <a:xfrm>
            <a:off x="8256588"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6"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7" name="Date Placeholder 4"/>
          <p:cNvSpPr>
            <a:spLocks noGrp="1"/>
          </p:cNvSpPr>
          <p:nvPr>
            <p:ph type="dt" sz="half" idx="15"/>
          </p:nvPr>
        </p:nvSpPr>
        <p:spPr/>
        <p:txBody>
          <a:bodyPr/>
          <a:lstStyle>
            <a:lvl1pPr>
              <a:defRPr/>
            </a:lvl1pPr>
          </a:lstStyle>
          <a:p>
            <a:fld id="{C541D9D6-B94E-9042-8CC5-FBEFDAC52637}" type="datetimeFigureOut">
              <a:rPr lang="ja-JP" altLang="en-US" smtClean="0"/>
              <a:t>1/24/11</a:t>
            </a:fld>
            <a:endParaRPr lang="ja-JP" altLang="en-US"/>
          </a:p>
        </p:txBody>
      </p:sp>
      <p:sp>
        <p:nvSpPr>
          <p:cNvPr id="8" name="Footer Placeholder 5"/>
          <p:cNvSpPr>
            <a:spLocks noGrp="1"/>
          </p:cNvSpPr>
          <p:nvPr>
            <p:ph type="ftr" sz="quarter" idx="16"/>
          </p:nvPr>
        </p:nvSpPr>
        <p:spPr/>
        <p:txBody>
          <a:bodyPr/>
          <a:lstStyle>
            <a:lvl1pPr>
              <a:defRPr/>
            </a:lvl1pPr>
          </a:lstStyle>
          <a:p>
            <a:endParaRPr lang="ja-JP" altLang="en-US"/>
          </a:p>
        </p:txBody>
      </p:sp>
      <p:sp>
        <p:nvSpPr>
          <p:cNvPr id="11" name="Slide Number Placeholder 6"/>
          <p:cNvSpPr>
            <a:spLocks noGrp="1"/>
          </p:cNvSpPr>
          <p:nvPr>
            <p:ph type="sldNum" sz="quarter" idx="17"/>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7"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4"/>
          <p:cNvSpPr>
            <a:spLocks noGrp="1"/>
          </p:cNvSpPr>
          <p:nvPr>
            <p:ph type="dt" sz="half" idx="16"/>
          </p:nvPr>
        </p:nvSpPr>
        <p:spPr/>
        <p:txBody>
          <a:bodyPr/>
          <a:lstStyle>
            <a:lvl1pPr>
              <a:defRPr/>
            </a:lvl1pPr>
          </a:lstStyle>
          <a:p>
            <a:fld id="{C541D9D6-B94E-9042-8CC5-FBEFDAC52637}" type="datetimeFigureOut">
              <a:rPr lang="ja-JP" altLang="en-US" smtClean="0"/>
              <a:t>1/24/11</a:t>
            </a:fld>
            <a:endParaRPr lang="ja-JP" altLang="en-US"/>
          </a:p>
        </p:txBody>
      </p:sp>
      <p:sp>
        <p:nvSpPr>
          <p:cNvPr id="10" name="Footer Placeholder 5"/>
          <p:cNvSpPr>
            <a:spLocks noGrp="1"/>
          </p:cNvSpPr>
          <p:nvPr>
            <p:ph type="ftr" sz="quarter" idx="17"/>
          </p:nvPr>
        </p:nvSpPr>
        <p:spPr/>
        <p:txBody>
          <a:bodyPr/>
          <a:lstStyle>
            <a:lvl1pPr>
              <a:defRPr/>
            </a:lvl1pPr>
          </a:lstStyle>
          <a:p>
            <a:endParaRPr lang="ja-JP" altLang="en-US"/>
          </a:p>
        </p:txBody>
      </p:sp>
      <p:sp>
        <p:nvSpPr>
          <p:cNvPr id="13" name="Slide Number Placeholder 6"/>
          <p:cNvSpPr>
            <a:spLocks noGrp="1"/>
          </p:cNvSpPr>
          <p:nvPr>
            <p:ph type="sldNum" sz="quarter" idx="18"/>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 タイトルの書式設定</a:t>
            </a:r>
            <a:endParaRPr/>
          </a:p>
        </p:txBody>
      </p:sp>
      <p:sp>
        <p:nvSpPr>
          <p:cNvPr id="4" name="Date Placeholder 2"/>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5" name="Footer Placeholder 3"/>
          <p:cNvSpPr>
            <a:spLocks noGrp="1"/>
          </p:cNvSpPr>
          <p:nvPr>
            <p:ph type="ftr" sz="quarter" idx="11"/>
          </p:nvPr>
        </p:nvSpPr>
        <p:spPr/>
        <p:txBody>
          <a:bodyPr/>
          <a:lstStyle>
            <a:lvl1pPr>
              <a:defRPr/>
            </a:lvl1pPr>
          </a:lstStyle>
          <a:p>
            <a:endParaRPr lang="ja-JP" altLang="en-US"/>
          </a:p>
        </p:txBody>
      </p:sp>
      <p:sp>
        <p:nvSpPr>
          <p:cNvPr id="6" name="Slide Number Placeholder 4"/>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4" name="Footer Placeholder 2"/>
          <p:cNvSpPr>
            <a:spLocks noGrp="1"/>
          </p:cNvSpPr>
          <p:nvPr>
            <p:ph type="ftr" sz="quarter" idx="11"/>
          </p:nvPr>
        </p:nvSpPr>
        <p:spPr/>
        <p:txBody>
          <a:bodyPr/>
          <a:lstStyle>
            <a:lvl1pPr>
              <a:defRPr/>
            </a:lvl1pPr>
          </a:lstStyle>
          <a:p>
            <a:endParaRPr lang="ja-JP" altLang="en-US"/>
          </a:p>
        </p:txBody>
      </p:sp>
      <p:sp>
        <p:nvSpPr>
          <p:cNvPr id="5" name="Slide Number Placeholder 3"/>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Rectangle 7"/>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 タイトルの書式設定</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Date Placeholder 4"/>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7" name="Footer Placeholder 5"/>
          <p:cNvSpPr>
            <a:spLocks noGrp="1"/>
          </p:cNvSpPr>
          <p:nvPr>
            <p:ph type="ftr" sz="quarter" idx="11"/>
          </p:nvPr>
        </p:nvSpPr>
        <p:spPr/>
        <p:txBody>
          <a:bodyPr/>
          <a:lstStyle>
            <a:lvl1pPr>
              <a:defRPr/>
            </a:lvl1pPr>
          </a:lstStyle>
          <a:p>
            <a:endParaRPr lang="ja-JP" altLang="en-US"/>
          </a:p>
        </p:txBody>
      </p:sp>
      <p:sp>
        <p:nvSpPr>
          <p:cNvPr id="8" name="Slide Number Placeholder 6"/>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と図">
    <p:spTree>
      <p:nvGrpSpPr>
        <p:cNvPr id="1" name=""/>
        <p:cNvGrpSpPr/>
        <p:nvPr/>
      </p:nvGrpSpPr>
      <p:grpSpPr>
        <a:xfrm>
          <a:off x="0" y="0"/>
          <a:ext cx="0" cy="0"/>
          <a:chOff x="0" y="0"/>
          <a:chExt cx="0" cy="0"/>
        </a:xfrm>
      </p:grpSpPr>
      <p:sp>
        <p:nvSpPr>
          <p:cNvPr id="5" name="Rectangle 7"/>
          <p:cNvSpPr/>
          <p:nvPr/>
        </p:nvSpPr>
        <p:spPr>
          <a:xfrm>
            <a:off x="4746625" y="268288"/>
            <a:ext cx="4114800"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ja-JP" altLang="en-US" smtClean="0"/>
              <a:t>マスタ タイトルの書式設定</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ja-JP" altLang="en-US" noProof="0" smtClean="0"/>
              <a:t>アイコンをクリックして図を追加</a:t>
            </a:r>
            <a:endParaRPr noProof="0"/>
          </a:p>
        </p:txBody>
      </p:sp>
      <p:sp>
        <p:nvSpPr>
          <p:cNvPr id="6" name="Date Placeholder 4"/>
          <p:cNvSpPr>
            <a:spLocks noGrp="1"/>
          </p:cNvSpPr>
          <p:nvPr>
            <p:ph type="dt" sz="half" idx="14"/>
          </p:nvPr>
        </p:nvSpPr>
        <p:spPr>
          <a:xfrm>
            <a:off x="161925" y="6124575"/>
            <a:ext cx="1752600" cy="365125"/>
          </a:xfrm>
        </p:spPr>
        <p:txBody>
          <a:bodyPr/>
          <a:lstStyle>
            <a:lvl1pPr algn="l">
              <a:defRPr/>
            </a:lvl1pPr>
          </a:lstStyle>
          <a:p>
            <a:fld id="{C541D9D6-B94E-9042-8CC5-FBEFDAC52637}" type="datetimeFigureOut">
              <a:rPr lang="ja-JP" altLang="en-US" smtClean="0"/>
              <a:t>1/24/11</a:t>
            </a:fld>
            <a:endParaRPr lang="ja-JP" altLang="en-US"/>
          </a:p>
        </p:txBody>
      </p:sp>
      <p:sp>
        <p:nvSpPr>
          <p:cNvPr id="7" name="Footer Placeholder 5"/>
          <p:cNvSpPr>
            <a:spLocks noGrp="1"/>
          </p:cNvSpPr>
          <p:nvPr>
            <p:ph type="ftr" sz="quarter" idx="15"/>
          </p:nvPr>
        </p:nvSpPr>
        <p:spPr>
          <a:xfrm>
            <a:off x="174625" y="6356350"/>
            <a:ext cx="3863975" cy="365125"/>
          </a:xfrm>
        </p:spPr>
        <p:txBody>
          <a:bodyPr/>
          <a:lstStyle>
            <a:lvl1pPr>
              <a:defRPr/>
            </a:lvl1pPr>
          </a:lstStyle>
          <a:p>
            <a:endParaRPr lang="ja-JP" altLang="en-US"/>
          </a:p>
        </p:txBody>
      </p:sp>
      <p:sp>
        <p:nvSpPr>
          <p:cNvPr id="8" name="Slide Number Placeholder 6"/>
          <p:cNvSpPr>
            <a:spLocks noGrp="1"/>
          </p:cNvSpPr>
          <p:nvPr>
            <p:ph type="sldNum" sz="quarter" idx="16"/>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5" name="Rectangle 7"/>
          <p:cNvSpPr/>
          <p:nvPr/>
        </p:nvSpPr>
        <p:spPr>
          <a:xfrm>
            <a:off x="7216775" y="268288"/>
            <a:ext cx="1639888"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 タイトルの書式設定</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Date Placeholder 4"/>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7" name="Footer Placeholder 5"/>
          <p:cNvSpPr>
            <a:spLocks noGrp="1"/>
          </p:cNvSpPr>
          <p:nvPr>
            <p:ph type="ftr" sz="quarter" idx="11"/>
          </p:nvPr>
        </p:nvSpPr>
        <p:spPr/>
        <p:txBody>
          <a:bodyPr/>
          <a:lstStyle>
            <a:lvl1pPr>
              <a:defRPr/>
            </a:lvl1pPr>
          </a:lstStyle>
          <a:p>
            <a:endParaRPr lang="ja-JP" altLang="en-US"/>
          </a:p>
        </p:txBody>
      </p:sp>
      <p:sp>
        <p:nvSpPr>
          <p:cNvPr id="8" name="Slide Number Placeholder 6"/>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ja-JP" altLang="en-US" smtClean="0"/>
              <a:t>マスタ タイトルの書式設定</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noProof="0"/>
          </a:p>
        </p:txBody>
      </p:sp>
      <p:sp>
        <p:nvSpPr>
          <p:cNvPr id="9" name="Date Placeholder 4"/>
          <p:cNvSpPr>
            <a:spLocks noGrp="1"/>
          </p:cNvSpPr>
          <p:nvPr>
            <p:ph type="dt" sz="half" idx="16"/>
          </p:nvPr>
        </p:nvSpPr>
        <p:spPr/>
        <p:txBody>
          <a:bodyPr/>
          <a:lstStyle>
            <a:lvl1pPr>
              <a:defRPr/>
            </a:lvl1pPr>
          </a:lstStyle>
          <a:p>
            <a:fld id="{C541D9D6-B94E-9042-8CC5-FBEFDAC52637}" type="datetimeFigureOut">
              <a:rPr lang="ja-JP" altLang="en-US" smtClean="0"/>
              <a:t>1/24/11</a:t>
            </a:fld>
            <a:endParaRPr lang="ja-JP" altLang="en-US"/>
          </a:p>
        </p:txBody>
      </p:sp>
      <p:sp>
        <p:nvSpPr>
          <p:cNvPr id="13" name="Footer Placeholder 5"/>
          <p:cNvSpPr>
            <a:spLocks noGrp="1"/>
          </p:cNvSpPr>
          <p:nvPr>
            <p:ph type="ftr" sz="quarter" idx="17"/>
          </p:nvPr>
        </p:nvSpPr>
        <p:spPr/>
        <p:txBody>
          <a:bodyPr/>
          <a:lstStyle>
            <a:lvl1pPr>
              <a:defRPr/>
            </a:lvl1pPr>
          </a:lstStyle>
          <a:p>
            <a:endParaRPr lang="ja-JP" altLang="en-US"/>
          </a:p>
        </p:txBody>
      </p:sp>
      <p:sp>
        <p:nvSpPr>
          <p:cNvPr id="14" name="Slide Number Placeholder 6"/>
          <p:cNvSpPr>
            <a:spLocks noGrp="1"/>
          </p:cNvSpPr>
          <p:nvPr>
            <p:ph type="sldNum" sz="quarter" idx="18"/>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 name="Rectangle 6"/>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p:txBody>
          <a:bodyPr/>
          <a:lstStyle/>
          <a:p>
            <a:r>
              <a:rPr lang="ja-JP" altLang="en-US" smtClean="0"/>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6" name="Footer Placeholder 4"/>
          <p:cNvSpPr>
            <a:spLocks noGrp="1"/>
          </p:cNvSpPr>
          <p:nvPr>
            <p:ph type="ftr" sz="quarter" idx="11"/>
          </p:nvPr>
        </p:nvSpPr>
        <p:spPr/>
        <p:txBody>
          <a:bodyPr/>
          <a:lstStyle>
            <a:lvl1pPr>
              <a:defRPr/>
            </a:lvl1pPr>
          </a:lstStyle>
          <a:p>
            <a:endParaRPr lang="ja-JP" altLang="en-US"/>
          </a:p>
        </p:txBody>
      </p:sp>
      <p:sp>
        <p:nvSpPr>
          <p:cNvPr id="7" name="Slide Number Placeholder 5"/>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4" name="Rectangle 6"/>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Vertical Title 1"/>
          <p:cNvSpPr>
            <a:spLocks noGrp="1"/>
          </p:cNvSpPr>
          <p:nvPr>
            <p:ph type="title" orient="vert"/>
          </p:nvPr>
        </p:nvSpPr>
        <p:spPr>
          <a:xfrm>
            <a:off x="7543799" y="1035424"/>
            <a:ext cx="1322295" cy="5090739"/>
          </a:xfrm>
        </p:spPr>
        <p:txBody>
          <a:bodyPr vert="eaVert" anchor="t"/>
          <a:lstStyle/>
          <a:p>
            <a:r>
              <a:rPr lang="ja-JP" altLang="en-US" smtClean="0"/>
              <a:t>マスタ タイトルの書式設定</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Date Placeholder 3"/>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6" name="Footer Placeholder 4"/>
          <p:cNvSpPr>
            <a:spLocks noGrp="1"/>
          </p:cNvSpPr>
          <p:nvPr>
            <p:ph type="ftr" sz="quarter" idx="11"/>
          </p:nvPr>
        </p:nvSpPr>
        <p:spPr/>
        <p:txBody>
          <a:bodyPr/>
          <a:lstStyle>
            <a:lvl1pPr>
              <a:defRPr/>
            </a:lvl1pPr>
          </a:lstStyle>
          <a:p>
            <a:endParaRPr lang="ja-JP" altLang="en-US"/>
          </a:p>
        </p:txBody>
      </p:sp>
      <p:sp>
        <p:nvSpPr>
          <p:cNvPr id="7" name="Slide Number Placeholder 5"/>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Rectangle 6"/>
          <p:cNvSpPr/>
          <p:nvPr/>
        </p:nvSpPr>
        <p:spPr>
          <a:xfrm>
            <a:off x="8256588" y="268289"/>
            <a:ext cx="601662" cy="1103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200" y="228600"/>
            <a:ext cx="7696200" cy="1143000"/>
          </a:xfrm>
        </p:spPr>
        <p:txBody>
          <a:bodyPr/>
          <a:lstStyle/>
          <a:p>
            <a:r>
              <a:rPr lang="ja-JP" altLang="en-US" smtClean="0"/>
              <a:t>マスタ タイトルの書式設定</a:t>
            </a:r>
            <a:endParaRPr/>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3"/>
          <p:cNvSpPr>
            <a:spLocks noGrp="1"/>
          </p:cNvSpPr>
          <p:nvPr>
            <p:ph type="dt" sz="half" idx="10"/>
          </p:nvPr>
        </p:nvSpPr>
        <p:spPr>
          <a:xfrm>
            <a:off x="7212013" y="6356350"/>
            <a:ext cx="1752600" cy="365125"/>
          </a:xfrm>
        </p:spPr>
        <p:txBody>
          <a:bodyPr/>
          <a:lstStyle>
            <a:lvl1pPr>
              <a:defRPr/>
            </a:lvl1pPr>
          </a:lstStyle>
          <a:p>
            <a:fld id="{C541D9D6-B94E-9042-8CC5-FBEFDAC52637}" type="datetimeFigureOut">
              <a:rPr lang="ja-JP" altLang="en-US" smtClean="0"/>
              <a:t>1/24/11</a:t>
            </a:fld>
            <a:endParaRPr lang="ja-JP" altLang="en-US"/>
          </a:p>
        </p:txBody>
      </p:sp>
      <p:sp>
        <p:nvSpPr>
          <p:cNvPr id="6" name="Footer Placeholder 4"/>
          <p:cNvSpPr>
            <a:spLocks noGrp="1"/>
          </p:cNvSpPr>
          <p:nvPr>
            <p:ph type="ftr" sz="quarter" idx="11"/>
          </p:nvPr>
        </p:nvSpPr>
        <p:spPr/>
        <p:txBody>
          <a:bodyPr/>
          <a:lstStyle>
            <a:lvl1pPr>
              <a:defRPr/>
            </a:lvl1pPr>
          </a:lstStyle>
          <a:p>
            <a:endParaRPr lang="ja-JP" altLang="en-US"/>
          </a:p>
        </p:txBody>
      </p:sp>
      <p:sp>
        <p:nvSpPr>
          <p:cNvPr id="7" name="Slide Number Placeholder 5"/>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5" name="Rectangle 6"/>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6" name="Rectangle 9"/>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ja-JP" altLang="en-US" smtClean="0"/>
              <a:t>マスタ タイトルの書式設定</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ja-JP" altLang="en-US" noProof="0" smtClean="0"/>
              <a:t>アイコンをクリックして図を追加</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a:solidFill>
                  <a:schemeClr val="bg1"/>
                </a:solidFill>
              </a:defRPr>
            </a:lvl1pPr>
          </a:lstStyle>
          <a:p>
            <a:fld id="{C541D9D6-B94E-9042-8CC5-FBEFDAC52637}" type="datetimeFigureOut">
              <a:rPr lang="ja-JP" altLang="en-US" smtClean="0"/>
              <a:t>1/24/11</a:t>
            </a:fld>
            <a:endParaRPr lang="ja-JP" alt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endParaRPr lang="ja-JP" altLang="en-US"/>
          </a:p>
        </p:txBody>
      </p:sp>
      <p:sp>
        <p:nvSpPr>
          <p:cNvPr id="10" name="Slide Number Placeholder 5"/>
          <p:cNvSpPr>
            <a:spLocks noGrp="1"/>
          </p:cNvSpPr>
          <p:nvPr>
            <p:ph type="sldNum" sz="quarter" idx="16"/>
          </p:nvPr>
        </p:nvSpPr>
        <p:spPr>
          <a:xfrm>
            <a:off x="8266113" y="6356350"/>
            <a:ext cx="685800" cy="365125"/>
          </a:xfrm>
        </p:spPr>
        <p:txBody>
          <a:bodyPr/>
          <a:lstStyle>
            <a:lvl1pPr>
              <a:defRPr sz="1100">
                <a:solidFill>
                  <a:srgbClr val="858585"/>
                </a:solidFill>
                <a:latin typeface="Century Gothic" charset="0"/>
                <a:ea typeface="メイリオ" charset="-128"/>
                <a:cs typeface="メイリオ" charset="-128"/>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5" name="Rectangle 6"/>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178423" y="914400"/>
            <a:ext cx="6508377" cy="1143000"/>
          </a:xfrm>
        </p:spPr>
        <p:txBody>
          <a:bodyPr/>
          <a:lstStyle/>
          <a:p>
            <a:r>
              <a:rPr lang="ja-JP" altLang="en-US" smtClean="0"/>
              <a:t>マスタ タイトルの書式設定</a:t>
            </a:r>
            <a:endParaRPr/>
          </a:p>
        </p:txBody>
      </p:sp>
      <p:sp>
        <p:nvSpPr>
          <p:cNvPr id="3" name="Content Placeholder 2"/>
          <p:cNvSpPr>
            <a:spLocks noGrp="1"/>
          </p:cNvSpPr>
          <p:nvPr>
            <p:ph idx="1"/>
          </p:nvPr>
        </p:nvSpPr>
        <p:spPr>
          <a:xfrm>
            <a:off x="2178423" y="2209800"/>
            <a:ext cx="6508377" cy="39163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ja-JP" altLang="en-US" noProof="0" smtClean="0"/>
              <a:t>アイコンをクリックして図を追加</a:t>
            </a:r>
            <a:endParaRPr noProof="0"/>
          </a:p>
        </p:txBody>
      </p:sp>
      <p:sp>
        <p:nvSpPr>
          <p:cNvPr id="6" name="Date Placeholder 3"/>
          <p:cNvSpPr>
            <a:spLocks noGrp="1"/>
          </p:cNvSpPr>
          <p:nvPr>
            <p:ph type="dt" sz="half" idx="14"/>
          </p:nvPr>
        </p:nvSpPr>
        <p:spPr>
          <a:xfrm>
            <a:off x="7212013" y="6356350"/>
            <a:ext cx="1752600" cy="365125"/>
          </a:xfrm>
        </p:spPr>
        <p:txBody>
          <a:bodyPr/>
          <a:lstStyle>
            <a:lvl1pPr>
              <a:defRPr/>
            </a:lvl1pPr>
          </a:lstStyle>
          <a:p>
            <a:fld id="{C541D9D6-B94E-9042-8CC5-FBEFDAC52637}" type="datetimeFigureOut">
              <a:rPr lang="ja-JP" altLang="en-US" smtClean="0"/>
              <a:t>1/24/11</a:t>
            </a:fld>
            <a:endParaRPr lang="ja-JP" alt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endParaRPr lang="ja-JP" altLang="en-US"/>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4" name="Rectangle 6"/>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ja-JP" altLang="en-US" smtClean="0"/>
              <a:t>マスタ タイトルの書式設定</a:t>
            </a:r>
            <a:endParaRPr/>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fld id="{C541D9D6-B94E-9042-8CC5-FBEFDAC52637}" type="datetimeFigureOut">
              <a:rPr lang="ja-JP" altLang="en-US" smtClean="0"/>
              <a:t>1/24/11</a:t>
            </a:fld>
            <a:endParaRPr lang="ja-JP" alt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endParaRPr lang="ja-JP" altLang="en-US"/>
          </a:p>
        </p:txBody>
      </p:sp>
      <p:sp>
        <p:nvSpPr>
          <p:cNvPr id="7" name="Slide Number Placeholder 5"/>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5" name="Rectangle 6"/>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ja-JP" altLang="en-US" smtClean="0"/>
              <a:t>マスタ タイトルの書式設定</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ja-JP" altLang="en-US" noProof="0" smtClean="0"/>
              <a:t>アイコンをクリックして図を追加</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 タイトルの書式設定</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7" name="Footer Placeholder 5"/>
          <p:cNvSpPr>
            <a:spLocks noGrp="1"/>
          </p:cNvSpPr>
          <p:nvPr>
            <p:ph type="ftr" sz="quarter" idx="11"/>
          </p:nvPr>
        </p:nvSpPr>
        <p:spPr/>
        <p:txBody>
          <a:bodyPr/>
          <a:lstStyle>
            <a:lvl1pPr>
              <a:defRPr/>
            </a:lvl1pPr>
          </a:lstStyle>
          <a:p>
            <a:endParaRPr lang="ja-JP" altLang="en-US"/>
          </a:p>
        </p:txBody>
      </p:sp>
      <p:sp>
        <p:nvSpPr>
          <p:cNvPr id="8" name="Slide Number Placeholder 6"/>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7" name="Rectangle 9"/>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smtClean="0"/>
              <a:t>マスタ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8" name="Date Placeholder 6"/>
          <p:cNvSpPr>
            <a:spLocks noGrp="1"/>
          </p:cNvSpPr>
          <p:nvPr>
            <p:ph type="dt" sz="half" idx="10"/>
          </p:nvPr>
        </p:nvSpPr>
        <p:spPr/>
        <p:txBody>
          <a:bodyPr/>
          <a:lstStyle>
            <a:lvl1pPr>
              <a:defRPr/>
            </a:lvl1pPr>
          </a:lstStyle>
          <a:p>
            <a:fld id="{C541D9D6-B94E-9042-8CC5-FBEFDAC52637}" type="datetimeFigureOut">
              <a:rPr lang="ja-JP" altLang="en-US" smtClean="0"/>
              <a:t>1/24/11</a:t>
            </a:fld>
            <a:endParaRPr lang="ja-JP" altLang="en-US"/>
          </a:p>
        </p:txBody>
      </p:sp>
      <p:sp>
        <p:nvSpPr>
          <p:cNvPr id="9" name="Footer Placeholder 7"/>
          <p:cNvSpPr>
            <a:spLocks noGrp="1"/>
          </p:cNvSpPr>
          <p:nvPr>
            <p:ph type="ftr" sz="quarter" idx="11"/>
          </p:nvPr>
        </p:nvSpPr>
        <p:spPr/>
        <p:txBody>
          <a:bodyPr/>
          <a:lstStyle>
            <a:lvl1pPr>
              <a:defRPr/>
            </a:lvl1pPr>
          </a:lstStyle>
          <a:p>
            <a:endParaRPr lang="ja-JP" altLang="en-US"/>
          </a:p>
        </p:txBody>
      </p:sp>
      <p:sp>
        <p:nvSpPr>
          <p:cNvPr id="10" name="Slide Number Placeholder 8"/>
          <p:cNvSpPr>
            <a:spLocks noGrp="1"/>
          </p:cNvSpPr>
          <p:nvPr>
            <p:ph type="sldNum" sz="quarter" idx="12"/>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5" name="Rectangle 7"/>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endParaRPr lang="ja-JP" altLang="en-US">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57199" y="914400"/>
            <a:ext cx="7391401" cy="1143000"/>
          </a:xfrm>
        </p:spPr>
        <p:txBody>
          <a:bodyPr/>
          <a:lstStyle/>
          <a:p>
            <a:r>
              <a:rPr lang="ja-JP" altLang="en-US" smtClean="0"/>
              <a:t>マスタ タイトルの書式設定</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a:p>
        </p:txBody>
      </p:sp>
      <p:sp>
        <p:nvSpPr>
          <p:cNvPr id="6" name="Date Placeholder 4"/>
          <p:cNvSpPr>
            <a:spLocks noGrp="1"/>
          </p:cNvSpPr>
          <p:nvPr>
            <p:ph type="dt" sz="half" idx="14"/>
          </p:nvPr>
        </p:nvSpPr>
        <p:spPr/>
        <p:txBody>
          <a:bodyPr/>
          <a:lstStyle>
            <a:lvl1pPr>
              <a:defRPr/>
            </a:lvl1pPr>
          </a:lstStyle>
          <a:p>
            <a:fld id="{C541D9D6-B94E-9042-8CC5-FBEFDAC52637}" type="datetimeFigureOut">
              <a:rPr lang="ja-JP" altLang="en-US" smtClean="0"/>
              <a:t>1/24/11</a:t>
            </a:fld>
            <a:endParaRPr lang="ja-JP" altLang="en-US"/>
          </a:p>
        </p:txBody>
      </p:sp>
      <p:sp>
        <p:nvSpPr>
          <p:cNvPr id="7" name="Footer Placeholder 5"/>
          <p:cNvSpPr>
            <a:spLocks noGrp="1"/>
          </p:cNvSpPr>
          <p:nvPr>
            <p:ph type="ftr" sz="quarter" idx="15"/>
          </p:nvPr>
        </p:nvSpPr>
        <p:spPr/>
        <p:txBody>
          <a:bodyPr/>
          <a:lstStyle>
            <a:lvl1pPr>
              <a:defRPr/>
            </a:lvl1pPr>
          </a:lstStyle>
          <a:p>
            <a:endParaRPr lang="ja-JP" altLang="en-US"/>
          </a:p>
        </p:txBody>
      </p:sp>
      <p:sp>
        <p:nvSpPr>
          <p:cNvPr id="8" name="Slide Number Placeholder 6"/>
          <p:cNvSpPr>
            <a:spLocks noGrp="1"/>
          </p:cNvSpPr>
          <p:nvPr>
            <p:ph type="sldNum" sz="quarter" idx="16"/>
          </p:nvPr>
        </p:nvSpPr>
        <p:spPr/>
        <p:txBody>
          <a:bodyPr/>
          <a:lstStyle>
            <a:lvl1pPr>
              <a:defRPr/>
            </a:lvl1pPr>
          </a:lstStyle>
          <a:p>
            <a:fld id="{867997C2-3F7C-3245-A857-86106AC50354}" type="slidenum">
              <a:rPr lang="ja-JP" altLang="en-US" smtClean="0"/>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65087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027" name="Text Placeholder 2"/>
          <p:cNvSpPr>
            <a:spLocks noGrp="1"/>
          </p:cNvSpPr>
          <p:nvPr>
            <p:ph type="body" idx="1"/>
          </p:nvPr>
        </p:nvSpPr>
        <p:spPr bwMode="auto">
          <a:xfrm>
            <a:off x="457200" y="1524000"/>
            <a:ext cx="8153400" cy="4832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4" name="Date Placeholder 3"/>
          <p:cNvSpPr>
            <a:spLocks noGrp="1"/>
          </p:cNvSpPr>
          <p:nvPr>
            <p:ph type="dt" sz="half" idx="2"/>
          </p:nvPr>
        </p:nvSpPr>
        <p:spPr>
          <a:xfrm>
            <a:off x="7199313" y="6356350"/>
            <a:ext cx="1752600" cy="365125"/>
          </a:xfrm>
          <a:prstGeom prst="rect">
            <a:avLst/>
          </a:prstGeom>
        </p:spPr>
        <p:txBody>
          <a:bodyPr vert="horz" wrap="square" lIns="91440" tIns="45720" rIns="91440" bIns="45720" numCol="1" anchor="ctr" anchorCtr="0" compatLnSpc="1">
            <a:prstTxWarp prst="textNoShape">
              <a:avLst/>
            </a:prstTxWarp>
          </a:bodyPr>
          <a:lstStyle>
            <a:lvl1pPr algn="r">
              <a:defRPr sz="1100" b="1">
                <a:solidFill>
                  <a:srgbClr val="858585"/>
                </a:solidFill>
              </a:defRPr>
            </a:lvl1pPr>
          </a:lstStyle>
          <a:p>
            <a:fld id="{C541D9D6-B94E-9042-8CC5-FBEFDAC52637}" type="datetimeFigureOut">
              <a:rPr lang="ja-JP" altLang="en-US" smtClean="0"/>
              <a:t>1/24/11</a:t>
            </a:fld>
            <a:endParaRPr lang="ja-JP" altLang="en-US"/>
          </a:p>
        </p:txBody>
      </p:sp>
      <p:sp>
        <p:nvSpPr>
          <p:cNvPr id="5" name="Footer Placeholder 4"/>
          <p:cNvSpPr>
            <a:spLocks noGrp="1"/>
          </p:cNvSpPr>
          <p:nvPr>
            <p:ph type="ftr" sz="quarter" idx="3"/>
          </p:nvPr>
        </p:nvSpPr>
        <p:spPr>
          <a:xfrm>
            <a:off x="174625" y="6356350"/>
            <a:ext cx="6007100" cy="365125"/>
          </a:xfrm>
          <a:prstGeom prst="rect">
            <a:avLst/>
          </a:prstGeom>
        </p:spPr>
        <p:txBody>
          <a:bodyPr vert="horz" wrap="square" lIns="91440" tIns="45720" rIns="91440" bIns="45720" numCol="1" anchor="ctr" anchorCtr="0" compatLnSpc="1">
            <a:prstTxWarp prst="textNoShape">
              <a:avLst/>
            </a:prstTxWarp>
          </a:bodyPr>
          <a:lstStyle>
            <a:lvl1pPr>
              <a:defRPr sz="1100" b="1">
                <a:solidFill>
                  <a:srgbClr val="858585"/>
                </a:solidFill>
              </a:defRPr>
            </a:lvl1pPr>
          </a:lstStyle>
          <a:p>
            <a:endParaRPr lang="ja-JP" altLang="en-US"/>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wrap="square" lIns="91440" tIns="45720" rIns="91440" bIns="45720" numCol="1" anchor="ctr" anchorCtr="0" compatLnSpc="1">
            <a:prstTxWarp prst="textNoShape">
              <a:avLst/>
            </a:prstTxWarp>
          </a:bodyPr>
          <a:lstStyle>
            <a:lvl1pPr algn="r">
              <a:defRPr sz="2200" b="1">
                <a:solidFill>
                  <a:schemeClr val="bg1"/>
                </a:solidFill>
              </a:defRPr>
            </a:lvl1pPr>
          </a:lstStyle>
          <a:p>
            <a:fld id="{867997C2-3F7C-3245-A857-86106AC50354}" type="slidenum">
              <a:rPr lang="ja-JP" altLang="en-US" smtClean="0"/>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rtl="0" eaLnBrk="1" fontAlgn="base" hangingPunct="1">
        <a:spcBef>
          <a:spcPct val="0"/>
        </a:spcBef>
        <a:spcAft>
          <a:spcPct val="0"/>
        </a:spcAft>
        <a:defRPr kumimoji="1" sz="4000" kern="1200">
          <a:solidFill>
            <a:schemeClr val="accent1"/>
          </a:solidFill>
          <a:latin typeface="Century Gothic"/>
          <a:ea typeface="+mj-ea"/>
          <a:cs typeface="Tahoma"/>
        </a:defRPr>
      </a:lvl1pPr>
      <a:lvl2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2pPr>
      <a:lvl3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3pPr>
      <a:lvl4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4pPr>
      <a:lvl5pPr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5pPr>
      <a:lvl6pPr marL="4572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6pPr>
      <a:lvl7pPr marL="9144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7pPr>
      <a:lvl8pPr marL="13716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8pPr>
      <a:lvl9pPr marL="1828800" algn="l" rtl="0" eaLnBrk="1" fontAlgn="base" hangingPunct="1">
        <a:spcBef>
          <a:spcPct val="0"/>
        </a:spcBef>
        <a:spcAft>
          <a:spcPct val="0"/>
        </a:spcAft>
        <a:defRPr kumimoji="1" sz="4000">
          <a:solidFill>
            <a:schemeClr val="accent1"/>
          </a:solidFill>
          <a:latin typeface="Century Gothic" pitchFamily="-29" charset="0"/>
          <a:ea typeface="メイリオ" pitchFamily="-29" charset="-128"/>
          <a:cs typeface="メイリオ" pitchFamily="-29" charset="-128"/>
        </a:defRPr>
      </a:lvl9pPr>
    </p:titleStyle>
    <p:bodyStyle>
      <a:lvl1pPr marL="228600" indent="-228600" algn="l" rtl="0" eaLnBrk="1" fontAlgn="base" hangingPunct="1">
        <a:spcBef>
          <a:spcPts val="1800"/>
        </a:spcBef>
        <a:spcAft>
          <a:spcPct val="0"/>
        </a:spcAft>
        <a:buClr>
          <a:schemeClr val="accent1"/>
        </a:buClr>
        <a:buSzPct val="100000"/>
        <a:buFont typeface="Wingdings 2" charset="2"/>
        <a:buChar char="¡"/>
        <a:defRPr kumimoji="1" sz="2800" kern="1200">
          <a:solidFill>
            <a:schemeClr val="tx2"/>
          </a:solidFill>
          <a:latin typeface="Century Gothic"/>
          <a:ea typeface="+mn-ea"/>
          <a:cs typeface="Tahoma"/>
        </a:defRPr>
      </a:lvl1pPr>
      <a:lvl2pPr marL="457200" indent="-228600" algn="l" rtl="0" eaLnBrk="1" fontAlgn="base" hangingPunct="1">
        <a:spcBef>
          <a:spcPts val="600"/>
        </a:spcBef>
        <a:spcAft>
          <a:spcPct val="0"/>
        </a:spcAft>
        <a:buClr>
          <a:srgbClr val="4D0000"/>
        </a:buClr>
        <a:buSzPct val="100000"/>
        <a:buFont typeface="Wingdings 2" charset="2"/>
        <a:buChar char="¡"/>
        <a:defRPr kumimoji="1" sz="2600" kern="1200">
          <a:solidFill>
            <a:schemeClr val="tx2"/>
          </a:solidFill>
          <a:latin typeface="Century Gothic"/>
          <a:ea typeface="+mn-ea"/>
          <a:cs typeface="Tahoma"/>
        </a:defRPr>
      </a:lvl2pPr>
      <a:lvl3pPr marL="685800" indent="-228600" algn="l" rtl="0" eaLnBrk="1" fontAlgn="base" hangingPunct="1">
        <a:spcBef>
          <a:spcPts val="600"/>
        </a:spcBef>
        <a:spcAft>
          <a:spcPct val="0"/>
        </a:spcAft>
        <a:buClr>
          <a:schemeClr val="accent1"/>
        </a:buClr>
        <a:buSzPct val="100000"/>
        <a:buFont typeface="Wingdings 2" charset="2"/>
        <a:buChar char="¡"/>
        <a:defRPr kumimoji="1" sz="2400" kern="1200">
          <a:solidFill>
            <a:schemeClr val="tx2"/>
          </a:solidFill>
          <a:latin typeface="Century Gothic"/>
          <a:ea typeface="+mn-ea"/>
          <a:cs typeface="Tahoma"/>
        </a:defRPr>
      </a:lvl3pPr>
      <a:lvl4pPr marL="914400" indent="-228600" algn="l" rtl="0" eaLnBrk="1" fontAlgn="base" hangingPunct="1">
        <a:spcBef>
          <a:spcPts val="600"/>
        </a:spcBef>
        <a:spcAft>
          <a:spcPct val="0"/>
        </a:spcAft>
        <a:buClr>
          <a:srgbClr val="4D0000"/>
        </a:buClr>
        <a:buSzPct val="100000"/>
        <a:buFont typeface="Wingdings 2" charset="2"/>
        <a:buChar char="¡"/>
        <a:defRPr kumimoji="1" sz="2200" kern="1200">
          <a:solidFill>
            <a:schemeClr val="tx2"/>
          </a:solidFill>
          <a:latin typeface="Century Gothic"/>
          <a:ea typeface="+mn-ea"/>
          <a:cs typeface="Tahoma"/>
        </a:defRPr>
      </a:lvl4pPr>
      <a:lvl5pPr marL="1143000" indent="-228600" algn="l" rtl="0" eaLnBrk="1" fontAlgn="base" hangingPunct="1">
        <a:spcBef>
          <a:spcPts val="600"/>
        </a:spcBef>
        <a:spcAft>
          <a:spcPct val="0"/>
        </a:spcAft>
        <a:buClr>
          <a:schemeClr val="accent1"/>
        </a:buClr>
        <a:buSzPct val="100000"/>
        <a:buFont typeface="Wingdings 2" charset="2"/>
        <a:buChar char="¡"/>
        <a:defRPr kumimoji="1" sz="2000" kern="1200">
          <a:solidFill>
            <a:schemeClr val="tx2"/>
          </a:solidFill>
          <a:latin typeface="Century Gothic"/>
          <a:ea typeface="+mn-ea"/>
          <a:cs typeface="Tahoma"/>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IDS</a:t>
            </a:r>
            <a:r>
              <a:rPr lang="ja-JP" altLang="en-US" dirty="0" smtClean="0"/>
              <a:t>オフロードを考慮した</a:t>
            </a:r>
            <a:r>
              <a:rPr lang="en-US" altLang="ja-JP" dirty="0" smtClean="0"/>
              <a:t/>
            </a:r>
            <a:br>
              <a:rPr lang="en-US" altLang="ja-JP" dirty="0" smtClean="0"/>
            </a:br>
            <a:r>
              <a:rPr lang="ja-JP" altLang="en-US" dirty="0" smtClean="0"/>
              <a:t>仮想マシンへの動的メモリ割当</a:t>
            </a:r>
            <a:r>
              <a:rPr lang="en-US" altLang="ja-JP" dirty="0" smtClean="0"/>
              <a:t/>
            </a:r>
            <a:br>
              <a:rPr lang="en-US" altLang="ja-JP" dirty="0" smtClean="0"/>
            </a:br>
            <a:endParaRPr lang="ja-JP" altLang="en-US" dirty="0"/>
          </a:p>
        </p:txBody>
      </p:sp>
      <p:sp>
        <p:nvSpPr>
          <p:cNvPr id="3" name="サブタイトル 2"/>
          <p:cNvSpPr>
            <a:spLocks noGrp="1"/>
          </p:cNvSpPr>
          <p:nvPr>
            <p:ph type="subTitle" idx="1"/>
          </p:nvPr>
        </p:nvSpPr>
        <p:spPr/>
        <p:txBody>
          <a:bodyPr/>
          <a:lstStyle/>
          <a:p>
            <a:r>
              <a:rPr lang="ja-JP" altLang="en-US" dirty="0" smtClean="0"/>
              <a:t>内田昂志</a:t>
            </a:r>
            <a:r>
              <a:rPr lang="en-US" altLang="ja-JP" baseline="30000" dirty="0" smtClean="0"/>
              <a:t>*</a:t>
            </a:r>
            <a:r>
              <a:rPr lang="ja-JP" altLang="en-US" dirty="0" smtClean="0"/>
              <a:t>　岡崎正剛</a:t>
            </a:r>
            <a:r>
              <a:rPr lang="en-US" altLang="ja-JP" baseline="30000" dirty="0" smtClean="0"/>
              <a:t>*</a:t>
            </a:r>
            <a:r>
              <a:rPr lang="ja-JP" altLang="en-US" dirty="0" smtClean="0"/>
              <a:t>　</a:t>
            </a:r>
            <a:r>
              <a:rPr lang="ja-JP" altLang="en-US" u="sng" dirty="0" smtClean="0"/>
              <a:t>光来健一</a:t>
            </a:r>
            <a:r>
              <a:rPr lang="en-US" altLang="ja-JP" baseline="30000" dirty="0" smtClean="0"/>
              <a:t>*,**</a:t>
            </a:r>
          </a:p>
          <a:p>
            <a:endParaRPr lang="en-US" altLang="ja-JP" baseline="30000" dirty="0"/>
          </a:p>
          <a:p>
            <a:r>
              <a:rPr lang="en-US" altLang="ja-JP" dirty="0" smtClean="0"/>
              <a:t>*</a:t>
            </a:r>
            <a:r>
              <a:rPr lang="en-US" altLang="ja-JP" dirty="0"/>
              <a:t> </a:t>
            </a:r>
            <a:r>
              <a:rPr lang="ja-JP" altLang="en-US" dirty="0" smtClean="0"/>
              <a:t>九州工業大学</a:t>
            </a:r>
            <a:endParaRPr lang="en-US" altLang="ja-JP" dirty="0" smtClean="0"/>
          </a:p>
          <a:p>
            <a:r>
              <a:rPr lang="en-US" altLang="ja-JP" dirty="0" smtClean="0"/>
              <a:t>** CREST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プロセスが使っているファイルキャッシュはどれ？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ファイルキャッシュをプロセスに対応づける必要がある</a:t>
            </a:r>
            <a:endParaRPr lang="en-US" altLang="ja-JP" dirty="0" smtClean="0"/>
          </a:p>
          <a:p>
            <a:pPr lvl="1"/>
            <a:r>
              <a:rPr kumimoji="1" lang="ja-JP" altLang="en-US" dirty="0" smtClean="0"/>
              <a:t>従来の</a:t>
            </a:r>
            <a:r>
              <a:rPr kumimoji="1" lang="en-US" altLang="ja-JP" dirty="0" smtClean="0"/>
              <a:t>Linux</a:t>
            </a:r>
            <a:r>
              <a:rPr kumimoji="1" lang="ja-JP" altLang="en-US" dirty="0" smtClean="0"/>
              <a:t>では対応づけられていない</a:t>
            </a:r>
            <a:endParaRPr kumimoji="1" lang="en-US" altLang="ja-JP" dirty="0" smtClean="0"/>
          </a:p>
          <a:p>
            <a:pPr lvl="2"/>
            <a:r>
              <a:rPr kumimoji="1" lang="ja-JP" altLang="en-US" dirty="0" smtClean="0"/>
              <a:t>複数のプロセスで共有されることがある</a:t>
            </a:r>
            <a:r>
              <a:rPr lang="ja-JP" altLang="en-US" dirty="0" smtClean="0"/>
              <a:t>ため</a:t>
            </a:r>
            <a:endParaRPr kumimoji="1" lang="en-US" altLang="ja-JP" dirty="0" smtClean="0"/>
          </a:p>
          <a:p>
            <a:pPr lvl="3"/>
            <a:r>
              <a:rPr kumimoji="1" lang="ja-JP" altLang="en-US" dirty="0" smtClean="0"/>
              <a:t>どのプロセスが使っているか判断できない</a:t>
            </a:r>
            <a:endParaRPr kumimoji="1" lang="en-US" altLang="ja-JP" dirty="0" smtClean="0"/>
          </a:p>
          <a:p>
            <a:pPr lvl="2"/>
            <a:r>
              <a:rPr kumimoji="1" lang="ja-JP" altLang="en-US" dirty="0" smtClean="0"/>
              <a:t>プロセスが終了しても残されるため</a:t>
            </a:r>
            <a:endParaRPr kumimoji="1" lang="en-US" altLang="ja-JP" dirty="0" smtClean="0"/>
          </a:p>
          <a:p>
            <a:pPr lvl="3"/>
            <a:r>
              <a:rPr lang="ja-JP" altLang="en-US" dirty="0" smtClean="0"/>
              <a:t>対応づけるべきプロセスがなくなる</a:t>
            </a:r>
            <a:endParaRPr kumimoji="1" lang="en-US" altLang="ja-JP" dirty="0" smtClean="0"/>
          </a:p>
          <a:p>
            <a:pPr lvl="2"/>
            <a:endParaRPr kumimoji="1" lang="ja-JP" altLang="en-US" dirty="0"/>
          </a:p>
        </p:txBody>
      </p:sp>
      <p:sp>
        <p:nvSpPr>
          <p:cNvPr id="4" name="メモ 3"/>
          <p:cNvSpPr/>
          <p:nvPr/>
        </p:nvSpPr>
        <p:spPr>
          <a:xfrm>
            <a:off x="2190910" y="5891885"/>
            <a:ext cx="374992" cy="388808"/>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5" name="テキスト ボックス 4"/>
          <p:cNvSpPr txBox="1"/>
          <p:nvPr/>
        </p:nvSpPr>
        <p:spPr>
          <a:xfrm>
            <a:off x="2565902" y="5788919"/>
            <a:ext cx="1338828" cy="646331"/>
          </a:xfrm>
          <a:prstGeom prst="rect">
            <a:avLst/>
          </a:prstGeom>
          <a:noFill/>
        </p:spPr>
        <p:txBody>
          <a:bodyPr wrap="none" rtlCol="0">
            <a:spAutoFit/>
          </a:bodyPr>
          <a:lstStyle/>
          <a:p>
            <a:r>
              <a:rPr kumimoji="1" lang="ja-JP" altLang="en-US" dirty="0" smtClean="0">
                <a:latin typeface="+mn-ea"/>
                <a:ea typeface="+mn-ea"/>
              </a:rPr>
              <a:t>ファイル</a:t>
            </a:r>
            <a:endParaRPr kumimoji="1" lang="en-US" altLang="ja-JP" dirty="0" smtClean="0">
              <a:latin typeface="+mn-ea"/>
              <a:ea typeface="+mn-ea"/>
            </a:endParaRPr>
          </a:p>
          <a:p>
            <a:r>
              <a:rPr kumimoji="1" lang="ja-JP" altLang="en-US" dirty="0" smtClean="0">
                <a:latin typeface="+mn-ea"/>
                <a:ea typeface="+mn-ea"/>
              </a:rPr>
              <a:t>キャッシュ</a:t>
            </a:r>
          </a:p>
        </p:txBody>
      </p:sp>
      <p:sp>
        <p:nvSpPr>
          <p:cNvPr id="6" name="円/楕円 5"/>
          <p:cNvSpPr/>
          <p:nvPr/>
        </p:nvSpPr>
        <p:spPr>
          <a:xfrm>
            <a:off x="1856256" y="4926568"/>
            <a:ext cx="334654" cy="334654"/>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smtClean="0">
              <a:latin typeface="+mj-ea"/>
              <a:ea typeface="+mj-ea"/>
            </a:endParaRPr>
          </a:p>
        </p:txBody>
      </p:sp>
      <p:sp>
        <p:nvSpPr>
          <p:cNvPr id="7" name="円/楕円 6"/>
          <p:cNvSpPr/>
          <p:nvPr/>
        </p:nvSpPr>
        <p:spPr>
          <a:xfrm>
            <a:off x="2565902" y="4926568"/>
            <a:ext cx="334654" cy="334654"/>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smtClean="0">
              <a:latin typeface="+mj-ea"/>
              <a:ea typeface="+mj-ea"/>
            </a:endParaRPr>
          </a:p>
        </p:txBody>
      </p:sp>
      <p:cxnSp>
        <p:nvCxnSpPr>
          <p:cNvPr id="9" name="直線矢印コネクタ 8"/>
          <p:cNvCxnSpPr>
            <a:stCxn id="6" idx="4"/>
          </p:cNvCxnSpPr>
          <p:nvPr/>
        </p:nvCxnSpPr>
        <p:spPr>
          <a:xfrm>
            <a:off x="2023583" y="5261222"/>
            <a:ext cx="237257" cy="6306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直線矢印コネクタ 9"/>
          <p:cNvCxnSpPr>
            <a:stCxn id="7" idx="4"/>
          </p:cNvCxnSpPr>
          <p:nvPr/>
        </p:nvCxnSpPr>
        <p:spPr>
          <a:xfrm flipH="1">
            <a:off x="2492523" y="5261222"/>
            <a:ext cx="240706" cy="6306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テキスト ボックス 15"/>
          <p:cNvSpPr txBox="1"/>
          <p:nvPr/>
        </p:nvSpPr>
        <p:spPr>
          <a:xfrm>
            <a:off x="2900556" y="4891890"/>
            <a:ext cx="1107996" cy="369332"/>
          </a:xfrm>
          <a:prstGeom prst="rect">
            <a:avLst/>
          </a:prstGeom>
          <a:noFill/>
        </p:spPr>
        <p:txBody>
          <a:bodyPr wrap="none" rtlCol="0">
            <a:spAutoFit/>
          </a:bodyPr>
          <a:lstStyle/>
          <a:p>
            <a:r>
              <a:rPr kumimoji="1" lang="ja-JP" altLang="en-US" dirty="0" smtClean="0">
                <a:latin typeface="+mn-ea"/>
                <a:ea typeface="+mn-ea"/>
              </a:rPr>
              <a:t>プロセス</a:t>
            </a:r>
          </a:p>
        </p:txBody>
      </p:sp>
      <p:sp>
        <p:nvSpPr>
          <p:cNvPr id="19" name="メモ 18"/>
          <p:cNvSpPr/>
          <p:nvPr/>
        </p:nvSpPr>
        <p:spPr>
          <a:xfrm>
            <a:off x="5415265" y="5891885"/>
            <a:ext cx="374992" cy="388808"/>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20" name="テキスト ボックス 19"/>
          <p:cNvSpPr txBox="1"/>
          <p:nvPr/>
        </p:nvSpPr>
        <p:spPr>
          <a:xfrm>
            <a:off x="5790257" y="5788919"/>
            <a:ext cx="1338828" cy="646331"/>
          </a:xfrm>
          <a:prstGeom prst="rect">
            <a:avLst/>
          </a:prstGeom>
          <a:noFill/>
        </p:spPr>
        <p:txBody>
          <a:bodyPr wrap="none" rtlCol="0">
            <a:spAutoFit/>
          </a:bodyPr>
          <a:lstStyle/>
          <a:p>
            <a:r>
              <a:rPr kumimoji="1" lang="ja-JP" altLang="en-US" dirty="0" smtClean="0">
                <a:latin typeface="+mn-ea"/>
                <a:ea typeface="+mn-ea"/>
              </a:rPr>
              <a:t>ファイル</a:t>
            </a:r>
            <a:endParaRPr kumimoji="1" lang="en-US" altLang="ja-JP" dirty="0" smtClean="0">
              <a:latin typeface="+mn-ea"/>
              <a:ea typeface="+mn-ea"/>
            </a:endParaRPr>
          </a:p>
          <a:p>
            <a:r>
              <a:rPr kumimoji="1" lang="ja-JP" altLang="en-US" dirty="0" smtClean="0">
                <a:latin typeface="+mn-ea"/>
                <a:ea typeface="+mn-ea"/>
              </a:rPr>
              <a:t>キャッシュ</a:t>
            </a:r>
          </a:p>
        </p:txBody>
      </p:sp>
      <p:sp>
        <p:nvSpPr>
          <p:cNvPr id="22" name="円/楕円 21"/>
          <p:cNvSpPr/>
          <p:nvPr/>
        </p:nvSpPr>
        <p:spPr>
          <a:xfrm>
            <a:off x="5426631" y="4926568"/>
            <a:ext cx="334654" cy="334654"/>
          </a:xfrm>
          <a:prstGeom prst="ellipse">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cxnSp>
        <p:nvCxnSpPr>
          <p:cNvPr id="24" name="直線矢印コネクタ 23"/>
          <p:cNvCxnSpPr>
            <a:stCxn id="22" idx="4"/>
            <a:endCxn id="19" idx="0"/>
          </p:cNvCxnSpPr>
          <p:nvPr/>
        </p:nvCxnSpPr>
        <p:spPr>
          <a:xfrm>
            <a:off x="5593958" y="5261222"/>
            <a:ext cx="8803" cy="630663"/>
          </a:xfrm>
          <a:prstGeom prst="straightConnector1">
            <a:avLst/>
          </a:prstGeom>
          <a:ln>
            <a:prstDash val="sysDash"/>
            <a:tailEnd type="arrow"/>
          </a:ln>
        </p:spPr>
        <p:style>
          <a:lnRef idx="2">
            <a:schemeClr val="accent1"/>
          </a:lnRef>
          <a:fillRef idx="0">
            <a:schemeClr val="accent1"/>
          </a:fillRef>
          <a:effectRef idx="1">
            <a:schemeClr val="accent1"/>
          </a:effectRef>
          <a:fontRef idx="minor">
            <a:schemeClr val="tx1"/>
          </a:fontRef>
        </p:style>
      </p:cxnSp>
      <p:sp>
        <p:nvSpPr>
          <p:cNvPr id="25" name="テキスト ボックス 24"/>
          <p:cNvSpPr txBox="1"/>
          <p:nvPr/>
        </p:nvSpPr>
        <p:spPr>
          <a:xfrm>
            <a:off x="5790257" y="4910387"/>
            <a:ext cx="1107996" cy="369332"/>
          </a:xfrm>
          <a:prstGeom prst="rect">
            <a:avLst/>
          </a:prstGeom>
          <a:noFill/>
        </p:spPr>
        <p:txBody>
          <a:bodyPr wrap="none" rtlCol="0">
            <a:spAutoFit/>
          </a:bodyPr>
          <a:lstStyle/>
          <a:p>
            <a:r>
              <a:rPr kumimoji="1" lang="ja-JP" altLang="en-US" dirty="0" smtClean="0">
                <a:latin typeface="+mn-ea"/>
                <a:ea typeface="+mn-ea"/>
              </a:rPr>
              <a:t>プロセス</a:t>
            </a:r>
          </a:p>
        </p:txBody>
      </p:sp>
    </p:spTree>
    <p:extLst>
      <p:ext uri="{BB962C8B-B14F-4D97-AF65-F5344CB8AC3E}">
        <p14:creationId xmlns:p14="http://schemas.microsoft.com/office/powerpoint/2010/main" val="37599169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プロセスと</a:t>
            </a:r>
            <a:r>
              <a:rPr kumimoji="1" lang="ja-JP" altLang="en-US" dirty="0" smtClean="0"/>
              <a:t>ファイルキャッシュの対応づけ</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ファイルキャッシュを</a:t>
            </a:r>
            <a:r>
              <a:rPr kumimoji="1" lang="ja-JP" altLang="en-US" dirty="0" smtClean="0">
                <a:solidFill>
                  <a:srgbClr val="FF0000"/>
                </a:solidFill>
              </a:rPr>
              <a:t>確保した</a:t>
            </a:r>
            <a:r>
              <a:rPr kumimoji="1" lang="ja-JP" altLang="en-US" dirty="0" smtClean="0"/>
              <a:t>プロセスが使用しているとみなす</a:t>
            </a:r>
            <a:endParaRPr kumimoji="1" lang="en-US" altLang="ja-JP" dirty="0" smtClean="0"/>
          </a:p>
          <a:p>
            <a:pPr lvl="1"/>
            <a:r>
              <a:rPr lang="en-US" altLang="ja-JP" dirty="0" smtClean="0"/>
              <a:t>IDS</a:t>
            </a:r>
            <a:r>
              <a:rPr lang="ja-JP" altLang="en-US" dirty="0" smtClean="0">
                <a:solidFill>
                  <a:srgbClr val="FF0000"/>
                </a:solidFill>
              </a:rPr>
              <a:t>だけ</a:t>
            </a:r>
            <a:r>
              <a:rPr lang="ja-JP" altLang="en-US" dirty="0" smtClean="0"/>
              <a:t>がドメイン</a:t>
            </a:r>
            <a:r>
              <a:rPr lang="en-US" altLang="ja-JP" dirty="0" smtClean="0"/>
              <a:t>U</a:t>
            </a:r>
            <a:r>
              <a:rPr lang="ja-JP" altLang="en-US" dirty="0" smtClean="0"/>
              <a:t>上</a:t>
            </a:r>
            <a:r>
              <a:rPr kumimoji="1" lang="ja-JP" altLang="en-US" dirty="0" smtClean="0"/>
              <a:t>のファイルに</a:t>
            </a:r>
            <a:r>
              <a:rPr lang="ja-JP" altLang="en-US" dirty="0" smtClean="0"/>
              <a:t>アクセス</a:t>
            </a:r>
            <a:endParaRPr lang="en-US" altLang="ja-JP" dirty="0" smtClean="0"/>
          </a:p>
          <a:p>
            <a:pPr lvl="2"/>
            <a:r>
              <a:rPr lang="en-US" altLang="ja-JP" dirty="0" smtClean="0"/>
              <a:t>IDS</a:t>
            </a:r>
            <a:r>
              <a:rPr lang="ja-JP" altLang="en-US" dirty="0" smtClean="0"/>
              <a:t>プロセスに一対一に対応づけられる</a:t>
            </a:r>
            <a:endParaRPr lang="en-US" altLang="ja-JP" dirty="0" smtClean="0"/>
          </a:p>
          <a:p>
            <a:pPr lvl="1"/>
            <a:r>
              <a:rPr lang="en-US" altLang="ja-JP" dirty="0" smtClean="0"/>
              <a:t>IDS</a:t>
            </a:r>
            <a:r>
              <a:rPr lang="ja-JP" altLang="en-US" dirty="0" smtClean="0"/>
              <a:t>終了時には仮想ディスクをアンマウント</a:t>
            </a:r>
            <a:endParaRPr lang="en-US" altLang="ja-JP" dirty="0" smtClean="0"/>
          </a:p>
          <a:p>
            <a:pPr lvl="2"/>
            <a:r>
              <a:rPr lang="ja-JP" altLang="en-US" dirty="0" smtClean="0"/>
              <a:t>ファイルキャッシュが消去される</a:t>
            </a:r>
            <a:endParaRPr lang="en-US" altLang="ja-JP" dirty="0" smtClean="0"/>
          </a:p>
        </p:txBody>
      </p:sp>
      <p:sp>
        <p:nvSpPr>
          <p:cNvPr id="4" name="角丸四角形 3"/>
          <p:cNvSpPr/>
          <p:nvPr/>
        </p:nvSpPr>
        <p:spPr>
          <a:xfrm>
            <a:off x="4598438" y="4450185"/>
            <a:ext cx="1954520"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5" name="円柱 4"/>
          <p:cNvSpPr/>
          <p:nvPr/>
        </p:nvSpPr>
        <p:spPr>
          <a:xfrm>
            <a:off x="5367888" y="5469394"/>
            <a:ext cx="482056" cy="444993"/>
          </a:xfrm>
          <a:prstGeom prst="can">
            <a:avLst/>
          </a:prstGeom>
          <a:solidFill>
            <a:srgbClr val="CCFFCC"/>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7" name="角丸四角形 6"/>
          <p:cNvSpPr/>
          <p:nvPr/>
        </p:nvSpPr>
        <p:spPr>
          <a:xfrm>
            <a:off x="2433261" y="4450185"/>
            <a:ext cx="1954520"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14" name="テキスト ボックス 13"/>
          <p:cNvSpPr txBox="1"/>
          <p:nvPr/>
        </p:nvSpPr>
        <p:spPr>
          <a:xfrm>
            <a:off x="2801107" y="6209059"/>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15" name="テキスト ボックス 14"/>
          <p:cNvSpPr txBox="1"/>
          <p:nvPr/>
        </p:nvSpPr>
        <p:spPr>
          <a:xfrm>
            <a:off x="4977902" y="6209059"/>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grpSp>
        <p:nvGrpSpPr>
          <p:cNvPr id="12" name="図形グループ 11"/>
          <p:cNvGrpSpPr/>
          <p:nvPr/>
        </p:nvGrpSpPr>
        <p:grpSpPr>
          <a:xfrm>
            <a:off x="2880859" y="4730086"/>
            <a:ext cx="921551" cy="767401"/>
            <a:chOff x="2880859" y="4730086"/>
            <a:chExt cx="921551" cy="767401"/>
          </a:xfrm>
        </p:grpSpPr>
        <p:sp>
          <p:nvSpPr>
            <p:cNvPr id="8" name="円/楕円 7"/>
            <p:cNvSpPr/>
            <p:nvPr/>
          </p:nvSpPr>
          <p:spPr>
            <a:xfrm>
              <a:off x="2880859" y="4774943"/>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9" name="テキスト ボックス 8"/>
            <p:cNvSpPr txBox="1"/>
            <p:nvPr/>
          </p:nvSpPr>
          <p:spPr>
            <a:xfrm>
              <a:off x="3205334" y="4730086"/>
              <a:ext cx="597076" cy="369332"/>
            </a:xfrm>
            <a:prstGeom prst="rect">
              <a:avLst/>
            </a:prstGeom>
            <a:noFill/>
          </p:spPr>
          <p:txBody>
            <a:bodyPr wrap="none" rtlCol="0">
              <a:spAutoFit/>
            </a:bodyPr>
            <a:lstStyle/>
            <a:p>
              <a:r>
                <a:rPr kumimoji="1" lang="en-US" altLang="ja-JP" dirty="0" smtClean="0">
                  <a:latin typeface="+mn-ea"/>
                  <a:ea typeface="+mn-ea"/>
                </a:rPr>
                <a:t>IDS</a:t>
              </a:r>
              <a:endParaRPr kumimoji="1" lang="ja-JP" altLang="en-US" dirty="0" smtClean="0">
                <a:latin typeface="+mn-ea"/>
                <a:ea typeface="+mn-ea"/>
              </a:endParaRPr>
            </a:p>
          </p:txBody>
        </p:sp>
        <p:cxnSp>
          <p:nvCxnSpPr>
            <p:cNvPr id="29" name="直線矢印コネクタ 28"/>
            <p:cNvCxnSpPr>
              <a:stCxn id="19" idx="0"/>
              <a:endCxn id="8" idx="4"/>
            </p:cNvCxnSpPr>
            <p:nvPr/>
          </p:nvCxnSpPr>
          <p:spPr>
            <a:xfrm flipV="1">
              <a:off x="3043097" y="5099418"/>
              <a:ext cx="0" cy="3980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1" name="図形グループ 10"/>
          <p:cNvGrpSpPr/>
          <p:nvPr/>
        </p:nvGrpSpPr>
        <p:grpSpPr>
          <a:xfrm>
            <a:off x="2855601" y="4988345"/>
            <a:ext cx="2975638" cy="926042"/>
            <a:chOff x="2855601" y="4988345"/>
            <a:chExt cx="2975638" cy="926042"/>
          </a:xfrm>
        </p:grpSpPr>
        <p:cxnSp>
          <p:nvCxnSpPr>
            <p:cNvPr id="10" name="直線矢印コネクタ 9"/>
            <p:cNvCxnSpPr>
              <a:stCxn id="41" idx="2"/>
              <a:endCxn id="19" idx="3"/>
            </p:cNvCxnSpPr>
            <p:nvPr/>
          </p:nvCxnSpPr>
          <p:spPr>
            <a:xfrm flipH="1">
              <a:off x="3230593" y="5691891"/>
              <a:ext cx="410483"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メモ 18"/>
            <p:cNvSpPr/>
            <p:nvPr/>
          </p:nvSpPr>
          <p:spPr>
            <a:xfrm>
              <a:off x="2855601" y="5497487"/>
              <a:ext cx="374992" cy="388808"/>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41" name="円柱 40"/>
            <p:cNvSpPr/>
            <p:nvPr/>
          </p:nvSpPr>
          <p:spPr>
            <a:xfrm>
              <a:off x="3641076" y="5469394"/>
              <a:ext cx="482056" cy="444993"/>
            </a:xfrm>
            <a:prstGeom prst="can">
              <a:avLst/>
            </a:prstGeom>
            <a:solidFill>
              <a:srgbClr val="FFFFFF"/>
            </a:solidFill>
            <a:ln>
              <a:solidFill>
                <a:srgbClr val="008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43" name="フリーフォーム 42"/>
            <p:cNvSpPr/>
            <p:nvPr/>
          </p:nvSpPr>
          <p:spPr>
            <a:xfrm>
              <a:off x="4213212" y="5439055"/>
              <a:ext cx="1064029" cy="257586"/>
            </a:xfrm>
            <a:custGeom>
              <a:avLst/>
              <a:gdLst>
                <a:gd name="connsiteX0" fmla="*/ 1064029 w 1064029"/>
                <a:gd name="connsiteY0" fmla="*/ 257586 h 257586"/>
                <a:gd name="connsiteX1" fmla="*/ 600662 w 1064029"/>
                <a:gd name="connsiteY1" fmla="*/ 169 h 257586"/>
                <a:gd name="connsiteX2" fmla="*/ 0 w 1064029"/>
                <a:gd name="connsiteY2" fmla="*/ 214683 h 257586"/>
              </a:gdLst>
              <a:ahLst/>
              <a:cxnLst>
                <a:cxn ang="0">
                  <a:pos x="connsiteX0" y="connsiteY0"/>
                </a:cxn>
                <a:cxn ang="0">
                  <a:pos x="connsiteX1" y="connsiteY1"/>
                </a:cxn>
                <a:cxn ang="0">
                  <a:pos x="connsiteX2" y="connsiteY2"/>
                </a:cxn>
              </a:cxnLst>
              <a:rect l="l" t="t" r="r" b="b"/>
              <a:pathLst>
                <a:path w="1064029" h="257586">
                  <a:moveTo>
                    <a:pt x="1064029" y="257586"/>
                  </a:moveTo>
                  <a:cubicBezTo>
                    <a:pt x="921014" y="132452"/>
                    <a:pt x="778000" y="7319"/>
                    <a:pt x="600662" y="169"/>
                  </a:cubicBezTo>
                  <a:cubicBezTo>
                    <a:pt x="423324" y="-6982"/>
                    <a:pt x="0" y="214683"/>
                    <a:pt x="0" y="214683"/>
                  </a:cubicBezTo>
                </a:path>
              </a:pathLst>
            </a:custGeom>
            <a:ln>
              <a:solidFill>
                <a:schemeClr val="tx1"/>
              </a:solidFill>
              <a:prstDash val="sysDash"/>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44" name="テキスト ボックス 43"/>
            <p:cNvSpPr txBox="1"/>
            <p:nvPr/>
          </p:nvSpPr>
          <p:spPr>
            <a:xfrm>
              <a:off x="4723243" y="4988345"/>
              <a:ext cx="1107996" cy="369332"/>
            </a:xfrm>
            <a:prstGeom prst="rect">
              <a:avLst/>
            </a:prstGeom>
            <a:noFill/>
          </p:spPr>
          <p:txBody>
            <a:bodyPr wrap="none" rtlCol="0">
              <a:spAutoFit/>
            </a:bodyPr>
            <a:lstStyle/>
            <a:p>
              <a:r>
                <a:rPr kumimoji="1" lang="ja-JP" altLang="en-US" dirty="0" smtClean="0">
                  <a:latin typeface="+mn-ea"/>
                  <a:ea typeface="+mn-ea"/>
                </a:rPr>
                <a:t>マウント</a:t>
              </a:r>
            </a:p>
          </p:txBody>
        </p:sp>
      </p:grpSp>
    </p:spTree>
    <p:extLst>
      <p:ext uri="{BB962C8B-B14F-4D97-AF65-F5344CB8AC3E}">
        <p14:creationId xmlns:p14="http://schemas.microsoft.com/office/powerpoint/2010/main" val="33879669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nodeType="clickEffect">
                                  <p:stCondLst>
                                    <p:cond delay="0"/>
                                  </p:stCondLst>
                                  <p:childTnLst>
                                    <p:animEffect transition="out" filter="dissolv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ファイルキャッシュ</a:t>
            </a:r>
            <a:r>
              <a:rPr lang="ja-JP" altLang="en-US" dirty="0"/>
              <a:t>の使用量の測定</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ドメイン</a:t>
            </a:r>
            <a:r>
              <a:rPr lang="en-US" altLang="ja-JP" dirty="0" smtClean="0"/>
              <a:t>0</a:t>
            </a:r>
            <a:r>
              <a:rPr lang="ja-JP" altLang="en-US" dirty="0" smtClean="0"/>
              <a:t>の</a:t>
            </a:r>
            <a:r>
              <a:rPr lang="en-US" altLang="ja-JP" dirty="0" smtClean="0"/>
              <a:t>Linux</a:t>
            </a:r>
            <a:r>
              <a:rPr lang="ja-JP" altLang="en-US" dirty="0" smtClean="0"/>
              <a:t>がページキャッシュを確保する際にプロセス</a:t>
            </a:r>
            <a:r>
              <a:rPr lang="en-US" altLang="ja-JP" dirty="0" smtClean="0"/>
              <a:t>ID</a:t>
            </a:r>
            <a:r>
              <a:rPr lang="ja-JP" altLang="en-US" dirty="0" smtClean="0"/>
              <a:t>を記録</a:t>
            </a:r>
            <a:endParaRPr lang="en-US" altLang="ja-JP" dirty="0" smtClean="0"/>
          </a:p>
          <a:p>
            <a:pPr lvl="1"/>
            <a:r>
              <a:rPr kumimoji="1" lang="ja-JP" altLang="en-US" dirty="0" smtClean="0"/>
              <a:t>ページキャッシュはメモリページ単位で管理</a:t>
            </a:r>
            <a:endParaRPr kumimoji="1" lang="en-US" altLang="ja-JP" dirty="0" smtClean="0"/>
          </a:p>
          <a:p>
            <a:pPr lvl="2"/>
            <a:r>
              <a:rPr kumimoji="1" lang="en-US" altLang="ja-JP" dirty="0" smtClean="0"/>
              <a:t>page</a:t>
            </a:r>
            <a:r>
              <a:rPr kumimoji="1" lang="ja-JP" altLang="en-US" dirty="0" smtClean="0"/>
              <a:t>構造体に</a:t>
            </a:r>
            <a:r>
              <a:rPr kumimoji="1" lang="en-US" altLang="ja-JP" dirty="0" err="1" smtClean="0"/>
              <a:t>pid</a:t>
            </a:r>
            <a:r>
              <a:rPr kumimoji="1" lang="ja-JP" altLang="en-US" dirty="0" smtClean="0"/>
              <a:t>メンバを追加</a:t>
            </a:r>
            <a:endParaRPr kumimoji="1" lang="en-US" altLang="ja-JP" dirty="0" smtClean="0"/>
          </a:p>
          <a:p>
            <a:pPr lvl="3"/>
            <a:r>
              <a:rPr kumimoji="1" lang="ja-JP" altLang="en-US" dirty="0" smtClean="0"/>
              <a:t>ページキャッシュを破棄したら</a:t>
            </a:r>
            <a:r>
              <a:rPr kumimoji="1" lang="en-US" altLang="ja-JP" dirty="0" smtClean="0"/>
              <a:t>0</a:t>
            </a:r>
            <a:r>
              <a:rPr kumimoji="1" lang="ja-JP" altLang="en-US" dirty="0" smtClean="0"/>
              <a:t>に初期化</a:t>
            </a:r>
            <a:endParaRPr kumimoji="1" lang="en-US" altLang="ja-JP" dirty="0" smtClean="0"/>
          </a:p>
          <a:p>
            <a:pPr lvl="1"/>
            <a:r>
              <a:rPr lang="ja-JP" altLang="en-US" dirty="0" smtClean="0"/>
              <a:t>使用量を調べるシステムコールを追加</a:t>
            </a:r>
            <a:endParaRPr kumimoji="1" lang="en-US" altLang="ja-JP" dirty="0" smtClean="0"/>
          </a:p>
          <a:p>
            <a:pPr lvl="2"/>
            <a:r>
              <a:rPr kumimoji="1" lang="ja-JP" altLang="en-US" dirty="0" smtClean="0"/>
              <a:t>すべての</a:t>
            </a:r>
            <a:r>
              <a:rPr lang="en-US" altLang="ja-JP" dirty="0" smtClean="0"/>
              <a:t>page</a:t>
            </a:r>
            <a:r>
              <a:rPr lang="ja-JP" altLang="en-US" dirty="0" smtClean="0"/>
              <a:t>構造体を調べ、</a:t>
            </a:r>
            <a:r>
              <a:rPr lang="en-US" altLang="ja-JP" dirty="0" smtClean="0"/>
              <a:t/>
            </a:r>
            <a:br>
              <a:rPr lang="en-US" altLang="ja-JP" dirty="0" smtClean="0"/>
            </a:br>
            <a:r>
              <a:rPr lang="en-US" altLang="ja-JP" dirty="0" err="1" smtClean="0"/>
              <a:t>pid</a:t>
            </a:r>
            <a:r>
              <a:rPr lang="ja-JP" altLang="en-US" dirty="0" smtClean="0"/>
              <a:t>が一致するページ数を返す</a:t>
            </a:r>
            <a:endParaRPr kumimoji="1" lang="ja-JP" altLang="en-US" dirty="0"/>
          </a:p>
        </p:txBody>
      </p:sp>
      <p:sp>
        <p:nvSpPr>
          <p:cNvPr id="4" name="角丸四角形 3"/>
          <p:cNvSpPr/>
          <p:nvPr/>
        </p:nvSpPr>
        <p:spPr>
          <a:xfrm>
            <a:off x="5864653" y="4460776"/>
            <a:ext cx="1954520"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5" name="円/楕円 4"/>
          <p:cNvSpPr/>
          <p:nvPr/>
        </p:nvSpPr>
        <p:spPr>
          <a:xfrm>
            <a:off x="6300192" y="4869160"/>
            <a:ext cx="324475" cy="324475"/>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smtClean="0">
              <a:latin typeface="+mj-ea"/>
              <a:ea typeface="+mj-ea"/>
            </a:endParaRPr>
          </a:p>
        </p:txBody>
      </p:sp>
      <p:sp>
        <p:nvSpPr>
          <p:cNvPr id="6" name="テキスト ボックス 5"/>
          <p:cNvSpPr txBox="1"/>
          <p:nvPr/>
        </p:nvSpPr>
        <p:spPr>
          <a:xfrm>
            <a:off x="6923654" y="4499828"/>
            <a:ext cx="597076" cy="369332"/>
          </a:xfrm>
          <a:prstGeom prst="rect">
            <a:avLst/>
          </a:prstGeom>
          <a:noFill/>
        </p:spPr>
        <p:txBody>
          <a:bodyPr wrap="none" rtlCol="0">
            <a:spAutoFit/>
          </a:bodyPr>
          <a:lstStyle/>
          <a:p>
            <a:r>
              <a:rPr kumimoji="1" lang="en-US" altLang="ja-JP" dirty="0" smtClean="0">
                <a:latin typeface="+mn-ea"/>
                <a:ea typeface="+mn-ea"/>
              </a:rPr>
              <a:t>IDS</a:t>
            </a:r>
            <a:endParaRPr kumimoji="1" lang="ja-JP" altLang="en-US" dirty="0" smtClean="0">
              <a:latin typeface="+mn-ea"/>
              <a:ea typeface="+mn-ea"/>
            </a:endParaRPr>
          </a:p>
        </p:txBody>
      </p:sp>
      <p:sp>
        <p:nvSpPr>
          <p:cNvPr id="7" name="テキスト ボックス 6"/>
          <p:cNvSpPr txBox="1"/>
          <p:nvPr/>
        </p:nvSpPr>
        <p:spPr>
          <a:xfrm>
            <a:off x="6232499" y="6219650"/>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8" name="メモ 7"/>
          <p:cNvSpPr/>
          <p:nvPr/>
        </p:nvSpPr>
        <p:spPr>
          <a:xfrm>
            <a:off x="6312251" y="5543031"/>
            <a:ext cx="374992" cy="388808"/>
          </a:xfrm>
          <a:prstGeom prst="foldedCorner">
            <a:avLst>
              <a:gd name="adj" fmla="val 40323"/>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9" name="円柱 8"/>
          <p:cNvSpPr/>
          <p:nvPr/>
        </p:nvSpPr>
        <p:spPr>
          <a:xfrm>
            <a:off x="8151580" y="5543031"/>
            <a:ext cx="459020" cy="444993"/>
          </a:xfrm>
          <a:prstGeom prst="can">
            <a:avLst/>
          </a:prstGeom>
          <a:solidFill>
            <a:srgbClr val="CCFFCC"/>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10" name="メモ 9"/>
          <p:cNvSpPr/>
          <p:nvPr/>
        </p:nvSpPr>
        <p:spPr>
          <a:xfrm>
            <a:off x="7046306" y="5543031"/>
            <a:ext cx="374992" cy="388808"/>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11" name="円/楕円 10"/>
          <p:cNvSpPr/>
          <p:nvPr/>
        </p:nvSpPr>
        <p:spPr>
          <a:xfrm>
            <a:off x="7046306" y="4869160"/>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cxnSp>
        <p:nvCxnSpPr>
          <p:cNvPr id="13" name="直線矢印コネクタ 12"/>
          <p:cNvCxnSpPr>
            <a:stCxn id="9" idx="2"/>
          </p:cNvCxnSpPr>
          <p:nvPr/>
        </p:nvCxnSpPr>
        <p:spPr>
          <a:xfrm flipH="1">
            <a:off x="7421298" y="5765528"/>
            <a:ext cx="730282" cy="5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直線矢印コネクタ 13"/>
          <p:cNvCxnSpPr/>
          <p:nvPr/>
        </p:nvCxnSpPr>
        <p:spPr>
          <a:xfrm flipV="1">
            <a:off x="7210676" y="5193636"/>
            <a:ext cx="0" cy="3493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テキスト ボックス 18"/>
          <p:cNvSpPr txBox="1"/>
          <p:nvPr/>
        </p:nvSpPr>
        <p:spPr>
          <a:xfrm>
            <a:off x="7258654" y="5195924"/>
            <a:ext cx="524152" cy="369332"/>
          </a:xfrm>
          <a:prstGeom prst="rect">
            <a:avLst/>
          </a:prstGeom>
          <a:noFill/>
        </p:spPr>
        <p:txBody>
          <a:bodyPr wrap="none" rtlCol="0">
            <a:spAutoFit/>
          </a:bodyPr>
          <a:lstStyle/>
          <a:p>
            <a:r>
              <a:rPr kumimoji="1" lang="en-US" altLang="ja-JP" dirty="0" err="1" smtClean="0">
                <a:latin typeface="+mn-ea"/>
                <a:ea typeface="+mn-ea"/>
              </a:rPr>
              <a:t>pid</a:t>
            </a:r>
            <a:endParaRPr kumimoji="1" lang="ja-JP" altLang="en-US" dirty="0" smtClean="0">
              <a:latin typeface="+mn-ea"/>
              <a:ea typeface="+mn-ea"/>
            </a:endParaRPr>
          </a:p>
        </p:txBody>
      </p:sp>
      <p:sp>
        <p:nvSpPr>
          <p:cNvPr id="20" name="テキスト ボックス 19"/>
          <p:cNvSpPr txBox="1"/>
          <p:nvPr/>
        </p:nvSpPr>
        <p:spPr>
          <a:xfrm>
            <a:off x="6425167" y="5198330"/>
            <a:ext cx="524152" cy="369332"/>
          </a:xfrm>
          <a:prstGeom prst="rect">
            <a:avLst/>
          </a:prstGeom>
          <a:noFill/>
        </p:spPr>
        <p:txBody>
          <a:bodyPr wrap="none" rtlCol="0">
            <a:spAutoFit/>
          </a:bodyPr>
          <a:lstStyle/>
          <a:p>
            <a:r>
              <a:rPr kumimoji="1" lang="en-US" altLang="ja-JP" dirty="0" err="1" smtClean="0">
                <a:latin typeface="+mn-ea"/>
                <a:ea typeface="+mn-ea"/>
              </a:rPr>
              <a:t>pid</a:t>
            </a:r>
            <a:endParaRPr kumimoji="1" lang="ja-JP" altLang="en-US" dirty="0" smtClean="0">
              <a:latin typeface="+mn-ea"/>
              <a:ea typeface="+mn-ea"/>
            </a:endParaRPr>
          </a:p>
        </p:txBody>
      </p:sp>
    </p:spTree>
    <p:extLst>
      <p:ext uri="{BB962C8B-B14F-4D97-AF65-F5344CB8AC3E}">
        <p14:creationId xmlns:p14="http://schemas.microsoft.com/office/powerpoint/2010/main" val="29462299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への動的メモリ割り当て</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smtClean="0"/>
              <a:t>Xen</a:t>
            </a:r>
            <a:r>
              <a:rPr lang="en-US" altLang="ja-JP" dirty="0" smtClean="0"/>
              <a:t> API</a:t>
            </a:r>
            <a:r>
              <a:rPr lang="ja-JP" altLang="en-US" dirty="0" smtClean="0"/>
              <a:t>を用いてドメイン</a:t>
            </a:r>
            <a:r>
              <a:rPr lang="en-US" altLang="ja-JP" dirty="0" smtClean="0"/>
              <a:t>U</a:t>
            </a:r>
            <a:r>
              <a:rPr lang="ja-JP" altLang="en-US" dirty="0" smtClean="0"/>
              <a:t>のメモリサイズを変更する</a:t>
            </a:r>
            <a:endParaRPr lang="en-US" altLang="ja-JP" dirty="0" smtClean="0"/>
          </a:p>
          <a:p>
            <a:pPr lvl="1"/>
            <a:r>
              <a:rPr lang="en-US" altLang="ja-JP" dirty="0" err="1" smtClean="0"/>
              <a:t>Xen</a:t>
            </a:r>
            <a:r>
              <a:rPr lang="en-US" altLang="ja-JP" dirty="0" smtClean="0"/>
              <a:t> API</a:t>
            </a:r>
            <a:r>
              <a:rPr lang="ja-JP" altLang="en-US" dirty="0" smtClean="0"/>
              <a:t>とは？</a:t>
            </a:r>
            <a:endParaRPr lang="en-US" altLang="ja-JP" dirty="0" smtClean="0"/>
          </a:p>
          <a:p>
            <a:pPr lvl="2"/>
            <a:r>
              <a:rPr lang="en-US" altLang="ja-JP" dirty="0" err="1" smtClean="0"/>
              <a:t>Xen</a:t>
            </a:r>
            <a:r>
              <a:rPr lang="ja-JP" altLang="en-US" dirty="0"/>
              <a:t>の管理をプログラムから行うための</a:t>
            </a:r>
            <a:r>
              <a:rPr lang="en-US" altLang="ja-JP" dirty="0"/>
              <a:t>API</a:t>
            </a:r>
            <a:endParaRPr lang="en-US" altLang="ja-JP" dirty="0" smtClean="0"/>
          </a:p>
          <a:p>
            <a:pPr lvl="1"/>
            <a:r>
              <a:rPr lang="ja-JP" altLang="en-US" dirty="0" smtClean="0"/>
              <a:t>ドメイン</a:t>
            </a:r>
            <a:r>
              <a:rPr lang="en-US" altLang="ja-JP" dirty="0" smtClean="0"/>
              <a:t>U</a:t>
            </a:r>
            <a:r>
              <a:rPr lang="ja-JP" altLang="en-US" dirty="0" smtClean="0"/>
              <a:t>の元々のメモリサイズから</a:t>
            </a:r>
            <a:r>
              <a:rPr lang="en-US" altLang="ja-JP" dirty="0" smtClean="0"/>
              <a:t>IDS</a:t>
            </a:r>
            <a:r>
              <a:rPr lang="ja-JP" altLang="en-US" dirty="0" smtClean="0"/>
              <a:t>のメモリ使用量を引いたサイズを割り当て直す</a:t>
            </a:r>
            <a:endParaRPr lang="en-US" altLang="ja-JP" dirty="0" smtClean="0"/>
          </a:p>
          <a:p>
            <a:pPr lvl="2"/>
            <a:r>
              <a:rPr lang="ja-JP" altLang="en-US" dirty="0" smtClean="0"/>
              <a:t>しきい値よりサイズが小さくならないようにする</a:t>
            </a:r>
            <a:endParaRPr lang="en-US" altLang="ja-JP" dirty="0" smtClean="0"/>
          </a:p>
          <a:p>
            <a:pPr lvl="3"/>
            <a:r>
              <a:rPr lang="ja-JP" altLang="en-US" dirty="0" smtClean="0"/>
              <a:t>ドメイン</a:t>
            </a:r>
            <a:r>
              <a:rPr lang="en-US" altLang="ja-JP" dirty="0" smtClean="0"/>
              <a:t>U</a:t>
            </a:r>
            <a:r>
              <a:rPr lang="ja-JP" altLang="en-US" dirty="0" smtClean="0"/>
              <a:t>の動作に影響する場合があるため</a:t>
            </a:r>
            <a:endParaRPr lang="en-US" altLang="ja-JP" dirty="0" smtClean="0"/>
          </a:p>
          <a:p>
            <a:pPr lvl="3"/>
            <a:r>
              <a:rPr lang="ja-JP" altLang="en-US" dirty="0" smtClean="0"/>
              <a:t>現在の実装では元の半分のサイズ</a:t>
            </a:r>
            <a:endParaRPr lang="en-US" altLang="ja-JP" dirty="0" smtClean="0"/>
          </a:p>
        </p:txBody>
      </p:sp>
    </p:spTree>
    <p:extLst>
      <p:ext uri="{BB962C8B-B14F-4D97-AF65-F5344CB8AC3E}">
        <p14:creationId xmlns:p14="http://schemas.microsoft.com/office/powerpoint/2010/main" val="407677508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Xen</a:t>
            </a:r>
            <a:r>
              <a:rPr kumimoji="1" lang="en-US" altLang="ja-JP" dirty="0" smtClean="0"/>
              <a:t> API</a:t>
            </a:r>
            <a:r>
              <a:rPr kumimoji="1" lang="ja-JP" altLang="en-US" dirty="0" smtClean="0"/>
              <a:t>の動作</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xend</a:t>
            </a:r>
            <a:r>
              <a:rPr kumimoji="1" lang="ja-JP" altLang="en-US" dirty="0" smtClean="0"/>
              <a:t>との間にセッションを確立</a:t>
            </a:r>
            <a:r>
              <a:rPr lang="ja-JP" altLang="en-US" dirty="0" smtClean="0"/>
              <a:t>して</a:t>
            </a:r>
            <a:r>
              <a:rPr lang="en-US" altLang="ja-JP" dirty="0" smtClean="0"/>
              <a:t>XML-RPC</a:t>
            </a:r>
            <a:r>
              <a:rPr lang="ja-JP" altLang="en-US" dirty="0" smtClean="0"/>
              <a:t>で通信</a:t>
            </a:r>
            <a:endParaRPr kumimoji="1" lang="en-US" altLang="ja-JP" dirty="0" smtClean="0"/>
          </a:p>
          <a:p>
            <a:pPr lvl="1"/>
            <a:r>
              <a:rPr lang="ja-JP" altLang="en-US" dirty="0" smtClean="0"/>
              <a:t>ドメイン名を指定してメモリサイズを設定</a:t>
            </a:r>
            <a:endParaRPr kumimoji="1" lang="en-US" altLang="ja-JP" dirty="0" smtClean="0"/>
          </a:p>
          <a:p>
            <a:pPr lvl="1"/>
            <a:r>
              <a:rPr lang="ja-JP" altLang="en-US" dirty="0" smtClean="0"/>
              <a:t>ゲスト</a:t>
            </a:r>
            <a:r>
              <a:rPr lang="en-US" altLang="ja-JP" dirty="0" smtClean="0"/>
              <a:t>OS</a:t>
            </a:r>
            <a:r>
              <a:rPr lang="ja-JP" altLang="en-US" dirty="0" smtClean="0"/>
              <a:t>に組み込まれたバルーンドライバがメモリサイズを調整</a:t>
            </a:r>
            <a:endParaRPr lang="en-US" altLang="ja-JP" dirty="0" smtClean="0"/>
          </a:p>
          <a:p>
            <a:pPr lvl="2"/>
            <a:r>
              <a:rPr kumimoji="1" lang="ja-JP" altLang="en-US" dirty="0" smtClean="0"/>
              <a:t>メモリを確保して</a:t>
            </a:r>
            <a:r>
              <a:rPr kumimoji="1" lang="en-US" altLang="ja-JP" dirty="0" smtClean="0"/>
              <a:t/>
            </a:r>
            <a:br>
              <a:rPr kumimoji="1" lang="en-US" altLang="ja-JP" dirty="0" smtClean="0"/>
            </a:br>
            <a:r>
              <a:rPr kumimoji="1" lang="en-US" altLang="ja-JP" dirty="0" err="1" smtClean="0"/>
              <a:t>Xen</a:t>
            </a:r>
            <a:r>
              <a:rPr kumimoji="1" lang="ja-JP" altLang="en-US" dirty="0" smtClean="0"/>
              <a:t>に返却</a:t>
            </a:r>
            <a:endParaRPr kumimoji="1" lang="en-US" altLang="ja-JP" dirty="0" smtClean="0"/>
          </a:p>
          <a:p>
            <a:pPr lvl="2"/>
            <a:r>
              <a:rPr lang="en-US" altLang="ja-JP" dirty="0" err="1" smtClean="0"/>
              <a:t>Xen</a:t>
            </a:r>
            <a:r>
              <a:rPr lang="ja-JP" altLang="en-US" dirty="0" smtClean="0"/>
              <a:t>からメモリを</a:t>
            </a:r>
            <a:r>
              <a:rPr lang="en-US" altLang="ja-JP" dirty="0" smtClean="0"/>
              <a:t/>
            </a:r>
            <a:br>
              <a:rPr lang="en-US" altLang="ja-JP" dirty="0" smtClean="0"/>
            </a:br>
            <a:r>
              <a:rPr lang="ja-JP" altLang="en-US" dirty="0" smtClean="0"/>
              <a:t>取得して解放</a:t>
            </a:r>
            <a:endParaRPr kumimoji="1" lang="ja-JP" altLang="en-US" dirty="0"/>
          </a:p>
        </p:txBody>
      </p:sp>
      <p:sp>
        <p:nvSpPr>
          <p:cNvPr id="4" name="角丸四角形 3"/>
          <p:cNvSpPr/>
          <p:nvPr/>
        </p:nvSpPr>
        <p:spPr>
          <a:xfrm>
            <a:off x="6407083" y="4026502"/>
            <a:ext cx="1954520"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6" name="角丸四角形 5"/>
          <p:cNvSpPr/>
          <p:nvPr/>
        </p:nvSpPr>
        <p:spPr>
          <a:xfrm>
            <a:off x="4241906" y="4026502"/>
            <a:ext cx="1954520"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7" name="円/楕円 6"/>
          <p:cNvSpPr/>
          <p:nvPr/>
        </p:nvSpPr>
        <p:spPr>
          <a:xfrm>
            <a:off x="5612267" y="4502082"/>
            <a:ext cx="324475" cy="3244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smtClean="0">
              <a:latin typeface="+mj-ea"/>
              <a:ea typeface="+mj-ea"/>
            </a:endParaRPr>
          </a:p>
        </p:txBody>
      </p:sp>
      <p:sp>
        <p:nvSpPr>
          <p:cNvPr id="9" name="テキスト ボックス 8"/>
          <p:cNvSpPr txBox="1"/>
          <p:nvPr/>
        </p:nvSpPr>
        <p:spPr>
          <a:xfrm>
            <a:off x="4558806" y="3587398"/>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10" name="テキスト ボックス 9"/>
          <p:cNvSpPr txBox="1"/>
          <p:nvPr/>
        </p:nvSpPr>
        <p:spPr>
          <a:xfrm>
            <a:off x="6735601" y="3587398"/>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22" name="角丸四角形 21"/>
          <p:cNvSpPr/>
          <p:nvPr/>
        </p:nvSpPr>
        <p:spPr>
          <a:xfrm>
            <a:off x="4470638" y="4460107"/>
            <a:ext cx="797788" cy="4012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err="1" smtClean="0">
                <a:latin typeface="+mj-ea"/>
                <a:ea typeface="+mj-ea"/>
              </a:rPr>
              <a:t>xend</a:t>
            </a:r>
            <a:endParaRPr kumimoji="1" lang="ja-JP" altLang="en-US" dirty="0" smtClean="0">
              <a:latin typeface="+mj-ea"/>
              <a:ea typeface="+mj-ea"/>
            </a:endParaRPr>
          </a:p>
        </p:txBody>
      </p:sp>
      <p:sp>
        <p:nvSpPr>
          <p:cNvPr id="23" name="正方形/長方形 22"/>
          <p:cNvSpPr/>
          <p:nvPr/>
        </p:nvSpPr>
        <p:spPr>
          <a:xfrm>
            <a:off x="4241906" y="5959189"/>
            <a:ext cx="4119697" cy="35180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ja-JP" dirty="0" smtClean="0">
                <a:latin typeface="+mj-ea"/>
                <a:ea typeface="+mj-ea"/>
              </a:rPr>
              <a:t>VMM</a:t>
            </a:r>
            <a:endParaRPr kumimoji="1" lang="ja-JP" altLang="en-US" dirty="0" smtClean="0">
              <a:latin typeface="+mj-ea"/>
              <a:ea typeface="+mj-ea"/>
            </a:endParaRPr>
          </a:p>
        </p:txBody>
      </p:sp>
      <p:cxnSp>
        <p:nvCxnSpPr>
          <p:cNvPr id="11" name="直線矢印コネクタ 10"/>
          <p:cNvCxnSpPr>
            <a:stCxn id="22" idx="3"/>
          </p:cNvCxnSpPr>
          <p:nvPr/>
        </p:nvCxnSpPr>
        <p:spPr>
          <a:xfrm>
            <a:off x="5268426" y="4660725"/>
            <a:ext cx="343841" cy="2801"/>
          </a:xfrm>
          <a:prstGeom prst="straightConnector1">
            <a:avLst/>
          </a:prstGeom>
          <a:ln>
            <a:solidFill>
              <a:srgbClr val="000000"/>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3" name="直線矢印コネクタ 12"/>
          <p:cNvCxnSpPr>
            <a:stCxn id="22" idx="2"/>
          </p:cNvCxnSpPr>
          <p:nvPr/>
        </p:nvCxnSpPr>
        <p:spPr>
          <a:xfrm>
            <a:off x="4869532" y="4861343"/>
            <a:ext cx="4408" cy="1097846"/>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5" name="テキスト ボックス 4"/>
          <p:cNvSpPr txBox="1"/>
          <p:nvPr/>
        </p:nvSpPr>
        <p:spPr>
          <a:xfrm>
            <a:off x="5011486" y="4838538"/>
            <a:ext cx="1184940" cy="584776"/>
          </a:xfrm>
          <a:prstGeom prst="rect">
            <a:avLst/>
          </a:prstGeom>
          <a:noFill/>
        </p:spPr>
        <p:txBody>
          <a:bodyPr wrap="none" rtlCol="0">
            <a:spAutoFit/>
          </a:bodyPr>
          <a:lstStyle/>
          <a:p>
            <a:pPr algn="r"/>
            <a:r>
              <a:rPr kumimoji="1" lang="en-US" altLang="ja-JP" sz="1600" dirty="0" smtClean="0">
                <a:latin typeface="+mn-ea"/>
                <a:ea typeface="+mn-ea"/>
              </a:rPr>
              <a:t>Balloon</a:t>
            </a:r>
          </a:p>
          <a:p>
            <a:pPr algn="r"/>
            <a:r>
              <a:rPr lang="en-US" altLang="ja-JP" sz="1600" dirty="0">
                <a:latin typeface="+mn-ea"/>
              </a:rPr>
              <a:t>Performer</a:t>
            </a:r>
            <a:endParaRPr kumimoji="1" lang="ja-JP" altLang="en-US" sz="1600" dirty="0" smtClean="0">
              <a:latin typeface="+mn-ea"/>
            </a:endParaRPr>
          </a:p>
        </p:txBody>
      </p:sp>
      <p:grpSp>
        <p:nvGrpSpPr>
          <p:cNvPr id="12" name="図形グループ 11"/>
          <p:cNvGrpSpPr/>
          <p:nvPr/>
        </p:nvGrpSpPr>
        <p:grpSpPr>
          <a:xfrm>
            <a:off x="6786547" y="4534504"/>
            <a:ext cx="1171612" cy="1424685"/>
            <a:chOff x="6786547" y="4534504"/>
            <a:chExt cx="1171612" cy="1424685"/>
          </a:xfrm>
        </p:grpSpPr>
        <p:sp>
          <p:nvSpPr>
            <p:cNvPr id="21" name="角丸四角形 20"/>
            <p:cNvSpPr/>
            <p:nvPr/>
          </p:nvSpPr>
          <p:spPr>
            <a:xfrm>
              <a:off x="6786547" y="4861343"/>
              <a:ext cx="1171612" cy="6177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latin typeface="+mj-ea"/>
                  <a:ea typeface="+mj-ea"/>
                </a:rPr>
                <a:t>balloon</a:t>
              </a:r>
            </a:p>
            <a:p>
              <a:pPr algn="ctr"/>
              <a:r>
                <a:rPr lang="en-US" altLang="ja-JP" dirty="0" smtClean="0">
                  <a:latin typeface="+mj-ea"/>
                  <a:ea typeface="+mj-ea"/>
                </a:rPr>
                <a:t>driver</a:t>
              </a:r>
              <a:endParaRPr kumimoji="1" lang="ja-JP" altLang="en-US" dirty="0" smtClean="0">
                <a:latin typeface="+mj-ea"/>
                <a:ea typeface="+mj-ea"/>
              </a:endParaRPr>
            </a:p>
          </p:txBody>
        </p:sp>
        <p:cxnSp>
          <p:nvCxnSpPr>
            <p:cNvPr id="15" name="直線矢印コネクタ 14"/>
            <p:cNvCxnSpPr>
              <a:endCxn id="21" idx="2"/>
            </p:cNvCxnSpPr>
            <p:nvPr/>
          </p:nvCxnSpPr>
          <p:spPr>
            <a:xfrm flipV="1">
              <a:off x="7372353" y="5479142"/>
              <a:ext cx="0" cy="48004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8" name="上矢印 7"/>
            <p:cNvSpPr/>
            <p:nvPr/>
          </p:nvSpPr>
          <p:spPr>
            <a:xfrm>
              <a:off x="6949579" y="4534504"/>
              <a:ext cx="320964" cy="257248"/>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17" name="上矢印 16"/>
            <p:cNvSpPr/>
            <p:nvPr/>
          </p:nvSpPr>
          <p:spPr>
            <a:xfrm flipV="1">
              <a:off x="7422943" y="4543953"/>
              <a:ext cx="320964" cy="257248"/>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grpSp>
    </p:spTree>
    <p:extLst>
      <p:ext uri="{BB962C8B-B14F-4D97-AF65-F5344CB8AC3E}">
        <p14:creationId xmlns:p14="http://schemas.microsoft.com/office/powerpoint/2010/main" val="4992629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Balloon Performer</a:t>
            </a:r>
            <a:r>
              <a:rPr kumimoji="1" lang="ja-JP" altLang="en-US" dirty="0" smtClean="0"/>
              <a:t>が</a:t>
            </a:r>
            <a:r>
              <a:rPr kumimoji="1" lang="en-US" altLang="ja-JP" dirty="0" smtClean="0"/>
              <a:t>VM</a:t>
            </a:r>
            <a:r>
              <a:rPr kumimoji="1" lang="ja-JP" altLang="en-US" dirty="0" smtClean="0"/>
              <a:t>のメモリ割り当てをうまく調整できているかどうか調べた</a:t>
            </a:r>
            <a:endParaRPr kumimoji="1" lang="en-US" altLang="ja-JP" dirty="0" smtClean="0"/>
          </a:p>
          <a:p>
            <a:pPr lvl="1"/>
            <a:r>
              <a:rPr kumimoji="1" lang="ja-JP" altLang="en-US" dirty="0" smtClean="0"/>
              <a:t>プロセスのメモリ消費量を変化させた場合</a:t>
            </a:r>
            <a:endParaRPr lang="en-US" altLang="ja-JP" dirty="0" smtClean="0"/>
          </a:p>
          <a:p>
            <a:pPr lvl="1"/>
            <a:r>
              <a:rPr lang="en-US" altLang="ja-JP" dirty="0" smtClean="0"/>
              <a:t>Tripwire</a:t>
            </a:r>
            <a:r>
              <a:rPr lang="ja-JP" altLang="en-US" dirty="0" smtClean="0"/>
              <a:t>を動かした場合</a:t>
            </a:r>
            <a:endParaRPr lang="en-US" altLang="ja-JP" dirty="0" smtClean="0"/>
          </a:p>
          <a:p>
            <a:pPr lvl="1"/>
            <a:endParaRPr kumimoji="1" lang="en-US" altLang="ja-JP" dirty="0"/>
          </a:p>
          <a:p>
            <a:pPr lvl="1"/>
            <a:r>
              <a:rPr lang="ja-JP" altLang="en-US" dirty="0" smtClean="0"/>
              <a:t>実験環境</a:t>
            </a:r>
            <a:endParaRPr lang="en-US" altLang="ja-JP" dirty="0" smtClean="0"/>
          </a:p>
          <a:p>
            <a:pPr lvl="2"/>
            <a:r>
              <a:rPr kumimoji="1" lang="en-US" altLang="ja-JP" dirty="0" smtClean="0"/>
              <a:t>Intel Core 2 Quad 2.83GHz, 4GB</a:t>
            </a:r>
            <a:r>
              <a:rPr kumimoji="1" lang="ja-JP" altLang="en-US" dirty="0" smtClean="0"/>
              <a:t>メモリ</a:t>
            </a:r>
            <a:endParaRPr kumimoji="1" lang="en-US" altLang="ja-JP" dirty="0" smtClean="0"/>
          </a:p>
          <a:p>
            <a:pPr lvl="2"/>
            <a:r>
              <a:rPr kumimoji="1" lang="en-US" altLang="ja-JP" dirty="0" err="1" smtClean="0"/>
              <a:t>Xen</a:t>
            </a:r>
            <a:r>
              <a:rPr kumimoji="1" lang="en-US" altLang="ja-JP" dirty="0" smtClean="0"/>
              <a:t> 3.4.0, Linux 2.6.18</a:t>
            </a:r>
          </a:p>
          <a:p>
            <a:pPr lvl="2"/>
            <a:r>
              <a:rPr lang="ja-JP" altLang="en-US" dirty="0" smtClean="0"/>
              <a:t>ドメイン</a:t>
            </a:r>
            <a:r>
              <a:rPr lang="en-US" altLang="ja-JP" dirty="0" smtClean="0"/>
              <a:t>0</a:t>
            </a:r>
            <a:r>
              <a:rPr lang="ja-JP" altLang="en-US" dirty="0" smtClean="0"/>
              <a:t>、ドメイン</a:t>
            </a:r>
            <a:r>
              <a:rPr lang="en-US" altLang="ja-JP" dirty="0" smtClean="0"/>
              <a:t>U</a:t>
            </a:r>
            <a:r>
              <a:rPr lang="ja-JP" altLang="en-US" dirty="0" smtClean="0"/>
              <a:t>に</a:t>
            </a:r>
            <a:r>
              <a:rPr lang="en-US" altLang="ja-JP" dirty="0" smtClean="0"/>
              <a:t>1.5GB</a:t>
            </a:r>
            <a:r>
              <a:rPr lang="ja-JP" altLang="en-US" dirty="0" smtClean="0"/>
              <a:t>を割り当て</a:t>
            </a:r>
            <a:endParaRPr kumimoji="1" lang="en-US" altLang="ja-JP" dirty="0" smtClean="0"/>
          </a:p>
          <a:p>
            <a:pPr lvl="2"/>
            <a:endParaRPr kumimoji="1" lang="en-US" altLang="ja-JP" dirty="0" smtClean="0"/>
          </a:p>
        </p:txBody>
      </p:sp>
    </p:spTree>
    <p:extLst>
      <p:ext uri="{BB962C8B-B14F-4D97-AF65-F5344CB8AC3E}">
        <p14:creationId xmlns:p14="http://schemas.microsoft.com/office/powerpoint/2010/main" val="36612043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プロセスのメモリ消費量に応じたメモリ割り当て</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5</a:t>
            </a:r>
            <a:r>
              <a:rPr lang="ja-JP" altLang="en-US" dirty="0" smtClean="0"/>
              <a:t>秒おきにランダムにメモリの確保・解放を行うプログラムを</a:t>
            </a:r>
            <a:r>
              <a:rPr lang="ja-JP" altLang="en-US" dirty="0"/>
              <a:t>ドメイン</a:t>
            </a:r>
            <a:r>
              <a:rPr lang="en-US" altLang="ja-JP" dirty="0"/>
              <a:t>0</a:t>
            </a:r>
            <a:r>
              <a:rPr lang="ja-JP" altLang="en-US" dirty="0"/>
              <a:t>で</a:t>
            </a:r>
            <a:r>
              <a:rPr lang="ja-JP" altLang="en-US" dirty="0" smtClean="0"/>
              <a:t>実行</a:t>
            </a:r>
            <a:endParaRPr lang="en-US" altLang="ja-JP" dirty="0" smtClean="0"/>
          </a:p>
          <a:p>
            <a:pPr lvl="1"/>
            <a:r>
              <a:rPr lang="ja-JP" altLang="en-US" dirty="0" smtClean="0"/>
              <a:t>プロセスのメモリ消費量とドメイン</a:t>
            </a:r>
            <a:r>
              <a:rPr lang="en-US" altLang="ja-JP" dirty="0" smtClean="0"/>
              <a:t>U</a:t>
            </a:r>
            <a:r>
              <a:rPr lang="ja-JP" altLang="en-US" dirty="0" smtClean="0"/>
              <a:t>のメモリサイズの変化を測定</a:t>
            </a:r>
            <a:endParaRPr lang="en-US" altLang="ja-JP" dirty="0" smtClean="0"/>
          </a:p>
          <a:p>
            <a:pPr lvl="2"/>
            <a:endParaRPr lang="en-US" altLang="ja-JP" dirty="0" smtClean="0"/>
          </a:p>
          <a:p>
            <a:pPr lvl="1"/>
            <a:r>
              <a:rPr lang="ja-JP" altLang="en-US" dirty="0" smtClean="0"/>
              <a:t>実験結果</a:t>
            </a:r>
            <a:endParaRPr lang="en-US" altLang="ja-JP" dirty="0"/>
          </a:p>
          <a:p>
            <a:pPr lvl="2"/>
            <a:r>
              <a:rPr kumimoji="1" lang="ja-JP" altLang="en-US" dirty="0" smtClean="0"/>
              <a:t>これらの合計</a:t>
            </a:r>
            <a:r>
              <a:rPr lang="ja-JP" altLang="en-US" dirty="0" smtClean="0"/>
              <a:t>は</a:t>
            </a:r>
            <a:r>
              <a:rPr kumimoji="1" lang="en-US" altLang="ja-JP" dirty="0" smtClean="0"/>
              <a:t/>
            </a:r>
            <a:br>
              <a:rPr kumimoji="1" lang="en-US" altLang="ja-JP" dirty="0" smtClean="0"/>
            </a:br>
            <a:r>
              <a:rPr kumimoji="1" lang="ja-JP" altLang="en-US" dirty="0" smtClean="0"/>
              <a:t>ほぼ</a:t>
            </a:r>
            <a:r>
              <a:rPr kumimoji="1" lang="en-US" altLang="ja-JP" dirty="0" smtClean="0"/>
              <a:t>1.5GB</a:t>
            </a:r>
            <a:r>
              <a:rPr kumimoji="1" lang="ja-JP" altLang="en-US" dirty="0" smtClean="0"/>
              <a:t>になった</a:t>
            </a:r>
            <a:endParaRPr kumimoji="1" lang="en-US" altLang="ja-JP" dirty="0" smtClean="0"/>
          </a:p>
        </p:txBody>
      </p:sp>
      <p:pic>
        <p:nvPicPr>
          <p:cNvPr id="5" name="図 4"/>
          <p:cNvPicPr>
            <a:picLocks noChangeAspect="1"/>
          </p:cNvPicPr>
          <p:nvPr/>
        </p:nvPicPr>
        <p:blipFill>
          <a:blip r:embed="rId2"/>
          <a:stretch>
            <a:fillRect/>
          </a:stretch>
        </p:blipFill>
        <p:spPr>
          <a:xfrm>
            <a:off x="4848572" y="3144947"/>
            <a:ext cx="2681986" cy="3356596"/>
          </a:xfrm>
          <a:prstGeom prst="rect">
            <a:avLst/>
          </a:prstGeom>
        </p:spPr>
      </p:pic>
      <p:sp>
        <p:nvSpPr>
          <p:cNvPr id="6" name="テキスト ボックス 5"/>
          <p:cNvSpPr txBox="1"/>
          <p:nvPr/>
        </p:nvSpPr>
        <p:spPr>
          <a:xfrm rot="16200000">
            <a:off x="3834950" y="4495527"/>
            <a:ext cx="1657913" cy="369332"/>
          </a:xfrm>
          <a:prstGeom prst="rect">
            <a:avLst/>
          </a:prstGeom>
          <a:noFill/>
        </p:spPr>
        <p:txBody>
          <a:bodyPr wrap="none" rtlCol="0">
            <a:spAutoFit/>
          </a:bodyPr>
          <a:lstStyle/>
          <a:p>
            <a:r>
              <a:rPr lang="ja-JP" altLang="en-US" dirty="0" smtClean="0">
                <a:latin typeface="+mn-ea"/>
              </a:rPr>
              <a:t>メモリ量</a:t>
            </a:r>
            <a:r>
              <a:rPr lang="en-US" altLang="ja-JP" dirty="0" smtClean="0">
                <a:latin typeface="+mn-ea"/>
              </a:rPr>
              <a:t>(MB)</a:t>
            </a:r>
            <a:endParaRPr kumimoji="1" lang="ja-JP" altLang="en-US" dirty="0" smtClean="0">
              <a:latin typeface="+mn-ea"/>
              <a:ea typeface="+mn-ea"/>
            </a:endParaRPr>
          </a:p>
        </p:txBody>
      </p:sp>
      <p:sp>
        <p:nvSpPr>
          <p:cNvPr id="7" name="テキスト ボックス 6"/>
          <p:cNvSpPr txBox="1"/>
          <p:nvPr/>
        </p:nvSpPr>
        <p:spPr>
          <a:xfrm>
            <a:off x="7530557" y="5947913"/>
            <a:ext cx="1080043" cy="369332"/>
          </a:xfrm>
          <a:prstGeom prst="rect">
            <a:avLst/>
          </a:prstGeom>
          <a:noFill/>
        </p:spPr>
        <p:txBody>
          <a:bodyPr wrap="none" rtlCol="0">
            <a:spAutoFit/>
          </a:bodyPr>
          <a:lstStyle/>
          <a:p>
            <a:r>
              <a:rPr lang="ja-JP" altLang="en-US" dirty="0" smtClean="0">
                <a:latin typeface="+mn-ea"/>
              </a:rPr>
              <a:t>時刻</a:t>
            </a:r>
            <a:r>
              <a:rPr lang="en-US" altLang="ja-JP" dirty="0" smtClean="0">
                <a:latin typeface="+mn-ea"/>
              </a:rPr>
              <a:t>(</a:t>
            </a:r>
            <a:r>
              <a:rPr lang="ja-JP" altLang="en-US" dirty="0" smtClean="0">
                <a:latin typeface="+mn-ea"/>
              </a:rPr>
              <a:t>秒</a:t>
            </a:r>
            <a:r>
              <a:rPr lang="en-US" altLang="ja-JP" dirty="0" smtClean="0">
                <a:latin typeface="+mn-ea"/>
              </a:rPr>
              <a:t>)</a:t>
            </a:r>
            <a:endParaRPr kumimoji="1" lang="ja-JP" altLang="en-US" dirty="0" smtClean="0">
              <a:latin typeface="+mn-ea"/>
              <a:ea typeface="+mn-ea"/>
            </a:endParaRPr>
          </a:p>
        </p:txBody>
      </p:sp>
      <p:sp>
        <p:nvSpPr>
          <p:cNvPr id="8" name="テキスト ボックス 7"/>
          <p:cNvSpPr txBox="1"/>
          <p:nvPr/>
        </p:nvSpPr>
        <p:spPr>
          <a:xfrm>
            <a:off x="7452695" y="3157479"/>
            <a:ext cx="646331" cy="369332"/>
          </a:xfrm>
          <a:prstGeom prst="rect">
            <a:avLst/>
          </a:prstGeom>
          <a:solidFill>
            <a:srgbClr val="FFFFFF"/>
          </a:solidFill>
        </p:spPr>
        <p:txBody>
          <a:bodyPr wrap="none" rtlCol="0">
            <a:spAutoFit/>
          </a:bodyPr>
          <a:lstStyle/>
          <a:p>
            <a:r>
              <a:rPr lang="ja-JP" altLang="en-US" dirty="0" smtClean="0">
                <a:solidFill>
                  <a:srgbClr val="FF0000"/>
                </a:solidFill>
                <a:latin typeface="+mn-ea"/>
              </a:rPr>
              <a:t>合計</a:t>
            </a:r>
            <a:endParaRPr kumimoji="1" lang="ja-JP" altLang="en-US" dirty="0" smtClean="0">
              <a:solidFill>
                <a:srgbClr val="FF0000"/>
              </a:solidFill>
              <a:latin typeface="+mn-ea"/>
            </a:endParaRPr>
          </a:p>
        </p:txBody>
      </p:sp>
      <p:sp>
        <p:nvSpPr>
          <p:cNvPr id="9" name="テキスト ボックス 8"/>
          <p:cNvSpPr txBox="1"/>
          <p:nvPr/>
        </p:nvSpPr>
        <p:spPr>
          <a:xfrm>
            <a:off x="6991030" y="3764681"/>
            <a:ext cx="1276273" cy="369332"/>
          </a:xfrm>
          <a:prstGeom prst="rect">
            <a:avLst/>
          </a:prstGeom>
          <a:solidFill>
            <a:srgbClr val="FFFFFF"/>
          </a:solidFill>
        </p:spPr>
        <p:txBody>
          <a:bodyPr wrap="none" rtlCol="0">
            <a:spAutoFit/>
          </a:bodyPr>
          <a:lstStyle/>
          <a:p>
            <a:r>
              <a:rPr kumimoji="1" lang="ja-JP" altLang="en-US" dirty="0" smtClean="0">
                <a:solidFill>
                  <a:srgbClr val="FF0000"/>
                </a:solidFill>
                <a:latin typeface="+mn-ea"/>
                <a:ea typeface="+mn-ea"/>
              </a:rPr>
              <a:t>ドメイン</a:t>
            </a:r>
            <a:r>
              <a:rPr kumimoji="1" lang="en-US" altLang="ja-JP" dirty="0" smtClean="0">
                <a:solidFill>
                  <a:srgbClr val="FF0000"/>
                </a:solidFill>
                <a:latin typeface="+mn-ea"/>
                <a:ea typeface="+mn-ea"/>
              </a:rPr>
              <a:t>U</a:t>
            </a:r>
            <a:endParaRPr kumimoji="1" lang="ja-JP" altLang="en-US" dirty="0" smtClean="0">
              <a:solidFill>
                <a:srgbClr val="FF0000"/>
              </a:solidFill>
              <a:latin typeface="+mn-ea"/>
              <a:ea typeface="+mn-ea"/>
            </a:endParaRPr>
          </a:p>
        </p:txBody>
      </p:sp>
      <p:sp>
        <p:nvSpPr>
          <p:cNvPr id="10" name="テキスト ボックス 9"/>
          <p:cNvSpPr txBox="1"/>
          <p:nvPr/>
        </p:nvSpPr>
        <p:spPr>
          <a:xfrm>
            <a:off x="6991030" y="5324484"/>
            <a:ext cx="1107996" cy="369332"/>
          </a:xfrm>
          <a:prstGeom prst="rect">
            <a:avLst/>
          </a:prstGeom>
          <a:solidFill>
            <a:srgbClr val="FFFFFF"/>
          </a:solidFill>
        </p:spPr>
        <p:txBody>
          <a:bodyPr wrap="none" rtlCol="0">
            <a:spAutoFit/>
          </a:bodyPr>
          <a:lstStyle/>
          <a:p>
            <a:r>
              <a:rPr lang="ja-JP" altLang="en-US" dirty="0" smtClean="0">
                <a:solidFill>
                  <a:srgbClr val="FF0000"/>
                </a:solidFill>
                <a:latin typeface="+mn-ea"/>
              </a:rPr>
              <a:t>プロセス</a:t>
            </a:r>
            <a:endParaRPr kumimoji="1" lang="ja-JP" altLang="en-US" dirty="0" smtClean="0">
              <a:solidFill>
                <a:srgbClr val="FF0000"/>
              </a:solidFill>
              <a:latin typeface="+mn-ea"/>
            </a:endParaRPr>
          </a:p>
        </p:txBody>
      </p:sp>
    </p:spTree>
    <p:extLst>
      <p:ext uri="{BB962C8B-B14F-4D97-AF65-F5344CB8AC3E}">
        <p14:creationId xmlns:p14="http://schemas.microsoft.com/office/powerpoint/2010/main" val="300679288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ファイルキャッシュの使用量に応じたメモリ割り当て</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27,752</a:t>
            </a:r>
            <a:r>
              <a:rPr kumimoji="1" lang="ja-JP" altLang="en-US" dirty="0" smtClean="0"/>
              <a:t>個のファイルをスキャン</a:t>
            </a:r>
            <a:r>
              <a:rPr lang="ja-JP" altLang="en-US" dirty="0" smtClean="0"/>
              <a:t>する</a:t>
            </a:r>
            <a:r>
              <a:rPr lang="en-US" altLang="ja-JP" dirty="0" smtClean="0"/>
              <a:t>Tripwire</a:t>
            </a:r>
            <a:r>
              <a:rPr lang="ja-JP" altLang="en-US" dirty="0" smtClean="0"/>
              <a:t>を</a:t>
            </a:r>
            <a:r>
              <a:rPr lang="ja-JP" altLang="en-US" dirty="0" smtClean="0"/>
              <a:t>ドメイン</a:t>
            </a:r>
            <a:r>
              <a:rPr lang="en-US" altLang="ja-JP" dirty="0" smtClean="0"/>
              <a:t>0</a:t>
            </a:r>
            <a:r>
              <a:rPr lang="ja-JP" altLang="en-US" dirty="0" smtClean="0"/>
              <a:t>で</a:t>
            </a:r>
            <a:r>
              <a:rPr lang="ja-JP" altLang="en-US" dirty="0" smtClean="0"/>
              <a:t>実行</a:t>
            </a:r>
            <a:endParaRPr kumimoji="1" lang="en-US" altLang="ja-JP" dirty="0" smtClean="0"/>
          </a:p>
          <a:p>
            <a:pPr lvl="1"/>
            <a:r>
              <a:rPr lang="ja-JP" altLang="en-US" dirty="0" smtClean="0"/>
              <a:t>ファイルキャッシュの使用量とドメイン</a:t>
            </a:r>
            <a:r>
              <a:rPr lang="en-US" altLang="ja-JP" dirty="0" smtClean="0"/>
              <a:t>U</a:t>
            </a:r>
            <a:r>
              <a:rPr lang="ja-JP" altLang="en-US" dirty="0" smtClean="0"/>
              <a:t>のメモリサイズの変化を測定</a:t>
            </a:r>
            <a:endParaRPr lang="en-US" altLang="ja-JP" dirty="0" smtClean="0"/>
          </a:p>
          <a:p>
            <a:pPr lvl="2"/>
            <a:endParaRPr lang="en-US" altLang="ja-JP" dirty="0" smtClean="0"/>
          </a:p>
          <a:p>
            <a:pPr lvl="1"/>
            <a:r>
              <a:rPr lang="ja-JP" altLang="en-US" dirty="0" smtClean="0"/>
              <a:t>実験結果</a:t>
            </a:r>
            <a:endParaRPr lang="en-US" altLang="ja-JP" dirty="0" smtClean="0"/>
          </a:p>
          <a:p>
            <a:pPr lvl="2"/>
            <a:r>
              <a:rPr lang="ja-JP" altLang="en-US" dirty="0" smtClean="0"/>
              <a:t>これらの合計は</a:t>
            </a:r>
            <a:r>
              <a:rPr lang="en-US" altLang="ja-JP" dirty="0" smtClean="0"/>
              <a:t/>
            </a:r>
            <a:br>
              <a:rPr lang="en-US" altLang="ja-JP" dirty="0" smtClean="0"/>
            </a:br>
            <a:r>
              <a:rPr lang="ja-JP" altLang="en-US" dirty="0" smtClean="0"/>
              <a:t>ほぼ</a:t>
            </a:r>
            <a:r>
              <a:rPr lang="en-US" altLang="ja-JP" dirty="0" smtClean="0"/>
              <a:t>1.5GB</a:t>
            </a:r>
            <a:r>
              <a:rPr lang="ja-JP" altLang="en-US" dirty="0" smtClean="0"/>
              <a:t>になった</a:t>
            </a:r>
            <a:endParaRPr lang="en-US" altLang="ja-JP" dirty="0" smtClean="0"/>
          </a:p>
          <a:p>
            <a:pPr marL="228600" lvl="1" indent="0">
              <a:buNone/>
            </a:pPr>
            <a:endParaRPr lang="en-US" altLang="ja-JP" dirty="0"/>
          </a:p>
        </p:txBody>
      </p:sp>
      <p:pic>
        <p:nvPicPr>
          <p:cNvPr id="4" name="図 3"/>
          <p:cNvPicPr>
            <a:picLocks noChangeAspect="1"/>
          </p:cNvPicPr>
          <p:nvPr/>
        </p:nvPicPr>
        <p:blipFill>
          <a:blip r:embed="rId2"/>
          <a:stretch>
            <a:fillRect/>
          </a:stretch>
        </p:blipFill>
        <p:spPr>
          <a:xfrm>
            <a:off x="4768539" y="3645003"/>
            <a:ext cx="3029318" cy="2564353"/>
          </a:xfrm>
          <a:prstGeom prst="rect">
            <a:avLst/>
          </a:prstGeom>
        </p:spPr>
      </p:pic>
      <p:sp>
        <p:nvSpPr>
          <p:cNvPr id="5" name="テキスト ボックス 4"/>
          <p:cNvSpPr txBox="1"/>
          <p:nvPr/>
        </p:nvSpPr>
        <p:spPr>
          <a:xfrm rot="16200000">
            <a:off x="3685681" y="4698861"/>
            <a:ext cx="1657913" cy="369332"/>
          </a:xfrm>
          <a:prstGeom prst="rect">
            <a:avLst/>
          </a:prstGeom>
          <a:noFill/>
        </p:spPr>
        <p:txBody>
          <a:bodyPr wrap="none" rtlCol="0">
            <a:spAutoFit/>
          </a:bodyPr>
          <a:lstStyle/>
          <a:p>
            <a:r>
              <a:rPr lang="ja-JP" altLang="en-US" dirty="0" smtClean="0">
                <a:latin typeface="+mn-ea"/>
              </a:rPr>
              <a:t>メモリ量</a:t>
            </a:r>
            <a:r>
              <a:rPr lang="en-US" altLang="ja-JP" dirty="0" smtClean="0">
                <a:latin typeface="+mn-ea"/>
              </a:rPr>
              <a:t>(MB)</a:t>
            </a:r>
            <a:endParaRPr kumimoji="1" lang="ja-JP" altLang="en-US" dirty="0" smtClean="0">
              <a:latin typeface="+mn-ea"/>
              <a:ea typeface="+mn-ea"/>
            </a:endParaRPr>
          </a:p>
        </p:txBody>
      </p:sp>
      <p:sp>
        <p:nvSpPr>
          <p:cNvPr id="6" name="テキスト ボックス 5"/>
          <p:cNvSpPr txBox="1"/>
          <p:nvPr/>
        </p:nvSpPr>
        <p:spPr>
          <a:xfrm>
            <a:off x="7822584" y="5727551"/>
            <a:ext cx="1080043" cy="369332"/>
          </a:xfrm>
          <a:prstGeom prst="rect">
            <a:avLst/>
          </a:prstGeom>
          <a:noFill/>
        </p:spPr>
        <p:txBody>
          <a:bodyPr wrap="none" rtlCol="0">
            <a:spAutoFit/>
          </a:bodyPr>
          <a:lstStyle/>
          <a:p>
            <a:r>
              <a:rPr lang="ja-JP" altLang="en-US" dirty="0" smtClean="0">
                <a:latin typeface="+mn-ea"/>
              </a:rPr>
              <a:t>時刻</a:t>
            </a:r>
            <a:r>
              <a:rPr lang="en-US" altLang="ja-JP" dirty="0" smtClean="0">
                <a:latin typeface="+mn-ea"/>
              </a:rPr>
              <a:t>(</a:t>
            </a:r>
            <a:r>
              <a:rPr lang="ja-JP" altLang="en-US" dirty="0" smtClean="0">
                <a:latin typeface="+mn-ea"/>
              </a:rPr>
              <a:t>秒</a:t>
            </a:r>
            <a:r>
              <a:rPr lang="en-US" altLang="ja-JP" dirty="0" smtClean="0">
                <a:latin typeface="+mn-ea"/>
              </a:rPr>
              <a:t>)</a:t>
            </a:r>
            <a:endParaRPr kumimoji="1" lang="ja-JP" altLang="en-US" dirty="0" smtClean="0">
              <a:latin typeface="+mn-ea"/>
              <a:ea typeface="+mn-ea"/>
            </a:endParaRPr>
          </a:p>
        </p:txBody>
      </p:sp>
      <p:sp>
        <p:nvSpPr>
          <p:cNvPr id="7" name="テキスト ボックス 6"/>
          <p:cNvSpPr txBox="1"/>
          <p:nvPr/>
        </p:nvSpPr>
        <p:spPr>
          <a:xfrm>
            <a:off x="7151526" y="3404416"/>
            <a:ext cx="646331" cy="369332"/>
          </a:xfrm>
          <a:prstGeom prst="rect">
            <a:avLst/>
          </a:prstGeom>
          <a:solidFill>
            <a:srgbClr val="FFFFFF"/>
          </a:solidFill>
        </p:spPr>
        <p:txBody>
          <a:bodyPr wrap="none" rtlCol="0">
            <a:spAutoFit/>
          </a:bodyPr>
          <a:lstStyle/>
          <a:p>
            <a:r>
              <a:rPr lang="ja-JP" altLang="en-US" dirty="0" smtClean="0">
                <a:solidFill>
                  <a:srgbClr val="FF0000"/>
                </a:solidFill>
                <a:latin typeface="+mn-ea"/>
              </a:rPr>
              <a:t>合計</a:t>
            </a:r>
            <a:endParaRPr kumimoji="1" lang="ja-JP" altLang="en-US" dirty="0" smtClean="0">
              <a:solidFill>
                <a:srgbClr val="FF0000"/>
              </a:solidFill>
              <a:latin typeface="+mn-ea"/>
            </a:endParaRPr>
          </a:p>
        </p:txBody>
      </p:sp>
      <p:sp>
        <p:nvSpPr>
          <p:cNvPr id="8" name="テキスト ボックス 7"/>
          <p:cNvSpPr txBox="1"/>
          <p:nvPr/>
        </p:nvSpPr>
        <p:spPr>
          <a:xfrm>
            <a:off x="6730006" y="4054570"/>
            <a:ext cx="1276273" cy="369332"/>
          </a:xfrm>
          <a:prstGeom prst="rect">
            <a:avLst/>
          </a:prstGeom>
          <a:solidFill>
            <a:srgbClr val="FFFFFF"/>
          </a:solidFill>
        </p:spPr>
        <p:txBody>
          <a:bodyPr wrap="none" rtlCol="0">
            <a:spAutoFit/>
          </a:bodyPr>
          <a:lstStyle/>
          <a:p>
            <a:r>
              <a:rPr kumimoji="1" lang="ja-JP" altLang="en-US" dirty="0" smtClean="0">
                <a:solidFill>
                  <a:srgbClr val="FF0000"/>
                </a:solidFill>
                <a:latin typeface="+mn-ea"/>
                <a:ea typeface="+mn-ea"/>
              </a:rPr>
              <a:t>ドメイン</a:t>
            </a:r>
            <a:r>
              <a:rPr kumimoji="1" lang="en-US" altLang="ja-JP" dirty="0" smtClean="0">
                <a:solidFill>
                  <a:srgbClr val="FF0000"/>
                </a:solidFill>
                <a:latin typeface="+mn-ea"/>
                <a:ea typeface="+mn-ea"/>
              </a:rPr>
              <a:t>U</a:t>
            </a:r>
            <a:endParaRPr kumimoji="1" lang="ja-JP" altLang="en-US" dirty="0" smtClean="0">
              <a:solidFill>
                <a:srgbClr val="FF0000"/>
              </a:solidFill>
              <a:latin typeface="+mn-ea"/>
              <a:ea typeface="+mn-ea"/>
            </a:endParaRPr>
          </a:p>
        </p:txBody>
      </p:sp>
      <p:sp>
        <p:nvSpPr>
          <p:cNvPr id="9" name="テキスト ボックス 8"/>
          <p:cNvSpPr txBox="1"/>
          <p:nvPr/>
        </p:nvSpPr>
        <p:spPr>
          <a:xfrm>
            <a:off x="5800365" y="4744290"/>
            <a:ext cx="2262158" cy="369332"/>
          </a:xfrm>
          <a:prstGeom prst="rect">
            <a:avLst/>
          </a:prstGeom>
          <a:solidFill>
            <a:srgbClr val="FFFFFF"/>
          </a:solidFill>
        </p:spPr>
        <p:txBody>
          <a:bodyPr wrap="none" rtlCol="0">
            <a:spAutoFit/>
          </a:bodyPr>
          <a:lstStyle/>
          <a:p>
            <a:r>
              <a:rPr lang="ja-JP" altLang="en-US" dirty="0" smtClean="0">
                <a:solidFill>
                  <a:srgbClr val="FF0000"/>
                </a:solidFill>
                <a:latin typeface="+mn-ea"/>
              </a:rPr>
              <a:t>ファイルキャッシュ</a:t>
            </a:r>
            <a:endParaRPr kumimoji="1" lang="ja-JP" altLang="en-US" dirty="0" smtClean="0">
              <a:solidFill>
                <a:srgbClr val="FF0000"/>
              </a:solidFill>
              <a:latin typeface="+mn-ea"/>
            </a:endParaRPr>
          </a:p>
        </p:txBody>
      </p:sp>
    </p:spTree>
    <p:extLst>
      <p:ext uri="{BB962C8B-B14F-4D97-AF65-F5344CB8AC3E}">
        <p14:creationId xmlns:p14="http://schemas.microsoft.com/office/powerpoint/2010/main" val="40364618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OffloadCage</a:t>
            </a:r>
            <a:r>
              <a:rPr kumimoji="1" lang="en-US" altLang="ja-JP" dirty="0" smtClean="0"/>
              <a:t> [</a:t>
            </a:r>
            <a:r>
              <a:rPr kumimoji="1" lang="ja-JP" altLang="en-US" dirty="0" smtClean="0"/>
              <a:t>新井ら</a:t>
            </a:r>
            <a:r>
              <a:rPr kumimoji="1" lang="en-US" altLang="ja-JP" dirty="0" smtClean="0"/>
              <a:t>’10]</a:t>
            </a:r>
          </a:p>
          <a:p>
            <a:pPr lvl="1"/>
            <a:r>
              <a:rPr kumimoji="1" lang="en-US" altLang="ja-JP" dirty="0" smtClean="0"/>
              <a:t>IDS</a:t>
            </a:r>
            <a:r>
              <a:rPr kumimoji="1" lang="ja-JP" altLang="en-US" dirty="0" smtClean="0"/>
              <a:t>オフロードを考慮した</a:t>
            </a:r>
            <a:r>
              <a:rPr lang="en-US" altLang="ja-JP" dirty="0" smtClean="0"/>
              <a:t>CPU</a:t>
            </a:r>
            <a:r>
              <a:rPr kumimoji="1" lang="ja-JP" altLang="en-US" dirty="0" smtClean="0"/>
              <a:t>スケジューリング</a:t>
            </a:r>
            <a:endParaRPr kumimoji="1" lang="en-US" altLang="ja-JP" dirty="0" smtClean="0"/>
          </a:p>
          <a:p>
            <a:pPr lvl="2"/>
            <a:r>
              <a:rPr lang="en-US" altLang="ja-JP" dirty="0" smtClean="0"/>
              <a:t>IDS</a:t>
            </a:r>
            <a:r>
              <a:rPr lang="ja-JP" altLang="en-US" dirty="0" smtClean="0"/>
              <a:t>の</a:t>
            </a:r>
            <a:r>
              <a:rPr lang="en-US" altLang="ja-JP" dirty="0" smtClean="0"/>
              <a:t>CPU</a:t>
            </a:r>
            <a:r>
              <a:rPr lang="ja-JP" altLang="en-US" dirty="0" smtClean="0"/>
              <a:t>使用分を</a:t>
            </a:r>
            <a:r>
              <a:rPr lang="en-US" altLang="ja-JP" dirty="0" smtClean="0"/>
              <a:t>VM</a:t>
            </a:r>
            <a:r>
              <a:rPr lang="ja-JP" altLang="en-US" dirty="0" smtClean="0"/>
              <a:t>の</a:t>
            </a:r>
            <a:r>
              <a:rPr lang="en-US" altLang="ja-JP" dirty="0" smtClean="0"/>
              <a:t>CPU</a:t>
            </a:r>
            <a:r>
              <a:rPr lang="ja-JP" altLang="en-US" dirty="0" smtClean="0"/>
              <a:t>割り当てから減らす</a:t>
            </a:r>
            <a:endParaRPr lang="en-US" altLang="ja-JP" dirty="0" smtClean="0"/>
          </a:p>
          <a:p>
            <a:r>
              <a:rPr kumimoji="1" lang="en-US" altLang="ja-JP" dirty="0" smtClean="0"/>
              <a:t>SEDF-DC [Gupta et al.’06]</a:t>
            </a:r>
          </a:p>
          <a:p>
            <a:pPr lvl="1"/>
            <a:r>
              <a:rPr lang="en-US" altLang="ja-JP" dirty="0" err="1" smtClean="0"/>
              <a:t>Xen</a:t>
            </a:r>
            <a:r>
              <a:rPr lang="ja-JP" altLang="en-US" dirty="0" smtClean="0"/>
              <a:t>のスプリットドライバを考慮した</a:t>
            </a:r>
            <a:r>
              <a:rPr lang="en-US" altLang="ja-JP" dirty="0" smtClean="0"/>
              <a:t>CPU</a:t>
            </a:r>
            <a:r>
              <a:rPr lang="ja-JP" altLang="en-US" dirty="0" smtClean="0"/>
              <a:t>スケジューリング</a:t>
            </a:r>
            <a:endParaRPr lang="en-US" altLang="ja-JP" dirty="0" smtClean="0"/>
          </a:p>
          <a:p>
            <a:pPr lvl="2"/>
            <a:r>
              <a:rPr lang="en-US" altLang="ja-JP" dirty="0" smtClean="0"/>
              <a:t>netback</a:t>
            </a:r>
            <a:r>
              <a:rPr lang="ja-JP" altLang="en-US" dirty="0" smtClean="0"/>
              <a:t>の</a:t>
            </a:r>
            <a:r>
              <a:rPr lang="en-US" altLang="ja-JP" dirty="0" smtClean="0"/>
              <a:t>CPU</a:t>
            </a:r>
            <a:r>
              <a:rPr lang="ja-JP" altLang="en-US" dirty="0" smtClean="0"/>
              <a:t>使用量をパケット数から推定</a:t>
            </a:r>
            <a:endParaRPr lang="en-US" altLang="ja-JP" dirty="0" smtClean="0"/>
          </a:p>
        </p:txBody>
      </p:sp>
    </p:spTree>
    <p:extLst>
      <p:ext uri="{BB962C8B-B14F-4D97-AF65-F5344CB8AC3E}">
        <p14:creationId xmlns:p14="http://schemas.microsoft.com/office/powerpoint/2010/main" val="219251924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Balloon Performer</a:t>
            </a:r>
            <a:r>
              <a:rPr kumimoji="1" lang="ja-JP" altLang="en-US" dirty="0" smtClean="0"/>
              <a:t>を提案</a:t>
            </a:r>
            <a:endParaRPr kumimoji="1" lang="en-US" altLang="ja-JP" dirty="0" smtClean="0"/>
          </a:p>
          <a:p>
            <a:pPr lvl="1"/>
            <a:r>
              <a:rPr lang="en-US" altLang="ja-JP" dirty="0" smtClean="0"/>
              <a:t>IDS</a:t>
            </a:r>
            <a:r>
              <a:rPr lang="ja-JP" altLang="en-US" dirty="0" smtClean="0"/>
              <a:t>オフロードを考慮して</a:t>
            </a:r>
            <a:r>
              <a:rPr lang="en-US" altLang="ja-JP" dirty="0" smtClean="0">
                <a:solidFill>
                  <a:srgbClr val="FF0000"/>
                </a:solidFill>
              </a:rPr>
              <a:t>VM</a:t>
            </a:r>
            <a:r>
              <a:rPr lang="ja-JP" altLang="en-US" dirty="0" smtClean="0">
                <a:solidFill>
                  <a:srgbClr val="FF0000"/>
                </a:solidFill>
              </a:rPr>
              <a:t>への動的なメモリ割り当て</a:t>
            </a:r>
            <a:r>
              <a:rPr lang="ja-JP" altLang="en-US" dirty="0" smtClean="0"/>
              <a:t>を実現</a:t>
            </a:r>
            <a:endParaRPr lang="en-US" altLang="ja-JP" dirty="0" smtClean="0"/>
          </a:p>
          <a:p>
            <a:pPr lvl="2"/>
            <a:r>
              <a:rPr kumimoji="1" lang="ja-JP" altLang="en-US" dirty="0" smtClean="0">
                <a:solidFill>
                  <a:srgbClr val="FF0000"/>
                </a:solidFill>
              </a:rPr>
              <a:t>プロセス</a:t>
            </a:r>
            <a:r>
              <a:rPr kumimoji="1" lang="ja-JP" altLang="en-US" dirty="0" smtClean="0"/>
              <a:t>のメモリ消費量と</a:t>
            </a:r>
            <a:r>
              <a:rPr kumimoji="1" lang="ja-JP" altLang="en-US" dirty="0" smtClean="0">
                <a:solidFill>
                  <a:srgbClr val="FF0000"/>
                </a:solidFill>
              </a:rPr>
              <a:t>ファイルキャッシュ</a:t>
            </a:r>
            <a:r>
              <a:rPr kumimoji="1" lang="ja-JP" altLang="en-US" dirty="0" smtClean="0"/>
              <a:t>使用量を測定</a:t>
            </a:r>
            <a:endParaRPr kumimoji="1" lang="en-US" altLang="ja-JP" dirty="0" smtClean="0"/>
          </a:p>
          <a:p>
            <a:pPr lvl="2"/>
            <a:r>
              <a:rPr lang="ja-JP" altLang="en-US" dirty="0" smtClean="0"/>
              <a:t>メモリ使用量に応じて</a:t>
            </a:r>
            <a:r>
              <a:rPr lang="en-US" altLang="ja-JP" dirty="0" smtClean="0"/>
              <a:t>VM</a:t>
            </a:r>
            <a:r>
              <a:rPr lang="ja-JP" altLang="en-US" dirty="0" smtClean="0"/>
              <a:t>のメモリ割り当てを増減</a:t>
            </a:r>
            <a:endParaRPr lang="en-US" altLang="ja-JP" dirty="0" smtClean="0"/>
          </a:p>
          <a:p>
            <a:pPr lvl="1"/>
            <a:r>
              <a:rPr kumimoji="1" lang="en-US" altLang="ja-JP" dirty="0" smtClean="0"/>
              <a:t>IDS</a:t>
            </a:r>
            <a:r>
              <a:rPr kumimoji="1" lang="ja-JP" altLang="en-US" dirty="0" smtClean="0"/>
              <a:t>のメモリ使用量と</a:t>
            </a:r>
            <a:r>
              <a:rPr kumimoji="1" lang="en-US" altLang="ja-JP" dirty="0" smtClean="0"/>
              <a:t>VM</a:t>
            </a:r>
            <a:r>
              <a:rPr kumimoji="1" lang="ja-JP" altLang="en-US" dirty="0" smtClean="0"/>
              <a:t>のメモリ割り当ての</a:t>
            </a:r>
            <a:r>
              <a:rPr kumimoji="1" lang="ja-JP" altLang="en-US" dirty="0" smtClean="0">
                <a:solidFill>
                  <a:srgbClr val="FF0000"/>
                </a:solidFill>
              </a:rPr>
              <a:t>合計を一定に</a:t>
            </a:r>
            <a:r>
              <a:rPr kumimoji="1" lang="ja-JP" altLang="en-US" dirty="0" smtClean="0"/>
              <a:t>保てることを確認</a:t>
            </a:r>
            <a:endParaRPr kumimoji="1" lang="en-US" altLang="ja-JP" dirty="0" smtClean="0"/>
          </a:p>
          <a:p>
            <a:pPr lvl="2"/>
            <a:r>
              <a:rPr lang="en-US" altLang="ja-JP" dirty="0"/>
              <a:t>IDS</a:t>
            </a:r>
            <a:r>
              <a:rPr lang="ja-JP" altLang="en-US" dirty="0"/>
              <a:t>のメモリ使用量</a:t>
            </a:r>
            <a:r>
              <a:rPr lang="ja-JP" altLang="en-US" dirty="0" smtClean="0"/>
              <a:t>が実行時に変化</a:t>
            </a:r>
            <a:r>
              <a:rPr lang="ja-JP" altLang="en-US" dirty="0"/>
              <a:t>する</a:t>
            </a:r>
            <a:r>
              <a:rPr lang="ja-JP" altLang="en-US" dirty="0" smtClean="0"/>
              <a:t>場合</a:t>
            </a:r>
            <a:endParaRPr kumimoji="1" lang="ja-JP" altLang="en-US" dirty="0"/>
          </a:p>
        </p:txBody>
      </p:sp>
    </p:spTree>
    <p:extLst>
      <p:ext uri="{BB962C8B-B14F-4D97-AF65-F5344CB8AC3E}">
        <p14:creationId xmlns:p14="http://schemas.microsoft.com/office/powerpoint/2010/main" val="2058898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への攻撃</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侵入検知システム</a:t>
            </a:r>
            <a:r>
              <a:rPr lang="en-US" altLang="ja-JP" dirty="0" smtClean="0"/>
              <a:t>(IDS)</a:t>
            </a:r>
            <a:r>
              <a:rPr lang="ja-JP" altLang="en-US" dirty="0" smtClean="0"/>
              <a:t>を攻撃してから本来の攻撃を行うことが増えてきた</a:t>
            </a:r>
            <a:endParaRPr lang="en-US" altLang="ja-JP" dirty="0" smtClean="0"/>
          </a:p>
          <a:p>
            <a:pPr lvl="1"/>
            <a:r>
              <a:rPr kumimoji="1" lang="ja-JP" altLang="en-US" dirty="0" smtClean="0"/>
              <a:t>例：</a:t>
            </a:r>
            <a:r>
              <a:rPr kumimoji="1" lang="en-US" altLang="ja-JP" dirty="0" smtClean="0"/>
              <a:t>Tripwire</a:t>
            </a:r>
          </a:p>
          <a:p>
            <a:pPr lvl="2"/>
            <a:r>
              <a:rPr lang="ja-JP" altLang="en-US" dirty="0" smtClean="0"/>
              <a:t>プロセスを停止</a:t>
            </a:r>
            <a:endParaRPr lang="en-US" altLang="ja-JP" dirty="0" smtClean="0"/>
          </a:p>
          <a:p>
            <a:pPr lvl="2"/>
            <a:r>
              <a:rPr kumimoji="1" lang="ja-JP" altLang="en-US" dirty="0" smtClean="0"/>
              <a:t>ポリシーファイル</a:t>
            </a:r>
            <a:r>
              <a:rPr lang="ja-JP" altLang="en-US" dirty="0" smtClean="0"/>
              <a:t>の</a:t>
            </a:r>
            <a:r>
              <a:rPr kumimoji="1" lang="ja-JP" altLang="en-US" dirty="0" smtClean="0"/>
              <a:t>書き換え</a:t>
            </a:r>
            <a:endParaRPr kumimoji="1" lang="en-US" altLang="ja-JP" dirty="0" smtClean="0"/>
          </a:p>
          <a:p>
            <a:pPr lvl="3"/>
            <a:r>
              <a:rPr kumimoji="1" lang="ja-JP" altLang="en-US" dirty="0" smtClean="0"/>
              <a:t>改ざんしたファイル</a:t>
            </a:r>
            <a:r>
              <a:rPr lang="ja-JP" altLang="en-US" dirty="0" smtClean="0"/>
              <a:t>の</a:t>
            </a:r>
            <a:r>
              <a:rPr kumimoji="1" lang="ja-JP" altLang="en-US" dirty="0" smtClean="0"/>
              <a:t>チェックを回避</a:t>
            </a:r>
            <a:endParaRPr kumimoji="1" lang="en-US" altLang="ja-JP" dirty="0" smtClean="0"/>
          </a:p>
          <a:p>
            <a:pPr lvl="2"/>
            <a:r>
              <a:rPr kumimoji="1" lang="en-US" altLang="ja-JP" dirty="0" smtClean="0"/>
              <a:t>DB</a:t>
            </a:r>
            <a:r>
              <a:rPr kumimoji="1" lang="ja-JP" altLang="en-US" dirty="0" smtClean="0"/>
              <a:t>への再登録</a:t>
            </a:r>
            <a:endParaRPr kumimoji="1" lang="en-US" altLang="ja-JP" dirty="0" smtClean="0"/>
          </a:p>
          <a:p>
            <a:pPr lvl="3"/>
            <a:r>
              <a:rPr kumimoji="1" lang="ja-JP" altLang="en-US" dirty="0" smtClean="0"/>
              <a:t>改ざん後のファイルの内容を正しいと判定</a:t>
            </a:r>
            <a:endParaRPr kumimoji="1" lang="en-US" altLang="ja-JP" dirty="0" smtClean="0"/>
          </a:p>
          <a:p>
            <a:pPr lvl="2"/>
            <a:r>
              <a:rPr lang="ja-JP" altLang="en-US" dirty="0" smtClean="0"/>
              <a:t>レポートの改ざん</a:t>
            </a:r>
            <a:endParaRPr lang="en-US" altLang="ja-JP" dirty="0" smtClean="0"/>
          </a:p>
          <a:p>
            <a:pPr lvl="3"/>
            <a:r>
              <a:rPr lang="ja-JP" altLang="en-US" dirty="0" smtClean="0"/>
              <a:t>検出結果が管理者に通知されない</a:t>
            </a:r>
            <a:endParaRPr kumimoji="1" lang="ja-JP" altLang="en-US" dirty="0"/>
          </a:p>
        </p:txBody>
      </p:sp>
      <p:sp>
        <p:nvSpPr>
          <p:cNvPr id="6" name="角丸四角形 5"/>
          <p:cNvSpPr/>
          <p:nvPr/>
        </p:nvSpPr>
        <p:spPr>
          <a:xfrm>
            <a:off x="6656081" y="2258073"/>
            <a:ext cx="1954520" cy="2208021"/>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7" name="円柱 6"/>
          <p:cNvSpPr/>
          <p:nvPr/>
        </p:nvSpPr>
        <p:spPr>
          <a:xfrm>
            <a:off x="7184503" y="3509619"/>
            <a:ext cx="482056" cy="444993"/>
          </a:xfrm>
          <a:prstGeom prst="can">
            <a:avLst/>
          </a:prstGeom>
          <a:solidFill>
            <a:srgbClr val="CCFFCC"/>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8" name="円/楕円 7"/>
          <p:cNvSpPr/>
          <p:nvPr/>
        </p:nvSpPr>
        <p:spPr>
          <a:xfrm>
            <a:off x="7263293" y="2748673"/>
            <a:ext cx="324475" cy="324475"/>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smtClean="0">
              <a:latin typeface="+mj-ea"/>
              <a:ea typeface="+mj-ea"/>
            </a:endParaRPr>
          </a:p>
        </p:txBody>
      </p:sp>
      <p:sp>
        <p:nvSpPr>
          <p:cNvPr id="9" name="テキスト ボックス 8"/>
          <p:cNvSpPr txBox="1"/>
          <p:nvPr/>
        </p:nvSpPr>
        <p:spPr>
          <a:xfrm>
            <a:off x="6884100" y="2348517"/>
            <a:ext cx="1082861" cy="369332"/>
          </a:xfrm>
          <a:prstGeom prst="rect">
            <a:avLst/>
          </a:prstGeom>
          <a:noFill/>
        </p:spPr>
        <p:txBody>
          <a:bodyPr wrap="none" rtlCol="0">
            <a:spAutoFit/>
          </a:bodyPr>
          <a:lstStyle/>
          <a:p>
            <a:r>
              <a:rPr lang="en-US" altLang="ja-JP" dirty="0" smtClean="0">
                <a:latin typeface="+mn-ea"/>
              </a:rPr>
              <a:t>Tripwire</a:t>
            </a:r>
            <a:endParaRPr kumimoji="1" lang="ja-JP" altLang="en-US" dirty="0" smtClean="0">
              <a:latin typeface="+mn-ea"/>
              <a:ea typeface="+mn-ea"/>
            </a:endParaRPr>
          </a:p>
        </p:txBody>
      </p:sp>
      <p:cxnSp>
        <p:nvCxnSpPr>
          <p:cNvPr id="11" name="直線矢印コネクタ 10"/>
          <p:cNvCxnSpPr>
            <a:stCxn id="8" idx="4"/>
            <a:endCxn id="7" idx="1"/>
          </p:cNvCxnSpPr>
          <p:nvPr/>
        </p:nvCxnSpPr>
        <p:spPr>
          <a:xfrm>
            <a:off x="7425531" y="3073148"/>
            <a:ext cx="0" cy="43647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3" name="爆発 1 12"/>
          <p:cNvSpPr/>
          <p:nvPr/>
        </p:nvSpPr>
        <p:spPr>
          <a:xfrm>
            <a:off x="7063988" y="2679891"/>
            <a:ext cx="398609" cy="343015"/>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pic>
        <p:nvPicPr>
          <p:cNvPr id="15" name="図 14" descr="MC900389182.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8562" y="2503837"/>
            <a:ext cx="736600" cy="927100"/>
          </a:xfrm>
          <a:prstGeom prst="rect">
            <a:avLst/>
          </a:prstGeom>
        </p:spPr>
      </p:pic>
      <p:sp>
        <p:nvSpPr>
          <p:cNvPr id="16" name="メモ 15"/>
          <p:cNvSpPr/>
          <p:nvPr/>
        </p:nvSpPr>
        <p:spPr>
          <a:xfrm>
            <a:off x="7968023" y="2717849"/>
            <a:ext cx="304933" cy="386124"/>
          </a:xfrm>
          <a:prstGeom prst="foldedCorner">
            <a:avLst>
              <a:gd name="adj" fmla="val 33551"/>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14" name="爆発 1 13"/>
          <p:cNvSpPr/>
          <p:nvPr/>
        </p:nvSpPr>
        <p:spPr>
          <a:xfrm>
            <a:off x="8073651" y="2624372"/>
            <a:ext cx="398609" cy="343015"/>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17" name="テキスト ボックス 16"/>
          <p:cNvSpPr txBox="1"/>
          <p:nvPr/>
        </p:nvSpPr>
        <p:spPr>
          <a:xfrm>
            <a:off x="6908599" y="3954612"/>
            <a:ext cx="1107996" cy="369332"/>
          </a:xfrm>
          <a:prstGeom prst="rect">
            <a:avLst/>
          </a:prstGeom>
          <a:noFill/>
        </p:spPr>
        <p:txBody>
          <a:bodyPr wrap="none" rtlCol="0">
            <a:spAutoFit/>
          </a:bodyPr>
          <a:lstStyle/>
          <a:p>
            <a:r>
              <a:rPr lang="ja-JP" altLang="en-US" dirty="0" smtClean="0">
                <a:latin typeface="+mn-ea"/>
              </a:rPr>
              <a:t>ディスク</a:t>
            </a:r>
            <a:endParaRPr kumimoji="1" lang="ja-JP" altLang="en-US" dirty="0" smtClean="0">
              <a:latin typeface="+mn-ea"/>
              <a:ea typeface="+mn-ea"/>
            </a:endParaRPr>
          </a:p>
        </p:txBody>
      </p:sp>
      <p:cxnSp>
        <p:nvCxnSpPr>
          <p:cNvPr id="19" name="直線矢印コネクタ 18"/>
          <p:cNvCxnSpPr>
            <a:stCxn id="16" idx="1"/>
            <a:endCxn id="8" idx="6"/>
          </p:cNvCxnSpPr>
          <p:nvPr/>
        </p:nvCxnSpPr>
        <p:spPr>
          <a:xfrm flipH="1">
            <a:off x="7587768" y="2910911"/>
            <a:ext cx="380255" cy="0"/>
          </a:xfrm>
          <a:prstGeom prst="straightConnector1">
            <a:avLst/>
          </a:prstGeom>
          <a:ln>
            <a:solidFill>
              <a:schemeClr val="tx1"/>
            </a:solidFill>
            <a:prstDash val="sysDash"/>
            <a:headEnd type="arrow"/>
            <a:tailEnd type="arrow"/>
          </a:ln>
        </p:spPr>
        <p:style>
          <a:lnRef idx="2">
            <a:schemeClr val="accent1"/>
          </a:lnRef>
          <a:fillRef idx="0">
            <a:schemeClr val="accent1"/>
          </a:fillRef>
          <a:effectRef idx="1">
            <a:schemeClr val="accent1"/>
          </a:effectRef>
          <a:fontRef idx="minor">
            <a:schemeClr val="tx1"/>
          </a:fontRef>
        </p:style>
      </p:cxnSp>
      <p:sp>
        <p:nvSpPr>
          <p:cNvPr id="18" name="爆発 1 17"/>
          <p:cNvSpPr/>
          <p:nvPr/>
        </p:nvSpPr>
        <p:spPr>
          <a:xfrm>
            <a:off x="6985198" y="3412295"/>
            <a:ext cx="398609" cy="343015"/>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28467665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システム全体を考慮して</a:t>
            </a:r>
            <a:r>
              <a:rPr lang="en-US" altLang="ja-JP" dirty="0" smtClean="0"/>
              <a:t>VM</a:t>
            </a:r>
            <a:r>
              <a:rPr lang="ja-JP" altLang="en-US" dirty="0" smtClean="0"/>
              <a:t>にメモリを動的割り当てできるようにする</a:t>
            </a:r>
            <a:endParaRPr lang="en-US" altLang="ja-JP" dirty="0" smtClean="0"/>
          </a:p>
          <a:p>
            <a:pPr lvl="1"/>
            <a:r>
              <a:rPr kumimoji="1" lang="ja-JP" altLang="en-US" dirty="0" smtClean="0"/>
              <a:t>ドメイン</a:t>
            </a:r>
            <a:r>
              <a:rPr kumimoji="1" lang="en-US" altLang="ja-JP" dirty="0" smtClean="0"/>
              <a:t>U</a:t>
            </a:r>
            <a:r>
              <a:rPr lang="ja-JP" altLang="en-US" dirty="0" smtClean="0"/>
              <a:t>が正常に動作できるかどうかや性能を測定しながらメモリ割り当てを減らす</a:t>
            </a:r>
            <a:endParaRPr lang="en-US" altLang="ja-JP" dirty="0" smtClean="0"/>
          </a:p>
          <a:p>
            <a:r>
              <a:rPr lang="ja-JP" altLang="en-US" dirty="0" smtClean="0"/>
              <a:t>オフロードした</a:t>
            </a:r>
            <a:r>
              <a:rPr kumimoji="1" lang="en-US" altLang="ja-JP" dirty="0" smtClean="0"/>
              <a:t>IDS</a:t>
            </a:r>
            <a:r>
              <a:rPr kumimoji="1" lang="ja-JP" altLang="en-US" dirty="0" smtClean="0"/>
              <a:t>のメモリ使用を制御できるようにする</a:t>
            </a:r>
            <a:endParaRPr kumimoji="1" lang="en-US" altLang="ja-JP" dirty="0" smtClean="0"/>
          </a:p>
          <a:p>
            <a:pPr lvl="1"/>
            <a:r>
              <a:rPr kumimoji="1" lang="en-US" altLang="ja-JP" dirty="0" smtClean="0"/>
              <a:t>Tripwire</a:t>
            </a:r>
            <a:r>
              <a:rPr kumimoji="1" lang="ja-JP" altLang="en-US" dirty="0" smtClean="0"/>
              <a:t>の場合、ファイルキャッシュは小さくても性能に影響しない</a:t>
            </a:r>
            <a:endParaRPr kumimoji="1" lang="en-US" altLang="ja-JP" dirty="0" smtClean="0"/>
          </a:p>
          <a:p>
            <a:pPr lvl="2"/>
            <a:r>
              <a:rPr lang="ja-JP" altLang="en-US" dirty="0" smtClean="0"/>
              <a:t>ほとんどのファイルには１回しかアクセスしない</a:t>
            </a:r>
            <a:endParaRPr kumimoji="1" lang="ja-JP" altLang="en-US" dirty="0"/>
          </a:p>
        </p:txBody>
      </p:sp>
    </p:spTree>
    <p:extLst>
      <p:ext uri="{BB962C8B-B14F-4D97-AF65-F5344CB8AC3E}">
        <p14:creationId xmlns:p14="http://schemas.microsoft.com/office/powerpoint/2010/main" val="38721287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r>
              <a:rPr kumimoji="1" lang="en-US" altLang="ja-JP" dirty="0" err="1" smtClean="0"/>
              <a:t>Cgroups</a:t>
            </a:r>
            <a:r>
              <a:rPr lang="ja-JP" altLang="en-US" dirty="0" smtClean="0"/>
              <a:t>の</a:t>
            </a:r>
            <a:r>
              <a:rPr kumimoji="1" lang="ja-JP" altLang="en-US" dirty="0" smtClean="0"/>
              <a:t>利用</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プロセスグループの単位でページキャッシュも含めたメモリ使用量を取得できる</a:t>
            </a:r>
            <a:endParaRPr lang="en-US" altLang="ja-JP" dirty="0" smtClean="0"/>
          </a:p>
          <a:p>
            <a:pPr lvl="1"/>
            <a:r>
              <a:rPr lang="en-US" altLang="ja-JP" dirty="0" smtClean="0"/>
              <a:t>IDS</a:t>
            </a:r>
            <a:r>
              <a:rPr lang="ja-JP" altLang="en-US" dirty="0" smtClean="0"/>
              <a:t>だけが所属するプロセスグループを作る</a:t>
            </a:r>
            <a:endParaRPr lang="en-US" altLang="ja-JP" dirty="0" smtClean="0"/>
          </a:p>
          <a:p>
            <a:pPr lvl="1"/>
            <a:r>
              <a:rPr kumimoji="1" lang="ja-JP" altLang="en-US" dirty="0" smtClean="0"/>
              <a:t>プロセスグループに割り当てるメモリ量の制限もできる</a:t>
            </a:r>
            <a:endParaRPr kumimoji="1" lang="en-US" altLang="ja-JP" dirty="0" smtClean="0"/>
          </a:p>
          <a:p>
            <a:pPr lvl="2"/>
            <a:r>
              <a:rPr lang="en-US" altLang="ja-JP" dirty="0" smtClean="0"/>
              <a:t>IDS</a:t>
            </a:r>
            <a:r>
              <a:rPr lang="ja-JP" altLang="en-US" dirty="0" smtClean="0"/>
              <a:t>によるメモリの使い過ぎを</a:t>
            </a:r>
            <a:r>
              <a:rPr lang="en-US" altLang="ja-JP" dirty="0" smtClean="0"/>
              <a:t/>
            </a:r>
            <a:br>
              <a:rPr lang="en-US" altLang="ja-JP" dirty="0" smtClean="0"/>
            </a:br>
            <a:r>
              <a:rPr lang="ja-JP" altLang="en-US" dirty="0" smtClean="0"/>
              <a:t>抑制</a:t>
            </a:r>
            <a:endParaRPr lang="en-US" altLang="ja-JP" dirty="0"/>
          </a:p>
          <a:p>
            <a:pPr lvl="1"/>
            <a:r>
              <a:rPr lang="en-US" altLang="ja-JP" dirty="0" err="1" smtClean="0"/>
              <a:t>Xen</a:t>
            </a:r>
            <a:r>
              <a:rPr lang="en-US" altLang="ja-JP" dirty="0" smtClean="0"/>
              <a:t> 4.0</a:t>
            </a:r>
            <a:r>
              <a:rPr lang="ja-JP" altLang="en-US" dirty="0" smtClean="0"/>
              <a:t>以降の</a:t>
            </a:r>
            <a:r>
              <a:rPr lang="en-US" altLang="ja-JP" dirty="0" smtClean="0"/>
              <a:t>Linux</a:t>
            </a:r>
            <a:r>
              <a:rPr lang="ja-JP" altLang="en-US" dirty="0" smtClean="0"/>
              <a:t>カーネル</a:t>
            </a:r>
            <a:r>
              <a:rPr lang="en-US" altLang="ja-JP" dirty="0" smtClean="0"/>
              <a:t/>
            </a:r>
            <a:br>
              <a:rPr lang="en-US" altLang="ja-JP" dirty="0" smtClean="0"/>
            </a:br>
            <a:r>
              <a:rPr lang="en-US" altLang="ja-JP" dirty="0" smtClean="0"/>
              <a:t>(2.6.32)</a:t>
            </a:r>
            <a:r>
              <a:rPr lang="ja-JP" altLang="en-US" dirty="0" smtClean="0"/>
              <a:t>で利用可能</a:t>
            </a:r>
            <a:endParaRPr lang="en-US" altLang="ja-JP" dirty="0" smtClean="0"/>
          </a:p>
          <a:p>
            <a:pPr lvl="2"/>
            <a:r>
              <a:rPr lang="ja-JP" altLang="en-US" dirty="0" smtClean="0"/>
              <a:t>実装に用いた</a:t>
            </a:r>
            <a:r>
              <a:rPr lang="en-US" altLang="ja-JP" dirty="0" smtClean="0"/>
              <a:t>2.6.18</a:t>
            </a:r>
            <a:r>
              <a:rPr lang="ja-JP" altLang="en-US" dirty="0" smtClean="0"/>
              <a:t>では</a:t>
            </a:r>
            <a:r>
              <a:rPr lang="en-US" altLang="ja-JP" dirty="0" smtClean="0"/>
              <a:t/>
            </a:r>
            <a:br>
              <a:rPr lang="en-US" altLang="ja-JP" dirty="0" smtClean="0"/>
            </a:br>
            <a:r>
              <a:rPr lang="ja-JP" altLang="en-US" dirty="0" smtClean="0"/>
              <a:t>未サポート</a:t>
            </a:r>
            <a:endParaRPr lang="en-US" altLang="ja-JP" dirty="0" smtClean="0"/>
          </a:p>
          <a:p>
            <a:pPr lvl="2"/>
            <a:endParaRPr lang="en-US" altLang="ja-JP" dirty="0" smtClean="0"/>
          </a:p>
          <a:p>
            <a:pPr lvl="1"/>
            <a:endParaRPr kumimoji="1" lang="ja-JP" altLang="en-US" dirty="0"/>
          </a:p>
        </p:txBody>
      </p:sp>
      <p:sp>
        <p:nvSpPr>
          <p:cNvPr id="4" name="角丸四角形 3"/>
          <p:cNvSpPr/>
          <p:nvPr/>
        </p:nvSpPr>
        <p:spPr>
          <a:xfrm>
            <a:off x="5911481" y="3767415"/>
            <a:ext cx="2498721" cy="2213503"/>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5" name="円/楕円 4"/>
          <p:cNvSpPr/>
          <p:nvPr/>
        </p:nvSpPr>
        <p:spPr>
          <a:xfrm>
            <a:off x="7641030" y="4303016"/>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6" name="テキスト ボックス 5"/>
          <p:cNvSpPr txBox="1"/>
          <p:nvPr/>
        </p:nvSpPr>
        <p:spPr>
          <a:xfrm>
            <a:off x="7472896" y="3933684"/>
            <a:ext cx="597076" cy="369332"/>
          </a:xfrm>
          <a:prstGeom prst="rect">
            <a:avLst/>
          </a:prstGeom>
          <a:noFill/>
        </p:spPr>
        <p:txBody>
          <a:bodyPr wrap="none" rtlCol="0">
            <a:spAutoFit/>
          </a:bodyPr>
          <a:lstStyle/>
          <a:p>
            <a:r>
              <a:rPr lang="en-US" altLang="ja-JP" dirty="0" smtClean="0">
                <a:latin typeface="+mn-ea"/>
              </a:rPr>
              <a:t>IDS</a:t>
            </a:r>
            <a:endParaRPr kumimoji="1" lang="ja-JP" altLang="en-US" dirty="0" smtClean="0">
              <a:latin typeface="+mn-ea"/>
              <a:ea typeface="+mn-ea"/>
            </a:endParaRPr>
          </a:p>
        </p:txBody>
      </p:sp>
      <p:sp>
        <p:nvSpPr>
          <p:cNvPr id="7" name="テキスト ボックス 6"/>
          <p:cNvSpPr txBox="1"/>
          <p:nvPr/>
        </p:nvSpPr>
        <p:spPr>
          <a:xfrm>
            <a:off x="6520070" y="6068649"/>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8" name="正方形/長方形 7"/>
          <p:cNvSpPr/>
          <p:nvPr/>
        </p:nvSpPr>
        <p:spPr>
          <a:xfrm>
            <a:off x="7472896" y="5433179"/>
            <a:ext cx="662337"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dirty="0" smtClean="0">
              <a:latin typeface="+mj-ea"/>
              <a:ea typeface="+mj-ea"/>
            </a:endParaRPr>
          </a:p>
        </p:txBody>
      </p:sp>
      <p:sp>
        <p:nvSpPr>
          <p:cNvPr id="9" name="正方形/長方形 8"/>
          <p:cNvSpPr/>
          <p:nvPr/>
        </p:nvSpPr>
        <p:spPr>
          <a:xfrm>
            <a:off x="6145990" y="5433179"/>
            <a:ext cx="1326906" cy="2970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dirty="0" smtClean="0">
                <a:solidFill>
                  <a:schemeClr val="tx1"/>
                </a:solidFill>
                <a:latin typeface="+mj-ea"/>
                <a:ea typeface="+mj-ea"/>
              </a:rPr>
              <a:t>メモリ</a:t>
            </a:r>
            <a:endParaRPr kumimoji="1" lang="ja-JP" altLang="en-US" dirty="0" smtClean="0">
              <a:solidFill>
                <a:schemeClr val="tx1"/>
              </a:solidFill>
              <a:latin typeface="+mj-ea"/>
              <a:ea typeface="+mj-ea"/>
            </a:endParaRPr>
          </a:p>
        </p:txBody>
      </p:sp>
      <p:sp>
        <p:nvSpPr>
          <p:cNvPr id="10" name="正方形/長方形 9"/>
          <p:cNvSpPr/>
          <p:nvPr/>
        </p:nvSpPr>
        <p:spPr>
          <a:xfrm>
            <a:off x="7396094" y="3933685"/>
            <a:ext cx="823764" cy="1935964"/>
          </a:xfrm>
          <a:prstGeom prst="rect">
            <a:avLst/>
          </a:prstGeom>
          <a:noFill/>
          <a:ln w="19050"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12" name="メモ 11"/>
          <p:cNvSpPr/>
          <p:nvPr/>
        </p:nvSpPr>
        <p:spPr>
          <a:xfrm>
            <a:off x="7627299" y="4819873"/>
            <a:ext cx="374992" cy="388808"/>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13" name="テキスト ボックス 12"/>
          <p:cNvSpPr txBox="1"/>
          <p:nvPr/>
        </p:nvSpPr>
        <p:spPr>
          <a:xfrm>
            <a:off x="6288098" y="4087736"/>
            <a:ext cx="1107996" cy="646331"/>
          </a:xfrm>
          <a:prstGeom prst="rect">
            <a:avLst/>
          </a:prstGeom>
          <a:noFill/>
        </p:spPr>
        <p:txBody>
          <a:bodyPr wrap="none" rtlCol="0">
            <a:spAutoFit/>
          </a:bodyPr>
          <a:lstStyle/>
          <a:p>
            <a:r>
              <a:rPr kumimoji="1" lang="ja-JP" altLang="en-US" dirty="0" smtClean="0">
                <a:latin typeface="+mn-ea"/>
                <a:ea typeface="+mn-ea"/>
              </a:rPr>
              <a:t>プロセス</a:t>
            </a:r>
            <a:endParaRPr kumimoji="1" lang="en-US" altLang="ja-JP" dirty="0" smtClean="0">
              <a:latin typeface="+mn-ea"/>
              <a:ea typeface="+mn-ea"/>
            </a:endParaRPr>
          </a:p>
          <a:p>
            <a:r>
              <a:rPr lang="ja-JP" altLang="en-US" dirty="0" smtClean="0">
                <a:latin typeface="+mn-ea"/>
              </a:rPr>
              <a:t>グループ</a:t>
            </a:r>
            <a:endParaRPr kumimoji="1" lang="ja-JP" altLang="en-US" dirty="0" smtClean="0">
              <a:latin typeface="+mn-ea"/>
              <a:ea typeface="+mn-ea"/>
            </a:endParaRPr>
          </a:p>
        </p:txBody>
      </p:sp>
    </p:spTree>
    <p:extLst>
      <p:ext uri="{BB962C8B-B14F-4D97-AF65-F5344CB8AC3E}">
        <p14:creationId xmlns:p14="http://schemas.microsoft.com/office/powerpoint/2010/main" val="29569885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オフロード</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仮想マシン</a:t>
            </a:r>
            <a:r>
              <a:rPr kumimoji="1" lang="en-US" altLang="ja-JP" dirty="0" smtClean="0"/>
              <a:t>(VM)</a:t>
            </a:r>
            <a:r>
              <a:rPr kumimoji="1" lang="ja-JP" altLang="en-US" dirty="0" smtClean="0"/>
              <a:t>を用いて</a:t>
            </a:r>
            <a:r>
              <a:rPr kumimoji="1" lang="en-US" altLang="ja-JP" dirty="0" smtClean="0"/>
              <a:t>IDS</a:t>
            </a:r>
            <a:r>
              <a:rPr kumimoji="1" lang="ja-JP" altLang="en-US" dirty="0" smtClean="0"/>
              <a:t>だけを別の</a:t>
            </a:r>
            <a:r>
              <a:rPr kumimoji="1" lang="en-US" altLang="ja-JP" dirty="0" smtClean="0"/>
              <a:t>VM</a:t>
            </a:r>
            <a:r>
              <a:rPr kumimoji="1" lang="ja-JP" altLang="en-US" dirty="0" smtClean="0"/>
              <a:t>で動かす手法が提案されている</a:t>
            </a:r>
            <a:endParaRPr kumimoji="1" lang="en-US" altLang="ja-JP" dirty="0" smtClean="0"/>
          </a:p>
          <a:p>
            <a:pPr lvl="1"/>
            <a:r>
              <a:rPr kumimoji="1" lang="en-US" altLang="ja-JP" dirty="0" smtClean="0"/>
              <a:t>IDS</a:t>
            </a:r>
            <a:r>
              <a:rPr lang="ja-JP" altLang="en-US" dirty="0" smtClean="0"/>
              <a:t>が</a:t>
            </a:r>
            <a:r>
              <a:rPr kumimoji="1" lang="ja-JP" altLang="en-US" dirty="0" smtClean="0"/>
              <a:t>攻撃</a:t>
            </a:r>
            <a:r>
              <a:rPr lang="ja-JP" altLang="en-US" dirty="0" smtClean="0"/>
              <a:t>を受ける可能性を減らす</a:t>
            </a:r>
            <a:endParaRPr kumimoji="1" lang="ja-JP" altLang="en-US" dirty="0" smtClean="0"/>
          </a:p>
          <a:p>
            <a:pPr lvl="1"/>
            <a:r>
              <a:rPr kumimoji="1" lang="en-US" altLang="ja-JP" dirty="0" err="1" smtClean="0"/>
              <a:t>Xen</a:t>
            </a:r>
            <a:r>
              <a:rPr kumimoji="1" lang="ja-JP" altLang="en-US" dirty="0" smtClean="0"/>
              <a:t>の場合、ドメイン</a:t>
            </a:r>
            <a:r>
              <a:rPr kumimoji="1" lang="en-US" altLang="ja-JP" dirty="0" smtClean="0"/>
              <a:t>0</a:t>
            </a:r>
            <a:r>
              <a:rPr kumimoji="1" lang="ja-JP" altLang="en-US" dirty="0" smtClean="0"/>
              <a:t>で</a:t>
            </a:r>
            <a:r>
              <a:rPr kumimoji="1" lang="en-US" altLang="ja-JP" dirty="0" smtClean="0"/>
              <a:t>IDS</a:t>
            </a:r>
            <a:r>
              <a:rPr kumimoji="1" lang="ja-JP" altLang="en-US" dirty="0" smtClean="0"/>
              <a:t>を動かす</a:t>
            </a:r>
            <a:endParaRPr kumimoji="1" lang="en-US" altLang="ja-JP" dirty="0" smtClean="0"/>
          </a:p>
          <a:p>
            <a:pPr lvl="2"/>
            <a:r>
              <a:rPr lang="ja-JP" altLang="en-US" dirty="0" smtClean="0"/>
              <a:t>プロセス、ポリシーファイル、</a:t>
            </a:r>
            <a:r>
              <a:rPr lang="en-US" altLang="ja-JP" dirty="0" smtClean="0"/>
              <a:t>DB</a:t>
            </a:r>
            <a:r>
              <a:rPr lang="ja-JP" altLang="en-US" dirty="0" smtClean="0"/>
              <a:t>、レポート</a:t>
            </a:r>
            <a:endParaRPr lang="en-US" altLang="ja-JP" dirty="0" smtClean="0"/>
          </a:p>
          <a:p>
            <a:pPr lvl="2"/>
            <a:r>
              <a:rPr kumimoji="1" lang="ja-JP" altLang="en-US" dirty="0" smtClean="0"/>
              <a:t>ドメイン</a:t>
            </a:r>
            <a:r>
              <a:rPr kumimoji="1" lang="en-US" altLang="ja-JP" dirty="0" smtClean="0"/>
              <a:t>U</a:t>
            </a:r>
            <a:r>
              <a:rPr kumimoji="1" lang="ja-JP" altLang="en-US" dirty="0" smtClean="0"/>
              <a:t>のディスクイメージをマウントして監視</a:t>
            </a:r>
            <a:endParaRPr kumimoji="1" lang="en-US" altLang="ja-JP" dirty="0" smtClean="0"/>
          </a:p>
        </p:txBody>
      </p:sp>
      <p:sp>
        <p:nvSpPr>
          <p:cNvPr id="4" name="角丸四角形 3"/>
          <p:cNvSpPr/>
          <p:nvPr/>
        </p:nvSpPr>
        <p:spPr>
          <a:xfrm>
            <a:off x="4598438" y="4390962"/>
            <a:ext cx="1954520"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5" name="円柱 4"/>
          <p:cNvSpPr/>
          <p:nvPr/>
        </p:nvSpPr>
        <p:spPr>
          <a:xfrm>
            <a:off x="5367888" y="5168752"/>
            <a:ext cx="482056" cy="444993"/>
          </a:xfrm>
          <a:prstGeom prst="can">
            <a:avLst/>
          </a:prstGeom>
          <a:solidFill>
            <a:srgbClr val="CCFFCC"/>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pic>
        <p:nvPicPr>
          <p:cNvPr id="11" name="図 10" descr="MC900389182.W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184658" y="4588030"/>
            <a:ext cx="736600" cy="927100"/>
          </a:xfrm>
          <a:prstGeom prst="rect">
            <a:avLst/>
          </a:prstGeom>
        </p:spPr>
      </p:pic>
      <p:sp>
        <p:nvSpPr>
          <p:cNvPr id="23" name="テキスト ボックス 22"/>
          <p:cNvSpPr txBox="1"/>
          <p:nvPr/>
        </p:nvSpPr>
        <p:spPr>
          <a:xfrm>
            <a:off x="5055129" y="5632668"/>
            <a:ext cx="1107996" cy="369332"/>
          </a:xfrm>
          <a:prstGeom prst="rect">
            <a:avLst/>
          </a:prstGeom>
          <a:noFill/>
        </p:spPr>
        <p:txBody>
          <a:bodyPr wrap="none" rtlCol="0">
            <a:spAutoFit/>
          </a:bodyPr>
          <a:lstStyle/>
          <a:p>
            <a:r>
              <a:rPr lang="ja-JP" altLang="en-US" dirty="0" smtClean="0">
                <a:latin typeface="+mn-ea"/>
              </a:rPr>
              <a:t>ディスク</a:t>
            </a:r>
            <a:endParaRPr kumimoji="1" lang="ja-JP" altLang="en-US" dirty="0" smtClean="0">
              <a:latin typeface="+mn-ea"/>
              <a:ea typeface="+mn-ea"/>
            </a:endParaRPr>
          </a:p>
        </p:txBody>
      </p:sp>
      <p:grpSp>
        <p:nvGrpSpPr>
          <p:cNvPr id="9" name="図形グループ 8"/>
          <p:cNvGrpSpPr/>
          <p:nvPr/>
        </p:nvGrpSpPr>
        <p:grpSpPr>
          <a:xfrm>
            <a:off x="2433261" y="4390962"/>
            <a:ext cx="3820914" cy="2128206"/>
            <a:chOff x="2433261" y="4390962"/>
            <a:chExt cx="3820914" cy="2128206"/>
          </a:xfrm>
        </p:grpSpPr>
        <p:sp>
          <p:nvSpPr>
            <p:cNvPr id="12" name="角丸四角形 11"/>
            <p:cNvSpPr/>
            <p:nvPr/>
          </p:nvSpPr>
          <p:spPr>
            <a:xfrm>
              <a:off x="2433261" y="4390962"/>
              <a:ext cx="1954520"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6" name="円/楕円 5"/>
            <p:cNvSpPr/>
            <p:nvPr/>
          </p:nvSpPr>
          <p:spPr>
            <a:xfrm>
              <a:off x="3498819" y="4972962"/>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7" name="テキスト ボックス 6"/>
            <p:cNvSpPr txBox="1"/>
            <p:nvPr/>
          </p:nvSpPr>
          <p:spPr>
            <a:xfrm>
              <a:off x="3120688" y="4603630"/>
              <a:ext cx="1082861" cy="369332"/>
            </a:xfrm>
            <a:prstGeom prst="rect">
              <a:avLst/>
            </a:prstGeom>
            <a:noFill/>
          </p:spPr>
          <p:txBody>
            <a:bodyPr wrap="none" rtlCol="0">
              <a:spAutoFit/>
            </a:bodyPr>
            <a:lstStyle/>
            <a:p>
              <a:r>
                <a:rPr lang="en-US" altLang="ja-JP" dirty="0" smtClean="0">
                  <a:latin typeface="+mn-ea"/>
                </a:rPr>
                <a:t>Tripwire</a:t>
              </a:r>
              <a:endParaRPr kumimoji="1" lang="ja-JP" altLang="en-US" dirty="0" smtClean="0">
                <a:latin typeface="+mn-ea"/>
                <a:ea typeface="+mn-ea"/>
              </a:endParaRPr>
            </a:p>
          </p:txBody>
        </p:sp>
        <p:cxnSp>
          <p:nvCxnSpPr>
            <p:cNvPr id="8" name="直線矢印コネクタ 7"/>
            <p:cNvCxnSpPr>
              <a:stCxn id="6" idx="6"/>
              <a:endCxn id="5" idx="2"/>
            </p:cNvCxnSpPr>
            <p:nvPr/>
          </p:nvCxnSpPr>
          <p:spPr>
            <a:xfrm>
              <a:off x="3823294" y="5135200"/>
              <a:ext cx="1544594" cy="25604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5" name="メモ 14"/>
            <p:cNvSpPr/>
            <p:nvPr/>
          </p:nvSpPr>
          <p:spPr>
            <a:xfrm>
              <a:off x="2725105" y="4942799"/>
              <a:ext cx="304933" cy="386124"/>
            </a:xfrm>
            <a:prstGeom prst="foldedCorner">
              <a:avLst>
                <a:gd name="adj" fmla="val 33551"/>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cxnSp>
          <p:nvCxnSpPr>
            <p:cNvPr id="16" name="直線矢印コネクタ 15"/>
            <p:cNvCxnSpPr>
              <a:stCxn id="15" idx="3"/>
            </p:cNvCxnSpPr>
            <p:nvPr/>
          </p:nvCxnSpPr>
          <p:spPr>
            <a:xfrm>
              <a:off x="3030038" y="5135861"/>
              <a:ext cx="468781" cy="7120"/>
            </a:xfrm>
            <a:prstGeom prst="straightConnector1">
              <a:avLst/>
            </a:prstGeom>
            <a:ln>
              <a:solidFill>
                <a:schemeClr val="tx1"/>
              </a:solidFill>
              <a:prstDash val="sysDash"/>
              <a:headEnd type="arrow"/>
              <a:tailEnd type="arrow"/>
            </a:ln>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2801107" y="6149836"/>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25" name="テキスト ボックス 24"/>
            <p:cNvSpPr txBox="1"/>
            <p:nvPr/>
          </p:nvSpPr>
          <p:spPr>
            <a:xfrm>
              <a:off x="4977902" y="6149836"/>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grpSp>
      <p:sp>
        <p:nvSpPr>
          <p:cNvPr id="26" name="爆発 1 25"/>
          <p:cNvSpPr/>
          <p:nvPr/>
        </p:nvSpPr>
        <p:spPr>
          <a:xfrm>
            <a:off x="5650639" y="5043799"/>
            <a:ext cx="398609" cy="343015"/>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3870827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メモリに関する問題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がドメイン</a:t>
            </a:r>
            <a:r>
              <a:rPr kumimoji="1" lang="en-US" altLang="ja-JP" dirty="0" smtClean="0"/>
              <a:t>0</a:t>
            </a:r>
            <a:r>
              <a:rPr kumimoji="1" lang="ja-JP" altLang="en-US" dirty="0" smtClean="0"/>
              <a:t>のメモリを使うことになる</a:t>
            </a:r>
            <a:endParaRPr kumimoji="1" lang="en-US" altLang="ja-JP" dirty="0" smtClean="0"/>
          </a:p>
          <a:p>
            <a:pPr lvl="1"/>
            <a:r>
              <a:rPr lang="en-US" altLang="ja-JP" dirty="0" smtClean="0"/>
              <a:t>VM</a:t>
            </a:r>
            <a:r>
              <a:rPr lang="ja-JP" altLang="en-US" dirty="0" smtClean="0"/>
              <a:t>間の</a:t>
            </a:r>
            <a:r>
              <a:rPr lang="ja-JP" altLang="en-US" dirty="0" smtClean="0">
                <a:solidFill>
                  <a:srgbClr val="FF0000"/>
                </a:solidFill>
              </a:rPr>
              <a:t>公平性</a:t>
            </a:r>
            <a:r>
              <a:rPr lang="ja-JP" altLang="en-US" dirty="0" smtClean="0"/>
              <a:t>が失われる</a:t>
            </a:r>
            <a:endParaRPr lang="en-US" altLang="ja-JP" dirty="0" smtClean="0"/>
          </a:p>
          <a:p>
            <a:pPr lvl="2"/>
            <a:r>
              <a:rPr lang="en-US" altLang="ja-JP" dirty="0" smtClean="0"/>
              <a:t>IDS</a:t>
            </a:r>
            <a:r>
              <a:rPr lang="ja-JP" altLang="en-US" dirty="0" smtClean="0"/>
              <a:t>をオフロードした</a:t>
            </a:r>
            <a:r>
              <a:rPr lang="en-US" altLang="ja-JP" dirty="0" smtClean="0"/>
              <a:t>VM</a:t>
            </a:r>
            <a:r>
              <a:rPr lang="ja-JP" altLang="en-US" dirty="0" smtClean="0"/>
              <a:t>は割り当てられたサイズ以上のメモリを使える</a:t>
            </a:r>
            <a:endParaRPr lang="en-US" altLang="ja-JP" dirty="0" smtClean="0"/>
          </a:p>
          <a:p>
            <a:pPr lvl="1"/>
            <a:r>
              <a:rPr kumimoji="1" lang="ja-JP" altLang="en-US" dirty="0" smtClean="0"/>
              <a:t>システム全体の</a:t>
            </a:r>
            <a:r>
              <a:rPr kumimoji="1" lang="ja-JP" altLang="en-US" dirty="0" smtClean="0">
                <a:solidFill>
                  <a:srgbClr val="FF0000"/>
                </a:solidFill>
              </a:rPr>
              <a:t>性能が低下</a:t>
            </a:r>
            <a:r>
              <a:rPr kumimoji="1" lang="ja-JP" altLang="en-US" dirty="0" smtClean="0"/>
              <a:t>する恐れがある</a:t>
            </a:r>
            <a:endParaRPr kumimoji="1" lang="en-US" altLang="ja-JP" dirty="0" smtClean="0"/>
          </a:p>
          <a:p>
            <a:pPr lvl="2"/>
            <a:r>
              <a:rPr lang="en-US" altLang="ja-JP" dirty="0"/>
              <a:t>IDS</a:t>
            </a:r>
            <a:r>
              <a:rPr lang="ja-JP" altLang="en-US" dirty="0"/>
              <a:t>がドメイン</a:t>
            </a:r>
            <a:r>
              <a:rPr lang="en-US" altLang="ja-JP" dirty="0"/>
              <a:t>0</a:t>
            </a:r>
            <a:r>
              <a:rPr lang="ja-JP" altLang="en-US" dirty="0"/>
              <a:t>のメモリを</a:t>
            </a:r>
            <a:r>
              <a:rPr lang="ja-JP" altLang="en-US" dirty="0" smtClean="0"/>
              <a:t>使いすぎた場合</a:t>
            </a:r>
            <a:endParaRPr lang="en-US" altLang="ja-JP" dirty="0"/>
          </a:p>
        </p:txBody>
      </p:sp>
      <p:sp>
        <p:nvSpPr>
          <p:cNvPr id="4" name="角丸四角形 3"/>
          <p:cNvSpPr/>
          <p:nvPr/>
        </p:nvSpPr>
        <p:spPr>
          <a:xfrm>
            <a:off x="3498819" y="4425007"/>
            <a:ext cx="1954520"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7" name="角丸四角形 6"/>
          <p:cNvSpPr/>
          <p:nvPr/>
        </p:nvSpPr>
        <p:spPr>
          <a:xfrm>
            <a:off x="1333642" y="4425007"/>
            <a:ext cx="1954520"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8" name="円/楕円 7"/>
          <p:cNvSpPr/>
          <p:nvPr/>
        </p:nvSpPr>
        <p:spPr>
          <a:xfrm>
            <a:off x="2555776" y="4975213"/>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9" name="テキスト ボックス 8"/>
          <p:cNvSpPr txBox="1"/>
          <p:nvPr/>
        </p:nvSpPr>
        <p:spPr>
          <a:xfrm>
            <a:off x="2416117" y="4605881"/>
            <a:ext cx="597076" cy="369332"/>
          </a:xfrm>
          <a:prstGeom prst="rect">
            <a:avLst/>
          </a:prstGeom>
          <a:noFill/>
        </p:spPr>
        <p:txBody>
          <a:bodyPr wrap="none" rtlCol="0">
            <a:spAutoFit/>
          </a:bodyPr>
          <a:lstStyle/>
          <a:p>
            <a:r>
              <a:rPr lang="en-US" altLang="ja-JP" dirty="0" smtClean="0">
                <a:latin typeface="+mn-ea"/>
              </a:rPr>
              <a:t>IDS</a:t>
            </a:r>
            <a:endParaRPr kumimoji="1" lang="ja-JP" altLang="en-US" dirty="0" smtClean="0">
              <a:latin typeface="+mn-ea"/>
              <a:ea typeface="+mn-ea"/>
            </a:endParaRPr>
          </a:p>
        </p:txBody>
      </p:sp>
      <p:sp>
        <p:nvSpPr>
          <p:cNvPr id="14" name="テキスト ボックス 13"/>
          <p:cNvSpPr txBox="1"/>
          <p:nvPr/>
        </p:nvSpPr>
        <p:spPr>
          <a:xfrm>
            <a:off x="1701488" y="6205159"/>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15" name="テキスト ボックス 14"/>
          <p:cNvSpPr txBox="1"/>
          <p:nvPr/>
        </p:nvSpPr>
        <p:spPr>
          <a:xfrm>
            <a:off x="3878283" y="6205159"/>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17" name="角丸四角形 16"/>
          <p:cNvSpPr/>
          <p:nvPr/>
        </p:nvSpPr>
        <p:spPr>
          <a:xfrm>
            <a:off x="5866737" y="4425007"/>
            <a:ext cx="1954520" cy="1696538"/>
          </a:xfrm>
          <a:prstGeom prst="roundRect">
            <a:avLst/>
          </a:prstGeom>
          <a:solidFill>
            <a:schemeClr val="accent4">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latin typeface="+mj-ea"/>
              <a:ea typeface="+mj-ea"/>
            </a:endParaRPr>
          </a:p>
        </p:txBody>
      </p:sp>
      <p:sp>
        <p:nvSpPr>
          <p:cNvPr id="18" name="テキスト ボックス 17"/>
          <p:cNvSpPr txBox="1"/>
          <p:nvPr/>
        </p:nvSpPr>
        <p:spPr>
          <a:xfrm>
            <a:off x="6210226" y="6209276"/>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19" name="正方形/長方形 18"/>
          <p:cNvSpPr/>
          <p:nvPr/>
        </p:nvSpPr>
        <p:spPr>
          <a:xfrm>
            <a:off x="2479872" y="5573806"/>
            <a:ext cx="533321"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20" name="正方形/長方形 19"/>
          <p:cNvSpPr/>
          <p:nvPr/>
        </p:nvSpPr>
        <p:spPr>
          <a:xfrm>
            <a:off x="1596044" y="5573806"/>
            <a:ext cx="883829" cy="2970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21" name="正方形/長方形 20"/>
          <p:cNvSpPr/>
          <p:nvPr/>
        </p:nvSpPr>
        <p:spPr>
          <a:xfrm>
            <a:off x="3764949" y="5577678"/>
            <a:ext cx="1452225"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j-ea"/>
                <a:ea typeface="+mj-ea"/>
              </a:rPr>
              <a:t>1GB</a:t>
            </a:r>
            <a:endParaRPr kumimoji="1" lang="ja-JP" altLang="en-US" dirty="0" smtClean="0">
              <a:latin typeface="+mj-ea"/>
              <a:ea typeface="+mj-ea"/>
            </a:endParaRPr>
          </a:p>
        </p:txBody>
      </p:sp>
      <p:sp>
        <p:nvSpPr>
          <p:cNvPr id="22" name="正方形/長方形 21"/>
          <p:cNvSpPr/>
          <p:nvPr/>
        </p:nvSpPr>
        <p:spPr>
          <a:xfrm>
            <a:off x="6143910" y="5573806"/>
            <a:ext cx="1455922" cy="2970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dirty="0" smtClean="0">
                <a:latin typeface="+mj-ea"/>
                <a:ea typeface="+mj-ea"/>
              </a:rPr>
              <a:t>1GB</a:t>
            </a:r>
            <a:endParaRPr kumimoji="1" lang="ja-JP" altLang="en-US" dirty="0" smtClean="0">
              <a:latin typeface="+mj-ea"/>
              <a:ea typeface="+mj-ea"/>
            </a:endParaRPr>
          </a:p>
        </p:txBody>
      </p:sp>
      <p:cxnSp>
        <p:nvCxnSpPr>
          <p:cNvPr id="25" name="直線矢印コネクタ 24"/>
          <p:cNvCxnSpPr>
            <a:stCxn id="8" idx="6"/>
          </p:cNvCxnSpPr>
          <p:nvPr/>
        </p:nvCxnSpPr>
        <p:spPr>
          <a:xfrm>
            <a:off x="2880251" y="5137451"/>
            <a:ext cx="61856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p:cNvSpPr/>
          <p:nvPr/>
        </p:nvSpPr>
        <p:spPr>
          <a:xfrm>
            <a:off x="2416117" y="4324317"/>
            <a:ext cx="3127131" cy="1879139"/>
          </a:xfrm>
          <a:prstGeom prst="rect">
            <a:avLst/>
          </a:prstGeom>
          <a:noFill/>
          <a:ln w="19050"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32" name="円/楕円 31"/>
          <p:cNvSpPr/>
          <p:nvPr/>
        </p:nvSpPr>
        <p:spPr>
          <a:xfrm>
            <a:off x="1798603" y="4975213"/>
            <a:ext cx="324475" cy="32447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8405251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静的なメモリ割り当ての問題</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と</a:t>
            </a:r>
            <a:r>
              <a:rPr lang="en-US" altLang="ja-JP" dirty="0" smtClean="0"/>
              <a:t>IDS</a:t>
            </a:r>
            <a:r>
              <a:rPr lang="ja-JP" altLang="en-US" dirty="0" smtClean="0"/>
              <a:t>のメモリサイズを静的に分割するとメモリの</a:t>
            </a:r>
            <a:r>
              <a:rPr lang="ja-JP" altLang="en-US" dirty="0" smtClean="0">
                <a:solidFill>
                  <a:srgbClr val="FF0000"/>
                </a:solidFill>
              </a:rPr>
              <a:t>有効活用</a:t>
            </a:r>
            <a:r>
              <a:rPr lang="ja-JP" altLang="en-US" dirty="0" smtClean="0"/>
              <a:t>ができない</a:t>
            </a:r>
            <a:endParaRPr lang="en-US" altLang="ja-JP" dirty="0" smtClean="0"/>
          </a:p>
          <a:p>
            <a:pPr lvl="1"/>
            <a:r>
              <a:rPr lang="en-US" altLang="ja-JP" dirty="0" smtClean="0"/>
              <a:t>IDS</a:t>
            </a:r>
            <a:r>
              <a:rPr lang="ja-JP" altLang="en-US" dirty="0" smtClean="0"/>
              <a:t>分</a:t>
            </a:r>
            <a:r>
              <a:rPr lang="ja-JP" altLang="en-US" dirty="0"/>
              <a:t>として</a:t>
            </a:r>
            <a:r>
              <a:rPr lang="ja-JP" altLang="en-US" dirty="0" smtClean="0"/>
              <a:t>固定メモリ量</a:t>
            </a:r>
            <a:r>
              <a:rPr lang="ja-JP" altLang="en-US" dirty="0"/>
              <a:t>をドメイン</a:t>
            </a:r>
            <a:r>
              <a:rPr lang="en-US" altLang="ja-JP" dirty="0"/>
              <a:t>U</a:t>
            </a:r>
            <a:r>
              <a:rPr lang="ja-JP" altLang="en-US" dirty="0"/>
              <a:t>から減らす</a:t>
            </a:r>
            <a:endParaRPr lang="en-US" altLang="ja-JP" dirty="0"/>
          </a:p>
          <a:p>
            <a:pPr lvl="2"/>
            <a:r>
              <a:rPr lang="en-US" altLang="ja-JP" dirty="0" smtClean="0"/>
              <a:t>IDS</a:t>
            </a:r>
            <a:r>
              <a:rPr lang="ja-JP" altLang="en-US" dirty="0" smtClean="0"/>
              <a:t>は増えたドメイン</a:t>
            </a:r>
            <a:r>
              <a:rPr lang="en-US" altLang="ja-JP" dirty="0" smtClean="0"/>
              <a:t>0</a:t>
            </a:r>
            <a:r>
              <a:rPr lang="ja-JP" altLang="en-US" dirty="0" smtClean="0"/>
              <a:t>のメモリを使う</a:t>
            </a:r>
            <a:endParaRPr lang="en-US" altLang="ja-JP" dirty="0" smtClean="0"/>
          </a:p>
          <a:p>
            <a:pPr lvl="1"/>
            <a:r>
              <a:rPr lang="en-US" altLang="ja-JP" dirty="0" smtClean="0"/>
              <a:t>IDS</a:t>
            </a:r>
            <a:r>
              <a:rPr lang="ja-JP" altLang="en-US" dirty="0" smtClean="0"/>
              <a:t>が動いていない間もドメイン</a:t>
            </a:r>
            <a:r>
              <a:rPr lang="en-US" altLang="ja-JP" dirty="0" smtClean="0"/>
              <a:t>U</a:t>
            </a:r>
            <a:r>
              <a:rPr lang="ja-JP" altLang="en-US" dirty="0" smtClean="0"/>
              <a:t>はその</a:t>
            </a:r>
            <a:r>
              <a:rPr lang="ja-JP" altLang="en-US" dirty="0"/>
              <a:t>メモリを使えない</a:t>
            </a:r>
          </a:p>
          <a:p>
            <a:endParaRPr kumimoji="1" lang="ja-JP" altLang="en-US" dirty="0"/>
          </a:p>
        </p:txBody>
      </p:sp>
      <p:sp>
        <p:nvSpPr>
          <p:cNvPr id="4" name="角丸四角形 3"/>
          <p:cNvSpPr/>
          <p:nvPr/>
        </p:nvSpPr>
        <p:spPr>
          <a:xfrm>
            <a:off x="3979602" y="4425007"/>
            <a:ext cx="1478091"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5" name="角丸四角形 4"/>
          <p:cNvSpPr/>
          <p:nvPr/>
        </p:nvSpPr>
        <p:spPr>
          <a:xfrm>
            <a:off x="1270224" y="4425007"/>
            <a:ext cx="2498721"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8" name="テキスト ボックス 7"/>
          <p:cNvSpPr txBox="1"/>
          <p:nvPr/>
        </p:nvSpPr>
        <p:spPr>
          <a:xfrm>
            <a:off x="1878813" y="6209276"/>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9" name="テキスト ボックス 8"/>
          <p:cNvSpPr txBox="1"/>
          <p:nvPr/>
        </p:nvSpPr>
        <p:spPr>
          <a:xfrm>
            <a:off x="4112773" y="6209276"/>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10" name="角丸四角形 9"/>
          <p:cNvSpPr/>
          <p:nvPr/>
        </p:nvSpPr>
        <p:spPr>
          <a:xfrm>
            <a:off x="5815505" y="4425007"/>
            <a:ext cx="1954520" cy="1696538"/>
          </a:xfrm>
          <a:prstGeom prst="roundRect">
            <a:avLst/>
          </a:prstGeom>
          <a:solidFill>
            <a:schemeClr val="accent4">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smtClean="0">
              <a:latin typeface="+mj-ea"/>
              <a:ea typeface="+mj-ea"/>
            </a:endParaRPr>
          </a:p>
        </p:txBody>
      </p:sp>
      <p:sp>
        <p:nvSpPr>
          <p:cNvPr id="11" name="テキスト ボックス 10"/>
          <p:cNvSpPr txBox="1"/>
          <p:nvPr/>
        </p:nvSpPr>
        <p:spPr>
          <a:xfrm>
            <a:off x="6158994" y="6209276"/>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12" name="正方形/長方形 11"/>
          <p:cNvSpPr/>
          <p:nvPr/>
        </p:nvSpPr>
        <p:spPr>
          <a:xfrm>
            <a:off x="2960655" y="5573806"/>
            <a:ext cx="533321"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dirty="0" smtClean="0">
                <a:latin typeface="+mj-ea"/>
                <a:ea typeface="+mj-ea"/>
              </a:rPr>
              <a:t>0.3</a:t>
            </a:r>
            <a:endParaRPr kumimoji="1" lang="ja-JP" altLang="en-US" dirty="0" smtClean="0">
              <a:latin typeface="+mj-ea"/>
              <a:ea typeface="+mj-ea"/>
            </a:endParaRPr>
          </a:p>
        </p:txBody>
      </p:sp>
      <p:sp>
        <p:nvSpPr>
          <p:cNvPr id="13" name="正方形/長方形 12"/>
          <p:cNvSpPr/>
          <p:nvPr/>
        </p:nvSpPr>
        <p:spPr>
          <a:xfrm>
            <a:off x="1504733" y="5573806"/>
            <a:ext cx="1455922" cy="2970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14" name="正方形/長方形 13"/>
          <p:cNvSpPr/>
          <p:nvPr/>
        </p:nvSpPr>
        <p:spPr>
          <a:xfrm>
            <a:off x="4243498" y="5573806"/>
            <a:ext cx="969639"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j-ea"/>
                <a:ea typeface="+mj-ea"/>
              </a:rPr>
              <a:t>0.7GB</a:t>
            </a:r>
            <a:endParaRPr kumimoji="1" lang="ja-JP" altLang="en-US" dirty="0" smtClean="0">
              <a:latin typeface="+mj-ea"/>
              <a:ea typeface="+mj-ea"/>
            </a:endParaRPr>
          </a:p>
        </p:txBody>
      </p:sp>
      <p:sp>
        <p:nvSpPr>
          <p:cNvPr id="15" name="正方形/長方形 14"/>
          <p:cNvSpPr/>
          <p:nvPr/>
        </p:nvSpPr>
        <p:spPr>
          <a:xfrm>
            <a:off x="6092678" y="5573806"/>
            <a:ext cx="1455922" cy="2970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dirty="0" smtClean="0">
                <a:latin typeface="+mj-ea"/>
                <a:ea typeface="+mj-ea"/>
              </a:rPr>
              <a:t>1GB</a:t>
            </a:r>
            <a:endParaRPr kumimoji="1" lang="ja-JP" altLang="en-US" dirty="0" smtClean="0">
              <a:latin typeface="+mj-ea"/>
              <a:ea typeface="+mj-ea"/>
            </a:endParaRPr>
          </a:p>
        </p:txBody>
      </p:sp>
      <p:grpSp>
        <p:nvGrpSpPr>
          <p:cNvPr id="21" name="図形グループ 20"/>
          <p:cNvGrpSpPr/>
          <p:nvPr/>
        </p:nvGrpSpPr>
        <p:grpSpPr>
          <a:xfrm>
            <a:off x="2896900" y="4324317"/>
            <a:ext cx="2646603" cy="1879139"/>
            <a:chOff x="2896900" y="4324317"/>
            <a:chExt cx="2646603" cy="1879139"/>
          </a:xfrm>
        </p:grpSpPr>
        <p:sp>
          <p:nvSpPr>
            <p:cNvPr id="6" name="円/楕円 5"/>
            <p:cNvSpPr/>
            <p:nvPr/>
          </p:nvSpPr>
          <p:spPr>
            <a:xfrm>
              <a:off x="3036559" y="4975213"/>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7" name="テキスト ボックス 6"/>
            <p:cNvSpPr txBox="1"/>
            <p:nvPr/>
          </p:nvSpPr>
          <p:spPr>
            <a:xfrm>
              <a:off x="2896900" y="4605881"/>
              <a:ext cx="597076" cy="369332"/>
            </a:xfrm>
            <a:prstGeom prst="rect">
              <a:avLst/>
            </a:prstGeom>
            <a:noFill/>
          </p:spPr>
          <p:txBody>
            <a:bodyPr wrap="none" rtlCol="0">
              <a:spAutoFit/>
            </a:bodyPr>
            <a:lstStyle/>
            <a:p>
              <a:r>
                <a:rPr lang="en-US" altLang="ja-JP" dirty="0" smtClean="0">
                  <a:latin typeface="+mn-ea"/>
                </a:rPr>
                <a:t>IDS</a:t>
              </a:r>
              <a:endParaRPr kumimoji="1" lang="ja-JP" altLang="en-US" dirty="0" smtClean="0">
                <a:latin typeface="+mn-ea"/>
                <a:ea typeface="+mn-ea"/>
              </a:endParaRPr>
            </a:p>
          </p:txBody>
        </p:sp>
        <p:cxnSp>
          <p:nvCxnSpPr>
            <p:cNvPr id="16" name="直線矢印コネクタ 15"/>
            <p:cNvCxnSpPr>
              <a:stCxn id="6" idx="6"/>
            </p:cNvCxnSpPr>
            <p:nvPr/>
          </p:nvCxnSpPr>
          <p:spPr>
            <a:xfrm>
              <a:off x="3361034" y="5137451"/>
              <a:ext cx="61856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正方形/長方形 16"/>
            <p:cNvSpPr/>
            <p:nvPr/>
          </p:nvSpPr>
          <p:spPr>
            <a:xfrm>
              <a:off x="2896901" y="4324317"/>
              <a:ext cx="2646602" cy="1879139"/>
            </a:xfrm>
            <a:prstGeom prst="rect">
              <a:avLst/>
            </a:prstGeom>
            <a:noFill/>
            <a:ln w="19050"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grpSp>
      <p:sp>
        <p:nvSpPr>
          <p:cNvPr id="18" name="円/楕円 17"/>
          <p:cNvSpPr/>
          <p:nvPr/>
        </p:nvSpPr>
        <p:spPr>
          <a:xfrm>
            <a:off x="2279386" y="4975213"/>
            <a:ext cx="324475" cy="324475"/>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20" name="円/楕円 19"/>
          <p:cNvSpPr/>
          <p:nvPr/>
        </p:nvSpPr>
        <p:spPr>
          <a:xfrm>
            <a:off x="4570481" y="4980705"/>
            <a:ext cx="324475" cy="32447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Tree>
    <p:extLst>
      <p:ext uri="{BB962C8B-B14F-4D97-AF65-F5344CB8AC3E}">
        <p14:creationId xmlns:p14="http://schemas.microsoft.com/office/powerpoint/2010/main" val="10420232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Balloon Performer</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オフロードした</a:t>
            </a:r>
            <a:r>
              <a:rPr kumimoji="1" lang="en-US" altLang="ja-JP" dirty="0" smtClean="0"/>
              <a:t>IDS</a:t>
            </a:r>
            <a:r>
              <a:rPr kumimoji="1" lang="ja-JP" altLang="en-US" dirty="0" smtClean="0"/>
              <a:t>が使用するメモリを考慮して</a:t>
            </a:r>
            <a:r>
              <a:rPr kumimoji="1" lang="en-US" altLang="ja-JP" dirty="0" smtClean="0"/>
              <a:t>VM</a:t>
            </a:r>
            <a:r>
              <a:rPr kumimoji="1" lang="ja-JP" altLang="en-US" dirty="0" smtClean="0"/>
              <a:t>のメモリを</a:t>
            </a:r>
            <a:r>
              <a:rPr kumimoji="1" lang="ja-JP" altLang="en-US" dirty="0" smtClean="0">
                <a:solidFill>
                  <a:srgbClr val="FF0000"/>
                </a:solidFill>
              </a:rPr>
              <a:t>動的に</a:t>
            </a:r>
            <a:r>
              <a:rPr kumimoji="1" lang="ja-JP" altLang="en-US" dirty="0" smtClean="0"/>
              <a:t>割り当て直す</a:t>
            </a:r>
            <a:endParaRPr kumimoji="1" lang="en-US" altLang="ja-JP" dirty="0" smtClean="0"/>
          </a:p>
          <a:p>
            <a:pPr lvl="1"/>
            <a:r>
              <a:rPr lang="ja-JP" altLang="en-US" dirty="0" smtClean="0"/>
              <a:t>ドメイン</a:t>
            </a:r>
            <a:r>
              <a:rPr lang="en-US" altLang="ja-JP" dirty="0" smtClean="0"/>
              <a:t>0</a:t>
            </a:r>
            <a:r>
              <a:rPr lang="ja-JP" altLang="en-US" dirty="0" smtClean="0"/>
              <a:t>で実行されている</a:t>
            </a:r>
            <a:r>
              <a:rPr lang="en-US" altLang="ja-JP" dirty="0" smtClean="0"/>
              <a:t>IDS</a:t>
            </a:r>
            <a:r>
              <a:rPr lang="ja-JP" altLang="en-US" dirty="0" smtClean="0"/>
              <a:t>のメモリ使用量を測定</a:t>
            </a:r>
            <a:endParaRPr lang="en-US" altLang="ja-JP" dirty="0" smtClean="0"/>
          </a:p>
          <a:p>
            <a:pPr lvl="1"/>
            <a:r>
              <a:rPr lang="ja-JP" altLang="en-US" dirty="0" smtClean="0"/>
              <a:t>その分を</a:t>
            </a:r>
            <a:r>
              <a:rPr kumimoji="1" lang="ja-JP" altLang="en-US" dirty="0" smtClean="0"/>
              <a:t>ドメイン</a:t>
            </a:r>
            <a:r>
              <a:rPr kumimoji="1" lang="en-US" altLang="ja-JP" dirty="0" smtClean="0"/>
              <a:t>U</a:t>
            </a:r>
            <a:r>
              <a:rPr kumimoji="1" lang="ja-JP" altLang="en-US" dirty="0" smtClean="0"/>
              <a:t>のメモリ割り当てから減らす</a:t>
            </a:r>
            <a:endParaRPr kumimoji="1" lang="en-US" altLang="ja-JP" dirty="0" smtClean="0"/>
          </a:p>
          <a:p>
            <a:pPr lvl="2"/>
            <a:r>
              <a:rPr lang="ja-JP" altLang="en-US" dirty="0" smtClean="0"/>
              <a:t>ドメイン</a:t>
            </a:r>
            <a:r>
              <a:rPr lang="en-US" altLang="ja-JP" dirty="0" smtClean="0"/>
              <a:t>0</a:t>
            </a:r>
            <a:r>
              <a:rPr lang="ja-JP" altLang="en-US" dirty="0" smtClean="0"/>
              <a:t>のメモリ割り当てを増やす</a:t>
            </a:r>
            <a:endParaRPr kumimoji="1" lang="ja-JP" altLang="en-US" dirty="0"/>
          </a:p>
        </p:txBody>
      </p:sp>
      <p:sp>
        <p:nvSpPr>
          <p:cNvPr id="46" name="角丸四角形 45"/>
          <p:cNvSpPr/>
          <p:nvPr/>
        </p:nvSpPr>
        <p:spPr>
          <a:xfrm>
            <a:off x="2085155" y="4423504"/>
            <a:ext cx="1925424"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47" name="角丸四角形 46"/>
          <p:cNvSpPr/>
          <p:nvPr/>
        </p:nvSpPr>
        <p:spPr>
          <a:xfrm>
            <a:off x="369337" y="4423504"/>
            <a:ext cx="1492714"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50" name="テキスト ボックス 49"/>
          <p:cNvSpPr txBox="1"/>
          <p:nvPr/>
        </p:nvSpPr>
        <p:spPr>
          <a:xfrm>
            <a:off x="486487" y="6207773"/>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51" name="テキスト ボックス 50"/>
          <p:cNvSpPr txBox="1"/>
          <p:nvPr/>
        </p:nvSpPr>
        <p:spPr>
          <a:xfrm>
            <a:off x="2429684" y="6207773"/>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53" name="正方形/長方形 52"/>
          <p:cNvSpPr/>
          <p:nvPr/>
        </p:nvSpPr>
        <p:spPr>
          <a:xfrm>
            <a:off x="635345" y="5572303"/>
            <a:ext cx="903937" cy="2970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54" name="正方形/長方形 53"/>
          <p:cNvSpPr/>
          <p:nvPr/>
        </p:nvSpPr>
        <p:spPr>
          <a:xfrm>
            <a:off x="2263063" y="5572303"/>
            <a:ext cx="1502960"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j-ea"/>
                <a:ea typeface="+mj-ea"/>
              </a:rPr>
              <a:t>1GB</a:t>
            </a:r>
            <a:endParaRPr kumimoji="1" lang="ja-JP" altLang="en-US" dirty="0" smtClean="0">
              <a:latin typeface="+mj-ea"/>
              <a:ea typeface="+mj-ea"/>
            </a:endParaRPr>
          </a:p>
        </p:txBody>
      </p:sp>
      <p:sp>
        <p:nvSpPr>
          <p:cNvPr id="56" name="正方形/長方形 55"/>
          <p:cNvSpPr/>
          <p:nvPr/>
        </p:nvSpPr>
        <p:spPr>
          <a:xfrm>
            <a:off x="1982184" y="4322814"/>
            <a:ext cx="2114204" cy="1879139"/>
          </a:xfrm>
          <a:prstGeom prst="rect">
            <a:avLst/>
          </a:prstGeom>
          <a:noFill/>
          <a:ln w="19050"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grpSp>
        <p:nvGrpSpPr>
          <p:cNvPr id="58" name="図形グループ 57"/>
          <p:cNvGrpSpPr/>
          <p:nvPr/>
        </p:nvGrpSpPr>
        <p:grpSpPr>
          <a:xfrm>
            <a:off x="4384830" y="4322814"/>
            <a:ext cx="4379519" cy="2257532"/>
            <a:chOff x="4384830" y="4322814"/>
            <a:chExt cx="4379519" cy="2257532"/>
          </a:xfrm>
        </p:grpSpPr>
        <p:sp>
          <p:nvSpPr>
            <p:cNvPr id="4" name="角丸四角形 3"/>
            <p:cNvSpPr/>
            <p:nvPr/>
          </p:nvSpPr>
          <p:spPr>
            <a:xfrm>
              <a:off x="7200448" y="4423504"/>
              <a:ext cx="1478091" cy="1696538"/>
            </a:xfrm>
            <a:prstGeom prst="roundRect">
              <a:avLst/>
            </a:prstGeom>
            <a:solidFill>
              <a:srgbClr val="FFC9D0"/>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smtClean="0">
                <a:latin typeface="+mj-ea"/>
                <a:ea typeface="+mj-ea"/>
              </a:endParaRPr>
            </a:p>
          </p:txBody>
        </p:sp>
        <p:sp>
          <p:nvSpPr>
            <p:cNvPr id="5" name="角丸四角形 4"/>
            <p:cNvSpPr/>
            <p:nvPr/>
          </p:nvSpPr>
          <p:spPr>
            <a:xfrm>
              <a:off x="5037297" y="4423504"/>
              <a:ext cx="1952493" cy="1696538"/>
            </a:xfrm>
            <a:prstGeom prst="roundRect">
              <a:avLst/>
            </a:prstGeom>
            <a:solidFill>
              <a:schemeClr val="accent5">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6" name="円/楕円 5"/>
            <p:cNvSpPr/>
            <p:nvPr/>
          </p:nvSpPr>
          <p:spPr>
            <a:xfrm>
              <a:off x="6257405" y="4973710"/>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7" name="テキスト ボックス 6"/>
            <p:cNvSpPr txBox="1"/>
            <p:nvPr/>
          </p:nvSpPr>
          <p:spPr>
            <a:xfrm>
              <a:off x="6117746" y="4604378"/>
              <a:ext cx="597076" cy="369332"/>
            </a:xfrm>
            <a:prstGeom prst="rect">
              <a:avLst/>
            </a:prstGeom>
            <a:noFill/>
          </p:spPr>
          <p:txBody>
            <a:bodyPr wrap="none" rtlCol="0">
              <a:spAutoFit/>
            </a:bodyPr>
            <a:lstStyle/>
            <a:p>
              <a:r>
                <a:rPr lang="en-US" altLang="ja-JP" dirty="0" smtClean="0">
                  <a:latin typeface="+mn-ea"/>
                </a:rPr>
                <a:t>IDS</a:t>
              </a:r>
              <a:endParaRPr kumimoji="1" lang="ja-JP" altLang="en-US" dirty="0" smtClean="0">
                <a:latin typeface="+mn-ea"/>
                <a:ea typeface="+mn-ea"/>
              </a:endParaRPr>
            </a:p>
          </p:txBody>
        </p:sp>
        <p:sp>
          <p:nvSpPr>
            <p:cNvPr id="8" name="テキスト ボックス 7"/>
            <p:cNvSpPr txBox="1"/>
            <p:nvPr/>
          </p:nvSpPr>
          <p:spPr>
            <a:xfrm>
              <a:off x="5330516" y="6201953"/>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sp>
          <p:nvSpPr>
            <p:cNvPr id="9" name="テキスト ボックス 8"/>
            <p:cNvSpPr txBox="1"/>
            <p:nvPr/>
          </p:nvSpPr>
          <p:spPr>
            <a:xfrm>
              <a:off x="7301357" y="6211014"/>
              <a:ext cx="1276273"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U</a:t>
              </a:r>
              <a:endParaRPr kumimoji="1" lang="ja-JP" altLang="en-US" dirty="0" smtClean="0">
                <a:latin typeface="+mn-ea"/>
                <a:ea typeface="+mn-ea"/>
              </a:endParaRPr>
            </a:p>
          </p:txBody>
        </p:sp>
        <p:sp>
          <p:nvSpPr>
            <p:cNvPr id="12" name="正方形/長方形 11"/>
            <p:cNvSpPr/>
            <p:nvPr/>
          </p:nvSpPr>
          <p:spPr>
            <a:xfrm>
              <a:off x="6181501" y="5572303"/>
              <a:ext cx="533321"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dirty="0" smtClean="0">
                  <a:latin typeface="+mj-ea"/>
                  <a:ea typeface="+mj-ea"/>
                </a:rPr>
                <a:t>0.3</a:t>
              </a:r>
              <a:endParaRPr kumimoji="1" lang="ja-JP" altLang="en-US" dirty="0" smtClean="0">
                <a:latin typeface="+mj-ea"/>
                <a:ea typeface="+mj-ea"/>
              </a:endParaRPr>
            </a:p>
          </p:txBody>
        </p:sp>
        <p:sp>
          <p:nvSpPr>
            <p:cNvPr id="13" name="正方形/長方形 12"/>
            <p:cNvSpPr/>
            <p:nvPr/>
          </p:nvSpPr>
          <p:spPr>
            <a:xfrm>
              <a:off x="5277563" y="5572303"/>
              <a:ext cx="903937" cy="29705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smtClean="0">
                <a:latin typeface="+mj-ea"/>
                <a:ea typeface="+mj-ea"/>
              </a:endParaRPr>
            </a:p>
          </p:txBody>
        </p:sp>
        <p:sp>
          <p:nvSpPr>
            <p:cNvPr id="14" name="正方形/長方形 13"/>
            <p:cNvSpPr/>
            <p:nvPr/>
          </p:nvSpPr>
          <p:spPr>
            <a:xfrm>
              <a:off x="7464344" y="5572303"/>
              <a:ext cx="969639" cy="297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j-ea"/>
                  <a:ea typeface="+mj-ea"/>
                </a:rPr>
                <a:t>0.7GB</a:t>
              </a:r>
              <a:endParaRPr kumimoji="1" lang="ja-JP" altLang="en-US" dirty="0" smtClean="0">
                <a:latin typeface="+mj-ea"/>
                <a:ea typeface="+mj-ea"/>
              </a:endParaRPr>
            </a:p>
          </p:txBody>
        </p:sp>
        <p:cxnSp>
          <p:nvCxnSpPr>
            <p:cNvPr id="16" name="直線矢印コネクタ 15"/>
            <p:cNvCxnSpPr>
              <a:stCxn id="6" idx="6"/>
            </p:cNvCxnSpPr>
            <p:nvPr/>
          </p:nvCxnSpPr>
          <p:spPr>
            <a:xfrm>
              <a:off x="6581880" y="5135948"/>
              <a:ext cx="61856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正方形/長方形 16"/>
            <p:cNvSpPr/>
            <p:nvPr/>
          </p:nvSpPr>
          <p:spPr>
            <a:xfrm>
              <a:off x="6117747" y="4322814"/>
              <a:ext cx="2646602" cy="1879139"/>
            </a:xfrm>
            <a:prstGeom prst="rect">
              <a:avLst/>
            </a:prstGeom>
            <a:noFill/>
            <a:ln w="19050"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57" name="右矢印 56"/>
            <p:cNvSpPr/>
            <p:nvPr/>
          </p:nvSpPr>
          <p:spPr>
            <a:xfrm>
              <a:off x="4384830" y="4856588"/>
              <a:ext cx="377558" cy="797991"/>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smtClean="0">
                <a:latin typeface="+mj-ea"/>
                <a:ea typeface="+mj-ea"/>
              </a:endParaRPr>
            </a:p>
          </p:txBody>
        </p:sp>
      </p:grpSp>
    </p:spTree>
    <p:extLst>
      <p:ext uri="{BB962C8B-B14F-4D97-AF65-F5344CB8AC3E}">
        <p14:creationId xmlns:p14="http://schemas.microsoft.com/office/powerpoint/2010/main" val="2806784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ssolve">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Balloon Performer</a:t>
            </a:r>
            <a:r>
              <a:rPr kumimoji="1" lang="ja-JP" altLang="en-US" dirty="0" smtClean="0"/>
              <a:t>の効果</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IDS</a:t>
            </a:r>
            <a:r>
              <a:rPr kumimoji="1" lang="ja-JP" altLang="en-US" dirty="0" smtClean="0"/>
              <a:t>のメモリ使用量とドメイン</a:t>
            </a:r>
            <a:r>
              <a:rPr kumimoji="1" lang="en-US" altLang="ja-JP" dirty="0" smtClean="0"/>
              <a:t>U</a:t>
            </a:r>
            <a:r>
              <a:rPr lang="ja-JP" altLang="en-US" dirty="0" smtClean="0"/>
              <a:t>のメモリ割り当ての</a:t>
            </a:r>
            <a:r>
              <a:rPr lang="ja-JP" altLang="en-US" dirty="0" smtClean="0">
                <a:solidFill>
                  <a:srgbClr val="FF0000"/>
                </a:solidFill>
              </a:rPr>
              <a:t>合計を一定に保つ</a:t>
            </a:r>
            <a:endParaRPr lang="en-US" altLang="ja-JP" dirty="0" smtClean="0">
              <a:solidFill>
                <a:srgbClr val="FF0000"/>
              </a:solidFill>
            </a:endParaRPr>
          </a:p>
          <a:p>
            <a:pPr lvl="1"/>
            <a:r>
              <a:rPr kumimoji="1" lang="en-US" altLang="ja-JP" dirty="0" smtClean="0"/>
              <a:t>VM</a:t>
            </a:r>
            <a:r>
              <a:rPr kumimoji="1" lang="ja-JP" altLang="en-US" dirty="0" smtClean="0"/>
              <a:t>間のメモリ割り当ての</a:t>
            </a:r>
            <a:r>
              <a:rPr kumimoji="1" lang="ja-JP" altLang="en-US" dirty="0" smtClean="0">
                <a:solidFill>
                  <a:srgbClr val="FF0000"/>
                </a:solidFill>
              </a:rPr>
              <a:t>公平性</a:t>
            </a:r>
            <a:r>
              <a:rPr kumimoji="1" lang="ja-JP" altLang="en-US" dirty="0" smtClean="0"/>
              <a:t>を確保</a:t>
            </a:r>
            <a:endParaRPr kumimoji="1" lang="en-US" altLang="ja-JP" dirty="0" smtClean="0"/>
          </a:p>
          <a:p>
            <a:pPr lvl="2"/>
            <a:r>
              <a:rPr lang="en-US" altLang="ja-JP" dirty="0" smtClean="0"/>
              <a:t>IDS</a:t>
            </a:r>
            <a:r>
              <a:rPr lang="ja-JP" altLang="en-US" dirty="0" smtClean="0"/>
              <a:t>のオフロードの有無に関わらず</a:t>
            </a:r>
            <a:endParaRPr lang="en-US" altLang="ja-JP" dirty="0" smtClean="0"/>
          </a:p>
          <a:p>
            <a:pPr lvl="1"/>
            <a:r>
              <a:rPr lang="ja-JP" altLang="en-US" dirty="0" smtClean="0"/>
              <a:t>ドメイン</a:t>
            </a:r>
            <a:r>
              <a:rPr lang="en-US" altLang="ja-JP" dirty="0" smtClean="0"/>
              <a:t>0</a:t>
            </a:r>
            <a:r>
              <a:rPr lang="ja-JP" altLang="en-US" dirty="0" smtClean="0"/>
              <a:t>のメモリの圧迫を防止</a:t>
            </a:r>
            <a:endParaRPr lang="en-US" altLang="ja-JP" dirty="0" smtClean="0"/>
          </a:p>
          <a:p>
            <a:pPr lvl="2"/>
            <a:r>
              <a:rPr lang="ja-JP" altLang="en-US" dirty="0" smtClean="0"/>
              <a:t>システム全体の</a:t>
            </a:r>
            <a:r>
              <a:rPr lang="ja-JP" altLang="en-US" dirty="0" smtClean="0">
                <a:solidFill>
                  <a:srgbClr val="FF0000"/>
                </a:solidFill>
              </a:rPr>
              <a:t>性能低下を防ぐ</a:t>
            </a:r>
            <a:endParaRPr lang="en-US" altLang="ja-JP" dirty="0" smtClean="0">
              <a:solidFill>
                <a:srgbClr val="FF0000"/>
              </a:solidFill>
            </a:endParaRPr>
          </a:p>
          <a:p>
            <a:pPr lvl="1"/>
            <a:r>
              <a:rPr lang="ja-JP" altLang="en-US" dirty="0" smtClean="0"/>
              <a:t>メモリを</a:t>
            </a:r>
            <a:r>
              <a:rPr lang="ja-JP" altLang="en-US" dirty="0" smtClean="0">
                <a:solidFill>
                  <a:srgbClr val="FF0000"/>
                </a:solidFill>
              </a:rPr>
              <a:t>有効活用</a:t>
            </a:r>
            <a:r>
              <a:rPr lang="ja-JP" altLang="en-US" dirty="0" smtClean="0"/>
              <a:t>できる</a:t>
            </a:r>
            <a:endParaRPr lang="en-US" altLang="ja-JP" dirty="0" smtClean="0"/>
          </a:p>
          <a:p>
            <a:pPr lvl="2"/>
            <a:r>
              <a:rPr lang="en-US" altLang="ja-JP" dirty="0" smtClean="0"/>
              <a:t>IDS</a:t>
            </a:r>
            <a:r>
              <a:rPr lang="ja-JP" altLang="en-US" dirty="0" smtClean="0"/>
              <a:t>が動作していない間はドメイン</a:t>
            </a:r>
            <a:r>
              <a:rPr lang="en-US" altLang="ja-JP" dirty="0" smtClean="0"/>
              <a:t>U</a:t>
            </a:r>
            <a:r>
              <a:rPr lang="ja-JP" altLang="en-US" dirty="0" smtClean="0"/>
              <a:t>が使える</a:t>
            </a:r>
            <a:endParaRPr lang="en-US" altLang="ja-JP" dirty="0" smtClean="0"/>
          </a:p>
        </p:txBody>
      </p:sp>
    </p:spTree>
    <p:extLst>
      <p:ext uri="{BB962C8B-B14F-4D97-AF65-F5344CB8AC3E}">
        <p14:creationId xmlns:p14="http://schemas.microsoft.com/office/powerpoint/2010/main" val="15247463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IDS</a:t>
            </a:r>
            <a:r>
              <a:rPr kumimoji="1" lang="ja-JP" altLang="en-US" dirty="0" smtClean="0"/>
              <a:t>が</a:t>
            </a:r>
            <a:r>
              <a:rPr lang="ja-JP" altLang="en-US" dirty="0" smtClean="0"/>
              <a:t>使用する</a:t>
            </a:r>
            <a:r>
              <a:rPr kumimoji="1" lang="ja-JP" altLang="en-US" dirty="0" smtClean="0"/>
              <a:t>メモリ</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大きく分けて</a:t>
            </a:r>
            <a:r>
              <a:rPr lang="en-US" altLang="ja-JP" dirty="0" smtClean="0"/>
              <a:t>2</a:t>
            </a:r>
            <a:r>
              <a:rPr lang="ja-JP" altLang="en-US" dirty="0" smtClean="0"/>
              <a:t>種類のメモリを使用</a:t>
            </a:r>
            <a:endParaRPr lang="en-US" altLang="ja-JP" dirty="0" smtClean="0"/>
          </a:p>
          <a:p>
            <a:pPr lvl="1"/>
            <a:r>
              <a:rPr kumimoji="1" lang="ja-JP" altLang="en-US" dirty="0" smtClean="0"/>
              <a:t>プロセス自身が使用するメモリ</a:t>
            </a:r>
            <a:endParaRPr kumimoji="1" lang="en-US" altLang="ja-JP" dirty="0" smtClean="0"/>
          </a:p>
          <a:p>
            <a:pPr lvl="2"/>
            <a:r>
              <a:rPr lang="ja-JP" altLang="en-US" dirty="0" smtClean="0"/>
              <a:t>テキスト領域、ヒープ</a:t>
            </a:r>
            <a:endParaRPr kumimoji="1" lang="en-US" altLang="ja-JP" dirty="0" smtClean="0"/>
          </a:p>
          <a:p>
            <a:pPr lvl="1"/>
            <a:r>
              <a:rPr lang="ja-JP" altLang="en-US" dirty="0" smtClean="0"/>
              <a:t>ファイルの読み書きによって作られるファイルキャッシュ</a:t>
            </a:r>
            <a:endParaRPr lang="en-US" altLang="ja-JP" dirty="0" smtClean="0"/>
          </a:p>
          <a:p>
            <a:pPr lvl="2"/>
            <a:r>
              <a:rPr lang="en-US" altLang="ja-JP" dirty="0" smtClean="0"/>
              <a:t>OS</a:t>
            </a:r>
            <a:r>
              <a:rPr lang="ja-JP" altLang="en-US" dirty="0" smtClean="0"/>
              <a:t>カーネル内に作られる</a:t>
            </a:r>
            <a:endParaRPr kumimoji="1" lang="en-US" altLang="ja-JP" dirty="0"/>
          </a:p>
          <a:p>
            <a:pPr lvl="5"/>
            <a:endParaRPr lang="en-US" altLang="ja-JP" dirty="0" smtClean="0"/>
          </a:p>
          <a:p>
            <a:pPr lvl="1"/>
            <a:r>
              <a:rPr lang="en-US" altLang="ja-JP" dirty="0" smtClean="0"/>
              <a:t>Tripwire</a:t>
            </a:r>
            <a:r>
              <a:rPr lang="ja-JP" altLang="en-US" dirty="0" smtClean="0"/>
              <a:t>の場合</a:t>
            </a:r>
            <a:endParaRPr lang="en-US" altLang="ja-JP" dirty="0" smtClean="0"/>
          </a:p>
        </p:txBody>
      </p:sp>
      <p:sp>
        <p:nvSpPr>
          <p:cNvPr id="4" name="角丸四角形 3"/>
          <p:cNvSpPr/>
          <p:nvPr/>
        </p:nvSpPr>
        <p:spPr>
          <a:xfrm>
            <a:off x="5950034" y="3726228"/>
            <a:ext cx="1954520" cy="1860907"/>
          </a:xfrm>
          <a:prstGeom prst="roundRect">
            <a:avLst/>
          </a:prstGeom>
          <a:solidFill>
            <a:schemeClr val="accent5">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sp>
        <p:nvSpPr>
          <p:cNvPr id="5" name="円/楕円 4"/>
          <p:cNvSpPr/>
          <p:nvPr/>
        </p:nvSpPr>
        <p:spPr>
          <a:xfrm>
            <a:off x="6783908" y="4300986"/>
            <a:ext cx="324475" cy="324475"/>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6" name="テキスト ボックス 5"/>
          <p:cNvSpPr txBox="1"/>
          <p:nvPr/>
        </p:nvSpPr>
        <p:spPr>
          <a:xfrm>
            <a:off x="6405777" y="3931654"/>
            <a:ext cx="1082861" cy="369332"/>
          </a:xfrm>
          <a:prstGeom prst="rect">
            <a:avLst/>
          </a:prstGeom>
          <a:noFill/>
        </p:spPr>
        <p:txBody>
          <a:bodyPr wrap="none" rtlCol="0">
            <a:spAutoFit/>
          </a:bodyPr>
          <a:lstStyle/>
          <a:p>
            <a:r>
              <a:rPr lang="en-US" altLang="ja-JP" dirty="0" smtClean="0">
                <a:latin typeface="+mn-ea"/>
              </a:rPr>
              <a:t>Tripwire</a:t>
            </a:r>
            <a:endParaRPr kumimoji="1" lang="ja-JP" altLang="en-US" dirty="0" smtClean="0">
              <a:latin typeface="+mn-ea"/>
              <a:ea typeface="+mn-ea"/>
            </a:endParaRPr>
          </a:p>
        </p:txBody>
      </p:sp>
      <p:sp>
        <p:nvSpPr>
          <p:cNvPr id="9" name="テキスト ボックス 8"/>
          <p:cNvSpPr txBox="1"/>
          <p:nvPr/>
        </p:nvSpPr>
        <p:spPr>
          <a:xfrm>
            <a:off x="6317880" y="5649471"/>
            <a:ext cx="1251364" cy="369332"/>
          </a:xfrm>
          <a:prstGeom prst="rect">
            <a:avLst/>
          </a:prstGeom>
          <a:noFill/>
        </p:spPr>
        <p:txBody>
          <a:bodyPr wrap="none" rtlCol="0">
            <a:spAutoFit/>
          </a:bodyPr>
          <a:lstStyle/>
          <a:p>
            <a:r>
              <a:rPr kumimoji="1" lang="ja-JP" altLang="en-US" dirty="0" smtClean="0">
                <a:latin typeface="+mn-ea"/>
                <a:ea typeface="+mn-ea"/>
              </a:rPr>
              <a:t>ドメイン</a:t>
            </a:r>
            <a:r>
              <a:rPr kumimoji="1" lang="en-US" altLang="ja-JP" dirty="0" smtClean="0">
                <a:latin typeface="+mn-ea"/>
                <a:ea typeface="+mn-ea"/>
              </a:rPr>
              <a:t>0</a:t>
            </a:r>
            <a:endParaRPr kumimoji="1" lang="ja-JP" altLang="en-US" dirty="0" smtClean="0">
              <a:latin typeface="+mn-ea"/>
              <a:ea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2018001155"/>
              </p:ext>
            </p:extLst>
          </p:nvPr>
        </p:nvGraphicFramePr>
        <p:xfrm>
          <a:off x="1150704" y="5167630"/>
          <a:ext cx="4040728" cy="1188720"/>
        </p:xfrm>
        <a:graphic>
          <a:graphicData uri="http://schemas.openxmlformats.org/drawingml/2006/table">
            <a:tbl>
              <a:tblPr firstRow="1" bandRow="1">
                <a:tableStyleId>{3B4B98B0-60AC-42C2-AFA5-B58CD77FA1E5}</a:tableStyleId>
              </a:tblPr>
              <a:tblGrid>
                <a:gridCol w="2710692"/>
                <a:gridCol w="1330036"/>
              </a:tblGrid>
              <a:tr h="370840">
                <a:tc>
                  <a:txBody>
                    <a:bodyPr/>
                    <a:lstStyle/>
                    <a:p>
                      <a:pPr algn="l"/>
                      <a:r>
                        <a:rPr kumimoji="1" lang="ja-JP" altLang="en-US" sz="2000" dirty="0" smtClean="0"/>
                        <a:t>メモリの種類</a:t>
                      </a:r>
                      <a:endParaRPr kumimoji="1" lang="ja-JP" altLang="en-US" sz="2000" dirty="0"/>
                    </a:p>
                  </a:txBody>
                  <a:tcPr/>
                </a:tc>
                <a:tc>
                  <a:txBody>
                    <a:bodyPr/>
                    <a:lstStyle/>
                    <a:p>
                      <a:pPr algn="r"/>
                      <a:r>
                        <a:rPr kumimoji="1" lang="ja-JP" altLang="en-US" sz="2000" dirty="0" smtClean="0"/>
                        <a:t>使用量</a:t>
                      </a:r>
                      <a:endParaRPr kumimoji="1" lang="ja-JP" altLang="en-US" sz="2000" dirty="0"/>
                    </a:p>
                  </a:txBody>
                  <a:tcPr/>
                </a:tc>
              </a:tr>
              <a:tr h="370840">
                <a:tc>
                  <a:txBody>
                    <a:bodyPr/>
                    <a:lstStyle/>
                    <a:p>
                      <a:r>
                        <a:rPr kumimoji="1" lang="ja-JP" altLang="en-US" sz="2000" dirty="0" smtClean="0"/>
                        <a:t>プロセスメモリ</a:t>
                      </a:r>
                      <a:endParaRPr kumimoji="1" lang="ja-JP" altLang="en-US" sz="2000" dirty="0"/>
                    </a:p>
                  </a:txBody>
                  <a:tcPr/>
                </a:tc>
                <a:tc>
                  <a:txBody>
                    <a:bodyPr/>
                    <a:lstStyle/>
                    <a:p>
                      <a:pPr algn="r"/>
                      <a:r>
                        <a:rPr kumimoji="1" lang="en-US" altLang="ja-JP" sz="2000" dirty="0" smtClean="0"/>
                        <a:t>121MB</a:t>
                      </a:r>
                      <a:endParaRPr kumimoji="1" lang="ja-JP" altLang="en-US" sz="2000" dirty="0"/>
                    </a:p>
                  </a:txBody>
                  <a:tcPr/>
                </a:tc>
              </a:tr>
              <a:tr h="370840">
                <a:tc>
                  <a:txBody>
                    <a:bodyPr/>
                    <a:lstStyle/>
                    <a:p>
                      <a:r>
                        <a:rPr kumimoji="1" lang="ja-JP" altLang="en-US" sz="2000" dirty="0" smtClean="0"/>
                        <a:t>ファイルキャッシュ</a:t>
                      </a:r>
                      <a:endParaRPr kumimoji="1" lang="ja-JP" altLang="en-US" sz="2000" dirty="0"/>
                    </a:p>
                  </a:txBody>
                  <a:tcPr/>
                </a:tc>
                <a:tc>
                  <a:txBody>
                    <a:bodyPr/>
                    <a:lstStyle/>
                    <a:p>
                      <a:pPr algn="r"/>
                      <a:r>
                        <a:rPr kumimoji="1" lang="en-US" altLang="ja-JP" sz="2000" dirty="0" smtClean="0"/>
                        <a:t>407MB</a:t>
                      </a:r>
                      <a:endParaRPr kumimoji="1" lang="ja-JP" altLang="en-US" sz="2000" dirty="0"/>
                    </a:p>
                  </a:txBody>
                  <a:tcPr/>
                </a:tc>
              </a:tr>
            </a:tbl>
          </a:graphicData>
        </a:graphic>
      </p:graphicFrame>
      <p:sp>
        <p:nvSpPr>
          <p:cNvPr id="11" name="片側の 2 つの角を丸めた四角形 10"/>
          <p:cNvSpPr/>
          <p:nvPr/>
        </p:nvSpPr>
        <p:spPr>
          <a:xfrm flipV="1">
            <a:off x="5950034" y="4901765"/>
            <a:ext cx="1954520" cy="685368"/>
          </a:xfrm>
          <a:prstGeom prst="round2SameRect">
            <a:avLst>
              <a:gd name="adj1" fmla="val 43740"/>
              <a:gd name="adj2" fmla="val 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latin typeface="+mj-ea"/>
              <a:ea typeface="+mj-ea"/>
            </a:endParaRPr>
          </a:p>
        </p:txBody>
      </p:sp>
      <p:sp>
        <p:nvSpPr>
          <p:cNvPr id="15" name="テキスト ボックス 14"/>
          <p:cNvSpPr txBox="1"/>
          <p:nvPr/>
        </p:nvSpPr>
        <p:spPr>
          <a:xfrm>
            <a:off x="5986710" y="4934295"/>
            <a:ext cx="507133" cy="369332"/>
          </a:xfrm>
          <a:prstGeom prst="rect">
            <a:avLst/>
          </a:prstGeom>
          <a:noFill/>
        </p:spPr>
        <p:txBody>
          <a:bodyPr wrap="none" rtlCol="0">
            <a:spAutoFit/>
          </a:bodyPr>
          <a:lstStyle/>
          <a:p>
            <a:r>
              <a:rPr kumimoji="1" lang="en-US" altLang="ja-JP" dirty="0" smtClean="0">
                <a:latin typeface="+mn-ea"/>
                <a:ea typeface="+mn-ea"/>
              </a:rPr>
              <a:t>OS</a:t>
            </a:r>
            <a:endParaRPr kumimoji="1" lang="ja-JP" altLang="en-US" dirty="0" smtClean="0">
              <a:latin typeface="+mn-ea"/>
              <a:ea typeface="+mn-ea"/>
            </a:endParaRPr>
          </a:p>
        </p:txBody>
      </p:sp>
      <p:sp>
        <p:nvSpPr>
          <p:cNvPr id="16" name="円柱 15"/>
          <p:cNvSpPr/>
          <p:nvPr/>
        </p:nvSpPr>
        <p:spPr>
          <a:xfrm>
            <a:off x="8151580" y="5030471"/>
            <a:ext cx="459020" cy="444993"/>
          </a:xfrm>
          <a:prstGeom prst="can">
            <a:avLst/>
          </a:prstGeom>
          <a:solidFill>
            <a:srgbClr val="CCFFCC"/>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latin typeface="+mj-ea"/>
              <a:ea typeface="+mj-ea"/>
            </a:endParaRPr>
          </a:p>
        </p:txBody>
      </p:sp>
      <p:sp>
        <p:nvSpPr>
          <p:cNvPr id="25" name="角丸四角形 24"/>
          <p:cNvSpPr/>
          <p:nvPr/>
        </p:nvSpPr>
        <p:spPr>
          <a:xfrm>
            <a:off x="5950034" y="3726228"/>
            <a:ext cx="1954520" cy="1860907"/>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smtClean="0">
              <a:latin typeface="+mj-ea"/>
              <a:ea typeface="+mj-ea"/>
            </a:endParaRPr>
          </a:p>
        </p:txBody>
      </p:sp>
      <p:grpSp>
        <p:nvGrpSpPr>
          <p:cNvPr id="30" name="図形グループ 29"/>
          <p:cNvGrpSpPr/>
          <p:nvPr/>
        </p:nvGrpSpPr>
        <p:grpSpPr>
          <a:xfrm>
            <a:off x="6781274" y="4625462"/>
            <a:ext cx="1370306" cy="802398"/>
            <a:chOff x="6781274" y="4563126"/>
            <a:chExt cx="1370306" cy="802398"/>
          </a:xfrm>
        </p:grpSpPr>
        <p:sp>
          <p:nvSpPr>
            <p:cNvPr id="13" name="メモ 12"/>
            <p:cNvSpPr/>
            <p:nvPr/>
          </p:nvSpPr>
          <p:spPr>
            <a:xfrm>
              <a:off x="6781274" y="4968135"/>
              <a:ext cx="290186" cy="308899"/>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sp>
          <p:nvSpPr>
            <p:cNvPr id="14" name="メモ 13"/>
            <p:cNvSpPr/>
            <p:nvPr/>
          </p:nvSpPr>
          <p:spPr>
            <a:xfrm>
              <a:off x="6872282" y="5056625"/>
              <a:ext cx="290186" cy="308899"/>
            </a:xfrm>
            <a:prstGeom prst="foldedCorner">
              <a:avLst>
                <a:gd name="adj" fmla="val 40323"/>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dirty="0" smtClean="0">
                <a:latin typeface="+mj-ea"/>
                <a:ea typeface="+mj-ea"/>
              </a:endParaRPr>
            </a:p>
          </p:txBody>
        </p:sp>
        <p:cxnSp>
          <p:nvCxnSpPr>
            <p:cNvPr id="20" name="直線矢印コネクタ 19"/>
            <p:cNvCxnSpPr>
              <a:stCxn id="16" idx="2"/>
            </p:cNvCxnSpPr>
            <p:nvPr/>
          </p:nvCxnSpPr>
          <p:spPr>
            <a:xfrm flipH="1">
              <a:off x="7162468" y="5252968"/>
              <a:ext cx="989112"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a:xfrm flipV="1">
              <a:off x="6954471" y="4563126"/>
              <a:ext cx="0" cy="40500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7" name="テキスト ボックス 6"/>
          <p:cNvSpPr txBox="1"/>
          <p:nvPr/>
        </p:nvSpPr>
        <p:spPr>
          <a:xfrm>
            <a:off x="1972883" y="6356350"/>
            <a:ext cx="3218549" cy="338554"/>
          </a:xfrm>
          <a:prstGeom prst="rect">
            <a:avLst/>
          </a:prstGeom>
          <a:noFill/>
        </p:spPr>
        <p:txBody>
          <a:bodyPr wrap="none" rtlCol="0">
            <a:spAutoFit/>
          </a:bodyPr>
          <a:lstStyle/>
          <a:p>
            <a:r>
              <a:rPr lang="en-US" altLang="ja-JP" sz="1600" dirty="0"/>
              <a:t>(</a:t>
            </a:r>
            <a:r>
              <a:rPr lang="en-US" altLang="ja-JP" sz="1600" dirty="0"/>
              <a:t>27,752</a:t>
            </a:r>
            <a:r>
              <a:rPr lang="ja-JP" altLang="en-US" sz="1600" dirty="0"/>
              <a:t>個のファイルをスキャン</a:t>
            </a:r>
            <a:r>
              <a:rPr lang="en-US" altLang="ja-JP" sz="1600" dirty="0"/>
              <a:t>)</a:t>
            </a:r>
            <a:endParaRPr kumimoji="1" lang="ja-JP" altLang="en-US" sz="1600" dirty="0" smtClean="0">
              <a:latin typeface="+mn-ea"/>
            </a:endParaRPr>
          </a:p>
        </p:txBody>
      </p:sp>
    </p:spTree>
    <p:extLst>
      <p:ext uri="{BB962C8B-B14F-4D97-AF65-F5344CB8AC3E}">
        <p14:creationId xmlns:p14="http://schemas.microsoft.com/office/powerpoint/2010/main" val="30868933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プロセスのメモリ消費量の測定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ドメイン</a:t>
            </a:r>
            <a:r>
              <a:rPr kumimoji="1" lang="en-US" altLang="ja-JP" dirty="0" smtClean="0"/>
              <a:t>0</a:t>
            </a:r>
            <a:r>
              <a:rPr kumimoji="1" lang="ja-JP" altLang="en-US" dirty="0" smtClean="0"/>
              <a:t>の</a:t>
            </a:r>
            <a:r>
              <a:rPr kumimoji="1" lang="en-US" altLang="ja-JP" dirty="0" smtClean="0"/>
              <a:t>Linux</a:t>
            </a:r>
            <a:r>
              <a:rPr kumimoji="1" lang="ja-JP" altLang="en-US" dirty="0" smtClean="0"/>
              <a:t>カーネルが記録している</a:t>
            </a:r>
            <a:endParaRPr kumimoji="1" lang="en-US" altLang="ja-JP" dirty="0" smtClean="0"/>
          </a:p>
          <a:p>
            <a:pPr lvl="1"/>
            <a:r>
              <a:rPr lang="en-US" altLang="ja-JP" b="1" dirty="0" smtClean="0"/>
              <a:t>/</a:t>
            </a:r>
            <a:r>
              <a:rPr lang="en-US" altLang="ja-JP" b="1" dirty="0" err="1" smtClean="0"/>
              <a:t>proc</a:t>
            </a:r>
            <a:r>
              <a:rPr lang="en-US" altLang="ja-JP" b="1" dirty="0" smtClean="0"/>
              <a:t>/&lt;</a:t>
            </a:r>
            <a:r>
              <a:rPr lang="ja-JP" altLang="en-US" b="1" dirty="0" smtClean="0"/>
              <a:t>プロセス</a:t>
            </a:r>
            <a:r>
              <a:rPr lang="en-US" altLang="ja-JP" b="1" dirty="0" smtClean="0"/>
              <a:t>ID&gt;/status </a:t>
            </a:r>
            <a:r>
              <a:rPr lang="ja-JP" altLang="en-US" dirty="0" smtClean="0"/>
              <a:t>から情報を取得</a:t>
            </a:r>
            <a:endParaRPr lang="en-US" altLang="ja-JP" dirty="0" smtClean="0"/>
          </a:p>
          <a:p>
            <a:pPr lvl="2"/>
            <a:r>
              <a:rPr lang="en-US" altLang="ja-JP" dirty="0" err="1" smtClean="0"/>
              <a:t>pidof</a:t>
            </a:r>
            <a:r>
              <a:rPr lang="ja-JP" altLang="en-US" dirty="0" smtClean="0"/>
              <a:t>コマンドで</a:t>
            </a:r>
            <a:r>
              <a:rPr lang="en-US" altLang="ja-JP" dirty="0" smtClean="0"/>
              <a:t>IDS</a:t>
            </a:r>
            <a:r>
              <a:rPr lang="ja-JP" altLang="en-US" dirty="0" smtClean="0"/>
              <a:t>のプロセス名からプロセス</a:t>
            </a:r>
            <a:r>
              <a:rPr lang="en-US" altLang="ja-JP" dirty="0" smtClean="0"/>
              <a:t>ID</a:t>
            </a:r>
            <a:r>
              <a:rPr lang="ja-JP" altLang="en-US" dirty="0" smtClean="0"/>
              <a:t>を取得</a:t>
            </a:r>
            <a:endParaRPr lang="en-US" altLang="ja-JP" dirty="0" smtClean="0"/>
          </a:p>
          <a:p>
            <a:pPr lvl="2"/>
            <a:r>
              <a:rPr lang="en-US" altLang="ja-JP" dirty="0" err="1" smtClean="0"/>
              <a:t>VmRSS</a:t>
            </a:r>
            <a:r>
              <a:rPr lang="ja-JP" altLang="en-US" dirty="0" smtClean="0"/>
              <a:t>欄の値が</a:t>
            </a:r>
            <a:r>
              <a:rPr lang="en-US" altLang="ja-JP" dirty="0" smtClean="0"/>
              <a:t/>
            </a:r>
            <a:br>
              <a:rPr lang="en-US" altLang="ja-JP" dirty="0" smtClean="0"/>
            </a:br>
            <a:r>
              <a:rPr lang="ja-JP" altLang="en-US" dirty="0" smtClean="0"/>
              <a:t>メモリ消費量</a:t>
            </a:r>
            <a:endParaRPr lang="en-US" altLang="ja-JP" dirty="0" smtClean="0"/>
          </a:p>
        </p:txBody>
      </p:sp>
      <p:pic>
        <p:nvPicPr>
          <p:cNvPr id="4" name="図 27" descr="status-fil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06316" y="3074744"/>
            <a:ext cx="3506820" cy="345245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4475752" y="5373216"/>
            <a:ext cx="1728192" cy="251396"/>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extLst>
      <p:ext uri="{BB962C8B-B14F-4D97-AF65-F5344CB8AC3E}">
        <p14:creationId xmlns:p14="http://schemas.microsoft.com/office/powerpoint/2010/main" val="16817671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プラザ">
  <a:themeElements>
    <a:clrScheme name="プラザ">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プラザ">
      <a:majorFont>
        <a:latin typeface="Century Gothic"/>
        <a:ea typeface=""/>
        <a:cs typeface=""/>
        <a:font script="Jpan" typeface="メイリオ"/>
      </a:majorFont>
      <a:minorFont>
        <a:latin typeface="Century Gothic"/>
        <a:ea typeface=""/>
        <a:cs typeface=""/>
        <a:font script="Jpan" typeface="メイリオ"/>
      </a:minorFont>
    </a:fontScheme>
    <a:fmtScheme name="プラザ">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latin typeface="+mj-ea"/>
            <a:ea typeface="+mj-ea"/>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latin typeface="+mn-ea"/>
            <a:ea typeface="+mn-ea"/>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472</TotalTime>
  <Words>1196</Words>
  <Application>Microsoft Macintosh PowerPoint</Application>
  <PresentationFormat>画面に合わせる (4:3)</PresentationFormat>
  <Paragraphs>214</Paragraphs>
  <Slides>21</Slides>
  <Notes>0</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プラザ</vt:lpstr>
      <vt:lpstr>IDSオフロードを考慮した 仮想マシンへの動的メモリ割当 </vt:lpstr>
      <vt:lpstr>IDSへの攻撃</vt:lpstr>
      <vt:lpstr>IDSオフロード</vt:lpstr>
      <vt:lpstr>メモリに関する問題</vt:lpstr>
      <vt:lpstr>静的なメモリ割り当ての問題</vt:lpstr>
      <vt:lpstr>Balloon Performer</vt:lpstr>
      <vt:lpstr>Balloon Performerの効果</vt:lpstr>
      <vt:lpstr>IDSが使用するメモリ</vt:lpstr>
      <vt:lpstr>プロセスのメモリ消費量の測定</vt:lpstr>
      <vt:lpstr>プロセスが使っているファイルキャッシュはどれ？</vt:lpstr>
      <vt:lpstr>プロセスとファイルキャッシュの対応づけ</vt:lpstr>
      <vt:lpstr>ファイルキャッシュの使用量の測定</vt:lpstr>
      <vt:lpstr>VMへの動的メモリ割り当て</vt:lpstr>
      <vt:lpstr>Xen APIの動作</vt:lpstr>
      <vt:lpstr>実験</vt:lpstr>
      <vt:lpstr>プロセスのメモリ消費量に応じたメモリ割り当て</vt:lpstr>
      <vt:lpstr>ファイルキャッシュの使用量に応じたメモリ割り当て</vt:lpstr>
      <vt:lpstr>関連研究</vt:lpstr>
      <vt:lpstr>まとめ</vt:lpstr>
      <vt:lpstr>今後の課題</vt:lpstr>
      <vt:lpstr>今後の課題：Cgroupsの利用</vt:lpstr>
    </vt:vector>
  </TitlesOfParts>
  <Company>Kyushu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Kourai Kenichi</dc:creator>
  <cp:lastModifiedBy>Kenichi Kourai</cp:lastModifiedBy>
  <cp:revision>84</cp:revision>
  <dcterms:created xsi:type="dcterms:W3CDTF">2010-11-29T07:35:36Z</dcterms:created>
  <dcterms:modified xsi:type="dcterms:W3CDTF">2011-01-24T05:48:37Z</dcterms:modified>
</cp:coreProperties>
</file>