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7" r:id="rId5"/>
    <p:sldId id="260" r:id="rId6"/>
    <p:sldId id="261" r:id="rId7"/>
    <p:sldId id="262" r:id="rId8"/>
    <p:sldId id="273" r:id="rId9"/>
    <p:sldId id="268" r:id="rId10"/>
    <p:sldId id="265" r:id="rId11"/>
    <p:sldId id="274" r:id="rId12"/>
    <p:sldId id="270" r:id="rId13"/>
    <p:sldId id="267" r:id="rId1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FD4"/>
    <a:srgbClr val="25D59F"/>
    <a:srgbClr val="A8E6BD"/>
    <a:srgbClr val="000000"/>
    <a:srgbClr val="A3FF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2599" autoAdjust="0"/>
  </p:normalViewPr>
  <p:slideViewPr>
    <p:cSldViewPr>
      <p:cViewPr>
        <p:scale>
          <a:sx n="80" d="100"/>
          <a:sy n="80" d="100"/>
        </p:scale>
        <p:origin x="-31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524" y="-84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BBA6-153C-4918-B7C3-588749CE1734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44718-CA6D-4AF3-A4B3-6AF50F42D1B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F9587-39A3-4E53-9895-7BBAC162B848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43ED-A540-4C22-9BD3-E57CA153E7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3ED-A540-4C22-9BD3-E57CA153E78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6959C1-9D50-4C5D-AF52-991B8CEF05E9}" type="datetimeFigureOut">
              <a:rPr kumimoji="1" lang="ja-JP" altLang="en-US" smtClean="0"/>
              <a:pPr/>
              <a:t>2011/2/22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3548A4-D756-43A9-BCD4-9934A251FCF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における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オフロードの実現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機械情報工学科</a:t>
            </a:r>
            <a:endParaRPr lang="en-US" altLang="ja-JP" dirty="0" smtClean="0"/>
          </a:p>
          <a:p>
            <a:r>
              <a:rPr kumimoji="1" lang="ja-JP" altLang="en-US" dirty="0" smtClean="0"/>
              <a:t>光来研究室</a:t>
            </a:r>
            <a:endParaRPr kumimoji="1" lang="en-US" altLang="ja-JP" dirty="0" smtClean="0"/>
          </a:p>
          <a:p>
            <a:r>
              <a:rPr lang="en-US" altLang="ja-JP" dirty="0" smtClean="0"/>
              <a:t>07237053</a:t>
            </a:r>
          </a:p>
          <a:p>
            <a:r>
              <a:rPr kumimoji="1" lang="ja-JP" altLang="en-US" dirty="0" smtClean="0"/>
              <a:t>中村孝介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539552" y="5661248"/>
            <a:ext cx="3888432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OS</a:t>
            </a:r>
            <a:endParaRPr kumimoji="1" lang="ja-JP" altLang="en-US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Tripwire</a:t>
            </a:r>
            <a:r>
              <a:rPr lang="ja-JP" altLang="en-US" dirty="0" smtClean="0"/>
              <a:t>を使用してディスクの監視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攻撃者による不正なファイルに見立てたファイルを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に追加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実験結果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ファイルの追加を検知することができた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実験：ディスクの監視の確認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076056" y="3933056"/>
            <a:ext cx="3600400" cy="1728192"/>
          </a:xfrm>
          <a:prstGeom prst="rect">
            <a:avLst/>
          </a:prstGeom>
          <a:noFill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20072" y="4077072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実験環境</a:t>
            </a:r>
            <a:endParaRPr kumimoji="1" lang="en-US" altLang="ja-JP" dirty="0" smtClean="0"/>
          </a:p>
          <a:p>
            <a:pPr marL="0" lvl="2"/>
            <a:r>
              <a:rPr lang="en-US" altLang="ja-JP" dirty="0" smtClean="0"/>
              <a:t>CPU</a:t>
            </a:r>
            <a:r>
              <a:rPr lang="ja-JP" altLang="en-US" dirty="0" smtClean="0"/>
              <a:t>：</a:t>
            </a:r>
            <a:r>
              <a:rPr lang="en-US" altLang="ja-JP" dirty="0" smtClean="0"/>
              <a:t>Intel</a:t>
            </a:r>
            <a:r>
              <a:rPr lang="ja-JP" altLang="en-US" dirty="0" smtClean="0"/>
              <a:t>　</a:t>
            </a:r>
            <a:r>
              <a:rPr lang="en-US" altLang="ja-JP" dirty="0" smtClean="0"/>
              <a:t>Xeon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2.53GHz</a:t>
            </a:r>
          </a:p>
          <a:p>
            <a:pPr marL="0" lvl="2"/>
            <a:r>
              <a:rPr lang="ja-JP" altLang="en-US" dirty="0" smtClean="0"/>
              <a:t>メモリ：</a:t>
            </a:r>
            <a:r>
              <a:rPr lang="en-US" altLang="ja-JP" dirty="0" smtClean="0"/>
              <a:t>6GB</a:t>
            </a:r>
          </a:p>
          <a:p>
            <a:pPr marL="0" lvl="2"/>
            <a:r>
              <a:rPr lang="ja-JP" altLang="en-US" dirty="0" smtClean="0"/>
              <a:t>ホスト</a:t>
            </a:r>
            <a:r>
              <a:rPr lang="en-US" altLang="ja-JP" dirty="0" smtClean="0"/>
              <a:t>OS</a:t>
            </a:r>
            <a:r>
              <a:rPr lang="ja-JP" altLang="en-US" dirty="0" smtClean="0"/>
              <a:t>：</a:t>
            </a:r>
            <a:r>
              <a:rPr lang="en-US" altLang="ja-JP" dirty="0" smtClean="0"/>
              <a:t>Linux 2.6.32</a:t>
            </a:r>
          </a:p>
          <a:p>
            <a:pPr marL="0" lvl="2"/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en-US" altLang="ja-JP" dirty="0" smtClean="0"/>
              <a:t>OS</a:t>
            </a:r>
            <a:r>
              <a:rPr lang="ja-JP" altLang="en-US" dirty="0" smtClean="0"/>
              <a:t>：</a:t>
            </a:r>
            <a:r>
              <a:rPr lang="en-US" altLang="ja-JP" dirty="0" smtClean="0"/>
              <a:t>Linux 2.6.31</a:t>
            </a:r>
          </a:p>
          <a:p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611560" y="4365104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Tripwire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915816" y="3573016"/>
            <a:ext cx="1512168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31840" y="32129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203848" y="4149080"/>
            <a:ext cx="1008112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不正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ファイル</a:t>
            </a:r>
            <a:endParaRPr kumimoji="1" lang="ja-JP" altLang="en-US" dirty="0"/>
          </a:p>
        </p:txBody>
      </p:sp>
      <p:sp>
        <p:nvSpPr>
          <p:cNvPr id="16" name="右矢印 15"/>
          <p:cNvSpPr/>
          <p:nvPr/>
        </p:nvSpPr>
        <p:spPr>
          <a:xfrm>
            <a:off x="2339752" y="4365104"/>
            <a:ext cx="792088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7744" y="40050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検知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1547664" y="4077072"/>
            <a:ext cx="3096344" cy="1944216"/>
          </a:xfrm>
          <a:prstGeom prst="rect">
            <a:avLst/>
          </a:prstGeom>
          <a:noFill/>
          <a:ln w="28575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と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をひとまとめにした</a:t>
            </a:r>
            <a:r>
              <a:rPr lang="en-US" altLang="ja-JP" dirty="0" smtClean="0"/>
              <a:t>CPU</a:t>
            </a:r>
            <a:r>
              <a:rPr lang="ja-JP" altLang="en-US" dirty="0" smtClean="0"/>
              <a:t>制限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CPU</a:t>
            </a:r>
            <a:r>
              <a:rPr lang="ja-JP" altLang="en-US" dirty="0" smtClean="0"/>
              <a:t>使用率を指定し、</a:t>
            </a:r>
            <a:r>
              <a:rPr lang="en-US" altLang="ja-JP" dirty="0" smtClean="0"/>
              <a:t>CPU</a:t>
            </a:r>
            <a:r>
              <a:rPr lang="ja-JP" altLang="en-US" dirty="0" smtClean="0"/>
              <a:t>使用率の推移を確認</a:t>
            </a:r>
          </a:p>
          <a:p>
            <a:pPr lvl="1"/>
            <a:r>
              <a:rPr lang="ja-JP" altLang="en-US" dirty="0" smtClean="0"/>
              <a:t>実験結果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CPU</a:t>
            </a:r>
            <a:r>
              <a:rPr lang="ja-JP" altLang="en-US" dirty="0" smtClean="0"/>
              <a:t>制限がうまく機能しなかった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を使用しなければ機能した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実験：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制限の確認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79512" y="6093296"/>
            <a:ext cx="44644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347864" y="6165304"/>
            <a:ext cx="122413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KVM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203848" y="5445224"/>
            <a:ext cx="136815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QEMU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203848" y="4149080"/>
            <a:ext cx="1368152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47864" y="41490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1520" y="623731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Linux</a:t>
            </a:r>
            <a:r>
              <a:rPr lang="ja-JP" altLang="en-US" dirty="0" smtClean="0"/>
              <a:t>カーネル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ホスト</a:t>
            </a:r>
            <a:r>
              <a:rPr lang="en-US" altLang="ja-JP" dirty="0" smtClean="0"/>
              <a:t>OS)</a:t>
            </a:r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1763688" y="4725144"/>
            <a:ext cx="1152128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yes2</a:t>
            </a:r>
            <a:endParaRPr kumimoji="1" lang="ja-JP" altLang="en-US" dirty="0"/>
          </a:p>
        </p:txBody>
      </p:sp>
      <p:sp>
        <p:nvSpPr>
          <p:cNvPr id="18" name="円/楕円 17"/>
          <p:cNvSpPr/>
          <p:nvPr/>
        </p:nvSpPr>
        <p:spPr>
          <a:xfrm>
            <a:off x="3275856" y="4725144"/>
            <a:ext cx="1152128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yes</a:t>
            </a:r>
            <a:endParaRPr kumimoji="1" lang="ja-JP" altLang="en-US" dirty="0"/>
          </a:p>
        </p:txBody>
      </p:sp>
      <p:sp>
        <p:nvSpPr>
          <p:cNvPr id="19" name="円/楕円 18"/>
          <p:cNvSpPr/>
          <p:nvPr/>
        </p:nvSpPr>
        <p:spPr>
          <a:xfrm>
            <a:off x="251520" y="4725144"/>
            <a:ext cx="1152128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yes1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55776" y="37170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50%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348880"/>
            <a:ext cx="2626506" cy="21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2" y="4509120"/>
            <a:ext cx="2647600" cy="2117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Xen</a:t>
            </a:r>
            <a:r>
              <a:rPr lang="ja-JP" altLang="en-US" dirty="0" smtClean="0"/>
              <a:t>以外を用いた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オフロード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Livewire [</a:t>
            </a:r>
            <a:r>
              <a:rPr lang="en-US" altLang="ja-JP" dirty="0" err="1" smtClean="0"/>
              <a:t>Garfinkel</a:t>
            </a:r>
            <a:r>
              <a:rPr lang="en-US" altLang="ja-JP" dirty="0" smtClean="0"/>
              <a:t> et al.’03]</a:t>
            </a:r>
          </a:p>
          <a:p>
            <a:pPr lvl="2"/>
            <a:r>
              <a:rPr lang="en-US" altLang="ja-JP" sz="1800" dirty="0" smtClean="0"/>
              <a:t>VMware</a:t>
            </a:r>
            <a:r>
              <a:rPr lang="ja-JP" altLang="en-US" sz="1800" dirty="0" smtClean="0"/>
              <a:t>で実装</a:t>
            </a:r>
            <a:endParaRPr lang="en-US" altLang="ja-JP" sz="1800" dirty="0" smtClean="0"/>
          </a:p>
          <a:p>
            <a:pPr lvl="1"/>
            <a:r>
              <a:rPr lang="en-US" altLang="ja-JP" sz="2000" dirty="0" err="1" smtClean="0"/>
              <a:t>VMwatcher</a:t>
            </a:r>
            <a:r>
              <a:rPr lang="en-US" altLang="ja-JP" sz="2000" dirty="0" smtClean="0"/>
              <a:t> [</a:t>
            </a:r>
            <a:r>
              <a:rPr lang="en-US" altLang="ja-JP" sz="2000" dirty="0" err="1" smtClean="0"/>
              <a:t>Xuxian</a:t>
            </a:r>
            <a:r>
              <a:rPr lang="en-US" altLang="ja-JP" sz="2000" dirty="0" smtClean="0"/>
              <a:t> et al.’07]</a:t>
            </a:r>
          </a:p>
          <a:p>
            <a:pPr lvl="2"/>
            <a:r>
              <a:rPr lang="en-US" altLang="ja-JP" sz="1800" dirty="0" smtClean="0"/>
              <a:t>VMware</a:t>
            </a:r>
            <a:r>
              <a:rPr lang="ja-JP" altLang="en-US" sz="1800" dirty="0" err="1" smtClean="0"/>
              <a:t>、</a:t>
            </a:r>
            <a:r>
              <a:rPr lang="en-US" altLang="ja-JP" sz="1800" dirty="0" err="1" smtClean="0"/>
              <a:t>Xen</a:t>
            </a:r>
            <a:r>
              <a:rPr lang="ja-JP" altLang="en-US" sz="1800" dirty="0" err="1" smtClean="0"/>
              <a:t>、</a:t>
            </a:r>
            <a:r>
              <a:rPr lang="en-US" altLang="ja-JP" sz="1800" dirty="0" smtClean="0"/>
              <a:t>QEMU</a:t>
            </a:r>
            <a:r>
              <a:rPr lang="ja-JP" altLang="en-US" sz="1800" dirty="0" err="1" smtClean="0"/>
              <a:t>、</a:t>
            </a:r>
            <a:r>
              <a:rPr lang="en-US" altLang="ja-JP" sz="1800" dirty="0" smtClean="0"/>
              <a:t>UML</a:t>
            </a:r>
            <a:r>
              <a:rPr lang="ja-JP" altLang="en-US" sz="1800" dirty="0" smtClean="0"/>
              <a:t>で実装</a:t>
            </a:r>
            <a:endParaRPr lang="en-US" altLang="ja-JP" sz="1800" dirty="0" smtClean="0"/>
          </a:p>
          <a:p>
            <a:r>
              <a:rPr lang="en-US" altLang="ja-JP" sz="2400" dirty="0" smtClean="0"/>
              <a:t>IDS</a:t>
            </a:r>
            <a:r>
              <a:rPr lang="ja-JP" altLang="en-US" sz="2400" dirty="0" smtClean="0"/>
              <a:t>オフロード時のリソース制限</a:t>
            </a:r>
            <a:endParaRPr lang="en-US" altLang="ja-JP" sz="2400" dirty="0" smtClean="0"/>
          </a:p>
          <a:p>
            <a:pPr lvl="1"/>
            <a:r>
              <a:rPr lang="en-US" altLang="ja-JP" dirty="0" smtClean="0"/>
              <a:t>Resource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age </a:t>
            </a:r>
            <a:r>
              <a:rPr lang="en-US" altLang="ja-JP" dirty="0" smtClean="0"/>
              <a:t>[</a:t>
            </a:r>
            <a:r>
              <a:rPr lang="ja-JP" altLang="en-US" dirty="0" smtClean="0"/>
              <a:t>新井ら </a:t>
            </a:r>
            <a:r>
              <a:rPr lang="en-US" altLang="ja-JP" dirty="0" smtClean="0"/>
              <a:t>’09]</a:t>
            </a:r>
          </a:p>
          <a:p>
            <a:pPr lvl="2"/>
            <a:r>
              <a:rPr lang="en-US" altLang="ja-JP" sz="1800" dirty="0" err="1" smtClean="0"/>
              <a:t>Xen</a:t>
            </a:r>
            <a:r>
              <a:rPr lang="ja-JP" altLang="en-US" sz="1800" dirty="0" smtClean="0"/>
              <a:t>において</a:t>
            </a:r>
            <a:r>
              <a:rPr lang="en-US" altLang="ja-JP" sz="1800" dirty="0" smtClean="0"/>
              <a:t>IDS</a:t>
            </a:r>
            <a:r>
              <a:rPr lang="ja-JP" altLang="en-US" sz="1800" dirty="0" smtClean="0"/>
              <a:t>とオフロード元</a:t>
            </a:r>
            <a:r>
              <a:rPr lang="en-US" altLang="ja-JP" sz="1800" dirty="0" smtClean="0"/>
              <a:t>VM</a:t>
            </a:r>
            <a:r>
              <a:rPr lang="ja-JP" altLang="en-US" sz="1800" dirty="0" smtClean="0"/>
              <a:t>をまとめて</a:t>
            </a:r>
            <a:r>
              <a:rPr lang="en-US" altLang="ja-JP" sz="1800" dirty="0" smtClean="0"/>
              <a:t>CPU</a:t>
            </a:r>
            <a:r>
              <a:rPr lang="ja-JP" altLang="en-US" sz="1800" dirty="0" smtClean="0"/>
              <a:t>資源管理を行う</a:t>
            </a:r>
            <a:endParaRPr lang="en-US" altLang="ja-JP" sz="2400" dirty="0" smtClean="0"/>
          </a:p>
          <a:p>
            <a:pPr lvl="1"/>
            <a:r>
              <a:rPr lang="en-US" altLang="ja-JP" dirty="0" err="1" smtClean="0"/>
              <a:t>BalloonPerformer</a:t>
            </a:r>
            <a:r>
              <a:rPr lang="en-US" altLang="ja-JP" dirty="0" smtClean="0"/>
              <a:t> [</a:t>
            </a:r>
            <a:r>
              <a:rPr lang="ja-JP" altLang="en-US" dirty="0" smtClean="0"/>
              <a:t>内田ら ‘</a:t>
            </a:r>
            <a:r>
              <a:rPr lang="en-US" altLang="ja-JP" dirty="0" smtClean="0"/>
              <a:t>09]</a:t>
            </a:r>
          </a:p>
          <a:p>
            <a:pPr lvl="2"/>
            <a:r>
              <a:rPr lang="en-US" altLang="ja-JP" sz="1800" dirty="0" err="1" smtClean="0"/>
              <a:t>Xen</a:t>
            </a:r>
            <a:r>
              <a:rPr lang="ja-JP" altLang="en-US" sz="1800" dirty="0" smtClean="0"/>
              <a:t>においてメモリの動的割り当てを行う</a:t>
            </a:r>
            <a:endParaRPr lang="en-US" altLang="ja-JP" sz="18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における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オフロードを実現するシステム</a:t>
            </a:r>
            <a:r>
              <a:rPr kumimoji="1" lang="en-US" altLang="ja-JP" dirty="0" err="1" smtClean="0"/>
              <a:t>KVMonitor</a:t>
            </a:r>
            <a:r>
              <a:rPr kumimoji="1" lang="ja-JP" altLang="en-US" dirty="0" smtClean="0"/>
              <a:t>を提案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仮想ディスクを</a:t>
            </a:r>
            <a:r>
              <a:rPr lang="ja-JP" altLang="en-US" dirty="0" smtClean="0"/>
              <a:t>マウントできる形式に変更してディスクの監視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ファイルをメモリとして使い</a:t>
            </a:r>
            <a:r>
              <a:rPr kumimoji="1" lang="ja-JP" altLang="en-US" dirty="0" smtClean="0"/>
              <a:t>メモリの監視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Linux</a:t>
            </a:r>
            <a:r>
              <a:rPr lang="ja-JP" altLang="en-US" dirty="0" smtClean="0"/>
              <a:t>既存の</a:t>
            </a:r>
            <a:r>
              <a:rPr lang="en-US" altLang="ja-JP" dirty="0" err="1" smtClean="0"/>
              <a:t>Cgroups</a:t>
            </a:r>
            <a:r>
              <a:rPr lang="ja-JP" altLang="en-US" dirty="0" smtClean="0"/>
              <a:t>を使用し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の制限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メモリ監視の実装の完成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CPU</a:t>
            </a:r>
            <a:r>
              <a:rPr lang="ja-JP" altLang="en-US" dirty="0" smtClean="0"/>
              <a:t>制限がうまく機能しない原因の調査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ネットワークの監視の実現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は攻撃者の侵入を検知するシステム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監視対象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ディスク、メモリ、ネットワーク</a:t>
            </a:r>
            <a:endParaRPr lang="en-US" altLang="ja-JP" dirty="0" smtClean="0"/>
          </a:p>
          <a:p>
            <a:r>
              <a:rPr kumimoji="1" lang="ja-JP" altLang="en-US" dirty="0" smtClean="0"/>
              <a:t>攻撃者により改竄・停止させられる可能性がある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侵入を検知できなくなる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侵入検知システム</a:t>
            </a:r>
            <a:r>
              <a:rPr lang="en-US" altLang="ja-JP" smtClean="0"/>
              <a:t>(IDS)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355976" y="3573016"/>
            <a:ext cx="1800200" cy="2880320"/>
          </a:xfrm>
          <a:prstGeom prst="rect">
            <a:avLst/>
          </a:prstGeom>
          <a:solidFill>
            <a:srgbClr val="C7EFD4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499992" y="3717032"/>
            <a:ext cx="1512168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6516216" y="5373216"/>
            <a:ext cx="1512168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攻撃者</a:t>
            </a:r>
            <a:endParaRPr kumimoji="1"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4932040" y="4653136"/>
            <a:ext cx="648072" cy="57606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flipV="1">
            <a:off x="4932040" y="4653136"/>
            <a:ext cx="648072" cy="57606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20072" y="46531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検知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67944" y="48691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停止</a:t>
            </a:r>
            <a:endParaRPr kumimoji="1" lang="ja-JP" altLang="en-US" dirty="0"/>
          </a:p>
        </p:txBody>
      </p:sp>
      <p:sp>
        <p:nvSpPr>
          <p:cNvPr id="13" name="フローチャート : 磁気ディスク 12"/>
          <p:cNvSpPr/>
          <p:nvPr/>
        </p:nvSpPr>
        <p:spPr>
          <a:xfrm>
            <a:off x="4499992" y="5301208"/>
            <a:ext cx="1584176" cy="108012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メモリ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ネットワーク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92080" y="46531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監視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4942E-7 L -0.22048 1.24942E-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1" animBg="1"/>
      <p:bldP spid="7" grpId="2" animBg="1"/>
      <p:bldP spid="8" grpId="0" animBg="1"/>
      <p:bldP spid="9" grpId="1"/>
      <p:bldP spid="10" grpId="0"/>
      <p:bldP spid="13" grpId="0" animBg="1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2051720" y="3140968"/>
            <a:ext cx="4536504" cy="3240360"/>
          </a:xfrm>
          <a:prstGeom prst="rect">
            <a:avLst/>
          </a:prstGeom>
          <a:solidFill>
            <a:srgbClr val="C7EFD4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339752" y="3645024"/>
            <a:ext cx="1800200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427984" y="3645024"/>
            <a:ext cx="1800200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サーバを仮想マシンで動かし、</a:t>
            </a:r>
            <a:r>
              <a:rPr kumimoji="1" lang="en-US" altLang="ja-JP" dirty="0" smtClean="0"/>
              <a:t>IDS</a:t>
            </a:r>
            <a:r>
              <a:rPr kumimoji="1" lang="ja-JP" altLang="en-US" dirty="0" err="1" smtClean="0"/>
              <a:t>だけを</a:t>
            </a:r>
            <a:r>
              <a:rPr kumimoji="1" lang="ja-JP" altLang="en-US" dirty="0" smtClean="0"/>
              <a:t>別の仮想マシンで動かす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IDS</a:t>
            </a:r>
            <a:r>
              <a:rPr lang="ja-JP" altLang="en-US" dirty="0" smtClean="0"/>
              <a:t>自身が攻撃を受けにくくなる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を動作させる仮想マシンへの侵入は困難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仮想マシンによる</a:t>
            </a:r>
            <a:r>
              <a:rPr kumimoji="1" lang="en-US" altLang="ja-JP" dirty="0" smtClean="0"/>
              <a:t>IDS</a:t>
            </a:r>
            <a:r>
              <a:rPr lang="ja-JP" altLang="en-US" dirty="0" smtClean="0"/>
              <a:t>オフロード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6588224" y="5157192"/>
            <a:ext cx="1512168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攻撃者</a:t>
            </a:r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 rot="18636571">
            <a:off x="3943607" y="4357133"/>
            <a:ext cx="576064" cy="88585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11960" y="43651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監視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4572000" y="3789040"/>
            <a:ext cx="1512168" cy="79208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83768" y="32129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仮想マシン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0" y="32129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仮想マシン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572000" y="3789040"/>
            <a:ext cx="1512168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6" name="上矢印 15"/>
          <p:cNvSpPr/>
          <p:nvPr/>
        </p:nvSpPr>
        <p:spPr>
          <a:xfrm>
            <a:off x="5220072" y="4581128"/>
            <a:ext cx="288032" cy="504056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80112" y="46531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攻撃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83968" y="43651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検知</a:t>
            </a:r>
            <a:endParaRPr kumimoji="1" lang="ja-JP" altLang="en-US" dirty="0"/>
          </a:p>
        </p:txBody>
      </p:sp>
      <p:sp>
        <p:nvSpPr>
          <p:cNvPr id="20" name="フローチャート : 磁気ディスク 19"/>
          <p:cNvSpPr/>
          <p:nvPr/>
        </p:nvSpPr>
        <p:spPr>
          <a:xfrm>
            <a:off x="4572000" y="4941168"/>
            <a:ext cx="1584176" cy="108012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メモリ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ネットワーク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-0.23629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-0.22049 4.81481E-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1" animBg="1"/>
      <p:bldP spid="8" grpId="2" animBg="1"/>
      <p:bldP spid="8" grpId="3" animBg="1"/>
      <p:bldP spid="9" grpId="0"/>
      <p:bldP spid="9" grpId="1"/>
      <p:bldP spid="5" grpId="0" animBg="1"/>
      <p:bldP spid="16" grpId="0" animBg="1"/>
      <p:bldP spid="17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オフロードの研究は</a:t>
            </a:r>
            <a:r>
              <a:rPr kumimoji="1" lang="en-US" altLang="ja-JP" dirty="0" err="1" smtClean="0"/>
              <a:t>Xen</a:t>
            </a:r>
            <a:r>
              <a:rPr kumimoji="1" lang="ja-JP" altLang="en-US" dirty="0" smtClean="0"/>
              <a:t>を用いて行われてきた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KVM</a:t>
            </a:r>
            <a:r>
              <a:rPr lang="ja-JP" altLang="en-US" dirty="0" smtClean="0"/>
              <a:t>は急速に普及しつつある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Xen</a:t>
            </a:r>
            <a:r>
              <a:rPr lang="ja-JP" altLang="en-US" dirty="0" smtClean="0"/>
              <a:t>より先に</a:t>
            </a:r>
            <a:r>
              <a:rPr lang="en-US" altLang="ja-JP" dirty="0" smtClean="0"/>
              <a:t>Linux</a:t>
            </a:r>
            <a:r>
              <a:rPr lang="ja-JP" altLang="en-US" dirty="0" smtClean="0"/>
              <a:t>カーネルにマージされた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KVM</a:t>
            </a:r>
            <a:r>
              <a:rPr lang="ja-JP" altLang="en-US" dirty="0" smtClean="0"/>
              <a:t>：</a:t>
            </a:r>
            <a:r>
              <a:rPr lang="en-US" altLang="ja-JP" dirty="0" smtClean="0"/>
              <a:t>2.6.20(2007/2)</a:t>
            </a:r>
            <a:r>
              <a:rPr lang="ja-JP" altLang="en-US" dirty="0" err="1" smtClean="0"/>
              <a:t>、</a:t>
            </a:r>
            <a:r>
              <a:rPr lang="en-US" altLang="ja-JP" dirty="0" err="1" smtClean="0"/>
              <a:t>Xen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一部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en-US" altLang="ja-JP" dirty="0" smtClean="0"/>
              <a:t>2.6.23(2007/10)</a:t>
            </a:r>
          </a:p>
          <a:p>
            <a:pPr lvl="2"/>
            <a:r>
              <a:rPr kumimoji="1" lang="en-US" altLang="ja-JP" dirty="0" smtClean="0"/>
              <a:t>NTT</a:t>
            </a:r>
            <a:r>
              <a:rPr kumimoji="1" lang="ja-JP" altLang="en-US" dirty="0" smtClean="0"/>
              <a:t>データが</a:t>
            </a:r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を使ったクラウドを提供</a:t>
            </a:r>
            <a:r>
              <a:rPr kumimoji="1" lang="en-US" altLang="ja-JP" dirty="0" smtClean="0"/>
              <a:t>(2009/10)</a:t>
            </a:r>
          </a:p>
          <a:p>
            <a:pPr lvl="1"/>
            <a:r>
              <a:rPr lang="en-US" altLang="ja-JP" dirty="0" smtClean="0"/>
              <a:t>KVM</a:t>
            </a:r>
            <a:r>
              <a:rPr lang="ja-JP" altLang="en-US" dirty="0" smtClean="0"/>
              <a:t>はアーキテクチャが</a:t>
            </a:r>
            <a:r>
              <a:rPr lang="en-US" altLang="ja-JP" dirty="0" err="1" smtClean="0"/>
              <a:t>Xen</a:t>
            </a:r>
            <a:r>
              <a:rPr lang="ja-JP" altLang="en-US" dirty="0" smtClean="0"/>
              <a:t>と異なるため</a:t>
            </a:r>
            <a:r>
              <a:rPr lang="en-US" altLang="ja-JP" dirty="0" err="1" smtClean="0"/>
              <a:t>Xen</a:t>
            </a:r>
            <a:r>
              <a:rPr lang="ja-JP" altLang="en-US" dirty="0" smtClean="0"/>
              <a:t>のオフロード手法が適用できるか不明であった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KVM</a:t>
            </a:r>
            <a:r>
              <a:rPr kumimoji="1" lang="ja-JP" altLang="en-US" dirty="0" smtClean="0"/>
              <a:t>に</a:t>
            </a:r>
            <a:r>
              <a:rPr lang="ja-JP" altLang="en-US" dirty="0" smtClean="0"/>
              <a:t>おける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オフロード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940152" y="4437112"/>
            <a:ext cx="108012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通常の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プロセス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259632" y="5517232"/>
            <a:ext cx="2376264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r>
              <a:rPr lang="en-US" altLang="ja-JP" dirty="0" smtClean="0"/>
              <a:t>(VMM)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259632" y="4653136"/>
            <a:ext cx="1080120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VM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555776" y="4653136"/>
            <a:ext cx="1080120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VM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59632" y="6093296"/>
            <a:ext cx="2376264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ハードウェア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427984" y="5517232"/>
            <a:ext cx="4104456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427984" y="6093296"/>
            <a:ext cx="4104456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ハードウェア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7236296" y="4437112"/>
            <a:ext cx="1152128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308304" y="5589240"/>
            <a:ext cx="9361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KVM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644008" y="4437112"/>
            <a:ext cx="108012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通常の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プロセス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99992" y="558924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Linux</a:t>
            </a:r>
            <a:r>
              <a:rPr lang="ja-JP" altLang="en-US" dirty="0" smtClean="0"/>
              <a:t>カーネル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ホスト</a:t>
            </a:r>
            <a:r>
              <a:rPr lang="en-US" altLang="ja-JP" dirty="0" smtClean="0"/>
              <a:t>OS)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オフロードを実現するシステム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IDS</a:t>
            </a:r>
            <a:r>
              <a:rPr lang="ja-JP" altLang="en-US" dirty="0" smtClean="0"/>
              <a:t>をホスト</a:t>
            </a:r>
            <a:r>
              <a:rPr lang="en-US" altLang="ja-JP" dirty="0" smtClean="0"/>
              <a:t>OS</a:t>
            </a:r>
            <a:r>
              <a:rPr lang="ja-JP" altLang="en-US" dirty="0" smtClean="0"/>
              <a:t>上のプロセスとして実行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IDS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のディスクとメモリを監視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と</a:t>
            </a:r>
            <a:r>
              <a:rPr lang="en-US" altLang="ja-JP" dirty="0" smtClean="0"/>
              <a:t>IDS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統一的な</a:t>
            </a:r>
            <a:r>
              <a:rPr lang="en-US" altLang="ja-JP" dirty="0" smtClean="0"/>
              <a:t>CPU</a:t>
            </a:r>
            <a:r>
              <a:rPr lang="ja-JP" altLang="en-US" dirty="0" smtClean="0"/>
              <a:t>制限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r>
              <a:rPr lang="en-US" altLang="ja-JP" dirty="0" smtClean="0"/>
              <a:t>:</a:t>
            </a:r>
            <a:r>
              <a:rPr lang="en-US" altLang="ja-JP" dirty="0" err="1" smtClean="0"/>
              <a:t>KVMonitor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779912" y="4365104"/>
            <a:ext cx="108012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635896" y="4221088"/>
            <a:ext cx="108012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419872" y="5445224"/>
            <a:ext cx="4248472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419872" y="6021288"/>
            <a:ext cx="4248472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ハードウェア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228184" y="4005064"/>
            <a:ext cx="1440160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228184" y="2924944"/>
            <a:ext cx="1440160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660232" y="5517232"/>
            <a:ext cx="9361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KVM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419872" y="4077072"/>
            <a:ext cx="108012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通常の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プロセス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35896" y="551723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Linux</a:t>
            </a:r>
            <a:r>
              <a:rPr lang="ja-JP" altLang="en-US" dirty="0" smtClean="0"/>
              <a:t>カーネル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ホスト</a:t>
            </a:r>
            <a:r>
              <a:rPr lang="en-US" altLang="ja-JP" dirty="0" smtClean="0"/>
              <a:t>OS)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5940152" y="4509120"/>
            <a:ext cx="576064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08104" y="48691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監視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00192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8" name="円/楕円 17"/>
          <p:cNvSpPr/>
          <p:nvPr/>
        </p:nvSpPr>
        <p:spPr>
          <a:xfrm>
            <a:off x="6444208" y="2996952"/>
            <a:ext cx="1008112" cy="576064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6444208" y="2996952"/>
            <a:ext cx="1008112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9" name="フローチャート : 磁気ディスク 18"/>
          <p:cNvSpPr/>
          <p:nvPr/>
        </p:nvSpPr>
        <p:spPr>
          <a:xfrm>
            <a:off x="6516216" y="4653136"/>
            <a:ext cx="1008112" cy="720080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en-US" altLang="ja-JP" dirty="0" smtClean="0"/>
          </a:p>
        </p:txBody>
      </p:sp>
      <p:sp>
        <p:nvSpPr>
          <p:cNvPr id="20" name="正方形/長方形 19"/>
          <p:cNvSpPr/>
          <p:nvPr/>
        </p:nvSpPr>
        <p:spPr>
          <a:xfrm>
            <a:off x="6444208" y="4149080"/>
            <a:ext cx="1152128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メモリ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72200" y="3645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QEMU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-0.16528 0.199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ホスト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に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のディスクをマウントすることで監視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KVM</a:t>
            </a:r>
            <a:r>
              <a:rPr lang="ja-JP" altLang="en-US" dirty="0" smtClean="0"/>
              <a:t>同梱の</a:t>
            </a:r>
            <a:r>
              <a:rPr lang="en-US" altLang="ja-JP" dirty="0" err="1" smtClean="0"/>
              <a:t>qemu-nbd</a:t>
            </a:r>
            <a:r>
              <a:rPr lang="ja-JP" altLang="en-US" dirty="0" smtClean="0"/>
              <a:t>ツールでマウントできる形式に変換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そのままではマウントできない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Xen</a:t>
            </a:r>
            <a:r>
              <a:rPr kumimoji="1" lang="ja-JP" altLang="en-US" dirty="0" smtClean="0"/>
              <a:t>では・・・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のディスクをドメイン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でそのままマウントできる</a:t>
            </a:r>
          </a:p>
          <a:p>
            <a:pPr lvl="2"/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ディスクの監視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203848" y="4293096"/>
            <a:ext cx="1368152" cy="18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75856" y="39330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475656" y="3861048"/>
            <a:ext cx="1584176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qemu-nbd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347864" y="4869160"/>
            <a:ext cx="1080120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en-US" altLang="ja-JP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3347864" y="4869160"/>
            <a:ext cx="1080120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ディスク</a:t>
            </a:r>
            <a:endParaRPr lang="en-US" altLang="ja-JP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1691680" y="4869160"/>
            <a:ext cx="108012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en-US" altLang="ja-JP" dirty="0" smtClean="0"/>
          </a:p>
        </p:txBody>
      </p:sp>
      <p:sp>
        <p:nvSpPr>
          <p:cNvPr id="14" name="下矢印 13"/>
          <p:cNvSpPr/>
          <p:nvPr/>
        </p:nvSpPr>
        <p:spPr>
          <a:xfrm>
            <a:off x="2051720" y="4365104"/>
            <a:ext cx="432048" cy="57606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乗算記号 14"/>
          <p:cNvSpPr/>
          <p:nvPr/>
        </p:nvSpPr>
        <p:spPr>
          <a:xfrm>
            <a:off x="1907704" y="4869160"/>
            <a:ext cx="792088" cy="864096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763688" y="3717032"/>
            <a:ext cx="1080120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259632" y="6165304"/>
            <a:ext cx="331236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OS</a:t>
            </a:r>
            <a:endParaRPr kumimoji="1" lang="ja-JP" altLang="en-US" dirty="0"/>
          </a:p>
        </p:txBody>
      </p:sp>
      <p:sp>
        <p:nvSpPr>
          <p:cNvPr id="23" name="下矢印 22"/>
          <p:cNvSpPr/>
          <p:nvPr/>
        </p:nvSpPr>
        <p:spPr>
          <a:xfrm>
            <a:off x="2123728" y="4365104"/>
            <a:ext cx="288032" cy="5040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436096" y="6165304"/>
            <a:ext cx="302433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r>
              <a:rPr lang="en-US" altLang="ja-JP" dirty="0" smtClean="0"/>
              <a:t>(VMM)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5436096" y="4365104"/>
            <a:ext cx="1374698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26" name="正方形/長方形 25"/>
          <p:cNvSpPr/>
          <p:nvPr/>
        </p:nvSpPr>
        <p:spPr>
          <a:xfrm>
            <a:off x="7092280" y="4365104"/>
            <a:ext cx="1374698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7308304" y="4941168"/>
            <a:ext cx="108012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5508104" y="4941168"/>
            <a:ext cx="108012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ディスク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64088" y="3933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020272" y="3933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31" name="左矢印 30"/>
          <p:cNvSpPr/>
          <p:nvPr/>
        </p:nvSpPr>
        <p:spPr>
          <a:xfrm>
            <a:off x="6660232" y="5229200"/>
            <a:ext cx="576064" cy="360040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17327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-0.18107 3.33333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1" grpId="2" animBg="1"/>
      <p:bldP spid="11" grpId="3" animBg="1"/>
      <p:bldP spid="11" grpId="4" animBg="1"/>
      <p:bldP spid="13" grpId="0" animBg="1"/>
      <p:bldP spid="14" grpId="0" animBg="1"/>
      <p:bldP spid="14" grpId="2" animBg="1"/>
      <p:bldP spid="15" grpId="0" animBg="1"/>
      <p:bldP spid="15" grpId="1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円/楕円 21"/>
          <p:cNvSpPr/>
          <p:nvPr/>
        </p:nvSpPr>
        <p:spPr>
          <a:xfrm>
            <a:off x="395536" y="5229200"/>
            <a:ext cx="1224136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/>
          <a:lstStyle/>
          <a:p>
            <a:r>
              <a:rPr lang="en-US" altLang="ja-JP" dirty="0" smtClean="0"/>
              <a:t>VM</a:t>
            </a:r>
            <a:r>
              <a:rPr kumimoji="1" lang="ja-JP" altLang="en-US" dirty="0" smtClean="0"/>
              <a:t>の物理メモリを</a:t>
            </a:r>
            <a:r>
              <a:rPr kumimoji="1" lang="en-US" altLang="ja-JP" dirty="0" smtClean="0"/>
              <a:t>IDS</a:t>
            </a:r>
            <a:r>
              <a:rPr lang="ja-JP" altLang="en-US" dirty="0" smtClean="0"/>
              <a:t>にマップ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QEMU</a:t>
            </a:r>
            <a:r>
              <a:rPr kumimoji="1" lang="ja-JP" altLang="en-US" dirty="0" smtClean="0"/>
              <a:t>にファイルをメモリとして使わせそのファイル</a:t>
            </a:r>
            <a:r>
              <a:rPr lang="ja-JP" altLang="en-US" dirty="0" smtClean="0"/>
              <a:t>にアクセス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QEMU</a:t>
            </a:r>
            <a:r>
              <a:rPr lang="ja-JP" altLang="en-US" dirty="0" smtClean="0"/>
              <a:t>がファイルを削除しないように修正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従来はオープンした後に削除していた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Xen</a:t>
            </a:r>
            <a:r>
              <a:rPr lang="ja-JP" altLang="en-US" dirty="0" smtClean="0"/>
              <a:t>では・・・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VM</a:t>
            </a:r>
            <a:r>
              <a:rPr kumimoji="1" lang="ja-JP" altLang="en-US" dirty="0" err="1" smtClean="0"/>
              <a:t>のメ</a:t>
            </a:r>
            <a:r>
              <a:rPr kumimoji="1" lang="ja-JP" altLang="en-US" dirty="0" smtClean="0"/>
              <a:t>モリを直接マップする機能が提供されている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メモリの監視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3563888" y="4581128"/>
            <a:ext cx="1368152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3563888" y="4005064"/>
            <a:ext cx="136815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99384" y="46531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QEMU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3779912" y="5085184"/>
            <a:ext cx="1008112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物理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メモリ</a:t>
            </a:r>
            <a:endParaRPr kumimoji="1"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>
            <a:off x="3419872" y="5085184"/>
            <a:ext cx="360040" cy="0"/>
          </a:xfrm>
          <a:prstGeom prst="line">
            <a:avLst/>
          </a:prstGeom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3203848" y="6093296"/>
            <a:ext cx="576064" cy="0"/>
          </a:xfrm>
          <a:prstGeom prst="line">
            <a:avLst/>
          </a:prstGeom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メモ 20"/>
          <p:cNvSpPr/>
          <p:nvPr/>
        </p:nvSpPr>
        <p:spPr>
          <a:xfrm>
            <a:off x="2411760" y="5085184"/>
            <a:ext cx="1008112" cy="1008112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ファイル</a:t>
            </a:r>
            <a:endParaRPr kumimoji="1" lang="ja-JP" altLang="en-US" dirty="0"/>
          </a:p>
        </p:txBody>
      </p:sp>
      <p:sp>
        <p:nvSpPr>
          <p:cNvPr id="23" name="右矢印 22"/>
          <p:cNvSpPr/>
          <p:nvPr/>
        </p:nvSpPr>
        <p:spPr>
          <a:xfrm>
            <a:off x="1691680" y="5445224"/>
            <a:ext cx="2088232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67544" y="6237312"/>
            <a:ext cx="446449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OS</a:t>
            </a:r>
            <a:endParaRPr kumimoji="1" lang="ja-JP" altLang="en-US" dirty="0"/>
          </a:p>
        </p:txBody>
      </p:sp>
      <p:sp>
        <p:nvSpPr>
          <p:cNvPr id="19" name="乗算記号 18"/>
          <p:cNvSpPr/>
          <p:nvPr/>
        </p:nvSpPr>
        <p:spPr>
          <a:xfrm>
            <a:off x="2483768" y="5229200"/>
            <a:ext cx="648072" cy="792088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1691680" y="5445224"/>
            <a:ext cx="720080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724128" y="6237312"/>
            <a:ext cx="302433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r>
              <a:rPr lang="en-US" altLang="ja-JP" dirty="0" smtClean="0"/>
              <a:t>(VMM)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5724128" y="4653136"/>
            <a:ext cx="1374698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35" name="正方形/長方形 34"/>
          <p:cNvSpPr/>
          <p:nvPr/>
        </p:nvSpPr>
        <p:spPr>
          <a:xfrm>
            <a:off x="7380312" y="4653136"/>
            <a:ext cx="1374698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36" name="正方形/長方形 35"/>
          <p:cNvSpPr/>
          <p:nvPr/>
        </p:nvSpPr>
        <p:spPr>
          <a:xfrm>
            <a:off x="7524328" y="5013176"/>
            <a:ext cx="108012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メモリ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5868144" y="5013176"/>
            <a:ext cx="108012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メモリ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652120" y="42210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08304" y="42210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lang="en-US" altLang="ja-JP" dirty="0" smtClean="0"/>
              <a:t>U</a:t>
            </a:r>
            <a:endParaRPr kumimoji="1" lang="ja-JP" altLang="en-US" dirty="0"/>
          </a:p>
        </p:txBody>
      </p:sp>
      <p:cxnSp>
        <p:nvCxnSpPr>
          <p:cNvPr id="44" name="直線コネクタ 43"/>
          <p:cNvCxnSpPr/>
          <p:nvPr/>
        </p:nvCxnSpPr>
        <p:spPr>
          <a:xfrm>
            <a:off x="6948264" y="5013176"/>
            <a:ext cx="576064" cy="0"/>
          </a:xfrm>
          <a:prstGeom prst="line">
            <a:avLst/>
          </a:prstGeom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948264" y="5877272"/>
            <a:ext cx="576064" cy="0"/>
          </a:xfrm>
          <a:prstGeom prst="line">
            <a:avLst/>
          </a:prstGeom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3" grpId="1" animBg="1"/>
      <p:bldP spid="19" grpId="0" animBg="1"/>
      <p:bldP spid="19" grpId="1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QEMU</a:t>
            </a:r>
            <a:r>
              <a:rPr lang="ja-JP" altLang="en-US" dirty="0" smtClean="0"/>
              <a:t>と通信して仮想アドレスを物理アドレスに変換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内部の変数等は仮想アドレスだけが分かっている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IDS</a:t>
            </a:r>
            <a:r>
              <a:rPr lang="ja-JP" altLang="en-US" dirty="0" smtClean="0"/>
              <a:t>がアクセスできるのは物理アドレスである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QEMU</a:t>
            </a:r>
            <a:r>
              <a:rPr lang="ja-JP" altLang="en-US" dirty="0" smtClean="0"/>
              <a:t>に</a:t>
            </a:r>
            <a:r>
              <a:rPr lang="en-US" altLang="ja-JP" dirty="0" err="1" smtClean="0"/>
              <a:t>xaddr</a:t>
            </a:r>
            <a:r>
              <a:rPr lang="ja-JP" altLang="en-US" dirty="0" smtClean="0"/>
              <a:t>コマンドを追加し、</a:t>
            </a:r>
            <a:r>
              <a:rPr lang="en-US" altLang="ja-JP" dirty="0" smtClean="0"/>
              <a:t>QMP</a:t>
            </a:r>
            <a:r>
              <a:rPr lang="ja-JP" altLang="en-US" dirty="0" smtClean="0"/>
              <a:t>を使って通信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メモリアドレスの変換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580112" y="4293096"/>
            <a:ext cx="1872208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580112" y="3717032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8144" y="42930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QEMU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979712" y="6309320"/>
            <a:ext cx="5472608" cy="4046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OS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5796136" y="5445224"/>
            <a:ext cx="1512168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仮想アドレス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6012160" y="4653136"/>
            <a:ext cx="1080120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xaddr</a:t>
            </a:r>
            <a:endParaRPr kumimoji="1" lang="ja-JP" altLang="en-US" dirty="0"/>
          </a:p>
        </p:txBody>
      </p:sp>
      <p:sp>
        <p:nvSpPr>
          <p:cNvPr id="20" name="下矢印 19"/>
          <p:cNvSpPr/>
          <p:nvPr/>
        </p:nvSpPr>
        <p:spPr>
          <a:xfrm>
            <a:off x="6444208" y="5085184"/>
            <a:ext cx="216024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796136" y="5445224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物理</a:t>
            </a:r>
            <a:r>
              <a:rPr kumimoji="1" lang="ja-JP" altLang="en-US" dirty="0" smtClean="0"/>
              <a:t>アドレス</a:t>
            </a:r>
            <a:endParaRPr kumimoji="1" lang="ja-JP" altLang="en-US" dirty="0"/>
          </a:p>
        </p:txBody>
      </p:sp>
      <p:sp>
        <p:nvSpPr>
          <p:cNvPr id="23" name="左矢印 22"/>
          <p:cNvSpPr/>
          <p:nvPr/>
        </p:nvSpPr>
        <p:spPr>
          <a:xfrm>
            <a:off x="3491880" y="4437112"/>
            <a:ext cx="2232248" cy="360040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左矢印 23"/>
          <p:cNvSpPr/>
          <p:nvPr/>
        </p:nvSpPr>
        <p:spPr>
          <a:xfrm rot="10800000">
            <a:off x="3563888" y="4437112"/>
            <a:ext cx="2232248" cy="360040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4139952" y="4365104"/>
            <a:ext cx="100811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QMP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1979712" y="4293096"/>
            <a:ext cx="1440160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28" name="メモ 27"/>
          <p:cNvSpPr/>
          <p:nvPr/>
        </p:nvSpPr>
        <p:spPr>
          <a:xfrm>
            <a:off x="3995936" y="5085184"/>
            <a:ext cx="1008112" cy="1080120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ファイル</a:t>
            </a:r>
            <a:endParaRPr kumimoji="1" lang="ja-JP" altLang="en-US" dirty="0"/>
          </a:p>
        </p:txBody>
      </p:sp>
      <p:sp>
        <p:nvSpPr>
          <p:cNvPr id="26" name="屈折矢印 25"/>
          <p:cNvSpPr/>
          <p:nvPr/>
        </p:nvSpPr>
        <p:spPr>
          <a:xfrm rot="5400000">
            <a:off x="2879812" y="4977172"/>
            <a:ext cx="720080" cy="1224136"/>
          </a:xfrm>
          <a:prstGeom prst="bent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4" grpId="0" animBg="1"/>
      <p:bldP spid="24" grpId="1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5796136" y="4437112"/>
            <a:ext cx="1368152" cy="129614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5878286" y="3918857"/>
            <a:ext cx="2956956" cy="2030681"/>
          </a:xfrm>
          <a:custGeom>
            <a:avLst/>
            <a:gdLst>
              <a:gd name="connsiteX0" fmla="*/ 0 w 2956956"/>
              <a:gd name="connsiteY0" fmla="*/ 724395 h 2030681"/>
              <a:gd name="connsiteX1" fmla="*/ 0 w 2956956"/>
              <a:gd name="connsiteY1" fmla="*/ 1460665 h 2030681"/>
              <a:gd name="connsiteX2" fmla="*/ 1389413 w 2956956"/>
              <a:gd name="connsiteY2" fmla="*/ 1460665 h 2030681"/>
              <a:gd name="connsiteX3" fmla="*/ 1401288 w 2956956"/>
              <a:gd name="connsiteY3" fmla="*/ 2030681 h 2030681"/>
              <a:gd name="connsiteX4" fmla="*/ 2956956 w 2956956"/>
              <a:gd name="connsiteY4" fmla="*/ 2030681 h 2030681"/>
              <a:gd name="connsiteX5" fmla="*/ 2956956 w 2956956"/>
              <a:gd name="connsiteY5" fmla="*/ 0 h 2030681"/>
              <a:gd name="connsiteX6" fmla="*/ 1425039 w 2956956"/>
              <a:gd name="connsiteY6" fmla="*/ 0 h 2030681"/>
              <a:gd name="connsiteX7" fmla="*/ 1425039 w 2956956"/>
              <a:gd name="connsiteY7" fmla="*/ 748146 h 2030681"/>
              <a:gd name="connsiteX8" fmla="*/ 0 w 2956956"/>
              <a:gd name="connsiteY8" fmla="*/ 724395 h 2030681"/>
              <a:gd name="connsiteX0" fmla="*/ 0 w 2956956"/>
              <a:gd name="connsiteY0" fmla="*/ 724395 h 2030681"/>
              <a:gd name="connsiteX1" fmla="*/ 0 w 2956956"/>
              <a:gd name="connsiteY1" fmla="*/ 1460665 h 2030681"/>
              <a:gd name="connsiteX2" fmla="*/ 1389413 w 2956956"/>
              <a:gd name="connsiteY2" fmla="*/ 1460665 h 2030681"/>
              <a:gd name="connsiteX3" fmla="*/ 1401288 w 2956956"/>
              <a:gd name="connsiteY3" fmla="*/ 2030681 h 2030681"/>
              <a:gd name="connsiteX4" fmla="*/ 2956956 w 2956956"/>
              <a:gd name="connsiteY4" fmla="*/ 2030681 h 2030681"/>
              <a:gd name="connsiteX5" fmla="*/ 2956956 w 2956956"/>
              <a:gd name="connsiteY5" fmla="*/ 0 h 2030681"/>
              <a:gd name="connsiteX6" fmla="*/ 1425039 w 2956956"/>
              <a:gd name="connsiteY6" fmla="*/ 0 h 2030681"/>
              <a:gd name="connsiteX7" fmla="*/ 1430018 w 2956956"/>
              <a:gd name="connsiteY7" fmla="*/ 734279 h 2030681"/>
              <a:gd name="connsiteX8" fmla="*/ 0 w 2956956"/>
              <a:gd name="connsiteY8" fmla="*/ 724395 h 203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56" h="2030681">
                <a:moveTo>
                  <a:pt x="0" y="724395"/>
                </a:moveTo>
                <a:lnTo>
                  <a:pt x="0" y="1460665"/>
                </a:lnTo>
                <a:lnTo>
                  <a:pt x="1389413" y="1460665"/>
                </a:lnTo>
                <a:lnTo>
                  <a:pt x="1401288" y="2030681"/>
                </a:lnTo>
                <a:lnTo>
                  <a:pt x="2956956" y="2030681"/>
                </a:lnTo>
                <a:lnTo>
                  <a:pt x="2956956" y="0"/>
                </a:lnTo>
                <a:lnTo>
                  <a:pt x="1425039" y="0"/>
                </a:lnTo>
                <a:cubicBezTo>
                  <a:pt x="1426699" y="244760"/>
                  <a:pt x="1428358" y="489519"/>
                  <a:pt x="1430018" y="734279"/>
                </a:cubicBezTo>
                <a:lnTo>
                  <a:pt x="0" y="724395"/>
                </a:lnTo>
                <a:close/>
              </a:path>
            </a:pathLst>
          </a:custGeom>
          <a:noFill/>
          <a:ln w="28575">
            <a:prstDash val="sys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827584" y="4365104"/>
            <a:ext cx="2376264" cy="1440160"/>
          </a:xfrm>
          <a:prstGeom prst="rect">
            <a:avLst/>
          </a:prstGeom>
          <a:noFill/>
          <a:ln w="28575">
            <a:prstDash val="sys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347864" y="4365104"/>
            <a:ext cx="1368152" cy="136815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Linux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Cgroups</a:t>
            </a:r>
            <a:r>
              <a:rPr kumimoji="1" lang="ja-JP" altLang="en-US" dirty="0" smtClean="0"/>
              <a:t>機能を用いて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IDS</a:t>
            </a:r>
            <a:r>
              <a:rPr lang="ja-JP" altLang="en-US" dirty="0" smtClean="0"/>
              <a:t>をグループ化して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を制限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商用では金額に応じた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割り当てが必要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オフロードした</a:t>
            </a:r>
            <a:r>
              <a:rPr lang="en-US" altLang="ja-JP" dirty="0" smtClean="0"/>
              <a:t>IDS</a:t>
            </a:r>
            <a:r>
              <a:rPr lang="ja-JP" altLang="en-US" dirty="0" smtClean="0"/>
              <a:t>は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の一部として制限すべき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Xen</a:t>
            </a:r>
            <a:r>
              <a:rPr lang="ja-JP" altLang="en-US" dirty="0" smtClean="0"/>
              <a:t>では・・・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IDS</a:t>
            </a:r>
            <a:r>
              <a:rPr lang="ja-JP" altLang="en-US" dirty="0" smtClean="0"/>
              <a:t>を考慮して</a:t>
            </a:r>
            <a:r>
              <a:rPr lang="en-US" altLang="ja-JP" dirty="0" smtClean="0"/>
              <a:t>CPU</a:t>
            </a:r>
            <a:r>
              <a:rPr lang="ja-JP" altLang="en-US" dirty="0" smtClean="0"/>
              <a:t>割り当てを行うように</a:t>
            </a:r>
            <a:r>
              <a:rPr lang="en-US" altLang="ja-JP" dirty="0" smtClean="0"/>
              <a:t>VMM</a:t>
            </a:r>
            <a:r>
              <a:rPr lang="ja-JP" altLang="en-US" dirty="0" smtClean="0"/>
              <a:t>を拡張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使用の</a:t>
            </a:r>
            <a:r>
              <a:rPr lang="ja-JP" altLang="en-US" dirty="0" smtClean="0"/>
              <a:t>制限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051720" y="4797152"/>
            <a:ext cx="1080120" cy="86409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899592" y="4941168"/>
            <a:ext cx="1080120" cy="6294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899592" y="6165304"/>
            <a:ext cx="3816424" cy="36004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OS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7380312" y="4437112"/>
            <a:ext cx="1296144" cy="129614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3491880" y="4509120"/>
            <a:ext cx="108012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19872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724128" y="6165304"/>
            <a:ext cx="3096344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r>
              <a:rPr kumimoji="1" lang="en-US" altLang="ja-JP" dirty="0" smtClean="0"/>
              <a:t>(VMM)</a:t>
            </a:r>
            <a:endParaRPr kumimoji="1" lang="ja-JP" altLang="en-US" dirty="0"/>
          </a:p>
        </p:txBody>
      </p:sp>
      <p:sp>
        <p:nvSpPr>
          <p:cNvPr id="23" name="円/楕円 22"/>
          <p:cNvSpPr/>
          <p:nvPr/>
        </p:nvSpPr>
        <p:spPr>
          <a:xfrm>
            <a:off x="5940152" y="4653136"/>
            <a:ext cx="108012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79712" y="44371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68144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380312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91880" y="58052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50%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47664" y="58052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50%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2595</TotalTime>
  <Words>788</Words>
  <Application>Microsoft Office PowerPoint</Application>
  <PresentationFormat>画面に合わせる (4:3)</PresentationFormat>
  <Paragraphs>196</Paragraphs>
  <Slides>13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ビジネス</vt:lpstr>
      <vt:lpstr>KVMにおける IDSオフロードの実現</vt:lpstr>
      <vt:lpstr>侵入検知システム(IDS)</vt:lpstr>
      <vt:lpstr>仮想マシンによるIDSオフロード</vt:lpstr>
      <vt:lpstr>KVMにおけるIDSオフロード</vt:lpstr>
      <vt:lpstr>提案:KVMonitor</vt:lpstr>
      <vt:lpstr>ディスクの監視</vt:lpstr>
      <vt:lpstr>メモリの監視</vt:lpstr>
      <vt:lpstr>メモリアドレスの変換</vt:lpstr>
      <vt:lpstr>CPU使用の制限</vt:lpstr>
      <vt:lpstr>実験：ディスクの監視の確認</vt:lpstr>
      <vt:lpstr>実験：CPU制限の確認</vt:lpstr>
      <vt:lpstr>関連研究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KVMにおける IDSオフロードの実現</dc:title>
  <dc:creator>workO2</dc:creator>
  <cp:lastModifiedBy>workO2</cp:lastModifiedBy>
  <cp:revision>249</cp:revision>
  <dcterms:created xsi:type="dcterms:W3CDTF">2011-02-16T00:10:07Z</dcterms:created>
  <dcterms:modified xsi:type="dcterms:W3CDTF">2011-02-22T01:13:22Z</dcterms:modified>
</cp:coreProperties>
</file>