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8" r:id="rId4"/>
    <p:sldId id="277" r:id="rId5"/>
    <p:sldId id="260" r:id="rId6"/>
    <p:sldId id="261" r:id="rId7"/>
    <p:sldId id="262" r:id="rId8"/>
    <p:sldId id="273" r:id="rId9"/>
    <p:sldId id="268" r:id="rId10"/>
    <p:sldId id="265" r:id="rId11"/>
    <p:sldId id="274" r:id="rId12"/>
    <p:sldId id="270" r:id="rId13"/>
    <p:sldId id="267" r:id="rId14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7EFD4"/>
    <a:srgbClr val="25D59F"/>
    <a:srgbClr val="A8E6BD"/>
    <a:srgbClr val="000000"/>
    <a:srgbClr val="A3FFD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1" autoAdjust="0"/>
    <p:restoredTop sz="92599" autoAdjust="0"/>
  </p:normalViewPr>
  <p:slideViewPr>
    <p:cSldViewPr>
      <p:cViewPr>
        <p:scale>
          <a:sx n="80" d="100"/>
          <a:sy n="80" d="100"/>
        </p:scale>
        <p:origin x="-312" y="-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6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524" y="-84"/>
      </p:cViewPr>
      <p:guideLst>
        <p:guide orient="horz" pos="3108"/>
        <p:guide pos="2122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39BBA6-153C-4918-B7C3-588749CE1734}" type="datetimeFigureOut">
              <a:rPr kumimoji="1" lang="ja-JP" altLang="en-US" smtClean="0"/>
              <a:pPr/>
              <a:t>2011/2/22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744718-CA6D-4AF3-A4B3-6AF50F42D1B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6F9587-39A3-4E53-9895-7BBAC162B848}" type="datetimeFigureOut">
              <a:rPr kumimoji="1" lang="ja-JP" altLang="en-US" smtClean="0"/>
              <a:pPr/>
              <a:t>2011/2/22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E643ED-A540-4C22-9BD3-E57CA153E78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E643ED-A540-4C22-9BD3-E57CA153E783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E643ED-A540-4C22-9BD3-E57CA153E783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E643ED-A540-4C22-9BD3-E57CA153E783}" type="slidenum">
              <a:rPr kumimoji="1" lang="ja-JP" altLang="en-US" smtClean="0"/>
              <a:pPr/>
              <a:t>5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E643ED-A540-4C22-9BD3-E57CA153E783}" type="slidenum">
              <a:rPr kumimoji="1" lang="ja-JP" altLang="en-US" smtClean="0"/>
              <a:pPr/>
              <a:t>6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E643ED-A540-4C22-9BD3-E57CA153E783}" type="slidenum">
              <a:rPr kumimoji="1" lang="ja-JP" altLang="en-US" smtClean="0"/>
              <a:pPr/>
              <a:t>7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E643ED-A540-4C22-9BD3-E57CA153E783}" type="slidenum">
              <a:rPr kumimoji="1" lang="ja-JP" altLang="en-US" smtClean="0"/>
              <a:pPr/>
              <a:t>9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E643ED-A540-4C22-9BD3-E57CA153E783}" type="slidenum">
              <a:rPr kumimoji="1" lang="ja-JP" altLang="en-US" smtClean="0"/>
              <a:pPr/>
              <a:t>10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角三角形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タイトル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7" name="サブタイトル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ja-JP" altLang="en-US" smtClean="0"/>
              <a:t>マスタ サブタイトルの書式設定</a:t>
            </a:r>
            <a:endParaRPr kumimoji="0" lang="en-US"/>
          </a:p>
        </p:txBody>
      </p:sp>
      <p:grpSp>
        <p:nvGrpSpPr>
          <p:cNvPr id="2" name="グループ化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フリーフォーム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フリーフォーム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フリーフォーム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直線コネクタ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日付プレースホルダ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46959C1-9D50-4C5D-AF52-991B8CEF05E9}" type="datetimeFigureOut">
              <a:rPr kumimoji="1" lang="ja-JP" altLang="en-US" smtClean="0"/>
              <a:pPr/>
              <a:t>2011/2/22</a:t>
            </a:fld>
            <a:endParaRPr kumimoji="1" lang="ja-JP" altLang="en-US"/>
          </a:p>
        </p:txBody>
      </p:sp>
      <p:sp>
        <p:nvSpPr>
          <p:cNvPr id="19" name="フッター プレースホル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kumimoji="1" lang="ja-JP" altLang="en-US"/>
          </a:p>
        </p:txBody>
      </p:sp>
      <p:sp>
        <p:nvSpPr>
          <p:cNvPr id="27" name="スライド番号プレースホル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83548A4-D756-43A9-BCD4-9934A251FCF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6959C1-9D50-4C5D-AF52-991B8CEF05E9}" type="datetimeFigureOut">
              <a:rPr kumimoji="1" lang="ja-JP" altLang="en-US" smtClean="0"/>
              <a:pPr/>
              <a:t>2011/2/22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3548A4-D756-43A9-BCD4-9934A251FCF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6959C1-9D50-4C5D-AF52-991B8CEF05E9}" type="datetimeFigureOut">
              <a:rPr kumimoji="1" lang="ja-JP" altLang="en-US" smtClean="0"/>
              <a:pPr/>
              <a:t>2011/2/22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3548A4-D756-43A9-BCD4-9934A251FCF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6959C1-9D50-4C5D-AF52-991B8CEF05E9}" type="datetimeFigureOut">
              <a:rPr kumimoji="1" lang="ja-JP" altLang="en-US" smtClean="0"/>
              <a:pPr/>
              <a:t>2011/2/22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3548A4-D756-43A9-BCD4-9934A251FCF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7" name="タイトル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6959C1-9D50-4C5D-AF52-991B8CEF05E9}" type="datetimeFigureOut">
              <a:rPr kumimoji="1" lang="ja-JP" altLang="en-US" smtClean="0"/>
              <a:pPr/>
              <a:t>2011/2/22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3548A4-D756-43A9-BCD4-9934A251FCF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7" name="山形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山形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6959C1-9D50-4C5D-AF52-991B8CEF05E9}" type="datetimeFigureOut">
              <a:rPr kumimoji="1" lang="ja-JP" altLang="en-US" smtClean="0"/>
              <a:pPr/>
              <a:t>2011/2/22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3548A4-D756-43A9-BCD4-9934A251FCF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8" name="タイトル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6959C1-9D50-4C5D-AF52-991B8CEF05E9}" type="datetimeFigureOut">
              <a:rPr kumimoji="1" lang="ja-JP" altLang="en-US" smtClean="0"/>
              <a:pPr/>
              <a:t>2011/2/22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3548A4-D756-43A9-BCD4-9934A251FCF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6959C1-9D50-4C5D-AF52-991B8CEF05E9}" type="datetimeFigureOut">
              <a:rPr kumimoji="1" lang="ja-JP" altLang="en-US" smtClean="0"/>
              <a:pPr/>
              <a:t>2011/2/22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3548A4-D756-43A9-BCD4-9934A251FCF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6" name="タイトル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6959C1-9D50-4C5D-AF52-991B8CEF05E9}" type="datetimeFigureOut">
              <a:rPr kumimoji="1" lang="ja-JP" altLang="en-US" smtClean="0"/>
              <a:pPr/>
              <a:t>2011/2/22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3548A4-D756-43A9-BCD4-9934A251FCF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46959C1-9D50-4C5D-AF52-991B8CEF05E9}" type="datetimeFigureOut">
              <a:rPr kumimoji="1" lang="ja-JP" altLang="en-US" smtClean="0"/>
              <a:pPr/>
              <a:t>2011/2/22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3548A4-D756-43A9-BCD4-9934A251FCF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46959C1-9D50-4C5D-AF52-991B8CEF05E9}" type="datetimeFigureOut">
              <a:rPr kumimoji="1" lang="ja-JP" altLang="en-US" smtClean="0"/>
              <a:pPr/>
              <a:t>2011/2/22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83548A4-D756-43A9-BCD4-9934A251FCF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8" name="フリーフォーム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フリーフォーム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直角三角形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直線コネクタ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山形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山形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フリーフォーム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フリーフォーム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直角三角形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直線コネクタ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タイトル プレースホル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0" name="テキスト プレースホルダ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0" name="日付プレースホルダ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46959C1-9D50-4C5D-AF52-991B8CEF05E9}" type="datetimeFigureOut">
              <a:rPr kumimoji="1" lang="ja-JP" altLang="en-US" smtClean="0"/>
              <a:pPr/>
              <a:t>2011/2/22</a:t>
            </a:fld>
            <a:endParaRPr kumimoji="1" lang="ja-JP" altLang="en-US"/>
          </a:p>
        </p:txBody>
      </p:sp>
      <p:sp>
        <p:nvSpPr>
          <p:cNvPr id="22" name="フッター プレースホルダ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kumimoji="1" lang="ja-JP" altLang="en-US"/>
          </a:p>
        </p:txBody>
      </p:sp>
      <p:sp>
        <p:nvSpPr>
          <p:cNvPr id="18" name="スライド番号プレースホルダ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83548A4-D756-43A9-BCD4-9934A251FCF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1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1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dirty="0" smtClean="0"/>
              <a:t>KVM</a:t>
            </a:r>
            <a:r>
              <a:rPr kumimoji="1" lang="ja-JP" altLang="en-US" dirty="0" smtClean="0"/>
              <a:t>における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en-US" altLang="ja-JP" dirty="0" smtClean="0"/>
              <a:t>IDS</a:t>
            </a:r>
            <a:r>
              <a:rPr kumimoji="1" lang="ja-JP" altLang="en-US" dirty="0" smtClean="0"/>
              <a:t>オフロードの実現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ja-JP" altLang="en-US" dirty="0" smtClean="0"/>
              <a:t>機械情報工学科</a:t>
            </a:r>
            <a:endParaRPr lang="en-US" altLang="ja-JP" dirty="0" smtClean="0"/>
          </a:p>
          <a:p>
            <a:r>
              <a:rPr kumimoji="1" lang="ja-JP" altLang="en-US" dirty="0" smtClean="0"/>
              <a:t>光来研究室</a:t>
            </a:r>
            <a:endParaRPr kumimoji="1" lang="en-US" altLang="ja-JP" dirty="0" smtClean="0"/>
          </a:p>
          <a:p>
            <a:r>
              <a:rPr lang="en-US" altLang="ja-JP" dirty="0" smtClean="0"/>
              <a:t>07237053</a:t>
            </a:r>
          </a:p>
          <a:p>
            <a:r>
              <a:rPr kumimoji="1" lang="ja-JP" altLang="en-US" dirty="0" smtClean="0"/>
              <a:t>中村孝介</a:t>
            </a:r>
            <a:endParaRPr kumimoji="1"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正方形/長方形 17"/>
          <p:cNvSpPr/>
          <p:nvPr/>
        </p:nvSpPr>
        <p:spPr>
          <a:xfrm>
            <a:off x="539552" y="5661248"/>
            <a:ext cx="3888432" cy="504056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ホスト</a:t>
            </a:r>
            <a:r>
              <a:rPr kumimoji="1" lang="en-US" altLang="ja-JP" dirty="0" smtClean="0"/>
              <a:t>OS</a:t>
            </a:r>
            <a:endParaRPr kumimoji="1" lang="ja-JP" altLang="en-US" dirty="0"/>
          </a:p>
        </p:txBody>
      </p:sp>
      <p:sp>
        <p:nvSpPr>
          <p:cNvPr id="2" name="コンテンツ プレースホル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Tripwire</a:t>
            </a:r>
            <a:r>
              <a:rPr lang="ja-JP" altLang="en-US" dirty="0" smtClean="0"/>
              <a:t>を使用してディスクの監視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攻撃者による不正なファイルに見立てたファイルを</a:t>
            </a:r>
            <a:r>
              <a:rPr lang="en-US" altLang="ja-JP" dirty="0" smtClean="0"/>
              <a:t>VM</a:t>
            </a:r>
            <a:r>
              <a:rPr lang="ja-JP" altLang="en-US" dirty="0" smtClean="0"/>
              <a:t>に追加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実験結果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ファイルの追加を検知することができた</a:t>
            </a:r>
            <a:endParaRPr lang="en-US" altLang="ja-JP" dirty="0" smtClean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実験：ディスクの監視の確認</a:t>
            </a:r>
            <a:endParaRPr kumimoji="1" lang="ja-JP" altLang="en-US" dirty="0"/>
          </a:p>
        </p:txBody>
      </p:sp>
      <p:sp>
        <p:nvSpPr>
          <p:cNvPr id="5" name="正方形/長方形 4"/>
          <p:cNvSpPr/>
          <p:nvPr/>
        </p:nvSpPr>
        <p:spPr>
          <a:xfrm>
            <a:off x="5076056" y="3933056"/>
            <a:ext cx="3600400" cy="1728192"/>
          </a:xfrm>
          <a:prstGeom prst="rect">
            <a:avLst/>
          </a:prstGeom>
          <a:noFill/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220072" y="4077072"/>
            <a:ext cx="338437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実験環境</a:t>
            </a:r>
            <a:endParaRPr kumimoji="1" lang="en-US" altLang="ja-JP" dirty="0" smtClean="0"/>
          </a:p>
          <a:p>
            <a:pPr marL="0" lvl="2"/>
            <a:r>
              <a:rPr lang="en-US" altLang="ja-JP" dirty="0" smtClean="0"/>
              <a:t>CPU</a:t>
            </a:r>
            <a:r>
              <a:rPr lang="ja-JP" altLang="en-US" dirty="0" smtClean="0"/>
              <a:t>：</a:t>
            </a:r>
            <a:r>
              <a:rPr lang="en-US" altLang="ja-JP" dirty="0" smtClean="0"/>
              <a:t>Intel</a:t>
            </a:r>
            <a:r>
              <a:rPr lang="ja-JP" altLang="en-US" dirty="0" smtClean="0"/>
              <a:t>　</a:t>
            </a:r>
            <a:r>
              <a:rPr lang="en-US" altLang="ja-JP" dirty="0" smtClean="0"/>
              <a:t>Xeon</a:t>
            </a:r>
            <a:r>
              <a:rPr lang="ja-JP" altLang="en-US" dirty="0" smtClean="0"/>
              <a:t>　</a:t>
            </a:r>
            <a:r>
              <a:rPr lang="en-US" altLang="ja-JP" dirty="0" smtClean="0"/>
              <a:t>2.53GHz</a:t>
            </a:r>
          </a:p>
          <a:p>
            <a:pPr marL="0" lvl="2"/>
            <a:r>
              <a:rPr lang="ja-JP" altLang="en-US" dirty="0" smtClean="0"/>
              <a:t>メモリ：</a:t>
            </a:r>
            <a:r>
              <a:rPr lang="en-US" altLang="ja-JP" dirty="0" smtClean="0"/>
              <a:t>6GB</a:t>
            </a:r>
          </a:p>
          <a:p>
            <a:pPr marL="0" lvl="2"/>
            <a:r>
              <a:rPr lang="ja-JP" altLang="en-US" dirty="0" smtClean="0"/>
              <a:t>ホスト</a:t>
            </a:r>
            <a:r>
              <a:rPr lang="en-US" altLang="ja-JP" dirty="0" smtClean="0"/>
              <a:t>OS</a:t>
            </a:r>
            <a:r>
              <a:rPr lang="ja-JP" altLang="en-US" dirty="0" smtClean="0"/>
              <a:t>：</a:t>
            </a:r>
            <a:r>
              <a:rPr lang="en-US" altLang="ja-JP" dirty="0" smtClean="0"/>
              <a:t>Linux 2.6.32</a:t>
            </a:r>
          </a:p>
          <a:p>
            <a:pPr marL="0" lvl="2"/>
            <a:r>
              <a:rPr lang="en-US" altLang="ja-JP" dirty="0" smtClean="0"/>
              <a:t>VM</a:t>
            </a:r>
            <a:r>
              <a:rPr lang="ja-JP" altLang="en-US" dirty="0" smtClean="0"/>
              <a:t>の</a:t>
            </a:r>
            <a:r>
              <a:rPr lang="en-US" altLang="ja-JP" dirty="0" smtClean="0"/>
              <a:t>OS</a:t>
            </a:r>
            <a:r>
              <a:rPr lang="ja-JP" altLang="en-US" dirty="0" smtClean="0"/>
              <a:t>：</a:t>
            </a:r>
            <a:r>
              <a:rPr lang="en-US" altLang="ja-JP" dirty="0" smtClean="0"/>
              <a:t>Linux 2.6.31</a:t>
            </a:r>
          </a:p>
          <a:p>
            <a:endParaRPr kumimoji="1" lang="ja-JP" altLang="en-US" dirty="0"/>
          </a:p>
        </p:txBody>
      </p:sp>
      <p:sp>
        <p:nvSpPr>
          <p:cNvPr id="8" name="角丸四角形 7"/>
          <p:cNvSpPr/>
          <p:nvPr/>
        </p:nvSpPr>
        <p:spPr>
          <a:xfrm>
            <a:off x="611560" y="4365104"/>
            <a:ext cx="1656184" cy="50405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Tripwire</a:t>
            </a:r>
            <a:endParaRPr kumimoji="1" lang="ja-JP" altLang="en-US" dirty="0"/>
          </a:p>
        </p:txBody>
      </p:sp>
      <p:sp>
        <p:nvSpPr>
          <p:cNvPr id="9" name="正方形/長方形 8"/>
          <p:cNvSpPr/>
          <p:nvPr/>
        </p:nvSpPr>
        <p:spPr>
          <a:xfrm>
            <a:off x="2915816" y="3573016"/>
            <a:ext cx="1512168" cy="201622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131840" y="3212976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VM</a:t>
            </a:r>
            <a:endParaRPr kumimoji="1" lang="ja-JP" altLang="en-US" dirty="0"/>
          </a:p>
        </p:txBody>
      </p:sp>
      <p:sp>
        <p:nvSpPr>
          <p:cNvPr id="14" name="正方形/長方形 13"/>
          <p:cNvSpPr/>
          <p:nvPr/>
        </p:nvSpPr>
        <p:spPr>
          <a:xfrm>
            <a:off x="3203848" y="4149080"/>
            <a:ext cx="1008112" cy="100811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不正</a:t>
            </a:r>
            <a:endParaRPr kumimoji="1" lang="en-US" altLang="ja-JP" dirty="0" smtClean="0"/>
          </a:p>
          <a:p>
            <a:pPr algn="ctr"/>
            <a:r>
              <a:rPr lang="ja-JP" altLang="en-US" dirty="0" smtClean="0"/>
              <a:t>ファイル</a:t>
            </a:r>
            <a:endParaRPr kumimoji="1" lang="ja-JP" altLang="en-US" dirty="0"/>
          </a:p>
        </p:txBody>
      </p:sp>
      <p:sp>
        <p:nvSpPr>
          <p:cNvPr id="16" name="右矢印 15"/>
          <p:cNvSpPr/>
          <p:nvPr/>
        </p:nvSpPr>
        <p:spPr>
          <a:xfrm>
            <a:off x="2339752" y="4365104"/>
            <a:ext cx="792088" cy="504056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2267744" y="4005064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/>
              <a:t>検知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正方形/長方形 21"/>
          <p:cNvSpPr/>
          <p:nvPr/>
        </p:nvSpPr>
        <p:spPr>
          <a:xfrm>
            <a:off x="1547664" y="4077072"/>
            <a:ext cx="3096344" cy="1944216"/>
          </a:xfrm>
          <a:prstGeom prst="rect">
            <a:avLst/>
          </a:prstGeom>
          <a:noFill/>
          <a:ln w="28575">
            <a:prstDash val="sysDot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" name="コンテンツ プレースホル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VM</a:t>
            </a:r>
            <a:r>
              <a:rPr lang="ja-JP" altLang="en-US" dirty="0" smtClean="0"/>
              <a:t>と</a:t>
            </a:r>
            <a:r>
              <a:rPr lang="en-US" altLang="ja-JP" dirty="0" smtClean="0"/>
              <a:t>IDS</a:t>
            </a:r>
            <a:r>
              <a:rPr lang="ja-JP" altLang="en-US" dirty="0" smtClean="0"/>
              <a:t>をひとまとめにした</a:t>
            </a:r>
            <a:r>
              <a:rPr lang="en-US" altLang="ja-JP" dirty="0" smtClean="0"/>
              <a:t>CPU</a:t>
            </a:r>
            <a:r>
              <a:rPr lang="ja-JP" altLang="en-US" dirty="0" smtClean="0"/>
              <a:t>制限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CPU</a:t>
            </a:r>
            <a:r>
              <a:rPr lang="ja-JP" altLang="en-US" dirty="0" smtClean="0"/>
              <a:t>使用率を指定し、</a:t>
            </a:r>
            <a:r>
              <a:rPr lang="en-US" altLang="ja-JP" dirty="0" smtClean="0"/>
              <a:t>CPU</a:t>
            </a:r>
            <a:r>
              <a:rPr lang="ja-JP" altLang="en-US" dirty="0" smtClean="0"/>
              <a:t>使用率の推移を確認</a:t>
            </a:r>
          </a:p>
          <a:p>
            <a:pPr lvl="1"/>
            <a:r>
              <a:rPr lang="ja-JP" altLang="en-US" dirty="0" smtClean="0"/>
              <a:t>実験結果</a:t>
            </a:r>
            <a:endParaRPr lang="en-US" altLang="ja-JP" dirty="0" smtClean="0"/>
          </a:p>
          <a:p>
            <a:pPr lvl="2"/>
            <a:r>
              <a:rPr lang="en-US" altLang="ja-JP" dirty="0" smtClean="0"/>
              <a:t>CPU</a:t>
            </a:r>
            <a:r>
              <a:rPr lang="ja-JP" altLang="en-US" dirty="0" smtClean="0"/>
              <a:t>制限がうまく機能しなかった</a:t>
            </a:r>
            <a:endParaRPr lang="en-US" altLang="ja-JP" dirty="0" smtClean="0"/>
          </a:p>
          <a:p>
            <a:pPr lvl="2"/>
            <a:r>
              <a:rPr lang="en-US" altLang="ja-JP" dirty="0" smtClean="0"/>
              <a:t>VM</a:t>
            </a:r>
            <a:r>
              <a:rPr lang="ja-JP" altLang="en-US" dirty="0" smtClean="0"/>
              <a:t>を使用しなければ機能した</a:t>
            </a:r>
            <a:endParaRPr lang="en-US" altLang="ja-JP" dirty="0" smtClean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実験：</a:t>
            </a:r>
            <a:r>
              <a:rPr kumimoji="1" lang="en-US" altLang="ja-JP" dirty="0" smtClean="0"/>
              <a:t>CPU</a:t>
            </a:r>
            <a:r>
              <a:rPr kumimoji="1" lang="ja-JP" altLang="en-US" dirty="0" smtClean="0"/>
              <a:t>制限の確認</a:t>
            </a:r>
            <a:endParaRPr kumimoji="1" lang="ja-JP" altLang="en-US" dirty="0"/>
          </a:p>
        </p:txBody>
      </p:sp>
      <p:sp>
        <p:nvSpPr>
          <p:cNvPr id="11" name="正方形/長方形 10"/>
          <p:cNvSpPr/>
          <p:nvPr/>
        </p:nvSpPr>
        <p:spPr>
          <a:xfrm>
            <a:off x="179512" y="6093296"/>
            <a:ext cx="4464496" cy="57606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/>
          <p:cNvSpPr/>
          <p:nvPr/>
        </p:nvSpPr>
        <p:spPr>
          <a:xfrm>
            <a:off x="3347864" y="6165304"/>
            <a:ext cx="1224136" cy="43204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KVM</a:t>
            </a:r>
            <a:endParaRPr kumimoji="1" lang="ja-JP" altLang="en-US" dirty="0"/>
          </a:p>
        </p:txBody>
      </p:sp>
      <p:sp>
        <p:nvSpPr>
          <p:cNvPr id="13" name="正方形/長方形 12"/>
          <p:cNvSpPr/>
          <p:nvPr/>
        </p:nvSpPr>
        <p:spPr>
          <a:xfrm>
            <a:off x="3203848" y="5445224"/>
            <a:ext cx="1368152" cy="5040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QEMU</a:t>
            </a:r>
            <a:endParaRPr kumimoji="1" lang="ja-JP" altLang="en-US" dirty="0"/>
          </a:p>
        </p:txBody>
      </p:sp>
      <p:sp>
        <p:nvSpPr>
          <p:cNvPr id="14" name="正方形/長方形 13"/>
          <p:cNvSpPr/>
          <p:nvPr/>
        </p:nvSpPr>
        <p:spPr>
          <a:xfrm>
            <a:off x="3203848" y="4149080"/>
            <a:ext cx="1368152" cy="122413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347864" y="4149080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VM</a:t>
            </a:r>
            <a:endParaRPr kumimoji="1" lang="ja-JP" altLang="en-US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251520" y="6237312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Linux</a:t>
            </a:r>
            <a:r>
              <a:rPr lang="ja-JP" altLang="en-US" dirty="0" smtClean="0"/>
              <a:t>カーネル</a:t>
            </a:r>
            <a:r>
              <a:rPr lang="en-US" altLang="ja-JP" dirty="0" smtClean="0"/>
              <a:t>(</a:t>
            </a:r>
            <a:r>
              <a:rPr lang="ja-JP" altLang="en-US" dirty="0" smtClean="0"/>
              <a:t>ホスト</a:t>
            </a:r>
            <a:r>
              <a:rPr lang="en-US" altLang="ja-JP" dirty="0" smtClean="0"/>
              <a:t>OS)</a:t>
            </a:r>
            <a:endParaRPr kumimoji="1" lang="ja-JP" altLang="en-US" dirty="0"/>
          </a:p>
        </p:txBody>
      </p:sp>
      <p:sp>
        <p:nvSpPr>
          <p:cNvPr id="17" name="円/楕円 16"/>
          <p:cNvSpPr/>
          <p:nvPr/>
        </p:nvSpPr>
        <p:spPr>
          <a:xfrm>
            <a:off x="1763688" y="4725144"/>
            <a:ext cx="1152128" cy="576064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yes2</a:t>
            </a:r>
            <a:endParaRPr kumimoji="1" lang="ja-JP" altLang="en-US" dirty="0"/>
          </a:p>
        </p:txBody>
      </p:sp>
      <p:sp>
        <p:nvSpPr>
          <p:cNvPr id="18" name="円/楕円 17"/>
          <p:cNvSpPr/>
          <p:nvPr/>
        </p:nvSpPr>
        <p:spPr>
          <a:xfrm>
            <a:off x="3275856" y="4725144"/>
            <a:ext cx="1152128" cy="576064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yes</a:t>
            </a:r>
            <a:endParaRPr kumimoji="1" lang="ja-JP" altLang="en-US" dirty="0"/>
          </a:p>
        </p:txBody>
      </p:sp>
      <p:sp>
        <p:nvSpPr>
          <p:cNvPr id="19" name="円/楕円 18"/>
          <p:cNvSpPr/>
          <p:nvPr/>
        </p:nvSpPr>
        <p:spPr>
          <a:xfrm>
            <a:off x="251520" y="4725144"/>
            <a:ext cx="1152128" cy="576064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yes1</a:t>
            </a:r>
            <a:endParaRPr kumimoji="1" lang="ja-JP" altLang="en-US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2555776" y="3717032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50%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2348880"/>
            <a:ext cx="2626506" cy="21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8142" y="4509120"/>
            <a:ext cx="2647600" cy="21171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err="1" smtClean="0"/>
              <a:t>Xen</a:t>
            </a:r>
            <a:r>
              <a:rPr lang="ja-JP" altLang="en-US" dirty="0" smtClean="0"/>
              <a:t>以外を用いた</a:t>
            </a:r>
            <a:r>
              <a:rPr lang="en-US" altLang="ja-JP" dirty="0" smtClean="0"/>
              <a:t>IDS</a:t>
            </a:r>
            <a:r>
              <a:rPr lang="ja-JP" altLang="en-US" dirty="0" smtClean="0"/>
              <a:t>オフロード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Livewire [</a:t>
            </a:r>
            <a:r>
              <a:rPr lang="en-US" altLang="ja-JP" dirty="0" err="1" smtClean="0"/>
              <a:t>Garfinkel</a:t>
            </a:r>
            <a:r>
              <a:rPr lang="en-US" altLang="ja-JP" dirty="0" smtClean="0"/>
              <a:t> et al.’03]</a:t>
            </a:r>
          </a:p>
          <a:p>
            <a:pPr lvl="2"/>
            <a:r>
              <a:rPr lang="en-US" altLang="ja-JP" sz="1800" dirty="0" smtClean="0"/>
              <a:t>VMware</a:t>
            </a:r>
            <a:r>
              <a:rPr lang="ja-JP" altLang="en-US" sz="1800" dirty="0" smtClean="0"/>
              <a:t>で実装</a:t>
            </a:r>
            <a:endParaRPr lang="en-US" altLang="ja-JP" sz="1800" dirty="0" smtClean="0"/>
          </a:p>
          <a:p>
            <a:pPr lvl="1"/>
            <a:r>
              <a:rPr lang="en-US" altLang="ja-JP" sz="2000" dirty="0" err="1" smtClean="0"/>
              <a:t>VMwatcher</a:t>
            </a:r>
            <a:r>
              <a:rPr lang="en-US" altLang="ja-JP" sz="2000" dirty="0" smtClean="0"/>
              <a:t> [</a:t>
            </a:r>
            <a:r>
              <a:rPr lang="en-US" altLang="ja-JP" sz="2000" dirty="0" err="1" smtClean="0"/>
              <a:t>Xuxian</a:t>
            </a:r>
            <a:r>
              <a:rPr lang="en-US" altLang="ja-JP" sz="2000" dirty="0" smtClean="0"/>
              <a:t> et al.’07]</a:t>
            </a:r>
          </a:p>
          <a:p>
            <a:pPr lvl="2"/>
            <a:r>
              <a:rPr lang="en-US" altLang="ja-JP" sz="1800" dirty="0" smtClean="0"/>
              <a:t>VMware</a:t>
            </a:r>
            <a:r>
              <a:rPr lang="ja-JP" altLang="en-US" sz="1800" dirty="0" err="1" smtClean="0"/>
              <a:t>、</a:t>
            </a:r>
            <a:r>
              <a:rPr lang="en-US" altLang="ja-JP" sz="1800" dirty="0" err="1" smtClean="0"/>
              <a:t>Xen</a:t>
            </a:r>
            <a:r>
              <a:rPr lang="ja-JP" altLang="en-US" sz="1800" dirty="0" err="1" smtClean="0"/>
              <a:t>、</a:t>
            </a:r>
            <a:r>
              <a:rPr lang="en-US" altLang="ja-JP" sz="1800" dirty="0" smtClean="0"/>
              <a:t>QEMU</a:t>
            </a:r>
            <a:r>
              <a:rPr lang="ja-JP" altLang="en-US" sz="1800" dirty="0" err="1" smtClean="0"/>
              <a:t>、</a:t>
            </a:r>
            <a:r>
              <a:rPr lang="en-US" altLang="ja-JP" sz="1800" dirty="0" smtClean="0"/>
              <a:t>UML</a:t>
            </a:r>
            <a:r>
              <a:rPr lang="ja-JP" altLang="en-US" sz="1800" dirty="0" smtClean="0"/>
              <a:t>で実装</a:t>
            </a:r>
            <a:endParaRPr lang="en-US" altLang="ja-JP" sz="1800" dirty="0" smtClean="0"/>
          </a:p>
          <a:p>
            <a:r>
              <a:rPr lang="en-US" altLang="ja-JP" sz="2400" dirty="0" smtClean="0"/>
              <a:t>IDS</a:t>
            </a:r>
            <a:r>
              <a:rPr lang="ja-JP" altLang="en-US" sz="2400" dirty="0" smtClean="0"/>
              <a:t>オフロード時のリソース制限</a:t>
            </a:r>
            <a:endParaRPr lang="en-US" altLang="ja-JP" sz="2400" dirty="0" smtClean="0"/>
          </a:p>
          <a:p>
            <a:pPr lvl="1"/>
            <a:r>
              <a:rPr lang="en-US" altLang="ja-JP" dirty="0" smtClean="0"/>
              <a:t>Resource</a:t>
            </a:r>
            <a:r>
              <a:rPr kumimoji="1" lang="en-US" altLang="ja-JP" dirty="0" smtClean="0"/>
              <a:t> </a:t>
            </a:r>
            <a:r>
              <a:rPr lang="en-US" altLang="ja-JP" dirty="0" smtClean="0"/>
              <a:t>C</a:t>
            </a:r>
            <a:r>
              <a:rPr kumimoji="1" lang="en-US" altLang="ja-JP" dirty="0" smtClean="0"/>
              <a:t>age </a:t>
            </a:r>
            <a:r>
              <a:rPr lang="en-US" altLang="ja-JP" dirty="0" smtClean="0"/>
              <a:t>[</a:t>
            </a:r>
            <a:r>
              <a:rPr lang="ja-JP" altLang="en-US" dirty="0" smtClean="0"/>
              <a:t>新井ら </a:t>
            </a:r>
            <a:r>
              <a:rPr lang="en-US" altLang="ja-JP" dirty="0" smtClean="0"/>
              <a:t>’09]</a:t>
            </a:r>
          </a:p>
          <a:p>
            <a:pPr lvl="2"/>
            <a:r>
              <a:rPr lang="en-US" altLang="ja-JP" sz="1800" dirty="0" err="1" smtClean="0"/>
              <a:t>Xen</a:t>
            </a:r>
            <a:r>
              <a:rPr lang="ja-JP" altLang="en-US" sz="1800" dirty="0" smtClean="0"/>
              <a:t>において</a:t>
            </a:r>
            <a:r>
              <a:rPr lang="en-US" altLang="ja-JP" sz="1800" dirty="0" smtClean="0"/>
              <a:t>IDS</a:t>
            </a:r>
            <a:r>
              <a:rPr lang="ja-JP" altLang="en-US" sz="1800" dirty="0" smtClean="0"/>
              <a:t>とオフロード元</a:t>
            </a:r>
            <a:r>
              <a:rPr lang="en-US" altLang="ja-JP" sz="1800" dirty="0" smtClean="0"/>
              <a:t>VM</a:t>
            </a:r>
            <a:r>
              <a:rPr lang="ja-JP" altLang="en-US" sz="1800" dirty="0" smtClean="0"/>
              <a:t>をまとめて</a:t>
            </a:r>
            <a:r>
              <a:rPr lang="en-US" altLang="ja-JP" sz="1800" dirty="0" smtClean="0"/>
              <a:t>CPU</a:t>
            </a:r>
            <a:r>
              <a:rPr lang="ja-JP" altLang="en-US" sz="1800" dirty="0" smtClean="0"/>
              <a:t>資源管理を行う</a:t>
            </a:r>
            <a:endParaRPr lang="en-US" altLang="ja-JP" sz="2400" dirty="0" smtClean="0"/>
          </a:p>
          <a:p>
            <a:pPr lvl="1"/>
            <a:r>
              <a:rPr lang="en-US" altLang="ja-JP" dirty="0" err="1" smtClean="0"/>
              <a:t>BalloonPerformer</a:t>
            </a:r>
            <a:r>
              <a:rPr lang="en-US" altLang="ja-JP" dirty="0" smtClean="0"/>
              <a:t> [</a:t>
            </a:r>
            <a:r>
              <a:rPr lang="ja-JP" altLang="en-US" dirty="0" smtClean="0"/>
              <a:t>内田ら ‘</a:t>
            </a:r>
            <a:r>
              <a:rPr lang="en-US" altLang="ja-JP" dirty="0" smtClean="0"/>
              <a:t>09]</a:t>
            </a:r>
          </a:p>
          <a:p>
            <a:pPr lvl="2"/>
            <a:r>
              <a:rPr lang="en-US" altLang="ja-JP" sz="1800" dirty="0" err="1" smtClean="0"/>
              <a:t>Xen</a:t>
            </a:r>
            <a:r>
              <a:rPr lang="ja-JP" altLang="en-US" sz="1800" dirty="0" smtClean="0"/>
              <a:t>においてメモリの動的割り当てを行う</a:t>
            </a:r>
            <a:endParaRPr lang="en-US" altLang="ja-JP" sz="1800" dirty="0" smtClean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関連研究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044016"/>
          </a:xfrm>
        </p:spPr>
        <p:txBody>
          <a:bodyPr>
            <a:normAutofit/>
          </a:bodyPr>
          <a:lstStyle/>
          <a:p>
            <a:r>
              <a:rPr kumimoji="1" lang="en-US" altLang="ja-JP" dirty="0" smtClean="0"/>
              <a:t>KVM</a:t>
            </a:r>
            <a:r>
              <a:rPr kumimoji="1" lang="ja-JP" altLang="en-US" dirty="0" smtClean="0"/>
              <a:t>における</a:t>
            </a:r>
            <a:r>
              <a:rPr kumimoji="1" lang="en-US" altLang="ja-JP" dirty="0" smtClean="0"/>
              <a:t>IDS</a:t>
            </a:r>
            <a:r>
              <a:rPr kumimoji="1" lang="ja-JP" altLang="en-US" dirty="0" smtClean="0"/>
              <a:t>オフロードを実現するシステム</a:t>
            </a:r>
            <a:r>
              <a:rPr kumimoji="1" lang="en-US" altLang="ja-JP" dirty="0" err="1" smtClean="0"/>
              <a:t>KVMonitor</a:t>
            </a:r>
            <a:r>
              <a:rPr kumimoji="1" lang="ja-JP" altLang="en-US" dirty="0" smtClean="0"/>
              <a:t>を提案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仮想ディスクを</a:t>
            </a:r>
            <a:r>
              <a:rPr lang="ja-JP" altLang="en-US" dirty="0" smtClean="0"/>
              <a:t>マウントできる形式に変更してディスクの監視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ファイルをメモリとして使い</a:t>
            </a:r>
            <a:r>
              <a:rPr kumimoji="1" lang="ja-JP" altLang="en-US" dirty="0" smtClean="0"/>
              <a:t>メモリの監視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Linux</a:t>
            </a:r>
            <a:r>
              <a:rPr lang="ja-JP" altLang="en-US" dirty="0" smtClean="0"/>
              <a:t>既存の</a:t>
            </a:r>
            <a:r>
              <a:rPr lang="en-US" altLang="ja-JP" dirty="0" err="1" smtClean="0"/>
              <a:t>Cgroups</a:t>
            </a:r>
            <a:r>
              <a:rPr lang="ja-JP" altLang="en-US" dirty="0" smtClean="0"/>
              <a:t>を使用し</a:t>
            </a:r>
            <a:r>
              <a:rPr lang="en-US" altLang="ja-JP" dirty="0" smtClean="0"/>
              <a:t>CPU</a:t>
            </a:r>
            <a:r>
              <a:rPr lang="ja-JP" altLang="en-US" dirty="0" smtClean="0"/>
              <a:t>の制限</a:t>
            </a:r>
            <a:endParaRPr lang="en-US" altLang="ja-JP" dirty="0" smtClean="0"/>
          </a:p>
          <a:p>
            <a:pPr lvl="1">
              <a:buNone/>
            </a:pPr>
            <a:endParaRPr lang="en-US" altLang="ja-JP" dirty="0" smtClean="0"/>
          </a:p>
          <a:p>
            <a:r>
              <a:rPr lang="ja-JP" altLang="en-US" dirty="0" smtClean="0"/>
              <a:t>今後の課題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メモリ監視の実装の完成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CPU</a:t>
            </a:r>
            <a:r>
              <a:rPr lang="ja-JP" altLang="en-US" dirty="0" smtClean="0"/>
              <a:t>制限がうまく機能しない原因の調査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ネットワークの監視の実現</a:t>
            </a:r>
            <a:endParaRPr lang="en-US" altLang="ja-JP" dirty="0" smtClean="0"/>
          </a:p>
          <a:p>
            <a:endParaRPr kumimoji="1" lang="ja-JP" altLang="en-US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まとめ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IDS</a:t>
            </a:r>
            <a:r>
              <a:rPr kumimoji="1" lang="ja-JP" altLang="en-US" dirty="0" smtClean="0"/>
              <a:t>は攻撃者の侵入を検知するシステム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監視対象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ディスク、メモリ、ネットワーク</a:t>
            </a:r>
            <a:endParaRPr lang="en-US" altLang="ja-JP" dirty="0" smtClean="0"/>
          </a:p>
          <a:p>
            <a:r>
              <a:rPr kumimoji="1" lang="ja-JP" altLang="en-US" dirty="0" smtClean="0"/>
              <a:t>攻撃者により改竄・停止させられる可能性がある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侵入を検知できなくなる</a:t>
            </a:r>
            <a:endParaRPr kumimoji="1" lang="ja-JP" altLang="en-US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侵入検知システム</a:t>
            </a:r>
            <a:r>
              <a:rPr lang="en-US" altLang="ja-JP" smtClean="0"/>
              <a:t>(IDS)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4355976" y="3573016"/>
            <a:ext cx="1800200" cy="2880320"/>
          </a:xfrm>
          <a:prstGeom prst="rect">
            <a:avLst/>
          </a:prstGeom>
          <a:solidFill>
            <a:srgbClr val="C7EFD4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円/楕円 4"/>
          <p:cNvSpPr/>
          <p:nvPr/>
        </p:nvSpPr>
        <p:spPr>
          <a:xfrm>
            <a:off x="4499992" y="3717032"/>
            <a:ext cx="1512168" cy="79208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IDS</a:t>
            </a:r>
            <a:endParaRPr kumimoji="1" lang="ja-JP" altLang="en-US" dirty="0"/>
          </a:p>
        </p:txBody>
      </p:sp>
      <p:sp>
        <p:nvSpPr>
          <p:cNvPr id="6" name="円/楕円 5"/>
          <p:cNvSpPr/>
          <p:nvPr/>
        </p:nvSpPr>
        <p:spPr>
          <a:xfrm>
            <a:off x="6516216" y="5373216"/>
            <a:ext cx="1512168" cy="792088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攻撃者</a:t>
            </a:r>
            <a:endParaRPr kumimoji="1" lang="ja-JP" altLang="en-US" dirty="0"/>
          </a:p>
        </p:txBody>
      </p:sp>
      <p:sp>
        <p:nvSpPr>
          <p:cNvPr id="7" name="下矢印 6"/>
          <p:cNvSpPr/>
          <p:nvPr/>
        </p:nvSpPr>
        <p:spPr>
          <a:xfrm>
            <a:off x="4932040" y="4653136"/>
            <a:ext cx="648072" cy="576064"/>
          </a:xfrm>
          <a:prstGeom prst="down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下矢印 7"/>
          <p:cNvSpPr/>
          <p:nvPr/>
        </p:nvSpPr>
        <p:spPr>
          <a:xfrm flipV="1">
            <a:off x="4932040" y="4653136"/>
            <a:ext cx="648072" cy="576064"/>
          </a:xfrm>
          <a:prstGeom prst="down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220072" y="4653136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/>
              <a:t>検知</a:t>
            </a:r>
            <a:endParaRPr kumimoji="1" lang="ja-JP" alt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067944" y="4869160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/>
              <a:t>停止</a:t>
            </a:r>
            <a:endParaRPr kumimoji="1" lang="ja-JP" altLang="en-US" dirty="0"/>
          </a:p>
        </p:txBody>
      </p:sp>
      <p:sp>
        <p:nvSpPr>
          <p:cNvPr id="13" name="フローチャート : 磁気ディスク 12"/>
          <p:cNvSpPr/>
          <p:nvPr/>
        </p:nvSpPr>
        <p:spPr>
          <a:xfrm>
            <a:off x="4499992" y="5301208"/>
            <a:ext cx="1584176" cy="1080120"/>
          </a:xfrm>
          <a:prstGeom prst="flowChartMagneticDisk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ディスク</a:t>
            </a:r>
            <a:endParaRPr kumimoji="1" lang="en-US" altLang="ja-JP" dirty="0" smtClean="0"/>
          </a:p>
          <a:p>
            <a:pPr algn="ctr"/>
            <a:r>
              <a:rPr lang="ja-JP" altLang="en-US" dirty="0" smtClean="0"/>
              <a:t>メモリ</a:t>
            </a:r>
            <a:endParaRPr lang="en-US" altLang="ja-JP" dirty="0" smtClean="0"/>
          </a:p>
          <a:p>
            <a:pPr algn="ctr"/>
            <a:r>
              <a:rPr kumimoji="1" lang="ja-JP" altLang="en-US" dirty="0" smtClean="0"/>
              <a:t>ネットワーク</a:t>
            </a:r>
            <a:endParaRPr kumimoji="1" lang="ja-JP" altLang="en-US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292080" y="4653136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 smtClean="0"/>
              <a:t>監視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35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1.24942E-7 L -0.22048 1.24942E-7 " pathEditMode="relative" rAng="0" ptsTypes="AA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1" animBg="1"/>
      <p:bldP spid="7" grpId="2" animBg="1"/>
      <p:bldP spid="8" grpId="0" animBg="1"/>
      <p:bldP spid="9" grpId="1"/>
      <p:bldP spid="10" grpId="0"/>
      <p:bldP spid="13" grpId="0" animBg="1"/>
      <p:bldP spid="14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正方形/長方形 11"/>
          <p:cNvSpPr/>
          <p:nvPr/>
        </p:nvSpPr>
        <p:spPr>
          <a:xfrm>
            <a:off x="2051720" y="3140968"/>
            <a:ext cx="4536504" cy="3240360"/>
          </a:xfrm>
          <a:prstGeom prst="rect">
            <a:avLst/>
          </a:prstGeom>
          <a:solidFill>
            <a:srgbClr val="C7EFD4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/>
          <p:cNvSpPr/>
          <p:nvPr/>
        </p:nvSpPr>
        <p:spPr>
          <a:xfrm>
            <a:off x="2339752" y="3645024"/>
            <a:ext cx="1800200" cy="237626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4427984" y="3645024"/>
            <a:ext cx="1800200" cy="237626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コンテンツ プレースホル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サーバを仮想マシンで動かし、</a:t>
            </a:r>
            <a:r>
              <a:rPr kumimoji="1" lang="en-US" altLang="ja-JP" dirty="0" smtClean="0"/>
              <a:t>IDS</a:t>
            </a:r>
            <a:r>
              <a:rPr kumimoji="1" lang="ja-JP" altLang="en-US" dirty="0" err="1" smtClean="0"/>
              <a:t>だけを</a:t>
            </a:r>
            <a:r>
              <a:rPr kumimoji="1" lang="ja-JP" altLang="en-US" dirty="0" smtClean="0"/>
              <a:t>別の仮想マシンで動かす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IDS</a:t>
            </a:r>
            <a:r>
              <a:rPr lang="ja-JP" altLang="en-US" dirty="0" smtClean="0"/>
              <a:t>自身が攻撃を受けにくくなる</a:t>
            </a:r>
            <a:endParaRPr lang="en-US" altLang="ja-JP" dirty="0" smtClean="0"/>
          </a:p>
          <a:p>
            <a:pPr lvl="2"/>
            <a:r>
              <a:rPr kumimoji="1" lang="en-US" altLang="ja-JP" dirty="0" smtClean="0"/>
              <a:t>IDS</a:t>
            </a:r>
            <a:r>
              <a:rPr kumimoji="1" lang="ja-JP" altLang="en-US" dirty="0" smtClean="0"/>
              <a:t>を動作させる仮想マシンへの侵入は困難</a:t>
            </a:r>
            <a:endParaRPr kumimoji="1" lang="en-US" altLang="ja-JP" dirty="0" smtClean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仮想マシンによる</a:t>
            </a:r>
            <a:r>
              <a:rPr kumimoji="1" lang="en-US" altLang="ja-JP" dirty="0" smtClean="0"/>
              <a:t>IDS</a:t>
            </a:r>
            <a:r>
              <a:rPr lang="ja-JP" altLang="en-US" dirty="0" smtClean="0"/>
              <a:t>オフロード</a:t>
            </a:r>
            <a:endParaRPr kumimoji="1" lang="ja-JP" altLang="en-US" dirty="0"/>
          </a:p>
        </p:txBody>
      </p:sp>
      <p:sp>
        <p:nvSpPr>
          <p:cNvPr id="6" name="円/楕円 5"/>
          <p:cNvSpPr/>
          <p:nvPr/>
        </p:nvSpPr>
        <p:spPr>
          <a:xfrm>
            <a:off x="6588224" y="5157192"/>
            <a:ext cx="1512168" cy="792088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攻撃者</a:t>
            </a:r>
            <a:endParaRPr kumimoji="1" lang="ja-JP" altLang="en-US" dirty="0"/>
          </a:p>
        </p:txBody>
      </p:sp>
      <p:sp>
        <p:nvSpPr>
          <p:cNvPr id="8" name="下矢印 7"/>
          <p:cNvSpPr/>
          <p:nvPr/>
        </p:nvSpPr>
        <p:spPr>
          <a:xfrm rot="18636571">
            <a:off x="3943607" y="4357133"/>
            <a:ext cx="576064" cy="885857"/>
          </a:xfrm>
          <a:prstGeom prst="down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211960" y="4365104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 smtClean="0"/>
              <a:t>監視</a:t>
            </a:r>
            <a:endParaRPr kumimoji="1" lang="ja-JP" altLang="en-US" dirty="0"/>
          </a:p>
        </p:txBody>
      </p:sp>
      <p:sp>
        <p:nvSpPr>
          <p:cNvPr id="15" name="円/楕円 14"/>
          <p:cNvSpPr/>
          <p:nvPr/>
        </p:nvSpPr>
        <p:spPr>
          <a:xfrm>
            <a:off x="4572000" y="3789040"/>
            <a:ext cx="1512168" cy="792088"/>
          </a:xfrm>
          <a:prstGeom prst="ellipse">
            <a:avLst/>
          </a:prstGeom>
          <a:noFill/>
          <a:ln w="19050">
            <a:solidFill>
              <a:schemeClr val="tx1"/>
            </a:solidFill>
            <a:prstDash val="dash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483768" y="3212976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/>
              <a:t>仮想マシン</a:t>
            </a:r>
            <a:endParaRPr kumimoji="1" lang="ja-JP" altLang="en-US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572000" y="3212976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/>
              <a:t>仮想マシン</a:t>
            </a:r>
            <a:endParaRPr kumimoji="1" lang="ja-JP" altLang="en-US" dirty="0"/>
          </a:p>
        </p:txBody>
      </p:sp>
      <p:sp>
        <p:nvSpPr>
          <p:cNvPr id="5" name="円/楕円 4"/>
          <p:cNvSpPr/>
          <p:nvPr/>
        </p:nvSpPr>
        <p:spPr>
          <a:xfrm>
            <a:off x="4572000" y="3789040"/>
            <a:ext cx="1512168" cy="79208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IDS</a:t>
            </a:r>
            <a:endParaRPr kumimoji="1" lang="ja-JP" altLang="en-US" dirty="0"/>
          </a:p>
        </p:txBody>
      </p:sp>
      <p:sp>
        <p:nvSpPr>
          <p:cNvPr id="16" name="上矢印 15"/>
          <p:cNvSpPr/>
          <p:nvPr/>
        </p:nvSpPr>
        <p:spPr>
          <a:xfrm>
            <a:off x="5220072" y="4581128"/>
            <a:ext cx="288032" cy="504056"/>
          </a:xfrm>
          <a:prstGeom prst="up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5580112" y="4653136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攻撃</a:t>
            </a:r>
            <a:endParaRPr kumimoji="1" lang="ja-JP" altLang="en-US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4283968" y="4365104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 smtClean="0"/>
              <a:t>検知</a:t>
            </a:r>
            <a:endParaRPr kumimoji="1" lang="ja-JP" altLang="en-US" dirty="0"/>
          </a:p>
        </p:txBody>
      </p:sp>
      <p:sp>
        <p:nvSpPr>
          <p:cNvPr id="20" name="フローチャート : 磁気ディスク 19"/>
          <p:cNvSpPr/>
          <p:nvPr/>
        </p:nvSpPr>
        <p:spPr>
          <a:xfrm>
            <a:off x="4572000" y="4941168"/>
            <a:ext cx="1584176" cy="1080120"/>
          </a:xfrm>
          <a:prstGeom prst="flowChartMagneticDisk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ディスク</a:t>
            </a:r>
            <a:endParaRPr kumimoji="1" lang="en-US" altLang="ja-JP" dirty="0" smtClean="0"/>
          </a:p>
          <a:p>
            <a:pPr algn="ctr"/>
            <a:r>
              <a:rPr lang="ja-JP" altLang="en-US" dirty="0" smtClean="0"/>
              <a:t>メモリ</a:t>
            </a:r>
            <a:endParaRPr lang="en-US" altLang="ja-JP" dirty="0" smtClean="0"/>
          </a:p>
          <a:p>
            <a:pPr algn="ctr"/>
            <a:r>
              <a:rPr kumimoji="1" lang="ja-JP" altLang="en-US" dirty="0" smtClean="0"/>
              <a:t>ネットワーク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1.85185E-6 L -0.23629 1.85185E-6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22" presetClass="entr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35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4.81481E-6 L -0.22049 4.81481E-6 " pathEditMode="relative" rAng="0" ptsTypes="AA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8" grpId="1" animBg="1"/>
      <p:bldP spid="8" grpId="2" animBg="1"/>
      <p:bldP spid="8" grpId="3" animBg="1"/>
      <p:bldP spid="9" grpId="0"/>
      <p:bldP spid="9" grpId="1"/>
      <p:bldP spid="5" grpId="0" animBg="1"/>
      <p:bldP spid="16" grpId="0" animBg="1"/>
      <p:bldP spid="17" grpId="0"/>
      <p:bldP spid="19" grpId="0"/>
      <p:bldP spid="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IDS</a:t>
            </a:r>
            <a:r>
              <a:rPr kumimoji="1" lang="ja-JP" altLang="en-US" dirty="0" smtClean="0"/>
              <a:t>オフロードの研究は</a:t>
            </a:r>
            <a:r>
              <a:rPr kumimoji="1" lang="en-US" altLang="ja-JP" dirty="0" err="1" smtClean="0"/>
              <a:t>Xen</a:t>
            </a:r>
            <a:r>
              <a:rPr kumimoji="1" lang="ja-JP" altLang="en-US" dirty="0" smtClean="0"/>
              <a:t>を用いて行われてきた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KVM</a:t>
            </a:r>
            <a:r>
              <a:rPr lang="ja-JP" altLang="en-US" dirty="0" smtClean="0"/>
              <a:t>は急速に普及しつつある</a:t>
            </a:r>
            <a:endParaRPr lang="en-US" altLang="ja-JP" dirty="0" smtClean="0"/>
          </a:p>
          <a:p>
            <a:pPr lvl="2"/>
            <a:r>
              <a:rPr lang="en-US" altLang="ja-JP" dirty="0" err="1" smtClean="0"/>
              <a:t>Xen</a:t>
            </a:r>
            <a:r>
              <a:rPr lang="ja-JP" altLang="en-US" dirty="0" smtClean="0"/>
              <a:t>より先に</a:t>
            </a:r>
            <a:r>
              <a:rPr lang="en-US" altLang="ja-JP" dirty="0" smtClean="0"/>
              <a:t>Linux</a:t>
            </a:r>
            <a:r>
              <a:rPr lang="ja-JP" altLang="en-US" dirty="0" smtClean="0"/>
              <a:t>カーネルにマージされた</a:t>
            </a:r>
            <a:endParaRPr lang="en-US" altLang="ja-JP" dirty="0" smtClean="0"/>
          </a:p>
          <a:p>
            <a:pPr lvl="3"/>
            <a:r>
              <a:rPr lang="en-US" altLang="ja-JP" dirty="0" smtClean="0"/>
              <a:t>KVM</a:t>
            </a:r>
            <a:r>
              <a:rPr lang="ja-JP" altLang="en-US" dirty="0" smtClean="0"/>
              <a:t>：</a:t>
            </a:r>
            <a:r>
              <a:rPr lang="en-US" altLang="ja-JP" dirty="0" smtClean="0"/>
              <a:t>2.6.20(2007/2)</a:t>
            </a:r>
            <a:r>
              <a:rPr lang="ja-JP" altLang="en-US" dirty="0" err="1" smtClean="0"/>
              <a:t>、</a:t>
            </a:r>
            <a:r>
              <a:rPr lang="en-US" altLang="ja-JP" dirty="0" err="1" smtClean="0"/>
              <a:t>Xen</a:t>
            </a:r>
            <a:r>
              <a:rPr lang="ja-JP" altLang="en-US" dirty="0" smtClean="0"/>
              <a:t> </a:t>
            </a:r>
            <a:r>
              <a:rPr lang="en-US" altLang="ja-JP" dirty="0" smtClean="0"/>
              <a:t>(</a:t>
            </a:r>
            <a:r>
              <a:rPr lang="ja-JP" altLang="en-US" dirty="0" smtClean="0"/>
              <a:t>一部</a:t>
            </a:r>
            <a:r>
              <a:rPr lang="en-US" altLang="ja-JP" dirty="0" smtClean="0"/>
              <a:t>)</a:t>
            </a:r>
            <a:r>
              <a:rPr lang="ja-JP" altLang="en-US" dirty="0" smtClean="0"/>
              <a:t>：</a:t>
            </a:r>
            <a:r>
              <a:rPr lang="en-US" altLang="ja-JP" dirty="0" smtClean="0"/>
              <a:t>2.6.23(2007/10)</a:t>
            </a:r>
          </a:p>
          <a:p>
            <a:pPr lvl="2"/>
            <a:r>
              <a:rPr kumimoji="1" lang="en-US" altLang="ja-JP" dirty="0" smtClean="0"/>
              <a:t>NTT</a:t>
            </a:r>
            <a:r>
              <a:rPr kumimoji="1" lang="ja-JP" altLang="en-US" dirty="0" smtClean="0"/>
              <a:t>データが</a:t>
            </a:r>
            <a:r>
              <a:rPr kumimoji="1" lang="en-US" altLang="ja-JP" dirty="0" smtClean="0"/>
              <a:t>KVM</a:t>
            </a:r>
            <a:r>
              <a:rPr kumimoji="1" lang="ja-JP" altLang="en-US" dirty="0" smtClean="0"/>
              <a:t>を使ったクラウドを提供</a:t>
            </a:r>
            <a:r>
              <a:rPr kumimoji="1" lang="en-US" altLang="ja-JP" dirty="0" smtClean="0"/>
              <a:t>(2009/10)</a:t>
            </a:r>
          </a:p>
          <a:p>
            <a:pPr lvl="1"/>
            <a:r>
              <a:rPr lang="en-US" altLang="ja-JP" dirty="0" smtClean="0"/>
              <a:t>KVM</a:t>
            </a:r>
            <a:r>
              <a:rPr lang="ja-JP" altLang="en-US" dirty="0" smtClean="0"/>
              <a:t>はアーキテクチャが</a:t>
            </a:r>
            <a:r>
              <a:rPr lang="en-US" altLang="ja-JP" dirty="0" err="1" smtClean="0"/>
              <a:t>Xen</a:t>
            </a:r>
            <a:r>
              <a:rPr lang="ja-JP" altLang="en-US" dirty="0" smtClean="0"/>
              <a:t>と異なるため</a:t>
            </a:r>
            <a:r>
              <a:rPr lang="en-US" altLang="ja-JP" dirty="0" err="1" smtClean="0"/>
              <a:t>Xen</a:t>
            </a:r>
            <a:r>
              <a:rPr lang="ja-JP" altLang="en-US" dirty="0" smtClean="0"/>
              <a:t>のオフロード手法が適用できるか不明であった</a:t>
            </a:r>
            <a:endParaRPr kumimoji="1" lang="en-US" altLang="ja-JP" dirty="0" smtClean="0"/>
          </a:p>
          <a:p>
            <a:pPr>
              <a:buNone/>
            </a:pPr>
            <a:endParaRPr kumimoji="1" lang="ja-JP" altLang="en-US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KVM</a:t>
            </a:r>
            <a:r>
              <a:rPr kumimoji="1" lang="ja-JP" altLang="en-US" dirty="0" smtClean="0"/>
              <a:t>に</a:t>
            </a:r>
            <a:r>
              <a:rPr lang="ja-JP" altLang="en-US" dirty="0" smtClean="0"/>
              <a:t>おける</a:t>
            </a:r>
            <a:r>
              <a:rPr kumimoji="1" lang="en-US" altLang="ja-JP" dirty="0" smtClean="0"/>
              <a:t>IDS</a:t>
            </a:r>
            <a:r>
              <a:rPr kumimoji="1" lang="ja-JP" altLang="en-US" dirty="0" smtClean="0"/>
              <a:t>オフロード</a:t>
            </a:r>
            <a:endParaRPr kumimoji="1" lang="ja-JP" altLang="en-US" dirty="0"/>
          </a:p>
        </p:txBody>
      </p:sp>
      <p:sp>
        <p:nvSpPr>
          <p:cNvPr id="5" name="正方形/長方形 4"/>
          <p:cNvSpPr/>
          <p:nvPr/>
        </p:nvSpPr>
        <p:spPr>
          <a:xfrm>
            <a:off x="5940152" y="4437112"/>
            <a:ext cx="1080120" cy="93610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通常の</a:t>
            </a:r>
            <a:endParaRPr kumimoji="1" lang="en-US" altLang="ja-JP" dirty="0" smtClean="0"/>
          </a:p>
          <a:p>
            <a:pPr algn="ctr"/>
            <a:r>
              <a:rPr lang="ja-JP" altLang="en-US" dirty="0" smtClean="0"/>
              <a:t>プロセス</a:t>
            </a:r>
            <a:endParaRPr kumimoji="1" lang="ja-JP" altLang="en-US" dirty="0"/>
          </a:p>
        </p:txBody>
      </p:sp>
      <p:sp>
        <p:nvSpPr>
          <p:cNvPr id="6" name="正方形/長方形 5"/>
          <p:cNvSpPr/>
          <p:nvPr/>
        </p:nvSpPr>
        <p:spPr>
          <a:xfrm>
            <a:off x="1259632" y="5517232"/>
            <a:ext cx="2376264" cy="50405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err="1" smtClean="0"/>
              <a:t>Xen</a:t>
            </a:r>
            <a:r>
              <a:rPr lang="en-US" altLang="ja-JP" dirty="0" smtClean="0"/>
              <a:t>(VMM)</a:t>
            </a:r>
            <a:endParaRPr kumimoji="1" lang="ja-JP" altLang="en-US" dirty="0"/>
          </a:p>
        </p:txBody>
      </p:sp>
      <p:sp>
        <p:nvSpPr>
          <p:cNvPr id="7" name="正方形/長方形 6"/>
          <p:cNvSpPr/>
          <p:nvPr/>
        </p:nvSpPr>
        <p:spPr>
          <a:xfrm>
            <a:off x="1259632" y="4653136"/>
            <a:ext cx="1080120" cy="7920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VM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2555776" y="4653136"/>
            <a:ext cx="1080120" cy="7920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VM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1259632" y="6093296"/>
            <a:ext cx="2376264" cy="43204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ハードウェア</a:t>
            </a:r>
            <a:endParaRPr kumimoji="1" lang="ja-JP" altLang="en-US" dirty="0"/>
          </a:p>
        </p:txBody>
      </p:sp>
      <p:sp>
        <p:nvSpPr>
          <p:cNvPr id="10" name="正方形/長方形 9"/>
          <p:cNvSpPr/>
          <p:nvPr/>
        </p:nvSpPr>
        <p:spPr>
          <a:xfrm>
            <a:off x="4427984" y="5517232"/>
            <a:ext cx="4104456" cy="50405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4427984" y="6093296"/>
            <a:ext cx="4104456" cy="43204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ハードウェア</a:t>
            </a:r>
            <a:endParaRPr kumimoji="1" lang="ja-JP" altLang="en-US" dirty="0"/>
          </a:p>
        </p:txBody>
      </p:sp>
      <p:sp>
        <p:nvSpPr>
          <p:cNvPr id="13" name="正方形/長方形 12"/>
          <p:cNvSpPr/>
          <p:nvPr/>
        </p:nvSpPr>
        <p:spPr>
          <a:xfrm>
            <a:off x="7236296" y="4437112"/>
            <a:ext cx="1152128" cy="93610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VM</a:t>
            </a:r>
            <a:endParaRPr kumimoji="1" lang="ja-JP" altLang="en-US" dirty="0"/>
          </a:p>
        </p:txBody>
      </p:sp>
      <p:sp>
        <p:nvSpPr>
          <p:cNvPr id="14" name="正方形/長方形 13"/>
          <p:cNvSpPr/>
          <p:nvPr/>
        </p:nvSpPr>
        <p:spPr>
          <a:xfrm>
            <a:off x="7308304" y="5589240"/>
            <a:ext cx="936104" cy="36004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KVM</a:t>
            </a:r>
            <a:endParaRPr kumimoji="1" lang="ja-JP" altLang="en-US" dirty="0"/>
          </a:p>
        </p:txBody>
      </p:sp>
      <p:sp>
        <p:nvSpPr>
          <p:cNvPr id="15" name="正方形/長方形 14"/>
          <p:cNvSpPr/>
          <p:nvPr/>
        </p:nvSpPr>
        <p:spPr>
          <a:xfrm>
            <a:off x="4644008" y="4437112"/>
            <a:ext cx="1080120" cy="93610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通常の</a:t>
            </a:r>
            <a:endParaRPr kumimoji="1" lang="en-US" altLang="ja-JP" dirty="0" smtClean="0"/>
          </a:p>
          <a:p>
            <a:pPr algn="ctr"/>
            <a:r>
              <a:rPr lang="ja-JP" altLang="en-US" dirty="0" smtClean="0"/>
              <a:t>プロセス</a:t>
            </a:r>
            <a:endParaRPr kumimoji="1" lang="ja-JP" altLang="en-US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4499992" y="5589240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Linux</a:t>
            </a:r>
            <a:r>
              <a:rPr lang="ja-JP" altLang="en-US" dirty="0" smtClean="0"/>
              <a:t>カーネル</a:t>
            </a:r>
            <a:r>
              <a:rPr lang="en-US" altLang="ja-JP" dirty="0" smtClean="0"/>
              <a:t>(</a:t>
            </a:r>
            <a:r>
              <a:rPr lang="ja-JP" altLang="en-US" dirty="0" smtClean="0"/>
              <a:t>ホスト</a:t>
            </a:r>
            <a:r>
              <a:rPr lang="en-US" altLang="ja-JP" dirty="0" smtClean="0"/>
              <a:t>OS)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KVM</a:t>
            </a:r>
            <a:r>
              <a:rPr kumimoji="1" lang="ja-JP" altLang="en-US" dirty="0" smtClean="0"/>
              <a:t>で</a:t>
            </a:r>
            <a:r>
              <a:rPr kumimoji="1" lang="en-US" altLang="ja-JP" dirty="0" smtClean="0"/>
              <a:t>IDS</a:t>
            </a:r>
            <a:r>
              <a:rPr kumimoji="1" lang="ja-JP" altLang="en-US" dirty="0" smtClean="0"/>
              <a:t>オフロードを実現するシステム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IDS</a:t>
            </a:r>
            <a:r>
              <a:rPr lang="ja-JP" altLang="en-US" dirty="0" smtClean="0"/>
              <a:t>をホスト</a:t>
            </a:r>
            <a:r>
              <a:rPr lang="en-US" altLang="ja-JP" dirty="0" smtClean="0"/>
              <a:t>OS</a:t>
            </a:r>
            <a:r>
              <a:rPr lang="ja-JP" altLang="en-US" dirty="0" smtClean="0"/>
              <a:t>上のプロセスとして実行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IDS</a:t>
            </a:r>
            <a:r>
              <a:rPr lang="ja-JP" altLang="en-US" dirty="0" smtClean="0"/>
              <a:t>が</a:t>
            </a:r>
            <a:r>
              <a:rPr lang="en-US" altLang="ja-JP" dirty="0" smtClean="0"/>
              <a:t>VM</a:t>
            </a:r>
            <a:r>
              <a:rPr lang="ja-JP" altLang="en-US" dirty="0" smtClean="0"/>
              <a:t>のディスクとメモリを監視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VM</a:t>
            </a:r>
            <a:r>
              <a:rPr lang="ja-JP" altLang="en-US" dirty="0" smtClean="0"/>
              <a:t>と</a:t>
            </a:r>
            <a:r>
              <a:rPr lang="en-US" altLang="ja-JP" dirty="0" smtClean="0"/>
              <a:t>IDS</a:t>
            </a:r>
            <a:r>
              <a:rPr lang="ja-JP" altLang="en-US" dirty="0" err="1" smtClean="0"/>
              <a:t>への</a:t>
            </a:r>
            <a:r>
              <a:rPr lang="ja-JP" altLang="en-US" dirty="0" smtClean="0"/>
              <a:t>統一的な</a:t>
            </a:r>
            <a:r>
              <a:rPr lang="en-US" altLang="ja-JP" dirty="0" smtClean="0"/>
              <a:t>CPU</a:t>
            </a:r>
            <a:r>
              <a:rPr lang="ja-JP" altLang="en-US" dirty="0" smtClean="0"/>
              <a:t>制限</a:t>
            </a:r>
            <a:endParaRPr kumimoji="1" lang="en-US" altLang="ja-JP" dirty="0" smtClean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提案</a:t>
            </a:r>
            <a:r>
              <a:rPr lang="en-US" altLang="ja-JP" dirty="0" smtClean="0"/>
              <a:t>:</a:t>
            </a:r>
            <a:r>
              <a:rPr lang="en-US" altLang="ja-JP" dirty="0" err="1" smtClean="0"/>
              <a:t>KVMonitor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3779912" y="4365104"/>
            <a:ext cx="1080120" cy="93610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" name="正方形/長方形 4"/>
          <p:cNvSpPr/>
          <p:nvPr/>
        </p:nvSpPr>
        <p:spPr>
          <a:xfrm>
            <a:off x="3635896" y="4221088"/>
            <a:ext cx="1080120" cy="93610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" name="正方形/長方形 5"/>
          <p:cNvSpPr/>
          <p:nvPr/>
        </p:nvSpPr>
        <p:spPr>
          <a:xfrm>
            <a:off x="3419872" y="5445224"/>
            <a:ext cx="4248472" cy="50405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3419872" y="6021288"/>
            <a:ext cx="4248472" cy="43204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ハードウェア</a:t>
            </a:r>
            <a:endParaRPr kumimoji="1" lang="ja-JP" altLang="en-US" dirty="0"/>
          </a:p>
        </p:txBody>
      </p:sp>
      <p:sp>
        <p:nvSpPr>
          <p:cNvPr id="8" name="正方形/長方形 7"/>
          <p:cNvSpPr/>
          <p:nvPr/>
        </p:nvSpPr>
        <p:spPr>
          <a:xfrm>
            <a:off x="6228184" y="4005064"/>
            <a:ext cx="1440160" cy="136815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" name="正方形/長方形 8"/>
          <p:cNvSpPr/>
          <p:nvPr/>
        </p:nvSpPr>
        <p:spPr>
          <a:xfrm>
            <a:off x="6228184" y="2924944"/>
            <a:ext cx="1440160" cy="7200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正方形/長方形 9"/>
          <p:cNvSpPr/>
          <p:nvPr/>
        </p:nvSpPr>
        <p:spPr>
          <a:xfrm>
            <a:off x="6660232" y="5517232"/>
            <a:ext cx="936104" cy="36004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KVM</a:t>
            </a:r>
            <a:endParaRPr kumimoji="1" lang="ja-JP" altLang="en-US" dirty="0"/>
          </a:p>
        </p:txBody>
      </p:sp>
      <p:sp>
        <p:nvSpPr>
          <p:cNvPr id="11" name="正方形/長方形 10"/>
          <p:cNvSpPr/>
          <p:nvPr/>
        </p:nvSpPr>
        <p:spPr>
          <a:xfrm>
            <a:off x="3419872" y="4077072"/>
            <a:ext cx="1080120" cy="93610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通常の</a:t>
            </a:r>
            <a:endParaRPr kumimoji="1" lang="en-US" altLang="ja-JP" dirty="0" smtClean="0"/>
          </a:p>
          <a:p>
            <a:pPr algn="ctr"/>
            <a:r>
              <a:rPr lang="ja-JP" altLang="en-US" dirty="0" smtClean="0"/>
              <a:t>プロセス</a:t>
            </a:r>
            <a:endParaRPr kumimoji="1" lang="ja-JP" altLang="en-US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635896" y="5517232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Linux</a:t>
            </a:r>
            <a:r>
              <a:rPr lang="ja-JP" altLang="en-US" dirty="0" smtClean="0"/>
              <a:t>カーネル</a:t>
            </a:r>
            <a:r>
              <a:rPr lang="en-US" altLang="ja-JP" dirty="0" smtClean="0"/>
              <a:t>(</a:t>
            </a:r>
            <a:r>
              <a:rPr lang="ja-JP" altLang="en-US" dirty="0" smtClean="0"/>
              <a:t>ホスト</a:t>
            </a:r>
            <a:r>
              <a:rPr lang="en-US" altLang="ja-JP" dirty="0" smtClean="0"/>
              <a:t>OS)</a:t>
            </a:r>
            <a:endParaRPr kumimoji="1" lang="ja-JP" altLang="en-US" dirty="0"/>
          </a:p>
        </p:txBody>
      </p:sp>
      <p:sp>
        <p:nvSpPr>
          <p:cNvPr id="15" name="右矢印 14"/>
          <p:cNvSpPr/>
          <p:nvPr/>
        </p:nvSpPr>
        <p:spPr>
          <a:xfrm>
            <a:off x="5940152" y="4509120"/>
            <a:ext cx="576064" cy="360040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5508104" y="4869160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/>
              <a:t>監視</a:t>
            </a:r>
            <a:endParaRPr kumimoji="1" lang="ja-JP" altLang="en-US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6300192" y="2564904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VM</a:t>
            </a:r>
            <a:endParaRPr kumimoji="1" lang="ja-JP" altLang="en-US" dirty="0"/>
          </a:p>
        </p:txBody>
      </p:sp>
      <p:sp>
        <p:nvSpPr>
          <p:cNvPr id="18" name="円/楕円 17"/>
          <p:cNvSpPr/>
          <p:nvPr/>
        </p:nvSpPr>
        <p:spPr>
          <a:xfrm>
            <a:off x="6444208" y="2996952"/>
            <a:ext cx="1008112" cy="576064"/>
          </a:xfrm>
          <a:prstGeom prst="ellipse">
            <a:avLst/>
          </a:prstGeom>
          <a:noFill/>
          <a:ln w="19050">
            <a:solidFill>
              <a:schemeClr val="tx1"/>
            </a:solidFill>
            <a:prstDash val="sysDash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3" name="円/楕円 12"/>
          <p:cNvSpPr/>
          <p:nvPr/>
        </p:nvSpPr>
        <p:spPr>
          <a:xfrm>
            <a:off x="6444208" y="2996952"/>
            <a:ext cx="1008112" cy="576064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IDS</a:t>
            </a:r>
            <a:endParaRPr kumimoji="1" lang="ja-JP" altLang="en-US" dirty="0"/>
          </a:p>
        </p:txBody>
      </p:sp>
      <p:sp>
        <p:nvSpPr>
          <p:cNvPr id="19" name="フローチャート : 磁気ディスク 18"/>
          <p:cNvSpPr/>
          <p:nvPr/>
        </p:nvSpPr>
        <p:spPr>
          <a:xfrm>
            <a:off x="6516216" y="4653136"/>
            <a:ext cx="1008112" cy="720080"/>
          </a:xfrm>
          <a:prstGeom prst="flowChartMagneticDisk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ディスク</a:t>
            </a:r>
            <a:endParaRPr kumimoji="1" lang="en-US" altLang="ja-JP" dirty="0" smtClean="0"/>
          </a:p>
        </p:txBody>
      </p:sp>
      <p:sp>
        <p:nvSpPr>
          <p:cNvPr id="20" name="正方形/長方形 19"/>
          <p:cNvSpPr/>
          <p:nvPr/>
        </p:nvSpPr>
        <p:spPr>
          <a:xfrm>
            <a:off x="6444208" y="4149080"/>
            <a:ext cx="1152128" cy="43204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メモリ</a:t>
            </a:r>
            <a:endParaRPr kumimoji="1" lang="ja-JP" altLang="en-US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6372200" y="3645024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QEMU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4.81481E-6 L -0.16528 0.19953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3" y="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ホスト</a:t>
            </a:r>
            <a:r>
              <a:rPr lang="en-US" altLang="ja-JP" dirty="0" smtClean="0"/>
              <a:t>OS</a:t>
            </a:r>
            <a:r>
              <a:rPr lang="ja-JP" altLang="en-US" dirty="0" smtClean="0"/>
              <a:t>に</a:t>
            </a:r>
            <a:r>
              <a:rPr lang="en-US" altLang="ja-JP" dirty="0" smtClean="0"/>
              <a:t>VM</a:t>
            </a:r>
            <a:r>
              <a:rPr lang="ja-JP" altLang="en-US" dirty="0" smtClean="0"/>
              <a:t>のディスクをマウントすることで監視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KVM</a:t>
            </a:r>
            <a:r>
              <a:rPr lang="ja-JP" altLang="en-US" dirty="0" smtClean="0"/>
              <a:t>同梱の</a:t>
            </a:r>
            <a:r>
              <a:rPr lang="en-US" altLang="ja-JP" dirty="0" err="1" smtClean="0"/>
              <a:t>qemu-nbd</a:t>
            </a:r>
            <a:r>
              <a:rPr lang="ja-JP" altLang="en-US" dirty="0" smtClean="0"/>
              <a:t>ツールでマウントできる形式に変換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そのままではマウントできない</a:t>
            </a:r>
            <a:endParaRPr lang="en-US" altLang="ja-JP" dirty="0" smtClean="0"/>
          </a:p>
          <a:p>
            <a:pPr lvl="1"/>
            <a:r>
              <a:rPr kumimoji="1" lang="en-US" altLang="ja-JP" dirty="0" err="1" smtClean="0"/>
              <a:t>Xen</a:t>
            </a:r>
            <a:r>
              <a:rPr kumimoji="1" lang="ja-JP" altLang="en-US" dirty="0" smtClean="0"/>
              <a:t>では・・・</a:t>
            </a:r>
            <a:endParaRPr kumimoji="1" lang="en-US" altLang="ja-JP" dirty="0" smtClean="0"/>
          </a:p>
          <a:p>
            <a:pPr lvl="2"/>
            <a:r>
              <a:rPr lang="ja-JP" altLang="en-US" dirty="0" smtClean="0"/>
              <a:t>ドメイン</a:t>
            </a:r>
            <a:r>
              <a:rPr lang="en-US" altLang="ja-JP" dirty="0" smtClean="0"/>
              <a:t>U</a:t>
            </a:r>
            <a:r>
              <a:rPr lang="ja-JP" altLang="en-US" dirty="0" smtClean="0"/>
              <a:t>のディスクをドメイン</a:t>
            </a:r>
            <a:r>
              <a:rPr lang="en-US" altLang="ja-JP" dirty="0" smtClean="0"/>
              <a:t>0</a:t>
            </a:r>
            <a:r>
              <a:rPr lang="ja-JP" altLang="en-US" dirty="0" smtClean="0"/>
              <a:t>でそのままマウントできる</a:t>
            </a:r>
          </a:p>
          <a:p>
            <a:pPr lvl="2"/>
            <a:endParaRPr lang="en-US" altLang="ja-JP" dirty="0" smtClean="0"/>
          </a:p>
          <a:p>
            <a:pPr lvl="1">
              <a:buNone/>
            </a:pPr>
            <a:r>
              <a:rPr lang="en-US" altLang="ja-JP" dirty="0" smtClean="0"/>
              <a:t>	</a:t>
            </a:r>
            <a:endParaRPr kumimoji="1" lang="en-US" altLang="ja-JP" dirty="0" smtClean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ディスクの監視</a:t>
            </a:r>
            <a:endParaRPr kumimoji="1" lang="ja-JP" altLang="en-US" dirty="0"/>
          </a:p>
        </p:txBody>
      </p:sp>
      <p:sp>
        <p:nvSpPr>
          <p:cNvPr id="7" name="正方形/長方形 6"/>
          <p:cNvSpPr/>
          <p:nvPr/>
        </p:nvSpPr>
        <p:spPr>
          <a:xfrm>
            <a:off x="3203848" y="4293096"/>
            <a:ext cx="1368152" cy="1800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275856" y="3933056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VM</a:t>
            </a:r>
            <a:endParaRPr kumimoji="1" lang="ja-JP" altLang="en-US" dirty="0"/>
          </a:p>
        </p:txBody>
      </p:sp>
      <p:sp>
        <p:nvSpPr>
          <p:cNvPr id="10" name="角丸四角形 9"/>
          <p:cNvSpPr/>
          <p:nvPr/>
        </p:nvSpPr>
        <p:spPr>
          <a:xfrm>
            <a:off x="1475656" y="3861048"/>
            <a:ext cx="1584176" cy="43204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err="1" smtClean="0"/>
              <a:t>qemu-nbd</a:t>
            </a:r>
            <a:endParaRPr kumimoji="1" lang="ja-JP" altLang="en-US" dirty="0"/>
          </a:p>
        </p:txBody>
      </p:sp>
      <p:sp>
        <p:nvSpPr>
          <p:cNvPr id="11" name="正方形/長方形 10"/>
          <p:cNvSpPr/>
          <p:nvPr/>
        </p:nvSpPr>
        <p:spPr>
          <a:xfrm>
            <a:off x="3347864" y="4869160"/>
            <a:ext cx="1080120" cy="93610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ディスク</a:t>
            </a:r>
            <a:endParaRPr kumimoji="1" lang="en-US" altLang="ja-JP" dirty="0" smtClean="0"/>
          </a:p>
        </p:txBody>
      </p:sp>
      <p:sp>
        <p:nvSpPr>
          <p:cNvPr id="12" name="正方形/長方形 11"/>
          <p:cNvSpPr/>
          <p:nvPr/>
        </p:nvSpPr>
        <p:spPr>
          <a:xfrm>
            <a:off x="3347864" y="4869160"/>
            <a:ext cx="1080120" cy="93610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ディスク</a:t>
            </a:r>
            <a:endParaRPr lang="en-US" altLang="ja-JP" dirty="0" smtClean="0"/>
          </a:p>
        </p:txBody>
      </p:sp>
      <p:sp>
        <p:nvSpPr>
          <p:cNvPr id="13" name="正方形/長方形 12"/>
          <p:cNvSpPr/>
          <p:nvPr/>
        </p:nvSpPr>
        <p:spPr>
          <a:xfrm>
            <a:off x="1691680" y="4869160"/>
            <a:ext cx="1080120" cy="93610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ディスク</a:t>
            </a:r>
            <a:endParaRPr kumimoji="1" lang="en-US" altLang="ja-JP" dirty="0" smtClean="0"/>
          </a:p>
        </p:txBody>
      </p:sp>
      <p:sp>
        <p:nvSpPr>
          <p:cNvPr id="14" name="下矢印 13"/>
          <p:cNvSpPr/>
          <p:nvPr/>
        </p:nvSpPr>
        <p:spPr>
          <a:xfrm>
            <a:off x="2051720" y="4365104"/>
            <a:ext cx="432048" cy="576064"/>
          </a:xfrm>
          <a:prstGeom prst="down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乗算記号 14"/>
          <p:cNvSpPr/>
          <p:nvPr/>
        </p:nvSpPr>
        <p:spPr>
          <a:xfrm>
            <a:off x="1907704" y="4869160"/>
            <a:ext cx="792088" cy="864096"/>
          </a:xfrm>
          <a:prstGeom prst="mathMultiply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円/楕円 17"/>
          <p:cNvSpPr/>
          <p:nvPr/>
        </p:nvSpPr>
        <p:spPr>
          <a:xfrm>
            <a:off x="1763688" y="3717032"/>
            <a:ext cx="1080120" cy="576064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IDS</a:t>
            </a:r>
            <a:endParaRPr kumimoji="1" lang="ja-JP" altLang="en-US" dirty="0"/>
          </a:p>
        </p:txBody>
      </p:sp>
      <p:sp>
        <p:nvSpPr>
          <p:cNvPr id="20" name="正方形/長方形 19"/>
          <p:cNvSpPr/>
          <p:nvPr/>
        </p:nvSpPr>
        <p:spPr>
          <a:xfrm>
            <a:off x="1259632" y="6165304"/>
            <a:ext cx="3312368" cy="50405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ホスト</a:t>
            </a:r>
            <a:r>
              <a:rPr kumimoji="1" lang="en-US" altLang="ja-JP" dirty="0" smtClean="0"/>
              <a:t>OS</a:t>
            </a:r>
            <a:endParaRPr kumimoji="1" lang="ja-JP" altLang="en-US" dirty="0"/>
          </a:p>
        </p:txBody>
      </p:sp>
      <p:sp>
        <p:nvSpPr>
          <p:cNvPr id="23" name="下矢印 22"/>
          <p:cNvSpPr/>
          <p:nvPr/>
        </p:nvSpPr>
        <p:spPr>
          <a:xfrm>
            <a:off x="2123728" y="4365104"/>
            <a:ext cx="288032" cy="504056"/>
          </a:xfrm>
          <a:prstGeom prst="down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正方形/長方形 23"/>
          <p:cNvSpPr/>
          <p:nvPr/>
        </p:nvSpPr>
        <p:spPr>
          <a:xfrm>
            <a:off x="5436096" y="6165304"/>
            <a:ext cx="3024336" cy="50405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err="1" smtClean="0"/>
              <a:t>Xen</a:t>
            </a:r>
            <a:r>
              <a:rPr lang="en-US" altLang="ja-JP" dirty="0" smtClean="0"/>
              <a:t>(VMM)</a:t>
            </a:r>
            <a:endParaRPr kumimoji="1" lang="ja-JP" altLang="en-US" dirty="0"/>
          </a:p>
        </p:txBody>
      </p:sp>
      <p:sp>
        <p:nvSpPr>
          <p:cNvPr id="25" name="正方形/長方形 24"/>
          <p:cNvSpPr/>
          <p:nvPr/>
        </p:nvSpPr>
        <p:spPr>
          <a:xfrm>
            <a:off x="5436096" y="4365104"/>
            <a:ext cx="1374698" cy="172819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altLang="ja-JP" dirty="0" smtClean="0"/>
          </a:p>
        </p:txBody>
      </p:sp>
      <p:sp>
        <p:nvSpPr>
          <p:cNvPr id="26" name="正方形/長方形 25"/>
          <p:cNvSpPr/>
          <p:nvPr/>
        </p:nvSpPr>
        <p:spPr>
          <a:xfrm>
            <a:off x="7092280" y="4365104"/>
            <a:ext cx="1374698" cy="172819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altLang="ja-JP" dirty="0" smtClean="0"/>
          </a:p>
        </p:txBody>
      </p:sp>
      <p:sp>
        <p:nvSpPr>
          <p:cNvPr id="27" name="正方形/長方形 26"/>
          <p:cNvSpPr/>
          <p:nvPr/>
        </p:nvSpPr>
        <p:spPr>
          <a:xfrm>
            <a:off x="7308304" y="4941168"/>
            <a:ext cx="1080120" cy="86409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ディスク</a:t>
            </a:r>
            <a:endParaRPr kumimoji="1" lang="ja-JP" altLang="en-US" dirty="0"/>
          </a:p>
        </p:txBody>
      </p:sp>
      <p:sp>
        <p:nvSpPr>
          <p:cNvPr id="28" name="正方形/長方形 27"/>
          <p:cNvSpPr/>
          <p:nvPr/>
        </p:nvSpPr>
        <p:spPr>
          <a:xfrm>
            <a:off x="5508104" y="4941168"/>
            <a:ext cx="1080120" cy="86409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ディスク</a:t>
            </a:r>
            <a:endParaRPr kumimoji="1" lang="ja-JP" altLang="en-US" dirty="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5364088" y="3933056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/>
              <a:t>ドメイン</a:t>
            </a:r>
            <a:r>
              <a:rPr kumimoji="1" lang="en-US" altLang="ja-JP" dirty="0" smtClean="0"/>
              <a:t>0</a:t>
            </a:r>
            <a:endParaRPr kumimoji="1" lang="ja-JP" altLang="en-US" dirty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7020272" y="3933056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/>
              <a:t>ドメイン</a:t>
            </a:r>
            <a:r>
              <a:rPr lang="en-US" altLang="ja-JP" dirty="0" smtClean="0"/>
              <a:t>U</a:t>
            </a:r>
            <a:endParaRPr kumimoji="1" lang="ja-JP" altLang="en-US" dirty="0"/>
          </a:p>
        </p:txBody>
      </p:sp>
      <p:sp>
        <p:nvSpPr>
          <p:cNvPr id="31" name="左矢印 30"/>
          <p:cNvSpPr/>
          <p:nvPr/>
        </p:nvSpPr>
        <p:spPr>
          <a:xfrm>
            <a:off x="6660232" y="5229200"/>
            <a:ext cx="576064" cy="360040"/>
          </a:xfrm>
          <a:prstGeom prst="lef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3.33333E-6 L -0.17327 3.33333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3.33333E-6 L -0.18107 3.33333E-6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11" grpId="0" animBg="1"/>
      <p:bldP spid="11" grpId="1" animBg="1"/>
      <p:bldP spid="11" grpId="2" animBg="1"/>
      <p:bldP spid="11" grpId="3" animBg="1"/>
      <p:bldP spid="11" grpId="4" animBg="1"/>
      <p:bldP spid="13" grpId="0" animBg="1"/>
      <p:bldP spid="14" grpId="0" animBg="1"/>
      <p:bldP spid="14" grpId="2" animBg="1"/>
      <p:bldP spid="15" grpId="0" animBg="1"/>
      <p:bldP spid="15" grpId="1" animBg="1"/>
      <p:bldP spid="18" grpId="0" animBg="1"/>
      <p:bldP spid="2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円/楕円 21"/>
          <p:cNvSpPr/>
          <p:nvPr/>
        </p:nvSpPr>
        <p:spPr>
          <a:xfrm>
            <a:off x="395536" y="5229200"/>
            <a:ext cx="1224136" cy="72008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IDS</a:t>
            </a:r>
            <a:endParaRPr kumimoji="1" lang="ja-JP" altLang="en-US" dirty="0"/>
          </a:p>
        </p:txBody>
      </p:sp>
      <p:sp>
        <p:nvSpPr>
          <p:cNvPr id="2" name="コンテンツ プレースホルダ 1"/>
          <p:cNvSpPr>
            <a:spLocks noGrp="1"/>
          </p:cNvSpPr>
          <p:nvPr>
            <p:ph idx="1"/>
          </p:nvPr>
        </p:nvSpPr>
        <p:spPr>
          <a:xfrm>
            <a:off x="457200" y="1481328"/>
            <a:ext cx="8363272" cy="4525963"/>
          </a:xfrm>
        </p:spPr>
        <p:txBody>
          <a:bodyPr/>
          <a:lstStyle/>
          <a:p>
            <a:r>
              <a:rPr lang="en-US" altLang="ja-JP" dirty="0" smtClean="0"/>
              <a:t>VM</a:t>
            </a:r>
            <a:r>
              <a:rPr kumimoji="1" lang="ja-JP" altLang="en-US" dirty="0" smtClean="0"/>
              <a:t>の物理メモリを</a:t>
            </a:r>
            <a:r>
              <a:rPr kumimoji="1" lang="en-US" altLang="ja-JP" dirty="0" smtClean="0"/>
              <a:t>IDS</a:t>
            </a:r>
            <a:r>
              <a:rPr lang="ja-JP" altLang="en-US" dirty="0" smtClean="0"/>
              <a:t>にマップ</a:t>
            </a:r>
            <a:endParaRPr lang="en-US" altLang="ja-JP" dirty="0" smtClean="0"/>
          </a:p>
          <a:p>
            <a:pPr lvl="1"/>
            <a:r>
              <a:rPr kumimoji="1" lang="en-US" altLang="ja-JP" dirty="0" smtClean="0"/>
              <a:t>QEMU</a:t>
            </a:r>
            <a:r>
              <a:rPr kumimoji="1" lang="ja-JP" altLang="en-US" dirty="0" smtClean="0"/>
              <a:t>にファイルをメモリとして使わせそのファイル</a:t>
            </a:r>
            <a:r>
              <a:rPr lang="ja-JP" altLang="en-US" dirty="0" smtClean="0"/>
              <a:t>にアクセス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QEMU</a:t>
            </a:r>
            <a:r>
              <a:rPr lang="ja-JP" altLang="en-US" dirty="0" smtClean="0"/>
              <a:t>がファイルを削除しないように修正</a:t>
            </a:r>
            <a:endParaRPr lang="en-US" altLang="ja-JP" dirty="0" smtClean="0"/>
          </a:p>
          <a:p>
            <a:pPr lvl="2"/>
            <a:r>
              <a:rPr kumimoji="1" lang="ja-JP" altLang="en-US" dirty="0" smtClean="0"/>
              <a:t>従来はオープンした後に削除していた</a:t>
            </a:r>
            <a:endParaRPr kumimoji="1" lang="en-US" altLang="ja-JP" dirty="0" smtClean="0"/>
          </a:p>
          <a:p>
            <a:pPr lvl="1"/>
            <a:r>
              <a:rPr lang="en-US" altLang="ja-JP" dirty="0" err="1" smtClean="0"/>
              <a:t>Xen</a:t>
            </a:r>
            <a:r>
              <a:rPr lang="ja-JP" altLang="en-US" dirty="0" smtClean="0"/>
              <a:t>では・・・</a:t>
            </a:r>
            <a:endParaRPr lang="en-US" altLang="ja-JP" dirty="0" smtClean="0"/>
          </a:p>
          <a:p>
            <a:pPr lvl="2"/>
            <a:r>
              <a:rPr kumimoji="1" lang="en-US" altLang="ja-JP" dirty="0" smtClean="0"/>
              <a:t>VM</a:t>
            </a:r>
            <a:r>
              <a:rPr kumimoji="1" lang="ja-JP" altLang="en-US" dirty="0" err="1" smtClean="0"/>
              <a:t>のメ</a:t>
            </a:r>
            <a:r>
              <a:rPr kumimoji="1" lang="ja-JP" altLang="en-US" dirty="0" smtClean="0"/>
              <a:t>モリを直接マップする機能が提供されている</a:t>
            </a:r>
            <a:endParaRPr kumimoji="1" lang="en-US" altLang="ja-JP" dirty="0" smtClean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メモリの監視</a:t>
            </a:r>
            <a:endParaRPr kumimoji="1" lang="ja-JP" altLang="en-US" dirty="0"/>
          </a:p>
        </p:txBody>
      </p:sp>
      <p:sp>
        <p:nvSpPr>
          <p:cNvPr id="28" name="正方形/長方形 27"/>
          <p:cNvSpPr/>
          <p:nvPr/>
        </p:nvSpPr>
        <p:spPr>
          <a:xfrm>
            <a:off x="3563888" y="4581128"/>
            <a:ext cx="1368152" cy="158417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正方形/長方形 28"/>
          <p:cNvSpPr/>
          <p:nvPr/>
        </p:nvSpPr>
        <p:spPr>
          <a:xfrm>
            <a:off x="3563888" y="4005064"/>
            <a:ext cx="1368152" cy="5040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VM</a:t>
            </a:r>
            <a:endParaRPr kumimoji="1" lang="ja-JP" altLang="en-US" dirty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3599384" y="4653136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QEMU</a:t>
            </a:r>
            <a:endParaRPr kumimoji="1" lang="ja-JP" altLang="en-US" dirty="0"/>
          </a:p>
        </p:txBody>
      </p:sp>
      <p:sp>
        <p:nvSpPr>
          <p:cNvPr id="31" name="正方形/長方形 30"/>
          <p:cNvSpPr/>
          <p:nvPr/>
        </p:nvSpPr>
        <p:spPr>
          <a:xfrm>
            <a:off x="3779912" y="5085184"/>
            <a:ext cx="1008112" cy="100811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物理</a:t>
            </a:r>
            <a:endParaRPr kumimoji="1" lang="en-US" altLang="ja-JP" dirty="0" smtClean="0"/>
          </a:p>
          <a:p>
            <a:pPr algn="ctr"/>
            <a:r>
              <a:rPr lang="ja-JP" altLang="en-US" dirty="0" smtClean="0"/>
              <a:t>メモリ</a:t>
            </a:r>
            <a:endParaRPr kumimoji="1" lang="ja-JP" altLang="en-US" dirty="0"/>
          </a:p>
        </p:txBody>
      </p:sp>
      <p:cxnSp>
        <p:nvCxnSpPr>
          <p:cNvPr id="40" name="直線コネクタ 39"/>
          <p:cNvCxnSpPr/>
          <p:nvPr/>
        </p:nvCxnSpPr>
        <p:spPr>
          <a:xfrm>
            <a:off x="3419872" y="5085184"/>
            <a:ext cx="360040" cy="0"/>
          </a:xfrm>
          <a:prstGeom prst="line">
            <a:avLst/>
          </a:prstGeom>
          <a:ln w="28575">
            <a:solidFill>
              <a:schemeClr val="accent2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コネクタ 41"/>
          <p:cNvCxnSpPr/>
          <p:nvPr/>
        </p:nvCxnSpPr>
        <p:spPr>
          <a:xfrm>
            <a:off x="3203848" y="6093296"/>
            <a:ext cx="576064" cy="0"/>
          </a:xfrm>
          <a:prstGeom prst="line">
            <a:avLst/>
          </a:prstGeom>
          <a:ln w="28575">
            <a:solidFill>
              <a:schemeClr val="accent2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メモ 20"/>
          <p:cNvSpPr/>
          <p:nvPr/>
        </p:nvSpPr>
        <p:spPr>
          <a:xfrm>
            <a:off x="2411760" y="5085184"/>
            <a:ext cx="1008112" cy="1008112"/>
          </a:xfrm>
          <a:prstGeom prst="foldedCorner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ファイル</a:t>
            </a:r>
            <a:endParaRPr kumimoji="1" lang="ja-JP" altLang="en-US" dirty="0"/>
          </a:p>
        </p:txBody>
      </p:sp>
      <p:sp>
        <p:nvSpPr>
          <p:cNvPr id="23" name="右矢印 22"/>
          <p:cNvSpPr/>
          <p:nvPr/>
        </p:nvSpPr>
        <p:spPr>
          <a:xfrm>
            <a:off x="1691680" y="5445224"/>
            <a:ext cx="2088232" cy="360040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正方形/長方形 16"/>
          <p:cNvSpPr/>
          <p:nvPr/>
        </p:nvSpPr>
        <p:spPr>
          <a:xfrm>
            <a:off x="467544" y="6237312"/>
            <a:ext cx="4464496" cy="43204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ホスト</a:t>
            </a:r>
            <a:r>
              <a:rPr kumimoji="1" lang="en-US" altLang="ja-JP" dirty="0" smtClean="0"/>
              <a:t>OS</a:t>
            </a:r>
            <a:endParaRPr kumimoji="1" lang="ja-JP" altLang="en-US" dirty="0"/>
          </a:p>
        </p:txBody>
      </p:sp>
      <p:sp>
        <p:nvSpPr>
          <p:cNvPr id="19" name="乗算記号 18"/>
          <p:cNvSpPr/>
          <p:nvPr/>
        </p:nvSpPr>
        <p:spPr>
          <a:xfrm>
            <a:off x="2483768" y="5229200"/>
            <a:ext cx="648072" cy="792088"/>
          </a:xfrm>
          <a:prstGeom prst="mathMultiply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右矢印 23"/>
          <p:cNvSpPr/>
          <p:nvPr/>
        </p:nvSpPr>
        <p:spPr>
          <a:xfrm>
            <a:off x="1691680" y="5445224"/>
            <a:ext cx="720080" cy="360040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正方形/長方形 26"/>
          <p:cNvSpPr/>
          <p:nvPr/>
        </p:nvSpPr>
        <p:spPr>
          <a:xfrm>
            <a:off x="5724128" y="6237312"/>
            <a:ext cx="3024336" cy="43204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err="1" smtClean="0"/>
              <a:t>Xen</a:t>
            </a:r>
            <a:r>
              <a:rPr lang="en-US" altLang="ja-JP" dirty="0" smtClean="0"/>
              <a:t>(VMM)</a:t>
            </a:r>
            <a:endParaRPr kumimoji="1" lang="ja-JP" altLang="en-US" dirty="0"/>
          </a:p>
        </p:txBody>
      </p:sp>
      <p:sp>
        <p:nvSpPr>
          <p:cNvPr id="34" name="正方形/長方形 33"/>
          <p:cNvSpPr/>
          <p:nvPr/>
        </p:nvSpPr>
        <p:spPr>
          <a:xfrm>
            <a:off x="5724128" y="4653136"/>
            <a:ext cx="1374698" cy="151216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altLang="ja-JP" dirty="0" smtClean="0"/>
          </a:p>
        </p:txBody>
      </p:sp>
      <p:sp>
        <p:nvSpPr>
          <p:cNvPr id="35" name="正方形/長方形 34"/>
          <p:cNvSpPr/>
          <p:nvPr/>
        </p:nvSpPr>
        <p:spPr>
          <a:xfrm>
            <a:off x="7380312" y="4653136"/>
            <a:ext cx="1374698" cy="151216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altLang="ja-JP" dirty="0" smtClean="0"/>
          </a:p>
        </p:txBody>
      </p:sp>
      <p:sp>
        <p:nvSpPr>
          <p:cNvPr id="36" name="正方形/長方形 35"/>
          <p:cNvSpPr/>
          <p:nvPr/>
        </p:nvSpPr>
        <p:spPr>
          <a:xfrm>
            <a:off x="7524328" y="5013176"/>
            <a:ext cx="1080120" cy="86409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メモリ</a:t>
            </a:r>
            <a:endParaRPr kumimoji="1" lang="ja-JP" altLang="en-US" dirty="0"/>
          </a:p>
        </p:txBody>
      </p:sp>
      <p:sp>
        <p:nvSpPr>
          <p:cNvPr id="38" name="正方形/長方形 37"/>
          <p:cNvSpPr/>
          <p:nvPr/>
        </p:nvSpPr>
        <p:spPr>
          <a:xfrm>
            <a:off x="5868144" y="5013176"/>
            <a:ext cx="1080120" cy="86409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メモリ</a:t>
            </a:r>
            <a:endParaRPr kumimoji="1" lang="ja-JP" altLang="en-US" dirty="0"/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5652120" y="4221088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/>
              <a:t>ドメイン</a:t>
            </a:r>
            <a:r>
              <a:rPr kumimoji="1" lang="en-US" altLang="ja-JP" dirty="0" smtClean="0"/>
              <a:t>0</a:t>
            </a:r>
            <a:endParaRPr kumimoji="1" lang="ja-JP" altLang="en-US" dirty="0"/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7308304" y="4221088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/>
              <a:t>ドメイン</a:t>
            </a:r>
            <a:r>
              <a:rPr lang="en-US" altLang="ja-JP" dirty="0" smtClean="0"/>
              <a:t>U</a:t>
            </a:r>
            <a:endParaRPr kumimoji="1" lang="ja-JP" altLang="en-US" dirty="0"/>
          </a:p>
        </p:txBody>
      </p:sp>
      <p:cxnSp>
        <p:nvCxnSpPr>
          <p:cNvPr id="44" name="直線コネクタ 43"/>
          <p:cNvCxnSpPr/>
          <p:nvPr/>
        </p:nvCxnSpPr>
        <p:spPr>
          <a:xfrm>
            <a:off x="6948264" y="5013176"/>
            <a:ext cx="576064" cy="0"/>
          </a:xfrm>
          <a:prstGeom prst="line">
            <a:avLst/>
          </a:prstGeom>
          <a:ln w="28575">
            <a:solidFill>
              <a:schemeClr val="accent2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コネクタ 45"/>
          <p:cNvCxnSpPr/>
          <p:nvPr/>
        </p:nvCxnSpPr>
        <p:spPr>
          <a:xfrm>
            <a:off x="6948264" y="5877272"/>
            <a:ext cx="576064" cy="0"/>
          </a:xfrm>
          <a:prstGeom prst="line">
            <a:avLst/>
          </a:prstGeom>
          <a:ln w="28575">
            <a:solidFill>
              <a:schemeClr val="accent2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3" grpId="0" animBg="1"/>
      <p:bldP spid="23" grpId="1" animBg="1"/>
      <p:bldP spid="19" grpId="0" animBg="1"/>
      <p:bldP spid="19" grpId="1" animBg="1"/>
      <p:bldP spid="2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QEMU</a:t>
            </a:r>
            <a:r>
              <a:rPr lang="ja-JP" altLang="en-US" dirty="0" smtClean="0"/>
              <a:t>と通信して仮想アドレスを物理アドレスに変換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VM</a:t>
            </a:r>
            <a:r>
              <a:rPr lang="ja-JP" altLang="en-US" dirty="0" smtClean="0"/>
              <a:t>内部の変数等は仮想アドレスだけが分かっている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IDS</a:t>
            </a:r>
            <a:r>
              <a:rPr lang="ja-JP" altLang="en-US" dirty="0" smtClean="0"/>
              <a:t>がアクセスできるのは物理アドレスである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QEMU</a:t>
            </a:r>
            <a:r>
              <a:rPr lang="ja-JP" altLang="en-US" dirty="0" smtClean="0"/>
              <a:t>に</a:t>
            </a:r>
            <a:r>
              <a:rPr lang="en-US" altLang="ja-JP" dirty="0" err="1" smtClean="0"/>
              <a:t>xaddr</a:t>
            </a:r>
            <a:r>
              <a:rPr lang="ja-JP" altLang="en-US" dirty="0" smtClean="0"/>
              <a:t>コマンドを追加し、</a:t>
            </a:r>
            <a:r>
              <a:rPr lang="en-US" altLang="ja-JP" dirty="0" smtClean="0"/>
              <a:t>QMP</a:t>
            </a:r>
            <a:r>
              <a:rPr lang="ja-JP" altLang="en-US" dirty="0" smtClean="0"/>
              <a:t>を使って通信</a:t>
            </a:r>
            <a:endParaRPr lang="en-US" altLang="ja-JP" dirty="0" smtClean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メモリアドレスの変換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5580112" y="4293096"/>
            <a:ext cx="1872208" cy="194421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5580112" y="3717032"/>
            <a:ext cx="1872208" cy="5040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VM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868144" y="4293096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QEMU</a:t>
            </a:r>
            <a:endParaRPr kumimoji="1" lang="ja-JP" altLang="en-US" dirty="0"/>
          </a:p>
        </p:txBody>
      </p:sp>
      <p:sp>
        <p:nvSpPr>
          <p:cNvPr id="8" name="正方形/長方形 7"/>
          <p:cNvSpPr/>
          <p:nvPr/>
        </p:nvSpPr>
        <p:spPr>
          <a:xfrm>
            <a:off x="1979712" y="6309320"/>
            <a:ext cx="5472608" cy="404664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ホスト</a:t>
            </a:r>
            <a:r>
              <a:rPr kumimoji="1" lang="en-US" altLang="ja-JP" dirty="0" smtClean="0"/>
              <a:t>OS</a:t>
            </a:r>
            <a:endParaRPr kumimoji="1" lang="ja-JP" altLang="en-US" dirty="0"/>
          </a:p>
        </p:txBody>
      </p:sp>
      <p:sp>
        <p:nvSpPr>
          <p:cNvPr id="18" name="正方形/長方形 17"/>
          <p:cNvSpPr/>
          <p:nvPr/>
        </p:nvSpPr>
        <p:spPr>
          <a:xfrm>
            <a:off x="5796136" y="5445224"/>
            <a:ext cx="1512168" cy="36004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仮想アドレス</a:t>
            </a:r>
            <a:endParaRPr kumimoji="1" lang="ja-JP" altLang="en-US" dirty="0"/>
          </a:p>
        </p:txBody>
      </p:sp>
      <p:sp>
        <p:nvSpPr>
          <p:cNvPr id="19" name="角丸四角形 18"/>
          <p:cNvSpPr/>
          <p:nvPr/>
        </p:nvSpPr>
        <p:spPr>
          <a:xfrm>
            <a:off x="6012160" y="4653136"/>
            <a:ext cx="1080120" cy="36004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err="1" smtClean="0"/>
              <a:t>xaddr</a:t>
            </a:r>
            <a:endParaRPr kumimoji="1" lang="ja-JP" altLang="en-US" dirty="0"/>
          </a:p>
        </p:txBody>
      </p:sp>
      <p:sp>
        <p:nvSpPr>
          <p:cNvPr id="20" name="下矢印 19"/>
          <p:cNvSpPr/>
          <p:nvPr/>
        </p:nvSpPr>
        <p:spPr>
          <a:xfrm>
            <a:off x="6444208" y="5085184"/>
            <a:ext cx="216024" cy="288032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正方形/長方形 20"/>
          <p:cNvSpPr/>
          <p:nvPr/>
        </p:nvSpPr>
        <p:spPr>
          <a:xfrm>
            <a:off x="5796136" y="5445224"/>
            <a:ext cx="1512168" cy="36004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物理</a:t>
            </a:r>
            <a:r>
              <a:rPr kumimoji="1" lang="ja-JP" altLang="en-US" dirty="0" smtClean="0"/>
              <a:t>アドレス</a:t>
            </a:r>
            <a:endParaRPr kumimoji="1" lang="ja-JP" altLang="en-US" dirty="0"/>
          </a:p>
        </p:txBody>
      </p:sp>
      <p:sp>
        <p:nvSpPr>
          <p:cNvPr id="23" name="左矢印 22"/>
          <p:cNvSpPr/>
          <p:nvPr/>
        </p:nvSpPr>
        <p:spPr>
          <a:xfrm>
            <a:off x="3491880" y="4437112"/>
            <a:ext cx="2232248" cy="360040"/>
          </a:xfrm>
          <a:prstGeom prst="lef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左矢印 23"/>
          <p:cNvSpPr/>
          <p:nvPr/>
        </p:nvSpPr>
        <p:spPr>
          <a:xfrm rot="10800000">
            <a:off x="3563888" y="4437112"/>
            <a:ext cx="2232248" cy="360040"/>
          </a:xfrm>
          <a:prstGeom prst="lef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角丸四角形 21"/>
          <p:cNvSpPr/>
          <p:nvPr/>
        </p:nvSpPr>
        <p:spPr>
          <a:xfrm>
            <a:off x="4139952" y="4365104"/>
            <a:ext cx="1008112" cy="43204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QMP</a:t>
            </a:r>
            <a:endParaRPr kumimoji="1" lang="ja-JP" altLang="en-US" dirty="0"/>
          </a:p>
        </p:txBody>
      </p:sp>
      <p:sp>
        <p:nvSpPr>
          <p:cNvPr id="27" name="円/楕円 26"/>
          <p:cNvSpPr/>
          <p:nvPr/>
        </p:nvSpPr>
        <p:spPr>
          <a:xfrm>
            <a:off x="1979712" y="4293096"/>
            <a:ext cx="1440160" cy="79208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IDS</a:t>
            </a:r>
            <a:endParaRPr kumimoji="1" lang="ja-JP" altLang="en-US" dirty="0"/>
          </a:p>
        </p:txBody>
      </p:sp>
      <p:sp>
        <p:nvSpPr>
          <p:cNvPr id="28" name="メモ 27"/>
          <p:cNvSpPr/>
          <p:nvPr/>
        </p:nvSpPr>
        <p:spPr>
          <a:xfrm>
            <a:off x="3995936" y="5085184"/>
            <a:ext cx="1008112" cy="1080120"/>
          </a:xfrm>
          <a:prstGeom prst="foldedCorner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ファイル</a:t>
            </a:r>
            <a:endParaRPr kumimoji="1" lang="ja-JP" altLang="en-US" dirty="0"/>
          </a:p>
        </p:txBody>
      </p:sp>
      <p:sp>
        <p:nvSpPr>
          <p:cNvPr id="26" name="屈折矢印 25"/>
          <p:cNvSpPr/>
          <p:nvPr/>
        </p:nvSpPr>
        <p:spPr>
          <a:xfrm rot="5400000">
            <a:off x="2879812" y="4977172"/>
            <a:ext cx="720080" cy="1224136"/>
          </a:xfrm>
          <a:prstGeom prst="bentUp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  <p:bldP spid="23" grpId="0" animBg="1"/>
      <p:bldP spid="24" grpId="0" animBg="1"/>
      <p:bldP spid="24" grpId="1" animBg="1"/>
      <p:bldP spid="2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正方形/長方形 21"/>
          <p:cNvSpPr/>
          <p:nvPr/>
        </p:nvSpPr>
        <p:spPr>
          <a:xfrm>
            <a:off x="5796136" y="4437112"/>
            <a:ext cx="1368152" cy="1296144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 28"/>
          <p:cNvSpPr/>
          <p:nvPr/>
        </p:nvSpPr>
        <p:spPr>
          <a:xfrm>
            <a:off x="5878286" y="3918857"/>
            <a:ext cx="2956956" cy="2030681"/>
          </a:xfrm>
          <a:custGeom>
            <a:avLst/>
            <a:gdLst>
              <a:gd name="connsiteX0" fmla="*/ 0 w 2956956"/>
              <a:gd name="connsiteY0" fmla="*/ 724395 h 2030681"/>
              <a:gd name="connsiteX1" fmla="*/ 0 w 2956956"/>
              <a:gd name="connsiteY1" fmla="*/ 1460665 h 2030681"/>
              <a:gd name="connsiteX2" fmla="*/ 1389413 w 2956956"/>
              <a:gd name="connsiteY2" fmla="*/ 1460665 h 2030681"/>
              <a:gd name="connsiteX3" fmla="*/ 1401288 w 2956956"/>
              <a:gd name="connsiteY3" fmla="*/ 2030681 h 2030681"/>
              <a:gd name="connsiteX4" fmla="*/ 2956956 w 2956956"/>
              <a:gd name="connsiteY4" fmla="*/ 2030681 h 2030681"/>
              <a:gd name="connsiteX5" fmla="*/ 2956956 w 2956956"/>
              <a:gd name="connsiteY5" fmla="*/ 0 h 2030681"/>
              <a:gd name="connsiteX6" fmla="*/ 1425039 w 2956956"/>
              <a:gd name="connsiteY6" fmla="*/ 0 h 2030681"/>
              <a:gd name="connsiteX7" fmla="*/ 1425039 w 2956956"/>
              <a:gd name="connsiteY7" fmla="*/ 748146 h 2030681"/>
              <a:gd name="connsiteX8" fmla="*/ 0 w 2956956"/>
              <a:gd name="connsiteY8" fmla="*/ 724395 h 2030681"/>
              <a:gd name="connsiteX0" fmla="*/ 0 w 2956956"/>
              <a:gd name="connsiteY0" fmla="*/ 724395 h 2030681"/>
              <a:gd name="connsiteX1" fmla="*/ 0 w 2956956"/>
              <a:gd name="connsiteY1" fmla="*/ 1460665 h 2030681"/>
              <a:gd name="connsiteX2" fmla="*/ 1389413 w 2956956"/>
              <a:gd name="connsiteY2" fmla="*/ 1460665 h 2030681"/>
              <a:gd name="connsiteX3" fmla="*/ 1401288 w 2956956"/>
              <a:gd name="connsiteY3" fmla="*/ 2030681 h 2030681"/>
              <a:gd name="connsiteX4" fmla="*/ 2956956 w 2956956"/>
              <a:gd name="connsiteY4" fmla="*/ 2030681 h 2030681"/>
              <a:gd name="connsiteX5" fmla="*/ 2956956 w 2956956"/>
              <a:gd name="connsiteY5" fmla="*/ 0 h 2030681"/>
              <a:gd name="connsiteX6" fmla="*/ 1425039 w 2956956"/>
              <a:gd name="connsiteY6" fmla="*/ 0 h 2030681"/>
              <a:gd name="connsiteX7" fmla="*/ 1430018 w 2956956"/>
              <a:gd name="connsiteY7" fmla="*/ 734279 h 2030681"/>
              <a:gd name="connsiteX8" fmla="*/ 0 w 2956956"/>
              <a:gd name="connsiteY8" fmla="*/ 724395 h 2030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56956" h="2030681">
                <a:moveTo>
                  <a:pt x="0" y="724395"/>
                </a:moveTo>
                <a:lnTo>
                  <a:pt x="0" y="1460665"/>
                </a:lnTo>
                <a:lnTo>
                  <a:pt x="1389413" y="1460665"/>
                </a:lnTo>
                <a:lnTo>
                  <a:pt x="1401288" y="2030681"/>
                </a:lnTo>
                <a:lnTo>
                  <a:pt x="2956956" y="2030681"/>
                </a:lnTo>
                <a:lnTo>
                  <a:pt x="2956956" y="0"/>
                </a:lnTo>
                <a:lnTo>
                  <a:pt x="1425039" y="0"/>
                </a:lnTo>
                <a:cubicBezTo>
                  <a:pt x="1426699" y="244760"/>
                  <a:pt x="1428358" y="489519"/>
                  <a:pt x="1430018" y="734279"/>
                </a:cubicBezTo>
                <a:lnTo>
                  <a:pt x="0" y="724395"/>
                </a:lnTo>
                <a:close/>
              </a:path>
            </a:pathLst>
          </a:custGeom>
          <a:noFill/>
          <a:ln w="28575">
            <a:prstDash val="sysDash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正方形/長方形 27"/>
          <p:cNvSpPr/>
          <p:nvPr/>
        </p:nvSpPr>
        <p:spPr>
          <a:xfrm>
            <a:off x="827584" y="4365104"/>
            <a:ext cx="2376264" cy="1440160"/>
          </a:xfrm>
          <a:prstGeom prst="rect">
            <a:avLst/>
          </a:prstGeom>
          <a:noFill/>
          <a:ln w="28575">
            <a:prstDash val="sysDash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正方形/長方形 20"/>
          <p:cNvSpPr/>
          <p:nvPr/>
        </p:nvSpPr>
        <p:spPr>
          <a:xfrm>
            <a:off x="3347864" y="4365104"/>
            <a:ext cx="1368152" cy="1368152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コンテンツ プレースホル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Linux</a:t>
            </a:r>
            <a:r>
              <a:rPr kumimoji="1" lang="ja-JP" altLang="en-US" dirty="0" smtClean="0"/>
              <a:t>の</a:t>
            </a:r>
            <a:r>
              <a:rPr kumimoji="1" lang="en-US" altLang="ja-JP" dirty="0" err="1" smtClean="0"/>
              <a:t>Cgroups</a:t>
            </a:r>
            <a:r>
              <a:rPr kumimoji="1" lang="ja-JP" altLang="en-US" dirty="0" smtClean="0"/>
              <a:t>機能を用いて</a:t>
            </a:r>
            <a:r>
              <a:rPr kumimoji="1" lang="en-US" altLang="ja-JP" dirty="0" smtClean="0"/>
              <a:t>VM</a:t>
            </a:r>
            <a:r>
              <a:rPr kumimoji="1" lang="ja-JP" altLang="en-US" dirty="0" smtClean="0"/>
              <a:t>と</a:t>
            </a:r>
            <a:r>
              <a:rPr kumimoji="1" lang="en-US" altLang="ja-JP" dirty="0" smtClean="0"/>
              <a:t>IDS</a:t>
            </a:r>
            <a:r>
              <a:rPr lang="ja-JP" altLang="en-US" dirty="0" smtClean="0"/>
              <a:t>をグループ化して</a:t>
            </a:r>
            <a:r>
              <a:rPr lang="en-US" altLang="ja-JP" dirty="0" smtClean="0"/>
              <a:t>CPU</a:t>
            </a:r>
            <a:r>
              <a:rPr lang="ja-JP" altLang="en-US" dirty="0" smtClean="0"/>
              <a:t>を制限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商用では金額に応じた</a:t>
            </a:r>
            <a:r>
              <a:rPr kumimoji="1" lang="en-US" altLang="ja-JP" dirty="0" smtClean="0"/>
              <a:t>CPU</a:t>
            </a:r>
            <a:r>
              <a:rPr kumimoji="1" lang="ja-JP" altLang="en-US" dirty="0" smtClean="0"/>
              <a:t>割り当てが必要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オフロードした</a:t>
            </a:r>
            <a:r>
              <a:rPr lang="en-US" altLang="ja-JP" dirty="0" smtClean="0"/>
              <a:t>IDS</a:t>
            </a:r>
            <a:r>
              <a:rPr lang="ja-JP" altLang="en-US" dirty="0" smtClean="0"/>
              <a:t>は</a:t>
            </a:r>
            <a:r>
              <a:rPr lang="en-US" altLang="ja-JP" dirty="0" smtClean="0"/>
              <a:t>VM</a:t>
            </a:r>
            <a:r>
              <a:rPr lang="ja-JP" altLang="en-US" dirty="0" smtClean="0"/>
              <a:t>の一部として制限すべき</a:t>
            </a:r>
            <a:endParaRPr kumimoji="1" lang="en-US" altLang="ja-JP" dirty="0" smtClean="0"/>
          </a:p>
          <a:p>
            <a:pPr lvl="1"/>
            <a:r>
              <a:rPr lang="en-US" altLang="ja-JP" dirty="0" err="1" smtClean="0"/>
              <a:t>Xen</a:t>
            </a:r>
            <a:r>
              <a:rPr lang="ja-JP" altLang="en-US" dirty="0" smtClean="0"/>
              <a:t>では・・・</a:t>
            </a:r>
            <a:endParaRPr lang="en-US" altLang="ja-JP" dirty="0" smtClean="0"/>
          </a:p>
          <a:p>
            <a:pPr lvl="2"/>
            <a:r>
              <a:rPr lang="en-US" altLang="ja-JP" dirty="0" smtClean="0"/>
              <a:t>IDS</a:t>
            </a:r>
            <a:r>
              <a:rPr lang="ja-JP" altLang="en-US" dirty="0" smtClean="0"/>
              <a:t>を考慮して</a:t>
            </a:r>
            <a:r>
              <a:rPr lang="en-US" altLang="ja-JP" dirty="0" smtClean="0"/>
              <a:t>CPU</a:t>
            </a:r>
            <a:r>
              <a:rPr lang="ja-JP" altLang="en-US" dirty="0" smtClean="0"/>
              <a:t>割り当てを行うように</a:t>
            </a:r>
            <a:r>
              <a:rPr lang="en-US" altLang="ja-JP" dirty="0" smtClean="0"/>
              <a:t>VMM</a:t>
            </a:r>
            <a:r>
              <a:rPr lang="ja-JP" altLang="en-US" dirty="0" smtClean="0"/>
              <a:t>を拡張</a:t>
            </a:r>
            <a:endParaRPr kumimoji="1" lang="en-US" altLang="ja-JP" dirty="0" smtClean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CPU</a:t>
            </a:r>
            <a:r>
              <a:rPr kumimoji="1" lang="ja-JP" altLang="en-US" dirty="0" smtClean="0"/>
              <a:t>使用の</a:t>
            </a:r>
            <a:r>
              <a:rPr lang="ja-JP" altLang="en-US" dirty="0" smtClean="0"/>
              <a:t>制限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2051720" y="4797152"/>
            <a:ext cx="1080120" cy="864096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円/楕円 4"/>
          <p:cNvSpPr/>
          <p:nvPr/>
        </p:nvSpPr>
        <p:spPr>
          <a:xfrm>
            <a:off x="899592" y="4941168"/>
            <a:ext cx="1080120" cy="62948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IDS</a:t>
            </a:r>
            <a:endParaRPr kumimoji="1" lang="ja-JP" altLang="en-US" dirty="0"/>
          </a:p>
        </p:txBody>
      </p:sp>
      <p:sp>
        <p:nvSpPr>
          <p:cNvPr id="14" name="正方形/長方形 13"/>
          <p:cNvSpPr/>
          <p:nvPr/>
        </p:nvSpPr>
        <p:spPr>
          <a:xfrm>
            <a:off x="899592" y="6165304"/>
            <a:ext cx="3816424" cy="360040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ホスト</a:t>
            </a:r>
            <a:r>
              <a:rPr kumimoji="1" lang="en-US" altLang="ja-JP" dirty="0" smtClean="0"/>
              <a:t>OS</a:t>
            </a:r>
            <a:endParaRPr kumimoji="1" lang="ja-JP" altLang="en-US" dirty="0"/>
          </a:p>
        </p:txBody>
      </p:sp>
      <p:sp>
        <p:nvSpPr>
          <p:cNvPr id="16" name="正方形/長方形 15"/>
          <p:cNvSpPr/>
          <p:nvPr/>
        </p:nvSpPr>
        <p:spPr>
          <a:xfrm>
            <a:off x="7380312" y="4437112"/>
            <a:ext cx="1296144" cy="1296144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円/楕円 16"/>
          <p:cNvSpPr/>
          <p:nvPr/>
        </p:nvSpPr>
        <p:spPr>
          <a:xfrm>
            <a:off x="3491880" y="4509120"/>
            <a:ext cx="1080120" cy="72008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IDS</a:t>
            </a:r>
            <a:endParaRPr kumimoji="1" lang="ja-JP" altLang="en-US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3419872" y="4005064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VM</a:t>
            </a:r>
            <a:endParaRPr kumimoji="1" lang="ja-JP" altLang="en-US" dirty="0"/>
          </a:p>
        </p:txBody>
      </p:sp>
      <p:sp>
        <p:nvSpPr>
          <p:cNvPr id="20" name="正方形/長方形 19"/>
          <p:cNvSpPr/>
          <p:nvPr/>
        </p:nvSpPr>
        <p:spPr>
          <a:xfrm>
            <a:off x="5724128" y="6165304"/>
            <a:ext cx="3096344" cy="36004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err="1" smtClean="0"/>
              <a:t>Xen</a:t>
            </a:r>
            <a:r>
              <a:rPr kumimoji="1" lang="en-US" altLang="ja-JP" dirty="0" smtClean="0"/>
              <a:t>(VMM)</a:t>
            </a:r>
            <a:endParaRPr kumimoji="1" lang="ja-JP" altLang="en-US" dirty="0"/>
          </a:p>
        </p:txBody>
      </p:sp>
      <p:sp>
        <p:nvSpPr>
          <p:cNvPr id="23" name="円/楕円 22"/>
          <p:cNvSpPr/>
          <p:nvPr/>
        </p:nvSpPr>
        <p:spPr>
          <a:xfrm>
            <a:off x="5940152" y="4653136"/>
            <a:ext cx="1080120" cy="72008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IDS</a:t>
            </a:r>
            <a:endParaRPr kumimoji="1" lang="ja-JP" altLang="en-US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1979712" y="4437112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VM</a:t>
            </a:r>
            <a:endParaRPr kumimoji="1" lang="ja-JP" altLang="en-US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5868144" y="4005064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VM</a:t>
            </a:r>
            <a:endParaRPr kumimoji="1" lang="ja-JP" altLang="en-US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7380312" y="4005064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VM</a:t>
            </a:r>
            <a:endParaRPr kumimoji="1" lang="ja-JP" altLang="en-US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3491880" y="5805264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50%</a:t>
            </a:r>
            <a:endParaRPr kumimoji="1" lang="ja-JP" altLang="en-US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1547664" y="5805264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50%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ビジネス">
  <a:themeElements>
    <a:clrScheme name="ビジネス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ビジネス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ビジネス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2595</TotalTime>
  <Words>788</Words>
  <Application>Microsoft Office PowerPoint</Application>
  <PresentationFormat>画面に合わせる (4:3)</PresentationFormat>
  <Paragraphs>196</Paragraphs>
  <Slides>13</Slides>
  <Notes>7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14" baseType="lpstr">
      <vt:lpstr>ビジネス</vt:lpstr>
      <vt:lpstr>KVMにおける IDSオフロードの実現</vt:lpstr>
      <vt:lpstr>侵入検知システム(IDS)</vt:lpstr>
      <vt:lpstr>仮想マシンによるIDSオフロード</vt:lpstr>
      <vt:lpstr>KVMにおけるIDSオフロード</vt:lpstr>
      <vt:lpstr>提案:KVMonitor</vt:lpstr>
      <vt:lpstr>ディスクの監視</vt:lpstr>
      <vt:lpstr>メモリの監視</vt:lpstr>
      <vt:lpstr>メモリアドレスの変換</vt:lpstr>
      <vt:lpstr>CPU使用の制限</vt:lpstr>
      <vt:lpstr>実験：ディスクの監視の確認</vt:lpstr>
      <vt:lpstr>実験：CPU制限の確認</vt:lpstr>
      <vt:lpstr>関連研究</vt:lpstr>
      <vt:lpstr>まとめ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KVMにおける IDSオフロードの実現</dc:title>
  <dc:creator>workO2</dc:creator>
  <cp:lastModifiedBy>workO2</cp:lastModifiedBy>
  <cp:revision>249</cp:revision>
  <dcterms:created xsi:type="dcterms:W3CDTF">2011-02-16T00:10:07Z</dcterms:created>
  <dcterms:modified xsi:type="dcterms:W3CDTF">2011-02-22T01:13:22Z</dcterms:modified>
</cp:coreProperties>
</file>