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30279975" cy="42808525"/>
  <p:notesSz cx="6858000" cy="9144000"/>
  <p:defaultTextStyle>
    <a:defPPr>
      <a:defRPr lang="ja-JP"/>
    </a:defPPr>
    <a:lvl1pPr marL="0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1B1B"/>
    <a:srgbClr val="429BFC"/>
    <a:srgbClr val="FF0000"/>
    <a:srgbClr val="2DDCFF"/>
    <a:srgbClr val="1940E7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965" autoAdjust="0"/>
  </p:normalViewPr>
  <p:slideViewPr>
    <p:cSldViewPr>
      <p:cViewPr>
        <p:scale>
          <a:sx n="15" d="100"/>
          <a:sy n="15" d="100"/>
        </p:scale>
        <p:origin x="-1974" y="-120"/>
      </p:cViewPr>
      <p:guideLst>
        <p:guide orient="horz" pos="13483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workO2\Dropbox\kit\CSS\abst_CSS\CS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workO2\Dropbox\kit\Book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style val="29"/>
  <c:chart>
    <c:plotArea>
      <c:layout>
        <c:manualLayout>
          <c:layoutTarget val="inner"/>
          <c:xMode val="edge"/>
          <c:yMode val="edge"/>
          <c:x val="0.20273653168971564"/>
          <c:y val="6.178083387560121E-2"/>
          <c:w val="0.78039336209020249"/>
          <c:h val="0.76378544519584468"/>
        </c:manualLayout>
      </c:layout>
      <c:bar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3600" baseline="0"/>
                </a:pPr>
                <a:endParaRPr lang="ja-JP"/>
              </a:p>
            </c:txPr>
            <c:showVal val="1"/>
          </c:dLbls>
          <c:cat>
            <c:strRef>
              <c:f>(Sheet1!$D$4,Sheet1!$E$4)</c:f>
              <c:strCache>
                <c:ptCount val="2"/>
                <c:pt idx="0">
                  <c:v>オフロードなし</c:v>
                </c:pt>
                <c:pt idx="1">
                  <c:v>オフロードあり</c:v>
                </c:pt>
              </c:strCache>
            </c:strRef>
          </c:cat>
          <c:val>
            <c:numRef>
              <c:f>(Sheet1!$D$6,Sheet1!$E$6)</c:f>
              <c:numCache>
                <c:formatCode>General</c:formatCode>
                <c:ptCount val="2"/>
                <c:pt idx="0">
                  <c:v>9.2000000000000011</c:v>
                </c:pt>
                <c:pt idx="1">
                  <c:v>9.9</c:v>
                </c:pt>
              </c:numCache>
            </c:numRef>
          </c:val>
        </c:ser>
        <c:axId val="54872320"/>
        <c:axId val="54894592"/>
      </c:barChart>
      <c:catAx>
        <c:axId val="54872320"/>
        <c:scaling>
          <c:orientation val="minMax"/>
        </c:scaling>
        <c:axPos val="b"/>
        <c:tickLblPos val="nextTo"/>
        <c:crossAx val="54894592"/>
        <c:crosses val="autoZero"/>
        <c:auto val="1"/>
        <c:lblAlgn val="ctr"/>
        <c:lblOffset val="100"/>
      </c:catAx>
      <c:valAx>
        <c:axId val="54894592"/>
        <c:scaling>
          <c:orientation val="minMax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ja-JP"/>
                  <a:t>実行時間（分）</a:t>
                </a:r>
                <a:endParaRPr lang="en-US"/>
              </a:p>
            </c:rich>
          </c:tx>
          <c:layout/>
        </c:title>
        <c:numFmt formatCode="General" sourceLinked="1"/>
        <c:tickLblPos val="nextTo"/>
        <c:crossAx val="54872320"/>
        <c:crosses val="autoZero"/>
        <c:crossBetween val="between"/>
        <c:majorUnit val="2"/>
      </c:valAx>
    </c:plotArea>
    <c:plotVisOnly val="1"/>
  </c:chart>
  <c:txPr>
    <a:bodyPr/>
    <a:lstStyle/>
    <a:p>
      <a:pPr>
        <a:defRPr sz="3000" baseline="0"/>
      </a:pPr>
      <a:endParaRPr lang="ja-JP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style val="26"/>
  <c:chart>
    <c:plotArea>
      <c:layout>
        <c:manualLayout>
          <c:layoutTarget val="inner"/>
          <c:xMode val="edge"/>
          <c:yMode val="edge"/>
          <c:x val="0.26911361700551789"/>
          <c:y val="6.8596121252894882E-2"/>
          <c:w val="0.61706092262896761"/>
          <c:h val="0.72120788559012372"/>
        </c:manualLayout>
      </c:layout>
      <c:barChart>
        <c:barDir val="col"/>
        <c:grouping val="stacked"/>
        <c:ser>
          <c:idx val="0"/>
          <c:order val="0"/>
          <c:tx>
            <c:strRef>
              <c:f>Sheet1!$D$5</c:f>
              <c:strCache>
                <c:ptCount val="1"/>
                <c:pt idx="0">
                  <c:v>アドレス変換</c:v>
                </c:pt>
              </c:strCache>
            </c:strRef>
          </c:tx>
          <c:cat>
            <c:strRef>
              <c:f>Sheet1!$E$4</c:f>
              <c:strCache>
                <c:ptCount val="1"/>
                <c:pt idx="0">
                  <c:v>システムコールテーブル読み出し</c:v>
                </c:pt>
              </c:strCache>
            </c:strRef>
          </c:cat>
          <c:val>
            <c:numRef>
              <c:f>Sheet1!$E$5</c:f>
              <c:numCache>
                <c:formatCode>General</c:formatCode>
                <c:ptCount val="1"/>
                <c:pt idx="0">
                  <c:v>1.3</c:v>
                </c:pt>
              </c:numCache>
            </c:numRef>
          </c:val>
        </c:ser>
        <c:ser>
          <c:idx val="1"/>
          <c:order val="1"/>
          <c:tx>
            <c:strRef>
              <c:f>Sheet1!$D$6</c:f>
              <c:strCache>
                <c:ptCount val="1"/>
                <c:pt idx="0">
                  <c:v>システムコールテーブル読み出し</c:v>
                </c:pt>
              </c:strCache>
            </c:strRef>
          </c:tx>
          <c:cat>
            <c:strRef>
              <c:f>Sheet1!$E$4</c:f>
              <c:strCache>
                <c:ptCount val="1"/>
                <c:pt idx="0">
                  <c:v>システムコールテーブル読み出し</c:v>
                </c:pt>
              </c:strCache>
            </c:strRef>
          </c:cat>
          <c:val>
            <c:numRef>
              <c:f>Sheet1!$E$6</c:f>
              <c:numCache>
                <c:formatCode>General</c:formatCode>
                <c:ptCount val="1"/>
                <c:pt idx="0">
                  <c:v>0.2</c:v>
                </c:pt>
              </c:numCache>
            </c:numRef>
          </c:val>
        </c:ser>
        <c:overlap val="100"/>
        <c:axId val="54792192"/>
        <c:axId val="54793728"/>
      </c:barChart>
      <c:catAx>
        <c:axId val="54792192"/>
        <c:scaling>
          <c:orientation val="minMax"/>
        </c:scaling>
        <c:axPos val="b"/>
        <c:tickLblPos val="nextTo"/>
        <c:crossAx val="54793728"/>
        <c:crosses val="autoZero"/>
        <c:auto val="1"/>
        <c:lblAlgn val="ctr"/>
        <c:lblOffset val="100"/>
      </c:catAx>
      <c:valAx>
        <c:axId val="54793728"/>
        <c:scaling>
          <c:orientation val="minMax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ja-JP"/>
                  <a:t>実行時間（ミリ秒）</a:t>
                </a:r>
                <a:endParaRPr lang="en-US"/>
              </a:p>
            </c:rich>
          </c:tx>
          <c:layout/>
        </c:title>
        <c:numFmt formatCode="General" sourceLinked="1"/>
        <c:tickLblPos val="nextTo"/>
        <c:crossAx val="54792192"/>
        <c:crosses val="autoZero"/>
        <c:crossBetween val="between"/>
      </c:valAx>
    </c:plotArea>
    <c:plotVisOnly val="1"/>
  </c:chart>
  <c:txPr>
    <a:bodyPr/>
    <a:lstStyle/>
    <a:p>
      <a:pPr>
        <a:defRPr sz="3200" baseline="0"/>
      </a:pPr>
      <a:endParaRPr lang="ja-JP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719A13-6012-4433-A404-29728E0C236F}" type="datetimeFigureOut">
              <a:rPr kumimoji="1" lang="ja-JP" altLang="en-US" smtClean="0"/>
              <a:pPr/>
              <a:t>2011/11/27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2F280-82F2-49E7-B8B7-110252C19EB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2F280-82F2-49E7-B8B7-110252C19EB1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998" y="13298392"/>
            <a:ext cx="25737979" cy="9176087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8C71-FE23-4978-9048-1BB15D6DD0C6}" type="datetimeFigureOut">
              <a:rPr kumimoji="1" lang="ja-JP" altLang="en-US" smtClean="0"/>
              <a:pPr/>
              <a:t>2011/11/27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B9698-D860-4FE5-8537-F5229CE120B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8C71-FE23-4978-9048-1BB15D6DD0C6}" type="datetimeFigureOut">
              <a:rPr kumimoji="1" lang="ja-JP" altLang="en-US" smtClean="0"/>
              <a:pPr/>
              <a:t>2011/11/27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B9698-D860-4FE5-8537-F5229CE120B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1952982" y="1714329"/>
            <a:ext cx="6812994" cy="36525978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513999" y="1714329"/>
            <a:ext cx="19934317" cy="3652597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8C71-FE23-4978-9048-1BB15D6DD0C6}" type="datetimeFigureOut">
              <a:rPr kumimoji="1" lang="ja-JP" altLang="en-US" smtClean="0"/>
              <a:pPr/>
              <a:t>2011/11/27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B9698-D860-4FE5-8537-F5229CE120B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8C71-FE23-4978-9048-1BB15D6DD0C6}" type="datetimeFigureOut">
              <a:rPr kumimoji="1" lang="ja-JP" altLang="en-US" smtClean="0"/>
              <a:pPr/>
              <a:t>2011/11/27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B9698-D860-4FE5-8537-F5229CE120B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909" y="27508444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8C71-FE23-4978-9048-1BB15D6DD0C6}" type="datetimeFigureOut">
              <a:rPr kumimoji="1" lang="ja-JP" altLang="en-US" smtClean="0"/>
              <a:pPr/>
              <a:t>2011/11/27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B9698-D860-4FE5-8537-F5229CE120B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513999" y="9988659"/>
            <a:ext cx="13373656" cy="28251648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5392320" y="9988659"/>
            <a:ext cx="13373656" cy="28251648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8C71-FE23-4978-9048-1BB15D6DD0C6}" type="datetimeFigureOut">
              <a:rPr kumimoji="1" lang="ja-JP" altLang="en-US" smtClean="0"/>
              <a:pPr/>
              <a:t>2011/11/27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B9698-D860-4FE5-8537-F5229CE120B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13999" y="9582375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15381808" y="9582375"/>
            <a:ext cx="13384170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8C71-FE23-4978-9048-1BB15D6DD0C6}" type="datetimeFigureOut">
              <a:rPr kumimoji="1" lang="ja-JP" altLang="en-US" smtClean="0"/>
              <a:pPr/>
              <a:t>2011/11/27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B9698-D860-4FE5-8537-F5229CE120B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8C71-FE23-4978-9048-1BB15D6DD0C6}" type="datetimeFigureOut">
              <a:rPr kumimoji="1" lang="ja-JP" altLang="en-US" smtClean="0"/>
              <a:pPr/>
              <a:t>2011/11/27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B9698-D860-4FE5-8537-F5229CE120B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8C71-FE23-4978-9048-1BB15D6DD0C6}" type="datetimeFigureOut">
              <a:rPr kumimoji="1" lang="ja-JP" altLang="en-US" smtClean="0"/>
              <a:pPr/>
              <a:t>2011/11/27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B9698-D860-4FE5-8537-F5229CE120B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000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514000" y="8958084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8C71-FE23-4978-9048-1BB15D6DD0C6}" type="datetimeFigureOut">
              <a:rPr kumimoji="1" lang="ja-JP" altLang="en-US" smtClean="0"/>
              <a:pPr/>
              <a:t>2011/11/27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B9698-D860-4FE5-8537-F5229CE120B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8C71-FE23-4978-9048-1BB15D6DD0C6}" type="datetimeFigureOut">
              <a:rPr kumimoji="1" lang="ja-JP" altLang="en-US" smtClean="0"/>
              <a:pPr/>
              <a:t>2011/11/27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B9698-D860-4FE5-8537-F5229CE120B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A8C71-FE23-4978-9048-1BB15D6DD0C6}" type="datetimeFigureOut">
              <a:rPr kumimoji="1" lang="ja-JP" altLang="en-US" smtClean="0"/>
              <a:pPr/>
              <a:t>2011/11/27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B9698-D860-4FE5-8537-F5229CE120B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kumimoji="1"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itchFamily="34" charset="0"/>
        <a:buChar char="–"/>
        <a:defRPr kumimoji="1"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itchFamily="34" charset="0"/>
        <a:buChar char="–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itchFamily="34" charset="0"/>
        <a:buChar char="»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正方形/長方形 179"/>
          <p:cNvSpPr/>
          <p:nvPr/>
        </p:nvSpPr>
        <p:spPr>
          <a:xfrm>
            <a:off x="20756611" y="20108118"/>
            <a:ext cx="7272808" cy="3240360"/>
          </a:xfrm>
          <a:prstGeom prst="rect">
            <a:avLst/>
          </a:prstGeom>
          <a:noFill/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正方形/長方形 94"/>
          <p:cNvSpPr/>
          <p:nvPr/>
        </p:nvSpPr>
        <p:spPr>
          <a:xfrm>
            <a:off x="10675491" y="29829198"/>
            <a:ext cx="3456384" cy="316835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000" dirty="0"/>
          </a:p>
        </p:txBody>
      </p:sp>
      <p:cxnSp>
        <p:nvCxnSpPr>
          <p:cNvPr id="121" name="直線コネクタ 120"/>
          <p:cNvCxnSpPr>
            <a:stCxn id="116" idx="4"/>
          </p:cNvCxnSpPr>
          <p:nvPr/>
        </p:nvCxnSpPr>
        <p:spPr>
          <a:xfrm>
            <a:off x="5778947" y="40666402"/>
            <a:ext cx="4248472" cy="36004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正方形/長方形 112"/>
          <p:cNvSpPr/>
          <p:nvPr/>
        </p:nvSpPr>
        <p:spPr>
          <a:xfrm>
            <a:off x="12331675" y="39406262"/>
            <a:ext cx="2160240" cy="223224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000" dirty="0"/>
          </a:p>
        </p:txBody>
      </p:sp>
      <p:sp>
        <p:nvSpPr>
          <p:cNvPr id="105" name="正方形/長方形 104"/>
          <p:cNvSpPr/>
          <p:nvPr/>
        </p:nvSpPr>
        <p:spPr>
          <a:xfrm>
            <a:off x="10675491" y="27884982"/>
            <a:ext cx="3456384" cy="1800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000" dirty="0"/>
          </a:p>
        </p:txBody>
      </p:sp>
      <p:sp>
        <p:nvSpPr>
          <p:cNvPr id="13" name="正方形/長方形 12"/>
          <p:cNvSpPr/>
          <p:nvPr/>
        </p:nvSpPr>
        <p:spPr>
          <a:xfrm>
            <a:off x="-1" y="3186238"/>
            <a:ext cx="15138000" cy="11161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0" y="14347478"/>
            <a:ext cx="15139987" cy="9577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0" y="23924542"/>
            <a:ext cx="15139987" cy="10441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15141975" y="3186238"/>
            <a:ext cx="15138000" cy="116652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15139988" y="14851534"/>
            <a:ext cx="15139987" cy="9433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タイトル 2"/>
          <p:cNvSpPr>
            <a:spLocks noGrp="1"/>
          </p:cNvSpPr>
          <p:nvPr>
            <p:ph type="title"/>
          </p:nvPr>
        </p:nvSpPr>
        <p:spPr>
          <a:xfrm>
            <a:off x="-53701" y="3186238"/>
            <a:ext cx="9217024" cy="1296144"/>
          </a:xfrm>
        </p:spPr>
        <p:txBody>
          <a:bodyPr>
            <a:normAutofit/>
          </a:bodyPr>
          <a:lstStyle/>
          <a:p>
            <a:pPr lvl="0" algn="l"/>
            <a:r>
              <a:rPr lang="ja-JP" altLang="en-US" sz="4800" b="1" dirty="0" smtClean="0">
                <a:solidFill>
                  <a:srgbClr val="1940E7"/>
                </a:solidFill>
              </a:rPr>
              <a:t>仮想マシンによる</a:t>
            </a:r>
            <a:r>
              <a:rPr lang="en-US" altLang="ja-JP" sz="4800" b="1" dirty="0" smtClean="0">
                <a:solidFill>
                  <a:srgbClr val="1940E7"/>
                </a:solidFill>
              </a:rPr>
              <a:t>IDS</a:t>
            </a:r>
            <a:r>
              <a:rPr lang="ja-JP" altLang="en-US" sz="4800" b="1" dirty="0" smtClean="0">
                <a:solidFill>
                  <a:srgbClr val="1940E7"/>
                </a:solidFill>
              </a:rPr>
              <a:t>オフロード</a:t>
            </a:r>
            <a:endParaRPr lang="ja-JP" altLang="en-US" sz="4800" b="1" dirty="0">
              <a:solidFill>
                <a:srgbClr val="1940E7"/>
              </a:solidFill>
            </a:endParaRPr>
          </a:p>
        </p:txBody>
      </p:sp>
      <p:sp>
        <p:nvSpPr>
          <p:cNvPr id="21" name="コンテンツ プレースホルダ 1"/>
          <p:cNvSpPr>
            <a:spLocks noGrp="1"/>
          </p:cNvSpPr>
          <p:nvPr>
            <p:ph idx="1"/>
          </p:nvPr>
        </p:nvSpPr>
        <p:spPr>
          <a:xfrm>
            <a:off x="0" y="4122342"/>
            <a:ext cx="15067979" cy="4032448"/>
          </a:xfrm>
        </p:spPr>
        <p:txBody>
          <a:bodyPr>
            <a:noAutofit/>
          </a:bodyPr>
          <a:lstStyle/>
          <a:p>
            <a:pPr marL="725488" lvl="0" indent="-725488">
              <a:buClr>
                <a:srgbClr val="FF0D0D"/>
              </a:buClr>
              <a:buSzPct val="100000"/>
              <a:buFont typeface="Wingdings" pitchFamily="2" charset="2"/>
              <a:buChar char="n"/>
              <a:defRPr/>
            </a:pPr>
            <a:r>
              <a:rPr lang="en-US" altLang="ja-JP" sz="4000" dirty="0" smtClean="0"/>
              <a:t>IDS</a:t>
            </a:r>
            <a:r>
              <a:rPr lang="ja-JP" altLang="en-US" sz="4000" dirty="0" err="1" smtClean="0"/>
              <a:t>と監</a:t>
            </a:r>
            <a:r>
              <a:rPr lang="ja-JP" altLang="en-US" sz="4000" dirty="0" smtClean="0"/>
              <a:t>視対象</a:t>
            </a:r>
            <a:r>
              <a:rPr lang="en-US" altLang="ja-JP" sz="4000" dirty="0" smtClean="0"/>
              <a:t>VM</a:t>
            </a:r>
            <a:r>
              <a:rPr lang="ja-JP" altLang="en-US" sz="4000" dirty="0" smtClean="0"/>
              <a:t>を別々の</a:t>
            </a:r>
            <a:r>
              <a:rPr lang="en-US" altLang="ja-JP" sz="4000" dirty="0" smtClean="0"/>
              <a:t>VM</a:t>
            </a:r>
            <a:r>
              <a:rPr lang="ja-JP" altLang="en-US" sz="4000" dirty="0" smtClean="0"/>
              <a:t>上で動作させる</a:t>
            </a:r>
            <a:endParaRPr lang="en-US" altLang="ja-JP" sz="2200" dirty="0" smtClean="0"/>
          </a:p>
          <a:p>
            <a:pPr marL="1512888" lvl="0" indent="-695325">
              <a:buClr>
                <a:srgbClr val="FF0D0D"/>
              </a:buClr>
              <a:buSzPct val="100000"/>
              <a:buFont typeface="Wingdings" pitchFamily="2" charset="2"/>
              <a:buChar char="n"/>
              <a:defRPr/>
            </a:pPr>
            <a:r>
              <a:rPr lang="ja-JP" altLang="en-US" sz="4000" dirty="0" smtClean="0"/>
              <a:t>オフロードしないと</a:t>
            </a:r>
            <a:r>
              <a:rPr lang="en-US" altLang="ja-JP" sz="4000" dirty="0" smtClean="0"/>
              <a:t>IDS</a:t>
            </a:r>
            <a:r>
              <a:rPr lang="ja-JP" altLang="en-US" sz="4000" dirty="0" smtClean="0"/>
              <a:t>が改竄・停止させられる可能性がある</a:t>
            </a:r>
            <a:endParaRPr lang="en-US" altLang="ja-JP" sz="4000" dirty="0" smtClean="0"/>
          </a:p>
          <a:p>
            <a:pPr marL="1512888" indent="-695325">
              <a:buClr>
                <a:srgbClr val="FF0D0D"/>
              </a:buClr>
              <a:buSzPct val="100000"/>
              <a:buFont typeface="Wingdings" pitchFamily="2" charset="2"/>
              <a:buChar char="n"/>
              <a:defRPr/>
            </a:pPr>
            <a:r>
              <a:rPr lang="en-US" altLang="ja-JP" sz="4000" dirty="0" smtClean="0"/>
              <a:t>IDS</a:t>
            </a:r>
            <a:r>
              <a:rPr lang="ja-JP" altLang="en-US" sz="4000" dirty="0" smtClean="0"/>
              <a:t>自身が攻撃を受けにくくなり正常に検知できる</a:t>
            </a:r>
            <a:endParaRPr lang="en-US" altLang="ja-JP" sz="4000" dirty="0" smtClean="0"/>
          </a:p>
          <a:p>
            <a:pPr marL="1512888" lvl="0" indent="-695325">
              <a:buClr>
                <a:srgbClr val="FF0D0D"/>
              </a:buClr>
              <a:buSzPct val="100000"/>
              <a:buFont typeface="Wingdings" pitchFamily="2" charset="2"/>
              <a:buChar char="n"/>
              <a:defRPr/>
            </a:pPr>
            <a:r>
              <a:rPr lang="en-US" altLang="ja-JP" sz="4000" dirty="0" smtClean="0"/>
              <a:t>IDS</a:t>
            </a:r>
            <a:r>
              <a:rPr lang="ja-JP" altLang="en-US" sz="4000" dirty="0" smtClean="0"/>
              <a:t>を動作させる</a:t>
            </a:r>
            <a:r>
              <a:rPr lang="en-US" altLang="ja-JP" sz="4000" dirty="0" smtClean="0"/>
              <a:t>VM</a:t>
            </a:r>
            <a:r>
              <a:rPr lang="ja-JP" altLang="en-US" sz="4000" dirty="0" err="1" smtClean="0"/>
              <a:t>への</a:t>
            </a:r>
            <a:r>
              <a:rPr lang="ja-JP" altLang="en-US" sz="4000" dirty="0" smtClean="0"/>
              <a:t>侵入は困難</a:t>
            </a:r>
            <a:endParaRPr lang="en-US" altLang="ja-JP" sz="4000" dirty="0" smtClean="0"/>
          </a:p>
          <a:p>
            <a:pPr marL="2238375" lvl="0" indent="-725488">
              <a:buClr>
                <a:srgbClr val="FF0D0D"/>
              </a:buClr>
              <a:buSzPct val="100000"/>
              <a:buFont typeface="Wingdings" pitchFamily="2" charset="2"/>
              <a:buChar char="n"/>
              <a:defRPr/>
            </a:pPr>
            <a:r>
              <a:rPr lang="ja-JP" altLang="en-US" sz="4000" dirty="0" smtClean="0"/>
              <a:t>外部へのサービスを提供しない</a:t>
            </a:r>
            <a:endParaRPr lang="en-US" altLang="ja-JP" sz="4000" dirty="0" smtClean="0"/>
          </a:p>
          <a:p>
            <a:pPr marL="725488" indent="-725488">
              <a:buClr>
                <a:srgbClr val="FF0D0D"/>
              </a:buClr>
              <a:buSzPct val="100000"/>
              <a:buNone/>
            </a:pPr>
            <a:endParaRPr lang="en-US" altLang="ja-JP" sz="4000" dirty="0" smtClean="0"/>
          </a:p>
        </p:txBody>
      </p:sp>
      <p:sp>
        <p:nvSpPr>
          <p:cNvPr id="26" name="タイトル 1"/>
          <p:cNvSpPr txBox="1">
            <a:spLocks/>
          </p:cNvSpPr>
          <p:nvPr/>
        </p:nvSpPr>
        <p:spPr>
          <a:xfrm>
            <a:off x="0" y="0"/>
            <a:ext cx="30279975" cy="325824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417643" tIns="208822" rIns="417643" bIns="208822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KVM</a:t>
            </a:r>
            <a:r>
              <a:rPr kumimoji="1" lang="ja-JP" altLang="en-US" sz="8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における</a:t>
            </a:r>
            <a:r>
              <a:rPr lang="ja-JP" altLang="en-US" sz="8800" b="1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仮想マシンを用いた</a:t>
            </a:r>
            <a:r>
              <a:rPr kumimoji="1" lang="en-US" altLang="ja-JP" sz="8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IDS</a:t>
            </a:r>
            <a:r>
              <a:rPr kumimoji="1" lang="ja-JP" altLang="en-US" sz="8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オフロードの実現</a:t>
            </a:r>
            <a:endParaRPr kumimoji="1" lang="en-US" altLang="ja-JP" sz="8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5400" b="1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中村 孝介（九工大）  光来 健一（九工大</a:t>
            </a:r>
            <a:r>
              <a:rPr lang="en-US" altLang="ja-JP" sz="5400" b="1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/CREST</a:t>
            </a:r>
            <a:r>
              <a:rPr lang="ja-JP" altLang="en-US" sz="5400" b="1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）</a:t>
            </a:r>
            <a:endParaRPr kumimoji="1" lang="ja-JP" altLang="en-US" sz="5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7" name="タイトル 2"/>
          <p:cNvSpPr txBox="1">
            <a:spLocks/>
          </p:cNvSpPr>
          <p:nvPr/>
        </p:nvSpPr>
        <p:spPr>
          <a:xfrm>
            <a:off x="0" y="14203462"/>
            <a:ext cx="8227219" cy="1296144"/>
          </a:xfrm>
          <a:prstGeom prst="rect">
            <a:avLst/>
          </a:prstGeom>
        </p:spPr>
        <p:txBody>
          <a:bodyPr vert="horz" lIns="417643" tIns="208822" rIns="417643" bIns="208822" rtlCol="0" anchor="ctr">
            <a:noAutofit/>
          </a:bodyPr>
          <a:lstStyle/>
          <a:p>
            <a:pPr marL="0" marR="0" lvl="0" indent="0" defTabSz="417643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4800" b="1" noProof="0" dirty="0" smtClean="0">
                <a:solidFill>
                  <a:srgbClr val="1940E7"/>
                </a:solidFill>
                <a:latin typeface="+mj-lt"/>
                <a:ea typeface="+mj-ea"/>
                <a:cs typeface="+mj-cs"/>
              </a:rPr>
              <a:t>KVM</a:t>
            </a:r>
            <a:r>
              <a:rPr lang="ja-JP" altLang="en-US" sz="4800" b="1" noProof="0" dirty="0" smtClean="0">
                <a:solidFill>
                  <a:srgbClr val="1940E7"/>
                </a:solidFill>
                <a:latin typeface="+mj-lt"/>
                <a:ea typeface="+mj-ea"/>
                <a:cs typeface="+mj-cs"/>
              </a:rPr>
              <a:t>における</a:t>
            </a:r>
            <a:r>
              <a:rPr lang="en-US" altLang="ja-JP" sz="4800" b="1" noProof="0" dirty="0" smtClean="0">
                <a:solidFill>
                  <a:srgbClr val="1940E7"/>
                </a:solidFill>
                <a:latin typeface="+mj-lt"/>
                <a:ea typeface="+mj-ea"/>
                <a:cs typeface="+mj-cs"/>
              </a:rPr>
              <a:t>IDS</a:t>
            </a:r>
            <a:r>
              <a:rPr lang="ja-JP" altLang="en-US" sz="4800" b="1" noProof="0" dirty="0" smtClean="0">
                <a:solidFill>
                  <a:srgbClr val="1940E7"/>
                </a:solidFill>
                <a:latin typeface="+mj-lt"/>
                <a:ea typeface="+mj-ea"/>
                <a:cs typeface="+mj-cs"/>
              </a:rPr>
              <a:t>オフロード</a:t>
            </a:r>
            <a:endParaRPr kumimoji="1" lang="ja-JP" altLang="en-US" sz="4800" b="1" i="0" u="none" strike="noStrike" kern="1200" cap="none" spc="0" normalizeH="0" baseline="0" noProof="0" dirty="0">
              <a:ln>
                <a:noFill/>
              </a:ln>
              <a:solidFill>
                <a:srgbClr val="1940E7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8" name="タイトル 2"/>
          <p:cNvSpPr txBox="1">
            <a:spLocks/>
          </p:cNvSpPr>
          <p:nvPr/>
        </p:nvSpPr>
        <p:spPr>
          <a:xfrm>
            <a:off x="0" y="23780526"/>
            <a:ext cx="7363123" cy="129614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pPr marL="0" marR="0" lvl="0" indent="0" defTabSz="417643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4800" b="1" noProof="0" dirty="0" err="1" smtClean="0">
                <a:solidFill>
                  <a:srgbClr val="1940E7"/>
                </a:solidFill>
                <a:latin typeface="+mj-lt"/>
                <a:ea typeface="+mj-ea"/>
                <a:cs typeface="+mj-cs"/>
              </a:rPr>
              <a:t>KVMonitor</a:t>
            </a:r>
            <a:endParaRPr kumimoji="1" lang="ja-JP" altLang="en-US" sz="4800" b="1" i="0" u="none" strike="noStrike" kern="1200" cap="none" spc="0" normalizeH="0" baseline="0" noProof="0" dirty="0">
              <a:ln>
                <a:noFill/>
              </a:ln>
              <a:solidFill>
                <a:srgbClr val="1940E7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0" name="タイトル 2"/>
          <p:cNvSpPr txBox="1">
            <a:spLocks/>
          </p:cNvSpPr>
          <p:nvPr/>
        </p:nvSpPr>
        <p:spPr>
          <a:xfrm>
            <a:off x="15067979" y="3114230"/>
            <a:ext cx="7363123" cy="129614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pPr marL="0" marR="0" lvl="0" indent="0" defTabSz="417643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800" b="1" noProof="0" dirty="0" smtClean="0">
                <a:solidFill>
                  <a:srgbClr val="1940E7"/>
                </a:solidFill>
                <a:latin typeface="+mj-lt"/>
                <a:ea typeface="+mj-ea"/>
                <a:cs typeface="+mj-cs"/>
              </a:rPr>
              <a:t>メモリの監視</a:t>
            </a:r>
            <a:endParaRPr kumimoji="1" lang="ja-JP" altLang="en-US" sz="4800" b="1" i="0" u="none" strike="noStrike" kern="1200" cap="none" spc="0" normalizeH="0" baseline="0" noProof="0" dirty="0">
              <a:ln>
                <a:noFill/>
              </a:ln>
              <a:solidFill>
                <a:srgbClr val="1940E7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1" name="タイトル 2"/>
          <p:cNvSpPr txBox="1">
            <a:spLocks/>
          </p:cNvSpPr>
          <p:nvPr/>
        </p:nvSpPr>
        <p:spPr>
          <a:xfrm>
            <a:off x="15067979" y="14779526"/>
            <a:ext cx="7363123" cy="129614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pPr marL="0" marR="0" lvl="0" indent="0" defTabSz="417643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800" b="1" dirty="0" smtClean="0">
                <a:solidFill>
                  <a:srgbClr val="1940E7"/>
                </a:solidFill>
                <a:latin typeface="+mj-lt"/>
                <a:ea typeface="+mj-ea"/>
                <a:cs typeface="+mj-cs"/>
              </a:rPr>
              <a:t>リソース管理</a:t>
            </a:r>
            <a:endParaRPr kumimoji="1" lang="ja-JP" altLang="en-US" sz="4800" b="1" i="0" u="none" strike="noStrike" kern="1200" cap="none" spc="0" normalizeH="0" baseline="0" noProof="0" dirty="0">
              <a:ln>
                <a:noFill/>
              </a:ln>
              <a:solidFill>
                <a:srgbClr val="1940E7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2" name="タイトル 2"/>
          <p:cNvSpPr txBox="1">
            <a:spLocks/>
          </p:cNvSpPr>
          <p:nvPr/>
        </p:nvSpPr>
        <p:spPr>
          <a:xfrm>
            <a:off x="15067979" y="39694294"/>
            <a:ext cx="7363123" cy="129614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pPr marL="0" marR="0" lvl="0" indent="0" defTabSz="417643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800" b="1" noProof="0" dirty="0" smtClean="0">
                <a:solidFill>
                  <a:srgbClr val="1940E7"/>
                </a:solidFill>
                <a:latin typeface="+mj-lt"/>
                <a:ea typeface="+mj-ea"/>
                <a:cs typeface="+mj-cs"/>
              </a:rPr>
              <a:t>今後の課題</a:t>
            </a:r>
            <a:endParaRPr kumimoji="1" lang="ja-JP" altLang="en-US" sz="4800" b="1" i="0" u="none" strike="noStrike" kern="1200" cap="none" spc="0" normalizeH="0" baseline="0" noProof="0" dirty="0">
              <a:ln>
                <a:noFill/>
              </a:ln>
              <a:solidFill>
                <a:srgbClr val="1940E7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4" name="コンテンツ プレースホルダ 1"/>
          <p:cNvSpPr txBox="1">
            <a:spLocks/>
          </p:cNvSpPr>
          <p:nvPr/>
        </p:nvSpPr>
        <p:spPr>
          <a:xfrm>
            <a:off x="0" y="15067558"/>
            <a:ext cx="15067979" cy="4032448"/>
          </a:xfrm>
          <a:prstGeom prst="rect">
            <a:avLst/>
          </a:prstGeom>
        </p:spPr>
        <p:txBody>
          <a:bodyPr vert="horz" lIns="417643" tIns="208822" rIns="417643" bIns="208822" rtlCol="0">
            <a:noAutofit/>
          </a:bodyPr>
          <a:lstStyle/>
          <a:p>
            <a:pPr marL="725488" marR="0" lvl="0" indent="-725488" algn="l" defTabSz="417643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100000"/>
              <a:buFont typeface="Wingdings" pitchFamily="2" charset="2"/>
              <a:buChar char="n"/>
              <a:tabLst/>
              <a:defRPr/>
            </a:pPr>
            <a:r>
              <a:rPr lang="en-US" altLang="ja-JP" sz="4000" dirty="0" smtClean="0"/>
              <a:t>KVM</a:t>
            </a:r>
            <a:r>
              <a:rPr lang="ja-JP" altLang="en-US" sz="4000" dirty="0" smtClean="0"/>
              <a:t>で</a:t>
            </a:r>
            <a:r>
              <a:rPr lang="en-US" altLang="ja-JP" sz="4000" dirty="0" smtClean="0"/>
              <a:t>IDS</a:t>
            </a:r>
            <a:r>
              <a:rPr lang="ja-JP" altLang="en-US" sz="4000" dirty="0" smtClean="0"/>
              <a:t>オフロードは実現されていない</a:t>
            </a:r>
            <a:endParaRPr lang="en-US" altLang="ja-JP" sz="4000" dirty="0" smtClean="0"/>
          </a:p>
          <a:p>
            <a:pPr marL="1512888" lvl="1" indent="-693738">
              <a:spcBef>
                <a:spcPct val="20000"/>
              </a:spcBef>
              <a:buClr>
                <a:srgbClr val="FF0D0D"/>
              </a:buClr>
              <a:buSzPct val="100000"/>
              <a:buFont typeface="Wingdings" pitchFamily="2" charset="2"/>
              <a:buChar char="n"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IDS</a:t>
            </a:r>
            <a:r>
              <a:rPr kumimoji="1" lang="ja-JP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オフロードの</a:t>
            </a:r>
            <a:r>
              <a:rPr lang="ja-JP" altLang="en-US" sz="4000" dirty="0" smtClean="0"/>
              <a:t>研究は主に</a:t>
            </a:r>
            <a:r>
              <a:rPr lang="en-US" altLang="ja-JP" sz="4000" dirty="0" err="1" smtClean="0"/>
              <a:t>Xen</a:t>
            </a:r>
            <a:r>
              <a:rPr lang="ja-JP" altLang="en-US" sz="4000" dirty="0" smtClean="0"/>
              <a:t>を用いて行われてきた</a:t>
            </a:r>
            <a:endParaRPr lang="en-US" altLang="ja-JP" sz="4000" dirty="0" smtClean="0"/>
          </a:p>
          <a:p>
            <a:pPr marL="725488" lvl="1" indent="-725488">
              <a:spcBef>
                <a:spcPct val="20000"/>
              </a:spcBef>
              <a:buClr>
                <a:srgbClr val="FF0D0D"/>
              </a:buClr>
              <a:buSzPct val="100000"/>
              <a:buFont typeface="Wingdings" pitchFamily="2" charset="2"/>
              <a:buChar char="n"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KVM</a:t>
            </a:r>
            <a:r>
              <a:rPr kumimoji="1" lang="ja-JP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はアーキテクチャが</a:t>
            </a:r>
            <a:r>
              <a:rPr kumimoji="1" lang="en-US" altLang="ja-JP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Xen</a:t>
            </a:r>
            <a:r>
              <a:rPr kumimoji="1" lang="ja-JP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とは異なる</a:t>
            </a: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512888" lvl="1" indent="-693738">
              <a:spcBef>
                <a:spcPct val="20000"/>
              </a:spcBef>
              <a:buClr>
                <a:srgbClr val="FF0D0D"/>
              </a:buClr>
              <a:buSzPct val="100000"/>
              <a:buFont typeface="Wingdings" pitchFamily="2" charset="2"/>
              <a:buChar char="n"/>
              <a:defRPr/>
            </a:pPr>
            <a:r>
              <a:rPr lang="en-US" altLang="ja-JP" sz="4000" dirty="0" smtClean="0"/>
              <a:t>Linux</a:t>
            </a:r>
            <a:r>
              <a:rPr lang="ja-JP" altLang="en-US" sz="4000" dirty="0" smtClean="0"/>
              <a:t>カーネル内で</a:t>
            </a:r>
            <a:r>
              <a:rPr lang="en-US" altLang="ja-JP" sz="4000" dirty="0" smtClean="0"/>
              <a:t>VMM</a:t>
            </a:r>
            <a:r>
              <a:rPr lang="ja-JP" altLang="en-US" sz="4000" dirty="0" smtClean="0"/>
              <a:t>を動作</a:t>
            </a:r>
            <a:endParaRPr lang="en-US" altLang="ja-JP" sz="4000" dirty="0" smtClean="0"/>
          </a:p>
          <a:p>
            <a:pPr marL="1512888" lvl="1" indent="-693738">
              <a:spcBef>
                <a:spcPct val="20000"/>
              </a:spcBef>
              <a:buClr>
                <a:srgbClr val="FF0D0D"/>
              </a:buClr>
              <a:buSzPct val="100000"/>
              <a:buFont typeface="Wingdings" pitchFamily="2" charset="2"/>
              <a:buChar char="n"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QEMU</a:t>
            </a:r>
            <a:r>
              <a:rPr kumimoji="1" lang="ja-JP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を使用し</a:t>
            </a:r>
            <a:r>
              <a:rPr lang="en-US" altLang="ja-JP" sz="4000" dirty="0" smtClean="0"/>
              <a:t>VM</a:t>
            </a:r>
            <a:r>
              <a:rPr lang="ja-JP" altLang="en-US" sz="4000" dirty="0" smtClean="0"/>
              <a:t>をホスト</a:t>
            </a:r>
            <a:r>
              <a:rPr lang="en-US" altLang="ja-JP" sz="4000" dirty="0" smtClean="0"/>
              <a:t>OS</a:t>
            </a:r>
            <a:r>
              <a:rPr lang="ja-JP" altLang="en-US" sz="4000" dirty="0" smtClean="0"/>
              <a:t>の１つのプロセスとして管理</a:t>
            </a: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コンテンツ プレースホルダ 1"/>
          <p:cNvSpPr txBox="1">
            <a:spLocks/>
          </p:cNvSpPr>
          <p:nvPr/>
        </p:nvSpPr>
        <p:spPr>
          <a:xfrm>
            <a:off x="0" y="24716630"/>
            <a:ext cx="15067979" cy="4608512"/>
          </a:xfrm>
          <a:prstGeom prst="rect">
            <a:avLst/>
          </a:prstGeom>
        </p:spPr>
        <p:txBody>
          <a:bodyPr vert="horz" lIns="417643" tIns="208822" rIns="417643" bIns="208822" rtlCol="0">
            <a:noAutofit/>
          </a:bodyPr>
          <a:lstStyle/>
          <a:p>
            <a:pPr marL="725488" marR="0" lvl="0" indent="-725488" algn="l" defTabSz="417643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100000"/>
              <a:buFont typeface="Wingdings" pitchFamily="2" charset="2"/>
              <a:buChar char="n"/>
              <a:tabLst/>
              <a:defRPr/>
            </a:pPr>
            <a:r>
              <a:rPr lang="en-US" altLang="ja-JP" sz="4000" dirty="0" smtClean="0"/>
              <a:t>KVM</a:t>
            </a:r>
            <a:r>
              <a:rPr lang="ja-JP" altLang="en-US" sz="4000" dirty="0" smtClean="0"/>
              <a:t>で</a:t>
            </a:r>
            <a:r>
              <a:rPr lang="en-US" altLang="ja-JP" sz="4000" dirty="0" smtClean="0"/>
              <a:t>IDS</a:t>
            </a:r>
            <a:r>
              <a:rPr lang="ja-JP" altLang="en-US" sz="4000" dirty="0" smtClean="0"/>
              <a:t>オフロードを実現するシステム</a:t>
            </a:r>
            <a:endParaRPr lang="en-US" altLang="ja-JP" sz="4000" dirty="0" smtClean="0"/>
          </a:p>
          <a:p>
            <a:pPr marL="1512888" marR="0" lvl="0" indent="-695325" algn="l" defTabSz="417643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100000"/>
              <a:buFont typeface="Wingdings" pitchFamily="2" charset="2"/>
              <a:buChar char="n"/>
              <a:tabLst/>
              <a:defRPr/>
            </a:pPr>
            <a:r>
              <a:rPr lang="en-US" altLang="ja-JP" sz="4000" dirty="0" smtClean="0"/>
              <a:t>IDS</a:t>
            </a:r>
            <a:r>
              <a:rPr lang="ja-JP" altLang="en-US" sz="4000" dirty="0" smtClean="0"/>
              <a:t>をホスト</a:t>
            </a:r>
            <a:r>
              <a:rPr lang="en-US" altLang="ja-JP" sz="4000" dirty="0" smtClean="0"/>
              <a:t>OS</a:t>
            </a:r>
            <a:r>
              <a:rPr lang="ja-JP" altLang="en-US" sz="4000" dirty="0" smtClean="0"/>
              <a:t>上のプロセスとして実行する</a:t>
            </a:r>
            <a:endParaRPr lang="en-US" altLang="ja-JP" sz="4000" dirty="0" smtClean="0"/>
          </a:p>
          <a:p>
            <a:pPr marL="2238375" marR="0" lvl="0" indent="-725488" algn="l" defTabSz="417643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100000"/>
              <a:buFont typeface="Wingdings" pitchFamily="2" charset="2"/>
              <a:buChar char="n"/>
              <a:tabLst/>
              <a:defRPr/>
            </a:pPr>
            <a:r>
              <a:rPr lang="en-US" altLang="ja-JP" sz="4000" dirty="0" smtClean="0"/>
              <a:t>IDS</a:t>
            </a:r>
            <a:r>
              <a:rPr lang="ja-JP" altLang="en-US" sz="4000" dirty="0" smtClean="0"/>
              <a:t>を攻撃から守る</a:t>
            </a:r>
            <a:endParaRPr lang="en-US" altLang="ja-JP" sz="4000" dirty="0" smtClean="0"/>
          </a:p>
          <a:p>
            <a:pPr marL="1512888" marR="0" lvl="0" indent="-695325" algn="l" defTabSz="417643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100000"/>
              <a:buFont typeface="Wingdings" pitchFamily="2" charset="2"/>
              <a:buChar char="n"/>
              <a:tabLst/>
              <a:defRPr/>
            </a:pPr>
            <a:r>
              <a:rPr lang="en-US" altLang="ja-JP" sz="4000" dirty="0" smtClean="0"/>
              <a:t>IDS</a:t>
            </a:r>
            <a:r>
              <a:rPr lang="ja-JP" altLang="en-US" sz="4000" dirty="0" smtClean="0"/>
              <a:t>が</a:t>
            </a:r>
            <a:r>
              <a:rPr lang="en-US" altLang="ja-JP" sz="4000" dirty="0" smtClean="0"/>
              <a:t>VM</a:t>
            </a:r>
            <a:r>
              <a:rPr lang="ja-JP" altLang="en-US" sz="4000" dirty="0" smtClean="0"/>
              <a:t>のディスクとメモリを監視</a:t>
            </a:r>
            <a:endParaRPr lang="en-US" altLang="ja-JP" sz="4000" dirty="0" smtClean="0"/>
          </a:p>
          <a:p>
            <a:pPr marL="1512888" marR="0" lvl="0" indent="-695325" algn="l" defTabSz="417643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100000"/>
              <a:buFont typeface="Wingdings" pitchFamily="2" charset="2"/>
              <a:buChar char="n"/>
              <a:tabLst/>
              <a:defRPr/>
            </a:pPr>
            <a:r>
              <a:rPr lang="en-US" altLang="ja-JP" sz="4000" dirty="0" smtClean="0"/>
              <a:t>VM</a:t>
            </a:r>
            <a:r>
              <a:rPr lang="ja-JP" altLang="en-US" sz="4000" dirty="0" smtClean="0"/>
              <a:t>と</a:t>
            </a:r>
            <a:r>
              <a:rPr lang="en-US" altLang="ja-JP" sz="4000" dirty="0" smtClean="0"/>
              <a:t>IDS</a:t>
            </a:r>
            <a:r>
              <a:rPr lang="ja-JP" altLang="en-US" sz="4000" dirty="0" err="1" smtClean="0"/>
              <a:t>への</a:t>
            </a:r>
            <a:r>
              <a:rPr lang="ja-JP" altLang="en-US" sz="4000" dirty="0" smtClean="0"/>
              <a:t>統一的な</a:t>
            </a:r>
            <a:r>
              <a:rPr lang="en-US" altLang="ja-JP" sz="4000" dirty="0" smtClean="0"/>
              <a:t>CPU</a:t>
            </a:r>
            <a:r>
              <a:rPr lang="ja-JP" altLang="en-US" sz="4000" dirty="0" smtClean="0"/>
              <a:t>・メモリ制限</a:t>
            </a:r>
            <a:endParaRPr lang="en-US" altLang="ja-JP" sz="4000" dirty="0" smtClean="0"/>
          </a:p>
          <a:p>
            <a:pPr marL="2238375" marR="0" lvl="0" indent="-725488" algn="l" defTabSz="417643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100000"/>
              <a:buFont typeface="Wingdings" pitchFamily="2" charset="2"/>
              <a:buChar char="n"/>
              <a:tabLst/>
              <a:defRPr/>
            </a:pPr>
            <a:r>
              <a:rPr lang="ja-JP" altLang="en-US" sz="4000" dirty="0" smtClean="0"/>
              <a:t>一定のリソースを保証</a:t>
            </a:r>
            <a:endParaRPr lang="en-US" altLang="ja-JP" sz="4000" dirty="0" smtClean="0"/>
          </a:p>
        </p:txBody>
      </p:sp>
      <p:sp>
        <p:nvSpPr>
          <p:cNvPr id="37" name="コンテンツ プレースホルダ 1"/>
          <p:cNvSpPr txBox="1">
            <a:spLocks/>
          </p:cNvSpPr>
          <p:nvPr/>
        </p:nvSpPr>
        <p:spPr>
          <a:xfrm>
            <a:off x="15193688" y="4050334"/>
            <a:ext cx="15067979" cy="7560840"/>
          </a:xfrm>
          <a:prstGeom prst="rect">
            <a:avLst/>
          </a:prstGeom>
        </p:spPr>
        <p:txBody>
          <a:bodyPr vert="horz" lIns="417643" tIns="208822" rIns="417643" bIns="208822" rtlCol="0">
            <a:noAutofit/>
          </a:bodyPr>
          <a:lstStyle/>
          <a:p>
            <a:pPr marL="725488" marR="0" lvl="0" indent="-725488" algn="l" defTabSz="417643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100000"/>
              <a:buFont typeface="Wingdings" pitchFamily="2" charset="2"/>
              <a:buChar char="n"/>
              <a:tabLst/>
              <a:defRPr/>
            </a:pPr>
            <a:r>
              <a:rPr lang="en-US" altLang="ja-JP" sz="4000" noProof="0" dirty="0" smtClean="0"/>
              <a:t>VM</a:t>
            </a:r>
            <a:r>
              <a:rPr lang="ja-JP" altLang="en-US" sz="4000" noProof="0" dirty="0" smtClean="0"/>
              <a:t>の物理メモリを</a:t>
            </a:r>
            <a:r>
              <a:rPr lang="en-US" altLang="ja-JP" sz="4000" noProof="0" dirty="0" smtClean="0"/>
              <a:t>IDS</a:t>
            </a:r>
            <a:r>
              <a:rPr lang="ja-JP" altLang="en-US" sz="4000" noProof="0" dirty="0" smtClean="0"/>
              <a:t>の仮想メモリ上にマップ</a:t>
            </a:r>
            <a:endParaRPr lang="en-US" altLang="ja-JP" sz="4000" noProof="0" dirty="0" smtClean="0"/>
          </a:p>
          <a:p>
            <a:pPr marL="1450975" lvl="1" indent="-725488">
              <a:spcBef>
                <a:spcPct val="20000"/>
              </a:spcBef>
              <a:buClr>
                <a:srgbClr val="FF0D0D"/>
              </a:buClr>
              <a:buSzPct val="100000"/>
              <a:buFont typeface="Wingdings" pitchFamily="2" charset="2"/>
              <a:buChar char="n"/>
              <a:defRPr/>
            </a:pPr>
            <a:r>
              <a:rPr kumimoji="1" lang="en-US" altLang="ja-JP" sz="40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QEMU</a:t>
            </a:r>
            <a:r>
              <a:rPr kumimoji="1" lang="ja-JP" altLang="en-US" sz="4000" b="0" i="0" u="none" strike="noStrike" kern="1200" cap="none" spc="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にメ</a:t>
            </a:r>
            <a:r>
              <a:rPr kumimoji="1" lang="ja-JP" altLang="en-US" sz="40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モリ用ファイルをメモリとして使わせ</a:t>
            </a:r>
            <a:r>
              <a:rPr lang="ja-JP" altLang="en-US" sz="4000" dirty="0" smtClean="0"/>
              <a:t>る</a:t>
            </a:r>
            <a:endParaRPr lang="en-US" altLang="ja-JP" sz="4000" dirty="0" smtClean="0"/>
          </a:p>
          <a:p>
            <a:pPr marL="2333625" lvl="2" indent="-882650">
              <a:spcBef>
                <a:spcPct val="20000"/>
              </a:spcBef>
              <a:buClr>
                <a:srgbClr val="FF0D0D"/>
              </a:buClr>
              <a:buSzPct val="100000"/>
              <a:buFont typeface="Wingdings" pitchFamily="2" charset="2"/>
              <a:buChar char="n"/>
              <a:defRPr/>
            </a:pPr>
            <a:r>
              <a:rPr lang="en-US" altLang="ja-JP" sz="4000" dirty="0" smtClean="0"/>
              <a:t>QEMU</a:t>
            </a:r>
            <a:r>
              <a:rPr lang="ja-JP" altLang="en-US" sz="4000" dirty="0" smtClean="0"/>
              <a:t>がファイルを削除しないように修正</a:t>
            </a:r>
            <a:endParaRPr lang="en-US" altLang="ja-JP" sz="4000" dirty="0" smtClean="0"/>
          </a:p>
          <a:p>
            <a:pPr marL="1512888" lvl="1" indent="-787400">
              <a:spcBef>
                <a:spcPct val="20000"/>
              </a:spcBef>
              <a:buClr>
                <a:srgbClr val="FF0D0D"/>
              </a:buClr>
              <a:buSzPct val="100000"/>
              <a:buFont typeface="Wingdings" pitchFamily="2" charset="2"/>
              <a:buChar char="n"/>
              <a:defRPr/>
            </a:pPr>
            <a:r>
              <a:rPr lang="en-US" altLang="ja-JP" sz="4000" dirty="0" smtClean="0"/>
              <a:t>IDS</a:t>
            </a:r>
            <a:r>
              <a:rPr lang="ja-JP" altLang="en-US" sz="4000" dirty="0" err="1" smtClean="0"/>
              <a:t>もメ</a:t>
            </a:r>
            <a:r>
              <a:rPr lang="ja-JP" altLang="en-US" sz="4000" dirty="0" smtClean="0"/>
              <a:t>モリ用ファイルをマップして参照</a:t>
            </a:r>
            <a:endParaRPr lang="en-US" altLang="ja-JP" sz="4000" dirty="0" smtClean="0"/>
          </a:p>
          <a:p>
            <a:pPr marL="725488" lvl="1" indent="-725488">
              <a:spcBef>
                <a:spcPct val="20000"/>
              </a:spcBef>
              <a:buClr>
                <a:srgbClr val="FF0D0D"/>
              </a:buClr>
              <a:buSzPct val="100000"/>
              <a:buFont typeface="Wingdings" pitchFamily="2" charset="2"/>
              <a:buChar char="n"/>
              <a:defRPr/>
            </a:pPr>
            <a:r>
              <a:rPr lang="en-US" altLang="ja-JP" sz="4000" dirty="0" smtClean="0"/>
              <a:t>QEMU</a:t>
            </a:r>
            <a:r>
              <a:rPr lang="ja-JP" altLang="en-US" sz="4000" dirty="0" smtClean="0"/>
              <a:t>と通信して仮想アドレスを物理アドレスに変換</a:t>
            </a:r>
            <a:endParaRPr lang="en-US" altLang="ja-JP" sz="4000" dirty="0" smtClean="0"/>
          </a:p>
          <a:p>
            <a:pPr marL="1450975" lvl="1" indent="-725488">
              <a:spcBef>
                <a:spcPct val="20000"/>
              </a:spcBef>
              <a:buClr>
                <a:srgbClr val="FF0D0D"/>
              </a:buClr>
              <a:buSzPct val="100000"/>
              <a:buFont typeface="Wingdings" pitchFamily="2" charset="2"/>
              <a:buChar char="n"/>
              <a:defRPr/>
            </a:pPr>
            <a:r>
              <a:rPr lang="en-US" altLang="ja-JP" sz="4000" dirty="0" smtClean="0"/>
              <a:t>QEMU</a:t>
            </a:r>
            <a:r>
              <a:rPr lang="ja-JP" altLang="en-US" sz="4000" dirty="0" smtClean="0"/>
              <a:t>に</a:t>
            </a:r>
            <a:r>
              <a:rPr lang="en-US" altLang="ja-JP" sz="4000" dirty="0" err="1" smtClean="0"/>
              <a:t>xaddr</a:t>
            </a:r>
            <a:r>
              <a:rPr lang="ja-JP" altLang="en-US" sz="4000" dirty="0" smtClean="0"/>
              <a:t>コマンドを追加し、</a:t>
            </a:r>
            <a:r>
              <a:rPr lang="en-US" altLang="ja-JP" sz="4000" dirty="0" smtClean="0"/>
              <a:t>QMP</a:t>
            </a:r>
            <a:r>
              <a:rPr lang="ja-JP" altLang="en-US" sz="4000" dirty="0" smtClean="0"/>
              <a:t>を使って通信</a:t>
            </a:r>
            <a:endParaRPr lang="en-US" altLang="ja-JP" sz="4000" dirty="0" smtClean="0"/>
          </a:p>
          <a:p>
            <a:pPr marL="2586038" lvl="2" indent="-977900">
              <a:spcBef>
                <a:spcPct val="20000"/>
              </a:spcBef>
              <a:buClr>
                <a:srgbClr val="C00000"/>
              </a:buClr>
              <a:buSzPct val="100000"/>
              <a:buFont typeface="Wingdings" pitchFamily="2" charset="2"/>
              <a:buChar char="n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" name="コンテンツ プレースホルダ 1"/>
          <p:cNvSpPr txBox="1">
            <a:spLocks/>
          </p:cNvSpPr>
          <p:nvPr/>
        </p:nvSpPr>
        <p:spPr>
          <a:xfrm>
            <a:off x="15211996" y="15643622"/>
            <a:ext cx="15067979" cy="4680520"/>
          </a:xfrm>
          <a:prstGeom prst="rect">
            <a:avLst/>
          </a:prstGeom>
        </p:spPr>
        <p:txBody>
          <a:bodyPr vert="horz" lIns="417643" tIns="208822" rIns="417643" bIns="208822" rtlCol="0">
            <a:noAutofit/>
          </a:bodyPr>
          <a:lstStyle/>
          <a:p>
            <a:pPr marL="725488" marR="0" lvl="0" indent="-725488" algn="l" defTabSz="417643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100000"/>
              <a:buFont typeface="Wingdings" pitchFamily="2" charset="2"/>
              <a:buChar char="n"/>
              <a:tabLst/>
              <a:defRPr/>
            </a:pPr>
            <a:r>
              <a:rPr lang="en-US" altLang="ja-JP" sz="4000" dirty="0" smtClean="0"/>
              <a:t>VM</a:t>
            </a:r>
            <a:r>
              <a:rPr lang="ja-JP" altLang="en-US" sz="4000" dirty="0" smtClean="0"/>
              <a:t>と</a:t>
            </a:r>
            <a:r>
              <a:rPr lang="en-US" altLang="ja-JP" sz="4000" dirty="0" smtClean="0"/>
              <a:t>IDS</a:t>
            </a:r>
            <a:r>
              <a:rPr lang="ja-JP" altLang="en-US" sz="4000" dirty="0" smtClean="0"/>
              <a:t>をグループ化して</a:t>
            </a:r>
            <a:r>
              <a:rPr lang="en-US" altLang="ja-JP" sz="4000" dirty="0" smtClean="0"/>
              <a:t>CPU</a:t>
            </a:r>
            <a:r>
              <a:rPr lang="ja-JP" altLang="en-US" sz="4000" dirty="0" err="1" smtClean="0"/>
              <a:t>とメ</a:t>
            </a:r>
            <a:r>
              <a:rPr lang="ja-JP" altLang="en-US" sz="4000" dirty="0" smtClean="0"/>
              <a:t>モリを割り当て</a:t>
            </a:r>
            <a:endParaRPr lang="en-US" altLang="ja-JP" sz="4000" dirty="0" smtClean="0"/>
          </a:p>
          <a:p>
            <a:pPr marL="1443038" marR="0" lvl="0" indent="-720725" algn="l" defTabSz="417643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100000"/>
              <a:buFont typeface="Wingdings" pitchFamily="2" charset="2"/>
              <a:buChar char="n"/>
              <a:tabLst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Linux</a:t>
            </a:r>
            <a:r>
              <a:rPr kumimoji="1" lang="ja-JP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の</a:t>
            </a:r>
            <a:r>
              <a:rPr kumimoji="1" lang="en-US" altLang="ja-JP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Cgroups</a:t>
            </a:r>
            <a:r>
              <a:rPr kumimoji="1" lang="ja-JP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を用いてグループ化</a:t>
            </a: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443038" marR="0" lvl="0" indent="-720725" algn="l" defTabSz="417643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100000"/>
              <a:buFont typeface="Wingdings" pitchFamily="2" charset="2"/>
              <a:buChar char="n"/>
              <a:tabLst/>
              <a:defRPr/>
            </a:pPr>
            <a:r>
              <a:rPr lang="en-US" altLang="ja-JP" sz="4000" noProof="0" dirty="0" err="1" smtClean="0"/>
              <a:t>Cgroups</a:t>
            </a:r>
            <a:r>
              <a:rPr lang="ja-JP" altLang="en-US" sz="4000" noProof="0" dirty="0" smtClean="0"/>
              <a:t>は複数のプロセスをグループ化しグループ単位での資源管理を可能にする</a:t>
            </a:r>
            <a:endParaRPr lang="en-US" altLang="ja-JP" sz="4000" noProof="0" dirty="0" smtClean="0"/>
          </a:p>
          <a:p>
            <a:pPr marL="2309813" lvl="1" indent="-866775">
              <a:spcBef>
                <a:spcPct val="20000"/>
              </a:spcBef>
              <a:buClr>
                <a:srgbClr val="FF0D0D"/>
              </a:buClr>
              <a:buSzPct val="100000"/>
              <a:buFont typeface="Wingdings" pitchFamily="2" charset="2"/>
              <a:buChar char="n"/>
              <a:defRPr/>
            </a:pPr>
            <a:r>
              <a:rPr kumimoji="1" lang="en-US" altLang="ja-JP" sz="40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KVM</a:t>
            </a:r>
            <a:r>
              <a:rPr kumimoji="1" lang="ja-JP" altLang="en-US" sz="40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では</a:t>
            </a:r>
            <a:r>
              <a:rPr kumimoji="1" lang="en-US" altLang="ja-JP" sz="40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VM</a:t>
            </a:r>
            <a:r>
              <a:rPr kumimoji="1" lang="ja-JP" altLang="en-US" sz="40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もプロセス</a:t>
            </a:r>
            <a:endParaRPr kumimoji="1" lang="en-US" altLang="ja-JP" sz="40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443038" lvl="1" indent="-720725">
              <a:spcBef>
                <a:spcPct val="20000"/>
              </a:spcBef>
              <a:buClr>
                <a:srgbClr val="FF0D0D"/>
              </a:buClr>
              <a:buSzPct val="100000"/>
              <a:buFont typeface="Wingdings" pitchFamily="2" charset="2"/>
              <a:buChar char="n"/>
              <a:defRPr/>
            </a:pPr>
            <a:r>
              <a:rPr lang="ja-JP" altLang="en-US" sz="4000" noProof="0" dirty="0" smtClean="0"/>
              <a:t>グループ内ではリソースを融通し合える</a:t>
            </a: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コンテンツ プレースホルダ 1"/>
          <p:cNvSpPr txBox="1">
            <a:spLocks/>
          </p:cNvSpPr>
          <p:nvPr/>
        </p:nvSpPr>
        <p:spPr>
          <a:xfrm>
            <a:off x="15211996" y="25220686"/>
            <a:ext cx="15067979" cy="5904656"/>
          </a:xfrm>
          <a:prstGeom prst="rect">
            <a:avLst/>
          </a:prstGeom>
        </p:spPr>
        <p:txBody>
          <a:bodyPr vert="horz" lIns="417643" tIns="208822" rIns="417643" bIns="208822" rtlCol="0">
            <a:noAutofit/>
          </a:bodyPr>
          <a:lstStyle/>
          <a:p>
            <a:pPr marL="725488" marR="0" lvl="0" indent="-725488" algn="l" defTabSz="417643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100000"/>
              <a:buFont typeface="Wingdings" pitchFamily="2" charset="2"/>
              <a:buChar char="n"/>
              <a:tabLst>
                <a:tab pos="962025" algn="l"/>
              </a:tabLst>
              <a:defRPr/>
            </a:pPr>
            <a:r>
              <a:rPr lang="en-US" altLang="ja-JP" sz="4000" dirty="0" smtClean="0"/>
              <a:t>Tripwire</a:t>
            </a:r>
            <a:r>
              <a:rPr lang="ja-JP" altLang="en-US" sz="4000" dirty="0" smtClean="0"/>
              <a:t>による監視</a:t>
            </a:r>
            <a:endParaRPr lang="en-US" altLang="ja-JP" sz="4000" dirty="0" smtClean="0"/>
          </a:p>
          <a:p>
            <a:pPr marL="1443038" marR="0" lvl="0" indent="-720725" algn="l" defTabSz="417643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100000"/>
              <a:buFont typeface="Wingdings" pitchFamily="2" charset="2"/>
              <a:buChar char="n"/>
              <a:tabLst>
                <a:tab pos="962025" algn="l"/>
              </a:tabLst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Tripwire</a:t>
            </a:r>
            <a:r>
              <a:rPr kumimoji="1" lang="ja-JP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によるディスクの検査にかかる時間を比較</a:t>
            </a: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309813" marR="0" lvl="0" indent="-866775" algn="l" defTabSz="417643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100000"/>
              <a:buFont typeface="Wingdings" pitchFamily="2" charset="2"/>
              <a:buChar char="n"/>
              <a:tabLst>
                <a:tab pos="962025" algn="l"/>
              </a:tabLst>
              <a:defRPr/>
            </a:pPr>
            <a:r>
              <a:rPr kumimoji="1" lang="ja-JP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オフロードした</a:t>
            </a:r>
            <a:r>
              <a:rPr lang="ja-JP" altLang="en-US" sz="4000" dirty="0" smtClean="0"/>
              <a:t>方</a:t>
            </a:r>
            <a:r>
              <a:rPr kumimoji="1" lang="ja-JP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が実行時間が長くなった</a:t>
            </a: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309813" marR="0" lvl="0" indent="-866775" algn="l" defTabSz="417643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100000"/>
              <a:buFont typeface="Wingdings" pitchFamily="2" charset="2"/>
              <a:buChar char="n"/>
              <a:tabLst>
                <a:tab pos="962025" algn="l"/>
              </a:tabLst>
              <a:defRPr/>
            </a:pPr>
            <a:r>
              <a:rPr lang="en-US" altLang="ja-JP" sz="4000" dirty="0" smtClean="0"/>
              <a:t>NBD</a:t>
            </a:r>
            <a:r>
              <a:rPr lang="ja-JP" altLang="en-US" sz="4000" dirty="0" smtClean="0"/>
              <a:t>経由のためファイルアクセスに時間がかかる</a:t>
            </a:r>
            <a:endParaRPr lang="en-US" altLang="ja-JP" sz="4000" dirty="0" smtClean="0"/>
          </a:p>
          <a:p>
            <a:pPr marL="722313" marR="0" lvl="0" indent="-722313" algn="l" defTabSz="417643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100000"/>
              <a:buFont typeface="Wingdings" pitchFamily="2" charset="2"/>
              <a:buChar char="n"/>
              <a:tabLst>
                <a:tab pos="962025" algn="l"/>
              </a:tabLst>
              <a:defRPr/>
            </a:pPr>
            <a:r>
              <a:rPr lang="ja-JP" altLang="en-US" sz="4000" dirty="0" smtClean="0"/>
              <a:t>システムコールテーブルの監視</a:t>
            </a:r>
            <a:endParaRPr lang="en-US" altLang="ja-JP" sz="4000" dirty="0" smtClean="0"/>
          </a:p>
          <a:p>
            <a:pPr marL="1443038" marR="0" lvl="0" indent="-720725" algn="l" defTabSz="417643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100000"/>
              <a:buFont typeface="Wingdings" pitchFamily="2" charset="2"/>
              <a:buChar char="n"/>
              <a:tabLst>
                <a:tab pos="962025" algn="l"/>
              </a:tabLst>
              <a:defRPr/>
            </a:pPr>
            <a:r>
              <a:rPr lang="en-US" altLang="ja-JP" sz="4000" dirty="0" smtClean="0"/>
              <a:t>VM</a:t>
            </a:r>
            <a:r>
              <a:rPr lang="ja-JP" altLang="en-US" sz="4000" dirty="0" smtClean="0"/>
              <a:t>のカーネルメモリ上にあるシステムコールテーブルを監視する時間を測定</a:t>
            </a:r>
            <a:endParaRPr lang="en-US" altLang="ja-JP" sz="4000" dirty="0" smtClean="0"/>
          </a:p>
          <a:p>
            <a:pPr marL="1443038" marR="0" lvl="0" indent="-720725" algn="l" defTabSz="417643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100000"/>
              <a:buFont typeface="Wingdings" pitchFamily="2" charset="2"/>
              <a:buChar char="n"/>
              <a:tabLst>
                <a:tab pos="962025" algn="l"/>
              </a:tabLst>
              <a:defRPr/>
            </a:pPr>
            <a:r>
              <a:rPr lang="ja-JP" altLang="en-US" sz="4000" dirty="0" smtClean="0"/>
              <a:t>ほとんどの時間はアドレス変換に費やされている</a:t>
            </a:r>
            <a:endParaRPr lang="en-US" altLang="ja-JP" sz="4000" dirty="0" smtClean="0"/>
          </a:p>
        </p:txBody>
      </p:sp>
      <p:sp>
        <p:nvSpPr>
          <p:cNvPr id="61" name="正方形/長方形 60"/>
          <p:cNvSpPr/>
          <p:nvPr/>
        </p:nvSpPr>
        <p:spPr>
          <a:xfrm>
            <a:off x="2250555" y="8874870"/>
            <a:ext cx="4824536" cy="41764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正方形/長方形 61"/>
          <p:cNvSpPr/>
          <p:nvPr/>
        </p:nvSpPr>
        <p:spPr>
          <a:xfrm>
            <a:off x="7291115" y="8874870"/>
            <a:ext cx="4968552" cy="41764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3" name="Picture 2" descr="C:\Users\workO2\Desktop\1310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  <a:lum bright="-20000"/>
          </a:blip>
          <a:srcRect/>
          <a:stretch>
            <a:fillRect/>
          </a:stretch>
        </p:blipFill>
        <p:spPr bwMode="auto">
          <a:xfrm>
            <a:off x="7795171" y="10459046"/>
            <a:ext cx="2196356" cy="2196356"/>
          </a:xfrm>
          <a:prstGeom prst="rect">
            <a:avLst/>
          </a:prstGeom>
          <a:noFill/>
        </p:spPr>
      </p:pic>
      <p:sp>
        <p:nvSpPr>
          <p:cNvPr id="65" name="テキスト ボックス 64"/>
          <p:cNvSpPr txBox="1"/>
          <p:nvPr/>
        </p:nvSpPr>
        <p:spPr>
          <a:xfrm>
            <a:off x="6859067" y="7794750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kumimoji="1" lang="ja-JP" altLang="en-US" sz="4000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690715" y="8154790"/>
            <a:ext cx="25922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dirty="0" smtClean="0"/>
              <a:t>ドメイン</a:t>
            </a:r>
            <a:r>
              <a:rPr lang="en-US" altLang="ja-JP" sz="4000" dirty="0" smtClean="0"/>
              <a:t>0</a:t>
            </a:r>
            <a:endParaRPr kumimoji="1" lang="ja-JP" altLang="en-US" sz="4000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8587259" y="8166984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dirty="0" smtClean="0"/>
              <a:t>ドメイン</a:t>
            </a:r>
            <a:r>
              <a:rPr lang="en-US" altLang="ja-JP" sz="4000" dirty="0" smtClean="0"/>
              <a:t>U</a:t>
            </a:r>
          </a:p>
        </p:txBody>
      </p:sp>
      <p:sp>
        <p:nvSpPr>
          <p:cNvPr id="68" name="円/楕円 67"/>
          <p:cNvSpPr/>
          <p:nvPr/>
        </p:nvSpPr>
        <p:spPr>
          <a:xfrm>
            <a:off x="2394571" y="9018886"/>
            <a:ext cx="2304256" cy="144016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800" dirty="0" smtClean="0"/>
              <a:t>IDS</a:t>
            </a:r>
            <a:endParaRPr kumimoji="1" lang="ja-JP" altLang="en-US" sz="4800" dirty="0"/>
          </a:p>
        </p:txBody>
      </p:sp>
      <p:sp>
        <p:nvSpPr>
          <p:cNvPr id="71" name="円/楕円 70"/>
          <p:cNvSpPr/>
          <p:nvPr/>
        </p:nvSpPr>
        <p:spPr>
          <a:xfrm>
            <a:off x="9811395" y="9018886"/>
            <a:ext cx="2160240" cy="1440160"/>
          </a:xfrm>
          <a:prstGeom prst="ellipse">
            <a:avLst/>
          </a:prstGeom>
          <a:noFill/>
          <a:ln>
            <a:prstDash val="dash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800" dirty="0"/>
          </a:p>
        </p:txBody>
      </p:sp>
      <p:sp>
        <p:nvSpPr>
          <p:cNvPr id="72" name="屈折矢印 71"/>
          <p:cNvSpPr/>
          <p:nvPr/>
        </p:nvSpPr>
        <p:spPr>
          <a:xfrm rot="5400000">
            <a:off x="4950855" y="9054890"/>
            <a:ext cx="1656184" cy="4752528"/>
          </a:xfrm>
          <a:prstGeom prst="bentUpArrow">
            <a:avLst>
              <a:gd name="adj1" fmla="val 20288"/>
              <a:gd name="adj2" fmla="val 22137"/>
              <a:gd name="adj3" fmla="val 25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左矢印 72"/>
          <p:cNvSpPr/>
          <p:nvPr/>
        </p:nvSpPr>
        <p:spPr>
          <a:xfrm>
            <a:off x="4842843" y="9522942"/>
            <a:ext cx="4752528" cy="648072"/>
          </a:xfrm>
          <a:prstGeom prst="lef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6066979" y="8959072"/>
            <a:ext cx="2520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dirty="0" smtClean="0"/>
              <a:t>オフロード</a:t>
            </a:r>
            <a:endParaRPr kumimoji="1" lang="ja-JP" altLang="en-US" sz="4000" dirty="0"/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3474691" y="10963102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dirty="0" smtClean="0"/>
              <a:t>検知</a:t>
            </a:r>
            <a:endParaRPr kumimoji="1" lang="ja-JP" altLang="en-US" sz="4000" dirty="0"/>
          </a:p>
        </p:txBody>
      </p:sp>
      <p:sp>
        <p:nvSpPr>
          <p:cNvPr id="76" name="屈折矢印 75"/>
          <p:cNvSpPr/>
          <p:nvPr/>
        </p:nvSpPr>
        <p:spPr>
          <a:xfrm>
            <a:off x="9811395" y="10531054"/>
            <a:ext cx="1512168" cy="1512168"/>
          </a:xfrm>
          <a:prstGeom prst="bentUpArrow">
            <a:avLst>
              <a:gd name="adj1" fmla="val 18889"/>
              <a:gd name="adj2" fmla="val 20485"/>
              <a:gd name="adj3" fmla="val 250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ドーナツ 77"/>
          <p:cNvSpPr/>
          <p:nvPr/>
        </p:nvSpPr>
        <p:spPr>
          <a:xfrm>
            <a:off x="5058867" y="11251134"/>
            <a:ext cx="1368152" cy="1296144"/>
          </a:xfrm>
          <a:prstGeom prst="donut">
            <a:avLst>
              <a:gd name="adj" fmla="val 1111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9" name="乗算記号 78"/>
          <p:cNvSpPr/>
          <p:nvPr/>
        </p:nvSpPr>
        <p:spPr>
          <a:xfrm>
            <a:off x="9883403" y="10963102"/>
            <a:ext cx="2016224" cy="1800200"/>
          </a:xfrm>
          <a:prstGeom prst="mathMultiply">
            <a:avLst>
              <a:gd name="adj1" fmla="val 7388"/>
            </a:avLst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正方形/長方形 84"/>
          <p:cNvSpPr/>
          <p:nvPr/>
        </p:nvSpPr>
        <p:spPr>
          <a:xfrm>
            <a:off x="2250555" y="13195350"/>
            <a:ext cx="10009112" cy="9361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 err="1" smtClean="0"/>
              <a:t>Xen</a:t>
            </a:r>
            <a:r>
              <a:rPr kumimoji="1" lang="ja-JP" altLang="en-US" sz="4000" dirty="0" smtClean="0"/>
              <a:t>（</a:t>
            </a:r>
            <a:r>
              <a:rPr kumimoji="1" lang="en-US" altLang="ja-JP" sz="4000" dirty="0" smtClean="0"/>
              <a:t>VMM</a:t>
            </a:r>
            <a:r>
              <a:rPr kumimoji="1" lang="ja-JP" altLang="en-US" sz="4000" dirty="0" smtClean="0"/>
              <a:t>）</a:t>
            </a:r>
            <a:endParaRPr kumimoji="1" lang="ja-JP" altLang="en-US" sz="4000" dirty="0"/>
          </a:p>
        </p:txBody>
      </p:sp>
      <p:sp>
        <p:nvSpPr>
          <p:cNvPr id="86" name="正方形/長方形 85"/>
          <p:cNvSpPr/>
          <p:nvPr/>
        </p:nvSpPr>
        <p:spPr>
          <a:xfrm>
            <a:off x="15139988" y="24284582"/>
            <a:ext cx="15139987" cy="155537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正方形/長方形 86"/>
          <p:cNvSpPr/>
          <p:nvPr/>
        </p:nvSpPr>
        <p:spPr>
          <a:xfrm>
            <a:off x="0" y="34365702"/>
            <a:ext cx="15139987" cy="84428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タイトル 2"/>
          <p:cNvSpPr txBox="1">
            <a:spLocks/>
          </p:cNvSpPr>
          <p:nvPr/>
        </p:nvSpPr>
        <p:spPr>
          <a:xfrm>
            <a:off x="72007" y="34437711"/>
            <a:ext cx="7363123" cy="129614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pPr marL="0" marR="0" lvl="0" indent="0" defTabSz="417643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800" b="1" noProof="0" dirty="0" smtClean="0">
                <a:solidFill>
                  <a:srgbClr val="1940E7"/>
                </a:solidFill>
                <a:latin typeface="+mj-lt"/>
                <a:ea typeface="+mj-ea"/>
                <a:cs typeface="+mj-cs"/>
              </a:rPr>
              <a:t>ディスクの監視</a:t>
            </a:r>
            <a:endParaRPr kumimoji="1" lang="ja-JP" altLang="en-US" sz="4800" b="1" i="0" u="none" strike="noStrike" kern="1200" cap="none" spc="0" normalizeH="0" baseline="0" noProof="0" dirty="0">
              <a:ln>
                <a:noFill/>
              </a:ln>
              <a:solidFill>
                <a:srgbClr val="1940E7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9" name="コンテンツ プレースホルダ 1"/>
          <p:cNvSpPr txBox="1">
            <a:spLocks/>
          </p:cNvSpPr>
          <p:nvPr/>
        </p:nvSpPr>
        <p:spPr>
          <a:xfrm>
            <a:off x="72008" y="35445823"/>
            <a:ext cx="15067979" cy="4032448"/>
          </a:xfrm>
          <a:prstGeom prst="rect">
            <a:avLst/>
          </a:prstGeom>
        </p:spPr>
        <p:txBody>
          <a:bodyPr vert="horz" lIns="417643" tIns="208822" rIns="417643" bIns="208822" rtlCol="0">
            <a:noAutofit/>
          </a:bodyPr>
          <a:lstStyle/>
          <a:p>
            <a:pPr marL="725488" marR="0" lvl="0" indent="-725488" algn="l" defTabSz="417643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100000"/>
              <a:buFont typeface="Wingdings" pitchFamily="2" charset="2"/>
              <a:buChar char="n"/>
              <a:tabLst/>
              <a:defRPr/>
            </a:pPr>
            <a:r>
              <a:rPr kumimoji="1" lang="ja-JP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ホスト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</a:t>
            </a:r>
            <a:r>
              <a:rPr kumimoji="1" lang="ja-JP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に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VM</a:t>
            </a:r>
            <a:r>
              <a:rPr kumimoji="1" lang="ja-JP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のディスクをマウントすることで監視</a:t>
            </a: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450975" lvl="1" indent="-725488">
              <a:spcBef>
                <a:spcPct val="20000"/>
              </a:spcBef>
              <a:buClr>
                <a:srgbClr val="FF0D0D"/>
              </a:buClr>
              <a:buSzPct val="100000"/>
              <a:buFont typeface="Wingdings" pitchFamily="2" charset="2"/>
              <a:buChar char="n"/>
              <a:defRPr/>
            </a:pPr>
            <a:r>
              <a:rPr lang="en-US" altLang="ja-JP" sz="4000" dirty="0" smtClean="0"/>
              <a:t>qcow2</a:t>
            </a:r>
            <a:r>
              <a:rPr lang="ja-JP" altLang="en-US" sz="4000" dirty="0" smtClean="0"/>
              <a:t>形式は直接マウントできない</a:t>
            </a:r>
            <a:endParaRPr lang="en-US" altLang="ja-JP" sz="4000" dirty="0" smtClean="0"/>
          </a:p>
          <a:p>
            <a:pPr marL="1450975" lvl="1" indent="-725488">
              <a:spcBef>
                <a:spcPct val="20000"/>
              </a:spcBef>
              <a:buClr>
                <a:srgbClr val="FF0D0D"/>
              </a:buClr>
              <a:buSzPct val="100000"/>
              <a:buFont typeface="Wingdings" pitchFamily="2" charset="2"/>
              <a:buChar char="n"/>
              <a:defRPr/>
            </a:pPr>
            <a:r>
              <a:rPr kumimoji="1" lang="en-US" altLang="ja-JP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qemu-nbd</a:t>
            </a:r>
            <a:r>
              <a:rPr kumimoji="1" lang="ja-JP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を経由することで仮想的にブロックデバイスとして見せる</a:t>
            </a: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8083203" y="12415456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dirty="0" smtClean="0"/>
              <a:t>攻撃者</a:t>
            </a:r>
            <a:endParaRPr kumimoji="1" lang="ja-JP" altLang="en-US" sz="4000" dirty="0"/>
          </a:p>
        </p:txBody>
      </p:sp>
      <p:sp>
        <p:nvSpPr>
          <p:cNvPr id="91" name="爆発 1 90"/>
          <p:cNvSpPr/>
          <p:nvPr/>
        </p:nvSpPr>
        <p:spPr>
          <a:xfrm>
            <a:off x="11539587" y="10387038"/>
            <a:ext cx="3312368" cy="2808312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/>
              <a:t>改竄・</a:t>
            </a:r>
            <a:endParaRPr kumimoji="1" lang="en-US" altLang="ja-JP" sz="4000" dirty="0" smtClean="0"/>
          </a:p>
          <a:p>
            <a:pPr algn="ctr"/>
            <a:r>
              <a:rPr lang="ja-JP" altLang="en-US" sz="4000" dirty="0" smtClean="0"/>
              <a:t>停止</a:t>
            </a:r>
            <a:endParaRPr kumimoji="1" lang="ja-JP" altLang="en-US" sz="4000" dirty="0"/>
          </a:p>
        </p:txBody>
      </p:sp>
      <p:sp>
        <p:nvSpPr>
          <p:cNvPr id="48" name="正方形/長方形 47"/>
          <p:cNvSpPr/>
          <p:nvPr/>
        </p:nvSpPr>
        <p:spPr>
          <a:xfrm>
            <a:off x="2538587" y="22616204"/>
            <a:ext cx="10153128" cy="10081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000" dirty="0"/>
          </a:p>
        </p:txBody>
      </p:sp>
      <p:sp>
        <p:nvSpPr>
          <p:cNvPr id="49" name="正方形/長方形 48"/>
          <p:cNvSpPr/>
          <p:nvPr/>
        </p:nvSpPr>
        <p:spPr>
          <a:xfrm>
            <a:off x="9451355" y="22760220"/>
            <a:ext cx="2520280" cy="7200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 smtClean="0"/>
              <a:t>KVM</a:t>
            </a:r>
            <a:endParaRPr kumimoji="1" lang="ja-JP" altLang="en-US" sz="4000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2970635" y="22772414"/>
            <a:ext cx="64087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dirty="0" smtClean="0"/>
              <a:t>Linux</a:t>
            </a:r>
            <a:r>
              <a:rPr kumimoji="1" lang="ja-JP" altLang="en-US" sz="4000" dirty="0" smtClean="0"/>
              <a:t>カーネル（ホスト</a:t>
            </a:r>
            <a:r>
              <a:rPr kumimoji="1" lang="en-US" altLang="ja-JP" sz="4000" dirty="0" smtClean="0"/>
              <a:t>OS</a:t>
            </a:r>
            <a:r>
              <a:rPr kumimoji="1" lang="ja-JP" altLang="en-US" sz="4000" dirty="0" smtClean="0"/>
              <a:t>）</a:t>
            </a:r>
            <a:endParaRPr kumimoji="1" lang="ja-JP" altLang="en-US" sz="4000" dirty="0"/>
          </a:p>
        </p:txBody>
      </p:sp>
      <p:sp>
        <p:nvSpPr>
          <p:cNvPr id="51" name="正方形/長方形 50"/>
          <p:cNvSpPr/>
          <p:nvPr/>
        </p:nvSpPr>
        <p:spPr>
          <a:xfrm>
            <a:off x="2898627" y="20095924"/>
            <a:ext cx="2520280" cy="223224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正方形/長方形 51"/>
          <p:cNvSpPr/>
          <p:nvPr/>
        </p:nvSpPr>
        <p:spPr>
          <a:xfrm>
            <a:off x="2754611" y="19879900"/>
            <a:ext cx="2520280" cy="223224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正方形/長方形 52"/>
          <p:cNvSpPr/>
          <p:nvPr/>
        </p:nvSpPr>
        <p:spPr>
          <a:xfrm>
            <a:off x="2538587" y="19591868"/>
            <a:ext cx="2520280" cy="223224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/>
              <a:t>通常の</a:t>
            </a:r>
            <a:endParaRPr kumimoji="1" lang="en-US" altLang="ja-JP" sz="4000" dirty="0" smtClean="0"/>
          </a:p>
          <a:p>
            <a:pPr algn="ctr"/>
            <a:r>
              <a:rPr lang="ja-JP" altLang="en-US" sz="4000" dirty="0" smtClean="0"/>
              <a:t>プロセス</a:t>
            </a:r>
            <a:endParaRPr kumimoji="1" lang="ja-JP" altLang="en-US" sz="4000" dirty="0"/>
          </a:p>
        </p:txBody>
      </p:sp>
      <p:sp>
        <p:nvSpPr>
          <p:cNvPr id="54" name="正方形/長方形 53"/>
          <p:cNvSpPr/>
          <p:nvPr/>
        </p:nvSpPr>
        <p:spPr>
          <a:xfrm>
            <a:off x="5994971" y="21680100"/>
            <a:ext cx="3024336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 smtClean="0"/>
              <a:t>QEMU</a:t>
            </a:r>
            <a:endParaRPr kumimoji="1" lang="ja-JP" altLang="en-US" sz="4000" dirty="0"/>
          </a:p>
        </p:txBody>
      </p:sp>
      <p:sp>
        <p:nvSpPr>
          <p:cNvPr id="55" name="正方形/長方形 54"/>
          <p:cNvSpPr/>
          <p:nvPr/>
        </p:nvSpPr>
        <p:spPr>
          <a:xfrm>
            <a:off x="9307339" y="21680100"/>
            <a:ext cx="3312368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 smtClean="0"/>
              <a:t>QEMU</a:t>
            </a:r>
            <a:endParaRPr kumimoji="1" lang="ja-JP" altLang="en-US" sz="4000" dirty="0"/>
          </a:p>
        </p:txBody>
      </p:sp>
      <p:sp>
        <p:nvSpPr>
          <p:cNvPr id="56" name="正方形/長方形 55"/>
          <p:cNvSpPr/>
          <p:nvPr/>
        </p:nvSpPr>
        <p:spPr>
          <a:xfrm>
            <a:off x="5994971" y="19447852"/>
            <a:ext cx="3024336" cy="216024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/>
          <p:cNvSpPr/>
          <p:nvPr/>
        </p:nvSpPr>
        <p:spPr>
          <a:xfrm>
            <a:off x="9307339" y="19447852"/>
            <a:ext cx="3312368" cy="216024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571035" y="18739966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000" dirty="0" smtClean="0"/>
              <a:t>VM</a:t>
            </a:r>
            <a:endParaRPr kumimoji="1" lang="ja-JP" altLang="en-US" sz="4000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10099427" y="18739966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000" dirty="0" smtClean="0"/>
              <a:t>VM</a:t>
            </a:r>
            <a:endParaRPr kumimoji="1" lang="ja-JP" altLang="en-US" sz="4000" dirty="0"/>
          </a:p>
        </p:txBody>
      </p:sp>
      <p:sp>
        <p:nvSpPr>
          <p:cNvPr id="60" name="円/楕円 59"/>
          <p:cNvSpPr/>
          <p:nvPr/>
        </p:nvSpPr>
        <p:spPr>
          <a:xfrm>
            <a:off x="9955411" y="19735884"/>
            <a:ext cx="2232248" cy="144016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800" dirty="0" smtClean="0"/>
              <a:t>IDS</a:t>
            </a:r>
            <a:endParaRPr kumimoji="1" lang="ja-JP" altLang="en-US" sz="4800" dirty="0"/>
          </a:p>
        </p:txBody>
      </p:sp>
      <p:sp>
        <p:nvSpPr>
          <p:cNvPr id="64" name="左矢印 63"/>
          <p:cNvSpPr/>
          <p:nvPr/>
        </p:nvSpPr>
        <p:spPr>
          <a:xfrm>
            <a:off x="7867179" y="20167932"/>
            <a:ext cx="2016224" cy="720080"/>
          </a:xfrm>
          <a:prstGeom prst="lef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8155211" y="19951908"/>
            <a:ext cx="1800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0" dirty="0" smtClean="0"/>
              <a:t>?</a:t>
            </a:r>
            <a:endParaRPr kumimoji="1" lang="ja-JP" altLang="en-US" sz="8000" dirty="0"/>
          </a:p>
        </p:txBody>
      </p:sp>
      <p:sp>
        <p:nvSpPr>
          <p:cNvPr id="70" name="正方形/長方形 69"/>
          <p:cNvSpPr/>
          <p:nvPr/>
        </p:nvSpPr>
        <p:spPr>
          <a:xfrm>
            <a:off x="3906739" y="33069558"/>
            <a:ext cx="10225136" cy="10081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000" dirty="0"/>
          </a:p>
        </p:txBody>
      </p:sp>
      <p:sp>
        <p:nvSpPr>
          <p:cNvPr id="77" name="正方形/長方形 76"/>
          <p:cNvSpPr/>
          <p:nvPr/>
        </p:nvSpPr>
        <p:spPr>
          <a:xfrm>
            <a:off x="10819507" y="33213574"/>
            <a:ext cx="2520280" cy="7200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 smtClean="0"/>
              <a:t>KVM</a:t>
            </a:r>
            <a:endParaRPr kumimoji="1" lang="ja-JP" altLang="en-US" sz="4000" dirty="0"/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4338787" y="33213574"/>
            <a:ext cx="64087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dirty="0" smtClean="0"/>
              <a:t>Linux</a:t>
            </a:r>
            <a:r>
              <a:rPr kumimoji="1" lang="ja-JP" altLang="en-US" sz="4000" dirty="0" smtClean="0"/>
              <a:t>カーネル（ホスト</a:t>
            </a:r>
            <a:r>
              <a:rPr kumimoji="1" lang="en-US" altLang="ja-JP" sz="4000" dirty="0" smtClean="0"/>
              <a:t>OS</a:t>
            </a:r>
            <a:r>
              <a:rPr kumimoji="1" lang="ja-JP" altLang="en-US" sz="4000" dirty="0" smtClean="0"/>
              <a:t>）</a:t>
            </a:r>
            <a:endParaRPr kumimoji="1" lang="ja-JP" altLang="en-US" sz="4000" dirty="0"/>
          </a:p>
        </p:txBody>
      </p:sp>
      <p:sp>
        <p:nvSpPr>
          <p:cNvPr id="84" name="正方形/長方形 83"/>
          <p:cNvSpPr/>
          <p:nvPr/>
        </p:nvSpPr>
        <p:spPr>
          <a:xfrm>
            <a:off x="4266779" y="30621286"/>
            <a:ext cx="2520280" cy="223224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正方形/長方形 91"/>
          <p:cNvSpPr/>
          <p:nvPr/>
        </p:nvSpPr>
        <p:spPr>
          <a:xfrm>
            <a:off x="4050755" y="30405262"/>
            <a:ext cx="2520280" cy="223224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正方形/長方形 92"/>
          <p:cNvSpPr/>
          <p:nvPr/>
        </p:nvSpPr>
        <p:spPr>
          <a:xfrm>
            <a:off x="3834731" y="30117230"/>
            <a:ext cx="2520280" cy="223224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/>
              <a:t>通常の</a:t>
            </a:r>
            <a:endParaRPr kumimoji="1" lang="en-US" altLang="ja-JP" sz="4000" dirty="0" smtClean="0"/>
          </a:p>
          <a:p>
            <a:pPr algn="ctr"/>
            <a:r>
              <a:rPr lang="ja-JP" altLang="en-US" sz="4000" dirty="0" smtClean="0"/>
              <a:t>プロセス</a:t>
            </a:r>
            <a:endParaRPr kumimoji="1" lang="ja-JP" altLang="en-US" sz="4000" dirty="0"/>
          </a:p>
        </p:txBody>
      </p:sp>
      <p:sp>
        <p:nvSpPr>
          <p:cNvPr id="97" name="正方形/長方形 96"/>
          <p:cNvSpPr/>
          <p:nvPr/>
        </p:nvSpPr>
        <p:spPr>
          <a:xfrm>
            <a:off x="10963523" y="30549278"/>
            <a:ext cx="2952328" cy="9361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/>
              <a:t>メモリ</a:t>
            </a:r>
            <a:endParaRPr kumimoji="1" lang="ja-JP" altLang="en-US" sz="4000" dirty="0"/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11539587" y="27164902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000" dirty="0" smtClean="0"/>
              <a:t>VM</a:t>
            </a:r>
            <a:endParaRPr kumimoji="1" lang="ja-JP" altLang="en-US" sz="4000" dirty="0"/>
          </a:p>
        </p:txBody>
      </p:sp>
      <p:sp>
        <p:nvSpPr>
          <p:cNvPr id="100" name="円/楕円 99"/>
          <p:cNvSpPr/>
          <p:nvPr/>
        </p:nvSpPr>
        <p:spPr>
          <a:xfrm>
            <a:off x="11395571" y="28101006"/>
            <a:ext cx="2160240" cy="1440160"/>
          </a:xfrm>
          <a:prstGeom prst="ellipse">
            <a:avLst/>
          </a:prstGeom>
          <a:noFill/>
          <a:ln>
            <a:prstDash val="dash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800" dirty="0"/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12475691" y="39406262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000" dirty="0" smtClean="0"/>
              <a:t>QEMU</a:t>
            </a:r>
          </a:p>
        </p:txBody>
      </p:sp>
      <p:sp>
        <p:nvSpPr>
          <p:cNvPr id="104" name="フローチャート : 磁気ディスク 103"/>
          <p:cNvSpPr/>
          <p:nvPr/>
        </p:nvSpPr>
        <p:spPr>
          <a:xfrm>
            <a:off x="11035531" y="31629398"/>
            <a:ext cx="2808312" cy="1296144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/>
              <a:t>ディスク</a:t>
            </a:r>
            <a:endParaRPr kumimoji="1" lang="ja-JP" altLang="en-US" sz="4000" dirty="0"/>
          </a:p>
        </p:txBody>
      </p:sp>
      <p:sp>
        <p:nvSpPr>
          <p:cNvPr id="106" name="円/楕円 105"/>
          <p:cNvSpPr/>
          <p:nvPr/>
        </p:nvSpPr>
        <p:spPr>
          <a:xfrm>
            <a:off x="7003083" y="30837310"/>
            <a:ext cx="2232248" cy="144016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800" dirty="0" smtClean="0"/>
              <a:t>IDS</a:t>
            </a:r>
            <a:endParaRPr kumimoji="1" lang="ja-JP" altLang="en-US" sz="4800" dirty="0"/>
          </a:p>
        </p:txBody>
      </p:sp>
      <p:sp>
        <p:nvSpPr>
          <p:cNvPr id="107" name="左矢印 106"/>
          <p:cNvSpPr/>
          <p:nvPr/>
        </p:nvSpPr>
        <p:spPr>
          <a:xfrm rot="19887718">
            <a:off x="8681075" y="29893336"/>
            <a:ext cx="2808312" cy="504056"/>
          </a:xfrm>
          <a:prstGeom prst="lef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左矢印 107"/>
          <p:cNvSpPr/>
          <p:nvPr/>
        </p:nvSpPr>
        <p:spPr>
          <a:xfrm rot="10800000">
            <a:off x="9379347" y="31413374"/>
            <a:ext cx="1584176" cy="504056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8011195" y="29397150"/>
            <a:ext cx="2520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dirty="0" smtClean="0"/>
              <a:t>オフロード</a:t>
            </a:r>
            <a:endParaRPr kumimoji="1" lang="ja-JP" altLang="en-US" sz="4000" dirty="0"/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8947299" y="31917430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dirty="0" smtClean="0"/>
              <a:t>監視</a:t>
            </a:r>
            <a:endParaRPr kumimoji="1" lang="ja-JP" altLang="en-US" sz="4000" dirty="0"/>
          </a:p>
        </p:txBody>
      </p:sp>
      <p:sp>
        <p:nvSpPr>
          <p:cNvPr id="112" name="正方形/長方形 111"/>
          <p:cNvSpPr/>
          <p:nvPr/>
        </p:nvSpPr>
        <p:spPr>
          <a:xfrm>
            <a:off x="15572035" y="13915430"/>
            <a:ext cx="14329592" cy="7200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4000" dirty="0" smtClean="0"/>
              <a:t>ホスト</a:t>
            </a:r>
            <a:r>
              <a:rPr lang="en-US" altLang="ja-JP" sz="4000" dirty="0" smtClean="0"/>
              <a:t>OS</a:t>
            </a:r>
            <a:endParaRPr kumimoji="1" lang="ja-JP" altLang="en-US" sz="4000" dirty="0"/>
          </a:p>
        </p:txBody>
      </p:sp>
      <p:sp>
        <p:nvSpPr>
          <p:cNvPr id="114" name="正方形/長方形 113"/>
          <p:cNvSpPr/>
          <p:nvPr/>
        </p:nvSpPr>
        <p:spPr>
          <a:xfrm>
            <a:off x="12331675" y="38470158"/>
            <a:ext cx="2160240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 smtClean="0"/>
              <a:t>VM</a:t>
            </a:r>
            <a:endParaRPr kumimoji="1" lang="ja-JP" altLang="en-US" sz="4000" dirty="0"/>
          </a:p>
        </p:txBody>
      </p:sp>
      <p:sp>
        <p:nvSpPr>
          <p:cNvPr id="115" name="円/楕円 114"/>
          <p:cNvSpPr/>
          <p:nvPr/>
        </p:nvSpPr>
        <p:spPr>
          <a:xfrm>
            <a:off x="3474691" y="37894094"/>
            <a:ext cx="2304256" cy="100811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800" dirty="0" smtClean="0"/>
              <a:t>IDS</a:t>
            </a:r>
            <a:endParaRPr kumimoji="1" lang="ja-JP" altLang="en-US" sz="4800" dirty="0"/>
          </a:p>
        </p:txBody>
      </p:sp>
      <p:sp>
        <p:nvSpPr>
          <p:cNvPr id="116" name="フローチャート : 磁気ディスク 115"/>
          <p:cNvSpPr/>
          <p:nvPr/>
        </p:nvSpPr>
        <p:spPr>
          <a:xfrm>
            <a:off x="3546699" y="39694294"/>
            <a:ext cx="2232248" cy="1944216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/>
              <a:t>ブロック</a:t>
            </a:r>
            <a:endParaRPr kumimoji="1" lang="en-US" altLang="ja-JP" sz="4000" dirty="0" smtClean="0"/>
          </a:p>
          <a:p>
            <a:pPr algn="ctr"/>
            <a:r>
              <a:rPr lang="ja-JP" altLang="en-US" sz="4000" dirty="0" smtClean="0"/>
              <a:t>デバイス</a:t>
            </a:r>
            <a:endParaRPr kumimoji="1" lang="ja-JP" altLang="en-US" sz="4000" dirty="0"/>
          </a:p>
        </p:txBody>
      </p:sp>
      <p:sp>
        <p:nvSpPr>
          <p:cNvPr id="117" name="角丸四角形 116"/>
          <p:cNvSpPr/>
          <p:nvPr/>
        </p:nvSpPr>
        <p:spPr>
          <a:xfrm>
            <a:off x="6138987" y="40270358"/>
            <a:ext cx="2952328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 err="1" smtClean="0"/>
              <a:t>qemu-nbd</a:t>
            </a:r>
            <a:endParaRPr kumimoji="1" lang="ja-JP" altLang="en-US" sz="4000" dirty="0"/>
          </a:p>
        </p:txBody>
      </p:sp>
      <p:sp>
        <p:nvSpPr>
          <p:cNvPr id="118" name="メモ 117"/>
          <p:cNvSpPr/>
          <p:nvPr/>
        </p:nvSpPr>
        <p:spPr>
          <a:xfrm rot="10800000" flipH="1">
            <a:off x="9451355" y="39190238"/>
            <a:ext cx="2016224" cy="2448272"/>
          </a:xfrm>
          <a:prstGeom prst="foldedCorne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9379347" y="39478270"/>
            <a:ext cx="22322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 smtClean="0"/>
              <a:t>ディスク</a:t>
            </a:r>
            <a:endParaRPr kumimoji="1" lang="en-US" altLang="ja-JP" sz="4000" dirty="0" smtClean="0"/>
          </a:p>
          <a:p>
            <a:pPr algn="ctr"/>
            <a:r>
              <a:rPr lang="ja-JP" altLang="en-US" sz="4000" dirty="0" smtClean="0"/>
              <a:t>イメージ</a:t>
            </a:r>
            <a:endParaRPr lang="en-US" altLang="ja-JP" sz="4000" dirty="0" smtClean="0"/>
          </a:p>
          <a:p>
            <a:pPr algn="ctr"/>
            <a:r>
              <a:rPr kumimoji="1" lang="ja-JP" altLang="en-US" sz="4000" dirty="0" smtClean="0"/>
              <a:t>（</a:t>
            </a:r>
            <a:r>
              <a:rPr kumimoji="1" lang="en-US" altLang="ja-JP" sz="4000" dirty="0" smtClean="0"/>
              <a:t>qcow2</a:t>
            </a:r>
            <a:r>
              <a:rPr kumimoji="1" lang="ja-JP" altLang="en-US" sz="4000" dirty="0" smtClean="0"/>
              <a:t>）</a:t>
            </a:r>
            <a:endParaRPr kumimoji="1" lang="ja-JP" altLang="en-US" sz="4000" dirty="0"/>
          </a:p>
        </p:txBody>
      </p:sp>
      <p:sp>
        <p:nvSpPr>
          <p:cNvPr id="123" name="左矢印 122"/>
          <p:cNvSpPr/>
          <p:nvPr/>
        </p:nvSpPr>
        <p:spPr>
          <a:xfrm>
            <a:off x="11395571" y="40342366"/>
            <a:ext cx="1440160" cy="648072"/>
          </a:xfrm>
          <a:prstGeom prst="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" name="左矢印 123"/>
          <p:cNvSpPr/>
          <p:nvPr/>
        </p:nvSpPr>
        <p:spPr>
          <a:xfrm rot="16200000">
            <a:off x="4158767" y="39154234"/>
            <a:ext cx="1008112" cy="648072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2826619" y="38902206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dirty="0" smtClean="0"/>
              <a:t>監視</a:t>
            </a:r>
            <a:endParaRPr lang="en-US" altLang="ja-JP" sz="4000" dirty="0" smtClean="0"/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11827619" y="40846422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dirty="0" smtClean="0"/>
              <a:t>アクセス</a:t>
            </a:r>
            <a:endParaRPr lang="en-US" altLang="ja-JP" sz="4000" dirty="0" smtClean="0"/>
          </a:p>
        </p:txBody>
      </p:sp>
      <p:sp>
        <p:nvSpPr>
          <p:cNvPr id="127" name="左矢印 126"/>
          <p:cNvSpPr/>
          <p:nvPr/>
        </p:nvSpPr>
        <p:spPr>
          <a:xfrm rot="11643357">
            <a:off x="5884550" y="38606279"/>
            <a:ext cx="3556926" cy="519848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乗算記号 127"/>
          <p:cNvSpPr/>
          <p:nvPr/>
        </p:nvSpPr>
        <p:spPr>
          <a:xfrm>
            <a:off x="6499027" y="37894094"/>
            <a:ext cx="2016224" cy="1800200"/>
          </a:xfrm>
          <a:prstGeom prst="mathMultiply">
            <a:avLst>
              <a:gd name="adj1" fmla="val 7388"/>
            </a:avLst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11467579" y="29829198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000" dirty="0" smtClean="0"/>
              <a:t>QEMU</a:t>
            </a:r>
          </a:p>
        </p:txBody>
      </p:sp>
      <p:sp>
        <p:nvSpPr>
          <p:cNvPr id="156" name="正方形/長方形 155"/>
          <p:cNvSpPr/>
          <p:nvPr/>
        </p:nvSpPr>
        <p:spPr>
          <a:xfrm>
            <a:off x="15572035" y="9090894"/>
            <a:ext cx="2808312" cy="46805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7" name="正方形/長方形 156"/>
          <p:cNvSpPr/>
          <p:nvPr/>
        </p:nvSpPr>
        <p:spPr>
          <a:xfrm>
            <a:off x="3474691" y="41782526"/>
            <a:ext cx="11017224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4000" dirty="0" smtClean="0"/>
              <a:t>ホスト</a:t>
            </a:r>
            <a:r>
              <a:rPr lang="en-US" altLang="ja-JP" sz="4000" dirty="0" smtClean="0"/>
              <a:t>OS</a:t>
            </a:r>
            <a:endParaRPr kumimoji="1" lang="ja-JP" altLang="en-US" sz="4000" dirty="0"/>
          </a:p>
        </p:txBody>
      </p:sp>
      <p:sp>
        <p:nvSpPr>
          <p:cNvPr id="158" name="正方形/長方形 157"/>
          <p:cNvSpPr/>
          <p:nvPr/>
        </p:nvSpPr>
        <p:spPr>
          <a:xfrm>
            <a:off x="21116651" y="9522942"/>
            <a:ext cx="8784976" cy="42484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" name="正方形/長方形 158"/>
          <p:cNvSpPr/>
          <p:nvPr/>
        </p:nvSpPr>
        <p:spPr>
          <a:xfrm>
            <a:off x="21116651" y="8658846"/>
            <a:ext cx="8784976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 smtClean="0"/>
              <a:t>VM</a:t>
            </a:r>
            <a:endParaRPr kumimoji="1" lang="ja-JP" altLang="en-US" sz="4000" dirty="0"/>
          </a:p>
        </p:txBody>
      </p:sp>
      <p:sp>
        <p:nvSpPr>
          <p:cNvPr id="166" name="テキスト ボックス 165"/>
          <p:cNvSpPr txBox="1"/>
          <p:nvPr/>
        </p:nvSpPr>
        <p:spPr>
          <a:xfrm>
            <a:off x="20756611" y="9450934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000" dirty="0" smtClean="0"/>
              <a:t>QEMU</a:t>
            </a:r>
            <a:endParaRPr kumimoji="1" lang="en-US" altLang="ja-JP" sz="4000" dirty="0" smtClean="0"/>
          </a:p>
        </p:txBody>
      </p:sp>
      <p:sp>
        <p:nvSpPr>
          <p:cNvPr id="168" name="左右矢印 167"/>
          <p:cNvSpPr/>
          <p:nvPr/>
        </p:nvSpPr>
        <p:spPr>
          <a:xfrm>
            <a:off x="18380347" y="9522942"/>
            <a:ext cx="2592288" cy="792088"/>
          </a:xfrm>
          <a:prstGeom prst="leftRightArrow">
            <a:avLst>
              <a:gd name="adj1" fmla="val 51708"/>
              <a:gd name="adj2" fmla="val 500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9" name="テキスト ボックス 168"/>
          <p:cNvSpPr txBox="1"/>
          <p:nvPr/>
        </p:nvSpPr>
        <p:spPr>
          <a:xfrm>
            <a:off x="15788059" y="9090894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000" dirty="0" smtClean="0"/>
              <a:t>IDS</a:t>
            </a:r>
            <a:endParaRPr kumimoji="1" lang="en-US" altLang="ja-JP" sz="4000" dirty="0" smtClean="0"/>
          </a:p>
        </p:txBody>
      </p:sp>
      <p:sp>
        <p:nvSpPr>
          <p:cNvPr id="170" name="テキスト ボックス 169"/>
          <p:cNvSpPr txBox="1"/>
          <p:nvPr/>
        </p:nvSpPr>
        <p:spPr>
          <a:xfrm>
            <a:off x="18596371" y="894687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000" dirty="0" smtClean="0"/>
              <a:t>QMP</a:t>
            </a:r>
            <a:endParaRPr kumimoji="1" lang="en-US" altLang="ja-JP" sz="4000" dirty="0" smtClean="0"/>
          </a:p>
        </p:txBody>
      </p:sp>
      <p:cxnSp>
        <p:nvCxnSpPr>
          <p:cNvPr id="172" name="直線コネクタ 171"/>
          <p:cNvCxnSpPr>
            <a:stCxn id="188" idx="0"/>
            <a:endCxn id="183" idx="0"/>
          </p:cNvCxnSpPr>
          <p:nvPr/>
        </p:nvCxnSpPr>
        <p:spPr>
          <a:xfrm>
            <a:off x="17012195" y="11467158"/>
            <a:ext cx="5472608" cy="0"/>
          </a:xfrm>
          <a:prstGeom prst="line">
            <a:avLst/>
          </a:prstGeom>
          <a:ln w="571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直線コネクタ 176"/>
          <p:cNvCxnSpPr>
            <a:stCxn id="188" idx="2"/>
            <a:endCxn id="183" idx="2"/>
          </p:cNvCxnSpPr>
          <p:nvPr/>
        </p:nvCxnSpPr>
        <p:spPr>
          <a:xfrm>
            <a:off x="17012195" y="13555390"/>
            <a:ext cx="5472608" cy="0"/>
          </a:xfrm>
          <a:prstGeom prst="line">
            <a:avLst/>
          </a:prstGeom>
          <a:ln w="571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メモ 159"/>
          <p:cNvSpPr/>
          <p:nvPr/>
        </p:nvSpPr>
        <p:spPr>
          <a:xfrm rot="10800000" flipH="1">
            <a:off x="18812395" y="11467158"/>
            <a:ext cx="2016224" cy="2088232"/>
          </a:xfrm>
          <a:prstGeom prst="foldedCorne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1" name="テキスト ボックス 160"/>
          <p:cNvSpPr txBox="1"/>
          <p:nvPr/>
        </p:nvSpPr>
        <p:spPr>
          <a:xfrm>
            <a:off x="18740387" y="11899206"/>
            <a:ext cx="22322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 smtClean="0"/>
              <a:t>メモリ用</a:t>
            </a:r>
            <a:endParaRPr kumimoji="1" lang="en-US" altLang="ja-JP" sz="4000" dirty="0" smtClean="0"/>
          </a:p>
          <a:p>
            <a:pPr algn="ctr"/>
            <a:r>
              <a:rPr lang="ja-JP" altLang="en-US" sz="4000" dirty="0" smtClean="0"/>
              <a:t>ファイル</a:t>
            </a:r>
            <a:endParaRPr kumimoji="1" lang="ja-JP" altLang="en-US" sz="4000" dirty="0"/>
          </a:p>
        </p:txBody>
      </p:sp>
      <p:sp>
        <p:nvSpPr>
          <p:cNvPr id="182" name="正方形/長方形 181"/>
          <p:cNvSpPr/>
          <p:nvPr/>
        </p:nvSpPr>
        <p:spPr>
          <a:xfrm>
            <a:off x="23708939" y="9738966"/>
            <a:ext cx="6048672" cy="38884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3" name="正方形/長方形 182"/>
          <p:cNvSpPr/>
          <p:nvPr/>
        </p:nvSpPr>
        <p:spPr>
          <a:xfrm>
            <a:off x="21404683" y="11467158"/>
            <a:ext cx="2160240" cy="20882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 smtClean="0"/>
              <a:t>VM</a:t>
            </a:r>
            <a:r>
              <a:rPr kumimoji="1" lang="ja-JP" altLang="en-US" sz="4000" dirty="0" smtClean="0"/>
              <a:t>物理</a:t>
            </a:r>
            <a:endParaRPr kumimoji="1" lang="en-US" altLang="ja-JP" sz="4000" dirty="0" smtClean="0"/>
          </a:p>
          <a:p>
            <a:pPr algn="ctr"/>
            <a:r>
              <a:rPr lang="ja-JP" altLang="en-US" sz="4000" dirty="0" smtClean="0"/>
              <a:t>メモリ</a:t>
            </a:r>
            <a:endParaRPr kumimoji="1" lang="ja-JP" altLang="en-US" sz="4000" dirty="0"/>
          </a:p>
        </p:txBody>
      </p:sp>
      <p:sp>
        <p:nvSpPr>
          <p:cNvPr id="188" name="正方形/長方形 187"/>
          <p:cNvSpPr/>
          <p:nvPr/>
        </p:nvSpPr>
        <p:spPr>
          <a:xfrm>
            <a:off x="15932075" y="11467158"/>
            <a:ext cx="2160240" cy="20882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 smtClean="0"/>
              <a:t>VM</a:t>
            </a:r>
            <a:r>
              <a:rPr kumimoji="1" lang="ja-JP" altLang="en-US" sz="4000" dirty="0" smtClean="0"/>
              <a:t>物理</a:t>
            </a:r>
            <a:endParaRPr kumimoji="1" lang="en-US" altLang="ja-JP" sz="4000" dirty="0" smtClean="0"/>
          </a:p>
          <a:p>
            <a:pPr algn="ctr"/>
            <a:r>
              <a:rPr lang="ja-JP" altLang="en-US" sz="4000" dirty="0" smtClean="0"/>
              <a:t>メモリ</a:t>
            </a:r>
            <a:endParaRPr kumimoji="1" lang="ja-JP" altLang="en-US" sz="4000" dirty="0"/>
          </a:p>
        </p:txBody>
      </p:sp>
      <p:sp>
        <p:nvSpPr>
          <p:cNvPr id="191" name="テキスト ボックス 190"/>
          <p:cNvSpPr txBox="1"/>
          <p:nvPr/>
        </p:nvSpPr>
        <p:spPr>
          <a:xfrm>
            <a:off x="23564923" y="9594950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000" dirty="0" err="1" smtClean="0"/>
              <a:t>xaddr</a:t>
            </a:r>
            <a:endParaRPr kumimoji="1" lang="en-US" altLang="ja-JP" sz="4000" dirty="0" smtClean="0"/>
          </a:p>
        </p:txBody>
      </p:sp>
      <p:sp>
        <p:nvSpPr>
          <p:cNvPr id="192" name="左矢印 191"/>
          <p:cNvSpPr/>
          <p:nvPr/>
        </p:nvSpPr>
        <p:spPr>
          <a:xfrm rot="16200000">
            <a:off x="16220107" y="10243022"/>
            <a:ext cx="1512168" cy="648072"/>
          </a:xfrm>
          <a:prstGeom prst="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3" name="左矢印 192"/>
          <p:cNvSpPr/>
          <p:nvPr/>
        </p:nvSpPr>
        <p:spPr>
          <a:xfrm rot="16200000">
            <a:off x="21890737" y="10405040"/>
            <a:ext cx="1116124" cy="648072"/>
          </a:xfrm>
          <a:prstGeom prst="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4" name="テキスト ボックス 193"/>
          <p:cNvSpPr txBox="1"/>
          <p:nvPr/>
        </p:nvSpPr>
        <p:spPr>
          <a:xfrm>
            <a:off x="14995971" y="10171014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dirty="0" smtClean="0"/>
              <a:t>監視</a:t>
            </a:r>
            <a:endParaRPr kumimoji="1" lang="en-US" altLang="ja-JP" sz="4000" dirty="0" smtClean="0"/>
          </a:p>
        </p:txBody>
      </p:sp>
      <p:sp>
        <p:nvSpPr>
          <p:cNvPr id="195" name="テキスト ボックス 194"/>
          <p:cNvSpPr txBox="1"/>
          <p:nvPr/>
        </p:nvSpPr>
        <p:spPr>
          <a:xfrm>
            <a:off x="19964523" y="10459046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dirty="0" smtClean="0"/>
              <a:t>読み書き</a:t>
            </a:r>
            <a:endParaRPr kumimoji="1" lang="en-US" altLang="ja-JP" sz="4000" dirty="0" smtClean="0"/>
          </a:p>
        </p:txBody>
      </p:sp>
      <p:sp>
        <p:nvSpPr>
          <p:cNvPr id="131" name="正方形/長方形 130"/>
          <p:cNvSpPr/>
          <p:nvPr/>
        </p:nvSpPr>
        <p:spPr>
          <a:xfrm>
            <a:off x="25797171" y="11683182"/>
            <a:ext cx="1800200" cy="1728192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/>
              <a:t>ページ</a:t>
            </a:r>
            <a:endParaRPr lang="en-US" altLang="ja-JP" sz="3200" dirty="0" smtClean="0"/>
          </a:p>
          <a:p>
            <a:pPr algn="ctr"/>
            <a:r>
              <a:rPr kumimoji="1" lang="ja-JP" altLang="en-US" sz="3200" dirty="0" smtClean="0"/>
              <a:t>テーブル</a:t>
            </a:r>
            <a:endParaRPr kumimoji="1" lang="en-US" altLang="ja-JP" sz="3200" dirty="0" smtClean="0"/>
          </a:p>
        </p:txBody>
      </p:sp>
      <p:sp>
        <p:nvSpPr>
          <p:cNvPr id="132" name="正方形/長方形 131"/>
          <p:cNvSpPr/>
          <p:nvPr/>
        </p:nvSpPr>
        <p:spPr>
          <a:xfrm>
            <a:off x="23924963" y="11251134"/>
            <a:ext cx="1296144" cy="18002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sz="4000" dirty="0" smtClean="0"/>
          </a:p>
        </p:txBody>
      </p:sp>
      <p:sp>
        <p:nvSpPr>
          <p:cNvPr id="133" name="正方形/長方形 132"/>
          <p:cNvSpPr/>
          <p:nvPr/>
        </p:nvSpPr>
        <p:spPr>
          <a:xfrm>
            <a:off x="28173435" y="10747078"/>
            <a:ext cx="1440160" cy="2304256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sz="4000" dirty="0" smtClean="0"/>
          </a:p>
        </p:txBody>
      </p:sp>
      <p:sp>
        <p:nvSpPr>
          <p:cNvPr id="134" name="正方形/長方形 133"/>
          <p:cNvSpPr/>
          <p:nvPr/>
        </p:nvSpPr>
        <p:spPr>
          <a:xfrm>
            <a:off x="28173435" y="11467158"/>
            <a:ext cx="1440160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sz="4000" dirty="0" smtClean="0"/>
          </a:p>
        </p:txBody>
      </p:sp>
      <p:sp>
        <p:nvSpPr>
          <p:cNvPr id="135" name="正方形/長方形 134"/>
          <p:cNvSpPr/>
          <p:nvPr/>
        </p:nvSpPr>
        <p:spPr>
          <a:xfrm>
            <a:off x="23924963" y="11899206"/>
            <a:ext cx="1296144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sz="4000" dirty="0" smtClean="0"/>
          </a:p>
        </p:txBody>
      </p:sp>
      <p:sp>
        <p:nvSpPr>
          <p:cNvPr id="136" name="テキスト ボックス 135"/>
          <p:cNvSpPr txBox="1"/>
          <p:nvPr/>
        </p:nvSpPr>
        <p:spPr>
          <a:xfrm>
            <a:off x="23564923" y="10594351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 smtClean="0"/>
              <a:t>仮想アドレス</a:t>
            </a:r>
            <a:endParaRPr kumimoji="1" lang="en-US" altLang="ja-JP" sz="3200" dirty="0" smtClean="0"/>
          </a:p>
        </p:txBody>
      </p:sp>
      <p:sp>
        <p:nvSpPr>
          <p:cNvPr id="137" name="テキスト ボックス 136"/>
          <p:cNvSpPr txBox="1"/>
          <p:nvPr/>
        </p:nvSpPr>
        <p:spPr>
          <a:xfrm>
            <a:off x="27237331" y="9954990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 smtClean="0"/>
              <a:t>物理アドレス</a:t>
            </a:r>
            <a:endParaRPr kumimoji="1" lang="en-US" altLang="ja-JP" sz="3200" dirty="0" smtClean="0"/>
          </a:p>
        </p:txBody>
      </p:sp>
      <p:sp>
        <p:nvSpPr>
          <p:cNvPr id="138" name="テキスト ボックス 137"/>
          <p:cNvSpPr txBox="1"/>
          <p:nvPr/>
        </p:nvSpPr>
        <p:spPr>
          <a:xfrm>
            <a:off x="23564923" y="11251134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0xfff…</a:t>
            </a:r>
          </a:p>
        </p:txBody>
      </p:sp>
      <p:sp>
        <p:nvSpPr>
          <p:cNvPr id="139" name="テキスト ボックス 138"/>
          <p:cNvSpPr txBox="1"/>
          <p:nvPr/>
        </p:nvSpPr>
        <p:spPr>
          <a:xfrm>
            <a:off x="27957411" y="10819086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0x000…</a:t>
            </a:r>
          </a:p>
        </p:txBody>
      </p:sp>
      <p:cxnSp>
        <p:nvCxnSpPr>
          <p:cNvPr id="143" name="カギ線コネクタ 142"/>
          <p:cNvCxnSpPr>
            <a:stCxn id="135" idx="3"/>
            <a:endCxn id="131" idx="1"/>
          </p:cNvCxnSpPr>
          <p:nvPr/>
        </p:nvCxnSpPr>
        <p:spPr>
          <a:xfrm>
            <a:off x="25221107" y="12223242"/>
            <a:ext cx="576064" cy="324036"/>
          </a:xfrm>
          <a:prstGeom prst="bentConnector3">
            <a:avLst>
              <a:gd name="adj1" fmla="val 50000"/>
            </a:avLst>
          </a:prstGeom>
          <a:ln w="57150">
            <a:solidFill>
              <a:srgbClr val="F11B1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カギ線コネクタ 144"/>
          <p:cNvCxnSpPr>
            <a:stCxn id="131" idx="3"/>
            <a:endCxn id="134" idx="1"/>
          </p:cNvCxnSpPr>
          <p:nvPr/>
        </p:nvCxnSpPr>
        <p:spPr>
          <a:xfrm flipV="1">
            <a:off x="27597371" y="11791194"/>
            <a:ext cx="576064" cy="756084"/>
          </a:xfrm>
          <a:prstGeom prst="bentConnector3">
            <a:avLst>
              <a:gd name="adj1" fmla="val 50000"/>
            </a:avLst>
          </a:prstGeom>
          <a:ln w="57150">
            <a:solidFill>
              <a:srgbClr val="429BF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正方形/長方形 149"/>
          <p:cNvSpPr/>
          <p:nvPr/>
        </p:nvSpPr>
        <p:spPr>
          <a:xfrm>
            <a:off x="20684603" y="23492494"/>
            <a:ext cx="7344816" cy="7200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/>
              <a:t>ホスト</a:t>
            </a:r>
            <a:r>
              <a:rPr kumimoji="1" lang="en-US" altLang="ja-JP" sz="4000" dirty="0" smtClean="0"/>
              <a:t>OS</a:t>
            </a:r>
            <a:endParaRPr kumimoji="1" lang="ja-JP" altLang="en-US" sz="4000" dirty="0"/>
          </a:p>
        </p:txBody>
      </p:sp>
      <p:sp>
        <p:nvSpPr>
          <p:cNvPr id="163" name="正方形/長方形 162"/>
          <p:cNvSpPr/>
          <p:nvPr/>
        </p:nvSpPr>
        <p:spPr>
          <a:xfrm>
            <a:off x="24429019" y="22412374"/>
            <a:ext cx="3312368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 smtClean="0"/>
              <a:t>QEMU</a:t>
            </a:r>
            <a:endParaRPr kumimoji="1" lang="ja-JP" altLang="en-US" sz="4000" dirty="0"/>
          </a:p>
        </p:txBody>
      </p:sp>
      <p:sp>
        <p:nvSpPr>
          <p:cNvPr id="165" name="正方形/長方形 164"/>
          <p:cNvSpPr/>
          <p:nvPr/>
        </p:nvSpPr>
        <p:spPr>
          <a:xfrm>
            <a:off x="24429019" y="20599980"/>
            <a:ext cx="3312368" cy="166837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1" name="テキスト ボックス 170"/>
          <p:cNvSpPr txBox="1"/>
          <p:nvPr/>
        </p:nvSpPr>
        <p:spPr>
          <a:xfrm>
            <a:off x="25149099" y="19964102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000" dirty="0" smtClean="0"/>
              <a:t>VM</a:t>
            </a:r>
            <a:endParaRPr kumimoji="1" lang="ja-JP" altLang="en-US" sz="4000" dirty="0"/>
          </a:p>
        </p:txBody>
      </p:sp>
      <p:sp>
        <p:nvSpPr>
          <p:cNvPr id="173" name="円/楕円 172"/>
          <p:cNvSpPr/>
          <p:nvPr/>
        </p:nvSpPr>
        <p:spPr>
          <a:xfrm>
            <a:off x="21116651" y="20743996"/>
            <a:ext cx="2232248" cy="144016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800" dirty="0" smtClean="0"/>
              <a:t>IDS</a:t>
            </a:r>
            <a:endParaRPr kumimoji="1" lang="ja-JP" altLang="en-US" sz="4800" dirty="0"/>
          </a:p>
        </p:txBody>
      </p:sp>
      <p:sp>
        <p:nvSpPr>
          <p:cNvPr id="176" name="円/楕円 175"/>
          <p:cNvSpPr/>
          <p:nvPr/>
        </p:nvSpPr>
        <p:spPr>
          <a:xfrm>
            <a:off x="25005083" y="20743996"/>
            <a:ext cx="2232248" cy="1440160"/>
          </a:xfrm>
          <a:prstGeom prst="ellipse">
            <a:avLst/>
          </a:prstGeom>
          <a:noFill/>
          <a:ln>
            <a:prstDash val="dash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4800" dirty="0"/>
          </a:p>
        </p:txBody>
      </p:sp>
      <p:sp>
        <p:nvSpPr>
          <p:cNvPr id="184" name="左矢印 183"/>
          <p:cNvSpPr/>
          <p:nvPr/>
        </p:nvSpPr>
        <p:spPr>
          <a:xfrm>
            <a:off x="23420907" y="21104036"/>
            <a:ext cx="1368152" cy="792088"/>
          </a:xfrm>
          <a:prstGeom prst="lef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5" name="角丸四角形吹き出し 184"/>
          <p:cNvSpPr/>
          <p:nvPr/>
        </p:nvSpPr>
        <p:spPr>
          <a:xfrm>
            <a:off x="16652155" y="20311948"/>
            <a:ext cx="3096344" cy="936104"/>
          </a:xfrm>
          <a:prstGeom prst="wedgeRoundRectCallout">
            <a:avLst>
              <a:gd name="adj1" fmla="val 84495"/>
              <a:gd name="adj2" fmla="val 4696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/>
              <a:t>グループ化</a:t>
            </a:r>
            <a:endParaRPr kumimoji="1" lang="ja-JP" altLang="en-US" sz="4000" dirty="0"/>
          </a:p>
        </p:txBody>
      </p:sp>
      <p:graphicFrame>
        <p:nvGraphicFramePr>
          <p:cNvPr id="189" name="グラフ 188"/>
          <p:cNvGraphicFramePr/>
          <p:nvPr/>
        </p:nvGraphicFramePr>
        <p:xfrm>
          <a:off x="15211995" y="31773414"/>
          <a:ext cx="720080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0" name="グラフ 189"/>
          <p:cNvGraphicFramePr/>
          <p:nvPr/>
        </p:nvGraphicFramePr>
        <p:xfrm>
          <a:off x="22916851" y="31773415"/>
          <a:ext cx="6912768" cy="5112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97" name="テキスト ボックス 196"/>
          <p:cNvSpPr txBox="1"/>
          <p:nvPr/>
        </p:nvSpPr>
        <p:spPr>
          <a:xfrm>
            <a:off x="26013195" y="3227747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dirty="0" smtClean="0"/>
              <a:t>1.5</a:t>
            </a:r>
            <a:endParaRPr kumimoji="1" lang="ja-JP" altLang="en-US" sz="3600" dirty="0"/>
          </a:p>
        </p:txBody>
      </p:sp>
      <p:sp>
        <p:nvSpPr>
          <p:cNvPr id="198" name="テキスト ボックス 197"/>
          <p:cNvSpPr txBox="1"/>
          <p:nvPr/>
        </p:nvSpPr>
        <p:spPr>
          <a:xfrm>
            <a:off x="26013195" y="3407767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dirty="0" smtClean="0"/>
              <a:t>1.3</a:t>
            </a:r>
            <a:endParaRPr kumimoji="1" lang="ja-JP" altLang="en-US" sz="3600" dirty="0"/>
          </a:p>
        </p:txBody>
      </p:sp>
      <p:sp>
        <p:nvSpPr>
          <p:cNvPr id="199" name="テキスト ボックス 198"/>
          <p:cNvSpPr txBox="1"/>
          <p:nvPr/>
        </p:nvSpPr>
        <p:spPr>
          <a:xfrm>
            <a:off x="26013195" y="32927283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dirty="0" smtClean="0"/>
              <a:t>0.2</a:t>
            </a:r>
            <a:endParaRPr kumimoji="1" lang="ja-JP" altLang="en-US" sz="3600" dirty="0"/>
          </a:p>
        </p:txBody>
      </p:sp>
      <p:sp>
        <p:nvSpPr>
          <p:cNvPr id="200" name="正方形/長方形 199"/>
          <p:cNvSpPr/>
          <p:nvPr/>
        </p:nvSpPr>
        <p:spPr>
          <a:xfrm>
            <a:off x="27525363" y="31341366"/>
            <a:ext cx="288032" cy="2880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1" name="正方形/長方形 200"/>
          <p:cNvSpPr/>
          <p:nvPr/>
        </p:nvSpPr>
        <p:spPr>
          <a:xfrm>
            <a:off x="21620707" y="31341366"/>
            <a:ext cx="288032" cy="2880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2" name="テキスト ボックス 201"/>
          <p:cNvSpPr txBox="1"/>
          <p:nvPr/>
        </p:nvSpPr>
        <p:spPr>
          <a:xfrm>
            <a:off x="21908739" y="31219416"/>
            <a:ext cx="55446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000" dirty="0" smtClean="0"/>
              <a:t>システムコールテーブル読み出し</a:t>
            </a:r>
            <a:endParaRPr kumimoji="1" lang="ja-JP" altLang="en-US" sz="3000" dirty="0"/>
          </a:p>
        </p:txBody>
      </p:sp>
      <p:sp>
        <p:nvSpPr>
          <p:cNvPr id="203" name="テキスト ボックス 202"/>
          <p:cNvSpPr txBox="1"/>
          <p:nvPr/>
        </p:nvSpPr>
        <p:spPr>
          <a:xfrm>
            <a:off x="27723079" y="31197350"/>
            <a:ext cx="23945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000" dirty="0" smtClean="0"/>
              <a:t>アドレス変換</a:t>
            </a:r>
            <a:endParaRPr kumimoji="1" lang="ja-JP" altLang="en-US" sz="3000" dirty="0"/>
          </a:p>
        </p:txBody>
      </p:sp>
      <p:sp>
        <p:nvSpPr>
          <p:cNvPr id="204" name="コンテンツ プレースホルダ 1"/>
          <p:cNvSpPr txBox="1">
            <a:spLocks/>
          </p:cNvSpPr>
          <p:nvPr/>
        </p:nvSpPr>
        <p:spPr>
          <a:xfrm>
            <a:off x="15211996" y="36597950"/>
            <a:ext cx="15067979" cy="3330255"/>
          </a:xfrm>
          <a:prstGeom prst="rect">
            <a:avLst/>
          </a:prstGeom>
        </p:spPr>
        <p:txBody>
          <a:bodyPr vert="horz" lIns="417643" tIns="208822" rIns="417643" bIns="208822" rtlCol="0">
            <a:noAutofit/>
          </a:bodyPr>
          <a:lstStyle/>
          <a:p>
            <a:pPr marL="725488" marR="0" lvl="0" indent="-725488" algn="l" defTabSz="417643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100000"/>
              <a:buFont typeface="Wingdings" pitchFamily="2" charset="2"/>
              <a:buChar char="n"/>
              <a:tabLst>
                <a:tab pos="962025" algn="l"/>
              </a:tabLst>
              <a:defRPr/>
            </a:pPr>
            <a:r>
              <a:rPr lang="en-US" altLang="ja-JP" sz="4000" dirty="0" smtClean="0"/>
              <a:t>CPU</a:t>
            </a:r>
            <a:r>
              <a:rPr lang="ja-JP" altLang="en-US" sz="4000" dirty="0" smtClean="0"/>
              <a:t>シェアの設定とメモリ使用量の制限</a:t>
            </a:r>
            <a:endParaRPr lang="en-US" altLang="ja-JP" sz="4000" dirty="0" smtClean="0"/>
          </a:p>
          <a:p>
            <a:pPr marL="1443038" marR="0" lvl="0" indent="-720725" algn="l" defTabSz="417643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100000"/>
              <a:buFont typeface="Wingdings" pitchFamily="2" charset="2"/>
              <a:buChar char="n"/>
              <a:tabLst>
                <a:tab pos="962025" algn="l"/>
              </a:tabLst>
              <a:defRPr/>
            </a:pPr>
            <a:r>
              <a:rPr lang="ja-JP" altLang="en-US" sz="4000" dirty="0" smtClean="0"/>
              <a:t>オフロードした</a:t>
            </a:r>
            <a:r>
              <a:rPr lang="en-US" altLang="ja-JP" sz="4000" dirty="0" smtClean="0"/>
              <a:t>IDS</a:t>
            </a:r>
            <a:r>
              <a:rPr lang="ja-JP" altLang="en-US" sz="4000" dirty="0" smtClean="0"/>
              <a:t>と</a:t>
            </a:r>
            <a:r>
              <a:rPr lang="en-US" altLang="ja-JP" sz="4000" dirty="0" smtClean="0"/>
              <a:t>VM</a:t>
            </a:r>
            <a:r>
              <a:rPr lang="ja-JP" altLang="en-US" sz="4000" dirty="0" smtClean="0"/>
              <a:t>のグループに対して</a:t>
            </a:r>
            <a:r>
              <a:rPr lang="en-US" altLang="ja-JP" sz="4000" dirty="0" smtClean="0"/>
              <a:t>CPU</a:t>
            </a:r>
            <a:r>
              <a:rPr lang="ja-JP" altLang="en-US" sz="4000" dirty="0" smtClean="0"/>
              <a:t>シェアの設定とメモリ使用量の制限ができているか確認</a:t>
            </a:r>
            <a:endParaRPr lang="en-US" altLang="ja-JP" sz="4000" dirty="0" smtClean="0"/>
          </a:p>
          <a:p>
            <a:pPr marL="1443038" marR="0" lvl="0" indent="-720725" algn="l" defTabSz="417643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100000"/>
              <a:buFont typeface="Wingdings" pitchFamily="2" charset="2"/>
              <a:buChar char="n"/>
              <a:tabLst>
                <a:tab pos="962025" algn="l"/>
              </a:tabLst>
              <a:defRPr/>
            </a:pPr>
            <a:r>
              <a:rPr lang="en-US" altLang="ja-JP" sz="4000" dirty="0" smtClean="0"/>
              <a:t>CPU</a:t>
            </a:r>
            <a:r>
              <a:rPr lang="ja-JP" altLang="en-US" sz="4000" dirty="0" smtClean="0"/>
              <a:t>は４：６に割り当てられ、メモリは</a:t>
            </a:r>
            <a:r>
              <a:rPr lang="en-US" altLang="ja-JP" sz="4000" dirty="0" smtClean="0"/>
              <a:t>512MB</a:t>
            </a:r>
            <a:r>
              <a:rPr lang="ja-JP" altLang="en-US" sz="4000" dirty="0" smtClean="0"/>
              <a:t>に制限できた</a:t>
            </a:r>
            <a:endParaRPr lang="en-US" altLang="ja-JP" sz="4000" dirty="0" smtClean="0"/>
          </a:p>
          <a:p>
            <a:pPr marL="1443038" marR="0" lvl="0" indent="-720725" algn="l" defTabSz="417643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100000"/>
              <a:buFont typeface="Wingdings" pitchFamily="2" charset="2"/>
              <a:buChar char="n"/>
              <a:tabLst>
                <a:tab pos="962025" algn="l"/>
              </a:tabLst>
              <a:defRPr/>
            </a:pPr>
            <a:endParaRPr lang="en-US" altLang="ja-JP" sz="4000" dirty="0" smtClean="0"/>
          </a:p>
        </p:txBody>
      </p:sp>
      <p:sp>
        <p:nvSpPr>
          <p:cNvPr id="141" name="タイトル 2"/>
          <p:cNvSpPr txBox="1">
            <a:spLocks/>
          </p:cNvSpPr>
          <p:nvPr/>
        </p:nvSpPr>
        <p:spPr>
          <a:xfrm>
            <a:off x="15067979" y="24212574"/>
            <a:ext cx="7363123" cy="129614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pPr marL="0" marR="0" lvl="0" indent="0" defTabSz="417643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800" b="1" dirty="0" smtClean="0">
                <a:solidFill>
                  <a:srgbClr val="1940E7"/>
                </a:solidFill>
                <a:latin typeface="+mj-lt"/>
                <a:ea typeface="+mj-ea"/>
                <a:cs typeface="+mj-cs"/>
              </a:rPr>
              <a:t>実験</a:t>
            </a:r>
            <a:endParaRPr kumimoji="1" lang="ja-JP" altLang="en-US" sz="4800" b="1" i="0" u="none" strike="noStrike" kern="1200" cap="none" spc="0" normalizeH="0" baseline="0" noProof="0" dirty="0">
              <a:ln>
                <a:noFill/>
              </a:ln>
              <a:solidFill>
                <a:srgbClr val="1940E7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2" name="コンテンツ プレースホルダ 1"/>
          <p:cNvSpPr txBox="1">
            <a:spLocks/>
          </p:cNvSpPr>
          <p:nvPr/>
        </p:nvSpPr>
        <p:spPr>
          <a:xfrm>
            <a:off x="15211996" y="40702406"/>
            <a:ext cx="15067979" cy="1962103"/>
          </a:xfrm>
          <a:prstGeom prst="rect">
            <a:avLst/>
          </a:prstGeom>
        </p:spPr>
        <p:txBody>
          <a:bodyPr vert="horz" lIns="417643" tIns="208822" rIns="417643" bIns="208822" rtlCol="0">
            <a:noAutofit/>
          </a:bodyPr>
          <a:lstStyle/>
          <a:p>
            <a:pPr marL="725488" marR="0" lvl="0" indent="-725488" algn="l" defTabSz="417643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100000"/>
              <a:buFont typeface="Wingdings" pitchFamily="2" charset="2"/>
              <a:buChar char="n"/>
              <a:tabLst>
                <a:tab pos="962025" algn="l"/>
              </a:tabLst>
              <a:defRPr/>
            </a:pPr>
            <a:r>
              <a:rPr lang="ja-JP" altLang="en-US" sz="4000" dirty="0" smtClean="0"/>
              <a:t>ネットワーク</a:t>
            </a:r>
            <a:r>
              <a:rPr lang="en-US" altLang="ja-JP" sz="4000" dirty="0" smtClean="0"/>
              <a:t>IDS</a:t>
            </a:r>
            <a:r>
              <a:rPr lang="ja-JP" altLang="en-US" sz="4000" dirty="0" err="1" smtClean="0"/>
              <a:t>への</a:t>
            </a:r>
            <a:r>
              <a:rPr lang="ja-JP" altLang="en-US" sz="4000" dirty="0" smtClean="0"/>
              <a:t>対応</a:t>
            </a:r>
            <a:endParaRPr lang="en-US" altLang="ja-JP" sz="4000" dirty="0" smtClean="0"/>
          </a:p>
          <a:p>
            <a:pPr marL="725488" marR="0" lvl="0" indent="-725488" algn="l" defTabSz="417643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100000"/>
              <a:buFont typeface="Wingdings" pitchFamily="2" charset="2"/>
              <a:buChar char="n"/>
              <a:tabLst>
                <a:tab pos="962025" algn="l"/>
              </a:tabLst>
              <a:defRPr/>
            </a:pPr>
            <a:r>
              <a:rPr lang="en-US" altLang="ja-JP" sz="4000" dirty="0" err="1" smtClean="0"/>
              <a:t>Xen</a:t>
            </a:r>
            <a:r>
              <a:rPr lang="ja-JP" altLang="en-US" sz="4000" dirty="0" smtClean="0"/>
              <a:t>との定量的な性能比較</a:t>
            </a:r>
            <a:endParaRPr lang="en-US" altLang="ja-JP" sz="4000" dirty="0" smtClean="0"/>
          </a:p>
          <a:p>
            <a:pPr marL="1443038" marR="0" lvl="0" indent="-720725" algn="l" defTabSz="417643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D0D"/>
              </a:buClr>
              <a:buSzPct val="100000"/>
              <a:buFont typeface="Wingdings" pitchFamily="2" charset="2"/>
              <a:buChar char="n"/>
              <a:tabLst>
                <a:tab pos="962025" algn="l"/>
              </a:tabLst>
              <a:defRPr/>
            </a:pPr>
            <a:endParaRPr lang="en-US" altLang="ja-JP" sz="40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1023</TotalTime>
  <Words>570</Words>
  <Application>Microsoft Office PowerPoint</Application>
  <PresentationFormat>ユーザー設定</PresentationFormat>
  <Paragraphs>127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仮想マシンによるIDSオフロード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workO2</dc:creator>
  <cp:lastModifiedBy>workO2</cp:lastModifiedBy>
  <cp:revision>128</cp:revision>
  <dcterms:created xsi:type="dcterms:W3CDTF">2011-11-21T05:08:50Z</dcterms:created>
  <dcterms:modified xsi:type="dcterms:W3CDTF">2011-11-27T04:21:03Z</dcterms:modified>
</cp:coreProperties>
</file>