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56" r:id="rId2"/>
    <p:sldId id="257" r:id="rId3"/>
    <p:sldId id="258" r:id="rId4"/>
    <p:sldId id="294" r:id="rId5"/>
    <p:sldId id="277" r:id="rId6"/>
    <p:sldId id="260" r:id="rId7"/>
    <p:sldId id="293" r:id="rId8"/>
    <p:sldId id="262" r:id="rId9"/>
    <p:sldId id="273" r:id="rId10"/>
    <p:sldId id="268" r:id="rId11"/>
    <p:sldId id="295" r:id="rId12"/>
    <p:sldId id="290" r:id="rId13"/>
    <p:sldId id="286" r:id="rId14"/>
    <p:sldId id="279" r:id="rId15"/>
    <p:sldId id="280" r:id="rId16"/>
    <p:sldId id="281" r:id="rId17"/>
    <p:sldId id="291" r:id="rId18"/>
    <p:sldId id="270" r:id="rId19"/>
    <p:sldId id="267" r:id="rId2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D6DCE0"/>
    <a:srgbClr val="C7EFD4"/>
    <a:srgbClr val="25D59F"/>
    <a:srgbClr val="A8E6BD"/>
    <a:srgbClr val="000000"/>
    <a:srgbClr val="A3FFD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3" autoAdjust="0"/>
    <p:restoredTop sz="93288" autoAdjust="0"/>
  </p:normalViewPr>
  <p:slideViewPr>
    <p:cSldViewPr>
      <p:cViewPr>
        <p:scale>
          <a:sx n="70" d="100"/>
          <a:sy n="70" d="100"/>
        </p:scale>
        <p:origin x="-996"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524" y="-8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CSS\Tripwire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142844226733869"/>
          <c:y val="3.3047818535068205E-2"/>
          <c:w val="0.74801206404469367"/>
          <c:h val="0.81337100755742664"/>
        </c:manualLayout>
      </c:layout>
      <c:barChart>
        <c:barDir val="col"/>
        <c:grouping val="clustered"/>
        <c:axId val="83133952"/>
        <c:axId val="83135488"/>
      </c:barChart>
      <c:catAx>
        <c:axId val="83133952"/>
        <c:scaling>
          <c:orientation val="minMax"/>
        </c:scaling>
        <c:axPos val="b"/>
        <c:tickLblPos val="nextTo"/>
        <c:crossAx val="83135488"/>
        <c:crosses val="autoZero"/>
        <c:auto val="1"/>
        <c:lblAlgn val="ctr"/>
        <c:lblOffset val="100"/>
      </c:catAx>
      <c:valAx>
        <c:axId val="83135488"/>
        <c:scaling>
          <c:orientation val="minMax"/>
        </c:scaling>
        <c:axPos val="l"/>
        <c:majorGridlines/>
        <c:title>
          <c:tx>
            <c:rich>
              <a:bodyPr rot="-5400000" vert="horz"/>
              <a:lstStyle/>
              <a:p>
                <a:pPr>
                  <a:defRPr/>
                </a:pPr>
                <a:r>
                  <a:rPr lang="ja-JP" altLang="en-US"/>
                  <a:t>実行時間（分）</a:t>
                </a:r>
              </a:p>
            </c:rich>
          </c:tx>
          <c:layout/>
        </c:title>
        <c:numFmt formatCode="General" sourceLinked="1"/>
        <c:tickLblPos val="nextTo"/>
        <c:crossAx val="83133952"/>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20514588801399841"/>
          <c:y val="5.2018784740579513E-2"/>
          <c:w val="0.73929855643044884"/>
          <c:h val="0.82831682407278517"/>
        </c:manualLayout>
      </c:layout>
      <c:barChart>
        <c:barDir val="col"/>
        <c:grouping val="clustered"/>
        <c:ser>
          <c:idx val="0"/>
          <c:order val="0"/>
          <c:dLbls>
            <c:showVal val="1"/>
          </c:dLbls>
          <c:cat>
            <c:strRef>
              <c:f>(Sheet1!$D$4,Sheet1!$E$4)</c:f>
              <c:strCache>
                <c:ptCount val="2"/>
                <c:pt idx="0">
                  <c:v>オフロードなし</c:v>
                </c:pt>
                <c:pt idx="1">
                  <c:v>オフロードあり</c:v>
                </c:pt>
              </c:strCache>
            </c:strRef>
          </c:cat>
          <c:val>
            <c:numRef>
              <c:f>(Sheet1!$D$6,Sheet1!$E$6)</c:f>
              <c:numCache>
                <c:formatCode>General</c:formatCode>
                <c:ptCount val="2"/>
                <c:pt idx="0">
                  <c:v>9.2000000000000011</c:v>
                </c:pt>
                <c:pt idx="1">
                  <c:v>9.9</c:v>
                </c:pt>
              </c:numCache>
            </c:numRef>
          </c:val>
        </c:ser>
        <c:axId val="84433536"/>
        <c:axId val="84447616"/>
      </c:barChart>
      <c:catAx>
        <c:axId val="84433536"/>
        <c:scaling>
          <c:orientation val="minMax"/>
        </c:scaling>
        <c:axPos val="b"/>
        <c:tickLblPos val="nextTo"/>
        <c:crossAx val="84447616"/>
        <c:crosses val="autoZero"/>
        <c:auto val="1"/>
        <c:lblAlgn val="ctr"/>
        <c:lblOffset val="100"/>
      </c:catAx>
      <c:valAx>
        <c:axId val="84447616"/>
        <c:scaling>
          <c:orientation val="minMax"/>
          <c:min val="0"/>
        </c:scaling>
        <c:axPos val="l"/>
        <c:majorGridlines/>
        <c:title>
          <c:tx>
            <c:rich>
              <a:bodyPr rot="-5400000" vert="horz"/>
              <a:lstStyle/>
              <a:p>
                <a:pPr>
                  <a:defRPr/>
                </a:pPr>
                <a:r>
                  <a:rPr lang="ja-JP" altLang="en-US"/>
                  <a:t>実行時間（分）</a:t>
                </a:r>
                <a:endParaRPr lang="en-US" altLang="ja-JP"/>
              </a:p>
            </c:rich>
          </c:tx>
          <c:layout/>
        </c:title>
        <c:numFmt formatCode="General" sourceLinked="1"/>
        <c:tickLblPos val="nextTo"/>
        <c:crossAx val="84433536"/>
        <c:crosses val="autoZero"/>
        <c:crossBetween val="between"/>
        <c:majorUnit val="1"/>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plotArea>
      <c:layout/>
      <c:barChart>
        <c:barDir val="col"/>
        <c:grouping val="clustered"/>
        <c:axId val="84454400"/>
        <c:axId val="84747008"/>
      </c:barChart>
      <c:catAx>
        <c:axId val="84454400"/>
        <c:scaling>
          <c:orientation val="minMax"/>
        </c:scaling>
        <c:axPos val="b"/>
        <c:tickLblPos val="nextTo"/>
        <c:crossAx val="84747008"/>
        <c:crosses val="autoZero"/>
        <c:auto val="1"/>
        <c:lblAlgn val="ctr"/>
        <c:lblOffset val="100"/>
      </c:catAx>
      <c:valAx>
        <c:axId val="84747008"/>
        <c:scaling>
          <c:orientation val="minMax"/>
        </c:scaling>
        <c:axPos val="l"/>
        <c:majorGridlines/>
        <c:title>
          <c:tx>
            <c:rich>
              <a:bodyPr rot="-5400000" vert="horz"/>
              <a:lstStyle/>
              <a:p>
                <a:pPr>
                  <a:defRPr/>
                </a:pPr>
                <a:r>
                  <a:rPr lang="ja-JP" altLang="en-US"/>
                  <a:t>実行時間（ミリ秒）</a:t>
                </a:r>
              </a:p>
            </c:rich>
          </c:tx>
          <c:layout/>
        </c:title>
        <c:numFmt formatCode="General" sourceLinked="1"/>
        <c:tickLblPos val="nextTo"/>
        <c:crossAx val="8445440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clustered"/>
        <c:axId val="84765696"/>
        <c:axId val="84775680"/>
      </c:barChart>
      <c:catAx>
        <c:axId val="84765696"/>
        <c:scaling>
          <c:orientation val="minMax"/>
        </c:scaling>
        <c:axPos val="b"/>
        <c:tickLblPos val="nextTo"/>
        <c:crossAx val="84775680"/>
        <c:crosses val="autoZero"/>
        <c:auto val="1"/>
        <c:lblAlgn val="ctr"/>
        <c:lblOffset val="100"/>
      </c:catAx>
      <c:valAx>
        <c:axId val="84775680"/>
        <c:scaling>
          <c:orientation val="minMax"/>
        </c:scaling>
        <c:axPos val="l"/>
        <c:majorGridlines/>
        <c:title>
          <c:tx>
            <c:rich>
              <a:bodyPr rot="-5400000" vert="horz"/>
              <a:lstStyle/>
              <a:p>
                <a:pPr>
                  <a:defRPr/>
                </a:pPr>
                <a:r>
                  <a:rPr lang="ja-JP" altLang="en-US"/>
                  <a:t>実行時間（ミリ秒）</a:t>
                </a:r>
              </a:p>
            </c:rich>
          </c:tx>
          <c:layout/>
        </c:title>
        <c:numFmt formatCode="General" sourceLinked="1"/>
        <c:tickLblPos val="nextTo"/>
        <c:crossAx val="8476569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ja-JP"/>
  <c:chart>
    <c:plotArea>
      <c:layout>
        <c:manualLayout>
          <c:layoutTarget val="inner"/>
          <c:xMode val="edge"/>
          <c:yMode val="edge"/>
          <c:x val="0.17507737208524621"/>
          <c:y val="4.7725251792571102E-2"/>
          <c:w val="0.77344257643470471"/>
          <c:h val="0.84248723147730853"/>
        </c:manualLayout>
      </c:layout>
      <c:barChart>
        <c:barDir val="col"/>
        <c:grouping val="clustered"/>
        <c:ser>
          <c:idx val="0"/>
          <c:order val="0"/>
          <c:dLbls>
            <c:showVal val="1"/>
          </c:dLbls>
          <c:cat>
            <c:strRef>
              <c:f>(Sheet1!$J$4,Sheet1!$K$4)</c:f>
              <c:strCache>
                <c:ptCount val="2"/>
                <c:pt idx="0">
                  <c:v>アドレス変換</c:v>
                </c:pt>
                <c:pt idx="1">
                  <c:v>システムコールテーブル読み出し</c:v>
                </c:pt>
              </c:strCache>
            </c:strRef>
          </c:cat>
          <c:val>
            <c:numRef>
              <c:f>(Sheet1!$J$6,Sheet1!$K$6)</c:f>
              <c:numCache>
                <c:formatCode>General</c:formatCode>
                <c:ptCount val="2"/>
                <c:pt idx="0">
                  <c:v>1.3</c:v>
                </c:pt>
                <c:pt idx="1">
                  <c:v>1.5</c:v>
                </c:pt>
              </c:numCache>
            </c:numRef>
          </c:val>
        </c:ser>
        <c:axId val="84799872"/>
        <c:axId val="84801408"/>
      </c:barChart>
      <c:catAx>
        <c:axId val="84799872"/>
        <c:scaling>
          <c:orientation val="minMax"/>
        </c:scaling>
        <c:axPos val="b"/>
        <c:tickLblPos val="nextTo"/>
        <c:crossAx val="84801408"/>
        <c:crosses val="autoZero"/>
        <c:auto val="1"/>
        <c:lblAlgn val="ctr"/>
        <c:lblOffset val="100"/>
      </c:catAx>
      <c:valAx>
        <c:axId val="84801408"/>
        <c:scaling>
          <c:orientation val="minMax"/>
          <c:min val="0"/>
        </c:scaling>
        <c:axPos val="l"/>
        <c:majorGridlines/>
        <c:title>
          <c:tx>
            <c:rich>
              <a:bodyPr rot="-5400000" vert="horz"/>
              <a:lstStyle/>
              <a:p>
                <a:pPr>
                  <a:defRPr/>
                </a:pPr>
                <a:r>
                  <a:rPr lang="ja-JP" altLang="en-US"/>
                  <a:t>実行時間（ミリ秒）</a:t>
                </a:r>
              </a:p>
            </c:rich>
          </c:tx>
          <c:layout/>
        </c:title>
        <c:numFmt formatCode="General" sourceLinked="1"/>
        <c:tickLblPos val="nextTo"/>
        <c:crossAx val="8479987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21792141982294802"/>
          <c:y val="0.3163094395981319"/>
          <c:w val="0.71651144412843304"/>
          <c:h val="0.54512332666271968"/>
        </c:manualLayout>
      </c:layout>
      <c:lineChart>
        <c:grouping val="standard"/>
        <c:ser>
          <c:idx val="0"/>
          <c:order val="0"/>
          <c:tx>
            <c:v>Group2</c:v>
          </c:tx>
          <c:cat>
            <c:numRef>
              <c:f>Sheet1!$D$4:$D$64</c:f>
              <c:numCache>
                <c:formatCode>General</c:formatCode>
                <c:ptCount val="6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numCache>
            </c:numRef>
          </c:cat>
          <c:val>
            <c:numRef>
              <c:f>Sheet1!$E$4:$E$64</c:f>
              <c:numCache>
                <c:formatCode>General</c:formatCode>
                <c:ptCount val="61"/>
                <c:pt idx="0">
                  <c:v>60</c:v>
                </c:pt>
                <c:pt idx="1">
                  <c:v>60</c:v>
                </c:pt>
                <c:pt idx="2">
                  <c:v>59</c:v>
                </c:pt>
                <c:pt idx="3">
                  <c:v>60</c:v>
                </c:pt>
                <c:pt idx="4">
                  <c:v>60</c:v>
                </c:pt>
                <c:pt idx="5">
                  <c:v>60</c:v>
                </c:pt>
                <c:pt idx="6">
                  <c:v>60</c:v>
                </c:pt>
                <c:pt idx="7">
                  <c:v>60</c:v>
                </c:pt>
                <c:pt idx="8">
                  <c:v>60</c:v>
                </c:pt>
                <c:pt idx="9">
                  <c:v>60</c:v>
                </c:pt>
                <c:pt idx="10">
                  <c:v>60</c:v>
                </c:pt>
                <c:pt idx="11">
                  <c:v>60</c:v>
                </c:pt>
                <c:pt idx="12">
                  <c:v>59</c:v>
                </c:pt>
                <c:pt idx="13">
                  <c:v>60</c:v>
                </c:pt>
                <c:pt idx="14">
                  <c:v>60</c:v>
                </c:pt>
                <c:pt idx="15">
                  <c:v>60</c:v>
                </c:pt>
                <c:pt idx="16">
                  <c:v>60</c:v>
                </c:pt>
                <c:pt idx="17">
                  <c:v>60</c:v>
                </c:pt>
                <c:pt idx="18">
                  <c:v>60</c:v>
                </c:pt>
                <c:pt idx="19">
                  <c:v>60</c:v>
                </c:pt>
                <c:pt idx="20">
                  <c:v>59</c:v>
                </c:pt>
                <c:pt idx="21">
                  <c:v>61</c:v>
                </c:pt>
                <c:pt idx="22">
                  <c:v>59</c:v>
                </c:pt>
                <c:pt idx="23">
                  <c:v>60</c:v>
                </c:pt>
                <c:pt idx="24">
                  <c:v>60</c:v>
                </c:pt>
                <c:pt idx="25">
                  <c:v>60</c:v>
                </c:pt>
                <c:pt idx="26">
                  <c:v>60</c:v>
                </c:pt>
                <c:pt idx="27">
                  <c:v>60</c:v>
                </c:pt>
                <c:pt idx="28">
                  <c:v>60</c:v>
                </c:pt>
                <c:pt idx="29">
                  <c:v>60</c:v>
                </c:pt>
                <c:pt idx="30">
                  <c:v>59</c:v>
                </c:pt>
                <c:pt idx="31">
                  <c:v>61</c:v>
                </c:pt>
                <c:pt idx="32">
                  <c:v>60</c:v>
                </c:pt>
                <c:pt idx="33">
                  <c:v>59</c:v>
                </c:pt>
                <c:pt idx="34">
                  <c:v>60</c:v>
                </c:pt>
                <c:pt idx="35">
                  <c:v>60</c:v>
                </c:pt>
                <c:pt idx="36">
                  <c:v>60</c:v>
                </c:pt>
                <c:pt idx="37">
                  <c:v>60</c:v>
                </c:pt>
                <c:pt idx="38">
                  <c:v>60</c:v>
                </c:pt>
                <c:pt idx="39">
                  <c:v>60</c:v>
                </c:pt>
                <c:pt idx="40">
                  <c:v>59</c:v>
                </c:pt>
                <c:pt idx="41">
                  <c:v>60</c:v>
                </c:pt>
                <c:pt idx="42">
                  <c:v>61</c:v>
                </c:pt>
                <c:pt idx="43">
                  <c:v>59</c:v>
                </c:pt>
                <c:pt idx="44">
                  <c:v>60</c:v>
                </c:pt>
                <c:pt idx="45">
                  <c:v>60</c:v>
                </c:pt>
                <c:pt idx="46">
                  <c:v>60</c:v>
                </c:pt>
                <c:pt idx="47">
                  <c:v>60</c:v>
                </c:pt>
                <c:pt idx="48">
                  <c:v>60</c:v>
                </c:pt>
                <c:pt idx="49">
                  <c:v>60</c:v>
                </c:pt>
                <c:pt idx="50">
                  <c:v>59</c:v>
                </c:pt>
                <c:pt idx="51">
                  <c:v>60</c:v>
                </c:pt>
                <c:pt idx="52">
                  <c:v>60</c:v>
                </c:pt>
                <c:pt idx="53">
                  <c:v>60</c:v>
                </c:pt>
                <c:pt idx="54">
                  <c:v>60</c:v>
                </c:pt>
                <c:pt idx="55">
                  <c:v>60</c:v>
                </c:pt>
                <c:pt idx="56">
                  <c:v>60</c:v>
                </c:pt>
                <c:pt idx="57">
                  <c:v>59</c:v>
                </c:pt>
                <c:pt idx="58">
                  <c:v>61</c:v>
                </c:pt>
                <c:pt idx="59">
                  <c:v>60</c:v>
                </c:pt>
                <c:pt idx="60">
                  <c:v>59</c:v>
                </c:pt>
              </c:numCache>
            </c:numRef>
          </c:val>
        </c:ser>
        <c:ser>
          <c:idx val="1"/>
          <c:order val="1"/>
          <c:tx>
            <c:v>VM</c:v>
          </c:tx>
          <c:marker>
            <c:spPr>
              <a:ln w="3175"/>
            </c:spPr>
          </c:marker>
          <c:val>
            <c:numRef>
              <c:f>Sheet1!$F$4:$F$64</c:f>
              <c:numCache>
                <c:formatCode>General</c:formatCode>
                <c:ptCount val="61"/>
                <c:pt idx="0">
                  <c:v>22</c:v>
                </c:pt>
                <c:pt idx="1">
                  <c:v>21</c:v>
                </c:pt>
                <c:pt idx="2">
                  <c:v>20</c:v>
                </c:pt>
                <c:pt idx="3">
                  <c:v>21</c:v>
                </c:pt>
                <c:pt idx="4">
                  <c:v>21</c:v>
                </c:pt>
                <c:pt idx="5">
                  <c:v>20</c:v>
                </c:pt>
                <c:pt idx="6">
                  <c:v>21</c:v>
                </c:pt>
                <c:pt idx="7">
                  <c:v>21</c:v>
                </c:pt>
                <c:pt idx="8">
                  <c:v>21</c:v>
                </c:pt>
                <c:pt idx="9">
                  <c:v>21</c:v>
                </c:pt>
                <c:pt idx="10">
                  <c:v>21</c:v>
                </c:pt>
                <c:pt idx="11">
                  <c:v>21</c:v>
                </c:pt>
                <c:pt idx="12">
                  <c:v>22</c:v>
                </c:pt>
                <c:pt idx="13">
                  <c:v>21</c:v>
                </c:pt>
                <c:pt idx="14">
                  <c:v>21</c:v>
                </c:pt>
                <c:pt idx="15">
                  <c:v>21</c:v>
                </c:pt>
                <c:pt idx="16">
                  <c:v>21</c:v>
                </c:pt>
                <c:pt idx="17">
                  <c:v>21</c:v>
                </c:pt>
                <c:pt idx="18">
                  <c:v>21</c:v>
                </c:pt>
                <c:pt idx="19">
                  <c:v>21</c:v>
                </c:pt>
                <c:pt idx="20">
                  <c:v>20</c:v>
                </c:pt>
                <c:pt idx="21">
                  <c:v>21</c:v>
                </c:pt>
                <c:pt idx="22">
                  <c:v>21</c:v>
                </c:pt>
                <c:pt idx="23">
                  <c:v>21</c:v>
                </c:pt>
                <c:pt idx="24">
                  <c:v>21</c:v>
                </c:pt>
                <c:pt idx="25">
                  <c:v>22</c:v>
                </c:pt>
                <c:pt idx="26">
                  <c:v>21</c:v>
                </c:pt>
                <c:pt idx="27">
                  <c:v>20</c:v>
                </c:pt>
                <c:pt idx="28">
                  <c:v>21</c:v>
                </c:pt>
                <c:pt idx="29">
                  <c:v>21</c:v>
                </c:pt>
                <c:pt idx="30">
                  <c:v>21</c:v>
                </c:pt>
                <c:pt idx="31">
                  <c:v>21</c:v>
                </c:pt>
                <c:pt idx="32">
                  <c:v>21</c:v>
                </c:pt>
                <c:pt idx="33">
                  <c:v>21</c:v>
                </c:pt>
                <c:pt idx="34">
                  <c:v>23</c:v>
                </c:pt>
                <c:pt idx="35">
                  <c:v>21</c:v>
                </c:pt>
                <c:pt idx="36">
                  <c:v>20</c:v>
                </c:pt>
                <c:pt idx="37">
                  <c:v>22</c:v>
                </c:pt>
                <c:pt idx="38">
                  <c:v>20</c:v>
                </c:pt>
                <c:pt idx="39">
                  <c:v>22</c:v>
                </c:pt>
                <c:pt idx="40">
                  <c:v>21</c:v>
                </c:pt>
                <c:pt idx="41">
                  <c:v>21</c:v>
                </c:pt>
                <c:pt idx="42">
                  <c:v>21</c:v>
                </c:pt>
                <c:pt idx="43">
                  <c:v>21</c:v>
                </c:pt>
                <c:pt idx="44">
                  <c:v>21</c:v>
                </c:pt>
                <c:pt idx="45">
                  <c:v>21</c:v>
                </c:pt>
                <c:pt idx="46">
                  <c:v>21</c:v>
                </c:pt>
                <c:pt idx="47">
                  <c:v>22</c:v>
                </c:pt>
                <c:pt idx="48">
                  <c:v>21</c:v>
                </c:pt>
                <c:pt idx="49">
                  <c:v>20</c:v>
                </c:pt>
                <c:pt idx="50">
                  <c:v>22</c:v>
                </c:pt>
                <c:pt idx="51">
                  <c:v>20</c:v>
                </c:pt>
                <c:pt idx="52">
                  <c:v>21</c:v>
                </c:pt>
                <c:pt idx="53">
                  <c:v>21</c:v>
                </c:pt>
                <c:pt idx="54">
                  <c:v>21</c:v>
                </c:pt>
                <c:pt idx="55">
                  <c:v>21</c:v>
                </c:pt>
                <c:pt idx="56">
                  <c:v>21</c:v>
                </c:pt>
                <c:pt idx="57">
                  <c:v>21</c:v>
                </c:pt>
                <c:pt idx="58">
                  <c:v>21</c:v>
                </c:pt>
                <c:pt idx="59">
                  <c:v>20</c:v>
                </c:pt>
                <c:pt idx="60">
                  <c:v>22</c:v>
                </c:pt>
              </c:numCache>
            </c:numRef>
          </c:val>
        </c:ser>
        <c:ser>
          <c:idx val="2"/>
          <c:order val="2"/>
          <c:tx>
            <c:v>Tripwire</c:v>
          </c:tx>
          <c:val>
            <c:numRef>
              <c:f>Sheet1!$G$4:$G$64</c:f>
              <c:numCache>
                <c:formatCode>General</c:formatCode>
                <c:ptCount val="61"/>
                <c:pt idx="0">
                  <c:v>20</c:v>
                </c:pt>
                <c:pt idx="1">
                  <c:v>20</c:v>
                </c:pt>
                <c:pt idx="2">
                  <c:v>19</c:v>
                </c:pt>
                <c:pt idx="3">
                  <c:v>20</c:v>
                </c:pt>
                <c:pt idx="4">
                  <c:v>19</c:v>
                </c:pt>
                <c:pt idx="5">
                  <c:v>20</c:v>
                </c:pt>
                <c:pt idx="6">
                  <c:v>19</c:v>
                </c:pt>
                <c:pt idx="7">
                  <c:v>20</c:v>
                </c:pt>
                <c:pt idx="8">
                  <c:v>19</c:v>
                </c:pt>
                <c:pt idx="9">
                  <c:v>19</c:v>
                </c:pt>
                <c:pt idx="10">
                  <c:v>20</c:v>
                </c:pt>
                <c:pt idx="11">
                  <c:v>19</c:v>
                </c:pt>
                <c:pt idx="12">
                  <c:v>18</c:v>
                </c:pt>
                <c:pt idx="13">
                  <c:v>20</c:v>
                </c:pt>
                <c:pt idx="14">
                  <c:v>19</c:v>
                </c:pt>
                <c:pt idx="15">
                  <c:v>19</c:v>
                </c:pt>
                <c:pt idx="16">
                  <c:v>19</c:v>
                </c:pt>
                <c:pt idx="17">
                  <c:v>20</c:v>
                </c:pt>
                <c:pt idx="18">
                  <c:v>19</c:v>
                </c:pt>
                <c:pt idx="19">
                  <c:v>19</c:v>
                </c:pt>
                <c:pt idx="20">
                  <c:v>20</c:v>
                </c:pt>
                <c:pt idx="21">
                  <c:v>19</c:v>
                </c:pt>
                <c:pt idx="22">
                  <c:v>20</c:v>
                </c:pt>
                <c:pt idx="23">
                  <c:v>19</c:v>
                </c:pt>
                <c:pt idx="24">
                  <c:v>20</c:v>
                </c:pt>
                <c:pt idx="25">
                  <c:v>18</c:v>
                </c:pt>
                <c:pt idx="26">
                  <c:v>19</c:v>
                </c:pt>
                <c:pt idx="27">
                  <c:v>20</c:v>
                </c:pt>
                <c:pt idx="28">
                  <c:v>19</c:v>
                </c:pt>
                <c:pt idx="29">
                  <c:v>19</c:v>
                </c:pt>
                <c:pt idx="30">
                  <c:v>19</c:v>
                </c:pt>
                <c:pt idx="31">
                  <c:v>20</c:v>
                </c:pt>
                <c:pt idx="32">
                  <c:v>19</c:v>
                </c:pt>
                <c:pt idx="33">
                  <c:v>20</c:v>
                </c:pt>
                <c:pt idx="34">
                  <c:v>17</c:v>
                </c:pt>
                <c:pt idx="35">
                  <c:v>19</c:v>
                </c:pt>
                <c:pt idx="36">
                  <c:v>20</c:v>
                </c:pt>
                <c:pt idx="37">
                  <c:v>19</c:v>
                </c:pt>
                <c:pt idx="38">
                  <c:v>19</c:v>
                </c:pt>
                <c:pt idx="39">
                  <c:v>18</c:v>
                </c:pt>
                <c:pt idx="40">
                  <c:v>19</c:v>
                </c:pt>
                <c:pt idx="41">
                  <c:v>19</c:v>
                </c:pt>
                <c:pt idx="42">
                  <c:v>19</c:v>
                </c:pt>
                <c:pt idx="43">
                  <c:v>20</c:v>
                </c:pt>
                <c:pt idx="44">
                  <c:v>20</c:v>
                </c:pt>
                <c:pt idx="45">
                  <c:v>19</c:v>
                </c:pt>
                <c:pt idx="46">
                  <c:v>19</c:v>
                </c:pt>
                <c:pt idx="47">
                  <c:v>19</c:v>
                </c:pt>
                <c:pt idx="48">
                  <c:v>20</c:v>
                </c:pt>
                <c:pt idx="49">
                  <c:v>19</c:v>
                </c:pt>
                <c:pt idx="50">
                  <c:v>19</c:v>
                </c:pt>
                <c:pt idx="51">
                  <c:v>20</c:v>
                </c:pt>
                <c:pt idx="52">
                  <c:v>19</c:v>
                </c:pt>
                <c:pt idx="53">
                  <c:v>19</c:v>
                </c:pt>
                <c:pt idx="54">
                  <c:v>20</c:v>
                </c:pt>
                <c:pt idx="55">
                  <c:v>19</c:v>
                </c:pt>
                <c:pt idx="56">
                  <c:v>20</c:v>
                </c:pt>
                <c:pt idx="57">
                  <c:v>19</c:v>
                </c:pt>
                <c:pt idx="58">
                  <c:v>19</c:v>
                </c:pt>
                <c:pt idx="59">
                  <c:v>20</c:v>
                </c:pt>
                <c:pt idx="60">
                  <c:v>19</c:v>
                </c:pt>
              </c:numCache>
            </c:numRef>
          </c:val>
        </c:ser>
        <c:ser>
          <c:idx val="3"/>
          <c:order val="3"/>
          <c:tx>
            <c:v>Group1</c:v>
          </c:tx>
          <c:val>
            <c:numRef>
              <c:f>Sheet1!$H$4:$H$64</c:f>
              <c:numCache>
                <c:formatCode>General</c:formatCode>
                <c:ptCount val="61"/>
                <c:pt idx="0">
                  <c:v>42</c:v>
                </c:pt>
                <c:pt idx="1">
                  <c:v>41</c:v>
                </c:pt>
                <c:pt idx="2">
                  <c:v>39</c:v>
                </c:pt>
                <c:pt idx="3">
                  <c:v>41</c:v>
                </c:pt>
                <c:pt idx="4">
                  <c:v>40</c:v>
                </c:pt>
                <c:pt idx="5">
                  <c:v>40</c:v>
                </c:pt>
                <c:pt idx="6">
                  <c:v>40</c:v>
                </c:pt>
                <c:pt idx="7">
                  <c:v>41</c:v>
                </c:pt>
                <c:pt idx="8">
                  <c:v>40</c:v>
                </c:pt>
                <c:pt idx="9">
                  <c:v>40</c:v>
                </c:pt>
                <c:pt idx="10">
                  <c:v>41</c:v>
                </c:pt>
                <c:pt idx="11">
                  <c:v>40</c:v>
                </c:pt>
                <c:pt idx="12">
                  <c:v>40</c:v>
                </c:pt>
                <c:pt idx="13">
                  <c:v>41</c:v>
                </c:pt>
                <c:pt idx="14">
                  <c:v>40</c:v>
                </c:pt>
                <c:pt idx="15">
                  <c:v>40</c:v>
                </c:pt>
                <c:pt idx="16">
                  <c:v>40</c:v>
                </c:pt>
                <c:pt idx="17">
                  <c:v>41</c:v>
                </c:pt>
                <c:pt idx="18">
                  <c:v>40</c:v>
                </c:pt>
                <c:pt idx="19">
                  <c:v>40</c:v>
                </c:pt>
                <c:pt idx="20">
                  <c:v>40</c:v>
                </c:pt>
                <c:pt idx="21">
                  <c:v>40</c:v>
                </c:pt>
                <c:pt idx="22">
                  <c:v>41</c:v>
                </c:pt>
                <c:pt idx="23">
                  <c:v>40</c:v>
                </c:pt>
                <c:pt idx="24">
                  <c:v>41</c:v>
                </c:pt>
                <c:pt idx="25">
                  <c:v>40</c:v>
                </c:pt>
                <c:pt idx="26">
                  <c:v>40</c:v>
                </c:pt>
                <c:pt idx="27">
                  <c:v>40</c:v>
                </c:pt>
                <c:pt idx="28">
                  <c:v>40</c:v>
                </c:pt>
                <c:pt idx="29">
                  <c:v>40</c:v>
                </c:pt>
                <c:pt idx="30">
                  <c:v>40</c:v>
                </c:pt>
                <c:pt idx="31">
                  <c:v>41</c:v>
                </c:pt>
                <c:pt idx="32">
                  <c:v>40</c:v>
                </c:pt>
                <c:pt idx="33">
                  <c:v>41</c:v>
                </c:pt>
                <c:pt idx="34">
                  <c:v>40</c:v>
                </c:pt>
                <c:pt idx="35">
                  <c:v>40</c:v>
                </c:pt>
                <c:pt idx="36">
                  <c:v>40</c:v>
                </c:pt>
                <c:pt idx="37">
                  <c:v>41</c:v>
                </c:pt>
                <c:pt idx="38">
                  <c:v>39</c:v>
                </c:pt>
                <c:pt idx="39">
                  <c:v>40</c:v>
                </c:pt>
                <c:pt idx="40">
                  <c:v>40</c:v>
                </c:pt>
                <c:pt idx="41">
                  <c:v>40</c:v>
                </c:pt>
                <c:pt idx="42">
                  <c:v>40</c:v>
                </c:pt>
                <c:pt idx="43">
                  <c:v>41</c:v>
                </c:pt>
                <c:pt idx="44">
                  <c:v>41</c:v>
                </c:pt>
                <c:pt idx="45">
                  <c:v>40</c:v>
                </c:pt>
                <c:pt idx="46">
                  <c:v>40</c:v>
                </c:pt>
                <c:pt idx="47">
                  <c:v>41</c:v>
                </c:pt>
                <c:pt idx="48">
                  <c:v>41</c:v>
                </c:pt>
                <c:pt idx="49">
                  <c:v>39</c:v>
                </c:pt>
                <c:pt idx="50">
                  <c:v>41</c:v>
                </c:pt>
                <c:pt idx="51">
                  <c:v>40</c:v>
                </c:pt>
                <c:pt idx="52">
                  <c:v>40</c:v>
                </c:pt>
                <c:pt idx="53">
                  <c:v>40</c:v>
                </c:pt>
                <c:pt idx="54">
                  <c:v>41</c:v>
                </c:pt>
                <c:pt idx="55">
                  <c:v>40</c:v>
                </c:pt>
                <c:pt idx="56">
                  <c:v>41</c:v>
                </c:pt>
                <c:pt idx="57">
                  <c:v>40</c:v>
                </c:pt>
                <c:pt idx="58">
                  <c:v>40</c:v>
                </c:pt>
                <c:pt idx="59">
                  <c:v>40</c:v>
                </c:pt>
                <c:pt idx="60">
                  <c:v>41</c:v>
                </c:pt>
              </c:numCache>
            </c:numRef>
          </c:val>
        </c:ser>
        <c:marker val="1"/>
        <c:axId val="85639168"/>
        <c:axId val="85641088"/>
      </c:lineChart>
      <c:catAx>
        <c:axId val="85639168"/>
        <c:scaling>
          <c:orientation val="minMax"/>
        </c:scaling>
        <c:axPos val="b"/>
        <c:title>
          <c:tx>
            <c:rich>
              <a:bodyPr/>
              <a:lstStyle/>
              <a:p>
                <a:pPr>
                  <a:defRPr/>
                </a:pPr>
                <a:r>
                  <a:rPr lang="en-US" altLang="ja-JP"/>
                  <a:t>time</a:t>
                </a:r>
                <a:r>
                  <a:rPr lang="ja-JP" altLang="en-US"/>
                  <a:t>（</a:t>
                </a:r>
                <a:r>
                  <a:rPr lang="en-US" altLang="ja-JP"/>
                  <a:t>S</a:t>
                </a:r>
                <a:r>
                  <a:rPr lang="ja-JP" altLang="en-US"/>
                  <a:t>）</a:t>
                </a:r>
              </a:p>
            </c:rich>
          </c:tx>
          <c:layout/>
        </c:title>
        <c:numFmt formatCode="General" sourceLinked="1"/>
        <c:tickLblPos val="nextTo"/>
        <c:crossAx val="85641088"/>
        <c:crosses val="autoZero"/>
        <c:auto val="1"/>
        <c:lblAlgn val="ctr"/>
        <c:lblOffset val="100"/>
      </c:catAx>
      <c:valAx>
        <c:axId val="85641088"/>
        <c:scaling>
          <c:orientation val="minMax"/>
        </c:scaling>
        <c:axPos val="l"/>
        <c:majorGridlines/>
        <c:title>
          <c:tx>
            <c:rich>
              <a:bodyPr rot="-5400000" vert="horz"/>
              <a:lstStyle/>
              <a:p>
                <a:pPr>
                  <a:defRPr/>
                </a:pPr>
                <a:r>
                  <a:rPr lang="en-US" altLang="ja-JP"/>
                  <a:t>CPU</a:t>
                </a:r>
                <a:r>
                  <a:rPr lang="ja-JP" altLang="en-US"/>
                  <a:t>（</a:t>
                </a:r>
                <a:r>
                  <a:rPr lang="en-US" altLang="ja-JP"/>
                  <a:t>%</a:t>
                </a:r>
                <a:r>
                  <a:rPr lang="ja-JP" altLang="en-US"/>
                  <a:t>）</a:t>
                </a:r>
              </a:p>
            </c:rich>
          </c:tx>
          <c:layout/>
        </c:title>
        <c:numFmt formatCode="General" sourceLinked="1"/>
        <c:tickLblPos val="nextTo"/>
        <c:crossAx val="85639168"/>
        <c:crosses val="autoZero"/>
        <c:crossBetween val="between"/>
      </c:valAx>
    </c:plotArea>
    <c:legend>
      <c:legendPos val="r"/>
      <c:layout>
        <c:manualLayout>
          <c:xMode val="edge"/>
          <c:yMode val="edge"/>
          <c:x val="0.24722920208646573"/>
          <c:y val="0.17368200515443424"/>
          <c:w val="0.54524365533627661"/>
          <c:h val="0.14260555411538636"/>
        </c:manualLayout>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039BBA6-153C-4918-B7C3-588749CE1734}" type="datetimeFigureOut">
              <a:rPr kumimoji="1" lang="ja-JP" altLang="en-US" smtClean="0"/>
              <a:pPr/>
              <a:t>2011/11/9</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1744718-CA6D-4AF3-A4B3-6AF50F42D1B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A6F9587-39A3-4E53-9895-7BBAC162B848}" type="datetimeFigureOut">
              <a:rPr kumimoji="1" lang="ja-JP" altLang="en-US" smtClean="0"/>
              <a:pPr/>
              <a:t>2011/11/9</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9E643ED-A540-4C22-9BD3-E57CA153E78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plathome.co.jp/solution/virtualserver/introduction/04.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ネットワークの見通しは？</a:t>
            </a:r>
            <a:endParaRPr kumimoji="1" lang="en-US" altLang="ja-JP" dirty="0" smtClean="0"/>
          </a:p>
          <a:p>
            <a:r>
              <a:rPr kumimoji="1" lang="ja-JP" altLang="en-US" dirty="0" smtClean="0"/>
              <a:t>物理アドレスは連続していないと読めなさそうだけどどういうふうになってるの？</a:t>
            </a:r>
            <a:endParaRPr kumimoji="1" lang="en-US" altLang="ja-JP" dirty="0" smtClean="0"/>
          </a:p>
          <a:p>
            <a:r>
              <a:rPr kumimoji="1" lang="ja-JP" altLang="en-US" dirty="0" smtClean="0"/>
              <a:t>物理アドレスとページ</a:t>
            </a:r>
            <a:r>
              <a:rPr kumimoji="1" lang="ja-JP" altLang="en-US" smtClean="0"/>
              <a:t>情報が必要じゃないの？</a:t>
            </a:r>
            <a:endParaRPr kumimoji="1" lang="en-US" altLang="ja-JP" dirty="0" smtClean="0"/>
          </a:p>
          <a:p>
            <a:r>
              <a:rPr kumimoji="1" lang="ja-JP" altLang="en-US" dirty="0" smtClean="0"/>
              <a:t>ホストにオフロードする利点は？</a:t>
            </a:r>
            <a:endParaRPr kumimoji="1" lang="en-US" altLang="ja-JP" dirty="0" smtClean="0"/>
          </a:p>
          <a:p>
            <a:r>
              <a:rPr kumimoji="1" lang="ja-JP" altLang="en-US" dirty="0" smtClean="0"/>
              <a:t>ホストにオフロードした分</a:t>
            </a:r>
            <a:r>
              <a:rPr kumimoji="1" lang="en-US" altLang="ja-JP" dirty="0" err="1" smtClean="0"/>
              <a:t>Xen</a:t>
            </a:r>
            <a:r>
              <a:rPr kumimoji="1" lang="ja-JP" altLang="en-US" dirty="0" err="1" smtClean="0"/>
              <a:t>には</a:t>
            </a:r>
            <a:r>
              <a:rPr kumimoji="1" lang="ja-JP" altLang="en-US" dirty="0" smtClean="0"/>
              <a:t>勝てそう？</a:t>
            </a:r>
            <a:endParaRPr kumimoji="1" lang="en-US" altLang="ja-JP" dirty="0" smtClean="0"/>
          </a:p>
          <a:p>
            <a:r>
              <a:rPr kumimoji="1" lang="ja-JP" altLang="en-US" dirty="0" smtClean="0"/>
              <a:t>負けそう・・・</a:t>
            </a:r>
            <a:endParaRPr kumimoji="1" lang="en-US" altLang="ja-JP" dirty="0" smtClean="0"/>
          </a:p>
          <a:p>
            <a:endParaRPr kumimoji="1" lang="en-US" altLang="ja-JP" dirty="0" smtClean="0"/>
          </a:p>
          <a:p>
            <a:r>
              <a:rPr kumimoji="1" lang="ja-JP" altLang="en-US" dirty="0" smtClean="0"/>
              <a:t>反省</a:t>
            </a:r>
            <a:endParaRPr kumimoji="1" lang="en-US" altLang="ja-JP" dirty="0" smtClean="0"/>
          </a:p>
          <a:p>
            <a:r>
              <a:rPr kumimoji="1" lang="ja-JP" altLang="en-US" dirty="0" smtClean="0"/>
              <a:t>知識が少ないから自信がなくちゃんとした説明が出来なかった</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KVM</a:t>
            </a:r>
            <a:r>
              <a:rPr kumimoji="1" lang="ja-JP" altLang="en-US" dirty="0" smtClean="0"/>
              <a:t>図</a:t>
            </a:r>
            <a:endParaRPr kumimoji="1" lang="en-US" altLang="ja-JP" dirty="0" smtClean="0"/>
          </a:p>
          <a:p>
            <a:r>
              <a:rPr kumimoji="1" lang="en-US" altLang="ja-JP" dirty="0" err="1" smtClean="0"/>
              <a:t>qcow</a:t>
            </a:r>
            <a:r>
              <a:rPr kumimoji="1" lang="ja-JP" altLang="en-US" dirty="0" smtClean="0"/>
              <a:t>の特徴</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a:p>
            <a:endParaRPr kumimoji="1" lang="en-US" altLang="ja-JP" dirty="0" smtClean="0"/>
          </a:p>
          <a:p>
            <a:r>
              <a:rPr kumimoji="1" lang="en-US" altLang="ja-JP" dirty="0" smtClean="0"/>
              <a:t>KVM</a:t>
            </a:r>
            <a:r>
              <a:rPr kumimoji="1" lang="ja-JP" altLang="en-US" dirty="0" smtClean="0"/>
              <a:t>図</a:t>
            </a:r>
            <a:endParaRPr kumimoji="1" lang="en-US" altLang="ja-JP" dirty="0" smtClean="0"/>
          </a:p>
          <a:p>
            <a:r>
              <a:rPr kumimoji="1" lang="ja-JP" altLang="en-US" dirty="0" smtClean="0"/>
              <a:t>物理アドレスを含むメモリページを</a:t>
            </a:r>
            <a:r>
              <a:rPr kumimoji="1" lang="en-US" altLang="ja-JP" dirty="0" smtClean="0"/>
              <a:t>IDS</a:t>
            </a:r>
            <a:r>
              <a:rPr kumimoji="1" lang="ja-JP" altLang="en-US" dirty="0" smtClean="0"/>
              <a:t>のアドレス空間にマップ</a:t>
            </a:r>
            <a:endParaRPr kumimoji="1" lang="en-US" altLang="ja-JP" dirty="0" smtClean="0"/>
          </a:p>
          <a:p>
            <a:r>
              <a:rPr kumimoji="1" lang="ja-JP" altLang="en-US" dirty="0" smtClean="0"/>
              <a:t>ページテーブルのメモリページもアクセスするたびにマップする必要がある</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グラフを０基点に</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グラフを０基点に</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ディスクとかを消さない</a:t>
            </a:r>
            <a:endParaRPr kumimoji="1" lang="en-US" altLang="ja-JP" dirty="0" smtClean="0"/>
          </a:p>
          <a:p>
            <a:endParaRPr kumimoji="1" lang="en-US" altLang="ja-JP" dirty="0" smtClean="0"/>
          </a:p>
          <a:p>
            <a:r>
              <a:rPr kumimoji="1" lang="ja-JP" altLang="en-US" dirty="0" smtClean="0"/>
              <a:t>近年、インターネットに接続されたホストへの攻撃に対抗する手段として</a:t>
            </a:r>
            <a:r>
              <a:rPr kumimoji="1" lang="en-US" altLang="ja-JP" dirty="0" smtClean="0"/>
              <a:t>IDS</a:t>
            </a:r>
            <a:r>
              <a:rPr kumimoji="1" lang="ja-JP" altLang="en-US" dirty="0" smtClean="0"/>
              <a:t>が用いられている</a:t>
            </a:r>
            <a:endParaRPr kumimoji="1" lang="en-US" altLang="ja-JP" dirty="0" smtClean="0"/>
          </a:p>
          <a:p>
            <a:r>
              <a:rPr kumimoji="1" lang="en-US" altLang="ja-JP" dirty="0" smtClean="0"/>
              <a:t>IDS</a:t>
            </a:r>
            <a:r>
              <a:rPr kumimoji="1" lang="ja-JP" altLang="en-US" dirty="0" smtClean="0"/>
              <a:t>はディスクメモリネットワークのパケットを監視することで攻撃者の侵入の予兆を検知し管理者に伝える</a:t>
            </a:r>
            <a:endParaRPr kumimoji="1" lang="en-US" altLang="ja-JP" dirty="0" smtClean="0"/>
          </a:p>
          <a:p>
            <a:r>
              <a:rPr kumimoji="1" lang="ja-JP" altLang="en-US" dirty="0" smtClean="0"/>
              <a:t>しかし、</a:t>
            </a:r>
            <a:r>
              <a:rPr kumimoji="1" lang="en-US" altLang="ja-JP" dirty="0" smtClean="0"/>
              <a:t>IDS</a:t>
            </a:r>
            <a:r>
              <a:rPr kumimoji="1" lang="ja-JP" altLang="en-US" dirty="0" smtClean="0"/>
              <a:t>が侵入した攻撃者を検知するよりも先に改ざん停止させられる可能性があり、</a:t>
            </a:r>
            <a:r>
              <a:rPr kumimoji="1" lang="en-US" altLang="ja-JP" dirty="0" smtClean="0"/>
              <a:t>IDS</a:t>
            </a:r>
            <a:r>
              <a:rPr kumimoji="1" lang="ja-JP" altLang="en-US" dirty="0" smtClean="0"/>
              <a:t>が侵入を検知できなくなる</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a:t>
            </a:r>
            <a:r>
              <a:rPr kumimoji="1" lang="en-US" altLang="ja-JP" dirty="0" smtClean="0"/>
              <a:t>IDS</a:t>
            </a:r>
            <a:r>
              <a:rPr kumimoji="1" lang="ja-JP" altLang="en-US" dirty="0" err="1" smtClean="0"/>
              <a:t>への</a:t>
            </a:r>
            <a:r>
              <a:rPr kumimoji="1" lang="ja-JP" altLang="en-US" dirty="0" smtClean="0"/>
              <a:t>攻撃に対抗する手法として仮想マシンによる</a:t>
            </a:r>
            <a:r>
              <a:rPr kumimoji="1" lang="en-US" altLang="ja-JP" dirty="0" smtClean="0"/>
              <a:t>IDS</a:t>
            </a:r>
            <a:r>
              <a:rPr kumimoji="1" lang="ja-JP" altLang="en-US" dirty="0" smtClean="0"/>
              <a:t>オフロードという手法が用いられている</a:t>
            </a:r>
            <a:endParaRPr kumimoji="1" lang="en-US" altLang="ja-JP" dirty="0" smtClean="0"/>
          </a:p>
          <a:p>
            <a:r>
              <a:rPr kumimoji="1" lang="ja-JP" altLang="en-US" dirty="0" smtClean="0"/>
              <a:t>これは</a:t>
            </a:r>
            <a:r>
              <a:rPr kumimoji="1" lang="en-US" altLang="ja-JP" dirty="0" smtClean="0"/>
              <a:t>IDS</a:t>
            </a:r>
            <a:r>
              <a:rPr kumimoji="1" lang="ja-JP" altLang="en-US" dirty="0" err="1" smtClean="0"/>
              <a:t>と監</a:t>
            </a:r>
            <a:r>
              <a:rPr kumimoji="1" lang="ja-JP" altLang="en-US" dirty="0" smtClean="0"/>
              <a:t>視対象</a:t>
            </a:r>
            <a:r>
              <a:rPr kumimoji="1" lang="en-US" altLang="ja-JP" dirty="0" smtClean="0"/>
              <a:t>VM</a:t>
            </a:r>
            <a:r>
              <a:rPr kumimoji="1" lang="ja-JP" altLang="en-US" dirty="0" smtClean="0"/>
              <a:t>を別々の</a:t>
            </a:r>
            <a:r>
              <a:rPr kumimoji="1" lang="en-US" altLang="ja-JP" dirty="0" smtClean="0"/>
              <a:t>VM</a:t>
            </a:r>
            <a:r>
              <a:rPr kumimoji="1" lang="ja-JP" altLang="en-US" dirty="0" smtClean="0"/>
              <a:t>上で動作させる手法である</a:t>
            </a:r>
            <a:endParaRPr kumimoji="1" lang="en-US" altLang="ja-JP" dirty="0" smtClean="0"/>
          </a:p>
          <a:p>
            <a:endParaRPr kumimoji="1" lang="en-US" altLang="ja-JP" dirty="0" smtClean="0"/>
          </a:p>
          <a:p>
            <a:r>
              <a:rPr kumimoji="1" lang="ja-JP" altLang="en-US" dirty="0" smtClean="0"/>
              <a:t>これにより攻撃者が監視対象</a:t>
            </a:r>
            <a:r>
              <a:rPr kumimoji="1" lang="en-US" altLang="ja-JP" dirty="0" smtClean="0"/>
              <a:t>VM</a:t>
            </a:r>
            <a:r>
              <a:rPr kumimoji="1" lang="ja-JP" altLang="en-US" dirty="0" smtClean="0"/>
              <a:t>に侵入してきても</a:t>
            </a:r>
            <a:r>
              <a:rPr kumimoji="1" lang="en-US" altLang="ja-JP" dirty="0" smtClean="0"/>
              <a:t>IDS</a:t>
            </a:r>
            <a:r>
              <a:rPr kumimoji="1" lang="ja-JP" altLang="en-US" dirty="0" smtClean="0"/>
              <a:t>は別の</a:t>
            </a:r>
            <a:r>
              <a:rPr kumimoji="1" lang="en-US" altLang="ja-JP" dirty="0" smtClean="0"/>
              <a:t>VM</a:t>
            </a:r>
            <a:r>
              <a:rPr kumimoji="1" lang="ja-JP" altLang="en-US" dirty="0" smtClean="0"/>
              <a:t>上で動作しているので攻撃されることなく検知することができる</a:t>
            </a:r>
            <a:endParaRPr kumimoji="1" lang="en-US" altLang="ja-JP" dirty="0" smtClean="0"/>
          </a:p>
          <a:p>
            <a:r>
              <a:rPr kumimoji="1" lang="en-US" altLang="ja-JP" dirty="0" smtClean="0"/>
              <a:t>IDS</a:t>
            </a:r>
            <a:r>
              <a:rPr kumimoji="1" lang="ja-JP" altLang="en-US" dirty="0" smtClean="0"/>
              <a:t>を動作させる</a:t>
            </a:r>
            <a:r>
              <a:rPr kumimoji="1" lang="en-US" altLang="ja-JP" dirty="0" smtClean="0"/>
              <a:t>VM</a:t>
            </a:r>
            <a:r>
              <a:rPr kumimoji="1" lang="ja-JP" altLang="en-US" dirty="0" err="1" smtClean="0"/>
              <a:t>への</a:t>
            </a:r>
            <a:r>
              <a:rPr kumimoji="1" lang="ja-JP" altLang="en-US" dirty="0" smtClean="0"/>
              <a:t>侵入は外部へのサービスを提供しないことで侵入が困難になるように運用する</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KVM</a:t>
            </a:r>
            <a:r>
              <a:rPr kumimoji="1" lang="ja-JP" altLang="en-US" dirty="0" smtClean="0"/>
              <a:t>と</a:t>
            </a:r>
            <a:r>
              <a:rPr kumimoji="1" lang="en-US" altLang="ja-JP" dirty="0" err="1" smtClean="0"/>
              <a:t>Xen</a:t>
            </a:r>
            <a:r>
              <a:rPr kumimoji="1" lang="ja-JP" altLang="en-US" dirty="0" smtClean="0"/>
              <a:t>のシェア</a:t>
            </a:r>
            <a:endParaRPr kumimoji="1" lang="en-US" altLang="ja-JP" dirty="0" smtClean="0"/>
          </a:p>
          <a:p>
            <a:r>
              <a:rPr kumimoji="1" lang="en-US" altLang="ja-JP" dirty="0" smtClean="0"/>
              <a:t>KVM</a:t>
            </a:r>
            <a:r>
              <a:rPr kumimoji="1" lang="ja-JP" altLang="en-US" dirty="0" smtClean="0"/>
              <a:t>の重要性</a:t>
            </a:r>
            <a:endParaRPr kumimoji="1" lang="en-US" altLang="ja-JP" dirty="0" smtClean="0"/>
          </a:p>
          <a:p>
            <a:r>
              <a:rPr kumimoji="1" lang="ja-JP" altLang="en-US" dirty="0" smtClean="0"/>
              <a:t>ニュースなどからデータセンタの適用率</a:t>
            </a:r>
            <a:endParaRPr kumimoji="1" lang="en-US" altLang="ja-JP" dirty="0" smtClean="0"/>
          </a:p>
          <a:p>
            <a:endParaRPr kumimoji="1" lang="en-US" altLang="ja-JP" dirty="0" smtClean="0"/>
          </a:p>
          <a:p>
            <a:r>
              <a:rPr kumimoji="1" lang="en-US" altLang="ja-JP" dirty="0" err="1" smtClean="0"/>
              <a:t>Xen</a:t>
            </a:r>
            <a:r>
              <a:rPr kumimoji="1" lang="en-US" altLang="ja-JP" dirty="0" smtClean="0"/>
              <a:t>(2007/10/9) </a:t>
            </a:r>
            <a:r>
              <a:rPr kumimoji="1" lang="ja-JP" altLang="en-US" dirty="0" smtClean="0"/>
              <a:t>約</a:t>
            </a:r>
            <a:r>
              <a:rPr kumimoji="1" lang="en-US" altLang="ja-JP" dirty="0" smtClean="0"/>
              <a:t>8</a:t>
            </a:r>
            <a:r>
              <a:rPr kumimoji="1" lang="ja-JP" altLang="en-US" dirty="0" smtClean="0"/>
              <a:t>年フル</a:t>
            </a:r>
            <a:r>
              <a:rPr kumimoji="1" lang="en-US" altLang="ja-JP" dirty="0" smtClean="0"/>
              <a:t>(2011)</a:t>
            </a:r>
          </a:p>
          <a:p>
            <a:r>
              <a:rPr kumimoji="1" lang="en-US" altLang="ja-JP" dirty="0" smtClean="0"/>
              <a:t>KVM(2007/2/5)</a:t>
            </a:r>
          </a:p>
          <a:p>
            <a:endParaRPr kumimoji="1" lang="en-US" altLang="ja-JP" dirty="0" smtClean="0"/>
          </a:p>
          <a:p>
            <a:r>
              <a:rPr kumimoji="1" lang="en-US" altLang="ja-JP" dirty="0" err="1" smtClean="0"/>
              <a:t>RedHat</a:t>
            </a:r>
            <a:r>
              <a:rPr kumimoji="1" lang="ja-JP" altLang="en-US" dirty="0" smtClean="0"/>
              <a:t>が</a:t>
            </a:r>
            <a:r>
              <a:rPr kumimoji="1" lang="en-US" altLang="ja-JP" dirty="0" err="1" smtClean="0"/>
              <a:t>Xen</a:t>
            </a:r>
            <a:r>
              <a:rPr kumimoji="1" lang="ja-JP" altLang="en-US" dirty="0" smtClean="0"/>
              <a:t>からのマイグレーションをサポート</a:t>
            </a:r>
            <a:endParaRPr kumimoji="1" lang="en-US" altLang="ja-JP" dirty="0" smtClean="0"/>
          </a:p>
          <a:p>
            <a:r>
              <a:rPr lang="en-US" altLang="ja-JP" dirty="0" smtClean="0">
                <a:hlinkClick r:id="rId3"/>
              </a:rPr>
              <a:t>http://www.plathome.co.jp/solution/virtualserver/introduction/04.html</a:t>
            </a:r>
            <a:endParaRPr kumimoji="1" lang="ja-JP" altLang="en-US"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Xen</a:t>
            </a:r>
            <a:r>
              <a:rPr kumimoji="1" lang="ja-JP" altLang="en-US" dirty="0" smtClean="0"/>
              <a:t>との違いを踏まえながら</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安全性は</a:t>
            </a:r>
            <a:r>
              <a:rPr kumimoji="1" lang="en-US" altLang="ja-JP" dirty="0" smtClean="0"/>
              <a:t>KVM</a:t>
            </a:r>
            <a:r>
              <a:rPr kumimoji="1" lang="ja-JP" altLang="en-US" dirty="0" smtClean="0"/>
              <a:t>が弱そう？（比較）</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NBD</a:t>
            </a:r>
            <a:r>
              <a:rPr kumimoji="1" lang="ja-JP" altLang="en-US" dirty="0" smtClean="0"/>
              <a:t>経由で見てるような図</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Hugetlbfs</a:t>
            </a:r>
            <a:r>
              <a:rPr kumimoji="1" lang="ja-JP" altLang="en-US" dirty="0" smtClean="0"/>
              <a:t>によって性能向上するの？</a:t>
            </a:r>
            <a:endParaRPr kumimoji="1" lang="en-US" altLang="ja-JP" dirty="0" smtClean="0"/>
          </a:p>
          <a:p>
            <a:r>
              <a:rPr kumimoji="1" lang="ja-JP" altLang="en-US" dirty="0" smtClean="0"/>
              <a:t>ページフォールトが起きると２</a:t>
            </a:r>
            <a:r>
              <a:rPr kumimoji="1" lang="en-US" altLang="ja-JP" dirty="0" smtClean="0"/>
              <a:t>MB</a:t>
            </a:r>
            <a:r>
              <a:rPr kumimoji="1" lang="ja-JP" altLang="en-US" dirty="0" smtClean="0"/>
              <a:t>探索したことに</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A46959C1-9D50-4C5D-AF52-991B8CEF05E9}" type="datetimeFigureOut">
              <a:rPr kumimoji="1" lang="ja-JP" altLang="en-US" smtClean="0"/>
              <a:pPr/>
              <a:t>2011/11/9</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A46959C1-9D50-4C5D-AF52-991B8CEF05E9}" type="datetimeFigureOut">
              <a:rPr kumimoji="1" lang="ja-JP" altLang="en-US" smtClean="0"/>
              <a:pPr/>
              <a:t>2011/11/9</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A46959C1-9D50-4C5D-AF52-991B8CEF05E9}" type="datetimeFigureOut">
              <a:rPr kumimoji="1" lang="ja-JP" altLang="en-US" smtClean="0"/>
              <a:pPr/>
              <a:t>2011/11/9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A46959C1-9D50-4C5D-AF52-991B8CEF05E9}" type="datetimeFigureOut">
              <a:rPr kumimoji="1" lang="ja-JP" altLang="en-US" smtClean="0"/>
              <a:pPr/>
              <a:t>2011/11/9</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A83548A4-D756-43A9-BCD4-9934A251FCF9}"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6959C1-9D50-4C5D-AF52-991B8CEF05E9}" type="datetimeFigureOut">
              <a:rPr kumimoji="1" lang="ja-JP" altLang="en-US" smtClean="0"/>
              <a:pPr/>
              <a:t>2011/11/9</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83548A4-D756-43A9-BCD4-9934A251FCF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mtClean="0"/>
              <a:t>KVM</a:t>
            </a:r>
            <a:r>
              <a:rPr lang="ja-JP" altLang="en-US" smtClean="0"/>
              <a:t>における</a:t>
            </a:r>
            <a:r>
              <a:rPr lang="en-US" altLang="ja-JP" smtClean="0"/>
              <a:t/>
            </a:r>
            <a:br>
              <a:rPr lang="en-US" altLang="ja-JP" smtClean="0"/>
            </a:br>
            <a:r>
              <a:rPr lang="en-US" altLang="ja-JP" smtClean="0"/>
              <a:t>IDS</a:t>
            </a:r>
            <a:r>
              <a:rPr lang="ja-JP" altLang="en-US" smtClean="0"/>
              <a:t>オフロードの実現</a:t>
            </a:r>
            <a:endParaRPr lang="ja-JP" altLang="en-US" dirty="0"/>
          </a:p>
        </p:txBody>
      </p:sp>
      <p:sp>
        <p:nvSpPr>
          <p:cNvPr id="3" name="サブタイトル 2"/>
          <p:cNvSpPr>
            <a:spLocks noGrp="1"/>
          </p:cNvSpPr>
          <p:nvPr>
            <p:ph type="subTitle" idx="1"/>
          </p:nvPr>
        </p:nvSpPr>
        <p:spPr/>
        <p:txBody>
          <a:bodyPr>
            <a:normAutofit/>
          </a:bodyPr>
          <a:lstStyle/>
          <a:p>
            <a:r>
              <a:rPr lang="ja-JP" altLang="en-US" dirty="0" smtClean="0"/>
              <a:t>中村孝介（九州工業大学）</a:t>
            </a:r>
            <a:endParaRPr lang="en-US" altLang="ja-JP" dirty="0" smtClean="0"/>
          </a:p>
          <a:p>
            <a:r>
              <a:rPr lang="ja-JP" altLang="en-US" dirty="0" smtClean="0"/>
              <a:t>光来健一（九州工業大学</a:t>
            </a:r>
            <a:r>
              <a:rPr lang="en-US" altLang="ja-JP" dirty="0" smtClean="0"/>
              <a:t>/JST CREST</a:t>
            </a:r>
            <a:r>
              <a:rPr lang="ja-JP" altLang="en-US" dirty="0" smtClean="0"/>
              <a:t>）</a:t>
            </a:r>
            <a:endParaRPr lang="en-US" altLang="ja-JP"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VM</a:t>
            </a:r>
            <a:r>
              <a:rPr lang="ja-JP" altLang="en-US" dirty="0" smtClean="0"/>
              <a:t>と</a:t>
            </a:r>
            <a:r>
              <a:rPr lang="en-US" altLang="ja-JP" dirty="0" smtClean="0"/>
              <a:t>IDS</a:t>
            </a:r>
            <a:r>
              <a:rPr lang="ja-JP" altLang="en-US" dirty="0" smtClean="0"/>
              <a:t>をグループ化して</a:t>
            </a:r>
            <a:r>
              <a:rPr lang="en-US" altLang="ja-JP" dirty="0" smtClean="0"/>
              <a:t>CPU</a:t>
            </a:r>
            <a:r>
              <a:rPr lang="ja-JP" altLang="en-US" dirty="0" err="1" smtClean="0"/>
              <a:t>とメ</a:t>
            </a:r>
            <a:r>
              <a:rPr lang="ja-JP" altLang="en-US" dirty="0" smtClean="0"/>
              <a:t>モリを割り当て</a:t>
            </a:r>
            <a:endParaRPr lang="en-US" altLang="ja-JP" dirty="0" smtClean="0"/>
          </a:p>
          <a:p>
            <a:pPr lvl="1"/>
            <a:r>
              <a:rPr lang="en-US" altLang="ja-JP" dirty="0" smtClean="0"/>
              <a:t>Linux</a:t>
            </a:r>
            <a:r>
              <a:rPr lang="ja-JP" altLang="en-US" dirty="0" smtClean="0"/>
              <a:t>の</a:t>
            </a:r>
            <a:r>
              <a:rPr lang="en-US" altLang="ja-JP" dirty="0" err="1" smtClean="0"/>
              <a:t>Cgroups</a:t>
            </a:r>
            <a:r>
              <a:rPr lang="ja-JP" altLang="en-US" dirty="0" smtClean="0"/>
              <a:t>を用いてグループ化</a:t>
            </a:r>
            <a:endParaRPr lang="en-US" altLang="ja-JP" dirty="0" smtClean="0"/>
          </a:p>
          <a:p>
            <a:pPr lvl="2"/>
            <a:r>
              <a:rPr lang="en-US" altLang="ja-JP" dirty="0" err="1" smtClean="0"/>
              <a:t>Cgroups</a:t>
            </a:r>
            <a:r>
              <a:rPr lang="ja-JP" altLang="en-US" dirty="0" smtClean="0"/>
              <a:t>は複数のプロセスをグループ化しグループ単位での資源管理を可能にする</a:t>
            </a:r>
            <a:endParaRPr lang="en-US" altLang="ja-JP" dirty="0" smtClean="0"/>
          </a:p>
          <a:p>
            <a:pPr lvl="3"/>
            <a:r>
              <a:rPr lang="en-US" altLang="ja-JP" dirty="0" smtClean="0"/>
              <a:t>KVM</a:t>
            </a:r>
            <a:r>
              <a:rPr lang="ja-JP" altLang="en-US" dirty="0" smtClean="0"/>
              <a:t>では</a:t>
            </a:r>
            <a:r>
              <a:rPr lang="en-US" altLang="ja-JP" dirty="0" smtClean="0"/>
              <a:t>VM</a:t>
            </a:r>
            <a:r>
              <a:rPr lang="ja-JP" altLang="en-US" dirty="0" smtClean="0"/>
              <a:t>もプロセス</a:t>
            </a:r>
            <a:endParaRPr lang="en-US" altLang="ja-JP" dirty="0" smtClean="0"/>
          </a:p>
          <a:p>
            <a:pPr lvl="1"/>
            <a:r>
              <a:rPr lang="ja-JP" altLang="en-US" dirty="0" smtClean="0"/>
              <a:t>グループ内ではリソースを融通し合える</a:t>
            </a:r>
            <a:endParaRPr lang="en-US" altLang="ja-JP" dirty="0" smtClean="0"/>
          </a:p>
        </p:txBody>
      </p:sp>
      <p:sp>
        <p:nvSpPr>
          <p:cNvPr id="3" name="タイトル 2"/>
          <p:cNvSpPr>
            <a:spLocks noGrp="1"/>
          </p:cNvSpPr>
          <p:nvPr>
            <p:ph type="title"/>
          </p:nvPr>
        </p:nvSpPr>
        <p:spPr/>
        <p:txBody>
          <a:bodyPr>
            <a:normAutofit fontScale="90000"/>
          </a:bodyPr>
          <a:lstStyle/>
          <a:p>
            <a:r>
              <a:rPr lang="en-US" altLang="ja-JP" dirty="0" smtClean="0"/>
              <a:t>IDS</a:t>
            </a:r>
            <a:r>
              <a:rPr lang="ja-JP" altLang="en-US" dirty="0" smtClean="0"/>
              <a:t>オフロードを考慮したリソース管理</a:t>
            </a:r>
            <a:endParaRPr lang="ja-JP" altLang="en-US" dirty="0"/>
          </a:p>
        </p:txBody>
      </p:sp>
      <p:sp>
        <p:nvSpPr>
          <p:cNvPr id="4" name="正方形/長方形 3"/>
          <p:cNvSpPr/>
          <p:nvPr/>
        </p:nvSpPr>
        <p:spPr>
          <a:xfrm>
            <a:off x="2915816" y="6165304"/>
            <a:ext cx="5616624"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ホスト</a:t>
            </a:r>
            <a:r>
              <a:rPr lang="en-US" altLang="ja-JP" dirty="0" smtClean="0"/>
              <a:t>OS</a:t>
            </a:r>
            <a:endParaRPr kumimoji="1" lang="ja-JP" altLang="en-US" dirty="0"/>
          </a:p>
        </p:txBody>
      </p:sp>
      <p:sp>
        <p:nvSpPr>
          <p:cNvPr id="5" name="正方形/長方形 4"/>
          <p:cNvSpPr/>
          <p:nvPr/>
        </p:nvSpPr>
        <p:spPr>
          <a:xfrm>
            <a:off x="4499993" y="5661248"/>
            <a:ext cx="1368152"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QEMU</a:t>
            </a:r>
            <a:endParaRPr kumimoji="1" lang="ja-JP" altLang="en-US" dirty="0"/>
          </a:p>
        </p:txBody>
      </p:sp>
      <p:sp>
        <p:nvSpPr>
          <p:cNvPr id="6" name="正方形/長方形 5"/>
          <p:cNvSpPr/>
          <p:nvPr/>
        </p:nvSpPr>
        <p:spPr>
          <a:xfrm>
            <a:off x="4499993" y="4581128"/>
            <a:ext cx="1368152" cy="100811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7" name="円/楕円 6"/>
          <p:cNvSpPr/>
          <p:nvPr/>
        </p:nvSpPr>
        <p:spPr>
          <a:xfrm>
            <a:off x="3275857" y="4725144"/>
            <a:ext cx="1080120" cy="72008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8" name="円/楕円 7"/>
          <p:cNvSpPr/>
          <p:nvPr/>
        </p:nvSpPr>
        <p:spPr>
          <a:xfrm>
            <a:off x="4644009" y="4725144"/>
            <a:ext cx="1080120" cy="720080"/>
          </a:xfrm>
          <a:prstGeom prst="ellipse">
            <a:avLst/>
          </a:prstGeom>
          <a:no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4644009" y="4221088"/>
            <a:ext cx="1152128"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10" name="フリーフォーム 9"/>
          <p:cNvSpPr/>
          <p:nvPr/>
        </p:nvSpPr>
        <p:spPr>
          <a:xfrm>
            <a:off x="3122378" y="4207267"/>
            <a:ext cx="2932386" cy="1891862"/>
          </a:xfrm>
          <a:custGeom>
            <a:avLst/>
            <a:gdLst>
              <a:gd name="connsiteX0" fmla="*/ 0 w 2932386"/>
              <a:gd name="connsiteY0" fmla="*/ 1560786 h 1891862"/>
              <a:gd name="connsiteX1" fmla="*/ 0 w 2932386"/>
              <a:gd name="connsiteY1" fmla="*/ 0 h 1891862"/>
              <a:gd name="connsiteX2" fmla="*/ 2932386 w 2932386"/>
              <a:gd name="connsiteY2" fmla="*/ 0 h 1891862"/>
              <a:gd name="connsiteX3" fmla="*/ 2932386 w 2932386"/>
              <a:gd name="connsiteY3" fmla="*/ 1891862 h 1891862"/>
              <a:gd name="connsiteX4" fmla="*/ 1150883 w 2932386"/>
              <a:gd name="connsiteY4" fmla="*/ 1891862 h 1891862"/>
              <a:gd name="connsiteX5" fmla="*/ 1150883 w 2932386"/>
              <a:gd name="connsiteY5" fmla="*/ 1545020 h 1891862"/>
              <a:gd name="connsiteX6" fmla="*/ 0 w 2932386"/>
              <a:gd name="connsiteY6" fmla="*/ 1560786 h 189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2386" h="1891862">
                <a:moveTo>
                  <a:pt x="0" y="1560786"/>
                </a:moveTo>
                <a:lnTo>
                  <a:pt x="0" y="0"/>
                </a:lnTo>
                <a:lnTo>
                  <a:pt x="2932386" y="0"/>
                </a:lnTo>
                <a:lnTo>
                  <a:pt x="2932386" y="1891862"/>
                </a:lnTo>
                <a:lnTo>
                  <a:pt x="1150883" y="1891862"/>
                </a:lnTo>
                <a:lnTo>
                  <a:pt x="1150883" y="1545020"/>
                </a:lnTo>
                <a:lnTo>
                  <a:pt x="0" y="1560786"/>
                </a:lnTo>
                <a:close/>
              </a:path>
            </a:pathLst>
          </a:custGeom>
          <a:noFill/>
          <a:ln w="28575">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 name="フリーフォーム 14"/>
          <p:cNvSpPr/>
          <p:nvPr/>
        </p:nvSpPr>
        <p:spPr>
          <a:xfrm>
            <a:off x="6300192" y="4221088"/>
            <a:ext cx="2176810" cy="1891862"/>
          </a:xfrm>
          <a:custGeom>
            <a:avLst/>
            <a:gdLst>
              <a:gd name="connsiteX0" fmla="*/ 0 w 2932386"/>
              <a:gd name="connsiteY0" fmla="*/ 1560786 h 1891862"/>
              <a:gd name="connsiteX1" fmla="*/ 0 w 2932386"/>
              <a:gd name="connsiteY1" fmla="*/ 0 h 1891862"/>
              <a:gd name="connsiteX2" fmla="*/ 2932386 w 2932386"/>
              <a:gd name="connsiteY2" fmla="*/ 0 h 1891862"/>
              <a:gd name="connsiteX3" fmla="*/ 2932386 w 2932386"/>
              <a:gd name="connsiteY3" fmla="*/ 1891862 h 1891862"/>
              <a:gd name="connsiteX4" fmla="*/ 1150883 w 2932386"/>
              <a:gd name="connsiteY4" fmla="*/ 1891862 h 1891862"/>
              <a:gd name="connsiteX5" fmla="*/ 1150883 w 2932386"/>
              <a:gd name="connsiteY5" fmla="*/ 1545020 h 1891862"/>
              <a:gd name="connsiteX6" fmla="*/ 0 w 2932386"/>
              <a:gd name="connsiteY6" fmla="*/ 1560786 h 189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2386" h="1891862">
                <a:moveTo>
                  <a:pt x="0" y="1560786"/>
                </a:moveTo>
                <a:lnTo>
                  <a:pt x="0" y="0"/>
                </a:lnTo>
                <a:lnTo>
                  <a:pt x="2932386" y="0"/>
                </a:lnTo>
                <a:lnTo>
                  <a:pt x="2932386" y="1891862"/>
                </a:lnTo>
                <a:lnTo>
                  <a:pt x="1150883" y="1891862"/>
                </a:lnTo>
                <a:lnTo>
                  <a:pt x="1150883" y="1545020"/>
                </a:lnTo>
                <a:lnTo>
                  <a:pt x="0" y="1560786"/>
                </a:lnTo>
                <a:close/>
              </a:path>
            </a:pathLst>
          </a:custGeom>
          <a:noFill/>
          <a:ln w="28575">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4139952" y="3717032"/>
            <a:ext cx="1368152" cy="369332"/>
          </a:xfrm>
          <a:prstGeom prst="rect">
            <a:avLst/>
          </a:prstGeom>
          <a:noFill/>
        </p:spPr>
        <p:txBody>
          <a:bodyPr wrap="square" rtlCol="0">
            <a:spAutoFit/>
          </a:bodyPr>
          <a:lstStyle/>
          <a:p>
            <a:r>
              <a:rPr kumimoji="1" lang="en-US" altLang="ja-JP" dirty="0" smtClean="0"/>
              <a:t>CPU</a:t>
            </a:r>
            <a:r>
              <a:rPr kumimoji="1" lang="ja-JP" altLang="en-US" dirty="0" smtClean="0"/>
              <a:t>：５０％</a:t>
            </a:r>
            <a:endParaRPr kumimoji="1" lang="ja-JP" altLang="en-US" dirty="0"/>
          </a:p>
        </p:txBody>
      </p:sp>
      <p:sp>
        <p:nvSpPr>
          <p:cNvPr id="17" name="テキスト ボックス 16"/>
          <p:cNvSpPr txBox="1"/>
          <p:nvPr/>
        </p:nvSpPr>
        <p:spPr>
          <a:xfrm>
            <a:off x="6732240" y="3717032"/>
            <a:ext cx="1368152" cy="369332"/>
          </a:xfrm>
          <a:prstGeom prst="rect">
            <a:avLst/>
          </a:prstGeom>
          <a:noFill/>
        </p:spPr>
        <p:txBody>
          <a:bodyPr wrap="square" rtlCol="0">
            <a:spAutoFit/>
          </a:bodyPr>
          <a:lstStyle/>
          <a:p>
            <a:r>
              <a:rPr kumimoji="1" lang="en-US" altLang="ja-JP" dirty="0" smtClean="0"/>
              <a:t>CPU</a:t>
            </a:r>
            <a:r>
              <a:rPr kumimoji="1" lang="ja-JP" altLang="en-US" dirty="0" smtClean="0"/>
              <a:t>：５０％</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err="1" smtClean="0"/>
              <a:t>KVMonitor</a:t>
            </a:r>
            <a:r>
              <a:rPr lang="ja-JP" altLang="en-US" dirty="0" smtClean="0"/>
              <a:t>では</a:t>
            </a:r>
            <a:endParaRPr lang="en-US" altLang="ja-JP" dirty="0" smtClean="0"/>
          </a:p>
          <a:p>
            <a:pPr lvl="1"/>
            <a:r>
              <a:rPr lang="en-US" altLang="ja-JP" dirty="0" err="1" smtClean="0"/>
              <a:t>qemu-ndb</a:t>
            </a:r>
            <a:r>
              <a:rPr lang="ja-JP" altLang="en-US" dirty="0" smtClean="0"/>
              <a:t>経由でマウントする</a:t>
            </a:r>
            <a:endParaRPr lang="en-US" altLang="ja-JP" dirty="0" smtClean="0"/>
          </a:p>
          <a:p>
            <a:pPr lvl="1"/>
            <a:r>
              <a:rPr lang="en-US" altLang="ja-JP" dirty="0" smtClean="0"/>
              <a:t>qcow2</a:t>
            </a:r>
            <a:r>
              <a:rPr lang="ja-JP" altLang="en-US" dirty="0" smtClean="0"/>
              <a:t>形式はディスクイメージを小さくできる</a:t>
            </a:r>
            <a:endParaRPr lang="en-US" altLang="ja-JP" dirty="0" smtClean="0"/>
          </a:p>
          <a:p>
            <a:r>
              <a:rPr lang="en-US" altLang="ja-JP" dirty="0" err="1" smtClean="0"/>
              <a:t>Xen</a:t>
            </a:r>
            <a:r>
              <a:rPr lang="ja-JP" altLang="en-US" dirty="0" smtClean="0"/>
              <a:t>では</a:t>
            </a:r>
            <a:endParaRPr lang="en-US" altLang="ja-JP" dirty="0" smtClean="0"/>
          </a:p>
          <a:p>
            <a:pPr lvl="1"/>
            <a:r>
              <a:rPr lang="ja-JP" altLang="en-US" dirty="0" smtClean="0"/>
              <a:t>主に</a:t>
            </a:r>
            <a:r>
              <a:rPr lang="en-US" altLang="ja-JP" dirty="0" smtClean="0"/>
              <a:t>raw</a:t>
            </a:r>
            <a:r>
              <a:rPr lang="ja-JP" altLang="en-US" dirty="0" smtClean="0"/>
              <a:t>形式を使用するため直接マウントできる</a:t>
            </a:r>
            <a:endParaRPr lang="en-US" altLang="ja-JP" dirty="0" smtClean="0"/>
          </a:p>
          <a:p>
            <a:pPr lvl="1"/>
            <a:r>
              <a:rPr lang="ja-JP" altLang="en-US" dirty="0" smtClean="0"/>
              <a:t>ディスクアクセスが速い</a:t>
            </a:r>
            <a:endParaRPr lang="en-US" altLang="ja-JP" dirty="0" smtClean="0"/>
          </a:p>
          <a:p>
            <a:pPr lvl="1"/>
            <a:r>
              <a:rPr lang="en-US" altLang="ja-JP" dirty="0" smtClean="0"/>
              <a:t>qcow2</a:t>
            </a:r>
            <a:r>
              <a:rPr lang="ja-JP" altLang="en-US" dirty="0" smtClean="0"/>
              <a:t>形式を使用すれば</a:t>
            </a:r>
            <a:r>
              <a:rPr lang="en-US" altLang="ja-JP" dirty="0" err="1" smtClean="0"/>
              <a:t>KVMonitor</a:t>
            </a:r>
            <a:r>
              <a:rPr lang="ja-JP" altLang="en-US" dirty="0" smtClean="0"/>
              <a:t>と同様</a:t>
            </a:r>
            <a:endParaRPr lang="en-US" altLang="ja-JP" dirty="0" smtClean="0"/>
          </a:p>
        </p:txBody>
      </p:sp>
      <p:sp>
        <p:nvSpPr>
          <p:cNvPr id="3" name="タイトル 2"/>
          <p:cNvSpPr>
            <a:spLocks noGrp="1"/>
          </p:cNvSpPr>
          <p:nvPr>
            <p:ph type="title"/>
          </p:nvPr>
        </p:nvSpPr>
        <p:spPr/>
        <p:txBody>
          <a:bodyPr/>
          <a:lstStyle/>
          <a:p>
            <a:r>
              <a:rPr lang="ja-JP" altLang="en-US" dirty="0" smtClean="0"/>
              <a:t>ディスク監視手法の比較</a:t>
            </a:r>
            <a:endParaRPr kumimoji="1" lang="ja-JP" altLang="en-US" dirty="0"/>
          </a:p>
        </p:txBody>
      </p:sp>
      <p:sp>
        <p:nvSpPr>
          <p:cNvPr id="4" name="正方形/長方形 3"/>
          <p:cNvSpPr/>
          <p:nvPr/>
        </p:nvSpPr>
        <p:spPr>
          <a:xfrm>
            <a:off x="5789590" y="6165304"/>
            <a:ext cx="3024336"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Xen</a:t>
            </a:r>
            <a:r>
              <a:rPr lang="en-US" altLang="ja-JP" dirty="0" smtClean="0"/>
              <a:t>(VMM)</a:t>
            </a:r>
            <a:endParaRPr kumimoji="1" lang="ja-JP" altLang="en-US" dirty="0"/>
          </a:p>
        </p:txBody>
      </p:sp>
      <p:sp>
        <p:nvSpPr>
          <p:cNvPr id="5" name="正方形/長方形 4"/>
          <p:cNvSpPr/>
          <p:nvPr/>
        </p:nvSpPr>
        <p:spPr>
          <a:xfrm>
            <a:off x="5789590" y="4653136"/>
            <a:ext cx="1374698" cy="14401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ltLang="ja-JP" dirty="0" smtClean="0"/>
          </a:p>
        </p:txBody>
      </p:sp>
      <p:sp>
        <p:nvSpPr>
          <p:cNvPr id="6" name="正方形/長方形 5"/>
          <p:cNvSpPr/>
          <p:nvPr/>
        </p:nvSpPr>
        <p:spPr>
          <a:xfrm>
            <a:off x="7445774" y="4653136"/>
            <a:ext cx="1374698" cy="14401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tLang="ja-JP" dirty="0" smtClean="0"/>
          </a:p>
        </p:txBody>
      </p:sp>
      <p:sp>
        <p:nvSpPr>
          <p:cNvPr id="7" name="テキスト ボックス 6"/>
          <p:cNvSpPr txBox="1"/>
          <p:nvPr/>
        </p:nvSpPr>
        <p:spPr>
          <a:xfrm>
            <a:off x="5796136" y="4355812"/>
            <a:ext cx="1440160" cy="369332"/>
          </a:xfrm>
          <a:prstGeom prst="rect">
            <a:avLst/>
          </a:prstGeom>
          <a:noFill/>
        </p:spPr>
        <p:txBody>
          <a:bodyPr wrap="square" rtlCol="0">
            <a:spAutoFit/>
          </a:bodyPr>
          <a:lstStyle/>
          <a:p>
            <a:pPr algn="ctr"/>
            <a:r>
              <a:rPr kumimoji="1" lang="ja-JP" altLang="en-US" dirty="0" smtClean="0"/>
              <a:t>ドメイン</a:t>
            </a:r>
            <a:r>
              <a:rPr kumimoji="1" lang="en-US" altLang="ja-JP" dirty="0" smtClean="0"/>
              <a:t>0</a:t>
            </a:r>
            <a:endParaRPr kumimoji="1" lang="ja-JP" altLang="en-US" dirty="0"/>
          </a:p>
        </p:txBody>
      </p:sp>
      <p:sp>
        <p:nvSpPr>
          <p:cNvPr id="8" name="テキスト ボックス 7"/>
          <p:cNvSpPr txBox="1"/>
          <p:nvPr/>
        </p:nvSpPr>
        <p:spPr>
          <a:xfrm>
            <a:off x="7373766" y="4355812"/>
            <a:ext cx="1440160" cy="369332"/>
          </a:xfrm>
          <a:prstGeom prst="rect">
            <a:avLst/>
          </a:prstGeom>
          <a:noFill/>
        </p:spPr>
        <p:txBody>
          <a:bodyPr wrap="square" rtlCol="0">
            <a:spAutoFit/>
          </a:bodyPr>
          <a:lstStyle/>
          <a:p>
            <a:pPr algn="ctr"/>
            <a:r>
              <a:rPr kumimoji="1" lang="ja-JP" altLang="en-US" dirty="0" smtClean="0"/>
              <a:t>ドメイン</a:t>
            </a:r>
            <a:r>
              <a:rPr lang="en-US" altLang="ja-JP" dirty="0" smtClean="0"/>
              <a:t>U</a:t>
            </a:r>
            <a:endParaRPr kumimoji="1" lang="ja-JP" altLang="en-US" dirty="0"/>
          </a:p>
        </p:txBody>
      </p:sp>
      <p:sp>
        <p:nvSpPr>
          <p:cNvPr id="9" name="左矢印 8"/>
          <p:cNvSpPr/>
          <p:nvPr/>
        </p:nvSpPr>
        <p:spPr>
          <a:xfrm>
            <a:off x="7013726" y="5229200"/>
            <a:ext cx="576064" cy="360040"/>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メモ 9"/>
          <p:cNvSpPr/>
          <p:nvPr/>
        </p:nvSpPr>
        <p:spPr>
          <a:xfrm flipV="1">
            <a:off x="6005614" y="4797152"/>
            <a:ext cx="1008112" cy="1080120"/>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1" name="メモ 10"/>
          <p:cNvSpPr/>
          <p:nvPr/>
        </p:nvSpPr>
        <p:spPr>
          <a:xfrm flipV="1">
            <a:off x="7661798" y="4797152"/>
            <a:ext cx="1008112" cy="1080120"/>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7661798" y="4953942"/>
            <a:ext cx="1008112" cy="923330"/>
          </a:xfrm>
          <a:prstGeom prst="rect">
            <a:avLst/>
          </a:prstGeom>
          <a:noFill/>
        </p:spPr>
        <p:txBody>
          <a:bodyPr wrap="square" rtlCol="0">
            <a:spAutoFit/>
          </a:bodyPr>
          <a:lstStyle/>
          <a:p>
            <a:pPr algn="ctr"/>
            <a:r>
              <a:rPr kumimoji="1" lang="ja-JP" altLang="en-US" dirty="0" smtClean="0"/>
              <a:t>ディスクイメージ</a:t>
            </a:r>
            <a:endParaRPr kumimoji="1" lang="en-US" altLang="ja-JP" dirty="0" smtClean="0"/>
          </a:p>
          <a:p>
            <a:pPr algn="ctr"/>
            <a:r>
              <a:rPr lang="ja-JP" altLang="en-US" dirty="0" smtClean="0"/>
              <a:t>（</a:t>
            </a:r>
            <a:r>
              <a:rPr lang="en-US" altLang="ja-JP" dirty="0" smtClean="0"/>
              <a:t>raw</a:t>
            </a:r>
            <a:r>
              <a:rPr lang="ja-JP" altLang="en-US" dirty="0" smtClean="0"/>
              <a:t>）</a:t>
            </a:r>
            <a:endParaRPr kumimoji="1" lang="ja-JP" altLang="en-US" dirty="0"/>
          </a:p>
        </p:txBody>
      </p:sp>
      <p:sp>
        <p:nvSpPr>
          <p:cNvPr id="13" name="テキスト ボックス 12"/>
          <p:cNvSpPr txBox="1"/>
          <p:nvPr/>
        </p:nvSpPr>
        <p:spPr>
          <a:xfrm>
            <a:off x="6005614" y="4941168"/>
            <a:ext cx="1008112" cy="923330"/>
          </a:xfrm>
          <a:prstGeom prst="rect">
            <a:avLst/>
          </a:prstGeom>
          <a:noFill/>
        </p:spPr>
        <p:txBody>
          <a:bodyPr wrap="square" rtlCol="0">
            <a:spAutoFit/>
          </a:bodyPr>
          <a:lstStyle/>
          <a:p>
            <a:pPr algn="ctr"/>
            <a:r>
              <a:rPr kumimoji="1" lang="ja-JP" altLang="en-US" dirty="0" smtClean="0"/>
              <a:t>ディスクイメージ</a:t>
            </a:r>
            <a:endParaRPr kumimoji="1" lang="en-US" altLang="ja-JP" dirty="0" smtClean="0"/>
          </a:p>
          <a:p>
            <a:pPr algn="ctr"/>
            <a:r>
              <a:rPr lang="ja-JP" altLang="en-US" dirty="0" smtClean="0"/>
              <a:t>（</a:t>
            </a:r>
            <a:r>
              <a:rPr lang="en-US" altLang="ja-JP" dirty="0" smtClean="0"/>
              <a:t>raw</a:t>
            </a:r>
            <a:r>
              <a:rPr lang="ja-JP" altLang="en-US" dirty="0" smtClean="0"/>
              <a:t>）</a:t>
            </a:r>
            <a:endParaRPr kumimoji="1" lang="ja-JP" altLang="en-US" dirty="0"/>
          </a:p>
        </p:txBody>
      </p:sp>
      <p:sp>
        <p:nvSpPr>
          <p:cNvPr id="39" name="正方形/長方形 38"/>
          <p:cNvSpPr/>
          <p:nvPr/>
        </p:nvSpPr>
        <p:spPr>
          <a:xfrm>
            <a:off x="4139952" y="4653136"/>
            <a:ext cx="1224136" cy="15121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3" name="正方形/長方形 42"/>
          <p:cNvSpPr/>
          <p:nvPr/>
        </p:nvSpPr>
        <p:spPr>
          <a:xfrm>
            <a:off x="1187624" y="6237312"/>
            <a:ext cx="4176464"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ホスト</a:t>
            </a:r>
            <a:r>
              <a:rPr kumimoji="1" lang="en-US" altLang="ja-JP" dirty="0" smtClean="0"/>
              <a:t>OS</a:t>
            </a:r>
            <a:endParaRPr kumimoji="1" lang="ja-JP" altLang="en-US" dirty="0"/>
          </a:p>
        </p:txBody>
      </p:sp>
      <p:cxnSp>
        <p:nvCxnSpPr>
          <p:cNvPr id="44" name="直線コネクタ 43"/>
          <p:cNvCxnSpPr>
            <a:stCxn id="50" idx="1"/>
            <a:endCxn id="46" idx="4"/>
          </p:cNvCxnSpPr>
          <p:nvPr/>
        </p:nvCxnSpPr>
        <p:spPr>
          <a:xfrm flipH="1">
            <a:off x="2267744" y="5589240"/>
            <a:ext cx="216024"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46" name="フローチャート : 磁気ディスク 45"/>
          <p:cNvSpPr/>
          <p:nvPr/>
        </p:nvSpPr>
        <p:spPr>
          <a:xfrm>
            <a:off x="1187624" y="5013176"/>
            <a:ext cx="1080120" cy="1152128"/>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ブロック</a:t>
            </a:r>
            <a:endParaRPr kumimoji="1" lang="en-US" altLang="ja-JP" sz="1600" dirty="0" smtClean="0"/>
          </a:p>
          <a:p>
            <a:pPr algn="ctr"/>
            <a:r>
              <a:rPr lang="ja-JP" altLang="en-US" sz="1600" dirty="0" smtClean="0"/>
              <a:t>デバイス</a:t>
            </a:r>
            <a:endParaRPr kumimoji="1" lang="ja-JP" altLang="en-US" sz="1600" dirty="0"/>
          </a:p>
        </p:txBody>
      </p:sp>
      <p:cxnSp>
        <p:nvCxnSpPr>
          <p:cNvPr id="47" name="直線コネクタ 46"/>
          <p:cNvCxnSpPr/>
          <p:nvPr/>
        </p:nvCxnSpPr>
        <p:spPr>
          <a:xfrm flipH="1">
            <a:off x="3995936" y="5589240"/>
            <a:ext cx="504056"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48" name="メモ 47"/>
          <p:cNvSpPr/>
          <p:nvPr/>
        </p:nvSpPr>
        <p:spPr>
          <a:xfrm flipV="1">
            <a:off x="4283968" y="4941168"/>
            <a:ext cx="1008112" cy="1152128"/>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49" name="テキスト ボックス 48"/>
          <p:cNvSpPr txBox="1"/>
          <p:nvPr/>
        </p:nvSpPr>
        <p:spPr>
          <a:xfrm>
            <a:off x="4211960" y="5157192"/>
            <a:ext cx="1152128" cy="830997"/>
          </a:xfrm>
          <a:prstGeom prst="rect">
            <a:avLst/>
          </a:prstGeom>
          <a:noFill/>
        </p:spPr>
        <p:txBody>
          <a:bodyPr wrap="square" rtlCol="0">
            <a:spAutoFit/>
          </a:bodyPr>
          <a:lstStyle/>
          <a:p>
            <a:pPr algn="ctr"/>
            <a:r>
              <a:rPr kumimoji="1" lang="ja-JP" altLang="en-US" sz="1600" dirty="0" smtClean="0"/>
              <a:t>ディスク</a:t>
            </a:r>
            <a:endParaRPr kumimoji="1" lang="en-US" altLang="ja-JP" sz="1600" dirty="0" smtClean="0"/>
          </a:p>
          <a:p>
            <a:pPr algn="ctr"/>
            <a:r>
              <a:rPr lang="ja-JP" altLang="en-US" sz="1600" dirty="0" smtClean="0"/>
              <a:t>イメージ</a:t>
            </a:r>
            <a:endParaRPr lang="en-US" altLang="ja-JP" sz="1600" dirty="0" smtClean="0"/>
          </a:p>
          <a:p>
            <a:pPr algn="ctr"/>
            <a:r>
              <a:rPr lang="ja-JP" altLang="en-US" sz="1600" dirty="0" smtClean="0"/>
              <a:t>（</a:t>
            </a:r>
            <a:r>
              <a:rPr lang="en-US" altLang="ja-JP" sz="1600" dirty="0" smtClean="0"/>
              <a:t>qcow2</a:t>
            </a:r>
            <a:r>
              <a:rPr lang="ja-JP" altLang="en-US" sz="1600" dirty="0" smtClean="0"/>
              <a:t>）</a:t>
            </a:r>
            <a:endParaRPr kumimoji="1" lang="ja-JP" altLang="en-US" sz="1600" dirty="0"/>
          </a:p>
        </p:txBody>
      </p:sp>
      <p:sp>
        <p:nvSpPr>
          <p:cNvPr id="50" name="角丸四角形 49"/>
          <p:cNvSpPr/>
          <p:nvPr/>
        </p:nvSpPr>
        <p:spPr>
          <a:xfrm>
            <a:off x="2483768" y="5373216"/>
            <a:ext cx="1584176" cy="4320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err="1" smtClean="0"/>
              <a:t>qemu-nbd</a:t>
            </a:r>
            <a:endParaRPr kumimoji="1" lang="ja-JP" altLang="en-US" dirty="0"/>
          </a:p>
        </p:txBody>
      </p:sp>
      <p:sp>
        <p:nvSpPr>
          <p:cNvPr id="22" name="テキスト ボックス 21"/>
          <p:cNvSpPr txBox="1"/>
          <p:nvPr/>
        </p:nvSpPr>
        <p:spPr>
          <a:xfrm>
            <a:off x="4067944" y="4365104"/>
            <a:ext cx="1440160"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err="1" smtClean="0"/>
              <a:t>KVMonitor</a:t>
            </a:r>
            <a:r>
              <a:rPr lang="ja-JP" altLang="en-US" dirty="0" smtClean="0"/>
              <a:t>では</a:t>
            </a:r>
            <a:endParaRPr lang="en-US" altLang="ja-JP" dirty="0" smtClean="0"/>
          </a:p>
          <a:p>
            <a:pPr lvl="1"/>
            <a:r>
              <a:rPr lang="ja-JP" altLang="en-US" dirty="0" smtClean="0"/>
              <a:t>メモリ用ファイルをマップし</a:t>
            </a:r>
            <a:r>
              <a:rPr lang="en-US" altLang="ja-JP" dirty="0" smtClean="0"/>
              <a:t>QEMU</a:t>
            </a:r>
            <a:r>
              <a:rPr lang="ja-JP" altLang="en-US" dirty="0" smtClean="0"/>
              <a:t>がアドレス変換</a:t>
            </a:r>
            <a:endParaRPr lang="en-US" altLang="ja-JP" dirty="0" smtClean="0"/>
          </a:p>
          <a:p>
            <a:pPr lvl="1"/>
            <a:r>
              <a:rPr lang="en-US" altLang="ja-JP" dirty="0" smtClean="0"/>
              <a:t>QEMU</a:t>
            </a:r>
            <a:r>
              <a:rPr lang="ja-JP" altLang="en-US" dirty="0" smtClean="0"/>
              <a:t>との通信に時間がかかる</a:t>
            </a:r>
            <a:endParaRPr lang="en-US" altLang="ja-JP" dirty="0" smtClean="0"/>
          </a:p>
          <a:p>
            <a:r>
              <a:rPr lang="en-US" altLang="ja-JP" dirty="0" err="1" smtClean="0"/>
              <a:t>Xen</a:t>
            </a:r>
            <a:r>
              <a:rPr lang="ja-JP" altLang="en-US" dirty="0" smtClean="0"/>
              <a:t>では</a:t>
            </a:r>
            <a:endParaRPr lang="en-US" altLang="ja-JP" dirty="0" smtClean="0"/>
          </a:p>
          <a:p>
            <a:pPr lvl="1"/>
            <a:r>
              <a:rPr lang="ja-JP" altLang="en-US" dirty="0" smtClean="0"/>
              <a:t>メモリページを直接マップし、自力でアドレス変換</a:t>
            </a:r>
            <a:endParaRPr lang="en-US" altLang="ja-JP" dirty="0" smtClean="0"/>
          </a:p>
          <a:p>
            <a:pPr lvl="1"/>
            <a:r>
              <a:rPr lang="ja-JP" altLang="en-US" dirty="0" smtClean="0"/>
              <a:t>ページテーブルを何度もマップする必要がある</a:t>
            </a:r>
            <a:endParaRPr lang="en-US" altLang="ja-JP" dirty="0" smtClean="0"/>
          </a:p>
          <a:p>
            <a:pPr lvl="2"/>
            <a:endParaRPr lang="en-US" altLang="ja-JP" dirty="0" smtClean="0"/>
          </a:p>
        </p:txBody>
      </p:sp>
      <p:sp>
        <p:nvSpPr>
          <p:cNvPr id="3" name="タイトル 2"/>
          <p:cNvSpPr>
            <a:spLocks noGrp="1"/>
          </p:cNvSpPr>
          <p:nvPr>
            <p:ph type="title"/>
          </p:nvPr>
        </p:nvSpPr>
        <p:spPr/>
        <p:txBody>
          <a:bodyPr/>
          <a:lstStyle/>
          <a:p>
            <a:r>
              <a:rPr lang="ja-JP" altLang="en-US" dirty="0" smtClean="0"/>
              <a:t>メモリ監視手法の比較</a:t>
            </a:r>
            <a:endParaRPr lang="ja-JP" altLang="en-US" dirty="0"/>
          </a:p>
        </p:txBody>
      </p:sp>
      <p:sp>
        <p:nvSpPr>
          <p:cNvPr id="4" name="正方形/長方形 3"/>
          <p:cNvSpPr/>
          <p:nvPr/>
        </p:nvSpPr>
        <p:spPr>
          <a:xfrm>
            <a:off x="5076056" y="6381328"/>
            <a:ext cx="3816424" cy="3600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Xen</a:t>
            </a:r>
            <a:r>
              <a:rPr kumimoji="1" lang="en-US" altLang="ja-JP" dirty="0" smtClean="0"/>
              <a:t>(VMM)</a:t>
            </a:r>
            <a:endParaRPr kumimoji="1" lang="ja-JP" altLang="en-US" dirty="0"/>
          </a:p>
        </p:txBody>
      </p:sp>
      <p:sp>
        <p:nvSpPr>
          <p:cNvPr id="5" name="正方形/長方形 4"/>
          <p:cNvSpPr/>
          <p:nvPr/>
        </p:nvSpPr>
        <p:spPr>
          <a:xfrm>
            <a:off x="7380312" y="4293096"/>
            <a:ext cx="1512168"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6" name="正方形/長方形 5"/>
          <p:cNvSpPr/>
          <p:nvPr/>
        </p:nvSpPr>
        <p:spPr>
          <a:xfrm>
            <a:off x="5076056" y="4293096"/>
            <a:ext cx="1512168" cy="20162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7" name="テキスト ボックス 6"/>
          <p:cNvSpPr txBox="1"/>
          <p:nvPr/>
        </p:nvSpPr>
        <p:spPr>
          <a:xfrm>
            <a:off x="5076056" y="3995772"/>
            <a:ext cx="1728192" cy="369332"/>
          </a:xfrm>
          <a:prstGeom prst="rect">
            <a:avLst/>
          </a:prstGeom>
          <a:noFill/>
        </p:spPr>
        <p:txBody>
          <a:bodyPr wrap="square" rtlCol="0">
            <a:spAutoFit/>
          </a:bodyPr>
          <a:lstStyle/>
          <a:p>
            <a:pPr algn="ctr"/>
            <a:r>
              <a:rPr kumimoji="1" lang="ja-JP" altLang="en-US" dirty="0" smtClean="0"/>
              <a:t>ドメイン</a:t>
            </a:r>
            <a:r>
              <a:rPr kumimoji="1" lang="en-US" altLang="ja-JP" dirty="0" smtClean="0"/>
              <a:t>0</a:t>
            </a:r>
            <a:endParaRPr kumimoji="1" lang="ja-JP" altLang="en-US" dirty="0"/>
          </a:p>
        </p:txBody>
      </p:sp>
      <p:sp>
        <p:nvSpPr>
          <p:cNvPr id="8" name="テキスト ボックス 7"/>
          <p:cNvSpPr txBox="1"/>
          <p:nvPr/>
        </p:nvSpPr>
        <p:spPr>
          <a:xfrm>
            <a:off x="7308304" y="3995772"/>
            <a:ext cx="1728192" cy="369332"/>
          </a:xfrm>
          <a:prstGeom prst="rect">
            <a:avLst/>
          </a:prstGeom>
          <a:noFill/>
        </p:spPr>
        <p:txBody>
          <a:bodyPr wrap="square" rtlCol="0">
            <a:spAutoFit/>
          </a:bodyPr>
          <a:lstStyle/>
          <a:p>
            <a:pPr algn="ctr"/>
            <a:r>
              <a:rPr kumimoji="1" lang="ja-JP" altLang="en-US" dirty="0" smtClean="0"/>
              <a:t>ドメイン</a:t>
            </a:r>
            <a:r>
              <a:rPr lang="en-US" altLang="ja-JP" dirty="0" smtClean="0"/>
              <a:t>U</a:t>
            </a:r>
            <a:endParaRPr kumimoji="1" lang="ja-JP" altLang="en-US" dirty="0"/>
          </a:p>
        </p:txBody>
      </p:sp>
      <p:sp>
        <p:nvSpPr>
          <p:cNvPr id="10" name="正方形/長方形 9"/>
          <p:cNvSpPr/>
          <p:nvPr/>
        </p:nvSpPr>
        <p:spPr>
          <a:xfrm>
            <a:off x="5220072" y="5013176"/>
            <a:ext cx="1224136" cy="12241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7668344" y="5373216"/>
            <a:ext cx="93610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メモリ</a:t>
            </a:r>
            <a:endParaRPr kumimoji="1" lang="en-US" altLang="ja-JP" dirty="0" smtClean="0"/>
          </a:p>
          <a:p>
            <a:pPr algn="ctr"/>
            <a:r>
              <a:rPr lang="ja-JP" altLang="en-US" dirty="0" smtClean="0"/>
              <a:t>ページ</a:t>
            </a:r>
            <a:endParaRPr kumimoji="1" lang="ja-JP" altLang="en-US" dirty="0"/>
          </a:p>
        </p:txBody>
      </p:sp>
      <p:sp>
        <p:nvSpPr>
          <p:cNvPr id="13" name="正方形/長方形 12"/>
          <p:cNvSpPr/>
          <p:nvPr/>
        </p:nvSpPr>
        <p:spPr>
          <a:xfrm>
            <a:off x="7596336" y="4437112"/>
            <a:ext cx="1152128" cy="720080"/>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ページ</a:t>
            </a:r>
            <a:endParaRPr kumimoji="1" lang="en-US" altLang="ja-JP" dirty="0" smtClean="0"/>
          </a:p>
          <a:p>
            <a:pPr algn="ctr"/>
            <a:r>
              <a:rPr lang="ja-JP" altLang="en-US" dirty="0" smtClean="0"/>
              <a:t>テーブル</a:t>
            </a:r>
            <a:endParaRPr kumimoji="1" lang="ja-JP" altLang="en-US" dirty="0"/>
          </a:p>
        </p:txBody>
      </p:sp>
      <p:sp>
        <p:nvSpPr>
          <p:cNvPr id="14" name="テキスト ボックス 13"/>
          <p:cNvSpPr txBox="1"/>
          <p:nvPr/>
        </p:nvSpPr>
        <p:spPr>
          <a:xfrm>
            <a:off x="5004048" y="4366845"/>
            <a:ext cx="1728192" cy="646331"/>
          </a:xfrm>
          <a:prstGeom prst="rect">
            <a:avLst/>
          </a:prstGeom>
          <a:noFill/>
        </p:spPr>
        <p:txBody>
          <a:bodyPr wrap="square" rtlCol="0">
            <a:spAutoFit/>
          </a:bodyPr>
          <a:lstStyle/>
          <a:p>
            <a:pPr algn="ctr"/>
            <a:r>
              <a:rPr kumimoji="1" lang="en-US" altLang="ja-JP" dirty="0" smtClean="0"/>
              <a:t>IDS</a:t>
            </a:r>
          </a:p>
          <a:p>
            <a:pPr algn="ctr"/>
            <a:r>
              <a:rPr lang="ja-JP" altLang="en-US" dirty="0" smtClean="0"/>
              <a:t>アドレス空間</a:t>
            </a:r>
            <a:endParaRPr kumimoji="1" lang="ja-JP" altLang="en-US" dirty="0"/>
          </a:p>
        </p:txBody>
      </p:sp>
      <p:sp>
        <p:nvSpPr>
          <p:cNvPr id="15" name="左右矢印 14"/>
          <p:cNvSpPr/>
          <p:nvPr/>
        </p:nvSpPr>
        <p:spPr>
          <a:xfrm>
            <a:off x="6516216" y="4653136"/>
            <a:ext cx="1008112" cy="369332"/>
          </a:xfrm>
          <a:prstGeom prst="lef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6228184" y="4150821"/>
            <a:ext cx="1584176" cy="646331"/>
          </a:xfrm>
          <a:prstGeom prst="rect">
            <a:avLst/>
          </a:prstGeom>
          <a:noFill/>
        </p:spPr>
        <p:txBody>
          <a:bodyPr wrap="square" rtlCol="0">
            <a:spAutoFit/>
          </a:bodyPr>
          <a:lstStyle/>
          <a:p>
            <a:pPr algn="ctr"/>
            <a:r>
              <a:rPr kumimoji="1" lang="ja-JP" altLang="en-US" dirty="0" smtClean="0"/>
              <a:t>アドレス</a:t>
            </a:r>
            <a:endParaRPr kumimoji="1" lang="en-US" altLang="ja-JP" dirty="0" smtClean="0"/>
          </a:p>
          <a:p>
            <a:pPr algn="ctr"/>
            <a:r>
              <a:rPr kumimoji="1" lang="ja-JP" altLang="en-US" dirty="0" smtClean="0"/>
              <a:t>変換</a:t>
            </a:r>
            <a:endParaRPr kumimoji="1" lang="ja-JP" altLang="en-US" dirty="0"/>
          </a:p>
        </p:txBody>
      </p:sp>
      <p:cxnSp>
        <p:nvCxnSpPr>
          <p:cNvPr id="21" name="直線コネクタ 20"/>
          <p:cNvCxnSpPr/>
          <p:nvPr/>
        </p:nvCxnSpPr>
        <p:spPr>
          <a:xfrm>
            <a:off x="5940152" y="6165304"/>
            <a:ext cx="1728192" cy="0"/>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sp>
        <p:nvSpPr>
          <p:cNvPr id="18" name="正方形/長方形 17"/>
          <p:cNvSpPr/>
          <p:nvPr/>
        </p:nvSpPr>
        <p:spPr>
          <a:xfrm>
            <a:off x="611560" y="6381328"/>
            <a:ext cx="4176464"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ホスト</a:t>
            </a:r>
            <a:r>
              <a:rPr kumimoji="1" lang="en-US" altLang="ja-JP" dirty="0" smtClean="0"/>
              <a:t>OS</a:t>
            </a:r>
            <a:endParaRPr kumimoji="1" lang="ja-JP" altLang="en-US" dirty="0"/>
          </a:p>
        </p:txBody>
      </p:sp>
      <p:sp>
        <p:nvSpPr>
          <p:cNvPr id="19" name="正方形/長方形 18"/>
          <p:cNvSpPr/>
          <p:nvPr/>
        </p:nvSpPr>
        <p:spPr>
          <a:xfrm>
            <a:off x="3347864" y="4518412"/>
            <a:ext cx="1440160" cy="17909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2" name="正方形/長方形 21"/>
          <p:cNvSpPr/>
          <p:nvPr/>
        </p:nvSpPr>
        <p:spPr>
          <a:xfrm>
            <a:off x="611560" y="4374396"/>
            <a:ext cx="1440160" cy="193492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827584" y="4077072"/>
            <a:ext cx="936104" cy="369332"/>
          </a:xfrm>
          <a:prstGeom prst="rect">
            <a:avLst/>
          </a:prstGeom>
          <a:noFill/>
        </p:spPr>
        <p:txBody>
          <a:bodyPr wrap="square" rtlCol="0">
            <a:spAutoFit/>
          </a:bodyPr>
          <a:lstStyle/>
          <a:p>
            <a:pPr algn="ctr"/>
            <a:r>
              <a:rPr lang="en-US" altLang="ja-JP" dirty="0" smtClean="0"/>
              <a:t>IDS</a:t>
            </a:r>
          </a:p>
        </p:txBody>
      </p:sp>
      <p:sp>
        <p:nvSpPr>
          <p:cNvPr id="25" name="右矢印 24"/>
          <p:cNvSpPr/>
          <p:nvPr/>
        </p:nvSpPr>
        <p:spPr>
          <a:xfrm>
            <a:off x="2267744" y="4446404"/>
            <a:ext cx="864096" cy="288032"/>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6" name="右矢印 25"/>
          <p:cNvSpPr/>
          <p:nvPr/>
        </p:nvSpPr>
        <p:spPr>
          <a:xfrm flipH="1">
            <a:off x="2195736" y="4734436"/>
            <a:ext cx="936104" cy="288032"/>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7" name="角丸四角形 26"/>
          <p:cNvSpPr/>
          <p:nvPr/>
        </p:nvSpPr>
        <p:spPr>
          <a:xfrm>
            <a:off x="3491880" y="4941168"/>
            <a:ext cx="1224136" cy="3600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err="1" smtClean="0"/>
              <a:t>xaddr</a:t>
            </a:r>
            <a:endParaRPr kumimoji="1" lang="ja-JP" altLang="en-US" dirty="0"/>
          </a:p>
        </p:txBody>
      </p:sp>
      <p:sp>
        <p:nvSpPr>
          <p:cNvPr id="28" name="テキスト ボックス 27"/>
          <p:cNvSpPr txBox="1"/>
          <p:nvPr/>
        </p:nvSpPr>
        <p:spPr>
          <a:xfrm>
            <a:off x="3563888" y="4581128"/>
            <a:ext cx="1080120" cy="369332"/>
          </a:xfrm>
          <a:prstGeom prst="rect">
            <a:avLst/>
          </a:prstGeom>
          <a:noFill/>
        </p:spPr>
        <p:txBody>
          <a:bodyPr wrap="square" rtlCol="0">
            <a:spAutoFit/>
          </a:bodyPr>
          <a:lstStyle/>
          <a:p>
            <a:pPr algn="ctr"/>
            <a:r>
              <a:rPr kumimoji="1" lang="en-US" altLang="ja-JP" dirty="0" smtClean="0"/>
              <a:t>QEMU</a:t>
            </a:r>
            <a:endParaRPr kumimoji="1" lang="ja-JP" altLang="en-US" dirty="0"/>
          </a:p>
        </p:txBody>
      </p:sp>
      <p:sp>
        <p:nvSpPr>
          <p:cNvPr id="29" name="正方形/長方形 28"/>
          <p:cNvSpPr/>
          <p:nvPr/>
        </p:nvSpPr>
        <p:spPr>
          <a:xfrm>
            <a:off x="3347864" y="4086364"/>
            <a:ext cx="1440160"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VM</a:t>
            </a:r>
            <a:endParaRPr kumimoji="1" lang="ja-JP" altLang="en-US" dirty="0"/>
          </a:p>
        </p:txBody>
      </p:sp>
      <p:sp>
        <p:nvSpPr>
          <p:cNvPr id="30" name="テキスト ボックス 29"/>
          <p:cNvSpPr txBox="1"/>
          <p:nvPr/>
        </p:nvSpPr>
        <p:spPr>
          <a:xfrm>
            <a:off x="2195736" y="4149080"/>
            <a:ext cx="1008112" cy="369332"/>
          </a:xfrm>
          <a:prstGeom prst="rect">
            <a:avLst/>
          </a:prstGeom>
          <a:noFill/>
        </p:spPr>
        <p:txBody>
          <a:bodyPr wrap="square" rtlCol="0">
            <a:spAutoFit/>
          </a:bodyPr>
          <a:lstStyle/>
          <a:p>
            <a:pPr algn="ctr"/>
            <a:r>
              <a:rPr kumimoji="1" lang="en-US" altLang="ja-JP" dirty="0" smtClean="0"/>
              <a:t>QMP</a:t>
            </a:r>
            <a:endParaRPr kumimoji="1" lang="ja-JP" altLang="en-US" dirty="0"/>
          </a:p>
        </p:txBody>
      </p:sp>
      <p:sp>
        <p:nvSpPr>
          <p:cNvPr id="31" name="正方形/長方形 30"/>
          <p:cNvSpPr/>
          <p:nvPr/>
        </p:nvSpPr>
        <p:spPr>
          <a:xfrm>
            <a:off x="3563888" y="5445224"/>
            <a:ext cx="1080120" cy="792088"/>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ページ</a:t>
            </a:r>
            <a:endParaRPr kumimoji="1" lang="en-US" altLang="ja-JP" dirty="0" smtClean="0"/>
          </a:p>
          <a:p>
            <a:pPr algn="ctr"/>
            <a:r>
              <a:rPr lang="ja-JP" altLang="en-US" dirty="0" smtClean="0"/>
              <a:t>テーブル</a:t>
            </a:r>
            <a:endParaRPr kumimoji="1" lang="ja-JP" altLang="en-US" dirty="0"/>
          </a:p>
        </p:txBody>
      </p:sp>
      <p:sp>
        <p:nvSpPr>
          <p:cNvPr id="32" name="下矢印 31"/>
          <p:cNvSpPr/>
          <p:nvPr/>
        </p:nvSpPr>
        <p:spPr>
          <a:xfrm>
            <a:off x="971600" y="4869160"/>
            <a:ext cx="648072" cy="43204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3" name="テキスト ボックス 32"/>
          <p:cNvSpPr txBox="1"/>
          <p:nvPr/>
        </p:nvSpPr>
        <p:spPr>
          <a:xfrm>
            <a:off x="648072" y="4437112"/>
            <a:ext cx="1331640"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cxnSp>
        <p:nvCxnSpPr>
          <p:cNvPr id="20" name="直線コネクタ 19"/>
          <p:cNvCxnSpPr/>
          <p:nvPr/>
        </p:nvCxnSpPr>
        <p:spPr>
          <a:xfrm>
            <a:off x="1691680" y="5373216"/>
            <a:ext cx="792088" cy="0"/>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cxnSp>
        <p:nvCxnSpPr>
          <p:cNvPr id="39" name="直線コネクタ 38"/>
          <p:cNvCxnSpPr/>
          <p:nvPr/>
        </p:nvCxnSpPr>
        <p:spPr>
          <a:xfrm>
            <a:off x="1691680" y="6165304"/>
            <a:ext cx="792088" cy="0"/>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sp>
        <p:nvSpPr>
          <p:cNvPr id="34" name="メモ 33"/>
          <p:cNvSpPr/>
          <p:nvPr/>
        </p:nvSpPr>
        <p:spPr>
          <a:xfrm flipV="1">
            <a:off x="2267744" y="5373216"/>
            <a:ext cx="915530" cy="792088"/>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40" name="直線コネクタ 39"/>
          <p:cNvCxnSpPr/>
          <p:nvPr/>
        </p:nvCxnSpPr>
        <p:spPr>
          <a:xfrm>
            <a:off x="6300192" y="5373216"/>
            <a:ext cx="1368152" cy="0"/>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sp>
        <p:nvSpPr>
          <p:cNvPr id="23" name="正方形/長方形 22"/>
          <p:cNvSpPr/>
          <p:nvPr/>
        </p:nvSpPr>
        <p:spPr>
          <a:xfrm>
            <a:off x="827584" y="5382508"/>
            <a:ext cx="104462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r>
              <a:rPr kumimoji="1" lang="ja-JP" altLang="en-US" dirty="0" smtClean="0"/>
              <a:t>物理</a:t>
            </a:r>
            <a:endParaRPr kumimoji="1" lang="en-US" altLang="ja-JP" dirty="0" smtClean="0"/>
          </a:p>
          <a:p>
            <a:pPr algn="ctr"/>
            <a:r>
              <a:rPr lang="ja-JP" altLang="en-US" dirty="0" smtClean="0"/>
              <a:t>メモリ</a:t>
            </a:r>
            <a:endParaRPr kumimoji="1" lang="ja-JP" altLang="en-US" dirty="0"/>
          </a:p>
        </p:txBody>
      </p:sp>
      <p:sp>
        <p:nvSpPr>
          <p:cNvPr id="35" name="テキスト ボックス 34"/>
          <p:cNvSpPr txBox="1"/>
          <p:nvPr/>
        </p:nvSpPr>
        <p:spPr>
          <a:xfrm>
            <a:off x="2267744" y="5517232"/>
            <a:ext cx="936104" cy="584775"/>
          </a:xfrm>
          <a:prstGeom prst="rect">
            <a:avLst/>
          </a:prstGeom>
          <a:noFill/>
        </p:spPr>
        <p:txBody>
          <a:bodyPr wrap="square" rtlCol="0">
            <a:spAutoFit/>
          </a:bodyPr>
          <a:lstStyle/>
          <a:p>
            <a:pPr algn="ctr"/>
            <a:r>
              <a:rPr lang="ja-JP" altLang="en-US" sz="1600" dirty="0" smtClean="0"/>
              <a:t>メモリ用</a:t>
            </a:r>
            <a:endParaRPr lang="en-US" altLang="ja-JP" sz="1600" dirty="0" smtClean="0"/>
          </a:p>
          <a:p>
            <a:pPr algn="ctr"/>
            <a:r>
              <a:rPr lang="ja-JP" altLang="en-US" sz="1600" dirty="0" smtClean="0"/>
              <a:t>ファイル</a:t>
            </a:r>
            <a:endParaRPr kumimoji="1" lang="ja-JP" altLang="en-US" sz="1600" dirty="0"/>
          </a:p>
        </p:txBody>
      </p:sp>
      <p:sp>
        <p:nvSpPr>
          <p:cNvPr id="11" name="正方形/長方形 10"/>
          <p:cNvSpPr/>
          <p:nvPr/>
        </p:nvSpPr>
        <p:spPr>
          <a:xfrm>
            <a:off x="5364088" y="5382508"/>
            <a:ext cx="93610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err="1" smtClean="0"/>
              <a:t>KVMonitor</a:t>
            </a:r>
            <a:r>
              <a:rPr lang="ja-JP" altLang="en-US" dirty="0" smtClean="0"/>
              <a:t>では</a:t>
            </a:r>
            <a:endParaRPr lang="en-US" altLang="ja-JP" dirty="0" smtClean="0"/>
          </a:p>
          <a:p>
            <a:pPr lvl="1"/>
            <a:r>
              <a:rPr lang="en-US" altLang="ja-JP" dirty="0" err="1" smtClean="0"/>
              <a:t>Cgroups</a:t>
            </a:r>
            <a:r>
              <a:rPr lang="ja-JP" altLang="en-US" dirty="0" smtClean="0"/>
              <a:t>を使って</a:t>
            </a:r>
            <a:r>
              <a:rPr lang="en-US" altLang="ja-JP" dirty="0" smtClean="0"/>
              <a:t>IDS</a:t>
            </a:r>
            <a:r>
              <a:rPr lang="ja-JP" altLang="en-US" dirty="0" smtClean="0"/>
              <a:t>と</a:t>
            </a:r>
            <a:r>
              <a:rPr lang="en-US" altLang="ja-JP" dirty="0" smtClean="0"/>
              <a:t>VM</a:t>
            </a:r>
            <a:r>
              <a:rPr lang="ja-JP" altLang="en-US" dirty="0" smtClean="0"/>
              <a:t>をグループ化</a:t>
            </a:r>
            <a:endParaRPr lang="en-US" altLang="ja-JP" dirty="0" smtClean="0"/>
          </a:p>
          <a:p>
            <a:pPr lvl="1"/>
            <a:r>
              <a:rPr lang="ja-JP" altLang="en-US" dirty="0" smtClean="0"/>
              <a:t>標準機能で実現可能</a:t>
            </a:r>
            <a:endParaRPr lang="en-US" altLang="ja-JP" dirty="0" smtClean="0"/>
          </a:p>
          <a:p>
            <a:r>
              <a:rPr lang="en-US" altLang="ja-JP" dirty="0" err="1" smtClean="0"/>
              <a:t>Xen</a:t>
            </a:r>
            <a:r>
              <a:rPr lang="ja-JP" altLang="en-US" dirty="0" smtClean="0"/>
              <a:t>では</a:t>
            </a:r>
            <a:endParaRPr lang="en-US" altLang="ja-JP" dirty="0" smtClean="0"/>
          </a:p>
          <a:p>
            <a:pPr lvl="1"/>
            <a:r>
              <a:rPr lang="en-US" altLang="ja-JP" dirty="0" smtClean="0"/>
              <a:t>VMM</a:t>
            </a:r>
            <a:r>
              <a:rPr lang="ja-JP" altLang="en-US" dirty="0" smtClean="0"/>
              <a:t>やドメイン</a:t>
            </a:r>
            <a:r>
              <a:rPr lang="en-US" altLang="ja-JP" dirty="0" smtClean="0"/>
              <a:t>0</a:t>
            </a:r>
            <a:r>
              <a:rPr lang="ja-JP" altLang="en-US" dirty="0" smtClean="0"/>
              <a:t>の</a:t>
            </a:r>
            <a:r>
              <a:rPr lang="en-US" altLang="ja-JP" dirty="0" smtClean="0"/>
              <a:t>OS</a:t>
            </a:r>
            <a:r>
              <a:rPr lang="ja-JP" altLang="en-US" dirty="0" smtClean="0"/>
              <a:t>に機能を追加</a:t>
            </a:r>
            <a:r>
              <a:rPr lang="en-US" altLang="ja-JP" dirty="0" smtClean="0"/>
              <a:t>[</a:t>
            </a:r>
            <a:r>
              <a:rPr lang="ja-JP" altLang="en-US" dirty="0" smtClean="0"/>
              <a:t>新井ら</a:t>
            </a:r>
            <a:r>
              <a:rPr lang="en-US" altLang="ja-JP" dirty="0" smtClean="0"/>
              <a:t>’10][</a:t>
            </a:r>
            <a:r>
              <a:rPr lang="ja-JP" altLang="en-US" dirty="0" smtClean="0"/>
              <a:t>内田ら</a:t>
            </a:r>
            <a:r>
              <a:rPr lang="en-US" altLang="ja-JP" dirty="0" smtClean="0"/>
              <a:t>’11]</a:t>
            </a:r>
          </a:p>
          <a:p>
            <a:pPr lvl="1"/>
            <a:r>
              <a:rPr lang="en-US" altLang="ja-JP" dirty="0" smtClean="0"/>
              <a:t>CPU</a:t>
            </a:r>
            <a:r>
              <a:rPr lang="ja-JP" altLang="en-US" dirty="0" smtClean="0"/>
              <a:t>の上限も設定可能</a:t>
            </a:r>
            <a:endParaRPr lang="en-US" altLang="ja-JP" dirty="0" smtClean="0"/>
          </a:p>
        </p:txBody>
      </p:sp>
      <p:sp>
        <p:nvSpPr>
          <p:cNvPr id="3" name="タイトル 2"/>
          <p:cNvSpPr>
            <a:spLocks noGrp="1"/>
          </p:cNvSpPr>
          <p:nvPr>
            <p:ph type="title"/>
          </p:nvPr>
        </p:nvSpPr>
        <p:spPr/>
        <p:txBody>
          <a:bodyPr/>
          <a:lstStyle/>
          <a:p>
            <a:r>
              <a:rPr lang="ja-JP" altLang="en-US" dirty="0" smtClean="0"/>
              <a:t>リソース管理手法の比較</a:t>
            </a:r>
            <a:endParaRPr lang="ja-JP" altLang="en-US" dirty="0"/>
          </a:p>
        </p:txBody>
      </p:sp>
      <p:sp>
        <p:nvSpPr>
          <p:cNvPr id="4" name="正方形/長方形 3"/>
          <p:cNvSpPr/>
          <p:nvPr/>
        </p:nvSpPr>
        <p:spPr>
          <a:xfrm>
            <a:off x="5349318" y="4653136"/>
            <a:ext cx="1368152" cy="144016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 name="フリーフォーム 4"/>
          <p:cNvSpPr/>
          <p:nvPr/>
        </p:nvSpPr>
        <p:spPr>
          <a:xfrm>
            <a:off x="5431468" y="4221088"/>
            <a:ext cx="2956956" cy="1944474"/>
          </a:xfrm>
          <a:custGeom>
            <a:avLst/>
            <a:gdLst>
              <a:gd name="connsiteX0" fmla="*/ 0 w 2956956"/>
              <a:gd name="connsiteY0" fmla="*/ 724395 h 2030681"/>
              <a:gd name="connsiteX1" fmla="*/ 0 w 2956956"/>
              <a:gd name="connsiteY1" fmla="*/ 1460665 h 2030681"/>
              <a:gd name="connsiteX2" fmla="*/ 1389413 w 2956956"/>
              <a:gd name="connsiteY2" fmla="*/ 1460665 h 2030681"/>
              <a:gd name="connsiteX3" fmla="*/ 1401288 w 2956956"/>
              <a:gd name="connsiteY3" fmla="*/ 2030681 h 2030681"/>
              <a:gd name="connsiteX4" fmla="*/ 2956956 w 2956956"/>
              <a:gd name="connsiteY4" fmla="*/ 2030681 h 2030681"/>
              <a:gd name="connsiteX5" fmla="*/ 2956956 w 2956956"/>
              <a:gd name="connsiteY5" fmla="*/ 0 h 2030681"/>
              <a:gd name="connsiteX6" fmla="*/ 1425039 w 2956956"/>
              <a:gd name="connsiteY6" fmla="*/ 0 h 2030681"/>
              <a:gd name="connsiteX7" fmla="*/ 1425039 w 2956956"/>
              <a:gd name="connsiteY7" fmla="*/ 748146 h 2030681"/>
              <a:gd name="connsiteX8" fmla="*/ 0 w 2956956"/>
              <a:gd name="connsiteY8" fmla="*/ 724395 h 2030681"/>
              <a:gd name="connsiteX0" fmla="*/ 0 w 2956956"/>
              <a:gd name="connsiteY0" fmla="*/ 724395 h 2030681"/>
              <a:gd name="connsiteX1" fmla="*/ 0 w 2956956"/>
              <a:gd name="connsiteY1" fmla="*/ 1460665 h 2030681"/>
              <a:gd name="connsiteX2" fmla="*/ 1389413 w 2956956"/>
              <a:gd name="connsiteY2" fmla="*/ 1460665 h 2030681"/>
              <a:gd name="connsiteX3" fmla="*/ 1401288 w 2956956"/>
              <a:gd name="connsiteY3" fmla="*/ 2030681 h 2030681"/>
              <a:gd name="connsiteX4" fmla="*/ 2956956 w 2956956"/>
              <a:gd name="connsiteY4" fmla="*/ 2030681 h 2030681"/>
              <a:gd name="connsiteX5" fmla="*/ 2956956 w 2956956"/>
              <a:gd name="connsiteY5" fmla="*/ 0 h 2030681"/>
              <a:gd name="connsiteX6" fmla="*/ 1425039 w 2956956"/>
              <a:gd name="connsiteY6" fmla="*/ 0 h 2030681"/>
              <a:gd name="connsiteX7" fmla="*/ 1430018 w 2956956"/>
              <a:gd name="connsiteY7" fmla="*/ 734279 h 2030681"/>
              <a:gd name="connsiteX8" fmla="*/ 0 w 2956956"/>
              <a:gd name="connsiteY8" fmla="*/ 724395 h 2030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56" h="2030681">
                <a:moveTo>
                  <a:pt x="0" y="724395"/>
                </a:moveTo>
                <a:lnTo>
                  <a:pt x="0" y="1460665"/>
                </a:lnTo>
                <a:lnTo>
                  <a:pt x="1389413" y="1460665"/>
                </a:lnTo>
                <a:lnTo>
                  <a:pt x="1401288" y="2030681"/>
                </a:lnTo>
                <a:lnTo>
                  <a:pt x="2956956" y="2030681"/>
                </a:lnTo>
                <a:lnTo>
                  <a:pt x="2956956" y="0"/>
                </a:lnTo>
                <a:lnTo>
                  <a:pt x="1425039" y="0"/>
                </a:lnTo>
                <a:cubicBezTo>
                  <a:pt x="1426699" y="244760"/>
                  <a:pt x="1428358" y="489519"/>
                  <a:pt x="1430018" y="734279"/>
                </a:cubicBezTo>
                <a:lnTo>
                  <a:pt x="0" y="724395"/>
                </a:lnTo>
                <a:close/>
              </a:path>
            </a:pathLst>
          </a:custGeom>
          <a:noFill/>
          <a:ln w="28575">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正方形/長方形 5"/>
          <p:cNvSpPr/>
          <p:nvPr/>
        </p:nvSpPr>
        <p:spPr>
          <a:xfrm>
            <a:off x="6933494" y="4653136"/>
            <a:ext cx="1296144" cy="144016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正方形/長方形 6"/>
          <p:cNvSpPr/>
          <p:nvPr/>
        </p:nvSpPr>
        <p:spPr>
          <a:xfrm>
            <a:off x="5277310" y="6309320"/>
            <a:ext cx="3096344" cy="3600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Xen</a:t>
            </a:r>
            <a:r>
              <a:rPr kumimoji="1" lang="en-US" altLang="ja-JP" dirty="0" smtClean="0"/>
              <a:t>(VMM)</a:t>
            </a:r>
            <a:endParaRPr kumimoji="1" lang="ja-JP" altLang="en-US" dirty="0"/>
          </a:p>
        </p:txBody>
      </p:sp>
      <p:sp>
        <p:nvSpPr>
          <p:cNvPr id="8" name="円/楕円 7"/>
          <p:cNvSpPr/>
          <p:nvPr/>
        </p:nvSpPr>
        <p:spPr>
          <a:xfrm>
            <a:off x="5493334" y="4941168"/>
            <a:ext cx="1080120"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9" name="テキスト ボックス 8"/>
          <p:cNvSpPr txBox="1"/>
          <p:nvPr/>
        </p:nvSpPr>
        <p:spPr>
          <a:xfrm>
            <a:off x="5421326" y="4221088"/>
            <a:ext cx="1224136" cy="369332"/>
          </a:xfrm>
          <a:prstGeom prst="rect">
            <a:avLst/>
          </a:prstGeom>
          <a:noFill/>
        </p:spPr>
        <p:txBody>
          <a:bodyPr wrap="square" rtlCol="0">
            <a:spAutoFit/>
          </a:bodyPr>
          <a:lstStyle/>
          <a:p>
            <a:pPr algn="ctr"/>
            <a:r>
              <a:rPr kumimoji="1" lang="ja-JP" altLang="en-US" dirty="0" smtClean="0"/>
              <a:t>ドメイン</a:t>
            </a:r>
            <a:r>
              <a:rPr kumimoji="1" lang="en-US" altLang="ja-JP" dirty="0" smtClean="0"/>
              <a:t>0</a:t>
            </a:r>
            <a:endParaRPr kumimoji="1" lang="ja-JP" altLang="en-US" dirty="0"/>
          </a:p>
        </p:txBody>
      </p:sp>
      <p:sp>
        <p:nvSpPr>
          <p:cNvPr id="10" name="テキスト ボックス 9"/>
          <p:cNvSpPr txBox="1"/>
          <p:nvPr/>
        </p:nvSpPr>
        <p:spPr>
          <a:xfrm>
            <a:off x="7005502" y="4221088"/>
            <a:ext cx="1224136" cy="369332"/>
          </a:xfrm>
          <a:prstGeom prst="rect">
            <a:avLst/>
          </a:prstGeom>
          <a:noFill/>
        </p:spPr>
        <p:txBody>
          <a:bodyPr wrap="square" rtlCol="0">
            <a:spAutoFit/>
          </a:bodyPr>
          <a:lstStyle/>
          <a:p>
            <a:pPr algn="ctr"/>
            <a:r>
              <a:rPr kumimoji="1" lang="ja-JP" altLang="en-US" dirty="0" smtClean="0"/>
              <a:t>ドメイン</a:t>
            </a:r>
            <a:r>
              <a:rPr kumimoji="1" lang="en-US" altLang="ja-JP" dirty="0" smtClean="0"/>
              <a:t>U</a:t>
            </a:r>
            <a:endParaRPr kumimoji="1" lang="ja-JP" altLang="en-US" dirty="0"/>
          </a:p>
        </p:txBody>
      </p:sp>
      <p:sp>
        <p:nvSpPr>
          <p:cNvPr id="11" name="円/楕円 10"/>
          <p:cNvSpPr/>
          <p:nvPr/>
        </p:nvSpPr>
        <p:spPr>
          <a:xfrm>
            <a:off x="7005502" y="4941168"/>
            <a:ext cx="1080120" cy="648072"/>
          </a:xfrm>
          <a:prstGeom prst="ellipse">
            <a:avLst/>
          </a:prstGeom>
          <a:no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12" name="正方形/長方形 11"/>
          <p:cNvSpPr/>
          <p:nvPr/>
        </p:nvSpPr>
        <p:spPr>
          <a:xfrm>
            <a:off x="1331640" y="6309320"/>
            <a:ext cx="3168352"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ホスト</a:t>
            </a:r>
            <a:r>
              <a:rPr lang="en-US" altLang="ja-JP" dirty="0" smtClean="0"/>
              <a:t>OS</a:t>
            </a:r>
            <a:endParaRPr kumimoji="1" lang="ja-JP" altLang="en-US" dirty="0"/>
          </a:p>
        </p:txBody>
      </p:sp>
      <p:sp>
        <p:nvSpPr>
          <p:cNvPr id="13" name="正方形/長方形 12"/>
          <p:cNvSpPr/>
          <p:nvPr/>
        </p:nvSpPr>
        <p:spPr>
          <a:xfrm>
            <a:off x="2915817" y="5805264"/>
            <a:ext cx="1368152"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QEMU</a:t>
            </a:r>
            <a:endParaRPr kumimoji="1" lang="ja-JP" altLang="en-US" dirty="0"/>
          </a:p>
        </p:txBody>
      </p:sp>
      <p:sp>
        <p:nvSpPr>
          <p:cNvPr id="14" name="正方形/長方形 13"/>
          <p:cNvSpPr/>
          <p:nvPr/>
        </p:nvSpPr>
        <p:spPr>
          <a:xfrm>
            <a:off x="2915817" y="4725144"/>
            <a:ext cx="1368152" cy="100811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5" name="円/楕円 14"/>
          <p:cNvSpPr/>
          <p:nvPr/>
        </p:nvSpPr>
        <p:spPr>
          <a:xfrm>
            <a:off x="1691681" y="5013176"/>
            <a:ext cx="1080120" cy="72008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16" name="円/楕円 15"/>
          <p:cNvSpPr/>
          <p:nvPr/>
        </p:nvSpPr>
        <p:spPr>
          <a:xfrm>
            <a:off x="3059833" y="4869160"/>
            <a:ext cx="1080120" cy="720080"/>
          </a:xfrm>
          <a:prstGeom prst="ellipse">
            <a:avLst/>
          </a:prstGeom>
          <a:no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3059833" y="4365104"/>
            <a:ext cx="1152128"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18" name="フリーフォーム 17"/>
          <p:cNvSpPr/>
          <p:nvPr/>
        </p:nvSpPr>
        <p:spPr>
          <a:xfrm>
            <a:off x="1538202" y="4351283"/>
            <a:ext cx="2932386" cy="1891862"/>
          </a:xfrm>
          <a:custGeom>
            <a:avLst/>
            <a:gdLst>
              <a:gd name="connsiteX0" fmla="*/ 0 w 2932386"/>
              <a:gd name="connsiteY0" fmla="*/ 1560786 h 1891862"/>
              <a:gd name="connsiteX1" fmla="*/ 0 w 2932386"/>
              <a:gd name="connsiteY1" fmla="*/ 0 h 1891862"/>
              <a:gd name="connsiteX2" fmla="*/ 2932386 w 2932386"/>
              <a:gd name="connsiteY2" fmla="*/ 0 h 1891862"/>
              <a:gd name="connsiteX3" fmla="*/ 2932386 w 2932386"/>
              <a:gd name="connsiteY3" fmla="*/ 1891862 h 1891862"/>
              <a:gd name="connsiteX4" fmla="*/ 1150883 w 2932386"/>
              <a:gd name="connsiteY4" fmla="*/ 1891862 h 1891862"/>
              <a:gd name="connsiteX5" fmla="*/ 1150883 w 2932386"/>
              <a:gd name="connsiteY5" fmla="*/ 1545020 h 1891862"/>
              <a:gd name="connsiteX6" fmla="*/ 0 w 2932386"/>
              <a:gd name="connsiteY6" fmla="*/ 1560786 h 189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2386" h="1891862">
                <a:moveTo>
                  <a:pt x="0" y="1560786"/>
                </a:moveTo>
                <a:lnTo>
                  <a:pt x="0" y="0"/>
                </a:lnTo>
                <a:lnTo>
                  <a:pt x="2932386" y="0"/>
                </a:lnTo>
                <a:lnTo>
                  <a:pt x="2932386" y="1891862"/>
                </a:lnTo>
                <a:lnTo>
                  <a:pt x="1150883" y="1891862"/>
                </a:lnTo>
                <a:lnTo>
                  <a:pt x="1150883" y="1545020"/>
                </a:lnTo>
                <a:lnTo>
                  <a:pt x="0" y="1560786"/>
                </a:lnTo>
                <a:close/>
              </a:path>
            </a:pathLst>
          </a:custGeom>
          <a:noFill/>
          <a:ln w="28575">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mtClean="0"/>
              <a:t>Tripwire</a:t>
            </a:r>
            <a:r>
              <a:rPr lang="ja-JP" altLang="en-US" smtClean="0"/>
              <a:t>によるディスクの検査にかかる時間を比較した</a:t>
            </a:r>
            <a:endParaRPr lang="en-US" altLang="ja-JP" smtClean="0"/>
          </a:p>
          <a:p>
            <a:pPr lvl="1"/>
            <a:r>
              <a:rPr lang="ja-JP" altLang="en-US" smtClean="0"/>
              <a:t>オフロードした方が実行時間が長くなった</a:t>
            </a:r>
            <a:endParaRPr lang="en-US" altLang="ja-JP" smtClean="0"/>
          </a:p>
          <a:p>
            <a:pPr lvl="2"/>
            <a:r>
              <a:rPr lang="en-US" altLang="ja-JP" smtClean="0"/>
              <a:t>NBD</a:t>
            </a:r>
            <a:r>
              <a:rPr lang="ja-JP" altLang="en-US" smtClean="0"/>
              <a:t>経由のためファイルアクセスに時間がかかることが原因</a:t>
            </a:r>
            <a:endParaRPr lang="en-US" altLang="ja-JP" dirty="0" smtClean="0"/>
          </a:p>
        </p:txBody>
      </p:sp>
      <p:sp>
        <p:nvSpPr>
          <p:cNvPr id="3" name="タイトル 2"/>
          <p:cNvSpPr>
            <a:spLocks noGrp="1"/>
          </p:cNvSpPr>
          <p:nvPr>
            <p:ph type="title"/>
          </p:nvPr>
        </p:nvSpPr>
        <p:spPr/>
        <p:txBody>
          <a:bodyPr/>
          <a:lstStyle/>
          <a:p>
            <a:r>
              <a:rPr lang="ja-JP" altLang="en-US" smtClean="0"/>
              <a:t>実験：</a:t>
            </a:r>
            <a:r>
              <a:rPr lang="en-US" altLang="ja-JP" smtClean="0"/>
              <a:t>Tripwire</a:t>
            </a:r>
            <a:r>
              <a:rPr lang="ja-JP" altLang="en-US" smtClean="0"/>
              <a:t>による監視</a:t>
            </a:r>
            <a:endParaRPr lang="ja-JP" altLang="en-US" dirty="0"/>
          </a:p>
        </p:txBody>
      </p:sp>
      <p:graphicFrame>
        <p:nvGraphicFramePr>
          <p:cNvPr id="4" name="グラフ 3"/>
          <p:cNvGraphicFramePr/>
          <p:nvPr/>
        </p:nvGraphicFramePr>
        <p:xfrm>
          <a:off x="1259632" y="3501008"/>
          <a:ext cx="3705225" cy="2952328"/>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5436096" y="3645024"/>
            <a:ext cx="3168352" cy="2232248"/>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7308304" y="4797152"/>
            <a:ext cx="184731" cy="369332"/>
          </a:xfrm>
          <a:prstGeom prst="rect">
            <a:avLst/>
          </a:prstGeom>
          <a:noFill/>
        </p:spPr>
        <p:txBody>
          <a:bodyPr wrap="none" rtlCol="0">
            <a:spAutoFit/>
          </a:bodyPr>
          <a:lstStyle/>
          <a:p>
            <a:endParaRPr kumimoji="1" lang="ja-JP" altLang="en-US" dirty="0"/>
          </a:p>
        </p:txBody>
      </p:sp>
      <p:sp>
        <p:nvSpPr>
          <p:cNvPr id="9" name="テキスト ボックス 8"/>
          <p:cNvSpPr txBox="1"/>
          <p:nvPr/>
        </p:nvSpPr>
        <p:spPr>
          <a:xfrm>
            <a:off x="5580112" y="3789040"/>
            <a:ext cx="2952328" cy="2031325"/>
          </a:xfrm>
          <a:prstGeom prst="rect">
            <a:avLst/>
          </a:prstGeom>
          <a:noFill/>
        </p:spPr>
        <p:txBody>
          <a:bodyPr wrap="square" rtlCol="0">
            <a:spAutoFit/>
          </a:bodyPr>
          <a:lstStyle/>
          <a:p>
            <a:r>
              <a:rPr kumimoji="1" lang="ja-JP" altLang="en-US" dirty="0" smtClean="0"/>
              <a:t>実験環境</a:t>
            </a:r>
            <a:endParaRPr kumimoji="1" lang="en-US" altLang="ja-JP" dirty="0" smtClean="0"/>
          </a:p>
          <a:p>
            <a:r>
              <a:rPr lang="ja-JP" altLang="en-US" dirty="0" smtClean="0"/>
              <a:t>ホスト</a:t>
            </a:r>
            <a:r>
              <a:rPr lang="en-US" altLang="ja-JP" dirty="0" smtClean="0"/>
              <a:t>OS</a:t>
            </a:r>
            <a:endParaRPr kumimoji="1" lang="en-US" altLang="ja-JP" dirty="0" smtClean="0"/>
          </a:p>
          <a:p>
            <a:r>
              <a:rPr lang="ja-JP" altLang="en-US" dirty="0" smtClean="0"/>
              <a:t>・</a:t>
            </a:r>
            <a:r>
              <a:rPr lang="en-US" altLang="ja-JP" dirty="0" smtClean="0"/>
              <a:t>Intel</a:t>
            </a:r>
            <a:r>
              <a:rPr lang="ja-JP" altLang="en-US" dirty="0" smtClean="0"/>
              <a:t> </a:t>
            </a:r>
            <a:r>
              <a:rPr lang="en-US" altLang="ja-JP" dirty="0" smtClean="0"/>
              <a:t>Xeon 2.53GHz</a:t>
            </a:r>
          </a:p>
          <a:p>
            <a:r>
              <a:rPr kumimoji="1" lang="ja-JP" altLang="en-US" dirty="0" smtClean="0"/>
              <a:t>・メモリ </a:t>
            </a:r>
            <a:r>
              <a:rPr kumimoji="1" lang="en-US" altLang="ja-JP" dirty="0" smtClean="0"/>
              <a:t>6GB</a:t>
            </a:r>
          </a:p>
          <a:p>
            <a:r>
              <a:rPr kumimoji="1" lang="en-US" altLang="ja-JP" dirty="0" smtClean="0"/>
              <a:t>VM</a:t>
            </a:r>
          </a:p>
          <a:p>
            <a:r>
              <a:rPr kumimoji="1" lang="ja-JP" altLang="en-US" dirty="0" smtClean="0"/>
              <a:t>・ディスク </a:t>
            </a:r>
            <a:r>
              <a:rPr kumimoji="1" lang="en-US" altLang="ja-JP" dirty="0" smtClean="0"/>
              <a:t>30GB</a:t>
            </a:r>
          </a:p>
          <a:p>
            <a:r>
              <a:rPr lang="ja-JP" altLang="en-US" dirty="0" smtClean="0"/>
              <a:t>・メモリ </a:t>
            </a:r>
            <a:r>
              <a:rPr lang="en-US" altLang="ja-JP" dirty="0" smtClean="0"/>
              <a:t>512MB</a:t>
            </a:r>
            <a:endParaRPr kumimoji="1" lang="ja-JP" altLang="en-US" dirty="0"/>
          </a:p>
        </p:txBody>
      </p:sp>
      <p:graphicFrame>
        <p:nvGraphicFramePr>
          <p:cNvPr id="10" name="グラフ 9"/>
          <p:cNvGraphicFramePr/>
          <p:nvPr/>
        </p:nvGraphicFramePr>
        <p:xfrm>
          <a:off x="611560" y="3284984"/>
          <a:ext cx="4572000" cy="309634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smtClean="0"/>
              <a:t>ホスト</a:t>
            </a:r>
            <a:r>
              <a:rPr lang="en-US" altLang="ja-JP" smtClean="0"/>
              <a:t>OS</a:t>
            </a:r>
            <a:r>
              <a:rPr lang="ja-JP" altLang="en-US" smtClean="0"/>
              <a:t>から</a:t>
            </a:r>
            <a:r>
              <a:rPr lang="en-US" altLang="ja-JP" smtClean="0"/>
              <a:t>VM</a:t>
            </a:r>
            <a:r>
              <a:rPr lang="ja-JP" altLang="en-US" smtClean="0"/>
              <a:t>のカーネルメモリ上にあるシステムコールテーブルを監視する時間を測定した</a:t>
            </a:r>
            <a:endParaRPr lang="en-US" altLang="ja-JP" smtClean="0"/>
          </a:p>
          <a:p>
            <a:pPr lvl="1"/>
            <a:r>
              <a:rPr lang="ja-JP" altLang="en-US" smtClean="0"/>
              <a:t>システムコールテーブルを読み出す</a:t>
            </a:r>
            <a:r>
              <a:rPr lang="en-US" altLang="ja-JP" smtClean="0"/>
              <a:t>IDS</a:t>
            </a:r>
            <a:r>
              <a:rPr lang="ja-JP" altLang="en-US" smtClean="0"/>
              <a:t>を</a:t>
            </a:r>
            <a:r>
              <a:rPr lang="en-US" altLang="ja-JP" smtClean="0"/>
              <a:t>1000</a:t>
            </a:r>
            <a:r>
              <a:rPr lang="ja-JP" altLang="en-US" smtClean="0"/>
              <a:t>回実行</a:t>
            </a:r>
            <a:endParaRPr lang="en-US" altLang="ja-JP" smtClean="0"/>
          </a:p>
          <a:p>
            <a:pPr lvl="1"/>
            <a:r>
              <a:rPr lang="ja-JP" altLang="en-US" smtClean="0"/>
              <a:t>ほとんどの時間はアドレス変換に費やされている</a:t>
            </a:r>
            <a:endParaRPr lang="en-US" altLang="ja-JP" dirty="0" smtClean="0"/>
          </a:p>
        </p:txBody>
      </p:sp>
      <p:sp>
        <p:nvSpPr>
          <p:cNvPr id="3" name="タイトル 2"/>
          <p:cNvSpPr>
            <a:spLocks noGrp="1"/>
          </p:cNvSpPr>
          <p:nvPr>
            <p:ph type="title"/>
          </p:nvPr>
        </p:nvSpPr>
        <p:spPr/>
        <p:txBody>
          <a:bodyPr>
            <a:normAutofit fontScale="90000"/>
          </a:bodyPr>
          <a:lstStyle/>
          <a:p>
            <a:r>
              <a:rPr lang="ja-JP" altLang="en-US" smtClean="0"/>
              <a:t>実験</a:t>
            </a:r>
            <a:r>
              <a:rPr lang="en-US" altLang="ja-JP" smtClean="0"/>
              <a:t>:</a:t>
            </a:r>
            <a:r>
              <a:rPr lang="ja-JP" altLang="en-US" smtClean="0"/>
              <a:t>システムコールテーブルの監視</a:t>
            </a:r>
            <a:endParaRPr lang="ja-JP" altLang="en-US" dirty="0"/>
          </a:p>
        </p:txBody>
      </p:sp>
      <p:graphicFrame>
        <p:nvGraphicFramePr>
          <p:cNvPr id="4" name="グラフ 3"/>
          <p:cNvGraphicFramePr/>
          <p:nvPr/>
        </p:nvGraphicFramePr>
        <p:xfrm>
          <a:off x="4067944" y="3356992"/>
          <a:ext cx="4320480" cy="32403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p:nvPr/>
        </p:nvGraphicFramePr>
        <p:xfrm>
          <a:off x="3275856" y="3429000"/>
          <a:ext cx="4896544" cy="31683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グラフ 5"/>
          <p:cNvGraphicFramePr/>
          <p:nvPr/>
        </p:nvGraphicFramePr>
        <p:xfrm>
          <a:off x="3131840" y="3284984"/>
          <a:ext cx="4933950" cy="3374901"/>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788024" y="3789040"/>
            <a:ext cx="3960440" cy="288032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r>
              <a:rPr lang="en-US" altLang="ja-JP" dirty="0" smtClean="0"/>
              <a:t>IDS</a:t>
            </a:r>
            <a:r>
              <a:rPr lang="ja-JP" altLang="en-US" dirty="0" smtClean="0"/>
              <a:t>と</a:t>
            </a:r>
            <a:r>
              <a:rPr lang="en-US" altLang="ja-JP" dirty="0" smtClean="0"/>
              <a:t>VM</a:t>
            </a:r>
            <a:r>
              <a:rPr lang="ja-JP" altLang="en-US" dirty="0" smtClean="0"/>
              <a:t>のグループに対して</a:t>
            </a:r>
            <a:r>
              <a:rPr lang="en-US" altLang="ja-JP" dirty="0" smtClean="0"/>
              <a:t>CPU</a:t>
            </a:r>
            <a:r>
              <a:rPr lang="ja-JP" altLang="en-US" dirty="0" smtClean="0"/>
              <a:t>使用率の下限が設定できていることを確認</a:t>
            </a:r>
            <a:endParaRPr lang="en-US" altLang="ja-JP" dirty="0" smtClean="0"/>
          </a:p>
          <a:p>
            <a:pPr lvl="1"/>
            <a:r>
              <a:rPr lang="en-US" altLang="ja-JP" dirty="0" smtClean="0"/>
              <a:t>IDS</a:t>
            </a:r>
            <a:r>
              <a:rPr lang="ja-JP" altLang="en-US" dirty="0" smtClean="0"/>
              <a:t>として</a:t>
            </a:r>
            <a:r>
              <a:rPr lang="en-US" altLang="ja-JP" dirty="0" smtClean="0"/>
              <a:t>Tripwire</a:t>
            </a:r>
            <a:r>
              <a:rPr lang="ja-JP" altLang="en-US" dirty="0" smtClean="0"/>
              <a:t>を使用し</a:t>
            </a:r>
            <a:r>
              <a:rPr lang="en-US" altLang="ja-JP" dirty="0" smtClean="0"/>
              <a:t>VM</a:t>
            </a:r>
            <a:r>
              <a:rPr lang="ja-JP" altLang="en-US" dirty="0" smtClean="0"/>
              <a:t>とホスト</a:t>
            </a:r>
            <a:r>
              <a:rPr lang="en-US" altLang="ja-JP" dirty="0" smtClean="0"/>
              <a:t>OS</a:t>
            </a:r>
            <a:r>
              <a:rPr lang="ja-JP" altLang="en-US" dirty="0" smtClean="0"/>
              <a:t>で無限ループを行うプログラムを実行</a:t>
            </a:r>
            <a:endParaRPr lang="en-US" altLang="ja-JP" dirty="0" smtClean="0"/>
          </a:p>
          <a:p>
            <a:pPr lvl="1"/>
            <a:r>
              <a:rPr lang="en-US" altLang="ja-JP" dirty="0" smtClean="0"/>
              <a:t>CPU</a:t>
            </a:r>
            <a:r>
              <a:rPr lang="ja-JP" altLang="en-US" dirty="0" smtClean="0"/>
              <a:t>の割合を</a:t>
            </a:r>
            <a:r>
              <a:rPr lang="en-US" altLang="ja-JP" dirty="0" smtClean="0"/>
              <a:t>40</a:t>
            </a:r>
            <a:r>
              <a:rPr lang="ja-JP" altLang="en-US" dirty="0" smtClean="0"/>
              <a:t>：</a:t>
            </a:r>
            <a:r>
              <a:rPr lang="en-US" altLang="ja-JP" dirty="0" smtClean="0"/>
              <a:t>60</a:t>
            </a:r>
            <a:r>
              <a:rPr lang="ja-JP" altLang="en-US" dirty="0" smtClean="0"/>
              <a:t>とした</a:t>
            </a:r>
            <a:endParaRPr lang="en-US" altLang="ja-JP" dirty="0" smtClean="0"/>
          </a:p>
        </p:txBody>
      </p:sp>
      <p:sp>
        <p:nvSpPr>
          <p:cNvPr id="3" name="タイトル 2"/>
          <p:cNvSpPr>
            <a:spLocks noGrp="1"/>
          </p:cNvSpPr>
          <p:nvPr>
            <p:ph type="title"/>
          </p:nvPr>
        </p:nvSpPr>
        <p:spPr/>
        <p:txBody>
          <a:bodyPr/>
          <a:lstStyle/>
          <a:p>
            <a:r>
              <a:rPr lang="ja-JP" altLang="en-US" smtClean="0"/>
              <a:t>実験</a:t>
            </a:r>
            <a:r>
              <a:rPr lang="en-US" altLang="ja-JP" smtClean="0"/>
              <a:t>:CPU</a:t>
            </a:r>
            <a:r>
              <a:rPr lang="ja-JP" altLang="en-US" smtClean="0"/>
              <a:t>における性能分離</a:t>
            </a:r>
            <a:endParaRPr lang="ja-JP" altLang="en-US" dirty="0"/>
          </a:p>
        </p:txBody>
      </p:sp>
      <p:sp>
        <p:nvSpPr>
          <p:cNvPr id="4" name="正方形/長方形 3"/>
          <p:cNvSpPr/>
          <p:nvPr/>
        </p:nvSpPr>
        <p:spPr>
          <a:xfrm>
            <a:off x="5724128" y="3501008"/>
            <a:ext cx="2160240" cy="4713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/dev/</a:t>
            </a:r>
            <a:r>
              <a:rPr kumimoji="1" lang="en-US" altLang="ja-JP" dirty="0" err="1" smtClean="0"/>
              <a:t>cgroup</a:t>
            </a:r>
            <a:endParaRPr kumimoji="1" lang="ja-JP" altLang="en-US" dirty="0"/>
          </a:p>
        </p:txBody>
      </p:sp>
      <p:sp>
        <p:nvSpPr>
          <p:cNvPr id="6" name="正方形/長方形 5"/>
          <p:cNvSpPr/>
          <p:nvPr/>
        </p:nvSpPr>
        <p:spPr>
          <a:xfrm>
            <a:off x="5004048" y="4797152"/>
            <a:ext cx="1656184" cy="1656184"/>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7" name="正方形/長方形 6"/>
          <p:cNvSpPr/>
          <p:nvPr/>
        </p:nvSpPr>
        <p:spPr>
          <a:xfrm>
            <a:off x="5148064" y="4437112"/>
            <a:ext cx="1368152" cy="4713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G</a:t>
            </a:r>
            <a:r>
              <a:rPr kumimoji="1" lang="en-US" altLang="ja-JP" dirty="0" smtClean="0"/>
              <a:t>roup1</a:t>
            </a:r>
            <a:endParaRPr kumimoji="1" lang="ja-JP" altLang="en-US" dirty="0"/>
          </a:p>
        </p:txBody>
      </p:sp>
      <p:sp>
        <p:nvSpPr>
          <p:cNvPr id="8" name="正方形/長方形 7"/>
          <p:cNvSpPr/>
          <p:nvPr/>
        </p:nvSpPr>
        <p:spPr>
          <a:xfrm>
            <a:off x="6876256" y="4797152"/>
            <a:ext cx="1656184" cy="1656184"/>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正方形/長方形 8"/>
          <p:cNvSpPr/>
          <p:nvPr/>
        </p:nvSpPr>
        <p:spPr>
          <a:xfrm>
            <a:off x="7020272" y="4437112"/>
            <a:ext cx="1368152" cy="4713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Group2</a:t>
            </a:r>
            <a:endParaRPr kumimoji="1" lang="ja-JP" altLang="en-US" dirty="0"/>
          </a:p>
        </p:txBody>
      </p:sp>
      <p:sp>
        <p:nvSpPr>
          <p:cNvPr id="10" name="正方形/長方形 9"/>
          <p:cNvSpPr/>
          <p:nvPr/>
        </p:nvSpPr>
        <p:spPr>
          <a:xfrm>
            <a:off x="5148064" y="5045906"/>
            <a:ext cx="1368152" cy="4713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Tripwire</a:t>
            </a:r>
            <a:endParaRPr kumimoji="1" lang="ja-JP" altLang="en-US" dirty="0"/>
          </a:p>
        </p:txBody>
      </p:sp>
      <p:sp>
        <p:nvSpPr>
          <p:cNvPr id="11" name="正方形/長方形 10"/>
          <p:cNvSpPr/>
          <p:nvPr/>
        </p:nvSpPr>
        <p:spPr>
          <a:xfrm>
            <a:off x="5148064" y="5720164"/>
            <a:ext cx="1368152" cy="5891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VM</a:t>
            </a:r>
          </a:p>
          <a:p>
            <a:pPr algn="ctr"/>
            <a:r>
              <a:rPr lang="ja-JP" altLang="en-US" dirty="0" smtClean="0"/>
              <a:t>（</a:t>
            </a:r>
            <a:r>
              <a:rPr kumimoji="1" lang="en-US" altLang="ja-JP" dirty="0" smtClean="0"/>
              <a:t>loop</a:t>
            </a:r>
            <a:r>
              <a:rPr kumimoji="1" lang="ja-JP" altLang="en-US" dirty="0" smtClean="0"/>
              <a:t>）</a:t>
            </a:r>
            <a:endParaRPr kumimoji="1" lang="ja-JP" altLang="en-US" dirty="0"/>
          </a:p>
        </p:txBody>
      </p:sp>
      <p:sp>
        <p:nvSpPr>
          <p:cNvPr id="12" name="正方形/長方形 11"/>
          <p:cNvSpPr/>
          <p:nvPr/>
        </p:nvSpPr>
        <p:spPr>
          <a:xfrm>
            <a:off x="7020272" y="5373216"/>
            <a:ext cx="1368152" cy="4713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loop</a:t>
            </a:r>
            <a:endParaRPr kumimoji="1" lang="ja-JP" altLang="en-US" dirty="0"/>
          </a:p>
        </p:txBody>
      </p:sp>
      <p:sp>
        <p:nvSpPr>
          <p:cNvPr id="13" name="テキスト ボックス 12"/>
          <p:cNvSpPr txBox="1"/>
          <p:nvPr/>
        </p:nvSpPr>
        <p:spPr>
          <a:xfrm>
            <a:off x="5148064" y="4077072"/>
            <a:ext cx="1296144" cy="369332"/>
          </a:xfrm>
          <a:prstGeom prst="rect">
            <a:avLst/>
          </a:prstGeom>
          <a:noFill/>
        </p:spPr>
        <p:txBody>
          <a:bodyPr wrap="square" rtlCol="0">
            <a:spAutoFit/>
          </a:bodyPr>
          <a:lstStyle/>
          <a:p>
            <a:pPr algn="ctr"/>
            <a:r>
              <a:rPr kumimoji="1" lang="en-US" altLang="ja-JP" dirty="0" smtClean="0"/>
              <a:t>40%</a:t>
            </a:r>
            <a:endParaRPr kumimoji="1" lang="ja-JP" altLang="en-US" dirty="0"/>
          </a:p>
        </p:txBody>
      </p:sp>
      <p:sp>
        <p:nvSpPr>
          <p:cNvPr id="14" name="テキスト ボックス 13"/>
          <p:cNvSpPr txBox="1"/>
          <p:nvPr/>
        </p:nvSpPr>
        <p:spPr>
          <a:xfrm>
            <a:off x="7020272" y="4077072"/>
            <a:ext cx="1296144" cy="369332"/>
          </a:xfrm>
          <a:prstGeom prst="rect">
            <a:avLst/>
          </a:prstGeom>
          <a:noFill/>
        </p:spPr>
        <p:txBody>
          <a:bodyPr wrap="square" rtlCol="0">
            <a:spAutoFit/>
          </a:bodyPr>
          <a:lstStyle/>
          <a:p>
            <a:pPr algn="ctr"/>
            <a:r>
              <a:rPr lang="en-US" altLang="ja-JP" dirty="0" smtClean="0"/>
              <a:t>6</a:t>
            </a:r>
            <a:r>
              <a:rPr kumimoji="1" lang="en-US" altLang="ja-JP" dirty="0" smtClean="0"/>
              <a:t>0%</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mtClean="0"/>
              <a:t>Group1</a:t>
            </a:r>
            <a:r>
              <a:rPr lang="ja-JP" altLang="en-US" smtClean="0"/>
              <a:t>の</a:t>
            </a:r>
            <a:r>
              <a:rPr lang="en-US" altLang="ja-JP" smtClean="0"/>
              <a:t>CPU</a:t>
            </a:r>
            <a:r>
              <a:rPr lang="ja-JP" altLang="en-US" smtClean="0"/>
              <a:t>使用率は設定した</a:t>
            </a:r>
            <a:r>
              <a:rPr lang="en-US" altLang="ja-JP" smtClean="0"/>
              <a:t>40%</a:t>
            </a:r>
            <a:r>
              <a:rPr lang="ja-JP" altLang="en-US" smtClean="0"/>
              <a:t>でほぼ一定しており制御できている</a:t>
            </a:r>
            <a:endParaRPr lang="en-US" altLang="ja-JP" dirty="0" smtClean="0"/>
          </a:p>
        </p:txBody>
      </p:sp>
      <p:sp>
        <p:nvSpPr>
          <p:cNvPr id="3" name="タイトル 2"/>
          <p:cNvSpPr>
            <a:spLocks noGrp="1"/>
          </p:cNvSpPr>
          <p:nvPr>
            <p:ph type="title"/>
          </p:nvPr>
        </p:nvSpPr>
        <p:spPr/>
        <p:txBody>
          <a:bodyPr/>
          <a:lstStyle/>
          <a:p>
            <a:r>
              <a:rPr lang="ja-JP" altLang="en-US" smtClean="0"/>
              <a:t>実験結果</a:t>
            </a:r>
            <a:endParaRPr lang="ja-JP" altLang="en-US" dirty="0"/>
          </a:p>
        </p:txBody>
      </p:sp>
      <p:graphicFrame>
        <p:nvGraphicFramePr>
          <p:cNvPr id="6" name="グラフ 5"/>
          <p:cNvGraphicFramePr/>
          <p:nvPr/>
        </p:nvGraphicFramePr>
        <p:xfrm>
          <a:off x="3059832" y="1268760"/>
          <a:ext cx="6084168" cy="5328592"/>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107504" y="3789040"/>
            <a:ext cx="1656184" cy="1656184"/>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7" name="正方形/長方形 6"/>
          <p:cNvSpPr/>
          <p:nvPr/>
        </p:nvSpPr>
        <p:spPr>
          <a:xfrm>
            <a:off x="251520" y="3429000"/>
            <a:ext cx="1368152" cy="4713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G</a:t>
            </a:r>
            <a:r>
              <a:rPr kumimoji="1" lang="en-US" altLang="ja-JP" dirty="0" smtClean="0"/>
              <a:t>roup1</a:t>
            </a:r>
            <a:endParaRPr kumimoji="1" lang="ja-JP" altLang="en-US" dirty="0"/>
          </a:p>
        </p:txBody>
      </p:sp>
      <p:sp>
        <p:nvSpPr>
          <p:cNvPr id="8" name="正方形/長方形 7"/>
          <p:cNvSpPr/>
          <p:nvPr/>
        </p:nvSpPr>
        <p:spPr>
          <a:xfrm>
            <a:off x="251520" y="4037794"/>
            <a:ext cx="1368152" cy="4713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Tripwire</a:t>
            </a:r>
            <a:endParaRPr kumimoji="1" lang="ja-JP" altLang="en-US" dirty="0"/>
          </a:p>
        </p:txBody>
      </p:sp>
      <p:sp>
        <p:nvSpPr>
          <p:cNvPr id="9" name="正方形/長方形 8"/>
          <p:cNvSpPr/>
          <p:nvPr/>
        </p:nvSpPr>
        <p:spPr>
          <a:xfrm>
            <a:off x="251520" y="4712052"/>
            <a:ext cx="1368152" cy="5891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VM</a:t>
            </a:r>
          </a:p>
          <a:p>
            <a:pPr algn="ctr"/>
            <a:r>
              <a:rPr lang="ja-JP" altLang="en-US" dirty="0" smtClean="0"/>
              <a:t>（</a:t>
            </a:r>
            <a:r>
              <a:rPr kumimoji="1" lang="en-US" altLang="ja-JP" dirty="0" smtClean="0"/>
              <a:t>loop</a:t>
            </a:r>
            <a:r>
              <a:rPr kumimoji="1" lang="ja-JP" altLang="en-US" dirty="0" smtClean="0"/>
              <a:t>）</a:t>
            </a:r>
            <a:endParaRPr kumimoji="1" lang="ja-JP" altLang="en-US" dirty="0"/>
          </a:p>
        </p:txBody>
      </p:sp>
      <p:sp>
        <p:nvSpPr>
          <p:cNvPr id="10" name="正方形/長方形 9"/>
          <p:cNvSpPr/>
          <p:nvPr/>
        </p:nvSpPr>
        <p:spPr>
          <a:xfrm>
            <a:off x="1979712" y="3756309"/>
            <a:ext cx="1656184" cy="1656184"/>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1" name="正方形/長方形 10"/>
          <p:cNvSpPr/>
          <p:nvPr/>
        </p:nvSpPr>
        <p:spPr>
          <a:xfrm>
            <a:off x="2123728" y="3429000"/>
            <a:ext cx="1368152" cy="4713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Group2</a:t>
            </a:r>
            <a:endParaRPr kumimoji="1" lang="ja-JP" altLang="en-US" dirty="0"/>
          </a:p>
        </p:txBody>
      </p:sp>
      <p:sp>
        <p:nvSpPr>
          <p:cNvPr id="12" name="正方形/長方形 11"/>
          <p:cNvSpPr/>
          <p:nvPr/>
        </p:nvSpPr>
        <p:spPr>
          <a:xfrm>
            <a:off x="2123728" y="4332373"/>
            <a:ext cx="1368152" cy="4713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loop</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err="1" smtClean="0"/>
              <a:t>VMwatcher</a:t>
            </a:r>
            <a:r>
              <a:rPr lang="en-US" altLang="ja-JP" dirty="0" smtClean="0"/>
              <a:t> [</a:t>
            </a:r>
            <a:r>
              <a:rPr lang="en-US" altLang="ja-JP" dirty="0" err="1" smtClean="0"/>
              <a:t>Xuxian</a:t>
            </a:r>
            <a:r>
              <a:rPr lang="en-US" altLang="ja-JP" dirty="0" smtClean="0"/>
              <a:t> et al.’07]</a:t>
            </a:r>
          </a:p>
          <a:p>
            <a:pPr lvl="1"/>
            <a:r>
              <a:rPr lang="en-US" altLang="ja-JP" dirty="0" smtClean="0"/>
              <a:t>VMware</a:t>
            </a:r>
            <a:r>
              <a:rPr lang="ja-JP" altLang="en-US" dirty="0" err="1" smtClean="0"/>
              <a:t>、</a:t>
            </a:r>
            <a:r>
              <a:rPr lang="en-US" altLang="ja-JP" dirty="0" err="1" smtClean="0"/>
              <a:t>Xen</a:t>
            </a:r>
            <a:r>
              <a:rPr lang="ja-JP" altLang="en-US" dirty="0" err="1" smtClean="0"/>
              <a:t>、</a:t>
            </a:r>
            <a:r>
              <a:rPr lang="en-US" altLang="ja-JP" dirty="0" smtClean="0"/>
              <a:t>QEMU</a:t>
            </a:r>
            <a:r>
              <a:rPr lang="ja-JP" altLang="en-US" dirty="0" err="1" smtClean="0"/>
              <a:t>、</a:t>
            </a:r>
            <a:r>
              <a:rPr lang="en-US" altLang="ja-JP" dirty="0" smtClean="0"/>
              <a:t>UML</a:t>
            </a:r>
            <a:r>
              <a:rPr lang="ja-JP" altLang="en-US" dirty="0" smtClean="0"/>
              <a:t>で実装</a:t>
            </a:r>
            <a:endParaRPr lang="en-US" altLang="ja-JP" dirty="0" smtClean="0"/>
          </a:p>
          <a:p>
            <a:pPr lvl="1"/>
            <a:r>
              <a:rPr lang="ja-JP" altLang="en-US" dirty="0" smtClean="0"/>
              <a:t>ディスクとメモリの監視を行う</a:t>
            </a:r>
            <a:endParaRPr lang="en-US" altLang="ja-JP" dirty="0" smtClean="0"/>
          </a:p>
          <a:p>
            <a:pPr lvl="2"/>
            <a:r>
              <a:rPr lang="en-US" altLang="ja-JP" dirty="0" smtClean="0"/>
              <a:t>QEMU</a:t>
            </a:r>
            <a:r>
              <a:rPr lang="ja-JP" altLang="en-US" dirty="0" err="1" smtClean="0"/>
              <a:t>での</a:t>
            </a:r>
            <a:r>
              <a:rPr lang="ja-JP" altLang="en-US" dirty="0" smtClean="0"/>
              <a:t>実装は</a:t>
            </a:r>
            <a:r>
              <a:rPr lang="en-US" altLang="ja-JP" dirty="0" smtClean="0"/>
              <a:t>KVM</a:t>
            </a:r>
            <a:r>
              <a:rPr lang="ja-JP" altLang="en-US" dirty="0" smtClean="0"/>
              <a:t>でも適用できる可能性あり</a:t>
            </a:r>
            <a:endParaRPr lang="en-US" altLang="ja-JP" dirty="0" smtClean="0"/>
          </a:p>
          <a:p>
            <a:pPr lvl="2"/>
            <a:r>
              <a:rPr lang="ja-JP" altLang="en-US" dirty="0" smtClean="0"/>
              <a:t>アドレス変換はゲスト</a:t>
            </a:r>
            <a:r>
              <a:rPr lang="en-US" altLang="ja-JP" dirty="0" smtClean="0"/>
              <a:t>OS</a:t>
            </a:r>
            <a:r>
              <a:rPr lang="ja-JP" altLang="en-US" dirty="0" smtClean="0"/>
              <a:t>のページテーブルを参照する</a:t>
            </a:r>
            <a:endParaRPr lang="en-US" altLang="ja-JP" dirty="0" smtClean="0"/>
          </a:p>
          <a:p>
            <a:pPr lvl="3"/>
            <a:r>
              <a:rPr lang="en-US" altLang="ja-JP" dirty="0" err="1" smtClean="0"/>
              <a:t>KVMonitor</a:t>
            </a:r>
            <a:r>
              <a:rPr lang="ja-JP" altLang="en-US" dirty="0" smtClean="0"/>
              <a:t>では</a:t>
            </a:r>
            <a:r>
              <a:rPr lang="en-US" altLang="ja-JP" dirty="0" smtClean="0"/>
              <a:t>QEMU</a:t>
            </a:r>
            <a:r>
              <a:rPr lang="ja-JP" altLang="en-US" dirty="0" smtClean="0"/>
              <a:t>に行わせることでアーキテクチャ依存度を減らしている</a:t>
            </a:r>
            <a:endParaRPr lang="en-US" altLang="ja-JP" dirty="0" smtClean="0"/>
          </a:p>
          <a:p>
            <a:r>
              <a:rPr lang="ja-JP" altLang="en-US" dirty="0" smtClean="0"/>
              <a:t>リソースプール</a:t>
            </a:r>
            <a:endParaRPr lang="en-US" altLang="ja-JP" dirty="0" smtClean="0"/>
          </a:p>
          <a:p>
            <a:pPr lvl="1"/>
            <a:r>
              <a:rPr lang="en-US" altLang="ja-JP" dirty="0" smtClean="0"/>
              <a:t>VMware</a:t>
            </a:r>
            <a:r>
              <a:rPr lang="ja-JP" altLang="en-US" dirty="0" smtClean="0"/>
              <a:t>で</a:t>
            </a:r>
            <a:r>
              <a:rPr lang="en-US" altLang="ja-JP" dirty="0" smtClean="0"/>
              <a:t>VM</a:t>
            </a:r>
            <a:r>
              <a:rPr lang="ja-JP" altLang="en-US" dirty="0" smtClean="0"/>
              <a:t>をグループ化し</a:t>
            </a:r>
            <a:r>
              <a:rPr lang="en-US" altLang="ja-JP" dirty="0" smtClean="0"/>
              <a:t>CPU</a:t>
            </a:r>
            <a:r>
              <a:rPr lang="ja-JP" altLang="en-US" dirty="0" smtClean="0"/>
              <a:t>・メモリの制御を行う</a:t>
            </a:r>
            <a:endParaRPr lang="en-US" altLang="ja-JP" dirty="0" smtClean="0"/>
          </a:p>
          <a:p>
            <a:pPr lvl="2"/>
            <a:r>
              <a:rPr lang="ja-JP" altLang="en-US" dirty="0" smtClean="0"/>
              <a:t>プロセスをグループ化することはできない</a:t>
            </a:r>
            <a:endParaRPr lang="en-US" altLang="ja-JP" dirty="0" smtClean="0"/>
          </a:p>
          <a:p>
            <a:pPr lvl="3"/>
            <a:r>
              <a:rPr lang="en-US" altLang="ja-JP" dirty="0" err="1" smtClean="0"/>
              <a:t>KVMonitor</a:t>
            </a:r>
            <a:r>
              <a:rPr lang="ja-JP" altLang="en-US" dirty="0" smtClean="0"/>
              <a:t>では</a:t>
            </a:r>
            <a:r>
              <a:rPr lang="en-US" altLang="ja-JP" dirty="0" smtClean="0"/>
              <a:t>VM</a:t>
            </a:r>
            <a:r>
              <a:rPr lang="ja-JP" altLang="en-US" dirty="0" smtClean="0"/>
              <a:t>とプロセスをグループ化できる</a:t>
            </a:r>
            <a:endParaRPr lang="en-US" altLang="ja-JP" dirty="0" smtClean="0"/>
          </a:p>
        </p:txBody>
      </p:sp>
      <p:sp>
        <p:nvSpPr>
          <p:cNvPr id="3" name="タイトル 2"/>
          <p:cNvSpPr>
            <a:spLocks noGrp="1"/>
          </p:cNvSpPr>
          <p:nvPr>
            <p:ph type="title"/>
          </p:nvPr>
        </p:nvSpPr>
        <p:spPr/>
        <p:txBody>
          <a:bodyPr/>
          <a:lstStyle/>
          <a:p>
            <a:r>
              <a:rPr lang="ja-JP" altLang="en-US" dirty="0" smtClean="0"/>
              <a:t>関連研究</a:t>
            </a:r>
            <a:endParaRPr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mtClean="0"/>
              <a:t>KVM</a:t>
            </a:r>
            <a:r>
              <a:rPr lang="ja-JP" altLang="en-US" smtClean="0"/>
              <a:t>における</a:t>
            </a:r>
            <a:r>
              <a:rPr lang="en-US" altLang="ja-JP" smtClean="0"/>
              <a:t>IDS</a:t>
            </a:r>
            <a:r>
              <a:rPr lang="ja-JP" altLang="en-US" smtClean="0"/>
              <a:t>オフロードを実現するシステム</a:t>
            </a:r>
            <a:r>
              <a:rPr lang="en-US" altLang="ja-JP" smtClean="0"/>
              <a:t>KVMonitor</a:t>
            </a:r>
            <a:r>
              <a:rPr lang="ja-JP" altLang="en-US" smtClean="0"/>
              <a:t>を提案</a:t>
            </a:r>
            <a:endParaRPr lang="en-US" altLang="ja-JP" smtClean="0"/>
          </a:p>
          <a:p>
            <a:pPr lvl="1"/>
            <a:r>
              <a:rPr lang="ja-JP" altLang="en-US" smtClean="0"/>
              <a:t>仮想ディスクをマウントできる形式に変更してディスクの監視</a:t>
            </a:r>
            <a:endParaRPr lang="en-US" altLang="ja-JP" smtClean="0"/>
          </a:p>
          <a:p>
            <a:pPr lvl="1"/>
            <a:r>
              <a:rPr lang="ja-JP" altLang="en-US" smtClean="0"/>
              <a:t>ファイルをメモリとして使いメモリの監視</a:t>
            </a:r>
            <a:endParaRPr lang="en-US" altLang="ja-JP" smtClean="0"/>
          </a:p>
          <a:p>
            <a:pPr lvl="1"/>
            <a:r>
              <a:rPr lang="en-US" altLang="ja-JP" smtClean="0"/>
              <a:t>Linux</a:t>
            </a:r>
            <a:r>
              <a:rPr lang="ja-JP" altLang="en-US" smtClean="0"/>
              <a:t>既存の</a:t>
            </a:r>
            <a:r>
              <a:rPr lang="en-US" altLang="ja-JP" smtClean="0"/>
              <a:t>Cgroups</a:t>
            </a:r>
            <a:r>
              <a:rPr lang="ja-JP" altLang="en-US" smtClean="0"/>
              <a:t>を使用し</a:t>
            </a:r>
            <a:r>
              <a:rPr lang="en-US" altLang="ja-JP" smtClean="0"/>
              <a:t>CPU</a:t>
            </a:r>
            <a:r>
              <a:rPr lang="ja-JP" altLang="en-US" smtClean="0"/>
              <a:t>とメモリの制限</a:t>
            </a:r>
            <a:endParaRPr lang="en-US" altLang="ja-JP" smtClean="0"/>
          </a:p>
          <a:p>
            <a:r>
              <a:rPr lang="ja-JP" altLang="en-US" smtClean="0"/>
              <a:t>今後の課題</a:t>
            </a:r>
            <a:endParaRPr lang="en-US" altLang="ja-JP" smtClean="0"/>
          </a:p>
          <a:p>
            <a:pPr lvl="1"/>
            <a:r>
              <a:rPr lang="ja-JP" altLang="en-US" smtClean="0"/>
              <a:t>ネットワーク</a:t>
            </a:r>
            <a:r>
              <a:rPr lang="en-US" altLang="ja-JP" smtClean="0"/>
              <a:t>IDS</a:t>
            </a:r>
            <a:r>
              <a:rPr lang="ja-JP" altLang="en-US" smtClean="0"/>
              <a:t>への対応</a:t>
            </a:r>
            <a:endParaRPr lang="en-US" altLang="ja-JP" smtClean="0"/>
          </a:p>
          <a:p>
            <a:pPr lvl="1"/>
            <a:r>
              <a:rPr lang="en-US" altLang="ja-JP" smtClean="0"/>
              <a:t>Xen</a:t>
            </a:r>
            <a:r>
              <a:rPr lang="ja-JP" altLang="en-US" smtClean="0"/>
              <a:t>との定量的な性能比較</a:t>
            </a:r>
            <a:endParaRPr lang="en-US" altLang="ja-JP" dirty="0" smtClean="0"/>
          </a:p>
        </p:txBody>
      </p:sp>
      <p:sp>
        <p:nvSpPr>
          <p:cNvPr id="3" name="タイトル 2"/>
          <p:cNvSpPr>
            <a:spLocks noGrp="1"/>
          </p:cNvSpPr>
          <p:nvPr>
            <p:ph type="title"/>
          </p:nvPr>
        </p:nvSpPr>
        <p:spPr/>
        <p:txBody>
          <a:bodyPr/>
          <a:lstStyle/>
          <a:p>
            <a:r>
              <a:rPr lang="ja-JP" altLang="en-US" smtClean="0"/>
              <a:t>まとめ</a:t>
            </a:r>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IDS</a:t>
            </a:r>
            <a:r>
              <a:rPr lang="ja-JP" altLang="en-US" dirty="0" smtClean="0"/>
              <a:t>は攻撃者の侵入を検知するシステム</a:t>
            </a:r>
            <a:endParaRPr lang="en-US" altLang="ja-JP" dirty="0" smtClean="0"/>
          </a:p>
          <a:p>
            <a:pPr lvl="1"/>
            <a:r>
              <a:rPr lang="ja-JP" altLang="en-US" dirty="0" smtClean="0"/>
              <a:t>監視対象</a:t>
            </a:r>
            <a:endParaRPr lang="en-US" altLang="ja-JP" dirty="0" smtClean="0"/>
          </a:p>
          <a:p>
            <a:pPr lvl="2"/>
            <a:r>
              <a:rPr lang="ja-JP" altLang="en-US" dirty="0" smtClean="0"/>
              <a:t>ディスク、メモリ、ネットワーク</a:t>
            </a:r>
            <a:endParaRPr lang="en-US" altLang="ja-JP" dirty="0" smtClean="0"/>
          </a:p>
          <a:p>
            <a:r>
              <a:rPr lang="ja-JP" altLang="en-US" dirty="0" smtClean="0"/>
              <a:t>攻撃者により改竄・停止させられる可能性がある</a:t>
            </a:r>
            <a:endParaRPr lang="en-US" altLang="ja-JP" dirty="0" smtClean="0"/>
          </a:p>
          <a:p>
            <a:pPr lvl="1"/>
            <a:r>
              <a:rPr lang="ja-JP" altLang="en-US" dirty="0" smtClean="0"/>
              <a:t>侵入を検知できなくなる</a:t>
            </a:r>
            <a:endParaRPr lang="ja-JP" altLang="en-US" dirty="0"/>
          </a:p>
        </p:txBody>
      </p:sp>
      <p:sp>
        <p:nvSpPr>
          <p:cNvPr id="3" name="タイトル 2"/>
          <p:cNvSpPr>
            <a:spLocks noGrp="1"/>
          </p:cNvSpPr>
          <p:nvPr>
            <p:ph type="title"/>
          </p:nvPr>
        </p:nvSpPr>
        <p:spPr/>
        <p:txBody>
          <a:bodyPr/>
          <a:lstStyle/>
          <a:p>
            <a:r>
              <a:rPr lang="ja-JP" altLang="en-US" dirty="0" smtClean="0"/>
              <a:t>侵入検知システム</a:t>
            </a:r>
            <a:r>
              <a:rPr lang="en-US" altLang="ja-JP" dirty="0" smtClean="0"/>
              <a:t>(IDS)</a:t>
            </a:r>
            <a:endParaRPr lang="ja-JP" altLang="en-US" dirty="0"/>
          </a:p>
        </p:txBody>
      </p:sp>
      <p:sp>
        <p:nvSpPr>
          <p:cNvPr id="4" name="正方形/長方形 3"/>
          <p:cNvSpPr/>
          <p:nvPr/>
        </p:nvSpPr>
        <p:spPr>
          <a:xfrm>
            <a:off x="3851920" y="3573016"/>
            <a:ext cx="3744416" cy="2880320"/>
          </a:xfrm>
          <a:prstGeom prst="rect">
            <a:avLst/>
          </a:prstGeom>
          <a:solidFill>
            <a:srgbClr val="C7EFD4"/>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円/楕円 4"/>
          <p:cNvSpPr/>
          <p:nvPr/>
        </p:nvSpPr>
        <p:spPr>
          <a:xfrm>
            <a:off x="4211960" y="3717032"/>
            <a:ext cx="1512168" cy="7920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6" name="円/楕円 5"/>
          <p:cNvSpPr/>
          <p:nvPr/>
        </p:nvSpPr>
        <p:spPr>
          <a:xfrm>
            <a:off x="7631832" y="5373216"/>
            <a:ext cx="1512168" cy="79208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攻撃者</a:t>
            </a:r>
            <a:endParaRPr kumimoji="1" lang="ja-JP" altLang="en-US" dirty="0"/>
          </a:p>
        </p:txBody>
      </p:sp>
      <p:sp>
        <p:nvSpPr>
          <p:cNvPr id="7" name="下矢印 6"/>
          <p:cNvSpPr/>
          <p:nvPr/>
        </p:nvSpPr>
        <p:spPr>
          <a:xfrm>
            <a:off x="4644008" y="4653136"/>
            <a:ext cx="648072" cy="5760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8" name="下矢印 7"/>
          <p:cNvSpPr/>
          <p:nvPr/>
        </p:nvSpPr>
        <p:spPr>
          <a:xfrm rot="18667587" flipV="1">
            <a:off x="5561601" y="4521649"/>
            <a:ext cx="648072" cy="839435"/>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5940152" y="4509120"/>
            <a:ext cx="1152128" cy="369332"/>
          </a:xfrm>
          <a:prstGeom prst="rect">
            <a:avLst/>
          </a:prstGeom>
          <a:noFill/>
        </p:spPr>
        <p:txBody>
          <a:bodyPr wrap="square" rtlCol="0">
            <a:spAutoFit/>
          </a:bodyPr>
          <a:lstStyle/>
          <a:p>
            <a:pPr algn="ctr"/>
            <a:r>
              <a:rPr lang="ja-JP" altLang="en-US" dirty="0"/>
              <a:t>検知</a:t>
            </a:r>
            <a:endParaRPr kumimoji="1" lang="ja-JP" altLang="en-US" dirty="0"/>
          </a:p>
        </p:txBody>
      </p:sp>
      <p:sp>
        <p:nvSpPr>
          <p:cNvPr id="10" name="テキスト ボックス 9"/>
          <p:cNvSpPr txBox="1"/>
          <p:nvPr/>
        </p:nvSpPr>
        <p:spPr>
          <a:xfrm>
            <a:off x="5940152" y="4509120"/>
            <a:ext cx="1584176" cy="369332"/>
          </a:xfrm>
          <a:prstGeom prst="rect">
            <a:avLst/>
          </a:prstGeom>
          <a:noFill/>
        </p:spPr>
        <p:txBody>
          <a:bodyPr wrap="square" rtlCol="0">
            <a:spAutoFit/>
          </a:bodyPr>
          <a:lstStyle/>
          <a:p>
            <a:pPr algn="ctr"/>
            <a:r>
              <a:rPr lang="ja-JP" altLang="en-US" dirty="0" smtClean="0"/>
              <a:t>改竄・停止</a:t>
            </a:r>
            <a:endParaRPr kumimoji="1" lang="ja-JP" altLang="en-US" dirty="0"/>
          </a:p>
        </p:txBody>
      </p:sp>
      <p:sp>
        <p:nvSpPr>
          <p:cNvPr id="13" name="フローチャート : 磁気ディスク 12"/>
          <p:cNvSpPr/>
          <p:nvPr/>
        </p:nvSpPr>
        <p:spPr>
          <a:xfrm>
            <a:off x="4211960" y="5301208"/>
            <a:ext cx="1584176" cy="1080120"/>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ディスク</a:t>
            </a:r>
            <a:endParaRPr kumimoji="1" lang="en-US" altLang="ja-JP" dirty="0" smtClean="0"/>
          </a:p>
          <a:p>
            <a:pPr algn="ctr"/>
            <a:r>
              <a:rPr lang="ja-JP" altLang="en-US" dirty="0" smtClean="0"/>
              <a:t>メモリ</a:t>
            </a:r>
            <a:endParaRPr lang="en-US" altLang="ja-JP" dirty="0" smtClean="0"/>
          </a:p>
          <a:p>
            <a:pPr algn="ctr"/>
            <a:r>
              <a:rPr kumimoji="1" lang="ja-JP" altLang="en-US" dirty="0" smtClean="0"/>
              <a:t>ネットワーク</a:t>
            </a:r>
            <a:endParaRPr kumimoji="1" lang="ja-JP" altLang="en-US" dirty="0"/>
          </a:p>
        </p:txBody>
      </p:sp>
      <p:sp>
        <p:nvSpPr>
          <p:cNvPr id="14" name="テキスト ボックス 13"/>
          <p:cNvSpPr txBox="1"/>
          <p:nvPr/>
        </p:nvSpPr>
        <p:spPr>
          <a:xfrm>
            <a:off x="3851920" y="4581128"/>
            <a:ext cx="1152128" cy="369332"/>
          </a:xfrm>
          <a:prstGeom prst="rect">
            <a:avLst/>
          </a:prstGeom>
          <a:noFill/>
        </p:spPr>
        <p:txBody>
          <a:bodyPr wrap="square" rtlCol="0">
            <a:spAutoFit/>
          </a:bodyPr>
          <a:lstStyle/>
          <a:p>
            <a:pPr algn="ctr"/>
            <a:r>
              <a:rPr lang="ja-JP" altLang="en-US" dirty="0" smtClean="0"/>
              <a:t>監視</a:t>
            </a:r>
            <a:endParaRPr kumimoji="1" lang="ja-JP" altLang="en-US" dirty="0"/>
          </a:p>
        </p:txBody>
      </p:sp>
      <p:sp>
        <p:nvSpPr>
          <p:cNvPr id="15" name="下矢印 14"/>
          <p:cNvSpPr/>
          <p:nvPr/>
        </p:nvSpPr>
        <p:spPr>
          <a:xfrm rot="18734824">
            <a:off x="5591850" y="4566949"/>
            <a:ext cx="648072" cy="8380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7" name="乗算記号 16"/>
          <p:cNvSpPr/>
          <p:nvPr/>
        </p:nvSpPr>
        <p:spPr>
          <a:xfrm>
            <a:off x="3635896" y="3717032"/>
            <a:ext cx="2664296" cy="792088"/>
          </a:xfrm>
          <a:prstGeom prst="mathMultiply">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2"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par>
                          <p:cTn id="9" fill="hold">
                            <p:stCondLst>
                              <p:cond delay="0"/>
                            </p:stCondLst>
                            <p:childTnLst>
                              <p:par>
                                <p:cTn id="10" presetID="3" presetClass="entr" presetSubtype="10" fill="hold" grpId="1"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par>
                          <p:cTn id="13" fill="hold">
                            <p:stCondLst>
                              <p:cond delay="500"/>
                            </p:stCondLst>
                            <p:childTnLst>
                              <p:par>
                                <p:cTn id="14" presetID="0" presetClass="path" presetSubtype="0" accel="50000" decel="50000" fill="hold" grpId="2" nodeType="afterEffect">
                                  <p:stCondLst>
                                    <p:cond delay="0"/>
                                  </p:stCondLst>
                                  <p:childTnLst>
                                    <p:animMotion origin="layout" path="M 0 0 L -0.18108 0 " pathEditMode="relative" ptsTypes="AA">
                                      <p:cBhvr>
                                        <p:cTn id="15" dur="1000" fill="hold"/>
                                        <p:tgtEl>
                                          <p:spTgt spid="6"/>
                                        </p:tgtEl>
                                        <p:attrNameLst>
                                          <p:attrName>ppt_x</p:attrName>
                                          <p:attrName>ppt_y</p:attrName>
                                        </p:attrNameLst>
                                      </p:cBhvr>
                                    </p:animMotion>
                                  </p:childTnLst>
                                </p:cTn>
                              </p:par>
                            </p:childTnLst>
                          </p:cTn>
                        </p:par>
                        <p:par>
                          <p:cTn id="16" fill="hold">
                            <p:stCondLst>
                              <p:cond delay="1500"/>
                            </p:stCondLst>
                            <p:childTnLst>
                              <p:par>
                                <p:cTn id="17" presetID="22" presetClass="entr" presetSubtype="1" fill="hold" grpId="2"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500"/>
                                        <p:tgtEl>
                                          <p:spTgt spid="15"/>
                                        </p:tgtEl>
                                      </p:cBhvr>
                                    </p:animEffect>
                                  </p:childTnLst>
                                </p:cTn>
                              </p:par>
                              <p:par>
                                <p:cTn id="20" presetID="1" presetClass="entr" presetSubtype="0" fill="hold" grpId="2"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4" nodeType="clickEffect">
                                  <p:stCondLst>
                                    <p:cond delay="0"/>
                                  </p:stCondLst>
                                  <p:childTnLst>
                                    <p:set>
                                      <p:cBhvr>
                                        <p:cTn id="25" dur="1" fill="hold">
                                          <p:stCondLst>
                                            <p:cond delay="0"/>
                                          </p:stCondLst>
                                        </p:cTn>
                                        <p:tgtEl>
                                          <p:spTgt spid="15"/>
                                        </p:tgtEl>
                                        <p:attrNameLst>
                                          <p:attrName>style.visibility</p:attrName>
                                        </p:attrNameLst>
                                      </p:cBhvr>
                                      <p:to>
                                        <p:strVal val="hidden"/>
                                      </p:to>
                                    </p:set>
                                  </p:childTnLst>
                                </p:cTn>
                              </p:par>
                              <p:par>
                                <p:cTn id="26" presetID="1" presetClass="exit" presetSubtype="0" fill="hold" grpId="3" nodeType="withEffect">
                                  <p:stCondLst>
                                    <p:cond delay="0"/>
                                  </p:stCondLst>
                                  <p:childTnLst>
                                    <p:set>
                                      <p:cBhvr>
                                        <p:cTn id="27" dur="1" fill="hold">
                                          <p:stCondLst>
                                            <p:cond delay="0"/>
                                          </p:stCondLst>
                                        </p:cTn>
                                        <p:tgtEl>
                                          <p:spTgt spid="9"/>
                                        </p:tgtEl>
                                        <p:attrNameLst>
                                          <p:attrName>style.visibility</p:attrName>
                                        </p:attrNameLst>
                                      </p:cBhvr>
                                      <p:to>
                                        <p:strVal val="hidden"/>
                                      </p:to>
                                    </p:set>
                                  </p:childTnLst>
                                </p:cTn>
                              </p:par>
                            </p:childTnLst>
                          </p:cTn>
                        </p:par>
                        <p:par>
                          <p:cTn id="28" fill="hold">
                            <p:stCondLst>
                              <p:cond delay="0"/>
                            </p:stCondLst>
                            <p:childTnLst>
                              <p:par>
                                <p:cTn id="29" presetID="22" presetClass="entr" presetSubtype="4"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childTnLst>
                          </p:cTn>
                        </p:par>
                        <p:par>
                          <p:cTn id="34" fill="hold">
                            <p:stCondLst>
                              <p:cond delay="50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6" grpId="2" animBg="1"/>
      <p:bldP spid="7" grpId="2" animBg="1"/>
      <p:bldP spid="8" grpId="0" animBg="1"/>
      <p:bldP spid="9" grpId="2"/>
      <p:bldP spid="9" grpId="3"/>
      <p:bldP spid="10" grpId="0"/>
      <p:bldP spid="14" grpId="1"/>
      <p:bldP spid="15" grpId="2" animBg="1"/>
      <p:bldP spid="15" grpId="4"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051720" y="3356992"/>
            <a:ext cx="4536504" cy="3240360"/>
          </a:xfrm>
          <a:prstGeom prst="rect">
            <a:avLst/>
          </a:prstGeom>
          <a:solidFill>
            <a:srgbClr val="C7EFD4"/>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2339752" y="3861048"/>
            <a:ext cx="1800200" cy="23762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正方形/長方形 6"/>
          <p:cNvSpPr/>
          <p:nvPr/>
        </p:nvSpPr>
        <p:spPr>
          <a:xfrm>
            <a:off x="4427984" y="3861048"/>
            <a:ext cx="1800200" cy="23762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r>
              <a:rPr lang="en-US" altLang="ja-JP" dirty="0" smtClean="0"/>
              <a:t>IDS</a:t>
            </a:r>
            <a:r>
              <a:rPr lang="ja-JP" altLang="en-US" dirty="0" err="1" smtClean="0"/>
              <a:t>と監</a:t>
            </a:r>
            <a:r>
              <a:rPr lang="ja-JP" altLang="en-US" dirty="0" smtClean="0"/>
              <a:t>視対象</a:t>
            </a:r>
            <a:r>
              <a:rPr lang="en-US" altLang="ja-JP" dirty="0" smtClean="0"/>
              <a:t>VM</a:t>
            </a:r>
            <a:r>
              <a:rPr lang="ja-JP" altLang="en-US" dirty="0" smtClean="0"/>
              <a:t>を別々の</a:t>
            </a:r>
            <a:r>
              <a:rPr lang="en-US" altLang="ja-JP" dirty="0" smtClean="0"/>
              <a:t>VM</a:t>
            </a:r>
            <a:r>
              <a:rPr lang="ja-JP" altLang="en-US" dirty="0" smtClean="0"/>
              <a:t>上で動作させる</a:t>
            </a:r>
            <a:endParaRPr lang="en-US" altLang="ja-JP" dirty="0" smtClean="0"/>
          </a:p>
          <a:p>
            <a:pPr lvl="1"/>
            <a:r>
              <a:rPr lang="en-US" altLang="ja-JP" dirty="0" smtClean="0"/>
              <a:t>IDS</a:t>
            </a:r>
            <a:r>
              <a:rPr lang="ja-JP" altLang="en-US" dirty="0" smtClean="0"/>
              <a:t>自身が攻撃を受けにくくなる</a:t>
            </a:r>
            <a:endParaRPr lang="en-US" altLang="ja-JP" dirty="0" smtClean="0"/>
          </a:p>
          <a:p>
            <a:pPr lvl="2"/>
            <a:r>
              <a:rPr lang="en-US" altLang="ja-JP" dirty="0" smtClean="0"/>
              <a:t>IDS</a:t>
            </a:r>
            <a:r>
              <a:rPr lang="ja-JP" altLang="en-US" dirty="0" smtClean="0"/>
              <a:t>を動作させる仮想マシンへの侵入は困難</a:t>
            </a:r>
            <a:endParaRPr lang="en-US" altLang="ja-JP" dirty="0" smtClean="0"/>
          </a:p>
          <a:p>
            <a:pPr lvl="3"/>
            <a:r>
              <a:rPr lang="ja-JP" altLang="en-US" dirty="0" smtClean="0"/>
              <a:t>外部へのサービスを提供しない</a:t>
            </a:r>
            <a:endParaRPr lang="en-US" altLang="ja-JP" dirty="0" smtClean="0"/>
          </a:p>
        </p:txBody>
      </p:sp>
      <p:sp>
        <p:nvSpPr>
          <p:cNvPr id="3" name="タイトル 2"/>
          <p:cNvSpPr>
            <a:spLocks noGrp="1"/>
          </p:cNvSpPr>
          <p:nvPr>
            <p:ph type="title"/>
          </p:nvPr>
        </p:nvSpPr>
        <p:spPr/>
        <p:txBody>
          <a:bodyPr/>
          <a:lstStyle/>
          <a:p>
            <a:r>
              <a:rPr lang="ja-JP" altLang="en-US" smtClean="0"/>
              <a:t>仮想マシンによる</a:t>
            </a:r>
            <a:r>
              <a:rPr lang="en-US" altLang="ja-JP" smtClean="0"/>
              <a:t>IDS</a:t>
            </a:r>
            <a:r>
              <a:rPr lang="ja-JP" altLang="en-US" smtClean="0"/>
              <a:t>オフロード</a:t>
            </a:r>
            <a:endParaRPr lang="ja-JP" altLang="en-US" dirty="0"/>
          </a:p>
        </p:txBody>
      </p:sp>
      <p:sp>
        <p:nvSpPr>
          <p:cNvPr id="6" name="円/楕円 5"/>
          <p:cNvSpPr/>
          <p:nvPr/>
        </p:nvSpPr>
        <p:spPr>
          <a:xfrm>
            <a:off x="6588224" y="5373216"/>
            <a:ext cx="1512168" cy="79208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攻撃者</a:t>
            </a:r>
            <a:endParaRPr kumimoji="1" lang="ja-JP" altLang="en-US" dirty="0"/>
          </a:p>
        </p:txBody>
      </p:sp>
      <p:sp>
        <p:nvSpPr>
          <p:cNvPr id="8" name="下矢印 7"/>
          <p:cNvSpPr/>
          <p:nvPr/>
        </p:nvSpPr>
        <p:spPr>
          <a:xfrm rot="18636571">
            <a:off x="3943607" y="4573157"/>
            <a:ext cx="576064" cy="885857"/>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4211960" y="4581128"/>
            <a:ext cx="720080" cy="369332"/>
          </a:xfrm>
          <a:prstGeom prst="rect">
            <a:avLst/>
          </a:prstGeom>
          <a:noFill/>
        </p:spPr>
        <p:txBody>
          <a:bodyPr wrap="square" rtlCol="0">
            <a:spAutoFit/>
          </a:bodyPr>
          <a:lstStyle/>
          <a:p>
            <a:pPr algn="ctr"/>
            <a:r>
              <a:rPr lang="ja-JP" altLang="en-US" dirty="0" smtClean="0"/>
              <a:t>監視</a:t>
            </a:r>
            <a:endParaRPr kumimoji="1" lang="ja-JP" altLang="en-US" dirty="0"/>
          </a:p>
        </p:txBody>
      </p:sp>
      <p:sp>
        <p:nvSpPr>
          <p:cNvPr id="15" name="円/楕円 14"/>
          <p:cNvSpPr/>
          <p:nvPr/>
        </p:nvSpPr>
        <p:spPr>
          <a:xfrm>
            <a:off x="4572000" y="4005064"/>
            <a:ext cx="1512168" cy="792088"/>
          </a:xfrm>
          <a:prstGeom prst="ellipse">
            <a:avLst/>
          </a:prstGeom>
          <a:noFill/>
          <a:ln w="19050">
            <a:solidFill>
              <a:schemeClr val="tx1"/>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10" name="テキスト ボックス 9"/>
          <p:cNvSpPr txBox="1"/>
          <p:nvPr/>
        </p:nvSpPr>
        <p:spPr>
          <a:xfrm>
            <a:off x="2483768" y="3429000"/>
            <a:ext cx="1512168" cy="369332"/>
          </a:xfrm>
          <a:prstGeom prst="rect">
            <a:avLst/>
          </a:prstGeom>
          <a:noFill/>
        </p:spPr>
        <p:txBody>
          <a:bodyPr wrap="square" rtlCol="0">
            <a:spAutoFit/>
          </a:bodyPr>
          <a:lstStyle/>
          <a:p>
            <a:pPr algn="ctr"/>
            <a:r>
              <a:rPr lang="en-US" altLang="ja-JP" dirty="0" smtClean="0"/>
              <a:t>VM</a:t>
            </a:r>
            <a:endParaRPr kumimoji="1" lang="ja-JP" altLang="en-US" dirty="0"/>
          </a:p>
        </p:txBody>
      </p:sp>
      <p:sp>
        <p:nvSpPr>
          <p:cNvPr id="11" name="テキスト ボックス 10"/>
          <p:cNvSpPr txBox="1"/>
          <p:nvPr/>
        </p:nvSpPr>
        <p:spPr>
          <a:xfrm>
            <a:off x="4572000" y="3429000"/>
            <a:ext cx="1512168" cy="369332"/>
          </a:xfrm>
          <a:prstGeom prst="rect">
            <a:avLst/>
          </a:prstGeom>
          <a:noFill/>
        </p:spPr>
        <p:txBody>
          <a:bodyPr wrap="square" rtlCol="0">
            <a:spAutoFit/>
          </a:bodyPr>
          <a:lstStyle/>
          <a:p>
            <a:pPr algn="ctr"/>
            <a:r>
              <a:rPr lang="en-US" altLang="ja-JP" dirty="0" smtClean="0"/>
              <a:t>VM</a:t>
            </a:r>
            <a:endParaRPr kumimoji="1" lang="ja-JP" altLang="en-US" dirty="0"/>
          </a:p>
        </p:txBody>
      </p:sp>
      <p:sp>
        <p:nvSpPr>
          <p:cNvPr id="5" name="円/楕円 4"/>
          <p:cNvSpPr/>
          <p:nvPr/>
        </p:nvSpPr>
        <p:spPr>
          <a:xfrm>
            <a:off x="4572000" y="4005064"/>
            <a:ext cx="1512168" cy="7920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16" name="上矢印 15"/>
          <p:cNvSpPr/>
          <p:nvPr/>
        </p:nvSpPr>
        <p:spPr>
          <a:xfrm>
            <a:off x="5220072" y="4797152"/>
            <a:ext cx="288032" cy="504056"/>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5580112" y="4869160"/>
            <a:ext cx="1008112" cy="369332"/>
          </a:xfrm>
          <a:prstGeom prst="rect">
            <a:avLst/>
          </a:prstGeom>
          <a:noFill/>
        </p:spPr>
        <p:txBody>
          <a:bodyPr wrap="square" rtlCol="0">
            <a:spAutoFit/>
          </a:bodyPr>
          <a:lstStyle/>
          <a:p>
            <a:r>
              <a:rPr kumimoji="1" lang="ja-JP" altLang="en-US" dirty="0" smtClean="0"/>
              <a:t>攻撃</a:t>
            </a:r>
            <a:endParaRPr kumimoji="1" lang="ja-JP" altLang="en-US" dirty="0"/>
          </a:p>
        </p:txBody>
      </p:sp>
      <p:sp>
        <p:nvSpPr>
          <p:cNvPr id="19" name="テキスト ボックス 18"/>
          <p:cNvSpPr txBox="1"/>
          <p:nvPr/>
        </p:nvSpPr>
        <p:spPr>
          <a:xfrm>
            <a:off x="4283968" y="4581128"/>
            <a:ext cx="720080" cy="369332"/>
          </a:xfrm>
          <a:prstGeom prst="rect">
            <a:avLst/>
          </a:prstGeom>
          <a:noFill/>
        </p:spPr>
        <p:txBody>
          <a:bodyPr wrap="square" rtlCol="0">
            <a:spAutoFit/>
          </a:bodyPr>
          <a:lstStyle/>
          <a:p>
            <a:pPr algn="ctr"/>
            <a:r>
              <a:rPr lang="ja-JP" altLang="en-US" dirty="0" smtClean="0"/>
              <a:t>検知</a:t>
            </a:r>
            <a:endParaRPr kumimoji="1" lang="ja-JP" altLang="en-US" dirty="0"/>
          </a:p>
        </p:txBody>
      </p:sp>
      <p:sp>
        <p:nvSpPr>
          <p:cNvPr id="20" name="フローチャート : 磁気ディスク 19"/>
          <p:cNvSpPr/>
          <p:nvPr/>
        </p:nvSpPr>
        <p:spPr>
          <a:xfrm>
            <a:off x="4644008" y="5157192"/>
            <a:ext cx="1368152" cy="1080120"/>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ディスク</a:t>
            </a:r>
            <a:endParaRPr kumimoji="1" lang="en-US" altLang="ja-JP" dirty="0" smtClean="0"/>
          </a:p>
          <a:p>
            <a:pPr algn="ctr"/>
            <a:r>
              <a:rPr lang="ja-JP" altLang="en-US" dirty="0" smtClean="0"/>
              <a:t>メモリ</a:t>
            </a:r>
            <a:endParaRPr lang="en-US" altLang="ja-JP" dirty="0" smtClean="0"/>
          </a:p>
          <a:p>
            <a:pPr algn="ctr"/>
            <a:r>
              <a:rPr kumimoji="1" lang="ja-JP" altLang="en-US" dirty="0" smtClean="0"/>
              <a:t>ネットワーク</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5.55556E-7 1.85185E-6 L -0.23629 1.85185E-6 " pathEditMode="relative" rAng="0" ptsTypes="AA">
                                      <p:cBhvr>
                                        <p:cTn id="6" dur="1000" fill="hold"/>
                                        <p:tgtEl>
                                          <p:spTgt spid="5"/>
                                        </p:tgtEl>
                                        <p:attrNameLst>
                                          <p:attrName>ppt_x</p:attrName>
                                          <p:attrName>ppt_y</p:attrName>
                                        </p:attrNameLst>
                                      </p:cBhvr>
                                      <p:rCtr x="-118" y="0"/>
                                    </p:animMotion>
                                  </p:childTnLst>
                                </p:cTn>
                              </p:par>
                            </p:childTnLst>
                          </p:cTn>
                        </p:par>
                        <p:par>
                          <p:cTn id="7" fill="hold">
                            <p:stCondLst>
                              <p:cond delay="1000"/>
                            </p:stCondLst>
                            <p:childTnLst>
                              <p:par>
                                <p:cTn id="8" presetID="22" presetClass="entr" presetSubtype="1" fill="hold" grpId="1"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hidden"/>
                                      </p:to>
                                    </p:set>
                                  </p:childTnLst>
                                </p:cTn>
                              </p:par>
                              <p:par>
                                <p:cTn id="17" presetID="1" presetClass="exit"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9"/>
                                        </p:tgtEl>
                                        <p:attrNameLst>
                                          <p:attrName>style.visibility</p:attrName>
                                        </p:attrNameLst>
                                      </p:cBhvr>
                                      <p:to>
                                        <p:strVal val="hidden"/>
                                      </p:to>
                                    </p:set>
                                  </p:childTnLst>
                                </p:cTn>
                              </p:par>
                            </p:childTnLst>
                          </p:cTn>
                        </p:par>
                        <p:par>
                          <p:cTn id="21" fill="hold">
                            <p:stCondLst>
                              <p:cond delay="0"/>
                            </p:stCondLst>
                            <p:childTnLst>
                              <p:par>
                                <p:cTn id="22" presetID="3" presetClass="entr" presetSubtype="10" fill="hold" grpId="1"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par>
                          <p:cTn id="25" fill="hold">
                            <p:stCondLst>
                              <p:cond delay="500"/>
                            </p:stCondLst>
                            <p:childTnLst>
                              <p:par>
                                <p:cTn id="26" presetID="35" presetClass="path" presetSubtype="0" accel="50000" decel="50000" fill="hold" grpId="0" nodeType="afterEffect">
                                  <p:stCondLst>
                                    <p:cond delay="0"/>
                                  </p:stCondLst>
                                  <p:childTnLst>
                                    <p:animMotion origin="layout" path="M 1.94444E-6 4.81481E-6 L -0.22049 4.81481E-6 " pathEditMode="relative" rAng="0" ptsTypes="AA">
                                      <p:cBhvr>
                                        <p:cTn id="27" dur="1000" fill="hold"/>
                                        <p:tgtEl>
                                          <p:spTgt spid="6"/>
                                        </p:tgtEl>
                                        <p:attrNameLst>
                                          <p:attrName>ppt_x</p:attrName>
                                          <p:attrName>ppt_y</p:attrName>
                                        </p:attrNameLst>
                                      </p:cBhvr>
                                      <p:rCtr x="-110" y="0"/>
                                    </p:animMotion>
                                  </p:childTnLst>
                                </p:cTn>
                              </p:par>
                            </p:childTnLst>
                          </p:cTn>
                        </p:par>
                        <p:par>
                          <p:cTn id="28" fill="hold">
                            <p:stCondLst>
                              <p:cond delay="1500"/>
                            </p:stCondLst>
                            <p:childTnLst>
                              <p:par>
                                <p:cTn id="29" presetID="22" presetClass="entr" presetSubtype="4"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3"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up)">
                                      <p:cBhvr>
                                        <p:cTn id="38" dur="500"/>
                                        <p:tgtEl>
                                          <p:spTgt spid="8"/>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1" animBg="1"/>
      <p:bldP spid="8" grpId="2" animBg="1"/>
      <p:bldP spid="8" grpId="3" animBg="1"/>
      <p:bldP spid="9" grpId="0"/>
      <p:bldP spid="9" grpId="1"/>
      <p:bldP spid="5" grpId="0" animBg="1"/>
      <p:bldP spid="16" grpId="0" animBg="1"/>
      <p:bldP spid="17" grpId="0"/>
      <p:bldP spid="19" grpId="0"/>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Linux</a:t>
            </a:r>
            <a:r>
              <a:rPr kumimoji="1" lang="ja-JP" altLang="en-US" dirty="0" smtClean="0"/>
              <a:t>ベースの仮想マシンとして</a:t>
            </a:r>
            <a:r>
              <a:rPr kumimoji="1" lang="en-US" altLang="ja-JP" dirty="0" smtClean="0"/>
              <a:t>KVM</a:t>
            </a:r>
            <a:r>
              <a:rPr kumimoji="1" lang="ja-JP" altLang="en-US" dirty="0" err="1" smtClean="0"/>
              <a:t>が普</a:t>
            </a:r>
            <a:r>
              <a:rPr kumimoji="1" lang="ja-JP" altLang="en-US" dirty="0" smtClean="0"/>
              <a:t>及してきている</a:t>
            </a:r>
            <a:endParaRPr kumimoji="1" lang="en-US" altLang="ja-JP" dirty="0" smtClean="0"/>
          </a:p>
          <a:p>
            <a:pPr lvl="1"/>
            <a:r>
              <a:rPr lang="en-US" altLang="ja-JP" dirty="0" smtClean="0"/>
              <a:t>Linux</a:t>
            </a:r>
            <a:r>
              <a:rPr lang="ja-JP" altLang="en-US" dirty="0" smtClean="0"/>
              <a:t>に</a:t>
            </a:r>
            <a:r>
              <a:rPr lang="en-US" altLang="ja-JP" dirty="0" err="1" smtClean="0"/>
              <a:t>Xen</a:t>
            </a:r>
            <a:r>
              <a:rPr lang="ja-JP" altLang="en-US" dirty="0" smtClean="0"/>
              <a:t>よりも先にマージされた</a:t>
            </a:r>
            <a:r>
              <a:rPr lang="en-US" altLang="ja-JP" dirty="0" smtClean="0"/>
              <a:t>(2.6.20)</a:t>
            </a:r>
            <a:endParaRPr kumimoji="1" lang="en-US" altLang="ja-JP" dirty="0" smtClean="0"/>
          </a:p>
          <a:p>
            <a:pPr lvl="2"/>
            <a:r>
              <a:rPr lang="en-US" altLang="ja-JP" dirty="0" err="1" smtClean="0"/>
              <a:t>Xen</a:t>
            </a:r>
            <a:r>
              <a:rPr lang="ja-JP" altLang="en-US" dirty="0" smtClean="0"/>
              <a:t>は</a:t>
            </a:r>
            <a:r>
              <a:rPr lang="en-US" altLang="ja-JP" dirty="0" smtClean="0"/>
              <a:t>2.6.23</a:t>
            </a:r>
            <a:r>
              <a:rPr lang="ja-JP" altLang="en-US" dirty="0" smtClean="0"/>
              <a:t>で一部マージ、</a:t>
            </a:r>
            <a:r>
              <a:rPr lang="en-US" altLang="ja-JP" dirty="0" smtClean="0"/>
              <a:t>3.0</a:t>
            </a:r>
            <a:r>
              <a:rPr lang="ja-JP" altLang="en-US" dirty="0" smtClean="0"/>
              <a:t>で完全にマージ</a:t>
            </a:r>
            <a:endParaRPr lang="en-US" altLang="ja-JP" dirty="0" smtClean="0"/>
          </a:p>
          <a:p>
            <a:pPr lvl="1"/>
            <a:r>
              <a:rPr lang="en-US" altLang="ja-JP" dirty="0" err="1" smtClean="0"/>
              <a:t>RedHat</a:t>
            </a:r>
            <a:r>
              <a:rPr lang="ja-JP" altLang="en-US" dirty="0" err="1" smtClean="0"/>
              <a:t>、</a:t>
            </a:r>
            <a:r>
              <a:rPr lang="en-US" altLang="ja-JP" dirty="0" smtClean="0"/>
              <a:t>IBM</a:t>
            </a:r>
            <a:r>
              <a:rPr lang="ja-JP" altLang="en-US" dirty="0" err="1" smtClean="0"/>
              <a:t>、</a:t>
            </a:r>
            <a:r>
              <a:rPr lang="en-US" altLang="ja-JP" dirty="0" smtClean="0"/>
              <a:t>HP</a:t>
            </a:r>
            <a:r>
              <a:rPr lang="ja-JP" altLang="en-US" dirty="0" smtClean="0"/>
              <a:t>らが</a:t>
            </a:r>
            <a:r>
              <a:rPr lang="en-US" altLang="ja-JP" dirty="0" smtClean="0"/>
              <a:t>KVM</a:t>
            </a:r>
            <a:r>
              <a:rPr lang="ja-JP" altLang="en-US" dirty="0" smtClean="0"/>
              <a:t>採用促進コンソーシアムを設立</a:t>
            </a:r>
            <a:endParaRPr lang="en-US" altLang="ja-JP" dirty="0" smtClean="0"/>
          </a:p>
          <a:p>
            <a:pPr lvl="1"/>
            <a:r>
              <a:rPr kumimoji="1" lang="en-US" altLang="ja-JP" dirty="0" smtClean="0"/>
              <a:t>NTT</a:t>
            </a:r>
            <a:r>
              <a:rPr kumimoji="1" lang="ja-JP" altLang="en-US" dirty="0" smtClean="0"/>
              <a:t>コム、さくらレンタルサーバらが</a:t>
            </a:r>
            <a:r>
              <a:rPr kumimoji="1" lang="en-US" altLang="ja-JP" dirty="0" smtClean="0"/>
              <a:t>KVM</a:t>
            </a:r>
            <a:r>
              <a:rPr kumimoji="1" lang="ja-JP" altLang="en-US" dirty="0" smtClean="0"/>
              <a:t>を用いたサービスを提供</a:t>
            </a:r>
            <a:endParaRPr kumimoji="1" lang="ja-JP" altLang="en-US" dirty="0"/>
          </a:p>
        </p:txBody>
      </p:sp>
      <p:sp>
        <p:nvSpPr>
          <p:cNvPr id="3" name="タイトル 2"/>
          <p:cNvSpPr>
            <a:spLocks noGrp="1"/>
          </p:cNvSpPr>
          <p:nvPr>
            <p:ph type="title"/>
          </p:nvPr>
        </p:nvSpPr>
        <p:spPr/>
        <p:txBody>
          <a:bodyPr/>
          <a:lstStyle/>
          <a:p>
            <a:r>
              <a:rPr kumimoji="1" lang="en-US" altLang="ja-JP" dirty="0" smtClean="0"/>
              <a:t>KVM</a:t>
            </a:r>
            <a:r>
              <a:rPr kumimoji="1" lang="ja-JP" altLang="en-US" dirty="0" smtClean="0"/>
              <a:t>の普及</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で</a:t>
            </a:r>
            <a:r>
              <a:rPr lang="en-US" altLang="ja-JP" dirty="0" smtClean="0"/>
              <a:t>IDS</a:t>
            </a:r>
            <a:r>
              <a:rPr lang="ja-JP" altLang="en-US" dirty="0" smtClean="0"/>
              <a:t>オフロードは実現されていない</a:t>
            </a:r>
            <a:endParaRPr lang="en-US" altLang="ja-JP" dirty="0" smtClean="0"/>
          </a:p>
          <a:p>
            <a:pPr lvl="1"/>
            <a:r>
              <a:rPr lang="en-US" altLang="ja-JP" dirty="0" smtClean="0"/>
              <a:t>IDS</a:t>
            </a:r>
            <a:r>
              <a:rPr lang="ja-JP" altLang="en-US" dirty="0" smtClean="0"/>
              <a:t>オフロードの研究は主に</a:t>
            </a:r>
            <a:r>
              <a:rPr lang="en-US" altLang="ja-JP" dirty="0" err="1" smtClean="0"/>
              <a:t>Xen</a:t>
            </a:r>
            <a:r>
              <a:rPr lang="ja-JP" altLang="en-US" dirty="0" smtClean="0"/>
              <a:t>を用いて行われてきた</a:t>
            </a:r>
            <a:endParaRPr lang="en-US" altLang="ja-JP" dirty="0" smtClean="0"/>
          </a:p>
          <a:p>
            <a:pPr lvl="2"/>
            <a:r>
              <a:rPr lang="en-US" altLang="ja-JP" dirty="0" smtClean="0"/>
              <a:t>KVM</a:t>
            </a:r>
            <a:r>
              <a:rPr lang="ja-JP" altLang="en-US" dirty="0" smtClean="0"/>
              <a:t>に適用できるかは不明であった</a:t>
            </a:r>
            <a:endParaRPr lang="en-US" altLang="ja-JP" dirty="0" smtClean="0"/>
          </a:p>
          <a:p>
            <a:pPr lvl="1"/>
            <a:r>
              <a:rPr lang="en-US" altLang="ja-JP" dirty="0" smtClean="0"/>
              <a:t>KVM</a:t>
            </a:r>
            <a:r>
              <a:rPr lang="ja-JP" altLang="en-US" dirty="0" smtClean="0"/>
              <a:t>はアーキテクチャが</a:t>
            </a:r>
            <a:r>
              <a:rPr lang="en-US" altLang="ja-JP" dirty="0" err="1" smtClean="0"/>
              <a:t>Xen</a:t>
            </a:r>
            <a:r>
              <a:rPr lang="ja-JP" altLang="en-US" dirty="0" smtClean="0"/>
              <a:t>とは異なる</a:t>
            </a:r>
            <a:endParaRPr lang="en-US" altLang="ja-JP" dirty="0" smtClean="0"/>
          </a:p>
          <a:p>
            <a:pPr lvl="2"/>
            <a:r>
              <a:rPr lang="en-US" altLang="ja-JP" dirty="0" smtClean="0"/>
              <a:t>Linux</a:t>
            </a:r>
            <a:r>
              <a:rPr lang="ja-JP" altLang="en-US" dirty="0" smtClean="0"/>
              <a:t>カーネル内で仮想マシンモニタを動作</a:t>
            </a:r>
            <a:endParaRPr lang="en-US" altLang="ja-JP" dirty="0" smtClean="0"/>
          </a:p>
          <a:p>
            <a:pPr lvl="2"/>
            <a:r>
              <a:rPr lang="en-US" altLang="ja-JP" dirty="0" smtClean="0"/>
              <a:t>QEMU</a:t>
            </a:r>
            <a:r>
              <a:rPr lang="ja-JP" altLang="en-US" dirty="0" smtClean="0"/>
              <a:t>を使用し</a:t>
            </a:r>
            <a:r>
              <a:rPr lang="en-US" altLang="ja-JP" dirty="0" smtClean="0"/>
              <a:t>VM</a:t>
            </a:r>
            <a:r>
              <a:rPr lang="ja-JP" altLang="en-US" dirty="0" smtClean="0"/>
              <a:t>をホスト</a:t>
            </a:r>
            <a:r>
              <a:rPr lang="en-US" altLang="ja-JP" dirty="0" smtClean="0"/>
              <a:t>OS</a:t>
            </a:r>
            <a:r>
              <a:rPr lang="ja-JP" altLang="en-US" dirty="0" smtClean="0"/>
              <a:t>の１つのプロセスとして管理</a:t>
            </a:r>
            <a:endParaRPr lang="en-US" altLang="ja-JP" dirty="0" smtClean="0"/>
          </a:p>
          <a:p>
            <a:endParaRPr lang="ja-JP" altLang="en-US" dirty="0"/>
          </a:p>
        </p:txBody>
      </p:sp>
      <p:sp>
        <p:nvSpPr>
          <p:cNvPr id="3" name="タイトル 2"/>
          <p:cNvSpPr>
            <a:spLocks noGrp="1"/>
          </p:cNvSpPr>
          <p:nvPr>
            <p:ph type="title"/>
          </p:nvPr>
        </p:nvSpPr>
        <p:spPr/>
        <p:txBody>
          <a:bodyPr/>
          <a:lstStyle/>
          <a:p>
            <a:r>
              <a:rPr lang="en-US" altLang="ja-JP" dirty="0" smtClean="0"/>
              <a:t>KVM</a:t>
            </a:r>
            <a:r>
              <a:rPr lang="ja-JP" altLang="en-US" dirty="0" smtClean="0"/>
              <a:t>における</a:t>
            </a:r>
            <a:r>
              <a:rPr lang="en-US" altLang="ja-JP" dirty="0" smtClean="0"/>
              <a:t>IDS</a:t>
            </a:r>
            <a:r>
              <a:rPr lang="ja-JP" altLang="en-US" dirty="0" smtClean="0"/>
              <a:t>オフロード</a:t>
            </a:r>
            <a:endParaRPr lang="ja-JP" altLang="en-US" dirty="0"/>
          </a:p>
        </p:txBody>
      </p:sp>
      <p:sp>
        <p:nvSpPr>
          <p:cNvPr id="6" name="正方形/長方形 5"/>
          <p:cNvSpPr/>
          <p:nvPr/>
        </p:nvSpPr>
        <p:spPr>
          <a:xfrm>
            <a:off x="5508104" y="6165304"/>
            <a:ext cx="2880320" cy="5040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err="1" smtClean="0"/>
              <a:t>Xen</a:t>
            </a:r>
            <a:r>
              <a:rPr lang="en-US" altLang="ja-JP" dirty="0" smtClean="0"/>
              <a:t>(VMM)</a:t>
            </a:r>
            <a:endParaRPr kumimoji="1" lang="ja-JP" altLang="en-US" dirty="0"/>
          </a:p>
        </p:txBody>
      </p:sp>
      <p:sp>
        <p:nvSpPr>
          <p:cNvPr id="7" name="正方形/長方形 6"/>
          <p:cNvSpPr/>
          <p:nvPr/>
        </p:nvSpPr>
        <p:spPr>
          <a:xfrm>
            <a:off x="5508104" y="4437112"/>
            <a:ext cx="1296144" cy="158417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ltLang="ja-JP" dirty="0" smtClean="0"/>
          </a:p>
        </p:txBody>
      </p:sp>
      <p:sp>
        <p:nvSpPr>
          <p:cNvPr id="8" name="正方形/長方形 7"/>
          <p:cNvSpPr/>
          <p:nvPr/>
        </p:nvSpPr>
        <p:spPr>
          <a:xfrm>
            <a:off x="6948264" y="4437112"/>
            <a:ext cx="1440160"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tLang="ja-JP" dirty="0" smtClean="0"/>
          </a:p>
        </p:txBody>
      </p:sp>
      <p:sp>
        <p:nvSpPr>
          <p:cNvPr id="17" name="テキスト ボックス 16"/>
          <p:cNvSpPr txBox="1"/>
          <p:nvPr/>
        </p:nvSpPr>
        <p:spPr>
          <a:xfrm>
            <a:off x="7236296" y="4005064"/>
            <a:ext cx="1080120" cy="369332"/>
          </a:xfrm>
          <a:prstGeom prst="rect">
            <a:avLst/>
          </a:prstGeom>
          <a:noFill/>
        </p:spPr>
        <p:txBody>
          <a:bodyPr wrap="square" rtlCol="0">
            <a:spAutoFit/>
          </a:bodyPr>
          <a:lstStyle/>
          <a:p>
            <a:r>
              <a:rPr kumimoji="1" lang="ja-JP" altLang="en-US" dirty="0" smtClean="0"/>
              <a:t>ドメイン</a:t>
            </a:r>
            <a:r>
              <a:rPr kumimoji="1" lang="en-US" altLang="ja-JP" dirty="0" smtClean="0"/>
              <a:t>U</a:t>
            </a:r>
            <a:endParaRPr kumimoji="1" lang="ja-JP" altLang="en-US" dirty="0"/>
          </a:p>
        </p:txBody>
      </p:sp>
      <p:sp>
        <p:nvSpPr>
          <p:cNvPr id="18" name="テキスト ボックス 17"/>
          <p:cNvSpPr txBox="1"/>
          <p:nvPr/>
        </p:nvSpPr>
        <p:spPr>
          <a:xfrm>
            <a:off x="5652120" y="4005064"/>
            <a:ext cx="1080120" cy="369332"/>
          </a:xfrm>
          <a:prstGeom prst="rect">
            <a:avLst/>
          </a:prstGeom>
          <a:noFill/>
        </p:spPr>
        <p:txBody>
          <a:bodyPr wrap="square" rtlCol="0">
            <a:spAutoFit/>
          </a:bodyPr>
          <a:lstStyle/>
          <a:p>
            <a:r>
              <a:rPr kumimoji="1" lang="ja-JP" altLang="en-US" dirty="0" smtClean="0"/>
              <a:t>ドメイン</a:t>
            </a:r>
            <a:r>
              <a:rPr lang="en-US" altLang="ja-JP" dirty="0" smtClean="0"/>
              <a:t>0</a:t>
            </a:r>
            <a:endParaRPr kumimoji="1" lang="ja-JP" altLang="en-US" dirty="0"/>
          </a:p>
        </p:txBody>
      </p:sp>
      <p:sp>
        <p:nvSpPr>
          <p:cNvPr id="29" name="円/楕円 28"/>
          <p:cNvSpPr/>
          <p:nvPr/>
        </p:nvSpPr>
        <p:spPr>
          <a:xfrm>
            <a:off x="7308304" y="4509120"/>
            <a:ext cx="936104" cy="576064"/>
          </a:xfrm>
          <a:prstGeom prst="ellipse">
            <a:avLst/>
          </a:prstGeom>
          <a:noFill/>
          <a:ln>
            <a:solidFill>
              <a:schemeClr val="tx1"/>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0" name="右矢印 29"/>
          <p:cNvSpPr/>
          <p:nvPr/>
        </p:nvSpPr>
        <p:spPr>
          <a:xfrm rot="10800000">
            <a:off x="6588224" y="4581128"/>
            <a:ext cx="648073" cy="432048"/>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33" name="正方形/長方形 32"/>
          <p:cNvSpPr/>
          <p:nvPr/>
        </p:nvSpPr>
        <p:spPr>
          <a:xfrm>
            <a:off x="1403648" y="5013176"/>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4" name="正方形/長方形 33"/>
          <p:cNvSpPr/>
          <p:nvPr/>
        </p:nvSpPr>
        <p:spPr>
          <a:xfrm>
            <a:off x="1268016" y="4877544"/>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en-US" altLang="ja-JP" dirty="0" smtClean="0"/>
          </a:p>
        </p:txBody>
      </p:sp>
      <p:sp>
        <p:nvSpPr>
          <p:cNvPr id="35" name="正方形/長方形 34"/>
          <p:cNvSpPr/>
          <p:nvPr/>
        </p:nvSpPr>
        <p:spPr>
          <a:xfrm>
            <a:off x="1115616" y="6165304"/>
            <a:ext cx="3960440"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6" name="正方形/長方形 35"/>
          <p:cNvSpPr/>
          <p:nvPr/>
        </p:nvSpPr>
        <p:spPr>
          <a:xfrm>
            <a:off x="3923928" y="4365104"/>
            <a:ext cx="1152128" cy="11521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7" name="正方形/長方形 36"/>
          <p:cNvSpPr/>
          <p:nvPr/>
        </p:nvSpPr>
        <p:spPr>
          <a:xfrm>
            <a:off x="3995936" y="6237312"/>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KVM</a:t>
            </a:r>
            <a:endParaRPr kumimoji="1" lang="ja-JP" altLang="en-US" dirty="0"/>
          </a:p>
        </p:txBody>
      </p:sp>
      <p:sp>
        <p:nvSpPr>
          <p:cNvPr id="38" name="正方形/長方形 37"/>
          <p:cNvSpPr/>
          <p:nvPr/>
        </p:nvSpPr>
        <p:spPr>
          <a:xfrm>
            <a:off x="1115616" y="4725144"/>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通常の</a:t>
            </a:r>
            <a:endParaRPr kumimoji="1" lang="en-US" altLang="ja-JP" dirty="0" smtClean="0"/>
          </a:p>
          <a:p>
            <a:pPr algn="ctr"/>
            <a:r>
              <a:rPr lang="ja-JP" altLang="en-US" dirty="0" smtClean="0"/>
              <a:t>プロセス</a:t>
            </a:r>
            <a:endParaRPr kumimoji="1" lang="ja-JP" altLang="en-US" dirty="0"/>
          </a:p>
        </p:txBody>
      </p:sp>
      <p:sp>
        <p:nvSpPr>
          <p:cNvPr id="39" name="テキスト ボックス 38"/>
          <p:cNvSpPr txBox="1"/>
          <p:nvPr/>
        </p:nvSpPr>
        <p:spPr>
          <a:xfrm>
            <a:off x="1187624" y="6237312"/>
            <a:ext cx="2808312" cy="369332"/>
          </a:xfrm>
          <a:prstGeom prst="rect">
            <a:avLst/>
          </a:prstGeom>
          <a:noFill/>
        </p:spPr>
        <p:txBody>
          <a:bodyPr wrap="square" rtlCol="0">
            <a:spAutoFit/>
          </a:bodyPr>
          <a:lstStyle/>
          <a:p>
            <a:r>
              <a:rPr kumimoji="1" lang="en-US" altLang="ja-JP" dirty="0" smtClean="0"/>
              <a:t>Linux</a:t>
            </a:r>
            <a:r>
              <a:rPr lang="ja-JP" altLang="en-US" dirty="0" smtClean="0"/>
              <a:t>カーネル</a:t>
            </a:r>
            <a:r>
              <a:rPr lang="en-US" altLang="ja-JP" dirty="0" smtClean="0"/>
              <a:t>(</a:t>
            </a:r>
            <a:r>
              <a:rPr lang="ja-JP" altLang="en-US" dirty="0" smtClean="0"/>
              <a:t>ホスト</a:t>
            </a:r>
            <a:r>
              <a:rPr lang="en-US" altLang="ja-JP" dirty="0" smtClean="0"/>
              <a:t>OS)</a:t>
            </a:r>
            <a:endParaRPr kumimoji="1" lang="ja-JP" altLang="en-US" dirty="0"/>
          </a:p>
        </p:txBody>
      </p:sp>
      <p:sp>
        <p:nvSpPr>
          <p:cNvPr id="40" name="正方形/長方形 39"/>
          <p:cNvSpPr/>
          <p:nvPr/>
        </p:nvSpPr>
        <p:spPr>
          <a:xfrm>
            <a:off x="2699792" y="4365104"/>
            <a:ext cx="1152128" cy="11521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41" name="正方形/長方形 40"/>
          <p:cNvSpPr/>
          <p:nvPr/>
        </p:nvSpPr>
        <p:spPr>
          <a:xfrm>
            <a:off x="3923928" y="5589240"/>
            <a:ext cx="1152128"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QEMU</a:t>
            </a:r>
          </a:p>
        </p:txBody>
      </p:sp>
      <p:sp>
        <p:nvSpPr>
          <p:cNvPr id="42" name="正方形/長方形 41"/>
          <p:cNvSpPr/>
          <p:nvPr/>
        </p:nvSpPr>
        <p:spPr>
          <a:xfrm>
            <a:off x="2699792" y="5589240"/>
            <a:ext cx="1152128"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QEMU</a:t>
            </a:r>
            <a:endParaRPr kumimoji="1" lang="ja-JP" altLang="en-US" dirty="0"/>
          </a:p>
        </p:txBody>
      </p:sp>
      <p:sp>
        <p:nvSpPr>
          <p:cNvPr id="43" name="テキスト ボックス 42"/>
          <p:cNvSpPr txBox="1"/>
          <p:nvPr/>
        </p:nvSpPr>
        <p:spPr>
          <a:xfrm>
            <a:off x="2771800" y="4077072"/>
            <a:ext cx="1080120"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44" name="テキスト ボックス 43"/>
          <p:cNvSpPr txBox="1"/>
          <p:nvPr/>
        </p:nvSpPr>
        <p:spPr>
          <a:xfrm>
            <a:off x="3923928" y="4077072"/>
            <a:ext cx="1080120"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45" name="円/楕円 44"/>
          <p:cNvSpPr/>
          <p:nvPr/>
        </p:nvSpPr>
        <p:spPr>
          <a:xfrm>
            <a:off x="4067944" y="4653136"/>
            <a:ext cx="936104"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46" name="右矢印 45"/>
          <p:cNvSpPr/>
          <p:nvPr/>
        </p:nvSpPr>
        <p:spPr>
          <a:xfrm rot="10800000">
            <a:off x="3419872" y="4725144"/>
            <a:ext cx="648072" cy="432048"/>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7" name="テキスト ボックス 46"/>
          <p:cNvSpPr txBox="1"/>
          <p:nvPr/>
        </p:nvSpPr>
        <p:spPr>
          <a:xfrm>
            <a:off x="3491880" y="4437112"/>
            <a:ext cx="648072" cy="707886"/>
          </a:xfrm>
          <a:prstGeom prst="rect">
            <a:avLst/>
          </a:prstGeom>
          <a:noFill/>
        </p:spPr>
        <p:txBody>
          <a:bodyPr wrap="square" rtlCol="0">
            <a:spAutoFit/>
          </a:bodyPr>
          <a:lstStyle/>
          <a:p>
            <a:pPr algn="ctr"/>
            <a:r>
              <a:rPr kumimoji="1" lang="en-US" altLang="ja-JP" sz="4000" dirty="0" smtClean="0"/>
              <a:t>?</a:t>
            </a:r>
            <a:endParaRPr kumimoji="1" lang="ja-JP" altLang="en-US" sz="4000" dirty="0"/>
          </a:p>
        </p:txBody>
      </p:sp>
      <p:sp>
        <p:nvSpPr>
          <p:cNvPr id="26" name="円/楕円 25"/>
          <p:cNvSpPr/>
          <p:nvPr/>
        </p:nvSpPr>
        <p:spPr>
          <a:xfrm>
            <a:off x="5652120" y="4509120"/>
            <a:ext cx="936104"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27" name="フローチャート : 磁気ディスク 26"/>
          <p:cNvSpPr/>
          <p:nvPr/>
        </p:nvSpPr>
        <p:spPr>
          <a:xfrm>
            <a:off x="7164288" y="5229200"/>
            <a:ext cx="1152128" cy="720080"/>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28" name="右矢印 27"/>
          <p:cNvSpPr/>
          <p:nvPr/>
        </p:nvSpPr>
        <p:spPr>
          <a:xfrm rot="1824218">
            <a:off x="6508973" y="5075452"/>
            <a:ext cx="648073" cy="432048"/>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7092280" y="5229200"/>
            <a:ext cx="1296144" cy="738664"/>
          </a:xfrm>
          <a:prstGeom prst="rect">
            <a:avLst/>
          </a:prstGeom>
          <a:noFill/>
        </p:spPr>
        <p:txBody>
          <a:bodyPr wrap="square" rtlCol="0">
            <a:spAutoFit/>
          </a:bodyPr>
          <a:lstStyle/>
          <a:p>
            <a:pPr algn="ctr"/>
            <a:r>
              <a:rPr kumimoji="1" lang="ja-JP" altLang="en-US" sz="1400" dirty="0" smtClean="0"/>
              <a:t>ディスク</a:t>
            </a:r>
            <a:endParaRPr kumimoji="1" lang="en-US" altLang="ja-JP" sz="1400" dirty="0" smtClean="0"/>
          </a:p>
          <a:p>
            <a:pPr algn="ctr"/>
            <a:r>
              <a:rPr lang="ja-JP" altLang="en-US" sz="1400" dirty="0" smtClean="0"/>
              <a:t>メモリ</a:t>
            </a:r>
            <a:endParaRPr lang="en-US" altLang="ja-JP" sz="1400" dirty="0" smtClean="0"/>
          </a:p>
          <a:p>
            <a:pPr algn="ctr"/>
            <a:r>
              <a:rPr kumimoji="1" lang="ja-JP" altLang="en-US" sz="1400" dirty="0" smtClean="0"/>
              <a:t>ネットワーク</a:t>
            </a:r>
            <a:endParaRPr kumimoji="1" lang="ja-JP" altLang="en-US" sz="1400" dirty="0"/>
          </a:p>
        </p:txBody>
      </p:sp>
      <p:sp>
        <p:nvSpPr>
          <p:cNvPr id="32" name="テキスト ボックス 31"/>
          <p:cNvSpPr txBox="1"/>
          <p:nvPr/>
        </p:nvSpPr>
        <p:spPr>
          <a:xfrm>
            <a:off x="5796136" y="5301208"/>
            <a:ext cx="971600"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で</a:t>
            </a:r>
            <a:r>
              <a:rPr lang="en-US" altLang="ja-JP" dirty="0" smtClean="0"/>
              <a:t>IDS</a:t>
            </a:r>
            <a:r>
              <a:rPr lang="ja-JP" altLang="en-US" dirty="0" smtClean="0"/>
              <a:t>オフロードを実現するシステム</a:t>
            </a:r>
            <a:endParaRPr lang="en-US" altLang="ja-JP" dirty="0" smtClean="0"/>
          </a:p>
          <a:p>
            <a:pPr lvl="1"/>
            <a:r>
              <a:rPr lang="en-US" altLang="ja-JP" dirty="0" smtClean="0"/>
              <a:t>IDS</a:t>
            </a:r>
            <a:r>
              <a:rPr lang="ja-JP" altLang="en-US" dirty="0" smtClean="0"/>
              <a:t>をホスト</a:t>
            </a:r>
            <a:r>
              <a:rPr lang="en-US" altLang="ja-JP" dirty="0" smtClean="0"/>
              <a:t>OS</a:t>
            </a:r>
            <a:r>
              <a:rPr lang="ja-JP" altLang="en-US" dirty="0" smtClean="0"/>
              <a:t>上のプロセスとして実行する</a:t>
            </a:r>
            <a:endParaRPr lang="en-US" altLang="ja-JP" dirty="0" smtClean="0"/>
          </a:p>
          <a:p>
            <a:pPr lvl="2"/>
            <a:r>
              <a:rPr lang="en-US" altLang="ja-JP" dirty="0" smtClean="0"/>
              <a:t>IDS</a:t>
            </a:r>
            <a:r>
              <a:rPr lang="ja-JP" altLang="en-US" dirty="0" smtClean="0"/>
              <a:t>を攻撃から守る</a:t>
            </a:r>
            <a:endParaRPr lang="en-US" altLang="ja-JP" dirty="0" smtClean="0"/>
          </a:p>
          <a:p>
            <a:pPr lvl="1"/>
            <a:r>
              <a:rPr lang="en-US" altLang="ja-JP" dirty="0" smtClean="0"/>
              <a:t>IDS</a:t>
            </a:r>
            <a:r>
              <a:rPr lang="ja-JP" altLang="en-US" dirty="0" smtClean="0"/>
              <a:t>が</a:t>
            </a:r>
            <a:r>
              <a:rPr lang="en-US" altLang="ja-JP" dirty="0" smtClean="0"/>
              <a:t>VM</a:t>
            </a:r>
            <a:r>
              <a:rPr lang="ja-JP" altLang="en-US" dirty="0" smtClean="0"/>
              <a:t>のディスクとメモリを監視</a:t>
            </a:r>
            <a:endParaRPr lang="en-US" altLang="ja-JP" dirty="0" smtClean="0"/>
          </a:p>
          <a:p>
            <a:pPr lvl="1"/>
            <a:r>
              <a:rPr lang="en-US" altLang="ja-JP" dirty="0" smtClean="0"/>
              <a:t>VM</a:t>
            </a:r>
            <a:r>
              <a:rPr lang="ja-JP" altLang="en-US" dirty="0" smtClean="0"/>
              <a:t>と</a:t>
            </a:r>
            <a:r>
              <a:rPr lang="en-US" altLang="ja-JP" dirty="0" smtClean="0"/>
              <a:t>IDS</a:t>
            </a:r>
            <a:r>
              <a:rPr lang="ja-JP" altLang="en-US" dirty="0" err="1" smtClean="0"/>
              <a:t>への</a:t>
            </a:r>
            <a:r>
              <a:rPr lang="ja-JP" altLang="en-US" dirty="0" smtClean="0"/>
              <a:t>統一的な</a:t>
            </a:r>
            <a:r>
              <a:rPr lang="en-US" altLang="ja-JP" dirty="0" smtClean="0"/>
              <a:t>CPU</a:t>
            </a:r>
            <a:r>
              <a:rPr lang="ja-JP" altLang="en-US" dirty="0" smtClean="0"/>
              <a:t>・メモリ制限</a:t>
            </a:r>
            <a:endParaRPr lang="en-US" altLang="ja-JP" dirty="0" smtClean="0"/>
          </a:p>
          <a:p>
            <a:pPr lvl="2"/>
            <a:r>
              <a:rPr lang="ja-JP" altLang="en-US" dirty="0" smtClean="0"/>
              <a:t>一定のリソースを保証</a:t>
            </a:r>
            <a:endParaRPr lang="en-US" altLang="ja-JP" dirty="0" smtClean="0"/>
          </a:p>
        </p:txBody>
      </p:sp>
      <p:sp>
        <p:nvSpPr>
          <p:cNvPr id="3" name="タイトル 2"/>
          <p:cNvSpPr>
            <a:spLocks noGrp="1"/>
          </p:cNvSpPr>
          <p:nvPr>
            <p:ph type="title"/>
          </p:nvPr>
        </p:nvSpPr>
        <p:spPr/>
        <p:txBody>
          <a:bodyPr/>
          <a:lstStyle/>
          <a:p>
            <a:r>
              <a:rPr lang="ja-JP" altLang="en-US" dirty="0" smtClean="0"/>
              <a:t>提案</a:t>
            </a:r>
            <a:r>
              <a:rPr lang="en-US" altLang="ja-JP" dirty="0" smtClean="0"/>
              <a:t>:</a:t>
            </a:r>
            <a:r>
              <a:rPr lang="en-US" altLang="ja-JP" dirty="0" err="1" smtClean="0"/>
              <a:t>KVMonitor</a:t>
            </a:r>
            <a:endParaRPr lang="ja-JP" altLang="en-US" dirty="0"/>
          </a:p>
        </p:txBody>
      </p:sp>
      <p:sp>
        <p:nvSpPr>
          <p:cNvPr id="4" name="正方形/長方形 3"/>
          <p:cNvSpPr/>
          <p:nvPr/>
        </p:nvSpPr>
        <p:spPr>
          <a:xfrm>
            <a:off x="4860032" y="4869160"/>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5" name="正方形/長方形 4"/>
          <p:cNvSpPr/>
          <p:nvPr/>
        </p:nvSpPr>
        <p:spPr>
          <a:xfrm>
            <a:off x="4716016" y="4725144"/>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6" name="正方形/長方形 5"/>
          <p:cNvSpPr/>
          <p:nvPr/>
        </p:nvSpPr>
        <p:spPr>
          <a:xfrm>
            <a:off x="4499992" y="5949280"/>
            <a:ext cx="4248472"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 name="正方形/長方形 7"/>
          <p:cNvSpPr/>
          <p:nvPr/>
        </p:nvSpPr>
        <p:spPr>
          <a:xfrm>
            <a:off x="7308304" y="4509120"/>
            <a:ext cx="1440160" cy="13681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9" name="正方形/長方形 8"/>
          <p:cNvSpPr/>
          <p:nvPr/>
        </p:nvSpPr>
        <p:spPr>
          <a:xfrm>
            <a:off x="7308304" y="3429000"/>
            <a:ext cx="1440160"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0" name="正方形/長方形 9"/>
          <p:cNvSpPr/>
          <p:nvPr/>
        </p:nvSpPr>
        <p:spPr>
          <a:xfrm>
            <a:off x="7740352" y="6021288"/>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KVM</a:t>
            </a:r>
            <a:endParaRPr kumimoji="1" lang="ja-JP" altLang="en-US" dirty="0"/>
          </a:p>
        </p:txBody>
      </p:sp>
      <p:sp>
        <p:nvSpPr>
          <p:cNvPr id="11" name="正方形/長方形 10"/>
          <p:cNvSpPr/>
          <p:nvPr/>
        </p:nvSpPr>
        <p:spPr>
          <a:xfrm>
            <a:off x="4499992" y="4581128"/>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t>通常の</a:t>
            </a:r>
            <a:endParaRPr kumimoji="1" lang="en-US" altLang="ja-JP" dirty="0" smtClean="0"/>
          </a:p>
          <a:p>
            <a:pPr algn="ctr"/>
            <a:r>
              <a:rPr lang="ja-JP" altLang="en-US" dirty="0" smtClean="0"/>
              <a:t>プロセス</a:t>
            </a:r>
            <a:endParaRPr kumimoji="1" lang="ja-JP" altLang="en-US" dirty="0"/>
          </a:p>
        </p:txBody>
      </p:sp>
      <p:sp>
        <p:nvSpPr>
          <p:cNvPr id="12" name="テキスト ボックス 11"/>
          <p:cNvSpPr txBox="1"/>
          <p:nvPr/>
        </p:nvSpPr>
        <p:spPr>
          <a:xfrm>
            <a:off x="4716016" y="6021288"/>
            <a:ext cx="3096344" cy="369332"/>
          </a:xfrm>
          <a:prstGeom prst="rect">
            <a:avLst/>
          </a:prstGeom>
          <a:noFill/>
        </p:spPr>
        <p:txBody>
          <a:bodyPr wrap="square" rtlCol="0">
            <a:spAutoFit/>
          </a:bodyPr>
          <a:lstStyle/>
          <a:p>
            <a:r>
              <a:rPr kumimoji="1" lang="en-US" altLang="ja-JP" dirty="0" smtClean="0"/>
              <a:t>Linux</a:t>
            </a:r>
            <a:r>
              <a:rPr lang="ja-JP" altLang="en-US" dirty="0" smtClean="0"/>
              <a:t>カーネル</a:t>
            </a:r>
            <a:r>
              <a:rPr lang="en-US" altLang="ja-JP" dirty="0" smtClean="0"/>
              <a:t>(</a:t>
            </a:r>
            <a:r>
              <a:rPr lang="ja-JP" altLang="en-US" dirty="0" smtClean="0"/>
              <a:t>ホスト</a:t>
            </a:r>
            <a:r>
              <a:rPr lang="en-US" altLang="ja-JP" dirty="0" smtClean="0"/>
              <a:t>OS)</a:t>
            </a:r>
            <a:endParaRPr kumimoji="1" lang="ja-JP" altLang="en-US" dirty="0"/>
          </a:p>
        </p:txBody>
      </p:sp>
      <p:sp>
        <p:nvSpPr>
          <p:cNvPr id="15" name="右矢印 14"/>
          <p:cNvSpPr/>
          <p:nvPr/>
        </p:nvSpPr>
        <p:spPr>
          <a:xfrm>
            <a:off x="7020272" y="5013176"/>
            <a:ext cx="576064" cy="36004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6588224" y="5373216"/>
            <a:ext cx="1080120"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sp>
        <p:nvSpPr>
          <p:cNvPr id="17" name="テキスト ボックス 16"/>
          <p:cNvSpPr txBox="1"/>
          <p:nvPr/>
        </p:nvSpPr>
        <p:spPr>
          <a:xfrm>
            <a:off x="7380312" y="3059668"/>
            <a:ext cx="1224136" cy="369332"/>
          </a:xfrm>
          <a:prstGeom prst="rect">
            <a:avLst/>
          </a:prstGeom>
          <a:noFill/>
        </p:spPr>
        <p:txBody>
          <a:bodyPr wrap="square" rtlCol="0">
            <a:spAutoFit/>
          </a:bodyPr>
          <a:lstStyle/>
          <a:p>
            <a:pPr algn="ctr"/>
            <a:r>
              <a:rPr lang="en-US" altLang="ja-JP" dirty="0" smtClean="0"/>
              <a:t>VM</a:t>
            </a:r>
            <a:endParaRPr kumimoji="1" lang="ja-JP" altLang="en-US" dirty="0"/>
          </a:p>
        </p:txBody>
      </p:sp>
      <p:sp>
        <p:nvSpPr>
          <p:cNvPr id="18" name="円/楕円 17"/>
          <p:cNvSpPr/>
          <p:nvPr/>
        </p:nvSpPr>
        <p:spPr>
          <a:xfrm>
            <a:off x="7524328" y="3501008"/>
            <a:ext cx="1008112" cy="576064"/>
          </a:xfrm>
          <a:prstGeom prst="ellipse">
            <a:avLst/>
          </a:prstGeom>
          <a:noFill/>
          <a:ln w="19050">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13" name="円/楕円 12"/>
          <p:cNvSpPr/>
          <p:nvPr/>
        </p:nvSpPr>
        <p:spPr>
          <a:xfrm>
            <a:off x="7524328" y="3501008"/>
            <a:ext cx="1008112"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IDS</a:t>
            </a:r>
            <a:endParaRPr kumimoji="1" lang="ja-JP" altLang="en-US" dirty="0"/>
          </a:p>
        </p:txBody>
      </p:sp>
      <p:sp>
        <p:nvSpPr>
          <p:cNvPr id="19" name="フローチャート : 磁気ディスク 18"/>
          <p:cNvSpPr/>
          <p:nvPr/>
        </p:nvSpPr>
        <p:spPr>
          <a:xfrm>
            <a:off x="7596336" y="5157192"/>
            <a:ext cx="1008112" cy="720080"/>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ディスク</a:t>
            </a:r>
            <a:endParaRPr kumimoji="1" lang="en-US" altLang="ja-JP" dirty="0" smtClean="0"/>
          </a:p>
        </p:txBody>
      </p:sp>
      <p:sp>
        <p:nvSpPr>
          <p:cNvPr id="20" name="正方形/長方形 19"/>
          <p:cNvSpPr/>
          <p:nvPr/>
        </p:nvSpPr>
        <p:spPr>
          <a:xfrm>
            <a:off x="7524328" y="4653136"/>
            <a:ext cx="1152128"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メモリ</a:t>
            </a:r>
            <a:endParaRPr kumimoji="1" lang="ja-JP" altLang="en-US" dirty="0"/>
          </a:p>
        </p:txBody>
      </p:sp>
      <p:sp>
        <p:nvSpPr>
          <p:cNvPr id="21" name="テキスト ボックス 20"/>
          <p:cNvSpPr txBox="1"/>
          <p:nvPr/>
        </p:nvSpPr>
        <p:spPr>
          <a:xfrm>
            <a:off x="7452320" y="4149080"/>
            <a:ext cx="1224136" cy="369332"/>
          </a:xfrm>
          <a:prstGeom prst="rect">
            <a:avLst/>
          </a:prstGeom>
          <a:noFill/>
        </p:spPr>
        <p:txBody>
          <a:bodyPr wrap="square" rtlCol="0">
            <a:spAutoFit/>
          </a:bodyPr>
          <a:lstStyle/>
          <a:p>
            <a:pPr algn="ctr"/>
            <a:r>
              <a:rPr lang="en-US" altLang="ja-JP" dirty="0" smtClean="0"/>
              <a:t>QEMU</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2.22222E-6 4.81481E-6 L -0.16528 0.19953 " pathEditMode="relative" rAng="0" ptsTypes="AA">
                                      <p:cBhvr>
                                        <p:cTn id="6" dur="1000" fill="hold"/>
                                        <p:tgtEl>
                                          <p:spTgt spid="13"/>
                                        </p:tgtEl>
                                        <p:attrNameLst>
                                          <p:attrName>ppt_x</p:attrName>
                                          <p:attrName>ppt_y</p:attrName>
                                        </p:attrNameLst>
                                      </p:cBhvr>
                                      <p:rCtr x="-83" y="100"/>
                                    </p:animMotion>
                                  </p:childTnLst>
                                </p:cTn>
                              </p:par>
                            </p:childTnLst>
                          </p:cTn>
                        </p:par>
                        <p:par>
                          <p:cTn id="7" fill="hold">
                            <p:stCondLst>
                              <p:cond delay="1000"/>
                            </p:stCondLst>
                            <p:childTnLst>
                              <p:par>
                                <p:cTn id="8" presetID="22" presetClass="entr" presetSubtype="1"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ホスト</a:t>
            </a:r>
            <a:r>
              <a:rPr lang="en-US" altLang="ja-JP" dirty="0" smtClean="0"/>
              <a:t>OS</a:t>
            </a:r>
            <a:r>
              <a:rPr lang="ja-JP" altLang="en-US" dirty="0" smtClean="0"/>
              <a:t>に</a:t>
            </a:r>
            <a:r>
              <a:rPr lang="en-US" altLang="ja-JP" dirty="0" smtClean="0"/>
              <a:t>VM</a:t>
            </a:r>
            <a:r>
              <a:rPr lang="ja-JP" altLang="en-US" dirty="0" smtClean="0"/>
              <a:t>のディスクをマウントすることで監視</a:t>
            </a:r>
            <a:endParaRPr lang="en-US" altLang="ja-JP" dirty="0" smtClean="0"/>
          </a:p>
          <a:p>
            <a:pPr lvl="1"/>
            <a:r>
              <a:rPr lang="en-US" altLang="ja-JP" dirty="0" smtClean="0"/>
              <a:t>qcow2</a:t>
            </a:r>
            <a:r>
              <a:rPr lang="ja-JP" altLang="en-US" dirty="0" smtClean="0"/>
              <a:t>形式は直接マウントできない</a:t>
            </a:r>
            <a:endParaRPr lang="en-US" altLang="ja-JP" dirty="0" smtClean="0"/>
          </a:p>
          <a:p>
            <a:pPr lvl="1"/>
            <a:r>
              <a:rPr lang="en-US" altLang="ja-JP" dirty="0" err="1" smtClean="0"/>
              <a:t>qemu-nbd</a:t>
            </a:r>
            <a:r>
              <a:rPr lang="ja-JP" altLang="en-US" dirty="0" smtClean="0"/>
              <a:t>を経由することで仮想的にブロックデバイスとして見せる</a:t>
            </a:r>
            <a:r>
              <a:rPr lang="en-US" altLang="ja-JP" dirty="0" smtClean="0"/>
              <a:t>	</a:t>
            </a:r>
          </a:p>
        </p:txBody>
      </p:sp>
      <p:sp>
        <p:nvSpPr>
          <p:cNvPr id="3" name="タイトル 2"/>
          <p:cNvSpPr>
            <a:spLocks noGrp="1"/>
          </p:cNvSpPr>
          <p:nvPr>
            <p:ph type="title"/>
          </p:nvPr>
        </p:nvSpPr>
        <p:spPr/>
        <p:txBody>
          <a:bodyPr/>
          <a:lstStyle/>
          <a:p>
            <a:r>
              <a:rPr lang="ja-JP" altLang="en-US" smtClean="0"/>
              <a:t>ディスクの監視</a:t>
            </a:r>
            <a:endParaRPr lang="ja-JP" altLang="en-US" dirty="0"/>
          </a:p>
        </p:txBody>
      </p:sp>
      <p:sp>
        <p:nvSpPr>
          <p:cNvPr id="7" name="正方形/長方形 6"/>
          <p:cNvSpPr/>
          <p:nvPr/>
        </p:nvSpPr>
        <p:spPr>
          <a:xfrm>
            <a:off x="6516216" y="4077072"/>
            <a:ext cx="1224136"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6516216" y="3645024"/>
            <a:ext cx="1224136" cy="369332"/>
          </a:xfrm>
          <a:prstGeom prst="rect">
            <a:avLst/>
          </a:prstGeom>
          <a:noFill/>
        </p:spPr>
        <p:txBody>
          <a:bodyPr wrap="square" rtlCol="0">
            <a:spAutoFit/>
          </a:bodyPr>
          <a:lstStyle/>
          <a:p>
            <a:pPr algn="ctr"/>
            <a:r>
              <a:rPr kumimoji="1" lang="en-US" altLang="ja-JP" dirty="0" smtClean="0"/>
              <a:t>VM</a:t>
            </a:r>
            <a:endParaRPr kumimoji="1" lang="ja-JP" altLang="en-US" dirty="0"/>
          </a:p>
        </p:txBody>
      </p:sp>
      <p:sp>
        <p:nvSpPr>
          <p:cNvPr id="14" name="下矢印 13"/>
          <p:cNvSpPr/>
          <p:nvPr/>
        </p:nvSpPr>
        <p:spPr>
          <a:xfrm>
            <a:off x="3851920" y="3933056"/>
            <a:ext cx="432048" cy="5760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8" name="円/楕円 17"/>
          <p:cNvSpPr/>
          <p:nvPr/>
        </p:nvSpPr>
        <p:spPr>
          <a:xfrm>
            <a:off x="2771800" y="3284984"/>
            <a:ext cx="2592288"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t>IDS(Tripwire)</a:t>
            </a:r>
            <a:endParaRPr kumimoji="1" lang="ja-JP" altLang="en-US" dirty="0"/>
          </a:p>
        </p:txBody>
      </p:sp>
      <p:sp>
        <p:nvSpPr>
          <p:cNvPr id="20" name="正方形/長方形 19"/>
          <p:cNvSpPr/>
          <p:nvPr/>
        </p:nvSpPr>
        <p:spPr>
          <a:xfrm>
            <a:off x="3563888" y="5733256"/>
            <a:ext cx="4176464"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ホスト</a:t>
            </a:r>
            <a:r>
              <a:rPr kumimoji="1" lang="en-US" altLang="ja-JP" dirty="0" smtClean="0"/>
              <a:t>OS</a:t>
            </a:r>
            <a:endParaRPr kumimoji="1" lang="ja-JP" altLang="en-US" dirty="0"/>
          </a:p>
        </p:txBody>
      </p:sp>
      <p:cxnSp>
        <p:nvCxnSpPr>
          <p:cNvPr id="17" name="直線コネクタ 16"/>
          <p:cNvCxnSpPr>
            <a:stCxn id="10" idx="1"/>
            <a:endCxn id="39" idx="4"/>
          </p:cNvCxnSpPr>
          <p:nvPr/>
        </p:nvCxnSpPr>
        <p:spPr>
          <a:xfrm flipH="1">
            <a:off x="4644008" y="5085184"/>
            <a:ext cx="216024"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21" name="テキスト ボックス 20"/>
          <p:cNvSpPr txBox="1"/>
          <p:nvPr/>
        </p:nvSpPr>
        <p:spPr>
          <a:xfrm>
            <a:off x="2987824" y="3933056"/>
            <a:ext cx="864096"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sp>
        <p:nvSpPr>
          <p:cNvPr id="39" name="フローチャート : 磁気ディスク 38"/>
          <p:cNvSpPr/>
          <p:nvPr/>
        </p:nvSpPr>
        <p:spPr>
          <a:xfrm>
            <a:off x="3563888" y="4509120"/>
            <a:ext cx="1080120" cy="1152128"/>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ブロック</a:t>
            </a:r>
            <a:endParaRPr kumimoji="1" lang="en-US" altLang="ja-JP" sz="1600" dirty="0" smtClean="0"/>
          </a:p>
          <a:p>
            <a:pPr algn="ctr"/>
            <a:r>
              <a:rPr lang="ja-JP" altLang="en-US" sz="1600" dirty="0" smtClean="0"/>
              <a:t>デバイス</a:t>
            </a:r>
            <a:endParaRPr kumimoji="1" lang="ja-JP" altLang="en-US" sz="1600" dirty="0"/>
          </a:p>
        </p:txBody>
      </p:sp>
      <p:cxnSp>
        <p:nvCxnSpPr>
          <p:cNvPr id="27" name="直線コネクタ 26"/>
          <p:cNvCxnSpPr/>
          <p:nvPr/>
        </p:nvCxnSpPr>
        <p:spPr>
          <a:xfrm flipH="1">
            <a:off x="6372200" y="5085184"/>
            <a:ext cx="504056"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35" name="メモ 34"/>
          <p:cNvSpPr/>
          <p:nvPr/>
        </p:nvSpPr>
        <p:spPr>
          <a:xfrm flipV="1">
            <a:off x="6660232" y="4437112"/>
            <a:ext cx="1008112" cy="1152128"/>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36" name="テキスト ボックス 35"/>
          <p:cNvSpPr txBox="1"/>
          <p:nvPr/>
        </p:nvSpPr>
        <p:spPr>
          <a:xfrm>
            <a:off x="6588224" y="4653136"/>
            <a:ext cx="1152128" cy="830997"/>
          </a:xfrm>
          <a:prstGeom prst="rect">
            <a:avLst/>
          </a:prstGeom>
          <a:noFill/>
        </p:spPr>
        <p:txBody>
          <a:bodyPr wrap="square" rtlCol="0">
            <a:spAutoFit/>
          </a:bodyPr>
          <a:lstStyle/>
          <a:p>
            <a:pPr algn="ctr"/>
            <a:r>
              <a:rPr kumimoji="1" lang="ja-JP" altLang="en-US" sz="1600" dirty="0" smtClean="0"/>
              <a:t>ディスク</a:t>
            </a:r>
            <a:endParaRPr kumimoji="1" lang="en-US" altLang="ja-JP" sz="1600" dirty="0" smtClean="0"/>
          </a:p>
          <a:p>
            <a:pPr algn="ctr"/>
            <a:r>
              <a:rPr lang="ja-JP" altLang="en-US" sz="1600" dirty="0" smtClean="0"/>
              <a:t>イメージ</a:t>
            </a:r>
            <a:endParaRPr lang="en-US" altLang="ja-JP" sz="1600" dirty="0" smtClean="0"/>
          </a:p>
          <a:p>
            <a:pPr algn="ctr"/>
            <a:r>
              <a:rPr lang="ja-JP" altLang="en-US" sz="1600" dirty="0" smtClean="0"/>
              <a:t>（</a:t>
            </a:r>
            <a:r>
              <a:rPr lang="en-US" altLang="ja-JP" sz="1600" dirty="0" smtClean="0"/>
              <a:t>qcow2</a:t>
            </a:r>
            <a:r>
              <a:rPr lang="ja-JP" altLang="en-US" sz="1600" dirty="0" smtClean="0"/>
              <a:t>）</a:t>
            </a:r>
            <a:endParaRPr kumimoji="1" lang="ja-JP" altLang="en-US" sz="1600" dirty="0"/>
          </a:p>
        </p:txBody>
      </p:sp>
      <p:sp>
        <p:nvSpPr>
          <p:cNvPr id="10" name="角丸四角形 9"/>
          <p:cNvSpPr/>
          <p:nvPr/>
        </p:nvSpPr>
        <p:spPr>
          <a:xfrm>
            <a:off x="4860032" y="4869160"/>
            <a:ext cx="1584176" cy="4320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err="1" smtClean="0"/>
              <a:t>qemu-nbd</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VM</a:t>
            </a:r>
            <a:r>
              <a:rPr lang="ja-JP" altLang="en-US" dirty="0" smtClean="0"/>
              <a:t>の物理メモリを</a:t>
            </a:r>
            <a:r>
              <a:rPr lang="en-US" altLang="ja-JP" dirty="0" smtClean="0"/>
              <a:t>IDS</a:t>
            </a:r>
            <a:r>
              <a:rPr lang="ja-JP" altLang="en-US" dirty="0" smtClean="0"/>
              <a:t>の仮想メモリ上にマップ</a:t>
            </a:r>
            <a:endParaRPr lang="en-US" altLang="ja-JP" dirty="0" smtClean="0"/>
          </a:p>
          <a:p>
            <a:pPr lvl="1"/>
            <a:r>
              <a:rPr lang="en-US" altLang="ja-JP" dirty="0" smtClean="0"/>
              <a:t>QEMU</a:t>
            </a:r>
            <a:r>
              <a:rPr lang="ja-JP" altLang="en-US" dirty="0" err="1" smtClean="0"/>
              <a:t>にメ</a:t>
            </a:r>
            <a:r>
              <a:rPr lang="ja-JP" altLang="en-US" dirty="0" smtClean="0"/>
              <a:t>モリ用ファイルをメモリとして使わせる</a:t>
            </a:r>
            <a:endParaRPr lang="en-US" altLang="ja-JP" dirty="0" smtClean="0"/>
          </a:p>
          <a:p>
            <a:pPr lvl="2"/>
            <a:r>
              <a:rPr lang="en-US" altLang="ja-JP" dirty="0" err="1" smtClean="0"/>
              <a:t>mmap</a:t>
            </a:r>
            <a:r>
              <a:rPr lang="ja-JP" altLang="en-US" dirty="0" smtClean="0"/>
              <a:t>を用いてメモリマップする</a:t>
            </a:r>
            <a:endParaRPr lang="en-US" altLang="ja-JP" dirty="0" smtClean="0"/>
          </a:p>
          <a:p>
            <a:pPr lvl="2"/>
            <a:r>
              <a:rPr lang="en-US" altLang="ja-JP" dirty="0" smtClean="0"/>
              <a:t>QEMU</a:t>
            </a:r>
            <a:r>
              <a:rPr lang="ja-JP" altLang="en-US" dirty="0" smtClean="0"/>
              <a:t>がファイルを削除しないように修正</a:t>
            </a:r>
            <a:endParaRPr lang="en-US" altLang="ja-JP" dirty="0" smtClean="0"/>
          </a:p>
          <a:p>
            <a:pPr lvl="3"/>
            <a:r>
              <a:rPr lang="ja-JP" altLang="en-US" dirty="0" smtClean="0"/>
              <a:t>従来はオープンした後に削除していた</a:t>
            </a:r>
            <a:endParaRPr lang="en-US" altLang="ja-JP" dirty="0" smtClean="0"/>
          </a:p>
          <a:p>
            <a:pPr lvl="1"/>
            <a:r>
              <a:rPr lang="en-US" altLang="ja-JP" dirty="0" smtClean="0"/>
              <a:t>IDS</a:t>
            </a:r>
            <a:r>
              <a:rPr lang="ja-JP" altLang="en-US" dirty="0" err="1" smtClean="0"/>
              <a:t>もメ</a:t>
            </a:r>
            <a:r>
              <a:rPr lang="ja-JP" altLang="en-US" dirty="0" smtClean="0"/>
              <a:t>モリ用ファイルをマップして参照する</a:t>
            </a:r>
            <a:endParaRPr lang="en-US" altLang="ja-JP" dirty="0" smtClean="0"/>
          </a:p>
        </p:txBody>
      </p:sp>
      <p:sp>
        <p:nvSpPr>
          <p:cNvPr id="3" name="タイトル 2"/>
          <p:cNvSpPr>
            <a:spLocks noGrp="1"/>
          </p:cNvSpPr>
          <p:nvPr>
            <p:ph type="title"/>
          </p:nvPr>
        </p:nvSpPr>
        <p:spPr/>
        <p:txBody>
          <a:bodyPr/>
          <a:lstStyle/>
          <a:p>
            <a:r>
              <a:rPr lang="ja-JP" altLang="en-US" smtClean="0"/>
              <a:t>メモリの監視</a:t>
            </a:r>
            <a:endParaRPr lang="ja-JP" altLang="en-US" dirty="0"/>
          </a:p>
        </p:txBody>
      </p:sp>
      <p:sp>
        <p:nvSpPr>
          <p:cNvPr id="20" name="正方形/長方形 19"/>
          <p:cNvSpPr/>
          <p:nvPr/>
        </p:nvSpPr>
        <p:spPr>
          <a:xfrm>
            <a:off x="3707904" y="6237312"/>
            <a:ext cx="468052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ホスト</a:t>
            </a:r>
            <a:r>
              <a:rPr kumimoji="1" lang="en-US" altLang="ja-JP" dirty="0" smtClean="0"/>
              <a:t>OS</a:t>
            </a:r>
            <a:endParaRPr kumimoji="1" lang="ja-JP" altLang="en-US" dirty="0"/>
          </a:p>
        </p:txBody>
      </p:sp>
      <p:sp>
        <p:nvSpPr>
          <p:cNvPr id="25" name="正方形/長方形 24"/>
          <p:cNvSpPr/>
          <p:nvPr/>
        </p:nvSpPr>
        <p:spPr>
          <a:xfrm>
            <a:off x="6804248" y="4581128"/>
            <a:ext cx="1584176"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正方形/長方形 25"/>
          <p:cNvSpPr/>
          <p:nvPr/>
        </p:nvSpPr>
        <p:spPr>
          <a:xfrm>
            <a:off x="3707904" y="4149080"/>
            <a:ext cx="1512168" cy="194421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7" name="正方形/長方形 26"/>
          <p:cNvSpPr/>
          <p:nvPr/>
        </p:nvSpPr>
        <p:spPr>
          <a:xfrm>
            <a:off x="3851920" y="5085184"/>
            <a:ext cx="1224136" cy="9361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r>
              <a:rPr kumimoji="1" lang="ja-JP" altLang="en-US" dirty="0" smtClean="0"/>
              <a:t>物理</a:t>
            </a:r>
            <a:endParaRPr kumimoji="1" lang="en-US" altLang="ja-JP" dirty="0" smtClean="0"/>
          </a:p>
          <a:p>
            <a:pPr algn="ctr"/>
            <a:r>
              <a:rPr kumimoji="1" lang="ja-JP" altLang="en-US" dirty="0" smtClean="0"/>
              <a:t>メモリ</a:t>
            </a:r>
            <a:endParaRPr kumimoji="1" lang="ja-JP" altLang="en-US" dirty="0"/>
          </a:p>
        </p:txBody>
      </p:sp>
      <p:sp>
        <p:nvSpPr>
          <p:cNvPr id="32" name="正方形/長方形 31"/>
          <p:cNvSpPr/>
          <p:nvPr/>
        </p:nvSpPr>
        <p:spPr>
          <a:xfrm>
            <a:off x="7020272" y="5085184"/>
            <a:ext cx="1152128" cy="9361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r>
              <a:rPr kumimoji="1" lang="ja-JP" altLang="en-US" dirty="0" smtClean="0"/>
              <a:t>物理</a:t>
            </a:r>
            <a:endParaRPr lang="en-US" altLang="ja-JP" dirty="0" smtClean="0"/>
          </a:p>
          <a:p>
            <a:pPr algn="ctr"/>
            <a:r>
              <a:rPr lang="ja-JP" altLang="en-US" dirty="0" smtClean="0"/>
              <a:t>メモリ</a:t>
            </a:r>
            <a:endParaRPr kumimoji="1" lang="ja-JP" altLang="en-US" dirty="0"/>
          </a:p>
        </p:txBody>
      </p:sp>
      <p:sp>
        <p:nvSpPr>
          <p:cNvPr id="33" name="メモ 32"/>
          <p:cNvSpPr/>
          <p:nvPr/>
        </p:nvSpPr>
        <p:spPr>
          <a:xfrm flipV="1">
            <a:off x="5436096" y="5085184"/>
            <a:ext cx="1152128" cy="936104"/>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35" name="直線コネクタ 34"/>
          <p:cNvCxnSpPr/>
          <p:nvPr/>
        </p:nvCxnSpPr>
        <p:spPr>
          <a:xfrm>
            <a:off x="4860032" y="5085184"/>
            <a:ext cx="576064" cy="0"/>
          </a:xfrm>
          <a:prstGeom prst="line">
            <a:avLst/>
          </a:prstGeom>
          <a:ln w="19050">
            <a:prstDash val="lgDash"/>
          </a:ln>
        </p:spPr>
        <p:style>
          <a:lnRef idx="1">
            <a:schemeClr val="accent2"/>
          </a:lnRef>
          <a:fillRef idx="0">
            <a:schemeClr val="accent2"/>
          </a:fillRef>
          <a:effectRef idx="0">
            <a:schemeClr val="accent2"/>
          </a:effectRef>
          <a:fontRef idx="minor">
            <a:schemeClr val="tx1"/>
          </a:fontRef>
        </p:style>
      </p:cxnSp>
      <p:cxnSp>
        <p:nvCxnSpPr>
          <p:cNvPr id="37" name="直線コネクタ 36"/>
          <p:cNvCxnSpPr/>
          <p:nvPr/>
        </p:nvCxnSpPr>
        <p:spPr>
          <a:xfrm>
            <a:off x="4860032" y="6021288"/>
            <a:ext cx="576064" cy="0"/>
          </a:xfrm>
          <a:prstGeom prst="line">
            <a:avLst/>
          </a:prstGeom>
          <a:ln w="19050">
            <a:prstDash val="lgDash"/>
          </a:ln>
        </p:spPr>
        <p:style>
          <a:lnRef idx="1">
            <a:schemeClr val="accent2"/>
          </a:lnRef>
          <a:fillRef idx="0">
            <a:schemeClr val="accent2"/>
          </a:fillRef>
          <a:effectRef idx="0">
            <a:schemeClr val="accent2"/>
          </a:effectRef>
          <a:fontRef idx="minor">
            <a:schemeClr val="tx1"/>
          </a:fontRef>
        </p:style>
      </p:cxnSp>
      <p:cxnSp>
        <p:nvCxnSpPr>
          <p:cNvPr id="39" name="直線コネクタ 38"/>
          <p:cNvCxnSpPr/>
          <p:nvPr/>
        </p:nvCxnSpPr>
        <p:spPr>
          <a:xfrm>
            <a:off x="6444208" y="5085184"/>
            <a:ext cx="792088" cy="0"/>
          </a:xfrm>
          <a:prstGeom prst="line">
            <a:avLst/>
          </a:prstGeom>
          <a:ln w="19050">
            <a:prstDash val="lgDash"/>
          </a:ln>
        </p:spPr>
        <p:style>
          <a:lnRef idx="1">
            <a:schemeClr val="accent2"/>
          </a:lnRef>
          <a:fillRef idx="0">
            <a:schemeClr val="accent2"/>
          </a:fillRef>
          <a:effectRef idx="0">
            <a:schemeClr val="accent2"/>
          </a:effectRef>
          <a:fontRef idx="minor">
            <a:schemeClr val="tx1"/>
          </a:fontRef>
        </p:style>
      </p:cxnSp>
      <p:cxnSp>
        <p:nvCxnSpPr>
          <p:cNvPr id="43" name="直線コネクタ 42"/>
          <p:cNvCxnSpPr/>
          <p:nvPr/>
        </p:nvCxnSpPr>
        <p:spPr>
          <a:xfrm>
            <a:off x="6588224" y="6021288"/>
            <a:ext cx="648072" cy="0"/>
          </a:xfrm>
          <a:prstGeom prst="line">
            <a:avLst/>
          </a:prstGeom>
          <a:ln w="19050">
            <a:prstDash val="lgDash"/>
          </a:ln>
        </p:spPr>
        <p:style>
          <a:lnRef idx="1">
            <a:schemeClr val="accent2"/>
          </a:lnRef>
          <a:fillRef idx="0">
            <a:schemeClr val="accent2"/>
          </a:fillRef>
          <a:effectRef idx="0">
            <a:schemeClr val="accent2"/>
          </a:effectRef>
          <a:fontRef idx="minor">
            <a:schemeClr val="tx1"/>
          </a:fontRef>
        </p:style>
      </p:cxnSp>
      <p:sp>
        <p:nvSpPr>
          <p:cNvPr id="44" name="テキスト ボックス 43"/>
          <p:cNvSpPr txBox="1"/>
          <p:nvPr/>
        </p:nvSpPr>
        <p:spPr>
          <a:xfrm>
            <a:off x="5508104" y="5229200"/>
            <a:ext cx="1008112" cy="646331"/>
          </a:xfrm>
          <a:prstGeom prst="rect">
            <a:avLst/>
          </a:prstGeom>
          <a:noFill/>
        </p:spPr>
        <p:txBody>
          <a:bodyPr wrap="square" rtlCol="0">
            <a:spAutoFit/>
          </a:bodyPr>
          <a:lstStyle/>
          <a:p>
            <a:pPr algn="ctr"/>
            <a:r>
              <a:rPr lang="ja-JP" altLang="en-US" dirty="0" smtClean="0"/>
              <a:t>メモリ用</a:t>
            </a:r>
            <a:endParaRPr lang="en-US" altLang="ja-JP" dirty="0" smtClean="0"/>
          </a:p>
          <a:p>
            <a:pPr algn="ctr"/>
            <a:r>
              <a:rPr lang="ja-JP" altLang="en-US" dirty="0" smtClean="0"/>
              <a:t>ファイル</a:t>
            </a:r>
            <a:endParaRPr kumimoji="1" lang="ja-JP" altLang="en-US" dirty="0"/>
          </a:p>
        </p:txBody>
      </p:sp>
      <p:sp>
        <p:nvSpPr>
          <p:cNvPr id="46" name="テキスト ボックス 45"/>
          <p:cNvSpPr txBox="1"/>
          <p:nvPr/>
        </p:nvSpPr>
        <p:spPr>
          <a:xfrm>
            <a:off x="7164288" y="4653136"/>
            <a:ext cx="936104" cy="369332"/>
          </a:xfrm>
          <a:prstGeom prst="rect">
            <a:avLst/>
          </a:prstGeom>
          <a:noFill/>
        </p:spPr>
        <p:txBody>
          <a:bodyPr wrap="square" rtlCol="0">
            <a:spAutoFit/>
          </a:bodyPr>
          <a:lstStyle/>
          <a:p>
            <a:pPr algn="ctr"/>
            <a:r>
              <a:rPr lang="en-US" altLang="ja-JP" dirty="0" smtClean="0"/>
              <a:t>QEMU</a:t>
            </a:r>
            <a:endParaRPr kumimoji="1" lang="ja-JP" altLang="en-US" dirty="0"/>
          </a:p>
        </p:txBody>
      </p:sp>
      <p:sp>
        <p:nvSpPr>
          <p:cNvPr id="47" name="テキスト ボックス 46"/>
          <p:cNvSpPr txBox="1"/>
          <p:nvPr/>
        </p:nvSpPr>
        <p:spPr>
          <a:xfrm>
            <a:off x="4067944" y="3789040"/>
            <a:ext cx="936104" cy="369332"/>
          </a:xfrm>
          <a:prstGeom prst="rect">
            <a:avLst/>
          </a:prstGeom>
          <a:noFill/>
        </p:spPr>
        <p:txBody>
          <a:bodyPr wrap="square" rtlCol="0">
            <a:spAutoFit/>
          </a:bodyPr>
          <a:lstStyle/>
          <a:p>
            <a:pPr algn="ctr"/>
            <a:r>
              <a:rPr lang="en-US" altLang="ja-JP" dirty="0" smtClean="0"/>
              <a:t>IDS</a:t>
            </a:r>
          </a:p>
        </p:txBody>
      </p:sp>
      <p:sp>
        <p:nvSpPr>
          <p:cNvPr id="48" name="テキスト ボックス 47"/>
          <p:cNvSpPr txBox="1"/>
          <p:nvPr/>
        </p:nvSpPr>
        <p:spPr>
          <a:xfrm>
            <a:off x="4860032" y="4725144"/>
            <a:ext cx="936104" cy="369332"/>
          </a:xfrm>
          <a:prstGeom prst="rect">
            <a:avLst/>
          </a:prstGeom>
          <a:noFill/>
        </p:spPr>
        <p:txBody>
          <a:bodyPr wrap="square" rtlCol="0">
            <a:spAutoFit/>
          </a:bodyPr>
          <a:lstStyle/>
          <a:p>
            <a:pPr algn="ctr"/>
            <a:r>
              <a:rPr lang="ja-JP" altLang="en-US" dirty="0" smtClean="0"/>
              <a:t>マップ</a:t>
            </a:r>
            <a:endParaRPr kumimoji="1" lang="ja-JP" altLang="en-US" dirty="0"/>
          </a:p>
        </p:txBody>
      </p:sp>
      <p:sp>
        <p:nvSpPr>
          <p:cNvPr id="24" name="正方形/長方形 23"/>
          <p:cNvSpPr/>
          <p:nvPr/>
        </p:nvSpPr>
        <p:spPr>
          <a:xfrm>
            <a:off x="6804248" y="4077072"/>
            <a:ext cx="1584176"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テキスト ボックス 18"/>
          <p:cNvSpPr txBox="1"/>
          <p:nvPr/>
        </p:nvSpPr>
        <p:spPr>
          <a:xfrm>
            <a:off x="6300192" y="4725144"/>
            <a:ext cx="936104" cy="369332"/>
          </a:xfrm>
          <a:prstGeom prst="rect">
            <a:avLst/>
          </a:prstGeom>
          <a:noFill/>
        </p:spPr>
        <p:txBody>
          <a:bodyPr wrap="square" rtlCol="0">
            <a:spAutoFit/>
          </a:bodyPr>
          <a:lstStyle/>
          <a:p>
            <a:pPr algn="ctr"/>
            <a:r>
              <a:rPr lang="ja-JP" altLang="en-US" dirty="0" smtClean="0"/>
              <a:t>マップ</a:t>
            </a:r>
            <a:endParaRPr kumimoji="1" lang="ja-JP" altLang="en-US" dirty="0"/>
          </a:p>
        </p:txBody>
      </p:sp>
      <p:sp>
        <p:nvSpPr>
          <p:cNvPr id="21" name="下矢印 20"/>
          <p:cNvSpPr/>
          <p:nvPr/>
        </p:nvSpPr>
        <p:spPr>
          <a:xfrm>
            <a:off x="4139952" y="4653136"/>
            <a:ext cx="720080" cy="36004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851920" y="4293096"/>
            <a:ext cx="1331640"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QEMU</a:t>
            </a:r>
            <a:r>
              <a:rPr lang="ja-JP" altLang="en-US" dirty="0" smtClean="0"/>
              <a:t>と通信して仮想アドレスを物理アドレスに変換</a:t>
            </a:r>
            <a:endParaRPr lang="en-US" altLang="ja-JP" dirty="0" smtClean="0"/>
          </a:p>
          <a:p>
            <a:pPr lvl="1"/>
            <a:r>
              <a:rPr lang="en-US" altLang="ja-JP" dirty="0" smtClean="0"/>
              <a:t>VM</a:t>
            </a:r>
            <a:r>
              <a:rPr lang="ja-JP" altLang="en-US" dirty="0" smtClean="0"/>
              <a:t>内部の変数等は仮想アドレスだけが分かっている</a:t>
            </a:r>
            <a:endParaRPr lang="en-US" altLang="ja-JP" dirty="0" smtClean="0"/>
          </a:p>
          <a:p>
            <a:pPr lvl="1"/>
            <a:r>
              <a:rPr lang="en-US" altLang="ja-JP" dirty="0" smtClean="0"/>
              <a:t>IDS</a:t>
            </a:r>
            <a:r>
              <a:rPr lang="ja-JP" altLang="en-US" dirty="0" smtClean="0"/>
              <a:t>がアクセスできるのは物理アドレスである</a:t>
            </a:r>
            <a:endParaRPr lang="en-US" altLang="ja-JP" dirty="0" smtClean="0"/>
          </a:p>
          <a:p>
            <a:pPr lvl="1"/>
            <a:r>
              <a:rPr lang="en-US" altLang="ja-JP" dirty="0" smtClean="0"/>
              <a:t>QEMU</a:t>
            </a:r>
            <a:r>
              <a:rPr lang="ja-JP" altLang="en-US" dirty="0" smtClean="0"/>
              <a:t>に</a:t>
            </a:r>
            <a:r>
              <a:rPr lang="en-US" altLang="ja-JP" dirty="0" err="1" smtClean="0"/>
              <a:t>xaddr</a:t>
            </a:r>
            <a:r>
              <a:rPr lang="ja-JP" altLang="en-US" dirty="0" smtClean="0"/>
              <a:t>コマンドを追加し、</a:t>
            </a:r>
            <a:r>
              <a:rPr lang="en-US" altLang="ja-JP" dirty="0" smtClean="0"/>
              <a:t>QMP</a:t>
            </a:r>
            <a:r>
              <a:rPr lang="ja-JP" altLang="en-US" dirty="0" smtClean="0"/>
              <a:t>を使って通信</a:t>
            </a:r>
            <a:endParaRPr lang="en-US" altLang="ja-JP" dirty="0" smtClean="0"/>
          </a:p>
        </p:txBody>
      </p:sp>
      <p:sp>
        <p:nvSpPr>
          <p:cNvPr id="3" name="タイトル 2"/>
          <p:cNvSpPr>
            <a:spLocks noGrp="1"/>
          </p:cNvSpPr>
          <p:nvPr>
            <p:ph type="title"/>
          </p:nvPr>
        </p:nvSpPr>
        <p:spPr/>
        <p:txBody>
          <a:bodyPr/>
          <a:lstStyle/>
          <a:p>
            <a:r>
              <a:rPr lang="ja-JP" altLang="en-US" smtClean="0"/>
              <a:t>メモリアドレスの変換</a:t>
            </a:r>
            <a:endParaRPr lang="ja-JP" altLang="en-US" dirty="0"/>
          </a:p>
        </p:txBody>
      </p:sp>
      <p:sp>
        <p:nvSpPr>
          <p:cNvPr id="29" name="正方形/長方形 28"/>
          <p:cNvSpPr/>
          <p:nvPr/>
        </p:nvSpPr>
        <p:spPr>
          <a:xfrm>
            <a:off x="4211960" y="6309320"/>
            <a:ext cx="4392488"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ホスト</a:t>
            </a:r>
            <a:r>
              <a:rPr kumimoji="1" lang="en-US" altLang="ja-JP" dirty="0" smtClean="0"/>
              <a:t>OS</a:t>
            </a:r>
            <a:endParaRPr kumimoji="1" lang="ja-JP" altLang="en-US" dirty="0"/>
          </a:p>
        </p:txBody>
      </p:sp>
      <p:sp>
        <p:nvSpPr>
          <p:cNvPr id="30" name="正方形/長方形 29"/>
          <p:cNvSpPr/>
          <p:nvPr/>
        </p:nvSpPr>
        <p:spPr>
          <a:xfrm>
            <a:off x="7020272" y="4005064"/>
            <a:ext cx="1584176" cy="21602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1" name="正方形/長方形 30"/>
          <p:cNvSpPr/>
          <p:nvPr/>
        </p:nvSpPr>
        <p:spPr>
          <a:xfrm>
            <a:off x="4211960" y="4005064"/>
            <a:ext cx="1440160" cy="21602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2" name="正方形/長方形 31"/>
          <p:cNvSpPr/>
          <p:nvPr/>
        </p:nvSpPr>
        <p:spPr>
          <a:xfrm>
            <a:off x="4320480" y="5085184"/>
            <a:ext cx="1224136" cy="100811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r>
              <a:rPr kumimoji="1" lang="ja-JP" altLang="en-US" dirty="0" smtClean="0"/>
              <a:t>物理</a:t>
            </a:r>
            <a:endParaRPr kumimoji="1" lang="en-US" altLang="ja-JP" dirty="0" smtClean="0"/>
          </a:p>
          <a:p>
            <a:pPr algn="ctr"/>
            <a:r>
              <a:rPr lang="ja-JP" altLang="en-US" dirty="0" smtClean="0"/>
              <a:t>メモリ</a:t>
            </a:r>
            <a:endParaRPr kumimoji="1" lang="ja-JP" altLang="en-US" dirty="0"/>
          </a:p>
        </p:txBody>
      </p:sp>
      <p:sp>
        <p:nvSpPr>
          <p:cNvPr id="41" name="テキスト ボックス 40"/>
          <p:cNvSpPr txBox="1"/>
          <p:nvPr/>
        </p:nvSpPr>
        <p:spPr>
          <a:xfrm>
            <a:off x="4499992" y="3635732"/>
            <a:ext cx="936104" cy="369332"/>
          </a:xfrm>
          <a:prstGeom prst="rect">
            <a:avLst/>
          </a:prstGeom>
          <a:noFill/>
        </p:spPr>
        <p:txBody>
          <a:bodyPr wrap="square" rtlCol="0">
            <a:spAutoFit/>
          </a:bodyPr>
          <a:lstStyle/>
          <a:p>
            <a:pPr algn="ctr"/>
            <a:r>
              <a:rPr lang="en-US" altLang="ja-JP" dirty="0" smtClean="0"/>
              <a:t>IDS</a:t>
            </a:r>
          </a:p>
        </p:txBody>
      </p:sp>
      <p:sp>
        <p:nvSpPr>
          <p:cNvPr id="45" name="右矢印 44"/>
          <p:cNvSpPr/>
          <p:nvPr/>
        </p:nvSpPr>
        <p:spPr>
          <a:xfrm>
            <a:off x="5724128" y="4149080"/>
            <a:ext cx="1224136" cy="216024"/>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6" name="右矢印 45"/>
          <p:cNvSpPr/>
          <p:nvPr/>
        </p:nvSpPr>
        <p:spPr>
          <a:xfrm flipH="1">
            <a:off x="5724128" y="4437112"/>
            <a:ext cx="1224136" cy="216024"/>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9" name="角丸四角形 48"/>
          <p:cNvSpPr/>
          <p:nvPr/>
        </p:nvSpPr>
        <p:spPr>
          <a:xfrm>
            <a:off x="7236296" y="4581128"/>
            <a:ext cx="1224136"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err="1" smtClean="0"/>
              <a:t>xaddr</a:t>
            </a:r>
            <a:endParaRPr kumimoji="1" lang="ja-JP" altLang="en-US" dirty="0"/>
          </a:p>
        </p:txBody>
      </p:sp>
      <p:sp>
        <p:nvSpPr>
          <p:cNvPr id="24" name="テキスト ボックス 23"/>
          <p:cNvSpPr txBox="1"/>
          <p:nvPr/>
        </p:nvSpPr>
        <p:spPr>
          <a:xfrm>
            <a:off x="7236296" y="4067780"/>
            <a:ext cx="1080120" cy="369332"/>
          </a:xfrm>
          <a:prstGeom prst="rect">
            <a:avLst/>
          </a:prstGeom>
          <a:noFill/>
        </p:spPr>
        <p:txBody>
          <a:bodyPr wrap="square" rtlCol="0">
            <a:spAutoFit/>
          </a:bodyPr>
          <a:lstStyle/>
          <a:p>
            <a:pPr algn="ctr"/>
            <a:r>
              <a:rPr kumimoji="1" lang="en-US" altLang="ja-JP" dirty="0" smtClean="0"/>
              <a:t>QEMU</a:t>
            </a:r>
            <a:endParaRPr kumimoji="1" lang="ja-JP" altLang="en-US" dirty="0"/>
          </a:p>
        </p:txBody>
      </p:sp>
      <p:sp>
        <p:nvSpPr>
          <p:cNvPr id="25" name="正方形/長方形 24"/>
          <p:cNvSpPr/>
          <p:nvPr/>
        </p:nvSpPr>
        <p:spPr>
          <a:xfrm>
            <a:off x="7020272" y="3573016"/>
            <a:ext cx="1584176"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VM</a:t>
            </a:r>
            <a:endParaRPr kumimoji="1" lang="ja-JP" altLang="en-US" dirty="0"/>
          </a:p>
        </p:txBody>
      </p:sp>
      <p:sp>
        <p:nvSpPr>
          <p:cNvPr id="23" name="テキスト ボックス 22"/>
          <p:cNvSpPr txBox="1"/>
          <p:nvPr/>
        </p:nvSpPr>
        <p:spPr>
          <a:xfrm>
            <a:off x="5796136" y="3789040"/>
            <a:ext cx="1008112" cy="369332"/>
          </a:xfrm>
          <a:prstGeom prst="rect">
            <a:avLst/>
          </a:prstGeom>
          <a:noFill/>
        </p:spPr>
        <p:txBody>
          <a:bodyPr wrap="square" rtlCol="0">
            <a:spAutoFit/>
          </a:bodyPr>
          <a:lstStyle/>
          <a:p>
            <a:pPr algn="ctr"/>
            <a:r>
              <a:rPr kumimoji="1" lang="en-US" altLang="ja-JP" dirty="0" smtClean="0"/>
              <a:t>QMP</a:t>
            </a:r>
            <a:endParaRPr kumimoji="1" lang="ja-JP" altLang="en-US" dirty="0"/>
          </a:p>
        </p:txBody>
      </p:sp>
      <p:sp>
        <p:nvSpPr>
          <p:cNvPr id="26" name="正方形/長方形 25"/>
          <p:cNvSpPr/>
          <p:nvPr/>
        </p:nvSpPr>
        <p:spPr>
          <a:xfrm>
            <a:off x="7308304" y="5157192"/>
            <a:ext cx="1080120" cy="792088"/>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ページ</a:t>
            </a:r>
            <a:endParaRPr kumimoji="1" lang="en-US" altLang="ja-JP" dirty="0" smtClean="0"/>
          </a:p>
          <a:p>
            <a:pPr algn="ctr"/>
            <a:r>
              <a:rPr lang="ja-JP" altLang="en-US" dirty="0" smtClean="0"/>
              <a:t>テーブル</a:t>
            </a:r>
            <a:endParaRPr kumimoji="1" lang="ja-JP" altLang="en-US" dirty="0"/>
          </a:p>
        </p:txBody>
      </p:sp>
      <p:sp>
        <p:nvSpPr>
          <p:cNvPr id="28" name="下矢印 27"/>
          <p:cNvSpPr/>
          <p:nvPr/>
        </p:nvSpPr>
        <p:spPr>
          <a:xfrm>
            <a:off x="4608512" y="4581128"/>
            <a:ext cx="648072" cy="43204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3" name="テキスト ボックス 32"/>
          <p:cNvSpPr txBox="1"/>
          <p:nvPr/>
        </p:nvSpPr>
        <p:spPr>
          <a:xfrm>
            <a:off x="4248472" y="4149080"/>
            <a:ext cx="1331640" cy="369332"/>
          </a:xfrm>
          <a:prstGeom prst="rect">
            <a:avLst/>
          </a:prstGeom>
          <a:noFill/>
        </p:spPr>
        <p:txBody>
          <a:bodyPr wrap="square" rtlCol="0">
            <a:spAutoFit/>
          </a:bodyPr>
          <a:lstStyle/>
          <a:p>
            <a:pPr algn="ctr"/>
            <a:r>
              <a:rPr kumimoji="1" lang="ja-JP" altLang="en-US" dirty="0" smtClean="0"/>
              <a:t>監視</a:t>
            </a:r>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5960</TotalTime>
  <Words>1542</Words>
  <Application>Microsoft Office PowerPoint</Application>
  <PresentationFormat>画面に合わせる (4:3)</PresentationFormat>
  <Paragraphs>328</Paragraphs>
  <Slides>19</Slides>
  <Notes>13</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ビジネス</vt:lpstr>
      <vt:lpstr>KVMにおける IDSオフロードの実現</vt:lpstr>
      <vt:lpstr>侵入検知システム(IDS)</vt:lpstr>
      <vt:lpstr>仮想マシンによるIDSオフロード</vt:lpstr>
      <vt:lpstr>KVMの普及</vt:lpstr>
      <vt:lpstr>KVMにおけるIDSオフロード</vt:lpstr>
      <vt:lpstr>提案:KVMonitor</vt:lpstr>
      <vt:lpstr>ディスクの監視</vt:lpstr>
      <vt:lpstr>メモリの監視</vt:lpstr>
      <vt:lpstr>メモリアドレスの変換</vt:lpstr>
      <vt:lpstr>IDSオフロードを考慮したリソース管理</vt:lpstr>
      <vt:lpstr>ディスク監視手法の比較</vt:lpstr>
      <vt:lpstr>メモリ監視手法の比較</vt:lpstr>
      <vt:lpstr>リソース管理手法の比較</vt:lpstr>
      <vt:lpstr>実験：Tripwireによる監視</vt:lpstr>
      <vt:lpstr>実験:システムコールテーブルの監視</vt:lpstr>
      <vt:lpstr>実験:CPUにおける性能分離</vt:lpstr>
      <vt:lpstr>実験結果</vt:lpstr>
      <vt:lpstr>関連研究</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KVMにおける IDSオフロードの実現</dc:title>
  <dc:creator>workO2</dc:creator>
  <cp:lastModifiedBy>workO2</cp:lastModifiedBy>
  <cp:revision>466</cp:revision>
  <dcterms:created xsi:type="dcterms:W3CDTF">2011-02-16T00:10:07Z</dcterms:created>
  <dcterms:modified xsi:type="dcterms:W3CDTF">2011-11-09T06:48:03Z</dcterms:modified>
</cp:coreProperties>
</file>