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808525"/>
  <p:notesSz cx="29818013" cy="4234656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69" autoAdjust="0"/>
  </p:normalViewPr>
  <p:slideViewPr>
    <p:cSldViewPr>
      <p:cViewPr>
        <p:scale>
          <a:sx n="20" d="100"/>
          <a:sy n="20" d="100"/>
        </p:scale>
        <p:origin x="-792" y="120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13340"/>
        <p:guide pos="93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同期待ち以外の
ダウンタイム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893</c:v>
                </c:pt>
                <c:pt idx="1">
                  <c:v>801</c:v>
                </c:pt>
                <c:pt idx="2">
                  <c:v>747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同期待ち時間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162</c:v>
                </c:pt>
                <c:pt idx="1">
                  <c:v>69</c:v>
                </c:pt>
                <c:pt idx="2">
                  <c:v>39</c:v>
                </c:pt>
              </c:numCache>
            </c:numRef>
          </c:val>
        </c:ser>
        <c:overlap val="100"/>
        <c:axId val="61736448"/>
        <c:axId val="61737984"/>
      </c:barChart>
      <c:catAx>
        <c:axId val="61736448"/>
        <c:scaling>
          <c:orientation val="minMax"/>
        </c:scaling>
        <c:axPos val="b"/>
        <c:numFmt formatCode="General" sourceLinked="1"/>
        <c:tickLblPos val="nextTo"/>
        <c:crossAx val="61737984"/>
        <c:crosses val="autoZero"/>
        <c:auto val="1"/>
        <c:lblAlgn val="ctr"/>
        <c:lblOffset val="100"/>
      </c:catAx>
      <c:valAx>
        <c:axId val="61737984"/>
        <c:scaling>
          <c:orientation val="minMax"/>
        </c:scaling>
        <c:axPos val="l"/>
        <c:majorGridlines/>
        <c:numFmt formatCode="General" sourceLinked="1"/>
        <c:tickLblPos val="nextTo"/>
        <c:crossAx val="61736448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同期待ち以外の
ダウンタイム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893</c:v>
                </c:pt>
                <c:pt idx="1">
                  <c:v>760</c:v>
                </c:pt>
                <c:pt idx="2">
                  <c:v>745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同期待ち時間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162</c:v>
                </c:pt>
                <c:pt idx="1">
                  <c:v>5211</c:v>
                </c:pt>
                <c:pt idx="2">
                  <c:v>7748</c:v>
                </c:pt>
              </c:numCache>
            </c:numRef>
          </c:val>
        </c:ser>
        <c:overlap val="100"/>
        <c:axId val="66391040"/>
        <c:axId val="66401024"/>
      </c:barChart>
      <c:catAx>
        <c:axId val="66391040"/>
        <c:scaling>
          <c:orientation val="minMax"/>
        </c:scaling>
        <c:axPos val="b"/>
        <c:numFmt formatCode="General" sourceLinked="1"/>
        <c:tickLblPos val="nextTo"/>
        <c:crossAx val="66401024"/>
        <c:crosses val="autoZero"/>
        <c:auto val="1"/>
        <c:lblAlgn val="ctr"/>
        <c:lblOffset val="100"/>
      </c:catAx>
      <c:valAx>
        <c:axId val="66401024"/>
        <c:scaling>
          <c:orientation val="minMax"/>
        </c:scaling>
        <c:axPos val="l"/>
        <c:majorGridlines/>
        <c:numFmt formatCode="General" sourceLinked="1"/>
        <c:tickLblPos val="nextTo"/>
        <c:crossAx val="66391040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同期無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15.4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ドメインM:1024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20.3</c:v>
                </c:pt>
                <c:pt idx="1">
                  <c:v>15.9</c:v>
                </c:pt>
                <c:pt idx="2">
                  <c:v>13.9</c:v>
                </c:pt>
              </c:numCache>
            </c:numRef>
          </c:val>
        </c:ser>
        <c:axId val="66417408"/>
        <c:axId val="66418944"/>
      </c:barChart>
      <c:catAx>
        <c:axId val="66417408"/>
        <c:scaling>
          <c:orientation val="minMax"/>
        </c:scaling>
        <c:axPos val="b"/>
        <c:numFmt formatCode="General" sourceLinked="1"/>
        <c:tickLblPos val="nextTo"/>
        <c:crossAx val="66418944"/>
        <c:crosses val="autoZero"/>
        <c:auto val="1"/>
        <c:lblAlgn val="ctr"/>
        <c:lblOffset val="100"/>
      </c:catAx>
      <c:valAx>
        <c:axId val="66418944"/>
        <c:scaling>
          <c:orientation val="minMax"/>
        </c:scaling>
        <c:axPos val="l"/>
        <c:majorGridlines/>
        <c:numFmt formatCode="General" sourceLinked="1"/>
        <c:tickLblPos val="nextTo"/>
        <c:crossAx val="66417408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同期無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15.4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監視対象VM：1024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1024</c:v>
                </c:pt>
                <c:pt idx="1">
                  <c:v>512</c:v>
                </c:pt>
                <c:pt idx="2">
                  <c:v>256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20.3</c:v>
                </c:pt>
                <c:pt idx="1">
                  <c:v>16</c:v>
                </c:pt>
                <c:pt idx="2">
                  <c:v>13.8</c:v>
                </c:pt>
              </c:numCache>
            </c:numRef>
          </c:val>
        </c:ser>
        <c:axId val="66455808"/>
        <c:axId val="66457600"/>
      </c:barChart>
      <c:catAx>
        <c:axId val="66455808"/>
        <c:scaling>
          <c:orientation val="minMax"/>
        </c:scaling>
        <c:axPos val="b"/>
        <c:numFmt formatCode="General" sourceLinked="1"/>
        <c:tickLblPos val="nextTo"/>
        <c:crossAx val="66457600"/>
        <c:crosses val="autoZero"/>
        <c:auto val="1"/>
        <c:lblAlgn val="ctr"/>
        <c:lblOffset val="100"/>
      </c:catAx>
      <c:valAx>
        <c:axId val="66457600"/>
        <c:scaling>
          <c:orientation val="minMax"/>
        </c:scaling>
        <c:axPos val="l"/>
        <c:majorGridlines/>
        <c:numFmt formatCode="General" sourceLinked="1"/>
        <c:tickLblPos val="nextTo"/>
        <c:crossAx val="66455808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889976" y="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/>
          <a:lstStyle>
            <a:lvl1pPr algn="r">
              <a:defRPr sz="52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4022189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 anchor="b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889976" y="4022189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 anchor="b"/>
          <a:lstStyle>
            <a:lvl1pPr algn="r">
              <a:defRPr sz="5200"/>
            </a:lvl1pPr>
          </a:lstStyle>
          <a:p>
            <a:fld id="{F01884E6-E970-4D92-9E49-234C3AD5AE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889976" y="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/>
          <a:lstStyle>
            <a:lvl1pPr algn="r">
              <a:defRPr sz="52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96400" y="3181350"/>
            <a:ext cx="11225213" cy="158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141" tIns="206068" rIns="412141" bIns="20606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81809" y="20114619"/>
            <a:ext cx="23854409" cy="19055950"/>
          </a:xfrm>
          <a:prstGeom prst="rect">
            <a:avLst/>
          </a:prstGeom>
        </p:spPr>
        <p:txBody>
          <a:bodyPr vert="horz" lIns="412141" tIns="206068" rIns="412141" bIns="20606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4022189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 anchor="b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889976" y="40221890"/>
            <a:ext cx="12921136" cy="2117330"/>
          </a:xfrm>
          <a:prstGeom prst="rect">
            <a:avLst/>
          </a:prstGeom>
        </p:spPr>
        <p:txBody>
          <a:bodyPr vert="horz" lIns="412141" tIns="206068" rIns="412141" bIns="206068" rtlCol="0" anchor="b"/>
          <a:lstStyle>
            <a:lvl1pPr algn="r">
              <a:defRPr sz="5200"/>
            </a:lvl1pPr>
          </a:lstStyle>
          <a:p>
            <a:fld id="{28E2DF50-8A8D-40A8-A7E9-0F9FEACC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609600" indent="-609600">
              <a:defRPr sz="6000"/>
            </a:lvl1pPr>
            <a:lvl2pPr marL="1524000" indent="-723900">
              <a:buClr>
                <a:srgbClr val="C00000"/>
              </a:buClr>
              <a:buFont typeface="Wingdings" pitchFamily="2" charset="2"/>
              <a:buChar char="n"/>
              <a:defRPr sz="6000"/>
            </a:lvl2pPr>
            <a:lvl3pPr marL="2324100" indent="-609600">
              <a:buClr>
                <a:srgbClr val="C00000"/>
              </a:buClr>
              <a:buFont typeface="Wingdings" pitchFamily="2" charset="2"/>
              <a:buChar char="n"/>
              <a:tabLst>
                <a:tab pos="3238500" algn="l"/>
              </a:tabLst>
              <a:defRPr sz="6000"/>
            </a:lvl3pPr>
            <a:lvl4pPr marL="3048000" indent="-533400">
              <a:buClr>
                <a:srgbClr val="C00000"/>
              </a:buClr>
              <a:buFont typeface="Wingdings" pitchFamily="2" charset="2"/>
              <a:buChar char="n"/>
              <a:defRPr sz="6000"/>
            </a:lvl4pPr>
            <a:lvl5pPr>
              <a:buClr>
                <a:srgbClr val="C00000"/>
              </a:buClr>
              <a:buFont typeface="Wingdings" pitchFamily="2" charset="2"/>
              <a:buChar char="n"/>
              <a:defRPr sz="6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n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正方形/長方形 144"/>
          <p:cNvSpPr/>
          <p:nvPr/>
        </p:nvSpPr>
        <p:spPr>
          <a:xfrm>
            <a:off x="15139988" y="14131454"/>
            <a:ext cx="15139987" cy="25706856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正方形/長方形 313"/>
          <p:cNvSpPr/>
          <p:nvPr/>
        </p:nvSpPr>
        <p:spPr>
          <a:xfrm>
            <a:off x="15139988" y="2466158"/>
            <a:ext cx="15139987" cy="1173730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正方形/長方形 217"/>
          <p:cNvSpPr/>
          <p:nvPr/>
        </p:nvSpPr>
        <p:spPr>
          <a:xfrm>
            <a:off x="0" y="29541166"/>
            <a:ext cx="15139987" cy="13267359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5139988" y="38686182"/>
            <a:ext cx="15139987" cy="4122343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0" y="24428598"/>
            <a:ext cx="15139987" cy="5688632"/>
          </a:xfrm>
          <a:prstGeom prst="rect">
            <a:avLst/>
          </a:prstGeom>
          <a:solidFill>
            <a:schemeClr val="lt1"/>
          </a:solidFill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0" y="13483382"/>
            <a:ext cx="15139987" cy="1101722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0" y="2322142"/>
            <a:ext cx="15139987" cy="12025336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24958"/>
            <a:ext cx="30279975" cy="2452963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7556" tIns="208780" rIns="417556" bIns="208780" rtlCol="0">
            <a:spAutoFit/>
          </a:bodyPr>
          <a:lstStyle/>
          <a:p>
            <a:pPr algn="ctr"/>
            <a:r>
              <a:rPr lang="en-US" altLang="ja-JP" sz="8800" dirty="0" smtClean="0">
                <a:solidFill>
                  <a:srgbClr val="FF0000"/>
                </a:solidFill>
              </a:rPr>
              <a:t>VM</a:t>
            </a:r>
            <a:r>
              <a:rPr lang="ja-JP" altLang="en-US" sz="8800" dirty="0" smtClean="0">
                <a:solidFill>
                  <a:srgbClr val="FF0000"/>
                </a:solidFill>
              </a:rPr>
              <a:t>監視を継続するための同時マイグレーション機構</a:t>
            </a:r>
            <a:endParaRPr lang="en-US" altLang="ja-JP" sz="8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4400" dirty="0" smtClean="0"/>
              <a:t>宇都宮　寿仁（九州工業大学）  光来 健一（九州工業大学</a:t>
            </a:r>
            <a:r>
              <a:rPr lang="en-US" altLang="ja-JP" sz="4400" dirty="0" smtClean="0"/>
              <a:t>/JST CREST</a:t>
            </a:r>
            <a:r>
              <a:rPr lang="ja-JP" altLang="en-US" sz="4400" dirty="0" smtClean="0"/>
              <a:t>）</a:t>
            </a:r>
            <a:endParaRPr lang="en-US" altLang="ja-JP" sz="4400" dirty="0" smtClean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3906318"/>
            <a:ext cx="15139987" cy="4608512"/>
          </a:xfrm>
        </p:spPr>
        <p:txBody>
          <a:bodyPr>
            <a:noAutofit/>
          </a:bodyPr>
          <a:lstStyle/>
          <a:p>
            <a:r>
              <a:rPr lang="en-US" altLang="ja-JP" sz="4800" dirty="0" smtClean="0"/>
              <a:t>IDS</a:t>
            </a:r>
            <a:r>
              <a:rPr lang="ja-JP" altLang="en-US" sz="4800" dirty="0" smtClean="0"/>
              <a:t>をオフロードして他の</a:t>
            </a:r>
            <a:r>
              <a:rPr lang="en-US" altLang="ja-JP" sz="4800" dirty="0" smtClean="0"/>
              <a:t>VM</a:t>
            </a:r>
            <a:r>
              <a:rPr lang="ja-JP" altLang="en-US" sz="4800" dirty="0" smtClean="0"/>
              <a:t>を監視できる</a:t>
            </a:r>
            <a:endParaRPr lang="en-US" altLang="ja-JP" sz="4800" dirty="0" smtClean="0"/>
          </a:p>
          <a:p>
            <a:pPr lvl="1"/>
            <a:r>
              <a:rPr kumimoji="1" lang="ja-JP" altLang="en-US" sz="4800" dirty="0" smtClean="0"/>
              <a:t>安全に監視対象</a:t>
            </a:r>
            <a:r>
              <a:rPr kumimoji="1" lang="en-US" altLang="ja-JP" sz="4800" dirty="0" smtClean="0"/>
              <a:t>VM</a:t>
            </a:r>
            <a:r>
              <a:rPr kumimoji="1" lang="ja-JP" altLang="en-US" sz="4800" dirty="0" smtClean="0"/>
              <a:t>を監視することができる</a:t>
            </a:r>
            <a:endParaRPr kumimoji="1" lang="en-US" altLang="ja-JP" sz="4800" dirty="0" smtClean="0"/>
          </a:p>
          <a:p>
            <a:pPr lvl="1"/>
            <a:r>
              <a:rPr lang="en-US" altLang="ja-JP" sz="4400" dirty="0" smtClean="0"/>
              <a:t>IDS</a:t>
            </a:r>
            <a:r>
              <a:rPr lang="ja-JP" altLang="en-US" sz="4400" dirty="0" smtClean="0"/>
              <a:t>をオフロードした状態でマイグレーション可能</a:t>
            </a:r>
            <a:endParaRPr lang="en-US" altLang="ja-JP" sz="4400" dirty="0" smtClean="0"/>
          </a:p>
          <a:p>
            <a:pPr lvl="1"/>
            <a:r>
              <a:rPr lang="ja-JP" altLang="en-US" sz="4400" dirty="0" smtClean="0"/>
              <a:t>マイグレーション後も監視を継続できる</a:t>
            </a:r>
            <a:r>
              <a:rPr lang="en-US" altLang="ja-JP" sz="4000" dirty="0" smtClean="0"/>
              <a:t>					</a:t>
            </a:r>
            <a:endParaRPr kumimoji="1" lang="en-US" altLang="ja-JP" sz="4000" dirty="0" smtClean="0"/>
          </a:p>
          <a:p>
            <a:endParaRPr lang="en-US" altLang="ja-JP" sz="4000" dirty="0" smtClean="0"/>
          </a:p>
          <a:p>
            <a:pPr>
              <a:buNone/>
            </a:pPr>
            <a:endParaRPr kumimoji="1" lang="en-US" altLang="ja-JP" sz="4000" dirty="0" smtClean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-1" y="2682182"/>
            <a:ext cx="15139988" cy="1440160"/>
          </a:xfrm>
        </p:spPr>
        <p:txBody>
          <a:bodyPr>
            <a:noAutofit/>
          </a:bodyPr>
          <a:lstStyle/>
          <a:p>
            <a:pPr algn="l"/>
            <a:r>
              <a:rPr lang="ja-JP" altLang="en-US" sz="6000" dirty="0" smtClean="0"/>
              <a:t>ドメイン</a:t>
            </a:r>
            <a:r>
              <a:rPr lang="en-US" altLang="ja-JP" sz="6000" dirty="0" smtClean="0"/>
              <a:t>M</a:t>
            </a:r>
            <a:r>
              <a:rPr lang="ja-JP" altLang="en-US" sz="6000" dirty="0" smtClean="0"/>
              <a:t>：</a:t>
            </a:r>
            <a:r>
              <a:rPr lang="en-US" altLang="ja-JP" sz="6000" dirty="0" smtClean="0"/>
              <a:t>IDS</a:t>
            </a:r>
            <a:r>
              <a:rPr lang="ja-JP" altLang="en-US" sz="6000" dirty="0" smtClean="0"/>
              <a:t>オフロード専用</a:t>
            </a:r>
            <a:r>
              <a:rPr lang="en-US" altLang="ja-JP" sz="6000" dirty="0" smtClean="0"/>
              <a:t>VM</a:t>
            </a:r>
            <a:endParaRPr kumimoji="1" lang="ja-JP" altLang="en-US" sz="6000" dirty="0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0" y="24860647"/>
            <a:ext cx="15139989" cy="8064898"/>
            <a:chOff x="-1" y="19874862"/>
            <a:chExt cx="15139989" cy="6065906"/>
          </a:xfrm>
        </p:grpSpPr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0" y="19874862"/>
              <a:ext cx="15139988" cy="866558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同時マイグレーション機構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コンテンツ プレースホルダ 2"/>
            <p:cNvSpPr txBox="1">
              <a:spLocks/>
            </p:cNvSpPr>
            <p:nvPr/>
          </p:nvSpPr>
          <p:spPr>
            <a:xfrm>
              <a:off x="-1" y="20633101"/>
              <a:ext cx="15139988" cy="5307667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60960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en-US" altLang="ja-JP" sz="4800" noProof="0" dirty="0" smtClean="0"/>
                <a:t>2</a:t>
              </a:r>
              <a:r>
                <a:rPr lang="ja-JP" altLang="en-US" sz="4800" noProof="0" dirty="0" err="1" smtClean="0"/>
                <a:t>つの</a:t>
              </a:r>
              <a:r>
                <a:rPr lang="en-US" altLang="ja-JP" sz="4800" noProof="0" dirty="0" smtClean="0"/>
                <a:t>VM</a:t>
              </a:r>
              <a:r>
                <a:rPr lang="ja-JP" altLang="en-US" sz="4800" noProof="0" dirty="0" smtClean="0"/>
                <a:t>を安全に</a:t>
              </a:r>
              <a:r>
                <a:rPr lang="ja-JP" altLang="en-US" sz="4800" dirty="0" smtClean="0"/>
                <a:t>マイグレーション可能</a:t>
              </a:r>
              <a:endParaRPr lang="en-US" altLang="ja-JP" sz="4800" noProof="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監視対象</a:t>
              </a:r>
              <a:r>
                <a:rPr lang="en-US" altLang="ja-JP" sz="4400" dirty="0" smtClean="0"/>
                <a:t>VM</a:t>
              </a:r>
              <a:r>
                <a:rPr lang="ja-JP" altLang="en-US" sz="4400" dirty="0" smtClean="0"/>
                <a:t>を監視できない時間が発生しない</a:t>
              </a:r>
              <a:endParaRPr lang="en-US" altLang="ja-JP" sz="4400" dirty="0" smtClean="0"/>
            </a:p>
            <a:p>
              <a:pPr marL="1516063" lvl="1" indent="-6985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err="1" smtClean="0"/>
                <a:t>と監</a:t>
              </a:r>
              <a:r>
                <a:rPr lang="ja-JP" altLang="en-US" sz="4400" dirty="0" smtClean="0"/>
                <a:t>視対象</a:t>
              </a:r>
              <a:r>
                <a:rPr lang="en-US" altLang="ja-JP" sz="4400" dirty="0" smtClean="0"/>
                <a:t>VM</a:t>
              </a:r>
              <a:r>
                <a:rPr lang="ja-JP" altLang="en-US" sz="4400" dirty="0" smtClean="0"/>
                <a:t>の依存関係も考慮</a:t>
              </a:r>
              <a:endPara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0" y="14707518"/>
            <a:ext cx="15356011" cy="6048672"/>
            <a:chOff x="-1" y="8726101"/>
            <a:chExt cx="15139988" cy="7214681"/>
          </a:xfrm>
        </p:grpSpPr>
        <p:sp>
          <p:nvSpPr>
            <p:cNvPr id="23" name="コンテンツ プレースホルダ 2"/>
            <p:cNvSpPr txBox="1">
              <a:spLocks/>
            </p:cNvSpPr>
            <p:nvPr/>
          </p:nvSpPr>
          <p:spPr>
            <a:xfrm>
              <a:off x="-1" y="9954990"/>
              <a:ext cx="15139988" cy="5985792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dirty="0" smtClean="0"/>
                <a:t>監視をできない時間の発生</a:t>
              </a:r>
              <a:endParaRPr lang="en-US" altLang="ja-JP" sz="4800" dirty="0" smtClean="0"/>
            </a:p>
            <a:p>
              <a:pPr marL="1516063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err="1" smtClean="0"/>
                <a:t>が監</a:t>
              </a:r>
              <a:r>
                <a:rPr lang="ja-JP" altLang="en-US" sz="4400" dirty="0" smtClean="0"/>
                <a:t>視対象</a:t>
              </a:r>
              <a:r>
                <a:rPr lang="en-US" altLang="ja-JP" sz="4400" dirty="0" smtClean="0"/>
                <a:t>VM</a:t>
              </a:r>
              <a:r>
                <a:rPr lang="ja-JP" altLang="en-US" sz="4400" dirty="0" smtClean="0"/>
                <a:t>より先に停止してしまう</a:t>
              </a:r>
              <a:endParaRPr lang="en-US" altLang="ja-JP" sz="4400" dirty="0" smtClean="0"/>
            </a:p>
            <a:p>
              <a:pPr marL="1516063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400" dirty="0" smtClean="0"/>
                <a:t>ドメイン</a:t>
              </a:r>
              <a:r>
                <a:rPr lang="en-US" altLang="ja-JP" sz="4400" dirty="0" smtClean="0"/>
                <a:t>M</a:t>
              </a:r>
              <a:r>
                <a:rPr lang="ja-JP" altLang="en-US" sz="4400" dirty="0" err="1" smtClean="0"/>
                <a:t>が監</a:t>
              </a:r>
              <a:r>
                <a:rPr lang="ja-JP" altLang="en-US" sz="4400" dirty="0" smtClean="0"/>
                <a:t>視対象</a:t>
              </a:r>
              <a:r>
                <a:rPr lang="en-US" altLang="ja-JP" sz="4400" dirty="0" smtClean="0"/>
                <a:t>VM</a:t>
              </a:r>
              <a:r>
                <a:rPr lang="ja-JP" altLang="en-US" sz="4400" dirty="0" smtClean="0"/>
                <a:t>より後に再開してしまう</a:t>
              </a:r>
              <a:endParaRPr lang="en-US" altLang="ja-JP" sz="44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lang="en-US" altLang="ja-JP" sz="4000" dirty="0" smtClean="0"/>
            </a:p>
          </p:txBody>
        </p:sp>
        <p:sp>
          <p:nvSpPr>
            <p:cNvPr id="24" name="タイトル 1"/>
            <p:cNvSpPr txBox="1">
              <a:spLocks/>
            </p:cNvSpPr>
            <p:nvPr/>
          </p:nvSpPr>
          <p:spPr>
            <a:xfrm>
              <a:off x="-1" y="8726101"/>
              <a:ext cx="15139987" cy="1404156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マイグレーションにおける問題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15139987" y="2826198"/>
            <a:ext cx="15139988" cy="7416824"/>
            <a:chOff x="15139987" y="2394150"/>
            <a:chExt cx="15139988" cy="6696744"/>
          </a:xfrm>
        </p:grpSpPr>
        <p:sp>
          <p:nvSpPr>
            <p:cNvPr id="82" name="タイトル 1"/>
            <p:cNvSpPr txBox="1">
              <a:spLocks/>
            </p:cNvSpPr>
            <p:nvPr/>
          </p:nvSpPr>
          <p:spPr>
            <a:xfrm>
              <a:off x="15139987" y="2394150"/>
              <a:ext cx="15139988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0" dirty="0" smtClean="0">
                  <a:solidFill>
                    <a:srgbClr val="C00000"/>
                  </a:solidFill>
                  <a:latin typeface="+mj-lt"/>
                  <a:ea typeface="+mj-ea"/>
                  <a:cs typeface="+mj-cs"/>
                </a:rPr>
                <a:t>マイグレーション先での同期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3" name="コンテンツ プレースホルダ 2"/>
            <p:cNvSpPr txBox="1">
              <a:spLocks/>
            </p:cNvSpPr>
            <p:nvPr/>
          </p:nvSpPr>
          <p:spPr>
            <a:xfrm>
              <a:off x="15139987" y="3330254"/>
              <a:ext cx="15139988" cy="5760640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dirty="0" smtClean="0"/>
                <a:t>同期ポイント</a:t>
              </a:r>
              <a:r>
                <a:rPr lang="en-US" altLang="ja-JP" sz="4800" dirty="0" smtClean="0"/>
                <a:t>P3</a:t>
              </a:r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監視対象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の生成を待つ</a:t>
              </a:r>
              <a:endParaRPr lang="en-US" altLang="ja-JP" sz="4800" dirty="0" smtClean="0"/>
            </a:p>
            <a:p>
              <a:pPr marL="2057400" lvl="2" indent="-5334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アクセス権限を得るために情報が必要</a:t>
              </a:r>
              <a:endParaRPr lang="en-US" altLang="ja-JP" sz="4800" dirty="0" smtClean="0"/>
            </a:p>
            <a:p>
              <a:pPr marL="533400" lvl="2" indent="-5334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同期ポイント</a:t>
              </a:r>
              <a:r>
                <a:rPr lang="en-US" altLang="ja-JP" sz="4800" dirty="0" smtClean="0"/>
                <a:t>P4</a:t>
              </a:r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監視対象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を停止状態で待たせる</a:t>
              </a:r>
              <a:endParaRPr lang="en-US" altLang="ja-JP" sz="48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lang="en-US" altLang="ja-JP" sz="4000" dirty="0" smtClean="0"/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tabLst/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5139987" y="14563502"/>
            <a:ext cx="15139988" cy="13825537"/>
            <a:chOff x="15139987" y="26805783"/>
            <a:chExt cx="14535374" cy="17887527"/>
          </a:xfrm>
        </p:grpSpPr>
        <p:sp>
          <p:nvSpPr>
            <p:cNvPr id="108" name="コンテンツ プレースホルダ 2"/>
            <p:cNvSpPr txBox="1">
              <a:spLocks/>
            </p:cNvSpPr>
            <p:nvPr/>
          </p:nvSpPr>
          <p:spPr>
            <a:xfrm>
              <a:off x="15139987" y="28016919"/>
              <a:ext cx="14535374" cy="16676391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lang="ja-JP" altLang="en-US" sz="4800" dirty="0" smtClean="0"/>
                <a:t>片方の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のメモリサイズを</a:t>
              </a:r>
              <a:r>
                <a:rPr lang="en-US" altLang="ja-JP" sz="4800" dirty="0" smtClean="0"/>
                <a:t>1024MB</a:t>
              </a:r>
              <a:r>
                <a:rPr lang="ja-JP" altLang="en-US" sz="4800" dirty="0" smtClean="0"/>
                <a:t>に固定して以下の実験を行った</a:t>
              </a:r>
              <a:endParaRPr lang="en-US" altLang="ja-JP" sz="4800" dirty="0" smtClean="0"/>
            </a:p>
          </p:txBody>
        </p:sp>
        <p:sp>
          <p:nvSpPr>
            <p:cNvPr id="109" name="タイトル 1"/>
            <p:cNvSpPr txBox="1">
              <a:spLocks/>
            </p:cNvSpPr>
            <p:nvPr/>
          </p:nvSpPr>
          <p:spPr>
            <a:xfrm>
              <a:off x="15139987" y="26805783"/>
              <a:ext cx="14535374" cy="1512169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実験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15067979" y="39046222"/>
            <a:ext cx="15211996" cy="2610175"/>
            <a:chOff x="15067979" y="36687845"/>
            <a:chExt cx="15211996" cy="4608512"/>
          </a:xfrm>
        </p:grpSpPr>
        <p:sp>
          <p:nvSpPr>
            <p:cNvPr id="111" name="コンテンツ プレースホルダ 2"/>
            <p:cNvSpPr txBox="1">
              <a:spLocks/>
            </p:cNvSpPr>
            <p:nvPr/>
          </p:nvSpPr>
          <p:spPr>
            <a:xfrm>
              <a:off x="15139987" y="37983989"/>
              <a:ext cx="15139988" cy="3312368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r>
                <a:rPr lang="ja-JP" altLang="en-US" sz="4000" dirty="0" smtClean="0"/>
                <a:t>もっと大きなメモリサイズでの比較</a:t>
              </a:r>
              <a:endParaRPr lang="en-US" altLang="ja-JP" sz="40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r>
                <a:rPr lang="ja-JP" altLang="en-US" sz="4000" dirty="0" smtClean="0"/>
                <a:t>監視対象</a:t>
              </a:r>
              <a:r>
                <a:rPr lang="en-US" altLang="ja-JP" sz="4000" dirty="0" smtClean="0"/>
                <a:t>VM</a:t>
              </a:r>
              <a:r>
                <a:rPr lang="ja-JP" altLang="en-US" sz="4000" dirty="0" smtClean="0"/>
                <a:t>のマイグレーション中のメモリ書き換え量によるドメイン</a:t>
              </a:r>
              <a:r>
                <a:rPr lang="en-US" altLang="ja-JP" sz="4000" dirty="0" smtClean="0"/>
                <a:t>M</a:t>
              </a:r>
              <a:r>
                <a:rPr lang="ja-JP" altLang="en-US" sz="4000" dirty="0" smtClean="0"/>
                <a:t>の同期待ち時間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タイトル 1"/>
            <p:cNvSpPr txBox="1">
              <a:spLocks/>
            </p:cNvSpPr>
            <p:nvPr/>
          </p:nvSpPr>
          <p:spPr>
            <a:xfrm>
              <a:off x="15067979" y="36687845"/>
              <a:ext cx="15211996" cy="1080119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今後の課題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027" name="Picture 3" descr="C:\Users\U_SAN\Desktop\DSW\restore同期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4003" y="8874870"/>
            <a:ext cx="14855243" cy="4536504"/>
          </a:xfrm>
          <a:prstGeom prst="rect">
            <a:avLst/>
          </a:prstGeom>
          <a:noFill/>
        </p:spPr>
      </p:pic>
      <p:grpSp>
        <p:nvGrpSpPr>
          <p:cNvPr id="91" name="グループ化 90"/>
          <p:cNvGrpSpPr/>
          <p:nvPr/>
        </p:nvGrpSpPr>
        <p:grpSpPr>
          <a:xfrm>
            <a:off x="0" y="30549277"/>
            <a:ext cx="15644043" cy="8424937"/>
            <a:chOff x="-1" y="30549278"/>
            <a:chExt cx="15139988" cy="8667472"/>
          </a:xfrm>
        </p:grpSpPr>
        <p:sp>
          <p:nvSpPr>
            <p:cNvPr id="92" name="タイトル 1"/>
            <p:cNvSpPr txBox="1">
              <a:spLocks/>
            </p:cNvSpPr>
            <p:nvPr/>
          </p:nvSpPr>
          <p:spPr>
            <a:xfrm>
              <a:off x="0" y="30549278"/>
              <a:ext cx="15139987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マイグレーション元での同期</a:t>
              </a:r>
              <a:endPara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3" name="コンテンツ プレースホルダ 2"/>
            <p:cNvSpPr txBox="1">
              <a:spLocks/>
            </p:cNvSpPr>
            <p:nvPr/>
          </p:nvSpPr>
          <p:spPr>
            <a:xfrm>
              <a:off x="-1" y="31548264"/>
              <a:ext cx="15067980" cy="7668486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7239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同期ポイント</a:t>
              </a:r>
              <a:r>
                <a:rPr lang="en-US" altLang="ja-JP" sz="4800" dirty="0" smtClean="0"/>
                <a:t>P1</a:t>
              </a:r>
            </a:p>
            <a:p>
              <a:pPr marL="14478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監視対象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が停止するまで待つ</a:t>
              </a:r>
              <a:endParaRPr lang="en-US" altLang="ja-JP" sz="4800" dirty="0" smtClean="0"/>
            </a:p>
            <a:p>
              <a:pPr marL="609600" lvl="2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同期ポイント</a:t>
              </a:r>
              <a:r>
                <a:rPr lang="en-US" altLang="ja-JP" sz="4800" dirty="0" smtClean="0"/>
                <a:t>P2</a:t>
              </a:r>
            </a:p>
            <a:p>
              <a:pPr marL="14478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監視対象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を停止状態で待たせる</a:t>
              </a:r>
              <a:endParaRPr lang="en-US" altLang="ja-JP" sz="4800" dirty="0" smtClean="0"/>
            </a:p>
            <a:p>
              <a:pPr marL="2057400" lvl="2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800" dirty="0" smtClean="0"/>
                <a:t>監視対象</a:t>
              </a:r>
              <a:r>
                <a:rPr lang="en-US" altLang="ja-JP" sz="4800" dirty="0" smtClean="0"/>
                <a:t>VM</a:t>
              </a:r>
              <a:r>
                <a:rPr lang="ja-JP" altLang="en-US" sz="4800" dirty="0" smtClean="0"/>
                <a:t>の情報が必要となる</a:t>
              </a:r>
              <a:endParaRPr lang="en-US" altLang="ja-JP" sz="4800" dirty="0" smtClean="0"/>
            </a:p>
          </p:txBody>
        </p:sp>
      </p:grpSp>
      <p:pic>
        <p:nvPicPr>
          <p:cNvPr id="94" name="Picture 2" descr="C:\Users\U_SAN\Desktop\DSW\save同期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24" y="36309919"/>
            <a:ext cx="14540189" cy="4464496"/>
          </a:xfrm>
          <a:prstGeom prst="rect">
            <a:avLst/>
          </a:prstGeom>
          <a:noFill/>
        </p:spPr>
      </p:pic>
      <p:sp>
        <p:nvSpPr>
          <p:cNvPr id="95" name="正方形/長方形 94"/>
          <p:cNvSpPr/>
          <p:nvPr/>
        </p:nvSpPr>
        <p:spPr>
          <a:xfrm>
            <a:off x="306339" y="8226798"/>
            <a:ext cx="7128792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7723163" y="8226798"/>
            <a:ext cx="7128792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50355" y="9306918"/>
            <a:ext cx="3312368" cy="4104456"/>
          </a:xfrm>
          <a:prstGeom prst="rect">
            <a:avLst/>
          </a:prstGeom>
          <a:noFill/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7867179" y="9306918"/>
            <a:ext cx="3312368" cy="41044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3978747" y="9306918"/>
            <a:ext cx="3312368" cy="4104456"/>
          </a:xfrm>
          <a:prstGeom prst="rect">
            <a:avLst/>
          </a:prstGeom>
          <a:noFill/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11395571" y="9306918"/>
            <a:ext cx="3312368" cy="41044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7416824" y="11971214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監視対象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VM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0963523" y="11971214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ドメイン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M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4266779" y="10747078"/>
            <a:ext cx="2664296" cy="1728192"/>
          </a:xfrm>
          <a:prstGeom prst="ellipse">
            <a:avLst/>
          </a:prstGeom>
          <a:noFill/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600" dirty="0">
              <a:solidFill>
                <a:sysClr val="windowText" lastClr="000000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11755611" y="10747078"/>
            <a:ext cx="2664296" cy="17281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solidFill>
                  <a:sysClr val="windowText" lastClr="000000"/>
                </a:solidFill>
              </a:rPr>
              <a:t>IDS</a:t>
            </a:r>
            <a:endParaRPr kumimoji="1" lang="ja-JP" altLang="en-US" sz="6600" dirty="0">
              <a:solidFill>
                <a:sysClr val="windowText" lastClr="000000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8227219" y="10747078"/>
            <a:ext cx="2664296" cy="1728192"/>
          </a:xfrm>
          <a:prstGeom prst="ellipse">
            <a:avLst/>
          </a:prstGeom>
          <a:noFill/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656184" y="7578726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ホスト１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091315" y="7578726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ホスト</a:t>
            </a:r>
            <a:r>
              <a:rPr lang="en-US" altLang="ja-JP" sz="4400" dirty="0" smtClean="0">
                <a:solidFill>
                  <a:sysClr val="windowText" lastClr="000000"/>
                </a:solidFill>
              </a:rPr>
              <a:t>2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48" name="下カーブ矢印 47"/>
          <p:cNvSpPr/>
          <p:nvPr/>
        </p:nvSpPr>
        <p:spPr>
          <a:xfrm>
            <a:off x="5130875" y="7938766"/>
            <a:ext cx="5040560" cy="1307584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左矢印 48"/>
          <p:cNvSpPr/>
          <p:nvPr/>
        </p:nvSpPr>
        <p:spPr>
          <a:xfrm>
            <a:off x="10315451" y="11179126"/>
            <a:ext cx="1770496" cy="91668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9019307" y="10459046"/>
            <a:ext cx="4752528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監視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355283" y="7803134"/>
            <a:ext cx="4752528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solidFill>
                  <a:srgbClr val="FF0000"/>
                </a:solidFill>
              </a:rPr>
              <a:t>マイグレーション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2394571" y="20180126"/>
            <a:ext cx="1231336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2394571" y="22700406"/>
            <a:ext cx="1231336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-864096" y="19172014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監視対象</a:t>
            </a:r>
            <a:endParaRPr kumimoji="1" lang="en-US" altLang="ja-JP" sz="4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VM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-936104" y="21692294"/>
            <a:ext cx="4266779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ドメイン</a:t>
            </a:r>
            <a:endParaRPr kumimoji="1" lang="en-US" altLang="ja-JP" sz="4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M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4770835" y="22268358"/>
            <a:ext cx="0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12979747" y="22340366"/>
            <a:ext cx="0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正方形/長方形 122"/>
          <p:cNvSpPr/>
          <p:nvPr/>
        </p:nvSpPr>
        <p:spPr>
          <a:xfrm>
            <a:off x="3618707" y="23204462"/>
            <a:ext cx="2250555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停止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1899627" y="23204462"/>
            <a:ext cx="2250555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再開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4770835" y="19964102"/>
            <a:ext cx="93610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11683603" y="19964102"/>
            <a:ext cx="129614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/>
          <p:cNvCxnSpPr/>
          <p:nvPr/>
        </p:nvCxnSpPr>
        <p:spPr>
          <a:xfrm>
            <a:off x="5706939" y="19820086"/>
            <a:ext cx="0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11683603" y="19820086"/>
            <a:ext cx="0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/>
          <p:cNvSpPr/>
          <p:nvPr/>
        </p:nvSpPr>
        <p:spPr>
          <a:xfrm>
            <a:off x="4608512" y="18955990"/>
            <a:ext cx="2250555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停止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603483" y="18955990"/>
            <a:ext cx="2250555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再開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4986859" y="21260246"/>
            <a:ext cx="684076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監視できない時間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危険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)</a:t>
            </a:r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cxnSp>
        <p:nvCxnSpPr>
          <p:cNvPr id="131" name="直線矢印コネクタ 130"/>
          <p:cNvCxnSpPr>
            <a:endCxn id="125" idx="2"/>
          </p:cNvCxnSpPr>
          <p:nvPr/>
        </p:nvCxnSpPr>
        <p:spPr>
          <a:xfrm flipH="1" flipV="1">
            <a:off x="5238887" y="20540166"/>
            <a:ext cx="468052" cy="72008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endCxn id="126" idx="2"/>
          </p:cNvCxnSpPr>
          <p:nvPr/>
        </p:nvCxnSpPr>
        <p:spPr>
          <a:xfrm flipV="1">
            <a:off x="11179547" y="20540166"/>
            <a:ext cx="1152128" cy="72008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8" name="グラフ 147"/>
          <p:cNvGraphicFramePr/>
          <p:nvPr/>
        </p:nvGraphicFramePr>
        <p:xfrm>
          <a:off x="22628819" y="25724742"/>
          <a:ext cx="738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9" name="グラフ 148"/>
          <p:cNvGraphicFramePr/>
          <p:nvPr/>
        </p:nvGraphicFramePr>
        <p:xfrm>
          <a:off x="15356011" y="25724742"/>
          <a:ext cx="738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0" name="グラフ 149"/>
          <p:cNvGraphicFramePr/>
          <p:nvPr/>
        </p:nvGraphicFramePr>
        <p:xfrm>
          <a:off x="15356011" y="18667958"/>
          <a:ext cx="738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1" name="グラフ 150"/>
          <p:cNvGraphicFramePr/>
          <p:nvPr/>
        </p:nvGraphicFramePr>
        <p:xfrm>
          <a:off x="22628819" y="18667958"/>
          <a:ext cx="738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2" name="正方形/長方形 151"/>
          <p:cNvSpPr/>
          <p:nvPr/>
        </p:nvSpPr>
        <p:spPr>
          <a:xfrm>
            <a:off x="16508139" y="17227798"/>
            <a:ext cx="11521280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実行時間の比較</a:t>
            </a:r>
            <a:r>
              <a:rPr lang="en-US" altLang="ja-JP" sz="4400" dirty="0" smtClean="0">
                <a:solidFill>
                  <a:sysClr val="windowText" lastClr="000000"/>
                </a:solidFill>
              </a:rPr>
              <a:t>(</a:t>
            </a:r>
            <a:r>
              <a:rPr lang="ja-JP" altLang="en-US" sz="4400" smtClean="0">
                <a:solidFill>
                  <a:sysClr val="windowText" lastClr="000000"/>
                </a:solidFill>
              </a:rPr>
              <a:t>秒</a:t>
            </a:r>
            <a:r>
              <a:rPr lang="en-US" altLang="ja-JP" sz="4400" smtClean="0">
                <a:solidFill>
                  <a:sysClr val="windowText" lastClr="000000"/>
                </a:solidFill>
              </a:rPr>
              <a:t>)</a:t>
            </a:r>
            <a:endParaRPr lang="en-US" altLang="ja-JP" sz="4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左）ドメイン</a:t>
            </a:r>
            <a:r>
              <a:rPr kumimoji="1" lang="en-US" altLang="ja-JP" sz="3600" dirty="0" smtClean="0">
                <a:solidFill>
                  <a:sysClr val="windowText" lastClr="000000"/>
                </a:solidFill>
              </a:rPr>
              <a:t>M:1024MB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　右）監視対象</a:t>
            </a:r>
            <a:r>
              <a:rPr kumimoji="1" lang="en-US" altLang="ja-JP" sz="3600" dirty="0" smtClean="0">
                <a:solidFill>
                  <a:sysClr val="windowText" lastClr="000000"/>
                </a:solidFill>
              </a:rPr>
              <a:t>VM</a:t>
            </a:r>
            <a:r>
              <a:rPr kumimoji="1" lang="ja-JP" altLang="en-US" sz="3600" dirty="0" smtClean="0">
                <a:solidFill>
                  <a:sysClr val="windowText" lastClr="000000"/>
                </a:solidFill>
              </a:rPr>
              <a:t>：</a:t>
            </a:r>
            <a:r>
              <a:rPr kumimoji="1" lang="en-US" altLang="ja-JP" sz="3600" dirty="0" smtClean="0">
                <a:solidFill>
                  <a:sysClr val="windowText" lastClr="000000"/>
                </a:solidFill>
              </a:rPr>
              <a:t>1024MB</a:t>
            </a:r>
            <a:endParaRPr kumimoji="1" lang="ja-JP" alt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16580147" y="24500606"/>
            <a:ext cx="1152128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ysClr val="windowText" lastClr="000000"/>
                </a:solidFill>
              </a:rPr>
              <a:t>ダウンタイム</a:t>
            </a:r>
            <a:r>
              <a:rPr lang="en-US" altLang="ja-JP" sz="4400" dirty="0" smtClean="0">
                <a:solidFill>
                  <a:sysClr val="windowText" lastClr="000000"/>
                </a:solidFill>
              </a:rPr>
              <a:t>(</a:t>
            </a:r>
            <a:r>
              <a:rPr lang="ja-JP" altLang="en-US" sz="4400" dirty="0" smtClean="0">
                <a:solidFill>
                  <a:sysClr val="windowText" lastClr="000000"/>
                </a:solidFill>
              </a:rPr>
              <a:t>ミリ秒</a:t>
            </a:r>
            <a:r>
              <a:rPr lang="en-US" altLang="ja-JP" sz="4400" dirty="0" smtClean="0">
                <a:solidFill>
                  <a:sysClr val="windowText" lastClr="000000"/>
                </a:solidFill>
              </a:rPr>
              <a:t>)</a:t>
            </a:r>
            <a:endParaRPr kumimoji="1" lang="en-US" altLang="ja-JP" sz="4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ysClr val="windowText" lastClr="000000"/>
                </a:solidFill>
              </a:rPr>
              <a:t>左）ドメイン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M:1024MB</a:t>
            </a:r>
            <a:r>
              <a:rPr lang="ja-JP" altLang="en-US" sz="3600" dirty="0" smtClean="0">
                <a:solidFill>
                  <a:sysClr val="windowText" lastClr="000000"/>
                </a:solidFill>
              </a:rPr>
              <a:t>　右）監視対象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VM</a:t>
            </a:r>
            <a:r>
              <a:rPr lang="ja-JP" altLang="en-US" sz="3600" dirty="0" smtClean="0">
                <a:solidFill>
                  <a:sysClr val="windowText" lastClr="000000"/>
                </a:solidFill>
              </a:rPr>
              <a:t>：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1024MB</a:t>
            </a:r>
            <a:endParaRPr lang="ja-JP" altLang="en-US" sz="3600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16580147" y="32133454"/>
            <a:ext cx="1152128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各同期ポイントの待ち時間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(</a:t>
            </a:r>
            <a:r>
              <a:rPr kumimoji="1" lang="ja-JP" altLang="en-US" sz="4400" dirty="0" smtClean="0">
                <a:solidFill>
                  <a:sysClr val="windowText" lastClr="000000"/>
                </a:solidFill>
              </a:rPr>
              <a:t>ミリ秒</a:t>
            </a:r>
            <a:r>
              <a:rPr kumimoji="1" lang="en-US" altLang="ja-JP" sz="4400" dirty="0" smtClean="0">
                <a:solidFill>
                  <a:sysClr val="windowText" lastClr="000000"/>
                </a:solidFill>
              </a:rPr>
              <a:t>)</a:t>
            </a:r>
          </a:p>
          <a:p>
            <a:pPr algn="ctr"/>
            <a:r>
              <a:rPr lang="ja-JP" altLang="en-US" sz="3600" dirty="0" smtClean="0">
                <a:solidFill>
                  <a:sysClr val="windowText" lastClr="000000"/>
                </a:solidFill>
              </a:rPr>
              <a:t>左）ドメイン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M:1024MB</a:t>
            </a:r>
            <a:r>
              <a:rPr lang="ja-JP" altLang="en-US" sz="3600" dirty="0" smtClean="0">
                <a:solidFill>
                  <a:sysClr val="windowText" lastClr="000000"/>
                </a:solidFill>
              </a:rPr>
              <a:t>　右）監視対象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VM</a:t>
            </a:r>
            <a:r>
              <a:rPr lang="ja-JP" altLang="en-US" sz="3600" dirty="0" smtClean="0">
                <a:solidFill>
                  <a:sysClr val="windowText" lastClr="000000"/>
                </a:solidFill>
              </a:rPr>
              <a:t>：</a:t>
            </a:r>
            <a:r>
              <a:rPr lang="en-US" altLang="ja-JP" sz="3600" dirty="0" smtClean="0">
                <a:solidFill>
                  <a:sysClr val="windowText" lastClr="000000"/>
                </a:solidFill>
              </a:rPr>
              <a:t>1024MB</a:t>
            </a:r>
            <a:endParaRPr lang="ja-JP" altLang="en-US" sz="3600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sz="44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/>
        </p:nvGraphicFramePr>
        <p:xfrm>
          <a:off x="22844843" y="33357590"/>
          <a:ext cx="7200000" cy="483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1800000"/>
                <a:gridCol w="1800000"/>
              </a:tblGrid>
              <a:tr h="96667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1024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512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256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74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5200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7736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92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18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14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P3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69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52</a:t>
                      </a: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6" name="表 75"/>
          <p:cNvGraphicFramePr>
            <a:graphicFrameLocks noGrp="1"/>
          </p:cNvGraphicFramePr>
          <p:nvPr/>
        </p:nvGraphicFramePr>
        <p:xfrm>
          <a:off x="15356811" y="33357590"/>
          <a:ext cx="7200000" cy="483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1800000"/>
                <a:gridCol w="1800000"/>
              </a:tblGrid>
              <a:tr h="96667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1024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512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256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74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92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5109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7696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P3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0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966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P4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69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101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51</a:t>
                      </a: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ヒラギノ角ゴ Pro W6"/>
        <a:ea typeface="ヒラギノ角ゴ Pro W6"/>
        <a:cs typeface=""/>
      </a:majorFont>
      <a:minorFont>
        <a:latin typeface="ヒラギノ角ゴ Pro W3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332</Words>
  <Application>Microsoft Office PowerPoint</Application>
  <PresentationFormat>ユーザー設定</PresentationFormat>
  <Paragraphs>93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ドメインM：IDSオフロード専用VM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U_SAN</dc:creator>
  <cp:lastModifiedBy>U_SAN</cp:lastModifiedBy>
  <cp:revision>361</cp:revision>
  <dcterms:created xsi:type="dcterms:W3CDTF">2010-11-24T07:20:16Z</dcterms:created>
  <dcterms:modified xsi:type="dcterms:W3CDTF">2012-12-10T05:16:04Z</dcterms:modified>
</cp:coreProperties>
</file>