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30279975" cy="42808525"/>
  <p:notesSz cx="29818013" cy="42346563"/>
  <p:defaultTextStyle>
    <a:defPPr>
      <a:defRPr lang="ja-JP"/>
    </a:defPPr>
    <a:lvl1pPr marL="0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769" autoAdjust="0"/>
  </p:normalViewPr>
  <p:slideViewPr>
    <p:cSldViewPr>
      <p:cViewPr>
        <p:scale>
          <a:sx n="20" d="100"/>
          <a:sy n="20" d="100"/>
        </p:scale>
        <p:origin x="-792" y="1200"/>
      </p:cViewPr>
      <p:guideLst>
        <p:guide orient="horz" pos="13483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2550" y="-78"/>
      </p:cViewPr>
      <p:guideLst>
        <p:guide orient="horz" pos="13340"/>
        <p:guide pos="939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同期待ち以外の
ダウンタイム</c:v>
                </c:pt>
              </c:strCache>
            </c:strRef>
          </c:tx>
          <c:cat>
            <c:numRef>
              <c:f>Sheet1!$A$2:$A$4</c:f>
              <c:numCache>
                <c:formatCode>General</c:formatCode>
                <c:ptCount val="3"/>
                <c:pt idx="0">
                  <c:v>1024</c:v>
                </c:pt>
                <c:pt idx="1">
                  <c:v>512</c:v>
                </c:pt>
                <c:pt idx="2">
                  <c:v>256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893</c:v>
                </c:pt>
                <c:pt idx="1">
                  <c:v>801</c:v>
                </c:pt>
                <c:pt idx="2">
                  <c:v>747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同期待ち時間</c:v>
                </c:pt>
              </c:strCache>
            </c:strRef>
          </c:tx>
          <c:cat>
            <c:numRef>
              <c:f>Sheet1!$A$2:$A$4</c:f>
              <c:numCache>
                <c:formatCode>General</c:formatCode>
                <c:ptCount val="3"/>
                <c:pt idx="0">
                  <c:v>1024</c:v>
                </c:pt>
                <c:pt idx="1">
                  <c:v>512</c:v>
                </c:pt>
                <c:pt idx="2">
                  <c:v>256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162</c:v>
                </c:pt>
                <c:pt idx="1">
                  <c:v>69</c:v>
                </c:pt>
                <c:pt idx="2">
                  <c:v>39</c:v>
                </c:pt>
              </c:numCache>
            </c:numRef>
          </c:val>
        </c:ser>
        <c:overlap val="100"/>
        <c:axId val="61736448"/>
        <c:axId val="61737984"/>
      </c:barChart>
      <c:catAx>
        <c:axId val="61736448"/>
        <c:scaling>
          <c:orientation val="minMax"/>
        </c:scaling>
        <c:axPos val="b"/>
        <c:numFmt formatCode="General" sourceLinked="1"/>
        <c:tickLblPos val="nextTo"/>
        <c:crossAx val="61737984"/>
        <c:crosses val="autoZero"/>
        <c:auto val="1"/>
        <c:lblAlgn val="ctr"/>
        <c:lblOffset val="100"/>
      </c:catAx>
      <c:valAx>
        <c:axId val="61737984"/>
        <c:scaling>
          <c:orientation val="minMax"/>
        </c:scaling>
        <c:axPos val="l"/>
        <c:majorGridlines/>
        <c:numFmt formatCode="General" sourceLinked="1"/>
        <c:tickLblPos val="nextTo"/>
        <c:crossAx val="61736448"/>
        <c:crosses val="autoZero"/>
        <c:crossBetween val="between"/>
      </c:valAx>
    </c:plotArea>
    <c:legend>
      <c:legendPos val="r"/>
      <c:layout/>
    </c:legend>
    <c:plotVisOnly val="1"/>
  </c:chart>
  <c:spPr>
    <a:solidFill>
      <a:prstClr val="white"/>
    </a:solidFill>
  </c:spPr>
  <c:txPr>
    <a:bodyPr/>
    <a:lstStyle/>
    <a:p>
      <a:pPr>
        <a:defRPr sz="1800"/>
      </a:pPr>
      <a:endParaRPr lang="ja-JP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同期待ち以外の
ダウンタイム</c:v>
                </c:pt>
              </c:strCache>
            </c:strRef>
          </c:tx>
          <c:cat>
            <c:numRef>
              <c:f>Sheet1!$A$2:$A$4</c:f>
              <c:numCache>
                <c:formatCode>General</c:formatCode>
                <c:ptCount val="3"/>
                <c:pt idx="0">
                  <c:v>1024</c:v>
                </c:pt>
                <c:pt idx="1">
                  <c:v>512</c:v>
                </c:pt>
                <c:pt idx="2">
                  <c:v>256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893</c:v>
                </c:pt>
                <c:pt idx="1">
                  <c:v>760</c:v>
                </c:pt>
                <c:pt idx="2">
                  <c:v>745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同期待ち時間</c:v>
                </c:pt>
              </c:strCache>
            </c:strRef>
          </c:tx>
          <c:cat>
            <c:numRef>
              <c:f>Sheet1!$A$2:$A$4</c:f>
              <c:numCache>
                <c:formatCode>General</c:formatCode>
                <c:ptCount val="3"/>
                <c:pt idx="0">
                  <c:v>1024</c:v>
                </c:pt>
                <c:pt idx="1">
                  <c:v>512</c:v>
                </c:pt>
                <c:pt idx="2">
                  <c:v>256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162</c:v>
                </c:pt>
                <c:pt idx="1">
                  <c:v>5211</c:v>
                </c:pt>
                <c:pt idx="2">
                  <c:v>7748</c:v>
                </c:pt>
              </c:numCache>
            </c:numRef>
          </c:val>
        </c:ser>
        <c:overlap val="100"/>
        <c:axId val="66391040"/>
        <c:axId val="66401024"/>
      </c:barChart>
      <c:catAx>
        <c:axId val="66391040"/>
        <c:scaling>
          <c:orientation val="minMax"/>
        </c:scaling>
        <c:axPos val="b"/>
        <c:numFmt formatCode="General" sourceLinked="1"/>
        <c:tickLblPos val="nextTo"/>
        <c:crossAx val="66401024"/>
        <c:crosses val="autoZero"/>
        <c:auto val="1"/>
        <c:lblAlgn val="ctr"/>
        <c:lblOffset val="100"/>
      </c:catAx>
      <c:valAx>
        <c:axId val="66401024"/>
        <c:scaling>
          <c:orientation val="minMax"/>
        </c:scaling>
        <c:axPos val="l"/>
        <c:majorGridlines/>
        <c:numFmt formatCode="General" sourceLinked="1"/>
        <c:tickLblPos val="nextTo"/>
        <c:crossAx val="66391040"/>
        <c:crosses val="autoZero"/>
        <c:crossBetween val="between"/>
      </c:valAx>
    </c:plotArea>
    <c:legend>
      <c:legendPos val="r"/>
      <c:layout/>
    </c:legend>
    <c:plotVisOnly val="1"/>
  </c:chart>
  <c:spPr>
    <a:solidFill>
      <a:prstClr val="white"/>
    </a:solidFill>
  </c:spPr>
  <c:txPr>
    <a:bodyPr/>
    <a:lstStyle/>
    <a:p>
      <a:pPr>
        <a:defRPr sz="1800"/>
      </a:pPr>
      <a:endParaRPr lang="ja-JP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同期無</c:v>
                </c:pt>
              </c:strCache>
            </c:strRef>
          </c:tx>
          <c:cat>
            <c:numRef>
              <c:f>Sheet1!$A$2:$A$4</c:f>
              <c:numCache>
                <c:formatCode>General</c:formatCode>
                <c:ptCount val="3"/>
                <c:pt idx="0">
                  <c:v>1024</c:v>
                </c:pt>
                <c:pt idx="1">
                  <c:v>512</c:v>
                </c:pt>
                <c:pt idx="2">
                  <c:v>256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20.399999999999999</c:v>
                </c:pt>
                <c:pt idx="1">
                  <c:v>15.4</c:v>
                </c:pt>
                <c:pt idx="2">
                  <c:v>13.3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ドメインM:1024</c:v>
                </c:pt>
              </c:strCache>
            </c:strRef>
          </c:tx>
          <c:cat>
            <c:numRef>
              <c:f>Sheet1!$A$2:$A$4</c:f>
              <c:numCache>
                <c:formatCode>General</c:formatCode>
                <c:ptCount val="3"/>
                <c:pt idx="0">
                  <c:v>1024</c:v>
                </c:pt>
                <c:pt idx="1">
                  <c:v>512</c:v>
                </c:pt>
                <c:pt idx="2">
                  <c:v>256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20.3</c:v>
                </c:pt>
                <c:pt idx="1">
                  <c:v>15.9</c:v>
                </c:pt>
                <c:pt idx="2">
                  <c:v>13.9</c:v>
                </c:pt>
              </c:numCache>
            </c:numRef>
          </c:val>
        </c:ser>
        <c:axId val="66417408"/>
        <c:axId val="66418944"/>
      </c:barChart>
      <c:catAx>
        <c:axId val="66417408"/>
        <c:scaling>
          <c:orientation val="minMax"/>
        </c:scaling>
        <c:axPos val="b"/>
        <c:numFmt formatCode="General" sourceLinked="1"/>
        <c:tickLblPos val="nextTo"/>
        <c:crossAx val="66418944"/>
        <c:crosses val="autoZero"/>
        <c:auto val="1"/>
        <c:lblAlgn val="ctr"/>
        <c:lblOffset val="100"/>
      </c:catAx>
      <c:valAx>
        <c:axId val="66418944"/>
        <c:scaling>
          <c:orientation val="minMax"/>
        </c:scaling>
        <c:axPos val="l"/>
        <c:majorGridlines/>
        <c:numFmt formatCode="General" sourceLinked="1"/>
        <c:tickLblPos val="nextTo"/>
        <c:crossAx val="66417408"/>
        <c:crosses val="autoZero"/>
        <c:crossBetween val="between"/>
      </c:valAx>
    </c:plotArea>
    <c:legend>
      <c:legendPos val="r"/>
      <c:layout/>
    </c:legend>
    <c:plotVisOnly val="1"/>
  </c:chart>
  <c:spPr>
    <a:solidFill>
      <a:prstClr val="white"/>
    </a:solidFill>
  </c:spPr>
  <c:txPr>
    <a:bodyPr/>
    <a:lstStyle/>
    <a:p>
      <a:pPr>
        <a:defRPr sz="1800"/>
      </a:pPr>
      <a:endParaRPr lang="ja-JP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同期無</c:v>
                </c:pt>
              </c:strCache>
            </c:strRef>
          </c:tx>
          <c:cat>
            <c:numRef>
              <c:f>Sheet1!$A$2:$A$4</c:f>
              <c:numCache>
                <c:formatCode>General</c:formatCode>
                <c:ptCount val="3"/>
                <c:pt idx="0">
                  <c:v>1024</c:v>
                </c:pt>
                <c:pt idx="1">
                  <c:v>512</c:v>
                </c:pt>
                <c:pt idx="2">
                  <c:v>256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20.399999999999999</c:v>
                </c:pt>
                <c:pt idx="1">
                  <c:v>15.4</c:v>
                </c:pt>
                <c:pt idx="2">
                  <c:v>13.3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監視対象VM：1024</c:v>
                </c:pt>
              </c:strCache>
            </c:strRef>
          </c:tx>
          <c:cat>
            <c:numRef>
              <c:f>Sheet1!$A$2:$A$4</c:f>
              <c:numCache>
                <c:formatCode>General</c:formatCode>
                <c:ptCount val="3"/>
                <c:pt idx="0">
                  <c:v>1024</c:v>
                </c:pt>
                <c:pt idx="1">
                  <c:v>512</c:v>
                </c:pt>
                <c:pt idx="2">
                  <c:v>256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20.3</c:v>
                </c:pt>
                <c:pt idx="1">
                  <c:v>16</c:v>
                </c:pt>
                <c:pt idx="2">
                  <c:v>13.8</c:v>
                </c:pt>
              </c:numCache>
            </c:numRef>
          </c:val>
        </c:ser>
        <c:axId val="66455808"/>
        <c:axId val="66457600"/>
      </c:barChart>
      <c:catAx>
        <c:axId val="66455808"/>
        <c:scaling>
          <c:orientation val="minMax"/>
        </c:scaling>
        <c:axPos val="b"/>
        <c:numFmt formatCode="General" sourceLinked="1"/>
        <c:tickLblPos val="nextTo"/>
        <c:crossAx val="66457600"/>
        <c:crosses val="autoZero"/>
        <c:auto val="1"/>
        <c:lblAlgn val="ctr"/>
        <c:lblOffset val="100"/>
      </c:catAx>
      <c:valAx>
        <c:axId val="66457600"/>
        <c:scaling>
          <c:orientation val="minMax"/>
        </c:scaling>
        <c:axPos val="l"/>
        <c:majorGridlines/>
        <c:numFmt formatCode="General" sourceLinked="1"/>
        <c:tickLblPos val="nextTo"/>
        <c:crossAx val="66455808"/>
        <c:crosses val="autoZero"/>
        <c:crossBetween val="between"/>
      </c:valAx>
    </c:plotArea>
    <c:legend>
      <c:legendPos val="r"/>
      <c:layout/>
    </c:legend>
    <c:plotVisOnly val="1"/>
  </c:chart>
  <c:spPr>
    <a:solidFill>
      <a:prstClr val="white"/>
    </a:solidFill>
  </c:spPr>
  <c:txPr>
    <a:bodyPr/>
    <a:lstStyle/>
    <a:p>
      <a:pPr>
        <a:defRPr sz="1800"/>
      </a:pPr>
      <a:endParaRPr lang="ja-JP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2921136" cy="2117330"/>
          </a:xfrm>
          <a:prstGeom prst="rect">
            <a:avLst/>
          </a:prstGeom>
        </p:spPr>
        <p:txBody>
          <a:bodyPr vert="horz" lIns="412141" tIns="206068" rIns="412141" bIns="206068" rtlCol="0"/>
          <a:lstStyle>
            <a:lvl1pPr algn="l">
              <a:defRPr sz="5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16889976" y="0"/>
            <a:ext cx="12921136" cy="2117330"/>
          </a:xfrm>
          <a:prstGeom prst="rect">
            <a:avLst/>
          </a:prstGeom>
        </p:spPr>
        <p:txBody>
          <a:bodyPr vert="horz" lIns="412141" tIns="206068" rIns="412141" bIns="206068" rtlCol="0"/>
          <a:lstStyle>
            <a:lvl1pPr algn="r">
              <a:defRPr sz="5200"/>
            </a:lvl1pPr>
          </a:lstStyle>
          <a:p>
            <a:fld id="{769D54AB-8A37-4A49-A1C9-D597B1A2167E}" type="datetimeFigureOut">
              <a:rPr kumimoji="1" lang="ja-JP" altLang="en-US" smtClean="0"/>
              <a:pPr/>
              <a:t>2012/12/10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40221890"/>
            <a:ext cx="12921136" cy="2117330"/>
          </a:xfrm>
          <a:prstGeom prst="rect">
            <a:avLst/>
          </a:prstGeom>
        </p:spPr>
        <p:txBody>
          <a:bodyPr vert="horz" lIns="412141" tIns="206068" rIns="412141" bIns="206068" rtlCol="0" anchor="b"/>
          <a:lstStyle>
            <a:lvl1pPr algn="l">
              <a:defRPr sz="5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16889976" y="40221890"/>
            <a:ext cx="12921136" cy="2117330"/>
          </a:xfrm>
          <a:prstGeom prst="rect">
            <a:avLst/>
          </a:prstGeom>
        </p:spPr>
        <p:txBody>
          <a:bodyPr vert="horz" lIns="412141" tIns="206068" rIns="412141" bIns="206068" rtlCol="0" anchor="b"/>
          <a:lstStyle>
            <a:lvl1pPr algn="r">
              <a:defRPr sz="5200"/>
            </a:lvl1pPr>
          </a:lstStyle>
          <a:p>
            <a:fld id="{F01884E6-E970-4D92-9E49-234C3AD5AE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2921136" cy="2117330"/>
          </a:xfrm>
          <a:prstGeom prst="rect">
            <a:avLst/>
          </a:prstGeom>
        </p:spPr>
        <p:txBody>
          <a:bodyPr vert="horz" lIns="412141" tIns="206068" rIns="412141" bIns="206068" rtlCol="0"/>
          <a:lstStyle>
            <a:lvl1pPr algn="l">
              <a:defRPr sz="5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16889976" y="0"/>
            <a:ext cx="12921136" cy="2117330"/>
          </a:xfrm>
          <a:prstGeom prst="rect">
            <a:avLst/>
          </a:prstGeom>
        </p:spPr>
        <p:txBody>
          <a:bodyPr vert="horz" lIns="412141" tIns="206068" rIns="412141" bIns="206068" rtlCol="0"/>
          <a:lstStyle>
            <a:lvl1pPr algn="r">
              <a:defRPr sz="5200"/>
            </a:lvl1pPr>
          </a:lstStyle>
          <a:p>
            <a:fld id="{9D78C995-DCE9-4084-94CD-4818B9CA4E0D}" type="datetimeFigureOut">
              <a:rPr kumimoji="1" lang="ja-JP" altLang="en-US" smtClean="0"/>
              <a:pPr/>
              <a:t>2012/12/10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96400" y="3181350"/>
            <a:ext cx="11225213" cy="15870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12141" tIns="206068" rIns="412141" bIns="206068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2981809" y="20114619"/>
            <a:ext cx="23854409" cy="19055950"/>
          </a:xfrm>
          <a:prstGeom prst="rect">
            <a:avLst/>
          </a:prstGeom>
        </p:spPr>
        <p:txBody>
          <a:bodyPr vert="horz" lIns="412141" tIns="206068" rIns="412141" bIns="20606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40221890"/>
            <a:ext cx="12921136" cy="2117330"/>
          </a:xfrm>
          <a:prstGeom prst="rect">
            <a:avLst/>
          </a:prstGeom>
        </p:spPr>
        <p:txBody>
          <a:bodyPr vert="horz" lIns="412141" tIns="206068" rIns="412141" bIns="206068" rtlCol="0" anchor="b"/>
          <a:lstStyle>
            <a:lvl1pPr algn="l">
              <a:defRPr sz="5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16889976" y="40221890"/>
            <a:ext cx="12921136" cy="2117330"/>
          </a:xfrm>
          <a:prstGeom prst="rect">
            <a:avLst/>
          </a:prstGeom>
        </p:spPr>
        <p:txBody>
          <a:bodyPr vert="horz" lIns="412141" tIns="206068" rIns="412141" bIns="206068" rtlCol="0" anchor="b"/>
          <a:lstStyle>
            <a:lvl1pPr algn="r">
              <a:defRPr sz="5200"/>
            </a:lvl1pPr>
          </a:lstStyle>
          <a:p>
            <a:fld id="{28E2DF50-8A8D-40A8-A7E9-0F9FEACC1A1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2DF50-8A8D-40A8-A7E9-0F9FEACC1A1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8" y="13298398"/>
            <a:ext cx="25737979" cy="917608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2112-1702-4E8D-BAF4-913E68498C59}" type="datetimeFigureOut">
              <a:rPr kumimoji="1" lang="ja-JP" altLang="en-US" smtClean="0"/>
              <a:pPr/>
              <a:t>2012/12/10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0487-B4FB-4A27-B8F3-597577EEB4B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2112-1702-4E8D-BAF4-913E68498C59}" type="datetimeFigureOut">
              <a:rPr kumimoji="1" lang="ja-JP" altLang="en-US" smtClean="0"/>
              <a:pPr/>
              <a:t>2012/12/10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0487-B4FB-4A27-B8F3-597577EEB4B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1952982" y="1714333"/>
            <a:ext cx="6812994" cy="36525976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513999" y="1714333"/>
            <a:ext cx="19934317" cy="36525976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2112-1702-4E8D-BAF4-913E68498C59}" type="datetimeFigureOut">
              <a:rPr kumimoji="1" lang="ja-JP" altLang="en-US" smtClean="0"/>
              <a:pPr/>
              <a:t>2012/12/10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0487-B4FB-4A27-B8F3-597577EEB4B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72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609600" indent="-609600">
              <a:defRPr sz="6000"/>
            </a:lvl1pPr>
            <a:lvl2pPr marL="1524000" indent="-723900">
              <a:buClr>
                <a:srgbClr val="C00000"/>
              </a:buClr>
              <a:buFont typeface="Wingdings" pitchFamily="2" charset="2"/>
              <a:buChar char="n"/>
              <a:defRPr sz="6000"/>
            </a:lvl2pPr>
            <a:lvl3pPr marL="2324100" indent="-609600">
              <a:buClr>
                <a:srgbClr val="C00000"/>
              </a:buClr>
              <a:buFont typeface="Wingdings" pitchFamily="2" charset="2"/>
              <a:buChar char="n"/>
              <a:tabLst>
                <a:tab pos="3238500" algn="l"/>
              </a:tabLst>
              <a:defRPr sz="6000"/>
            </a:lvl3pPr>
            <a:lvl4pPr marL="3048000" indent="-533400">
              <a:buClr>
                <a:srgbClr val="C00000"/>
              </a:buClr>
              <a:buFont typeface="Wingdings" pitchFamily="2" charset="2"/>
              <a:buChar char="n"/>
              <a:defRPr sz="6000"/>
            </a:lvl4pPr>
            <a:lvl5pPr>
              <a:buClr>
                <a:srgbClr val="C00000"/>
              </a:buClr>
              <a:buFont typeface="Wingdings" pitchFamily="2" charset="2"/>
              <a:buChar char="n"/>
              <a:defRPr sz="6000"/>
            </a:lvl5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2112-1702-4E8D-BAF4-913E68498C59}" type="datetimeFigureOut">
              <a:rPr kumimoji="1" lang="ja-JP" altLang="en-US" smtClean="0"/>
              <a:pPr/>
              <a:t>2012/12/10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0487-B4FB-4A27-B8F3-597577EEB4B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10" y="27508442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391910" y="18144085"/>
            <a:ext cx="25737979" cy="9364360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2112-1702-4E8D-BAF4-913E68498C59}" type="datetimeFigureOut">
              <a:rPr kumimoji="1" lang="ja-JP" altLang="en-US" smtClean="0"/>
              <a:pPr/>
              <a:t>2012/12/10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0487-B4FB-4A27-B8F3-597577EEB4B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513999" y="9988663"/>
            <a:ext cx="13373656" cy="28251646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5392320" y="9988663"/>
            <a:ext cx="13373656" cy="28251646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2112-1702-4E8D-BAF4-913E68498C59}" type="datetimeFigureOut">
              <a:rPr kumimoji="1" lang="ja-JP" altLang="en-US" smtClean="0"/>
              <a:pPr/>
              <a:t>2012/12/10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0487-B4FB-4A27-B8F3-597577EEB4B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4001" y="9582373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514001" y="13575850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15381810" y="9582373"/>
            <a:ext cx="13384168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15381810" y="13575850"/>
            <a:ext cx="13384168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2112-1702-4E8D-BAF4-913E68498C59}" type="datetimeFigureOut">
              <a:rPr kumimoji="1" lang="ja-JP" altLang="en-US" smtClean="0"/>
              <a:pPr/>
              <a:t>2012/12/10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0487-B4FB-4A27-B8F3-597577EEB4B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2112-1702-4E8D-BAF4-913E68498C59}" type="datetimeFigureOut">
              <a:rPr kumimoji="1" lang="ja-JP" altLang="en-US" smtClean="0"/>
              <a:pPr/>
              <a:t>2012/12/10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0487-B4FB-4A27-B8F3-597577EEB4B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2112-1702-4E8D-BAF4-913E68498C59}" type="datetimeFigureOut">
              <a:rPr kumimoji="1" lang="ja-JP" altLang="en-US" smtClean="0"/>
              <a:pPr/>
              <a:t>2012/12/10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0487-B4FB-4A27-B8F3-597577EEB4B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1" y="1704415"/>
            <a:ext cx="9961904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9" cy="36535892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514001" y="8958084"/>
            <a:ext cx="9961904" cy="29282225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2112-1702-4E8D-BAF4-913E68498C59}" type="datetimeFigureOut">
              <a:rPr kumimoji="1" lang="ja-JP" altLang="en-US" smtClean="0"/>
              <a:pPr/>
              <a:t>2012/12/10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0487-B4FB-4A27-B8F3-597577EEB4B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7" y="29965970"/>
            <a:ext cx="18167985" cy="3537654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5935087" y="3825019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935087" y="33503624"/>
            <a:ext cx="18167985" cy="5024051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2112-1702-4E8D-BAF4-913E68498C59}" type="datetimeFigureOut">
              <a:rPr kumimoji="1" lang="ja-JP" altLang="en-US" smtClean="0"/>
              <a:pPr/>
              <a:t>2012/12/10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0487-B4FB-4A27-B8F3-597577EEB4B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3999" y="9988663"/>
            <a:ext cx="27251978" cy="28251646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513998" y="39677166"/>
            <a:ext cx="7065328" cy="227915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92112-1702-4E8D-BAF4-913E68498C59}" type="datetimeFigureOut">
              <a:rPr kumimoji="1" lang="ja-JP" altLang="en-US" smtClean="0"/>
              <a:pPr/>
              <a:t>2012/12/10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0345658" y="39677166"/>
            <a:ext cx="9588659" cy="227915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1700649" y="39677166"/>
            <a:ext cx="7065328" cy="227915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80487-B4FB-4A27-B8F3-597577EEB4B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kumimoji="1" sz="201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Clr>
          <a:srgbClr val="C00000"/>
        </a:buClr>
        <a:buFont typeface="Wingdings" pitchFamily="2" charset="2"/>
        <a:buChar char="n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itchFamily="34" charset="0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itchFamily="34" charset="0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itchFamily="34" charset="0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image" Target="../media/image1.png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正方形/長方形 144"/>
          <p:cNvSpPr/>
          <p:nvPr/>
        </p:nvSpPr>
        <p:spPr>
          <a:xfrm>
            <a:off x="15139988" y="14131454"/>
            <a:ext cx="15139987" cy="25706856"/>
          </a:xfrm>
          <a:prstGeom prst="rect">
            <a:avLst/>
          </a:prstGeom>
          <a:ln w="1016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4" name="正方形/長方形 313"/>
          <p:cNvSpPr/>
          <p:nvPr/>
        </p:nvSpPr>
        <p:spPr>
          <a:xfrm>
            <a:off x="15139988" y="2466158"/>
            <a:ext cx="15139987" cy="11737304"/>
          </a:xfrm>
          <a:prstGeom prst="rect">
            <a:avLst/>
          </a:prstGeom>
          <a:ln w="1016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8" name="正方形/長方形 217"/>
          <p:cNvSpPr/>
          <p:nvPr/>
        </p:nvSpPr>
        <p:spPr>
          <a:xfrm>
            <a:off x="0" y="29541166"/>
            <a:ext cx="15139987" cy="13267359"/>
          </a:xfrm>
          <a:prstGeom prst="rect">
            <a:avLst/>
          </a:prstGeom>
          <a:ln w="1016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8" name="正方形/長方形 167"/>
          <p:cNvSpPr/>
          <p:nvPr/>
        </p:nvSpPr>
        <p:spPr>
          <a:xfrm>
            <a:off x="15139988" y="38686182"/>
            <a:ext cx="15139987" cy="4122343"/>
          </a:xfrm>
          <a:prstGeom prst="rect">
            <a:avLst/>
          </a:prstGeom>
          <a:ln w="1016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" name="正方形/長方形 156"/>
          <p:cNvSpPr/>
          <p:nvPr/>
        </p:nvSpPr>
        <p:spPr>
          <a:xfrm>
            <a:off x="0" y="24428598"/>
            <a:ext cx="15139987" cy="5688632"/>
          </a:xfrm>
          <a:prstGeom prst="rect">
            <a:avLst/>
          </a:prstGeom>
          <a:solidFill>
            <a:schemeClr val="lt1"/>
          </a:solidFill>
          <a:ln w="1016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6" name="正方形/長方形 155"/>
          <p:cNvSpPr/>
          <p:nvPr/>
        </p:nvSpPr>
        <p:spPr>
          <a:xfrm>
            <a:off x="0" y="13483382"/>
            <a:ext cx="15139987" cy="11017224"/>
          </a:xfrm>
          <a:prstGeom prst="rect">
            <a:avLst/>
          </a:prstGeom>
          <a:ln w="1016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5" name="正方形/長方形 154"/>
          <p:cNvSpPr/>
          <p:nvPr/>
        </p:nvSpPr>
        <p:spPr>
          <a:xfrm>
            <a:off x="0" y="2322142"/>
            <a:ext cx="15139987" cy="12025336"/>
          </a:xfrm>
          <a:prstGeom prst="rect">
            <a:avLst/>
          </a:prstGeom>
          <a:ln w="1016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" y="24958"/>
            <a:ext cx="30279975" cy="2452963"/>
          </a:xfrm>
          <a:prstGeom prst="rect">
            <a:avLst/>
          </a:prstGeom>
          <a:ln w="1016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417556" tIns="208780" rIns="417556" bIns="208780" rtlCol="0">
            <a:spAutoFit/>
          </a:bodyPr>
          <a:lstStyle/>
          <a:p>
            <a:pPr algn="ctr"/>
            <a:r>
              <a:rPr lang="en-US" altLang="ja-JP" sz="8800" dirty="0" smtClean="0">
                <a:solidFill>
                  <a:srgbClr val="FF0000"/>
                </a:solidFill>
              </a:rPr>
              <a:t>VM</a:t>
            </a:r>
            <a:r>
              <a:rPr lang="ja-JP" altLang="en-US" sz="8800" dirty="0" smtClean="0">
                <a:solidFill>
                  <a:srgbClr val="FF0000"/>
                </a:solidFill>
              </a:rPr>
              <a:t>監視を継続するための同時マイグレーション機構</a:t>
            </a:r>
            <a:endParaRPr lang="en-US" altLang="ja-JP" sz="88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4400" dirty="0" smtClean="0"/>
              <a:t>宇都宮　寿仁（九州工業大学）  光来 健一（九州工業大学</a:t>
            </a:r>
            <a:r>
              <a:rPr lang="en-US" altLang="ja-JP" sz="4400" dirty="0" smtClean="0"/>
              <a:t>/JST CREST</a:t>
            </a:r>
            <a:r>
              <a:rPr lang="ja-JP" altLang="en-US" sz="4400" dirty="0" smtClean="0"/>
              <a:t>）</a:t>
            </a:r>
            <a:endParaRPr lang="en-US" altLang="ja-JP" sz="4400" dirty="0" smtClean="0"/>
          </a:p>
        </p:txBody>
      </p:sp>
      <p:sp>
        <p:nvSpPr>
          <p:cNvPr id="10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3906318"/>
            <a:ext cx="15139987" cy="4608512"/>
          </a:xfrm>
        </p:spPr>
        <p:txBody>
          <a:bodyPr>
            <a:noAutofit/>
          </a:bodyPr>
          <a:lstStyle/>
          <a:p>
            <a:r>
              <a:rPr lang="en-US" altLang="ja-JP" sz="4800" dirty="0" smtClean="0"/>
              <a:t>IDS</a:t>
            </a:r>
            <a:r>
              <a:rPr lang="ja-JP" altLang="en-US" sz="4800" dirty="0" smtClean="0"/>
              <a:t>をオフロードして他の</a:t>
            </a:r>
            <a:r>
              <a:rPr lang="en-US" altLang="ja-JP" sz="4800" dirty="0" smtClean="0"/>
              <a:t>VM</a:t>
            </a:r>
            <a:r>
              <a:rPr lang="ja-JP" altLang="en-US" sz="4800" dirty="0" smtClean="0"/>
              <a:t>を監視できる</a:t>
            </a:r>
            <a:endParaRPr lang="en-US" altLang="ja-JP" sz="4800" dirty="0" smtClean="0"/>
          </a:p>
          <a:p>
            <a:pPr lvl="1"/>
            <a:r>
              <a:rPr kumimoji="1" lang="ja-JP" altLang="en-US" sz="4800" dirty="0" smtClean="0"/>
              <a:t>安全に監視対象</a:t>
            </a:r>
            <a:r>
              <a:rPr kumimoji="1" lang="en-US" altLang="ja-JP" sz="4800" dirty="0" smtClean="0"/>
              <a:t>VM</a:t>
            </a:r>
            <a:r>
              <a:rPr kumimoji="1" lang="ja-JP" altLang="en-US" sz="4800" dirty="0" smtClean="0"/>
              <a:t>を監視することができる</a:t>
            </a:r>
            <a:endParaRPr kumimoji="1" lang="en-US" altLang="ja-JP" sz="4800" dirty="0" smtClean="0"/>
          </a:p>
          <a:p>
            <a:pPr lvl="1"/>
            <a:r>
              <a:rPr lang="en-US" altLang="ja-JP" sz="4400" dirty="0" smtClean="0"/>
              <a:t>IDS</a:t>
            </a:r>
            <a:r>
              <a:rPr lang="ja-JP" altLang="en-US" sz="4400" dirty="0" smtClean="0"/>
              <a:t>をオフロードした状態でマイグレーション可能</a:t>
            </a:r>
            <a:endParaRPr lang="en-US" altLang="ja-JP" sz="4400" dirty="0" smtClean="0"/>
          </a:p>
          <a:p>
            <a:pPr lvl="1"/>
            <a:r>
              <a:rPr lang="ja-JP" altLang="en-US" sz="4400" dirty="0" smtClean="0"/>
              <a:t>マイグレーション後も監視を継続できる</a:t>
            </a:r>
            <a:r>
              <a:rPr lang="en-US" altLang="ja-JP" sz="4000" dirty="0" smtClean="0"/>
              <a:t>					</a:t>
            </a:r>
            <a:endParaRPr kumimoji="1" lang="en-US" altLang="ja-JP" sz="4000" dirty="0" smtClean="0"/>
          </a:p>
          <a:p>
            <a:endParaRPr lang="en-US" altLang="ja-JP" sz="4000" dirty="0" smtClean="0"/>
          </a:p>
          <a:p>
            <a:pPr>
              <a:buNone/>
            </a:pPr>
            <a:endParaRPr kumimoji="1" lang="en-US" altLang="ja-JP" sz="4000" dirty="0" smtClean="0"/>
          </a:p>
        </p:txBody>
      </p:sp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-1" y="2682182"/>
            <a:ext cx="15139988" cy="1440160"/>
          </a:xfrm>
        </p:spPr>
        <p:txBody>
          <a:bodyPr>
            <a:noAutofit/>
          </a:bodyPr>
          <a:lstStyle/>
          <a:p>
            <a:pPr algn="l"/>
            <a:r>
              <a:rPr lang="ja-JP" altLang="en-US" sz="6000" dirty="0" smtClean="0"/>
              <a:t>ドメイン</a:t>
            </a:r>
            <a:r>
              <a:rPr lang="en-US" altLang="ja-JP" sz="6000" dirty="0" smtClean="0"/>
              <a:t>M</a:t>
            </a:r>
            <a:r>
              <a:rPr lang="ja-JP" altLang="en-US" sz="6000" dirty="0" smtClean="0"/>
              <a:t>：</a:t>
            </a:r>
            <a:r>
              <a:rPr lang="en-US" altLang="ja-JP" sz="6000" dirty="0" smtClean="0"/>
              <a:t>IDS</a:t>
            </a:r>
            <a:r>
              <a:rPr lang="ja-JP" altLang="en-US" sz="6000" dirty="0" smtClean="0"/>
              <a:t>オフロード専用</a:t>
            </a:r>
            <a:r>
              <a:rPr lang="en-US" altLang="ja-JP" sz="6000" dirty="0" smtClean="0"/>
              <a:t>VM</a:t>
            </a:r>
            <a:endParaRPr kumimoji="1" lang="ja-JP" altLang="en-US" sz="6000" dirty="0"/>
          </a:p>
        </p:txBody>
      </p:sp>
      <p:grpSp>
        <p:nvGrpSpPr>
          <p:cNvPr id="118" name="グループ化 117"/>
          <p:cNvGrpSpPr/>
          <p:nvPr/>
        </p:nvGrpSpPr>
        <p:grpSpPr>
          <a:xfrm>
            <a:off x="0" y="24860647"/>
            <a:ext cx="15139989" cy="8064898"/>
            <a:chOff x="-1" y="19874862"/>
            <a:chExt cx="15139989" cy="6065906"/>
          </a:xfrm>
        </p:grpSpPr>
        <p:sp>
          <p:nvSpPr>
            <p:cNvPr id="25" name="タイトル 1"/>
            <p:cNvSpPr txBox="1">
              <a:spLocks/>
            </p:cNvSpPr>
            <p:nvPr/>
          </p:nvSpPr>
          <p:spPr>
            <a:xfrm>
              <a:off x="0" y="19874862"/>
              <a:ext cx="15139988" cy="866558"/>
            </a:xfrm>
            <a:prstGeom prst="rect">
              <a:avLst/>
            </a:prstGeom>
          </p:spPr>
          <p:txBody>
            <a:bodyPr vert="horz" lIns="417643" tIns="208822" rIns="417643" bIns="208822" rtlCol="0" anchor="ctr">
              <a:noAutofit/>
            </a:bodyPr>
            <a:lstStyle/>
            <a:p>
              <a:pPr marL="0" marR="0" lvl="0" indent="0" defTabSz="4176431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6000" dirty="0" smtClean="0">
                  <a:solidFill>
                    <a:srgbClr val="C00000"/>
                  </a:solidFill>
                  <a:latin typeface="+mj-lt"/>
                  <a:ea typeface="+mj-ea"/>
                  <a:cs typeface="+mj-cs"/>
                </a:rPr>
                <a:t>同時マイグレーション機構</a:t>
              </a:r>
              <a:endParaRPr kumimoji="1" lang="ja-JP" alt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26" name="コンテンツ プレースホルダ 2"/>
            <p:cNvSpPr txBox="1">
              <a:spLocks/>
            </p:cNvSpPr>
            <p:nvPr/>
          </p:nvSpPr>
          <p:spPr>
            <a:xfrm>
              <a:off x="-1" y="20633101"/>
              <a:ext cx="15139988" cy="5307667"/>
            </a:xfrm>
            <a:prstGeom prst="rect">
              <a:avLst/>
            </a:prstGeom>
          </p:spPr>
          <p:txBody>
            <a:bodyPr vert="horz" lIns="417643" tIns="208822" rIns="417643" bIns="208822" rtlCol="0">
              <a:normAutofit/>
            </a:bodyPr>
            <a:lstStyle/>
            <a:p>
              <a:pPr marL="609600" indent="-6096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defRPr/>
              </a:pPr>
              <a:r>
                <a:rPr lang="en-US" altLang="ja-JP" sz="4800" noProof="0" dirty="0" smtClean="0"/>
                <a:t>2</a:t>
              </a:r>
              <a:r>
                <a:rPr lang="ja-JP" altLang="en-US" sz="4800" noProof="0" dirty="0" err="1" smtClean="0"/>
                <a:t>つの</a:t>
              </a:r>
              <a:r>
                <a:rPr lang="en-US" altLang="ja-JP" sz="4800" noProof="0" dirty="0" smtClean="0"/>
                <a:t>VM</a:t>
              </a:r>
              <a:r>
                <a:rPr lang="ja-JP" altLang="en-US" sz="4800" noProof="0" dirty="0" smtClean="0"/>
                <a:t>を安全に</a:t>
              </a:r>
              <a:r>
                <a:rPr lang="ja-JP" altLang="en-US" sz="4800" dirty="0" smtClean="0"/>
                <a:t>マイグレーション可能</a:t>
              </a:r>
              <a:endParaRPr lang="en-US" altLang="ja-JP" sz="4800" noProof="0" dirty="0" smtClean="0"/>
            </a:p>
            <a:p>
              <a:pPr marL="1516063" lvl="1" indent="-6985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defRPr/>
              </a:pPr>
              <a:r>
                <a:rPr lang="ja-JP" altLang="en-US" sz="4400" dirty="0" smtClean="0"/>
                <a:t>監視対象</a:t>
              </a:r>
              <a:r>
                <a:rPr lang="en-US" altLang="ja-JP" sz="4400" dirty="0" smtClean="0"/>
                <a:t>VM</a:t>
              </a:r>
              <a:r>
                <a:rPr lang="ja-JP" altLang="en-US" sz="4400" dirty="0" smtClean="0"/>
                <a:t>を監視できない時間が発生しない</a:t>
              </a:r>
              <a:endParaRPr lang="en-US" altLang="ja-JP" sz="4400" dirty="0" smtClean="0"/>
            </a:p>
            <a:p>
              <a:pPr marL="1516063" lvl="1" indent="-6985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defRPr/>
              </a:pPr>
              <a:r>
                <a:rPr lang="ja-JP" altLang="en-US" sz="4400" dirty="0" smtClean="0"/>
                <a:t>ドメイン</a:t>
              </a:r>
              <a:r>
                <a:rPr lang="en-US" altLang="ja-JP" sz="4400" dirty="0" smtClean="0"/>
                <a:t>M</a:t>
              </a:r>
              <a:r>
                <a:rPr lang="ja-JP" altLang="en-US" sz="4400" dirty="0" err="1" smtClean="0"/>
                <a:t>と監</a:t>
              </a:r>
              <a:r>
                <a:rPr lang="ja-JP" altLang="en-US" sz="4400" dirty="0" smtClean="0"/>
                <a:t>視対象</a:t>
              </a:r>
              <a:r>
                <a:rPr lang="en-US" altLang="ja-JP" sz="4400" dirty="0" smtClean="0"/>
                <a:t>VM</a:t>
              </a:r>
              <a:r>
                <a:rPr lang="ja-JP" altLang="en-US" sz="4400" dirty="0" smtClean="0"/>
                <a:t>の依存関係も考慮</a:t>
              </a:r>
              <a:endPara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19" name="グループ化 118"/>
          <p:cNvGrpSpPr/>
          <p:nvPr/>
        </p:nvGrpSpPr>
        <p:grpSpPr>
          <a:xfrm>
            <a:off x="0" y="14707518"/>
            <a:ext cx="15356011" cy="6048672"/>
            <a:chOff x="-1" y="8726101"/>
            <a:chExt cx="15139988" cy="7214681"/>
          </a:xfrm>
        </p:grpSpPr>
        <p:sp>
          <p:nvSpPr>
            <p:cNvPr id="23" name="コンテンツ プレースホルダ 2"/>
            <p:cNvSpPr txBox="1">
              <a:spLocks/>
            </p:cNvSpPr>
            <p:nvPr/>
          </p:nvSpPr>
          <p:spPr>
            <a:xfrm>
              <a:off x="-1" y="9954990"/>
              <a:ext cx="15139988" cy="5985792"/>
            </a:xfrm>
            <a:prstGeom prst="rect">
              <a:avLst/>
            </a:prstGeom>
          </p:spPr>
          <p:txBody>
            <a:bodyPr vert="horz" lIns="417643" tIns="208822" rIns="417643" bIns="208822" rtlCol="0">
              <a:noAutofit/>
            </a:bodyPr>
            <a:lstStyle/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buFont typeface="Wingdings" pitchFamily="2" charset="2"/>
                <a:buChar char="n"/>
                <a:tabLst/>
                <a:defRPr/>
              </a:pPr>
              <a:r>
                <a:rPr lang="ja-JP" altLang="en-US" sz="4800" dirty="0" smtClean="0"/>
                <a:t>監視をできない時間の発生</a:t>
              </a:r>
              <a:endParaRPr lang="en-US" altLang="ja-JP" sz="4800" dirty="0" smtClean="0"/>
            </a:p>
            <a:p>
              <a:pPr marL="1516063" lvl="1" indent="-6096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defRPr/>
              </a:pPr>
              <a:r>
                <a:rPr lang="ja-JP" altLang="en-US" sz="4400" dirty="0" smtClean="0"/>
                <a:t>ドメイン</a:t>
              </a:r>
              <a:r>
                <a:rPr lang="en-US" altLang="ja-JP" sz="4400" dirty="0" smtClean="0"/>
                <a:t>M</a:t>
              </a:r>
              <a:r>
                <a:rPr lang="ja-JP" altLang="en-US" sz="4400" dirty="0" err="1" smtClean="0"/>
                <a:t>が監</a:t>
              </a:r>
              <a:r>
                <a:rPr lang="ja-JP" altLang="en-US" sz="4400" dirty="0" smtClean="0"/>
                <a:t>視対象</a:t>
              </a:r>
              <a:r>
                <a:rPr lang="en-US" altLang="ja-JP" sz="4400" dirty="0" smtClean="0"/>
                <a:t>VM</a:t>
              </a:r>
              <a:r>
                <a:rPr lang="ja-JP" altLang="en-US" sz="4400" dirty="0" smtClean="0"/>
                <a:t>より先に停止してしまう</a:t>
              </a:r>
              <a:endParaRPr lang="en-US" altLang="ja-JP" sz="4400" dirty="0" smtClean="0"/>
            </a:p>
            <a:p>
              <a:pPr marL="1516063" lvl="1" indent="-6096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defRPr/>
              </a:pPr>
              <a:r>
                <a:rPr lang="ja-JP" altLang="en-US" sz="4400" dirty="0" smtClean="0"/>
                <a:t>ドメイン</a:t>
              </a:r>
              <a:r>
                <a:rPr lang="en-US" altLang="ja-JP" sz="4400" dirty="0" smtClean="0"/>
                <a:t>M</a:t>
              </a:r>
              <a:r>
                <a:rPr lang="ja-JP" altLang="en-US" sz="4400" dirty="0" err="1" smtClean="0"/>
                <a:t>が監</a:t>
              </a:r>
              <a:r>
                <a:rPr lang="ja-JP" altLang="en-US" sz="4400" dirty="0" smtClean="0"/>
                <a:t>視対象</a:t>
              </a:r>
              <a:r>
                <a:rPr lang="en-US" altLang="ja-JP" sz="4400" dirty="0" smtClean="0"/>
                <a:t>VM</a:t>
              </a:r>
              <a:r>
                <a:rPr lang="ja-JP" altLang="en-US" sz="4400" dirty="0" smtClean="0"/>
                <a:t>より後に再開してしまう</a:t>
              </a:r>
              <a:endParaRPr lang="en-US" altLang="ja-JP" sz="4400" dirty="0" smtClean="0"/>
            </a:p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tabLst/>
                <a:defRPr/>
              </a:pPr>
              <a:endPara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tabLst/>
                <a:defRPr/>
              </a:pPr>
              <a:endParaRPr lang="en-US" altLang="ja-JP" sz="4000" dirty="0" smtClean="0"/>
            </a:p>
          </p:txBody>
        </p:sp>
        <p:sp>
          <p:nvSpPr>
            <p:cNvPr id="24" name="タイトル 1"/>
            <p:cNvSpPr txBox="1">
              <a:spLocks/>
            </p:cNvSpPr>
            <p:nvPr/>
          </p:nvSpPr>
          <p:spPr>
            <a:xfrm>
              <a:off x="-1" y="8726101"/>
              <a:ext cx="15139987" cy="1404156"/>
            </a:xfrm>
            <a:prstGeom prst="rect">
              <a:avLst/>
            </a:prstGeom>
          </p:spPr>
          <p:txBody>
            <a:bodyPr vert="horz" lIns="417643" tIns="208822" rIns="417643" bIns="208822" rtlCol="0" anchor="ctr">
              <a:noAutofit/>
            </a:bodyPr>
            <a:lstStyle/>
            <a:p>
              <a:pPr marL="0" marR="0" lvl="0" indent="0" defTabSz="4176431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6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マイグレーションにおける問題</a:t>
              </a:r>
              <a:endParaRPr kumimoji="1" lang="ja-JP" alt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grpSp>
        <p:nvGrpSpPr>
          <p:cNvPr id="135" name="グループ化 134"/>
          <p:cNvGrpSpPr/>
          <p:nvPr/>
        </p:nvGrpSpPr>
        <p:grpSpPr>
          <a:xfrm>
            <a:off x="15139987" y="2826198"/>
            <a:ext cx="15139988" cy="7416824"/>
            <a:chOff x="15139987" y="2394150"/>
            <a:chExt cx="15139988" cy="6696744"/>
          </a:xfrm>
        </p:grpSpPr>
        <p:sp>
          <p:nvSpPr>
            <p:cNvPr id="82" name="タイトル 1"/>
            <p:cNvSpPr txBox="1">
              <a:spLocks/>
            </p:cNvSpPr>
            <p:nvPr/>
          </p:nvSpPr>
          <p:spPr>
            <a:xfrm>
              <a:off x="15139987" y="2394150"/>
              <a:ext cx="15139988" cy="1143000"/>
            </a:xfrm>
            <a:prstGeom prst="rect">
              <a:avLst/>
            </a:prstGeom>
          </p:spPr>
          <p:txBody>
            <a:bodyPr vert="horz" lIns="417643" tIns="208822" rIns="417643" bIns="208822" rtlCol="0" anchor="ctr">
              <a:noAutofit/>
            </a:bodyPr>
            <a:lstStyle/>
            <a:p>
              <a:pPr marL="0" marR="0" lvl="0" indent="0" defTabSz="4176431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6000" dirty="0" smtClean="0">
                  <a:solidFill>
                    <a:srgbClr val="C00000"/>
                  </a:solidFill>
                  <a:latin typeface="+mj-lt"/>
                  <a:ea typeface="+mj-ea"/>
                  <a:cs typeface="+mj-cs"/>
                </a:rPr>
                <a:t>マイグレーション先での同期</a:t>
              </a:r>
              <a:endParaRPr kumimoji="1" lang="ja-JP" alt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83" name="コンテンツ プレースホルダ 2"/>
            <p:cNvSpPr txBox="1">
              <a:spLocks/>
            </p:cNvSpPr>
            <p:nvPr/>
          </p:nvSpPr>
          <p:spPr>
            <a:xfrm>
              <a:off x="15139987" y="3330254"/>
              <a:ext cx="15139988" cy="5760640"/>
            </a:xfrm>
            <a:prstGeom prst="rect">
              <a:avLst/>
            </a:prstGeom>
          </p:spPr>
          <p:txBody>
            <a:bodyPr vert="horz" lIns="417643" tIns="208822" rIns="417643" bIns="208822" rtlCol="0">
              <a:noAutofit/>
            </a:bodyPr>
            <a:lstStyle/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buFont typeface="Wingdings" pitchFamily="2" charset="2"/>
                <a:buChar char="n"/>
                <a:tabLst/>
                <a:defRPr/>
              </a:pPr>
              <a:r>
                <a:rPr lang="ja-JP" altLang="en-US" sz="4800" dirty="0" smtClean="0"/>
                <a:t>同期ポイント</a:t>
              </a:r>
              <a:r>
                <a:rPr lang="en-US" altLang="ja-JP" sz="4800" dirty="0" smtClean="0"/>
                <a:t>P3</a:t>
              </a:r>
            </a:p>
            <a:p>
              <a:pPr marL="1524000" lvl="1" indent="-7239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defRPr/>
              </a:pPr>
              <a:r>
                <a:rPr lang="ja-JP" altLang="en-US" sz="4800" dirty="0" smtClean="0"/>
                <a:t>監視対象</a:t>
              </a:r>
              <a:r>
                <a:rPr lang="en-US" altLang="ja-JP" sz="4800" dirty="0" smtClean="0"/>
                <a:t>VM</a:t>
              </a:r>
              <a:r>
                <a:rPr lang="ja-JP" altLang="en-US" sz="4800" dirty="0" smtClean="0"/>
                <a:t>の生成を待つ</a:t>
              </a:r>
              <a:endParaRPr lang="en-US" altLang="ja-JP" sz="4800" dirty="0" smtClean="0"/>
            </a:p>
            <a:p>
              <a:pPr marL="2057400" lvl="2" indent="-5334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defRPr/>
              </a:pPr>
              <a:r>
                <a:rPr lang="ja-JP" altLang="en-US" sz="4800" dirty="0" smtClean="0"/>
                <a:t>アクセス権限を得るために情報が必要</a:t>
              </a:r>
              <a:endParaRPr lang="en-US" altLang="ja-JP" sz="4800" dirty="0" smtClean="0"/>
            </a:p>
            <a:p>
              <a:pPr marL="533400" lvl="2" indent="-5334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defRPr/>
              </a:pPr>
              <a:r>
                <a:rPr lang="ja-JP" altLang="en-US" sz="4800" dirty="0" smtClean="0"/>
                <a:t>同期ポイント</a:t>
              </a:r>
              <a:r>
                <a:rPr lang="en-US" altLang="ja-JP" sz="4800" dirty="0" smtClean="0"/>
                <a:t>P4</a:t>
              </a:r>
            </a:p>
            <a:p>
              <a:pPr marL="1524000" lvl="1" indent="-7239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defRPr/>
              </a:pPr>
              <a:r>
                <a:rPr lang="ja-JP" altLang="en-US" sz="4800" dirty="0" smtClean="0"/>
                <a:t>監視対象</a:t>
              </a:r>
              <a:r>
                <a:rPr lang="en-US" altLang="ja-JP" sz="4800" dirty="0" smtClean="0"/>
                <a:t>VM</a:t>
              </a:r>
              <a:r>
                <a:rPr lang="ja-JP" altLang="en-US" sz="4800" dirty="0" smtClean="0"/>
                <a:t>を停止状態で待たせる</a:t>
              </a:r>
              <a:endParaRPr lang="en-US" altLang="ja-JP" sz="4800" dirty="0" smtClean="0"/>
            </a:p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tabLst/>
                <a:defRPr/>
              </a:pPr>
              <a:endParaRPr lang="en-US" altLang="ja-JP" sz="4000" dirty="0" smtClean="0"/>
            </a:p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tabLst/>
                <a:defRPr/>
              </a:pPr>
              <a:endPara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15" name="グループ化 114"/>
          <p:cNvGrpSpPr/>
          <p:nvPr/>
        </p:nvGrpSpPr>
        <p:grpSpPr>
          <a:xfrm>
            <a:off x="15139987" y="14563502"/>
            <a:ext cx="15139988" cy="13825537"/>
            <a:chOff x="15139987" y="26805783"/>
            <a:chExt cx="14535374" cy="17887527"/>
          </a:xfrm>
        </p:grpSpPr>
        <p:sp>
          <p:nvSpPr>
            <p:cNvPr id="108" name="コンテンツ プレースホルダ 2"/>
            <p:cNvSpPr txBox="1">
              <a:spLocks/>
            </p:cNvSpPr>
            <p:nvPr/>
          </p:nvSpPr>
          <p:spPr>
            <a:xfrm>
              <a:off x="15139987" y="28016919"/>
              <a:ext cx="14535374" cy="16676391"/>
            </a:xfrm>
            <a:prstGeom prst="rect">
              <a:avLst/>
            </a:prstGeom>
          </p:spPr>
          <p:txBody>
            <a:bodyPr vert="horz" lIns="417643" tIns="208822" rIns="417643" bIns="208822" rtlCol="0">
              <a:noAutofit/>
            </a:bodyPr>
            <a:lstStyle/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buFont typeface="Wingdings" pitchFamily="2" charset="2"/>
                <a:buChar char="n"/>
                <a:tabLst/>
                <a:defRPr/>
              </a:pPr>
              <a:r>
                <a:rPr lang="ja-JP" altLang="en-US" sz="4800" dirty="0" smtClean="0"/>
                <a:t>片方の</a:t>
              </a:r>
              <a:r>
                <a:rPr lang="en-US" altLang="ja-JP" sz="4800" dirty="0" smtClean="0"/>
                <a:t>VM</a:t>
              </a:r>
              <a:r>
                <a:rPr lang="ja-JP" altLang="en-US" sz="4800" dirty="0" smtClean="0"/>
                <a:t>のメモリサイズを</a:t>
              </a:r>
              <a:r>
                <a:rPr lang="en-US" altLang="ja-JP" sz="4800" dirty="0" smtClean="0"/>
                <a:t>1024MB</a:t>
              </a:r>
              <a:r>
                <a:rPr lang="ja-JP" altLang="en-US" sz="4800" dirty="0" smtClean="0"/>
                <a:t>に固定して以下の実験を行った</a:t>
              </a:r>
              <a:endParaRPr lang="en-US" altLang="ja-JP" sz="4800" dirty="0" smtClean="0"/>
            </a:p>
          </p:txBody>
        </p:sp>
        <p:sp>
          <p:nvSpPr>
            <p:cNvPr id="109" name="タイトル 1"/>
            <p:cNvSpPr txBox="1">
              <a:spLocks/>
            </p:cNvSpPr>
            <p:nvPr/>
          </p:nvSpPr>
          <p:spPr>
            <a:xfrm>
              <a:off x="15139987" y="26805783"/>
              <a:ext cx="14535374" cy="1512169"/>
            </a:xfrm>
            <a:prstGeom prst="rect">
              <a:avLst/>
            </a:prstGeom>
          </p:spPr>
          <p:txBody>
            <a:bodyPr vert="horz" lIns="417643" tIns="208822" rIns="417643" bIns="208822" rtlCol="0" anchor="ctr">
              <a:noAutofit/>
            </a:bodyPr>
            <a:lstStyle/>
            <a:p>
              <a:pPr marL="0" marR="0" lvl="0" indent="0" defTabSz="4176431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6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実験</a:t>
              </a:r>
              <a:endParaRPr kumimoji="1" lang="ja-JP" alt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grpSp>
        <p:nvGrpSpPr>
          <p:cNvPr id="116" name="グループ化 115"/>
          <p:cNvGrpSpPr/>
          <p:nvPr/>
        </p:nvGrpSpPr>
        <p:grpSpPr>
          <a:xfrm>
            <a:off x="15067979" y="39046222"/>
            <a:ext cx="15211996" cy="2610175"/>
            <a:chOff x="15067979" y="36687845"/>
            <a:chExt cx="15211996" cy="4608512"/>
          </a:xfrm>
        </p:grpSpPr>
        <p:sp>
          <p:nvSpPr>
            <p:cNvPr id="111" name="コンテンツ プレースホルダ 2"/>
            <p:cNvSpPr txBox="1">
              <a:spLocks/>
            </p:cNvSpPr>
            <p:nvPr/>
          </p:nvSpPr>
          <p:spPr>
            <a:xfrm>
              <a:off x="15139987" y="37983989"/>
              <a:ext cx="15139988" cy="3312368"/>
            </a:xfrm>
            <a:prstGeom prst="rect">
              <a:avLst/>
            </a:prstGeom>
          </p:spPr>
          <p:txBody>
            <a:bodyPr vert="horz" lIns="417643" tIns="208822" rIns="417643" bIns="208822" rtlCol="0">
              <a:noAutofit/>
            </a:bodyPr>
            <a:lstStyle/>
            <a:p>
              <a:pPr marL="235884" lvl="1" indent="-6096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tabLst>
                  <a:tab pos="3238500" algn="l"/>
                </a:tabLst>
              </a:pPr>
              <a:r>
                <a:rPr lang="ja-JP" altLang="en-US" sz="4000" dirty="0" smtClean="0"/>
                <a:t>もっと大きなメモリサイズでの比較</a:t>
              </a:r>
              <a:endParaRPr lang="en-US" altLang="ja-JP" sz="4000" dirty="0" smtClean="0"/>
            </a:p>
            <a:p>
              <a:pPr marL="235884" lvl="1" indent="-6096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tabLst>
                  <a:tab pos="3238500" algn="l"/>
                </a:tabLst>
              </a:pPr>
              <a:r>
                <a:rPr lang="ja-JP" altLang="en-US" sz="4000" dirty="0" smtClean="0"/>
                <a:t>監視対象</a:t>
              </a:r>
              <a:r>
                <a:rPr lang="en-US" altLang="ja-JP" sz="4000" dirty="0" smtClean="0"/>
                <a:t>VM</a:t>
              </a:r>
              <a:r>
                <a:rPr lang="ja-JP" altLang="en-US" sz="4000" dirty="0" smtClean="0"/>
                <a:t>のマイグレーション中のメモリ書き換え量によるドメイン</a:t>
              </a:r>
              <a:r>
                <a:rPr lang="en-US" altLang="ja-JP" sz="4000" dirty="0" smtClean="0"/>
                <a:t>M</a:t>
              </a:r>
              <a:r>
                <a:rPr lang="ja-JP" altLang="en-US" sz="4000" dirty="0" smtClean="0"/>
                <a:t>の同期待ち時間</a:t>
              </a:r>
              <a:endPara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2" name="タイトル 1"/>
            <p:cNvSpPr txBox="1">
              <a:spLocks/>
            </p:cNvSpPr>
            <p:nvPr/>
          </p:nvSpPr>
          <p:spPr>
            <a:xfrm>
              <a:off x="15067979" y="36687845"/>
              <a:ext cx="15211996" cy="1080119"/>
            </a:xfrm>
            <a:prstGeom prst="rect">
              <a:avLst/>
            </a:prstGeom>
          </p:spPr>
          <p:txBody>
            <a:bodyPr vert="horz" lIns="417643" tIns="208822" rIns="417643" bIns="208822" rtlCol="0" anchor="ctr">
              <a:noAutofit/>
            </a:bodyPr>
            <a:lstStyle/>
            <a:p>
              <a:pPr marL="0" marR="0" lvl="0" indent="0" defTabSz="4176431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6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今後の課題</a:t>
              </a:r>
              <a:endParaRPr kumimoji="1" lang="ja-JP" alt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pic>
        <p:nvPicPr>
          <p:cNvPr id="1027" name="Picture 3" descr="C:\Users\U_SAN\Desktop\DSW\restore同期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84003" y="8874870"/>
            <a:ext cx="14855243" cy="4536504"/>
          </a:xfrm>
          <a:prstGeom prst="rect">
            <a:avLst/>
          </a:prstGeom>
          <a:noFill/>
        </p:spPr>
      </p:pic>
      <p:grpSp>
        <p:nvGrpSpPr>
          <p:cNvPr id="91" name="グループ化 90"/>
          <p:cNvGrpSpPr/>
          <p:nvPr/>
        </p:nvGrpSpPr>
        <p:grpSpPr>
          <a:xfrm>
            <a:off x="0" y="30549277"/>
            <a:ext cx="15644043" cy="8424937"/>
            <a:chOff x="-1" y="30549278"/>
            <a:chExt cx="15139988" cy="8667472"/>
          </a:xfrm>
        </p:grpSpPr>
        <p:sp>
          <p:nvSpPr>
            <p:cNvPr id="92" name="タイトル 1"/>
            <p:cNvSpPr txBox="1">
              <a:spLocks/>
            </p:cNvSpPr>
            <p:nvPr/>
          </p:nvSpPr>
          <p:spPr>
            <a:xfrm>
              <a:off x="0" y="30549278"/>
              <a:ext cx="15139987" cy="1143000"/>
            </a:xfrm>
            <a:prstGeom prst="rect">
              <a:avLst/>
            </a:prstGeom>
          </p:spPr>
          <p:txBody>
            <a:bodyPr vert="horz" lIns="417643" tIns="208822" rIns="417643" bIns="208822" rtlCol="0" anchor="ctr">
              <a:noAutofit/>
            </a:bodyPr>
            <a:lstStyle/>
            <a:p>
              <a:pPr marL="0" marR="0" lvl="0" indent="0" defTabSz="4176431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6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マイグレーション元での同期</a:t>
              </a:r>
              <a:endParaRPr kumimoji="1" lang="ja-JP" alt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93" name="コンテンツ プレースホルダ 2"/>
            <p:cNvSpPr txBox="1">
              <a:spLocks/>
            </p:cNvSpPr>
            <p:nvPr/>
          </p:nvSpPr>
          <p:spPr>
            <a:xfrm>
              <a:off x="-1" y="31548264"/>
              <a:ext cx="15067980" cy="7668486"/>
            </a:xfrm>
            <a:prstGeom prst="rect">
              <a:avLst/>
            </a:prstGeom>
          </p:spPr>
          <p:txBody>
            <a:bodyPr vert="horz" lIns="417643" tIns="208822" rIns="417643" bIns="208822" rtlCol="0">
              <a:normAutofit/>
            </a:bodyPr>
            <a:lstStyle/>
            <a:p>
              <a:pPr marL="723900" lvl="1" indent="-7239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defRPr/>
              </a:pPr>
              <a:r>
                <a:rPr lang="ja-JP" altLang="en-US" sz="4800" dirty="0" smtClean="0"/>
                <a:t>同期ポイント</a:t>
              </a:r>
              <a:r>
                <a:rPr lang="en-US" altLang="ja-JP" sz="4800" dirty="0" smtClean="0"/>
                <a:t>P1</a:t>
              </a:r>
            </a:p>
            <a:p>
              <a:pPr marL="1447800" lvl="1" indent="-7239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defRPr/>
              </a:pPr>
              <a:r>
                <a:rPr lang="ja-JP" altLang="en-US" sz="4800" dirty="0" smtClean="0"/>
                <a:t>監視対象</a:t>
              </a:r>
              <a:r>
                <a:rPr lang="en-US" altLang="ja-JP" sz="4800" dirty="0" smtClean="0"/>
                <a:t>VM</a:t>
              </a:r>
              <a:r>
                <a:rPr lang="ja-JP" altLang="en-US" sz="4800" dirty="0" smtClean="0"/>
                <a:t>が停止するまで待つ</a:t>
              </a:r>
              <a:endParaRPr lang="en-US" altLang="ja-JP" sz="4800" dirty="0" smtClean="0"/>
            </a:p>
            <a:p>
              <a:pPr marL="609600" lvl="2" indent="-6096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defRPr/>
              </a:pPr>
              <a:r>
                <a:rPr lang="ja-JP" altLang="en-US" sz="4800" dirty="0" smtClean="0"/>
                <a:t>同期ポイント</a:t>
              </a:r>
              <a:r>
                <a:rPr lang="en-US" altLang="ja-JP" sz="4800" dirty="0" smtClean="0"/>
                <a:t>P2</a:t>
              </a:r>
            </a:p>
            <a:p>
              <a:pPr marL="1447800" lvl="1" indent="-7239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defRPr/>
              </a:pPr>
              <a:r>
                <a:rPr lang="ja-JP" altLang="en-US" sz="4800" dirty="0" smtClean="0"/>
                <a:t>監視対象</a:t>
              </a:r>
              <a:r>
                <a:rPr lang="en-US" altLang="ja-JP" sz="4800" dirty="0" smtClean="0"/>
                <a:t>VM</a:t>
              </a:r>
              <a:r>
                <a:rPr lang="ja-JP" altLang="en-US" sz="4800" dirty="0" smtClean="0"/>
                <a:t>を停止状態で待たせる</a:t>
              </a:r>
              <a:endParaRPr lang="en-US" altLang="ja-JP" sz="4800" dirty="0" smtClean="0"/>
            </a:p>
            <a:p>
              <a:pPr marL="2057400" lvl="2" indent="-6096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defRPr/>
              </a:pPr>
              <a:r>
                <a:rPr lang="ja-JP" altLang="en-US" sz="4800" dirty="0" smtClean="0"/>
                <a:t>監視対象</a:t>
              </a:r>
              <a:r>
                <a:rPr lang="en-US" altLang="ja-JP" sz="4800" dirty="0" smtClean="0"/>
                <a:t>VM</a:t>
              </a:r>
              <a:r>
                <a:rPr lang="ja-JP" altLang="en-US" sz="4800" dirty="0" smtClean="0"/>
                <a:t>の情報が必要となる</a:t>
              </a:r>
              <a:endParaRPr lang="en-US" altLang="ja-JP" sz="4800" dirty="0" smtClean="0"/>
            </a:p>
          </p:txBody>
        </p:sp>
      </p:grpSp>
      <p:pic>
        <p:nvPicPr>
          <p:cNvPr id="94" name="Picture 2" descr="C:\Users\U_SAN\Desktop\DSW\save同期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6024" y="36309919"/>
            <a:ext cx="14540189" cy="4464496"/>
          </a:xfrm>
          <a:prstGeom prst="rect">
            <a:avLst/>
          </a:prstGeom>
          <a:noFill/>
        </p:spPr>
      </p:pic>
      <p:sp>
        <p:nvSpPr>
          <p:cNvPr id="95" name="正方形/長方形 94"/>
          <p:cNvSpPr/>
          <p:nvPr/>
        </p:nvSpPr>
        <p:spPr>
          <a:xfrm>
            <a:off x="306339" y="8226798"/>
            <a:ext cx="7128792" cy="540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正方形/長方形 95"/>
          <p:cNvSpPr/>
          <p:nvPr/>
        </p:nvSpPr>
        <p:spPr>
          <a:xfrm>
            <a:off x="7723163" y="8226798"/>
            <a:ext cx="7128792" cy="540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正方形/長方形 96"/>
          <p:cNvSpPr/>
          <p:nvPr/>
        </p:nvSpPr>
        <p:spPr>
          <a:xfrm>
            <a:off x="450355" y="9306918"/>
            <a:ext cx="3312368" cy="4104456"/>
          </a:xfrm>
          <a:prstGeom prst="rect">
            <a:avLst/>
          </a:prstGeom>
          <a:noFill/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正方形/長方形 97"/>
          <p:cNvSpPr/>
          <p:nvPr/>
        </p:nvSpPr>
        <p:spPr>
          <a:xfrm>
            <a:off x="7867179" y="9306918"/>
            <a:ext cx="3312368" cy="410445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正方形/長方形 98"/>
          <p:cNvSpPr/>
          <p:nvPr/>
        </p:nvSpPr>
        <p:spPr>
          <a:xfrm>
            <a:off x="3978747" y="9306918"/>
            <a:ext cx="3312368" cy="4104456"/>
          </a:xfrm>
          <a:prstGeom prst="rect">
            <a:avLst/>
          </a:prstGeom>
          <a:noFill/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正方形/長方形 99"/>
          <p:cNvSpPr/>
          <p:nvPr/>
        </p:nvSpPr>
        <p:spPr>
          <a:xfrm>
            <a:off x="11395571" y="9306918"/>
            <a:ext cx="3312368" cy="410445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正方形/長方形 101"/>
          <p:cNvSpPr/>
          <p:nvPr/>
        </p:nvSpPr>
        <p:spPr>
          <a:xfrm>
            <a:off x="7416824" y="11971214"/>
            <a:ext cx="4266779" cy="2232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ysClr val="windowText" lastClr="000000"/>
                </a:solidFill>
              </a:rPr>
              <a:t>監視対象</a:t>
            </a:r>
            <a:r>
              <a:rPr kumimoji="1" lang="en-US" altLang="ja-JP" sz="4400" dirty="0" smtClean="0">
                <a:solidFill>
                  <a:sysClr val="windowText" lastClr="000000"/>
                </a:solidFill>
              </a:rPr>
              <a:t>VM</a:t>
            </a:r>
            <a:endParaRPr kumimoji="1" lang="ja-JP" altLang="en-US" sz="4400" dirty="0">
              <a:solidFill>
                <a:sysClr val="windowText" lastClr="000000"/>
              </a:solidFill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10963523" y="11971214"/>
            <a:ext cx="4266779" cy="2232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ysClr val="windowText" lastClr="000000"/>
                </a:solidFill>
              </a:rPr>
              <a:t>ドメイン</a:t>
            </a:r>
            <a:r>
              <a:rPr kumimoji="1" lang="en-US" altLang="ja-JP" sz="4400" dirty="0" smtClean="0">
                <a:solidFill>
                  <a:sysClr val="windowText" lastClr="000000"/>
                </a:solidFill>
              </a:rPr>
              <a:t>M</a:t>
            </a:r>
            <a:endParaRPr kumimoji="1" lang="ja-JP" altLang="en-US" sz="4400" dirty="0">
              <a:solidFill>
                <a:sysClr val="windowText" lastClr="000000"/>
              </a:solidFill>
            </a:endParaRPr>
          </a:p>
        </p:txBody>
      </p:sp>
      <p:sp>
        <p:nvSpPr>
          <p:cNvPr id="42" name="円/楕円 41"/>
          <p:cNvSpPr/>
          <p:nvPr/>
        </p:nvSpPr>
        <p:spPr>
          <a:xfrm>
            <a:off x="4266779" y="10747078"/>
            <a:ext cx="2664296" cy="1728192"/>
          </a:xfrm>
          <a:prstGeom prst="ellipse">
            <a:avLst/>
          </a:prstGeom>
          <a:noFill/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600" dirty="0">
              <a:solidFill>
                <a:sysClr val="windowText" lastClr="000000"/>
              </a:solidFill>
            </a:endParaRPr>
          </a:p>
        </p:txBody>
      </p:sp>
      <p:sp>
        <p:nvSpPr>
          <p:cNvPr id="44" name="円/楕円 43"/>
          <p:cNvSpPr/>
          <p:nvPr/>
        </p:nvSpPr>
        <p:spPr>
          <a:xfrm>
            <a:off x="11755611" y="10747078"/>
            <a:ext cx="2664296" cy="17281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6600" dirty="0" smtClean="0">
                <a:solidFill>
                  <a:sysClr val="windowText" lastClr="000000"/>
                </a:solidFill>
              </a:rPr>
              <a:t>IDS</a:t>
            </a:r>
            <a:endParaRPr kumimoji="1" lang="ja-JP" altLang="en-US" sz="6600" dirty="0">
              <a:solidFill>
                <a:sysClr val="windowText" lastClr="000000"/>
              </a:solidFill>
            </a:endParaRPr>
          </a:p>
        </p:txBody>
      </p:sp>
      <p:sp>
        <p:nvSpPr>
          <p:cNvPr id="45" name="円/楕円 44"/>
          <p:cNvSpPr/>
          <p:nvPr/>
        </p:nvSpPr>
        <p:spPr>
          <a:xfrm>
            <a:off x="8227219" y="10747078"/>
            <a:ext cx="2664296" cy="1728192"/>
          </a:xfrm>
          <a:prstGeom prst="ellipse">
            <a:avLst/>
          </a:prstGeom>
          <a:noFill/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1656184" y="7578726"/>
            <a:ext cx="4266779" cy="2232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 smtClean="0">
                <a:solidFill>
                  <a:sysClr val="windowText" lastClr="000000"/>
                </a:solidFill>
              </a:rPr>
              <a:t>ホスト１</a:t>
            </a:r>
            <a:endParaRPr kumimoji="1" lang="ja-JP" altLang="en-US" sz="4400" dirty="0">
              <a:solidFill>
                <a:sysClr val="windowText" lastClr="000000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9091315" y="7578726"/>
            <a:ext cx="4266779" cy="2232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 smtClean="0">
                <a:solidFill>
                  <a:sysClr val="windowText" lastClr="000000"/>
                </a:solidFill>
              </a:rPr>
              <a:t>ホスト</a:t>
            </a:r>
            <a:r>
              <a:rPr lang="en-US" altLang="ja-JP" sz="4400" dirty="0" smtClean="0">
                <a:solidFill>
                  <a:sysClr val="windowText" lastClr="000000"/>
                </a:solidFill>
              </a:rPr>
              <a:t>2</a:t>
            </a:r>
            <a:endParaRPr kumimoji="1" lang="ja-JP" altLang="en-US" sz="4400" dirty="0">
              <a:solidFill>
                <a:sysClr val="windowText" lastClr="000000"/>
              </a:solidFill>
            </a:endParaRPr>
          </a:p>
        </p:txBody>
      </p:sp>
      <p:sp>
        <p:nvSpPr>
          <p:cNvPr id="48" name="下カーブ矢印 47"/>
          <p:cNvSpPr/>
          <p:nvPr/>
        </p:nvSpPr>
        <p:spPr>
          <a:xfrm>
            <a:off x="5130875" y="7938766"/>
            <a:ext cx="5040560" cy="1307584"/>
          </a:xfrm>
          <a:prstGeom prst="curved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9" name="左矢印 48"/>
          <p:cNvSpPr/>
          <p:nvPr/>
        </p:nvSpPr>
        <p:spPr>
          <a:xfrm>
            <a:off x="10315451" y="11179126"/>
            <a:ext cx="1770496" cy="91668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/>
          <p:cNvSpPr/>
          <p:nvPr/>
        </p:nvSpPr>
        <p:spPr>
          <a:xfrm>
            <a:off x="9019307" y="10459046"/>
            <a:ext cx="4752528" cy="2232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ysClr val="windowText" lastClr="000000"/>
                </a:solidFill>
              </a:rPr>
              <a:t>監視</a:t>
            </a:r>
            <a:endParaRPr kumimoji="1" lang="ja-JP" altLang="en-US" sz="4400" dirty="0">
              <a:solidFill>
                <a:sysClr val="windowText" lastClr="000000"/>
              </a:solidFill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5355283" y="7803134"/>
            <a:ext cx="4752528" cy="2232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dirty="0" smtClean="0">
                <a:solidFill>
                  <a:srgbClr val="FF0000"/>
                </a:solidFill>
              </a:rPr>
              <a:t>マイグレーション</a:t>
            </a:r>
            <a:endParaRPr kumimoji="1" lang="ja-JP" altLang="en-US" sz="4400" b="1" dirty="0">
              <a:solidFill>
                <a:srgbClr val="FF0000"/>
              </a:solidFill>
            </a:endParaRPr>
          </a:p>
        </p:txBody>
      </p:sp>
      <p:cxnSp>
        <p:nvCxnSpPr>
          <p:cNvPr id="85" name="直線矢印コネクタ 84"/>
          <p:cNvCxnSpPr/>
          <p:nvPr/>
        </p:nvCxnSpPr>
        <p:spPr>
          <a:xfrm>
            <a:off x="2394571" y="20180126"/>
            <a:ext cx="12313368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矢印コネクタ 86"/>
          <p:cNvCxnSpPr/>
          <p:nvPr/>
        </p:nvCxnSpPr>
        <p:spPr>
          <a:xfrm>
            <a:off x="2394571" y="22700406"/>
            <a:ext cx="12313368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正方形/長方形 87"/>
          <p:cNvSpPr/>
          <p:nvPr/>
        </p:nvSpPr>
        <p:spPr>
          <a:xfrm>
            <a:off x="-864096" y="19172014"/>
            <a:ext cx="4266779" cy="2232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ysClr val="windowText" lastClr="000000"/>
                </a:solidFill>
              </a:rPr>
              <a:t>監視対象</a:t>
            </a:r>
            <a:endParaRPr kumimoji="1" lang="en-US" altLang="ja-JP" sz="4400" dirty="0" smtClean="0">
              <a:solidFill>
                <a:sysClr val="windowText" lastClr="000000"/>
              </a:solidFill>
            </a:endParaRPr>
          </a:p>
          <a:p>
            <a:pPr algn="ctr"/>
            <a:r>
              <a:rPr kumimoji="1" lang="en-US" altLang="ja-JP" sz="4400" dirty="0" smtClean="0">
                <a:solidFill>
                  <a:sysClr val="windowText" lastClr="000000"/>
                </a:solidFill>
              </a:rPr>
              <a:t>VM</a:t>
            </a:r>
            <a:endParaRPr kumimoji="1" lang="ja-JP" altLang="en-US" sz="4400" dirty="0">
              <a:solidFill>
                <a:sysClr val="windowText" lastClr="000000"/>
              </a:solidFill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-936104" y="21692294"/>
            <a:ext cx="4266779" cy="2232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ysClr val="windowText" lastClr="000000"/>
                </a:solidFill>
              </a:rPr>
              <a:t>ドメイン</a:t>
            </a:r>
            <a:endParaRPr kumimoji="1" lang="en-US" altLang="ja-JP" sz="4400" dirty="0" smtClean="0">
              <a:solidFill>
                <a:sysClr val="windowText" lastClr="000000"/>
              </a:solidFill>
            </a:endParaRPr>
          </a:p>
          <a:p>
            <a:pPr algn="ctr"/>
            <a:r>
              <a:rPr kumimoji="1" lang="en-US" altLang="ja-JP" sz="4400" dirty="0" smtClean="0">
                <a:solidFill>
                  <a:sysClr val="windowText" lastClr="000000"/>
                </a:solidFill>
              </a:rPr>
              <a:t>M</a:t>
            </a:r>
            <a:endParaRPr kumimoji="1" lang="ja-JP" altLang="en-US" sz="4400" dirty="0">
              <a:solidFill>
                <a:sysClr val="windowText" lastClr="000000"/>
              </a:solidFill>
            </a:endParaRPr>
          </a:p>
        </p:txBody>
      </p:sp>
      <p:cxnSp>
        <p:nvCxnSpPr>
          <p:cNvPr id="120" name="直線コネクタ 119"/>
          <p:cNvCxnSpPr/>
          <p:nvPr/>
        </p:nvCxnSpPr>
        <p:spPr>
          <a:xfrm>
            <a:off x="4770835" y="22268358"/>
            <a:ext cx="0" cy="8640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コネクタ 120"/>
          <p:cNvCxnSpPr/>
          <p:nvPr/>
        </p:nvCxnSpPr>
        <p:spPr>
          <a:xfrm>
            <a:off x="12979747" y="22340366"/>
            <a:ext cx="0" cy="8640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正方形/長方形 122"/>
          <p:cNvSpPr/>
          <p:nvPr/>
        </p:nvSpPr>
        <p:spPr>
          <a:xfrm>
            <a:off x="3618707" y="23204462"/>
            <a:ext cx="2250555" cy="1008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ysClr val="windowText" lastClr="000000"/>
                </a:solidFill>
              </a:rPr>
              <a:t>停止</a:t>
            </a:r>
            <a:endParaRPr kumimoji="1" lang="ja-JP" altLang="en-US" sz="4400" dirty="0">
              <a:solidFill>
                <a:sysClr val="windowText" lastClr="000000"/>
              </a:solidFill>
            </a:endParaRPr>
          </a:p>
        </p:txBody>
      </p:sp>
      <p:sp>
        <p:nvSpPr>
          <p:cNvPr id="124" name="正方形/長方形 123"/>
          <p:cNvSpPr/>
          <p:nvPr/>
        </p:nvSpPr>
        <p:spPr>
          <a:xfrm>
            <a:off x="11899627" y="23204462"/>
            <a:ext cx="2250555" cy="1008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ysClr val="windowText" lastClr="000000"/>
                </a:solidFill>
              </a:rPr>
              <a:t>再開</a:t>
            </a:r>
            <a:endParaRPr kumimoji="1" lang="ja-JP" altLang="en-US" sz="4400" dirty="0">
              <a:solidFill>
                <a:sysClr val="windowText" lastClr="000000"/>
              </a:solidFill>
            </a:endParaRPr>
          </a:p>
        </p:txBody>
      </p:sp>
      <p:sp>
        <p:nvSpPr>
          <p:cNvPr id="125" name="正方形/長方形 124"/>
          <p:cNvSpPr/>
          <p:nvPr/>
        </p:nvSpPr>
        <p:spPr>
          <a:xfrm>
            <a:off x="4770835" y="19964102"/>
            <a:ext cx="936104" cy="57606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正方形/長方形 125"/>
          <p:cNvSpPr/>
          <p:nvPr/>
        </p:nvSpPr>
        <p:spPr>
          <a:xfrm>
            <a:off x="11683603" y="19964102"/>
            <a:ext cx="1296144" cy="57606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5" name="直線コネクタ 104"/>
          <p:cNvCxnSpPr/>
          <p:nvPr/>
        </p:nvCxnSpPr>
        <p:spPr>
          <a:xfrm>
            <a:off x="5706939" y="19820086"/>
            <a:ext cx="0" cy="8640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コネクタ 121"/>
          <p:cNvCxnSpPr/>
          <p:nvPr/>
        </p:nvCxnSpPr>
        <p:spPr>
          <a:xfrm>
            <a:off x="11683603" y="19820086"/>
            <a:ext cx="0" cy="8640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正方形/長方形 126"/>
          <p:cNvSpPr/>
          <p:nvPr/>
        </p:nvSpPr>
        <p:spPr>
          <a:xfrm>
            <a:off x="4608512" y="18955990"/>
            <a:ext cx="2250555" cy="1008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ysClr val="windowText" lastClr="000000"/>
                </a:solidFill>
              </a:rPr>
              <a:t>停止</a:t>
            </a:r>
            <a:endParaRPr kumimoji="1" lang="ja-JP" altLang="en-US" sz="4400" dirty="0">
              <a:solidFill>
                <a:sysClr val="windowText" lastClr="000000"/>
              </a:solidFill>
            </a:endParaRPr>
          </a:p>
        </p:txBody>
      </p:sp>
      <p:sp>
        <p:nvSpPr>
          <p:cNvPr id="128" name="正方形/長方形 127"/>
          <p:cNvSpPr/>
          <p:nvPr/>
        </p:nvSpPr>
        <p:spPr>
          <a:xfrm>
            <a:off x="10603483" y="18955990"/>
            <a:ext cx="2250555" cy="1008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ysClr val="windowText" lastClr="000000"/>
                </a:solidFill>
              </a:rPr>
              <a:t>再開</a:t>
            </a:r>
            <a:endParaRPr kumimoji="1" lang="ja-JP" altLang="en-US" sz="4400" dirty="0">
              <a:solidFill>
                <a:sysClr val="windowText" lastClr="000000"/>
              </a:solidFill>
            </a:endParaRPr>
          </a:p>
        </p:txBody>
      </p:sp>
      <p:sp>
        <p:nvSpPr>
          <p:cNvPr id="129" name="正方形/長方形 128"/>
          <p:cNvSpPr/>
          <p:nvPr/>
        </p:nvSpPr>
        <p:spPr>
          <a:xfrm>
            <a:off x="4986859" y="21260246"/>
            <a:ext cx="6840760" cy="1008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ysClr val="windowText" lastClr="000000"/>
                </a:solidFill>
              </a:rPr>
              <a:t>監視できない時間</a:t>
            </a:r>
            <a:r>
              <a:rPr kumimoji="1" lang="en-US" altLang="ja-JP" sz="4400" dirty="0" smtClean="0">
                <a:solidFill>
                  <a:sysClr val="windowText" lastClr="000000"/>
                </a:solidFill>
              </a:rPr>
              <a:t>(</a:t>
            </a:r>
            <a:r>
              <a:rPr kumimoji="1" lang="ja-JP" altLang="en-US" sz="4400" dirty="0" smtClean="0">
                <a:solidFill>
                  <a:sysClr val="windowText" lastClr="000000"/>
                </a:solidFill>
              </a:rPr>
              <a:t>危険</a:t>
            </a:r>
            <a:r>
              <a:rPr kumimoji="1" lang="en-US" altLang="ja-JP" sz="4400" dirty="0" smtClean="0">
                <a:solidFill>
                  <a:sysClr val="windowText" lastClr="000000"/>
                </a:solidFill>
              </a:rPr>
              <a:t>)</a:t>
            </a:r>
            <a:endParaRPr kumimoji="1" lang="ja-JP" altLang="en-US" sz="4400" dirty="0">
              <a:solidFill>
                <a:sysClr val="windowText" lastClr="000000"/>
              </a:solidFill>
            </a:endParaRPr>
          </a:p>
        </p:txBody>
      </p:sp>
      <p:cxnSp>
        <p:nvCxnSpPr>
          <p:cNvPr id="131" name="直線矢印コネクタ 130"/>
          <p:cNvCxnSpPr>
            <a:endCxn id="125" idx="2"/>
          </p:cNvCxnSpPr>
          <p:nvPr/>
        </p:nvCxnSpPr>
        <p:spPr>
          <a:xfrm flipH="1" flipV="1">
            <a:off x="5238887" y="20540166"/>
            <a:ext cx="468052" cy="72008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線矢印コネクタ 138"/>
          <p:cNvCxnSpPr>
            <a:endCxn id="126" idx="2"/>
          </p:cNvCxnSpPr>
          <p:nvPr/>
        </p:nvCxnSpPr>
        <p:spPr>
          <a:xfrm flipV="1">
            <a:off x="11179547" y="20540166"/>
            <a:ext cx="1152128" cy="72008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8" name="グラフ 147"/>
          <p:cNvGraphicFramePr/>
          <p:nvPr/>
        </p:nvGraphicFramePr>
        <p:xfrm>
          <a:off x="22628819" y="25724742"/>
          <a:ext cx="7380000" cy="54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9" name="グラフ 148"/>
          <p:cNvGraphicFramePr/>
          <p:nvPr/>
        </p:nvGraphicFramePr>
        <p:xfrm>
          <a:off x="15356011" y="25724742"/>
          <a:ext cx="7380000" cy="54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50" name="グラフ 149"/>
          <p:cNvGraphicFramePr/>
          <p:nvPr/>
        </p:nvGraphicFramePr>
        <p:xfrm>
          <a:off x="15356011" y="18667958"/>
          <a:ext cx="7380000" cy="54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51" name="グラフ 150"/>
          <p:cNvGraphicFramePr/>
          <p:nvPr/>
        </p:nvGraphicFramePr>
        <p:xfrm>
          <a:off x="22628819" y="18667958"/>
          <a:ext cx="7380000" cy="54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52" name="正方形/長方形 151"/>
          <p:cNvSpPr/>
          <p:nvPr/>
        </p:nvSpPr>
        <p:spPr>
          <a:xfrm>
            <a:off x="16508139" y="17227798"/>
            <a:ext cx="11521280" cy="15841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 smtClean="0">
                <a:solidFill>
                  <a:sysClr val="windowText" lastClr="000000"/>
                </a:solidFill>
              </a:rPr>
              <a:t>実行時間の比較</a:t>
            </a:r>
            <a:r>
              <a:rPr lang="en-US" altLang="ja-JP" sz="4400" dirty="0" smtClean="0">
                <a:solidFill>
                  <a:sysClr val="windowText" lastClr="000000"/>
                </a:solidFill>
              </a:rPr>
              <a:t>(</a:t>
            </a:r>
            <a:r>
              <a:rPr lang="ja-JP" altLang="en-US" sz="4400" smtClean="0">
                <a:solidFill>
                  <a:sysClr val="windowText" lastClr="000000"/>
                </a:solidFill>
              </a:rPr>
              <a:t>秒</a:t>
            </a:r>
            <a:r>
              <a:rPr lang="en-US" altLang="ja-JP" sz="4400" smtClean="0">
                <a:solidFill>
                  <a:sysClr val="windowText" lastClr="000000"/>
                </a:solidFill>
              </a:rPr>
              <a:t>)</a:t>
            </a:r>
            <a:endParaRPr lang="en-US" altLang="ja-JP" sz="4400" dirty="0" smtClean="0">
              <a:solidFill>
                <a:sysClr val="windowText" lastClr="000000"/>
              </a:solidFill>
            </a:endParaRPr>
          </a:p>
          <a:p>
            <a:pPr algn="ctr"/>
            <a:r>
              <a:rPr kumimoji="1" lang="ja-JP" altLang="en-US" sz="3600" dirty="0" smtClean="0">
                <a:solidFill>
                  <a:sysClr val="windowText" lastClr="000000"/>
                </a:solidFill>
              </a:rPr>
              <a:t>左）ドメイン</a:t>
            </a:r>
            <a:r>
              <a:rPr kumimoji="1" lang="en-US" altLang="ja-JP" sz="3600" dirty="0" smtClean="0">
                <a:solidFill>
                  <a:sysClr val="windowText" lastClr="000000"/>
                </a:solidFill>
              </a:rPr>
              <a:t>M:1024MB</a:t>
            </a:r>
            <a:r>
              <a:rPr kumimoji="1" lang="ja-JP" altLang="en-US" sz="3600" dirty="0" smtClean="0">
                <a:solidFill>
                  <a:sysClr val="windowText" lastClr="000000"/>
                </a:solidFill>
              </a:rPr>
              <a:t>　右）監視対象</a:t>
            </a:r>
            <a:r>
              <a:rPr kumimoji="1" lang="en-US" altLang="ja-JP" sz="3600" dirty="0" smtClean="0">
                <a:solidFill>
                  <a:sysClr val="windowText" lastClr="000000"/>
                </a:solidFill>
              </a:rPr>
              <a:t>VM</a:t>
            </a:r>
            <a:r>
              <a:rPr kumimoji="1" lang="ja-JP" altLang="en-US" sz="3600" dirty="0" smtClean="0">
                <a:solidFill>
                  <a:sysClr val="windowText" lastClr="000000"/>
                </a:solidFill>
              </a:rPr>
              <a:t>：</a:t>
            </a:r>
            <a:r>
              <a:rPr kumimoji="1" lang="en-US" altLang="ja-JP" sz="3600" dirty="0" smtClean="0">
                <a:solidFill>
                  <a:sysClr val="windowText" lastClr="000000"/>
                </a:solidFill>
              </a:rPr>
              <a:t>1024MB</a:t>
            </a:r>
            <a:endParaRPr kumimoji="1" lang="ja-JP" altLang="en-US" sz="3600" dirty="0">
              <a:solidFill>
                <a:sysClr val="windowText" lastClr="000000"/>
              </a:solidFill>
            </a:endParaRPr>
          </a:p>
        </p:txBody>
      </p:sp>
      <p:sp>
        <p:nvSpPr>
          <p:cNvPr id="154" name="正方形/長方形 153"/>
          <p:cNvSpPr/>
          <p:nvPr/>
        </p:nvSpPr>
        <p:spPr>
          <a:xfrm>
            <a:off x="16580147" y="24500606"/>
            <a:ext cx="11521280" cy="16561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 smtClean="0">
                <a:solidFill>
                  <a:sysClr val="windowText" lastClr="000000"/>
                </a:solidFill>
              </a:rPr>
              <a:t>ダウンタイム</a:t>
            </a:r>
            <a:r>
              <a:rPr lang="en-US" altLang="ja-JP" sz="4400" dirty="0" smtClean="0">
                <a:solidFill>
                  <a:sysClr val="windowText" lastClr="000000"/>
                </a:solidFill>
              </a:rPr>
              <a:t>(</a:t>
            </a:r>
            <a:r>
              <a:rPr lang="ja-JP" altLang="en-US" sz="4400" dirty="0" smtClean="0">
                <a:solidFill>
                  <a:sysClr val="windowText" lastClr="000000"/>
                </a:solidFill>
              </a:rPr>
              <a:t>ミリ秒</a:t>
            </a:r>
            <a:r>
              <a:rPr lang="en-US" altLang="ja-JP" sz="4400" dirty="0" smtClean="0">
                <a:solidFill>
                  <a:sysClr val="windowText" lastClr="000000"/>
                </a:solidFill>
              </a:rPr>
              <a:t>)</a:t>
            </a:r>
            <a:endParaRPr kumimoji="1" lang="en-US" altLang="ja-JP" sz="4400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ja-JP" altLang="en-US" sz="3600" dirty="0" smtClean="0">
                <a:solidFill>
                  <a:sysClr val="windowText" lastClr="000000"/>
                </a:solidFill>
              </a:rPr>
              <a:t>左）ドメイン</a:t>
            </a:r>
            <a:r>
              <a:rPr lang="en-US" altLang="ja-JP" sz="3600" dirty="0" smtClean="0">
                <a:solidFill>
                  <a:sysClr val="windowText" lastClr="000000"/>
                </a:solidFill>
              </a:rPr>
              <a:t>M:1024MB</a:t>
            </a:r>
            <a:r>
              <a:rPr lang="ja-JP" altLang="en-US" sz="3600" dirty="0" smtClean="0">
                <a:solidFill>
                  <a:sysClr val="windowText" lastClr="000000"/>
                </a:solidFill>
              </a:rPr>
              <a:t>　右）監視対象</a:t>
            </a:r>
            <a:r>
              <a:rPr lang="en-US" altLang="ja-JP" sz="3600" dirty="0" smtClean="0">
                <a:solidFill>
                  <a:sysClr val="windowText" lastClr="000000"/>
                </a:solidFill>
              </a:rPr>
              <a:t>VM</a:t>
            </a:r>
            <a:r>
              <a:rPr lang="ja-JP" altLang="en-US" sz="3600" dirty="0" smtClean="0">
                <a:solidFill>
                  <a:sysClr val="windowText" lastClr="000000"/>
                </a:solidFill>
              </a:rPr>
              <a:t>：</a:t>
            </a:r>
            <a:r>
              <a:rPr lang="en-US" altLang="ja-JP" sz="3600" dirty="0" smtClean="0">
                <a:solidFill>
                  <a:sysClr val="windowText" lastClr="000000"/>
                </a:solidFill>
              </a:rPr>
              <a:t>1024MB</a:t>
            </a:r>
            <a:endParaRPr lang="ja-JP" altLang="en-US" sz="3600" dirty="0" smtClean="0">
              <a:solidFill>
                <a:sysClr val="windowText" lastClr="000000"/>
              </a:solidFill>
            </a:endParaRPr>
          </a:p>
          <a:p>
            <a:pPr algn="ctr"/>
            <a:endParaRPr kumimoji="1" lang="ja-JP" altLang="en-US" sz="4400" dirty="0">
              <a:solidFill>
                <a:sysClr val="windowText" lastClr="000000"/>
              </a:solidFill>
            </a:endParaRPr>
          </a:p>
        </p:txBody>
      </p:sp>
      <p:sp>
        <p:nvSpPr>
          <p:cNvPr id="160" name="正方形/長方形 159"/>
          <p:cNvSpPr/>
          <p:nvPr/>
        </p:nvSpPr>
        <p:spPr>
          <a:xfrm>
            <a:off x="16580147" y="32133454"/>
            <a:ext cx="11521280" cy="1008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ysClr val="windowText" lastClr="000000"/>
                </a:solidFill>
              </a:rPr>
              <a:t>各同期ポイントの待ち時間</a:t>
            </a:r>
            <a:r>
              <a:rPr kumimoji="1" lang="en-US" altLang="ja-JP" sz="4400" dirty="0" smtClean="0">
                <a:solidFill>
                  <a:sysClr val="windowText" lastClr="000000"/>
                </a:solidFill>
              </a:rPr>
              <a:t>(</a:t>
            </a:r>
            <a:r>
              <a:rPr kumimoji="1" lang="ja-JP" altLang="en-US" sz="4400" dirty="0" smtClean="0">
                <a:solidFill>
                  <a:sysClr val="windowText" lastClr="000000"/>
                </a:solidFill>
              </a:rPr>
              <a:t>ミリ秒</a:t>
            </a:r>
            <a:r>
              <a:rPr kumimoji="1" lang="en-US" altLang="ja-JP" sz="4400" dirty="0" smtClean="0">
                <a:solidFill>
                  <a:sysClr val="windowText" lastClr="000000"/>
                </a:solidFill>
              </a:rPr>
              <a:t>)</a:t>
            </a:r>
          </a:p>
          <a:p>
            <a:pPr algn="ctr"/>
            <a:r>
              <a:rPr lang="ja-JP" altLang="en-US" sz="3600" dirty="0" smtClean="0">
                <a:solidFill>
                  <a:sysClr val="windowText" lastClr="000000"/>
                </a:solidFill>
              </a:rPr>
              <a:t>左）ドメイン</a:t>
            </a:r>
            <a:r>
              <a:rPr lang="en-US" altLang="ja-JP" sz="3600" dirty="0" smtClean="0">
                <a:solidFill>
                  <a:sysClr val="windowText" lastClr="000000"/>
                </a:solidFill>
              </a:rPr>
              <a:t>M:1024MB</a:t>
            </a:r>
            <a:r>
              <a:rPr lang="ja-JP" altLang="en-US" sz="3600" dirty="0" smtClean="0">
                <a:solidFill>
                  <a:sysClr val="windowText" lastClr="000000"/>
                </a:solidFill>
              </a:rPr>
              <a:t>　右）監視対象</a:t>
            </a:r>
            <a:r>
              <a:rPr lang="en-US" altLang="ja-JP" sz="3600" dirty="0" smtClean="0">
                <a:solidFill>
                  <a:sysClr val="windowText" lastClr="000000"/>
                </a:solidFill>
              </a:rPr>
              <a:t>VM</a:t>
            </a:r>
            <a:r>
              <a:rPr lang="ja-JP" altLang="en-US" sz="3600" dirty="0" smtClean="0">
                <a:solidFill>
                  <a:sysClr val="windowText" lastClr="000000"/>
                </a:solidFill>
              </a:rPr>
              <a:t>：</a:t>
            </a:r>
            <a:r>
              <a:rPr lang="en-US" altLang="ja-JP" sz="3600" dirty="0" smtClean="0">
                <a:solidFill>
                  <a:sysClr val="windowText" lastClr="000000"/>
                </a:solidFill>
              </a:rPr>
              <a:t>1024MB</a:t>
            </a:r>
            <a:endParaRPr lang="ja-JP" altLang="en-US" sz="3600" dirty="0" smtClean="0">
              <a:solidFill>
                <a:sysClr val="windowText" lastClr="000000"/>
              </a:solidFill>
            </a:endParaRPr>
          </a:p>
          <a:p>
            <a:pPr algn="ctr"/>
            <a:endParaRPr kumimoji="1" lang="ja-JP" altLang="en-US" sz="440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75" name="表 74"/>
          <p:cNvGraphicFramePr>
            <a:graphicFrameLocks noGrp="1"/>
          </p:cNvGraphicFramePr>
          <p:nvPr/>
        </p:nvGraphicFramePr>
        <p:xfrm>
          <a:off x="22844843" y="33357590"/>
          <a:ext cx="7200000" cy="4833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/>
                <a:gridCol w="1800000"/>
                <a:gridCol w="1800000"/>
                <a:gridCol w="1800000"/>
              </a:tblGrid>
              <a:tr h="96667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1024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512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256</a:t>
                      </a:r>
                      <a:endParaRPr kumimoji="1" lang="ja-JP" altLang="en-US" sz="4000" dirty="0"/>
                    </a:p>
                  </a:txBody>
                  <a:tcPr/>
                </a:tc>
              </a:tr>
              <a:tr h="96667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P1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74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5200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7736</a:t>
                      </a:r>
                      <a:endParaRPr kumimoji="1" lang="ja-JP" altLang="en-US" sz="4000" dirty="0"/>
                    </a:p>
                  </a:txBody>
                  <a:tcPr/>
                </a:tc>
              </a:tr>
              <a:tr h="96667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P2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92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18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14</a:t>
                      </a:r>
                      <a:endParaRPr kumimoji="1" lang="ja-JP" altLang="en-US" sz="4000" dirty="0"/>
                    </a:p>
                  </a:txBody>
                  <a:tcPr/>
                </a:tc>
              </a:tr>
              <a:tr h="96667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P3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0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0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0</a:t>
                      </a:r>
                      <a:endParaRPr kumimoji="1" lang="ja-JP" altLang="en-US" sz="4000" dirty="0"/>
                    </a:p>
                  </a:txBody>
                  <a:tcPr/>
                </a:tc>
              </a:tr>
              <a:tr h="96667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P4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69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51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52</a:t>
                      </a:r>
                      <a:endParaRPr kumimoji="1" lang="ja-JP" altLang="en-US" sz="4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6" name="表 75"/>
          <p:cNvGraphicFramePr>
            <a:graphicFrameLocks noGrp="1"/>
          </p:cNvGraphicFramePr>
          <p:nvPr/>
        </p:nvGraphicFramePr>
        <p:xfrm>
          <a:off x="15356811" y="33357590"/>
          <a:ext cx="7200000" cy="4833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/>
                <a:gridCol w="1800000"/>
                <a:gridCol w="1800000"/>
                <a:gridCol w="1800000"/>
              </a:tblGrid>
              <a:tr h="96667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1024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512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256</a:t>
                      </a:r>
                      <a:endParaRPr kumimoji="1" lang="ja-JP" altLang="en-US" sz="4000" dirty="0"/>
                    </a:p>
                  </a:txBody>
                  <a:tcPr/>
                </a:tc>
              </a:tr>
              <a:tr h="96667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P1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74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0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0</a:t>
                      </a:r>
                      <a:endParaRPr kumimoji="1" lang="ja-JP" altLang="en-US" sz="4000" dirty="0"/>
                    </a:p>
                  </a:txBody>
                  <a:tcPr/>
                </a:tc>
              </a:tr>
              <a:tr h="96667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P2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92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5109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7696</a:t>
                      </a:r>
                      <a:endParaRPr kumimoji="1" lang="ja-JP" altLang="en-US" sz="4000" dirty="0"/>
                    </a:p>
                  </a:txBody>
                  <a:tcPr/>
                </a:tc>
              </a:tr>
              <a:tr h="96667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P3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0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0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0</a:t>
                      </a:r>
                      <a:endParaRPr kumimoji="1" lang="ja-JP" altLang="en-US" sz="4000" dirty="0"/>
                    </a:p>
                  </a:txBody>
                  <a:tcPr/>
                </a:tc>
              </a:tr>
              <a:tr h="96667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P4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69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101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51</a:t>
                      </a:r>
                      <a:endParaRPr kumimoji="1" lang="ja-JP" altLang="en-US" sz="4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ヒラギノ角ゴ Pro W6"/>
        <a:ea typeface="ヒラギノ角ゴ Pro W6"/>
        <a:cs typeface=""/>
      </a:majorFont>
      <a:minorFont>
        <a:latin typeface="ヒラギノ角ゴ Pro W3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2614</TotalTime>
  <Words>332</Words>
  <Application>Microsoft Office PowerPoint</Application>
  <PresentationFormat>ユーザー設定</PresentationFormat>
  <Paragraphs>93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ドメインM：IDSオフロード専用VM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U_SAN</dc:creator>
  <cp:lastModifiedBy>U_SAN</cp:lastModifiedBy>
  <cp:revision>361</cp:revision>
  <dcterms:created xsi:type="dcterms:W3CDTF">2010-11-24T07:20:16Z</dcterms:created>
  <dcterms:modified xsi:type="dcterms:W3CDTF">2012-12-10T05:16:04Z</dcterms:modified>
</cp:coreProperties>
</file>