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5" r:id="rId3"/>
    <p:sldId id="311" r:id="rId4"/>
    <p:sldId id="312" r:id="rId5"/>
    <p:sldId id="313" r:id="rId6"/>
    <p:sldId id="314" r:id="rId7"/>
    <p:sldId id="316" r:id="rId8"/>
    <p:sldId id="318" r:id="rId9"/>
    <p:sldId id="320" r:id="rId10"/>
    <p:sldId id="322" r:id="rId11"/>
    <p:sldId id="323" r:id="rId12"/>
    <p:sldId id="324" r:id="rId13"/>
    <p:sldId id="325" r:id="rId14"/>
    <p:sldId id="319" r:id="rId15"/>
    <p:sldId id="326" r:id="rId16"/>
    <p:sldId id="327" r:id="rId17"/>
    <p:sldId id="328" r:id="rId18"/>
    <p:sldId id="333" r:id="rId19"/>
    <p:sldId id="329" r:id="rId20"/>
    <p:sldId id="334" r:id="rId21"/>
    <p:sldId id="330" r:id="rId22"/>
    <p:sldId id="331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6" autoAdjust="0"/>
    <p:restoredTop sz="68261" autoAdjust="0"/>
  </p:normalViewPr>
  <p:slideViewPr>
    <p:cSldViewPr showGuides="1">
      <p:cViewPr varScale="1">
        <p:scale>
          <a:sx n="82" d="100"/>
          <a:sy n="82" d="100"/>
        </p:scale>
        <p:origin x="-2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2440" y="20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Input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Client-side</c:v>
                </c:pt>
                <c:pt idx="1">
                  <c:v>Server-side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802.0</c:v>
                </c:pt>
                <c:pt idx="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641560"/>
        <c:axId val="-2129646840"/>
      </c:barChart>
      <c:catAx>
        <c:axId val="-21296415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9646840"/>
        <c:crosses val="autoZero"/>
        <c:auto val="1"/>
        <c:lblAlgn val="ctr"/>
        <c:lblOffset val="100"/>
        <c:noMultiLvlLbl val="0"/>
      </c:catAx>
      <c:valAx>
        <c:axId val="-2129646840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9641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original</c:v>
                </c:pt>
                <c:pt idx="1">
                  <c:v>FBCrypt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113.0</c:v>
                </c:pt>
                <c:pt idx="1">
                  <c:v>120.0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180696"/>
        <c:axId val="-2128178088"/>
      </c:barChart>
      <c:catAx>
        <c:axId val="-2128180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8178088"/>
        <c:crosses val="autoZero"/>
        <c:auto val="1"/>
        <c:lblAlgn val="ctr"/>
        <c:lblOffset val="100"/>
        <c:noMultiLvlLbl val="0"/>
      </c:catAx>
      <c:valAx>
        <c:axId val="-2128178088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28180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Client-side</c:v>
                </c:pt>
                <c:pt idx="1">
                  <c:v>Server-side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47.0</c:v>
                </c:pt>
                <c:pt idx="1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055032"/>
        <c:axId val="-2128052424"/>
      </c:barChart>
      <c:catAx>
        <c:axId val="-2128055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8052424"/>
        <c:crosses val="autoZero"/>
        <c:auto val="1"/>
        <c:lblAlgn val="ctr"/>
        <c:lblOffset val="100"/>
        <c:noMultiLvlLbl val="0"/>
      </c:catAx>
      <c:valAx>
        <c:axId val="-212805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8055032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Client side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original</c:v>
                </c:pt>
                <c:pt idx="1">
                  <c:v>FBCrypt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146.0</c:v>
                </c:pt>
                <c:pt idx="1">
                  <c:v>192.0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937128"/>
        <c:axId val="-2127934520"/>
      </c:barChart>
      <c:catAx>
        <c:axId val="-2127937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934520"/>
        <c:crosses val="autoZero"/>
        <c:auto val="1"/>
        <c:lblAlgn val="ctr"/>
        <c:lblOffset val="100"/>
        <c:noMultiLvlLbl val="0"/>
      </c:catAx>
      <c:valAx>
        <c:axId val="-2127934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7937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12/12/06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12/12/06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I'm </a:t>
            </a:r>
            <a:r>
              <a:rPr kumimoji="1" lang="en-US" altLang="ja-JP" dirty="0" err="1" smtClean="0"/>
              <a:t>Tomohisa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Egawa</a:t>
            </a:r>
            <a:r>
              <a:rPr kumimoji="1" lang="en-US" altLang="ja-JP" dirty="0" smtClean="0"/>
              <a:t> from Kyushu Institute of Technology.</a:t>
            </a:r>
          </a:p>
          <a:p>
            <a:r>
              <a:rPr kumimoji="1" lang="en-US" altLang="ja-JP" dirty="0" smtClean="0"/>
              <a:t>Today, I‘d like to</a:t>
            </a:r>
            <a:r>
              <a:rPr kumimoji="1" lang="en-US" altLang="ja-JP" baseline="0" dirty="0" smtClean="0"/>
              <a:t> talk about ”Dependable and Secure Remote Management in </a:t>
            </a:r>
            <a:r>
              <a:rPr kumimoji="1" lang="en-US" altLang="ja-JP" baseline="0" dirty="0" err="1" smtClean="0"/>
              <a:t>IaaS</a:t>
            </a:r>
            <a:r>
              <a:rPr kumimoji="1" lang="en-US" altLang="ja-JP" baseline="0" dirty="0" smtClean="0"/>
              <a:t> Clouds“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372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encryption and decryption of inputs,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AES in CTR mode as a stream cipher.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CTR mode, </a:t>
            </a:r>
            <a:r>
              <a:rPr lang="en-US" altLang="ja-JP" sz="1200" kern="1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attackers cannot reuse encrypted-inputs to perform replay attacks.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stream cipher encrypts even the same message in a different way.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encryption and integrity check of inputs by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prevent the attackers from generating their own input events.</a:t>
            </a: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check the integrity of inputs,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a message authentication code with SHA-1. 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this hash,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attackers cannot reuse a captured-encrypted-input. </a:t>
            </a: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VMM decrypts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encrypted input,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VMM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compares the hash value with calculated from the decrypted input. </a:t>
            </a: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two values are different, the VMM discards the input. 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230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I'll explain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the encryption and decryption about outputs.</a:t>
            </a: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securely delivers updated pixel data from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user VM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to a VNC client,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Originally, virtual</a:t>
            </a:r>
            <a:r>
              <a:rPr lang="en-US" altLang="ja-JP" dirty="0">
                <a:solidFill>
                  <a:srgbClr val="000000"/>
                </a:solidFill>
              </a:rPr>
              <a:t>-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video-card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allocates a VRAM in user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VM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// and the virtual video card in management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VM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shares it.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the VMM replicates the VRAM and encryp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 it. </a:t>
            </a: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[@@@@@@@]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virtual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card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updates its own VRAM, sends an update event to the virtual video card.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VMM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catches this event, it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encrypts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pixel data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writes them to the replicated VRAM.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VNC server reads the updated pixel data from the encrypted VRAM and sends them as a screen update to the VNC client.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VNC client decrypts the received data and re-draws its window. 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6988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VMM synchronizes the original VRAM with the replicated one.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update events are sent from a user VM,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VMM monitors updates to the original VRAM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that the VMM recognizes the updated pixel data.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this synchronization, the VMM sends the update event to the virtual video card.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encryption and decryption of pixel data,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uses a RC5.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Encrypting the VRAM does not cause any problems //  because the VNC server is not aware of the contents of the VRAM.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854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VNC client securely shares a session key with the VMM whenever it establishes the connection to a VNC server.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connects to a user VM, it first generates a new session key.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 VNC client communicates with the trusted server for remote attestation and checks that whether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VMM is legitimate.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so, the VNC client can obtain the public key of the VMM from the server.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[@@@@@]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the VNC client encrypts the session key with the public key and transfers it to the VNC server in the management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VNC server passes it to the VMM and the VMM decrypts it with its private key.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attackers in the management VM cannot decrypt the session key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cannot obtain the private key of the VMM.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private key is sealed by TPM and can be unsealed // only when a legitimate VMM are booted. 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6234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conducted experiments for confirming the prevention of information leakage by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for examining its overheads.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7006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confirm that FBCrypt prevents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VM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altLang="ja-JP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stealing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keystrokes and screen update,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embedded a custom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keylogger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screen-capture into the VNC server in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VM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784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examined the overheads in a keyboard input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pressed one key to a user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client side, we measured the time from when the VNC client received a keyboard input until it sent the input event to the VNC server.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server side,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measured the time from when the VNC server received the event until the input was written to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queue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strike="sngStrike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overhead in the client side was 802μs.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overhead comes from sending extra data for the Message Authentication Code.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side overhead was 15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overhead includes decrypting input and hash calculation.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1986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Next, we examined the response time of a keyboard input in the VNC client.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We measured the time // from // when the VNC client received a keyboard input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until it completed to draw updated pixel data sent from the server in its window.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performed this measurement in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Xen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response time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7.0ms longer-than that in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Xen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617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examined the overheads when we updated the full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screen in a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altLang="ja-JP" dirty="0"/>
              <a:t>In the server side, we measured the </a:t>
            </a:r>
            <a:r>
              <a:rPr lang="en-US" altLang="ja-JP" dirty="0" smtClean="0"/>
              <a:t>time// </a:t>
            </a:r>
            <a:r>
              <a:rPr lang="en-US" altLang="ja-JP" dirty="0"/>
              <a:t>from </a:t>
            </a:r>
            <a:r>
              <a:rPr lang="en-US" altLang="ja-JP" dirty="0" smtClean="0"/>
              <a:t>// when </a:t>
            </a:r>
            <a:r>
              <a:rPr lang="en-US" altLang="ja-JP" dirty="0"/>
              <a:t>the VMM intercepted the update event for the VRAM until it completed to synchronize VRAMs. </a:t>
            </a:r>
          </a:p>
          <a:p>
            <a:pPr>
              <a:defRPr/>
            </a:pPr>
            <a:r>
              <a:rPr lang="en-US" altLang="ja-JP" dirty="0"/>
              <a:t>The overhead of the server side was 37ms.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client side, we measured the time from when the VNC client received pixel data until it drew the data in its window.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overhead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client side was 47ms.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overheads become smaller if an updated area is smaller.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689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Finally, we examined the response time of a full-screen update in the VNC client. 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We ran a screen saver in a user VM //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and made the screen black-out in advance.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By the keyboard input,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user VM terminated the screen saver, re-drew the full screen, and generated an update event.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[@@@@]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increase of the response time </a:t>
            </a:r>
            <a:r>
              <a:rPr lang="en-US" altLang="ja-JP" dirty="0" smtClean="0">
                <a:solidFill>
                  <a:srgbClr val="000000"/>
                </a:solidFill>
              </a:rPr>
              <a:t>due to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FBCrypt was 46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ms.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This is nearly equal to the time needed for decrypting all pixel data in the screen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Thanks to the long-timer-interval used by the VNC server,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overhead of the synchronization of VRAM was almost hidden in the server side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30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Infrastructure as a Service // provides virtual machines // hosted in data centers.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Its users can set up the systems in the provided VMs //called </a:t>
            </a:r>
            <a:r>
              <a:rPr lang="en-US" altLang="ja-JP" sz="1200" i="1" kern="1200" dirty="0" smtClean="0">
                <a:effectLst/>
                <a:latin typeface="+mn-lt"/>
                <a:ea typeface="+mn-ea"/>
                <a:cs typeface="+mn-cs"/>
              </a:rPr>
              <a:t>user VMs.</a:t>
            </a: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They</a:t>
            </a:r>
            <a:r>
              <a:rPr lang="en-US" altLang="ja-JP" sz="1200" kern="1200" baseline="0" dirty="0" smtClean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manage the</a:t>
            </a:r>
            <a:r>
              <a:rPr lang="en-US" altLang="ja-JP" sz="1200" kern="1200" baseline="0" dirty="0" smtClean="0">
                <a:effectLst/>
                <a:latin typeface="+mn-lt"/>
                <a:ea typeface="+mn-ea"/>
                <a:cs typeface="+mn-cs"/>
              </a:rPr>
              <a:t> VMs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//through remote management software such as VNC.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Usually,</a:t>
            </a:r>
            <a:r>
              <a:rPr lang="en-US" altLang="ja-JP" sz="1200" kern="1200" baseline="0" dirty="0" smtClean="0">
                <a:effectLst/>
                <a:latin typeface="+mn-lt"/>
                <a:ea typeface="+mn-ea"/>
                <a:cs typeface="+mn-cs"/>
              </a:rPr>
              <a:t> they connect to servers// running in the VMs.</a:t>
            </a: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This is called // </a:t>
            </a:r>
            <a:r>
              <a:rPr lang="en-US" altLang="ja-JP" sz="1200" i="1" kern="1200" dirty="0" smtClean="0">
                <a:solidFill>
                  <a:srgbClr val="0000FF"/>
                </a:solidFill>
                <a:effectLst/>
                <a:latin typeface="+mn-lt"/>
                <a:ea typeface="+mn-ea"/>
                <a:cs typeface="+mn-cs"/>
              </a:rPr>
              <a:t>in-band </a:t>
            </a:r>
            <a:r>
              <a:rPr lang="en-US" altLang="ja-JP" sz="1200" kern="1200" dirty="0" smtClean="0">
                <a:solidFill>
                  <a:srgbClr val="0000FF"/>
                </a:solidFill>
                <a:effectLst/>
                <a:latin typeface="+mn-lt"/>
                <a:ea typeface="+mn-ea"/>
                <a:cs typeface="+mn-cs"/>
              </a:rPr>
              <a:t>remote management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because the user directly accesses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Since the communication between the VNC client and server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can be encrypted with a VPN or SSH tunneling,</a:t>
            </a:r>
            <a:r>
              <a:rPr lang="en-US" altLang="ja-JP" sz="1200" kern="1200" baseline="0" dirty="0" smtClean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dirty="0" smtClean="0"/>
              <a:t>// 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sensitive information in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inputs and outputs is protected.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However, this in-band remote management is not dependable.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 just fails the configurations of the network //or firewall in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 VM,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the VNC client cannot access the VM at all.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Additionally, if the system in the VM crashes, </a:t>
            </a:r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effectLst/>
              </a:rPr>
              <a:t>user cannot obtain any information via VNC.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4683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I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introduce Related works</a:t>
            </a: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Xoar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runs VNC server in a separated VM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Xen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VNC server can be compromised // because it is open to the Internet.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is compromised,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attackers can steal sensitive information in remote management.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vMware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vSphere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Hypervisor runs a VNC server in the VMM and enables dependable remote management without the management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vSphere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// information leakage via the management VM does not occur.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attackers can steal sensitive information in remote management </a:t>
            </a:r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compromise the VNC server in the VMM.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preserves the confidentiality in remote management by the VMM </a:t>
            </a:r>
            <a:endParaRPr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in the case that // the VNC server in the management VM is compromised.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CloudVisor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runs the security monitor underneath the VMM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encrypts the memory and storage of the user VMs in the security monitor.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 distrusts not only the management VM but also the VMM,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prevent information leakage even from the VMM.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security monitor does not encrypt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inputs and outputs in remote management.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9084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 we proposed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enabling dependable and secure remote management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clouds. 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prevent information leakage via the management VM in out-of-band remote management, </a:t>
            </a:r>
          </a:p>
          <a:p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inputs and outputs between a VNC client and a user VM using the VMM. 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confirmed that the security in dependable remote management was improved and that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overheads of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not so large.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Currently, we are working on supporting fully-virtualized guest operating systems such as Windows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work is to apply FBCrypt to other remote management software such as SSH. 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548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To allow the users to access their systems // even on failures inside their VMs,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often provides </a:t>
            </a:r>
            <a:r>
              <a:rPr lang="en-US" altLang="ja-JP" sz="1200" i="1" kern="1200" dirty="0" smtClean="0">
                <a:effectLst/>
                <a:latin typeface="+mn-lt"/>
                <a:ea typeface="+mn-ea"/>
                <a:cs typeface="+mn-cs"/>
              </a:rPr>
              <a:t>out-of-band remote management 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via a special VM called the </a:t>
            </a:r>
            <a:r>
              <a:rPr lang="en-US" altLang="ja-JP" sz="1200" i="1" kern="1200" dirty="0" smtClean="0">
                <a:effectLst/>
                <a:latin typeface="+mn-lt"/>
                <a:ea typeface="+mn-ea"/>
                <a:cs typeface="+mn-cs"/>
              </a:rPr>
              <a:t>management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Unlike in-band remote management,//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VNC servers are run in the management VM, not in user VMs,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and directly interact with virtual devices for user VMs,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This out-of-band remote management does not rely on the network  in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 can access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 VM // as if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baseline="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baseline="0" dirty="0" smtClean="0">
                <a:effectLst/>
                <a:latin typeface="+mn-lt"/>
                <a:ea typeface="+mn-ea"/>
                <a:cs typeface="+mn-cs"/>
              </a:rPr>
              <a:t>user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locally logged in the VM.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Even if the networks of user VMs are disconnected 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if  the systems crash in user VMs,  //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effectLst/>
                <a:latin typeface="+mn-lt"/>
                <a:ea typeface="+mn-ea"/>
                <a:cs typeface="+mn-cs"/>
              </a:rPr>
              <a:t> users can continue to manage their VMs.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925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dependable remote management relies on the management VM,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management VM is not always trustworthy in clouds.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Although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user VMs can be migrated between data centers, it is </a:t>
            </a:r>
            <a:r>
              <a:rPr lang="en-US" altLang="ja-JP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guaranteed that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all the administrators who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works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are trusted.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the management VM is managed by </a:t>
            </a:r>
            <a:r>
              <a:rPr lang="en-US" altLang="ja-JP" sz="12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lazy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administrators, ↗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it may have vulnerabilities in software or configurations.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[@@@@@@]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this case, vulnerable management VMs may be penetrated by outside attackers.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Worse than that, </a:t>
            </a:r>
            <a:r>
              <a:rPr lang="en-US" altLang="ja-JP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administrators themselves are </a:t>
            </a:r>
            <a:r>
              <a:rPr lang="en-US" altLang="ja-JP" sz="12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malicious,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they can act  as inside attackers.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477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If such attackers abuse the privileges of the management VM,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they can easily steal sensitive information in out-of-band remote management.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Because // </a:t>
            </a:r>
            <a:r>
              <a:rPr lang="en-US" altLang="ja-JP" sz="1200" kern="12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inputs and outputs processed in the VNC server </a:t>
            </a:r>
            <a:r>
              <a:rPr lang="en-US" altLang="ja-JP" dirty="0" smtClean="0">
                <a:solidFill>
                  <a:srgbClr val="000000"/>
                </a:solidFill>
              </a:rPr>
              <a:t>are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not encrypted // even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if the network is encrypted between a client and server.</a:t>
            </a: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For example,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attackers can extract passwords and credit-card-numbers // from keystrokes. </a:t>
            </a: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For the outputs from a user VM, the attackers can take screenshots of the user VM through the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virtual video card. 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For example, when passwords have to be written in configuration files,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attackers can see displayed passwords.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2174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solve the security issue caused by using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untrusted management VM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propose </a:t>
            </a:r>
            <a:r>
              <a:rPr lang="en-US" altLang="ja-JP" sz="1200" i="1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</a:rPr>
              <a:t>for enabling dependable and secure remote management. 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encrypts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inputs and outputs between a VNC client and a user VM using the VMM.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keystrokes </a:t>
            </a:r>
            <a:r>
              <a:rPr lang="en-US" altLang="ja-JP" dirty="0" smtClean="0">
                <a:solidFill>
                  <a:srgbClr val="000000"/>
                </a:solidFill>
              </a:rPr>
              <a:t>are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encrypted in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the VNC client and decrypted by VMM.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screen updates are encrypted in the VMM and decrypted by the VNC client.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baseline="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this way, the data between the VNC client and the user VM are encrypted.</a:t>
            </a: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</a:rPr>
              <a:t>Therefore,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</a:rPr>
              <a:t> attackers in the management VM cannot steal sensitive information.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694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guarantee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integrity of the VMM in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performs remote attestation of the VMM with a trusted server outside </a:t>
            </a:r>
            <a:r>
              <a:rPr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Remote attestation certifies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authenticity of the VMM by tamper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resistant hardware such as TPM.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TPM measures the VMM by calculating its hash value.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Then,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TPM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sends the signed measurement to the trusted server, and verifies the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VMM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integrity. </a:t>
            </a:r>
          </a:p>
          <a:p>
            <a:endParaRPr lang="en-US" altLang="ja-JP" dirty="0" smtClean="0">
              <a:solidFill>
                <a:srgbClr val="000000"/>
              </a:solidFill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VMM is protected against malicious management VMs by the protection mechanisms of the VMM itself.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management VM usually has high privileges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and can access most of the hardware without limitations. 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However, all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VMs including the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management VM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cannot access the state of the CPUs or the memory used by the VMM. </a:t>
            </a:r>
          </a:p>
          <a:p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addition, </a:t>
            </a:r>
            <a:r>
              <a:rPr lang="en-US" altLang="ja-JP" sz="1200" kern="1200" dirty="0" smtClean="0">
                <a:solidFill>
                  <a:srgbClr val="711F9A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attackers in the management VM cannot modify the code in the VMM to invalidate the proposed security mechanism.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295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management VM also can access all the resources of a user VM to enable VM management.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Due to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architecture, the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attackers in the management VM can steal the data from the memory of the user VM.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To protect user VMs against the management VM,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encrypts the memory and CPU state of a user VM when the management VM accesses them.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Secure runtime environment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and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VMCrypt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can be used.</a:t>
            </a: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Thanks to this protection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the management </a:t>
            </a:r>
            <a:r>
              <a:rPr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 cannot access decrypted inputs or unencrypted screen updates in the user VMs.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522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From this part, I'll explain the details of encryption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and decryption about the input and output.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securely delivers user’s inputs from a VNC client to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user VM,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-virtualized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 keyboard input-queue is in the user VM.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original, a virtual keyboard device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directly-write unencrypted-inputs to this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queue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FBCrypt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[@@@@] 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 VNC client sends an encrypted-keyboard-input to the VNC server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and the VNC server writes it to a virtual keyboard.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Then the virtual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keyboard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passes it to the VMM using a new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hypercall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hypercall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the VMM decrypts the encrypted input and writes the decrypted one to the </a:t>
            </a:r>
            <a:r>
              <a:rPr lang="en-US" altLang="ja-JP" sz="12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queue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At this time, the VMM converts ASCII</a:t>
            </a:r>
            <a:r>
              <a:rPr lang="en-US" altLang="ja-JP" sz="12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code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altLang="ja-JP" sz="1200" kern="1200" dirty="0" err="1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keycodes</a:t>
            </a: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using the mapping table.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This conversion was originally done by the VNC 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978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8E59-3AB0-9440-AA68-2448376B5999}" type="datetime1">
              <a:rPr lang="ja-JP" altLang="en-US" smtClean="0"/>
              <a:t>12/12/06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7828-2920-EA40-86CC-3A67BD58F3DF}" type="datetime1">
              <a:rPr lang="ja-JP" altLang="en-US" smtClean="0"/>
              <a:t>12/12/06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838200"/>
          </a:xfrm>
        </p:spPr>
        <p:txBody>
          <a:bodyPr>
            <a:normAutofit/>
          </a:bodyPr>
          <a:lstStyle>
            <a:lvl1pPr>
              <a:defRPr sz="4000" spc="0"/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5029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>
          <a:xfrm>
            <a:off x="8305800" y="152400"/>
            <a:ext cx="628815" cy="381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fld id="{2A013F82-EE5E-44EE-A61D-E31C6657F26F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5E5A-CF41-5F4F-8074-D7503CA52372}" type="datetime1">
              <a:rPr lang="ja-JP" altLang="en-US" smtClean="0"/>
              <a:t>12/12/06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64B47-C1E7-2C46-B7DD-C4D1B8046C82}" type="datetime1">
              <a:rPr lang="ja-JP" altLang="en-US" smtClean="0"/>
              <a:t>12/12/06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C21E0-8540-174E-9496-BB4B5A4E3865}" type="datetime1">
              <a:rPr lang="ja-JP" altLang="en-US" smtClean="0"/>
              <a:t>12/12/06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3587-9BCC-9F42-9B80-A9C9B83C490B}" type="datetime1">
              <a:rPr lang="ja-JP" altLang="en-US" smtClean="0"/>
              <a:t>12/12/06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441E-8873-FC42-81C4-4E52BDF5303A}" type="datetime1">
              <a:rPr lang="ja-JP" altLang="en-US" smtClean="0"/>
              <a:t>12/12/06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611A-BF56-6945-99F0-35E569E2C5E5}" type="datetime1">
              <a:rPr lang="ja-JP" altLang="en-US" smtClean="0"/>
              <a:t>12/12/06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785A-91AA-DA42-8725-6F6137481257}" type="datetime1">
              <a:rPr lang="ja-JP" altLang="en-US" smtClean="0"/>
              <a:t>12/12/06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B971-9C17-B141-94BF-C4E2C781DBF7}" type="datetime1">
              <a:rPr lang="ja-JP" altLang="en-US" smtClean="0"/>
              <a:t>12/12/06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200"/>
        </a:spcBef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963882" cy="2895600"/>
          </a:xfrm>
        </p:spPr>
        <p:txBody>
          <a:bodyPr>
            <a:normAutofit/>
          </a:bodyPr>
          <a:lstStyle/>
          <a:p>
            <a:r>
              <a:rPr lang="en-US" altLang="ja-JP" sz="5400" spc="0" dirty="0"/>
              <a:t>Dependable and Secure Remote </a:t>
            </a:r>
            <a:r>
              <a:rPr lang="en-US" altLang="ja-JP" sz="5400" spc="0" dirty="0" smtClean="0"/>
              <a:t>Management</a:t>
            </a:r>
            <a:br>
              <a:rPr lang="en-US" altLang="ja-JP" sz="5400" spc="0" dirty="0" smtClean="0"/>
            </a:br>
            <a:r>
              <a:rPr lang="en-US" altLang="ja-JP" sz="5400" spc="0" dirty="0" smtClean="0"/>
              <a:t>in </a:t>
            </a:r>
            <a:r>
              <a:rPr lang="en-US" altLang="ja-JP" sz="5400" spc="0" dirty="0" err="1"/>
              <a:t>IaaS</a:t>
            </a:r>
            <a:r>
              <a:rPr lang="en-US" altLang="ja-JP" sz="5400" spc="0" dirty="0"/>
              <a:t> Clouds</a:t>
            </a:r>
            <a:endParaRPr lang="en-US" sz="5400" spc="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820882" cy="1219200"/>
          </a:xfrm>
        </p:spPr>
        <p:txBody>
          <a:bodyPr/>
          <a:lstStyle/>
          <a:p>
            <a:r>
              <a:rPr lang="it-IT" altLang="ja-JP" cap="none" spc="0" dirty="0" err="1"/>
              <a:t>Tomohisa</a:t>
            </a:r>
            <a:r>
              <a:rPr lang="it-IT" altLang="ja-JP" cap="none" spc="0" dirty="0"/>
              <a:t> </a:t>
            </a:r>
            <a:r>
              <a:rPr lang="it-IT" altLang="ja-JP" cap="none" spc="0" dirty="0" err="1" smtClean="0"/>
              <a:t>Egawa</a:t>
            </a:r>
            <a:r>
              <a:rPr lang="it-IT" altLang="ja-JP" cap="none" spc="0" dirty="0" smtClean="0"/>
              <a:t> </a:t>
            </a:r>
            <a:r>
              <a:rPr lang="it-IT" altLang="ja-JP" cap="none" spc="0" dirty="0" smtClean="0">
                <a:solidFill>
                  <a:schemeClr val="tx1"/>
                </a:solidFill>
              </a:rPr>
              <a:t>(Kyushu </a:t>
            </a:r>
            <a:r>
              <a:rPr lang="it-IT" altLang="ja-JP" cap="none" spc="0" dirty="0" err="1" smtClean="0">
                <a:solidFill>
                  <a:schemeClr val="tx1"/>
                </a:solidFill>
              </a:rPr>
              <a:t>Institute</a:t>
            </a:r>
            <a:r>
              <a:rPr lang="it-IT" altLang="ja-JP" cap="none" spc="0" dirty="0" smtClean="0">
                <a:solidFill>
                  <a:schemeClr val="tx1"/>
                </a:solidFill>
              </a:rPr>
              <a:t> of Technology)</a:t>
            </a:r>
            <a:endParaRPr lang="it-IT" altLang="ja-JP" cap="none" spc="0" dirty="0">
              <a:solidFill>
                <a:schemeClr val="tx1"/>
              </a:solidFill>
            </a:endParaRPr>
          </a:p>
          <a:p>
            <a:r>
              <a:rPr lang="it-IT" altLang="ja-JP" cap="none" spc="0" dirty="0" err="1"/>
              <a:t>Naoki</a:t>
            </a:r>
            <a:r>
              <a:rPr lang="it-IT" altLang="ja-JP" cap="none" spc="0" dirty="0"/>
              <a:t> </a:t>
            </a:r>
            <a:r>
              <a:rPr lang="it-IT" altLang="ja-JP" cap="none" spc="0" dirty="0" err="1" smtClean="0"/>
              <a:t>Nishimura</a:t>
            </a:r>
            <a:r>
              <a:rPr lang="it-IT" altLang="ja-JP" cap="none" spc="0" dirty="0" smtClean="0"/>
              <a:t> </a:t>
            </a:r>
            <a:r>
              <a:rPr lang="it-IT" altLang="ja-JP" cap="none" spc="0" dirty="0">
                <a:solidFill>
                  <a:schemeClr val="tx1"/>
                </a:solidFill>
              </a:rPr>
              <a:t>(Kyushu </a:t>
            </a:r>
            <a:r>
              <a:rPr lang="it-IT" altLang="ja-JP" cap="none" spc="0" dirty="0" err="1">
                <a:solidFill>
                  <a:schemeClr val="tx1"/>
                </a:solidFill>
              </a:rPr>
              <a:t>Institute</a:t>
            </a:r>
            <a:r>
              <a:rPr lang="it-IT" altLang="ja-JP" cap="none" spc="0" dirty="0">
                <a:solidFill>
                  <a:schemeClr val="tx1"/>
                </a:solidFill>
              </a:rPr>
              <a:t> of Technology</a:t>
            </a:r>
            <a:r>
              <a:rPr lang="it-IT" altLang="ja-JP" cap="none" spc="0" dirty="0" smtClean="0">
                <a:solidFill>
                  <a:schemeClr val="tx1"/>
                </a:solidFill>
              </a:rPr>
              <a:t>)</a:t>
            </a:r>
            <a:endParaRPr lang="it-IT" altLang="ja-JP" cap="none" spc="0" dirty="0"/>
          </a:p>
          <a:p>
            <a:r>
              <a:rPr lang="it-IT" altLang="ja-JP" cap="none" spc="0" dirty="0" err="1"/>
              <a:t>Kenichi</a:t>
            </a:r>
            <a:r>
              <a:rPr lang="it-IT" altLang="ja-JP" cap="none" spc="0" dirty="0"/>
              <a:t> </a:t>
            </a:r>
            <a:r>
              <a:rPr lang="it-IT" altLang="ja-JP" cap="none" spc="0" dirty="0" err="1" smtClean="0"/>
              <a:t>Kourai</a:t>
            </a:r>
            <a:r>
              <a:rPr lang="it-IT" altLang="ja-JP" cap="none" spc="0" dirty="0" smtClean="0"/>
              <a:t> </a:t>
            </a:r>
            <a:r>
              <a:rPr lang="it-IT" altLang="ja-JP" cap="none" spc="0" dirty="0">
                <a:solidFill>
                  <a:schemeClr val="tx1"/>
                </a:solidFill>
              </a:rPr>
              <a:t>(Kyushu </a:t>
            </a:r>
            <a:r>
              <a:rPr lang="it-IT" altLang="ja-JP" cap="none" spc="0" dirty="0" err="1">
                <a:solidFill>
                  <a:schemeClr val="tx1"/>
                </a:solidFill>
              </a:rPr>
              <a:t>Institute</a:t>
            </a:r>
            <a:r>
              <a:rPr lang="it-IT" altLang="ja-JP" cap="none" spc="0" dirty="0">
                <a:solidFill>
                  <a:schemeClr val="tx1"/>
                </a:solidFill>
              </a:rPr>
              <a:t> of Technology)</a:t>
            </a:r>
          </a:p>
          <a:p>
            <a:endParaRPr lang="it-IT" altLang="ja-JP" cap="none" dirty="0"/>
          </a:p>
          <a:p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Confidentiality and Integrity 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FBCrypt uses AES-CTR as a stream cipher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Inputs are encrypted to a different stream every time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They cannot perform even replay attacks</a:t>
            </a:r>
          </a:p>
          <a:p>
            <a:r>
              <a:rPr kumimoji="1" lang="en-US" altLang="ja-JP" dirty="0" smtClean="0">
                <a:solidFill>
                  <a:srgbClr val="FFFFFF"/>
                </a:solidFill>
              </a:rPr>
              <a:t>The VMM checks the integrity of the inputs with the MAC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A VNC client sends the MAC with encrypted inputs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Attackers cannot insert arbitrary inputs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grpSp>
        <p:nvGrpSpPr>
          <p:cNvPr id="36" name="図形グループ 35"/>
          <p:cNvGrpSpPr/>
          <p:nvPr/>
        </p:nvGrpSpPr>
        <p:grpSpPr>
          <a:xfrm>
            <a:off x="1524000" y="4343400"/>
            <a:ext cx="6172200" cy="2438400"/>
            <a:chOff x="1524000" y="4343400"/>
            <a:chExt cx="6172200" cy="2438400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1524000" y="4343400"/>
              <a:ext cx="6172200" cy="2438400"/>
              <a:chOff x="1524000" y="4343400"/>
              <a:chExt cx="6172200" cy="2438400"/>
            </a:xfrm>
          </p:grpSpPr>
          <p:grpSp>
            <p:nvGrpSpPr>
              <p:cNvPr id="70" name="図形グループ 69"/>
              <p:cNvGrpSpPr/>
              <p:nvPr/>
            </p:nvGrpSpPr>
            <p:grpSpPr>
              <a:xfrm>
                <a:off x="1524000" y="4343400"/>
                <a:ext cx="6172200" cy="2438400"/>
                <a:chOff x="1524000" y="3962400"/>
                <a:chExt cx="6172200" cy="2438400"/>
              </a:xfrm>
            </p:grpSpPr>
            <p:grpSp>
              <p:nvGrpSpPr>
                <p:cNvPr id="71" name="図形グループ 70"/>
                <p:cNvGrpSpPr/>
                <p:nvPr/>
              </p:nvGrpSpPr>
              <p:grpSpPr>
                <a:xfrm>
                  <a:off x="1524000" y="3962400"/>
                  <a:ext cx="6172200" cy="2438400"/>
                  <a:chOff x="1600200" y="4038600"/>
                  <a:chExt cx="6172200" cy="2438400"/>
                </a:xfrm>
              </p:grpSpPr>
              <p:grpSp>
                <p:nvGrpSpPr>
                  <p:cNvPr id="74" name="図形グループ 73"/>
                  <p:cNvGrpSpPr/>
                  <p:nvPr/>
                </p:nvGrpSpPr>
                <p:grpSpPr>
                  <a:xfrm>
                    <a:off x="4038600" y="5638800"/>
                    <a:ext cx="3733800" cy="838200"/>
                    <a:chOff x="4114800" y="5943600"/>
                    <a:chExt cx="3733800" cy="838200"/>
                  </a:xfrm>
                </p:grpSpPr>
                <p:sp>
                  <p:nvSpPr>
                    <p:cNvPr id="101" name="正方形/長方形 100"/>
                    <p:cNvSpPr/>
                    <p:nvPr/>
                  </p:nvSpPr>
                  <p:spPr>
                    <a:xfrm>
                      <a:off x="4114800" y="5943600"/>
                      <a:ext cx="3733800" cy="838200"/>
                    </a:xfrm>
                    <a:prstGeom prst="rect">
                      <a:avLst/>
                    </a:prstGeom>
                    <a:solidFill>
                      <a:srgbClr val="01A8FF"/>
                    </a:solidFill>
                    <a:ln>
                      <a:solidFill>
                        <a:srgbClr val="00102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2" name="テキスト ボックス 101"/>
                    <p:cNvSpPr txBox="1"/>
                    <p:nvPr/>
                  </p:nvSpPr>
                  <p:spPr>
                    <a:xfrm>
                      <a:off x="7086600" y="6400800"/>
                      <a:ext cx="762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VMM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5" name="図形グループ 74"/>
                  <p:cNvGrpSpPr/>
                  <p:nvPr/>
                </p:nvGrpSpPr>
                <p:grpSpPr>
                  <a:xfrm>
                    <a:off x="1600200" y="4038600"/>
                    <a:ext cx="6172200" cy="2095500"/>
                    <a:chOff x="1676400" y="4114800"/>
                    <a:chExt cx="6172200" cy="2095500"/>
                  </a:xfrm>
                </p:grpSpPr>
                <p:grpSp>
                  <p:nvGrpSpPr>
                    <p:cNvPr id="76" name="図形グループ 75"/>
                    <p:cNvGrpSpPr/>
                    <p:nvPr/>
                  </p:nvGrpSpPr>
                  <p:grpSpPr>
                    <a:xfrm>
                      <a:off x="4114800" y="4114800"/>
                      <a:ext cx="1828800" cy="1524000"/>
                      <a:chOff x="4495800" y="4495800"/>
                      <a:chExt cx="1828800" cy="1524000"/>
                    </a:xfrm>
                  </p:grpSpPr>
                  <p:grpSp>
                    <p:nvGrpSpPr>
                      <p:cNvPr id="97" name="図形グループ 96"/>
                      <p:cNvGrpSpPr/>
                      <p:nvPr/>
                    </p:nvGrpSpPr>
                    <p:grpSpPr>
                      <a:xfrm>
                        <a:off x="4495800" y="4495800"/>
                        <a:ext cx="1828800" cy="1524000"/>
                        <a:chOff x="4495800" y="4495800"/>
                        <a:chExt cx="1828800" cy="1524000"/>
                      </a:xfrm>
                    </p:grpSpPr>
                    <p:sp>
                      <p:nvSpPr>
                        <p:cNvPr id="99" name="正方形/長方形 98"/>
                        <p:cNvSpPr/>
                        <p:nvPr/>
                      </p:nvSpPr>
                      <p:spPr>
                        <a:xfrm>
                          <a:off x="4495800" y="4876800"/>
                          <a:ext cx="1828800" cy="114300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accent4">
                                <a:lumMod val="75000"/>
                              </a:schemeClr>
                            </a:gs>
                            <a:gs pos="100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  <a:ln>
                          <a:solidFill>
                            <a:srgbClr val="001027"/>
                          </a:solidFill>
                        </a:ln>
                      </p:spPr>
                      <p:style>
                        <a:lnRef idx="1">
                          <a:schemeClr val="accent6"/>
                        </a:lnRef>
                        <a:fillRef idx="2">
                          <a:schemeClr val="accent6"/>
                        </a:fillRef>
                        <a:effectRef idx="1">
                          <a:schemeClr val="accent6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00" name="テキスト ボックス 99"/>
                        <p:cNvSpPr txBox="1"/>
                        <p:nvPr/>
                      </p:nvSpPr>
                      <p:spPr>
                        <a:xfrm>
                          <a:off x="4495800" y="4495800"/>
                          <a:ext cx="18288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Management VM</a:t>
                          </a:r>
                          <a:endParaRPr kumimoji="1" lang="ja-JP" altLang="en-US" dirty="0"/>
                        </a:p>
                      </p:txBody>
                    </p:sp>
                  </p:grpSp>
                  <p:sp>
                    <p:nvSpPr>
                      <p:cNvPr id="98" name="角丸四角形 97"/>
                      <p:cNvSpPr/>
                      <p:nvPr/>
                    </p:nvSpPr>
                    <p:spPr>
                      <a:xfrm>
                        <a:off x="4724400" y="4953000"/>
                        <a:ext cx="1371600" cy="381000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/>
                          <a:t>VNC Server</a:t>
                        </a:r>
                        <a:endParaRPr kumimoji="1" lang="ja-JP" altLang="en-US" dirty="0"/>
                      </a:p>
                    </p:txBody>
                  </p:sp>
                </p:grpSp>
                <p:cxnSp>
                  <p:nvCxnSpPr>
                    <p:cNvPr id="77" name="直線矢印コネクタ 76"/>
                    <p:cNvCxnSpPr>
                      <a:endCxn id="98" idx="1"/>
                    </p:cNvCxnSpPr>
                    <p:nvPr/>
                  </p:nvCxnSpPr>
                  <p:spPr>
                    <a:xfrm flipV="1">
                      <a:off x="2971800" y="4762500"/>
                      <a:ext cx="1371600" cy="0"/>
                    </a:xfrm>
                    <a:prstGeom prst="straightConnector1">
                      <a:avLst/>
                    </a:prstGeom>
                    <a:ln w="28575" cmpd="sng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8" name="図形グループ 77"/>
                    <p:cNvGrpSpPr/>
                    <p:nvPr/>
                  </p:nvGrpSpPr>
                  <p:grpSpPr>
                    <a:xfrm>
                      <a:off x="1676400" y="4495800"/>
                      <a:ext cx="1295400" cy="914400"/>
                      <a:chOff x="1600200" y="5257800"/>
                      <a:chExt cx="1295400" cy="914400"/>
                    </a:xfrm>
                  </p:grpSpPr>
                  <p:sp>
                    <p:nvSpPr>
                      <p:cNvPr id="93" name="角丸四角形 92"/>
                      <p:cNvSpPr/>
                      <p:nvPr/>
                    </p:nvSpPr>
                    <p:spPr>
                      <a:xfrm>
                        <a:off x="1600200" y="5257800"/>
                        <a:ext cx="1295400" cy="914400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grpSp>
                    <p:nvGrpSpPr>
                      <p:cNvPr id="94" name="図形グループ 93"/>
                      <p:cNvGrpSpPr/>
                      <p:nvPr/>
                    </p:nvGrpSpPr>
                    <p:grpSpPr>
                      <a:xfrm>
                        <a:off x="1600200" y="5257800"/>
                        <a:ext cx="1295400" cy="838200"/>
                        <a:chOff x="1600200" y="5257800"/>
                        <a:chExt cx="1295400" cy="838200"/>
                      </a:xfrm>
                    </p:grpSpPr>
                    <p:sp>
                      <p:nvSpPr>
                        <p:cNvPr id="95" name="テキスト ボックス 94"/>
                        <p:cNvSpPr txBox="1"/>
                        <p:nvPr/>
                      </p:nvSpPr>
                      <p:spPr>
                        <a:xfrm>
                          <a:off x="1600200" y="5257800"/>
                          <a:ext cx="12954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VNC Client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6" name="角丸四角形 95"/>
                        <p:cNvSpPr/>
                        <p:nvPr/>
                      </p:nvSpPr>
                      <p:spPr>
                        <a:xfrm>
                          <a:off x="1752600" y="5715000"/>
                          <a:ext cx="990600" cy="381000"/>
                        </a:xfrm>
                        <a:prstGeom prst="roundRect">
                          <a:avLst/>
                        </a:prstGeom>
                        <a:solidFill>
                          <a:srgbClr val="0000FF"/>
                        </a:solidFill>
                        <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encrypt</a:t>
                          </a:r>
                          <a:endParaRPr kumimoji="1" lang="ja-JP" altLang="en-US" dirty="0"/>
                        </a:p>
                      </p:txBody>
                    </p:sp>
                  </p:grpSp>
                </p:grpSp>
                <p:grpSp>
                  <p:nvGrpSpPr>
                    <p:cNvPr id="79" name="図形グループ 78"/>
                    <p:cNvGrpSpPr/>
                    <p:nvPr/>
                  </p:nvGrpSpPr>
                  <p:grpSpPr>
                    <a:xfrm>
                      <a:off x="6324600" y="4114800"/>
                      <a:ext cx="1524000" cy="1524000"/>
                      <a:chOff x="6324600" y="4114800"/>
                      <a:chExt cx="1524000" cy="1524000"/>
                    </a:xfrm>
                  </p:grpSpPr>
                  <p:grpSp>
                    <p:nvGrpSpPr>
                      <p:cNvPr id="84" name="図形グループ 83"/>
                      <p:cNvGrpSpPr/>
                      <p:nvPr/>
                    </p:nvGrpSpPr>
                    <p:grpSpPr>
                      <a:xfrm>
                        <a:off x="6324600" y="4114800"/>
                        <a:ext cx="1524000" cy="1524000"/>
                        <a:chOff x="6324600" y="4495800"/>
                        <a:chExt cx="1524000" cy="1524000"/>
                      </a:xfrm>
                    </p:grpSpPr>
                    <p:sp>
                      <p:nvSpPr>
                        <p:cNvPr id="91" name="正方形/長方形 90"/>
                        <p:cNvSpPr/>
                        <p:nvPr/>
                      </p:nvSpPr>
                      <p:spPr>
                        <a:xfrm>
                          <a:off x="6324600" y="4876800"/>
                          <a:ext cx="1524000" cy="1143000"/>
                        </a:xfrm>
                        <a:prstGeom prst="rect">
                          <a:avLst/>
                        </a:prstGeom>
                        <a:gradFill flip="none" rotWithShape="1">
                          <a:gsLst>
                            <a:gs pos="0">
                              <a:schemeClr val="accent1">
                                <a:lumMod val="75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  <a:lumOff val="4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  <a:ln>
                          <a:solidFill>
                            <a:srgbClr val="001027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2" name="テキスト ボックス 91"/>
                        <p:cNvSpPr txBox="1"/>
                        <p:nvPr/>
                      </p:nvSpPr>
                      <p:spPr>
                        <a:xfrm>
                          <a:off x="6324600" y="4495800"/>
                          <a:ext cx="15240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User VM</a:t>
                          </a:r>
                          <a:endParaRPr kumimoji="1" lang="ja-JP" altLang="en-US" dirty="0"/>
                        </a:p>
                      </p:txBody>
                    </p:sp>
                  </p:grpSp>
                  <p:grpSp>
                    <p:nvGrpSpPr>
                      <p:cNvPr id="85" name="図形グループ 84"/>
                      <p:cNvGrpSpPr/>
                      <p:nvPr/>
                    </p:nvGrpSpPr>
                    <p:grpSpPr>
                      <a:xfrm>
                        <a:off x="6629400" y="5181600"/>
                        <a:ext cx="914400" cy="228600"/>
                        <a:chOff x="6629400" y="5562600"/>
                        <a:chExt cx="914400" cy="228600"/>
                      </a:xfrm>
                    </p:grpSpPr>
                    <p:sp>
                      <p:nvSpPr>
                        <p:cNvPr id="87" name="正方形/長方形 86"/>
                        <p:cNvSpPr/>
                        <p:nvPr/>
                      </p:nvSpPr>
                      <p:spPr>
                        <a:xfrm>
                          <a:off x="6858000" y="55626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6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1">
                          <a:schemeClr val="accent2"/>
                        </a:lnRef>
                        <a:fillRef idx="3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88" name="正方形/長方形 87"/>
                        <p:cNvSpPr/>
                        <p:nvPr/>
                      </p:nvSpPr>
                      <p:spPr>
                        <a:xfrm>
                          <a:off x="7086600" y="55626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6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1">
                          <a:schemeClr val="accent2"/>
                        </a:lnRef>
                        <a:fillRef idx="3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89" name="正方形/長方形 88"/>
                        <p:cNvSpPr/>
                        <p:nvPr/>
                      </p:nvSpPr>
                      <p:spPr>
                        <a:xfrm>
                          <a:off x="7315200" y="55626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6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1">
                          <a:schemeClr val="accent2"/>
                        </a:lnRef>
                        <a:fillRef idx="3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0" name="正方形/長方形 89"/>
                        <p:cNvSpPr/>
                        <p:nvPr/>
                      </p:nvSpPr>
                      <p:spPr>
                        <a:xfrm>
                          <a:off x="6629400" y="5562600"/>
                          <a:ext cx="228600" cy="228600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6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</p:spPr>
                      <p:style>
                        <a:lnRef idx="1">
                          <a:schemeClr val="accent2"/>
                        </a:lnRef>
                        <a:fillRef idx="3">
                          <a:schemeClr val="accent2"/>
                        </a:fillRef>
                        <a:effectRef idx="2">
                          <a:schemeClr val="accent2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86" name="テキスト ボックス 85"/>
                      <p:cNvSpPr txBox="1"/>
                      <p:nvPr/>
                    </p:nvSpPr>
                    <p:spPr>
                      <a:xfrm>
                        <a:off x="6629400" y="4800600"/>
                        <a:ext cx="9144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bg1"/>
                            </a:solidFill>
                          </a:rPr>
                          <a:t>queue</a:t>
                        </a:r>
                        <a:endParaRPr kumimoji="1" lang="ja-JP" alt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81" name="直線矢印コネクタ 80"/>
                    <p:cNvCxnSpPr>
                      <a:stCxn id="98" idx="2"/>
                      <a:endCxn id="105" idx="0"/>
                    </p:cNvCxnSpPr>
                    <p:nvPr/>
                  </p:nvCxnSpPr>
                  <p:spPr>
                    <a:xfrm>
                      <a:off x="5029200" y="4953000"/>
                      <a:ext cx="0" cy="990600"/>
                    </a:xfrm>
                    <a:prstGeom prst="straightConnector1">
                      <a:avLst/>
                    </a:prstGeom>
                    <a:ln w="28575" cmpd="sng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カギ線コネクタ 81"/>
                    <p:cNvCxnSpPr>
                      <a:endCxn id="87" idx="2"/>
                    </p:cNvCxnSpPr>
                    <p:nvPr/>
                  </p:nvCxnSpPr>
                  <p:spPr>
                    <a:xfrm flipV="1">
                      <a:off x="5562600" y="5410200"/>
                      <a:ext cx="1409700" cy="800100"/>
                    </a:xfrm>
                    <a:prstGeom prst="bentConnector2">
                      <a:avLst/>
                    </a:prstGeom>
                    <a:ln w="28575" cmpd="sng">
                      <a:solidFill>
                        <a:srgbClr val="00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2" name="正方形/長方形 71"/>
                <p:cNvSpPr/>
                <p:nvPr/>
              </p:nvSpPr>
              <p:spPr>
                <a:xfrm>
                  <a:off x="4343400" y="4800600"/>
                  <a:ext cx="1066800" cy="533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>
                      <a:solidFill>
                        <a:schemeClr val="bg1"/>
                      </a:solidFill>
                    </a:rPr>
                    <a:t>v</a:t>
                  </a:r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irtual keyboard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7" name="テキスト ボックス 106"/>
              <p:cNvSpPr txBox="1"/>
              <p:nvPr/>
            </p:nvSpPr>
            <p:spPr>
              <a:xfrm>
                <a:off x="1524000" y="43434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User</a:t>
                </a:r>
                <a:endParaRPr kumimoji="1" lang="ja-JP" altLang="en-US" dirty="0"/>
              </a:p>
            </p:txBody>
          </p:sp>
        </p:grpSp>
        <p:sp>
          <p:nvSpPr>
            <p:cNvPr id="105" name="角丸四角形 104"/>
            <p:cNvSpPr/>
            <p:nvPr/>
          </p:nvSpPr>
          <p:spPr>
            <a:xfrm>
              <a:off x="4343400" y="6172200"/>
              <a:ext cx="1066800" cy="533400"/>
            </a:xfrm>
            <a:prstGeom prst="roundRect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i</a:t>
              </a:r>
              <a:r>
                <a:rPr kumimoji="1" lang="en-US" altLang="ja-JP" dirty="0" smtClean="0"/>
                <a:t>ntegrity check</a:t>
              </a:r>
              <a:endParaRPr kumimoji="1" lang="ja-JP" altLang="en-US" dirty="0"/>
            </a:p>
          </p:txBody>
        </p:sp>
        <p:sp>
          <p:nvSpPr>
            <p:cNvPr id="106" name="角丸四角形 105"/>
            <p:cNvSpPr/>
            <p:nvPr/>
          </p:nvSpPr>
          <p:spPr>
            <a:xfrm>
              <a:off x="5715000" y="6172200"/>
              <a:ext cx="1219200" cy="533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d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ecrypt &amp; convert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4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Replication of  VRAM</a:t>
            </a:r>
            <a:endParaRPr kumimoji="1" lang="ja-JP" altLang="en-US" strike="sngStrike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The VMM replicates VRAM of a user VM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A virtual video card accesses the replicated VRAM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A user VM can use the original one without modification</a:t>
            </a:r>
          </a:p>
          <a:p>
            <a:r>
              <a:rPr kumimoji="1" lang="en-US" altLang="ja-JP" dirty="0" smtClean="0">
                <a:solidFill>
                  <a:srgbClr val="FFFFFF"/>
                </a:solidFill>
              </a:rPr>
              <a:t>The VMM encrypts the pixel data in the replicated VRAM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A VNC client decrypts updated pixel data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grpSp>
        <p:nvGrpSpPr>
          <p:cNvPr id="160" name="図形グループ 159"/>
          <p:cNvGrpSpPr/>
          <p:nvPr/>
        </p:nvGrpSpPr>
        <p:grpSpPr>
          <a:xfrm>
            <a:off x="3733800" y="6019800"/>
            <a:ext cx="4419600" cy="609600"/>
            <a:chOff x="4343400" y="6096000"/>
            <a:chExt cx="4419600" cy="609600"/>
          </a:xfrm>
          <a:solidFill>
            <a:srgbClr val="01A8FF"/>
          </a:solidFill>
        </p:grpSpPr>
        <p:sp>
          <p:nvSpPr>
            <p:cNvPr id="162" name="正方形/長方形 161"/>
            <p:cNvSpPr/>
            <p:nvPr/>
          </p:nvSpPr>
          <p:spPr>
            <a:xfrm>
              <a:off x="4343400" y="6096000"/>
              <a:ext cx="4419600" cy="609600"/>
            </a:xfrm>
            <a:prstGeom prst="rect">
              <a:avLst/>
            </a:prstGeom>
            <a:grpFill/>
            <a:ln>
              <a:solidFill>
                <a:srgbClr val="0D4F6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8001000" y="6324600"/>
              <a:ext cx="762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VMM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1" name="角丸四角形 160"/>
          <p:cNvSpPr/>
          <p:nvPr/>
        </p:nvSpPr>
        <p:spPr>
          <a:xfrm>
            <a:off x="5638800" y="6172200"/>
            <a:ext cx="1066800" cy="381000"/>
          </a:xfrm>
          <a:prstGeom prst="roundRect">
            <a:avLst/>
          </a:prstGeom>
          <a:solidFill>
            <a:srgbClr val="0000FF"/>
          </a:solidFill>
          <a:ln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encrypt</a:t>
            </a:r>
            <a:endParaRPr kumimoji="1" lang="ja-JP" altLang="en-US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1066800" y="3886200"/>
            <a:ext cx="1295400" cy="1295400"/>
            <a:chOff x="1066800" y="3886200"/>
            <a:chExt cx="1295400" cy="1295400"/>
          </a:xfrm>
        </p:grpSpPr>
        <p:sp>
          <p:nvSpPr>
            <p:cNvPr id="156" name="角丸四角形 155"/>
            <p:cNvSpPr/>
            <p:nvPr/>
          </p:nvSpPr>
          <p:spPr>
            <a:xfrm>
              <a:off x="1066800" y="4267200"/>
              <a:ext cx="12954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8" name="テキスト ボックス 157"/>
            <p:cNvSpPr txBox="1"/>
            <p:nvPr/>
          </p:nvSpPr>
          <p:spPr>
            <a:xfrm>
              <a:off x="1066800" y="4267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VNC Client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1066800" y="3886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 </a:t>
              </a:r>
              <a:endParaRPr kumimoji="1" lang="ja-JP" altLang="en-US" dirty="0"/>
            </a:p>
          </p:txBody>
        </p:sp>
      </p:grpSp>
      <p:sp>
        <p:nvSpPr>
          <p:cNvPr id="159" name="角丸四角形 158"/>
          <p:cNvSpPr/>
          <p:nvPr/>
        </p:nvSpPr>
        <p:spPr>
          <a:xfrm>
            <a:off x="1219200" y="4724400"/>
            <a:ext cx="990600" cy="381000"/>
          </a:xfrm>
          <a:prstGeom prst="roundRect">
            <a:avLst/>
          </a:prstGeom>
          <a:solidFill>
            <a:srgbClr val="0000FF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decrypt</a:t>
            </a:r>
            <a:endParaRPr kumimoji="1" lang="ja-JP" altLang="en-US" dirty="0"/>
          </a:p>
        </p:txBody>
      </p:sp>
      <p:grpSp>
        <p:nvGrpSpPr>
          <p:cNvPr id="144" name="図形グループ 143"/>
          <p:cNvGrpSpPr/>
          <p:nvPr/>
        </p:nvGrpSpPr>
        <p:grpSpPr>
          <a:xfrm>
            <a:off x="3733800" y="3886200"/>
            <a:ext cx="1905000" cy="1981200"/>
            <a:chOff x="4724400" y="4191000"/>
            <a:chExt cx="1905000" cy="1981200"/>
          </a:xfrm>
        </p:grpSpPr>
        <p:grpSp>
          <p:nvGrpSpPr>
            <p:cNvPr id="146" name="図形グループ 145"/>
            <p:cNvGrpSpPr/>
            <p:nvPr/>
          </p:nvGrpSpPr>
          <p:grpSpPr>
            <a:xfrm>
              <a:off x="4724400" y="4191000"/>
              <a:ext cx="1905000" cy="1981200"/>
              <a:chOff x="4724400" y="4191000"/>
              <a:chExt cx="1905000" cy="1981200"/>
            </a:xfrm>
          </p:grpSpPr>
          <p:sp>
            <p:nvSpPr>
              <p:cNvPr id="148" name="正方形/長方形 147"/>
              <p:cNvSpPr/>
              <p:nvPr/>
            </p:nvSpPr>
            <p:spPr>
              <a:xfrm>
                <a:off x="4724400" y="4572000"/>
                <a:ext cx="1905000" cy="16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テキスト ボックス 148"/>
              <p:cNvSpPr txBox="1"/>
              <p:nvPr/>
            </p:nvSpPr>
            <p:spPr>
              <a:xfrm>
                <a:off x="4724400" y="41910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Management VM</a:t>
                </a:r>
                <a:endParaRPr kumimoji="1" lang="ja-JP" altLang="en-US" dirty="0"/>
              </a:p>
            </p:txBody>
          </p:sp>
        </p:grpSp>
        <p:sp>
          <p:nvSpPr>
            <p:cNvPr id="147" name="角丸四角形 146"/>
            <p:cNvSpPr/>
            <p:nvPr/>
          </p:nvSpPr>
          <p:spPr>
            <a:xfrm>
              <a:off x="5029200" y="4724400"/>
              <a:ext cx="1371600" cy="381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VNC Server</a:t>
              </a:r>
              <a:endParaRPr kumimoji="1" lang="ja-JP" altLang="en-US" dirty="0"/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6629400" y="3886200"/>
            <a:ext cx="1524000" cy="1981200"/>
            <a:chOff x="6629400" y="3886200"/>
            <a:chExt cx="1524000" cy="1981200"/>
          </a:xfrm>
        </p:grpSpPr>
        <p:grpSp>
          <p:nvGrpSpPr>
            <p:cNvPr id="150" name="図形グループ 149"/>
            <p:cNvGrpSpPr/>
            <p:nvPr/>
          </p:nvGrpSpPr>
          <p:grpSpPr>
            <a:xfrm>
              <a:off x="6629400" y="3886200"/>
              <a:ext cx="1524000" cy="1981200"/>
              <a:chOff x="6477000" y="4038600"/>
              <a:chExt cx="1524000" cy="1981200"/>
            </a:xfrm>
          </p:grpSpPr>
          <p:sp>
            <p:nvSpPr>
              <p:cNvPr id="152" name="正方形/長方形 151"/>
              <p:cNvSpPr/>
              <p:nvPr/>
            </p:nvSpPr>
            <p:spPr>
              <a:xfrm>
                <a:off x="6477000" y="4419600"/>
                <a:ext cx="1524000" cy="16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テキスト ボックス 152"/>
              <p:cNvSpPr txBox="1"/>
              <p:nvPr/>
            </p:nvSpPr>
            <p:spPr>
              <a:xfrm>
                <a:off x="6477000" y="40386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User VM</a:t>
                </a:r>
                <a:endParaRPr kumimoji="1" lang="ja-JP" altLang="en-US" dirty="0"/>
              </a:p>
            </p:txBody>
          </p:sp>
        </p:grpSp>
        <p:sp>
          <p:nvSpPr>
            <p:cNvPr id="135" name="正方形/長方形 134"/>
            <p:cNvSpPr/>
            <p:nvPr/>
          </p:nvSpPr>
          <p:spPr>
            <a:xfrm>
              <a:off x="6781800" y="4876800"/>
              <a:ext cx="12954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video driver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1" name="正方形/長方形 150"/>
          <p:cNvSpPr/>
          <p:nvPr/>
        </p:nvSpPr>
        <p:spPr>
          <a:xfrm>
            <a:off x="6934200" y="5334000"/>
            <a:ext cx="9144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6" name="カギ線コネクタ 5"/>
          <p:cNvCxnSpPr>
            <a:stCxn id="136" idx="2"/>
            <a:endCxn id="151" idx="1"/>
          </p:cNvCxnSpPr>
          <p:nvPr/>
        </p:nvCxnSpPr>
        <p:spPr>
          <a:xfrm rot="16200000" flipH="1">
            <a:off x="5715000" y="4305300"/>
            <a:ext cx="266700" cy="2171700"/>
          </a:xfrm>
          <a:prstGeom prst="bentConnector2">
            <a:avLst/>
          </a:prstGeom>
          <a:ln w="28575" cmpd="sng">
            <a:solidFill>
              <a:schemeClr val="bg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>
            <a:off x="4267200" y="5334000"/>
            <a:ext cx="914400" cy="3810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142" name="直線矢印コネクタ 141"/>
          <p:cNvCxnSpPr>
            <a:stCxn id="147" idx="1"/>
          </p:cNvCxnSpPr>
          <p:nvPr/>
        </p:nvCxnSpPr>
        <p:spPr>
          <a:xfrm flipH="1">
            <a:off x="2362200" y="4610100"/>
            <a:ext cx="167640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カギ線コネクタ 142"/>
          <p:cNvCxnSpPr>
            <a:stCxn id="151" idx="2"/>
            <a:endCxn id="161" idx="3"/>
          </p:cNvCxnSpPr>
          <p:nvPr/>
        </p:nvCxnSpPr>
        <p:spPr>
          <a:xfrm rot="5400000">
            <a:off x="6724650" y="5695950"/>
            <a:ext cx="647700" cy="685800"/>
          </a:xfrm>
          <a:prstGeom prst="bentConnector2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/>
          <p:cNvSpPr/>
          <p:nvPr/>
        </p:nvSpPr>
        <p:spPr>
          <a:xfrm>
            <a:off x="4114800" y="4876800"/>
            <a:ext cx="1295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v</a:t>
            </a:r>
            <a:r>
              <a:rPr kumimoji="1" lang="en-US" altLang="ja-JP" dirty="0" smtClean="0">
                <a:solidFill>
                  <a:schemeClr val="bg1"/>
                </a:solidFill>
              </a:rPr>
              <a:t>ideo card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1" name="カギ線コネクタ 10"/>
          <p:cNvCxnSpPr>
            <a:stCxn id="161" idx="1"/>
            <a:endCxn id="43" idx="2"/>
          </p:cNvCxnSpPr>
          <p:nvPr/>
        </p:nvCxnSpPr>
        <p:spPr>
          <a:xfrm rot="10800000">
            <a:off x="4724400" y="5715000"/>
            <a:ext cx="914400" cy="647700"/>
          </a:xfrm>
          <a:prstGeom prst="bentConnector2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>
            <a:stCxn id="136" idx="1"/>
            <a:endCxn id="43" idx="1"/>
          </p:cNvCxnSpPr>
          <p:nvPr/>
        </p:nvCxnSpPr>
        <p:spPr>
          <a:xfrm rot="10800000" flipH="1" flipV="1">
            <a:off x="4114800" y="5067300"/>
            <a:ext cx="152400" cy="457200"/>
          </a:xfrm>
          <a:prstGeom prst="bentConnector3">
            <a:avLst>
              <a:gd name="adj1" fmla="val -150000"/>
            </a:avLst>
          </a:prstGeom>
          <a:ln w="28575" cmpd="sng">
            <a:solidFill>
              <a:srgbClr val="262626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59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Synchronization of  VRAMs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FFFF"/>
                </a:solidFill>
              </a:rPr>
              <a:t>The VMM </a:t>
            </a:r>
            <a:r>
              <a:rPr kumimoji="1" lang="en-US" altLang="ja-JP" dirty="0" smtClean="0">
                <a:solidFill>
                  <a:srgbClr val="FFFFFF"/>
                </a:solidFill>
              </a:rPr>
              <a:t>synchronizes the original and replicated VRAMs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It monitors updates to the original VRAM</a:t>
            </a:r>
            <a:endParaRPr kumimoji="1" lang="en-US" altLang="ja-JP" dirty="0">
              <a:solidFill>
                <a:srgbClr val="FFFFFF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Update events are sent from a user VM to a virtual video card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It copies updated areas to the replicated VRAM with encryption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1066800" y="3886200"/>
            <a:ext cx="7086600" cy="2743200"/>
            <a:chOff x="1066800" y="3886200"/>
            <a:chExt cx="7086600" cy="2743200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1066800" y="3886200"/>
              <a:ext cx="7086600" cy="2743200"/>
              <a:chOff x="1219200" y="3886200"/>
              <a:chExt cx="7086600" cy="2743200"/>
            </a:xfrm>
          </p:grpSpPr>
          <p:grpSp>
            <p:nvGrpSpPr>
              <p:cNvPr id="72" name="図形グループ 71"/>
              <p:cNvGrpSpPr/>
              <p:nvPr/>
            </p:nvGrpSpPr>
            <p:grpSpPr>
              <a:xfrm>
                <a:off x="1219200" y="3886200"/>
                <a:ext cx="7086600" cy="2743200"/>
                <a:chOff x="1219200" y="3886200"/>
                <a:chExt cx="7086600" cy="2743200"/>
              </a:xfrm>
            </p:grpSpPr>
            <p:grpSp>
              <p:nvGrpSpPr>
                <p:cNvPr id="73" name="図形グループ 72"/>
                <p:cNvGrpSpPr/>
                <p:nvPr/>
              </p:nvGrpSpPr>
              <p:grpSpPr>
                <a:xfrm>
                  <a:off x="1219200" y="3886200"/>
                  <a:ext cx="7086600" cy="2743200"/>
                  <a:chOff x="685800" y="3886200"/>
                  <a:chExt cx="7086600" cy="2743200"/>
                </a:xfrm>
              </p:grpSpPr>
              <p:grpSp>
                <p:nvGrpSpPr>
                  <p:cNvPr id="75" name="図形グループ 74"/>
                  <p:cNvGrpSpPr/>
                  <p:nvPr/>
                </p:nvGrpSpPr>
                <p:grpSpPr>
                  <a:xfrm>
                    <a:off x="685800" y="3886200"/>
                    <a:ext cx="7086600" cy="2743200"/>
                    <a:chOff x="685800" y="3886200"/>
                    <a:chExt cx="7086600" cy="2743200"/>
                  </a:xfrm>
                </p:grpSpPr>
                <p:grpSp>
                  <p:nvGrpSpPr>
                    <p:cNvPr id="96" name="図形グループ 95"/>
                    <p:cNvGrpSpPr/>
                    <p:nvPr/>
                  </p:nvGrpSpPr>
                  <p:grpSpPr>
                    <a:xfrm>
                      <a:off x="3352800" y="6019800"/>
                      <a:ext cx="4419600" cy="609600"/>
                      <a:chOff x="3657600" y="6248400"/>
                      <a:chExt cx="4419600" cy="609600"/>
                    </a:xfrm>
                  </p:grpSpPr>
                  <p:grpSp>
                    <p:nvGrpSpPr>
                      <p:cNvPr id="122" name="図形グループ 121"/>
                      <p:cNvGrpSpPr/>
                      <p:nvPr/>
                    </p:nvGrpSpPr>
                    <p:grpSpPr>
                      <a:xfrm>
                        <a:off x="3657600" y="6248400"/>
                        <a:ext cx="4419600" cy="609600"/>
                        <a:chOff x="4343400" y="6096000"/>
                        <a:chExt cx="4419600" cy="609600"/>
                      </a:xfrm>
                    </p:grpSpPr>
                    <p:sp>
                      <p:nvSpPr>
                        <p:cNvPr id="124" name="正方形/長方形 123"/>
                        <p:cNvSpPr/>
                        <p:nvPr/>
                      </p:nvSpPr>
                      <p:spPr>
                        <a:xfrm>
                          <a:off x="4343400" y="6096000"/>
                          <a:ext cx="4419600" cy="609600"/>
                        </a:xfrm>
                        <a:prstGeom prst="rect">
                          <a:avLst/>
                        </a:prstGeom>
                        <a:solidFill>
                          <a:srgbClr val="60CCEA"/>
                        </a:solidFill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2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125" name="テキスト ボックス 124"/>
                        <p:cNvSpPr txBox="1"/>
                        <p:nvPr/>
                      </p:nvSpPr>
                      <p:spPr>
                        <a:xfrm>
                          <a:off x="8001000" y="6324600"/>
                          <a:ext cx="7620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VMM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23" name="角丸四角形 122"/>
                      <p:cNvSpPr/>
                      <p:nvPr/>
                    </p:nvSpPr>
                    <p:spPr>
                      <a:xfrm>
                        <a:off x="5562600" y="6400800"/>
                        <a:ext cx="1066800" cy="381000"/>
                      </a:xfrm>
                      <a:prstGeom prst="roundRect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rgbClr val="0D0D0D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/>
                          <a:t>encrypt</a:t>
                        </a:r>
                        <a:endParaRPr kumimoji="1" lang="ja-JP" altLang="en-US" dirty="0"/>
                      </a:p>
                    </p:txBody>
                  </p:sp>
                </p:grpSp>
                <p:grpSp>
                  <p:nvGrpSpPr>
                    <p:cNvPr id="97" name="図形グループ 96"/>
                    <p:cNvGrpSpPr/>
                    <p:nvPr/>
                  </p:nvGrpSpPr>
                  <p:grpSpPr>
                    <a:xfrm>
                      <a:off x="685800" y="3886200"/>
                      <a:ext cx="1295400" cy="1295400"/>
                      <a:chOff x="914400" y="4419600"/>
                      <a:chExt cx="1295400" cy="1295400"/>
                    </a:xfrm>
                  </p:grpSpPr>
                  <p:grpSp>
                    <p:nvGrpSpPr>
                      <p:cNvPr id="116" name="図形グループ 115"/>
                      <p:cNvGrpSpPr/>
                      <p:nvPr/>
                    </p:nvGrpSpPr>
                    <p:grpSpPr>
                      <a:xfrm>
                        <a:off x="914400" y="4800600"/>
                        <a:ext cx="1295400" cy="914400"/>
                        <a:chOff x="1066800" y="5257800"/>
                        <a:chExt cx="1295400" cy="914400"/>
                      </a:xfrm>
                    </p:grpSpPr>
                    <p:sp>
                      <p:nvSpPr>
                        <p:cNvPr id="118" name="角丸四角形 117"/>
                        <p:cNvSpPr/>
                        <p:nvPr/>
                      </p:nvSpPr>
                      <p:spPr>
                        <a:xfrm>
                          <a:off x="1066800" y="5257800"/>
                          <a:ext cx="1295400" cy="914400"/>
                        </a:xfrm>
                        <a:prstGeom prst="roundRect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/>
                        </a:p>
                      </p:txBody>
                    </p:sp>
                    <p:grpSp>
                      <p:nvGrpSpPr>
                        <p:cNvPr id="119" name="図形グループ 118"/>
                        <p:cNvGrpSpPr/>
                        <p:nvPr/>
                      </p:nvGrpSpPr>
                      <p:grpSpPr>
                        <a:xfrm>
                          <a:off x="1066800" y="5257800"/>
                          <a:ext cx="1295400" cy="838200"/>
                          <a:chOff x="1066800" y="5257800"/>
                          <a:chExt cx="1295400" cy="838200"/>
                        </a:xfrm>
                      </p:grpSpPr>
                      <p:sp>
                        <p:nvSpPr>
                          <p:cNvPr id="120" name="テキスト ボックス 119"/>
                          <p:cNvSpPr txBox="1"/>
                          <p:nvPr/>
                        </p:nvSpPr>
                        <p:spPr>
                          <a:xfrm>
                            <a:off x="1066800" y="5257800"/>
                            <a:ext cx="12954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kumimoji="1" lang="en-US" altLang="ja-JP" dirty="0" smtClean="0">
                                <a:solidFill>
                                  <a:schemeClr val="bg1"/>
                                </a:solidFill>
                              </a:rPr>
                              <a:t>VNC Client</a:t>
                            </a:r>
                            <a:endParaRPr kumimoji="1" lang="ja-JP" altLang="en-US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角丸四角形 120"/>
                          <p:cNvSpPr/>
                          <p:nvPr/>
                        </p:nvSpPr>
                        <p:spPr>
                          <a:xfrm>
                            <a:off x="1219200" y="5715000"/>
                            <a:ext cx="990600" cy="381000"/>
                          </a:xfrm>
                          <a:prstGeom prst="roundRect">
                            <a:avLst/>
                          </a:prstGeom>
                          <a:solidFill>
                            <a:srgbClr val="0000FF"/>
                          </a:solidFill>
                          <a:ln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kumimoji="1" lang="en-US" altLang="ja-JP" dirty="0" smtClean="0"/>
                              <a:t>decrypt</a:t>
                            </a:r>
                            <a:endParaRPr kumimoji="1" lang="ja-JP" altLang="en-US" dirty="0"/>
                          </a:p>
                        </p:txBody>
                      </p:sp>
                    </p:grpSp>
                  </p:grpSp>
                  <p:sp>
                    <p:nvSpPr>
                      <p:cNvPr id="117" name="テキスト ボックス 116"/>
                      <p:cNvSpPr txBox="1"/>
                      <p:nvPr/>
                    </p:nvSpPr>
                    <p:spPr>
                      <a:xfrm>
                        <a:off x="914400" y="4419600"/>
                        <a:ext cx="12954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kumimoji="1" lang="en-US" altLang="ja-JP" dirty="0" smtClean="0"/>
                          <a:t>User </a:t>
                        </a:r>
                        <a:endParaRPr kumimoji="1" lang="ja-JP" altLang="en-US" dirty="0"/>
                      </a:p>
                    </p:txBody>
                  </p:sp>
                </p:grpSp>
                <p:grpSp>
                  <p:nvGrpSpPr>
                    <p:cNvPr id="112" name="図形グループ 111"/>
                    <p:cNvGrpSpPr/>
                    <p:nvPr/>
                  </p:nvGrpSpPr>
                  <p:grpSpPr>
                    <a:xfrm>
                      <a:off x="6248400" y="3886200"/>
                      <a:ext cx="1524000" cy="1981200"/>
                      <a:chOff x="6477000" y="4038600"/>
                      <a:chExt cx="1524000" cy="1981200"/>
                    </a:xfrm>
                  </p:grpSpPr>
                  <p:sp>
                    <p:nvSpPr>
                      <p:cNvPr id="114" name="正方形/長方形 113"/>
                      <p:cNvSpPr/>
                      <p:nvPr/>
                    </p:nvSpPr>
                    <p:spPr>
                      <a:xfrm>
                        <a:off x="6477000" y="4419600"/>
                        <a:ext cx="1524000" cy="16002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75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</a:schemeClr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  <a:ln>
                        <a:solidFill>
                          <a:schemeClr val="tx2">
                            <a:lumMod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" name="テキスト ボックス 114"/>
                      <p:cNvSpPr txBox="1"/>
                      <p:nvPr/>
                    </p:nvSpPr>
                    <p:spPr>
                      <a:xfrm>
                        <a:off x="6477000" y="4038600"/>
                        <a:ext cx="15240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kumimoji="1" lang="en-US" altLang="ja-JP" dirty="0" smtClean="0"/>
                          <a:t>User VM</a:t>
                        </a:r>
                        <a:endParaRPr kumimoji="1" lang="ja-JP" altLang="en-US" dirty="0"/>
                      </a:p>
                    </p:txBody>
                  </p:sp>
                </p:grpSp>
                <p:grpSp>
                  <p:nvGrpSpPr>
                    <p:cNvPr id="99" name="図形グループ 98"/>
                    <p:cNvGrpSpPr/>
                    <p:nvPr/>
                  </p:nvGrpSpPr>
                  <p:grpSpPr>
                    <a:xfrm>
                      <a:off x="3352800" y="3886200"/>
                      <a:ext cx="1905000" cy="1981200"/>
                      <a:chOff x="4343400" y="3886200"/>
                      <a:chExt cx="1905000" cy="1981200"/>
                    </a:xfrm>
                  </p:grpSpPr>
                  <p:grpSp>
                    <p:nvGrpSpPr>
                      <p:cNvPr id="106" name="図形グループ 105"/>
                      <p:cNvGrpSpPr/>
                      <p:nvPr/>
                    </p:nvGrpSpPr>
                    <p:grpSpPr>
                      <a:xfrm>
                        <a:off x="4343400" y="3886200"/>
                        <a:ext cx="1905000" cy="1981200"/>
                        <a:chOff x="4724400" y="4191000"/>
                        <a:chExt cx="1905000" cy="1981200"/>
                      </a:xfrm>
                    </p:grpSpPr>
                    <p:grpSp>
                      <p:nvGrpSpPr>
                        <p:cNvPr id="108" name="図形グループ 107"/>
                        <p:cNvGrpSpPr/>
                        <p:nvPr/>
                      </p:nvGrpSpPr>
                      <p:grpSpPr>
                        <a:xfrm>
                          <a:off x="4724400" y="4191000"/>
                          <a:ext cx="1905000" cy="1981200"/>
                          <a:chOff x="4724400" y="4191000"/>
                          <a:chExt cx="1905000" cy="1981200"/>
                        </a:xfrm>
                      </p:grpSpPr>
                      <p:sp>
                        <p:nvSpPr>
                          <p:cNvPr id="110" name="正方形/長方形 109"/>
                          <p:cNvSpPr/>
                          <p:nvPr/>
                        </p:nvSpPr>
                        <p:spPr>
                          <a:xfrm>
                            <a:off x="4724400" y="4572000"/>
                            <a:ext cx="1905000" cy="1600200"/>
                          </a:xfrm>
                          <a:prstGeom prst="rect">
                            <a:avLst/>
                          </a:prstGeom>
                          <a:gradFill flip="none" rotWithShape="1">
                            <a:gsLst>
                              <a:gs pos="0">
                                <a:schemeClr val="accent4">
                                  <a:lumMod val="75000"/>
                                </a:schemeClr>
                              </a:gs>
                              <a:gs pos="100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</a:gsLst>
                            <a:path path="circle">
                              <a:fillToRect l="100000" t="100000"/>
                            </a:path>
                            <a:tileRect r="-100000" b="-100000"/>
                          </a:gradFill>
                          <a:ln/>
                        </p:spPr>
                        <p:style>
                          <a:lnRef idx="1">
                            <a:schemeClr val="accent6"/>
                          </a:lnRef>
                          <a:fillRef idx="2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  <p:sp>
                        <p:nvSpPr>
                          <p:cNvPr id="111" name="テキスト ボックス 110"/>
                          <p:cNvSpPr txBox="1"/>
                          <p:nvPr/>
                        </p:nvSpPr>
                        <p:spPr>
                          <a:xfrm>
                            <a:off x="4724400" y="4191000"/>
                            <a:ext cx="1905000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kumimoji="1" lang="en-US" altLang="ja-JP" dirty="0" smtClean="0"/>
                              <a:t>Management VM</a:t>
                            </a:r>
                            <a:endParaRPr kumimoji="1" lang="ja-JP" altLang="en-US" dirty="0"/>
                          </a:p>
                        </p:txBody>
                      </p:sp>
                    </p:grpSp>
                    <p:sp>
                      <p:nvSpPr>
                        <p:cNvPr id="109" name="角丸四角形 108"/>
                        <p:cNvSpPr/>
                        <p:nvPr/>
                      </p:nvSpPr>
                      <p:spPr>
                        <a:xfrm>
                          <a:off x="5029200" y="4724400"/>
                          <a:ext cx="1371600" cy="381000"/>
                        </a:xfrm>
                        <a:prstGeom prst="roundRect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VNC Server</a:t>
                          </a:r>
                          <a:endParaRPr kumimoji="1" lang="ja-JP" altLang="en-US" dirty="0"/>
                        </a:p>
                      </p:txBody>
                    </p:sp>
                  </p:grpSp>
                  <p:sp>
                    <p:nvSpPr>
                      <p:cNvPr id="107" name="正方形/長方形 106"/>
                      <p:cNvSpPr/>
                      <p:nvPr/>
                    </p:nvSpPr>
                    <p:spPr>
                      <a:xfrm>
                        <a:off x="4876800" y="5334000"/>
                        <a:ext cx="914400" cy="3810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00FF"/>
                          </a:gs>
                          <a:gs pos="100000">
                            <a:schemeClr val="accent1">
                              <a:lumMod val="75000"/>
                            </a:schemeClr>
                          </a:gs>
                        </a:gsLst>
                        <a:path path="circle">
                          <a:fillToRect l="100000" t="100000"/>
                        </a:path>
                        <a:tileRect r="-100000" b="-100000"/>
                      </a:gra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rgbClr val="000000"/>
                            </a:solidFill>
                          </a:rPr>
                          <a:t>VRAM</a:t>
                        </a:r>
                        <a:endParaRPr kumimoji="1" lang="ja-JP" altLang="en-US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00" name="カギ線コネクタ 99"/>
                    <p:cNvCxnSpPr>
                      <a:stCxn id="123" idx="1"/>
                      <a:endCxn id="107" idx="2"/>
                    </p:cNvCxnSpPr>
                    <p:nvPr/>
                  </p:nvCxnSpPr>
                  <p:spPr>
                    <a:xfrm rot="10800000">
                      <a:off x="4343400" y="5715000"/>
                      <a:ext cx="914400" cy="647700"/>
                    </a:xfrm>
                    <a:prstGeom prst="bentConnector2">
                      <a:avLst/>
                    </a:prstGeom>
                    <a:ln w="28575" cmpd="sng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線矢印コネクタ 100"/>
                    <p:cNvCxnSpPr>
                      <a:stCxn id="109" idx="1"/>
                    </p:cNvCxnSpPr>
                    <p:nvPr/>
                  </p:nvCxnSpPr>
                  <p:spPr>
                    <a:xfrm flipH="1">
                      <a:off x="1981200" y="4610100"/>
                      <a:ext cx="1676400" cy="0"/>
                    </a:xfrm>
                    <a:prstGeom prst="straightConnector1">
                      <a:avLst/>
                    </a:prstGeom>
                    <a:ln w="28575" cmpd="sng"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カギ線コネクタ 104"/>
                    <p:cNvCxnSpPr>
                      <a:endCxn id="123" idx="3"/>
                    </p:cNvCxnSpPr>
                    <p:nvPr/>
                  </p:nvCxnSpPr>
                  <p:spPr>
                    <a:xfrm rot="5400000">
                      <a:off x="6343650" y="5695950"/>
                      <a:ext cx="647700" cy="685800"/>
                    </a:xfrm>
                    <a:prstGeom prst="bentConnector2">
                      <a:avLst/>
                    </a:prstGeom>
                    <a:ln w="28575" cmpd="sng"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6" name="正方形/長方形 75"/>
                  <p:cNvSpPr/>
                  <p:nvPr/>
                </p:nvSpPr>
                <p:spPr>
                  <a:xfrm>
                    <a:off x="6400800" y="4876800"/>
                    <a:ext cx="1295400" cy="38100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video driver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正方形/長方形 76"/>
                  <p:cNvSpPr/>
                  <p:nvPr/>
                </p:nvSpPr>
                <p:spPr>
                  <a:xfrm>
                    <a:off x="3733800" y="4876800"/>
                    <a:ext cx="1295400" cy="38100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>
                        <a:solidFill>
                          <a:schemeClr val="bg1"/>
                        </a:solidFill>
                      </a:rPr>
                      <a:t>v</a:t>
                    </a:r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ideo card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74" name="直線矢印コネクタ 73"/>
                <p:cNvCxnSpPr>
                  <a:stCxn id="76" idx="1"/>
                  <a:endCxn id="77" idx="3"/>
                </p:cNvCxnSpPr>
                <p:nvPr/>
              </p:nvCxnSpPr>
              <p:spPr>
                <a:xfrm flipH="1">
                  <a:off x="5562600" y="5067300"/>
                  <a:ext cx="1371600" cy="0"/>
                </a:xfrm>
                <a:prstGeom prst="straightConnector1">
                  <a:avLst/>
                </a:prstGeom>
                <a:ln w="28575" cmpd="sng">
                  <a:solidFill>
                    <a:schemeClr val="bg1">
                      <a:lumMod val="75000"/>
                      <a:lumOff val="25000"/>
                    </a:schemeClr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矢印コネクタ 12"/>
              <p:cNvCxnSpPr>
                <a:stCxn id="123" idx="0"/>
              </p:cNvCxnSpPr>
              <p:nvPr/>
            </p:nvCxnSpPr>
            <p:spPr>
              <a:xfrm flipV="1">
                <a:off x="6324600" y="5029200"/>
                <a:ext cx="0" cy="1143000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テキスト ボックス 171"/>
              <p:cNvSpPr txBox="1"/>
              <p:nvPr/>
            </p:nvSpPr>
            <p:spPr>
              <a:xfrm>
                <a:off x="5791200" y="5334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monitor</a:t>
                </a:r>
                <a:endParaRPr kumimoji="1" lang="ja-JP" altLang="en-US" dirty="0"/>
              </a:p>
            </p:txBody>
          </p:sp>
        </p:grpSp>
        <p:cxnSp>
          <p:nvCxnSpPr>
            <p:cNvPr id="41" name="カギ線コネクタ 40"/>
            <p:cNvCxnSpPr/>
            <p:nvPr/>
          </p:nvCxnSpPr>
          <p:spPr>
            <a:xfrm rot="10800000" flipH="1" flipV="1">
              <a:off x="4114800" y="5067300"/>
              <a:ext cx="152400" cy="457200"/>
            </a:xfrm>
            <a:prstGeom prst="bentConnector3">
              <a:avLst>
                <a:gd name="adj1" fmla="val -150000"/>
              </a:avLst>
            </a:prstGeom>
            <a:ln w="28575" cmpd="sng">
              <a:solidFill>
                <a:schemeClr val="bg1">
                  <a:lumMod val="75000"/>
                  <a:lumOff val="2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正方形/長方形 42"/>
          <p:cNvSpPr/>
          <p:nvPr/>
        </p:nvSpPr>
        <p:spPr>
          <a:xfrm>
            <a:off x="6934200" y="5334000"/>
            <a:ext cx="9144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VRAM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Key Management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 VNC client securely </a:t>
            </a:r>
            <a:r>
              <a:rPr kumimoji="1" lang="en-US" altLang="ja-JP" dirty="0" smtClean="0">
                <a:solidFill>
                  <a:srgbClr val="FFFFFF"/>
                </a:solidFill>
              </a:rPr>
              <a:t>shares a </a:t>
            </a:r>
            <a:r>
              <a:rPr kumimoji="1" lang="en-US" altLang="ja-JP" dirty="0" smtClean="0"/>
              <a:t>session key with the VMM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A VNC client generates a session key on a VNC connection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key is encrypted with the VMM's public key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Only the VMM can decrypt it with its private key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The management VM cannot decrypt it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53" name="雲 52"/>
          <p:cNvSpPr/>
          <p:nvPr/>
        </p:nvSpPr>
        <p:spPr>
          <a:xfrm>
            <a:off x="3962400" y="3886199"/>
            <a:ext cx="4800600" cy="2951765"/>
          </a:xfrm>
          <a:prstGeom prst="cloud">
            <a:avLst/>
          </a:prstGeom>
          <a:gradFill flip="none" rotWithShape="1">
            <a:gsLst>
              <a:gs pos="0">
                <a:srgbClr val="00409D"/>
              </a:gs>
              <a:gs pos="100000">
                <a:schemeClr val="bg2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2362200" y="4114800"/>
            <a:ext cx="1524000" cy="1524000"/>
            <a:chOff x="2362200" y="4114800"/>
            <a:chExt cx="1524000" cy="1524000"/>
          </a:xfrm>
        </p:grpSpPr>
        <p:sp>
          <p:nvSpPr>
            <p:cNvPr id="15" name="角丸四角形 14"/>
            <p:cNvSpPr/>
            <p:nvPr/>
          </p:nvSpPr>
          <p:spPr>
            <a:xfrm>
              <a:off x="2362200" y="4495800"/>
              <a:ext cx="1524000" cy="11430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362200" y="4495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VNC Client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362200" y="4114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 </a:t>
              </a:r>
              <a:endParaRPr kumimoji="1" lang="ja-JP" altLang="en-US" dirty="0"/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6934200" y="4114800"/>
            <a:ext cx="1295400" cy="1295400"/>
            <a:chOff x="6629400" y="4648200"/>
            <a:chExt cx="1295400" cy="1295400"/>
          </a:xfrm>
        </p:grpSpPr>
        <p:sp>
          <p:nvSpPr>
            <p:cNvPr id="7" name="正方形/長方形 6"/>
            <p:cNvSpPr/>
            <p:nvPr/>
          </p:nvSpPr>
          <p:spPr>
            <a:xfrm>
              <a:off x="6629400" y="5029200"/>
              <a:ext cx="1295400" cy="914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629400" y="4648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 VM</a:t>
              </a:r>
              <a:endParaRPr kumimoji="1" lang="ja-JP" altLang="en-US" dirty="0"/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4495800" y="5638800"/>
            <a:ext cx="3733800" cy="838200"/>
            <a:chOff x="4495800" y="5638800"/>
            <a:chExt cx="3733800" cy="838200"/>
          </a:xfrm>
        </p:grpSpPr>
        <p:grpSp>
          <p:nvGrpSpPr>
            <p:cNvPr id="44" name="図形グループ 43"/>
            <p:cNvGrpSpPr/>
            <p:nvPr/>
          </p:nvGrpSpPr>
          <p:grpSpPr>
            <a:xfrm>
              <a:off x="4495800" y="5638800"/>
              <a:ext cx="3733800" cy="838200"/>
              <a:chOff x="4495800" y="5638800"/>
              <a:chExt cx="3733800" cy="838200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4495800" y="5638800"/>
                <a:ext cx="3733800" cy="838200"/>
              </a:xfrm>
              <a:prstGeom prst="rect">
                <a:avLst/>
              </a:prstGeom>
              <a:solidFill>
                <a:srgbClr val="60CCEA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7467600" y="6096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VMM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テキスト ボックス 23"/>
            <p:cNvSpPr txBox="1"/>
            <p:nvPr/>
          </p:nvSpPr>
          <p:spPr>
            <a:xfrm>
              <a:off x="6096000" y="6096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private key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7" name="図 26" descr="MC90043390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5638800"/>
              <a:ext cx="609600" cy="609600"/>
            </a:xfrm>
            <a:prstGeom prst="rect">
              <a:avLst/>
            </a:prstGeom>
          </p:spPr>
        </p:pic>
      </p:grpSp>
      <p:pic>
        <p:nvPicPr>
          <p:cNvPr id="32" name="図 31" descr="key-word-password-icone-9628-9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715000"/>
            <a:ext cx="533400" cy="53340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5720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session key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838200" y="4114800"/>
            <a:ext cx="1219200" cy="1524000"/>
            <a:chOff x="457200" y="4267200"/>
            <a:chExt cx="1219200" cy="1524000"/>
          </a:xfrm>
        </p:grpSpPr>
        <p:sp>
          <p:nvSpPr>
            <p:cNvPr id="23" name="正方形/長方形 22"/>
            <p:cNvSpPr/>
            <p:nvPr/>
          </p:nvSpPr>
          <p:spPr>
            <a:xfrm>
              <a:off x="457200" y="4648200"/>
              <a:ext cx="1219200" cy="1143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7200" y="4648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public key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57200" y="4267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Verifier</a:t>
              </a:r>
              <a:endParaRPr kumimoji="1" lang="ja-JP" altLang="en-US" dirty="0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4495800" y="4114800"/>
            <a:ext cx="1828800" cy="1295400"/>
            <a:chOff x="4495800" y="4724400"/>
            <a:chExt cx="1828800" cy="1295400"/>
          </a:xfrm>
        </p:grpSpPr>
        <p:sp>
          <p:nvSpPr>
            <p:cNvPr id="12" name="正方形/長方形 11"/>
            <p:cNvSpPr/>
            <p:nvPr/>
          </p:nvSpPr>
          <p:spPr>
            <a:xfrm>
              <a:off x="4495800" y="5105400"/>
              <a:ext cx="1828800" cy="914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495800" y="4724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Management VM</a:t>
              </a:r>
              <a:endParaRPr kumimoji="1" lang="ja-JP" altLang="en-US" dirty="0"/>
            </a:p>
          </p:txBody>
        </p:sp>
      </p:grpSp>
      <p:sp>
        <p:nvSpPr>
          <p:cNvPr id="54" name="フリーフォーム 53"/>
          <p:cNvSpPr/>
          <p:nvPr/>
        </p:nvSpPr>
        <p:spPr>
          <a:xfrm>
            <a:off x="3733801" y="4953001"/>
            <a:ext cx="1676400" cy="914400"/>
          </a:xfrm>
          <a:custGeom>
            <a:avLst/>
            <a:gdLst>
              <a:gd name="connsiteX0" fmla="*/ 0 w 2572418"/>
              <a:gd name="connsiteY0" fmla="*/ 143869 h 1031769"/>
              <a:gd name="connsiteX1" fmla="*/ 2385054 w 2572418"/>
              <a:gd name="connsiteY1" fmla="*/ 71598 h 1031769"/>
              <a:gd name="connsiteX2" fmla="*/ 2416029 w 2572418"/>
              <a:gd name="connsiteY2" fmla="*/ 1031769 h 103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2418" h="1031769">
                <a:moveTo>
                  <a:pt x="0" y="143869"/>
                </a:moveTo>
                <a:cubicBezTo>
                  <a:pt x="991191" y="33742"/>
                  <a:pt x="1982383" y="-76385"/>
                  <a:pt x="2385054" y="71598"/>
                </a:cubicBezTo>
                <a:cubicBezTo>
                  <a:pt x="2787725" y="219581"/>
                  <a:pt x="2416029" y="1031769"/>
                  <a:pt x="2416029" y="1031769"/>
                </a:cubicBezTo>
              </a:path>
            </a:pathLst>
          </a:cu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876800" y="4648200"/>
            <a:ext cx="1066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VNC </a:t>
            </a:r>
          </a:p>
          <a:p>
            <a:pPr algn="ctr"/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grpSp>
        <p:nvGrpSpPr>
          <p:cNvPr id="40" name="図形グループ 39"/>
          <p:cNvGrpSpPr/>
          <p:nvPr/>
        </p:nvGrpSpPr>
        <p:grpSpPr>
          <a:xfrm>
            <a:off x="3124200" y="4953000"/>
            <a:ext cx="609600" cy="533400"/>
            <a:chOff x="2057400" y="4800600"/>
            <a:chExt cx="609600" cy="533400"/>
          </a:xfrm>
        </p:grpSpPr>
        <p:sp>
          <p:nvSpPr>
            <p:cNvPr id="39" name="角丸四角形 38"/>
            <p:cNvSpPr/>
            <p:nvPr/>
          </p:nvSpPr>
          <p:spPr>
            <a:xfrm>
              <a:off x="2057400" y="4800600"/>
              <a:ext cx="609600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 cmpd="sng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図 29" descr="key-word-password-icone-9628-9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800600"/>
              <a:ext cx="533400" cy="533400"/>
            </a:xfrm>
            <a:prstGeom prst="rect">
              <a:avLst/>
            </a:prstGeom>
          </p:spPr>
        </p:pic>
      </p:grpSp>
      <p:cxnSp>
        <p:nvCxnSpPr>
          <p:cNvPr id="36" name="直線矢印コネクタ 35"/>
          <p:cNvCxnSpPr>
            <a:stCxn id="38" idx="3"/>
          </p:cNvCxnSpPr>
          <p:nvPr/>
        </p:nvCxnSpPr>
        <p:spPr>
          <a:xfrm flipV="1">
            <a:off x="1595530" y="5181600"/>
            <a:ext cx="1147670" cy="56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MC900322409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6800"/>
            <a:ext cx="223930" cy="610719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pic>
        <p:nvPicPr>
          <p:cNvPr id="38" name="図 37" descr="MC900322409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76800"/>
            <a:ext cx="223930" cy="610719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grpSp>
        <p:nvGrpSpPr>
          <p:cNvPr id="41" name="図形グループ 40"/>
          <p:cNvGrpSpPr/>
          <p:nvPr/>
        </p:nvGrpSpPr>
        <p:grpSpPr>
          <a:xfrm>
            <a:off x="3124200" y="4953000"/>
            <a:ext cx="609600" cy="533400"/>
            <a:chOff x="2057400" y="4800600"/>
            <a:chExt cx="609600" cy="533400"/>
          </a:xfrm>
        </p:grpSpPr>
        <p:sp>
          <p:nvSpPr>
            <p:cNvPr id="42" name="角丸四角形 41"/>
            <p:cNvSpPr/>
            <p:nvPr/>
          </p:nvSpPr>
          <p:spPr>
            <a:xfrm>
              <a:off x="2057400" y="4800600"/>
              <a:ext cx="609600" cy="53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 cmpd="sng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図 42" descr="key-word-password-icone-9628-9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800600"/>
              <a:ext cx="533400" cy="533400"/>
            </a:xfrm>
            <a:prstGeom prst="rect">
              <a:avLst/>
            </a:prstGeom>
          </p:spPr>
        </p:pic>
      </p:grpSp>
      <p:sp>
        <p:nvSpPr>
          <p:cNvPr id="48" name="角丸四角形 47"/>
          <p:cNvSpPr/>
          <p:nvPr/>
        </p:nvSpPr>
        <p:spPr>
          <a:xfrm>
            <a:off x="2590800" y="5486400"/>
            <a:ext cx="990600" cy="381000"/>
          </a:xfrm>
          <a:prstGeom prst="roundRect">
            <a:avLst/>
          </a:prstGeom>
          <a:solidFill>
            <a:srgbClr val="0000FF"/>
          </a:solidFill>
          <a:ln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encrypt</a:t>
            </a:r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5486400" y="5791200"/>
            <a:ext cx="990600" cy="381000"/>
          </a:xfrm>
          <a:prstGeom prst="roundRect">
            <a:avLst/>
          </a:prstGeom>
          <a:solidFill>
            <a:srgbClr val="0000FF"/>
          </a:solidFill>
          <a:ln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decrypt</a:t>
            </a:r>
            <a:endParaRPr kumimoji="1" lang="ja-JP" altLang="en-US" dirty="0"/>
          </a:p>
        </p:txBody>
      </p:sp>
      <p:cxnSp>
        <p:nvCxnSpPr>
          <p:cNvPr id="47" name="カギ線コネクタ 46"/>
          <p:cNvCxnSpPr>
            <a:stCxn id="20" idx="1"/>
            <a:endCxn id="23" idx="2"/>
          </p:cNvCxnSpPr>
          <p:nvPr/>
        </p:nvCxnSpPr>
        <p:spPr>
          <a:xfrm rot="10800000">
            <a:off x="1447800" y="5638800"/>
            <a:ext cx="3048000" cy="419100"/>
          </a:xfrm>
          <a:prstGeom prst="bentConnector2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4478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 </a:t>
            </a:r>
            <a:r>
              <a:rPr kumimoji="1" lang="en-US" altLang="ja-JP" dirty="0"/>
              <a:t>A</a:t>
            </a:r>
            <a:r>
              <a:rPr kumimoji="1" lang="en-US" altLang="ja-JP" dirty="0" smtClean="0"/>
              <a:t>ttestation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88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111 L 0.14231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09566 -1.11111E-6 C 0.13854 -1.11111E-6 0.19149 0.02894 0.19149 0.05232 L 0.19149 0.10533 " pathEditMode="relative" rAng="0" ptsTypes="FfFF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52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4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conducted several experiments for FBCrypt</a:t>
            </a:r>
          </a:p>
          <a:p>
            <a:pPr lvl="1"/>
            <a:r>
              <a:rPr kumimoji="1" lang="en-US" altLang="ja-JP" dirty="0" smtClean="0"/>
              <a:t>We attempted to eavesdrop on inputs and outputs of VNC</a:t>
            </a:r>
          </a:p>
          <a:p>
            <a:pPr lvl="1"/>
            <a:r>
              <a:rPr kumimoji="1" lang="en-US" altLang="ja-JP" dirty="0" smtClean="0"/>
              <a:t>We examined the overhead and the response time in remote management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13</a:t>
            </a:fld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73972"/>
              </p:ext>
            </p:extLst>
          </p:nvPr>
        </p:nvGraphicFramePr>
        <p:xfrm>
          <a:off x="609600" y="3733800"/>
          <a:ext cx="4191000" cy="2640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2362200"/>
              </a:tblGrid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 Core2Quad</a:t>
                      </a:r>
                      <a:r>
                        <a:rPr kumimoji="1" lang="en-US" altLang="ja-JP" baseline="0" dirty="0" smtClean="0"/>
                        <a:t> Q9550 2.83GHz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Memory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4GB (512MB</a:t>
                      </a:r>
                      <a:r>
                        <a:rPr kumimoji="1" lang="en-US" altLang="ja-JP" baseline="0" dirty="0" smtClean="0"/>
                        <a:t> for guest)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Gigabit Ethernet</a:t>
                      </a: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VMM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Xen</a:t>
                      </a:r>
                      <a:r>
                        <a:rPr kumimoji="1" lang="en-US" altLang="ja-JP" dirty="0" smtClean="0"/>
                        <a:t> 4.1.1</a:t>
                      </a:r>
                    </a:p>
                  </a:txBody>
                  <a:tcPr/>
                </a:tc>
              </a:tr>
              <a:tr h="4229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Management VM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Linux 3.1.1</a:t>
                      </a:r>
                    </a:p>
                  </a:txBody>
                  <a:tcPr/>
                </a:tc>
              </a:tr>
              <a:tr h="4229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User VM (PV)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Linux 2.6.38.8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94056"/>
              </p:ext>
            </p:extLst>
          </p:nvPr>
        </p:nvGraphicFramePr>
        <p:xfrm>
          <a:off x="4953000" y="3733800"/>
          <a:ext cx="35052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2209800"/>
              </a:tblGrid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CPU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Intel Core2Quad</a:t>
                      </a:r>
                      <a:r>
                        <a:rPr kumimoji="1" lang="en-US" altLang="ja-JP" baseline="0" dirty="0" smtClean="0"/>
                        <a:t> Q9550 2.83GHz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Memory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NIC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Gigabit Ethernet</a:t>
                      </a:r>
                    </a:p>
                  </a:txBody>
                  <a:tcPr/>
                </a:tc>
              </a:tr>
              <a:tr h="419158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Linux 2.6.38..8</a:t>
                      </a:r>
                    </a:p>
                  </a:txBody>
                  <a:tcPr/>
                </a:tc>
              </a:tr>
              <a:tr h="38478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VNC</a:t>
                      </a:r>
                      <a:r>
                        <a:rPr kumimoji="1" lang="en-US" altLang="ja-JP" baseline="0" dirty="0" smtClean="0"/>
                        <a:t> client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Tight</a:t>
                      </a:r>
                      <a:r>
                        <a:rPr kumimoji="1" lang="en-US" altLang="ja-JP" baseline="0" dirty="0" smtClean="0"/>
                        <a:t> VNC Java Viewer 2.0.95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09600" y="3352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Server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53000" y="3352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Client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90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Attempts at Eavesdropping	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embedded </a:t>
            </a:r>
            <a:r>
              <a:rPr kumimoji="1" lang="en-US" altLang="ja-JP" dirty="0" smtClean="0">
                <a:solidFill>
                  <a:srgbClr val="FFFFFF"/>
                </a:solidFill>
              </a:rPr>
              <a:t>malware </a:t>
            </a:r>
            <a:r>
              <a:rPr kumimoji="1" lang="en-US" altLang="ja-JP" dirty="0" smtClean="0"/>
              <a:t>into the VNC server in the management VM</a:t>
            </a:r>
          </a:p>
          <a:p>
            <a:pPr lvl="1"/>
            <a:r>
              <a:rPr kumimoji="1" lang="en-US" altLang="ja-JP" dirty="0" smtClean="0"/>
              <a:t>Key logger</a:t>
            </a:r>
          </a:p>
          <a:p>
            <a:pPr lvl="1"/>
            <a:r>
              <a:rPr kumimoji="1" lang="en-US" altLang="ja-JP" dirty="0" smtClean="0"/>
              <a:t>Screen capture</a:t>
            </a:r>
          </a:p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sp>
        <p:nvSpPr>
          <p:cNvPr id="26" name="雲 25"/>
          <p:cNvSpPr/>
          <p:nvPr/>
        </p:nvSpPr>
        <p:spPr>
          <a:xfrm>
            <a:off x="2971800" y="3810000"/>
            <a:ext cx="5943600" cy="2951765"/>
          </a:xfrm>
          <a:prstGeom prst="cloud">
            <a:avLst/>
          </a:prstGeom>
          <a:solidFill>
            <a:srgbClr val="00409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990600" y="4343400"/>
            <a:ext cx="1447800" cy="914400"/>
            <a:chOff x="1295400" y="5029200"/>
            <a:chExt cx="1447800" cy="914400"/>
          </a:xfrm>
        </p:grpSpPr>
        <p:sp>
          <p:nvSpPr>
            <p:cNvPr id="10" name="角丸四角形 9"/>
            <p:cNvSpPr/>
            <p:nvPr/>
          </p:nvSpPr>
          <p:spPr>
            <a:xfrm>
              <a:off x="1295400" y="5410200"/>
              <a:ext cx="1447800" cy="533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VNC Client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295400" y="5029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</a:t>
              </a:r>
              <a:endParaRPr kumimoji="1" lang="ja-JP" altLang="en-US" dirty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6629400" y="4038600"/>
            <a:ext cx="1752600" cy="2438400"/>
            <a:chOff x="6172200" y="4724400"/>
            <a:chExt cx="1752600" cy="2438400"/>
          </a:xfrm>
        </p:grpSpPr>
        <p:sp>
          <p:nvSpPr>
            <p:cNvPr id="12" name="正方形/長方形 11"/>
            <p:cNvSpPr/>
            <p:nvPr/>
          </p:nvSpPr>
          <p:spPr>
            <a:xfrm>
              <a:off x="6172200" y="5105400"/>
              <a:ext cx="1752600" cy="2057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1027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172200" y="4724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 VM</a:t>
              </a:r>
              <a:endParaRPr kumimoji="1" lang="ja-JP" altLang="en-US" dirty="0"/>
            </a:p>
          </p:txBody>
        </p:sp>
      </p:grpSp>
      <p:grpSp>
        <p:nvGrpSpPr>
          <p:cNvPr id="14" name="図形グループ 13"/>
          <p:cNvGrpSpPr/>
          <p:nvPr/>
        </p:nvGrpSpPr>
        <p:grpSpPr>
          <a:xfrm>
            <a:off x="3733800" y="4038600"/>
            <a:ext cx="2514600" cy="2438400"/>
            <a:chOff x="3810000" y="4343400"/>
            <a:chExt cx="2514600" cy="2438400"/>
          </a:xfrm>
        </p:grpSpPr>
        <p:grpSp>
          <p:nvGrpSpPr>
            <p:cNvPr id="15" name="図形グループ 14"/>
            <p:cNvGrpSpPr/>
            <p:nvPr/>
          </p:nvGrpSpPr>
          <p:grpSpPr>
            <a:xfrm>
              <a:off x="3810000" y="4343400"/>
              <a:ext cx="2514600" cy="2438400"/>
              <a:chOff x="4191000" y="4724400"/>
              <a:chExt cx="2514600" cy="2438400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4191000" y="5105400"/>
                <a:ext cx="2514600" cy="2057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00102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4191000" y="4724400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Management VM</a:t>
                </a:r>
                <a:endParaRPr kumimoji="1" lang="ja-JP" altLang="en-US" dirty="0"/>
              </a:p>
            </p:txBody>
          </p:sp>
        </p:grpSp>
        <p:sp>
          <p:nvSpPr>
            <p:cNvPr id="16" name="角丸四角形 15"/>
            <p:cNvSpPr/>
            <p:nvPr/>
          </p:nvSpPr>
          <p:spPr>
            <a:xfrm>
              <a:off x="4038600" y="4800600"/>
              <a:ext cx="1981200" cy="1295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038600" y="48006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2"/>
                  </a:solidFill>
                </a:rPr>
                <a:t>VNC Server</a:t>
              </a:r>
              <a:endParaRPr kumimoji="1" lang="ja-JP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4343400" y="4876800"/>
            <a:ext cx="1295400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Key logger</a:t>
            </a:r>
            <a:endParaRPr kumimoji="1" lang="ja-JP" altLang="en-US" sz="1600" dirty="0"/>
          </a:p>
        </p:txBody>
      </p:sp>
      <p:cxnSp>
        <p:nvCxnSpPr>
          <p:cNvPr id="23" name="直線矢印コネクタ 22"/>
          <p:cNvCxnSpPr>
            <a:stCxn id="31" idx="3"/>
            <a:endCxn id="32" idx="1"/>
          </p:cNvCxnSpPr>
          <p:nvPr/>
        </p:nvCxnSpPr>
        <p:spPr>
          <a:xfrm>
            <a:off x="5562600" y="6134100"/>
            <a:ext cx="1447800" cy="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0" idx="3"/>
          </p:cNvCxnSpPr>
          <p:nvPr/>
        </p:nvCxnSpPr>
        <p:spPr>
          <a:xfrm flipV="1">
            <a:off x="2438400" y="4953000"/>
            <a:ext cx="1524000" cy="0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角丸四角形 24"/>
          <p:cNvSpPr/>
          <p:nvPr/>
        </p:nvSpPr>
        <p:spPr>
          <a:xfrm>
            <a:off x="4191000" y="5334000"/>
            <a:ext cx="1600200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Screen capture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495800" y="5867400"/>
            <a:ext cx="1066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v</a:t>
            </a:r>
            <a:r>
              <a:rPr kumimoji="1" lang="en-US" altLang="ja-JP" dirty="0" smtClean="0">
                <a:solidFill>
                  <a:schemeClr val="bg1"/>
                </a:solidFill>
              </a:rPr>
              <a:t>irtual devices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010400" y="5867400"/>
            <a:ext cx="10668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d</a:t>
            </a:r>
            <a:r>
              <a:rPr kumimoji="1" lang="en-US" altLang="ja-JP" dirty="0" smtClean="0">
                <a:solidFill>
                  <a:schemeClr val="bg1"/>
                </a:solidFill>
              </a:rPr>
              <a:t>evice drivers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Overheads in a Keyboard Input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We measured overheads when a keyboard input is sent to a user VM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Client side: 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802μs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Encryption, hash calculation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Most c</a:t>
            </a:r>
            <a:r>
              <a:rPr kumimoji="1" lang="en-US" altLang="ja-JP" dirty="0" smtClean="0"/>
              <a:t>omes from sending extra data for the MAC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Server side: </a:t>
            </a:r>
            <a:r>
              <a:rPr kumimoji="1" lang="en-US" altLang="ja-JP" dirty="0" smtClean="0">
                <a:solidFill>
                  <a:srgbClr val="DB30C7"/>
                </a:solidFill>
              </a:rPr>
              <a:t>15μs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Decryption, hash calculation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15</a:t>
            </a:fld>
            <a:endParaRPr lang="en-US" altLang="ja-JP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304800" y="4038600"/>
            <a:ext cx="3657600" cy="2616200"/>
            <a:chOff x="304800" y="4038600"/>
            <a:chExt cx="3657600" cy="2616200"/>
          </a:xfrm>
        </p:grpSpPr>
        <p:grpSp>
          <p:nvGrpSpPr>
            <p:cNvPr id="50" name="図形グループ 49"/>
            <p:cNvGrpSpPr/>
            <p:nvPr/>
          </p:nvGrpSpPr>
          <p:grpSpPr>
            <a:xfrm>
              <a:off x="304800" y="4038600"/>
              <a:ext cx="3657600" cy="2616200"/>
              <a:chOff x="152400" y="6553200"/>
              <a:chExt cx="3657600" cy="2616200"/>
            </a:xfrm>
          </p:grpSpPr>
          <p:graphicFrame>
            <p:nvGraphicFramePr>
              <p:cNvPr id="7" name="グラフ 6"/>
              <p:cNvGraphicFramePr/>
              <p:nvPr>
                <p:extLst>
                  <p:ext uri="{D42A27DB-BD31-4B8C-83A1-F6EECF244321}">
                    <p14:modId xmlns:p14="http://schemas.microsoft.com/office/powerpoint/2010/main" val="602398314"/>
                  </p:ext>
                </p:extLst>
              </p:nvPr>
            </p:nvGraphicFramePr>
            <p:xfrm>
              <a:off x="228600" y="6781800"/>
              <a:ext cx="3581400" cy="2387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テキスト ボックス 7"/>
              <p:cNvSpPr txBox="1"/>
              <p:nvPr/>
            </p:nvSpPr>
            <p:spPr>
              <a:xfrm>
                <a:off x="152400" y="6553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[</a:t>
                </a:r>
                <a:r>
                  <a:rPr kumimoji="1" lang="en-US" altLang="ja-JP" dirty="0" err="1" smtClean="0"/>
                  <a:t>μs</a:t>
                </a:r>
                <a:r>
                  <a:rPr kumimoji="1" lang="en-US" altLang="ja-JP" dirty="0" smtClean="0"/>
                  <a:t>]</a:t>
                </a:r>
                <a:endParaRPr kumimoji="1" lang="ja-JP" altLang="en-US" dirty="0"/>
              </a:p>
            </p:txBody>
          </p:sp>
        </p:grpSp>
        <p:sp>
          <p:nvSpPr>
            <p:cNvPr id="80" name="テキスト ボックス 79"/>
            <p:cNvSpPr txBox="1"/>
            <p:nvPr/>
          </p:nvSpPr>
          <p:spPr>
            <a:xfrm>
              <a:off x="1447800" y="4343400"/>
              <a:ext cx="78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chemeClr val="accent6"/>
                  </a:solidFill>
                </a:rPr>
                <a:t>802</a:t>
              </a:r>
              <a:endParaRPr kumimoji="1" lang="ja-JP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743200" y="5638800"/>
              <a:ext cx="78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DB30C7"/>
                  </a:solidFill>
                </a:rPr>
                <a:t>15</a:t>
              </a:r>
              <a:endParaRPr kumimoji="1" lang="ja-JP" altLang="en-US" dirty="0">
                <a:solidFill>
                  <a:srgbClr val="DB30C7"/>
                </a:solidFill>
              </a:endParaRPr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4038600" y="4191000"/>
            <a:ext cx="4876800" cy="2426732"/>
            <a:chOff x="3962400" y="4191000"/>
            <a:chExt cx="4876800" cy="2426732"/>
          </a:xfrm>
        </p:grpSpPr>
        <p:grpSp>
          <p:nvGrpSpPr>
            <p:cNvPr id="83" name="図形グループ 82"/>
            <p:cNvGrpSpPr/>
            <p:nvPr/>
          </p:nvGrpSpPr>
          <p:grpSpPr>
            <a:xfrm>
              <a:off x="3962400" y="4191000"/>
              <a:ext cx="4876800" cy="2426732"/>
              <a:chOff x="2743200" y="4267200"/>
              <a:chExt cx="4876800" cy="2426732"/>
            </a:xfrm>
          </p:grpSpPr>
          <p:grpSp>
            <p:nvGrpSpPr>
              <p:cNvPr id="86" name="図形グループ 85"/>
              <p:cNvGrpSpPr/>
              <p:nvPr/>
            </p:nvGrpSpPr>
            <p:grpSpPr>
              <a:xfrm>
                <a:off x="4419600" y="5638800"/>
                <a:ext cx="3200400" cy="1055132"/>
                <a:chOff x="4495800" y="5943600"/>
                <a:chExt cx="3200400" cy="1055132"/>
              </a:xfrm>
            </p:grpSpPr>
            <p:sp>
              <p:nvSpPr>
                <p:cNvPr id="111" name="正方形/長方形 110"/>
                <p:cNvSpPr/>
                <p:nvPr/>
              </p:nvSpPr>
              <p:spPr>
                <a:xfrm>
                  <a:off x="4495800" y="5943600"/>
                  <a:ext cx="3200400" cy="990600"/>
                </a:xfrm>
                <a:prstGeom prst="rect">
                  <a:avLst/>
                </a:prstGeom>
                <a:solidFill>
                  <a:srgbClr val="60CCEA"/>
                </a:solidFill>
                <a:ln>
                  <a:solidFill>
                    <a:srgbClr val="0D4F6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6934200" y="66294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VMM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7" name="図形グループ 86"/>
              <p:cNvGrpSpPr/>
              <p:nvPr/>
            </p:nvGrpSpPr>
            <p:grpSpPr>
              <a:xfrm>
                <a:off x="2743200" y="4267200"/>
                <a:ext cx="4876800" cy="1790700"/>
                <a:chOff x="2819400" y="4343400"/>
                <a:chExt cx="4876800" cy="1790700"/>
              </a:xfrm>
            </p:grpSpPr>
            <p:grpSp>
              <p:nvGrpSpPr>
                <p:cNvPr id="88" name="図形グループ 87"/>
                <p:cNvGrpSpPr/>
                <p:nvPr/>
              </p:nvGrpSpPr>
              <p:grpSpPr>
                <a:xfrm>
                  <a:off x="4495800" y="4343400"/>
                  <a:ext cx="1828800" cy="1219200"/>
                  <a:chOff x="4876800" y="4724400"/>
                  <a:chExt cx="1828800" cy="1219200"/>
                </a:xfrm>
              </p:grpSpPr>
              <p:grpSp>
                <p:nvGrpSpPr>
                  <p:cNvPr id="107" name="図形グループ 106"/>
                  <p:cNvGrpSpPr/>
                  <p:nvPr/>
                </p:nvGrpSpPr>
                <p:grpSpPr>
                  <a:xfrm>
                    <a:off x="4876800" y="4724400"/>
                    <a:ext cx="1828800" cy="1219200"/>
                    <a:chOff x="4876800" y="4724400"/>
                    <a:chExt cx="1828800" cy="1219200"/>
                  </a:xfrm>
                </p:grpSpPr>
                <p:sp>
                  <p:nvSpPr>
                    <p:cNvPr id="109" name="正方形/長方形 108"/>
                    <p:cNvSpPr/>
                    <p:nvPr/>
                  </p:nvSpPr>
                  <p:spPr>
                    <a:xfrm>
                      <a:off x="4876800" y="5105400"/>
                      <a:ext cx="1828800" cy="8382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rgbClr val="711F9A"/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0" name="テキスト ボックス 109"/>
                    <p:cNvSpPr txBox="1"/>
                    <p:nvPr/>
                  </p:nvSpPr>
                  <p:spPr>
                    <a:xfrm>
                      <a:off x="4876800" y="4724400"/>
                      <a:ext cx="1828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Management VM</a:t>
                      </a:r>
                      <a:endParaRPr kumimoji="1" lang="ja-JP" altLang="en-US" dirty="0"/>
                    </a:p>
                  </p:txBody>
                </p:sp>
              </p:grpSp>
              <p:sp>
                <p:nvSpPr>
                  <p:cNvPr id="108" name="角丸四角形 107"/>
                  <p:cNvSpPr/>
                  <p:nvPr/>
                </p:nvSpPr>
                <p:spPr>
                  <a:xfrm>
                    <a:off x="5105400" y="5257800"/>
                    <a:ext cx="1447800" cy="457200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 smtClean="0"/>
                      <a:t>VNC Server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89" name="直線矢印コネクタ 88"/>
                <p:cNvCxnSpPr>
                  <a:endCxn id="108" idx="1"/>
                </p:cNvCxnSpPr>
                <p:nvPr/>
              </p:nvCxnSpPr>
              <p:spPr>
                <a:xfrm>
                  <a:off x="4114800" y="5105400"/>
                  <a:ext cx="609600" cy="0"/>
                </a:xfrm>
                <a:prstGeom prst="straightConnector1">
                  <a:avLst/>
                </a:prstGeom>
                <a:ln w="28575" cmpd="sng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" name="図形グループ 89"/>
                <p:cNvGrpSpPr/>
                <p:nvPr/>
              </p:nvGrpSpPr>
              <p:grpSpPr>
                <a:xfrm>
                  <a:off x="2819400" y="4724400"/>
                  <a:ext cx="1295400" cy="914400"/>
                  <a:chOff x="2743200" y="5486400"/>
                  <a:chExt cx="1295400" cy="914400"/>
                </a:xfrm>
              </p:grpSpPr>
              <p:sp>
                <p:nvSpPr>
                  <p:cNvPr id="103" name="角丸四角形 102"/>
                  <p:cNvSpPr/>
                  <p:nvPr/>
                </p:nvSpPr>
                <p:spPr>
                  <a:xfrm>
                    <a:off x="2743200" y="5486400"/>
                    <a:ext cx="1295400" cy="914400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grpSp>
                <p:nvGrpSpPr>
                  <p:cNvPr id="104" name="図形グループ 103"/>
                  <p:cNvGrpSpPr/>
                  <p:nvPr/>
                </p:nvGrpSpPr>
                <p:grpSpPr>
                  <a:xfrm>
                    <a:off x="2743200" y="5486400"/>
                    <a:ext cx="1295400" cy="838200"/>
                    <a:chOff x="2743200" y="5486400"/>
                    <a:chExt cx="1295400" cy="838200"/>
                  </a:xfrm>
                </p:grpSpPr>
                <p:sp>
                  <p:nvSpPr>
                    <p:cNvPr id="105" name="テキスト ボックス 104"/>
                    <p:cNvSpPr txBox="1"/>
                    <p:nvPr/>
                  </p:nvSpPr>
                  <p:spPr>
                    <a:xfrm>
                      <a:off x="2743200" y="5486400"/>
                      <a:ext cx="1295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VNC Client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6" name="角丸四角形 105"/>
                    <p:cNvSpPr/>
                    <p:nvPr/>
                  </p:nvSpPr>
                  <p:spPr>
                    <a:xfrm>
                      <a:off x="2895600" y="5943600"/>
                      <a:ext cx="990600" cy="381000"/>
                    </a:xfrm>
                    <a:prstGeom prst="roundRect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dirty="0" smtClean="0"/>
                        <a:t>encrypt</a:t>
                      </a:r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91" name="図形グループ 90"/>
                <p:cNvGrpSpPr/>
                <p:nvPr/>
              </p:nvGrpSpPr>
              <p:grpSpPr>
                <a:xfrm>
                  <a:off x="6477000" y="4343400"/>
                  <a:ext cx="1219200" cy="1219200"/>
                  <a:chOff x="6477000" y="4343400"/>
                  <a:chExt cx="1219200" cy="1219200"/>
                </a:xfrm>
              </p:grpSpPr>
              <p:grpSp>
                <p:nvGrpSpPr>
                  <p:cNvPr id="94" name="図形グループ 93"/>
                  <p:cNvGrpSpPr/>
                  <p:nvPr/>
                </p:nvGrpSpPr>
                <p:grpSpPr>
                  <a:xfrm>
                    <a:off x="6477000" y="4343400"/>
                    <a:ext cx="1219200" cy="1219200"/>
                    <a:chOff x="6477000" y="4724400"/>
                    <a:chExt cx="1219200" cy="1219200"/>
                  </a:xfrm>
                </p:grpSpPr>
                <p:sp>
                  <p:nvSpPr>
                    <p:cNvPr id="101" name="正方形/長方形 100"/>
                    <p:cNvSpPr/>
                    <p:nvPr/>
                  </p:nvSpPr>
                  <p:spPr>
                    <a:xfrm>
                      <a:off x="6477000" y="5105400"/>
                      <a:ext cx="1219200" cy="8382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2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2" name="テキスト ボックス 101"/>
                    <p:cNvSpPr txBox="1"/>
                    <p:nvPr/>
                  </p:nvSpPr>
                  <p:spPr>
                    <a:xfrm>
                      <a:off x="6477000" y="4724400"/>
                      <a:ext cx="1219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User VM</a:t>
                      </a:r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95" name="図形グループ 94"/>
                  <p:cNvGrpSpPr/>
                  <p:nvPr/>
                </p:nvGrpSpPr>
                <p:grpSpPr>
                  <a:xfrm>
                    <a:off x="6629400" y="5105400"/>
                    <a:ext cx="914400" cy="228600"/>
                    <a:chOff x="6629400" y="5486400"/>
                    <a:chExt cx="914400" cy="228600"/>
                  </a:xfrm>
                </p:grpSpPr>
                <p:sp>
                  <p:nvSpPr>
                    <p:cNvPr id="97" name="正方形/長方形 96"/>
                    <p:cNvSpPr/>
                    <p:nvPr/>
                  </p:nvSpPr>
                  <p:spPr>
                    <a:xfrm>
                      <a:off x="68580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8" name="正方形/長方形 97"/>
                    <p:cNvSpPr/>
                    <p:nvPr/>
                  </p:nvSpPr>
                  <p:spPr>
                    <a:xfrm>
                      <a:off x="70866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9" name="正方形/長方形 98"/>
                    <p:cNvSpPr/>
                    <p:nvPr/>
                  </p:nvSpPr>
                  <p:spPr>
                    <a:xfrm>
                      <a:off x="73152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0" name="正方形/長方形 99"/>
                    <p:cNvSpPr/>
                    <p:nvPr/>
                  </p:nvSpPr>
                  <p:spPr>
                    <a:xfrm>
                      <a:off x="66294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96" name="テキスト ボックス 95"/>
                  <p:cNvSpPr txBox="1"/>
                  <p:nvPr/>
                </p:nvSpPr>
                <p:spPr>
                  <a:xfrm>
                    <a:off x="6629400" y="472440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queue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92" name="直線矢印コネクタ 91"/>
                <p:cNvCxnSpPr/>
                <p:nvPr/>
              </p:nvCxnSpPr>
              <p:spPr>
                <a:xfrm>
                  <a:off x="5257800" y="5334000"/>
                  <a:ext cx="0" cy="609600"/>
                </a:xfrm>
                <a:prstGeom prst="straightConnector1">
                  <a:avLst/>
                </a:prstGeom>
                <a:ln w="28575" cmpd="sng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カギ線コネクタ 92"/>
                <p:cNvCxnSpPr>
                  <a:endCxn id="97" idx="2"/>
                </p:cNvCxnSpPr>
                <p:nvPr/>
              </p:nvCxnSpPr>
              <p:spPr>
                <a:xfrm flipV="1">
                  <a:off x="5791200" y="5334000"/>
                  <a:ext cx="1181100" cy="800100"/>
                </a:xfrm>
                <a:prstGeom prst="bentConnector2">
                  <a:avLst/>
                </a:prstGeom>
                <a:ln w="28575" cmpd="sng"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角丸四角形 83"/>
            <p:cNvSpPr/>
            <p:nvPr/>
          </p:nvSpPr>
          <p:spPr>
            <a:xfrm>
              <a:off x="5867400" y="5791200"/>
              <a:ext cx="1143000" cy="533400"/>
            </a:xfrm>
            <a:prstGeom prst="roundRect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i</a:t>
              </a:r>
              <a:r>
                <a:rPr kumimoji="1" lang="en-US" altLang="ja-JP" dirty="0" smtClean="0"/>
                <a:t>ntegrity check</a:t>
              </a:r>
              <a:endParaRPr kumimoji="1" lang="ja-JP" altLang="en-US" dirty="0"/>
            </a:p>
          </p:txBody>
        </p:sp>
        <p:sp>
          <p:nvSpPr>
            <p:cNvPr id="85" name="角丸四角形 84"/>
            <p:cNvSpPr/>
            <p:nvPr/>
          </p:nvSpPr>
          <p:spPr>
            <a:xfrm>
              <a:off x="7391400" y="5791200"/>
              <a:ext cx="1219200" cy="533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d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ecrypt &amp; convert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4038600" y="419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Client side</a:t>
            </a:r>
            <a:endParaRPr kumimoji="1" lang="ja-JP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715000" y="3886200"/>
            <a:ext cx="3200400" cy="2819400"/>
            <a:chOff x="5715000" y="3886200"/>
            <a:chExt cx="3200400" cy="2819400"/>
          </a:xfrm>
        </p:grpSpPr>
        <p:sp>
          <p:nvSpPr>
            <p:cNvPr id="45" name="円/楕円 44"/>
            <p:cNvSpPr/>
            <p:nvPr/>
          </p:nvSpPr>
          <p:spPr>
            <a:xfrm>
              <a:off x="5943600" y="4343400"/>
              <a:ext cx="2895600" cy="2362200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  <a:ln>
              <a:solidFill>
                <a:srgbClr val="9A03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715000" y="3886200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kumimoji="1" lang="en-US" altLang="ja-JP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erver side</a:t>
              </a:r>
              <a:endParaRPr kumimoji="1" lang="ja-JP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8" name="円/楕円 47"/>
          <p:cNvSpPr/>
          <p:nvPr/>
        </p:nvSpPr>
        <p:spPr>
          <a:xfrm>
            <a:off x="4114800" y="4572000"/>
            <a:ext cx="1219200" cy="914400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9A03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7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Response time of a Keyboard Input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We measured the time after typing a character until it is displayed in the VNC client 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</a:t>
            </a:r>
            <a:r>
              <a:rPr kumimoji="1" lang="en-US" altLang="ja-JP" dirty="0">
                <a:solidFill>
                  <a:srgbClr val="FFFFFF"/>
                </a:solidFill>
              </a:rPr>
              <a:t>increase of the response </a:t>
            </a:r>
            <a:r>
              <a:rPr kumimoji="1" lang="en-US" altLang="ja-JP" dirty="0" smtClean="0">
                <a:solidFill>
                  <a:srgbClr val="FFFFFF"/>
                </a:solidFill>
              </a:rPr>
              <a:t>time: </a:t>
            </a:r>
            <a:r>
              <a:rPr kumimoji="1" lang="en-US" altLang="ja-JP" dirty="0" smtClean="0">
                <a:solidFill>
                  <a:srgbClr val="DB30C7"/>
                </a:solidFill>
                <a:cs typeface="Arial"/>
              </a:rPr>
              <a:t>7 </a:t>
            </a:r>
            <a:r>
              <a:rPr kumimoji="1" lang="en-US" altLang="ja-JP" dirty="0" smtClean="0">
                <a:solidFill>
                  <a:srgbClr val="DB30C7"/>
                </a:solidFill>
              </a:rPr>
              <a:t>ms </a:t>
            </a:r>
            <a:r>
              <a:rPr kumimoji="1" lang="en-US" altLang="ja-JP" dirty="0" smtClean="0">
                <a:solidFill>
                  <a:srgbClr val="FFFFFF"/>
                </a:solidFill>
              </a:rPr>
              <a:t>(6%)</a:t>
            </a:r>
            <a:endParaRPr kumimoji="1" lang="en-US" altLang="ja-JP" dirty="0">
              <a:solidFill>
                <a:srgbClr val="FFFFFF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Decryption of </a:t>
            </a:r>
            <a:r>
              <a:rPr kumimoji="1" lang="en-US" altLang="ja-JP" dirty="0">
                <a:solidFill>
                  <a:srgbClr val="FFFFFF"/>
                </a:solidFill>
              </a:rPr>
              <a:t>a keyboard </a:t>
            </a:r>
            <a:r>
              <a:rPr kumimoji="1" lang="en-US" altLang="ja-JP" dirty="0" smtClean="0">
                <a:solidFill>
                  <a:srgbClr val="FFFFFF"/>
                </a:solidFill>
              </a:rPr>
              <a:t>input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Encryption of pixel </a:t>
            </a:r>
            <a:r>
              <a:rPr kumimoji="1" lang="en-US" altLang="ja-JP" dirty="0">
                <a:solidFill>
                  <a:srgbClr val="FFFFFF"/>
                </a:solidFill>
              </a:rPr>
              <a:t>data for </a:t>
            </a:r>
            <a:r>
              <a:rPr kumimoji="1" lang="en-US" altLang="ja-JP" dirty="0" smtClean="0">
                <a:solidFill>
                  <a:srgbClr val="FFFFFF"/>
                </a:solidFill>
              </a:rPr>
              <a:t>the </a:t>
            </a:r>
            <a:r>
              <a:rPr kumimoji="1" lang="en-US" altLang="ja-JP" dirty="0">
                <a:solidFill>
                  <a:srgbClr val="FFFFFF"/>
                </a:solidFill>
              </a:rPr>
              <a:t>displayed </a:t>
            </a:r>
            <a:r>
              <a:rPr kumimoji="1" lang="en-US" altLang="ja-JP" dirty="0" smtClean="0">
                <a:solidFill>
                  <a:srgbClr val="FFFFFF"/>
                </a:solidFill>
              </a:rPr>
              <a:t>character</a:t>
            </a:r>
          </a:p>
          <a:p>
            <a:pPr lvl="2"/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16</a:t>
            </a:fld>
            <a:endParaRPr lang="en-US" altLang="ja-JP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228600" y="3581399"/>
            <a:ext cx="3962400" cy="3124200"/>
            <a:chOff x="609600" y="3416968"/>
            <a:chExt cx="4251157" cy="3288632"/>
          </a:xfrm>
        </p:grpSpPr>
        <p:graphicFrame>
          <p:nvGraphicFramePr>
            <p:cNvPr id="6" name="グラフ 5"/>
            <p:cNvGraphicFramePr/>
            <p:nvPr>
              <p:extLst>
                <p:ext uri="{D42A27DB-BD31-4B8C-83A1-F6EECF244321}">
                  <p14:modId xmlns:p14="http://schemas.microsoft.com/office/powerpoint/2010/main" val="363273504"/>
                </p:ext>
              </p:extLst>
            </p:nvPr>
          </p:nvGraphicFramePr>
          <p:xfrm>
            <a:off x="762000" y="3657600"/>
            <a:ext cx="4098757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テキスト ボックス 6"/>
            <p:cNvSpPr txBox="1"/>
            <p:nvPr/>
          </p:nvSpPr>
          <p:spPr>
            <a:xfrm>
              <a:off x="609600" y="34169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[</a:t>
              </a:r>
              <a:r>
                <a:rPr kumimoji="1" lang="en-US" altLang="ja-JP" dirty="0" err="1"/>
                <a:t>m</a:t>
              </a:r>
              <a:r>
                <a:rPr kumimoji="1" lang="en-US" altLang="ja-JP" dirty="0" err="1" smtClean="0"/>
                <a:t>s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835895" y="3737811"/>
              <a:ext cx="838200" cy="48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DB30C7"/>
                  </a:solidFill>
                </a:rPr>
                <a:t>113</a:t>
              </a:r>
              <a:endParaRPr kumimoji="1" lang="ja-JP" altLang="en-US" dirty="0">
                <a:solidFill>
                  <a:srgbClr val="DB30C7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416968" y="3737811"/>
              <a:ext cx="838200" cy="485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DB30C7"/>
                  </a:solidFill>
                </a:rPr>
                <a:t>120</a:t>
              </a:r>
              <a:endParaRPr kumimoji="1" lang="ja-JP" altLang="en-US" sz="2400" dirty="0">
                <a:solidFill>
                  <a:srgbClr val="DB30C7"/>
                </a:solidFill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4038600" y="3886200"/>
            <a:ext cx="4876800" cy="2426732"/>
            <a:chOff x="3962400" y="4191000"/>
            <a:chExt cx="4876800" cy="2426732"/>
          </a:xfrm>
        </p:grpSpPr>
        <p:grpSp>
          <p:nvGrpSpPr>
            <p:cNvPr id="51" name="図形グループ 50"/>
            <p:cNvGrpSpPr/>
            <p:nvPr/>
          </p:nvGrpSpPr>
          <p:grpSpPr>
            <a:xfrm>
              <a:off x="3962400" y="4191000"/>
              <a:ext cx="4876800" cy="2426732"/>
              <a:chOff x="2743200" y="4267200"/>
              <a:chExt cx="4876800" cy="2426732"/>
            </a:xfrm>
          </p:grpSpPr>
          <p:grpSp>
            <p:nvGrpSpPr>
              <p:cNvPr id="54" name="図形グループ 53"/>
              <p:cNvGrpSpPr/>
              <p:nvPr/>
            </p:nvGrpSpPr>
            <p:grpSpPr>
              <a:xfrm>
                <a:off x="4419600" y="5638800"/>
                <a:ext cx="3200400" cy="1055132"/>
                <a:chOff x="4495800" y="5943600"/>
                <a:chExt cx="3200400" cy="1055132"/>
              </a:xfrm>
            </p:grpSpPr>
            <p:sp>
              <p:nvSpPr>
                <p:cNvPr id="79" name="正方形/長方形 78"/>
                <p:cNvSpPr/>
                <p:nvPr/>
              </p:nvSpPr>
              <p:spPr>
                <a:xfrm>
                  <a:off x="4495800" y="5943600"/>
                  <a:ext cx="3200400" cy="990600"/>
                </a:xfrm>
                <a:prstGeom prst="rect">
                  <a:avLst/>
                </a:prstGeom>
                <a:solidFill>
                  <a:srgbClr val="60CCEA"/>
                </a:solidFill>
                <a:ln>
                  <a:solidFill>
                    <a:srgbClr val="0D4F6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6934200" y="66294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VMM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5" name="図形グループ 54"/>
              <p:cNvGrpSpPr/>
              <p:nvPr/>
            </p:nvGrpSpPr>
            <p:grpSpPr>
              <a:xfrm>
                <a:off x="2743200" y="4267200"/>
                <a:ext cx="4876800" cy="1866900"/>
                <a:chOff x="2819400" y="4343400"/>
                <a:chExt cx="4876800" cy="1866900"/>
              </a:xfrm>
            </p:grpSpPr>
            <p:grpSp>
              <p:nvGrpSpPr>
                <p:cNvPr id="56" name="図形グループ 55"/>
                <p:cNvGrpSpPr/>
                <p:nvPr/>
              </p:nvGrpSpPr>
              <p:grpSpPr>
                <a:xfrm>
                  <a:off x="4495800" y="4343400"/>
                  <a:ext cx="1828800" cy="1219200"/>
                  <a:chOff x="4876800" y="4724400"/>
                  <a:chExt cx="1828800" cy="1219200"/>
                </a:xfrm>
              </p:grpSpPr>
              <p:grpSp>
                <p:nvGrpSpPr>
                  <p:cNvPr id="75" name="図形グループ 74"/>
                  <p:cNvGrpSpPr/>
                  <p:nvPr/>
                </p:nvGrpSpPr>
                <p:grpSpPr>
                  <a:xfrm>
                    <a:off x="4876800" y="4724400"/>
                    <a:ext cx="1828800" cy="1219200"/>
                    <a:chOff x="4876800" y="4724400"/>
                    <a:chExt cx="1828800" cy="1219200"/>
                  </a:xfrm>
                </p:grpSpPr>
                <p:sp>
                  <p:nvSpPr>
                    <p:cNvPr id="77" name="正方形/長方形 76"/>
                    <p:cNvSpPr/>
                    <p:nvPr/>
                  </p:nvSpPr>
                  <p:spPr>
                    <a:xfrm>
                      <a:off x="4876800" y="5105400"/>
                      <a:ext cx="1828800" cy="8382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4">
                            <a:lumMod val="7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" name="テキスト ボックス 77"/>
                    <p:cNvSpPr txBox="1"/>
                    <p:nvPr/>
                  </p:nvSpPr>
                  <p:spPr>
                    <a:xfrm>
                      <a:off x="4876800" y="4724400"/>
                      <a:ext cx="1828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Management VM</a:t>
                      </a:r>
                      <a:endParaRPr kumimoji="1" lang="ja-JP" altLang="en-US" dirty="0"/>
                    </a:p>
                  </p:txBody>
                </p:sp>
              </p:grpSp>
              <p:sp>
                <p:nvSpPr>
                  <p:cNvPr id="76" name="角丸四角形 75"/>
                  <p:cNvSpPr/>
                  <p:nvPr/>
                </p:nvSpPr>
                <p:spPr>
                  <a:xfrm>
                    <a:off x="5105400" y="5257800"/>
                    <a:ext cx="1447800" cy="457200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 smtClean="0"/>
                      <a:t>VNC Server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57" name="直線矢印コネクタ 56"/>
                <p:cNvCxnSpPr>
                  <a:endCxn id="76" idx="1"/>
                </p:cNvCxnSpPr>
                <p:nvPr/>
              </p:nvCxnSpPr>
              <p:spPr>
                <a:xfrm>
                  <a:off x="4114800" y="5105400"/>
                  <a:ext cx="609600" cy="0"/>
                </a:xfrm>
                <a:prstGeom prst="straightConnector1">
                  <a:avLst/>
                </a:prstGeom>
                <a:ln w="28575" cmpd="sng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図形グループ 57"/>
                <p:cNvGrpSpPr/>
                <p:nvPr/>
              </p:nvGrpSpPr>
              <p:grpSpPr>
                <a:xfrm>
                  <a:off x="2819400" y="4724400"/>
                  <a:ext cx="1295400" cy="914400"/>
                  <a:chOff x="2743200" y="5486400"/>
                  <a:chExt cx="1295400" cy="914400"/>
                </a:xfrm>
              </p:grpSpPr>
              <p:sp>
                <p:nvSpPr>
                  <p:cNvPr id="71" name="角丸四角形 70"/>
                  <p:cNvSpPr/>
                  <p:nvPr/>
                </p:nvSpPr>
                <p:spPr>
                  <a:xfrm>
                    <a:off x="2743200" y="5486400"/>
                    <a:ext cx="1295400" cy="914400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grpSp>
                <p:nvGrpSpPr>
                  <p:cNvPr id="72" name="図形グループ 71"/>
                  <p:cNvGrpSpPr/>
                  <p:nvPr/>
                </p:nvGrpSpPr>
                <p:grpSpPr>
                  <a:xfrm>
                    <a:off x="2743200" y="5486400"/>
                    <a:ext cx="1295400" cy="838200"/>
                    <a:chOff x="2743200" y="5486400"/>
                    <a:chExt cx="1295400" cy="838200"/>
                  </a:xfrm>
                </p:grpSpPr>
                <p:sp>
                  <p:nvSpPr>
                    <p:cNvPr id="73" name="テキスト ボックス 72"/>
                    <p:cNvSpPr txBox="1"/>
                    <p:nvPr/>
                  </p:nvSpPr>
                  <p:spPr>
                    <a:xfrm>
                      <a:off x="2743200" y="5486400"/>
                      <a:ext cx="12954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VNC Client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4" name="角丸四角形 73"/>
                    <p:cNvSpPr/>
                    <p:nvPr/>
                  </p:nvSpPr>
                  <p:spPr>
                    <a:xfrm>
                      <a:off x="2895600" y="5943600"/>
                      <a:ext cx="990600" cy="381000"/>
                    </a:xfrm>
                    <a:prstGeom prst="roundRect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dirty="0" smtClean="0"/>
                        <a:t>encrypt</a:t>
                      </a:r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59" name="図形グループ 58"/>
                <p:cNvGrpSpPr/>
                <p:nvPr/>
              </p:nvGrpSpPr>
              <p:grpSpPr>
                <a:xfrm>
                  <a:off x="6477000" y="4343400"/>
                  <a:ext cx="1219200" cy="1219200"/>
                  <a:chOff x="6477000" y="4343400"/>
                  <a:chExt cx="1219200" cy="1219200"/>
                </a:xfrm>
              </p:grpSpPr>
              <p:grpSp>
                <p:nvGrpSpPr>
                  <p:cNvPr id="62" name="図形グループ 61"/>
                  <p:cNvGrpSpPr/>
                  <p:nvPr/>
                </p:nvGrpSpPr>
                <p:grpSpPr>
                  <a:xfrm>
                    <a:off x="6477000" y="4343400"/>
                    <a:ext cx="1219200" cy="1219200"/>
                    <a:chOff x="6477000" y="4724400"/>
                    <a:chExt cx="1219200" cy="1219200"/>
                  </a:xfrm>
                </p:grpSpPr>
                <p:sp>
                  <p:nvSpPr>
                    <p:cNvPr id="69" name="正方形/長方形 68"/>
                    <p:cNvSpPr/>
                    <p:nvPr/>
                  </p:nvSpPr>
                  <p:spPr>
                    <a:xfrm>
                      <a:off x="6477000" y="5105400"/>
                      <a:ext cx="1219200" cy="8382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2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" name="テキスト ボックス 69"/>
                    <p:cNvSpPr txBox="1"/>
                    <p:nvPr/>
                  </p:nvSpPr>
                  <p:spPr>
                    <a:xfrm>
                      <a:off x="6477000" y="4724400"/>
                      <a:ext cx="1219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User VM</a:t>
                      </a:r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63" name="図形グループ 62"/>
                  <p:cNvGrpSpPr/>
                  <p:nvPr/>
                </p:nvGrpSpPr>
                <p:grpSpPr>
                  <a:xfrm>
                    <a:off x="6629400" y="5105400"/>
                    <a:ext cx="914400" cy="228600"/>
                    <a:chOff x="6629400" y="5486400"/>
                    <a:chExt cx="914400" cy="228600"/>
                  </a:xfrm>
                </p:grpSpPr>
                <p:sp>
                  <p:nvSpPr>
                    <p:cNvPr id="65" name="正方形/長方形 64"/>
                    <p:cNvSpPr/>
                    <p:nvPr/>
                  </p:nvSpPr>
                  <p:spPr>
                    <a:xfrm>
                      <a:off x="68580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6" name="正方形/長方形 65"/>
                    <p:cNvSpPr/>
                    <p:nvPr/>
                  </p:nvSpPr>
                  <p:spPr>
                    <a:xfrm>
                      <a:off x="70866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" name="正方形/長方形 66"/>
                    <p:cNvSpPr/>
                    <p:nvPr/>
                  </p:nvSpPr>
                  <p:spPr>
                    <a:xfrm>
                      <a:off x="73152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8" name="正方形/長方形 67"/>
                    <p:cNvSpPr/>
                    <p:nvPr/>
                  </p:nvSpPr>
                  <p:spPr>
                    <a:xfrm>
                      <a:off x="6629400" y="5486400"/>
                      <a:ext cx="228600" cy="228600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64" name="テキスト ボックス 63"/>
                  <p:cNvSpPr txBox="1"/>
                  <p:nvPr/>
                </p:nvSpPr>
                <p:spPr>
                  <a:xfrm>
                    <a:off x="6629400" y="4724400"/>
                    <a:ext cx="914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queue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60" name="直線矢印コネクタ 59"/>
                <p:cNvCxnSpPr/>
                <p:nvPr/>
              </p:nvCxnSpPr>
              <p:spPr>
                <a:xfrm>
                  <a:off x="5257800" y="5334000"/>
                  <a:ext cx="0" cy="609600"/>
                </a:xfrm>
                <a:prstGeom prst="straightConnector1">
                  <a:avLst/>
                </a:prstGeom>
                <a:ln w="28575" cmpd="sng">
                  <a:solidFill>
                    <a:srgbClr val="0000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カギ線コネクタ 60"/>
                <p:cNvCxnSpPr>
                  <a:endCxn id="65" idx="2"/>
                </p:cNvCxnSpPr>
                <p:nvPr/>
              </p:nvCxnSpPr>
              <p:spPr>
                <a:xfrm flipV="1">
                  <a:off x="5791200" y="5334000"/>
                  <a:ext cx="1181100" cy="876300"/>
                </a:xfrm>
                <a:prstGeom prst="bentConnector2">
                  <a:avLst/>
                </a:prstGeom>
                <a:ln w="28575" cmpd="sng"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角丸四角形 51"/>
            <p:cNvSpPr/>
            <p:nvPr/>
          </p:nvSpPr>
          <p:spPr>
            <a:xfrm>
              <a:off x="5867400" y="5791200"/>
              <a:ext cx="1143000" cy="533400"/>
            </a:xfrm>
            <a:prstGeom prst="roundRect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i</a:t>
              </a:r>
              <a:r>
                <a:rPr kumimoji="1" lang="en-US" altLang="ja-JP" dirty="0" smtClean="0"/>
                <a:t>ntegrity check</a:t>
              </a:r>
              <a:endParaRPr kumimoji="1" lang="ja-JP" altLang="en-US" dirty="0"/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7391400" y="5791200"/>
              <a:ext cx="1219200" cy="533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d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ecrypt &amp; convert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4267200" y="5334000"/>
            <a:ext cx="2209800" cy="1524000"/>
            <a:chOff x="4267200" y="5334000"/>
            <a:chExt cx="2209800" cy="1524000"/>
          </a:xfrm>
        </p:grpSpPr>
        <p:pic>
          <p:nvPicPr>
            <p:cNvPr id="42" name="図 41" descr="desktop-6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5334000"/>
              <a:ext cx="914400" cy="914400"/>
            </a:xfrm>
            <a:prstGeom prst="rect">
              <a:avLst/>
            </a:prstGeom>
          </p:spPr>
        </p:pic>
        <p:pic>
          <p:nvPicPr>
            <p:cNvPr id="43" name="図 42" descr="keyboard-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67200" y="6019800"/>
              <a:ext cx="914400" cy="838200"/>
            </a:xfrm>
            <a:prstGeom prst="rect">
              <a:avLst/>
            </a:prstGeom>
          </p:spPr>
        </p:pic>
        <p:sp>
          <p:nvSpPr>
            <p:cNvPr id="5" name="下カーブ矢印 4"/>
            <p:cNvSpPr/>
            <p:nvPr/>
          </p:nvSpPr>
          <p:spPr>
            <a:xfrm>
              <a:off x="4724400" y="5943600"/>
              <a:ext cx="685800" cy="457200"/>
            </a:xfrm>
            <a:prstGeom prst="curvedDown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5029200" y="6324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Keystroke!</a:t>
              </a:r>
              <a:endParaRPr kumimoji="1" lang="ja-JP" altLang="en-US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4343400" y="5562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’A’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51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Overheads </a:t>
            </a:r>
            <a:r>
              <a:rPr lang="en-US" altLang="ja-JP" dirty="0" smtClean="0"/>
              <a:t>in a Full</a:t>
            </a:r>
            <a:r>
              <a:rPr lang="en-US" altLang="ja-JP" dirty="0" smtClean="0">
                <a:solidFill>
                  <a:srgbClr val="FFFFFF"/>
                </a:solidFill>
              </a:rPr>
              <a:t>-screen Update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measured overheads when the full screen of 800x600 was updated</a:t>
            </a:r>
          </a:p>
          <a:p>
            <a:pPr lvl="1"/>
            <a:r>
              <a:rPr lang="en-US" altLang="ja-JP" dirty="0" smtClean="0"/>
              <a:t>Server side: </a:t>
            </a:r>
            <a:r>
              <a:rPr lang="en-US" altLang="ja-JP" dirty="0" smtClean="0">
                <a:solidFill>
                  <a:srgbClr val="DB30C7"/>
                </a:solidFill>
              </a:rPr>
              <a:t>37 ms</a:t>
            </a:r>
          </a:p>
          <a:p>
            <a:pPr lvl="2"/>
            <a:r>
              <a:rPr lang="en-US" altLang="ja-JP" dirty="0" smtClean="0"/>
              <a:t>Synchronization and encryption of VRAM</a:t>
            </a:r>
          </a:p>
          <a:p>
            <a:pPr lvl="1"/>
            <a:r>
              <a:rPr lang="en-US" altLang="ja-JP" dirty="0" smtClean="0"/>
              <a:t>Client side: </a:t>
            </a:r>
            <a:r>
              <a:rPr lang="en-US" altLang="ja-JP" dirty="0" smtClean="0">
                <a:solidFill>
                  <a:srgbClr val="DB30C7"/>
                </a:solidFill>
              </a:rPr>
              <a:t>47 ms</a:t>
            </a:r>
          </a:p>
          <a:p>
            <a:pPr lvl="2"/>
            <a:r>
              <a:rPr lang="en-US" altLang="ja-JP" dirty="0" smtClean="0"/>
              <a:t>Decryption of pixel data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304800" y="4038600"/>
            <a:ext cx="3771900" cy="2590800"/>
            <a:chOff x="304800" y="4038600"/>
            <a:chExt cx="3771900" cy="2590800"/>
          </a:xfrm>
        </p:grpSpPr>
        <p:graphicFrame>
          <p:nvGraphicFramePr>
            <p:cNvPr id="5" name="グラフ 4"/>
            <p:cNvGraphicFramePr/>
            <p:nvPr>
              <p:extLst>
                <p:ext uri="{D42A27DB-BD31-4B8C-83A1-F6EECF244321}">
                  <p14:modId xmlns:p14="http://schemas.microsoft.com/office/powerpoint/2010/main" val="4269821229"/>
                </p:ext>
              </p:extLst>
            </p:nvPr>
          </p:nvGraphicFramePr>
          <p:xfrm>
            <a:off x="533400" y="4267200"/>
            <a:ext cx="3543300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304800" y="4038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[</a:t>
              </a:r>
              <a:r>
                <a:rPr kumimoji="1" lang="en-US" altLang="ja-JP" dirty="0" err="1" smtClean="0"/>
                <a:t>ms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371600" y="4038600"/>
              <a:ext cx="78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DB30C7"/>
                  </a:solidFill>
                </a:rPr>
                <a:t>47</a:t>
              </a:r>
              <a:endParaRPr kumimoji="1" lang="ja-JP" altLang="en-US" dirty="0">
                <a:solidFill>
                  <a:srgbClr val="DB30C7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819400" y="4343400"/>
              <a:ext cx="78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rgbClr val="DB30C7"/>
                  </a:solidFill>
                </a:rPr>
                <a:t>3</a:t>
              </a:r>
              <a:r>
                <a:rPr kumimoji="1" lang="en-US" altLang="ja-JP" sz="2400" dirty="0" smtClean="0">
                  <a:solidFill>
                    <a:srgbClr val="DB30C7"/>
                  </a:solidFill>
                </a:rPr>
                <a:t>7</a:t>
              </a:r>
              <a:endParaRPr kumimoji="1" lang="ja-JP" altLang="en-US" dirty="0">
                <a:solidFill>
                  <a:srgbClr val="DB30C7"/>
                </a:solidFill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4038600" y="4038600"/>
            <a:ext cx="4953000" cy="2514600"/>
            <a:chOff x="4038600" y="4038600"/>
            <a:chExt cx="4953000" cy="2514600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4038600" y="4038600"/>
              <a:ext cx="4953000" cy="2514600"/>
              <a:chOff x="1447800" y="4114800"/>
              <a:chExt cx="4953000" cy="2514600"/>
            </a:xfrm>
          </p:grpSpPr>
          <p:grpSp>
            <p:nvGrpSpPr>
              <p:cNvPr id="8" name="図形グループ 7"/>
              <p:cNvGrpSpPr/>
              <p:nvPr/>
            </p:nvGrpSpPr>
            <p:grpSpPr>
              <a:xfrm>
                <a:off x="3124200" y="5943600"/>
                <a:ext cx="3276600" cy="685800"/>
                <a:chOff x="3429000" y="6172200"/>
                <a:chExt cx="3276600" cy="685800"/>
              </a:xfrm>
            </p:grpSpPr>
            <p:grpSp>
              <p:nvGrpSpPr>
                <p:cNvPr id="38" name="図形グループ 37"/>
                <p:cNvGrpSpPr/>
                <p:nvPr/>
              </p:nvGrpSpPr>
              <p:grpSpPr>
                <a:xfrm>
                  <a:off x="3429000" y="6172200"/>
                  <a:ext cx="3276600" cy="685800"/>
                  <a:chOff x="4114800" y="6019800"/>
                  <a:chExt cx="3276600" cy="685800"/>
                </a:xfrm>
              </p:grpSpPr>
              <p:sp>
                <p:nvSpPr>
                  <p:cNvPr id="40" name="正方形/長方形 39"/>
                  <p:cNvSpPr/>
                  <p:nvPr/>
                </p:nvSpPr>
                <p:spPr>
                  <a:xfrm>
                    <a:off x="4114800" y="6019800"/>
                    <a:ext cx="3276600" cy="685800"/>
                  </a:xfrm>
                  <a:prstGeom prst="rect">
                    <a:avLst/>
                  </a:prstGeom>
                  <a:solidFill>
                    <a:srgbClr val="60CCEA"/>
                  </a:solidFill>
                  <a:ln>
                    <a:solidFill>
                      <a:srgbClr val="0D4F61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テキスト ボックス 40"/>
                  <p:cNvSpPr txBox="1"/>
                  <p:nvPr/>
                </p:nvSpPr>
                <p:spPr>
                  <a:xfrm>
                    <a:off x="6629400" y="6324600"/>
                    <a:ext cx="762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VMM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9" name="角丸四角形 38"/>
                <p:cNvSpPr/>
                <p:nvPr/>
              </p:nvSpPr>
              <p:spPr>
                <a:xfrm>
                  <a:off x="4648200" y="6324600"/>
                  <a:ext cx="1066800" cy="381000"/>
                </a:xfrm>
                <a:prstGeom prst="roundRect">
                  <a:avLst/>
                </a:prstGeom>
                <a:solidFill>
                  <a:srgbClr val="0000FF"/>
                </a:solidFill>
                <a:ln>
                  <a:solidFill>
                    <a:srgbClr val="0D0D0D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encrypt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32" name="図形グループ 31"/>
              <p:cNvGrpSpPr/>
              <p:nvPr/>
            </p:nvGrpSpPr>
            <p:grpSpPr>
              <a:xfrm>
                <a:off x="1447800" y="4495800"/>
                <a:ext cx="1295400" cy="914400"/>
                <a:chOff x="1828800" y="5486400"/>
                <a:chExt cx="1295400" cy="914400"/>
              </a:xfrm>
            </p:grpSpPr>
            <p:sp>
              <p:nvSpPr>
                <p:cNvPr id="34" name="角丸四角形 33"/>
                <p:cNvSpPr/>
                <p:nvPr/>
              </p:nvSpPr>
              <p:spPr>
                <a:xfrm>
                  <a:off x="1828800" y="5486400"/>
                  <a:ext cx="1295400" cy="9144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35" name="図形グループ 34"/>
                <p:cNvGrpSpPr/>
                <p:nvPr/>
              </p:nvGrpSpPr>
              <p:grpSpPr>
                <a:xfrm>
                  <a:off x="1828800" y="5486400"/>
                  <a:ext cx="1295400" cy="838200"/>
                  <a:chOff x="1828800" y="5486400"/>
                  <a:chExt cx="1295400" cy="838200"/>
                </a:xfrm>
              </p:grpSpPr>
              <p:sp>
                <p:nvSpPr>
                  <p:cNvPr id="36" name="テキスト ボックス 35"/>
                  <p:cNvSpPr txBox="1"/>
                  <p:nvPr/>
                </p:nvSpPr>
                <p:spPr>
                  <a:xfrm>
                    <a:off x="1828800" y="5486400"/>
                    <a:ext cx="1295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VNC Client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角丸四角形 36"/>
                  <p:cNvSpPr/>
                  <p:nvPr/>
                </p:nvSpPr>
                <p:spPr>
                  <a:xfrm>
                    <a:off x="1981200" y="5943600"/>
                    <a:ext cx="990600" cy="381000"/>
                  </a:xfrm>
                  <a:prstGeom prst="roundRect">
                    <a:avLst/>
                  </a:prstGeom>
                  <a:solidFill>
                    <a:srgbClr val="0000FF"/>
                  </a:solidFill>
                  <a:ln>
                    <a:solidFill>
                      <a:schemeClr val="bg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en-US" altLang="ja-JP" dirty="0" smtClean="0"/>
                      <a:t>decrypt</a:t>
                    </a:r>
                    <a:endParaRPr kumimoji="1" lang="ja-JP" altLang="en-US" dirty="0"/>
                  </a:p>
                </p:txBody>
              </p:sp>
            </p:grpSp>
          </p:grpSp>
          <p:grpSp>
            <p:nvGrpSpPr>
              <p:cNvPr id="28" name="図形グループ 27"/>
              <p:cNvGrpSpPr/>
              <p:nvPr/>
            </p:nvGrpSpPr>
            <p:grpSpPr>
              <a:xfrm>
                <a:off x="5181600" y="4114800"/>
                <a:ext cx="1219200" cy="1676400"/>
                <a:chOff x="5410200" y="4267200"/>
                <a:chExt cx="1219200" cy="1676400"/>
              </a:xfrm>
            </p:grpSpPr>
            <p:sp>
              <p:nvSpPr>
                <p:cNvPr id="30" name="正方形/長方形 29"/>
                <p:cNvSpPr/>
                <p:nvPr/>
              </p:nvSpPr>
              <p:spPr>
                <a:xfrm>
                  <a:off x="5410200" y="4648200"/>
                  <a:ext cx="1219200" cy="1295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5410200" y="42672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/>
                    <a:t>User VM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22" name="図形グループ 21"/>
              <p:cNvGrpSpPr/>
              <p:nvPr/>
            </p:nvGrpSpPr>
            <p:grpSpPr>
              <a:xfrm>
                <a:off x="3124200" y="4114800"/>
                <a:ext cx="1828800" cy="1676400"/>
                <a:chOff x="4495800" y="4419600"/>
                <a:chExt cx="1828800" cy="1676400"/>
              </a:xfrm>
            </p:grpSpPr>
            <p:grpSp>
              <p:nvGrpSpPr>
                <p:cNvPr id="24" name="図形グループ 23"/>
                <p:cNvGrpSpPr/>
                <p:nvPr/>
              </p:nvGrpSpPr>
              <p:grpSpPr>
                <a:xfrm>
                  <a:off x="4495800" y="4419600"/>
                  <a:ext cx="1828800" cy="1676400"/>
                  <a:chOff x="4495800" y="4419600"/>
                  <a:chExt cx="1828800" cy="1676400"/>
                </a:xfrm>
              </p:grpSpPr>
              <p:sp>
                <p:nvSpPr>
                  <p:cNvPr id="26" name="正方形/長方形 25"/>
                  <p:cNvSpPr/>
                  <p:nvPr/>
                </p:nvSpPr>
                <p:spPr>
                  <a:xfrm>
                    <a:off x="4495800" y="4800600"/>
                    <a:ext cx="1828800" cy="12954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rgbClr val="711F9A"/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テキスト ボックス 26"/>
                  <p:cNvSpPr txBox="1"/>
                  <p:nvPr/>
                </p:nvSpPr>
                <p:spPr>
                  <a:xfrm>
                    <a:off x="4495800" y="4419600"/>
                    <a:ext cx="1828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/>
                      <a:t>Management VM</a:t>
                    </a:r>
                    <a:endParaRPr kumimoji="1" lang="ja-JP" altLang="en-US" dirty="0"/>
                  </a:p>
                </p:txBody>
              </p:sp>
            </p:grpSp>
            <p:sp>
              <p:nvSpPr>
                <p:cNvPr id="25" name="角丸四角形 24"/>
                <p:cNvSpPr/>
                <p:nvPr/>
              </p:nvSpPr>
              <p:spPr>
                <a:xfrm>
                  <a:off x="4724400" y="4876800"/>
                  <a:ext cx="1371600" cy="5334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VNC Server</a:t>
                  </a:r>
                  <a:endParaRPr kumimoji="1" lang="ja-JP" altLang="en-US" dirty="0"/>
                </a:p>
              </p:txBody>
            </p:sp>
          </p:grpSp>
          <p:cxnSp>
            <p:nvCxnSpPr>
              <p:cNvPr id="15" name="カギ線コネクタ 14"/>
              <p:cNvCxnSpPr>
                <a:stCxn id="39" idx="1"/>
                <a:endCxn id="88" idx="2"/>
              </p:cNvCxnSpPr>
              <p:nvPr/>
            </p:nvCxnSpPr>
            <p:spPr>
              <a:xfrm rot="10800000">
                <a:off x="4038600" y="5562600"/>
                <a:ext cx="304800" cy="723900"/>
              </a:xfrm>
              <a:prstGeom prst="bentConnector2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>
                <a:stCxn id="25" idx="1"/>
                <a:endCxn id="34" idx="3"/>
              </p:cNvCxnSpPr>
              <p:nvPr/>
            </p:nvCxnSpPr>
            <p:spPr>
              <a:xfrm flipH="1">
                <a:off x="2743200" y="4838700"/>
                <a:ext cx="609600" cy="0"/>
              </a:xfrm>
              <a:prstGeom prst="straightConnector1">
                <a:avLst/>
              </a:prstGeom>
              <a:ln w="28575" cmpd="sng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カギ線コネクタ 17"/>
              <p:cNvCxnSpPr>
                <a:endCxn id="39" idx="3"/>
              </p:cNvCxnSpPr>
              <p:nvPr/>
            </p:nvCxnSpPr>
            <p:spPr>
              <a:xfrm rot="5400000">
                <a:off x="5200650" y="5695950"/>
                <a:ext cx="800100" cy="381000"/>
              </a:xfrm>
              <a:prstGeom prst="bentConnector2">
                <a:avLst/>
              </a:prstGeom>
              <a:ln w="28575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正方形/長方形 86"/>
            <p:cNvSpPr/>
            <p:nvPr/>
          </p:nvSpPr>
          <p:spPr>
            <a:xfrm>
              <a:off x="7924800" y="5105400"/>
              <a:ext cx="914400" cy="381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VRAM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6172200" y="5105400"/>
              <a:ext cx="914400" cy="381000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VRAM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4038600" y="3962400"/>
            <a:ext cx="1295400" cy="1371600"/>
            <a:chOff x="3962400" y="4114800"/>
            <a:chExt cx="1295400" cy="1371600"/>
          </a:xfrm>
        </p:grpSpPr>
        <p:sp>
          <p:nvSpPr>
            <p:cNvPr id="49" name="円/楕円 48"/>
            <p:cNvSpPr/>
            <p:nvPr/>
          </p:nvSpPr>
          <p:spPr>
            <a:xfrm>
              <a:off x="4038600" y="4572000"/>
              <a:ext cx="1219200" cy="914400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  <a:ln>
              <a:solidFill>
                <a:srgbClr val="9A03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962400" y="4114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Client side</a:t>
              </a:r>
              <a:endParaRPr kumimoji="1" lang="ja-JP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5715000" y="3657600"/>
            <a:ext cx="3276600" cy="2895600"/>
            <a:chOff x="5715000" y="3810000"/>
            <a:chExt cx="3276600" cy="2895600"/>
          </a:xfrm>
        </p:grpSpPr>
        <p:sp>
          <p:nvSpPr>
            <p:cNvPr id="54" name="円/楕円 53"/>
            <p:cNvSpPr/>
            <p:nvPr/>
          </p:nvSpPr>
          <p:spPr>
            <a:xfrm>
              <a:off x="5867400" y="4343400"/>
              <a:ext cx="3048000" cy="2362200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  <a:ln>
              <a:solidFill>
                <a:srgbClr val="9A03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715000" y="38100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rgbClr val="E983DD"/>
                  </a:solidFill>
                </a:rPr>
                <a:t>S</a:t>
              </a:r>
              <a:r>
                <a:rPr kumimoji="1" lang="en-US" altLang="ja-JP" dirty="0" smtClean="0">
                  <a:solidFill>
                    <a:srgbClr val="E983DD"/>
                  </a:solidFill>
                </a:rPr>
                <a:t>erver side</a:t>
              </a:r>
              <a:endParaRPr kumimoji="1" lang="ja-JP" altLang="en-US" dirty="0">
                <a:solidFill>
                  <a:srgbClr val="E983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3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Response Time of a Full-screen Update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We measured the time from a keyboard input to a full-screen update by terminating a screen saver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</a:t>
            </a:r>
            <a:r>
              <a:rPr kumimoji="1" lang="en-US" altLang="ja-JP" dirty="0">
                <a:solidFill>
                  <a:srgbClr val="FFFFFF"/>
                </a:solidFill>
              </a:rPr>
              <a:t>increase of the response </a:t>
            </a:r>
            <a:r>
              <a:rPr kumimoji="1" lang="en-US" altLang="ja-JP" dirty="0" smtClean="0">
                <a:solidFill>
                  <a:srgbClr val="FFFFFF"/>
                </a:solidFill>
              </a:rPr>
              <a:t>time: </a:t>
            </a:r>
            <a:r>
              <a:rPr kumimoji="1" lang="en-US" altLang="ja-JP" sz="2800" dirty="0">
                <a:solidFill>
                  <a:srgbClr val="DB30C7"/>
                </a:solidFill>
                <a:cs typeface="Arial"/>
              </a:rPr>
              <a:t>46</a:t>
            </a:r>
            <a:r>
              <a:rPr kumimoji="1" lang="en-US" altLang="ja-JP" dirty="0">
                <a:solidFill>
                  <a:srgbClr val="DB30C7"/>
                </a:solidFill>
              </a:rPr>
              <a:t>ms </a:t>
            </a:r>
            <a:r>
              <a:rPr kumimoji="1" lang="en-US" altLang="ja-JP" dirty="0" smtClean="0">
                <a:solidFill>
                  <a:srgbClr val="FFFFFF"/>
                </a:solidFill>
              </a:rPr>
              <a:t>(31.5%)</a:t>
            </a:r>
            <a:endParaRPr lang="en-US" altLang="ja-JP" dirty="0" smtClean="0">
              <a:solidFill>
                <a:srgbClr val="FFFFF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The server-side overhead was hidden</a:t>
            </a:r>
          </a:p>
          <a:p>
            <a:pPr lvl="2"/>
            <a:r>
              <a:rPr lang="en-US" altLang="ja-JP" dirty="0" smtClean="0">
                <a:solidFill>
                  <a:srgbClr val="FFFFFF"/>
                </a:solidFill>
              </a:rPr>
              <a:t>because of </a:t>
            </a:r>
            <a:r>
              <a:rPr lang="en-US" altLang="ja-JP" dirty="0">
                <a:solidFill>
                  <a:srgbClr val="FFFFFF"/>
                </a:solidFill>
              </a:rPr>
              <a:t>the long timer interval used </a:t>
            </a:r>
            <a:r>
              <a:rPr lang="en-US" altLang="ja-JP" dirty="0" smtClean="0">
                <a:solidFill>
                  <a:srgbClr val="FFFFFF"/>
                </a:solidFill>
              </a:rPr>
              <a:t>in </a:t>
            </a:r>
            <a:r>
              <a:rPr lang="en-US" altLang="ja-JP" dirty="0">
                <a:solidFill>
                  <a:srgbClr val="FFFFFF"/>
                </a:solidFill>
              </a:rPr>
              <a:t>the VNC </a:t>
            </a:r>
            <a:r>
              <a:rPr lang="en-US" altLang="ja-JP" dirty="0" smtClean="0">
                <a:solidFill>
                  <a:srgbClr val="FFFFFF"/>
                </a:solidFill>
              </a:rPr>
              <a:t>server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457200" y="3581400"/>
            <a:ext cx="3733800" cy="3124200"/>
            <a:chOff x="4495800" y="3276600"/>
            <a:chExt cx="3733800" cy="3124200"/>
          </a:xfrm>
        </p:grpSpPr>
        <p:graphicFrame>
          <p:nvGraphicFramePr>
            <p:cNvPr id="8" name="グラフ 7"/>
            <p:cNvGraphicFramePr/>
            <p:nvPr>
              <p:extLst>
                <p:ext uri="{D42A27DB-BD31-4B8C-83A1-F6EECF244321}">
                  <p14:modId xmlns:p14="http://schemas.microsoft.com/office/powerpoint/2010/main" val="828418655"/>
                </p:ext>
              </p:extLst>
            </p:nvPr>
          </p:nvGraphicFramePr>
          <p:xfrm>
            <a:off x="4648200" y="3581400"/>
            <a:ext cx="35814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4495800" y="3276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[</a:t>
              </a:r>
              <a:r>
                <a:rPr kumimoji="1" lang="en-US" altLang="ja-JP" dirty="0" err="1" smtClean="0"/>
                <a:t>ms</a:t>
              </a:r>
              <a:r>
                <a:rPr kumimoji="1" lang="en-US" altLang="ja-JP" dirty="0" smtClean="0"/>
                <a:t>]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62600" y="4191000"/>
              <a:ext cx="79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DB30C7"/>
                  </a:solidFill>
                </a:rPr>
                <a:t>146</a:t>
              </a:r>
              <a:endParaRPr kumimoji="1" lang="ja-JP" altLang="en-US" dirty="0">
                <a:solidFill>
                  <a:srgbClr val="DB30C7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934200" y="3733800"/>
              <a:ext cx="79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DB30C7"/>
                  </a:solidFill>
                </a:rPr>
                <a:t>192</a:t>
              </a:r>
              <a:endParaRPr kumimoji="1" lang="ja-JP" altLang="en-US" dirty="0">
                <a:solidFill>
                  <a:srgbClr val="DB30C7"/>
                </a:solidFill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4038600" y="3810000"/>
            <a:ext cx="4953000" cy="2514600"/>
            <a:chOff x="1447800" y="4114800"/>
            <a:chExt cx="4953000" cy="2514600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3124200" y="5943600"/>
              <a:ext cx="3276600" cy="685800"/>
              <a:chOff x="3429000" y="6172200"/>
              <a:chExt cx="3276600" cy="685800"/>
            </a:xfrm>
          </p:grpSpPr>
          <p:grpSp>
            <p:nvGrpSpPr>
              <p:cNvPr id="40" name="図形グループ 39"/>
              <p:cNvGrpSpPr/>
              <p:nvPr/>
            </p:nvGrpSpPr>
            <p:grpSpPr>
              <a:xfrm>
                <a:off x="3429000" y="6172200"/>
                <a:ext cx="3276600" cy="685800"/>
                <a:chOff x="4114800" y="6019800"/>
                <a:chExt cx="3276600" cy="685800"/>
              </a:xfrm>
            </p:grpSpPr>
            <p:sp>
              <p:nvSpPr>
                <p:cNvPr id="42" name="正方形/長方形 41"/>
                <p:cNvSpPr/>
                <p:nvPr/>
              </p:nvSpPr>
              <p:spPr>
                <a:xfrm>
                  <a:off x="4114800" y="6019800"/>
                  <a:ext cx="3276600" cy="685800"/>
                </a:xfrm>
                <a:prstGeom prst="rect">
                  <a:avLst/>
                </a:prstGeom>
                <a:solidFill>
                  <a:srgbClr val="60CCEA"/>
                </a:solidFill>
                <a:ln>
                  <a:solidFill>
                    <a:srgbClr val="0D4F6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6629400" y="63246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VMM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角丸四角形 40"/>
              <p:cNvSpPr/>
              <p:nvPr/>
            </p:nvSpPr>
            <p:spPr>
              <a:xfrm>
                <a:off x="4648200" y="6324600"/>
                <a:ext cx="1066800" cy="381000"/>
              </a:xfrm>
              <a:prstGeom prst="roundRect">
                <a:avLst/>
              </a:prstGeom>
              <a:solidFill>
                <a:srgbClr val="0000FF"/>
              </a:solidFill>
              <a:ln>
                <a:solidFill>
                  <a:srgbClr val="0D0D0D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encrypt</a:t>
                </a:r>
                <a:endParaRPr kumimoji="1" lang="ja-JP" altLang="en-US" dirty="0"/>
              </a:p>
            </p:txBody>
          </p:sp>
        </p:grpSp>
        <p:grpSp>
          <p:nvGrpSpPr>
            <p:cNvPr id="34" name="図形グループ 33"/>
            <p:cNvGrpSpPr/>
            <p:nvPr/>
          </p:nvGrpSpPr>
          <p:grpSpPr>
            <a:xfrm>
              <a:off x="1447800" y="4495800"/>
              <a:ext cx="1295400" cy="914400"/>
              <a:chOff x="1828800" y="5486400"/>
              <a:chExt cx="1295400" cy="914400"/>
            </a:xfrm>
          </p:grpSpPr>
          <p:sp>
            <p:nvSpPr>
              <p:cNvPr id="36" name="角丸四角形 35"/>
              <p:cNvSpPr/>
              <p:nvPr/>
            </p:nvSpPr>
            <p:spPr>
              <a:xfrm>
                <a:off x="1828800" y="5486400"/>
                <a:ext cx="1295400" cy="9144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37" name="図形グループ 36"/>
              <p:cNvGrpSpPr/>
              <p:nvPr/>
            </p:nvGrpSpPr>
            <p:grpSpPr>
              <a:xfrm>
                <a:off x="1828800" y="5486400"/>
                <a:ext cx="1295400" cy="838200"/>
                <a:chOff x="1828800" y="5486400"/>
                <a:chExt cx="1295400" cy="838200"/>
              </a:xfrm>
            </p:grpSpPr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828800" y="5486400"/>
                  <a:ext cx="1295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VNC Client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角丸四角形 38"/>
                <p:cNvSpPr/>
                <p:nvPr/>
              </p:nvSpPr>
              <p:spPr>
                <a:xfrm>
                  <a:off x="1981200" y="5943600"/>
                  <a:ext cx="990600" cy="381000"/>
                </a:xfrm>
                <a:prstGeom prst="roundRect">
                  <a:avLst/>
                </a:prstGeom>
                <a:solidFill>
                  <a:srgbClr val="0000FF"/>
                </a:solidFill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decrypt</a:t>
                  </a:r>
                  <a:endParaRPr kumimoji="1" lang="ja-JP" altLang="en-US" dirty="0"/>
                </a:p>
              </p:txBody>
            </p:sp>
          </p:grpSp>
        </p:grpSp>
        <p:grpSp>
          <p:nvGrpSpPr>
            <p:cNvPr id="19" name="図形グループ 18"/>
            <p:cNvGrpSpPr/>
            <p:nvPr/>
          </p:nvGrpSpPr>
          <p:grpSpPr>
            <a:xfrm>
              <a:off x="5181600" y="4114800"/>
              <a:ext cx="1219200" cy="1676400"/>
              <a:chOff x="6172200" y="4114800"/>
              <a:chExt cx="1219200" cy="1676400"/>
            </a:xfrm>
          </p:grpSpPr>
          <p:grpSp>
            <p:nvGrpSpPr>
              <p:cNvPr id="30" name="図形グループ 29"/>
              <p:cNvGrpSpPr/>
              <p:nvPr/>
            </p:nvGrpSpPr>
            <p:grpSpPr>
              <a:xfrm>
                <a:off x="6172200" y="4114800"/>
                <a:ext cx="1219200" cy="1676400"/>
                <a:chOff x="5410200" y="4267200"/>
                <a:chExt cx="1219200" cy="1676400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>
                  <a:off x="5410200" y="4648200"/>
                  <a:ext cx="1219200" cy="1295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5410200" y="4267200"/>
                  <a:ext cx="1219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/>
                    <a:t>User VM</a:t>
                  </a:r>
                  <a:endParaRPr kumimoji="1" lang="ja-JP" altLang="en-US" dirty="0"/>
                </a:p>
              </p:txBody>
            </p:sp>
          </p:grpSp>
          <p:sp>
            <p:nvSpPr>
              <p:cNvPr id="31" name="正方形/長方形 30"/>
              <p:cNvSpPr/>
              <p:nvPr/>
            </p:nvSpPr>
            <p:spPr>
              <a:xfrm>
                <a:off x="6324600" y="5181600"/>
                <a:ext cx="914400" cy="381000"/>
              </a:xfrm>
              <a:prstGeom prst="rect">
                <a:avLst/>
              </a:prstGeom>
              <a:ln>
                <a:solidFill>
                  <a:srgbClr val="40404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VRAM</a:t>
                </a:r>
                <a:endParaRPr kumimoji="1" lang="ja-JP" alt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図形グループ 19"/>
            <p:cNvGrpSpPr/>
            <p:nvPr/>
          </p:nvGrpSpPr>
          <p:grpSpPr>
            <a:xfrm>
              <a:off x="3124200" y="4114800"/>
              <a:ext cx="1828800" cy="1676400"/>
              <a:chOff x="4114800" y="4114800"/>
              <a:chExt cx="1828800" cy="1676400"/>
            </a:xfrm>
          </p:grpSpPr>
          <p:grpSp>
            <p:nvGrpSpPr>
              <p:cNvPr id="24" name="図形グループ 23"/>
              <p:cNvGrpSpPr/>
              <p:nvPr/>
            </p:nvGrpSpPr>
            <p:grpSpPr>
              <a:xfrm>
                <a:off x="4114800" y="4114800"/>
                <a:ext cx="1828800" cy="1676400"/>
                <a:chOff x="4495800" y="4419600"/>
                <a:chExt cx="1828800" cy="1676400"/>
              </a:xfrm>
            </p:grpSpPr>
            <p:grpSp>
              <p:nvGrpSpPr>
                <p:cNvPr id="26" name="図形グループ 25"/>
                <p:cNvGrpSpPr/>
                <p:nvPr/>
              </p:nvGrpSpPr>
              <p:grpSpPr>
                <a:xfrm>
                  <a:off x="4495800" y="4419600"/>
                  <a:ext cx="1828800" cy="1676400"/>
                  <a:chOff x="4495800" y="4419600"/>
                  <a:chExt cx="1828800" cy="1676400"/>
                </a:xfrm>
              </p:grpSpPr>
              <p:sp>
                <p:nvSpPr>
                  <p:cNvPr id="28" name="正方形/長方形 27"/>
                  <p:cNvSpPr/>
                  <p:nvPr/>
                </p:nvSpPr>
                <p:spPr>
                  <a:xfrm>
                    <a:off x="4495800" y="4800600"/>
                    <a:ext cx="1828800" cy="12954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4495800" y="4419600"/>
                    <a:ext cx="1828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/>
                      <a:t>Management VM</a:t>
                    </a:r>
                    <a:endParaRPr kumimoji="1" lang="ja-JP" altLang="en-US" dirty="0"/>
                  </a:p>
                </p:txBody>
              </p:sp>
            </p:grpSp>
            <p:sp>
              <p:nvSpPr>
                <p:cNvPr id="27" name="角丸四角形 26"/>
                <p:cNvSpPr/>
                <p:nvPr/>
              </p:nvSpPr>
              <p:spPr>
                <a:xfrm>
                  <a:off x="4724400" y="4876800"/>
                  <a:ext cx="1371600" cy="5334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VNC Server</a:t>
                  </a:r>
                  <a:endParaRPr kumimoji="1" lang="ja-JP" altLang="en-US" dirty="0"/>
                </a:p>
              </p:txBody>
            </p:sp>
          </p:grpSp>
          <p:sp>
            <p:nvSpPr>
              <p:cNvPr id="25" name="正方形/長方形 24"/>
              <p:cNvSpPr/>
              <p:nvPr/>
            </p:nvSpPr>
            <p:spPr>
              <a:xfrm>
                <a:off x="4572000" y="5181600"/>
                <a:ext cx="914400" cy="3810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40404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VRAM</a:t>
                </a:r>
                <a:endParaRPr kumimoji="1" lang="ja-JP" alt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1" name="カギ線コネクタ 20"/>
            <p:cNvCxnSpPr>
              <a:stCxn id="41" idx="1"/>
              <a:endCxn id="25" idx="2"/>
            </p:cNvCxnSpPr>
            <p:nvPr/>
          </p:nvCxnSpPr>
          <p:spPr>
            <a:xfrm rot="10800000">
              <a:off x="4038600" y="5562600"/>
              <a:ext cx="304800" cy="723900"/>
            </a:xfrm>
            <a:prstGeom prst="bentConnector2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27" idx="1"/>
              <a:endCxn id="36" idx="3"/>
            </p:cNvCxnSpPr>
            <p:nvPr/>
          </p:nvCxnSpPr>
          <p:spPr>
            <a:xfrm flipH="1">
              <a:off x="2743200" y="4838700"/>
              <a:ext cx="609600" cy="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カギ線コネクタ 22"/>
            <p:cNvCxnSpPr>
              <a:stCxn id="31" idx="2"/>
              <a:endCxn id="41" idx="3"/>
            </p:cNvCxnSpPr>
            <p:nvPr/>
          </p:nvCxnSpPr>
          <p:spPr>
            <a:xfrm rot="5400000">
              <a:off x="5238750" y="5734050"/>
              <a:ext cx="723900" cy="381000"/>
            </a:xfrm>
            <a:prstGeom prst="bentConnector2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図形グループ 10"/>
          <p:cNvGrpSpPr/>
          <p:nvPr/>
        </p:nvGrpSpPr>
        <p:grpSpPr>
          <a:xfrm>
            <a:off x="4267200" y="5105400"/>
            <a:ext cx="914400" cy="1460500"/>
            <a:chOff x="4343400" y="5334000"/>
            <a:chExt cx="914400" cy="1460500"/>
          </a:xfrm>
        </p:grpSpPr>
        <p:pic>
          <p:nvPicPr>
            <p:cNvPr id="6" name="図 5" descr="desktop-6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334000"/>
              <a:ext cx="914400" cy="914400"/>
            </a:xfrm>
            <a:prstGeom prst="rect">
              <a:avLst/>
            </a:prstGeom>
          </p:spPr>
        </p:pic>
        <p:pic>
          <p:nvPicPr>
            <p:cNvPr id="9" name="図 8" descr="keyboard-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19600" y="6096000"/>
              <a:ext cx="762000" cy="698500"/>
            </a:xfrm>
            <a:prstGeom prst="rect">
              <a:avLst/>
            </a:prstGeom>
          </p:spPr>
        </p:pic>
      </p:grpSp>
      <p:sp>
        <p:nvSpPr>
          <p:cNvPr id="12" name="角丸四角形 11"/>
          <p:cNvSpPr/>
          <p:nvPr/>
        </p:nvSpPr>
        <p:spPr>
          <a:xfrm>
            <a:off x="4351800" y="5272200"/>
            <a:ext cx="742799" cy="597600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Remote VM Management in </a:t>
            </a:r>
            <a:r>
              <a:rPr lang="en-US" altLang="ja-JP" dirty="0" err="1"/>
              <a:t>IaaS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In-band remote management is usually used</a:t>
            </a:r>
          </a:p>
          <a:p>
            <a:pPr lvl="1"/>
            <a:r>
              <a:rPr lang="en-US" altLang="ja-JP" dirty="0" smtClean="0"/>
              <a:t>A server runs in a user VM</a:t>
            </a:r>
          </a:p>
          <a:p>
            <a:pPr lvl="1"/>
            <a:r>
              <a:rPr lang="en-US" altLang="ja-JP" dirty="0" smtClean="0"/>
              <a:t>The user connects to the server with VNC or SSH</a:t>
            </a:r>
          </a:p>
          <a:p>
            <a:r>
              <a:rPr lang="en-US" altLang="ja-JP" dirty="0" smtClean="0"/>
              <a:t>However, users cannot access their VMs</a:t>
            </a:r>
            <a:endParaRPr lang="en-US" altLang="ja-JP" dirty="0"/>
          </a:p>
          <a:p>
            <a:pPr lvl="1"/>
            <a:r>
              <a:rPr lang="en-US" altLang="ja-JP" dirty="0" smtClean="0"/>
              <a:t>when they fail </a:t>
            </a:r>
            <a:r>
              <a:rPr lang="en-US" altLang="ja-JP" dirty="0"/>
              <a:t>the configuration of the firewall or network</a:t>
            </a:r>
          </a:p>
          <a:p>
            <a:pPr lvl="1"/>
            <a:r>
              <a:rPr lang="en-US" altLang="ja-JP" dirty="0" smtClean="0"/>
              <a:t>when </a:t>
            </a:r>
            <a:r>
              <a:rPr lang="en-US" altLang="ja-JP" dirty="0" smtClean="0">
                <a:solidFill>
                  <a:srgbClr val="FFFFFF"/>
                </a:solidFill>
              </a:rPr>
              <a:t>the system</a:t>
            </a:r>
            <a:r>
              <a:rPr lang="en-US" altLang="ja-JP" dirty="0" smtClean="0"/>
              <a:t>s</a:t>
            </a:r>
            <a:r>
              <a:rPr lang="en-US" altLang="ja-JP" dirty="0">
                <a:solidFill>
                  <a:srgbClr val="FFFFFF"/>
                </a:solidFill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</a:rPr>
              <a:t>in </a:t>
            </a:r>
            <a:r>
              <a:rPr lang="en-US" altLang="ja-JP" dirty="0">
                <a:solidFill>
                  <a:srgbClr val="FFFFFF"/>
                </a:solidFill>
              </a:rPr>
              <a:t>the </a:t>
            </a:r>
            <a:r>
              <a:rPr lang="en-US" altLang="ja-JP" dirty="0" smtClean="0">
                <a:solidFill>
                  <a:srgbClr val="FFFFFF"/>
                </a:solidFill>
              </a:rPr>
              <a:t>VMs crash</a:t>
            </a:r>
            <a:endParaRPr lang="en-US" altLang="ja-JP" strike="sngStrike" dirty="0">
              <a:solidFill>
                <a:srgbClr val="FFFFFF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143000" y="3886200"/>
            <a:ext cx="6781800" cy="2590800"/>
            <a:chOff x="1143000" y="3886200"/>
            <a:chExt cx="6781800" cy="2590800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1143000" y="43434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</a:t>
              </a:r>
              <a:endParaRPr kumimoji="1" lang="ja-JP" altLang="en-US" dirty="0"/>
            </a:p>
          </p:txBody>
        </p:sp>
        <p:grpSp>
          <p:nvGrpSpPr>
            <p:cNvPr id="14" name="図形グループ 13"/>
            <p:cNvGrpSpPr/>
            <p:nvPr/>
          </p:nvGrpSpPr>
          <p:grpSpPr>
            <a:xfrm>
              <a:off x="3581400" y="3886200"/>
              <a:ext cx="4343400" cy="2590800"/>
              <a:chOff x="3581400" y="3886200"/>
              <a:chExt cx="4343400" cy="2590800"/>
            </a:xfrm>
          </p:grpSpPr>
          <p:sp>
            <p:nvSpPr>
              <p:cNvPr id="39" name="雲 38"/>
              <p:cNvSpPr/>
              <p:nvPr/>
            </p:nvSpPr>
            <p:spPr>
              <a:xfrm>
                <a:off x="3581400" y="3886200"/>
                <a:ext cx="4343400" cy="2590800"/>
              </a:xfrm>
              <a:prstGeom prst="cloud">
                <a:avLst/>
              </a:prstGeom>
              <a:gradFill flip="none" rotWithShape="1">
                <a:gsLst>
                  <a:gs pos="0">
                    <a:srgbClr val="00409D"/>
                  </a:gs>
                  <a:gs pos="100000">
                    <a:schemeClr val="bg2">
                      <a:lumMod val="50000"/>
                      <a:lumOff val="5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553200" y="39624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err="1" smtClean="0"/>
                  <a:t>IaaS</a:t>
                </a:r>
                <a:endParaRPr kumimoji="1" lang="ja-JP" altLang="en-US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5715000" y="4876800"/>
                <a:ext cx="609600" cy="342900"/>
              </a:xfrm>
              <a:prstGeom prst="rect">
                <a:avLst/>
              </a:prstGeom>
              <a:solidFill>
                <a:srgbClr val="60CCEA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6705600" y="4876800"/>
                <a:ext cx="609600" cy="342900"/>
              </a:xfrm>
              <a:prstGeom prst="rect">
                <a:avLst/>
              </a:prstGeom>
              <a:solidFill>
                <a:srgbClr val="60CCEA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8200" y="5486400"/>
                <a:ext cx="533400" cy="694824"/>
              </a:xfrm>
              <a:prstGeom prst="rect">
                <a:avLst/>
              </a:prstGeom>
            </p:spPr>
          </p:pic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400" y="5486400"/>
                <a:ext cx="533400" cy="694825"/>
              </a:xfrm>
              <a:prstGeom prst="rect">
                <a:avLst/>
              </a:prstGeom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4200" y="5486400"/>
                <a:ext cx="526472" cy="685800"/>
              </a:xfrm>
              <a:prstGeom prst="rect">
                <a:avLst/>
              </a:prstGeom>
            </p:spPr>
          </p:pic>
          <p:grpSp>
            <p:nvGrpSpPr>
              <p:cNvPr id="13" name="図形グループ 12"/>
              <p:cNvGrpSpPr/>
              <p:nvPr/>
            </p:nvGrpSpPr>
            <p:grpSpPr>
              <a:xfrm>
                <a:off x="4191000" y="4343400"/>
                <a:ext cx="1371600" cy="1066800"/>
                <a:chOff x="4191000" y="4343400"/>
                <a:chExt cx="1371600" cy="1066800"/>
              </a:xfrm>
            </p:grpSpPr>
            <p:sp>
              <p:nvSpPr>
                <p:cNvPr id="20" name="正方形/長方形 19"/>
                <p:cNvSpPr/>
                <p:nvPr/>
              </p:nvSpPr>
              <p:spPr>
                <a:xfrm>
                  <a:off x="4191000" y="4343400"/>
                  <a:ext cx="1371600" cy="1066800"/>
                </a:xfrm>
                <a:prstGeom prst="rect">
                  <a:avLst/>
                </a:prstGeom>
                <a:solidFill>
                  <a:srgbClr val="60CCEA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1" name="角丸四角形 30"/>
                <p:cNvSpPr/>
                <p:nvPr/>
              </p:nvSpPr>
              <p:spPr>
                <a:xfrm>
                  <a:off x="4419600" y="4724400"/>
                  <a:ext cx="990600" cy="609600"/>
                </a:xfrm>
                <a:prstGeom prst="round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VNC </a:t>
                  </a:r>
                </a:p>
                <a:p>
                  <a:pPr algn="ctr"/>
                  <a:r>
                    <a:rPr kumimoji="1" lang="en-US" altLang="ja-JP" dirty="0" smtClean="0"/>
                    <a:t>Server</a:t>
                  </a:r>
                  <a:endParaRPr kumimoji="1" lang="ja-JP" altLang="en-US" dirty="0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4191000" y="434340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User VM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12" name="直線矢印コネクタ 11"/>
            <p:cNvCxnSpPr>
              <a:endCxn id="31" idx="1"/>
            </p:cNvCxnSpPr>
            <p:nvPr/>
          </p:nvCxnSpPr>
          <p:spPr>
            <a:xfrm>
              <a:off x="2362200" y="5029200"/>
              <a:ext cx="2057400" cy="0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角丸四角形 37"/>
          <p:cNvSpPr/>
          <p:nvPr/>
        </p:nvSpPr>
        <p:spPr>
          <a:xfrm>
            <a:off x="1143000" y="4724400"/>
            <a:ext cx="12192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VNC </a:t>
            </a:r>
          </a:p>
          <a:p>
            <a:pPr algn="ctr"/>
            <a:r>
              <a:rPr kumimoji="1" lang="en-US" altLang="ja-JP" dirty="0" smtClean="0"/>
              <a:t>Client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5791200" y="4953000"/>
            <a:ext cx="609600" cy="342900"/>
          </a:xfrm>
          <a:prstGeom prst="rect">
            <a:avLst/>
          </a:prstGeom>
          <a:solidFill>
            <a:srgbClr val="60CCE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5867400" y="5029200"/>
            <a:ext cx="609600" cy="342900"/>
          </a:xfrm>
          <a:prstGeom prst="rect">
            <a:avLst/>
          </a:prstGeom>
          <a:solidFill>
            <a:srgbClr val="60CCE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6781800" y="4953000"/>
            <a:ext cx="609600" cy="342900"/>
          </a:xfrm>
          <a:prstGeom prst="rect">
            <a:avLst/>
          </a:prstGeom>
          <a:solidFill>
            <a:srgbClr val="60CCE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6858000" y="5029200"/>
            <a:ext cx="609600" cy="342900"/>
          </a:xfrm>
          <a:prstGeom prst="rect">
            <a:avLst/>
          </a:prstGeom>
          <a:solidFill>
            <a:srgbClr val="60CCE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4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Related Work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Xoar</a:t>
            </a:r>
            <a:r>
              <a:rPr lang="en-US" altLang="ja-JP" dirty="0" smtClean="0"/>
              <a:t> [</a:t>
            </a:r>
            <a:r>
              <a:rPr lang="en-US" altLang="ja-JP" dirty="0" err="1" smtClean="0"/>
              <a:t>Colp</a:t>
            </a:r>
            <a:r>
              <a:rPr lang="en-US" altLang="ja-JP" dirty="0" smtClean="0"/>
              <a:t> et al. '2010]</a:t>
            </a:r>
          </a:p>
          <a:p>
            <a:pPr lvl="1"/>
            <a:r>
              <a:rPr lang="en-US" altLang="ja-JP" dirty="0" smtClean="0"/>
              <a:t>It runs a VNC server in an isolated VM</a:t>
            </a:r>
          </a:p>
          <a:p>
            <a:pPr lvl="1"/>
            <a:r>
              <a:rPr lang="en-US" altLang="ja-JP" dirty="0" smtClean="0"/>
              <a:t>The security is not improved against insider attacks</a:t>
            </a:r>
          </a:p>
          <a:p>
            <a:r>
              <a:rPr lang="en-US" altLang="ja-JP" dirty="0" err="1" smtClean="0"/>
              <a:t>vSphere</a:t>
            </a:r>
            <a:r>
              <a:rPr lang="en-US" altLang="ja-JP" dirty="0" smtClean="0"/>
              <a:t> Hypervisor [VMware Inc.]</a:t>
            </a:r>
          </a:p>
          <a:p>
            <a:pPr lvl="1"/>
            <a:r>
              <a:rPr lang="en-US" altLang="ja-JP" dirty="0" smtClean="0"/>
              <a:t>It runs a VNC server in the VMM</a:t>
            </a:r>
          </a:p>
          <a:p>
            <a:pPr lvl="2"/>
            <a:r>
              <a:rPr lang="en-US" altLang="ja-JP" dirty="0" smtClean="0"/>
              <a:t>No information leakage via the management VM</a:t>
            </a: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Attackers can steal sensitive information by compromising  the VNC server</a:t>
            </a:r>
          </a:p>
          <a:p>
            <a:r>
              <a:rPr lang="en-US" altLang="ja-JP" dirty="0" err="1" smtClean="0"/>
              <a:t>CloudVisor</a:t>
            </a:r>
            <a:r>
              <a:rPr lang="en-US" altLang="ja-JP" dirty="0" smtClean="0"/>
              <a:t> [Zhang et al. '2011]</a:t>
            </a:r>
          </a:p>
          <a:p>
            <a:pPr lvl="1"/>
            <a:r>
              <a:rPr lang="en-US" altLang="ja-JP" dirty="0" smtClean="0"/>
              <a:t>The security monitor underneath the VMM encrypts the memory of the user VMs</a:t>
            </a:r>
          </a:p>
          <a:p>
            <a:pPr lvl="1"/>
            <a:r>
              <a:rPr lang="en-US" altLang="ja-JP" dirty="0" smtClean="0"/>
              <a:t>It does not consider the security in remote management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43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proposed </a:t>
            </a:r>
            <a:r>
              <a:rPr kumimoji="1" lang="en-US" altLang="ja-JP" dirty="0" err="1" smtClean="0"/>
              <a:t>FBCrypt</a:t>
            </a:r>
            <a:r>
              <a:rPr kumimoji="1" lang="en-US" altLang="ja-JP" dirty="0" smtClean="0"/>
              <a:t> for dependable and secure remote management in </a:t>
            </a:r>
            <a:r>
              <a:rPr kumimoji="1" lang="en-US" altLang="ja-JP" dirty="0" err="1" smtClean="0"/>
              <a:t>IaaS</a:t>
            </a:r>
            <a:r>
              <a:rPr kumimoji="1" lang="en-US" altLang="ja-JP" dirty="0" smtClean="0"/>
              <a:t> clouds</a:t>
            </a:r>
          </a:p>
          <a:p>
            <a:pPr lvl="1"/>
            <a:r>
              <a:rPr kumimoji="1" lang="en-US" altLang="ja-JP" dirty="0" err="1" smtClean="0"/>
              <a:t>FBCrypt</a:t>
            </a:r>
            <a:r>
              <a:rPr kumimoji="1" lang="en-US" altLang="ja-JP" dirty="0" smtClean="0"/>
              <a:t> prevents information leakage via the management VM in out-of-band remote management</a:t>
            </a:r>
          </a:p>
          <a:p>
            <a:pPr lvl="1"/>
            <a:r>
              <a:rPr kumimoji="1" lang="en-US" altLang="ja-JP" dirty="0" smtClean="0"/>
              <a:t>It encrypts the input and outputs between a VNC </a:t>
            </a:r>
            <a:r>
              <a:rPr kumimoji="1" lang="en-US" altLang="ja-JP" dirty="0" smtClean="0">
                <a:solidFill>
                  <a:srgbClr val="FFFFFF"/>
                </a:solidFill>
              </a:rPr>
              <a:t>client </a:t>
            </a:r>
            <a:r>
              <a:rPr kumimoji="1" lang="en-US" altLang="ja-JP" dirty="0" smtClean="0"/>
              <a:t>and a user VM using the VMM</a:t>
            </a:r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To support fully-virtualized guest 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OSes</a:t>
            </a:r>
            <a:r>
              <a:rPr kumimoji="1" lang="en-US" altLang="ja-JP" dirty="0" smtClean="0">
                <a:solidFill>
                  <a:srgbClr val="FFFFFF"/>
                </a:solidFill>
              </a:rPr>
              <a:t> such as Windows</a:t>
            </a:r>
          </a:p>
          <a:p>
            <a:pPr lvl="1"/>
            <a:r>
              <a:rPr kumimoji="1" lang="en-US" altLang="ja-JP" dirty="0" smtClean="0"/>
              <a:t>To apply </a:t>
            </a:r>
            <a:r>
              <a:rPr kumimoji="1" lang="en-US" altLang="ja-JP" dirty="0" err="1" smtClean="0"/>
              <a:t>FBCrypt</a:t>
            </a:r>
            <a:r>
              <a:rPr kumimoji="1" lang="en-US" altLang="ja-JP" dirty="0" smtClean="0"/>
              <a:t> to other remote management software such as SSH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567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Out-of-band Remote 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029199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Users can access their VMs via a VNC server in the management VM</a:t>
            </a: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The </a:t>
            </a:r>
            <a:r>
              <a:rPr lang="en-US" altLang="ja-JP" dirty="0">
                <a:solidFill>
                  <a:srgbClr val="FFFFFF"/>
                </a:solidFill>
              </a:rPr>
              <a:t>VNC server </a:t>
            </a:r>
            <a:r>
              <a:rPr lang="en-US" altLang="ja-JP" dirty="0" smtClean="0">
                <a:solidFill>
                  <a:srgbClr val="FFFFFF"/>
                </a:solidFill>
              </a:rPr>
              <a:t>directly accesses virtual devices of a user VM</a:t>
            </a:r>
          </a:p>
          <a:p>
            <a:pPr lvl="2"/>
            <a:r>
              <a:rPr lang="en-US" altLang="ja-JP" dirty="0" smtClean="0">
                <a:solidFill>
                  <a:srgbClr val="FFFFFF"/>
                </a:solidFill>
              </a:rPr>
              <a:t>e.g. </a:t>
            </a:r>
            <a:r>
              <a:rPr lang="en-US" altLang="ja-JP" dirty="0">
                <a:solidFill>
                  <a:srgbClr val="FFFFFF"/>
                </a:solidFill>
              </a:rPr>
              <a:t>v</a:t>
            </a:r>
            <a:r>
              <a:rPr lang="en-US" altLang="ja-JP" dirty="0" smtClean="0">
                <a:solidFill>
                  <a:srgbClr val="FFFFFF"/>
                </a:solidFill>
              </a:rPr>
              <a:t>irtual keyboard, virtual video card</a:t>
            </a:r>
          </a:p>
          <a:p>
            <a:pPr lvl="1"/>
            <a:r>
              <a:rPr lang="en-US" altLang="ja-JP" dirty="0">
                <a:solidFill>
                  <a:srgbClr val="FFFFFF"/>
                </a:solidFill>
              </a:rPr>
              <a:t>M</a:t>
            </a:r>
            <a:r>
              <a:rPr lang="en-US" altLang="ja-JP" dirty="0" smtClean="0">
                <a:solidFill>
                  <a:srgbClr val="FFFFFF"/>
                </a:solidFill>
              </a:rPr>
              <a:t>ore dependable method</a:t>
            </a:r>
            <a:endParaRPr lang="en-US" altLang="ja-JP" dirty="0">
              <a:solidFill>
                <a:srgbClr val="FFFFFF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Not </a:t>
            </a:r>
            <a:r>
              <a:rPr kumimoji="1" lang="en-US" altLang="ja-JP" dirty="0">
                <a:solidFill>
                  <a:srgbClr val="FFFFFF"/>
                </a:solidFill>
              </a:rPr>
              <a:t>rely on the network of the user VM</a:t>
            </a:r>
          </a:p>
          <a:p>
            <a:pPr lvl="2"/>
            <a:r>
              <a:rPr lang="en-US" altLang="ja-JP" dirty="0" smtClean="0">
                <a:solidFill>
                  <a:srgbClr val="FFFFFF"/>
                </a:solidFill>
              </a:rPr>
              <a:t>Users </a:t>
            </a:r>
            <a:r>
              <a:rPr lang="en-US" altLang="ja-JP" dirty="0">
                <a:solidFill>
                  <a:srgbClr val="FFFFFF"/>
                </a:solidFill>
              </a:rPr>
              <a:t>can check kernel messages </a:t>
            </a:r>
            <a:r>
              <a:rPr lang="en-US" altLang="ja-JP" dirty="0" smtClean="0">
                <a:solidFill>
                  <a:srgbClr val="FFFFFF"/>
                </a:solidFill>
              </a:rPr>
              <a:t>when the system crashes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701216" y="13915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49" name="図形グループ 48"/>
          <p:cNvGrpSpPr/>
          <p:nvPr/>
        </p:nvGrpSpPr>
        <p:grpSpPr>
          <a:xfrm>
            <a:off x="1295400" y="4191000"/>
            <a:ext cx="7162800" cy="2667000"/>
            <a:chOff x="1295400" y="4038600"/>
            <a:chExt cx="7162800" cy="2667000"/>
          </a:xfrm>
        </p:grpSpPr>
        <p:sp>
          <p:nvSpPr>
            <p:cNvPr id="25" name="雲 24"/>
            <p:cNvSpPr/>
            <p:nvPr/>
          </p:nvSpPr>
          <p:spPr>
            <a:xfrm>
              <a:off x="3352800" y="4038600"/>
              <a:ext cx="5105400" cy="2667000"/>
            </a:xfrm>
            <a:prstGeom prst="cloud">
              <a:avLst/>
            </a:prstGeom>
            <a:gradFill flip="none" rotWithShape="1">
              <a:gsLst>
                <a:gs pos="0">
                  <a:srgbClr val="00409D"/>
                </a:gs>
                <a:gs pos="100000">
                  <a:schemeClr val="bg2">
                    <a:lumMod val="50000"/>
                    <a:lumOff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図形グループ 4"/>
            <p:cNvGrpSpPr/>
            <p:nvPr/>
          </p:nvGrpSpPr>
          <p:grpSpPr>
            <a:xfrm>
              <a:off x="1295400" y="4419600"/>
              <a:ext cx="1371600" cy="838200"/>
              <a:chOff x="1295400" y="4800600"/>
              <a:chExt cx="1371600" cy="838200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1295400" y="5181600"/>
                <a:ext cx="1371600" cy="4572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VNC Client</a:t>
                </a:r>
                <a:endParaRPr kumimoji="1" lang="ja-JP" altLang="en-US" dirty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1295400" y="48006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User </a:t>
                </a:r>
                <a:endParaRPr kumimoji="1" lang="ja-JP" altLang="en-US" dirty="0"/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6324600" y="4876800"/>
              <a:ext cx="1524000" cy="1371600"/>
              <a:chOff x="6324600" y="5257800"/>
              <a:chExt cx="1524000" cy="1371600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6324600" y="5638800"/>
                <a:ext cx="1524000" cy="9906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324600" y="52578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User VM</a:t>
                </a:r>
                <a:endParaRPr kumimoji="1" lang="ja-JP" altLang="en-US" dirty="0"/>
              </a:p>
            </p:txBody>
          </p:sp>
        </p:grpSp>
        <p:grpSp>
          <p:nvGrpSpPr>
            <p:cNvPr id="13" name="図形グループ 12"/>
            <p:cNvGrpSpPr/>
            <p:nvPr/>
          </p:nvGrpSpPr>
          <p:grpSpPr>
            <a:xfrm>
              <a:off x="4114800" y="4343400"/>
              <a:ext cx="1905000" cy="1905000"/>
              <a:chOff x="4495800" y="4724400"/>
              <a:chExt cx="1905000" cy="1905000"/>
            </a:xfrm>
          </p:grpSpPr>
          <p:grpSp>
            <p:nvGrpSpPr>
              <p:cNvPr id="14" name="図形グループ 13"/>
              <p:cNvGrpSpPr/>
              <p:nvPr/>
            </p:nvGrpSpPr>
            <p:grpSpPr>
              <a:xfrm>
                <a:off x="4495800" y="4724400"/>
                <a:ext cx="1905000" cy="1905000"/>
                <a:chOff x="4495800" y="4724400"/>
                <a:chExt cx="1905000" cy="1905000"/>
              </a:xfrm>
            </p:grpSpPr>
            <p:sp>
              <p:nvSpPr>
                <p:cNvPr id="16" name="正方形/長方形 15"/>
                <p:cNvSpPr/>
                <p:nvPr/>
              </p:nvSpPr>
              <p:spPr>
                <a:xfrm>
                  <a:off x="4495800" y="5105400"/>
                  <a:ext cx="1905000" cy="1524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495800" y="472440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/>
                    <a:t>Management VM</a:t>
                  </a:r>
                  <a:endParaRPr kumimoji="1" lang="ja-JP" altLang="en-US" dirty="0"/>
                </a:p>
              </p:txBody>
            </p:sp>
          </p:grpSp>
          <p:sp>
            <p:nvSpPr>
              <p:cNvPr id="15" name="角丸四角形 14"/>
              <p:cNvSpPr/>
              <p:nvPr/>
            </p:nvSpPr>
            <p:spPr>
              <a:xfrm>
                <a:off x="4800600" y="5181600"/>
                <a:ext cx="1371600" cy="4572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VNC Server</a:t>
                </a:r>
                <a:endParaRPr kumimoji="1" lang="ja-JP" altLang="en-US" dirty="0"/>
              </a:p>
            </p:txBody>
          </p:sp>
        </p:grpSp>
        <p:cxnSp>
          <p:nvCxnSpPr>
            <p:cNvPr id="21" name="直線矢印コネクタ 20"/>
            <p:cNvCxnSpPr>
              <a:stCxn id="9" idx="3"/>
              <a:endCxn id="15" idx="1"/>
            </p:cNvCxnSpPr>
            <p:nvPr/>
          </p:nvCxnSpPr>
          <p:spPr>
            <a:xfrm>
              <a:off x="2667000" y="5029200"/>
              <a:ext cx="1752600" cy="0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>
            <a:xfrm>
              <a:off x="4572000" y="5638800"/>
              <a:ext cx="1066800" cy="533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bg1"/>
                  </a:solidFill>
                </a:rPr>
                <a:t>v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irtual devices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6553200" y="5638800"/>
              <a:ext cx="10668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virtual drivers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>
              <a:off x="5638800" y="5867400"/>
              <a:ext cx="914400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6858000" y="4267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/>
              <a:t>IaaS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>
            <a:endCxn id="41" idx="0"/>
          </p:cNvCxnSpPr>
          <p:nvPr/>
        </p:nvCxnSpPr>
        <p:spPr>
          <a:xfrm>
            <a:off x="5105400" y="5410200"/>
            <a:ext cx="0" cy="38100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066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The Management VM is Not Always Trustworthy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Administrators in clouds </a:t>
            </a:r>
            <a:r>
              <a:rPr kumimoji="1" lang="en-US" altLang="ja-JP" dirty="0" smtClean="0">
                <a:solidFill>
                  <a:srgbClr val="FFFFFF"/>
                </a:solidFill>
              </a:rPr>
              <a:t>may </a:t>
            </a:r>
            <a:r>
              <a:rPr kumimoji="1" lang="en-US" altLang="ja-JP" dirty="0">
                <a:solidFill>
                  <a:srgbClr val="FFFFFF"/>
                </a:solidFill>
              </a:rPr>
              <a:t>not </a:t>
            </a:r>
            <a:r>
              <a:rPr kumimoji="1" lang="en-US" altLang="ja-JP" dirty="0" smtClean="0">
                <a:solidFill>
                  <a:srgbClr val="FFFFFF"/>
                </a:solidFill>
              </a:rPr>
              <a:t>be trusted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Users cannot know where their VMs are running</a:t>
            </a:r>
            <a:endParaRPr kumimoji="1" lang="en-US" altLang="ja-JP" dirty="0">
              <a:solidFill>
                <a:srgbClr val="FFFFFF"/>
              </a:solidFill>
            </a:endParaRP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Lazy administrators cause vulnerable management VM to be penetrated by outside attackers</a:t>
            </a: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Malicious administrators can act as inside attackers</a:t>
            </a:r>
            <a:endParaRPr kumimoji="1" lang="ja-JP" altLang="en-US" dirty="0" smtClean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29" name="雲 28"/>
          <p:cNvSpPr/>
          <p:nvPr/>
        </p:nvSpPr>
        <p:spPr>
          <a:xfrm>
            <a:off x="533400" y="3657600"/>
            <a:ext cx="8229600" cy="2362200"/>
          </a:xfrm>
          <a:prstGeom prst="cloud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371600" y="3657600"/>
            <a:ext cx="3048000" cy="2209800"/>
            <a:chOff x="1066800" y="4191000"/>
            <a:chExt cx="3048000" cy="2209800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1066800" y="4191000"/>
              <a:ext cx="3048000" cy="2209800"/>
              <a:chOff x="1066800" y="4191000"/>
              <a:chExt cx="3048000" cy="2209800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1066800" y="4572000"/>
                <a:ext cx="3048000" cy="182880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  <a:lumOff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2" name="図 41" descr="user_administrator_blue_0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5562600"/>
                <a:ext cx="677761" cy="750519"/>
              </a:xfrm>
              <a:prstGeom prst="rect">
                <a:avLst/>
              </a:prstGeom>
            </p:spPr>
          </p:pic>
          <p:sp>
            <p:nvSpPr>
              <p:cNvPr id="44" name="正方形/長方形 43"/>
              <p:cNvSpPr/>
              <p:nvPr/>
            </p:nvSpPr>
            <p:spPr>
              <a:xfrm>
                <a:off x="1219200" y="4724400"/>
                <a:ext cx="1600200" cy="762000"/>
              </a:xfrm>
              <a:prstGeom prst="rect">
                <a:avLst/>
              </a:prstGeom>
              <a:solidFill>
                <a:srgbClr val="60CCEA"/>
              </a:solidFill>
              <a:ln>
                <a:solidFill>
                  <a:srgbClr val="001027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Management VM</a:t>
                </a:r>
                <a:endParaRPr kumimoji="1" lang="ja-JP" altLang="en-US" dirty="0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1066800" y="419100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Data Center 1</a:t>
                </a:r>
                <a:endParaRPr kumimoji="1" lang="ja-JP" altLang="en-US" dirty="0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1828800" y="56388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rgbClr val="FFFFFF"/>
                    </a:solidFill>
                  </a:rPr>
                  <a:t> Legitimate </a:t>
                </a:r>
                <a:r>
                  <a:rPr kumimoji="1" lang="en-US" altLang="ja-JP" dirty="0" smtClean="0"/>
                  <a:t>Administrator</a:t>
                </a:r>
                <a:endParaRPr kumimoji="1" lang="ja-JP" altLang="en-US" dirty="0"/>
              </a:p>
            </p:txBody>
          </p:sp>
        </p:grpSp>
        <p:sp>
          <p:nvSpPr>
            <p:cNvPr id="11" name="正方形/長方形 10"/>
            <p:cNvSpPr/>
            <p:nvPr/>
          </p:nvSpPr>
          <p:spPr>
            <a:xfrm>
              <a:off x="2971800" y="4724400"/>
              <a:ext cx="685800" cy="457200"/>
            </a:xfrm>
            <a:prstGeom prst="rect">
              <a:avLst/>
            </a:prstGeom>
            <a:solidFill>
              <a:srgbClr val="60CCEA"/>
            </a:solidFill>
            <a:ln>
              <a:solidFill>
                <a:srgbClr val="001027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VM</a:t>
              </a:r>
              <a:endParaRPr kumimoji="1" lang="ja-JP" altLang="en-US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124200" y="4876800"/>
              <a:ext cx="685800" cy="457200"/>
            </a:xfrm>
            <a:prstGeom prst="rect">
              <a:avLst/>
            </a:prstGeom>
            <a:solidFill>
              <a:srgbClr val="60CCEA"/>
            </a:solidFill>
            <a:ln>
              <a:solidFill>
                <a:srgbClr val="001027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VM</a:t>
              </a:r>
              <a:endParaRPr kumimoji="1" lang="ja-JP" altLang="en-US" dirty="0"/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4876800" y="3657600"/>
            <a:ext cx="3048000" cy="2209800"/>
            <a:chOff x="5257800" y="4191000"/>
            <a:chExt cx="3048000" cy="220980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257800" y="4191000"/>
              <a:ext cx="3048000" cy="2209800"/>
              <a:chOff x="5257800" y="4191000"/>
              <a:chExt cx="3048000" cy="2209800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5257800" y="4572000"/>
                <a:ext cx="3048000" cy="1828800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</a:schemeClr>
                  </a:gs>
                  <a:gs pos="100000">
                    <a:schemeClr val="tx1">
                      <a:lumMod val="9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00102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5410200" y="4724400"/>
                <a:ext cx="1600200" cy="762000"/>
              </a:xfrm>
              <a:prstGeom prst="rect">
                <a:avLst/>
              </a:prstGeom>
              <a:solidFill>
                <a:srgbClr val="9A0307"/>
              </a:solidFill>
              <a:ln>
                <a:solidFill>
                  <a:srgbClr val="001027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Management VM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257800" y="4191000"/>
                <a:ext cx="304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Data Center 2</a:t>
                </a:r>
                <a:endParaRPr kumimoji="1" lang="ja-JP" altLang="en-US" dirty="0"/>
              </a:p>
            </p:txBody>
          </p:sp>
          <p:pic>
            <p:nvPicPr>
              <p:cNvPr id="20" name="図 19" descr="point-query-user-icone-6173-128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7800" y="5562600"/>
                <a:ext cx="797211" cy="792688"/>
              </a:xfrm>
              <a:prstGeom prst="rect">
                <a:avLst/>
              </a:prstGeom>
            </p:spPr>
          </p:pic>
          <p:sp>
            <p:nvSpPr>
              <p:cNvPr id="57" name="テキスト ボックス 56"/>
              <p:cNvSpPr txBox="1"/>
              <p:nvPr/>
            </p:nvSpPr>
            <p:spPr>
              <a:xfrm>
                <a:off x="5943600" y="56388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Malicious Administrator</a:t>
                </a:r>
                <a:endParaRPr kumimoji="1" lang="ja-JP" alt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図形グループ 46"/>
            <p:cNvGrpSpPr/>
            <p:nvPr/>
          </p:nvGrpSpPr>
          <p:grpSpPr>
            <a:xfrm>
              <a:off x="7162800" y="4724400"/>
              <a:ext cx="838200" cy="609600"/>
              <a:chOff x="1676400" y="4876800"/>
              <a:chExt cx="838200" cy="609600"/>
            </a:xfrm>
            <a:solidFill>
              <a:srgbClr val="9A0307"/>
            </a:solidFill>
          </p:grpSpPr>
          <p:sp>
            <p:nvSpPr>
              <p:cNvPr id="48" name="正方形/長方形 47"/>
              <p:cNvSpPr/>
              <p:nvPr/>
            </p:nvSpPr>
            <p:spPr>
              <a:xfrm>
                <a:off x="1676400" y="4876800"/>
                <a:ext cx="685800" cy="45720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VM</a:t>
                </a:r>
                <a:endParaRPr kumimoji="1" lang="ja-JP" altLang="en-US" dirty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1828800" y="5029200"/>
                <a:ext cx="685800" cy="45720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rgbClr val="FFFFFF"/>
                    </a:solidFill>
                  </a:rPr>
                  <a:t>VM</a:t>
                </a:r>
                <a:endParaRPr kumimoji="1" lang="ja-JP" alt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0" name="正方形/長方形 39"/>
          <p:cNvSpPr/>
          <p:nvPr/>
        </p:nvSpPr>
        <p:spPr>
          <a:xfrm>
            <a:off x="3581400" y="4495800"/>
            <a:ext cx="685800" cy="457200"/>
          </a:xfrm>
          <a:prstGeom prst="rect">
            <a:avLst/>
          </a:prstGeom>
          <a:solidFill>
            <a:srgbClr val="60CCEA"/>
          </a:solidFill>
          <a:ln>
            <a:solidFill>
              <a:srgbClr val="00102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7086600" y="4495800"/>
            <a:ext cx="685800" cy="457200"/>
          </a:xfrm>
          <a:prstGeom prst="rect">
            <a:avLst/>
          </a:prstGeom>
          <a:solidFill>
            <a:srgbClr val="9A0307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FFFF"/>
                </a:solidFill>
              </a:rPr>
              <a:t>VM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grpSp>
        <p:nvGrpSpPr>
          <p:cNvPr id="23" name="図形グループ 22"/>
          <p:cNvGrpSpPr/>
          <p:nvPr/>
        </p:nvGrpSpPr>
        <p:grpSpPr>
          <a:xfrm>
            <a:off x="4724400" y="5867400"/>
            <a:ext cx="1371600" cy="838200"/>
            <a:chOff x="4953000" y="5867400"/>
            <a:chExt cx="1371600" cy="838200"/>
          </a:xfrm>
        </p:grpSpPr>
        <p:sp>
          <p:nvSpPr>
            <p:cNvPr id="27" name="角丸四角形 26"/>
            <p:cNvSpPr/>
            <p:nvPr/>
          </p:nvSpPr>
          <p:spPr>
            <a:xfrm>
              <a:off x="4953000" y="6248400"/>
              <a:ext cx="1371600" cy="457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VNC Client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953000" y="5867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 </a:t>
              </a:r>
              <a:endParaRPr kumimoji="1" lang="ja-JP" altLang="en-US" dirty="0"/>
            </a:p>
          </p:txBody>
        </p:sp>
      </p:grpSp>
      <p:cxnSp>
        <p:nvCxnSpPr>
          <p:cNvPr id="25" name="カギ線コネクタ 24"/>
          <p:cNvCxnSpPr>
            <a:stCxn id="27" idx="1"/>
            <a:endCxn id="40" idx="2"/>
          </p:cNvCxnSpPr>
          <p:nvPr/>
        </p:nvCxnSpPr>
        <p:spPr>
          <a:xfrm rot="10800000">
            <a:off x="3924300" y="4953000"/>
            <a:ext cx="800100" cy="1524000"/>
          </a:xfrm>
          <a:prstGeom prst="bentConnector2">
            <a:avLst/>
          </a:prstGeom>
          <a:ln w="28575" cmpd="sng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>
            <a:stCxn id="27" idx="3"/>
            <a:endCxn id="55" idx="2"/>
          </p:cNvCxnSpPr>
          <p:nvPr/>
        </p:nvCxnSpPr>
        <p:spPr>
          <a:xfrm flipV="1">
            <a:off x="6096000" y="4953000"/>
            <a:ext cx="1333500" cy="1524000"/>
          </a:xfrm>
          <a:prstGeom prst="bentConnector2">
            <a:avLst/>
          </a:prstGeom>
          <a:ln w="28575" cmpd="sng">
            <a:solidFill>
              <a:srgbClr val="40404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362E-6 4.5484E-6 L 0.38313 4.548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Information Leakage to </a:t>
            </a:r>
            <a:r>
              <a:rPr kumimoji="1" lang="en-US" altLang="ja-JP" dirty="0" smtClean="0"/>
              <a:t>the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Management </a:t>
            </a:r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FFFFFF"/>
                </a:solidFill>
              </a:rPr>
              <a:t>Attackers in the management </a:t>
            </a:r>
            <a:r>
              <a:rPr kumimoji="1" lang="en-US" altLang="ja-JP" dirty="0" smtClean="0">
                <a:solidFill>
                  <a:srgbClr val="FFFFFF"/>
                </a:solidFill>
              </a:rPr>
              <a:t>VM can </a:t>
            </a:r>
            <a:r>
              <a:rPr kumimoji="1" lang="en-US" altLang="ja-JP" dirty="0">
                <a:solidFill>
                  <a:srgbClr val="FFFFFF"/>
                </a:solidFill>
              </a:rPr>
              <a:t>steal </a:t>
            </a:r>
            <a:r>
              <a:rPr kumimoji="1" lang="en-US" altLang="ja-JP" dirty="0" smtClean="0">
                <a:solidFill>
                  <a:srgbClr val="FFFFFF"/>
                </a:solidFill>
              </a:rPr>
              <a:t> </a:t>
            </a:r>
            <a:r>
              <a:rPr kumimoji="1" lang="en-US" altLang="ja-JP" dirty="0">
                <a:solidFill>
                  <a:srgbClr val="FFFFFF"/>
                </a:solidFill>
              </a:rPr>
              <a:t>sensitive information </a:t>
            </a:r>
            <a:r>
              <a:rPr kumimoji="1" lang="en-US" altLang="ja-JP" dirty="0" smtClean="0">
                <a:solidFill>
                  <a:srgbClr val="FFFFFF"/>
                </a:solidFill>
              </a:rPr>
              <a:t>of </a:t>
            </a:r>
            <a:r>
              <a:rPr kumimoji="1" lang="en-US" altLang="ja-JP" dirty="0">
                <a:solidFill>
                  <a:srgbClr val="FFFFFF"/>
                </a:solidFill>
              </a:rPr>
              <a:t>user </a:t>
            </a:r>
            <a:r>
              <a:rPr kumimoji="1" lang="en-US" altLang="ja-JP" dirty="0" smtClean="0">
                <a:solidFill>
                  <a:srgbClr val="FFFFFF"/>
                </a:solidFill>
              </a:rPr>
              <a:t>VMs</a:t>
            </a:r>
            <a:endParaRPr lang="en-US" altLang="ja-JP" dirty="0" smtClean="0">
              <a:solidFill>
                <a:srgbClr val="FFFFF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FFFFFF"/>
                </a:solidFill>
              </a:rPr>
              <a:t>Keystrokes from VNC clients</a:t>
            </a:r>
            <a:endParaRPr lang="en-US" altLang="ja-JP" dirty="0">
              <a:solidFill>
                <a:srgbClr val="FFFFFF"/>
              </a:solidFill>
            </a:endParaRPr>
          </a:p>
          <a:p>
            <a:pPr lvl="2"/>
            <a:r>
              <a:rPr kumimoji="1" lang="en-US" altLang="ja-JP" dirty="0">
                <a:solidFill>
                  <a:srgbClr val="FFFFFF"/>
                </a:solidFill>
              </a:rPr>
              <a:t>e.g. </a:t>
            </a:r>
            <a:r>
              <a:rPr lang="en-US" altLang="ja-JP" dirty="0" smtClean="0">
                <a:solidFill>
                  <a:srgbClr val="FFFFFF"/>
                </a:solidFill>
              </a:rPr>
              <a:t>Password, credit </a:t>
            </a:r>
            <a:r>
              <a:rPr lang="en-US" altLang="ja-JP" dirty="0">
                <a:solidFill>
                  <a:srgbClr val="FFFFFF"/>
                </a:solidFill>
              </a:rPr>
              <a:t>card number, etc</a:t>
            </a:r>
            <a:r>
              <a:rPr lang="en-US" altLang="ja-JP" dirty="0" smtClean="0">
                <a:solidFill>
                  <a:srgbClr val="FFFFFF"/>
                </a:solidFill>
              </a:rPr>
              <a:t>.</a:t>
            </a:r>
            <a:endParaRPr lang="en-US" altLang="ja-JP" dirty="0">
              <a:solidFill>
                <a:srgbClr val="FFFFFF"/>
              </a:solidFill>
            </a:endParaRPr>
          </a:p>
          <a:p>
            <a:pPr lvl="1"/>
            <a:r>
              <a:rPr kumimoji="1" lang="en-US" altLang="ja-JP" dirty="0">
                <a:solidFill>
                  <a:srgbClr val="FFFFFF"/>
                </a:solidFill>
              </a:rPr>
              <a:t>Screen </a:t>
            </a:r>
            <a:r>
              <a:rPr kumimoji="1" lang="en-US" altLang="ja-JP" dirty="0" smtClean="0">
                <a:solidFill>
                  <a:srgbClr val="FFFFFF"/>
                </a:solidFill>
              </a:rPr>
              <a:t>updates from user VMs</a:t>
            </a:r>
            <a:endParaRPr lang="en-US" altLang="ja-JP" dirty="0">
              <a:solidFill>
                <a:srgbClr val="FFFFFF"/>
              </a:solidFill>
            </a:endParaRPr>
          </a:p>
          <a:p>
            <a:pPr lvl="2"/>
            <a:r>
              <a:rPr lang="en-US" altLang="ja-JP" dirty="0">
                <a:solidFill>
                  <a:srgbClr val="FFFFFF"/>
                </a:solidFill>
              </a:rPr>
              <a:t>e.g. </a:t>
            </a:r>
            <a:r>
              <a:rPr lang="en-US" altLang="ja-JP" dirty="0" smtClean="0">
                <a:solidFill>
                  <a:srgbClr val="FFFFFF"/>
                </a:solidFill>
              </a:rPr>
              <a:t>Displayed passwords, software keyboard, etc.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43" name="雲 42"/>
          <p:cNvSpPr/>
          <p:nvPr/>
        </p:nvSpPr>
        <p:spPr>
          <a:xfrm>
            <a:off x="3352800" y="3810000"/>
            <a:ext cx="5257800" cy="3048000"/>
          </a:xfrm>
          <a:prstGeom prst="cloud">
            <a:avLst/>
          </a:prstGeom>
          <a:gradFill flip="none" rotWithShape="1">
            <a:gsLst>
              <a:gs pos="0">
                <a:srgbClr val="00409D"/>
              </a:gs>
              <a:gs pos="100000">
                <a:schemeClr val="bg2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990600" y="4191000"/>
            <a:ext cx="1524000" cy="990600"/>
            <a:chOff x="1066800" y="4800600"/>
            <a:chExt cx="1524000" cy="990600"/>
          </a:xfrm>
        </p:grpSpPr>
        <p:sp>
          <p:nvSpPr>
            <p:cNvPr id="28" name="角丸四角形 27"/>
            <p:cNvSpPr/>
            <p:nvPr/>
          </p:nvSpPr>
          <p:spPr>
            <a:xfrm>
              <a:off x="1066800" y="5181600"/>
              <a:ext cx="1524000" cy="609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VNC Client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066800" y="4800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</a:t>
              </a:r>
              <a:endParaRPr kumimoji="1" lang="ja-JP" altLang="en-US" dirty="0"/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6248400" y="4114800"/>
            <a:ext cx="1676400" cy="2438400"/>
            <a:chOff x="6324600" y="4724400"/>
            <a:chExt cx="1676400" cy="2438400"/>
          </a:xfrm>
        </p:grpSpPr>
        <p:sp>
          <p:nvSpPr>
            <p:cNvPr id="30" name="正方形/長方形 29"/>
            <p:cNvSpPr/>
            <p:nvPr/>
          </p:nvSpPr>
          <p:spPr>
            <a:xfrm>
              <a:off x="6324600" y="5105400"/>
              <a:ext cx="1676400" cy="2057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1027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324600" y="4724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User VM</a:t>
              </a:r>
              <a:endParaRPr kumimoji="1" lang="ja-JP" altLang="en-US" dirty="0"/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4038600" y="4114800"/>
            <a:ext cx="1828800" cy="2438400"/>
            <a:chOff x="4114800" y="4343400"/>
            <a:chExt cx="1828800" cy="2438400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4114800" y="4343400"/>
              <a:ext cx="1828800" cy="2438400"/>
              <a:chOff x="4495800" y="4724400"/>
              <a:chExt cx="1828800" cy="2438400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4495800" y="5105400"/>
                <a:ext cx="1828800" cy="20574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chemeClr val="bg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4495800" y="4724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Management VM</a:t>
                </a:r>
                <a:endParaRPr kumimoji="1" lang="ja-JP" altLang="en-US" dirty="0"/>
              </a:p>
            </p:txBody>
          </p:sp>
        </p:grpSp>
        <p:sp>
          <p:nvSpPr>
            <p:cNvPr id="34" name="角丸四角形 33"/>
            <p:cNvSpPr/>
            <p:nvPr/>
          </p:nvSpPr>
          <p:spPr>
            <a:xfrm>
              <a:off x="4343400" y="4800600"/>
              <a:ext cx="13716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343400" y="48006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2"/>
                  </a:solidFill>
                </a:rPr>
                <a:t>VNC Server</a:t>
              </a:r>
              <a:endParaRPr kumimoji="1" lang="ja-JP" alt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42" name="爆発 1 41"/>
          <p:cNvSpPr/>
          <p:nvPr/>
        </p:nvSpPr>
        <p:spPr>
          <a:xfrm>
            <a:off x="4953000" y="4724400"/>
            <a:ext cx="1981200" cy="1485900"/>
          </a:xfrm>
          <a:prstGeom prst="irregularSeal1">
            <a:avLst/>
          </a:prstGeom>
          <a:solidFill>
            <a:srgbClr val="FF0000">
              <a:alpha val="80000"/>
            </a:srgbClr>
          </a:solidFill>
          <a:ln>
            <a:solidFill>
              <a:srgbClr val="0010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Password &amp; Screen </a:t>
            </a:r>
            <a:r>
              <a:rPr kumimoji="1" lang="en-US" altLang="ja-JP" sz="1600" dirty="0" err="1" smtClean="0"/>
              <a:t>Caputure</a:t>
            </a:r>
            <a:endParaRPr kumimoji="1" lang="ja-JP" altLang="en-US" sz="1600" dirty="0"/>
          </a:p>
        </p:txBody>
      </p:sp>
      <p:sp>
        <p:nvSpPr>
          <p:cNvPr id="41" name="角丸四角形 40"/>
          <p:cNvSpPr/>
          <p:nvPr/>
        </p:nvSpPr>
        <p:spPr>
          <a:xfrm>
            <a:off x="4419600" y="4953000"/>
            <a:ext cx="1066800" cy="381000"/>
          </a:xfrm>
          <a:prstGeom prst="roundRect">
            <a:avLst/>
          </a:prstGeom>
          <a:gradFill flip="none" rotWithShape="1">
            <a:gsLst>
              <a:gs pos="99000">
                <a:srgbClr val="800000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malware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>
            <a:stCxn id="39" idx="3"/>
            <a:endCxn id="38" idx="1"/>
          </p:cNvCxnSpPr>
          <p:nvPr/>
        </p:nvCxnSpPr>
        <p:spPr>
          <a:xfrm>
            <a:off x="5486400" y="6210300"/>
            <a:ext cx="1066800" cy="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28" idx="3"/>
          </p:cNvCxnSpPr>
          <p:nvPr/>
        </p:nvCxnSpPr>
        <p:spPr>
          <a:xfrm>
            <a:off x="2514600" y="4876800"/>
            <a:ext cx="1752600" cy="0"/>
          </a:xfrm>
          <a:prstGeom prst="straightConnector1">
            <a:avLst/>
          </a:prstGeom>
          <a:ln w="28575" cmpd="sng"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/>
          <p:cNvSpPr/>
          <p:nvPr/>
        </p:nvSpPr>
        <p:spPr>
          <a:xfrm>
            <a:off x="6553200" y="5943600"/>
            <a:ext cx="10668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d</a:t>
            </a:r>
            <a:r>
              <a:rPr kumimoji="1" lang="en-US" altLang="ja-JP" dirty="0" smtClean="0">
                <a:solidFill>
                  <a:schemeClr val="bg1"/>
                </a:solidFill>
              </a:rPr>
              <a:t>evice drivers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419600" y="5943600"/>
            <a:ext cx="1066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virtual devices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>
            <a:stCxn id="34" idx="2"/>
            <a:endCxn id="39" idx="0"/>
          </p:cNvCxnSpPr>
          <p:nvPr/>
        </p:nvCxnSpPr>
        <p:spPr>
          <a:xfrm>
            <a:off x="4953000" y="5486400"/>
            <a:ext cx="0" cy="457200"/>
          </a:xfrm>
          <a:prstGeom prst="straightConnector1">
            <a:avLst/>
          </a:prstGeom>
          <a:ln w="28575" cmpd="sng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FBCrypt</a:t>
            </a:r>
            <a:endParaRPr kumimoji="1" lang="ja-JP" alt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FBCrypt encrypts the inputs and outputs between a VNC client and a user VM</a:t>
            </a:r>
            <a:endParaRPr kumimoji="1" lang="en-US" altLang="ja-JP" strike="sngStrike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 smtClean="0"/>
              <a:t>The </a:t>
            </a:r>
            <a:r>
              <a:rPr kumimoji="1" lang="en-US" altLang="ja-JP" dirty="0" smtClean="0">
                <a:solidFill>
                  <a:srgbClr val="FFFFFF"/>
                </a:solidFill>
              </a:rPr>
              <a:t>VMM decrypts keyboard inputs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VMM encrypts screen updates 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attackers in the management VM cannot ste</a:t>
            </a:r>
            <a:r>
              <a:rPr kumimoji="1" lang="en-US" altLang="ja-JP" dirty="0" smtClean="0"/>
              <a:t>al sensitive information</a:t>
            </a:r>
            <a:endParaRPr kumimoji="1" lang="en-US" altLang="ja-JP" dirty="0"/>
          </a:p>
          <a:p>
            <a:pPr lvl="1"/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sp>
        <p:nvSpPr>
          <p:cNvPr id="90" name="雲 89"/>
          <p:cNvSpPr/>
          <p:nvPr/>
        </p:nvSpPr>
        <p:spPr>
          <a:xfrm>
            <a:off x="2971800" y="3581400"/>
            <a:ext cx="5257800" cy="3276600"/>
          </a:xfrm>
          <a:prstGeom prst="cloud">
            <a:avLst/>
          </a:prstGeom>
          <a:gradFill flip="none" rotWithShape="1">
            <a:gsLst>
              <a:gs pos="0">
                <a:srgbClr val="00409D"/>
              </a:gs>
              <a:gs pos="100000">
                <a:schemeClr val="bg2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図形グループ 31"/>
          <p:cNvGrpSpPr/>
          <p:nvPr/>
        </p:nvGrpSpPr>
        <p:grpSpPr>
          <a:xfrm>
            <a:off x="990600" y="3886200"/>
            <a:ext cx="6477000" cy="2743200"/>
            <a:chOff x="990600" y="3886200"/>
            <a:chExt cx="6477000" cy="2743200"/>
          </a:xfrm>
        </p:grpSpPr>
        <p:grpSp>
          <p:nvGrpSpPr>
            <p:cNvPr id="107" name="図形グループ 106"/>
            <p:cNvGrpSpPr/>
            <p:nvPr/>
          </p:nvGrpSpPr>
          <p:grpSpPr>
            <a:xfrm>
              <a:off x="990600" y="3886200"/>
              <a:ext cx="6477000" cy="2743200"/>
              <a:chOff x="990600" y="3810000"/>
              <a:chExt cx="6477000" cy="2743200"/>
            </a:xfrm>
          </p:grpSpPr>
          <p:grpSp>
            <p:nvGrpSpPr>
              <p:cNvPr id="105" name="図形グループ 104"/>
              <p:cNvGrpSpPr/>
              <p:nvPr/>
            </p:nvGrpSpPr>
            <p:grpSpPr>
              <a:xfrm>
                <a:off x="990600" y="3810000"/>
                <a:ext cx="6477000" cy="2743200"/>
                <a:chOff x="1143000" y="3810000"/>
                <a:chExt cx="6477000" cy="2743200"/>
              </a:xfrm>
            </p:grpSpPr>
            <p:grpSp>
              <p:nvGrpSpPr>
                <p:cNvPr id="102" name="図形グループ 101"/>
                <p:cNvGrpSpPr/>
                <p:nvPr/>
              </p:nvGrpSpPr>
              <p:grpSpPr>
                <a:xfrm>
                  <a:off x="1143000" y="3810000"/>
                  <a:ext cx="6477000" cy="2743200"/>
                  <a:chOff x="1066800" y="1447800"/>
                  <a:chExt cx="6477000" cy="2743200"/>
                </a:xfrm>
              </p:grpSpPr>
              <p:grpSp>
                <p:nvGrpSpPr>
                  <p:cNvPr id="6" name="図形グループ 5"/>
                  <p:cNvGrpSpPr/>
                  <p:nvPr/>
                </p:nvGrpSpPr>
                <p:grpSpPr>
                  <a:xfrm>
                    <a:off x="3810000" y="3505200"/>
                    <a:ext cx="3733800" cy="685800"/>
                    <a:chOff x="4038600" y="5791200"/>
                    <a:chExt cx="3733800" cy="685800"/>
                  </a:xfrm>
                </p:grpSpPr>
                <p:grpSp>
                  <p:nvGrpSpPr>
                    <p:cNvPr id="67" name="図形グループ 66"/>
                    <p:cNvGrpSpPr/>
                    <p:nvPr/>
                  </p:nvGrpSpPr>
                  <p:grpSpPr>
                    <a:xfrm>
                      <a:off x="4038600" y="5791200"/>
                      <a:ext cx="3733800" cy="685800"/>
                      <a:chOff x="4114800" y="6096000"/>
                      <a:chExt cx="3733800" cy="685800"/>
                    </a:xfrm>
                  </p:grpSpPr>
                  <p:sp>
                    <p:nvSpPr>
                      <p:cNvPr id="51" name="正方形/長方形 50"/>
                      <p:cNvSpPr/>
                      <p:nvPr/>
                    </p:nvSpPr>
                    <p:spPr>
                      <a:xfrm>
                        <a:off x="4114800" y="6096000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60CCEA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2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52" name="テキスト ボックス 51"/>
                      <p:cNvSpPr txBox="1"/>
                      <p:nvPr/>
                    </p:nvSpPr>
                    <p:spPr>
                      <a:xfrm>
                        <a:off x="7086600" y="6400800"/>
                        <a:ext cx="7620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kumimoji="1" lang="en-US" altLang="ja-JP" dirty="0" smtClean="0">
                            <a:solidFill>
                              <a:schemeClr val="bg1"/>
                            </a:solidFill>
                          </a:rPr>
                          <a:t>VMM</a:t>
                        </a:r>
                        <a:endParaRPr kumimoji="1" lang="ja-JP" altLang="en-US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3" name="角丸四角形 52"/>
                    <p:cNvSpPr/>
                    <p:nvPr/>
                  </p:nvSpPr>
                  <p:spPr>
                    <a:xfrm>
                      <a:off x="5029200" y="6019800"/>
                      <a:ext cx="1981200" cy="381000"/>
                    </a:xfrm>
                    <a:prstGeom prst="roundRect">
                      <a:avLst/>
                    </a:prstGeom>
                    <a:solidFill>
                      <a:srgbClr val="0000FF"/>
                    </a:solidFill>
                    <a:ln>
                      <a:solidFill>
                        <a:srgbClr val="0D0D0D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dirty="0"/>
                        <a:t>e</a:t>
                      </a:r>
                      <a:r>
                        <a:rPr kumimoji="1" lang="en-US" altLang="ja-JP" dirty="0" smtClean="0"/>
                        <a:t>ncrypt / decrypt</a:t>
                      </a:r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11" name="図形グループ 10"/>
                  <p:cNvGrpSpPr/>
                  <p:nvPr/>
                </p:nvGrpSpPr>
                <p:grpSpPr>
                  <a:xfrm>
                    <a:off x="6019800" y="1447800"/>
                    <a:ext cx="1524000" cy="1676400"/>
                    <a:chOff x="6324600" y="4114800"/>
                    <a:chExt cx="1524000" cy="1676400"/>
                  </a:xfrm>
                </p:grpSpPr>
                <p:sp>
                  <p:nvSpPr>
                    <p:cNvPr id="12" name="正方形/長方形 11"/>
                    <p:cNvSpPr/>
                    <p:nvPr/>
                  </p:nvSpPr>
                  <p:spPr>
                    <a:xfrm>
                      <a:off x="6324600" y="4495800"/>
                      <a:ext cx="1524000" cy="1295400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3" name="テキスト ボックス 12"/>
                    <p:cNvSpPr txBox="1"/>
                    <p:nvPr/>
                  </p:nvSpPr>
                  <p:spPr>
                    <a:xfrm>
                      <a:off x="6324600" y="4114800"/>
                      <a:ext cx="1524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User VM</a:t>
                      </a:r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14" name="図形グループ 13"/>
                  <p:cNvGrpSpPr/>
                  <p:nvPr/>
                </p:nvGrpSpPr>
                <p:grpSpPr>
                  <a:xfrm>
                    <a:off x="3810000" y="1447800"/>
                    <a:ext cx="1828800" cy="1676400"/>
                    <a:chOff x="4495800" y="4114800"/>
                    <a:chExt cx="1828800" cy="1676400"/>
                  </a:xfrm>
                </p:grpSpPr>
                <p:grpSp>
                  <p:nvGrpSpPr>
                    <p:cNvPr id="15" name="図形グループ 14"/>
                    <p:cNvGrpSpPr/>
                    <p:nvPr/>
                  </p:nvGrpSpPr>
                  <p:grpSpPr>
                    <a:xfrm>
                      <a:off x="4495800" y="4114800"/>
                      <a:ext cx="1828800" cy="1676400"/>
                      <a:chOff x="4495800" y="4114800"/>
                      <a:chExt cx="1828800" cy="1676400"/>
                    </a:xfrm>
                  </p:grpSpPr>
                  <p:sp>
                    <p:nvSpPr>
                      <p:cNvPr id="17" name="正方形/長方形 16"/>
                      <p:cNvSpPr/>
                      <p:nvPr/>
                    </p:nvSpPr>
                    <p:spPr>
                      <a:xfrm>
                        <a:off x="4495800" y="4495800"/>
                        <a:ext cx="1828800" cy="12954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4">
                              <a:lumMod val="75000"/>
                            </a:schemeClr>
                          </a:gs>
                          <a:gs pos="100000">
                            <a:schemeClr val="accent4">
                              <a:lumMod val="60000"/>
                              <a:lumOff val="40000"/>
                            </a:schemeClr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8" name="テキスト ボックス 17"/>
                      <p:cNvSpPr txBox="1"/>
                      <p:nvPr/>
                    </p:nvSpPr>
                    <p:spPr>
                      <a:xfrm>
                        <a:off x="4495800" y="4114800"/>
                        <a:ext cx="18288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kumimoji="1" lang="en-US" altLang="ja-JP" dirty="0" smtClean="0"/>
                          <a:t>Management VM</a:t>
                        </a:r>
                        <a:endParaRPr kumimoji="1" lang="ja-JP" altLang="en-US" dirty="0"/>
                      </a:p>
                    </p:txBody>
                  </p:sp>
                </p:grpSp>
                <p:sp>
                  <p:nvSpPr>
                    <p:cNvPr id="16" name="角丸四角形 15"/>
                    <p:cNvSpPr/>
                    <p:nvPr/>
                  </p:nvSpPr>
                  <p:spPr>
                    <a:xfrm>
                      <a:off x="4724400" y="4648200"/>
                      <a:ext cx="1371600" cy="533400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dirty="0" smtClean="0"/>
                        <a:t>VNC Server</a:t>
                      </a:r>
                      <a:endParaRPr kumimoji="1" lang="ja-JP" altLang="en-US" dirty="0"/>
                    </a:p>
                  </p:txBody>
                </p:sp>
              </p:grpSp>
              <p:grpSp>
                <p:nvGrpSpPr>
                  <p:cNvPr id="101" name="図形グループ 100"/>
                  <p:cNvGrpSpPr/>
                  <p:nvPr/>
                </p:nvGrpSpPr>
                <p:grpSpPr>
                  <a:xfrm>
                    <a:off x="1066800" y="1447800"/>
                    <a:ext cx="1447800" cy="1600200"/>
                    <a:chOff x="1066800" y="1447800"/>
                    <a:chExt cx="1447800" cy="1600200"/>
                  </a:xfrm>
                </p:grpSpPr>
                <p:grpSp>
                  <p:nvGrpSpPr>
                    <p:cNvPr id="49" name="図形グループ 48"/>
                    <p:cNvGrpSpPr/>
                    <p:nvPr/>
                  </p:nvGrpSpPr>
                  <p:grpSpPr>
                    <a:xfrm>
                      <a:off x="1066800" y="1828800"/>
                      <a:ext cx="1447800" cy="1219200"/>
                      <a:chOff x="1524000" y="4876800"/>
                      <a:chExt cx="1447800" cy="1219200"/>
                    </a:xfrm>
                  </p:grpSpPr>
                  <p:sp>
                    <p:nvSpPr>
                      <p:cNvPr id="10" name="角丸四角形 9"/>
                      <p:cNvSpPr/>
                      <p:nvPr/>
                    </p:nvSpPr>
                    <p:spPr>
                      <a:xfrm>
                        <a:off x="1524000" y="4876800"/>
                        <a:ext cx="1447800" cy="1219200"/>
                      </a:xfrm>
                      <a:prstGeom prst="round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grpSp>
                    <p:nvGrpSpPr>
                      <p:cNvPr id="48" name="図形グループ 47"/>
                      <p:cNvGrpSpPr/>
                      <p:nvPr/>
                    </p:nvGrpSpPr>
                    <p:grpSpPr>
                      <a:xfrm>
                        <a:off x="1524000" y="4876800"/>
                        <a:ext cx="1447800" cy="1066800"/>
                        <a:chOff x="1524000" y="4876800"/>
                        <a:chExt cx="1447800" cy="1066800"/>
                      </a:xfrm>
                    </p:grpSpPr>
                    <p:sp>
                      <p:nvSpPr>
                        <p:cNvPr id="39" name="テキスト ボックス 38"/>
                        <p:cNvSpPr txBox="1"/>
                        <p:nvPr/>
                      </p:nvSpPr>
                      <p:spPr>
                        <a:xfrm>
                          <a:off x="1524000" y="4876800"/>
                          <a:ext cx="1447800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VNC Client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" name="角丸四角形 46"/>
                        <p:cNvSpPr/>
                        <p:nvPr/>
                      </p:nvSpPr>
                      <p:spPr>
                        <a:xfrm>
                          <a:off x="1676400" y="5257800"/>
                          <a:ext cx="1143000" cy="685800"/>
                        </a:xfrm>
                        <a:prstGeom prst="roundRect">
                          <a:avLst/>
                        </a:prstGeom>
                        <a:solidFill>
                          <a:srgbClr val="0000FF"/>
                        </a:solidFill>
                        <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en-US" altLang="ja-JP" dirty="0"/>
                            <a:t>e</a:t>
                          </a:r>
                          <a:r>
                            <a:rPr kumimoji="1" lang="en-US" altLang="ja-JP" dirty="0" smtClean="0"/>
                            <a:t>ncrypt / decrypt</a:t>
                          </a:r>
                          <a:endParaRPr kumimoji="1" lang="ja-JP" altLang="en-US" dirty="0"/>
                        </a:p>
                      </p:txBody>
                    </p:sp>
                  </p:grpSp>
                </p:grpSp>
                <p:sp>
                  <p:nvSpPr>
                    <p:cNvPr id="84" name="テキスト ボックス 83"/>
                    <p:cNvSpPr txBox="1"/>
                    <p:nvPr/>
                  </p:nvSpPr>
                  <p:spPr>
                    <a:xfrm>
                      <a:off x="1066800" y="1447800"/>
                      <a:ext cx="1447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/>
                        <a:t>User </a:t>
                      </a:r>
                      <a:endParaRPr kumimoji="1" lang="ja-JP" altLang="en-US" dirty="0"/>
                    </a:p>
                  </p:txBody>
                </p:sp>
              </p:grpSp>
            </p:grpSp>
            <p:sp>
              <p:nvSpPr>
                <p:cNvPr id="78" name="正方形/長方形 77"/>
                <p:cNvSpPr/>
                <p:nvPr/>
              </p:nvSpPr>
              <p:spPr>
                <a:xfrm>
                  <a:off x="4267200" y="4876800"/>
                  <a:ext cx="1066800" cy="5334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>
                      <a:solidFill>
                        <a:schemeClr val="bg1"/>
                      </a:solidFill>
                    </a:rPr>
                    <a:t>v</a:t>
                  </a:r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irtual devices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6" name="正方形/長方形 105"/>
              <p:cNvSpPr/>
              <p:nvPr/>
            </p:nvSpPr>
            <p:spPr>
              <a:xfrm>
                <a:off x="6172200" y="4876800"/>
                <a:ext cx="10668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device drivers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3" name="直線矢印コネクタ 22"/>
            <p:cNvCxnSpPr>
              <a:stCxn id="78" idx="3"/>
              <a:endCxn id="106" idx="1"/>
            </p:cNvCxnSpPr>
            <p:nvPr/>
          </p:nvCxnSpPr>
          <p:spPr>
            <a:xfrm>
              <a:off x="5181600" y="5219700"/>
              <a:ext cx="990600" cy="0"/>
            </a:xfrm>
            <a:prstGeom prst="straightConnector1">
              <a:avLst/>
            </a:prstGeom>
            <a:ln w="28575" cmpd="sng">
              <a:solidFill>
                <a:schemeClr val="bg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endCxn id="53" idx="0"/>
            </p:cNvCxnSpPr>
            <p:nvPr/>
          </p:nvCxnSpPr>
          <p:spPr>
            <a:xfrm>
              <a:off x="5715000" y="5181600"/>
              <a:ext cx="0" cy="990600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82"/>
            <p:cNvSpPr txBox="1"/>
            <p:nvPr/>
          </p:nvSpPr>
          <p:spPr>
            <a:xfrm>
              <a:off x="5638800" y="55626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intercept</a:t>
              </a:r>
              <a:endParaRPr kumimoji="1" lang="ja-JP" altLang="en-US" dirty="0"/>
            </a:p>
          </p:txBody>
        </p:sp>
        <p:cxnSp>
          <p:nvCxnSpPr>
            <p:cNvPr id="29" name="直線矢印コネクタ 28"/>
            <p:cNvCxnSpPr>
              <a:endCxn id="16" idx="1"/>
            </p:cNvCxnSpPr>
            <p:nvPr/>
          </p:nvCxnSpPr>
          <p:spPr>
            <a:xfrm>
              <a:off x="2438400" y="4648200"/>
              <a:ext cx="1524000" cy="0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Protecting the VMM </a:t>
            </a:r>
            <a:r>
              <a:rPr kumimoji="1" lang="en-US" altLang="ja-JP" dirty="0" smtClean="0">
                <a:solidFill>
                  <a:srgbClr val="FFFFFF"/>
                </a:solidFill>
              </a:rPr>
              <a:t>inside</a:t>
            </a:r>
            <a:r>
              <a:rPr kumimoji="1" lang="en-US" altLang="ja-JP" dirty="0" smtClean="0"/>
              <a:t> IaaS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Remote attestation of the VMM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To guarantee the integrity of the VMM at the boot time</a:t>
            </a:r>
          </a:p>
          <a:p>
            <a:r>
              <a:rPr kumimoji="1" lang="en-US" altLang="ja-JP" dirty="0" smtClean="0">
                <a:solidFill>
                  <a:srgbClr val="FFFFFF"/>
                </a:solidFill>
              </a:rPr>
              <a:t>Runtime memory protection of the VMM against the management VM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management VM cannot access the code and data of the VMM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23" name="雲 22"/>
          <p:cNvSpPr/>
          <p:nvPr/>
        </p:nvSpPr>
        <p:spPr>
          <a:xfrm>
            <a:off x="3962400" y="3886199"/>
            <a:ext cx="4800600" cy="2951765"/>
          </a:xfrm>
          <a:prstGeom prst="cloud">
            <a:avLst/>
          </a:prstGeom>
          <a:gradFill flip="none" rotWithShape="1">
            <a:gsLst>
              <a:gs pos="0">
                <a:schemeClr val="bg2">
                  <a:lumMod val="90000"/>
                  <a:lumOff val="10000"/>
                </a:schemeClr>
              </a:gs>
              <a:gs pos="100000">
                <a:schemeClr val="bg2">
                  <a:lumMod val="50000"/>
                  <a:lumOff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11" idx="2"/>
          </p:cNvCxnSpPr>
          <p:nvPr/>
        </p:nvCxnSpPr>
        <p:spPr>
          <a:xfrm>
            <a:off x="5486400" y="5029200"/>
            <a:ext cx="0" cy="304800"/>
          </a:xfrm>
          <a:prstGeom prst="line">
            <a:avLst/>
          </a:prstGeom>
          <a:ln w="38100" cmpd="sng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4"/>
          <p:cNvGrpSpPr/>
          <p:nvPr/>
        </p:nvGrpSpPr>
        <p:grpSpPr>
          <a:xfrm>
            <a:off x="990600" y="4343400"/>
            <a:ext cx="7086600" cy="2198132"/>
            <a:chOff x="990600" y="4343400"/>
            <a:chExt cx="7086600" cy="2198132"/>
          </a:xfrm>
        </p:grpSpPr>
        <p:sp>
          <p:nvSpPr>
            <p:cNvPr id="11" name="正方形/長方形 10"/>
            <p:cNvSpPr/>
            <p:nvPr/>
          </p:nvSpPr>
          <p:spPr>
            <a:xfrm>
              <a:off x="4648200" y="4343400"/>
              <a:ext cx="1676400" cy="6858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102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Management  VM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990600" y="5486400"/>
              <a:ext cx="1219200" cy="914400"/>
            </a:xfrm>
            <a:prstGeom prst="rect">
              <a:avLst/>
            </a:prstGeom>
            <a:ln>
              <a:solidFill>
                <a:srgbClr val="00102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Verifier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図形グループ 37"/>
            <p:cNvGrpSpPr/>
            <p:nvPr/>
          </p:nvGrpSpPr>
          <p:grpSpPr>
            <a:xfrm>
              <a:off x="4648200" y="5334000"/>
              <a:ext cx="3429000" cy="1143000"/>
              <a:chOff x="4648200" y="5334000"/>
              <a:chExt cx="3429000" cy="1143000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4648200" y="5334000"/>
                <a:ext cx="3429000" cy="457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rgbClr val="001027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VMM</a:t>
                </a:r>
                <a:endParaRPr kumimoji="1" lang="ja-JP" altLang="en-US" dirty="0"/>
              </a:p>
            </p:txBody>
          </p:sp>
          <p:grpSp>
            <p:nvGrpSpPr>
              <p:cNvPr id="37" name="図形グループ 36"/>
              <p:cNvGrpSpPr/>
              <p:nvPr/>
            </p:nvGrpSpPr>
            <p:grpSpPr>
              <a:xfrm>
                <a:off x="4648200" y="5867400"/>
                <a:ext cx="3429000" cy="609600"/>
                <a:chOff x="4648200" y="5867400"/>
                <a:chExt cx="3429000" cy="609600"/>
              </a:xfrm>
            </p:grpSpPr>
            <p:grpSp>
              <p:nvGrpSpPr>
                <p:cNvPr id="27" name="図形グループ 26"/>
                <p:cNvGrpSpPr/>
                <p:nvPr/>
              </p:nvGrpSpPr>
              <p:grpSpPr>
                <a:xfrm>
                  <a:off x="4648200" y="5867400"/>
                  <a:ext cx="3429000" cy="609600"/>
                  <a:chOff x="4114800" y="5994400"/>
                  <a:chExt cx="3429000" cy="812800"/>
                </a:xfrm>
              </p:grpSpPr>
              <p:sp>
                <p:nvSpPr>
                  <p:cNvPr id="28" name="正方形/長方形 27"/>
                  <p:cNvSpPr/>
                  <p:nvPr/>
                </p:nvSpPr>
                <p:spPr>
                  <a:xfrm>
                    <a:off x="4114800" y="5994400"/>
                    <a:ext cx="3429000" cy="812800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6400800" y="6299200"/>
                    <a:ext cx="1143000" cy="4924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>
                        <a:solidFill>
                          <a:schemeClr val="bg1"/>
                        </a:solidFill>
                      </a:rPr>
                      <a:t>Hardware</a:t>
                    </a:r>
                    <a:endParaRPr kumimoji="1" lang="ja-JP" alt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角丸四角形 25"/>
                <p:cNvSpPr/>
                <p:nvPr/>
              </p:nvSpPr>
              <p:spPr>
                <a:xfrm>
                  <a:off x="4953000" y="6019800"/>
                  <a:ext cx="762000" cy="381000"/>
                </a:xfrm>
                <a:prstGeom prst="roundRect">
                  <a:avLst/>
                </a:prstGeom>
                <a:ln>
                  <a:solidFill>
                    <a:srgbClr val="001027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TPM</a:t>
                  </a:r>
                  <a:endParaRPr kumimoji="1" lang="ja-JP" altLang="en-US" dirty="0"/>
                </a:p>
              </p:txBody>
            </p:sp>
          </p:grpSp>
        </p:grpSp>
        <p:cxnSp>
          <p:nvCxnSpPr>
            <p:cNvPr id="24" name="直線矢印コネクタ 23"/>
            <p:cNvCxnSpPr/>
            <p:nvPr/>
          </p:nvCxnSpPr>
          <p:spPr>
            <a:xfrm flipV="1">
              <a:off x="5486400" y="4724400"/>
              <a:ext cx="1219200" cy="6096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>
              <a:stCxn id="26" idx="1"/>
            </p:cNvCxnSpPr>
            <p:nvPr/>
          </p:nvCxnSpPr>
          <p:spPr>
            <a:xfrm flipH="1">
              <a:off x="2209800" y="6210300"/>
              <a:ext cx="2743200" cy="0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六角形 43"/>
            <p:cNvSpPr/>
            <p:nvPr/>
          </p:nvSpPr>
          <p:spPr>
            <a:xfrm>
              <a:off x="2971800" y="5867400"/>
              <a:ext cx="353568" cy="304800"/>
            </a:xfrm>
            <a:prstGeom prst="hexagon">
              <a:avLst/>
            </a:prstGeom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209800" y="51816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Signed</a:t>
              </a:r>
            </a:p>
            <a:p>
              <a:pPr algn="ctr"/>
              <a:r>
                <a:rPr kumimoji="1" lang="en-US" altLang="ja-JP" dirty="0" smtClean="0"/>
                <a:t>measurement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791200" y="6172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rgbClr val="000000"/>
                  </a:solidFill>
                </a:rPr>
                <a:t>Hash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2" name="カギ線コネクタ 61"/>
            <p:cNvCxnSpPr>
              <a:stCxn id="14" idx="2"/>
              <a:endCxn id="26" idx="3"/>
            </p:cNvCxnSpPr>
            <p:nvPr/>
          </p:nvCxnSpPr>
          <p:spPr>
            <a:xfrm rot="5400000">
              <a:off x="5829300" y="5676900"/>
              <a:ext cx="419100" cy="647700"/>
            </a:xfrm>
            <a:prstGeom prst="bentConnector2">
              <a:avLst/>
            </a:prstGeom>
            <a:ln w="28575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図 68" descr="high-security-icone-8352-9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068" y="5105400"/>
              <a:ext cx="838200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5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0668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Protecting </a:t>
            </a:r>
            <a:r>
              <a:rPr kumimoji="1" lang="en-US" altLang="ja-JP" dirty="0" smtClean="0">
                <a:solidFill>
                  <a:srgbClr val="FFFFFF"/>
                </a:solidFill>
              </a:rPr>
              <a:t>User VMs inside IaaS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The memory and CPU states of user VMs can be protected by the VMM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They are encrypted when the management VM accesses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Secure runtime environment [Li et al. </a:t>
            </a:r>
            <a:r>
              <a:rPr kumimoji="1" lang="en-US" altLang="ja-JP" dirty="0">
                <a:solidFill>
                  <a:srgbClr val="FFFFFF"/>
                </a:solidFill>
              </a:rPr>
              <a:t>'</a:t>
            </a:r>
            <a:r>
              <a:rPr kumimoji="1" lang="en-US" altLang="ja-JP" dirty="0" smtClean="0">
                <a:solidFill>
                  <a:srgbClr val="FFFFFF"/>
                </a:solidFill>
              </a:rPr>
              <a:t>2010]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VMCrypt [Tadokoro et al. '2012]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management VM cannot access decrypted inputs or unencrypted screen updates in user VMs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2286000" y="4419600"/>
            <a:ext cx="5257800" cy="2057400"/>
            <a:chOff x="2743200" y="4495800"/>
            <a:chExt cx="5257800" cy="2057400"/>
          </a:xfrm>
        </p:grpSpPr>
        <p:sp>
          <p:nvSpPr>
            <p:cNvPr id="11" name="正方形/長方形 10"/>
            <p:cNvSpPr/>
            <p:nvPr/>
          </p:nvSpPr>
          <p:spPr>
            <a:xfrm>
              <a:off x="2743200" y="4876800"/>
              <a:ext cx="1524000" cy="9144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102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Management </a:t>
              </a:r>
            </a:p>
            <a:p>
              <a:pPr algn="ctr"/>
              <a:r>
                <a:rPr kumimoji="1" lang="en-US" altLang="ja-JP" dirty="0" smtClean="0"/>
                <a:t>VM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743200" y="5943600"/>
              <a:ext cx="3733800" cy="609600"/>
            </a:xfrm>
            <a:prstGeom prst="rect">
              <a:avLst/>
            </a:prstGeom>
            <a:solidFill>
              <a:srgbClr val="01A8FF"/>
            </a:solidFill>
            <a:ln>
              <a:solidFill>
                <a:srgbClr val="001027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VMM</a:t>
              </a:r>
              <a:endParaRPr kumimoji="1" lang="ja-JP" altLang="en-US" dirty="0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5181600" y="6096000"/>
              <a:ext cx="1066800" cy="3810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encrypt</a:t>
              </a:r>
              <a:endParaRPr kumimoji="1" lang="ja-JP" altLang="en-US" dirty="0"/>
            </a:p>
          </p:txBody>
        </p:sp>
        <p:grpSp>
          <p:nvGrpSpPr>
            <p:cNvPr id="41" name="図形グループ 40"/>
            <p:cNvGrpSpPr/>
            <p:nvPr/>
          </p:nvGrpSpPr>
          <p:grpSpPr>
            <a:xfrm>
              <a:off x="4800600" y="4495800"/>
              <a:ext cx="1676400" cy="1295400"/>
              <a:chOff x="4800600" y="4572000"/>
              <a:chExt cx="1676400" cy="1295400"/>
            </a:xfrm>
          </p:grpSpPr>
          <p:grpSp>
            <p:nvGrpSpPr>
              <p:cNvPr id="40" name="図形グループ 39"/>
              <p:cNvGrpSpPr/>
              <p:nvPr/>
            </p:nvGrpSpPr>
            <p:grpSpPr>
              <a:xfrm>
                <a:off x="4800600" y="4572000"/>
                <a:ext cx="1676400" cy="1295400"/>
                <a:chOff x="4800600" y="4572000"/>
                <a:chExt cx="1676400" cy="1295400"/>
              </a:xfrm>
            </p:grpSpPr>
            <p:grpSp>
              <p:nvGrpSpPr>
                <p:cNvPr id="5" name="図形グループ 4"/>
                <p:cNvGrpSpPr/>
                <p:nvPr/>
              </p:nvGrpSpPr>
              <p:grpSpPr>
                <a:xfrm>
                  <a:off x="4800600" y="4572000"/>
                  <a:ext cx="1676400" cy="1295400"/>
                  <a:chOff x="6172200" y="4648200"/>
                  <a:chExt cx="1676400" cy="1295400"/>
                </a:xfrm>
              </p:grpSpPr>
              <p:sp>
                <p:nvSpPr>
                  <p:cNvPr id="6" name="正方形/長方形 5"/>
                  <p:cNvSpPr/>
                  <p:nvPr/>
                </p:nvSpPr>
                <p:spPr>
                  <a:xfrm>
                    <a:off x="6172200" y="5029200"/>
                    <a:ext cx="1676400" cy="914400"/>
                  </a:xfrm>
                  <a:prstGeom prst="rect">
                    <a:avLst/>
                  </a:prstGeom>
                  <a:solidFill>
                    <a:srgbClr val="60CCEA"/>
                  </a:solidFill>
                  <a:ln>
                    <a:solidFill>
                      <a:srgbClr val="001027"/>
                    </a:solidFill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テキスト ボックス 6"/>
                  <p:cNvSpPr txBox="1"/>
                  <p:nvPr/>
                </p:nvSpPr>
                <p:spPr>
                  <a:xfrm>
                    <a:off x="6172200" y="4648200"/>
                    <a:ext cx="16764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dirty="0" smtClean="0"/>
                      <a:t>User VM</a:t>
                    </a:r>
                    <a:endParaRPr kumimoji="1" lang="ja-JP" altLang="en-US" dirty="0"/>
                  </a:p>
                </p:txBody>
              </p:sp>
            </p:grpSp>
            <p:grpSp>
              <p:nvGrpSpPr>
                <p:cNvPr id="25" name="図形グループ 24"/>
                <p:cNvGrpSpPr/>
                <p:nvPr/>
              </p:nvGrpSpPr>
              <p:grpSpPr>
                <a:xfrm>
                  <a:off x="5029200" y="5029200"/>
                  <a:ext cx="1219200" cy="457200"/>
                  <a:chOff x="5029200" y="5334000"/>
                  <a:chExt cx="1219200" cy="457200"/>
                </a:xfrm>
              </p:grpSpPr>
              <p:sp>
                <p:nvSpPr>
                  <p:cNvPr id="24" name="角丸四角形 23"/>
                  <p:cNvSpPr/>
                  <p:nvPr/>
                </p:nvSpPr>
                <p:spPr>
                  <a:xfrm>
                    <a:off x="5029200" y="5334000"/>
                    <a:ext cx="1219200" cy="457200"/>
                  </a:xfrm>
                  <a:prstGeom prst="round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8100" cmpd="sng">
                    <a:solidFill>
                      <a:srgbClr val="0000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23" name="図形グループ 22"/>
                  <p:cNvGrpSpPr/>
                  <p:nvPr/>
                </p:nvGrpSpPr>
                <p:grpSpPr>
                  <a:xfrm>
                    <a:off x="5181600" y="5486400"/>
                    <a:ext cx="914400" cy="228600"/>
                    <a:chOff x="5334000" y="5105400"/>
                    <a:chExt cx="914400" cy="228600"/>
                  </a:xfrm>
                </p:grpSpPr>
                <p:sp>
                  <p:nvSpPr>
                    <p:cNvPr id="19" name="正方形/長方形 18"/>
                    <p:cNvSpPr/>
                    <p:nvPr/>
                  </p:nvSpPr>
                  <p:spPr>
                    <a:xfrm>
                      <a:off x="5562600" y="5105400"/>
                      <a:ext cx="228600" cy="228600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正方形/長方形 19"/>
                    <p:cNvSpPr/>
                    <p:nvPr/>
                  </p:nvSpPr>
                  <p:spPr>
                    <a:xfrm>
                      <a:off x="5791200" y="5105400"/>
                      <a:ext cx="228600" cy="228600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" name="正方形/長方形 20"/>
                    <p:cNvSpPr/>
                    <p:nvPr/>
                  </p:nvSpPr>
                  <p:spPr>
                    <a:xfrm>
                      <a:off x="6019800" y="5105400"/>
                      <a:ext cx="228600" cy="228600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5334000" y="5105400"/>
                      <a:ext cx="228600" cy="228600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5410200" y="54864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solidFill>
                        <a:srgbClr val="000000"/>
                      </a:solidFill>
                    </a:rPr>
                    <a:t>m</a:t>
                  </a:r>
                  <a:r>
                    <a:rPr kumimoji="1" lang="en-US" altLang="ja-JP" dirty="0" smtClean="0">
                      <a:solidFill>
                        <a:srgbClr val="000000"/>
                      </a:solidFill>
                    </a:rPr>
                    <a:t>emory</a:t>
                  </a:r>
                  <a:endParaRPr kumimoji="1" lang="ja-JP" alt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8" name="図 17" descr="lock-icone-3748-96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600" y="5105400"/>
                <a:ext cx="478818" cy="478818"/>
              </a:xfrm>
              <a:prstGeom prst="rect">
                <a:avLst/>
              </a:prstGeom>
            </p:spPr>
          </p:pic>
        </p:grpSp>
        <p:cxnSp>
          <p:nvCxnSpPr>
            <p:cNvPr id="28" name="直線矢印コネクタ 27"/>
            <p:cNvCxnSpPr/>
            <p:nvPr/>
          </p:nvCxnSpPr>
          <p:spPr>
            <a:xfrm flipV="1">
              <a:off x="5410200" y="5410200"/>
              <a:ext cx="0" cy="685800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角丸四角形吹き出し 7"/>
            <p:cNvSpPr/>
            <p:nvPr/>
          </p:nvSpPr>
          <p:spPr>
            <a:xfrm>
              <a:off x="6705600" y="4953000"/>
              <a:ext cx="1295400" cy="762000"/>
            </a:xfrm>
            <a:prstGeom prst="wedgeRoundRectCallout">
              <a:avLst>
                <a:gd name="adj1" fmla="val -101296"/>
                <a:gd name="adj2" fmla="val -17617"/>
                <a:gd name="adj3" fmla="val 16667"/>
              </a:avLst>
            </a:prstGeom>
            <a:solidFill>
              <a:schemeClr val="bg2">
                <a:lumMod val="10000"/>
                <a:lumOff val="9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Keystroke</a:t>
              </a:r>
            </a:p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 &amp; Screen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4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Encryption of Keyboard Inputs</a:t>
            </a:r>
            <a:endParaRPr kumimoji="1" lang="ja-JP" altLang="en-US" strike="sngStrike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The VMM decrypts a keyboard input encrypted by a VNC client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A virtual keyboard device passes it to the VMM</a:t>
            </a:r>
          </a:p>
          <a:p>
            <a:pPr lvl="1"/>
            <a:r>
              <a:rPr kumimoji="1" lang="en-US" altLang="ja-JP" dirty="0" smtClean="0">
                <a:solidFill>
                  <a:srgbClr val="FFFFFF"/>
                </a:solidFill>
              </a:rPr>
              <a:t>The VMM stores a decrypted one into the keyboard queue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In </a:t>
            </a:r>
            <a:r>
              <a:rPr kumimoji="1" lang="en-US" altLang="ja-JP" dirty="0">
                <a:solidFill>
                  <a:srgbClr val="FFFFFF"/>
                </a:solidFill>
              </a:rPr>
              <a:t>para-virtualized </a:t>
            </a:r>
            <a:r>
              <a:rPr kumimoji="1" lang="en-US" altLang="ja-JP" dirty="0" smtClean="0">
                <a:solidFill>
                  <a:srgbClr val="FFFFFF"/>
                </a:solidFill>
              </a:rPr>
              <a:t>Linux </a:t>
            </a:r>
            <a:r>
              <a:rPr kumimoji="1" lang="en-US" altLang="ja-JP" dirty="0">
                <a:solidFill>
                  <a:srgbClr val="FFFFFF"/>
                </a:solidFill>
              </a:rPr>
              <a:t>of </a:t>
            </a:r>
            <a:r>
              <a:rPr kumimoji="1" lang="en-US" altLang="ja-JP" dirty="0" smtClean="0">
                <a:solidFill>
                  <a:srgbClr val="FFFFFF"/>
                </a:solidFill>
              </a:rPr>
              <a:t>Xen, the queue </a:t>
            </a:r>
            <a:r>
              <a:rPr kumimoji="1" lang="en-US" altLang="ja-JP" dirty="0">
                <a:solidFill>
                  <a:srgbClr val="FFFFFF"/>
                </a:solidFill>
              </a:rPr>
              <a:t>is in a user </a:t>
            </a:r>
            <a:r>
              <a:rPr kumimoji="1" lang="en-US" altLang="ja-JP" dirty="0" smtClean="0">
                <a:solidFill>
                  <a:srgbClr val="FFFFFF"/>
                </a:solidFill>
              </a:rPr>
              <a:t>VM</a:t>
            </a:r>
          </a:p>
          <a:p>
            <a:pPr lvl="2"/>
            <a:r>
              <a:rPr kumimoji="1" lang="en-US" altLang="ja-JP" dirty="0" smtClean="0">
                <a:solidFill>
                  <a:srgbClr val="FFFFFF"/>
                </a:solidFill>
              </a:rPr>
              <a:t>The VMM also converts a 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keysym</a:t>
            </a:r>
            <a:r>
              <a:rPr kumimoji="1" lang="en-US" altLang="ja-JP" dirty="0" smtClean="0">
                <a:solidFill>
                  <a:srgbClr val="FFFFFF"/>
                </a:solidFill>
              </a:rPr>
              <a:t> (ASCII code) into a </a:t>
            </a:r>
            <a:r>
              <a:rPr kumimoji="1" lang="en-US" altLang="ja-JP" dirty="0" err="1" smtClean="0">
                <a:solidFill>
                  <a:srgbClr val="FFFFFF"/>
                </a:solidFill>
              </a:rPr>
              <a:t>keycode</a:t>
            </a:r>
            <a:endParaRPr kumimoji="1" lang="en-US" altLang="ja-JP" dirty="0" smtClean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21" name="正方形/長方形 20"/>
          <p:cNvSpPr/>
          <p:nvPr/>
        </p:nvSpPr>
        <p:spPr>
          <a:xfrm>
            <a:off x="3962400" y="5638800"/>
            <a:ext cx="37338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1027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34200" y="6019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VMM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3962400" y="3962400"/>
            <a:ext cx="1828800" cy="1524000"/>
            <a:chOff x="4495800" y="4495800"/>
            <a:chExt cx="1828800" cy="1524000"/>
          </a:xfrm>
        </p:grpSpPr>
        <p:grpSp>
          <p:nvGrpSpPr>
            <p:cNvPr id="9" name="図形グループ 8"/>
            <p:cNvGrpSpPr/>
            <p:nvPr/>
          </p:nvGrpSpPr>
          <p:grpSpPr>
            <a:xfrm>
              <a:off x="4495800" y="4495800"/>
              <a:ext cx="1828800" cy="1524000"/>
              <a:chOff x="4495800" y="4495800"/>
              <a:chExt cx="1828800" cy="1524000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495800" y="4876800"/>
                <a:ext cx="1828800" cy="1143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001027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495800" y="4495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Management VM</a:t>
                </a:r>
                <a:endParaRPr kumimoji="1" lang="ja-JP" altLang="en-US" dirty="0"/>
              </a:p>
            </p:txBody>
          </p:sp>
        </p:grpSp>
        <p:sp>
          <p:nvSpPr>
            <p:cNvPr id="10" name="角丸四角形 9"/>
            <p:cNvSpPr/>
            <p:nvPr/>
          </p:nvSpPr>
          <p:spPr>
            <a:xfrm>
              <a:off x="4724400" y="4953000"/>
              <a:ext cx="1371600" cy="457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VNC Server</a:t>
              </a:r>
              <a:endParaRPr kumimoji="1" lang="ja-JP" altLang="en-US" dirty="0"/>
            </a:p>
          </p:txBody>
        </p:sp>
      </p:grpSp>
      <p:cxnSp>
        <p:nvCxnSpPr>
          <p:cNvPr id="14" name="直線矢印コネクタ 13"/>
          <p:cNvCxnSpPr>
            <a:endCxn id="10" idx="1"/>
          </p:cNvCxnSpPr>
          <p:nvPr/>
        </p:nvCxnSpPr>
        <p:spPr>
          <a:xfrm>
            <a:off x="2590800" y="4648200"/>
            <a:ext cx="1600200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1524000" y="4343400"/>
            <a:ext cx="12954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40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VNC Client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676400" y="4800600"/>
            <a:ext cx="990600" cy="381000"/>
          </a:xfrm>
          <a:prstGeom prst="roundRect">
            <a:avLst/>
          </a:prstGeom>
          <a:solidFill>
            <a:srgbClr val="0000FF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encrypt</a:t>
            </a:r>
            <a:endParaRPr kumimoji="1" lang="ja-JP" altLang="en-US" dirty="0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6172200" y="3962400"/>
            <a:ext cx="1524000" cy="1524000"/>
            <a:chOff x="6324600" y="4114800"/>
            <a:chExt cx="1524000" cy="1524000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6324600" y="4114800"/>
              <a:ext cx="1524000" cy="1524000"/>
              <a:chOff x="6324600" y="4495800"/>
              <a:chExt cx="1524000" cy="1524000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6324600" y="4876800"/>
                <a:ext cx="1524000" cy="1143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001027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6324600" y="44958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User VM</a:t>
                </a:r>
                <a:endParaRPr kumimoji="1" lang="ja-JP" altLang="en-US" dirty="0"/>
              </a:p>
            </p:txBody>
          </p:sp>
        </p:grpSp>
        <p:grpSp>
          <p:nvGrpSpPr>
            <p:cNvPr id="29" name="図形グループ 28"/>
            <p:cNvGrpSpPr/>
            <p:nvPr/>
          </p:nvGrpSpPr>
          <p:grpSpPr>
            <a:xfrm>
              <a:off x="6629400" y="5181600"/>
              <a:ext cx="914400" cy="228600"/>
              <a:chOff x="6629400" y="5562600"/>
              <a:chExt cx="914400" cy="228600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6858000" y="5562600"/>
                <a:ext cx="228600" cy="2286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7086600" y="5562600"/>
                <a:ext cx="228600" cy="2286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7315200" y="5562600"/>
                <a:ext cx="228600" cy="2286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6629400" y="5562600"/>
                <a:ext cx="228600" cy="22860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テキスト ボックス 51"/>
            <p:cNvSpPr txBox="1"/>
            <p:nvPr/>
          </p:nvSpPr>
          <p:spPr>
            <a:xfrm>
              <a:off x="6629400" y="4800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queue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4343400" y="5867400"/>
            <a:ext cx="1066800" cy="381000"/>
          </a:xfrm>
          <a:prstGeom prst="roundRect">
            <a:avLst/>
          </a:prstGeom>
          <a:solidFill>
            <a:srgbClr val="0000FF"/>
          </a:solidFill>
          <a:ln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decrypt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>
            <a:stCxn id="10" idx="2"/>
            <a:endCxn id="24" idx="0"/>
          </p:cNvCxnSpPr>
          <p:nvPr/>
        </p:nvCxnSpPr>
        <p:spPr>
          <a:xfrm>
            <a:off x="4876800" y="4876800"/>
            <a:ext cx="0" cy="99060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>
            <a:stCxn id="24" idx="3"/>
            <a:endCxn id="25" idx="2"/>
          </p:cNvCxnSpPr>
          <p:nvPr/>
        </p:nvCxnSpPr>
        <p:spPr>
          <a:xfrm flipV="1">
            <a:off x="5410200" y="5257800"/>
            <a:ext cx="1409700" cy="800100"/>
          </a:xfrm>
          <a:prstGeom prst="bentConnector2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角丸四角形 50"/>
          <p:cNvSpPr/>
          <p:nvPr/>
        </p:nvSpPr>
        <p:spPr>
          <a:xfrm>
            <a:off x="5791200" y="5867400"/>
            <a:ext cx="1066800" cy="381000"/>
          </a:xfrm>
          <a:prstGeom prst="roundRect">
            <a:avLst/>
          </a:prstGeom>
          <a:ln>
            <a:solidFill>
              <a:srgbClr val="40404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convert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343400" y="4876800"/>
            <a:ext cx="10668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v</a:t>
            </a:r>
            <a:r>
              <a:rPr kumimoji="1" lang="en-US" altLang="ja-JP" dirty="0" smtClean="0">
                <a:solidFill>
                  <a:schemeClr val="bg1"/>
                </a:solidFill>
              </a:rPr>
              <a:t>irtual keyboard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24000" y="396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User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>
            <a:stCxn id="36" idx="3"/>
            <a:endCxn id="28" idx="1"/>
          </p:cNvCxnSpPr>
          <p:nvPr/>
        </p:nvCxnSpPr>
        <p:spPr>
          <a:xfrm>
            <a:off x="5410200" y="5143500"/>
            <a:ext cx="1066800" cy="0"/>
          </a:xfrm>
          <a:prstGeom prst="straightConnector1">
            <a:avLst/>
          </a:prstGeom>
          <a:ln w="28575" cmpd="sng">
            <a:solidFill>
              <a:schemeClr val="bg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 cmpd="sng">
          <a:solidFill>
            <a:schemeClr val="bg1">
              <a:lumMod val="75000"/>
              <a:lumOff val="25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3815</Words>
  <Application>Microsoft Macintosh PowerPoint</Application>
  <PresentationFormat>画面に合わせる (4:3)</PresentationFormat>
  <Paragraphs>600</Paragraphs>
  <Slides>21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Digital Blue Tunnel 16x9</vt:lpstr>
      <vt:lpstr>Dependable and Secure Remote Management in IaaS Clouds</vt:lpstr>
      <vt:lpstr>Remote VM Management in IaaS</vt:lpstr>
      <vt:lpstr>Out-of-band Remote Management</vt:lpstr>
      <vt:lpstr>The Management VM is Not Always Trustworthy</vt:lpstr>
      <vt:lpstr>Information Leakage to the  Management VM</vt:lpstr>
      <vt:lpstr>FBCrypt</vt:lpstr>
      <vt:lpstr>Protecting the VMM inside IaaS</vt:lpstr>
      <vt:lpstr>Protecting User VMs inside IaaS</vt:lpstr>
      <vt:lpstr>Encryption of Keyboard Inputs</vt:lpstr>
      <vt:lpstr>Confidentiality and Integrity </vt:lpstr>
      <vt:lpstr>Replication of  VRAM</vt:lpstr>
      <vt:lpstr>Synchronization of  VRAMs</vt:lpstr>
      <vt:lpstr>Key Management</vt:lpstr>
      <vt:lpstr>Experiments</vt:lpstr>
      <vt:lpstr>Attempts at Eavesdropping </vt:lpstr>
      <vt:lpstr>Overheads in a Keyboard Input</vt:lpstr>
      <vt:lpstr>Response time of a Keyboard Input</vt:lpstr>
      <vt:lpstr>Overheads in a Full-screen Update</vt:lpstr>
      <vt:lpstr>Response Time of a Full-screen Update</vt:lpstr>
      <vt:lpstr>Related Work</vt:lpstr>
      <vt:lpstr>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2012-12-06T14:36:00Z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